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4"/>
    <p:sldMasterId id="2147483676" r:id="rId5"/>
  </p:sldMasterIdLst>
  <p:notesMasterIdLst>
    <p:notesMasterId r:id="rId47"/>
  </p:notesMasterIdLst>
  <p:sldIdLst>
    <p:sldId id="257" r:id="rId6"/>
    <p:sldId id="258" r:id="rId7"/>
    <p:sldId id="259" r:id="rId8"/>
    <p:sldId id="262" r:id="rId9"/>
    <p:sldId id="263" r:id="rId10"/>
    <p:sldId id="264" r:id="rId11"/>
    <p:sldId id="342" r:id="rId12"/>
    <p:sldId id="343" r:id="rId13"/>
    <p:sldId id="344" r:id="rId14"/>
    <p:sldId id="345" r:id="rId15"/>
    <p:sldId id="346" r:id="rId16"/>
    <p:sldId id="347" r:id="rId17"/>
    <p:sldId id="348" r:id="rId18"/>
    <p:sldId id="349" r:id="rId19"/>
    <p:sldId id="350" r:id="rId20"/>
    <p:sldId id="351" r:id="rId21"/>
    <p:sldId id="352" r:id="rId22"/>
    <p:sldId id="353" r:id="rId23"/>
    <p:sldId id="354" r:id="rId24"/>
    <p:sldId id="355" r:id="rId25"/>
    <p:sldId id="356" r:id="rId26"/>
    <p:sldId id="357" r:id="rId27"/>
    <p:sldId id="358" r:id="rId28"/>
    <p:sldId id="265" r:id="rId29"/>
    <p:sldId id="359" r:id="rId30"/>
    <p:sldId id="360" r:id="rId31"/>
    <p:sldId id="361" r:id="rId32"/>
    <p:sldId id="362" r:id="rId33"/>
    <p:sldId id="363" r:id="rId34"/>
    <p:sldId id="365" r:id="rId35"/>
    <p:sldId id="366" r:id="rId36"/>
    <p:sldId id="367" r:id="rId37"/>
    <p:sldId id="368" r:id="rId38"/>
    <p:sldId id="369" r:id="rId39"/>
    <p:sldId id="370" r:id="rId40"/>
    <p:sldId id="371" r:id="rId41"/>
    <p:sldId id="266" r:id="rId42"/>
    <p:sldId id="372" r:id="rId43"/>
    <p:sldId id="276" r:id="rId44"/>
    <p:sldId id="277" r:id="rId45"/>
    <p:sldId id="278" r:id="rId46"/>
  </p:sldIdLst>
  <p:sldSz cx="12192000" cy="6858000"/>
  <p:notesSz cx="6858000" cy="9144000"/>
  <p:defaultTextStyle>
    <a:defPPr>
      <a:defRPr lang="ar-SY"/>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5007" autoAdjust="0"/>
    <p:restoredTop sz="94444" autoAdjust="0"/>
  </p:normalViewPr>
  <p:slideViewPr>
    <p:cSldViewPr snapToGrid="0">
      <p:cViewPr varScale="1">
        <p:scale>
          <a:sx n="78" d="100"/>
          <a:sy n="78" d="100"/>
        </p:scale>
        <p:origin x="87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SY"/>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DA7D76B9-5D6F-4BCD-B6F7-DE39F2876811}" type="datetimeFigureOut">
              <a:rPr lang="ar-SY" smtClean="0"/>
              <a:t>24/12/1447</a:t>
            </a:fld>
            <a:endParaRPr lang="ar-SY"/>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SY"/>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SY"/>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SY"/>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EA2C0702-5C99-4EB5-9944-309CE74A3930}" type="slidenum">
              <a:rPr lang="ar-SY" smtClean="0"/>
              <a:t>‹#›</a:t>
            </a:fld>
            <a:endParaRPr lang="ar-SY"/>
          </a:p>
        </p:txBody>
      </p:sp>
    </p:spTree>
    <p:extLst>
      <p:ext uri="{BB962C8B-B14F-4D97-AF65-F5344CB8AC3E}">
        <p14:creationId xmlns:p14="http://schemas.microsoft.com/office/powerpoint/2010/main" val="3985586245"/>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2344009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E88088B5-5D3D-41C5-9929-9FAB3A249D9E}" type="slidenum">
              <a:rPr lang="en-US" smtClean="0">
                <a:solidFill>
                  <a:prstClr val="black"/>
                </a:solidFill>
              </a:rPr>
              <a:pPr>
                <a:defRPr/>
              </a:pPr>
              <a:t>2</a:t>
            </a:fld>
            <a:endParaRPr lang="en-US">
              <a:solidFill>
                <a:prstClr val="black"/>
              </a:solidFill>
            </a:endParaRPr>
          </a:p>
        </p:txBody>
      </p:sp>
    </p:spTree>
    <p:extLst>
      <p:ext uri="{BB962C8B-B14F-4D97-AF65-F5344CB8AC3E}">
        <p14:creationId xmlns:p14="http://schemas.microsoft.com/office/powerpoint/2010/main" val="40634983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3258613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80EA9-DD71-345E-E8E0-DA0AB0F8CD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6E8938-8DDC-784F-E871-88902961C1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281BD0-25A6-0517-68BE-E090C236E1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1B37BF-4542-DCA6-FF19-3568B17F7094}"/>
              </a:ext>
            </a:extLst>
          </p:cNvPr>
          <p:cNvSpPr>
            <a:spLocks noGrp="1"/>
          </p:cNvSpPr>
          <p:nvPr>
            <p:ph type="sldNum" sz="quarter" idx="5"/>
          </p:nvPr>
        </p:nvSpPr>
        <p:spPr/>
        <p:txBody>
          <a:bodyPr/>
          <a:lstStyle/>
          <a:p>
            <a:fld id="{E88088B5-5D3D-41C5-9929-9FAB3A249D9E}"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19433632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80EA9-DD71-345E-E8E0-DA0AB0F8CD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6E8938-8DDC-784F-E871-88902961C1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281BD0-25A6-0517-68BE-E090C236E1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1B37BF-4542-DCA6-FF19-3568B17F7094}"/>
              </a:ext>
            </a:extLst>
          </p:cNvPr>
          <p:cNvSpPr>
            <a:spLocks noGrp="1"/>
          </p:cNvSpPr>
          <p:nvPr>
            <p:ph type="sldNum" sz="quarter" idx="5"/>
          </p:nvPr>
        </p:nvSpPr>
        <p:spPr/>
        <p:txBody>
          <a:bodyPr/>
          <a:lstStyle/>
          <a:p>
            <a:fld id="{E88088B5-5D3D-41C5-9929-9FAB3A249D9E}"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905093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126979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269499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118508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2806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318856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184766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997199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925715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448955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53401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508364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639118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64258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87189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54766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762914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683111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353333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763600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285543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332597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7212390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1187935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929518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6908049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6/9/2026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919583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409578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51833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3725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25067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671155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84249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02133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image" Target="../media/image1.pn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theme" Target="../theme/theme2.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7AD86B2E-B702-4422-B277-3A08C7449694}" type="datetimeFigureOut">
              <a:rPr lang="en-US" smtClean="0">
                <a:solidFill>
                  <a:prstClr val="black">
                    <a:tint val="75000"/>
                  </a:prstClr>
                </a:solidFill>
              </a:rPr>
              <a:pPr rtl="0"/>
              <a:t>6/9/2026</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F7542ADD-394E-41F3-B704-951748884AEE}" type="slidenum">
              <a:rPr lang="en-US" smtClean="0">
                <a:solidFill>
                  <a:prstClr val="black">
                    <a:tint val="75000"/>
                  </a:prstClr>
                </a:solidFill>
              </a:rPr>
              <a:pPr rtl="0"/>
              <a:t>‹#›</a:t>
            </a:fld>
            <a:endParaRPr lang="en-US">
              <a:solidFill>
                <a:prstClr val="black">
                  <a:tint val="75000"/>
                </a:prstClr>
              </a:solidFill>
            </a:endParaRPr>
          </a:p>
        </p:txBody>
      </p:sp>
    </p:spTree>
    <p:extLst>
      <p:ext uri="{BB962C8B-B14F-4D97-AF65-F5344CB8AC3E}">
        <p14:creationId xmlns:p14="http://schemas.microsoft.com/office/powerpoint/2010/main" val="23883719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7AD86B2E-B702-4422-B277-3A08C7449694}" type="datetimeFigureOut">
              <a:rPr lang="en-US" smtClean="0">
                <a:solidFill>
                  <a:prstClr val="black">
                    <a:tint val="75000"/>
                  </a:prstClr>
                </a:solidFill>
              </a:rPr>
              <a:pPr rtl="0"/>
              <a:t>6/9/2026</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F7542ADD-394E-41F3-B704-951748884AEE}" type="slidenum">
              <a:rPr lang="en-US" smtClean="0">
                <a:solidFill>
                  <a:prstClr val="black">
                    <a:tint val="75000"/>
                  </a:prstClr>
                </a:solidFill>
              </a:rPr>
              <a:pPr rtl="0"/>
              <a:t>‹#›</a:t>
            </a:fld>
            <a:endParaRPr lang="en-US">
              <a:solidFill>
                <a:prstClr val="black">
                  <a:tint val="75000"/>
                </a:prstClr>
              </a:solidFill>
            </a:endParaRPr>
          </a:p>
        </p:txBody>
      </p:sp>
    </p:spTree>
    <p:extLst>
      <p:ext uri="{BB962C8B-B14F-4D97-AF65-F5344CB8AC3E}">
        <p14:creationId xmlns:p14="http://schemas.microsoft.com/office/powerpoint/2010/main" val="1803757480"/>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90" r:id="rId14"/>
    <p:sldLayoutId id="2147483691" r:id="rId15"/>
    <p:sldLayoutId id="2147483692" r:id="rId16"/>
    <p:sldLayoutId id="2147483693" r:id="rId17"/>
    <p:sldLayoutId id="214748369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jpeg"/><Relationship Id="rId1" Type="http://schemas.openxmlformats.org/officeDocument/2006/relationships/slideLayout" Target="../slideLayouts/slideLayout14.xml"/><Relationship Id="rId5" Type="http://schemas.openxmlformats.org/officeDocument/2006/relationships/image" Target="../media/image13.svg"/><Relationship Id="rId4" Type="http://schemas.openxmlformats.org/officeDocument/2006/relationships/image" Target="../media/image12.png"/></Relationships>
</file>

<file path=ppt/slides/_rels/slide4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صورة 2"/>
          <p:cNvSpPr>
            <a:spLocks noGrp="1"/>
          </p:cNvSpPr>
          <p:nvPr>
            <p:ph type="pic" sz="quarter" idx="10"/>
          </p:nvPr>
        </p:nvSpPr>
        <p:spPr>
          <a:xfrm>
            <a:off x="0" y="-21598"/>
            <a:ext cx="12192000" cy="6858000"/>
          </a:xfrm>
        </p:spPr>
      </p:sp>
      <p:sp>
        <p:nvSpPr>
          <p:cNvPr id="18" name="Oval 17"/>
          <p:cNvSpPr/>
          <p:nvPr/>
        </p:nvSpPr>
        <p:spPr>
          <a:xfrm>
            <a:off x="5796782" y="215535"/>
            <a:ext cx="6263480" cy="638373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31" name="TextBox 30"/>
          <p:cNvSpPr txBox="1"/>
          <p:nvPr/>
        </p:nvSpPr>
        <p:spPr>
          <a:xfrm>
            <a:off x="1463871" y="2930410"/>
            <a:ext cx="1800494" cy="646331"/>
          </a:xfrm>
          <a:prstGeom prst="rect">
            <a:avLst/>
          </a:prstGeom>
          <a:noFill/>
        </p:spPr>
        <p:txBody>
          <a:bodyPr wrap="none" rtlCol="0">
            <a:spAutoFit/>
          </a:bodyPr>
          <a:lstStyle/>
          <a:p>
            <a:pPr algn="ctr" rtl="0"/>
            <a:r>
              <a:rPr lang="ar-EG" sz="3600" b="1" dirty="0">
                <a:solidFill>
                  <a:prstClr val="black"/>
                </a:solidFill>
                <a:latin typeface="Times New Roman" panose="02020603050405020304" pitchFamily="18" charset="0"/>
                <a:cs typeface="Times New Roman" panose="02020603050405020304" pitchFamily="18" charset="0"/>
              </a:rPr>
              <a:t>              </a:t>
            </a:r>
          </a:p>
        </p:txBody>
      </p:sp>
      <p:sp>
        <p:nvSpPr>
          <p:cNvPr id="14" name="Oval 13"/>
          <p:cNvSpPr/>
          <p:nvPr/>
        </p:nvSpPr>
        <p:spPr>
          <a:xfrm>
            <a:off x="5356110" y="543081"/>
            <a:ext cx="4924287" cy="542099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6" name="TextBox 5"/>
          <p:cNvSpPr txBox="1"/>
          <p:nvPr/>
        </p:nvSpPr>
        <p:spPr>
          <a:xfrm>
            <a:off x="194618" y="1627191"/>
            <a:ext cx="5161492" cy="2616101"/>
          </a:xfrm>
          <a:prstGeom prst="rect">
            <a:avLst/>
          </a:prstGeom>
          <a:noFill/>
        </p:spPr>
        <p:txBody>
          <a:bodyPr wrap="square" rtlCol="0">
            <a:spAutoFit/>
          </a:bodyPr>
          <a:lstStyle/>
          <a:p>
            <a:pPr algn="ctr" rtl="0"/>
            <a:r>
              <a:rPr lang="ar-SY" sz="4400" b="1" dirty="0">
                <a:solidFill>
                  <a:srgbClr val="00B0F0"/>
                </a:solidFill>
                <a:latin typeface="Times New Roman" panose="02020603050405020304" pitchFamily="18" charset="0"/>
                <a:cs typeface="Times New Roman" panose="02020603050405020304" pitchFamily="18" charset="0"/>
              </a:rPr>
              <a:t>مقرر مهارات بحثية</a:t>
            </a:r>
          </a:p>
          <a:p>
            <a:pPr algn="ctr" rtl="0"/>
            <a:r>
              <a:rPr lang="ar-SY" sz="4000" b="1" dirty="0">
                <a:solidFill>
                  <a:srgbClr val="00B0F0"/>
                </a:solidFill>
                <a:latin typeface="Times New Roman" panose="02020603050405020304" pitchFamily="18" charset="0"/>
                <a:cs typeface="Times New Roman" panose="02020603050405020304" pitchFamily="18" charset="0"/>
              </a:rPr>
              <a:t> المحاضرة الأولى</a:t>
            </a:r>
          </a:p>
          <a:p>
            <a:pPr algn="ctr" rtl="0"/>
            <a:r>
              <a:rPr lang="ar-SY" sz="4000" b="1" dirty="0">
                <a:solidFill>
                  <a:srgbClr val="00B0F0"/>
                </a:solidFill>
                <a:latin typeface="Times New Roman" panose="02020603050405020304" pitchFamily="18" charset="0"/>
                <a:cs typeface="Times New Roman" panose="02020603050405020304" pitchFamily="18" charset="0"/>
              </a:rPr>
              <a:t>ضوابط اختيار الفجوة البحثية الإشكالية البحثية والعنوان  </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D079DC6-9F33-01B3-CD5D-FDECB94ECF5A}"/>
              </a:ext>
            </a:extLst>
          </p:cNvPr>
          <p:cNvSpPr txBox="1"/>
          <p:nvPr/>
        </p:nvSpPr>
        <p:spPr>
          <a:xfrm>
            <a:off x="708416" y="4595850"/>
            <a:ext cx="4133896" cy="954107"/>
          </a:xfrm>
          <a:prstGeom prst="rect">
            <a:avLst/>
          </a:prstGeom>
          <a:solidFill>
            <a:srgbClr val="00B0F0"/>
          </a:solidFill>
        </p:spPr>
        <p:txBody>
          <a:bodyPr wrap="square" rtlCol="0">
            <a:spAutoFit/>
          </a:bodyPr>
          <a:lstStyle/>
          <a:p>
            <a:pPr algn="ctr" rtl="0"/>
            <a:r>
              <a:rPr lang="ar-EG" sz="2800" b="1" dirty="0">
                <a:solidFill>
                  <a:prstClr val="black"/>
                </a:solidFill>
              </a:rPr>
              <a:t>اعداد</a:t>
            </a:r>
            <a:endParaRPr lang="ar-SY" sz="2800" b="1" dirty="0">
              <a:solidFill>
                <a:prstClr val="black"/>
              </a:solidFill>
            </a:endParaRPr>
          </a:p>
          <a:p>
            <a:pPr algn="ctr" rtl="0"/>
            <a:r>
              <a:rPr lang="ar-EG" sz="2800" b="1" dirty="0">
                <a:solidFill>
                  <a:prstClr val="black"/>
                </a:solidFill>
              </a:rPr>
              <a:t> </a:t>
            </a:r>
            <a:r>
              <a:rPr lang="ar-SY" sz="2800" b="1" dirty="0">
                <a:solidFill>
                  <a:prstClr val="black"/>
                </a:solidFill>
              </a:rPr>
              <a:t>الدكتور إبراهيم يوسف هرموش</a:t>
            </a:r>
            <a:endParaRPr lang="ar-EG" sz="2800" b="1" dirty="0">
              <a:solidFill>
                <a:prstClr val="black"/>
              </a:solidFill>
            </a:endParaRPr>
          </a:p>
        </p:txBody>
      </p:sp>
    </p:spTree>
    <p:extLst>
      <p:ext uri="{BB962C8B-B14F-4D97-AF65-F5344CB8AC3E}">
        <p14:creationId xmlns:p14="http://schemas.microsoft.com/office/powerpoint/2010/main" val="268049520"/>
      </p:ext>
    </p:extLst>
  </p:cSld>
  <p:clrMapOvr>
    <a:masterClrMapping/>
  </p:clrMapOvr>
  <mc:AlternateContent xmlns:mc="http://schemas.openxmlformats.org/markup-compatibility/2006" xmlns:p14="http://schemas.microsoft.com/office/powerpoint/2010/main">
    <mc:Choice Requires="p14">
      <p:transition spd="slow" p14:dur="2000" advTm="37764"/>
    </mc:Choice>
    <mc:Fallback xmlns="">
      <p:transition spd="slow" advTm="3776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defRPr/>
            </a:pPr>
            <a:endParaRPr lang="en-ID">
              <a:solidFill>
                <a:prstClr val="white"/>
              </a:solidFill>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defRPr/>
            </a:pPr>
            <a:endParaRPr lang="en-US" sz="2800" b="1" dirty="0">
              <a:solidFill>
                <a:prstClr val="black"/>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EA97036-3C35-E40A-536C-AACE3DD90173}"/>
              </a:ext>
            </a:extLst>
          </p:cNvPr>
          <p:cNvSpPr txBox="1"/>
          <p:nvPr/>
        </p:nvSpPr>
        <p:spPr>
          <a:xfrm>
            <a:off x="7835705" y="6189785"/>
            <a:ext cx="4093698" cy="461665"/>
          </a:xfrm>
          <a:prstGeom prst="rect">
            <a:avLst/>
          </a:prstGeom>
          <a:noFill/>
        </p:spPr>
        <p:txBody>
          <a:bodyPr wrap="square" rtlCol="0">
            <a:spAutoFit/>
          </a:bodyPr>
          <a:lstStyle/>
          <a:p>
            <a:pPr algn="l" rtl="0">
              <a:defRPr/>
            </a:pPr>
            <a:r>
              <a:rPr lang="en-US" sz="2400" b="1" dirty="0">
                <a:solidFill>
                  <a:prstClr val="white"/>
                </a:solidFill>
              </a:rPr>
              <a:t>https://midocean.edu.km</a:t>
            </a:r>
          </a:p>
        </p:txBody>
      </p:sp>
    </p:spTree>
    <p:extLst>
      <p:ext uri="{BB962C8B-B14F-4D97-AF65-F5344CB8AC3E}">
        <p14:creationId xmlns:p14="http://schemas.microsoft.com/office/powerpoint/2010/main" val="2938749284"/>
      </p:ext>
    </p:extLst>
  </p:cSld>
  <p:clrMapOvr>
    <a:masterClrMapping/>
  </p:clrMapOvr>
  <mc:AlternateContent xmlns:mc="http://schemas.openxmlformats.org/markup-compatibility/2006" xmlns:p14="http://schemas.microsoft.com/office/powerpoint/2010/main">
    <mc:Choice Requires="p14">
      <p:transition spd="slow" p14:dur="2000" advTm="2623"/>
    </mc:Choice>
    <mc:Fallback xmlns="">
      <p:transition spd="slow" advTm="262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flipH="1">
            <a:off x="-56703" y="0"/>
            <a:ext cx="59512" cy="59789"/>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prstClr val="white"/>
              </a:solidFill>
            </a:endParaRPr>
          </a:p>
        </p:txBody>
      </p:sp>
      <p:sp>
        <p:nvSpPr>
          <p:cNvPr id="28" name="Rectangle 27"/>
          <p:cNvSpPr/>
          <p:nvPr/>
        </p:nvSpPr>
        <p:spPr>
          <a:xfrm flipV="1">
            <a:off x="4048253" y="629166"/>
            <a:ext cx="5619483" cy="1238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3" name="TextBox 2"/>
          <p:cNvSpPr txBox="1"/>
          <p:nvPr/>
        </p:nvSpPr>
        <p:spPr>
          <a:xfrm>
            <a:off x="690153" y="6119633"/>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90994"/>
            <a:ext cx="2305141" cy="1076343"/>
          </a:xfrm>
          <a:prstGeom prst="rect">
            <a:avLst/>
          </a:prstGeom>
        </p:spPr>
      </p:pic>
      <p:pic>
        <p:nvPicPr>
          <p:cNvPr id="10" name="Picture Placeholder 4">
            <a:extLst>
              <a:ext uri="{FF2B5EF4-FFF2-40B4-BE49-F238E27FC236}">
                <a16:creationId xmlns:a16="http://schemas.microsoft.com/office/drawing/2014/main" id="{84E4B0F0-8564-4DE7-994D-87E501CF1B94}"/>
              </a:ext>
            </a:extLst>
          </p:cNvPr>
          <p:cNvPicPr>
            <a:picLocks noChangeAspect="1"/>
          </p:cNvPicPr>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360934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617C4ADA-5957-C1DC-BB1D-897BC1F83455}"/>
              </a:ext>
            </a:extLst>
          </p:cNvPr>
          <p:cNvSpPr/>
          <p:nvPr/>
        </p:nvSpPr>
        <p:spPr>
          <a:xfrm>
            <a:off x="2538485" y="1167337"/>
            <a:ext cx="9130352" cy="463296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SY" sz="2800" b="1" dirty="0">
                <a:solidFill>
                  <a:prstClr val="black"/>
                </a:solidFill>
                <a:latin typeface="SimplifiedArabic"/>
              </a:rPr>
              <a:t>مقدمة</a:t>
            </a:r>
          </a:p>
          <a:p>
            <a:pPr algn="ctr"/>
            <a:endParaRPr lang="ar-SY" sz="2800" b="1" dirty="0">
              <a:solidFill>
                <a:prstClr val="black"/>
              </a:solidFill>
              <a:latin typeface="SimplifiedArabic"/>
            </a:endParaRPr>
          </a:p>
          <a:p>
            <a:pPr algn="just"/>
            <a:r>
              <a:rPr lang="ar-SY" sz="2400" dirty="0">
                <a:solidFill>
                  <a:prstClr val="black"/>
                </a:solidFill>
                <a:latin typeface="SimplifiedArabic"/>
              </a:rPr>
              <a:t>إن اختيار مجال وموضوع رسالة الدكتوراه في القانون هو أهم خطوة في مسيرتك الأكاديمية لأنها تحدد هويتك البحثية ومستقبلك المهني.</a:t>
            </a:r>
          </a:p>
          <a:p>
            <a:pPr algn="just"/>
            <a:r>
              <a:rPr lang="ar-SY" sz="2400" dirty="0">
                <a:solidFill>
                  <a:prstClr val="black"/>
                </a:solidFill>
                <a:latin typeface="SimplifiedArabic"/>
              </a:rPr>
              <a:t>وتعد رسالة الدكتوراه في القانون وثيقة علمية أصيلة تهدف إلى تقديم إضافة حقيقية للفكر القانوني، وليس مجرد تجميع للنصوص والآراء. ويواجه الكثير من الباحثين تحدي التشتت بين الشغف الشخصي ببعض القضايا والقيمة العلمية والعملية للموضوع. لذلك، فقد وضعت الجامعات والمؤسسات الأكاديمية ضوابط ومعايير دقيقة تضمن جدية البحث وقدرته على معالجة فجوات قانونية حقيقية، من خلال إشكالية محددة ومنضبطة، يكلل ذلك عنواناً جامعاً لكافة الجزئيات.</a:t>
            </a:r>
            <a:endParaRPr lang="ar-EG" sz="2400" b="1" dirty="0">
              <a:solidFill>
                <a:srgbClr val="0070C0"/>
              </a:solidFill>
            </a:endParaRPr>
          </a:p>
        </p:txBody>
      </p:sp>
    </p:spTree>
    <p:extLst>
      <p:ext uri="{BB962C8B-B14F-4D97-AF65-F5344CB8AC3E}">
        <p14:creationId xmlns:p14="http://schemas.microsoft.com/office/powerpoint/2010/main" val="3507756054"/>
      </p:ext>
    </p:extLst>
  </p:cSld>
  <p:clrMapOvr>
    <a:masterClrMapping/>
  </p:clrMapOvr>
  <mc:AlternateContent xmlns:mc="http://schemas.openxmlformats.org/markup-compatibility/2006" xmlns:p14="http://schemas.microsoft.com/office/powerpoint/2010/main">
    <mc:Choice Requires="p14">
      <p:transition spd="slow" p14:dur="2000" advTm="83735"/>
    </mc:Choice>
    <mc:Fallback xmlns="">
      <p:transition spd="slow" advTm="8373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28EF4-CF7B-EF1F-A117-1A5010608AB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F282633-AF2D-AA06-D9E1-0AD8637E92A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prstClr val="white"/>
              </a:solidFill>
            </a:endParaRPr>
          </a:p>
        </p:txBody>
      </p:sp>
      <p:sp>
        <p:nvSpPr>
          <p:cNvPr id="28" name="Rectangle 27">
            <a:extLst>
              <a:ext uri="{FF2B5EF4-FFF2-40B4-BE49-F238E27FC236}">
                <a16:creationId xmlns:a16="http://schemas.microsoft.com/office/drawing/2014/main" id="{4136E86F-A4FA-E3BB-F288-A5B596E38811}"/>
              </a:ext>
            </a:extLst>
          </p:cNvPr>
          <p:cNvSpPr/>
          <p:nvPr/>
        </p:nvSpPr>
        <p:spPr>
          <a:xfrm flipV="1">
            <a:off x="734193" y="632767"/>
            <a:ext cx="846205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3" name="TextBox 2">
            <a:extLst>
              <a:ext uri="{FF2B5EF4-FFF2-40B4-BE49-F238E27FC236}">
                <a16:creationId xmlns:a16="http://schemas.microsoft.com/office/drawing/2014/main" id="{20304BCA-9C61-F543-25B4-C0E09363C4AF}"/>
              </a:ext>
            </a:extLst>
          </p:cNvPr>
          <p:cNvSpPr txBox="1"/>
          <p:nvPr/>
        </p:nvSpPr>
        <p:spPr>
          <a:xfrm>
            <a:off x="210374" y="6252478"/>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6" name="Graphic 21">
            <a:extLst>
              <a:ext uri="{FF2B5EF4-FFF2-40B4-BE49-F238E27FC236}">
                <a16:creationId xmlns:a16="http://schemas.microsoft.com/office/drawing/2014/main" id="{982BD937-0F63-AFA9-67B5-EC45AD157A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6807" y="140314"/>
            <a:ext cx="2305141" cy="1076343"/>
          </a:xfrm>
          <a:prstGeom prst="rect">
            <a:avLst/>
          </a:prstGeom>
        </p:spPr>
      </p:pic>
      <p:sp>
        <p:nvSpPr>
          <p:cNvPr id="11" name="Rectangle: Rounded Corners 10">
            <a:extLst>
              <a:ext uri="{FF2B5EF4-FFF2-40B4-BE49-F238E27FC236}">
                <a16:creationId xmlns:a16="http://schemas.microsoft.com/office/drawing/2014/main" id="{79F7F6B8-07C5-3BD5-18D2-6DC218E218FB}"/>
              </a:ext>
            </a:extLst>
          </p:cNvPr>
          <p:cNvSpPr/>
          <p:nvPr/>
        </p:nvSpPr>
        <p:spPr>
          <a:xfrm>
            <a:off x="444741" y="1216657"/>
            <a:ext cx="1116437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ar-SY" sz="2400" dirty="0">
                <a:solidFill>
                  <a:prstClr val="black"/>
                </a:solidFill>
                <a:latin typeface="Times New Roman" panose="02020603050405020304" pitchFamily="18" charset="0"/>
              </a:rPr>
              <a:t>أولاً: ضوابط اختيار "مجال" البحث </a:t>
            </a:r>
            <a:r>
              <a:rPr lang="en-US" sz="2400" dirty="0">
                <a:solidFill>
                  <a:prstClr val="black"/>
                </a:solidFill>
                <a:latin typeface="Times New Roman" panose="02020603050405020304" pitchFamily="18" charset="0"/>
              </a:rPr>
              <a:t>(The Legal Field): </a:t>
            </a:r>
          </a:p>
          <a:p>
            <a:pPr>
              <a:lnSpc>
                <a:spcPct val="150000"/>
              </a:lnSpc>
            </a:pPr>
            <a:r>
              <a:rPr lang="ar-SY" sz="2400" dirty="0">
                <a:solidFill>
                  <a:prstClr val="black"/>
                </a:solidFill>
                <a:latin typeface="Times New Roman" panose="02020603050405020304" pitchFamily="18" charset="0"/>
              </a:rPr>
              <a:t>المجال هو التخصص العام (مثل: القانون المدني، القانون الجنائي، القانون الدولي). وهو الحجر الأساس الذي يُبنى عليه موضوع الرسالة بالكامل. فإذا أخطأ الباحث في اختيار المجال، سيعاني طوال فترة إعداد الأطروحة من ضعف الدافعية أو نقص المصادر.</a:t>
            </a:r>
          </a:p>
          <a:p>
            <a:pPr>
              <a:lnSpc>
                <a:spcPct val="150000"/>
              </a:lnSpc>
            </a:pPr>
            <a:r>
              <a:rPr lang="ar-SY" sz="2400" dirty="0">
                <a:solidFill>
                  <a:prstClr val="black"/>
                </a:solidFill>
                <a:latin typeface="Times New Roman" panose="02020603050405020304" pitchFamily="18" charset="0"/>
              </a:rPr>
              <a:t>وفيما يلي شرحاً تفصيلياً ومعمقاً لضوابط اختيار مجال البحث القانوني:</a:t>
            </a:r>
          </a:p>
        </p:txBody>
      </p:sp>
    </p:spTree>
    <p:extLst>
      <p:ext uri="{BB962C8B-B14F-4D97-AF65-F5344CB8AC3E}">
        <p14:creationId xmlns:p14="http://schemas.microsoft.com/office/powerpoint/2010/main" val="738535676"/>
      </p:ext>
    </p:extLst>
  </p:cSld>
  <p:clrMapOvr>
    <a:masterClrMapping/>
  </p:clrMapOvr>
  <mc:AlternateContent xmlns:mc="http://schemas.openxmlformats.org/markup-compatibility/2006" xmlns:p14="http://schemas.microsoft.com/office/powerpoint/2010/main">
    <mc:Choice Requires="p14">
      <p:transition spd="slow" p14:dur="2000" advTm="47547"/>
    </mc:Choice>
    <mc:Fallback xmlns="">
      <p:transition spd="slow" advTm="4754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28EF4-CF7B-EF1F-A117-1A5010608AB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F282633-AF2D-AA06-D9E1-0AD8637E92A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prstClr val="white"/>
              </a:solidFill>
            </a:endParaRPr>
          </a:p>
        </p:txBody>
      </p:sp>
      <p:sp>
        <p:nvSpPr>
          <p:cNvPr id="28" name="Rectangle 27">
            <a:extLst>
              <a:ext uri="{FF2B5EF4-FFF2-40B4-BE49-F238E27FC236}">
                <a16:creationId xmlns:a16="http://schemas.microsoft.com/office/drawing/2014/main" id="{4136E86F-A4FA-E3BB-F288-A5B596E38811}"/>
              </a:ext>
            </a:extLst>
          </p:cNvPr>
          <p:cNvSpPr/>
          <p:nvPr/>
        </p:nvSpPr>
        <p:spPr>
          <a:xfrm flipV="1">
            <a:off x="734193" y="632767"/>
            <a:ext cx="846205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3" name="TextBox 2">
            <a:extLst>
              <a:ext uri="{FF2B5EF4-FFF2-40B4-BE49-F238E27FC236}">
                <a16:creationId xmlns:a16="http://schemas.microsoft.com/office/drawing/2014/main" id="{20304BCA-9C61-F543-25B4-C0E09363C4AF}"/>
              </a:ext>
            </a:extLst>
          </p:cNvPr>
          <p:cNvSpPr txBox="1"/>
          <p:nvPr/>
        </p:nvSpPr>
        <p:spPr>
          <a:xfrm>
            <a:off x="210374" y="6252478"/>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6" name="Graphic 21">
            <a:extLst>
              <a:ext uri="{FF2B5EF4-FFF2-40B4-BE49-F238E27FC236}">
                <a16:creationId xmlns:a16="http://schemas.microsoft.com/office/drawing/2014/main" id="{982BD937-0F63-AFA9-67B5-EC45AD157A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6807" y="140314"/>
            <a:ext cx="2305141" cy="1076343"/>
          </a:xfrm>
          <a:prstGeom prst="rect">
            <a:avLst/>
          </a:prstGeom>
        </p:spPr>
      </p:pic>
      <p:sp>
        <p:nvSpPr>
          <p:cNvPr id="11" name="Rectangle: Rounded Corners 10">
            <a:extLst>
              <a:ext uri="{FF2B5EF4-FFF2-40B4-BE49-F238E27FC236}">
                <a16:creationId xmlns:a16="http://schemas.microsoft.com/office/drawing/2014/main" id="{79F7F6B8-07C5-3BD5-18D2-6DC218E218FB}"/>
              </a:ext>
            </a:extLst>
          </p:cNvPr>
          <p:cNvSpPr/>
          <p:nvPr/>
        </p:nvSpPr>
        <p:spPr>
          <a:xfrm>
            <a:off x="567571" y="1216657"/>
            <a:ext cx="1116437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lnSpc>
                <a:spcPct val="150000"/>
              </a:lnSpc>
              <a:buAutoNum type="arabicPeriod"/>
            </a:pPr>
            <a:r>
              <a:rPr lang="ar-EG" sz="2400" dirty="0">
                <a:solidFill>
                  <a:prstClr val="black"/>
                </a:solidFill>
                <a:latin typeface="Times New Roman" panose="02020603050405020304" pitchFamily="18" charset="0"/>
              </a:rPr>
              <a:t>ضابط الكفاءة المعرفية التراكمية </a:t>
            </a:r>
            <a:r>
              <a:rPr lang="en-US" sz="2400" dirty="0">
                <a:solidFill>
                  <a:prstClr val="black"/>
                </a:solidFill>
                <a:latin typeface="Times New Roman" panose="02020603050405020304" pitchFamily="18" charset="0"/>
                <a:cs typeface="Times New Roman" panose="02020603050405020304" pitchFamily="18" charset="0"/>
              </a:rPr>
              <a:t>(Cumulative Knowledge) :</a:t>
            </a:r>
            <a:r>
              <a:rPr lang="ar-EG" sz="2400" dirty="0">
                <a:solidFill>
                  <a:prstClr val="black"/>
                </a:solidFill>
                <a:latin typeface="Times New Roman" panose="02020603050405020304" pitchFamily="18" charset="0"/>
              </a:rPr>
              <a:t>لا يمكن للباحث الإبداع في مجال ليس لديه فيه خلفية صلبة. </a:t>
            </a:r>
            <a:endParaRPr lang="en-US" sz="2400" dirty="0">
              <a:solidFill>
                <a:prstClr val="black"/>
              </a:solidFill>
              <a:latin typeface="Times New Roman" panose="02020603050405020304" pitchFamily="18" charset="0"/>
            </a:endParaRPr>
          </a:p>
          <a:p>
            <a:pPr algn="just">
              <a:lnSpc>
                <a:spcPct val="150000"/>
              </a:lnSpc>
            </a:pPr>
            <a:r>
              <a:rPr lang="ar-EG" sz="2400" dirty="0">
                <a:solidFill>
                  <a:prstClr val="black"/>
                </a:solidFill>
                <a:latin typeface="Times New Roman" panose="02020603050405020304" pitchFamily="18" charset="0"/>
              </a:rPr>
              <a:t>الدكتوراه تتطلب الغوص في عمق النظريات القانونية وليس القشور</a:t>
            </a:r>
            <a:r>
              <a:rPr lang="ar-SA" sz="2400" dirty="0">
                <a:solidFill>
                  <a:prstClr val="black"/>
                </a:solidFill>
                <a:latin typeface="Times New Roman" panose="02020603050405020304" pitchFamily="18" charset="0"/>
              </a:rPr>
              <a:t>، ولذلك </a:t>
            </a:r>
            <a:r>
              <a:rPr lang="ar-EG" sz="2400" dirty="0">
                <a:solidFill>
                  <a:prstClr val="black"/>
                </a:solidFill>
                <a:latin typeface="Times New Roman" panose="02020603050405020304" pitchFamily="18" charset="0"/>
              </a:rPr>
              <a:t>يجب أن يتوافق المجال مع دراسات الباحث السابقة (الليسانس والماجستير) أو خبرته العملية (كقاضٍ، محامٍ، أو مستشار).مثال: باحث عمل لسنوات في المحاكم التجارية، يكون اختيار "القانون التجاري أو البحري" مجالاً له أفضل بكثير من اختياره "القانون الدولي العام"، لأن خبرته العملية ستمنحه رؤية نقدية أعمق للنصوص</a:t>
            </a:r>
          </a:p>
        </p:txBody>
      </p:sp>
    </p:spTree>
    <p:extLst>
      <p:ext uri="{BB962C8B-B14F-4D97-AF65-F5344CB8AC3E}">
        <p14:creationId xmlns:p14="http://schemas.microsoft.com/office/powerpoint/2010/main" val="3873933363"/>
      </p:ext>
    </p:extLst>
  </p:cSld>
  <p:clrMapOvr>
    <a:masterClrMapping/>
  </p:clrMapOvr>
  <mc:AlternateContent xmlns:mc="http://schemas.openxmlformats.org/markup-compatibility/2006" xmlns:p14="http://schemas.microsoft.com/office/powerpoint/2010/main">
    <mc:Choice Requires="p14">
      <p:transition spd="slow" p14:dur="2000" advTm="96293"/>
    </mc:Choice>
    <mc:Fallback xmlns="">
      <p:transition spd="slow" advTm="9629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818866" y="1307408"/>
            <a:ext cx="10399594" cy="4893647"/>
          </a:xfrm>
          <a:prstGeom prst="rect">
            <a:avLst/>
          </a:prstGeom>
          <a:noFill/>
        </p:spPr>
        <p:txBody>
          <a:bodyPr wrap="square" rtlCol="1">
            <a:spAutoFit/>
          </a:bodyPr>
          <a:lstStyle/>
          <a:p>
            <a:pPr algn="just"/>
            <a:r>
              <a:rPr lang="ar-SY" sz="2400" dirty="0">
                <a:solidFill>
                  <a:prstClr val="black"/>
                </a:solidFill>
              </a:rPr>
              <a:t>2. ضابط الشغف الفكري والاستدامة </a:t>
            </a:r>
            <a:r>
              <a:rPr lang="en-US" sz="2400" dirty="0">
                <a:solidFill>
                  <a:prstClr val="black"/>
                </a:solidFill>
              </a:rPr>
              <a:t>Intellectual Passion)</a:t>
            </a:r>
            <a:r>
              <a:rPr lang="ar-SY" sz="2400" dirty="0">
                <a:solidFill>
                  <a:prstClr val="black"/>
                </a:solidFill>
              </a:rPr>
              <a:t>) إعداد أطروحة الدكتوراه يستغرق ما بين 3 إلى 5 سنوات. وبدون شغف حقيقي بالمجال، سيتحول البحث إلى عبء ثقيل.</a:t>
            </a:r>
          </a:p>
          <a:p>
            <a:pPr algn="just"/>
            <a:r>
              <a:rPr lang="ar-SY" sz="2400" dirty="0">
                <a:solidFill>
                  <a:prstClr val="black"/>
                </a:solidFill>
              </a:rPr>
              <a:t>الشغف يعني أن الباحث لديه فضول دائم لمتابعة أحكام القضاء، والتعديلات التشريعية، والمقالات العلمية في هذا المجال تحديداً دون شعور بالملل.</a:t>
            </a:r>
          </a:p>
          <a:p>
            <a:pPr algn="just"/>
            <a:r>
              <a:rPr lang="ar-SY" sz="2400" dirty="0">
                <a:solidFill>
                  <a:prstClr val="black"/>
                </a:solidFill>
              </a:rPr>
              <a:t>مثال: باحث مهتم بقضايا الحريات والعدالة الجنائية، يجد شغفه في "قانون الإجراءات الجنائية" أو "القانون الجنائي الدولي"، بينما قد يصاب بالإحباط إذا أجبر نفسه على بحث في "القانون الضريبي".</a:t>
            </a:r>
          </a:p>
          <a:p>
            <a:pPr algn="just"/>
            <a:r>
              <a:rPr lang="ar-SY" sz="2400" dirty="0">
                <a:solidFill>
                  <a:prstClr val="black"/>
                </a:solidFill>
              </a:rPr>
              <a:t>3. ضابط الخصوصية والاتساع </a:t>
            </a:r>
            <a:r>
              <a:rPr lang="en-US" sz="2400" dirty="0">
                <a:solidFill>
                  <a:prstClr val="black"/>
                </a:solidFill>
              </a:rPr>
              <a:t>Field Scope)</a:t>
            </a:r>
            <a:r>
              <a:rPr lang="ar-SY" sz="2400" dirty="0">
                <a:solidFill>
                  <a:prstClr val="black"/>
                </a:solidFill>
              </a:rPr>
              <a:t>) يجب اختيار مجال يتمتع بالمرونة؛ فلا يكون ضيقاً جداً فيحرم الباحث من المقارنة، ولا واسعاً وفضفاضاً فيضيع الباحث في تفاصيله.</a:t>
            </a:r>
          </a:p>
          <a:p>
            <a:pPr algn="just"/>
            <a:r>
              <a:rPr lang="ar-SY" sz="2400" dirty="0">
                <a:solidFill>
                  <a:prstClr val="black"/>
                </a:solidFill>
              </a:rPr>
              <a:t>ويجب الابتعاد عن المجالات الهامشية التي لم تنضج نظرياتها بعد، وفي نفس الوقت تجنب المجالات الكلاسيكية المغلقة التي أصبحت أحكامها مستقرة بالكامل ولا تثير أي جدل فقهي.</a:t>
            </a:r>
          </a:p>
          <a:p>
            <a:pPr algn="just"/>
            <a:r>
              <a:rPr lang="ar-SY" sz="2400" dirty="0">
                <a:solidFill>
                  <a:prstClr val="black"/>
                </a:solidFill>
              </a:rPr>
              <a:t>مثال: اختيار مجال "القانون الجوي والفضاء" قد يكون ضيقاً جداً في بعض الدول النامية لقلة التشريعات والقضايا، بينما اختيار "القانون المدني - نظرية العقد" واسع جداً، والخيار المتوازن هو "قانون المعاملات الإلكترونية والذكاء الاصطناعي".</a:t>
            </a:r>
          </a:p>
        </p:txBody>
      </p:sp>
    </p:spTree>
    <p:extLst>
      <p:ext uri="{BB962C8B-B14F-4D97-AF65-F5344CB8AC3E}">
        <p14:creationId xmlns:p14="http://schemas.microsoft.com/office/powerpoint/2010/main" val="709531670"/>
      </p:ext>
    </p:extLst>
  </p:cSld>
  <p:clrMapOvr>
    <a:masterClrMapping/>
  </p:clrMapOvr>
  <mc:AlternateContent xmlns:mc="http://schemas.openxmlformats.org/markup-compatibility/2006" xmlns:p14="http://schemas.microsoft.com/office/powerpoint/2010/main">
    <mc:Choice Requires="p14">
      <p:transition spd="slow" p14:dur="2000" advTm="164728"/>
    </mc:Choice>
    <mc:Fallback xmlns="">
      <p:transition spd="slow" advTm="16472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818866" y="1307408"/>
            <a:ext cx="10399594" cy="4524315"/>
          </a:xfrm>
          <a:prstGeom prst="rect">
            <a:avLst/>
          </a:prstGeom>
          <a:noFill/>
        </p:spPr>
        <p:txBody>
          <a:bodyPr wrap="square" rtlCol="1">
            <a:spAutoFit/>
          </a:bodyPr>
          <a:lstStyle/>
          <a:p>
            <a:pPr algn="just"/>
            <a:r>
              <a:rPr lang="ar-SY" sz="2400" dirty="0">
                <a:solidFill>
                  <a:prstClr val="black"/>
                </a:solidFill>
              </a:rPr>
              <a:t>4. ضابط البيئة التشريعية والقضائية المحيطة </a:t>
            </a:r>
            <a:r>
              <a:rPr lang="en-US" sz="2400" dirty="0">
                <a:solidFill>
                  <a:prstClr val="black"/>
                </a:solidFill>
              </a:rPr>
              <a:t>Legal Environment)</a:t>
            </a:r>
            <a:r>
              <a:rPr lang="ar-SY" sz="2400" dirty="0">
                <a:solidFill>
                  <a:prstClr val="black"/>
                </a:solidFill>
              </a:rPr>
              <a:t>) يجب أن يكون المجال مرتبطاً بالواقع القانوني والقضائي للدولة التي يدرس فيها الباحث أو التي سيطبق فيها بحثه.</a:t>
            </a:r>
          </a:p>
          <a:p>
            <a:pPr algn="just"/>
            <a:r>
              <a:rPr lang="ar-SY" sz="2400" dirty="0">
                <a:solidFill>
                  <a:prstClr val="black"/>
                </a:solidFill>
              </a:rPr>
              <a:t>إن دراسة مجال لا يملك تنظيماً تشريعياً أو تطبيقات قضائية في بلد الباحث يجعل الرسالة "نظرية بحتة" تفقد قيمتها العمليّة بعد التخرج.</a:t>
            </a:r>
          </a:p>
          <a:p>
            <a:pPr algn="just"/>
            <a:r>
              <a:rPr lang="ar-SY" sz="2400" dirty="0">
                <a:solidFill>
                  <a:prstClr val="black"/>
                </a:solidFill>
              </a:rPr>
              <a:t>مثال: اختيار مجال "قانون أسواق المال والبورصات" في دولة لا تمتلك بورصة نشطة أو سوقاً مالياً متطوراً يجعل البحث معزولاً عن الواقع المالي والقضائي المحلي.</a:t>
            </a:r>
          </a:p>
          <a:p>
            <a:pPr algn="just"/>
            <a:r>
              <a:rPr lang="ar-SY" sz="2400" dirty="0">
                <a:solidFill>
                  <a:prstClr val="black"/>
                </a:solidFill>
              </a:rPr>
              <a:t>5. ضابط الملاءمة المهنية والمستقبل الأكاديمي </a:t>
            </a:r>
            <a:r>
              <a:rPr lang="en-US" sz="2400" dirty="0">
                <a:solidFill>
                  <a:prstClr val="black"/>
                </a:solidFill>
              </a:rPr>
              <a:t>(Career Alignment)</a:t>
            </a:r>
            <a:r>
              <a:rPr lang="ar-SY" sz="2400" dirty="0">
                <a:solidFill>
                  <a:prstClr val="black"/>
                </a:solidFill>
              </a:rPr>
              <a:t> شهادة الدكتوراه هي بوابتك للوظيفة الأكاديمية أو الاستشارية العليا، لذا يجب ربط المجال بمتطلبات سوق العمل المستقبلي.</a:t>
            </a:r>
          </a:p>
          <a:p>
            <a:pPr algn="just"/>
            <a:r>
              <a:rPr lang="ar-SY" sz="2400" dirty="0">
                <a:solidFill>
                  <a:prstClr val="black"/>
                </a:solidFill>
              </a:rPr>
              <a:t>هناك مجالات قانونية تشهد "تشبعاً" في الجامعات (مثل القانون الإداري التقليدي)، ومجالات أخرى تشهد "ندرة شديدة" وطلباً عالياً في مراكز الأبحاث والجامعات والشركات الكبرى.</a:t>
            </a:r>
          </a:p>
          <a:p>
            <a:pPr algn="just"/>
            <a:r>
              <a:rPr lang="ar-SY" sz="2400" dirty="0">
                <a:solidFill>
                  <a:prstClr val="black"/>
                </a:solidFill>
              </a:rPr>
              <a:t>مثال: اختيار مجال "قانون الطاقة والبيئة"، "قانون الاستثمار الأجنبي"، أو "قانون الأمن السيبراني"، مما يمنح الباحث ميزة تنافسية هائلة فور تخرجه نظراً لندرة المتخصصين في هذه المجالات الحديثة.</a:t>
            </a:r>
          </a:p>
        </p:txBody>
      </p:sp>
    </p:spTree>
    <p:extLst>
      <p:ext uri="{BB962C8B-B14F-4D97-AF65-F5344CB8AC3E}">
        <p14:creationId xmlns:p14="http://schemas.microsoft.com/office/powerpoint/2010/main" val="929970552"/>
      </p:ext>
    </p:extLst>
  </p:cSld>
  <p:clrMapOvr>
    <a:masterClrMapping/>
  </p:clrMapOvr>
  <mc:AlternateContent xmlns:mc="http://schemas.openxmlformats.org/markup-compatibility/2006" xmlns:p14="http://schemas.microsoft.com/office/powerpoint/2010/main">
    <mc:Choice Requires="p14">
      <p:transition spd="slow" p14:dur="2000" advTm="137302"/>
    </mc:Choice>
    <mc:Fallback xmlns="">
      <p:transition spd="slow" advTm="13730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2677656"/>
          </a:xfrm>
          <a:prstGeom prst="rect">
            <a:avLst/>
          </a:prstGeom>
          <a:noFill/>
        </p:spPr>
        <p:txBody>
          <a:bodyPr wrap="square" rtlCol="1">
            <a:spAutoFit/>
          </a:bodyPr>
          <a:lstStyle/>
          <a:p>
            <a:pPr algn="just"/>
            <a:r>
              <a:rPr lang="ar-SY" sz="2400" b="1" dirty="0">
                <a:solidFill>
                  <a:prstClr val="black"/>
                </a:solidFill>
              </a:rPr>
              <a:t>ثانيًا: الفجوة البحثية:</a:t>
            </a:r>
          </a:p>
          <a:p>
            <a:pPr algn="just"/>
            <a:r>
              <a:rPr lang="ar-SY" sz="2400" dirty="0">
                <a:solidFill>
                  <a:prstClr val="black"/>
                </a:solidFill>
              </a:rPr>
              <a:t>الفجوة البحثية </a:t>
            </a:r>
            <a:r>
              <a:rPr lang="en-US" sz="2400" dirty="0">
                <a:solidFill>
                  <a:prstClr val="black"/>
                </a:solidFill>
              </a:rPr>
              <a:t>(Research Gap) </a:t>
            </a:r>
            <a:r>
              <a:rPr lang="ar-SY" sz="2400" dirty="0">
                <a:solidFill>
                  <a:prstClr val="black"/>
                </a:solidFill>
              </a:rPr>
              <a:t> هي الحلقة المفقودة في المعرفة القانونية الحالية. وهي النقطة التي يعجز فيها التشريع القائم، أو الفقه، أو القضاء عن تقديم إجابة واضحة أو حل حاسم لإشكالية قانونية معينة.</a:t>
            </a:r>
          </a:p>
          <a:p>
            <a:pPr algn="just"/>
            <a:r>
              <a:rPr lang="ar-SY" sz="2400" dirty="0">
                <a:solidFill>
                  <a:prstClr val="black"/>
                </a:solidFill>
              </a:rPr>
              <a:t>بدون فجوة بحثية واضحة، تفقد رسالة الدكتوراه قيمتها العلمية وتتحول إلى مجرد تكرار للمعلومات </a:t>
            </a:r>
            <a:r>
              <a:rPr lang="en-US" sz="2400" dirty="0">
                <a:solidFill>
                  <a:prstClr val="black"/>
                </a:solidFill>
              </a:rPr>
              <a:t>  (Plagiarism of Ideas) </a:t>
            </a:r>
            <a:r>
              <a:rPr lang="ar-SY" sz="2400" dirty="0">
                <a:solidFill>
                  <a:prstClr val="black"/>
                </a:solidFill>
              </a:rPr>
              <a:t> دون إضافة أي جديد.</a:t>
            </a:r>
          </a:p>
          <a:p>
            <a:pPr algn="just"/>
            <a:endParaRPr lang="ar-SY" sz="2400" dirty="0">
              <a:solidFill>
                <a:prstClr val="black"/>
              </a:solidFill>
            </a:endParaRPr>
          </a:p>
          <a:p>
            <a:pPr algn="just"/>
            <a:r>
              <a:rPr lang="ar-SY" sz="2400" dirty="0">
                <a:solidFill>
                  <a:prstClr val="black"/>
                </a:solidFill>
              </a:rPr>
              <a:t>وسنتطرق فيما يلي إلى أنواع الفجوات البحثية، وضوابط اختيارها:</a:t>
            </a:r>
          </a:p>
        </p:txBody>
      </p:sp>
    </p:spTree>
    <p:extLst>
      <p:ext uri="{BB962C8B-B14F-4D97-AF65-F5344CB8AC3E}">
        <p14:creationId xmlns:p14="http://schemas.microsoft.com/office/powerpoint/2010/main" val="1484002753"/>
      </p:ext>
    </p:extLst>
  </p:cSld>
  <p:clrMapOvr>
    <a:masterClrMapping/>
  </p:clrMapOvr>
  <mc:AlternateContent xmlns:mc="http://schemas.openxmlformats.org/markup-compatibility/2006" xmlns:p14="http://schemas.microsoft.com/office/powerpoint/2010/main">
    <mc:Choice Requires="p14">
      <p:transition spd="slow" p14:dur="2000" advTm="92047"/>
    </mc:Choice>
    <mc:Fallback xmlns="">
      <p:transition spd="slow" advTm="9204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4154984"/>
          </a:xfrm>
          <a:prstGeom prst="rect">
            <a:avLst/>
          </a:prstGeom>
          <a:noFill/>
        </p:spPr>
        <p:txBody>
          <a:bodyPr wrap="square" rtlCol="1">
            <a:spAutoFit/>
          </a:bodyPr>
          <a:lstStyle/>
          <a:p>
            <a:pPr algn="just"/>
            <a:r>
              <a:rPr lang="ar-SY" sz="2400" b="1" dirty="0">
                <a:solidFill>
                  <a:prstClr val="black"/>
                </a:solidFill>
              </a:rPr>
              <a:t>1- أنواع الفجوات البحثية في القانون </a:t>
            </a:r>
            <a:r>
              <a:rPr lang="en-US" sz="2400" b="1" dirty="0">
                <a:solidFill>
                  <a:prstClr val="black"/>
                </a:solidFill>
              </a:rPr>
              <a:t>Types of Legal Research Gaps)</a:t>
            </a:r>
            <a:r>
              <a:rPr lang="ar-SY" sz="2400" b="1" dirty="0">
                <a:solidFill>
                  <a:prstClr val="black"/>
                </a:solidFill>
              </a:rPr>
              <a:t>):</a:t>
            </a:r>
          </a:p>
          <a:p>
            <a:pPr algn="just"/>
            <a:r>
              <a:rPr lang="ar-SY" sz="2400" dirty="0">
                <a:solidFill>
                  <a:prstClr val="black"/>
                </a:solidFill>
              </a:rPr>
              <a:t>تنقسم الفجوات في البحث القانوني إلى عدة أنواع رئيسية، يركز كل منها على خلل في جانب معين:</a:t>
            </a:r>
          </a:p>
          <a:p>
            <a:pPr marL="342900" indent="-342900" algn="just">
              <a:buFontTx/>
              <a:buChar char="-"/>
            </a:pPr>
            <a:r>
              <a:rPr lang="ar-SY" sz="2400" dirty="0">
                <a:solidFill>
                  <a:prstClr val="black"/>
                </a:solidFill>
              </a:rPr>
              <a:t>الفجوة التشريعية أو التنظيمية </a:t>
            </a:r>
            <a:r>
              <a:rPr lang="en-US" sz="2400" dirty="0">
                <a:solidFill>
                  <a:prstClr val="black"/>
                </a:solidFill>
              </a:rPr>
              <a:t>(Legislative Gap)</a:t>
            </a:r>
            <a:r>
              <a:rPr lang="ar-SY" sz="2400" dirty="0">
                <a:solidFill>
                  <a:prstClr val="black"/>
                </a:solidFill>
              </a:rPr>
              <a:t> :  وتتمثل في غياب النصوص القانونية تماماً لتنظيم مسألة مستحدثة، أو وجود نصوص قديمة وقاصرة لم تعد تواكب الواقع.</a:t>
            </a:r>
          </a:p>
          <a:p>
            <a:pPr algn="just"/>
            <a:r>
              <a:rPr lang="ar-SY" sz="2400" dirty="0">
                <a:solidFill>
                  <a:prstClr val="black"/>
                </a:solidFill>
              </a:rPr>
              <a:t>مثال: عجز قواعد القانون المدني التقليدية عن تحديد المسؤولية المدنية عن الأضرار الناشئة عن سيارات القيادة الذاتية (من المسؤول؟ المصنع، المبرمج، أم مالك السيارة؟).</a:t>
            </a:r>
          </a:p>
          <a:p>
            <a:pPr marL="342900" indent="-342900" algn="just">
              <a:buFontTx/>
              <a:buChar char="-"/>
            </a:pPr>
            <a:r>
              <a:rPr lang="ar-SY" sz="2400" dirty="0">
                <a:solidFill>
                  <a:prstClr val="black"/>
                </a:solidFill>
              </a:rPr>
              <a:t>الفجوة التطبيقية أو القضائية </a:t>
            </a:r>
            <a:r>
              <a:rPr lang="en-US" sz="2400" dirty="0">
                <a:solidFill>
                  <a:prstClr val="black"/>
                </a:solidFill>
              </a:rPr>
              <a:t>Judicial/Application Gap)</a:t>
            </a:r>
            <a:r>
              <a:rPr lang="ar-SY" sz="2400" dirty="0">
                <a:solidFill>
                  <a:prstClr val="black"/>
                </a:solidFill>
              </a:rPr>
              <a:t>): وتظهر من خلال وجود صعوبات عمليّة في تطبيق نص قانوني في المحاكم، أو ظهور تناقض وتضارب في الأحكام القضائية نتيجة غموض النص.</a:t>
            </a:r>
          </a:p>
          <a:p>
            <a:pPr algn="just"/>
            <a:r>
              <a:rPr lang="ar-SY" sz="2400" dirty="0">
                <a:solidFill>
                  <a:prstClr val="black"/>
                </a:solidFill>
              </a:rPr>
              <a:t>مثال: تضارب أحكام المحاكم في تكييف "العملات الرقمية"؛ هل هي أموال يجوز حجزها وتنفيذ الأحكام عليها، أم أنها مجرد أصول افتراضية لا تحميها قواعد التنفيذ الجبري التقليدية؟</a:t>
            </a:r>
          </a:p>
        </p:txBody>
      </p:sp>
    </p:spTree>
    <p:extLst>
      <p:ext uri="{BB962C8B-B14F-4D97-AF65-F5344CB8AC3E}">
        <p14:creationId xmlns:p14="http://schemas.microsoft.com/office/powerpoint/2010/main" val="2267446338"/>
      </p:ext>
    </p:extLst>
  </p:cSld>
  <p:clrMapOvr>
    <a:masterClrMapping/>
  </p:clrMapOvr>
  <mc:AlternateContent xmlns:mc="http://schemas.openxmlformats.org/markup-compatibility/2006" xmlns:p14="http://schemas.microsoft.com/office/powerpoint/2010/main">
    <mc:Choice Requires="p14">
      <p:transition spd="slow" p14:dur="2000" advTm="147153"/>
    </mc:Choice>
    <mc:Fallback xmlns="">
      <p:transition spd="slow" advTm="14715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3785652"/>
          </a:xfrm>
          <a:prstGeom prst="rect">
            <a:avLst/>
          </a:prstGeom>
          <a:noFill/>
        </p:spPr>
        <p:txBody>
          <a:bodyPr wrap="square" rtlCol="1">
            <a:spAutoFit/>
          </a:bodyPr>
          <a:lstStyle/>
          <a:p>
            <a:pPr marL="342900" indent="-342900" algn="just">
              <a:buFontTx/>
              <a:buChar char="-"/>
            </a:pPr>
            <a:r>
              <a:rPr lang="ar-SY" sz="2400" dirty="0">
                <a:solidFill>
                  <a:prstClr val="black"/>
                </a:solidFill>
              </a:rPr>
              <a:t>الفجوة المعرفية أو الفقهية </a:t>
            </a:r>
            <a:r>
              <a:rPr lang="en-US" sz="2400" dirty="0">
                <a:solidFill>
                  <a:prstClr val="black"/>
                </a:solidFill>
              </a:rPr>
              <a:t>(Knowledge Gap)</a:t>
            </a:r>
            <a:r>
              <a:rPr lang="ar-SY" sz="2400" dirty="0">
                <a:solidFill>
                  <a:prstClr val="black"/>
                </a:solidFill>
              </a:rPr>
              <a:t>: وهي ندرة الدراسات والبحوث الفقهية التي حللت موضوعاً معيناً، أو أن الدراسات الموجودة ركزت على جانب فرعي وأغفلت جوانب أخرى جوهرية.</a:t>
            </a:r>
          </a:p>
          <a:p>
            <a:pPr algn="just"/>
            <a:r>
              <a:rPr lang="ar-SY" sz="2400" dirty="0">
                <a:solidFill>
                  <a:prstClr val="black"/>
                </a:solidFill>
              </a:rPr>
              <a:t>مثال: وفرة الدراسات التي بحثت "مفهوم الأمن السيبراني" بشكل عام، مقابل ندرة الأبحاث التي تعمقت في "آليات التعويض عن الأضرار غير المادية الناتجة عن تسريب البيانات الضخمة </a:t>
            </a:r>
            <a:r>
              <a:rPr lang="en-US" sz="2400" dirty="0">
                <a:solidFill>
                  <a:prstClr val="black"/>
                </a:solidFill>
              </a:rPr>
              <a:t>(Big Data) </a:t>
            </a:r>
            <a:r>
              <a:rPr lang="ar-SY" sz="2400" dirty="0">
                <a:solidFill>
                  <a:prstClr val="black"/>
                </a:solidFill>
              </a:rPr>
              <a:t> للشركات".</a:t>
            </a:r>
          </a:p>
          <a:p>
            <a:pPr algn="just"/>
            <a:endParaRPr lang="ar-SY" sz="2400" dirty="0">
              <a:solidFill>
                <a:prstClr val="black"/>
              </a:solidFill>
            </a:endParaRPr>
          </a:p>
          <a:p>
            <a:pPr marL="342900" indent="-342900" algn="just">
              <a:buFontTx/>
              <a:buChar char="-"/>
            </a:pPr>
            <a:r>
              <a:rPr lang="ar-SY" sz="2400" dirty="0">
                <a:solidFill>
                  <a:prstClr val="black"/>
                </a:solidFill>
              </a:rPr>
              <a:t>الفجوة المكانية أو الإقليمية (</a:t>
            </a:r>
            <a:r>
              <a:rPr lang="en-US" sz="2400" dirty="0">
                <a:solidFill>
                  <a:prstClr val="black"/>
                </a:solidFill>
              </a:rPr>
              <a:t>(Geographical/Contextual Gap</a:t>
            </a:r>
            <a:r>
              <a:rPr lang="ar-SY" sz="2400" dirty="0">
                <a:solidFill>
                  <a:prstClr val="black"/>
                </a:solidFill>
              </a:rPr>
              <a:t>: وتتجلى في وجود دراسات قانونية غنية للموضوع في دول غربية أو أنظمة مقارنة (مثل القانون الفرنسي أو الأمريكي)، لكن لم تتم دراستها قط في سياق النظام القانوني المحلي للباحث.</a:t>
            </a:r>
          </a:p>
          <a:p>
            <a:pPr algn="just"/>
            <a:r>
              <a:rPr lang="ar-SY" sz="2400" dirty="0">
                <a:solidFill>
                  <a:prstClr val="black"/>
                </a:solidFill>
              </a:rPr>
              <a:t>مثال: دراسة "التنظيم القانوني لعقود الفضاء التجاري وتعدين الكويكبات"؛ الموضوع مدروس أمريكياً وغربياً، لكنه يشكل فجوة تشريعية ومعرفية مطلقة في القوانين العربية.</a:t>
            </a:r>
          </a:p>
        </p:txBody>
      </p:sp>
    </p:spTree>
    <p:extLst>
      <p:ext uri="{BB962C8B-B14F-4D97-AF65-F5344CB8AC3E}">
        <p14:creationId xmlns:p14="http://schemas.microsoft.com/office/powerpoint/2010/main" val="4100250915"/>
      </p:ext>
    </p:extLst>
  </p:cSld>
  <p:clrMapOvr>
    <a:masterClrMapping/>
  </p:clrMapOvr>
  <mc:AlternateContent xmlns:mc="http://schemas.openxmlformats.org/markup-compatibility/2006" xmlns:p14="http://schemas.microsoft.com/office/powerpoint/2010/main">
    <mc:Choice Requires="p14">
      <p:transition spd="slow" p14:dur="2000" advTm="129478"/>
    </mc:Choice>
    <mc:Fallback xmlns="">
      <p:transition spd="slow" advTm="12947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3046988"/>
          </a:xfrm>
          <a:prstGeom prst="rect">
            <a:avLst/>
          </a:prstGeom>
          <a:noFill/>
        </p:spPr>
        <p:txBody>
          <a:bodyPr wrap="square" rtlCol="1">
            <a:spAutoFit/>
          </a:bodyPr>
          <a:lstStyle/>
          <a:p>
            <a:pPr marL="342900" indent="-342900" algn="just">
              <a:buFontTx/>
              <a:buChar char="-"/>
            </a:pPr>
            <a:r>
              <a:rPr lang="ar-SY" sz="2400" dirty="0">
                <a:solidFill>
                  <a:prstClr val="black"/>
                </a:solidFill>
              </a:rPr>
              <a:t>الفجوة المنهجية (</a:t>
            </a:r>
            <a:r>
              <a:rPr lang="en-US" sz="2400" dirty="0">
                <a:solidFill>
                  <a:prstClr val="black"/>
                </a:solidFill>
              </a:rPr>
              <a:t>(Methodological Gap</a:t>
            </a:r>
            <a:r>
              <a:rPr lang="ar-SY" sz="2400" dirty="0">
                <a:solidFill>
                  <a:prstClr val="black"/>
                </a:solidFill>
              </a:rPr>
              <a:t>: كأن تتم دراسة الموضوع سابقاً بالاعتماد على المنهج الوصفي التحليلي فقط، بينما يحتاج الموضوع إلى دراسة بالمنهج المقارن أو المنهج التحليلي النقدي المقترن بالإحصاءات القضائية.</a:t>
            </a:r>
          </a:p>
          <a:p>
            <a:pPr algn="just"/>
            <a:r>
              <a:rPr lang="ar-SY" sz="2400" dirty="0">
                <a:solidFill>
                  <a:prstClr val="black"/>
                </a:solidFill>
              </a:rPr>
              <a:t>مثال: دراسة قوانين مكافحة الاحتكار في الأسواق الرقمية بالاعتماد على نصوص القانون فقط، دون تحليل اقتصادي للقانون (</a:t>
            </a:r>
            <a:r>
              <a:rPr lang="en-US" sz="2400" dirty="0">
                <a:solidFill>
                  <a:prstClr val="black"/>
                </a:solidFill>
              </a:rPr>
              <a:t> (Law and Economics </a:t>
            </a:r>
            <a:r>
              <a:rPr lang="ar-SY" sz="2400" dirty="0">
                <a:solidFill>
                  <a:prstClr val="black"/>
                </a:solidFill>
              </a:rPr>
              <a:t>لمعرفة الأثر الفعلي على المستهلك.</a:t>
            </a:r>
          </a:p>
          <a:p>
            <a:pPr algn="just"/>
            <a:endParaRPr lang="ar-SY" sz="2400" dirty="0">
              <a:solidFill>
                <a:prstClr val="black"/>
              </a:solidFill>
            </a:endParaRPr>
          </a:p>
          <a:p>
            <a:pPr algn="just"/>
            <a:r>
              <a:rPr lang="ar-SY" sz="2400" dirty="0">
                <a:solidFill>
                  <a:prstClr val="black"/>
                </a:solidFill>
              </a:rPr>
              <a:t>إذاً هنالك العديد من الفجوات البحثية التي يمكن للباحث معالجتها محاولاً جسرها وتقديم الحلول القانونية لها</a:t>
            </a:r>
          </a:p>
          <a:p>
            <a:pPr algn="just"/>
            <a:r>
              <a:rPr lang="ar-SY" sz="2400" dirty="0">
                <a:solidFill>
                  <a:prstClr val="black"/>
                </a:solidFill>
              </a:rPr>
              <a:t>ولكن ما هي ضوابط اختيار الفجوة البحثية المناسبة والتي تعد مدخلاً لأطروحة </a:t>
            </a:r>
            <a:r>
              <a:rPr lang="ar-SY" sz="2400" dirty="0" err="1">
                <a:solidFill>
                  <a:prstClr val="black"/>
                </a:solidFill>
              </a:rPr>
              <a:t>دكتوراة</a:t>
            </a:r>
            <a:r>
              <a:rPr lang="ar-SY" sz="2400" dirty="0">
                <a:solidFill>
                  <a:prstClr val="black"/>
                </a:solidFill>
              </a:rPr>
              <a:t> متميزة.</a:t>
            </a:r>
          </a:p>
        </p:txBody>
      </p:sp>
    </p:spTree>
    <p:extLst>
      <p:ext uri="{BB962C8B-B14F-4D97-AF65-F5344CB8AC3E}">
        <p14:creationId xmlns:p14="http://schemas.microsoft.com/office/powerpoint/2010/main" val="2964144915"/>
      </p:ext>
    </p:extLst>
  </p:cSld>
  <p:clrMapOvr>
    <a:masterClrMapping/>
  </p:clrMapOvr>
  <mc:AlternateContent xmlns:mc="http://schemas.openxmlformats.org/markup-compatibility/2006" xmlns:p14="http://schemas.microsoft.com/office/powerpoint/2010/main">
    <mc:Choice Requires="p14">
      <p:transition spd="slow" p14:dur="2000" advTm="104061"/>
    </mc:Choice>
    <mc:Fallback xmlns="">
      <p:transition spd="slow" advTm="10406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3785652"/>
          </a:xfrm>
          <a:prstGeom prst="rect">
            <a:avLst/>
          </a:prstGeom>
          <a:noFill/>
        </p:spPr>
        <p:txBody>
          <a:bodyPr wrap="square" rtlCol="1">
            <a:spAutoFit/>
          </a:bodyPr>
          <a:lstStyle/>
          <a:p>
            <a:pPr algn="just"/>
            <a:r>
              <a:rPr lang="ar-SY" sz="2400" dirty="0">
                <a:solidFill>
                  <a:prstClr val="black"/>
                </a:solidFill>
              </a:rPr>
              <a:t>2- </a:t>
            </a:r>
            <a:r>
              <a:rPr lang="ar-SY" sz="2400" b="1" dirty="0">
                <a:solidFill>
                  <a:prstClr val="black"/>
                </a:solidFill>
              </a:rPr>
              <a:t>ضوابط اختيار الفجوة البحثية </a:t>
            </a:r>
            <a:r>
              <a:rPr lang="en-US" sz="2400" b="1" dirty="0">
                <a:solidFill>
                  <a:prstClr val="black"/>
                </a:solidFill>
              </a:rPr>
              <a:t>(Criteria for Selection)</a:t>
            </a:r>
            <a:r>
              <a:rPr lang="ar-SY" sz="2400" b="1" dirty="0">
                <a:solidFill>
                  <a:prstClr val="black"/>
                </a:solidFill>
              </a:rPr>
              <a:t>:</a:t>
            </a:r>
          </a:p>
          <a:p>
            <a:pPr algn="just"/>
            <a:r>
              <a:rPr lang="ar-SY" sz="2400" dirty="0">
                <a:solidFill>
                  <a:prstClr val="black"/>
                </a:solidFill>
              </a:rPr>
              <a:t>لكي تكون الفجوة البحثية صالحة لاعتمادها في رسالة الدكتوراه، يجب أن تخضع للضوابط التالية:</a:t>
            </a:r>
          </a:p>
          <a:p>
            <a:pPr marL="342900" indent="-342900" algn="just">
              <a:buFont typeface="Arial" panose="020B0604020202020204" pitchFamily="34" charset="0"/>
              <a:buChar char="•"/>
            </a:pPr>
            <a:r>
              <a:rPr lang="ar-SY" sz="2400" dirty="0">
                <a:solidFill>
                  <a:prstClr val="black"/>
                </a:solidFill>
              </a:rPr>
              <a:t>ضابط الحداثة والاستمرارية: يجب أن تكون الفجوة مرتبطة بقضية حية ومستمرة، وليست مشكلة مؤقتة أو انتهت بتعديل تشريعي حديث.</a:t>
            </a:r>
          </a:p>
          <a:p>
            <a:pPr marL="342900" indent="-342900" algn="just">
              <a:buFont typeface="Arial" panose="020B0604020202020204" pitchFamily="34" charset="0"/>
              <a:buChar char="•"/>
            </a:pPr>
            <a:r>
              <a:rPr lang="ar-SY" sz="2400" dirty="0">
                <a:solidFill>
                  <a:prstClr val="black"/>
                </a:solidFill>
              </a:rPr>
              <a:t>ضابط الأهمية المجتمعية والاقتصادية: أن يترتب على سد هذه الفجوة مصلحة حقيقية للاستقرار القانوني، أو حماية الحقوق، أو تشجيع الاستثمار.</a:t>
            </a:r>
          </a:p>
          <a:p>
            <a:pPr marL="342900" indent="-342900" algn="just">
              <a:buFont typeface="Arial" panose="020B0604020202020204" pitchFamily="34" charset="0"/>
              <a:buChar char="•"/>
            </a:pPr>
            <a:r>
              <a:rPr lang="ar-SY" sz="2400" dirty="0">
                <a:solidFill>
                  <a:prstClr val="black"/>
                </a:solidFill>
              </a:rPr>
              <a:t>ضابط القابلية للحل القانوني: يجب أن تكون الفجوة قابلة للمعالجة بأدوات القانون (تعديل نصوص، استحداث تشريع، تغيير تفسير قضائي) وليس مجرد مشكلة تقنية أو سياسية بحتة.</a:t>
            </a:r>
          </a:p>
          <a:p>
            <a:pPr marL="342900" indent="-342900" algn="just">
              <a:buFont typeface="Arial" panose="020B0604020202020204" pitchFamily="34" charset="0"/>
              <a:buChar char="•"/>
            </a:pPr>
            <a:r>
              <a:rPr lang="ar-SY" sz="2400" dirty="0">
                <a:solidFill>
                  <a:prstClr val="black"/>
                </a:solidFill>
              </a:rPr>
              <a:t>ضابط توفر أدوات القياس: أن يمتلك الباحث المقدرة على الوصول إلى أحكام قضائية، أو تقارير رسمية، أو تشريعات مقارنة تمكنه من سد الفجوة بكفاءة.</a:t>
            </a:r>
          </a:p>
        </p:txBody>
      </p:sp>
    </p:spTree>
    <p:extLst>
      <p:ext uri="{BB962C8B-B14F-4D97-AF65-F5344CB8AC3E}">
        <p14:creationId xmlns:p14="http://schemas.microsoft.com/office/powerpoint/2010/main" val="2713529697"/>
      </p:ext>
    </p:extLst>
  </p:cSld>
  <p:clrMapOvr>
    <a:masterClrMapping/>
  </p:clrMapOvr>
  <mc:AlternateContent xmlns:mc="http://schemas.openxmlformats.org/markup-compatibility/2006" xmlns:p14="http://schemas.microsoft.com/office/powerpoint/2010/main">
    <mc:Choice Requires="p14">
      <p:transition spd="slow" p14:dur="2000" advTm="158214"/>
    </mc:Choice>
    <mc:Fallback xmlns="">
      <p:transition spd="slow" advTm="15821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4893647"/>
          </a:xfrm>
          <a:prstGeom prst="rect">
            <a:avLst/>
          </a:prstGeom>
          <a:noFill/>
        </p:spPr>
        <p:txBody>
          <a:bodyPr wrap="square" rtlCol="1">
            <a:spAutoFit/>
          </a:bodyPr>
          <a:lstStyle/>
          <a:p>
            <a:pPr algn="just"/>
            <a:r>
              <a:rPr lang="ar-SY" sz="2400" b="1" dirty="0">
                <a:solidFill>
                  <a:prstClr val="black"/>
                </a:solidFill>
              </a:rPr>
              <a:t>3-أمثلة لربط الفجوة البحثية بموضوع الدكتوراه:</a:t>
            </a:r>
          </a:p>
          <a:p>
            <a:pPr algn="just"/>
            <a:r>
              <a:rPr lang="ar-SY" sz="2400" dirty="0">
                <a:solidFill>
                  <a:prstClr val="black"/>
                </a:solidFill>
              </a:rPr>
              <a:t>نوضح كيفية تحويل الفجوة البحثية إلى موضوع رسالة دكتوراه مبتكر:</a:t>
            </a:r>
          </a:p>
          <a:p>
            <a:pPr algn="just"/>
            <a:r>
              <a:rPr lang="ar-SY" sz="2400" dirty="0">
                <a:solidFill>
                  <a:prstClr val="black"/>
                </a:solidFill>
              </a:rPr>
              <a:t>أ- نوع الفجوة ( تشريعية)</a:t>
            </a:r>
          </a:p>
          <a:p>
            <a:pPr algn="just"/>
            <a:r>
              <a:rPr lang="ar-SY" sz="2400" dirty="0">
                <a:solidFill>
                  <a:prstClr val="black"/>
                </a:solidFill>
              </a:rPr>
              <a:t>المشكلة الواقعية (ظهور تقنيات "التزييف العميق" واستغلالها في تزوير الأدلة الجنائية المرئية والمسموعة أمام القضاء، مع غياب نصوص تجرمها صراحة)</a:t>
            </a:r>
          </a:p>
          <a:p>
            <a:pPr algn="just"/>
            <a:r>
              <a:rPr lang="ar-SY" sz="2400" dirty="0">
                <a:solidFill>
                  <a:prstClr val="black"/>
                </a:solidFill>
              </a:rPr>
              <a:t>موضوع الدكتوراه المقترح: حجية الأدلة الرقمية المستمدة من تقنيات التزييف العميق في الإثبات الجنائي: دراسة مقارنة.</a:t>
            </a:r>
          </a:p>
          <a:p>
            <a:pPr algn="just"/>
            <a:r>
              <a:rPr lang="ar-SY" sz="2400" dirty="0">
                <a:solidFill>
                  <a:prstClr val="black"/>
                </a:solidFill>
              </a:rPr>
              <a:t>ب- نوع الفجوة تطبيقية / قضائية</a:t>
            </a:r>
          </a:p>
          <a:p>
            <a:pPr algn="just"/>
            <a:r>
              <a:rPr lang="ar-SY" sz="2400" dirty="0">
                <a:solidFill>
                  <a:prstClr val="black"/>
                </a:solidFill>
              </a:rPr>
              <a:t>غياب معايير واضحة لدى القضاء الإداري لتقدير التعويض عن الأضرار الناتجة عن القرارات المؤتمتة (التي تتخذها برامج الذكاء الاصطناعي دون تدخل بشري).</a:t>
            </a:r>
          </a:p>
          <a:p>
            <a:pPr algn="just"/>
            <a:r>
              <a:rPr lang="ar-SY" sz="2400" dirty="0">
                <a:solidFill>
                  <a:prstClr val="black"/>
                </a:solidFill>
              </a:rPr>
              <a:t>موضوع الدكتوراه المقترح: مسؤولية الإدارة عن القرارات الإدارية الذكية وآليات التعويض عنها أمام القضاء الإداري.</a:t>
            </a:r>
          </a:p>
          <a:p>
            <a:pPr algn="just"/>
            <a:endParaRPr lang="ar-SY" sz="2400" dirty="0">
              <a:solidFill>
                <a:prstClr val="black"/>
              </a:solidFill>
            </a:endParaRPr>
          </a:p>
        </p:txBody>
      </p:sp>
    </p:spTree>
    <p:extLst>
      <p:ext uri="{BB962C8B-B14F-4D97-AF65-F5344CB8AC3E}">
        <p14:creationId xmlns:p14="http://schemas.microsoft.com/office/powerpoint/2010/main" val="3395263318"/>
      </p:ext>
    </p:extLst>
  </p:cSld>
  <p:clrMapOvr>
    <a:masterClrMapping/>
  </p:clrMapOvr>
  <mc:AlternateContent xmlns:mc="http://schemas.openxmlformats.org/markup-compatibility/2006" xmlns:p14="http://schemas.microsoft.com/office/powerpoint/2010/main">
    <mc:Choice Requires="p14">
      <p:transition spd="slow" p14:dur="2000" advTm="127776"/>
    </mc:Choice>
    <mc:Fallback xmlns="">
      <p:transition spd="slow" advTm="12777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4154984"/>
          </a:xfrm>
          <a:prstGeom prst="rect">
            <a:avLst/>
          </a:prstGeom>
          <a:noFill/>
        </p:spPr>
        <p:txBody>
          <a:bodyPr wrap="square" rtlCol="1">
            <a:spAutoFit/>
          </a:bodyPr>
          <a:lstStyle/>
          <a:p>
            <a:pPr algn="just"/>
            <a:r>
              <a:rPr lang="ar-SY" sz="2400" b="1" dirty="0">
                <a:solidFill>
                  <a:prstClr val="black"/>
                </a:solidFill>
              </a:rPr>
              <a:t>ثالثاً: الإشكالية البحثية:</a:t>
            </a:r>
          </a:p>
          <a:p>
            <a:pPr algn="just"/>
            <a:r>
              <a:rPr lang="ar-SY" sz="2400" dirty="0">
                <a:solidFill>
                  <a:prstClr val="black"/>
                </a:solidFill>
              </a:rPr>
              <a:t>بعد تحديد الفجوة البحثية بنجاح، يأتي الدور على صياغة الإشكالية البحثية </a:t>
            </a:r>
            <a:r>
              <a:rPr lang="en-US" sz="2400" dirty="0">
                <a:solidFill>
                  <a:prstClr val="black"/>
                </a:solidFill>
              </a:rPr>
              <a:t>(Research Problem)، </a:t>
            </a:r>
            <a:r>
              <a:rPr lang="ar-SY" sz="2400" dirty="0">
                <a:solidFill>
                  <a:prstClr val="black"/>
                </a:solidFill>
              </a:rPr>
              <a:t>وهي النواة الصلبة والقلب النابض لرسالة الدكتوراه.</a:t>
            </a:r>
          </a:p>
          <a:p>
            <a:pPr algn="just"/>
            <a:r>
              <a:rPr lang="ar-SY" sz="2400" dirty="0">
                <a:solidFill>
                  <a:prstClr val="black"/>
                </a:solidFill>
              </a:rPr>
              <a:t>إذا كانت الفجوة البحثية هي تحديد "مكان النقص" في المعرفة القانونية، فإن الإشكالية هي صياغة هذا النقص في سؤال جوهري معقد يثير جدلاً فقهياً وقضائياً، ولا توجد له إجابة واحدة مباشرة في النصوص القائمة.</a:t>
            </a:r>
          </a:p>
          <a:p>
            <a:pPr algn="just"/>
            <a:r>
              <a:rPr lang="ar-SY" sz="2400" dirty="0">
                <a:solidFill>
                  <a:prstClr val="black"/>
                </a:solidFill>
              </a:rPr>
              <a:t> فالإشكالية ليست مجرد سؤال عادي يُجاب عنه بـ "نعم" أو "لا"، بل هي معضلة قانونية تتشابك فيها المصالح المتعارضة، وتتطلب بحثاً تحليلياً ونقدياً معمقاً لتفكيكها وتقديم حلول مبتكرة لها.</a:t>
            </a:r>
          </a:p>
          <a:p>
            <a:pPr algn="just"/>
            <a:r>
              <a:rPr lang="ar-SY" sz="2400" dirty="0">
                <a:solidFill>
                  <a:prstClr val="black"/>
                </a:solidFill>
              </a:rPr>
              <a:t>إن صياغة إشكالية دقيقة وقوية هي التي تمنح الرسالة قيمتها العلمية، وبدونها يتحول البحث إلى سرد معلوماتي وتوصيف سطحي لا يليق بمستوى الدكتوراه.</a:t>
            </a:r>
          </a:p>
          <a:p>
            <a:pPr algn="just"/>
            <a:endParaRPr lang="ar-SY" sz="2400" dirty="0">
              <a:solidFill>
                <a:prstClr val="black"/>
              </a:solidFill>
            </a:endParaRPr>
          </a:p>
        </p:txBody>
      </p:sp>
    </p:spTree>
    <p:extLst>
      <p:ext uri="{BB962C8B-B14F-4D97-AF65-F5344CB8AC3E}">
        <p14:creationId xmlns:p14="http://schemas.microsoft.com/office/powerpoint/2010/main" val="1817051242"/>
      </p:ext>
    </p:extLst>
  </p:cSld>
  <p:clrMapOvr>
    <a:masterClrMapping/>
  </p:clrMapOvr>
  <mc:AlternateContent xmlns:mc="http://schemas.openxmlformats.org/markup-compatibility/2006" xmlns:p14="http://schemas.microsoft.com/office/powerpoint/2010/main">
    <mc:Choice Requires="p14">
      <p:transition spd="slow" p14:dur="2000" advTm="151226"/>
    </mc:Choice>
    <mc:Fallback xmlns="">
      <p:transition spd="slow" advTm="15122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4154984"/>
          </a:xfrm>
          <a:prstGeom prst="rect">
            <a:avLst/>
          </a:prstGeom>
          <a:noFill/>
        </p:spPr>
        <p:txBody>
          <a:bodyPr wrap="square" rtlCol="1">
            <a:spAutoFit/>
          </a:bodyPr>
          <a:lstStyle/>
          <a:p>
            <a:pPr algn="just"/>
            <a:r>
              <a:rPr lang="ar-SY" sz="2400" dirty="0">
                <a:solidFill>
                  <a:prstClr val="black"/>
                </a:solidFill>
              </a:rPr>
              <a:t>1-أهمية التحديد الدقيق للإشكالية البحثية:</a:t>
            </a:r>
          </a:p>
          <a:p>
            <a:pPr algn="just"/>
            <a:r>
              <a:rPr lang="ar-SY" sz="2400" dirty="0">
                <a:solidFill>
                  <a:prstClr val="black"/>
                </a:solidFill>
              </a:rPr>
              <a:t>- تُعد إشكالية البحث حجر الزاوية الذي تستند عليه كافة المراحل التالية في بناء الرسالة.</a:t>
            </a:r>
          </a:p>
          <a:p>
            <a:pPr algn="just"/>
            <a:r>
              <a:rPr lang="ar-SY" sz="2400" dirty="0">
                <a:solidFill>
                  <a:prstClr val="black"/>
                </a:solidFill>
              </a:rPr>
              <a:t>- يساهم الاختيار الدقيق للإشكالية في ضمان الأصالة والابتكار، مما يجنب الباحث تكرار الأبحاث السابقة ويضمن تقديم اضافة حقيقية للمعرفة الإنسانية.</a:t>
            </a:r>
          </a:p>
          <a:p>
            <a:pPr algn="just"/>
            <a:r>
              <a:rPr lang="ar-SY" sz="2400" dirty="0">
                <a:solidFill>
                  <a:prstClr val="black"/>
                </a:solidFill>
              </a:rPr>
              <a:t>- تبرز اهمية اختيار الإشكالية في مدى قدرتها على معالجة مشكلات واقعية وتقديم حلول تطبيقية تخدم التوجهات التنموية والمجتمعية.</a:t>
            </a:r>
          </a:p>
          <a:p>
            <a:pPr algn="just"/>
            <a:r>
              <a:rPr lang="ar-SY" sz="2400" dirty="0">
                <a:solidFill>
                  <a:prstClr val="black"/>
                </a:solidFill>
              </a:rPr>
              <a:t> - تساعد الصياغة الدقيقة للإشكالية البحثية في تركيز جهود الباحث وتمنع تشتيتها في موضوعات واسعة أو غير قابلة للقياس.</a:t>
            </a:r>
          </a:p>
          <a:p>
            <a:pPr algn="just"/>
            <a:r>
              <a:rPr lang="ar-SY" sz="2400" dirty="0">
                <a:solidFill>
                  <a:prstClr val="black"/>
                </a:solidFill>
              </a:rPr>
              <a:t>- يمثل اختيار قضية بحثية ذات أصالة علمية، وفائدة عملية، معياراً لجودة الرسالة، وجدارتها بالتقييم الأكاديمي المرتفع،  والنشر في المجلات العلمية المرموقة.</a:t>
            </a:r>
          </a:p>
          <a:p>
            <a:pPr algn="just"/>
            <a:endParaRPr lang="ar-SY" sz="2400" dirty="0">
              <a:solidFill>
                <a:prstClr val="black"/>
              </a:solidFill>
            </a:endParaRPr>
          </a:p>
        </p:txBody>
      </p:sp>
    </p:spTree>
    <p:extLst>
      <p:ext uri="{BB962C8B-B14F-4D97-AF65-F5344CB8AC3E}">
        <p14:creationId xmlns:p14="http://schemas.microsoft.com/office/powerpoint/2010/main" val="4228278418"/>
      </p:ext>
    </p:extLst>
  </p:cSld>
  <p:clrMapOvr>
    <a:masterClrMapping/>
  </p:clrMapOvr>
  <mc:AlternateContent xmlns:mc="http://schemas.openxmlformats.org/markup-compatibility/2006" xmlns:p14="http://schemas.microsoft.com/office/powerpoint/2010/main">
    <mc:Choice Requires="p14">
      <p:transition spd="slow" p14:dur="2000" advTm="147140"/>
    </mc:Choice>
    <mc:Fallback xmlns="">
      <p:transition spd="slow" advTm="14714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3046988"/>
          </a:xfrm>
          <a:prstGeom prst="rect">
            <a:avLst/>
          </a:prstGeom>
          <a:noFill/>
        </p:spPr>
        <p:txBody>
          <a:bodyPr wrap="square" rtlCol="1">
            <a:spAutoFit/>
          </a:bodyPr>
          <a:lstStyle/>
          <a:p>
            <a:pPr algn="just"/>
            <a:r>
              <a:rPr lang="ar-SY" sz="2400" dirty="0">
                <a:solidFill>
                  <a:prstClr val="black"/>
                </a:solidFill>
              </a:rPr>
              <a:t>2-أركان الإشكالية القانونية الناجحة:</a:t>
            </a:r>
          </a:p>
          <a:p>
            <a:pPr algn="just"/>
            <a:r>
              <a:rPr lang="ar-SY" sz="2400" dirty="0">
                <a:solidFill>
                  <a:prstClr val="black"/>
                </a:solidFill>
              </a:rPr>
              <a:t>لكي تكون الإشكالية بمستوى دكتوراه، يجب أن تتضمن ثلاثة عناصر أساسية:</a:t>
            </a:r>
          </a:p>
          <a:p>
            <a:pPr marL="457200" indent="-457200" algn="just">
              <a:buAutoNum type="arabic1Minus"/>
            </a:pPr>
            <a:r>
              <a:rPr lang="ar-SY" sz="2400" dirty="0">
                <a:solidFill>
                  <a:prstClr val="black"/>
                </a:solidFill>
              </a:rPr>
              <a:t>عنصر التعارض أو التنازع </a:t>
            </a:r>
            <a:r>
              <a:rPr lang="en-US" sz="2400" dirty="0">
                <a:solidFill>
                  <a:prstClr val="black"/>
                </a:solidFill>
              </a:rPr>
              <a:t>(The Conflict)</a:t>
            </a:r>
            <a:r>
              <a:rPr lang="ar-SY" sz="2400" dirty="0">
                <a:solidFill>
                  <a:prstClr val="black"/>
                </a:solidFill>
              </a:rPr>
              <a:t>: وجود تصادم بين مصلحتين مشروعتين، أو بين نصين قانونيين، أو بين نص قديم وواقع تكنولوجي واقتصادي متسارع.</a:t>
            </a:r>
          </a:p>
          <a:p>
            <a:pPr marL="457200" indent="-457200" algn="just">
              <a:buAutoNum type="arabic1Minus"/>
            </a:pPr>
            <a:r>
              <a:rPr lang="ar-SY" sz="2400" dirty="0">
                <a:solidFill>
                  <a:prstClr val="black"/>
                </a:solidFill>
              </a:rPr>
              <a:t>عنصر الغموض أو القصور</a:t>
            </a:r>
            <a:r>
              <a:rPr lang="en-US" sz="2400" dirty="0">
                <a:solidFill>
                  <a:prstClr val="black"/>
                </a:solidFill>
              </a:rPr>
              <a:t>(The Ambiguity) </a:t>
            </a:r>
            <a:r>
              <a:rPr lang="ar-SY" sz="2400" dirty="0">
                <a:solidFill>
                  <a:prstClr val="black"/>
                </a:solidFill>
              </a:rPr>
              <a:t>: عجز الأدوات التفسيرية التقليدية عن فك هذا التعارض.</a:t>
            </a:r>
          </a:p>
          <a:p>
            <a:pPr marL="457200" indent="-457200" algn="just">
              <a:buAutoNum type="arabic1Minus"/>
            </a:pPr>
            <a:r>
              <a:rPr lang="ar-SY" sz="2400" dirty="0">
                <a:solidFill>
                  <a:prstClr val="black"/>
                </a:solidFill>
              </a:rPr>
              <a:t>عنصر الأثر المترتب </a:t>
            </a:r>
            <a:r>
              <a:rPr lang="en-US" sz="2400" dirty="0">
                <a:solidFill>
                  <a:prstClr val="black"/>
                </a:solidFill>
              </a:rPr>
              <a:t>:(The Impact) </a:t>
            </a:r>
            <a:r>
              <a:rPr lang="ar-SY" sz="2400" dirty="0">
                <a:solidFill>
                  <a:prstClr val="black"/>
                </a:solidFill>
              </a:rPr>
              <a:t> بيان المخاطر القانونية أو الاقتصادية أو الاجتماعية في حال ترك هذه الإشكالية دون حل.</a:t>
            </a:r>
          </a:p>
        </p:txBody>
      </p:sp>
    </p:spTree>
    <p:extLst>
      <p:ext uri="{BB962C8B-B14F-4D97-AF65-F5344CB8AC3E}">
        <p14:creationId xmlns:p14="http://schemas.microsoft.com/office/powerpoint/2010/main" val="3003324528"/>
      </p:ext>
    </p:extLst>
  </p:cSld>
  <p:clrMapOvr>
    <a:masterClrMapping/>
  </p:clrMapOvr>
  <mc:AlternateContent xmlns:mc="http://schemas.openxmlformats.org/markup-compatibility/2006" xmlns:p14="http://schemas.microsoft.com/office/powerpoint/2010/main">
    <mc:Choice Requires="p14">
      <p:transition spd="slow" p14:dur="2000" advTm="150524"/>
    </mc:Choice>
    <mc:Fallback xmlns="">
      <p:transition spd="slow" advTm="15052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4154984"/>
          </a:xfrm>
          <a:prstGeom prst="rect">
            <a:avLst/>
          </a:prstGeom>
          <a:noFill/>
        </p:spPr>
        <p:txBody>
          <a:bodyPr wrap="square" rtlCol="1">
            <a:spAutoFit/>
          </a:bodyPr>
          <a:lstStyle/>
          <a:p>
            <a:pPr algn="just"/>
            <a:r>
              <a:rPr lang="ar-SY" sz="2400" dirty="0">
                <a:solidFill>
                  <a:prstClr val="black"/>
                </a:solidFill>
              </a:rPr>
              <a:t>3- ضوابط الإشكالية البحثية:</a:t>
            </a:r>
          </a:p>
          <a:p>
            <a:pPr lvl="0" algn="just"/>
            <a:r>
              <a:rPr lang="ar-SY" sz="2400" dirty="0">
                <a:solidFill>
                  <a:prstClr val="black"/>
                </a:solidFill>
              </a:rPr>
              <a:t>1- الأصالة والابتكار</a:t>
            </a:r>
            <a:r>
              <a:rPr lang="en-US" sz="2400" dirty="0">
                <a:solidFill>
                  <a:prstClr val="black"/>
                </a:solidFill>
              </a:rPr>
              <a:t> :(Originality) </a:t>
            </a:r>
            <a:r>
              <a:rPr lang="ar-SY" sz="2400" dirty="0">
                <a:solidFill>
                  <a:prstClr val="black"/>
                </a:solidFill>
              </a:rPr>
              <a:t>أن تقدم القضية البحثية إضافة علمية جديدة، وألا تكون مجرد تكرارًا لدراسات سابقة أُشبعت بحثًا.</a:t>
            </a:r>
          </a:p>
          <a:p>
            <a:pPr lvl="0" algn="just"/>
            <a:r>
              <a:rPr lang="ar-SY" sz="2400" dirty="0">
                <a:solidFill>
                  <a:prstClr val="black"/>
                </a:solidFill>
              </a:rPr>
              <a:t>2- القابلية للبحث والتطبيق</a:t>
            </a:r>
            <a:r>
              <a:rPr lang="en-US" sz="2400" dirty="0">
                <a:solidFill>
                  <a:prstClr val="black"/>
                </a:solidFill>
              </a:rPr>
              <a:t>Feasibility)</a:t>
            </a:r>
            <a:r>
              <a:rPr lang="ar-SY" sz="2400" dirty="0">
                <a:solidFill>
                  <a:prstClr val="black"/>
                </a:solidFill>
              </a:rPr>
              <a:t>): التأكد من قدرة الباحث على دراسة الإشكالية في ظل الموارد المتاحة (الوقت، التمويل، المصادر العلمية، المقدرة اللغوية، وإمكانية الوصول إلى المصادر والبيانات اللازمة).</a:t>
            </a:r>
          </a:p>
          <a:p>
            <a:pPr lvl="0" algn="just"/>
            <a:r>
              <a:rPr lang="ar-SY" sz="2400" dirty="0">
                <a:solidFill>
                  <a:prstClr val="black"/>
                </a:solidFill>
              </a:rPr>
              <a:t>3- الأهمية والقيمة العلمية </a:t>
            </a:r>
            <a:r>
              <a:rPr lang="en-US" sz="2400" dirty="0">
                <a:solidFill>
                  <a:prstClr val="black"/>
                </a:solidFill>
              </a:rPr>
              <a:t>:(Significance)</a:t>
            </a:r>
            <a:r>
              <a:rPr lang="ar-SY" sz="2400" dirty="0">
                <a:solidFill>
                  <a:prstClr val="black"/>
                </a:solidFill>
              </a:rPr>
              <a:t> أن تكون الإشكالية ذات أهمية في مجال التخصص، وأن تساهم في سد فجوة معرفية واضحة أو تقديم فهم أعمق لظاهرة معقدة.</a:t>
            </a:r>
          </a:p>
          <a:p>
            <a:pPr lvl="0" algn="just"/>
            <a:r>
              <a:rPr lang="ar-SY" sz="2400" dirty="0">
                <a:solidFill>
                  <a:prstClr val="black"/>
                </a:solidFill>
              </a:rPr>
              <a:t>4- الارتباط بالواقع والاحتياج المجتمعي: يجب أن تحمل الإجابات على الإشكالية أبعادًا تطبيقية وعملية ملموسة، لا أن تكون مجرد كلام نظري أجوف.</a:t>
            </a:r>
          </a:p>
          <a:p>
            <a:pPr algn="just"/>
            <a:endParaRPr lang="ar-SY" sz="2400" dirty="0">
              <a:solidFill>
                <a:prstClr val="black"/>
              </a:solidFill>
            </a:endParaRPr>
          </a:p>
        </p:txBody>
      </p:sp>
    </p:spTree>
    <p:extLst>
      <p:ext uri="{BB962C8B-B14F-4D97-AF65-F5344CB8AC3E}">
        <p14:creationId xmlns:p14="http://schemas.microsoft.com/office/powerpoint/2010/main" val="2012556095"/>
      </p:ext>
    </p:extLst>
  </p:cSld>
  <p:clrMapOvr>
    <a:masterClrMapping/>
  </p:clrMapOvr>
  <mc:AlternateContent xmlns:mc="http://schemas.openxmlformats.org/markup-compatibility/2006" xmlns:p14="http://schemas.microsoft.com/office/powerpoint/2010/main">
    <mc:Choice Requires="p14">
      <p:transition spd="slow" p14:dur="2000" advTm="117108"/>
    </mc:Choice>
    <mc:Fallback xmlns="">
      <p:transition spd="slow" advTm="11710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4154984"/>
          </a:xfrm>
          <a:prstGeom prst="rect">
            <a:avLst/>
          </a:prstGeom>
          <a:noFill/>
        </p:spPr>
        <p:txBody>
          <a:bodyPr wrap="square" rtlCol="1">
            <a:spAutoFit/>
          </a:bodyPr>
          <a:lstStyle/>
          <a:p>
            <a:pPr algn="just"/>
            <a:r>
              <a:rPr lang="ar-SY" sz="2400" dirty="0">
                <a:solidFill>
                  <a:prstClr val="black"/>
                </a:solidFill>
              </a:rPr>
              <a:t>4- شروط صياغة الإشكالية البحثية القانونية الناجحة:</a:t>
            </a:r>
          </a:p>
          <a:p>
            <a:pPr marL="342900" lvl="0" indent="-342900" algn="just">
              <a:buFontTx/>
              <a:buChar char="-"/>
            </a:pPr>
            <a:r>
              <a:rPr lang="ar-SY" sz="2400" dirty="0">
                <a:solidFill>
                  <a:prstClr val="black"/>
                </a:solidFill>
              </a:rPr>
              <a:t>شرط "التنازع والجدلية الفقهية" </a:t>
            </a:r>
            <a:r>
              <a:rPr lang="en-US" sz="2400" dirty="0">
                <a:solidFill>
                  <a:prstClr val="black"/>
                </a:solidFill>
              </a:rPr>
              <a:t>The Polemical Criterion)</a:t>
            </a:r>
            <a:r>
              <a:rPr lang="ar-SY" sz="2400" dirty="0">
                <a:solidFill>
                  <a:prstClr val="black"/>
                </a:solidFill>
              </a:rPr>
              <a:t>): لا يجوز أن تكون الإشكالية سؤالاً تقريرياً يُبحث عن إجابته في بطون الكتب والشروحات المستقرة، بل يجب أن تعكس تضارباً حقيقياً في الآراء الفقهية أو الأحكام القضائية.</a:t>
            </a:r>
          </a:p>
          <a:p>
            <a:pPr lvl="0" algn="just"/>
            <a:r>
              <a:rPr lang="ar-SY" sz="2400" dirty="0">
                <a:solidFill>
                  <a:prstClr val="black"/>
                </a:solidFill>
              </a:rPr>
              <a:t> فيجب أن تضع الإشكالية "نظريتين" أو "مصلحتين مشروعتين" في مواجهة بعضهما البعض، ليقوم الباحث بدور المُرجّح أو المبتكر لحل وسط.</a:t>
            </a:r>
          </a:p>
          <a:p>
            <a:pPr lvl="0" algn="just"/>
            <a:r>
              <a:rPr lang="ar-SY" sz="2400" dirty="0">
                <a:solidFill>
                  <a:prstClr val="black"/>
                </a:solidFill>
              </a:rPr>
              <a:t>مثال تقليدي (ضعيف): "ما هي عقوبة القذف عبر وسائل التواصل الاجتماعي؟" (هذا سؤال تشريعي مباشر يجاب عنه بنص المادة).</a:t>
            </a:r>
          </a:p>
          <a:p>
            <a:pPr lvl="0" algn="just"/>
            <a:r>
              <a:rPr lang="ar-SY" sz="2400" dirty="0">
                <a:solidFill>
                  <a:prstClr val="black"/>
                </a:solidFill>
              </a:rPr>
              <a:t>مثال حديث (صحيح): "كيف يمكن التوفيق بين الحق في النسيان الرقمي (كحق لصيق بالشخصية لحماية الخصوصية والمستقبل المهني للأفراد) والحق في الإعلام وحرية التعبير الرقمي (لحماية الأرشيف الصحفي العام والتاريخ)؟"</a:t>
            </a:r>
          </a:p>
        </p:txBody>
      </p:sp>
    </p:spTree>
    <p:extLst>
      <p:ext uri="{BB962C8B-B14F-4D97-AF65-F5344CB8AC3E}">
        <p14:creationId xmlns:p14="http://schemas.microsoft.com/office/powerpoint/2010/main" val="760710504"/>
      </p:ext>
    </p:extLst>
  </p:cSld>
  <p:clrMapOvr>
    <a:masterClrMapping/>
  </p:clrMapOvr>
  <mc:AlternateContent xmlns:mc="http://schemas.openxmlformats.org/markup-compatibility/2006" xmlns:p14="http://schemas.microsoft.com/office/powerpoint/2010/main">
    <mc:Choice Requires="p14">
      <p:transition spd="slow" p14:dur="2000" advTm="245575"/>
    </mc:Choice>
    <mc:Fallback xmlns="">
      <p:transition spd="slow" advTm="24557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3785652"/>
          </a:xfrm>
          <a:prstGeom prst="rect">
            <a:avLst/>
          </a:prstGeom>
          <a:noFill/>
        </p:spPr>
        <p:txBody>
          <a:bodyPr wrap="square" rtlCol="1">
            <a:spAutoFit/>
          </a:bodyPr>
          <a:lstStyle/>
          <a:p>
            <a:pPr marL="342900" lvl="0" indent="-342900" algn="just">
              <a:buFontTx/>
              <a:buChar char="-"/>
            </a:pPr>
            <a:r>
              <a:rPr lang="ar-SY" sz="2400" dirty="0">
                <a:solidFill>
                  <a:prstClr val="black"/>
                </a:solidFill>
              </a:rPr>
              <a:t>شرط "العمق والتركيب الأكاديمي" (</a:t>
            </a:r>
            <a:r>
              <a:rPr lang="en-US" sz="2400" dirty="0">
                <a:solidFill>
                  <a:prstClr val="black"/>
                </a:solidFill>
              </a:rPr>
              <a:t>(The Analytical Depth</a:t>
            </a:r>
            <a:r>
              <a:rPr lang="ar-SY" sz="2400" dirty="0">
                <a:solidFill>
                  <a:prstClr val="black"/>
                </a:solidFill>
              </a:rPr>
              <a:t> يجب أن تركز الإشكالية على الأسئلة التحليلية والنقدية مثل (كيف، وإلى أي مدى، وما هي أبعاد)، بدلاً من الأسئلة الوصفية مثل (ماذا، ومتى، ومن).</a:t>
            </a:r>
          </a:p>
          <a:p>
            <a:pPr lvl="0" algn="just"/>
            <a:r>
              <a:rPr lang="ar-SY" sz="2400" dirty="0">
                <a:solidFill>
                  <a:prstClr val="black"/>
                </a:solidFill>
              </a:rPr>
              <a:t>الأسئلة الوصفية تناسب مرحلة البكالوريوس أو الماجستير المصغر، أما الدكتوراه فتحتاج صياغة مركبة تربط السبب بالأثر والقصور بالحل.</a:t>
            </a:r>
          </a:p>
          <a:p>
            <a:pPr lvl="0" algn="just"/>
            <a:r>
              <a:rPr lang="ar-SY" sz="2400" dirty="0">
                <a:solidFill>
                  <a:prstClr val="black"/>
                </a:solidFill>
              </a:rPr>
              <a:t>مثال ضعيف: "هل يحمي القانون براءات الاختراع الرقمية؟" (الإجابة نعم أو لا).</a:t>
            </a:r>
          </a:p>
          <a:p>
            <a:pPr lvl="0" algn="just"/>
            <a:r>
              <a:rPr lang="ar-SY" sz="2400" dirty="0">
                <a:solidFill>
                  <a:prstClr val="black"/>
                </a:solidFill>
              </a:rPr>
              <a:t>مثال حديث (صحيح): "إلى أي مدى تستطيع المعايير القانونية التقليدية لـ 'الابتكار والجدة' الصمود في وجه طلبات تسجيل براءات الاختراع الممنوحة لابتكارات أنتجتها خوارزميات الذكاء الاصطناعي التوليدي بالكامل دون تدخل بشري مباشر؟ وما هو الأثر الاقتصادي المترتب على احتكار الشركات لهذه البرمجيات؟"</a:t>
            </a:r>
          </a:p>
        </p:txBody>
      </p:sp>
    </p:spTree>
    <p:extLst>
      <p:ext uri="{BB962C8B-B14F-4D97-AF65-F5344CB8AC3E}">
        <p14:creationId xmlns:p14="http://schemas.microsoft.com/office/powerpoint/2010/main" val="476335381"/>
      </p:ext>
    </p:extLst>
  </p:cSld>
  <p:clrMapOvr>
    <a:masterClrMapping/>
  </p:clrMapOvr>
  <mc:AlternateContent xmlns:mc="http://schemas.openxmlformats.org/markup-compatibility/2006" xmlns:p14="http://schemas.microsoft.com/office/powerpoint/2010/main">
    <mc:Choice Requires="p14">
      <p:transition spd="slow" p14:dur="2000" advTm="172610"/>
    </mc:Choice>
    <mc:Fallback xmlns="">
      <p:transition spd="slow" advTm="17261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3785652"/>
          </a:xfrm>
          <a:prstGeom prst="rect">
            <a:avLst/>
          </a:prstGeom>
          <a:noFill/>
        </p:spPr>
        <p:txBody>
          <a:bodyPr wrap="square" rtlCol="1">
            <a:spAutoFit/>
          </a:bodyPr>
          <a:lstStyle/>
          <a:p>
            <a:pPr marL="342900" lvl="0" indent="-342900" algn="just">
              <a:buFontTx/>
              <a:buChar char="-"/>
            </a:pPr>
            <a:r>
              <a:rPr lang="ar-SY" sz="2400" dirty="0">
                <a:solidFill>
                  <a:prstClr val="black"/>
                </a:solidFill>
              </a:rPr>
              <a:t>شرط "الدقة اللغوية والمصطلحات القانونية المحكمة" </a:t>
            </a:r>
            <a:r>
              <a:rPr lang="en-US" sz="2400" dirty="0">
                <a:solidFill>
                  <a:prstClr val="black"/>
                </a:solidFill>
              </a:rPr>
              <a:t>Legal Precision)</a:t>
            </a:r>
            <a:r>
              <a:rPr lang="ar-SY" sz="2400" dirty="0">
                <a:solidFill>
                  <a:prstClr val="black"/>
                </a:solidFill>
              </a:rPr>
              <a:t>): يجب الابتعاد تماماً عن الأسلوب الأدبي، أو العبارات الفضفاضة، أو الصحفية. </a:t>
            </a:r>
          </a:p>
          <a:p>
            <a:pPr marL="342900" lvl="0" indent="-342900" algn="just">
              <a:buFontTx/>
              <a:buChar char="-"/>
            </a:pPr>
            <a:r>
              <a:rPr lang="ar-SY" sz="2400" dirty="0">
                <a:solidFill>
                  <a:prstClr val="black"/>
                </a:solidFill>
              </a:rPr>
              <a:t>كل كلمة في صياغة الإشكالية يجب أن تكون بميزان قانوني دقيق جداً.</a:t>
            </a:r>
          </a:p>
          <a:p>
            <a:pPr lvl="0" algn="just"/>
            <a:r>
              <a:rPr lang="ar-SY" sz="2400" dirty="0">
                <a:solidFill>
                  <a:prstClr val="black"/>
                </a:solidFill>
              </a:rPr>
              <a:t>فاستخدام مصطلحات مثل "الظلم"، "الفساد"، أو "الشركات الجشعة" هي صياغات عاطفية مرفوضة. والبديل هو استخدام "الإثراء بلا سبب"، "التعسف في استعمال الحق"، "الإذعان العقدي"، أو "المرونة التشريعية".</a:t>
            </a:r>
          </a:p>
          <a:p>
            <a:pPr lvl="0" algn="just"/>
            <a:r>
              <a:rPr lang="ar-SY" sz="2400" dirty="0">
                <a:solidFill>
                  <a:prstClr val="black"/>
                </a:solidFill>
              </a:rPr>
              <a:t>مثال ضعيف: "لماذا تظلم منصات التوصيل السائقين وتأكل حقوقهم في بلادنا؟" (صياغة عامية وصحفية).</a:t>
            </a:r>
          </a:p>
          <a:p>
            <a:pPr lvl="0" algn="just"/>
            <a:r>
              <a:rPr lang="ar-SY" sz="2400" dirty="0">
                <a:solidFill>
                  <a:prstClr val="black"/>
                </a:solidFill>
              </a:rPr>
              <a:t>مثال حديث (صحيح): "ما هي الطبيعة القانونية لعقود الانضمام إلى منصات العمل التشاركي الرقمي، وما مدى كفاية نظرية الظروف الطارئة والتعسف العقدي في إقرار التوازن المالي وحماية الطرف المذعن في ظل غياب الرابطة العمالية التقليدية؟"</a:t>
            </a:r>
          </a:p>
        </p:txBody>
      </p:sp>
    </p:spTree>
    <p:extLst>
      <p:ext uri="{BB962C8B-B14F-4D97-AF65-F5344CB8AC3E}">
        <p14:creationId xmlns:p14="http://schemas.microsoft.com/office/powerpoint/2010/main" val="3628566823"/>
      </p:ext>
    </p:extLst>
  </p:cSld>
  <p:clrMapOvr>
    <a:masterClrMapping/>
  </p:clrMapOvr>
  <mc:AlternateContent xmlns:mc="http://schemas.openxmlformats.org/markup-compatibility/2006" xmlns:p14="http://schemas.microsoft.com/office/powerpoint/2010/main">
    <mc:Choice Requires="p14">
      <p:transition spd="slow" p14:dur="2000" advTm="238639"/>
    </mc:Choice>
    <mc:Fallback xmlns="">
      <p:transition spd="slow" advTm="23863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3416320"/>
          </a:xfrm>
          <a:prstGeom prst="rect">
            <a:avLst/>
          </a:prstGeom>
          <a:noFill/>
        </p:spPr>
        <p:txBody>
          <a:bodyPr wrap="square" rtlCol="1">
            <a:spAutoFit/>
          </a:bodyPr>
          <a:lstStyle/>
          <a:p>
            <a:pPr marL="342900" lvl="0" indent="-342900" algn="just">
              <a:buFontTx/>
              <a:buChar char="-"/>
            </a:pPr>
            <a:r>
              <a:rPr lang="ar-SY" sz="2400" dirty="0">
                <a:solidFill>
                  <a:prstClr val="black"/>
                </a:solidFill>
              </a:rPr>
              <a:t>شرط "الارتباط بالواقع والقابلية للاختبار والتطبيق" (</a:t>
            </a:r>
            <a:r>
              <a:rPr lang="en-US" sz="2400" dirty="0">
                <a:solidFill>
                  <a:prstClr val="black"/>
                </a:solidFill>
              </a:rPr>
              <a:t>(Feasibility &amp; Reality</a:t>
            </a:r>
            <a:r>
              <a:rPr lang="ar-SY" sz="2400" dirty="0">
                <a:solidFill>
                  <a:prstClr val="black"/>
                </a:solidFill>
              </a:rPr>
              <a:t>:</a:t>
            </a:r>
          </a:p>
          <a:p>
            <a:pPr lvl="0" algn="just"/>
            <a:r>
              <a:rPr lang="ar-SY" sz="2400" dirty="0">
                <a:solidFill>
                  <a:prstClr val="black"/>
                </a:solidFill>
              </a:rPr>
              <a:t>يجب ألا تكون الإشكالية افتراضية أو خيالية بالكامل، بل يجب أن تنبثق من واقع ملموس مشفوع بأحكام قضائية أو تحديات اقتصادية واجتماعية حية.</a:t>
            </a:r>
          </a:p>
          <a:p>
            <a:pPr lvl="0" algn="just"/>
            <a:r>
              <a:rPr lang="ar-SY" sz="2400" dirty="0">
                <a:solidFill>
                  <a:prstClr val="black"/>
                </a:solidFill>
              </a:rPr>
              <a:t>يبحث أساتذة القانون دائماً عن الأثر العملي للرسالة. هل سيستفيد القاضي أو المشرع من حل هذه الإشكالية؟</a:t>
            </a:r>
          </a:p>
          <a:p>
            <a:pPr lvl="0" algn="just"/>
            <a:r>
              <a:rPr lang="ar-SY" sz="2400" dirty="0">
                <a:solidFill>
                  <a:prstClr val="black"/>
                </a:solidFill>
              </a:rPr>
              <a:t>مثال ضعيف: إشكالية تبحث في "الوضع القانوني لإبرام العقود بين البشر وسكان الكواكب الأخرى" (إشكالية خيالية لا واقع لها).</a:t>
            </a:r>
          </a:p>
          <a:p>
            <a:pPr lvl="0" algn="just"/>
            <a:r>
              <a:rPr lang="ar-SY" sz="2400" dirty="0">
                <a:solidFill>
                  <a:prstClr val="black"/>
                </a:solidFill>
              </a:rPr>
              <a:t>مثال حديث (صحيح): "ما هي التحديات الإجرائية والموضوعية التي تواجه القضاء الجنائي عند تطبيق منظومة التفتيش والقبض الإلكتروني على الأجهزة والمستندات المخزنة </a:t>
            </a:r>
            <a:r>
              <a:rPr lang="ar-SY" sz="2400" dirty="0" err="1">
                <a:solidFill>
                  <a:prstClr val="black"/>
                </a:solidFill>
              </a:rPr>
              <a:t>سحابياً</a:t>
            </a:r>
            <a:r>
              <a:rPr lang="ar-SY" sz="2400" dirty="0">
                <a:solidFill>
                  <a:prstClr val="black"/>
                </a:solidFill>
              </a:rPr>
              <a:t> </a:t>
            </a:r>
            <a:r>
              <a:rPr lang="en-US" sz="2400" dirty="0">
                <a:solidFill>
                  <a:prstClr val="black"/>
                </a:solidFill>
              </a:rPr>
              <a:t>(Cloud Computing) </a:t>
            </a:r>
            <a:r>
              <a:rPr lang="ar-SY" sz="2400" dirty="0">
                <a:solidFill>
                  <a:prstClr val="black"/>
                </a:solidFill>
              </a:rPr>
              <a:t>خارج الحدود الإقليمية للدولة، وما مدى مساس ذلك بـ سيادة الدول على بياناتها؟"</a:t>
            </a:r>
          </a:p>
        </p:txBody>
      </p:sp>
    </p:spTree>
    <p:extLst>
      <p:ext uri="{BB962C8B-B14F-4D97-AF65-F5344CB8AC3E}">
        <p14:creationId xmlns:p14="http://schemas.microsoft.com/office/powerpoint/2010/main" val="2800994582"/>
      </p:ext>
    </p:extLst>
  </p:cSld>
  <p:clrMapOvr>
    <a:masterClrMapping/>
  </p:clrMapOvr>
  <mc:AlternateContent xmlns:mc="http://schemas.openxmlformats.org/markup-compatibility/2006" xmlns:p14="http://schemas.microsoft.com/office/powerpoint/2010/main">
    <mc:Choice Requires="p14">
      <p:transition spd="slow" p14:dur="2000" advTm="183884"/>
    </mc:Choice>
    <mc:Fallback xmlns="">
      <p:transition spd="slow" advTm="18388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27625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699844" cy="4893647"/>
          </a:xfrm>
          <a:prstGeom prst="rect">
            <a:avLst/>
          </a:prstGeom>
          <a:noFill/>
        </p:spPr>
        <p:txBody>
          <a:bodyPr wrap="square" rtlCol="1">
            <a:spAutoFit/>
          </a:bodyPr>
          <a:lstStyle/>
          <a:p>
            <a:pPr marL="342900" lvl="0" indent="-342900" algn="just">
              <a:buFontTx/>
              <a:buChar char="-"/>
            </a:pPr>
            <a:r>
              <a:rPr lang="ar-SY" sz="2400" dirty="0">
                <a:solidFill>
                  <a:prstClr val="black"/>
                </a:solidFill>
              </a:rPr>
              <a:t>شرط "التوالد والتشعب المنطقي" (</a:t>
            </a:r>
            <a:r>
              <a:rPr lang="en-US" sz="2400" dirty="0">
                <a:solidFill>
                  <a:prstClr val="black"/>
                </a:solidFill>
              </a:rPr>
              <a:t>(The Procreative Nature</a:t>
            </a:r>
            <a:r>
              <a:rPr lang="ar-SY" sz="2400" dirty="0">
                <a:solidFill>
                  <a:prstClr val="black"/>
                </a:solidFill>
              </a:rPr>
              <a:t>: الإشكالية الناجحة هي التي تتصف بالخصوبة؛ أي يولد من رحمها سؤال رئيسي ينقسم منطقياً إلى 3 أو 4 أسئلة فرعية كبرى، تعكس تماماً هيكل ومخطط الرسالة.</a:t>
            </a:r>
          </a:p>
          <a:p>
            <a:pPr lvl="0" algn="just"/>
            <a:r>
              <a:rPr lang="ar-SY" sz="2400" dirty="0">
                <a:solidFill>
                  <a:prstClr val="black"/>
                </a:solidFill>
              </a:rPr>
              <a:t>فإذا لم تستطع تفكيك سؤالك الرئيسي إلى أسئلة فرعية عميقة، فهذا يعني أن إشكاليتك سطحية ولا تصلح لرسالة دكتوراه من مئات الصفحات.</a:t>
            </a:r>
          </a:p>
          <a:p>
            <a:pPr marL="342900" lvl="0" indent="-342900" algn="just">
              <a:buFontTx/>
              <a:buChar char="-"/>
            </a:pPr>
            <a:r>
              <a:rPr lang="ar-SY" sz="2400" dirty="0">
                <a:solidFill>
                  <a:prstClr val="black"/>
                </a:solidFill>
              </a:rPr>
              <a:t>مثال تطبيقي :السؤال الرئيسي: "ما هي المسؤولية المدنية الناشئة عن تقديم الاستشارات المالية والاستثمارية عبر روبوتات الدردشة التفاعلية الذكية (</a:t>
            </a:r>
            <a:r>
              <a:rPr lang="en-US" sz="2400" dirty="0">
                <a:solidFill>
                  <a:prstClr val="black"/>
                </a:solidFill>
              </a:rPr>
              <a:t>(</a:t>
            </a:r>
            <a:r>
              <a:rPr lang="en-US" sz="2400" dirty="0" err="1">
                <a:solidFill>
                  <a:prstClr val="black"/>
                </a:solidFill>
              </a:rPr>
              <a:t>Robo</a:t>
            </a:r>
            <a:r>
              <a:rPr lang="en-US" sz="2400" dirty="0">
                <a:solidFill>
                  <a:prstClr val="black"/>
                </a:solidFill>
              </a:rPr>
              <a:t>-Advisors؟</a:t>
            </a:r>
          </a:p>
          <a:p>
            <a:pPr marL="342900" lvl="0" indent="-342900" algn="just">
              <a:buFontTx/>
              <a:buChar char="-"/>
            </a:pPr>
            <a:r>
              <a:rPr lang="ar-SY" sz="2400" dirty="0">
                <a:solidFill>
                  <a:prstClr val="black"/>
                </a:solidFill>
              </a:rPr>
              <a:t>الأسئلة الفرعية المتولدة عنه: ما هو التكييف القانوني لطبيعة العلاقة العقدية بين العميل والمستشار المالي الرقمي؟ (تحديد الإطار العقدي).</a:t>
            </a:r>
          </a:p>
          <a:p>
            <a:pPr marL="342900" lvl="0" indent="-342900" algn="just">
              <a:buFontTx/>
              <a:buChar char="-"/>
            </a:pPr>
            <a:r>
              <a:rPr lang="ar-SY" sz="2400" dirty="0">
                <a:solidFill>
                  <a:prstClr val="black"/>
                </a:solidFill>
              </a:rPr>
              <a:t>كيف يتم إثبات الخطأ المهني للخوارزمية في حال تقديم نصيحة استثمارية مضللة أدت لإفلاس العميل؟ (إشكالية الإثبات).</a:t>
            </a:r>
          </a:p>
          <a:p>
            <a:pPr marL="342900" lvl="0" indent="-342900" algn="just">
              <a:buFontTx/>
              <a:buChar char="-"/>
            </a:pPr>
            <a:r>
              <a:rPr lang="ar-SY" sz="2400" dirty="0">
                <a:solidFill>
                  <a:prstClr val="black"/>
                </a:solidFill>
              </a:rPr>
              <a:t>من هو الملتزم قانوناً بجبر الضرر وتعويض العميل: الشركة المالكة للمنصة، المبرمج، أم بنك البيانات المستمد منه المعلومة؟ (توزيع المسؤولية).</a:t>
            </a:r>
          </a:p>
        </p:txBody>
      </p:sp>
    </p:spTree>
    <p:extLst>
      <p:ext uri="{BB962C8B-B14F-4D97-AF65-F5344CB8AC3E}">
        <p14:creationId xmlns:p14="http://schemas.microsoft.com/office/powerpoint/2010/main" val="4115093920"/>
      </p:ext>
    </p:extLst>
  </p:cSld>
  <p:clrMapOvr>
    <a:masterClrMapping/>
  </p:clrMapOvr>
  <mc:AlternateContent xmlns:mc="http://schemas.openxmlformats.org/markup-compatibility/2006" xmlns:p14="http://schemas.microsoft.com/office/powerpoint/2010/main">
    <mc:Choice Requires="p14">
      <p:transition spd="slow" p14:dur="2000" advTm="317582"/>
    </mc:Choice>
    <mc:Fallback xmlns="">
      <p:transition spd="slow" advTm="31758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272955" y="1276252"/>
            <a:ext cx="11300345"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graphicFrame>
        <p:nvGraphicFramePr>
          <p:cNvPr id="3" name="جدول 2"/>
          <p:cNvGraphicFramePr>
            <a:graphicFrameLocks noGrp="1"/>
          </p:cNvGraphicFramePr>
          <p:nvPr>
            <p:extLst>
              <p:ext uri="{D42A27DB-BD31-4B8C-83A1-F6EECF244321}">
                <p14:modId xmlns:p14="http://schemas.microsoft.com/office/powerpoint/2010/main" val="2882849396"/>
              </p:ext>
            </p:extLst>
          </p:nvPr>
        </p:nvGraphicFramePr>
        <p:xfrm>
          <a:off x="118109" y="1276254"/>
          <a:ext cx="11455191" cy="5338327"/>
        </p:xfrm>
        <a:graphic>
          <a:graphicData uri="http://schemas.openxmlformats.org/drawingml/2006/table">
            <a:tbl>
              <a:tblPr rtl="1" firstRow="1" bandRow="1">
                <a:tableStyleId>{5C22544A-7EE6-4342-B048-85BDC9FD1C3A}</a:tableStyleId>
              </a:tblPr>
              <a:tblGrid>
                <a:gridCol w="3818397">
                  <a:extLst>
                    <a:ext uri="{9D8B030D-6E8A-4147-A177-3AD203B41FA5}">
                      <a16:colId xmlns:a16="http://schemas.microsoft.com/office/drawing/2014/main" val="20000"/>
                    </a:ext>
                  </a:extLst>
                </a:gridCol>
                <a:gridCol w="3818397">
                  <a:extLst>
                    <a:ext uri="{9D8B030D-6E8A-4147-A177-3AD203B41FA5}">
                      <a16:colId xmlns:a16="http://schemas.microsoft.com/office/drawing/2014/main" val="20001"/>
                    </a:ext>
                  </a:extLst>
                </a:gridCol>
                <a:gridCol w="3818397">
                  <a:extLst>
                    <a:ext uri="{9D8B030D-6E8A-4147-A177-3AD203B41FA5}">
                      <a16:colId xmlns:a16="http://schemas.microsoft.com/office/drawing/2014/main" val="20002"/>
                    </a:ext>
                  </a:extLst>
                </a:gridCol>
              </a:tblGrid>
              <a:tr h="537346">
                <a:tc>
                  <a:txBody>
                    <a:bodyPr/>
                    <a:lstStyle/>
                    <a:p>
                      <a:pPr algn="ctr" rtl="1"/>
                      <a:r>
                        <a:rPr lang="ar-SY" sz="2400" b="1" dirty="0"/>
                        <a:t>معيار الملاءمة</a:t>
                      </a:r>
                    </a:p>
                  </a:txBody>
                  <a:tcPr/>
                </a:tc>
                <a:tc>
                  <a:txBody>
                    <a:bodyPr/>
                    <a:lstStyle/>
                    <a:p>
                      <a:pPr algn="ctr" rtl="1"/>
                      <a:r>
                        <a:rPr lang="ar-SY" sz="2400" b="1" dirty="0"/>
                        <a:t>الأسئلة الاختبارية للفحص</a:t>
                      </a:r>
                    </a:p>
                  </a:txBody>
                  <a:tcPr/>
                </a:tc>
                <a:tc>
                  <a:txBody>
                    <a:bodyPr/>
                    <a:lstStyle/>
                    <a:p>
                      <a:pPr algn="ctr" rtl="1"/>
                      <a:r>
                        <a:rPr lang="ar-SY" sz="2400" b="1" dirty="0"/>
                        <a:t>مؤشر النجاح (متى تكون الإشكالية ملائمة؟)</a:t>
                      </a:r>
                    </a:p>
                  </a:txBody>
                  <a:tcPr/>
                </a:tc>
                <a:extLst>
                  <a:ext uri="{0D108BD9-81ED-4DB2-BD59-A6C34878D82A}">
                    <a16:rowId xmlns:a16="http://schemas.microsoft.com/office/drawing/2014/main" val="10000"/>
                  </a:ext>
                </a:extLst>
              </a:tr>
              <a:tr h="814724">
                <a:tc>
                  <a:txBody>
                    <a:bodyPr/>
                    <a:lstStyle/>
                    <a:p>
                      <a:pPr algn="r" rtl="1"/>
                      <a:r>
                        <a:rPr lang="ar-SY" sz="1800" b="1" dirty="0"/>
                        <a:t>1. الملاءمة الموضوعية (</a:t>
                      </a:r>
                      <a:r>
                        <a:rPr lang="en-US" sz="1800" b="1" dirty="0"/>
                        <a:t>(Substantive Fit</a:t>
                      </a:r>
                      <a:endParaRPr lang="ar-SY" sz="1800" b="1" dirty="0"/>
                    </a:p>
                  </a:txBody>
                  <a:tcPr/>
                </a:tc>
                <a:tc>
                  <a:txBody>
                    <a:bodyPr/>
                    <a:lstStyle/>
                    <a:p>
                      <a:pPr algn="ctr" rtl="1"/>
                      <a:r>
                        <a:rPr lang="ar-SY" sz="1800" dirty="0"/>
                        <a:t>هل يثير السؤال جدلاً فقهياً وقضائياً؟ هل توجد مصالح متعارضة تحتاج لموازنة؟</a:t>
                      </a:r>
                    </a:p>
                  </a:txBody>
                  <a:tcPr/>
                </a:tc>
                <a:tc>
                  <a:txBody>
                    <a:bodyPr/>
                    <a:lstStyle/>
                    <a:p>
                      <a:pPr algn="ctr" rtl="1"/>
                      <a:r>
                        <a:rPr lang="ar-SY" sz="1800" dirty="0"/>
                        <a:t>عندما يمتنع القضاء عن الفصل بنمط واحد، أو يتنازع الفقهاء حول تفسير النص</a:t>
                      </a:r>
                    </a:p>
                  </a:txBody>
                  <a:tcPr/>
                </a:tc>
                <a:extLst>
                  <a:ext uri="{0D108BD9-81ED-4DB2-BD59-A6C34878D82A}">
                    <a16:rowId xmlns:a16="http://schemas.microsoft.com/office/drawing/2014/main" val="10001"/>
                  </a:ext>
                </a:extLst>
              </a:tr>
              <a:tr h="814724">
                <a:tc>
                  <a:txBody>
                    <a:bodyPr/>
                    <a:lstStyle/>
                    <a:p>
                      <a:pPr algn="r" rtl="1"/>
                      <a:r>
                        <a:rPr lang="ar-SY" sz="1800" b="1" dirty="0"/>
                        <a:t>2. الملاءمة الزمنية </a:t>
                      </a:r>
                      <a:r>
                        <a:rPr lang="en-US" sz="1800" b="1" dirty="0"/>
                        <a:t>Temporal Fit)</a:t>
                      </a:r>
                      <a:r>
                        <a:rPr lang="ar-SY" sz="1800" b="1" dirty="0"/>
                        <a:t>)</a:t>
                      </a:r>
                    </a:p>
                  </a:txBody>
                  <a:tcPr/>
                </a:tc>
                <a:tc>
                  <a:txBody>
                    <a:bodyPr/>
                    <a:lstStyle/>
                    <a:p>
                      <a:pPr algn="ctr" rtl="1"/>
                      <a:r>
                        <a:rPr lang="ar-SY" sz="1800" dirty="0"/>
                        <a:t>• هل المشكلة مستمرة ومواكبة للمستقبل؟</a:t>
                      </a:r>
                    </a:p>
                    <a:p>
                      <a:pPr algn="ctr" rtl="1"/>
                      <a:r>
                        <a:rPr lang="ar-SY" sz="1800" dirty="0"/>
                        <a:t>• هل ستظل قائمة بعد 5 سنوات؟</a:t>
                      </a:r>
                    </a:p>
                  </a:txBody>
                  <a:tcPr/>
                </a:tc>
                <a:tc>
                  <a:txBody>
                    <a:bodyPr/>
                    <a:lstStyle/>
                    <a:p>
                      <a:pPr algn="ctr" rtl="1"/>
                      <a:r>
                        <a:rPr lang="ar-SY" sz="1800" dirty="0"/>
                        <a:t>عندما ترتبط بقضية تكنولوجية، اقتصادية، أو مجتمعية متنامية (وليس تعديلاً عابراً</a:t>
                      </a:r>
                    </a:p>
                  </a:txBody>
                  <a:tcPr/>
                </a:tc>
                <a:extLst>
                  <a:ext uri="{0D108BD9-81ED-4DB2-BD59-A6C34878D82A}">
                    <a16:rowId xmlns:a16="http://schemas.microsoft.com/office/drawing/2014/main" val="10002"/>
                  </a:ext>
                </a:extLst>
              </a:tr>
              <a:tr h="1059141">
                <a:tc>
                  <a:txBody>
                    <a:bodyPr/>
                    <a:lstStyle/>
                    <a:p>
                      <a:pPr algn="r" rtl="1"/>
                      <a:r>
                        <a:rPr lang="ar-SY" sz="1800" b="1" dirty="0"/>
                        <a:t>3. الملاءمة المنهجية (</a:t>
                      </a:r>
                      <a:r>
                        <a:rPr lang="en-US" sz="1800" b="1" dirty="0"/>
                        <a:t>Methodological Fit</a:t>
                      </a:r>
                      <a:r>
                        <a:rPr lang="ar-SY" sz="1800" b="1" dirty="0"/>
                        <a:t>)</a:t>
                      </a:r>
                    </a:p>
                  </a:txBody>
                  <a:tcPr/>
                </a:tc>
                <a:tc>
                  <a:txBody>
                    <a:bodyPr/>
                    <a:lstStyle/>
                    <a:p>
                      <a:pPr algn="ctr" rtl="1"/>
                      <a:r>
                        <a:rPr lang="ar-SY" sz="1800" dirty="0"/>
                        <a:t>• هل يمكن صياغة فرضيات واضحة لحلها؟</a:t>
                      </a:r>
                    </a:p>
                    <a:p>
                      <a:pPr algn="ctr" rtl="1"/>
                      <a:r>
                        <a:rPr lang="ar-SY" sz="1800" dirty="0"/>
                        <a:t>• هل المنهج المقارن أو التحليلي قادر على تفكيكها؟</a:t>
                      </a:r>
                    </a:p>
                  </a:txBody>
                  <a:tcPr/>
                </a:tc>
                <a:tc>
                  <a:txBody>
                    <a:bodyPr/>
                    <a:lstStyle/>
                    <a:p>
                      <a:pPr algn="ctr" rtl="1"/>
                      <a:r>
                        <a:rPr lang="ar-SY" sz="1800" dirty="0"/>
                        <a:t>عندما تتوفر أنظمة قانونية مقارنة قطعت شوطاً في معالجة نفس المعضلة.</a:t>
                      </a:r>
                    </a:p>
                  </a:txBody>
                  <a:tcPr/>
                </a:tc>
                <a:extLst>
                  <a:ext uri="{0D108BD9-81ED-4DB2-BD59-A6C34878D82A}">
                    <a16:rowId xmlns:a16="http://schemas.microsoft.com/office/drawing/2014/main" val="10003"/>
                  </a:ext>
                </a:extLst>
              </a:tr>
              <a:tr h="1059141">
                <a:tc>
                  <a:txBody>
                    <a:bodyPr/>
                    <a:lstStyle/>
                    <a:p>
                      <a:pPr algn="r" rtl="1"/>
                      <a:r>
                        <a:rPr lang="ar-SY" sz="1800" b="1" dirty="0"/>
                        <a:t>4. الملاءمة الإجرائية والواقعية (</a:t>
                      </a:r>
                      <a:r>
                        <a:rPr lang="en-US" sz="1800" b="1" dirty="0"/>
                        <a:t>Practical Feasibility)</a:t>
                      </a:r>
                      <a:endParaRPr lang="ar-SY" sz="1800" b="1" dirty="0"/>
                    </a:p>
                  </a:txBody>
                  <a:tcPr/>
                </a:tc>
                <a:tc>
                  <a:txBody>
                    <a:bodyPr/>
                    <a:lstStyle/>
                    <a:p>
                      <a:pPr algn="ctr" rtl="1"/>
                      <a:r>
                        <a:rPr lang="ar-SY" sz="1800" dirty="0"/>
                        <a:t>• هل يمكن الوصول إلى مصادرها وأحكامها؟</a:t>
                      </a:r>
                      <a:br>
                        <a:rPr lang="ar-SY" sz="1800" dirty="0"/>
                      </a:br>
                      <a:r>
                        <a:rPr lang="ar-SY" sz="1800" dirty="0"/>
                        <a:t>• هل يمتلك الباحث الأدوات واللغة لفحصها؟</a:t>
                      </a:r>
                    </a:p>
                  </a:txBody>
                  <a:tcPr/>
                </a:tc>
                <a:tc>
                  <a:txBody>
                    <a:bodyPr/>
                    <a:lstStyle/>
                    <a:p>
                      <a:pPr algn="ctr" rtl="1"/>
                      <a:r>
                        <a:rPr lang="ar-SY" sz="1800" dirty="0"/>
                        <a:t>عندما تكون القوانين، والاتفاقيات، والأحكام القضائية المقارنة متاحة ومنشورة.</a:t>
                      </a:r>
                    </a:p>
                  </a:txBody>
                  <a:tcPr/>
                </a:tc>
                <a:extLst>
                  <a:ext uri="{0D108BD9-81ED-4DB2-BD59-A6C34878D82A}">
                    <a16:rowId xmlns:a16="http://schemas.microsoft.com/office/drawing/2014/main" val="10004"/>
                  </a:ext>
                </a:extLst>
              </a:tr>
              <a:tr h="767637">
                <a:tc>
                  <a:txBody>
                    <a:bodyPr/>
                    <a:lstStyle/>
                    <a:p>
                      <a:pPr algn="r" rtl="1"/>
                      <a:r>
                        <a:rPr lang="ar-SY" sz="1800" b="1" dirty="0"/>
                        <a:t>5. الملاءمة المهنية والأثر (</a:t>
                      </a:r>
                      <a:r>
                        <a:rPr lang="en-US" sz="1800" b="1" dirty="0"/>
                        <a:t>(Impact Fit</a:t>
                      </a:r>
                      <a:endParaRPr lang="ar-SY" sz="1800" b="1" dirty="0"/>
                    </a:p>
                  </a:txBody>
                  <a:tcPr/>
                </a:tc>
                <a:tc>
                  <a:txBody>
                    <a:bodyPr/>
                    <a:lstStyle/>
                    <a:p>
                      <a:pPr algn="ctr" rtl="1"/>
                      <a:r>
                        <a:rPr lang="ar-SY" sz="1800" dirty="0"/>
                        <a:t>• ما هي القيمة المضافة للمشرع أو القاضي؟</a:t>
                      </a:r>
                    </a:p>
                    <a:p>
                      <a:pPr algn="ctr" rtl="1"/>
                      <a:r>
                        <a:rPr lang="ar-SY" sz="1800" dirty="0"/>
                        <a:t>• هل تسد فجوة حقيقية في التطبيق؟</a:t>
                      </a:r>
                    </a:p>
                  </a:txBody>
                  <a:tcPr/>
                </a:tc>
                <a:tc>
                  <a:txBody>
                    <a:bodyPr/>
                    <a:lstStyle/>
                    <a:p>
                      <a:pPr algn="ctr" rtl="1"/>
                      <a:r>
                        <a:rPr lang="ar-SY" sz="1800" dirty="0"/>
                        <a:t>عندما يقدم البحث توصيات عملية لصياغة تشريع جديد أو تغيير اتجاه قضائي مستقر.</a:t>
                      </a:r>
                    </a:p>
                  </a:txBody>
                  <a:tcPr/>
                </a:tc>
                <a:extLst>
                  <a:ext uri="{0D108BD9-81ED-4DB2-BD59-A6C34878D82A}">
                    <a16:rowId xmlns:a16="http://schemas.microsoft.com/office/drawing/2014/main" val="10005"/>
                  </a:ext>
                </a:extLst>
              </a:tr>
            </a:tbl>
          </a:graphicData>
        </a:graphic>
      </p:graphicFrame>
      <p:sp>
        <p:nvSpPr>
          <p:cNvPr id="6" name="مربع نص 5"/>
          <p:cNvSpPr txBox="1"/>
          <p:nvPr/>
        </p:nvSpPr>
        <p:spPr>
          <a:xfrm>
            <a:off x="118110" y="691477"/>
            <a:ext cx="7265329" cy="584775"/>
          </a:xfrm>
          <a:prstGeom prst="rect">
            <a:avLst/>
          </a:prstGeom>
          <a:solidFill>
            <a:srgbClr val="00B0F0"/>
          </a:solidFill>
        </p:spPr>
        <p:txBody>
          <a:bodyPr wrap="square" rtlCol="1">
            <a:spAutoFit/>
          </a:bodyPr>
          <a:lstStyle/>
          <a:p>
            <a:pPr algn="ctr"/>
            <a:r>
              <a:rPr lang="ar-SY" sz="3200" b="1" dirty="0"/>
              <a:t>جدول ملاءمة الإشكالية</a:t>
            </a:r>
          </a:p>
        </p:txBody>
      </p:sp>
    </p:spTree>
    <p:extLst>
      <p:ext uri="{BB962C8B-B14F-4D97-AF65-F5344CB8AC3E}">
        <p14:creationId xmlns:p14="http://schemas.microsoft.com/office/powerpoint/2010/main" val="3710681722"/>
      </p:ext>
    </p:extLst>
  </p:cSld>
  <p:clrMapOvr>
    <a:masterClrMapping/>
  </p:clrMapOvr>
  <mc:AlternateContent xmlns:mc="http://schemas.openxmlformats.org/markup-compatibility/2006" xmlns:p14="http://schemas.microsoft.com/office/powerpoint/2010/main">
    <mc:Choice Requires="p14">
      <p:transition spd="slow" p14:dur="2000" advTm="296260"/>
    </mc:Choice>
    <mc:Fallback xmlns="">
      <p:transition spd="slow" advTm="29626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6DD8DC-DD80-A73F-6599-EDFE24CB243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56A9C2-93F7-7936-61F6-4DF1E142E8E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B924B2C3-A7E4-498E-4E98-F71269FD472A}"/>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EDB7A1BF-1037-A83E-D371-ABC3B117A1A8}"/>
              </a:ext>
            </a:extLst>
          </p:cNvPr>
          <p:cNvSpPr/>
          <p:nvPr/>
        </p:nvSpPr>
        <p:spPr>
          <a:xfrm>
            <a:off x="506422" y="1097744"/>
            <a:ext cx="11063017"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6E900D9F-07A7-C1DC-35DD-5114C4F67D13}"/>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4925A4B6-B13E-D3F2-0550-5A4B5B4C05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14149" y="1591803"/>
            <a:ext cx="10809027" cy="1938992"/>
          </a:xfrm>
          <a:prstGeom prst="rect">
            <a:avLst/>
          </a:prstGeom>
          <a:noFill/>
        </p:spPr>
        <p:txBody>
          <a:bodyPr wrap="square" rtlCol="1">
            <a:spAutoFit/>
          </a:bodyPr>
          <a:lstStyle/>
          <a:p>
            <a:pPr algn="just"/>
            <a:r>
              <a:rPr lang="ar-SY" sz="2400" b="1" dirty="0">
                <a:solidFill>
                  <a:prstClr val="black"/>
                </a:solidFill>
              </a:rPr>
              <a:t>مثال تطبيقي حديث لجدول ملاءمة الإشكالية:</a:t>
            </a:r>
          </a:p>
          <a:p>
            <a:pPr algn="just"/>
            <a:r>
              <a:rPr lang="ar-SY" sz="2400" dirty="0">
                <a:solidFill>
                  <a:prstClr val="black"/>
                </a:solidFill>
              </a:rPr>
              <a:t>الإشكالية المختبرة: </a:t>
            </a:r>
          </a:p>
          <a:p>
            <a:pPr algn="just"/>
            <a:r>
              <a:rPr lang="ar-SY" sz="2400" dirty="0">
                <a:solidFill>
                  <a:prstClr val="black"/>
                </a:solidFill>
              </a:rPr>
              <a:t>"إلى أي مدى يسأل منشئ المحتوى أو المنصة الرقمية مدنياً عن الأضرار الناشئة عن ترويج نصائح استثمارية مضللة عبر وسائل التواصل الاجتماعي في ظل غياب تنظيم خاص بالمستشارين الماليين الافتراضيين؟</a:t>
            </a:r>
          </a:p>
          <a:p>
            <a:pPr algn="just"/>
            <a:r>
              <a:rPr lang="ar-SY" sz="2400" dirty="0">
                <a:solidFill>
                  <a:prstClr val="black"/>
                </a:solidFill>
              </a:rPr>
              <a:t>لنعرض هذه الإشكالية على جدول الملائمة:</a:t>
            </a:r>
          </a:p>
        </p:txBody>
      </p:sp>
    </p:spTree>
    <p:extLst>
      <p:ext uri="{BB962C8B-B14F-4D97-AF65-F5344CB8AC3E}">
        <p14:creationId xmlns:p14="http://schemas.microsoft.com/office/powerpoint/2010/main" val="523436774"/>
      </p:ext>
    </p:extLst>
  </p:cSld>
  <p:clrMapOvr>
    <a:masterClrMapping/>
  </p:clrMapOvr>
  <mc:AlternateContent xmlns:mc="http://schemas.openxmlformats.org/markup-compatibility/2006" xmlns:p14="http://schemas.microsoft.com/office/powerpoint/2010/main">
    <mc:Choice Requires="p14">
      <p:transition spd="slow" p14:dur="2000" advTm="71732"/>
    </mc:Choice>
    <mc:Fallback xmlns="">
      <p:transition spd="slow" advTm="7173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272955" y="1276252"/>
            <a:ext cx="11300345"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graphicFrame>
        <p:nvGraphicFramePr>
          <p:cNvPr id="3" name="جدول 2"/>
          <p:cNvGraphicFramePr>
            <a:graphicFrameLocks noGrp="1"/>
          </p:cNvGraphicFramePr>
          <p:nvPr>
            <p:extLst>
              <p:ext uri="{D42A27DB-BD31-4B8C-83A1-F6EECF244321}">
                <p14:modId xmlns:p14="http://schemas.microsoft.com/office/powerpoint/2010/main" val="4240292017"/>
              </p:ext>
            </p:extLst>
          </p:nvPr>
        </p:nvGraphicFramePr>
        <p:xfrm>
          <a:off x="195531" y="1395898"/>
          <a:ext cx="11455191" cy="4663440"/>
        </p:xfrm>
        <a:graphic>
          <a:graphicData uri="http://schemas.openxmlformats.org/drawingml/2006/table">
            <a:tbl>
              <a:tblPr rtl="1" firstRow="1" bandRow="1">
                <a:tableStyleId>{5C22544A-7EE6-4342-B048-85BDC9FD1C3A}</a:tableStyleId>
              </a:tblPr>
              <a:tblGrid>
                <a:gridCol w="3818397">
                  <a:extLst>
                    <a:ext uri="{9D8B030D-6E8A-4147-A177-3AD203B41FA5}">
                      <a16:colId xmlns:a16="http://schemas.microsoft.com/office/drawing/2014/main" val="20000"/>
                    </a:ext>
                  </a:extLst>
                </a:gridCol>
                <a:gridCol w="4070007">
                  <a:extLst>
                    <a:ext uri="{9D8B030D-6E8A-4147-A177-3AD203B41FA5}">
                      <a16:colId xmlns:a16="http://schemas.microsoft.com/office/drawing/2014/main" val="20001"/>
                    </a:ext>
                  </a:extLst>
                </a:gridCol>
                <a:gridCol w="3566787">
                  <a:extLst>
                    <a:ext uri="{9D8B030D-6E8A-4147-A177-3AD203B41FA5}">
                      <a16:colId xmlns:a16="http://schemas.microsoft.com/office/drawing/2014/main" val="20002"/>
                    </a:ext>
                  </a:extLst>
                </a:gridCol>
              </a:tblGrid>
              <a:tr h="0">
                <a:tc>
                  <a:txBody>
                    <a:bodyPr/>
                    <a:lstStyle/>
                    <a:p>
                      <a:pPr algn="ctr" rtl="1"/>
                      <a:r>
                        <a:rPr lang="ar-SY" sz="2400" b="1" dirty="0"/>
                        <a:t>معيار الملاءمة</a:t>
                      </a:r>
                    </a:p>
                  </a:txBody>
                  <a:tcPr/>
                </a:tc>
                <a:tc>
                  <a:txBody>
                    <a:bodyPr/>
                    <a:lstStyle/>
                    <a:p>
                      <a:pPr algn="ctr" rtl="1"/>
                      <a:r>
                        <a:rPr lang="ar-SY" sz="2400" b="1" dirty="0"/>
                        <a:t>الأسئلة الاختبارية للفحص</a:t>
                      </a:r>
                    </a:p>
                  </a:txBody>
                  <a:tcPr/>
                </a:tc>
                <a:tc>
                  <a:txBody>
                    <a:bodyPr/>
                    <a:lstStyle/>
                    <a:p>
                      <a:pPr algn="ctr" rtl="1"/>
                      <a:r>
                        <a:rPr lang="ar-SY" sz="2400" b="1" dirty="0"/>
                        <a:t>مؤشر النجاح (متى تكون الإشكالية ملائمة؟)</a:t>
                      </a:r>
                    </a:p>
                  </a:txBody>
                  <a:tcPr/>
                </a:tc>
                <a:extLst>
                  <a:ext uri="{0D108BD9-81ED-4DB2-BD59-A6C34878D82A}">
                    <a16:rowId xmlns:a16="http://schemas.microsoft.com/office/drawing/2014/main" val="10000"/>
                  </a:ext>
                </a:extLst>
              </a:tr>
              <a:tr h="814724">
                <a:tc>
                  <a:txBody>
                    <a:bodyPr/>
                    <a:lstStyle/>
                    <a:p>
                      <a:pPr algn="r" rtl="1"/>
                      <a:r>
                        <a:rPr lang="ar-SY" sz="1800" b="1" dirty="0"/>
                        <a:t>1. الملاءمة الموضوعية (</a:t>
                      </a:r>
                      <a:r>
                        <a:rPr lang="en-US" sz="1800" b="1" dirty="0"/>
                        <a:t>(Substantive Fit</a:t>
                      </a:r>
                      <a:endParaRPr lang="ar-SY" sz="1800" b="1" dirty="0"/>
                    </a:p>
                  </a:txBody>
                  <a:tcPr/>
                </a:tc>
                <a:tc>
                  <a:txBody>
                    <a:bodyPr/>
                    <a:lstStyle/>
                    <a:p>
                      <a:pPr algn="ctr" rtl="1"/>
                      <a:r>
                        <a:rPr lang="ar-SY" sz="1800" dirty="0"/>
                        <a:t>هناك تنازع بين حرية التعبير والنشر الرقمي من جهة، وحماية المستهلك المالي من التضليل من جهة أخرى. القواعد العامة في القانون المدني (الخطأ، الضرر، علاقة السببية) تعجز عن تحديد "الخطأ" في نصيحة عامة موجهة لجمهور غير محدد.</a:t>
                      </a:r>
                    </a:p>
                  </a:txBody>
                  <a:tcPr/>
                </a:tc>
                <a:tc>
                  <a:txBody>
                    <a:bodyPr/>
                    <a:lstStyle/>
                    <a:p>
                      <a:pPr algn="ctr" rtl="1"/>
                      <a:r>
                        <a:rPr lang="ar-SY" sz="1800" dirty="0"/>
                        <a:t>ملائم جداً: المعضلة تثير جدلاً فقهياً حاداً حول حدود المسؤولية التقصيرية.</a:t>
                      </a:r>
                    </a:p>
                  </a:txBody>
                  <a:tcPr/>
                </a:tc>
                <a:extLst>
                  <a:ext uri="{0D108BD9-81ED-4DB2-BD59-A6C34878D82A}">
                    <a16:rowId xmlns:a16="http://schemas.microsoft.com/office/drawing/2014/main" val="10001"/>
                  </a:ext>
                </a:extLst>
              </a:tr>
              <a:tr h="814724">
                <a:tc>
                  <a:txBody>
                    <a:bodyPr/>
                    <a:lstStyle/>
                    <a:p>
                      <a:pPr algn="r" rtl="1"/>
                      <a:r>
                        <a:rPr lang="ar-SY" sz="1800" b="1" dirty="0"/>
                        <a:t>2. الملاءمة الزمنية </a:t>
                      </a:r>
                      <a:r>
                        <a:rPr lang="en-US" sz="1800" b="1" dirty="0"/>
                        <a:t>(Temporal Fit)</a:t>
                      </a:r>
                      <a:endParaRPr lang="ar-SY" sz="1800" b="1" dirty="0"/>
                    </a:p>
                  </a:txBody>
                  <a:tcPr/>
                </a:tc>
                <a:tc>
                  <a:txBody>
                    <a:bodyPr/>
                    <a:lstStyle/>
                    <a:p>
                      <a:pPr algn="ctr" rtl="1"/>
                      <a:r>
                        <a:rPr lang="ar-SY" sz="1800" dirty="0"/>
                        <a:t>ظاهرة المستشارين الماليين الافتراضيين                (</a:t>
                      </a:r>
                      <a:r>
                        <a:rPr lang="en-US" sz="1800" dirty="0"/>
                        <a:t> (</a:t>
                      </a:r>
                      <a:r>
                        <a:rPr lang="en-US" sz="1800" dirty="0" err="1"/>
                        <a:t>Finfluencers</a:t>
                      </a:r>
                      <a:r>
                        <a:rPr lang="en-US" sz="1800" dirty="0"/>
                        <a:t> </a:t>
                      </a:r>
                      <a:r>
                        <a:rPr lang="ar-SY" sz="1800" dirty="0"/>
                        <a:t>وتأثيرهم على أسواق المال والعملات المشفرة في تصاعد مستمر، والتشريعات المحلية لم تستوعب هذه الظاهرة بعد</a:t>
                      </a:r>
                    </a:p>
                  </a:txBody>
                  <a:tcPr/>
                </a:tc>
                <a:tc>
                  <a:txBody>
                    <a:bodyPr/>
                    <a:lstStyle/>
                    <a:p>
                      <a:pPr algn="ctr" rtl="1"/>
                      <a:r>
                        <a:rPr lang="ar-SY" sz="1800" dirty="0"/>
                        <a:t>ملائم جداً: مشكلة مستقبلية ومستمرة لسنوات طويلة.</a:t>
                      </a:r>
                    </a:p>
                  </a:txBody>
                  <a:tcPr/>
                </a:tc>
                <a:extLst>
                  <a:ext uri="{0D108BD9-81ED-4DB2-BD59-A6C34878D82A}">
                    <a16:rowId xmlns:a16="http://schemas.microsoft.com/office/drawing/2014/main" val="10002"/>
                  </a:ext>
                </a:extLst>
              </a:tr>
              <a:tr h="1059141">
                <a:tc>
                  <a:txBody>
                    <a:bodyPr/>
                    <a:lstStyle/>
                    <a:p>
                      <a:pPr algn="r" rtl="1"/>
                      <a:r>
                        <a:rPr lang="ar-SY" sz="1800" b="1" dirty="0"/>
                        <a:t>3. الملاءمة المنهجية (</a:t>
                      </a:r>
                      <a:r>
                        <a:rPr lang="en-US" sz="1800" b="1" dirty="0"/>
                        <a:t>(Methodological Fit</a:t>
                      </a:r>
                      <a:endParaRPr lang="ar-SY" sz="1800" b="1" dirty="0"/>
                    </a:p>
                  </a:txBody>
                  <a:tcPr/>
                </a:tc>
                <a:tc>
                  <a:txBody>
                    <a:bodyPr/>
                    <a:lstStyle/>
                    <a:p>
                      <a:pPr algn="ctr" rtl="1"/>
                      <a:r>
                        <a:rPr lang="ar-SY" sz="1800" dirty="0"/>
                        <a:t>يمكن إخضاع الإشكالية للمنهج التحليلي النقدي للقواعد العامة، مع المنهج المقارن بالاعتماد على تشريعات متطورة (مثل هيئة الأوراق المالية والبورصات الأمريكية </a:t>
                      </a:r>
                      <a:r>
                        <a:rPr lang="en-US" sz="1800" dirty="0"/>
                        <a:t>SEC </a:t>
                      </a:r>
                      <a:r>
                        <a:rPr lang="ar-SY" sz="1800" dirty="0"/>
                        <a:t>أو التوجهات الأوروبية الحديثة)</a:t>
                      </a:r>
                    </a:p>
                  </a:txBody>
                  <a:tcPr/>
                </a:tc>
                <a:tc>
                  <a:txBody>
                    <a:bodyPr/>
                    <a:lstStyle/>
                    <a:p>
                      <a:pPr algn="ctr" rtl="1"/>
                      <a:r>
                        <a:rPr lang="ar-SY" sz="1800" dirty="0"/>
                        <a:t>ملائم: المنهج المقارن سيوفر حلولاً وصياغات تشريعية جاهزة للاقتباس.</a:t>
                      </a:r>
                    </a:p>
                  </a:txBody>
                  <a:tcPr/>
                </a:tc>
                <a:extLst>
                  <a:ext uri="{0D108BD9-81ED-4DB2-BD59-A6C34878D82A}">
                    <a16:rowId xmlns:a16="http://schemas.microsoft.com/office/drawing/2014/main" val="10003"/>
                  </a:ext>
                </a:extLst>
              </a:tr>
            </a:tbl>
          </a:graphicData>
        </a:graphic>
      </p:graphicFrame>
      <p:sp>
        <p:nvSpPr>
          <p:cNvPr id="6" name="مربع نص 5"/>
          <p:cNvSpPr txBox="1"/>
          <p:nvPr/>
        </p:nvSpPr>
        <p:spPr>
          <a:xfrm>
            <a:off x="100021" y="618824"/>
            <a:ext cx="7265329" cy="584775"/>
          </a:xfrm>
          <a:prstGeom prst="rect">
            <a:avLst/>
          </a:prstGeom>
          <a:solidFill>
            <a:srgbClr val="00B0F0"/>
          </a:solidFill>
        </p:spPr>
        <p:txBody>
          <a:bodyPr wrap="square" rtlCol="1">
            <a:spAutoFit/>
          </a:bodyPr>
          <a:lstStyle/>
          <a:p>
            <a:pPr algn="ctr"/>
            <a:r>
              <a:rPr lang="ar-SY" sz="3200" b="1" dirty="0"/>
              <a:t>مثال تطبيقي لجدول ملاءمة الإشكالية</a:t>
            </a:r>
          </a:p>
        </p:txBody>
      </p:sp>
    </p:spTree>
    <p:extLst>
      <p:ext uri="{BB962C8B-B14F-4D97-AF65-F5344CB8AC3E}">
        <p14:creationId xmlns:p14="http://schemas.microsoft.com/office/powerpoint/2010/main" val="1608178727"/>
      </p:ext>
    </p:extLst>
  </p:cSld>
  <p:clrMapOvr>
    <a:masterClrMapping/>
  </p:clrMapOvr>
  <mc:AlternateContent xmlns:mc="http://schemas.openxmlformats.org/markup-compatibility/2006" xmlns:p14="http://schemas.microsoft.com/office/powerpoint/2010/main">
    <mc:Choice Requires="p14">
      <p:transition spd="slow" p14:dur="2000" advTm="169179"/>
    </mc:Choice>
    <mc:Fallback xmlns="">
      <p:transition spd="slow" advTm="16917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272955" y="1276252"/>
            <a:ext cx="11300345"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graphicFrame>
        <p:nvGraphicFramePr>
          <p:cNvPr id="3" name="جدول 2"/>
          <p:cNvGraphicFramePr>
            <a:graphicFrameLocks noGrp="1"/>
          </p:cNvGraphicFramePr>
          <p:nvPr>
            <p:extLst>
              <p:ext uri="{D42A27DB-BD31-4B8C-83A1-F6EECF244321}">
                <p14:modId xmlns:p14="http://schemas.microsoft.com/office/powerpoint/2010/main" val="3289627699"/>
              </p:ext>
            </p:extLst>
          </p:nvPr>
        </p:nvGraphicFramePr>
        <p:xfrm>
          <a:off x="318362" y="1812056"/>
          <a:ext cx="11254938" cy="2926080"/>
        </p:xfrm>
        <a:graphic>
          <a:graphicData uri="http://schemas.openxmlformats.org/drawingml/2006/table">
            <a:tbl>
              <a:tblPr rtl="1" firstRow="1" bandRow="1">
                <a:tableStyleId>{5C22544A-7EE6-4342-B048-85BDC9FD1C3A}</a:tableStyleId>
              </a:tblPr>
              <a:tblGrid>
                <a:gridCol w="3751646">
                  <a:extLst>
                    <a:ext uri="{9D8B030D-6E8A-4147-A177-3AD203B41FA5}">
                      <a16:colId xmlns:a16="http://schemas.microsoft.com/office/drawing/2014/main" val="20000"/>
                    </a:ext>
                  </a:extLst>
                </a:gridCol>
                <a:gridCol w="3998857">
                  <a:extLst>
                    <a:ext uri="{9D8B030D-6E8A-4147-A177-3AD203B41FA5}">
                      <a16:colId xmlns:a16="http://schemas.microsoft.com/office/drawing/2014/main" val="20001"/>
                    </a:ext>
                  </a:extLst>
                </a:gridCol>
                <a:gridCol w="3504435">
                  <a:extLst>
                    <a:ext uri="{9D8B030D-6E8A-4147-A177-3AD203B41FA5}">
                      <a16:colId xmlns:a16="http://schemas.microsoft.com/office/drawing/2014/main" val="20002"/>
                    </a:ext>
                  </a:extLst>
                </a:gridCol>
              </a:tblGrid>
              <a:tr h="0">
                <a:tc>
                  <a:txBody>
                    <a:bodyPr/>
                    <a:lstStyle/>
                    <a:p>
                      <a:pPr algn="ctr" rtl="1"/>
                      <a:r>
                        <a:rPr lang="ar-SY" sz="2400" b="1" dirty="0"/>
                        <a:t>معيار الملاءمة</a:t>
                      </a:r>
                    </a:p>
                  </a:txBody>
                  <a:tcPr/>
                </a:tc>
                <a:tc>
                  <a:txBody>
                    <a:bodyPr/>
                    <a:lstStyle/>
                    <a:p>
                      <a:pPr algn="ctr" rtl="1"/>
                      <a:r>
                        <a:rPr lang="ar-SY" sz="2400" b="1" dirty="0"/>
                        <a:t>الأسئلة الاختبارية للفحص</a:t>
                      </a:r>
                    </a:p>
                  </a:txBody>
                  <a:tcPr/>
                </a:tc>
                <a:tc>
                  <a:txBody>
                    <a:bodyPr/>
                    <a:lstStyle/>
                    <a:p>
                      <a:pPr algn="ctr" rtl="1"/>
                      <a:r>
                        <a:rPr lang="ar-SY" sz="2400" b="1" dirty="0"/>
                        <a:t>مؤشر النجاح (متى تكون الإشكالية ملائمة؟)</a:t>
                      </a:r>
                    </a:p>
                  </a:txBody>
                  <a:tcPr/>
                </a:tc>
                <a:extLst>
                  <a:ext uri="{0D108BD9-81ED-4DB2-BD59-A6C34878D82A}">
                    <a16:rowId xmlns:a16="http://schemas.microsoft.com/office/drawing/2014/main" val="10000"/>
                  </a:ext>
                </a:extLst>
              </a:tr>
              <a:tr h="814724">
                <a:tc>
                  <a:txBody>
                    <a:bodyPr/>
                    <a:lstStyle/>
                    <a:p>
                      <a:pPr algn="r" rtl="1"/>
                      <a:r>
                        <a:rPr lang="ar-SY" sz="1800" b="1" dirty="0"/>
                        <a:t>4. الملاءمة الإجرائية والواقعية (</a:t>
                      </a:r>
                      <a:r>
                        <a:rPr lang="en-US" sz="1800" b="1" dirty="0"/>
                        <a:t>Practical Feasibility)</a:t>
                      </a:r>
                      <a:endParaRPr lang="ar-SY" sz="1800" b="1" dirty="0"/>
                    </a:p>
                  </a:txBody>
                  <a:tcPr/>
                </a:tc>
                <a:tc>
                  <a:txBody>
                    <a:bodyPr/>
                    <a:lstStyle/>
                    <a:p>
                      <a:pPr algn="ctr" rtl="1"/>
                      <a:r>
                        <a:rPr lang="ar-SY" sz="1800" dirty="0"/>
                        <a:t>الأحكام القضائية العربية شحيحة، لكن القضايا الدولية والتقارير المالية الصادرة عن هيئات أسواق المال متوفرة بكثرة ومنشورة إلكترونياً.</a:t>
                      </a:r>
                    </a:p>
                  </a:txBody>
                  <a:tcPr/>
                </a:tc>
                <a:tc>
                  <a:txBody>
                    <a:bodyPr/>
                    <a:lstStyle/>
                    <a:p>
                      <a:pPr algn="ctr" rtl="1"/>
                      <a:r>
                        <a:rPr lang="ar-SY" sz="1800" dirty="0"/>
                        <a:t>ملائم بشروط: يتطلب من الباحث إتقان اللغة الإنجليزية للوصول للمراجع الغربية.</a:t>
                      </a:r>
                    </a:p>
                  </a:txBody>
                  <a:tcPr/>
                </a:tc>
                <a:extLst>
                  <a:ext uri="{0D108BD9-81ED-4DB2-BD59-A6C34878D82A}">
                    <a16:rowId xmlns:a16="http://schemas.microsoft.com/office/drawing/2014/main" val="10001"/>
                  </a:ext>
                </a:extLst>
              </a:tr>
              <a:tr h="814724">
                <a:tc>
                  <a:txBody>
                    <a:bodyPr/>
                    <a:lstStyle/>
                    <a:p>
                      <a:pPr algn="r" rtl="1"/>
                      <a:r>
                        <a:rPr lang="ar-SY" sz="1800" b="1" dirty="0"/>
                        <a:t>5. الملاءمة المهنية والأثر </a:t>
                      </a:r>
                      <a:r>
                        <a:rPr lang="en-US" sz="1800" b="1" dirty="0"/>
                        <a:t>(Impact Fit)</a:t>
                      </a:r>
                      <a:endParaRPr lang="ar-SY" sz="1800" b="1" dirty="0"/>
                    </a:p>
                  </a:txBody>
                  <a:tcPr/>
                </a:tc>
                <a:tc>
                  <a:txBody>
                    <a:bodyPr/>
                    <a:lstStyle/>
                    <a:p>
                      <a:pPr algn="ctr" rtl="1"/>
                      <a:r>
                        <a:rPr lang="ar-SY" sz="1800" dirty="0"/>
                        <a:t>البحث سيقدم "نموذجاً تشريعياً مقترحاً" يمكن لهيئات أسواق المال ووزارات التجارة اعتماده لضبط وتنظيم الاستشارات المالية الرقمية وحماية صغار المستثمرين.</a:t>
                      </a:r>
                    </a:p>
                  </a:txBody>
                  <a:tcPr/>
                </a:tc>
                <a:tc>
                  <a:txBody>
                    <a:bodyPr/>
                    <a:lstStyle/>
                    <a:p>
                      <a:pPr algn="ctr" rtl="1"/>
                      <a:r>
                        <a:rPr lang="ar-SY" sz="1800" dirty="0"/>
                        <a:t>ملائم جداً: البحث ذو قيمة عمليّة واقتصادية عالية تمس أمن الأسواق المالية.</a:t>
                      </a:r>
                    </a:p>
                  </a:txBody>
                  <a:tcPr/>
                </a:tc>
                <a:extLst>
                  <a:ext uri="{0D108BD9-81ED-4DB2-BD59-A6C34878D82A}">
                    <a16:rowId xmlns:a16="http://schemas.microsoft.com/office/drawing/2014/main" val="10002"/>
                  </a:ext>
                </a:extLst>
              </a:tr>
            </a:tbl>
          </a:graphicData>
        </a:graphic>
      </p:graphicFrame>
      <p:sp>
        <p:nvSpPr>
          <p:cNvPr id="6" name="مربع نص 5"/>
          <p:cNvSpPr txBox="1"/>
          <p:nvPr/>
        </p:nvSpPr>
        <p:spPr>
          <a:xfrm>
            <a:off x="100021" y="618824"/>
            <a:ext cx="7265329" cy="584775"/>
          </a:xfrm>
          <a:prstGeom prst="rect">
            <a:avLst/>
          </a:prstGeom>
          <a:solidFill>
            <a:srgbClr val="00B0F0"/>
          </a:solidFill>
        </p:spPr>
        <p:txBody>
          <a:bodyPr wrap="square" rtlCol="1">
            <a:spAutoFit/>
          </a:bodyPr>
          <a:lstStyle/>
          <a:p>
            <a:pPr algn="ctr"/>
            <a:r>
              <a:rPr lang="ar-SY" sz="3200" b="1" dirty="0"/>
              <a:t>مثال تطبيقي لجدول ملاءمة الإشكالية</a:t>
            </a:r>
          </a:p>
        </p:txBody>
      </p:sp>
    </p:spTree>
    <p:extLst>
      <p:ext uri="{BB962C8B-B14F-4D97-AF65-F5344CB8AC3E}">
        <p14:creationId xmlns:p14="http://schemas.microsoft.com/office/powerpoint/2010/main" val="1201932536"/>
      </p:ext>
    </p:extLst>
  </p:cSld>
  <p:clrMapOvr>
    <a:masterClrMapping/>
  </p:clrMapOvr>
  <mc:AlternateContent xmlns:mc="http://schemas.openxmlformats.org/markup-compatibility/2006" xmlns:p14="http://schemas.microsoft.com/office/powerpoint/2010/main">
    <mc:Choice Requires="p14">
      <p:transition spd="slow" p14:dur="2000" advTm="121990"/>
    </mc:Choice>
    <mc:Fallback xmlns="">
      <p:transition spd="slow" advTm="12199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272955" y="1276252"/>
            <a:ext cx="11300345"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506422" y="1787857"/>
            <a:ext cx="10752981" cy="3785652"/>
          </a:xfrm>
          <a:prstGeom prst="rect">
            <a:avLst/>
          </a:prstGeom>
          <a:noFill/>
        </p:spPr>
        <p:txBody>
          <a:bodyPr wrap="square" rtlCol="1">
            <a:spAutoFit/>
          </a:bodyPr>
          <a:lstStyle/>
          <a:p>
            <a:pPr algn="just"/>
            <a:r>
              <a:rPr lang="ar-SY" sz="2400" b="1" dirty="0"/>
              <a:t>رابعًا : عنوان البحث:</a:t>
            </a:r>
          </a:p>
          <a:p>
            <a:pPr algn="just"/>
            <a:r>
              <a:rPr lang="ar-SY" sz="2400" dirty="0"/>
              <a:t>بعد الاستقرار على الفجوة البحثية وصياغة الإشكالية المركزية، نصل إلى الخطوة الأكثر خطورة وتأثيراً في مسيرتك العلمية، وهي صياغة عنوان البحث (</a:t>
            </a:r>
            <a:r>
              <a:rPr lang="en-US" sz="2400" dirty="0"/>
              <a:t>The Thesis Title</a:t>
            </a:r>
            <a:r>
              <a:rPr lang="ar-SY" sz="2400" dirty="0"/>
              <a:t>).</a:t>
            </a:r>
          </a:p>
          <a:p>
            <a:pPr algn="just"/>
            <a:r>
              <a:rPr lang="ar-SY" sz="2400" dirty="0"/>
              <a:t>إن عنوان رسالة الدكتوراه ليس مجرد اسم للموضوع، بل هو واجهة البحث وبوابته الأولى وبطاقة التعارف بين الباحث والمجتمع الأكاديمي.</a:t>
            </a:r>
          </a:p>
          <a:p>
            <a:pPr algn="just"/>
            <a:r>
              <a:rPr lang="ar-SY" sz="2400" dirty="0"/>
              <a:t> يعتقد الكثير من الباحثين أن صياغة العنوان أمر يسير، إلا أنه في الواقع "السهل الممتنع"؛ فالعنوان هو اختزال شديد الدقة لجهد سنوات قادمة ومئات الصفحات في سطرين أو ثلاثة على الأكثر.</a:t>
            </a:r>
          </a:p>
          <a:p>
            <a:pPr algn="just"/>
            <a:r>
              <a:rPr lang="ar-SY" sz="2400" dirty="0"/>
              <a:t> العنوان الذكي والمحكم هو الذي يمنح القارئ واللجنة العلمية انطباعاً فورياً عن عمق الأطروحة، ونوع المنهج المستخدم، والنطاق الموضوعي والجغرافي للبحث. الخطأ في صياغته قد يوسع نطاق البحث فيضيع الباحث، أو يضيّقه فيحرمه من الإبداع، مما يجعله خاضعاً لضوابط أكاديمية صارمة لا غنى عنها.</a:t>
            </a:r>
          </a:p>
        </p:txBody>
      </p:sp>
    </p:spTree>
    <p:extLst>
      <p:ext uri="{BB962C8B-B14F-4D97-AF65-F5344CB8AC3E}">
        <p14:creationId xmlns:p14="http://schemas.microsoft.com/office/powerpoint/2010/main" val="2113246610"/>
      </p:ext>
    </p:extLst>
  </p:cSld>
  <p:clrMapOvr>
    <a:masterClrMapping/>
  </p:clrMapOvr>
  <mc:AlternateContent xmlns:mc="http://schemas.openxmlformats.org/markup-compatibility/2006" xmlns:p14="http://schemas.microsoft.com/office/powerpoint/2010/main">
    <mc:Choice Requires="p14">
      <p:transition spd="slow" p14:dur="2000" advTm="109293"/>
    </mc:Choice>
    <mc:Fallback xmlns="">
      <p:transition spd="slow" advTm="10929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272955" y="1276252"/>
            <a:ext cx="11300345"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506422" y="1603014"/>
            <a:ext cx="10752981" cy="4154984"/>
          </a:xfrm>
          <a:prstGeom prst="rect">
            <a:avLst/>
          </a:prstGeom>
          <a:noFill/>
        </p:spPr>
        <p:txBody>
          <a:bodyPr wrap="square" rtlCol="1">
            <a:spAutoFit/>
          </a:bodyPr>
          <a:lstStyle/>
          <a:p>
            <a:pPr algn="just"/>
            <a:r>
              <a:rPr lang="ar-SY" sz="2400" b="1" dirty="0"/>
              <a:t>- ضوابط اختيار وصياغة عنوان رسالة الدكتوراه:</a:t>
            </a:r>
          </a:p>
          <a:p>
            <a:pPr marL="342900" indent="-342900" algn="just">
              <a:buFont typeface="Arial" panose="020B0604020202020204" pitchFamily="34" charset="0"/>
              <a:buChar char="•"/>
            </a:pPr>
            <a:r>
              <a:rPr lang="ar-SY" sz="2400" b="1" dirty="0"/>
              <a:t> </a:t>
            </a:r>
            <a:r>
              <a:rPr lang="ar-SY" sz="2400" dirty="0"/>
              <a:t>الدقة والوضوح (</a:t>
            </a:r>
            <a:r>
              <a:rPr lang="en-US" sz="2400" dirty="0"/>
              <a:t>The Precision Criterion</a:t>
            </a:r>
            <a:r>
              <a:rPr lang="ar-SY" sz="2400" dirty="0"/>
              <a:t>): يجب أن يتضمن العنوان مصطلحات قانونية فنية محددة لا تقبل التأويل أو اللبس، والابتعاد تماماً عن العبارات الاستعارية، الأدبية، أو الصحفية.</a:t>
            </a:r>
          </a:p>
          <a:p>
            <a:pPr algn="just"/>
            <a:r>
              <a:rPr lang="ar-SY" sz="2400" dirty="0"/>
              <a:t>مثال خطأ: "صرخة الضحايا في جرائم الإنترنت".</a:t>
            </a:r>
          </a:p>
          <a:p>
            <a:pPr algn="just"/>
            <a:r>
              <a:rPr lang="ar-SY" sz="2400" dirty="0"/>
              <a:t>مثال صحيح: "المسؤولية الجنائية عن جرائم الابتزاز الإلكتروني".</a:t>
            </a:r>
          </a:p>
          <a:p>
            <a:pPr marL="342900" indent="-342900" algn="just">
              <a:buFont typeface="Arial" panose="020B0604020202020204" pitchFamily="34" charset="0"/>
              <a:buChar char="•"/>
            </a:pPr>
            <a:r>
              <a:rPr lang="ar-SY" sz="2400" dirty="0"/>
              <a:t>أن يكون جامعاً مانعاً </a:t>
            </a:r>
            <a:r>
              <a:rPr lang="en-US" sz="2400" dirty="0"/>
              <a:t>(Comprehensive &amp; Exclusive)</a:t>
            </a:r>
            <a:r>
              <a:rPr lang="ar-SY" sz="2400" dirty="0"/>
              <a:t>: يجب أن يحدد العنوان بدقة أبعاد البحث الثلاثة: الموضوع (المعضلة)، النطاق (المقارنة أو التطبيق)، والهدف. </a:t>
            </a:r>
          </a:p>
          <a:p>
            <a:pPr algn="just"/>
            <a:r>
              <a:rPr lang="ar-SY" sz="2400" dirty="0"/>
              <a:t>بحيث يجمع كل عناصر الدراسة ويمنع دخول موضوعات أخرى خارجة عنها.</a:t>
            </a:r>
          </a:p>
          <a:p>
            <a:pPr algn="just"/>
            <a:r>
              <a:rPr lang="ar-SY" sz="2400" dirty="0"/>
              <a:t>فإذا كتبت في العنوان "دراسة مقارنة"، يجب أن يظهر العنوان الأنظمة محل المقارن في العنوان وأن يتم الالتزام به في المتن كالقانون الفرنسي أو المصري.</a:t>
            </a:r>
          </a:p>
          <a:p>
            <a:pPr algn="just"/>
            <a:endParaRPr lang="ar-SY" sz="2400" dirty="0"/>
          </a:p>
        </p:txBody>
      </p:sp>
    </p:spTree>
    <p:extLst>
      <p:ext uri="{BB962C8B-B14F-4D97-AF65-F5344CB8AC3E}">
        <p14:creationId xmlns:p14="http://schemas.microsoft.com/office/powerpoint/2010/main" val="1044971699"/>
      </p:ext>
    </p:extLst>
  </p:cSld>
  <p:clrMapOvr>
    <a:masterClrMapping/>
  </p:clrMapOvr>
  <mc:AlternateContent xmlns:mc="http://schemas.openxmlformats.org/markup-compatibility/2006" xmlns:p14="http://schemas.microsoft.com/office/powerpoint/2010/main">
    <mc:Choice Requires="p14">
      <p:transition spd="slow" p14:dur="2000" advTm="128997"/>
    </mc:Choice>
    <mc:Fallback xmlns="">
      <p:transition spd="slow" advTm="12899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232739" y="1194841"/>
            <a:ext cx="11300345"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506422" y="1603014"/>
            <a:ext cx="10752981" cy="4524315"/>
          </a:xfrm>
          <a:prstGeom prst="rect">
            <a:avLst/>
          </a:prstGeom>
          <a:noFill/>
        </p:spPr>
        <p:txBody>
          <a:bodyPr wrap="square" rtlCol="1">
            <a:spAutoFit/>
          </a:bodyPr>
          <a:lstStyle/>
          <a:p>
            <a:pPr marL="342900" indent="-342900" algn="just">
              <a:buFont typeface="Arial" panose="020B0604020202020204" pitchFamily="34" charset="0"/>
              <a:buChar char="•"/>
            </a:pPr>
            <a:r>
              <a:rPr lang="ar-SY" sz="2400" dirty="0"/>
              <a:t>الإيجاز غير المخل (</a:t>
            </a:r>
            <a:r>
              <a:rPr lang="en-US" sz="2400" dirty="0"/>
              <a:t>: (The Conciseness</a:t>
            </a:r>
            <a:r>
              <a:rPr lang="ar-SY" sz="2400" dirty="0"/>
              <a:t> يُفضل ألا يتجاوز العنوان 12 إلى 15 كلمة. فالعناوين الطويلة جداً تسبب تشتتاً للقارئ، بينما العناوين القصيرة جداً تكون فضفاضة وتناسب الكتب العامة لا رسائل الدكتوراه.</a:t>
            </a:r>
          </a:p>
          <a:p>
            <a:pPr algn="just"/>
            <a:r>
              <a:rPr lang="ar-SY" sz="2400" dirty="0"/>
              <a:t>مثال قصير وفضفاض (خطأ): "المسؤولية الطبية".</a:t>
            </a:r>
          </a:p>
          <a:p>
            <a:pPr algn="just"/>
            <a:r>
              <a:rPr lang="ar-SY" sz="2400" dirty="0"/>
              <a:t>مثال طويل وممل (خطأ): "دراسة في المسؤولية الطبية المدنية عن الأخطاء الجراحية الناشئة عن استخدام الروبوتات الطبية الذكية في المستشفيات الخاصة والحكومية في القانون الفرنسي والمصري".</a:t>
            </a:r>
          </a:p>
          <a:p>
            <a:pPr algn="just"/>
            <a:r>
              <a:rPr lang="ar-SY" sz="2400" dirty="0"/>
              <a:t>الصياغة المتوازنة (صحيح): "المسؤولية المدنية عن أخطاء الجراحة </a:t>
            </a:r>
            <a:r>
              <a:rPr lang="ar-SY" sz="2400" dirty="0" err="1"/>
              <a:t>الروبوتية</a:t>
            </a:r>
            <a:r>
              <a:rPr lang="ar-SY" sz="2400" dirty="0"/>
              <a:t>: دراسة مقارنة بين القانونين المصري والفرنسي".</a:t>
            </a:r>
          </a:p>
          <a:p>
            <a:pPr marL="342900" indent="-342900" algn="just">
              <a:buFont typeface="Arial" panose="020B0604020202020204" pitchFamily="34" charset="0"/>
              <a:buChar char="•"/>
            </a:pPr>
            <a:r>
              <a:rPr lang="ar-SY" sz="2400" dirty="0"/>
              <a:t>إبراز "المنهج والبعد الجغرافي" (</a:t>
            </a:r>
            <a:r>
              <a:rPr lang="en-US" sz="2400" dirty="0"/>
              <a:t>Methodological Scope </a:t>
            </a:r>
            <a:r>
              <a:rPr lang="ar-SY" sz="2400" dirty="0"/>
              <a:t>): يجب أن يوضح العنوان بوضوح الأداة المنهجية التي سيستخدمها الباحث لمعالجة الإشكالية (مثل: دراسة مقارنة، دراسة تأصيلية تحليلية، دراسة نقدية واستشرافية).</a:t>
            </a:r>
          </a:p>
          <a:p>
            <a:pPr algn="just"/>
            <a:endParaRPr lang="ar-SY" sz="2400" dirty="0"/>
          </a:p>
        </p:txBody>
      </p:sp>
    </p:spTree>
    <p:extLst>
      <p:ext uri="{BB962C8B-B14F-4D97-AF65-F5344CB8AC3E}">
        <p14:creationId xmlns:p14="http://schemas.microsoft.com/office/powerpoint/2010/main" val="3568733446"/>
      </p:ext>
    </p:extLst>
  </p:cSld>
  <p:clrMapOvr>
    <a:masterClrMapping/>
  </p:clrMapOvr>
  <mc:AlternateContent xmlns:mc="http://schemas.openxmlformats.org/markup-compatibility/2006" xmlns:p14="http://schemas.microsoft.com/office/powerpoint/2010/main">
    <mc:Choice Requires="p14">
      <p:transition spd="slow" p14:dur="2000" advTm="118922"/>
    </mc:Choice>
    <mc:Fallback xmlns="">
      <p:transition spd="slow" advTm="11892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232739" y="1194841"/>
            <a:ext cx="11300345"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506422" y="1603014"/>
            <a:ext cx="10752981" cy="2677656"/>
          </a:xfrm>
          <a:prstGeom prst="rect">
            <a:avLst/>
          </a:prstGeom>
          <a:noFill/>
        </p:spPr>
        <p:txBody>
          <a:bodyPr wrap="square" rtlCol="1">
            <a:spAutoFit/>
          </a:bodyPr>
          <a:lstStyle/>
          <a:p>
            <a:pPr marL="342900" indent="-342900" algn="just">
              <a:buFont typeface="Arial" panose="020B0604020202020204" pitchFamily="34" charset="0"/>
              <a:buChar char="•"/>
            </a:pPr>
            <a:r>
              <a:rPr lang="ar-SY" sz="2400" b="1" dirty="0"/>
              <a:t>التركيبة الثلاثية الهندسية للعنوان القانوني الناجح:</a:t>
            </a:r>
          </a:p>
          <a:p>
            <a:pPr algn="just"/>
            <a:r>
              <a:rPr lang="ar-SY" sz="2400" dirty="0"/>
              <a:t>العناوين الأكاديمية المتميزة في القانون تُبنى وفق معادلة هندسية دقيقة تتكون من ثلاثة أجزاء متتالية:</a:t>
            </a:r>
          </a:p>
          <a:p>
            <a:pPr marL="342900" indent="-342900" algn="just">
              <a:buFont typeface="Arial" panose="020B0604020202020204" pitchFamily="34" charset="0"/>
              <a:buChar char="•"/>
            </a:pPr>
            <a:r>
              <a:rPr lang="ar-SY" sz="2400" dirty="0"/>
              <a:t>يطلق عليها علماء مناهج البحث القانوني "معادلة الانضباط البنيوي للعنوان".</a:t>
            </a:r>
          </a:p>
          <a:p>
            <a:pPr algn="just"/>
            <a:r>
              <a:rPr lang="ar-SY" sz="2400" dirty="0"/>
              <a:t>وتضمن هذه المعادلة وضع حدود صارمة للبحث أمام اللجنة العلمية، فلا يستطيع المناقشون اتهام الباحث بالتقصير أو التوسع، لأن العنوان يحدد بدقة ما سيدرسه وما سيستبعده.</a:t>
            </a:r>
          </a:p>
          <a:p>
            <a:pPr algn="just"/>
            <a:r>
              <a:rPr lang="ar-SY" sz="2400" dirty="0"/>
              <a:t>فيما يلي شرحاً تفصيلياً في عناصر هذه التركيبة الثلاثية، مع شرح كيفية صياغتها وبنائها أكاديمياً:</a:t>
            </a:r>
          </a:p>
          <a:p>
            <a:pPr algn="just"/>
            <a:endParaRPr lang="ar-SY" sz="2400" dirty="0"/>
          </a:p>
        </p:txBody>
      </p:sp>
    </p:spTree>
    <p:extLst>
      <p:ext uri="{BB962C8B-B14F-4D97-AF65-F5344CB8AC3E}">
        <p14:creationId xmlns:p14="http://schemas.microsoft.com/office/powerpoint/2010/main" val="1470750323"/>
      </p:ext>
    </p:extLst>
  </p:cSld>
  <p:clrMapOvr>
    <a:masterClrMapping/>
  </p:clrMapOvr>
  <mc:AlternateContent xmlns:mc="http://schemas.openxmlformats.org/markup-compatibility/2006" xmlns:p14="http://schemas.microsoft.com/office/powerpoint/2010/main">
    <mc:Choice Requires="p14">
      <p:transition spd="slow" p14:dur="2000" advTm="76450"/>
    </mc:Choice>
    <mc:Fallback xmlns="">
      <p:transition spd="slow" advTm="7645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232740" y="1269242"/>
            <a:ext cx="11245028" cy="5338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506422" y="1465252"/>
            <a:ext cx="10739333" cy="5031409"/>
          </a:xfrm>
          <a:prstGeom prst="rect">
            <a:avLst/>
          </a:prstGeom>
          <a:noFill/>
        </p:spPr>
        <p:txBody>
          <a:bodyPr wrap="square" rtlCol="1">
            <a:spAutoFit/>
          </a:bodyPr>
          <a:lstStyle/>
          <a:p>
            <a:pPr marL="342900" indent="-342900" algn="just">
              <a:buFont typeface="Arial" panose="020B0604020202020204" pitchFamily="34" charset="0"/>
              <a:buChar char="•"/>
            </a:pPr>
            <a:r>
              <a:rPr lang="ar-SY" sz="2400" b="1" dirty="0"/>
              <a:t>الركن الأول: المحل أو الظاهرة المستهدفة </a:t>
            </a:r>
            <a:r>
              <a:rPr lang="en-US" sz="2400" b="1" dirty="0"/>
              <a:t>(The Subject Matter)</a:t>
            </a:r>
          </a:p>
          <a:p>
            <a:pPr algn="just"/>
            <a:r>
              <a:rPr lang="ar-SY" sz="2400" dirty="0"/>
              <a:t>هو القوة المحركة للبحث، ويمثل الواقعة، أو العقد المستحدث، أو الجريمة المستجدة، أو التطور التكنولوجي/الاقتصادي المراد دراسته.</a:t>
            </a:r>
          </a:p>
          <a:p>
            <a:pPr algn="just"/>
            <a:r>
              <a:rPr lang="ar-SY" sz="2400" dirty="0"/>
              <a:t>يجب أن يركز هذا الركن على الأزمة أو المتغير الحديث الذي هز استقرار القواعد القانونية القديمة. ويشترط فيه الدقة الشديدة وتجنب الكلمات الفضفاضة.</a:t>
            </a:r>
          </a:p>
          <a:p>
            <a:pPr algn="just"/>
            <a:r>
              <a:rPr lang="ar-SY" sz="2400" dirty="0"/>
              <a:t>* أمثلة على الظاهرة: (عقود </a:t>
            </a:r>
            <a:r>
              <a:rPr lang="ar-SY" sz="2400" dirty="0" err="1"/>
              <a:t>الميتافيرس</a:t>
            </a:r>
            <a:r>
              <a:rPr lang="ar-SY" sz="2400" dirty="0"/>
              <a:t> الافتراضية - الطائرات المسيرة بدون طيار "</a:t>
            </a:r>
            <a:r>
              <a:rPr lang="ar-SY" sz="2400" dirty="0" err="1"/>
              <a:t>الدرونز</a:t>
            </a:r>
            <a:r>
              <a:rPr lang="ar-SY" sz="2400" dirty="0"/>
              <a:t>" - الخوارزميات الذكية لاتخاذ القرار - العملات الرقمية المصرفية المركزية </a:t>
            </a:r>
            <a:r>
              <a:rPr lang="en-US" sz="2400" dirty="0"/>
              <a:t>CBDCs</a:t>
            </a:r>
          </a:p>
          <a:p>
            <a:pPr marL="342900" indent="-342900" algn="just">
              <a:buFont typeface="Arial" panose="020B0604020202020204" pitchFamily="34" charset="0"/>
              <a:buChar char="•"/>
            </a:pPr>
            <a:r>
              <a:rPr lang="ar-SY" sz="2400" b="1" dirty="0"/>
              <a:t>الركن الثاني: الزاوية أو المقاربة القانونية </a:t>
            </a:r>
            <a:r>
              <a:rPr lang="en-US" sz="2400" b="1" dirty="0"/>
              <a:t>(The Legal Angle)</a:t>
            </a:r>
          </a:p>
          <a:p>
            <a:pPr algn="just"/>
            <a:r>
              <a:rPr lang="ar-SY" sz="2400" dirty="0"/>
              <a:t>هو التكييف أو الإطار القانوني والموضوعي الذي سيؤطر الباحث الظاهرة من خلاله. وهو الذي يحدد فرع القانون الذي تنتمي إليه الرسالة.</a:t>
            </a:r>
          </a:p>
          <a:p>
            <a:pPr algn="just"/>
            <a:r>
              <a:rPr lang="ar-SY" sz="2400" dirty="0"/>
              <a:t> الظاهرة الواحدة (مثل الذكاء الاصطناعي) يمكن دراستها من مئة زاوية. هذا الركن يحدد هل ستدرسها من زاوية (المسؤولية المدنية والتعويض)، أم (التجريم والعقاب الإجرائي)، أم (الحماية الفكرية)، أم (الرقابة الإدارية).</a:t>
            </a:r>
          </a:p>
        </p:txBody>
      </p:sp>
    </p:spTree>
    <p:extLst>
      <p:ext uri="{BB962C8B-B14F-4D97-AF65-F5344CB8AC3E}">
        <p14:creationId xmlns:p14="http://schemas.microsoft.com/office/powerpoint/2010/main" val="3546942151"/>
      </p:ext>
    </p:extLst>
  </p:cSld>
  <p:clrMapOvr>
    <a:masterClrMapping/>
  </p:clrMapOvr>
  <mc:AlternateContent xmlns:mc="http://schemas.openxmlformats.org/markup-compatibility/2006" xmlns:p14="http://schemas.microsoft.com/office/powerpoint/2010/main">
    <mc:Choice Requires="p14">
      <p:transition spd="slow" p14:dur="2000" advTm="118168"/>
    </mc:Choice>
    <mc:Fallback xmlns="">
      <p:transition spd="slow" advTm="11816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232740" y="1269242"/>
            <a:ext cx="11245028" cy="5338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485587" y="1465252"/>
            <a:ext cx="10739333" cy="3416320"/>
          </a:xfrm>
          <a:prstGeom prst="rect">
            <a:avLst/>
          </a:prstGeom>
          <a:noFill/>
        </p:spPr>
        <p:txBody>
          <a:bodyPr wrap="square" rtlCol="1">
            <a:spAutoFit/>
          </a:bodyPr>
          <a:lstStyle/>
          <a:p>
            <a:pPr algn="just"/>
            <a:r>
              <a:rPr lang="ar-SY" sz="2400" dirty="0"/>
              <a:t>أمثلة على الزاوية القانونية:</a:t>
            </a:r>
          </a:p>
          <a:p>
            <a:pPr algn="just"/>
            <a:r>
              <a:rPr lang="ar-SY" sz="2400" dirty="0"/>
              <a:t>إذا كانت الظاهرة "سيارات القيادة الذاتية": الزاوية هي "المسؤولية المدنية عن فعل الأشياء".</a:t>
            </a:r>
          </a:p>
          <a:p>
            <a:pPr algn="just"/>
            <a:r>
              <a:rPr lang="ar-SY" sz="2400" dirty="0"/>
              <a:t>    إذا كانت الظاهرة "منصات التواصل": الزاوية هي "التنظيم الإداري والرقابة على المحتوى".</a:t>
            </a:r>
          </a:p>
          <a:p>
            <a:pPr marL="342900" indent="-342900" algn="just">
              <a:buFont typeface="Arial" panose="020B0604020202020204" pitchFamily="34" charset="0"/>
              <a:buChar char="•"/>
            </a:pPr>
            <a:r>
              <a:rPr lang="ar-SY" sz="2400" b="1" dirty="0"/>
              <a:t>الركن الثالث: المنهج والنطاق الإقليمي </a:t>
            </a:r>
            <a:r>
              <a:rPr lang="ar-SY" sz="2400" dirty="0"/>
              <a:t>(</a:t>
            </a:r>
            <a:r>
              <a:rPr lang="en-US" sz="2400" dirty="0"/>
              <a:t>(Methodological &amp; Geographical Scope</a:t>
            </a:r>
          </a:p>
          <a:p>
            <a:pPr algn="just"/>
            <a:r>
              <a:rPr lang="ar-SY" sz="2400" dirty="0"/>
              <a:t>هو الأداة المعرفية والحدود الجغرافية والتشريعية التي سيلتزم بها الباحث للإجابة عن إشكاليته.</a:t>
            </a:r>
          </a:p>
          <a:p>
            <a:pPr algn="just"/>
            <a:r>
              <a:rPr lang="ar-SY" sz="2400" dirty="0"/>
              <a:t> يحدد هذا الركن المدرستين القانونيتين اللتين سيتم وضعهما في ميزان المقارنة، أو نوع التحليل المتبع. </a:t>
            </a:r>
          </a:p>
          <a:p>
            <a:pPr algn="just"/>
            <a:r>
              <a:rPr lang="ar-SY" sz="2400" dirty="0"/>
              <a:t>وغياب هذا الركن يجعل العنوان عائماً بلا هوية تشريعية.</a:t>
            </a:r>
          </a:p>
          <a:p>
            <a:pPr algn="just"/>
            <a:r>
              <a:rPr lang="ar-SY" sz="2400" dirty="0"/>
              <a:t>* أمثلة على المنهج والنطاق: (دراسة مقارنة بين القانونين الفرنسي والمصري - دراسة تحليليّة نقدية في ضوء النظام السعودي - دراسة استشرافية في ضوء توجيهات الاتحاد الأوروبي).</a:t>
            </a:r>
          </a:p>
        </p:txBody>
      </p:sp>
    </p:spTree>
    <p:extLst>
      <p:ext uri="{BB962C8B-B14F-4D97-AF65-F5344CB8AC3E}">
        <p14:creationId xmlns:p14="http://schemas.microsoft.com/office/powerpoint/2010/main" val="2029631645"/>
      </p:ext>
    </p:extLst>
  </p:cSld>
  <p:clrMapOvr>
    <a:masterClrMapping/>
  </p:clrMapOvr>
  <mc:AlternateContent xmlns:mc="http://schemas.openxmlformats.org/markup-compatibility/2006" xmlns:p14="http://schemas.microsoft.com/office/powerpoint/2010/main">
    <mc:Choice Requires="p14">
      <p:transition spd="slow" p14:dur="2000" advTm="118720"/>
    </mc:Choice>
    <mc:Fallback xmlns="">
      <p:transition spd="slow" advTm="11872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232740" y="1269242"/>
            <a:ext cx="11245028" cy="5338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485587" y="1465252"/>
            <a:ext cx="10739333" cy="4524315"/>
          </a:xfrm>
          <a:prstGeom prst="rect">
            <a:avLst/>
          </a:prstGeom>
          <a:noFill/>
        </p:spPr>
        <p:txBody>
          <a:bodyPr wrap="square" rtlCol="1">
            <a:spAutoFit/>
          </a:bodyPr>
          <a:lstStyle/>
          <a:p>
            <a:pPr algn="just"/>
            <a:r>
              <a:rPr lang="ar-SY" sz="2400" b="1" dirty="0"/>
              <a:t>نماذج تطبيقية لتفكيك وتركيب العناوين وفق التركيبة الثلاثية:</a:t>
            </a:r>
          </a:p>
          <a:p>
            <a:pPr algn="just"/>
            <a:r>
              <a:rPr lang="ar-SY" sz="2400" dirty="0"/>
              <a:t>لتوضيح الصورة بشكل أعمق، إليك كيف تندمج هذه الأركان الثلاثة معاً لتصنع عنواناً قانونياً متكاملاً بمستوى دكتوراه:</a:t>
            </a:r>
          </a:p>
          <a:p>
            <a:pPr marL="342900" indent="-342900" algn="just">
              <a:buFont typeface="Arial" panose="020B0604020202020204" pitchFamily="34" charset="0"/>
              <a:buChar char="•"/>
            </a:pPr>
            <a:r>
              <a:rPr lang="ar-SY" sz="2400" dirty="0"/>
              <a:t>النموذج الأول (تخصص قانون خاص - مدني وتكنولوجيا):</a:t>
            </a:r>
          </a:p>
          <a:p>
            <a:pPr algn="just"/>
            <a:r>
              <a:rPr lang="ar-SY" sz="2400" dirty="0"/>
              <a:t>* التركيب:</a:t>
            </a:r>
          </a:p>
          <a:p>
            <a:pPr algn="just"/>
            <a:r>
              <a:rPr lang="ar-SY" sz="2400" dirty="0"/>
              <a:t>- الظاهرة (المحل): عقود </a:t>
            </a:r>
            <a:r>
              <a:rPr lang="ar-SY" sz="2400" dirty="0" err="1"/>
              <a:t>الميتافيرس</a:t>
            </a:r>
            <a:r>
              <a:rPr lang="ar-SY" sz="2400" dirty="0"/>
              <a:t> والرموز غير القابلة للاستبدال (</a:t>
            </a:r>
            <a:r>
              <a:rPr lang="en-US" sz="2400" dirty="0"/>
              <a:t>(NFTs</a:t>
            </a:r>
          </a:p>
          <a:p>
            <a:pPr algn="just"/>
            <a:r>
              <a:rPr lang="ar-SY" sz="2400" dirty="0"/>
              <a:t>- الزاوية القانونية: التأصيل العقدي وآليات حماية المستهلك الرقمي.</a:t>
            </a:r>
          </a:p>
          <a:p>
            <a:pPr algn="just"/>
            <a:r>
              <a:rPr lang="ar-SY" sz="2400" dirty="0"/>
              <a:t> - المنهج والنطاق: دراسة مقارنة بين القانونين السعودي والفرنسي.</a:t>
            </a:r>
          </a:p>
          <a:p>
            <a:pPr algn="just"/>
            <a:r>
              <a:rPr lang="ar-SY" sz="2400" dirty="0"/>
              <a:t>* العنوان النهائي المدمج:</a:t>
            </a:r>
          </a:p>
          <a:p>
            <a:pPr algn="just"/>
            <a:r>
              <a:rPr lang="ar-SY" sz="2400" dirty="0"/>
              <a:t>"التنظيم القانوني لعقود الأصول الافتراضية وآليات حماية المستهلك في بيئة </a:t>
            </a:r>
            <a:r>
              <a:rPr lang="ar-SY" sz="2400" dirty="0" err="1"/>
              <a:t>الميتافيرس</a:t>
            </a:r>
            <a:r>
              <a:rPr lang="ar-SY" sz="2400" dirty="0"/>
              <a:t>: دراسة مقارنة بين القانونين السعودي والفرنسي"</a:t>
            </a:r>
          </a:p>
          <a:p>
            <a:pPr algn="just"/>
            <a:endParaRPr lang="ar-SY" sz="2400" dirty="0"/>
          </a:p>
        </p:txBody>
      </p:sp>
    </p:spTree>
    <p:extLst>
      <p:ext uri="{BB962C8B-B14F-4D97-AF65-F5344CB8AC3E}">
        <p14:creationId xmlns:p14="http://schemas.microsoft.com/office/powerpoint/2010/main" val="4191292495"/>
      </p:ext>
    </p:extLst>
  </p:cSld>
  <p:clrMapOvr>
    <a:masterClrMapping/>
  </p:clrMapOvr>
  <mc:AlternateContent xmlns:mc="http://schemas.openxmlformats.org/markup-compatibility/2006" xmlns:p14="http://schemas.microsoft.com/office/powerpoint/2010/main">
    <mc:Choice Requires="p14">
      <p:transition spd="slow" p14:dur="2000" advTm="68836"/>
    </mc:Choice>
    <mc:Fallback xmlns="">
      <p:transition spd="slow" advTm="68836"/>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232740" y="1269242"/>
            <a:ext cx="11245028" cy="5338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485587" y="1465252"/>
            <a:ext cx="10739333" cy="3785652"/>
          </a:xfrm>
          <a:prstGeom prst="rect">
            <a:avLst/>
          </a:prstGeom>
          <a:noFill/>
        </p:spPr>
        <p:txBody>
          <a:bodyPr wrap="square" rtlCol="1">
            <a:spAutoFit/>
          </a:bodyPr>
          <a:lstStyle/>
          <a:p>
            <a:pPr algn="just"/>
            <a:r>
              <a:rPr lang="ar-SY" sz="2400" b="1" dirty="0"/>
              <a:t>نماذج تطبيقية لتفكيك وتركيب العناوين وفق التركيبة الثلاثية:</a:t>
            </a:r>
          </a:p>
          <a:p>
            <a:pPr marL="342900" indent="-342900" algn="just">
              <a:buFont typeface="Arial" panose="020B0604020202020204" pitchFamily="34" charset="0"/>
              <a:buChar char="•"/>
            </a:pPr>
            <a:r>
              <a:rPr lang="ar-SY" sz="2400" dirty="0"/>
              <a:t>النموذج الثاني (تخصص قانون عام - جنائي):</a:t>
            </a:r>
          </a:p>
          <a:p>
            <a:pPr algn="just"/>
            <a:r>
              <a:rPr lang="ar-SY" sz="2400" dirty="0"/>
              <a:t>* التركيب:</a:t>
            </a:r>
          </a:p>
          <a:p>
            <a:pPr marL="342900" indent="-342900" algn="just">
              <a:buFontTx/>
              <a:buChar char="-"/>
            </a:pPr>
            <a:r>
              <a:rPr lang="ar-SY" sz="2400" dirty="0"/>
              <a:t>الظاهرة (المحل): تقنيات التزييف العميق (</a:t>
            </a:r>
            <a:r>
              <a:rPr lang="en-US" sz="2400" dirty="0"/>
              <a:t>(</a:t>
            </a:r>
            <a:r>
              <a:rPr lang="en-US" sz="2400" dirty="0" err="1"/>
              <a:t>Deepfake</a:t>
            </a:r>
            <a:endParaRPr lang="en-US" sz="2400" dirty="0"/>
          </a:p>
          <a:p>
            <a:pPr marL="342900" indent="-342900" algn="just">
              <a:buFontTx/>
              <a:buChar char="-"/>
            </a:pPr>
            <a:r>
              <a:rPr lang="ar-SY" sz="2400" dirty="0"/>
              <a:t>الزاوية القانونية: المواجهة الجنائية الموضوعية والإجرائية لجرائم الاعتداء على الشخصية.</a:t>
            </a:r>
          </a:p>
          <a:p>
            <a:pPr algn="just"/>
            <a:r>
              <a:rPr lang="ar-SY" sz="2400" dirty="0"/>
              <a:t>- المنهج والنطاق: دراسة تحليلية مقارنة في ضوء التشريع المصري والفرنسي.</a:t>
            </a:r>
          </a:p>
          <a:p>
            <a:pPr algn="just"/>
            <a:r>
              <a:rPr lang="ar-SY" sz="2400" dirty="0"/>
              <a:t>* العنوان النهائي المدمج:</a:t>
            </a:r>
          </a:p>
          <a:p>
            <a:pPr algn="just"/>
            <a:r>
              <a:rPr lang="ar-SY" sz="2400" dirty="0"/>
              <a:t>"المواجهة الجنائية لجرائم التزييف العميق المستحدثة وحماية الحق في الصورة: دراسة تحليلية مقارنة في ضوء التشريعين المصري والفرنسي"</a:t>
            </a:r>
          </a:p>
          <a:p>
            <a:pPr algn="just"/>
            <a:endParaRPr lang="ar-SY" sz="2400" dirty="0"/>
          </a:p>
        </p:txBody>
      </p:sp>
    </p:spTree>
    <p:extLst>
      <p:ext uri="{BB962C8B-B14F-4D97-AF65-F5344CB8AC3E}">
        <p14:creationId xmlns:p14="http://schemas.microsoft.com/office/powerpoint/2010/main" val="950567194"/>
      </p:ext>
    </p:extLst>
  </p:cSld>
  <p:clrMapOvr>
    <a:masterClrMapping/>
  </p:clrMapOvr>
  <mc:AlternateContent xmlns:mc="http://schemas.openxmlformats.org/markup-compatibility/2006" xmlns:p14="http://schemas.microsoft.com/office/powerpoint/2010/main">
    <mc:Choice Requires="p14">
      <p:transition spd="slow" p14:dur="2000" advTm="87207"/>
    </mc:Choice>
    <mc:Fallback xmlns="">
      <p:transition spd="slow" advTm="8720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341922" y="980409"/>
            <a:ext cx="11245028" cy="5338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506422" y="1465252"/>
            <a:ext cx="10739333" cy="4154984"/>
          </a:xfrm>
          <a:prstGeom prst="rect">
            <a:avLst/>
          </a:prstGeom>
          <a:noFill/>
        </p:spPr>
        <p:txBody>
          <a:bodyPr wrap="square" rtlCol="1">
            <a:spAutoFit/>
          </a:bodyPr>
          <a:lstStyle/>
          <a:p>
            <a:pPr algn="just"/>
            <a:r>
              <a:rPr lang="ar-SY" sz="2400" b="1" dirty="0"/>
              <a:t>نماذج تطبيقية لتفكيك وتركيب العناوين وفق التركيبة الثلاثية:</a:t>
            </a:r>
          </a:p>
          <a:p>
            <a:pPr marL="342900" indent="-342900" algn="just">
              <a:buFont typeface="Arial" panose="020B0604020202020204" pitchFamily="34" charset="0"/>
              <a:buChar char="•"/>
            </a:pPr>
            <a:r>
              <a:rPr lang="ar-SY" sz="2400" dirty="0"/>
              <a:t>النموذج الثالث (تخصص قانون تجاري وأسواق مال):</a:t>
            </a:r>
          </a:p>
          <a:p>
            <a:pPr algn="just"/>
            <a:r>
              <a:rPr lang="ar-SY" sz="2400" dirty="0"/>
              <a:t> التركيب:</a:t>
            </a:r>
          </a:p>
          <a:p>
            <a:pPr algn="just"/>
            <a:r>
              <a:rPr lang="ar-SY" sz="2400" dirty="0"/>
              <a:t>- الظاهرة (المحل): خوارزميات التداول المؤتمت (</a:t>
            </a:r>
            <a:r>
              <a:rPr lang="en-US" sz="2400" dirty="0"/>
              <a:t>Algorithmic Trading) </a:t>
            </a:r>
            <a:r>
              <a:rPr lang="ar-SY" sz="2400" dirty="0"/>
              <a:t>في البورصة.</a:t>
            </a:r>
          </a:p>
          <a:p>
            <a:pPr marL="342900" indent="-342900" algn="just">
              <a:buFontTx/>
              <a:buChar char="-"/>
            </a:pPr>
            <a:r>
              <a:rPr lang="ar-SY" sz="2400" dirty="0"/>
              <a:t>الزاوية القانونية: المسؤولية المدنية والتجارية عن ممارسات التلاعب بالسوق</a:t>
            </a:r>
          </a:p>
          <a:p>
            <a:pPr marL="342900" indent="-342900" algn="just">
              <a:buFontTx/>
              <a:buChar char="-"/>
            </a:pPr>
            <a:r>
              <a:rPr lang="ar-SY" sz="2400" dirty="0"/>
              <a:t>المنهج والنطاق: دراسة نقدية مقارنة بين النظامين السعودي والأمريكي.</a:t>
            </a:r>
          </a:p>
          <a:p>
            <a:pPr marL="342900" indent="-342900" algn="just">
              <a:buFont typeface="Arial" panose="020B0604020202020204" pitchFamily="34" charset="0"/>
              <a:buChar char="•"/>
            </a:pPr>
            <a:r>
              <a:rPr lang="ar-SY" sz="2400" dirty="0"/>
              <a:t>* العنوان النهائي المدمج:</a:t>
            </a:r>
          </a:p>
          <a:p>
            <a:pPr marL="342900" indent="-342900" algn="just">
              <a:buFont typeface="Arial" panose="020B0604020202020204" pitchFamily="34" charset="0"/>
              <a:buChar char="•"/>
            </a:pPr>
            <a:r>
              <a:rPr lang="ar-SY" sz="2400" dirty="0"/>
              <a:t>"مسؤولية شركات الوساطة المالية عن أخطاء خوارزميات التداول المؤتمت: دراسة نقدية مقارنة بين النظامين السعودي والأمريكي.</a:t>
            </a:r>
          </a:p>
          <a:p>
            <a:pPr marL="342900" indent="-342900" algn="just">
              <a:buFont typeface="Arial" panose="020B0604020202020204" pitchFamily="34" charset="0"/>
              <a:buChar char="•"/>
            </a:pPr>
            <a:endParaRPr lang="ar-SY" sz="2400" dirty="0"/>
          </a:p>
          <a:p>
            <a:pPr marL="342900" indent="-342900" algn="just">
              <a:buFont typeface="Arial" panose="020B0604020202020204" pitchFamily="34" charset="0"/>
              <a:buChar char="•"/>
            </a:pPr>
            <a:r>
              <a:rPr lang="ar-SY" sz="2400" dirty="0"/>
              <a:t>باتباع هذه التركيبة الثلاثية، يمكنك صياغة عنوانك بأعلى درجة من الاحترافية الأكاديمية.</a:t>
            </a:r>
          </a:p>
        </p:txBody>
      </p:sp>
    </p:spTree>
    <p:extLst>
      <p:ext uri="{BB962C8B-B14F-4D97-AF65-F5344CB8AC3E}">
        <p14:creationId xmlns:p14="http://schemas.microsoft.com/office/powerpoint/2010/main" val="1112172272"/>
      </p:ext>
    </p:extLst>
  </p:cSld>
  <p:clrMapOvr>
    <a:masterClrMapping/>
  </p:clrMapOvr>
  <mc:AlternateContent xmlns:mc="http://schemas.openxmlformats.org/markup-compatibility/2006" xmlns:p14="http://schemas.microsoft.com/office/powerpoint/2010/main">
    <mc:Choice Requires="p14">
      <p:transition spd="slow" p14:dur="2000" advTm="67632"/>
    </mc:Choice>
    <mc:Fallback xmlns="">
      <p:transition spd="slow" advTm="6763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355570" y="980409"/>
            <a:ext cx="11245028" cy="5338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506422" y="1465252"/>
            <a:ext cx="10739333" cy="2677656"/>
          </a:xfrm>
          <a:prstGeom prst="rect">
            <a:avLst/>
          </a:prstGeom>
          <a:noFill/>
        </p:spPr>
        <p:txBody>
          <a:bodyPr wrap="square" rtlCol="1">
            <a:spAutoFit/>
          </a:bodyPr>
          <a:lstStyle/>
          <a:p>
            <a:pPr algn="just"/>
            <a:r>
              <a:rPr lang="ar-SY" sz="2400" b="1" dirty="0"/>
              <a:t>أخطاء شائعة تجنبها عند كتابة العنوان :</a:t>
            </a:r>
          </a:p>
          <a:p>
            <a:pPr marL="342900" indent="-342900" algn="just">
              <a:buFont typeface="Arial" panose="020B0604020202020204" pitchFamily="34" charset="0"/>
              <a:buChar char="•"/>
            </a:pPr>
            <a:r>
              <a:rPr lang="ar-SY" sz="2400" dirty="0"/>
              <a:t>استخدام صيغة السؤال: لا تجعل العنوان سؤالاً (مثل: هل يسأل الذكاء الاصطناعي جنائياً؟)، العنوان يجب أن يكون تقريرياً.</a:t>
            </a:r>
          </a:p>
          <a:p>
            <a:pPr marL="342900" indent="-342900" algn="just">
              <a:buFont typeface="Arial" panose="020B0604020202020204" pitchFamily="34" charset="0"/>
              <a:buChar char="•"/>
            </a:pPr>
            <a:r>
              <a:rPr lang="ar-SY" sz="2400" dirty="0"/>
              <a:t>العناوين المستهلكة المسبوقة بـ (أثر، دور): مثل "دور القاضي الإداري في..."، يُفضل استخدام كلمات أقوى مثل "رقابة القضاء الإداري على..." أو "آليات تفعيل الرقابة القضائية".</a:t>
            </a:r>
          </a:p>
          <a:p>
            <a:pPr marL="342900" indent="-342900" algn="just">
              <a:buFont typeface="Arial" panose="020B0604020202020204" pitchFamily="34" charset="0"/>
              <a:buChar char="•"/>
            </a:pPr>
            <a:r>
              <a:rPr lang="ar-SY" sz="2400" dirty="0"/>
              <a:t>التكرار التشريعي: ذكر أرقام القوانين أو السنوات في العنوان الرئيسي إلا إذا كان البحث مخصصاً لنقد قانون تعديلي بعينه صدر حديثاً وبشكل استثنائي.</a:t>
            </a:r>
          </a:p>
        </p:txBody>
      </p:sp>
    </p:spTree>
    <p:extLst>
      <p:ext uri="{BB962C8B-B14F-4D97-AF65-F5344CB8AC3E}">
        <p14:creationId xmlns:p14="http://schemas.microsoft.com/office/powerpoint/2010/main" val="1509849801"/>
      </p:ext>
    </p:extLst>
  </p:cSld>
  <p:clrMapOvr>
    <a:masterClrMapping/>
  </p:clrMapOvr>
  <mc:AlternateContent xmlns:mc="http://schemas.openxmlformats.org/markup-compatibility/2006" xmlns:p14="http://schemas.microsoft.com/office/powerpoint/2010/main">
    <mc:Choice Requires="p14">
      <p:transition spd="slow" p14:dur="2000" advTm="70015"/>
    </mc:Choice>
    <mc:Fallback xmlns="">
      <p:transition spd="slow" advTm="7001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DD53FC-708C-FC90-CDC4-BFD9705BF8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A493C41-E7BB-EFC9-C72F-869581FDF13B}"/>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7943E675-D9F6-B954-7D67-C6E66F13ADF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B43734DB-5428-F39C-F28D-2BEB8820864A}"/>
              </a:ext>
            </a:extLst>
          </p:cNvPr>
          <p:cNvSpPr/>
          <p:nvPr/>
        </p:nvSpPr>
        <p:spPr>
          <a:xfrm>
            <a:off x="506422" y="1097744"/>
            <a:ext cx="10653850" cy="513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AE432C7A-8C13-64B4-64C5-EE5F75B129CD}"/>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43B42542-E5CF-DA7A-E739-DFFDD31708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7633" y="1347321"/>
            <a:ext cx="2305141" cy="1076343"/>
          </a:xfrm>
          <a:prstGeom prst="rect">
            <a:avLst/>
          </a:prstGeom>
        </p:spPr>
      </p:pic>
      <p:sp>
        <p:nvSpPr>
          <p:cNvPr id="3" name="Rectangle: Rounded Corners 2">
            <a:extLst>
              <a:ext uri="{FF2B5EF4-FFF2-40B4-BE49-F238E27FC236}">
                <a16:creationId xmlns:a16="http://schemas.microsoft.com/office/drawing/2014/main" id="{5F9FEC99-8058-991F-DFF6-F5E330658B80}"/>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solidFill>
                  <a:prstClr val="white"/>
                </a:solidFill>
                <a:latin typeface="Times New Roman" panose="02020603050405020304" pitchFamily="18" charset="0"/>
                <a:cs typeface="Times New Roman" panose="02020603050405020304" pitchFamily="18" charset="0"/>
              </a:rPr>
              <a:t>أهداف المقرر</a:t>
            </a:r>
            <a:endParaRPr lang="ar-EG" sz="2200" b="1" dirty="0">
              <a:solidFill>
                <a:prstClr val="white"/>
              </a:solidFill>
              <a:latin typeface="Times New Roman" panose="02020603050405020304" pitchFamily="18" charset="0"/>
              <a:cs typeface="Times New Roman" panose="02020603050405020304" pitchFamily="18" charset="0"/>
            </a:endParaRPr>
          </a:p>
        </p:txBody>
      </p:sp>
      <p:sp>
        <p:nvSpPr>
          <p:cNvPr id="4" name="مربع نص 3"/>
          <p:cNvSpPr txBox="1"/>
          <p:nvPr/>
        </p:nvSpPr>
        <p:spPr>
          <a:xfrm>
            <a:off x="654022" y="2423664"/>
            <a:ext cx="10358650" cy="2677656"/>
          </a:xfrm>
          <a:prstGeom prst="rect">
            <a:avLst/>
          </a:prstGeom>
          <a:noFill/>
        </p:spPr>
        <p:txBody>
          <a:bodyPr wrap="square" rtlCol="1">
            <a:spAutoFit/>
          </a:bodyPr>
          <a:lstStyle/>
          <a:p>
            <a:pPr algn="just"/>
            <a:r>
              <a:rPr lang="ar-SY" sz="2400" b="1" dirty="0">
                <a:solidFill>
                  <a:prstClr val="black"/>
                </a:solidFill>
              </a:rPr>
              <a:t>التكليف الأول: تفكيك وهندسة العنوان الأكاديمي:</a:t>
            </a:r>
          </a:p>
          <a:p>
            <a:pPr algn="just"/>
            <a:r>
              <a:rPr lang="ar-SY" sz="2400" dirty="0">
                <a:solidFill>
                  <a:prstClr val="black"/>
                </a:solidFill>
              </a:rPr>
              <a:t>الهدف: تمكين الطالب من فهم البنية الهيكلية للعناوين القانونية الرصينة وتجنب العناوين الفضفاضة.</a:t>
            </a:r>
          </a:p>
          <a:p>
            <a:pPr algn="just"/>
            <a:r>
              <a:rPr lang="ar-SY" sz="2400" dirty="0">
                <a:solidFill>
                  <a:prstClr val="black"/>
                </a:solidFill>
              </a:rPr>
              <a:t>المنهجية والتنفيذ: يُطلب من الطالب جمع ثلاثة عناوين لرسائل دكتوراه أُجيزت حديثاً في جامعته، </a:t>
            </a:r>
          </a:p>
          <a:p>
            <a:pPr algn="just"/>
            <a:r>
              <a:rPr lang="ar-SY" sz="2400" dirty="0">
                <a:solidFill>
                  <a:prstClr val="black"/>
                </a:solidFill>
              </a:rPr>
              <a:t>.يقوم الطالب بتفكيك العناوين بناءً على "التركيبة الثلاثية الهندسية" (تحديد: الظاهرة المستهدفة، الزاوية القانونية، المنهج والنطاق).</a:t>
            </a:r>
          </a:p>
          <a:p>
            <a:pPr algn="just"/>
            <a:r>
              <a:rPr lang="ar-SY" sz="2400" dirty="0">
                <a:solidFill>
                  <a:prstClr val="black"/>
                </a:solidFill>
              </a:rPr>
              <a:t>يكتب الطالب تقريراً نقدياً من صفحتين يوضح فيه: مدى صلاحية العناوين لدرجة الدكتوراه، وفقاً لضوابط العنوان التي درسناها في المحاضرة.</a:t>
            </a:r>
          </a:p>
        </p:txBody>
      </p:sp>
      <p:sp>
        <p:nvSpPr>
          <p:cNvPr id="9" name="Rectangle: Rounded Corners 2">
            <a:extLst>
              <a:ext uri="{FF2B5EF4-FFF2-40B4-BE49-F238E27FC236}">
                <a16:creationId xmlns:a16="http://schemas.microsoft.com/office/drawing/2014/main" id="{5F9FEC99-8058-991F-DFF6-F5E330658B80}"/>
              </a:ext>
            </a:extLst>
          </p:cNvPr>
          <p:cNvSpPr/>
          <p:nvPr/>
        </p:nvSpPr>
        <p:spPr>
          <a:xfrm>
            <a:off x="4002374" y="1347321"/>
            <a:ext cx="3584905" cy="784039"/>
          </a:xfrm>
          <a:prstGeom prst="roundRect">
            <a:avLst/>
          </a:prstGeom>
          <a:solidFill>
            <a:srgbClr val="00B0F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solidFill>
                  <a:prstClr val="white"/>
                </a:solidFill>
                <a:latin typeface="Times New Roman" panose="02020603050405020304" pitchFamily="18" charset="0"/>
                <a:cs typeface="Times New Roman" panose="02020603050405020304" pitchFamily="18" charset="0"/>
              </a:rPr>
              <a:t>التكاليف والمهام</a:t>
            </a:r>
            <a:endParaRPr lang="ar-EG" sz="2200" b="1" dirty="0">
              <a:solidFill>
                <a:prstClr val="white"/>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0216395"/>
      </p:ext>
    </p:extLst>
  </p:cSld>
  <p:clrMapOvr>
    <a:masterClrMapping/>
  </p:clrMapOvr>
  <mc:AlternateContent xmlns:mc="http://schemas.openxmlformats.org/markup-compatibility/2006" xmlns:p14="http://schemas.microsoft.com/office/powerpoint/2010/main">
    <mc:Choice Requires="p14">
      <p:transition spd="slow" p14:dur="2000" advTm="81097"/>
    </mc:Choice>
    <mc:Fallback xmlns="">
      <p:transition spd="slow" advTm="8109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DD53FC-708C-FC90-CDC4-BFD9705BF8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A493C41-E7BB-EFC9-C72F-869581FDF13B}"/>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7943E675-D9F6-B954-7D67-C6E66F13ADF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B43734DB-5428-F39C-F28D-2BEB8820864A}"/>
              </a:ext>
            </a:extLst>
          </p:cNvPr>
          <p:cNvSpPr/>
          <p:nvPr/>
        </p:nvSpPr>
        <p:spPr>
          <a:xfrm>
            <a:off x="506422" y="1097744"/>
            <a:ext cx="10653850" cy="513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AE432C7A-8C13-64B4-64C5-EE5F75B129CD}"/>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43B42542-E5CF-DA7A-E739-DFFDD31708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7633" y="1347321"/>
            <a:ext cx="2305141" cy="1076343"/>
          </a:xfrm>
          <a:prstGeom prst="rect">
            <a:avLst/>
          </a:prstGeom>
        </p:spPr>
      </p:pic>
      <p:sp>
        <p:nvSpPr>
          <p:cNvPr id="3" name="Rectangle: Rounded Corners 2">
            <a:extLst>
              <a:ext uri="{FF2B5EF4-FFF2-40B4-BE49-F238E27FC236}">
                <a16:creationId xmlns:a16="http://schemas.microsoft.com/office/drawing/2014/main" id="{5F9FEC99-8058-991F-DFF6-F5E330658B80}"/>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solidFill>
                  <a:prstClr val="white"/>
                </a:solidFill>
                <a:latin typeface="Times New Roman" panose="02020603050405020304" pitchFamily="18" charset="0"/>
                <a:cs typeface="Times New Roman" panose="02020603050405020304" pitchFamily="18" charset="0"/>
              </a:rPr>
              <a:t>أهداف المقرر</a:t>
            </a:r>
            <a:endParaRPr lang="ar-EG" sz="2200" b="1" dirty="0">
              <a:solidFill>
                <a:prstClr val="white"/>
              </a:solidFill>
              <a:latin typeface="Times New Roman" panose="02020603050405020304" pitchFamily="18" charset="0"/>
              <a:cs typeface="Times New Roman" panose="02020603050405020304" pitchFamily="18" charset="0"/>
            </a:endParaRPr>
          </a:p>
        </p:txBody>
      </p:sp>
      <p:sp>
        <p:nvSpPr>
          <p:cNvPr id="4" name="مربع نص 3"/>
          <p:cNvSpPr txBox="1"/>
          <p:nvPr/>
        </p:nvSpPr>
        <p:spPr>
          <a:xfrm>
            <a:off x="654022" y="2423664"/>
            <a:ext cx="10358650" cy="3046988"/>
          </a:xfrm>
          <a:prstGeom prst="rect">
            <a:avLst/>
          </a:prstGeom>
          <a:noFill/>
        </p:spPr>
        <p:txBody>
          <a:bodyPr wrap="square" rtlCol="1">
            <a:spAutoFit/>
          </a:bodyPr>
          <a:lstStyle/>
          <a:p>
            <a:pPr algn="just"/>
            <a:r>
              <a:rPr lang="ar-SY" sz="2400" b="1" dirty="0">
                <a:solidFill>
                  <a:prstClr val="black"/>
                </a:solidFill>
              </a:rPr>
              <a:t>التكليف الثاني: مصفوفة فحص الملاءمة للإشكالية:</a:t>
            </a:r>
          </a:p>
          <a:p>
            <a:pPr algn="just"/>
            <a:r>
              <a:rPr lang="ar-SY" sz="2400" dirty="0">
                <a:solidFill>
                  <a:prstClr val="black"/>
                </a:solidFill>
              </a:rPr>
              <a:t>الهدف: تدريب الطالب على اختبار الأفكار البحثية والتأكد من عمقها وقابليتها للتطبيق قبل الاعتماد الرسمي.</a:t>
            </a:r>
          </a:p>
          <a:p>
            <a:pPr algn="just"/>
            <a:r>
              <a:rPr lang="ar-SY" sz="2400" dirty="0">
                <a:solidFill>
                  <a:prstClr val="black"/>
                </a:solidFill>
              </a:rPr>
              <a:t>المنهجية والتنفيذ: يُطلب من الطالب تطبيق جدول ملائمة الإشكالية على موضوع رسالته المقترح</a:t>
            </a:r>
          </a:p>
          <a:p>
            <a:pPr algn="just"/>
            <a:r>
              <a:rPr lang="ar-SY" sz="2400" dirty="0">
                <a:solidFill>
                  <a:prstClr val="black"/>
                </a:solidFill>
              </a:rPr>
              <a:t>يقوم الطالب بإعداد "جدول ملاءمة الإشكالية" الخاص بهذه القضية عبر محاكاتها مع المعايير الخمسة (الملاءمة الموضوعية، الزمنية، المنهجية، الإجرائية، والمهنية الأثر).</a:t>
            </a:r>
          </a:p>
          <a:p>
            <a:pPr algn="just"/>
            <a:r>
              <a:rPr lang="ar-SY" sz="2400" dirty="0">
                <a:solidFill>
                  <a:prstClr val="black"/>
                </a:solidFill>
              </a:rPr>
              <a:t>يجب على الطالب صياغة سؤال مركب (الإشكالية الرئيسية) .</a:t>
            </a:r>
          </a:p>
          <a:p>
            <a:pPr algn="just"/>
            <a:r>
              <a:rPr lang="ar-SY" sz="2400" dirty="0">
                <a:solidFill>
                  <a:prstClr val="black"/>
                </a:solidFill>
              </a:rPr>
              <a:t>وثلاثة أسئلة فرعية متولدة عنها تظهر الجدلية الفقهية والقضائية حول الموضوع.</a:t>
            </a:r>
          </a:p>
        </p:txBody>
      </p:sp>
      <p:sp>
        <p:nvSpPr>
          <p:cNvPr id="9" name="Rectangle: Rounded Corners 2">
            <a:extLst>
              <a:ext uri="{FF2B5EF4-FFF2-40B4-BE49-F238E27FC236}">
                <a16:creationId xmlns:a16="http://schemas.microsoft.com/office/drawing/2014/main" id="{5F9FEC99-8058-991F-DFF6-F5E330658B80}"/>
              </a:ext>
            </a:extLst>
          </p:cNvPr>
          <p:cNvSpPr/>
          <p:nvPr/>
        </p:nvSpPr>
        <p:spPr>
          <a:xfrm>
            <a:off x="4002374" y="1347321"/>
            <a:ext cx="3584905" cy="784039"/>
          </a:xfrm>
          <a:prstGeom prst="roundRect">
            <a:avLst/>
          </a:prstGeom>
          <a:solidFill>
            <a:srgbClr val="00B0F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solidFill>
                  <a:prstClr val="white"/>
                </a:solidFill>
                <a:latin typeface="Times New Roman" panose="02020603050405020304" pitchFamily="18" charset="0"/>
                <a:cs typeface="Times New Roman" panose="02020603050405020304" pitchFamily="18" charset="0"/>
              </a:rPr>
              <a:t>التكاليف والمهام</a:t>
            </a:r>
            <a:endParaRPr lang="ar-EG" sz="2200" b="1" dirty="0">
              <a:solidFill>
                <a:prstClr val="white"/>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0795822"/>
      </p:ext>
    </p:extLst>
  </p:cSld>
  <p:clrMapOvr>
    <a:masterClrMapping/>
  </p:clrMapOvr>
  <mc:AlternateContent xmlns:mc="http://schemas.openxmlformats.org/markup-compatibility/2006" xmlns:p14="http://schemas.microsoft.com/office/powerpoint/2010/main">
    <mc:Choice Requires="p14">
      <p:transition spd="slow" p14:dur="2000" advTm="87435"/>
    </mc:Choice>
    <mc:Fallback xmlns="">
      <p:transition spd="slow" advTm="8743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defRPr/>
            </a:pPr>
            <a:endParaRPr lang="id-ID">
              <a:solidFill>
                <a:prstClr val="white"/>
              </a:solidFill>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defRPr/>
            </a:pPr>
            <a:endParaRPr lang="en-US">
              <a:solidFill>
                <a:prstClr val="white"/>
              </a:solidFill>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algn="ctr" rtl="0">
              <a:defRPr/>
            </a:pPr>
            <a:r>
              <a:rPr lang="en-US" sz="2000" b="1" dirty="0">
                <a:solidFill>
                  <a:prstClr val="black"/>
                </a:solidFill>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مربع نص 3"/>
          <p:cNvSpPr txBox="1"/>
          <p:nvPr/>
        </p:nvSpPr>
        <p:spPr>
          <a:xfrm>
            <a:off x="2213212" y="833404"/>
            <a:ext cx="9539785" cy="5632311"/>
          </a:xfrm>
          <a:prstGeom prst="rect">
            <a:avLst/>
          </a:prstGeom>
          <a:noFill/>
        </p:spPr>
        <p:txBody>
          <a:bodyPr wrap="square" rtlCol="1">
            <a:spAutoFit/>
          </a:bodyPr>
          <a:lstStyle/>
          <a:p>
            <a:pPr algn="ctr" rtl="0"/>
            <a:r>
              <a:rPr lang="ar-SY" sz="2400" b="1" dirty="0">
                <a:solidFill>
                  <a:prstClr val="black"/>
                </a:solidFill>
              </a:rPr>
              <a:t>تعليمات وارشادات</a:t>
            </a:r>
            <a:endParaRPr lang="en-US" sz="2400" b="1" dirty="0">
              <a:solidFill>
                <a:prstClr val="black"/>
              </a:solidFill>
            </a:endParaRPr>
          </a:p>
          <a:p>
            <a:pPr algn="ctr" rtl="0"/>
            <a:endParaRPr lang="ar-SY" sz="2400" b="1" dirty="0">
              <a:solidFill>
                <a:prstClr val="black"/>
              </a:solidFill>
            </a:endParaRPr>
          </a:p>
          <a:p>
            <a:pPr algn="ctr"/>
            <a:r>
              <a:rPr lang="ar-SY" sz="2400" b="1" dirty="0">
                <a:solidFill>
                  <a:prstClr val="black"/>
                </a:solidFill>
              </a:rPr>
              <a:t>•لضمان قيام الباحثين بالمهام في إطار أطروحاتهم الشخصية بشكل رصين، يوصى بإلزامهم عند تقديم كل تكليف كتابي بذكر: العنوان المبدئي لرسالة الدكتوراه في أعلى الورقة لربط التكليف بالموضوع مباشرة.</a:t>
            </a:r>
          </a:p>
          <a:p>
            <a:pPr algn="ctr"/>
            <a:r>
              <a:rPr lang="ar-SY" sz="2400" b="1" dirty="0">
                <a:solidFill>
                  <a:prstClr val="black"/>
                </a:solidFill>
              </a:rPr>
              <a:t>استخدام مراجع حقيقية مرتبطة بالبحث؛ وتوثيقها وفق قواعد الحقوق (اسم المؤلف، اسم الكتاب، دار النشر، بلد النشر، السنة، الصفحة) ، مع حظر الروابط الإلكترونية العامة كمرجع أساسي للنصوص الفقهية.</a:t>
            </a:r>
          </a:p>
          <a:p>
            <a:pPr algn="ctr"/>
            <a:r>
              <a:rPr lang="ar-SY" sz="2400" dirty="0">
                <a:solidFill>
                  <a:prstClr val="black"/>
                </a:solidFill>
              </a:rPr>
              <a:t>الالتزام بمواعيد تسليم المهام والتكليفات بالموعد المحدد</a:t>
            </a:r>
          </a:p>
          <a:p>
            <a:pPr algn="ctr"/>
            <a:r>
              <a:rPr lang="ar-SY" sz="2400" b="1" dirty="0">
                <a:solidFill>
                  <a:prstClr val="black"/>
                </a:solidFill>
              </a:rPr>
              <a:t>• </a:t>
            </a:r>
            <a:r>
              <a:rPr lang="ar-SY" sz="2400" dirty="0">
                <a:solidFill>
                  <a:prstClr val="black"/>
                </a:solidFill>
              </a:rPr>
              <a:t>حاول ان تنجز المهمة/ التكليف بنفسك لتحقق الهدف من التكليف</a:t>
            </a:r>
          </a:p>
          <a:p>
            <a:pPr algn="ctr"/>
            <a:r>
              <a:rPr lang="ar-SY" sz="2400" b="1" dirty="0">
                <a:solidFill>
                  <a:prstClr val="black"/>
                </a:solidFill>
              </a:rPr>
              <a:t>• </a:t>
            </a:r>
            <a:r>
              <a:rPr lang="ar-SY" sz="2400" dirty="0">
                <a:solidFill>
                  <a:prstClr val="black"/>
                </a:solidFill>
              </a:rPr>
              <a:t>يشجّع استخدام قواعد البيانات العلمية مثل </a:t>
            </a:r>
            <a:r>
              <a:rPr lang="en-US" sz="2400" dirty="0">
                <a:solidFill>
                  <a:prstClr val="black"/>
                </a:solidFill>
              </a:rPr>
              <a:t> </a:t>
            </a:r>
            <a:r>
              <a:rPr lang="en-US" sz="2400" b="1" dirty="0">
                <a:solidFill>
                  <a:prstClr val="black"/>
                </a:solidFill>
              </a:rPr>
              <a:t>Scopus </a:t>
            </a:r>
            <a:r>
              <a:rPr lang="ar-SY" sz="2400" dirty="0">
                <a:solidFill>
                  <a:prstClr val="black"/>
                </a:solidFill>
              </a:rPr>
              <a:t>و </a:t>
            </a:r>
            <a:r>
              <a:rPr lang="en-US" sz="2400" b="1" dirty="0">
                <a:solidFill>
                  <a:prstClr val="black"/>
                </a:solidFill>
              </a:rPr>
              <a:t>Google Scholar </a:t>
            </a:r>
            <a:r>
              <a:rPr lang="ar-SY" sz="2400" b="1" dirty="0">
                <a:solidFill>
                  <a:prstClr val="black"/>
                </a:solidFill>
              </a:rPr>
              <a:t> </a:t>
            </a:r>
            <a:r>
              <a:rPr lang="ar-SY" sz="2400" dirty="0">
                <a:solidFill>
                  <a:prstClr val="black"/>
                </a:solidFill>
              </a:rPr>
              <a:t>و </a:t>
            </a:r>
            <a:r>
              <a:rPr lang="en-US" sz="2400" b="1" dirty="0">
                <a:solidFill>
                  <a:prstClr val="black"/>
                </a:solidFill>
              </a:rPr>
              <a:t>Web</a:t>
            </a:r>
          </a:p>
          <a:p>
            <a:pPr algn="ctr"/>
            <a:r>
              <a:rPr lang="en-US" sz="2400" b="1" dirty="0">
                <a:solidFill>
                  <a:prstClr val="black"/>
                </a:solidFill>
              </a:rPr>
              <a:t>Science</a:t>
            </a:r>
          </a:p>
          <a:p>
            <a:pPr algn="ctr"/>
            <a:r>
              <a:rPr lang="ar-SY" sz="2400" b="1" dirty="0">
                <a:solidFill>
                  <a:prstClr val="black"/>
                </a:solidFill>
              </a:rPr>
              <a:t>• </a:t>
            </a:r>
            <a:r>
              <a:rPr lang="ar-SY" sz="2400" dirty="0">
                <a:solidFill>
                  <a:prstClr val="black"/>
                </a:solidFill>
              </a:rPr>
              <a:t>الالتزام بأخلاقيات البحث العلمي في جميع مراحل العمل</a:t>
            </a:r>
          </a:p>
          <a:p>
            <a:pPr algn="ctr"/>
            <a:r>
              <a:rPr lang="ar-SY" sz="2400" b="1" dirty="0">
                <a:solidFill>
                  <a:prstClr val="black"/>
                </a:solidFill>
              </a:rPr>
              <a:t>• </a:t>
            </a:r>
            <a:r>
              <a:rPr lang="ar-SY" sz="2400" dirty="0">
                <a:solidFill>
                  <a:prstClr val="black"/>
                </a:solidFill>
              </a:rPr>
              <a:t>استخدم برامج إدارة المراجع مثل </a:t>
            </a:r>
            <a:r>
              <a:rPr lang="en-US" sz="2400" dirty="0">
                <a:solidFill>
                  <a:prstClr val="black"/>
                </a:solidFill>
              </a:rPr>
              <a:t> </a:t>
            </a:r>
            <a:r>
              <a:rPr lang="en-US" sz="2400" b="1" dirty="0" err="1">
                <a:solidFill>
                  <a:prstClr val="black"/>
                </a:solidFill>
              </a:rPr>
              <a:t>Mendeley</a:t>
            </a:r>
            <a:r>
              <a:rPr lang="en-US" sz="2400" b="1" dirty="0">
                <a:solidFill>
                  <a:prstClr val="black"/>
                </a:solidFill>
              </a:rPr>
              <a:t> </a:t>
            </a:r>
            <a:r>
              <a:rPr lang="ar-SY" sz="2400" dirty="0">
                <a:solidFill>
                  <a:prstClr val="black"/>
                </a:solidFill>
              </a:rPr>
              <a:t>أو </a:t>
            </a:r>
            <a:r>
              <a:rPr lang="en-US" sz="2400" dirty="0">
                <a:solidFill>
                  <a:prstClr val="black"/>
                </a:solidFill>
              </a:rPr>
              <a:t> </a:t>
            </a:r>
            <a:r>
              <a:rPr lang="en-US" sz="2400" b="1" dirty="0">
                <a:solidFill>
                  <a:prstClr val="black"/>
                </a:solidFill>
              </a:rPr>
              <a:t>EndNote </a:t>
            </a:r>
            <a:r>
              <a:rPr lang="ar-SY" sz="2400" dirty="0">
                <a:solidFill>
                  <a:prstClr val="black"/>
                </a:solidFill>
              </a:rPr>
              <a:t>منذ اليوم الأول لتنظيم</a:t>
            </a:r>
          </a:p>
          <a:p>
            <a:pPr algn="ctr"/>
            <a:r>
              <a:rPr lang="ar-SY" sz="2400" dirty="0">
                <a:solidFill>
                  <a:prstClr val="black"/>
                </a:solidFill>
              </a:rPr>
              <a:t>مصادرك وتجنب ضياع المراجع</a:t>
            </a:r>
          </a:p>
        </p:txBody>
      </p:sp>
    </p:spTree>
    <p:extLst>
      <p:ext uri="{BB962C8B-B14F-4D97-AF65-F5344CB8AC3E}">
        <p14:creationId xmlns:p14="http://schemas.microsoft.com/office/powerpoint/2010/main" val="3605168002"/>
      </p:ext>
    </p:extLst>
  </p:cSld>
  <p:clrMapOvr>
    <a:masterClrMapping/>
  </p:clrMapOvr>
  <p:transition spd="slow" advTm="25603">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prstClr val="white"/>
              </a:solidFill>
            </a:endParaRPr>
          </a:p>
        </p:txBody>
      </p:sp>
      <p:sp>
        <p:nvSpPr>
          <p:cNvPr id="10" name="TextBox 9"/>
          <p:cNvSpPr txBox="1"/>
          <p:nvPr/>
        </p:nvSpPr>
        <p:spPr>
          <a:xfrm>
            <a:off x="552397" y="4606440"/>
            <a:ext cx="8670320" cy="1754326"/>
          </a:xfrm>
          <a:prstGeom prst="rect">
            <a:avLst/>
          </a:prstGeom>
          <a:noFill/>
        </p:spPr>
        <p:txBody>
          <a:bodyPr wrap="square" rtlCol="0">
            <a:spAutoFit/>
          </a:bodyPr>
          <a:lstStyle/>
          <a:p>
            <a:pPr algn="l" rtl="0"/>
            <a:r>
              <a:rPr lang="en-US" sz="5400" b="1" dirty="0">
                <a:solidFill>
                  <a:prstClr val="white"/>
                </a:solidFill>
                <a:latin typeface="Times New Roman" panose="02020603050405020304" pitchFamily="18" charset="0"/>
                <a:cs typeface="Times New Roman" panose="02020603050405020304" pitchFamily="18" charset="0"/>
              </a:rPr>
              <a:t>Thank You!</a:t>
            </a:r>
          </a:p>
          <a:p>
            <a:pPr algn="l" rtl="0"/>
            <a:r>
              <a:rPr lang="en-US" sz="5400" b="1" dirty="0">
                <a:solidFill>
                  <a:prstClr val="white"/>
                </a:solidFill>
                <a:latin typeface="Times New Roman" panose="02020603050405020304" pitchFamily="18" charset="0"/>
                <a:cs typeface="Times New Roman" panose="02020603050405020304" pitchFamily="18" charset="0"/>
              </a:rPr>
              <a:t>Dr. Ibrahim. Y. Harmoush</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1007577984"/>
      </p:ext>
    </p:extLst>
  </p:cSld>
  <p:clrMapOvr>
    <a:masterClrMapping/>
  </p:clrMapOvr>
  <mc:AlternateContent xmlns:mc="http://schemas.openxmlformats.org/markup-compatibility/2006" xmlns:p14="http://schemas.microsoft.com/office/powerpoint/2010/main">
    <mc:Choice Requires="p14">
      <p:transition spd="slow" p14:dur="2000" advTm="35953"/>
    </mc:Choice>
    <mc:Fallback xmlns="">
      <p:transition spd="slow" advTm="3595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6757670" y="777875"/>
            <a:ext cx="3002915" cy="2002155"/>
          </a:xfrm>
          <a:prstGeom prst="rect">
            <a:avLst/>
          </a:prstGeom>
        </p:spPr>
      </p:pic>
      <p:pic>
        <p:nvPicPr>
          <p:cNvPr id="3" name="Picture 2" descr="Midocean 02-03"/>
          <p:cNvPicPr>
            <a:picLocks noChangeAspect="1"/>
          </p:cNvPicPr>
          <p:nvPr/>
        </p:nvPicPr>
        <p:blipFill>
          <a:blip r:embed="rId3"/>
          <a:stretch>
            <a:fillRect/>
          </a:stretch>
        </p:blipFill>
        <p:spPr>
          <a:xfrm>
            <a:off x="2225040" y="635000"/>
            <a:ext cx="3479800" cy="2320290"/>
          </a:xfrm>
          <a:prstGeom prst="rect">
            <a:avLst/>
          </a:prstGeom>
        </p:spPr>
      </p:pic>
    </p:spTree>
    <p:extLst>
      <p:ext uri="{BB962C8B-B14F-4D97-AF65-F5344CB8AC3E}">
        <p14:creationId xmlns:p14="http://schemas.microsoft.com/office/powerpoint/2010/main" val="3785529599"/>
      </p:ext>
    </p:extLst>
  </p:cSld>
  <p:clrMapOvr>
    <a:masterClrMapping/>
  </p:clrMapOvr>
  <mc:AlternateContent xmlns:mc="http://schemas.openxmlformats.org/markup-compatibility/2006" xmlns:p14="http://schemas.microsoft.com/office/powerpoint/2010/main">
    <mc:Choice Requires="p14">
      <p:transition spd="slow" p14:dur="2000" advTm="3620"/>
    </mc:Choice>
    <mc:Fallback xmlns="">
      <p:transition spd="slow" advTm="362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36BCB76-C37C-4B1F-AA01-0E922F56BE10}">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8D625132-E36A-4D94-B0AE-A81EC026B9D9}">
  <ds:schemaRefs>
    <ds:schemaRef ds:uri="http://schemas.microsoft.com/sharepoint/v3/contenttype/forms"/>
  </ds:schemaRefs>
</ds:datastoreItem>
</file>

<file path=customXml/itemProps3.xml><?xml version="1.0" encoding="utf-8"?>
<ds:datastoreItem xmlns:ds="http://schemas.openxmlformats.org/officeDocument/2006/customXml" ds:itemID="{513E839C-41DA-49FA-8B41-97EA50DB102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1086</TotalTime>
  <Words>4960</Words>
  <Application>Microsoft Office PowerPoint</Application>
  <PresentationFormat>Widescreen</PresentationFormat>
  <Paragraphs>361</Paragraphs>
  <Slides>41</Slides>
  <Notes>5</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41</vt:i4>
      </vt:variant>
    </vt:vector>
  </HeadingPairs>
  <TitlesOfParts>
    <vt:vector size="49" baseType="lpstr">
      <vt:lpstr>Alexandria</vt:lpstr>
      <vt:lpstr>Arial</vt:lpstr>
      <vt:lpstr>Calibri</vt:lpstr>
      <vt:lpstr>Calibri Light</vt:lpstr>
      <vt:lpstr>SimplifiedArabic</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Dr. Ibrahim</dc:creator>
  <cp:lastModifiedBy>Dr. Ahmad Warrak</cp:lastModifiedBy>
  <cp:revision>81</cp:revision>
  <dcterms:created xsi:type="dcterms:W3CDTF">2026-05-18T15:42:29Z</dcterms:created>
  <dcterms:modified xsi:type="dcterms:W3CDTF">2026-06-09T18:47:37Z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