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276" r:id="rId8"/>
    <p:sldId id="676" r:id="rId9"/>
    <p:sldId id="675" r:id="rId10"/>
    <p:sldId id="679" r:id="rId11"/>
    <p:sldId id="674" r:id="rId12"/>
    <p:sldId id="680" r:id="rId13"/>
    <p:sldId id="681" r:id="rId14"/>
    <p:sldId id="712" r:id="rId15"/>
    <p:sldId id="682" r:id="rId16"/>
    <p:sldId id="683" r:id="rId17"/>
    <p:sldId id="684" r:id="rId18"/>
    <p:sldId id="689" r:id="rId19"/>
    <p:sldId id="685" r:id="rId20"/>
    <p:sldId id="678" r:id="rId21"/>
    <p:sldId id="698" r:id="rId22"/>
    <p:sldId id="700" r:id="rId23"/>
    <p:sldId id="713" r:id="rId24"/>
    <p:sldId id="714" r:id="rId25"/>
    <p:sldId id="715" r:id="rId26"/>
    <p:sldId id="716" r:id="rId27"/>
    <p:sldId id="701" r:id="rId28"/>
    <p:sldId id="717" r:id="rId29"/>
    <p:sldId id="702" r:id="rId30"/>
    <p:sldId id="704" r:id="rId31"/>
    <p:sldId id="705" r:id="rId32"/>
    <p:sldId id="706" r:id="rId33"/>
    <p:sldId id="707" r:id="rId34"/>
    <p:sldId id="708" r:id="rId35"/>
    <p:sldId id="709" r:id="rId36"/>
    <p:sldId id="710" r:id="rId37"/>
    <p:sldId id="579" r:id="rId38"/>
    <p:sldId id="703" r:id="rId39"/>
    <p:sldId id="691" r:id="rId40"/>
    <p:sldId id="690" r:id="rId41"/>
    <p:sldId id="692" r:id="rId42"/>
    <p:sldId id="57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676"/>
            <p14:sldId id="675"/>
            <p14:sldId id="679"/>
            <p14:sldId id="674"/>
            <p14:sldId id="680"/>
            <p14:sldId id="681"/>
            <p14:sldId id="712"/>
            <p14:sldId id="682"/>
            <p14:sldId id="683"/>
            <p14:sldId id="684"/>
            <p14:sldId id="689"/>
            <p14:sldId id="685"/>
            <p14:sldId id="678"/>
            <p14:sldId id="698"/>
            <p14:sldId id="700"/>
            <p14:sldId id="713"/>
            <p14:sldId id="714"/>
            <p14:sldId id="715"/>
            <p14:sldId id="716"/>
            <p14:sldId id="701"/>
            <p14:sldId id="717"/>
            <p14:sldId id="702"/>
            <p14:sldId id="704"/>
            <p14:sldId id="705"/>
            <p14:sldId id="706"/>
            <p14:sldId id="707"/>
            <p14:sldId id="708"/>
            <p14:sldId id="709"/>
            <p14:sldId id="710"/>
            <p14:sldId id="579"/>
            <p14:sldId id="703"/>
            <p14:sldId id="691"/>
            <p14:sldId id="690"/>
            <p14:sldId id="692"/>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F0522-0B7A-74FD-FD38-735CFC5F17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359C9-4E5E-9D38-6A34-78B5CFB50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D4830F-3E66-6801-7ABF-F765BFD50A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47DA4D-77B0-9B43-E68C-42445CD7601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54379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2211B-EC4D-3F3D-E856-F4E4D93E51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03BCD-3314-D2E4-922B-C35AD9E1EF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46DDC1-81B8-55E7-7D72-06E56CCD9E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CFED11-C6C7-743A-0B4E-2E339F2BB1D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21270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38DF4-9C5A-015A-2B12-5E421F822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C0A2B-DFFE-668D-30E8-8DF0FA3D4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6DE33-2384-8E3C-5F9D-C525818289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CE0336-3CA5-1BDC-5B59-95E98571A7F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70189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14CC1-6261-768D-19DD-F021898160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54CBA2-F2C3-A4C7-AC70-E7F03C1F17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DB673A-6096-9A4A-A450-EB2C3D531D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B3246A-3067-221B-0A97-F8E96DE3E66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01404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62923-BDD8-9723-9F7C-9193440EBB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E631D-85EA-2CC3-9402-7DBE397FE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35559-76D8-CD85-7E31-84551A88F0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E85F34-4EF0-56AA-D9BE-DDA1941325F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257103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D6EB0-D487-6159-3F44-CB3CE9C00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5A12D-0E7E-0716-5C6D-481450FC90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D66AE0-A5B9-C904-9426-19F42E5087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DC97D4-04CB-D84D-B31C-9ECA31BD39B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877264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46C51-1DB4-2BB0-3FBF-C1DE039E35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1F3796-D3C9-CB68-F4C9-33B42A6BCC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2640F8-7D4A-C165-5440-055E19A8DF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3AA06A-A620-E268-85DA-A70655473523}"/>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441102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5EAFB-2342-8C0E-0786-1B855F8182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762567-0B22-5371-0BA2-015AF259F3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06E82-353B-1E09-BCF8-A30948C662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EF3297-AD23-4268-C902-08387A567B4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576754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8D56E-6622-519E-C63B-DB2896FAF2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BD63DF-1C47-FA7F-C2F2-E82DE00CA3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FC67C-555F-6318-5E30-ED8F58264F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AB60D9-239E-B060-CD36-973712CB7B7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632462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F92A6-BE23-5AF7-9015-02F684BD97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A3A106-7486-1177-7EAB-EF0D7A011B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C066F5-C0DA-7BC1-E16D-8D45D01DF3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734E30-12E1-500C-140D-E3D8E2403C8E}"/>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831170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E190D-A508-CDDE-566E-09726B253B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9A83A9-0185-0D36-6B51-4DCD42BCD8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0029AF-16BF-1F63-2560-A27C448B64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4BA50E-F5A1-9B77-B0AA-6CB426F4455A}"/>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78276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7939E-D5F1-E41A-A4AB-729FBEA972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C2B73B-5D5B-EF35-55DD-B9D56C877D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A94E0C-3F90-7231-4214-580066559E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21D6B4-95E7-81A6-CFE6-05CE7241289D}"/>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31430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3AB54-C40A-A300-3069-0ECB270B49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F7E440-3C69-2D33-3A76-16A3BC3AA5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7EE722-C135-C5A7-59FC-F609257FF3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538D44-35CE-32E0-2798-DF0A5042984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120983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78C2E-43C9-682C-DF47-C56307F966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FDB5A-21BB-3703-1DBF-71C62D8D85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2BC681-C5D7-0F50-1319-7868887B80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65112A-ACE4-5610-0339-32395B6AF1C6}"/>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299874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FDFF4-80D7-1CD0-3270-C55D253BF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95FEAE-25FE-538B-666D-5C7BCCA192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B45610-6564-8456-D48F-FF7A735FFE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51D6BE-2F8A-D1F8-83A0-0FC8E59D1A0F}"/>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548361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4A638-3A76-050C-8A76-995F03741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BF114E-4D55-8481-5D83-5411FCB546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EE44AD-49AA-2D99-4317-88619CF53C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A66D70-1332-5C15-3A50-976B4BC865F9}"/>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922749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061FC-2756-016F-70F1-6AE7033691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B779FA-B5BA-9445-1873-5E49C0939E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464977-1746-2715-F621-86D80D4DC8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784DCA-763B-8B8A-C8EC-10535AAD244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017359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8B501-BC34-E67D-557D-35FAA22A3C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9F89B-C5C3-8383-4CF1-0183509CA5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875A5C-7A83-E17A-90D6-FA87135827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696C2E-7759-AA61-DBD9-F30B7420901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67083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40D84-7CE1-3F9F-A247-439B34C0AD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1C24F7-F391-434A-7A18-37163A1123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6E75ED-3615-F1DE-B802-0713B2F543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78AAFA-B2D1-B2C1-040D-60E1AE8092F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682652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C6642-449E-1E68-A412-DE51FDBDC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EC9F90-D05E-AA78-1BD8-780483A2A3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1908B6-95EA-BBEF-DC38-28CAECFB0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F2FF51-9C9D-F07B-A35D-FAAD9D6EC90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868313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9E341-3667-5568-E484-90B3AC7D7D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FF2B53-24CA-483F-462C-30080662A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C6A8A2-E42C-E116-1CA9-393FE0E5BD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107495-8C7A-22E7-B514-4E3742AB990B}"/>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365197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DBCC3-9D7F-5520-F6D6-A2C887886D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922040-EC07-307E-9D07-8844CE6167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342C2B-413B-1E36-6107-FF7B2F5776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9D0E47-36B7-3F1A-12D2-A63F57B18A0E}"/>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55514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EA15A-6D5B-C87E-EBE5-1DF34A1EF1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D9349-A155-F995-7B77-7102D15B98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A0D83E-8C8D-D536-41F8-553623CD87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E6A0AE-FA1C-11A8-3EF3-81FA901DEB8D}"/>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6625321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AE625-8D16-24C4-DE83-97DEAAD763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7AA099-8B04-31BB-5508-86CB36B0D8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319180-45AC-85D2-D2CC-BC057B911E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E898A9-DC4D-68AA-C524-CD5783219738}"/>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5647823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E571D-ACAF-87B3-9B46-25427E0161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1A03E8-59FD-4DBE-B607-49FEC5E2BD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E3E0DF-2BB3-8DD6-3C9E-4103708A2E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A37D2F-CD76-60E0-357D-AE7EED7358E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422069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8A6A3-6A98-E509-345B-40493F363D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8C9BA5-23EC-B333-F241-8DEDF7F2A6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56136A-3EAC-44D6-89C7-1BAFBB3CDE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756CAC-536F-53DF-1EF0-334FC05FF400}"/>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02461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F4AF9-B841-4D1E-4E91-6EB47C8C36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DFF5A5-F89B-9F19-008A-4EB95441DC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012732-67FE-74AC-EA17-32679FA87E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C8A7B2-D32D-C2C9-AA4F-D8416126729A}"/>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37693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33FE7-01D5-16FF-91ED-888FFC115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9043E3-2F3F-A916-0228-B512CDD7B5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3F941B-6804-E9B0-BF96-9A5B69FF53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BBC2D9-F878-8D52-3CF2-CA4476CB8826}"/>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529837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4D500-495D-6EFC-0D60-3EDD99EC3D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EACB1C-8009-2B6E-4872-01578D7C7D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C2A9ED-28F6-F73E-F027-29C96FBC3C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A52252-182C-7EB0-2DE8-621B296A87D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412320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24D7A-09FD-ADDA-3BBD-F53463DB10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4F3D1A-D0C3-9D02-CC97-E870C70F21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DFE6DE-AD30-4748-8409-42D285D65C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250E5F-A1E6-4496-8041-D78EC379E49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59463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1FCF7-321A-3358-AA39-6E608C426C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39EC7-8293-A111-8814-1E289966BF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C1FAC7-C4F8-8FCC-2787-41F77DACB3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93E510-FF1E-6B7D-69B7-F42B3B7EC6BB}"/>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674425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D281A-649A-4751-21DC-E150AEDADB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823057-0687-3CE7-EEC7-D27DBC8BE5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AE0753-B3E7-7869-E676-8C2221B4DA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E84658-AE68-BCF7-F851-7D1170D03379}"/>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3037567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E4140-4449-AFD1-5B2D-A7C6DDB4B6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94B658-AC93-D4A5-7D1C-019BC19B57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60AC0D-09C9-6AA1-99ED-52F234A03F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66E02E-7C7C-7BE6-7F3D-AC1C7347184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79338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8476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hyperlink" Target="https://www.tableau.com/products/desktop/download"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hyperlink" Target="https://www.tableau.com/products/public/download"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73459" y="3297628"/>
            <a:ext cx="6492393" cy="954107"/>
          </a:xfrm>
          <a:prstGeom prst="rect">
            <a:avLst/>
          </a:prstGeom>
          <a:noFill/>
        </p:spPr>
        <p:txBody>
          <a:bodyPr wrap="square" rtlCol="0">
            <a:spAutoFit/>
          </a:bodyPr>
          <a:lstStyle/>
          <a:p>
            <a:pPr algn="ctr"/>
            <a:r>
              <a:rPr lang="en-US" sz="2800" b="1" dirty="0">
                <a:solidFill>
                  <a:srgbClr val="00B0F0"/>
                </a:solidFill>
                <a:latin typeface="Alexandria" charset="0"/>
              </a:rPr>
              <a:t>Predictive Analytics : Web  and Social Media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385475" y="2304433"/>
            <a:ext cx="8806525" cy="3834704"/>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a:lnSpc>
                <a:spcPct val="20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Web Mining Overview</a:t>
            </a:r>
          </a:p>
          <a:p>
            <a:pPr>
              <a:lnSpc>
                <a:spcPct val="200000"/>
              </a:lnSpc>
            </a:pPr>
            <a:r>
              <a:rPr lang="en-US" sz="2400" b="1" dirty="0">
                <a:solidFill>
                  <a:srgbClr val="00B0F0"/>
                </a:solidFill>
                <a:latin typeface="Alexandria" charset="0"/>
              </a:rPr>
              <a:t>1.2</a:t>
            </a:r>
            <a:r>
              <a:rPr lang="en-US" sz="2400" dirty="0">
                <a:latin typeface="Times New Roman" panose="02020603050405020304" pitchFamily="18" charset="0"/>
                <a:cs typeface="Times New Roman" panose="02020603050405020304" pitchFamily="18" charset="0"/>
              </a:rPr>
              <a:t> Web mining can be viewed as consisting of three areas</a:t>
            </a:r>
          </a:p>
          <a:p>
            <a:pPr>
              <a:lnSpc>
                <a:spcPct val="200000"/>
              </a:lnSpc>
            </a:pPr>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Understand the Search Engines</a:t>
            </a:r>
          </a:p>
          <a:p>
            <a:pPr>
              <a:lnSpc>
                <a:spcPct val="200000"/>
              </a:lnSpc>
            </a:pPr>
            <a:r>
              <a:rPr lang="en-US" sz="2400" b="1" dirty="0">
                <a:solidFill>
                  <a:srgbClr val="00B0F0"/>
                </a:solidFill>
                <a:latin typeface="Alexandria" charset="0"/>
              </a:rPr>
              <a:t>1.4</a:t>
            </a:r>
            <a:r>
              <a:rPr lang="en-US" sz="2400" dirty="0">
                <a:latin typeface="Times New Roman" panose="02020603050405020304" pitchFamily="18" charset="0"/>
                <a:cs typeface="Times New Roman" panose="02020603050405020304" pitchFamily="18" charset="0"/>
              </a:rPr>
              <a:t> Social Analytics</a:t>
            </a:r>
          </a:p>
          <a:p>
            <a:pPr>
              <a:lnSpc>
                <a:spcPct val="200000"/>
              </a:lnSpc>
            </a:pPr>
            <a:r>
              <a:rPr lang="en-US" sz="2400" b="1" dirty="0">
                <a:solidFill>
                  <a:srgbClr val="00B0F0"/>
                </a:solidFill>
                <a:latin typeface="Alexandria" charset="0"/>
              </a:rPr>
              <a:t>1.5</a:t>
            </a:r>
            <a:r>
              <a:rPr lang="en-US" sz="2400" dirty="0">
                <a:latin typeface="Times New Roman" panose="02020603050405020304" pitchFamily="18" charset="0"/>
                <a:cs typeface="Times New Roman" panose="02020603050405020304" pitchFamily="18" charset="0"/>
              </a:rPr>
              <a:t> Tableau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p:cNvSpPr txBox="1"/>
          <p:nvPr/>
        </p:nvSpPr>
        <p:spPr>
          <a:xfrm>
            <a:off x="2346764" y="1315346"/>
            <a:ext cx="6917816" cy="400110"/>
          </a:xfrm>
          <a:prstGeom prst="rect">
            <a:avLst/>
          </a:prstGeom>
          <a:noFill/>
        </p:spPr>
        <p:txBody>
          <a:bodyPr wrap="square" rtlCol="0">
            <a:spAutoFit/>
          </a:bodyPr>
          <a:lstStyle/>
          <a:p>
            <a:r>
              <a:rPr lang="en-US" sz="2000" b="1" dirty="0"/>
              <a:t>Web mining</a:t>
            </a:r>
          </a:p>
        </p:txBody>
      </p:sp>
      <p:sp>
        <p:nvSpPr>
          <p:cNvPr id="5" name="Rectangle 4"/>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2152C2-7702-BF43-FB84-694E19369E97}"/>
              </a:ext>
            </a:extLst>
          </p:cNvPr>
          <p:cNvSpPr txBox="1"/>
          <p:nvPr/>
        </p:nvSpPr>
        <p:spPr>
          <a:xfrm>
            <a:off x="689640" y="1685495"/>
            <a:ext cx="10812720" cy="4439933"/>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The </a:t>
            </a:r>
            <a:r>
              <a:rPr lang="en-US" dirty="0">
                <a:solidFill>
                  <a:srgbClr val="FF0000"/>
                </a:solidFill>
                <a:latin typeface="Times New Roman" panose="02020603050405020304" pitchFamily="18" charset="0"/>
                <a:cs typeface="Times New Roman" panose="02020603050405020304" pitchFamily="18" charset="0"/>
              </a:rPr>
              <a:t>growth of the Internet and its enabling technologies </a:t>
            </a:r>
            <a:r>
              <a:rPr lang="en-US" dirty="0">
                <a:latin typeface="Times New Roman" panose="02020603050405020304" pitchFamily="18" charset="0"/>
                <a:cs typeface="Times New Roman" panose="02020603050405020304" pitchFamily="18" charset="0"/>
              </a:rPr>
              <a:t>has made </a:t>
            </a:r>
            <a:r>
              <a:rPr lang="en-US" dirty="0">
                <a:solidFill>
                  <a:srgbClr val="FF0000"/>
                </a:solidFill>
                <a:latin typeface="Times New Roman" panose="02020603050405020304" pitchFamily="18" charset="0"/>
                <a:cs typeface="Times New Roman" panose="02020603050405020304" pitchFamily="18" charset="0"/>
              </a:rPr>
              <a:t>data creation, data collection, and data/information/opinion exchange easier.</a:t>
            </a:r>
            <a:r>
              <a:rPr lang="en-US" dirty="0">
                <a:latin typeface="Times New Roman" panose="02020603050405020304" pitchFamily="18" charset="0"/>
                <a:cs typeface="Times New Roman" panose="02020603050405020304" pitchFamily="18" charset="0"/>
              </a:rPr>
              <a:t> Delays in service, manufacturing, shipping, delivery, and customer inquiries are no longer private incidents and are accepted as necessary evils. Now, </a:t>
            </a:r>
            <a:r>
              <a:rPr lang="en-US" dirty="0">
                <a:solidFill>
                  <a:srgbClr val="FF0000"/>
                </a:solidFill>
                <a:latin typeface="Times New Roman" panose="02020603050405020304" pitchFamily="18" charset="0"/>
                <a:cs typeface="Times New Roman" panose="02020603050405020304" pitchFamily="18" charset="0"/>
              </a:rPr>
              <a:t>thanks to social media tools and technologies on the Internet</a:t>
            </a:r>
            <a:r>
              <a:rPr lang="en-US" dirty="0">
                <a:latin typeface="Times New Roman" panose="02020603050405020304" pitchFamily="18" charset="0"/>
                <a:cs typeface="Times New Roman" panose="02020603050405020304" pitchFamily="18" charset="0"/>
              </a:rPr>
              <a:t>, everybody knows everything. Successful companies are the ones who embrace these Internet technologies and use them for the betterment of their business processes so that they can better communicate with their customers, understand their needs and wants, and serve them thoroughly and expeditiously. </a:t>
            </a:r>
            <a:r>
              <a:rPr lang="en-US" dirty="0">
                <a:solidFill>
                  <a:srgbClr val="FF0000"/>
                </a:solidFill>
                <a:latin typeface="Times New Roman" panose="02020603050405020304" pitchFamily="18" charset="0"/>
                <a:cs typeface="Times New Roman" panose="02020603050405020304" pitchFamily="18" charset="0"/>
              </a:rPr>
              <a:t>Being customer focused and keeping customers happy has never been as important a concept for businesses as they are now, in this age of Internet and social media.</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DBD81-4572-C364-DC52-8C0B6BF28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0AEA36-9F60-FE55-9378-D61F48D5B0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D2B14A39-638B-B7EA-7D14-588BB615C6C1}"/>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99700041-10E8-727C-BE9F-699D6079373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A5E9D41-E792-82F4-56FC-2FB7588E36C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4F4CAFEE-EFD1-4E6B-075B-F1A3389103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4E3DC7-0420-AF18-081B-AFF6AE019D48}"/>
              </a:ext>
            </a:extLst>
          </p:cNvPr>
          <p:cNvSpPr txBox="1"/>
          <p:nvPr/>
        </p:nvSpPr>
        <p:spPr>
          <a:xfrm>
            <a:off x="661147" y="1978007"/>
            <a:ext cx="10724986" cy="3885936"/>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The </a:t>
            </a:r>
            <a:r>
              <a:rPr lang="en-US" dirty="0">
                <a:solidFill>
                  <a:srgbClr val="FF0000"/>
                </a:solidFill>
                <a:latin typeface="Times New Roman" panose="02020603050405020304" pitchFamily="18" charset="0"/>
                <a:cs typeface="Times New Roman" panose="02020603050405020304" pitchFamily="18" charset="0"/>
              </a:rPr>
              <a:t>World Wide Web (or for short, Web) serves as an enormous repository of data and information </a:t>
            </a:r>
            <a:r>
              <a:rPr lang="en-US" dirty="0">
                <a:latin typeface="Times New Roman" panose="02020603050405020304" pitchFamily="18" charset="0"/>
                <a:cs typeface="Times New Roman" panose="02020603050405020304" pitchFamily="18" charset="0"/>
              </a:rPr>
              <a:t>on virtually everything one can conceive; business, personal, you name it, an abundant amount of it is there. The Web is perhaps the world’s largest data and text repository, and the amount of information on the Web is growing rapidly. A lot of interesting information can be found online: </a:t>
            </a:r>
            <a:r>
              <a:rPr lang="en-US" dirty="0">
                <a:solidFill>
                  <a:srgbClr val="FF0000"/>
                </a:solidFill>
                <a:latin typeface="Times New Roman" panose="02020603050405020304" pitchFamily="18" charset="0"/>
                <a:cs typeface="Times New Roman" panose="02020603050405020304" pitchFamily="18" charset="0"/>
              </a:rPr>
              <a:t>whose home page is linked to which other pages, how many people have links to a specific Web page, and how a particular site is organized</a:t>
            </a:r>
            <a:r>
              <a:rPr lang="en-US" dirty="0">
                <a:latin typeface="Times New Roman" panose="02020603050405020304" pitchFamily="18" charset="0"/>
                <a:cs typeface="Times New Roman" panose="02020603050405020304" pitchFamily="18" charset="0"/>
              </a:rPr>
              <a:t>. In addition, each visitor to a Web site, each search on a search engine, each click on a link, and each transaction on an e-commerce site creates additional data.</a:t>
            </a:r>
          </a:p>
        </p:txBody>
      </p:sp>
    </p:spTree>
    <p:extLst>
      <p:ext uri="{BB962C8B-B14F-4D97-AF65-F5344CB8AC3E}">
        <p14:creationId xmlns:p14="http://schemas.microsoft.com/office/powerpoint/2010/main" val="272448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188DE-5785-0BB9-830A-0F343051F1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B7DF0D-C214-52CA-04E1-8DAEEF8663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0C58A73C-7550-E312-A4C3-8E0D8258E825}"/>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C28B355B-7CB4-3856-7DA6-7A4829A13D7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FD6679-77BF-C3CB-27E3-65A62C308AA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15CE2D5-C5A3-A528-E6C5-4B851ED28A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B449F52-8498-757A-8CAF-66EF2AF38E2F}"/>
              </a:ext>
            </a:extLst>
          </p:cNvPr>
          <p:cNvSpPr txBox="1"/>
          <p:nvPr/>
        </p:nvSpPr>
        <p:spPr>
          <a:xfrm>
            <a:off x="762000" y="2019969"/>
            <a:ext cx="10420140" cy="3693319"/>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Although unstructured textual data in the form of Web pages coded in </a:t>
            </a:r>
            <a:r>
              <a:rPr lang="en-US" dirty="0">
                <a:solidFill>
                  <a:srgbClr val="FF0000"/>
                </a:solidFill>
                <a:latin typeface="Times New Roman" panose="02020603050405020304" pitchFamily="18" charset="0"/>
                <a:cs typeface="Times New Roman" panose="02020603050405020304" pitchFamily="18" charset="0"/>
              </a:rPr>
              <a:t>HTML or XML</a:t>
            </a:r>
            <a:r>
              <a:rPr lang="en-US" dirty="0">
                <a:latin typeface="Times New Roman" panose="02020603050405020304" pitchFamily="18" charset="0"/>
                <a:cs typeface="Times New Roman" panose="02020603050405020304" pitchFamily="18" charset="0"/>
              </a:rPr>
              <a:t> is the dominant content of the Web, the Web infrastructure also </a:t>
            </a:r>
            <a:r>
              <a:rPr lang="en-US" dirty="0">
                <a:solidFill>
                  <a:srgbClr val="FF0000"/>
                </a:solidFill>
                <a:latin typeface="Times New Roman" panose="02020603050405020304" pitchFamily="18" charset="0"/>
                <a:cs typeface="Times New Roman" panose="02020603050405020304" pitchFamily="18" charset="0"/>
              </a:rPr>
              <a:t>contains hyperlink information (connections to other Web pages) and usage information (logs of visitors’ interactions with Web sites), </a:t>
            </a:r>
            <a:r>
              <a:rPr lang="en-US" dirty="0">
                <a:latin typeface="Times New Roman" panose="02020603050405020304" pitchFamily="18" charset="0"/>
                <a:cs typeface="Times New Roman" panose="02020603050405020304" pitchFamily="18" charset="0"/>
              </a:rPr>
              <a:t>all of which provide </a:t>
            </a:r>
            <a:r>
              <a:rPr lang="en-US" dirty="0">
                <a:solidFill>
                  <a:srgbClr val="FF0000"/>
                </a:solidFill>
                <a:latin typeface="Times New Roman" panose="02020603050405020304" pitchFamily="18" charset="0"/>
                <a:cs typeface="Times New Roman" panose="02020603050405020304" pitchFamily="18" charset="0"/>
              </a:rPr>
              <a:t>rich data for knowledge discovery. Analysis </a:t>
            </a:r>
            <a:r>
              <a:rPr lang="en-US" dirty="0">
                <a:latin typeface="Times New Roman" panose="02020603050405020304" pitchFamily="18" charset="0"/>
                <a:cs typeface="Times New Roman" panose="02020603050405020304" pitchFamily="18" charset="0"/>
              </a:rPr>
              <a:t>of this information can help us make better use of </a:t>
            </a:r>
            <a:r>
              <a:rPr lang="en-US" dirty="0">
                <a:solidFill>
                  <a:srgbClr val="FF0000"/>
                </a:solidFill>
                <a:latin typeface="Times New Roman" panose="02020603050405020304" pitchFamily="18" charset="0"/>
                <a:cs typeface="Times New Roman" panose="02020603050405020304" pitchFamily="18" charset="0"/>
              </a:rPr>
              <a:t>Web sites and also aid us in enhancing relationships and value for the visitors to our own Web sites.</a:t>
            </a:r>
          </a:p>
          <a:p>
            <a:r>
              <a:rPr lang="en-US" dirty="0">
                <a:latin typeface="Times New Roman" panose="02020603050405020304" pitchFamily="18" charset="0"/>
                <a:cs typeface="Times New Roman" panose="02020603050405020304" pitchFamily="18" charset="0"/>
              </a:rPr>
              <a:t>Web is not an easy undertaking by any means. </a:t>
            </a:r>
            <a:r>
              <a:rPr lang="en-US" dirty="0">
                <a:solidFill>
                  <a:srgbClr val="FF0000"/>
                </a:solidFill>
                <a:latin typeface="Times New Roman" panose="02020603050405020304" pitchFamily="18" charset="0"/>
                <a:cs typeface="Times New Roman" panose="02020603050405020304" pitchFamily="18" charset="0"/>
              </a:rPr>
              <a:t>The Web also poses great challenges for effective and efficient </a:t>
            </a:r>
            <a:r>
              <a:rPr lang="en-US" dirty="0">
                <a:latin typeface="Times New Roman" panose="02020603050405020304" pitchFamily="18" charset="0"/>
                <a:cs typeface="Times New Roman" panose="02020603050405020304" pitchFamily="18" charset="0"/>
              </a:rPr>
              <a:t>knowledge discovery :</a:t>
            </a:r>
          </a:p>
          <a:p>
            <a:endParaRPr lang="en-US" dirty="0"/>
          </a:p>
        </p:txBody>
      </p:sp>
    </p:spTree>
    <p:extLst>
      <p:ext uri="{BB962C8B-B14F-4D97-AF65-F5344CB8AC3E}">
        <p14:creationId xmlns:p14="http://schemas.microsoft.com/office/powerpoint/2010/main" val="839887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ABB86-15C2-CAF5-7C49-AE78D7CD2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818EF7-1229-690A-65FE-543ABC7203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C1D1178-ADC3-9FF3-A253-21BBAC1D49B6}"/>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C7C2B393-CBCB-6438-410D-F4E586EC1BFD}"/>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B9EB70-507A-004D-42C8-9134E3A89AA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AB0B362-11FC-3476-2885-750310F9CB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A3CE300-2B20-6BF1-451B-FEF6418B7702}"/>
              </a:ext>
            </a:extLst>
          </p:cNvPr>
          <p:cNvSpPr txBox="1"/>
          <p:nvPr/>
        </p:nvSpPr>
        <p:spPr>
          <a:xfrm>
            <a:off x="687618" y="1818684"/>
            <a:ext cx="10742382" cy="4939814"/>
          </a:xfrm>
          <a:prstGeom prst="rect">
            <a:avLst/>
          </a:prstGeom>
          <a:noFill/>
        </p:spPr>
        <p:txBody>
          <a:bodyPr wrap="square" rtlCol="0">
            <a:spAutoFit/>
          </a:bodyPr>
          <a:lstStyle/>
          <a:p>
            <a:pPr marL="342900" indent="-34290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The Web is too big for effective data mining</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Web is so large and growing so rapidly that it is difficult to even quantify its size. Because of the </a:t>
            </a:r>
            <a:r>
              <a:rPr lang="en-US" dirty="0">
                <a:solidFill>
                  <a:srgbClr val="FF0000"/>
                </a:solidFill>
                <a:latin typeface="Times New Roman" panose="02020603050405020304" pitchFamily="18" charset="0"/>
                <a:cs typeface="Times New Roman" panose="02020603050405020304" pitchFamily="18" charset="0"/>
              </a:rPr>
              <a:t>sheer size of the Web, it is not feasible to set up a data warehouse to replicate, store, and integrate all of the data on the Web</a:t>
            </a:r>
            <a:r>
              <a:rPr lang="en-US" dirty="0">
                <a:latin typeface="Times New Roman" panose="02020603050405020304" pitchFamily="18" charset="0"/>
                <a:cs typeface="Times New Roman" panose="02020603050405020304" pitchFamily="18" charset="0"/>
              </a:rPr>
              <a:t>, making data collection and integration a challenge.</a:t>
            </a:r>
          </a:p>
          <a:p>
            <a:pPr marL="342900" indent="-34290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The Web is too complex</a:t>
            </a:r>
            <a:r>
              <a:rPr lang="en-US"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a:t>
            </a:r>
            <a:r>
              <a:rPr lang="en-US" dirty="0">
                <a:solidFill>
                  <a:srgbClr val="FF0000"/>
                </a:solidFill>
                <a:latin typeface="Times New Roman" panose="02020603050405020304" pitchFamily="18" charset="0"/>
                <a:cs typeface="Times New Roman" panose="02020603050405020304" pitchFamily="18" charset="0"/>
              </a:rPr>
              <a:t>complexity of a Web page is far greater than that of a page in a traditional text </a:t>
            </a:r>
            <a:r>
              <a:rPr lang="en-US" dirty="0">
                <a:latin typeface="Times New Roman" panose="02020603050405020304" pitchFamily="18" charset="0"/>
                <a:cs typeface="Times New Roman" panose="02020603050405020304" pitchFamily="18" charset="0"/>
              </a:rPr>
              <a:t>document collection. Web pages lack a unified structure. They contain far more </a:t>
            </a:r>
            <a:r>
              <a:rPr lang="en-US" dirty="0">
                <a:solidFill>
                  <a:srgbClr val="FF0000"/>
                </a:solidFill>
                <a:latin typeface="Times New Roman" panose="02020603050405020304" pitchFamily="18" charset="0"/>
                <a:cs typeface="Times New Roman" panose="02020603050405020304" pitchFamily="18" charset="0"/>
              </a:rPr>
              <a:t>authoring style and content variation than any set of books, articles, or other traditional text-based document.</a:t>
            </a:r>
          </a:p>
          <a:p>
            <a:pPr marL="342900" indent="-34290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The Web is not specific to a domain</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Web serves a broad diversity of communities and connects billions of workstations. </a:t>
            </a:r>
            <a:r>
              <a:rPr lang="en-US" dirty="0">
                <a:solidFill>
                  <a:srgbClr val="FF0000"/>
                </a:solidFill>
                <a:latin typeface="Times New Roman" panose="02020603050405020304" pitchFamily="18" charset="0"/>
                <a:cs typeface="Times New Roman" panose="02020603050405020304" pitchFamily="18" charset="0"/>
              </a:rPr>
              <a:t>Web users have very different backgrounds</a:t>
            </a:r>
            <a:r>
              <a:rPr lang="en-US" dirty="0">
                <a:latin typeface="Times New Roman" panose="02020603050405020304" pitchFamily="18" charset="0"/>
                <a:cs typeface="Times New Roman" panose="02020603050405020304" pitchFamily="18" charset="0"/>
              </a:rPr>
              <a:t>, interests, and usage purposes. Most users may not have good knowledge of the structure of the information network and </a:t>
            </a:r>
            <a:r>
              <a:rPr lang="en-US" dirty="0">
                <a:solidFill>
                  <a:srgbClr val="FF0000"/>
                </a:solidFill>
                <a:latin typeface="Times New Roman" panose="02020603050405020304" pitchFamily="18" charset="0"/>
                <a:cs typeface="Times New Roman" panose="02020603050405020304" pitchFamily="18" charset="0"/>
              </a:rPr>
              <a:t>may not be aware of the heavy cost of a particular search that they perform.</a:t>
            </a:r>
          </a:p>
          <a:p>
            <a:pPr marL="342900" indent="-342900" algn="just">
              <a:lnSpc>
                <a:spcPct val="150000"/>
              </a:lnSpc>
              <a:buFont typeface="+mj-lt"/>
              <a:buAutoNum type="arabicPeriod"/>
            </a:pPr>
            <a:endParaRPr lang="en-US" dirty="0">
              <a:solidFill>
                <a:srgbClr val="FF0000"/>
              </a:solidFill>
              <a:latin typeface="Times New Roman" panose="02020603050405020304" pitchFamily="18" charset="0"/>
              <a:cs typeface="Times New Roman" panose="02020603050405020304" pitchFamily="18" charset="0"/>
            </a:endParaRPr>
          </a:p>
          <a:p>
            <a:pPr algn="justLow"/>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57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88CD5-46A9-E1B5-A9B1-5703E9D6EE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902E12-B6E4-3B3B-064E-01A4FD676D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780ED83-B480-CFAF-76F7-BDA239F72F83}"/>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9F60BD35-8455-3268-B46B-AD7755D3ABD8}"/>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828BB8-68F0-20E5-8975-F2E9E64B3FE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68DFF64-72B1-EEE2-E3EC-A649F9A1B6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BA8F4B6-F84F-113E-9924-3FD70D0D95CB}"/>
              </a:ext>
            </a:extLst>
          </p:cNvPr>
          <p:cNvSpPr txBox="1"/>
          <p:nvPr/>
        </p:nvSpPr>
        <p:spPr>
          <a:xfrm>
            <a:off x="617280" y="1818684"/>
            <a:ext cx="10812720" cy="4204356"/>
          </a:xfrm>
          <a:prstGeom prst="rect">
            <a:avLst/>
          </a:prstGeom>
          <a:noFill/>
        </p:spPr>
        <p:txBody>
          <a:bodyPr wrap="square" rtlCol="0">
            <a:spAutoFit/>
          </a:bodyPr>
          <a:lstStyle/>
          <a:p>
            <a:pPr algn="just">
              <a:lnSpc>
                <a:spcPct val="150000"/>
              </a:lnSpc>
            </a:pPr>
            <a:r>
              <a:rPr lang="en-US" dirty="0"/>
              <a:t>These challenges have </a:t>
            </a:r>
            <a:r>
              <a:rPr lang="en-US" dirty="0">
                <a:solidFill>
                  <a:srgbClr val="FF0000"/>
                </a:solidFill>
              </a:rPr>
              <a:t>prompted many research efforts to enhance the effectiveness and efficiency of discovering and using data assets on the Web</a:t>
            </a:r>
            <a:r>
              <a:rPr lang="en-US" dirty="0"/>
              <a:t>. A number of index based Web search engines constantly search the Web and index Web pages under certain keywords. </a:t>
            </a:r>
            <a:r>
              <a:rPr lang="en-US" dirty="0">
                <a:solidFill>
                  <a:srgbClr val="FF0000"/>
                </a:solidFill>
              </a:rPr>
              <a:t>Using these search engines, an experienced user may be able to locate documents by providing a set of tightly constrained keywords or phrases. </a:t>
            </a:r>
            <a:r>
              <a:rPr lang="en-US" dirty="0"/>
              <a:t>First, a topic of any breadth can easily contain hundreds or thousands of documents. </a:t>
            </a:r>
            <a:r>
              <a:rPr lang="en-US" dirty="0">
                <a:solidFill>
                  <a:srgbClr val="FF0000"/>
                </a:solidFill>
              </a:rPr>
              <a:t>This can lead to a large number of document entries returned by the search engine, many of which are marginally relevant to the topic</a:t>
            </a:r>
            <a:r>
              <a:rPr lang="en-US" dirty="0"/>
              <a:t>. Second, </a:t>
            </a:r>
            <a:r>
              <a:rPr lang="en-US" dirty="0">
                <a:solidFill>
                  <a:srgbClr val="FF0000"/>
                </a:solidFill>
              </a:rPr>
              <a:t>many documents that are highly relevant to a topic may not contain the exact keywords defining them. </a:t>
            </a:r>
            <a:r>
              <a:rPr lang="en-US" b="1" dirty="0">
                <a:solidFill>
                  <a:srgbClr val="FF0000"/>
                </a:solidFill>
              </a:rPr>
              <a:t>Web mining</a:t>
            </a:r>
            <a:r>
              <a:rPr lang="en-US" dirty="0"/>
              <a:t> is a prominent (and more challenging) approach that can be used to substantially enhance the power of Web search engines because Web mining can identify </a:t>
            </a:r>
            <a:r>
              <a:rPr lang="en-US" dirty="0">
                <a:solidFill>
                  <a:srgbClr val="FF0000"/>
                </a:solidFill>
              </a:rPr>
              <a:t>authoritative Web pages,</a:t>
            </a:r>
            <a:r>
              <a:rPr lang="en-US" dirty="0"/>
              <a:t> classify Web documents, and </a:t>
            </a:r>
            <a:r>
              <a:rPr lang="en-US" dirty="0">
                <a:solidFill>
                  <a:srgbClr val="FF0000"/>
                </a:solidFill>
              </a:rPr>
              <a:t>resolve many ambiguities and subtleties raised in keyword-based Web search engines.</a:t>
            </a:r>
          </a:p>
        </p:txBody>
      </p:sp>
    </p:spTree>
    <p:extLst>
      <p:ext uri="{BB962C8B-B14F-4D97-AF65-F5344CB8AC3E}">
        <p14:creationId xmlns:p14="http://schemas.microsoft.com/office/powerpoint/2010/main" val="1517310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D6D6C-9644-3310-8FCD-6C7CA6A5A0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7F56DC-7B0E-89E9-4FB8-125E549F78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92E4A99-FB65-E4BC-F8A5-84743F4E4708}"/>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F64C3D38-C4C7-77C4-F1FF-682E90CA8C3D}"/>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8D6F1A5-57AB-0C95-A381-C6AF109CED4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848EA7A-BA7C-D95C-68A6-EAFB61EB16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6A89EC-56FA-C388-FC48-7B6AF06F297A}"/>
              </a:ext>
            </a:extLst>
          </p:cNvPr>
          <p:cNvSpPr txBox="1"/>
          <p:nvPr/>
        </p:nvSpPr>
        <p:spPr>
          <a:xfrm>
            <a:off x="617280" y="2019969"/>
            <a:ext cx="10812720" cy="3366563"/>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Web mining is the process of </a:t>
            </a:r>
            <a:r>
              <a:rPr lang="en-US" dirty="0">
                <a:solidFill>
                  <a:srgbClr val="FF0000"/>
                </a:solidFill>
                <a:latin typeface="Times New Roman" panose="02020603050405020304" pitchFamily="18" charset="0"/>
                <a:cs typeface="Times New Roman" panose="02020603050405020304" pitchFamily="18" charset="0"/>
              </a:rPr>
              <a:t>discovering intrinsic relationships (i.e., interesting and useful information) from Web data</a:t>
            </a:r>
            <a:r>
              <a:rPr lang="en-US" dirty="0">
                <a:latin typeface="Times New Roman" panose="02020603050405020304" pitchFamily="18" charset="0"/>
                <a:cs typeface="Times New Roman" panose="02020603050405020304" pitchFamily="18" charset="0"/>
              </a:rPr>
              <a:t>, which are expressed in the form of </a:t>
            </a:r>
            <a:r>
              <a:rPr lang="en-US" dirty="0">
                <a:solidFill>
                  <a:srgbClr val="FF0000"/>
                </a:solidFill>
                <a:latin typeface="Times New Roman" panose="02020603050405020304" pitchFamily="18" charset="0"/>
                <a:cs typeface="Times New Roman" panose="02020603050405020304" pitchFamily="18" charset="0"/>
              </a:rPr>
              <a:t>textual, linkage, or usage information</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Web mining </a:t>
            </a:r>
            <a:r>
              <a:rPr lang="en-US" dirty="0">
                <a:latin typeface="Times New Roman" panose="02020603050405020304" pitchFamily="18" charset="0"/>
                <a:cs typeface="Times New Roman" panose="02020603050405020304" pitchFamily="18" charset="0"/>
              </a:rPr>
              <a:t>is essentially the same as </a:t>
            </a:r>
            <a:r>
              <a:rPr lang="en-US" dirty="0">
                <a:solidFill>
                  <a:srgbClr val="FF0000"/>
                </a:solidFill>
                <a:latin typeface="Times New Roman" panose="02020603050405020304" pitchFamily="18" charset="0"/>
                <a:cs typeface="Times New Roman" panose="02020603050405020304" pitchFamily="18" charset="0"/>
              </a:rPr>
              <a:t>data mining </a:t>
            </a:r>
            <a:r>
              <a:rPr lang="en-US" dirty="0">
                <a:latin typeface="Times New Roman" panose="02020603050405020304" pitchFamily="18" charset="0"/>
                <a:cs typeface="Times New Roman" panose="02020603050405020304" pitchFamily="18" charset="0"/>
              </a:rPr>
              <a:t>that uses </a:t>
            </a:r>
            <a:r>
              <a:rPr lang="en-US" dirty="0">
                <a:solidFill>
                  <a:srgbClr val="FF0000"/>
                </a:solidFill>
                <a:latin typeface="Times New Roman" panose="02020603050405020304" pitchFamily="18" charset="0"/>
                <a:cs typeface="Times New Roman" panose="02020603050405020304" pitchFamily="18" charset="0"/>
              </a:rPr>
              <a:t>data generated over the Web</a:t>
            </a:r>
            <a:r>
              <a:rPr lang="en-US" dirty="0">
                <a:latin typeface="Times New Roman" panose="02020603050405020304" pitchFamily="18" charset="0"/>
                <a:cs typeface="Times New Roman" panose="02020603050405020304" pitchFamily="18" charset="0"/>
              </a:rPr>
              <a:t>. The goal is to </a:t>
            </a:r>
            <a:r>
              <a:rPr lang="en-US" dirty="0">
                <a:solidFill>
                  <a:srgbClr val="FF0000"/>
                </a:solidFill>
                <a:latin typeface="Times New Roman" panose="02020603050405020304" pitchFamily="18" charset="0"/>
                <a:cs typeface="Times New Roman" panose="02020603050405020304" pitchFamily="18" charset="0"/>
              </a:rPr>
              <a:t>turn vast repositories of business transactions, customer interactions, and Web site usage data into actionable information </a:t>
            </a:r>
            <a:r>
              <a:rPr lang="en-US" dirty="0">
                <a:latin typeface="Times New Roman" panose="02020603050405020304" pitchFamily="18" charset="0"/>
                <a:cs typeface="Times New Roman" panose="02020603050405020304" pitchFamily="18" charset="0"/>
              </a:rPr>
              <a:t>(i.e., knowledge) to promote </a:t>
            </a:r>
            <a:r>
              <a:rPr lang="en-US" dirty="0">
                <a:solidFill>
                  <a:srgbClr val="FF0000"/>
                </a:solidFill>
                <a:latin typeface="Times New Roman" panose="02020603050405020304" pitchFamily="18" charset="0"/>
                <a:cs typeface="Times New Roman" panose="02020603050405020304" pitchFamily="18" charset="0"/>
              </a:rPr>
              <a:t>better decision making throughout the enterprise</a:t>
            </a:r>
            <a:r>
              <a:rPr lang="en-US" dirty="0">
                <a:latin typeface="Times New Roman" panose="02020603050405020304" pitchFamily="18" charset="0"/>
                <a:cs typeface="Times New Roman" panose="02020603050405020304" pitchFamily="18" charset="0"/>
              </a:rPr>
              <a:t>. Because of the increased popularity of the term </a:t>
            </a:r>
            <a:r>
              <a:rPr lang="en-US" i="1" dirty="0">
                <a:solidFill>
                  <a:srgbClr val="FF0000"/>
                </a:solidFill>
                <a:latin typeface="Times New Roman" panose="02020603050405020304" pitchFamily="18" charset="0"/>
                <a:cs typeface="Times New Roman" panose="02020603050405020304" pitchFamily="18" charset="0"/>
              </a:rPr>
              <a:t>analytics</a:t>
            </a:r>
            <a:r>
              <a:rPr lang="en-US" dirty="0">
                <a:latin typeface="Times New Roman" panose="02020603050405020304" pitchFamily="18" charset="0"/>
                <a:cs typeface="Times New Roman" panose="02020603050405020304" pitchFamily="18" charset="0"/>
              </a:rPr>
              <a:t>, nowadays many have started to refer to </a:t>
            </a:r>
            <a:r>
              <a:rPr lang="en-US" b="1" dirty="0">
                <a:solidFill>
                  <a:srgbClr val="FF0000"/>
                </a:solidFill>
                <a:latin typeface="Times New Roman" panose="02020603050405020304" pitchFamily="18" charset="0"/>
                <a:cs typeface="Times New Roman" panose="02020603050405020304" pitchFamily="18" charset="0"/>
              </a:rPr>
              <a:t>Web mining as </a:t>
            </a:r>
            <a:r>
              <a:rPr lang="en-US" b="1" i="1" dirty="0">
                <a:solidFill>
                  <a:srgbClr val="FF0000"/>
                </a:solidFill>
                <a:latin typeface="Times New Roman" panose="02020603050405020304" pitchFamily="18" charset="0"/>
                <a:cs typeface="Times New Roman" panose="02020603050405020304" pitchFamily="18" charset="0"/>
              </a:rPr>
              <a:t>Web analytics</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However, </a:t>
            </a:r>
            <a:r>
              <a:rPr lang="en-US" dirty="0">
                <a:solidFill>
                  <a:srgbClr val="FF0000"/>
                </a:solidFill>
                <a:latin typeface="Times New Roman" panose="02020603050405020304" pitchFamily="18" charset="0"/>
                <a:cs typeface="Times New Roman" panose="02020603050405020304" pitchFamily="18" charset="0"/>
              </a:rPr>
              <a:t>these two terms are not the same.</a:t>
            </a:r>
            <a:r>
              <a:rPr lang="en-US" dirty="0">
                <a:latin typeface="Times New Roman" panose="02020603050405020304" pitchFamily="18" charset="0"/>
                <a:cs typeface="Times New Roman" panose="02020603050405020304" pitchFamily="18" charset="0"/>
              </a:rPr>
              <a:t> Whereas </a:t>
            </a:r>
            <a:r>
              <a:rPr lang="en-US" dirty="0">
                <a:solidFill>
                  <a:srgbClr val="FF0000"/>
                </a:solidFill>
                <a:latin typeface="Times New Roman" panose="02020603050405020304" pitchFamily="18" charset="0"/>
                <a:cs typeface="Times New Roman" panose="02020603050405020304" pitchFamily="18" charset="0"/>
              </a:rPr>
              <a:t>Web analytics is primarily Web site usage data focused,</a:t>
            </a:r>
            <a:r>
              <a:rPr lang="en-US" dirty="0">
                <a:latin typeface="Times New Roman" panose="02020603050405020304" pitchFamily="18" charset="0"/>
                <a:cs typeface="Times New Roman" panose="02020603050405020304" pitchFamily="18" charset="0"/>
              </a:rPr>
              <a:t> Web mining is inclusive of </a:t>
            </a:r>
            <a:r>
              <a:rPr lang="en-US" dirty="0">
                <a:solidFill>
                  <a:srgbClr val="FF0000"/>
                </a:solidFill>
                <a:latin typeface="Times New Roman" panose="02020603050405020304" pitchFamily="18" charset="0"/>
                <a:cs typeface="Times New Roman" panose="02020603050405020304" pitchFamily="18" charset="0"/>
              </a:rPr>
              <a:t>all data generated via the Internet including transaction, social, and usage data</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04223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02A9A-564D-7F3C-4F49-B4FA4FE62E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8CCAD2-C4EC-63FD-33E4-F18FEFA828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5.11 A Simple Taxonomy of Web Mining</a:t>
            </a:r>
            <a:endParaRPr lang="en-US" dirty="0"/>
          </a:p>
        </p:txBody>
      </p:sp>
      <p:sp>
        <p:nvSpPr>
          <p:cNvPr id="3" name="TextBox 2">
            <a:extLst>
              <a:ext uri="{FF2B5EF4-FFF2-40B4-BE49-F238E27FC236}">
                <a16:creationId xmlns:a16="http://schemas.microsoft.com/office/drawing/2014/main" id="{8CA24218-853F-39B8-FAD9-B06BB95411CC}"/>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D739CAC0-7162-B63E-F48E-8E6E1847C35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4DA3993-7396-B4CA-6774-12DA9CF9DEF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20BE1E3-42AD-9428-3611-59715960E5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20611BA-15F1-FE10-5EF4-4260CBB9B473}"/>
              </a:ext>
            </a:extLst>
          </p:cNvPr>
          <p:cNvSpPr txBox="1"/>
          <p:nvPr/>
        </p:nvSpPr>
        <p:spPr>
          <a:xfrm>
            <a:off x="628022" y="2019969"/>
            <a:ext cx="10450286" cy="3693319"/>
          </a:xfrm>
          <a:prstGeom prst="rect">
            <a:avLst/>
          </a:prstGeom>
          <a:noFill/>
        </p:spPr>
        <p:txBody>
          <a:bodyPr wrap="square" rtlCol="0">
            <a:spAutoFit/>
          </a:bodyPr>
          <a:lstStyle/>
          <a:p>
            <a:pPr>
              <a:lnSpc>
                <a:spcPct val="150000"/>
              </a:lnSpc>
            </a:pPr>
            <a:r>
              <a:rPr lang="en-US" b="1" dirty="0">
                <a:solidFill>
                  <a:srgbClr val="FF0000"/>
                </a:solidFill>
                <a:latin typeface="Times New Roman" panose="02020603050405020304" pitchFamily="18" charset="0"/>
                <a:cs typeface="Times New Roman" panose="02020603050405020304" pitchFamily="18" charset="0"/>
              </a:rPr>
              <a:t>Web Analytics</a:t>
            </a:r>
          </a:p>
          <a:p>
            <a:pPr>
              <a:lnSpc>
                <a:spcPct val="150000"/>
              </a:lnSpc>
            </a:pPr>
            <a:r>
              <a:rPr lang="en-US" b="1" dirty="0">
                <a:latin typeface="Times New Roman" panose="02020603050405020304" pitchFamily="18" charset="0"/>
                <a:cs typeface="Times New Roman" panose="02020603050405020304" pitchFamily="18" charset="0"/>
              </a:rPr>
              <a:t>Focus:</a:t>
            </a:r>
            <a:r>
              <a:rPr lang="en-US" dirty="0">
                <a:latin typeface="Times New Roman" panose="02020603050405020304" pitchFamily="18" charset="0"/>
                <a:cs typeface="Times New Roman" panose="02020603050405020304" pitchFamily="18" charset="0"/>
              </a:rPr>
              <a:t> Primarily on </a:t>
            </a:r>
            <a:r>
              <a:rPr lang="en-US" b="1" dirty="0">
                <a:solidFill>
                  <a:srgbClr val="FF0000"/>
                </a:solidFill>
                <a:latin typeface="Times New Roman" panose="02020603050405020304" pitchFamily="18" charset="0"/>
                <a:cs typeface="Times New Roman" panose="02020603050405020304" pitchFamily="18" charset="0"/>
              </a:rPr>
              <a:t>website usage data</a:t>
            </a:r>
            <a:r>
              <a:rPr lang="en-US" dirty="0">
                <a:solidFill>
                  <a:srgbClr val="FF0000"/>
                </a:solidFill>
                <a:latin typeface="Times New Roman" panose="02020603050405020304" pitchFamily="18" charset="0"/>
                <a:cs typeface="Times New Roman" panose="02020603050405020304" pitchFamily="18" charset="0"/>
              </a:rPr>
              <a:t>.</a:t>
            </a:r>
          </a:p>
          <a:p>
            <a:pPr>
              <a:lnSpc>
                <a:spcPct val="150000"/>
              </a:lnSpc>
            </a:pPr>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To analyze </a:t>
            </a:r>
            <a:r>
              <a:rPr lang="en-US" dirty="0">
                <a:solidFill>
                  <a:srgbClr val="FF0000"/>
                </a:solidFill>
                <a:latin typeface="Times New Roman" panose="02020603050405020304" pitchFamily="18" charset="0"/>
                <a:cs typeface="Times New Roman" panose="02020603050405020304" pitchFamily="18" charset="0"/>
              </a:rPr>
              <a:t>how users interact with a specific website</a:t>
            </a:r>
            <a:r>
              <a:rPr lang="en-US" dirty="0">
                <a:latin typeface="Times New Roman" panose="02020603050405020304" pitchFamily="18" charset="0"/>
                <a:cs typeface="Times New Roman" panose="02020603050405020304" pitchFamily="18" charset="0"/>
              </a:rPr>
              <a:t> (e.g., clicks, page views, time on site).</a:t>
            </a:r>
          </a:p>
          <a:p>
            <a:pPr>
              <a:lnSpc>
                <a:spcPct val="150000"/>
              </a:lnSpc>
            </a:pPr>
            <a:r>
              <a:rPr lang="en-US" b="1" dirty="0">
                <a:solidFill>
                  <a:srgbClr val="FF0000"/>
                </a:solidFill>
                <a:latin typeface="Times New Roman" panose="02020603050405020304" pitchFamily="18" charset="0"/>
                <a:cs typeface="Times New Roman" panose="02020603050405020304" pitchFamily="18" charset="0"/>
              </a:rPr>
              <a:t>Data Sources:</a:t>
            </a:r>
            <a:endParaRPr lang="en-US" dirty="0">
              <a:solidFill>
                <a:srgbClr val="FF0000"/>
              </a:solidFill>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Web server logs</a:t>
            </a: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Google Analytics</a:t>
            </a: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Session recordings, heatmaps</a:t>
            </a:r>
          </a:p>
          <a:p>
            <a:pPr>
              <a:lnSpc>
                <a:spcPct val="150000"/>
              </a:lnSpc>
            </a:pPr>
            <a:r>
              <a:rPr lang="en-US" b="1" dirty="0">
                <a:solidFill>
                  <a:srgbClr val="FF0000"/>
                </a:solidFill>
                <a:latin typeface="Times New Roman" panose="02020603050405020304" pitchFamily="18" charset="0"/>
                <a:cs typeface="Times New Roman" panose="02020603050405020304" pitchFamily="18" charset="0"/>
              </a:rPr>
              <a:t>Goal:</a:t>
            </a:r>
            <a:r>
              <a:rPr lang="en-US"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Improve </a:t>
            </a:r>
            <a:r>
              <a:rPr lang="en-US" b="1" dirty="0">
                <a:latin typeface="Times New Roman" panose="02020603050405020304" pitchFamily="18" charset="0"/>
                <a:cs typeface="Times New Roman" panose="02020603050405020304" pitchFamily="18" charset="0"/>
              </a:rPr>
              <a:t>website performance</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user experience</a:t>
            </a:r>
            <a:r>
              <a:rPr lang="en-US" dirty="0">
                <a:latin typeface="Times New Roman" panose="02020603050405020304" pitchFamily="18" charset="0"/>
                <a:cs typeface="Times New Roman" panose="02020603050405020304" pitchFamily="18" charset="0"/>
              </a:rPr>
              <a:t>, and </a:t>
            </a:r>
            <a:r>
              <a:rPr lang="en-US" b="1" dirty="0">
                <a:latin typeface="Times New Roman" panose="02020603050405020304" pitchFamily="18" charset="0"/>
                <a:cs typeface="Times New Roman" panose="02020603050405020304" pitchFamily="18" charset="0"/>
              </a:rPr>
              <a:t>conversion rates</a:t>
            </a:r>
            <a:r>
              <a:rPr lang="en-US" dirty="0">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351411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9AC01-BAD5-6B5D-FD62-3DE5505964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2ABC73-B730-710C-CC5E-00AA101908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5.11 A Simple Taxonomy of Web Mining</a:t>
            </a:r>
            <a:endParaRPr lang="en-US" dirty="0"/>
          </a:p>
        </p:txBody>
      </p:sp>
      <p:sp>
        <p:nvSpPr>
          <p:cNvPr id="3" name="TextBox 2">
            <a:extLst>
              <a:ext uri="{FF2B5EF4-FFF2-40B4-BE49-F238E27FC236}">
                <a16:creationId xmlns:a16="http://schemas.microsoft.com/office/drawing/2014/main" id="{10F0BC0F-6C18-32BC-0F5A-BB1F705F3EBD}"/>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D4F8003C-C19D-E232-50E8-5AD9625F089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ED0ACC3-5A35-AC60-079C-1F28D396A8D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9E58C15-90A8-2D8A-E3C4-2C856570AD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624411F-0002-2850-D526-C0F758500D0B}"/>
              </a:ext>
            </a:extLst>
          </p:cNvPr>
          <p:cNvSpPr txBox="1"/>
          <p:nvPr/>
        </p:nvSpPr>
        <p:spPr>
          <a:xfrm>
            <a:off x="617280" y="1895330"/>
            <a:ext cx="10450286" cy="4108817"/>
          </a:xfrm>
          <a:prstGeom prst="rect">
            <a:avLst/>
          </a:prstGeom>
          <a:noFill/>
        </p:spPr>
        <p:txBody>
          <a:bodyPr wrap="square" rtlCol="0">
            <a:spAutoFit/>
          </a:bodyPr>
          <a:lstStyle/>
          <a:p>
            <a:pPr>
              <a:lnSpc>
                <a:spcPct val="150000"/>
              </a:lnSpc>
            </a:pPr>
            <a:r>
              <a:rPr lang="en-US" b="1" dirty="0">
                <a:solidFill>
                  <a:srgbClr val="FF0000"/>
                </a:solidFill>
                <a:latin typeface="Times New Roman" panose="02020603050405020304" pitchFamily="18" charset="0"/>
                <a:cs typeface="Times New Roman" panose="02020603050405020304" pitchFamily="18" charset="0"/>
              </a:rPr>
              <a:t>Web Mining</a:t>
            </a:r>
          </a:p>
          <a:p>
            <a:pPr>
              <a:lnSpc>
                <a:spcPct val="150000"/>
              </a:lnSpc>
            </a:pPr>
            <a:r>
              <a:rPr lang="en-US" b="1" dirty="0">
                <a:latin typeface="Times New Roman" panose="02020603050405020304" pitchFamily="18" charset="0"/>
                <a:cs typeface="Times New Roman" panose="02020603050405020304" pitchFamily="18" charset="0"/>
              </a:rPr>
              <a:t>Focus:</a:t>
            </a:r>
            <a:r>
              <a:rPr lang="en-US" dirty="0">
                <a:latin typeface="Times New Roman" panose="02020603050405020304" pitchFamily="18" charset="0"/>
                <a:cs typeface="Times New Roman" panose="02020603050405020304" pitchFamily="18" charset="0"/>
              </a:rPr>
              <a:t> Broader; includes </a:t>
            </a:r>
            <a:r>
              <a:rPr lang="en-US" b="1" dirty="0">
                <a:solidFill>
                  <a:srgbClr val="FF0000"/>
                </a:solidFill>
                <a:latin typeface="Times New Roman" panose="02020603050405020304" pitchFamily="18" charset="0"/>
                <a:cs typeface="Times New Roman" panose="02020603050405020304" pitchFamily="18" charset="0"/>
              </a:rPr>
              <a:t>all types of data from the web</a:t>
            </a:r>
            <a:r>
              <a:rPr lang="en-US" dirty="0">
                <a:solidFill>
                  <a:srgbClr val="FF0000"/>
                </a:solidFill>
                <a:latin typeface="Times New Roman" panose="02020603050405020304" pitchFamily="18" charset="0"/>
                <a:cs typeface="Times New Roman" panose="02020603050405020304" pitchFamily="18" charset="0"/>
              </a:rPr>
              <a:t>.</a:t>
            </a:r>
          </a:p>
          <a:p>
            <a:pPr>
              <a:lnSpc>
                <a:spcPct val="150000"/>
              </a:lnSpc>
            </a:pPr>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To discover patterns and insights from </a:t>
            </a:r>
            <a:r>
              <a:rPr lang="en-US" b="1" dirty="0">
                <a:solidFill>
                  <a:srgbClr val="FF0000"/>
                </a:solidFill>
                <a:latin typeface="Times New Roman" panose="02020603050405020304" pitchFamily="18" charset="0"/>
                <a:cs typeface="Times New Roman" panose="02020603050405020304" pitchFamily="18" charset="0"/>
              </a:rPr>
              <a:t>large-scale web data</a:t>
            </a:r>
            <a:r>
              <a:rPr lang="en-US" dirty="0">
                <a:latin typeface="Times New Roman" panose="02020603050405020304" pitchFamily="18" charset="0"/>
                <a:cs typeface="Times New Roman" panose="02020603050405020304" pitchFamily="18" charset="0"/>
              </a:rPr>
              <a:t>, not limited to just one site.</a:t>
            </a:r>
          </a:p>
          <a:p>
            <a:pPr>
              <a:lnSpc>
                <a:spcPct val="150000"/>
              </a:lnSpc>
            </a:pPr>
            <a:r>
              <a:rPr lang="en-US" b="1" dirty="0">
                <a:solidFill>
                  <a:srgbClr val="FF0000"/>
                </a:solidFill>
                <a:latin typeface="Times New Roman" panose="02020603050405020304" pitchFamily="18" charset="0"/>
                <a:cs typeface="Times New Roman" panose="02020603050405020304" pitchFamily="18" charset="0"/>
              </a:rPr>
              <a:t>Data Sources:</a:t>
            </a:r>
            <a:endParaRPr lang="en-US" dirty="0">
              <a:solidFill>
                <a:srgbClr val="FF0000"/>
              </a:solidFill>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Web content (text, images, videos)</a:t>
            </a: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Web structure (link analysis)</a:t>
            </a: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Web usage (like analytics data)</a:t>
            </a:r>
          </a:p>
          <a:p>
            <a:pPr marL="742950" lvl="1"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Social media</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e-commerce transactions</a:t>
            </a:r>
            <a:r>
              <a:rPr lang="en-US" dirty="0">
                <a:latin typeface="Times New Roman" panose="02020603050405020304" pitchFamily="18" charset="0"/>
                <a:cs typeface="Times New Roman" panose="02020603050405020304" pitchFamily="18" charset="0"/>
              </a:rPr>
              <a:t>, forums, etc.</a:t>
            </a:r>
          </a:p>
          <a:p>
            <a:pPr>
              <a:lnSpc>
                <a:spcPct val="150000"/>
              </a:lnSpc>
            </a:pPr>
            <a:r>
              <a:rPr lang="en-US" b="1" dirty="0">
                <a:solidFill>
                  <a:srgbClr val="FF0000"/>
                </a:solidFill>
                <a:latin typeface="Times New Roman" panose="02020603050405020304" pitchFamily="18" charset="0"/>
                <a:cs typeface="Times New Roman" panose="02020603050405020304" pitchFamily="18" charset="0"/>
              </a:rPr>
              <a:t>Goal:</a:t>
            </a:r>
            <a:r>
              <a:rPr lang="en-US"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Extract knowledge for research, recommendation systems, market trends, etc.</a:t>
            </a:r>
          </a:p>
          <a:p>
            <a:endParaRPr lang="en-US" dirty="0"/>
          </a:p>
        </p:txBody>
      </p:sp>
    </p:spTree>
    <p:extLst>
      <p:ext uri="{BB962C8B-B14F-4D97-AF65-F5344CB8AC3E}">
        <p14:creationId xmlns:p14="http://schemas.microsoft.com/office/powerpoint/2010/main" val="275427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19643-A5AE-98A1-B025-6F3A5B74D6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EDFD35-9B58-34BD-6421-D2064B2D63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530A769-6932-56A7-E2BB-AEF1B40A4E86}"/>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55F6657A-3530-24FB-64DC-7170B803445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85672BD-A9DB-1A3F-7C9D-D299E3F14C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F7D9C65-2415-068E-D3A7-5A78A99BCF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6202F4A-B5A6-39EB-8C97-8BB7BB8F1FAA}"/>
              </a:ext>
            </a:extLst>
          </p:cNvPr>
          <p:cNvSpPr txBox="1"/>
          <p:nvPr/>
        </p:nvSpPr>
        <p:spPr>
          <a:xfrm>
            <a:off x="617280" y="1978007"/>
            <a:ext cx="10812720" cy="463397"/>
          </a:xfrm>
          <a:prstGeom prst="rect">
            <a:avLst/>
          </a:prstGeom>
          <a:noFill/>
        </p:spPr>
        <p:txBody>
          <a:bodyPr wrap="square" rtlCol="0">
            <a:spAutoFit/>
          </a:bodyPr>
          <a:lstStyle/>
          <a:p>
            <a:pPr algn="just">
              <a:lnSpc>
                <a:spcPct val="150000"/>
              </a:lnSpc>
            </a:pPr>
            <a:r>
              <a:rPr lang="en-US" b="1" dirty="0"/>
              <a:t> </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D9ED725-CD45-FEF0-F235-7F2823F2F94B}"/>
              </a:ext>
            </a:extLst>
          </p:cNvPr>
          <p:cNvSpPr txBox="1"/>
          <p:nvPr/>
        </p:nvSpPr>
        <p:spPr>
          <a:xfrm>
            <a:off x="617280" y="1978007"/>
            <a:ext cx="10812720" cy="3366563"/>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Where </a:t>
            </a:r>
            <a:r>
              <a:rPr lang="en-US" dirty="0">
                <a:solidFill>
                  <a:srgbClr val="FF0000"/>
                </a:solidFill>
                <a:latin typeface="Times New Roman" panose="02020603050405020304" pitchFamily="18" charset="0"/>
                <a:cs typeface="Times New Roman" panose="02020603050405020304" pitchFamily="18" charset="0"/>
              </a:rPr>
              <a:t>Web analytics </a:t>
            </a:r>
            <a:r>
              <a:rPr lang="en-US" dirty="0">
                <a:latin typeface="Times New Roman" panose="02020603050405020304" pitchFamily="18" charset="0"/>
                <a:cs typeface="Times New Roman" panose="02020603050405020304" pitchFamily="18" charset="0"/>
              </a:rPr>
              <a:t>aims to </a:t>
            </a:r>
            <a:r>
              <a:rPr lang="en-US" dirty="0">
                <a:solidFill>
                  <a:srgbClr val="FF0000"/>
                </a:solidFill>
                <a:latin typeface="Times New Roman" panose="02020603050405020304" pitchFamily="18" charset="0"/>
                <a:cs typeface="Times New Roman" panose="02020603050405020304" pitchFamily="18" charset="0"/>
              </a:rPr>
              <a:t>describe what has happened on the Web site </a:t>
            </a:r>
            <a:r>
              <a:rPr lang="en-US" dirty="0">
                <a:latin typeface="Times New Roman" panose="02020603050405020304" pitchFamily="18" charset="0"/>
                <a:cs typeface="Times New Roman" panose="02020603050405020304" pitchFamily="18" charset="0"/>
              </a:rPr>
              <a:t>(employing a predefined, metrics-driven descriptive analytics methodology), </a:t>
            </a:r>
            <a:r>
              <a:rPr lang="en-US" dirty="0">
                <a:solidFill>
                  <a:srgbClr val="FF0000"/>
                </a:solidFill>
                <a:latin typeface="Times New Roman" panose="02020603050405020304" pitchFamily="18" charset="0"/>
                <a:cs typeface="Times New Roman" panose="02020603050405020304" pitchFamily="18" charset="0"/>
              </a:rPr>
              <a:t>Web mining </a:t>
            </a:r>
            <a:r>
              <a:rPr lang="en-US" dirty="0">
                <a:latin typeface="Times New Roman" panose="02020603050405020304" pitchFamily="18" charset="0"/>
                <a:cs typeface="Times New Roman" panose="02020603050405020304" pitchFamily="18" charset="0"/>
              </a:rPr>
              <a:t>aims to </a:t>
            </a:r>
            <a:r>
              <a:rPr lang="en-US" dirty="0">
                <a:solidFill>
                  <a:srgbClr val="FF0000"/>
                </a:solidFill>
                <a:latin typeface="Times New Roman" panose="02020603050405020304" pitchFamily="18" charset="0"/>
                <a:cs typeface="Times New Roman" panose="02020603050405020304" pitchFamily="18" charset="0"/>
              </a:rPr>
              <a:t>discover previously unknown patterns and relationships </a:t>
            </a:r>
            <a:r>
              <a:rPr lang="en-US" dirty="0">
                <a:latin typeface="Times New Roman" panose="02020603050405020304" pitchFamily="18" charset="0"/>
                <a:cs typeface="Times New Roman" panose="02020603050405020304" pitchFamily="18" charset="0"/>
              </a:rPr>
              <a:t>(employing a novel predictive or prescriptive analytics methodology). From a big-picture perspective, </a:t>
            </a:r>
            <a:r>
              <a:rPr lang="en-US" dirty="0">
                <a:solidFill>
                  <a:srgbClr val="FF0000"/>
                </a:solidFill>
                <a:latin typeface="Times New Roman" panose="02020603050405020304" pitchFamily="18" charset="0"/>
                <a:cs typeface="Times New Roman" panose="02020603050405020304" pitchFamily="18" charset="0"/>
              </a:rPr>
              <a:t>Web analytics can be considered to be a part of Web mining</a:t>
            </a:r>
            <a:r>
              <a:rPr lang="en-US" dirty="0">
                <a:latin typeface="Times New Roman" panose="02020603050405020304" pitchFamily="18" charset="0"/>
                <a:cs typeface="Times New Roman" panose="02020603050405020304" pitchFamily="18" charset="0"/>
              </a:rPr>
              <a:t>. Figure 9.1 presents a simple taxonomy of Web mining, where it is divided into three main areas: </a:t>
            </a:r>
            <a:r>
              <a:rPr lang="en-US" dirty="0">
                <a:solidFill>
                  <a:srgbClr val="FF0000"/>
                </a:solidFill>
                <a:latin typeface="Times New Roman" panose="02020603050405020304" pitchFamily="18" charset="0"/>
                <a:cs typeface="Times New Roman" panose="02020603050405020304" pitchFamily="18" charset="0"/>
              </a:rPr>
              <a:t>Web content mining, Web structure mining, and Web usage mining</a:t>
            </a:r>
            <a:r>
              <a:rPr lang="en-US" dirty="0">
                <a:latin typeface="Times New Roman" panose="02020603050405020304" pitchFamily="18" charset="0"/>
                <a:cs typeface="Times New Roman" panose="02020603050405020304" pitchFamily="18" charset="0"/>
              </a:rPr>
              <a:t>. In the figure, the data sources used in these three main areas are also specified. Although these three areas are shown separately,</a:t>
            </a:r>
            <a:r>
              <a:rPr lang="en-US" dirty="0">
                <a:solidFill>
                  <a:srgbClr val="FF0000"/>
                </a:solidFill>
                <a:latin typeface="Times New Roman" panose="02020603050405020304" pitchFamily="18" charset="0"/>
                <a:cs typeface="Times New Roman" panose="02020603050405020304" pitchFamily="18" charset="0"/>
              </a:rPr>
              <a:t> they are often used collectively and synergistically to address business problems and opportunities.</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697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9F4C5-C251-3545-DFEF-9317D7E3DF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4D2877-C01D-5DE1-2A76-9FDAB0019C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6E4D2EC-74E8-D9E3-8554-AEA36BC112E0}"/>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1EE6FD54-0E54-E542-9C7A-8CF50B35D54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A9B6E13-5893-56BF-A572-A9E8E03B2A6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pic>
        <p:nvPicPr>
          <p:cNvPr id="7" name="Graphic 21">
            <a:extLst>
              <a:ext uri="{FF2B5EF4-FFF2-40B4-BE49-F238E27FC236}">
                <a16:creationId xmlns:a16="http://schemas.microsoft.com/office/drawing/2014/main" id="{81A25541-D80A-D613-723C-C5F1C2E23E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4E6671F-CA7A-CD43-4859-26DD77F1D2EB}"/>
              </a:ext>
            </a:extLst>
          </p:cNvPr>
          <p:cNvSpPr txBox="1"/>
          <p:nvPr/>
        </p:nvSpPr>
        <p:spPr>
          <a:xfrm>
            <a:off x="762000" y="2652670"/>
            <a:ext cx="10619755" cy="400110"/>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54CA80F-B81A-C976-A068-9E136908C6B8}"/>
              </a:ext>
            </a:extLst>
          </p:cNvPr>
          <p:cNvPicPr>
            <a:picLocks noChangeAspect="1"/>
          </p:cNvPicPr>
          <p:nvPr/>
        </p:nvPicPr>
        <p:blipFill>
          <a:blip r:embed="rId4"/>
          <a:stretch>
            <a:fillRect/>
          </a:stretch>
        </p:blipFill>
        <p:spPr>
          <a:xfrm>
            <a:off x="2671791" y="1685495"/>
            <a:ext cx="7173445" cy="4318393"/>
          </a:xfrm>
          <a:prstGeom prst="rect">
            <a:avLst/>
          </a:prstGeom>
        </p:spPr>
      </p:pic>
      <p:sp>
        <p:nvSpPr>
          <p:cNvPr id="6" name="TextBox 5">
            <a:extLst>
              <a:ext uri="{FF2B5EF4-FFF2-40B4-BE49-F238E27FC236}">
                <a16:creationId xmlns:a16="http://schemas.microsoft.com/office/drawing/2014/main" id="{FE7E0934-DC83-505C-9BE8-E746A87F4DAC}"/>
              </a:ext>
            </a:extLst>
          </p:cNvPr>
          <p:cNvSpPr txBox="1"/>
          <p:nvPr/>
        </p:nvSpPr>
        <p:spPr>
          <a:xfrm>
            <a:off x="9845236" y="2552281"/>
            <a:ext cx="1584763" cy="1200329"/>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9.1 A Simple Taxonomy of Web Mining</a:t>
            </a:r>
          </a:p>
        </p:txBody>
      </p:sp>
    </p:spTree>
    <p:extLst>
      <p:ext uri="{BB962C8B-B14F-4D97-AF65-F5344CB8AC3E}">
        <p14:creationId xmlns:p14="http://schemas.microsoft.com/office/powerpoint/2010/main" val="384398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6B68A-C5D6-DA3B-6842-84F89ADED1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7F0832-2D68-C967-8178-04FA05C848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2C973DD0-11EF-9200-7990-511AB95FFF02}"/>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70F5582A-3FD7-D162-1C11-C6718C3E5BC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B2AC5DF-5C26-C072-6D42-4380130EC62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pic>
        <p:nvPicPr>
          <p:cNvPr id="7" name="Graphic 21">
            <a:extLst>
              <a:ext uri="{FF2B5EF4-FFF2-40B4-BE49-F238E27FC236}">
                <a16:creationId xmlns:a16="http://schemas.microsoft.com/office/drawing/2014/main" id="{BC130967-52EE-1EB7-1B6D-9B0DDFAAC1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A11E47-0057-F6FB-E27B-3AA6F454E74A}"/>
              </a:ext>
            </a:extLst>
          </p:cNvPr>
          <p:cNvSpPr txBox="1"/>
          <p:nvPr/>
        </p:nvSpPr>
        <p:spPr>
          <a:xfrm>
            <a:off x="617280" y="1978007"/>
            <a:ext cx="10740360" cy="3782061"/>
          </a:xfrm>
          <a:prstGeom prst="rect">
            <a:avLst/>
          </a:prstGeom>
          <a:noFill/>
        </p:spPr>
        <p:txBody>
          <a:bodyPr wrap="square" rtlCol="0">
            <a:spAutoFit/>
          </a:bodyPr>
          <a:lstStyle/>
          <a:p>
            <a:pPr algn="just">
              <a:lnSpc>
                <a:spcPct val="150000"/>
              </a:lnSpc>
            </a:pPr>
            <a:r>
              <a:rPr lang="en-US" b="1" dirty="0">
                <a:solidFill>
                  <a:srgbClr val="FF0000"/>
                </a:solidFill>
                <a:latin typeface="Times New Roman" panose="02020603050405020304" pitchFamily="18" charset="0"/>
                <a:cs typeface="Times New Roman" panose="02020603050405020304" pitchFamily="18" charset="0"/>
              </a:rPr>
              <a:t>Web mining </a:t>
            </a:r>
            <a:r>
              <a:rPr lang="en-US" dirty="0">
                <a:latin typeface="Times New Roman" panose="02020603050405020304" pitchFamily="18" charset="0"/>
                <a:cs typeface="Times New Roman" panose="02020603050405020304" pitchFamily="18" charset="0"/>
              </a:rPr>
              <a:t>relies heavily on </a:t>
            </a:r>
            <a:r>
              <a:rPr lang="en-US" dirty="0">
                <a:solidFill>
                  <a:srgbClr val="FF0000"/>
                </a:solidFill>
                <a:latin typeface="Times New Roman" panose="02020603050405020304" pitchFamily="18" charset="0"/>
                <a:cs typeface="Times New Roman" panose="02020603050405020304" pitchFamily="18" charset="0"/>
              </a:rPr>
              <a:t>data mining and text mining </a:t>
            </a:r>
            <a:r>
              <a:rPr lang="en-US" dirty="0">
                <a:latin typeface="Times New Roman" panose="02020603050405020304" pitchFamily="18" charset="0"/>
                <a:cs typeface="Times New Roman" panose="02020603050405020304" pitchFamily="18" charset="0"/>
              </a:rPr>
              <a:t>and their enabling tools and techniques. </a:t>
            </a:r>
          </a:p>
          <a:p>
            <a:pPr algn="just">
              <a:lnSpc>
                <a:spcPct val="150000"/>
              </a:lnSpc>
            </a:pPr>
            <a:r>
              <a:rPr lang="en-US" b="1" dirty="0">
                <a:solidFill>
                  <a:srgbClr val="FF0000"/>
                </a:solidFill>
                <a:latin typeface="Times New Roman" panose="02020603050405020304" pitchFamily="18" charset="0"/>
                <a:cs typeface="Times New Roman" panose="02020603050405020304" pitchFamily="18" charset="0"/>
              </a:rPr>
              <a:t>Web content mining </a:t>
            </a:r>
            <a:r>
              <a:rPr lang="en-US" dirty="0">
                <a:latin typeface="Times New Roman" panose="02020603050405020304" pitchFamily="18" charset="0"/>
                <a:cs typeface="Times New Roman" panose="02020603050405020304" pitchFamily="18" charset="0"/>
              </a:rPr>
              <a:t>refers to the </a:t>
            </a:r>
            <a:r>
              <a:rPr lang="en-US" dirty="0">
                <a:solidFill>
                  <a:srgbClr val="FF0000"/>
                </a:solidFill>
                <a:latin typeface="Times New Roman" panose="02020603050405020304" pitchFamily="18" charset="0"/>
                <a:cs typeface="Times New Roman" panose="02020603050405020304" pitchFamily="18" charset="0"/>
              </a:rPr>
              <a:t>extraction of useful information from Web pages</a:t>
            </a:r>
            <a:r>
              <a:rPr lang="en-US" dirty="0">
                <a:latin typeface="Times New Roman" panose="02020603050405020304" pitchFamily="18" charset="0"/>
                <a:cs typeface="Times New Roman" panose="02020603050405020304" pitchFamily="18" charset="0"/>
              </a:rPr>
              <a:t>. The documents may be extracted in </a:t>
            </a:r>
            <a:r>
              <a:rPr lang="en-US" dirty="0">
                <a:solidFill>
                  <a:srgbClr val="FF0000"/>
                </a:solidFill>
                <a:latin typeface="Times New Roman" panose="02020603050405020304" pitchFamily="18" charset="0"/>
                <a:cs typeface="Times New Roman" panose="02020603050405020304" pitchFamily="18" charset="0"/>
              </a:rPr>
              <a:t>some machine-readable format </a:t>
            </a:r>
            <a:r>
              <a:rPr lang="en-US" dirty="0">
                <a:latin typeface="Times New Roman" panose="02020603050405020304" pitchFamily="18" charset="0"/>
                <a:cs typeface="Times New Roman" panose="02020603050405020304" pitchFamily="18" charset="0"/>
              </a:rPr>
              <a:t>so that automated techniques </a:t>
            </a:r>
            <a:r>
              <a:rPr lang="en-US" dirty="0">
                <a:solidFill>
                  <a:srgbClr val="FF0000"/>
                </a:solidFill>
                <a:latin typeface="Times New Roman" panose="02020603050405020304" pitchFamily="18" charset="0"/>
                <a:cs typeface="Times New Roman" panose="02020603050405020304" pitchFamily="18" charset="0"/>
              </a:rPr>
              <a:t>can extract some information from these Web pages.</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Web crawlers (also called spiders)</a:t>
            </a:r>
            <a:r>
              <a:rPr lang="en-US" dirty="0">
                <a:latin typeface="Times New Roman" panose="02020603050405020304" pitchFamily="18" charset="0"/>
                <a:cs typeface="Times New Roman" panose="02020603050405020304" pitchFamily="18" charset="0"/>
              </a:rPr>
              <a:t> are used to </a:t>
            </a:r>
            <a:r>
              <a:rPr lang="en-US" dirty="0">
                <a:solidFill>
                  <a:srgbClr val="FF0000"/>
                </a:solidFill>
                <a:latin typeface="Times New Roman" panose="02020603050405020304" pitchFamily="18" charset="0"/>
                <a:cs typeface="Times New Roman" panose="02020603050405020304" pitchFamily="18" charset="0"/>
              </a:rPr>
              <a:t>read through the content of a Web site automatically.</a:t>
            </a:r>
            <a:r>
              <a:rPr lang="en-US" dirty="0">
                <a:latin typeface="Times New Roman" panose="02020603050405020304" pitchFamily="18" charset="0"/>
                <a:cs typeface="Times New Roman" panose="02020603050405020304" pitchFamily="18" charset="0"/>
              </a:rPr>
              <a:t> The information gathered may </a:t>
            </a:r>
            <a:r>
              <a:rPr lang="en-US" dirty="0">
                <a:solidFill>
                  <a:srgbClr val="FF0000"/>
                </a:solidFill>
                <a:latin typeface="Times New Roman" panose="02020603050405020304" pitchFamily="18" charset="0"/>
                <a:cs typeface="Times New Roman" panose="02020603050405020304" pitchFamily="18" charset="0"/>
              </a:rPr>
              <a:t>include document characteristics similar to what is used in text mining</a:t>
            </a:r>
            <a:r>
              <a:rPr lang="en-US" dirty="0">
                <a:latin typeface="Times New Roman" panose="02020603050405020304" pitchFamily="18" charset="0"/>
                <a:cs typeface="Times New Roman" panose="02020603050405020304" pitchFamily="18" charset="0"/>
              </a:rPr>
              <a:t>, but it may also </a:t>
            </a:r>
            <a:r>
              <a:rPr lang="en-US" dirty="0">
                <a:solidFill>
                  <a:srgbClr val="FF0000"/>
                </a:solidFill>
                <a:latin typeface="Times New Roman" panose="02020603050405020304" pitchFamily="18" charset="0"/>
                <a:cs typeface="Times New Roman" panose="02020603050405020304" pitchFamily="18" charset="0"/>
              </a:rPr>
              <a:t>include additional concepts, such as the document hierarchy</a:t>
            </a:r>
            <a:r>
              <a:rPr lang="en-US" dirty="0">
                <a:latin typeface="Times New Roman" panose="02020603050405020304" pitchFamily="18" charset="0"/>
                <a:cs typeface="Times New Roman" panose="02020603050405020304" pitchFamily="18" charset="0"/>
              </a:rPr>
              <a:t>. Such an automated process of </a:t>
            </a:r>
            <a:r>
              <a:rPr lang="en-US" dirty="0">
                <a:solidFill>
                  <a:srgbClr val="FF0000"/>
                </a:solidFill>
                <a:latin typeface="Times New Roman" panose="02020603050405020304" pitchFamily="18" charset="0"/>
                <a:cs typeface="Times New Roman" panose="02020603050405020304" pitchFamily="18" charset="0"/>
              </a:rPr>
              <a:t>collecting and mining of Web content can be used for competitive intelligence</a:t>
            </a:r>
            <a:r>
              <a:rPr lang="en-US" dirty="0">
                <a:latin typeface="Times New Roman" panose="02020603050405020304" pitchFamily="18" charset="0"/>
                <a:cs typeface="Times New Roman" panose="02020603050405020304" pitchFamily="18" charset="0"/>
              </a:rPr>
              <a:t> (collecting intelligence about competitors’ products, services, and customers). It can also be used for </a:t>
            </a:r>
            <a:r>
              <a:rPr lang="en-US" dirty="0">
                <a:solidFill>
                  <a:srgbClr val="FF0000"/>
                </a:solidFill>
                <a:latin typeface="Times New Roman" panose="02020603050405020304" pitchFamily="18" charset="0"/>
                <a:cs typeface="Times New Roman" panose="02020603050405020304" pitchFamily="18" charset="0"/>
              </a:rPr>
              <a:t>information/news/opinion collection and summarization, sentiment analysis, and automated data collection and structuring for predictive modeling</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196253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119C1-FD70-101F-B9AA-E74C952E59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EFBB0A-02D4-F617-08E7-639453AF50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5D7AED3-F9C8-6CC8-30D5-B440F6548BF4}"/>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C1970C98-E72C-095C-379F-35384994F39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2E89E65-047C-7A5C-7DDD-C3906AB3D45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pic>
        <p:nvPicPr>
          <p:cNvPr id="7" name="Graphic 21">
            <a:extLst>
              <a:ext uri="{FF2B5EF4-FFF2-40B4-BE49-F238E27FC236}">
                <a16:creationId xmlns:a16="http://schemas.microsoft.com/office/drawing/2014/main" id="{B1418048-0998-434F-CB05-0B0AC38DE2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944C3B-DAEC-522B-287C-1B7C41B5DBEC}"/>
              </a:ext>
            </a:extLst>
          </p:cNvPr>
          <p:cNvSpPr txBox="1"/>
          <p:nvPr/>
        </p:nvSpPr>
        <p:spPr>
          <a:xfrm>
            <a:off x="617280" y="1865608"/>
            <a:ext cx="10812720" cy="4197559"/>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As an illustrative example to using Web content mining</a:t>
            </a:r>
            <a:r>
              <a:rPr lang="en-US" dirty="0">
                <a:latin typeface="Times New Roman" panose="02020603050405020304" pitchFamily="18" charset="0"/>
                <a:cs typeface="Times New Roman" panose="02020603050405020304" pitchFamily="18" charset="0"/>
              </a:rPr>
              <a:t> as an automated data collection tool, consider the following. For more than 10 years now, two of the three authors of this book (Drs. Sharda and Delen) have been developing models to predict the financial success of Hollywood movies before their theatrical release. </a:t>
            </a:r>
            <a:r>
              <a:rPr lang="en-US" dirty="0">
                <a:solidFill>
                  <a:srgbClr val="FF0000"/>
                </a:solidFill>
                <a:latin typeface="Times New Roman" panose="02020603050405020304" pitchFamily="18" charset="0"/>
                <a:cs typeface="Times New Roman" panose="02020603050405020304" pitchFamily="18" charset="0"/>
              </a:rPr>
              <a:t>The data that they use for training of the models come from several Web sites, each having a different hierarchical page structure. Collecting a large set of variables on thousands of movies. (from the past several years) from these Web sites is a time-demanding, error-prone process. T</a:t>
            </a:r>
            <a:r>
              <a:rPr lang="en-US" dirty="0">
                <a:latin typeface="Times New Roman" panose="02020603050405020304" pitchFamily="18" charset="0"/>
                <a:cs typeface="Times New Roman" panose="02020603050405020304" pitchFamily="18" charset="0"/>
              </a:rPr>
              <a:t>herefore, they use </a:t>
            </a:r>
            <a:r>
              <a:rPr lang="en-US" dirty="0">
                <a:solidFill>
                  <a:srgbClr val="FF0000"/>
                </a:solidFill>
                <a:latin typeface="Times New Roman" panose="02020603050405020304" pitchFamily="18" charset="0"/>
                <a:cs typeface="Times New Roman" panose="02020603050405020304" pitchFamily="18" charset="0"/>
              </a:rPr>
              <a:t>Web content mining and spiders as </a:t>
            </a:r>
            <a:r>
              <a:rPr lang="en-US" dirty="0">
                <a:latin typeface="Times New Roman" panose="02020603050405020304" pitchFamily="18" charset="0"/>
                <a:cs typeface="Times New Roman" panose="02020603050405020304" pitchFamily="18" charset="0"/>
              </a:rPr>
              <a:t>an enabling technology to automatically collect, verify, validate (if the specific data item is available on more than one Web site, then the values are validated against each other and anomalies are captured and recorded), and </a:t>
            </a:r>
            <a:r>
              <a:rPr lang="en-US" dirty="0">
                <a:solidFill>
                  <a:srgbClr val="FF0000"/>
                </a:solidFill>
                <a:latin typeface="Times New Roman" panose="02020603050405020304" pitchFamily="18" charset="0"/>
                <a:cs typeface="Times New Roman" panose="02020603050405020304" pitchFamily="18" charset="0"/>
              </a:rPr>
              <a:t>store these values in a relational database</a:t>
            </a:r>
            <a:r>
              <a:rPr lang="en-US" dirty="0">
                <a:latin typeface="Times New Roman" panose="02020603050405020304" pitchFamily="18" charset="0"/>
                <a:cs typeface="Times New Roman" panose="02020603050405020304" pitchFamily="18" charset="0"/>
              </a:rPr>
              <a:t>. That way, </a:t>
            </a:r>
            <a:r>
              <a:rPr lang="en-US" dirty="0">
                <a:solidFill>
                  <a:srgbClr val="FF0000"/>
                </a:solidFill>
                <a:latin typeface="Times New Roman" panose="02020603050405020304" pitchFamily="18" charset="0"/>
                <a:cs typeface="Times New Roman" panose="02020603050405020304" pitchFamily="18" charset="0"/>
              </a:rPr>
              <a:t>they ensure the  quality of the data while saving valuable time (days or weeks) in the process.</a:t>
            </a:r>
          </a:p>
        </p:txBody>
      </p:sp>
    </p:spTree>
    <p:extLst>
      <p:ext uri="{BB962C8B-B14F-4D97-AF65-F5344CB8AC3E}">
        <p14:creationId xmlns:p14="http://schemas.microsoft.com/office/powerpoint/2010/main" val="972876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AAFED-705F-A12E-9550-179471C6EA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BEF87-18E9-BC94-5B69-208E8C3249F0}"/>
              </a:ext>
            </a:extLst>
          </p:cNvPr>
          <p:cNvSpPr/>
          <p:nvPr/>
        </p:nvSpPr>
        <p:spPr>
          <a:xfrm>
            <a:off x="632916" y="17568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5262BB51-F2DF-173D-C300-D91600FCD197}"/>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E51B04D0-C2B9-5648-C22A-629E78433FF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642F1F-DB5E-E155-C618-BA50E137B7B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pic>
        <p:nvPicPr>
          <p:cNvPr id="7" name="Graphic 21">
            <a:extLst>
              <a:ext uri="{FF2B5EF4-FFF2-40B4-BE49-F238E27FC236}">
                <a16:creationId xmlns:a16="http://schemas.microsoft.com/office/drawing/2014/main" id="{ADE34832-ED38-069A-4D53-2BBB6DFE10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5697A4-96BA-7ED6-8948-13957A04BEFE}"/>
              </a:ext>
            </a:extLst>
          </p:cNvPr>
          <p:cNvSpPr txBox="1"/>
          <p:nvPr/>
        </p:nvSpPr>
        <p:spPr>
          <a:xfrm>
            <a:off x="794036" y="2190752"/>
            <a:ext cx="10490479" cy="3782061"/>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Web content mining </a:t>
            </a:r>
            <a:r>
              <a:rPr lang="en-US" dirty="0">
                <a:latin typeface="Times New Roman" panose="02020603050405020304" pitchFamily="18" charset="0"/>
                <a:cs typeface="Times New Roman" panose="02020603050405020304" pitchFamily="18" charset="0"/>
              </a:rPr>
              <a:t>can also be used to </a:t>
            </a:r>
            <a:r>
              <a:rPr lang="en-US" dirty="0">
                <a:solidFill>
                  <a:srgbClr val="FF0000"/>
                </a:solidFill>
                <a:latin typeface="Times New Roman" panose="02020603050405020304" pitchFamily="18" charset="0"/>
                <a:cs typeface="Times New Roman" panose="02020603050405020304" pitchFamily="18" charset="0"/>
              </a:rPr>
              <a:t>enhance the results produced by search engines</a:t>
            </a:r>
            <a:r>
              <a:rPr lang="en-US" dirty="0">
                <a:latin typeface="Times New Roman" panose="02020603050405020304" pitchFamily="18" charset="0"/>
                <a:cs typeface="Times New Roman" panose="02020603050405020304" pitchFamily="18" charset="0"/>
              </a:rPr>
              <a:t>. In fact, </a:t>
            </a:r>
            <a:r>
              <a:rPr lang="en-US" dirty="0">
                <a:solidFill>
                  <a:srgbClr val="FF0000"/>
                </a:solidFill>
                <a:latin typeface="Times New Roman" panose="02020603050405020304" pitchFamily="18" charset="0"/>
                <a:cs typeface="Times New Roman" panose="02020603050405020304" pitchFamily="18" charset="0"/>
              </a:rPr>
              <a:t>search is perhaps the most prevailing application of Web content mining  and Web structure mining. </a:t>
            </a:r>
            <a:r>
              <a:rPr lang="en-US" dirty="0">
                <a:latin typeface="Times New Roman" panose="02020603050405020304" pitchFamily="18" charset="0"/>
                <a:cs typeface="Times New Roman" panose="02020603050405020304" pitchFamily="18" charset="0"/>
              </a:rPr>
              <a:t>A search on the Web to obtain information on a specific topic (presented as a collection of keywords or a sentence) usually returns a few relevant, </a:t>
            </a:r>
            <a:r>
              <a:rPr lang="en-US" dirty="0" err="1">
                <a:latin typeface="Times New Roman" panose="02020603050405020304" pitchFamily="18" charset="0"/>
                <a:cs typeface="Times New Roman" panose="02020603050405020304" pitchFamily="18" charset="0"/>
              </a:rPr>
              <a:t>highquality</a:t>
            </a:r>
            <a:r>
              <a:rPr lang="en-US" dirty="0">
                <a:latin typeface="Times New Roman" panose="02020603050405020304" pitchFamily="18" charset="0"/>
                <a:cs typeface="Times New Roman" panose="02020603050405020304" pitchFamily="18" charset="0"/>
              </a:rPr>
              <a:t> Web pages and a larger number of unusable Web pages. </a:t>
            </a:r>
            <a:r>
              <a:rPr lang="en-US" dirty="0">
                <a:solidFill>
                  <a:srgbClr val="FF0000"/>
                </a:solidFill>
                <a:latin typeface="Times New Roman" panose="02020603050405020304" pitchFamily="18" charset="0"/>
                <a:cs typeface="Times New Roman" panose="02020603050405020304" pitchFamily="18" charset="0"/>
              </a:rPr>
              <a:t>Web structure mining </a:t>
            </a:r>
            <a:r>
              <a:rPr lang="en-US" dirty="0">
                <a:latin typeface="Times New Roman" panose="02020603050405020304" pitchFamily="18" charset="0"/>
                <a:cs typeface="Times New Roman" panose="02020603050405020304" pitchFamily="18" charset="0"/>
              </a:rPr>
              <a:t>is the process of </a:t>
            </a:r>
            <a:r>
              <a:rPr lang="en-US" dirty="0">
                <a:solidFill>
                  <a:srgbClr val="FF0000"/>
                </a:solidFill>
                <a:latin typeface="Times New Roman" panose="02020603050405020304" pitchFamily="18" charset="0"/>
                <a:cs typeface="Times New Roman" panose="02020603050405020304" pitchFamily="18" charset="0"/>
              </a:rPr>
              <a:t>extracting useful information from the links embedded in Web documents</a:t>
            </a:r>
            <a:r>
              <a:rPr lang="en-US" dirty="0">
                <a:latin typeface="Times New Roman" panose="02020603050405020304" pitchFamily="18" charset="0"/>
                <a:cs typeface="Times New Roman" panose="02020603050405020304" pitchFamily="18" charset="0"/>
              </a:rPr>
              <a:t>. It is used to </a:t>
            </a:r>
            <a:r>
              <a:rPr lang="en-US" dirty="0">
                <a:solidFill>
                  <a:srgbClr val="FF0000"/>
                </a:solidFill>
                <a:latin typeface="Times New Roman" panose="02020603050405020304" pitchFamily="18" charset="0"/>
                <a:cs typeface="Times New Roman" panose="02020603050405020304" pitchFamily="18" charset="0"/>
              </a:rPr>
              <a:t>identify authoritative pages and hubs</a:t>
            </a:r>
            <a:r>
              <a:rPr lang="en-US" dirty="0">
                <a:latin typeface="Times New Roman" panose="02020603050405020304" pitchFamily="18" charset="0"/>
                <a:cs typeface="Times New Roman" panose="02020603050405020304" pitchFamily="18" charset="0"/>
              </a:rPr>
              <a:t>, which are the cornerstones of the contemporary page-rank algorithms that are central to popular search engines such as Google and Yahoo! Just as links going to a Web page may indicate a site’s popularity (or authority), links within the Web page (or the complete Web site) may </a:t>
            </a:r>
            <a:r>
              <a:rPr lang="en-US" dirty="0">
                <a:solidFill>
                  <a:srgbClr val="FF0000"/>
                </a:solidFill>
                <a:latin typeface="Times New Roman" panose="02020603050405020304" pitchFamily="18" charset="0"/>
                <a:cs typeface="Times New Roman" panose="02020603050405020304" pitchFamily="18" charset="0"/>
              </a:rPr>
              <a:t>indicate the depth of coverage of a specific topic</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10284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26D17-D197-6210-C632-9F8FBBB0F7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6BC039-9F83-73AF-1061-17DD18EC1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6C0EDF54-EBCD-AB96-DD82-02F8EF5EB9CE}"/>
              </a:ext>
            </a:extLst>
          </p:cNvPr>
          <p:cNvSpPr txBox="1"/>
          <p:nvPr/>
        </p:nvSpPr>
        <p:spPr>
          <a:xfrm>
            <a:off x="2346764" y="1285385"/>
            <a:ext cx="6917816" cy="369332"/>
          </a:xfrm>
          <a:prstGeom prst="rect">
            <a:avLst/>
          </a:prstGeom>
          <a:noFill/>
        </p:spPr>
        <p:txBody>
          <a:bodyPr wrap="square" rtlCol="0">
            <a:spAutoFit/>
          </a:bodyPr>
          <a:lstStyle/>
          <a:p>
            <a:r>
              <a:rPr lang="en-US" b="1" dirty="0"/>
              <a:t>Web mining</a:t>
            </a:r>
          </a:p>
        </p:txBody>
      </p:sp>
      <p:sp>
        <p:nvSpPr>
          <p:cNvPr id="5" name="Rectangle 4">
            <a:extLst>
              <a:ext uri="{FF2B5EF4-FFF2-40B4-BE49-F238E27FC236}">
                <a16:creationId xmlns:a16="http://schemas.microsoft.com/office/drawing/2014/main" id="{803DF727-11E9-8A6A-1EC9-0E429E0C4A0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EA40671-0B68-35C6-5952-79C5448DEA8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15</a:t>
            </a:r>
          </a:p>
        </p:txBody>
      </p:sp>
      <p:pic>
        <p:nvPicPr>
          <p:cNvPr id="7" name="Graphic 21">
            <a:extLst>
              <a:ext uri="{FF2B5EF4-FFF2-40B4-BE49-F238E27FC236}">
                <a16:creationId xmlns:a16="http://schemas.microsoft.com/office/drawing/2014/main" id="{58B9701C-9988-925C-BBDB-D51046300A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2DCE23-D012-692B-19D9-C7379ED6B075}"/>
              </a:ext>
            </a:extLst>
          </p:cNvPr>
          <p:cNvSpPr txBox="1"/>
          <p:nvPr/>
        </p:nvSpPr>
        <p:spPr>
          <a:xfrm>
            <a:off x="689640" y="1978007"/>
            <a:ext cx="10812720" cy="3693319"/>
          </a:xfrm>
          <a:prstGeom prst="rect">
            <a:avLst/>
          </a:prstGeom>
          <a:noFill/>
        </p:spPr>
        <p:txBody>
          <a:bodyPr wrap="square" rtlCol="0">
            <a:spAutoFit/>
          </a:bodyPr>
          <a:lstStyle/>
          <a:p>
            <a:pPr>
              <a:lnSpc>
                <a:spcPct val="150000"/>
              </a:lnSpc>
            </a:pPr>
            <a:r>
              <a:rPr lang="en-US" dirty="0">
                <a:solidFill>
                  <a:srgbClr val="FF0000"/>
                </a:solidFill>
                <a:latin typeface="Times New Roman" panose="02020603050405020304" pitchFamily="18" charset="0"/>
                <a:cs typeface="Times New Roman" panose="02020603050405020304" pitchFamily="18" charset="0"/>
              </a:rPr>
              <a:t>Analysis of links </a:t>
            </a:r>
            <a:r>
              <a:rPr lang="en-US" dirty="0">
                <a:latin typeface="Times New Roman" panose="02020603050405020304" pitchFamily="18" charset="0"/>
                <a:cs typeface="Times New Roman" panose="02020603050405020304" pitchFamily="18" charset="0"/>
              </a:rPr>
              <a:t>is very important in </a:t>
            </a:r>
            <a:r>
              <a:rPr lang="en-US" dirty="0">
                <a:solidFill>
                  <a:srgbClr val="FF0000"/>
                </a:solidFill>
                <a:latin typeface="Times New Roman" panose="02020603050405020304" pitchFamily="18" charset="0"/>
                <a:cs typeface="Times New Roman" panose="02020603050405020304" pitchFamily="18" charset="0"/>
              </a:rPr>
              <a:t>understanding the interrelationships among large numbers of Web pages</a:t>
            </a:r>
            <a:r>
              <a:rPr lang="en-US" dirty="0">
                <a:latin typeface="Times New Roman" panose="02020603050405020304" pitchFamily="18" charset="0"/>
                <a:cs typeface="Times New Roman" panose="02020603050405020304" pitchFamily="18" charset="0"/>
              </a:rPr>
              <a:t>, leading to a better understanding of a specific Web community, clan, or clique.</a:t>
            </a:r>
          </a:p>
          <a:p>
            <a:pPr algn="just">
              <a:lnSpc>
                <a:spcPct val="150000"/>
              </a:lnSpc>
            </a:pPr>
            <a:r>
              <a:rPr lang="en-US" dirty="0">
                <a:latin typeface="Times New Roman" panose="02020603050405020304" pitchFamily="18" charset="0"/>
                <a:cs typeface="Times New Roman" panose="02020603050405020304" pitchFamily="18" charset="0"/>
              </a:rPr>
              <a:t>In this day and age, there is no denying the importance of Internet search engines. </a:t>
            </a:r>
            <a:r>
              <a:rPr lang="en-US" dirty="0">
                <a:solidFill>
                  <a:srgbClr val="FF0000"/>
                </a:solidFill>
                <a:latin typeface="Times New Roman" panose="02020603050405020304" pitchFamily="18" charset="0"/>
                <a:cs typeface="Times New Roman" panose="02020603050405020304" pitchFamily="18" charset="0"/>
              </a:rPr>
              <a:t>As the size and complexity of the World Wide Web increase, finding what you want is becoming a complex and laborious process</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People use search engines for a variety of reasons. </a:t>
            </a:r>
            <a:r>
              <a:rPr lang="en-US" dirty="0">
                <a:latin typeface="Times New Roman" panose="02020603050405020304" pitchFamily="18" charset="0"/>
                <a:cs typeface="Times New Roman" panose="02020603050405020304" pitchFamily="18" charset="0"/>
              </a:rPr>
              <a:t>We use them to </a:t>
            </a:r>
            <a:r>
              <a:rPr lang="en-US" dirty="0">
                <a:solidFill>
                  <a:srgbClr val="FF0000"/>
                </a:solidFill>
                <a:latin typeface="Times New Roman" panose="02020603050405020304" pitchFamily="18" charset="0"/>
                <a:cs typeface="Times New Roman" panose="02020603050405020304" pitchFamily="18" charset="0"/>
              </a:rPr>
              <a:t>learn about a product or service before committing to buy it</a:t>
            </a:r>
            <a:r>
              <a:rPr lang="en-US" dirty="0">
                <a:latin typeface="Times New Roman" panose="02020603050405020304" pitchFamily="18" charset="0"/>
                <a:cs typeface="Times New Roman" panose="02020603050405020304" pitchFamily="18" charset="0"/>
              </a:rPr>
              <a:t> (including who else is selling it, what the prices are at different locations/sellers, </a:t>
            </a:r>
            <a:r>
              <a:rPr lang="en-US" dirty="0">
                <a:solidFill>
                  <a:srgbClr val="FF0000"/>
                </a:solidFill>
                <a:latin typeface="Times New Roman" panose="02020603050405020304" pitchFamily="18" charset="0"/>
                <a:cs typeface="Times New Roman" panose="02020603050405020304" pitchFamily="18" charset="0"/>
              </a:rPr>
              <a:t>the common issues people are discussing about it, how satisfied previous buyers are, what other products or services might be better, etc.),</a:t>
            </a:r>
            <a:r>
              <a:rPr lang="en-US" dirty="0">
                <a:latin typeface="Times New Roman" panose="02020603050405020304" pitchFamily="18" charset="0"/>
                <a:cs typeface="Times New Roman" panose="02020603050405020304" pitchFamily="18" charset="0"/>
              </a:rPr>
              <a:t> and to search for places to go, people to meet, things to do.</a:t>
            </a:r>
          </a:p>
          <a:p>
            <a:endParaRPr lang="en-US" dirty="0"/>
          </a:p>
        </p:txBody>
      </p:sp>
    </p:spTree>
    <p:extLst>
      <p:ext uri="{BB962C8B-B14F-4D97-AF65-F5344CB8AC3E}">
        <p14:creationId xmlns:p14="http://schemas.microsoft.com/office/powerpoint/2010/main" val="3279166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D24E2-F4E9-7AD7-A12C-48C435517A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F34534-C0F0-9BFC-5F3A-4F9CC611A57E}"/>
              </a:ext>
            </a:extLst>
          </p:cNvPr>
          <p:cNvSpPr/>
          <p:nvPr/>
        </p:nvSpPr>
        <p:spPr>
          <a:xfrm>
            <a:off x="612602" y="17258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6889DF2-2F74-A2B9-0104-FF6FE26852B7}"/>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EF06A804-D2F7-F5BB-639D-3FB9915FCF8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56FA18-C311-D9C8-7B95-7727BF9DA04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16</a:t>
            </a:r>
          </a:p>
        </p:txBody>
      </p:sp>
      <p:pic>
        <p:nvPicPr>
          <p:cNvPr id="7" name="Graphic 21">
            <a:extLst>
              <a:ext uri="{FF2B5EF4-FFF2-40B4-BE49-F238E27FC236}">
                <a16:creationId xmlns:a16="http://schemas.microsoft.com/office/drawing/2014/main" id="{F0B9B289-A090-5EAC-5AB5-7183A6D3D0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B45BE7-3A70-8745-4B9A-ECC6BE0EFD98}"/>
              </a:ext>
            </a:extLst>
          </p:cNvPr>
          <p:cNvSpPr txBox="1"/>
          <p:nvPr/>
        </p:nvSpPr>
        <p:spPr>
          <a:xfrm>
            <a:off x="612602" y="1846916"/>
            <a:ext cx="10590963" cy="4197559"/>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a search engine </a:t>
            </a:r>
            <a:r>
              <a:rPr lang="en-US" dirty="0">
                <a:latin typeface="Times New Roman" panose="02020603050405020304" pitchFamily="18" charset="0"/>
                <a:cs typeface="Times New Roman" panose="02020603050405020304" pitchFamily="18" charset="0"/>
              </a:rPr>
              <a:t>is a software program that searches for documents </a:t>
            </a:r>
            <a:r>
              <a:rPr lang="en-US" dirty="0">
                <a:solidFill>
                  <a:srgbClr val="FF0000"/>
                </a:solidFill>
                <a:latin typeface="Times New Roman" panose="02020603050405020304" pitchFamily="18" charset="0"/>
                <a:cs typeface="Times New Roman" panose="02020603050405020304" pitchFamily="18" charset="0"/>
              </a:rPr>
              <a:t>(Internet sites or files),</a:t>
            </a:r>
            <a:r>
              <a:rPr lang="en-US" dirty="0">
                <a:latin typeface="Times New Roman" panose="02020603050405020304" pitchFamily="18" charset="0"/>
                <a:cs typeface="Times New Roman" panose="02020603050405020304" pitchFamily="18" charset="0"/>
              </a:rPr>
              <a:t> based on the keywords (</a:t>
            </a:r>
            <a:r>
              <a:rPr lang="en-US" dirty="0">
                <a:solidFill>
                  <a:srgbClr val="FF0000"/>
                </a:solidFill>
                <a:latin typeface="Times New Roman" panose="02020603050405020304" pitchFamily="18" charset="0"/>
                <a:cs typeface="Times New Roman" panose="02020603050405020304" pitchFamily="18" charset="0"/>
              </a:rPr>
              <a:t>individual words, multiword terms, or a complete sentence) users have provided</a:t>
            </a:r>
            <a:r>
              <a:rPr lang="en-US" dirty="0">
                <a:latin typeface="Times New Roman" panose="02020603050405020304" pitchFamily="18" charset="0"/>
                <a:cs typeface="Times New Roman" panose="02020603050405020304" pitchFamily="18" charset="0"/>
              </a:rPr>
              <a:t>, that have to do with the subject of their inquiry. </a:t>
            </a:r>
            <a:r>
              <a:rPr lang="en-US" dirty="0">
                <a:solidFill>
                  <a:srgbClr val="FF0000"/>
                </a:solidFill>
                <a:latin typeface="Times New Roman" panose="02020603050405020304" pitchFamily="18" charset="0"/>
                <a:cs typeface="Times New Roman" panose="02020603050405020304" pitchFamily="18" charset="0"/>
              </a:rPr>
              <a:t>Search engines are </a:t>
            </a:r>
            <a:r>
              <a:rPr lang="en-US" dirty="0">
                <a:latin typeface="Times New Roman" panose="02020603050405020304" pitchFamily="18" charset="0"/>
                <a:cs typeface="Times New Roman" panose="02020603050405020304" pitchFamily="18" charset="0"/>
              </a:rPr>
              <a:t>the workhorses of the Internet, </a:t>
            </a:r>
            <a:r>
              <a:rPr lang="en-US" dirty="0">
                <a:solidFill>
                  <a:srgbClr val="FF0000"/>
                </a:solidFill>
                <a:latin typeface="Times New Roman" panose="02020603050405020304" pitchFamily="18" charset="0"/>
                <a:cs typeface="Times New Roman" panose="02020603050405020304" pitchFamily="18" charset="0"/>
              </a:rPr>
              <a:t>responding to billions of queries in hundreds of different languages every day.</a:t>
            </a:r>
          </a:p>
          <a:p>
            <a:pPr algn="just">
              <a:lnSpc>
                <a:spcPct val="150000"/>
              </a:lnSpc>
            </a:pPr>
            <a:r>
              <a:rPr lang="en-US" dirty="0">
                <a:latin typeface="Times New Roman" panose="02020603050405020304" pitchFamily="18" charset="0"/>
                <a:cs typeface="Times New Roman" panose="02020603050405020304" pitchFamily="18" charset="0"/>
              </a:rPr>
              <a:t>The overall goal of a search engine is to </a:t>
            </a:r>
            <a:r>
              <a:rPr lang="en-US" dirty="0">
                <a:solidFill>
                  <a:srgbClr val="FF0000"/>
                </a:solidFill>
                <a:latin typeface="Times New Roman" panose="02020603050405020304" pitchFamily="18" charset="0"/>
                <a:cs typeface="Times New Roman" panose="02020603050405020304" pitchFamily="18" charset="0"/>
              </a:rPr>
              <a:t>return one or more documents/pages </a:t>
            </a:r>
            <a:r>
              <a:rPr lang="en-US" dirty="0">
                <a:latin typeface="Times New Roman" panose="02020603050405020304" pitchFamily="18" charset="0"/>
                <a:cs typeface="Times New Roman" panose="02020603050405020304" pitchFamily="18" charset="0"/>
              </a:rPr>
              <a:t>(if more than one document/page applies, then a </a:t>
            </a:r>
            <a:r>
              <a:rPr lang="en-US" dirty="0">
                <a:solidFill>
                  <a:srgbClr val="FF0000"/>
                </a:solidFill>
                <a:latin typeface="Times New Roman" panose="02020603050405020304" pitchFamily="18" charset="0"/>
                <a:cs typeface="Times New Roman" panose="02020603050405020304" pitchFamily="18" charset="0"/>
              </a:rPr>
              <a:t>ranked-order list is often provided) that best match the user’s query</a:t>
            </a:r>
            <a:r>
              <a:rPr lang="en-US" dirty="0">
                <a:latin typeface="Times New Roman" panose="02020603050405020304" pitchFamily="18" charset="0"/>
                <a:cs typeface="Times New Roman" panose="02020603050405020304" pitchFamily="18" charset="0"/>
              </a:rPr>
              <a:t>. The </a:t>
            </a:r>
            <a:r>
              <a:rPr lang="en-US" dirty="0">
                <a:solidFill>
                  <a:srgbClr val="FF0000"/>
                </a:solidFill>
                <a:latin typeface="Times New Roman" panose="02020603050405020304" pitchFamily="18" charset="0"/>
                <a:cs typeface="Times New Roman" panose="02020603050405020304" pitchFamily="18" charset="0"/>
              </a:rPr>
              <a:t>two metrics that are often </a:t>
            </a:r>
            <a:r>
              <a:rPr lang="en-US" dirty="0">
                <a:latin typeface="Times New Roman" panose="02020603050405020304" pitchFamily="18" charset="0"/>
                <a:cs typeface="Times New Roman" panose="02020603050405020304" pitchFamily="18" charset="0"/>
              </a:rPr>
              <a:t>used to evaluate search engines are </a:t>
            </a:r>
            <a:r>
              <a:rPr lang="en-US" dirty="0">
                <a:solidFill>
                  <a:srgbClr val="FF0000"/>
                </a:solidFill>
                <a:latin typeface="Times New Roman" panose="02020603050405020304" pitchFamily="18" charset="0"/>
                <a:cs typeface="Times New Roman" panose="02020603050405020304" pitchFamily="18" charset="0"/>
              </a:rPr>
              <a:t>effectiveness (or quality—finding the right documents/pages) and efficiency (or speed—returning a response quickly).</a:t>
            </a:r>
            <a:r>
              <a:rPr lang="en-US" dirty="0">
                <a:latin typeface="Times New Roman" panose="02020603050405020304" pitchFamily="18" charset="0"/>
                <a:cs typeface="Times New Roman" panose="02020603050405020304" pitchFamily="18" charset="0"/>
              </a:rPr>
              <a:t> Better search engines are the </a:t>
            </a:r>
            <a:r>
              <a:rPr lang="en-US" dirty="0">
                <a:solidFill>
                  <a:srgbClr val="FF0000"/>
                </a:solidFill>
                <a:latin typeface="Times New Roman" panose="02020603050405020304" pitchFamily="18" charset="0"/>
                <a:cs typeface="Times New Roman" panose="02020603050405020304" pitchFamily="18" charset="0"/>
              </a:rPr>
              <a:t>ones that excel in both at the same time</a:t>
            </a:r>
            <a:r>
              <a:rPr lang="en-US" dirty="0">
                <a:latin typeface="Times New Roman" panose="02020603050405020304" pitchFamily="18" charset="0"/>
                <a:cs typeface="Times New Roman" panose="02020603050405020304" pitchFamily="18" charset="0"/>
              </a:rPr>
              <a:t>. Because search engines not only search, </a:t>
            </a:r>
            <a:r>
              <a:rPr lang="en-US" dirty="0">
                <a:solidFill>
                  <a:srgbClr val="FF0000"/>
                </a:solidFill>
                <a:latin typeface="Times New Roman" panose="02020603050405020304" pitchFamily="18" charset="0"/>
                <a:cs typeface="Times New Roman" panose="02020603050405020304" pitchFamily="18" charset="0"/>
              </a:rPr>
              <a:t>but in fact find and return documents/pages, perhaps a more appropriate name for them would have been finding engines.</a:t>
            </a:r>
          </a:p>
        </p:txBody>
      </p:sp>
    </p:spTree>
    <p:extLst>
      <p:ext uri="{BB962C8B-B14F-4D97-AF65-F5344CB8AC3E}">
        <p14:creationId xmlns:p14="http://schemas.microsoft.com/office/powerpoint/2010/main" val="3740825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6F093-0645-03E3-3407-38ACF023ED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2A15B2-FA7B-3774-A266-F9DC0DFD17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CE437580-608A-282E-ED41-4A9D99350595}"/>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C745283F-F9C7-2C92-2DB8-BD375DBDD2B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330E4B-8869-E79D-E310-B9C9B32D5F2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17</a:t>
            </a:r>
          </a:p>
        </p:txBody>
      </p:sp>
      <p:pic>
        <p:nvPicPr>
          <p:cNvPr id="7" name="Graphic 21">
            <a:extLst>
              <a:ext uri="{FF2B5EF4-FFF2-40B4-BE49-F238E27FC236}">
                <a16:creationId xmlns:a16="http://schemas.microsoft.com/office/drawing/2014/main" id="{60240BE3-8EC4-CD4A-553F-D07D5ADCF0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AB94DBB-A0A6-B8CC-51DB-D492FFFB9E76}"/>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5826401-3D83-6931-896F-054DD4355F25}"/>
              </a:ext>
            </a:extLst>
          </p:cNvPr>
          <p:cNvSpPr txBox="1"/>
          <p:nvPr/>
        </p:nvSpPr>
        <p:spPr>
          <a:xfrm>
            <a:off x="763675" y="2059912"/>
            <a:ext cx="10400044" cy="3643562"/>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At the highest level, </a:t>
            </a:r>
            <a:r>
              <a:rPr lang="en-US" dirty="0">
                <a:solidFill>
                  <a:srgbClr val="FF0000"/>
                </a:solidFill>
                <a:latin typeface="Times New Roman" panose="02020603050405020304" pitchFamily="18" charset="0"/>
                <a:cs typeface="Times New Roman" panose="02020603050405020304" pitchFamily="18" charset="0"/>
              </a:rPr>
              <a:t>a search engine system is composed of two main cycles</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a development cycle </a:t>
            </a:r>
            <a:r>
              <a:rPr lang="en-US" dirty="0">
                <a:latin typeface="Times New Roman" panose="02020603050405020304" pitchFamily="18" charset="0"/>
                <a:cs typeface="Times New Roman" panose="02020603050405020304" pitchFamily="18" charset="0"/>
              </a:rPr>
              <a:t>and a </a:t>
            </a:r>
            <a:r>
              <a:rPr lang="en-US" dirty="0">
                <a:solidFill>
                  <a:srgbClr val="FF0000"/>
                </a:solidFill>
                <a:latin typeface="Times New Roman" panose="02020603050405020304" pitchFamily="18" charset="0"/>
                <a:cs typeface="Times New Roman" panose="02020603050405020304" pitchFamily="18" charset="0"/>
              </a:rPr>
              <a:t>responding cycle </a:t>
            </a:r>
            <a:r>
              <a:rPr lang="en-US" dirty="0">
                <a:latin typeface="Times New Roman" panose="02020603050405020304" pitchFamily="18" charset="0"/>
                <a:cs typeface="Times New Roman" panose="02020603050405020304" pitchFamily="18" charset="0"/>
              </a:rPr>
              <a:t>(see the structure of a typical Internet search engine in Figure 9. 2). While one is interfacing</a:t>
            </a:r>
          </a:p>
          <a:p>
            <a:pPr algn="just">
              <a:lnSpc>
                <a:spcPct val="150000"/>
              </a:lnSpc>
            </a:pPr>
            <a:r>
              <a:rPr lang="en-US" dirty="0">
                <a:latin typeface="Times New Roman" panose="02020603050405020304" pitchFamily="18" charset="0"/>
                <a:cs typeface="Times New Roman" panose="02020603050405020304" pitchFamily="18" charset="0"/>
              </a:rPr>
              <a:t>with the World Wide Web, </a:t>
            </a:r>
            <a:r>
              <a:rPr lang="en-US" dirty="0">
                <a:solidFill>
                  <a:srgbClr val="FF0000"/>
                </a:solidFill>
                <a:latin typeface="Times New Roman" panose="02020603050405020304" pitchFamily="18" charset="0"/>
                <a:cs typeface="Times New Roman" panose="02020603050405020304" pitchFamily="18" charset="0"/>
              </a:rPr>
              <a:t>the other is interfacing with the user</a:t>
            </a:r>
            <a:r>
              <a:rPr lang="en-US" dirty="0">
                <a:latin typeface="Times New Roman" panose="02020603050405020304" pitchFamily="18" charset="0"/>
                <a:cs typeface="Times New Roman" panose="02020603050405020304" pitchFamily="18" charset="0"/>
              </a:rPr>
              <a:t>. One can think of the </a:t>
            </a:r>
            <a:r>
              <a:rPr lang="en-US" dirty="0">
                <a:solidFill>
                  <a:srgbClr val="FF0000"/>
                </a:solidFill>
                <a:latin typeface="Times New Roman" panose="02020603050405020304" pitchFamily="18" charset="0"/>
                <a:cs typeface="Times New Roman" panose="02020603050405020304" pitchFamily="18" charset="0"/>
              </a:rPr>
              <a:t>development cycle as a production process </a:t>
            </a:r>
            <a:r>
              <a:rPr lang="en-US" dirty="0">
                <a:latin typeface="Times New Roman" panose="02020603050405020304" pitchFamily="18" charset="0"/>
                <a:cs typeface="Times New Roman" panose="02020603050405020304" pitchFamily="18" charset="0"/>
              </a:rPr>
              <a:t>(manufacturing and inventorying documents/ pages) and the </a:t>
            </a:r>
            <a:r>
              <a:rPr lang="en-US" dirty="0">
                <a:solidFill>
                  <a:srgbClr val="FF0000"/>
                </a:solidFill>
                <a:latin typeface="Times New Roman" panose="02020603050405020304" pitchFamily="18" charset="0"/>
                <a:cs typeface="Times New Roman" panose="02020603050405020304" pitchFamily="18" charset="0"/>
              </a:rPr>
              <a:t>responding cycle as a retailing process (providing customers/users what they want).</a:t>
            </a:r>
          </a:p>
          <a:p>
            <a:pPr marL="342900" indent="-342900">
              <a:buFont typeface="+mj-lt"/>
              <a:buAutoNum type="arabicPeriod"/>
            </a:pPr>
            <a:r>
              <a:rPr lang="en-US" b="1" dirty="0"/>
              <a:t>Development Cycle</a:t>
            </a:r>
          </a:p>
          <a:p>
            <a:pPr algn="just">
              <a:lnSpc>
                <a:spcPct val="150000"/>
              </a:lnSpc>
            </a:pPr>
            <a:r>
              <a:rPr lang="en-US" dirty="0">
                <a:latin typeface="Times New Roman" panose="02020603050405020304" pitchFamily="18" charset="0"/>
                <a:cs typeface="Times New Roman" panose="02020603050405020304" pitchFamily="18" charset="0"/>
              </a:rPr>
              <a:t>The two main components of the development cycle are </a:t>
            </a:r>
            <a:r>
              <a:rPr lang="en-US" dirty="0">
                <a:solidFill>
                  <a:srgbClr val="FF0000"/>
                </a:solidFill>
                <a:latin typeface="Times New Roman" panose="02020603050405020304" pitchFamily="18" charset="0"/>
                <a:cs typeface="Times New Roman" panose="02020603050405020304" pitchFamily="18" charset="0"/>
              </a:rPr>
              <a:t>the Web crawler and document indexer</a:t>
            </a:r>
            <a:r>
              <a:rPr lang="en-US" dirty="0">
                <a:latin typeface="Times New Roman" panose="02020603050405020304" pitchFamily="18" charset="0"/>
                <a:cs typeface="Times New Roman" panose="02020603050405020304" pitchFamily="18" charset="0"/>
              </a:rPr>
              <a:t>. The purpose of this cycle is to </a:t>
            </a:r>
            <a:r>
              <a:rPr lang="en-US" dirty="0">
                <a:solidFill>
                  <a:srgbClr val="FF0000"/>
                </a:solidFill>
                <a:latin typeface="Times New Roman" panose="02020603050405020304" pitchFamily="18" charset="0"/>
                <a:cs typeface="Times New Roman" panose="02020603050405020304" pitchFamily="18" charset="0"/>
              </a:rPr>
              <a:t>create a huge database of documents/pages organized and indexed based on their content and information value. </a:t>
            </a:r>
          </a:p>
        </p:txBody>
      </p:sp>
    </p:spTree>
    <p:extLst>
      <p:ext uri="{BB962C8B-B14F-4D97-AF65-F5344CB8AC3E}">
        <p14:creationId xmlns:p14="http://schemas.microsoft.com/office/powerpoint/2010/main" val="267453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24D0D-3249-D155-19B4-A5298D35AB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4A036C-EB7D-DE70-D9E8-ABF833661A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002C328-45C6-E553-FF9B-54A1EDEC77FD}"/>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F0692FED-0FD0-C096-D5DE-BBA616BAFED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8AEC79F-9E76-2F28-F20E-98A8F10D165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18</a:t>
            </a:r>
          </a:p>
        </p:txBody>
      </p:sp>
      <p:pic>
        <p:nvPicPr>
          <p:cNvPr id="7" name="Graphic 21">
            <a:extLst>
              <a:ext uri="{FF2B5EF4-FFF2-40B4-BE49-F238E27FC236}">
                <a16:creationId xmlns:a16="http://schemas.microsoft.com/office/drawing/2014/main" id="{DA11959F-88B4-D8E3-D85F-BFC73407C4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95CE9E2-B281-2801-856B-8261C7FB937A}"/>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8143677-44AE-B4FC-2642-A1F442CF9652}"/>
              </a:ext>
            </a:extLst>
          </p:cNvPr>
          <p:cNvSpPr txBox="1"/>
          <p:nvPr/>
        </p:nvSpPr>
        <p:spPr>
          <a:xfrm>
            <a:off x="763675" y="2059912"/>
            <a:ext cx="10400044" cy="3643562"/>
          </a:xfrm>
          <a:prstGeom prst="rect">
            <a:avLst/>
          </a:prstGeom>
          <a:noFill/>
        </p:spPr>
        <p:txBody>
          <a:bodyPr wrap="square" rtlCol="0">
            <a:spAutoFit/>
          </a:bodyPr>
          <a:lstStyle/>
          <a:p>
            <a:pPr marL="342900" indent="-342900">
              <a:buFont typeface="+mj-lt"/>
              <a:buAutoNum type="arabicPeriod"/>
            </a:pPr>
            <a:r>
              <a:rPr lang="en-US" b="1" dirty="0"/>
              <a:t>Development Cycle</a:t>
            </a:r>
          </a:p>
          <a:p>
            <a:pPr algn="just">
              <a:lnSpc>
                <a:spcPct val="150000"/>
              </a:lnSpc>
            </a:pPr>
            <a:r>
              <a:rPr lang="en-US" dirty="0">
                <a:latin typeface="Times New Roman" panose="02020603050405020304" pitchFamily="18" charset="0"/>
                <a:cs typeface="Times New Roman" panose="02020603050405020304" pitchFamily="18" charset="0"/>
              </a:rPr>
              <a:t>The reason for developing such a repository of documents/pages is quite obvious: Due to its sheer size and complexity. therefore, </a:t>
            </a:r>
            <a:r>
              <a:rPr lang="en-US" dirty="0">
                <a:solidFill>
                  <a:srgbClr val="FF0000"/>
                </a:solidFill>
                <a:latin typeface="Times New Roman" panose="02020603050405020304" pitchFamily="18" charset="0"/>
                <a:cs typeface="Times New Roman" panose="02020603050405020304" pitchFamily="18" charset="0"/>
              </a:rPr>
              <a:t>search engines “cache the Web” into their database and use the cached version of the Web for searching and finding</a:t>
            </a:r>
            <a:r>
              <a:rPr lang="en-US" dirty="0">
                <a:latin typeface="Times New Roman" panose="02020603050405020304" pitchFamily="18" charset="0"/>
                <a:cs typeface="Times New Roman" panose="02020603050405020304" pitchFamily="18" charset="0"/>
              </a:rPr>
              <a:t>. Once created, this database </a:t>
            </a:r>
            <a:r>
              <a:rPr lang="en-US" dirty="0">
                <a:solidFill>
                  <a:srgbClr val="FF0000"/>
                </a:solidFill>
                <a:latin typeface="Times New Roman" panose="02020603050405020304" pitchFamily="18" charset="0"/>
                <a:cs typeface="Times New Roman" panose="02020603050405020304" pitchFamily="18" charset="0"/>
              </a:rPr>
              <a:t>allows search engines to rapidly and accurately respond to user queries. </a:t>
            </a:r>
          </a:p>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Web crawler starts </a:t>
            </a:r>
            <a:r>
              <a:rPr lang="en-US" dirty="0">
                <a:latin typeface="Times New Roman" panose="02020603050405020304" pitchFamily="18" charset="0"/>
                <a:cs typeface="Times New Roman" panose="02020603050405020304" pitchFamily="18" charset="0"/>
              </a:rPr>
              <a:t>with a list of URLs to visit, which </a:t>
            </a:r>
            <a:r>
              <a:rPr lang="en-US" dirty="0">
                <a:solidFill>
                  <a:srgbClr val="FF0000"/>
                </a:solidFill>
                <a:latin typeface="Times New Roman" panose="02020603050405020304" pitchFamily="18" charset="0"/>
                <a:cs typeface="Times New Roman" panose="02020603050405020304" pitchFamily="18" charset="0"/>
              </a:rPr>
              <a:t>are listed in the scheduler and often are called the seeds. </a:t>
            </a:r>
            <a:r>
              <a:rPr lang="en-US" dirty="0">
                <a:latin typeface="Times New Roman" panose="02020603050405020304" pitchFamily="18" charset="0"/>
                <a:cs typeface="Times New Roman" panose="02020603050405020304" pitchFamily="18" charset="0"/>
              </a:rPr>
              <a:t>These URLs may come from </a:t>
            </a:r>
            <a:r>
              <a:rPr lang="en-US" dirty="0">
                <a:solidFill>
                  <a:srgbClr val="FF0000"/>
                </a:solidFill>
                <a:latin typeface="Times New Roman" panose="02020603050405020304" pitchFamily="18" charset="0"/>
                <a:cs typeface="Times New Roman" panose="02020603050405020304" pitchFamily="18" charset="0"/>
              </a:rPr>
              <a:t>submissions made by Webmasters or, more often, they come from the internal hyperlinks of previously crawled documents/pages</a:t>
            </a:r>
            <a:r>
              <a:rPr lang="en-US" dirty="0">
                <a:latin typeface="Times New Roman" panose="02020603050405020304" pitchFamily="18" charset="0"/>
                <a:cs typeface="Times New Roman" panose="02020603050405020304" pitchFamily="18" charset="0"/>
              </a:rPr>
              <a:t>. As the crawler visits these URLs, </a:t>
            </a:r>
            <a:r>
              <a:rPr lang="en-US" dirty="0">
                <a:solidFill>
                  <a:srgbClr val="FF0000"/>
                </a:solidFill>
                <a:latin typeface="Times New Roman" panose="02020603050405020304" pitchFamily="18" charset="0"/>
                <a:cs typeface="Times New Roman" panose="02020603050405020304" pitchFamily="18" charset="0"/>
              </a:rPr>
              <a:t>it identifies all the hyperlinks in the page and adds them to the list of URLs to visit (i.e., the scheduler). </a:t>
            </a:r>
          </a:p>
        </p:txBody>
      </p:sp>
    </p:spTree>
    <p:extLst>
      <p:ext uri="{BB962C8B-B14F-4D97-AF65-F5344CB8AC3E}">
        <p14:creationId xmlns:p14="http://schemas.microsoft.com/office/powerpoint/2010/main" val="61713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3A415-F19A-2D6D-B0AD-2101B7D64F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A3EE5F-A483-7310-1BAC-BEE5E60739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306D7E66-1FFB-D544-BA6B-6E3863505501}"/>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D20048CA-CAF2-D69B-25AE-1EF9D0579A1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4B2F303-7472-935C-B271-26A847C1CB5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19</a:t>
            </a:r>
          </a:p>
        </p:txBody>
      </p:sp>
      <p:pic>
        <p:nvPicPr>
          <p:cNvPr id="7" name="Graphic 21">
            <a:extLst>
              <a:ext uri="{FF2B5EF4-FFF2-40B4-BE49-F238E27FC236}">
                <a16:creationId xmlns:a16="http://schemas.microsoft.com/office/drawing/2014/main" id="{990F03B0-8211-27BD-2689-66C3F3A82B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D948760-FE97-3B45-F87E-1ABB1B5ADE08}"/>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119C28B-E664-207D-DE48-F403BF848F35}"/>
              </a:ext>
            </a:extLst>
          </p:cNvPr>
          <p:cNvSpPr txBox="1"/>
          <p:nvPr/>
        </p:nvSpPr>
        <p:spPr>
          <a:xfrm>
            <a:off x="763675" y="2059912"/>
            <a:ext cx="10400044" cy="2777940"/>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Because there are large volumes of Web pages, the </a:t>
            </a:r>
            <a:r>
              <a:rPr lang="en-US" dirty="0">
                <a:solidFill>
                  <a:srgbClr val="FF0000"/>
                </a:solidFill>
                <a:latin typeface="Times New Roman" panose="02020603050405020304" pitchFamily="18" charset="0"/>
                <a:cs typeface="Times New Roman" panose="02020603050405020304" pitchFamily="18" charset="0"/>
              </a:rPr>
              <a:t>crawler can only download a limited number of them within a given time; therefore, it may need to prioritize its downloads.</a:t>
            </a:r>
          </a:p>
          <a:p>
            <a:pPr algn="just">
              <a:lnSpc>
                <a:spcPct val="200000"/>
              </a:lnSpc>
            </a:pPr>
            <a:r>
              <a:rPr lang="en-US" dirty="0">
                <a:solidFill>
                  <a:srgbClr val="FF0000"/>
                </a:solidFill>
                <a:latin typeface="Times New Roman" panose="02020603050405020304" pitchFamily="18" charset="0"/>
                <a:cs typeface="Times New Roman" panose="02020603050405020304" pitchFamily="18" charset="0"/>
              </a:rPr>
              <a:t>Document Indexer </a:t>
            </a:r>
            <a:r>
              <a:rPr lang="en-US" dirty="0">
                <a:latin typeface="Times New Roman" panose="02020603050405020304" pitchFamily="18" charset="0"/>
                <a:cs typeface="Times New Roman" panose="02020603050405020304" pitchFamily="18" charset="0"/>
              </a:rPr>
              <a:t>As the </a:t>
            </a:r>
            <a:r>
              <a:rPr lang="en-US" dirty="0">
                <a:solidFill>
                  <a:srgbClr val="FF0000"/>
                </a:solidFill>
                <a:latin typeface="Times New Roman" panose="02020603050405020304" pitchFamily="18" charset="0"/>
                <a:cs typeface="Times New Roman" panose="02020603050405020304" pitchFamily="18" charset="0"/>
              </a:rPr>
              <a:t>documents are found and fetched by the crawler</a:t>
            </a:r>
            <a:r>
              <a:rPr lang="en-US" dirty="0">
                <a:latin typeface="Times New Roman" panose="02020603050405020304" pitchFamily="18" charset="0"/>
                <a:cs typeface="Times New Roman" panose="02020603050405020304" pitchFamily="18" charset="0"/>
              </a:rPr>
              <a:t>, they are stored </a:t>
            </a:r>
            <a:r>
              <a:rPr lang="en-US" dirty="0">
                <a:solidFill>
                  <a:srgbClr val="FF0000"/>
                </a:solidFill>
                <a:latin typeface="Times New Roman" panose="02020603050405020304" pitchFamily="18" charset="0"/>
                <a:cs typeface="Times New Roman" panose="02020603050405020304" pitchFamily="18" charset="0"/>
              </a:rPr>
              <a:t>in a temporary staging area for the document indexer to grab and process. </a:t>
            </a:r>
            <a:r>
              <a:rPr lang="en-US" dirty="0">
                <a:latin typeface="Times New Roman" panose="02020603050405020304" pitchFamily="18" charset="0"/>
                <a:cs typeface="Times New Roman" panose="02020603050405020304" pitchFamily="18" charset="0"/>
              </a:rPr>
              <a:t>The document indexer is </a:t>
            </a:r>
            <a:r>
              <a:rPr lang="en-US" dirty="0">
                <a:solidFill>
                  <a:srgbClr val="FF0000"/>
                </a:solidFill>
                <a:latin typeface="Times New Roman" panose="02020603050405020304" pitchFamily="18" charset="0"/>
                <a:cs typeface="Times New Roman" panose="02020603050405020304" pitchFamily="18" charset="0"/>
              </a:rPr>
              <a:t>responsible for processing the documents (Web pages or document files) and placing them into the document database</a:t>
            </a:r>
            <a:r>
              <a:rPr lang="en-US" dirty="0">
                <a:latin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8398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E5AF8-81FA-0811-5CD4-BEE75EE644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BF111-52F2-658F-A683-8513C3F5CB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7E0043E-4EB2-9334-66AE-695E52726BA9}"/>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565D3828-7717-7032-8A17-9EF216688C64}"/>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5965094-A408-F1C9-E71E-F7309DADF37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20</a:t>
            </a:r>
          </a:p>
        </p:txBody>
      </p:sp>
      <p:pic>
        <p:nvPicPr>
          <p:cNvPr id="7" name="Graphic 21">
            <a:extLst>
              <a:ext uri="{FF2B5EF4-FFF2-40B4-BE49-F238E27FC236}">
                <a16:creationId xmlns:a16="http://schemas.microsoft.com/office/drawing/2014/main" id="{D43A66EF-8F19-EE63-71F0-D1094F3097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5914AFC-F708-50EF-54EC-C34FD853DBA3}"/>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839391A-B653-3D1D-F7C9-45B095E4F9E2}"/>
              </a:ext>
            </a:extLst>
          </p:cNvPr>
          <p:cNvSpPr txBox="1"/>
          <p:nvPr/>
        </p:nvSpPr>
        <p:spPr>
          <a:xfrm>
            <a:off x="762000" y="1698980"/>
            <a:ext cx="10400044" cy="4890057"/>
          </a:xfrm>
          <a:prstGeom prst="rect">
            <a:avLst/>
          </a:prstGeom>
          <a:noFill/>
        </p:spPr>
        <p:txBody>
          <a:bodyPr wrap="square" rtlCol="0">
            <a:spAutoFit/>
          </a:bodyPr>
          <a:lstStyle/>
          <a:p>
            <a:pPr>
              <a:lnSpc>
                <a:spcPct val="200000"/>
              </a:lnSpc>
            </a:pPr>
            <a:r>
              <a:rPr lang="en-US" b="1" dirty="0"/>
              <a:t>2. Response Cycle: </a:t>
            </a:r>
            <a:r>
              <a:rPr lang="en-US" dirty="0">
                <a:latin typeface="Times New Roman" panose="02020603050405020304" pitchFamily="18" charset="0"/>
                <a:cs typeface="Times New Roman" panose="02020603050405020304" pitchFamily="18" charset="0"/>
              </a:rPr>
              <a:t>The two main components of the responding cycle are the </a:t>
            </a:r>
            <a:r>
              <a:rPr lang="en-US" dirty="0">
                <a:solidFill>
                  <a:srgbClr val="FF0000"/>
                </a:solidFill>
                <a:latin typeface="Times New Roman" panose="02020603050405020304" pitchFamily="18" charset="0"/>
                <a:cs typeface="Times New Roman" panose="02020603050405020304" pitchFamily="18" charset="0"/>
              </a:rPr>
              <a:t>query analyzer and document matcher/ranker.</a:t>
            </a:r>
          </a:p>
          <a:p>
            <a:pPr algn="just">
              <a:lnSpc>
                <a:spcPct val="200000"/>
              </a:lnSpc>
            </a:pPr>
            <a:r>
              <a:rPr lang="en-US" dirty="0">
                <a:latin typeface="Times New Roman" panose="02020603050405020304" pitchFamily="18" charset="0"/>
                <a:cs typeface="Times New Roman" panose="02020603050405020304" pitchFamily="18" charset="0"/>
              </a:rPr>
              <a:t>The </a:t>
            </a:r>
            <a:r>
              <a:rPr lang="en-US" b="1" dirty="0">
                <a:solidFill>
                  <a:srgbClr val="FF0000"/>
                </a:solidFill>
                <a:latin typeface="Times New Roman" panose="02020603050405020304" pitchFamily="18" charset="0"/>
                <a:cs typeface="Times New Roman" panose="02020603050405020304" pitchFamily="18" charset="0"/>
              </a:rPr>
              <a:t>query analyzer </a:t>
            </a:r>
            <a:r>
              <a:rPr lang="en-US" dirty="0">
                <a:latin typeface="Times New Roman" panose="02020603050405020304" pitchFamily="18" charset="0"/>
                <a:cs typeface="Times New Roman" panose="02020603050405020304" pitchFamily="18" charset="0"/>
              </a:rPr>
              <a:t>is </a:t>
            </a:r>
            <a:r>
              <a:rPr lang="en-US" dirty="0">
                <a:solidFill>
                  <a:srgbClr val="FF0000"/>
                </a:solidFill>
                <a:latin typeface="Times New Roman" panose="02020603050405020304" pitchFamily="18" charset="0"/>
                <a:cs typeface="Times New Roman" panose="02020603050405020304" pitchFamily="18" charset="0"/>
              </a:rPr>
              <a:t>responsible for receiving a search request from the user </a:t>
            </a:r>
            <a:r>
              <a:rPr lang="en-US" dirty="0">
                <a:latin typeface="Times New Roman" panose="02020603050405020304" pitchFamily="18" charset="0"/>
                <a:cs typeface="Times New Roman" panose="02020603050405020304" pitchFamily="18" charset="0"/>
              </a:rPr>
              <a:t>(via the search engine’s Web server interface) and converting it into </a:t>
            </a:r>
            <a:r>
              <a:rPr lang="en-US" dirty="0">
                <a:solidFill>
                  <a:srgbClr val="FF0000"/>
                </a:solidFill>
                <a:latin typeface="Times New Roman" panose="02020603050405020304" pitchFamily="18" charset="0"/>
                <a:cs typeface="Times New Roman" panose="02020603050405020304" pitchFamily="18" charset="0"/>
              </a:rPr>
              <a:t>a standardized data structure</a:t>
            </a:r>
            <a:r>
              <a:rPr lang="en-US" dirty="0">
                <a:latin typeface="Times New Roman" panose="02020603050405020304" pitchFamily="18" charset="0"/>
                <a:cs typeface="Times New Roman" panose="02020603050405020304" pitchFamily="18" charset="0"/>
              </a:rPr>
              <a:t>, so that it can be </a:t>
            </a:r>
            <a:r>
              <a:rPr lang="en-US" dirty="0">
                <a:solidFill>
                  <a:srgbClr val="FF0000"/>
                </a:solidFill>
                <a:latin typeface="Times New Roman" panose="02020603050405020304" pitchFamily="18" charset="0"/>
                <a:cs typeface="Times New Roman" panose="02020603050405020304" pitchFamily="18" charset="0"/>
              </a:rPr>
              <a:t>easily queried/matched against the entries in the document database. How the query analyzer does what it is supposed to do is quite similar to what the document indexer does </a:t>
            </a:r>
            <a:r>
              <a:rPr lang="en-US" dirty="0">
                <a:latin typeface="Times New Roman" panose="02020603050405020304" pitchFamily="18" charset="0"/>
                <a:cs typeface="Times New Roman" panose="02020603050405020304" pitchFamily="18" charset="0"/>
              </a:rPr>
              <a:t>. The query analyzer </a:t>
            </a:r>
            <a:r>
              <a:rPr lang="en-US" dirty="0">
                <a:solidFill>
                  <a:srgbClr val="FF0000"/>
                </a:solidFill>
                <a:latin typeface="Times New Roman" panose="02020603050405020304" pitchFamily="18" charset="0"/>
                <a:cs typeface="Times New Roman" panose="02020603050405020304" pitchFamily="18" charset="0"/>
              </a:rPr>
              <a:t>parses the search string into individual words/terms using a series of tasks. </a:t>
            </a:r>
            <a:r>
              <a:rPr lang="en-US" dirty="0">
                <a:latin typeface="Times New Roman" panose="02020603050405020304" pitchFamily="18" charset="0"/>
                <a:cs typeface="Times New Roman" panose="02020603050405020304" pitchFamily="18" charset="0"/>
              </a:rPr>
              <a:t>Then is converting a </a:t>
            </a:r>
            <a:r>
              <a:rPr lang="en-US" dirty="0">
                <a:solidFill>
                  <a:srgbClr val="FF0000"/>
                </a:solidFill>
                <a:latin typeface="Times New Roman" panose="02020603050405020304" pitchFamily="18" charset="0"/>
                <a:cs typeface="Times New Roman" panose="02020603050405020304" pitchFamily="18" charset="0"/>
              </a:rPr>
              <a:t>query string into the same structure so that it can be used to quickly locate most relevant documents</a:t>
            </a:r>
            <a:r>
              <a:rPr lang="en-US" dirty="0">
                <a:latin typeface="Times New Roman" panose="02020603050405020304" pitchFamily="18" charset="0"/>
                <a:cs typeface="Times New Roman" panose="02020603050405020304" pitchFamily="18" charset="0"/>
              </a:rPr>
              <a:t>/ pages.</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0664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61D8B-B965-3D66-5958-51841D2D43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AC851E-79D3-2F02-1185-F56C4641ED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6A060A9-B879-5FEE-889C-3D13084D4243}"/>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59D10E0C-E7A0-CC14-7AF6-2E10F6A2BBF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1361FB0-530B-05DE-57C6-58388FF22F5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21</a:t>
            </a:r>
          </a:p>
        </p:txBody>
      </p:sp>
      <p:pic>
        <p:nvPicPr>
          <p:cNvPr id="7" name="Graphic 21">
            <a:extLst>
              <a:ext uri="{FF2B5EF4-FFF2-40B4-BE49-F238E27FC236}">
                <a16:creationId xmlns:a16="http://schemas.microsoft.com/office/drawing/2014/main" id="{28DFA5C4-7CC6-DE1C-2EC2-3D85D94F31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810A82F-35E1-28D5-22A4-754D430FCFBD}"/>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84C23A-B70D-955C-E40E-4335A7145B0E}"/>
              </a:ext>
            </a:extLst>
          </p:cNvPr>
          <p:cNvSpPr txBox="1"/>
          <p:nvPr/>
        </p:nvSpPr>
        <p:spPr>
          <a:xfrm>
            <a:off x="762000" y="2048479"/>
            <a:ext cx="10400044" cy="3782061"/>
          </a:xfrm>
          <a:prstGeom prst="rect">
            <a:avLst/>
          </a:prstGeom>
          <a:noFill/>
        </p:spPr>
        <p:txBody>
          <a:bodyPr wrap="square" rtlCol="0">
            <a:spAutoFit/>
          </a:bodyPr>
          <a:lstStyle/>
          <a:p>
            <a:pPr algn="just">
              <a:lnSpc>
                <a:spcPct val="150000"/>
              </a:lnSpc>
            </a:pPr>
            <a:r>
              <a:rPr lang="en-US" b="1" dirty="0">
                <a:solidFill>
                  <a:srgbClr val="FF0000"/>
                </a:solidFill>
                <a:latin typeface="Times New Roman" panose="02020603050405020304" pitchFamily="18" charset="0"/>
                <a:cs typeface="Times New Roman" panose="02020603050405020304" pitchFamily="18" charset="0"/>
              </a:rPr>
              <a:t>Document Matcher /Ranker </a:t>
            </a:r>
            <a:r>
              <a:rPr lang="en-US" dirty="0">
                <a:latin typeface="Times New Roman" panose="02020603050405020304" pitchFamily="18" charset="0"/>
                <a:cs typeface="Times New Roman" panose="02020603050405020304" pitchFamily="18" charset="0"/>
              </a:rPr>
              <a:t>This is where the structured query data is </a:t>
            </a:r>
            <a:r>
              <a:rPr lang="en-US" dirty="0">
                <a:solidFill>
                  <a:srgbClr val="FF0000"/>
                </a:solidFill>
                <a:latin typeface="Times New Roman" panose="02020603050405020304" pitchFamily="18" charset="0"/>
                <a:cs typeface="Times New Roman" panose="02020603050405020304" pitchFamily="18" charset="0"/>
              </a:rPr>
              <a:t>matched against the document database to find the most relevant documents/pages and also rank them in the order of relevance/importance</a:t>
            </a:r>
            <a:r>
              <a:rPr lang="en-US" dirty="0">
                <a:latin typeface="Times New Roman" panose="02020603050405020304" pitchFamily="18" charset="0"/>
                <a:cs typeface="Times New Roman" panose="02020603050405020304" pitchFamily="18" charset="0"/>
              </a:rPr>
              <a:t>. The proficiency of this step is perhaps </a:t>
            </a:r>
            <a:r>
              <a:rPr lang="en-US" dirty="0">
                <a:solidFill>
                  <a:srgbClr val="FF0000"/>
                </a:solidFill>
                <a:latin typeface="Times New Roman" panose="02020603050405020304" pitchFamily="18" charset="0"/>
                <a:cs typeface="Times New Roman" panose="02020603050405020304" pitchFamily="18" charset="0"/>
              </a:rPr>
              <a:t>the most important component when different search engines are compared to one another. </a:t>
            </a:r>
            <a:r>
              <a:rPr lang="en-US" dirty="0">
                <a:latin typeface="Times New Roman" panose="02020603050405020304" pitchFamily="18" charset="0"/>
                <a:cs typeface="Times New Roman" panose="02020603050405020304" pitchFamily="18" charset="0"/>
              </a:rPr>
              <a:t>Every search engine has its own algorithm that it uses to carry out this important step.</a:t>
            </a:r>
          </a:p>
          <a:p>
            <a:pPr algn="just">
              <a:lnSpc>
                <a:spcPct val="150000"/>
              </a:lnSpc>
            </a:pPr>
            <a:r>
              <a:rPr lang="en-US" b="1" dirty="0">
                <a:solidFill>
                  <a:srgbClr val="FF0000"/>
                </a:solidFill>
                <a:latin typeface="Times New Roman" panose="02020603050405020304" pitchFamily="18" charset="0"/>
                <a:cs typeface="Times New Roman" panose="02020603050405020304" pitchFamily="18" charset="0"/>
              </a:rPr>
              <a:t>Search engine optimization (SEO) </a:t>
            </a:r>
            <a:r>
              <a:rPr lang="en-US" dirty="0">
                <a:latin typeface="Times New Roman" panose="02020603050405020304" pitchFamily="18" charset="0"/>
                <a:cs typeface="Times New Roman" panose="02020603050405020304" pitchFamily="18" charset="0"/>
              </a:rPr>
              <a:t>is the intentional </a:t>
            </a:r>
            <a:r>
              <a:rPr lang="en-US" dirty="0">
                <a:solidFill>
                  <a:srgbClr val="FF0000"/>
                </a:solidFill>
                <a:latin typeface="Times New Roman" panose="02020603050405020304" pitchFamily="18" charset="0"/>
                <a:cs typeface="Times New Roman" panose="02020603050405020304" pitchFamily="18" charset="0"/>
              </a:rPr>
              <a:t>activity of affecting the visibility of an e-commerce site or a Web site in a search engine’s natural (unpaid or organic) search results.</a:t>
            </a:r>
            <a:r>
              <a:rPr lang="en-US" dirty="0">
                <a:latin typeface="Times New Roman" panose="02020603050405020304" pitchFamily="18" charset="0"/>
                <a:cs typeface="Times New Roman" panose="02020603050405020304" pitchFamily="18" charset="0"/>
              </a:rPr>
              <a:t> In general, </a:t>
            </a:r>
            <a:r>
              <a:rPr lang="en-US" dirty="0">
                <a:solidFill>
                  <a:srgbClr val="FF0000"/>
                </a:solidFill>
                <a:latin typeface="Times New Roman" panose="02020603050405020304" pitchFamily="18" charset="0"/>
                <a:cs typeface="Times New Roman" panose="02020603050405020304" pitchFamily="18" charset="0"/>
              </a:rPr>
              <a:t>the higher ranked on the search results page, and the more frequently a site appears in the search results list</a:t>
            </a:r>
            <a:r>
              <a:rPr lang="en-US" dirty="0">
                <a:latin typeface="Times New Roman" panose="02020603050405020304" pitchFamily="18" charset="0"/>
                <a:cs typeface="Times New Roman" panose="02020603050405020304" pitchFamily="18" charset="0"/>
              </a:rPr>
              <a:t>, the more visitors it will receive from the search engine’s users. </a:t>
            </a: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61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6F962-DD39-D979-34F6-7962C6DBB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7EB14F-6261-5D11-44CB-DDD9CC3021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AC9FEC6-2255-C8D9-5BC8-36353AC94681}"/>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6236233A-C0C4-6DDE-4344-FF5D77179AD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E7D0B59-65DF-6FC8-316A-BC3E9895B57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22</a:t>
            </a:r>
          </a:p>
        </p:txBody>
      </p:sp>
      <p:pic>
        <p:nvPicPr>
          <p:cNvPr id="7" name="Graphic 21">
            <a:extLst>
              <a:ext uri="{FF2B5EF4-FFF2-40B4-BE49-F238E27FC236}">
                <a16:creationId xmlns:a16="http://schemas.microsoft.com/office/drawing/2014/main" id="{425EC965-30F8-ACD6-9570-120E3CECF0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DA847B3-C2FA-C021-6E9D-6BC7013EF57F}"/>
              </a:ext>
            </a:extLst>
          </p:cNvPr>
          <p:cNvSpPr txBox="1"/>
          <p:nvPr/>
        </p:nvSpPr>
        <p:spPr>
          <a:xfrm>
            <a:off x="9488280" y="3027131"/>
            <a:ext cx="1812965" cy="1200329"/>
          </a:xfrm>
          <a:prstGeom prst="rect">
            <a:avLst/>
          </a:prstGeom>
          <a:noFill/>
        </p:spPr>
        <p:txBody>
          <a:bodyPr wrap="square" rtlCol="0">
            <a:spAutoFit/>
          </a:bodyPr>
          <a:lstStyle/>
          <a:p>
            <a:r>
              <a:rPr lang="en-US" dirty="0"/>
              <a:t>Figure 9. 2 Structure of a Typical Internet Search Engine</a:t>
            </a: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142D19B-4AE8-352B-0938-8DC5C1E3E104}"/>
              </a:ext>
            </a:extLst>
          </p:cNvPr>
          <p:cNvPicPr>
            <a:picLocks noChangeAspect="1"/>
          </p:cNvPicPr>
          <p:nvPr/>
        </p:nvPicPr>
        <p:blipFill>
          <a:blip r:embed="rId4"/>
          <a:stretch>
            <a:fillRect/>
          </a:stretch>
        </p:blipFill>
        <p:spPr>
          <a:xfrm>
            <a:off x="1161422" y="2025684"/>
            <a:ext cx="7782716" cy="3821484"/>
          </a:xfrm>
          <a:prstGeom prst="rect">
            <a:avLst/>
          </a:prstGeom>
        </p:spPr>
      </p:pic>
    </p:spTree>
    <p:extLst>
      <p:ext uri="{BB962C8B-B14F-4D97-AF65-F5344CB8AC3E}">
        <p14:creationId xmlns:p14="http://schemas.microsoft.com/office/powerpoint/2010/main" val="1768800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7974D-BCF4-7A3A-B638-789562457F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3A6397-D103-2894-F078-C5EBB6FEF6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78B6BF3C-844F-8413-82EF-A80178744151}"/>
              </a:ext>
            </a:extLst>
          </p:cNvPr>
          <p:cNvSpPr txBox="1"/>
          <p:nvPr/>
        </p:nvSpPr>
        <p:spPr>
          <a:xfrm>
            <a:off x="2346764" y="1285385"/>
            <a:ext cx="6917816" cy="400110"/>
          </a:xfrm>
          <a:prstGeom prst="rect">
            <a:avLst/>
          </a:prstGeom>
          <a:noFill/>
        </p:spPr>
        <p:txBody>
          <a:bodyPr wrap="square" rtlCol="0">
            <a:spAutoFit/>
          </a:bodyPr>
          <a:lstStyle/>
          <a:p>
            <a:r>
              <a:rPr lang="en-US" sz="2000" b="1" dirty="0"/>
              <a:t>Web mining</a:t>
            </a:r>
          </a:p>
        </p:txBody>
      </p:sp>
      <p:sp>
        <p:nvSpPr>
          <p:cNvPr id="5" name="Rectangle 4">
            <a:extLst>
              <a:ext uri="{FF2B5EF4-FFF2-40B4-BE49-F238E27FC236}">
                <a16:creationId xmlns:a16="http://schemas.microsoft.com/office/drawing/2014/main" id="{B434423D-F0D8-FC4C-7A1C-8233C165FA94}"/>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6322593-8DF5-E5B1-81C8-43D13E63CEB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23</a:t>
            </a:r>
          </a:p>
        </p:txBody>
      </p:sp>
      <p:pic>
        <p:nvPicPr>
          <p:cNvPr id="7" name="Graphic 21">
            <a:extLst>
              <a:ext uri="{FF2B5EF4-FFF2-40B4-BE49-F238E27FC236}">
                <a16:creationId xmlns:a16="http://schemas.microsoft.com/office/drawing/2014/main" id="{C169218A-05BC-36B4-D7B6-088848D309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E3093CA-92AB-F623-B289-ADC20C7AEFA6}"/>
              </a:ext>
            </a:extLst>
          </p:cNvPr>
          <p:cNvSpPr txBox="1"/>
          <p:nvPr/>
        </p:nvSpPr>
        <p:spPr>
          <a:xfrm>
            <a:off x="9101933" y="3068847"/>
            <a:ext cx="2328067" cy="923330"/>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Top 15 Most Popular Search Engines (August 2016)</a:t>
            </a:r>
          </a:p>
        </p:txBody>
      </p:sp>
      <p:pic>
        <p:nvPicPr>
          <p:cNvPr id="6" name="Picture 5">
            <a:extLst>
              <a:ext uri="{FF2B5EF4-FFF2-40B4-BE49-F238E27FC236}">
                <a16:creationId xmlns:a16="http://schemas.microsoft.com/office/drawing/2014/main" id="{3B7246F0-1327-350A-B8A2-5C1B2FFC082D}"/>
              </a:ext>
            </a:extLst>
          </p:cNvPr>
          <p:cNvPicPr>
            <a:picLocks noChangeAspect="1"/>
          </p:cNvPicPr>
          <p:nvPr/>
        </p:nvPicPr>
        <p:blipFill>
          <a:blip r:embed="rId4"/>
          <a:stretch>
            <a:fillRect/>
          </a:stretch>
        </p:blipFill>
        <p:spPr>
          <a:xfrm>
            <a:off x="2346765" y="1801673"/>
            <a:ext cx="6827380" cy="4254234"/>
          </a:xfrm>
          <a:prstGeom prst="rect">
            <a:avLst/>
          </a:prstGeom>
        </p:spPr>
      </p:pic>
    </p:spTree>
    <p:extLst>
      <p:ext uri="{BB962C8B-B14F-4D97-AF65-F5344CB8AC3E}">
        <p14:creationId xmlns:p14="http://schemas.microsoft.com/office/powerpoint/2010/main" val="1123440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CC70B-4062-B1FF-5801-85D9761378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618F34-5169-7BC0-6DF5-40E75BD9D661}"/>
              </a:ext>
            </a:extLst>
          </p:cNvPr>
          <p:cNvSpPr/>
          <p:nvPr/>
        </p:nvSpPr>
        <p:spPr>
          <a:xfrm>
            <a:off x="665847"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2767C46-E06F-0751-9CB2-534E9A0C9A37}"/>
              </a:ext>
            </a:extLst>
          </p:cNvPr>
          <p:cNvSpPr txBox="1"/>
          <p:nvPr/>
        </p:nvSpPr>
        <p:spPr>
          <a:xfrm>
            <a:off x="2346764" y="1285385"/>
            <a:ext cx="6917816" cy="369332"/>
          </a:xfrm>
          <a:prstGeom prst="rect">
            <a:avLst/>
          </a:prstGeom>
          <a:noFill/>
        </p:spPr>
        <p:txBody>
          <a:bodyPr wrap="square" rtlCol="0">
            <a:spAutoFit/>
          </a:bodyPr>
          <a:lstStyle/>
          <a:p>
            <a:r>
              <a:rPr lang="en-US" b="1" dirty="0"/>
              <a:t>Social Network Analysis</a:t>
            </a:r>
            <a:endParaRPr lang="en-US" sz="2000" b="1" dirty="0"/>
          </a:p>
        </p:txBody>
      </p:sp>
      <p:sp>
        <p:nvSpPr>
          <p:cNvPr id="5" name="Rectangle 4">
            <a:extLst>
              <a:ext uri="{FF2B5EF4-FFF2-40B4-BE49-F238E27FC236}">
                <a16:creationId xmlns:a16="http://schemas.microsoft.com/office/drawing/2014/main" id="{24AC18A8-7D3C-2918-42DA-3AF89901ABA6}"/>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ADDA38-C98D-A105-3547-82086B9C58F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24</a:t>
            </a:r>
          </a:p>
        </p:txBody>
      </p:sp>
      <p:pic>
        <p:nvPicPr>
          <p:cNvPr id="7" name="Graphic 21">
            <a:extLst>
              <a:ext uri="{FF2B5EF4-FFF2-40B4-BE49-F238E27FC236}">
                <a16:creationId xmlns:a16="http://schemas.microsoft.com/office/drawing/2014/main" id="{DD525B4F-279A-9F0A-1F5C-092AE9941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1043A3-1102-BA5E-3E49-FD6D415581B5}"/>
              </a:ext>
            </a:extLst>
          </p:cNvPr>
          <p:cNvSpPr txBox="1"/>
          <p:nvPr/>
        </p:nvSpPr>
        <p:spPr>
          <a:xfrm>
            <a:off x="645843" y="1918178"/>
            <a:ext cx="10319657" cy="458074"/>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BFF26EA-E2C5-76A1-0729-C9AE32FEB327}"/>
              </a:ext>
            </a:extLst>
          </p:cNvPr>
          <p:cNvSpPr txBox="1"/>
          <p:nvPr/>
        </p:nvSpPr>
        <p:spPr>
          <a:xfrm>
            <a:off x="713433" y="1943010"/>
            <a:ext cx="10410092" cy="1477328"/>
          </a:xfrm>
          <a:prstGeom prst="rect">
            <a:avLst/>
          </a:prstGeom>
          <a:noFill/>
        </p:spPr>
        <p:txBody>
          <a:bodyPr wrap="square" rtlCol="0">
            <a:spAutoFit/>
          </a:bodyPr>
          <a:lstStyle/>
          <a:p>
            <a:pPr algn="just"/>
            <a:r>
              <a:rPr lang="en-US" b="1" dirty="0">
                <a:solidFill>
                  <a:srgbClr val="FF0000"/>
                </a:solidFill>
                <a:latin typeface="Times New Roman" panose="02020603050405020304" pitchFamily="18" charset="0"/>
                <a:cs typeface="Times New Roman" panose="02020603050405020304" pitchFamily="18" charset="0"/>
              </a:rPr>
              <a:t>A social network </a:t>
            </a:r>
            <a:r>
              <a:rPr lang="en-US" dirty="0">
                <a:latin typeface="Times New Roman" panose="02020603050405020304" pitchFamily="18" charset="0"/>
                <a:cs typeface="Times New Roman" panose="02020603050405020304" pitchFamily="18" charset="0"/>
              </a:rPr>
              <a:t>is a social structure composed of </a:t>
            </a:r>
            <a:r>
              <a:rPr lang="en-US" dirty="0">
                <a:solidFill>
                  <a:srgbClr val="FF0000"/>
                </a:solidFill>
                <a:latin typeface="Times New Roman" panose="02020603050405020304" pitchFamily="18" charset="0"/>
                <a:cs typeface="Times New Roman" panose="02020603050405020304" pitchFamily="18" charset="0"/>
              </a:rPr>
              <a:t>individuals/people (or groups of individuals or organizations) </a:t>
            </a:r>
            <a:r>
              <a:rPr lang="en-US" dirty="0">
                <a:latin typeface="Times New Roman" panose="02020603050405020304" pitchFamily="18" charset="0"/>
                <a:cs typeface="Times New Roman" panose="02020603050405020304" pitchFamily="18" charset="0"/>
              </a:rPr>
              <a:t>linked to one another with some type of </a:t>
            </a:r>
            <a:r>
              <a:rPr lang="en-US" dirty="0">
                <a:solidFill>
                  <a:srgbClr val="FF0000"/>
                </a:solidFill>
                <a:latin typeface="Times New Roman" panose="02020603050405020304" pitchFamily="18" charset="0"/>
                <a:cs typeface="Times New Roman" panose="02020603050405020304" pitchFamily="18" charset="0"/>
              </a:rPr>
              <a:t>connections/relationships</a:t>
            </a:r>
            <a:r>
              <a:rPr lang="en-US" dirty="0">
                <a:latin typeface="Times New Roman" panose="02020603050405020304" pitchFamily="18" charset="0"/>
                <a:cs typeface="Times New Roman" panose="02020603050405020304" pitchFamily="18" charset="0"/>
              </a:rPr>
              <a:t>. The social network perspective </a:t>
            </a:r>
            <a:r>
              <a:rPr lang="en-US" dirty="0">
                <a:solidFill>
                  <a:srgbClr val="FF0000"/>
                </a:solidFill>
                <a:latin typeface="Times New Roman" panose="02020603050405020304" pitchFamily="18" charset="0"/>
                <a:cs typeface="Times New Roman" panose="02020603050405020304" pitchFamily="18" charset="0"/>
              </a:rPr>
              <a:t>provides a holistic approach to analyzing the structure and dynamics of social entities.</a:t>
            </a:r>
          </a:p>
          <a:p>
            <a:pPr algn="just"/>
            <a:endParaRPr lang="en-US" dirty="0">
              <a:solidFill>
                <a:srgbClr val="FF0000"/>
              </a:solidFill>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a:t>
            </a:r>
            <a:endParaRPr lang="en-US" dirty="0"/>
          </a:p>
        </p:txBody>
      </p:sp>
      <p:pic>
        <p:nvPicPr>
          <p:cNvPr id="8" name="Picture 7">
            <a:extLst>
              <a:ext uri="{FF2B5EF4-FFF2-40B4-BE49-F238E27FC236}">
                <a16:creationId xmlns:a16="http://schemas.microsoft.com/office/drawing/2014/main" id="{97F3690A-053F-8F57-2268-AEDD4887B576}"/>
              </a:ext>
            </a:extLst>
          </p:cNvPr>
          <p:cNvPicPr>
            <a:picLocks noChangeAspect="1"/>
          </p:cNvPicPr>
          <p:nvPr/>
        </p:nvPicPr>
        <p:blipFill>
          <a:blip r:embed="rId4"/>
          <a:stretch>
            <a:fillRect/>
          </a:stretch>
        </p:blipFill>
        <p:spPr>
          <a:xfrm>
            <a:off x="3252316" y="3143339"/>
            <a:ext cx="6293618" cy="3006255"/>
          </a:xfrm>
          <a:prstGeom prst="rect">
            <a:avLst/>
          </a:prstGeom>
        </p:spPr>
      </p:pic>
    </p:spTree>
    <p:extLst>
      <p:ext uri="{BB962C8B-B14F-4D97-AF65-F5344CB8AC3E}">
        <p14:creationId xmlns:p14="http://schemas.microsoft.com/office/powerpoint/2010/main" val="2883379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A348E-81E5-6786-413E-D41FCA4F7F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310BB3-D00B-9620-9C05-1C2E0180BC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FB03434-7EB8-C7F5-520B-D8508F212AF1}"/>
              </a:ext>
            </a:extLst>
          </p:cNvPr>
          <p:cNvSpPr txBox="1"/>
          <p:nvPr/>
        </p:nvSpPr>
        <p:spPr>
          <a:xfrm>
            <a:off x="2346764" y="1285385"/>
            <a:ext cx="6917816" cy="400110"/>
          </a:xfrm>
          <a:prstGeom prst="rect">
            <a:avLst/>
          </a:prstGeom>
          <a:noFill/>
        </p:spPr>
        <p:txBody>
          <a:bodyPr wrap="square" rtlCol="0">
            <a:spAutoFit/>
          </a:bodyPr>
          <a:lstStyle/>
          <a:p>
            <a:r>
              <a:rPr lang="en-US" sz="2000" b="1" dirty="0"/>
              <a:t>Social Network Analysis</a:t>
            </a:r>
            <a:endParaRPr lang="en-US" sz="2400" b="1" dirty="0"/>
          </a:p>
        </p:txBody>
      </p:sp>
      <p:sp>
        <p:nvSpPr>
          <p:cNvPr id="5" name="Rectangle 4">
            <a:extLst>
              <a:ext uri="{FF2B5EF4-FFF2-40B4-BE49-F238E27FC236}">
                <a16:creationId xmlns:a16="http://schemas.microsoft.com/office/drawing/2014/main" id="{51C1D5DF-FD2E-EF9B-6720-79CB2FE300E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1B8BEC6-024D-1009-F90D-2B18652C22E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25</a:t>
            </a:r>
          </a:p>
        </p:txBody>
      </p:sp>
      <p:pic>
        <p:nvPicPr>
          <p:cNvPr id="7" name="Graphic 21">
            <a:extLst>
              <a:ext uri="{FF2B5EF4-FFF2-40B4-BE49-F238E27FC236}">
                <a16:creationId xmlns:a16="http://schemas.microsoft.com/office/drawing/2014/main" id="{77B8B1C3-E848-012E-7B42-FDE2B4A0F8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8EF4AAF-77B7-835C-CCFD-3963236EF6B7}"/>
              </a:ext>
            </a:extLst>
          </p:cNvPr>
          <p:cNvSpPr txBox="1"/>
          <p:nvPr/>
        </p:nvSpPr>
        <p:spPr>
          <a:xfrm>
            <a:off x="689640" y="1818684"/>
            <a:ext cx="10812720" cy="4613058"/>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Social Network Analysis (SNA) </a:t>
            </a:r>
            <a:r>
              <a:rPr lang="en-US" dirty="0">
                <a:latin typeface="Times New Roman" panose="02020603050405020304" pitchFamily="18" charset="0"/>
                <a:cs typeface="Times New Roman" panose="02020603050405020304" pitchFamily="18" charset="0"/>
              </a:rPr>
              <a:t>is a method for </a:t>
            </a:r>
            <a:r>
              <a:rPr lang="en-US" dirty="0">
                <a:solidFill>
                  <a:srgbClr val="FF0000"/>
                </a:solidFill>
                <a:latin typeface="Times New Roman" panose="02020603050405020304" pitchFamily="18" charset="0"/>
                <a:cs typeface="Times New Roman" panose="02020603050405020304" pitchFamily="18" charset="0"/>
              </a:rPr>
              <a:t>mapping and measuring the relationships and interactions among various entities</a:t>
            </a:r>
            <a:r>
              <a:rPr lang="en-US" dirty="0">
                <a:latin typeface="Times New Roman" panose="02020603050405020304" pitchFamily="18" charset="0"/>
                <a:cs typeface="Times New Roman" panose="02020603050405020304" pitchFamily="18" charset="0"/>
              </a:rPr>
              <a:t>, which can include </a:t>
            </a:r>
            <a:r>
              <a:rPr lang="en-US" dirty="0">
                <a:solidFill>
                  <a:srgbClr val="FF0000"/>
                </a:solidFill>
                <a:latin typeface="Times New Roman" panose="02020603050405020304" pitchFamily="18" charset="0"/>
                <a:cs typeface="Times New Roman" panose="02020603050405020304" pitchFamily="18" charset="0"/>
              </a:rPr>
              <a:t>individuals, groups, and even digital elements </a:t>
            </a:r>
            <a:r>
              <a:rPr lang="en-US" dirty="0">
                <a:latin typeface="Times New Roman" panose="02020603050405020304" pitchFamily="18" charset="0"/>
                <a:cs typeface="Times New Roman" panose="02020603050405020304" pitchFamily="18" charset="0"/>
              </a:rPr>
              <a:t>like </a:t>
            </a:r>
            <a:r>
              <a:rPr lang="en-US" dirty="0">
                <a:solidFill>
                  <a:srgbClr val="FF0000"/>
                </a:solidFill>
                <a:latin typeface="Times New Roman" panose="02020603050405020304" pitchFamily="18" charset="0"/>
                <a:cs typeface="Times New Roman" panose="02020603050405020304" pitchFamily="18" charset="0"/>
              </a:rPr>
              <a:t>computers or URLs</a:t>
            </a:r>
            <a:r>
              <a:rPr lang="en-US" dirty="0">
                <a:latin typeface="Times New Roman" panose="02020603050405020304" pitchFamily="18" charset="0"/>
                <a:cs typeface="Times New Roman" panose="02020603050405020304" pitchFamily="18" charset="0"/>
              </a:rPr>
              <a:t>. It uses tools from </a:t>
            </a:r>
            <a:r>
              <a:rPr lang="en-US" b="1" dirty="0">
                <a:latin typeface="Times New Roman" panose="02020603050405020304" pitchFamily="18" charset="0"/>
                <a:cs typeface="Times New Roman" panose="02020603050405020304" pitchFamily="18" charset="0"/>
              </a:rPr>
              <a:t>graph theory</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statistics</a:t>
            </a:r>
            <a:r>
              <a:rPr lang="en-US" dirty="0">
                <a:latin typeface="Times New Roman" panose="02020603050405020304" pitchFamily="18" charset="0"/>
                <a:cs typeface="Times New Roman" panose="02020603050405020304" pitchFamily="18" charset="0"/>
              </a:rPr>
              <a:t>, and </a:t>
            </a:r>
            <a:r>
              <a:rPr lang="en-US" b="1" dirty="0">
                <a:latin typeface="Times New Roman" panose="02020603050405020304" pitchFamily="18" charset="0"/>
                <a:cs typeface="Times New Roman" panose="02020603050405020304" pitchFamily="18" charset="0"/>
              </a:rPr>
              <a:t>data science</a:t>
            </a:r>
            <a:r>
              <a:rPr lang="en-US" dirty="0">
                <a:latin typeface="Times New Roman" panose="02020603050405020304" pitchFamily="18" charset="0"/>
                <a:cs typeface="Times New Roman" panose="02020603050405020304" pitchFamily="18" charset="0"/>
              </a:rPr>
              <a:t> to </a:t>
            </a:r>
            <a:r>
              <a:rPr lang="en-US" b="1" dirty="0">
                <a:latin typeface="Times New Roman" panose="02020603050405020304" pitchFamily="18" charset="0"/>
                <a:cs typeface="Times New Roman" panose="02020603050405020304" pitchFamily="18" charset="0"/>
              </a:rPr>
              <a:t>model and understand patterns of interaction</a:t>
            </a:r>
            <a:r>
              <a:rPr lang="en-US" dirty="0">
                <a:latin typeface="Times New Roman" panose="02020603050405020304" pitchFamily="18" charset="0"/>
                <a:cs typeface="Times New Roman" panose="02020603050405020304" pitchFamily="18" charset="0"/>
              </a:rPr>
              <a:t>, influence, communication, and behavior.</a:t>
            </a:r>
          </a:p>
          <a:p>
            <a:pPr algn="just">
              <a:lnSpc>
                <a:spcPct val="150000"/>
              </a:lnSpc>
            </a:pPr>
            <a:r>
              <a:rPr lang="en-US" b="1" dirty="0">
                <a:solidFill>
                  <a:srgbClr val="FF0000"/>
                </a:solidFill>
                <a:latin typeface="Times New Roman" panose="02020603050405020304" pitchFamily="18" charset="0"/>
                <a:cs typeface="Times New Roman" panose="02020603050405020304" pitchFamily="18" charset="0"/>
              </a:rPr>
              <a:t>SNA is widely used in fields like:</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Marketing</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Public health</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Cybersecurity</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Political science</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Social media analysis</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4412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4BB85-7FFC-2C34-BD59-C7978DE14A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8F5BB-5CF5-0B36-58EE-3E1E5FD993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3B98F11-2C5F-7419-4DF0-0222BCF14156}"/>
              </a:ext>
            </a:extLst>
          </p:cNvPr>
          <p:cNvSpPr txBox="1"/>
          <p:nvPr/>
        </p:nvSpPr>
        <p:spPr>
          <a:xfrm>
            <a:off x="2346764" y="1285385"/>
            <a:ext cx="6917816" cy="400110"/>
          </a:xfrm>
          <a:prstGeom prst="rect">
            <a:avLst/>
          </a:prstGeom>
          <a:noFill/>
        </p:spPr>
        <p:txBody>
          <a:bodyPr wrap="square" rtlCol="0">
            <a:spAutoFit/>
          </a:bodyPr>
          <a:lstStyle/>
          <a:p>
            <a:r>
              <a:rPr lang="en-US" sz="2000" b="1" dirty="0"/>
              <a:t>Social Network Analysis</a:t>
            </a:r>
            <a:endParaRPr lang="en-US" sz="2400" b="1" dirty="0"/>
          </a:p>
        </p:txBody>
      </p:sp>
      <p:sp>
        <p:nvSpPr>
          <p:cNvPr id="5" name="Rectangle 4">
            <a:extLst>
              <a:ext uri="{FF2B5EF4-FFF2-40B4-BE49-F238E27FC236}">
                <a16:creationId xmlns:a16="http://schemas.microsoft.com/office/drawing/2014/main" id="{98B18744-EE91-F2DF-329B-142E39552E4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746B2DA-2471-B2E1-5338-8EBDB6E7992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26</a:t>
            </a:r>
          </a:p>
        </p:txBody>
      </p:sp>
      <p:pic>
        <p:nvPicPr>
          <p:cNvPr id="7" name="Graphic 21">
            <a:extLst>
              <a:ext uri="{FF2B5EF4-FFF2-40B4-BE49-F238E27FC236}">
                <a16:creationId xmlns:a16="http://schemas.microsoft.com/office/drawing/2014/main" id="{0512ED1C-0FE9-5F65-0932-80278A1746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D910AC-AD10-2758-70AD-92EB9CEFD5D3}"/>
              </a:ext>
            </a:extLst>
          </p:cNvPr>
          <p:cNvSpPr txBox="1"/>
          <p:nvPr/>
        </p:nvSpPr>
        <p:spPr>
          <a:xfrm>
            <a:off x="689640" y="1978007"/>
            <a:ext cx="10668000" cy="4197559"/>
          </a:xfrm>
          <a:prstGeom prst="rect">
            <a:avLst/>
          </a:prstGeom>
          <a:noFill/>
        </p:spPr>
        <p:txBody>
          <a:bodyPr wrap="square" rtlCol="0">
            <a:spAutoFit/>
          </a:bodyPr>
          <a:lstStyle/>
          <a:p>
            <a:pPr algn="just">
              <a:lnSpc>
                <a:spcPct val="150000"/>
              </a:lnSpc>
            </a:pPr>
            <a:r>
              <a:rPr lang="en-US" b="1" dirty="0">
                <a:solidFill>
                  <a:srgbClr val="FF0000"/>
                </a:solidFill>
                <a:latin typeface="Times New Roman" panose="02020603050405020304" pitchFamily="18" charset="0"/>
                <a:cs typeface="Times New Roman" panose="02020603050405020304" pitchFamily="18" charset="0"/>
              </a:rPr>
              <a:t>Real-World Applications of Social Network Analysis (SNA):</a:t>
            </a:r>
          </a:p>
          <a:p>
            <a:pPr>
              <a:lnSpc>
                <a:spcPct val="150000"/>
              </a:lnSpc>
            </a:pPr>
            <a:r>
              <a:rPr lang="en-US" b="1" dirty="0">
                <a:latin typeface="Times New Roman" panose="02020603050405020304" pitchFamily="18" charset="0"/>
                <a:cs typeface="Times New Roman" panose="02020603050405020304" pitchFamily="18" charset="0"/>
              </a:rPr>
              <a:t>1. Marketing &amp; Influencer Identification</a:t>
            </a:r>
          </a:p>
          <a:p>
            <a:pPr>
              <a:lnSpc>
                <a:spcPct val="150000"/>
              </a:lnSpc>
            </a:pPr>
            <a:r>
              <a:rPr lang="en-US" b="1" dirty="0">
                <a:latin typeface="Times New Roman" panose="02020603050405020304" pitchFamily="18" charset="0"/>
                <a:cs typeface="Times New Roman" panose="02020603050405020304" pitchFamily="18" charset="0"/>
              </a:rPr>
              <a:t>🔹 Objective: </a:t>
            </a:r>
            <a:r>
              <a:rPr lang="en-US" dirty="0">
                <a:latin typeface="Times New Roman" panose="02020603050405020304" pitchFamily="18" charset="0"/>
                <a:cs typeface="Times New Roman" panose="02020603050405020304" pitchFamily="18" charset="0"/>
              </a:rPr>
              <a:t>Find </a:t>
            </a:r>
            <a:r>
              <a:rPr lang="en-US" dirty="0">
                <a:solidFill>
                  <a:srgbClr val="FF0000"/>
                </a:solidFill>
                <a:latin typeface="Times New Roman" panose="02020603050405020304" pitchFamily="18" charset="0"/>
                <a:cs typeface="Times New Roman" panose="02020603050405020304" pitchFamily="18" charset="0"/>
              </a:rPr>
              <a:t>key individuals who can influence the behavior of others</a:t>
            </a:r>
            <a:r>
              <a:rPr lang="en-US" dirty="0">
                <a:latin typeface="Times New Roman" panose="02020603050405020304" pitchFamily="18" charset="0"/>
                <a:cs typeface="Times New Roman" panose="02020603050405020304" pitchFamily="18" charset="0"/>
              </a:rPr>
              <a:t>—especially in </a:t>
            </a:r>
            <a:r>
              <a:rPr lang="en-US" b="1" dirty="0">
                <a:latin typeface="Times New Roman" panose="02020603050405020304" pitchFamily="18" charset="0"/>
                <a:cs typeface="Times New Roman" panose="02020603050405020304" pitchFamily="18" charset="0"/>
              </a:rPr>
              <a:t>social media</a:t>
            </a:r>
            <a:r>
              <a:rPr lang="en-US" dirty="0">
                <a:latin typeface="Times New Roman" panose="02020603050405020304" pitchFamily="18" charset="0"/>
                <a:cs typeface="Times New Roman" panose="02020603050405020304" pitchFamily="18" charset="0"/>
              </a:rPr>
              <a:t> .</a:t>
            </a:r>
          </a:p>
          <a:p>
            <a:pPr>
              <a:lnSpc>
                <a:spcPct val="150000"/>
              </a:lnSpc>
            </a:pPr>
            <a:r>
              <a:rPr lang="en-US" b="1" dirty="0">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How SNA Helps: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Identify influencers</a:t>
            </a:r>
            <a:r>
              <a:rPr lang="en-US" dirty="0">
                <a:latin typeface="Times New Roman" panose="02020603050405020304" pitchFamily="18" charset="0"/>
                <a:cs typeface="Times New Roman" panose="02020603050405020304" pitchFamily="18" charset="0"/>
              </a:rPr>
              <a:t> using centrality metrics .</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Detect </a:t>
            </a:r>
            <a:r>
              <a:rPr lang="en-US" b="1" dirty="0">
                <a:latin typeface="Times New Roman" panose="02020603050405020304" pitchFamily="18" charset="0"/>
                <a:cs typeface="Times New Roman" panose="02020603050405020304" pitchFamily="18" charset="0"/>
              </a:rPr>
              <a:t>information diffusion paths</a:t>
            </a:r>
            <a:r>
              <a:rPr lang="en-US" dirty="0">
                <a:latin typeface="Times New Roman" panose="02020603050405020304" pitchFamily="18" charset="0"/>
                <a:cs typeface="Times New Roman" panose="02020603050405020304" pitchFamily="18" charset="0"/>
              </a:rPr>
              <a:t> (how product messages spread).</a:t>
            </a:r>
          </a:p>
          <a:p>
            <a:pPr>
              <a:lnSpc>
                <a:spcPct val="150000"/>
              </a:lnSpc>
            </a:pPr>
            <a:r>
              <a:rPr lang="en-US" b="1" dirty="0">
                <a:latin typeface="Times New Roman" panose="02020603050405020304" pitchFamily="18" charset="0"/>
                <a:cs typeface="Times New Roman" panose="02020603050405020304" pitchFamily="18" charset="0"/>
              </a:rPr>
              <a:t>🔹 Example: </a:t>
            </a:r>
            <a:r>
              <a:rPr lang="en-US" dirty="0">
                <a:latin typeface="Times New Roman" panose="02020603050405020304" pitchFamily="18" charset="0"/>
                <a:cs typeface="Times New Roman" panose="02020603050405020304" pitchFamily="18" charset="0"/>
              </a:rPr>
              <a:t>A cosmetics brand analyzes Instagram or TikTok networks to identify top influencers whose endorsements drive purchases.</a:t>
            </a:r>
          </a:p>
          <a:p>
            <a:pPr algn="just">
              <a:lnSpc>
                <a:spcPct val="150000"/>
              </a:lnSpc>
            </a:pPr>
            <a:endParaRPr lang="en-US" dirty="0"/>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8163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E2E00-FF4A-8CB5-9A4A-ADC85A6FA4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0FFFC3-12FE-1E6C-558B-42202FCFA8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C433FF0C-48D2-2865-AC07-42E773CAC4E6}"/>
              </a:ext>
            </a:extLst>
          </p:cNvPr>
          <p:cNvSpPr txBox="1"/>
          <p:nvPr/>
        </p:nvSpPr>
        <p:spPr>
          <a:xfrm>
            <a:off x="2346764" y="1285385"/>
            <a:ext cx="6917816" cy="400110"/>
          </a:xfrm>
          <a:prstGeom prst="rect">
            <a:avLst/>
          </a:prstGeom>
          <a:noFill/>
        </p:spPr>
        <p:txBody>
          <a:bodyPr wrap="square" rtlCol="0">
            <a:spAutoFit/>
          </a:bodyPr>
          <a:lstStyle/>
          <a:p>
            <a:r>
              <a:rPr lang="en-US" sz="2000" b="1" dirty="0"/>
              <a:t>Social Network Analysis</a:t>
            </a:r>
            <a:endParaRPr lang="en-US" sz="2400" b="1" dirty="0"/>
          </a:p>
        </p:txBody>
      </p:sp>
      <p:sp>
        <p:nvSpPr>
          <p:cNvPr id="5" name="Rectangle 4">
            <a:extLst>
              <a:ext uri="{FF2B5EF4-FFF2-40B4-BE49-F238E27FC236}">
                <a16:creationId xmlns:a16="http://schemas.microsoft.com/office/drawing/2014/main" id="{D614DC5B-D691-BA21-E7FE-83253AA2C28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85C6627-76F0-D7E2-ADF7-1589E6A38F9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pic>
        <p:nvPicPr>
          <p:cNvPr id="7" name="Graphic 21">
            <a:extLst>
              <a:ext uri="{FF2B5EF4-FFF2-40B4-BE49-F238E27FC236}">
                <a16:creationId xmlns:a16="http://schemas.microsoft.com/office/drawing/2014/main" id="{5187099D-97B5-A660-DC40-9924564D88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E8DD5BC-B798-6DB6-FF43-952453A1FC66}"/>
              </a:ext>
            </a:extLst>
          </p:cNvPr>
          <p:cNvSpPr txBox="1"/>
          <p:nvPr/>
        </p:nvSpPr>
        <p:spPr>
          <a:xfrm>
            <a:off x="762000" y="2019969"/>
            <a:ext cx="10668000" cy="4716932"/>
          </a:xfrm>
          <a:prstGeom prst="rect">
            <a:avLst/>
          </a:prstGeom>
          <a:noFill/>
        </p:spPr>
        <p:txBody>
          <a:bodyPr wrap="square" rtlCol="0">
            <a:spAutoFit/>
          </a:bodyPr>
          <a:lstStyle/>
          <a:p>
            <a:pPr algn="just">
              <a:lnSpc>
                <a:spcPct val="150000"/>
              </a:lnSpc>
            </a:pPr>
            <a:r>
              <a:rPr lang="en-US" b="1" dirty="0">
                <a:latin typeface="Times New Roman" panose="02020603050405020304" pitchFamily="18" charset="0"/>
                <a:cs typeface="Times New Roman" panose="02020603050405020304" pitchFamily="18" charset="0"/>
              </a:rPr>
              <a:t>2. Public Health &amp; Epidemiology</a:t>
            </a:r>
          </a:p>
          <a:p>
            <a:pPr algn="just">
              <a:lnSpc>
                <a:spcPct val="150000"/>
              </a:lnSpc>
            </a:pPr>
            <a:r>
              <a:rPr lang="en-US" b="1" dirty="0">
                <a:latin typeface="Times New Roman" panose="02020603050405020304" pitchFamily="18" charset="0"/>
                <a:cs typeface="Times New Roman" panose="02020603050405020304" pitchFamily="18" charset="0"/>
              </a:rPr>
              <a:t>🔹 Objective:</a:t>
            </a:r>
          </a:p>
          <a:p>
            <a:pPr algn="just">
              <a:lnSpc>
                <a:spcPct val="150000"/>
              </a:lnSpc>
            </a:pPr>
            <a:r>
              <a:rPr lang="en-US" dirty="0">
                <a:latin typeface="Times New Roman" panose="02020603050405020304" pitchFamily="18" charset="0"/>
                <a:cs typeface="Times New Roman" panose="02020603050405020304" pitchFamily="18" charset="0"/>
              </a:rPr>
              <a:t>Track the </a:t>
            </a:r>
            <a:r>
              <a:rPr lang="en-US" b="1" dirty="0">
                <a:latin typeface="Times New Roman" panose="02020603050405020304" pitchFamily="18" charset="0"/>
                <a:cs typeface="Times New Roman" panose="02020603050405020304" pitchFamily="18" charset="0"/>
              </a:rPr>
              <a:t>spread of infectious diseases</a:t>
            </a:r>
            <a:r>
              <a:rPr lang="en-US" dirty="0">
                <a:latin typeface="Times New Roman" panose="02020603050405020304" pitchFamily="18" charset="0"/>
                <a:cs typeface="Times New Roman" panose="02020603050405020304" pitchFamily="18" charset="0"/>
              </a:rPr>
              <a:t> or behaviors (e.g., smoking, vaccination adoption) within communities.</a:t>
            </a:r>
          </a:p>
          <a:p>
            <a:pPr algn="just">
              <a:lnSpc>
                <a:spcPct val="150000"/>
              </a:lnSpc>
            </a:pPr>
            <a:r>
              <a:rPr lang="en-US" b="1" dirty="0">
                <a:latin typeface="Times New Roman" panose="02020603050405020304" pitchFamily="18" charset="0"/>
                <a:cs typeface="Times New Roman" panose="02020603050405020304" pitchFamily="18" charset="0"/>
              </a:rPr>
              <a:t>🔹 How SNA Helps: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a:t>
            </a:r>
            <a:r>
              <a:rPr lang="en-US" b="1" dirty="0">
                <a:latin typeface="Times New Roman" panose="02020603050405020304" pitchFamily="18" charset="0"/>
                <a:cs typeface="Times New Roman" panose="02020603050405020304" pitchFamily="18" charset="0"/>
              </a:rPr>
              <a:t>super-spreaders</a:t>
            </a:r>
            <a:r>
              <a:rPr lang="en-US" dirty="0">
                <a:latin typeface="Times New Roman" panose="02020603050405020304" pitchFamily="18" charset="0"/>
                <a:cs typeface="Times New Roman" panose="02020603050405020304" pitchFamily="18" charset="0"/>
              </a:rPr>
              <a:t> in disease outbreaks.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Model </a:t>
            </a:r>
            <a:r>
              <a:rPr lang="en-US" b="1" dirty="0">
                <a:latin typeface="Times New Roman" panose="02020603050405020304" pitchFamily="18" charset="0"/>
                <a:cs typeface="Times New Roman" panose="02020603050405020304" pitchFamily="18" charset="0"/>
              </a:rPr>
              <a:t>contact tracing</a:t>
            </a:r>
            <a:r>
              <a:rPr lang="en-US" dirty="0">
                <a:latin typeface="Times New Roman" panose="02020603050405020304" pitchFamily="18" charset="0"/>
                <a:cs typeface="Times New Roman" panose="02020603050405020304" pitchFamily="18" charset="0"/>
              </a:rPr>
              <a:t> networks to isolate risk zones.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Understand </a:t>
            </a:r>
            <a:r>
              <a:rPr lang="en-US" b="1" dirty="0">
                <a:latin typeface="Times New Roman" panose="02020603050405020304" pitchFamily="18" charset="0"/>
                <a:cs typeface="Times New Roman" panose="02020603050405020304" pitchFamily="18" charset="0"/>
              </a:rPr>
              <a:t>behavioral influence</a:t>
            </a:r>
            <a:r>
              <a:rPr lang="en-US" dirty="0">
                <a:latin typeface="Times New Roman" panose="02020603050405020304" pitchFamily="18" charset="0"/>
                <a:cs typeface="Times New Roman" panose="02020603050405020304" pitchFamily="18" charset="0"/>
              </a:rPr>
              <a:t> (e.g., health beliefs spreading through family or peer groups).</a:t>
            </a:r>
          </a:p>
          <a:p>
            <a:pPr algn="just">
              <a:lnSpc>
                <a:spcPct val="150000"/>
              </a:lnSpc>
            </a:pPr>
            <a:r>
              <a:rPr lang="en-US" b="1" dirty="0">
                <a:latin typeface="Times New Roman" panose="02020603050405020304" pitchFamily="18" charset="0"/>
                <a:cs typeface="Times New Roman" panose="02020603050405020304" pitchFamily="18" charset="0"/>
              </a:rPr>
              <a:t>🔹 Example:</a:t>
            </a:r>
          </a:p>
          <a:p>
            <a:pPr algn="just">
              <a:lnSpc>
                <a:spcPct val="150000"/>
              </a:lnSpc>
            </a:pPr>
            <a:r>
              <a:rPr lang="en-US" dirty="0">
                <a:latin typeface="Times New Roman" panose="02020603050405020304" pitchFamily="18" charset="0"/>
                <a:cs typeface="Times New Roman" panose="02020603050405020304" pitchFamily="18" charset="0"/>
              </a:rPr>
              <a:t>During COVID-19, SNA was used to identify and isolate hubs in transmission networks in hospitals or communities.</a:t>
            </a:r>
          </a:p>
          <a:p>
            <a:pPr algn="just">
              <a:lnSpc>
                <a:spcPct val="20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6808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824A6-9BB2-3ED5-36AE-6EE4A73B40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DEBAC8-642C-4ACE-F753-E28305666C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EFC3526-DA02-E361-BE9D-1761E38DF348}"/>
              </a:ext>
            </a:extLst>
          </p:cNvPr>
          <p:cNvSpPr txBox="1"/>
          <p:nvPr/>
        </p:nvSpPr>
        <p:spPr>
          <a:xfrm>
            <a:off x="2346764" y="1285385"/>
            <a:ext cx="6917816" cy="400110"/>
          </a:xfrm>
          <a:prstGeom prst="rect">
            <a:avLst/>
          </a:prstGeom>
          <a:noFill/>
        </p:spPr>
        <p:txBody>
          <a:bodyPr wrap="square" rtlCol="0">
            <a:spAutoFit/>
          </a:bodyPr>
          <a:lstStyle/>
          <a:p>
            <a:r>
              <a:rPr lang="en-US" sz="2000" b="1" dirty="0"/>
              <a:t>Social Network Analysis</a:t>
            </a:r>
            <a:endParaRPr lang="en-US" sz="2400" b="1" dirty="0"/>
          </a:p>
        </p:txBody>
      </p:sp>
      <p:sp>
        <p:nvSpPr>
          <p:cNvPr id="5" name="Rectangle 4">
            <a:extLst>
              <a:ext uri="{FF2B5EF4-FFF2-40B4-BE49-F238E27FC236}">
                <a16:creationId xmlns:a16="http://schemas.microsoft.com/office/drawing/2014/main" id="{1DCB634F-8D3F-E80A-AB50-6D0BB9D0D69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96A145E-CA4D-270A-036E-A408A5DD9EC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28</a:t>
            </a:r>
          </a:p>
        </p:txBody>
      </p:sp>
      <p:pic>
        <p:nvPicPr>
          <p:cNvPr id="7" name="Graphic 21">
            <a:extLst>
              <a:ext uri="{FF2B5EF4-FFF2-40B4-BE49-F238E27FC236}">
                <a16:creationId xmlns:a16="http://schemas.microsoft.com/office/drawing/2014/main" id="{F50131B9-AF3C-6086-15E1-E2A6BF7EE2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93EA5AD-B369-EB1C-CAD3-99BD65D67475}"/>
              </a:ext>
            </a:extLst>
          </p:cNvPr>
          <p:cNvSpPr txBox="1"/>
          <p:nvPr/>
        </p:nvSpPr>
        <p:spPr>
          <a:xfrm>
            <a:off x="617280" y="2019969"/>
            <a:ext cx="10812720" cy="3693319"/>
          </a:xfrm>
          <a:prstGeom prst="rect">
            <a:avLst/>
          </a:prstGeom>
          <a:noFill/>
        </p:spPr>
        <p:txBody>
          <a:bodyPr wrap="square" rtlCol="0">
            <a:spAutoFit/>
          </a:bodyPr>
          <a:lstStyle/>
          <a:p>
            <a:pPr algn="just"/>
            <a:r>
              <a:rPr lang="en-US" dirty="0">
                <a:solidFill>
                  <a:srgbClr val="FF0000"/>
                </a:solidFill>
                <a:latin typeface="Times New Roman" panose="02020603050405020304" pitchFamily="18" charset="0"/>
                <a:cs typeface="Times New Roman" panose="02020603050405020304" pitchFamily="18" charset="0"/>
              </a:rPr>
              <a:t>For organizations, small or large</a:t>
            </a:r>
            <a:r>
              <a:rPr lang="en-US" dirty="0">
                <a:latin typeface="Times New Roman" panose="02020603050405020304" pitchFamily="18" charset="0"/>
                <a:cs typeface="Times New Roman" panose="02020603050405020304" pitchFamily="18" charset="0"/>
              </a:rPr>
              <a:t>, there is </a:t>
            </a:r>
            <a:r>
              <a:rPr lang="en-US" dirty="0">
                <a:solidFill>
                  <a:srgbClr val="FF0000"/>
                </a:solidFill>
                <a:latin typeface="Times New Roman" panose="02020603050405020304" pitchFamily="18" charset="0"/>
                <a:cs typeface="Times New Roman" panose="02020603050405020304" pitchFamily="18" charset="0"/>
              </a:rPr>
              <a:t>valuable insight hidden in all the user-generated content on social media </a:t>
            </a:r>
            <a:r>
              <a:rPr lang="en-US" dirty="0">
                <a:latin typeface="Times New Roman" panose="02020603050405020304" pitchFamily="18" charset="0"/>
                <a:cs typeface="Times New Roman" panose="02020603050405020304" pitchFamily="18" charset="0"/>
              </a:rPr>
              <a:t>sites. But how do you dig it out of dozens of review sites, thousands of blogs, millions of Facebook posts, and billions of tweets? Once you do that, </a:t>
            </a:r>
            <a:r>
              <a:rPr lang="en-US" dirty="0">
                <a:solidFill>
                  <a:srgbClr val="FF0000"/>
                </a:solidFill>
                <a:latin typeface="Times New Roman" panose="02020603050405020304" pitchFamily="18" charset="0"/>
                <a:cs typeface="Times New Roman" panose="02020603050405020304" pitchFamily="18" charset="0"/>
              </a:rPr>
              <a:t>how do you measure the impact of your efforts? </a:t>
            </a:r>
            <a:r>
              <a:rPr lang="en-US" dirty="0">
                <a:latin typeface="Times New Roman" panose="02020603050405020304" pitchFamily="18" charset="0"/>
                <a:cs typeface="Times New Roman" panose="02020603050405020304" pitchFamily="18" charset="0"/>
              </a:rPr>
              <a:t>These questions can be addressed by the analytics extension of the social media technologies. Once you decide on your goal for social media (what it is that you want to accomplish), there is a multitude of tools to help you get there. </a:t>
            </a:r>
            <a:r>
              <a:rPr lang="en-US" dirty="0">
                <a:solidFill>
                  <a:srgbClr val="FF0000"/>
                </a:solidFill>
                <a:latin typeface="Times New Roman" panose="02020603050405020304" pitchFamily="18" charset="0"/>
                <a:cs typeface="Times New Roman" panose="02020603050405020304" pitchFamily="18" charset="0"/>
              </a:rPr>
              <a:t>These analysis tools usually fall into three broad categories:</a:t>
            </a:r>
          </a:p>
          <a:p>
            <a:pPr algn="just"/>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Descriptive analytics: </a:t>
            </a:r>
            <a:r>
              <a:rPr lang="en-US" dirty="0">
                <a:latin typeface="Times New Roman" panose="02020603050405020304" pitchFamily="18" charset="0"/>
                <a:cs typeface="Times New Roman" panose="02020603050405020304" pitchFamily="18" charset="0"/>
              </a:rPr>
              <a:t>Uses </a:t>
            </a:r>
            <a:r>
              <a:rPr lang="en-US" dirty="0">
                <a:solidFill>
                  <a:srgbClr val="FF0000"/>
                </a:solidFill>
                <a:latin typeface="Times New Roman" panose="02020603050405020304" pitchFamily="18" charset="0"/>
                <a:cs typeface="Times New Roman" panose="02020603050405020304" pitchFamily="18" charset="0"/>
              </a:rPr>
              <a:t>simple statistics to identify activity characteristics and trends</a:t>
            </a:r>
            <a:r>
              <a:rPr lang="en-US" dirty="0">
                <a:latin typeface="Times New Roman" panose="02020603050405020304" pitchFamily="18" charset="0"/>
                <a:cs typeface="Times New Roman" panose="02020603050405020304" pitchFamily="18" charset="0"/>
              </a:rPr>
              <a:t>, such as how many followers you have, </a:t>
            </a:r>
            <a:r>
              <a:rPr lang="en-US" dirty="0">
                <a:solidFill>
                  <a:srgbClr val="FF0000"/>
                </a:solidFill>
                <a:latin typeface="Times New Roman" panose="02020603050405020304" pitchFamily="18" charset="0"/>
                <a:cs typeface="Times New Roman" panose="02020603050405020304" pitchFamily="18" charset="0"/>
              </a:rPr>
              <a:t>how many reviews were generated on Facebook</a:t>
            </a:r>
            <a:r>
              <a:rPr lang="en-US" dirty="0">
                <a:latin typeface="Times New Roman" panose="02020603050405020304" pitchFamily="18" charset="0"/>
                <a:cs typeface="Times New Roman" panose="02020603050405020304" pitchFamily="18" charset="0"/>
              </a:rPr>
              <a:t>, and </a:t>
            </a:r>
            <a:r>
              <a:rPr lang="en-US" dirty="0">
                <a:solidFill>
                  <a:srgbClr val="FF0000"/>
                </a:solidFill>
                <a:latin typeface="Times New Roman" panose="02020603050405020304" pitchFamily="18" charset="0"/>
                <a:cs typeface="Times New Roman" panose="02020603050405020304" pitchFamily="18" charset="0"/>
              </a:rPr>
              <a:t>which channels are being used most often.</a:t>
            </a:r>
          </a:p>
          <a:p>
            <a:pPr algn="just"/>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Social network analysis: </a:t>
            </a:r>
            <a:r>
              <a:rPr lang="en-US" dirty="0">
                <a:latin typeface="Times New Roman" panose="02020603050405020304" pitchFamily="18" charset="0"/>
                <a:cs typeface="Times New Roman" panose="02020603050405020304" pitchFamily="18" charset="0"/>
              </a:rPr>
              <a:t>Follows </a:t>
            </a:r>
            <a:r>
              <a:rPr lang="en-US" dirty="0">
                <a:solidFill>
                  <a:srgbClr val="FF0000"/>
                </a:solidFill>
                <a:latin typeface="Times New Roman" panose="02020603050405020304" pitchFamily="18" charset="0"/>
                <a:cs typeface="Times New Roman" panose="02020603050405020304" pitchFamily="18" charset="0"/>
              </a:rPr>
              <a:t>the links between friends, fans, and followers to identify </a:t>
            </a:r>
            <a:r>
              <a:rPr lang="en-US" dirty="0">
                <a:latin typeface="Times New Roman" panose="02020603050405020304" pitchFamily="18" charset="0"/>
                <a:cs typeface="Times New Roman" panose="02020603050405020304" pitchFamily="18" charset="0"/>
              </a:rPr>
              <a:t>connections of influence as well </a:t>
            </a:r>
            <a:r>
              <a:rPr lang="en-US" dirty="0">
                <a:solidFill>
                  <a:srgbClr val="FF0000"/>
                </a:solidFill>
                <a:latin typeface="Times New Roman" panose="02020603050405020304" pitchFamily="18" charset="0"/>
                <a:cs typeface="Times New Roman" panose="02020603050405020304" pitchFamily="18" charset="0"/>
              </a:rPr>
              <a:t>as the biggest sources of influence.</a:t>
            </a:r>
          </a:p>
          <a:p>
            <a:pPr algn="just"/>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Advanced analytics</a:t>
            </a:r>
            <a:r>
              <a:rPr lang="en-US" dirty="0">
                <a:latin typeface="Times New Roman" panose="02020603050405020304" pitchFamily="18" charset="0"/>
                <a:cs typeface="Times New Roman" panose="02020603050405020304" pitchFamily="18" charset="0"/>
              </a:rPr>
              <a:t>: Includes </a:t>
            </a:r>
            <a:r>
              <a:rPr lang="en-US" dirty="0">
                <a:solidFill>
                  <a:srgbClr val="FF0000"/>
                </a:solidFill>
                <a:latin typeface="Times New Roman" panose="02020603050405020304" pitchFamily="18" charset="0"/>
                <a:cs typeface="Times New Roman" panose="02020603050405020304" pitchFamily="18" charset="0"/>
              </a:rPr>
              <a:t>predictive analytics and text analytics</a:t>
            </a:r>
            <a:r>
              <a:rPr lang="en-US" dirty="0">
                <a:latin typeface="Times New Roman" panose="02020603050405020304" pitchFamily="18" charset="0"/>
                <a:cs typeface="Times New Roman" panose="02020603050405020304" pitchFamily="18" charset="0"/>
              </a:rPr>
              <a:t> that examine the content in online conversations to </a:t>
            </a:r>
            <a:r>
              <a:rPr lang="en-US" dirty="0">
                <a:solidFill>
                  <a:srgbClr val="FF0000"/>
                </a:solidFill>
                <a:latin typeface="Times New Roman" panose="02020603050405020304" pitchFamily="18" charset="0"/>
                <a:cs typeface="Times New Roman" panose="02020603050405020304" pitchFamily="18" charset="0"/>
              </a:rPr>
              <a:t>identify themes, sentiments, and connections that would not be revealed by casual surveillance.</a:t>
            </a:r>
          </a:p>
        </p:txBody>
      </p:sp>
    </p:spTree>
    <p:extLst>
      <p:ext uri="{BB962C8B-B14F-4D97-AF65-F5344CB8AC3E}">
        <p14:creationId xmlns:p14="http://schemas.microsoft.com/office/powerpoint/2010/main" val="67149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24B90-17C3-818B-6D8D-51321E4153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958463-9EC8-54BD-5447-431D3B5EDD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558D5707-F7EA-19A0-7D2F-596AC4F06E6C}"/>
              </a:ext>
            </a:extLst>
          </p:cNvPr>
          <p:cNvSpPr txBox="1"/>
          <p:nvPr/>
        </p:nvSpPr>
        <p:spPr>
          <a:xfrm>
            <a:off x="2346764" y="1285385"/>
            <a:ext cx="6917816" cy="400110"/>
          </a:xfrm>
          <a:prstGeom prst="rect">
            <a:avLst/>
          </a:prstGeom>
          <a:noFill/>
        </p:spPr>
        <p:txBody>
          <a:bodyPr wrap="square" rtlCol="0">
            <a:spAutoFit/>
          </a:bodyPr>
          <a:lstStyle/>
          <a:p>
            <a:r>
              <a:rPr lang="en-US" sz="2000" b="1" dirty="0"/>
              <a:t>Social Network Analysis</a:t>
            </a:r>
            <a:endParaRPr lang="en-US" sz="2400" b="1" dirty="0"/>
          </a:p>
        </p:txBody>
      </p:sp>
      <p:sp>
        <p:nvSpPr>
          <p:cNvPr id="5" name="Rectangle 4">
            <a:extLst>
              <a:ext uri="{FF2B5EF4-FFF2-40B4-BE49-F238E27FC236}">
                <a16:creationId xmlns:a16="http://schemas.microsoft.com/office/drawing/2014/main" id="{8E3CB01E-2393-588E-05DB-838227B9EA5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66CE428-8F7E-C23F-6DFB-9514C572692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29</a:t>
            </a:r>
          </a:p>
        </p:txBody>
      </p:sp>
      <p:pic>
        <p:nvPicPr>
          <p:cNvPr id="7" name="Graphic 21">
            <a:extLst>
              <a:ext uri="{FF2B5EF4-FFF2-40B4-BE49-F238E27FC236}">
                <a16:creationId xmlns:a16="http://schemas.microsoft.com/office/drawing/2014/main" id="{867FBD21-110C-0025-EED5-459A4A4293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BD5E5A4-E01C-334B-E823-4085597AF4CE}"/>
              </a:ext>
            </a:extLst>
          </p:cNvPr>
          <p:cNvSpPr txBox="1"/>
          <p:nvPr/>
        </p:nvSpPr>
        <p:spPr>
          <a:xfrm>
            <a:off x="689640" y="1978007"/>
            <a:ext cx="10668000" cy="873572"/>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E58CDCA-9DA8-A4C6-0ED8-F9F491DE96A3}"/>
              </a:ext>
            </a:extLst>
          </p:cNvPr>
          <p:cNvSpPr txBox="1"/>
          <p:nvPr/>
        </p:nvSpPr>
        <p:spPr>
          <a:xfrm>
            <a:off x="689640" y="2071694"/>
            <a:ext cx="10535223" cy="3693319"/>
          </a:xfrm>
          <a:prstGeom prst="rect">
            <a:avLst/>
          </a:prstGeom>
          <a:noFill/>
        </p:spPr>
        <p:txBody>
          <a:bodyPr wrap="square" rtlCol="0">
            <a:spAutoFit/>
          </a:bodyPr>
          <a:lstStyle/>
          <a:p>
            <a:pPr algn="just">
              <a:lnSpc>
                <a:spcPct val="200000"/>
              </a:lnSpc>
            </a:pPr>
            <a:r>
              <a:rPr lang="en-US" b="1" dirty="0">
                <a:solidFill>
                  <a:srgbClr val="FF0000"/>
                </a:solidFill>
                <a:latin typeface="Times New Roman" panose="02020603050405020304" pitchFamily="18" charset="0"/>
                <a:cs typeface="Times New Roman" panose="02020603050405020304" pitchFamily="18" charset="0"/>
              </a:rPr>
              <a:t>Challenges :</a:t>
            </a:r>
          </a:p>
          <a:p>
            <a:pPr algn="just">
              <a:lnSpc>
                <a:spcPct val="200000"/>
              </a:lnSpc>
            </a:pPr>
            <a:r>
              <a:rPr lang="en-US" dirty="0">
                <a:latin typeface="Times New Roman" panose="02020603050405020304" pitchFamily="18" charset="0"/>
                <a:cs typeface="Times New Roman" panose="02020603050405020304" pitchFamily="18" charset="0"/>
              </a:rPr>
              <a:t>1. </a:t>
            </a:r>
            <a:r>
              <a:rPr lang="en-US" b="1" dirty="0">
                <a:latin typeface="Times New Roman" panose="02020603050405020304" pitchFamily="18" charset="0"/>
                <a:cs typeface="Times New Roman" panose="02020603050405020304" pitchFamily="18" charset="0"/>
              </a:rPr>
              <a:t>Data Collection and Quality:</a:t>
            </a:r>
            <a:r>
              <a:rPr lang="en-US" dirty="0">
                <a:latin typeface="Times New Roman" panose="02020603050405020304" pitchFamily="18" charset="0"/>
                <a:cs typeface="Times New Roman" panose="02020603050405020304" pitchFamily="18" charset="0"/>
              </a:rPr>
              <a:t> Collecting comprehensive and reliable network data can be challenging, especially in large-scale networks. Ethical considerations regarding privacy and consent also need to be addressed. </a:t>
            </a:r>
          </a:p>
          <a:p>
            <a:pPr algn="just">
              <a:lnSpc>
                <a:spcPct val="200000"/>
              </a:lnSpc>
            </a:pPr>
            <a:r>
              <a:rPr lang="en-US" dirty="0">
                <a:latin typeface="Times New Roman" panose="02020603050405020304" pitchFamily="18" charset="0"/>
                <a:cs typeface="Times New Roman" panose="02020603050405020304" pitchFamily="18" charset="0"/>
              </a:rPr>
              <a:t>2. </a:t>
            </a:r>
            <a:r>
              <a:rPr lang="en-US" b="1" dirty="0">
                <a:latin typeface="Times New Roman" panose="02020603050405020304" pitchFamily="18" charset="0"/>
                <a:cs typeface="Times New Roman" panose="02020603050405020304" pitchFamily="18" charset="0"/>
              </a:rPr>
              <a:t>Complexity and Interpretation:</a:t>
            </a:r>
            <a:r>
              <a:rPr lang="en-US" dirty="0">
                <a:latin typeface="Times New Roman" panose="02020603050405020304" pitchFamily="18" charset="0"/>
                <a:cs typeface="Times New Roman" panose="02020603050405020304" pitchFamily="18" charset="0"/>
              </a:rPr>
              <a:t> Analyzing complex networks and deriving meaningful insights can be challenging. Understanding causality and the dynamics of relationships requires advanced analysis techniques. </a:t>
            </a:r>
          </a:p>
          <a:p>
            <a:pPr algn="ctr"/>
            <a:endParaRPr lang="en-US" dirty="0"/>
          </a:p>
        </p:txBody>
      </p:sp>
    </p:spTree>
    <p:extLst>
      <p:ext uri="{BB962C8B-B14F-4D97-AF65-F5344CB8AC3E}">
        <p14:creationId xmlns:p14="http://schemas.microsoft.com/office/powerpoint/2010/main" val="1230845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05353-9E47-6469-816A-97D2EBC73A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C820A3-B146-E0B6-F595-8D85F590D8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339A17B3-5EDC-9E95-0E97-8B61A060F387}"/>
              </a:ext>
            </a:extLst>
          </p:cNvPr>
          <p:cNvSpPr txBox="1"/>
          <p:nvPr/>
        </p:nvSpPr>
        <p:spPr>
          <a:xfrm>
            <a:off x="2346764" y="1285385"/>
            <a:ext cx="6917816" cy="400110"/>
          </a:xfrm>
          <a:prstGeom prst="rect">
            <a:avLst/>
          </a:prstGeom>
          <a:noFill/>
        </p:spPr>
        <p:txBody>
          <a:bodyPr wrap="square" rtlCol="0">
            <a:spAutoFit/>
          </a:bodyPr>
          <a:lstStyle/>
          <a:p>
            <a:r>
              <a:rPr lang="en-US" sz="2000" b="1" dirty="0"/>
              <a:t>Business tools</a:t>
            </a:r>
          </a:p>
        </p:txBody>
      </p:sp>
      <p:sp>
        <p:nvSpPr>
          <p:cNvPr id="5" name="Rectangle 4">
            <a:extLst>
              <a:ext uri="{FF2B5EF4-FFF2-40B4-BE49-F238E27FC236}">
                <a16:creationId xmlns:a16="http://schemas.microsoft.com/office/drawing/2014/main" id="{0EA977E6-A261-32C8-AE3E-4A842005174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8B34FC3-3A97-E284-79C2-471596EC03F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30</a:t>
            </a:r>
          </a:p>
        </p:txBody>
      </p:sp>
      <p:pic>
        <p:nvPicPr>
          <p:cNvPr id="7" name="Graphic 21">
            <a:extLst>
              <a:ext uri="{FF2B5EF4-FFF2-40B4-BE49-F238E27FC236}">
                <a16:creationId xmlns:a16="http://schemas.microsoft.com/office/drawing/2014/main" id="{2525F83A-5D78-60CA-B9C7-4B99B726D7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6C89DE4-7E75-CA23-9C74-2DDCB330F6AC}"/>
              </a:ext>
            </a:extLst>
          </p:cNvPr>
          <p:cNvSpPr txBox="1"/>
          <p:nvPr/>
        </p:nvSpPr>
        <p:spPr>
          <a:xfrm>
            <a:off x="689640" y="1978007"/>
            <a:ext cx="10668000" cy="873572"/>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7F42096-D703-F9B1-7AC8-305E6E63E230}"/>
              </a:ext>
            </a:extLst>
          </p:cNvPr>
          <p:cNvSpPr txBox="1"/>
          <p:nvPr/>
        </p:nvSpPr>
        <p:spPr>
          <a:xfrm>
            <a:off x="653460" y="2025939"/>
            <a:ext cx="10740360" cy="3885936"/>
          </a:xfrm>
          <a:prstGeom prst="rect">
            <a:avLst/>
          </a:prstGeom>
          <a:noFill/>
        </p:spPr>
        <p:txBody>
          <a:bodyPr wrap="square" rtlCol="0">
            <a:spAutoFit/>
          </a:bodyPr>
          <a:lstStyle/>
          <a:p>
            <a:pPr>
              <a:lnSpc>
                <a:spcPct val="200000"/>
              </a:lnSpc>
            </a:pPr>
            <a:r>
              <a:rPr lang="en-US" b="1" dirty="0">
                <a:solidFill>
                  <a:srgbClr val="C00000"/>
                </a:solidFill>
                <a:latin typeface="Times New Roman" panose="02020603050405020304" pitchFamily="18" charset="0"/>
                <a:cs typeface="Times New Roman" panose="02020603050405020304" pitchFamily="18" charset="0"/>
              </a:rPr>
              <a:t>What is Tableau?</a:t>
            </a:r>
          </a:p>
          <a:p>
            <a:pPr>
              <a:lnSpc>
                <a:spcPct val="200000"/>
              </a:lnSpc>
            </a:pPr>
            <a:r>
              <a:rPr lang="en-US" dirty="0">
                <a:latin typeface="Times New Roman" panose="02020603050405020304" pitchFamily="18" charset="0"/>
                <a:cs typeface="Times New Roman" panose="02020603050405020304" pitchFamily="18" charset="0"/>
              </a:rPr>
              <a:t>• A data visualization and analytics solution that assists enterprises in making data-driven business decisions.</a:t>
            </a:r>
          </a:p>
          <a:p>
            <a:pPr>
              <a:lnSpc>
                <a:spcPct val="200000"/>
              </a:lnSpc>
            </a:pPr>
            <a:r>
              <a:rPr lang="en-US" dirty="0">
                <a:latin typeface="Times New Roman" panose="02020603050405020304" pitchFamily="18" charset="0"/>
                <a:cs typeface="Times New Roman" panose="02020603050405020304" pitchFamily="18" charset="0"/>
              </a:rPr>
              <a:t>• It blends information from a wide range of sources to deliver actionable, real-time insights.</a:t>
            </a:r>
          </a:p>
          <a:p>
            <a:pPr>
              <a:lnSpc>
                <a:spcPct val="200000"/>
              </a:lnSpc>
            </a:pPr>
            <a:r>
              <a:rPr lang="en-US" dirty="0">
                <a:latin typeface="Times New Roman" panose="02020603050405020304" pitchFamily="18" charset="0"/>
                <a:cs typeface="Times New Roman" panose="02020603050405020304" pitchFamily="18" charset="0"/>
              </a:rPr>
              <a:t>• It allows exploration of data via intuitive means such as drag-and-drop filtering and natural language queries, irrespective of skill levels.</a:t>
            </a:r>
          </a:p>
          <a:p>
            <a:pPr>
              <a:lnSpc>
                <a:spcPct val="200000"/>
              </a:lnSpc>
            </a:pPr>
            <a:endParaRPr lang="en-US" dirty="0">
              <a:latin typeface="Times New Roman" panose="02020603050405020304" pitchFamily="18" charset="0"/>
              <a:cs typeface="Times New Roman" panose="02020603050405020304" pitchFamily="18" charset="0"/>
            </a:endParaRPr>
          </a:p>
          <a:p>
            <a:pPr>
              <a:lnSpc>
                <a:spcPct val="200000"/>
              </a:lnSpc>
            </a:pPr>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0D658B0-4A7C-B9FA-CA4B-C14C4C20DA93}"/>
              </a:ext>
            </a:extLst>
          </p:cNvPr>
          <p:cNvPicPr>
            <a:picLocks noChangeAspect="1"/>
          </p:cNvPicPr>
          <p:nvPr/>
        </p:nvPicPr>
        <p:blipFill>
          <a:blip r:embed="rId4"/>
          <a:stretch>
            <a:fillRect/>
          </a:stretch>
        </p:blipFill>
        <p:spPr>
          <a:xfrm>
            <a:off x="4722723" y="4243046"/>
            <a:ext cx="4112393" cy="1716761"/>
          </a:xfrm>
          <a:prstGeom prst="rect">
            <a:avLst/>
          </a:prstGeom>
        </p:spPr>
      </p:pic>
    </p:spTree>
    <p:extLst>
      <p:ext uri="{BB962C8B-B14F-4D97-AF65-F5344CB8AC3E}">
        <p14:creationId xmlns:p14="http://schemas.microsoft.com/office/powerpoint/2010/main" val="2889179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0687B-C7B1-3703-2D2E-69DEA8649E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25EDAC-BA23-C62A-66DB-3FA2648D65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AB3AE74D-A24D-8594-2B7C-69C2243940A3}"/>
              </a:ext>
            </a:extLst>
          </p:cNvPr>
          <p:cNvSpPr txBox="1"/>
          <p:nvPr/>
        </p:nvSpPr>
        <p:spPr>
          <a:xfrm>
            <a:off x="2346764" y="1285385"/>
            <a:ext cx="6917816" cy="400110"/>
          </a:xfrm>
          <a:prstGeom prst="rect">
            <a:avLst/>
          </a:prstGeom>
          <a:noFill/>
        </p:spPr>
        <p:txBody>
          <a:bodyPr wrap="square" rtlCol="0">
            <a:spAutoFit/>
          </a:bodyPr>
          <a:lstStyle/>
          <a:p>
            <a:r>
              <a:rPr lang="en-US" sz="2000" b="1" dirty="0"/>
              <a:t>Business tools</a:t>
            </a:r>
          </a:p>
        </p:txBody>
      </p:sp>
      <p:sp>
        <p:nvSpPr>
          <p:cNvPr id="5" name="Rectangle 4">
            <a:extLst>
              <a:ext uri="{FF2B5EF4-FFF2-40B4-BE49-F238E27FC236}">
                <a16:creationId xmlns:a16="http://schemas.microsoft.com/office/drawing/2014/main" id="{5D4D143D-9249-21F8-4C43-BDA8B5619E15}"/>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B711144-74A0-D83B-B6FA-F884B735F0A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31</a:t>
            </a:r>
          </a:p>
        </p:txBody>
      </p:sp>
      <p:pic>
        <p:nvPicPr>
          <p:cNvPr id="7" name="Graphic 21">
            <a:extLst>
              <a:ext uri="{FF2B5EF4-FFF2-40B4-BE49-F238E27FC236}">
                <a16:creationId xmlns:a16="http://schemas.microsoft.com/office/drawing/2014/main" id="{754E0033-ED7F-EEDA-FFD1-7ECB719FC4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6108ED-1E9B-56EC-7395-F22B77456ABE}"/>
              </a:ext>
            </a:extLst>
          </p:cNvPr>
          <p:cNvSpPr txBox="1"/>
          <p:nvPr/>
        </p:nvSpPr>
        <p:spPr>
          <a:xfrm>
            <a:off x="689640" y="1646292"/>
            <a:ext cx="10668000" cy="4197559"/>
          </a:xfrm>
          <a:prstGeom prst="rect">
            <a:avLst/>
          </a:prstGeom>
          <a:noFill/>
        </p:spPr>
        <p:txBody>
          <a:bodyPr wrap="square" rtlCol="0">
            <a:spAutoFit/>
          </a:bodyPr>
          <a:lstStyle/>
          <a:p>
            <a:pPr algn="just">
              <a:lnSpc>
                <a:spcPct val="150000"/>
              </a:lnSpc>
            </a:pPr>
            <a:endParaRPr lang="en-US" dirty="0"/>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Why use Tableau?</a:t>
            </a:r>
          </a:p>
          <a:p>
            <a:pPr algn="just">
              <a:lnSpc>
                <a:spcPct val="150000"/>
              </a:lnSpc>
            </a:pPr>
            <a:r>
              <a:rPr lang="en-US" dirty="0">
                <a:latin typeface="Times New Roman" panose="02020603050405020304" pitchFamily="18" charset="0"/>
                <a:cs typeface="Times New Roman" panose="02020603050405020304" pitchFamily="18" charset="0"/>
              </a:rPr>
              <a:t>• Powerful Visualization</a:t>
            </a:r>
          </a:p>
          <a:p>
            <a:pPr algn="just">
              <a:lnSpc>
                <a:spcPct val="150000"/>
              </a:lnSpc>
            </a:pPr>
            <a:r>
              <a:rPr lang="en-US" dirty="0">
                <a:latin typeface="Times New Roman" panose="02020603050405020304" pitchFamily="18" charset="0"/>
                <a:cs typeface="Times New Roman" panose="02020603050405020304" pitchFamily="18" charset="0"/>
              </a:rPr>
              <a:t>• Explore any type of data sources</a:t>
            </a:r>
          </a:p>
          <a:p>
            <a:pPr algn="just">
              <a:lnSpc>
                <a:spcPct val="150000"/>
              </a:lnSpc>
            </a:pPr>
            <a:r>
              <a:rPr lang="en-US" dirty="0">
                <a:latin typeface="Times New Roman" panose="02020603050405020304" pitchFamily="18" charset="0"/>
                <a:cs typeface="Times New Roman" panose="02020603050405020304" pitchFamily="18" charset="0"/>
              </a:rPr>
              <a:t>• Multi-Layered Security</a:t>
            </a: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Some key features</a:t>
            </a:r>
          </a:p>
          <a:p>
            <a:pPr algn="just">
              <a:lnSpc>
                <a:spcPct val="150000"/>
              </a:lnSpc>
            </a:pPr>
            <a:r>
              <a:rPr lang="en-US" dirty="0">
                <a:latin typeface="Times New Roman" panose="02020603050405020304" pitchFamily="18" charset="0"/>
                <a:cs typeface="Times New Roman" panose="02020603050405020304" pitchFamily="18" charset="0"/>
              </a:rPr>
              <a:t>• Drag and Drop Visualizations</a:t>
            </a:r>
          </a:p>
          <a:p>
            <a:pPr algn="just">
              <a:lnSpc>
                <a:spcPct val="150000"/>
              </a:lnSpc>
            </a:pPr>
            <a:r>
              <a:rPr lang="en-US" dirty="0">
                <a:latin typeface="Times New Roman" panose="02020603050405020304" pitchFamily="18" charset="0"/>
                <a:cs typeface="Times New Roman" panose="02020603050405020304" pitchFamily="18" charset="0"/>
              </a:rPr>
              <a:t>• Augmented Data Preparation</a:t>
            </a:r>
          </a:p>
          <a:p>
            <a:pPr algn="just">
              <a:lnSpc>
                <a:spcPct val="150000"/>
              </a:lnSpc>
            </a:pPr>
            <a:r>
              <a:rPr lang="en-US" dirty="0">
                <a:latin typeface="Times New Roman" panose="02020603050405020304" pitchFamily="18" charset="0"/>
                <a:cs typeface="Times New Roman" panose="02020603050405020304" pitchFamily="18" charset="0"/>
              </a:rPr>
              <a:t>• Geographic Data Analysis</a:t>
            </a:r>
          </a:p>
          <a:p>
            <a:pPr algn="just">
              <a:lnSpc>
                <a:spcPct val="150000"/>
              </a:lnSpc>
            </a:pPr>
            <a:r>
              <a:rPr lang="en-US" dirty="0">
                <a:latin typeface="Times New Roman" panose="02020603050405020304" pitchFamily="18" charset="0"/>
                <a:cs typeface="Times New Roman" panose="02020603050405020304" pitchFamily="18" charset="0"/>
              </a:rPr>
              <a:t>• Real-time Access &amp; Role-Based Permission</a:t>
            </a:r>
          </a:p>
        </p:txBody>
      </p:sp>
    </p:spTree>
    <p:extLst>
      <p:ext uri="{BB962C8B-B14F-4D97-AF65-F5344CB8AC3E}">
        <p14:creationId xmlns:p14="http://schemas.microsoft.com/office/powerpoint/2010/main" val="3036242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50F75-021C-DB02-F193-C774A6FF5B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0B3CB4-AC4B-53FA-FBC2-C5DE53AFBD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312BA0-A245-3DCA-8831-ECE295524684}"/>
              </a:ext>
            </a:extLst>
          </p:cNvPr>
          <p:cNvSpPr txBox="1"/>
          <p:nvPr/>
        </p:nvSpPr>
        <p:spPr>
          <a:xfrm>
            <a:off x="2346764" y="971892"/>
            <a:ext cx="6913968" cy="677108"/>
          </a:xfrm>
          <a:prstGeom prst="rect">
            <a:avLst/>
          </a:prstGeom>
          <a:noFill/>
        </p:spPr>
        <p:txBody>
          <a:bodyPr wrap="square" rtlCol="0">
            <a:spAutoFit/>
          </a:bodyPr>
          <a:lstStyle/>
          <a:p>
            <a:endParaRPr lang="en-US" dirty="0"/>
          </a:p>
          <a:p>
            <a:r>
              <a:rPr lang="en-US" sz="2000" b="1" dirty="0"/>
              <a:t>Business tools</a:t>
            </a:r>
          </a:p>
        </p:txBody>
      </p:sp>
      <p:sp>
        <p:nvSpPr>
          <p:cNvPr id="5" name="Rectangle 4">
            <a:extLst>
              <a:ext uri="{FF2B5EF4-FFF2-40B4-BE49-F238E27FC236}">
                <a16:creationId xmlns:a16="http://schemas.microsoft.com/office/drawing/2014/main" id="{F7BACB64-551A-574B-048A-4CE8736ACF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BACE8E-C17D-F7EB-BF4A-175E295C87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pic>
        <p:nvPicPr>
          <p:cNvPr id="7" name="Graphic 21">
            <a:extLst>
              <a:ext uri="{FF2B5EF4-FFF2-40B4-BE49-F238E27FC236}">
                <a16:creationId xmlns:a16="http://schemas.microsoft.com/office/drawing/2014/main" id="{D80C63F3-E5BA-E58D-C220-E0158E5504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0EAA7B-6F91-5EAC-094B-18EEBDAA0A6E}"/>
              </a:ext>
            </a:extLst>
          </p:cNvPr>
          <p:cNvSpPr txBox="1"/>
          <p:nvPr/>
        </p:nvSpPr>
        <p:spPr>
          <a:xfrm>
            <a:off x="615374" y="2149803"/>
            <a:ext cx="10510576" cy="1477328"/>
          </a:xfrm>
          <a:prstGeom prst="rect">
            <a:avLst/>
          </a:prstGeom>
          <a:noFill/>
        </p:spPr>
        <p:txBody>
          <a:bodyPr wrap="square" rtlCol="0">
            <a:spAutoFit/>
          </a:bodyPr>
          <a:lstStyle/>
          <a:p>
            <a:r>
              <a:rPr lang="en-US" dirty="0"/>
              <a:t>Installation of Tableau Public:</a:t>
            </a:r>
          </a:p>
          <a:p>
            <a:endParaRPr lang="en-US" dirty="0"/>
          </a:p>
          <a:p>
            <a:r>
              <a:rPr lang="en-US" dirty="0">
                <a:hlinkClick r:id="rId3"/>
              </a:rPr>
              <a:t>https://www.tableau.com/products/desktop/download</a:t>
            </a:r>
            <a:endParaRPr lang="en-US" dirty="0"/>
          </a:p>
          <a:p>
            <a:endParaRPr lang="en-US" dirty="0"/>
          </a:p>
          <a:p>
            <a:endParaRPr lang="en-US" dirty="0"/>
          </a:p>
        </p:txBody>
      </p:sp>
      <p:pic>
        <p:nvPicPr>
          <p:cNvPr id="8" name="Picture 7">
            <a:extLst>
              <a:ext uri="{FF2B5EF4-FFF2-40B4-BE49-F238E27FC236}">
                <a16:creationId xmlns:a16="http://schemas.microsoft.com/office/drawing/2014/main" id="{4FA49B39-3B87-FDA4-10D2-E76513AB2241}"/>
              </a:ext>
            </a:extLst>
          </p:cNvPr>
          <p:cNvPicPr>
            <a:picLocks noChangeAspect="1"/>
          </p:cNvPicPr>
          <p:nvPr/>
        </p:nvPicPr>
        <p:blipFill>
          <a:blip r:embed="rId4"/>
          <a:stretch>
            <a:fillRect/>
          </a:stretch>
        </p:blipFill>
        <p:spPr>
          <a:xfrm>
            <a:off x="5375867" y="3189918"/>
            <a:ext cx="4973935" cy="2601445"/>
          </a:xfrm>
          <a:prstGeom prst="rect">
            <a:avLst/>
          </a:prstGeom>
        </p:spPr>
      </p:pic>
    </p:spTree>
    <p:extLst>
      <p:ext uri="{BB962C8B-B14F-4D97-AF65-F5344CB8AC3E}">
        <p14:creationId xmlns:p14="http://schemas.microsoft.com/office/powerpoint/2010/main" val="15590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83E89-D30C-7B54-0027-6752B40F8C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E63D0B-6E42-5361-982B-75A4B3D5E9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300C1EC2-987C-34B1-6953-F44B52398B44}"/>
              </a:ext>
            </a:extLst>
          </p:cNvPr>
          <p:cNvSpPr txBox="1"/>
          <p:nvPr/>
        </p:nvSpPr>
        <p:spPr>
          <a:xfrm>
            <a:off x="2346764" y="1285385"/>
            <a:ext cx="6917816" cy="400110"/>
          </a:xfrm>
          <a:prstGeom prst="rect">
            <a:avLst/>
          </a:prstGeom>
          <a:noFill/>
        </p:spPr>
        <p:txBody>
          <a:bodyPr wrap="square" rtlCol="0">
            <a:spAutoFit/>
          </a:bodyPr>
          <a:lstStyle/>
          <a:p>
            <a:r>
              <a:rPr lang="en-US" sz="2000" b="1" dirty="0"/>
              <a:t>Business tools</a:t>
            </a:r>
          </a:p>
        </p:txBody>
      </p:sp>
      <p:sp>
        <p:nvSpPr>
          <p:cNvPr id="5" name="Rectangle 4">
            <a:extLst>
              <a:ext uri="{FF2B5EF4-FFF2-40B4-BE49-F238E27FC236}">
                <a16:creationId xmlns:a16="http://schemas.microsoft.com/office/drawing/2014/main" id="{3AD72CA7-4862-FC2E-A6EC-E35BAE13A1B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9005F92-0C46-3D0F-F4B8-DB82EFF4289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pic>
        <p:nvPicPr>
          <p:cNvPr id="7" name="Graphic 21">
            <a:extLst>
              <a:ext uri="{FF2B5EF4-FFF2-40B4-BE49-F238E27FC236}">
                <a16:creationId xmlns:a16="http://schemas.microsoft.com/office/drawing/2014/main" id="{E7EE3969-FCAB-A448-B7B8-6F6FFD6763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443EA8-B392-BA3A-36CA-6034D61F1167}"/>
              </a:ext>
            </a:extLst>
          </p:cNvPr>
          <p:cNvSpPr txBox="1"/>
          <p:nvPr/>
        </p:nvSpPr>
        <p:spPr>
          <a:xfrm>
            <a:off x="617280" y="1889357"/>
            <a:ext cx="10812720" cy="1631216"/>
          </a:xfrm>
          <a:prstGeom prst="rect">
            <a:avLst/>
          </a:prstGeom>
          <a:noFill/>
        </p:spPr>
        <p:txBody>
          <a:bodyPr wrap="square" rtlCol="0">
            <a:spAutoFit/>
          </a:bodyPr>
          <a:lstStyle/>
          <a:p>
            <a:r>
              <a:rPr lang="en-US" sz="2000" dirty="0"/>
              <a:t>Installation of Tableau Public:</a:t>
            </a:r>
          </a:p>
          <a:p>
            <a:endParaRPr lang="en-US" sz="2000" dirty="0"/>
          </a:p>
          <a:p>
            <a:r>
              <a:rPr lang="en-US" sz="2000" dirty="0">
                <a:hlinkClick r:id="rId4"/>
              </a:rPr>
              <a:t>https://www.tableau.com/products/public/download</a:t>
            </a:r>
            <a:endParaRPr lang="en-US" sz="2000" dirty="0"/>
          </a:p>
          <a:p>
            <a:endParaRPr lang="en-US" sz="2000" dirty="0"/>
          </a:p>
          <a:p>
            <a:endParaRPr lang="en-US" sz="2000" dirty="0">
              <a:solidFill>
                <a:srgbClr val="C0000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4187BE6-B401-F210-453C-9975EEBFE3D5}"/>
              </a:ext>
            </a:extLst>
          </p:cNvPr>
          <p:cNvPicPr>
            <a:picLocks noChangeAspect="1"/>
          </p:cNvPicPr>
          <p:nvPr/>
        </p:nvPicPr>
        <p:blipFill>
          <a:blip r:embed="rId5"/>
          <a:stretch>
            <a:fillRect/>
          </a:stretch>
        </p:blipFill>
        <p:spPr>
          <a:xfrm>
            <a:off x="3959051" y="2933683"/>
            <a:ext cx="5416061" cy="2920756"/>
          </a:xfrm>
          <a:prstGeom prst="rect">
            <a:avLst/>
          </a:prstGeom>
        </p:spPr>
      </p:pic>
    </p:spTree>
    <p:extLst>
      <p:ext uri="{BB962C8B-B14F-4D97-AF65-F5344CB8AC3E}">
        <p14:creationId xmlns:p14="http://schemas.microsoft.com/office/powerpoint/2010/main" val="2554932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C2C67-8D40-711E-8210-B5DD26C377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660B82-C537-A29F-CB15-8E3910FB21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A7B94DB-491D-D0FD-3CE6-45119C7F5002}"/>
              </a:ext>
            </a:extLst>
          </p:cNvPr>
          <p:cNvSpPr txBox="1"/>
          <p:nvPr/>
        </p:nvSpPr>
        <p:spPr>
          <a:xfrm>
            <a:off x="2346764" y="1285385"/>
            <a:ext cx="6917816" cy="400110"/>
          </a:xfrm>
          <a:prstGeom prst="rect">
            <a:avLst/>
          </a:prstGeom>
          <a:noFill/>
        </p:spPr>
        <p:txBody>
          <a:bodyPr wrap="square" rtlCol="0">
            <a:spAutoFit/>
          </a:bodyPr>
          <a:lstStyle/>
          <a:p>
            <a:r>
              <a:rPr lang="en-US" sz="2000" b="1" dirty="0"/>
              <a:t>Business tools</a:t>
            </a:r>
          </a:p>
        </p:txBody>
      </p:sp>
      <p:sp>
        <p:nvSpPr>
          <p:cNvPr id="5" name="Rectangle 4">
            <a:extLst>
              <a:ext uri="{FF2B5EF4-FFF2-40B4-BE49-F238E27FC236}">
                <a16:creationId xmlns:a16="http://schemas.microsoft.com/office/drawing/2014/main" id="{CF4665FF-CCCD-ABD3-5BA2-E0CB6E97646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21D54B0-B5D7-EDC4-C465-47217706BB7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34</a:t>
            </a:r>
          </a:p>
        </p:txBody>
      </p:sp>
      <p:pic>
        <p:nvPicPr>
          <p:cNvPr id="7" name="Graphic 21">
            <a:extLst>
              <a:ext uri="{FF2B5EF4-FFF2-40B4-BE49-F238E27FC236}">
                <a16:creationId xmlns:a16="http://schemas.microsoft.com/office/drawing/2014/main" id="{BED0D4EE-F94A-E46B-4A8A-3712E0A173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FABFA56-F9EB-21E2-5CF0-B174857DDC1B}"/>
              </a:ext>
            </a:extLst>
          </p:cNvPr>
          <p:cNvSpPr txBox="1"/>
          <p:nvPr/>
        </p:nvSpPr>
        <p:spPr>
          <a:xfrm>
            <a:off x="617280" y="1853025"/>
            <a:ext cx="10812720" cy="960328"/>
          </a:xfrm>
          <a:prstGeom prst="rect">
            <a:avLst/>
          </a:prstGeom>
          <a:noFill/>
        </p:spPr>
        <p:txBody>
          <a:bodyPr wrap="square" rtlCol="0">
            <a:spAutoFit/>
          </a:bodyPr>
          <a:lstStyle/>
          <a:p>
            <a:pPr algn="just">
              <a:lnSpc>
                <a:spcPct val="150000"/>
              </a:lnSpc>
            </a:pPr>
            <a:endParaRPr lang="en-US" sz="2000" dirty="0"/>
          </a:p>
          <a:p>
            <a:pPr algn="just">
              <a:lnSpc>
                <a:spcPct val="150000"/>
              </a:lnSpc>
            </a:pPr>
            <a:endParaRPr lang="en-US" sz="2000" dirty="0">
              <a:solidFill>
                <a:srgbClr val="C0000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16D6DDE2-5571-FA24-3DD8-31B5E0831BED}"/>
              </a:ext>
            </a:extLst>
          </p:cNvPr>
          <p:cNvPicPr>
            <a:picLocks noChangeAspect="1"/>
          </p:cNvPicPr>
          <p:nvPr/>
        </p:nvPicPr>
        <p:blipFill>
          <a:blip r:embed="rId4"/>
          <a:stretch>
            <a:fillRect/>
          </a:stretch>
        </p:blipFill>
        <p:spPr>
          <a:xfrm>
            <a:off x="3522106" y="1864506"/>
            <a:ext cx="4567132" cy="4012389"/>
          </a:xfrm>
          <a:prstGeom prst="rect">
            <a:avLst/>
          </a:prstGeom>
        </p:spPr>
      </p:pic>
    </p:spTree>
    <p:extLst>
      <p:ext uri="{BB962C8B-B14F-4D97-AF65-F5344CB8AC3E}">
        <p14:creationId xmlns:p14="http://schemas.microsoft.com/office/powerpoint/2010/main" val="375198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5A516-3251-BFB6-3B08-AAF749F89A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68038D-F052-20ED-EDEE-8EA6722085B4}"/>
              </a:ext>
            </a:extLst>
          </p:cNvPr>
          <p:cNvSpPr/>
          <p:nvPr/>
        </p:nvSpPr>
        <p:spPr>
          <a:xfrm>
            <a:off x="546942" y="15785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EF4C4293-5AA6-7853-9E1F-01A058B2BAA6}"/>
              </a:ext>
            </a:extLst>
          </p:cNvPr>
          <p:cNvSpPr txBox="1"/>
          <p:nvPr/>
        </p:nvSpPr>
        <p:spPr>
          <a:xfrm>
            <a:off x="2346764" y="1110010"/>
            <a:ext cx="6917816" cy="400110"/>
          </a:xfrm>
          <a:prstGeom prst="rect">
            <a:avLst/>
          </a:prstGeom>
          <a:noFill/>
        </p:spPr>
        <p:txBody>
          <a:bodyPr wrap="square" rtlCol="0">
            <a:spAutoFit/>
          </a:bodyPr>
          <a:lstStyle/>
          <a:p>
            <a:r>
              <a:rPr lang="en-US" sz="2000" b="1" dirty="0"/>
              <a:t>Business tools</a:t>
            </a:r>
          </a:p>
        </p:txBody>
      </p:sp>
      <p:sp>
        <p:nvSpPr>
          <p:cNvPr id="5" name="Rectangle 4">
            <a:extLst>
              <a:ext uri="{FF2B5EF4-FFF2-40B4-BE49-F238E27FC236}">
                <a16:creationId xmlns:a16="http://schemas.microsoft.com/office/drawing/2014/main" id="{3FAA5E9B-919C-4D58-10B9-F6AE932C89C8}"/>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9DA3CA1-6022-59BC-BA8B-F046383B1D5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35</a:t>
            </a:r>
          </a:p>
        </p:txBody>
      </p:sp>
      <p:pic>
        <p:nvPicPr>
          <p:cNvPr id="7" name="Graphic 21">
            <a:extLst>
              <a:ext uri="{FF2B5EF4-FFF2-40B4-BE49-F238E27FC236}">
                <a16:creationId xmlns:a16="http://schemas.microsoft.com/office/drawing/2014/main" id="{B2E2094A-C795-33DB-7947-B3DE3A3CA8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AA4B25B-3D83-971C-379B-CA254658F251}"/>
              </a:ext>
            </a:extLst>
          </p:cNvPr>
          <p:cNvPicPr>
            <a:picLocks noChangeAspect="1"/>
          </p:cNvPicPr>
          <p:nvPr/>
        </p:nvPicPr>
        <p:blipFill>
          <a:blip r:embed="rId4"/>
          <a:stretch>
            <a:fillRect/>
          </a:stretch>
        </p:blipFill>
        <p:spPr>
          <a:xfrm>
            <a:off x="2871084" y="1715456"/>
            <a:ext cx="6449831" cy="4094027"/>
          </a:xfrm>
          <a:prstGeom prst="rect">
            <a:avLst/>
          </a:prstGeom>
        </p:spPr>
      </p:pic>
    </p:spTree>
    <p:extLst>
      <p:ext uri="{BB962C8B-B14F-4D97-AF65-F5344CB8AC3E}">
        <p14:creationId xmlns:p14="http://schemas.microsoft.com/office/powerpoint/2010/main" val="1774446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0360E-1BFE-EDCB-9E36-C5C5E91E59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F0F9D4-C354-AD59-5ECD-97EAF29432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228A58EF-7414-A1B6-D388-A0CA72635FB7}"/>
              </a:ext>
            </a:extLst>
          </p:cNvPr>
          <p:cNvSpPr txBox="1"/>
          <p:nvPr/>
        </p:nvSpPr>
        <p:spPr>
          <a:xfrm>
            <a:off x="2346764" y="1285385"/>
            <a:ext cx="6917816" cy="400110"/>
          </a:xfrm>
          <a:prstGeom prst="rect">
            <a:avLst/>
          </a:prstGeom>
          <a:noFill/>
        </p:spPr>
        <p:txBody>
          <a:bodyPr wrap="square" rtlCol="0">
            <a:spAutoFit/>
          </a:bodyPr>
          <a:lstStyle/>
          <a:p>
            <a:r>
              <a:rPr lang="en-US" sz="2000" b="1" dirty="0"/>
              <a:t>Business tools</a:t>
            </a:r>
          </a:p>
        </p:txBody>
      </p:sp>
      <p:sp>
        <p:nvSpPr>
          <p:cNvPr id="5" name="Rectangle 4">
            <a:extLst>
              <a:ext uri="{FF2B5EF4-FFF2-40B4-BE49-F238E27FC236}">
                <a16:creationId xmlns:a16="http://schemas.microsoft.com/office/drawing/2014/main" id="{D880AC97-4F20-4025-F900-E3BA1E5BD7D8}"/>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7FCA521-94A4-4172-CCE9-33A5B29893C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36</a:t>
            </a:r>
          </a:p>
        </p:txBody>
      </p:sp>
      <p:pic>
        <p:nvPicPr>
          <p:cNvPr id="7" name="Graphic 21">
            <a:extLst>
              <a:ext uri="{FF2B5EF4-FFF2-40B4-BE49-F238E27FC236}">
                <a16:creationId xmlns:a16="http://schemas.microsoft.com/office/drawing/2014/main" id="{0A30524F-A94B-1A0C-D3F2-C85B0ED923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Rectangle 10">
            <a:extLst>
              <a:ext uri="{FF2B5EF4-FFF2-40B4-BE49-F238E27FC236}">
                <a16:creationId xmlns:a16="http://schemas.microsoft.com/office/drawing/2014/main" id="{9D7D8752-6475-6962-0077-11084198059D}"/>
              </a:ext>
            </a:extLst>
          </p:cNvPr>
          <p:cNvSpPr>
            <a:spLocks noChangeArrowheads="1"/>
          </p:cNvSpPr>
          <p:nvPr/>
        </p:nvSpPr>
        <p:spPr bwMode="auto">
          <a:xfrm>
            <a:off x="617280" y="3859323"/>
            <a:ext cx="1081272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200000"/>
              </a:lnSpc>
              <a:spcBef>
                <a:spcPct val="0"/>
              </a:spcBef>
              <a:spcAft>
                <a:spcPct val="0"/>
              </a:spcAft>
            </a:pPr>
            <a:endParaRPr lang="en-US" dirty="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7B0457E8-B373-68DF-2B0E-3F9E049CD6E5}"/>
              </a:ext>
            </a:extLst>
          </p:cNvPr>
          <p:cNvPicPr>
            <a:picLocks noChangeAspect="1"/>
          </p:cNvPicPr>
          <p:nvPr/>
        </p:nvPicPr>
        <p:blipFill>
          <a:blip r:embed="rId4"/>
          <a:stretch>
            <a:fillRect/>
          </a:stretch>
        </p:blipFill>
        <p:spPr>
          <a:xfrm>
            <a:off x="2441750" y="1818684"/>
            <a:ext cx="8167530" cy="4212051"/>
          </a:xfrm>
          <a:prstGeom prst="rect">
            <a:avLst/>
          </a:prstGeom>
        </p:spPr>
      </p:pic>
    </p:spTree>
    <p:extLst>
      <p:ext uri="{BB962C8B-B14F-4D97-AF65-F5344CB8AC3E}">
        <p14:creationId xmlns:p14="http://schemas.microsoft.com/office/powerpoint/2010/main" val="2294924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24920-C096-DD6F-47F3-4E7499061A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19F754-E78F-BF3F-8EAD-822B506BFC10}"/>
              </a:ext>
            </a:extLst>
          </p:cNvPr>
          <p:cNvSpPr/>
          <p:nvPr/>
        </p:nvSpPr>
        <p:spPr>
          <a:xfrm>
            <a:off x="286247" y="1997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200000"/>
              </a:lnSpc>
              <a:buFont typeface="+mj-lt"/>
              <a:buAutoNum type="arabicPeriod"/>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AFFAE09-E692-8056-1289-A4611E4C700E}"/>
              </a:ext>
            </a:extLst>
          </p:cNvPr>
          <p:cNvSpPr txBox="1"/>
          <p:nvPr/>
        </p:nvSpPr>
        <p:spPr>
          <a:xfrm>
            <a:off x="2346764" y="1496721"/>
            <a:ext cx="7683588" cy="523220"/>
          </a:xfrm>
          <a:prstGeom prst="rect">
            <a:avLst/>
          </a:prstGeom>
          <a:noFill/>
        </p:spPr>
        <p:txBody>
          <a:bodyPr wrap="square" rtlCol="0">
            <a:spAutoFit/>
          </a:bodyPr>
          <a:lstStyle/>
          <a:p>
            <a:r>
              <a:rPr lang="en-US" sz="2800" b="1" dirty="0"/>
              <a:t>Summary</a:t>
            </a:r>
            <a:endParaRPr lang="en-US" sz="2400" b="1" dirty="0">
              <a:latin typeface="Alexandria"/>
            </a:endParaRPr>
          </a:p>
        </p:txBody>
      </p:sp>
      <p:sp>
        <p:nvSpPr>
          <p:cNvPr id="5" name="Rectangle 4">
            <a:extLst>
              <a:ext uri="{FF2B5EF4-FFF2-40B4-BE49-F238E27FC236}">
                <a16:creationId xmlns:a16="http://schemas.microsoft.com/office/drawing/2014/main" id="{282783C4-428B-5A46-CDDA-C72CD0248E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27A8877-C7B3-D7F9-7C3B-89F35C3A7F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37</a:t>
            </a:r>
          </a:p>
        </p:txBody>
      </p:sp>
      <p:pic>
        <p:nvPicPr>
          <p:cNvPr id="7" name="Graphic 21">
            <a:extLst>
              <a:ext uri="{FF2B5EF4-FFF2-40B4-BE49-F238E27FC236}">
                <a16:creationId xmlns:a16="http://schemas.microsoft.com/office/drawing/2014/main" id="{B87B291A-AEFB-E9B1-60D6-5786144FE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345FDB-AC56-EED4-4FC6-80CD49E026FD}"/>
              </a:ext>
            </a:extLst>
          </p:cNvPr>
          <p:cNvSpPr txBox="1"/>
          <p:nvPr/>
        </p:nvSpPr>
        <p:spPr>
          <a:xfrm>
            <a:off x="522515" y="2398077"/>
            <a:ext cx="9867481" cy="2703625"/>
          </a:xfrm>
          <a:prstGeom prst="rect">
            <a:avLst/>
          </a:prstGeom>
          <a:noFill/>
        </p:spPr>
        <p:txBody>
          <a:bodyPr wrap="square" rtlCol="0">
            <a:spAutoFit/>
          </a:bodyPr>
          <a:lstStyle/>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Web mining.</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Web mining process.</a:t>
            </a:r>
          </a:p>
          <a:p>
            <a:pPr marL="342900" indent="-342900">
              <a:lnSpc>
                <a:spcPct val="250000"/>
              </a:lnSpc>
              <a:buFont typeface="+mj-lt"/>
              <a:buAutoNum type="arabicPeriod"/>
            </a:pPr>
            <a:r>
              <a:rPr lang="en-US" sz="2400">
                <a:latin typeface="Times New Roman" panose="02020603050405020304" pitchFamily="18" charset="0"/>
                <a:cs typeface="Times New Roman" panose="02020603050405020304" pitchFamily="18" charset="0"/>
              </a:rPr>
              <a:t>Tableau</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62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688354b5-287c-4cda-825e-1d7935aea40e"/>
    <ds:schemaRef ds:uri="http://schemas.microsoft.com/office/2006/documentManagement/types"/>
    <ds:schemaRef ds:uri="http://purl.org/dc/terms/"/>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2930</TotalTime>
  <Words>3973</Words>
  <Application>Microsoft Office PowerPoint</Application>
  <PresentationFormat>Widescreen</PresentationFormat>
  <Paragraphs>273</Paragraphs>
  <Slides>40</Slides>
  <Notes>37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480</cp:revision>
  <dcterms:created xsi:type="dcterms:W3CDTF">2023-04-29T09:08:00Z</dcterms:created>
  <dcterms:modified xsi:type="dcterms:W3CDTF">2025-08-04T08:52:58Z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