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54" r:id="rId3"/>
    <p:sldId id="503" r:id="rId4"/>
    <p:sldId id="421" r:id="rId5"/>
    <p:sldId id="481" r:id="rId6"/>
    <p:sldId id="478" r:id="rId7"/>
    <p:sldId id="479" r:id="rId8"/>
    <p:sldId id="480" r:id="rId9"/>
    <p:sldId id="482" r:id="rId10"/>
    <p:sldId id="484" r:id="rId11"/>
    <p:sldId id="485" r:id="rId12"/>
    <p:sldId id="488" r:id="rId13"/>
    <p:sldId id="486" r:id="rId14"/>
    <p:sldId id="487" r:id="rId15"/>
    <p:sldId id="489" r:id="rId16"/>
    <p:sldId id="490" r:id="rId17"/>
    <p:sldId id="493" r:id="rId18"/>
    <p:sldId id="494" r:id="rId19"/>
    <p:sldId id="468" r:id="rId20"/>
    <p:sldId id="444" r:id="rId21"/>
    <p:sldId id="495" r:id="rId22"/>
    <p:sldId id="443" r:id="rId23"/>
    <p:sldId id="498" r:id="rId24"/>
    <p:sldId id="497" r:id="rId25"/>
    <p:sldId id="469" r:id="rId26"/>
    <p:sldId id="441" r:id="rId27"/>
    <p:sldId id="500" r:id="rId28"/>
    <p:sldId id="454" r:id="rId29"/>
    <p:sldId id="457" r:id="rId30"/>
    <p:sldId id="458" r:id="rId31"/>
    <p:sldId id="459" r:id="rId32"/>
    <p:sldId id="461" r:id="rId33"/>
    <p:sldId id="501" r:id="rId34"/>
    <p:sldId id="474" r:id="rId35"/>
    <p:sldId id="463" r:id="rId36"/>
    <p:sldId id="356"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p:scale>
          <a:sx n="96" d="100"/>
          <a:sy n="96" d="100"/>
        </p:scale>
        <p:origin x="-192" y="-1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2843568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31474188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3672487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482910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550181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479537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3061469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749931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025556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213018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056180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22717122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4710821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1968368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984808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6940534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4188908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960557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871392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193107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213289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0.emf"/><Relationship Id="rId7" Type="http://schemas.openxmlformats.org/officeDocument/2006/relationships/image" Target="../media/image9.emf"/><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e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85182"/>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1938992"/>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24A9E1"/>
                </a:solidFill>
                <a:latin typeface="Tajawal Medium" panose="00000600000000000000" pitchFamily="2" charset="-78"/>
                <a:cs typeface="Tajawal Medium" panose="00000600000000000000" pitchFamily="2" charset="-78"/>
              </a:rPr>
              <a:t>Prepared </a:t>
            </a:r>
            <a:r>
              <a:rPr lang="en-US" sz="2800" dirty="0">
                <a:solidFill>
                  <a:srgbClr val="24A9E1"/>
                </a:solidFill>
                <a:latin typeface="Tajawal Medium" panose="00000600000000000000" pitchFamily="2" charset="-78"/>
                <a:cs typeface="Tajawal Medium" panose="00000600000000000000" pitchFamily="2" charset="-78"/>
              </a:rPr>
              <a:t>by </a:t>
            </a:r>
            <a:r>
              <a:rPr lang="en-US" sz="2800" dirty="0" smtClean="0">
                <a:solidFill>
                  <a:srgbClr val="24A9E1"/>
                </a:solidFill>
                <a:latin typeface="Tajawal Medium" panose="00000600000000000000" pitchFamily="2" charset="-78"/>
                <a:cs typeface="Tajawal Medium" panose="00000600000000000000" pitchFamily="2" charset="-78"/>
              </a:rPr>
              <a:t>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077218"/>
          </a:xfrm>
          <a:prstGeom prst="rect">
            <a:avLst/>
          </a:prstGeom>
          <a:noFill/>
        </p:spPr>
        <p:txBody>
          <a:bodyPr wrap="square" rtlCol="0">
            <a:spAutoFit/>
          </a:bodyPr>
          <a:lstStyle/>
          <a:p>
            <a:pPr algn="ctr"/>
            <a:r>
              <a:rPr lang="en-US" sz="3200" dirty="0">
                <a:solidFill>
                  <a:schemeClr val="bg1"/>
                </a:solidFill>
                <a:latin typeface="Tajawal Medium" panose="00000600000000000000" pitchFamily="2" charset="-78"/>
                <a:cs typeface="Tajawal Medium" panose="00000600000000000000" pitchFamily="2" charset="-78"/>
              </a:rPr>
              <a:t>Risk management Standards </a:t>
            </a:r>
            <a:endParaRPr lang="en-US" sz="3200" dirty="0" smtClean="0">
              <a:solidFill>
                <a:schemeClr val="bg1"/>
              </a:solidFill>
              <a:latin typeface="Tajawal Medium" panose="00000600000000000000" pitchFamily="2" charset="-78"/>
              <a:cs typeface="Tajawal Medium" panose="00000600000000000000" pitchFamily="2" charset="-78"/>
            </a:endParaRPr>
          </a:p>
          <a:p>
            <a:pPr algn="ctr"/>
            <a:r>
              <a:rPr lang="en-US" sz="3200" dirty="0" smtClean="0">
                <a:solidFill>
                  <a:schemeClr val="bg1"/>
                </a:solidFill>
                <a:latin typeface="Tajawal Medium" panose="00000600000000000000" pitchFamily="2" charset="-78"/>
                <a:cs typeface="Tajawal Medium" panose="00000600000000000000" pitchFamily="2" charset="-78"/>
              </a:rPr>
              <a:t>Lecture </a:t>
            </a:r>
            <a:r>
              <a:rPr lang="en-US" sz="3200" dirty="0">
                <a:solidFill>
                  <a:schemeClr val="bg1"/>
                </a:solidFill>
                <a:latin typeface="Tajawal Medium" panose="00000600000000000000" pitchFamily="2" charset="-78"/>
                <a:cs typeface="Tajawal Medium" panose="00000600000000000000" pitchFamily="2" charset="-78"/>
              </a:rPr>
              <a:t>4 </a:t>
            </a:r>
            <a:r>
              <a:rPr lang="en-US" sz="2800" dirty="0" smtClean="0">
                <a:solidFill>
                  <a:schemeClr val="bg1"/>
                </a:solidFill>
                <a:latin typeface="Tajawal Medium" panose="00000600000000000000" pitchFamily="2" charset="-78"/>
                <a:cs typeface="Tajawal Medium" panose="00000600000000000000" pitchFamily="2" charset="-78"/>
              </a:rPr>
              <a:t> </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Summery </a:t>
            </a:r>
          </a:p>
        </p:txBody>
      </p:sp>
      <p:sp>
        <p:nvSpPr>
          <p:cNvPr id="10" name="Title 1">
            <a:extLst>
              <a:ext uri="{FF2B5EF4-FFF2-40B4-BE49-F238E27FC236}">
                <a16:creationId xmlns=""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54288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Organization </a:t>
            </a:r>
          </a:p>
        </p:txBody>
      </p:sp>
      <p:sp>
        <p:nvSpPr>
          <p:cNvPr id="10" name="Title 1">
            <a:extLst>
              <a:ext uri="{FF2B5EF4-FFF2-40B4-BE49-F238E27FC236}">
                <a16:creationId xmlns="" xmlns:a16="http://schemas.microsoft.com/office/drawing/2014/main" id="{6FBF9A01-D9FB-454F-9CCA-84538B01453D}"/>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a:t>
            </a:r>
            <a:r>
              <a:rPr lang="en-US" sz="2400" b="1" dirty="0" smtClean="0">
                <a:solidFill>
                  <a:srgbClr val="5B9BD5">
                    <a:lumMod val="75000"/>
                  </a:srgbClr>
                </a:solidFill>
                <a:latin typeface="Times New Roman" panose="02020603050405020304" pitchFamily="18" charset="0"/>
                <a:ea typeface="+mn-ea"/>
                <a:cs typeface="Times New Roman" panose="02020603050405020304" pitchFamily="18" charset="0"/>
              </a:rPr>
              <a:t>process</a:t>
            </a: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Components of the RM context</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Scope of the context </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Designing a risk register</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Risk Management Planning</a:t>
            </a:r>
          </a:p>
          <a:p>
            <a:pPr marL="457200" indent="-457200">
              <a:buFont typeface="+mj-lt"/>
              <a:buAutoNum type="arabicPeriod"/>
            </a:pPr>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4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4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400" b="1" dirty="0"/>
          </a:p>
        </p:txBody>
      </p:sp>
    </p:spTree>
    <p:extLst>
      <p:ext uri="{BB962C8B-B14F-4D97-AF65-F5344CB8AC3E}">
        <p14:creationId xmlns:p14="http://schemas.microsoft.com/office/powerpoint/2010/main" val="54293811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 xmlns:a16="http://schemas.microsoft.com/office/drawing/2014/main" id="{31A4E99C-2FE8-49CB-A09A-F7EF331EB8EA}"/>
              </a:ext>
            </a:extLst>
          </p:cNvPr>
          <p:cNvPicPr>
            <a:picLocks noChangeAspect="1"/>
          </p:cNvPicPr>
          <p:nvPr/>
        </p:nvPicPr>
        <p:blipFill>
          <a:blip r:embed="rId3"/>
          <a:stretch>
            <a:fillRect/>
          </a:stretch>
        </p:blipFill>
        <p:spPr>
          <a:xfrm>
            <a:off x="4618913" y="1490684"/>
            <a:ext cx="7186186" cy="4329239"/>
          </a:xfrm>
          <a:prstGeom prst="rect">
            <a:avLst/>
          </a:prstGeom>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 xmlns:a16="http://schemas.microsoft.com/office/drawing/2014/main" id="{4627F658-57BC-4743-8374-5AF870C2D60B}"/>
              </a:ext>
            </a:extLst>
          </p:cNvPr>
          <p:cNvSpPr txBox="1"/>
          <p:nvPr/>
        </p:nvSpPr>
        <p:spPr>
          <a:xfrm>
            <a:off x="1590261" y="2147578"/>
            <a:ext cx="2729947" cy="3170099"/>
          </a:xfrm>
          <a:prstGeom prst="rect">
            <a:avLst/>
          </a:prstGeom>
          <a:noFill/>
        </p:spPr>
        <p:txBody>
          <a:bodyPr wrap="square">
            <a:spAutoFit/>
          </a:bodyPr>
          <a:lstStyle/>
          <a:p>
            <a:pPr marL="342900" indent="-342900">
              <a:buFont typeface="Wingdings" panose="05000000000000000000" pitchFamily="2" charset="2"/>
              <a:buChar char="§"/>
            </a:pPr>
            <a:r>
              <a:rPr lang="en-US" sz="2000" dirty="0"/>
              <a:t>A simple representation of the risk management process is provided by the Figure and a similar process is contained in all of the established risk management standards.</a:t>
            </a:r>
          </a:p>
        </p:txBody>
      </p:sp>
    </p:spTree>
    <p:extLst>
      <p:ext uri="{BB962C8B-B14F-4D97-AF65-F5344CB8AC3E}">
        <p14:creationId xmlns:p14="http://schemas.microsoft.com/office/powerpoint/2010/main" val="6524072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process:</a:t>
            </a:r>
          </a:p>
        </p:txBody>
      </p:sp>
      <p:sp>
        <p:nvSpPr>
          <p:cNvPr id="15" name="TextBox 14">
            <a:extLst>
              <a:ext uri="{FF2B5EF4-FFF2-40B4-BE49-F238E27FC236}">
                <a16:creationId xmlns="" xmlns:a16="http://schemas.microsoft.com/office/drawing/2014/main" id="{4627F658-57BC-4743-8374-5AF870C2D60B}"/>
              </a:ext>
            </a:extLst>
          </p:cNvPr>
          <p:cNvSpPr txBox="1"/>
          <p:nvPr/>
        </p:nvSpPr>
        <p:spPr>
          <a:xfrm>
            <a:off x="1431235" y="2228671"/>
            <a:ext cx="3829878" cy="3416320"/>
          </a:xfrm>
          <a:prstGeom prst="rect">
            <a:avLst/>
          </a:prstGeom>
          <a:noFill/>
        </p:spPr>
        <p:txBody>
          <a:bodyPr wrap="square">
            <a:spAutoFit/>
          </a:bodyPr>
          <a:lstStyle/>
          <a:p>
            <a:pPr marL="342900" indent="-342900">
              <a:buFont typeface="Wingdings" panose="05000000000000000000" pitchFamily="2" charset="2"/>
              <a:buChar char="§"/>
            </a:pPr>
            <a:r>
              <a:rPr lang="en-US" sz="2400" dirty="0"/>
              <a:t>In ISO 31000 The pervious diagram is reproduced. It could be argued that the new figure contains elements of the risk management framework, as well as the key stages of the risk management process.</a:t>
            </a:r>
          </a:p>
        </p:txBody>
      </p:sp>
      <p:pic>
        <p:nvPicPr>
          <p:cNvPr id="10" name="Picture 9">
            <a:extLst>
              <a:ext uri="{FF2B5EF4-FFF2-40B4-BE49-F238E27FC236}">
                <a16:creationId xmlns="" xmlns:a16="http://schemas.microsoft.com/office/drawing/2014/main" id="{6FDC84B3-490E-49A8-9E4B-654B68EF761E}"/>
              </a:ext>
            </a:extLst>
          </p:cNvPr>
          <p:cNvPicPr>
            <a:picLocks noChangeAspect="1"/>
          </p:cNvPicPr>
          <p:nvPr/>
        </p:nvPicPr>
        <p:blipFill>
          <a:blip r:embed="rId7"/>
          <a:stretch>
            <a:fillRect/>
          </a:stretch>
        </p:blipFill>
        <p:spPr>
          <a:xfrm>
            <a:off x="5433391" y="1320759"/>
            <a:ext cx="6293009" cy="4499164"/>
          </a:xfrm>
          <a:prstGeom prst="rect">
            <a:avLst/>
          </a:prstGeom>
        </p:spPr>
      </p:pic>
    </p:spTree>
    <p:extLst>
      <p:ext uri="{BB962C8B-B14F-4D97-AF65-F5344CB8AC3E}">
        <p14:creationId xmlns:p14="http://schemas.microsoft.com/office/powerpoint/2010/main" val="38149555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sp>
        <p:nvSpPr>
          <p:cNvPr id="15" name="TextBox 14">
            <a:extLst>
              <a:ext uri="{FF2B5EF4-FFF2-40B4-BE49-F238E27FC236}">
                <a16:creationId xmlns="" xmlns:a16="http://schemas.microsoft.com/office/drawing/2014/main" id="{4627F658-57BC-4743-8374-5AF870C2D60B}"/>
              </a:ext>
            </a:extLst>
          </p:cNvPr>
          <p:cNvSpPr txBox="1"/>
          <p:nvPr/>
        </p:nvSpPr>
        <p:spPr>
          <a:xfrm>
            <a:off x="1752600" y="2228671"/>
            <a:ext cx="9902228" cy="2677656"/>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There needs to be a clear understanding of the risk management process, followed by a clear definition of the framework that supports the process.</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Because the risk management framework is a supportive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it is shown in the next Figure as a series of components built around and supporting the risk management process.</a:t>
            </a:r>
          </a:p>
        </p:txBody>
      </p:sp>
    </p:spTree>
    <p:extLst>
      <p:ext uri="{BB962C8B-B14F-4D97-AF65-F5344CB8AC3E}">
        <p14:creationId xmlns:p14="http://schemas.microsoft.com/office/powerpoint/2010/main" val="2263521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Risk management context:</a:t>
            </a:r>
          </a:p>
        </p:txBody>
      </p:sp>
      <p:pic>
        <p:nvPicPr>
          <p:cNvPr id="10" name="Picture 9">
            <a:extLst>
              <a:ext uri="{FF2B5EF4-FFF2-40B4-BE49-F238E27FC236}">
                <a16:creationId xmlns="" xmlns:a16="http://schemas.microsoft.com/office/drawing/2014/main" id="{E1F3BAF9-1939-419A-BBF3-DFE3A1CBB49F}"/>
              </a:ext>
            </a:extLst>
          </p:cNvPr>
          <p:cNvPicPr>
            <a:picLocks noChangeAspect="1"/>
          </p:cNvPicPr>
          <p:nvPr/>
        </p:nvPicPr>
        <p:blipFill>
          <a:blip r:embed="rId7"/>
          <a:stretch>
            <a:fillRect/>
          </a:stretch>
        </p:blipFill>
        <p:spPr>
          <a:xfrm>
            <a:off x="1874165" y="2062287"/>
            <a:ext cx="9902229" cy="3905628"/>
          </a:xfrm>
          <a:prstGeom prst="rect">
            <a:avLst/>
          </a:prstGeom>
        </p:spPr>
      </p:pic>
    </p:spTree>
    <p:extLst>
      <p:ext uri="{BB962C8B-B14F-4D97-AF65-F5344CB8AC3E}">
        <p14:creationId xmlns:p14="http://schemas.microsoft.com/office/powerpoint/2010/main" val="2586378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1479590" y="528059"/>
            <a:ext cx="1022602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Risk management Standards  </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Components of the RM context:</a:t>
            </a:r>
          </a:p>
        </p:txBody>
      </p:sp>
      <p:sp>
        <p:nvSpPr>
          <p:cNvPr id="15" name="TextBox 14">
            <a:extLst>
              <a:ext uri="{FF2B5EF4-FFF2-40B4-BE49-F238E27FC236}">
                <a16:creationId xmlns="" xmlns:a16="http://schemas.microsoft.com/office/drawing/2014/main" id="{4627F658-57BC-4743-8374-5AF870C2D60B}"/>
              </a:ext>
            </a:extLst>
          </p:cNvPr>
          <p:cNvSpPr txBox="1"/>
          <p:nvPr/>
        </p:nvSpPr>
        <p:spPr>
          <a:xfrm>
            <a:off x="1752600" y="2228671"/>
            <a:ext cx="9902228"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b="1" dirty="0"/>
              <a:t>Risk architecture:  </a:t>
            </a:r>
            <a:r>
              <a:rPr lang="en-US" sz="2400" dirty="0"/>
              <a:t>defines roles, responsibilities, communication and risk-reporting structure.</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strategy:  </a:t>
            </a:r>
            <a:r>
              <a:rPr lang="en-US" sz="2400" dirty="0"/>
              <a:t>Risk strategy, appetite, attitudes and philosophy are defined in the risk management policy</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dirty="0"/>
              <a:t>Risk protocols: </a:t>
            </a:r>
            <a:r>
              <a:rPr lang="en-US" sz="2400" dirty="0"/>
              <a:t>are defined in the risk guidelines for the organization and include the rules and procedures, as well as the risk management methodologies, tools and techniques that should be used</a:t>
            </a:r>
          </a:p>
        </p:txBody>
      </p:sp>
    </p:spTree>
    <p:extLst>
      <p:ext uri="{BB962C8B-B14F-4D97-AF65-F5344CB8AC3E}">
        <p14:creationId xmlns:p14="http://schemas.microsoft.com/office/powerpoint/2010/main" val="11428201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6897756" cy="461665"/>
          </a:xfrm>
          <a:prstGeom prst="rect">
            <a:avLst/>
          </a:prstGeom>
          <a:noFill/>
        </p:spPr>
        <p:txBody>
          <a:bodyPr wrap="square">
            <a:spAutoFit/>
          </a:bodyPr>
          <a:lstStyle/>
          <a:p>
            <a:r>
              <a:rPr lang="en-US" sz="2400" b="1" u="sng" dirty="0"/>
              <a:t>Scope of the context :</a:t>
            </a:r>
          </a:p>
        </p:txBody>
      </p:sp>
      <p:sp>
        <p:nvSpPr>
          <p:cNvPr id="15" name="TextBox 14">
            <a:extLst>
              <a:ext uri="{FF2B5EF4-FFF2-40B4-BE49-F238E27FC236}">
                <a16:creationId xmlns="" xmlns:a16="http://schemas.microsoft.com/office/drawing/2014/main" id="{4627F658-57BC-4743-8374-5AF870C2D60B}"/>
              </a:ext>
            </a:extLst>
          </p:cNvPr>
          <p:cNvSpPr txBox="1"/>
          <p:nvPr/>
        </p:nvSpPr>
        <p:spPr>
          <a:xfrm>
            <a:off x="1499741" y="2223035"/>
            <a:ext cx="3379303" cy="3416320"/>
          </a:xfrm>
          <a:prstGeom prst="rect">
            <a:avLst/>
          </a:prstGeom>
          <a:noFill/>
        </p:spPr>
        <p:txBody>
          <a:bodyPr wrap="square">
            <a:spAutoFit/>
          </a:bodyPr>
          <a:lstStyle/>
          <a:p>
            <a:pPr marL="342900" indent="-342900" algn="just">
              <a:buFont typeface="Wingdings" panose="05000000000000000000" pitchFamily="2" charset="2"/>
              <a:buChar char="§"/>
            </a:pPr>
            <a:r>
              <a:rPr lang="en-US" sz="2400" dirty="0"/>
              <a:t>The components the context are the risk management context, internal context and external context. The relationship between the three contexts is illustrated in the Figure.</a:t>
            </a:r>
          </a:p>
        </p:txBody>
      </p:sp>
      <p:pic>
        <p:nvPicPr>
          <p:cNvPr id="10" name="Picture 9">
            <a:extLst>
              <a:ext uri="{FF2B5EF4-FFF2-40B4-BE49-F238E27FC236}">
                <a16:creationId xmlns="" xmlns:a16="http://schemas.microsoft.com/office/drawing/2014/main" id="{70A7FACF-4E5B-4BA6-A399-FC18A37F26DE}"/>
              </a:ext>
            </a:extLst>
          </p:cNvPr>
          <p:cNvPicPr>
            <a:picLocks noChangeAspect="1"/>
          </p:cNvPicPr>
          <p:nvPr/>
        </p:nvPicPr>
        <p:blipFill>
          <a:blip r:embed="rId7"/>
          <a:stretch>
            <a:fillRect/>
          </a:stretch>
        </p:blipFill>
        <p:spPr>
          <a:xfrm>
            <a:off x="4943060" y="1336190"/>
            <a:ext cx="7001583" cy="4385883"/>
          </a:xfrm>
          <a:prstGeom prst="rect">
            <a:avLst/>
          </a:prstGeom>
        </p:spPr>
      </p:pic>
    </p:spTree>
    <p:extLst>
      <p:ext uri="{BB962C8B-B14F-4D97-AF65-F5344CB8AC3E}">
        <p14:creationId xmlns:p14="http://schemas.microsoft.com/office/powerpoint/2010/main" val="88447560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1- Risk management context:</a:t>
            </a:r>
          </a:p>
          <a:p>
            <a:pPr algn="just"/>
            <a:endParaRPr lang="en-US" sz="2400" b="1" u="sng" dirty="0"/>
          </a:p>
          <a:p>
            <a:pPr marL="342900" indent="-342900" algn="just">
              <a:buFont typeface="Wingdings" panose="05000000000000000000" pitchFamily="2" charset="2"/>
              <a:buChar char="§"/>
            </a:pPr>
            <a:r>
              <a:rPr lang="en-US" sz="2400" dirty="0"/>
              <a:t>Has already been described as the </a:t>
            </a:r>
            <a:r>
              <a:rPr lang="en-US" sz="2400" b="1" u="sng" dirty="0"/>
              <a:t>risk architecture, strategy and protocols </a:t>
            </a:r>
            <a:r>
              <a:rPr lang="en-US" sz="2400" dirty="0"/>
              <a:t>or the risk management framework within the organization.</a:t>
            </a:r>
          </a:p>
          <a:p>
            <a:pPr algn="just"/>
            <a:endParaRPr lang="en-US" sz="2400" dirty="0"/>
          </a:p>
          <a:p>
            <a:pPr marL="342900" indent="-342900" algn="just">
              <a:buFont typeface="Wingdings" panose="05000000000000000000" pitchFamily="2" charset="2"/>
              <a:buChar char="§"/>
            </a:pPr>
            <a:r>
              <a:rPr lang="en-US" sz="2400" b="1" u="sng" dirty="0">
                <a:solidFill>
                  <a:srgbClr val="FF0000"/>
                </a:solidFill>
              </a:rPr>
              <a:t>This framework must fulfil two functions:</a:t>
            </a:r>
          </a:p>
          <a:p>
            <a:pPr marL="457200" indent="-457200" algn="just">
              <a:buAutoNum type="arabicPeriod"/>
            </a:pPr>
            <a:r>
              <a:rPr lang="en-US" sz="2400" dirty="0"/>
              <a:t>Provide support </a:t>
            </a:r>
            <a:r>
              <a:rPr lang="en-US" sz="2400" u="sng" dirty="0"/>
              <a:t>for </a:t>
            </a:r>
            <a:r>
              <a:rPr lang="en-US" sz="2400" b="1" u="sng" dirty="0"/>
              <a:t>the risk management process </a:t>
            </a:r>
            <a:r>
              <a:rPr lang="en-US" sz="2400" dirty="0"/>
              <a:t>within the organization;</a:t>
            </a:r>
          </a:p>
          <a:p>
            <a:pPr marL="457200" indent="-457200" algn="just">
              <a:buAutoNum type="arabicPeriod"/>
            </a:pPr>
            <a:endParaRPr lang="en-US" sz="2400" dirty="0"/>
          </a:p>
          <a:p>
            <a:pPr marL="457200" indent="-457200" algn="just">
              <a:buAutoNum type="arabicPeriod"/>
            </a:pPr>
            <a:r>
              <a:rPr lang="en-US" sz="2400" dirty="0"/>
              <a:t>Ensure that the outputs from the risk management process are  </a:t>
            </a:r>
            <a:r>
              <a:rPr lang="en-US" sz="2400" b="1" u="sng" dirty="0"/>
              <a:t>communicated to internal and external stakeholders</a:t>
            </a:r>
            <a:r>
              <a:rPr lang="en-US" sz="2400" dirty="0"/>
              <a:t>.</a:t>
            </a:r>
          </a:p>
        </p:txBody>
      </p:sp>
    </p:spTree>
    <p:extLst>
      <p:ext uri="{BB962C8B-B14F-4D97-AF65-F5344CB8AC3E}">
        <p14:creationId xmlns:p14="http://schemas.microsoft.com/office/powerpoint/2010/main" val="198300877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874165" y="2153690"/>
            <a:ext cx="10198510"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Internal context </a:t>
            </a:r>
            <a:r>
              <a:rPr lang="en-US" sz="2400" dirty="0"/>
              <a:t>refers to </a:t>
            </a:r>
            <a:r>
              <a:rPr lang="en-US" sz="2400" b="1" dirty="0"/>
              <a:t>the organization itself</a:t>
            </a:r>
            <a:r>
              <a:rPr lang="en-US" sz="2400" dirty="0"/>
              <a:t>, the activities it undertakes, the range of skills and capabilities available within the organization, and how it is structured.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b="1" u="sng" dirty="0"/>
              <a:t>Internal stakeholders </a:t>
            </a:r>
            <a:r>
              <a:rPr lang="en-US" sz="2400" dirty="0"/>
              <a:t>and their expectations are part of the internal context.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Internal context  may be considered to be </a:t>
            </a:r>
            <a:r>
              <a:rPr lang="en-US" sz="2400" b="1" u="sng" dirty="0"/>
              <a:t>the strengths and weaknesses </a:t>
            </a:r>
            <a:r>
              <a:rPr lang="en-US" sz="2400" dirty="0"/>
              <a:t>within the organization.</a:t>
            </a:r>
          </a:p>
        </p:txBody>
      </p:sp>
    </p:spTree>
    <p:extLst>
      <p:ext uri="{BB962C8B-B14F-4D97-AF65-F5344CB8AC3E}">
        <p14:creationId xmlns:p14="http://schemas.microsoft.com/office/powerpoint/2010/main" val="18939053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874165" y="2169011"/>
            <a:ext cx="9902229" cy="3785652"/>
          </a:xfrm>
          <a:prstGeom prst="rect">
            <a:avLst/>
          </a:prstGeom>
          <a:noFill/>
        </p:spPr>
        <p:txBody>
          <a:bodyPr wrap="square">
            <a:spAutoFit/>
          </a:bodyPr>
          <a:lstStyle/>
          <a:p>
            <a:pPr algn="just"/>
            <a:r>
              <a:rPr lang="en-US" sz="2400" b="1" u="sng" dirty="0">
                <a:solidFill>
                  <a:srgbClr val="C00000"/>
                </a:solidFill>
              </a:rPr>
              <a:t>2- Internal  context:</a:t>
            </a:r>
          </a:p>
          <a:p>
            <a:pPr algn="just"/>
            <a:endParaRPr lang="en-US" sz="2400" b="1" u="sng" dirty="0"/>
          </a:p>
          <a:p>
            <a:pPr marL="342900" indent="-342900" algn="just">
              <a:buFont typeface="Wingdings" panose="05000000000000000000" pitchFamily="2" charset="2"/>
              <a:buChar char="§"/>
            </a:pPr>
            <a:r>
              <a:rPr lang="en-US" sz="2400" b="1" dirty="0"/>
              <a:t>The FIRM risk scorecard offers one mechanism </a:t>
            </a:r>
            <a:r>
              <a:rPr lang="en-US" sz="2400" dirty="0"/>
              <a:t>for evaluating the internal context of an organization, but other approaches may be employed, </a:t>
            </a:r>
            <a:r>
              <a:rPr lang="en-US" sz="2400" b="1" u="sng" dirty="0"/>
              <a:t>including a SWOT analysis</a:t>
            </a:r>
            <a:r>
              <a:rPr lang="en-US" sz="2400" dirty="0" smtClean="0"/>
              <a:t>. (</a:t>
            </a:r>
            <a:r>
              <a:rPr lang="en-US" sz="2400" dirty="0" smtClean="0"/>
              <a:t>FIRM means: </a:t>
            </a:r>
            <a:r>
              <a:rPr lang="en-US" sz="2400" i="1" dirty="0" smtClean="0"/>
              <a:t>Financial, Infrastructure, Reputational, and Marketplace Benefits</a:t>
            </a:r>
            <a:r>
              <a:rPr lang="en-US" sz="2400" dirty="0" smtClean="0"/>
              <a:t>)</a:t>
            </a:r>
            <a:endParaRPr lang="en-US" sz="2400" dirty="0"/>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 Many organizations use the </a:t>
            </a:r>
            <a:r>
              <a:rPr lang="en-US" sz="2400" b="1" dirty="0"/>
              <a:t>political, economic, social, technological, legal and environmental/ethical (PESTLE)</a:t>
            </a:r>
            <a:r>
              <a:rPr lang="en-US" sz="2400" dirty="0"/>
              <a:t> risk classification system. The </a:t>
            </a:r>
            <a:r>
              <a:rPr lang="en-US" sz="2400" b="1" u="sng" dirty="0"/>
              <a:t>PESTLE</a:t>
            </a:r>
            <a:r>
              <a:rPr lang="en-US" sz="2400" dirty="0"/>
              <a:t> </a:t>
            </a:r>
            <a:r>
              <a:rPr lang="en-US" sz="2400" dirty="0" smtClean="0"/>
              <a:t>risk</a:t>
            </a:r>
            <a:endParaRPr lang="en-US" sz="2400" dirty="0"/>
          </a:p>
        </p:txBody>
      </p:sp>
    </p:spTree>
    <p:extLst>
      <p:ext uri="{BB962C8B-B14F-4D97-AF65-F5344CB8AC3E}">
        <p14:creationId xmlns:p14="http://schemas.microsoft.com/office/powerpoint/2010/main" val="3444791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The three components of context may be considered as follows:</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752600" y="2203205"/>
            <a:ext cx="10320075" cy="3785652"/>
          </a:xfrm>
          <a:prstGeom prst="rect">
            <a:avLst/>
          </a:prstGeom>
          <a:noFill/>
        </p:spPr>
        <p:txBody>
          <a:bodyPr wrap="square">
            <a:spAutoFit/>
          </a:bodyPr>
          <a:lstStyle/>
          <a:p>
            <a:r>
              <a:rPr lang="en-US" sz="2400" b="1" u="sng" dirty="0">
                <a:solidFill>
                  <a:srgbClr val="C00000"/>
                </a:solidFill>
              </a:rPr>
              <a:t>3- External context :</a:t>
            </a:r>
          </a:p>
          <a:p>
            <a:endParaRPr lang="en-US" sz="2400" b="1" u="sng" dirty="0"/>
          </a:p>
          <a:p>
            <a:pPr marL="342900" indent="-342900">
              <a:buFont typeface="Wingdings" panose="05000000000000000000" pitchFamily="2" charset="2"/>
              <a:buChar char="§"/>
            </a:pPr>
            <a:r>
              <a:rPr lang="en-US" sz="2400" b="1" dirty="0"/>
              <a:t>External</a:t>
            </a:r>
            <a:r>
              <a:rPr lang="en-US" sz="2400" dirty="0"/>
              <a:t> context is </a:t>
            </a:r>
            <a:r>
              <a:rPr lang="en-US" sz="2400" b="1" u="sng" dirty="0"/>
              <a:t>the environment within </a:t>
            </a:r>
            <a:r>
              <a:rPr lang="en-US" sz="2400" dirty="0"/>
              <a:t>which the organization exists.</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This environment will include </a:t>
            </a:r>
            <a:r>
              <a:rPr lang="en-US" sz="2400" b="1" dirty="0"/>
              <a:t>consideration of the business sector </a:t>
            </a:r>
            <a:r>
              <a:rPr lang="en-US" sz="2400" dirty="0"/>
              <a:t>within which the </a:t>
            </a:r>
            <a:r>
              <a:rPr lang="en-US" sz="2400" b="1" dirty="0"/>
              <a:t>organization operates, external stakeholders </a:t>
            </a:r>
            <a:r>
              <a:rPr lang="en-US" sz="2400" dirty="0"/>
              <a:t>and their expectations and the external financial environment.</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 This may be considered to be </a:t>
            </a:r>
            <a:r>
              <a:rPr lang="en-US" sz="2400" b="1" dirty="0"/>
              <a:t>the opportunities and threats </a:t>
            </a:r>
            <a:r>
              <a:rPr lang="en-US" sz="2400" dirty="0"/>
              <a:t>facing the organization.</a:t>
            </a:r>
          </a:p>
        </p:txBody>
      </p:sp>
    </p:spTree>
    <p:extLst>
      <p:ext uri="{BB962C8B-B14F-4D97-AF65-F5344CB8AC3E}">
        <p14:creationId xmlns:p14="http://schemas.microsoft.com/office/powerpoint/2010/main" val="37945995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874164" y="2169011"/>
            <a:ext cx="10317835" cy="3416320"/>
          </a:xfrm>
          <a:prstGeom prst="rect">
            <a:avLst/>
          </a:prstGeom>
          <a:noFill/>
        </p:spPr>
        <p:txBody>
          <a:bodyPr wrap="square">
            <a:spAutoFit/>
          </a:bodyPr>
          <a:lstStyle/>
          <a:p>
            <a:pPr marL="342900" indent="-342900">
              <a:buFont typeface="Wingdings" panose="05000000000000000000" pitchFamily="2" charset="2"/>
              <a:buChar char="§"/>
            </a:pPr>
            <a:r>
              <a:rPr lang="en-US" sz="2400" b="1" dirty="0"/>
              <a:t>A risk register </a:t>
            </a:r>
            <a:r>
              <a:rPr lang="en-US" sz="2400" dirty="0"/>
              <a:t>is defined as the ‘</a:t>
            </a:r>
            <a:r>
              <a:rPr lang="en-US" sz="2400" b="1" dirty="0"/>
              <a:t>document used for recording risk Management process for identified risks’.</a:t>
            </a:r>
          </a:p>
          <a:p>
            <a:pPr marL="342900" indent="-342900">
              <a:buFont typeface="Wingdings" panose="05000000000000000000" pitchFamily="2" charset="2"/>
              <a:buChar char="§"/>
            </a:pPr>
            <a:endParaRPr lang="en-US" sz="2400" b="1" dirty="0"/>
          </a:p>
          <a:p>
            <a:pPr marL="342900" indent="-342900">
              <a:buFont typeface="Wingdings" panose="05000000000000000000" pitchFamily="2" charset="2"/>
              <a:buChar char="§"/>
            </a:pPr>
            <a:r>
              <a:rPr lang="en-US" sz="2400" b="1" dirty="0"/>
              <a:t> The guide </a:t>
            </a:r>
            <a:r>
              <a:rPr lang="en-US" sz="2400" dirty="0"/>
              <a:t>adds that the purpose of </a:t>
            </a:r>
            <a:r>
              <a:rPr lang="en-US" sz="2400" b="1" dirty="0"/>
              <a:t>the risk register </a:t>
            </a:r>
            <a:r>
              <a:rPr lang="en-US" sz="2400" dirty="0"/>
              <a:t>is to </a:t>
            </a:r>
            <a:r>
              <a:rPr lang="en-US" sz="2400" b="1" dirty="0"/>
              <a:t>facilitate ownership and management of each risk. </a:t>
            </a:r>
          </a:p>
          <a:p>
            <a:pPr marL="342900" indent="-342900">
              <a:buFont typeface="Wingdings" panose="05000000000000000000" pitchFamily="2" charset="2"/>
              <a:buChar char="§"/>
            </a:pPr>
            <a:endParaRPr lang="en-US" sz="2400" dirty="0"/>
          </a:p>
          <a:p>
            <a:pPr marL="342900" indent="-342900">
              <a:buFont typeface="Wingdings" panose="05000000000000000000" pitchFamily="2" charset="2"/>
              <a:buChar char="§"/>
            </a:pPr>
            <a:r>
              <a:rPr lang="en-US" sz="2400" dirty="0"/>
              <a:t>The risk register will cover </a:t>
            </a:r>
            <a:r>
              <a:rPr lang="en-US" sz="2400" b="1" dirty="0"/>
              <a:t>the significant risks facing </a:t>
            </a:r>
            <a:r>
              <a:rPr lang="en-US" sz="2400" dirty="0"/>
              <a:t>the organization or the project.</a:t>
            </a:r>
          </a:p>
          <a:p>
            <a:pPr marL="342900" indent="-342900">
              <a:buFont typeface="Wingdings" panose="05000000000000000000" pitchFamily="2" charset="2"/>
              <a:buChar char="§"/>
            </a:pPr>
            <a:endParaRPr lang="en-US" sz="2400" dirty="0"/>
          </a:p>
        </p:txBody>
      </p:sp>
    </p:spTree>
    <p:extLst>
      <p:ext uri="{BB962C8B-B14F-4D97-AF65-F5344CB8AC3E}">
        <p14:creationId xmlns:p14="http://schemas.microsoft.com/office/powerpoint/2010/main" val="21387046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sp>
        <p:nvSpPr>
          <p:cNvPr id="14" name="TextBox 13">
            <a:extLst>
              <a:ext uri="{FF2B5EF4-FFF2-40B4-BE49-F238E27FC236}">
                <a16:creationId xmlns="" xmlns:a16="http://schemas.microsoft.com/office/drawing/2014/main" id="{E82B973C-75A4-4B20-9CBB-45455BBEA41C}"/>
              </a:ext>
            </a:extLst>
          </p:cNvPr>
          <p:cNvSpPr txBox="1"/>
          <p:nvPr/>
        </p:nvSpPr>
        <p:spPr>
          <a:xfrm>
            <a:off x="1874165" y="2169011"/>
            <a:ext cx="10198510" cy="3416320"/>
          </a:xfrm>
          <a:prstGeom prst="rect">
            <a:avLst/>
          </a:prstGeom>
          <a:noFill/>
        </p:spPr>
        <p:txBody>
          <a:bodyPr wrap="square">
            <a:spAutoFit/>
          </a:bodyPr>
          <a:lstStyle/>
          <a:p>
            <a:pPr marL="342900" indent="-342900">
              <a:buFont typeface="Wingdings" panose="05000000000000000000" pitchFamily="2" charset="2"/>
              <a:buChar char="§"/>
            </a:pPr>
            <a:r>
              <a:rPr lang="en-US" sz="2400" b="1" u="sng" dirty="0">
                <a:solidFill>
                  <a:srgbClr val="C00000"/>
                </a:solidFill>
              </a:rPr>
              <a:t>The purpose of the risk register:</a:t>
            </a:r>
          </a:p>
          <a:p>
            <a:pPr marL="342900" indent="-342900">
              <a:buFont typeface="Wingdings" panose="05000000000000000000" pitchFamily="2" charset="2"/>
              <a:buChar char="§"/>
            </a:pPr>
            <a:endParaRPr lang="en-US" sz="2400" b="1" u="sng" dirty="0"/>
          </a:p>
          <a:p>
            <a:pPr marL="342900" indent="-342900">
              <a:buFont typeface="Wingdings" panose="05000000000000000000" pitchFamily="2" charset="2"/>
              <a:buChar char="ü"/>
            </a:pPr>
            <a:r>
              <a:rPr lang="en-US" sz="2400" b="1" u="sng" dirty="0"/>
              <a:t>i</a:t>
            </a:r>
            <a:r>
              <a:rPr lang="en-US" sz="2400" dirty="0"/>
              <a:t>s to form an </a:t>
            </a:r>
            <a:r>
              <a:rPr lang="en-US" sz="2400" b="1" dirty="0"/>
              <a:t>agreed record of the significant risks </a:t>
            </a:r>
            <a:r>
              <a:rPr lang="en-US" sz="2400" dirty="0"/>
              <a:t>that have been identified.</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Also, the risk register will serve </a:t>
            </a:r>
            <a:r>
              <a:rPr lang="en-US" sz="2400" b="1" dirty="0"/>
              <a:t>as a record of the control activities </a:t>
            </a:r>
            <a:r>
              <a:rPr lang="en-US" sz="2400" dirty="0"/>
              <a:t>that are currently undertaken.</a:t>
            </a:r>
          </a:p>
          <a:p>
            <a:pPr marL="342900" indent="-342900">
              <a:buFont typeface="Wingdings" panose="05000000000000000000" pitchFamily="2" charset="2"/>
              <a:buChar char="ü"/>
            </a:pPr>
            <a:endParaRPr lang="en-US" sz="2400" dirty="0"/>
          </a:p>
          <a:p>
            <a:pPr marL="342900" indent="-342900">
              <a:buFont typeface="Wingdings" panose="05000000000000000000" pitchFamily="2" charset="2"/>
              <a:buChar char="ü"/>
            </a:pPr>
            <a:r>
              <a:rPr lang="en-US" sz="2400" dirty="0"/>
              <a:t> It will also be a record of </a:t>
            </a:r>
            <a:r>
              <a:rPr lang="en-US" sz="2400" b="1" dirty="0"/>
              <a:t>the additional actions</a:t>
            </a:r>
            <a:r>
              <a:rPr lang="en-US" sz="2400" dirty="0"/>
              <a:t> that are proposed </a:t>
            </a:r>
            <a:r>
              <a:rPr lang="en-US" sz="2400" b="1" dirty="0"/>
              <a:t>to improve the control </a:t>
            </a:r>
            <a:r>
              <a:rPr lang="en-US" sz="2400" dirty="0"/>
              <a:t>of the particular risk.</a:t>
            </a:r>
          </a:p>
        </p:txBody>
      </p:sp>
    </p:spTree>
    <p:extLst>
      <p:ext uri="{BB962C8B-B14F-4D97-AF65-F5344CB8AC3E}">
        <p14:creationId xmlns:p14="http://schemas.microsoft.com/office/powerpoint/2010/main" val="38322159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10" name="Picture 9">
            <a:extLst>
              <a:ext uri="{FF2B5EF4-FFF2-40B4-BE49-F238E27FC236}">
                <a16:creationId xmlns="" xmlns:a16="http://schemas.microsoft.com/office/drawing/2014/main" id="{7259E759-276E-422C-AAAA-D142318CBFC6}"/>
              </a:ext>
            </a:extLst>
          </p:cNvPr>
          <p:cNvPicPr>
            <a:picLocks noChangeAspect="1"/>
          </p:cNvPicPr>
          <p:nvPr/>
        </p:nvPicPr>
        <p:blipFill>
          <a:blip r:embed="rId7"/>
          <a:stretch>
            <a:fillRect/>
          </a:stretch>
        </p:blipFill>
        <p:spPr>
          <a:xfrm>
            <a:off x="1874164" y="2153690"/>
            <a:ext cx="10013035" cy="3746612"/>
          </a:xfrm>
          <a:prstGeom prst="rect">
            <a:avLst/>
          </a:prstGeom>
        </p:spPr>
      </p:pic>
    </p:spTree>
    <p:extLst>
      <p:ext uri="{BB962C8B-B14F-4D97-AF65-F5344CB8AC3E}">
        <p14:creationId xmlns:p14="http://schemas.microsoft.com/office/powerpoint/2010/main" val="37457829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a:extLst>
              <a:ext uri="{FF2B5EF4-FFF2-40B4-BE49-F238E27FC236}">
                <a16:creationId xmlns="" xmlns:a16="http://schemas.microsoft.com/office/drawing/2014/main" id="{8E48FCDA-7943-4782-A247-683B9287B077}"/>
              </a:ext>
            </a:extLst>
          </p:cNvPr>
          <p:cNvSpPr txBox="1"/>
          <p:nvPr/>
        </p:nvSpPr>
        <p:spPr>
          <a:xfrm>
            <a:off x="555661" y="543490"/>
            <a:ext cx="809469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4      Establishing the Context</a:t>
            </a:r>
          </a:p>
        </p:txBody>
      </p:sp>
      <p:sp>
        <p:nvSpPr>
          <p:cNvPr id="13" name="TextBox 12">
            <a:extLst>
              <a:ext uri="{FF2B5EF4-FFF2-40B4-BE49-F238E27FC236}">
                <a16:creationId xmlns="" xmlns:a16="http://schemas.microsoft.com/office/drawing/2014/main" id="{5478000D-0EA3-4888-8CA8-5DDBCE3EB2B3}"/>
              </a:ext>
            </a:extLst>
          </p:cNvPr>
          <p:cNvSpPr txBox="1"/>
          <p:nvPr/>
        </p:nvSpPr>
        <p:spPr>
          <a:xfrm>
            <a:off x="1752600" y="1610200"/>
            <a:ext cx="8491330" cy="461665"/>
          </a:xfrm>
          <a:prstGeom prst="rect">
            <a:avLst/>
          </a:prstGeom>
          <a:noFill/>
        </p:spPr>
        <p:txBody>
          <a:bodyPr wrap="square">
            <a:spAutoFit/>
          </a:bodyPr>
          <a:lstStyle/>
          <a:p>
            <a:r>
              <a:rPr lang="en-US" sz="2400" b="1" u="sng" dirty="0"/>
              <a:t>Designing a risk register:</a:t>
            </a:r>
          </a:p>
        </p:txBody>
      </p:sp>
      <p:pic>
        <p:nvPicPr>
          <p:cNvPr id="8" name="Picture 7">
            <a:extLst>
              <a:ext uri="{FF2B5EF4-FFF2-40B4-BE49-F238E27FC236}">
                <a16:creationId xmlns="" xmlns:a16="http://schemas.microsoft.com/office/drawing/2014/main" id="{0C49F18D-DEA9-4311-A12D-F323BA6C71EB}"/>
              </a:ext>
            </a:extLst>
          </p:cNvPr>
          <p:cNvPicPr>
            <a:picLocks noChangeAspect="1"/>
          </p:cNvPicPr>
          <p:nvPr/>
        </p:nvPicPr>
        <p:blipFill>
          <a:blip r:embed="rId7"/>
          <a:stretch>
            <a:fillRect/>
          </a:stretch>
        </p:blipFill>
        <p:spPr>
          <a:xfrm>
            <a:off x="1900537" y="2071865"/>
            <a:ext cx="10113316" cy="3746612"/>
          </a:xfrm>
          <a:prstGeom prst="rect">
            <a:avLst/>
          </a:prstGeom>
        </p:spPr>
      </p:pic>
    </p:spTree>
    <p:extLst>
      <p:ext uri="{BB962C8B-B14F-4D97-AF65-F5344CB8AC3E}">
        <p14:creationId xmlns:p14="http://schemas.microsoft.com/office/powerpoint/2010/main" val="136798836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pic>
        <p:nvPicPr>
          <p:cNvPr id="9" name="Picture 8">
            <a:extLst>
              <a:ext uri="{FF2B5EF4-FFF2-40B4-BE49-F238E27FC236}">
                <a16:creationId xmlns="" xmlns:a16="http://schemas.microsoft.com/office/drawing/2014/main" id="{6E46AACA-4A6B-4D06-AA74-D99D16CAB0CA}"/>
              </a:ext>
            </a:extLst>
          </p:cNvPr>
          <p:cNvPicPr>
            <a:picLocks noChangeAspect="1"/>
          </p:cNvPicPr>
          <p:nvPr/>
        </p:nvPicPr>
        <p:blipFill>
          <a:blip r:embed="rId7"/>
          <a:stretch>
            <a:fillRect/>
          </a:stretch>
        </p:blipFill>
        <p:spPr>
          <a:xfrm>
            <a:off x="1874164" y="1523078"/>
            <a:ext cx="10039539" cy="4372610"/>
          </a:xfrm>
          <a:prstGeom prst="rect">
            <a:avLst/>
          </a:prstGeom>
        </p:spPr>
      </p:pic>
    </p:spTree>
    <p:extLst>
      <p:ext uri="{BB962C8B-B14F-4D97-AF65-F5344CB8AC3E}">
        <p14:creationId xmlns:p14="http://schemas.microsoft.com/office/powerpoint/2010/main" val="11406519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2" y="1420392"/>
            <a:ext cx="9901101" cy="83099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delivers a number of values to the project, including: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
        <p:nvSpPr>
          <p:cNvPr id="12" name="TextBox 11">
            <a:extLst>
              <a:ext uri="{FF2B5EF4-FFF2-40B4-BE49-F238E27FC236}">
                <a16:creationId xmlns="" xmlns:a16="http://schemas.microsoft.com/office/drawing/2014/main" id="{43C4CAC2-0FA6-4E42-BD93-11A8428E6C9D}"/>
              </a:ext>
            </a:extLst>
          </p:cNvPr>
          <p:cNvSpPr txBox="1"/>
          <p:nvPr/>
        </p:nvSpPr>
        <p:spPr>
          <a:xfrm>
            <a:off x="1945214" y="2266486"/>
            <a:ext cx="9902230" cy="4154984"/>
          </a:xfrm>
          <a:prstGeom prst="rect">
            <a:avLst/>
          </a:prstGeom>
          <a:noFill/>
        </p:spPr>
        <p:txBody>
          <a:bodyPr wrap="square">
            <a:spAutoFit/>
          </a:bodyPr>
          <a:lstStyle/>
          <a:p>
            <a:pPr marL="342900" indent="-342900" algn="just">
              <a:buFont typeface="+mj-lt"/>
              <a:buAutoNum type="arabicPeriod"/>
            </a:pPr>
            <a:r>
              <a:rPr lang="en-US" sz="2400" b="1" dirty="0"/>
              <a:t>Recognizes uncertainty </a:t>
            </a:r>
            <a:r>
              <a:rPr lang="en-US" sz="2400" dirty="0"/>
              <a:t>and provides </a:t>
            </a:r>
            <a:r>
              <a:rPr lang="en-US" sz="2400" b="1" dirty="0"/>
              <a:t>forecasts of possible outcomes</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Produces better </a:t>
            </a:r>
            <a:r>
              <a:rPr lang="en-US" sz="2400" b="1" dirty="0"/>
              <a:t>business outcomes </a:t>
            </a:r>
            <a:r>
              <a:rPr lang="en-US" sz="2400" dirty="0"/>
              <a:t>through more </a:t>
            </a:r>
            <a:r>
              <a:rPr lang="en-US" sz="2400" b="1" dirty="0"/>
              <a:t>informed decision making</a:t>
            </a:r>
            <a:r>
              <a:rPr lang="en-US" sz="2400" dirty="0"/>
              <a:t>.</a:t>
            </a:r>
          </a:p>
          <a:p>
            <a:pPr marL="342900" indent="-342900" algn="just">
              <a:buFont typeface="+mj-lt"/>
              <a:buAutoNum type="arabicPeriod"/>
            </a:pPr>
            <a:endParaRPr lang="en-US" sz="2400" dirty="0"/>
          </a:p>
          <a:p>
            <a:pPr marL="342900" indent="-342900" algn="just">
              <a:buFont typeface="+mj-lt"/>
              <a:buAutoNum type="arabicPeriod"/>
            </a:pPr>
            <a:r>
              <a:rPr lang="en-US" sz="2400" dirty="0"/>
              <a:t>Has </a:t>
            </a:r>
            <a:r>
              <a:rPr lang="en-US" sz="2400" b="1" dirty="0"/>
              <a:t>a positive influence on creative </a:t>
            </a:r>
            <a:r>
              <a:rPr lang="en-US" sz="2400" dirty="0"/>
              <a:t>thinking and innovation.</a:t>
            </a:r>
          </a:p>
          <a:p>
            <a:pPr marL="342900" indent="-342900" algn="just">
              <a:buFont typeface="+mj-lt"/>
              <a:buAutoNum type="arabicPeriod"/>
            </a:pPr>
            <a:endParaRPr lang="en-US" sz="2400" dirty="0"/>
          </a:p>
          <a:p>
            <a:pPr marL="342900" indent="-342900" algn="just">
              <a:buFont typeface="+mj-lt"/>
              <a:buAutoNum type="arabicPeriod"/>
            </a:pPr>
            <a:r>
              <a:rPr lang="en-US" sz="2400" dirty="0"/>
              <a:t>Creates </a:t>
            </a:r>
            <a:r>
              <a:rPr lang="en-US" sz="2400" b="1" dirty="0"/>
              <a:t>opportunities for improved </a:t>
            </a:r>
            <a:r>
              <a:rPr lang="en-US" sz="2400" dirty="0"/>
              <a:t>project monitoring and control.</a:t>
            </a:r>
          </a:p>
          <a:p>
            <a:pPr marL="342900" indent="-342900" algn="just">
              <a:buFont typeface="+mj-lt"/>
              <a:buAutoNum type="arabicPeriod"/>
            </a:pPr>
            <a:endParaRPr lang="en-US" sz="2400" dirty="0"/>
          </a:p>
          <a:p>
            <a:pPr marL="342900" indent="-342900" algn="just">
              <a:buFont typeface="+mj-lt"/>
              <a:buAutoNum type="arabicPeriod"/>
            </a:pPr>
            <a:r>
              <a:rPr lang="en-US" sz="2400" dirty="0"/>
              <a:t>Can aide in </a:t>
            </a:r>
            <a:r>
              <a:rPr lang="en-US" sz="2400" b="1" dirty="0"/>
              <a:t>addressing concerns </a:t>
            </a:r>
            <a:r>
              <a:rPr lang="en-US" sz="2400" dirty="0"/>
              <a:t>with respect to </a:t>
            </a:r>
            <a:r>
              <a:rPr lang="en-US" sz="2400" b="1" dirty="0"/>
              <a:t>overhead and time</a:t>
            </a:r>
            <a:r>
              <a:rPr lang="en-US" sz="2400" dirty="0"/>
              <a: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1915520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E2A93EF6-1699-49C5-9A60-230CCA6207C6}"/>
              </a:ext>
            </a:extLst>
          </p:cNvPr>
          <p:cNvSpPr txBox="1"/>
          <p:nvPr/>
        </p:nvSpPr>
        <p:spPr>
          <a:xfrm>
            <a:off x="1827073" y="1933201"/>
            <a:ext cx="10099884" cy="3416320"/>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marL="342900" indent="-342900" algn="just">
              <a:buAutoNum type="arabicPeriod"/>
            </a:pPr>
            <a:r>
              <a:rPr lang="en-US" sz="2400" b="1" u="sng" dirty="0">
                <a:solidFill>
                  <a:srgbClr val="FF0000"/>
                </a:solidFill>
                <a:latin typeface="Calibri-Bold"/>
              </a:rPr>
              <a:t>Risk Management Planning: </a:t>
            </a:r>
          </a:p>
          <a:p>
            <a:pPr marL="342900" indent="-342900" algn="just">
              <a:buAutoNum type="arabicPeriod"/>
            </a:pPr>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a:t>
            </a:r>
          </a:p>
          <a:p>
            <a:pPr marL="342900" indent="-342900" algn="just">
              <a:buFont typeface="Wingdings" panose="05000000000000000000" pitchFamily="2" charset="2"/>
              <a:buChar char="§"/>
            </a:pPr>
            <a:endParaRPr lang="en-US" sz="2400" b="0" i="0" dirty="0">
              <a:solidFill>
                <a:srgbClr val="000000"/>
              </a:solidFill>
              <a:effectLst/>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is intended to maximize the beneficial outcome of the opportunities and minimize or eliminate the consequences of adverse risk events.</a:t>
            </a:r>
          </a:p>
        </p:txBody>
      </p:sp>
    </p:spTree>
    <p:extLst>
      <p:ext uri="{BB962C8B-B14F-4D97-AF65-F5344CB8AC3E}">
        <p14:creationId xmlns:p14="http://schemas.microsoft.com/office/powerpoint/2010/main" val="16368088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E2A93EF6-1699-49C5-9A60-230CCA6207C6}"/>
              </a:ext>
            </a:extLst>
          </p:cNvPr>
          <p:cNvSpPr txBox="1"/>
          <p:nvPr/>
        </p:nvSpPr>
        <p:spPr>
          <a:xfrm>
            <a:off x="1827073" y="1933201"/>
            <a:ext cx="10241978" cy="3046988"/>
          </a:xfrm>
          <a:prstGeom prst="rect">
            <a:avLst/>
          </a:prstGeom>
          <a:noFill/>
        </p:spPr>
        <p:txBody>
          <a:bodyPr wrap="square">
            <a:spAutoFit/>
          </a:bodyPr>
          <a:lstStyle/>
          <a:p>
            <a:pPr marL="342900" indent="-342900" algn="just">
              <a:buAutoNum type="arabicPeriod"/>
            </a:pPr>
            <a:endParaRPr lang="en-US" sz="2400" b="1" u="sng" dirty="0">
              <a:solidFill>
                <a:srgbClr val="000000"/>
              </a:solidFill>
              <a:latin typeface="Calibri-Bold"/>
            </a:endParaRPr>
          </a:p>
          <a:p>
            <a:pPr algn="just"/>
            <a:r>
              <a:rPr lang="en-US" sz="2400" b="1" u="sng" dirty="0">
                <a:solidFill>
                  <a:srgbClr val="FF0000"/>
                </a:solidFill>
                <a:latin typeface="Calibri-Bold"/>
              </a:rPr>
              <a:t>2. Identify Risk Events: </a:t>
            </a:r>
          </a:p>
          <a:p>
            <a:pPr algn="just"/>
            <a:endParaRPr lang="en-US" sz="2400" b="1" u="sng" dirty="0">
              <a:solidFill>
                <a:srgbClr val="000000"/>
              </a:solidFill>
              <a:latin typeface="Calibri-Bold"/>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Risk identification involves determining and documenting which risks can affect the project.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It may be a simple risk assessment organized by the project team, or an outcome of a formal risk assessment process.</a:t>
            </a:r>
            <a:endParaRPr lang="en-US" sz="2400" dirty="0"/>
          </a:p>
        </p:txBody>
      </p:sp>
    </p:spTree>
    <p:extLst>
      <p:ext uri="{BB962C8B-B14F-4D97-AF65-F5344CB8AC3E}">
        <p14:creationId xmlns:p14="http://schemas.microsoft.com/office/powerpoint/2010/main" val="6817976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27073" y="2204822"/>
            <a:ext cx="10129400" cy="4062651"/>
          </a:xfrm>
          <a:prstGeom prst="rect">
            <a:avLst/>
          </a:prstGeom>
          <a:noFill/>
        </p:spPr>
        <p:txBody>
          <a:bodyPr wrap="square">
            <a:spAutoFit/>
          </a:bodyPr>
          <a:lstStyle/>
          <a:p>
            <a:pPr algn="just"/>
            <a:r>
              <a:rPr lang="en-US" sz="2400" b="1" u="sng" dirty="0">
                <a:solidFill>
                  <a:srgbClr val="FF0000"/>
                </a:solidFill>
                <a:latin typeface="Calibri-Bold"/>
              </a:rPr>
              <a:t>3. Qualitative Risk Analysis: </a:t>
            </a:r>
          </a:p>
          <a:p>
            <a:pPr algn="just"/>
            <a:endParaRPr lang="en-US" sz="2400" b="1" u="sng" dirty="0">
              <a:solidFill>
                <a:srgbClr val="FF0000"/>
              </a:solidFill>
              <a:latin typeface="Calibri-Bold"/>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Qualitative risk analysis involves Project teams assessing identified risks for probability of occurrence and impact on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Teams may elicit assistance from subject matter experts or functional units to assess the risks in their respective fields.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Risks are measured by their “quality” in words rather than quantified in numbers.</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60025130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27073" y="1882057"/>
            <a:ext cx="10129400" cy="3970318"/>
          </a:xfrm>
          <a:prstGeom prst="rect">
            <a:avLst/>
          </a:prstGeom>
          <a:noFill/>
        </p:spPr>
        <p:txBody>
          <a:bodyPr wrap="square">
            <a:spAutoFit/>
          </a:bodyPr>
          <a:lstStyle/>
          <a:p>
            <a:pPr algn="just"/>
            <a:endParaRPr lang="en-US" b="1" u="sng" dirty="0">
              <a:solidFill>
                <a:srgbClr val="000000"/>
              </a:solidFill>
              <a:latin typeface="Calibri" panose="020F0502020204030204" pitchFamily="34" charset="0"/>
            </a:endParaRPr>
          </a:p>
          <a:p>
            <a:pPr algn="just"/>
            <a:r>
              <a:rPr lang="en-US" sz="2400" b="1" u="sng" dirty="0">
                <a:solidFill>
                  <a:srgbClr val="FF0000"/>
                </a:solidFill>
                <a:latin typeface="Calibri-Bold"/>
              </a:rPr>
              <a:t>4. Quantitative Risk Analysis:</a:t>
            </a: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Quantitative risk analysis is a way of numerically estimating the probability that a project will meet its cost and time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r>
              <a:rPr lang="en-US" sz="1800" b="0" i="0" dirty="0">
                <a:solidFill>
                  <a:srgbClr val="000000"/>
                </a:solidFill>
                <a:effectLst/>
                <a:latin typeface="Calibri" panose="020F0502020204030204" pitchFamily="34" charset="0"/>
              </a:rPr>
              <a:t/>
            </a:r>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13008201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27073" y="1741423"/>
            <a:ext cx="10129400" cy="4616648"/>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sz="2400" b="1" u="sng" dirty="0">
                <a:solidFill>
                  <a:srgbClr val="FF0000"/>
                </a:solidFill>
                <a:latin typeface="Calibri-Bold"/>
              </a:rPr>
              <a:t>5. Risk </a:t>
            </a:r>
            <a:r>
              <a:rPr lang="en-US" sz="2400" b="1" u="sng" dirty="0" smtClean="0">
                <a:solidFill>
                  <a:srgbClr val="FF0000"/>
                </a:solidFill>
                <a:latin typeface="Calibri-Bold"/>
              </a:rPr>
              <a:t>Response:</a:t>
            </a:r>
            <a:endParaRPr lang="en-US" sz="2400" b="1" u="sng" dirty="0">
              <a:solidFill>
                <a:srgbClr val="FF0000"/>
              </a:solidFill>
              <a:latin typeface="Calibri-Bold"/>
            </a:endParaRPr>
          </a:p>
          <a:p>
            <a:pPr algn="just"/>
            <a:endParaRPr lang="en-US" b="1" u="sng"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involves developing options and determining actions to reduce threats or enhance opportunities to project objectives.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Actions are identified and assigned to parties that take responsibility for the risk response. This process ensures each risk requiring a response has an “owner.”</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dirty="0">
                <a:solidFill>
                  <a:srgbClr val="000000"/>
                </a:solidFill>
                <a:latin typeface="Calibri" panose="020F0502020204030204" pitchFamily="34" charset="0"/>
              </a:rPr>
              <a:t> The Project Manager and the project team identify a strategy that is best for each risk, and then select specific actions to implement that strategy.</a:t>
            </a:r>
            <a:endParaRPr lang="en-US" sz="1800" b="0" i="0" dirty="0">
              <a:solidFill>
                <a:srgbClr val="000000"/>
              </a:solidFill>
              <a:effectLst/>
              <a:latin typeface="Calibri" panose="020F0502020204030204" pitchFamily="34" charset="0"/>
            </a:endParaRPr>
          </a:p>
          <a:p>
            <a:pPr algn="just"/>
            <a:endParaRPr lang="en-US" dirty="0"/>
          </a:p>
        </p:txBody>
      </p:sp>
      <p:sp>
        <p:nvSpPr>
          <p:cNvPr id="12" name="TextBox 11">
            <a:extLst>
              <a:ext uri="{FF2B5EF4-FFF2-40B4-BE49-F238E27FC236}">
                <a16:creationId xmlns="" xmlns:a16="http://schemas.microsoft.com/office/drawing/2014/main" id="{9BD09E6F-EF89-45F7-8A92-2D87B3E83CAE}"/>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41521735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 xmlns:a16="http://schemas.microsoft.com/office/drawing/2014/main" id="{27FE3F35-C518-46FF-B312-406F21871C95}"/>
              </a:ext>
            </a:extLst>
          </p:cNvPr>
          <p:cNvSpPr txBox="1"/>
          <p:nvPr/>
        </p:nvSpPr>
        <p:spPr>
          <a:xfrm>
            <a:off x="1874165" y="2129787"/>
            <a:ext cx="10129400" cy="3970318"/>
          </a:xfrm>
          <a:prstGeom prst="rect">
            <a:avLst/>
          </a:prstGeom>
          <a:noFill/>
        </p:spPr>
        <p:txBody>
          <a:bodyPr wrap="square">
            <a:spAutoFit/>
          </a:bodyPr>
          <a:lstStyle/>
          <a:p>
            <a:pPr algn="just"/>
            <a:r>
              <a:rPr lang="en-US" sz="2400" b="1" u="sng" dirty="0">
                <a:solidFill>
                  <a:srgbClr val="FF0000"/>
                </a:solidFill>
                <a:latin typeface="Calibri-Bold"/>
              </a:rPr>
              <a:t>6. Risk Monitoring &amp; Control: </a:t>
            </a:r>
          </a:p>
          <a:p>
            <a:pPr algn="just"/>
            <a:endParaRPr lang="en-US" b="1" dirty="0"/>
          </a:p>
          <a:p>
            <a:pPr marL="285750" indent="-285750" algn="just">
              <a:buFont typeface="Wingdings" panose="05000000000000000000" pitchFamily="2" charset="2"/>
              <a:buChar char="§"/>
            </a:pPr>
            <a:r>
              <a:rPr lang="en-US" sz="2400" dirty="0"/>
              <a:t>Risk monitoring and control tracks identified risks, monitors residual risks, and identifies new risks—ensuring the execution of risk plans and evaluating their effectiveness in reducing risk.</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 Risk monitoring and control is an ongoing process for the life of the project.</a:t>
            </a:r>
          </a:p>
          <a:p>
            <a:pPr algn="just"/>
            <a:endParaRPr lang="en-US" sz="2400" dirty="0"/>
          </a:p>
          <a:p>
            <a:pPr marL="285750" indent="-285750" algn="just">
              <a:buFont typeface="Wingdings" panose="05000000000000000000" pitchFamily="2" charset="2"/>
              <a:buChar char="§"/>
            </a:pPr>
            <a:r>
              <a:rPr lang="en-US" sz="2400" dirty="0"/>
              <a:t>Much of project risk management relies on sound engineering judgment and knowing where to focus energy and resources. </a:t>
            </a:r>
            <a:endParaRPr lang="en-US" dirty="0"/>
          </a:p>
          <a:p>
            <a:pPr algn="just"/>
            <a:endParaRPr lang="en-US" dirty="0"/>
          </a:p>
        </p:txBody>
      </p:sp>
      <p:sp>
        <p:nvSpPr>
          <p:cNvPr id="12" name="TextBox 11">
            <a:extLst>
              <a:ext uri="{FF2B5EF4-FFF2-40B4-BE49-F238E27FC236}">
                <a16:creationId xmlns="" xmlns:a16="http://schemas.microsoft.com/office/drawing/2014/main" id="{B547AE29-92D3-4EC8-8A60-8026BD056178}"/>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Project Risk Management Process &amp; steps:</a:t>
            </a:r>
          </a:p>
        </p:txBody>
      </p:sp>
    </p:spTree>
    <p:extLst>
      <p:ext uri="{BB962C8B-B14F-4D97-AF65-F5344CB8AC3E}">
        <p14:creationId xmlns:p14="http://schemas.microsoft.com/office/powerpoint/2010/main" val="360786811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pic>
        <p:nvPicPr>
          <p:cNvPr id="10" name="Picture 9">
            <a:extLst>
              <a:ext uri="{FF2B5EF4-FFF2-40B4-BE49-F238E27FC236}">
                <a16:creationId xmlns=""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
        <p:nvSpPr>
          <p:cNvPr id="12" name="TextBox 11">
            <a:extLst>
              <a:ext uri="{FF2B5EF4-FFF2-40B4-BE49-F238E27FC236}">
                <a16:creationId xmlns="" xmlns:a16="http://schemas.microsoft.com/office/drawing/2014/main" id="{61906E3C-9D59-4CD7-89C0-C5D8EDFBAE8F}"/>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4        Project Risk Management Guide</a:t>
            </a:r>
          </a:p>
        </p:txBody>
      </p:sp>
    </p:spTree>
    <p:extLst>
      <p:ext uri="{BB962C8B-B14F-4D97-AF65-F5344CB8AC3E}">
        <p14:creationId xmlns:p14="http://schemas.microsoft.com/office/powerpoint/2010/main" val="21197093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648C237D-E5C0-462A-AF07-9A64AC7EBEED}"/>
              </a:ext>
            </a:extLst>
          </p:cNvPr>
          <p:cNvSpPr txBox="1"/>
          <p:nvPr/>
        </p:nvSpPr>
        <p:spPr>
          <a:xfrm>
            <a:off x="1827072" y="2110129"/>
            <a:ext cx="10020371" cy="2215991"/>
          </a:xfrm>
          <a:prstGeom prst="rect">
            <a:avLst/>
          </a:prstGeom>
          <a:noFill/>
        </p:spPr>
        <p:txBody>
          <a:bodyPr wrap="square">
            <a:spAutoFit/>
          </a:bodyPr>
          <a:lstStyle/>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Great project risk management requires good planning. </a:t>
            </a:r>
          </a:p>
          <a:p>
            <a:pPr marL="342900" indent="-342900" algn="just">
              <a:buFont typeface="Wingdings" panose="05000000000000000000" pitchFamily="2" charset="2"/>
              <a:buChar char="§"/>
            </a:pPr>
            <a:endParaRPr lang="en-US" sz="2400" dirty="0">
              <a:solidFill>
                <a:srgbClr val="000000"/>
              </a:solidFill>
              <a:latin typeface="Calibri" panose="020F0502020204030204" pitchFamily="34" charset="0"/>
            </a:endParaRPr>
          </a:p>
          <a:p>
            <a:pPr marL="342900" indent="-342900" algn="just">
              <a:buFont typeface="Wingdings" panose="05000000000000000000" pitchFamily="2" charset="2"/>
              <a:buChar char="§"/>
            </a:pPr>
            <a:r>
              <a:rPr lang="en-US" sz="2400" b="0" i="0" dirty="0">
                <a:solidFill>
                  <a:srgbClr val="000000"/>
                </a:solidFill>
                <a:effectLst/>
                <a:latin typeface="Calibri" panose="020F0502020204030204" pitchFamily="34" charset="0"/>
              </a:rPr>
              <a:t> Risk management must commence early in project development and proceed as the project evolves and project information increases in quantity and quality. </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7038349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648C237D-E5C0-462A-AF07-9A64AC7EBEED}"/>
              </a:ext>
            </a:extLst>
          </p:cNvPr>
          <p:cNvSpPr txBox="1"/>
          <p:nvPr/>
        </p:nvSpPr>
        <p:spPr>
          <a:xfrm>
            <a:off x="1827073" y="2110129"/>
            <a:ext cx="10086632" cy="3323987"/>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Aim of the project risk Plan :</a:t>
            </a:r>
          </a:p>
          <a:p>
            <a:pPr marL="342900" indent="-342900" algn="just">
              <a:buFont typeface="Wingdings" panose="05000000000000000000" pitchFamily="2" charset="2"/>
              <a:buChar char="§"/>
            </a:pPr>
            <a:endParaRPr lang="en-US" sz="2400" b="1" u="sng" dirty="0">
              <a:solidFill>
                <a:srgbClr val="000000"/>
              </a:solidFill>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Identify, assess/analyze, and respond to major risks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Continually monitor project risks and response actions. </a:t>
            </a:r>
          </a:p>
          <a:p>
            <a:pPr marL="457200" indent="-457200" algn="just">
              <a:buFont typeface="+mj-lt"/>
              <a:buAutoNum type="arabicPeriod"/>
            </a:pPr>
            <a:endParaRPr lang="en-US" sz="2400" b="0" i="0" dirty="0">
              <a:solidFill>
                <a:srgbClr val="000000"/>
              </a:solidFill>
              <a:effectLst/>
              <a:latin typeface="Calibri" panose="020F0502020204030204" pitchFamily="34" charset="0"/>
            </a:endParaRPr>
          </a:p>
          <a:p>
            <a:pPr marL="457200" indent="-457200" algn="just">
              <a:buFont typeface="+mj-lt"/>
              <a:buAutoNum type="arabicPeriod"/>
            </a:pPr>
            <a:r>
              <a:rPr lang="en-US" sz="24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 xmlns:a16="http://schemas.microsoft.com/office/drawing/2014/main" id="{9DB40DFD-E906-4AB4-B7EE-A732EFBD1447}"/>
              </a:ext>
            </a:extLst>
          </p:cNvPr>
          <p:cNvSpPr txBox="1"/>
          <p:nvPr/>
        </p:nvSpPr>
        <p:spPr>
          <a:xfrm>
            <a:off x="2002734" y="2034196"/>
            <a:ext cx="9902229"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t>The following figure illustrates how project information develops and evolves over time.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dirty="0"/>
              <a:t>With rising project knowledge comes an understanding that contending with </a:t>
            </a:r>
            <a:r>
              <a:rPr lang="en-US" sz="2400" b="1" dirty="0"/>
              <a:t>some elements </a:t>
            </a:r>
            <a:r>
              <a:rPr lang="en-US" sz="2400" dirty="0"/>
              <a:t>of the project will require </a:t>
            </a:r>
            <a:r>
              <a:rPr lang="en-US" sz="2400" b="1" dirty="0"/>
              <a:t>significant additional resources. </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r>
              <a:rPr lang="en-US" sz="2400" b="1" dirty="0"/>
              <a:t>These elements could involve:  </a:t>
            </a:r>
            <a:r>
              <a:rPr lang="en-US" sz="2400" dirty="0"/>
              <a:t>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sz="2400" dirty="0"/>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65547559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 xmlns:a16="http://schemas.microsoft.com/office/drawing/2014/main" id="{057C6EC1-E8BE-494A-9947-092A8FDC7D08}"/>
              </a:ext>
            </a:extLst>
          </p:cNvPr>
          <p:cNvPicPr>
            <a:picLocks noChangeAspect="1"/>
          </p:cNvPicPr>
          <p:nvPr/>
        </p:nvPicPr>
        <p:blipFill>
          <a:blip r:embed="rId7"/>
          <a:stretch>
            <a:fillRect/>
          </a:stretch>
        </p:blipFill>
        <p:spPr>
          <a:xfrm>
            <a:off x="3621152" y="1882057"/>
            <a:ext cx="8397582" cy="4072606"/>
          </a:xfrm>
          <a:prstGeom prst="rect">
            <a:avLst/>
          </a:prstGeom>
        </p:spPr>
      </p:pic>
      <p:sp>
        <p:nvSpPr>
          <p:cNvPr id="16" name="TextBox 15">
            <a:extLst>
              <a:ext uri="{FF2B5EF4-FFF2-40B4-BE49-F238E27FC236}">
                <a16:creationId xmlns="" xmlns:a16="http://schemas.microsoft.com/office/drawing/2014/main" id="{AFD57031-AEC8-49D5-93C4-615E232D2831}"/>
              </a:ext>
            </a:extLst>
          </p:cNvPr>
          <p:cNvSpPr txBox="1"/>
          <p:nvPr/>
        </p:nvSpPr>
        <p:spPr>
          <a:xfrm>
            <a:off x="1284969" y="2374945"/>
            <a:ext cx="2538887" cy="1569660"/>
          </a:xfrm>
          <a:prstGeom prst="rect">
            <a:avLst/>
          </a:prstGeom>
          <a:noFill/>
        </p:spPr>
        <p:txBody>
          <a:bodyPr wrap="square">
            <a:spAutoFit/>
          </a:bodyPr>
          <a:lstStyle/>
          <a:p>
            <a:r>
              <a:rPr lang="en-US" sz="2400" dirty="0"/>
              <a:t>Evolution of Project Knowledge Through Project Development</a:t>
            </a:r>
          </a:p>
        </p:txBody>
      </p:sp>
    </p:spTree>
    <p:extLst>
      <p:ext uri="{BB962C8B-B14F-4D97-AF65-F5344CB8AC3E}">
        <p14:creationId xmlns:p14="http://schemas.microsoft.com/office/powerpoint/2010/main" val="34981355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 xmlns:a16="http://schemas.microsoft.com/office/drawing/2014/main" id="{189F7DC0-F767-4272-92D4-A534737453F6}"/>
              </a:ext>
            </a:extLst>
          </p:cNvPr>
          <p:cNvSpPr txBox="1"/>
          <p:nvPr/>
        </p:nvSpPr>
        <p:spPr>
          <a:xfrm>
            <a:off x="1874165" y="1799679"/>
            <a:ext cx="10376397" cy="4154984"/>
          </a:xfrm>
          <a:prstGeom prst="rect">
            <a:avLst/>
          </a:prstGeom>
          <a:noFill/>
        </p:spPr>
        <p:txBody>
          <a:bodyPr wrap="square">
            <a:spAutoFit/>
          </a:bodyPr>
          <a:lstStyle/>
          <a:p>
            <a:pPr algn="just"/>
            <a:r>
              <a:rPr lang="en-US" sz="2400" b="1" u="sng" dirty="0">
                <a:solidFill>
                  <a:srgbClr val="FF0000"/>
                </a:solidFill>
              </a:rPr>
              <a:t>How to Plan for Project Risk Management</a:t>
            </a:r>
          </a:p>
          <a:p>
            <a:pPr marL="285750" indent="-285750" algn="just">
              <a:buFont typeface="Wingdings" panose="05000000000000000000" pitchFamily="2" charset="2"/>
              <a:buChar char="§"/>
            </a:pPr>
            <a:endParaRPr lang="en-US" sz="2400" b="1" u="sng" dirty="0">
              <a:solidFill>
                <a:srgbClr val="FF0000"/>
              </a:solidFill>
            </a:endParaRPr>
          </a:p>
          <a:p>
            <a:pPr marL="342900" indent="-342900" algn="just">
              <a:buAutoNum type="arabicPeriod"/>
            </a:pPr>
            <a:r>
              <a:rPr lang="en-US" sz="2400" dirty="0"/>
              <a:t>Determine the level of risk assessment for your project .</a:t>
            </a:r>
          </a:p>
          <a:p>
            <a:pPr marL="342900" indent="-342900" algn="just">
              <a:buAutoNum type="arabicPeriod"/>
            </a:pPr>
            <a:endParaRPr lang="en-US" sz="2400" dirty="0"/>
          </a:p>
          <a:p>
            <a:pPr algn="just"/>
            <a:r>
              <a:rPr lang="en-US" sz="2400" dirty="0"/>
              <a:t>2. Incorporate risk management activities into the project schedule.</a:t>
            </a:r>
          </a:p>
          <a:p>
            <a:pPr algn="just"/>
            <a:endParaRPr lang="en-US" sz="2400" dirty="0"/>
          </a:p>
          <a:p>
            <a:pPr algn="just"/>
            <a:r>
              <a:rPr lang="en-US" sz="2400" dirty="0"/>
              <a:t>3. Make risk management an agenda item for scheduled project meetings.</a:t>
            </a:r>
          </a:p>
          <a:p>
            <a:pPr algn="just"/>
            <a:endParaRPr lang="en-US" sz="2400" dirty="0"/>
          </a:p>
          <a:p>
            <a:pPr algn="just"/>
            <a:r>
              <a:rPr lang="en-US" sz="2400" dirty="0"/>
              <a:t>4. Communicate the importance of risk management to the entire project team.</a:t>
            </a:r>
          </a:p>
          <a:p>
            <a:pPr algn="just"/>
            <a:endParaRPr lang="en-US" sz="2400" dirty="0"/>
          </a:p>
          <a:p>
            <a:pPr algn="just"/>
            <a:r>
              <a:rPr lang="en-US" sz="2400"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5" y="1882057"/>
            <a:ext cx="10101706" cy="4154984"/>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2520145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5" y="1882057"/>
            <a:ext cx="10343980" cy="4524315"/>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buFont typeface="Wingdings" panose="05000000000000000000" pitchFamily="2" charset="2"/>
              <a:buChar char="§"/>
            </a:pPr>
            <a:endParaRPr lang="en-US" sz="2400" b="1" u="sng" dirty="0">
              <a:solidFill>
                <a:srgbClr val="FF0000"/>
              </a:solidFill>
              <a:latin typeface="Calibri" panose="020F0502020204030204" pitchFamily="34" charset="0"/>
            </a:endParaRPr>
          </a:p>
          <a:p>
            <a:pPr marL="285750" indent="-285750">
              <a:buFont typeface="Wingdings" panose="05000000000000000000" pitchFamily="2" charset="2"/>
              <a:buChar char="§"/>
            </a:pPr>
            <a:r>
              <a:rPr lang="en-US" sz="2400"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Allow a budget and time in the schedule for risk assessment, risk management, and risk response activities.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 Report on the status of project risk at regularly scheduled project meetings. </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endParaRPr lang="en-US" sz="2400" dirty="0"/>
          </a:p>
        </p:txBody>
      </p:sp>
    </p:spTree>
    <p:extLst>
      <p:ext uri="{BB962C8B-B14F-4D97-AF65-F5344CB8AC3E}">
        <p14:creationId xmlns:p14="http://schemas.microsoft.com/office/powerpoint/2010/main" val="16162421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 xmlns:a16="http://schemas.microsoft.com/office/drawing/2014/main" id="{0F5765BE-D6B3-45B3-B53C-094BCC4B04A4}"/>
              </a:ext>
            </a:extLst>
          </p:cNvPr>
          <p:cNvSpPr txBox="1"/>
          <p:nvPr/>
        </p:nvSpPr>
        <p:spPr>
          <a:xfrm>
            <a:off x="1967344" y="1882057"/>
            <a:ext cx="10224655" cy="4062651"/>
          </a:xfrm>
          <a:prstGeom prst="rect">
            <a:avLst/>
          </a:prstGeom>
          <a:noFill/>
        </p:spPr>
        <p:txBody>
          <a:bodyPr wrap="square">
            <a:spAutoFit/>
          </a:bodyPr>
          <a:lstStyle/>
          <a:p>
            <a:pPr algn="just"/>
            <a:r>
              <a:rPr lang="en-US" sz="2400" b="1" u="sng" dirty="0">
                <a:solidFill>
                  <a:srgbClr val="FF0000"/>
                </a:solidFill>
                <a:latin typeface="Calibri" panose="020F0502020204030204" pitchFamily="34" charset="0"/>
              </a:rPr>
              <a:t>Tips for Risk Management Planning</a:t>
            </a:r>
          </a:p>
          <a:p>
            <a:pPr marL="285750" indent="-285750" algn="just">
              <a:buFont typeface="Wingdings" panose="05000000000000000000" pitchFamily="2" charset="2"/>
              <a:buChar char="§"/>
            </a:pPr>
            <a:endParaRPr lang="en-US" dirty="0"/>
          </a:p>
          <a:p>
            <a:pPr marL="285750" indent="-285750">
              <a:buFont typeface="Wingdings" panose="05000000000000000000" pitchFamily="2" charset="2"/>
              <a:buChar char="§"/>
            </a:pPr>
            <a:r>
              <a:rPr lang="en-US" sz="2400"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buFont typeface="Wingdings" panose="05000000000000000000" pitchFamily="2" charset="2"/>
              <a:buChar char="§"/>
            </a:pPr>
            <a:endParaRPr lang="en-US" sz="2400" dirty="0"/>
          </a:p>
          <a:p>
            <a:pPr marL="285750" indent="-285750">
              <a:buFont typeface="Wingdings" panose="05000000000000000000" pitchFamily="2" charset="2"/>
              <a:buChar char="§"/>
            </a:pPr>
            <a:r>
              <a:rPr lang="en-US" sz="2400"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r>
              <a:rPr kumimoji="0" lang="en-US" altLang="en-US" b="0" i="0" u="none" strike="noStrike" cap="none" normalizeH="0" baseline="0" dirty="0">
                <a:ln>
                  <a:noFill/>
                </a:ln>
                <a:effectLst/>
              </a:rPr>
              <a:t/>
            </a: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10781</TotalTime>
  <Words>1922</Words>
  <Application>Microsoft Office PowerPoint</Application>
  <PresentationFormat>مخصص</PresentationFormat>
  <Paragraphs>287</Paragraphs>
  <Slides>36</Slides>
  <Notes>34</Notes>
  <HiddenSlides>0</HiddenSlides>
  <MMClips>0</MMClips>
  <ScaleCrop>false</ScaleCrop>
  <HeadingPairs>
    <vt:vector size="4" baseType="variant">
      <vt:variant>
        <vt:lpstr>نسق</vt:lpstr>
      </vt:variant>
      <vt:variant>
        <vt:i4>1</vt:i4>
      </vt:variant>
      <vt:variant>
        <vt:lpstr>عناوين الشرائح</vt:lpstr>
      </vt:variant>
      <vt:variant>
        <vt:i4>36</vt:i4>
      </vt:variant>
    </vt:vector>
  </HeadingPairs>
  <TitlesOfParts>
    <vt:vector size="37"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832</cp:revision>
  <dcterms:created xsi:type="dcterms:W3CDTF">2021-08-03T13:03:26Z</dcterms:created>
  <dcterms:modified xsi:type="dcterms:W3CDTF">2023-02-24T17:10:48Z</dcterms:modified>
</cp:coreProperties>
</file>