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6"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notesMaster" Target="notesMasters/notesMaster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2" name="Google Shape;11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4" name="Google Shape;13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9" name="Google Shape;15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2c600fcac78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g2c600fcac78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2c600fcac78_0_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g2c600fcac78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2c600fcac78_0_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0" name="Google Shape;210;g2c600fcac78_0_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c600fcac78_0_8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2" name="Google Shape;222;g2c600fcac78_0_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2c600fcac78_0_9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6" name="Google Shape;236;g2c600fcac78_0_9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2c600fcac78_0_1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0" name="Google Shape;250;g2c600fcac78_0_1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2c600fcac78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3" name="Google Shape;263;g2c600fcac7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1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5" name="Google Shape;27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7" name="Google Shape;287;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0" name="Google Shape;30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2" name="Google Shape;31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1" y="0"/>
            <a:ext cx="9740898" cy="5962650"/>
          </a:xfrm>
          <a:prstGeom prst="rect">
            <a:avLst/>
          </a:prstGeom>
          <a:solidFill>
            <a:srgbClr val="D8D8D8">
              <a:alpha val="4784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9"/>
        <p:cNvGrpSpPr/>
        <p:nvPr/>
      </p:nvGrpSpPr>
      <p:grpSpPr>
        <a:xfrm>
          <a:off x="0" y="0"/>
          <a:ext cx="0" cy="0"/>
          <a:chOff x="0" y="0"/>
          <a:chExt cx="0" cy="0"/>
        </a:xfrm>
      </p:grpSpPr>
      <p:sp>
        <p:nvSpPr>
          <p:cNvPr id="20" name="Google Shape;20;p4"/>
          <p:cNvSpPr>
            <a:spLocks noGrp="1"/>
          </p:cNvSpPr>
          <p:nvPr>
            <p:ph type="pic" idx="2"/>
          </p:nvPr>
        </p:nvSpPr>
        <p:spPr>
          <a:xfrm>
            <a:off x="7088924" y="508820"/>
            <a:ext cx="3701847" cy="5184057"/>
          </a:xfrm>
          <a:prstGeom prst="rect">
            <a:avLst/>
          </a:prstGeom>
          <a:solidFill>
            <a:srgbClr val="D8D8D8">
              <a:alpha val="4784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5"/>
          <p:cNvSpPr>
            <a:spLocks noGrp="1"/>
          </p:cNvSpPr>
          <p:nvPr>
            <p:ph type="pic" idx="2"/>
          </p:nvPr>
        </p:nvSpPr>
        <p:spPr>
          <a:xfrm>
            <a:off x="3452649" y="-3"/>
            <a:ext cx="8739351" cy="6858000"/>
          </a:xfrm>
          <a:prstGeom prst="rect">
            <a:avLst/>
          </a:prstGeom>
          <a:solidFill>
            <a:srgbClr val="D8D8D8">
              <a:alpha val="4784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3"/>
        <p:cNvGrpSpPr/>
        <p:nvPr/>
      </p:nvGrpSpPr>
      <p:grpSpPr>
        <a:xfrm>
          <a:off x="0" y="0"/>
          <a:ext cx="0" cy="0"/>
          <a:chOff x="0" y="0"/>
          <a:chExt cx="0" cy="0"/>
        </a:xfrm>
      </p:grpSpPr>
      <p:sp>
        <p:nvSpPr>
          <p:cNvPr id="24" name="Google Shape;24;p6"/>
          <p:cNvSpPr>
            <a:spLocks noGrp="1"/>
          </p:cNvSpPr>
          <p:nvPr>
            <p:ph type="pic" idx="2"/>
          </p:nvPr>
        </p:nvSpPr>
        <p:spPr>
          <a:xfrm>
            <a:off x="1127760" y="1123950"/>
            <a:ext cx="9936480" cy="4610100"/>
          </a:xfrm>
          <a:prstGeom prst="rect">
            <a:avLst/>
          </a:prstGeom>
          <a:solidFill>
            <a:srgbClr val="D8D8D8">
              <a:alpha val="4784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5"/>
        <p:cNvGrpSpPr/>
        <p:nvPr/>
      </p:nvGrpSpPr>
      <p:grpSpPr>
        <a:xfrm>
          <a:off x="0" y="0"/>
          <a:ext cx="0" cy="0"/>
          <a:chOff x="0" y="0"/>
          <a:chExt cx="0" cy="0"/>
        </a:xfrm>
      </p:grpSpPr>
      <p:sp>
        <p:nvSpPr>
          <p:cNvPr id="26" name="Google Shape;26;p7"/>
          <p:cNvSpPr>
            <a:spLocks noGrp="1"/>
          </p:cNvSpPr>
          <p:nvPr>
            <p:ph type="pic" idx="2"/>
          </p:nvPr>
        </p:nvSpPr>
        <p:spPr>
          <a:xfrm>
            <a:off x="0" y="1"/>
            <a:ext cx="6826172" cy="6857998"/>
          </a:xfrm>
          <a:prstGeom prst="rect">
            <a:avLst/>
          </a:prstGeom>
          <a:solidFill>
            <a:srgbClr val="D8D8D8">
              <a:alpha val="4784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3"/>
        <p:cNvGrpSpPr/>
        <p:nvPr/>
      </p:nvGrpSpPr>
      <p:grpSpPr>
        <a:xfrm>
          <a:off x="0" y="0"/>
          <a:ext cx="0" cy="0"/>
          <a:chOff x="0" y="0"/>
          <a:chExt cx="0" cy="0"/>
        </a:xfrm>
      </p:grpSpPr>
      <p:sp>
        <p:nvSpPr>
          <p:cNvPr id="34" name="Google Shape;34;p9"/>
          <p:cNvSpPr>
            <a:spLocks noGrp="1"/>
          </p:cNvSpPr>
          <p:nvPr>
            <p:ph type="pic" idx="2"/>
          </p:nvPr>
        </p:nvSpPr>
        <p:spPr>
          <a:xfrm>
            <a:off x="6096000" y="933450"/>
            <a:ext cx="4962146" cy="2495550"/>
          </a:xfrm>
          <a:prstGeom prst="rect">
            <a:avLst/>
          </a:prstGeom>
          <a:solidFill>
            <a:srgbClr val="D8D8D8">
              <a:alpha val="4784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
        <p:cNvGrpSpPr/>
        <p:nvPr/>
      </p:nvGrpSpPr>
      <p:grpSpPr>
        <a:xfrm>
          <a:off x="0" y="0"/>
          <a:ext cx="0" cy="0"/>
          <a:chOff x="0" y="0"/>
          <a:chExt cx="0" cy="0"/>
        </a:xfrm>
      </p:grpSpPr>
      <p:sp>
        <p:nvSpPr>
          <p:cNvPr id="36" name="Google Shape;3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3" name="Google Shape;63;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7"/>
          <p:cNvSpPr>
            <a:spLocks noGrp="1"/>
          </p:cNvSpPr>
          <p:nvPr>
            <p:ph type="pic" idx="2"/>
          </p:nvPr>
        </p:nvSpPr>
        <p:spPr>
          <a:xfrm>
            <a:off x="5183188" y="987425"/>
            <a:ext cx="6172200" cy="4873625"/>
          </a:xfrm>
          <a:prstGeom prst="rect">
            <a:avLst/>
          </a:prstGeom>
          <a:noFill/>
          <a:ln>
            <a:noFill/>
          </a:ln>
        </p:spPr>
      </p:sp>
      <p:sp>
        <p:nvSpPr>
          <p:cNvPr id="82" name="Google Shape;82;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1.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xml"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2.xml" /><Relationship Id="rId5" Type="http://schemas.openxmlformats.org/officeDocument/2006/relationships/image" Target="../media/image6.png" /><Relationship Id="rId4" Type="http://schemas.openxmlformats.org/officeDocument/2006/relationships/image" Target="../media/image5.jpg" /></Relationships>
</file>

<file path=ppt/slides/_rels/slide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3.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3.xml" /><Relationship Id="rId5" Type="http://schemas.openxmlformats.org/officeDocument/2006/relationships/image" Target="../media/image7.png" /><Relationship Id="rId4" Type="http://schemas.openxmlformats.org/officeDocument/2006/relationships/hyperlink" Target="http://drive.google.com/file/d/1PJB0rZhR7jkRzKmiWu8dNggx5MAU7m1Q/view" TargetMode="Externa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3.xml"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3.xml"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8.xml" /><Relationship Id="rId1" Type="http://schemas.openxmlformats.org/officeDocument/2006/relationships/slideLayout" Target="../slideLayouts/slideLayout3.xml" /></Relationships>
</file>

<file path=ppt/slides/_rels/slide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9.xml" /><Relationship Id="rId1" Type="http://schemas.openxmlformats.org/officeDocument/2006/relationships/slideLayout" Target="../slideLayouts/slideLayout3.xml" /></Relationships>
</file>

<file path=ppt/slides/_rels/slide1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0.xml" /><Relationship Id="rId1" Type="http://schemas.openxmlformats.org/officeDocument/2006/relationships/slideLayout" Target="../slideLayouts/slideLayout3.xml" /></Relationships>
</file>

<file path=ppt/slides/_rels/slide1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1.xml" /><Relationship Id="rId1" Type="http://schemas.openxmlformats.org/officeDocument/2006/relationships/slideLayout" Target="../slideLayouts/slideLayout3.xml" /></Relationships>
</file>

<file path=ppt/slides/_rels/slide1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2.xml" /><Relationship Id="rId1" Type="http://schemas.openxmlformats.org/officeDocument/2006/relationships/slideLayout" Target="../slideLayouts/slideLayout3.xml" /></Relationships>
</file>

<file path=ppt/slides/_rels/slide1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3.xml" /><Relationship Id="rId1" Type="http://schemas.openxmlformats.org/officeDocument/2006/relationships/slideLayout" Target="../slideLayouts/slideLayout3.xml" /></Relationships>
</file>

<file path=ppt/slides/_rels/slide1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4.xml" /><Relationship Id="rId1" Type="http://schemas.openxmlformats.org/officeDocument/2006/relationships/slideLayout" Target="../slideLayouts/slideLayout3.xml" /></Relationships>
</file>

<file path=ppt/slides/_rels/slide1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5.xml" /><Relationship Id="rId1" Type="http://schemas.openxmlformats.org/officeDocument/2006/relationships/slideLayout" Target="../slideLayouts/slideLayout3.xml" /><Relationship Id="rId5" Type="http://schemas.openxmlformats.org/officeDocument/2006/relationships/image" Target="../media/image8.jpg" /><Relationship Id="rId4" Type="http://schemas.openxmlformats.org/officeDocument/2006/relationships/hyperlink" Target="http://www.youtube.com/watch?v=24V_OX_EccA" TargetMode="External" /></Relationships>
</file>

<file path=ppt/slides/_rels/slide1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6.xml" /><Relationship Id="rId1" Type="http://schemas.openxmlformats.org/officeDocument/2006/relationships/slideLayout" Target="../slideLayouts/slideLayout3.xml" /><Relationship Id="rId4" Type="http://schemas.openxmlformats.org/officeDocument/2006/relationships/image" Target="../media/image9.png" /></Relationships>
</file>

<file path=ppt/slides/_rels/slide17.xml.rels><?xml version="1.0" encoding="UTF-8" standalone="yes"?>
<Relationships xmlns="http://schemas.openxmlformats.org/package/2006/relationships"><Relationship Id="rId3" Type="http://schemas.openxmlformats.org/officeDocument/2006/relationships/hyperlink" Target="https://pronuncian.com/linking-vowels-into-vowels" TargetMode="External" /><Relationship Id="rId2" Type="http://schemas.openxmlformats.org/officeDocument/2006/relationships/notesSlide" Target="../notesSlides/notesSlide17.xml" /><Relationship Id="rId1" Type="http://schemas.openxmlformats.org/officeDocument/2006/relationships/slideLayout" Target="../slideLayouts/slideLayout3.xml" /><Relationship Id="rId4" Type="http://schemas.openxmlformats.org/officeDocument/2006/relationships/image" Target="../media/image6.png" /></Relationships>
</file>

<file path=ppt/slides/_rels/slide18.xml.rels><?xml version="1.0" encoding="UTF-8" standalone="yes"?>
<Relationships xmlns="http://schemas.openxmlformats.org/package/2006/relationships"><Relationship Id="rId3" Type="http://schemas.openxmlformats.org/officeDocument/2006/relationships/image" Target="../media/image10.jpg" /><Relationship Id="rId2" Type="http://schemas.openxmlformats.org/officeDocument/2006/relationships/notesSlide" Target="../notesSlides/notesSlide18.xml" /><Relationship Id="rId1" Type="http://schemas.openxmlformats.org/officeDocument/2006/relationships/slideLayout" Target="../slideLayouts/slideLayout4.xml" /><Relationship Id="rId6" Type="http://schemas.openxmlformats.org/officeDocument/2006/relationships/image" Target="../media/image13.png" /><Relationship Id="rId5" Type="http://schemas.openxmlformats.org/officeDocument/2006/relationships/image" Target="../media/image12.png" /><Relationship Id="rId4" Type="http://schemas.openxmlformats.org/officeDocument/2006/relationships/image" Target="../media/image11.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0"/>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4" name="Google Shape;104;p20"/>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dk1"/>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sp>
        <p:nvSpPr>
          <p:cNvPr id="105" name="Google Shape;105;p20"/>
          <p:cNvSpPr/>
          <p:nvPr/>
        </p:nvSpPr>
        <p:spPr>
          <a:xfrm>
            <a:off x="479725" y="4675025"/>
            <a:ext cx="3465300" cy="529200"/>
          </a:xfrm>
          <a:prstGeom prst="roundRect">
            <a:avLst>
              <a:gd name="adj" fmla="val 16667"/>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800"/>
              <a:buFont typeface="Arial"/>
              <a:buNone/>
            </a:pPr>
            <a:r>
              <a:rPr lang="en-US" sz="2800" b="1" i="0" u="none" strike="noStrike" cap="none">
                <a:solidFill>
                  <a:schemeClr val="lt1"/>
                </a:solidFill>
                <a:latin typeface="Times New Roman"/>
                <a:ea typeface="Times New Roman"/>
                <a:cs typeface="Times New Roman"/>
                <a:sym typeface="Times New Roman"/>
              </a:rPr>
              <a:t>Ahmed Soliman</a:t>
            </a:r>
            <a:endParaRPr sz="2800" b="1" i="0" u="none" strike="noStrike" cap="none">
              <a:solidFill>
                <a:schemeClr val="lt1"/>
              </a:solidFill>
              <a:latin typeface="Times New Roman"/>
              <a:ea typeface="Times New Roman"/>
              <a:cs typeface="Times New Roman"/>
              <a:sym typeface="Times New Roman"/>
            </a:endParaRPr>
          </a:p>
        </p:txBody>
      </p:sp>
      <p:sp>
        <p:nvSpPr>
          <p:cNvPr id="106" name="Google Shape;106;p20"/>
          <p:cNvSpPr/>
          <p:nvPr/>
        </p:nvSpPr>
        <p:spPr>
          <a:xfrm>
            <a:off x="6200343" y="-320675"/>
            <a:ext cx="7410450" cy="7410450"/>
          </a:xfrm>
          <a:prstGeom prst="ellipse">
            <a:avLst/>
          </a:prstGeom>
          <a:blipFill rotWithShape="1">
            <a:blip r:embed="rId3">
              <a:alphaModFix/>
            </a:blip>
            <a:stretch>
              <a:fillRect t="-993"/>
            </a:stretch>
          </a:blip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7" name="Google Shape;107;p20"/>
          <p:cNvPicPr preferRelativeResize="0"/>
          <p:nvPr/>
        </p:nvPicPr>
        <p:blipFill rotWithShape="1">
          <a:blip r:embed="rId4">
            <a:alphaModFix/>
          </a:blip>
          <a:srcRect t="27876" b="25426"/>
          <a:stretch/>
        </p:blipFill>
        <p:spPr>
          <a:xfrm>
            <a:off x="194617" y="269653"/>
            <a:ext cx="2954655" cy="1379622"/>
          </a:xfrm>
          <a:prstGeom prst="rect">
            <a:avLst/>
          </a:prstGeom>
          <a:noFill/>
          <a:ln>
            <a:noFill/>
          </a:ln>
        </p:spPr>
      </p:pic>
      <p:sp>
        <p:nvSpPr>
          <p:cNvPr id="108" name="Google Shape;108;p20"/>
          <p:cNvSpPr txBox="1"/>
          <p:nvPr/>
        </p:nvSpPr>
        <p:spPr>
          <a:xfrm>
            <a:off x="0" y="2329900"/>
            <a:ext cx="5754000" cy="615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English Course- Intermediate Level</a:t>
            </a:r>
            <a:endParaRPr sz="2800" b="1"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p21"/>
          <p:cNvPicPr preferRelativeResize="0"/>
          <p:nvPr/>
        </p:nvPicPr>
        <p:blipFill rotWithShape="1">
          <a:blip r:embed="rId3">
            <a:alphaModFix/>
          </a:blip>
          <a:srcRect/>
          <a:stretch/>
        </p:blipFill>
        <p:spPr>
          <a:xfrm>
            <a:off x="-59992" y="-58058"/>
            <a:ext cx="12663752" cy="7053944"/>
          </a:xfrm>
          <a:prstGeom prst="rect">
            <a:avLst/>
          </a:prstGeom>
          <a:noFill/>
          <a:ln>
            <a:noFill/>
          </a:ln>
        </p:spPr>
      </p:pic>
      <p:sp>
        <p:nvSpPr>
          <p:cNvPr id="115" name="Google Shape;115;p21"/>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6" name="Google Shape;116;p21"/>
          <p:cNvPicPr preferRelativeResize="0">
            <a:picLocks noGrp="1"/>
          </p:cNvPicPr>
          <p:nvPr>
            <p:ph type="pic" idx="2"/>
          </p:nvPr>
        </p:nvPicPr>
        <p:blipFill rotWithShape="1">
          <a:blip r:embed="rId4">
            <a:alphaModFix/>
          </a:blip>
          <a:srcRect l="4175" r="4175"/>
          <a:stretch/>
        </p:blipFill>
        <p:spPr>
          <a:xfrm>
            <a:off x="0" y="-43542"/>
            <a:ext cx="8659664" cy="5300798"/>
          </a:xfrm>
          <a:prstGeom prst="rect">
            <a:avLst/>
          </a:prstGeom>
          <a:solidFill>
            <a:srgbClr val="D8D8D8">
              <a:alpha val="47843"/>
            </a:srgbClr>
          </a:solidFill>
          <a:ln>
            <a:noFill/>
          </a:ln>
        </p:spPr>
      </p:pic>
      <p:sp>
        <p:nvSpPr>
          <p:cNvPr id="117" name="Google Shape;117;p21"/>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Lecture </a:t>
            </a:r>
            <a:r>
              <a:rPr lang="en-US" sz="2800" b="1">
                <a:solidFill>
                  <a:schemeClr val="dk1"/>
                </a:solidFill>
                <a:latin typeface="Times New Roman"/>
                <a:ea typeface="Times New Roman"/>
                <a:cs typeface="Times New Roman"/>
                <a:sym typeface="Times New Roman"/>
              </a:rPr>
              <a:t>8</a:t>
            </a:r>
            <a:endParaRPr sz="2800" b="1" i="0" u="none" strike="noStrike" cap="none">
              <a:solidFill>
                <a:schemeClr val="dk1"/>
              </a:solidFill>
              <a:latin typeface="Times New Roman"/>
              <a:ea typeface="Times New Roman"/>
              <a:cs typeface="Times New Roman"/>
              <a:sym typeface="Times New Roman"/>
            </a:endParaRPr>
          </a:p>
        </p:txBody>
      </p:sp>
      <p:sp>
        <p:nvSpPr>
          <p:cNvPr id="118" name="Google Shape;118;p21"/>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lt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119" name="Google Shape;119;p21"/>
          <p:cNvPicPr preferRelativeResize="0"/>
          <p:nvPr/>
        </p:nvPicPr>
        <p:blipFill rotWithShape="1">
          <a:blip r:embed="rId5">
            <a:alphaModFix/>
          </a:blip>
          <a:srcRect t="27876" b="25426"/>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2"/>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13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2"/>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126" name="Google Shape;126;p2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7" name="Google Shape;127;p2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2"/>
          <p:cNvSpPr txBox="1"/>
          <p:nvPr/>
        </p:nvSpPr>
        <p:spPr>
          <a:xfrm>
            <a:off x="889000" y="2391844"/>
            <a:ext cx="10541100" cy="4186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1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2600"/>
              <a:buFont typeface="Arial"/>
              <a:buNone/>
            </a:pPr>
            <a:r>
              <a:rPr lang="en-US" sz="2600" b="1" i="0" u="none" strike="noStrike" cap="none">
                <a:solidFill>
                  <a:srgbClr val="FF0000"/>
                </a:solidFill>
                <a:latin typeface="Times New Roman"/>
                <a:ea typeface="Times New Roman"/>
                <a:cs typeface="Times New Roman"/>
                <a:sym typeface="Times New Roman"/>
              </a:rPr>
              <a:t>Listening:</a:t>
            </a:r>
            <a:r>
              <a:rPr lang="en-US" sz="2600" b="1">
                <a:solidFill>
                  <a:srgbClr val="FF0000"/>
                </a:solidFill>
                <a:latin typeface="Times New Roman"/>
                <a:ea typeface="Times New Roman"/>
                <a:cs typeface="Times New Roman"/>
                <a:sym typeface="Times New Roman"/>
              </a:rPr>
              <a:t> A phone call from a customer </a:t>
            </a:r>
            <a:endParaRPr sz="2600" b="1">
              <a:solidFill>
                <a:srgbClr val="FF0000"/>
              </a:solidFill>
              <a:latin typeface="Times New Roman"/>
              <a:ea typeface="Times New Roman"/>
              <a:cs typeface="Times New Roman"/>
              <a:sym typeface="Times New Roman"/>
            </a:endParaRPr>
          </a:p>
          <a:p>
            <a:pPr marL="0" marR="0" lvl="0" indent="0" algn="l" rtl="0">
              <a:lnSpc>
                <a:spcPct val="150000"/>
              </a:lnSpc>
              <a:spcBef>
                <a:spcPts val="0"/>
              </a:spcBef>
              <a:spcAft>
                <a:spcPts val="0"/>
              </a:spcAft>
              <a:buClr>
                <a:srgbClr val="000000"/>
              </a:buClr>
              <a:buSzPts val="2600"/>
              <a:buFont typeface="Arial"/>
              <a:buNone/>
            </a:pPr>
            <a:r>
              <a:rPr lang="en-US" sz="2600" b="1">
                <a:solidFill>
                  <a:srgbClr val="FF0000"/>
                </a:solidFill>
                <a:latin typeface="Times New Roman"/>
                <a:ea typeface="Times New Roman"/>
                <a:cs typeface="Times New Roman"/>
                <a:sym typeface="Times New Roman"/>
              </a:rPr>
              <a:t>Grammar: Future forms: 'will', 'be going to' and present continuous</a:t>
            </a:r>
            <a:endParaRPr sz="2600" b="1">
              <a:solidFill>
                <a:srgbClr val="FF0000"/>
              </a:solidFill>
              <a:latin typeface="Times New Roman"/>
              <a:ea typeface="Times New Roman"/>
              <a:cs typeface="Times New Roman"/>
              <a:sym typeface="Times New Roman"/>
            </a:endParaRPr>
          </a:p>
          <a:p>
            <a:pPr marL="0" marR="0" lvl="0" indent="0" algn="l" rtl="0">
              <a:lnSpc>
                <a:spcPct val="150000"/>
              </a:lnSpc>
              <a:spcBef>
                <a:spcPts val="0"/>
              </a:spcBef>
              <a:spcAft>
                <a:spcPts val="0"/>
              </a:spcAft>
              <a:buClr>
                <a:srgbClr val="000000"/>
              </a:buClr>
              <a:buSzPts val="2600"/>
              <a:buFont typeface="Arial"/>
              <a:buNone/>
            </a:pPr>
            <a:r>
              <a:rPr lang="en-US" sz="2600" b="1" i="0" u="none" strike="noStrike" cap="none">
                <a:solidFill>
                  <a:srgbClr val="FF0000"/>
                </a:solidFill>
                <a:latin typeface="Times New Roman"/>
                <a:ea typeface="Times New Roman"/>
                <a:cs typeface="Times New Roman"/>
                <a:sym typeface="Times New Roman"/>
              </a:rPr>
              <a:t>Pronunciation: linking vowel to vowel (Revision)</a:t>
            </a:r>
            <a:endParaRPr sz="2600" b="1" i="0" u="none" strike="noStrike" cap="none">
              <a:solidFill>
                <a:srgbClr val="FF0000"/>
              </a:solidFill>
              <a:latin typeface="Times New Roman"/>
              <a:ea typeface="Times New Roman"/>
              <a:cs typeface="Times New Roman"/>
              <a:sym typeface="Times New Roman"/>
            </a:endParaRPr>
          </a:p>
          <a:p>
            <a:pPr marL="0" marR="0" lvl="0" indent="0" algn="l" rtl="0">
              <a:lnSpc>
                <a:spcPct val="150000"/>
              </a:lnSpc>
              <a:spcBef>
                <a:spcPts val="0"/>
              </a:spcBef>
              <a:spcAft>
                <a:spcPts val="0"/>
              </a:spcAft>
              <a:buClr>
                <a:schemeClr val="dk1"/>
              </a:buClr>
              <a:buSzPts val="1100"/>
              <a:buFont typeface="Arial"/>
              <a:buNone/>
            </a:pPr>
            <a:endParaRPr sz="2600" b="1" i="0" u="none" strike="noStrike" cap="none">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600"/>
              <a:buFont typeface="Arial"/>
              <a:buNone/>
            </a:pPr>
            <a:endParaRPr sz="2600" b="1" i="0" u="none" strike="noStrike" cap="none">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1400" b="0" i="0" u="none" strike="noStrike" cap="none">
              <a:solidFill>
                <a:srgbClr val="000000"/>
              </a:solidFill>
              <a:latin typeface="Arial"/>
              <a:ea typeface="Arial"/>
              <a:cs typeface="Arial"/>
              <a:sym typeface="Arial"/>
            </a:endParaRPr>
          </a:p>
        </p:txBody>
      </p:sp>
      <p:sp>
        <p:nvSpPr>
          <p:cNvPr id="130" name="Google Shape;130;p2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131" name="Google Shape;131;p22"/>
          <p:cNvPicPr preferRelativeResize="0"/>
          <p:nvPr/>
        </p:nvPicPr>
        <p:blipFill rotWithShape="1">
          <a:blip r:embed="rId3">
            <a:alphaModFix/>
          </a:blip>
          <a:srcRect t="27874" b="25426"/>
          <a:stretch/>
        </p:blipFill>
        <p:spPr>
          <a:xfrm>
            <a:off x="9678850" y="268963"/>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3"/>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p23"/>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138" name="Google Shape;138;p23"/>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p23"/>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40" name="Google Shape;140;p2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41" name="Google Shape;141;p23"/>
          <p:cNvSpPr txBox="1"/>
          <p:nvPr/>
        </p:nvSpPr>
        <p:spPr>
          <a:xfrm>
            <a:off x="889000" y="2391844"/>
            <a:ext cx="10541100" cy="18471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800"/>
              <a:buFont typeface="Arial"/>
              <a:buNone/>
            </a:pPr>
            <a:r>
              <a:rPr lang="en-US" sz="3800" b="1" i="0" u="none" strike="noStrike" cap="none">
                <a:solidFill>
                  <a:srgbClr val="FF0000"/>
                </a:solidFill>
                <a:latin typeface="Times New Roman"/>
                <a:ea typeface="Times New Roman"/>
                <a:cs typeface="Times New Roman"/>
                <a:sym typeface="Times New Roman"/>
              </a:rPr>
              <a:t>Listening</a:t>
            </a: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800"/>
              <a:buFont typeface="Arial"/>
              <a:buNone/>
            </a:pPr>
            <a:r>
              <a:rPr lang="en-US" sz="3800" b="1">
                <a:solidFill>
                  <a:srgbClr val="FF0000"/>
                </a:solidFill>
                <a:latin typeface="Times New Roman"/>
                <a:ea typeface="Times New Roman"/>
                <a:cs typeface="Times New Roman"/>
                <a:sym typeface="Times New Roman"/>
              </a:rPr>
              <a:t> A phone call from a customer </a:t>
            </a:r>
            <a:endParaRPr sz="3800" b="1" i="0" u="none" strike="noStrike" cap="none">
              <a:solidFill>
                <a:srgbClr val="FF0000"/>
              </a:solidFill>
              <a:latin typeface="Times New Roman"/>
              <a:ea typeface="Times New Roman"/>
              <a:cs typeface="Times New Roman"/>
              <a:sym typeface="Times New Roman"/>
            </a:endParaRPr>
          </a:p>
        </p:txBody>
      </p:sp>
      <p:sp>
        <p:nvSpPr>
          <p:cNvPr id="142" name="Google Shape;142;p2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143" name="Google Shape;143;p23"/>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4"/>
          <p:cNvSpPr/>
          <p:nvPr/>
        </p:nvSpPr>
        <p:spPr>
          <a:xfrm>
            <a:off x="617275" y="1479850"/>
            <a:ext cx="10812600" cy="4812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0"/>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149" name="Google Shape;149;p24"/>
          <p:cNvSpPr txBox="1"/>
          <p:nvPr/>
        </p:nvSpPr>
        <p:spPr>
          <a:xfrm>
            <a:off x="703225" y="1064350"/>
            <a:ext cx="10081200" cy="4155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1500"/>
              </a:spcBef>
              <a:spcAft>
                <a:spcPts val="800"/>
              </a:spcAft>
              <a:buClr>
                <a:schemeClr val="dk1"/>
              </a:buClr>
              <a:buSzPts val="1100"/>
              <a:buFont typeface="Arial"/>
              <a:buNone/>
            </a:pPr>
            <a:endParaRPr sz="2100" b="1" i="0" u="none" strike="noStrike" cap="none">
              <a:solidFill>
                <a:schemeClr val="dk1"/>
              </a:solidFill>
              <a:latin typeface="Times New Roman"/>
              <a:ea typeface="Times New Roman"/>
              <a:cs typeface="Times New Roman"/>
              <a:sym typeface="Times New Roman"/>
            </a:endParaRPr>
          </a:p>
        </p:txBody>
      </p:sp>
      <p:sp>
        <p:nvSpPr>
          <p:cNvPr id="150" name="Google Shape;150;p24"/>
          <p:cNvSpPr txBox="1"/>
          <p:nvPr/>
        </p:nvSpPr>
        <p:spPr>
          <a:xfrm>
            <a:off x="703225" y="1479850"/>
            <a:ext cx="10726800" cy="4532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chemeClr val="dk1"/>
              </a:buClr>
              <a:buSzPts val="1100"/>
              <a:buFont typeface="Arial"/>
              <a:buNone/>
            </a:pPr>
            <a:r>
              <a:rPr lang="en-US" sz="2600" b="1" i="0" u="none" strike="noStrike" cap="none">
                <a:solidFill>
                  <a:srgbClr val="FF0000"/>
                </a:solidFill>
                <a:highlight>
                  <a:schemeClr val="lt1"/>
                </a:highlight>
                <a:latin typeface="Times New Roman"/>
                <a:ea typeface="Times New Roman"/>
                <a:cs typeface="Times New Roman"/>
                <a:sym typeface="Times New Roman"/>
              </a:rPr>
              <a:t>Listen to the recording and </a:t>
            </a:r>
            <a:r>
              <a:rPr lang="en-US" sz="2600" b="1">
                <a:solidFill>
                  <a:srgbClr val="FF0000"/>
                </a:solidFill>
                <a:highlight>
                  <a:schemeClr val="lt1"/>
                </a:highlight>
                <a:latin typeface="Times New Roman"/>
                <a:ea typeface="Times New Roman"/>
                <a:cs typeface="Times New Roman"/>
                <a:sym typeface="Times New Roman"/>
              </a:rPr>
              <a:t>decide whether the following sentences are true or false</a:t>
            </a:r>
            <a:endParaRPr sz="2600" b="1">
              <a:solidFill>
                <a:srgbClr val="FF0000"/>
              </a:solidFill>
              <a:highlight>
                <a:schemeClr val="lt1"/>
              </a:highlight>
              <a:latin typeface="Times New Roman"/>
              <a:ea typeface="Times New Roman"/>
              <a:cs typeface="Times New Roman"/>
              <a:sym typeface="Times New Roman"/>
            </a:endParaRPr>
          </a:p>
          <a:p>
            <a:pPr marL="0" marR="0" lvl="0" indent="0" algn="l" rtl="0">
              <a:lnSpc>
                <a:spcPct val="115000"/>
              </a:lnSpc>
              <a:spcBef>
                <a:spcPts val="0"/>
              </a:spcBef>
              <a:spcAft>
                <a:spcPts val="0"/>
              </a:spcAft>
              <a:buClr>
                <a:schemeClr val="dk1"/>
              </a:buClr>
              <a:buSzPts val="1100"/>
              <a:buFont typeface="Arial"/>
              <a:buNone/>
            </a:pPr>
            <a:endParaRPr sz="2600" b="1">
              <a:solidFill>
                <a:srgbClr val="FF0000"/>
              </a:solidFill>
              <a:highlight>
                <a:schemeClr val="lt1"/>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r>
              <a:rPr lang="en-US" sz="2400">
                <a:solidFill>
                  <a:schemeClr val="dk1"/>
                </a:solidFill>
                <a:highlight>
                  <a:srgbClr val="FFFFFF"/>
                </a:highlight>
                <a:latin typeface="Times New Roman"/>
                <a:ea typeface="Times New Roman"/>
                <a:cs typeface="Times New Roman"/>
                <a:sym typeface="Times New Roman"/>
              </a:rPr>
              <a:t>1. The delivery hasn't arrived yet.                                                           </a:t>
            </a:r>
            <a:r>
              <a:rPr lang="en-US" sz="2400">
                <a:solidFill>
                  <a:schemeClr val="dk1"/>
                </a:solidFill>
                <a:highlight>
                  <a:schemeClr val="lt1"/>
                </a:highlight>
                <a:latin typeface="Times New Roman"/>
                <a:ea typeface="Times New Roman"/>
                <a:cs typeface="Times New Roman"/>
                <a:sym typeface="Times New Roman"/>
              </a:rPr>
              <a:t>True    False</a:t>
            </a:r>
            <a:endParaRPr sz="240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endParaRPr sz="240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r>
              <a:rPr lang="en-US" sz="2400">
                <a:solidFill>
                  <a:schemeClr val="dk1"/>
                </a:solidFill>
                <a:highlight>
                  <a:srgbClr val="FFFFFF"/>
                </a:highlight>
                <a:latin typeface="Times New Roman"/>
                <a:ea typeface="Times New Roman"/>
                <a:cs typeface="Times New Roman"/>
                <a:sym typeface="Times New Roman"/>
              </a:rPr>
              <a:t>2. Andrea is having cash flow issues and needs a payment extension.   </a:t>
            </a:r>
            <a:r>
              <a:rPr lang="en-US" sz="2400">
                <a:solidFill>
                  <a:schemeClr val="dk1"/>
                </a:solidFill>
                <a:highlight>
                  <a:schemeClr val="lt1"/>
                </a:highlight>
                <a:latin typeface="Times New Roman"/>
                <a:ea typeface="Times New Roman"/>
                <a:cs typeface="Times New Roman"/>
                <a:sym typeface="Times New Roman"/>
              </a:rPr>
              <a:t>True    False</a:t>
            </a:r>
            <a:endParaRPr sz="240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endParaRPr sz="240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r>
              <a:rPr lang="en-US" sz="2400">
                <a:solidFill>
                  <a:schemeClr val="dk1"/>
                </a:solidFill>
                <a:highlight>
                  <a:srgbClr val="FFFFFF"/>
                </a:highlight>
                <a:latin typeface="Times New Roman"/>
                <a:ea typeface="Times New Roman"/>
                <a:cs typeface="Times New Roman"/>
                <a:sym typeface="Times New Roman"/>
              </a:rPr>
              <a:t>3. Andrea usually asks for an extension of the payment terms.               </a:t>
            </a:r>
            <a:r>
              <a:rPr lang="en-US" sz="2400">
                <a:solidFill>
                  <a:schemeClr val="dk1"/>
                </a:solidFill>
                <a:highlight>
                  <a:schemeClr val="lt1"/>
                </a:highlight>
                <a:latin typeface="Times New Roman"/>
                <a:ea typeface="Times New Roman"/>
                <a:cs typeface="Times New Roman"/>
                <a:sym typeface="Times New Roman"/>
              </a:rPr>
              <a:t>True    False</a:t>
            </a:r>
            <a:endParaRPr sz="240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endParaRPr sz="2400">
              <a:solidFill>
                <a:schemeClr val="dk1"/>
              </a:solidFill>
              <a:highlight>
                <a:srgbClr val="FFFFFF"/>
              </a:highlight>
              <a:latin typeface="Times New Roman"/>
              <a:ea typeface="Times New Roman"/>
              <a:cs typeface="Times New Roman"/>
              <a:sym typeface="Times New Roman"/>
            </a:endParaRPr>
          </a:p>
          <a:p>
            <a:pPr marL="0" marR="0" lvl="0" indent="0" algn="l" rtl="0">
              <a:lnSpc>
                <a:spcPct val="160000"/>
              </a:lnSpc>
              <a:spcBef>
                <a:spcPts val="1100"/>
              </a:spcBef>
              <a:spcAft>
                <a:spcPts val="0"/>
              </a:spcAft>
              <a:buClr>
                <a:srgbClr val="000000"/>
              </a:buClr>
              <a:buSzPts val="2000"/>
              <a:buFont typeface="Arial"/>
              <a:buNone/>
            </a:pPr>
            <a:endParaRPr sz="2400" i="0" u="none" strike="noStrike" cap="none">
              <a:solidFill>
                <a:schemeClr val="dk1"/>
              </a:solidFill>
              <a:highlight>
                <a:srgbClr val="FFFFFF"/>
              </a:highlight>
              <a:latin typeface="Times New Roman"/>
              <a:ea typeface="Times New Roman"/>
              <a:cs typeface="Times New Roman"/>
              <a:sym typeface="Times New Roman"/>
            </a:endParaRPr>
          </a:p>
        </p:txBody>
      </p:sp>
      <p:sp>
        <p:nvSpPr>
          <p:cNvPr id="151" name="Google Shape;151;p2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152" name="Google Shape;152;p24"/>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cxnSp>
        <p:nvCxnSpPr>
          <p:cNvPr id="153" name="Google Shape;153;p24"/>
          <p:cNvCxnSpPr/>
          <p:nvPr/>
        </p:nvCxnSpPr>
        <p:spPr>
          <a:xfrm rot="10800000">
            <a:off x="10300700" y="3322375"/>
            <a:ext cx="770100" cy="0"/>
          </a:xfrm>
          <a:prstGeom prst="straightConnector1">
            <a:avLst/>
          </a:prstGeom>
          <a:noFill/>
          <a:ln w="38100" cap="flat" cmpd="sng">
            <a:solidFill>
              <a:srgbClr val="0000FF"/>
            </a:solidFill>
            <a:prstDash val="solid"/>
            <a:round/>
            <a:headEnd type="none" w="sm" len="sm"/>
            <a:tailEnd type="none" w="sm" len="sm"/>
          </a:ln>
        </p:spPr>
      </p:cxnSp>
      <p:pic>
        <p:nvPicPr>
          <p:cNvPr id="154" name="Google Shape;154;p24" title="LE_listening_B1_A_phone_call_from_a_customer (1).mp3">
            <a:hlinkClick r:id="rId4"/>
          </p:cNvPr>
          <p:cNvPicPr preferRelativeResize="0"/>
          <p:nvPr/>
        </p:nvPicPr>
        <p:blipFill>
          <a:blip r:embed="rId5">
            <a:alphaModFix/>
          </a:blip>
          <a:stretch>
            <a:fillRect/>
          </a:stretch>
        </p:blipFill>
        <p:spPr>
          <a:xfrm>
            <a:off x="152400" y="152400"/>
            <a:ext cx="457200" cy="457200"/>
          </a:xfrm>
          <a:prstGeom prst="rect">
            <a:avLst/>
          </a:prstGeom>
          <a:noFill/>
          <a:ln>
            <a:noFill/>
          </a:ln>
        </p:spPr>
      </p:pic>
      <p:cxnSp>
        <p:nvCxnSpPr>
          <p:cNvPr id="155" name="Google Shape;155;p24"/>
          <p:cNvCxnSpPr/>
          <p:nvPr/>
        </p:nvCxnSpPr>
        <p:spPr>
          <a:xfrm rot="10800000">
            <a:off x="9530600" y="4173100"/>
            <a:ext cx="770100" cy="0"/>
          </a:xfrm>
          <a:prstGeom prst="straightConnector1">
            <a:avLst/>
          </a:prstGeom>
          <a:noFill/>
          <a:ln w="38100" cap="flat" cmpd="sng">
            <a:solidFill>
              <a:srgbClr val="0000FF"/>
            </a:solidFill>
            <a:prstDash val="solid"/>
            <a:round/>
            <a:headEnd type="none" w="sm" len="sm"/>
            <a:tailEnd type="none" w="sm" len="sm"/>
          </a:ln>
        </p:spPr>
      </p:cxnSp>
      <p:cxnSp>
        <p:nvCxnSpPr>
          <p:cNvPr id="156" name="Google Shape;156;p24"/>
          <p:cNvCxnSpPr/>
          <p:nvPr/>
        </p:nvCxnSpPr>
        <p:spPr>
          <a:xfrm rot="10800000">
            <a:off x="10446375" y="5041750"/>
            <a:ext cx="770100" cy="0"/>
          </a:xfrm>
          <a:prstGeom prst="straightConnector1">
            <a:avLst/>
          </a:prstGeom>
          <a:noFill/>
          <a:ln w="38100"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5"/>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114300" marR="114300" lvl="0" indent="0" algn="l" rtl="0">
              <a:lnSpc>
                <a:spcPct val="115000"/>
              </a:lnSpc>
              <a:spcBef>
                <a:spcPts val="0"/>
              </a:spcBef>
              <a:spcAft>
                <a:spcPts val="0"/>
              </a:spcAft>
              <a:buClr>
                <a:schemeClr val="dk1"/>
              </a:buClr>
              <a:buSzPts val="1100"/>
              <a:buFont typeface="Arial"/>
              <a:buNone/>
            </a:pPr>
            <a:endParaRPr sz="2500" b="0" i="0" u="none" strike="noStrike" cap="none">
              <a:solidFill>
                <a:schemeClr val="dk1"/>
              </a:solidFill>
              <a:highlight>
                <a:srgbClr val="FFFFFF"/>
              </a:highlight>
              <a:latin typeface="Times New Roman"/>
              <a:ea typeface="Times New Roman"/>
              <a:cs typeface="Times New Roman"/>
              <a:sym typeface="Times New Roman"/>
            </a:endParaRPr>
          </a:p>
        </p:txBody>
      </p:sp>
      <p:sp>
        <p:nvSpPr>
          <p:cNvPr id="162" name="Google Shape;162;p25"/>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163" name="Google Shape;163;p25"/>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114300" marR="114300" lvl="0" indent="0" algn="l" rtl="0">
              <a:lnSpc>
                <a:spcPct val="115000"/>
              </a:lnSpc>
              <a:spcBef>
                <a:spcPts val="0"/>
              </a:spcBef>
              <a:spcAft>
                <a:spcPts val="0"/>
              </a:spcAft>
              <a:buClr>
                <a:schemeClr val="dk1"/>
              </a:buClr>
              <a:buSzPts val="1100"/>
              <a:buFont typeface="Arial"/>
              <a:buNone/>
            </a:pPr>
            <a:endParaRPr sz="2500" b="0" i="0" u="none" strike="noStrike" cap="none">
              <a:solidFill>
                <a:schemeClr val="dk1"/>
              </a:solidFill>
              <a:highlight>
                <a:srgbClr val="FFFFFF"/>
              </a:highlight>
              <a:latin typeface="Times New Roman"/>
              <a:ea typeface="Times New Roman"/>
              <a:cs typeface="Times New Roman"/>
              <a:sym typeface="Times New Roman"/>
            </a:endParaRPr>
          </a:p>
        </p:txBody>
      </p:sp>
      <p:sp>
        <p:nvSpPr>
          <p:cNvPr id="164" name="Google Shape;164;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65" name="Google Shape;165;p2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66" name="Google Shape;166;p25"/>
          <p:cNvSpPr txBox="1"/>
          <p:nvPr/>
        </p:nvSpPr>
        <p:spPr>
          <a:xfrm>
            <a:off x="703225" y="1800375"/>
            <a:ext cx="10726800" cy="3043800"/>
          </a:xfrm>
          <a:prstGeom prst="rect">
            <a:avLst/>
          </a:prstGeom>
          <a:noFill/>
          <a:ln>
            <a:noFill/>
          </a:ln>
        </p:spPr>
        <p:txBody>
          <a:bodyPr spcFirstLastPara="1" wrap="square" lIns="91425" tIns="45700" rIns="91425" bIns="45700" anchor="t" anchorCtr="0">
            <a:spAutoFit/>
          </a:bodyPr>
          <a:lstStyle/>
          <a:p>
            <a:pPr marL="114300" marR="114300" lvl="0" indent="0" algn="l" rtl="0">
              <a:lnSpc>
                <a:spcPct val="115000"/>
              </a:lnSpc>
              <a:spcBef>
                <a:spcPts val="0"/>
              </a:spcBef>
              <a:spcAft>
                <a:spcPts val="0"/>
              </a:spcAft>
              <a:buClr>
                <a:schemeClr val="dk1"/>
              </a:buClr>
              <a:buSzPts val="1100"/>
              <a:buFont typeface="Arial"/>
              <a:buNone/>
            </a:pPr>
            <a:r>
              <a:rPr lang="en-US" sz="2400">
                <a:solidFill>
                  <a:schemeClr val="dk1"/>
                </a:solidFill>
                <a:highlight>
                  <a:schemeClr val="lt1"/>
                </a:highlight>
                <a:latin typeface="Times New Roman"/>
                <a:ea typeface="Times New Roman"/>
                <a:cs typeface="Times New Roman"/>
                <a:sym typeface="Times New Roman"/>
              </a:rPr>
              <a:t>4. Andrea has a new order to place, even bigger than the last one.         True    False</a:t>
            </a:r>
            <a:endParaRPr sz="2400">
              <a:solidFill>
                <a:schemeClr val="dk1"/>
              </a:solidFill>
              <a:highlight>
                <a:schemeClr val="lt1"/>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endParaRPr sz="2400">
              <a:solidFill>
                <a:schemeClr val="dk1"/>
              </a:solidFill>
              <a:highlight>
                <a:schemeClr val="lt1"/>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r>
              <a:rPr lang="en-US" sz="2400">
                <a:solidFill>
                  <a:schemeClr val="dk1"/>
                </a:solidFill>
                <a:highlight>
                  <a:schemeClr val="lt1"/>
                </a:highlight>
                <a:latin typeface="Times New Roman"/>
                <a:ea typeface="Times New Roman"/>
                <a:cs typeface="Times New Roman"/>
                <a:sym typeface="Times New Roman"/>
              </a:rPr>
              <a:t>5. Junko can extend the payment terms on the last order to 60 days.      True    False</a:t>
            </a:r>
            <a:endParaRPr sz="2400">
              <a:solidFill>
                <a:schemeClr val="dk1"/>
              </a:solidFill>
              <a:highlight>
                <a:schemeClr val="lt1"/>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endParaRPr sz="2400">
              <a:solidFill>
                <a:schemeClr val="dk1"/>
              </a:solidFill>
              <a:highlight>
                <a:schemeClr val="lt1"/>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r>
              <a:rPr lang="en-US" sz="2400">
                <a:solidFill>
                  <a:schemeClr val="dk1"/>
                </a:solidFill>
                <a:highlight>
                  <a:schemeClr val="lt1"/>
                </a:highlight>
                <a:latin typeface="Times New Roman"/>
                <a:ea typeface="Times New Roman"/>
                <a:cs typeface="Times New Roman"/>
                <a:sym typeface="Times New Roman"/>
              </a:rPr>
              <a:t>6. Junko will send Andrea an email confirmation.                                   True    False</a:t>
            </a:r>
            <a:endParaRPr sz="2400">
              <a:solidFill>
                <a:schemeClr val="dk1"/>
              </a:solidFill>
              <a:highlight>
                <a:schemeClr val="lt1"/>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endParaRPr sz="2500" b="1">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15000"/>
              </a:lnSpc>
              <a:spcBef>
                <a:spcPts val="0"/>
              </a:spcBef>
              <a:spcAft>
                <a:spcPts val="0"/>
              </a:spcAft>
              <a:buClr>
                <a:schemeClr val="dk1"/>
              </a:buClr>
              <a:buSzPts val="1100"/>
              <a:buFont typeface="Arial"/>
              <a:buNone/>
            </a:pPr>
            <a:endParaRPr sz="2500" b="0" i="0" u="none" strike="noStrike" cap="none">
              <a:solidFill>
                <a:schemeClr val="dk1"/>
              </a:solidFill>
              <a:highlight>
                <a:srgbClr val="FFFFFF"/>
              </a:highlight>
              <a:latin typeface="Times New Roman"/>
              <a:ea typeface="Times New Roman"/>
              <a:cs typeface="Times New Roman"/>
              <a:sym typeface="Times New Roman"/>
            </a:endParaRPr>
          </a:p>
        </p:txBody>
      </p:sp>
      <p:sp>
        <p:nvSpPr>
          <p:cNvPr id="167" name="Google Shape;167;p2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168" name="Google Shape;168;p25"/>
          <p:cNvPicPr preferRelativeResize="0"/>
          <p:nvPr/>
        </p:nvPicPr>
        <p:blipFill rotWithShape="1">
          <a:blip r:embed="rId3">
            <a:alphaModFix/>
          </a:blip>
          <a:srcRect t="27875" b="25428"/>
          <a:stretch/>
        </p:blipFill>
        <p:spPr>
          <a:xfrm>
            <a:off x="9678850" y="268963"/>
            <a:ext cx="2305141" cy="1076343"/>
          </a:xfrm>
          <a:prstGeom prst="rect">
            <a:avLst/>
          </a:prstGeom>
          <a:noFill/>
          <a:ln>
            <a:noFill/>
          </a:ln>
        </p:spPr>
      </p:pic>
      <p:cxnSp>
        <p:nvCxnSpPr>
          <p:cNvPr id="169" name="Google Shape;169;p25"/>
          <p:cNvCxnSpPr/>
          <p:nvPr/>
        </p:nvCxnSpPr>
        <p:spPr>
          <a:xfrm rot="10800000">
            <a:off x="10372325" y="2319650"/>
            <a:ext cx="770100" cy="0"/>
          </a:xfrm>
          <a:prstGeom prst="straightConnector1">
            <a:avLst/>
          </a:prstGeom>
          <a:noFill/>
          <a:ln w="38100" cap="flat" cmpd="sng">
            <a:solidFill>
              <a:srgbClr val="0000FF"/>
            </a:solidFill>
            <a:prstDash val="solid"/>
            <a:round/>
            <a:headEnd type="none" w="sm" len="sm"/>
            <a:tailEnd type="none" w="sm" len="sm"/>
          </a:ln>
        </p:spPr>
      </p:cxnSp>
      <p:cxnSp>
        <p:nvCxnSpPr>
          <p:cNvPr id="170" name="Google Shape;170;p25"/>
          <p:cNvCxnSpPr/>
          <p:nvPr/>
        </p:nvCxnSpPr>
        <p:spPr>
          <a:xfrm rot="10800000">
            <a:off x="9517700" y="3976150"/>
            <a:ext cx="770100" cy="0"/>
          </a:xfrm>
          <a:prstGeom prst="straightConnector1">
            <a:avLst/>
          </a:prstGeom>
          <a:noFill/>
          <a:ln w="38100" cap="flat" cmpd="sng">
            <a:solidFill>
              <a:srgbClr val="0000FF"/>
            </a:solidFill>
            <a:prstDash val="solid"/>
            <a:round/>
            <a:headEnd type="none" w="sm" len="sm"/>
            <a:tailEnd type="none" w="sm" len="sm"/>
          </a:ln>
        </p:spPr>
      </p:cxnSp>
      <p:cxnSp>
        <p:nvCxnSpPr>
          <p:cNvPr id="171" name="Google Shape;171;p25"/>
          <p:cNvCxnSpPr/>
          <p:nvPr/>
        </p:nvCxnSpPr>
        <p:spPr>
          <a:xfrm rot="10800000">
            <a:off x="9517700" y="3176875"/>
            <a:ext cx="770100" cy="0"/>
          </a:xfrm>
          <a:prstGeom prst="straightConnector1">
            <a:avLst/>
          </a:prstGeom>
          <a:noFill/>
          <a:ln w="38100"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7" name="Google Shape;177;p26"/>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178" name="Google Shape;17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9" name="Google Shape;17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80" name="Google Shape;180;p26"/>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81" name="Google Shape;181;p26"/>
          <p:cNvSpPr txBox="1"/>
          <p:nvPr/>
        </p:nvSpPr>
        <p:spPr>
          <a:xfrm>
            <a:off x="889000" y="1932975"/>
            <a:ext cx="10541100" cy="3601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800"/>
              <a:buFont typeface="Arial"/>
              <a:buNone/>
            </a:pPr>
            <a:r>
              <a:rPr lang="en-US" sz="3800" b="1">
                <a:solidFill>
                  <a:srgbClr val="FF0000"/>
                </a:solidFill>
                <a:latin typeface="Times New Roman"/>
                <a:ea typeface="Times New Roman"/>
                <a:cs typeface="Times New Roman"/>
                <a:sym typeface="Times New Roman"/>
              </a:rPr>
              <a:t>Grammar</a:t>
            </a: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100"/>
              <a:buFont typeface="Arial"/>
              <a:buNone/>
            </a:pP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100"/>
              <a:buFont typeface="Arial"/>
              <a:buNone/>
            </a:pPr>
            <a:r>
              <a:rPr lang="en-US" sz="3800" b="1">
                <a:solidFill>
                  <a:srgbClr val="FF0000"/>
                </a:solidFill>
                <a:latin typeface="Times New Roman"/>
                <a:ea typeface="Times New Roman"/>
                <a:cs typeface="Times New Roman"/>
                <a:sym typeface="Times New Roman"/>
              </a:rPr>
              <a:t>Future forms: 'will', 'be going to' and present continuous</a:t>
            </a:r>
            <a:endParaRPr sz="3800" b="1" i="0" u="none" strike="noStrike" cap="none">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800"/>
              <a:buFont typeface="Arial"/>
              <a:buNone/>
            </a:pPr>
            <a:endParaRPr sz="3800" b="1" i="0" u="none" strike="noStrike" cap="none">
              <a:solidFill>
                <a:srgbClr val="FF0000"/>
              </a:solidFill>
              <a:latin typeface="Times New Roman"/>
              <a:ea typeface="Times New Roman"/>
              <a:cs typeface="Times New Roman"/>
              <a:sym typeface="Times New Roman"/>
            </a:endParaRPr>
          </a:p>
        </p:txBody>
      </p:sp>
      <p:sp>
        <p:nvSpPr>
          <p:cNvPr id="182" name="Google Shape;182;p2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183" name="Google Shape;183;p26"/>
          <p:cNvPicPr preferRelativeResize="0"/>
          <p:nvPr/>
        </p:nvPicPr>
        <p:blipFill rotWithShape="1">
          <a:blip r:embed="rId3">
            <a:alphaModFix/>
          </a:blip>
          <a:srcRect t="27872" b="25429"/>
          <a:stretch/>
        </p:blipFill>
        <p:spPr>
          <a:xfrm>
            <a:off x="9678850" y="268963"/>
            <a:ext cx="2305141" cy="1076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7"/>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189" name="Google Shape;189;p27"/>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190" name="Google Shape;190;p27"/>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1" name="Google Shape;191;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92" name="Google Shape;192;p2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93" name="Google Shape;193;p27"/>
          <p:cNvSpPr txBox="1"/>
          <p:nvPr/>
        </p:nvSpPr>
        <p:spPr>
          <a:xfrm>
            <a:off x="889000" y="2101500"/>
            <a:ext cx="10541100" cy="3369600"/>
          </a:xfrm>
          <a:prstGeom prst="rect">
            <a:avLst/>
          </a:prstGeom>
          <a:noFill/>
          <a:ln>
            <a:noFill/>
          </a:ln>
        </p:spPr>
        <p:txBody>
          <a:bodyPr spcFirstLastPara="1" wrap="square" lIns="91425" tIns="45700" rIns="91425" bIns="45700" anchor="t" anchorCtr="0">
            <a:spAutoFit/>
          </a:bodyPr>
          <a:lstStyle/>
          <a:p>
            <a:pPr marL="0" lvl="0" indent="0" algn="l" rtl="0">
              <a:lnSpc>
                <a:spcPct val="110000"/>
              </a:lnSpc>
              <a:spcBef>
                <a:spcPts val="6000"/>
              </a:spcBef>
              <a:spcAft>
                <a:spcPts val="0"/>
              </a:spcAft>
              <a:buClr>
                <a:schemeClr val="dk1"/>
              </a:buClr>
              <a:buSzPts val="1100"/>
              <a:buFont typeface="Arial"/>
              <a:buNone/>
            </a:pPr>
            <a:r>
              <a:rPr lang="en-US" sz="2900" b="1" i="1">
                <a:solidFill>
                  <a:srgbClr val="FF0000"/>
                </a:solidFill>
                <a:highlight>
                  <a:srgbClr val="FFFFFF"/>
                </a:highlight>
              </a:rPr>
              <a:t>will</a:t>
            </a:r>
            <a:endParaRPr sz="2900" b="1" i="1">
              <a:solidFill>
                <a:srgbClr val="FF0000"/>
              </a:solidFill>
              <a:highlight>
                <a:srgbClr val="FFFFFF"/>
              </a:highlight>
            </a:endParaRPr>
          </a:p>
          <a:p>
            <a:pPr marL="0" lvl="0" indent="0" algn="l" rtl="0">
              <a:lnSpc>
                <a:spcPct val="115000"/>
              </a:lnSpc>
              <a:spcBef>
                <a:spcPts val="1500"/>
              </a:spcBef>
              <a:spcAft>
                <a:spcPts val="0"/>
              </a:spcAft>
              <a:buClr>
                <a:schemeClr val="dk1"/>
              </a:buClr>
              <a:buSzPts val="1100"/>
              <a:buFont typeface="Arial"/>
              <a:buNone/>
            </a:pPr>
            <a:r>
              <a:rPr lang="en-US" sz="2150" b="1">
                <a:solidFill>
                  <a:schemeClr val="dk1"/>
                </a:solidFill>
                <a:highlight>
                  <a:srgbClr val="FFFFFF"/>
                </a:highlight>
              </a:rPr>
              <a:t>We use </a:t>
            </a:r>
            <a:r>
              <a:rPr lang="en-US" sz="2150" b="1" i="1">
                <a:solidFill>
                  <a:schemeClr val="dk1"/>
                </a:solidFill>
                <a:highlight>
                  <a:srgbClr val="FFFFFF"/>
                </a:highlight>
              </a:rPr>
              <a:t>will</a:t>
            </a:r>
            <a:r>
              <a:rPr lang="en-US" sz="2150" b="1">
                <a:solidFill>
                  <a:schemeClr val="dk1"/>
                </a:solidFill>
                <a:highlight>
                  <a:srgbClr val="FFFFFF"/>
                </a:highlight>
              </a:rPr>
              <a:t> to talk about spontaneous plans decided at the moment of speaking. (quick decisions)</a:t>
            </a:r>
            <a:endParaRPr sz="2150" b="1">
              <a:solidFill>
                <a:schemeClr val="dk1"/>
              </a:solidFill>
              <a:highlight>
                <a:srgbClr val="FFFFFF"/>
              </a:highlight>
            </a:endParaRPr>
          </a:p>
          <a:p>
            <a:pPr marL="0" lvl="0" indent="0" algn="l" rtl="0">
              <a:lnSpc>
                <a:spcPct val="115000"/>
              </a:lnSpc>
              <a:spcBef>
                <a:spcPts val="900"/>
              </a:spcBef>
              <a:spcAft>
                <a:spcPts val="0"/>
              </a:spcAft>
              <a:buClr>
                <a:schemeClr val="dk1"/>
              </a:buClr>
              <a:buSzPts val="1100"/>
              <a:buFont typeface="Arial"/>
              <a:buNone/>
            </a:pPr>
            <a:endParaRPr sz="2150" b="1">
              <a:solidFill>
                <a:schemeClr val="dk1"/>
              </a:solidFill>
              <a:highlight>
                <a:srgbClr val="FFFFFF"/>
              </a:highlight>
            </a:endParaRPr>
          </a:p>
          <a:p>
            <a:pPr marL="0" lvl="0" indent="0" algn="l" rtl="0">
              <a:lnSpc>
                <a:spcPct val="115000"/>
              </a:lnSpc>
              <a:spcBef>
                <a:spcPts val="900"/>
              </a:spcBef>
              <a:spcAft>
                <a:spcPts val="0"/>
              </a:spcAft>
              <a:buClr>
                <a:schemeClr val="dk1"/>
              </a:buClr>
              <a:buSzPts val="1100"/>
              <a:buFont typeface="Arial"/>
              <a:buNone/>
            </a:pPr>
            <a:r>
              <a:rPr lang="en-US" sz="1950" i="1">
                <a:solidFill>
                  <a:schemeClr val="dk1"/>
                </a:solidFill>
                <a:highlight>
                  <a:srgbClr val="FFFFFF"/>
                </a:highlight>
              </a:rPr>
              <a:t>I forgot my watch at home. I’ll go back to bring it.</a:t>
            </a:r>
            <a:endParaRPr sz="1950" i="1">
              <a:solidFill>
                <a:schemeClr val="dk1"/>
              </a:solidFill>
              <a:highlight>
                <a:srgbClr val="FFFFFF"/>
              </a:highlight>
            </a:endParaRPr>
          </a:p>
          <a:p>
            <a:pPr marL="0" lvl="0" indent="0" algn="l" rtl="0">
              <a:lnSpc>
                <a:spcPct val="115000"/>
              </a:lnSpc>
              <a:spcBef>
                <a:spcPts val="900"/>
              </a:spcBef>
              <a:spcAft>
                <a:spcPts val="0"/>
              </a:spcAft>
              <a:buClr>
                <a:schemeClr val="dk1"/>
              </a:buClr>
              <a:buSzPts val="1100"/>
              <a:buFont typeface="Arial"/>
              <a:buNone/>
            </a:pPr>
            <a:r>
              <a:rPr lang="en-US" sz="1950" i="1">
                <a:solidFill>
                  <a:schemeClr val="dk1"/>
                </a:solidFill>
                <a:highlight>
                  <a:srgbClr val="FFFFFF"/>
                </a:highlight>
              </a:rPr>
              <a:t>Oops, I forgot to phone Mum! I'll do it after dinner. </a:t>
            </a:r>
            <a:endParaRPr sz="1950" i="1">
              <a:solidFill>
                <a:schemeClr val="dk1"/>
              </a:solidFill>
              <a:highlight>
                <a:srgbClr val="FFFFFF"/>
              </a:highlight>
            </a:endParaRPr>
          </a:p>
          <a:p>
            <a:pPr marL="0" lvl="0" indent="0" algn="l" rtl="0">
              <a:lnSpc>
                <a:spcPct val="115000"/>
              </a:lnSpc>
              <a:spcBef>
                <a:spcPts val="900"/>
              </a:spcBef>
              <a:spcAft>
                <a:spcPts val="900"/>
              </a:spcAft>
              <a:buClr>
                <a:schemeClr val="dk1"/>
              </a:buClr>
              <a:buSzPts val="1100"/>
              <a:buFont typeface="Arial"/>
              <a:buNone/>
            </a:pPr>
            <a:r>
              <a:rPr lang="en-US" sz="1950" i="1">
                <a:solidFill>
                  <a:schemeClr val="dk1"/>
                </a:solidFill>
                <a:highlight>
                  <a:srgbClr val="FFFFFF"/>
                </a:highlight>
              </a:rPr>
              <a:t>There's no milk. I'll buy some when I go to the shops.</a:t>
            </a:r>
            <a:endParaRPr sz="2750">
              <a:solidFill>
                <a:schemeClr val="dk1"/>
              </a:solidFill>
              <a:highlight>
                <a:srgbClr val="FFFFFF"/>
              </a:highlight>
            </a:endParaRPr>
          </a:p>
        </p:txBody>
      </p:sp>
      <p:sp>
        <p:nvSpPr>
          <p:cNvPr id="194" name="Google Shape;194;p2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195" name="Google Shape;195;p27"/>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28"/>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201" name="Google Shape;201;p28"/>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202" name="Google Shape;202;p28"/>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3" name="Google Shape;203;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04" name="Google Shape;204;p2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05" name="Google Shape;205;p28"/>
          <p:cNvSpPr txBox="1"/>
          <p:nvPr/>
        </p:nvSpPr>
        <p:spPr>
          <a:xfrm>
            <a:off x="889000" y="1841126"/>
            <a:ext cx="10541100" cy="2582700"/>
          </a:xfrm>
          <a:prstGeom prst="rect">
            <a:avLst/>
          </a:prstGeom>
          <a:noFill/>
          <a:ln>
            <a:noFill/>
          </a:ln>
        </p:spPr>
        <p:txBody>
          <a:bodyPr spcFirstLastPara="1" wrap="square" lIns="91425" tIns="45700" rIns="91425" bIns="45700" anchor="t" anchorCtr="0">
            <a:spAutoFit/>
          </a:bodyPr>
          <a:lstStyle/>
          <a:p>
            <a:pPr marL="0" lvl="0" indent="0" algn="l" rtl="0">
              <a:lnSpc>
                <a:spcPct val="110000"/>
              </a:lnSpc>
              <a:spcBef>
                <a:spcPts val="6000"/>
              </a:spcBef>
              <a:spcAft>
                <a:spcPts val="0"/>
              </a:spcAft>
              <a:buClr>
                <a:schemeClr val="dk1"/>
              </a:buClr>
              <a:buSzPts val="1100"/>
              <a:buFont typeface="Arial"/>
              <a:buNone/>
            </a:pPr>
            <a:r>
              <a:rPr lang="en-US" sz="2700" b="1" i="1">
                <a:solidFill>
                  <a:srgbClr val="FF0000"/>
                </a:solidFill>
                <a:highlight>
                  <a:srgbClr val="FFFFFF"/>
                </a:highlight>
              </a:rPr>
              <a:t>going to</a:t>
            </a:r>
            <a:endParaRPr sz="2700" b="1" i="1">
              <a:solidFill>
                <a:srgbClr val="FF0000"/>
              </a:solidFill>
              <a:highlight>
                <a:srgbClr val="FFFFFF"/>
              </a:highlight>
            </a:endParaRPr>
          </a:p>
          <a:p>
            <a:pPr marL="0" lvl="0" indent="0" algn="l" rtl="0">
              <a:lnSpc>
                <a:spcPct val="115000"/>
              </a:lnSpc>
              <a:spcBef>
                <a:spcPts val="1500"/>
              </a:spcBef>
              <a:spcAft>
                <a:spcPts val="0"/>
              </a:spcAft>
              <a:buClr>
                <a:schemeClr val="dk1"/>
              </a:buClr>
              <a:buSzPts val="1100"/>
              <a:buFont typeface="Arial"/>
              <a:buNone/>
            </a:pPr>
            <a:r>
              <a:rPr lang="en-US" sz="1950" b="1">
                <a:solidFill>
                  <a:schemeClr val="dk1"/>
                </a:solidFill>
                <a:highlight>
                  <a:srgbClr val="FFFFFF"/>
                </a:highlight>
              </a:rPr>
              <a:t>We use </a:t>
            </a:r>
            <a:r>
              <a:rPr lang="en-US" sz="1950" b="1" i="1">
                <a:solidFill>
                  <a:schemeClr val="dk1"/>
                </a:solidFill>
                <a:highlight>
                  <a:srgbClr val="FFFFFF"/>
                </a:highlight>
              </a:rPr>
              <a:t>going to</a:t>
            </a:r>
            <a:r>
              <a:rPr lang="en-US" sz="1950" b="1">
                <a:solidFill>
                  <a:schemeClr val="dk1"/>
                </a:solidFill>
                <a:highlight>
                  <a:srgbClr val="FFFFFF"/>
                </a:highlight>
              </a:rPr>
              <a:t> to talk about plans decided before the moment of speaking.</a:t>
            </a:r>
            <a:endParaRPr sz="1950" b="1">
              <a:solidFill>
                <a:schemeClr val="dk1"/>
              </a:solidFill>
              <a:highlight>
                <a:srgbClr val="FFFFFF"/>
              </a:highlight>
            </a:endParaRPr>
          </a:p>
          <a:p>
            <a:pPr marL="241300" marR="241300" lvl="0" indent="0" algn="l" rtl="0">
              <a:lnSpc>
                <a:spcPct val="150000"/>
              </a:lnSpc>
              <a:spcBef>
                <a:spcPts val="2300"/>
              </a:spcBef>
              <a:spcAft>
                <a:spcPts val="2300"/>
              </a:spcAft>
              <a:buClr>
                <a:schemeClr val="dk1"/>
              </a:buClr>
              <a:buSzPts val="1100"/>
              <a:buFont typeface="Arial"/>
              <a:buNone/>
            </a:pPr>
            <a:r>
              <a:rPr lang="en-US" sz="1950" i="1">
                <a:solidFill>
                  <a:schemeClr val="dk1"/>
                </a:solidFill>
                <a:highlight>
                  <a:srgbClr val="FFFFFF"/>
                </a:highlight>
              </a:rPr>
              <a:t>I'm going to phone Mum after dinner. I told her I'd call at 8 o'clock.</a:t>
            </a:r>
            <a:br>
              <a:rPr lang="en-US" sz="1950" i="1">
                <a:solidFill>
                  <a:schemeClr val="dk1"/>
                </a:solidFill>
                <a:highlight>
                  <a:srgbClr val="FFFFFF"/>
                </a:highlight>
              </a:rPr>
            </a:br>
            <a:r>
              <a:rPr lang="en-US" sz="1950" i="1">
                <a:solidFill>
                  <a:schemeClr val="dk1"/>
                </a:solidFill>
                <a:highlight>
                  <a:srgbClr val="FFFFFF"/>
                </a:highlight>
              </a:rPr>
              <a:t>I'm going to wear my black dress tonight. </a:t>
            </a:r>
            <a:br>
              <a:rPr lang="en-US" sz="1950" i="1">
                <a:solidFill>
                  <a:schemeClr val="dk1"/>
                </a:solidFill>
                <a:highlight>
                  <a:srgbClr val="FFFFFF"/>
                </a:highlight>
              </a:rPr>
            </a:br>
            <a:r>
              <a:rPr lang="en-US" sz="1950" i="1">
                <a:solidFill>
                  <a:schemeClr val="dk1"/>
                </a:solidFill>
                <a:highlight>
                  <a:srgbClr val="FFFFFF"/>
                </a:highlight>
              </a:rPr>
              <a:t>I'm going to go to the supermarket after work. What do we need? </a:t>
            </a:r>
            <a:endParaRPr sz="1950" i="1">
              <a:solidFill>
                <a:schemeClr val="dk1"/>
              </a:solidFill>
              <a:highlight>
                <a:srgbClr val="FFFFFF"/>
              </a:highlight>
            </a:endParaRPr>
          </a:p>
        </p:txBody>
      </p:sp>
      <p:sp>
        <p:nvSpPr>
          <p:cNvPr id="206" name="Google Shape;206;p2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07" name="Google Shape;207;p28"/>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9"/>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213" name="Google Shape;213;p29"/>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214" name="Google Shape;214;p29"/>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15" name="Google Shape;215;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16" name="Google Shape;216;p2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17" name="Google Shape;217;p29"/>
          <p:cNvSpPr txBox="1"/>
          <p:nvPr/>
        </p:nvSpPr>
        <p:spPr>
          <a:xfrm>
            <a:off x="889000" y="1841126"/>
            <a:ext cx="10541100" cy="2928000"/>
          </a:xfrm>
          <a:prstGeom prst="rect">
            <a:avLst/>
          </a:prstGeom>
          <a:noFill/>
          <a:ln>
            <a:noFill/>
          </a:ln>
        </p:spPr>
        <p:txBody>
          <a:bodyPr spcFirstLastPara="1" wrap="square" lIns="91425" tIns="45700" rIns="91425" bIns="45700" anchor="t" anchorCtr="0">
            <a:spAutoFit/>
          </a:bodyPr>
          <a:lstStyle/>
          <a:p>
            <a:pPr marL="0" lvl="0" indent="0" algn="l" rtl="0">
              <a:lnSpc>
                <a:spcPct val="110000"/>
              </a:lnSpc>
              <a:spcBef>
                <a:spcPts val="6000"/>
              </a:spcBef>
              <a:spcAft>
                <a:spcPts val="0"/>
              </a:spcAft>
              <a:buClr>
                <a:schemeClr val="dk1"/>
              </a:buClr>
              <a:buSzPts val="1100"/>
              <a:buFont typeface="Arial"/>
              <a:buNone/>
            </a:pPr>
            <a:r>
              <a:rPr lang="en-US" sz="2700" b="1">
                <a:solidFill>
                  <a:srgbClr val="FF0000"/>
                </a:solidFill>
                <a:highlight>
                  <a:srgbClr val="FFFFFF"/>
                </a:highlight>
              </a:rPr>
              <a:t>Present continuous</a:t>
            </a:r>
            <a:endParaRPr sz="2700" b="1">
              <a:solidFill>
                <a:srgbClr val="FF0000"/>
              </a:solidFill>
              <a:highlight>
                <a:srgbClr val="FFFFFF"/>
              </a:highlight>
            </a:endParaRPr>
          </a:p>
          <a:p>
            <a:pPr marL="0" lvl="0" indent="0" algn="l" rtl="0">
              <a:lnSpc>
                <a:spcPct val="115000"/>
              </a:lnSpc>
              <a:spcBef>
                <a:spcPts val="1500"/>
              </a:spcBef>
              <a:spcAft>
                <a:spcPts val="0"/>
              </a:spcAft>
              <a:buClr>
                <a:schemeClr val="dk1"/>
              </a:buClr>
              <a:buSzPts val="1100"/>
              <a:buFont typeface="Arial"/>
              <a:buNone/>
            </a:pPr>
            <a:r>
              <a:rPr lang="en-US" sz="1950" b="1">
                <a:solidFill>
                  <a:schemeClr val="dk1"/>
                </a:solidFill>
                <a:highlight>
                  <a:srgbClr val="FFFFFF"/>
                </a:highlight>
              </a:rPr>
              <a:t>We usually use the present continuous when the plan is an arrangement – already confirmed with at least one other person and we know the time and place.</a:t>
            </a:r>
            <a:endParaRPr sz="1950" b="1">
              <a:solidFill>
                <a:schemeClr val="dk1"/>
              </a:solidFill>
              <a:highlight>
                <a:srgbClr val="FFFFFF"/>
              </a:highlight>
            </a:endParaRPr>
          </a:p>
          <a:p>
            <a:pPr marL="241300" marR="241300" lvl="0" indent="0" algn="l" rtl="0">
              <a:lnSpc>
                <a:spcPct val="150000"/>
              </a:lnSpc>
              <a:spcBef>
                <a:spcPts val="2300"/>
              </a:spcBef>
              <a:spcAft>
                <a:spcPts val="0"/>
              </a:spcAft>
              <a:buClr>
                <a:schemeClr val="dk1"/>
              </a:buClr>
              <a:buSzPts val="1100"/>
              <a:buFont typeface="Arial"/>
              <a:buNone/>
            </a:pPr>
            <a:r>
              <a:rPr lang="en-US" sz="1950" i="1">
                <a:solidFill>
                  <a:schemeClr val="dk1"/>
                </a:solidFill>
                <a:highlight>
                  <a:srgbClr val="FFFFFF"/>
                </a:highlight>
              </a:rPr>
              <a:t>I’m travelling to Paris next week.</a:t>
            </a:r>
            <a:endParaRPr sz="1950" i="1">
              <a:solidFill>
                <a:schemeClr val="dk1"/>
              </a:solidFill>
              <a:highlight>
                <a:srgbClr val="FFFFFF"/>
              </a:highlight>
            </a:endParaRPr>
          </a:p>
          <a:p>
            <a:pPr marL="241300" marR="241300" lvl="0" indent="0" algn="l" rtl="0">
              <a:lnSpc>
                <a:spcPct val="150000"/>
              </a:lnSpc>
              <a:spcBef>
                <a:spcPts val="0"/>
              </a:spcBef>
              <a:spcAft>
                <a:spcPts val="0"/>
              </a:spcAft>
              <a:buClr>
                <a:schemeClr val="dk1"/>
              </a:buClr>
              <a:buSzPts val="1100"/>
              <a:buFont typeface="Arial"/>
              <a:buNone/>
            </a:pPr>
            <a:r>
              <a:rPr lang="en-US" sz="1950" i="1">
                <a:solidFill>
                  <a:schemeClr val="dk1"/>
                </a:solidFill>
                <a:highlight>
                  <a:srgbClr val="FFFFFF"/>
                </a:highlight>
              </a:rPr>
              <a:t>I'm meeting Jane at 8 o'clock on Saturday. </a:t>
            </a:r>
            <a:br>
              <a:rPr lang="en-US" sz="1950" i="1">
                <a:solidFill>
                  <a:schemeClr val="dk1"/>
                </a:solidFill>
                <a:highlight>
                  <a:srgbClr val="FFFFFF"/>
                </a:highlight>
              </a:rPr>
            </a:br>
            <a:r>
              <a:rPr lang="en-US" sz="1950" i="1">
                <a:solidFill>
                  <a:schemeClr val="dk1"/>
                </a:solidFill>
                <a:highlight>
                  <a:srgbClr val="FFFFFF"/>
                </a:highlight>
              </a:rPr>
              <a:t>We're having a party next Saturday. Would you like to come?</a:t>
            </a:r>
            <a:endParaRPr sz="1950" i="1">
              <a:solidFill>
                <a:schemeClr val="dk1"/>
              </a:solidFill>
              <a:highlight>
                <a:srgbClr val="FFFFFF"/>
              </a:highlight>
            </a:endParaRPr>
          </a:p>
        </p:txBody>
      </p:sp>
      <p:sp>
        <p:nvSpPr>
          <p:cNvPr id="218" name="Google Shape;218;p2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19" name="Google Shape;219;p29"/>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0"/>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225" name="Google Shape;225;p30"/>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226" name="Google Shape;226;p30"/>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7" name="Google Shape;227;p30"/>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28" name="Google Shape;228;p30"/>
          <p:cNvSpPr txBox="1"/>
          <p:nvPr/>
        </p:nvSpPr>
        <p:spPr>
          <a:xfrm>
            <a:off x="894700" y="1149800"/>
            <a:ext cx="1551600" cy="538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2900" b="1">
                <a:solidFill>
                  <a:srgbClr val="FF0000"/>
                </a:solidFill>
                <a:latin typeface="Times New Roman"/>
                <a:ea typeface="Times New Roman"/>
                <a:cs typeface="Times New Roman"/>
                <a:sym typeface="Times New Roman"/>
              </a:rPr>
              <a:t>Exercise</a:t>
            </a:r>
            <a:endParaRPr sz="2900" b="1" i="0" u="none" strike="noStrike" cap="none">
              <a:solidFill>
                <a:srgbClr val="FF0000"/>
              </a:solidFill>
              <a:latin typeface="Times New Roman"/>
              <a:ea typeface="Times New Roman"/>
              <a:cs typeface="Times New Roman"/>
              <a:sym typeface="Times New Roman"/>
            </a:endParaRPr>
          </a:p>
        </p:txBody>
      </p:sp>
      <p:sp>
        <p:nvSpPr>
          <p:cNvPr id="229" name="Google Shape;229;p30"/>
          <p:cNvSpPr txBox="1"/>
          <p:nvPr/>
        </p:nvSpPr>
        <p:spPr>
          <a:xfrm>
            <a:off x="889000" y="1841126"/>
            <a:ext cx="10541100" cy="4717800"/>
          </a:xfrm>
          <a:prstGeom prst="rect">
            <a:avLst/>
          </a:prstGeom>
          <a:noFill/>
          <a:ln>
            <a:noFill/>
          </a:ln>
        </p:spPr>
        <p:txBody>
          <a:bodyPr spcFirstLastPara="1" wrap="square" lIns="91425" tIns="45700" rIns="91425" bIns="45700" anchor="t" anchorCtr="0">
            <a:spAutoFit/>
          </a:bodyPr>
          <a:lstStyle/>
          <a:p>
            <a:pPr marL="0" marR="241300" lvl="0" indent="0" algn="l" rtl="0">
              <a:lnSpc>
                <a:spcPct val="150000"/>
              </a:lnSpc>
              <a:spcBef>
                <a:spcPts val="0"/>
              </a:spcBef>
              <a:spcAft>
                <a:spcPts val="0"/>
              </a:spcAft>
              <a:buClr>
                <a:schemeClr val="dk1"/>
              </a:buClr>
              <a:buSzPts val="1100"/>
              <a:buFont typeface="Arial"/>
              <a:buNone/>
            </a:pPr>
            <a:r>
              <a:rPr lang="en-US" sz="2400" b="1">
                <a:solidFill>
                  <a:srgbClr val="FF0000"/>
                </a:solidFill>
                <a:highlight>
                  <a:srgbClr val="FFFFFF"/>
                </a:highlight>
              </a:rPr>
              <a:t>Choose the correct answer</a:t>
            </a:r>
            <a:endParaRPr sz="2400" b="1">
              <a:solidFill>
                <a:srgbClr val="FF0000"/>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b="1">
                <a:solidFill>
                  <a:schemeClr val="dk1"/>
                </a:solidFill>
                <a:highlight>
                  <a:srgbClr val="FFFFFF"/>
                </a:highlight>
              </a:rPr>
              <a:t>1- It's really hot in here. _____ a window.</a:t>
            </a:r>
            <a:endParaRPr sz="2300" b="1">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a- I'll open</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b- I'm opening</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b="1">
                <a:solidFill>
                  <a:schemeClr val="dk1"/>
                </a:solidFill>
                <a:highlight>
                  <a:srgbClr val="FFFFFF"/>
                </a:highlight>
              </a:rPr>
              <a:t>2- I've decided that _____ to my boss about the situation.</a:t>
            </a:r>
            <a:endParaRPr sz="2300" b="1">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a- I'll speak</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b- I'm going to speak</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endParaRPr sz="2300">
              <a:solidFill>
                <a:schemeClr val="dk1"/>
              </a:solidFill>
              <a:highlight>
                <a:srgbClr val="FFFFFF"/>
              </a:highlight>
            </a:endParaRPr>
          </a:p>
        </p:txBody>
      </p:sp>
      <p:sp>
        <p:nvSpPr>
          <p:cNvPr id="230" name="Google Shape;230;p3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31" name="Google Shape;231;p30"/>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cxnSp>
        <p:nvCxnSpPr>
          <p:cNvPr id="232" name="Google Shape;232;p30"/>
          <p:cNvCxnSpPr/>
          <p:nvPr/>
        </p:nvCxnSpPr>
        <p:spPr>
          <a:xfrm rot="10800000">
            <a:off x="1330075" y="3376100"/>
            <a:ext cx="1002600" cy="0"/>
          </a:xfrm>
          <a:prstGeom prst="straightConnector1">
            <a:avLst/>
          </a:prstGeom>
          <a:noFill/>
          <a:ln w="38100" cap="flat" cmpd="sng">
            <a:solidFill>
              <a:srgbClr val="0000FF"/>
            </a:solidFill>
            <a:prstDash val="solid"/>
            <a:round/>
            <a:headEnd type="none" w="sm" len="sm"/>
            <a:tailEnd type="none" w="sm" len="sm"/>
          </a:ln>
        </p:spPr>
      </p:cxnSp>
      <p:cxnSp>
        <p:nvCxnSpPr>
          <p:cNvPr id="233" name="Google Shape;233;p30"/>
          <p:cNvCxnSpPr/>
          <p:nvPr/>
        </p:nvCxnSpPr>
        <p:spPr>
          <a:xfrm rot="10800000">
            <a:off x="1347675" y="5489000"/>
            <a:ext cx="2202600" cy="0"/>
          </a:xfrm>
          <a:prstGeom prst="straightConnector1">
            <a:avLst/>
          </a:prstGeom>
          <a:noFill/>
          <a:ln w="38100"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1"/>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239" name="Google Shape;239;p31"/>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240" name="Google Shape;240;p31"/>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1" name="Google Shape;241;p3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42" name="Google Shape;242;p3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43" name="Google Shape;243;p31"/>
          <p:cNvSpPr txBox="1"/>
          <p:nvPr/>
        </p:nvSpPr>
        <p:spPr>
          <a:xfrm>
            <a:off x="889000" y="1841126"/>
            <a:ext cx="10541100" cy="4163700"/>
          </a:xfrm>
          <a:prstGeom prst="rect">
            <a:avLst/>
          </a:prstGeom>
          <a:noFill/>
          <a:ln>
            <a:noFill/>
          </a:ln>
        </p:spPr>
        <p:txBody>
          <a:bodyPr spcFirstLastPara="1" wrap="square" lIns="91425" tIns="45700" rIns="91425" bIns="45700" anchor="t" anchorCtr="0">
            <a:spAutoFit/>
          </a:bodyPr>
          <a:lstStyle/>
          <a:p>
            <a:pPr marL="0" marR="241300" lvl="0" indent="0" algn="l" rtl="0">
              <a:lnSpc>
                <a:spcPct val="150000"/>
              </a:lnSpc>
              <a:spcBef>
                <a:spcPts val="0"/>
              </a:spcBef>
              <a:spcAft>
                <a:spcPts val="0"/>
              </a:spcAft>
              <a:buClr>
                <a:schemeClr val="dk1"/>
              </a:buClr>
              <a:buSzPts val="1100"/>
              <a:buFont typeface="Arial"/>
              <a:buNone/>
            </a:pPr>
            <a:r>
              <a:rPr lang="en-US" sz="2300" b="1">
                <a:solidFill>
                  <a:schemeClr val="dk1"/>
                </a:solidFill>
                <a:highlight>
                  <a:srgbClr val="FFFFFF"/>
                </a:highlight>
              </a:rPr>
              <a:t>3- I would love to go out with you tomorrow but _____ dinner with James.</a:t>
            </a:r>
            <a:endParaRPr sz="2300" b="1">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a- I'll have</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b- I'm having</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b="1">
                <a:solidFill>
                  <a:schemeClr val="dk1"/>
                </a:solidFill>
                <a:highlight>
                  <a:srgbClr val="FFFFFF"/>
                </a:highlight>
              </a:rPr>
              <a:t>4- I want to do more with my free time. I know! I think _____ taking Mandarin lessons.</a:t>
            </a:r>
            <a:endParaRPr sz="2300" b="1">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a- I'll start</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b- I'm starting</a:t>
            </a:r>
            <a:endParaRPr sz="2300">
              <a:solidFill>
                <a:schemeClr val="dk1"/>
              </a:solidFill>
              <a:highlight>
                <a:srgbClr val="FFFFFF"/>
              </a:highlight>
            </a:endParaRPr>
          </a:p>
        </p:txBody>
      </p:sp>
      <p:sp>
        <p:nvSpPr>
          <p:cNvPr id="244" name="Google Shape;244;p3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45" name="Google Shape;245;p31"/>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cxnSp>
        <p:nvCxnSpPr>
          <p:cNvPr id="246" name="Google Shape;246;p31"/>
          <p:cNvCxnSpPr/>
          <p:nvPr/>
        </p:nvCxnSpPr>
        <p:spPr>
          <a:xfrm rot="10800000">
            <a:off x="1311825" y="3913275"/>
            <a:ext cx="1182000" cy="0"/>
          </a:xfrm>
          <a:prstGeom prst="straightConnector1">
            <a:avLst/>
          </a:prstGeom>
          <a:noFill/>
          <a:ln w="38100" cap="flat" cmpd="sng">
            <a:solidFill>
              <a:srgbClr val="0000FF"/>
            </a:solidFill>
            <a:prstDash val="solid"/>
            <a:round/>
            <a:headEnd type="none" w="sm" len="sm"/>
            <a:tailEnd type="none" w="sm" len="sm"/>
          </a:ln>
        </p:spPr>
      </p:cxnSp>
      <p:cxnSp>
        <p:nvCxnSpPr>
          <p:cNvPr id="247" name="Google Shape;247;p31"/>
          <p:cNvCxnSpPr/>
          <p:nvPr/>
        </p:nvCxnSpPr>
        <p:spPr>
          <a:xfrm rot="10800000">
            <a:off x="1214175" y="5426550"/>
            <a:ext cx="1182000" cy="0"/>
          </a:xfrm>
          <a:prstGeom prst="straightConnector1">
            <a:avLst/>
          </a:prstGeom>
          <a:noFill/>
          <a:ln w="38100"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2"/>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253" name="Google Shape;253;p32"/>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254" name="Google Shape;254;p3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5" name="Google Shape;255;p3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56" name="Google Shape;256;p3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57" name="Google Shape;257;p32"/>
          <p:cNvSpPr txBox="1"/>
          <p:nvPr/>
        </p:nvSpPr>
        <p:spPr>
          <a:xfrm>
            <a:off x="889000" y="1841126"/>
            <a:ext cx="10541100" cy="3101400"/>
          </a:xfrm>
          <a:prstGeom prst="rect">
            <a:avLst/>
          </a:prstGeom>
          <a:noFill/>
          <a:ln>
            <a:noFill/>
          </a:ln>
        </p:spPr>
        <p:txBody>
          <a:bodyPr spcFirstLastPara="1" wrap="square" lIns="91425" tIns="45700" rIns="91425" bIns="45700" anchor="t" anchorCtr="0">
            <a:spAutoFit/>
          </a:bodyPr>
          <a:lstStyle/>
          <a:p>
            <a:pPr marL="0" marR="241300" lvl="0" indent="0" algn="l" rtl="0">
              <a:lnSpc>
                <a:spcPct val="150000"/>
              </a:lnSpc>
              <a:spcBef>
                <a:spcPts val="0"/>
              </a:spcBef>
              <a:spcAft>
                <a:spcPts val="0"/>
              </a:spcAft>
              <a:buClr>
                <a:schemeClr val="dk1"/>
              </a:buClr>
              <a:buSzPts val="1100"/>
              <a:buFont typeface="Arial"/>
              <a:buNone/>
            </a:pPr>
            <a:r>
              <a:rPr lang="en-US" sz="2300" b="1">
                <a:solidFill>
                  <a:schemeClr val="dk1"/>
                </a:solidFill>
                <a:highlight>
                  <a:srgbClr val="FFFFFF"/>
                </a:highlight>
              </a:rPr>
              <a:t>5- I've paid for the course and _____ lessons next week.</a:t>
            </a:r>
            <a:endParaRPr sz="2300" b="1">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a- I'll start</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r>
              <a:rPr lang="en-US" sz="2300">
                <a:solidFill>
                  <a:schemeClr val="dk1"/>
                </a:solidFill>
                <a:highlight>
                  <a:srgbClr val="FFFFFF"/>
                </a:highlight>
              </a:rPr>
              <a:t>b- I'm starting</a:t>
            </a: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endParaRPr sz="2300">
              <a:solidFill>
                <a:schemeClr val="dk1"/>
              </a:solidFill>
              <a:highlight>
                <a:srgbClr val="FFFFFF"/>
              </a:highlight>
            </a:endParaRPr>
          </a:p>
          <a:p>
            <a:pPr marL="0" marR="241300" lvl="0" indent="0" algn="l" rtl="0">
              <a:lnSpc>
                <a:spcPct val="150000"/>
              </a:lnSpc>
              <a:spcBef>
                <a:spcPts val="0"/>
              </a:spcBef>
              <a:spcAft>
                <a:spcPts val="0"/>
              </a:spcAft>
              <a:buClr>
                <a:schemeClr val="dk1"/>
              </a:buClr>
              <a:buSzPts val="1100"/>
              <a:buFont typeface="Arial"/>
              <a:buNone/>
            </a:pPr>
            <a:endParaRPr sz="2300">
              <a:solidFill>
                <a:schemeClr val="dk1"/>
              </a:solidFill>
              <a:highlight>
                <a:srgbClr val="FFFFFF"/>
              </a:highlight>
            </a:endParaRPr>
          </a:p>
        </p:txBody>
      </p:sp>
      <p:sp>
        <p:nvSpPr>
          <p:cNvPr id="258" name="Google Shape;258;p3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59" name="Google Shape;259;p32"/>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cxnSp>
        <p:nvCxnSpPr>
          <p:cNvPr id="260" name="Google Shape;260;p32"/>
          <p:cNvCxnSpPr/>
          <p:nvPr/>
        </p:nvCxnSpPr>
        <p:spPr>
          <a:xfrm flipH="1">
            <a:off x="1311925" y="3411900"/>
            <a:ext cx="1504200" cy="17100"/>
          </a:xfrm>
          <a:prstGeom prst="straightConnector1">
            <a:avLst/>
          </a:prstGeom>
          <a:noFill/>
          <a:ln w="38100"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3"/>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6" name="Google Shape;266;p33"/>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267" name="Google Shape;267;p33"/>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68" name="Google Shape;268;p33"/>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69" name="Google Shape;269;p3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70" name="Google Shape;270;p33"/>
          <p:cNvSpPr txBox="1"/>
          <p:nvPr/>
        </p:nvSpPr>
        <p:spPr>
          <a:xfrm>
            <a:off x="889000" y="1939125"/>
            <a:ext cx="10541100" cy="3601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800"/>
              <a:buFont typeface="Arial"/>
              <a:buNone/>
            </a:pP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100"/>
              <a:buFont typeface="Arial"/>
              <a:buNone/>
            </a:pPr>
            <a:r>
              <a:rPr lang="en-US" sz="3800" b="1" i="0" u="none" strike="noStrike" cap="none">
                <a:solidFill>
                  <a:srgbClr val="FF0000"/>
                </a:solidFill>
                <a:latin typeface="Times New Roman"/>
                <a:ea typeface="Times New Roman"/>
                <a:cs typeface="Times New Roman"/>
                <a:sym typeface="Times New Roman"/>
              </a:rPr>
              <a:t>Pronunciation</a:t>
            </a: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100"/>
              <a:buFont typeface="Arial"/>
              <a:buNone/>
            </a:pPr>
            <a:r>
              <a:rPr lang="en-US" sz="3800" b="1" i="0" u="none" strike="noStrike" cap="none">
                <a:solidFill>
                  <a:srgbClr val="FF0000"/>
                </a:solidFill>
                <a:latin typeface="Times New Roman"/>
                <a:ea typeface="Times New Roman"/>
                <a:cs typeface="Times New Roman"/>
                <a:sym typeface="Times New Roman"/>
              </a:rPr>
              <a:t> linking vowel to vowel</a:t>
            </a: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100"/>
              <a:buFont typeface="Arial"/>
              <a:buNone/>
            </a:pPr>
            <a:r>
              <a:rPr lang="en-US" sz="3800" b="1">
                <a:solidFill>
                  <a:srgbClr val="FF0000"/>
                </a:solidFill>
                <a:latin typeface="Times New Roman"/>
                <a:ea typeface="Times New Roman"/>
                <a:cs typeface="Times New Roman"/>
                <a:sym typeface="Times New Roman"/>
              </a:rPr>
              <a:t>(Revision)</a:t>
            </a:r>
            <a:endParaRPr sz="3800" b="1" i="0" u="none" strike="noStrike" cap="none">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800"/>
              <a:buFont typeface="Arial"/>
              <a:buNone/>
            </a:pPr>
            <a:endParaRPr sz="3800" b="1" i="0" u="none" strike="noStrike" cap="none">
              <a:solidFill>
                <a:srgbClr val="FF0000"/>
              </a:solidFill>
              <a:latin typeface="Times New Roman"/>
              <a:ea typeface="Times New Roman"/>
              <a:cs typeface="Times New Roman"/>
              <a:sym typeface="Times New Roman"/>
            </a:endParaRPr>
          </a:p>
        </p:txBody>
      </p:sp>
      <p:sp>
        <p:nvSpPr>
          <p:cNvPr id="271" name="Google Shape;271;p3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72" name="Google Shape;272;p33"/>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34"/>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278" name="Google Shape;278;p34"/>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279" name="Google Shape;279;p3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80" name="Google Shape;280;p3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81" name="Google Shape;281;p34"/>
          <p:cNvSpPr txBox="1"/>
          <p:nvPr/>
        </p:nvSpPr>
        <p:spPr>
          <a:xfrm>
            <a:off x="889000" y="1841126"/>
            <a:ext cx="10541100" cy="4308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800"/>
              </a:spcBef>
              <a:spcAft>
                <a:spcPts val="800"/>
              </a:spcAft>
              <a:buClr>
                <a:srgbClr val="000000"/>
              </a:buClr>
              <a:buSzPts val="2200"/>
              <a:buFont typeface="Arial"/>
              <a:buNone/>
            </a:pPr>
            <a:endParaRPr sz="2200" b="0" i="0" u="none" strike="noStrike" cap="none">
              <a:solidFill>
                <a:schemeClr val="dk1"/>
              </a:solidFill>
              <a:highlight>
                <a:srgbClr val="FFFFFF"/>
              </a:highlight>
              <a:latin typeface="Times New Roman"/>
              <a:ea typeface="Times New Roman"/>
              <a:cs typeface="Times New Roman"/>
              <a:sym typeface="Times New Roman"/>
            </a:endParaRPr>
          </a:p>
        </p:txBody>
      </p:sp>
      <p:sp>
        <p:nvSpPr>
          <p:cNvPr id="282" name="Google Shape;282;p3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83" name="Google Shape;283;p34"/>
          <p:cNvPicPr preferRelativeResize="0"/>
          <p:nvPr/>
        </p:nvPicPr>
        <p:blipFill rotWithShape="1">
          <a:blip r:embed="rId3">
            <a:alphaModFix/>
          </a:blip>
          <a:srcRect t="27877" b="25425"/>
          <a:stretch/>
        </p:blipFill>
        <p:spPr>
          <a:xfrm>
            <a:off x="9678850" y="268963"/>
            <a:ext cx="2305141" cy="1076343"/>
          </a:xfrm>
          <a:prstGeom prst="rect">
            <a:avLst/>
          </a:prstGeom>
          <a:noFill/>
          <a:ln>
            <a:noFill/>
          </a:ln>
        </p:spPr>
      </p:pic>
      <p:pic>
        <p:nvPicPr>
          <p:cNvPr id="284" name="Google Shape;284;p34" descr="Why does American English sound so smooth? Improve your American accent and the flow of your spoken American English by linking words together! Learn how to link using the front and back vowels!&#10;*****&#10;Live English lessons each week! Join Julie at Julie's Conversation Club:  https://courses.sandiegovoiceandaccent.com/courses/julies-conversation-club&#10;&#10;*****&#10;Join the r/AmericanAccent Reddit community and participate in the weekly pronunciation challenge! https://www.reddit.com/r/AmericanAccent/&#10;&#10;*****&#10;One-on-one private speech training: https://sandiegovoiceandaccent.com/contact&#10;&#10;*******&#10;Study with me online...for FREE! San Diego Voice and Accent offers two free online courses!&#10;&#10;#1: American Accent: Top 10 Essentials: https://courses.sandiegovoiceandaccent.com/courses/american-accent-top-10-essentials&#10;&#10;#2: Whip your voice into shape with the Six Steps to a Stronger Voice: https://courses.sandiegovoiceandaccent.com/courses/six-steps-to-a-stronger-voice&#10;&#10;*****&#10;For more free and helpful information, visit my website: https://sandiegovoiceandaccent.com/" title="Learn the American Accent: Vowel to Vowel Linking in American English">
            <a:hlinkClick r:id="rId4"/>
          </p:cNvPr>
          <p:cNvPicPr preferRelativeResize="0"/>
          <p:nvPr/>
        </p:nvPicPr>
        <p:blipFill>
          <a:blip r:embed="rId5">
            <a:alphaModFix/>
          </a:blip>
          <a:stretch>
            <a:fillRect/>
          </a:stretch>
        </p:blipFill>
        <p:spPr>
          <a:xfrm>
            <a:off x="617275" y="1345300"/>
            <a:ext cx="9182200" cy="4947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4"/>
                                        </p:tgtEl>
                                        <p:attrNameLst>
                                          <p:attrName>style.visibility</p:attrName>
                                        </p:attrNameLst>
                                      </p:cBhvr>
                                      <p:to>
                                        <p:strVal val="visible"/>
                                      </p:to>
                                    </p:set>
                                    <p:animEffect transition="in" filter="fade">
                                      <p:cBhvr>
                                        <p:cTn id="7" dur="1000"/>
                                        <p:tgtEl>
                                          <p:spTgt spid="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35"/>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290" name="Google Shape;290;p35"/>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291" name="Google Shape;291;p35"/>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2" name="Google Shape;292;p3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93" name="Google Shape;293;p3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94" name="Google Shape;294;p35"/>
          <p:cNvSpPr txBox="1"/>
          <p:nvPr/>
        </p:nvSpPr>
        <p:spPr>
          <a:xfrm>
            <a:off x="889000" y="1841126"/>
            <a:ext cx="10541100" cy="9231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000000"/>
              </a:buClr>
              <a:buSzPts val="2200"/>
              <a:buFont typeface="Arial"/>
              <a:buNone/>
            </a:pPr>
            <a:endParaRPr sz="2200" b="0" i="0" u="none" strike="noStrike" cap="none">
              <a:solidFill>
                <a:schemeClr val="dk1"/>
              </a:solidFill>
              <a:highlight>
                <a:srgbClr val="FFFFFF"/>
              </a:highlight>
              <a:latin typeface="Times New Roman"/>
              <a:ea typeface="Times New Roman"/>
              <a:cs typeface="Times New Roman"/>
              <a:sym typeface="Times New Roman"/>
            </a:endParaRPr>
          </a:p>
          <a:p>
            <a:pPr marL="0" marR="0" lvl="0" indent="0" algn="l" rtl="0">
              <a:lnSpc>
                <a:spcPct val="115000"/>
              </a:lnSpc>
              <a:spcBef>
                <a:spcPts val="800"/>
              </a:spcBef>
              <a:spcAft>
                <a:spcPts val="800"/>
              </a:spcAft>
              <a:buClr>
                <a:srgbClr val="000000"/>
              </a:buClr>
              <a:buSzPts val="2200"/>
              <a:buFont typeface="Arial"/>
              <a:buNone/>
            </a:pPr>
            <a:endParaRPr sz="2200" b="0" i="0" u="none" strike="noStrike" cap="none">
              <a:solidFill>
                <a:schemeClr val="dk1"/>
              </a:solidFill>
              <a:highlight>
                <a:srgbClr val="FFFFFF"/>
              </a:highlight>
              <a:latin typeface="Times New Roman"/>
              <a:ea typeface="Times New Roman"/>
              <a:cs typeface="Times New Roman"/>
              <a:sym typeface="Times New Roman"/>
            </a:endParaRPr>
          </a:p>
        </p:txBody>
      </p:sp>
      <p:sp>
        <p:nvSpPr>
          <p:cNvPr id="295" name="Google Shape;295;p3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296" name="Google Shape;296;p35"/>
          <p:cNvPicPr preferRelativeResize="0"/>
          <p:nvPr/>
        </p:nvPicPr>
        <p:blipFill rotWithShape="1">
          <a:blip r:embed="rId3">
            <a:alphaModFix/>
          </a:blip>
          <a:srcRect t="27877" b="25425"/>
          <a:stretch/>
        </p:blipFill>
        <p:spPr>
          <a:xfrm>
            <a:off x="9678850" y="268963"/>
            <a:ext cx="2305141" cy="1076343"/>
          </a:xfrm>
          <a:prstGeom prst="rect">
            <a:avLst/>
          </a:prstGeom>
          <a:noFill/>
          <a:ln>
            <a:noFill/>
          </a:ln>
        </p:spPr>
      </p:pic>
      <p:pic>
        <p:nvPicPr>
          <p:cNvPr id="297" name="Google Shape;297;p35"/>
          <p:cNvPicPr preferRelativeResize="0"/>
          <p:nvPr/>
        </p:nvPicPr>
        <p:blipFill rotWithShape="1">
          <a:blip r:embed="rId4">
            <a:alphaModFix/>
          </a:blip>
          <a:srcRect/>
          <a:stretch/>
        </p:blipFill>
        <p:spPr>
          <a:xfrm>
            <a:off x="721125" y="546950"/>
            <a:ext cx="8773950" cy="5980600"/>
          </a:xfrm>
          <a:prstGeom prst="rect">
            <a:avLst/>
          </a:prstGeom>
          <a:noFill/>
          <a:ln w="38100" cap="flat" cmpd="sng">
            <a:solidFill>
              <a:srgbClr val="00B0F0"/>
            </a:solidFill>
            <a:prstDash val="solid"/>
            <a:miter lim="8000"/>
            <a:headEnd type="none" w="sm" len="sm"/>
            <a:tailEnd type="none" w="sm" len="sm"/>
          </a:ln>
          <a:effectLst>
            <a:outerShdw blurRad="571500" sx="86000" sy="86000" algn="ctr" rotWithShape="0">
              <a:srgbClr val="000000">
                <a:alpha val="23921"/>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36"/>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l" rtl="0">
              <a:lnSpc>
                <a:spcPct val="115000"/>
              </a:lnSpc>
              <a:spcBef>
                <a:spcPts val="0"/>
              </a:spcBef>
              <a:spcAft>
                <a:spcPts val="800"/>
              </a:spcAft>
              <a:buClr>
                <a:srgbClr val="000000"/>
              </a:buClr>
              <a:buSzPts val="2200"/>
              <a:buFont typeface="Arial"/>
              <a:buNone/>
            </a:pPr>
            <a:endParaRPr sz="2200" b="1" i="0" u="none" strike="noStrike" cap="none">
              <a:solidFill>
                <a:schemeClr val="dk1"/>
              </a:solidFill>
              <a:highlight>
                <a:srgbClr val="FFFFFF"/>
              </a:highlight>
              <a:latin typeface="Times New Roman"/>
              <a:ea typeface="Times New Roman"/>
              <a:cs typeface="Times New Roman"/>
              <a:sym typeface="Times New Roman"/>
            </a:endParaRPr>
          </a:p>
        </p:txBody>
      </p:sp>
      <p:sp>
        <p:nvSpPr>
          <p:cNvPr id="303" name="Google Shape;303;p36"/>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2800" b="1" i="0" u="none" strike="noStrike" cap="none">
              <a:solidFill>
                <a:schemeClr val="dk1"/>
              </a:solidFill>
              <a:latin typeface="Times New Roman"/>
              <a:ea typeface="Times New Roman"/>
              <a:cs typeface="Times New Roman"/>
              <a:sym typeface="Times New Roman"/>
            </a:endParaRPr>
          </a:p>
        </p:txBody>
      </p:sp>
      <p:sp>
        <p:nvSpPr>
          <p:cNvPr id="304" name="Google Shape;304;p3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5" name="Google Shape;305;p3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306" name="Google Shape;306;p36"/>
          <p:cNvSpPr txBox="1"/>
          <p:nvPr/>
        </p:nvSpPr>
        <p:spPr>
          <a:xfrm>
            <a:off x="889000" y="1231800"/>
            <a:ext cx="14580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2800" b="1" i="0" u="none" strike="noStrike" cap="none">
                <a:solidFill>
                  <a:srgbClr val="FF0000"/>
                </a:solidFill>
                <a:latin typeface="Times New Roman"/>
                <a:ea typeface="Times New Roman"/>
                <a:cs typeface="Times New Roman"/>
                <a:sym typeface="Times New Roman"/>
              </a:rPr>
              <a:t>Practice</a:t>
            </a:r>
            <a:endParaRPr sz="2800" b="1" i="0" u="none" strike="noStrike" cap="none">
              <a:solidFill>
                <a:srgbClr val="FF0000"/>
              </a:solidFill>
              <a:latin typeface="Times New Roman"/>
              <a:ea typeface="Times New Roman"/>
              <a:cs typeface="Times New Roman"/>
              <a:sym typeface="Times New Roman"/>
            </a:endParaRPr>
          </a:p>
        </p:txBody>
      </p:sp>
      <p:sp>
        <p:nvSpPr>
          <p:cNvPr id="307" name="Google Shape;307;p36"/>
          <p:cNvSpPr txBox="1"/>
          <p:nvPr/>
        </p:nvSpPr>
        <p:spPr>
          <a:xfrm>
            <a:off x="889000" y="1841124"/>
            <a:ext cx="10541100" cy="661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300"/>
              <a:buFont typeface="Arial"/>
              <a:buNone/>
            </a:pPr>
            <a:r>
              <a:rPr lang="en-US" sz="2300" b="1" i="0" u="sng" strike="noStrike" cap="none">
                <a:solidFill>
                  <a:schemeClr val="hlink"/>
                </a:solidFill>
                <a:latin typeface="Times New Roman"/>
                <a:ea typeface="Times New Roman"/>
                <a:cs typeface="Times New Roman"/>
                <a:sym typeface="Times New Roman"/>
                <a:hlinkClick r:id="rId3"/>
              </a:rPr>
              <a:t>https://pronuncian.com/linking-vowels-into-vowels</a:t>
            </a:r>
            <a:r>
              <a:rPr lang="en-US" sz="2300" b="1" i="0" u="none" strike="noStrike" cap="none">
                <a:solidFill>
                  <a:srgbClr val="000000"/>
                </a:solidFill>
                <a:latin typeface="Times New Roman"/>
                <a:ea typeface="Times New Roman"/>
                <a:cs typeface="Times New Roman"/>
                <a:sym typeface="Times New Roman"/>
              </a:rPr>
              <a:t> </a:t>
            </a:r>
            <a:endParaRPr sz="2300" b="1" i="0" u="none" strike="noStrike" cap="none">
              <a:solidFill>
                <a:srgbClr val="000000"/>
              </a:solidFill>
              <a:latin typeface="Times New Roman"/>
              <a:ea typeface="Times New Roman"/>
              <a:cs typeface="Times New Roman"/>
              <a:sym typeface="Times New Roman"/>
            </a:endParaRPr>
          </a:p>
        </p:txBody>
      </p:sp>
      <p:sp>
        <p:nvSpPr>
          <p:cNvPr id="308" name="Google Shape;308;p3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0" i="0" u="none" strike="noStrike" cap="none">
              <a:solidFill>
                <a:srgbClr val="000000"/>
              </a:solidFill>
              <a:latin typeface="Arial"/>
              <a:ea typeface="Arial"/>
              <a:cs typeface="Arial"/>
              <a:sym typeface="Arial"/>
            </a:endParaRPr>
          </a:p>
        </p:txBody>
      </p:sp>
      <p:pic>
        <p:nvPicPr>
          <p:cNvPr id="309" name="Google Shape;309;p36"/>
          <p:cNvPicPr preferRelativeResize="0"/>
          <p:nvPr/>
        </p:nvPicPr>
        <p:blipFill rotWithShape="1">
          <a:blip r:embed="rId4">
            <a:alphaModFix/>
          </a:blip>
          <a:srcRect t="27877" b="25425"/>
          <a:stretch/>
        </p:blipFill>
        <p:spPr>
          <a:xfrm>
            <a:off x="9678850" y="268963"/>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pic>
        <p:nvPicPr>
          <p:cNvPr id="314" name="Google Shape;314;p37"/>
          <p:cNvPicPr preferRelativeResize="0"/>
          <p:nvPr/>
        </p:nvPicPr>
        <p:blipFill rotWithShape="1">
          <a:blip r:embed="rId3">
            <a:alphaModFix/>
          </a:blip>
          <a:srcRect/>
          <a:stretch/>
        </p:blipFill>
        <p:spPr>
          <a:xfrm>
            <a:off x="0" y="7112"/>
            <a:ext cx="12192000" cy="6843777"/>
          </a:xfrm>
          <a:prstGeom prst="rect">
            <a:avLst/>
          </a:prstGeom>
          <a:noFill/>
          <a:ln>
            <a:noFill/>
          </a:ln>
        </p:spPr>
      </p:pic>
      <p:sp>
        <p:nvSpPr>
          <p:cNvPr id="315" name="Google Shape;315;p37"/>
          <p:cNvSpPr/>
          <p:nvPr/>
        </p:nvSpPr>
        <p:spPr>
          <a:xfrm flipH="1">
            <a:off x="6512700" y="3153102"/>
            <a:ext cx="5679300" cy="3705000"/>
          </a:xfrm>
          <a:prstGeom prst="rtTriangle">
            <a:avLst/>
          </a:prstGeom>
          <a:solidFill>
            <a:srgbClr val="669BBC">
              <a:alpha val="75294"/>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16" name="Google Shape;316;p37"/>
          <p:cNvSpPr txBox="1"/>
          <p:nvPr/>
        </p:nvSpPr>
        <p:spPr>
          <a:xfrm>
            <a:off x="582006" y="5707075"/>
            <a:ext cx="4524600" cy="923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en-US" sz="5400" b="1" i="0" u="none" strike="noStrike" cap="none">
                <a:solidFill>
                  <a:schemeClr val="lt1"/>
                </a:solidFill>
                <a:latin typeface="Times New Roman"/>
                <a:ea typeface="Times New Roman"/>
                <a:cs typeface="Times New Roman"/>
                <a:sym typeface="Times New Roman"/>
              </a:rPr>
              <a:t>Thank You</a:t>
            </a:r>
            <a:endParaRPr sz="1400" b="0" i="0" u="none" strike="noStrike" cap="none">
              <a:solidFill>
                <a:srgbClr val="000000"/>
              </a:solidFill>
              <a:latin typeface="Arial"/>
              <a:ea typeface="Arial"/>
              <a:cs typeface="Arial"/>
              <a:sym typeface="Arial"/>
            </a:endParaRPr>
          </a:p>
        </p:txBody>
      </p:sp>
      <p:pic>
        <p:nvPicPr>
          <p:cNvPr id="317" name="Google Shape;317;p37"/>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318" name="Google Shape;318;p37"/>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669BBC"/>
              </a:solidFill>
              <a:latin typeface="Calibri"/>
              <a:ea typeface="Calibri"/>
              <a:cs typeface="Calibri"/>
              <a:sym typeface="Calibri"/>
            </a:endParaRPr>
          </a:p>
        </p:txBody>
      </p:sp>
      <p:pic>
        <p:nvPicPr>
          <p:cNvPr id="319" name="Google Shape;319;p37"/>
          <p:cNvPicPr preferRelativeResize="0"/>
          <p:nvPr/>
        </p:nvPicPr>
        <p:blipFill rotWithShape="1">
          <a:blip r:embed="rId5">
            <a:alphaModFix/>
          </a:blip>
          <a:srcRect t="27877" b="25424"/>
          <a:stretch/>
        </p:blipFill>
        <p:spPr>
          <a:xfrm>
            <a:off x="9425810" y="203200"/>
            <a:ext cx="2580006" cy="1204686"/>
          </a:xfrm>
          <a:prstGeom prst="rect">
            <a:avLst/>
          </a:prstGeom>
          <a:noFill/>
          <a:ln>
            <a:noFill/>
          </a:ln>
        </p:spPr>
      </p:pic>
      <p:pic>
        <p:nvPicPr>
          <p:cNvPr id="320" name="Google Shape;320;p37"/>
          <p:cNvPicPr preferRelativeResize="0"/>
          <p:nvPr/>
        </p:nvPicPr>
        <p:blipFill rotWithShape="1">
          <a:blip r:embed="rId6">
            <a:alphaModFix/>
          </a:blip>
          <a:srcRect/>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18</Slides>
  <Notes>18</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majd jeraisi</cp:lastModifiedBy>
  <cp:revision>1</cp:revision>
  <dcterms:modified xsi:type="dcterms:W3CDTF">2024-03-25T02:26:50Z</dcterms:modified>
</cp:coreProperties>
</file>