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2"/>
  </p:notesMasterIdLst>
  <p:handoutMasterIdLst>
    <p:handoutMasterId r:id="rId73"/>
  </p:handoutMasterIdLst>
  <p:sldIdLst>
    <p:sldId id="303" r:id="rId5"/>
    <p:sldId id="313" r:id="rId6"/>
    <p:sldId id="736" r:id="rId7"/>
    <p:sldId id="702" r:id="rId8"/>
    <p:sldId id="666" r:id="rId9"/>
    <p:sldId id="738" r:id="rId10"/>
    <p:sldId id="739" r:id="rId11"/>
    <p:sldId id="740" r:id="rId12"/>
    <p:sldId id="741" r:id="rId13"/>
    <p:sldId id="742" r:id="rId14"/>
    <p:sldId id="743" r:id="rId15"/>
    <p:sldId id="744" r:id="rId16"/>
    <p:sldId id="745" r:id="rId17"/>
    <p:sldId id="746" r:id="rId18"/>
    <p:sldId id="747" r:id="rId19"/>
    <p:sldId id="748" r:id="rId20"/>
    <p:sldId id="749" r:id="rId21"/>
    <p:sldId id="750" r:id="rId22"/>
    <p:sldId id="751" r:id="rId23"/>
    <p:sldId id="752" r:id="rId24"/>
    <p:sldId id="753" r:id="rId25"/>
    <p:sldId id="754" r:id="rId26"/>
    <p:sldId id="755" r:id="rId27"/>
    <p:sldId id="756" r:id="rId28"/>
    <p:sldId id="757" r:id="rId29"/>
    <p:sldId id="758" r:id="rId30"/>
    <p:sldId id="759" r:id="rId31"/>
    <p:sldId id="760" r:id="rId32"/>
    <p:sldId id="762" r:id="rId33"/>
    <p:sldId id="761" r:id="rId34"/>
    <p:sldId id="763" r:id="rId35"/>
    <p:sldId id="764" r:id="rId36"/>
    <p:sldId id="765" r:id="rId37"/>
    <p:sldId id="766" r:id="rId38"/>
    <p:sldId id="767" r:id="rId39"/>
    <p:sldId id="768" r:id="rId40"/>
    <p:sldId id="769" r:id="rId41"/>
    <p:sldId id="770" r:id="rId42"/>
    <p:sldId id="771" r:id="rId43"/>
    <p:sldId id="772" r:id="rId44"/>
    <p:sldId id="773" r:id="rId45"/>
    <p:sldId id="774" r:id="rId46"/>
    <p:sldId id="775" r:id="rId47"/>
    <p:sldId id="776" r:id="rId48"/>
    <p:sldId id="777" r:id="rId49"/>
    <p:sldId id="778" r:id="rId50"/>
    <p:sldId id="779" r:id="rId51"/>
    <p:sldId id="780" r:id="rId52"/>
    <p:sldId id="781" r:id="rId53"/>
    <p:sldId id="782" r:id="rId54"/>
    <p:sldId id="783" r:id="rId55"/>
    <p:sldId id="784" r:id="rId56"/>
    <p:sldId id="785" r:id="rId57"/>
    <p:sldId id="786" r:id="rId58"/>
    <p:sldId id="787" r:id="rId59"/>
    <p:sldId id="788" r:id="rId60"/>
    <p:sldId id="789" r:id="rId61"/>
    <p:sldId id="790" r:id="rId62"/>
    <p:sldId id="791" r:id="rId63"/>
    <p:sldId id="792" r:id="rId64"/>
    <p:sldId id="793" r:id="rId65"/>
    <p:sldId id="794" r:id="rId66"/>
    <p:sldId id="795" r:id="rId67"/>
    <p:sldId id="797" r:id="rId68"/>
    <p:sldId id="798" r:id="rId69"/>
    <p:sldId id="799"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736"/>
            <p14:sldId id="702"/>
            <p14:sldId id="666"/>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2"/>
            <p14:sldId id="761"/>
            <p14:sldId id="763"/>
            <p14:sldId id="764"/>
            <p14:sldId id="765"/>
            <p14:sldId id="76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7"/>
            <p14:sldId id="798"/>
            <p14:sldId id="79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79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79"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handoutMaster" Target="handoutMasters/handoutMaster1.xml"/><Relationship Id="rId78"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picChg chg="add del mod">
          <ac:chgData name="AbdullahHalawany" userId="93acd4f6-3999-43c0-a02f-17f31116eace" providerId="ADAL" clId="{1789CC17-4EBB-4F87-81FB-ACC80DF0C480}" dt="2024-10-31T07:12:41.909" v="131"/>
          <ac:picMkLst>
            <pc:docMk/>
            <pc:sldMk cId="0" sldId="303"/>
            <ac:picMk id="8" creationId="{83EC672B-955A-B1F3-1F35-EC489F5515BB}"/>
          </ac:picMkLst>
        </pc:picChg>
      </pc:sldChg>
      <pc:sldChg chg="addSp delSp modSp modTransition modAnim">
        <pc:chgData name="AbdullahHalawany" userId="93acd4f6-3999-43c0-a02f-17f31116eace" providerId="ADAL" clId="{1789CC17-4EBB-4F87-81FB-ACC80DF0C480}" dt="2024-10-31T07:13:08.917" v="132"/>
        <pc:sldMkLst>
          <pc:docMk/>
          <pc:sldMk cId="0" sldId="313"/>
        </pc:sldMkLst>
        <pc:picChg chg="add del mod">
          <ac:chgData name="AbdullahHalawany" userId="93acd4f6-3999-43c0-a02f-17f31116eace" providerId="ADAL" clId="{1789CC17-4EBB-4F87-81FB-ACC80DF0C480}" dt="2024-10-31T07:13:08.917" v="132"/>
          <ac:picMkLst>
            <pc:docMk/>
            <pc:sldMk cId="0" sldId="313"/>
            <ac:picMk id="13" creationId="{D6CEF5B3-8CA2-0F14-F97F-0EF521FF24E2}"/>
          </ac:picMkLst>
        </pc:picChg>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picChg chg="add del mod">
          <ac:chgData name="AbdullahHalawany" userId="93acd4f6-3999-43c0-a02f-17f31116eace" providerId="ADAL" clId="{1789CC17-4EBB-4F87-81FB-ACC80DF0C480}" dt="2024-10-31T05:02:10.604" v="71"/>
          <ac:picMkLst>
            <pc:docMk/>
            <pc:sldMk cId="191888453" sldId="499"/>
            <ac:picMk id="4" creationId="{68EA6D02-8881-53D3-8950-8E58D619405E}"/>
          </ac:picMkLst>
        </pc:picChg>
        <pc:picChg chg="add del mod ord">
          <ac:chgData name="AbdullahHalawany" userId="93acd4f6-3999-43c0-a02f-17f31116eace" providerId="ADAL" clId="{1789CC17-4EBB-4F87-81FB-ACC80DF0C480}" dt="2024-10-31T05:03:47.988" v="72"/>
          <ac:picMkLst>
            <pc:docMk/>
            <pc:sldMk cId="191888453" sldId="499"/>
            <ac:picMk id="7" creationId="{A85B4736-2681-4FF9-C407-C9557C1C24E8}"/>
          </ac:picMkLst>
        </pc:picChg>
        <pc:picChg chg="add del mod">
          <ac:chgData name="AbdullahHalawany" userId="93acd4f6-3999-43c0-a02f-17f31116eace" providerId="ADAL" clId="{1789CC17-4EBB-4F87-81FB-ACC80DF0C480}" dt="2024-10-31T07:13:08.917" v="132"/>
          <ac:picMkLst>
            <pc:docMk/>
            <pc:sldMk cId="191888453" sldId="499"/>
            <ac:picMk id="8" creationId="{6C39DCFF-0F5F-4BCD-E6CA-02E072AFAA34}"/>
          </ac:picMkLst>
        </pc:picChg>
      </pc:sldChg>
      <pc:sldChg chg="addSp delSp modSp modTransition modAnim">
        <pc:chgData name="AbdullahHalawany" userId="93acd4f6-3999-43c0-a02f-17f31116eace" providerId="ADAL" clId="{1789CC17-4EBB-4F87-81FB-ACC80DF0C480}" dt="2024-10-31T07:13:08.917" v="132"/>
        <pc:sldMkLst>
          <pc:docMk/>
          <pc:sldMk cId="756635027" sldId="583"/>
        </pc:sldMkLst>
        <pc:picChg chg="add del mod">
          <ac:chgData name="AbdullahHalawany" userId="93acd4f6-3999-43c0-a02f-17f31116eace" providerId="ADAL" clId="{1789CC17-4EBB-4F87-81FB-ACC80DF0C480}" dt="2024-10-31T07:13:08.917" v="132"/>
          <ac:picMkLst>
            <pc:docMk/>
            <pc:sldMk cId="756635027" sldId="583"/>
            <ac:picMk id="5" creationId="{78671845-74EB-98A8-21DE-95F8F14EAE1B}"/>
          </ac:picMkLst>
        </pc:picChg>
      </pc:sldChg>
      <pc:sldChg chg="addSp delSp modSp mod modTransition modAnim">
        <pc:chgData name="AbdullahHalawany" userId="93acd4f6-3999-43c0-a02f-17f31116eace" providerId="ADAL" clId="{1789CC17-4EBB-4F87-81FB-ACC80DF0C480}" dt="2024-10-31T07:13:08.917" v="132"/>
        <pc:sldMkLst>
          <pc:docMk/>
          <pc:sldMk cId="1978668602" sldId="584"/>
        </pc:sldMkLst>
        <pc:picChg chg="add del mod">
          <ac:chgData name="AbdullahHalawany" userId="93acd4f6-3999-43c0-a02f-17f31116eace" providerId="ADAL" clId="{1789CC17-4EBB-4F87-81FB-ACC80DF0C480}" dt="2024-10-31T05:05:29.116" v="75"/>
          <ac:picMkLst>
            <pc:docMk/>
            <pc:sldMk cId="1978668602" sldId="584"/>
            <ac:picMk id="9" creationId="{AC129F57-4CA3-EB84-9493-426052CC6B3C}"/>
          </ac:picMkLst>
        </pc:picChg>
        <pc:picChg chg="add del mod ord">
          <ac:chgData name="AbdullahHalawany" userId="93acd4f6-3999-43c0-a02f-17f31116eace" providerId="ADAL" clId="{1789CC17-4EBB-4F87-81FB-ACC80DF0C480}" dt="2024-10-31T05:05:57.083" v="76"/>
          <ac:picMkLst>
            <pc:docMk/>
            <pc:sldMk cId="1978668602" sldId="584"/>
            <ac:picMk id="17" creationId="{A33ECC89-6C3C-F518-E97D-C3B064BE9DC3}"/>
          </ac:picMkLst>
        </pc:picChg>
        <pc:picChg chg="add del mod">
          <ac:chgData name="AbdullahHalawany" userId="93acd4f6-3999-43c0-a02f-17f31116eace" providerId="ADAL" clId="{1789CC17-4EBB-4F87-81FB-ACC80DF0C480}" dt="2024-10-31T05:05:58.731" v="78"/>
          <ac:picMkLst>
            <pc:docMk/>
            <pc:sldMk cId="1978668602" sldId="584"/>
            <ac:picMk id="18" creationId="{5F21C153-2C61-69AA-A4E0-AE04F169C953}"/>
          </ac:picMkLst>
        </pc:picChg>
        <pc:picChg chg="add del mod ord">
          <ac:chgData name="AbdullahHalawany" userId="93acd4f6-3999-43c0-a02f-17f31116eace" providerId="ADAL" clId="{1789CC17-4EBB-4F87-81FB-ACC80DF0C480}" dt="2024-10-31T05:07:36.638" v="79"/>
          <ac:picMkLst>
            <pc:docMk/>
            <pc:sldMk cId="1978668602" sldId="584"/>
            <ac:picMk id="24" creationId="{CA06400F-0581-23C0-1112-F3DC38B845A0}"/>
          </ac:picMkLst>
        </pc:picChg>
        <pc:picChg chg="add del mod">
          <ac:chgData name="AbdullahHalawany" userId="93acd4f6-3999-43c0-a02f-17f31116eace" providerId="ADAL" clId="{1789CC17-4EBB-4F87-81FB-ACC80DF0C480}" dt="2024-10-31T07:13:08.917" v="132"/>
          <ac:picMkLst>
            <pc:docMk/>
            <pc:sldMk cId="1978668602" sldId="584"/>
            <ac:picMk id="25" creationId="{52A1020C-5446-3BC4-893C-6A4B7A26A117}"/>
          </ac:picMkLst>
        </pc:picChg>
      </pc:sldChg>
      <pc:sldChg chg="addSp delSp modSp modTransition modAnim">
        <pc:chgData name="AbdullahHalawany" userId="93acd4f6-3999-43c0-a02f-17f31116eace" providerId="ADAL" clId="{1789CC17-4EBB-4F87-81FB-ACC80DF0C480}" dt="2024-10-31T07:13:08.917" v="132"/>
        <pc:sldMkLst>
          <pc:docMk/>
          <pc:sldMk cId="1137751685" sldId="585"/>
        </pc:sldMkLst>
        <pc:picChg chg="add del mod">
          <ac:chgData name="AbdullahHalawany" userId="93acd4f6-3999-43c0-a02f-17f31116eace" providerId="ADAL" clId="{1789CC17-4EBB-4F87-81FB-ACC80DF0C480}" dt="2024-10-31T07:13:08.917" v="132"/>
          <ac:picMkLst>
            <pc:docMk/>
            <pc:sldMk cId="1137751685" sldId="585"/>
            <ac:picMk id="18" creationId="{C1EC9D94-0F04-8850-73D2-374FFF4B101F}"/>
          </ac:picMkLst>
        </pc:picChg>
      </pc:sldChg>
      <pc:sldChg chg="addSp delSp modSp mod modTransition modAnim">
        <pc:chgData name="AbdullahHalawany" userId="93acd4f6-3999-43c0-a02f-17f31116eace" providerId="ADAL" clId="{1789CC17-4EBB-4F87-81FB-ACC80DF0C480}" dt="2024-10-31T07:13:08.917" v="132"/>
        <pc:sldMkLst>
          <pc:docMk/>
          <pc:sldMk cId="1738274113" sldId="586"/>
        </pc:sldMkLst>
        <pc:spChg chg="mod">
          <ac:chgData name="AbdullahHalawany" userId="93acd4f6-3999-43c0-a02f-17f31116eace" providerId="ADAL" clId="{1789CC17-4EBB-4F87-81FB-ACC80DF0C480}" dt="2024-10-31T04:37:38.723" v="51" actId="1076"/>
          <ac:spMkLst>
            <pc:docMk/>
            <pc:sldMk cId="1738274113" sldId="586"/>
            <ac:spMk id="10" creationId="{990169C1-5DF2-45B9-864B-8E2661F2032F}"/>
          </ac:spMkLst>
        </pc:spChg>
        <pc:spChg chg="mod">
          <ac:chgData name="AbdullahHalawany" userId="93acd4f6-3999-43c0-a02f-17f31116eace" providerId="ADAL" clId="{1789CC17-4EBB-4F87-81FB-ACC80DF0C480}" dt="2024-10-31T04:37:34.478" v="50" actId="1076"/>
          <ac:spMkLst>
            <pc:docMk/>
            <pc:sldMk cId="1738274113" sldId="586"/>
            <ac:spMk id="14" creationId="{00000000-0000-0000-0000-000000000000}"/>
          </ac:spMkLst>
        </pc:spChg>
        <pc:picChg chg="add del mod">
          <ac:chgData name="AbdullahHalawany" userId="93acd4f6-3999-43c0-a02f-17f31116eace" providerId="ADAL" clId="{1789CC17-4EBB-4F87-81FB-ACC80DF0C480}" dt="2024-10-31T05:11:02.014" v="82"/>
          <ac:picMkLst>
            <pc:docMk/>
            <pc:sldMk cId="1738274113" sldId="586"/>
            <ac:picMk id="5" creationId="{0D3D3B7C-A0EB-8DA2-E757-00C2558F2BA6}"/>
          </ac:picMkLst>
        </pc:picChg>
        <pc:picChg chg="add del mod ord">
          <ac:chgData name="AbdullahHalawany" userId="93acd4f6-3999-43c0-a02f-17f31116eace" providerId="ADAL" clId="{1789CC17-4EBB-4F87-81FB-ACC80DF0C480}" dt="2024-10-31T05:12:19.582" v="83"/>
          <ac:picMkLst>
            <pc:docMk/>
            <pc:sldMk cId="1738274113" sldId="586"/>
            <ac:picMk id="8" creationId="{4650755A-4D7B-AAF1-9487-83A6301C41F4}"/>
          </ac:picMkLst>
        </pc:picChg>
        <pc:picChg chg="add del mod">
          <ac:chgData name="AbdullahHalawany" userId="93acd4f6-3999-43c0-a02f-17f31116eace" providerId="ADAL" clId="{1789CC17-4EBB-4F87-81FB-ACC80DF0C480}" dt="2024-10-31T07:13:08.917" v="132"/>
          <ac:picMkLst>
            <pc:docMk/>
            <pc:sldMk cId="1738274113" sldId="586"/>
            <ac:picMk id="9" creationId="{900BC67F-F324-81C6-C071-B999C24E4EF5}"/>
          </ac:picMkLst>
        </pc:picChg>
      </pc:sldChg>
      <pc:sldChg chg="addSp delSp modSp modTransition modAnim">
        <pc:chgData name="AbdullahHalawany" userId="93acd4f6-3999-43c0-a02f-17f31116eace" providerId="ADAL" clId="{1789CC17-4EBB-4F87-81FB-ACC80DF0C480}" dt="2024-10-31T07:13:08.917" v="132"/>
        <pc:sldMkLst>
          <pc:docMk/>
          <pc:sldMk cId="51338143" sldId="587"/>
        </pc:sldMkLst>
        <pc:picChg chg="add del mod">
          <ac:chgData name="AbdullahHalawany" userId="93acd4f6-3999-43c0-a02f-17f31116eace" providerId="ADAL" clId="{1789CC17-4EBB-4F87-81FB-ACC80DF0C480}" dt="2024-10-31T07:13:08.917" v="132"/>
          <ac:picMkLst>
            <pc:docMk/>
            <pc:sldMk cId="51338143" sldId="587"/>
            <ac:picMk id="16" creationId="{2460A051-BE58-9B56-FBF8-AB9605CAAB42}"/>
          </ac:picMkLst>
        </pc:picChg>
      </pc:sldChg>
      <pc:sldChg chg="addSp delSp modSp mod modTransition modAnim">
        <pc:chgData name="AbdullahHalawany" userId="93acd4f6-3999-43c0-a02f-17f31116eace" providerId="ADAL" clId="{1789CC17-4EBB-4F87-81FB-ACC80DF0C480}" dt="2024-10-31T07:13:08.917" v="132"/>
        <pc:sldMkLst>
          <pc:docMk/>
          <pc:sldMk cId="1566672731" sldId="588"/>
        </pc:sldMkLst>
        <pc:picChg chg="add del mod">
          <ac:chgData name="AbdullahHalawany" userId="93acd4f6-3999-43c0-a02f-17f31116eace" providerId="ADAL" clId="{1789CC17-4EBB-4F87-81FB-ACC80DF0C480}" dt="2024-10-31T05:14:11.020" v="86"/>
          <ac:picMkLst>
            <pc:docMk/>
            <pc:sldMk cId="1566672731" sldId="588"/>
            <ac:picMk id="5" creationId="{02BD1032-420B-D6A2-F7B8-54921F2BF349}"/>
          </ac:picMkLst>
        </pc:picChg>
        <pc:picChg chg="add del mod ord">
          <ac:chgData name="AbdullahHalawany" userId="93acd4f6-3999-43c0-a02f-17f31116eace" providerId="ADAL" clId="{1789CC17-4EBB-4F87-81FB-ACC80DF0C480}" dt="2024-10-31T05:16:39.016" v="87"/>
          <ac:picMkLst>
            <pc:docMk/>
            <pc:sldMk cId="1566672731" sldId="588"/>
            <ac:picMk id="8" creationId="{C7AB7D98-DEC3-D7BE-5739-095866F934D7}"/>
          </ac:picMkLst>
        </pc:picChg>
        <pc:picChg chg="add del mod">
          <ac:chgData name="AbdullahHalawany" userId="93acd4f6-3999-43c0-a02f-17f31116eace" providerId="ADAL" clId="{1789CC17-4EBB-4F87-81FB-ACC80DF0C480}" dt="2024-10-31T07:13:08.917" v="132"/>
          <ac:picMkLst>
            <pc:docMk/>
            <pc:sldMk cId="1566672731" sldId="588"/>
            <ac:picMk id="9" creationId="{5C097D06-425E-A3FD-7571-A979CC076C47}"/>
          </ac:picMkLst>
        </pc:picChg>
      </pc:sldChg>
      <pc:sldChg chg="addSp delSp modSp mod modTransition modAnim">
        <pc:chgData name="AbdullahHalawany" userId="93acd4f6-3999-43c0-a02f-17f31116eace" providerId="ADAL" clId="{1789CC17-4EBB-4F87-81FB-ACC80DF0C480}" dt="2024-10-31T07:13:08.917" v="132"/>
        <pc:sldMkLst>
          <pc:docMk/>
          <pc:sldMk cId="3996977730" sldId="589"/>
        </pc:sldMkLst>
        <pc:picChg chg="add del mod">
          <ac:chgData name="AbdullahHalawany" userId="93acd4f6-3999-43c0-a02f-17f31116eace" providerId="ADAL" clId="{1789CC17-4EBB-4F87-81FB-ACC80DF0C480}" dt="2024-10-31T05:17:23.689" v="90"/>
          <ac:picMkLst>
            <pc:docMk/>
            <pc:sldMk cId="3996977730" sldId="589"/>
            <ac:picMk id="9" creationId="{F6A4C462-633D-7CA7-4B85-7D3EBDEDECE5}"/>
          </ac:picMkLst>
        </pc:picChg>
        <pc:picChg chg="add del mod ord">
          <ac:chgData name="AbdullahHalawany" userId="93acd4f6-3999-43c0-a02f-17f31116eace" providerId="ADAL" clId="{1789CC17-4EBB-4F87-81FB-ACC80DF0C480}" dt="2024-10-31T05:19:20.929" v="91"/>
          <ac:picMkLst>
            <pc:docMk/>
            <pc:sldMk cId="3996977730" sldId="589"/>
            <ac:picMk id="17" creationId="{F294F859-A482-A84E-20D7-8D76F02D7B2F}"/>
          </ac:picMkLst>
        </pc:picChg>
        <pc:picChg chg="add del mod">
          <ac:chgData name="AbdullahHalawany" userId="93acd4f6-3999-43c0-a02f-17f31116eace" providerId="ADAL" clId="{1789CC17-4EBB-4F87-81FB-ACC80DF0C480}" dt="2024-10-31T07:13:08.917" v="132"/>
          <ac:picMkLst>
            <pc:docMk/>
            <pc:sldMk cId="3996977730" sldId="589"/>
            <ac:picMk id="18" creationId="{78020F85-D006-C7CD-1085-6F33E93D1FBD}"/>
          </ac:picMkLst>
        </pc:picChg>
      </pc:sldChg>
      <pc:sldChg chg="addSp delSp modSp modTransition modAnim">
        <pc:chgData name="AbdullahHalawany" userId="93acd4f6-3999-43c0-a02f-17f31116eace" providerId="ADAL" clId="{1789CC17-4EBB-4F87-81FB-ACC80DF0C480}" dt="2024-10-31T07:13:08.917" v="132"/>
        <pc:sldMkLst>
          <pc:docMk/>
          <pc:sldMk cId="1550464049" sldId="590"/>
        </pc:sldMkLst>
        <pc:picChg chg="add del mod">
          <ac:chgData name="AbdullahHalawany" userId="93acd4f6-3999-43c0-a02f-17f31116eace" providerId="ADAL" clId="{1789CC17-4EBB-4F87-81FB-ACC80DF0C480}" dt="2024-10-31T07:13:08.917" v="132"/>
          <ac:picMkLst>
            <pc:docMk/>
            <pc:sldMk cId="1550464049" sldId="590"/>
            <ac:picMk id="12" creationId="{E7A33433-1E91-5D5D-7BD8-B8B2ECD1ADC9}"/>
          </ac:picMkLst>
        </pc:picChg>
      </pc:sldChg>
      <pc:sldChg chg="addSp delSp modSp modTransition modAnim">
        <pc:chgData name="AbdullahHalawany" userId="93acd4f6-3999-43c0-a02f-17f31116eace" providerId="ADAL" clId="{1789CC17-4EBB-4F87-81FB-ACC80DF0C480}" dt="2024-10-31T07:13:08.917" v="132"/>
        <pc:sldMkLst>
          <pc:docMk/>
          <pc:sldMk cId="2453189734" sldId="591"/>
        </pc:sldMkLst>
        <pc:picChg chg="add del mod">
          <ac:chgData name="AbdullahHalawany" userId="93acd4f6-3999-43c0-a02f-17f31116eace" providerId="ADAL" clId="{1789CC17-4EBB-4F87-81FB-ACC80DF0C480}" dt="2024-10-31T07:13:08.917" v="132"/>
          <ac:picMkLst>
            <pc:docMk/>
            <pc:sldMk cId="2453189734" sldId="591"/>
            <ac:picMk id="5" creationId="{9FA77B52-5339-5D4D-BB5B-131DA7E48C40}"/>
          </ac:picMkLst>
        </pc:picChg>
      </pc:sldChg>
      <pc:sldChg chg="addSp delSp modSp modTransition modAnim">
        <pc:chgData name="AbdullahHalawany" userId="93acd4f6-3999-43c0-a02f-17f31116eace" providerId="ADAL" clId="{1789CC17-4EBB-4F87-81FB-ACC80DF0C480}" dt="2024-10-31T07:13:08.917" v="132"/>
        <pc:sldMkLst>
          <pc:docMk/>
          <pc:sldMk cId="3802161393" sldId="592"/>
        </pc:sldMkLst>
        <pc:picChg chg="add del mod">
          <ac:chgData name="AbdullahHalawany" userId="93acd4f6-3999-43c0-a02f-17f31116eace" providerId="ADAL" clId="{1789CC17-4EBB-4F87-81FB-ACC80DF0C480}" dt="2024-10-31T07:13:08.917" v="132"/>
          <ac:picMkLst>
            <pc:docMk/>
            <pc:sldMk cId="3802161393" sldId="592"/>
            <ac:picMk id="4" creationId="{2F0B9BD6-565E-4598-B111-C8D033741792}"/>
          </ac:picMkLst>
        </pc:picChg>
      </pc:sldChg>
      <pc:sldChg chg="addSp delSp modSp mod modTransition modAnim">
        <pc:chgData name="AbdullahHalawany" userId="93acd4f6-3999-43c0-a02f-17f31116eace" providerId="ADAL" clId="{1789CC17-4EBB-4F87-81FB-ACC80DF0C480}" dt="2024-10-31T07:13:08.917" v="132"/>
        <pc:sldMkLst>
          <pc:docMk/>
          <pc:sldMk cId="4005999317" sldId="593"/>
        </pc:sldMkLst>
        <pc:spChg chg="mod">
          <ac:chgData name="AbdullahHalawany" userId="93acd4f6-3999-43c0-a02f-17f31116eace" providerId="ADAL" clId="{1789CC17-4EBB-4F87-81FB-ACC80DF0C480}" dt="2024-10-29T10:36:30.383" v="45" actId="14100"/>
          <ac:spMkLst>
            <pc:docMk/>
            <pc:sldMk cId="4005999317" sldId="593"/>
            <ac:spMk id="10" creationId="{990169C1-5DF2-45B9-864B-8E2661F2032F}"/>
          </ac:spMkLst>
        </pc:spChg>
        <pc:picChg chg="add del mod">
          <ac:chgData name="AbdullahHalawany" userId="93acd4f6-3999-43c0-a02f-17f31116eace" providerId="ADAL" clId="{1789CC17-4EBB-4F87-81FB-ACC80DF0C480}" dt="2024-10-31T07:13:08.917" v="132"/>
          <ac:picMkLst>
            <pc:docMk/>
            <pc:sldMk cId="4005999317" sldId="593"/>
            <ac:picMk id="4" creationId="{01806E89-9A18-B0B4-C191-D3188E8A2E66}"/>
          </ac:picMkLst>
        </pc:picChg>
      </pc:sldChg>
      <pc:sldChg chg="addSp delSp modSp mod modTransition modAnim">
        <pc:chgData name="AbdullahHalawany" userId="93acd4f6-3999-43c0-a02f-17f31116eace" providerId="ADAL" clId="{1789CC17-4EBB-4F87-81FB-ACC80DF0C480}" dt="2024-10-31T07:13:08.917" v="132"/>
        <pc:sldMkLst>
          <pc:docMk/>
          <pc:sldMk cId="4252703164" sldId="594"/>
        </pc:sldMkLst>
        <pc:spChg chg="mod">
          <ac:chgData name="AbdullahHalawany" userId="93acd4f6-3999-43c0-a02f-17f31116eace" providerId="ADAL" clId="{1789CC17-4EBB-4F87-81FB-ACC80DF0C480}" dt="2024-10-31T04:38:10.547" v="54" actId="1076"/>
          <ac:spMkLst>
            <pc:docMk/>
            <pc:sldMk cId="4252703164" sldId="594"/>
            <ac:spMk id="15" creationId="{00000000-0000-0000-0000-000000000000}"/>
          </ac:spMkLst>
        </pc:spChg>
        <pc:picChg chg="add del mod">
          <ac:chgData name="AbdullahHalawany" userId="93acd4f6-3999-43c0-a02f-17f31116eace" providerId="ADAL" clId="{1789CC17-4EBB-4F87-81FB-ACC80DF0C480}" dt="2024-10-31T07:13:08.917" v="132"/>
          <ac:picMkLst>
            <pc:docMk/>
            <pc:sldMk cId="4252703164" sldId="594"/>
            <ac:picMk id="4" creationId="{256C3A9B-2516-7E60-1D5F-673A71993FD0}"/>
          </ac:picMkLst>
        </pc:picChg>
      </pc:sldChg>
      <pc:sldChg chg="addSp delSp modSp mod modTransition modAnim">
        <pc:chgData name="AbdullahHalawany" userId="93acd4f6-3999-43c0-a02f-17f31116eace" providerId="ADAL" clId="{1789CC17-4EBB-4F87-81FB-ACC80DF0C480}" dt="2024-10-31T07:13:08.917" v="132"/>
        <pc:sldMkLst>
          <pc:docMk/>
          <pc:sldMk cId="2810551693" sldId="595"/>
        </pc:sldMkLst>
        <pc:spChg chg="mod">
          <ac:chgData name="AbdullahHalawany" userId="93acd4f6-3999-43c0-a02f-17f31116eace" providerId="ADAL" clId="{1789CC17-4EBB-4F87-81FB-ACC80DF0C480}" dt="2024-10-31T04:38:27.844" v="55" actId="1076"/>
          <ac:spMkLst>
            <pc:docMk/>
            <pc:sldMk cId="2810551693" sldId="595"/>
            <ac:spMk id="11" creationId="{E24224E4-504D-4BAE-B81F-2C2CCA58DB84}"/>
          </ac:spMkLst>
        </pc:spChg>
        <pc:picChg chg="add del mod">
          <ac:chgData name="AbdullahHalawany" userId="93acd4f6-3999-43c0-a02f-17f31116eace" providerId="ADAL" clId="{1789CC17-4EBB-4F87-81FB-ACC80DF0C480}" dt="2024-10-31T05:37:12.584" v="94"/>
          <ac:picMkLst>
            <pc:docMk/>
            <pc:sldMk cId="2810551693" sldId="595"/>
            <ac:picMk id="4" creationId="{D9111868-4FBF-D093-E01B-14F4FFDF6FD6}"/>
          </ac:picMkLst>
        </pc:picChg>
        <pc:picChg chg="add del mod ord">
          <ac:chgData name="AbdullahHalawany" userId="93acd4f6-3999-43c0-a02f-17f31116eace" providerId="ADAL" clId="{1789CC17-4EBB-4F87-81FB-ACC80DF0C480}" dt="2024-10-31T05:40:38.233" v="95"/>
          <ac:picMkLst>
            <pc:docMk/>
            <pc:sldMk cId="2810551693" sldId="595"/>
            <ac:picMk id="7" creationId="{60A61B6B-4EBC-B9C1-0870-996A271E751B}"/>
          </ac:picMkLst>
        </pc:picChg>
        <pc:picChg chg="add del mod">
          <ac:chgData name="AbdullahHalawany" userId="93acd4f6-3999-43c0-a02f-17f31116eace" providerId="ADAL" clId="{1789CC17-4EBB-4F87-81FB-ACC80DF0C480}" dt="2024-10-31T07:13:08.917" v="132"/>
          <ac:picMkLst>
            <pc:docMk/>
            <pc:sldMk cId="2810551693" sldId="595"/>
            <ac:picMk id="8" creationId="{B1398EF7-D960-1C9F-1BA8-C9817A0B33CC}"/>
          </ac:picMkLst>
        </pc:picChg>
      </pc:sldChg>
      <pc:sldChg chg="addSp delSp modSp modTransition modAnim">
        <pc:chgData name="AbdullahHalawany" userId="93acd4f6-3999-43c0-a02f-17f31116eace" providerId="ADAL" clId="{1789CC17-4EBB-4F87-81FB-ACC80DF0C480}" dt="2024-10-31T07:13:08.917" v="132"/>
        <pc:sldMkLst>
          <pc:docMk/>
          <pc:sldMk cId="2393643038" sldId="596"/>
        </pc:sldMkLst>
        <pc:picChg chg="add del mod">
          <ac:chgData name="AbdullahHalawany" userId="93acd4f6-3999-43c0-a02f-17f31116eace" providerId="ADAL" clId="{1789CC17-4EBB-4F87-81FB-ACC80DF0C480}" dt="2024-10-31T07:13:08.917" v="132"/>
          <ac:picMkLst>
            <pc:docMk/>
            <pc:sldMk cId="2393643038" sldId="596"/>
            <ac:picMk id="16" creationId="{80C029D6-0082-4F7C-E27F-3812FD2A8E49}"/>
          </ac:picMkLst>
        </pc:picChg>
      </pc:sldChg>
      <pc:sldChg chg="addSp delSp modSp mod modTransition modAnim">
        <pc:chgData name="AbdullahHalawany" userId="93acd4f6-3999-43c0-a02f-17f31116eace" providerId="ADAL" clId="{1789CC17-4EBB-4F87-81FB-ACC80DF0C480}" dt="2024-10-31T07:13:08.917" v="132"/>
        <pc:sldMkLst>
          <pc:docMk/>
          <pc:sldMk cId="3480457842" sldId="597"/>
        </pc:sldMkLst>
        <pc:spChg chg="mod">
          <ac:chgData name="AbdullahHalawany" userId="93acd4f6-3999-43c0-a02f-17f31116eace" providerId="ADAL" clId="{1789CC17-4EBB-4F87-81FB-ACC80DF0C480}" dt="2024-10-31T04:40:45.348" v="57" actId="1076"/>
          <ac:spMkLst>
            <pc:docMk/>
            <pc:sldMk cId="3480457842" sldId="597"/>
            <ac:spMk id="15" creationId="{00000000-0000-0000-0000-000000000000}"/>
          </ac:spMkLst>
        </pc:spChg>
        <pc:picChg chg="add del mod">
          <ac:chgData name="AbdullahHalawany" userId="93acd4f6-3999-43c0-a02f-17f31116eace" providerId="ADAL" clId="{1789CC17-4EBB-4F87-81FB-ACC80DF0C480}" dt="2024-10-31T07:13:08.917" v="132"/>
          <ac:picMkLst>
            <pc:docMk/>
            <pc:sldMk cId="3480457842" sldId="597"/>
            <ac:picMk id="5" creationId="{35D47BA8-4F1C-EC63-5F7F-FDE749D1A7D3}"/>
          </ac:picMkLst>
        </pc:picChg>
      </pc:sldChg>
      <pc:sldChg chg="addSp delSp modSp mod modTransition modAnim">
        <pc:chgData name="AbdullahHalawany" userId="93acd4f6-3999-43c0-a02f-17f31116eace" providerId="ADAL" clId="{1789CC17-4EBB-4F87-81FB-ACC80DF0C480}" dt="2024-10-31T07:13:08.917" v="132"/>
        <pc:sldMkLst>
          <pc:docMk/>
          <pc:sldMk cId="3259167427" sldId="598"/>
        </pc:sldMkLst>
        <pc:picChg chg="add del mod">
          <ac:chgData name="AbdullahHalawany" userId="93acd4f6-3999-43c0-a02f-17f31116eace" providerId="ADAL" clId="{1789CC17-4EBB-4F87-81FB-ACC80DF0C480}" dt="2024-10-31T05:46:44.367" v="98"/>
          <ac:picMkLst>
            <pc:docMk/>
            <pc:sldMk cId="3259167427" sldId="598"/>
            <ac:picMk id="4" creationId="{BF8D51B4-BFAE-FEDB-1B14-2024BCC8D034}"/>
          </ac:picMkLst>
        </pc:picChg>
        <pc:picChg chg="add del mod ord">
          <ac:chgData name="AbdullahHalawany" userId="93acd4f6-3999-43c0-a02f-17f31116eace" providerId="ADAL" clId="{1789CC17-4EBB-4F87-81FB-ACC80DF0C480}" dt="2024-10-31T05:48:15.813" v="99"/>
          <ac:picMkLst>
            <pc:docMk/>
            <pc:sldMk cId="3259167427" sldId="598"/>
            <ac:picMk id="7" creationId="{5F72B830-9EAC-CEA5-9A93-3BEAD2352323}"/>
          </ac:picMkLst>
        </pc:picChg>
        <pc:picChg chg="add del mod">
          <ac:chgData name="AbdullahHalawany" userId="93acd4f6-3999-43c0-a02f-17f31116eace" providerId="ADAL" clId="{1789CC17-4EBB-4F87-81FB-ACC80DF0C480}" dt="2024-10-31T07:13:08.917" v="132"/>
          <ac:picMkLst>
            <pc:docMk/>
            <pc:sldMk cId="3259167427" sldId="598"/>
            <ac:picMk id="8" creationId="{DA9D1460-DB4E-E7E4-922E-6A4E11CCD89C}"/>
          </ac:picMkLst>
        </pc:picChg>
      </pc:sldChg>
      <pc:sldChg chg="addSp delSp modSp modTransition modAnim">
        <pc:chgData name="AbdullahHalawany" userId="93acd4f6-3999-43c0-a02f-17f31116eace" providerId="ADAL" clId="{1789CC17-4EBB-4F87-81FB-ACC80DF0C480}" dt="2024-10-31T07:13:08.917" v="132"/>
        <pc:sldMkLst>
          <pc:docMk/>
          <pc:sldMk cId="1416101726" sldId="599"/>
        </pc:sldMkLst>
        <pc:picChg chg="add del mod">
          <ac:chgData name="AbdullahHalawany" userId="93acd4f6-3999-43c0-a02f-17f31116eace" providerId="ADAL" clId="{1789CC17-4EBB-4F87-81FB-ACC80DF0C480}" dt="2024-10-31T07:13:08.917" v="132"/>
          <ac:picMkLst>
            <pc:docMk/>
            <pc:sldMk cId="1416101726" sldId="599"/>
            <ac:picMk id="9" creationId="{9D13EF30-473D-4128-F701-B2191616EEB9}"/>
          </ac:picMkLst>
        </pc:picChg>
      </pc:sldChg>
      <pc:sldChg chg="addSp delSp modSp modTransition modAnim">
        <pc:chgData name="AbdullahHalawany" userId="93acd4f6-3999-43c0-a02f-17f31116eace" providerId="ADAL" clId="{1789CC17-4EBB-4F87-81FB-ACC80DF0C480}" dt="2024-10-31T07:13:08.917" v="132"/>
        <pc:sldMkLst>
          <pc:docMk/>
          <pc:sldMk cId="1285687449" sldId="600"/>
        </pc:sldMkLst>
        <pc:picChg chg="add del mod">
          <ac:chgData name="AbdullahHalawany" userId="93acd4f6-3999-43c0-a02f-17f31116eace" providerId="ADAL" clId="{1789CC17-4EBB-4F87-81FB-ACC80DF0C480}" dt="2024-10-31T07:13:08.917" v="132"/>
          <ac:picMkLst>
            <pc:docMk/>
            <pc:sldMk cId="1285687449" sldId="600"/>
            <ac:picMk id="5" creationId="{CDF5812A-118B-2A9C-6AD4-CE5089704B43}"/>
          </ac:picMkLst>
        </pc:picChg>
      </pc:sldChg>
      <pc:sldChg chg="addSp delSp modSp modTransition modAnim">
        <pc:chgData name="AbdullahHalawany" userId="93acd4f6-3999-43c0-a02f-17f31116eace" providerId="ADAL" clId="{1789CC17-4EBB-4F87-81FB-ACC80DF0C480}" dt="2024-10-31T07:13:08.917" v="132"/>
        <pc:sldMkLst>
          <pc:docMk/>
          <pc:sldMk cId="1424704833" sldId="601"/>
        </pc:sldMkLst>
        <pc:picChg chg="add del mod">
          <ac:chgData name="AbdullahHalawany" userId="93acd4f6-3999-43c0-a02f-17f31116eace" providerId="ADAL" clId="{1789CC17-4EBB-4F87-81FB-ACC80DF0C480}" dt="2024-10-31T07:13:08.917" v="132"/>
          <ac:picMkLst>
            <pc:docMk/>
            <pc:sldMk cId="1424704833" sldId="601"/>
            <ac:picMk id="4" creationId="{9EA6178A-EB2A-E4F4-9E57-F66F3A375FB5}"/>
          </ac:picMkLst>
        </pc:picChg>
      </pc:sldChg>
      <pc:sldChg chg="addSp delSp modSp modTransition modAnim">
        <pc:chgData name="AbdullahHalawany" userId="93acd4f6-3999-43c0-a02f-17f31116eace" providerId="ADAL" clId="{1789CC17-4EBB-4F87-81FB-ACC80DF0C480}" dt="2024-10-31T07:13:08.917" v="132"/>
        <pc:sldMkLst>
          <pc:docMk/>
          <pc:sldMk cId="1080601033" sldId="602"/>
        </pc:sldMkLst>
        <pc:picChg chg="add del mod">
          <ac:chgData name="AbdullahHalawany" userId="93acd4f6-3999-43c0-a02f-17f31116eace" providerId="ADAL" clId="{1789CC17-4EBB-4F87-81FB-ACC80DF0C480}" dt="2024-10-31T07:13:08.917" v="132"/>
          <ac:picMkLst>
            <pc:docMk/>
            <pc:sldMk cId="1080601033" sldId="602"/>
            <ac:picMk id="4" creationId="{CB01C864-1DAB-4110-AD17-1CA32AEAB1E6}"/>
          </ac:picMkLst>
        </pc:picChg>
      </pc:sldChg>
      <pc:sldChg chg="addSp delSp modSp mod modTransition modAnim">
        <pc:chgData name="AbdullahHalawany" userId="93acd4f6-3999-43c0-a02f-17f31116eace" providerId="ADAL" clId="{1789CC17-4EBB-4F87-81FB-ACC80DF0C480}" dt="2024-10-31T07:13:08.917" v="132"/>
        <pc:sldMkLst>
          <pc:docMk/>
          <pc:sldMk cId="238447749" sldId="603"/>
        </pc:sldMkLst>
        <pc:picChg chg="add del mod">
          <ac:chgData name="AbdullahHalawany" userId="93acd4f6-3999-43c0-a02f-17f31116eace" providerId="ADAL" clId="{1789CC17-4EBB-4F87-81FB-ACC80DF0C480}" dt="2024-10-31T05:57:41.202" v="102"/>
          <ac:picMkLst>
            <pc:docMk/>
            <pc:sldMk cId="238447749" sldId="603"/>
            <ac:picMk id="4" creationId="{B2B77989-BB78-E525-3D19-CFEA37F771FC}"/>
          </ac:picMkLst>
        </pc:picChg>
        <pc:picChg chg="add del mod ord">
          <ac:chgData name="AbdullahHalawany" userId="93acd4f6-3999-43c0-a02f-17f31116eace" providerId="ADAL" clId="{1789CC17-4EBB-4F87-81FB-ACC80DF0C480}" dt="2024-10-31T05:59:46.311" v="103"/>
          <ac:picMkLst>
            <pc:docMk/>
            <pc:sldMk cId="238447749" sldId="603"/>
            <ac:picMk id="7" creationId="{433CF3A3-D96B-6CCB-D647-CB48B263918F}"/>
          </ac:picMkLst>
        </pc:picChg>
        <pc:picChg chg="add del mod">
          <ac:chgData name="AbdullahHalawany" userId="93acd4f6-3999-43c0-a02f-17f31116eace" providerId="ADAL" clId="{1789CC17-4EBB-4F87-81FB-ACC80DF0C480}" dt="2024-10-31T07:13:08.917" v="132"/>
          <ac:picMkLst>
            <pc:docMk/>
            <pc:sldMk cId="238447749" sldId="603"/>
            <ac:picMk id="8" creationId="{AED7502B-08C5-D4A9-6546-D9092E3B5258}"/>
          </ac:picMkLst>
        </pc:picChg>
      </pc:sldChg>
      <pc:sldChg chg="addSp delSp modSp modTransition modAnim">
        <pc:chgData name="AbdullahHalawany" userId="93acd4f6-3999-43c0-a02f-17f31116eace" providerId="ADAL" clId="{1789CC17-4EBB-4F87-81FB-ACC80DF0C480}" dt="2024-10-31T07:13:08.917" v="132"/>
        <pc:sldMkLst>
          <pc:docMk/>
          <pc:sldMk cId="1168796619" sldId="604"/>
        </pc:sldMkLst>
        <pc:spChg chg="mod">
          <ac:chgData name="AbdullahHalawany" userId="93acd4f6-3999-43c0-a02f-17f31116eace" providerId="ADAL" clId="{1789CC17-4EBB-4F87-81FB-ACC80DF0C480}" dt="2024-10-31T04:44:38.712" v="58"/>
          <ac:spMkLst>
            <pc:docMk/>
            <pc:sldMk cId="1168796619" sldId="604"/>
            <ac:spMk id="10" creationId="{990169C1-5DF2-45B9-864B-8E2661F2032F}"/>
          </ac:spMkLst>
        </pc:spChg>
        <pc:picChg chg="add del mod">
          <ac:chgData name="AbdullahHalawany" userId="93acd4f6-3999-43c0-a02f-17f31116eace" providerId="ADAL" clId="{1789CC17-4EBB-4F87-81FB-ACC80DF0C480}" dt="2024-10-31T07:13:08.917" v="132"/>
          <ac:picMkLst>
            <pc:docMk/>
            <pc:sldMk cId="1168796619" sldId="604"/>
            <ac:picMk id="9" creationId="{DCC92A39-54EA-5594-3B1F-00EDAE664AE8}"/>
          </ac:picMkLst>
        </pc:picChg>
      </pc:sldChg>
      <pc:sldChg chg="addSp delSp modSp modTransition modAnim">
        <pc:chgData name="AbdullahHalawany" userId="93acd4f6-3999-43c0-a02f-17f31116eace" providerId="ADAL" clId="{1789CC17-4EBB-4F87-81FB-ACC80DF0C480}" dt="2024-10-31T07:13:08.917" v="132"/>
        <pc:sldMkLst>
          <pc:docMk/>
          <pc:sldMk cId="1256862498" sldId="605"/>
        </pc:sldMkLst>
        <pc:picChg chg="add del mod">
          <ac:chgData name="AbdullahHalawany" userId="93acd4f6-3999-43c0-a02f-17f31116eace" providerId="ADAL" clId="{1789CC17-4EBB-4F87-81FB-ACC80DF0C480}" dt="2024-10-31T07:13:08.917" v="132"/>
          <ac:picMkLst>
            <pc:docMk/>
            <pc:sldMk cId="1256862498" sldId="605"/>
            <ac:picMk id="5" creationId="{FC0DF76A-B11A-FD16-721E-C8DA3FD3BD20}"/>
          </ac:picMkLst>
        </pc:picChg>
      </pc:sldChg>
      <pc:sldChg chg="addSp delSp modSp modTransition modAnim">
        <pc:chgData name="AbdullahHalawany" userId="93acd4f6-3999-43c0-a02f-17f31116eace" providerId="ADAL" clId="{1789CC17-4EBB-4F87-81FB-ACC80DF0C480}" dt="2024-10-31T07:13:08.917" v="132"/>
        <pc:sldMkLst>
          <pc:docMk/>
          <pc:sldMk cId="3194002760" sldId="606"/>
        </pc:sldMkLst>
        <pc:picChg chg="add del mod">
          <ac:chgData name="AbdullahHalawany" userId="93acd4f6-3999-43c0-a02f-17f31116eace" providerId="ADAL" clId="{1789CC17-4EBB-4F87-81FB-ACC80DF0C480}" dt="2024-10-31T07:13:08.917" v="132"/>
          <ac:picMkLst>
            <pc:docMk/>
            <pc:sldMk cId="3194002760" sldId="606"/>
            <ac:picMk id="4" creationId="{7C874C45-A8E6-FD7D-73BB-09EB04085B58}"/>
          </ac:picMkLst>
        </pc:picChg>
      </pc:sldChg>
      <pc:sldChg chg="addSp delSp modSp mod modTransition modAnim">
        <pc:chgData name="AbdullahHalawany" userId="93acd4f6-3999-43c0-a02f-17f31116eace" providerId="ADAL" clId="{1789CC17-4EBB-4F87-81FB-ACC80DF0C480}" dt="2024-10-31T07:13:08.917" v="132"/>
        <pc:sldMkLst>
          <pc:docMk/>
          <pc:sldMk cId="3603648323" sldId="607"/>
        </pc:sldMkLst>
        <pc:picChg chg="add del mod">
          <ac:chgData name="AbdullahHalawany" userId="93acd4f6-3999-43c0-a02f-17f31116eace" providerId="ADAL" clId="{1789CC17-4EBB-4F87-81FB-ACC80DF0C480}" dt="2024-10-31T06:11:09.900" v="106"/>
          <ac:picMkLst>
            <pc:docMk/>
            <pc:sldMk cId="3603648323" sldId="607"/>
            <ac:picMk id="5" creationId="{E6964DC4-7257-FD9D-BC16-682C4D599A3D}"/>
          </ac:picMkLst>
        </pc:picChg>
        <pc:picChg chg="add del mod ord">
          <ac:chgData name="AbdullahHalawany" userId="93acd4f6-3999-43c0-a02f-17f31116eace" providerId="ADAL" clId="{1789CC17-4EBB-4F87-81FB-ACC80DF0C480}" dt="2024-10-31T06:11:26.025" v="107"/>
          <ac:picMkLst>
            <pc:docMk/>
            <pc:sldMk cId="3603648323" sldId="607"/>
            <ac:picMk id="14" creationId="{1FBE81E0-CF81-D9D2-722C-EAF40049C039}"/>
          </ac:picMkLst>
        </pc:picChg>
        <pc:picChg chg="add del mod">
          <ac:chgData name="AbdullahHalawany" userId="93acd4f6-3999-43c0-a02f-17f31116eace" providerId="ADAL" clId="{1789CC17-4EBB-4F87-81FB-ACC80DF0C480}" dt="2024-10-31T06:11:28.588" v="109"/>
          <ac:picMkLst>
            <pc:docMk/>
            <pc:sldMk cId="3603648323" sldId="607"/>
            <ac:picMk id="15" creationId="{E3C32302-4886-6350-7CB0-A2F2A6823051}"/>
          </ac:picMkLst>
        </pc:picChg>
        <pc:picChg chg="add del mod ord">
          <ac:chgData name="AbdullahHalawany" userId="93acd4f6-3999-43c0-a02f-17f31116eace" providerId="ADAL" clId="{1789CC17-4EBB-4F87-81FB-ACC80DF0C480}" dt="2024-10-31T06:11:39.411" v="110"/>
          <ac:picMkLst>
            <pc:docMk/>
            <pc:sldMk cId="3603648323" sldId="607"/>
            <ac:picMk id="21" creationId="{E0DB0DE7-9256-5F2F-1D3D-D6EA611F2948}"/>
          </ac:picMkLst>
        </pc:picChg>
        <pc:picChg chg="add del mod">
          <ac:chgData name="AbdullahHalawany" userId="93acd4f6-3999-43c0-a02f-17f31116eace" providerId="ADAL" clId="{1789CC17-4EBB-4F87-81FB-ACC80DF0C480}" dt="2024-10-31T07:13:08.917" v="132"/>
          <ac:picMkLst>
            <pc:docMk/>
            <pc:sldMk cId="3603648323" sldId="607"/>
            <ac:picMk id="22" creationId="{C88B3715-44EA-D78F-B5BD-4ED32616C436}"/>
          </ac:picMkLst>
        </pc:picChg>
      </pc:sldChg>
      <pc:sldChg chg="addSp delSp modSp mod modTransition modAnim">
        <pc:chgData name="AbdullahHalawany" userId="93acd4f6-3999-43c0-a02f-17f31116eace" providerId="ADAL" clId="{1789CC17-4EBB-4F87-81FB-ACC80DF0C480}" dt="2024-10-31T07:13:08.917" v="132"/>
        <pc:sldMkLst>
          <pc:docMk/>
          <pc:sldMk cId="1812012337" sldId="608"/>
        </pc:sldMkLst>
        <pc:spChg chg="mod">
          <ac:chgData name="AbdullahHalawany" userId="93acd4f6-3999-43c0-a02f-17f31116eace" providerId="ADAL" clId="{1789CC17-4EBB-4F87-81FB-ACC80DF0C480}" dt="2024-10-29T10:12:19.727" v="11" actId="1076"/>
          <ac:spMkLst>
            <pc:docMk/>
            <pc:sldMk cId="1812012337" sldId="608"/>
            <ac:spMk id="15" creationId="{00000000-0000-0000-0000-000000000000}"/>
          </ac:spMkLst>
        </pc:spChg>
        <pc:picChg chg="add del mod">
          <ac:chgData name="AbdullahHalawany" userId="93acd4f6-3999-43c0-a02f-17f31116eace" providerId="ADAL" clId="{1789CC17-4EBB-4F87-81FB-ACC80DF0C480}" dt="2024-10-31T06:16:21.978" v="113"/>
          <ac:picMkLst>
            <pc:docMk/>
            <pc:sldMk cId="1812012337" sldId="608"/>
            <ac:picMk id="17" creationId="{E69BE0B9-2E61-237A-0EC5-C3C02AED76C7}"/>
          </ac:picMkLst>
        </pc:picChg>
        <pc:picChg chg="add del mod ord">
          <ac:chgData name="AbdullahHalawany" userId="93acd4f6-3999-43c0-a02f-17f31116eace" providerId="ADAL" clId="{1789CC17-4EBB-4F87-81FB-ACC80DF0C480}" dt="2024-10-31T06:18:32.772" v="114"/>
          <ac:picMkLst>
            <pc:docMk/>
            <pc:sldMk cId="1812012337" sldId="608"/>
            <ac:picMk id="23" creationId="{130C0812-D24E-9E7F-820A-2009B139C922}"/>
          </ac:picMkLst>
        </pc:picChg>
        <pc:picChg chg="add del mod">
          <ac:chgData name="AbdullahHalawany" userId="93acd4f6-3999-43c0-a02f-17f31116eace" providerId="ADAL" clId="{1789CC17-4EBB-4F87-81FB-ACC80DF0C480}" dt="2024-10-31T07:13:08.917" v="132"/>
          <ac:picMkLst>
            <pc:docMk/>
            <pc:sldMk cId="1812012337" sldId="608"/>
            <ac:picMk id="24" creationId="{E14A5D01-E219-C195-94FD-0191C1EC7AC0}"/>
          </ac:picMkLst>
        </pc:picChg>
      </pc:sldChg>
      <pc:sldChg chg="addSp delSp modSp mod modTransition modAnim">
        <pc:chgData name="AbdullahHalawany" userId="93acd4f6-3999-43c0-a02f-17f31116eace" providerId="ADAL" clId="{1789CC17-4EBB-4F87-81FB-ACC80DF0C480}" dt="2024-10-31T07:13:08.917" v="132"/>
        <pc:sldMkLst>
          <pc:docMk/>
          <pc:sldMk cId="2345906042" sldId="609"/>
        </pc:sldMkLst>
        <pc:spChg chg="mod">
          <ac:chgData name="AbdullahHalawany" userId="93acd4f6-3999-43c0-a02f-17f31116eace" providerId="ADAL" clId="{1789CC17-4EBB-4F87-81FB-ACC80DF0C480}" dt="2024-10-31T04:47:00.809" v="59" actId="113"/>
          <ac:spMkLst>
            <pc:docMk/>
            <pc:sldMk cId="2345906042" sldId="609"/>
            <ac:spMk id="10" creationId="{990169C1-5DF2-45B9-864B-8E2661F2032F}"/>
          </ac:spMkLst>
        </pc:spChg>
        <pc:spChg chg="mod">
          <ac:chgData name="AbdullahHalawany" userId="93acd4f6-3999-43c0-a02f-17f31116eace" providerId="ADAL" clId="{1789CC17-4EBB-4F87-81FB-ACC80DF0C480}" dt="2024-10-29T10:12:24.714" v="13" actId="1076"/>
          <ac:spMkLst>
            <pc:docMk/>
            <pc:sldMk cId="2345906042" sldId="609"/>
            <ac:spMk id="15" creationId="{00000000-0000-0000-0000-000000000000}"/>
          </ac:spMkLst>
        </pc:spChg>
        <pc:picChg chg="add del mod">
          <ac:chgData name="AbdullahHalawany" userId="93acd4f6-3999-43c0-a02f-17f31116eace" providerId="ADAL" clId="{1789CC17-4EBB-4F87-81FB-ACC80DF0C480}" dt="2024-10-31T07:13:08.917" v="132"/>
          <ac:picMkLst>
            <pc:docMk/>
            <pc:sldMk cId="2345906042" sldId="609"/>
            <ac:picMk id="11" creationId="{698C5262-534E-3AA5-6052-76003AA56ED1}"/>
          </ac:picMkLst>
        </pc:picChg>
      </pc:sldChg>
      <pc:sldChg chg="addSp delSp modSp mod modTransition modAnim">
        <pc:chgData name="AbdullahHalawany" userId="93acd4f6-3999-43c0-a02f-17f31116eace" providerId="ADAL" clId="{1789CC17-4EBB-4F87-81FB-ACC80DF0C480}" dt="2024-10-31T07:13:08.917" v="132"/>
        <pc:sldMkLst>
          <pc:docMk/>
          <pc:sldMk cId="4060884563" sldId="610"/>
        </pc:sldMkLst>
        <pc:spChg chg="mod">
          <ac:chgData name="AbdullahHalawany" userId="93acd4f6-3999-43c0-a02f-17f31116eace" providerId="ADAL" clId="{1789CC17-4EBB-4F87-81FB-ACC80DF0C480}" dt="2024-10-31T04:51:29.465" v="62" actId="1076"/>
          <ac:spMkLst>
            <pc:docMk/>
            <pc:sldMk cId="4060884563" sldId="610"/>
            <ac:spMk id="10" creationId="{990169C1-5DF2-45B9-864B-8E2661F2032F}"/>
          </ac:spMkLst>
        </pc:spChg>
        <pc:spChg chg="mod">
          <ac:chgData name="AbdullahHalawany" userId="93acd4f6-3999-43c0-a02f-17f31116eace" providerId="ADAL" clId="{1789CC17-4EBB-4F87-81FB-ACC80DF0C480}" dt="2024-10-29T10:12:31.693" v="16" actId="1076"/>
          <ac:spMkLst>
            <pc:docMk/>
            <pc:sldMk cId="4060884563" sldId="610"/>
            <ac:spMk id="15" creationId="{00000000-0000-0000-0000-000000000000}"/>
          </ac:spMkLst>
        </pc:spChg>
        <pc:picChg chg="add del mod">
          <ac:chgData name="AbdullahHalawany" userId="93acd4f6-3999-43c0-a02f-17f31116eace" providerId="ADAL" clId="{1789CC17-4EBB-4F87-81FB-ACC80DF0C480}" dt="2024-10-31T07:13:08.917" v="132"/>
          <ac:picMkLst>
            <pc:docMk/>
            <pc:sldMk cId="4060884563" sldId="610"/>
            <ac:picMk id="5" creationId="{CF11DE1E-7A59-E04F-E833-8B2D2BC1AC86}"/>
          </ac:picMkLst>
        </pc:picChg>
      </pc:sldChg>
      <pc:sldChg chg="addSp delSp modSp mod modTransition modAnim">
        <pc:chgData name="AbdullahHalawany" userId="93acd4f6-3999-43c0-a02f-17f31116eace" providerId="ADAL" clId="{1789CC17-4EBB-4F87-81FB-ACC80DF0C480}" dt="2024-10-31T07:13:08.917" v="132"/>
        <pc:sldMkLst>
          <pc:docMk/>
          <pc:sldMk cId="2047384485" sldId="611"/>
        </pc:sldMkLst>
        <pc:spChg chg="mod">
          <ac:chgData name="AbdullahHalawany" userId="93acd4f6-3999-43c0-a02f-17f31116eace" providerId="ADAL" clId="{1789CC17-4EBB-4F87-81FB-ACC80DF0C480}" dt="2024-10-29T10:12:37.818" v="18" actId="1076"/>
          <ac:spMkLst>
            <pc:docMk/>
            <pc:sldMk cId="2047384485" sldId="611"/>
            <ac:spMk id="15" creationId="{00000000-0000-0000-0000-000000000000}"/>
          </ac:spMkLst>
        </pc:spChg>
        <pc:picChg chg="add del mod">
          <ac:chgData name="AbdullahHalawany" userId="93acd4f6-3999-43c0-a02f-17f31116eace" providerId="ADAL" clId="{1789CC17-4EBB-4F87-81FB-ACC80DF0C480}" dt="2024-10-31T06:22:43.341" v="117"/>
          <ac:picMkLst>
            <pc:docMk/>
            <pc:sldMk cId="2047384485" sldId="611"/>
            <ac:picMk id="4" creationId="{CE224816-2E31-F78B-4716-D2400DCBBE22}"/>
          </ac:picMkLst>
        </pc:picChg>
        <pc:picChg chg="add del mod ord">
          <ac:chgData name="AbdullahHalawany" userId="93acd4f6-3999-43c0-a02f-17f31116eace" providerId="ADAL" clId="{1789CC17-4EBB-4F87-81FB-ACC80DF0C480}" dt="2024-10-31T06:24:57.198" v="118"/>
          <ac:picMkLst>
            <pc:docMk/>
            <pc:sldMk cId="2047384485" sldId="611"/>
            <ac:picMk id="7" creationId="{015F9A7B-AB14-44BC-7C2B-6662C61C665C}"/>
          </ac:picMkLst>
        </pc:picChg>
        <pc:picChg chg="add del mod">
          <ac:chgData name="AbdullahHalawany" userId="93acd4f6-3999-43c0-a02f-17f31116eace" providerId="ADAL" clId="{1789CC17-4EBB-4F87-81FB-ACC80DF0C480}" dt="2024-10-31T07:13:08.917" v="132"/>
          <ac:picMkLst>
            <pc:docMk/>
            <pc:sldMk cId="2047384485" sldId="611"/>
            <ac:picMk id="8" creationId="{C5705380-81FD-BEAF-CC0F-CD8DF2F83861}"/>
          </ac:picMkLst>
        </pc:picChg>
      </pc:sldChg>
      <pc:sldChg chg="addSp delSp modSp modTransition modAnim">
        <pc:chgData name="AbdullahHalawany" userId="93acd4f6-3999-43c0-a02f-17f31116eace" providerId="ADAL" clId="{1789CC17-4EBB-4F87-81FB-ACC80DF0C480}" dt="2024-10-31T07:13:08.917" v="132"/>
        <pc:sldMkLst>
          <pc:docMk/>
          <pc:sldMk cId="2797504033" sldId="612"/>
        </pc:sldMkLst>
        <pc:picChg chg="add del mod">
          <ac:chgData name="AbdullahHalawany" userId="93acd4f6-3999-43c0-a02f-17f31116eace" providerId="ADAL" clId="{1789CC17-4EBB-4F87-81FB-ACC80DF0C480}" dt="2024-10-31T07:13:08.917" v="132"/>
          <ac:picMkLst>
            <pc:docMk/>
            <pc:sldMk cId="2797504033" sldId="612"/>
            <ac:picMk id="16" creationId="{FF7DAF6F-BEA4-C614-02F8-6BE2EC4F0AD3}"/>
          </ac:picMkLst>
        </pc:picChg>
      </pc:sldChg>
      <pc:sldChg chg="addSp delSp modSp mod modTransition modAnim">
        <pc:chgData name="AbdullahHalawany" userId="93acd4f6-3999-43c0-a02f-17f31116eace" providerId="ADAL" clId="{1789CC17-4EBB-4F87-81FB-ACC80DF0C480}" dt="2024-10-31T07:13:08.917" v="132"/>
        <pc:sldMkLst>
          <pc:docMk/>
          <pc:sldMk cId="2419197737" sldId="613"/>
        </pc:sldMkLst>
        <pc:spChg chg="mod">
          <ac:chgData name="AbdullahHalawany" userId="93acd4f6-3999-43c0-a02f-17f31116eace" providerId="ADAL" clId="{1789CC17-4EBB-4F87-81FB-ACC80DF0C480}" dt="2024-10-31T04:52:49.070" v="64" actId="1076"/>
          <ac:spMkLst>
            <pc:docMk/>
            <pc:sldMk cId="2419197737" sldId="613"/>
            <ac:spMk id="10" creationId="{990169C1-5DF2-45B9-864B-8E2661F2032F}"/>
          </ac:spMkLst>
        </pc:spChg>
        <pc:spChg chg="mod">
          <ac:chgData name="AbdullahHalawany" userId="93acd4f6-3999-43c0-a02f-17f31116eace" providerId="ADAL" clId="{1789CC17-4EBB-4F87-81FB-ACC80DF0C480}" dt="2024-10-29T10:12:44.924" v="20" actId="1076"/>
          <ac:spMkLst>
            <pc:docMk/>
            <pc:sldMk cId="2419197737" sldId="613"/>
            <ac:spMk id="15" creationId="{00000000-0000-0000-0000-000000000000}"/>
          </ac:spMkLst>
        </pc:spChg>
        <pc:picChg chg="add del mod">
          <ac:chgData name="AbdullahHalawany" userId="93acd4f6-3999-43c0-a02f-17f31116eace" providerId="ADAL" clId="{1789CC17-4EBB-4F87-81FB-ACC80DF0C480}" dt="2024-10-31T07:13:08.917" v="132"/>
          <ac:picMkLst>
            <pc:docMk/>
            <pc:sldMk cId="2419197737" sldId="613"/>
            <ac:picMk id="5" creationId="{9352DC1C-7125-E692-CD9A-E10C65E4C009}"/>
          </ac:picMkLst>
        </pc:picChg>
      </pc:sldChg>
      <pc:sldChg chg="addSp delSp modSp mod modTransition modAnim">
        <pc:chgData name="AbdullahHalawany" userId="93acd4f6-3999-43c0-a02f-17f31116eace" providerId="ADAL" clId="{1789CC17-4EBB-4F87-81FB-ACC80DF0C480}" dt="2024-10-31T07:13:08.917" v="132"/>
        <pc:sldMkLst>
          <pc:docMk/>
          <pc:sldMk cId="3575439986" sldId="614"/>
        </pc:sldMkLst>
        <pc:spChg chg="mod">
          <ac:chgData name="AbdullahHalawany" userId="93acd4f6-3999-43c0-a02f-17f31116eace" providerId="ADAL" clId="{1789CC17-4EBB-4F87-81FB-ACC80DF0C480}" dt="2024-10-31T04:53:16.212" v="68" actId="1076"/>
          <ac:spMkLst>
            <pc:docMk/>
            <pc:sldMk cId="3575439986" sldId="614"/>
            <ac:spMk id="10" creationId="{990169C1-5DF2-45B9-864B-8E2661F2032F}"/>
          </ac:spMkLst>
        </pc:spChg>
        <pc:spChg chg="mod">
          <ac:chgData name="AbdullahHalawany" userId="93acd4f6-3999-43c0-a02f-17f31116eace" providerId="ADAL" clId="{1789CC17-4EBB-4F87-81FB-ACC80DF0C480}" dt="2024-10-29T10:12:51.943" v="22" actId="1076"/>
          <ac:spMkLst>
            <pc:docMk/>
            <pc:sldMk cId="3575439986" sldId="614"/>
            <ac:spMk id="15" creationId="{00000000-0000-0000-0000-000000000000}"/>
          </ac:spMkLst>
        </pc:spChg>
        <pc:picChg chg="add del mod">
          <ac:chgData name="AbdullahHalawany" userId="93acd4f6-3999-43c0-a02f-17f31116eace" providerId="ADAL" clId="{1789CC17-4EBB-4F87-81FB-ACC80DF0C480}" dt="2024-10-31T06:29:00.301" v="121"/>
          <ac:picMkLst>
            <pc:docMk/>
            <pc:sldMk cId="3575439986" sldId="614"/>
            <ac:picMk id="4" creationId="{AB1FD086-7D13-D93A-129D-D29221E8CB8F}"/>
          </ac:picMkLst>
        </pc:picChg>
        <pc:picChg chg="add del mod ord">
          <ac:chgData name="AbdullahHalawany" userId="93acd4f6-3999-43c0-a02f-17f31116eace" providerId="ADAL" clId="{1789CC17-4EBB-4F87-81FB-ACC80DF0C480}" dt="2024-10-31T06:29:27.405" v="122"/>
          <ac:picMkLst>
            <pc:docMk/>
            <pc:sldMk cId="3575439986" sldId="614"/>
            <ac:picMk id="7" creationId="{1CB499C6-1F4F-F0CA-C0AD-E1C556B5DCA7}"/>
          </ac:picMkLst>
        </pc:picChg>
        <pc:picChg chg="add del mod">
          <ac:chgData name="AbdullahHalawany" userId="93acd4f6-3999-43c0-a02f-17f31116eace" providerId="ADAL" clId="{1789CC17-4EBB-4F87-81FB-ACC80DF0C480}" dt="2024-10-31T06:29:39.622" v="124"/>
          <ac:picMkLst>
            <pc:docMk/>
            <pc:sldMk cId="3575439986" sldId="614"/>
            <ac:picMk id="8" creationId="{DF278AF4-5529-1096-002C-9B5024BFF167}"/>
          </ac:picMkLst>
        </pc:picChg>
        <pc:picChg chg="add del mod ord">
          <ac:chgData name="AbdullahHalawany" userId="93acd4f6-3999-43c0-a02f-17f31116eace" providerId="ADAL" clId="{1789CC17-4EBB-4F87-81FB-ACC80DF0C480}" dt="2024-10-31T06:31:06.430" v="125"/>
          <ac:picMkLst>
            <pc:docMk/>
            <pc:sldMk cId="3575439986" sldId="614"/>
            <ac:picMk id="12" creationId="{2E245E81-5BFC-BF26-CB24-5AFD89219526}"/>
          </ac:picMkLst>
        </pc:picChg>
        <pc:picChg chg="add del mod">
          <ac:chgData name="AbdullahHalawany" userId="93acd4f6-3999-43c0-a02f-17f31116eace" providerId="ADAL" clId="{1789CC17-4EBB-4F87-81FB-ACC80DF0C480}" dt="2024-10-31T07:13:08.917" v="132"/>
          <ac:picMkLst>
            <pc:docMk/>
            <pc:sldMk cId="3575439986" sldId="614"/>
            <ac:picMk id="17" creationId="{4AA7D925-D4AD-4986-7AB3-1EF11F891716}"/>
          </ac:picMkLst>
        </pc:picChg>
      </pc:sldChg>
      <pc:sldChg chg="addSp delSp modSp mod modTransition modAnim">
        <pc:chgData name="AbdullahHalawany" userId="93acd4f6-3999-43c0-a02f-17f31116eace" providerId="ADAL" clId="{1789CC17-4EBB-4F87-81FB-ACC80DF0C480}" dt="2024-10-31T07:13:08.917" v="132"/>
        <pc:sldMkLst>
          <pc:docMk/>
          <pc:sldMk cId="1647067282" sldId="615"/>
        </pc:sldMkLst>
        <pc:picChg chg="add del mod">
          <ac:chgData name="AbdullahHalawany" userId="93acd4f6-3999-43c0-a02f-17f31116eace" providerId="ADAL" clId="{1789CC17-4EBB-4F87-81FB-ACC80DF0C480}" dt="2024-10-31T06:34:29.877" v="128"/>
          <ac:picMkLst>
            <pc:docMk/>
            <pc:sldMk cId="1647067282" sldId="615"/>
            <ac:picMk id="12" creationId="{8740A5EC-37F2-82EA-BCD7-1B2A365EF79E}"/>
          </ac:picMkLst>
        </pc:picChg>
        <pc:picChg chg="add del mod ord">
          <ac:chgData name="AbdullahHalawany" userId="93acd4f6-3999-43c0-a02f-17f31116eace" providerId="ADAL" clId="{1789CC17-4EBB-4F87-81FB-ACC80DF0C480}" dt="2024-10-31T06:38:45.325" v="129"/>
          <ac:picMkLst>
            <pc:docMk/>
            <pc:sldMk cId="1647067282" sldId="615"/>
            <ac:picMk id="16" creationId="{278A2EC7-C7C2-8144-9E2B-696825A9BC27}"/>
          </ac:picMkLst>
        </pc:picChg>
        <pc:picChg chg="add del mod">
          <ac:chgData name="AbdullahHalawany" userId="93acd4f6-3999-43c0-a02f-17f31116eace" providerId="ADAL" clId="{1789CC17-4EBB-4F87-81FB-ACC80DF0C480}" dt="2024-10-31T07:13:08.917" v="132"/>
          <ac:picMkLst>
            <pc:docMk/>
            <pc:sldMk cId="1647067282" sldId="615"/>
            <ac:picMk id="17" creationId="{A812C913-15AF-4079-AC49-196BB07F2E72}"/>
          </ac:picMkLst>
        </pc:picChg>
      </pc:sldChg>
      <pc:sldChg chg="addSp delSp modSp modTransition modAnim">
        <pc:chgData name="AbdullahHalawany" userId="93acd4f6-3999-43c0-a02f-17f31116eace" providerId="ADAL" clId="{1789CC17-4EBB-4F87-81FB-ACC80DF0C480}" dt="2024-10-31T07:13:08.917" v="132"/>
        <pc:sldMkLst>
          <pc:docMk/>
          <pc:sldMk cId="1246246117" sldId="617"/>
        </pc:sldMkLst>
        <pc:picChg chg="add del mod">
          <ac:chgData name="AbdullahHalawany" userId="93acd4f6-3999-43c0-a02f-17f31116eace" providerId="ADAL" clId="{1789CC17-4EBB-4F87-81FB-ACC80DF0C480}" dt="2024-10-31T07:13:08.917" v="132"/>
          <ac:picMkLst>
            <pc:docMk/>
            <pc:sldMk cId="1246246117" sldId="617"/>
            <ac:picMk id="15" creationId="{9109B6E1-D78B-1464-CE40-3ABBA638A77B}"/>
          </ac:picMkLst>
        </pc:picChg>
      </pc:sldChg>
      <pc:sldChg chg="addSp delSp modSp modTransition modAnim">
        <pc:chgData name="AbdullahHalawany" userId="93acd4f6-3999-43c0-a02f-17f31116eace" providerId="ADAL" clId="{1789CC17-4EBB-4F87-81FB-ACC80DF0C480}" dt="2024-10-31T07:13:08.917" v="132"/>
        <pc:sldMkLst>
          <pc:docMk/>
          <pc:sldMk cId="2339560993" sldId="618"/>
        </pc:sldMkLst>
        <pc:picChg chg="add del mod">
          <ac:chgData name="AbdullahHalawany" userId="93acd4f6-3999-43c0-a02f-17f31116eace" providerId="ADAL" clId="{1789CC17-4EBB-4F87-81FB-ACC80DF0C480}" dt="2024-10-31T07:13:08.917" v="132"/>
          <ac:picMkLst>
            <pc:docMk/>
            <pc:sldMk cId="2339560993" sldId="618"/>
            <ac:picMk id="14" creationId="{C8238D04-C7CE-9C68-24A1-92D6FA0973E5}"/>
          </ac:picMkLst>
        </pc:picChg>
      </pc:sldChg>
      <pc:sldChg chg="addSp delSp modSp modTransition modAnim">
        <pc:chgData name="AbdullahHalawany" userId="93acd4f6-3999-43c0-a02f-17f31116eace" providerId="ADAL" clId="{1789CC17-4EBB-4F87-81FB-ACC80DF0C480}" dt="2024-10-31T07:13:08.917" v="132"/>
        <pc:sldMkLst>
          <pc:docMk/>
          <pc:sldMk cId="1150453666" sldId="619"/>
        </pc:sldMkLst>
        <pc:picChg chg="add del mod">
          <ac:chgData name="AbdullahHalawany" userId="93acd4f6-3999-43c0-a02f-17f31116eace" providerId="ADAL" clId="{1789CC17-4EBB-4F87-81FB-ACC80DF0C480}" dt="2024-10-31T07:13:08.917" v="132"/>
          <ac:picMkLst>
            <pc:docMk/>
            <pc:sldMk cId="1150453666" sldId="619"/>
            <ac:picMk id="4" creationId="{76F12655-3B75-EBE3-DAFE-0061CEC894FF}"/>
          </ac:picMkLst>
        </pc:picChg>
      </pc:sldChg>
      <pc:sldChg chg="addSp delSp modSp modTransition modAnim">
        <pc:chgData name="AbdullahHalawany" userId="93acd4f6-3999-43c0-a02f-17f31116eace" providerId="ADAL" clId="{1789CC17-4EBB-4F87-81FB-ACC80DF0C480}" dt="2024-10-31T07:13:08.917" v="132"/>
        <pc:sldMkLst>
          <pc:docMk/>
          <pc:sldMk cId="2717722845" sldId="620"/>
        </pc:sldMkLst>
        <pc:picChg chg="add del mod">
          <ac:chgData name="AbdullahHalawany" userId="93acd4f6-3999-43c0-a02f-17f31116eace" providerId="ADAL" clId="{1789CC17-4EBB-4F87-81FB-ACC80DF0C480}" dt="2024-10-31T07:13:08.917" v="132"/>
          <ac:picMkLst>
            <pc:docMk/>
            <pc:sldMk cId="2717722845" sldId="620"/>
            <ac:picMk id="4" creationId="{B5A1BFCA-C58C-17D2-0442-AFC80C50107A}"/>
          </ac:picMkLst>
        </pc:picChg>
      </pc:sldChg>
      <pc:sldChg chg="modTransition">
        <pc:chgData name="AbdullahHalawany" userId="93acd4f6-3999-43c0-a02f-17f31116eace" providerId="ADAL" clId="{1789CC17-4EBB-4F87-81FB-ACC80DF0C480}" dt="2024-10-31T07:13:08.917" v="132"/>
        <pc:sldMkLst>
          <pc:docMk/>
          <pc:sldMk cId="3838883664" sldId="62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20/10/1446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96839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4" y="2180548"/>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smtClean="0">
                <a:latin typeface="Alexandria" charset="0"/>
                <a:cs typeface="Alexandria" charset="0"/>
              </a:rPr>
              <a:t>MGM223</a:t>
            </a:r>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Manal  El-Sayed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80985" y="4449136"/>
            <a:ext cx="7007155"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Applying and Interviewing </a:t>
            </a:r>
            <a:r>
              <a:rPr lang="en-US" sz="2800" b="1" dirty="0" smtClean="0">
                <a:latin typeface="+mn-lt"/>
              </a:rPr>
              <a:t>for Employment</a:t>
            </a:r>
            <a:endParaRPr lang="en-US" sz="2800" b="1" dirty="0">
              <a:latin typeface="+mn-lt"/>
            </a:endParaRPr>
          </a:p>
          <a:p>
            <a:r>
              <a:rPr lang="ar-EG" sz="2800" b="1" dirty="0">
                <a:latin typeface="+mn-lt"/>
              </a:rPr>
              <a:t>التقدم للوظائف وإجراء المقابلات</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Test your knowledge for the previous lecture </a:t>
            </a:r>
          </a:p>
          <a:p>
            <a:r>
              <a:rPr lang="ar-EG" sz="2400" b="1" dirty="0">
                <a:solidFill>
                  <a:srgbClr val="00B0F0"/>
                </a:solidFill>
                <a:latin typeface="Alexandria" charset="0"/>
                <a:cs typeface="Alexandria" charset="0"/>
              </a:rPr>
              <a:t>اختبر معلوماتك عن المحاضرة السابقة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482961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Bef>
                <a:spcPts val="1200"/>
              </a:spcBef>
              <a:spcAft>
                <a:spcPts val="600"/>
              </a:spcAft>
              <a:buFont typeface="Wingdings" panose="05000000000000000000" pitchFamily="2" charset="2"/>
              <a:buChar char="q"/>
              <a:defRPr/>
            </a:pPr>
            <a:r>
              <a:rPr lang="en-US" sz="2400" b="0" kern="0" dirty="0">
                <a:solidFill>
                  <a:srgbClr val="000000"/>
                </a:solidFill>
              </a:rPr>
              <a:t>Finding the ideal opportunity</a:t>
            </a:r>
          </a:p>
          <a:p>
            <a:pPr lvl="0">
              <a:spcBef>
                <a:spcPts val="1200"/>
              </a:spcBef>
              <a:spcAft>
                <a:spcPts val="600"/>
              </a:spcAft>
              <a:buFont typeface="Wingdings" panose="05000000000000000000" pitchFamily="2" charset="2"/>
              <a:buChar char="q"/>
              <a:defRPr/>
            </a:pPr>
            <a:r>
              <a:rPr lang="en-US" sz="2400" b="0" kern="0" dirty="0">
                <a:solidFill>
                  <a:srgbClr val="000000"/>
                </a:solidFill>
              </a:rPr>
              <a:t>Define your personal strategy.</a:t>
            </a:r>
          </a:p>
          <a:p>
            <a:pPr lvl="0">
              <a:spcBef>
                <a:spcPts val="1200"/>
              </a:spcBef>
              <a:spcAft>
                <a:spcPts val="600"/>
              </a:spcAft>
              <a:buFont typeface="Wingdings" panose="05000000000000000000" pitchFamily="2" charset="2"/>
              <a:buChar char="q"/>
              <a:defRPr/>
            </a:pPr>
            <a:r>
              <a:rPr lang="en-US" sz="2400" b="0" kern="0" dirty="0">
                <a:solidFill>
                  <a:srgbClr val="000000"/>
                </a:solidFill>
              </a:rPr>
              <a:t>Know the Employer </a:t>
            </a:r>
            <a:r>
              <a:rPr lang="en-US" sz="2400" b="0" kern="0" dirty="0" err="1">
                <a:solidFill>
                  <a:srgbClr val="000000"/>
                </a:solidFill>
              </a:rPr>
              <a:t>prespective</a:t>
            </a:r>
            <a:endParaRPr lang="en-US" sz="2400" b="0" kern="0" dirty="0">
              <a:solidFill>
                <a:srgbClr val="000000"/>
              </a:solidFill>
            </a:endParaRPr>
          </a:p>
          <a:p>
            <a:pPr lvl="0">
              <a:spcBef>
                <a:spcPts val="1200"/>
              </a:spcBef>
              <a:spcAft>
                <a:spcPts val="600"/>
              </a:spcAft>
              <a:buFont typeface="Wingdings" panose="05000000000000000000" pitchFamily="2" charset="2"/>
              <a:buChar char="q"/>
              <a:defRPr/>
            </a:pPr>
            <a:r>
              <a:rPr lang="en-US" sz="2400" b="0" kern="0" dirty="0">
                <a:solidFill>
                  <a:srgbClr val="000000"/>
                </a:solidFill>
              </a:rPr>
              <a:t>How to conduct your internet research. </a:t>
            </a:r>
          </a:p>
          <a:p>
            <a:pPr lvl="0">
              <a:spcBef>
                <a:spcPts val="1200"/>
              </a:spcBef>
              <a:spcAft>
                <a:spcPts val="600"/>
              </a:spcAft>
              <a:buFont typeface="Wingdings" panose="05000000000000000000" pitchFamily="2" charset="2"/>
              <a:buChar char="q"/>
              <a:defRPr/>
            </a:pPr>
            <a:r>
              <a:rPr lang="en-US" sz="2400" b="0" kern="0" dirty="0">
                <a:solidFill>
                  <a:srgbClr val="000000"/>
                </a:solidFill>
              </a:rPr>
              <a:t>How to build your network   </a:t>
            </a:r>
          </a:p>
          <a:p>
            <a:pPr lvl="0">
              <a:spcBef>
                <a:spcPts val="1200"/>
              </a:spcBef>
              <a:spcAft>
                <a:spcPts val="600"/>
              </a:spcAft>
              <a:buFont typeface="Wingdings" panose="05000000000000000000" pitchFamily="2" charset="2"/>
              <a:buChar char="q"/>
              <a:defRPr/>
            </a:pPr>
            <a:r>
              <a:rPr lang="en-US" sz="2400" b="0" kern="0" dirty="0">
                <a:solidFill>
                  <a:srgbClr val="000000"/>
                </a:solidFill>
              </a:rPr>
              <a:t>Planning your </a:t>
            </a:r>
            <a:r>
              <a:rPr lang="en-US" sz="2400" b="0" kern="0" dirty="0" smtClean="0">
                <a:solidFill>
                  <a:srgbClr val="000000"/>
                </a:solidFill>
              </a:rPr>
              <a:t>résumé</a:t>
            </a:r>
            <a:endParaRPr lang="en-US" sz="2400" b="0" kern="0" dirty="0">
              <a:solidFill>
                <a:srgbClr val="000000"/>
              </a:solidFill>
            </a:endParaRPr>
          </a:p>
        </p:txBody>
      </p:sp>
      <p:sp>
        <p:nvSpPr>
          <p:cNvPr id="15" name="Rectangle 14"/>
          <p:cNvSpPr/>
          <p:nvPr/>
        </p:nvSpPr>
        <p:spPr>
          <a:xfrm>
            <a:off x="8209700" y="2363505"/>
            <a:ext cx="3951010" cy="3831818"/>
          </a:xfrm>
          <a:prstGeom prst="rect">
            <a:avLst/>
          </a:prstGeom>
        </p:spPr>
        <p:txBody>
          <a:bodyPr wrap="square">
            <a:spAutoFit/>
          </a:bodyPr>
          <a:lstStyle/>
          <a:p>
            <a:pPr marL="342900" indent="-342900" algn="justLow" rtl="1">
              <a:spcBef>
                <a:spcPts val="1800"/>
              </a:spcBef>
              <a:buFont typeface="Wingdings" panose="05000000000000000000" pitchFamily="2" charset="2"/>
              <a:buChar char="q"/>
            </a:pPr>
            <a:r>
              <a:rPr lang="ar-EG" sz="2400" dirty="0"/>
              <a:t>العثور على الفرصة </a:t>
            </a:r>
            <a:r>
              <a:rPr lang="ar-EG" sz="2400" dirty="0" smtClean="0"/>
              <a:t>المثالية.</a:t>
            </a:r>
          </a:p>
          <a:p>
            <a:pPr marL="342900" indent="-342900" algn="justLow" rtl="1">
              <a:spcBef>
                <a:spcPts val="1800"/>
              </a:spcBef>
              <a:buFont typeface="Wingdings" panose="05000000000000000000" pitchFamily="2" charset="2"/>
              <a:buChar char="q"/>
            </a:pPr>
            <a:r>
              <a:rPr lang="ar-EG" sz="2400" dirty="0"/>
              <a:t>حدد استراتيجيتك الشخصية</a:t>
            </a:r>
            <a:r>
              <a:rPr lang="ar-EG" sz="2400" dirty="0" smtClean="0"/>
              <a:t>.</a:t>
            </a:r>
            <a:endParaRPr lang="en-US" sz="2400" dirty="0" smtClean="0"/>
          </a:p>
          <a:p>
            <a:pPr marL="342900" indent="-342900" algn="justLow" rtl="1">
              <a:spcBef>
                <a:spcPts val="1800"/>
              </a:spcBef>
              <a:buFont typeface="Wingdings" panose="05000000000000000000" pitchFamily="2" charset="2"/>
              <a:buChar char="q"/>
            </a:pPr>
            <a:r>
              <a:rPr lang="ar-EG" sz="2400" dirty="0"/>
              <a:t>تعرف على وجهة نظر صاحب </a:t>
            </a:r>
            <a:r>
              <a:rPr lang="ar-EG" sz="2400" dirty="0" smtClean="0"/>
              <a:t>العمل.</a:t>
            </a:r>
            <a:endParaRPr lang="en-US" sz="2400" dirty="0" smtClean="0"/>
          </a:p>
          <a:p>
            <a:pPr marL="342900" indent="-342900" algn="justLow" rtl="1">
              <a:spcBef>
                <a:spcPts val="1800"/>
              </a:spcBef>
              <a:buFont typeface="Wingdings" panose="05000000000000000000" pitchFamily="2" charset="2"/>
              <a:buChar char="q"/>
            </a:pPr>
            <a:r>
              <a:rPr lang="ar-EG" sz="2400" dirty="0"/>
              <a:t>كيفية إجراء بحثك على الإنترنت</a:t>
            </a:r>
            <a:r>
              <a:rPr lang="ar-EG" sz="2400" dirty="0" smtClean="0"/>
              <a:t>.</a:t>
            </a:r>
            <a:endParaRPr lang="en-US" sz="2400" dirty="0" smtClean="0"/>
          </a:p>
          <a:p>
            <a:pPr marL="342900" indent="-342900" algn="justLow" rtl="1">
              <a:spcBef>
                <a:spcPts val="1800"/>
              </a:spcBef>
              <a:buFont typeface="Wingdings" panose="05000000000000000000" pitchFamily="2" charset="2"/>
              <a:buChar char="q"/>
            </a:pPr>
            <a:r>
              <a:rPr lang="ar-EG" sz="2400" dirty="0"/>
              <a:t>كيفية بناء </a:t>
            </a:r>
            <a:r>
              <a:rPr lang="ar-EG" sz="2400" dirty="0" smtClean="0"/>
              <a:t>شبكتك.</a:t>
            </a:r>
          </a:p>
          <a:p>
            <a:pPr marL="342900" indent="-342900" algn="justLow" rtl="1">
              <a:spcBef>
                <a:spcPts val="1800"/>
              </a:spcBef>
              <a:buFont typeface="Wingdings" panose="05000000000000000000" pitchFamily="2" charset="2"/>
              <a:buChar char="q"/>
            </a:pPr>
            <a:r>
              <a:rPr lang="ar-EG" sz="2400" dirty="0"/>
              <a:t>تخطيط </a:t>
            </a:r>
            <a:r>
              <a:rPr lang="ar-EG" sz="2400" dirty="0" smtClean="0"/>
              <a:t>سيرتك الذاتية.</a:t>
            </a:r>
            <a:endParaRPr lang="ar-EG"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4" end="4"/>
                                            </p:txEl>
                                          </p:spTgt>
                                        </p:tgtEl>
                                        <p:attrNameLst>
                                          <p:attrName>style.visibility</p:attrName>
                                        </p:attrNameLst>
                                      </p:cBhvr>
                                      <p:to>
                                        <p:strVal val="visible"/>
                                      </p:to>
                                    </p:set>
                                    <p:anim calcmode="lin" valueType="num">
                                      <p:cBhvr additive="base">
                                        <p:cTn id="31"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xEl>
                                              <p:pRg st="5" end="5"/>
                                            </p:txEl>
                                          </p:spTgt>
                                        </p:tgtEl>
                                        <p:attrNameLst>
                                          <p:attrName>style.visibility</p:attrName>
                                        </p:attrNameLst>
                                      </p:cBhvr>
                                      <p:to>
                                        <p:strVal val="visible"/>
                                      </p:to>
                                    </p:set>
                                    <p:anim calcmode="lin" valueType="num">
                                      <p:cBhvr additive="base">
                                        <p:cTn id="37"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a:t>
            </a:r>
            <a:r>
              <a:rPr lang="ar-EG" sz="2400" b="1" dirty="0" smtClean="0">
                <a:solidFill>
                  <a:srgbClr val="00B0F0"/>
                </a:solidFill>
                <a:latin typeface="Alexandria" charset="0"/>
                <a:cs typeface="Alexandria" charset="0"/>
              </a:rPr>
              <a:t>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lang="en-US" sz="1600" dirty="0" smtClean="0">
                <a:solidFill>
                  <a:srgbClr val="44546A"/>
                </a:solidFill>
              </a:rPr>
              <a:t>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6"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482961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Bef>
                <a:spcPts val="1200"/>
              </a:spcBef>
              <a:spcAft>
                <a:spcPts val="600"/>
              </a:spcAft>
              <a:buFont typeface="Wingdings" panose="05000000000000000000" pitchFamily="2" charset="2"/>
              <a:buChar char="q"/>
              <a:defRPr/>
            </a:pPr>
            <a:r>
              <a:rPr lang="en-US" sz="2400" b="0" kern="0" dirty="0">
                <a:solidFill>
                  <a:srgbClr val="000000"/>
                </a:solidFill>
              </a:rPr>
              <a:t>Submitting your résumé</a:t>
            </a:r>
          </a:p>
          <a:p>
            <a:pPr lvl="0">
              <a:spcBef>
                <a:spcPts val="1200"/>
              </a:spcBef>
              <a:spcAft>
                <a:spcPts val="600"/>
              </a:spcAft>
              <a:buFont typeface="Wingdings" panose="05000000000000000000" pitchFamily="2" charset="2"/>
              <a:buChar char="q"/>
              <a:defRPr/>
            </a:pPr>
            <a:r>
              <a:rPr lang="en-US" sz="2400" b="0" kern="0" dirty="0">
                <a:solidFill>
                  <a:srgbClr val="000000"/>
                </a:solidFill>
              </a:rPr>
              <a:t>Understanding the interview process</a:t>
            </a:r>
          </a:p>
          <a:p>
            <a:pPr lvl="0">
              <a:spcBef>
                <a:spcPts val="1200"/>
              </a:spcBef>
              <a:spcAft>
                <a:spcPts val="600"/>
              </a:spcAft>
              <a:buFont typeface="Wingdings" panose="05000000000000000000" pitchFamily="2" charset="2"/>
              <a:buChar char="q"/>
              <a:defRPr/>
            </a:pPr>
            <a:r>
              <a:rPr lang="en-US" sz="2400" b="0" kern="0" dirty="0">
                <a:solidFill>
                  <a:srgbClr val="000000"/>
                </a:solidFill>
              </a:rPr>
              <a:t>Preparing for a job interview</a:t>
            </a:r>
          </a:p>
          <a:p>
            <a:pPr lvl="0">
              <a:spcBef>
                <a:spcPts val="1200"/>
              </a:spcBef>
              <a:spcAft>
                <a:spcPts val="600"/>
              </a:spcAft>
              <a:buFont typeface="Wingdings" panose="05000000000000000000" pitchFamily="2" charset="2"/>
              <a:buChar char="q"/>
              <a:defRPr/>
            </a:pPr>
            <a:r>
              <a:rPr lang="en-US" sz="2400" b="0" kern="0" dirty="0">
                <a:solidFill>
                  <a:srgbClr val="000000"/>
                </a:solidFill>
              </a:rPr>
              <a:t>Interviewing for success</a:t>
            </a:r>
          </a:p>
          <a:p>
            <a:pPr lvl="0">
              <a:spcBef>
                <a:spcPts val="1200"/>
              </a:spcBef>
              <a:spcAft>
                <a:spcPts val="600"/>
              </a:spcAft>
              <a:buFont typeface="Wingdings" panose="05000000000000000000" pitchFamily="2" charset="2"/>
              <a:buChar char="q"/>
              <a:defRPr/>
            </a:pPr>
            <a:r>
              <a:rPr lang="en-US" sz="2400" b="0" kern="0" dirty="0">
                <a:solidFill>
                  <a:srgbClr val="000000"/>
                </a:solidFill>
              </a:rPr>
              <a:t>Following up after an interview</a:t>
            </a:r>
          </a:p>
        </p:txBody>
      </p:sp>
      <p:sp>
        <p:nvSpPr>
          <p:cNvPr id="17" name="Rectangle 16"/>
          <p:cNvSpPr/>
          <p:nvPr/>
        </p:nvSpPr>
        <p:spPr>
          <a:xfrm>
            <a:off x="8022212" y="2363505"/>
            <a:ext cx="4138498" cy="3170099"/>
          </a:xfrm>
          <a:prstGeom prst="rect">
            <a:avLst/>
          </a:prstGeom>
        </p:spPr>
        <p:txBody>
          <a:bodyPr wrap="square">
            <a:spAutoFit/>
          </a:bodyPr>
          <a:lstStyle/>
          <a:p>
            <a:pPr marL="342900" indent="-342900" algn="justLow" rtl="1">
              <a:spcBef>
                <a:spcPts val="2400"/>
              </a:spcBef>
              <a:buFont typeface="Wingdings" panose="05000000000000000000" pitchFamily="2" charset="2"/>
              <a:buChar char="q"/>
            </a:pPr>
            <a:r>
              <a:rPr lang="ar-EG" sz="2400" dirty="0"/>
              <a:t>إرسال سيرتك </a:t>
            </a:r>
            <a:r>
              <a:rPr lang="ar-EG" sz="2400" dirty="0" smtClean="0"/>
              <a:t>الذاتية</a:t>
            </a:r>
          </a:p>
          <a:p>
            <a:pPr marL="342900" indent="-342900" algn="justLow" rtl="1">
              <a:spcBef>
                <a:spcPts val="2400"/>
              </a:spcBef>
              <a:buFont typeface="Wingdings" panose="05000000000000000000" pitchFamily="2" charset="2"/>
              <a:buChar char="q"/>
            </a:pPr>
            <a:r>
              <a:rPr lang="ar-EG" sz="2400" dirty="0" smtClean="0"/>
              <a:t>فهم </a:t>
            </a:r>
            <a:r>
              <a:rPr lang="ar-EG" sz="2400" dirty="0"/>
              <a:t>عملية </a:t>
            </a:r>
            <a:r>
              <a:rPr lang="ar-EG" sz="2400" dirty="0" smtClean="0"/>
              <a:t>المقابلة</a:t>
            </a:r>
          </a:p>
          <a:p>
            <a:pPr marL="342900" indent="-342900" algn="justLow" rtl="1">
              <a:spcBef>
                <a:spcPts val="2400"/>
              </a:spcBef>
              <a:buFont typeface="Wingdings" panose="05000000000000000000" pitchFamily="2" charset="2"/>
              <a:buChar char="q"/>
            </a:pPr>
            <a:r>
              <a:rPr lang="ar-EG" sz="2400" dirty="0" smtClean="0"/>
              <a:t>التحضير </a:t>
            </a:r>
            <a:r>
              <a:rPr lang="ar-EG" sz="2400" dirty="0"/>
              <a:t>لمقابلة </a:t>
            </a:r>
            <a:r>
              <a:rPr lang="ar-EG" sz="2400" dirty="0" smtClean="0"/>
              <a:t>عمل</a:t>
            </a:r>
          </a:p>
          <a:p>
            <a:pPr marL="342900" indent="-342900" algn="justLow" rtl="1">
              <a:spcBef>
                <a:spcPts val="2400"/>
              </a:spcBef>
              <a:buFont typeface="Wingdings" panose="05000000000000000000" pitchFamily="2" charset="2"/>
              <a:buChar char="q"/>
            </a:pPr>
            <a:r>
              <a:rPr lang="ar-EG" sz="2400" dirty="0" smtClean="0"/>
              <a:t>إجراء </a:t>
            </a:r>
            <a:r>
              <a:rPr lang="ar-EG" sz="2400" dirty="0"/>
              <a:t>المقابلات من أجل </a:t>
            </a:r>
            <a:r>
              <a:rPr lang="ar-EG" sz="2400" dirty="0" smtClean="0"/>
              <a:t>النجاح</a:t>
            </a:r>
          </a:p>
          <a:p>
            <a:pPr marL="342900" indent="-342900" algn="justLow" rtl="1">
              <a:spcBef>
                <a:spcPts val="2400"/>
              </a:spcBef>
              <a:buFont typeface="Wingdings" panose="05000000000000000000" pitchFamily="2" charset="2"/>
              <a:buChar char="q"/>
            </a:pPr>
            <a:r>
              <a:rPr lang="ar-EG" sz="2400" dirty="0" smtClean="0"/>
              <a:t>المتابعة </a:t>
            </a:r>
            <a:r>
              <a:rPr lang="ar-EG" sz="2400" dirty="0"/>
              <a:t>بعد المقابلة</a:t>
            </a:r>
          </a:p>
        </p:txBody>
      </p:sp>
    </p:spTree>
    <p:extLst>
      <p:ext uri="{BB962C8B-B14F-4D97-AF65-F5344CB8AC3E}">
        <p14:creationId xmlns:p14="http://schemas.microsoft.com/office/powerpoint/2010/main" val="152465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4" end="4"/>
                                            </p:txEl>
                                          </p:spTgt>
                                        </p:tgtEl>
                                        <p:attrNameLst>
                                          <p:attrName>style.visibility</p:attrName>
                                        </p:attrNameLst>
                                      </p:cBhvr>
                                      <p:to>
                                        <p:strVal val="visible"/>
                                      </p:to>
                                    </p:set>
                                    <p:anim calcmode="lin" valueType="num">
                                      <p:cBhvr additive="base">
                                        <p:cTn id="31"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1596014"/>
          </a:xfrm>
          <a:prstGeom prst="rect">
            <a:avLst/>
          </a:prstGeom>
        </p:spPr>
        <p:txBody>
          <a:bodyPr wrap="square">
            <a:spAutoFit/>
          </a:bodyPr>
          <a:lstStyle/>
          <a:p>
            <a:pPr algn="ctr">
              <a:lnSpc>
                <a:spcPct val="120000"/>
              </a:lnSpc>
            </a:pPr>
            <a:r>
              <a:rPr lang="en-US" sz="2800" b="1" dirty="0">
                <a:solidFill>
                  <a:schemeClr val="bg1"/>
                </a:solidFill>
                <a:latin typeface="Alexandria" charset="0"/>
                <a:cs typeface="Alexandria" charset="0"/>
              </a:rPr>
              <a:t>Submitting Your Résumé</a:t>
            </a:r>
          </a:p>
          <a:p>
            <a:pPr algn="ctr" rtl="1">
              <a:lnSpc>
                <a:spcPct val="120000"/>
              </a:lnSpc>
            </a:pPr>
            <a:r>
              <a:rPr lang="ar-EG" sz="2800" b="1" dirty="0" smtClean="0">
                <a:solidFill>
                  <a:schemeClr val="bg1"/>
                </a:solidFill>
                <a:latin typeface="Alexandria" charset="0"/>
                <a:cs typeface="Alexandria" charset="0"/>
              </a:rPr>
              <a:t>إرسال </a:t>
            </a:r>
            <a:r>
              <a:rPr lang="ar-EG" sz="2800" b="1" dirty="0">
                <a:solidFill>
                  <a:schemeClr val="bg1"/>
                </a:solidFill>
                <a:latin typeface="Alexandria" charset="0"/>
                <a:cs typeface="Alexandria" charset="0"/>
              </a:rPr>
              <a:t>سيرتك الذاتية</a:t>
            </a:r>
          </a:p>
        </p:txBody>
      </p:sp>
      <p:grpSp>
        <p:nvGrpSpPr>
          <p:cNvPr id="10" name="Group 9"/>
          <p:cNvGrpSpPr/>
          <p:nvPr/>
        </p:nvGrpSpPr>
        <p:grpSpPr>
          <a:xfrm>
            <a:off x="5642969" y="2104457"/>
            <a:ext cx="5852555" cy="2460649"/>
            <a:chOff x="5641526" y="3499567"/>
            <a:chExt cx="5852555" cy="2460649"/>
          </a:xfrm>
        </p:grpSpPr>
        <p:sp>
          <p:nvSpPr>
            <p:cNvPr id="7" name="Rectangle 6"/>
            <p:cNvSpPr/>
            <p:nvPr/>
          </p:nvSpPr>
          <p:spPr>
            <a:xfrm>
              <a:off x="6746758" y="5252330"/>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200329"/>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Applying and Interviewing for Employment</a:t>
              </a:r>
            </a:p>
            <a:p>
              <a:pPr algn="ctr"/>
              <a:r>
                <a:rPr lang="ar-EG" sz="2400" b="1" dirty="0">
                  <a:solidFill>
                    <a:srgbClr val="00B0F0"/>
                  </a:solidFill>
                  <a:latin typeface="Alexandria" charset="0"/>
                  <a:cs typeface="Alexandria" charset="0"/>
                </a:rPr>
                <a:t>التقدم للوظائف وإجراء المقابلات</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6713299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Application Letters</a:t>
            </a:r>
          </a:p>
          <a:p>
            <a:pPr rtl="1"/>
            <a:r>
              <a:rPr lang="ar-EG" sz="2800" b="1" dirty="0">
                <a:solidFill>
                  <a:srgbClr val="00B0F0"/>
                </a:solidFill>
                <a:latin typeface="Alexandria" charset="0"/>
                <a:cs typeface="Alexandria" charset="0"/>
              </a:rPr>
              <a:t>خطابات التقديم</a:t>
            </a:r>
          </a:p>
        </p:txBody>
      </p:sp>
      <p:sp>
        <p:nvSpPr>
          <p:cNvPr id="11" name="TextBox 10">
            <a:extLst>
              <a:ext uri="{FF2B5EF4-FFF2-40B4-BE49-F238E27FC236}">
                <a16:creationId xmlns:a16="http://schemas.microsoft.com/office/drawing/2014/main" id="{5A822845-A67E-180E-E91A-535EE0C7664B}"/>
              </a:ext>
            </a:extLst>
          </p:cNvPr>
          <p:cNvSpPr txBox="1"/>
          <p:nvPr/>
        </p:nvSpPr>
        <p:spPr>
          <a:xfrm>
            <a:off x="942308" y="2490633"/>
            <a:ext cx="4962460" cy="1384995"/>
          </a:xfrm>
          <a:prstGeom prst="rect">
            <a:avLst/>
          </a:prstGeom>
          <a:noFill/>
        </p:spPr>
        <p:txBody>
          <a:bodyPr wrap="square" anchor="ctr">
            <a:spAutoFit/>
          </a:bodyPr>
          <a:lstStyle/>
          <a:p>
            <a:pPr marL="457200" indent="-457200" algn="just">
              <a:lnSpc>
                <a:spcPct val="150000"/>
              </a:lnSpc>
              <a:buFont typeface="Wingdings" panose="05000000000000000000" pitchFamily="2" charset="2"/>
              <a:buChar char="q"/>
            </a:pPr>
            <a:r>
              <a:rPr lang="en-US" sz="2800" dirty="0" smtClean="0"/>
              <a:t>Solicited application letter</a:t>
            </a:r>
          </a:p>
          <a:p>
            <a:pPr marL="457200" indent="-457200" rtl="1">
              <a:lnSpc>
                <a:spcPct val="150000"/>
              </a:lnSpc>
              <a:buFont typeface="Wingdings" panose="05000000000000000000" pitchFamily="2" charset="2"/>
              <a:buChar char="q"/>
            </a:pPr>
            <a:r>
              <a:rPr lang="ar-EG" sz="2800" b="1" dirty="0">
                <a:solidFill>
                  <a:srgbClr val="000000"/>
                </a:solidFill>
                <a:latin typeface="Times New Roman" pitchFamily="18" charset="0"/>
              </a:rPr>
              <a:t>خطاب تقدم مرغوب فيه أو مطلوب </a:t>
            </a:r>
            <a:endParaRPr lang="en-US" sz="2800" dirty="0"/>
          </a:p>
        </p:txBody>
      </p:sp>
      <p:sp>
        <p:nvSpPr>
          <p:cNvPr id="12" name="TextBox 11">
            <a:extLst>
              <a:ext uri="{FF2B5EF4-FFF2-40B4-BE49-F238E27FC236}">
                <a16:creationId xmlns:a16="http://schemas.microsoft.com/office/drawing/2014/main" id="{5A822845-A67E-180E-E91A-535EE0C7664B}"/>
              </a:ext>
            </a:extLst>
          </p:cNvPr>
          <p:cNvSpPr txBox="1"/>
          <p:nvPr/>
        </p:nvSpPr>
        <p:spPr>
          <a:xfrm>
            <a:off x="6229796" y="2526291"/>
            <a:ext cx="4920131" cy="1384995"/>
          </a:xfrm>
          <a:prstGeom prst="rect">
            <a:avLst/>
          </a:prstGeom>
          <a:noFill/>
        </p:spPr>
        <p:txBody>
          <a:bodyPr wrap="square" anchor="ctr">
            <a:spAutoFit/>
          </a:bodyPr>
          <a:lstStyle/>
          <a:p>
            <a:pPr marL="457200" indent="-457200" algn="just">
              <a:lnSpc>
                <a:spcPct val="150000"/>
              </a:lnSpc>
              <a:buFont typeface="Wingdings" panose="05000000000000000000" pitchFamily="2" charset="2"/>
              <a:buChar char="q"/>
            </a:pPr>
            <a:r>
              <a:rPr lang="en-US" sz="2800" dirty="0" smtClean="0"/>
              <a:t>Unsolicited application letter</a:t>
            </a:r>
          </a:p>
          <a:p>
            <a:pPr marL="457200" indent="-457200" rtl="1">
              <a:lnSpc>
                <a:spcPct val="150000"/>
              </a:lnSpc>
              <a:buFont typeface="Wingdings" panose="05000000000000000000" pitchFamily="2" charset="2"/>
              <a:buChar char="q"/>
            </a:pPr>
            <a:r>
              <a:rPr lang="ar-EG" sz="2800" b="1" dirty="0"/>
              <a:t>خطاب طلب توظيف غير مرغوب فيه</a:t>
            </a:r>
            <a:endParaRPr lang="en-US" sz="2800" b="1" dirty="0"/>
          </a:p>
        </p:txBody>
      </p:sp>
      <p:sp>
        <p:nvSpPr>
          <p:cNvPr id="15" name="Rounded Rectangle 24">
            <a:extLst>
              <a:ext uri="{FF2B5EF4-FFF2-40B4-BE49-F238E27FC236}">
                <a16:creationId xmlns:a16="http://schemas.microsoft.com/office/drawing/2014/main" id="{A26C20B8-480E-EA51-4123-B671458F8FE8}"/>
              </a:ext>
            </a:extLst>
          </p:cNvPr>
          <p:cNvSpPr/>
          <p:nvPr/>
        </p:nvSpPr>
        <p:spPr>
          <a:xfrm>
            <a:off x="6386287" y="4231239"/>
            <a:ext cx="4647527" cy="708011"/>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uLnTx/>
                <a:uFillTx/>
                <a:latin typeface="Arial"/>
              </a:rPr>
              <a:t>What You Are Sending</a:t>
            </a:r>
            <a:endParaRPr kumimoji="0" lang="ar-EG" sz="2400" b="1" i="0" u="none" strike="noStrike" kern="0" cap="none" spc="0" normalizeH="0" baseline="0" noProof="0" dirty="0">
              <a:ln>
                <a:noFill/>
              </a:ln>
              <a:solidFill>
                <a:srgbClr val="000000"/>
              </a:solidFill>
              <a:uLnTx/>
              <a:uFillTx/>
              <a:latin typeface="Arial"/>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2400" b="1" kern="0" dirty="0">
                <a:solidFill>
                  <a:srgbClr val="000000"/>
                </a:solidFill>
                <a:latin typeface="Arial"/>
              </a:rPr>
              <a:t>ما الذي ترسله؟ </a:t>
            </a:r>
            <a:endParaRPr kumimoji="0" lang="ar-EG" sz="2400" b="1" i="0" u="none" strike="noStrike" kern="0" cap="none" spc="0" normalizeH="0" baseline="0" noProof="0" dirty="0">
              <a:ln>
                <a:noFill/>
              </a:ln>
              <a:solidFill>
                <a:srgbClr val="000000"/>
              </a:solidFill>
              <a:uLnTx/>
              <a:uFillTx/>
              <a:latin typeface="Arial"/>
            </a:endParaRPr>
          </a:p>
        </p:txBody>
      </p:sp>
      <p:sp>
        <p:nvSpPr>
          <p:cNvPr id="18" name="Rounded Rectangle 23">
            <a:extLst>
              <a:ext uri="{FF2B5EF4-FFF2-40B4-BE49-F238E27FC236}">
                <a16:creationId xmlns:a16="http://schemas.microsoft.com/office/drawing/2014/main" id="{FCDB32D5-9AB7-4E64-87EE-7C3C12E5F83C}"/>
              </a:ext>
            </a:extLst>
          </p:cNvPr>
          <p:cNvSpPr/>
          <p:nvPr/>
        </p:nvSpPr>
        <p:spPr>
          <a:xfrm>
            <a:off x="971336" y="4215692"/>
            <a:ext cx="4584877" cy="723558"/>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uLnTx/>
                <a:uFillTx/>
                <a:latin typeface="Arial"/>
                <a:ea typeface="+mn-ea"/>
                <a:cs typeface="+mn-cs"/>
              </a:rPr>
              <a:t>Why You Are Sending It</a:t>
            </a:r>
            <a:endParaRPr kumimoji="0" lang="ar-EG" sz="2400" b="1" i="0" u="none" strike="noStrike" kern="0" cap="none" spc="0" normalizeH="0" baseline="0" noProof="0" dirty="0">
              <a:ln>
                <a:noFill/>
              </a:ln>
              <a:solidFill>
                <a:srgbClr val="000000"/>
              </a:solidFill>
              <a:uLnTx/>
              <a:uFillTx/>
              <a:latin typeface="Arial"/>
              <a:ea typeface="+mn-ea"/>
              <a:cs typeface="+mn-cs"/>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ar-EG" sz="2400" b="1" i="0" u="none" strike="noStrike" kern="0" cap="none" spc="0" normalizeH="0" baseline="0" noProof="0" dirty="0">
                <a:ln>
                  <a:noFill/>
                </a:ln>
                <a:solidFill>
                  <a:srgbClr val="000000"/>
                </a:solidFill>
                <a:uLnTx/>
                <a:uFillTx/>
                <a:latin typeface="Arial"/>
                <a:ea typeface="+mn-ea"/>
                <a:cs typeface="+mn-cs"/>
              </a:rPr>
              <a:t>لماذا ترسلها؟ </a:t>
            </a:r>
            <a:endParaRPr kumimoji="0" lang="en-US" sz="2400" b="1" i="0" u="none" strike="noStrike" kern="0" cap="none" spc="0" normalizeH="0" baseline="0" noProof="0" dirty="0">
              <a:ln>
                <a:noFill/>
              </a:ln>
              <a:solidFill>
                <a:srgbClr val="000000"/>
              </a:solidFill>
              <a:uLnTx/>
              <a:uFillTx/>
              <a:latin typeface="Arial"/>
              <a:ea typeface="+mn-ea"/>
              <a:cs typeface="+mn-cs"/>
            </a:endParaRPr>
          </a:p>
        </p:txBody>
      </p:sp>
      <p:sp>
        <p:nvSpPr>
          <p:cNvPr id="19" name="Rounded Rectangle 25">
            <a:extLst>
              <a:ext uri="{FF2B5EF4-FFF2-40B4-BE49-F238E27FC236}">
                <a16:creationId xmlns:a16="http://schemas.microsoft.com/office/drawing/2014/main" id="{D047F47A-6736-C071-FBD0-B07B3362C020}"/>
              </a:ext>
            </a:extLst>
          </p:cNvPr>
          <p:cNvSpPr/>
          <p:nvPr/>
        </p:nvSpPr>
        <p:spPr>
          <a:xfrm>
            <a:off x="2300467" y="5247846"/>
            <a:ext cx="6847050" cy="1017433"/>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uLnTx/>
                <a:uFillTx/>
                <a:latin typeface="Arial"/>
              </a:rPr>
              <a:t>Benefits of Reading It</a:t>
            </a:r>
            <a:endParaRPr kumimoji="0" lang="ar-EG" sz="2400" b="1" i="0" u="none" strike="noStrike" kern="0" cap="none" spc="0" normalizeH="0" baseline="0" noProof="0" dirty="0">
              <a:ln>
                <a:noFill/>
              </a:ln>
              <a:solidFill>
                <a:srgbClr val="000000"/>
              </a:solidFill>
              <a:uLnTx/>
              <a:uFillTx/>
              <a:latin typeface="Arial"/>
            </a:endParaRPr>
          </a:p>
          <a:p>
            <a:pPr lvl="0" algn="ctr" fontAlgn="base">
              <a:spcBef>
                <a:spcPct val="0"/>
              </a:spcBef>
              <a:spcAft>
                <a:spcPct val="0"/>
              </a:spcAft>
              <a:defRPr/>
            </a:pPr>
            <a:r>
              <a:rPr lang="ar-EG" sz="2400" b="1" kern="0" dirty="0">
                <a:solidFill>
                  <a:srgbClr val="000000"/>
                </a:solidFill>
                <a:latin typeface="Arial"/>
              </a:rPr>
              <a:t>فوائد قراءته</a:t>
            </a:r>
            <a:endParaRPr kumimoji="0" lang="en-US" sz="2400" b="1" i="0" u="none" strike="noStrike" kern="0" cap="none" spc="0" normalizeH="0" baseline="0" noProof="0" dirty="0">
              <a:ln>
                <a:noFill/>
              </a:ln>
              <a:solidFill>
                <a:srgbClr val="000000"/>
              </a:solidFill>
              <a:uLnTx/>
              <a:uFillTx/>
              <a:latin typeface="Arial"/>
            </a:endParaRPr>
          </a:p>
        </p:txBody>
      </p:sp>
    </p:spTree>
    <p:extLst>
      <p:ext uri="{BB962C8B-B14F-4D97-AF65-F5344CB8AC3E}">
        <p14:creationId xmlns:p14="http://schemas.microsoft.com/office/powerpoint/2010/main" val="389459007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Application Letters</a:t>
            </a:r>
          </a:p>
          <a:p>
            <a:pPr rtl="1"/>
            <a:r>
              <a:rPr lang="ar-EG" sz="2800" b="1" dirty="0">
                <a:solidFill>
                  <a:srgbClr val="00B0F0"/>
                </a:solidFill>
                <a:latin typeface="Alexandria" charset="0"/>
                <a:cs typeface="Alexandria" charset="0"/>
              </a:rPr>
              <a:t>خطابات التقديم</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08358"/>
            <a:ext cx="5139176" cy="4462760"/>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Ø"/>
            </a:pPr>
            <a:r>
              <a:rPr lang="en-US" sz="2400" dirty="0" smtClean="0"/>
              <a:t>Whenever </a:t>
            </a:r>
            <a:r>
              <a:rPr lang="en-US" sz="2400" dirty="0"/>
              <a:t>you mail, e-mail, upload, or hand-deliver your résumé, you should include an application letter, also known as a cover </a:t>
            </a:r>
            <a:r>
              <a:rPr lang="en-US" sz="2400" dirty="0" smtClean="0"/>
              <a:t>letter, </a:t>
            </a:r>
          </a:p>
          <a:p>
            <a:pPr marL="342900" indent="-342900" algn="just">
              <a:spcBef>
                <a:spcPts val="600"/>
              </a:spcBef>
              <a:buFont typeface="Wingdings" panose="05000000000000000000" pitchFamily="2" charset="2"/>
              <a:buChar char="Ø"/>
            </a:pPr>
            <a:r>
              <a:rPr lang="en-US" sz="2400" dirty="0" smtClean="0"/>
              <a:t>You </a:t>
            </a:r>
            <a:r>
              <a:rPr lang="en-US" sz="2400" dirty="0"/>
              <a:t>need to keep all the </a:t>
            </a:r>
            <a:r>
              <a:rPr lang="en-US" sz="2400" dirty="0" smtClean="0"/>
              <a:t>details. to </a:t>
            </a:r>
            <a:r>
              <a:rPr lang="en-US" sz="2400" dirty="0"/>
              <a:t>let readers know what you’re sending</a:t>
            </a:r>
            <a:r>
              <a:rPr lang="en-US" sz="2400" dirty="0" smtClean="0"/>
              <a:t>, why </a:t>
            </a:r>
            <a:r>
              <a:rPr lang="en-US" sz="2400" dirty="0"/>
              <a:t>you’re sending it, and how they can benefit from reading it.</a:t>
            </a:r>
          </a:p>
          <a:p>
            <a:pPr marL="342900" indent="-342900" algn="just">
              <a:spcBef>
                <a:spcPts val="600"/>
              </a:spcBef>
              <a:buFont typeface="Wingdings" panose="05000000000000000000" pitchFamily="2" charset="2"/>
              <a:buChar char="Ø"/>
            </a:pPr>
            <a:r>
              <a:rPr lang="en-US" sz="2400" dirty="0"/>
              <a:t> Even though these documents are referred to as letters, they can be e-mail messages as well. </a:t>
            </a:r>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4247317"/>
          </a:xfrm>
          <a:prstGeom prst="rect">
            <a:avLst/>
          </a:prstGeom>
          <a:noFill/>
        </p:spPr>
        <p:txBody>
          <a:bodyPr wrap="square" anchor="t">
            <a:spAutoFit/>
          </a:bodyPr>
          <a:lstStyle/>
          <a:p>
            <a:pPr marL="457200" indent="-457200" algn="justLow" rtl="1">
              <a:spcBef>
                <a:spcPts val="1800"/>
              </a:spcBef>
              <a:buFont typeface="Wingdings" panose="05000000000000000000" pitchFamily="2" charset="2"/>
              <a:buChar char="§"/>
            </a:pPr>
            <a:r>
              <a:rPr lang="ar-EG" sz="2400" dirty="0" smtClean="0">
                <a:latin typeface="Times New Roman" pitchFamily="18" charset="0"/>
              </a:rPr>
              <a:t>عند </a:t>
            </a:r>
            <a:r>
              <a:rPr lang="ar-EG" sz="2400" dirty="0">
                <a:latin typeface="Times New Roman" pitchFamily="18" charset="0"/>
              </a:rPr>
              <a:t>إرسال سيرتك الذاتية بالبريد العادي أو الإلكتروني أو تحميلها أو تسليمها باليد، يجب عليك إرفاق خطاب طلب توظيف، يُعرف أيضًا باسم خطاب </a:t>
            </a:r>
            <a:r>
              <a:rPr lang="ar-EG" sz="2400" dirty="0" smtClean="0">
                <a:latin typeface="Times New Roman" pitchFamily="18" charset="0"/>
              </a:rPr>
              <a:t>تقديمي. </a:t>
            </a:r>
          </a:p>
          <a:p>
            <a:pPr marL="457200" indent="-457200" algn="justLow" rtl="1">
              <a:spcBef>
                <a:spcPts val="1800"/>
              </a:spcBef>
              <a:buFont typeface="Wingdings" panose="05000000000000000000" pitchFamily="2" charset="2"/>
              <a:buChar char="§"/>
            </a:pPr>
            <a:r>
              <a:rPr lang="ar-EG" sz="2400" dirty="0" smtClean="0">
                <a:latin typeface="Times New Roman" pitchFamily="18" charset="0"/>
              </a:rPr>
              <a:t>يجب </a:t>
            </a:r>
            <a:r>
              <a:rPr lang="ar-EG" sz="2400" dirty="0">
                <a:latin typeface="Times New Roman" pitchFamily="18" charset="0"/>
              </a:rPr>
              <a:t>عليك الاحتفاظ بجميع التفاصيل لإعلام القراء بما ترسله، </a:t>
            </a:r>
            <a:r>
              <a:rPr lang="ar-EG" sz="2400" dirty="0" smtClean="0">
                <a:latin typeface="Times New Roman" pitchFamily="18" charset="0"/>
              </a:rPr>
              <a:t>ولماذا ترسله، </a:t>
            </a:r>
            <a:r>
              <a:rPr lang="ar-EG" sz="2400" dirty="0">
                <a:latin typeface="Times New Roman" pitchFamily="18" charset="0"/>
              </a:rPr>
              <a:t>وكيف يمكنهم الاستفادة من قراءته</a:t>
            </a:r>
            <a:r>
              <a:rPr lang="ar-EG" sz="2400" dirty="0" smtClean="0">
                <a:latin typeface="Times New Roman" pitchFamily="18" charset="0"/>
              </a:rPr>
              <a:t>.</a:t>
            </a:r>
          </a:p>
          <a:p>
            <a:pPr marL="457200" indent="-457200" algn="justLow" rtl="1">
              <a:spcBef>
                <a:spcPts val="1800"/>
              </a:spcBef>
              <a:buFont typeface="Wingdings" panose="05000000000000000000" pitchFamily="2" charset="2"/>
              <a:buChar char="§"/>
            </a:pPr>
            <a:r>
              <a:rPr lang="ar-EG" sz="2400" dirty="0" smtClean="0">
                <a:latin typeface="Times New Roman" pitchFamily="18" charset="0"/>
              </a:rPr>
              <a:t>على </a:t>
            </a:r>
            <a:r>
              <a:rPr lang="ar-EG" sz="2400" dirty="0">
                <a:latin typeface="Times New Roman" pitchFamily="18" charset="0"/>
              </a:rPr>
              <a:t>الرغم من أن هذه المستندات </a:t>
            </a:r>
            <a:r>
              <a:rPr lang="ar-EG" sz="2400" dirty="0" smtClean="0">
                <a:latin typeface="Times New Roman" pitchFamily="18" charset="0"/>
              </a:rPr>
              <a:t>يشار إليها بالرسائل</a:t>
            </a:r>
            <a:r>
              <a:rPr lang="ar-EG" sz="2400" dirty="0">
                <a:latin typeface="Times New Roman" pitchFamily="18" charset="0"/>
              </a:rPr>
              <a:t>، إلا أنها يمكن أن تكون رسائل بريد إلكتروني أيضًا</a:t>
            </a:r>
            <a:r>
              <a:rPr lang="ar-EG" sz="2400" dirty="0" smtClean="0">
                <a:latin typeface="Times New Roman" pitchFamily="18" charset="0"/>
              </a:rPr>
              <a:t>.</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5910674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Application Letters</a:t>
            </a:r>
          </a:p>
          <a:p>
            <a:pPr rtl="1"/>
            <a:r>
              <a:rPr lang="ar-EG" sz="2800" b="1" dirty="0">
                <a:solidFill>
                  <a:srgbClr val="00B0F0"/>
                </a:solidFill>
                <a:latin typeface="Alexandria" charset="0"/>
                <a:cs typeface="Alexandria" charset="0"/>
              </a:rPr>
              <a:t>خطابات التقديم</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08358"/>
            <a:ext cx="5139176" cy="3990003"/>
          </a:xfrm>
          <a:prstGeom prst="rect">
            <a:avLst/>
          </a:prstGeom>
          <a:noFill/>
        </p:spPr>
        <p:txBody>
          <a:bodyPr wrap="square" anchor="t">
            <a:spAutoFit/>
          </a:bodyPr>
          <a:lstStyle/>
          <a:p>
            <a:pPr marL="342900" indent="-342900" algn="just">
              <a:lnSpc>
                <a:spcPct val="150000"/>
              </a:lnSpc>
              <a:spcBef>
                <a:spcPts val="600"/>
              </a:spcBef>
              <a:buFont typeface="Wingdings" panose="05000000000000000000" pitchFamily="2" charset="2"/>
              <a:buChar char="Ø"/>
            </a:pPr>
            <a:r>
              <a:rPr lang="en-US" sz="2400" dirty="0"/>
              <a:t>Take the same care with your application letter that you took with your résumé. A poorly written application letter can prompt employers to skip over your résumé, even if you are a good fit for a job.</a:t>
            </a:r>
          </a:p>
          <a:p>
            <a:pPr marL="342900" indent="-342900" algn="just">
              <a:lnSpc>
                <a:spcPct val="150000"/>
              </a:lnSpc>
              <a:spcBef>
                <a:spcPts val="600"/>
              </a:spcBef>
              <a:buFont typeface="Wingdings" panose="05000000000000000000" pitchFamily="2" charset="2"/>
              <a:buChar char="Ø"/>
            </a:pPr>
            <a:endParaRPr lang="en-US" sz="2400" dirty="0" smtClean="0"/>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3671005"/>
          </a:xfrm>
          <a:prstGeom prst="rect">
            <a:avLst/>
          </a:prstGeom>
          <a:noFill/>
        </p:spPr>
        <p:txBody>
          <a:bodyPr wrap="square" anchor="t">
            <a:spAutoFit/>
          </a:bodyPr>
          <a:lstStyle/>
          <a:p>
            <a:pPr marL="457200" indent="-457200" algn="justLow" rtl="1">
              <a:lnSpc>
                <a:spcPct val="200000"/>
              </a:lnSpc>
              <a:spcBef>
                <a:spcPts val="1800"/>
              </a:spcBef>
              <a:buFont typeface="Wingdings" panose="05000000000000000000" pitchFamily="2" charset="2"/>
              <a:buChar char="§"/>
            </a:pPr>
            <a:r>
              <a:rPr lang="ar-EG" sz="2400" dirty="0">
                <a:latin typeface="Times New Roman" pitchFamily="18" charset="0"/>
              </a:rPr>
              <a:t>انتبه جيدًا لخطاب التقديم كما فعلت مع سيرتك الذاتية. فخطاب التقديم المكتوب بشكل سيء قد يدفع أصحاب العمل إلى تجاهل سيرتك الذاتية، حتى لو كنتَ مؤهلًا للوظيفة</a:t>
            </a:r>
            <a:r>
              <a:rPr lang="ar-EG" sz="2400" dirty="0" smtClean="0">
                <a:latin typeface="Times New Roman" pitchFamily="18" charset="0"/>
              </a:rPr>
              <a:t>.</a:t>
            </a:r>
          </a:p>
        </p:txBody>
      </p:sp>
    </p:spTree>
    <p:extLst>
      <p:ext uri="{BB962C8B-B14F-4D97-AF65-F5344CB8AC3E}">
        <p14:creationId xmlns:p14="http://schemas.microsoft.com/office/powerpoint/2010/main" val="191984642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Application Letters</a:t>
            </a:r>
          </a:p>
          <a:p>
            <a:pPr rtl="1"/>
            <a:r>
              <a:rPr lang="ar-EG" sz="2800" b="1" dirty="0">
                <a:solidFill>
                  <a:srgbClr val="00B0F0"/>
                </a:solidFill>
                <a:latin typeface="Alexandria" charset="0"/>
                <a:cs typeface="Alexandria" charset="0"/>
              </a:rPr>
              <a:t>خطابات التقديم</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08358"/>
            <a:ext cx="5139176" cy="3570208"/>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Ø"/>
            </a:pPr>
            <a:r>
              <a:rPr lang="en-US" sz="2400" dirty="0"/>
              <a:t>If you’re sending a solicited application </a:t>
            </a:r>
            <a:r>
              <a:rPr lang="en-US" sz="2400" dirty="0" smtClean="0"/>
              <a:t>letter </a:t>
            </a:r>
            <a:r>
              <a:rPr lang="en-US" sz="2400" dirty="0"/>
              <a:t>(</a:t>
            </a:r>
            <a:r>
              <a:rPr lang="en-US" sz="2400" dirty="0" smtClean="0"/>
              <a:t>in </a:t>
            </a:r>
            <a:r>
              <a:rPr lang="en-US" sz="2400" dirty="0"/>
              <a:t>response to an identified job </a:t>
            </a:r>
            <a:r>
              <a:rPr lang="en-US" sz="2400" dirty="0" smtClean="0"/>
              <a:t>opening), you’ll </a:t>
            </a:r>
            <a:r>
              <a:rPr lang="en-US" sz="2400" dirty="0"/>
              <a:t>know what qualifications the organization is seeking. </a:t>
            </a:r>
          </a:p>
          <a:p>
            <a:pPr marL="342900" indent="-342900" algn="just">
              <a:spcBef>
                <a:spcPts val="1200"/>
              </a:spcBef>
              <a:buFont typeface="Wingdings" panose="05000000000000000000" pitchFamily="2" charset="2"/>
              <a:buChar char="Ø"/>
            </a:pPr>
            <a:r>
              <a:rPr lang="en-US" sz="2400" dirty="0"/>
              <a:t>You’ll also have more competition because hundreds of other job seekers will have seen the listing and may be sending applications too</a:t>
            </a:r>
            <a:r>
              <a:rPr lang="en-US" sz="2400" dirty="0" smtClean="0"/>
              <a:t>.</a:t>
            </a:r>
            <a:endParaRPr lang="en-US" sz="2400" dirty="0"/>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3647152"/>
          </a:xfrm>
          <a:prstGeom prst="rect">
            <a:avLst/>
          </a:prstGeom>
          <a:noFill/>
        </p:spPr>
        <p:txBody>
          <a:bodyPr wrap="square" anchor="t">
            <a:spAutoFit/>
          </a:bodyPr>
          <a:lstStyle/>
          <a:p>
            <a:pPr marL="457200" indent="-457200" algn="justLow" rtl="1">
              <a:lnSpc>
                <a:spcPct val="150000"/>
              </a:lnSpc>
              <a:spcBef>
                <a:spcPts val="1800"/>
              </a:spcBef>
              <a:buFont typeface="Wingdings" panose="05000000000000000000" pitchFamily="2" charset="2"/>
              <a:buChar char="§"/>
            </a:pPr>
            <a:r>
              <a:rPr lang="ar-EG" sz="2400" dirty="0">
                <a:latin typeface="Times New Roman" pitchFamily="18" charset="0"/>
              </a:rPr>
              <a:t>إذا كنت ترسل خطاب طلب توظيف (ردًا على وظيفة شاغرة مُحددة)، فستعرف المؤهلات التي تبحث عنها المؤسسة. </a:t>
            </a:r>
            <a:endParaRPr lang="ar-EG" sz="2400" dirty="0" smtClean="0">
              <a:latin typeface="Times New Roman" pitchFamily="18" charset="0"/>
            </a:endParaRPr>
          </a:p>
          <a:p>
            <a:pPr marL="457200" indent="-457200" algn="justLow" rtl="1">
              <a:lnSpc>
                <a:spcPct val="150000"/>
              </a:lnSpc>
              <a:spcBef>
                <a:spcPts val="1800"/>
              </a:spcBef>
              <a:buFont typeface="Wingdings" panose="05000000000000000000" pitchFamily="2" charset="2"/>
              <a:buChar char="§"/>
            </a:pPr>
            <a:r>
              <a:rPr lang="ar-EG" sz="2400" dirty="0">
                <a:latin typeface="Times New Roman" pitchFamily="18" charset="0"/>
              </a:rPr>
              <a:t>وسوف يكون لديك أيضًا المزيد من المنافسة لأن مئات الباحثين </a:t>
            </a:r>
            <a:r>
              <a:rPr lang="ar-EG" sz="2400" dirty="0" smtClean="0">
                <a:latin typeface="Times New Roman" pitchFamily="18" charset="0"/>
              </a:rPr>
              <a:t>عن </a:t>
            </a:r>
            <a:r>
              <a:rPr lang="ar-EG" sz="2400" dirty="0">
                <a:latin typeface="Times New Roman" pitchFamily="18" charset="0"/>
              </a:rPr>
              <a:t>عمل </a:t>
            </a:r>
            <a:r>
              <a:rPr lang="ar-EG" sz="2400" dirty="0" smtClean="0">
                <a:latin typeface="Times New Roman" pitchFamily="18" charset="0"/>
              </a:rPr>
              <a:t>الآخرين قد </a:t>
            </a:r>
            <a:r>
              <a:rPr lang="ar-EG" sz="2400" dirty="0">
                <a:latin typeface="Times New Roman" pitchFamily="18" charset="0"/>
              </a:rPr>
              <a:t>رأوا القائمة وقد يرسلون طلبات </a:t>
            </a:r>
            <a:r>
              <a:rPr lang="ar-EG" sz="2400" dirty="0" smtClean="0">
                <a:latin typeface="Times New Roman" pitchFamily="18" charset="0"/>
              </a:rPr>
              <a:t>أيضًا.</a:t>
            </a:r>
          </a:p>
        </p:txBody>
      </p:sp>
    </p:spTree>
    <p:extLst>
      <p:ext uri="{BB962C8B-B14F-4D97-AF65-F5344CB8AC3E}">
        <p14:creationId xmlns:p14="http://schemas.microsoft.com/office/powerpoint/2010/main" val="384251159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Application Letters</a:t>
            </a:r>
          </a:p>
          <a:p>
            <a:pPr rtl="1"/>
            <a:r>
              <a:rPr lang="ar-EG" sz="2800" b="1" dirty="0">
                <a:solidFill>
                  <a:srgbClr val="00B0F0"/>
                </a:solidFill>
                <a:latin typeface="Alexandria" charset="0"/>
                <a:cs typeface="Alexandria" charset="0"/>
              </a:rPr>
              <a:t>خطابات التقديم</a:t>
            </a:r>
          </a:p>
        </p:txBody>
      </p:sp>
      <p:sp>
        <p:nvSpPr>
          <p:cNvPr id="24" name="TextBox 23">
            <a:extLst>
              <a:ext uri="{FF2B5EF4-FFF2-40B4-BE49-F238E27FC236}">
                <a16:creationId xmlns:a16="http://schemas.microsoft.com/office/drawing/2014/main" id="{5A822845-A67E-180E-E91A-535EE0C7664B}"/>
              </a:ext>
            </a:extLst>
          </p:cNvPr>
          <p:cNvSpPr txBox="1"/>
          <p:nvPr/>
        </p:nvSpPr>
        <p:spPr>
          <a:xfrm>
            <a:off x="942310" y="2208358"/>
            <a:ext cx="5139176" cy="4093428"/>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Ø"/>
            </a:pPr>
            <a:r>
              <a:rPr lang="en-US" sz="2000" dirty="0"/>
              <a:t>If you are sending an unsolicited letter (a prospecting letter to an organization that has not announced an opening</a:t>
            </a:r>
            <a:r>
              <a:rPr lang="en-US" sz="2000" dirty="0" smtClean="0"/>
              <a:t>), you </a:t>
            </a:r>
            <a:r>
              <a:rPr lang="en-US" sz="2000" dirty="0"/>
              <a:t>will have to do some research to identify the requirements the position is likely to have. </a:t>
            </a:r>
          </a:p>
          <a:p>
            <a:pPr marL="342900" indent="-342900" algn="just">
              <a:spcBef>
                <a:spcPts val="1200"/>
              </a:spcBef>
              <a:buFont typeface="Wingdings" panose="05000000000000000000" pitchFamily="2" charset="2"/>
              <a:buChar char="Ø"/>
            </a:pPr>
            <a:r>
              <a:rPr lang="en-US" sz="2000" dirty="0"/>
              <a:t>In addition, search for information about the </a:t>
            </a:r>
            <a:r>
              <a:rPr lang="en-US" sz="2000" dirty="0" smtClean="0"/>
              <a:t>company, its </a:t>
            </a:r>
            <a:r>
              <a:rPr lang="en-US" sz="2000" dirty="0"/>
              <a:t>customers, the profession, or the manager to whom you are writing. </a:t>
            </a:r>
          </a:p>
          <a:p>
            <a:pPr marL="342900" indent="-342900" algn="just">
              <a:spcBef>
                <a:spcPts val="1200"/>
              </a:spcBef>
              <a:buFont typeface="Wingdings" panose="05000000000000000000" pitchFamily="2" charset="2"/>
              <a:buChar char="Ø"/>
            </a:pPr>
            <a:r>
              <a:rPr lang="en-US" sz="2000" dirty="0"/>
              <a:t>Using such information in your letter will help you establish common ground with your reader and show that you are tuned into what is going on in the industry</a:t>
            </a:r>
            <a:r>
              <a:rPr lang="en-US" sz="2000" dirty="0" smtClean="0"/>
              <a:t>.</a:t>
            </a:r>
            <a:endParaRPr lang="en-US" sz="2000" dirty="0"/>
          </a:p>
        </p:txBody>
      </p:sp>
      <p:sp>
        <p:nvSpPr>
          <p:cNvPr id="10" name="TextBox 9">
            <a:extLst>
              <a:ext uri="{FF2B5EF4-FFF2-40B4-BE49-F238E27FC236}">
                <a16:creationId xmlns:a16="http://schemas.microsoft.com/office/drawing/2014/main" id="{5A822845-A67E-180E-E91A-535EE0C7664B}"/>
              </a:ext>
            </a:extLst>
          </p:cNvPr>
          <p:cNvSpPr txBox="1"/>
          <p:nvPr/>
        </p:nvSpPr>
        <p:spPr>
          <a:xfrm>
            <a:off x="6406515" y="2208358"/>
            <a:ext cx="4880435" cy="4308872"/>
          </a:xfrm>
          <a:prstGeom prst="rect">
            <a:avLst/>
          </a:prstGeom>
          <a:noFill/>
        </p:spPr>
        <p:txBody>
          <a:bodyPr wrap="square" anchor="t">
            <a:spAutoFit/>
          </a:bodyPr>
          <a:lstStyle/>
          <a:p>
            <a:pPr marL="457200" indent="-457200" algn="justLow" rtl="1">
              <a:spcBef>
                <a:spcPts val="600"/>
              </a:spcBef>
              <a:buFont typeface="Wingdings" panose="05000000000000000000" pitchFamily="2" charset="2"/>
              <a:buChar char="§"/>
            </a:pPr>
            <a:r>
              <a:rPr lang="ar-EG" sz="2400" dirty="0">
                <a:latin typeface="Times New Roman" pitchFamily="18" charset="0"/>
              </a:rPr>
              <a:t>إذا كنت ترسل خطابًا غير مرغوب فيه (خطاب تنقيب إلى مؤسسة لم تعلن عن وظيفة شاغرة)، فسيتعين عليك إجراء بعض </a:t>
            </a:r>
            <a:r>
              <a:rPr lang="ar-EG" sz="2400" dirty="0" smtClean="0">
                <a:latin typeface="Times New Roman" pitchFamily="18" charset="0"/>
              </a:rPr>
              <a:t>الأبحاث </a:t>
            </a:r>
            <a:r>
              <a:rPr lang="ar-EG" sz="2400" dirty="0">
                <a:latin typeface="Times New Roman" pitchFamily="18" charset="0"/>
              </a:rPr>
              <a:t>لتحديد المتطلبات المحتملة للوظيفة</a:t>
            </a:r>
            <a:r>
              <a:rPr lang="ar-EG" sz="2400" dirty="0" smtClean="0">
                <a:latin typeface="Times New Roman" pitchFamily="18" charset="0"/>
              </a:rPr>
              <a:t>.</a:t>
            </a:r>
          </a:p>
          <a:p>
            <a:pPr marL="457200" indent="-457200" algn="justLow" rtl="1">
              <a:spcBef>
                <a:spcPts val="600"/>
              </a:spcBef>
              <a:buFont typeface="Wingdings" panose="05000000000000000000" pitchFamily="2" charset="2"/>
              <a:buChar char="§"/>
            </a:pPr>
            <a:r>
              <a:rPr lang="ar-EG" sz="2400" dirty="0" smtClean="0">
                <a:latin typeface="Times New Roman" pitchFamily="18" charset="0"/>
              </a:rPr>
              <a:t>بالإضافة </a:t>
            </a:r>
            <a:r>
              <a:rPr lang="ar-EG" sz="2400" dirty="0">
                <a:latin typeface="Times New Roman" pitchFamily="18" charset="0"/>
              </a:rPr>
              <a:t>إلى ذلك، ابحث عن معلومات حول الشركة، وعملائها، والمهنة، أو المدير الذي تكتب إليه</a:t>
            </a:r>
            <a:r>
              <a:rPr lang="ar-EG" sz="2400" dirty="0" smtClean="0">
                <a:latin typeface="Times New Roman" pitchFamily="18" charset="0"/>
              </a:rPr>
              <a:t>.</a:t>
            </a:r>
          </a:p>
          <a:p>
            <a:pPr marL="457200" indent="-457200" algn="justLow" rtl="1">
              <a:spcBef>
                <a:spcPts val="600"/>
              </a:spcBef>
              <a:buFont typeface="Wingdings" panose="05000000000000000000" pitchFamily="2" charset="2"/>
              <a:buChar char="§"/>
            </a:pPr>
            <a:r>
              <a:rPr lang="ar-EG" sz="2400" dirty="0">
                <a:latin typeface="Times New Roman" pitchFamily="18" charset="0"/>
              </a:rPr>
              <a:t>إن استخدام مثل هذه المعلومات في رسالتك سوف يساعدك على إنشاء أرضية مشتركة مع القارئ وإظهار أنك على دراية بما يحدث في </a:t>
            </a:r>
            <a:r>
              <a:rPr lang="ar-EG" sz="2400" dirty="0" smtClean="0">
                <a:latin typeface="Times New Roman" pitchFamily="18" charset="0"/>
              </a:rPr>
              <a:t>الصناعة.</a:t>
            </a:r>
          </a:p>
        </p:txBody>
      </p:sp>
    </p:spTree>
    <p:extLst>
      <p:ext uri="{BB962C8B-B14F-4D97-AF65-F5344CB8AC3E}">
        <p14:creationId xmlns:p14="http://schemas.microsoft.com/office/powerpoint/2010/main" val="193989878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86458" y="6323076"/>
            <a:ext cx="80249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Application Letters</a:t>
            </a:r>
          </a:p>
          <a:p>
            <a:pPr rtl="1"/>
            <a:r>
              <a:rPr lang="ar-EG" sz="2800" b="1" dirty="0">
                <a:solidFill>
                  <a:srgbClr val="00B0F0"/>
                </a:solidFill>
                <a:latin typeface="Alexandria" charset="0"/>
                <a:cs typeface="Alexandria" charset="0"/>
              </a:rPr>
              <a:t>خطابات التقديم</a:t>
            </a:r>
          </a:p>
        </p:txBody>
      </p:sp>
      <p:pic>
        <p:nvPicPr>
          <p:cNvPr id="23" name="Picture 22" descr="Graphical user interface&#10;&#10;Description automatically generated">
            <a:extLst>
              <a:ext uri="{FF2B5EF4-FFF2-40B4-BE49-F238E27FC236}">
                <a16:creationId xmlns:a16="http://schemas.microsoft.com/office/drawing/2014/main" id="{BA5CC09D-236D-DACA-219D-664609262487}"/>
              </a:ext>
            </a:extLst>
          </p:cNvPr>
          <p:cNvPicPr>
            <a:picLocks noChangeAspect="1"/>
          </p:cNvPicPr>
          <p:nvPr/>
        </p:nvPicPr>
        <p:blipFill rotWithShape="1">
          <a:blip r:embed="rId3">
            <a:extLst>
              <a:ext uri="{28A0092B-C50C-407E-A947-70E740481C1C}">
                <a14:useLocalDpi xmlns:a14="http://schemas.microsoft.com/office/drawing/2010/main" val="0"/>
              </a:ext>
            </a:extLst>
          </a:blip>
          <a:srcRect l="18178" t="23455" r="23539" b="45925"/>
          <a:stretch/>
        </p:blipFill>
        <p:spPr>
          <a:xfrm>
            <a:off x="1315794" y="2171750"/>
            <a:ext cx="9635162" cy="4268892"/>
          </a:xfrm>
          <a:prstGeom prst="rect">
            <a:avLst/>
          </a:prstGeom>
        </p:spPr>
      </p:pic>
    </p:spTree>
    <p:extLst>
      <p:ext uri="{BB962C8B-B14F-4D97-AF65-F5344CB8AC3E}">
        <p14:creationId xmlns:p14="http://schemas.microsoft.com/office/powerpoint/2010/main" val="263243587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86458" y="6323076"/>
            <a:ext cx="80249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9678850" y="2478223"/>
            <a:ext cx="2510102" cy="1384995"/>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Application Letters</a:t>
            </a:r>
          </a:p>
          <a:p>
            <a:pPr algn="ctr" rtl="1"/>
            <a:r>
              <a:rPr lang="ar-EG" sz="2800" b="1" dirty="0">
                <a:solidFill>
                  <a:srgbClr val="00B0F0"/>
                </a:solidFill>
                <a:latin typeface="Alexandria" charset="0"/>
                <a:cs typeface="Alexandria" charset="0"/>
              </a:rPr>
              <a:t>خطابات التقديم</a:t>
            </a:r>
          </a:p>
        </p:txBody>
      </p:sp>
      <p:pic>
        <p:nvPicPr>
          <p:cNvPr id="11" name="Picture 10" descr="Graphical user interface, text, application&#10;&#10;Description automatically generated">
            <a:extLst>
              <a:ext uri="{FF2B5EF4-FFF2-40B4-BE49-F238E27FC236}">
                <a16:creationId xmlns:a16="http://schemas.microsoft.com/office/drawing/2014/main" id="{ED6C08A3-DE33-10DC-5AB6-E675E68BE6A2}"/>
              </a:ext>
            </a:extLst>
          </p:cNvPr>
          <p:cNvPicPr>
            <a:picLocks noChangeAspect="1"/>
          </p:cNvPicPr>
          <p:nvPr/>
        </p:nvPicPr>
        <p:blipFill rotWithShape="1">
          <a:blip r:embed="rId3">
            <a:extLst>
              <a:ext uri="{28A0092B-C50C-407E-A947-70E740481C1C}">
                <a14:useLocalDpi xmlns:a14="http://schemas.microsoft.com/office/drawing/2010/main" val="0"/>
              </a:ext>
            </a:extLst>
          </a:blip>
          <a:srcRect l="11756" t="23431" r="13981" b="5489"/>
          <a:stretch/>
        </p:blipFill>
        <p:spPr>
          <a:xfrm>
            <a:off x="1" y="0"/>
            <a:ext cx="9678850" cy="6858000"/>
          </a:xfrm>
          <a:prstGeom prst="rect">
            <a:avLst/>
          </a:prstGeom>
        </p:spPr>
      </p:pic>
    </p:spTree>
    <p:extLst>
      <p:ext uri="{BB962C8B-B14F-4D97-AF65-F5344CB8AC3E}">
        <p14:creationId xmlns:p14="http://schemas.microsoft.com/office/powerpoint/2010/main" val="216485886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286950" y="6323076"/>
            <a:ext cx="90200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Application Letter Tips</a:t>
            </a:r>
          </a:p>
          <a:p>
            <a:pPr rtl="1"/>
            <a:r>
              <a:rPr lang="ar-EG" sz="2800" b="1" dirty="0">
                <a:solidFill>
                  <a:srgbClr val="00B0F0"/>
                </a:solidFill>
                <a:latin typeface="Alexandria" charset="0"/>
                <a:cs typeface="Alexandria" charset="0"/>
              </a:rPr>
              <a:t>نصائح حول خطاب التقديم</a:t>
            </a:r>
          </a:p>
        </p:txBody>
      </p:sp>
      <p:sp>
        <p:nvSpPr>
          <p:cNvPr id="24" name="TextBox 23">
            <a:extLst>
              <a:ext uri="{FF2B5EF4-FFF2-40B4-BE49-F238E27FC236}">
                <a16:creationId xmlns:a16="http://schemas.microsoft.com/office/drawing/2014/main" id="{5A822845-A67E-180E-E91A-535EE0C7664B}"/>
              </a:ext>
            </a:extLst>
          </p:cNvPr>
          <p:cNvSpPr txBox="1"/>
          <p:nvPr/>
        </p:nvSpPr>
        <p:spPr>
          <a:xfrm>
            <a:off x="884254" y="2208358"/>
            <a:ext cx="5139176" cy="4256422"/>
          </a:xfrm>
          <a:prstGeom prst="rect">
            <a:avLst/>
          </a:prstGeom>
          <a:noFill/>
        </p:spPr>
        <p:txBody>
          <a:bodyPr wrap="square" anchor="t">
            <a:spAutoFit/>
          </a:bodyPr>
          <a:lstStyle/>
          <a:p>
            <a:pPr marL="342900" indent="-342900" algn="just">
              <a:lnSpc>
                <a:spcPct val="150000"/>
              </a:lnSpc>
              <a:spcBef>
                <a:spcPts val="1200"/>
              </a:spcBef>
              <a:buFont typeface="Wingdings" panose="05000000000000000000" pitchFamily="2" charset="2"/>
              <a:buChar char="Ø"/>
            </a:pPr>
            <a:r>
              <a:rPr lang="en-US" sz="2200" dirty="0"/>
              <a:t>No matter whether your letter will be solicited or unsolicited, do everything you can to address your letter to a specific person who can hire you. Search LinkedIn, the company’s website, and Twitter.</a:t>
            </a:r>
          </a:p>
          <a:p>
            <a:pPr marL="342900" indent="-342900" algn="just">
              <a:lnSpc>
                <a:spcPct val="150000"/>
              </a:lnSpc>
              <a:spcBef>
                <a:spcPts val="1200"/>
              </a:spcBef>
              <a:buFont typeface="Wingdings" panose="05000000000000000000" pitchFamily="2" charset="2"/>
              <a:buChar char="Ø"/>
            </a:pPr>
            <a:r>
              <a:rPr lang="en-US" sz="2200" dirty="0" smtClean="0"/>
              <a:t>If </a:t>
            </a:r>
            <a:r>
              <a:rPr lang="en-US" sz="2200" dirty="0"/>
              <a:t>another applicant finds a name and you don’t, you will be at a disadvantage.</a:t>
            </a:r>
          </a:p>
        </p:txBody>
      </p:sp>
      <p:sp>
        <p:nvSpPr>
          <p:cNvPr id="10" name="TextBox 9">
            <a:extLst>
              <a:ext uri="{FF2B5EF4-FFF2-40B4-BE49-F238E27FC236}">
                <a16:creationId xmlns:a16="http://schemas.microsoft.com/office/drawing/2014/main" id="{5A822845-A67E-180E-E91A-535EE0C7664B}"/>
              </a:ext>
            </a:extLst>
          </p:cNvPr>
          <p:cNvSpPr txBox="1"/>
          <p:nvPr/>
        </p:nvSpPr>
        <p:spPr>
          <a:xfrm>
            <a:off x="6444343" y="2092246"/>
            <a:ext cx="4915177" cy="4308872"/>
          </a:xfrm>
          <a:prstGeom prst="rect">
            <a:avLst/>
          </a:prstGeom>
          <a:noFill/>
        </p:spPr>
        <p:txBody>
          <a:bodyPr wrap="square" anchor="t">
            <a:spAutoFit/>
          </a:bodyPr>
          <a:lstStyle/>
          <a:p>
            <a:pPr marL="457200" indent="-457200" algn="justLow" rtl="1">
              <a:lnSpc>
                <a:spcPct val="200000"/>
              </a:lnSpc>
              <a:spcBef>
                <a:spcPts val="1200"/>
              </a:spcBef>
              <a:buFont typeface="Wingdings" panose="05000000000000000000" pitchFamily="2" charset="2"/>
              <a:buChar char="§"/>
            </a:pPr>
            <a:r>
              <a:rPr lang="ar-EG" sz="2200" dirty="0">
                <a:latin typeface="Times New Roman" pitchFamily="18" charset="0"/>
              </a:rPr>
              <a:t>بغض النظر عما إذا كانت رسالتك مطلوبة أم غير </a:t>
            </a:r>
            <a:r>
              <a:rPr lang="ar-EG" sz="2200" dirty="0" smtClean="0">
                <a:latin typeface="Times New Roman" pitchFamily="18" charset="0"/>
              </a:rPr>
              <a:t>مطلوبة، </a:t>
            </a:r>
            <a:r>
              <a:rPr lang="ar-EG" sz="2200" dirty="0">
                <a:latin typeface="Times New Roman" pitchFamily="18" charset="0"/>
              </a:rPr>
              <a:t>ابذل قصارى جهدك لتوجيهها إلى شخص مُحدد يُمكنه توظيفك. ابحث في لينكدإن، وموقع الشركة الإلكتروني، وتويتر</a:t>
            </a:r>
            <a:r>
              <a:rPr lang="ar-EG" sz="2200" dirty="0" smtClean="0">
                <a:latin typeface="Times New Roman" pitchFamily="18" charset="0"/>
              </a:rPr>
              <a:t>.</a:t>
            </a:r>
          </a:p>
          <a:p>
            <a:pPr marL="457200" indent="-457200" algn="justLow" rtl="1">
              <a:lnSpc>
                <a:spcPct val="200000"/>
              </a:lnSpc>
              <a:spcBef>
                <a:spcPts val="1200"/>
              </a:spcBef>
              <a:buFont typeface="Wingdings" panose="05000000000000000000" pitchFamily="2" charset="2"/>
              <a:buChar char="§"/>
            </a:pPr>
            <a:r>
              <a:rPr lang="ar-EG" sz="2200" dirty="0">
                <a:latin typeface="Times New Roman" pitchFamily="18" charset="0"/>
              </a:rPr>
              <a:t>إذا وجد متقدم آخر اسمًا ولم تجده أنت، فسوف تكون في وضع </a:t>
            </a:r>
            <a:r>
              <a:rPr lang="ar-EG" sz="2200" dirty="0" smtClean="0">
                <a:latin typeface="Times New Roman" pitchFamily="18" charset="0"/>
              </a:rPr>
              <a:t>موقف غير مناسب.</a:t>
            </a:r>
          </a:p>
        </p:txBody>
      </p:sp>
    </p:spTree>
    <p:extLst>
      <p:ext uri="{BB962C8B-B14F-4D97-AF65-F5344CB8AC3E}">
        <p14:creationId xmlns:p14="http://schemas.microsoft.com/office/powerpoint/2010/main" val="275138697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286950" y="6323076"/>
            <a:ext cx="90200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Application Letter Tips</a:t>
            </a:r>
          </a:p>
          <a:p>
            <a:pPr rtl="1"/>
            <a:r>
              <a:rPr lang="ar-EG" sz="2800" b="1" dirty="0">
                <a:solidFill>
                  <a:srgbClr val="00B0F0"/>
                </a:solidFill>
                <a:latin typeface="Alexandria" charset="0"/>
                <a:cs typeface="Alexandria" charset="0"/>
              </a:rPr>
              <a:t>نصائح حول خطاب التقديم</a:t>
            </a:r>
          </a:p>
        </p:txBody>
      </p:sp>
      <p:sp>
        <p:nvSpPr>
          <p:cNvPr id="24" name="TextBox 23">
            <a:extLst>
              <a:ext uri="{FF2B5EF4-FFF2-40B4-BE49-F238E27FC236}">
                <a16:creationId xmlns:a16="http://schemas.microsoft.com/office/drawing/2014/main" id="{5A822845-A67E-180E-E91A-535EE0C7664B}"/>
              </a:ext>
            </a:extLst>
          </p:cNvPr>
          <p:cNvSpPr txBox="1"/>
          <p:nvPr/>
        </p:nvSpPr>
        <p:spPr>
          <a:xfrm>
            <a:off x="884254" y="2208358"/>
            <a:ext cx="5139176" cy="4247317"/>
          </a:xfrm>
          <a:prstGeom prst="rect">
            <a:avLst/>
          </a:prstGeom>
          <a:noFill/>
        </p:spPr>
        <p:txBody>
          <a:bodyPr wrap="square" anchor="t">
            <a:spAutoFit/>
          </a:bodyPr>
          <a:lstStyle/>
          <a:p>
            <a:pPr algn="just"/>
            <a:r>
              <a:rPr lang="en-US" b="1" dirty="0" smtClean="0">
                <a:solidFill>
                  <a:srgbClr val="C00000"/>
                </a:solidFill>
              </a:rPr>
              <a:t>In </a:t>
            </a:r>
            <a:r>
              <a:rPr lang="en-US" b="1" dirty="0">
                <a:solidFill>
                  <a:srgbClr val="C00000"/>
                </a:solidFill>
              </a:rPr>
              <a:t>addition</a:t>
            </a:r>
            <a:r>
              <a:rPr lang="en-US" dirty="0"/>
              <a:t>, the following tips can improve the effectiveness of your letter</a:t>
            </a:r>
            <a:r>
              <a:rPr lang="en-US" dirty="0" smtClean="0"/>
              <a:t>:</a:t>
            </a:r>
          </a:p>
          <a:p>
            <a:pPr marL="342900" indent="-342900" algn="just">
              <a:buFont typeface="Wingdings" panose="05000000000000000000" pitchFamily="2" charset="2"/>
              <a:buChar char="Ø"/>
            </a:pPr>
            <a:r>
              <a:rPr lang="en-US" dirty="0"/>
              <a:t>Be as clear as possible about the kind of opportunity you seek.</a:t>
            </a:r>
          </a:p>
          <a:p>
            <a:pPr marL="342900" indent="-342900" algn="just">
              <a:buFont typeface="Wingdings" panose="05000000000000000000" pitchFamily="2" charset="2"/>
              <a:buChar char="Ø"/>
            </a:pPr>
            <a:r>
              <a:rPr lang="en-US" dirty="0"/>
              <a:t>Show that you understand the company and the position.</a:t>
            </a:r>
          </a:p>
          <a:p>
            <a:pPr marL="342900" indent="-342900" algn="just">
              <a:buFont typeface="Wingdings" panose="05000000000000000000" pitchFamily="2" charset="2"/>
              <a:buChar char="Ø"/>
            </a:pPr>
            <a:r>
              <a:rPr lang="en-US" dirty="0"/>
              <a:t>Never volunteer salary information unless an employer asks for it.</a:t>
            </a:r>
          </a:p>
          <a:p>
            <a:pPr marL="342900" indent="-342900" algn="just">
              <a:buFont typeface="Wingdings" panose="05000000000000000000" pitchFamily="2" charset="2"/>
              <a:buChar char="Ø"/>
            </a:pPr>
            <a:r>
              <a:rPr lang="en-US" dirty="0"/>
              <a:t>Keep it short—and keep e-mail cover letters even shorter; in just two or three paragraphs, convey how your strengths and character would fit the position.</a:t>
            </a:r>
          </a:p>
          <a:p>
            <a:pPr marL="342900" indent="-342900" algn="just">
              <a:buFont typeface="Wingdings" panose="05000000000000000000" pitchFamily="2" charset="2"/>
              <a:buChar char="Ø"/>
            </a:pPr>
            <a:r>
              <a:rPr lang="en-US" dirty="0"/>
              <a:t>Show some personality; this will help balance the choppy, shorthand style of your résumé.</a:t>
            </a:r>
          </a:p>
          <a:p>
            <a:pPr marL="342900" indent="-342900" algn="just">
              <a:buFont typeface="Wingdings" panose="05000000000000000000" pitchFamily="2" charset="2"/>
              <a:buChar char="Ø"/>
            </a:pPr>
            <a:r>
              <a:rPr lang="en-US" dirty="0"/>
              <a:t>Project confidence without being arrogant. </a:t>
            </a:r>
          </a:p>
        </p:txBody>
      </p:sp>
      <p:sp>
        <p:nvSpPr>
          <p:cNvPr id="10" name="TextBox 9">
            <a:extLst>
              <a:ext uri="{FF2B5EF4-FFF2-40B4-BE49-F238E27FC236}">
                <a16:creationId xmlns:a16="http://schemas.microsoft.com/office/drawing/2014/main" id="{5A822845-A67E-180E-E91A-535EE0C7664B}"/>
              </a:ext>
            </a:extLst>
          </p:cNvPr>
          <p:cNvSpPr txBox="1"/>
          <p:nvPr/>
        </p:nvSpPr>
        <p:spPr>
          <a:xfrm>
            <a:off x="6023430" y="2266414"/>
            <a:ext cx="5336090" cy="4093428"/>
          </a:xfrm>
          <a:prstGeom prst="rect">
            <a:avLst/>
          </a:prstGeom>
          <a:noFill/>
        </p:spPr>
        <p:txBody>
          <a:bodyPr wrap="square" anchor="t">
            <a:spAutoFit/>
          </a:bodyPr>
          <a:lstStyle/>
          <a:p>
            <a:pPr algn="justLow" rtl="1"/>
            <a:r>
              <a:rPr lang="ar-EG" sz="2000" b="1" dirty="0">
                <a:solidFill>
                  <a:srgbClr val="C00000"/>
                </a:solidFill>
                <a:latin typeface="Times New Roman" pitchFamily="18" charset="0"/>
              </a:rPr>
              <a:t>بالإضافة إلى ذلك</a:t>
            </a:r>
            <a:r>
              <a:rPr lang="ar-EG" sz="2000" dirty="0">
                <a:latin typeface="Times New Roman" pitchFamily="18" charset="0"/>
              </a:rPr>
              <a:t>، يمكن للنصائح التالية أن تساعد في تحسين فعالية خطابك</a:t>
            </a:r>
            <a:r>
              <a:rPr lang="ar-EG" sz="2000" dirty="0" smtClean="0">
                <a:latin typeface="Times New Roman" pitchFamily="18" charset="0"/>
              </a:rPr>
              <a:t>:</a:t>
            </a:r>
          </a:p>
          <a:p>
            <a:pPr marL="457200" indent="-457200" algn="justLow" rtl="1">
              <a:buFont typeface="Wingdings" panose="05000000000000000000" pitchFamily="2" charset="2"/>
              <a:buChar char="§"/>
            </a:pPr>
            <a:r>
              <a:rPr lang="ar-EG" sz="2000" dirty="0">
                <a:latin typeface="Times New Roman" pitchFamily="18" charset="0"/>
              </a:rPr>
              <a:t>كن واضحًا قدر الإمكان بشأن نوع الفرصة التي تبحث عنها</a:t>
            </a:r>
            <a:r>
              <a:rPr lang="ar-EG" sz="2000" dirty="0" smtClean="0">
                <a:latin typeface="Times New Roman" pitchFamily="18" charset="0"/>
              </a:rPr>
              <a:t>.</a:t>
            </a:r>
          </a:p>
          <a:p>
            <a:pPr marL="457200" indent="-457200" algn="justLow" rtl="1">
              <a:buFont typeface="Wingdings" panose="05000000000000000000" pitchFamily="2" charset="2"/>
              <a:buChar char="§"/>
            </a:pPr>
            <a:r>
              <a:rPr lang="ar-EG" sz="2000" dirty="0" smtClean="0">
                <a:latin typeface="Times New Roman" pitchFamily="18" charset="0"/>
              </a:rPr>
              <a:t>أظهر </a:t>
            </a:r>
            <a:r>
              <a:rPr lang="ar-EG" sz="2000" dirty="0">
                <a:latin typeface="Times New Roman" pitchFamily="18" charset="0"/>
              </a:rPr>
              <a:t>فهمك للشركة والوظيفة</a:t>
            </a:r>
            <a:r>
              <a:rPr lang="ar-EG" sz="2000" dirty="0" smtClean="0">
                <a:latin typeface="Times New Roman" pitchFamily="18" charset="0"/>
              </a:rPr>
              <a:t>.</a:t>
            </a:r>
          </a:p>
          <a:p>
            <a:pPr marL="457200" indent="-457200" algn="justLow" rtl="1">
              <a:buFont typeface="Wingdings" panose="05000000000000000000" pitchFamily="2" charset="2"/>
              <a:buChar char="§"/>
            </a:pPr>
            <a:r>
              <a:rPr lang="ar-EG" sz="2000" dirty="0" smtClean="0">
                <a:latin typeface="Times New Roman" pitchFamily="18" charset="0"/>
              </a:rPr>
              <a:t>لا </a:t>
            </a:r>
            <a:r>
              <a:rPr lang="ar-EG" sz="2000" dirty="0">
                <a:latin typeface="Times New Roman" pitchFamily="18" charset="0"/>
              </a:rPr>
              <a:t>تُقدّم معلومات عن الراتب طواعيةً إلا إذا طلبها صاحب العمل</a:t>
            </a:r>
            <a:r>
              <a:rPr lang="ar-EG" sz="2000" dirty="0" smtClean="0">
                <a:latin typeface="Times New Roman" pitchFamily="18" charset="0"/>
              </a:rPr>
              <a:t>.</a:t>
            </a:r>
          </a:p>
          <a:p>
            <a:pPr marL="457200" indent="-457200" algn="justLow" rtl="1">
              <a:buFont typeface="Wingdings" panose="05000000000000000000" pitchFamily="2" charset="2"/>
              <a:buChar char="§"/>
            </a:pPr>
            <a:r>
              <a:rPr lang="ar-EG" sz="2000" dirty="0" smtClean="0">
                <a:latin typeface="Times New Roman" pitchFamily="18" charset="0"/>
              </a:rPr>
              <a:t>اجعلها </a:t>
            </a:r>
            <a:r>
              <a:rPr lang="ar-EG" sz="2000" dirty="0">
                <a:latin typeface="Times New Roman" pitchFamily="18" charset="0"/>
              </a:rPr>
              <a:t>مختصرة، واجعل رسائل التقديم عبر البريد الإلكتروني أقصر؛ في فقرتين أو ثلاث فقرات </a:t>
            </a:r>
            <a:r>
              <a:rPr lang="ar-EG" sz="2000" dirty="0" smtClean="0">
                <a:latin typeface="Times New Roman" pitchFamily="18" charset="0"/>
              </a:rPr>
              <a:t>فقط، وضّح </a:t>
            </a:r>
            <a:r>
              <a:rPr lang="ar-EG" sz="2000" dirty="0">
                <a:latin typeface="Times New Roman" pitchFamily="18" charset="0"/>
              </a:rPr>
              <a:t>كيف تتناسب نقاط قوتك وشخصيتك مع الوظيفة</a:t>
            </a:r>
            <a:r>
              <a:rPr lang="ar-EG" sz="2000" dirty="0" smtClean="0">
                <a:latin typeface="Times New Roman" pitchFamily="18" charset="0"/>
              </a:rPr>
              <a:t>.</a:t>
            </a:r>
          </a:p>
          <a:p>
            <a:pPr marL="457200" indent="-457200" algn="justLow" rtl="1">
              <a:buFont typeface="Wingdings" panose="05000000000000000000" pitchFamily="2" charset="2"/>
              <a:buChar char="§"/>
            </a:pPr>
            <a:r>
              <a:rPr lang="ar-EG" sz="2000" dirty="0" smtClean="0">
                <a:latin typeface="Times New Roman" pitchFamily="18" charset="0"/>
              </a:rPr>
              <a:t>أظهر </a:t>
            </a:r>
            <a:r>
              <a:rPr lang="ar-EG" sz="2000" dirty="0">
                <a:latin typeface="Times New Roman" pitchFamily="18" charset="0"/>
              </a:rPr>
              <a:t>بعض الشخصية؛ فهذا سيساعدك على </a:t>
            </a:r>
            <a:r>
              <a:rPr lang="ar-EG" sz="2000" dirty="0" smtClean="0">
                <a:latin typeface="Times New Roman" pitchFamily="18" charset="0"/>
              </a:rPr>
              <a:t>تحقيق التوازن بين الأسلوب المختصر والمتقطع لسيرتك الذاتية.</a:t>
            </a:r>
          </a:p>
          <a:p>
            <a:pPr marL="457200" indent="-457200" algn="justLow" rtl="1">
              <a:buFont typeface="Wingdings" panose="05000000000000000000" pitchFamily="2" charset="2"/>
              <a:buChar char="§"/>
            </a:pPr>
            <a:r>
              <a:rPr lang="ar-EG" sz="2000" dirty="0" smtClean="0">
                <a:latin typeface="Times New Roman" pitchFamily="18" charset="0"/>
              </a:rPr>
              <a:t>أظهر </a:t>
            </a:r>
            <a:r>
              <a:rPr lang="ar-EG" sz="2000" dirty="0">
                <a:latin typeface="Times New Roman" pitchFamily="18" charset="0"/>
              </a:rPr>
              <a:t>ثقتك بنفسك دون أن تكون مغرورًا</a:t>
            </a:r>
            <a:r>
              <a:rPr lang="ar-EG" sz="2000" dirty="0" smtClean="0">
                <a:latin typeface="Times New Roman" pitchFamily="18" charset="0"/>
              </a:rPr>
              <a:t>.</a:t>
            </a:r>
          </a:p>
        </p:txBody>
      </p:sp>
    </p:spTree>
    <p:extLst>
      <p:ext uri="{BB962C8B-B14F-4D97-AF65-F5344CB8AC3E}">
        <p14:creationId xmlns:p14="http://schemas.microsoft.com/office/powerpoint/2010/main" val="294858712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Using the AIDA Plan</a:t>
            </a:r>
          </a:p>
          <a:p>
            <a:pPr rtl="1"/>
            <a:r>
              <a:rPr lang="ar-EG" sz="2800" b="1" dirty="0">
                <a:solidFill>
                  <a:srgbClr val="00B0F0"/>
                </a:solidFill>
                <a:latin typeface="Alexandria" charset="0"/>
                <a:cs typeface="Alexandria" charset="0"/>
              </a:rPr>
              <a:t>استخدام خطة </a:t>
            </a:r>
            <a:r>
              <a:rPr lang="en-US" sz="2800" b="1" dirty="0">
                <a:solidFill>
                  <a:srgbClr val="00B0F0"/>
                </a:solidFill>
                <a:latin typeface="Alexandria" charset="0"/>
                <a:cs typeface="Alexandria" charset="0"/>
              </a:rPr>
              <a:t>AIDA</a:t>
            </a:r>
            <a:endParaRPr lang="ar-EG" sz="2800" b="1" dirty="0">
              <a:solidFill>
                <a:srgbClr val="00B0F0"/>
              </a:solidFill>
              <a:latin typeface="Alexandria" charset="0"/>
              <a:cs typeface="Alexandria" charset="0"/>
            </a:endParaRPr>
          </a:p>
        </p:txBody>
      </p:sp>
      <p:sp>
        <p:nvSpPr>
          <p:cNvPr id="23" name="Rectangle 22">
            <a:extLst>
              <a:ext uri="{FF2B5EF4-FFF2-40B4-BE49-F238E27FC236}">
                <a16:creationId xmlns:a16="http://schemas.microsoft.com/office/drawing/2014/main" id="{00AA324A-D63F-A812-7B5E-55CE0C9E7080}"/>
              </a:ext>
            </a:extLst>
          </p:cNvPr>
          <p:cNvSpPr/>
          <p:nvPr/>
        </p:nvSpPr>
        <p:spPr>
          <a:xfrm>
            <a:off x="1789676" y="2316879"/>
            <a:ext cx="3276600" cy="3861054"/>
          </a:xfrm>
          <a:prstGeom prst="rect">
            <a:avLst/>
          </a:prstGeom>
          <a:noFill/>
          <a:ln w="9525" cap="flat" cmpd="sng" algn="ctr">
            <a:noFill/>
            <a:prstDash val="solid"/>
          </a:ln>
          <a:effectLst/>
        </p:spPr>
        <p:txBody>
          <a:bodyPr rtlCol="0" anchor="t"/>
          <a:lstStyle/>
          <a:p>
            <a:pPr marL="457200" marR="0" lvl="0" indent="-457200" defTabSz="914400" eaLnBrk="1" fontAlgn="base" latinLnBrk="0" hangingPunct="1">
              <a:lnSpc>
                <a:spcPct val="150000"/>
              </a:lnSpc>
              <a:spcBef>
                <a:spcPct val="0"/>
              </a:spcBef>
              <a:spcAft>
                <a:spcPts val="1800"/>
              </a:spcAft>
              <a:buClrTx/>
              <a:buSzTx/>
              <a:buFont typeface="Wingdings" panose="05000000000000000000" pitchFamily="2" charset="2"/>
              <a:buChar char="Ø"/>
              <a:tabLst/>
              <a:defRPr/>
            </a:pPr>
            <a:r>
              <a:rPr kumimoji="0" lang="en-US" sz="3200" i="0" u="none" strike="noStrike" kern="0" cap="none" spc="0" normalizeH="0" baseline="0" noProof="0" dirty="0">
                <a:ln>
                  <a:noFill/>
                </a:ln>
                <a:solidFill>
                  <a:srgbClr val="000000"/>
                </a:solidFill>
                <a:uLnTx/>
                <a:uFillTx/>
                <a:latin typeface="Arial"/>
                <a:ea typeface="+mn-ea"/>
                <a:cs typeface="+mn-cs"/>
              </a:rPr>
              <a:t>Attention</a:t>
            </a:r>
          </a:p>
          <a:p>
            <a:pPr marL="457200" marR="0" lvl="0" indent="-457200" defTabSz="914400" eaLnBrk="1" fontAlgn="base" latinLnBrk="0" hangingPunct="1">
              <a:lnSpc>
                <a:spcPct val="150000"/>
              </a:lnSpc>
              <a:spcBef>
                <a:spcPct val="0"/>
              </a:spcBef>
              <a:spcAft>
                <a:spcPts val="1800"/>
              </a:spcAft>
              <a:buClrTx/>
              <a:buSzTx/>
              <a:buFont typeface="Wingdings" panose="05000000000000000000" pitchFamily="2" charset="2"/>
              <a:buChar char="Ø"/>
              <a:tabLst/>
              <a:defRPr/>
            </a:pPr>
            <a:r>
              <a:rPr kumimoji="0" lang="en-US" sz="3200" i="0" u="none" strike="noStrike" kern="0" cap="none" spc="0" normalizeH="0" baseline="0" noProof="0" dirty="0">
                <a:ln>
                  <a:noFill/>
                </a:ln>
                <a:solidFill>
                  <a:srgbClr val="000000"/>
                </a:solidFill>
                <a:uLnTx/>
                <a:uFillTx/>
                <a:latin typeface="Arial"/>
                <a:ea typeface="+mn-ea"/>
                <a:cs typeface="+mn-cs"/>
              </a:rPr>
              <a:t>Interest</a:t>
            </a:r>
          </a:p>
          <a:p>
            <a:pPr marL="457200" marR="0" lvl="0" indent="-457200" defTabSz="914400" eaLnBrk="1" fontAlgn="base" latinLnBrk="0" hangingPunct="1">
              <a:lnSpc>
                <a:spcPct val="150000"/>
              </a:lnSpc>
              <a:spcBef>
                <a:spcPct val="0"/>
              </a:spcBef>
              <a:spcAft>
                <a:spcPts val="1800"/>
              </a:spcAft>
              <a:buClrTx/>
              <a:buSzTx/>
              <a:buFont typeface="Wingdings" panose="05000000000000000000" pitchFamily="2" charset="2"/>
              <a:buChar char="Ø"/>
              <a:tabLst/>
              <a:defRPr/>
            </a:pPr>
            <a:r>
              <a:rPr kumimoji="0" lang="en-US" sz="3200" i="0" u="none" strike="noStrike" kern="0" cap="none" spc="0" normalizeH="0" baseline="0" noProof="0" dirty="0">
                <a:ln>
                  <a:noFill/>
                </a:ln>
                <a:solidFill>
                  <a:srgbClr val="000000"/>
                </a:solidFill>
                <a:uLnTx/>
                <a:uFillTx/>
                <a:latin typeface="Arial"/>
                <a:ea typeface="+mn-ea"/>
                <a:cs typeface="+mn-cs"/>
              </a:rPr>
              <a:t>Desire</a:t>
            </a:r>
          </a:p>
          <a:p>
            <a:pPr marL="457200" marR="0" lvl="0" indent="-457200" defTabSz="914400" eaLnBrk="1" fontAlgn="base" latinLnBrk="0" hangingPunct="1">
              <a:lnSpc>
                <a:spcPct val="150000"/>
              </a:lnSpc>
              <a:spcBef>
                <a:spcPct val="0"/>
              </a:spcBef>
              <a:spcAft>
                <a:spcPts val="1800"/>
              </a:spcAft>
              <a:buClrTx/>
              <a:buSzTx/>
              <a:buFont typeface="Wingdings" panose="05000000000000000000" pitchFamily="2" charset="2"/>
              <a:buChar char="Ø"/>
              <a:tabLst/>
              <a:defRPr/>
            </a:pPr>
            <a:r>
              <a:rPr kumimoji="0" lang="en-US" sz="3200" i="0" u="none" strike="noStrike" kern="0" cap="none" spc="0" normalizeH="0" baseline="0" noProof="0" dirty="0">
                <a:ln>
                  <a:noFill/>
                </a:ln>
                <a:solidFill>
                  <a:srgbClr val="000000"/>
                </a:solidFill>
                <a:uLnTx/>
                <a:uFillTx/>
                <a:latin typeface="Arial"/>
                <a:ea typeface="+mn-ea"/>
                <a:cs typeface="+mn-cs"/>
              </a:rPr>
              <a:t>Action</a:t>
            </a:r>
          </a:p>
        </p:txBody>
      </p:sp>
      <p:sp>
        <p:nvSpPr>
          <p:cNvPr id="2" name="Rectangle 1"/>
          <p:cNvSpPr/>
          <p:nvPr/>
        </p:nvSpPr>
        <p:spPr>
          <a:xfrm>
            <a:off x="4165601" y="2402675"/>
            <a:ext cx="2844800" cy="3648243"/>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a:solidFill>
                  <a:srgbClr val="000000"/>
                </a:solidFill>
                <a:latin typeface="Arial"/>
              </a:rPr>
              <a:t>انتباه 
اهتمام
الرغبة 
فعل</a:t>
            </a:r>
            <a:endParaRPr lang="en-US" sz="3200" b="1" kern="0" dirty="0">
              <a:solidFill>
                <a:srgbClr val="000000"/>
              </a:solidFill>
              <a:latin typeface="Arial"/>
            </a:endParaRPr>
          </a:p>
        </p:txBody>
      </p:sp>
      <p:pic>
        <p:nvPicPr>
          <p:cNvPr id="24" name="Picture 23" descr="shutterstock_11004541.jpg">
            <a:extLst>
              <a:ext uri="{FF2B5EF4-FFF2-40B4-BE49-F238E27FC236}">
                <a16:creationId xmlns:a16="http://schemas.microsoft.com/office/drawing/2014/main" id="{95350750-F4A7-9F0B-1F19-F4B9E0A60FF2}"/>
              </a:ext>
            </a:extLst>
          </p:cNvPr>
          <p:cNvPicPr>
            <a:picLocks noChangeAspect="1"/>
          </p:cNvPicPr>
          <p:nvPr/>
        </p:nvPicPr>
        <p:blipFill>
          <a:blip r:embed="rId3" cstate="print"/>
          <a:stretch>
            <a:fillRect/>
          </a:stretch>
        </p:blipFill>
        <p:spPr>
          <a:xfrm>
            <a:off x="8011672" y="2658083"/>
            <a:ext cx="2749308" cy="3052532"/>
          </a:xfrm>
          <a:prstGeom prst="rect">
            <a:avLst/>
          </a:prstGeom>
        </p:spPr>
      </p:pic>
    </p:spTree>
    <p:extLst>
      <p:ext uri="{BB962C8B-B14F-4D97-AF65-F5344CB8AC3E}">
        <p14:creationId xmlns:p14="http://schemas.microsoft.com/office/powerpoint/2010/main" val="1164534402"/>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Using the AIDA Plan</a:t>
            </a:r>
          </a:p>
          <a:p>
            <a:pPr rtl="1"/>
            <a:r>
              <a:rPr lang="ar-EG" sz="2800" b="1" dirty="0">
                <a:solidFill>
                  <a:srgbClr val="00B0F0"/>
                </a:solidFill>
                <a:latin typeface="Alexandria" charset="0"/>
                <a:cs typeface="Alexandria" charset="0"/>
              </a:rPr>
              <a:t>استخدام خطة </a:t>
            </a:r>
            <a:r>
              <a:rPr lang="en-US" sz="2800" b="1" dirty="0">
                <a:solidFill>
                  <a:srgbClr val="00B0F0"/>
                </a:solidFill>
                <a:latin typeface="Alexandria" charset="0"/>
                <a:cs typeface="Alexandria" charset="0"/>
              </a:rPr>
              <a:t>AIDA</a:t>
            </a:r>
            <a:endParaRPr lang="ar-EG" sz="28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21274"/>
            <a:ext cx="5139176" cy="4278094"/>
          </a:xfrm>
          <a:prstGeom prst="rect">
            <a:avLst/>
          </a:prstGeom>
          <a:noFill/>
        </p:spPr>
        <p:txBody>
          <a:bodyPr wrap="square" anchor="t">
            <a:spAutoFit/>
          </a:bodyPr>
          <a:lstStyle/>
          <a:p>
            <a:pPr algn="just">
              <a:spcBef>
                <a:spcPts val="1200"/>
              </a:spcBef>
            </a:pPr>
            <a:r>
              <a:rPr lang="en-US" sz="2200" dirty="0"/>
              <a:t>Because application letters are persuasive messages, the AIDA approach is ideal. </a:t>
            </a:r>
          </a:p>
          <a:p>
            <a:pPr algn="just">
              <a:spcBef>
                <a:spcPts val="1200"/>
              </a:spcBef>
            </a:pPr>
            <a:r>
              <a:rPr lang="en-US" sz="2200" b="1" dirty="0" smtClean="0">
                <a:solidFill>
                  <a:srgbClr val="C00000"/>
                </a:solidFill>
              </a:rPr>
              <a:t>Getting </a:t>
            </a:r>
            <a:r>
              <a:rPr lang="en-US" sz="2200" b="1" dirty="0">
                <a:solidFill>
                  <a:srgbClr val="C00000"/>
                </a:solidFill>
              </a:rPr>
              <a:t>attention</a:t>
            </a:r>
            <a:r>
              <a:rPr lang="en-US" sz="2200" dirty="0"/>
              <a:t>. The opening paragraph of your application letter has two important tasks to accomplish: </a:t>
            </a:r>
          </a:p>
          <a:p>
            <a:pPr algn="just">
              <a:spcBef>
                <a:spcPts val="1200"/>
              </a:spcBef>
            </a:pPr>
            <a:r>
              <a:rPr lang="en-US" sz="2200" dirty="0" smtClean="0"/>
              <a:t>(</a:t>
            </a:r>
            <a:r>
              <a:rPr lang="en-US" sz="2200" dirty="0"/>
              <a:t>1) clearly stating your reason for writing, and </a:t>
            </a:r>
          </a:p>
          <a:p>
            <a:pPr algn="just">
              <a:spcBef>
                <a:spcPts val="1200"/>
              </a:spcBef>
            </a:pPr>
            <a:r>
              <a:rPr lang="en-US" sz="2200" dirty="0"/>
              <a:t>(2) giving the recipient a reason to keep reading by demonstrating that you have some immediate potential for meeting the company’s </a:t>
            </a:r>
            <a:r>
              <a:rPr lang="en-US" sz="2200" dirty="0" smtClean="0"/>
              <a:t>needs. </a:t>
            </a:r>
            <a:endParaRPr lang="en-US" sz="22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072694" y="2048704"/>
            <a:ext cx="5156200" cy="3877985"/>
          </a:xfrm>
          <a:prstGeom prst="rect">
            <a:avLst/>
          </a:prstGeom>
          <a:noFill/>
        </p:spPr>
        <p:txBody>
          <a:bodyPr wrap="square" anchor="t">
            <a:spAutoFit/>
          </a:bodyPr>
          <a:lstStyle/>
          <a:p>
            <a:pPr algn="justLow" rtl="1">
              <a:lnSpc>
                <a:spcPct val="150000"/>
              </a:lnSpc>
              <a:spcBef>
                <a:spcPts val="600"/>
              </a:spcBef>
            </a:pPr>
            <a:r>
              <a:rPr lang="ar-EG" sz="2200" dirty="0">
                <a:latin typeface="Times New Roman" pitchFamily="18" charset="0"/>
              </a:rPr>
              <a:t>نظرًا لأن خطابات التقديم عبارة عن رسائل مقنعة، فإن نهج </a:t>
            </a:r>
            <a:r>
              <a:rPr lang="en-US" sz="2200" dirty="0">
                <a:latin typeface="Times New Roman" pitchFamily="18" charset="0"/>
              </a:rPr>
              <a:t>AIDA </a:t>
            </a:r>
            <a:r>
              <a:rPr lang="ar-EG" sz="2200" dirty="0" smtClean="0">
                <a:latin typeface="Times New Roman" pitchFamily="18" charset="0"/>
              </a:rPr>
              <a:t> هو </a:t>
            </a:r>
            <a:r>
              <a:rPr lang="ar-EG" sz="2200" dirty="0">
                <a:latin typeface="Times New Roman" pitchFamily="18" charset="0"/>
              </a:rPr>
              <a:t>النهج </a:t>
            </a:r>
            <a:r>
              <a:rPr lang="ar-EG" sz="2200" dirty="0" smtClean="0">
                <a:latin typeface="Times New Roman" pitchFamily="18" charset="0"/>
              </a:rPr>
              <a:t>المثالي:</a:t>
            </a:r>
          </a:p>
          <a:p>
            <a:pPr algn="justLow" rtl="1">
              <a:lnSpc>
                <a:spcPct val="150000"/>
              </a:lnSpc>
              <a:spcBef>
                <a:spcPts val="600"/>
              </a:spcBef>
            </a:pPr>
            <a:r>
              <a:rPr lang="ar-EG" sz="2200" b="1" dirty="0">
                <a:solidFill>
                  <a:srgbClr val="C00000"/>
                </a:solidFill>
                <a:latin typeface="Times New Roman" pitchFamily="18" charset="0"/>
              </a:rPr>
              <a:t>جذب الانتباه</a:t>
            </a:r>
            <a:r>
              <a:rPr lang="ar-EG" sz="2200" dirty="0">
                <a:latin typeface="Times New Roman" pitchFamily="18" charset="0"/>
              </a:rPr>
              <a:t>. </a:t>
            </a:r>
            <a:r>
              <a:rPr lang="ar-EG" sz="2200" dirty="0" smtClean="0">
                <a:latin typeface="Times New Roman" pitchFamily="18" charset="0"/>
              </a:rPr>
              <a:t>تتضمن </a:t>
            </a:r>
            <a:r>
              <a:rPr lang="ar-EG" sz="2200" dirty="0">
                <a:latin typeface="Times New Roman" pitchFamily="18" charset="0"/>
              </a:rPr>
              <a:t>الفقرة الافتتاحية لخطابك مهمتين أساسيتين: </a:t>
            </a:r>
            <a:endParaRPr lang="ar-EG" sz="2200" dirty="0" smtClean="0">
              <a:latin typeface="Times New Roman" pitchFamily="18" charset="0"/>
            </a:endParaRPr>
          </a:p>
          <a:p>
            <a:pPr algn="justLow" rtl="1">
              <a:lnSpc>
                <a:spcPct val="150000"/>
              </a:lnSpc>
              <a:spcBef>
                <a:spcPts val="600"/>
              </a:spcBef>
            </a:pPr>
            <a:r>
              <a:rPr lang="ar-EG" sz="2200" dirty="0" smtClean="0">
                <a:latin typeface="Times New Roman" pitchFamily="18" charset="0"/>
              </a:rPr>
              <a:t>(1) توضيح </a:t>
            </a:r>
            <a:r>
              <a:rPr lang="ar-EG" sz="2200" dirty="0">
                <a:latin typeface="Times New Roman" pitchFamily="18" charset="0"/>
              </a:rPr>
              <a:t>سبب كتابتك، </a:t>
            </a:r>
            <a:r>
              <a:rPr lang="ar-EG" sz="2200" dirty="0" smtClean="0">
                <a:latin typeface="Times New Roman" pitchFamily="18" charset="0"/>
              </a:rPr>
              <a:t>و</a:t>
            </a:r>
          </a:p>
          <a:p>
            <a:pPr algn="justLow" rtl="1">
              <a:lnSpc>
                <a:spcPct val="150000"/>
              </a:lnSpc>
              <a:spcBef>
                <a:spcPts val="600"/>
              </a:spcBef>
            </a:pPr>
            <a:r>
              <a:rPr lang="ar-EG" sz="2200" dirty="0" smtClean="0">
                <a:latin typeface="Times New Roman" pitchFamily="18" charset="0"/>
              </a:rPr>
              <a:t>(</a:t>
            </a:r>
            <a:r>
              <a:rPr lang="ar-EG" sz="2200" dirty="0">
                <a:latin typeface="Times New Roman" pitchFamily="18" charset="0"/>
              </a:rPr>
              <a:t>2) حثّ المتلقي على مواصلة القراءة من خلال إظهار قدرتك على تلبية احتياجات </a:t>
            </a:r>
            <a:r>
              <a:rPr lang="ar-EG" sz="2200" dirty="0" smtClean="0">
                <a:latin typeface="Times New Roman" pitchFamily="18" charset="0"/>
              </a:rPr>
              <a:t>الشركة.</a:t>
            </a:r>
          </a:p>
        </p:txBody>
      </p:sp>
    </p:spTree>
    <p:extLst>
      <p:ext uri="{BB962C8B-B14F-4D97-AF65-F5344CB8AC3E}">
        <p14:creationId xmlns:p14="http://schemas.microsoft.com/office/powerpoint/2010/main" val="149079865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Using the AIDA Plan</a:t>
            </a:r>
          </a:p>
          <a:p>
            <a:pPr rtl="1"/>
            <a:r>
              <a:rPr lang="ar-EG" sz="2800" b="1" dirty="0">
                <a:solidFill>
                  <a:srgbClr val="00B0F0"/>
                </a:solidFill>
                <a:latin typeface="Alexandria" charset="0"/>
                <a:cs typeface="Alexandria" charset="0"/>
              </a:rPr>
              <a:t>استخدام خطة </a:t>
            </a:r>
            <a:r>
              <a:rPr lang="en-US" sz="2800" b="1" dirty="0">
                <a:solidFill>
                  <a:srgbClr val="00B0F0"/>
                </a:solidFill>
                <a:latin typeface="Alexandria" charset="0"/>
                <a:cs typeface="Alexandria" charset="0"/>
              </a:rPr>
              <a:t>AIDA</a:t>
            </a:r>
            <a:endParaRPr lang="ar-EG" sz="28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21274"/>
            <a:ext cx="5139176" cy="4062651"/>
          </a:xfrm>
          <a:prstGeom prst="rect">
            <a:avLst/>
          </a:prstGeom>
          <a:noFill/>
        </p:spPr>
        <p:txBody>
          <a:bodyPr wrap="square" anchor="t">
            <a:spAutoFit/>
          </a:bodyPr>
          <a:lstStyle/>
          <a:p>
            <a:pPr algn="just">
              <a:lnSpc>
                <a:spcPct val="150000"/>
              </a:lnSpc>
              <a:spcBef>
                <a:spcPts val="1800"/>
              </a:spcBef>
            </a:pPr>
            <a:r>
              <a:rPr lang="en-US" sz="2400" b="1" dirty="0">
                <a:solidFill>
                  <a:srgbClr val="C00000"/>
                </a:solidFill>
              </a:rPr>
              <a:t>Building interest and increasing desire. </a:t>
            </a:r>
          </a:p>
          <a:p>
            <a:pPr marL="342900" indent="-342900" algn="just">
              <a:spcBef>
                <a:spcPts val="1800"/>
              </a:spcBef>
              <a:buFont typeface="Wingdings" panose="05000000000000000000" pitchFamily="2" charset="2"/>
              <a:buChar char="q"/>
            </a:pPr>
            <a:r>
              <a:rPr lang="en-US" sz="2400" dirty="0"/>
              <a:t>The middle section of your letter presents your strongest selling points in terms of their potential benefit to the organization, thereby building interest in you and creating a desire to interview you. </a:t>
            </a:r>
          </a:p>
          <a:p>
            <a:pPr marL="342900" indent="-342900" algn="just">
              <a:spcBef>
                <a:spcPts val="1800"/>
              </a:spcBef>
              <a:buFont typeface="Wingdings" panose="05000000000000000000" pitchFamily="2" charset="2"/>
              <a:buChar char="q"/>
            </a:pPr>
            <a:r>
              <a:rPr lang="en-US" sz="2400" dirty="0"/>
              <a:t>Be specific and back up your assertions with convincing </a:t>
            </a:r>
            <a:r>
              <a:rPr lang="en-US" sz="2400" dirty="0" smtClean="0"/>
              <a:t>evidence. </a:t>
            </a:r>
            <a:endParaRPr lang="en-US" sz="24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060805" y="2121274"/>
            <a:ext cx="5156200" cy="4062651"/>
          </a:xfrm>
          <a:prstGeom prst="rect">
            <a:avLst/>
          </a:prstGeom>
          <a:noFill/>
        </p:spPr>
        <p:txBody>
          <a:bodyPr wrap="square" anchor="t">
            <a:spAutoFit/>
          </a:bodyPr>
          <a:lstStyle/>
          <a:p>
            <a:pPr algn="justLow" rtl="1">
              <a:lnSpc>
                <a:spcPct val="150000"/>
              </a:lnSpc>
              <a:spcBef>
                <a:spcPts val="600"/>
              </a:spcBef>
            </a:pPr>
            <a:r>
              <a:rPr lang="ar-EG" sz="2400" b="1" dirty="0">
                <a:solidFill>
                  <a:srgbClr val="C00000"/>
                </a:solidFill>
                <a:latin typeface="Times New Roman" pitchFamily="18" charset="0"/>
              </a:rPr>
              <a:t>إثارة الاهتمام وزيادة الرغبة</a:t>
            </a:r>
            <a:r>
              <a:rPr lang="ar-EG" sz="2400" b="1" dirty="0" smtClean="0">
                <a:solidFill>
                  <a:srgbClr val="C00000"/>
                </a:solidFill>
                <a:latin typeface="Times New Roman" pitchFamily="18" charset="0"/>
              </a:rPr>
              <a:t>.</a:t>
            </a:r>
          </a:p>
          <a:p>
            <a:pPr marL="342900" indent="-342900" algn="justLow" rtl="1">
              <a:lnSpc>
                <a:spcPct val="200000"/>
              </a:lnSpc>
              <a:spcBef>
                <a:spcPts val="1800"/>
              </a:spcBef>
              <a:buFont typeface="Wingdings" panose="05000000000000000000" pitchFamily="2" charset="2"/>
              <a:buChar char="q"/>
            </a:pPr>
            <a:r>
              <a:rPr lang="ar-EG" sz="2400" dirty="0" smtClean="0">
                <a:latin typeface="Times New Roman" pitchFamily="18" charset="0"/>
              </a:rPr>
              <a:t>يعرض </a:t>
            </a:r>
            <a:r>
              <a:rPr lang="ar-EG" sz="2400" dirty="0">
                <a:latin typeface="Times New Roman" pitchFamily="18" charset="0"/>
              </a:rPr>
              <a:t>الجزء الأوسط من رسالتك أبرز نقاط قوتك من حيث فائدتها المحتملة للمؤسسة، مما يعزز الاهتمام بك ويخلق رغبة في مقابلتك</a:t>
            </a:r>
            <a:r>
              <a:rPr lang="ar-EG" sz="2400" dirty="0" smtClean="0">
                <a:latin typeface="Times New Roman" pitchFamily="18" charset="0"/>
              </a:rPr>
              <a:t>.</a:t>
            </a:r>
          </a:p>
          <a:p>
            <a:pPr marL="342900" indent="-342900" algn="justLow" rtl="1">
              <a:lnSpc>
                <a:spcPct val="200000"/>
              </a:lnSpc>
              <a:spcBef>
                <a:spcPts val="1800"/>
              </a:spcBef>
              <a:buFont typeface="Wingdings" panose="05000000000000000000" pitchFamily="2" charset="2"/>
              <a:buChar char="q"/>
            </a:pPr>
            <a:r>
              <a:rPr lang="ar-EG" sz="2400" dirty="0" smtClean="0">
                <a:latin typeface="Times New Roman" pitchFamily="18" charset="0"/>
              </a:rPr>
              <a:t>كن </a:t>
            </a:r>
            <a:r>
              <a:rPr lang="ar-EG" sz="2400" dirty="0">
                <a:latin typeface="Times New Roman" pitchFamily="18" charset="0"/>
              </a:rPr>
              <a:t>محددًا وادعم ادعاءاتك بأدلة مقنعة.</a:t>
            </a:r>
            <a:endParaRPr lang="ar-EG" sz="2400" dirty="0" smtClean="0">
              <a:latin typeface="Times New Roman" pitchFamily="18" charset="0"/>
            </a:endParaRPr>
          </a:p>
        </p:txBody>
      </p:sp>
    </p:spTree>
    <p:extLst>
      <p:ext uri="{BB962C8B-B14F-4D97-AF65-F5344CB8AC3E}">
        <p14:creationId xmlns:p14="http://schemas.microsoft.com/office/powerpoint/2010/main" val="32466240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Using the AIDA Plan</a:t>
            </a:r>
          </a:p>
          <a:p>
            <a:pPr rtl="1"/>
            <a:r>
              <a:rPr lang="ar-EG" sz="2800" b="1" dirty="0">
                <a:solidFill>
                  <a:srgbClr val="00B0F0"/>
                </a:solidFill>
                <a:latin typeface="Alexandria" charset="0"/>
                <a:cs typeface="Alexandria" charset="0"/>
              </a:rPr>
              <a:t>استخدام خطة </a:t>
            </a:r>
            <a:r>
              <a:rPr lang="en-US" sz="2800" b="1" dirty="0">
                <a:solidFill>
                  <a:srgbClr val="00B0F0"/>
                </a:solidFill>
                <a:latin typeface="Alexandria" charset="0"/>
                <a:cs typeface="Alexandria" charset="0"/>
              </a:rPr>
              <a:t>AIDA</a:t>
            </a:r>
            <a:endParaRPr lang="ar-EG" sz="28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21274"/>
            <a:ext cx="5139176" cy="4154984"/>
          </a:xfrm>
          <a:prstGeom prst="rect">
            <a:avLst/>
          </a:prstGeom>
          <a:noFill/>
        </p:spPr>
        <p:txBody>
          <a:bodyPr wrap="square" anchor="t">
            <a:spAutoFit/>
          </a:bodyPr>
          <a:lstStyle/>
          <a:p>
            <a:pPr algn="just"/>
            <a:r>
              <a:rPr lang="en-US" sz="2200" b="1" dirty="0">
                <a:solidFill>
                  <a:srgbClr val="C00000"/>
                </a:solidFill>
              </a:rPr>
              <a:t>Motivating action. </a:t>
            </a:r>
          </a:p>
          <a:p>
            <a:pPr marL="342900" indent="-342900" algn="just">
              <a:buFont typeface="Wingdings" panose="05000000000000000000" pitchFamily="2" charset="2"/>
              <a:buChar char="q"/>
            </a:pPr>
            <a:r>
              <a:rPr lang="en-US" sz="2200" dirty="0"/>
              <a:t>The final paragraph of your application letter has two important functions: </a:t>
            </a:r>
            <a:r>
              <a:rPr lang="en-US" sz="2200" dirty="0" smtClean="0"/>
              <a:t>to </a:t>
            </a:r>
            <a:r>
              <a:rPr lang="en-US" sz="2200" dirty="0"/>
              <a:t>ask the reader for a specific action (usually an interview) and to facilitate a reply.</a:t>
            </a:r>
          </a:p>
          <a:p>
            <a:pPr marL="342900" indent="-342900" algn="just">
              <a:buFont typeface="Wingdings" panose="05000000000000000000" pitchFamily="2" charset="2"/>
              <a:buChar char="q"/>
            </a:pPr>
            <a:r>
              <a:rPr lang="en-US" sz="2200" dirty="0"/>
              <a:t>Include your e-mail address and phone number, as well as the best time to reach you.</a:t>
            </a:r>
          </a:p>
          <a:p>
            <a:pPr marL="342900" indent="-342900" algn="just">
              <a:buFont typeface="Wingdings" panose="05000000000000000000" pitchFamily="2" charset="2"/>
              <a:buChar char="q"/>
            </a:pPr>
            <a:r>
              <a:rPr lang="en-US" sz="2200" dirty="0"/>
              <a:t>Alternatively, you can take the initiative and say that you will follow up with a phone call.</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060805" y="2121274"/>
            <a:ext cx="5156200" cy="3877985"/>
          </a:xfrm>
          <a:prstGeom prst="rect">
            <a:avLst/>
          </a:prstGeom>
          <a:noFill/>
        </p:spPr>
        <p:txBody>
          <a:bodyPr wrap="square" anchor="t">
            <a:spAutoFit/>
          </a:bodyPr>
          <a:lstStyle/>
          <a:p>
            <a:pPr algn="justLow" rtl="1">
              <a:lnSpc>
                <a:spcPct val="150000"/>
              </a:lnSpc>
              <a:spcBef>
                <a:spcPts val="600"/>
              </a:spcBef>
            </a:pPr>
            <a:r>
              <a:rPr lang="ar-EG" sz="2200" b="1" dirty="0">
                <a:solidFill>
                  <a:srgbClr val="C00000"/>
                </a:solidFill>
                <a:latin typeface="Times New Roman" pitchFamily="18" charset="0"/>
              </a:rPr>
              <a:t>تحفيز العمل</a:t>
            </a:r>
            <a:r>
              <a:rPr lang="ar-EG" sz="2200" b="1" dirty="0" smtClean="0">
                <a:solidFill>
                  <a:srgbClr val="C00000"/>
                </a:solidFill>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200" dirty="0">
                <a:latin typeface="Times New Roman" pitchFamily="18" charset="0"/>
              </a:rPr>
              <a:t>للفقرة الأخيرة من خطابك وظيفتان مهمتان: مطالبة القارئ بإجراء محدد (عادةً مقابلة) وتسهيل </a:t>
            </a:r>
            <a:r>
              <a:rPr lang="ar-EG" sz="2200" dirty="0" smtClean="0">
                <a:latin typeface="Times New Roman" pitchFamily="18" charset="0"/>
              </a:rPr>
              <a:t>الرد.</a:t>
            </a:r>
          </a:p>
          <a:p>
            <a:pPr marL="342900" indent="-342900" algn="justLow" rtl="1">
              <a:lnSpc>
                <a:spcPct val="150000"/>
              </a:lnSpc>
              <a:spcBef>
                <a:spcPts val="600"/>
              </a:spcBef>
              <a:buFont typeface="Wingdings" panose="05000000000000000000" pitchFamily="2" charset="2"/>
              <a:buChar char="q"/>
            </a:pPr>
            <a:r>
              <a:rPr lang="ar-EG" sz="2200" dirty="0" smtClean="0">
                <a:latin typeface="Times New Roman" pitchFamily="18" charset="0"/>
              </a:rPr>
              <a:t>أدرج </a:t>
            </a:r>
            <a:r>
              <a:rPr lang="ar-EG" sz="2200" dirty="0">
                <a:latin typeface="Times New Roman" pitchFamily="18" charset="0"/>
              </a:rPr>
              <a:t>عنوان بريدك الإلكتروني ورقم هاتفك، بالإضافة إلى أفضل وقت للتواصل معك</a:t>
            </a:r>
            <a:r>
              <a:rPr lang="ar-EG" sz="22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200" dirty="0">
                <a:latin typeface="Times New Roman" pitchFamily="18" charset="0"/>
              </a:rPr>
              <a:t>وبدلاً من ذلك، يمكنك أن تأخذ زمام المبادرة وتقول إنك ستتابع الأمر عبر مكالمة هاتفية..</a:t>
            </a:r>
            <a:endParaRPr lang="ar-EG" sz="2200" dirty="0" smtClean="0">
              <a:latin typeface="Times New Roman" pitchFamily="18" charset="0"/>
            </a:endParaRPr>
          </a:p>
        </p:txBody>
      </p:sp>
    </p:spTree>
    <p:extLst>
      <p:ext uri="{BB962C8B-B14F-4D97-AF65-F5344CB8AC3E}">
        <p14:creationId xmlns:p14="http://schemas.microsoft.com/office/powerpoint/2010/main" val="353243854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Résumé Follow-Up</a:t>
            </a:r>
          </a:p>
          <a:p>
            <a:pPr rtl="1"/>
            <a:r>
              <a:rPr lang="ar-EG" sz="2800" b="1" dirty="0">
                <a:solidFill>
                  <a:srgbClr val="00B0F0"/>
                </a:solidFill>
                <a:latin typeface="Alexandria" charset="0"/>
                <a:cs typeface="Alexandria" charset="0"/>
              </a:rPr>
              <a:t>متابعة السيرة الذاتية</a:t>
            </a:r>
          </a:p>
        </p:txBody>
      </p:sp>
      <p:sp>
        <p:nvSpPr>
          <p:cNvPr id="23" name="Rectangle 22">
            <a:extLst>
              <a:ext uri="{FF2B5EF4-FFF2-40B4-BE49-F238E27FC236}">
                <a16:creationId xmlns:a16="http://schemas.microsoft.com/office/drawing/2014/main" id="{00AA324A-D63F-A812-7B5E-55CE0C9E7080}"/>
              </a:ext>
            </a:extLst>
          </p:cNvPr>
          <p:cNvSpPr/>
          <p:nvPr/>
        </p:nvSpPr>
        <p:spPr>
          <a:xfrm>
            <a:off x="942308" y="2272983"/>
            <a:ext cx="5220725" cy="3861054"/>
          </a:xfrm>
          <a:prstGeom prst="rect">
            <a:avLst/>
          </a:prstGeom>
          <a:noFill/>
          <a:ln w="9525" cap="flat" cmpd="sng" algn="ctr">
            <a:noFill/>
            <a:prstDash val="solid"/>
          </a:ln>
          <a:effectLst/>
        </p:spPr>
        <p:txBody>
          <a:bodyPr rtlCol="0" anchor="t"/>
          <a:lstStyle/>
          <a:p>
            <a:pPr marL="457200" lvl="0" indent="-457200" fontAlgn="base">
              <a:lnSpc>
                <a:spcPct val="150000"/>
              </a:lnSpc>
              <a:spcBef>
                <a:spcPct val="0"/>
              </a:spcBef>
              <a:spcAft>
                <a:spcPts val="1800"/>
              </a:spcAft>
              <a:buFont typeface="Wingdings" panose="05000000000000000000" pitchFamily="2" charset="2"/>
              <a:buChar char="Ø"/>
              <a:defRPr/>
            </a:pPr>
            <a:r>
              <a:rPr lang="en-US" sz="3200" kern="0" dirty="0">
                <a:solidFill>
                  <a:srgbClr val="000000"/>
                </a:solidFill>
                <a:latin typeface="Arial"/>
              </a:rPr>
              <a:t>Communication</a:t>
            </a:r>
          </a:p>
          <a:p>
            <a:pPr marL="457200" lvl="0" indent="-457200" fontAlgn="base">
              <a:lnSpc>
                <a:spcPct val="150000"/>
              </a:lnSpc>
              <a:spcBef>
                <a:spcPct val="0"/>
              </a:spcBef>
              <a:spcAft>
                <a:spcPts val="1800"/>
              </a:spcAft>
              <a:buFont typeface="Wingdings" panose="05000000000000000000" pitchFamily="2" charset="2"/>
              <a:buChar char="Ø"/>
              <a:defRPr/>
            </a:pPr>
            <a:r>
              <a:rPr lang="en-US" sz="3200" kern="0" dirty="0">
                <a:solidFill>
                  <a:srgbClr val="000000"/>
                </a:solidFill>
                <a:latin typeface="Arial"/>
              </a:rPr>
              <a:t>Professionalism</a:t>
            </a:r>
          </a:p>
          <a:p>
            <a:pPr marL="457200" lvl="0" indent="-457200" fontAlgn="base">
              <a:lnSpc>
                <a:spcPct val="150000"/>
              </a:lnSpc>
              <a:spcBef>
                <a:spcPct val="0"/>
              </a:spcBef>
              <a:spcAft>
                <a:spcPts val="1800"/>
              </a:spcAft>
              <a:buFont typeface="Wingdings" panose="05000000000000000000" pitchFamily="2" charset="2"/>
              <a:buChar char="Ø"/>
              <a:defRPr/>
            </a:pPr>
            <a:r>
              <a:rPr lang="en-US" sz="3200" kern="0" dirty="0">
                <a:solidFill>
                  <a:srgbClr val="000000"/>
                </a:solidFill>
                <a:latin typeface="Arial"/>
              </a:rPr>
              <a:t>Employer Instructions</a:t>
            </a:r>
          </a:p>
          <a:p>
            <a:pPr marL="457200" lvl="0" indent="-457200" fontAlgn="base">
              <a:lnSpc>
                <a:spcPct val="150000"/>
              </a:lnSpc>
              <a:spcBef>
                <a:spcPct val="0"/>
              </a:spcBef>
              <a:spcAft>
                <a:spcPts val="1800"/>
              </a:spcAft>
              <a:buFont typeface="Wingdings" panose="05000000000000000000" pitchFamily="2" charset="2"/>
              <a:buChar char="Ø"/>
              <a:defRPr/>
            </a:pPr>
            <a:r>
              <a:rPr lang="en-US" sz="3200" kern="0" dirty="0">
                <a:solidFill>
                  <a:srgbClr val="000000"/>
                </a:solidFill>
                <a:latin typeface="Arial"/>
              </a:rPr>
              <a:t>Closing Date</a:t>
            </a:r>
          </a:p>
        </p:txBody>
      </p:sp>
      <p:sp>
        <p:nvSpPr>
          <p:cNvPr id="2" name="Rectangle 1"/>
          <p:cNvSpPr/>
          <p:nvPr/>
        </p:nvSpPr>
        <p:spPr>
          <a:xfrm>
            <a:off x="6604860" y="2272983"/>
            <a:ext cx="4339770" cy="3739485"/>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smtClean="0">
                <a:solidFill>
                  <a:srgbClr val="000000"/>
                </a:solidFill>
                <a:latin typeface="Arial"/>
              </a:rPr>
              <a:t>التواصل</a:t>
            </a:r>
          </a:p>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smtClean="0">
                <a:solidFill>
                  <a:srgbClr val="000000"/>
                </a:solidFill>
                <a:latin typeface="Arial"/>
              </a:rPr>
              <a:t>الاحترافية</a:t>
            </a:r>
          </a:p>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smtClean="0">
                <a:solidFill>
                  <a:srgbClr val="000000"/>
                </a:solidFill>
                <a:latin typeface="Arial"/>
              </a:rPr>
              <a:t>تعليمات </a:t>
            </a:r>
            <a:r>
              <a:rPr lang="ar-EG" sz="3200" b="1" kern="0" dirty="0">
                <a:solidFill>
                  <a:srgbClr val="000000"/>
                </a:solidFill>
                <a:latin typeface="Arial"/>
              </a:rPr>
              <a:t>صاحب </a:t>
            </a:r>
            <a:r>
              <a:rPr lang="ar-EG" sz="3200" b="1" kern="0" dirty="0" smtClean="0">
                <a:solidFill>
                  <a:srgbClr val="000000"/>
                </a:solidFill>
                <a:latin typeface="Arial"/>
              </a:rPr>
              <a:t>العمل</a:t>
            </a:r>
          </a:p>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smtClean="0">
                <a:solidFill>
                  <a:srgbClr val="000000"/>
                </a:solidFill>
                <a:latin typeface="Arial"/>
              </a:rPr>
              <a:t>تاريخ </a:t>
            </a:r>
            <a:r>
              <a:rPr lang="ar-EG" sz="3200" b="1" kern="0" dirty="0">
                <a:solidFill>
                  <a:srgbClr val="000000"/>
                </a:solidFill>
                <a:latin typeface="Arial"/>
              </a:rPr>
              <a:t>الإغلاق</a:t>
            </a:r>
            <a:endParaRPr lang="en-US" sz="3200" b="1" kern="0" dirty="0">
              <a:solidFill>
                <a:srgbClr val="000000"/>
              </a:solidFill>
              <a:latin typeface="Arial"/>
            </a:endParaRPr>
          </a:p>
        </p:txBody>
      </p:sp>
      <p:pic>
        <p:nvPicPr>
          <p:cNvPr id="12" name="Picture 11">
            <a:extLst>
              <a:ext uri="{FF2B5EF4-FFF2-40B4-BE49-F238E27FC236}">
                <a16:creationId xmlns:a16="http://schemas.microsoft.com/office/drawing/2014/main" id="{F8F46366-4F8B-6518-D502-016483FEF8D8}"/>
              </a:ext>
            </a:extLst>
          </p:cNvPr>
          <p:cNvPicPr>
            <a:picLocks noChangeAspect="1"/>
          </p:cNvPicPr>
          <p:nvPr/>
        </p:nvPicPr>
        <p:blipFill>
          <a:blip r:embed="rId3"/>
          <a:stretch>
            <a:fillRect/>
          </a:stretch>
        </p:blipFill>
        <p:spPr>
          <a:xfrm>
            <a:off x="5478773" y="2052112"/>
            <a:ext cx="1885100" cy="2204335"/>
          </a:xfrm>
          <a:prstGeom prst="rect">
            <a:avLst/>
          </a:prstGeom>
        </p:spPr>
      </p:pic>
    </p:spTree>
    <p:extLst>
      <p:ext uri="{BB962C8B-B14F-4D97-AF65-F5344CB8AC3E}">
        <p14:creationId xmlns:p14="http://schemas.microsoft.com/office/powerpoint/2010/main" val="338531310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Résumé Follow-Up</a:t>
            </a:r>
          </a:p>
          <a:p>
            <a:pPr rtl="1"/>
            <a:r>
              <a:rPr lang="ar-EG" sz="2800" b="1" dirty="0">
                <a:solidFill>
                  <a:srgbClr val="00B0F0"/>
                </a:solidFill>
                <a:latin typeface="Alexandria" charset="0"/>
                <a:cs typeface="Alexandria" charset="0"/>
              </a:rPr>
              <a:t>متابعة السيرة الذاتية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21274"/>
            <a:ext cx="5139176" cy="4293483"/>
          </a:xfrm>
          <a:prstGeom prst="rect">
            <a:avLst/>
          </a:prstGeom>
          <a:noFill/>
        </p:spPr>
        <p:txBody>
          <a:bodyPr wrap="square" anchor="t">
            <a:spAutoFit/>
          </a:bodyPr>
          <a:lstStyle/>
          <a:p>
            <a:pPr algn="just"/>
            <a:r>
              <a:rPr lang="en-US" sz="2100" dirty="0" smtClean="0"/>
              <a:t>Deciding </a:t>
            </a:r>
            <a:r>
              <a:rPr lang="en-US" sz="2100" dirty="0"/>
              <a:t>if, when, and how to follow up after submitting your résumé and application letter is one of the trickiest parts of a job search. </a:t>
            </a:r>
          </a:p>
          <a:p>
            <a:pPr marL="342900" indent="-342900" algn="just">
              <a:buFont typeface="Wingdings" panose="05000000000000000000" pitchFamily="2" charset="2"/>
              <a:buChar char="q"/>
            </a:pPr>
            <a:r>
              <a:rPr lang="en-US" sz="2100" b="1" dirty="0">
                <a:solidFill>
                  <a:srgbClr val="C00000"/>
                </a:solidFill>
              </a:rPr>
              <a:t>First</a:t>
            </a:r>
            <a:r>
              <a:rPr lang="en-US" sz="2100" dirty="0"/>
              <a:t>, keep in mind that employers continue to evaluate your communication efforts and professionalism during this phase, </a:t>
            </a:r>
            <a:r>
              <a:rPr lang="en-US" sz="2100" dirty="0" smtClean="0"/>
              <a:t>so </a:t>
            </a:r>
            <a:r>
              <a:rPr lang="en-US" sz="2100" dirty="0"/>
              <a:t>don’t say or do anything to leave a negative impression. </a:t>
            </a:r>
          </a:p>
          <a:p>
            <a:pPr marL="342900" indent="-342900" algn="just">
              <a:buFont typeface="Wingdings" panose="05000000000000000000" pitchFamily="2" charset="2"/>
              <a:buChar char="q"/>
            </a:pPr>
            <a:r>
              <a:rPr lang="en-US" sz="2100" b="1" dirty="0">
                <a:solidFill>
                  <a:srgbClr val="C00000"/>
                </a:solidFill>
              </a:rPr>
              <a:t>Second</a:t>
            </a:r>
            <a:r>
              <a:rPr lang="en-US" sz="2100" dirty="0"/>
              <a:t>, adhere to whatever instructions the employer has </a:t>
            </a:r>
            <a:r>
              <a:rPr lang="en-US" sz="2100" dirty="0" smtClean="0"/>
              <a:t>provided. If </a:t>
            </a:r>
            <a:r>
              <a:rPr lang="en-US" sz="2100" dirty="0"/>
              <a:t>a job posting says “no calls,” for example, don’t call</a:t>
            </a:r>
            <a:r>
              <a:rPr lang="en-US" sz="2100" dirty="0" smtClean="0"/>
              <a:t>.</a:t>
            </a:r>
            <a:endParaRPr lang="en-US" sz="21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060805" y="2121274"/>
            <a:ext cx="5156200" cy="3970318"/>
          </a:xfrm>
          <a:prstGeom prst="rect">
            <a:avLst/>
          </a:prstGeom>
          <a:noFill/>
        </p:spPr>
        <p:txBody>
          <a:bodyPr wrap="square" anchor="t">
            <a:spAutoFit/>
          </a:bodyPr>
          <a:lstStyle/>
          <a:p>
            <a:pPr algn="justLow" rtl="1">
              <a:lnSpc>
                <a:spcPct val="150000"/>
              </a:lnSpc>
            </a:pPr>
            <a:r>
              <a:rPr lang="ar-EG" sz="2100" dirty="0">
                <a:latin typeface="Times New Roman" pitchFamily="18" charset="0"/>
              </a:rPr>
              <a:t>يُعدّ تحديد ما إذا كنتَ ستتابع سيرتك الذاتية وخطاب التقديم، ومتى، وكيف، من أصعب مراحل البحث عن وظيفة</a:t>
            </a:r>
            <a:r>
              <a:rPr lang="ar-EG" sz="2100" dirty="0" smtClean="0">
                <a:latin typeface="Times New Roman" pitchFamily="18" charset="0"/>
              </a:rPr>
              <a:t>.</a:t>
            </a:r>
          </a:p>
          <a:p>
            <a:pPr marL="342900" indent="-342900" algn="justLow" rtl="1">
              <a:lnSpc>
                <a:spcPct val="150000"/>
              </a:lnSpc>
              <a:buFont typeface="Wingdings" panose="05000000000000000000" pitchFamily="2" charset="2"/>
              <a:buChar char="q"/>
            </a:pPr>
            <a:r>
              <a:rPr lang="ar-EG" sz="2100" b="1" dirty="0">
                <a:solidFill>
                  <a:srgbClr val="C00000"/>
                </a:solidFill>
              </a:rPr>
              <a:t>أولاً</a:t>
            </a:r>
            <a:r>
              <a:rPr lang="ar-EG" sz="2100" dirty="0">
                <a:latin typeface="Times New Roman" pitchFamily="18" charset="0"/>
              </a:rPr>
              <a:t>، تذكّر أن أصحاب العمل يُقيّمون جهودك في التواصل واحترافيتك خلال هذه المرحلة، لذا لا تقل أو تفعل أي شيء </a:t>
            </a:r>
            <a:r>
              <a:rPr lang="ar-EG" sz="2100" dirty="0" smtClean="0">
                <a:latin typeface="Times New Roman" pitchFamily="18" charset="0"/>
              </a:rPr>
              <a:t>يترك </a:t>
            </a:r>
            <a:r>
              <a:rPr lang="ar-EG" sz="2100" dirty="0">
                <a:latin typeface="Times New Roman" pitchFamily="18" charset="0"/>
              </a:rPr>
              <a:t>انطباعًا سلبيًا</a:t>
            </a:r>
            <a:r>
              <a:rPr lang="ar-EG" sz="2100" dirty="0" smtClean="0">
                <a:latin typeface="Times New Roman" pitchFamily="18" charset="0"/>
              </a:rPr>
              <a:t>.</a:t>
            </a:r>
          </a:p>
          <a:p>
            <a:pPr marL="342900" indent="-342900" algn="justLow" rtl="1">
              <a:lnSpc>
                <a:spcPct val="150000"/>
              </a:lnSpc>
              <a:buFont typeface="Wingdings" panose="05000000000000000000" pitchFamily="2" charset="2"/>
              <a:buChar char="q"/>
            </a:pPr>
            <a:r>
              <a:rPr lang="ar-EG" sz="2100" b="1" dirty="0">
                <a:solidFill>
                  <a:srgbClr val="C00000"/>
                </a:solidFill>
              </a:rPr>
              <a:t>ثانيًا</a:t>
            </a:r>
            <a:r>
              <a:rPr lang="ar-EG" sz="2100" dirty="0">
                <a:latin typeface="Times New Roman" pitchFamily="18" charset="0"/>
              </a:rPr>
              <a:t>، التزم بأي تعليمات يُقدّمها صاحب العمل.على سبيل المثال، إذا كان إعلان الوظيفة ينص على "ممنوع الاتصال"، فلا </a:t>
            </a:r>
            <a:r>
              <a:rPr lang="ar-EG" sz="2100" dirty="0" smtClean="0">
                <a:latin typeface="Times New Roman" pitchFamily="18" charset="0"/>
              </a:rPr>
              <a:t>تتصل.</a:t>
            </a:r>
          </a:p>
        </p:txBody>
      </p:sp>
    </p:spTree>
    <p:extLst>
      <p:ext uri="{BB962C8B-B14F-4D97-AF65-F5344CB8AC3E}">
        <p14:creationId xmlns:p14="http://schemas.microsoft.com/office/powerpoint/2010/main" val="203128923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Using the AIDA Plan</a:t>
            </a:r>
          </a:p>
          <a:p>
            <a:pPr rtl="1"/>
            <a:r>
              <a:rPr lang="ar-EG" sz="2800" b="1" dirty="0">
                <a:solidFill>
                  <a:srgbClr val="00B0F0"/>
                </a:solidFill>
                <a:latin typeface="Alexandria" charset="0"/>
                <a:cs typeface="Alexandria" charset="0"/>
              </a:rPr>
              <a:t>استخدام خطة </a:t>
            </a:r>
            <a:r>
              <a:rPr lang="en-US" sz="2800" b="1" dirty="0">
                <a:solidFill>
                  <a:srgbClr val="00B0F0"/>
                </a:solidFill>
                <a:latin typeface="Alexandria" charset="0"/>
                <a:cs typeface="Alexandria" charset="0"/>
              </a:rPr>
              <a:t>AIDA</a:t>
            </a:r>
            <a:endParaRPr lang="ar-EG" sz="28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21274"/>
            <a:ext cx="5139176" cy="3994299"/>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1900" b="1" dirty="0" smtClean="0">
                <a:solidFill>
                  <a:srgbClr val="C00000"/>
                </a:solidFill>
              </a:rPr>
              <a:t>Third</a:t>
            </a:r>
            <a:r>
              <a:rPr lang="en-US" sz="1900" dirty="0"/>
              <a:t>, if the job posting lists a close date, don’t call or write before then, because the company is still collecting applications and will not have decided about inviting people for interviews. </a:t>
            </a:r>
          </a:p>
          <a:p>
            <a:pPr marL="342900" indent="-342900" algn="just">
              <a:lnSpc>
                <a:spcPct val="150000"/>
              </a:lnSpc>
              <a:buFont typeface="Wingdings" panose="05000000000000000000" pitchFamily="2" charset="2"/>
              <a:buChar char="q"/>
            </a:pPr>
            <a:r>
              <a:rPr lang="en-US" sz="1900" dirty="0"/>
              <a:t>Wait a week or so after the close date. If no close date is given and you have no other information to suggest a timeline, you can generally contact the company starting a week or two after submitting your résumé</a:t>
            </a:r>
            <a:r>
              <a:rPr lang="en-US" sz="1900" dirty="0" smtClean="0"/>
              <a:t>.</a:t>
            </a:r>
            <a:endParaRPr lang="en-US" sz="19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060805" y="2121274"/>
            <a:ext cx="5156200" cy="4231928"/>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200" b="1" dirty="0">
                <a:solidFill>
                  <a:srgbClr val="C00000"/>
                </a:solidFill>
                <a:latin typeface="Times New Roman" pitchFamily="18" charset="0"/>
              </a:rPr>
              <a:t>ثالثًا</a:t>
            </a:r>
            <a:r>
              <a:rPr lang="ar-EG" sz="2200" dirty="0">
                <a:latin typeface="Times New Roman" pitchFamily="18" charset="0"/>
              </a:rPr>
              <a:t>، إذا كان إعلان الوظيفة ينص على تاريخ إغلاق، فلا تتصل أو تكتب قبله، لأن الشركة لا تزال تجمع الطلبات </a:t>
            </a:r>
            <a:r>
              <a:rPr lang="ar-EG" sz="2200" dirty="0" smtClean="0">
                <a:latin typeface="Times New Roman" pitchFamily="18" charset="0"/>
              </a:rPr>
              <a:t>ولم </a:t>
            </a:r>
            <a:r>
              <a:rPr lang="ar-EG" sz="2200" dirty="0">
                <a:latin typeface="Times New Roman" pitchFamily="18" charset="0"/>
              </a:rPr>
              <a:t>تُقرّر </a:t>
            </a:r>
            <a:r>
              <a:rPr lang="ar-EG" sz="2200" dirty="0" smtClean="0">
                <a:latin typeface="Times New Roman" pitchFamily="18" charset="0"/>
              </a:rPr>
              <a:t>بعد دعوة المرشحين </a:t>
            </a:r>
            <a:r>
              <a:rPr lang="ar-EG" sz="2200" dirty="0">
                <a:latin typeface="Times New Roman" pitchFamily="18" charset="0"/>
              </a:rPr>
              <a:t>لإجراء مقابلات</a:t>
            </a:r>
            <a:r>
              <a:rPr lang="ar-EG" sz="22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200" dirty="0" smtClean="0">
                <a:latin typeface="Times New Roman" pitchFamily="18" charset="0"/>
              </a:rPr>
              <a:t>انتظر </a:t>
            </a:r>
            <a:r>
              <a:rPr lang="ar-EG" sz="2200" dirty="0">
                <a:latin typeface="Times New Roman" pitchFamily="18" charset="0"/>
              </a:rPr>
              <a:t>أسبوعًا تقريبًا بعد تاريخ الإغلاق. إذا لم يُحدَّد تاريخ إغلاق ولم تكن لديك أي معلومات أخرى تُشير إلى جدول زمني، يُمكنك عادةً الاتصال بالشركة بعد أسبوع أو أسبوعين من تقديم سيرتك الذاتية.</a:t>
            </a:r>
            <a:endParaRPr lang="ar-EG" sz="2200" dirty="0" smtClean="0">
              <a:latin typeface="Times New Roman" pitchFamily="18" charset="0"/>
            </a:endParaRPr>
          </a:p>
        </p:txBody>
      </p:sp>
    </p:spTree>
    <p:extLst>
      <p:ext uri="{BB962C8B-B14F-4D97-AF65-F5344CB8AC3E}">
        <p14:creationId xmlns:p14="http://schemas.microsoft.com/office/powerpoint/2010/main" val="420060570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Questions</a:t>
            </a:r>
          </a:p>
          <a:p>
            <a:pPr rtl="1"/>
            <a:r>
              <a:rPr lang="ar-EG" sz="2800" b="1" dirty="0">
                <a:solidFill>
                  <a:srgbClr val="00B0F0"/>
                </a:solidFill>
                <a:latin typeface="Alexandria" charset="0"/>
                <a:cs typeface="Alexandria" charset="0"/>
              </a:rPr>
              <a:t>أسئلة المتابعة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64816"/>
            <a:ext cx="5139176" cy="3974614"/>
          </a:xfrm>
          <a:prstGeom prst="rect">
            <a:avLst/>
          </a:prstGeom>
          <a:noFill/>
        </p:spPr>
        <p:txBody>
          <a:bodyPr wrap="square" anchor="t">
            <a:spAutoFit/>
          </a:bodyPr>
          <a:lstStyle/>
          <a:p>
            <a:pPr marL="342900" indent="-342900" algn="just">
              <a:lnSpc>
                <a:spcPct val="150000"/>
              </a:lnSpc>
              <a:spcBef>
                <a:spcPts val="1200"/>
              </a:spcBef>
              <a:buFont typeface="Wingdings" panose="05000000000000000000" pitchFamily="2" charset="2"/>
              <a:buChar char="q"/>
            </a:pPr>
            <a:r>
              <a:rPr lang="en-US" sz="2000" dirty="0"/>
              <a:t>When you follow up by e-mail or telephone, you can share an additional piece of information that links your qualifications to the position (keep an eye out for late-breaking news about the company, too) </a:t>
            </a:r>
            <a:r>
              <a:rPr lang="en-US" sz="2000" dirty="0" smtClean="0"/>
              <a:t>and </a:t>
            </a:r>
            <a:r>
              <a:rPr lang="en-US" sz="2000" dirty="0"/>
              <a:t>ask a question about the hiring process to gather some information about your </a:t>
            </a:r>
            <a:r>
              <a:rPr lang="en-US" sz="2000" dirty="0" smtClean="0"/>
              <a:t>status.</a:t>
            </a:r>
          </a:p>
          <a:p>
            <a:pPr marL="342900" indent="-342900" algn="just">
              <a:lnSpc>
                <a:spcPct val="150000"/>
              </a:lnSpc>
              <a:spcBef>
                <a:spcPts val="1200"/>
              </a:spcBef>
              <a:buFont typeface="Wingdings" panose="05000000000000000000" pitchFamily="2" charset="2"/>
              <a:buChar char="q"/>
            </a:pPr>
            <a:r>
              <a:rPr lang="en-US" sz="2400" b="1" dirty="0" smtClean="0">
                <a:solidFill>
                  <a:srgbClr val="C00000"/>
                </a:solidFill>
              </a:rPr>
              <a:t>Good </a:t>
            </a:r>
            <a:r>
              <a:rPr lang="en-US" sz="2400" b="1" dirty="0">
                <a:solidFill>
                  <a:srgbClr val="C00000"/>
                </a:solidFill>
              </a:rPr>
              <a:t>questions to ask include:</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060805" y="2121274"/>
            <a:ext cx="5156200" cy="4101892"/>
          </a:xfrm>
          <a:prstGeom prst="rect">
            <a:avLst/>
          </a:prstGeom>
          <a:noFill/>
        </p:spPr>
        <p:txBody>
          <a:bodyPr wrap="square" anchor="t">
            <a:spAutoFit/>
          </a:bodyPr>
          <a:lstStyle/>
          <a:p>
            <a:pPr marL="342900" indent="-342900" algn="justLow" rtl="1">
              <a:lnSpc>
                <a:spcPct val="200000"/>
              </a:lnSpc>
              <a:buFont typeface="Wingdings" panose="05000000000000000000" pitchFamily="2" charset="2"/>
              <a:buChar char="q"/>
            </a:pPr>
            <a:r>
              <a:rPr lang="ar-EG" sz="2200" dirty="0">
                <a:latin typeface="Times New Roman" pitchFamily="18" charset="0"/>
              </a:rPr>
              <a:t>عند المتابعة عبر البريد الإلكتروني أو الهاتف، يمكنك مشاركة معلومة إضافية تربط مؤهلاتك بالوظيفة (تابع آخر الأخبار عن الشركة أيضًا) وطرح سؤال حول عملية التوظيف لجمع بعض المعلومات حول وضعك</a:t>
            </a:r>
            <a:r>
              <a:rPr lang="ar-EG" sz="2200" dirty="0" smtClean="0">
                <a:latin typeface="Times New Roman" pitchFamily="18" charset="0"/>
              </a:rPr>
              <a:t>.</a:t>
            </a:r>
          </a:p>
          <a:p>
            <a:pPr marL="342900" indent="-342900" algn="justLow" rtl="1">
              <a:lnSpc>
                <a:spcPct val="200000"/>
              </a:lnSpc>
              <a:buFont typeface="Wingdings" panose="05000000000000000000" pitchFamily="2" charset="2"/>
              <a:buChar char="q"/>
            </a:pPr>
            <a:r>
              <a:rPr lang="ar-EG" sz="2400" b="1" dirty="0">
                <a:solidFill>
                  <a:srgbClr val="C00000"/>
                </a:solidFill>
                <a:latin typeface="Times New Roman" pitchFamily="18" charset="0"/>
              </a:rPr>
              <a:t>من الأسئلة الجيدة التي يمكنك طرحها:</a:t>
            </a:r>
            <a:endParaRPr lang="ar-EG" sz="2400" b="1" dirty="0" smtClean="0">
              <a:solidFill>
                <a:srgbClr val="C00000"/>
              </a:solidFill>
              <a:latin typeface="Times New Roman" pitchFamily="18" charset="0"/>
            </a:endParaRPr>
          </a:p>
        </p:txBody>
      </p:sp>
    </p:spTree>
    <p:extLst>
      <p:ext uri="{BB962C8B-B14F-4D97-AF65-F5344CB8AC3E}">
        <p14:creationId xmlns:p14="http://schemas.microsoft.com/office/powerpoint/2010/main" val="6737540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Questions</a:t>
            </a:r>
          </a:p>
          <a:p>
            <a:pPr rtl="1"/>
            <a:r>
              <a:rPr lang="ar-EG" sz="2800" b="1" dirty="0">
                <a:solidFill>
                  <a:srgbClr val="00B0F0"/>
                </a:solidFill>
                <a:latin typeface="Alexandria" charset="0"/>
                <a:cs typeface="Alexandria" charset="0"/>
              </a:rPr>
              <a:t>أسئلة المتابعة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208358"/>
            <a:ext cx="5719744" cy="4093428"/>
          </a:xfrm>
          <a:prstGeom prst="rect">
            <a:avLst/>
          </a:prstGeom>
          <a:noFill/>
        </p:spPr>
        <p:txBody>
          <a:bodyPr wrap="square" anchor="t">
            <a:spAutoFit/>
          </a:bodyPr>
          <a:lstStyle/>
          <a:p>
            <a:pPr marL="342900" indent="-342900" algn="just">
              <a:buFont typeface="Wingdings" panose="05000000000000000000" pitchFamily="2" charset="2"/>
              <a:buChar char="q"/>
            </a:pPr>
            <a:r>
              <a:rPr lang="en-US" sz="2000" dirty="0"/>
              <a:t>Has a hiring decision been made yet?</a:t>
            </a:r>
          </a:p>
          <a:p>
            <a:pPr marL="342900" indent="-342900" algn="just">
              <a:buFont typeface="Wingdings" panose="05000000000000000000" pitchFamily="2" charset="2"/>
              <a:buChar char="q"/>
            </a:pPr>
            <a:r>
              <a:rPr lang="en-US" sz="2000" dirty="0"/>
              <a:t>Can you tell me what will happen </a:t>
            </a:r>
            <a:r>
              <a:rPr lang="en-US" sz="2000" dirty="0" smtClean="0"/>
              <a:t>next in terms of the hiring process?</a:t>
            </a:r>
            <a:endParaRPr lang="en-US" sz="2000" dirty="0"/>
          </a:p>
          <a:p>
            <a:pPr marL="342900" indent="-342900" algn="just">
              <a:buFont typeface="Wingdings" panose="05000000000000000000" pitchFamily="2" charset="2"/>
              <a:buChar char="q"/>
            </a:pPr>
            <a:r>
              <a:rPr lang="en-US" sz="2000" dirty="0" smtClean="0"/>
              <a:t>What </a:t>
            </a:r>
            <a:r>
              <a:rPr lang="en-US" sz="2000" dirty="0"/>
              <a:t>is the company’s timeframe for filling this position?</a:t>
            </a:r>
          </a:p>
          <a:p>
            <a:pPr marL="342900" indent="-342900" algn="just">
              <a:buFont typeface="Wingdings" panose="05000000000000000000" pitchFamily="2" charset="2"/>
              <a:buChar char="q"/>
            </a:pPr>
            <a:r>
              <a:rPr lang="en-US" sz="2000" dirty="0"/>
              <a:t>Could I follow up in another week if you haven’t had the chance to contact me yet?</a:t>
            </a:r>
          </a:p>
          <a:p>
            <a:pPr marL="342900" indent="-342900" algn="just">
              <a:buFont typeface="Wingdings" panose="05000000000000000000" pitchFamily="2" charset="2"/>
              <a:buChar char="q"/>
            </a:pPr>
            <a:r>
              <a:rPr lang="en-US" sz="2000" dirty="0"/>
              <a:t>Can I provide any additional information regarding my qualifications for the position?</a:t>
            </a:r>
          </a:p>
          <a:p>
            <a:pPr algn="just"/>
            <a:r>
              <a:rPr lang="en-US" sz="2000" dirty="0"/>
              <a:t>Whatever the circumstances, a follow-up message can demonstrate that you’re sincerely interested in working for the organization, persistent in pursuing your goals, and committed to upgrading your </a:t>
            </a:r>
            <a:r>
              <a:rPr lang="en-US" sz="2000" dirty="0" smtClean="0"/>
              <a:t>skills.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74971" y="2077732"/>
            <a:ext cx="4714604" cy="4247317"/>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000" dirty="0">
                <a:latin typeface="Times New Roman" pitchFamily="18" charset="0"/>
              </a:rPr>
              <a:t>هل تم اتخاذ قرار التوظيف بعد</a:t>
            </a:r>
            <a:r>
              <a:rPr lang="ar-EG" sz="20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000" dirty="0">
                <a:latin typeface="Times New Roman" pitchFamily="18" charset="0"/>
              </a:rPr>
              <a:t>هل يمكنك </a:t>
            </a:r>
            <a:r>
              <a:rPr lang="ar-EG" sz="2000" dirty="0" smtClean="0">
                <a:latin typeface="Times New Roman" pitchFamily="18" charset="0"/>
              </a:rPr>
              <a:t>ان تخبرني ماذا سيحدث بعد </a:t>
            </a:r>
            <a:r>
              <a:rPr lang="ar-EG" sz="2000" dirty="0">
                <a:latin typeface="Times New Roman" pitchFamily="18" charset="0"/>
              </a:rPr>
              <a:t>ذلك فيما يتعلق بعملية </a:t>
            </a:r>
            <a:r>
              <a:rPr lang="ar-EG" sz="2000" dirty="0" smtClean="0">
                <a:latin typeface="Times New Roman" pitchFamily="18" charset="0"/>
              </a:rPr>
              <a:t>التوظيف؟</a:t>
            </a:r>
          </a:p>
          <a:p>
            <a:pPr marL="342900" indent="-342900" algn="justLow" rtl="1">
              <a:spcBef>
                <a:spcPts val="1200"/>
              </a:spcBef>
              <a:buFont typeface="Wingdings" panose="05000000000000000000" pitchFamily="2" charset="2"/>
              <a:buChar char="q"/>
            </a:pPr>
            <a:r>
              <a:rPr lang="ar-EG" sz="2000" dirty="0" smtClean="0">
                <a:latin typeface="Times New Roman" pitchFamily="18" charset="0"/>
              </a:rPr>
              <a:t>ما </a:t>
            </a:r>
            <a:r>
              <a:rPr lang="ar-EG" sz="2000" dirty="0">
                <a:latin typeface="Times New Roman" pitchFamily="18" charset="0"/>
              </a:rPr>
              <a:t>هو الإطار الزمني للشركة لشغل هذا المنصب</a:t>
            </a:r>
            <a:r>
              <a:rPr lang="ar-EG" sz="20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000" dirty="0" smtClean="0">
                <a:latin typeface="Times New Roman" pitchFamily="18" charset="0"/>
              </a:rPr>
              <a:t>هل </a:t>
            </a:r>
            <a:r>
              <a:rPr lang="ar-EG" sz="2000" dirty="0">
                <a:latin typeface="Times New Roman" pitchFamily="18" charset="0"/>
              </a:rPr>
              <a:t>يمكنني المتابعة خلال أسبوع آخر إذا لم تسنح لك الفرصة للتواصل معي بعد</a:t>
            </a:r>
            <a:r>
              <a:rPr lang="ar-EG" sz="20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000" dirty="0" smtClean="0">
                <a:latin typeface="Times New Roman" pitchFamily="18" charset="0"/>
              </a:rPr>
              <a:t>هل </a:t>
            </a:r>
            <a:r>
              <a:rPr lang="ar-EG" sz="2000" dirty="0">
                <a:latin typeface="Times New Roman" pitchFamily="18" charset="0"/>
              </a:rPr>
              <a:t>يمكنني تقديم أي معلومات إضافية بخصوص مؤهلاتي للوظيفة</a:t>
            </a:r>
            <a:r>
              <a:rPr lang="ar-EG" sz="2000" dirty="0" smtClean="0">
                <a:latin typeface="Times New Roman" pitchFamily="18" charset="0"/>
              </a:rPr>
              <a:t>؟</a:t>
            </a:r>
          </a:p>
          <a:p>
            <a:pPr algn="justLow" rtl="1">
              <a:spcBef>
                <a:spcPts val="1200"/>
              </a:spcBef>
            </a:pPr>
            <a:r>
              <a:rPr lang="ar-EG" sz="2000" dirty="0" smtClean="0">
                <a:latin typeface="Times New Roman" pitchFamily="18" charset="0"/>
              </a:rPr>
              <a:t>مهما </a:t>
            </a:r>
            <a:r>
              <a:rPr lang="ar-EG" sz="2000" dirty="0">
                <a:latin typeface="Times New Roman" pitchFamily="18" charset="0"/>
              </a:rPr>
              <a:t>كانت الظروف، يمكن لرسالة المتابعة أن تُظهر اهتمامك الصادق بالعمل لدى الشركة، وإصرارك على تحقيق أهدافك، والتزامك بتطوير مهاراتك.</a:t>
            </a:r>
            <a:endParaRPr lang="ar-EG" sz="2000" b="1" dirty="0" smtClean="0">
              <a:solidFill>
                <a:srgbClr val="C00000"/>
              </a:solidFill>
              <a:latin typeface="Times New Roman" pitchFamily="18" charset="0"/>
            </a:endParaRPr>
          </a:p>
        </p:txBody>
      </p:sp>
    </p:spTree>
    <p:extLst>
      <p:ext uri="{BB962C8B-B14F-4D97-AF65-F5344CB8AC3E}">
        <p14:creationId xmlns:p14="http://schemas.microsoft.com/office/powerpoint/2010/main" val="108990962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1596014"/>
          </a:xfrm>
          <a:prstGeom prst="rect">
            <a:avLst/>
          </a:prstGeom>
        </p:spPr>
        <p:txBody>
          <a:bodyPr wrap="square">
            <a:spAutoFit/>
          </a:bodyPr>
          <a:lstStyle/>
          <a:p>
            <a:pPr algn="ctr">
              <a:lnSpc>
                <a:spcPct val="120000"/>
              </a:lnSpc>
            </a:pPr>
            <a:r>
              <a:rPr lang="en-US" sz="2800" b="1" dirty="0">
                <a:solidFill>
                  <a:schemeClr val="bg1"/>
                </a:solidFill>
                <a:latin typeface="Alexandria" charset="0"/>
                <a:cs typeface="Alexandria" charset="0"/>
              </a:rPr>
              <a:t>Understanding the Interview Process</a:t>
            </a:r>
          </a:p>
          <a:p>
            <a:pPr algn="ctr" rtl="1">
              <a:lnSpc>
                <a:spcPct val="120000"/>
              </a:lnSpc>
            </a:pPr>
            <a:r>
              <a:rPr lang="ar-EG" sz="2800" b="1" dirty="0">
                <a:solidFill>
                  <a:schemeClr val="bg1"/>
                </a:solidFill>
                <a:latin typeface="Alexandria" charset="0"/>
                <a:cs typeface="Alexandria" charset="0"/>
              </a:rPr>
              <a:t>فهم عملية المقابلة</a:t>
            </a:r>
          </a:p>
        </p:txBody>
      </p:sp>
      <p:grpSp>
        <p:nvGrpSpPr>
          <p:cNvPr id="10" name="Group 9"/>
          <p:cNvGrpSpPr/>
          <p:nvPr/>
        </p:nvGrpSpPr>
        <p:grpSpPr>
          <a:xfrm>
            <a:off x="5642969" y="2104457"/>
            <a:ext cx="5852555" cy="2460649"/>
            <a:chOff x="5641526" y="3499567"/>
            <a:chExt cx="5852555" cy="2460649"/>
          </a:xfrm>
        </p:grpSpPr>
        <p:sp>
          <p:nvSpPr>
            <p:cNvPr id="7" name="Rectangle 6"/>
            <p:cNvSpPr/>
            <p:nvPr/>
          </p:nvSpPr>
          <p:spPr>
            <a:xfrm>
              <a:off x="6746758" y="5252330"/>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200329"/>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Applying and Interviewing for Employment</a:t>
              </a:r>
            </a:p>
            <a:p>
              <a:pPr algn="ctr"/>
              <a:r>
                <a:rPr lang="ar-EG" sz="2400" b="1" dirty="0">
                  <a:solidFill>
                    <a:srgbClr val="00B0F0"/>
                  </a:solidFill>
                  <a:latin typeface="Alexandria" charset="0"/>
                  <a:cs typeface="Alexandria" charset="0"/>
                </a:rPr>
                <a:t>التقدم للوظائف وإجراء المقابلات</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197125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Interview Sequence</a:t>
            </a:r>
          </a:p>
          <a:p>
            <a:pPr rtl="1"/>
            <a:r>
              <a:rPr lang="ar-EG" sz="2800" b="1" dirty="0">
                <a:solidFill>
                  <a:srgbClr val="00B0F0"/>
                </a:solidFill>
                <a:latin typeface="Alexandria" charset="0"/>
                <a:cs typeface="Alexandria" charset="0"/>
              </a:rPr>
              <a:t>تسلسل المقابلة</a:t>
            </a:r>
          </a:p>
        </p:txBody>
      </p:sp>
      <p:sp>
        <p:nvSpPr>
          <p:cNvPr id="15" name="Right Arrow 4">
            <a:extLst>
              <a:ext uri="{FF2B5EF4-FFF2-40B4-BE49-F238E27FC236}">
                <a16:creationId xmlns:a16="http://schemas.microsoft.com/office/drawing/2014/main" id="{1FA54496-3EF8-2B03-D880-40D5986F3EBB}"/>
              </a:ext>
            </a:extLst>
          </p:cNvPr>
          <p:cNvSpPr/>
          <p:nvPr/>
        </p:nvSpPr>
        <p:spPr>
          <a:xfrm>
            <a:off x="1765578" y="2515640"/>
            <a:ext cx="2534024" cy="3550556"/>
          </a:xfrm>
          <a:prstGeom prst="rightArrow">
            <a:avLst/>
          </a:prstGeom>
          <a:solidFill>
            <a:schemeClr val="bg1"/>
          </a:solidFill>
          <a:ln w="6350">
            <a:solidFill>
              <a:schemeClr val="bg1">
                <a:lumMod val="65000"/>
              </a:schemeClr>
            </a:solidFill>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 name="Right Arrow 4">
            <a:extLst>
              <a:ext uri="{FF2B5EF4-FFF2-40B4-BE49-F238E27FC236}">
                <a16:creationId xmlns:a16="http://schemas.microsoft.com/office/drawing/2014/main" id="{CDDEE1B8-98E7-28AB-D855-CB89BA243298}"/>
              </a:ext>
            </a:extLst>
          </p:cNvPr>
          <p:cNvSpPr/>
          <p:nvPr/>
        </p:nvSpPr>
        <p:spPr>
          <a:xfrm>
            <a:off x="4931229" y="2357211"/>
            <a:ext cx="2534024" cy="3550556"/>
          </a:xfrm>
          <a:prstGeom prst="rightArrow">
            <a:avLst/>
          </a:prstGeom>
          <a:solidFill>
            <a:srgbClr val="FFFFFF"/>
          </a:solidFill>
          <a:ln w="6350" cap="flat" cmpd="sng" algn="ctr">
            <a:solidFill>
              <a:srgbClr val="FFFFFF">
                <a:lumMod val="65000"/>
              </a:srgbClr>
            </a:solidFill>
            <a:prstDash val="solid"/>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mn-cs"/>
            </a:endParaRPr>
          </a:p>
        </p:txBody>
      </p:sp>
      <p:sp>
        <p:nvSpPr>
          <p:cNvPr id="19" name="Right Arrow 4">
            <a:extLst>
              <a:ext uri="{FF2B5EF4-FFF2-40B4-BE49-F238E27FC236}">
                <a16:creationId xmlns:a16="http://schemas.microsoft.com/office/drawing/2014/main" id="{531E9ACE-E64E-7857-7D49-A9495027CF4E}"/>
              </a:ext>
            </a:extLst>
          </p:cNvPr>
          <p:cNvSpPr/>
          <p:nvPr/>
        </p:nvSpPr>
        <p:spPr>
          <a:xfrm>
            <a:off x="7876459" y="2357211"/>
            <a:ext cx="2534024" cy="3550556"/>
          </a:xfrm>
          <a:prstGeom prst="rightArrow">
            <a:avLst/>
          </a:prstGeom>
          <a:solidFill>
            <a:srgbClr val="FFFFFF"/>
          </a:solidFill>
          <a:ln w="6350" cap="flat" cmpd="sng" algn="ctr">
            <a:solidFill>
              <a:srgbClr val="FFFFFF">
                <a:lumMod val="65000"/>
              </a:srgbClr>
            </a:solidFill>
            <a:prstDash val="solid"/>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mn-cs"/>
            </a:endParaRPr>
          </a:p>
        </p:txBody>
      </p:sp>
      <p:sp>
        <p:nvSpPr>
          <p:cNvPr id="24" name="Rectangle 23">
            <a:extLst>
              <a:ext uri="{FF2B5EF4-FFF2-40B4-BE49-F238E27FC236}">
                <a16:creationId xmlns:a16="http://schemas.microsoft.com/office/drawing/2014/main" id="{3BAC5DD1-A197-8544-F68B-41FA0D43A97B}"/>
              </a:ext>
            </a:extLst>
          </p:cNvPr>
          <p:cNvSpPr/>
          <p:nvPr/>
        </p:nvSpPr>
        <p:spPr>
          <a:xfrm>
            <a:off x="1765578" y="3835399"/>
            <a:ext cx="2230936" cy="949035"/>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Screening</a:t>
            </a:r>
            <a:endParaRPr kumimoji="0" lang="ar-EG"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a:p>
            <a:pPr lvl="0" algn="ctr" fontAlgn="base">
              <a:spcBef>
                <a:spcPct val="0"/>
              </a:spcBef>
              <a:spcAft>
                <a:spcPct val="0"/>
              </a:spcAft>
              <a:defRPr/>
            </a:pPr>
            <a:r>
              <a:rPr lang="ar-EG" sz="2800" b="1" kern="0" dirty="0">
                <a:solidFill>
                  <a:srgbClr val="000000"/>
                </a:solidFill>
                <a:effectLst>
                  <a:outerShdw blurRad="50800" dist="38100" dir="8100000" algn="tr" rotWithShape="0">
                    <a:prstClr val="black">
                      <a:alpha val="40000"/>
                    </a:prstClr>
                  </a:outerShdw>
                </a:effectLst>
                <a:latin typeface="Tahoma"/>
              </a:rPr>
              <a:t>الفحص</a:t>
            </a:r>
            <a:endPar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p:txBody>
      </p:sp>
      <p:sp>
        <p:nvSpPr>
          <p:cNvPr id="25" name="Rectangle 24">
            <a:extLst>
              <a:ext uri="{FF2B5EF4-FFF2-40B4-BE49-F238E27FC236}">
                <a16:creationId xmlns:a16="http://schemas.microsoft.com/office/drawing/2014/main" id="{7D0B4DCC-1108-A6FC-00E0-8FDC40EE6ADB}"/>
              </a:ext>
            </a:extLst>
          </p:cNvPr>
          <p:cNvSpPr/>
          <p:nvPr/>
        </p:nvSpPr>
        <p:spPr>
          <a:xfrm>
            <a:off x="5086979" y="3633424"/>
            <a:ext cx="1984022" cy="1107465"/>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Selection</a:t>
            </a:r>
            <a:endParaRPr kumimoji="0" lang="ar-EG"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a:p>
            <a:pPr lvl="0" algn="ctr" fontAlgn="base">
              <a:spcBef>
                <a:spcPct val="0"/>
              </a:spcBef>
              <a:spcAft>
                <a:spcPct val="0"/>
              </a:spcAft>
              <a:defRPr/>
            </a:pPr>
            <a:r>
              <a:rPr lang="ar-EG" sz="2800" b="1" kern="0" dirty="0" smtClean="0">
                <a:solidFill>
                  <a:srgbClr val="000000"/>
                </a:solidFill>
                <a:effectLst>
                  <a:outerShdw blurRad="50800" dist="38100" dir="8100000" algn="tr" rotWithShape="0">
                    <a:prstClr val="black">
                      <a:alpha val="40000"/>
                    </a:prstClr>
                  </a:outerShdw>
                </a:effectLst>
                <a:latin typeface="Tahoma"/>
              </a:rPr>
              <a:t>الاختيار</a:t>
            </a:r>
            <a:endParaRPr kumimoji="0" lang="ar-EG"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p:txBody>
      </p:sp>
      <p:sp>
        <p:nvSpPr>
          <p:cNvPr id="26" name="Rectangle 25">
            <a:extLst>
              <a:ext uri="{FF2B5EF4-FFF2-40B4-BE49-F238E27FC236}">
                <a16:creationId xmlns:a16="http://schemas.microsoft.com/office/drawing/2014/main" id="{4FA2A515-E29D-CEB7-2392-AFC5DD734AC4}"/>
              </a:ext>
            </a:extLst>
          </p:cNvPr>
          <p:cNvSpPr/>
          <p:nvPr/>
        </p:nvSpPr>
        <p:spPr>
          <a:xfrm>
            <a:off x="7948724" y="3742515"/>
            <a:ext cx="2190376" cy="887542"/>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Final Stage</a:t>
            </a:r>
            <a:endParaRPr kumimoji="0" lang="ar-EG"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a:p>
            <a:pPr lvl="0" algn="ctr" fontAlgn="base">
              <a:spcBef>
                <a:spcPct val="0"/>
              </a:spcBef>
              <a:spcAft>
                <a:spcPct val="0"/>
              </a:spcAft>
              <a:defRPr/>
            </a:pPr>
            <a:r>
              <a:rPr lang="ar-EG" sz="2800" b="1" kern="0" dirty="0">
                <a:solidFill>
                  <a:srgbClr val="000000"/>
                </a:solidFill>
                <a:effectLst>
                  <a:outerShdw blurRad="50800" dist="38100" dir="8100000" algn="tr" rotWithShape="0">
                    <a:prstClr val="black">
                      <a:alpha val="40000"/>
                    </a:prstClr>
                  </a:outerShdw>
                </a:effectLst>
                <a:latin typeface="Tahoma"/>
              </a:rPr>
              <a:t>المرحلة النهائية</a:t>
            </a:r>
            <a:endPar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endParaRPr>
          </a:p>
        </p:txBody>
      </p:sp>
    </p:spTree>
    <p:extLst>
      <p:ext uri="{BB962C8B-B14F-4D97-AF65-F5344CB8AC3E}">
        <p14:creationId xmlns:p14="http://schemas.microsoft.com/office/powerpoint/2010/main" val="404183301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Interviews</a:t>
            </a:r>
          </a:p>
          <a:p>
            <a:pPr rtl="1"/>
            <a:r>
              <a:rPr lang="ar-EG" sz="2800" b="1" dirty="0">
                <a:solidFill>
                  <a:srgbClr val="00B0F0"/>
                </a:solidFill>
                <a:latin typeface="Alexandria" charset="0"/>
                <a:cs typeface="Alexandria" charset="0"/>
              </a:rPr>
              <a:t>أنواع المقابلات</a:t>
            </a:r>
          </a:p>
        </p:txBody>
      </p:sp>
      <p:grpSp>
        <p:nvGrpSpPr>
          <p:cNvPr id="23" name="Group 22">
            <a:extLst>
              <a:ext uri="{FF2B5EF4-FFF2-40B4-BE49-F238E27FC236}">
                <a16:creationId xmlns:a16="http://schemas.microsoft.com/office/drawing/2014/main" id="{67731A7B-9A56-6EB3-201D-B0BE7AAC12A0}"/>
              </a:ext>
            </a:extLst>
          </p:cNvPr>
          <p:cNvGrpSpPr/>
          <p:nvPr/>
        </p:nvGrpSpPr>
        <p:grpSpPr>
          <a:xfrm>
            <a:off x="2642765" y="2273337"/>
            <a:ext cx="6917263" cy="3633971"/>
            <a:chOff x="533400" y="685800"/>
            <a:chExt cx="8077200" cy="5199063"/>
          </a:xfrm>
        </p:grpSpPr>
        <p:cxnSp>
          <p:nvCxnSpPr>
            <p:cNvPr id="27" name="Elbow Connector 52">
              <a:extLst>
                <a:ext uri="{FF2B5EF4-FFF2-40B4-BE49-F238E27FC236}">
                  <a16:creationId xmlns:a16="http://schemas.microsoft.com/office/drawing/2014/main" id="{C6ED1517-D228-A307-DCF9-E6555DA22290}"/>
                </a:ext>
              </a:extLst>
            </p:cNvPr>
            <p:cNvCxnSpPr>
              <a:cxnSpLocks/>
              <a:stCxn id="43" idx="3"/>
              <a:endCxn id="38" idx="1"/>
            </p:cNvCxnSpPr>
            <p:nvPr/>
          </p:nvCxnSpPr>
          <p:spPr>
            <a:xfrm flipV="1">
              <a:off x="6045400" y="1130300"/>
              <a:ext cx="355400" cy="2109680"/>
            </a:xfrm>
            <a:prstGeom prst="bentConnector3">
              <a:avLst>
                <a:gd name="adj1" fmla="val 50000"/>
              </a:avLst>
            </a:prstGeom>
            <a:noFill/>
            <a:ln w="19050" cap="flat" cmpd="sng" algn="ctr">
              <a:solidFill>
                <a:srgbClr val="FFFFFF">
                  <a:lumMod val="50000"/>
                </a:srgbClr>
              </a:solidFill>
              <a:prstDash val="solid"/>
            </a:ln>
            <a:effectLst/>
          </p:spPr>
        </p:cxnSp>
        <p:cxnSp>
          <p:nvCxnSpPr>
            <p:cNvPr id="28" name="Elbow Connector 54">
              <a:extLst>
                <a:ext uri="{FF2B5EF4-FFF2-40B4-BE49-F238E27FC236}">
                  <a16:creationId xmlns:a16="http://schemas.microsoft.com/office/drawing/2014/main" id="{3B50F4A4-629D-5A88-9011-121996058528}"/>
                </a:ext>
              </a:extLst>
            </p:cNvPr>
            <p:cNvCxnSpPr>
              <a:cxnSpLocks/>
              <a:stCxn id="43" idx="3"/>
              <a:endCxn id="36" idx="1"/>
            </p:cNvCxnSpPr>
            <p:nvPr/>
          </p:nvCxnSpPr>
          <p:spPr>
            <a:xfrm>
              <a:off x="6045400" y="3239980"/>
              <a:ext cx="355400" cy="2182919"/>
            </a:xfrm>
            <a:prstGeom prst="bentConnector3">
              <a:avLst>
                <a:gd name="adj1" fmla="val 50000"/>
              </a:avLst>
            </a:prstGeom>
            <a:noFill/>
            <a:ln w="19050" cap="flat" cmpd="sng" algn="ctr">
              <a:solidFill>
                <a:srgbClr val="FFFFFF">
                  <a:lumMod val="50000"/>
                </a:srgbClr>
              </a:solidFill>
              <a:prstDash val="solid"/>
            </a:ln>
            <a:effectLst/>
          </p:spPr>
        </p:cxnSp>
        <p:cxnSp>
          <p:nvCxnSpPr>
            <p:cNvPr id="29" name="Elbow Connector 58">
              <a:extLst>
                <a:ext uri="{FF2B5EF4-FFF2-40B4-BE49-F238E27FC236}">
                  <a16:creationId xmlns:a16="http://schemas.microsoft.com/office/drawing/2014/main" id="{F417BBF3-2728-91D6-300E-FD9D04E7C4EF}"/>
                </a:ext>
              </a:extLst>
            </p:cNvPr>
            <p:cNvCxnSpPr>
              <a:cxnSpLocks/>
              <a:stCxn id="43" idx="3"/>
              <a:endCxn id="35" idx="1"/>
            </p:cNvCxnSpPr>
            <p:nvPr/>
          </p:nvCxnSpPr>
          <p:spPr>
            <a:xfrm flipV="1">
              <a:off x="6045400" y="2560637"/>
              <a:ext cx="355400" cy="679342"/>
            </a:xfrm>
            <a:prstGeom prst="bentConnector3">
              <a:avLst>
                <a:gd name="adj1" fmla="val 50000"/>
              </a:avLst>
            </a:prstGeom>
            <a:noFill/>
            <a:ln w="19050" cap="flat" cmpd="sng" algn="ctr">
              <a:solidFill>
                <a:srgbClr val="FFFFFF">
                  <a:lumMod val="50000"/>
                </a:srgbClr>
              </a:solidFill>
              <a:prstDash val="solid"/>
            </a:ln>
            <a:effectLst/>
          </p:spPr>
        </p:cxnSp>
        <p:cxnSp>
          <p:nvCxnSpPr>
            <p:cNvPr id="30" name="Elbow Connector 60">
              <a:extLst>
                <a:ext uri="{FF2B5EF4-FFF2-40B4-BE49-F238E27FC236}">
                  <a16:creationId xmlns:a16="http://schemas.microsoft.com/office/drawing/2014/main" id="{1C902937-F031-C8D3-6D62-CCD811B8D4C3}"/>
                </a:ext>
              </a:extLst>
            </p:cNvPr>
            <p:cNvCxnSpPr>
              <a:cxnSpLocks/>
              <a:stCxn id="43" idx="3"/>
              <a:endCxn id="37" idx="1"/>
            </p:cNvCxnSpPr>
            <p:nvPr/>
          </p:nvCxnSpPr>
          <p:spPr>
            <a:xfrm>
              <a:off x="6045400" y="3239980"/>
              <a:ext cx="355400" cy="750995"/>
            </a:xfrm>
            <a:prstGeom prst="bentConnector3">
              <a:avLst>
                <a:gd name="adj1" fmla="val 50000"/>
              </a:avLst>
            </a:prstGeom>
            <a:noFill/>
            <a:ln w="19050" cap="flat" cmpd="sng" algn="ctr">
              <a:solidFill>
                <a:srgbClr val="FFFFFF">
                  <a:lumMod val="50000"/>
                </a:srgbClr>
              </a:solidFill>
              <a:prstDash val="solid"/>
            </a:ln>
            <a:effectLst/>
          </p:spPr>
        </p:cxnSp>
        <p:cxnSp>
          <p:nvCxnSpPr>
            <p:cNvPr id="31" name="Elbow Connector 62">
              <a:extLst>
                <a:ext uri="{FF2B5EF4-FFF2-40B4-BE49-F238E27FC236}">
                  <a16:creationId xmlns:a16="http://schemas.microsoft.com/office/drawing/2014/main" id="{6585EBB5-5128-D88B-C339-B639C0827715}"/>
                </a:ext>
              </a:extLst>
            </p:cNvPr>
            <p:cNvCxnSpPr>
              <a:cxnSpLocks/>
              <a:stCxn id="43" idx="1"/>
              <a:endCxn id="42" idx="3"/>
            </p:cNvCxnSpPr>
            <p:nvPr/>
          </p:nvCxnSpPr>
          <p:spPr>
            <a:xfrm rot="10800000">
              <a:off x="2743201" y="1147763"/>
              <a:ext cx="366125" cy="2092217"/>
            </a:xfrm>
            <a:prstGeom prst="bentConnector3">
              <a:avLst>
                <a:gd name="adj1" fmla="val 50000"/>
              </a:avLst>
            </a:prstGeom>
            <a:noFill/>
            <a:ln w="19050" cap="flat" cmpd="sng" algn="ctr">
              <a:solidFill>
                <a:srgbClr val="FFFFFF">
                  <a:lumMod val="50000"/>
                </a:srgbClr>
              </a:solidFill>
              <a:prstDash val="solid"/>
            </a:ln>
            <a:effectLst/>
          </p:spPr>
        </p:cxnSp>
        <p:cxnSp>
          <p:nvCxnSpPr>
            <p:cNvPr id="32" name="Elbow Connector 64">
              <a:extLst>
                <a:ext uri="{FF2B5EF4-FFF2-40B4-BE49-F238E27FC236}">
                  <a16:creationId xmlns:a16="http://schemas.microsoft.com/office/drawing/2014/main" id="{06B35ADA-C6ED-6187-CEF4-0661D063A35B}"/>
                </a:ext>
              </a:extLst>
            </p:cNvPr>
            <p:cNvCxnSpPr>
              <a:cxnSpLocks/>
              <a:stCxn id="43" idx="1"/>
              <a:endCxn id="40" idx="3"/>
            </p:cNvCxnSpPr>
            <p:nvPr/>
          </p:nvCxnSpPr>
          <p:spPr>
            <a:xfrm rot="10800000" flipV="1">
              <a:off x="2743201" y="3239980"/>
              <a:ext cx="366125" cy="2200383"/>
            </a:xfrm>
            <a:prstGeom prst="bentConnector3">
              <a:avLst>
                <a:gd name="adj1" fmla="val 50000"/>
              </a:avLst>
            </a:prstGeom>
            <a:noFill/>
            <a:ln w="19050" cap="flat" cmpd="sng" algn="ctr">
              <a:solidFill>
                <a:srgbClr val="FFFFFF">
                  <a:lumMod val="50000"/>
                </a:srgbClr>
              </a:solidFill>
              <a:prstDash val="solid"/>
            </a:ln>
            <a:effectLst/>
          </p:spPr>
        </p:cxnSp>
        <p:cxnSp>
          <p:nvCxnSpPr>
            <p:cNvPr id="33" name="Elbow Connector 66">
              <a:extLst>
                <a:ext uri="{FF2B5EF4-FFF2-40B4-BE49-F238E27FC236}">
                  <a16:creationId xmlns:a16="http://schemas.microsoft.com/office/drawing/2014/main" id="{5795D8F9-5F68-8D11-2D0E-CB58A78CC0B6}"/>
                </a:ext>
              </a:extLst>
            </p:cNvPr>
            <p:cNvCxnSpPr>
              <a:cxnSpLocks/>
              <a:stCxn id="43" idx="1"/>
              <a:endCxn id="39" idx="3"/>
            </p:cNvCxnSpPr>
            <p:nvPr/>
          </p:nvCxnSpPr>
          <p:spPr>
            <a:xfrm rot="10800000">
              <a:off x="2743201" y="2578099"/>
              <a:ext cx="366125" cy="661881"/>
            </a:xfrm>
            <a:prstGeom prst="bentConnector3">
              <a:avLst>
                <a:gd name="adj1" fmla="val 50000"/>
              </a:avLst>
            </a:prstGeom>
            <a:noFill/>
            <a:ln w="19050" cap="flat" cmpd="sng" algn="ctr">
              <a:solidFill>
                <a:srgbClr val="FFFFFF">
                  <a:lumMod val="50000"/>
                </a:srgbClr>
              </a:solidFill>
              <a:prstDash val="solid"/>
            </a:ln>
            <a:effectLst/>
          </p:spPr>
        </p:cxnSp>
        <p:cxnSp>
          <p:nvCxnSpPr>
            <p:cNvPr id="34" name="Elbow Connector 68">
              <a:extLst>
                <a:ext uri="{FF2B5EF4-FFF2-40B4-BE49-F238E27FC236}">
                  <a16:creationId xmlns:a16="http://schemas.microsoft.com/office/drawing/2014/main" id="{D52EA29E-2308-E814-97D1-5DA1E7FD531D}"/>
                </a:ext>
              </a:extLst>
            </p:cNvPr>
            <p:cNvCxnSpPr>
              <a:cxnSpLocks/>
              <a:stCxn id="43" idx="1"/>
              <a:endCxn id="41" idx="3"/>
            </p:cNvCxnSpPr>
            <p:nvPr/>
          </p:nvCxnSpPr>
          <p:spPr>
            <a:xfrm rot="10800000" flipV="1">
              <a:off x="2743201" y="3239980"/>
              <a:ext cx="366125" cy="768458"/>
            </a:xfrm>
            <a:prstGeom prst="bentConnector3">
              <a:avLst>
                <a:gd name="adj1" fmla="val 50000"/>
              </a:avLst>
            </a:prstGeom>
            <a:noFill/>
            <a:ln w="19050" cap="flat" cmpd="sng" algn="ctr">
              <a:solidFill>
                <a:srgbClr val="FFFFFF">
                  <a:lumMod val="50000"/>
                </a:srgbClr>
              </a:solidFill>
              <a:prstDash val="solid"/>
            </a:ln>
            <a:effectLst/>
          </p:spPr>
        </p:cxnSp>
        <p:sp>
          <p:nvSpPr>
            <p:cNvPr id="35" name="Rectangle 7">
              <a:extLst>
                <a:ext uri="{FF2B5EF4-FFF2-40B4-BE49-F238E27FC236}">
                  <a16:creationId xmlns:a16="http://schemas.microsoft.com/office/drawing/2014/main" id="{541240C2-D4B3-680D-FB1B-4590F21E5210}"/>
                </a:ext>
              </a:extLst>
            </p:cNvPr>
            <p:cNvSpPr>
              <a:spLocks noChangeArrowheads="1"/>
            </p:cNvSpPr>
            <p:nvPr/>
          </p:nvSpPr>
          <p:spPr bwMode="auto">
            <a:xfrm>
              <a:off x="6400800" y="2116138"/>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charset="0"/>
                </a:rPr>
                <a:t>Group</a:t>
              </a:r>
              <a:endParaRPr kumimoji="0" lang="ar-EG" sz="20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000" b="1" kern="0" dirty="0">
                  <a:solidFill>
                    <a:srgbClr val="000000"/>
                  </a:solidFill>
                  <a:latin typeface="Arial" charset="0"/>
                </a:rPr>
                <a:t>جماعية </a:t>
              </a:r>
              <a:endParaRPr kumimoji="0" lang="en-US" sz="2000" b="1" i="0" u="none" strike="noStrike" kern="0" cap="none" spc="0" normalizeH="0" baseline="0" noProof="0" dirty="0">
                <a:ln>
                  <a:noFill/>
                </a:ln>
                <a:solidFill>
                  <a:srgbClr val="000000"/>
                </a:solidFill>
                <a:effectLst/>
                <a:uLnTx/>
                <a:uFillTx/>
                <a:latin typeface="Arial" charset="0"/>
              </a:endParaRPr>
            </a:p>
          </p:txBody>
        </p:sp>
        <p:sp>
          <p:nvSpPr>
            <p:cNvPr id="36" name="Rectangle 8">
              <a:extLst>
                <a:ext uri="{FF2B5EF4-FFF2-40B4-BE49-F238E27FC236}">
                  <a16:creationId xmlns:a16="http://schemas.microsoft.com/office/drawing/2014/main" id="{371249BD-947B-EB76-808D-2A9C4FADC885}"/>
                </a:ext>
              </a:extLst>
            </p:cNvPr>
            <p:cNvSpPr>
              <a:spLocks noChangeArrowheads="1"/>
            </p:cNvSpPr>
            <p:nvPr/>
          </p:nvSpPr>
          <p:spPr bwMode="auto">
            <a:xfrm>
              <a:off x="6400800" y="49784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charset="0"/>
                </a:rPr>
                <a:t>Stress</a:t>
              </a:r>
              <a:endParaRPr kumimoji="0" lang="ar-EG" sz="20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000" b="1" kern="0" dirty="0" smtClean="0">
                  <a:solidFill>
                    <a:srgbClr val="000000"/>
                  </a:solidFill>
                  <a:latin typeface="Arial" charset="0"/>
                </a:rPr>
                <a:t>ضغط</a:t>
              </a:r>
              <a:endParaRPr kumimoji="0" lang="ar-EG" sz="2000" b="1" i="0" u="none" strike="noStrike" kern="0" cap="none" spc="0" normalizeH="0" baseline="0" noProof="0" dirty="0">
                <a:ln>
                  <a:noFill/>
                </a:ln>
                <a:solidFill>
                  <a:srgbClr val="000000"/>
                </a:solidFill>
                <a:effectLst/>
                <a:uLnTx/>
                <a:uFillTx/>
                <a:latin typeface="Arial" charset="0"/>
              </a:endParaRPr>
            </a:p>
          </p:txBody>
        </p:sp>
        <p:sp>
          <p:nvSpPr>
            <p:cNvPr id="37" name="Rectangle 9">
              <a:extLst>
                <a:ext uri="{FF2B5EF4-FFF2-40B4-BE49-F238E27FC236}">
                  <a16:creationId xmlns:a16="http://schemas.microsoft.com/office/drawing/2014/main" id="{DD4FC4BB-E9AD-CE42-A3CF-CF882BDB493F}"/>
                </a:ext>
              </a:extLst>
            </p:cNvPr>
            <p:cNvSpPr>
              <a:spLocks noChangeArrowheads="1"/>
            </p:cNvSpPr>
            <p:nvPr/>
          </p:nvSpPr>
          <p:spPr bwMode="auto">
            <a:xfrm>
              <a:off x="6400800" y="3546475"/>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charset="0"/>
                </a:rPr>
                <a:t>Situational</a:t>
              </a:r>
              <a:endParaRPr kumimoji="0" lang="ar-EG" sz="20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000" b="1" kern="0" dirty="0" err="1">
                  <a:solidFill>
                    <a:srgbClr val="000000"/>
                  </a:solidFill>
                  <a:latin typeface="Arial" charset="0"/>
                </a:rPr>
                <a:t>موقفية</a:t>
              </a:r>
              <a:r>
                <a:rPr lang="ar-EG" sz="2000" b="1" kern="0" dirty="0">
                  <a:solidFill>
                    <a:srgbClr val="000000"/>
                  </a:solidFill>
                  <a:latin typeface="Arial" charset="0"/>
                </a:rPr>
                <a:t> </a:t>
              </a:r>
              <a:endParaRPr kumimoji="0" lang="en-US" sz="2000" b="1" i="0" u="none" strike="noStrike" kern="0" cap="none" spc="0" normalizeH="0" baseline="0" noProof="0" dirty="0">
                <a:ln>
                  <a:noFill/>
                </a:ln>
                <a:solidFill>
                  <a:srgbClr val="000000"/>
                </a:solidFill>
                <a:effectLst/>
                <a:uLnTx/>
                <a:uFillTx/>
                <a:latin typeface="Arial" charset="0"/>
              </a:endParaRPr>
            </a:p>
          </p:txBody>
        </p:sp>
        <p:sp>
          <p:nvSpPr>
            <p:cNvPr id="38" name="Rectangle 11">
              <a:extLst>
                <a:ext uri="{FF2B5EF4-FFF2-40B4-BE49-F238E27FC236}">
                  <a16:creationId xmlns:a16="http://schemas.microsoft.com/office/drawing/2014/main" id="{3B74BF9B-6B1D-FCE0-17F8-D5E4B6E4121D}"/>
                </a:ext>
              </a:extLst>
            </p:cNvPr>
            <p:cNvSpPr>
              <a:spLocks noChangeArrowheads="1"/>
            </p:cNvSpPr>
            <p:nvPr/>
          </p:nvSpPr>
          <p:spPr bwMode="auto">
            <a:xfrm>
              <a:off x="6400800" y="6858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charset="0"/>
                </a:rPr>
                <a:t>Open-Ended</a:t>
              </a:r>
              <a:endParaRPr lang="ar-EG" sz="2000" b="1" kern="0" dirty="0">
                <a:solidFill>
                  <a:srgbClr val="000000"/>
                </a:solidFill>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2000" b="1" i="0" u="none" strike="noStrike" kern="0" cap="none" spc="0" normalizeH="0" baseline="0" noProof="0" dirty="0">
                  <a:ln>
                    <a:noFill/>
                  </a:ln>
                  <a:solidFill>
                    <a:srgbClr val="000000"/>
                  </a:solidFill>
                  <a:effectLst/>
                  <a:uLnTx/>
                  <a:uFillTx/>
                  <a:latin typeface="Arial" charset="0"/>
                </a:rPr>
                <a:t>مفتوحة </a:t>
              </a:r>
            </a:p>
          </p:txBody>
        </p:sp>
        <p:sp>
          <p:nvSpPr>
            <p:cNvPr id="39" name="Rectangle 4">
              <a:extLst>
                <a:ext uri="{FF2B5EF4-FFF2-40B4-BE49-F238E27FC236}">
                  <a16:creationId xmlns:a16="http://schemas.microsoft.com/office/drawing/2014/main" id="{71366AEB-8647-0DDB-1CEA-8EF84B8C6084}"/>
                </a:ext>
              </a:extLst>
            </p:cNvPr>
            <p:cNvSpPr>
              <a:spLocks noChangeArrowheads="1"/>
            </p:cNvSpPr>
            <p:nvPr/>
          </p:nvSpPr>
          <p:spPr bwMode="auto">
            <a:xfrm>
              <a:off x="533400" y="21336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smtClean="0">
                  <a:ln>
                    <a:noFill/>
                  </a:ln>
                  <a:solidFill>
                    <a:srgbClr val="000000"/>
                  </a:solidFill>
                  <a:effectLst/>
                  <a:uLnTx/>
                  <a:uFillTx/>
                  <a:latin typeface="Arial" charset="0"/>
                </a:rPr>
                <a:t>Panel</a:t>
              </a:r>
              <a:r>
                <a:rPr kumimoji="0" lang="ar-EG" sz="2000" b="1" i="0" u="none" strike="noStrike" kern="0" cap="none" spc="0" normalizeH="0" baseline="0" noProof="0" dirty="0" smtClean="0">
                  <a:ln>
                    <a:noFill/>
                  </a:ln>
                  <a:solidFill>
                    <a:srgbClr val="000000"/>
                  </a:solidFill>
                  <a:effectLst/>
                  <a:uLnTx/>
                  <a:uFillTx/>
                  <a:latin typeface="Arial" charset="0"/>
                </a:rPr>
                <a:t>مع لجنة </a:t>
              </a:r>
              <a:endParaRPr kumimoji="0" lang="en-US" sz="2000" b="1" i="0" u="none" strike="noStrike" kern="0" cap="none" spc="0" normalizeH="0" baseline="0" noProof="0" dirty="0">
                <a:ln>
                  <a:noFill/>
                </a:ln>
                <a:solidFill>
                  <a:srgbClr val="000000"/>
                </a:solidFill>
                <a:effectLst/>
                <a:uLnTx/>
                <a:uFillTx/>
                <a:latin typeface="Arial" charset="0"/>
              </a:endParaRPr>
            </a:p>
          </p:txBody>
        </p:sp>
        <p:sp>
          <p:nvSpPr>
            <p:cNvPr id="40" name="Rectangle 5">
              <a:extLst>
                <a:ext uri="{FF2B5EF4-FFF2-40B4-BE49-F238E27FC236}">
                  <a16:creationId xmlns:a16="http://schemas.microsoft.com/office/drawing/2014/main" id="{A8F4836D-6138-F593-B26C-56A1852FE419}"/>
                </a:ext>
              </a:extLst>
            </p:cNvPr>
            <p:cNvSpPr>
              <a:spLocks noChangeArrowheads="1"/>
            </p:cNvSpPr>
            <p:nvPr/>
          </p:nvSpPr>
          <p:spPr bwMode="auto">
            <a:xfrm>
              <a:off x="533400" y="4995863"/>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smtClean="0">
                  <a:ln>
                    <a:noFill/>
                  </a:ln>
                  <a:solidFill>
                    <a:srgbClr val="000000"/>
                  </a:solidFill>
                  <a:effectLst/>
                  <a:uLnTx/>
                  <a:uFillTx/>
                  <a:latin typeface="Arial" charset="0"/>
                </a:rPr>
                <a:t>Working</a:t>
              </a:r>
            </a:p>
            <a:p>
              <a:pPr marL="0" marR="0" lvl="0" indent="0" algn="ctr" defTabSz="914400" eaLnBrk="0" fontAlgn="base" latinLnBrk="0" hangingPunct="0">
                <a:lnSpc>
                  <a:spcPct val="100000"/>
                </a:lnSpc>
                <a:spcBef>
                  <a:spcPct val="0"/>
                </a:spcBef>
                <a:spcAft>
                  <a:spcPct val="0"/>
                </a:spcAft>
                <a:buClrTx/>
                <a:buSzTx/>
                <a:buFontTx/>
                <a:buNone/>
                <a:tabLst/>
                <a:defRPr/>
              </a:pPr>
              <a:r>
                <a:rPr lang="ar-EG" sz="2000" b="1" kern="0" noProof="0" dirty="0" smtClean="0">
                  <a:solidFill>
                    <a:srgbClr val="000000"/>
                  </a:solidFill>
                  <a:latin typeface="Arial" charset="0"/>
                </a:rPr>
                <a:t>العمل</a:t>
              </a:r>
              <a:endParaRPr kumimoji="0" lang="en-US" sz="2000" b="1" i="0" u="none" strike="noStrike" kern="0" cap="none" spc="0" normalizeH="0" baseline="0" noProof="0" dirty="0">
                <a:ln>
                  <a:noFill/>
                </a:ln>
                <a:solidFill>
                  <a:srgbClr val="000000"/>
                </a:solidFill>
                <a:effectLst/>
                <a:uLnTx/>
                <a:uFillTx/>
                <a:latin typeface="Arial" charset="0"/>
              </a:endParaRPr>
            </a:p>
          </p:txBody>
        </p:sp>
        <p:sp>
          <p:nvSpPr>
            <p:cNvPr id="41" name="Rectangle 6">
              <a:extLst>
                <a:ext uri="{FF2B5EF4-FFF2-40B4-BE49-F238E27FC236}">
                  <a16:creationId xmlns:a16="http://schemas.microsoft.com/office/drawing/2014/main" id="{B3DDA0FE-ADA1-B55B-2E30-1F25B9CC78A1}"/>
                </a:ext>
              </a:extLst>
            </p:cNvPr>
            <p:cNvSpPr>
              <a:spLocks noChangeArrowheads="1"/>
            </p:cNvSpPr>
            <p:nvPr/>
          </p:nvSpPr>
          <p:spPr bwMode="auto">
            <a:xfrm>
              <a:off x="533400" y="3563938"/>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smtClean="0">
                  <a:ln>
                    <a:noFill/>
                  </a:ln>
                  <a:solidFill>
                    <a:srgbClr val="000000"/>
                  </a:solidFill>
                  <a:effectLst/>
                  <a:uLnTx/>
                  <a:uFillTx/>
                  <a:latin typeface="Arial" charset="0"/>
                </a:rPr>
                <a:t>Behavioral</a:t>
              </a:r>
            </a:p>
            <a:p>
              <a:pPr marL="0" marR="0" lvl="0" indent="0" algn="ctr" defTabSz="914400" eaLnBrk="0" fontAlgn="base" latinLnBrk="0" hangingPunct="0">
                <a:lnSpc>
                  <a:spcPct val="100000"/>
                </a:lnSpc>
                <a:spcBef>
                  <a:spcPct val="0"/>
                </a:spcBef>
                <a:spcAft>
                  <a:spcPct val="0"/>
                </a:spcAft>
                <a:buClrTx/>
                <a:buSzTx/>
                <a:buFontTx/>
                <a:buNone/>
                <a:tabLst/>
                <a:defRPr/>
              </a:pPr>
              <a:r>
                <a:rPr lang="ar-EG" sz="2000" b="1" kern="0" noProof="0" dirty="0" smtClean="0">
                  <a:solidFill>
                    <a:srgbClr val="000000"/>
                  </a:solidFill>
                  <a:latin typeface="Arial" charset="0"/>
                </a:rPr>
                <a:t>سلوكية</a:t>
              </a:r>
              <a:endParaRPr kumimoji="0" lang="en-US" sz="2000" b="1" i="0" u="none" strike="noStrike" kern="0" cap="none" spc="0" normalizeH="0" baseline="0" noProof="0" dirty="0">
                <a:ln>
                  <a:noFill/>
                </a:ln>
                <a:solidFill>
                  <a:srgbClr val="000000"/>
                </a:solidFill>
                <a:effectLst/>
                <a:uLnTx/>
                <a:uFillTx/>
                <a:latin typeface="Arial" charset="0"/>
              </a:endParaRPr>
            </a:p>
          </p:txBody>
        </p:sp>
        <p:sp>
          <p:nvSpPr>
            <p:cNvPr id="42" name="Rectangle 10">
              <a:extLst>
                <a:ext uri="{FF2B5EF4-FFF2-40B4-BE49-F238E27FC236}">
                  <a16:creationId xmlns:a16="http://schemas.microsoft.com/office/drawing/2014/main" id="{B962A60B-43A7-0DE8-17ED-38598983065C}"/>
                </a:ext>
              </a:extLst>
            </p:cNvPr>
            <p:cNvSpPr>
              <a:spLocks noChangeArrowheads="1"/>
            </p:cNvSpPr>
            <p:nvPr/>
          </p:nvSpPr>
          <p:spPr bwMode="auto">
            <a:xfrm>
              <a:off x="533400" y="703263"/>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charset="0"/>
                </a:rPr>
                <a:t>Structured</a:t>
              </a:r>
              <a:endParaRPr kumimoji="0" lang="ar-EG" sz="2000" b="1" i="0" u="none" strike="noStrike" kern="0" cap="none" spc="0" normalizeH="0" baseline="0" noProof="0" dirty="0">
                <a:ln>
                  <a:noFill/>
                </a:ln>
                <a:solidFill>
                  <a:srgbClr val="000000"/>
                </a:solidFill>
                <a:effectLst/>
                <a:uLnTx/>
                <a:uFillTx/>
                <a:latin typeface="Arial"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000" b="1" kern="0" dirty="0">
                  <a:solidFill>
                    <a:srgbClr val="000000"/>
                  </a:solidFill>
                  <a:latin typeface="Arial" charset="0"/>
                </a:rPr>
                <a:t>مهيكلة </a:t>
              </a:r>
              <a:endParaRPr kumimoji="0" lang="en-US" sz="2000" b="1" i="0" u="none" strike="noStrike" kern="0" cap="none" spc="0" normalizeH="0" baseline="0" noProof="0" dirty="0">
                <a:ln>
                  <a:noFill/>
                </a:ln>
                <a:solidFill>
                  <a:srgbClr val="000000"/>
                </a:solidFill>
                <a:effectLst/>
                <a:uLnTx/>
                <a:uFillTx/>
                <a:latin typeface="Arial" charset="0"/>
              </a:endParaRPr>
            </a:p>
          </p:txBody>
        </p:sp>
        <p:sp>
          <p:nvSpPr>
            <p:cNvPr id="43" name="Rectangle 3">
              <a:extLst>
                <a:ext uri="{FF2B5EF4-FFF2-40B4-BE49-F238E27FC236}">
                  <a16:creationId xmlns:a16="http://schemas.microsoft.com/office/drawing/2014/main" id="{4A2B0B98-44F6-A3EA-36DA-B395F357C4B6}"/>
                </a:ext>
              </a:extLst>
            </p:cNvPr>
            <p:cNvSpPr txBox="1">
              <a:spLocks noChangeArrowheads="1"/>
            </p:cNvSpPr>
            <p:nvPr/>
          </p:nvSpPr>
          <p:spPr>
            <a:xfrm>
              <a:off x="3109325" y="2098567"/>
              <a:ext cx="2936075" cy="2282825"/>
            </a:xfrm>
            <a:prstGeom prst="rect">
              <a:avLst/>
            </a:prstGeom>
            <a:solidFill>
              <a:srgbClr val="FFFFFF"/>
            </a:solidFill>
            <a:ln w="9525">
              <a:solidFill>
                <a:srgbClr val="FFFFFF">
                  <a:lumMod val="75000"/>
                </a:srgbClr>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charset="0"/>
                </a:rPr>
                <a:t>Types of</a:t>
              </a:r>
              <a:br>
                <a:rPr kumimoji="0" lang="en-US" sz="2000" b="1" i="0" u="none" strike="noStrike" kern="0" cap="none" spc="0" normalizeH="0" baseline="0" noProof="0" dirty="0">
                  <a:ln>
                    <a:noFill/>
                  </a:ln>
                  <a:solidFill>
                    <a:srgbClr val="000000"/>
                  </a:solidFill>
                  <a:effectLst/>
                  <a:uLnTx/>
                  <a:uFillTx/>
                  <a:latin typeface="Arial" charset="0"/>
                </a:rPr>
              </a:br>
              <a:r>
                <a:rPr kumimoji="0" lang="en-US" sz="2000" b="1" i="0" u="none" strike="noStrike" kern="0" cap="none" spc="0" normalizeH="0" baseline="0" noProof="0" dirty="0">
                  <a:ln>
                    <a:noFill/>
                  </a:ln>
                  <a:solidFill>
                    <a:srgbClr val="000000"/>
                  </a:solidFill>
                  <a:effectLst/>
                  <a:uLnTx/>
                  <a:uFillTx/>
                  <a:latin typeface="Arial" charset="0"/>
                </a:rPr>
                <a:t>Interviews</a:t>
              </a:r>
              <a:endParaRPr kumimoji="0" lang="ar-EG" sz="2000" b="1" i="0" u="none" strike="noStrike" kern="0" cap="none" spc="0" normalizeH="0" baseline="0" noProof="0" dirty="0">
                <a:ln>
                  <a:noFill/>
                </a:ln>
                <a:solidFill>
                  <a:srgbClr val="000000"/>
                </a:solidFill>
                <a:effectLst/>
                <a:uLnTx/>
                <a:uFillTx/>
                <a:latin typeface="Arial" charset="0"/>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2000" b="1" kern="0" dirty="0">
                  <a:solidFill>
                    <a:srgbClr val="000000"/>
                  </a:solidFill>
                  <a:latin typeface="Arial" charset="0"/>
                </a:rPr>
                <a:t>أنواع المقابلات</a:t>
              </a:r>
              <a:endParaRPr kumimoji="0" lang="en-US" sz="2000" b="1" i="0" u="none" strike="noStrike" kern="0" cap="none" spc="0" normalizeH="0" baseline="0" noProof="0" dirty="0">
                <a:ln>
                  <a:noFill/>
                </a:ln>
                <a:solidFill>
                  <a:srgbClr val="000000"/>
                </a:solidFill>
                <a:effectLst/>
                <a:uLnTx/>
                <a:uFillTx/>
                <a:latin typeface="Arial" charset="0"/>
              </a:endParaRPr>
            </a:p>
          </p:txBody>
        </p:sp>
      </p:grpSp>
    </p:spTree>
    <p:extLst>
      <p:ext uri="{BB962C8B-B14F-4D97-AF65-F5344CB8AC3E}">
        <p14:creationId xmlns:p14="http://schemas.microsoft.com/office/powerpoint/2010/main" val="140045087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Interviews</a:t>
            </a:r>
          </a:p>
          <a:p>
            <a:pPr rtl="1"/>
            <a:r>
              <a:rPr lang="ar-EG" sz="2800" b="1" dirty="0">
                <a:solidFill>
                  <a:srgbClr val="00B0F0"/>
                </a:solidFill>
                <a:latin typeface="Alexandria" charset="0"/>
                <a:cs typeface="Alexandria" charset="0"/>
              </a:rPr>
              <a:t>أنواع المقابلات</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64816"/>
            <a:ext cx="5748773" cy="4401205"/>
          </a:xfrm>
          <a:prstGeom prst="rect">
            <a:avLst/>
          </a:prstGeom>
          <a:noFill/>
        </p:spPr>
        <p:txBody>
          <a:bodyPr wrap="square" anchor="t">
            <a:spAutoFit/>
          </a:bodyPr>
          <a:lstStyle/>
          <a:p>
            <a:pPr algn="just">
              <a:spcBef>
                <a:spcPts val="600"/>
              </a:spcBef>
            </a:pPr>
            <a:r>
              <a:rPr lang="en-US" sz="2000" dirty="0"/>
              <a:t>Organizations use various types of interviews to discover as much as possible about applicants. </a:t>
            </a:r>
          </a:p>
          <a:p>
            <a:pPr marL="342900" indent="-342900" algn="just">
              <a:spcBef>
                <a:spcPts val="600"/>
              </a:spcBef>
              <a:buFont typeface="Wingdings" panose="05000000000000000000" pitchFamily="2" charset="2"/>
              <a:buChar char="q"/>
            </a:pPr>
            <a:r>
              <a:rPr lang="en-US" sz="2000" dirty="0"/>
              <a:t>A </a:t>
            </a:r>
            <a:r>
              <a:rPr lang="en-US" sz="2000" b="1" dirty="0">
                <a:solidFill>
                  <a:srgbClr val="FF0000"/>
                </a:solidFill>
              </a:rPr>
              <a:t>structured interview </a:t>
            </a:r>
            <a:r>
              <a:rPr lang="en-US" sz="2000" dirty="0"/>
              <a:t>follows a set sequence of questions, allowing the interview team to compare answers from all candidates. </a:t>
            </a:r>
          </a:p>
          <a:p>
            <a:pPr marL="342900" indent="-342900" algn="just">
              <a:spcBef>
                <a:spcPts val="600"/>
              </a:spcBef>
              <a:buFont typeface="Wingdings" panose="05000000000000000000" pitchFamily="2" charset="2"/>
              <a:buChar char="q"/>
            </a:pPr>
            <a:r>
              <a:rPr lang="en-US" sz="2000" dirty="0"/>
              <a:t>In an </a:t>
            </a:r>
            <a:r>
              <a:rPr lang="en-US" sz="2000" b="1" dirty="0">
                <a:solidFill>
                  <a:srgbClr val="FF0000"/>
                </a:solidFill>
              </a:rPr>
              <a:t>open-ended</a:t>
            </a:r>
            <a:r>
              <a:rPr lang="en-US" sz="2000" dirty="0"/>
              <a:t> </a:t>
            </a:r>
            <a:r>
              <a:rPr lang="en-US" sz="2000" b="1" dirty="0">
                <a:solidFill>
                  <a:srgbClr val="FF0000"/>
                </a:solidFill>
              </a:rPr>
              <a:t>interview</a:t>
            </a:r>
            <a:r>
              <a:rPr lang="en-US" sz="2000" dirty="0"/>
              <a:t>, the interviewer adapts the line of questioning based on your responses and questions. </a:t>
            </a:r>
          </a:p>
          <a:p>
            <a:pPr marL="342900" indent="-342900" algn="just">
              <a:spcBef>
                <a:spcPts val="600"/>
              </a:spcBef>
              <a:buFont typeface="Wingdings" panose="05000000000000000000" pitchFamily="2" charset="2"/>
              <a:buChar char="q"/>
            </a:pPr>
            <a:r>
              <a:rPr lang="en-US" sz="2000" dirty="0"/>
              <a:t>In a </a:t>
            </a:r>
            <a:r>
              <a:rPr lang="en-US" sz="2000" b="1" dirty="0">
                <a:solidFill>
                  <a:srgbClr val="FF0000"/>
                </a:solidFill>
              </a:rPr>
              <a:t>panel</a:t>
            </a:r>
            <a:r>
              <a:rPr lang="en-US" sz="2000" dirty="0"/>
              <a:t> </a:t>
            </a:r>
            <a:r>
              <a:rPr lang="en-US" sz="2000" b="1" dirty="0">
                <a:solidFill>
                  <a:srgbClr val="FF0000"/>
                </a:solidFill>
              </a:rPr>
              <a:t>interview</a:t>
            </a:r>
            <a:r>
              <a:rPr lang="en-US" sz="2000" dirty="0"/>
              <a:t>, you meet with several interviewers at once; </a:t>
            </a:r>
            <a:endParaRPr lang="en-US" sz="2000" dirty="0" smtClean="0"/>
          </a:p>
          <a:p>
            <a:pPr marL="342900" indent="-342900" algn="just">
              <a:spcBef>
                <a:spcPts val="600"/>
              </a:spcBef>
              <a:buFont typeface="Wingdings" panose="05000000000000000000" pitchFamily="2" charset="2"/>
              <a:buChar char="q"/>
            </a:pPr>
            <a:r>
              <a:rPr lang="en-US" sz="2000" dirty="0" smtClean="0"/>
              <a:t>in </a:t>
            </a:r>
            <a:r>
              <a:rPr lang="en-US" sz="2000" dirty="0"/>
              <a:t>a </a:t>
            </a:r>
            <a:r>
              <a:rPr lang="en-US" sz="2000" b="1" dirty="0" smtClean="0">
                <a:solidFill>
                  <a:srgbClr val="FF0000"/>
                </a:solidFill>
              </a:rPr>
              <a:t>group </a:t>
            </a:r>
            <a:r>
              <a:rPr lang="en-US" sz="2000" b="1" dirty="0">
                <a:solidFill>
                  <a:srgbClr val="FF0000"/>
                </a:solidFill>
              </a:rPr>
              <a:t>interview </a:t>
            </a:r>
            <a:r>
              <a:rPr lang="en-US" sz="2000" dirty="0"/>
              <a:t>you and several other candidates meet with one or more interviewers at once.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31428" y="2121274"/>
            <a:ext cx="4685577" cy="4278094"/>
          </a:xfrm>
          <a:prstGeom prst="rect">
            <a:avLst/>
          </a:prstGeom>
          <a:noFill/>
        </p:spPr>
        <p:txBody>
          <a:bodyPr wrap="square" anchor="t">
            <a:spAutoFit/>
          </a:bodyPr>
          <a:lstStyle/>
          <a:p>
            <a:pPr algn="justLow" rtl="1">
              <a:spcBef>
                <a:spcPts val="600"/>
              </a:spcBef>
            </a:pPr>
            <a:r>
              <a:rPr lang="ar-EG" sz="2100" dirty="0">
                <a:latin typeface="Times New Roman" pitchFamily="18" charset="0"/>
              </a:rPr>
              <a:t>تستخدم المؤسسات أنواعًا مختلفة من المقابلات لاكتشاف أكبر قدر ممكن من المعلومات عن المتقدمين</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تتبع </a:t>
            </a:r>
            <a:r>
              <a:rPr lang="ar-EG" sz="2100" b="1" dirty="0">
                <a:solidFill>
                  <a:srgbClr val="FF0000"/>
                </a:solidFill>
                <a:latin typeface="Times New Roman" pitchFamily="18" charset="0"/>
              </a:rPr>
              <a:t>المقابلة المنظمة </a:t>
            </a:r>
            <a:r>
              <a:rPr lang="ar-EG" sz="2100" b="1" dirty="0" smtClean="0">
                <a:solidFill>
                  <a:srgbClr val="FF0000"/>
                </a:solidFill>
                <a:latin typeface="Times New Roman" pitchFamily="18" charset="0"/>
              </a:rPr>
              <a:t>أو المهيكلة </a:t>
            </a:r>
            <a:r>
              <a:rPr lang="ar-EG" sz="2100" dirty="0" smtClean="0">
                <a:latin typeface="Times New Roman" pitchFamily="18" charset="0"/>
              </a:rPr>
              <a:t>سلسلة </a:t>
            </a:r>
            <a:r>
              <a:rPr lang="ar-EG" sz="2100" dirty="0">
                <a:latin typeface="Times New Roman" pitchFamily="18" charset="0"/>
              </a:rPr>
              <a:t>محددة من الأسئلة، مما يسمح لفريق المقابلة بمقارنة إجابات جميع المرشحين</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في </a:t>
            </a:r>
            <a:r>
              <a:rPr lang="ar-EG" sz="2100" b="1" dirty="0">
                <a:solidFill>
                  <a:srgbClr val="FF0000"/>
                </a:solidFill>
                <a:latin typeface="Times New Roman" pitchFamily="18" charset="0"/>
              </a:rPr>
              <a:t>المقابلة المفتوحة</a:t>
            </a:r>
            <a:r>
              <a:rPr lang="ar-EG" sz="2100" dirty="0">
                <a:latin typeface="Times New Roman" pitchFamily="18" charset="0"/>
              </a:rPr>
              <a:t>، يُكيّف المُقابل سلسلة الأسئلة بناءً على إجاباتك وأسئلتك</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a:latin typeface="Times New Roman" pitchFamily="18" charset="0"/>
              </a:rPr>
              <a:t>في </a:t>
            </a:r>
            <a:r>
              <a:rPr lang="ar-EG" sz="2100" b="1" dirty="0">
                <a:solidFill>
                  <a:srgbClr val="FF0000"/>
                </a:solidFill>
                <a:latin typeface="Times New Roman" pitchFamily="18" charset="0"/>
              </a:rPr>
              <a:t>المقابلة مع لجنة</a:t>
            </a:r>
            <a:r>
              <a:rPr lang="ar-EG" sz="2100" dirty="0">
                <a:latin typeface="Times New Roman" pitchFamily="18" charset="0"/>
              </a:rPr>
              <a:t>، تلتقي مع عدة </a:t>
            </a:r>
            <a:r>
              <a:rPr lang="ar-EG" sz="2100" dirty="0" smtClean="0">
                <a:latin typeface="Times New Roman" pitchFamily="18" charset="0"/>
              </a:rPr>
              <a:t>مُقابلين </a:t>
            </a:r>
            <a:r>
              <a:rPr lang="ar-EG" sz="2100" dirty="0">
                <a:latin typeface="Times New Roman" pitchFamily="18" charset="0"/>
              </a:rPr>
              <a:t>في وقت واحد؛</a:t>
            </a:r>
            <a:endParaRPr lang="ar-EG" sz="2100" dirty="0" smtClean="0">
              <a:latin typeface="Times New Roman" pitchFamily="18" charset="0"/>
            </a:endParaRP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في </a:t>
            </a:r>
            <a:r>
              <a:rPr lang="ar-EG" sz="2100" b="1" dirty="0">
                <a:solidFill>
                  <a:srgbClr val="FF0000"/>
                </a:solidFill>
                <a:latin typeface="Times New Roman" pitchFamily="18" charset="0"/>
              </a:rPr>
              <a:t>المقابلة الجماعية</a:t>
            </a:r>
            <a:r>
              <a:rPr lang="ar-EG" sz="2100" dirty="0">
                <a:latin typeface="Times New Roman" pitchFamily="18" charset="0"/>
              </a:rPr>
              <a:t>، تلتقي أنت وعدة مرشحين آخرين بمقابل واحد أو أكثر في آن واحد</a:t>
            </a:r>
            <a:r>
              <a:rPr lang="ar-EG" sz="2100" dirty="0" smtClean="0">
                <a:latin typeface="Times New Roman" pitchFamily="18" charset="0"/>
              </a:rPr>
              <a:t>.</a:t>
            </a:r>
          </a:p>
        </p:txBody>
      </p:sp>
    </p:spTree>
    <p:extLst>
      <p:ext uri="{BB962C8B-B14F-4D97-AF65-F5344CB8AC3E}">
        <p14:creationId xmlns:p14="http://schemas.microsoft.com/office/powerpoint/2010/main" val="38227479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Interviews</a:t>
            </a:r>
          </a:p>
          <a:p>
            <a:pPr rtl="1"/>
            <a:r>
              <a:rPr lang="ar-EG" sz="2800" b="1" dirty="0">
                <a:solidFill>
                  <a:srgbClr val="00B0F0"/>
                </a:solidFill>
                <a:latin typeface="Alexandria" charset="0"/>
                <a:cs typeface="Alexandria" charset="0"/>
              </a:rPr>
              <a:t>أنواع المقابلات</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64816"/>
            <a:ext cx="5748773" cy="4324261"/>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000" dirty="0"/>
              <a:t>In a </a:t>
            </a:r>
            <a:r>
              <a:rPr lang="en-US" sz="2000" b="1" dirty="0">
                <a:solidFill>
                  <a:srgbClr val="FF0000"/>
                </a:solidFill>
              </a:rPr>
              <a:t>behavioral interview</a:t>
            </a:r>
            <a:r>
              <a:rPr lang="en-US" sz="2000" dirty="0"/>
              <a:t>, you are asked to describe how you handled situations from your past. </a:t>
            </a:r>
          </a:p>
          <a:p>
            <a:pPr marL="342900" indent="-342900" algn="just">
              <a:spcBef>
                <a:spcPts val="600"/>
              </a:spcBef>
              <a:buFont typeface="Wingdings" panose="05000000000000000000" pitchFamily="2" charset="2"/>
              <a:buChar char="q"/>
            </a:pPr>
            <a:r>
              <a:rPr lang="en-US" sz="2000" dirty="0"/>
              <a:t>A </a:t>
            </a:r>
            <a:r>
              <a:rPr lang="en-US" sz="2000" b="1" dirty="0">
                <a:solidFill>
                  <a:srgbClr val="FF0000"/>
                </a:solidFill>
              </a:rPr>
              <a:t>situational interview </a:t>
            </a:r>
            <a:r>
              <a:rPr lang="en-US" sz="2000" dirty="0"/>
              <a:t>focuses on how you would handle various hypothetical situations on the job. </a:t>
            </a:r>
          </a:p>
          <a:p>
            <a:pPr marL="342900" indent="-342900" algn="just">
              <a:spcBef>
                <a:spcPts val="600"/>
              </a:spcBef>
              <a:buFont typeface="Wingdings" panose="05000000000000000000" pitchFamily="2" charset="2"/>
              <a:buChar char="q"/>
            </a:pPr>
            <a:r>
              <a:rPr lang="en-US" sz="2000" dirty="0"/>
              <a:t>In a </a:t>
            </a:r>
            <a:r>
              <a:rPr lang="en-US" sz="2000" b="1" dirty="0">
                <a:solidFill>
                  <a:srgbClr val="FF0000"/>
                </a:solidFill>
              </a:rPr>
              <a:t>working interview</a:t>
            </a:r>
            <a:r>
              <a:rPr lang="en-US" sz="2000" dirty="0"/>
              <a:t>, you actually perform work-related tasks. </a:t>
            </a:r>
          </a:p>
          <a:p>
            <a:pPr marL="342900" indent="-342900" algn="just">
              <a:spcBef>
                <a:spcPts val="600"/>
              </a:spcBef>
              <a:buFont typeface="Wingdings" panose="05000000000000000000" pitchFamily="2" charset="2"/>
              <a:buChar char="q"/>
            </a:pPr>
            <a:r>
              <a:rPr lang="en-US" sz="2000" dirty="0"/>
              <a:t>Perhaps the most unnerving type of interview is the </a:t>
            </a:r>
            <a:r>
              <a:rPr lang="en-US" sz="2000" b="1" dirty="0">
                <a:solidFill>
                  <a:srgbClr val="FF0000"/>
                </a:solidFill>
              </a:rPr>
              <a:t>stress interview</a:t>
            </a:r>
            <a:r>
              <a:rPr lang="en-US" sz="2000" dirty="0"/>
              <a:t>, which is set up to see how well a candidate handles stressful situations, such as long periods of silence, criticisms of your appearance, deliberate interruptions, and abrupt or even hostile reactions by the interviewer.</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31428" y="2193844"/>
            <a:ext cx="4685577" cy="4339650"/>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100" dirty="0">
                <a:latin typeface="Times New Roman" pitchFamily="18" charset="0"/>
              </a:rPr>
              <a:t>في </a:t>
            </a:r>
            <a:r>
              <a:rPr lang="ar-EG" sz="2100" b="1" dirty="0">
                <a:solidFill>
                  <a:srgbClr val="FF0000"/>
                </a:solidFill>
                <a:latin typeface="Times New Roman" pitchFamily="18" charset="0"/>
              </a:rPr>
              <a:t>المقابلة السلوكية</a:t>
            </a:r>
            <a:r>
              <a:rPr lang="ar-EG" sz="2100" dirty="0">
                <a:latin typeface="Times New Roman" pitchFamily="18" charset="0"/>
              </a:rPr>
              <a:t>، يُطلب منك وصف كيفية تعاملك مع مواقف سابقة</a:t>
            </a:r>
            <a:r>
              <a:rPr lang="ar-EG" sz="21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100" dirty="0" smtClean="0">
                <a:latin typeface="Times New Roman" pitchFamily="18" charset="0"/>
              </a:rPr>
              <a:t>تُركّز </a:t>
            </a:r>
            <a:r>
              <a:rPr lang="ar-EG" sz="2100" b="1" dirty="0">
                <a:solidFill>
                  <a:srgbClr val="FF0000"/>
                </a:solidFill>
                <a:latin typeface="Times New Roman" pitchFamily="18" charset="0"/>
              </a:rPr>
              <a:t>المقابلة </a:t>
            </a:r>
            <a:r>
              <a:rPr lang="ar-EG" sz="2100" b="1" dirty="0" smtClean="0">
                <a:solidFill>
                  <a:srgbClr val="FF0000"/>
                </a:solidFill>
                <a:latin typeface="Times New Roman" pitchFamily="18" charset="0"/>
              </a:rPr>
              <a:t>الموقفية </a:t>
            </a:r>
            <a:r>
              <a:rPr lang="ar-EG" sz="2100" dirty="0">
                <a:latin typeface="Times New Roman" pitchFamily="18" charset="0"/>
              </a:rPr>
              <a:t>على كيفية تعاملك مع مواقف افتراضية مُختلفة في العمل</a:t>
            </a:r>
            <a:r>
              <a:rPr lang="ar-EG" sz="21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100" dirty="0" smtClean="0">
                <a:latin typeface="Times New Roman" pitchFamily="18" charset="0"/>
              </a:rPr>
              <a:t>في </a:t>
            </a:r>
            <a:r>
              <a:rPr lang="ar-EG" sz="2100" b="1" dirty="0">
                <a:solidFill>
                  <a:srgbClr val="FF0000"/>
                </a:solidFill>
                <a:latin typeface="Times New Roman" pitchFamily="18" charset="0"/>
              </a:rPr>
              <a:t>مقابلة العمل</a:t>
            </a:r>
            <a:r>
              <a:rPr lang="ar-EG" sz="2100" dirty="0">
                <a:latin typeface="Times New Roman" pitchFamily="18" charset="0"/>
              </a:rPr>
              <a:t>، تُؤدّي فعليًا مهامًا مُتعلقة بالعمل</a:t>
            </a:r>
            <a:r>
              <a:rPr lang="ar-EG" sz="21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100" dirty="0" smtClean="0">
                <a:latin typeface="Times New Roman" pitchFamily="18" charset="0"/>
              </a:rPr>
              <a:t>لعلّ </a:t>
            </a:r>
            <a:r>
              <a:rPr lang="ar-EG" sz="2100" dirty="0">
                <a:latin typeface="Times New Roman" pitchFamily="18" charset="0"/>
              </a:rPr>
              <a:t>أكثر أنواع المقابلات إثارةً للتوتر هي </a:t>
            </a:r>
            <a:r>
              <a:rPr lang="ar-EG" sz="2100" b="1" dirty="0">
                <a:solidFill>
                  <a:srgbClr val="FF0000"/>
                </a:solidFill>
                <a:latin typeface="Times New Roman" pitchFamily="18" charset="0"/>
              </a:rPr>
              <a:t>مقابلة الضغط</a:t>
            </a:r>
            <a:r>
              <a:rPr lang="ar-EG" sz="2100" dirty="0">
                <a:latin typeface="Times New Roman" pitchFamily="18" charset="0"/>
              </a:rPr>
              <a:t>، والتي تُعدّ لمعرفة </a:t>
            </a:r>
            <a:r>
              <a:rPr lang="ar-EG" sz="2100" dirty="0">
                <a:latin typeface="Times New Roman" pitchFamily="18" charset="0"/>
              </a:rPr>
              <a:t>مدى قدرة المرشح على التعامل مع المواقف العصيبة، </a:t>
            </a:r>
            <a:r>
              <a:rPr lang="ar-EG" sz="2100" dirty="0">
                <a:latin typeface="Times New Roman" pitchFamily="18" charset="0"/>
              </a:rPr>
              <a:t>مثل فترات الصمت الطويلة، وانتقادات مظهرك، والمقاطعات المُتعمّدة، وردود الفعل المُفاجئة أو حتى العدائية من قِبل المُقابل.</a:t>
            </a:r>
            <a:endParaRPr lang="ar-EG" sz="2100" dirty="0" smtClean="0">
              <a:latin typeface="Times New Roman" pitchFamily="18" charset="0"/>
            </a:endParaRPr>
          </a:p>
        </p:txBody>
      </p:sp>
    </p:spTree>
    <p:extLst>
      <p:ext uri="{BB962C8B-B14F-4D97-AF65-F5344CB8AC3E}">
        <p14:creationId xmlns:p14="http://schemas.microsoft.com/office/powerpoint/2010/main" val="194735179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Interview </a:t>
            </a:r>
            <a:r>
              <a:rPr lang="en-US" sz="2800" b="1" dirty="0" smtClean="0">
                <a:solidFill>
                  <a:srgbClr val="00B0F0"/>
                </a:solidFill>
                <a:latin typeface="Alexandria" charset="0"/>
                <a:cs typeface="Alexandria" charset="0"/>
              </a:rPr>
              <a:t>Media</a:t>
            </a:r>
          </a:p>
          <a:p>
            <a:r>
              <a:rPr lang="ar-EG" sz="2800" b="1" dirty="0">
                <a:solidFill>
                  <a:srgbClr val="00B0F0"/>
                </a:solidFill>
                <a:latin typeface="Alexandria" charset="0"/>
                <a:cs typeface="Alexandria" charset="0"/>
              </a:rPr>
              <a:t>وسائل </a:t>
            </a:r>
            <a:r>
              <a:rPr lang="ar-EG" sz="2800" b="1" dirty="0" smtClean="0">
                <a:solidFill>
                  <a:srgbClr val="00B0F0"/>
                </a:solidFill>
                <a:latin typeface="Alexandria" charset="0"/>
                <a:cs typeface="Alexandria" charset="0"/>
              </a:rPr>
              <a:t>المقابلة</a:t>
            </a:r>
            <a:endParaRPr lang="ar-EG" sz="2800" b="1" dirty="0">
              <a:solidFill>
                <a:srgbClr val="00B0F0"/>
              </a:solidFill>
              <a:latin typeface="Alexandria" charset="0"/>
              <a:cs typeface="Alexandria" charset="0"/>
            </a:endParaRPr>
          </a:p>
        </p:txBody>
      </p:sp>
      <p:sp>
        <p:nvSpPr>
          <p:cNvPr id="44" name="Rectangle 43">
            <a:extLst>
              <a:ext uri="{FF2B5EF4-FFF2-40B4-BE49-F238E27FC236}">
                <a16:creationId xmlns:a16="http://schemas.microsoft.com/office/drawing/2014/main" id="{00AA324A-D63F-A812-7B5E-55CE0C9E7080}"/>
              </a:ext>
            </a:extLst>
          </p:cNvPr>
          <p:cNvSpPr/>
          <p:nvPr/>
        </p:nvSpPr>
        <p:spPr>
          <a:xfrm>
            <a:off x="942308" y="2272983"/>
            <a:ext cx="5220725" cy="3861054"/>
          </a:xfrm>
          <a:prstGeom prst="rect">
            <a:avLst/>
          </a:prstGeom>
          <a:noFill/>
          <a:ln w="9525" cap="flat" cmpd="sng" algn="ctr">
            <a:noFill/>
            <a:prstDash val="solid"/>
          </a:ln>
          <a:effectLst/>
        </p:spPr>
        <p:txBody>
          <a:bodyPr rtlCol="0" anchor="t"/>
          <a:lstStyle/>
          <a:p>
            <a:pPr marL="457200" lvl="0" indent="-457200" fontAlgn="base">
              <a:lnSpc>
                <a:spcPct val="150000"/>
              </a:lnSpc>
              <a:spcBef>
                <a:spcPct val="0"/>
              </a:spcBef>
              <a:spcAft>
                <a:spcPts val="1800"/>
              </a:spcAft>
              <a:buFont typeface="Wingdings" panose="05000000000000000000" pitchFamily="2" charset="2"/>
              <a:buChar char="Ø"/>
              <a:defRPr/>
            </a:pPr>
            <a:r>
              <a:rPr lang="en-US" sz="3200" kern="0" dirty="0" smtClean="0">
                <a:solidFill>
                  <a:srgbClr val="000000"/>
                </a:solidFill>
                <a:latin typeface="Arial"/>
              </a:rPr>
              <a:t>Telephone.</a:t>
            </a:r>
            <a:endParaRPr lang="en-US" sz="3200" kern="0" dirty="0">
              <a:solidFill>
                <a:srgbClr val="000000"/>
              </a:solidFill>
              <a:latin typeface="Arial"/>
            </a:endParaRPr>
          </a:p>
          <a:p>
            <a:pPr marL="457200" lvl="0" indent="-457200" fontAlgn="base">
              <a:lnSpc>
                <a:spcPct val="150000"/>
              </a:lnSpc>
              <a:spcBef>
                <a:spcPct val="0"/>
              </a:spcBef>
              <a:spcAft>
                <a:spcPts val="1800"/>
              </a:spcAft>
              <a:buFont typeface="Wingdings" panose="05000000000000000000" pitchFamily="2" charset="2"/>
              <a:buChar char="Ø"/>
              <a:defRPr/>
            </a:pPr>
            <a:r>
              <a:rPr lang="en-US" sz="3200" kern="0" dirty="0">
                <a:solidFill>
                  <a:srgbClr val="000000"/>
                </a:solidFill>
                <a:latin typeface="Arial"/>
              </a:rPr>
              <a:t>Email and </a:t>
            </a:r>
            <a:r>
              <a:rPr lang="en-US" sz="3200" kern="0" dirty="0" smtClean="0">
                <a:solidFill>
                  <a:srgbClr val="000000"/>
                </a:solidFill>
                <a:latin typeface="Arial"/>
              </a:rPr>
              <a:t>IM.</a:t>
            </a:r>
            <a:endParaRPr lang="en-US" sz="3200" kern="0" dirty="0">
              <a:solidFill>
                <a:srgbClr val="000000"/>
              </a:solidFill>
              <a:latin typeface="Arial"/>
            </a:endParaRPr>
          </a:p>
          <a:p>
            <a:pPr marL="457200" lvl="0" indent="-457200" fontAlgn="base">
              <a:lnSpc>
                <a:spcPct val="150000"/>
              </a:lnSpc>
              <a:spcBef>
                <a:spcPct val="0"/>
              </a:spcBef>
              <a:spcAft>
                <a:spcPts val="1800"/>
              </a:spcAft>
              <a:buFont typeface="Wingdings" panose="05000000000000000000" pitchFamily="2" charset="2"/>
              <a:buChar char="Ø"/>
              <a:defRPr/>
            </a:pPr>
            <a:r>
              <a:rPr lang="en-US" sz="3200" kern="0" dirty="0" smtClean="0">
                <a:solidFill>
                  <a:srgbClr val="000000"/>
                </a:solidFill>
                <a:latin typeface="Arial"/>
              </a:rPr>
              <a:t>Video Technology. </a:t>
            </a:r>
          </a:p>
          <a:p>
            <a:pPr marL="457200" lvl="0" indent="-457200" fontAlgn="base">
              <a:lnSpc>
                <a:spcPct val="150000"/>
              </a:lnSpc>
              <a:spcBef>
                <a:spcPct val="0"/>
              </a:spcBef>
              <a:spcAft>
                <a:spcPts val="1800"/>
              </a:spcAft>
              <a:buFont typeface="Wingdings" panose="05000000000000000000" pitchFamily="2" charset="2"/>
              <a:buChar char="Ø"/>
              <a:defRPr/>
            </a:pPr>
            <a:r>
              <a:rPr lang="en-US" sz="3200" kern="0" dirty="0" smtClean="0">
                <a:solidFill>
                  <a:srgbClr val="000000"/>
                </a:solidFill>
                <a:latin typeface="Arial"/>
              </a:rPr>
              <a:t>Online.</a:t>
            </a:r>
            <a:endParaRPr lang="en-US" sz="3200" kern="0" dirty="0">
              <a:solidFill>
                <a:srgbClr val="000000"/>
              </a:solidFill>
              <a:latin typeface="Arial"/>
            </a:endParaRPr>
          </a:p>
        </p:txBody>
      </p:sp>
      <p:sp>
        <p:nvSpPr>
          <p:cNvPr id="45" name="Rectangle 44"/>
          <p:cNvSpPr/>
          <p:nvPr/>
        </p:nvSpPr>
        <p:spPr>
          <a:xfrm>
            <a:off x="4876801" y="2272983"/>
            <a:ext cx="6067830" cy="3739485"/>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smtClean="0">
                <a:solidFill>
                  <a:srgbClr val="000000"/>
                </a:solidFill>
                <a:latin typeface="Arial"/>
              </a:rPr>
              <a:t>عبر الهاتف</a:t>
            </a:r>
          </a:p>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smtClean="0">
                <a:solidFill>
                  <a:srgbClr val="000000"/>
                </a:solidFill>
                <a:latin typeface="Arial"/>
              </a:rPr>
              <a:t>عبر البريد </a:t>
            </a:r>
            <a:r>
              <a:rPr lang="ar-EG" sz="3200" b="1" kern="0" dirty="0">
                <a:solidFill>
                  <a:srgbClr val="000000"/>
                </a:solidFill>
                <a:latin typeface="Arial"/>
              </a:rPr>
              <a:t>الإلكتروني والرسائل الفورية</a:t>
            </a:r>
            <a:endParaRPr lang="ar-EG" sz="3200" b="1" kern="0" dirty="0" smtClean="0">
              <a:solidFill>
                <a:srgbClr val="000000"/>
              </a:solidFill>
              <a:latin typeface="Arial"/>
            </a:endParaRPr>
          </a:p>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smtClean="0">
                <a:solidFill>
                  <a:srgbClr val="000000"/>
                </a:solidFill>
                <a:latin typeface="Arial"/>
              </a:rPr>
              <a:t>عبر تقنية الفيديو</a:t>
            </a:r>
          </a:p>
          <a:p>
            <a:pPr marL="457200" lvl="0" indent="-457200" algn="r" rtl="1" fontAlgn="base">
              <a:lnSpc>
                <a:spcPct val="150000"/>
              </a:lnSpc>
              <a:spcBef>
                <a:spcPct val="0"/>
              </a:spcBef>
              <a:spcAft>
                <a:spcPts val="1800"/>
              </a:spcAft>
              <a:buFont typeface="Wingdings" panose="05000000000000000000" pitchFamily="2" charset="2"/>
              <a:buChar char="Ø"/>
              <a:defRPr/>
            </a:pPr>
            <a:r>
              <a:rPr lang="ar-EG" sz="3200" b="1" kern="0" dirty="0" smtClean="0">
                <a:solidFill>
                  <a:srgbClr val="000000"/>
                </a:solidFill>
                <a:latin typeface="Arial"/>
              </a:rPr>
              <a:t>عبر الانترنت </a:t>
            </a:r>
            <a:endParaRPr lang="en-US" sz="3200" b="1" kern="0" dirty="0">
              <a:solidFill>
                <a:srgbClr val="000000"/>
              </a:solidFill>
              <a:latin typeface="Arial"/>
            </a:endParaRPr>
          </a:p>
        </p:txBody>
      </p:sp>
    </p:spTree>
    <p:extLst>
      <p:ext uri="{BB962C8B-B14F-4D97-AF65-F5344CB8AC3E}">
        <p14:creationId xmlns:p14="http://schemas.microsoft.com/office/powerpoint/2010/main" val="316636286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Interview Media</a:t>
            </a:r>
          </a:p>
          <a:p>
            <a:r>
              <a:rPr lang="ar-EG" sz="2800" b="1" dirty="0">
                <a:solidFill>
                  <a:srgbClr val="00B0F0"/>
                </a:solidFill>
                <a:latin typeface="Alexandria" charset="0"/>
                <a:cs typeface="Alexandria" charset="0"/>
              </a:rPr>
              <a:t>وسائل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64816"/>
            <a:ext cx="5748773" cy="4416594"/>
          </a:xfrm>
          <a:prstGeom prst="rect">
            <a:avLst/>
          </a:prstGeom>
          <a:noFill/>
        </p:spPr>
        <p:txBody>
          <a:bodyPr wrap="square" anchor="t">
            <a:spAutoFit/>
          </a:bodyPr>
          <a:lstStyle/>
          <a:p>
            <a:pPr algn="just">
              <a:spcBef>
                <a:spcPts val="600"/>
              </a:spcBef>
            </a:pPr>
            <a:r>
              <a:rPr lang="en-US" sz="1900" dirty="0"/>
              <a:t>In addition to encountering a variety of interview formats, expect to be interviewed through a variety of media</a:t>
            </a:r>
            <a:r>
              <a:rPr lang="en-US" sz="1900" dirty="0" smtClean="0"/>
              <a:t>.</a:t>
            </a:r>
          </a:p>
          <a:p>
            <a:pPr marL="342900" indent="-342900" algn="just">
              <a:spcBef>
                <a:spcPts val="600"/>
              </a:spcBef>
              <a:buFont typeface="Wingdings" panose="05000000000000000000" pitchFamily="2" charset="2"/>
              <a:buChar char="q"/>
            </a:pPr>
            <a:r>
              <a:rPr lang="en-US" sz="1900" dirty="0"/>
              <a:t>To succeed at a </a:t>
            </a:r>
            <a:r>
              <a:rPr lang="en-US" sz="1900" b="1" dirty="0">
                <a:solidFill>
                  <a:srgbClr val="FF0000"/>
                </a:solidFill>
              </a:rPr>
              <a:t>telephone interview</a:t>
            </a:r>
            <a:r>
              <a:rPr lang="en-US" sz="1900" dirty="0"/>
              <a:t>, make sure you treat it as seriously as an in-person interview. Be prepared with a copy of all the materials you have sent the employer, including your résumé and any correspondence. </a:t>
            </a:r>
          </a:p>
          <a:p>
            <a:pPr marL="342900" indent="-342900" algn="just">
              <a:spcBef>
                <a:spcPts val="600"/>
              </a:spcBef>
              <a:buFont typeface="Wingdings" panose="05000000000000000000" pitchFamily="2" charset="2"/>
              <a:buChar char="q"/>
            </a:pPr>
            <a:r>
              <a:rPr lang="en-US" sz="1900" dirty="0"/>
              <a:t>If possible, arrange to speak on a landline so you don’t have to worry about cell phone reception problems. </a:t>
            </a:r>
          </a:p>
          <a:p>
            <a:pPr marL="342900" indent="-342900" algn="just">
              <a:spcBef>
                <a:spcPts val="600"/>
              </a:spcBef>
              <a:buFont typeface="Wingdings" panose="05000000000000000000" pitchFamily="2" charset="2"/>
              <a:buChar char="q"/>
            </a:pPr>
            <a:r>
              <a:rPr lang="en-US" sz="1900" dirty="0"/>
              <a:t>Remember that you won’t be able to use nonverbal signals to create a good impression, so a positive, alert tone of voice is </a:t>
            </a:r>
            <a:r>
              <a:rPr lang="en-US" sz="1900" dirty="0" smtClean="0"/>
              <a:t>vital.</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31428" y="2121274"/>
            <a:ext cx="4685577" cy="4324261"/>
          </a:xfrm>
          <a:prstGeom prst="rect">
            <a:avLst/>
          </a:prstGeom>
          <a:noFill/>
        </p:spPr>
        <p:txBody>
          <a:bodyPr wrap="square" anchor="t">
            <a:spAutoFit/>
          </a:bodyPr>
          <a:lstStyle/>
          <a:p>
            <a:pPr algn="justLow" rtl="1">
              <a:spcBef>
                <a:spcPts val="600"/>
              </a:spcBef>
            </a:pPr>
            <a:r>
              <a:rPr lang="ar-EG" sz="2000" dirty="0">
                <a:latin typeface="Times New Roman" pitchFamily="18" charset="0"/>
              </a:rPr>
              <a:t>بالإضافة إلى مواجهة مجموعة متنوعة من صيغ المقابلات، توقع أن تتم مقابلتك من خلال مجموعة متنوعة من </a:t>
            </a:r>
            <a:r>
              <a:rPr lang="ar-EG" sz="2000" dirty="0" smtClean="0">
                <a:latin typeface="Times New Roman" pitchFamily="18" charset="0"/>
              </a:rPr>
              <a:t>الوسائط.</a:t>
            </a:r>
          </a:p>
          <a:p>
            <a:pPr marL="342900" indent="-342900" algn="justLow" rtl="1">
              <a:spcBef>
                <a:spcPts val="600"/>
              </a:spcBef>
              <a:buFont typeface="Wingdings" panose="05000000000000000000" pitchFamily="2" charset="2"/>
              <a:buChar char="q"/>
            </a:pPr>
            <a:r>
              <a:rPr lang="ar-EG" sz="2000" dirty="0">
                <a:latin typeface="Times New Roman" pitchFamily="18" charset="0"/>
              </a:rPr>
              <a:t>للنجاح في </a:t>
            </a:r>
            <a:r>
              <a:rPr lang="ar-EG" sz="2000" b="1" dirty="0">
                <a:solidFill>
                  <a:srgbClr val="FF0000"/>
                </a:solidFill>
                <a:latin typeface="Times New Roman" pitchFamily="18" charset="0"/>
              </a:rPr>
              <a:t>مقابلة هاتفية</a:t>
            </a:r>
            <a:r>
              <a:rPr lang="ar-EG" sz="2000" dirty="0">
                <a:latin typeface="Times New Roman" pitchFamily="18" charset="0"/>
              </a:rPr>
              <a:t>، تأكد من التعامل معها بجدية كما لو كنت في مقابلة شخصية. جهّز نسخة من جميع المستندات التي أرسلتها إلى صاحب العمل، بما في ذلك سيرتك الذاتية وأي مراسلات</a:t>
            </a:r>
            <a:r>
              <a:rPr lang="ar-EG" sz="20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000" dirty="0">
                <a:latin typeface="Times New Roman" pitchFamily="18" charset="0"/>
              </a:rPr>
              <a:t>إذا كان ذلك ممكنًا، قم بترتيب التحدث على خط أرضي حتى لا تضطر إلى القلق بشأن مشاكل استقبال الهاتف المحمول</a:t>
            </a:r>
            <a:r>
              <a:rPr lang="ar-EG" sz="2000" dirty="0" smtClean="0">
                <a:latin typeface="Times New Roman" pitchFamily="18" charset="0"/>
              </a:rPr>
              <a:t>.</a:t>
            </a:r>
            <a:endParaRPr lang="en-US" sz="2000" dirty="0" smtClean="0">
              <a:latin typeface="Times New Roman" pitchFamily="18" charset="0"/>
            </a:endParaRPr>
          </a:p>
          <a:p>
            <a:pPr marL="342900" indent="-342900" algn="justLow" rtl="1">
              <a:spcBef>
                <a:spcPts val="600"/>
              </a:spcBef>
              <a:buFont typeface="Wingdings" panose="05000000000000000000" pitchFamily="2" charset="2"/>
              <a:buChar char="q"/>
            </a:pPr>
            <a:r>
              <a:rPr lang="ar-EG" sz="2000" dirty="0">
                <a:latin typeface="Times New Roman" pitchFamily="18" charset="0"/>
              </a:rPr>
              <a:t>تذكر أنك لن تكون قادرًا على استخدام الإشارات غير اللفظية لخلق انطباع جيد، لذا فإن نبرة الصوت الإيجابية واليقظة أمر حيوي</a:t>
            </a:r>
            <a:r>
              <a:rPr lang="ar-EG" sz="2000" dirty="0" smtClean="0">
                <a:latin typeface="Times New Roman" pitchFamily="18" charset="0"/>
              </a:rPr>
              <a:t>.</a:t>
            </a:r>
          </a:p>
        </p:txBody>
      </p:sp>
    </p:spTree>
    <p:extLst>
      <p:ext uri="{BB962C8B-B14F-4D97-AF65-F5344CB8AC3E}">
        <p14:creationId xmlns:p14="http://schemas.microsoft.com/office/powerpoint/2010/main" val="176197906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Interview Media</a:t>
            </a:r>
          </a:p>
          <a:p>
            <a:r>
              <a:rPr lang="ar-EG" sz="2800" b="1" dirty="0">
                <a:solidFill>
                  <a:srgbClr val="00B0F0"/>
                </a:solidFill>
                <a:latin typeface="Alexandria" charset="0"/>
                <a:cs typeface="Alexandria" charset="0"/>
              </a:rPr>
              <a:t>وسائل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64816"/>
            <a:ext cx="5748773" cy="4231928"/>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400" b="1" dirty="0">
                <a:solidFill>
                  <a:srgbClr val="FF0000"/>
                </a:solidFill>
              </a:rPr>
              <a:t>E-mail and IM </a:t>
            </a:r>
            <a:r>
              <a:rPr lang="en-US" sz="2400" dirty="0"/>
              <a:t>are also sometimes used in the screening stage. While you have almost no opportunity to send and receive nonverbal signals with these formats, you do have the major advantage of being able to review and edit each response before you send it.</a:t>
            </a:r>
          </a:p>
          <a:p>
            <a:pPr marL="342900" indent="-342900" algn="just">
              <a:spcBef>
                <a:spcPts val="600"/>
              </a:spcBef>
              <a:buFont typeface="Wingdings" panose="05000000000000000000" pitchFamily="2" charset="2"/>
              <a:buChar char="q"/>
            </a:pPr>
            <a:r>
              <a:rPr lang="en-US" sz="2400" dirty="0"/>
              <a:t> Maintain a professional style in your responses and be sure to ask questions that demonstrate your knowledge of the company and the position.</a:t>
            </a:r>
            <a:endParaRPr lang="en-US" sz="2400" dirty="0" smtClean="0"/>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237386"/>
            <a:ext cx="4685577" cy="3493264"/>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2400" dirty="0">
                <a:latin typeface="Times New Roman" pitchFamily="18" charset="0"/>
              </a:rPr>
              <a:t>يتم أيضًا استخدام </a:t>
            </a:r>
            <a:r>
              <a:rPr lang="ar-EG" sz="2400" b="1" dirty="0">
                <a:solidFill>
                  <a:srgbClr val="FF0000"/>
                </a:solidFill>
                <a:latin typeface="Times New Roman" pitchFamily="18" charset="0"/>
              </a:rPr>
              <a:t>البريد الإلكتروني والرسائل الفورية</a:t>
            </a:r>
            <a:r>
              <a:rPr lang="ar-EG" sz="2400" b="1" dirty="0">
                <a:solidFill>
                  <a:srgbClr val="C00000"/>
                </a:solidFill>
                <a:latin typeface="Times New Roman" pitchFamily="18" charset="0"/>
              </a:rPr>
              <a:t> </a:t>
            </a:r>
            <a:r>
              <a:rPr lang="ar-EG" sz="2400" dirty="0">
                <a:latin typeface="Times New Roman" pitchFamily="18" charset="0"/>
              </a:rPr>
              <a:t>أحيانًا في مرحلة الفحص. مع أن هذه الوسائل تُقلل من فرص إرسال واستقبال الإشارات غير اللفظية، إلا أن لديك ميزة رئيسية تتمثل في إمكانية مراجعة كل رد وتعديله قبل إرساله</a:t>
            </a:r>
            <a:r>
              <a:rPr lang="ar-EG" sz="24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400" dirty="0" smtClean="0">
                <a:latin typeface="Times New Roman" pitchFamily="18" charset="0"/>
              </a:rPr>
              <a:t>حافظ </a:t>
            </a:r>
            <a:r>
              <a:rPr lang="ar-EG" sz="2400" dirty="0">
                <a:latin typeface="Times New Roman" pitchFamily="18" charset="0"/>
              </a:rPr>
              <a:t>على أسلوب احترافي في ردودك، واحرص على طرح أسئلة تُظهر معرفتك بالشركة والوظيفة.</a:t>
            </a:r>
            <a:endParaRPr lang="ar-EG" sz="2400" dirty="0" smtClean="0">
              <a:latin typeface="Times New Roman" pitchFamily="18" charset="0"/>
            </a:endParaRPr>
          </a:p>
        </p:txBody>
      </p:sp>
    </p:spTree>
    <p:extLst>
      <p:ext uri="{BB962C8B-B14F-4D97-AF65-F5344CB8AC3E}">
        <p14:creationId xmlns:p14="http://schemas.microsoft.com/office/powerpoint/2010/main" val="243433935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Interview Media</a:t>
            </a:r>
          </a:p>
          <a:p>
            <a:r>
              <a:rPr lang="ar-EG" sz="2800" b="1" dirty="0">
                <a:solidFill>
                  <a:srgbClr val="00B0F0"/>
                </a:solidFill>
                <a:latin typeface="Alexandria" charset="0"/>
                <a:cs typeface="Alexandria" charset="0"/>
              </a:rPr>
              <a:t>وسائل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64816"/>
            <a:ext cx="5748773" cy="4231928"/>
          </a:xfrm>
          <a:prstGeom prst="rect">
            <a:avLst/>
          </a:prstGeom>
          <a:noFill/>
        </p:spPr>
        <p:txBody>
          <a:bodyPr wrap="square" anchor="t">
            <a:spAutoFit/>
          </a:bodyPr>
          <a:lstStyle/>
          <a:p>
            <a:pPr marL="342900" indent="-342900" algn="just">
              <a:lnSpc>
                <a:spcPct val="150000"/>
              </a:lnSpc>
              <a:spcBef>
                <a:spcPts val="600"/>
              </a:spcBef>
              <a:buFont typeface="Wingdings" panose="05000000000000000000" pitchFamily="2" charset="2"/>
              <a:buChar char="q"/>
            </a:pPr>
            <a:r>
              <a:rPr lang="en-US" sz="2200" dirty="0"/>
              <a:t>Many employers use </a:t>
            </a:r>
            <a:r>
              <a:rPr lang="en-US" sz="2200" b="1" dirty="0">
                <a:solidFill>
                  <a:srgbClr val="FF0000"/>
                </a:solidFill>
              </a:rPr>
              <a:t>video technology </a:t>
            </a:r>
            <a:r>
              <a:rPr lang="en-US" sz="2200" dirty="0"/>
              <a:t>for both live and recorded interviews. </a:t>
            </a:r>
          </a:p>
          <a:p>
            <a:pPr marL="342900" indent="-342900" algn="just">
              <a:lnSpc>
                <a:spcPct val="150000"/>
              </a:lnSpc>
              <a:spcBef>
                <a:spcPts val="600"/>
              </a:spcBef>
              <a:buFont typeface="Wingdings" panose="05000000000000000000" pitchFamily="2" charset="2"/>
              <a:buChar char="q"/>
            </a:pPr>
            <a:r>
              <a:rPr lang="en-US" sz="2200" dirty="0"/>
              <a:t>Prepare for a video interview as you would for an in-person interview and take the extra steps needed to become familiar with the equipment and the process. During any video interview, remember to sit up straight and focus on the camera.</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237386"/>
            <a:ext cx="4685577" cy="4047262"/>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400" dirty="0">
                <a:latin typeface="Times New Roman" pitchFamily="18" charset="0"/>
              </a:rPr>
              <a:t>يستخدم العديد من أصحاب العمل </a:t>
            </a:r>
            <a:r>
              <a:rPr lang="ar-EG" sz="2400" b="1" dirty="0">
                <a:solidFill>
                  <a:srgbClr val="FF0000"/>
                </a:solidFill>
                <a:latin typeface="Times New Roman" pitchFamily="18" charset="0"/>
              </a:rPr>
              <a:t>تقنية الفيديو </a:t>
            </a:r>
            <a:r>
              <a:rPr lang="ar-EG" sz="2400" dirty="0">
                <a:latin typeface="Times New Roman" pitchFamily="18" charset="0"/>
              </a:rPr>
              <a:t>للمقابلات المباشرة والمسجلة. </a:t>
            </a:r>
            <a:endParaRPr lang="ar-EG" sz="2400" dirty="0" smtClean="0">
              <a:latin typeface="Times New Roman" pitchFamily="18" charset="0"/>
            </a:endParaRPr>
          </a:p>
          <a:p>
            <a:pPr marL="342900" indent="-342900" algn="justLow" rtl="1">
              <a:lnSpc>
                <a:spcPct val="150000"/>
              </a:lnSpc>
              <a:spcBef>
                <a:spcPts val="600"/>
              </a:spcBef>
              <a:buFont typeface="Wingdings" panose="05000000000000000000" pitchFamily="2" charset="2"/>
              <a:buChar char="q"/>
            </a:pPr>
            <a:r>
              <a:rPr lang="ar-EG" sz="2400" dirty="0" smtClean="0">
                <a:latin typeface="Times New Roman" pitchFamily="18" charset="0"/>
              </a:rPr>
              <a:t>استعد </a:t>
            </a:r>
            <a:r>
              <a:rPr lang="ar-EG" sz="2400" dirty="0">
                <a:latin typeface="Times New Roman" pitchFamily="18" charset="0"/>
              </a:rPr>
              <a:t>لمقابلة الفيديو كما لو كنتَ في مقابلة شخصية، واتخذ الخطوات الإضافية اللازمة للتعرف على المعدات والإجراءات. خلال أي مقابلة فيديو، تذكر الجلوس بشكل مستقيم والتركيز على الكاميرا.</a:t>
            </a:r>
            <a:endParaRPr lang="ar-EG" sz="2400" dirty="0" smtClean="0">
              <a:latin typeface="Times New Roman" pitchFamily="18" charset="0"/>
            </a:endParaRPr>
          </a:p>
        </p:txBody>
      </p:sp>
    </p:spTree>
    <p:extLst>
      <p:ext uri="{BB962C8B-B14F-4D97-AF65-F5344CB8AC3E}">
        <p14:creationId xmlns:p14="http://schemas.microsoft.com/office/powerpoint/2010/main" val="150946606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Interview Media</a:t>
            </a:r>
          </a:p>
          <a:p>
            <a:r>
              <a:rPr lang="ar-EG" sz="2800" b="1" dirty="0">
                <a:solidFill>
                  <a:srgbClr val="00B0F0"/>
                </a:solidFill>
                <a:latin typeface="Alexandria" charset="0"/>
                <a:cs typeface="Alexandria" charset="0"/>
              </a:rPr>
              <a:t>وسائل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64816"/>
            <a:ext cx="5748773" cy="4179477"/>
          </a:xfrm>
          <a:prstGeom prst="rect">
            <a:avLst/>
          </a:prstGeom>
          <a:noFill/>
        </p:spPr>
        <p:txBody>
          <a:bodyPr wrap="square" anchor="t">
            <a:spAutoFit/>
          </a:bodyPr>
          <a:lstStyle/>
          <a:p>
            <a:pPr marL="342900" indent="-342900" algn="just">
              <a:lnSpc>
                <a:spcPct val="150000"/>
              </a:lnSpc>
              <a:spcBef>
                <a:spcPts val="600"/>
              </a:spcBef>
              <a:buFont typeface="Wingdings" panose="05000000000000000000" pitchFamily="2" charset="2"/>
              <a:buChar char="q"/>
            </a:pPr>
            <a:r>
              <a:rPr lang="en-US" sz="2200" b="1" dirty="0">
                <a:solidFill>
                  <a:srgbClr val="FF0000"/>
                </a:solidFill>
              </a:rPr>
              <a:t>Online interviews </a:t>
            </a:r>
            <a:r>
              <a:rPr lang="en-US" sz="2200" dirty="0"/>
              <a:t>can range from simple structured questionnaires and tests to sophisticated job simulation that are similar to working interviews. </a:t>
            </a:r>
            <a:endParaRPr lang="en-US" sz="2200" dirty="0" smtClean="0"/>
          </a:p>
          <a:p>
            <a:pPr marL="342900" indent="-342900" algn="just">
              <a:lnSpc>
                <a:spcPct val="150000"/>
              </a:lnSpc>
              <a:spcBef>
                <a:spcPts val="600"/>
              </a:spcBef>
              <a:buFont typeface="Wingdings" panose="05000000000000000000" pitchFamily="2" charset="2"/>
              <a:buChar char="q"/>
            </a:pPr>
            <a:r>
              <a:rPr lang="en-US" sz="2200" dirty="0" smtClean="0"/>
              <a:t>Job </a:t>
            </a:r>
            <a:r>
              <a:rPr lang="en-US" sz="2200" dirty="0"/>
              <a:t>simulations not only identify good candidates but also reduce the risk of employment discrimination lawsuits because they closely mimic actual job skills.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237386"/>
            <a:ext cx="4685577" cy="3801041"/>
          </a:xfrm>
          <a:prstGeom prst="rect">
            <a:avLst/>
          </a:prstGeom>
          <a:noFill/>
        </p:spPr>
        <p:txBody>
          <a:bodyPr wrap="square" anchor="t">
            <a:spAutoFit/>
          </a:bodyPr>
          <a:lstStyle/>
          <a:p>
            <a:pPr marL="342900" indent="-342900" algn="justLow" rtl="1">
              <a:lnSpc>
                <a:spcPct val="150000"/>
              </a:lnSpc>
              <a:spcBef>
                <a:spcPts val="1200"/>
              </a:spcBef>
              <a:buFont typeface="Wingdings" panose="05000000000000000000" pitchFamily="2" charset="2"/>
              <a:buChar char="q"/>
            </a:pPr>
            <a:r>
              <a:rPr lang="ar-EG" sz="2200" dirty="0">
                <a:latin typeface="Times New Roman" pitchFamily="18" charset="0"/>
              </a:rPr>
              <a:t>تتراوح </a:t>
            </a:r>
            <a:r>
              <a:rPr lang="ar-EG" sz="2200" b="1" dirty="0">
                <a:solidFill>
                  <a:srgbClr val="FF0000"/>
                </a:solidFill>
                <a:latin typeface="Times New Roman" pitchFamily="18" charset="0"/>
              </a:rPr>
              <a:t>المقابلات </a:t>
            </a:r>
            <a:r>
              <a:rPr lang="ar-EG" sz="2200" b="1" dirty="0" smtClean="0">
                <a:solidFill>
                  <a:srgbClr val="FF0000"/>
                </a:solidFill>
                <a:latin typeface="Times New Roman" pitchFamily="18" charset="0"/>
              </a:rPr>
              <a:t>عبر الانترنت </a:t>
            </a:r>
            <a:r>
              <a:rPr lang="ar-EG" sz="2200" dirty="0" smtClean="0">
                <a:latin typeface="Times New Roman" pitchFamily="18" charset="0"/>
              </a:rPr>
              <a:t>من الاستبيانات والاختبارات البسيطة المنظمة</a:t>
            </a:r>
            <a:r>
              <a:rPr lang="ar-EG" sz="2200" dirty="0">
                <a:latin typeface="Times New Roman" pitchFamily="18" charset="0"/>
              </a:rPr>
              <a:t>، </a:t>
            </a:r>
            <a:r>
              <a:rPr lang="ar-EG" sz="2200" dirty="0" smtClean="0">
                <a:latin typeface="Times New Roman" pitchFamily="18" charset="0"/>
              </a:rPr>
              <a:t>إلى محاكاة </a:t>
            </a:r>
            <a:r>
              <a:rPr lang="ar-EG" sz="2200" dirty="0">
                <a:latin typeface="Times New Roman" pitchFamily="18" charset="0"/>
              </a:rPr>
              <a:t>وظيفية متطورة تُشبه مقابلات العمل. </a:t>
            </a:r>
            <a:endParaRPr lang="ar-EG" sz="2200" dirty="0" smtClean="0">
              <a:latin typeface="Times New Roman" pitchFamily="18" charset="0"/>
            </a:endParaRPr>
          </a:p>
          <a:p>
            <a:pPr marL="342900" indent="-342900" algn="justLow" rtl="1">
              <a:lnSpc>
                <a:spcPct val="150000"/>
              </a:lnSpc>
              <a:spcBef>
                <a:spcPts val="1200"/>
              </a:spcBef>
              <a:buFont typeface="Wingdings" panose="05000000000000000000" pitchFamily="2" charset="2"/>
              <a:buChar char="q"/>
            </a:pPr>
            <a:r>
              <a:rPr lang="ar-EG" sz="2200" dirty="0">
                <a:latin typeface="Times New Roman" pitchFamily="18" charset="0"/>
              </a:rPr>
              <a:t>لا تعمل محاكاة الوظائف على تحديد المرشحين الجيدين فحسب، بل إنها تعمل أيضًا على تقليل مخاطر دعاوى التمييز في التوظيف لأنها تحاكي عن كثب مهارات العمل </a:t>
            </a:r>
            <a:r>
              <a:rPr lang="ar-EG" sz="2200" dirty="0" smtClean="0">
                <a:latin typeface="Times New Roman" pitchFamily="18" charset="0"/>
              </a:rPr>
              <a:t>الفعلية.</a:t>
            </a:r>
          </a:p>
        </p:txBody>
      </p:sp>
    </p:spTree>
    <p:extLst>
      <p:ext uri="{BB962C8B-B14F-4D97-AF65-F5344CB8AC3E}">
        <p14:creationId xmlns:p14="http://schemas.microsoft.com/office/powerpoint/2010/main" val="223440827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Employers Seek</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ما الذي يبحث عنه أصحاب العمل؟</a:t>
            </a:r>
          </a:p>
        </p:txBody>
      </p:sp>
      <p:grpSp>
        <p:nvGrpSpPr>
          <p:cNvPr id="11" name="Group 10">
            <a:extLst>
              <a:ext uri="{FF2B5EF4-FFF2-40B4-BE49-F238E27FC236}">
                <a16:creationId xmlns:a16="http://schemas.microsoft.com/office/drawing/2014/main" id="{5CE4DE7A-CFB8-7892-5EFC-C1916C9AD85F}"/>
              </a:ext>
            </a:extLst>
          </p:cNvPr>
          <p:cNvGrpSpPr/>
          <p:nvPr/>
        </p:nvGrpSpPr>
        <p:grpSpPr>
          <a:xfrm>
            <a:off x="2024167" y="2292876"/>
            <a:ext cx="8073276" cy="3985968"/>
            <a:chOff x="-796782" y="1981200"/>
            <a:chExt cx="10255386" cy="4191000"/>
          </a:xfrm>
        </p:grpSpPr>
        <p:sp>
          <p:nvSpPr>
            <p:cNvPr id="12" name="Rectangle 5" descr="Recycled paper">
              <a:extLst>
                <a:ext uri="{FF2B5EF4-FFF2-40B4-BE49-F238E27FC236}">
                  <a16:creationId xmlns:a16="http://schemas.microsoft.com/office/drawing/2014/main" id="{CBF6B1B5-D9FE-604E-7925-81B6341C6DFD}"/>
                </a:ext>
              </a:extLst>
            </p:cNvPr>
            <p:cNvSpPr>
              <a:spLocks noChangeArrowheads="1"/>
            </p:cNvSpPr>
            <p:nvPr/>
          </p:nvSpPr>
          <p:spPr bwMode="auto">
            <a:xfrm>
              <a:off x="-781605" y="1981200"/>
              <a:ext cx="5353607" cy="739257"/>
            </a:xfrm>
            <a:prstGeom prst="rect">
              <a:avLst/>
            </a:prstGeom>
            <a:solidFill>
              <a:srgbClr val="FFFFFF"/>
            </a:solidFill>
            <a:ln w="9525">
              <a:solidFill>
                <a:srgbClr val="FFFFFF">
                  <a:lumMod val="85000"/>
                </a:srgbClr>
              </a:solidFill>
              <a:miter lim="800000"/>
              <a:headEnd/>
              <a:tailEnd/>
            </a:ln>
            <a:effectLst/>
          </p:spPr>
          <p:txBody>
            <a:bodyPr wrap="none" anchor="ctr"/>
            <a:lstStyle/>
            <a:p>
              <a:pPr lvl="0" algn="ctr" fontAlgn="base">
                <a:spcBef>
                  <a:spcPct val="0"/>
                </a:spcBef>
                <a:spcAft>
                  <a:spcPct val="0"/>
                </a:spcAft>
                <a:defRPr/>
              </a:pPr>
              <a:r>
                <a:rPr lang="en-US" sz="2400" kern="0" dirty="0">
                  <a:solidFill>
                    <a:srgbClr val="000000"/>
                  </a:solidFill>
                </a:rPr>
                <a:t>Job suitability</a:t>
              </a:r>
              <a:endParaRPr kumimoji="0" lang="en-US" sz="2400" i="0" u="none" strike="noStrike" kern="0" cap="none" spc="0" normalizeH="0" baseline="0" noProof="0" dirty="0" smtClean="0">
                <a:ln>
                  <a:noFill/>
                </a:ln>
                <a:solidFill>
                  <a:srgbClr val="000000"/>
                </a:solidFill>
                <a:uLnTx/>
                <a:uFillTx/>
              </a:endParaRPr>
            </a:p>
            <a:p>
              <a:pPr lvl="0" algn="ctr" fontAlgn="base">
                <a:spcBef>
                  <a:spcPct val="0"/>
                </a:spcBef>
                <a:spcAft>
                  <a:spcPct val="0"/>
                </a:spcAft>
                <a:defRPr/>
              </a:pPr>
              <a:r>
                <a:rPr lang="ar-EG" sz="2400" kern="0" dirty="0" smtClean="0">
                  <a:solidFill>
                    <a:srgbClr val="000000"/>
                  </a:solidFill>
                </a:rPr>
                <a:t>ملاءمة الوظيفة</a:t>
              </a:r>
              <a:endParaRPr kumimoji="0" lang="en-US" sz="2400" i="0" u="none" strike="noStrike" kern="0" cap="none" spc="0" normalizeH="0" baseline="0" noProof="0" dirty="0">
                <a:ln>
                  <a:noFill/>
                </a:ln>
                <a:solidFill>
                  <a:srgbClr val="000000"/>
                </a:solidFill>
                <a:uLnTx/>
                <a:uFillTx/>
              </a:endParaRPr>
            </a:p>
          </p:txBody>
        </p:sp>
        <p:sp>
          <p:nvSpPr>
            <p:cNvPr id="15" name="Rectangle 6" descr="Recycled paper">
              <a:extLst>
                <a:ext uri="{FF2B5EF4-FFF2-40B4-BE49-F238E27FC236}">
                  <a16:creationId xmlns:a16="http://schemas.microsoft.com/office/drawing/2014/main" id="{16F6A426-F3AA-1C01-E93A-B8D573C07C71}"/>
                </a:ext>
              </a:extLst>
            </p:cNvPr>
            <p:cNvSpPr>
              <a:spLocks noChangeArrowheads="1"/>
            </p:cNvSpPr>
            <p:nvPr/>
          </p:nvSpPr>
          <p:spPr bwMode="auto">
            <a:xfrm>
              <a:off x="-796782" y="2819400"/>
              <a:ext cx="5368784" cy="33528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i="0" u="none" strike="noStrike" kern="0" cap="none" spc="0" normalizeH="0" baseline="0" noProof="0" dirty="0">
                <a:ln>
                  <a:noFill/>
                </a:ln>
                <a:solidFill>
                  <a:srgbClr val="000000"/>
                </a:solidFill>
                <a:uLnTx/>
                <a:uFillTx/>
              </a:endParaRPr>
            </a:p>
          </p:txBody>
        </p:sp>
        <p:sp>
          <p:nvSpPr>
            <p:cNvPr id="18" name="Rectangle 7" descr="Recycled paper">
              <a:extLst>
                <a:ext uri="{FF2B5EF4-FFF2-40B4-BE49-F238E27FC236}">
                  <a16:creationId xmlns:a16="http://schemas.microsoft.com/office/drawing/2014/main" id="{C47CCF23-5243-C7C1-238E-F7E11CE232A3}"/>
                </a:ext>
              </a:extLst>
            </p:cNvPr>
            <p:cNvSpPr>
              <a:spLocks noChangeArrowheads="1"/>
            </p:cNvSpPr>
            <p:nvPr/>
          </p:nvSpPr>
          <p:spPr bwMode="auto">
            <a:xfrm>
              <a:off x="4572000" y="1981200"/>
              <a:ext cx="4886604" cy="739257"/>
            </a:xfrm>
            <a:prstGeom prst="rect">
              <a:avLst/>
            </a:prstGeom>
            <a:solidFill>
              <a:srgbClr val="FFFFFF"/>
            </a:solidFill>
            <a:ln w="9525">
              <a:solidFill>
                <a:srgbClr val="FFFFFF">
                  <a:lumMod val="85000"/>
                </a:srgbClr>
              </a:solidFill>
              <a:miter lim="800000"/>
              <a:headEnd/>
              <a:tailEnd/>
            </a:ln>
            <a:effectLst/>
          </p:spPr>
          <p:txBody>
            <a:bodyPr wrap="none" anchor="ctr"/>
            <a:lstStyle/>
            <a:p>
              <a:pPr lvl="0" algn="ctr" fontAlgn="base">
                <a:spcBef>
                  <a:spcPct val="0"/>
                </a:spcBef>
                <a:spcAft>
                  <a:spcPct val="0"/>
                </a:spcAft>
                <a:defRPr/>
              </a:pPr>
              <a:r>
                <a:rPr kumimoji="0" lang="en-US" sz="2400" i="0" u="none" strike="noStrike" kern="0" cap="none" spc="0" normalizeH="0" baseline="0" noProof="0" dirty="0">
                  <a:ln>
                    <a:noFill/>
                  </a:ln>
                  <a:solidFill>
                    <a:srgbClr val="000000"/>
                  </a:solidFill>
                  <a:uLnTx/>
                  <a:uFillTx/>
                </a:rPr>
                <a:t>Organization </a:t>
              </a:r>
              <a:r>
                <a:rPr kumimoji="0" lang="en-US" sz="2400" i="0" u="none" strike="noStrike" kern="0" cap="none" spc="0" normalizeH="0" baseline="0" noProof="0" dirty="0" smtClean="0">
                  <a:ln>
                    <a:noFill/>
                  </a:ln>
                  <a:solidFill>
                    <a:srgbClr val="000000"/>
                  </a:solidFill>
                  <a:uLnTx/>
                  <a:uFillTx/>
                </a:rPr>
                <a:t>Fit</a:t>
              </a:r>
            </a:p>
            <a:p>
              <a:pPr lvl="0" algn="ctr" fontAlgn="base">
                <a:spcBef>
                  <a:spcPct val="0"/>
                </a:spcBef>
                <a:spcAft>
                  <a:spcPct val="0"/>
                </a:spcAft>
                <a:defRPr/>
              </a:pPr>
              <a:r>
                <a:rPr lang="ar-EG" sz="2400" kern="0" dirty="0" smtClean="0">
                  <a:solidFill>
                    <a:srgbClr val="000000"/>
                  </a:solidFill>
                </a:rPr>
                <a:t>ملاءمة </a:t>
              </a:r>
              <a:r>
                <a:rPr lang="ar-EG" sz="2400" kern="0" dirty="0">
                  <a:solidFill>
                    <a:srgbClr val="000000"/>
                  </a:solidFill>
                </a:rPr>
                <a:t>المنظمة</a:t>
              </a:r>
              <a:endParaRPr kumimoji="0" lang="en-US" sz="2400" i="0" u="none" strike="noStrike" kern="0" cap="none" spc="0" normalizeH="0" baseline="0" noProof="0" dirty="0">
                <a:ln>
                  <a:noFill/>
                </a:ln>
                <a:solidFill>
                  <a:srgbClr val="000000"/>
                </a:solidFill>
                <a:uLnTx/>
                <a:uFillTx/>
              </a:endParaRPr>
            </a:p>
          </p:txBody>
        </p:sp>
        <p:sp>
          <p:nvSpPr>
            <p:cNvPr id="19" name="Rectangle 8" descr="Recycled paper">
              <a:extLst>
                <a:ext uri="{FF2B5EF4-FFF2-40B4-BE49-F238E27FC236}">
                  <a16:creationId xmlns:a16="http://schemas.microsoft.com/office/drawing/2014/main" id="{3E627752-C933-9CA4-41C5-631CB3F19AEA}"/>
                </a:ext>
              </a:extLst>
            </p:cNvPr>
            <p:cNvSpPr>
              <a:spLocks noChangeArrowheads="1"/>
            </p:cNvSpPr>
            <p:nvPr/>
          </p:nvSpPr>
          <p:spPr bwMode="auto">
            <a:xfrm>
              <a:off x="4572000" y="2819400"/>
              <a:ext cx="4886604" cy="33528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i="0" u="none" strike="noStrike" kern="0" cap="none" spc="0" normalizeH="0" baseline="0" noProof="0" dirty="0">
                <a:ln>
                  <a:noFill/>
                </a:ln>
                <a:solidFill>
                  <a:srgbClr val="000000"/>
                </a:solidFill>
                <a:uLnTx/>
                <a:uFillTx/>
              </a:endParaRPr>
            </a:p>
          </p:txBody>
        </p:sp>
        <p:grpSp>
          <p:nvGrpSpPr>
            <p:cNvPr id="23" name="Group 22">
              <a:extLst>
                <a:ext uri="{FF2B5EF4-FFF2-40B4-BE49-F238E27FC236}">
                  <a16:creationId xmlns:a16="http://schemas.microsoft.com/office/drawing/2014/main" id="{0057A8FB-FCBB-D72B-0DD9-674677BE676A}"/>
                </a:ext>
              </a:extLst>
            </p:cNvPr>
            <p:cNvGrpSpPr/>
            <p:nvPr/>
          </p:nvGrpSpPr>
          <p:grpSpPr>
            <a:xfrm>
              <a:off x="4853459" y="2994640"/>
              <a:ext cx="4429399" cy="2983419"/>
              <a:chOff x="4815360" y="2956540"/>
              <a:chExt cx="4429399" cy="2983419"/>
            </a:xfrm>
            <a:solidFill>
              <a:srgbClr val="FFFFFF"/>
            </a:solidFill>
          </p:grpSpPr>
          <p:sp>
            <p:nvSpPr>
              <p:cNvPr id="28" name="Rectangle 9" descr="Recycled paper">
                <a:extLst>
                  <a:ext uri="{FF2B5EF4-FFF2-40B4-BE49-F238E27FC236}">
                    <a16:creationId xmlns:a16="http://schemas.microsoft.com/office/drawing/2014/main" id="{4F9CDA66-4546-F1A3-1CE2-09944DA93DCA}"/>
                  </a:ext>
                </a:extLst>
              </p:cNvPr>
              <p:cNvSpPr>
                <a:spLocks noChangeArrowheads="1"/>
              </p:cNvSpPr>
              <p:nvPr/>
            </p:nvSpPr>
            <p:spPr bwMode="auto">
              <a:xfrm>
                <a:off x="4815360" y="4044181"/>
                <a:ext cx="4429396" cy="746955"/>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rPr>
                  <a:t>Attitudes</a:t>
                </a:r>
                <a:endParaRPr kumimoji="0" lang="ar-EG" sz="2400" i="0" u="none" strike="noStrike" kern="0" cap="none" spc="0" normalizeH="0" baseline="0" noProof="0" dirty="0">
                  <a:ln>
                    <a:noFill/>
                  </a:ln>
                  <a:solidFill>
                    <a:srgbClr val="000000"/>
                  </a:solidFill>
                  <a:uLnTx/>
                  <a:uFillTx/>
                </a:endParaRPr>
              </a:p>
              <a:p>
                <a:pPr lvl="0" algn="ctr" fontAlgn="base">
                  <a:lnSpc>
                    <a:spcPct val="110000"/>
                  </a:lnSpc>
                  <a:spcBef>
                    <a:spcPct val="0"/>
                  </a:spcBef>
                  <a:spcAft>
                    <a:spcPct val="0"/>
                  </a:spcAft>
                  <a:defRPr/>
                </a:pPr>
                <a:r>
                  <a:rPr lang="ar-EG" sz="2400" kern="0" dirty="0">
                    <a:solidFill>
                      <a:srgbClr val="000000"/>
                    </a:solidFill>
                  </a:rPr>
                  <a:t>المواقف</a:t>
                </a:r>
                <a:endParaRPr kumimoji="0" lang="en-US" sz="2400" i="0" u="none" strike="noStrike" kern="0" cap="none" spc="0" normalizeH="0" baseline="0" noProof="0" dirty="0">
                  <a:ln>
                    <a:noFill/>
                  </a:ln>
                  <a:solidFill>
                    <a:srgbClr val="000000"/>
                  </a:solidFill>
                  <a:uLnTx/>
                  <a:uFillTx/>
                </a:endParaRPr>
              </a:p>
            </p:txBody>
          </p:sp>
          <p:sp>
            <p:nvSpPr>
              <p:cNvPr id="29" name="Rectangle 10" descr="Recycled paper">
                <a:extLst>
                  <a:ext uri="{FF2B5EF4-FFF2-40B4-BE49-F238E27FC236}">
                    <a16:creationId xmlns:a16="http://schemas.microsoft.com/office/drawing/2014/main" id="{BBCB4294-812E-7AC8-8DFF-CBED6F3B1CDA}"/>
                  </a:ext>
                </a:extLst>
              </p:cNvPr>
              <p:cNvSpPr>
                <a:spLocks noChangeArrowheads="1"/>
              </p:cNvSpPr>
              <p:nvPr/>
            </p:nvSpPr>
            <p:spPr bwMode="auto">
              <a:xfrm>
                <a:off x="4834076" y="5031201"/>
                <a:ext cx="4410680" cy="90875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rPr>
                  <a:t>Personal Style</a:t>
                </a:r>
                <a:endParaRPr kumimoji="0" lang="ar-EG" sz="2400" i="0" u="none" strike="noStrike" kern="0" cap="none" spc="0" normalizeH="0" baseline="0" noProof="0" dirty="0">
                  <a:ln>
                    <a:noFill/>
                  </a:ln>
                  <a:solidFill>
                    <a:srgbClr val="000000"/>
                  </a:solidFill>
                  <a:uLnTx/>
                  <a:uFillTx/>
                </a:endParaRPr>
              </a:p>
              <a:p>
                <a:pPr lvl="0" algn="ctr" fontAlgn="base">
                  <a:lnSpc>
                    <a:spcPct val="110000"/>
                  </a:lnSpc>
                  <a:spcBef>
                    <a:spcPct val="0"/>
                  </a:spcBef>
                  <a:spcAft>
                    <a:spcPct val="0"/>
                  </a:spcAft>
                  <a:defRPr/>
                </a:pPr>
                <a:r>
                  <a:rPr lang="ar-EG" sz="2400" kern="0" dirty="0">
                    <a:solidFill>
                      <a:srgbClr val="000000"/>
                    </a:solidFill>
                  </a:rPr>
                  <a:t>النمط الشخصي</a:t>
                </a:r>
                <a:endParaRPr kumimoji="0" lang="en-US" sz="2400" i="0" u="none" strike="noStrike" kern="0" cap="none" spc="0" normalizeH="0" baseline="0" noProof="0" dirty="0">
                  <a:ln>
                    <a:noFill/>
                  </a:ln>
                  <a:solidFill>
                    <a:srgbClr val="000000"/>
                  </a:solidFill>
                  <a:uLnTx/>
                  <a:uFillTx/>
                </a:endParaRPr>
              </a:p>
            </p:txBody>
          </p:sp>
          <p:sp>
            <p:nvSpPr>
              <p:cNvPr id="30" name="Rectangle 13" descr="Recycled paper">
                <a:extLst>
                  <a:ext uri="{FF2B5EF4-FFF2-40B4-BE49-F238E27FC236}">
                    <a16:creationId xmlns:a16="http://schemas.microsoft.com/office/drawing/2014/main" id="{C322DCDB-81F7-D061-24F1-070EDAB3589E}"/>
                  </a:ext>
                </a:extLst>
              </p:cNvPr>
              <p:cNvSpPr>
                <a:spLocks noChangeArrowheads="1"/>
              </p:cNvSpPr>
              <p:nvPr/>
            </p:nvSpPr>
            <p:spPr bwMode="auto">
              <a:xfrm>
                <a:off x="4815361" y="2956540"/>
                <a:ext cx="4429398" cy="796519"/>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rPr>
                  <a:t>Background</a:t>
                </a:r>
                <a:endParaRPr kumimoji="0" lang="ar-EG" sz="2400" i="0" u="none" strike="noStrike" kern="0" cap="none" spc="0" normalizeH="0" baseline="0" noProof="0" dirty="0">
                  <a:ln>
                    <a:noFill/>
                  </a:ln>
                  <a:solidFill>
                    <a:srgbClr val="000000"/>
                  </a:solidFill>
                  <a:uLnTx/>
                  <a:uFillTx/>
                </a:endParaRPr>
              </a:p>
              <a:p>
                <a:pPr lvl="0" algn="ctr" fontAlgn="base">
                  <a:lnSpc>
                    <a:spcPct val="110000"/>
                  </a:lnSpc>
                  <a:spcBef>
                    <a:spcPct val="0"/>
                  </a:spcBef>
                  <a:spcAft>
                    <a:spcPct val="0"/>
                  </a:spcAft>
                  <a:defRPr/>
                </a:pPr>
                <a:r>
                  <a:rPr lang="ar-EG" sz="2400" kern="0" dirty="0" smtClean="0">
                    <a:solidFill>
                      <a:srgbClr val="000000"/>
                    </a:solidFill>
                  </a:rPr>
                  <a:t>الخلفية</a:t>
                </a:r>
                <a:endParaRPr kumimoji="0" lang="en-US" sz="2400" i="0" u="none" strike="noStrike" kern="0" cap="none" spc="0" normalizeH="0" baseline="0" noProof="0" dirty="0">
                  <a:ln>
                    <a:noFill/>
                  </a:ln>
                  <a:solidFill>
                    <a:srgbClr val="000000"/>
                  </a:solidFill>
                  <a:uLnTx/>
                  <a:uFillTx/>
                </a:endParaRPr>
              </a:p>
            </p:txBody>
          </p:sp>
        </p:grpSp>
        <p:grpSp>
          <p:nvGrpSpPr>
            <p:cNvPr id="24" name="Group 23">
              <a:extLst>
                <a:ext uri="{FF2B5EF4-FFF2-40B4-BE49-F238E27FC236}">
                  <a16:creationId xmlns:a16="http://schemas.microsoft.com/office/drawing/2014/main" id="{4EC6C3BD-7118-40FC-475D-665EF0D44A3C}"/>
                </a:ext>
              </a:extLst>
            </p:cNvPr>
            <p:cNvGrpSpPr/>
            <p:nvPr/>
          </p:nvGrpSpPr>
          <p:grpSpPr>
            <a:xfrm>
              <a:off x="-293389" y="3041517"/>
              <a:ext cx="4398389" cy="2921542"/>
              <a:chOff x="-293389" y="3003417"/>
              <a:chExt cx="4398389" cy="2921542"/>
            </a:xfrm>
            <a:solidFill>
              <a:srgbClr val="FFFFFF"/>
            </a:solidFill>
          </p:grpSpPr>
          <p:sp>
            <p:nvSpPr>
              <p:cNvPr id="25" name="Rectangle 11" descr="Recycled paper">
                <a:extLst>
                  <a:ext uri="{FF2B5EF4-FFF2-40B4-BE49-F238E27FC236}">
                    <a16:creationId xmlns:a16="http://schemas.microsoft.com/office/drawing/2014/main" id="{AF0A686A-C9C0-F443-8280-CE51C62F4B29}"/>
                  </a:ext>
                </a:extLst>
              </p:cNvPr>
              <p:cNvSpPr>
                <a:spLocks noChangeArrowheads="1"/>
              </p:cNvSpPr>
              <p:nvPr/>
            </p:nvSpPr>
            <p:spPr bwMode="auto">
              <a:xfrm>
                <a:off x="-293389" y="4017764"/>
                <a:ext cx="4398389" cy="895460"/>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rPr>
                  <a:t>Experience</a:t>
                </a:r>
                <a:endParaRPr kumimoji="0" lang="ar-EG" sz="2400" i="0" u="none" strike="noStrike" kern="0" cap="none" spc="0" normalizeH="0" baseline="0" noProof="0" dirty="0">
                  <a:ln>
                    <a:noFill/>
                  </a:ln>
                  <a:solidFill>
                    <a:srgbClr val="000000"/>
                  </a:solidFill>
                  <a:uLnTx/>
                  <a:uFillTx/>
                </a:endParaRPr>
              </a:p>
              <a:p>
                <a:pPr lvl="0" algn="ctr" fontAlgn="base">
                  <a:lnSpc>
                    <a:spcPct val="110000"/>
                  </a:lnSpc>
                  <a:spcBef>
                    <a:spcPct val="0"/>
                  </a:spcBef>
                  <a:spcAft>
                    <a:spcPct val="0"/>
                  </a:spcAft>
                  <a:defRPr/>
                </a:pPr>
                <a:r>
                  <a:rPr lang="ar-EG" sz="2400" kern="0" dirty="0" smtClean="0">
                    <a:solidFill>
                      <a:srgbClr val="000000"/>
                    </a:solidFill>
                  </a:rPr>
                  <a:t>الخبرة</a:t>
                </a:r>
                <a:r>
                  <a:rPr kumimoji="0" lang="en-US" sz="2400" i="0" u="none" strike="noStrike" kern="0" cap="none" spc="0" normalizeH="0" baseline="0" noProof="0" dirty="0" smtClean="0">
                    <a:ln>
                      <a:noFill/>
                    </a:ln>
                    <a:solidFill>
                      <a:srgbClr val="000000"/>
                    </a:solidFill>
                    <a:uLnTx/>
                    <a:uFillTx/>
                  </a:rPr>
                  <a:t> </a:t>
                </a:r>
                <a:endParaRPr kumimoji="0" lang="en-US" sz="2400" i="0" u="none" strike="noStrike" kern="0" cap="none" spc="0" normalizeH="0" baseline="0" noProof="0" dirty="0">
                  <a:ln>
                    <a:noFill/>
                  </a:ln>
                  <a:solidFill>
                    <a:srgbClr val="000000"/>
                  </a:solidFill>
                  <a:uLnTx/>
                  <a:uFillTx/>
                </a:endParaRPr>
              </a:p>
            </p:txBody>
          </p:sp>
          <p:sp>
            <p:nvSpPr>
              <p:cNvPr id="26" name="Rectangle 12" descr="Recycled paper">
                <a:extLst>
                  <a:ext uri="{FF2B5EF4-FFF2-40B4-BE49-F238E27FC236}">
                    <a16:creationId xmlns:a16="http://schemas.microsoft.com/office/drawing/2014/main" id="{C3867C3B-6A50-9CC7-CE45-3F6D5B4732CC}"/>
                  </a:ext>
                </a:extLst>
              </p:cNvPr>
              <p:cNvSpPr>
                <a:spLocks noChangeArrowheads="1"/>
              </p:cNvSpPr>
              <p:nvPr/>
            </p:nvSpPr>
            <p:spPr bwMode="auto">
              <a:xfrm>
                <a:off x="-293389" y="5029500"/>
                <a:ext cx="4398389" cy="895459"/>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rPr>
                  <a:t>Job-Related Traits</a:t>
                </a:r>
                <a:endParaRPr kumimoji="0" lang="ar-EG" sz="2400" i="0" u="none" strike="noStrike" kern="0" cap="none" spc="0" normalizeH="0" baseline="0" noProof="0" dirty="0">
                  <a:ln>
                    <a:noFill/>
                  </a:ln>
                  <a:solidFill>
                    <a:srgbClr val="000000"/>
                  </a:solidFill>
                  <a:uLnTx/>
                  <a:uFillTx/>
                </a:endParaRPr>
              </a:p>
              <a:p>
                <a:pPr lvl="0" algn="ctr" fontAlgn="base">
                  <a:lnSpc>
                    <a:spcPct val="110000"/>
                  </a:lnSpc>
                  <a:spcBef>
                    <a:spcPct val="0"/>
                  </a:spcBef>
                  <a:spcAft>
                    <a:spcPct val="0"/>
                  </a:spcAft>
                  <a:defRPr/>
                </a:pPr>
                <a:r>
                  <a:rPr lang="ar-EG" sz="2400" kern="0" dirty="0">
                    <a:solidFill>
                      <a:srgbClr val="000000"/>
                    </a:solidFill>
                  </a:rPr>
                  <a:t>السمات المتعلقة بالوظيفة</a:t>
                </a:r>
                <a:endParaRPr kumimoji="0" lang="en-US" sz="2400" i="0" u="none" strike="noStrike" kern="0" cap="none" spc="0" normalizeH="0" baseline="0" noProof="0" dirty="0">
                  <a:ln>
                    <a:noFill/>
                  </a:ln>
                  <a:solidFill>
                    <a:srgbClr val="000000"/>
                  </a:solidFill>
                  <a:uLnTx/>
                  <a:uFillTx/>
                </a:endParaRPr>
              </a:p>
            </p:txBody>
          </p:sp>
          <p:sp>
            <p:nvSpPr>
              <p:cNvPr id="27" name="Rectangle 14" descr="Recycled paper">
                <a:extLst>
                  <a:ext uri="{FF2B5EF4-FFF2-40B4-BE49-F238E27FC236}">
                    <a16:creationId xmlns:a16="http://schemas.microsoft.com/office/drawing/2014/main" id="{8CD503FF-C276-5035-10A0-7E37BB8F652D}"/>
                  </a:ext>
                </a:extLst>
              </p:cNvPr>
              <p:cNvSpPr>
                <a:spLocks noChangeArrowheads="1"/>
              </p:cNvSpPr>
              <p:nvPr/>
            </p:nvSpPr>
            <p:spPr bwMode="auto">
              <a:xfrm>
                <a:off x="-293389" y="3003417"/>
                <a:ext cx="4398389" cy="79651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400" i="0" u="none" strike="noStrike" kern="0" cap="none" spc="0" normalizeH="0" baseline="0" noProof="0" dirty="0">
                    <a:ln>
                      <a:noFill/>
                    </a:ln>
                    <a:solidFill>
                      <a:srgbClr val="000000"/>
                    </a:solidFill>
                    <a:uLnTx/>
                    <a:uFillTx/>
                  </a:rPr>
                  <a:t>Education</a:t>
                </a:r>
                <a:endParaRPr kumimoji="0" lang="ar-EG" sz="2400" i="0" u="none" strike="noStrike" kern="0" cap="none" spc="0" normalizeH="0" baseline="0" noProof="0" dirty="0">
                  <a:ln>
                    <a:noFill/>
                  </a:ln>
                  <a:solidFill>
                    <a:srgbClr val="000000"/>
                  </a:solidFill>
                  <a:uLnTx/>
                  <a:uFillTx/>
                </a:endParaRPr>
              </a:p>
              <a:p>
                <a:pPr lvl="0" algn="ctr" fontAlgn="base">
                  <a:lnSpc>
                    <a:spcPct val="110000"/>
                  </a:lnSpc>
                  <a:spcBef>
                    <a:spcPct val="0"/>
                  </a:spcBef>
                  <a:spcAft>
                    <a:spcPct val="0"/>
                  </a:spcAft>
                  <a:defRPr/>
                </a:pPr>
                <a:r>
                  <a:rPr lang="ar-EG" sz="2400" kern="0" dirty="0" smtClean="0">
                    <a:solidFill>
                      <a:srgbClr val="000000"/>
                    </a:solidFill>
                  </a:rPr>
                  <a:t>التعليم</a:t>
                </a:r>
                <a:endParaRPr kumimoji="0" lang="en-US" sz="2400" i="0" u="none" strike="noStrike" kern="0" cap="none" spc="0" normalizeH="0" baseline="0" noProof="0" dirty="0">
                  <a:ln>
                    <a:noFill/>
                  </a:ln>
                  <a:solidFill>
                    <a:srgbClr val="000000"/>
                  </a:solidFill>
                  <a:uLnTx/>
                  <a:uFillTx/>
                </a:endParaRPr>
              </a:p>
            </p:txBody>
          </p:sp>
        </p:grpSp>
      </p:grpSp>
    </p:spTree>
    <p:extLst>
      <p:ext uri="{BB962C8B-B14F-4D97-AF65-F5344CB8AC3E}">
        <p14:creationId xmlns:p14="http://schemas.microsoft.com/office/powerpoint/2010/main" val="173974965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Employers Seek?</a:t>
            </a:r>
          </a:p>
          <a:p>
            <a:r>
              <a:rPr lang="ar-EG" sz="2800" b="1" dirty="0">
                <a:solidFill>
                  <a:srgbClr val="00B0F0"/>
                </a:solidFill>
                <a:latin typeface="Alexandria" charset="0"/>
                <a:cs typeface="Alexandria" charset="0"/>
              </a:rPr>
              <a:t>ما الذي يبحث عنه أصحاب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21274"/>
            <a:ext cx="5748773" cy="4401205"/>
          </a:xfrm>
          <a:prstGeom prst="rect">
            <a:avLst/>
          </a:prstGeom>
          <a:noFill/>
        </p:spPr>
        <p:txBody>
          <a:bodyPr wrap="square" anchor="t">
            <a:spAutoFit/>
          </a:bodyPr>
          <a:lstStyle/>
          <a:p>
            <a:pPr algn="just"/>
            <a:r>
              <a:rPr lang="en-US" sz="2000" dirty="0"/>
              <a:t>Interviews give employers the chance to go beyond the basic data of your résumé to get to know you and to answer two essential questions. </a:t>
            </a:r>
          </a:p>
          <a:p>
            <a:pPr marL="342900" indent="-342900" algn="just">
              <a:buFont typeface="Wingdings" panose="05000000000000000000" pitchFamily="2" charset="2"/>
              <a:buChar char="q"/>
            </a:pPr>
            <a:r>
              <a:rPr lang="en-US" sz="2000" b="1" dirty="0">
                <a:solidFill>
                  <a:srgbClr val="FF0000"/>
                </a:solidFill>
              </a:rPr>
              <a:t>The first is whether you can handle the responsibilities of the position.</a:t>
            </a:r>
          </a:p>
          <a:p>
            <a:pPr marL="342900" indent="-342900" algn="just">
              <a:buFont typeface="Wingdings" panose="05000000000000000000" pitchFamily="2" charset="2"/>
              <a:buChar char="§"/>
            </a:pPr>
            <a:r>
              <a:rPr lang="en-US" sz="2000" dirty="0" smtClean="0"/>
              <a:t>Naturally</a:t>
            </a:r>
            <a:r>
              <a:rPr lang="en-US" sz="2000" dirty="0"/>
              <a:t>, the more you know about the demands of the position, and the more you’ve thought about how your skills match those demands, the better you’ll be able to respond. </a:t>
            </a:r>
          </a:p>
          <a:p>
            <a:pPr marL="342900" indent="-342900" algn="just">
              <a:buFont typeface="Wingdings" panose="05000000000000000000" pitchFamily="2" charset="2"/>
              <a:buChar char="§"/>
            </a:pPr>
            <a:r>
              <a:rPr lang="en-US" sz="2000" dirty="0"/>
              <a:t>Suitability for a specific job is judged based on such factors as </a:t>
            </a:r>
          </a:p>
          <a:p>
            <a:pPr marL="800100" lvl="1" indent="-342900" algn="just">
              <a:buFont typeface="Courier New" panose="02070309020205020404" pitchFamily="49" charset="0"/>
              <a:buChar char="o"/>
            </a:pPr>
            <a:r>
              <a:rPr lang="en-US" sz="2000" dirty="0"/>
              <a:t>academic preparation, </a:t>
            </a:r>
          </a:p>
          <a:p>
            <a:pPr marL="800100" lvl="1" indent="-342900" algn="just">
              <a:buFont typeface="Courier New" panose="02070309020205020404" pitchFamily="49" charset="0"/>
              <a:buChar char="o"/>
            </a:pPr>
            <a:r>
              <a:rPr lang="en-US" sz="2000" dirty="0"/>
              <a:t>work experience,</a:t>
            </a:r>
          </a:p>
          <a:p>
            <a:pPr marL="800100" lvl="1" indent="-342900" algn="just">
              <a:buFont typeface="Courier New" panose="02070309020205020404" pitchFamily="49" charset="0"/>
              <a:buChar char="o"/>
            </a:pPr>
            <a:r>
              <a:rPr lang="en-US" sz="2000" dirty="0" smtClean="0"/>
              <a:t>and </a:t>
            </a:r>
            <a:r>
              <a:rPr lang="en-US" sz="2000" dirty="0"/>
              <a:t>job-related personality </a:t>
            </a:r>
            <a:r>
              <a:rPr lang="en-US" sz="2000" dirty="0" smtClean="0"/>
              <a:t>traits.</a:t>
            </a:r>
            <a:endParaRPr lang="en-US" sz="20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35788"/>
            <a:ext cx="4685577" cy="4401205"/>
          </a:xfrm>
          <a:prstGeom prst="rect">
            <a:avLst/>
          </a:prstGeom>
          <a:noFill/>
        </p:spPr>
        <p:txBody>
          <a:bodyPr wrap="square" anchor="t">
            <a:spAutoFit/>
          </a:bodyPr>
          <a:lstStyle/>
          <a:p>
            <a:pPr algn="justLow" rtl="1"/>
            <a:r>
              <a:rPr lang="ar-EG" sz="2000" dirty="0">
                <a:latin typeface="Times New Roman" pitchFamily="18" charset="0"/>
              </a:rPr>
              <a:t>تمنح المقابلات لأصحاب العمل فرصة الذهاب إلى ما هو أبعد من البيانات الأساسية لسيرتك الذاتية للتعرف عليك والإجابة على سؤالين </a:t>
            </a:r>
            <a:r>
              <a:rPr lang="ar-EG" sz="2000" dirty="0" smtClean="0">
                <a:latin typeface="Times New Roman" pitchFamily="18" charset="0"/>
              </a:rPr>
              <a:t>أساسيين.</a:t>
            </a:r>
          </a:p>
          <a:p>
            <a:pPr marL="342900" indent="-342900" algn="justLow" rtl="1">
              <a:buFont typeface="Wingdings" panose="05000000000000000000" pitchFamily="2" charset="2"/>
              <a:buChar char="q"/>
            </a:pPr>
            <a:r>
              <a:rPr lang="ar-EG" sz="2000" b="1" dirty="0">
                <a:solidFill>
                  <a:srgbClr val="FF0000"/>
                </a:solidFill>
                <a:latin typeface="Times New Roman" pitchFamily="18" charset="0"/>
              </a:rPr>
              <a:t>الأول هو ما إذا كنت قادرًا على التعامل مع </a:t>
            </a:r>
            <a:r>
              <a:rPr lang="ar-EG" sz="2000" b="1" dirty="0" smtClean="0">
                <a:solidFill>
                  <a:srgbClr val="FF0000"/>
                </a:solidFill>
                <a:latin typeface="Times New Roman" pitchFamily="18" charset="0"/>
              </a:rPr>
              <a:t>مسؤوليات هذا المنصب.</a:t>
            </a:r>
          </a:p>
          <a:p>
            <a:pPr marL="342900" indent="-342900" algn="justLow" rtl="1">
              <a:buFont typeface="Wingdings" panose="05000000000000000000" pitchFamily="2" charset="2"/>
              <a:buChar char="§"/>
            </a:pPr>
            <a:r>
              <a:rPr lang="ar-EG" sz="2000" dirty="0">
                <a:latin typeface="Times New Roman" pitchFamily="18" charset="0"/>
              </a:rPr>
              <a:t>وبطبيعة الحال، كلما زادت معرفتك بمتطلبات الوظيفة، وكلما فكرت في كيفية توافق مهاراتك مع تلك المتطلبات، كلما تمكنت من الاستجابة بشكل </a:t>
            </a:r>
            <a:r>
              <a:rPr lang="ar-EG" sz="2000" dirty="0" smtClean="0">
                <a:latin typeface="Times New Roman" pitchFamily="18" charset="0"/>
              </a:rPr>
              <a:t>أفضل.</a:t>
            </a:r>
          </a:p>
          <a:p>
            <a:pPr marL="342900" indent="-342900" algn="justLow" rtl="1">
              <a:buFont typeface="Wingdings" panose="05000000000000000000" pitchFamily="2" charset="2"/>
              <a:buChar char="§"/>
            </a:pPr>
            <a:r>
              <a:rPr lang="ar-EG" sz="2000" dirty="0">
                <a:latin typeface="Times New Roman" pitchFamily="18" charset="0"/>
              </a:rPr>
              <a:t>يتم الحكم على مدى الملاءمة لوظيفة معينة بناءً على عوامل </a:t>
            </a:r>
            <a:r>
              <a:rPr lang="ar-EG" sz="2000" dirty="0" smtClean="0">
                <a:latin typeface="Times New Roman" pitchFamily="18" charset="0"/>
              </a:rPr>
              <a:t>مثل</a:t>
            </a:r>
          </a:p>
          <a:p>
            <a:pPr marL="800100" lvl="1" indent="-342900" algn="justLow" rtl="1">
              <a:buFont typeface="Courier New" panose="02070309020205020404" pitchFamily="49" charset="0"/>
              <a:buChar char="o"/>
            </a:pPr>
            <a:r>
              <a:rPr lang="ar-EG" sz="2000" dirty="0" smtClean="0">
                <a:latin typeface="Times New Roman" pitchFamily="18" charset="0"/>
              </a:rPr>
              <a:t>الإعداد </a:t>
            </a:r>
            <a:r>
              <a:rPr lang="ar-EG" sz="2000" dirty="0">
                <a:latin typeface="Times New Roman" pitchFamily="18" charset="0"/>
              </a:rPr>
              <a:t>الأكاديمي</a:t>
            </a:r>
            <a:r>
              <a:rPr lang="ar-EG" sz="2000" dirty="0" smtClean="0">
                <a:latin typeface="Times New Roman" pitchFamily="18" charset="0"/>
              </a:rPr>
              <a:t>،</a:t>
            </a:r>
          </a:p>
          <a:p>
            <a:pPr marL="800100" lvl="1" indent="-342900" algn="justLow" rtl="1">
              <a:buFont typeface="Courier New" panose="02070309020205020404" pitchFamily="49" charset="0"/>
              <a:buChar char="o"/>
            </a:pPr>
            <a:r>
              <a:rPr lang="ar-EG" sz="2000" dirty="0" smtClean="0">
                <a:latin typeface="Times New Roman" pitchFamily="18" charset="0"/>
              </a:rPr>
              <a:t>والخبرة </a:t>
            </a:r>
            <a:r>
              <a:rPr lang="ar-EG" sz="2000" dirty="0">
                <a:latin typeface="Times New Roman" pitchFamily="18" charset="0"/>
              </a:rPr>
              <a:t>العملية</a:t>
            </a:r>
            <a:r>
              <a:rPr lang="ar-EG" sz="2000" dirty="0" smtClean="0">
                <a:latin typeface="Times New Roman" pitchFamily="18" charset="0"/>
              </a:rPr>
              <a:t>،</a:t>
            </a:r>
          </a:p>
          <a:p>
            <a:pPr marL="800100" lvl="1" indent="-342900" algn="justLow" rtl="1">
              <a:buFont typeface="Courier New" panose="02070309020205020404" pitchFamily="49" charset="0"/>
              <a:buChar char="o"/>
            </a:pPr>
            <a:r>
              <a:rPr lang="ar-EG" sz="2000" dirty="0" smtClean="0">
                <a:latin typeface="Times New Roman" pitchFamily="18" charset="0"/>
              </a:rPr>
              <a:t>والسمات </a:t>
            </a:r>
            <a:r>
              <a:rPr lang="ar-EG" sz="2000" dirty="0">
                <a:latin typeface="Times New Roman" pitchFamily="18" charset="0"/>
              </a:rPr>
              <a:t>الشخصية المرتبطة بالوظيفة.</a:t>
            </a:r>
            <a:endParaRPr lang="ar-EG" sz="2000" dirty="0" smtClean="0">
              <a:latin typeface="Times New Roman" pitchFamily="18" charset="0"/>
            </a:endParaRPr>
          </a:p>
        </p:txBody>
      </p:sp>
    </p:spTree>
    <p:extLst>
      <p:ext uri="{BB962C8B-B14F-4D97-AF65-F5344CB8AC3E}">
        <p14:creationId xmlns:p14="http://schemas.microsoft.com/office/powerpoint/2010/main" val="2670812252"/>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Employers Seek?</a:t>
            </a:r>
          </a:p>
          <a:p>
            <a:r>
              <a:rPr lang="ar-EG" sz="2800" b="1" dirty="0">
                <a:solidFill>
                  <a:srgbClr val="00B0F0"/>
                </a:solidFill>
                <a:latin typeface="Alexandria" charset="0"/>
                <a:cs typeface="Alexandria" charset="0"/>
              </a:rPr>
              <a:t>ما الذي يبحث عنه أصحاب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21274"/>
            <a:ext cx="5748773" cy="4339650"/>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300" b="1" dirty="0">
                <a:solidFill>
                  <a:srgbClr val="FF0000"/>
                </a:solidFill>
              </a:rPr>
              <a:t>The second essential question concerns organization fit</a:t>
            </a:r>
            <a:r>
              <a:rPr lang="en-US" sz="2300" dirty="0"/>
              <a:t>; that is, whether your overall personality and approach to work will be appropriate, not only for the target position but also for the organization. </a:t>
            </a:r>
          </a:p>
          <a:p>
            <a:pPr marL="342900" indent="-342900" algn="just">
              <a:lnSpc>
                <a:spcPct val="150000"/>
              </a:lnSpc>
              <a:buFont typeface="Wingdings" panose="05000000000000000000" pitchFamily="2" charset="2"/>
              <a:buChar char="q"/>
            </a:pPr>
            <a:r>
              <a:rPr lang="en-US" sz="2300" dirty="0"/>
              <a:t>This determination will be made based on your personal background, attitudes, and style.</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570208"/>
          </a:xfrm>
          <a:prstGeom prst="rect">
            <a:avLst/>
          </a:prstGeom>
          <a:noFill/>
        </p:spPr>
        <p:txBody>
          <a:bodyPr wrap="square" anchor="t">
            <a:spAutoFit/>
          </a:bodyPr>
          <a:lstStyle/>
          <a:p>
            <a:pPr marL="342900" indent="-342900" algn="justLow" rtl="1">
              <a:lnSpc>
                <a:spcPct val="150000"/>
              </a:lnSpc>
              <a:spcBef>
                <a:spcPts val="1200"/>
              </a:spcBef>
              <a:buFont typeface="Wingdings" panose="05000000000000000000" pitchFamily="2" charset="2"/>
              <a:buChar char="q"/>
            </a:pPr>
            <a:r>
              <a:rPr lang="ar-EG" sz="2400" b="1" dirty="0">
                <a:solidFill>
                  <a:srgbClr val="FF0000"/>
                </a:solidFill>
                <a:latin typeface="Times New Roman" pitchFamily="18" charset="0"/>
              </a:rPr>
              <a:t>السؤال الأساسي الثاني يتعلق بملاءمتك للمؤسسة</a:t>
            </a:r>
            <a:r>
              <a:rPr lang="ar-EG" sz="2400" dirty="0">
                <a:latin typeface="Times New Roman" pitchFamily="18" charset="0"/>
              </a:rPr>
              <a:t>؛ أي ما إذا كانت شخصيتك العامة ونهجك في العمل مناسبين، ليس فقط </a:t>
            </a:r>
            <a:r>
              <a:rPr lang="ar-EG" sz="2400" dirty="0" smtClean="0">
                <a:latin typeface="Times New Roman" pitchFamily="18" charset="0"/>
              </a:rPr>
              <a:t>للمنصب </a:t>
            </a:r>
            <a:r>
              <a:rPr lang="ar-EG" sz="2400" dirty="0">
                <a:latin typeface="Times New Roman" pitchFamily="18" charset="0"/>
              </a:rPr>
              <a:t>المستهدفة، بل للمؤسسة أيضًا</a:t>
            </a:r>
            <a:r>
              <a:rPr lang="ar-EG" sz="2400" dirty="0" smtClean="0">
                <a:latin typeface="Times New Roman" pitchFamily="18" charset="0"/>
              </a:rPr>
              <a:t>.</a:t>
            </a:r>
          </a:p>
          <a:p>
            <a:pPr marL="342900" indent="-342900" algn="justLow" rtl="1">
              <a:lnSpc>
                <a:spcPct val="150000"/>
              </a:lnSpc>
              <a:spcBef>
                <a:spcPts val="1200"/>
              </a:spcBef>
              <a:buFont typeface="Wingdings" panose="05000000000000000000" pitchFamily="2" charset="2"/>
              <a:buChar char="q"/>
            </a:pPr>
            <a:r>
              <a:rPr lang="ar-EG" sz="2400" dirty="0" smtClean="0">
                <a:latin typeface="Times New Roman" pitchFamily="18" charset="0"/>
              </a:rPr>
              <a:t>سيتم </a:t>
            </a:r>
            <a:r>
              <a:rPr lang="ar-EG" sz="2400" dirty="0">
                <a:latin typeface="Times New Roman" pitchFamily="18" charset="0"/>
              </a:rPr>
              <a:t>تحديد ذلك بناءً على خلفيتك الشخصية ومواقفك وأسلوبك.</a:t>
            </a:r>
            <a:endParaRPr lang="ar-EG" sz="2400" dirty="0" smtClean="0">
              <a:latin typeface="Times New Roman" pitchFamily="18" charset="0"/>
            </a:endParaRPr>
          </a:p>
        </p:txBody>
      </p:sp>
    </p:spTree>
    <p:extLst>
      <p:ext uri="{BB962C8B-B14F-4D97-AF65-F5344CB8AC3E}">
        <p14:creationId xmlns:p14="http://schemas.microsoft.com/office/powerpoint/2010/main" val="248251244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Pre employment Tests</a:t>
            </a:r>
          </a:p>
          <a:p>
            <a:r>
              <a:rPr lang="ar-EG" sz="2800" b="1" dirty="0">
                <a:solidFill>
                  <a:srgbClr val="00B0F0"/>
                </a:solidFill>
                <a:latin typeface="Alexandria" charset="0"/>
                <a:cs typeface="Alexandria" charset="0"/>
              </a:rPr>
              <a:t>اختبارات ما قبل التوظيف</a:t>
            </a:r>
          </a:p>
        </p:txBody>
      </p:sp>
      <p:grpSp>
        <p:nvGrpSpPr>
          <p:cNvPr id="31" name="Group 30">
            <a:extLst>
              <a:ext uri="{FF2B5EF4-FFF2-40B4-BE49-F238E27FC236}">
                <a16:creationId xmlns:a16="http://schemas.microsoft.com/office/drawing/2014/main" id="{544DB40F-84D4-81D3-C477-CD6210DD0CE7}"/>
              </a:ext>
            </a:extLst>
          </p:cNvPr>
          <p:cNvGrpSpPr/>
          <p:nvPr/>
        </p:nvGrpSpPr>
        <p:grpSpPr>
          <a:xfrm>
            <a:off x="1851534" y="2340327"/>
            <a:ext cx="8235536" cy="3914034"/>
            <a:chOff x="762000" y="2209800"/>
            <a:chExt cx="6858002" cy="3657600"/>
          </a:xfrm>
          <a:solidFill>
            <a:srgbClr val="FFFFFF"/>
          </a:solidFill>
          <a:scene3d>
            <a:camera prst="orthographicFront">
              <a:rot lat="0" lon="0" rev="0"/>
            </a:camera>
            <a:lightRig rig="contrasting" dir="t">
              <a:rot lat="0" lon="0" rev="1500000"/>
            </a:lightRig>
          </a:scene3d>
        </p:grpSpPr>
        <p:sp>
          <p:nvSpPr>
            <p:cNvPr id="32" name="Rounded Rectangle 17">
              <a:extLst>
                <a:ext uri="{FF2B5EF4-FFF2-40B4-BE49-F238E27FC236}">
                  <a16:creationId xmlns:a16="http://schemas.microsoft.com/office/drawing/2014/main" id="{BEA0434A-2FD6-7356-938D-7AE1A345B8C4}"/>
                </a:ext>
              </a:extLst>
            </p:cNvPr>
            <p:cNvSpPr/>
            <p:nvPr/>
          </p:nvSpPr>
          <p:spPr>
            <a:xfrm>
              <a:off x="762000" y="22098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rPr>
                <a:t>Integrity</a:t>
              </a:r>
              <a:endParaRPr kumimoji="0" lang="ar-EG" sz="2400" b="1" i="0" u="none" strike="noStrike" kern="0" cap="none" spc="0" normalizeH="0" baseline="0" noProof="0" dirty="0">
                <a:ln>
                  <a:noFill/>
                </a:ln>
                <a:solidFill>
                  <a:srgbClr val="000000"/>
                </a:solidFill>
                <a:effectLst/>
                <a:uLnTx/>
                <a:uFillTx/>
                <a:latin typeface="Arial"/>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2400" b="1" kern="0" dirty="0" smtClean="0">
                  <a:solidFill>
                    <a:srgbClr val="000000"/>
                  </a:solidFill>
                  <a:latin typeface="Arial"/>
                </a:rPr>
                <a:t>النزاهة</a:t>
              </a:r>
              <a:endParaRPr kumimoji="0" lang="ar-EG" sz="2400" b="1" i="0" u="none" strike="noStrike" kern="0" cap="none" spc="0" normalizeH="0" baseline="0" noProof="0" dirty="0">
                <a:ln>
                  <a:noFill/>
                </a:ln>
                <a:solidFill>
                  <a:srgbClr val="000000"/>
                </a:solidFill>
                <a:effectLst/>
                <a:uLnTx/>
                <a:uFillTx/>
                <a:latin typeface="Arial"/>
              </a:endParaRPr>
            </a:p>
          </p:txBody>
        </p:sp>
        <p:sp>
          <p:nvSpPr>
            <p:cNvPr id="33" name="Rounded Rectangle 18">
              <a:extLst>
                <a:ext uri="{FF2B5EF4-FFF2-40B4-BE49-F238E27FC236}">
                  <a16:creationId xmlns:a16="http://schemas.microsoft.com/office/drawing/2014/main" id="{CAB2809E-E8D0-4EAA-30F7-4CF74E317C82}"/>
                </a:ext>
              </a:extLst>
            </p:cNvPr>
            <p:cNvSpPr/>
            <p:nvPr/>
          </p:nvSpPr>
          <p:spPr>
            <a:xfrm>
              <a:off x="762000" y="35052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rPr>
                <a:t>Personality</a:t>
              </a:r>
              <a:endParaRPr kumimoji="0" lang="ar-EG" sz="2400" b="1" i="0" u="none" strike="noStrike" kern="0" cap="none" spc="0" normalizeH="0" baseline="0" noProof="0" dirty="0">
                <a:ln>
                  <a:noFill/>
                </a:ln>
                <a:solidFill>
                  <a:srgbClr val="000000"/>
                </a:solidFill>
                <a:effectLst/>
                <a:uLnTx/>
                <a:uFillTx/>
                <a:latin typeface="Arial"/>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2400" b="1" kern="0" dirty="0">
                  <a:solidFill>
                    <a:srgbClr val="000000"/>
                  </a:solidFill>
                  <a:latin typeface="Arial"/>
                </a:rPr>
                <a:t>الشخصية </a:t>
              </a:r>
              <a:endParaRPr kumimoji="0" lang="en-US" sz="2400" b="1" i="0" u="none" strike="noStrike" kern="0" cap="none" spc="0" normalizeH="0" baseline="0" noProof="0" dirty="0">
                <a:ln>
                  <a:noFill/>
                </a:ln>
                <a:solidFill>
                  <a:srgbClr val="000000"/>
                </a:solidFill>
                <a:effectLst/>
                <a:uLnTx/>
                <a:uFillTx/>
                <a:latin typeface="Arial"/>
              </a:endParaRPr>
            </a:p>
          </p:txBody>
        </p:sp>
        <p:sp>
          <p:nvSpPr>
            <p:cNvPr id="34" name="Rounded Rectangle 19">
              <a:extLst>
                <a:ext uri="{FF2B5EF4-FFF2-40B4-BE49-F238E27FC236}">
                  <a16:creationId xmlns:a16="http://schemas.microsoft.com/office/drawing/2014/main" id="{0A5E6803-0165-394F-027B-0DB5B7CA0D44}"/>
                </a:ext>
              </a:extLst>
            </p:cNvPr>
            <p:cNvSpPr/>
            <p:nvPr/>
          </p:nvSpPr>
          <p:spPr>
            <a:xfrm>
              <a:off x="762000" y="48006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rPr>
                <a:t>Cognition</a:t>
              </a:r>
              <a:endParaRPr kumimoji="0" lang="ar-EG" sz="24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400" b="1" kern="0" dirty="0">
                  <a:solidFill>
                    <a:srgbClr val="000000"/>
                  </a:solidFill>
                  <a:latin typeface="Arial"/>
                </a:rPr>
                <a:t>الإدراك </a:t>
              </a:r>
              <a:endParaRPr kumimoji="0" lang="en-US" sz="2400" b="1" i="0" u="none" strike="noStrike" kern="0" cap="none" spc="0" normalizeH="0" baseline="0" noProof="0" dirty="0">
                <a:ln>
                  <a:noFill/>
                </a:ln>
                <a:solidFill>
                  <a:srgbClr val="000000"/>
                </a:solidFill>
                <a:effectLst/>
                <a:uLnTx/>
                <a:uFillTx/>
                <a:latin typeface="Arial"/>
              </a:endParaRPr>
            </a:p>
          </p:txBody>
        </p:sp>
        <p:sp>
          <p:nvSpPr>
            <p:cNvPr id="35" name="Rounded Rectangle 20">
              <a:extLst>
                <a:ext uri="{FF2B5EF4-FFF2-40B4-BE49-F238E27FC236}">
                  <a16:creationId xmlns:a16="http://schemas.microsoft.com/office/drawing/2014/main" id="{D35C7970-FF9E-FFBA-B29D-3621F7633FDB}"/>
                </a:ext>
              </a:extLst>
            </p:cNvPr>
            <p:cNvSpPr/>
            <p:nvPr/>
          </p:nvSpPr>
          <p:spPr>
            <a:xfrm>
              <a:off x="4267200" y="22098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smtClean="0">
                  <a:ln>
                    <a:noFill/>
                  </a:ln>
                  <a:solidFill>
                    <a:srgbClr val="000000"/>
                  </a:solidFill>
                  <a:effectLst/>
                  <a:uLnTx/>
                  <a:uFillTx/>
                  <a:latin typeface="Arial"/>
                </a:rPr>
                <a:t>Knowledge and </a:t>
              </a:r>
              <a:r>
                <a:rPr kumimoji="0" lang="en-US" sz="2400" b="1" i="0" u="none" strike="noStrike" kern="0" cap="none" spc="0" normalizeH="0" baseline="0" noProof="0" dirty="0">
                  <a:ln>
                    <a:noFill/>
                  </a:ln>
                  <a:solidFill>
                    <a:srgbClr val="000000"/>
                  </a:solidFill>
                  <a:effectLst/>
                  <a:uLnTx/>
                  <a:uFillTx/>
                  <a:latin typeface="Arial"/>
                </a:rPr>
                <a:t>Skills</a:t>
              </a:r>
              <a:endParaRPr kumimoji="0" lang="ar-EG" sz="24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400" b="1" kern="0" dirty="0">
                  <a:solidFill>
                    <a:srgbClr val="000000"/>
                  </a:solidFill>
                  <a:latin typeface="Arial"/>
                </a:rPr>
                <a:t>المعرفة والمهارات</a:t>
              </a:r>
              <a:endParaRPr kumimoji="0" lang="en-US" sz="2400" b="1" i="0" u="none" strike="noStrike" kern="0" cap="none" spc="0" normalizeH="0" baseline="0" noProof="0" dirty="0">
                <a:ln>
                  <a:noFill/>
                </a:ln>
                <a:solidFill>
                  <a:srgbClr val="000000"/>
                </a:solidFill>
                <a:effectLst/>
                <a:uLnTx/>
                <a:uFillTx/>
                <a:latin typeface="Arial"/>
              </a:endParaRPr>
            </a:p>
          </p:txBody>
        </p:sp>
        <p:sp>
          <p:nvSpPr>
            <p:cNvPr id="36" name="Rounded Rectangle 21">
              <a:extLst>
                <a:ext uri="{FF2B5EF4-FFF2-40B4-BE49-F238E27FC236}">
                  <a16:creationId xmlns:a16="http://schemas.microsoft.com/office/drawing/2014/main" id="{6D0BD508-AF9D-B177-A350-DA371B282460}"/>
                </a:ext>
              </a:extLst>
            </p:cNvPr>
            <p:cNvSpPr/>
            <p:nvPr/>
          </p:nvSpPr>
          <p:spPr>
            <a:xfrm>
              <a:off x="4267200" y="35052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rPr>
                <a:t>Substance</a:t>
              </a:r>
              <a:r>
                <a:rPr kumimoji="0" lang="ar-EG" sz="2400" b="1" i="0" u="none" strike="noStrike" kern="0" cap="none" spc="0" normalizeH="0" baseline="0" noProof="0" dirty="0">
                  <a:ln>
                    <a:noFill/>
                  </a:ln>
                  <a:solidFill>
                    <a:srgbClr val="000000"/>
                  </a:solidFill>
                  <a:effectLst/>
                  <a:uLnTx/>
                  <a:uFillTx/>
                  <a:latin typeface="Arial"/>
                </a:rPr>
                <a:t> </a:t>
              </a:r>
              <a:r>
                <a:rPr kumimoji="0" lang="en-US" sz="2400" b="1" i="0" u="none" strike="noStrike" kern="0" cap="none" spc="0" normalizeH="0" baseline="0" noProof="0" dirty="0">
                  <a:ln>
                    <a:noFill/>
                  </a:ln>
                  <a:solidFill>
                    <a:srgbClr val="000000"/>
                  </a:solidFill>
                  <a:effectLst/>
                  <a:uLnTx/>
                  <a:uFillTx/>
                  <a:latin typeface="Arial"/>
                </a:rPr>
                <a:t>Abuse</a:t>
              </a:r>
              <a:endParaRPr kumimoji="0" lang="ar-EG" sz="24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400" b="1" kern="0" dirty="0">
                  <a:solidFill>
                    <a:srgbClr val="000000"/>
                  </a:solidFill>
                  <a:latin typeface="Arial"/>
                </a:rPr>
                <a:t>تعاطي المخدرات</a:t>
              </a:r>
              <a:endParaRPr kumimoji="0" lang="en-US" sz="2400" b="1" i="0" u="none" strike="noStrike" kern="0" cap="none" spc="0" normalizeH="0" baseline="0" noProof="0" dirty="0">
                <a:ln>
                  <a:noFill/>
                </a:ln>
                <a:solidFill>
                  <a:srgbClr val="000000"/>
                </a:solidFill>
                <a:effectLst/>
                <a:uLnTx/>
                <a:uFillTx/>
                <a:latin typeface="Arial"/>
              </a:endParaRPr>
            </a:p>
          </p:txBody>
        </p:sp>
        <p:sp>
          <p:nvSpPr>
            <p:cNvPr id="37" name="Rounded Rectangle 22">
              <a:extLst>
                <a:ext uri="{FF2B5EF4-FFF2-40B4-BE49-F238E27FC236}">
                  <a16:creationId xmlns:a16="http://schemas.microsoft.com/office/drawing/2014/main" id="{982F30F1-C9C6-6967-EE15-2838A19BB6EF}"/>
                </a:ext>
              </a:extLst>
            </p:cNvPr>
            <p:cNvSpPr/>
            <p:nvPr/>
          </p:nvSpPr>
          <p:spPr>
            <a:xfrm>
              <a:off x="4267200" y="4800600"/>
              <a:ext cx="3352802"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rPr>
                <a:t>Background</a:t>
              </a:r>
              <a:endParaRPr kumimoji="0" lang="ar-EG" sz="2400" b="1" i="0" u="none" strike="noStrike" kern="0" cap="none" spc="0" normalizeH="0" baseline="0" noProof="0" dirty="0">
                <a:ln>
                  <a:noFill/>
                </a:ln>
                <a:solidFill>
                  <a:srgbClr val="000000"/>
                </a:solidFill>
                <a:effectLst/>
                <a:uLnTx/>
                <a:uFillTx/>
                <a:latin typeface="Arial"/>
              </a:endParaRPr>
            </a:p>
            <a:p>
              <a:pPr marL="0" marR="0" lvl="0" indent="0" algn="ctr" defTabSz="914400" eaLnBrk="1" fontAlgn="base" latinLnBrk="0" hangingPunct="1">
                <a:lnSpc>
                  <a:spcPct val="100000"/>
                </a:lnSpc>
                <a:spcBef>
                  <a:spcPct val="0"/>
                </a:spcBef>
                <a:spcAft>
                  <a:spcPct val="0"/>
                </a:spcAft>
                <a:buClrTx/>
                <a:buSzTx/>
                <a:buFontTx/>
                <a:buNone/>
                <a:tabLst/>
                <a:defRPr/>
              </a:pPr>
              <a:r>
                <a:rPr lang="ar-EG" sz="2400" b="1" kern="0" dirty="0">
                  <a:solidFill>
                    <a:srgbClr val="000000"/>
                  </a:solidFill>
                  <a:latin typeface="Arial"/>
                </a:rPr>
                <a:t>الخلفية </a:t>
              </a:r>
              <a:endParaRPr kumimoji="0" lang="en-US" sz="2400" b="1" i="0" u="none" strike="noStrike" kern="0" cap="none" spc="0" normalizeH="0" baseline="0" noProof="0" dirty="0">
                <a:ln>
                  <a:noFill/>
                </a:ln>
                <a:solidFill>
                  <a:srgbClr val="000000"/>
                </a:solidFill>
                <a:effectLst/>
                <a:uLnTx/>
                <a:uFillTx/>
                <a:latin typeface="Arial"/>
              </a:endParaRPr>
            </a:p>
          </p:txBody>
        </p:sp>
      </p:grpSp>
    </p:spTree>
    <p:extLst>
      <p:ext uri="{BB962C8B-B14F-4D97-AF65-F5344CB8AC3E}">
        <p14:creationId xmlns:p14="http://schemas.microsoft.com/office/powerpoint/2010/main" val="102110504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 employment Tests</a:t>
            </a:r>
          </a:p>
          <a:p>
            <a:r>
              <a:rPr lang="ar-EG" sz="2800" b="1" dirty="0">
                <a:solidFill>
                  <a:srgbClr val="00B0F0"/>
                </a:solidFill>
                <a:latin typeface="Alexandria" charset="0"/>
                <a:cs typeface="Alexandria" charset="0"/>
              </a:rPr>
              <a:t>اختبارات ما قبل التوظيف</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208358"/>
            <a:ext cx="5748773" cy="3785652"/>
          </a:xfrm>
          <a:prstGeom prst="rect">
            <a:avLst/>
          </a:prstGeom>
          <a:noFill/>
        </p:spPr>
        <p:txBody>
          <a:bodyPr wrap="square" anchor="t">
            <a:spAutoFit/>
          </a:bodyPr>
          <a:lstStyle/>
          <a:p>
            <a:pPr algn="just">
              <a:spcBef>
                <a:spcPts val="1200"/>
              </a:spcBef>
            </a:pPr>
            <a:r>
              <a:rPr lang="en-US" sz="2200" dirty="0"/>
              <a:t>Many companies rely on pre-employment testing to determine whether applicants are suited to the job and whether they’ll be worth the expense of hiring and training. </a:t>
            </a:r>
            <a:endParaRPr lang="en-US" sz="2200" dirty="0" smtClean="0"/>
          </a:p>
          <a:p>
            <a:pPr marL="342900" indent="-342900" algn="just">
              <a:spcBef>
                <a:spcPts val="1200"/>
              </a:spcBef>
              <a:buFont typeface="Wingdings" panose="05000000000000000000" pitchFamily="2" charset="2"/>
              <a:buChar char="q"/>
            </a:pPr>
            <a:r>
              <a:rPr lang="en-US" sz="2200" b="1" dirty="0">
                <a:solidFill>
                  <a:srgbClr val="FF0000"/>
                </a:solidFill>
              </a:rPr>
              <a:t>Integrity tests. </a:t>
            </a:r>
            <a:endParaRPr lang="en-US" sz="2200" b="1" dirty="0" smtClean="0">
              <a:solidFill>
                <a:srgbClr val="FF0000"/>
              </a:solidFill>
            </a:endParaRPr>
          </a:p>
          <a:p>
            <a:pPr algn="just">
              <a:spcBef>
                <a:spcPts val="1200"/>
              </a:spcBef>
            </a:pPr>
            <a:r>
              <a:rPr lang="en-US" sz="2200" dirty="0" smtClean="0"/>
              <a:t>You </a:t>
            </a:r>
            <a:r>
              <a:rPr lang="en-US" sz="2200" dirty="0"/>
              <a:t>might not think that a test could identify job candidates who are more likely to steal from their employers or commit other ethical or legal infractions, but employers have had some success in using integrity tests.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266414"/>
            <a:ext cx="4685577" cy="4308872"/>
          </a:xfrm>
          <a:prstGeom prst="rect">
            <a:avLst/>
          </a:prstGeom>
          <a:noFill/>
        </p:spPr>
        <p:txBody>
          <a:bodyPr wrap="square" anchor="t">
            <a:spAutoFit/>
          </a:bodyPr>
          <a:lstStyle/>
          <a:p>
            <a:pPr algn="justLow" rtl="1">
              <a:spcBef>
                <a:spcPts val="600"/>
              </a:spcBef>
            </a:pPr>
            <a:r>
              <a:rPr lang="ar-EG" sz="2400" dirty="0">
                <a:latin typeface="Times New Roman" pitchFamily="18" charset="0"/>
              </a:rPr>
              <a:t>تعتمد العديد من الشركات على الاختبارات التي تجرى قبل التوظيف لتحديد ما إذا كان المتقدمون مناسبين للوظيفة وما إذا كانوا يستحقون تكاليف التوظيف والتدريب</a:t>
            </a:r>
            <a:r>
              <a:rPr lang="ar-EG" sz="24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400" b="1" dirty="0">
                <a:solidFill>
                  <a:srgbClr val="FF0000"/>
                </a:solidFill>
                <a:latin typeface="Times New Roman" pitchFamily="18" charset="0"/>
              </a:rPr>
              <a:t>اختبارات النزاهة. </a:t>
            </a:r>
            <a:endParaRPr lang="ar-EG" sz="2400" b="1" dirty="0" smtClean="0">
              <a:solidFill>
                <a:srgbClr val="FF0000"/>
              </a:solidFill>
              <a:latin typeface="Times New Roman" pitchFamily="18" charset="0"/>
            </a:endParaRPr>
          </a:p>
          <a:p>
            <a:pPr algn="justLow" rtl="1">
              <a:spcBef>
                <a:spcPts val="600"/>
              </a:spcBef>
            </a:pPr>
            <a:r>
              <a:rPr lang="ar-EG" sz="2400" dirty="0">
                <a:latin typeface="Times New Roman" pitchFamily="18" charset="0"/>
              </a:rPr>
              <a:t>ربما لا تظن أن الاختبار يمكن أن يحدد المرشحين للوظائف الذين هم أكثر عرضة للسرقة من أصحاب العمل أو ارتكاب مخالفات أخلاقية أو قانونية أخرى، ولكن أصحاب العمل حققوا بعض النجاح في استخدام اختبارات النزاهة.</a:t>
            </a:r>
            <a:endParaRPr lang="ar-EG" sz="2400" dirty="0" smtClean="0">
              <a:latin typeface="Times New Roman" pitchFamily="18" charset="0"/>
            </a:endParaRPr>
          </a:p>
        </p:txBody>
      </p:sp>
    </p:spTree>
    <p:extLst>
      <p:ext uri="{BB962C8B-B14F-4D97-AF65-F5344CB8AC3E}">
        <p14:creationId xmlns:p14="http://schemas.microsoft.com/office/powerpoint/2010/main" val="300750587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 employment Tests</a:t>
            </a:r>
          </a:p>
          <a:p>
            <a:r>
              <a:rPr lang="ar-EG" sz="2800" b="1" dirty="0">
                <a:solidFill>
                  <a:srgbClr val="00B0F0"/>
                </a:solidFill>
                <a:latin typeface="Alexandria" charset="0"/>
                <a:cs typeface="Alexandria" charset="0"/>
              </a:rPr>
              <a:t>اختبارات ما قبل التوظيف</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401205"/>
          </a:xfrm>
          <a:prstGeom prst="rect">
            <a:avLst/>
          </a:prstGeom>
          <a:noFill/>
        </p:spPr>
        <p:txBody>
          <a:bodyPr wrap="square" anchor="t">
            <a:spAutoFit/>
          </a:bodyPr>
          <a:lstStyle/>
          <a:p>
            <a:pPr marL="342900" indent="-342900" algn="just">
              <a:buFont typeface="Wingdings" panose="05000000000000000000" pitchFamily="2" charset="2"/>
              <a:buChar char="q"/>
            </a:pPr>
            <a:r>
              <a:rPr lang="en-US" sz="2000" b="1" dirty="0">
                <a:solidFill>
                  <a:srgbClr val="FF0000"/>
                </a:solidFill>
              </a:rPr>
              <a:t>Personality tests. </a:t>
            </a:r>
            <a:endParaRPr lang="en-US" sz="2000" b="1" dirty="0" smtClean="0">
              <a:solidFill>
                <a:srgbClr val="FF0000"/>
              </a:solidFill>
            </a:endParaRPr>
          </a:p>
          <a:p>
            <a:pPr algn="just"/>
            <a:r>
              <a:rPr lang="en-US" sz="2000" dirty="0" smtClean="0"/>
              <a:t>Personality </a:t>
            </a:r>
            <a:r>
              <a:rPr lang="en-US" sz="2000" dirty="0"/>
              <a:t>tests can try to assess either general character or suitability for the demands of specific profession. General tests attempt to profile overall intellectual ability, attitudes toward work, interests, and managerial potential, as well as such characteristics as dependability, commitment, honesty, and motivation. </a:t>
            </a:r>
          </a:p>
          <a:p>
            <a:pPr marL="342900" indent="-342900" algn="just">
              <a:buFont typeface="Wingdings" panose="05000000000000000000" pitchFamily="2" charset="2"/>
              <a:buChar char="q"/>
            </a:pPr>
            <a:r>
              <a:rPr lang="en-US" sz="2000" b="1" dirty="0">
                <a:solidFill>
                  <a:srgbClr val="FF0000"/>
                </a:solidFill>
              </a:rPr>
              <a:t>Cognitive tests. </a:t>
            </a:r>
          </a:p>
          <a:p>
            <a:pPr algn="just"/>
            <a:r>
              <a:rPr lang="en-US" sz="2000" dirty="0" smtClean="0"/>
              <a:t>These </a:t>
            </a:r>
            <a:r>
              <a:rPr lang="en-US" sz="2000" dirty="0"/>
              <a:t>tests measure a variety of attributes involved in acquiring, processing, analyzing, using, and remembering information. Typical tests involve reading comprehension, mathematics, problem solving, and decision making.</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237386"/>
            <a:ext cx="4685577" cy="4324261"/>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2000" b="1" dirty="0" smtClean="0">
                <a:solidFill>
                  <a:srgbClr val="FF0000"/>
                </a:solidFill>
                <a:latin typeface="Times New Roman" pitchFamily="18" charset="0"/>
              </a:rPr>
              <a:t>اختبارات الشخصية. </a:t>
            </a:r>
          </a:p>
          <a:p>
            <a:pPr algn="justLow" rtl="1">
              <a:spcBef>
                <a:spcPts val="600"/>
              </a:spcBef>
            </a:pPr>
            <a:r>
              <a:rPr lang="ar-EG" sz="2000" dirty="0">
                <a:latin typeface="Times New Roman" pitchFamily="18" charset="0"/>
              </a:rPr>
              <a:t>يمكن لاختبارات الشخصية أن تُقيّم السمات الشخصية العامة أو مدى ملاءمتها لمتطلبات مهنة مُحددة. وتسعى هذه الاختبارات إلى تحديد القدرات الفكرية العامة، والمواقف تجاه العمل، والاهتمامات، والقدرات الإدارية، بالإضافة إلى خصائص مثل الاعتمادية، والالتزام، والصدق، والدافعية</a:t>
            </a:r>
            <a:r>
              <a:rPr lang="ar-EG" sz="20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000" b="1" dirty="0">
                <a:solidFill>
                  <a:srgbClr val="FF0000"/>
                </a:solidFill>
                <a:latin typeface="Times New Roman" pitchFamily="18" charset="0"/>
              </a:rPr>
              <a:t>الاختبارات الإداراكية.</a:t>
            </a:r>
          </a:p>
          <a:p>
            <a:pPr algn="justLow" rtl="1">
              <a:spcBef>
                <a:spcPts val="600"/>
              </a:spcBef>
            </a:pPr>
            <a:r>
              <a:rPr lang="ar-EG" sz="2000" dirty="0">
                <a:latin typeface="Times New Roman" pitchFamily="18" charset="0"/>
              </a:rPr>
              <a:t>تقيس هذه الاختبارات مجموعة متنوعة من السمات المرتبطة باكتساب المعلومات ومعالجتها وتحليلها واستخدامها وتذكرها. وتشمل الاختبارات النموذجية فهم القراءة، والرياضيات، وحل المشكلات، واتخاذ القرارات.</a:t>
            </a:r>
            <a:endParaRPr lang="ar-EG" sz="2000" dirty="0" smtClean="0">
              <a:latin typeface="Times New Roman" pitchFamily="18" charset="0"/>
            </a:endParaRPr>
          </a:p>
        </p:txBody>
      </p:sp>
    </p:spTree>
    <p:extLst>
      <p:ext uri="{BB962C8B-B14F-4D97-AF65-F5344CB8AC3E}">
        <p14:creationId xmlns:p14="http://schemas.microsoft.com/office/powerpoint/2010/main" val="415157965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 employment Tests</a:t>
            </a:r>
          </a:p>
          <a:p>
            <a:r>
              <a:rPr lang="ar-EG" sz="2800" b="1" dirty="0">
                <a:solidFill>
                  <a:srgbClr val="00B0F0"/>
                </a:solidFill>
                <a:latin typeface="Alexandria" charset="0"/>
                <a:cs typeface="Alexandria" charset="0"/>
              </a:rPr>
              <a:t>اختبارات ما قبل التوظيف</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093428"/>
          </a:xfrm>
          <a:prstGeom prst="rect">
            <a:avLst/>
          </a:prstGeom>
          <a:noFill/>
        </p:spPr>
        <p:txBody>
          <a:bodyPr wrap="square" anchor="t">
            <a:spAutoFit/>
          </a:bodyPr>
          <a:lstStyle/>
          <a:p>
            <a:pPr marL="342900" indent="-342900" algn="just">
              <a:buFont typeface="Wingdings" panose="05000000000000000000" pitchFamily="2" charset="2"/>
              <a:buChar char="q"/>
            </a:pPr>
            <a:r>
              <a:rPr lang="en-US" sz="2000" b="1" dirty="0">
                <a:solidFill>
                  <a:srgbClr val="FF0000"/>
                </a:solidFill>
              </a:rPr>
              <a:t>Job knowledge and job </a:t>
            </a:r>
            <a:r>
              <a:rPr lang="en-US" sz="2000" b="1" dirty="0" smtClean="0">
                <a:solidFill>
                  <a:srgbClr val="FF0000"/>
                </a:solidFill>
              </a:rPr>
              <a:t>skills </a:t>
            </a:r>
            <a:r>
              <a:rPr lang="en-US" sz="2000" b="1" dirty="0">
                <a:solidFill>
                  <a:srgbClr val="FF0000"/>
                </a:solidFill>
              </a:rPr>
              <a:t>tests. </a:t>
            </a:r>
            <a:endParaRPr lang="en-US" sz="2000" b="1" dirty="0" smtClean="0">
              <a:solidFill>
                <a:srgbClr val="FF0000"/>
              </a:solidFill>
            </a:endParaRPr>
          </a:p>
          <a:p>
            <a:pPr algn="just"/>
            <a:r>
              <a:rPr lang="en-US" sz="2000" dirty="0"/>
              <a:t>These are the most common type, designed to assess competency or specific abilities needed to perform a </a:t>
            </a:r>
            <a:r>
              <a:rPr lang="en-US" sz="2000" dirty="0" smtClean="0"/>
              <a:t>job. </a:t>
            </a:r>
            <a:endParaRPr lang="en-US" sz="2000" dirty="0"/>
          </a:p>
          <a:p>
            <a:pPr marL="342900" indent="-342900" algn="just">
              <a:buFont typeface="Wingdings" panose="05000000000000000000" pitchFamily="2" charset="2"/>
              <a:buChar char="q"/>
            </a:pPr>
            <a:r>
              <a:rPr lang="en-US" sz="2000" b="1" dirty="0">
                <a:solidFill>
                  <a:srgbClr val="FF0000"/>
                </a:solidFill>
              </a:rPr>
              <a:t>Substance tests. </a:t>
            </a:r>
          </a:p>
          <a:p>
            <a:pPr algn="just"/>
            <a:r>
              <a:rPr lang="en-US" sz="2000" dirty="0"/>
              <a:t>To avoid the increased costs and reduced productivity associated with drug abuse in the workplace, many employers require applicants to be tested for drug use. </a:t>
            </a:r>
          </a:p>
          <a:p>
            <a:pPr algn="just"/>
            <a:r>
              <a:rPr lang="en-US" sz="2000" dirty="0"/>
              <a:t>Companies with mandatory testing have found real advantages, including lower accident rates, fewer disability claims, and decreased violence and absenteeism.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237386"/>
            <a:ext cx="4685577" cy="4093428"/>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2000" b="1" dirty="0">
                <a:solidFill>
                  <a:srgbClr val="FF0000"/>
                </a:solidFill>
                <a:latin typeface="Times New Roman" pitchFamily="18" charset="0"/>
              </a:rPr>
              <a:t>اختبارات المعرفة والمهارات </a:t>
            </a:r>
            <a:r>
              <a:rPr lang="ar-EG" sz="2000" b="1" dirty="0" smtClean="0">
                <a:solidFill>
                  <a:srgbClr val="FF0000"/>
                </a:solidFill>
                <a:latin typeface="Times New Roman" pitchFamily="18" charset="0"/>
              </a:rPr>
              <a:t>الوظيفية. </a:t>
            </a:r>
          </a:p>
          <a:p>
            <a:pPr algn="justLow" rtl="1">
              <a:spcBef>
                <a:spcPts val="600"/>
              </a:spcBef>
            </a:pPr>
            <a:r>
              <a:rPr lang="ar-EG" sz="2000" dirty="0">
                <a:latin typeface="Times New Roman" pitchFamily="18" charset="0"/>
              </a:rPr>
              <a:t>تُعد هذه الاختبارات الأكثر شيوعًا، وهي مصممة لتقييم الكفاءة أو القدرات المحددة اللازمة لأداء وظيفة </a:t>
            </a:r>
            <a:r>
              <a:rPr lang="ar-EG" sz="2000" dirty="0" smtClean="0">
                <a:latin typeface="Times New Roman" pitchFamily="18" charset="0"/>
              </a:rPr>
              <a:t>ما.</a:t>
            </a:r>
          </a:p>
          <a:p>
            <a:pPr marL="342900" indent="-342900" algn="justLow" rtl="1">
              <a:spcBef>
                <a:spcPts val="600"/>
              </a:spcBef>
              <a:buFont typeface="Wingdings" panose="05000000000000000000" pitchFamily="2" charset="2"/>
              <a:buChar char="q"/>
            </a:pPr>
            <a:r>
              <a:rPr lang="ar-EG" sz="2000" b="1" dirty="0">
                <a:solidFill>
                  <a:srgbClr val="FF0000"/>
                </a:solidFill>
                <a:latin typeface="Times New Roman" pitchFamily="18" charset="0"/>
              </a:rPr>
              <a:t>اختبارات تعاطي المخدرات.</a:t>
            </a:r>
          </a:p>
          <a:p>
            <a:pPr algn="justLow" rtl="1">
              <a:spcBef>
                <a:spcPts val="600"/>
              </a:spcBef>
            </a:pPr>
            <a:r>
              <a:rPr lang="ar-EG" sz="2000" dirty="0">
                <a:latin typeface="Times New Roman" pitchFamily="18" charset="0"/>
              </a:rPr>
              <a:t>لتجنب زيادة التكاليف وانخفاض الإنتاجية المرتبطين بتعاطي المخدرات في مكان العمل، يشترط العديد من أصحاب العمل على المتقدمين الخضوع لاختبار تعاطي المخدرات</a:t>
            </a:r>
            <a:r>
              <a:rPr lang="ar-EG" sz="2000" dirty="0" smtClean="0">
                <a:latin typeface="Times New Roman" pitchFamily="18" charset="0"/>
              </a:rPr>
              <a:t>.</a:t>
            </a:r>
          </a:p>
          <a:p>
            <a:pPr algn="justLow" rtl="1">
              <a:spcBef>
                <a:spcPts val="600"/>
              </a:spcBef>
            </a:pPr>
            <a:r>
              <a:rPr lang="ar-EG" sz="2000" dirty="0" smtClean="0">
                <a:latin typeface="Times New Roman" pitchFamily="18" charset="0"/>
              </a:rPr>
              <a:t>وقد </a:t>
            </a:r>
            <a:r>
              <a:rPr lang="ar-EG" sz="2000" dirty="0">
                <a:latin typeface="Times New Roman" pitchFamily="18" charset="0"/>
              </a:rPr>
              <a:t>وجدت الشركات التي تُلزم المتقدمين بالاختبارات مزايا حقيقية، بما في ذلك انخفاض معدلات الحوادث، وانخفاض مطالبات الإعاقة، وانخفاض معدلات العنف والتغيب عن العمل.</a:t>
            </a:r>
            <a:endParaRPr lang="ar-EG" sz="2000" dirty="0" smtClean="0">
              <a:latin typeface="Times New Roman" pitchFamily="18" charset="0"/>
            </a:endParaRPr>
          </a:p>
        </p:txBody>
      </p:sp>
    </p:spTree>
    <p:extLst>
      <p:ext uri="{BB962C8B-B14F-4D97-AF65-F5344CB8AC3E}">
        <p14:creationId xmlns:p14="http://schemas.microsoft.com/office/powerpoint/2010/main" val="16217812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 employment Tests</a:t>
            </a:r>
          </a:p>
          <a:p>
            <a:r>
              <a:rPr lang="ar-EG" sz="2800" b="1" dirty="0">
                <a:solidFill>
                  <a:srgbClr val="00B0F0"/>
                </a:solidFill>
                <a:latin typeface="Alexandria" charset="0"/>
                <a:cs typeface="Alexandria" charset="0"/>
              </a:rPr>
              <a:t>اختبارات ما قبل التوظيف</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594702"/>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200" b="1" dirty="0">
                <a:solidFill>
                  <a:srgbClr val="FF0000"/>
                </a:solidFill>
              </a:rPr>
              <a:t>Background checks. </a:t>
            </a:r>
            <a:endParaRPr lang="en-US" sz="2200" b="1" dirty="0" smtClean="0">
              <a:solidFill>
                <a:srgbClr val="FF0000"/>
              </a:solidFill>
            </a:endParaRPr>
          </a:p>
          <a:p>
            <a:pPr algn="just">
              <a:lnSpc>
                <a:spcPct val="150000"/>
              </a:lnSpc>
            </a:pPr>
            <a:r>
              <a:rPr lang="en-US" sz="2200" dirty="0"/>
              <a:t>Although not a test in the usual sense, a background check also helps employers learn more about you. A background check might be used to verify the credentials on your résumé, to see how well you manage credit, or to learn if you have a criminal </a:t>
            </a:r>
            <a:r>
              <a:rPr lang="en-US" sz="2200" dirty="0" smtClean="0"/>
              <a:t>record. </a:t>
            </a:r>
            <a:endParaRPr lang="en-US" sz="2200" dirty="0"/>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3820085"/>
          </a:xfrm>
          <a:prstGeom prst="rect">
            <a:avLst/>
          </a:prstGeom>
          <a:noFill/>
        </p:spPr>
        <p:txBody>
          <a:bodyPr wrap="square" anchor="t">
            <a:spAutoFit/>
          </a:bodyPr>
          <a:lstStyle/>
          <a:p>
            <a:pPr marL="342900" indent="-342900" algn="justLow" rtl="1">
              <a:lnSpc>
                <a:spcPct val="150000"/>
              </a:lnSpc>
              <a:buFont typeface="Wingdings" panose="05000000000000000000" pitchFamily="2" charset="2"/>
              <a:buChar char="q"/>
            </a:pPr>
            <a:r>
              <a:rPr lang="ar-EG" sz="2300" b="1" dirty="0">
                <a:solidFill>
                  <a:srgbClr val="FF0000"/>
                </a:solidFill>
                <a:latin typeface="Times New Roman" pitchFamily="18" charset="0"/>
              </a:rPr>
              <a:t>التحقق من الخلفية</a:t>
            </a:r>
            <a:r>
              <a:rPr lang="ar-EG" sz="2300" b="1" dirty="0" smtClean="0">
                <a:solidFill>
                  <a:srgbClr val="FF0000"/>
                </a:solidFill>
                <a:latin typeface="Times New Roman" pitchFamily="18" charset="0"/>
              </a:rPr>
              <a:t>.</a:t>
            </a:r>
          </a:p>
          <a:p>
            <a:pPr algn="justLow" rtl="1">
              <a:lnSpc>
                <a:spcPct val="150000"/>
              </a:lnSpc>
            </a:pPr>
            <a:r>
              <a:rPr lang="ar-EG" sz="2300" dirty="0">
                <a:latin typeface="Times New Roman" pitchFamily="18" charset="0"/>
              </a:rPr>
              <a:t>على الرغم من أنه ليس اختبارًا بالمعنى المعتاد، إلا أن التحقق من الخلفية يساعد أصحاب العمل أيضًا على معرفة المزيد عنك. يمكن استخدام التحقق من الخلفية للتحقق من بيانات الاعتماد في سيرتك الذاتية، أو لمعرفة مدى إدارتك للائتمان، أو لمعرفة ما إذا كان لديك سجل </a:t>
            </a:r>
            <a:r>
              <a:rPr lang="ar-EG" sz="2300" dirty="0" smtClean="0">
                <a:latin typeface="Times New Roman" pitchFamily="18" charset="0"/>
              </a:rPr>
              <a:t>جنائي.</a:t>
            </a:r>
          </a:p>
        </p:txBody>
      </p:sp>
    </p:spTree>
    <p:extLst>
      <p:ext uri="{BB962C8B-B14F-4D97-AF65-F5344CB8AC3E}">
        <p14:creationId xmlns:p14="http://schemas.microsoft.com/office/powerpoint/2010/main" val="47473484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1596014"/>
          </a:xfrm>
          <a:prstGeom prst="rect">
            <a:avLst/>
          </a:prstGeom>
        </p:spPr>
        <p:txBody>
          <a:bodyPr wrap="square">
            <a:spAutoFit/>
          </a:bodyPr>
          <a:lstStyle/>
          <a:p>
            <a:pPr algn="ctr">
              <a:lnSpc>
                <a:spcPct val="120000"/>
              </a:lnSpc>
            </a:pPr>
            <a:r>
              <a:rPr lang="en-US" sz="2800" b="1" dirty="0">
                <a:solidFill>
                  <a:schemeClr val="bg1"/>
                </a:solidFill>
                <a:latin typeface="Alexandria" charset="0"/>
                <a:cs typeface="Alexandria" charset="0"/>
              </a:rPr>
              <a:t>Preparing for a Job Interview</a:t>
            </a:r>
          </a:p>
          <a:p>
            <a:pPr algn="ctr" rtl="1">
              <a:lnSpc>
                <a:spcPct val="120000"/>
              </a:lnSpc>
            </a:pPr>
            <a:r>
              <a:rPr lang="ar-EG" sz="2800" b="1" dirty="0" smtClean="0">
                <a:solidFill>
                  <a:schemeClr val="bg1"/>
                </a:solidFill>
                <a:latin typeface="Alexandria" charset="0"/>
                <a:cs typeface="Alexandria" charset="0"/>
              </a:rPr>
              <a:t>التحضير </a:t>
            </a:r>
            <a:r>
              <a:rPr lang="ar-EG" sz="2800" b="1" dirty="0">
                <a:solidFill>
                  <a:schemeClr val="bg1"/>
                </a:solidFill>
                <a:latin typeface="Alexandria" charset="0"/>
                <a:cs typeface="Alexandria" charset="0"/>
              </a:rPr>
              <a:t>لمقابلة </a:t>
            </a:r>
            <a:r>
              <a:rPr lang="ar-EG" sz="2800" b="1" dirty="0" smtClean="0">
                <a:solidFill>
                  <a:schemeClr val="bg1"/>
                </a:solidFill>
                <a:latin typeface="Alexandria" charset="0"/>
                <a:cs typeface="Alexandria" charset="0"/>
              </a:rPr>
              <a:t>العمل</a:t>
            </a:r>
            <a:endParaRPr lang="ar-EG" sz="2800" b="1" dirty="0">
              <a:solidFill>
                <a:schemeClr val="bg1"/>
              </a:solidFill>
              <a:latin typeface="Alexandria" charset="0"/>
              <a:cs typeface="Alexandria" charset="0"/>
            </a:endParaRPr>
          </a:p>
        </p:txBody>
      </p:sp>
      <p:grpSp>
        <p:nvGrpSpPr>
          <p:cNvPr id="10" name="Group 9"/>
          <p:cNvGrpSpPr/>
          <p:nvPr/>
        </p:nvGrpSpPr>
        <p:grpSpPr>
          <a:xfrm>
            <a:off x="5642969" y="2104457"/>
            <a:ext cx="5852555" cy="2460649"/>
            <a:chOff x="5641526" y="3499567"/>
            <a:chExt cx="5852555" cy="2460649"/>
          </a:xfrm>
        </p:grpSpPr>
        <p:sp>
          <p:nvSpPr>
            <p:cNvPr id="7" name="Rectangle 6"/>
            <p:cNvSpPr/>
            <p:nvPr/>
          </p:nvSpPr>
          <p:spPr>
            <a:xfrm>
              <a:off x="6746758" y="5252330"/>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200329"/>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Applying and Interviewing for Employment</a:t>
              </a:r>
            </a:p>
            <a:p>
              <a:pPr algn="ctr"/>
              <a:r>
                <a:rPr lang="ar-EG" sz="2400" b="1" dirty="0">
                  <a:solidFill>
                    <a:srgbClr val="00B0F0"/>
                  </a:solidFill>
                  <a:latin typeface="Alexandria" charset="0"/>
                  <a:cs typeface="Alexandria" charset="0"/>
                </a:rPr>
                <a:t>التقدم للوظائف وإجراء المقابلات</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6197621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39540"/>
          </a:xfrm>
          <a:prstGeom prst="rect">
            <a:avLst/>
          </a:prstGeom>
          <a:noFill/>
        </p:spPr>
        <p:txBody>
          <a:bodyPr wrap="square" anchor="t">
            <a:spAutoFit/>
          </a:bodyPr>
          <a:lstStyle/>
          <a:p>
            <a:pPr algn="just">
              <a:spcBef>
                <a:spcPts val="1200"/>
              </a:spcBef>
            </a:pPr>
            <a:r>
              <a:rPr lang="en-US" sz="2300" dirty="0"/>
              <a:t>Throughout the interview process, you can expect to get a mix of questions that are specific to you and the job opening, as well as questions that are of a more general nature, such as the following</a:t>
            </a:r>
            <a:r>
              <a:rPr lang="en-US" sz="2300" dirty="0" smtClean="0"/>
              <a:t>: </a:t>
            </a:r>
          </a:p>
          <a:p>
            <a:pPr marL="342900" indent="-342900" algn="just">
              <a:spcBef>
                <a:spcPts val="1200"/>
              </a:spcBef>
              <a:buFont typeface="Wingdings" panose="05000000000000000000" pitchFamily="2" charset="2"/>
              <a:buChar char="q"/>
            </a:pPr>
            <a:r>
              <a:rPr lang="en-US" sz="2300" b="1" dirty="0">
                <a:solidFill>
                  <a:srgbClr val="FF0000"/>
                </a:solidFill>
              </a:rPr>
              <a:t>What is the hardest decision you’ve ever had to make? </a:t>
            </a:r>
          </a:p>
          <a:p>
            <a:pPr algn="just">
              <a:spcBef>
                <a:spcPts val="1200"/>
              </a:spcBef>
            </a:pPr>
            <a:r>
              <a:rPr lang="en-US" sz="2300" dirty="0"/>
              <a:t>Be prepared with a good example, explaining why the decision was difficult and how you made the choice you made.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339650"/>
          </a:xfrm>
          <a:prstGeom prst="rect">
            <a:avLst/>
          </a:prstGeom>
          <a:noFill/>
        </p:spPr>
        <p:txBody>
          <a:bodyPr wrap="square" anchor="t">
            <a:spAutoFit/>
          </a:bodyPr>
          <a:lstStyle/>
          <a:p>
            <a:pPr algn="justLow" rtl="1">
              <a:lnSpc>
                <a:spcPct val="200000"/>
              </a:lnSpc>
            </a:pPr>
            <a:r>
              <a:rPr lang="ar-EG" sz="2300" dirty="0">
                <a:latin typeface="Times New Roman" pitchFamily="18" charset="0"/>
              </a:rPr>
              <a:t>خلال عملية المقابلة، من المتوقع أن تُطرح عليك مجموعة من الأسئلة التي </a:t>
            </a:r>
            <a:r>
              <a:rPr lang="ar-EG" sz="2300" dirty="0" smtClean="0">
                <a:latin typeface="Times New Roman" pitchFamily="18" charset="0"/>
              </a:rPr>
              <a:t>تخصّك </a:t>
            </a:r>
            <a:r>
              <a:rPr lang="ar-EG" sz="2300" dirty="0">
                <a:latin typeface="Times New Roman" pitchFamily="18" charset="0"/>
              </a:rPr>
              <a:t>أنت وفرصة العمل، بالإضافة إلى أسئلة عامة، مثل</a:t>
            </a:r>
            <a:r>
              <a:rPr lang="ar-EG" sz="2300" dirty="0" smtClean="0">
                <a:latin typeface="Times New Roman" pitchFamily="18" charset="0"/>
              </a:rPr>
              <a:t>:</a:t>
            </a:r>
          </a:p>
          <a:p>
            <a:pPr marL="342900" indent="-342900" algn="justLow" rtl="1">
              <a:lnSpc>
                <a:spcPct val="200000"/>
              </a:lnSpc>
              <a:buFont typeface="Wingdings" panose="05000000000000000000" pitchFamily="2" charset="2"/>
              <a:buChar char="q"/>
            </a:pPr>
            <a:r>
              <a:rPr lang="ar-EG" sz="2300" b="1" dirty="0" smtClean="0">
                <a:solidFill>
                  <a:srgbClr val="FF0000"/>
                </a:solidFill>
                <a:latin typeface="Times New Roman" pitchFamily="18" charset="0"/>
              </a:rPr>
              <a:t>ما </a:t>
            </a:r>
            <a:r>
              <a:rPr lang="ar-EG" sz="2300" b="1" dirty="0">
                <a:solidFill>
                  <a:srgbClr val="FF0000"/>
                </a:solidFill>
                <a:latin typeface="Times New Roman" pitchFamily="18" charset="0"/>
              </a:rPr>
              <a:t>هو أصعب قرار اتخذته على الإطلاق</a:t>
            </a:r>
            <a:r>
              <a:rPr lang="ar-EG" sz="2300" b="1" dirty="0" smtClean="0">
                <a:solidFill>
                  <a:srgbClr val="FF0000"/>
                </a:solidFill>
                <a:latin typeface="Times New Roman" pitchFamily="18" charset="0"/>
              </a:rPr>
              <a:t>؟</a:t>
            </a:r>
          </a:p>
          <a:p>
            <a:pPr algn="justLow" rtl="1">
              <a:lnSpc>
                <a:spcPct val="200000"/>
              </a:lnSpc>
            </a:pPr>
            <a:r>
              <a:rPr lang="ar-EG" sz="2300" dirty="0" smtClean="0">
                <a:latin typeface="Times New Roman" pitchFamily="18" charset="0"/>
              </a:rPr>
              <a:t>كن </a:t>
            </a:r>
            <a:r>
              <a:rPr lang="ar-EG" sz="2300" dirty="0">
                <a:latin typeface="Times New Roman" pitchFamily="18" charset="0"/>
              </a:rPr>
              <a:t>مُستعدًا بمثال جيد، موضحًا سبب صعوبة القرار وكيف اتخذته.</a:t>
            </a:r>
            <a:endParaRPr lang="ar-EG" sz="2300" dirty="0" smtClean="0">
              <a:latin typeface="Times New Roman" pitchFamily="18" charset="0"/>
            </a:endParaRPr>
          </a:p>
        </p:txBody>
      </p:sp>
    </p:spTree>
    <p:extLst>
      <p:ext uri="{BB962C8B-B14F-4D97-AF65-F5344CB8AC3E}">
        <p14:creationId xmlns:p14="http://schemas.microsoft.com/office/powerpoint/2010/main" val="185369669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39650"/>
          </a:xfrm>
          <a:prstGeom prst="rect">
            <a:avLst/>
          </a:prstGeom>
          <a:noFill/>
        </p:spPr>
        <p:txBody>
          <a:bodyPr wrap="square" anchor="t">
            <a:spAutoFit/>
          </a:bodyPr>
          <a:lstStyle/>
          <a:p>
            <a:pPr marL="342900" indent="-342900" algn="just">
              <a:buFont typeface="Wingdings" panose="05000000000000000000" pitchFamily="2" charset="2"/>
              <a:buChar char="q"/>
            </a:pPr>
            <a:r>
              <a:rPr lang="en-US" sz="2300" b="1" dirty="0">
                <a:solidFill>
                  <a:srgbClr val="FF0000"/>
                </a:solidFill>
              </a:rPr>
              <a:t>What are your greatest weaknesses? </a:t>
            </a:r>
          </a:p>
          <a:p>
            <a:pPr algn="just"/>
            <a:r>
              <a:rPr lang="en-US" sz="2300" dirty="0"/>
              <a:t>Describe a weakness so that it sounds like a virtue (such as working too hard) or describe a relatively minor shortcoming and explain how you’re working to improve</a:t>
            </a:r>
            <a:r>
              <a:rPr lang="en-US" sz="2300" dirty="0" smtClean="0"/>
              <a:t>.</a:t>
            </a:r>
            <a:endParaRPr lang="en-US" sz="2300" dirty="0"/>
          </a:p>
          <a:p>
            <a:pPr marL="342900" indent="-342900" algn="just">
              <a:buFont typeface="Wingdings" panose="05000000000000000000" pitchFamily="2" charset="2"/>
              <a:buChar char="q"/>
            </a:pPr>
            <a:r>
              <a:rPr lang="en-US" sz="2300" b="1" dirty="0">
                <a:solidFill>
                  <a:srgbClr val="FF0000"/>
                </a:solidFill>
              </a:rPr>
              <a:t>Where do you want to be five years from now? </a:t>
            </a:r>
          </a:p>
          <a:p>
            <a:pPr algn="just"/>
            <a:r>
              <a:rPr lang="en-US" sz="2300" dirty="0"/>
              <a:t>Your</a:t>
            </a:r>
            <a:r>
              <a:rPr lang="en-US" sz="2300" b="1" dirty="0">
                <a:solidFill>
                  <a:srgbClr val="FF0000"/>
                </a:solidFill>
              </a:rPr>
              <a:t> </a:t>
            </a:r>
            <a:r>
              <a:rPr lang="en-US" sz="2300" dirty="0"/>
              <a:t>answer should reflect your desire to contribute to the employer’s long-term goals, not just your own goals. Whether this question yields useful information is a matter of debate, but prepared to answer it.</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093428"/>
          </a:xfrm>
          <a:prstGeom prst="rect">
            <a:avLst/>
          </a:prstGeom>
          <a:noFill/>
        </p:spPr>
        <p:txBody>
          <a:bodyPr wrap="square" anchor="t">
            <a:spAutoFit/>
          </a:bodyPr>
          <a:lstStyle/>
          <a:p>
            <a:pPr algn="justLow" rtl="1">
              <a:spcBef>
                <a:spcPts val="1200"/>
              </a:spcBef>
            </a:pPr>
            <a:r>
              <a:rPr lang="ar-EG" sz="2300" b="1" dirty="0">
                <a:solidFill>
                  <a:srgbClr val="FF0000"/>
                </a:solidFill>
                <a:latin typeface="Times New Roman" pitchFamily="18" charset="0"/>
              </a:rPr>
              <a:t>ما هي أبرز نقاط ضعفك</a:t>
            </a:r>
            <a:r>
              <a:rPr lang="ar-EG" sz="2300" b="1" dirty="0" smtClean="0">
                <a:solidFill>
                  <a:srgbClr val="FF0000"/>
                </a:solidFill>
                <a:latin typeface="Times New Roman" pitchFamily="18" charset="0"/>
              </a:rPr>
              <a:t>؟</a:t>
            </a:r>
          </a:p>
          <a:p>
            <a:pPr algn="justLow" rtl="1">
              <a:spcBef>
                <a:spcPts val="1200"/>
              </a:spcBef>
            </a:pPr>
            <a:r>
              <a:rPr lang="ar-EG" sz="2300" dirty="0" smtClean="0">
                <a:latin typeface="Times New Roman" pitchFamily="18" charset="0"/>
              </a:rPr>
              <a:t>صف </a:t>
            </a:r>
            <a:r>
              <a:rPr lang="ar-EG" sz="2300" dirty="0">
                <a:latin typeface="Times New Roman" pitchFamily="18" charset="0"/>
              </a:rPr>
              <a:t>نقطة ضعفك بحيث تبدو فضيلة (مثل العمل المُرهق)، أو صف عيبًا بسيطًا نسبيًا، واشرح كيف تعمل على تحسينها</a:t>
            </a:r>
            <a:r>
              <a:rPr lang="ar-EG" sz="2300" dirty="0" smtClean="0">
                <a:latin typeface="Times New Roman" pitchFamily="18" charset="0"/>
              </a:rPr>
              <a:t>.</a:t>
            </a:r>
          </a:p>
          <a:p>
            <a:pPr algn="justLow" rtl="1">
              <a:spcBef>
                <a:spcPts val="1200"/>
              </a:spcBef>
            </a:pPr>
            <a:r>
              <a:rPr lang="ar-EG" sz="2300" b="1" dirty="0" smtClean="0">
                <a:solidFill>
                  <a:srgbClr val="FF0000"/>
                </a:solidFill>
                <a:latin typeface="Times New Roman" pitchFamily="18" charset="0"/>
              </a:rPr>
              <a:t>أين </a:t>
            </a:r>
            <a:r>
              <a:rPr lang="ar-EG" sz="2300" b="1" dirty="0">
                <a:solidFill>
                  <a:srgbClr val="FF0000"/>
                </a:solidFill>
                <a:latin typeface="Times New Roman" pitchFamily="18" charset="0"/>
              </a:rPr>
              <a:t>تريد أن تكون بعد خمس سنوات</a:t>
            </a:r>
            <a:r>
              <a:rPr lang="ar-EG" sz="2300" b="1" dirty="0" smtClean="0">
                <a:solidFill>
                  <a:srgbClr val="FF0000"/>
                </a:solidFill>
                <a:latin typeface="Times New Roman" pitchFamily="18" charset="0"/>
              </a:rPr>
              <a:t>؟</a:t>
            </a:r>
          </a:p>
          <a:p>
            <a:pPr algn="justLow" rtl="1">
              <a:spcBef>
                <a:spcPts val="1200"/>
              </a:spcBef>
            </a:pPr>
            <a:r>
              <a:rPr lang="ar-EG" sz="2300" dirty="0" smtClean="0">
                <a:latin typeface="Times New Roman" pitchFamily="18" charset="0"/>
              </a:rPr>
              <a:t>يجب </a:t>
            </a:r>
            <a:r>
              <a:rPr lang="ar-EG" sz="2300" dirty="0">
                <a:latin typeface="Times New Roman" pitchFamily="18" charset="0"/>
              </a:rPr>
              <a:t>أن تعكس إجابتك رغبتك في المساهمة في تحقيق أهداف صاحب العمل طويلة المدى، وليس فقط أهدافك الشخصية. ما إذا كان هذا السؤال يُقدّم معلومات مفيدة هو أمرٌ قابل للنقاش، ولكن كن مُستعدًا للإجابة عليه.</a:t>
            </a:r>
            <a:endParaRPr lang="ar-EG" sz="2300" dirty="0" smtClean="0">
              <a:latin typeface="Times New Roman" pitchFamily="18" charset="0"/>
            </a:endParaRPr>
          </a:p>
        </p:txBody>
      </p:sp>
    </p:spTree>
    <p:extLst>
      <p:ext uri="{BB962C8B-B14F-4D97-AF65-F5344CB8AC3E}">
        <p14:creationId xmlns:p14="http://schemas.microsoft.com/office/powerpoint/2010/main" val="130635386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93483"/>
          </a:xfrm>
          <a:prstGeom prst="rect">
            <a:avLst/>
          </a:prstGeom>
          <a:noFill/>
        </p:spPr>
        <p:txBody>
          <a:bodyPr wrap="square" anchor="t">
            <a:spAutoFit/>
          </a:bodyPr>
          <a:lstStyle/>
          <a:p>
            <a:pPr marL="342900" indent="-342900" algn="just">
              <a:buFont typeface="Wingdings" panose="05000000000000000000" pitchFamily="2" charset="2"/>
              <a:buChar char="q"/>
            </a:pPr>
            <a:r>
              <a:rPr lang="en-US" sz="2100" b="1" dirty="0">
                <a:solidFill>
                  <a:srgbClr val="FF0000"/>
                </a:solidFill>
              </a:rPr>
              <a:t>What didn’t you like about previous jobs you’ve held? </a:t>
            </a:r>
          </a:p>
          <a:p>
            <a:pPr algn="just"/>
            <a:r>
              <a:rPr lang="en-US" sz="2100" dirty="0"/>
              <a:t>Describe something that you didn’t like in a way that puts you in a positive light, such as having limited opportunities to apply your skills or education. Avoid making negative comments about former employers or colleagues</a:t>
            </a:r>
            <a:r>
              <a:rPr lang="en-US" sz="2100" dirty="0" smtClean="0"/>
              <a:t>.</a:t>
            </a:r>
            <a:endParaRPr lang="en-US" sz="2100" b="1" dirty="0">
              <a:solidFill>
                <a:srgbClr val="FF0000"/>
              </a:solidFill>
            </a:endParaRPr>
          </a:p>
          <a:p>
            <a:pPr marL="342900" indent="-342900" algn="just">
              <a:buFont typeface="Wingdings" panose="05000000000000000000" pitchFamily="2" charset="2"/>
              <a:buChar char="q"/>
            </a:pPr>
            <a:r>
              <a:rPr lang="en-US" sz="2100" b="1" dirty="0">
                <a:solidFill>
                  <a:srgbClr val="FF0000"/>
                </a:solidFill>
              </a:rPr>
              <a:t>Tell me something about yourself. </a:t>
            </a:r>
          </a:p>
          <a:p>
            <a:pPr algn="just"/>
            <a:r>
              <a:rPr lang="en-US" sz="2100" dirty="0"/>
              <a:t>Ask if the interviewer would like to know about your specific skills or attributes. If this point is clarified, then respond accordingly. If it isn’t, explain how your skills can contribute to the job and the organization.</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385816"/>
          </a:xfrm>
          <a:prstGeom prst="rect">
            <a:avLst/>
          </a:prstGeom>
          <a:noFill/>
        </p:spPr>
        <p:txBody>
          <a:bodyPr wrap="square" anchor="t">
            <a:spAutoFit/>
          </a:bodyPr>
          <a:lstStyle/>
          <a:p>
            <a:pPr algn="justLow" rtl="1">
              <a:spcBef>
                <a:spcPts val="600"/>
              </a:spcBef>
            </a:pPr>
            <a:r>
              <a:rPr lang="ar-EG" sz="2200" b="1" dirty="0">
                <a:solidFill>
                  <a:srgbClr val="FF0000"/>
                </a:solidFill>
                <a:latin typeface="Times New Roman" pitchFamily="18" charset="0"/>
              </a:rPr>
              <a:t>ما الذي لم يُعجبك في الوظائف السابقة التي شغلتها</a:t>
            </a:r>
            <a:r>
              <a:rPr lang="ar-EG" sz="2200" b="1" dirty="0" smtClean="0">
                <a:solidFill>
                  <a:srgbClr val="FF0000"/>
                </a:solidFill>
                <a:latin typeface="Times New Roman" pitchFamily="18" charset="0"/>
              </a:rPr>
              <a:t>؟</a:t>
            </a:r>
          </a:p>
          <a:p>
            <a:pPr algn="justLow" rtl="1">
              <a:spcBef>
                <a:spcPts val="600"/>
              </a:spcBef>
            </a:pPr>
            <a:r>
              <a:rPr lang="ar-EG" sz="2200" dirty="0" smtClean="0">
                <a:latin typeface="Times New Roman" pitchFamily="18" charset="0"/>
              </a:rPr>
              <a:t>صف </a:t>
            </a:r>
            <a:r>
              <a:rPr lang="ar-EG" sz="2200" dirty="0">
                <a:latin typeface="Times New Roman" pitchFamily="18" charset="0"/>
              </a:rPr>
              <a:t>شيئًا لم يُعجبك بطريقة تُبرزك في صورة إيجابية، مثل محدودية فرص تطبيق مهاراتك أو تعليمك. تجنب التعليق السلبي على أصحاب العمل أو الزملاء السابقين</a:t>
            </a:r>
            <a:r>
              <a:rPr lang="ar-EG" sz="2200" dirty="0" smtClean="0">
                <a:latin typeface="Times New Roman" pitchFamily="18" charset="0"/>
              </a:rPr>
              <a:t>.</a:t>
            </a:r>
          </a:p>
          <a:p>
            <a:pPr algn="justLow" rtl="1">
              <a:spcBef>
                <a:spcPts val="600"/>
              </a:spcBef>
            </a:pPr>
            <a:r>
              <a:rPr lang="ar-EG" sz="2200" b="1" dirty="0" smtClean="0">
                <a:solidFill>
                  <a:srgbClr val="FF0000"/>
                </a:solidFill>
                <a:latin typeface="Times New Roman" pitchFamily="18" charset="0"/>
              </a:rPr>
              <a:t>أخبرني </a:t>
            </a:r>
            <a:r>
              <a:rPr lang="ar-EG" sz="2200" b="1" dirty="0">
                <a:solidFill>
                  <a:srgbClr val="FF0000"/>
                </a:solidFill>
                <a:latin typeface="Times New Roman" pitchFamily="18" charset="0"/>
              </a:rPr>
              <a:t>شيئًا عن نفسك</a:t>
            </a:r>
            <a:r>
              <a:rPr lang="ar-EG" sz="2200" b="1" dirty="0" smtClean="0">
                <a:solidFill>
                  <a:srgbClr val="FF0000"/>
                </a:solidFill>
                <a:latin typeface="Times New Roman" pitchFamily="18" charset="0"/>
              </a:rPr>
              <a:t>.</a:t>
            </a:r>
          </a:p>
          <a:p>
            <a:pPr algn="justLow" rtl="1">
              <a:spcBef>
                <a:spcPts val="600"/>
              </a:spcBef>
            </a:pPr>
            <a:r>
              <a:rPr lang="ar-EG" sz="2200" dirty="0" smtClean="0">
                <a:latin typeface="Times New Roman" pitchFamily="18" charset="0"/>
              </a:rPr>
              <a:t>اسأل </a:t>
            </a:r>
            <a:r>
              <a:rPr lang="ar-EG" sz="2200" dirty="0">
                <a:latin typeface="Times New Roman" pitchFamily="18" charset="0"/>
              </a:rPr>
              <a:t>من يُجري المقابلة إن كان يرغب في معرفة المزيد عن مهاراتك أو صفاتك. إذا تم توضيح هذه النقطة، فأجب وفقًا لذلك. إذا لم يكن الأمر كذلك، فاشرح كيف يُمكن لمهاراتك أن تُساهم في الوظيفة والمؤسسة.</a:t>
            </a:r>
            <a:endParaRPr lang="ar-EG" sz="2200" dirty="0" smtClean="0">
              <a:latin typeface="Times New Roman" pitchFamily="18" charset="0"/>
            </a:endParaRPr>
          </a:p>
        </p:txBody>
      </p:sp>
    </p:spTree>
    <p:extLst>
      <p:ext uri="{BB962C8B-B14F-4D97-AF65-F5344CB8AC3E}">
        <p14:creationId xmlns:p14="http://schemas.microsoft.com/office/powerpoint/2010/main" val="2886150298"/>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Confidence</a:t>
            </a:r>
          </a:p>
          <a:p>
            <a:r>
              <a:rPr lang="ar-EG" sz="2800" b="1" dirty="0">
                <a:solidFill>
                  <a:srgbClr val="00B0F0"/>
                </a:solidFill>
                <a:latin typeface="Alexandria" charset="0"/>
                <a:cs typeface="Alexandria" charset="0"/>
              </a:rPr>
              <a:t>بناء ثقتك بنفسك</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2771295" y="2362856"/>
            <a:ext cx="5633412"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kumimoji="0" lang="en-US" sz="4400" b="1" i="0" u="none" strike="noStrike" kern="0" normalizeH="0" baseline="0" noProof="0" dirty="0" smtClean="0">
                <a:ln w="0"/>
                <a:effectLst>
                  <a:outerShdw blurRad="38100" dist="19050" dir="2700000" algn="tl" rotWithShape="0">
                    <a:schemeClr val="dk1">
                      <a:alpha val="40000"/>
                    </a:schemeClr>
                  </a:outerShdw>
                </a:effectLst>
                <a:uLnTx/>
                <a:uFillTx/>
              </a:rPr>
              <a:t>Weaknesses  </a:t>
            </a:r>
            <a:r>
              <a:rPr lang="ar-EG" sz="4400" b="1" kern="0" dirty="0" smtClean="0">
                <a:ln w="0"/>
                <a:effectLst>
                  <a:outerShdw blurRad="38100" dist="19050" dir="2700000" algn="tl" rotWithShape="0">
                    <a:schemeClr val="dk1">
                      <a:alpha val="40000"/>
                    </a:schemeClr>
                  </a:outerShdw>
                </a:effectLst>
              </a:rPr>
              <a:t> </a:t>
            </a:r>
            <a:r>
              <a:rPr lang="ar-EG" sz="4400" b="1" kern="0" dirty="0">
                <a:ln w="0"/>
                <a:effectLst>
                  <a:outerShdw blurRad="38100" dist="19050" dir="2700000" algn="tl" rotWithShape="0">
                    <a:schemeClr val="dk1">
                      <a:alpha val="40000"/>
                    </a:schemeClr>
                  </a:outerShdw>
                </a:effectLst>
              </a:rPr>
              <a:t>الضعف </a:t>
            </a:r>
            <a:endParaRPr kumimoji="0" lang="en-US" sz="4400" b="1" i="0" u="none" strike="noStrike" kern="0" normalizeH="0" baseline="0" noProof="0" dirty="0">
              <a:ln w="0"/>
              <a:effectLst>
                <a:outerShdw blurRad="38100" dist="19050" dir="2700000" algn="tl" rotWithShape="0">
                  <a:schemeClr val="dk1">
                    <a:alpha val="40000"/>
                  </a:schemeClr>
                </a:outerShdw>
              </a:effectLst>
              <a:uLnTx/>
              <a:uFillTx/>
            </a:endParaRP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2188158" y="3349008"/>
            <a:ext cx="679968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kumimoji="0" lang="en-US" sz="4400" b="1" i="0" u="none" strike="noStrike" kern="0" normalizeH="0" baseline="0" noProof="0" dirty="0" smtClean="0">
                <a:ln w="0"/>
                <a:effectLst>
                  <a:outerShdw blurRad="38100" dist="19050" dir="2700000" algn="tl" rotWithShape="0">
                    <a:schemeClr val="dk1">
                      <a:alpha val="40000"/>
                    </a:schemeClr>
                  </a:outerShdw>
                </a:effectLst>
                <a:uLnTx/>
                <a:uFillTx/>
              </a:rPr>
              <a:t>Strengths  </a:t>
            </a:r>
            <a:r>
              <a:rPr lang="ar-EG" sz="4400" b="1" kern="0" dirty="0" smtClean="0">
                <a:ln w="0"/>
                <a:effectLst>
                  <a:outerShdw blurRad="38100" dist="19050" dir="2700000" algn="tl" rotWithShape="0">
                    <a:schemeClr val="dk1">
                      <a:alpha val="40000"/>
                    </a:schemeClr>
                  </a:outerShdw>
                </a:effectLst>
              </a:rPr>
              <a:t>نقاط القوة </a:t>
            </a:r>
            <a:endParaRPr kumimoji="0" lang="en-US" sz="4400" b="1" i="0" u="none" strike="noStrike" kern="0" normalizeH="0" baseline="0" noProof="0" dirty="0">
              <a:ln w="0"/>
              <a:effectLst>
                <a:outerShdw blurRad="38100" dist="19050" dir="2700000" algn="tl" rotWithShape="0">
                  <a:schemeClr val="dk1">
                    <a:alpha val="40000"/>
                  </a:schemeClr>
                </a:outerShdw>
              </a:effectLst>
              <a:uLnTx/>
              <a:uFillTx/>
            </a:endParaRP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1821763" y="4368757"/>
            <a:ext cx="7532473"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4400" b="1" kern="0" dirty="0" smtClean="0">
                <a:ln w="0"/>
                <a:effectLst>
                  <a:outerShdw blurRad="38100" dist="19050" dir="2700000" algn="tl" rotWithShape="0">
                    <a:schemeClr val="dk1">
                      <a:alpha val="40000"/>
                    </a:schemeClr>
                  </a:outerShdw>
                </a:effectLst>
              </a:rPr>
              <a:t>Apprehension   </a:t>
            </a:r>
            <a:r>
              <a:rPr lang="ar-EG" sz="4400" b="1" kern="0" dirty="0" smtClean="0">
                <a:ln w="0"/>
                <a:effectLst>
                  <a:outerShdw blurRad="38100" dist="19050" dir="2700000" algn="tl" rotWithShape="0">
                    <a:schemeClr val="dk1">
                      <a:alpha val="40000"/>
                    </a:schemeClr>
                  </a:outerShdw>
                </a:effectLst>
              </a:rPr>
              <a:t>الخوف</a:t>
            </a:r>
            <a:endParaRPr kumimoji="0" lang="ar-EG" sz="4400" b="1" i="0" u="none" strike="noStrike" kern="0" normalizeH="0" baseline="0" noProof="0" dirty="0">
              <a:ln w="0"/>
              <a:effectLst>
                <a:outerShdw blurRad="38100" dist="19050" dir="2700000" algn="tl" rotWithShape="0">
                  <a:schemeClr val="dk1">
                    <a:alpha val="40000"/>
                  </a:schemeClr>
                </a:outerShdw>
              </a:effectLst>
              <a:uLnTx/>
              <a:uFillTx/>
            </a:endParaRPr>
          </a:p>
        </p:txBody>
      </p:sp>
    </p:spTree>
    <p:extLst>
      <p:ext uri="{BB962C8B-B14F-4D97-AF65-F5344CB8AC3E}">
        <p14:creationId xmlns:p14="http://schemas.microsoft.com/office/powerpoint/2010/main" val="111899282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Confidence</a:t>
            </a:r>
          </a:p>
          <a:p>
            <a:r>
              <a:rPr lang="ar-EG" sz="2800" b="1" dirty="0">
                <a:solidFill>
                  <a:srgbClr val="00B0F0"/>
                </a:solidFill>
                <a:latin typeface="Alexandria" charset="0"/>
                <a:cs typeface="Alexandria" charset="0"/>
              </a:rPr>
              <a:t>بناء ثقتك بنفسك</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102533"/>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200" dirty="0"/>
              <a:t>Interviewing is stressful for everyone, so some nervousness is natural. </a:t>
            </a:r>
          </a:p>
          <a:p>
            <a:pPr marL="342900" indent="-342900" algn="just">
              <a:lnSpc>
                <a:spcPct val="150000"/>
              </a:lnSpc>
              <a:buFont typeface="Wingdings" panose="05000000000000000000" pitchFamily="2" charset="2"/>
              <a:buChar char="q"/>
            </a:pPr>
            <a:r>
              <a:rPr lang="en-US" sz="2200" dirty="0"/>
              <a:t>However, you can take steps to feel more confident. </a:t>
            </a:r>
          </a:p>
          <a:p>
            <a:pPr marL="342900" indent="-342900" algn="just">
              <a:lnSpc>
                <a:spcPct val="150000"/>
              </a:lnSpc>
              <a:buFont typeface="Wingdings" panose="05000000000000000000" pitchFamily="2" charset="2"/>
              <a:buChar char="q"/>
            </a:pPr>
            <a:r>
              <a:rPr lang="en-US" sz="2200" dirty="0"/>
              <a:t>Start by reminding yourself that you have value to offer the employer, and the employer already thinks highly enough of you to invite you to an interview.</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124206"/>
          </a:xfrm>
          <a:prstGeom prst="rect">
            <a:avLst/>
          </a:prstGeom>
          <a:noFill/>
        </p:spPr>
        <p:txBody>
          <a:bodyPr wrap="square" anchor="t">
            <a:spAutoFit/>
          </a:bodyPr>
          <a:lstStyle/>
          <a:p>
            <a:pPr algn="justLow" rtl="1">
              <a:lnSpc>
                <a:spcPct val="150000"/>
              </a:lnSpc>
              <a:spcBef>
                <a:spcPts val="600"/>
              </a:spcBef>
            </a:pPr>
            <a:r>
              <a:rPr lang="ar-EG" sz="2400" dirty="0">
                <a:latin typeface="Times New Roman" pitchFamily="18" charset="0"/>
              </a:rPr>
              <a:t>المقابلات مُرهقة للجميع، لذا فإن الشعور ببعض التوتر أمر طبيعي</a:t>
            </a:r>
            <a:r>
              <a:rPr lang="ar-EG" sz="2400" dirty="0" smtClean="0">
                <a:latin typeface="Times New Roman" pitchFamily="18" charset="0"/>
              </a:rPr>
              <a:t>.</a:t>
            </a:r>
          </a:p>
          <a:p>
            <a:pPr algn="justLow" rtl="1">
              <a:lnSpc>
                <a:spcPct val="150000"/>
              </a:lnSpc>
              <a:spcBef>
                <a:spcPts val="600"/>
              </a:spcBef>
            </a:pPr>
            <a:r>
              <a:rPr lang="ar-EG" sz="2400" dirty="0" smtClean="0">
                <a:latin typeface="Times New Roman" pitchFamily="18" charset="0"/>
              </a:rPr>
              <a:t>مع </a:t>
            </a:r>
            <a:r>
              <a:rPr lang="ar-EG" sz="2400" dirty="0">
                <a:latin typeface="Times New Roman" pitchFamily="18" charset="0"/>
              </a:rPr>
              <a:t>ذلك، يمكنك اتخاذ خطوات لزيادة ثقتك بنفسك</a:t>
            </a:r>
            <a:r>
              <a:rPr lang="ar-EG" sz="2400" dirty="0" smtClean="0">
                <a:latin typeface="Times New Roman" pitchFamily="18" charset="0"/>
              </a:rPr>
              <a:t>.</a:t>
            </a:r>
          </a:p>
          <a:p>
            <a:pPr algn="justLow" rtl="1">
              <a:lnSpc>
                <a:spcPct val="150000"/>
              </a:lnSpc>
              <a:spcBef>
                <a:spcPts val="600"/>
              </a:spcBef>
            </a:pPr>
            <a:r>
              <a:rPr lang="ar-EG" sz="2400" dirty="0" smtClean="0">
                <a:latin typeface="Times New Roman" pitchFamily="18" charset="0"/>
              </a:rPr>
              <a:t>ابدأ </a:t>
            </a:r>
            <a:r>
              <a:rPr lang="ar-EG" sz="2400" dirty="0">
                <a:latin typeface="Times New Roman" pitchFamily="18" charset="0"/>
              </a:rPr>
              <a:t>بتذكير نفسك بأنك تُقدم قيمةً لصاحب العمل، وأن صاحب العمل يُقدّرك بما يكفي لدعوتك إلى مقابلة.</a:t>
            </a:r>
            <a:endParaRPr lang="ar-EG" sz="2400" dirty="0" smtClean="0">
              <a:latin typeface="Times New Roman" pitchFamily="18" charset="0"/>
            </a:endParaRPr>
          </a:p>
        </p:txBody>
      </p:sp>
    </p:spTree>
    <p:extLst>
      <p:ext uri="{BB962C8B-B14F-4D97-AF65-F5344CB8AC3E}">
        <p14:creationId xmlns:p14="http://schemas.microsoft.com/office/powerpoint/2010/main" val="2438262516"/>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Confidence</a:t>
            </a:r>
          </a:p>
          <a:p>
            <a:r>
              <a:rPr lang="ar-EG" sz="2800" b="1" dirty="0">
                <a:solidFill>
                  <a:srgbClr val="00B0F0"/>
                </a:solidFill>
                <a:latin typeface="Alexandria" charset="0"/>
                <a:cs typeface="Alexandria" charset="0"/>
              </a:rPr>
              <a:t>بناء ثقتك بنفسك</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01150"/>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If some aspect of your appearance or background makes you uneasy, correct it if possible or offset it by emphasizing positive traits such as warmth, wit, intelligence, or charm. </a:t>
            </a:r>
          </a:p>
          <a:p>
            <a:pPr marL="342900" indent="-342900" algn="just">
              <a:spcBef>
                <a:spcPts val="600"/>
              </a:spcBef>
              <a:buFont typeface="Wingdings" panose="05000000000000000000" pitchFamily="2" charset="2"/>
              <a:buChar char="q"/>
            </a:pPr>
            <a:r>
              <a:rPr lang="en-US" sz="2100" dirty="0"/>
              <a:t>Instead of dwelling on your weaknesses, focus on your strengths.</a:t>
            </a:r>
          </a:p>
          <a:p>
            <a:pPr marL="342900" indent="-342900" algn="just">
              <a:spcBef>
                <a:spcPts val="600"/>
              </a:spcBef>
              <a:buFont typeface="Wingdings" panose="05000000000000000000" pitchFamily="2" charset="2"/>
              <a:buChar char="q"/>
            </a:pPr>
            <a:r>
              <a:rPr lang="en-US" sz="2100" dirty="0"/>
              <a:t>Instead of worrying about how you will perform in the interview, focus on how you can help the organization succeed.</a:t>
            </a:r>
          </a:p>
          <a:p>
            <a:pPr marL="342900" indent="-342900" algn="just">
              <a:spcBef>
                <a:spcPts val="600"/>
              </a:spcBef>
              <a:buFont typeface="Wingdings" panose="05000000000000000000" pitchFamily="2" charset="2"/>
              <a:buChar char="q"/>
            </a:pPr>
            <a:r>
              <a:rPr lang="en-US" sz="2100" dirty="0"/>
              <a:t>The more prepared you are, the more confident you’ll be.</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016484"/>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000" dirty="0">
                <a:latin typeface="Times New Roman" pitchFamily="18" charset="0"/>
              </a:rPr>
              <a:t>إذا كان مظهرك أو خلفيتك يُشعرك بعدم الارتياح، فصححه إن أمكن، أو خففه بالتركيز على سمات إيجابية كالودّ، أو </a:t>
            </a:r>
            <a:r>
              <a:rPr lang="ar-EG" sz="2000" dirty="0" smtClean="0">
                <a:latin typeface="Times New Roman" pitchFamily="18" charset="0"/>
              </a:rPr>
              <a:t>خفة الدم، </a:t>
            </a:r>
            <a:r>
              <a:rPr lang="ar-EG" sz="2000" dirty="0">
                <a:latin typeface="Times New Roman" pitchFamily="18" charset="0"/>
              </a:rPr>
              <a:t>أو الذكاء، أو الجاذبية</a:t>
            </a:r>
            <a:r>
              <a:rPr lang="ar-EG" sz="20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بدلاً </a:t>
            </a:r>
            <a:r>
              <a:rPr lang="ar-EG" sz="2000" dirty="0">
                <a:latin typeface="Times New Roman" pitchFamily="18" charset="0"/>
              </a:rPr>
              <a:t>من التركيز على نقاط ضعفك، ركّز على نقاط قوتك</a:t>
            </a:r>
            <a:r>
              <a:rPr lang="ar-EG" sz="20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بدلاً </a:t>
            </a:r>
            <a:r>
              <a:rPr lang="ar-EG" sz="2000" dirty="0">
                <a:latin typeface="Times New Roman" pitchFamily="18" charset="0"/>
              </a:rPr>
              <a:t>من القلق بشأن أدائك في المقابلة، ركّز على كيفية مساعدة المؤسسة على النجاح</a:t>
            </a:r>
            <a:r>
              <a:rPr lang="ar-EG" sz="20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كلما </a:t>
            </a:r>
            <a:r>
              <a:rPr lang="ar-EG" sz="2000" dirty="0">
                <a:latin typeface="Times New Roman" pitchFamily="18" charset="0"/>
              </a:rPr>
              <a:t>كنت أكثر استعدادًا، زادت ثقتك بنفسك.</a:t>
            </a:r>
            <a:endParaRPr lang="ar-EG" sz="2000" dirty="0" smtClean="0">
              <a:latin typeface="Times New Roman" pitchFamily="18" charset="0"/>
            </a:endParaRPr>
          </a:p>
        </p:txBody>
      </p:sp>
    </p:spTree>
    <p:extLst>
      <p:ext uri="{BB962C8B-B14F-4D97-AF65-F5344CB8AC3E}">
        <p14:creationId xmlns:p14="http://schemas.microsoft.com/office/powerpoint/2010/main" val="1729184089"/>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Professional </a:t>
            </a:r>
            <a:r>
              <a:rPr lang="en-US" sz="2800" b="1" dirty="0" smtClean="0">
                <a:solidFill>
                  <a:srgbClr val="00B0F0"/>
                </a:solidFill>
                <a:latin typeface="Alexandria" charset="0"/>
                <a:cs typeface="Alexandria" charset="0"/>
              </a:rPr>
              <a:t>Image</a:t>
            </a:r>
          </a:p>
          <a:p>
            <a:r>
              <a:rPr lang="ar-EG" sz="2800" b="1" dirty="0">
                <a:solidFill>
                  <a:srgbClr val="00B0F0"/>
                </a:solidFill>
                <a:latin typeface="Alexandria" charset="0"/>
                <a:cs typeface="Alexandria" charset="0"/>
              </a:rPr>
              <a:t>صورة احترافية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4822607" y="2402675"/>
            <a:ext cx="5633412"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4400" b="1" kern="0" dirty="0" smtClean="0">
                <a:ln w="0"/>
                <a:effectLst>
                  <a:outerShdw blurRad="38100" dist="19050" dir="2700000" algn="tl" rotWithShape="0">
                    <a:schemeClr val="dk1">
                      <a:alpha val="40000"/>
                    </a:schemeClr>
                  </a:outerShdw>
                </a:effectLst>
              </a:rPr>
              <a:t>Clothing</a:t>
            </a:r>
            <a:r>
              <a:rPr lang="ar-EG" sz="4400" b="1" kern="0" dirty="0" smtClean="0">
                <a:ln w="0"/>
                <a:effectLst>
                  <a:outerShdw blurRad="38100" dist="19050" dir="2700000" algn="tl" rotWithShape="0">
                    <a:schemeClr val="dk1">
                      <a:alpha val="40000"/>
                    </a:schemeClr>
                  </a:outerShdw>
                </a:effectLst>
              </a:rPr>
              <a:t>الملبس </a:t>
            </a:r>
            <a:endParaRPr lang="ar-EG" sz="4400" b="1" kern="0" dirty="0">
              <a:ln w="0"/>
              <a:effectLst>
                <a:outerShdw blurRad="38100" dist="19050" dir="2700000" algn="tl" rotWithShape="0">
                  <a:schemeClr val="dk1">
                    <a:alpha val="40000"/>
                  </a:schemeClr>
                </a:outerShdw>
              </a:effectLst>
            </a:endParaRP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4239470" y="3421267"/>
            <a:ext cx="679968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4400" b="1" kern="0" dirty="0">
                <a:ln w="0"/>
                <a:effectLst>
                  <a:outerShdw blurRad="38100" dist="19050" dir="2700000" algn="tl" rotWithShape="0">
                    <a:schemeClr val="dk1">
                      <a:alpha val="40000"/>
                    </a:schemeClr>
                  </a:outerShdw>
                </a:effectLst>
              </a:rPr>
              <a:t>Grooming</a:t>
            </a:r>
            <a:endParaRPr kumimoji="0" lang="en-US" sz="4400" b="1" i="0" u="none" strike="noStrike" kern="0" normalizeH="0" baseline="0" noProof="0" dirty="0">
              <a:ln w="0"/>
              <a:effectLst>
                <a:outerShdw blurRad="38100" dist="19050" dir="2700000" algn="tl" rotWithShape="0">
                  <a:schemeClr val="dk1">
                    <a:alpha val="40000"/>
                  </a:schemeClr>
                </a:outerShdw>
              </a:effectLst>
              <a:uLnTx/>
              <a:uFillTx/>
            </a:endParaRP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3873075" y="4331857"/>
            <a:ext cx="7532473"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4400" b="1" kern="0" dirty="0">
                <a:ln w="0"/>
                <a:effectLst>
                  <a:outerShdw blurRad="38100" dist="19050" dir="2700000" algn="tl" rotWithShape="0">
                    <a:schemeClr val="dk1">
                      <a:alpha val="40000"/>
                    </a:schemeClr>
                  </a:outerShdw>
                </a:effectLst>
              </a:rPr>
              <a:t>Behavior </a:t>
            </a:r>
            <a:r>
              <a:rPr lang="ar-EG" sz="4400" b="1" kern="0" dirty="0">
                <a:ln w="0"/>
                <a:effectLst>
                  <a:outerShdw blurRad="38100" dist="19050" dir="2700000" algn="tl" rotWithShape="0">
                    <a:schemeClr val="dk1">
                      <a:alpha val="40000"/>
                    </a:schemeClr>
                  </a:outerShdw>
                </a:effectLst>
              </a:rPr>
              <a:t>السلوك </a:t>
            </a:r>
          </a:p>
        </p:txBody>
      </p:sp>
      <p:pic>
        <p:nvPicPr>
          <p:cNvPr id="19" name="Picture 18" descr="shutterstock_56693833.jpg">
            <a:extLst>
              <a:ext uri="{FF2B5EF4-FFF2-40B4-BE49-F238E27FC236}">
                <a16:creationId xmlns:a16="http://schemas.microsoft.com/office/drawing/2014/main" id="{A6C4248A-2753-6C05-4618-D9A15413003D}"/>
              </a:ext>
            </a:extLst>
          </p:cNvPr>
          <p:cNvPicPr>
            <a:picLocks noChangeAspect="1"/>
          </p:cNvPicPr>
          <p:nvPr/>
        </p:nvPicPr>
        <p:blipFill rotWithShape="1">
          <a:blip r:embed="rId3" cstate="print"/>
          <a:srcRect r="38217"/>
          <a:stretch/>
        </p:blipFill>
        <p:spPr>
          <a:xfrm>
            <a:off x="1040754" y="2357211"/>
            <a:ext cx="3198716" cy="3641541"/>
          </a:xfrm>
          <a:prstGeom prst="rect">
            <a:avLst/>
          </a:prstGeom>
        </p:spPr>
      </p:pic>
    </p:spTree>
    <p:extLst>
      <p:ext uri="{BB962C8B-B14F-4D97-AF65-F5344CB8AC3E}">
        <p14:creationId xmlns:p14="http://schemas.microsoft.com/office/powerpoint/2010/main" val="189911101"/>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Professional Image</a:t>
            </a:r>
          </a:p>
          <a:p>
            <a:r>
              <a:rPr lang="ar-EG" sz="2800" b="1" dirty="0">
                <a:solidFill>
                  <a:srgbClr val="00B0F0"/>
                </a:solidFill>
                <a:latin typeface="Alexandria" charset="0"/>
                <a:cs typeface="Alexandria" charset="0"/>
              </a:rPr>
              <a:t>صورة احترافية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54929"/>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2100" dirty="0"/>
              <a:t>Physical appearance is important because clothing and grooming reveal something about a candidate's personality, professionalism, and ability to sense the unspoken “rules” of a situation.</a:t>
            </a:r>
          </a:p>
          <a:p>
            <a:pPr marL="342900" indent="-342900" algn="just">
              <a:spcBef>
                <a:spcPts val="1200"/>
              </a:spcBef>
              <a:buFont typeface="Wingdings" panose="05000000000000000000" pitchFamily="2" charset="2"/>
              <a:buChar char="q"/>
            </a:pPr>
            <a:r>
              <a:rPr lang="en-US" sz="2100" dirty="0"/>
              <a:t>When it comes to clothing, the best policy is to dress conservatively. </a:t>
            </a:r>
          </a:p>
          <a:p>
            <a:pPr marL="342900" indent="-342900" algn="just">
              <a:spcBef>
                <a:spcPts val="1200"/>
              </a:spcBef>
              <a:buFont typeface="Wingdings" panose="05000000000000000000" pitchFamily="2" charset="2"/>
              <a:buChar char="q"/>
            </a:pPr>
            <a:r>
              <a:rPr lang="en-US" sz="2100" dirty="0"/>
              <a:t>Wear the best-quality clothing you can but remember that “clean and appropriate” clothes are far more important than “expensive and flashy” clothing.</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063218"/>
            <a:ext cx="4685577" cy="4036426"/>
          </a:xfrm>
          <a:prstGeom prst="rect">
            <a:avLst/>
          </a:prstGeom>
          <a:noFill/>
        </p:spPr>
        <p:txBody>
          <a:bodyPr wrap="square" anchor="t">
            <a:spAutoFit/>
          </a:bodyPr>
          <a:lstStyle/>
          <a:p>
            <a:pPr marL="342900" indent="-342900" algn="justLow" rtl="1">
              <a:lnSpc>
                <a:spcPct val="150000"/>
              </a:lnSpc>
              <a:spcBef>
                <a:spcPts val="1200"/>
              </a:spcBef>
              <a:buFont typeface="Wingdings" panose="05000000000000000000" pitchFamily="2" charset="2"/>
              <a:buChar char="q"/>
            </a:pPr>
            <a:r>
              <a:rPr lang="ar-EG" sz="2000" dirty="0">
                <a:latin typeface="Times New Roman" pitchFamily="18" charset="0"/>
              </a:rPr>
              <a:t>المظهر الخارجي مهم، لأن الملابس والمظهر يكشفان عن شخصية المرشح واحترافيته وقدرته على استيعاب القواعد غير المعلنة للموقف</a:t>
            </a:r>
            <a:r>
              <a:rPr lang="ar-EG" sz="2000" dirty="0" smtClean="0">
                <a:latin typeface="Times New Roman" pitchFamily="18" charset="0"/>
              </a:rPr>
              <a:t>.</a:t>
            </a:r>
          </a:p>
          <a:p>
            <a:pPr marL="342900" indent="-342900" algn="justLow" rtl="1">
              <a:lnSpc>
                <a:spcPct val="150000"/>
              </a:lnSpc>
              <a:spcBef>
                <a:spcPts val="1200"/>
              </a:spcBef>
              <a:buFont typeface="Wingdings" panose="05000000000000000000" pitchFamily="2" charset="2"/>
              <a:buChar char="q"/>
            </a:pPr>
            <a:r>
              <a:rPr lang="ar-EG" sz="2000" dirty="0" smtClean="0">
                <a:latin typeface="Times New Roman" pitchFamily="18" charset="0"/>
              </a:rPr>
              <a:t>فيما </a:t>
            </a:r>
            <a:r>
              <a:rPr lang="ar-EG" sz="2000" dirty="0">
                <a:latin typeface="Times New Roman" pitchFamily="18" charset="0"/>
              </a:rPr>
              <a:t>يتعلق بالملابس، فإن أفضل سياسة هي ارتداء ملابس محتشمة</a:t>
            </a:r>
            <a:r>
              <a:rPr lang="ar-EG" sz="2000" dirty="0" smtClean="0">
                <a:latin typeface="Times New Roman" pitchFamily="18" charset="0"/>
              </a:rPr>
              <a:t>.</a:t>
            </a:r>
          </a:p>
          <a:p>
            <a:pPr marL="342900" indent="-342900" algn="justLow" rtl="1">
              <a:lnSpc>
                <a:spcPct val="150000"/>
              </a:lnSpc>
              <a:spcBef>
                <a:spcPts val="1200"/>
              </a:spcBef>
              <a:buFont typeface="Wingdings" panose="05000000000000000000" pitchFamily="2" charset="2"/>
              <a:buChar char="q"/>
            </a:pPr>
            <a:r>
              <a:rPr lang="ar-EG" sz="2000" dirty="0" smtClean="0">
                <a:latin typeface="Times New Roman" pitchFamily="18" charset="0"/>
              </a:rPr>
              <a:t>ارتدِ </a:t>
            </a:r>
            <a:r>
              <a:rPr lang="ar-EG" sz="2000" dirty="0">
                <a:latin typeface="Times New Roman" pitchFamily="18" charset="0"/>
              </a:rPr>
              <a:t>أفضل ما يمكنك من ملابس عالية الجودة، ولكن تذكر أن الملابس "النظيفة والملائمة" أهم بكثير من الملابس "الغالية والبراقة".</a:t>
            </a:r>
            <a:endParaRPr lang="ar-EG" sz="2000" dirty="0" smtClean="0">
              <a:latin typeface="Times New Roman" pitchFamily="18" charset="0"/>
            </a:endParaRPr>
          </a:p>
        </p:txBody>
      </p:sp>
    </p:spTree>
    <p:extLst>
      <p:ext uri="{BB962C8B-B14F-4D97-AF65-F5344CB8AC3E}">
        <p14:creationId xmlns:p14="http://schemas.microsoft.com/office/powerpoint/2010/main" val="2521606757"/>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Professional Image</a:t>
            </a:r>
          </a:p>
          <a:p>
            <a:r>
              <a:rPr lang="ar-EG" sz="2800" b="1" dirty="0">
                <a:solidFill>
                  <a:srgbClr val="00B0F0"/>
                </a:solidFill>
                <a:latin typeface="Alexandria" charset="0"/>
                <a:cs typeface="Alexandria" charset="0"/>
              </a:rPr>
              <a:t>صورة احترافية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54929"/>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2100" dirty="0"/>
              <a:t>Good grooming makes any style of clothing look better. Make sure your clothes are clean and unwrinkled, your shoes un-scuffed and well shined, your hair neatly styled and combed, your fingernails clean, and your breath fresh. </a:t>
            </a:r>
          </a:p>
          <a:p>
            <a:pPr marL="342900" indent="-342900" algn="just">
              <a:spcBef>
                <a:spcPts val="1200"/>
              </a:spcBef>
              <a:buFont typeface="Wingdings" panose="05000000000000000000" pitchFamily="2" charset="2"/>
              <a:buChar char="q"/>
            </a:pPr>
            <a:r>
              <a:rPr lang="en-US" sz="2100" dirty="0"/>
              <a:t>Remember that an interview is not the place to express your individuality or to let your inner rebel run wild.</a:t>
            </a:r>
          </a:p>
          <a:p>
            <a:pPr marL="342900" indent="-342900" algn="just">
              <a:spcBef>
                <a:spcPts val="1200"/>
              </a:spcBef>
              <a:buFont typeface="Wingdings" panose="05000000000000000000" pitchFamily="2" charset="2"/>
              <a:buChar char="q"/>
            </a:pPr>
            <a:r>
              <a:rPr lang="en-US" sz="2100" dirty="0"/>
              <a:t>Send a clear signal that you understand the business world and know how to adapt to it. You will not be taken seriously otherwise.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063218"/>
            <a:ext cx="4685577" cy="4124206"/>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200" dirty="0">
                <a:latin typeface="Times New Roman" pitchFamily="18" charset="0"/>
              </a:rPr>
              <a:t>العناية الجيدة بالمظهر تُضفي على أي نمط ملابس مظهرًا أفضل. تأكد من أن ملابسك نظيفة وغير مجعدة، وأحذيتك نظيفة ولامعة جيدًا، وشعرك مصفف ومشط بعناية، وأظافرك نظيفة، وأنفاسك </a:t>
            </a:r>
            <a:r>
              <a:rPr lang="ar-EG" sz="2200" dirty="0" smtClean="0">
                <a:latin typeface="Times New Roman" pitchFamily="18" charset="0"/>
              </a:rPr>
              <a:t>منعشة.</a:t>
            </a:r>
          </a:p>
          <a:p>
            <a:pPr marL="342900" indent="-342900" algn="justLow" rtl="1">
              <a:spcBef>
                <a:spcPts val="1200"/>
              </a:spcBef>
              <a:buFont typeface="Wingdings" panose="05000000000000000000" pitchFamily="2" charset="2"/>
              <a:buChar char="q"/>
            </a:pPr>
            <a:r>
              <a:rPr lang="ar-EG" sz="2200" dirty="0" smtClean="0">
                <a:latin typeface="Times New Roman" pitchFamily="18" charset="0"/>
              </a:rPr>
              <a:t>تذكر </a:t>
            </a:r>
            <a:r>
              <a:rPr lang="ar-EG" sz="2200" dirty="0">
                <a:latin typeface="Times New Roman" pitchFamily="18" charset="0"/>
              </a:rPr>
              <a:t>أن المقابلة ليست المكان المناسب للتعبير عن شخصيتك أو لإطلاق العنان لتمردك الداخلي</a:t>
            </a:r>
            <a:r>
              <a:rPr lang="ar-EG" sz="22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200" dirty="0">
                <a:latin typeface="Times New Roman" pitchFamily="18" charset="0"/>
              </a:rPr>
              <a:t>أرسل إشارة واضحة بأنك تفهم عالم الأعمال وتعرف كيف تتكيف معه. وإلا فلن يُؤخذ كلامك على محمل الجد.</a:t>
            </a:r>
            <a:endParaRPr lang="ar-EG" sz="2200" dirty="0" smtClean="0">
              <a:latin typeface="Times New Roman" pitchFamily="18" charset="0"/>
            </a:endParaRPr>
          </a:p>
        </p:txBody>
      </p:sp>
    </p:spTree>
    <p:extLst>
      <p:ext uri="{BB962C8B-B14F-4D97-AF65-F5344CB8AC3E}">
        <p14:creationId xmlns:p14="http://schemas.microsoft.com/office/powerpoint/2010/main" val="1379795267"/>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1596014"/>
          </a:xfrm>
          <a:prstGeom prst="rect">
            <a:avLst/>
          </a:prstGeom>
        </p:spPr>
        <p:txBody>
          <a:bodyPr wrap="square">
            <a:spAutoFit/>
          </a:bodyPr>
          <a:lstStyle/>
          <a:p>
            <a:pPr algn="ctr">
              <a:lnSpc>
                <a:spcPct val="120000"/>
              </a:lnSpc>
            </a:pPr>
            <a:r>
              <a:rPr lang="en-US" sz="2800" b="1" dirty="0">
                <a:solidFill>
                  <a:schemeClr val="bg1"/>
                </a:solidFill>
                <a:latin typeface="Alexandria" charset="0"/>
                <a:cs typeface="Alexandria" charset="0"/>
              </a:rPr>
              <a:t>Interviewing for Success</a:t>
            </a:r>
          </a:p>
          <a:p>
            <a:pPr algn="ctr" rtl="1">
              <a:lnSpc>
                <a:spcPct val="120000"/>
              </a:lnSpc>
            </a:pPr>
            <a:r>
              <a:rPr lang="ar-EG" sz="2800" b="1" dirty="0">
                <a:solidFill>
                  <a:schemeClr val="bg1"/>
                </a:solidFill>
                <a:latin typeface="Alexandria" charset="0"/>
                <a:cs typeface="Alexandria" charset="0"/>
              </a:rPr>
              <a:t>إجراء المقابلات من أجل النجاح</a:t>
            </a:r>
          </a:p>
        </p:txBody>
      </p:sp>
      <p:grpSp>
        <p:nvGrpSpPr>
          <p:cNvPr id="10" name="Group 9"/>
          <p:cNvGrpSpPr/>
          <p:nvPr/>
        </p:nvGrpSpPr>
        <p:grpSpPr>
          <a:xfrm>
            <a:off x="5642969" y="2104457"/>
            <a:ext cx="5852555" cy="2460649"/>
            <a:chOff x="5641526" y="3499567"/>
            <a:chExt cx="5852555" cy="2460649"/>
          </a:xfrm>
        </p:grpSpPr>
        <p:sp>
          <p:nvSpPr>
            <p:cNvPr id="7" name="Rectangle 6"/>
            <p:cNvSpPr/>
            <p:nvPr/>
          </p:nvSpPr>
          <p:spPr>
            <a:xfrm>
              <a:off x="6746758" y="5252330"/>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200329"/>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Applying and Interviewing for Employment</a:t>
              </a:r>
            </a:p>
            <a:p>
              <a:pPr algn="ctr"/>
              <a:r>
                <a:rPr lang="ar-EG" sz="2400" b="1" dirty="0">
                  <a:solidFill>
                    <a:srgbClr val="00B0F0"/>
                  </a:solidFill>
                  <a:latin typeface="Alexandria" charset="0"/>
                  <a:cs typeface="Alexandria" charset="0"/>
                </a:rPr>
                <a:t>التقدم للوظائف وإجراء المقابلات</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9140273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a:t>
            </a:r>
            <a:r>
              <a:rPr lang="en-US" sz="2800" b="1" dirty="0" smtClean="0">
                <a:solidFill>
                  <a:srgbClr val="00B0F0"/>
                </a:solidFill>
                <a:latin typeface="Alexandria" charset="0"/>
                <a:cs typeface="Alexandria" charset="0"/>
              </a:rPr>
              <a:t>Stage</a:t>
            </a:r>
          </a:p>
          <a:p>
            <a:r>
              <a:rPr lang="ar-EG" sz="2800" b="1" dirty="0">
                <a:solidFill>
                  <a:srgbClr val="00B0F0"/>
                </a:solidFill>
                <a:latin typeface="Alexandria" charset="0"/>
                <a:cs typeface="Alexandria" charset="0"/>
              </a:rPr>
              <a:t>مرحلة الترحيب أو بداية </a:t>
            </a:r>
            <a:r>
              <a:rPr lang="ar-EG" sz="2800" b="1" dirty="0" smtClean="0">
                <a:solidFill>
                  <a:srgbClr val="00B0F0"/>
                </a:solidFill>
                <a:latin typeface="Alexandria" charset="0"/>
                <a:cs typeface="Alexandria" charset="0"/>
              </a:rPr>
              <a:t>المقابلة</a:t>
            </a:r>
            <a:endParaRPr lang="ar-EG" sz="28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4605865" y="2402675"/>
            <a:ext cx="6433290"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First Impression</a:t>
            </a:r>
            <a:r>
              <a:rPr lang="ar-EG" sz="3600" b="1" kern="0" dirty="0">
                <a:ln w="0"/>
                <a:effectLst>
                  <a:outerShdw blurRad="38100" dist="19050" dir="2700000" algn="tl" rotWithShape="0">
                    <a:schemeClr val="dk1">
                      <a:alpha val="40000"/>
                    </a:schemeClr>
                  </a:outerShdw>
                </a:effectLst>
              </a:rPr>
              <a:t>الانطباع الأول </a:t>
            </a:r>
            <a:r>
              <a:rPr lang="ar-EG" sz="3600" b="1" kern="0" dirty="0" smtClean="0">
                <a:ln w="0"/>
                <a:effectLst>
                  <a:outerShdw blurRad="38100" dist="19050" dir="2700000" algn="tl" rotWithShape="0">
                    <a:schemeClr val="dk1">
                      <a:alpha val="40000"/>
                    </a:schemeClr>
                  </a:outerShdw>
                </a:effectLst>
              </a:rPr>
              <a:t> </a:t>
            </a:r>
            <a:endParaRPr lang="ar-EG" sz="3600" b="1" kern="0" dirty="0">
              <a:ln w="0"/>
              <a:effectLst>
                <a:outerShdw blurRad="38100" dist="19050" dir="2700000" algn="tl" rotWithShape="0">
                  <a:schemeClr val="dk1">
                    <a:alpha val="40000"/>
                  </a:schemeClr>
                </a:outerShdw>
              </a:effectLst>
            </a:endParaRP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4239470" y="3421267"/>
            <a:ext cx="679968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Body </a:t>
            </a:r>
            <a:r>
              <a:rPr lang="en-US" sz="3600" b="1" kern="0" dirty="0" smtClean="0">
                <a:ln w="0"/>
                <a:effectLst>
                  <a:outerShdw blurRad="38100" dist="19050" dir="2700000" algn="tl" rotWithShape="0">
                    <a:schemeClr val="dk1">
                      <a:alpha val="40000"/>
                    </a:schemeClr>
                  </a:outerShdw>
                </a:effectLst>
              </a:rPr>
              <a:t>Language    </a:t>
            </a:r>
            <a:r>
              <a:rPr lang="ar-EG" sz="3600" b="1" kern="0" dirty="0" smtClean="0">
                <a:ln w="0"/>
                <a:effectLst>
                  <a:outerShdw blurRad="38100" dist="19050" dir="2700000" algn="tl" rotWithShape="0">
                    <a:schemeClr val="dk1">
                      <a:alpha val="40000"/>
                    </a:schemeClr>
                  </a:outerShdw>
                </a:effectLst>
              </a:rPr>
              <a:t>لغة </a:t>
            </a:r>
            <a:r>
              <a:rPr lang="ar-EG" sz="3600" b="1" kern="0" dirty="0">
                <a:ln w="0"/>
                <a:effectLst>
                  <a:outerShdw blurRad="38100" dist="19050" dir="2700000" algn="tl" rotWithShape="0">
                    <a:schemeClr val="dk1">
                      <a:alpha val="40000"/>
                    </a:schemeClr>
                  </a:outerShdw>
                </a:effectLst>
              </a:rPr>
              <a:t>الجسد </a:t>
            </a:r>
            <a:endParaRPr kumimoji="0" lang="en-US" sz="3600" b="1" i="0" u="none" strike="noStrike" kern="0" normalizeH="0" baseline="0" noProof="0" dirty="0">
              <a:ln w="0"/>
              <a:effectLst>
                <a:outerShdw blurRad="38100" dist="19050" dir="2700000" algn="tl" rotWithShape="0">
                  <a:schemeClr val="dk1">
                    <a:alpha val="40000"/>
                  </a:schemeClr>
                </a:outerShdw>
              </a:effectLst>
              <a:uLnTx/>
              <a:uFillTx/>
            </a:endParaRP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3873075" y="4331857"/>
            <a:ext cx="7532473"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Social </a:t>
            </a:r>
            <a:r>
              <a:rPr lang="en-US" sz="3600" b="1" kern="0" dirty="0" smtClean="0">
                <a:ln w="0"/>
                <a:effectLst>
                  <a:outerShdw blurRad="38100" dist="19050" dir="2700000" algn="tl" rotWithShape="0">
                    <a:schemeClr val="dk1">
                      <a:alpha val="40000"/>
                    </a:schemeClr>
                  </a:outerShdw>
                </a:effectLst>
              </a:rPr>
              <a:t>Skills  </a:t>
            </a:r>
            <a:r>
              <a:rPr lang="ar-EG" sz="3600" b="1" kern="0" dirty="0">
                <a:ln w="0"/>
                <a:effectLst>
                  <a:outerShdw blurRad="38100" dist="19050" dir="2700000" algn="tl" rotWithShape="0">
                    <a:schemeClr val="dk1">
                      <a:alpha val="40000"/>
                    </a:schemeClr>
                  </a:outerShdw>
                </a:effectLst>
              </a:rPr>
              <a:t>مهارات اجتماعية </a:t>
            </a:r>
          </a:p>
        </p:txBody>
      </p:sp>
      <p:pic>
        <p:nvPicPr>
          <p:cNvPr id="23" name="Picture 22" descr="shutterstock_50138095.jpg">
            <a:extLst>
              <a:ext uri="{FF2B5EF4-FFF2-40B4-BE49-F238E27FC236}">
                <a16:creationId xmlns:a16="http://schemas.microsoft.com/office/drawing/2014/main" id="{7D7DFC8F-E93F-4239-D8E5-49BC1131EDEA}"/>
              </a:ext>
            </a:extLst>
          </p:cNvPr>
          <p:cNvPicPr>
            <a:picLocks noChangeAspect="1"/>
          </p:cNvPicPr>
          <p:nvPr/>
        </p:nvPicPr>
        <p:blipFill>
          <a:blip r:embed="rId3" cstate="print"/>
          <a:srcRect l="3030" r="3030" b="3774"/>
          <a:stretch>
            <a:fillRect/>
          </a:stretch>
        </p:blipFill>
        <p:spPr>
          <a:xfrm>
            <a:off x="841012" y="2200778"/>
            <a:ext cx="3643902" cy="4038600"/>
          </a:xfrm>
          <a:prstGeom prst="rect">
            <a:avLst/>
          </a:prstGeom>
        </p:spPr>
      </p:pic>
    </p:spTree>
    <p:extLst>
      <p:ext uri="{BB962C8B-B14F-4D97-AF65-F5344CB8AC3E}">
        <p14:creationId xmlns:p14="http://schemas.microsoft.com/office/powerpoint/2010/main" val="4036630584"/>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Stage</a:t>
            </a:r>
          </a:p>
          <a:p>
            <a:r>
              <a:rPr lang="ar-EG" sz="2800" b="1" dirty="0">
                <a:solidFill>
                  <a:srgbClr val="00B0F0"/>
                </a:solidFill>
                <a:latin typeface="Alexandria" charset="0"/>
                <a:cs typeface="Alexandria" charset="0"/>
              </a:rPr>
              <a:t>مرحلة الترحيب أو بداية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601260"/>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Of the three stages, the warm-up is the most important, even though it may account for only a small fraction of the time you spend in the interview. </a:t>
            </a:r>
          </a:p>
          <a:p>
            <a:pPr marL="342900" indent="-342900" algn="just">
              <a:spcBef>
                <a:spcPts val="600"/>
              </a:spcBef>
              <a:buFont typeface="Wingdings" panose="05000000000000000000" pitchFamily="2" charset="2"/>
              <a:buChar char="q"/>
            </a:pPr>
            <a:r>
              <a:rPr lang="en-US" sz="2100" dirty="0"/>
              <a:t>Studies suggest that many interviewers, particularly those who are poorly trained in interviewing techniques, make up their minds within the first 20 seconds of contact with a candidate. </a:t>
            </a:r>
          </a:p>
          <a:p>
            <a:pPr marL="342900" indent="-342900" algn="just">
              <a:spcBef>
                <a:spcPts val="600"/>
              </a:spcBef>
              <a:buFont typeface="Wingdings" panose="05000000000000000000" pitchFamily="2" charset="2"/>
              <a:buChar char="q"/>
            </a:pPr>
            <a:r>
              <a:rPr lang="en-US" sz="2100" dirty="0"/>
              <a:t>Don’t let your guard down if it appears that the interviewer wants to engage in what feels like small talk; these exchanges are every bit as important as structured questions.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78094"/>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200" dirty="0">
                <a:latin typeface="Times New Roman" pitchFamily="18" charset="0"/>
              </a:rPr>
              <a:t>من بين المراحل الثلاث، تعتبر مرحلة </a:t>
            </a:r>
            <a:r>
              <a:rPr lang="ar-EG" sz="2200" dirty="0" smtClean="0">
                <a:latin typeface="Times New Roman" pitchFamily="18" charset="0"/>
              </a:rPr>
              <a:t>الترحيب </a:t>
            </a:r>
            <a:r>
              <a:rPr lang="ar-EG" sz="2200" dirty="0">
                <a:latin typeface="Times New Roman" pitchFamily="18" charset="0"/>
              </a:rPr>
              <a:t>هي الأكثر أهمية، على الرغم من أنها قد لا تمثل سوى جزء صغير من الوقت الذي تقضيه في </a:t>
            </a:r>
            <a:r>
              <a:rPr lang="ar-EG" sz="2200" dirty="0" smtClean="0">
                <a:latin typeface="Times New Roman" pitchFamily="18" charset="0"/>
              </a:rPr>
              <a:t>المقابلة.</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تشير </a:t>
            </a:r>
            <a:r>
              <a:rPr lang="ar-EG" sz="2200" dirty="0">
                <a:latin typeface="Times New Roman" pitchFamily="18" charset="0"/>
              </a:rPr>
              <a:t>الدراسات إلى أن العديد من المُقابلين، وخاصةً أولئك الذين لم يُدربوا جيدًا على أساليب إجراء المقابلات، يتخذون قرارهم خلال أول 20 ثانية من التواصل مع المُرشح</a:t>
            </a:r>
            <a:r>
              <a:rPr lang="ar-EG" sz="22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لا تُخفف حذرك </a:t>
            </a:r>
            <a:r>
              <a:rPr lang="ar-EG" sz="2200" dirty="0">
                <a:latin typeface="Times New Roman" pitchFamily="18" charset="0"/>
              </a:rPr>
              <a:t>إذا بدا أن المُقابل يُريد الدخول فيما يبدو وكأنه حديث عابر؛ فهذه المُحادثات لا تقل أهمية عن الأسئلة </a:t>
            </a:r>
            <a:r>
              <a:rPr lang="ar-EG" sz="2200" dirty="0" smtClean="0">
                <a:latin typeface="Times New Roman" pitchFamily="18" charset="0"/>
              </a:rPr>
              <a:t>المُنظمة أو المُهيكلة</a:t>
            </a:r>
            <a:r>
              <a:rPr lang="ar-EG" sz="2200" dirty="0">
                <a:latin typeface="Times New Roman" pitchFamily="18" charset="0"/>
              </a:rPr>
              <a:t>.</a:t>
            </a:r>
            <a:endParaRPr lang="ar-EG" sz="2200" dirty="0" smtClean="0">
              <a:latin typeface="Times New Roman" pitchFamily="18" charset="0"/>
            </a:endParaRPr>
          </a:p>
        </p:txBody>
      </p:sp>
    </p:spTree>
    <p:extLst>
      <p:ext uri="{BB962C8B-B14F-4D97-AF65-F5344CB8AC3E}">
        <p14:creationId xmlns:p14="http://schemas.microsoft.com/office/powerpoint/2010/main" val="1046385450"/>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Stage</a:t>
            </a:r>
          </a:p>
          <a:p>
            <a:r>
              <a:rPr lang="ar-EG" sz="2800" b="1" dirty="0">
                <a:solidFill>
                  <a:srgbClr val="00B0F0"/>
                </a:solidFill>
                <a:latin typeface="Alexandria" charset="0"/>
                <a:cs typeface="Alexandria" charset="0"/>
              </a:rPr>
              <a:t>مرحلة الترحيب أو بداية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41659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1900" dirty="0"/>
              <a:t>Body language is crucial at this point. Stand or sit up straight, maintain regular but natural eye contact, and don’t fidget</a:t>
            </a:r>
            <a:r>
              <a:rPr lang="en-US" sz="1900" dirty="0" smtClean="0"/>
              <a:t>.</a:t>
            </a:r>
            <a:endParaRPr lang="en-US" sz="1900" dirty="0"/>
          </a:p>
          <a:p>
            <a:pPr marL="342900" indent="-342900" algn="just">
              <a:spcBef>
                <a:spcPts val="600"/>
              </a:spcBef>
              <a:buFont typeface="Wingdings" panose="05000000000000000000" pitchFamily="2" charset="2"/>
              <a:buChar char="q"/>
            </a:pPr>
            <a:r>
              <a:rPr lang="en-US" sz="1900" dirty="0"/>
              <a:t>When the interviewer extends a hand, respond with a firm but not overpowering handshake. </a:t>
            </a:r>
          </a:p>
          <a:p>
            <a:pPr marL="342900" indent="-342900" algn="just">
              <a:spcBef>
                <a:spcPts val="600"/>
              </a:spcBef>
              <a:buFont typeface="Wingdings" panose="05000000000000000000" pitchFamily="2" charset="2"/>
              <a:buChar char="q"/>
            </a:pPr>
            <a:r>
              <a:rPr lang="en-US" sz="1900" dirty="0"/>
              <a:t>Repeat the interviewer’s name when you’re introduced (“It’s a pleasure to meet you, Ms. Litton”). </a:t>
            </a:r>
          </a:p>
          <a:p>
            <a:pPr marL="342900" indent="-342900" algn="just">
              <a:spcBef>
                <a:spcPts val="600"/>
              </a:spcBef>
              <a:buFont typeface="Wingdings" panose="05000000000000000000" pitchFamily="2" charset="2"/>
              <a:buChar char="q"/>
            </a:pPr>
            <a:r>
              <a:rPr lang="en-US" sz="1900" dirty="0"/>
              <a:t>Wait until you’re asked to be seated or the interviewer has taken a seat. Let the interviewer start the discussion. Then, be ready to answer one or two substantial questions right away: for example, “Why do you want to work here?” or “What do you know about us?”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01150"/>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2100" dirty="0">
                <a:latin typeface="Times New Roman" pitchFamily="18" charset="0"/>
              </a:rPr>
              <a:t>لغة الجسد أساسية في هذه المرحلة. قف أو اجلس بشكل مستقيم، وحافظ على التواصل البصري المنتظم والطبيعي، ولا تتحرك</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عندما </a:t>
            </a:r>
            <a:r>
              <a:rPr lang="ar-EG" sz="2100" dirty="0">
                <a:latin typeface="Times New Roman" pitchFamily="18" charset="0"/>
              </a:rPr>
              <a:t>يمد لك المُقابل يده، ردّ بمصافحة حازمة ولكن غير مُبالغ فيها</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كرر </a:t>
            </a:r>
            <a:r>
              <a:rPr lang="ar-EG" sz="2100" dirty="0">
                <a:latin typeface="Times New Roman" pitchFamily="18" charset="0"/>
              </a:rPr>
              <a:t>اسم المُقابل عند تقديمك ("تشرفنا بلقائك، آنسة ليتون</a:t>
            </a:r>
            <a:r>
              <a:rPr lang="ar-EG" sz="210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2100" dirty="0" smtClean="0">
                <a:latin typeface="Times New Roman" pitchFamily="18" charset="0"/>
              </a:rPr>
              <a:t>انتظر </a:t>
            </a:r>
            <a:r>
              <a:rPr lang="ar-EG" sz="2100" dirty="0">
                <a:latin typeface="Times New Roman" pitchFamily="18" charset="0"/>
              </a:rPr>
              <a:t>حتى يُطلب منك الجلوس أو حتى يجلس المُقابل. دع المُقابل يبدأ النقاش. ثم كن مستعدًا للإجابة على سؤال أو سؤالين جوهريين فورًا: على سبيل المثال، "لماذا ترغب بالعمل هنا؟" أو "ماذا تعرف عنا؟"</a:t>
            </a:r>
            <a:endParaRPr lang="ar-EG" sz="2100" dirty="0" smtClean="0">
              <a:latin typeface="Times New Roman" pitchFamily="18" charset="0"/>
            </a:endParaRPr>
          </a:p>
        </p:txBody>
      </p:sp>
    </p:spTree>
    <p:extLst>
      <p:ext uri="{BB962C8B-B14F-4D97-AF65-F5344CB8AC3E}">
        <p14:creationId xmlns:p14="http://schemas.microsoft.com/office/powerpoint/2010/main" val="1651927409"/>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2641600" y="2402675"/>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Asking and </a:t>
            </a:r>
            <a:r>
              <a:rPr lang="en-US" sz="3600" b="1" kern="0" dirty="0" smtClean="0">
                <a:ln w="0"/>
                <a:effectLst>
                  <a:outerShdw blurRad="38100" dist="19050" dir="2700000" algn="tl" rotWithShape="0">
                    <a:schemeClr val="dk1">
                      <a:alpha val="40000"/>
                    </a:schemeClr>
                  </a:outerShdw>
                </a:effectLst>
              </a:rPr>
              <a:t>Responding  </a:t>
            </a:r>
            <a:r>
              <a:rPr lang="ar-EG" sz="3600" b="1" kern="0" dirty="0" smtClean="0">
                <a:ln w="0"/>
                <a:effectLst>
                  <a:outerShdw blurRad="38100" dist="19050" dir="2700000" algn="tl" rotWithShape="0">
                    <a:schemeClr val="dk1">
                      <a:alpha val="40000"/>
                    </a:schemeClr>
                  </a:outerShdw>
                </a:effectLst>
              </a:rPr>
              <a:t>السؤال والاستجابة</a:t>
            </a:r>
            <a:endParaRPr lang="ar-EG" sz="3600" b="1" kern="0" dirty="0">
              <a:ln w="0"/>
              <a:effectLst>
                <a:outerShdw blurRad="38100" dist="19050" dir="2700000" algn="tl" rotWithShape="0">
                  <a:schemeClr val="dk1">
                    <a:alpha val="40000"/>
                  </a:schemeClr>
                </a:outerShdw>
              </a:effectLst>
            </a:endParaRP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2641600" y="3421267"/>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Careful </a:t>
            </a:r>
            <a:r>
              <a:rPr lang="en-US" sz="3600" b="1" kern="0" dirty="0" smtClean="0">
                <a:ln w="0"/>
                <a:effectLst>
                  <a:outerShdw blurRad="38100" dist="19050" dir="2700000" algn="tl" rotWithShape="0">
                    <a:schemeClr val="dk1">
                      <a:alpha val="40000"/>
                    </a:schemeClr>
                  </a:outerShdw>
                </a:effectLst>
              </a:rPr>
              <a:t>Listening    </a:t>
            </a:r>
            <a:r>
              <a:rPr lang="ar-EG" sz="3600" b="1" kern="0" dirty="0">
                <a:ln w="0"/>
                <a:effectLst>
                  <a:outerShdw blurRad="38100" dist="19050" dir="2700000" algn="tl" rotWithShape="0">
                    <a:schemeClr val="dk1">
                      <a:alpha val="40000"/>
                    </a:schemeClr>
                  </a:outerShdw>
                </a:effectLst>
              </a:rPr>
              <a:t>الاستماع الدقيق</a:t>
            </a: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2641601" y="4331857"/>
            <a:ext cx="8397554"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Personal Questions </a:t>
            </a:r>
            <a:r>
              <a:rPr lang="en-US" sz="3600" b="1" kern="0" dirty="0" smtClean="0">
                <a:ln w="0"/>
                <a:effectLst>
                  <a:outerShdw blurRad="38100" dist="19050" dir="2700000" algn="tl" rotWithShape="0">
                    <a:schemeClr val="dk1">
                      <a:alpha val="40000"/>
                    </a:schemeClr>
                  </a:outerShdw>
                </a:effectLst>
              </a:rPr>
              <a:t>  </a:t>
            </a:r>
            <a:r>
              <a:rPr lang="ar-EG" sz="3600" b="1" kern="0" dirty="0" smtClean="0">
                <a:ln w="0"/>
                <a:effectLst>
                  <a:outerShdw blurRad="38100" dist="19050" dir="2700000" algn="tl" rotWithShape="0">
                    <a:schemeClr val="dk1">
                      <a:alpha val="40000"/>
                    </a:schemeClr>
                  </a:outerShdw>
                </a:effectLst>
              </a:rPr>
              <a:t>أسئلة </a:t>
            </a:r>
            <a:r>
              <a:rPr lang="ar-EG" sz="3600" b="1" kern="0" dirty="0">
                <a:ln w="0"/>
                <a:effectLst>
                  <a:outerShdw blurRad="38100" dist="19050" dir="2700000" algn="tl" rotWithShape="0">
                    <a:schemeClr val="dk1">
                      <a:alpha val="40000"/>
                    </a:schemeClr>
                  </a:outerShdw>
                </a:effectLst>
              </a:rPr>
              <a:t>شخصية</a:t>
            </a:r>
          </a:p>
        </p:txBody>
      </p:sp>
    </p:spTree>
    <p:extLst>
      <p:ext uri="{BB962C8B-B14F-4D97-AF65-F5344CB8AC3E}">
        <p14:creationId xmlns:p14="http://schemas.microsoft.com/office/powerpoint/2010/main" val="1619911002"/>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7809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Questions and answers will consume the greatest part of the interview.</a:t>
            </a:r>
          </a:p>
          <a:p>
            <a:pPr marL="342900" indent="-342900" algn="just">
              <a:spcBef>
                <a:spcPts val="600"/>
              </a:spcBef>
              <a:buFont typeface="Wingdings" panose="05000000000000000000" pitchFamily="2" charset="2"/>
              <a:buChar char="q"/>
            </a:pPr>
            <a:r>
              <a:rPr lang="en-US" sz="2100" dirty="0"/>
              <a:t>The interviewer will ask you about your qualifications and discuss many of the points mentioned in your résumé. </a:t>
            </a:r>
          </a:p>
          <a:p>
            <a:pPr marL="342900" indent="-342900" algn="just">
              <a:spcBef>
                <a:spcPts val="600"/>
              </a:spcBef>
              <a:buFont typeface="Wingdings" panose="05000000000000000000" pitchFamily="2" charset="2"/>
              <a:buChar char="q"/>
            </a:pPr>
            <a:r>
              <a:rPr lang="en-US" sz="2100" dirty="0"/>
              <a:t>You'll also be asking questions of your own.</a:t>
            </a:r>
          </a:p>
          <a:p>
            <a:pPr marL="342900" indent="-342900" algn="just">
              <a:spcBef>
                <a:spcPts val="600"/>
              </a:spcBef>
              <a:buFont typeface="Wingdings" panose="05000000000000000000" pitchFamily="2" charset="2"/>
              <a:buChar char="q"/>
            </a:pPr>
            <a:r>
              <a:rPr lang="en-US" sz="2100" dirty="0"/>
              <a:t>Let the interviewer lead the conversation, and never answer a question before he or she has finished asking it. </a:t>
            </a:r>
          </a:p>
          <a:p>
            <a:pPr marL="342900" indent="-342900" algn="just">
              <a:spcBef>
                <a:spcPts val="600"/>
              </a:spcBef>
              <a:buFont typeface="Wingdings" panose="05000000000000000000" pitchFamily="2" charset="2"/>
              <a:buChar char="q"/>
            </a:pPr>
            <a:r>
              <a:rPr lang="en-US" sz="2100" dirty="0"/>
              <a:t>Tailor your answers to make a favorable impression. Don't limit yourself to yes or no answers.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062651"/>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200" dirty="0">
                <a:latin typeface="Times New Roman" pitchFamily="18" charset="0"/>
              </a:rPr>
              <a:t>ستستحوذ الأسئلة والأجوبة على الجزء الأكبر من المقابلة</a:t>
            </a:r>
            <a:r>
              <a:rPr lang="ar-EG" sz="22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سيسألك </a:t>
            </a:r>
            <a:r>
              <a:rPr lang="ar-EG" sz="2200" dirty="0">
                <a:latin typeface="Times New Roman" pitchFamily="18" charset="0"/>
              </a:rPr>
              <a:t>المُقابل عن مؤهلاتك ويناقش العديد من النقاط المذكورة في سيرتك الذاتية</a:t>
            </a:r>
            <a:r>
              <a:rPr lang="ar-EG" sz="22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ستطرح </a:t>
            </a:r>
            <a:r>
              <a:rPr lang="ar-EG" sz="2200" dirty="0">
                <a:latin typeface="Times New Roman" pitchFamily="18" charset="0"/>
              </a:rPr>
              <a:t>أيضًا أسئلة خاصة بك</a:t>
            </a:r>
            <a:r>
              <a:rPr lang="ar-EG" sz="22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دع </a:t>
            </a:r>
            <a:r>
              <a:rPr lang="ar-EG" sz="2200" dirty="0">
                <a:latin typeface="Times New Roman" pitchFamily="18" charset="0"/>
              </a:rPr>
              <a:t>المُقابل يُدير الحديث، ولا تجيب أبدًا على سؤال قبل أن ينتهي من طرحه.</a:t>
            </a:r>
            <a:endParaRPr lang="ar-EG" sz="2200" dirty="0" smtClean="0">
              <a:latin typeface="Times New Roman" pitchFamily="18" charset="0"/>
            </a:endParaRPr>
          </a:p>
          <a:p>
            <a:pPr marL="342900" indent="-342900" algn="justLow" rtl="1">
              <a:spcBef>
                <a:spcPts val="1800"/>
              </a:spcBef>
              <a:buFont typeface="Wingdings" panose="05000000000000000000" pitchFamily="2" charset="2"/>
              <a:buChar char="q"/>
            </a:pPr>
            <a:r>
              <a:rPr lang="ar-EG" sz="2200" dirty="0" smtClean="0">
                <a:latin typeface="Times New Roman" pitchFamily="18" charset="0"/>
              </a:rPr>
              <a:t>صمّم </a:t>
            </a:r>
            <a:r>
              <a:rPr lang="ar-EG" sz="2200" dirty="0">
                <a:latin typeface="Times New Roman" pitchFamily="18" charset="0"/>
              </a:rPr>
              <a:t>إجاباتك لتترك انطباعًا إيجابيًا. لا تحصر نفسك في إجابات بنعم أو لا.</a:t>
            </a:r>
            <a:endParaRPr lang="ar-EG" sz="2200" dirty="0" smtClean="0">
              <a:latin typeface="Times New Roman" pitchFamily="18" charset="0"/>
            </a:endParaRPr>
          </a:p>
        </p:txBody>
      </p:sp>
    </p:spTree>
    <p:extLst>
      <p:ext uri="{BB962C8B-B14F-4D97-AF65-F5344CB8AC3E}">
        <p14:creationId xmlns:p14="http://schemas.microsoft.com/office/powerpoint/2010/main" val="4194438097"/>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524315"/>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If you're asked a difficult question, be sure you pause to think before responding. </a:t>
            </a:r>
          </a:p>
          <a:p>
            <a:pPr marL="342900" indent="-342900" algn="just">
              <a:spcBef>
                <a:spcPts val="600"/>
              </a:spcBef>
              <a:buFont typeface="Wingdings" panose="05000000000000000000" pitchFamily="2" charset="2"/>
              <a:buChar char="q"/>
            </a:pPr>
            <a:r>
              <a:rPr lang="en-US" sz="2100" dirty="0"/>
              <a:t>If you periodically ask a question or two from the list you've prepared, you'll not only learn something but also demonstrate your interest. </a:t>
            </a:r>
          </a:p>
          <a:p>
            <a:pPr marL="342900" indent="-342900" algn="just">
              <a:spcBef>
                <a:spcPts val="600"/>
              </a:spcBef>
              <a:buFont typeface="Wingdings" panose="05000000000000000000" pitchFamily="2" charset="2"/>
              <a:buChar char="q"/>
            </a:pPr>
            <a:r>
              <a:rPr lang="en-US" sz="2100" dirty="0"/>
              <a:t>Paying attention when the interviewer speaks can be as important as giving good answers or asking good questions. </a:t>
            </a:r>
          </a:p>
          <a:p>
            <a:pPr marL="342900" indent="-342900" algn="just">
              <a:spcBef>
                <a:spcPts val="600"/>
              </a:spcBef>
              <a:buFont typeface="Wingdings" panose="05000000000000000000" pitchFamily="2" charset="2"/>
              <a:buChar char="q"/>
            </a:pPr>
            <a:r>
              <a:rPr lang="en-US" sz="2100" dirty="0"/>
              <a:t>The interviewer's facial expressions, eye movements, gestures, and posture may tell you the real meaning of what is being said. Be especially aware of how your comments are received.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939540"/>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200" dirty="0">
                <a:latin typeface="Times New Roman" pitchFamily="18" charset="0"/>
              </a:rPr>
              <a:t>إذا طُرح عليك سؤال صعب، فتأكد من التوقف قليلًا للتفكير قبل الإجابة</a:t>
            </a:r>
            <a:r>
              <a:rPr lang="ar-EG" sz="22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200" dirty="0" smtClean="0">
                <a:latin typeface="Times New Roman" pitchFamily="18" charset="0"/>
              </a:rPr>
              <a:t>إذا </a:t>
            </a:r>
            <a:r>
              <a:rPr lang="ar-EG" sz="2200" dirty="0">
                <a:latin typeface="Times New Roman" pitchFamily="18" charset="0"/>
              </a:rPr>
              <a:t>طرحت سؤالًا أو سؤالين من القائمة التي أعددتها بشكل دوري، فلن تتعلم شيئًا فحسب، بل ستُظهر أيضًا اهتمامك</a:t>
            </a:r>
            <a:r>
              <a:rPr lang="ar-EG" sz="22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200" dirty="0" smtClean="0">
                <a:latin typeface="Times New Roman" pitchFamily="18" charset="0"/>
              </a:rPr>
              <a:t>إن </a:t>
            </a:r>
            <a:r>
              <a:rPr lang="ar-EG" sz="2200" dirty="0">
                <a:latin typeface="Times New Roman" pitchFamily="18" charset="0"/>
              </a:rPr>
              <a:t>الانتباه أثناء حديث المُقابل لا يقل أهمية عن تقديم إجابات جيدة أو طرح أسئلة جيدة</a:t>
            </a:r>
            <a:r>
              <a:rPr lang="ar-EG" sz="22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200" dirty="0" smtClean="0">
                <a:latin typeface="Times New Roman" pitchFamily="18" charset="0"/>
              </a:rPr>
              <a:t>قد </a:t>
            </a:r>
            <a:r>
              <a:rPr lang="ar-EG" sz="2200" dirty="0">
                <a:latin typeface="Times New Roman" pitchFamily="18" charset="0"/>
              </a:rPr>
              <a:t>تُخبرك تعابير وجه المُقابل، وحركات عينيه، وإيماءاته، ووضعية جسده بالمعنى الحقيقي لما يُقال. انتبه بشكل خاص لكيفية تلقي تعليقاتك.</a:t>
            </a:r>
            <a:endParaRPr lang="ar-EG" sz="2200" dirty="0" smtClean="0">
              <a:latin typeface="Times New Roman" pitchFamily="18" charset="0"/>
            </a:endParaRPr>
          </a:p>
        </p:txBody>
      </p:sp>
    </p:spTree>
    <p:extLst>
      <p:ext uri="{BB962C8B-B14F-4D97-AF65-F5344CB8AC3E}">
        <p14:creationId xmlns:p14="http://schemas.microsoft.com/office/powerpoint/2010/main" val="3207068699"/>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06759"/>
            <a:ext cx="5608348" cy="415498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200" dirty="0"/>
              <a:t>Employers cannot legally discriminate against a job candidate on the basis of race, color, gender, age (from 40 to 70), marital status, religion, national origin, or disability. If you are asked questions that are personal or potentially unlawful, how you respond depends on how badly you want the job, how you feel about revealing the information asked for, what you think the interviewer will do with the information, and whether you want to work for a company that asks such questions.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478088" y="2034190"/>
            <a:ext cx="4840515" cy="4247317"/>
          </a:xfrm>
          <a:prstGeom prst="rect">
            <a:avLst/>
          </a:prstGeom>
          <a:noFill/>
        </p:spPr>
        <p:txBody>
          <a:bodyPr wrap="square" anchor="t">
            <a:spAutoFit/>
          </a:bodyPr>
          <a:lstStyle/>
          <a:p>
            <a:pPr marL="342900" indent="-342900" algn="justLow" rtl="1">
              <a:lnSpc>
                <a:spcPct val="150000"/>
              </a:lnSpc>
              <a:spcBef>
                <a:spcPts val="1200"/>
              </a:spcBef>
              <a:buFont typeface="Wingdings" panose="05000000000000000000" pitchFamily="2" charset="2"/>
              <a:buChar char="q"/>
            </a:pPr>
            <a:r>
              <a:rPr lang="ar-EG" sz="2000" dirty="0">
                <a:latin typeface="Times New Roman" pitchFamily="18" charset="0"/>
              </a:rPr>
              <a:t>لا يجوز لأصحاب العمل التمييز قانونيًا ضد أي مرشح للوظيفة على أساس العرق أو اللون أو الجنس أو العمر (من 40 إلى 70 عامًا) أو الحالة الاجتماعية أو الدين أو الأصل القومي أو الإعاقة. إذا طُرحت عليك أسئلة شخصية أو قد تكون غير قانونية، فإن ردك يعتمد على مدى رغبتك في الوظيفة، وموقفك من الكشف عن المعلومات المطلوبة، ورأيك في كيفية تعامل القائم بإجراء المقابلة مع هذه المعلومات، وما إذا كنت ترغب في العمل لدى شركة تطرح مثل هذه الأسئلة.</a:t>
            </a:r>
            <a:endParaRPr lang="ar-EG" sz="2000" dirty="0" smtClean="0">
              <a:latin typeface="Times New Roman" pitchFamily="18" charset="0"/>
            </a:endParaRPr>
          </a:p>
        </p:txBody>
      </p:sp>
    </p:spTree>
    <p:extLst>
      <p:ext uri="{BB962C8B-B14F-4D97-AF65-F5344CB8AC3E}">
        <p14:creationId xmlns:p14="http://schemas.microsoft.com/office/powerpoint/2010/main" val="1340365602"/>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2641600" y="2402675"/>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Courtesy and </a:t>
            </a:r>
            <a:r>
              <a:rPr lang="en-US" sz="3600" b="1" kern="0" dirty="0" smtClean="0">
                <a:ln w="0"/>
                <a:effectLst>
                  <a:outerShdw blurRad="38100" dist="19050" dir="2700000" algn="tl" rotWithShape="0">
                    <a:schemeClr val="dk1">
                      <a:alpha val="40000"/>
                    </a:schemeClr>
                  </a:outerShdw>
                </a:effectLst>
              </a:rPr>
              <a:t>Interest   </a:t>
            </a:r>
            <a:r>
              <a:rPr lang="ar-EG" sz="3600" b="1" kern="0" dirty="0">
                <a:ln w="0"/>
                <a:effectLst>
                  <a:outerShdw blurRad="38100" dist="19050" dir="2700000" algn="tl" rotWithShape="0">
                    <a:schemeClr val="dk1">
                      <a:alpha val="40000"/>
                    </a:schemeClr>
                  </a:outerShdw>
                </a:effectLst>
              </a:rPr>
              <a:t>المجاملة والاهتمام </a:t>
            </a: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2641600" y="3421267"/>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Salary </a:t>
            </a:r>
            <a:r>
              <a:rPr lang="en-US" sz="3600" b="1" kern="0" dirty="0" smtClean="0">
                <a:ln w="0"/>
                <a:effectLst>
                  <a:outerShdw blurRad="38100" dist="19050" dir="2700000" algn="tl" rotWithShape="0">
                    <a:schemeClr val="dk1">
                      <a:alpha val="40000"/>
                    </a:schemeClr>
                  </a:outerShdw>
                </a:effectLst>
              </a:rPr>
              <a:t>Options    </a:t>
            </a:r>
            <a:r>
              <a:rPr lang="ar-EG" sz="3600" b="1" kern="0" dirty="0" smtClean="0">
                <a:ln w="0"/>
                <a:effectLst>
                  <a:outerShdw blurRad="38100" dist="19050" dir="2700000" algn="tl" rotWithShape="0">
                    <a:schemeClr val="dk1">
                      <a:alpha val="40000"/>
                    </a:schemeClr>
                  </a:outerShdw>
                </a:effectLst>
              </a:rPr>
              <a:t>خيارات </a:t>
            </a:r>
            <a:r>
              <a:rPr lang="ar-EG" sz="3600" b="1" kern="0" dirty="0">
                <a:ln w="0"/>
                <a:effectLst>
                  <a:outerShdw blurRad="38100" dist="19050" dir="2700000" algn="tl" rotWithShape="0">
                    <a:schemeClr val="dk1">
                      <a:alpha val="40000"/>
                    </a:schemeClr>
                  </a:outerShdw>
                </a:effectLst>
              </a:rPr>
              <a:t>الراتب</a:t>
            </a: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2641601" y="4331857"/>
            <a:ext cx="8397554"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Interview </a:t>
            </a:r>
            <a:r>
              <a:rPr lang="en-US" sz="3600" b="1" kern="0" dirty="0" smtClean="0">
                <a:ln w="0"/>
                <a:effectLst>
                  <a:outerShdw blurRad="38100" dist="19050" dir="2700000" algn="tl" rotWithShape="0">
                    <a:schemeClr val="dk1">
                      <a:alpha val="40000"/>
                    </a:schemeClr>
                  </a:outerShdw>
                </a:effectLst>
              </a:rPr>
              <a:t>Notes     </a:t>
            </a:r>
            <a:r>
              <a:rPr lang="ar-EG" sz="3600" b="1" kern="0" dirty="0" smtClean="0">
                <a:ln w="0"/>
                <a:effectLst>
                  <a:outerShdw blurRad="38100" dist="19050" dir="2700000" algn="tl" rotWithShape="0">
                    <a:schemeClr val="dk1">
                      <a:alpha val="40000"/>
                    </a:schemeClr>
                  </a:outerShdw>
                </a:effectLst>
              </a:rPr>
              <a:t>ملاحظات </a:t>
            </a:r>
            <a:r>
              <a:rPr lang="ar-EG" sz="3600" b="1" kern="0" dirty="0">
                <a:ln w="0"/>
                <a:effectLst>
                  <a:outerShdw blurRad="38100" dist="19050" dir="2700000" algn="tl" rotWithShape="0">
                    <a:schemeClr val="dk1">
                      <a:alpha val="40000"/>
                    </a:schemeClr>
                  </a:outerShdw>
                </a:effectLst>
              </a:rPr>
              <a:t>المقابلة</a:t>
            </a:r>
          </a:p>
        </p:txBody>
      </p:sp>
    </p:spTree>
    <p:extLst>
      <p:ext uri="{BB962C8B-B14F-4D97-AF65-F5344CB8AC3E}">
        <p14:creationId xmlns:p14="http://schemas.microsoft.com/office/powerpoint/2010/main" val="429013466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47317"/>
          </a:xfrm>
          <a:prstGeom prst="rect">
            <a:avLst/>
          </a:prstGeom>
          <a:noFill/>
        </p:spPr>
        <p:txBody>
          <a:bodyPr wrap="square" anchor="t">
            <a:spAutoFit/>
          </a:bodyPr>
          <a:lstStyle/>
          <a:p>
            <a:pPr marL="342900" indent="-342900" algn="just">
              <a:buFont typeface="Wingdings" panose="05000000000000000000" pitchFamily="2" charset="2"/>
              <a:buChar char="q"/>
            </a:pPr>
            <a:r>
              <a:rPr lang="en-US" dirty="0"/>
              <a:t>Like the warm-up stage, the end of the interview is more important than its duration would indicate. </a:t>
            </a:r>
          </a:p>
          <a:p>
            <a:pPr marL="342900" indent="-342900" algn="just">
              <a:buFont typeface="Wingdings" panose="05000000000000000000" pitchFamily="2" charset="2"/>
              <a:buChar char="q"/>
            </a:pPr>
            <a:r>
              <a:rPr lang="en-US" dirty="0"/>
              <a:t>In the last few minutes, emphasize your value to the organization and correct any misconceptions the interviewer might have.</a:t>
            </a:r>
          </a:p>
          <a:p>
            <a:pPr marL="342900" indent="-342900" algn="just">
              <a:buFont typeface="Wingdings" panose="05000000000000000000" pitchFamily="2" charset="2"/>
              <a:buChar char="q"/>
            </a:pPr>
            <a:r>
              <a:rPr lang="en-US" dirty="0"/>
              <a:t>You can generally tell when the interviewer is trying to conclude the session.</a:t>
            </a:r>
          </a:p>
          <a:p>
            <a:pPr marL="342900" indent="-342900" algn="just">
              <a:buFont typeface="Wingdings" panose="05000000000000000000" pitchFamily="2" charset="2"/>
              <a:buChar char="q"/>
            </a:pPr>
            <a:r>
              <a:rPr lang="en-US" dirty="0"/>
              <a:t>When you get the signal, respond promptly, but don't rush. </a:t>
            </a:r>
          </a:p>
          <a:p>
            <a:pPr marL="342900" indent="-342900" algn="just">
              <a:buFont typeface="Wingdings" panose="05000000000000000000" pitchFamily="2" charset="2"/>
              <a:buChar char="q"/>
            </a:pPr>
            <a:r>
              <a:rPr lang="en-US" dirty="0"/>
              <a:t>Thank the interviewer for the opportunity and express an interest in the organization. </a:t>
            </a:r>
          </a:p>
          <a:p>
            <a:pPr marL="342900" indent="-342900" algn="just">
              <a:buFont typeface="Wingdings" panose="05000000000000000000" pitchFamily="2" charset="2"/>
              <a:buChar char="q"/>
            </a:pPr>
            <a:r>
              <a:rPr lang="en-US" dirty="0"/>
              <a:t>If you can do so comfortably, try to pin down what will happen next, but don't press for an immediate decision.</a:t>
            </a:r>
          </a:p>
          <a:p>
            <a:pPr marL="342900" indent="-342900" algn="just">
              <a:buFont typeface="Wingdings" panose="05000000000000000000" pitchFamily="2" charset="2"/>
              <a:buChar char="q"/>
            </a:pPr>
            <a:r>
              <a:rPr lang="en-US" dirty="0"/>
              <a:t>If you do receive an offer during the interview, you'll naturally want to discuss salary.</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154984"/>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1950" dirty="0">
                <a:latin typeface="Times New Roman" pitchFamily="18" charset="0"/>
              </a:rPr>
              <a:t>كما هو الحال مع مرحلة </a:t>
            </a:r>
            <a:r>
              <a:rPr lang="ar-EG" sz="1950" dirty="0" smtClean="0">
                <a:latin typeface="Times New Roman" pitchFamily="18" charset="0"/>
              </a:rPr>
              <a:t>الترحيب، </a:t>
            </a:r>
            <a:r>
              <a:rPr lang="ar-EG" sz="1950" dirty="0">
                <a:latin typeface="Times New Roman" pitchFamily="18" charset="0"/>
              </a:rPr>
              <a:t>فإن نهاية المقابلة أكثر أهمية من </a:t>
            </a:r>
            <a:r>
              <a:rPr lang="ar-EG" sz="1950" dirty="0" smtClean="0">
                <a:latin typeface="Times New Roman" pitchFamily="18" charset="0"/>
              </a:rPr>
              <a:t>مدتها.</a:t>
            </a:r>
          </a:p>
          <a:p>
            <a:pPr marL="342900" indent="-342900" algn="justLow" rtl="1">
              <a:spcBef>
                <a:spcPts val="600"/>
              </a:spcBef>
              <a:buFont typeface="Wingdings" panose="05000000000000000000" pitchFamily="2" charset="2"/>
              <a:buChar char="q"/>
            </a:pPr>
            <a:r>
              <a:rPr lang="ar-EG" sz="1950" dirty="0">
                <a:latin typeface="Times New Roman" pitchFamily="18" charset="0"/>
              </a:rPr>
              <a:t>في الدقائق القليلة الأخيرة</a:t>
            </a:r>
            <a:r>
              <a:rPr lang="ar-EG" sz="1950" dirty="0" smtClean="0">
                <a:latin typeface="Times New Roman" pitchFamily="18" charset="0"/>
              </a:rPr>
              <a:t>، قم </a:t>
            </a:r>
            <a:r>
              <a:rPr lang="ar-EG" sz="1950" dirty="0">
                <a:latin typeface="Times New Roman" pitchFamily="18" charset="0"/>
              </a:rPr>
              <a:t>بتأكيد قيمتك </a:t>
            </a:r>
            <a:r>
              <a:rPr lang="ar-EG" sz="1950" dirty="0" smtClean="0">
                <a:latin typeface="Times New Roman" pitchFamily="18" charset="0"/>
              </a:rPr>
              <a:t>للمنظمة وصحّح </a:t>
            </a:r>
            <a:r>
              <a:rPr lang="ar-EG" sz="1950" dirty="0">
                <a:latin typeface="Times New Roman" pitchFamily="18" charset="0"/>
              </a:rPr>
              <a:t>أي مفاهيم خاطئة قد تكون لدى المُقابل</a:t>
            </a:r>
            <a:r>
              <a:rPr lang="ar-EG" sz="195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1950" dirty="0" smtClean="0">
                <a:latin typeface="Times New Roman" pitchFamily="18" charset="0"/>
              </a:rPr>
              <a:t>بإمكانك </a:t>
            </a:r>
            <a:r>
              <a:rPr lang="ar-EG" sz="1950" dirty="0">
                <a:latin typeface="Times New Roman" pitchFamily="18" charset="0"/>
              </a:rPr>
              <a:t>عادةً معرفة متى يحاول المُقابل إنهاء الجلسة</a:t>
            </a:r>
            <a:r>
              <a:rPr lang="ar-EG" sz="195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1950" dirty="0" smtClean="0">
                <a:latin typeface="Times New Roman" pitchFamily="18" charset="0"/>
              </a:rPr>
              <a:t>عندما </a:t>
            </a:r>
            <a:r>
              <a:rPr lang="ar-EG" sz="1950" dirty="0">
                <a:latin typeface="Times New Roman" pitchFamily="18" charset="0"/>
              </a:rPr>
              <a:t>تتلقى الإشارة، أجب فورًا، ولكن دون تسرع</a:t>
            </a:r>
            <a:r>
              <a:rPr lang="ar-EG" sz="1950" dirty="0" smtClean="0">
                <a:latin typeface="Times New Roman" pitchFamily="18" charset="0"/>
              </a:rPr>
              <a:t>.</a:t>
            </a:r>
          </a:p>
          <a:p>
            <a:pPr marL="342900" indent="-342900" algn="justLow" rtl="1">
              <a:spcBef>
                <a:spcPts val="600"/>
              </a:spcBef>
              <a:buFont typeface="Wingdings" panose="05000000000000000000" pitchFamily="2" charset="2"/>
              <a:buChar char="q"/>
            </a:pPr>
            <a:r>
              <a:rPr lang="ar-EG" sz="1950" dirty="0" smtClean="0">
                <a:latin typeface="Times New Roman" pitchFamily="18" charset="0"/>
              </a:rPr>
              <a:t>اشكر </a:t>
            </a:r>
            <a:r>
              <a:rPr lang="ar-EG" sz="1950" dirty="0">
                <a:latin typeface="Times New Roman" pitchFamily="18" charset="0"/>
              </a:rPr>
              <a:t>المُقابل على الفرصة وأبدِ اهتمامك </a:t>
            </a:r>
            <a:r>
              <a:rPr lang="ar-EG" sz="1950" dirty="0" smtClean="0">
                <a:latin typeface="Times New Roman" pitchFamily="18" charset="0"/>
              </a:rPr>
              <a:t>بالمنظمة.</a:t>
            </a:r>
          </a:p>
          <a:p>
            <a:pPr marL="342900" indent="-342900" algn="justLow" rtl="1">
              <a:spcBef>
                <a:spcPts val="600"/>
              </a:spcBef>
              <a:buFont typeface="Wingdings" panose="05000000000000000000" pitchFamily="2" charset="2"/>
              <a:buChar char="q"/>
            </a:pPr>
            <a:r>
              <a:rPr lang="ar-EG" sz="1950" dirty="0">
                <a:latin typeface="Times New Roman" pitchFamily="18" charset="0"/>
              </a:rPr>
              <a:t>إذا كان بوسعك القيام بذلك بشكل مريح، فحاول تحديد ما سيحدث بعد ذلك، ولكن لا تضغط من أجل اتخاذ قرار </a:t>
            </a:r>
            <a:r>
              <a:rPr lang="ar-EG" sz="1950" dirty="0" smtClean="0">
                <a:latin typeface="Times New Roman" pitchFamily="18" charset="0"/>
              </a:rPr>
              <a:t>فوري.</a:t>
            </a:r>
          </a:p>
          <a:p>
            <a:pPr marL="342900" indent="-342900" algn="justLow" rtl="1">
              <a:spcBef>
                <a:spcPts val="600"/>
              </a:spcBef>
              <a:buFont typeface="Wingdings" panose="05000000000000000000" pitchFamily="2" charset="2"/>
              <a:buChar char="q"/>
            </a:pPr>
            <a:r>
              <a:rPr lang="ar-EG" sz="1950" dirty="0" smtClean="0">
                <a:latin typeface="Times New Roman" pitchFamily="18" charset="0"/>
              </a:rPr>
              <a:t>إذا </a:t>
            </a:r>
            <a:r>
              <a:rPr lang="ar-EG" sz="1950" dirty="0">
                <a:latin typeface="Times New Roman" pitchFamily="18" charset="0"/>
              </a:rPr>
              <a:t>تلقيت عرضًا خلال المقابلة، فمن الطبيعي أن ترغب في مناقشة الراتب.</a:t>
            </a:r>
            <a:endParaRPr lang="ar-EG" sz="1950" dirty="0" smtClean="0">
              <a:latin typeface="Times New Roman" pitchFamily="18" charset="0"/>
            </a:endParaRPr>
          </a:p>
        </p:txBody>
      </p:sp>
    </p:spTree>
    <p:extLst>
      <p:ext uri="{BB962C8B-B14F-4D97-AF65-F5344CB8AC3E}">
        <p14:creationId xmlns:p14="http://schemas.microsoft.com/office/powerpoint/2010/main" val="1010127263"/>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31928"/>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1850" dirty="0"/>
              <a:t>However, let the interviewer raise the subject. If asked your salary requirements, say that you would expect to receive the standard salary for the job in question. If you don't like the offer, you might try to negotiate, provided you're in a good bargaining position and the organization has the flexibility to accommodate you</a:t>
            </a:r>
            <a:r>
              <a:rPr lang="en-US" sz="1850" dirty="0" smtClean="0"/>
              <a:t>. </a:t>
            </a:r>
            <a:endParaRPr lang="en-US" sz="1850" dirty="0"/>
          </a:p>
          <a:p>
            <a:pPr marL="342900" indent="-342900" algn="just">
              <a:spcBef>
                <a:spcPts val="1200"/>
              </a:spcBef>
              <a:buFont typeface="Wingdings" panose="05000000000000000000" pitchFamily="2" charset="2"/>
              <a:buChar char="q"/>
            </a:pPr>
            <a:r>
              <a:rPr lang="en-US" sz="1850" dirty="0"/>
              <a:t>Maintain a notebook or simple database with information about each company, interviewers’ answers to your questions, contact information for each interviewer, the status of thank-you notes and other follow-up communication, and upcoming interview appointments. Carefully organized notes will help you decide which company is the right fit for you when it comes time to choose from the job offer.</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478149"/>
          </a:xfrm>
          <a:prstGeom prst="rect">
            <a:avLst/>
          </a:prstGeom>
          <a:noFill/>
        </p:spPr>
        <p:txBody>
          <a:bodyPr wrap="square" anchor="t">
            <a:spAutoFit/>
          </a:bodyPr>
          <a:lstStyle/>
          <a:p>
            <a:pPr marL="342900" indent="-342900" algn="justLow" rtl="1">
              <a:buFont typeface="Wingdings" panose="05000000000000000000" pitchFamily="2" charset="2"/>
              <a:buChar char="q"/>
            </a:pPr>
            <a:r>
              <a:rPr lang="ar-EG" sz="2000" dirty="0">
                <a:latin typeface="Times New Roman" pitchFamily="18" charset="0"/>
              </a:rPr>
              <a:t>مع ذلك، دع المُقابل يطرح الموضوع. إذا سُئل عن متطلبات راتبك، فقل إنك تتوقع الحصول على الراتب القياسي للوظيفة المعنية. إذا لم يُعجبك العرض، يمكنك محاولة التفاوض، بشرط أن تكون في وضع تفاوضي جيد وأن تتمتع المؤسسة بالمرونة اللازمة لتلبية طلبك</a:t>
            </a:r>
            <a:r>
              <a:rPr lang="ar-EG" sz="2000" dirty="0" smtClean="0">
                <a:latin typeface="Times New Roman" pitchFamily="18" charset="0"/>
              </a:rPr>
              <a:t>.</a:t>
            </a:r>
          </a:p>
          <a:p>
            <a:pPr marL="342900" indent="-342900" algn="justLow" rtl="1">
              <a:buFont typeface="Wingdings" panose="05000000000000000000" pitchFamily="2" charset="2"/>
              <a:buChar char="q"/>
            </a:pPr>
            <a:r>
              <a:rPr lang="ar-EG" sz="2000" dirty="0" smtClean="0">
                <a:latin typeface="Times New Roman" pitchFamily="18" charset="0"/>
              </a:rPr>
              <a:t>احتفظ </a:t>
            </a:r>
            <a:r>
              <a:rPr lang="ar-EG" sz="2000" dirty="0">
                <a:latin typeface="Times New Roman" pitchFamily="18" charset="0"/>
              </a:rPr>
              <a:t>بدفتر ملاحظات أو قاعدة بيانات بسيطة تتضمن معلومات عن كل شركة، وإجابات القائمين على المقابلات على أسئلتك، ومعلومات الاتصال بكل منهم، وحالة رسائل الشكر وغيرها من مراسلات المتابعة، ومواعيد المقابلات القادمة. ستساعدك الملاحظات المنظمة بعناية في تحديد الشركة الأنسب لك عند اختيار عرض العمل المناسب.</a:t>
            </a:r>
            <a:endParaRPr lang="ar-EG" sz="2000" dirty="0" smtClean="0">
              <a:latin typeface="Times New Roman" pitchFamily="18" charset="0"/>
            </a:endParaRPr>
          </a:p>
        </p:txBody>
      </p:sp>
    </p:spTree>
    <p:extLst>
      <p:ext uri="{BB962C8B-B14F-4D97-AF65-F5344CB8AC3E}">
        <p14:creationId xmlns:p14="http://schemas.microsoft.com/office/powerpoint/2010/main" val="2043267088"/>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1596014"/>
          </a:xfrm>
          <a:prstGeom prst="rect">
            <a:avLst/>
          </a:prstGeom>
        </p:spPr>
        <p:txBody>
          <a:bodyPr wrap="square">
            <a:spAutoFit/>
          </a:bodyPr>
          <a:lstStyle/>
          <a:p>
            <a:pPr algn="ctr">
              <a:lnSpc>
                <a:spcPct val="120000"/>
              </a:lnSpc>
            </a:pPr>
            <a:r>
              <a:rPr lang="en-US" sz="2800" b="1" dirty="0">
                <a:solidFill>
                  <a:schemeClr val="bg1"/>
                </a:solidFill>
                <a:latin typeface="Alexandria" charset="0"/>
                <a:cs typeface="Alexandria" charset="0"/>
              </a:rPr>
              <a:t>Following Up After an Interview</a:t>
            </a:r>
          </a:p>
          <a:p>
            <a:pPr algn="ctr" rtl="1">
              <a:lnSpc>
                <a:spcPct val="120000"/>
              </a:lnSpc>
            </a:pPr>
            <a:r>
              <a:rPr lang="ar-EG" sz="2800" b="1" dirty="0">
                <a:solidFill>
                  <a:schemeClr val="bg1"/>
                </a:solidFill>
                <a:latin typeface="Alexandria" charset="0"/>
                <a:cs typeface="Alexandria" charset="0"/>
              </a:rPr>
              <a:t>المتابعة بعد المقابلة</a:t>
            </a:r>
          </a:p>
        </p:txBody>
      </p:sp>
      <p:grpSp>
        <p:nvGrpSpPr>
          <p:cNvPr id="10" name="Group 9"/>
          <p:cNvGrpSpPr/>
          <p:nvPr/>
        </p:nvGrpSpPr>
        <p:grpSpPr>
          <a:xfrm>
            <a:off x="5642969" y="2104457"/>
            <a:ext cx="5852555" cy="2460649"/>
            <a:chOff x="5641526" y="3499567"/>
            <a:chExt cx="5852555" cy="2460649"/>
          </a:xfrm>
        </p:grpSpPr>
        <p:sp>
          <p:nvSpPr>
            <p:cNvPr id="7" name="Rectangle 6"/>
            <p:cNvSpPr/>
            <p:nvPr/>
          </p:nvSpPr>
          <p:spPr>
            <a:xfrm>
              <a:off x="6746758" y="5252330"/>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2" y="3996751"/>
              <a:ext cx="4546317" cy="1200329"/>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Applying and Interviewing for Employment</a:t>
              </a:r>
            </a:p>
            <a:p>
              <a:pPr algn="ctr"/>
              <a:r>
                <a:rPr lang="ar-EG" sz="2400" b="1" dirty="0">
                  <a:solidFill>
                    <a:srgbClr val="00B0F0"/>
                  </a:solidFill>
                  <a:latin typeface="Alexandria" charset="0"/>
                  <a:cs typeface="Alexandria" charset="0"/>
                </a:rPr>
                <a:t>التقدم للوظائف وإجراء المقابلات</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23759651"/>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Following Up After an Interview</a:t>
            </a:r>
          </a:p>
          <a:p>
            <a:r>
              <a:rPr lang="ar-EG" sz="2800" b="1" dirty="0">
                <a:solidFill>
                  <a:srgbClr val="00B0F0"/>
                </a:solidFill>
                <a:latin typeface="Alexandria" charset="0"/>
                <a:cs typeface="Alexandria" charset="0"/>
              </a:rPr>
              <a:t>المتابعة بعد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08872"/>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1850" dirty="0"/>
              <a:t>Staying in contact with a prospective employer after an interview shows that you really want the job and are determined to get it. </a:t>
            </a:r>
          </a:p>
          <a:p>
            <a:pPr marL="342900" indent="-342900" algn="just">
              <a:spcBef>
                <a:spcPts val="600"/>
              </a:spcBef>
              <a:buFont typeface="Wingdings" panose="05000000000000000000" pitchFamily="2" charset="2"/>
              <a:buChar char="q"/>
            </a:pPr>
            <a:r>
              <a:rPr lang="en-US" sz="1850" dirty="0"/>
              <a:t>Doing so also gives you another chance to demonstrate your communication skills and sense of business etiquette. </a:t>
            </a:r>
          </a:p>
          <a:p>
            <a:pPr marL="342900" indent="-342900" algn="just">
              <a:spcBef>
                <a:spcPts val="600"/>
              </a:spcBef>
              <a:buFont typeface="Wingdings" panose="05000000000000000000" pitchFamily="2" charset="2"/>
              <a:buChar char="q"/>
            </a:pPr>
            <a:r>
              <a:rPr lang="en-US" sz="1850" dirty="0"/>
              <a:t>Following up brings your name to the interviewer’s attention once again and reminds him or her that you’re actively looking and waiting for the decision.</a:t>
            </a:r>
          </a:p>
          <a:p>
            <a:pPr marL="342900" indent="-342900" algn="just">
              <a:spcBef>
                <a:spcPts val="600"/>
              </a:spcBef>
              <a:buFont typeface="Wingdings" panose="05000000000000000000" pitchFamily="2" charset="2"/>
              <a:buChar char="q"/>
            </a:pPr>
            <a:r>
              <a:rPr lang="en-US" sz="1850" dirty="0"/>
              <a:t>Any time you hear from a company during the application or interview process, be sure to respond quickly. Companies flooded with résumés may move on to another candidate if you they don’t hear back from you within 24 hours.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108817"/>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100" dirty="0">
                <a:latin typeface="Times New Roman" pitchFamily="18" charset="0"/>
              </a:rPr>
              <a:t>إن البقاء على تواصل مع صاحب العمل المحتمل بعد المقابلة يُظهر رغبتك الشديدة في الوظيفة وعزمك على الحصول عليها</a:t>
            </a:r>
            <a:r>
              <a:rPr lang="ar-EG" sz="21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100" dirty="0" smtClean="0">
                <a:latin typeface="Times New Roman" pitchFamily="18" charset="0"/>
              </a:rPr>
              <a:t>كما </a:t>
            </a:r>
            <a:r>
              <a:rPr lang="ar-EG" sz="2100" dirty="0">
                <a:latin typeface="Times New Roman" pitchFamily="18" charset="0"/>
              </a:rPr>
              <a:t>يمنحك ذلك فرصة أخرى لإظهار مهاراتك في التواصل وحسن تصرفك</a:t>
            </a:r>
            <a:r>
              <a:rPr lang="ar-EG" sz="21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100" dirty="0" smtClean="0">
                <a:latin typeface="Times New Roman" pitchFamily="18" charset="0"/>
              </a:rPr>
              <a:t>المتابعة </a:t>
            </a:r>
            <a:r>
              <a:rPr lang="ar-EG" sz="2100" dirty="0">
                <a:latin typeface="Times New Roman" pitchFamily="18" charset="0"/>
              </a:rPr>
              <a:t>تُلفت انتباه المُقابل مرة أخرى، وتُذكّره بأنك تبحث بجدية عن الوظيفة وتنتظر القرار</a:t>
            </a:r>
            <a:r>
              <a:rPr lang="ar-EG" sz="2100" dirty="0" smtClean="0">
                <a:latin typeface="Times New Roman" pitchFamily="18" charset="0"/>
              </a:rPr>
              <a:t>.</a:t>
            </a:r>
          </a:p>
          <a:p>
            <a:pPr marL="342900" indent="-342900" algn="justLow" rtl="1">
              <a:spcBef>
                <a:spcPts val="1200"/>
              </a:spcBef>
              <a:buFont typeface="Wingdings" panose="05000000000000000000" pitchFamily="2" charset="2"/>
              <a:buChar char="q"/>
            </a:pPr>
            <a:r>
              <a:rPr lang="ar-EG" sz="2100" dirty="0" smtClean="0">
                <a:latin typeface="Times New Roman" pitchFamily="18" charset="0"/>
              </a:rPr>
              <a:t>في </a:t>
            </a:r>
            <a:r>
              <a:rPr lang="ar-EG" sz="2100" dirty="0">
                <a:latin typeface="Times New Roman" pitchFamily="18" charset="0"/>
              </a:rPr>
              <a:t>أي وقت تتلقى فيه ردًا من شركة أثناء عملية التقديم أو المقابلة، تأكد من الرد بسرعة. قد تُفضّل الشركات المُكتظة بالسير الذاتية مرشحًا آخر إذا لم تتلقَّ ردًا منك خلال 24 ساعة.</a:t>
            </a:r>
            <a:endParaRPr lang="ar-EG" sz="2100" dirty="0" smtClean="0">
              <a:latin typeface="Times New Roman" pitchFamily="18" charset="0"/>
            </a:endParaRPr>
          </a:p>
        </p:txBody>
      </p:sp>
    </p:spTree>
    <p:extLst>
      <p:ext uri="{BB962C8B-B14F-4D97-AF65-F5344CB8AC3E}">
        <p14:creationId xmlns:p14="http://schemas.microsoft.com/office/powerpoint/2010/main" val="4210005120"/>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Messages </a:t>
            </a:r>
          </a:p>
          <a:p>
            <a:r>
              <a:rPr lang="ar-EG" sz="2800" b="1" dirty="0">
                <a:solidFill>
                  <a:srgbClr val="00B0F0"/>
                </a:solidFill>
                <a:latin typeface="Alexandria" charset="0"/>
                <a:cs typeface="Alexandria" charset="0"/>
              </a:rPr>
              <a:t>رسائل المتابعة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942309" y="2211572"/>
            <a:ext cx="5545578" cy="4111504"/>
          </a:xfrm>
          <a:prstGeom prst="rect">
            <a:avLst/>
          </a:prstGeom>
          <a:noFill/>
          <a:ln w="9525">
            <a:noFill/>
            <a:miter lim="800000"/>
            <a:headEnd/>
            <a:tailEnd/>
          </a:ln>
          <a:effectLst/>
        </p:spPr>
        <p:txBody>
          <a:bodyPr wrap="none" anchor="ctr"/>
          <a:lstStyle/>
          <a:p>
            <a:pPr marL="571500" lvl="0" indent="-571500" fontAlgn="base">
              <a:lnSpc>
                <a:spcPct val="150000"/>
              </a:lnSpc>
              <a:spcBef>
                <a:spcPct val="0"/>
              </a:spcBef>
              <a:spcAft>
                <a:spcPct val="0"/>
              </a:spcAft>
              <a:buFont typeface="Wingdings" panose="05000000000000000000" pitchFamily="2" charset="2"/>
              <a:buChar char="q"/>
              <a:defRPr/>
            </a:pPr>
            <a:r>
              <a:rPr lang="en-US" sz="2800" kern="0" dirty="0">
                <a:ln w="0"/>
              </a:rPr>
              <a:t>Thank-You Message </a:t>
            </a:r>
          </a:p>
          <a:p>
            <a:pPr marL="571500" lvl="0" indent="-571500" fontAlgn="base">
              <a:lnSpc>
                <a:spcPct val="150000"/>
              </a:lnSpc>
              <a:spcBef>
                <a:spcPct val="0"/>
              </a:spcBef>
              <a:spcAft>
                <a:spcPct val="0"/>
              </a:spcAft>
              <a:buFont typeface="Wingdings" panose="05000000000000000000" pitchFamily="2" charset="2"/>
              <a:buChar char="q"/>
              <a:defRPr/>
            </a:pPr>
            <a:r>
              <a:rPr lang="en-US" sz="2800" kern="0" dirty="0">
                <a:ln w="0"/>
              </a:rPr>
              <a:t>Message of Inquiry</a:t>
            </a:r>
          </a:p>
          <a:p>
            <a:pPr marL="571500" lvl="0" indent="-571500" fontAlgn="base">
              <a:lnSpc>
                <a:spcPct val="150000"/>
              </a:lnSpc>
              <a:spcBef>
                <a:spcPct val="0"/>
              </a:spcBef>
              <a:spcAft>
                <a:spcPct val="0"/>
              </a:spcAft>
              <a:buFont typeface="Wingdings" panose="05000000000000000000" pitchFamily="2" charset="2"/>
              <a:buChar char="q"/>
              <a:defRPr/>
            </a:pPr>
            <a:r>
              <a:rPr lang="en-US" sz="2800" kern="0" dirty="0">
                <a:ln w="0"/>
              </a:rPr>
              <a:t>Request Time </a:t>
            </a:r>
            <a:r>
              <a:rPr lang="en-US" sz="2800" kern="0" dirty="0" smtClean="0">
                <a:ln w="0"/>
              </a:rPr>
              <a:t>Extension</a:t>
            </a:r>
          </a:p>
          <a:p>
            <a:pPr marL="571500" lvl="0" indent="-571500" fontAlgn="base">
              <a:lnSpc>
                <a:spcPct val="150000"/>
              </a:lnSpc>
              <a:spcBef>
                <a:spcPct val="0"/>
              </a:spcBef>
              <a:spcAft>
                <a:spcPct val="0"/>
              </a:spcAft>
              <a:buFont typeface="Wingdings" panose="05000000000000000000" pitchFamily="2" charset="2"/>
              <a:buChar char="q"/>
              <a:defRPr/>
            </a:pPr>
            <a:r>
              <a:rPr lang="en-US" sz="2800" kern="0" dirty="0">
                <a:ln w="0"/>
              </a:rPr>
              <a:t>Letter of Acceptance</a:t>
            </a:r>
          </a:p>
          <a:p>
            <a:pPr marL="571500" lvl="0" indent="-571500" fontAlgn="base">
              <a:lnSpc>
                <a:spcPct val="150000"/>
              </a:lnSpc>
              <a:spcBef>
                <a:spcPct val="0"/>
              </a:spcBef>
              <a:spcAft>
                <a:spcPct val="0"/>
              </a:spcAft>
              <a:buFont typeface="Wingdings" panose="05000000000000000000" pitchFamily="2" charset="2"/>
              <a:buChar char="q"/>
              <a:defRPr/>
            </a:pPr>
            <a:r>
              <a:rPr lang="en-US" sz="2800" kern="0" dirty="0">
                <a:ln w="0"/>
              </a:rPr>
              <a:t>Letter Declining Job Offer</a:t>
            </a:r>
          </a:p>
          <a:p>
            <a:pPr marL="571500" lvl="0" indent="-571500" fontAlgn="base">
              <a:lnSpc>
                <a:spcPct val="150000"/>
              </a:lnSpc>
              <a:spcBef>
                <a:spcPct val="0"/>
              </a:spcBef>
              <a:spcAft>
                <a:spcPct val="0"/>
              </a:spcAft>
              <a:buFont typeface="Wingdings" panose="05000000000000000000" pitchFamily="2" charset="2"/>
              <a:buChar char="q"/>
              <a:defRPr/>
            </a:pPr>
            <a:r>
              <a:rPr lang="en-US" sz="2800" kern="0" dirty="0">
                <a:ln w="0"/>
              </a:rPr>
              <a:t>Letter of </a:t>
            </a:r>
            <a:r>
              <a:rPr lang="en-US" sz="2800" kern="0" dirty="0" smtClean="0">
                <a:ln w="0"/>
              </a:rPr>
              <a:t>Resignation</a:t>
            </a:r>
            <a:endParaRPr lang="en-US" sz="2800" kern="0" dirty="0">
              <a:ln w="0"/>
            </a:endParaRPr>
          </a:p>
        </p:txBody>
      </p:sp>
      <p:sp>
        <p:nvSpPr>
          <p:cNvPr id="19" name="Rectangle 6">
            <a:extLst>
              <a:ext uri="{FF2B5EF4-FFF2-40B4-BE49-F238E27FC236}">
                <a16:creationId xmlns:a16="http://schemas.microsoft.com/office/drawing/2014/main" id="{CEC6F1C0-4346-4E15-D521-124686D6C356}"/>
              </a:ext>
            </a:extLst>
          </p:cNvPr>
          <p:cNvSpPr>
            <a:spLocks noChangeArrowheads="1"/>
          </p:cNvSpPr>
          <p:nvPr/>
        </p:nvSpPr>
        <p:spPr bwMode="auto">
          <a:xfrm>
            <a:off x="6643374" y="2182488"/>
            <a:ext cx="4285883" cy="4111504"/>
          </a:xfrm>
          <a:prstGeom prst="rect">
            <a:avLst/>
          </a:prstGeom>
          <a:noFill/>
          <a:ln w="9525">
            <a:noFill/>
            <a:miter lim="800000"/>
            <a:headEnd/>
            <a:tailEnd/>
          </a:ln>
          <a:effectLst/>
        </p:spPr>
        <p:txBody>
          <a:bodyPr wrap="none" anchor="ctr"/>
          <a:lstStyle/>
          <a:p>
            <a:pPr marL="571500" lvl="0" indent="-571500" algn="r" rtl="1" fontAlgn="base">
              <a:lnSpc>
                <a:spcPct val="150000"/>
              </a:lnSpc>
              <a:spcBef>
                <a:spcPct val="0"/>
              </a:spcBef>
              <a:spcAft>
                <a:spcPct val="0"/>
              </a:spcAft>
              <a:buFont typeface="Wingdings" panose="05000000000000000000" pitchFamily="2" charset="2"/>
              <a:buChar char="q"/>
              <a:defRPr/>
            </a:pPr>
            <a:r>
              <a:rPr lang="ar-EG" sz="2800" kern="0" dirty="0">
                <a:ln w="0"/>
              </a:rPr>
              <a:t>رسالة </a:t>
            </a:r>
            <a:r>
              <a:rPr lang="ar-EG" sz="2800" kern="0" dirty="0" smtClean="0">
                <a:ln w="0"/>
              </a:rPr>
              <a:t>شكر</a:t>
            </a:r>
          </a:p>
          <a:p>
            <a:pPr marL="571500" lvl="0" indent="-571500" algn="r" rtl="1" fontAlgn="base">
              <a:lnSpc>
                <a:spcPct val="150000"/>
              </a:lnSpc>
              <a:spcBef>
                <a:spcPct val="0"/>
              </a:spcBef>
              <a:spcAft>
                <a:spcPct val="0"/>
              </a:spcAft>
              <a:buFont typeface="Wingdings" panose="05000000000000000000" pitchFamily="2" charset="2"/>
              <a:buChar char="q"/>
              <a:defRPr/>
            </a:pPr>
            <a:r>
              <a:rPr lang="ar-EG" sz="2800" kern="0" dirty="0" smtClean="0">
                <a:ln w="0"/>
              </a:rPr>
              <a:t>رسالة استفسار</a:t>
            </a:r>
          </a:p>
          <a:p>
            <a:pPr marL="571500" lvl="0" indent="-571500" algn="r" rtl="1" fontAlgn="base">
              <a:lnSpc>
                <a:spcPct val="150000"/>
              </a:lnSpc>
              <a:spcBef>
                <a:spcPct val="0"/>
              </a:spcBef>
              <a:spcAft>
                <a:spcPct val="0"/>
              </a:spcAft>
              <a:buFont typeface="Wingdings" panose="05000000000000000000" pitchFamily="2" charset="2"/>
              <a:buChar char="q"/>
              <a:defRPr/>
            </a:pPr>
            <a:r>
              <a:rPr lang="ar-EG" sz="2800" kern="0" dirty="0" smtClean="0">
                <a:ln w="0"/>
              </a:rPr>
              <a:t>طلب </a:t>
            </a:r>
            <a:r>
              <a:rPr lang="ar-EG" sz="2800" kern="0" dirty="0">
                <a:ln w="0"/>
              </a:rPr>
              <a:t>تمديد </a:t>
            </a:r>
            <a:r>
              <a:rPr lang="ar-EG" sz="2800" kern="0" dirty="0" smtClean="0">
                <a:ln w="0"/>
              </a:rPr>
              <a:t>المدة</a:t>
            </a:r>
          </a:p>
          <a:p>
            <a:pPr marL="571500" lvl="0" indent="-571500" algn="r" rtl="1" fontAlgn="base">
              <a:lnSpc>
                <a:spcPct val="150000"/>
              </a:lnSpc>
              <a:spcBef>
                <a:spcPct val="0"/>
              </a:spcBef>
              <a:spcAft>
                <a:spcPct val="0"/>
              </a:spcAft>
              <a:buFont typeface="Wingdings" panose="05000000000000000000" pitchFamily="2" charset="2"/>
              <a:buChar char="q"/>
              <a:defRPr/>
            </a:pPr>
            <a:r>
              <a:rPr lang="ar-EG" sz="2800" kern="0" dirty="0" smtClean="0">
                <a:ln w="0"/>
              </a:rPr>
              <a:t>خطاب قبول</a:t>
            </a:r>
          </a:p>
          <a:p>
            <a:pPr marL="571500" lvl="0" indent="-571500" algn="r" rtl="1" fontAlgn="base">
              <a:lnSpc>
                <a:spcPct val="150000"/>
              </a:lnSpc>
              <a:spcBef>
                <a:spcPct val="0"/>
              </a:spcBef>
              <a:spcAft>
                <a:spcPct val="0"/>
              </a:spcAft>
              <a:buFont typeface="Wingdings" panose="05000000000000000000" pitchFamily="2" charset="2"/>
              <a:buChar char="q"/>
              <a:defRPr/>
            </a:pPr>
            <a:r>
              <a:rPr lang="ar-EG" sz="2800" kern="0" dirty="0" smtClean="0">
                <a:ln w="0"/>
              </a:rPr>
              <a:t>خطاب </a:t>
            </a:r>
            <a:r>
              <a:rPr lang="ar-EG" sz="2800" kern="0" dirty="0">
                <a:ln w="0"/>
              </a:rPr>
              <a:t>رفض عرض </a:t>
            </a:r>
            <a:r>
              <a:rPr lang="ar-EG" sz="2800" kern="0" dirty="0" smtClean="0">
                <a:ln w="0"/>
              </a:rPr>
              <a:t>عمل</a:t>
            </a:r>
          </a:p>
          <a:p>
            <a:pPr marL="571500" lvl="0" indent="-571500" algn="r" rtl="1" fontAlgn="base">
              <a:lnSpc>
                <a:spcPct val="150000"/>
              </a:lnSpc>
              <a:spcBef>
                <a:spcPct val="0"/>
              </a:spcBef>
              <a:spcAft>
                <a:spcPct val="0"/>
              </a:spcAft>
              <a:buFont typeface="Wingdings" panose="05000000000000000000" pitchFamily="2" charset="2"/>
              <a:buChar char="q"/>
              <a:defRPr/>
            </a:pPr>
            <a:r>
              <a:rPr lang="ar-EG" sz="2800" kern="0" dirty="0" smtClean="0">
                <a:ln w="0"/>
              </a:rPr>
              <a:t>خطاب </a:t>
            </a:r>
            <a:r>
              <a:rPr lang="ar-EG" sz="2800" kern="0" dirty="0">
                <a:ln w="0"/>
              </a:rPr>
              <a:t>استقالة</a:t>
            </a:r>
            <a:endParaRPr lang="en-US" sz="2800" kern="0" dirty="0">
              <a:ln w="0"/>
            </a:endParaRPr>
          </a:p>
        </p:txBody>
      </p:sp>
    </p:spTree>
    <p:extLst>
      <p:ext uri="{BB962C8B-B14F-4D97-AF65-F5344CB8AC3E}">
        <p14:creationId xmlns:p14="http://schemas.microsoft.com/office/powerpoint/2010/main" val="730328687"/>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Messages </a:t>
            </a:r>
          </a:p>
          <a:p>
            <a:r>
              <a:rPr lang="ar-EG" sz="2800" b="1" dirty="0">
                <a:solidFill>
                  <a:srgbClr val="00B0F0"/>
                </a:solidFill>
                <a:latin typeface="Alexandria" charset="0"/>
                <a:cs typeface="Alexandria" charset="0"/>
              </a:rPr>
              <a:t>رسائل المتابعة</a:t>
            </a:r>
            <a:endParaRPr lang="ar-EG" sz="28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199611"/>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000" dirty="0"/>
              <a:t>When you receive a job offer that you want to accept, reply within five days. Begin by accepting the position and expressing thanks. </a:t>
            </a:r>
          </a:p>
          <a:p>
            <a:pPr marL="342900" indent="-342900" algn="just">
              <a:lnSpc>
                <a:spcPct val="150000"/>
              </a:lnSpc>
              <a:buFont typeface="Wingdings" panose="05000000000000000000" pitchFamily="2" charset="2"/>
              <a:buChar char="q"/>
            </a:pPr>
            <a:r>
              <a:rPr lang="en-US" sz="2000" dirty="0"/>
              <a:t>Identify the job that you're accepting. </a:t>
            </a:r>
          </a:p>
          <a:p>
            <a:pPr marL="342900" indent="-342900" algn="just">
              <a:lnSpc>
                <a:spcPct val="150000"/>
              </a:lnSpc>
              <a:buFont typeface="Wingdings" panose="05000000000000000000" pitchFamily="2" charset="2"/>
              <a:buChar char="q"/>
            </a:pPr>
            <a:r>
              <a:rPr lang="en-US" sz="2000" dirty="0"/>
              <a:t>In the next paragraph, cover any necessary details. Conclude by saying that you look forward to reporting for work. </a:t>
            </a:r>
          </a:p>
          <a:p>
            <a:pPr marL="342900" indent="-342900" algn="just">
              <a:lnSpc>
                <a:spcPct val="150000"/>
              </a:lnSpc>
              <a:buFont typeface="Wingdings" panose="05000000000000000000" pitchFamily="2" charset="2"/>
              <a:buChar char="q"/>
            </a:pPr>
            <a:r>
              <a:rPr lang="en-US" sz="2000" dirty="0"/>
              <a:t>After all your interviews, you may find that you need to write a letter declining a job offer.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208358"/>
            <a:ext cx="4685577" cy="4339650"/>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400" dirty="0">
                <a:latin typeface="Times New Roman" pitchFamily="18" charset="0"/>
              </a:rPr>
              <a:t>عندما تتلقى عرض عمل ترغب في قبوله، ردّ خلال خمسة أيام. </a:t>
            </a:r>
            <a:endParaRPr lang="ar-EG" sz="2400" dirty="0" smtClean="0">
              <a:latin typeface="Times New Roman" pitchFamily="18" charset="0"/>
            </a:endParaRPr>
          </a:p>
          <a:p>
            <a:pPr marL="342900" indent="-342900" algn="justLow" rtl="1">
              <a:spcBef>
                <a:spcPts val="1800"/>
              </a:spcBef>
              <a:buFont typeface="Wingdings" panose="05000000000000000000" pitchFamily="2" charset="2"/>
              <a:buChar char="q"/>
            </a:pPr>
            <a:r>
              <a:rPr lang="ar-EG" sz="2400" dirty="0" smtClean="0">
                <a:latin typeface="Times New Roman" pitchFamily="18" charset="0"/>
              </a:rPr>
              <a:t>ابدأ </a:t>
            </a:r>
            <a:r>
              <a:rPr lang="ar-EG" sz="2400" dirty="0">
                <a:latin typeface="Times New Roman" pitchFamily="18" charset="0"/>
              </a:rPr>
              <a:t>بقبول الوظيفة والتعبير عن شكرك</a:t>
            </a:r>
            <a:r>
              <a:rPr lang="ar-EG" sz="24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400" dirty="0" smtClean="0">
                <a:latin typeface="Times New Roman" pitchFamily="18" charset="0"/>
              </a:rPr>
              <a:t>حدد </a:t>
            </a:r>
            <a:r>
              <a:rPr lang="ar-EG" sz="2400" dirty="0">
                <a:latin typeface="Times New Roman" pitchFamily="18" charset="0"/>
              </a:rPr>
              <a:t>الوظيفة التي تقبلها</a:t>
            </a:r>
            <a:r>
              <a:rPr lang="ar-EG" sz="24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400" dirty="0" smtClean="0">
                <a:latin typeface="Times New Roman" pitchFamily="18" charset="0"/>
              </a:rPr>
              <a:t>في </a:t>
            </a:r>
            <a:r>
              <a:rPr lang="ar-EG" sz="2400" dirty="0">
                <a:latin typeface="Times New Roman" pitchFamily="18" charset="0"/>
              </a:rPr>
              <a:t>الفقرة التالية، غطِّ أي تفاصيل ضرورية. اختتم بقولك إنك تتطلع إلى العمل</a:t>
            </a:r>
            <a:r>
              <a:rPr lang="ar-EG" sz="2400" dirty="0" smtClean="0">
                <a:latin typeface="Times New Roman" pitchFamily="18" charset="0"/>
              </a:rPr>
              <a:t>.</a:t>
            </a:r>
          </a:p>
          <a:p>
            <a:pPr marL="342900" indent="-342900" algn="justLow" rtl="1">
              <a:spcBef>
                <a:spcPts val="1800"/>
              </a:spcBef>
              <a:buFont typeface="Wingdings" panose="05000000000000000000" pitchFamily="2" charset="2"/>
              <a:buChar char="q"/>
            </a:pPr>
            <a:r>
              <a:rPr lang="ar-EG" sz="2400" dirty="0" smtClean="0">
                <a:latin typeface="Times New Roman" pitchFamily="18" charset="0"/>
              </a:rPr>
              <a:t>بعد </a:t>
            </a:r>
            <a:r>
              <a:rPr lang="ar-EG" sz="2400" dirty="0">
                <a:latin typeface="Times New Roman" pitchFamily="18" charset="0"/>
              </a:rPr>
              <a:t>جميع مقابلاتك، قد تجد نفسك بحاجة إلى كتابة خطاب رفض</a:t>
            </a:r>
            <a:r>
              <a:rPr lang="ar-EG" sz="2400" dirty="0" smtClean="0">
                <a:latin typeface="Times New Roman" pitchFamily="18" charset="0"/>
              </a:rPr>
              <a:t>.</a:t>
            </a:r>
          </a:p>
        </p:txBody>
      </p:sp>
    </p:spTree>
    <p:extLst>
      <p:ext uri="{BB962C8B-B14F-4D97-AF65-F5344CB8AC3E}">
        <p14:creationId xmlns:p14="http://schemas.microsoft.com/office/powerpoint/2010/main" val="3235007100"/>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Messages </a:t>
            </a:r>
          </a:p>
          <a:p>
            <a:r>
              <a:rPr lang="ar-EG" sz="2800" b="1" dirty="0">
                <a:solidFill>
                  <a:srgbClr val="00B0F0"/>
                </a:solidFill>
                <a:latin typeface="Alexandria" charset="0"/>
                <a:cs typeface="Alexandria" charset="0"/>
              </a:rPr>
              <a:t>رسائل المتابعة</a:t>
            </a:r>
            <a:endParaRPr lang="ar-EG" sz="28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95562"/>
          </a:xfrm>
          <a:prstGeom prst="rect">
            <a:avLst/>
          </a:prstGeom>
          <a:noFill/>
        </p:spPr>
        <p:txBody>
          <a:bodyPr wrap="square" anchor="t">
            <a:spAutoFit/>
          </a:bodyPr>
          <a:lstStyle/>
          <a:p>
            <a:pPr marL="342900" indent="-342900" algn="just">
              <a:lnSpc>
                <a:spcPct val="150000"/>
              </a:lnSpc>
              <a:spcBef>
                <a:spcPts val="600"/>
              </a:spcBef>
              <a:buFont typeface="Wingdings" panose="05000000000000000000" pitchFamily="2" charset="2"/>
              <a:buChar char="q"/>
            </a:pPr>
            <a:r>
              <a:rPr lang="en-US" sz="1850" dirty="0" smtClean="0"/>
              <a:t>The </a:t>
            </a:r>
            <a:r>
              <a:rPr lang="en-US" sz="1850" dirty="0"/>
              <a:t>bad-news plan is ideally suited to this type of letter. Open warmly, state the reasons for refusing the offer, decline the offer explicitly, and close on a pleasant note, expressing gratitude. </a:t>
            </a:r>
          </a:p>
          <a:p>
            <a:pPr marL="342900" indent="-342900" algn="just">
              <a:lnSpc>
                <a:spcPct val="150000"/>
              </a:lnSpc>
              <a:spcBef>
                <a:spcPts val="600"/>
              </a:spcBef>
              <a:buFont typeface="Wingdings" panose="05000000000000000000" pitchFamily="2" charset="2"/>
              <a:buChar char="q"/>
            </a:pPr>
            <a:r>
              <a:rPr lang="en-US" sz="1850" dirty="0"/>
              <a:t>If you get a job offer and are currently employed, you can maintain good relations with your current employer by writing a letter of resignation to your immediate supervisor. Follow the bad-news plan, and make the letter sound positive, regardless of how you feel.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344203"/>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خطة </a:t>
            </a:r>
            <a:r>
              <a:rPr lang="ar-EG" sz="2000" dirty="0">
                <a:latin typeface="Times New Roman" pitchFamily="18" charset="0"/>
              </a:rPr>
              <a:t>"الأخبار السيئة" مثالية لهذا النوع من الخطابات. ابدأ بحماس، واذكر أسباب رفضك للعرض، وارفضه صراحةً، واختتم بملاحظة لطيفة معبرًا عن امتنانك</a:t>
            </a:r>
            <a:r>
              <a:rPr lang="ar-EG" sz="2000" dirty="0" smtClean="0">
                <a:latin typeface="Times New Roman" pitchFamily="18" charset="0"/>
              </a:rPr>
              <a:t>.</a:t>
            </a:r>
          </a:p>
          <a:p>
            <a:pPr marL="342900" indent="-342900" algn="justLow" rtl="1">
              <a:lnSpc>
                <a:spcPct val="150000"/>
              </a:lnSpc>
              <a:spcBef>
                <a:spcPts val="600"/>
              </a:spcBef>
              <a:buFont typeface="Wingdings" panose="05000000000000000000" pitchFamily="2" charset="2"/>
              <a:buChar char="q"/>
            </a:pPr>
            <a:r>
              <a:rPr lang="ar-EG" sz="2000" dirty="0" smtClean="0">
                <a:latin typeface="Times New Roman" pitchFamily="18" charset="0"/>
              </a:rPr>
              <a:t>إذا </a:t>
            </a:r>
            <a:r>
              <a:rPr lang="ar-EG" sz="2000" dirty="0">
                <a:latin typeface="Times New Roman" pitchFamily="18" charset="0"/>
              </a:rPr>
              <a:t>تلقيت عرض عمل وكنت تعمل حاليًا، يمكنك الحفاظ على علاقات جيدة مع صاحب عملك الحالي من خلال كتابة خطاب استقالة إلى رئيسك المباشر. اتبع خطة "الأخبار السيئة"، واجعل الخطاب يبدو إيجابيًا، بغض النظر عن مشاعرك.</a:t>
            </a:r>
            <a:endParaRPr lang="ar-EG" sz="2000" dirty="0" smtClean="0">
              <a:latin typeface="Times New Roman" pitchFamily="18" charset="0"/>
            </a:endParaRPr>
          </a:p>
        </p:txBody>
      </p:sp>
    </p:spTree>
    <p:extLst>
      <p:ext uri="{BB962C8B-B14F-4D97-AF65-F5344CB8AC3E}">
        <p14:creationId xmlns:p14="http://schemas.microsoft.com/office/powerpoint/2010/main" val="3127140631"/>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d13aca44-ef33-4cf4-9980-7f0b00e6eeb9"/>
    <ds:schemaRef ds:uri="http://purl.org/dc/terms/"/>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 ds:uri="http://purl.org/dc/dcmitype/"/>
    <ds:schemaRef ds:uri="http://schemas.microsoft.com/office/infopath/2007/PartnerControls"/>
    <ds:schemaRef ds:uri="49100919-8a76-4266-be0c-7dc583902cb4"/>
  </ds:schemaRefs>
</ds:datastoreItem>
</file>

<file path=customXml/itemProps2.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3987</TotalTime>
  <Words>7172</Words>
  <Application>Microsoft Office PowerPoint</Application>
  <PresentationFormat>Widescreen</PresentationFormat>
  <Paragraphs>774</Paragraphs>
  <Slides>67</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67</vt:i4>
      </vt:variant>
    </vt:vector>
  </HeadingPairs>
  <TitlesOfParts>
    <vt:vector size="77" baseType="lpstr">
      <vt:lpstr>Alexandria</vt:lpstr>
      <vt:lpstr>Arial</vt:lpstr>
      <vt:lpstr>Calibri</vt:lpstr>
      <vt:lpstr>Calibri Light</vt:lpstr>
      <vt:lpstr>Courier New</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573</cp:revision>
  <dcterms:created xsi:type="dcterms:W3CDTF">2023-04-29T09:08:00Z</dcterms:created>
  <dcterms:modified xsi:type="dcterms:W3CDTF">2025-04-18T16:00:14Z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