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7"/>
  </p:notesMasterIdLst>
  <p:sldIdLst>
    <p:sldId id="587" r:id="rId2"/>
    <p:sldId id="588" r:id="rId3"/>
    <p:sldId id="258" r:id="rId4"/>
    <p:sldId id="580" r:id="rId5"/>
    <p:sldId id="581" r:id="rId6"/>
    <p:sldId id="582" r:id="rId7"/>
    <p:sldId id="583" r:id="rId8"/>
    <p:sldId id="584" r:id="rId9"/>
    <p:sldId id="585" r:id="rId10"/>
    <p:sldId id="586" r:id="rId11"/>
    <p:sldId id="540" r:id="rId12"/>
    <p:sldId id="542" r:id="rId13"/>
    <p:sldId id="544" r:id="rId14"/>
    <p:sldId id="545" r:id="rId15"/>
    <p:sldId id="547" r:id="rId16"/>
    <p:sldId id="548" r:id="rId17"/>
    <p:sldId id="549" r:id="rId18"/>
    <p:sldId id="550" r:id="rId19"/>
    <p:sldId id="551" r:id="rId20"/>
    <p:sldId id="552" r:id="rId21"/>
    <p:sldId id="553" r:id="rId22"/>
    <p:sldId id="554" r:id="rId23"/>
    <p:sldId id="555" r:id="rId24"/>
    <p:sldId id="556" r:id="rId25"/>
    <p:sldId id="557" r:id="rId26"/>
    <p:sldId id="558" r:id="rId27"/>
    <p:sldId id="559" r:id="rId28"/>
    <p:sldId id="560" r:id="rId29"/>
    <p:sldId id="563" r:id="rId30"/>
    <p:sldId id="565" r:id="rId31"/>
    <p:sldId id="566" r:id="rId32"/>
    <p:sldId id="567" r:id="rId33"/>
    <p:sldId id="568" r:id="rId34"/>
    <p:sldId id="569" r:id="rId35"/>
    <p:sldId id="570" r:id="rId36"/>
    <p:sldId id="571" r:id="rId37"/>
    <p:sldId id="572" r:id="rId38"/>
    <p:sldId id="574" r:id="rId39"/>
    <p:sldId id="575" r:id="rId40"/>
    <p:sldId id="576" r:id="rId41"/>
    <p:sldId id="577" r:id="rId42"/>
    <p:sldId id="578" r:id="rId43"/>
    <p:sldId id="534" r:id="rId44"/>
    <p:sldId id="53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1" d="100"/>
          <a:sy n="71" d="100"/>
        </p:scale>
        <p:origin x="66" y="3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7527E38-C0F9-4803-80DE-9384FE67CD56}" type="slidenum">
              <a:rPr lang="en-US" altLang="en-US">
                <a:latin typeface="Arial" panose="020B0604020202020204" pitchFamily="34" charset="0"/>
              </a:rPr>
              <a:pPr eaLnBrk="1" hangingPunct="1"/>
              <a:t>11</a:t>
            </a:fld>
            <a:endParaRPr lang="en-US" altLang="en-US">
              <a:latin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79488697-EDE9-4EF4-9D5C-13C2EEB4618F}" type="slidenum">
              <a:rPr lang="en-US" altLang="en-US">
                <a:latin typeface="Arial" panose="020B0604020202020204" pitchFamily="34" charset="0"/>
              </a:rPr>
              <a:pPr eaLnBrk="1" hangingPunct="1"/>
              <a:t>13</a:t>
            </a:fld>
            <a:endParaRPr lang="en-US" altLang="en-US">
              <a:latin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B5B45008-C2EE-4E4A-80BD-F7CC7F7EF771}" type="slidenum">
              <a:rPr lang="en-US" altLang="en-US">
                <a:latin typeface="Arial" panose="020B0604020202020204" pitchFamily="34" charset="0"/>
              </a:rPr>
              <a:pPr eaLnBrk="1" hangingPunct="1"/>
              <a:t>15</a:t>
            </a:fld>
            <a:endParaRPr lang="en-US" altLang="en-US">
              <a:latin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fld id="{DC024C29-4C71-436A-A53E-C8DEA2201BFC}" type="slidenum">
              <a:rPr lang="en-US" altLang="en-US" sz="1100"/>
              <a:pPr/>
              <a:t>38</a:t>
            </a:fld>
            <a:endParaRPr lang="en-US" altLang="en-US" sz="1100"/>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7.jpeg"/><Relationship Id="rId1" Type="http://schemas.openxmlformats.org/officeDocument/2006/relationships/slideLayout" Target="../slideLayouts/slideLayout17.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09013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1624399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910687" y="416339"/>
            <a:ext cx="5286647"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4F8"/>
                </a:solidFill>
                <a:latin typeface="Times New Roman"/>
                <a:ea typeface="Times New Roman"/>
                <a:cs typeface="Times New Roman"/>
                <a:sym typeface="Times New Roman"/>
              </a:rPr>
              <a:t>Learning Objectives</a:t>
            </a:r>
            <a:endParaRPr sz="3600" dirty="0">
              <a:solidFill>
                <a:srgbClr val="00B4F8"/>
              </a:solidFill>
            </a:endParaRPr>
          </a:p>
        </p:txBody>
      </p:sp>
      <p:sp>
        <p:nvSpPr>
          <p:cNvPr id="113" name="Google Shape;113;p19"/>
          <p:cNvSpPr txBox="1"/>
          <p:nvPr/>
        </p:nvSpPr>
        <p:spPr>
          <a:xfrm>
            <a:off x="2292824" y="2091522"/>
            <a:ext cx="10126639" cy="4401164"/>
          </a:xfrm>
          <a:prstGeom prst="rect">
            <a:avLst/>
          </a:prstGeom>
          <a:noFill/>
          <a:ln>
            <a:noFill/>
          </a:ln>
        </p:spPr>
        <p:txBody>
          <a:bodyPr spcFirstLastPara="1" wrap="square" lIns="91425" tIns="45700" rIns="91425" bIns="45700" anchor="t" anchorCtr="0">
            <a:spAutoFit/>
          </a:bodyPr>
          <a:lstStyle/>
          <a:p>
            <a:pPr marL="457200" lvl="0" indent="-457200">
              <a:buFont typeface="+mj-lt"/>
              <a:buAutoNum type="arabicPeriod"/>
            </a:pPr>
            <a:r>
              <a:rPr lang="en-US" sz="2800" b="1" dirty="0">
                <a:ea typeface="Times New Roman"/>
                <a:sym typeface="Times New Roman"/>
              </a:rPr>
              <a:t>To explain more about the scope of procurement.</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overview the project procurement management processes.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explain the procurement planning steps.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differentiate between the RFP and RFQ and RFI</a:t>
            </a: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136069"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2006220" y="1234243"/>
            <a:ext cx="9874605" cy="4495800"/>
          </a:xfrm>
        </p:spPr>
        <p:txBody>
          <a:bodyPr>
            <a:noAutofit/>
          </a:bodyPr>
          <a:lstStyle/>
          <a:p>
            <a:pPr>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70C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buFont typeface="Wingdings" panose="05000000000000000000" pitchFamily="2" charset="2"/>
              <a:buChar char="§"/>
            </a:pPr>
            <a:r>
              <a:rPr lang="en-US" altLang="en-US" b="1" dirty="0">
                <a:solidFill>
                  <a:srgbClr val="0070C0"/>
                </a:solidFill>
              </a:rPr>
              <a:t>Procurement</a:t>
            </a:r>
            <a:r>
              <a:rPr lang="en-US" altLang="en-US" dirty="0"/>
              <a:t> means acquiring goods and/or services from an outside source. </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70C0"/>
                </a:solidFill>
              </a:rPr>
              <a:t>Purchasing</a:t>
            </a:r>
            <a:r>
              <a:rPr lang="en-US" altLang="en-US" kern="0" dirty="0">
                <a:solidFill>
                  <a:srgbClr val="000000"/>
                </a:solidFill>
              </a:rPr>
              <a:t> – The process of “buying:” placing an order, receiving a product or service, and paying the supplier.</a:t>
            </a:r>
          </a:p>
          <a:p>
            <a:pPr>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70C0"/>
                </a:solidFill>
              </a:rPr>
              <a:t>PROCUREMENT</a:t>
            </a:r>
            <a:endParaRPr lang="en-US" altLang="en-US" sz="3200" dirty="0">
              <a:solidFill>
                <a:srgbClr val="0070C0"/>
              </a:solidFill>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pic>
        <p:nvPicPr>
          <p:cNvPr id="7" name="Graphic 21">
            <a:extLst>
              <a:ext uri="{FF2B5EF4-FFF2-40B4-BE49-F238E27FC236}">
                <a16:creationId xmlns:a16="http://schemas.microsoft.com/office/drawing/2014/main" id="{83060370-E4AB-4B1C-A311-FCF83C4604C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r>
              <a:rPr lang="en-GB" altLang="en-US" sz="3600" b="1" dirty="0">
                <a:solidFill>
                  <a:srgbClr val="00B0F0"/>
                </a:solidFill>
              </a:rPr>
              <a:t/>
            </a: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1897063" y="1600200"/>
            <a:ext cx="10167557" cy="4495800"/>
          </a:xfrm>
        </p:spPr>
        <p:txBody>
          <a:bodyPr/>
          <a:lstStyle/>
          <a:p>
            <a:pPr>
              <a:buFont typeface="Monotype Sorts" pitchFamily="2" charset="2"/>
              <a:buNone/>
            </a:pPr>
            <a:r>
              <a:rPr lang="en-US" altLang="en-US" b="1" dirty="0">
                <a:solidFill>
                  <a:srgbClr val="00B0F0"/>
                </a:solidFill>
              </a:rPr>
              <a:t>Outsourcing</a:t>
            </a:r>
            <a:r>
              <a:rPr lang="en-US" altLang="en-US" dirty="0"/>
              <a:t> is a growing practice within the IT industry, and it is</a:t>
            </a:r>
          </a:p>
          <a:p>
            <a:pPr>
              <a:buFont typeface="Monotype Sorts" pitchFamily="2" charset="2"/>
              <a:buNone/>
            </a:pPr>
            <a:r>
              <a:rPr lang="en-US" altLang="en-US" dirty="0"/>
              <a:t>important to appreciate the reasons it is adopted:</a:t>
            </a:r>
          </a:p>
          <a:p>
            <a:pPr>
              <a:buFont typeface="Monotype Sorts" pitchFamily="2" charset="2"/>
              <a:buNone/>
            </a:pPr>
            <a:endParaRPr lang="en-US" altLang="en-US" dirty="0"/>
          </a:p>
          <a:p>
            <a:pPr lvl="1"/>
            <a:r>
              <a:rPr lang="en-US" altLang="en-US" sz="2800" b="1" dirty="0"/>
              <a:t>To reduce both fixed and recurrent costs.</a:t>
            </a:r>
          </a:p>
          <a:p>
            <a:pPr lvl="1"/>
            <a:r>
              <a:rPr lang="en-US" altLang="en-US" sz="2800" b="1" dirty="0"/>
              <a:t>To allow the client organization to focus on its core business.</a:t>
            </a:r>
          </a:p>
          <a:p>
            <a:pPr lvl="1"/>
            <a:r>
              <a:rPr lang="en-US" altLang="en-US" sz="2800" b="1" dirty="0"/>
              <a:t>To access skills and technologies.</a:t>
            </a:r>
          </a:p>
          <a:p>
            <a:pPr lvl="1"/>
            <a:r>
              <a:rPr lang="en-US" altLang="en-US" sz="2800" b="1" dirty="0"/>
              <a:t>To provide flexibility.</a:t>
            </a:r>
          </a:p>
          <a:p>
            <a:pPr lvl="1"/>
            <a:r>
              <a:rPr lang="en-US" altLang="en-US" sz="2800" b="1" dirty="0"/>
              <a:t>To increase accountability.</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7" name="Graphic 21">
            <a:extLst>
              <a:ext uri="{FF2B5EF4-FFF2-40B4-BE49-F238E27FC236}">
                <a16:creationId xmlns:a16="http://schemas.microsoft.com/office/drawing/2014/main" id="{8BD0EE48-39C1-4F22-AC74-32F322F244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55990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17881" y="136525"/>
            <a:ext cx="8458200" cy="658504"/>
          </a:xfrm>
        </p:spPr>
        <p:txBody>
          <a:bodyPr>
            <a:normAutofit fontScale="90000"/>
          </a:bodyPr>
          <a:lstStyle/>
          <a:p>
            <a:pPr algn="ctr"/>
            <a:r>
              <a:rPr lang="en-GB" altLang="en-US" sz="3600" b="1" dirty="0">
                <a:solidFill>
                  <a:srgbClr val="00B0F0"/>
                </a:solidFill>
              </a:rPr>
              <a:t/>
            </a: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1697645" y="1097718"/>
            <a:ext cx="10390495" cy="4114800"/>
          </a:xfrm>
        </p:spPr>
        <p:txBody>
          <a:bodyPr>
            <a:noAutofit/>
          </a:bodyPr>
          <a:lstStyle/>
          <a:p>
            <a:pPr>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p>
          <a:p>
            <a:pPr>
              <a:lnSpc>
                <a:spcPct val="90000"/>
              </a:lnSpc>
              <a:buFont typeface="Monotype Sorts" pitchFamily="2" charset="2"/>
              <a:buNone/>
            </a:pPr>
            <a:r>
              <a:rPr lang="en-US" altLang="en-US" b="1" dirty="0"/>
              <a:t>processes</a:t>
            </a:r>
            <a:r>
              <a:rPr lang="en-US" altLang="en-US" dirty="0"/>
              <a:t> for acquiring goods and services from outside the project</a:t>
            </a:r>
          </a:p>
          <a:p>
            <a:pPr>
              <a:lnSpc>
                <a:spcPct val="90000"/>
              </a:lnSpc>
              <a:buFont typeface="Monotype Sorts" pitchFamily="2" charset="2"/>
              <a:buNone/>
            </a:pPr>
            <a:r>
              <a:rPr lang="en-US" altLang="en-US" dirty="0"/>
              <a:t>organisation:</a:t>
            </a:r>
          </a:p>
          <a:p>
            <a:pPr lvl="1">
              <a:lnSpc>
                <a:spcPct val="90000"/>
              </a:lnSpc>
            </a:pPr>
            <a:r>
              <a:rPr lang="en-US" altLang="en-US" sz="2800" b="1" dirty="0"/>
              <a:t>Procurement planning</a:t>
            </a:r>
            <a:r>
              <a:rPr lang="en-US" altLang="en-US" sz="2800" dirty="0"/>
              <a:t>: determining what to procure and when.</a:t>
            </a:r>
          </a:p>
          <a:p>
            <a:pPr lvl="1">
              <a:lnSpc>
                <a:spcPct val="90000"/>
              </a:lnSpc>
            </a:pPr>
            <a:r>
              <a:rPr lang="en-US" altLang="en-US" sz="2800" b="1" dirty="0"/>
              <a:t>Solicitation planning</a:t>
            </a:r>
            <a:r>
              <a:rPr lang="en-US" altLang="en-US" sz="2800" dirty="0"/>
              <a:t>: documenting product requirements and identifying potential sources.</a:t>
            </a:r>
          </a:p>
          <a:p>
            <a:pPr lvl="1">
              <a:lnSpc>
                <a:spcPct val="90000"/>
              </a:lnSpc>
            </a:pPr>
            <a:r>
              <a:rPr lang="en-US" altLang="en-US" sz="2800" b="1" dirty="0"/>
              <a:t>Solicitation</a:t>
            </a:r>
            <a:r>
              <a:rPr lang="en-US" altLang="en-US" sz="2800" dirty="0"/>
              <a:t>: obtaining quotations, bids, offers, or proposals as appropriate.</a:t>
            </a:r>
          </a:p>
          <a:p>
            <a:pPr lvl="1">
              <a:lnSpc>
                <a:spcPct val="90000"/>
              </a:lnSpc>
            </a:pPr>
            <a:r>
              <a:rPr lang="en-US" altLang="en-US" sz="2800" b="1" dirty="0"/>
              <a:t>Source selection</a:t>
            </a:r>
            <a:r>
              <a:rPr lang="en-US" altLang="en-US" sz="2800" dirty="0"/>
              <a:t>: choosing from among potential vendors.</a:t>
            </a:r>
          </a:p>
          <a:p>
            <a:pPr lvl="1">
              <a:lnSpc>
                <a:spcPct val="90000"/>
              </a:lnSpc>
            </a:pPr>
            <a:r>
              <a:rPr lang="en-US" altLang="en-US" sz="2800" b="1" dirty="0"/>
              <a:t>Contract administration</a:t>
            </a:r>
            <a:r>
              <a:rPr lang="en-US" altLang="en-US" sz="2800" dirty="0"/>
              <a:t>: managing the relationship with the vendor.</a:t>
            </a:r>
          </a:p>
          <a:p>
            <a:pPr lvl="1">
              <a:lnSpc>
                <a:spcPct val="90000"/>
              </a:lnSpc>
            </a:pPr>
            <a:r>
              <a:rPr lang="en-US" altLang="en-US" sz="2800" b="1" dirty="0"/>
              <a:t>Contract close-out</a:t>
            </a:r>
            <a:r>
              <a:rPr lang="en-US" altLang="en-US" sz="2800" dirty="0"/>
              <a:t>: completion and settlement of the contract.</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12423" y="2974239"/>
            <a:ext cx="5058389" cy="157839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7" name="Graphic 21">
            <a:extLst>
              <a:ext uri="{FF2B5EF4-FFF2-40B4-BE49-F238E27FC236}">
                <a16:creationId xmlns:a16="http://schemas.microsoft.com/office/drawing/2014/main" id="{2A7FFFB9-4898-47ED-A2A4-C1EBEA0B90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9194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057399" y="228600"/>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4038601"/>
            <a:ext cx="830580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2057399" y="1360945"/>
            <a:ext cx="886080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r>
              <a:rPr lang="en-GB" altLang="en-US" sz="2800" b="0" dirty="0">
                <a:latin typeface="+mj-lt"/>
              </a:rPr>
              <a:t>The figure below summarises the major processes involved in procurement management, and identifies important milestones associated with each stage.</a:t>
            </a:r>
          </a:p>
          <a:p>
            <a:r>
              <a:rPr lang="en-GB" altLang="en-US" sz="2800" dirty="0">
                <a:latin typeface="+mj-lt"/>
              </a:rPr>
              <a:t>For example</a:t>
            </a:r>
            <a:r>
              <a:rPr lang="en-GB" altLang="en-US" sz="2800" b="0" dirty="0">
                <a:latin typeface="+mj-lt"/>
              </a:rPr>
              <a:t>, after procurement planning the key milestone is the “</a:t>
            </a:r>
            <a:r>
              <a:rPr lang="en-GB" altLang="en-US" sz="2800" dirty="0">
                <a:latin typeface="+mj-lt"/>
              </a:rPr>
              <a:t>make or buy decision</a:t>
            </a:r>
            <a:r>
              <a:rPr lang="en-GB" altLang="en-US" sz="2800" b="0" dirty="0">
                <a:latin typeface="+mj-lt"/>
              </a:rPr>
              <a:t>”. This will determine if further procurement management processes are required.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spTree>
    <p:extLst>
      <p:ext uri="{BB962C8B-B14F-4D97-AF65-F5344CB8AC3E}">
        <p14:creationId xmlns:p14="http://schemas.microsoft.com/office/powerpoint/2010/main" val="320653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r>
              <a:rPr lang="en-GB" altLang="en-US" sz="3600" b="1" dirty="0">
                <a:solidFill>
                  <a:srgbClr val="00B0F0"/>
                </a:solidFill>
              </a:rPr>
              <a:t/>
            </a: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1419367" y="1234243"/>
            <a:ext cx="11641541" cy="4714875"/>
          </a:xfrm>
        </p:spPr>
        <p:txBody>
          <a:bodyPr>
            <a:noAutofit/>
          </a:bodyPr>
          <a:lstStyle/>
          <a:p>
            <a:pPr>
              <a:lnSpc>
                <a:spcPct val="90000"/>
              </a:lnSpc>
              <a:buFont typeface="Monotype Sorts" pitchFamily="2" charset="2"/>
              <a:buNone/>
            </a:pPr>
            <a:r>
              <a:rPr lang="en-US" altLang="en-US" b="1" dirty="0">
                <a:solidFill>
                  <a:srgbClr val="00B0F0"/>
                </a:solidFill>
              </a:rPr>
              <a:t>Procurement planning </a:t>
            </a:r>
            <a:r>
              <a:rPr lang="en-US" altLang="en-US" dirty="0"/>
              <a:t>involves identifying which project needs</a:t>
            </a:r>
          </a:p>
          <a:p>
            <a:pPr>
              <a:lnSpc>
                <a:spcPct val="90000"/>
              </a:lnSpc>
              <a:buFont typeface="Monotype Sorts" pitchFamily="2" charset="2"/>
              <a:buNone/>
            </a:pPr>
            <a:r>
              <a:rPr lang="en-US" altLang="en-US" dirty="0"/>
              <a:t>can be best met by using products or services outside the organization. </a:t>
            </a:r>
          </a:p>
          <a:p>
            <a:pPr>
              <a:lnSpc>
                <a:spcPct val="90000"/>
              </a:lnSpc>
              <a:buFont typeface="Monotype Sorts" pitchFamily="2" charset="2"/>
              <a:buNone/>
            </a:pPr>
            <a:r>
              <a:rPr lang="en-US" altLang="en-US" b="1" dirty="0"/>
              <a:t>It includes deciding</a:t>
            </a:r>
            <a:r>
              <a:rPr lang="en-US" altLang="en-US" dirty="0"/>
              <a:t>:</a:t>
            </a:r>
          </a:p>
          <a:p>
            <a:pPr lvl="1">
              <a:lnSpc>
                <a:spcPct val="90000"/>
              </a:lnSpc>
            </a:pPr>
            <a:r>
              <a:rPr lang="en-US" altLang="en-US" sz="2800" b="1" dirty="0"/>
              <a:t>Whether</a:t>
            </a:r>
            <a:r>
              <a:rPr lang="en-US" altLang="en-US" sz="2800" dirty="0"/>
              <a:t> to procure.</a:t>
            </a:r>
          </a:p>
          <a:p>
            <a:pPr lvl="1">
              <a:lnSpc>
                <a:spcPct val="90000"/>
              </a:lnSpc>
            </a:pPr>
            <a:r>
              <a:rPr lang="en-US" altLang="en-US" sz="2800" b="1" dirty="0"/>
              <a:t>How</a:t>
            </a:r>
            <a:r>
              <a:rPr lang="en-US" altLang="en-US" sz="2800" dirty="0"/>
              <a:t> to procure.</a:t>
            </a:r>
          </a:p>
          <a:p>
            <a:pPr lvl="1">
              <a:lnSpc>
                <a:spcPct val="90000"/>
              </a:lnSpc>
            </a:pPr>
            <a:r>
              <a:rPr lang="en-US" altLang="en-US" sz="2800" b="1" dirty="0"/>
              <a:t>What</a:t>
            </a:r>
            <a:r>
              <a:rPr lang="en-US" altLang="en-US" sz="2800" dirty="0"/>
              <a:t> to procure.</a:t>
            </a:r>
          </a:p>
          <a:p>
            <a:pPr lvl="1">
              <a:lnSpc>
                <a:spcPct val="90000"/>
              </a:lnSpc>
            </a:pPr>
            <a:r>
              <a:rPr lang="en-US" altLang="en-US" sz="2800" b="1" dirty="0"/>
              <a:t>How much</a:t>
            </a:r>
            <a:r>
              <a:rPr lang="en-US" altLang="en-US" sz="2800" dirty="0"/>
              <a:t> to procure.</a:t>
            </a:r>
          </a:p>
          <a:p>
            <a:pPr lvl="1">
              <a:lnSpc>
                <a:spcPct val="90000"/>
              </a:lnSpc>
            </a:pPr>
            <a:r>
              <a:rPr lang="en-US" altLang="en-US" sz="2800" b="1" dirty="0"/>
              <a:t>When</a:t>
            </a:r>
            <a:r>
              <a:rPr lang="en-US" altLang="en-US" sz="2800" dirty="0"/>
              <a:t> to procure.</a:t>
            </a:r>
          </a:p>
          <a:p>
            <a:pPr>
              <a:lnSpc>
                <a:spcPct val="90000"/>
              </a:lnSpc>
              <a:buFont typeface="Monotype Sorts" pitchFamily="2" charset="2"/>
              <a:buNone/>
            </a:pPr>
            <a:r>
              <a:rPr lang="en-US" altLang="en-US" dirty="0"/>
              <a:t>It is essential to be thorough and creative when planning procurement.</a:t>
            </a:r>
          </a:p>
          <a:p>
            <a:pPr>
              <a:lnSpc>
                <a:spcPct val="90000"/>
              </a:lnSpc>
              <a:buFont typeface="Monotype Sorts" pitchFamily="2" charset="2"/>
              <a:buNone/>
            </a:pPr>
            <a:r>
              <a:rPr lang="en-US" altLang="en-US" dirty="0"/>
              <a:t>Even though a company may be viewed as a competitor, it will often be</a:t>
            </a:r>
          </a:p>
          <a:p>
            <a:pPr>
              <a:lnSpc>
                <a:spcPct val="90000"/>
              </a:lnSpc>
              <a:buFont typeface="Monotype Sorts" pitchFamily="2" charset="2"/>
              <a:buNone/>
            </a:pPr>
            <a:r>
              <a:rPr lang="en-US" altLang="en-US" dirty="0"/>
              <a:t>advantageous to collaborate on some projects.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803492" y="3165308"/>
            <a:ext cx="5058389" cy="119626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7" name="Graphic 21">
            <a:extLst>
              <a:ext uri="{FF2B5EF4-FFF2-40B4-BE49-F238E27FC236}">
                <a16:creationId xmlns:a16="http://schemas.microsoft.com/office/drawing/2014/main" id="{7B041161-CA70-4D42-805C-2959A1101F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39191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209800" y="228600"/>
            <a:ext cx="8458200" cy="453788"/>
          </a:xfrm>
        </p:spPr>
        <p:txBody>
          <a:bodyPr>
            <a:normAutofit fontScale="90000"/>
          </a:bodyPr>
          <a:lstStyle/>
          <a:p>
            <a:pPr algn="ctr"/>
            <a:r>
              <a:rPr lang="en-GB" altLang="en-US" sz="3600" b="1" dirty="0">
                <a:solidFill>
                  <a:srgbClr val="00B0F0"/>
                </a:solidFill>
              </a:rPr>
              <a:t/>
            </a: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2086969" y="1362502"/>
            <a:ext cx="9663753" cy="4572000"/>
          </a:xfrm>
        </p:spPr>
        <p:txBody>
          <a:bodyPr>
            <a:noAutofit/>
          </a:bodyPr>
          <a:lstStyle/>
          <a:p>
            <a:pPr>
              <a:buFont typeface="Monotype Sorts" pitchFamily="2" charset="2"/>
              <a:buNone/>
            </a:pPr>
            <a:r>
              <a:rPr lang="en-US" altLang="en-US" dirty="0"/>
              <a:t>The inputs needed for procurement planning include:</a:t>
            </a:r>
          </a:p>
          <a:p>
            <a:pPr>
              <a:buFont typeface="Monotype Sorts" pitchFamily="2" charset="2"/>
              <a:buNone/>
            </a:pPr>
            <a:endParaRPr lang="en-US" altLang="en-US" dirty="0"/>
          </a:p>
          <a:p>
            <a:r>
              <a:rPr lang="en-US" altLang="en-US" b="1" dirty="0"/>
              <a:t>The project scope statement.</a:t>
            </a:r>
          </a:p>
          <a:p>
            <a:r>
              <a:rPr lang="en-US" altLang="en-US" b="1" dirty="0"/>
              <a:t>Product description.</a:t>
            </a:r>
          </a:p>
          <a:p>
            <a:r>
              <a:rPr lang="en-US" altLang="en-US" b="1" dirty="0"/>
              <a:t>Market conditions.</a:t>
            </a:r>
          </a:p>
          <a:p>
            <a:r>
              <a:rPr lang="en-US" altLang="en-US" b="1" dirty="0"/>
              <a:t>Constraints and assumptions</a:t>
            </a:r>
            <a:r>
              <a:rPr lang="en-US" altLang="en-US" dirty="0"/>
              <a:t>.</a:t>
            </a:r>
          </a:p>
          <a:p>
            <a:pPr>
              <a:buFont typeface="Monotype Sorts" pitchFamily="2" charset="2"/>
              <a:buNone/>
            </a:pPr>
            <a:r>
              <a:rPr lang="en-US" altLang="en-US" dirty="0"/>
              <a:t>It is important to define the scope of the project, the products,</a:t>
            </a:r>
          </a:p>
          <a:p>
            <a:pPr>
              <a:buFont typeface="Monotype Sorts" pitchFamily="2" charset="2"/>
              <a:buNone/>
            </a:pPr>
            <a:r>
              <a:rPr lang="en-US" altLang="en-US" dirty="0"/>
              <a:t>market conditions, and constraints and assumptions.</a:t>
            </a:r>
          </a:p>
          <a:p>
            <a:pPr>
              <a:buFont typeface="Monotype Sorts" pitchFamily="2" charset="2"/>
              <a:buNone/>
            </a:pPr>
            <a:r>
              <a:rPr lang="en-US" altLang="en-US" dirty="0"/>
              <a:t>However, it is also essential to know exactly </a:t>
            </a:r>
            <a:r>
              <a:rPr lang="en-US" altLang="en-US" b="1" dirty="0">
                <a:solidFill>
                  <a:schemeClr val="tx2"/>
                </a:solidFill>
              </a:rPr>
              <a:t>why</a:t>
            </a:r>
            <a:r>
              <a:rPr lang="en-US" altLang="en-US" dirty="0"/>
              <a:t> you want</a:t>
            </a:r>
          </a:p>
          <a:p>
            <a:pPr>
              <a:buFont typeface="Monotype Sorts" pitchFamily="2" charset="2"/>
              <a:buNone/>
            </a:pPr>
            <a:r>
              <a:rPr lang="en-US" altLang="en-US" dirty="0"/>
              <a:t>to procure goods or services.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7" name="Graphic 21">
            <a:extLst>
              <a:ext uri="{FF2B5EF4-FFF2-40B4-BE49-F238E27FC236}">
                <a16:creationId xmlns:a16="http://schemas.microsoft.com/office/drawing/2014/main" id="{8141E747-6E3C-4065-B687-2A603C6CE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6101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r>
              <a:rPr lang="en-GB" altLang="en-US" sz="3600" b="1" dirty="0">
                <a:solidFill>
                  <a:srgbClr val="00B0F0"/>
                </a:solidFill>
              </a:rPr>
              <a:t/>
            </a: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1897063" y="1415831"/>
            <a:ext cx="9983761" cy="4876800"/>
          </a:xfrm>
        </p:spPr>
        <p:txBody>
          <a:bodyPr>
            <a:noAutofit/>
          </a:bodyPr>
          <a:lstStyle/>
          <a:p>
            <a:pPr>
              <a:buFont typeface="Monotype Sorts" pitchFamily="2" charset="2"/>
              <a:buNone/>
            </a:pPr>
            <a:r>
              <a:rPr lang="en-US" altLang="en-US" b="1" dirty="0"/>
              <a:t>Procurement management </a:t>
            </a:r>
            <a:r>
              <a:rPr lang="en-US" altLang="en-US" dirty="0"/>
              <a:t>will often incorporate the following:</a:t>
            </a:r>
          </a:p>
          <a:p>
            <a:pPr>
              <a:buFont typeface="Monotype Sorts" pitchFamily="2" charset="2"/>
              <a:buNone/>
            </a:pPr>
            <a:endParaRPr lang="en-US" altLang="en-US" dirty="0"/>
          </a:p>
          <a:p>
            <a:pPr marL="401638" lvl="1" indent="-231775"/>
            <a:r>
              <a:rPr lang="en-US" altLang="en-US" sz="2800" b="1" dirty="0"/>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r>
              <a:rPr lang="en-US" altLang="en-US" sz="2800" b="1" dirty="0"/>
              <a:t>Experts</a:t>
            </a:r>
            <a:r>
              <a:rPr lang="en-US" altLang="en-US" sz="2800" dirty="0"/>
              <a:t>, both internal and external, are valuable assets in procurement decisions.</a:t>
            </a:r>
          </a:p>
          <a:p>
            <a:pPr marL="865188" lvl="2" indent="-273050"/>
            <a:r>
              <a:rPr lang="en-US" altLang="en-US" sz="2800" b="1" dirty="0"/>
              <a:t>Internal experts </a:t>
            </a:r>
            <a:r>
              <a:rPr lang="en-US" altLang="en-US" sz="2800" dirty="0"/>
              <a:t>are particularly useful in providing knowledge of organisational and personnel issues.</a:t>
            </a:r>
          </a:p>
          <a:p>
            <a:pPr marL="865188" lvl="2" indent="-273050"/>
            <a:r>
              <a:rPr lang="en-US" altLang="en-US" sz="2800" b="1" dirty="0"/>
              <a:t>External experts </a:t>
            </a:r>
            <a:r>
              <a:rPr lang="en-US" altLang="en-US" sz="2800" dirty="0"/>
              <a:t>can provide expert judgement, especially with regard to vendors and technology issues.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7" name="Graphic 21">
            <a:extLst>
              <a:ext uri="{FF2B5EF4-FFF2-40B4-BE49-F238E27FC236}">
                <a16:creationId xmlns:a16="http://schemas.microsoft.com/office/drawing/2014/main" id="{1D0FD0F5-A9C8-4433-9DD5-A3EB5BC9A8E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55997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a:t>Procurement Plan</a:t>
            </a:r>
          </a:p>
        </p:txBody>
      </p:sp>
      <p:sp>
        <p:nvSpPr>
          <p:cNvPr id="3"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6" name="Graphic 21">
            <a:extLst>
              <a:ext uri="{FF2B5EF4-FFF2-40B4-BE49-F238E27FC236}">
                <a16:creationId xmlns:a16="http://schemas.microsoft.com/office/drawing/2014/main" id="{BC8DD320-D5DC-4BC9-825A-FCB2003CE0E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4175221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566988" y="115888"/>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875B211-4474-4D15-B605-561111E3DAB1}" type="slidenum">
              <a:rPr lang="en-US" altLang="en-US">
                <a:solidFill>
                  <a:srgbClr val="00CC99"/>
                </a:solidFill>
              </a:rPr>
              <a:pPr eaLnBrk="1" hangingPunct="1"/>
              <a:t>12</a:t>
            </a:fld>
            <a:endParaRPr lang="en-US" altLang="en-US">
              <a:solidFill>
                <a:srgbClr val="00CC99"/>
              </a:solidFill>
            </a:endParaRPr>
          </a:p>
        </p:txBody>
      </p:sp>
      <p:sp>
        <p:nvSpPr>
          <p:cNvPr id="4100" name="Rectangle 2"/>
          <p:cNvSpPr>
            <a:spLocks noChangeArrowheads="1"/>
          </p:cNvSpPr>
          <p:nvPr/>
        </p:nvSpPr>
        <p:spPr bwMode="auto">
          <a:xfrm>
            <a:off x="1764767" y="1532409"/>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spcAft>
                <a:spcPct val="20000"/>
              </a:spcAft>
              <a:buClr>
                <a:srgbClr val="339966"/>
              </a:buClr>
              <a:buSzPct val="80000"/>
              <a:buFont typeface="Wingdings" panose="05000000000000000000" pitchFamily="2" charset="2"/>
              <a:buChar char="p"/>
            </a:pPr>
            <a:r>
              <a:rPr lang="en-GB" altLang="en-US" sz="2800" b="1" dirty="0">
                <a:solidFill>
                  <a:srgbClr val="333399"/>
                </a:solidFill>
                <a:latin typeface="+mj-lt"/>
                <a:cs typeface="Segoe UI Light" panose="020B0502040204020203" pitchFamily="34" charset="0"/>
              </a:rPr>
              <a:t>Procurement plan linked to project implementation schedule</a:t>
            </a:r>
            <a:r>
              <a:rPr lang="en-GB" altLang="en-US" sz="2800" dirty="0">
                <a:solidFill>
                  <a:srgbClr val="333399"/>
                </a:solidFill>
                <a:latin typeface="+mj-lt"/>
                <a:cs typeface="Segoe UI Light" panose="020B0502040204020203" pitchFamily="34" charset="0"/>
              </a:rPr>
              <a:t>:</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Consulting services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Goods and / or works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Major contracts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Phasing of contracts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Critical path</a:t>
            </a:r>
          </a:p>
          <a:p>
            <a:pPr lvl="1">
              <a:spcAft>
                <a:spcPct val="20000"/>
              </a:spcAft>
              <a:buClr>
                <a:srgbClr val="339966"/>
              </a:buClr>
              <a:buSzPct val="80000"/>
              <a:buFont typeface="Wingdings" panose="05000000000000000000" pitchFamily="2" charset="2"/>
              <a:buChar char="n"/>
            </a:pPr>
            <a:endParaRPr lang="en-GB" altLang="en-US" sz="2400" dirty="0">
              <a:solidFill>
                <a:srgbClr val="333399"/>
              </a:solidFill>
              <a:latin typeface="+mj-lt"/>
              <a:cs typeface="Segoe UI Light" panose="020B0502040204020203" pitchFamily="34" charset="0"/>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701134" y="3062950"/>
            <a:ext cx="5058389" cy="140097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0FDC11-68B2-4BBE-8B6B-CB3F1AD31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38447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1752662" y="350837"/>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D85B6FBC-23D4-4F35-B404-7D995FD9C165}" type="slidenum">
              <a:rPr lang="en-US" altLang="en-US">
                <a:solidFill>
                  <a:srgbClr val="00CC99"/>
                </a:solidFill>
              </a:rPr>
              <a:pPr eaLnBrk="1" hangingPunct="1"/>
              <a:t>13</a:t>
            </a:fld>
            <a:endParaRPr lang="en-US" altLang="en-US">
              <a:solidFill>
                <a:srgbClr val="00CC99"/>
              </a:solidFill>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r"/>
            <a:endParaRPr lang="en-GB" altLang="en-US" sz="3200">
              <a:solidFill>
                <a:srgbClr val="438E00"/>
              </a:solidFill>
              <a:latin typeface="Times New Roman" panose="02020603050405020304" pitchFamily="18" charset="0"/>
            </a:endParaRPr>
          </a:p>
        </p:txBody>
      </p:sp>
      <p:sp>
        <p:nvSpPr>
          <p:cNvPr id="6149" name="Text Box 4"/>
          <p:cNvSpPr txBox="1">
            <a:spLocks noChangeArrowheads="1"/>
          </p:cNvSpPr>
          <p:nvPr/>
        </p:nvSpPr>
        <p:spPr bwMode="auto">
          <a:xfrm>
            <a:off x="2195062" y="1429021"/>
            <a:ext cx="8707271"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a:lnSpc>
                <a:spcPct val="90000"/>
              </a:lnSpc>
              <a:spcAft>
                <a:spcPct val="45000"/>
              </a:spcAft>
              <a:buClr>
                <a:srgbClr val="063DE8"/>
              </a:buClr>
              <a:buFont typeface="Monotype Sorts" pitchFamily="2" charset="2"/>
              <a:buNone/>
            </a:pPr>
            <a:r>
              <a:rPr lang="en-GB" altLang="en-US" sz="2800" b="1" dirty="0">
                <a:solidFill>
                  <a:srgbClr val="339966"/>
                </a:solidFill>
                <a:latin typeface="+mj-lt"/>
              </a:rPr>
              <a:t>Decide contract packages</a:t>
            </a:r>
          </a:p>
          <a:p>
            <a:pPr>
              <a:lnSpc>
                <a:spcPct val="90000"/>
              </a:lnSpc>
              <a:spcAft>
                <a:spcPct val="45000"/>
              </a:spcAft>
              <a:buClr>
                <a:srgbClr val="339966"/>
              </a:buClr>
              <a:buSzPct val="80000"/>
              <a:buFont typeface="Wingdings" panose="05000000000000000000" pitchFamily="2" charset="2"/>
              <a:buChar char="p"/>
            </a:pPr>
            <a:r>
              <a:rPr lang="en-GB" altLang="en-US" sz="2800" b="1" dirty="0">
                <a:solidFill>
                  <a:srgbClr val="339966"/>
                </a:solidFill>
                <a:latin typeface="+mj-lt"/>
              </a:rPr>
              <a:t>WHAT</a:t>
            </a:r>
            <a:r>
              <a:rPr lang="en-GB" altLang="en-US" sz="2800" b="1" dirty="0">
                <a:solidFill>
                  <a:srgbClr val="333399"/>
                </a:solidFill>
                <a:latin typeface="+mj-lt"/>
              </a:rPr>
              <a:t/>
            </a:r>
            <a:br>
              <a:rPr lang="en-GB" altLang="en-US" sz="2800" b="1" dirty="0">
                <a:solidFill>
                  <a:srgbClr val="333399"/>
                </a:solidFill>
                <a:latin typeface="+mj-lt"/>
              </a:rPr>
            </a:br>
            <a:r>
              <a:rPr lang="en-GB" altLang="en-US" sz="2800" dirty="0">
                <a:solidFill>
                  <a:srgbClr val="333399"/>
                </a:solidFill>
                <a:latin typeface="+mj-lt"/>
              </a:rPr>
              <a:t>(like items, large, small, values slice and packages)</a:t>
            </a:r>
          </a:p>
          <a:p>
            <a:pPr>
              <a:lnSpc>
                <a:spcPct val="90000"/>
              </a:lnSpc>
              <a:spcAft>
                <a:spcPct val="45000"/>
              </a:spcAft>
              <a:buClr>
                <a:srgbClr val="339966"/>
              </a:buClr>
              <a:buSzPct val="80000"/>
              <a:buFont typeface="Wingdings" panose="05000000000000000000" pitchFamily="2" charset="2"/>
              <a:buChar char="p"/>
            </a:pPr>
            <a:r>
              <a:rPr lang="en-GB" altLang="en-US" sz="2800" b="1" dirty="0">
                <a:solidFill>
                  <a:srgbClr val="339966"/>
                </a:solidFill>
                <a:latin typeface="+mj-lt"/>
              </a:rPr>
              <a:t>HOW</a:t>
            </a:r>
            <a:r>
              <a:rPr lang="en-GB" altLang="en-US" sz="2800" b="1" dirty="0">
                <a:solidFill>
                  <a:srgbClr val="333399"/>
                </a:solidFill>
                <a:latin typeface="+mj-lt"/>
              </a:rPr>
              <a:t/>
            </a:r>
            <a:br>
              <a:rPr lang="en-GB" altLang="en-US" sz="2800" b="1" dirty="0">
                <a:solidFill>
                  <a:srgbClr val="333399"/>
                </a:solidFill>
                <a:latin typeface="+mj-lt"/>
              </a:rPr>
            </a:br>
            <a:r>
              <a:rPr lang="en-GB" altLang="en-US" sz="2800" dirty="0">
                <a:solidFill>
                  <a:srgbClr val="333399"/>
                </a:solidFill>
                <a:latin typeface="+mj-lt"/>
              </a:rPr>
              <a:t>(ICB, NCB, other, co-financing)</a:t>
            </a:r>
          </a:p>
          <a:p>
            <a:pPr>
              <a:lnSpc>
                <a:spcPct val="90000"/>
              </a:lnSpc>
              <a:spcAft>
                <a:spcPct val="45000"/>
              </a:spcAft>
              <a:buClr>
                <a:srgbClr val="339966"/>
              </a:buClr>
              <a:buSzPct val="80000"/>
              <a:buFont typeface="Wingdings" panose="05000000000000000000" pitchFamily="2" charset="2"/>
              <a:buChar char="p"/>
            </a:pPr>
            <a:r>
              <a:rPr lang="en-GB" altLang="en-US" sz="2800" b="1" dirty="0">
                <a:solidFill>
                  <a:srgbClr val="339966"/>
                </a:solidFill>
                <a:latin typeface="+mj-lt"/>
              </a:rPr>
              <a:t>WHEN</a:t>
            </a:r>
            <a:r>
              <a:rPr lang="en-GB" altLang="en-US" sz="2800" b="1" dirty="0">
                <a:solidFill>
                  <a:srgbClr val="333399"/>
                </a:solidFill>
                <a:latin typeface="+mj-lt"/>
              </a:rPr>
              <a:t/>
            </a:r>
            <a:br>
              <a:rPr lang="en-GB" altLang="en-US" sz="2800" b="1" dirty="0">
                <a:solidFill>
                  <a:srgbClr val="333399"/>
                </a:solidFill>
                <a:latin typeface="+mj-lt"/>
              </a:rPr>
            </a:br>
            <a:r>
              <a:rPr lang="en-GB" altLang="en-US" sz="2800" dirty="0">
                <a:solidFill>
                  <a:srgbClr val="333399"/>
                </a:solidFill>
                <a:latin typeface="+mj-lt"/>
              </a:rPr>
              <a:t>(each step, each package)</a:t>
            </a:r>
          </a:p>
          <a:p>
            <a:pPr>
              <a:lnSpc>
                <a:spcPct val="90000"/>
              </a:lnSpc>
              <a:buClr>
                <a:srgbClr val="339966"/>
              </a:buClr>
              <a:buSzPct val="80000"/>
              <a:buFont typeface="Wingdings" panose="05000000000000000000" pitchFamily="2" charset="2"/>
              <a:buChar char="p"/>
            </a:pPr>
            <a:r>
              <a:rPr lang="en-GB" altLang="en-US" sz="2800" b="1" dirty="0">
                <a:solidFill>
                  <a:srgbClr val="339966"/>
                </a:solidFill>
                <a:latin typeface="+mj-lt"/>
              </a:rPr>
              <a:t>WHO</a:t>
            </a:r>
            <a:r>
              <a:rPr lang="en-GB" altLang="en-US" sz="2800" b="1" dirty="0">
                <a:solidFill>
                  <a:srgbClr val="333399"/>
                </a:solidFill>
                <a:latin typeface="+mj-lt"/>
              </a:rPr>
              <a:t/>
            </a:r>
            <a:br>
              <a:rPr lang="en-GB" altLang="en-US" sz="2800" b="1" dirty="0">
                <a:solidFill>
                  <a:srgbClr val="333399"/>
                </a:solidFill>
                <a:latin typeface="+mj-lt"/>
              </a:rPr>
            </a:br>
            <a:r>
              <a:rPr lang="en-GB" altLang="en-US" sz="2800" dirty="0">
                <a:solidFill>
                  <a:srgbClr val="333399"/>
                </a:solidFill>
                <a:latin typeface="+mj-lt"/>
              </a:rPr>
              <a:t>(to do, to review)</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38499" y="619822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D9AB855-948F-40E8-8E6E-E8847BA8190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682530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1160279" y="178510"/>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Planning: </a:t>
            </a:r>
            <a:r>
              <a:rPr lang="en-GB" altLang="en-US" sz="36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A60B1254-1EF5-4495-AEA6-6AF7C0381B69}" type="slidenum">
              <a:rPr lang="en-US" altLang="en-US">
                <a:solidFill>
                  <a:srgbClr val="00CC99"/>
                </a:solidFill>
              </a:rPr>
              <a:pPr eaLnBrk="1" hangingPunct="1"/>
              <a:t>14</a:t>
            </a:fld>
            <a:endParaRPr lang="en-US" altLang="en-US">
              <a:solidFill>
                <a:srgbClr val="00CC99"/>
              </a:solidFill>
            </a:endParaRPr>
          </a:p>
        </p:txBody>
      </p:sp>
      <p:sp>
        <p:nvSpPr>
          <p:cNvPr id="7172" name="Text Box 2"/>
          <p:cNvSpPr txBox="1">
            <a:spLocks noChangeArrowheads="1"/>
          </p:cNvSpPr>
          <p:nvPr/>
        </p:nvSpPr>
        <p:spPr bwMode="auto">
          <a:xfrm>
            <a:off x="2343125" y="1307881"/>
            <a:ext cx="82296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b="1" dirty="0">
                <a:solidFill>
                  <a:srgbClr val="339966"/>
                </a:solidFill>
                <a:latin typeface="+mj-lt"/>
              </a:rPr>
              <a:t>TIMING</a:t>
            </a:r>
            <a:r>
              <a:rPr lang="en-GB" altLang="en-US" sz="2800" dirty="0">
                <a:solidFill>
                  <a:srgbClr val="33335A"/>
                </a:solidFill>
                <a:latin typeface="+mj-lt"/>
              </a:rPr>
              <a:t/>
            </a:r>
            <a:br>
              <a:rPr lang="en-GB" altLang="en-US" sz="2800" dirty="0">
                <a:solidFill>
                  <a:srgbClr val="33335A"/>
                </a:solidFill>
                <a:latin typeface="+mj-lt"/>
              </a:rPr>
            </a:br>
            <a:r>
              <a:rPr lang="en-GB" altLang="en-US" sz="2800" dirty="0">
                <a:solidFill>
                  <a:srgbClr val="333399"/>
                </a:solidFill>
                <a:latin typeface="+mj-lt"/>
              </a:rPr>
              <a:t>(Preparation, approvals, delays)</a:t>
            </a:r>
          </a:p>
          <a:p>
            <a:pPr>
              <a:spcBef>
                <a:spcPct val="40000"/>
              </a:spcBef>
              <a:buClr>
                <a:srgbClr val="339966"/>
              </a:buClr>
              <a:buSzPct val="80000"/>
              <a:buFont typeface="Wingdings" panose="05000000000000000000" pitchFamily="2" charset="2"/>
              <a:buChar char="p"/>
            </a:pPr>
            <a:r>
              <a:rPr lang="en-GB" altLang="en-US" sz="2800" b="1" dirty="0">
                <a:solidFill>
                  <a:srgbClr val="339966"/>
                </a:solidFill>
                <a:latin typeface="+mj-lt"/>
              </a:rPr>
              <a:t>CONSTRAINTS</a:t>
            </a:r>
            <a:r>
              <a:rPr lang="en-GB" altLang="en-US" sz="2800" dirty="0">
                <a:solidFill>
                  <a:srgbClr val="33335A"/>
                </a:solidFill>
                <a:latin typeface="+mj-lt"/>
              </a:rPr>
              <a:t>	</a:t>
            </a:r>
          </a:p>
          <a:p>
            <a:pPr>
              <a:buClr>
                <a:srgbClr val="339966"/>
              </a:buClr>
              <a:buSzPct val="80000"/>
              <a:buFont typeface="Wingdings" panose="05000000000000000000" pitchFamily="2" charset="2"/>
              <a:buNone/>
            </a:pPr>
            <a:r>
              <a:rPr lang="en-GB" altLang="en-US" sz="2800" dirty="0">
                <a:solidFill>
                  <a:srgbClr val="33335A"/>
                </a:solidFill>
                <a:latin typeface="+mj-lt"/>
              </a:rPr>
              <a:t>	</a:t>
            </a:r>
            <a:r>
              <a:rPr lang="en-GB" altLang="en-US" sz="2800" dirty="0">
                <a:solidFill>
                  <a:srgbClr val="333399"/>
                </a:solidFill>
                <a:latin typeface="+mj-lt"/>
              </a:rPr>
              <a:t>(Technical, PIU staffing, legal, training, other)</a:t>
            </a:r>
          </a:p>
          <a:p>
            <a:pPr>
              <a:spcBef>
                <a:spcPct val="40000"/>
              </a:spcBef>
              <a:buClr>
                <a:srgbClr val="339966"/>
              </a:buClr>
              <a:buSzPct val="80000"/>
              <a:buFont typeface="Wingdings" panose="05000000000000000000" pitchFamily="2" charset="2"/>
              <a:buChar char="p"/>
            </a:pPr>
            <a:r>
              <a:rPr lang="en-GB" altLang="en-US" sz="2800" b="1" dirty="0">
                <a:solidFill>
                  <a:srgbClr val="339966"/>
                </a:solidFill>
                <a:latin typeface="+mj-lt"/>
              </a:rPr>
              <a:t>DETERMINE LEAD TIME</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Administrative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Manufacture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Delivery</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Construction period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13880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ABD119-9586-4A0B-843D-43E7601AC27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63348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273300" y="18891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600" b="1" dirty="0"/>
              <a:t>Procurement Planning: </a:t>
            </a:r>
            <a:r>
              <a:rPr lang="en-GB" altLang="en-US" sz="36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D6CC579B-F3D2-47ED-B1F9-2C458536FB8B}" type="slidenum">
              <a:rPr lang="en-US" altLang="en-US">
                <a:solidFill>
                  <a:srgbClr val="00CC99"/>
                </a:solidFill>
              </a:rPr>
              <a:pPr eaLnBrk="1" hangingPunct="1"/>
              <a:t>15</a:t>
            </a:fld>
            <a:endParaRPr lang="en-US" altLang="en-US">
              <a:solidFill>
                <a:srgbClr val="00CC99"/>
              </a:solidFill>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endParaRPr lang="en-GB" altLang="en-US" sz="3200">
              <a:solidFill>
                <a:srgbClr val="438E00"/>
              </a:solidFill>
              <a:latin typeface="Times New Roman" panose="02020603050405020304" pitchFamily="18" charset="0"/>
            </a:endParaRPr>
          </a:p>
        </p:txBody>
      </p:sp>
      <p:sp>
        <p:nvSpPr>
          <p:cNvPr id="9221" name="Text Box 4"/>
          <p:cNvSpPr txBox="1">
            <a:spLocks noChangeArrowheads="1"/>
          </p:cNvSpPr>
          <p:nvPr/>
        </p:nvSpPr>
        <p:spPr bwMode="auto">
          <a:xfrm>
            <a:off x="2273300" y="1603823"/>
            <a:ext cx="7397087"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Critical dates for each package</a:t>
            </a:r>
          </a:p>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Tabulate / prepare bar chart</a:t>
            </a:r>
          </a:p>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Periodically update</a:t>
            </a:r>
          </a:p>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Use of monitoring system</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EB29E8D-3F73-4659-914F-BBCF0FE07E6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29425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838200" y="365126"/>
            <a:ext cx="10515600" cy="658456"/>
          </a:xfrm>
        </p:spPr>
        <p:txBody>
          <a:bodyPr rtlCol="0">
            <a:normAutofit/>
          </a:bodyPr>
          <a:lstStyle/>
          <a:p>
            <a:pPr algn="ctr">
              <a:defRPr/>
            </a:pPr>
            <a:r>
              <a:rPr lang="en-US" sz="3600" b="1" dirty="0"/>
              <a:t>Procurement Process </a:t>
            </a:r>
            <a:r>
              <a:rPr lang="en-US" sz="3600" b="1" dirty="0">
                <a:solidFill>
                  <a:srgbClr val="00B0F0"/>
                </a:solidFill>
              </a:rPr>
              <a:t>Definition</a:t>
            </a:r>
          </a:p>
        </p:txBody>
      </p:sp>
      <p:sp>
        <p:nvSpPr>
          <p:cNvPr id="2" name="Rectangle 3"/>
          <p:cNvSpPr>
            <a:spLocks noGrp="1" noChangeArrowheads="1"/>
          </p:cNvSpPr>
          <p:nvPr>
            <p:ph idx="1"/>
          </p:nvPr>
        </p:nvSpPr>
        <p:spPr>
          <a:xfrm>
            <a:off x="2115403" y="2268538"/>
            <a:ext cx="9389660" cy="2455862"/>
          </a:xfrm>
        </p:spPr>
        <p:txBody>
          <a:bodyPr>
            <a:normAutofit/>
          </a:bodyPr>
          <a:lstStyle/>
          <a:p>
            <a:pPr marL="0" indent="0">
              <a:buNone/>
            </a:pPr>
            <a:r>
              <a:rPr lang="en-US" altLang="en-US" sz="3200" dirty="0"/>
              <a:t>The Procurement Process consists of the full cycle of activities (steps) to undertake to </a:t>
            </a:r>
            <a:r>
              <a:rPr lang="en-US" altLang="en-US" sz="3200" dirty="0">
                <a:latin typeface="Tahoma" panose="020B0604030504040204" pitchFamily="34" charset="0"/>
              </a:rPr>
              <a:t>fulfill</a:t>
            </a:r>
            <a:r>
              <a:rPr lang="en-US" altLang="en-US" sz="3200" dirty="0"/>
              <a:t> a specified need, starting from identification of the said need</a:t>
            </a:r>
          </a:p>
          <a:p>
            <a:pPr marL="0" indent="0"/>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38389841-4F70-4FC1-BF4F-4CBB9143D731}" type="slidenum">
              <a:rPr lang="en-US" altLang="en-US">
                <a:solidFill>
                  <a:srgbClr val="00CC99"/>
                </a:solidFill>
              </a:rPr>
              <a:pPr eaLnBrk="1" hangingPunct="1"/>
              <a:t>16</a:t>
            </a:fld>
            <a:endParaRPr lang="en-US" altLang="en-US">
              <a:solidFill>
                <a:srgbClr val="00CC9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12C02A-7069-4018-9345-A059471892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36103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lstStyle/>
          <a:p>
            <a:pPr algn="ctr"/>
            <a:r>
              <a:rPr lang="en-GB" altLang="en-US" sz="3600" b="1" dirty="0"/>
              <a:t>Procurement Steps</a:t>
            </a:r>
            <a:endParaRPr lang="en-US" altLang="en-US" sz="36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CF013281-69A2-4284-962F-F39FA2371C22}" type="slidenum">
              <a:rPr lang="en-US" altLang="en-US">
                <a:solidFill>
                  <a:srgbClr val="00CC99"/>
                </a:solidFill>
              </a:rPr>
              <a:pPr eaLnBrk="1" hangingPunct="1"/>
              <a:t>17</a:t>
            </a:fld>
            <a:endParaRPr lang="en-US" altLang="en-US">
              <a:solidFill>
                <a:srgbClr val="00CC99"/>
              </a:solidFill>
            </a:endParaRPr>
          </a:p>
        </p:txBody>
      </p:sp>
      <p:sp>
        <p:nvSpPr>
          <p:cNvPr id="11268" name="Text Box 3"/>
          <p:cNvSpPr txBox="1">
            <a:spLocks noChangeArrowheads="1"/>
          </p:cNvSpPr>
          <p:nvPr/>
        </p:nvSpPr>
        <p:spPr bwMode="auto">
          <a:xfrm>
            <a:off x="1555845" y="2071688"/>
            <a:ext cx="10986448"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Identification of needs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List of goods (e.g. equipment, materials, plant, IT systems)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Types of works (large, small, very small)</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Associated services: transport, distribution, training, maintenance </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87486" y="3049302"/>
            <a:ext cx="5058389" cy="142827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40B044-9C51-4C33-81DA-BF6F10391F2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998432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2711450" y="442913"/>
            <a:ext cx="6553200" cy="609600"/>
          </a:xfrm>
        </p:spPr>
        <p:txBody>
          <a:bodyPr rtlCol="0">
            <a:normAutofit/>
          </a:bodyPr>
          <a:lstStyle/>
          <a:p>
            <a:pPr>
              <a:defRPr/>
            </a:pPr>
            <a:r>
              <a:rPr lang="en-GB" sz="3600" b="1"/>
              <a:t>Procurement Steps (cont.)</a:t>
            </a:r>
            <a:endParaRPr lang="en-US" sz="3600" b="1"/>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74E79F85-5791-43F0-B565-0AC3071A5795}" type="slidenum">
              <a:rPr lang="en-US" altLang="en-US">
                <a:solidFill>
                  <a:srgbClr val="00CC99"/>
                </a:solidFill>
              </a:rPr>
              <a:pPr eaLnBrk="1" hangingPunct="1"/>
              <a:t>18</a:t>
            </a:fld>
            <a:endParaRPr lang="en-US" altLang="en-US">
              <a:solidFill>
                <a:srgbClr val="00CC99"/>
              </a:solidFill>
            </a:endParaRPr>
          </a:p>
        </p:txBody>
      </p:sp>
      <p:sp>
        <p:nvSpPr>
          <p:cNvPr id="12292" name="Text Box 3"/>
          <p:cNvSpPr txBox="1">
            <a:spLocks noChangeArrowheads="1"/>
          </p:cNvSpPr>
          <p:nvPr/>
        </p:nvSpPr>
        <p:spPr bwMode="auto">
          <a:xfrm>
            <a:off x="2306472" y="1700213"/>
            <a:ext cx="865268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dirty="0">
                <a:solidFill>
                  <a:srgbClr val="33335A"/>
                </a:solidFill>
                <a:latin typeface="+mj-lt"/>
              </a:rPr>
              <a:t>  </a:t>
            </a:r>
            <a:r>
              <a:rPr lang="en-GB" altLang="en-US" sz="2800" b="1" dirty="0">
                <a:solidFill>
                  <a:srgbClr val="333399"/>
                </a:solidFill>
                <a:latin typeface="+mj-lt"/>
              </a:rPr>
              <a:t>Project implementation plan</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Design and specification</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Packaging: organizational implementation</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Schedule: time frame of implementation</a:t>
            </a:r>
          </a:p>
          <a:p>
            <a:pPr>
              <a:spcBef>
                <a:spcPct val="4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Bidding methods and documents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Competitive methods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Shopping methods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Direct contracting</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50" y="618369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2D704C-1C27-47E0-A38F-2F077F0C8C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33156"/>
            <a:ext cx="2305141" cy="1076343"/>
          </a:xfrm>
          <a:prstGeom prst="rect">
            <a:avLst/>
          </a:prstGeom>
        </p:spPr>
      </p:pic>
    </p:spTree>
    <p:extLst>
      <p:ext uri="{BB962C8B-B14F-4D97-AF65-F5344CB8AC3E}">
        <p14:creationId xmlns:p14="http://schemas.microsoft.com/office/powerpoint/2010/main" val="2706094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1981200" y="188913"/>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Steps (cont.)</a:t>
            </a:r>
            <a:endParaRPr lang="en-US" altLang="en-US" sz="36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7231DA08-9DFD-4C2D-8766-201E4D255A2B}" type="slidenum">
              <a:rPr lang="en-US" altLang="en-US">
                <a:solidFill>
                  <a:srgbClr val="00CC99"/>
                </a:solidFill>
              </a:rPr>
              <a:pPr eaLnBrk="1" hangingPunct="1"/>
              <a:t>19</a:t>
            </a:fld>
            <a:endParaRPr lang="en-US" altLang="en-US">
              <a:solidFill>
                <a:srgbClr val="00CC99"/>
              </a:solidFill>
            </a:endParaRPr>
          </a:p>
        </p:txBody>
      </p:sp>
      <p:sp>
        <p:nvSpPr>
          <p:cNvPr id="13316" name="Text Box 2"/>
          <p:cNvSpPr txBox="1">
            <a:spLocks noChangeArrowheads="1"/>
          </p:cNvSpPr>
          <p:nvPr/>
        </p:nvSpPr>
        <p:spPr bwMode="auto">
          <a:xfrm>
            <a:off x="2129052" y="1773238"/>
            <a:ext cx="9751774"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b="1" dirty="0">
                <a:solidFill>
                  <a:srgbClr val="333399"/>
                </a:solidFill>
                <a:latin typeface="+mj-lt"/>
              </a:rPr>
              <a:t>Advertising</a:t>
            </a:r>
          </a:p>
          <a:p>
            <a:pPr>
              <a:spcBef>
                <a:spcPct val="40000"/>
              </a:spcBef>
              <a:buClr>
                <a:srgbClr val="339966"/>
              </a:buClr>
              <a:buSzPct val="80000"/>
              <a:buFont typeface="Wingdings" panose="05000000000000000000" pitchFamily="2" charset="2"/>
              <a:buChar char="p"/>
            </a:pPr>
            <a:r>
              <a:rPr lang="en-GB" altLang="en-US" sz="2800" b="1" dirty="0">
                <a:solidFill>
                  <a:srgbClr val="333399"/>
                </a:solidFill>
                <a:latin typeface="+mj-lt"/>
              </a:rPr>
              <a:t>Bidding process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Issuance of bidding documents or request for quotations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Bid or quotations submission and opening</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Bid or quotation evaluation</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A77307-3CB7-42C0-B82A-872B376BCC4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983311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424113" y="193675"/>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Steps (cont.)</a:t>
            </a:r>
            <a:endParaRPr lang="en-US" altLang="en-US" sz="36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884D34B3-F0FF-4A63-AD8A-062568F3C778}" type="slidenum">
              <a:rPr lang="en-US" altLang="en-US">
                <a:solidFill>
                  <a:srgbClr val="00CC99"/>
                </a:solidFill>
              </a:rPr>
              <a:pPr eaLnBrk="1" hangingPunct="1"/>
              <a:t>20</a:t>
            </a:fld>
            <a:endParaRPr lang="en-US" altLang="en-US">
              <a:solidFill>
                <a:srgbClr val="00CC99"/>
              </a:solidFill>
            </a:endParaRPr>
          </a:p>
        </p:txBody>
      </p:sp>
      <p:sp>
        <p:nvSpPr>
          <p:cNvPr id="14340" name="Text Box 2"/>
          <p:cNvSpPr txBox="1">
            <a:spLocks noChangeArrowheads="1"/>
          </p:cNvSpPr>
          <p:nvPr/>
        </p:nvSpPr>
        <p:spPr bwMode="auto">
          <a:xfrm>
            <a:off x="2238233" y="1550989"/>
            <a:ext cx="8475259"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a:spcBef>
                <a:spcPct val="20000"/>
              </a:spcBef>
              <a:buClr>
                <a:srgbClr val="339966"/>
              </a:buClr>
              <a:buSzPct val="80000"/>
              <a:buFont typeface="Wingdings" panose="05000000000000000000" pitchFamily="2" charset="2"/>
              <a:buChar char="p"/>
            </a:pPr>
            <a:r>
              <a:rPr lang="en-GB" altLang="en-US" sz="2800" dirty="0">
                <a:solidFill>
                  <a:srgbClr val="000000"/>
                </a:solidFill>
                <a:latin typeface="+mj-lt"/>
              </a:rPr>
              <a:t>  </a:t>
            </a:r>
            <a:r>
              <a:rPr lang="en-GB" altLang="en-US" sz="2800" b="1" dirty="0">
                <a:solidFill>
                  <a:srgbClr val="333399"/>
                </a:solidFill>
                <a:latin typeface="+mj-lt"/>
              </a:rPr>
              <a:t>Contract and purchase order award</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Notification</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Signature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Effectiveness</a:t>
            </a:r>
          </a:p>
          <a:p>
            <a:pPr>
              <a:spcBef>
                <a:spcPct val="2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Contract management</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Contract execution</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Delivery, commissioning, acceptance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Warranty</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Maintenance period</a:t>
            </a:r>
          </a:p>
          <a:p>
            <a:pPr>
              <a:spcBef>
                <a:spcPct val="2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Need fulfilled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B4300B-6CDB-4F5B-86AD-2892FCBA59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991933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354263" y="115888"/>
            <a:ext cx="7486650" cy="1219200"/>
          </a:xfrm>
        </p:spPr>
        <p:txBody>
          <a:bodyPr/>
          <a:lstStyle/>
          <a:p>
            <a:pPr algn="ctr"/>
            <a:r>
              <a:rPr lang="en-US" altLang="en-US" sz="3600" b="1" dirty="0"/>
              <a:t>Competence Requirements</a:t>
            </a:r>
            <a:br>
              <a:rPr lang="en-US" altLang="en-US" sz="3600" b="1" dirty="0"/>
            </a:br>
            <a:r>
              <a:rPr lang="en-US" altLang="en-US" sz="36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04A34C87-E051-43BD-9A0F-9E86787DDB2F}" type="slidenum">
              <a:rPr lang="en-US" altLang="en-US">
                <a:solidFill>
                  <a:srgbClr val="00CC99"/>
                </a:solidFill>
              </a:rPr>
              <a:pPr eaLnBrk="1" hangingPunct="1"/>
              <a:t>21</a:t>
            </a:fld>
            <a:endParaRPr lang="en-US" altLang="en-US">
              <a:solidFill>
                <a:srgbClr val="00CC99"/>
              </a:solidFill>
            </a:endParaRPr>
          </a:p>
        </p:txBody>
      </p:sp>
      <p:sp>
        <p:nvSpPr>
          <p:cNvPr id="15364" name="Text Box 3"/>
          <p:cNvSpPr txBox="1">
            <a:spLocks noChangeArrowheads="1"/>
          </p:cNvSpPr>
          <p:nvPr/>
        </p:nvSpPr>
        <p:spPr bwMode="auto">
          <a:xfrm>
            <a:off x="2163619" y="1623572"/>
            <a:ext cx="9717206"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DETERMINING NEEDS</a:t>
            </a:r>
            <a:endParaRPr lang="en-US" altLang="en-US" sz="2800" b="1" dirty="0">
              <a:solidFill>
                <a:srgbClr val="333399"/>
              </a:solidFill>
              <a:latin typeface="+mj-lt"/>
            </a:endParaRPr>
          </a:p>
          <a:p>
            <a:pPr>
              <a:spcBef>
                <a:spcPct val="10000"/>
              </a:spcBef>
              <a:spcAft>
                <a:spcPct val="10000"/>
              </a:spcAft>
            </a:pPr>
            <a:r>
              <a:rPr lang="en-US" altLang="en-US" sz="2800" dirty="0">
                <a:solidFill>
                  <a:srgbClr val="333399"/>
                </a:solidFill>
                <a:latin typeface="+mj-lt"/>
              </a:rPr>
              <a:t>1.	Forecasting Requirements</a:t>
            </a:r>
          </a:p>
          <a:p>
            <a:pPr>
              <a:spcBef>
                <a:spcPct val="10000"/>
              </a:spcBef>
              <a:spcAft>
                <a:spcPct val="10000"/>
              </a:spcAft>
            </a:pPr>
            <a:r>
              <a:rPr lang="en-US" altLang="en-US" sz="2800" dirty="0">
                <a:solidFill>
                  <a:srgbClr val="333399"/>
                </a:solidFill>
                <a:latin typeface="+mj-lt"/>
              </a:rPr>
              <a:t>2.	Acquisition (procurement), Planning and Packaging</a:t>
            </a:r>
          </a:p>
          <a:p>
            <a:pPr>
              <a:spcBef>
                <a:spcPct val="10000"/>
              </a:spcBef>
              <a:spcAft>
                <a:spcPct val="10000"/>
              </a:spcAft>
            </a:pPr>
            <a:r>
              <a:rPr lang="en-US" altLang="en-US" sz="2800" dirty="0">
                <a:solidFill>
                  <a:srgbClr val="333399"/>
                </a:solidFill>
                <a:latin typeface="+mj-lt"/>
              </a:rPr>
              <a:t>3.	Initiating Procurement (requisition, budget approval)</a:t>
            </a:r>
          </a:p>
          <a:p>
            <a:pPr>
              <a:spcBef>
                <a:spcPct val="100000"/>
              </a:spcBef>
            </a:pPr>
            <a:r>
              <a:rPr lang="en-US" altLang="en-US" sz="2800" b="1" dirty="0">
                <a:solidFill>
                  <a:srgbClr val="339966"/>
                </a:solidFill>
                <a:latin typeface="+mj-lt"/>
              </a:rPr>
              <a:t>ANALYSIS OF REQUIREMENTS</a:t>
            </a:r>
            <a:endParaRPr lang="en-US" altLang="en-US" sz="2800" b="1" dirty="0">
              <a:solidFill>
                <a:srgbClr val="333399"/>
              </a:solidFill>
              <a:latin typeface="+mj-lt"/>
            </a:endParaRPr>
          </a:p>
          <a:p>
            <a:pPr>
              <a:spcBef>
                <a:spcPct val="10000"/>
              </a:spcBef>
              <a:spcAft>
                <a:spcPct val="10000"/>
              </a:spcAft>
            </a:pPr>
            <a:r>
              <a:rPr lang="en-US" altLang="en-US" sz="2800" dirty="0">
                <a:solidFill>
                  <a:srgbClr val="333399"/>
                </a:solidFill>
                <a:latin typeface="+mj-lt"/>
              </a:rPr>
              <a:t>4.	Preparation of Technical Specifications (goods / equipment)</a:t>
            </a:r>
          </a:p>
          <a:p>
            <a:pPr>
              <a:spcBef>
                <a:spcPct val="10000"/>
              </a:spcBef>
              <a:spcAft>
                <a:spcPct val="10000"/>
              </a:spcAft>
            </a:pPr>
            <a:r>
              <a:rPr lang="en-US" altLang="en-US" sz="2800" dirty="0">
                <a:solidFill>
                  <a:srgbClr val="333399"/>
                </a:solidFill>
                <a:latin typeface="+mj-lt"/>
              </a:rPr>
              <a:t>5.	Detailed Design and Drawings (Civil Works)</a:t>
            </a:r>
          </a:p>
          <a:p>
            <a:pPr>
              <a:spcBef>
                <a:spcPct val="10000"/>
              </a:spcBef>
              <a:spcAft>
                <a:spcPct val="10000"/>
              </a:spcAft>
            </a:pPr>
            <a:r>
              <a:rPr lang="en-US" altLang="en-US" sz="2800" dirty="0">
                <a:solidFill>
                  <a:srgbClr val="333399"/>
                </a:solidFill>
                <a:latin typeface="+mj-lt"/>
              </a:rPr>
              <a:t>6.	Terms of Reference (TOR) - (Services)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B0D381-0814-4F88-ACD2-4CF8CE52FA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190910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1847850"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600" b="1" dirty="0"/>
              <a:t>Competence Requirements</a:t>
            </a:r>
            <a:br>
              <a:rPr lang="en-US" altLang="en-US" sz="3600" b="1" dirty="0"/>
            </a:br>
            <a:r>
              <a:rPr lang="en-US" altLang="en-US" sz="36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18110A3A-1682-4122-919F-EA4E4CE49A4F}" type="slidenum">
              <a:rPr lang="en-US" altLang="en-US">
                <a:solidFill>
                  <a:srgbClr val="00CC99"/>
                </a:solidFill>
              </a:rPr>
              <a:pPr eaLnBrk="1" hangingPunct="1"/>
              <a:t>22</a:t>
            </a:fld>
            <a:endParaRPr lang="en-US" altLang="en-US">
              <a:solidFill>
                <a:srgbClr val="00CC99"/>
              </a:solidFill>
            </a:endParaRPr>
          </a:p>
        </p:txBody>
      </p:sp>
      <p:sp>
        <p:nvSpPr>
          <p:cNvPr id="16388" name="Text Box 2"/>
          <p:cNvSpPr txBox="1">
            <a:spLocks noChangeArrowheads="1"/>
          </p:cNvSpPr>
          <p:nvPr/>
        </p:nvSpPr>
        <p:spPr bwMode="auto">
          <a:xfrm>
            <a:off x="2183642" y="2244726"/>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EXTENT OF COMPETITION</a:t>
            </a:r>
            <a:endParaRPr lang="en-US" altLang="en-US" sz="2800" b="1" dirty="0">
              <a:solidFill>
                <a:srgbClr val="333399"/>
              </a:solidFill>
              <a:latin typeface="+mj-lt"/>
            </a:endParaRPr>
          </a:p>
          <a:p>
            <a:pPr>
              <a:spcBef>
                <a:spcPct val="50000"/>
              </a:spcBef>
            </a:pPr>
            <a:r>
              <a:rPr lang="en-US" altLang="en-US" sz="2800" dirty="0">
                <a:solidFill>
                  <a:srgbClr val="333399"/>
                </a:solidFill>
                <a:latin typeface="+mj-lt"/>
              </a:rPr>
              <a:t>7.	Sources of Supply (market research)</a:t>
            </a:r>
          </a:p>
          <a:p>
            <a:pPr>
              <a:spcBef>
                <a:spcPct val="50000"/>
              </a:spcBef>
            </a:pPr>
            <a:r>
              <a:rPr lang="en-US" altLang="en-US" sz="2800" dirty="0">
                <a:solidFill>
                  <a:srgbClr val="333399"/>
                </a:solidFill>
                <a:latin typeface="+mj-lt"/>
              </a:rPr>
              <a:t>8.	Lease vs. Purchase</a:t>
            </a:r>
          </a:p>
          <a:p>
            <a:pPr>
              <a:spcBef>
                <a:spcPct val="50000"/>
              </a:spcBef>
            </a:pPr>
            <a:r>
              <a:rPr lang="en-US" altLang="en-US" sz="2800" dirty="0">
                <a:solidFill>
                  <a:srgbClr val="333399"/>
                </a:solidFill>
                <a:latin typeface="+mj-lt"/>
              </a:rPr>
              <a:t>9.	Evaluation Factors (technical and commercial)</a:t>
            </a:r>
          </a:p>
          <a:p>
            <a:pPr>
              <a:spcBef>
                <a:spcPct val="50000"/>
              </a:spcBef>
            </a:pPr>
            <a:r>
              <a:rPr lang="en-US" altLang="en-US" sz="2800" dirty="0">
                <a:solidFill>
                  <a:srgbClr val="333399"/>
                </a:solidFill>
                <a:latin typeface="+mj-lt"/>
              </a:rPr>
              <a:t>10.	Method of Procurement (with or without pre-qualification)</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F05532-3AE9-4C35-ACAC-30484ECA6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305707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04CCFEBB-CA1A-4214-84DB-1419724495D7}" type="slidenum">
              <a:rPr lang="en-US" altLang="en-US">
                <a:solidFill>
                  <a:srgbClr val="00CC99"/>
                </a:solidFill>
              </a:rPr>
              <a:pPr eaLnBrk="1" hangingPunct="1"/>
              <a:t>23</a:t>
            </a:fld>
            <a:endParaRPr lang="en-US" altLang="en-US">
              <a:solidFill>
                <a:srgbClr val="00CC99"/>
              </a:solidFill>
            </a:endParaRPr>
          </a:p>
        </p:txBody>
      </p:sp>
      <p:sp>
        <p:nvSpPr>
          <p:cNvPr id="17412" name="Text Box 3"/>
          <p:cNvSpPr txBox="1">
            <a:spLocks noChangeArrowheads="1"/>
          </p:cNvSpPr>
          <p:nvPr/>
        </p:nvSpPr>
        <p:spPr bwMode="auto">
          <a:xfrm>
            <a:off x="2156346" y="1095589"/>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40000"/>
              </a:spcBef>
            </a:pPr>
            <a:r>
              <a:rPr lang="en-US" altLang="en-US" sz="2700" b="1" dirty="0">
                <a:solidFill>
                  <a:srgbClr val="339966"/>
                </a:solidFill>
                <a:latin typeface="+mj-lt"/>
              </a:rPr>
              <a:t>TERMS AND CONDITIONS</a:t>
            </a:r>
          </a:p>
          <a:p>
            <a:pPr>
              <a:spcBef>
                <a:spcPct val="40000"/>
              </a:spcBef>
            </a:pPr>
            <a:r>
              <a:rPr lang="en-US" altLang="en-US" sz="2700" dirty="0">
                <a:solidFill>
                  <a:srgbClr val="333399"/>
                </a:solidFill>
                <a:latin typeface="+mj-lt"/>
              </a:rPr>
              <a:t>11.	Contract Types</a:t>
            </a:r>
          </a:p>
          <a:p>
            <a:pPr>
              <a:spcBef>
                <a:spcPct val="40000"/>
              </a:spcBef>
              <a:buFontTx/>
              <a:buAutoNum type="arabicPeriod" startAt="12"/>
            </a:pPr>
            <a:r>
              <a:rPr lang="en-US" altLang="en-US" sz="2700" dirty="0">
                <a:solidFill>
                  <a:srgbClr val="333399"/>
                </a:solidFill>
                <a:latin typeface="+mj-lt"/>
              </a:rPr>
              <a:t>Need for Securities (Bid and Performance)</a:t>
            </a:r>
          </a:p>
          <a:p>
            <a:pPr>
              <a:spcBef>
                <a:spcPct val="40000"/>
              </a:spcBef>
              <a:buFontTx/>
              <a:buAutoNum type="arabicPeriod" startAt="12"/>
            </a:pPr>
            <a:r>
              <a:rPr lang="en-US" altLang="en-US" sz="2700" dirty="0">
                <a:solidFill>
                  <a:srgbClr val="333399"/>
                </a:solidFill>
                <a:latin typeface="+mj-lt"/>
              </a:rPr>
              <a:t>Selection of INCOTERM</a:t>
            </a:r>
          </a:p>
          <a:p>
            <a:pPr>
              <a:spcBef>
                <a:spcPct val="40000"/>
              </a:spcBef>
              <a:buFontTx/>
              <a:buAutoNum type="arabicPeriod" startAt="13"/>
            </a:pPr>
            <a:r>
              <a:rPr lang="en-US" altLang="en-US" sz="2700" dirty="0">
                <a:solidFill>
                  <a:srgbClr val="333399"/>
                </a:solidFill>
                <a:latin typeface="+mj-lt"/>
              </a:rPr>
              <a:t>Preparation of Tender Documents</a:t>
            </a:r>
          </a:p>
          <a:p>
            <a:pPr>
              <a:spcBef>
                <a:spcPct val="40000"/>
              </a:spcBef>
              <a:buFontTx/>
              <a:buAutoNum type="arabicPeriod" startAt="13"/>
            </a:pPr>
            <a:r>
              <a:rPr lang="en-US" altLang="en-US" sz="2700" dirty="0">
                <a:solidFill>
                  <a:srgbClr val="333399"/>
                </a:solidFill>
                <a:latin typeface="+mj-lt"/>
              </a:rPr>
              <a:t>Prescribing insurance requirements</a:t>
            </a:r>
          </a:p>
          <a:p>
            <a:pPr>
              <a:spcBef>
                <a:spcPct val="40000"/>
              </a:spcBef>
            </a:pPr>
            <a:r>
              <a:rPr lang="en-US" altLang="en-US" sz="2700" dirty="0">
                <a:solidFill>
                  <a:srgbClr val="333399"/>
                </a:solidFill>
                <a:latin typeface="+mj-lt"/>
              </a:rPr>
              <a:t>14.	Publicizing Proposed Procurements</a:t>
            </a:r>
          </a:p>
          <a:p>
            <a:pPr>
              <a:spcBef>
                <a:spcPct val="40000"/>
              </a:spcBef>
            </a:pPr>
            <a:r>
              <a:rPr lang="en-US" altLang="en-US" sz="2700" dirty="0">
                <a:solidFill>
                  <a:srgbClr val="333399"/>
                </a:solidFill>
                <a:latin typeface="+mj-lt"/>
              </a:rPr>
              <a:t>15.	Pre-bid / Pre-proposal Conferences</a:t>
            </a:r>
          </a:p>
          <a:p>
            <a:pPr>
              <a:spcBef>
                <a:spcPct val="40000"/>
              </a:spcBef>
            </a:pPr>
            <a:r>
              <a:rPr lang="en-US" altLang="en-US" sz="2700" dirty="0">
                <a:solidFill>
                  <a:srgbClr val="333399"/>
                </a:solidFill>
                <a:latin typeface="+mj-lt"/>
              </a:rPr>
              <a:t>16.	Amending Bidding Documents</a:t>
            </a:r>
          </a:p>
          <a:p>
            <a:pPr>
              <a:spcBef>
                <a:spcPct val="40000"/>
              </a:spcBef>
            </a:pPr>
            <a:r>
              <a:rPr lang="en-US" altLang="en-US" sz="2700" dirty="0">
                <a:solidFill>
                  <a:srgbClr val="333399"/>
                </a:solidFill>
                <a:latin typeface="+mj-lt"/>
              </a:rPr>
              <a:t>17.	Cancelling Tenders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A7CE2B-78F5-4DA5-885D-6E954D123CB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425675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1992314" y="122238"/>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10C7E3E8-4921-4AA6-A792-CD8E27587980}" type="slidenum">
              <a:rPr lang="en-US" altLang="en-US">
                <a:solidFill>
                  <a:srgbClr val="00CC99"/>
                </a:solidFill>
              </a:rPr>
              <a:pPr eaLnBrk="1" hangingPunct="1"/>
              <a:t>24</a:t>
            </a:fld>
            <a:endParaRPr lang="en-US" altLang="en-US">
              <a:solidFill>
                <a:srgbClr val="00CC99"/>
              </a:solidFill>
            </a:endParaRPr>
          </a:p>
        </p:txBody>
      </p:sp>
      <p:sp>
        <p:nvSpPr>
          <p:cNvPr id="18436" name="Text Box 2"/>
          <p:cNvSpPr txBox="1">
            <a:spLocks noChangeArrowheads="1"/>
          </p:cNvSpPr>
          <p:nvPr/>
        </p:nvSpPr>
        <p:spPr bwMode="auto">
          <a:xfrm>
            <a:off x="2107441" y="1214318"/>
            <a:ext cx="9479507"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BID EVALUATION</a:t>
            </a:r>
            <a:endParaRPr lang="en-US" altLang="en-US" sz="2800" b="1" dirty="0">
              <a:solidFill>
                <a:srgbClr val="333399"/>
              </a:solidFill>
              <a:latin typeface="+mj-lt"/>
            </a:endParaRPr>
          </a:p>
          <a:p>
            <a:pPr>
              <a:spcBef>
                <a:spcPct val="50000"/>
              </a:spcBef>
              <a:buFontTx/>
              <a:buAutoNum type="arabicPeriod" startAt="18"/>
            </a:pPr>
            <a:r>
              <a:rPr lang="en-US" altLang="en-US" sz="2800" dirty="0">
                <a:solidFill>
                  <a:srgbClr val="333399"/>
                </a:solidFill>
                <a:latin typeface="+mj-lt"/>
              </a:rPr>
              <a:t>Receiving Bids / Rejecting Late Bids</a:t>
            </a:r>
          </a:p>
          <a:p>
            <a:pPr>
              <a:spcBef>
                <a:spcPct val="50000"/>
              </a:spcBef>
              <a:buFontTx/>
              <a:buAutoNum type="arabicPeriod" startAt="18"/>
            </a:pPr>
            <a:r>
              <a:rPr lang="en-US" altLang="en-US" sz="2800" dirty="0">
                <a:solidFill>
                  <a:srgbClr val="333399"/>
                </a:solidFill>
                <a:latin typeface="+mj-lt"/>
              </a:rPr>
              <a:t>Bid Opening</a:t>
            </a:r>
          </a:p>
          <a:p>
            <a:pPr>
              <a:spcBef>
                <a:spcPct val="50000"/>
              </a:spcBef>
              <a:buFontTx/>
              <a:buAutoNum type="arabicPeriod" startAt="18"/>
            </a:pPr>
            <a:r>
              <a:rPr lang="en-US" altLang="en-US" sz="2800" dirty="0">
                <a:solidFill>
                  <a:srgbClr val="333399"/>
                </a:solidFill>
                <a:latin typeface="+mj-lt"/>
              </a:rPr>
              <a:t>Preliminary Examination / Determination of Responsiveness</a:t>
            </a:r>
          </a:p>
          <a:p>
            <a:pPr>
              <a:spcBef>
                <a:spcPct val="50000"/>
              </a:spcBef>
              <a:buFontTx/>
              <a:buAutoNum type="arabicPeriod" startAt="18"/>
            </a:pPr>
            <a:r>
              <a:rPr lang="en-US" altLang="en-US" sz="2800" dirty="0">
                <a:solidFill>
                  <a:srgbClr val="333399"/>
                </a:solidFill>
                <a:latin typeface="+mj-lt"/>
              </a:rPr>
              <a:t>Technical Evaluation</a:t>
            </a:r>
          </a:p>
          <a:p>
            <a:pPr>
              <a:spcBef>
                <a:spcPct val="50000"/>
              </a:spcBef>
              <a:buFontTx/>
              <a:buAutoNum type="arabicPeriod" startAt="18"/>
            </a:pPr>
            <a:r>
              <a:rPr lang="en-US" altLang="en-US" sz="2800" dirty="0">
                <a:solidFill>
                  <a:srgbClr val="333399"/>
                </a:solidFill>
                <a:latin typeface="+mj-lt"/>
              </a:rPr>
              <a:t>Cost Analysis</a:t>
            </a:r>
          </a:p>
          <a:p>
            <a:pPr>
              <a:spcBef>
                <a:spcPct val="50000"/>
              </a:spcBef>
              <a:buFontTx/>
              <a:buAutoNum type="arabicPeriod" startAt="18"/>
            </a:pPr>
            <a:r>
              <a:rPr lang="en-US" altLang="en-US" sz="2800" dirty="0">
                <a:solidFill>
                  <a:srgbClr val="333399"/>
                </a:solidFill>
                <a:latin typeface="+mj-lt"/>
              </a:rPr>
              <a:t>Evaluation: Other Terms and Conditions</a:t>
            </a:r>
          </a:p>
          <a:p>
            <a:pPr>
              <a:spcBef>
                <a:spcPct val="50000"/>
              </a:spcBef>
              <a:buFontTx/>
              <a:buAutoNum type="arabicPeriod" startAt="18"/>
            </a:pPr>
            <a:r>
              <a:rPr lang="en-US" altLang="en-US" sz="2800" dirty="0">
                <a:solidFill>
                  <a:srgbClr val="333399"/>
                </a:solidFill>
                <a:latin typeface="+mj-lt"/>
              </a:rPr>
              <a:t>Clarification of Issues before Contract Signing</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B7D235-8A4F-438E-84B3-36B6C3392DF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15400"/>
            <a:ext cx="2305141" cy="1076343"/>
          </a:xfrm>
          <a:prstGeom prst="rect">
            <a:avLst/>
          </a:prstGeom>
        </p:spPr>
      </p:pic>
    </p:spTree>
    <p:extLst>
      <p:ext uri="{BB962C8B-B14F-4D97-AF65-F5344CB8AC3E}">
        <p14:creationId xmlns:p14="http://schemas.microsoft.com/office/powerpoint/2010/main" val="329691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963306" y="188913"/>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67FB538C-F4F6-4357-851F-A8FB6B3457B1}" type="slidenum">
              <a:rPr lang="en-US" altLang="en-US">
                <a:solidFill>
                  <a:srgbClr val="00CC99"/>
                </a:solidFill>
              </a:rPr>
              <a:pPr eaLnBrk="1" hangingPunct="1"/>
              <a:t>25</a:t>
            </a:fld>
            <a:endParaRPr lang="en-US" altLang="en-US">
              <a:solidFill>
                <a:srgbClr val="00CC99"/>
              </a:solidFill>
            </a:endParaRPr>
          </a:p>
        </p:txBody>
      </p:sp>
      <p:sp>
        <p:nvSpPr>
          <p:cNvPr id="19460" name="Text Box 3"/>
          <p:cNvSpPr txBox="1">
            <a:spLocks noChangeArrowheads="1"/>
          </p:cNvSpPr>
          <p:nvPr/>
        </p:nvSpPr>
        <p:spPr bwMode="auto">
          <a:xfrm>
            <a:off x="2456598" y="1491376"/>
            <a:ext cx="709539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SELECTION FOR AWARD</a:t>
            </a:r>
            <a:r>
              <a:rPr lang="en-US" altLang="en-US" sz="2800" b="1" dirty="0">
                <a:solidFill>
                  <a:srgbClr val="333399"/>
                </a:solidFill>
                <a:latin typeface="+mj-lt"/>
              </a:rPr>
              <a:t>	</a:t>
            </a:r>
          </a:p>
          <a:p>
            <a:pPr>
              <a:spcBef>
                <a:spcPct val="50000"/>
              </a:spcBef>
              <a:buFontTx/>
              <a:buAutoNum type="arabicPeriod" startAt="25"/>
            </a:pPr>
            <a:r>
              <a:rPr lang="en-US" altLang="en-US" sz="2800" dirty="0">
                <a:solidFill>
                  <a:srgbClr val="333399"/>
                </a:solidFill>
                <a:latin typeface="+mj-lt"/>
              </a:rPr>
              <a:t>Subcontracting Requirements</a:t>
            </a:r>
          </a:p>
          <a:p>
            <a:pPr>
              <a:spcBef>
                <a:spcPct val="50000"/>
              </a:spcBef>
              <a:buFontTx/>
              <a:buAutoNum type="arabicPeriod" startAt="25"/>
            </a:pPr>
            <a:r>
              <a:rPr lang="en-US" altLang="en-US" sz="2800" dirty="0">
                <a:solidFill>
                  <a:srgbClr val="333399"/>
                </a:solidFill>
                <a:latin typeface="+mj-lt"/>
              </a:rPr>
              <a:t>Post-Qualification</a:t>
            </a:r>
          </a:p>
          <a:p>
            <a:pPr>
              <a:spcBef>
                <a:spcPct val="50000"/>
              </a:spcBef>
            </a:pPr>
            <a:r>
              <a:rPr lang="en-US" altLang="en-US" sz="2800" b="1" dirty="0">
                <a:solidFill>
                  <a:srgbClr val="339966"/>
                </a:solidFill>
                <a:latin typeface="+mj-lt"/>
              </a:rPr>
              <a:t>EXECUTING AWARD	</a:t>
            </a:r>
          </a:p>
          <a:p>
            <a:pPr>
              <a:spcBef>
                <a:spcPct val="50000"/>
              </a:spcBef>
              <a:buFontTx/>
              <a:buAutoNum type="arabicPeriod" startAt="27"/>
            </a:pPr>
            <a:r>
              <a:rPr lang="en-US" altLang="en-US" sz="2800" dirty="0">
                <a:solidFill>
                  <a:srgbClr val="333399"/>
                </a:solidFill>
                <a:latin typeface="+mj-lt"/>
              </a:rPr>
              <a:t>Preparing Awards</a:t>
            </a:r>
          </a:p>
          <a:p>
            <a:pPr>
              <a:spcBef>
                <a:spcPct val="50000"/>
              </a:spcBef>
              <a:buFontTx/>
              <a:buAutoNum type="arabicPeriod" startAt="27"/>
            </a:pPr>
            <a:r>
              <a:rPr lang="en-US" altLang="en-US" sz="2800" dirty="0">
                <a:solidFill>
                  <a:srgbClr val="333399"/>
                </a:solidFill>
                <a:latin typeface="+mj-lt"/>
              </a:rPr>
              <a:t>Debriefing</a:t>
            </a:r>
          </a:p>
          <a:p>
            <a:pPr>
              <a:spcBef>
                <a:spcPct val="50000"/>
              </a:spcBef>
              <a:buFontTx/>
              <a:buAutoNum type="arabicPeriod" startAt="27"/>
            </a:pPr>
            <a:r>
              <a:rPr lang="en-US" altLang="en-US" sz="2800" dirty="0">
                <a:solidFill>
                  <a:srgbClr val="333399"/>
                </a:solidFill>
                <a:latin typeface="+mj-lt"/>
              </a:rPr>
              <a:t>Protests by Bidders</a:t>
            </a:r>
          </a:p>
          <a:p>
            <a:pPr>
              <a:spcBef>
                <a:spcPct val="50000"/>
              </a:spcBef>
              <a:buFontTx/>
              <a:buAutoNum type="arabicPeriod" startAt="27"/>
            </a:pPr>
            <a:r>
              <a:rPr lang="en-US" altLang="en-US" sz="2800" dirty="0">
                <a:solidFill>
                  <a:srgbClr val="333399"/>
                </a:solidFill>
                <a:latin typeface="+mj-lt"/>
              </a:rPr>
              <a:t>Dealing with Fraud &amp; Corruption</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A644F4-0A2D-4F9B-9F7A-6B84373734D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818062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522629" y="134922"/>
            <a:ext cx="8064500" cy="812160"/>
          </a:xfrm>
        </p:spPr>
        <p:txBody>
          <a:bodyPr>
            <a:normAutofit/>
          </a:bodyPr>
          <a:lstStyle/>
          <a:p>
            <a:pPr algn="ctr">
              <a:spcAft>
                <a:spcPct val="20000"/>
              </a:spcAft>
            </a:pPr>
            <a:r>
              <a:rPr lang="en-US" altLang="en-US" sz="2600" b="1" dirty="0"/>
              <a:t>Competence Requirements in</a:t>
            </a:r>
            <a:br>
              <a:rPr lang="en-US" altLang="en-US" sz="2600" b="1" dirty="0"/>
            </a:br>
            <a:r>
              <a:rPr lang="en-US" altLang="en-US" sz="2600" b="1" dirty="0"/>
              <a:t>Procurement Process – </a:t>
            </a:r>
            <a:r>
              <a:rPr lang="en-US" altLang="en-US" sz="26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F007A6EB-8833-496D-AAB9-4051737C78F9}" type="slidenum">
              <a:rPr lang="en-US" altLang="en-US">
                <a:solidFill>
                  <a:srgbClr val="00CC99"/>
                </a:solidFill>
              </a:rPr>
              <a:pPr eaLnBrk="1" hangingPunct="1"/>
              <a:t>26</a:t>
            </a:fld>
            <a:endParaRPr lang="en-US" altLang="en-US">
              <a:solidFill>
                <a:srgbClr val="00CC99"/>
              </a:solidFill>
            </a:endParaRPr>
          </a:p>
        </p:txBody>
      </p:sp>
      <p:sp>
        <p:nvSpPr>
          <p:cNvPr id="20484" name="Text Box 3"/>
          <p:cNvSpPr txBox="1">
            <a:spLocks noChangeArrowheads="1"/>
          </p:cNvSpPr>
          <p:nvPr/>
        </p:nvSpPr>
        <p:spPr bwMode="auto">
          <a:xfrm>
            <a:off x="2135188" y="991767"/>
            <a:ext cx="8911988"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a:lnSpc>
                <a:spcPct val="90000"/>
              </a:lnSpc>
              <a:spcBef>
                <a:spcPct val="50000"/>
              </a:spcBef>
            </a:pPr>
            <a:r>
              <a:rPr lang="en-US" altLang="en-US" sz="2700" b="1" dirty="0">
                <a:solidFill>
                  <a:srgbClr val="339966"/>
                </a:solidFill>
                <a:latin typeface="+mj-lt"/>
              </a:rPr>
              <a:t>ORGANIZATION</a:t>
            </a:r>
            <a:r>
              <a:rPr lang="en-US" altLang="en-US" sz="2700" b="1" dirty="0">
                <a:solidFill>
                  <a:srgbClr val="333399"/>
                </a:solidFill>
                <a:latin typeface="+mj-lt"/>
              </a:rPr>
              <a:t>	</a:t>
            </a:r>
          </a:p>
          <a:p>
            <a:pPr>
              <a:lnSpc>
                <a:spcPct val="90000"/>
              </a:lnSpc>
              <a:spcBef>
                <a:spcPct val="50000"/>
              </a:spcBef>
              <a:buFontTx/>
              <a:buAutoNum type="arabicPeriod" startAt="31"/>
            </a:pPr>
            <a:r>
              <a:rPr lang="en-US" altLang="en-US" sz="2700" dirty="0">
                <a:solidFill>
                  <a:srgbClr val="333399"/>
                </a:solidFill>
                <a:latin typeface="+mj-lt"/>
              </a:rPr>
              <a:t>	Contract Administration Planning</a:t>
            </a:r>
          </a:p>
          <a:p>
            <a:pPr>
              <a:lnSpc>
                <a:spcPct val="90000"/>
              </a:lnSpc>
              <a:spcBef>
                <a:spcPct val="50000"/>
              </a:spcBef>
              <a:buFontTx/>
              <a:buAutoNum type="arabicPeriod" startAt="31"/>
            </a:pPr>
            <a:r>
              <a:rPr lang="en-US" altLang="en-US" sz="2700" dirty="0">
                <a:solidFill>
                  <a:srgbClr val="333399"/>
                </a:solidFill>
                <a:latin typeface="+mj-lt"/>
              </a:rPr>
              <a:t>	Consent to sub-contracts</a:t>
            </a:r>
          </a:p>
          <a:p>
            <a:pPr>
              <a:spcBef>
                <a:spcPct val="50000"/>
              </a:spcBef>
            </a:pPr>
            <a:r>
              <a:rPr lang="en-US" altLang="en-US" sz="2700" b="1" dirty="0">
                <a:solidFill>
                  <a:srgbClr val="339966"/>
                </a:solidFill>
                <a:latin typeface="+mj-lt"/>
              </a:rPr>
              <a:t>MONITORING AND RESOLUTION OF PERFORMANCE PROBLEMS	</a:t>
            </a:r>
          </a:p>
          <a:p>
            <a:pPr>
              <a:lnSpc>
                <a:spcPct val="90000"/>
              </a:lnSpc>
              <a:spcBef>
                <a:spcPct val="50000"/>
              </a:spcBef>
              <a:buFontTx/>
              <a:buAutoNum type="arabicPeriod" startAt="33"/>
            </a:pPr>
            <a:r>
              <a:rPr lang="en-US" altLang="en-US" sz="2700" dirty="0">
                <a:solidFill>
                  <a:srgbClr val="333399"/>
                </a:solidFill>
                <a:latin typeface="+mj-lt"/>
              </a:rPr>
              <a:t>	Monitoring, Inspection and Acceptance</a:t>
            </a:r>
          </a:p>
          <a:p>
            <a:pPr>
              <a:lnSpc>
                <a:spcPct val="90000"/>
              </a:lnSpc>
              <a:spcBef>
                <a:spcPct val="50000"/>
              </a:spcBef>
              <a:buFontTx/>
              <a:buAutoNum type="arabicPeriod" startAt="33"/>
            </a:pPr>
            <a:r>
              <a:rPr lang="en-US" altLang="en-US" sz="2700" dirty="0">
                <a:solidFill>
                  <a:srgbClr val="333399"/>
                </a:solidFill>
                <a:latin typeface="+mj-lt"/>
              </a:rPr>
              <a:t>	Delays</a:t>
            </a:r>
          </a:p>
          <a:p>
            <a:pPr>
              <a:lnSpc>
                <a:spcPct val="90000"/>
              </a:lnSpc>
              <a:spcBef>
                <a:spcPct val="50000"/>
              </a:spcBef>
              <a:buFontTx/>
              <a:buAutoNum type="arabicPeriod" startAt="33"/>
            </a:pPr>
            <a:r>
              <a:rPr lang="en-US" altLang="en-US" sz="2700" dirty="0">
                <a:solidFill>
                  <a:srgbClr val="333399"/>
                </a:solidFill>
                <a:latin typeface="+mj-lt"/>
              </a:rPr>
              <a:t>	Stop Works (Suspension of Works)</a:t>
            </a:r>
          </a:p>
          <a:p>
            <a:pPr>
              <a:lnSpc>
                <a:spcPct val="90000"/>
              </a:lnSpc>
              <a:spcBef>
                <a:spcPct val="50000"/>
              </a:spcBef>
              <a:buFontTx/>
              <a:buAutoNum type="arabicPeriod" startAt="33"/>
            </a:pPr>
            <a:r>
              <a:rPr lang="en-US" altLang="en-US" sz="2700" dirty="0">
                <a:solidFill>
                  <a:srgbClr val="333399"/>
                </a:solidFill>
                <a:latin typeface="+mj-lt"/>
              </a:rPr>
              <a:t>	Remedies</a:t>
            </a:r>
          </a:p>
          <a:p>
            <a:pPr>
              <a:lnSpc>
                <a:spcPct val="90000"/>
              </a:lnSpc>
              <a:spcBef>
                <a:spcPct val="50000"/>
              </a:spcBef>
              <a:buFontTx/>
              <a:buAutoNum type="arabicPeriod" startAt="33"/>
            </a:pPr>
            <a:r>
              <a:rPr lang="en-US" altLang="en-US" sz="2700" dirty="0">
                <a:solidFill>
                  <a:srgbClr val="333399"/>
                </a:solidFill>
                <a:latin typeface="+mj-lt"/>
              </a:rPr>
              <a:t>	Reporting Performance Problems / Contemporary record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78272" y="639638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87FD28-CC5B-4753-A298-0ACE5A70757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169754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1357929" y="85787"/>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27D560B-AB97-4096-9C8A-B9D8393C4158}" type="slidenum">
              <a:rPr lang="en-US" altLang="en-US">
                <a:solidFill>
                  <a:srgbClr val="00CC99"/>
                </a:solidFill>
              </a:rPr>
              <a:pPr eaLnBrk="1" hangingPunct="1"/>
              <a:t>27</a:t>
            </a:fld>
            <a:endParaRPr lang="en-US" altLang="en-US">
              <a:solidFill>
                <a:srgbClr val="00CC99"/>
              </a:solidFill>
            </a:endParaRPr>
          </a:p>
        </p:txBody>
      </p:sp>
      <p:sp>
        <p:nvSpPr>
          <p:cNvPr id="21508" name="Text Box 2"/>
          <p:cNvSpPr txBox="1">
            <a:spLocks noChangeArrowheads="1"/>
          </p:cNvSpPr>
          <p:nvPr/>
        </p:nvSpPr>
        <p:spPr bwMode="auto">
          <a:xfrm>
            <a:off x="2442949" y="1844676"/>
            <a:ext cx="8243248"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PAYMENT	</a:t>
            </a:r>
          </a:p>
          <a:p>
            <a:pPr>
              <a:lnSpc>
                <a:spcPct val="90000"/>
              </a:lnSpc>
              <a:spcBef>
                <a:spcPct val="50000"/>
              </a:spcBef>
              <a:buFontTx/>
              <a:buAutoNum type="arabicPeriod" startAt="38"/>
            </a:pPr>
            <a:r>
              <a:rPr lang="en-US" altLang="en-US" sz="2800" dirty="0">
                <a:solidFill>
                  <a:srgbClr val="333399"/>
                </a:solidFill>
                <a:latin typeface="+mj-lt"/>
              </a:rPr>
              <a:t>Variation Orders</a:t>
            </a:r>
          </a:p>
          <a:p>
            <a:pPr>
              <a:lnSpc>
                <a:spcPct val="90000"/>
              </a:lnSpc>
              <a:spcBef>
                <a:spcPct val="50000"/>
              </a:spcBef>
              <a:buFontTx/>
              <a:buAutoNum type="arabicPeriod" startAt="38"/>
            </a:pPr>
            <a:r>
              <a:rPr lang="en-US" altLang="en-US" sz="2800" dirty="0">
                <a:solidFill>
                  <a:srgbClr val="333399"/>
                </a:solidFill>
                <a:latin typeface="+mj-lt"/>
              </a:rPr>
              <a:t>Progress Payment / Retention</a:t>
            </a:r>
          </a:p>
          <a:p>
            <a:pPr>
              <a:lnSpc>
                <a:spcPct val="90000"/>
              </a:lnSpc>
              <a:spcBef>
                <a:spcPct val="50000"/>
              </a:spcBef>
              <a:buFontTx/>
              <a:buAutoNum type="arabicPeriod" startAt="38"/>
            </a:pPr>
            <a:r>
              <a:rPr lang="en-US" altLang="en-US" sz="2800" dirty="0">
                <a:solidFill>
                  <a:srgbClr val="333399"/>
                </a:solidFill>
                <a:latin typeface="+mj-lt"/>
              </a:rPr>
              <a:t>Price Adjustment</a:t>
            </a:r>
          </a:p>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ACCOUNTING</a:t>
            </a:r>
            <a:r>
              <a:rPr lang="en-US" altLang="en-US" sz="2800" b="1" dirty="0">
                <a:solidFill>
                  <a:srgbClr val="333399"/>
                </a:solidFill>
                <a:latin typeface="+mj-lt"/>
              </a:rPr>
              <a:t>	</a:t>
            </a:r>
          </a:p>
          <a:p>
            <a:pPr>
              <a:lnSpc>
                <a:spcPct val="90000"/>
              </a:lnSpc>
              <a:spcBef>
                <a:spcPct val="50000"/>
              </a:spcBef>
            </a:pPr>
            <a:r>
              <a:rPr lang="en-US" altLang="en-US" sz="2800" dirty="0">
                <a:solidFill>
                  <a:srgbClr val="333399"/>
                </a:solidFill>
                <a:latin typeface="+mj-lt"/>
              </a:rPr>
              <a:t>41.	Cost Accounting Systems</a:t>
            </a:r>
          </a:p>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 </a:t>
            </a:r>
            <a:r>
              <a:rPr lang="en-US" altLang="en-US" sz="2800" b="1" dirty="0">
                <a:solidFill>
                  <a:srgbClr val="339966"/>
                </a:solidFill>
                <a:latin typeface="+mj-lt"/>
              </a:rPr>
              <a:t>MODIFICATION / OPTIONS</a:t>
            </a:r>
          </a:p>
          <a:p>
            <a:pPr>
              <a:lnSpc>
                <a:spcPct val="90000"/>
              </a:lnSpc>
              <a:spcBef>
                <a:spcPct val="50000"/>
              </a:spcBef>
            </a:pPr>
            <a:r>
              <a:rPr lang="en-US" altLang="en-US" sz="2800" dirty="0">
                <a:solidFill>
                  <a:srgbClr val="333399"/>
                </a:solidFill>
                <a:latin typeface="+mj-lt"/>
              </a:rPr>
              <a:t>42.	Contract Amendments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180513" y="615629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175B2DF-E8B0-4AF3-9F5C-3AD5C881AD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3108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1774825" y="188913"/>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933DD558-9795-4DF6-A363-2C90CC8ACE04}" type="slidenum">
              <a:rPr lang="en-US" altLang="en-US">
                <a:solidFill>
                  <a:srgbClr val="00CC99"/>
                </a:solidFill>
              </a:rPr>
              <a:pPr eaLnBrk="1" hangingPunct="1"/>
              <a:t>28</a:t>
            </a:fld>
            <a:endParaRPr lang="en-US" altLang="en-US">
              <a:solidFill>
                <a:srgbClr val="00CC99"/>
              </a:solidFill>
            </a:endParaRPr>
          </a:p>
        </p:txBody>
      </p:sp>
      <p:sp>
        <p:nvSpPr>
          <p:cNvPr id="22532" name="Text Box 2"/>
          <p:cNvSpPr txBox="1">
            <a:spLocks noChangeArrowheads="1"/>
          </p:cNvSpPr>
          <p:nvPr/>
        </p:nvSpPr>
        <p:spPr bwMode="auto">
          <a:xfrm>
            <a:off x="2688609" y="1916114"/>
            <a:ext cx="7328848" cy="448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TERMINATION</a:t>
            </a:r>
            <a:r>
              <a:rPr lang="en-US" altLang="en-US" sz="2800" b="1" dirty="0">
                <a:solidFill>
                  <a:srgbClr val="333399"/>
                </a:solidFill>
                <a:latin typeface="+mj-lt"/>
              </a:rPr>
              <a:t>	</a:t>
            </a:r>
          </a:p>
          <a:p>
            <a:pPr>
              <a:lnSpc>
                <a:spcPct val="90000"/>
              </a:lnSpc>
              <a:spcBef>
                <a:spcPct val="50000"/>
              </a:spcBef>
              <a:buFontTx/>
              <a:buAutoNum type="arabicPeriod" startAt="43"/>
            </a:pPr>
            <a:r>
              <a:rPr lang="en-US" altLang="en-US" sz="2800" dirty="0">
                <a:solidFill>
                  <a:srgbClr val="333399"/>
                </a:solidFill>
                <a:latin typeface="+mj-lt"/>
              </a:rPr>
              <a:t>Termination for Default / Convenience</a:t>
            </a:r>
          </a:p>
          <a:p>
            <a:pPr>
              <a:lnSpc>
                <a:spcPct val="90000"/>
              </a:lnSpc>
              <a:spcBef>
                <a:spcPct val="50000"/>
              </a:spcBef>
              <a:buFontTx/>
              <a:buAutoNum type="arabicPeriod" startAt="43"/>
            </a:pPr>
            <a:r>
              <a:rPr lang="en-US" altLang="en-US" sz="2800" dirty="0">
                <a:solidFill>
                  <a:srgbClr val="333399"/>
                </a:solidFill>
                <a:latin typeface="+mj-lt"/>
              </a:rPr>
              <a:t>Warranty / Maintenance / Defects Notification Period</a:t>
            </a:r>
          </a:p>
          <a:p>
            <a:pPr>
              <a:lnSpc>
                <a:spcPct val="90000"/>
              </a:lnSpc>
              <a:spcBef>
                <a:spcPct val="50000"/>
              </a:spcBef>
              <a:buFontTx/>
              <a:buAutoNum type="arabicPeriod" startAt="43"/>
            </a:pPr>
            <a:r>
              <a:rPr lang="en-US" altLang="en-US" sz="2800" dirty="0">
                <a:solidFill>
                  <a:srgbClr val="333399"/>
                </a:solidFill>
                <a:latin typeface="+mj-lt"/>
              </a:rPr>
              <a:t>Contract close-out</a:t>
            </a:r>
          </a:p>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CLAIMS / DISPUTES</a:t>
            </a:r>
            <a:r>
              <a:rPr lang="en-US" altLang="en-US" sz="2800" b="1" dirty="0">
                <a:solidFill>
                  <a:srgbClr val="333399"/>
                </a:solidFill>
                <a:latin typeface="+mj-lt"/>
              </a:rPr>
              <a:t>	</a:t>
            </a:r>
          </a:p>
          <a:p>
            <a:pPr>
              <a:lnSpc>
                <a:spcPct val="90000"/>
              </a:lnSpc>
              <a:spcBef>
                <a:spcPct val="50000"/>
              </a:spcBef>
            </a:pPr>
            <a:r>
              <a:rPr lang="en-US" altLang="en-US" sz="2800" dirty="0">
                <a:solidFill>
                  <a:srgbClr val="333399"/>
                </a:solidFill>
                <a:latin typeface="+mj-lt"/>
              </a:rPr>
              <a:t>49.	Claims</a:t>
            </a:r>
          </a:p>
          <a:p>
            <a:pPr>
              <a:lnSpc>
                <a:spcPct val="90000"/>
              </a:lnSpc>
              <a:spcBef>
                <a:spcPct val="50000"/>
              </a:spcBef>
            </a:pPr>
            <a:r>
              <a:rPr lang="en-US" altLang="en-US" sz="2800" dirty="0">
                <a:solidFill>
                  <a:srgbClr val="333399"/>
                </a:solidFill>
                <a:latin typeface="+mj-lt"/>
              </a:rPr>
              <a:t>50.	Dispute Settlement Procedures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97FBE7-B43D-4B0E-B1D8-CEFA5C798D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029473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00FF"/>
                </a:solidFill>
              </a:rPr>
              <a:t>RFP/RFQ Process</a:t>
            </a:r>
            <a:r>
              <a:rPr lang="en-US" altLang="en-US" sz="3200" b="1" dirty="0"/>
              <a:t/>
            </a:r>
            <a:br>
              <a:rPr lang="en-US" altLang="en-US" sz="3200" b="1" dirty="0"/>
            </a:br>
            <a:r>
              <a:rPr lang="en-US" altLang="en-US" sz="3200" dirty="0"/>
              <a:t/>
            </a:r>
            <a:br>
              <a:rPr lang="en-US" altLang="en-US" sz="3200" dirty="0"/>
            </a:br>
            <a:r>
              <a:rPr lang="en-US" altLang="en-US" sz="3200" dirty="0"/>
              <a:t/>
            </a:r>
            <a:br>
              <a:rPr lang="en-US" altLang="en-US" sz="3200" dirty="0"/>
            </a:br>
            <a:r>
              <a:rPr lang="en-US" altLang="en-US" sz="3200" b="1" dirty="0">
                <a:solidFill>
                  <a:srgbClr val="0000FF"/>
                </a:solidFill>
              </a:rPr>
              <a:t/>
            </a:r>
            <a:br>
              <a:rPr lang="en-US" altLang="en-US" sz="3200" b="1" dirty="0">
                <a:solidFill>
                  <a:srgbClr val="0000FF"/>
                </a:solidFill>
              </a:rPr>
            </a:br>
            <a:r>
              <a:rPr lang="en-US" altLang="en-US" sz="3200" b="1" dirty="0">
                <a:solidFill>
                  <a:srgbClr val="0000FF"/>
                </a:solidFill>
              </a:rPr>
              <a:t>Difference of RFP and RFQ and RFI</a:t>
            </a:r>
          </a:p>
        </p:txBody>
      </p:sp>
      <p:sp>
        <p:nvSpPr>
          <p:cNvPr id="3" name="Parallelogram 13">
            <a:extLst>
              <a:ext uri="{FF2B5EF4-FFF2-40B4-BE49-F238E27FC236}">
                <a16:creationId xmlns:a16="http://schemas.microsoft.com/office/drawing/2014/main" id="{C3DB9534-5905-F763-8ADC-C107239293DD}"/>
              </a:ext>
            </a:extLst>
          </p:cNvPr>
          <p:cNvSpPr/>
          <p:nvPr/>
        </p:nvSpPr>
        <p:spPr>
          <a:xfrm rot="16200000" flipV="1">
            <a:off x="-1187009" y="2855683"/>
            <a:ext cx="4924207" cy="197698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6" name="Graphic 21">
            <a:extLst>
              <a:ext uri="{FF2B5EF4-FFF2-40B4-BE49-F238E27FC236}">
                <a16:creationId xmlns:a16="http://schemas.microsoft.com/office/drawing/2014/main" id="{4FDFA2F4-9096-4624-BCC4-DC104C28C89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15400"/>
            <a:ext cx="2305141" cy="1076343"/>
          </a:xfrm>
          <a:prstGeom prst="rect">
            <a:avLst/>
          </a:prstGeom>
        </p:spPr>
      </p:pic>
    </p:spTree>
    <p:extLst>
      <p:ext uri="{BB962C8B-B14F-4D97-AF65-F5344CB8AC3E}">
        <p14:creationId xmlns:p14="http://schemas.microsoft.com/office/powerpoint/2010/main" val="1576415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621143" y="378941"/>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1828799" y="2110909"/>
            <a:ext cx="8311487" cy="2225768"/>
          </a:xfrm>
        </p:spPr>
        <p:txBody>
          <a:bodyPr>
            <a:noAutofit/>
          </a:bodyPr>
          <a:lstStyle/>
          <a:p>
            <a:r>
              <a:rPr lang="en-US" altLang="en-US" b="1" u="sng" dirty="0">
                <a:solidFill>
                  <a:srgbClr val="0070C0"/>
                </a:solidFill>
              </a:rPr>
              <a:t>Request for Proposal (RFP)</a:t>
            </a:r>
          </a:p>
          <a:p>
            <a:pPr>
              <a:buFont typeface="Symbol" panose="05050102010706020507" pitchFamily="18" charset="2"/>
              <a:buNone/>
            </a:pPr>
            <a:endParaRPr lang="en-US" altLang="en-US" b="1" u="sng" dirty="0">
              <a:solidFill>
                <a:srgbClr val="0070C0"/>
              </a:solidFill>
            </a:endParaRPr>
          </a:p>
          <a:p>
            <a:r>
              <a:rPr lang="en-US" altLang="en-US" b="1" u="sng" dirty="0">
                <a:solidFill>
                  <a:srgbClr val="0070C0"/>
                </a:solidFill>
              </a:rPr>
              <a:t>Request for Quote (RFQ)</a:t>
            </a:r>
          </a:p>
          <a:p>
            <a:pPr>
              <a:buFont typeface="Symbol" panose="05050102010706020507" pitchFamily="18" charset="2"/>
              <a:buNone/>
            </a:pPr>
            <a:endParaRPr lang="en-US" altLang="en-US" b="1" u="sng" dirty="0">
              <a:solidFill>
                <a:srgbClr val="0070C0"/>
              </a:solidFill>
            </a:endParaRPr>
          </a:p>
          <a:p>
            <a:r>
              <a:rPr lang="en-US" altLang="en-US" b="1" u="sng" dirty="0">
                <a:solidFill>
                  <a:srgbClr val="0070C0"/>
                </a:solidFill>
              </a:rPr>
              <a:t>Request for information (RFI)</a:t>
            </a:r>
          </a:p>
          <a:p>
            <a:endParaRPr lang="en-US" altLang="en-US" b="1" u="sng"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26851" y="3123584"/>
            <a:ext cx="4924207" cy="14138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800" b="1">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CA9ED578-FDAF-4495-8F74-68BE7E2600A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561012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225641" y="313887"/>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1787857" y="1640262"/>
            <a:ext cx="9157647" cy="3028390"/>
          </a:xfrm>
        </p:spPr>
        <p:txBody>
          <a:bodyPr>
            <a:noAutofit/>
          </a:bodyPr>
          <a:lstStyle/>
          <a:p>
            <a:pPr marL="302575" indent="-302575" defTabSz="806867">
              <a:buNone/>
              <a:tabLst>
                <a:tab pos="2622316" algn="l"/>
              </a:tabLst>
            </a:pPr>
            <a:r>
              <a:rPr lang="en-US" altLang="en-US" b="1" dirty="0"/>
              <a:t>DEFINITION of RFP:</a:t>
            </a:r>
          </a:p>
          <a:p>
            <a:pPr marL="302575" indent="-302575" defTabSz="806867">
              <a:buNone/>
              <a:tabLst>
                <a:tab pos="2622316" algn="l"/>
              </a:tabLst>
            </a:pPr>
            <a:endParaRPr lang="en-US" altLang="en-US" b="1" u="sng" dirty="0"/>
          </a:p>
          <a:p>
            <a:pPr marL="302575" indent="-302575" defTabSz="806867">
              <a:tabLst>
                <a:tab pos="2622316" algn="l"/>
              </a:tabLst>
            </a:pPr>
            <a:r>
              <a:rPr lang="en-US" altLang="en-US" b="1" u="sng" dirty="0">
                <a:solidFill>
                  <a:srgbClr val="00B0F0"/>
                </a:solidFill>
              </a:rPr>
              <a:t>Request for Proposal (RFP)</a:t>
            </a:r>
            <a:r>
              <a:rPr lang="en-US" altLang="en-US" b="1" dirty="0">
                <a:solidFill>
                  <a:srgbClr val="00B0F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7" name="Graphic 21">
            <a:extLst>
              <a:ext uri="{FF2B5EF4-FFF2-40B4-BE49-F238E27FC236}">
                <a16:creationId xmlns:a16="http://schemas.microsoft.com/office/drawing/2014/main" id="{4018C90D-CEEF-42B3-84F3-27E440D74AE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020922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838200" y="365125"/>
            <a:ext cx="10515600" cy="753991"/>
          </a:xfrm>
        </p:spPr>
        <p:txBody>
          <a:bodyPr>
            <a:normAutofit/>
          </a:bodyPr>
          <a:lstStyle/>
          <a:p>
            <a:pPr algn="ctr"/>
            <a:r>
              <a:rPr lang="en-US" altLang="en-US" sz="3200" b="1" dirty="0">
                <a:solidFill>
                  <a:srgbClr val="00B0F0"/>
                </a:solidFill>
              </a:rPr>
              <a:t>Difference of RFP and RFQ and RFI</a:t>
            </a:r>
          </a:p>
        </p:txBody>
      </p:sp>
      <p:sp>
        <p:nvSpPr>
          <p:cNvPr id="77827" name="Rectangle 3"/>
          <p:cNvSpPr>
            <a:spLocks noGrp="1" noChangeArrowheads="1"/>
          </p:cNvSpPr>
          <p:nvPr>
            <p:ph type="body" idx="1"/>
          </p:nvPr>
        </p:nvSpPr>
        <p:spPr>
          <a:xfrm>
            <a:off x="1801504" y="1521199"/>
            <a:ext cx="9225887" cy="2738438"/>
          </a:xfrm>
        </p:spPr>
        <p:txBody>
          <a:bodyPr>
            <a:noAutofit/>
          </a:bodyPr>
          <a:lstStyle/>
          <a:p>
            <a:pPr>
              <a:lnSpc>
                <a:spcPct val="90000"/>
              </a:lnSpc>
              <a:buFont typeface="Symbol" panose="05050102010706020507" pitchFamily="18" charset="2"/>
              <a:buNone/>
            </a:pPr>
            <a:r>
              <a:rPr lang="en-US" altLang="en-US" b="1" dirty="0"/>
              <a:t>DEFINITION of RFQ:</a:t>
            </a:r>
          </a:p>
          <a:p>
            <a:pPr>
              <a:lnSpc>
                <a:spcPct val="90000"/>
              </a:lnSpc>
              <a:buFont typeface="Symbol" panose="05050102010706020507" pitchFamily="18" charset="2"/>
              <a:buNone/>
            </a:pPr>
            <a:endParaRPr lang="en-US" altLang="en-US" b="1" dirty="0"/>
          </a:p>
          <a:p>
            <a:pPr>
              <a:lnSpc>
                <a:spcPct val="90000"/>
              </a:lnSpc>
            </a:pPr>
            <a:r>
              <a:rPr lang="en-US" altLang="en-US" b="1" u="sng" dirty="0">
                <a:solidFill>
                  <a:srgbClr val="00B0F0"/>
                </a:solidFill>
              </a:rPr>
              <a:t>Request for Quotation (RFQ)</a:t>
            </a:r>
            <a:r>
              <a:rPr lang="en-US" altLang="en-US" b="1" dirty="0"/>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6016DD7B-D908-44D1-8E72-D7A712234FA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67971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102504" y="0"/>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1542196" y="1386728"/>
            <a:ext cx="9853685" cy="4399710"/>
          </a:xfrm>
        </p:spPr>
        <p:txBody>
          <a:bodyPr>
            <a:noAutofit/>
          </a:bodyPr>
          <a:lstStyle/>
          <a:p>
            <a:pPr marL="298373" indent="-298373">
              <a:spcBef>
                <a:spcPct val="55000"/>
              </a:spcBef>
              <a:buNone/>
            </a:pPr>
            <a:r>
              <a:rPr lang="en-US" altLang="en-US" b="1" dirty="0"/>
              <a:t>DEFINITION of RFI:</a:t>
            </a:r>
          </a:p>
          <a:p>
            <a:pPr marL="298373" indent="-298373">
              <a:spcBef>
                <a:spcPct val="55000"/>
              </a:spcBef>
            </a:pPr>
            <a:r>
              <a:rPr lang="en-US" altLang="en-US" b="1" u="sng" dirty="0">
                <a:solidFill>
                  <a:srgbClr val="00B0F0"/>
                </a:solidFill>
              </a:rPr>
              <a:t>Request for information (RFI)</a:t>
            </a:r>
            <a:r>
              <a:rPr lang="en-US" altLang="en-US" b="1" dirty="0">
                <a:solidFill>
                  <a:srgbClr val="00B0F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spcBef>
                <a:spcPct val="55000"/>
              </a:spcBef>
            </a:pPr>
            <a:r>
              <a:rPr lang="en-US" altLang="en-US" dirty="0"/>
              <a:t>An </a:t>
            </a:r>
            <a:r>
              <a:rPr lang="en-US" altLang="en-US" b="1" dirty="0"/>
              <a:t>(RFI) </a:t>
            </a:r>
            <a:r>
              <a:rPr lang="en-US" altLang="en-US" dirty="0"/>
              <a:t>is primarily used to gather information to help make a decision on what steps to take next. RFIs are therefore seldom the final stage and are instead often used in combination with the following: request for proposal (RFP), and request for quotation (RFQ). </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7" name="Graphic 21">
            <a:extLst>
              <a:ext uri="{FF2B5EF4-FFF2-40B4-BE49-F238E27FC236}">
                <a16:creationId xmlns:a16="http://schemas.microsoft.com/office/drawing/2014/main" id="{17902645-D48F-44B0-9E8D-7B22B6A2AE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241584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838200" y="365125"/>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1856096" y="1774732"/>
            <a:ext cx="9389659" cy="3253908"/>
          </a:xfrm>
        </p:spPr>
        <p:txBody>
          <a:bodyPr>
            <a:noAutofit/>
          </a:bodyPr>
          <a:lstStyle/>
          <a:p>
            <a:pPr>
              <a:lnSpc>
                <a:spcPct val="90000"/>
              </a:lnSpc>
              <a:spcBef>
                <a:spcPct val="50000"/>
              </a:spcBef>
            </a:pPr>
            <a:r>
              <a:rPr lang="en-US" altLang="en-US" dirty="0"/>
              <a:t>A solicitation is a document, sent to prospective contractors by a Government agency, requesting the submission of offers or information.  This is a generic term that includes the following types of solicitations:</a:t>
            </a:r>
          </a:p>
          <a:p>
            <a:pPr>
              <a:lnSpc>
                <a:spcPct val="90000"/>
              </a:lnSpc>
              <a:spcBef>
                <a:spcPct val="50000"/>
              </a:spcBef>
            </a:pPr>
            <a:r>
              <a:rPr lang="en-US" altLang="en-US" b="1" dirty="0">
                <a:solidFill>
                  <a:srgbClr val="0070C0"/>
                </a:solidFill>
              </a:rPr>
              <a:t>Invitations for Bids (IFBs)</a:t>
            </a:r>
          </a:p>
          <a:p>
            <a:pPr>
              <a:lnSpc>
                <a:spcPct val="90000"/>
              </a:lnSpc>
              <a:spcBef>
                <a:spcPct val="50000"/>
              </a:spcBef>
            </a:pPr>
            <a:r>
              <a:rPr lang="en-US" altLang="en-US" b="1" dirty="0">
                <a:solidFill>
                  <a:srgbClr val="0070C0"/>
                </a:solidFill>
              </a:rPr>
              <a:t>Requests for Proposals (RFPs)</a:t>
            </a:r>
          </a:p>
          <a:p>
            <a:pPr>
              <a:lnSpc>
                <a:spcPct val="90000"/>
              </a:lnSpc>
              <a:spcBef>
                <a:spcPct val="50000"/>
              </a:spcBef>
            </a:pPr>
            <a:r>
              <a:rPr lang="en-US" altLang="en-US" b="1" dirty="0">
                <a:solidFill>
                  <a:srgbClr val="0070C0"/>
                </a:solidFill>
              </a:rPr>
              <a:t>Requests for Quotations (RFQs)</a:t>
            </a:r>
          </a:p>
          <a:p>
            <a:pPr>
              <a:lnSpc>
                <a:spcPct val="90000"/>
              </a:lnSpc>
            </a:pPr>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02295" y="2970718"/>
            <a:ext cx="4924207" cy="171961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7" name="Graphic 21">
            <a:extLst>
              <a:ext uri="{FF2B5EF4-FFF2-40B4-BE49-F238E27FC236}">
                <a16:creationId xmlns:a16="http://schemas.microsoft.com/office/drawing/2014/main" id="{080754C5-B5B7-4ECC-807D-FFCE08235C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196322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263588" y="201706"/>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2047164" y="1368423"/>
            <a:ext cx="8761861" cy="4703669"/>
          </a:xfrm>
        </p:spPr>
        <p:txBody>
          <a:bodyPr>
            <a:noAutofit/>
          </a:bodyPr>
          <a:lstStyle/>
          <a:p>
            <a:pPr>
              <a:lnSpc>
                <a:spcPct val="90000"/>
              </a:lnSpc>
              <a:spcBef>
                <a:spcPct val="50000"/>
              </a:spcBef>
            </a:pPr>
            <a:r>
              <a:rPr lang="en-US" altLang="en-US" dirty="0"/>
              <a:t>The Invitation for Bid (IFB) is the solicitation document used in Sealed Bidding procurements. </a:t>
            </a:r>
          </a:p>
          <a:p>
            <a:pPr>
              <a:lnSpc>
                <a:spcPct val="90000"/>
              </a:lnSpc>
              <a:spcBef>
                <a:spcPct val="50000"/>
              </a:spcBef>
            </a:pPr>
            <a:endParaRPr lang="en-US" altLang="en-US" dirty="0"/>
          </a:p>
          <a:p>
            <a:pPr>
              <a:lnSpc>
                <a:spcPct val="90000"/>
              </a:lnSpc>
              <a:spcBef>
                <a:spcPct val="50000"/>
              </a:spcBef>
            </a:pPr>
            <a:r>
              <a:rPr lang="en-US" altLang="en-US" dirty="0"/>
              <a:t>IFBs must describe the Government’s requirements clearly, accurately, and completely. </a:t>
            </a:r>
          </a:p>
          <a:p>
            <a:pPr marL="0" indent="0">
              <a:lnSpc>
                <a:spcPct val="90000"/>
              </a:lnSpc>
              <a:spcBef>
                <a:spcPct val="50000"/>
              </a:spcBef>
              <a:buNone/>
            </a:pPr>
            <a:endParaRPr lang="en-US" altLang="en-US" dirty="0"/>
          </a:p>
          <a:p>
            <a:pPr>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nSpc>
                <a:spcPct val="90000"/>
              </a:lnSpc>
            </a:pPr>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594967" y="2963385"/>
            <a:ext cx="5237093" cy="20471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7" name="Graphic 21">
            <a:extLst>
              <a:ext uri="{FF2B5EF4-FFF2-40B4-BE49-F238E27FC236}">
                <a16:creationId xmlns:a16="http://schemas.microsoft.com/office/drawing/2014/main" id="{EE04D66E-56C1-4A12-9951-BAF9509CDB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469764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838200" y="365126"/>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1842448" y="1431551"/>
            <a:ext cx="9511351" cy="3092824"/>
          </a:xfrm>
        </p:spPr>
        <p:txBody>
          <a:bodyPr>
            <a:noAutofit/>
          </a:bodyPr>
          <a:lstStyle/>
          <a:p>
            <a:pPr>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nSpc>
                <a:spcPct val="90000"/>
              </a:lnSpc>
              <a:spcBef>
                <a:spcPct val="50000"/>
              </a:spcBef>
              <a:buNone/>
            </a:pPr>
            <a:endParaRPr lang="en-US" altLang="en-US" dirty="0"/>
          </a:p>
          <a:p>
            <a:pPr>
              <a:lnSpc>
                <a:spcPct val="90000"/>
              </a:lnSpc>
              <a:spcBef>
                <a:spcPct val="50000"/>
              </a:spcBef>
            </a:pPr>
            <a:r>
              <a:rPr lang="en-US" altLang="en-US" dirty="0"/>
              <a:t>The Buyer will contact originating organization(s) or Integrated Product Teams (IPTs) if additional data is required.</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7" name="Graphic 21">
            <a:extLst>
              <a:ext uri="{FF2B5EF4-FFF2-40B4-BE49-F238E27FC236}">
                <a16:creationId xmlns:a16="http://schemas.microsoft.com/office/drawing/2014/main" id="{91620C61-3D45-46C2-A5CE-6638133FA7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485466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838200" y="365126"/>
            <a:ext cx="10515600" cy="603866"/>
          </a:xfrm>
        </p:spPr>
        <p:txBody>
          <a:bodyPr>
            <a:normAutofit/>
          </a:bodyPr>
          <a:lstStyle/>
          <a:p>
            <a:pPr algn="ctr"/>
            <a:r>
              <a:rPr lang="en-US" altLang="en-US" sz="3600" b="1" dirty="0">
                <a:solidFill>
                  <a:srgbClr val="00B0F0"/>
                </a:solidFill>
              </a:rPr>
              <a:t>RFQ Structure</a:t>
            </a:r>
          </a:p>
        </p:txBody>
      </p:sp>
      <p:sp>
        <p:nvSpPr>
          <p:cNvPr id="82947" name="Rectangle 3"/>
          <p:cNvSpPr>
            <a:spLocks noGrp="1" noChangeArrowheads="1"/>
          </p:cNvSpPr>
          <p:nvPr>
            <p:ph type="body" idx="1"/>
          </p:nvPr>
        </p:nvSpPr>
        <p:spPr>
          <a:xfrm>
            <a:off x="1774210" y="1580030"/>
            <a:ext cx="9444250" cy="3174066"/>
          </a:xfrm>
        </p:spPr>
        <p:txBody>
          <a:bodyPr>
            <a:noAutofit/>
          </a:bodyPr>
          <a:lstStyle/>
          <a:p>
            <a:pPr>
              <a:lnSpc>
                <a:spcPct val="90000"/>
              </a:lnSpc>
              <a:spcBef>
                <a:spcPct val="75000"/>
              </a:spcBef>
            </a:pPr>
            <a:r>
              <a:rPr lang="en-US" altLang="en-US" i="1" dirty="0"/>
              <a:t>The Buyer</a:t>
            </a:r>
            <a:r>
              <a:rPr lang="en-US" altLang="en-US" dirty="0"/>
              <a:t> is responsible for the entire content of the RFQ. The RFQ should be structured in such a manner to assure that all requirements are clearly delineated on the RFQ, and that the supplier clearly understands the requirements.</a:t>
            </a:r>
          </a:p>
          <a:p>
            <a:pPr>
              <a:lnSpc>
                <a:spcPct val="90000"/>
              </a:lnSpc>
              <a:spcBef>
                <a:spcPct val="75000"/>
              </a:spcBef>
            </a:pPr>
            <a:endParaRPr lang="en-US" altLang="en-US" dirty="0"/>
          </a:p>
          <a:p>
            <a:pPr>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7" name="Graphic 21">
            <a:extLst>
              <a:ext uri="{FF2B5EF4-FFF2-40B4-BE49-F238E27FC236}">
                <a16:creationId xmlns:a16="http://schemas.microsoft.com/office/drawing/2014/main" id="{A91F5C12-B53C-4256-ADA7-B1580525DC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71021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726315" y="12969"/>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1542196" y="890262"/>
            <a:ext cx="9614580" cy="5038445"/>
          </a:xfrm>
        </p:spPr>
        <p:txBody>
          <a:bodyPr>
            <a:noAutofit/>
          </a:bodyPr>
          <a:lstStyle/>
          <a:p>
            <a:pPr lvl="1">
              <a:lnSpc>
                <a:spcPct val="80000"/>
              </a:lnSpc>
              <a:spcBef>
                <a:spcPct val="45000"/>
              </a:spcBef>
            </a:pPr>
            <a:r>
              <a:rPr lang="en-US" altLang="en-US" sz="2800" u="sng" dirty="0">
                <a:solidFill>
                  <a:srgbClr val="00B0F0"/>
                </a:solidFill>
              </a:rPr>
              <a:t>Do’s</a:t>
            </a:r>
          </a:p>
          <a:p>
            <a:pPr lvl="2">
              <a:lnSpc>
                <a:spcPct val="80000"/>
              </a:lnSpc>
              <a:spcBef>
                <a:spcPct val="45000"/>
              </a:spcBef>
            </a:pPr>
            <a:r>
              <a:rPr lang="en-US" altLang="en-US" sz="2800" dirty="0"/>
              <a:t>Read the RFP Instructions</a:t>
            </a:r>
          </a:p>
          <a:p>
            <a:pPr lvl="2">
              <a:lnSpc>
                <a:spcPct val="80000"/>
              </a:lnSpc>
              <a:spcBef>
                <a:spcPct val="45000"/>
              </a:spcBef>
            </a:pPr>
            <a:r>
              <a:rPr lang="en-US" altLang="en-US" sz="2800" dirty="0"/>
              <a:t>Contact the Buyer regarding RFP questions</a:t>
            </a:r>
          </a:p>
          <a:p>
            <a:pPr lvl="2">
              <a:lnSpc>
                <a:spcPct val="80000"/>
              </a:lnSpc>
              <a:spcBef>
                <a:spcPct val="45000"/>
              </a:spcBef>
            </a:pPr>
            <a:r>
              <a:rPr lang="en-US" altLang="en-US" sz="2800" dirty="0"/>
              <a:t>Meet the RFP deadline and provide a Proposal which meets the RFP instructions</a:t>
            </a:r>
          </a:p>
          <a:p>
            <a:pPr lvl="2">
              <a:lnSpc>
                <a:spcPct val="80000"/>
              </a:lnSpc>
              <a:spcBef>
                <a:spcPct val="45000"/>
              </a:spcBef>
            </a:pPr>
            <a:r>
              <a:rPr lang="en-US" altLang="en-US" sz="2800" dirty="0"/>
              <a:t>Protect PWR proprietary data</a:t>
            </a:r>
          </a:p>
          <a:p>
            <a:pPr lvl="2">
              <a:lnSpc>
                <a:spcPct val="80000"/>
              </a:lnSpc>
              <a:spcBef>
                <a:spcPct val="45000"/>
              </a:spcBef>
            </a:pPr>
            <a:r>
              <a:rPr lang="en-US" altLang="en-US" sz="2800" dirty="0"/>
              <a:t>Protect Export controlled data</a:t>
            </a:r>
          </a:p>
          <a:p>
            <a:pPr lvl="1">
              <a:lnSpc>
                <a:spcPct val="80000"/>
              </a:lnSpc>
              <a:spcBef>
                <a:spcPct val="45000"/>
              </a:spcBef>
            </a:pPr>
            <a:r>
              <a:rPr lang="en-US" altLang="en-US" sz="2800" u="sng" dirty="0">
                <a:solidFill>
                  <a:srgbClr val="00B0F0"/>
                </a:solidFill>
              </a:rPr>
              <a:t>Don’ts</a:t>
            </a:r>
          </a:p>
          <a:p>
            <a:pPr lvl="2">
              <a:lnSpc>
                <a:spcPct val="80000"/>
              </a:lnSpc>
              <a:spcBef>
                <a:spcPct val="45000"/>
              </a:spcBef>
            </a:pPr>
            <a:r>
              <a:rPr lang="en-US" altLang="en-US" sz="2800" dirty="0"/>
              <a:t>Contact technical personnel for questions during the proposal process unless Buyer instructed</a:t>
            </a:r>
          </a:p>
          <a:p>
            <a:pPr lvl="2">
              <a:lnSpc>
                <a:spcPct val="80000"/>
              </a:lnSpc>
              <a:spcBef>
                <a:spcPct val="45000"/>
              </a:spcBef>
            </a:pPr>
            <a:r>
              <a:rPr lang="en-US" altLang="en-US" sz="2800" dirty="0"/>
              <a:t>Wait to the last minute to ask for an extension</a:t>
            </a:r>
          </a:p>
          <a:p>
            <a:pPr lvl="2">
              <a:lnSpc>
                <a:spcPct val="80000"/>
              </a:lnSpc>
              <a:spcBef>
                <a:spcPct val="45000"/>
              </a:spcBef>
            </a:pPr>
            <a:r>
              <a:rPr lang="en-US" altLang="en-US" sz="2800" dirty="0"/>
              <a:t>Continually ask for extensions</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404403" y="2772825"/>
            <a:ext cx="4924207" cy="211540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25430" y="6138802"/>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7" name="Graphic 21">
            <a:extLst>
              <a:ext uri="{FF2B5EF4-FFF2-40B4-BE49-F238E27FC236}">
                <a16:creationId xmlns:a16="http://schemas.microsoft.com/office/drawing/2014/main" id="{0DAFA4F6-DDE0-4B29-B436-97190957A40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80500596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1760561" y="1516997"/>
            <a:ext cx="10120264" cy="3450011"/>
          </a:xfrm>
        </p:spPr>
        <p:txBody>
          <a:bodyPr>
            <a:noAutofit/>
          </a:bodyPr>
          <a:lstStyle/>
          <a:p>
            <a:pPr>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nSpc>
                <a:spcPct val="90000"/>
              </a:lnSpc>
              <a:spcBef>
                <a:spcPct val="55000"/>
              </a:spcBef>
            </a:pPr>
            <a:r>
              <a:rPr lang="en-US" altLang="en-US" dirty="0">
                <a:latin typeface="+mj-lt"/>
              </a:rPr>
              <a:t>Obtain correct information to enable sound business decisions. </a:t>
            </a:r>
          </a:p>
          <a:p>
            <a:pPr>
              <a:lnSpc>
                <a:spcPct val="90000"/>
              </a:lnSpc>
              <a:spcBef>
                <a:spcPct val="55000"/>
              </a:spcBef>
            </a:pPr>
            <a:r>
              <a:rPr lang="en-US" altLang="en-US" dirty="0">
                <a:latin typeface="+mj-lt"/>
              </a:rPr>
              <a:t>Ensure that all suppliers have an equal understanding of the requirements. </a:t>
            </a:r>
          </a:p>
          <a:p>
            <a:pPr>
              <a:lnSpc>
                <a:spcPct val="90000"/>
              </a:lnSpc>
              <a:spcBef>
                <a:spcPct val="55000"/>
              </a:spcBef>
            </a:pPr>
            <a:r>
              <a:rPr lang="en-US" altLang="en-US" dirty="0">
                <a:latin typeface="+mj-lt"/>
              </a:rPr>
              <a:t>Enable a broader and creative range of solutions to be considered. </a:t>
            </a:r>
          </a:p>
          <a:p>
            <a:pPr>
              <a:lnSpc>
                <a:spcPct val="90000"/>
              </a:lnSpc>
              <a:spcBef>
                <a:spcPct val="55000"/>
              </a:spcBef>
            </a:pPr>
            <a:r>
              <a:rPr lang="en-US" altLang="en-US" dirty="0">
                <a:latin typeface="+mj-lt"/>
              </a:rPr>
              <a:t>Responsive Bids allow PWR purchasing to evaluate proposals to obtain a favorable deal.</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800">
              <a:solidFill>
                <a:srgbClr val="669BBC"/>
              </a:solidFill>
              <a:latin typeface="+mj-lt"/>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pic>
        <p:nvPicPr>
          <p:cNvPr id="7" name="Graphic 21">
            <a:extLst>
              <a:ext uri="{FF2B5EF4-FFF2-40B4-BE49-F238E27FC236}">
                <a16:creationId xmlns:a16="http://schemas.microsoft.com/office/drawing/2014/main" id="{DDF681F5-7AD1-413D-B4F8-12175D8E68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480937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1842448" y="1500130"/>
            <a:ext cx="7942997" cy="2641787"/>
          </a:xfrm>
        </p:spPr>
        <p:txBody>
          <a:bodyPr>
            <a:noAutofit/>
          </a:bodyPr>
          <a:lstStyle/>
          <a:p>
            <a:r>
              <a:rPr lang="en-US" altLang="en-US" dirty="0"/>
              <a:t>Responsive Bid</a:t>
            </a:r>
          </a:p>
          <a:p>
            <a:r>
              <a:rPr lang="en-US" altLang="en-US" dirty="0"/>
              <a:t>Price</a:t>
            </a:r>
          </a:p>
          <a:p>
            <a:r>
              <a:rPr lang="en-US" altLang="en-US" dirty="0"/>
              <a:t>Delivery</a:t>
            </a:r>
          </a:p>
          <a:p>
            <a:r>
              <a:rPr lang="en-US" altLang="en-US" dirty="0"/>
              <a:t>Technical Solution</a:t>
            </a:r>
          </a:p>
          <a:p>
            <a:r>
              <a:rPr lang="en-US" altLang="en-US" dirty="0"/>
              <a:t>Past Performance (SPI)</a:t>
            </a:r>
          </a:p>
          <a:p>
            <a:r>
              <a:rPr lang="en-US" altLang="en-US" dirty="0"/>
              <a:t>Financial Stability</a:t>
            </a:r>
          </a:p>
          <a:p>
            <a:r>
              <a:rPr lang="en-US" altLang="en-US" dirty="0"/>
              <a:t>Agreed Upon Terms &amp; Conditions</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540880" y="3073077"/>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7" name="Graphic 21">
            <a:extLst>
              <a:ext uri="{FF2B5EF4-FFF2-40B4-BE49-F238E27FC236}">
                <a16:creationId xmlns:a16="http://schemas.microsoft.com/office/drawing/2014/main" id="{AA5F0568-3170-4977-AD4C-45CC305CE1B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32677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824552" y="28323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1637731" y="1299882"/>
            <a:ext cx="10208525" cy="4478151"/>
          </a:xfrm>
        </p:spPr>
        <p:txBody>
          <a:bodyPr>
            <a:noAutofit/>
          </a:bodyPr>
          <a:lstStyle/>
          <a:p>
            <a:pPr>
              <a:lnSpc>
                <a:spcPct val="90000"/>
              </a:lnSpc>
              <a:spcBef>
                <a:spcPct val="60000"/>
              </a:spcBef>
            </a:pPr>
            <a:r>
              <a:rPr lang="en-US" altLang="en-US" b="1" dirty="0">
                <a:solidFill>
                  <a:srgbClr val="0070C0"/>
                </a:solidFill>
              </a:rPr>
              <a:t>Step One</a:t>
            </a:r>
            <a:r>
              <a:rPr lang="en-US" altLang="en-US" dirty="0"/>
              <a:t>: Review All Proposals</a:t>
            </a:r>
          </a:p>
          <a:p>
            <a:pPr>
              <a:lnSpc>
                <a:spcPct val="90000"/>
              </a:lnSpc>
              <a:spcBef>
                <a:spcPct val="60000"/>
              </a:spcBef>
            </a:pPr>
            <a:r>
              <a:rPr lang="en-US" altLang="en-US" b="1" dirty="0">
                <a:solidFill>
                  <a:srgbClr val="0070C0"/>
                </a:solidFill>
              </a:rPr>
              <a:t>Step Two</a:t>
            </a:r>
            <a:r>
              <a:rPr lang="en-US" altLang="en-US" dirty="0"/>
              <a:t>: Determine Status.  Determine if proposal is “responsive” or “non-responsive”</a:t>
            </a:r>
          </a:p>
          <a:p>
            <a:pPr>
              <a:lnSpc>
                <a:spcPct val="90000"/>
              </a:lnSpc>
              <a:spcBef>
                <a:spcPct val="60000"/>
              </a:spcBef>
            </a:pPr>
            <a:r>
              <a:rPr lang="en-US" altLang="en-US" b="1" dirty="0">
                <a:solidFill>
                  <a:srgbClr val="0070C0"/>
                </a:solidFill>
              </a:rPr>
              <a:t>Step Three</a:t>
            </a:r>
            <a:r>
              <a:rPr lang="en-US" altLang="en-US" dirty="0"/>
              <a:t>: Score Proposals based on criteria established in the RFP</a:t>
            </a:r>
          </a:p>
          <a:p>
            <a:pPr>
              <a:lnSpc>
                <a:spcPct val="90000"/>
              </a:lnSpc>
              <a:spcBef>
                <a:spcPct val="60000"/>
              </a:spcBef>
            </a:pPr>
            <a:r>
              <a:rPr lang="en-US" altLang="en-US" b="1" dirty="0">
                <a:solidFill>
                  <a:srgbClr val="0070C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nSpc>
                <a:spcPct val="90000"/>
              </a:lnSpc>
              <a:spcBef>
                <a:spcPct val="60000"/>
              </a:spcBef>
            </a:pPr>
            <a:r>
              <a:rPr lang="en-US" altLang="en-US" b="1" dirty="0">
                <a:solidFill>
                  <a:srgbClr val="0070C0"/>
                </a:solidFill>
              </a:rPr>
              <a:t>Step Five</a:t>
            </a:r>
            <a:r>
              <a:rPr lang="en-US" altLang="en-US" dirty="0"/>
              <a:t>: Interview.  This step is optional. This is an opportunity for both sides to explain their viewpoints</a:t>
            </a:r>
          </a:p>
          <a:p>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7" name="Graphic 21">
            <a:extLst>
              <a:ext uri="{FF2B5EF4-FFF2-40B4-BE49-F238E27FC236}">
                <a16:creationId xmlns:a16="http://schemas.microsoft.com/office/drawing/2014/main" id="{E6A11DC1-B859-41F4-BD4C-EED05E6939C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194258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102504" y="-152680"/>
            <a:ext cx="7986993" cy="1340036"/>
          </a:xfrm>
        </p:spPr>
        <p:txBody>
          <a:bodyPr>
            <a:normAutofit/>
          </a:bodyPr>
          <a:lstStyle/>
          <a:p>
            <a:pPr algn="ctr"/>
            <a:r>
              <a:rPr lang="en-US" altLang="en-US" sz="2800" b="1" dirty="0"/>
              <a:t>Steps In The RFP Evaluation Process</a:t>
            </a:r>
          </a:p>
        </p:txBody>
      </p:sp>
      <p:sp>
        <p:nvSpPr>
          <p:cNvPr id="89091" name="Rectangle 3"/>
          <p:cNvSpPr>
            <a:spLocks noGrp="1" noChangeArrowheads="1"/>
          </p:cNvSpPr>
          <p:nvPr>
            <p:ph type="body" idx="1"/>
          </p:nvPr>
        </p:nvSpPr>
        <p:spPr>
          <a:xfrm>
            <a:off x="1637731" y="1187356"/>
            <a:ext cx="9799094" cy="4566864"/>
          </a:xfrm>
        </p:spPr>
        <p:txBody>
          <a:bodyPr>
            <a:noAutofit/>
          </a:bodyPr>
          <a:lstStyle/>
          <a:p>
            <a:pPr>
              <a:lnSpc>
                <a:spcPct val="90000"/>
              </a:lnSpc>
              <a:spcBef>
                <a:spcPct val="60000"/>
              </a:spcBef>
            </a:pPr>
            <a:r>
              <a:rPr lang="en-US" altLang="en-US" b="1" u="sng" dirty="0">
                <a:solidFill>
                  <a:srgbClr val="0070C0"/>
                </a:solidFill>
              </a:rPr>
              <a:t>Step Six</a:t>
            </a:r>
            <a:r>
              <a:rPr lang="en-US" altLang="en-US" u="sng" dirty="0"/>
              <a:t>:</a:t>
            </a:r>
            <a:r>
              <a:rPr lang="en-US" altLang="en-US" dirty="0"/>
              <a:t> Discussion/Negotiation. This step can be optional, but may be required.</a:t>
            </a:r>
          </a:p>
          <a:p>
            <a:pPr>
              <a:lnSpc>
                <a:spcPct val="90000"/>
              </a:lnSpc>
              <a:spcBef>
                <a:spcPct val="60000"/>
              </a:spcBef>
            </a:pPr>
            <a:r>
              <a:rPr lang="en-US" altLang="en-US" b="1" u="sng" dirty="0">
                <a:solidFill>
                  <a:srgbClr val="0070C0"/>
                </a:solidFill>
              </a:rPr>
              <a:t>Step Seven</a:t>
            </a:r>
            <a:r>
              <a:rPr lang="en-US" altLang="en-US" u="sng" dirty="0"/>
              <a:t>:</a:t>
            </a:r>
            <a:r>
              <a:rPr lang="en-US" altLang="en-US" dirty="0"/>
              <a:t> Best and Final Offer.  This is optional.  Once a BAFO is received the committee will evaluate it in the same manner as the original proposal.</a:t>
            </a:r>
          </a:p>
          <a:p>
            <a:pPr>
              <a:lnSpc>
                <a:spcPct val="90000"/>
              </a:lnSpc>
              <a:spcBef>
                <a:spcPct val="60000"/>
              </a:spcBef>
            </a:pPr>
            <a:r>
              <a:rPr lang="en-US" altLang="en-US" b="1" u="sng" dirty="0">
                <a:solidFill>
                  <a:srgbClr val="0070C0"/>
                </a:solidFill>
              </a:rPr>
              <a:t>Step Eight</a:t>
            </a:r>
            <a:r>
              <a:rPr lang="en-US" altLang="en-US" u="sng" dirty="0"/>
              <a:t>:</a:t>
            </a:r>
            <a:r>
              <a:rPr lang="en-US" altLang="en-US" dirty="0"/>
              <a:t>  Recommendation.  Written recommendation includes scores, justification and rationale for the decision.</a:t>
            </a:r>
          </a:p>
          <a:p>
            <a:pPr>
              <a:lnSpc>
                <a:spcPct val="90000"/>
              </a:lnSpc>
              <a:spcBef>
                <a:spcPct val="60000"/>
              </a:spcBef>
            </a:pPr>
            <a:r>
              <a:rPr lang="en-US" altLang="en-US" b="1" u="sng" dirty="0">
                <a:solidFill>
                  <a:srgbClr val="0070C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7" name="Graphic 21">
            <a:extLst>
              <a:ext uri="{FF2B5EF4-FFF2-40B4-BE49-F238E27FC236}">
                <a16:creationId xmlns:a16="http://schemas.microsoft.com/office/drawing/2014/main" id="{8AE294B5-9C1B-4ACF-82CE-372E89A5CE6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15400"/>
            <a:ext cx="2305141" cy="1076343"/>
          </a:xfrm>
          <a:prstGeom prst="rect">
            <a:avLst/>
          </a:prstGeom>
        </p:spPr>
      </p:pic>
    </p:spTree>
    <p:extLst>
      <p:ext uri="{BB962C8B-B14F-4D97-AF65-F5344CB8AC3E}">
        <p14:creationId xmlns:p14="http://schemas.microsoft.com/office/powerpoint/2010/main" val="21367056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713268"/>
            <a:ext cx="10005982" cy="5693866"/>
          </a:xfrm>
          <a:prstGeom prst="rect">
            <a:avLst/>
          </a:prstGeom>
          <a:noFill/>
        </p:spPr>
        <p:txBody>
          <a:bodyPr wrap="square">
            <a:spAutoFit/>
          </a:bodyPr>
          <a:lstStyle/>
          <a:p>
            <a:pPr marL="457200" lvl="0" indent="-457200">
              <a:buFont typeface="+mj-lt"/>
              <a:buAutoNum type="arabicPeriod"/>
            </a:pPr>
            <a:r>
              <a:rPr lang="en-US" sz="2800" b="1" dirty="0">
                <a:ea typeface="Times New Roman"/>
                <a:sym typeface="Times New Roman"/>
              </a:rPr>
              <a:t>To explain more about the Scope of Procurement.</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overview the Project procurement management processes.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explain the procurement planning steps.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differentiate between the RFP and RFQ and RFI</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endParaRPr lang="en-US" sz="2800" b="1" dirty="0">
              <a:ea typeface="Times New Roman"/>
              <a:sym typeface="Times New Roman"/>
            </a:endParaRPr>
          </a:p>
          <a:p>
            <a:pPr lvl="0"/>
            <a:endParaRPr lang="en-US" sz="2800" b="1" dirty="0">
              <a:ea typeface="Times New Roman"/>
              <a:sym typeface="Times New Roman"/>
            </a:endParaRPr>
          </a:p>
          <a:p>
            <a:pPr lvl="0"/>
            <a:endParaRPr lang="en-US" sz="2800" b="1"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6965415"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Summary of Learning Objectives</a:t>
            </a:r>
            <a:endPar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Tree>
    <p:extLst>
      <p:ext uri="{BB962C8B-B14F-4D97-AF65-F5344CB8AC3E}">
        <p14:creationId xmlns:p14="http://schemas.microsoft.com/office/powerpoint/2010/main" val="6234025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B0F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1883391" y="1655028"/>
            <a:ext cx="9553434" cy="1815882"/>
          </a:xfrm>
          <a:prstGeom prst="rect">
            <a:avLst/>
          </a:prstGeom>
          <a:noFill/>
        </p:spPr>
        <p:txBody>
          <a:bodyPr wrap="square">
            <a:spAutoFit/>
          </a:bodyP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22011" y="2854202"/>
            <a:ext cx="4691183" cy="17196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7807</TotalTime>
  <Words>1874</Words>
  <Application>Microsoft Office PowerPoint</Application>
  <PresentationFormat>Widescreen</PresentationFormat>
  <Paragraphs>377</Paragraphs>
  <Slides>45</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Monotype Sorts</vt:lpstr>
      <vt:lpstr>Segoe UI Light</vt:lpstr>
      <vt:lpstr>Symbol</vt:lpstr>
      <vt:lpstr>Tahoma</vt:lpstr>
      <vt:lpstr>Times New Roman</vt:lpstr>
      <vt:lpstr>Verdana</vt:lpstr>
      <vt:lpstr>Wingdings</vt:lpstr>
      <vt:lpstr>Office Theme</vt:lpstr>
      <vt:lpstr>PowerPoint Presentation</vt:lpstr>
      <vt:lpstr>PowerPoint Presentation</vt:lpstr>
      <vt:lpstr>PowerPoint Presentation</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ASUS</cp:lastModifiedBy>
  <cp:revision>211</cp:revision>
  <dcterms:modified xsi:type="dcterms:W3CDTF">2023-12-01T14:44:06Z</dcterms:modified>
</cp:coreProperties>
</file>