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1.xml" ContentType="application/vnd.ms-office.drawingml.diagramDrawing+xml"/>
  <Override PartName="/ppt/diagrams/quickStyle1.xml" ContentType="application/vnd.openxmlformats-officedocument.drawingml.diagramStyle+xml"/>
  <Override PartName="/ppt/diagrams/layout1.xml" ContentType="application/vnd.openxmlformats-officedocument.drawingml.diagramLayout+xml"/>
  <Override PartName="/ppt/diagrams/colors1.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64" r:id="rId2"/>
    <p:sldId id="542" r:id="rId3"/>
    <p:sldId id="313" r:id="rId4"/>
    <p:sldId id="484" r:id="rId5"/>
    <p:sldId id="501" r:id="rId6"/>
    <p:sldId id="507" r:id="rId7"/>
    <p:sldId id="508" r:id="rId8"/>
    <p:sldId id="509" r:id="rId9"/>
    <p:sldId id="512" r:id="rId10"/>
    <p:sldId id="513" r:id="rId11"/>
    <p:sldId id="514" r:id="rId12"/>
    <p:sldId id="515" r:id="rId13"/>
    <p:sldId id="516" r:id="rId14"/>
    <p:sldId id="518" r:id="rId15"/>
    <p:sldId id="519" r:id="rId16"/>
    <p:sldId id="520" r:id="rId17"/>
    <p:sldId id="521" r:id="rId18"/>
    <p:sldId id="557" r:id="rId19"/>
    <p:sldId id="558" r:id="rId20"/>
    <p:sldId id="571" r:id="rId21"/>
    <p:sldId id="570" r:id="rId22"/>
    <p:sldId id="574" r:id="rId23"/>
    <p:sldId id="589" r:id="rId24"/>
    <p:sldId id="585" r:id="rId25"/>
    <p:sldId id="587" r:id="rId26"/>
    <p:sldId id="591" r:id="rId27"/>
    <p:sldId id="337" r:id="rId28"/>
    <p:sldId id="569" r:id="rId29"/>
    <p:sldId id="568" r:id="rId30"/>
    <p:sldId id="567" r:id="rId31"/>
    <p:sldId id="576" r:id="rId32"/>
    <p:sldId id="575" r:id="rId33"/>
    <p:sldId id="590" r:id="rId34"/>
    <p:sldId id="592" r:id="rId35"/>
    <p:sldId id="593" r:id="rId36"/>
    <p:sldId id="594" r:id="rId37"/>
    <p:sldId id="595" r:id="rId38"/>
    <p:sldId id="539" r:id="rId39"/>
    <p:sldId id="55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4"/>
            <p14:sldId id="542"/>
            <p14:sldId id="313"/>
            <p14:sldId id="484"/>
            <p14:sldId id="501"/>
            <p14:sldId id="507"/>
            <p14:sldId id="508"/>
            <p14:sldId id="509"/>
            <p14:sldId id="512"/>
            <p14:sldId id="513"/>
            <p14:sldId id="514"/>
            <p14:sldId id="515"/>
            <p14:sldId id="516"/>
            <p14:sldId id="518"/>
            <p14:sldId id="519"/>
            <p14:sldId id="520"/>
            <p14:sldId id="521"/>
            <p14:sldId id="557"/>
            <p14:sldId id="558"/>
            <p14:sldId id="571"/>
            <p14:sldId id="570"/>
            <p14:sldId id="574"/>
            <p14:sldId id="589"/>
            <p14:sldId id="585"/>
            <p14:sldId id="587"/>
            <p14:sldId id="591"/>
            <p14:sldId id="337"/>
            <p14:sldId id="569"/>
            <p14:sldId id="568"/>
            <p14:sldId id="567"/>
            <p14:sldId id="576"/>
            <p14:sldId id="575"/>
            <p14:sldId id="590"/>
            <p14:sldId id="592"/>
            <p14:sldId id="593"/>
            <p14:sldId id="594"/>
            <p14:sldId id="59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C03442-D491-49A3-A346-DC09BD195FFD}" type="doc">
      <dgm:prSet loTypeId="urn:microsoft.com/office/officeart/2005/8/layout/process4" loCatId="list" qsTypeId="urn:microsoft.com/office/officeart/2005/8/quickstyle/simple3" qsCatId="simple" csTypeId="urn:microsoft.com/office/officeart/2005/8/colors/accent1_2" csCatId="accent1" phldr="1"/>
      <dgm:spPr/>
      <dgm:t>
        <a:bodyPr/>
        <a:lstStyle/>
        <a:p>
          <a:endParaRPr lang="en-US"/>
        </a:p>
      </dgm:t>
    </dgm:pt>
    <dgm:pt modelId="{576EA628-F165-4D65-9887-104700276229}">
      <dgm:prSet custT="1"/>
      <dgm:spPr/>
      <dgm:t>
        <a:bodyPr/>
        <a:lstStyle/>
        <a:p>
          <a:pPr algn="ctr" rtl="0"/>
          <a:r>
            <a:rPr lang="en-US" sz="2800" b="1" i="0" dirty="0">
              <a:latin typeface="Arial" pitchFamily="34" charset="0"/>
              <a:cs typeface="Arial" pitchFamily="34" charset="0"/>
            </a:rPr>
            <a:t>1-Requisition Received</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2FF19765-745C-4424-9E6E-93A25C3FC8B8}" type="parTrans" cxnId="{A452A202-0957-4EF8-B345-80B4A3A53E13}">
      <dgm:prSet/>
      <dgm:spPr/>
      <dgm:t>
        <a:bodyPr/>
        <a:lstStyle/>
        <a:p>
          <a:endParaRPr lang="en-US" b="1"/>
        </a:p>
      </dgm:t>
    </dgm:pt>
    <dgm:pt modelId="{28D923B0-7CA5-4031-8E02-861F187A399B}" type="sibTrans" cxnId="{A452A202-0957-4EF8-B345-80B4A3A53E13}">
      <dgm:prSet/>
      <dgm:spPr/>
      <dgm:t>
        <a:bodyPr/>
        <a:lstStyle/>
        <a:p>
          <a:endParaRPr lang="en-US" b="1"/>
        </a:p>
      </dgm:t>
    </dgm:pt>
    <dgm:pt modelId="{0692CE8D-597A-46F4-A9F1-F64FE4B401AA}">
      <dgm:prSet custT="1"/>
      <dgm:spPr/>
      <dgm:t>
        <a:bodyPr/>
        <a:lstStyle/>
        <a:p>
          <a:pPr rtl="0"/>
          <a:r>
            <a:rPr lang="en-US" sz="2400" b="1" i="1" dirty="0"/>
            <a:t>    </a:t>
          </a:r>
          <a:r>
            <a:rPr lang="en-US" sz="2800" b="1" i="0" dirty="0">
              <a:latin typeface="Arial" pitchFamily="34" charset="0"/>
              <a:cs typeface="Arial" pitchFamily="34" charset="0"/>
            </a:rPr>
            <a:t>2-Source  Suppliers.</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74A7293A-1676-49A4-A646-70B99AA77F1F}" type="parTrans" cxnId="{800DEFD7-ABC2-4627-B6E8-FDEF45DBDB86}">
      <dgm:prSet/>
      <dgm:spPr/>
      <dgm:t>
        <a:bodyPr/>
        <a:lstStyle/>
        <a:p>
          <a:endParaRPr lang="en-US" b="1"/>
        </a:p>
      </dgm:t>
    </dgm:pt>
    <dgm:pt modelId="{A4901EE2-4784-48B0-81F8-09946596A066}" type="sibTrans" cxnId="{800DEFD7-ABC2-4627-B6E8-FDEF45DBDB86}">
      <dgm:prSet/>
      <dgm:spPr/>
      <dgm:t>
        <a:bodyPr/>
        <a:lstStyle/>
        <a:p>
          <a:endParaRPr lang="en-US" b="1"/>
        </a:p>
      </dgm:t>
    </dgm:pt>
    <dgm:pt modelId="{F2A743FF-84A5-44BD-8B64-EB65CACDF6DA}">
      <dgm:prSet custT="1"/>
      <dgm:spPr/>
      <dgm:t>
        <a:bodyPr/>
        <a:lstStyle/>
        <a:p>
          <a:pPr rtl="0"/>
          <a:r>
            <a:rPr lang="en-US" sz="2800" b="1" i="0" dirty="0">
              <a:latin typeface="Arial" pitchFamily="34" charset="0"/>
              <a:cs typeface="Arial" pitchFamily="34" charset="0"/>
            </a:rPr>
            <a:t>3-Tender Process.</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894A12FB-49BF-446F-A191-6BD15432450D}" type="parTrans" cxnId="{0D42CDBA-1AB0-4303-89ED-44990F0CCC7A}">
      <dgm:prSet/>
      <dgm:spPr/>
      <dgm:t>
        <a:bodyPr/>
        <a:lstStyle/>
        <a:p>
          <a:endParaRPr lang="en-US" b="1"/>
        </a:p>
      </dgm:t>
    </dgm:pt>
    <dgm:pt modelId="{DD456E45-9598-4406-9E29-8ACE92BBB017}" type="sibTrans" cxnId="{0D42CDBA-1AB0-4303-89ED-44990F0CCC7A}">
      <dgm:prSet/>
      <dgm:spPr/>
      <dgm:t>
        <a:bodyPr/>
        <a:lstStyle/>
        <a:p>
          <a:endParaRPr lang="en-US" b="1"/>
        </a:p>
      </dgm:t>
    </dgm:pt>
    <dgm:pt modelId="{095B15C2-04F9-4B15-A655-317EDA39D545}">
      <dgm:prSet custT="1"/>
      <dgm:spPr/>
      <dgm:t>
        <a:bodyPr/>
        <a:lstStyle/>
        <a:p>
          <a:pPr rtl="0"/>
          <a:r>
            <a:rPr lang="en-US" sz="1800" b="1" dirty="0"/>
            <a:t>     </a:t>
          </a:r>
          <a:r>
            <a:rPr lang="en-US" sz="2800" b="1" i="0" dirty="0">
              <a:latin typeface="Arial" pitchFamily="34" charset="0"/>
              <a:cs typeface="Arial" pitchFamily="34" charset="0"/>
            </a:rPr>
            <a:t>4-Purchase approved.</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F2BEC0EE-D28E-4C4D-825C-C8208D3E030E}" type="parTrans" cxnId="{72379D15-4366-4F4E-A457-EF222C13E14B}">
      <dgm:prSet/>
      <dgm:spPr/>
      <dgm:t>
        <a:bodyPr/>
        <a:lstStyle/>
        <a:p>
          <a:endParaRPr lang="en-US" b="1"/>
        </a:p>
      </dgm:t>
    </dgm:pt>
    <dgm:pt modelId="{80F3541C-C332-4ADD-834F-3DD67F311A53}" type="sibTrans" cxnId="{72379D15-4366-4F4E-A457-EF222C13E14B}">
      <dgm:prSet custT="1"/>
      <dgm:spPr/>
      <dgm:t>
        <a:bodyPr/>
        <a:lstStyle/>
        <a:p>
          <a:endParaRPr lang="en-US" sz="1200" b="1"/>
        </a:p>
      </dgm:t>
    </dgm:pt>
    <dgm:pt modelId="{20607F1C-C611-4678-AE69-C39B4A0B3236}">
      <dgm:prSet custT="1"/>
      <dgm:spPr/>
      <dgm:t>
        <a:bodyPr/>
        <a:lstStyle/>
        <a:p>
          <a:pPr algn="ctr" rtl="0"/>
          <a:r>
            <a:rPr lang="en-US" sz="1600" b="1" i="0" dirty="0"/>
            <a:t>            </a:t>
          </a:r>
          <a:r>
            <a:rPr lang="en-US" sz="2800" b="1" i="0" spc="-150" dirty="0">
              <a:latin typeface="Arial" pitchFamily="34" charset="0"/>
              <a:cs typeface="Arial" pitchFamily="34" charset="0"/>
            </a:rPr>
            <a:t>5-Purchase order sent to the supplier.</a:t>
          </a:r>
          <a:r>
            <a:rPr lang="ar-EG" sz="2400" b="1" i="1" spc="-150" dirty="0">
              <a:effectLst>
                <a:outerShdw blurRad="38100" dist="38100" dir="2700000" algn="tl">
                  <a:srgbClr val="000000">
                    <a:alpha val="43137"/>
                  </a:srgbClr>
                </a:outerShdw>
              </a:effectLst>
              <a:latin typeface="Arial" pitchFamily="34" charset="0"/>
              <a:cs typeface="Arial" pitchFamily="34" charset="0"/>
            </a:rPr>
            <a:t> </a:t>
          </a:r>
          <a:endParaRPr lang="en-US" sz="2400" b="1" i="1" spc="-150" dirty="0">
            <a:effectLst>
              <a:outerShdw blurRad="38100" dist="38100" dir="2700000" algn="tl">
                <a:srgbClr val="000000">
                  <a:alpha val="43137"/>
                </a:srgbClr>
              </a:outerShdw>
            </a:effectLst>
            <a:latin typeface="Arial" pitchFamily="34" charset="0"/>
            <a:cs typeface="Arial" pitchFamily="34" charset="0"/>
          </a:endParaRPr>
        </a:p>
      </dgm:t>
    </dgm:pt>
    <dgm:pt modelId="{CB9BFBFE-D128-43A5-8D5C-064DDBF81B24}" type="parTrans" cxnId="{B41FB038-A080-4184-A61C-5796F9D40052}">
      <dgm:prSet/>
      <dgm:spPr/>
      <dgm:t>
        <a:bodyPr/>
        <a:lstStyle/>
        <a:p>
          <a:endParaRPr lang="en-US" b="1"/>
        </a:p>
      </dgm:t>
    </dgm:pt>
    <dgm:pt modelId="{71F53C18-BA27-41D1-8EED-E7FA102BC064}" type="sibTrans" cxnId="{B41FB038-A080-4184-A61C-5796F9D40052}">
      <dgm:prSet/>
      <dgm:spPr/>
      <dgm:t>
        <a:bodyPr/>
        <a:lstStyle/>
        <a:p>
          <a:endParaRPr lang="en-US" b="1"/>
        </a:p>
      </dgm:t>
    </dgm:pt>
    <dgm:pt modelId="{5336A265-BB93-4062-A99B-71B336DA7577}">
      <dgm:prSet custT="1"/>
      <dgm:spPr/>
      <dgm:t>
        <a:bodyPr/>
        <a:lstStyle/>
        <a:p>
          <a:pPr algn="ctr" rtl="0"/>
          <a:r>
            <a:rPr lang="en-US" sz="2800" b="1" i="0" dirty="0">
              <a:latin typeface="Arial" pitchFamily="34" charset="0"/>
              <a:cs typeface="Arial" pitchFamily="34" charset="0"/>
            </a:rPr>
            <a:t>6-Expediting.</a:t>
          </a:r>
          <a:endParaRPr lang="en-US" sz="2400" b="1" i="0" dirty="0">
            <a:effectLst>
              <a:outerShdw blurRad="38100" dist="38100" dir="2700000" algn="tl">
                <a:srgbClr val="000000">
                  <a:alpha val="43137"/>
                </a:srgbClr>
              </a:outerShdw>
            </a:effectLst>
            <a:latin typeface="Arial" pitchFamily="34" charset="0"/>
            <a:cs typeface="Arial" pitchFamily="34" charset="0"/>
          </a:endParaRPr>
        </a:p>
      </dgm:t>
    </dgm:pt>
    <dgm:pt modelId="{91F40C39-B676-4F97-B1DE-D4508626AF1A}" type="parTrans" cxnId="{DAF5C310-FEE0-4E26-A1C6-DE79C024F8CC}">
      <dgm:prSet/>
      <dgm:spPr/>
      <dgm:t>
        <a:bodyPr/>
        <a:lstStyle/>
        <a:p>
          <a:endParaRPr lang="en-US" b="1"/>
        </a:p>
      </dgm:t>
    </dgm:pt>
    <dgm:pt modelId="{B5BD6178-239C-4330-9CE2-8815B24BA5F3}" type="sibTrans" cxnId="{DAF5C310-FEE0-4E26-A1C6-DE79C024F8CC}">
      <dgm:prSet/>
      <dgm:spPr/>
      <dgm:t>
        <a:bodyPr/>
        <a:lstStyle/>
        <a:p>
          <a:endParaRPr lang="en-US" b="1"/>
        </a:p>
      </dgm:t>
    </dgm:pt>
    <dgm:pt modelId="{13302C2C-B2F7-448B-A3BC-C5AA947968FF}">
      <dgm:prSet custT="1"/>
      <dgm:spPr/>
      <dgm:t>
        <a:bodyPr/>
        <a:lstStyle/>
        <a:p>
          <a:pPr rtl="0"/>
          <a:r>
            <a:rPr lang="en-US" sz="2800" b="1" i="0" dirty="0">
              <a:latin typeface="Arial" pitchFamily="34" charset="0"/>
              <a:cs typeface="Arial" pitchFamily="34" charset="0"/>
            </a:rPr>
            <a:t>7-Suppliers invoice paid.</a:t>
          </a:r>
          <a:endParaRPr lang="en-US" sz="2800" b="1" i="0" dirty="0">
            <a:effectLst>
              <a:outerShdw blurRad="38100" dist="38100" dir="2700000" algn="tl">
                <a:srgbClr val="000000">
                  <a:alpha val="43137"/>
                </a:srgbClr>
              </a:outerShdw>
            </a:effectLst>
            <a:latin typeface="Arial" pitchFamily="34" charset="0"/>
            <a:cs typeface="Arial" pitchFamily="34" charset="0"/>
          </a:endParaRPr>
        </a:p>
      </dgm:t>
    </dgm:pt>
    <dgm:pt modelId="{074722E3-8DA4-4732-B4A8-773A406757C1}" type="parTrans" cxnId="{AD56F496-BCCC-479C-94AD-233F08582983}">
      <dgm:prSet/>
      <dgm:spPr/>
      <dgm:t>
        <a:bodyPr/>
        <a:lstStyle/>
        <a:p>
          <a:endParaRPr lang="en-US" b="1"/>
        </a:p>
      </dgm:t>
    </dgm:pt>
    <dgm:pt modelId="{E19D1464-5499-4FD5-A09F-8EBBE617A0B8}" type="sibTrans" cxnId="{AD56F496-BCCC-479C-94AD-233F08582983}">
      <dgm:prSet/>
      <dgm:spPr/>
      <dgm:t>
        <a:bodyPr/>
        <a:lstStyle/>
        <a:p>
          <a:endParaRPr lang="en-US" b="1"/>
        </a:p>
      </dgm:t>
    </dgm:pt>
    <dgm:pt modelId="{D38AC4A3-FA34-48A5-99F5-C63915CF7F72}" type="pres">
      <dgm:prSet presAssocID="{89C03442-D491-49A3-A346-DC09BD195FFD}" presName="Name0" presStyleCnt="0">
        <dgm:presLayoutVars>
          <dgm:dir/>
          <dgm:animLvl val="lvl"/>
          <dgm:resizeHandles val="exact"/>
        </dgm:presLayoutVars>
      </dgm:prSet>
      <dgm:spPr/>
    </dgm:pt>
    <dgm:pt modelId="{F31D93B1-E29D-4DA2-827A-44BBE58F21AF}" type="pres">
      <dgm:prSet presAssocID="{13302C2C-B2F7-448B-A3BC-C5AA947968FF}" presName="boxAndChildren" presStyleCnt="0"/>
      <dgm:spPr/>
    </dgm:pt>
    <dgm:pt modelId="{30E0C60D-7C31-4BFD-851F-2008E6093F39}" type="pres">
      <dgm:prSet presAssocID="{13302C2C-B2F7-448B-A3BC-C5AA947968FF}" presName="parentTextBox" presStyleLbl="node1" presStyleIdx="0" presStyleCnt="7"/>
      <dgm:spPr/>
    </dgm:pt>
    <dgm:pt modelId="{D7E6EF7D-0B2E-457A-9264-1E8CCC07756C}" type="pres">
      <dgm:prSet presAssocID="{B5BD6178-239C-4330-9CE2-8815B24BA5F3}" presName="sp" presStyleCnt="0"/>
      <dgm:spPr/>
    </dgm:pt>
    <dgm:pt modelId="{6C32F4FA-7CAF-47B6-A0F6-4767FD7E4C0D}" type="pres">
      <dgm:prSet presAssocID="{5336A265-BB93-4062-A99B-71B336DA7577}" presName="arrowAndChildren" presStyleCnt="0"/>
      <dgm:spPr/>
    </dgm:pt>
    <dgm:pt modelId="{D0447F9F-FA0C-453D-BAEA-33BD50734999}" type="pres">
      <dgm:prSet presAssocID="{5336A265-BB93-4062-A99B-71B336DA7577}" presName="parentTextArrow" presStyleLbl="node1" presStyleIdx="1" presStyleCnt="7"/>
      <dgm:spPr/>
    </dgm:pt>
    <dgm:pt modelId="{65791A7E-3357-462C-8F31-C0EE8794FB26}" type="pres">
      <dgm:prSet presAssocID="{71F53C18-BA27-41D1-8EED-E7FA102BC064}" presName="sp" presStyleCnt="0"/>
      <dgm:spPr/>
    </dgm:pt>
    <dgm:pt modelId="{26B4C8B7-5746-4964-9582-18B79B31DE67}" type="pres">
      <dgm:prSet presAssocID="{20607F1C-C611-4678-AE69-C39B4A0B3236}" presName="arrowAndChildren" presStyleCnt="0"/>
      <dgm:spPr/>
    </dgm:pt>
    <dgm:pt modelId="{C2594452-CE69-48C7-9E0C-D002F34E2131}" type="pres">
      <dgm:prSet presAssocID="{20607F1C-C611-4678-AE69-C39B4A0B3236}" presName="parentTextArrow" presStyleLbl="node1" presStyleIdx="2" presStyleCnt="7"/>
      <dgm:spPr/>
    </dgm:pt>
    <dgm:pt modelId="{8C6D259E-5C82-49EF-A314-52ABF20D0477}" type="pres">
      <dgm:prSet presAssocID="{80F3541C-C332-4ADD-834F-3DD67F311A53}" presName="sp" presStyleCnt="0"/>
      <dgm:spPr/>
    </dgm:pt>
    <dgm:pt modelId="{69F6AA20-B62C-4660-9DB7-A147D35189D8}" type="pres">
      <dgm:prSet presAssocID="{095B15C2-04F9-4B15-A655-317EDA39D545}" presName="arrowAndChildren" presStyleCnt="0"/>
      <dgm:spPr/>
    </dgm:pt>
    <dgm:pt modelId="{61CA36FA-28CB-4148-9140-8181D27773E9}" type="pres">
      <dgm:prSet presAssocID="{095B15C2-04F9-4B15-A655-317EDA39D545}" presName="parentTextArrow" presStyleLbl="node1" presStyleIdx="3" presStyleCnt="7"/>
      <dgm:spPr/>
    </dgm:pt>
    <dgm:pt modelId="{EA825159-E590-418B-A4C3-C3AF19A2C089}" type="pres">
      <dgm:prSet presAssocID="{DD456E45-9598-4406-9E29-8ACE92BBB017}" presName="sp" presStyleCnt="0"/>
      <dgm:spPr/>
    </dgm:pt>
    <dgm:pt modelId="{07EB71E7-47BA-4BE2-A75D-582669D1D609}" type="pres">
      <dgm:prSet presAssocID="{F2A743FF-84A5-44BD-8B64-EB65CACDF6DA}" presName="arrowAndChildren" presStyleCnt="0"/>
      <dgm:spPr/>
    </dgm:pt>
    <dgm:pt modelId="{B8312348-C186-4F88-B660-AABA72FA24E7}" type="pres">
      <dgm:prSet presAssocID="{F2A743FF-84A5-44BD-8B64-EB65CACDF6DA}" presName="parentTextArrow" presStyleLbl="node1" presStyleIdx="4" presStyleCnt="7"/>
      <dgm:spPr/>
    </dgm:pt>
    <dgm:pt modelId="{D60D07D2-4E6D-475C-BB13-D0F42BA303F7}" type="pres">
      <dgm:prSet presAssocID="{A4901EE2-4784-48B0-81F8-09946596A066}" presName="sp" presStyleCnt="0"/>
      <dgm:spPr/>
    </dgm:pt>
    <dgm:pt modelId="{202BBB4E-4B06-4204-B63E-5724BF4B16AF}" type="pres">
      <dgm:prSet presAssocID="{0692CE8D-597A-46F4-A9F1-F64FE4B401AA}" presName="arrowAndChildren" presStyleCnt="0"/>
      <dgm:spPr/>
    </dgm:pt>
    <dgm:pt modelId="{DF7908D5-756E-4AAD-98DB-E6F2EF092313}" type="pres">
      <dgm:prSet presAssocID="{0692CE8D-597A-46F4-A9F1-F64FE4B401AA}" presName="parentTextArrow" presStyleLbl="node1" presStyleIdx="5" presStyleCnt="7" custLinFactNeighborX="2500" custLinFactNeighborY="-164"/>
      <dgm:spPr/>
    </dgm:pt>
    <dgm:pt modelId="{7E27BF32-EA7E-4C4C-9C54-7A526D6C1FBA}" type="pres">
      <dgm:prSet presAssocID="{28D923B0-7CA5-4031-8E02-861F187A399B}" presName="sp" presStyleCnt="0"/>
      <dgm:spPr/>
    </dgm:pt>
    <dgm:pt modelId="{F4D86524-4807-4AB4-A61A-77C4510298FB}" type="pres">
      <dgm:prSet presAssocID="{576EA628-F165-4D65-9887-104700276229}" presName="arrowAndChildren" presStyleCnt="0"/>
      <dgm:spPr/>
    </dgm:pt>
    <dgm:pt modelId="{3628E949-45FC-46F2-867A-A945949E675E}" type="pres">
      <dgm:prSet presAssocID="{576EA628-F165-4D65-9887-104700276229}" presName="parentTextArrow" presStyleLbl="node1" presStyleIdx="6" presStyleCnt="7"/>
      <dgm:spPr/>
    </dgm:pt>
  </dgm:ptLst>
  <dgm:cxnLst>
    <dgm:cxn modelId="{A452A202-0957-4EF8-B345-80B4A3A53E13}" srcId="{89C03442-D491-49A3-A346-DC09BD195FFD}" destId="{576EA628-F165-4D65-9887-104700276229}" srcOrd="0" destOrd="0" parTransId="{2FF19765-745C-4424-9E6E-93A25C3FC8B8}" sibTransId="{28D923B0-7CA5-4031-8E02-861F187A399B}"/>
    <dgm:cxn modelId="{DAF5C310-FEE0-4E26-A1C6-DE79C024F8CC}" srcId="{89C03442-D491-49A3-A346-DC09BD195FFD}" destId="{5336A265-BB93-4062-A99B-71B336DA7577}" srcOrd="5" destOrd="0" parTransId="{91F40C39-B676-4F97-B1DE-D4508626AF1A}" sibTransId="{B5BD6178-239C-4330-9CE2-8815B24BA5F3}"/>
    <dgm:cxn modelId="{72379D15-4366-4F4E-A457-EF222C13E14B}" srcId="{89C03442-D491-49A3-A346-DC09BD195FFD}" destId="{095B15C2-04F9-4B15-A655-317EDA39D545}" srcOrd="3" destOrd="0" parTransId="{F2BEC0EE-D28E-4C4D-825C-C8208D3E030E}" sibTransId="{80F3541C-C332-4ADD-834F-3DD67F311A53}"/>
    <dgm:cxn modelId="{9134AD20-C2DB-44DE-95ED-8FE8F2002B90}" type="presOf" srcId="{0692CE8D-597A-46F4-A9F1-F64FE4B401AA}" destId="{DF7908D5-756E-4AAD-98DB-E6F2EF092313}" srcOrd="0" destOrd="0" presId="urn:microsoft.com/office/officeart/2005/8/layout/process4"/>
    <dgm:cxn modelId="{50C7A232-30C1-4399-8D9A-053985A524ED}" type="presOf" srcId="{13302C2C-B2F7-448B-A3BC-C5AA947968FF}" destId="{30E0C60D-7C31-4BFD-851F-2008E6093F39}" srcOrd="0" destOrd="0" presId="urn:microsoft.com/office/officeart/2005/8/layout/process4"/>
    <dgm:cxn modelId="{A05FAA38-D73B-4627-A3C8-9CFABDE20D25}" type="presOf" srcId="{5336A265-BB93-4062-A99B-71B336DA7577}" destId="{D0447F9F-FA0C-453D-BAEA-33BD50734999}" srcOrd="0" destOrd="0" presId="urn:microsoft.com/office/officeart/2005/8/layout/process4"/>
    <dgm:cxn modelId="{B41FB038-A080-4184-A61C-5796F9D40052}" srcId="{89C03442-D491-49A3-A346-DC09BD195FFD}" destId="{20607F1C-C611-4678-AE69-C39B4A0B3236}" srcOrd="4" destOrd="0" parTransId="{CB9BFBFE-D128-43A5-8D5C-064DDBF81B24}" sibTransId="{71F53C18-BA27-41D1-8EED-E7FA102BC064}"/>
    <dgm:cxn modelId="{AAD7E083-9CD3-485C-966F-C4C6B7C649F1}" type="presOf" srcId="{576EA628-F165-4D65-9887-104700276229}" destId="{3628E949-45FC-46F2-867A-A945949E675E}" srcOrd="0" destOrd="0" presId="urn:microsoft.com/office/officeart/2005/8/layout/process4"/>
    <dgm:cxn modelId="{AD56F496-BCCC-479C-94AD-233F08582983}" srcId="{89C03442-D491-49A3-A346-DC09BD195FFD}" destId="{13302C2C-B2F7-448B-A3BC-C5AA947968FF}" srcOrd="6" destOrd="0" parTransId="{074722E3-8DA4-4732-B4A8-773A406757C1}" sibTransId="{E19D1464-5499-4FD5-A09F-8EBBE617A0B8}"/>
    <dgm:cxn modelId="{0D42CDBA-1AB0-4303-89ED-44990F0CCC7A}" srcId="{89C03442-D491-49A3-A346-DC09BD195FFD}" destId="{F2A743FF-84A5-44BD-8B64-EB65CACDF6DA}" srcOrd="2" destOrd="0" parTransId="{894A12FB-49BF-446F-A191-6BD15432450D}" sibTransId="{DD456E45-9598-4406-9E29-8ACE92BBB017}"/>
    <dgm:cxn modelId="{D56F13D7-AC0D-4DA9-8FD3-DEC77FA731A3}" type="presOf" srcId="{20607F1C-C611-4678-AE69-C39B4A0B3236}" destId="{C2594452-CE69-48C7-9E0C-D002F34E2131}" srcOrd="0" destOrd="0" presId="urn:microsoft.com/office/officeart/2005/8/layout/process4"/>
    <dgm:cxn modelId="{800DEFD7-ABC2-4627-B6E8-FDEF45DBDB86}" srcId="{89C03442-D491-49A3-A346-DC09BD195FFD}" destId="{0692CE8D-597A-46F4-A9F1-F64FE4B401AA}" srcOrd="1" destOrd="0" parTransId="{74A7293A-1676-49A4-A646-70B99AA77F1F}" sibTransId="{A4901EE2-4784-48B0-81F8-09946596A066}"/>
    <dgm:cxn modelId="{E5CF1EE2-F90D-4A05-B4C7-2CC850DC65C4}" type="presOf" srcId="{89C03442-D491-49A3-A346-DC09BD195FFD}" destId="{D38AC4A3-FA34-48A5-99F5-C63915CF7F72}" srcOrd="0" destOrd="0" presId="urn:microsoft.com/office/officeart/2005/8/layout/process4"/>
    <dgm:cxn modelId="{3E33F5F3-DF98-4F98-98EB-F1BBC7AE468F}" type="presOf" srcId="{095B15C2-04F9-4B15-A655-317EDA39D545}" destId="{61CA36FA-28CB-4148-9140-8181D27773E9}" srcOrd="0" destOrd="0" presId="urn:microsoft.com/office/officeart/2005/8/layout/process4"/>
    <dgm:cxn modelId="{160368F9-A4F7-4640-BB7E-A5E065CBDF4A}" type="presOf" srcId="{F2A743FF-84A5-44BD-8B64-EB65CACDF6DA}" destId="{B8312348-C186-4F88-B660-AABA72FA24E7}" srcOrd="0" destOrd="0" presId="urn:microsoft.com/office/officeart/2005/8/layout/process4"/>
    <dgm:cxn modelId="{C706C1B2-845E-4EE6-A6F9-26BDB639413F}" type="presParOf" srcId="{D38AC4A3-FA34-48A5-99F5-C63915CF7F72}" destId="{F31D93B1-E29D-4DA2-827A-44BBE58F21AF}" srcOrd="0" destOrd="0" presId="urn:microsoft.com/office/officeart/2005/8/layout/process4"/>
    <dgm:cxn modelId="{EDF78353-3D49-4DA1-B0E5-4880AEA37205}" type="presParOf" srcId="{F31D93B1-E29D-4DA2-827A-44BBE58F21AF}" destId="{30E0C60D-7C31-4BFD-851F-2008E6093F39}" srcOrd="0" destOrd="0" presId="urn:microsoft.com/office/officeart/2005/8/layout/process4"/>
    <dgm:cxn modelId="{56328BF1-3929-45A3-B5A8-90122DCE72F1}" type="presParOf" srcId="{D38AC4A3-FA34-48A5-99F5-C63915CF7F72}" destId="{D7E6EF7D-0B2E-457A-9264-1E8CCC07756C}" srcOrd="1" destOrd="0" presId="urn:microsoft.com/office/officeart/2005/8/layout/process4"/>
    <dgm:cxn modelId="{35BF61A6-9F80-4D75-8486-8BDF6259CD06}" type="presParOf" srcId="{D38AC4A3-FA34-48A5-99F5-C63915CF7F72}" destId="{6C32F4FA-7CAF-47B6-A0F6-4767FD7E4C0D}" srcOrd="2" destOrd="0" presId="urn:microsoft.com/office/officeart/2005/8/layout/process4"/>
    <dgm:cxn modelId="{BA401EF3-A4EF-42E4-9362-C437AEAF0169}" type="presParOf" srcId="{6C32F4FA-7CAF-47B6-A0F6-4767FD7E4C0D}" destId="{D0447F9F-FA0C-453D-BAEA-33BD50734999}" srcOrd="0" destOrd="0" presId="urn:microsoft.com/office/officeart/2005/8/layout/process4"/>
    <dgm:cxn modelId="{6263E555-E830-4E20-9B5A-9985A39935F3}" type="presParOf" srcId="{D38AC4A3-FA34-48A5-99F5-C63915CF7F72}" destId="{65791A7E-3357-462C-8F31-C0EE8794FB26}" srcOrd="3" destOrd="0" presId="urn:microsoft.com/office/officeart/2005/8/layout/process4"/>
    <dgm:cxn modelId="{E8ECB18A-E618-4374-B550-6299049F8764}" type="presParOf" srcId="{D38AC4A3-FA34-48A5-99F5-C63915CF7F72}" destId="{26B4C8B7-5746-4964-9582-18B79B31DE67}" srcOrd="4" destOrd="0" presId="urn:microsoft.com/office/officeart/2005/8/layout/process4"/>
    <dgm:cxn modelId="{8BD0915E-B35D-445F-B572-CA720A4255F3}" type="presParOf" srcId="{26B4C8B7-5746-4964-9582-18B79B31DE67}" destId="{C2594452-CE69-48C7-9E0C-D002F34E2131}" srcOrd="0" destOrd="0" presId="urn:microsoft.com/office/officeart/2005/8/layout/process4"/>
    <dgm:cxn modelId="{F8C46F77-C3AF-4998-A11A-1AEA62BB0F0E}" type="presParOf" srcId="{D38AC4A3-FA34-48A5-99F5-C63915CF7F72}" destId="{8C6D259E-5C82-49EF-A314-52ABF20D0477}" srcOrd="5" destOrd="0" presId="urn:microsoft.com/office/officeart/2005/8/layout/process4"/>
    <dgm:cxn modelId="{618350BE-97D9-4BA6-9371-EF10004889BF}" type="presParOf" srcId="{D38AC4A3-FA34-48A5-99F5-C63915CF7F72}" destId="{69F6AA20-B62C-4660-9DB7-A147D35189D8}" srcOrd="6" destOrd="0" presId="urn:microsoft.com/office/officeart/2005/8/layout/process4"/>
    <dgm:cxn modelId="{2A1AF65A-A5D3-4F55-B87C-8D3AFE806AFD}" type="presParOf" srcId="{69F6AA20-B62C-4660-9DB7-A147D35189D8}" destId="{61CA36FA-28CB-4148-9140-8181D27773E9}" srcOrd="0" destOrd="0" presId="urn:microsoft.com/office/officeart/2005/8/layout/process4"/>
    <dgm:cxn modelId="{217E2FF6-E812-4EDA-93D9-FE9EFFA75468}" type="presParOf" srcId="{D38AC4A3-FA34-48A5-99F5-C63915CF7F72}" destId="{EA825159-E590-418B-A4C3-C3AF19A2C089}" srcOrd="7" destOrd="0" presId="urn:microsoft.com/office/officeart/2005/8/layout/process4"/>
    <dgm:cxn modelId="{B280B9E7-557B-4F0E-8F43-8BEA027B8528}" type="presParOf" srcId="{D38AC4A3-FA34-48A5-99F5-C63915CF7F72}" destId="{07EB71E7-47BA-4BE2-A75D-582669D1D609}" srcOrd="8" destOrd="0" presId="urn:microsoft.com/office/officeart/2005/8/layout/process4"/>
    <dgm:cxn modelId="{ACA58329-9745-4452-A0DC-E2D112067A53}" type="presParOf" srcId="{07EB71E7-47BA-4BE2-A75D-582669D1D609}" destId="{B8312348-C186-4F88-B660-AABA72FA24E7}" srcOrd="0" destOrd="0" presId="urn:microsoft.com/office/officeart/2005/8/layout/process4"/>
    <dgm:cxn modelId="{4AC30CD9-92E1-4F4D-AC25-A60B6990E3B8}" type="presParOf" srcId="{D38AC4A3-FA34-48A5-99F5-C63915CF7F72}" destId="{D60D07D2-4E6D-475C-BB13-D0F42BA303F7}" srcOrd="9" destOrd="0" presId="urn:microsoft.com/office/officeart/2005/8/layout/process4"/>
    <dgm:cxn modelId="{698B84B9-8E1C-4C24-8B04-01D0F1EC0A7C}" type="presParOf" srcId="{D38AC4A3-FA34-48A5-99F5-C63915CF7F72}" destId="{202BBB4E-4B06-4204-B63E-5724BF4B16AF}" srcOrd="10" destOrd="0" presId="urn:microsoft.com/office/officeart/2005/8/layout/process4"/>
    <dgm:cxn modelId="{7E6F9E4F-F523-40C2-BDC8-1C30E39273B8}" type="presParOf" srcId="{202BBB4E-4B06-4204-B63E-5724BF4B16AF}" destId="{DF7908D5-756E-4AAD-98DB-E6F2EF092313}" srcOrd="0" destOrd="0" presId="urn:microsoft.com/office/officeart/2005/8/layout/process4"/>
    <dgm:cxn modelId="{BB39EC8E-70FE-4FB5-8F6B-4139DB8C2828}" type="presParOf" srcId="{D38AC4A3-FA34-48A5-99F5-C63915CF7F72}" destId="{7E27BF32-EA7E-4C4C-9C54-7A526D6C1FBA}" srcOrd="11" destOrd="0" presId="urn:microsoft.com/office/officeart/2005/8/layout/process4"/>
    <dgm:cxn modelId="{2E81143B-57CA-482E-8991-AD50B8BC29D7}" type="presParOf" srcId="{D38AC4A3-FA34-48A5-99F5-C63915CF7F72}" destId="{F4D86524-4807-4AB4-A61A-77C4510298FB}" srcOrd="12" destOrd="0" presId="urn:microsoft.com/office/officeart/2005/8/layout/process4"/>
    <dgm:cxn modelId="{68B98819-DAA4-4FBE-9C7D-17799FD0CD81}" type="presParOf" srcId="{F4D86524-4807-4AB4-A61A-77C4510298FB}" destId="{3628E949-45FC-46F2-867A-A945949E675E}" srcOrd="0" destOrd="0" presId="urn:microsoft.com/office/officeart/2005/8/layout/process4"/>
  </dgm:cxnLst>
  <dgm:bg>
    <a:solidFill>
      <a:schemeClr val="accent3">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E0C60D-7C31-4BFD-851F-2008E6093F39}">
      <dsp:nvSpPr>
        <dsp:cNvPr id="0" name=""/>
        <dsp:cNvSpPr/>
      </dsp:nvSpPr>
      <dsp:spPr>
        <a:xfrm>
          <a:off x="0" y="5045828"/>
          <a:ext cx="9144000" cy="552162"/>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7-Suppliers invoice paid.</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a:off x="0" y="5045828"/>
        <a:ext cx="9144000" cy="552162"/>
      </dsp:txXfrm>
    </dsp:sp>
    <dsp:sp modelId="{D0447F9F-FA0C-453D-BAEA-33BD50734999}">
      <dsp:nvSpPr>
        <dsp:cNvPr id="0" name=""/>
        <dsp:cNvSpPr/>
      </dsp:nvSpPr>
      <dsp:spPr>
        <a:xfrm rot="10800000">
          <a:off x="0" y="4204885"/>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6-Expediting.</a:t>
          </a:r>
          <a:endParaRPr lang="en-US" sz="24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4204885"/>
        <a:ext cx="9144000" cy="551801"/>
      </dsp:txXfrm>
    </dsp:sp>
    <dsp:sp modelId="{C2594452-CE69-48C7-9E0C-D002F34E2131}">
      <dsp:nvSpPr>
        <dsp:cNvPr id="0" name=""/>
        <dsp:cNvSpPr/>
      </dsp:nvSpPr>
      <dsp:spPr>
        <a:xfrm rot="10800000">
          <a:off x="0" y="3363941"/>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3792" tIns="113792" rIns="113792" bIns="113792" numCol="1" spcCol="1270" anchor="ctr" anchorCtr="0">
          <a:noAutofit/>
        </a:bodyPr>
        <a:lstStyle/>
        <a:p>
          <a:pPr marL="0" lvl="0" indent="0" algn="ctr" defTabSz="711200" rtl="0">
            <a:lnSpc>
              <a:spcPct val="90000"/>
            </a:lnSpc>
            <a:spcBef>
              <a:spcPct val="0"/>
            </a:spcBef>
            <a:spcAft>
              <a:spcPct val="35000"/>
            </a:spcAft>
            <a:buNone/>
          </a:pPr>
          <a:r>
            <a:rPr lang="en-US" sz="1600" b="1" i="0" kern="1200" dirty="0"/>
            <a:t>            </a:t>
          </a:r>
          <a:r>
            <a:rPr lang="en-US" sz="2800" b="1" i="0" kern="1200" spc="-150" dirty="0">
              <a:latin typeface="Arial" pitchFamily="34" charset="0"/>
              <a:cs typeface="Arial" pitchFamily="34" charset="0"/>
            </a:rPr>
            <a:t>5-Purchase order sent to the supplier.</a:t>
          </a:r>
          <a:r>
            <a:rPr lang="ar-EG" sz="2400" b="1" i="1" kern="1200" spc="-150" dirty="0">
              <a:effectLst>
                <a:outerShdw blurRad="38100" dist="38100" dir="2700000" algn="tl">
                  <a:srgbClr val="000000">
                    <a:alpha val="43137"/>
                  </a:srgbClr>
                </a:outerShdw>
              </a:effectLst>
              <a:latin typeface="Arial" pitchFamily="34" charset="0"/>
              <a:cs typeface="Arial" pitchFamily="34" charset="0"/>
            </a:rPr>
            <a:t> </a:t>
          </a:r>
          <a:endParaRPr lang="en-US" sz="2400" b="1" i="1" kern="1200" spc="-150" dirty="0">
            <a:effectLst>
              <a:outerShdw blurRad="38100" dist="38100" dir="2700000" algn="tl">
                <a:srgbClr val="000000">
                  <a:alpha val="43137"/>
                </a:srgbClr>
              </a:outerShdw>
            </a:effectLst>
            <a:latin typeface="Arial" pitchFamily="34" charset="0"/>
            <a:cs typeface="Arial" pitchFamily="34" charset="0"/>
          </a:endParaRPr>
        </a:p>
      </dsp:txBody>
      <dsp:txXfrm rot="10800000">
        <a:off x="0" y="3363941"/>
        <a:ext cx="9144000" cy="551801"/>
      </dsp:txXfrm>
    </dsp:sp>
    <dsp:sp modelId="{61CA36FA-28CB-4148-9140-8181D27773E9}">
      <dsp:nvSpPr>
        <dsp:cNvPr id="0" name=""/>
        <dsp:cNvSpPr/>
      </dsp:nvSpPr>
      <dsp:spPr>
        <a:xfrm rot="10800000">
          <a:off x="0" y="2522998"/>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US" sz="1800" b="1" kern="1200" dirty="0"/>
            <a:t>     </a:t>
          </a:r>
          <a:r>
            <a:rPr lang="en-US" sz="2800" b="1" i="0" kern="1200" dirty="0">
              <a:latin typeface="Arial" pitchFamily="34" charset="0"/>
              <a:cs typeface="Arial" pitchFamily="34" charset="0"/>
            </a:rPr>
            <a:t>4-Purchase approved.</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2522998"/>
        <a:ext cx="9144000" cy="551801"/>
      </dsp:txXfrm>
    </dsp:sp>
    <dsp:sp modelId="{B8312348-C186-4F88-B660-AABA72FA24E7}">
      <dsp:nvSpPr>
        <dsp:cNvPr id="0" name=""/>
        <dsp:cNvSpPr/>
      </dsp:nvSpPr>
      <dsp:spPr>
        <a:xfrm rot="10800000">
          <a:off x="0" y="1682055"/>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3-Tender Process.</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1682055"/>
        <a:ext cx="9144000" cy="551801"/>
      </dsp:txXfrm>
    </dsp:sp>
    <dsp:sp modelId="{DF7908D5-756E-4AAD-98DB-E6F2EF092313}">
      <dsp:nvSpPr>
        <dsp:cNvPr id="0" name=""/>
        <dsp:cNvSpPr/>
      </dsp:nvSpPr>
      <dsp:spPr>
        <a:xfrm rot="10800000">
          <a:off x="0" y="839719"/>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rtl="0">
            <a:lnSpc>
              <a:spcPct val="90000"/>
            </a:lnSpc>
            <a:spcBef>
              <a:spcPct val="0"/>
            </a:spcBef>
            <a:spcAft>
              <a:spcPct val="35000"/>
            </a:spcAft>
            <a:buNone/>
          </a:pPr>
          <a:r>
            <a:rPr lang="en-US" sz="2400" b="1" i="1" kern="1200" dirty="0"/>
            <a:t>    </a:t>
          </a:r>
          <a:r>
            <a:rPr lang="en-US" sz="2800" b="1" i="0" kern="1200" dirty="0">
              <a:latin typeface="Arial" pitchFamily="34" charset="0"/>
              <a:cs typeface="Arial" pitchFamily="34" charset="0"/>
            </a:rPr>
            <a:t>2-Source  Suppliers.</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839719"/>
        <a:ext cx="9144000" cy="551801"/>
      </dsp:txXfrm>
    </dsp:sp>
    <dsp:sp modelId="{3628E949-45FC-46F2-867A-A945949E675E}">
      <dsp:nvSpPr>
        <dsp:cNvPr id="0" name=""/>
        <dsp:cNvSpPr/>
      </dsp:nvSpPr>
      <dsp:spPr>
        <a:xfrm rot="10800000">
          <a:off x="0" y="169"/>
          <a:ext cx="9144000" cy="849225"/>
        </a:xfrm>
        <a:prstGeom prst="upArrowCallou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9136" tIns="199136" rIns="199136" bIns="199136" numCol="1" spcCol="1270" anchor="ctr" anchorCtr="0">
          <a:noAutofit/>
        </a:bodyPr>
        <a:lstStyle/>
        <a:p>
          <a:pPr marL="0" lvl="0" indent="0" algn="ctr" defTabSz="1244600" rtl="0">
            <a:lnSpc>
              <a:spcPct val="90000"/>
            </a:lnSpc>
            <a:spcBef>
              <a:spcPct val="0"/>
            </a:spcBef>
            <a:spcAft>
              <a:spcPct val="35000"/>
            </a:spcAft>
            <a:buNone/>
          </a:pPr>
          <a:r>
            <a:rPr lang="en-US" sz="2800" b="1" i="0" kern="1200" dirty="0">
              <a:latin typeface="Arial" pitchFamily="34" charset="0"/>
              <a:cs typeface="Arial" pitchFamily="34" charset="0"/>
            </a:rPr>
            <a:t>1-Requisition Received</a:t>
          </a:r>
          <a:endParaRPr lang="en-US" sz="2800" b="1" i="0" kern="1200" dirty="0">
            <a:effectLst>
              <a:outerShdw blurRad="38100" dist="38100" dir="2700000" algn="tl">
                <a:srgbClr val="000000">
                  <a:alpha val="43137"/>
                </a:srgbClr>
              </a:outerShdw>
            </a:effectLst>
            <a:latin typeface="Arial" pitchFamily="34" charset="0"/>
            <a:cs typeface="Arial" pitchFamily="34" charset="0"/>
          </a:endParaRPr>
        </a:p>
      </dsp:txBody>
      <dsp:txXfrm rot="10800000">
        <a:off x="0" y="169"/>
        <a:ext cx="9144000" cy="55180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32880" y="-720725"/>
            <a:ext cx="730390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8542"/>
            <a:ext cx="5766733"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265871"/>
            <a:ext cx="7205021" cy="61555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Procurement and Supply Chain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7" y="494475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127591"/>
            <a:ext cx="2954655" cy="1219280"/>
          </a:xfrm>
          <a:prstGeom prst="rect">
            <a:avLst/>
          </a:prstGeom>
        </p:spPr>
      </p:pic>
    </p:spTree>
    <p:extLst>
      <p:ext uri="{BB962C8B-B14F-4D97-AF65-F5344CB8AC3E}">
        <p14:creationId xmlns:p14="http://schemas.microsoft.com/office/powerpoint/2010/main" val="197376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53314" y="3709615"/>
            <a:ext cx="7202164"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The scope and influence of procurement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3</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26785" y="4474062"/>
            <a:ext cx="5573486" cy="251991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17974" y="1011502"/>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4" y="2430178"/>
            <a:ext cx="8937316" cy="3046988"/>
          </a:xfrm>
          <a:prstGeom prst="rect">
            <a:avLst/>
          </a:prstGeom>
          <a:noFill/>
        </p:spPr>
        <p:txBody>
          <a:bodyPr wrap="square" rtlCol="0">
            <a:spAutoFit/>
          </a:bodyPr>
          <a:lstStyle/>
          <a:p>
            <a:pPr lvl="0" algn="just"/>
            <a:r>
              <a:rPr lang="en-US" sz="3200" dirty="0">
                <a:latin typeface="Times New Roman"/>
                <a:ea typeface="Times New Roman"/>
                <a:cs typeface="Times New Roman"/>
                <a:sym typeface="Times New Roman"/>
              </a:rPr>
              <a:t>1-How to define procurement.</a:t>
            </a:r>
          </a:p>
          <a:p>
            <a:pPr lvl="0" algn="just"/>
            <a:r>
              <a:rPr lang="en-US" sz="3200" dirty="0">
                <a:latin typeface="Times New Roman"/>
                <a:ea typeface="Times New Roman"/>
                <a:cs typeface="Times New Roman"/>
                <a:sym typeface="Times New Roman"/>
              </a:rPr>
              <a:t>2-How to define supply chain management.</a:t>
            </a:r>
          </a:p>
          <a:p>
            <a:pPr lvl="0" algn="just"/>
            <a:r>
              <a:rPr lang="en-US" sz="3200" dirty="0">
                <a:latin typeface="Times New Roman"/>
                <a:ea typeface="Times New Roman"/>
                <a:cs typeface="Times New Roman"/>
                <a:sym typeface="Times New Roman"/>
              </a:rPr>
              <a:t>3-Strategic roles of procurement.</a:t>
            </a:r>
          </a:p>
          <a:p>
            <a:pPr lvl="0" algn="just"/>
            <a:r>
              <a:rPr lang="en-US" sz="3200" dirty="0">
                <a:latin typeface="Times New Roman"/>
                <a:ea typeface="Times New Roman"/>
                <a:cs typeface="Times New Roman"/>
                <a:sym typeface="Times New Roman"/>
              </a:rPr>
              <a:t>4-The strategic scope of procurement.</a:t>
            </a:r>
          </a:p>
          <a:p>
            <a:pPr lvl="0" algn="just"/>
            <a:r>
              <a:rPr lang="en-US" sz="3200" dirty="0">
                <a:latin typeface="Times New Roman"/>
                <a:ea typeface="Times New Roman"/>
                <a:cs typeface="Times New Roman"/>
                <a:sym typeface="Times New Roman"/>
              </a:rPr>
              <a:t>5-Integrated supply chain management.</a:t>
            </a:r>
          </a:p>
          <a:p>
            <a:pPr lvl="0" algn="just"/>
            <a:r>
              <a:rPr lang="en-US" sz="3200" dirty="0">
                <a:latin typeface="Times New Roman"/>
                <a:ea typeface="Times New Roman"/>
                <a:cs typeface="Times New Roman"/>
                <a:sym typeface="Times New Roman"/>
              </a:rPr>
              <a:t>6-The status of procurement and supply management.</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3541246" cy="52368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433321"/>
            <a:ext cx="11206480" cy="483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a:t>
            </a:r>
            <a:r>
              <a:rPr kumimoji="0" lang="en-US" altLang="en-US" sz="30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altLang="en-US" sz="28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is the business management function that ensures identification, sourcing, access and management of the external resources that an organization needs or may need to fulfil its strategic objectives.</a:t>
            </a: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a:t>
            </a:r>
            <a:r>
              <a:rPr kumimoji="0" lang="en-US" altLang="en-US" sz="30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altLang="en-US" sz="28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exists to explore supply market opportunities and to implement resourcing strategies that deliver the best possible supply outcome to the organization, its stakeholders and customers.</a:t>
            </a:r>
          </a:p>
          <a:p>
            <a:pPr marL="342900" marR="0" lvl="0" indent="-342900" algn="l" defTabSz="914400" rtl="0" eaLnBrk="1" fontAlgn="base" latinLnBrk="0" hangingPunct="1">
              <a:lnSpc>
                <a:spcPct val="90000"/>
              </a:lnSpc>
              <a:spcBef>
                <a:spcPct val="20000"/>
              </a:spcBef>
              <a:spcAft>
                <a:spcPct val="0"/>
              </a:spcAft>
              <a:buClr>
                <a:srgbClr val="3333CC"/>
              </a:buClr>
              <a:buSzPct val="60000"/>
              <a:buFont typeface="Wingdings" panose="05000000000000000000" pitchFamily="2" charset="2"/>
              <a:buChar char="n"/>
              <a:tabLst/>
              <a:defRPr/>
            </a:pPr>
            <a:r>
              <a:rPr kumimoji="0" lang="en-US" altLang="en-US" sz="30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Procurement</a:t>
            </a:r>
            <a:r>
              <a:rPr kumimoji="0" lang="en-US" altLang="en-US" sz="30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 </a:t>
            </a:r>
            <a:r>
              <a:rPr kumimoji="0" lang="en-US" altLang="en-US" sz="2800" i="0" u="none" strike="noStrike" kern="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rPr>
              <a:t>applies the science and art of external resource and supply management through a body of knowledge interpreted by competent practitioners and professionals.</a:t>
            </a:r>
          </a:p>
        </p:txBody>
      </p:sp>
      <p:sp>
        <p:nvSpPr>
          <p:cNvPr id="2" name="TextBox 1">
            <a:extLst>
              <a:ext uri="{FF2B5EF4-FFF2-40B4-BE49-F238E27FC236}">
                <a16:creationId xmlns:a16="http://schemas.microsoft.com/office/drawing/2014/main" id="{6C96370C-0E93-23F8-01E6-0F65F4C191D2}"/>
              </a:ext>
            </a:extLst>
          </p:cNvPr>
          <p:cNvSpPr txBox="1"/>
          <p:nvPr/>
        </p:nvSpPr>
        <p:spPr>
          <a:xfrm>
            <a:off x="9325585" y="639270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29569" y="326063"/>
            <a:ext cx="6724836"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The Scope of Procurement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8459"/>
            <a:ext cx="3531086" cy="54105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0" y="1214506"/>
            <a:ext cx="11308080" cy="49221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The strategic ability and contribution of procurement</a:t>
            </a:r>
            <a:r>
              <a:rPr lang="en-US" sz="2800" kern="0" dirty="0">
                <a:solidFill>
                  <a:schemeClr val="tx1"/>
                </a:solidFill>
                <a:latin typeface="Times New Roman"/>
                <a:ea typeface="Times New Roman"/>
                <a:cs typeface="Times New Roman"/>
                <a:sym typeface="Times New Roman"/>
              </a:rPr>
              <a:t>. Boeing, in developing its 787 Dreamliner, expanded the role of procurement from outsourcing parts to outsourcing entire subsections. </a:t>
            </a:r>
          </a:p>
          <a:p>
            <a:pPr marL="342900" lvl="0" indent="-342900" algn="just">
              <a:buClr>
                <a:srgbClr val="000000"/>
              </a:buClr>
              <a:buSzPts val="2400"/>
              <a:buFont typeface="Noto Sans Symbols"/>
              <a:buChar char="❑"/>
            </a:pPr>
            <a:endParaRPr lang="en-US" sz="2800" kern="0" dirty="0">
              <a:solidFill>
                <a:schemeClr val="tx1"/>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chemeClr val="tx1"/>
                </a:solidFill>
                <a:latin typeface="Times New Roman"/>
                <a:ea typeface="Times New Roman"/>
                <a:cs typeface="Times New Roman"/>
                <a:sym typeface="Times New Roman"/>
              </a:rPr>
              <a:t>It has been estimated that nearly all of the jet’s design and fabrication, along with some 40 per cent of the estimated $8 billion in development costs, is being outsourced to subcontractors.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305265" y="638520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79620" y="215660"/>
            <a:ext cx="9432759" cy="584775"/>
          </a:xfrm>
          <a:prstGeom prst="rect">
            <a:avLst/>
          </a:prstGeom>
          <a:noFill/>
        </p:spPr>
        <p:txBody>
          <a:bodyPr wrap="square" rtlCol="0">
            <a:spAutoFit/>
          </a:bodyPr>
          <a:lstStyle/>
          <a:p>
            <a:pPr lvl="0" algn="ctr">
              <a:defRPr/>
            </a:pPr>
            <a:r>
              <a:rPr lang="en-US" sz="3200" b="1" dirty="0">
                <a:solidFill>
                  <a:srgbClr val="00B0F0"/>
                </a:solidFill>
                <a:latin typeface="Times New Roman"/>
                <a:ea typeface="Times New Roman"/>
                <a:cs typeface="Times New Roman"/>
                <a:sym typeface="Times New Roman"/>
              </a:rPr>
              <a:t>Strategic roles of procurement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128422" cy="53910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39" y="1155869"/>
            <a:ext cx="11484585" cy="5200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Due diligence</a:t>
            </a:r>
          </a:p>
          <a:p>
            <a:pPr lvl="0" algn="just">
              <a:buClr>
                <a:schemeClr val="dk1"/>
              </a:buClr>
              <a:buSzPts val="2800"/>
            </a:pPr>
            <a:r>
              <a:rPr lang="en-US" sz="2600" dirty="0">
                <a:solidFill>
                  <a:schemeClr val="dk1"/>
                </a:solidFill>
                <a:latin typeface="Times New Roman"/>
                <a:ea typeface="Times New Roman"/>
                <a:cs typeface="Times New Roman"/>
                <a:sym typeface="Times New Roman"/>
              </a:rPr>
              <a:t>Due diligence is a structured methodology to help determine that a supplier has the necessary qualities to become a partner of the buying organization. The term ‘due diligence’ is more usually associated with financial reviews in takeover situations. </a:t>
            </a:r>
            <a:r>
              <a:rPr lang="en-US" sz="2600" b="1" dirty="0">
                <a:solidFill>
                  <a:srgbClr val="00B0F0"/>
                </a:solidFill>
                <a:latin typeface="Times New Roman"/>
                <a:ea typeface="Times New Roman"/>
                <a:cs typeface="Times New Roman"/>
                <a:sym typeface="Times New Roman"/>
              </a:rPr>
              <a:t>Within a procurement context it includes consideration of the supplier’s: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Financial robustness, including working capital</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Competence and availability of key personnel resources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Reliance and extent of sub-contracting</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History of legal disputes and litigious actions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Experience of partnering relationships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Existence of a robust 5-year business plan</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History of insurance claims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 System robustness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0270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625736" y="197667"/>
            <a:ext cx="2544286"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Due diligence</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19" y="1543346"/>
            <a:ext cx="11403305"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Identifying supply chain risks and developing acceptable risk mitigation strategies is a hallmark of a strategically focused procurement operation.</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 </a:t>
            </a:r>
            <a:r>
              <a:rPr lang="en-US" sz="2800" b="1" dirty="0">
                <a:solidFill>
                  <a:srgbClr val="00B0F0"/>
                </a:solidFill>
                <a:latin typeface="Times New Roman"/>
                <a:ea typeface="Times New Roman"/>
                <a:cs typeface="Times New Roman"/>
                <a:sym typeface="Times New Roman"/>
              </a:rPr>
              <a:t>All supply chain risks fall into one of three categories:</a:t>
            </a:r>
          </a:p>
          <a:p>
            <a:pPr marL="12700" marR="5080" algn="just">
              <a:buClr>
                <a:schemeClr val="dk1"/>
              </a:buClr>
              <a:buSzPts val="2600"/>
            </a:pPr>
            <a:endParaRPr lang="en-US" sz="2800" b="1" dirty="0">
              <a:solidFill>
                <a:srgbClr val="00B0F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1 -Those risks that only the supplier can manage</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2 -Those risks that only the buying organization can manage</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3-Those risks that must be jointly managed by the supplier and the buying</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    organization.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31658" y="325309"/>
            <a:ext cx="675858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Risk management of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43346"/>
            <a:ext cx="112979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lgn="just">
              <a:buClr>
                <a:srgbClr val="000000"/>
              </a:buClr>
              <a:buSzPts val="2600"/>
            </a:pPr>
            <a:r>
              <a:rPr lang="en-US" sz="2800" b="1" kern="0" dirty="0">
                <a:solidFill>
                  <a:srgbClr val="00B0F0"/>
                </a:solidFill>
                <a:latin typeface="Times New Roman"/>
                <a:ea typeface="Times New Roman"/>
                <a:cs typeface="Times New Roman"/>
                <a:sym typeface="Times New Roman"/>
              </a:rPr>
              <a:t>Examples of risks that fall into category 1 are:</a:t>
            </a:r>
          </a:p>
          <a:p>
            <a:pPr marL="12700" marR="5080" lvl="0" algn="just">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Having a robust business continuity plan</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Ability to match resource planning to programme deliverables</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Contractual relationships with sub-contractors</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Design, inspection and testing</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Having available sufficient working capital</a:t>
            </a: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 Through-life product support.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02842" y="376621"/>
            <a:ext cx="675858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Risk management of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738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311587"/>
            <a:ext cx="11545544" cy="5103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The adversarial way of business life is an outdated concept, a fact that some procurement operations need to realize. The skill of managing relationships with key strategic suppliers necessitates attention to,         </a:t>
            </a:r>
          </a:p>
          <a:p>
            <a:pPr marL="12700" marR="5080" lvl="0" algn="just">
              <a:spcBef>
                <a:spcPts val="675"/>
              </a:spcBef>
              <a:buClr>
                <a:schemeClr val="dk1"/>
              </a:buClr>
              <a:buSzPts val="2600"/>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a:t>
            </a:r>
            <a:r>
              <a:rPr lang="en-US" sz="2700" b="1" dirty="0">
                <a:solidFill>
                  <a:srgbClr val="00B0F0"/>
                </a:solidFill>
                <a:latin typeface="Times New Roman" panose="02020603050405020304" pitchFamily="18" charset="0"/>
                <a:ea typeface="Times New Roman"/>
                <a:cs typeface="Times New Roman" panose="02020603050405020304" pitchFamily="18" charset="0"/>
                <a:sym typeface="Times New Roman"/>
              </a:rPr>
              <a:t>for example:</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Conducting regular blame free reviews of contracts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a joint commitment to continuous improvement</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Sharing long-term business goals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Active involvement of senior people at both organizations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Negotiations based on genuine business objectives</a:t>
            </a:r>
          </a:p>
          <a:p>
            <a:pPr marL="469900" marR="5080" lvl="0" indent="-457200" algn="just">
              <a:spcBef>
                <a:spcPts val="675"/>
              </a:spcBef>
              <a:buClr>
                <a:schemeClr val="dk1"/>
              </a:buClr>
              <a:buSzPts val="2600"/>
              <a:buFont typeface="Noto Sans Symbols"/>
              <a:buChar char="❑"/>
            </a:pPr>
            <a:r>
              <a:rPr lang="en-US" sz="2700" dirty="0">
                <a:solidFill>
                  <a:schemeClr val="tx1"/>
                </a:solidFill>
                <a:latin typeface="Times New Roman" panose="02020603050405020304" pitchFamily="18" charset="0"/>
                <a:ea typeface="Times New Roman"/>
                <a:cs typeface="Times New Roman" panose="02020603050405020304" pitchFamily="18" charset="0"/>
                <a:sym typeface="Times New Roman"/>
              </a:rPr>
              <a:t> The provision of accurate and timely business and contract management data.</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533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36958" y="301716"/>
            <a:ext cx="475322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Relationship management</a:t>
            </a:r>
          </a:p>
        </p:txBody>
      </p:sp>
      <p:sp>
        <p:nvSpPr>
          <p:cNvPr id="4" name="Slide Number Placeholder 3"/>
          <p:cNvSpPr>
            <a:spLocks noGrp="1"/>
          </p:cNvSpPr>
          <p:nvPr>
            <p:ph type="sldNum" sz="quarter" idx="12"/>
          </p:nvPr>
        </p:nvSpPr>
        <p:spPr>
          <a:xfrm>
            <a:off x="8671560" y="6489987"/>
            <a:ext cx="2743200" cy="365125"/>
          </a:xfrm>
        </p:spPr>
        <p:txBody>
          <a:bodyPr/>
          <a:lstStyle/>
          <a:p>
            <a:fld id="{F7542ADD-394E-41F3-B704-951748884AEE}" type="slidenum">
              <a:rPr lang="en-US" smtClean="0"/>
              <a:t>9</a:t>
            </a:fld>
            <a:endParaRPr lang="en-US" dirty="0"/>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417058"/>
            <a:ext cx="1127760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All sectors of the economy have competitive challenges, sometimes from off-shore organizations.</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The procurement community have a strategic role to motivate suppliers to continually improve their performance. The performance on long-term contracts can be incentivized to reward the supplier’s investment and initiatives.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The contract can require continuous improvement as an obligation. In some situations, the buying organization may jointly invest in new technology, providing the supplier agrees to appropriate ownership of intellectual property and perhaps licensing upon payment of a royalty on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8238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65608" y="408996"/>
            <a:ext cx="898951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Continuous improvement of supplier performance</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8378"/>
            <a:ext cx="4128422" cy="53732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10187"/>
            <a:ext cx="11443945" cy="5023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An organization's reputation for quality is a prime business consideration.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 law courts regularly try cases where non-compliance with the specification is at issue. Suppliers have expert knowledge, or should have, of the goods or services they provide.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The supplier can add value to a procurement by ensuring that the specified quality can be satisfied or exceeded. The supplier can also advise on through-life costs, maintenance support, inspection and testing and continuous improvement. </a:t>
            </a:r>
          </a:p>
          <a:p>
            <a:pPr marL="469900" marR="5080" lvl="0" indent="-457200" algn="just">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When the procurement specialist is engaged in pre-qualification processes there should be a penetrating analysis of the bidder’s quality management attributes.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38681" y="325309"/>
            <a:ext cx="810689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supplier’s investment in ‘right first time’</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507905"/>
            <a:ext cx="11484585" cy="4755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It is a strange phenomenon that when buyers visit potential suppliers, they often fail to probe the supplier’s investment in procurement expertise. </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When the author engages with clients engaged in a tendering exercise and the supplier makes a presentation, it is most unlikely that there will be a procurement specialist on their team. </a:t>
            </a:r>
          </a:p>
          <a:p>
            <a:pPr marL="469900" marR="5080" lvl="0" indent="-457200">
              <a:spcBef>
                <a:spcPts val="675"/>
              </a:spcBef>
              <a:buClr>
                <a:srgbClr val="000000"/>
              </a:buClr>
              <a:buSzPts val="26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69900" marR="5080" lvl="0" indent="-457200">
              <a:spcBef>
                <a:spcPts val="675"/>
              </a:spcBef>
              <a:buClr>
                <a:srgbClr val="000000"/>
              </a:buClr>
              <a:buSzPts val="2600"/>
              <a:buFont typeface="Noto Sans Symbols"/>
              <a:buChar char="❑"/>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Why? It can only be concluded that their procurement operation is not seen as contributing to a competitive edge.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9524" y="345912"/>
            <a:ext cx="920130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supplier’s investment in procurement expertise</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10600" y="14040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235131"/>
            <a:ext cx="11525225" cy="5255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700" b="1" kern="0" dirty="0">
                <a:solidFill>
                  <a:srgbClr val="00B0F0"/>
                </a:solidFill>
                <a:latin typeface="Times New Roman"/>
                <a:ea typeface="Times New Roman"/>
                <a:cs typeface="Times New Roman"/>
                <a:sym typeface="Times New Roman"/>
              </a:rPr>
              <a:t>SUPPLIER MANAGEMENT</a:t>
            </a:r>
          </a:p>
          <a:p>
            <a:pPr marL="12700" marR="5080" lvl="0" algn="just">
              <a:buClr>
                <a:srgbClr val="000000"/>
              </a:buClr>
              <a:buSzPts val="2600"/>
            </a:pPr>
            <a:r>
              <a:rPr lang="en-US" sz="2700" kern="0" dirty="0">
                <a:solidFill>
                  <a:schemeClr val="tx1"/>
                </a:solidFill>
                <a:latin typeface="Times New Roman"/>
                <a:ea typeface="Times New Roman"/>
                <a:cs typeface="Times New Roman"/>
                <a:sym typeface="Times New Roman"/>
              </a:rPr>
              <a:t>     </a:t>
            </a:r>
            <a:r>
              <a:rPr lang="en-US" sz="2700" b="1" kern="0" dirty="0">
                <a:solidFill>
                  <a:srgbClr val="C00000"/>
                </a:solidFill>
                <a:latin typeface="Times New Roman"/>
                <a:ea typeface="Times New Roman"/>
                <a:cs typeface="Times New Roman"/>
                <a:sym typeface="Times New Roman"/>
              </a:rPr>
              <a:t>Mainly strategic activities including:</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Strategic bottleneck and leverage items </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Make/buy/outsourcing decisions</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Sourcing and appraising suppliers including global suppliers</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Rationalizing the supplier base</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Developing supplier potential                </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Early supplier involvement</a:t>
            </a:r>
          </a:p>
          <a:p>
            <a:pPr marL="469900" marR="5080" lvl="0" indent="-457200" algn="just">
              <a:buClr>
                <a:srgbClr val="000000"/>
              </a:buClr>
              <a:buSzPts val="2600"/>
              <a:buFont typeface="Wingdings" panose="05000000000000000000" pitchFamily="2" charset="2"/>
              <a:buChar char="q"/>
            </a:pPr>
            <a:r>
              <a:rPr lang="en-US" sz="2700" kern="0" dirty="0">
                <a:solidFill>
                  <a:schemeClr val="tx1"/>
                </a:solidFill>
                <a:latin typeface="Times New Roman"/>
                <a:ea typeface="Times New Roman"/>
                <a:cs typeface="Times New Roman"/>
                <a:sym typeface="Times New Roman"/>
              </a:rPr>
              <a:t>Negotiation                             </a:t>
            </a:r>
          </a:p>
          <a:p>
            <a:pPr marL="469900" marR="5080" lvl="0" indent="-457200" algn="just">
              <a:buClr>
                <a:srgbClr val="000000"/>
              </a:buClr>
              <a:buSzPts val="2600"/>
              <a:buFont typeface="Wingdings" panose="05000000000000000000" pitchFamily="2" charset="2"/>
              <a:buChar char="q"/>
            </a:pPr>
            <a:r>
              <a:rPr lang="en-US" sz="2700" kern="0" dirty="0">
                <a:solidFill>
                  <a:schemeClr val="tx1"/>
                </a:solidFill>
                <a:latin typeface="Times New Roman"/>
                <a:ea typeface="Times New Roman"/>
                <a:cs typeface="Times New Roman"/>
                <a:sym typeface="Times New Roman"/>
              </a:rPr>
              <a:t>Supplier relationships including partnerships</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Capital equipment purchasing  </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Benchmarking &amp;Monitoring supplier performance</a:t>
            </a:r>
          </a:p>
          <a:p>
            <a:pPr marL="469900" marR="5080" lvl="0" indent="-457200" algn="just">
              <a:buClr>
                <a:srgbClr val="000000"/>
              </a:buClr>
              <a:buSzPts val="2600"/>
              <a:buFont typeface="Noto Sans Symbols"/>
              <a:buChar char="❑"/>
            </a:pPr>
            <a:r>
              <a:rPr lang="en-US" sz="2700" kern="0" dirty="0">
                <a:solidFill>
                  <a:schemeClr val="tx1"/>
                </a:solidFill>
                <a:latin typeface="Times New Roman"/>
                <a:ea typeface="Times New Roman"/>
                <a:cs typeface="Times New Roman"/>
                <a:sym typeface="Times New Roman"/>
              </a:rPr>
              <a:t>Ethical and environmental issues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366711" y="649027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85237" y="165259"/>
            <a:ext cx="629832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relationship between procurement, </a:t>
            </a:r>
          </a:p>
          <a:p>
            <a:pPr lvl="0" algn="ctr"/>
            <a:r>
              <a:rPr lang="en-US" sz="2800" b="1" dirty="0">
                <a:solidFill>
                  <a:srgbClr val="00B0F0"/>
                </a:solidFill>
                <a:latin typeface="Times New Roman"/>
                <a:ea typeface="Times New Roman"/>
                <a:cs typeface="Times New Roman"/>
                <a:sym typeface="Times New Roman"/>
              </a:rPr>
              <a:t>supplier management and purchasing</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543346"/>
            <a:ext cx="11614007" cy="4611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b="1" kern="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sym typeface="Arial"/>
              </a:rPr>
              <a:t>PURCHASING</a:t>
            </a:r>
          </a:p>
          <a:p>
            <a:pPr lvl="0" algn="just">
              <a:buClr>
                <a:srgbClr val="000000"/>
              </a:buClr>
            </a:pPr>
            <a:endParaRPr lang="en-US" sz="2800" b="1" kern="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rPr>
              <a:t>Mainly transactional and commercial activities including:</a:t>
            </a:r>
          </a:p>
          <a:p>
            <a:pPr lvl="0" algn="just">
              <a:buClr>
                <a:srgbClr val="000000"/>
              </a:buClr>
            </a:pPr>
            <a:endParaRPr lang="en-US" sz="2800" b="1" kern="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Non-critical (low-profit impact, low-supply risk) items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Ordering or calling o suppliers/services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Expediting</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Maintaining inventory</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Receipt and storage of supplies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Arial"/>
              </a:rPr>
              <a:t> Arranging payment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1773" y="192957"/>
            <a:ext cx="629832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relationship between procurement, </a:t>
            </a:r>
          </a:p>
          <a:p>
            <a:pPr lvl="0" algn="ctr"/>
            <a:r>
              <a:rPr lang="en-US" sz="2800" b="1" dirty="0">
                <a:solidFill>
                  <a:srgbClr val="00B0F0"/>
                </a:solidFill>
                <a:latin typeface="Times New Roman"/>
                <a:ea typeface="Times New Roman"/>
                <a:cs typeface="Times New Roman"/>
                <a:sym typeface="Times New Roman"/>
              </a:rPr>
              <a:t>supplier management and purchasing</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1" y="1402081"/>
            <a:ext cx="11186160" cy="4861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Procurement and supply chain management reflects a growing emphasis concerning the strategic business importance of suppliers. </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Supplier relationships are gradually shifting from an adversarial approach to a more cooperative approach with selected suppliers.</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The activities that the modern procurement organization must undertake require a different mindset than that traditionally adopted. </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Supplier development, partnering, supplier–design involvement, the use of full-service suppliers, lifecycle costing, long-term supplier contracts and relationships, strategic cost management and integrated Internet linkages and shared databases are now seen as ways to create new value within the supply chain.</a:t>
            </a:r>
            <a:endParaRPr lang="en-US" sz="2700" kern="0" dirty="0">
              <a:solidFill>
                <a:schemeClr val="tx1"/>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68503" y="328192"/>
            <a:ext cx="67136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Integrated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543346"/>
            <a:ext cx="1128775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There has been a rapidly growing trend to outsource a wide range of manufacturing and service delivery. </a:t>
            </a:r>
          </a:p>
          <a:p>
            <a:pPr marL="457200" lvl="0" indent="-457200" algn="just">
              <a:buClr>
                <a:srgbClr val="000000"/>
              </a:buClr>
              <a:buFont typeface="Wingdings" panose="05000000000000000000" pitchFamily="2" charset="2"/>
              <a:buChar char="q"/>
            </a:pPr>
            <a:endPar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This trend has challenged procurement departments to improve their management of tender processes, due diligence, negotiation with different cultures, managing outsourced contracts and applying open book methodologies. </a:t>
            </a:r>
          </a:p>
          <a:p>
            <a:pPr marL="457200" lvl="0" indent="-457200" algn="just">
              <a:buClr>
                <a:srgbClr val="000000"/>
              </a:buClr>
              <a:buFont typeface="Wingdings" panose="05000000000000000000" pitchFamily="2" charset="2"/>
              <a:buChar char="q"/>
            </a:pPr>
            <a:endPar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endParaRP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Procurement as a function is not immune from outsourcing actions.</a:t>
            </a:r>
            <a:endParaRPr lang="en-US" sz="2800" kern="0" dirty="0">
              <a:solidFill>
                <a:schemeClr val="tx1"/>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19090" y="460216"/>
            <a:ext cx="934236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increasing trend to outsource manufacture and services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760" y="1543346"/>
            <a:ext cx="11261065" cy="46136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Enlightened organizations have recognized that procurement can contribute to corporate efficiency.</a:t>
            </a:r>
          </a:p>
          <a:p>
            <a:pPr lvl="0" algn="just">
              <a:buClr>
                <a:srgbClr val="000000"/>
              </a:buClr>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 </a:t>
            </a:r>
          </a:p>
          <a:p>
            <a:pPr marL="457200" lvl="0" indent="-457200" algn="just">
              <a:buClr>
                <a:srgbClr val="000000"/>
              </a:buClr>
              <a:buFont typeface="Wingdings" panose="05000000000000000000" pitchFamily="2" charset="2"/>
              <a:buChar char="q"/>
            </a:pPr>
            <a:r>
              <a:rPr lang="en-US" sz="2800" kern="0" dirty="0">
                <a:solidFill>
                  <a:schemeClr val="tx1"/>
                </a:solidFill>
                <a:latin typeface="Times New Roman" panose="02020603050405020304" pitchFamily="18" charset="0"/>
                <a:ea typeface="Times New Roman" panose="02020603050405020304" pitchFamily="18" charset="0"/>
                <a:cs typeface="Arial" panose="020B0604020202020204" pitchFamily="34" charset="0"/>
                <a:sym typeface="Arial"/>
              </a:rPr>
              <a:t>An example is long-range business planning which requires input on long-range costs, availability of strategic materials and supplies, supply chain developments and trends in service delivery; for example, voice recognition technology as an anti-fraud measure.</a:t>
            </a:r>
            <a:endParaRPr lang="en-US" sz="2800" kern="0" dirty="0">
              <a:solidFill>
                <a:schemeClr val="tx1"/>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2967" y="293282"/>
            <a:ext cx="7755456"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recognition that procurement is a significant </a:t>
            </a:r>
          </a:p>
          <a:p>
            <a:pPr lvl="0" algn="ctr"/>
            <a:r>
              <a:rPr lang="en-US" sz="2800" b="1" dirty="0">
                <a:solidFill>
                  <a:srgbClr val="00B0F0"/>
                </a:solidFill>
                <a:latin typeface="Times New Roman"/>
                <a:ea typeface="Times New Roman"/>
                <a:cs typeface="Times New Roman"/>
                <a:sym typeface="Times New Roman"/>
              </a:rPr>
              <a:t>contributor to corporate efficiency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135680"/>
            <a:ext cx="4128422" cy="513464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386080" y="1155868"/>
            <a:ext cx="11409680" cy="53092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Procurement:</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responsibility for acquiring the goods and services upon the organization needs:</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Purchasing:</a:t>
            </a:r>
            <a:r>
              <a:rPr kumimoji="0" lang="en-US" altLang="en-US" sz="26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Implies the monetary transaction</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4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Goods: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Raw materials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Production parts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Maintenance, repair and operating supplies (MRO)</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4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Services: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Consulting services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Utilities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0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Workers health care benefits.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endParaRPr kumimoji="0" lang="en-US" altLang="en-US" sz="24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3B42397-28BD-0448-7505-ED7107AACF2E}"/>
              </a:ext>
            </a:extLst>
          </p:cNvPr>
          <p:cNvSpPr txBox="1"/>
          <p:nvPr/>
        </p:nvSpPr>
        <p:spPr>
          <a:xfrm>
            <a:off x="9189720" y="6173630"/>
            <a:ext cx="2616200" cy="707886"/>
          </a:xfrm>
          <a:prstGeom prst="rect">
            <a:avLst/>
          </a:prstGeom>
          <a:noFill/>
        </p:spPr>
        <p:txBody>
          <a:bodyPr wrap="square" rtlCol="0">
            <a:spAutoFit/>
          </a:bodyPr>
          <a:lstStyle/>
          <a:p>
            <a:pPr algn="ctr"/>
            <a:endParaRPr lang="en-US" sz="2000" b="1" dirty="0"/>
          </a:p>
          <a:p>
            <a:pPr algn="ctr"/>
            <a:r>
              <a:rPr lang="en-US" sz="2000" b="1" dirty="0"/>
              <a:t>www.midocean.km</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3623000" y="356087"/>
            <a:ext cx="541539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and Procurement </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a:xfrm>
            <a:off x="8620760" y="6516391"/>
            <a:ext cx="2743200" cy="365125"/>
          </a:xfrm>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1123158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C7EB1E-0249-E64D-5E2C-3DA69383D79B}"/>
              </a:ext>
            </a:extLst>
          </p:cNvPr>
          <p:cNvSpPr/>
          <p:nvPr/>
        </p:nvSpPr>
        <p:spPr>
          <a:xfrm>
            <a:off x="8610600" y="975360"/>
            <a:ext cx="4128422" cy="52854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406400" y="1330960"/>
            <a:ext cx="11379200" cy="49298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Calibri" panose="020F0502020204030204" pitchFamily="34" charset="0"/>
              <a:ea typeface="Calibri" panose="020F0502020204030204" pitchFamily="34"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3687382" y="192758"/>
            <a:ext cx="541539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and Procurement </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a:extLst>
              <a:ext uri="{FF2B5EF4-FFF2-40B4-BE49-F238E27FC236}">
                <a16:creationId xmlns:a16="http://schemas.microsoft.com/office/drawing/2014/main" id="{46763C38-FD0F-6D23-53B2-689144CB5107}"/>
              </a:ext>
            </a:extLst>
          </p:cNvPr>
          <p:cNvPicPr>
            <a:picLocks noChangeAspect="1"/>
          </p:cNvPicPr>
          <p:nvPr/>
        </p:nvPicPr>
        <p:blipFill>
          <a:blip r:embed="rId3"/>
          <a:stretch>
            <a:fillRect/>
          </a:stretch>
        </p:blipFill>
        <p:spPr>
          <a:xfrm>
            <a:off x="180431" y="1299101"/>
            <a:ext cx="11700394" cy="4929812"/>
          </a:xfrm>
          <a:prstGeom prst="rect">
            <a:avLst/>
          </a:prstGeom>
        </p:spPr>
      </p:pic>
    </p:spTree>
    <p:extLst>
      <p:ext uri="{BB962C8B-B14F-4D97-AF65-F5344CB8AC3E}">
        <p14:creationId xmlns:p14="http://schemas.microsoft.com/office/powerpoint/2010/main" val="3769251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691BD-247C-7AA2-D3F7-ED10ED2F32F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9906B2A-6AAA-424D-E7D7-2F5FA37A0038}"/>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1082D22-EBA9-9E43-DE42-19E7FF1A3FAE}"/>
              </a:ext>
            </a:extLst>
          </p:cNvPr>
          <p:cNvSpPr/>
          <p:nvPr/>
        </p:nvSpPr>
        <p:spPr>
          <a:xfrm>
            <a:off x="609599" y="1318019"/>
            <a:ext cx="11271225" cy="494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The Procurement Process: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Preparation:</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needs, such as dependability, long term availability.</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Evaluate user requirements to ensure suitability of purchase.</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Forecast when and how purchase will be needed.</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and select suppliers.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Develop an efficient ordering system for control.</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Negotiation:</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Bidding processes.</a:t>
            </a:r>
          </a:p>
          <a:p>
            <a:pPr marL="1143000" marR="0" lvl="2" indent="-22860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Contracts.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endParaRPr kumimoji="0" lang="en-US" altLang="en-US" sz="2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AEF407E-4083-53EA-2ABF-99FEE13180B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532B6A32-8B7D-EB39-1663-4A23B465A71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B6E6F10-4FF7-F419-76A9-20B15D46BC58}"/>
              </a:ext>
            </a:extLst>
          </p:cNvPr>
          <p:cNvSpPr/>
          <p:nvPr/>
        </p:nvSpPr>
        <p:spPr>
          <a:xfrm>
            <a:off x="4055577" y="335854"/>
            <a:ext cx="478060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Procurement Process </a:t>
            </a:r>
          </a:p>
        </p:txBody>
      </p:sp>
      <p:sp>
        <p:nvSpPr>
          <p:cNvPr id="4" name="Slide Number Placeholder 3">
            <a:extLst>
              <a:ext uri="{FF2B5EF4-FFF2-40B4-BE49-F238E27FC236}">
                <a16:creationId xmlns:a16="http://schemas.microsoft.com/office/drawing/2014/main" id="{6E943803-4B26-EE49-F1A2-615C85FC5A28}"/>
              </a:ext>
            </a:extLst>
          </p:cNvPr>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781561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8C1D8-A854-5B41-C9BA-C3E11E666289}"/>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CAD3B82-8D98-B174-78E1-4F93E3B378D5}"/>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A33ED8F-5758-5E55-FA62-26E3C1A89947}"/>
              </a:ext>
            </a:extLst>
          </p:cNvPr>
          <p:cNvSpPr/>
          <p:nvPr/>
        </p:nvSpPr>
        <p:spPr>
          <a:xfrm>
            <a:off x="609600" y="1712686"/>
            <a:ext cx="1134872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Order placing via appropriate channels (i.e. authorized purchase order).</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Receiving including adjustments for damages, short or over-shipping and incorrect costs.</a:t>
            </a:r>
          </a:p>
          <a:p>
            <a:pPr marL="457200" lvl="0" indent="-457200" algn="just">
              <a:spcBef>
                <a:spcPts val="1200"/>
              </a:spcBef>
              <a:spcAft>
                <a:spcPts val="1200"/>
              </a:spcAft>
              <a:buClr>
                <a:srgbClr val="000000"/>
              </a:buClr>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rPr>
              <a:t>Monitoring supplier performance.</a:t>
            </a:r>
          </a:p>
          <a:p>
            <a:pPr marL="457200" lvl="0" indent="-457200" algn="just">
              <a:spcBef>
                <a:spcPts val="1200"/>
              </a:spcBef>
              <a:spcAft>
                <a:spcPts val="1200"/>
              </a:spcAf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panose="02020603050405020304" pitchFamily="18" charset="0"/>
              <a:cs typeface="Arial" panose="020B0604020202020204" pitchFamily="34" charset="0"/>
              <a:sym typeface="Arial"/>
            </a:endParaRPr>
          </a:p>
        </p:txBody>
      </p:sp>
      <p:sp>
        <p:nvSpPr>
          <p:cNvPr id="2" name="TextBox 1">
            <a:extLst>
              <a:ext uri="{FF2B5EF4-FFF2-40B4-BE49-F238E27FC236}">
                <a16:creationId xmlns:a16="http://schemas.microsoft.com/office/drawing/2014/main" id="{BEF66A28-D418-3255-D09F-6E33DA228A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4E528997-5CD9-8A66-97C2-5B2A60F1DB5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867C867-9C51-CB82-E5C8-52B2463D8C1D}"/>
              </a:ext>
            </a:extLst>
          </p:cNvPr>
          <p:cNvSpPr/>
          <p:nvPr/>
        </p:nvSpPr>
        <p:spPr>
          <a:xfrm>
            <a:off x="4055576" y="335854"/>
            <a:ext cx="4780604"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Procurement Process </a:t>
            </a:r>
          </a:p>
        </p:txBody>
      </p:sp>
      <p:sp>
        <p:nvSpPr>
          <p:cNvPr id="4" name="Slide Number Placeholder 3">
            <a:extLst>
              <a:ext uri="{FF2B5EF4-FFF2-40B4-BE49-F238E27FC236}">
                <a16:creationId xmlns:a16="http://schemas.microsoft.com/office/drawing/2014/main" id="{919EF875-817E-FA3A-7722-D768CE768363}"/>
              </a:ext>
            </a:extLst>
          </p:cNvPr>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864049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CA2E4-93C1-C907-3138-FADBB439130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BEEA27A-3EB3-0BC5-0E2F-891B4E2648E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493CD19-C4C9-2487-ACE8-3419B7951DA7}"/>
              </a:ext>
            </a:extLst>
          </p:cNvPr>
          <p:cNvSpPr/>
          <p:nvPr/>
        </p:nvSpPr>
        <p:spPr>
          <a:xfrm>
            <a:off x="436880" y="1553258"/>
            <a:ext cx="11358880" cy="4613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0" fontAlgn="base" latinLnBrk="0" hangingPunct="0">
              <a:lnSpc>
                <a:spcPct val="100000"/>
              </a:lnSpc>
              <a:spcBef>
                <a:spcPts val="1200"/>
              </a:spcBef>
              <a:spcAft>
                <a:spcPts val="1200"/>
              </a:spcAft>
              <a:buClrTx/>
              <a:buSzPct val="60000"/>
              <a:tabLst/>
              <a:defRPr/>
            </a:pPr>
            <a:r>
              <a:rPr kumimoji="0" lang="en-US" altLang="en-US" sz="2800" b="1" i="0" u="none" strike="noStrike" kern="0" cap="none" spc="0" normalizeH="0" baseline="0" noProof="0" dirty="0">
                <a:ln>
                  <a:noFill/>
                </a:ln>
                <a:solidFill>
                  <a:srgbClr val="00B0F0"/>
                </a:solidFill>
                <a:effectLst/>
                <a:uLnTx/>
                <a:uFillTx/>
                <a:latin typeface="Times New Roman" panose="02020603050405020304" pitchFamily="18" charset="0"/>
                <a:ea typeface="ヒラギノ角ゴ Pro W3"/>
                <a:cs typeface="Times New Roman" panose="02020603050405020304" pitchFamily="18" charset="0"/>
              </a:rPr>
              <a:t>Classifications of Goods and Services:</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Raw Materials </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petroleum, coal, lumber</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Semi finished Products and Components</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subassemblies, semi finished products</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Finished Products</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a complete, saleable product</a:t>
            </a:r>
          </a:p>
          <a:p>
            <a:pPr marL="342900" marR="0" lvl="0" indent="-342900" algn="l" defTabSz="914400" rtl="0" eaLnBrk="0" fontAlgn="base" latinLnBrk="0" hangingPunct="0">
              <a:lnSpc>
                <a:spcPct val="100000"/>
              </a:lnSpc>
              <a:spcBef>
                <a:spcPts val="1200"/>
              </a:spcBef>
              <a:spcAft>
                <a:spcPts val="1200"/>
              </a:spcAft>
              <a:buClrTx/>
              <a:buSzPct val="60000"/>
              <a:buFont typeface="Arial" panose="020B0604020202020204" pitchFamily="34" charset="0"/>
              <a:buBlip>
                <a:blip r:embed="rId2"/>
              </a:buBlip>
              <a:tabLst/>
              <a:defRPr/>
            </a:pPr>
            <a:r>
              <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MRO</a:t>
            </a: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rPr>
              <a:t>: maintenance, repair and operating items (normally found in manufacturing overhead)</a:t>
            </a:r>
          </a:p>
        </p:txBody>
      </p:sp>
      <p:sp>
        <p:nvSpPr>
          <p:cNvPr id="2" name="TextBox 1">
            <a:extLst>
              <a:ext uri="{FF2B5EF4-FFF2-40B4-BE49-F238E27FC236}">
                <a16:creationId xmlns:a16="http://schemas.microsoft.com/office/drawing/2014/main" id="{87B0BB22-DB51-3950-45F8-FDD3465EEC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www.midocean.km</a:t>
            </a:r>
          </a:p>
        </p:txBody>
      </p:sp>
      <p:pic>
        <p:nvPicPr>
          <p:cNvPr id="5" name="Graphic 21">
            <a:extLst>
              <a:ext uri="{FF2B5EF4-FFF2-40B4-BE49-F238E27FC236}">
                <a16:creationId xmlns:a16="http://schemas.microsoft.com/office/drawing/2014/main" id="{D20898AA-9EB0-EC23-322B-8FF31BDBE5A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A93AB25-BA2A-11B6-F158-DE88AE392846}"/>
              </a:ext>
            </a:extLst>
          </p:cNvPr>
          <p:cNvSpPr/>
          <p:nvPr/>
        </p:nvSpPr>
        <p:spPr>
          <a:xfrm>
            <a:off x="4109053" y="335854"/>
            <a:ext cx="4673652" cy="584775"/>
          </a:xfrm>
          <a:prstGeom prst="rect">
            <a:avLst/>
          </a:prstGeom>
        </p:spPr>
        <p:txBody>
          <a:bodyPr wrap="none">
            <a:spAutoFit/>
          </a:bodyPr>
          <a:lstStyle/>
          <a:p>
            <a:pPr lvl="0" algn="ctr"/>
            <a:r>
              <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rPr>
              <a:t>Types of Purchased Items</a:t>
            </a:r>
          </a:p>
        </p:txBody>
      </p:sp>
      <p:sp>
        <p:nvSpPr>
          <p:cNvPr id="4" name="Slide Number Placeholder 3">
            <a:extLst>
              <a:ext uri="{FF2B5EF4-FFF2-40B4-BE49-F238E27FC236}">
                <a16:creationId xmlns:a16="http://schemas.microsoft.com/office/drawing/2014/main" id="{388AC943-95E0-DA35-EF11-6D680B0A68F2}"/>
              </a:ext>
            </a:extLst>
          </p:cNvPr>
          <p:cNvSpPr>
            <a:spLocks noGrp="1"/>
          </p:cNvSpPr>
          <p:nvPr>
            <p:ph type="sldNum" sz="quarter" idx="12"/>
          </p:nvPr>
        </p:nvSpPr>
        <p:spPr/>
        <p:txBody>
          <a:bodyPr/>
          <a:lstStyle/>
          <a:p>
            <a:fld id="{F7542ADD-394E-41F3-B704-951748884AEE}" type="slidenum">
              <a:rPr lang="en-US" smtClean="0">
                <a:latin typeface="Times New Roman" panose="02020603050405020304" pitchFamily="18" charset="0"/>
                <a:cs typeface="Times New Roman" panose="02020603050405020304" pitchFamily="18" charset="0"/>
              </a:rPr>
              <a:t>22</a:t>
            </a:fld>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6935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B19A9-D72D-1614-5418-AD9EBC4A88C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C52EC95-8811-8727-A829-12E4B7102A00}"/>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8266604F-DB93-45CA-DC0C-E8F7E40FB0F3}"/>
              </a:ext>
            </a:extLst>
          </p:cNvPr>
          <p:cNvSpPr/>
          <p:nvPr/>
        </p:nvSpPr>
        <p:spPr>
          <a:xfrm>
            <a:off x="436880" y="1553258"/>
            <a:ext cx="11602720" cy="46138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Classifications of Goods and Services:</a:t>
            </a:r>
          </a:p>
          <a:p>
            <a:pPr marR="0" lvl="0" algn="l" defTabSz="457200" rtl="0" eaLnBrk="1" fontAlgn="base" latinLnBrk="0" hangingPunct="1">
              <a:lnSpc>
                <a:spcPct val="100000"/>
              </a:lnSpc>
              <a:spcBef>
                <a:spcPct val="20000"/>
              </a:spcBef>
              <a:spcAft>
                <a:spcPct val="0"/>
              </a:spcAft>
              <a:buClrTx/>
              <a:buSzTx/>
              <a:tabLst/>
              <a:defRPr/>
            </a:pPr>
            <a:endPar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Production Support Items</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packaging materials, tapes, glues, etc.</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Services:</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payroll services, lawn care, snow removal, design, construction</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Capital Equipment</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production machinery, new manufacturing facilities</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285750" indent="-285750" defTabSz="457200" fontAlgn="base">
              <a:spcBef>
                <a:spcPct val="20000"/>
              </a:spcBef>
              <a:spcAft>
                <a:spcPct val="0"/>
              </a:spcAft>
              <a:buFont typeface="Arial" panose="020B0604020202020204" pitchFamily="34" charset="0"/>
              <a:buChar char="–"/>
              <a:defRPr/>
            </a:pPr>
            <a:r>
              <a:rPr kumimoji="0" lang="en-US" altLang="zh-CN" sz="2800" b="1" i="0" u="sng"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Transportation and Third Party Purchasing</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0" i="1"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logistics services, management of  inbound and outbound materials.</a:t>
            </a: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p:txBody>
      </p:sp>
      <p:sp>
        <p:nvSpPr>
          <p:cNvPr id="2" name="TextBox 1">
            <a:extLst>
              <a:ext uri="{FF2B5EF4-FFF2-40B4-BE49-F238E27FC236}">
                <a16:creationId xmlns:a16="http://schemas.microsoft.com/office/drawing/2014/main" id="{5903C3C3-518C-E8C8-989C-9A3BE3D6F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www.midocean.km</a:t>
            </a:r>
          </a:p>
        </p:txBody>
      </p:sp>
      <p:pic>
        <p:nvPicPr>
          <p:cNvPr id="5" name="Graphic 21">
            <a:extLst>
              <a:ext uri="{FF2B5EF4-FFF2-40B4-BE49-F238E27FC236}">
                <a16:creationId xmlns:a16="http://schemas.microsoft.com/office/drawing/2014/main" id="{92F6D582-DB5A-8252-1C1E-4881C09F70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79464F2E-00CF-FD6D-5AD5-C140C2C6532B}"/>
              </a:ext>
            </a:extLst>
          </p:cNvPr>
          <p:cNvSpPr/>
          <p:nvPr/>
        </p:nvSpPr>
        <p:spPr>
          <a:xfrm>
            <a:off x="4109053" y="335854"/>
            <a:ext cx="4673652" cy="584775"/>
          </a:xfrm>
          <a:prstGeom prst="rect">
            <a:avLst/>
          </a:prstGeom>
        </p:spPr>
        <p:txBody>
          <a:bodyPr wrap="none">
            <a:spAutoFit/>
          </a:bodyPr>
          <a:lstStyle/>
          <a:p>
            <a:pPr lvl="0" algn="ctr"/>
            <a:r>
              <a:rPr lang="en-US" sz="3200" b="1" dirty="0">
                <a:solidFill>
                  <a:srgbClr val="00B0F0"/>
                </a:solidFill>
                <a:latin typeface="Times New Roman" panose="02020603050405020304" pitchFamily="18" charset="0"/>
                <a:ea typeface="Times New Roman"/>
                <a:cs typeface="Times New Roman" panose="02020603050405020304" pitchFamily="18" charset="0"/>
                <a:sym typeface="Times New Roman"/>
              </a:rPr>
              <a:t>Types of Purchased Items</a:t>
            </a:r>
          </a:p>
        </p:txBody>
      </p:sp>
      <p:sp>
        <p:nvSpPr>
          <p:cNvPr id="4" name="Slide Number Placeholder 3">
            <a:extLst>
              <a:ext uri="{FF2B5EF4-FFF2-40B4-BE49-F238E27FC236}">
                <a16:creationId xmlns:a16="http://schemas.microsoft.com/office/drawing/2014/main" id="{2E768881-E8B7-FC4F-E513-5CA51ADFAB87}"/>
              </a:ext>
            </a:extLst>
          </p:cNvPr>
          <p:cNvSpPr>
            <a:spLocks noGrp="1"/>
          </p:cNvSpPr>
          <p:nvPr>
            <p:ph type="sldNum" sz="quarter" idx="12"/>
          </p:nvPr>
        </p:nvSpPr>
        <p:spPr/>
        <p:txBody>
          <a:bodyPr/>
          <a:lstStyle/>
          <a:p>
            <a:fld id="{F7542ADD-394E-41F3-B704-951748884AEE}" type="slidenum">
              <a:rPr lang="en-US" smtClean="0">
                <a:latin typeface="Times New Roman" panose="02020603050405020304" pitchFamily="18" charset="0"/>
                <a:cs typeface="Times New Roman" panose="02020603050405020304" pitchFamily="18" charset="0"/>
              </a:rPr>
              <a:t>23</a:t>
            </a:fld>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857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51584-7676-2C31-FF01-77EA1394330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1E9F5D0-7D29-C7C2-67D3-9677849C0D68}"/>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6929558-AC43-A9D7-2E57-9ECEEF1DC756}"/>
              </a:ext>
            </a:extLst>
          </p:cNvPr>
          <p:cNvSpPr/>
          <p:nvPr/>
        </p:nvSpPr>
        <p:spPr>
          <a:xfrm>
            <a:off x="386081" y="1463040"/>
            <a:ext cx="11494744" cy="4606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1</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Support Operational Requirements</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Uninterrupted flow of high-quality material.</a:t>
            </a:r>
          </a:p>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2</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Manage the Purchasing Process Efficiently and Effectively</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Limited resources necessitate best use of resources.</a:t>
            </a:r>
          </a:p>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3</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Supply Base Management</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Develop reliable, high-quality sources of supply.</a:t>
            </a:r>
            <a:endPar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ヒラギノ角ゴ Pro W3"/>
              <a:cs typeface="Times New Roman" panose="02020603050405020304" pitchFamily="18" charset="0"/>
            </a:endParaRPr>
          </a:p>
        </p:txBody>
      </p:sp>
      <p:sp>
        <p:nvSpPr>
          <p:cNvPr id="2" name="TextBox 1">
            <a:extLst>
              <a:ext uri="{FF2B5EF4-FFF2-40B4-BE49-F238E27FC236}">
                <a16:creationId xmlns:a16="http://schemas.microsoft.com/office/drawing/2014/main" id="{86F66DE4-7D53-6E35-19B2-D08CCA956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DD8242E1-EC87-647F-E6B7-F0BCF630DF2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D6563EE2-7D5F-47B6-42D7-2AF0FEA8A7F9}"/>
              </a:ext>
            </a:extLst>
          </p:cNvPr>
          <p:cNvSpPr/>
          <p:nvPr/>
        </p:nvSpPr>
        <p:spPr>
          <a:xfrm>
            <a:off x="4391182" y="335854"/>
            <a:ext cx="410939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Objectives</a:t>
            </a:r>
          </a:p>
        </p:txBody>
      </p:sp>
      <p:sp>
        <p:nvSpPr>
          <p:cNvPr id="4" name="Slide Number Placeholder 3">
            <a:extLst>
              <a:ext uri="{FF2B5EF4-FFF2-40B4-BE49-F238E27FC236}">
                <a16:creationId xmlns:a16="http://schemas.microsoft.com/office/drawing/2014/main" id="{92277B13-5F54-CA9B-4996-46F7CF103D8A}"/>
              </a:ext>
            </a:extLst>
          </p:cNvPr>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1268987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2066D-C706-7170-0A9C-FC096540B95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EEB523D-EDB6-B58E-6D60-0E4DBF03E123}"/>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EE44CCE-64D9-874B-DF64-30A50BB8C505}"/>
              </a:ext>
            </a:extLst>
          </p:cNvPr>
          <p:cNvSpPr/>
          <p:nvPr/>
        </p:nvSpPr>
        <p:spPr>
          <a:xfrm>
            <a:off x="180430" y="1463040"/>
            <a:ext cx="11879489" cy="4606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4:</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Develop Strong Relationships with Other Functional Groups</a:t>
            </a:r>
          </a:p>
          <a:p>
            <a:pPr marL="742950" marR="0" lvl="1" indent="-285750" algn="l" defTabSz="4572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Strong cross-functional relationships must exist internally.</a:t>
            </a:r>
          </a:p>
          <a:p>
            <a:pPr marL="342900" marR="0" lvl="0" indent="-34290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5</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Support Organizational Goals and Objectives.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Purchasing must follow organizational directives.</a:t>
            </a:r>
          </a:p>
          <a:p>
            <a:pPr marL="342900" marR="0" lvl="0" indent="-34290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Objective 6</a:t>
            </a: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Develop Integrated Purchasing Strategies That Support Organizational Strategies.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Purchasing’s goals must be aligned with company’s goals</a:t>
            </a:r>
          </a:p>
          <a:p>
            <a:pPr marL="742950" marR="0" lvl="1" indent="-285750" algn="l" defTabSz="457200" rtl="0" eaLnBrk="1" fontAlgn="base" latinLnBrk="0" hangingPunct="1">
              <a:lnSpc>
                <a:spcPct val="90000"/>
              </a:lnSpc>
              <a:spcBef>
                <a:spcPct val="20000"/>
              </a:spcBef>
              <a:spcAft>
                <a:spcPct val="0"/>
              </a:spcAft>
              <a:buClrTx/>
              <a:buSzTx/>
              <a:buFontTx/>
              <a:buNone/>
              <a:tabLst/>
              <a:defRPr/>
            </a:pPr>
            <a:endPar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lgn="l" defTabSz="457200" rtl="0" eaLnBrk="1" fontAlgn="base" latinLnBrk="0" hangingPunct="1">
              <a:lnSpc>
                <a:spcPct val="100000"/>
              </a:lnSpc>
              <a:spcBef>
                <a:spcPct val="20000"/>
              </a:spcBef>
              <a:spcAft>
                <a:spcPct val="0"/>
              </a:spcAft>
              <a:buClrTx/>
              <a:buSzTx/>
              <a:buFontTx/>
              <a:buNone/>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 </a:t>
            </a:r>
          </a:p>
        </p:txBody>
      </p:sp>
      <p:sp>
        <p:nvSpPr>
          <p:cNvPr id="2" name="TextBox 1">
            <a:extLst>
              <a:ext uri="{FF2B5EF4-FFF2-40B4-BE49-F238E27FC236}">
                <a16:creationId xmlns:a16="http://schemas.microsoft.com/office/drawing/2014/main" id="{A14DB9D2-F62E-CA91-B833-EC868A3293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CCC1F94D-13B9-C9F6-9319-97B0FFBC1D2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1B4F245-429E-36AC-58FC-DF3AA379F75D}"/>
              </a:ext>
            </a:extLst>
          </p:cNvPr>
          <p:cNvSpPr/>
          <p:nvPr/>
        </p:nvSpPr>
        <p:spPr>
          <a:xfrm>
            <a:off x="4391182" y="335854"/>
            <a:ext cx="410939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Objectives</a:t>
            </a:r>
          </a:p>
        </p:txBody>
      </p:sp>
      <p:sp>
        <p:nvSpPr>
          <p:cNvPr id="4" name="Slide Number Placeholder 3">
            <a:extLst>
              <a:ext uri="{FF2B5EF4-FFF2-40B4-BE49-F238E27FC236}">
                <a16:creationId xmlns:a16="http://schemas.microsoft.com/office/drawing/2014/main" id="{04CC627F-DBE7-2F83-C964-1026AA52E635}"/>
              </a:ext>
            </a:extLst>
          </p:cNvPr>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3470286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0B757-750E-260F-C550-4FD7E32B6FC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8626B14-5185-EAB6-70ED-A5710DFAB25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A91CECE-E41A-2DE3-CD34-0A9A176260D1}"/>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4D08EC6E-82EC-BB47-9B40-8E5543433D4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061096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05580A7-8A21-B0BE-F3C2-073F81CC4CA9}"/>
              </a:ext>
            </a:extLst>
          </p:cNvPr>
          <p:cNvSpPr>
            <a:spLocks noGrp="1"/>
          </p:cNvSpPr>
          <p:nvPr>
            <p:ph type="title"/>
          </p:nvPr>
        </p:nvSpPr>
        <p:spPr>
          <a:xfrm>
            <a:off x="2141946" y="-17611"/>
            <a:ext cx="9144000" cy="1143000"/>
          </a:xfrm>
          <a:solidFill>
            <a:schemeClr val="accent5"/>
          </a:solidFill>
        </p:spPr>
        <p:style>
          <a:lnRef idx="2">
            <a:schemeClr val="accent1"/>
          </a:lnRef>
          <a:fillRef idx="1">
            <a:schemeClr val="lt1"/>
          </a:fillRef>
          <a:effectRef idx="0">
            <a:schemeClr val="accent1"/>
          </a:effectRef>
          <a:fontRef idx="minor">
            <a:schemeClr val="dk1"/>
          </a:fontRef>
        </p:style>
        <p:txBody>
          <a:bodyPr>
            <a:noAutofit/>
          </a:bodyPr>
          <a:lstStyle/>
          <a:p>
            <a:pPr algn="ctr" eaLnBrk="1" hangingPunct="1">
              <a:defRPr/>
            </a:pPr>
            <a:br>
              <a:rPr lang="en-US" sz="2400" dirty="0">
                <a:solidFill>
                  <a:schemeClr val="bg1"/>
                </a:solidFill>
                <a:latin typeface="Arial Black" pitchFamily="34" charset="0"/>
              </a:rPr>
            </a:br>
            <a:r>
              <a:rPr lang="en-US" sz="2400" dirty="0">
                <a:solidFill>
                  <a:schemeClr val="bg1"/>
                </a:solidFill>
                <a:latin typeface="Arial Black" pitchFamily="34" charset="0"/>
              </a:rPr>
              <a:t>Example of a traditional purchasing process.</a:t>
            </a:r>
            <a:r>
              <a:rPr lang="ar-EG" sz="2800" b="1" dirty="0">
                <a:solidFill>
                  <a:schemeClr val="bg1"/>
                </a:solidFill>
                <a:latin typeface="Arial Black" pitchFamily="34" charset="0"/>
              </a:rPr>
              <a:t> </a:t>
            </a:r>
            <a:br>
              <a:rPr lang="ar-EG" sz="2800" b="1" dirty="0">
                <a:solidFill>
                  <a:schemeClr val="bg1"/>
                </a:solidFill>
                <a:latin typeface="Arial Black" pitchFamily="34" charset="0"/>
              </a:rPr>
            </a:br>
            <a:r>
              <a:rPr lang="ar-EG" sz="2400" b="1" dirty="0">
                <a:solidFill>
                  <a:schemeClr val="bg1"/>
                </a:solidFill>
                <a:latin typeface="Arial Black" pitchFamily="34" charset="0"/>
              </a:rPr>
              <a:t> </a:t>
            </a:r>
            <a:br>
              <a:rPr lang="en-US" sz="2400" dirty="0">
                <a:solidFill>
                  <a:schemeClr val="bg1"/>
                </a:solidFill>
                <a:latin typeface="Arial Black" pitchFamily="34" charset="0"/>
              </a:rPr>
            </a:br>
            <a:endParaRPr lang="en-US" sz="2400" dirty="0">
              <a:solidFill>
                <a:schemeClr val="bg1"/>
              </a:solidFill>
              <a:latin typeface="Arial Black" pitchFamily="34" charset="0"/>
            </a:endParaRPr>
          </a:p>
        </p:txBody>
      </p:sp>
      <p:graphicFrame>
        <p:nvGraphicFramePr>
          <p:cNvPr id="4" name="Content Placeholder 3">
            <a:extLst>
              <a:ext uri="{FF2B5EF4-FFF2-40B4-BE49-F238E27FC236}">
                <a16:creationId xmlns:a16="http://schemas.microsoft.com/office/drawing/2014/main" id="{7C3197BD-63AE-B815-D89E-0C52A7990FDD}"/>
              </a:ext>
            </a:extLst>
          </p:cNvPr>
          <p:cNvGraphicFramePr>
            <a:graphicFrameLocks noGrp="1"/>
          </p:cNvGraphicFramePr>
          <p:nvPr>
            <p:ph idx="1"/>
            <p:extLst>
              <p:ext uri="{D42A27DB-BD31-4B8C-83A1-F6EECF244321}">
                <p14:modId xmlns:p14="http://schemas.microsoft.com/office/powerpoint/2010/main" val="2952027148"/>
              </p:ext>
            </p:extLst>
          </p:nvPr>
        </p:nvGraphicFramePr>
        <p:xfrm>
          <a:off x="2141946" y="894080"/>
          <a:ext cx="9144000" cy="5598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Rounded Corners 1">
            <a:extLst>
              <a:ext uri="{FF2B5EF4-FFF2-40B4-BE49-F238E27FC236}">
                <a16:creationId xmlns:a16="http://schemas.microsoft.com/office/drawing/2014/main" id="{CD287CFF-B5EF-A63E-460F-41649EECF8BC}"/>
              </a:ext>
            </a:extLst>
          </p:cNvPr>
          <p:cNvSpPr/>
          <p:nvPr/>
        </p:nvSpPr>
        <p:spPr>
          <a:xfrm>
            <a:off x="11326586" y="1058732"/>
            <a:ext cx="23007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70858277-6BA3-8C6D-3271-B9825BB0D24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7611"/>
            <a:ext cx="2225040" cy="1076343"/>
          </a:xfrm>
          <a:prstGeom prst="rect">
            <a:avLst/>
          </a:prstGeom>
        </p:spPr>
      </p:pic>
      <p:sp>
        <p:nvSpPr>
          <p:cNvPr id="6" name="TextBox 5">
            <a:extLst>
              <a:ext uri="{FF2B5EF4-FFF2-40B4-BE49-F238E27FC236}">
                <a16:creationId xmlns:a16="http://schemas.microsoft.com/office/drawing/2014/main" id="{7ED29059-6749-F8F7-4191-5E1D2506674A}"/>
              </a:ext>
            </a:extLst>
          </p:cNvPr>
          <p:cNvSpPr txBox="1"/>
          <p:nvPr/>
        </p:nvSpPr>
        <p:spPr>
          <a:xfrm>
            <a:off x="9594306" y="6457890"/>
            <a:ext cx="2616200" cy="400110"/>
          </a:xfrm>
          <a:prstGeom prst="rect">
            <a:avLst/>
          </a:prstGeom>
          <a:noFill/>
        </p:spPr>
        <p:txBody>
          <a:bodyPr wrap="square" rtlCol="0">
            <a:spAutoFit/>
          </a:bodyPr>
          <a:lstStyle/>
          <a:p>
            <a:pPr algn="ctr"/>
            <a:r>
              <a:rPr lang="en-US" sz="2000" b="1" dirty="0"/>
              <a:t>www.midocean.km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BFF47-8285-D50C-37D9-BD643A80635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0B2455B-4335-9767-AAB9-9E9FC515A777}"/>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2ED37B6-B5C7-200F-DBD1-135FC8C4D62F}"/>
              </a:ext>
            </a:extLst>
          </p:cNvPr>
          <p:cNvSpPr/>
          <p:nvPr/>
        </p:nvSpPr>
        <p:spPr>
          <a:xfrm>
            <a:off x="609600" y="1712686"/>
            <a:ext cx="1093216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Elements of supply uncertainty:</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Lead time to supply.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Quantity supplied.</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Quality of supply.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Data accuracy on products supplied and prices.</a:t>
            </a:r>
          </a:p>
        </p:txBody>
      </p:sp>
      <p:sp>
        <p:nvSpPr>
          <p:cNvPr id="2" name="TextBox 1">
            <a:extLst>
              <a:ext uri="{FF2B5EF4-FFF2-40B4-BE49-F238E27FC236}">
                <a16:creationId xmlns:a16="http://schemas.microsoft.com/office/drawing/2014/main" id="{41E28416-0A7A-39E9-B6BD-2A81F64248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BF26F532-2832-9A3C-480E-36C60C158EE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F0DE88E-B0C2-024A-7E75-A3A4A3F3B869}"/>
              </a:ext>
            </a:extLst>
          </p:cNvPr>
          <p:cNvSpPr/>
          <p:nvPr/>
        </p:nvSpPr>
        <p:spPr>
          <a:xfrm>
            <a:off x="4639134" y="335854"/>
            <a:ext cx="361349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Supply Uncertainty</a:t>
            </a:r>
          </a:p>
        </p:txBody>
      </p:sp>
      <p:sp>
        <p:nvSpPr>
          <p:cNvPr id="4" name="Slide Number Placeholder 3">
            <a:extLst>
              <a:ext uri="{FF2B5EF4-FFF2-40B4-BE49-F238E27FC236}">
                <a16:creationId xmlns:a16="http://schemas.microsoft.com/office/drawing/2014/main" id="{B725B877-1A34-C4B2-EB06-0A3A7D9FF9DA}"/>
              </a:ext>
            </a:extLst>
          </p:cNvPr>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60692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35080-396A-66B3-A5FD-587874FFA44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A868E82-FD34-856F-03D8-ED25669A8054}"/>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704C901-86E6-9F31-29A2-3BE71031F39B}"/>
              </a:ext>
            </a:extLst>
          </p:cNvPr>
          <p:cNvSpPr/>
          <p:nvPr/>
        </p:nvSpPr>
        <p:spPr>
          <a:xfrm>
            <a:off x="180431" y="1615962"/>
            <a:ext cx="11805919" cy="4510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marR="0" lvl="1" indent="0" algn="l" defTabSz="914400" rtl="0" eaLnBrk="0" fontAlgn="base" latinLnBrk="0" hangingPunct="0">
              <a:lnSpc>
                <a:spcPct val="100000"/>
              </a:lnSpc>
              <a:spcBef>
                <a:spcPct val="20000"/>
              </a:spcBef>
              <a:spcAft>
                <a:spcPct val="0"/>
              </a:spcAft>
              <a:buClr>
                <a:srgbClr val="B2B2B2"/>
              </a:buClr>
              <a:buSzPct val="100000"/>
              <a:buFontTx/>
              <a:buNone/>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 selecting a supplier, a number of factors must be analyzed:</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Price</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Quality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Reliability</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Credit terms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sz="28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Shipping costs.</a:t>
            </a:r>
          </a:p>
          <a:p>
            <a:pPr marL="400050" marR="0" lvl="1" indent="0" algn="l" defTabSz="914400" rtl="0" eaLnBrk="0" fontAlgn="base" latinLnBrk="0" hangingPunct="0">
              <a:lnSpc>
                <a:spcPct val="100000"/>
              </a:lnSpc>
              <a:spcBef>
                <a:spcPct val="20000"/>
              </a:spcBef>
              <a:spcAft>
                <a:spcPct val="0"/>
              </a:spcAft>
              <a:buClr>
                <a:srgbClr val="B2B2B2"/>
              </a:buClr>
              <a:buSzPct val="100000"/>
              <a:buFontTx/>
              <a:buNone/>
              <a:tabLst/>
              <a:defRPr/>
            </a:pPr>
            <a:r>
              <a:rPr kumimoji="0" 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Look at the whole transaction cost of dealing with a supplier  (not just the cheapest price). </a:t>
            </a:r>
          </a:p>
        </p:txBody>
      </p:sp>
      <p:sp>
        <p:nvSpPr>
          <p:cNvPr id="2" name="TextBox 1">
            <a:extLst>
              <a:ext uri="{FF2B5EF4-FFF2-40B4-BE49-F238E27FC236}">
                <a16:creationId xmlns:a16="http://schemas.microsoft.com/office/drawing/2014/main" id="{E36B38C9-4070-ED8E-0603-785F010241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C240DA8-FB7A-B689-BA3D-D2C9E3DB606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C058409-69F7-4DC0-7E54-E61DD97C20E3}"/>
              </a:ext>
            </a:extLst>
          </p:cNvPr>
          <p:cNvSpPr/>
          <p:nvPr/>
        </p:nvSpPr>
        <p:spPr>
          <a:xfrm>
            <a:off x="4610281" y="335854"/>
            <a:ext cx="36711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Selecting a Supplier</a:t>
            </a:r>
          </a:p>
        </p:txBody>
      </p:sp>
      <p:sp>
        <p:nvSpPr>
          <p:cNvPr id="4" name="Slide Number Placeholder 3">
            <a:extLst>
              <a:ext uri="{FF2B5EF4-FFF2-40B4-BE49-F238E27FC236}">
                <a16:creationId xmlns:a16="http://schemas.microsoft.com/office/drawing/2014/main" id="{3C481474-B472-A5ED-156F-945AC2C52998}"/>
              </a:ext>
            </a:extLst>
          </p:cNvPr>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19258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1A434-73E7-5BA9-18F6-E776F68749F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C4B117B-E6CB-C3B0-352B-71D78131FBEC}"/>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8DF32E3-FA62-153D-B8A9-D77DB81045A7}"/>
              </a:ext>
            </a:extLst>
          </p:cNvPr>
          <p:cNvSpPr/>
          <p:nvPr/>
        </p:nvSpPr>
        <p:spPr>
          <a:xfrm>
            <a:off x="609600" y="1712686"/>
            <a:ext cx="10932160"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Positive trends in purchasing and procurement include</a:t>
            </a:r>
            <a:r>
              <a:rPr kumimoji="0" lang="en-US" altLang="en-US" sz="28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Reduced number of suppliers.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Long-term relationships with supplier.</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Suppliers located close to customers for improved access.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Integrated information infrastructure: EDI, electronic catalogs.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Suppliers considered to be an essential part of the business</a:t>
            </a:r>
          </a:p>
          <a:p>
            <a:pPr marL="285750" indent="-285750" eaLnBrk="0" fontAlgn="base" hangingPunct="0">
              <a:spcBef>
                <a:spcPct val="20000"/>
              </a:spcBef>
              <a:spcAft>
                <a:spcPct val="0"/>
              </a:spcAft>
              <a:buClr>
                <a:srgbClr val="B2B2B2"/>
              </a:buClr>
              <a:buSzPct val="100000"/>
              <a:buFontTx/>
              <a:buChar char="•"/>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Suppliers involved in future product development programs.</a:t>
            </a:r>
          </a:p>
          <a:p>
            <a:pPr marL="285750" indent="-285750" eaLnBrk="0" fontAlgn="base" hangingPunct="0">
              <a:spcBef>
                <a:spcPct val="20000"/>
              </a:spcBef>
              <a:spcAft>
                <a:spcPct val="0"/>
              </a:spcAft>
              <a:buClr>
                <a:srgbClr val="B2B2B2"/>
              </a:buClr>
              <a:buSzPct val="100000"/>
              <a:buFontTx/>
              <a:buChar char="•"/>
              <a:defRPr/>
            </a:pPr>
            <a:endPar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endPar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DECB022-812F-3750-5CF9-376E09F845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40ED99AD-5CD0-3E51-AE6E-133D50BADB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BA1C9A2-847A-7185-7661-66AAD380A702}"/>
              </a:ext>
            </a:extLst>
          </p:cNvPr>
          <p:cNvSpPr/>
          <p:nvPr/>
        </p:nvSpPr>
        <p:spPr>
          <a:xfrm>
            <a:off x="4962364" y="335854"/>
            <a:ext cx="296703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Positive Trends </a:t>
            </a:r>
          </a:p>
        </p:txBody>
      </p:sp>
      <p:sp>
        <p:nvSpPr>
          <p:cNvPr id="4" name="Slide Number Placeholder 3">
            <a:extLst>
              <a:ext uri="{FF2B5EF4-FFF2-40B4-BE49-F238E27FC236}">
                <a16:creationId xmlns:a16="http://schemas.microsoft.com/office/drawing/2014/main" id="{7C125707-8D9E-C269-9CE3-F68BE11610D3}"/>
              </a:ext>
            </a:extLst>
          </p:cNvPr>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3437212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D0F23-3831-C3F7-95EC-9A3E54FA806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80F92B7-C2C7-6556-CFCB-C9AB3FA97DE0}"/>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99DFF2-EB19-6429-472A-BA7923D714A9}"/>
              </a:ext>
            </a:extLst>
          </p:cNvPr>
          <p:cNvSpPr/>
          <p:nvPr/>
        </p:nvSpPr>
        <p:spPr>
          <a:xfrm>
            <a:off x="609600" y="1422400"/>
            <a:ext cx="10932160" cy="4646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Key considerations in analyzing the purchasing process:</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Annual sales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Annual purchases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Number of suppliers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Number of supplier alliances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Total number of purchased products or parts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Short and long-term cost-effective purchasing</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Char char="•"/>
              <a:tabLst/>
              <a:defRPr/>
            </a:pPr>
            <a:r>
              <a:rPr kumimoji="0" lang="en-US" altLang="en-US" sz="28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Efficient business management of the purchasing process.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None/>
              <a:tabLst/>
              <a:defRPr/>
            </a:pPr>
            <a:endPar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7E3C3FA-E50F-2336-4FA9-5BE055E070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5EEA1AA5-DE1B-5F6E-0F55-9E8588DF18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78CF639-E49C-6CF4-1313-26B1D3AF43D0}"/>
              </a:ext>
            </a:extLst>
          </p:cNvPr>
          <p:cNvSpPr/>
          <p:nvPr/>
        </p:nvSpPr>
        <p:spPr>
          <a:xfrm>
            <a:off x="4584441" y="335854"/>
            <a:ext cx="3722879"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Analysis</a:t>
            </a:r>
          </a:p>
        </p:txBody>
      </p:sp>
      <p:sp>
        <p:nvSpPr>
          <p:cNvPr id="4" name="Slide Number Placeholder 3">
            <a:extLst>
              <a:ext uri="{FF2B5EF4-FFF2-40B4-BE49-F238E27FC236}">
                <a16:creationId xmlns:a16="http://schemas.microsoft.com/office/drawing/2014/main" id="{3221D491-F2D6-CFB4-0789-5EEECFC29587}"/>
              </a:ext>
            </a:extLst>
          </p:cNvPr>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859414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1FE12-BA57-E1DE-9EF9-376A9958592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76DF97E-BA39-8EEB-DC83-768CCDF3CD59}"/>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E83ED4C-A229-5A17-5818-A741FCA50DFE}"/>
              </a:ext>
            </a:extLst>
          </p:cNvPr>
          <p:cNvSpPr/>
          <p:nvPr/>
        </p:nvSpPr>
        <p:spPr>
          <a:xfrm>
            <a:off x="254001" y="1702526"/>
            <a:ext cx="11551919"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Analyze what the suppliers' requirements are for:</a:t>
            </a: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endParaRPr kumimoji="0" lang="en-US" altLang="en-US" sz="2800" b="1"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endParaRPr>
          </a:p>
          <a:p>
            <a:pPr marL="285750" indent="-285750" eaLnBrk="0" fontAlgn="base" hangingPunct="0">
              <a:spcBef>
                <a:spcPct val="20000"/>
              </a:spcBef>
              <a:spcAft>
                <a:spcPct val="0"/>
              </a:spcAft>
              <a:buClr>
                <a:srgbClr val="B2B2B2"/>
              </a:buClr>
              <a:buSzPct val="100000"/>
              <a:buFontTx/>
              <a:buChar char="•"/>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Goods and services: lot sizes, packaging, delivery frequency, and responsiveness.</a:t>
            </a:r>
          </a:p>
          <a:p>
            <a:pPr marL="285750" indent="-285750" eaLnBrk="0" fontAlgn="base" hangingPunct="0">
              <a:spcBef>
                <a:spcPct val="20000"/>
              </a:spcBef>
              <a:spcAft>
                <a:spcPct val="0"/>
              </a:spcAft>
              <a:buClr>
                <a:srgbClr val="B2B2B2"/>
              </a:buClr>
              <a:buSzPct val="100000"/>
              <a:buFontTx/>
              <a:buChar char="•"/>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Information: how much and when?</a:t>
            </a:r>
          </a:p>
          <a:p>
            <a:pPr marL="285750" indent="-285750" eaLnBrk="0" fontAlgn="base" hangingPunct="0">
              <a:spcBef>
                <a:spcPct val="20000"/>
              </a:spcBef>
              <a:spcAft>
                <a:spcPct val="0"/>
              </a:spcAft>
              <a:buClr>
                <a:srgbClr val="B2B2B2"/>
              </a:buClr>
              <a:buSzPct val="100000"/>
              <a:buFontTx/>
              <a:buChar char="•"/>
              <a:defRPr/>
            </a:pPr>
            <a:r>
              <a:rPr kumimoji="0" lang="en-US" altLang="en-US" sz="260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financing arrangements and costs.</a:t>
            </a:r>
          </a:p>
          <a:p>
            <a:pPr marL="742950" marR="0" lvl="1" indent="-285750" algn="l" defTabSz="914400" rtl="0" eaLnBrk="0" fontAlgn="base" latinLnBrk="0" hangingPunct="0">
              <a:lnSpc>
                <a:spcPct val="100000"/>
              </a:lnSpc>
              <a:spcBef>
                <a:spcPct val="20000"/>
              </a:spcBef>
              <a:spcAft>
                <a:spcPct val="0"/>
              </a:spcAft>
              <a:buClr>
                <a:srgbClr val="B2B2B2"/>
              </a:buClr>
              <a:buSzPct val="100000"/>
              <a:buFontTx/>
              <a:buNone/>
              <a:tabLst/>
              <a:defRPr/>
            </a:pPr>
            <a:endParaRPr kumimoji="0" lang="en-US" alt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20000"/>
              </a:spcBef>
              <a:spcAft>
                <a:spcPct val="0"/>
              </a:spcAft>
              <a:buClr>
                <a:srgbClr val="000000"/>
              </a:buClr>
              <a:buSzPct val="100000"/>
              <a:buFontTx/>
              <a:buNone/>
              <a:tabLst/>
              <a:defRPr/>
            </a:pPr>
            <a:r>
              <a:rPr kumimoji="0" lang="en-US" altLang="en-US" sz="2800" b="0" i="1"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Compare your needs and abilities against these requirements.</a:t>
            </a:r>
          </a:p>
        </p:txBody>
      </p:sp>
      <p:sp>
        <p:nvSpPr>
          <p:cNvPr id="2" name="TextBox 1">
            <a:extLst>
              <a:ext uri="{FF2B5EF4-FFF2-40B4-BE49-F238E27FC236}">
                <a16:creationId xmlns:a16="http://schemas.microsoft.com/office/drawing/2014/main" id="{95A4CF61-D2D9-BFF3-42B6-37FA376297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C1EC6AF5-02B9-3024-5E34-6A249EB769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993896D-F9D1-743B-624E-A8FBB249A3AF}"/>
              </a:ext>
            </a:extLst>
          </p:cNvPr>
          <p:cNvSpPr/>
          <p:nvPr/>
        </p:nvSpPr>
        <p:spPr>
          <a:xfrm>
            <a:off x="4819624" y="294531"/>
            <a:ext cx="2236510"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Suggestions</a:t>
            </a:r>
          </a:p>
        </p:txBody>
      </p:sp>
      <p:sp>
        <p:nvSpPr>
          <p:cNvPr id="4" name="Slide Number Placeholder 3">
            <a:extLst>
              <a:ext uri="{FF2B5EF4-FFF2-40B4-BE49-F238E27FC236}">
                <a16:creationId xmlns:a16="http://schemas.microsoft.com/office/drawing/2014/main" id="{ABFD9215-E205-5B63-C662-63B68F8D2112}"/>
              </a:ext>
            </a:extLst>
          </p:cNvPr>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2792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1C934-3199-7BEC-5876-70997CE0132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4C75B54-00EF-4545-4E32-A542181ECEA5}"/>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B6A8AFE-25A1-B1FC-7A3B-9443F8D393A8}"/>
              </a:ext>
            </a:extLst>
          </p:cNvPr>
          <p:cNvSpPr/>
          <p:nvPr/>
        </p:nvSpPr>
        <p:spPr>
          <a:xfrm>
            <a:off x="464911" y="1491139"/>
            <a:ext cx="11544210" cy="46060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rPr>
              <a:t>What decisions does Purchasing have legitimate authority to make?</a:t>
            </a:r>
          </a:p>
          <a:p>
            <a:pPr marL="342900" marR="0" lvl="0" indent="-342900" algn="l" defTabSz="457200" rtl="0" eaLnBrk="1" fontAlgn="base" latinLnBrk="0" hangingPunct="1">
              <a:lnSpc>
                <a:spcPct val="90000"/>
              </a:lnSpc>
              <a:spcBef>
                <a:spcPct val="20000"/>
              </a:spcBef>
              <a:spcAft>
                <a:spcPct val="0"/>
              </a:spcAft>
              <a:buClrTx/>
              <a:buSzTx/>
              <a:buFontTx/>
              <a:buNone/>
              <a:tabLst/>
              <a:defRPr/>
            </a:pPr>
            <a:endParaRPr kumimoji="0" lang="en-US" altLang="zh-CN" sz="2800" b="1" i="0" u="none" strike="noStrike" kern="1200" cap="none" spc="0" normalizeH="0" baseline="0" noProof="0" dirty="0">
              <a:ln>
                <a:noFill/>
              </a:ln>
              <a:solidFill>
                <a:srgbClr val="00B0F0"/>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Evaluate and Select Suppliers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Negotiate with Suppliers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Review Specifications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Act as the Primary Contact with Suppliers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Determine the Method of Awarding Purchase Orders and Contracts.</a:t>
            </a:r>
          </a:p>
          <a:p>
            <a:pPr marL="742950" marR="0" lvl="1" indent="-285750" algn="l" defTabSz="4572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Determine the appropriate Type of Contract.</a:t>
            </a:r>
          </a:p>
        </p:txBody>
      </p:sp>
      <p:sp>
        <p:nvSpPr>
          <p:cNvPr id="2" name="TextBox 1">
            <a:extLst>
              <a:ext uri="{FF2B5EF4-FFF2-40B4-BE49-F238E27FC236}">
                <a16:creationId xmlns:a16="http://schemas.microsoft.com/office/drawing/2014/main" id="{64B77692-4749-EA29-AE0A-7EC6D496CE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EA7DB6E-A79B-1AD9-2311-8EC4C2DF26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82E6CAC-B501-06D6-D312-88D179341326}"/>
              </a:ext>
            </a:extLst>
          </p:cNvPr>
          <p:cNvSpPr/>
          <p:nvPr/>
        </p:nvSpPr>
        <p:spPr>
          <a:xfrm>
            <a:off x="3917206" y="335854"/>
            <a:ext cx="505734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Purchasing Span of Control</a:t>
            </a:r>
          </a:p>
        </p:txBody>
      </p:sp>
      <p:sp>
        <p:nvSpPr>
          <p:cNvPr id="4" name="Slide Number Placeholder 3">
            <a:extLst>
              <a:ext uri="{FF2B5EF4-FFF2-40B4-BE49-F238E27FC236}">
                <a16:creationId xmlns:a16="http://schemas.microsoft.com/office/drawing/2014/main" id="{246AD981-527F-553B-1477-A41F67CAC97F}"/>
              </a:ext>
            </a:extLst>
          </p:cNvPr>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654152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6698D-8DF4-13DB-983F-8A63DA50491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78EEB7D-5CD4-3841-CAE2-CFACA57D97C9}"/>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67E8582-2C39-B59D-EF11-00B1AD29B2C5}"/>
              </a:ext>
            </a:extLst>
          </p:cNvPr>
          <p:cNvSpPr>
            <a:spLocks noGrp="1"/>
          </p:cNvSpPr>
          <p:nvPr>
            <p:ph type="sldNum" sz="quarter" idx="12"/>
          </p:nvPr>
        </p:nvSpPr>
        <p:spPr/>
        <p:txBody>
          <a:bodyPr/>
          <a:lstStyle/>
          <a:p>
            <a:fld id="{F7542ADD-394E-41F3-B704-951748884AEE}" type="slidenum">
              <a:rPr lang="en-US" smtClean="0"/>
              <a:t>34</a:t>
            </a:fld>
            <a:endParaRPr lang="en-US"/>
          </a:p>
        </p:txBody>
      </p:sp>
      <p:pic>
        <p:nvPicPr>
          <p:cNvPr id="5" name="Picture 4">
            <a:extLst>
              <a:ext uri="{FF2B5EF4-FFF2-40B4-BE49-F238E27FC236}">
                <a16:creationId xmlns:a16="http://schemas.microsoft.com/office/drawing/2014/main" id="{101F227C-3416-E099-40DF-14A3290CD056}"/>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1401532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316D2-4D8B-E823-7B43-6670938CCDA8}"/>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717C4F15-1778-433B-1FA3-46B524D2D0A3}"/>
              </a:ext>
            </a:extLst>
          </p:cNvPr>
          <p:cNvSpPr>
            <a:spLocks noGrp="1"/>
          </p:cNvSpPr>
          <p:nvPr>
            <p:ph type="sldNum" sz="quarter" idx="12"/>
          </p:nvPr>
        </p:nvSpPr>
        <p:spPr/>
        <p:txBody>
          <a:bodyPr/>
          <a:lstStyle/>
          <a:p>
            <a:fld id="{F7542ADD-394E-41F3-B704-951748884AEE}" type="slidenum">
              <a:rPr lang="en-US" smtClean="0"/>
              <a:t>35</a:t>
            </a:fld>
            <a:endParaRPr lang="en-US"/>
          </a:p>
        </p:txBody>
      </p:sp>
      <p:pic>
        <p:nvPicPr>
          <p:cNvPr id="4" name="Picture 3">
            <a:extLst>
              <a:ext uri="{FF2B5EF4-FFF2-40B4-BE49-F238E27FC236}">
                <a16:creationId xmlns:a16="http://schemas.microsoft.com/office/drawing/2014/main" id="{F8F9AC13-480A-E972-2189-D0916D154D55}"/>
              </a:ext>
            </a:extLst>
          </p:cNvPr>
          <p:cNvPicPr>
            <a:picLocks noChangeAspect="1"/>
          </p:cNvPicPr>
          <p:nvPr/>
        </p:nvPicPr>
        <p:blipFill>
          <a:blip r:embed="rId2"/>
          <a:stretch>
            <a:fillRect/>
          </a:stretch>
        </p:blipFill>
        <p:spPr>
          <a:xfrm>
            <a:off x="0" y="0"/>
            <a:ext cx="12110720" cy="6857999"/>
          </a:xfrm>
          <a:prstGeom prst="rect">
            <a:avLst/>
          </a:prstGeom>
        </p:spPr>
      </p:pic>
    </p:spTree>
    <p:extLst>
      <p:ext uri="{BB962C8B-B14F-4D97-AF65-F5344CB8AC3E}">
        <p14:creationId xmlns:p14="http://schemas.microsoft.com/office/powerpoint/2010/main" val="23907397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F9A30-FC65-8438-C03A-EF2C767AB3DF}"/>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4DC76A9B-14B4-30E9-B9F8-5565BAFE03AC}"/>
              </a:ext>
            </a:extLst>
          </p:cNvPr>
          <p:cNvSpPr>
            <a:spLocks noGrp="1"/>
          </p:cNvSpPr>
          <p:nvPr>
            <p:ph type="sldNum" sz="quarter" idx="12"/>
          </p:nvPr>
        </p:nvSpPr>
        <p:spPr/>
        <p:txBody>
          <a:bodyPr/>
          <a:lstStyle/>
          <a:p>
            <a:fld id="{F7542ADD-394E-41F3-B704-951748884AEE}" type="slidenum">
              <a:rPr lang="en-US" smtClean="0"/>
              <a:t>36</a:t>
            </a:fld>
            <a:endParaRPr lang="en-US"/>
          </a:p>
        </p:txBody>
      </p:sp>
      <p:pic>
        <p:nvPicPr>
          <p:cNvPr id="4" name="Picture 3">
            <a:extLst>
              <a:ext uri="{FF2B5EF4-FFF2-40B4-BE49-F238E27FC236}">
                <a16:creationId xmlns:a16="http://schemas.microsoft.com/office/drawing/2014/main" id="{D2E6FDB4-F662-22FA-5F87-1EE5E4CE3E8E}"/>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691946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F7A54-7517-31DF-AA00-E4B0A620358C}"/>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0F357C9E-6AAC-8B8A-3418-36ED1594D2F2}"/>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4" name="Picture 3">
            <a:extLst>
              <a:ext uri="{FF2B5EF4-FFF2-40B4-BE49-F238E27FC236}">
                <a16:creationId xmlns:a16="http://schemas.microsoft.com/office/drawing/2014/main" id="{16DAE55C-998C-450E-2B41-70ADEED3BAFB}"/>
              </a:ext>
            </a:extLst>
          </p:cNvPr>
          <p:cNvPicPr>
            <a:picLocks noChangeAspect="1"/>
          </p:cNvPicPr>
          <p:nvPr/>
        </p:nvPicPr>
        <p:blipFill>
          <a:blip r:embed="rId2"/>
          <a:stretch>
            <a:fillRect/>
          </a:stretch>
        </p:blipFill>
        <p:spPr>
          <a:xfrm>
            <a:off x="152400" y="0"/>
            <a:ext cx="12039600" cy="6857999"/>
          </a:xfrm>
          <a:prstGeom prst="rect">
            <a:avLst/>
          </a:prstGeom>
        </p:spPr>
      </p:pic>
    </p:spTree>
    <p:extLst>
      <p:ext uri="{BB962C8B-B14F-4D97-AF65-F5344CB8AC3E}">
        <p14:creationId xmlns:p14="http://schemas.microsoft.com/office/powerpoint/2010/main" val="23795667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8646" y="435904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50856" y="1177959"/>
            <a:ext cx="614658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525688"/>
            <a:ext cx="8584236" cy="2677656"/>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1-How to define procurement.</a:t>
            </a:r>
          </a:p>
          <a:p>
            <a:pPr lvl="0" algn="just"/>
            <a:r>
              <a:rPr lang="en-US" sz="2800" dirty="0">
                <a:latin typeface="Times New Roman"/>
                <a:ea typeface="Times New Roman"/>
                <a:cs typeface="Times New Roman"/>
                <a:sym typeface="Times New Roman"/>
              </a:rPr>
              <a:t>2-How to define supply chain management.</a:t>
            </a:r>
          </a:p>
          <a:p>
            <a:pPr lvl="0" algn="just"/>
            <a:r>
              <a:rPr lang="en-US" sz="2800" dirty="0">
                <a:latin typeface="Times New Roman"/>
                <a:ea typeface="Times New Roman"/>
                <a:cs typeface="Times New Roman"/>
                <a:sym typeface="Times New Roman"/>
              </a:rPr>
              <a:t>3-Strategic roles of procurement.</a:t>
            </a:r>
          </a:p>
          <a:p>
            <a:pPr lvl="0" algn="just"/>
            <a:r>
              <a:rPr lang="en-US" sz="2800" dirty="0">
                <a:latin typeface="Times New Roman"/>
                <a:ea typeface="Times New Roman"/>
                <a:cs typeface="Times New Roman"/>
                <a:sym typeface="Times New Roman"/>
              </a:rPr>
              <a:t>4-The strategic scope of procurement.</a:t>
            </a:r>
          </a:p>
          <a:p>
            <a:pPr lvl="0" algn="just"/>
            <a:r>
              <a:rPr lang="en-US" sz="2800" dirty="0">
                <a:latin typeface="Times New Roman"/>
                <a:ea typeface="Times New Roman"/>
                <a:cs typeface="Times New Roman"/>
                <a:sym typeface="Times New Roman"/>
              </a:rPr>
              <a:t>5-Integrated supply chain management.</a:t>
            </a:r>
          </a:p>
          <a:p>
            <a:pPr lvl="0" algn="just"/>
            <a:r>
              <a:rPr lang="en-US" sz="2800" dirty="0">
                <a:latin typeface="Times New Roman"/>
                <a:ea typeface="Times New Roman"/>
                <a:cs typeface="Times New Roman"/>
                <a:sym typeface="Times New Roman"/>
              </a:rPr>
              <a:t>6-The status of procurement and supply management.</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802674"/>
            <a:ext cx="11443945"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7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44028" y="31654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17981809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0449" y="2670546"/>
            <a:ext cx="3801492" cy="22715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880D3A6-0F77-4761-AA13-82DD6C1F55F6}"/>
</file>

<file path=customXml/itemProps2.xml><?xml version="1.0" encoding="utf-8"?>
<ds:datastoreItem xmlns:ds="http://schemas.openxmlformats.org/officeDocument/2006/customXml" ds:itemID="{1EB76EA4-A4C9-4C67-A9FE-6F0EDCBF25C1}"/>
</file>

<file path=customXml/itemProps3.xml><?xml version="1.0" encoding="utf-8"?>
<ds:datastoreItem xmlns:ds="http://schemas.openxmlformats.org/officeDocument/2006/customXml" ds:itemID="{BF0AABA0-492D-4C34-A0B3-FC73791F580F}"/>
</file>

<file path=docProps/app.xml><?xml version="1.0" encoding="utf-8"?>
<Properties xmlns="http://schemas.openxmlformats.org/officeDocument/2006/extended-properties" xmlns:vt="http://schemas.openxmlformats.org/officeDocument/2006/docPropsVTypes">
  <TotalTime>5285</TotalTime>
  <Words>2159</Words>
  <Application>Microsoft Office PowerPoint</Application>
  <PresentationFormat>Widescreen</PresentationFormat>
  <Paragraphs>331</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 Black</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Example of a traditional purchasing process.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138</cp:revision>
  <dcterms:created xsi:type="dcterms:W3CDTF">2023-04-29T09:08:23Z</dcterms:created>
  <dcterms:modified xsi:type="dcterms:W3CDTF">2025-06-25T23:27:42Z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