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Layouts/slideLayout1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80" r:id="rId2"/>
    <p:sldId id="303" r:id="rId3"/>
    <p:sldId id="508" r:id="rId4"/>
    <p:sldId id="560" r:id="rId5"/>
    <p:sldId id="495" r:id="rId6"/>
    <p:sldId id="554" r:id="rId7"/>
    <p:sldId id="569" r:id="rId8"/>
    <p:sldId id="256" r:id="rId9"/>
    <p:sldId id="501" r:id="rId10"/>
    <p:sldId id="563" r:id="rId11"/>
    <p:sldId id="564" r:id="rId12"/>
    <p:sldId id="565" r:id="rId13"/>
    <p:sldId id="566" r:id="rId14"/>
    <p:sldId id="306" r:id="rId15"/>
    <p:sldId id="497" r:id="rId16"/>
    <p:sldId id="494" r:id="rId17"/>
    <p:sldId id="567" r:id="rId18"/>
    <p:sldId id="496" r:id="rId19"/>
    <p:sldId id="559" r:id="rId20"/>
    <p:sldId id="514" r:id="rId21"/>
    <p:sldId id="498" r:id="rId22"/>
    <p:sldId id="507" r:id="rId23"/>
    <p:sldId id="513" r:id="rId24"/>
    <p:sldId id="499" r:id="rId25"/>
    <p:sldId id="500" r:id="rId26"/>
    <p:sldId id="538" r:id="rId27"/>
    <p:sldId id="515" r:id="rId28"/>
    <p:sldId id="516" r:id="rId29"/>
    <p:sldId id="537" r:id="rId30"/>
    <p:sldId id="539" r:id="rId31"/>
    <p:sldId id="540" r:id="rId32"/>
    <p:sldId id="541" r:id="rId33"/>
    <p:sldId id="542" r:id="rId34"/>
    <p:sldId id="543" r:id="rId35"/>
    <p:sldId id="561" r:id="rId36"/>
    <p:sldId id="562" r:id="rId37"/>
    <p:sldId id="557" r:id="rId38"/>
    <p:sldId id="552" r:id="rId39"/>
    <p:sldId id="558" r:id="rId40"/>
    <p:sldId id="536"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560"/>
            <p14:sldId id="495"/>
            <p14:sldId id="554"/>
            <p14:sldId id="569"/>
            <p14:sldId id="256"/>
            <p14:sldId id="501"/>
            <p14:sldId id="563"/>
            <p14:sldId id="564"/>
            <p14:sldId id="565"/>
            <p14:sldId id="566"/>
            <p14:sldId id="306"/>
            <p14:sldId id="497"/>
            <p14:sldId id="494"/>
            <p14:sldId id="567"/>
            <p14:sldId id="496"/>
            <p14:sldId id="559"/>
            <p14:sldId id="514"/>
            <p14:sldId id="498"/>
            <p14:sldId id="507"/>
            <p14:sldId id="513"/>
            <p14:sldId id="499"/>
            <p14:sldId id="500"/>
            <p14:sldId id="538"/>
            <p14:sldId id="515"/>
            <p14:sldId id="516"/>
            <p14:sldId id="537"/>
            <p14:sldId id="539"/>
            <p14:sldId id="540"/>
            <p14:sldId id="541"/>
            <p14:sldId id="542"/>
            <p14:sldId id="543"/>
            <p14:sldId id="561"/>
            <p14:sldId id="562"/>
            <p14:sldId id="557"/>
            <p14:sldId id="552"/>
            <p14:sldId id="558"/>
            <p14:sldId id="53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956" autoAdjust="0"/>
    <p:restoredTop sz="92529" autoAdjust="0"/>
  </p:normalViewPr>
  <p:slideViewPr>
    <p:cSldViewPr snapToGrid="0">
      <p:cViewPr varScale="1">
        <p:scale>
          <a:sx n="61" d="100"/>
          <a:sy n="61" d="100"/>
        </p:scale>
        <p:origin x="118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B9716-F6A6-B2A6-D823-C4F97FF474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738781-F27B-3455-D169-9C10EA63D0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64C6C3-9835-A97C-0502-0D3F14C9B8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4C2906-D00D-8FD3-53E8-82A7E28FDE9A}"/>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4179574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558C7B-1DAA-8650-5A35-42EAD78AB3B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0686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866FB-E016-C1C9-24BC-417316D37D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0DF29E-341F-0B5A-93BA-359E600D15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FC456A-9973-F067-F8C1-B9EDB43EDA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301298-7C6E-3586-0647-EDC67434587A}"/>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820823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057341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76083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16.jpe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40.xml.rels><?xml version="1.0" encoding="UTF-8" standalone="yes"?>
<Relationships xmlns="http://schemas.openxmlformats.org/package/2006/relationships"><Relationship Id="rId3" Type="http://schemas.openxmlformats.org/officeDocument/2006/relationships/hyperlink" Target="https://www.ahewar.org/debat/show.art.asp?aid=534647" TargetMode="External"/><Relationship Id="rId2" Type="http://schemas.openxmlformats.org/officeDocument/2006/relationships/hyperlink" Target="https://getvom.com/%D8%A7%D9%84%D8%A7%D8%AF%D8%A7%D8%A1-%D8%A7%D9%84%D9%88%D8%B8%D9%8A%D9%81%D9%8A/" TargetMode="Externa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7.svg"/><Relationship Id="rId2" Type="http://schemas.openxmlformats.org/officeDocument/2006/relationships/image" Target="../media/image19.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Alexandria ExtraBold" pitchFamily="2" charset="-78"/>
                <a:cs typeface="Alexandria ExtraBold" pitchFamily="2" charset="-78"/>
              </a:rPr>
              <a:t>communication and </a:t>
            </a:r>
            <a:endParaRPr lang="ar-JO" altLang="en-US" sz="3200" b="1" dirty="0">
              <a:solidFill>
                <a:srgbClr val="00B0F0"/>
              </a:solidFill>
              <a:latin typeface="Alexandria ExtraBold" pitchFamily="2" charset="-78"/>
              <a:cs typeface="Alexandria ExtraBold" pitchFamily="2" charset="-78"/>
            </a:endParaRPr>
          </a:p>
          <a:p>
            <a:pPr algn="ctr"/>
            <a:r>
              <a:rPr lang="en-US" altLang="en-US" sz="3200" b="1" dirty="0">
                <a:solidFill>
                  <a:srgbClr val="00B0F0"/>
                </a:solidFill>
                <a:latin typeface="Alexandria ExtraBold" pitchFamily="2" charset="-78"/>
                <a:cs typeface="Alexandria ExtraBold" pitchFamily="2" charset="-78"/>
              </a:rPr>
              <a:t>Leadership</a:t>
            </a:r>
            <a:endParaRPr lang="ar-JO" altLang="en-US" sz="3200" b="1" dirty="0">
              <a:solidFill>
                <a:srgbClr val="00B0F0"/>
              </a:solidFill>
              <a:latin typeface="Alexandria ExtraBold" pitchFamily="2" charset="-78"/>
              <a:cs typeface="Alexandria ExtraBold"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endParaRPr lang="en-US" altLang="en-US" sz="3200" b="1" dirty="0">
              <a:solidFill>
                <a:srgbClr val="00B0F0"/>
              </a:solidFill>
              <a:latin typeface="Alexandria Medium" pitchFamily="2" charset="-78"/>
              <a:cs typeface="Alexandria Medium" pitchFamily="2" charset="-78"/>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pitchFamily="2" charset="-78"/>
              </a:rPr>
              <a:t>Prepared by Dr. </a:t>
            </a:r>
            <a:r>
              <a:rPr lang="en-US" sz="2400" dirty="0" err="1">
                <a:latin typeface="Alexandria ExtraBold" pitchFamily="2" charset="-78"/>
                <a:cs typeface="Alexandria ExtraBold" pitchFamily="2" charset="-78"/>
              </a:rPr>
              <a:t>Eman</a:t>
            </a:r>
            <a:r>
              <a:rPr lang="en-US" sz="2400" dirty="0">
                <a:latin typeface="Alexandria ExtraBold" pitchFamily="2" charset="-78"/>
                <a:cs typeface="Alexandria ExtraBold" pitchFamily="2" charset="-78"/>
              </a:rPr>
              <a:t>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502796" y="59907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الخامسة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0645"/>
    </mc:Choice>
    <mc:Fallback xmlns="">
      <p:transition spd="slow" advTm="5064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771335" y="4679421"/>
            <a:ext cx="6325367"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lexandria ExtraBold" pitchFamily="2" charset="-78"/>
                <a:cs typeface="Alexandria ExtraBold" pitchFamily="2" charset="-78"/>
              </a:rPr>
              <a:t>المحاضرة الخامسة:</a:t>
            </a:r>
          </a:p>
          <a:p>
            <a:pPr algn="ctr"/>
            <a:r>
              <a:rPr lang="ar-JO" sz="2800" b="1" dirty="0">
                <a:solidFill>
                  <a:schemeClr val="tx1"/>
                </a:solidFill>
                <a:latin typeface="Alexandria ExtraBold" pitchFamily="2" charset="-78"/>
                <a:cs typeface="Alexandria ExtraBold" pitchFamily="2" charset="-78"/>
              </a:rPr>
              <a:t> </a:t>
            </a:r>
            <a:r>
              <a:rPr lang="ar-SA" sz="2800" dirty="0">
                <a:solidFill>
                  <a:schemeClr val="tx1"/>
                </a:solidFill>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600" dirty="0">
              <a:solidFill>
                <a:schemeClr val="tx1"/>
              </a:solidFill>
              <a:effectLst/>
              <a:latin typeface="Alexandria Light" pitchFamily="2" charset="-78"/>
              <a:ea typeface="Arial" panose="020B0604020202020204" pitchFamily="34" charset="0"/>
              <a:cs typeface="Alexandria Light" pitchFamily="2" charset="-78"/>
            </a:endParaRPr>
          </a:p>
          <a:p>
            <a:pPr algn="ctr"/>
            <a:endParaRPr lang="en-US" sz="2800" b="1" dirty="0">
              <a:solidFill>
                <a:schemeClr val="tx1"/>
              </a:solidFill>
              <a:latin typeface="Alexandria ExtraBold" pitchFamily="2" charset="-78"/>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a:t>
            </a:r>
            <a:r>
              <a:rPr lang="en-US" sz="2800" b="1" dirty="0" err="1">
                <a:solidFill>
                  <a:srgbClr val="00B0F0"/>
                </a:solidFill>
                <a:latin typeface="Alexandria SemiBold" pitchFamily="2" charset="-78"/>
                <a:cs typeface="Alexandria SemiBold" pitchFamily="2" charset="-78"/>
              </a:rPr>
              <a:t>Eman</a:t>
            </a:r>
            <a:r>
              <a:rPr lang="en-US" sz="2800" b="1" dirty="0">
                <a:solidFill>
                  <a:srgbClr val="00B0F0"/>
                </a:solidFill>
                <a:latin typeface="Alexandria SemiBold" pitchFamily="2" charset="-78"/>
                <a:cs typeface="Alexandria SemiBold" pitchFamily="2" charset="-78"/>
              </a:rPr>
              <a:t>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Alexandria Black" pitchFamily="2" charset="-78"/>
                <a:cs typeface="Alexandria Black" pitchFamily="2" charset="-78"/>
              </a:rPr>
              <a:t>communication and leadership</a:t>
            </a:r>
            <a:endParaRPr lang="ar-JO" altLang="en-US" sz="3200" b="1" dirty="0">
              <a:latin typeface="Alexandria Black" pitchFamily="2" charset="-78"/>
              <a:cs typeface="Alexandria Black"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p>
        </p:txBody>
      </p:sp>
      <p:sp>
        <p:nvSpPr>
          <p:cNvPr id="8" name="TextBox 7">
            <a:extLst>
              <a:ext uri="{FF2B5EF4-FFF2-40B4-BE49-F238E27FC236}">
                <a16:creationId xmlns:a16="http://schemas.microsoft.com/office/drawing/2014/main"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5</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5312"/>
    </mc:Choice>
    <mc:Fallback xmlns="">
      <p:transition spd="slow" advTm="3531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Alexandria Black" pitchFamily="2" charset="-78"/>
                <a:cs typeface="Alexandria Black" pitchFamily="2" charset="-78"/>
              </a:rPr>
              <a:t>مادة الاتصالات والقيادة </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هي إحدى مقررات برنامج</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ماجستير القيادة التربوية</a:t>
            </a:r>
            <a:endParaRPr lang="en-US" sz="1600" b="1" dirty="0">
              <a:solidFill>
                <a:schemeClr val="bg1"/>
              </a:solidFill>
              <a:latin typeface="Alexandria Black" pitchFamily="2" charset="-78"/>
              <a:cs typeface="Alexandria Black" pitchFamily="2" charset="-78"/>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49919"/>
    </mc:Choice>
    <mc:Fallback xmlns="">
      <p:transition spd="slow" advTm="4991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FFE07-459F-C4EB-47AB-4E360AEBCE3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79EFDF1-84C4-22C1-43CF-328BB9AF0F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AC3EBB5-486B-42D8-96F2-4D6D12E126E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3BE2946-C443-F392-4D3A-51FEC520E75F}"/>
              </a:ext>
            </a:extLst>
          </p:cNvPr>
          <p:cNvSpPr txBox="1"/>
          <p:nvPr/>
        </p:nvSpPr>
        <p:spPr>
          <a:xfrm>
            <a:off x="1371643" y="899652"/>
            <a:ext cx="9448714" cy="5529078"/>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السابقة </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التطوير والتطوير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أنشطة وعمليات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التطوير والتغيير</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أهداف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إيجابيات وسلبيات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خطوات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أساليب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محاور التطوير التنظيمي.</a:t>
            </a:r>
          </a:p>
          <a:p>
            <a:pPr marR="0" algn="r" rtl="1">
              <a:lnSpc>
                <a:spcPct val="200000"/>
              </a:lnSpc>
              <a:spcBef>
                <a:spcPts val="200"/>
              </a:spcBef>
              <a:spcAft>
                <a:spcPts val="200"/>
              </a:spcAft>
              <a:tabLst>
                <a:tab pos="365760" algn="l"/>
                <a:tab pos="731520" algn="l"/>
                <a:tab pos="1097280" algn="l"/>
                <a:tab pos="1463040" algn="l"/>
                <a:tab pos="3036570" algn="l"/>
              </a:tabLst>
            </a:pPr>
            <a:endParaRPr lang="ar-JO" sz="1600" dirty="0">
              <a:solidFill>
                <a:srgbClr val="000000"/>
              </a:solidFill>
              <a:latin typeface="Alexandria" pitchFamily="2" charset="-78"/>
              <a:ea typeface="Arial" panose="020B0604020202020204" pitchFamily="34" charset="0"/>
              <a:cs typeface="Alexandria" pitchFamily="2" charset="-78"/>
            </a:endParaRPr>
          </a:p>
        </p:txBody>
      </p:sp>
      <p:sp>
        <p:nvSpPr>
          <p:cNvPr id="3" name="TextBox 2">
            <a:extLst>
              <a:ext uri="{FF2B5EF4-FFF2-40B4-BE49-F238E27FC236}">
                <a16:creationId xmlns:a16="http://schemas.microsoft.com/office/drawing/2014/main" id="{B6862901-E82B-68B3-499E-2DFEBC1946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10E720B-FD12-B3CC-B838-3E11C1246F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B2EDD529-11EB-C98E-6CDE-3FF19EC60F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89411" y="2184069"/>
            <a:ext cx="3105150" cy="3318097"/>
          </a:xfrm>
          <a:prstGeom prst="rect">
            <a:avLst/>
          </a:prstGeom>
        </p:spPr>
      </p:pic>
    </p:spTree>
    <p:extLst>
      <p:ext uri="{BB962C8B-B14F-4D97-AF65-F5344CB8AC3E}">
        <p14:creationId xmlns:p14="http://schemas.microsoft.com/office/powerpoint/2010/main" val="3166229742"/>
      </p:ext>
    </p:extLst>
  </p:cSld>
  <p:clrMapOvr>
    <a:masterClrMapping/>
  </p:clrMapOvr>
  <mc:AlternateContent xmlns:mc="http://schemas.openxmlformats.org/markup-compatibility/2006" xmlns:p14="http://schemas.microsoft.com/office/powerpoint/2010/main">
    <mc:Choice Requires="p14">
      <p:transition spd="slow" p14:dur="2000" advTm="76762"/>
    </mc:Choice>
    <mc:Fallback xmlns="">
      <p:transition spd="slow" advTm="7676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3F4FE775-3F97-DE5A-EB30-8652EDB5B522}"/>
              </a:ext>
            </a:extLst>
          </p:cNvPr>
          <p:cNvGraphicFramePr>
            <a:graphicFrameLocks noGrp="1"/>
          </p:cNvGraphicFramePr>
          <p:nvPr>
            <p:extLst>
              <p:ext uri="{D42A27DB-BD31-4B8C-83A1-F6EECF244321}">
                <p14:modId xmlns:p14="http://schemas.microsoft.com/office/powerpoint/2010/main" val="3337440113"/>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413272">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المحاضرة</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الموضوع</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التاريخ</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ملاحظات</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extLst>
                  <a:ext uri="{0D108BD9-81ED-4DB2-BD59-A6C34878D82A}">
                    <a16:rowId xmlns:a16="http://schemas.microsoft.com/office/drawing/2014/main"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1</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الاتصال والقيادة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JO" sz="18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2</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الاتصال التنظيمي</a:t>
                      </a:r>
                      <a:r>
                        <a:rPr lang="ar-SA" sz="1600">
                          <a:effectLst/>
                          <a:latin typeface="Alexandria Light" pitchFamily="2" charset="-78"/>
                          <a:ea typeface="Simplified Arabic" panose="02020603050405020304" pitchFamily="18" charset="-78"/>
                          <a:cs typeface="Alexandria Light" pitchFamily="2" charset="-78"/>
                        </a:rPr>
                        <a:t> </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a:t>
                      </a:r>
                      <a:r>
                        <a:rPr lang="ar-SA"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3</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التنظيم الإداري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2400" b="1" dirty="0">
                          <a:effectLst/>
                        </a:rPr>
                        <a:t>/</a:t>
                      </a:r>
                      <a:r>
                        <a:rPr lang="ar-SA" sz="2400" b="1" dirty="0">
                          <a:effectLst/>
                        </a:rPr>
                        <a:t> </a:t>
                      </a:r>
                      <a:endParaRPr lang="en-US" sz="1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4</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التطوير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defTabSz="914400" rtl="1" eaLnBrk="1" latinLnBrk="0" hangingPunct="1">
                        <a:lnSpc>
                          <a:spcPct val="115000"/>
                        </a:lnSpc>
                        <a:spcBef>
                          <a:spcPts val="0"/>
                        </a:spcBef>
                        <a:spcAft>
                          <a:spcPts val="0"/>
                        </a:spcAft>
                      </a:pPr>
                      <a:r>
                        <a:rPr lang="ar-JO" sz="2400" b="1" kern="1200" dirty="0">
                          <a:solidFill>
                            <a:schemeClr val="dk1"/>
                          </a:solidFill>
                          <a:effectLst/>
                          <a:latin typeface="+mn-lt"/>
                          <a:ea typeface="+mn-ea"/>
                          <a:cs typeface="+mn-cs"/>
                        </a:rPr>
                        <a:t>/</a:t>
                      </a:r>
                      <a:r>
                        <a:rPr lang="ar-SA" sz="2400" b="1" kern="1200" dirty="0">
                          <a:solidFill>
                            <a:schemeClr val="dk1"/>
                          </a:solidFill>
                          <a:effectLst/>
                          <a:latin typeface="+mn-lt"/>
                          <a:ea typeface="+mn-ea"/>
                          <a:cs typeface="+mn-cs"/>
                        </a:rPr>
                        <a:t> </a:t>
                      </a:r>
                      <a:endParaRPr lang="en-US" sz="2400" b="1" kern="1200" dirty="0">
                        <a:solidFill>
                          <a:schemeClr val="dk1"/>
                        </a:solidFill>
                        <a:effectLst/>
                        <a:latin typeface="+mn-lt"/>
                        <a:ea typeface="+mn-ea"/>
                        <a:cs typeface="+mn-cs"/>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5 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rPr>
                        <a:t>6 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Alexandria Light" pitchFamily="2" charset="-78"/>
                          <a:ea typeface="Simplified Arabic" panose="02020603050405020304" pitchFamily="18" charset="-78"/>
                          <a:cs typeface="Alexandria Light" pitchFamily="2" charset="-78"/>
                        </a:rPr>
                        <a:t>الاتصال والإدارة الإلكترونية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rPr>
                        <a:t>7 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العلاقات العامة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8 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الثقافة التنظيمية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9</a:t>
                      </a:r>
                      <a:r>
                        <a:rPr lang="ar-SA" sz="1400" dirty="0">
                          <a:solidFill>
                            <a:schemeClr val="bg1"/>
                          </a:solidFill>
                          <a:effectLst/>
                        </a:rPr>
                        <a:t>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الانتماء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10 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البيئة التنظيمي</a:t>
                      </a:r>
                      <a:r>
                        <a:rPr lang="ar-JO" sz="1600" dirty="0">
                          <a:effectLst/>
                          <a:latin typeface="Alexandria Light" pitchFamily="2" charset="-78"/>
                          <a:ea typeface="Simplified Arabic" panose="02020603050405020304" pitchFamily="18" charset="-78"/>
                          <a:cs typeface="Alexandria Light" pitchFamily="2" charset="-78"/>
                        </a:rPr>
                        <a:t>ة</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345987">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الامتحان النهائي </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89945"/>
    </mc:Choice>
    <mc:Fallback xmlns="">
      <p:transition spd="slow" advTm="8994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9E0218-0BDE-D955-04E5-A8F2DEDD8E96}"/>
              </a:ext>
            </a:extLst>
          </p:cNvPr>
          <p:cNvSpPr txBox="1"/>
          <p:nvPr/>
        </p:nvSpPr>
        <p:spPr>
          <a:xfrm>
            <a:off x="8914127" y="1614789"/>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a:extLst>
              <a:ext uri="{FF2B5EF4-FFF2-40B4-BE49-F238E27FC236}">
                <a16:creationId xmlns:a16="http://schemas.microsoft.com/office/drawing/2014/main" id="{3DC493B7-3193-86AB-F79A-F3A703F183F7}"/>
              </a:ext>
            </a:extLst>
          </p:cNvPr>
          <p:cNvSpPr txBox="1"/>
          <p:nvPr/>
        </p:nvSpPr>
        <p:spPr>
          <a:xfrm>
            <a:off x="536587" y="2122577"/>
            <a:ext cx="10962968" cy="3575979"/>
          </a:xfrm>
          <a:prstGeom prst="rect">
            <a:avLst/>
          </a:prstGeom>
          <a:noFill/>
        </p:spPr>
        <p:txBody>
          <a:bodyPr wrap="square" rtlCol="0">
            <a:spAutoFit/>
          </a:bodyPr>
          <a:lstStyle/>
          <a:p>
            <a:pPr algn="just" rtl="1">
              <a:lnSpc>
                <a:spcPct val="150000"/>
              </a:lnSpc>
              <a:spcAft>
                <a:spcPts val="800"/>
              </a:spcAft>
            </a:pPr>
            <a:r>
              <a:rPr lang="ar-JO" kern="100" dirty="0">
                <a:latin typeface="Alexandria Light" pitchFamily="2" charset="-78"/>
                <a:cs typeface="Alexandria Light" pitchFamily="2" charset="-78"/>
              </a:rPr>
              <a:t>    تواجه منظمات اليوم وخاصة التعليمية منها </a:t>
            </a:r>
            <a:r>
              <a:rPr lang="ar-SA" kern="100" dirty="0">
                <a:latin typeface="Alexandria Light" pitchFamily="2" charset="-78"/>
                <a:cs typeface="Alexandria Light" pitchFamily="2" charset="-78"/>
              </a:rPr>
              <a:t>تغيرات </a:t>
            </a:r>
            <a:r>
              <a:rPr lang="ar-JO" kern="100" dirty="0">
                <a:latin typeface="Alexandria Light" pitchFamily="2" charset="-78"/>
                <a:cs typeface="Alexandria Light" pitchFamily="2" charset="-78"/>
              </a:rPr>
              <a:t>مذهلة</a:t>
            </a:r>
            <a:r>
              <a:rPr lang="ar-SA" kern="100" dirty="0">
                <a:latin typeface="Alexandria Light" pitchFamily="2" charset="-78"/>
                <a:cs typeface="Alexandria Light" pitchFamily="2" charset="-78"/>
              </a:rPr>
              <a:t> في معظم مجالات الحياة، مثل العولمة والتقدم العلمي والتكنولوجي وثورة المعلومات والاتصالات، حيث </a:t>
            </a:r>
            <a:r>
              <a:rPr lang="ar-JO" kern="100" dirty="0">
                <a:latin typeface="Alexandria Light" pitchFamily="2" charset="-78"/>
                <a:cs typeface="Alexandria Light" pitchFamily="2" charset="-78"/>
              </a:rPr>
              <a:t>نتج عن هذه التغيرات </a:t>
            </a:r>
            <a:r>
              <a:rPr lang="ar-SA" kern="100" dirty="0">
                <a:latin typeface="Alexandria Light" pitchFamily="2" charset="-78"/>
                <a:cs typeface="Alexandria Light" pitchFamily="2" charset="-78"/>
              </a:rPr>
              <a:t> إدراك </a:t>
            </a:r>
            <a:r>
              <a:rPr lang="ar-JO" kern="100" dirty="0">
                <a:latin typeface="Alexandria Light" pitchFamily="2" charset="-78"/>
                <a:cs typeface="Alexandria Light" pitchFamily="2" charset="-78"/>
              </a:rPr>
              <a:t>الإدارات والقيادة أهمية توفير </a:t>
            </a:r>
            <a:r>
              <a:rPr lang="ar-SA" kern="100" dirty="0">
                <a:latin typeface="Alexandria Light" pitchFamily="2" charset="-78"/>
                <a:cs typeface="Alexandria Light" pitchFamily="2" charset="-78"/>
              </a:rPr>
              <a:t>متطلبات التغيير والتطور في الحاضر والمستقبل، </a:t>
            </a:r>
            <a:r>
              <a:rPr lang="ar-JO" kern="100" dirty="0">
                <a:latin typeface="Alexandria Light" pitchFamily="2" charset="-78"/>
                <a:cs typeface="Alexandria Light" pitchFamily="2" charset="-78"/>
              </a:rPr>
              <a:t>والتنبه لأهمية ال</a:t>
            </a:r>
            <a:r>
              <a:rPr lang="ar-SA" kern="100" dirty="0">
                <a:latin typeface="Alexandria Light" pitchFamily="2" charset="-78"/>
                <a:cs typeface="Alexandria Light" pitchFamily="2" charset="-78"/>
              </a:rPr>
              <a:t>سرعة في الأداء والإنجاز وتحقيق درجة عالية من الكفاءة والفعالية في الأداء. </a:t>
            </a:r>
            <a:r>
              <a:rPr lang="ar-JO" kern="100" dirty="0">
                <a:latin typeface="Alexandria Light" pitchFamily="2" charset="-78"/>
                <a:cs typeface="Alexandria Light" pitchFamily="2" charset="-78"/>
              </a:rPr>
              <a:t>ولذلك تسعى المنظمات التعليمية </a:t>
            </a:r>
            <a:r>
              <a:rPr lang="ar-SA" kern="100" dirty="0">
                <a:latin typeface="Alexandria Light" pitchFamily="2" charset="-78"/>
                <a:cs typeface="Alexandria Light" pitchFamily="2" charset="-78"/>
              </a:rPr>
              <a:t>جادة لتطوير أنظمتها وتحديثها لرفع مكانتها التنافسية، وزيادة قدرتها على تلبية احتياجات المجتمع وأفراده، وتحسين الجودة والكفاءة في أدائها</a:t>
            </a:r>
            <a:r>
              <a:rPr lang="ar-JO" kern="100" dirty="0">
                <a:latin typeface="Alexandria Light" pitchFamily="2" charset="-78"/>
                <a:cs typeface="Alexandria Light" pitchFamily="2" charset="-78"/>
              </a:rPr>
              <a:t>. ولا </a:t>
            </a:r>
            <a:r>
              <a:rPr lang="ar-SA" kern="100" dirty="0">
                <a:latin typeface="Alexandria Light" pitchFamily="2" charset="-78"/>
                <a:cs typeface="Alexandria Light" pitchFamily="2" charset="-78"/>
              </a:rPr>
              <a:t>يمكن </a:t>
            </a:r>
            <a:r>
              <a:rPr lang="ar-JO" kern="100" dirty="0">
                <a:latin typeface="Alexandria Light" pitchFamily="2" charset="-78"/>
                <a:cs typeface="Alexandria Light" pitchFamily="2" charset="-78"/>
              </a:rPr>
              <a:t>ال</a:t>
            </a:r>
            <a:r>
              <a:rPr lang="ar-SA" kern="100" dirty="0">
                <a:latin typeface="Alexandria Light" pitchFamily="2" charset="-78"/>
                <a:cs typeface="Alexandria Light" pitchFamily="2" charset="-78"/>
              </a:rPr>
              <a:t>تحس</a:t>
            </a:r>
            <a:r>
              <a:rPr lang="ar-JO" kern="100" dirty="0">
                <a:latin typeface="Alexandria Light" pitchFamily="2" charset="-78"/>
                <a:cs typeface="Alexandria Light" pitchFamily="2" charset="-78"/>
              </a:rPr>
              <a:t>ي</a:t>
            </a:r>
            <a:r>
              <a:rPr lang="ar-SA" kern="100" dirty="0">
                <a:latin typeface="Alexandria Light" pitchFamily="2" charset="-78"/>
                <a:cs typeface="Alexandria Light" pitchFamily="2" charset="-78"/>
              </a:rPr>
              <a:t>ن من </a:t>
            </a:r>
            <a:r>
              <a:rPr lang="ar-JO" kern="100" dirty="0">
                <a:latin typeface="Alexandria Light" pitchFamily="2" charset="-78"/>
                <a:cs typeface="Alexandria Light" pitchFamily="2" charset="-78"/>
              </a:rPr>
              <a:t>الجودة ورفع كفاءة الأداء </a:t>
            </a:r>
            <a:r>
              <a:rPr lang="ar-SA" kern="100" dirty="0">
                <a:latin typeface="Alexandria Light" pitchFamily="2" charset="-78"/>
                <a:cs typeface="Alexandria Light" pitchFamily="2" charset="-78"/>
              </a:rPr>
              <a:t>، دون أن </a:t>
            </a:r>
            <a:r>
              <a:rPr lang="ar-JO" kern="100" dirty="0">
                <a:latin typeface="Alexandria Light" pitchFamily="2" charset="-78"/>
                <a:cs typeface="Alexandria Light" pitchFamily="2" charset="-78"/>
              </a:rPr>
              <a:t>تهتم بالموارد البشرية فيها</a:t>
            </a:r>
            <a:r>
              <a:rPr lang="ar-SA" kern="100" dirty="0">
                <a:latin typeface="Alexandria Light" pitchFamily="2" charset="-78"/>
                <a:cs typeface="Alexandria Light" pitchFamily="2" charset="-78"/>
              </a:rPr>
              <a:t>، لما </a:t>
            </a:r>
            <a:r>
              <a:rPr lang="ar-JO" kern="100" dirty="0">
                <a:latin typeface="Alexandria Light" pitchFamily="2" charset="-78"/>
                <a:cs typeface="Alexandria Light" pitchFamily="2" charset="-78"/>
              </a:rPr>
              <a:t>يملكونه</a:t>
            </a:r>
            <a:r>
              <a:rPr lang="ar-SA" kern="100" dirty="0">
                <a:latin typeface="Alexandria Light" pitchFamily="2" charset="-78"/>
                <a:cs typeface="Alexandria Light" pitchFamily="2" charset="-78"/>
              </a:rPr>
              <a:t> من مؤهلات وكفايات وكفاءاتعلمية ومهارات انفعالية تمكنهم من </a:t>
            </a:r>
            <a:r>
              <a:rPr lang="ar-JO" kern="100" dirty="0">
                <a:latin typeface="Alexandria Light" pitchFamily="2" charset="-78"/>
                <a:cs typeface="Alexandria Light" pitchFamily="2" charset="-78"/>
              </a:rPr>
              <a:t>تحقيق أهداف المنظمة أو المؤسسة التعليمية</a:t>
            </a:r>
            <a:endParaRPr lang="en-US" kern="100" dirty="0">
              <a:latin typeface="Alexandria Light" pitchFamily="2" charset="-78"/>
              <a:cs typeface="Alexandria Light" pitchFamily="2" charset="-78"/>
            </a:endParaRPr>
          </a:p>
          <a:p>
            <a:pPr algn="just" rtl="1">
              <a:lnSpc>
                <a:spcPct val="200000"/>
              </a:lnSpc>
              <a:spcAft>
                <a:spcPts val="800"/>
              </a:spcAft>
            </a:pPr>
            <a:r>
              <a:rPr lang="ar-JO" kern="100" dirty="0">
                <a:latin typeface="Alexandria Light" pitchFamily="2" charset="-78"/>
                <a:cs typeface="Alexandria Light" pitchFamily="2" charset="-78"/>
              </a:rPr>
              <a:t>متغيرات العصر الحالي بما يخدم أهدافها .  </a:t>
            </a:r>
            <a:r>
              <a:rPr lang="ar-JO" u="sng" kern="100" dirty="0">
                <a:solidFill>
                  <a:srgbClr val="00B0F0"/>
                </a:solidFill>
                <a:latin typeface="Alexandria Light" pitchFamily="2" charset="-78"/>
                <a:cs typeface="Alexandria Light" pitchFamily="2" charset="-78"/>
              </a:rPr>
              <a:t>فما المقصود بالأداء الوظيفي وتقييم الأداء الوظيفي؟</a:t>
            </a:r>
            <a:endParaRPr lang="en-US" u="sng" kern="100" dirty="0">
              <a:solidFill>
                <a:srgbClr val="00B0F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ABC75A4E-1DB3-1052-0E5C-CAF46759FB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83771BAD-425D-658C-2728-5DA1FB65D5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1175" y="928007"/>
            <a:ext cx="2609850" cy="1076343"/>
          </a:xfrm>
          <a:prstGeom prst="rect">
            <a:avLst/>
          </a:prstGeom>
        </p:spPr>
      </p:pic>
    </p:spTree>
    <p:extLst>
      <p:ext uri="{BB962C8B-B14F-4D97-AF65-F5344CB8AC3E}">
        <p14:creationId xmlns:p14="http://schemas.microsoft.com/office/powerpoint/2010/main" val="2539765674"/>
      </p:ext>
    </p:extLst>
  </p:cSld>
  <p:clrMapOvr>
    <a:masterClrMapping/>
  </p:clrMapOvr>
  <mc:AlternateContent xmlns:mc="http://schemas.openxmlformats.org/markup-compatibility/2006" xmlns:p14="http://schemas.microsoft.com/office/powerpoint/2010/main">
    <mc:Choice Requires="p14">
      <p:transition p14:dur="10" advTm="112466"/>
    </mc:Choice>
    <mc:Fallback xmlns="">
      <p:transition advTm="1124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3EEC4-AE38-943D-F134-0984003F750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4EDCD17-4E08-C29B-EB47-3E41C47694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EDFC9B3-B24A-FC17-3D9A-29F838155A06}"/>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DC377D2-B83E-B41D-D691-B82FBEB48A45}"/>
              </a:ext>
            </a:extLst>
          </p:cNvPr>
          <p:cNvSpPr txBox="1"/>
          <p:nvPr/>
        </p:nvSpPr>
        <p:spPr>
          <a:xfrm>
            <a:off x="1486855" y="1021016"/>
            <a:ext cx="9448714" cy="4441601"/>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الخامسة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الأداء الوظيفي لغة واصطلاحًا</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أنواع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مؤشرات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معوقات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تقييم الأداء الوظيفي وأهميته</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خطوات تقييم الأداء الوظيفي</a:t>
            </a:r>
          </a:p>
        </p:txBody>
      </p:sp>
      <p:sp>
        <p:nvSpPr>
          <p:cNvPr id="3" name="TextBox 2">
            <a:extLst>
              <a:ext uri="{FF2B5EF4-FFF2-40B4-BE49-F238E27FC236}">
                <a16:creationId xmlns:a16="http://schemas.microsoft.com/office/drawing/2014/main" id="{136AF0E6-81AA-B8D7-1C2F-1AA3EC4120A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49CC41C-0A80-7325-F4F5-CB89E3FF13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5" name="Picture 4">
            <a:extLst>
              <a:ext uri="{FF2B5EF4-FFF2-40B4-BE49-F238E27FC236}">
                <a16:creationId xmlns:a16="http://schemas.microsoft.com/office/drawing/2014/main" id="{F8050F01-81A3-B4B8-1E77-94F8F6D332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5183" y="1021016"/>
            <a:ext cx="2876550" cy="4395882"/>
          </a:xfrm>
          <a:prstGeom prst="rect">
            <a:avLst/>
          </a:prstGeom>
        </p:spPr>
      </p:pic>
    </p:spTree>
    <p:extLst>
      <p:ext uri="{BB962C8B-B14F-4D97-AF65-F5344CB8AC3E}">
        <p14:creationId xmlns:p14="http://schemas.microsoft.com/office/powerpoint/2010/main" val="2955065650"/>
      </p:ext>
    </p:extLst>
  </p:cSld>
  <p:clrMapOvr>
    <a:masterClrMapping/>
  </p:clrMapOvr>
  <mc:AlternateContent xmlns:mc="http://schemas.openxmlformats.org/markup-compatibility/2006" xmlns:p14="http://schemas.microsoft.com/office/powerpoint/2010/main">
    <mc:Choice Requires="p14">
      <p:transition spd="slow" p14:dur="2000" advTm="65113"/>
    </mc:Choice>
    <mc:Fallback xmlns="">
      <p:transition spd="slow" advTm="6511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71045" y="734041"/>
            <a:ext cx="8417320"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Simplified Arabic" panose="02020603050405020304" pitchFamily="18" charset="-78"/>
                <a:cs typeface="Alexandria ExtraBold" pitchFamily="2" charset="-78"/>
              </a:rPr>
              <a:t>مفهوم الأداء الوظيفي</a:t>
            </a:r>
            <a:endParaRPr lang="en-US" sz="2000" b="1" dirty="0">
              <a:solidFill>
                <a:srgbClr val="00B0F0"/>
              </a:solidFill>
              <a:latin typeface="Alexandria ExtraBold" pitchFamily="2"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1AFC805-1B9D-BFE7-0243-317274C5587C}"/>
              </a:ext>
            </a:extLst>
          </p:cNvPr>
          <p:cNvSpPr/>
          <p:nvPr/>
        </p:nvSpPr>
        <p:spPr>
          <a:xfrm>
            <a:off x="362537" y="1668823"/>
            <a:ext cx="11466926" cy="44300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1" algn="r" rtl="1">
              <a:lnSpc>
                <a:spcPct val="150000"/>
              </a:lnSpc>
            </a:pPr>
            <a:r>
              <a:rPr lang="ar-JO" kern="100" dirty="0">
                <a:solidFill>
                  <a:schemeClr val="tx1"/>
                </a:solidFill>
                <a:latin typeface="Alexandria Black" pitchFamily="2" charset="-78"/>
                <a:cs typeface="Alexandria Black" pitchFamily="2" charset="-78"/>
              </a:rPr>
              <a:t>تعريف الأداء لغة</a:t>
            </a:r>
          </a:p>
          <a:p>
            <a:pPr lvl="1" algn="r" rtl="1">
              <a:lnSpc>
                <a:spcPct val="200000"/>
              </a:lnSpc>
            </a:pPr>
            <a:r>
              <a:rPr lang="ar-JO" dirty="0">
                <a:solidFill>
                  <a:srgbClr val="000000"/>
                </a:solidFill>
                <a:latin typeface="Alexandria Light" pitchFamily="2" charset="-78"/>
                <a:cs typeface="Alexandria Light" pitchFamily="2" charset="-78"/>
              </a:rPr>
              <a:t>جاء في معجم الوسيط بالمعاني الآتية:   </a:t>
            </a:r>
          </a:p>
          <a:p>
            <a:pPr marL="742950" lvl="1" indent="-285750" algn="r" rtl="1">
              <a:lnSpc>
                <a:spcPct val="200000"/>
              </a:lnSpc>
              <a:buFont typeface="Wingdings" panose="05000000000000000000" pitchFamily="2" charset="2"/>
              <a:buChar char="Ø"/>
            </a:pPr>
            <a:r>
              <a:rPr lang="ar-JO" dirty="0">
                <a:solidFill>
                  <a:srgbClr val="000000"/>
                </a:solidFill>
                <a:latin typeface="Alexandria Light" pitchFamily="2" charset="-78"/>
                <a:cs typeface="Alexandria Light" pitchFamily="2" charset="-78"/>
              </a:rPr>
              <a:t>أدّى الشيء: قام به</a:t>
            </a:r>
          </a:p>
          <a:p>
            <a:pPr marL="742950" lvl="1" indent="-285750" algn="r" rtl="1">
              <a:lnSpc>
                <a:spcPct val="200000"/>
              </a:lnSpc>
              <a:buFont typeface="Wingdings" panose="05000000000000000000" pitchFamily="2" charset="2"/>
              <a:buChar char="Ø"/>
            </a:pPr>
            <a:r>
              <a:rPr lang="ar-JO" dirty="0">
                <a:solidFill>
                  <a:srgbClr val="000000"/>
                </a:solidFill>
                <a:latin typeface="Alexandria Light" pitchFamily="2" charset="-78"/>
                <a:cs typeface="Alexandria Light" pitchFamily="2" charset="-78"/>
              </a:rPr>
              <a:t> أدّى الدين قضاه أدّى الصلاة: قام بها لوقتها، </a:t>
            </a:r>
          </a:p>
          <a:p>
            <a:pPr marL="742950" lvl="1" indent="-285750" algn="r" rtl="1">
              <a:lnSpc>
                <a:spcPct val="200000"/>
              </a:lnSpc>
              <a:buFont typeface="Wingdings" panose="05000000000000000000" pitchFamily="2" charset="2"/>
              <a:buChar char="Ø"/>
            </a:pPr>
            <a:r>
              <a:rPr lang="ar-JO" dirty="0">
                <a:solidFill>
                  <a:srgbClr val="000000"/>
                </a:solidFill>
                <a:latin typeface="Alexandria Light" pitchFamily="2" charset="-78"/>
                <a:cs typeface="Alexandria Light" pitchFamily="2" charset="-78"/>
              </a:rPr>
              <a:t>أدّى</a:t>
            </a:r>
            <a:r>
              <a:rPr lang="en-US" dirty="0">
                <a:solidFill>
                  <a:srgbClr val="000000"/>
                </a:solidFill>
                <a:latin typeface="Alexandria Light" pitchFamily="2" charset="-78"/>
                <a:cs typeface="Alexandria Light" pitchFamily="2" charset="-78"/>
              </a:rPr>
              <a:t> </a:t>
            </a:r>
            <a:r>
              <a:rPr lang="ar-JO" dirty="0">
                <a:solidFill>
                  <a:srgbClr val="000000"/>
                </a:solidFill>
                <a:latin typeface="Alexandria Light" pitchFamily="2" charset="-78"/>
                <a:cs typeface="Alexandria Light" pitchFamily="2" charset="-78"/>
              </a:rPr>
              <a:t>الشهادة: أدلى بها ، أدى إليه الشيء: </a:t>
            </a:r>
            <a:r>
              <a:rPr lang="en-US" dirty="0">
                <a:solidFill>
                  <a:srgbClr val="000000"/>
                </a:solidFill>
                <a:latin typeface="Alexandria Light" pitchFamily="2" charset="-78"/>
                <a:cs typeface="Alexandria Light" pitchFamily="2" charset="-78"/>
              </a:rPr>
              <a:t> </a:t>
            </a:r>
            <a:r>
              <a:rPr lang="ar-JO" dirty="0">
                <a:solidFill>
                  <a:srgbClr val="000000"/>
                </a:solidFill>
                <a:latin typeface="Alexandria Light" pitchFamily="2" charset="-78"/>
                <a:cs typeface="Alexandria Light" pitchFamily="2" charset="-78"/>
              </a:rPr>
              <a:t>أوصله إليه.</a:t>
            </a:r>
            <a:br>
              <a:rPr lang="ar-YE" sz="1600" dirty="0">
                <a:latin typeface="Alexandria Light" pitchFamily="2" charset="-78"/>
                <a:cs typeface="Alexandria Light" pitchFamily="2" charset="-78"/>
              </a:rPr>
            </a:br>
            <a:r>
              <a:rPr lang="ar-YE" dirty="0">
                <a:solidFill>
                  <a:srgbClr val="000000"/>
                </a:solidFill>
                <a:latin typeface="Alexandria Light" pitchFamily="2" charset="-78"/>
                <a:cs typeface="Alexandria Light" pitchFamily="2" charset="-78"/>
              </a:rPr>
              <a:t>ويقابل اللفظ اللاتيني </a:t>
            </a:r>
            <a:r>
              <a:rPr lang="ar-JO" dirty="0">
                <a:solidFill>
                  <a:srgbClr val="000000"/>
                </a:solidFill>
                <a:latin typeface="Alexandria Light" pitchFamily="2" charset="-78"/>
                <a:cs typeface="Alexandria Light" pitchFamily="2" charset="-78"/>
              </a:rPr>
              <a:t> </a:t>
            </a:r>
            <a:r>
              <a:rPr lang="en-US" dirty="0" err="1">
                <a:solidFill>
                  <a:srgbClr val="000000"/>
                </a:solidFill>
                <a:latin typeface="Alexandria Light" pitchFamily="2" charset="-78"/>
                <a:cs typeface="Alexandria Light" pitchFamily="2" charset="-78"/>
              </a:rPr>
              <a:t>performare</a:t>
            </a:r>
            <a:r>
              <a:rPr lang="ar-JO" dirty="0">
                <a:solidFill>
                  <a:srgbClr val="000000"/>
                </a:solidFill>
                <a:latin typeface="Alexandria Light" pitchFamily="2" charset="-78"/>
                <a:cs typeface="Alexandria Light" pitchFamily="2" charset="-78"/>
              </a:rPr>
              <a:t>  ا</a:t>
            </a:r>
            <a:r>
              <a:rPr lang="ar-YE" dirty="0">
                <a:solidFill>
                  <a:srgbClr val="000000"/>
                </a:solidFill>
                <a:latin typeface="Alexandria Light" pitchFamily="2" charset="-78"/>
                <a:cs typeface="Alexandria Light" pitchFamily="2" charset="-78"/>
              </a:rPr>
              <a:t>لتي تعني إعطاء كلية الشكل لشيء ما، والتي أشتق منها اللفظ الإنجليزي </a:t>
            </a:r>
            <a:r>
              <a:rPr lang="ar-JO" dirty="0">
                <a:solidFill>
                  <a:srgbClr val="000000"/>
                </a:solidFill>
                <a:latin typeface="Alexandria Light" pitchFamily="2" charset="-78"/>
                <a:cs typeface="Alexandria Light" pitchFamily="2" charset="-78"/>
              </a:rPr>
              <a:t> </a:t>
            </a:r>
            <a:r>
              <a:rPr lang="en-US" dirty="0">
                <a:solidFill>
                  <a:srgbClr val="000000"/>
                </a:solidFill>
                <a:latin typeface="Alexandria Light" pitchFamily="2" charset="-78"/>
                <a:cs typeface="Alexandria Light" pitchFamily="2" charset="-78"/>
              </a:rPr>
              <a:t> performance </a:t>
            </a:r>
            <a:r>
              <a:rPr lang="ar-YE" dirty="0">
                <a:solidFill>
                  <a:srgbClr val="000000"/>
                </a:solidFill>
                <a:latin typeface="Alexandria Light" pitchFamily="2" charset="-78"/>
                <a:cs typeface="Alexandria Light" pitchFamily="2" charset="-78"/>
              </a:rPr>
              <a:t>التي تعني إنجاز العمل، أو الكيفية التي يبلغ</a:t>
            </a:r>
            <a:r>
              <a:rPr lang="en-US" dirty="0">
                <a:solidFill>
                  <a:srgbClr val="000000"/>
                </a:solidFill>
                <a:latin typeface="Alexandria Light" pitchFamily="2" charset="-78"/>
                <a:cs typeface="Alexandria Light" pitchFamily="2" charset="-78"/>
              </a:rPr>
              <a:t> </a:t>
            </a:r>
            <a:r>
              <a:rPr lang="ar-YE" dirty="0">
                <a:solidFill>
                  <a:srgbClr val="000000"/>
                </a:solidFill>
                <a:latin typeface="Alexandria Light" pitchFamily="2" charset="-78"/>
                <a:cs typeface="Alexandria Light" pitchFamily="2" charset="-78"/>
              </a:rPr>
              <a:t>بها </a:t>
            </a:r>
            <a:r>
              <a:rPr lang="ar-JO" dirty="0">
                <a:solidFill>
                  <a:srgbClr val="000000"/>
                </a:solidFill>
                <a:latin typeface="Alexandria Light" pitchFamily="2" charset="-78"/>
                <a:cs typeface="Alexandria Light" pitchFamily="2" charset="-78"/>
              </a:rPr>
              <a:t>.</a:t>
            </a:r>
          </a:p>
        </p:txBody>
      </p:sp>
      <p:pic>
        <p:nvPicPr>
          <p:cNvPr id="9" name="Picture 8">
            <a:extLst>
              <a:ext uri="{FF2B5EF4-FFF2-40B4-BE49-F238E27FC236}">
                <a16:creationId xmlns:a16="http://schemas.microsoft.com/office/drawing/2014/main" id="{0DE18BD6-48E2-D2A0-CA7A-293AB2713F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987" y="2188407"/>
            <a:ext cx="2705100" cy="169545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4032"/>
    </mc:Choice>
    <mc:Fallback xmlns="">
      <p:transition spd="slow" advTm="8403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JO" sz="1600" dirty="0">
                <a:solidFill>
                  <a:schemeClr val="tx1"/>
                </a:solidFill>
                <a:latin typeface="Alexandria Black" pitchFamily="2" charset="-78"/>
                <a:ea typeface="Simplified Arabic" panose="02020603050405020304" pitchFamily="18" charset="-78"/>
                <a:cs typeface="Alexandria Black" pitchFamily="2" charset="-78"/>
              </a:rPr>
              <a:t>تنوعت تعريفات الأداء الوظيفي اصطلاحًا بتنوع تخصصات الباحثين ومنها:</a:t>
            </a:r>
          </a:p>
          <a:p>
            <a:pPr algn="r"/>
            <a:endParaRPr lang="ar-JO" dirty="0">
              <a:solidFill>
                <a:schemeClr val="tx1"/>
              </a:solidFill>
              <a:latin typeface="Alexandria Light" pitchFamily="2" charset="-78"/>
              <a:cs typeface="Alexandria Light" pitchFamily="2" charset="-78"/>
            </a:endParaRPr>
          </a:p>
          <a:p>
            <a:pPr algn="r">
              <a:lnSpc>
                <a:spcPct val="200000"/>
              </a:lnSpc>
            </a:pPr>
            <a:r>
              <a:rPr lang="ar-YE" b="1" dirty="0">
                <a:solidFill>
                  <a:schemeClr val="tx1"/>
                </a:solidFill>
                <a:latin typeface="Alexandria Light" pitchFamily="2" charset="-78"/>
                <a:cs typeface="Alexandria Light" pitchFamily="2" charset="-78"/>
              </a:rPr>
              <a:t>الاتجاه الأول</a:t>
            </a:r>
            <a:r>
              <a:rPr lang="ar-YE" dirty="0">
                <a:solidFill>
                  <a:schemeClr val="tx1"/>
                </a:solidFill>
                <a:latin typeface="Alexandria Light" pitchFamily="2" charset="-78"/>
                <a:cs typeface="Alexandria Light" pitchFamily="2" charset="-78"/>
              </a:rPr>
              <a:t>: اعتمد في تعريفه للأداء الوظيفي على أنه فعل أو نشاط وسلوك</a:t>
            </a:r>
            <a:r>
              <a:rPr lang="ar-JO" dirty="0">
                <a:solidFill>
                  <a:schemeClr val="tx1"/>
                </a:solidFill>
                <a:latin typeface="Alexandria Light" pitchFamily="2" charset="-78"/>
                <a:cs typeface="Alexandria Light" pitchFamily="2" charset="-78"/>
              </a:rPr>
              <a:t> (العمل الذي يقوم به الموظفين)</a:t>
            </a:r>
            <a:r>
              <a:rPr lang="ar-YE" dirty="0">
                <a:solidFill>
                  <a:schemeClr val="tx1"/>
                </a:solidFill>
                <a:latin typeface="Alexandria Light" pitchFamily="2" charset="-78"/>
                <a:cs typeface="Alexandria Light" pitchFamily="2" charset="-78"/>
              </a:rPr>
              <a:t>.</a:t>
            </a:r>
            <a:endParaRPr lang="ar-JO" dirty="0">
              <a:solidFill>
                <a:schemeClr val="tx1"/>
              </a:solidFill>
              <a:latin typeface="Alexandria Light" pitchFamily="2" charset="-78"/>
              <a:cs typeface="Alexandria Light" pitchFamily="2" charset="-78"/>
            </a:endParaRPr>
          </a:p>
          <a:p>
            <a:pPr algn="r">
              <a:lnSpc>
                <a:spcPct val="200000"/>
              </a:lnSpc>
            </a:pPr>
            <a:r>
              <a:rPr lang="ar-YE" b="1" dirty="0">
                <a:solidFill>
                  <a:schemeClr val="tx1"/>
                </a:solidFill>
                <a:latin typeface="Alexandria Light" pitchFamily="2" charset="-78"/>
                <a:cs typeface="Alexandria Light" pitchFamily="2" charset="-78"/>
              </a:rPr>
              <a:t>الاتجاه الثاني</a:t>
            </a:r>
            <a:r>
              <a:rPr lang="ar-YE" dirty="0">
                <a:solidFill>
                  <a:schemeClr val="tx1"/>
                </a:solidFill>
                <a:latin typeface="Alexandria Light" pitchFamily="2" charset="-78"/>
                <a:cs typeface="Alexandria Light" pitchFamily="2" charset="-78"/>
              </a:rPr>
              <a:t>: اعتمد في تعريفه للأداء الوظيفي على أنه نتاج ومحصلة لفعل معين</a:t>
            </a:r>
            <a:r>
              <a:rPr lang="ar-JO" dirty="0">
                <a:solidFill>
                  <a:schemeClr val="tx1"/>
                </a:solidFill>
                <a:latin typeface="Alexandria Light" pitchFamily="2" charset="-78"/>
                <a:cs typeface="Alexandria Light" pitchFamily="2" charset="-78"/>
              </a:rPr>
              <a:t> ( المنتج أو السلعة أو الخدمة)</a:t>
            </a:r>
            <a:r>
              <a:rPr lang="ar-YE" dirty="0">
                <a:solidFill>
                  <a:schemeClr val="tx1"/>
                </a:solidFill>
                <a:latin typeface="Alexandria Light" pitchFamily="2" charset="-78"/>
                <a:cs typeface="Alexandria Light" pitchFamily="2" charset="-78"/>
              </a:rPr>
              <a:t>.</a:t>
            </a:r>
            <a:endParaRPr lang="ar-JO" dirty="0">
              <a:solidFill>
                <a:schemeClr val="tx1"/>
              </a:solidFill>
              <a:latin typeface="Alexandria Light" pitchFamily="2" charset="-78"/>
              <a:cs typeface="Alexandria Light" pitchFamily="2" charset="-78"/>
            </a:endParaRPr>
          </a:p>
          <a:p>
            <a:pPr algn="r">
              <a:lnSpc>
                <a:spcPct val="200000"/>
              </a:lnSpc>
            </a:pPr>
            <a:r>
              <a:rPr lang="ar-YE" b="1" dirty="0">
                <a:solidFill>
                  <a:schemeClr val="tx1"/>
                </a:solidFill>
                <a:latin typeface="Alexandria Light" pitchFamily="2" charset="-78"/>
                <a:cs typeface="Alexandria Light" pitchFamily="2" charset="-78"/>
              </a:rPr>
              <a:t>الاتجاه الثالث: </a:t>
            </a:r>
            <a:r>
              <a:rPr lang="ar-YE" dirty="0">
                <a:solidFill>
                  <a:schemeClr val="tx1"/>
                </a:solidFill>
                <a:latin typeface="Alexandria Light" pitchFamily="2" charset="-78"/>
                <a:cs typeface="Alexandria Light" pitchFamily="2" charset="-78"/>
              </a:rPr>
              <a:t>اعتمد في تعريفه للأداء الوظيفي على أنه عملية تفاعل بين </a:t>
            </a:r>
            <a:r>
              <a:rPr lang="ar-JO" dirty="0">
                <a:solidFill>
                  <a:schemeClr val="tx1"/>
                </a:solidFill>
                <a:latin typeface="Alexandria Light" pitchFamily="2" charset="-78"/>
                <a:cs typeface="Alexandria Light" pitchFamily="2" charset="-78"/>
              </a:rPr>
              <a:t>مجموعة من</a:t>
            </a:r>
            <a:r>
              <a:rPr lang="ar-YE" dirty="0">
                <a:solidFill>
                  <a:schemeClr val="tx1"/>
                </a:solidFill>
                <a:latin typeface="Alexandria Light" pitchFamily="2" charset="-78"/>
                <a:cs typeface="Alexandria Light" pitchFamily="2" charset="-78"/>
              </a:rPr>
              <a:t> </a:t>
            </a:r>
            <a:r>
              <a:rPr lang="ar-JO" dirty="0">
                <a:solidFill>
                  <a:schemeClr val="tx1"/>
                </a:solidFill>
                <a:latin typeface="Alexandria Light" pitchFamily="2" charset="-78"/>
                <a:cs typeface="Alexandria Light" pitchFamily="2" charset="-78"/>
              </a:rPr>
              <a:t>ال</a:t>
            </a:r>
            <a:r>
              <a:rPr lang="ar-YE" dirty="0">
                <a:solidFill>
                  <a:schemeClr val="tx1"/>
                </a:solidFill>
                <a:latin typeface="Alexandria Light" pitchFamily="2" charset="-78"/>
                <a:cs typeface="Alexandria Light" pitchFamily="2" charset="-78"/>
              </a:rPr>
              <a:t>عوامل</a:t>
            </a:r>
            <a:r>
              <a:rPr lang="ar-YE" sz="1600" dirty="0">
                <a:solidFill>
                  <a:schemeClr val="tx1"/>
                </a:solidFill>
                <a:latin typeface="Alexandria Light" pitchFamily="2" charset="-78"/>
                <a:cs typeface="Alexandria Light" pitchFamily="2" charset="-78"/>
              </a:rPr>
              <a:t>.</a:t>
            </a:r>
            <a:endParaRPr lang="ar-JO" sz="1600" dirty="0">
              <a:solidFill>
                <a:schemeClr val="tx1"/>
              </a:solidFill>
              <a:latin typeface="Alexandria Light" pitchFamily="2" charset="-78"/>
              <a:cs typeface="Alexandria Light" pitchFamily="2" charset="-78"/>
            </a:endParaRPr>
          </a:p>
          <a:p>
            <a:pPr algn="r">
              <a:lnSpc>
                <a:spcPct val="200000"/>
              </a:lnSpc>
            </a:pPr>
            <a:endParaRPr lang="ar-JO" sz="1600" b="0" i="0" u="none" strike="noStrike" baseline="0" dirty="0">
              <a:solidFill>
                <a:schemeClr val="tx1"/>
              </a:solidFill>
              <a:latin typeface="Alexandria Light" pitchFamily="2" charset="-78"/>
              <a:cs typeface="Alexandria Light" pitchFamily="2" charset="-78"/>
            </a:endParaRPr>
          </a:p>
          <a:p>
            <a:pPr algn="r">
              <a:lnSpc>
                <a:spcPct val="20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الأداء الوظيفي</a:t>
            </a:r>
          </a:p>
          <a:p>
            <a:endParaRPr lang="en-US" dirty="0"/>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162126"/>
    </mc:Choice>
    <mc:Fallback xmlns="">
      <p:transition spd="slow" advTm="16212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DFDDD-DE9E-3AA7-17BA-FDA7425E75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C79A8C-AC89-5EB5-DE9D-4C391BD99B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40ABF64-F96A-F6F1-37F1-0F7226F3EBAF}"/>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JO" dirty="0">
              <a:solidFill>
                <a:schemeClr val="tx1"/>
              </a:solidFill>
              <a:latin typeface="Alexandria Medium" pitchFamily="2" charset="-78"/>
              <a:cs typeface="Alexandria Medium" pitchFamily="2" charset="-78"/>
            </a:endParaRPr>
          </a:p>
          <a:p>
            <a:pPr algn="just" rtl="1">
              <a:lnSpc>
                <a:spcPct val="200000"/>
              </a:lnSpc>
            </a:pPr>
            <a:r>
              <a:rPr lang="ar-JO" dirty="0">
                <a:solidFill>
                  <a:schemeClr val="tx1"/>
                </a:solidFill>
                <a:latin typeface="Alexandria Medium" pitchFamily="2" charset="-78"/>
                <a:cs typeface="Alexandria Medium" pitchFamily="2" charset="-78"/>
              </a:rPr>
              <a:t>الاتجاه الأول: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والأداء يعرف وفق هذا الاتجاه بأنه عملية إنجاز مهمة أو وظيفة ما .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وهو أيضًا تأدية عمل أو إنجاز نشاط أو تنفيذ مهمة، بمعنى القيام بفعل يساعد على الوصول إلى الأهداف المحددة </a:t>
            </a:r>
          </a:p>
          <a:p>
            <a:pPr algn="just" rtl="1">
              <a:lnSpc>
                <a:spcPct val="200000"/>
              </a:lnSpc>
            </a:pPr>
            <a:r>
              <a:rPr lang="ar-JO" dirty="0">
                <a:solidFill>
                  <a:schemeClr val="tx1"/>
                </a:solidFill>
                <a:latin typeface="Alexandria Light" pitchFamily="2" charset="-78"/>
                <a:cs typeface="Alexandria Light" pitchFamily="2" charset="-78"/>
              </a:rPr>
              <a:t>نلاحظ في هذين التعريفين أن الأداء عمل ونشاط وفعل يؤدي إلى الهدف المرسوم. - نشاط يمكن الفرد من إنجاز المهمة أو الهدف المخصص له بنجاح، باستخدام الموارد المتاحة.</a:t>
            </a:r>
          </a:p>
          <a:p>
            <a:pPr algn="just" rtl="1">
              <a:lnSpc>
                <a:spcPct val="200000"/>
              </a:lnSpc>
            </a:pPr>
            <a:r>
              <a:rPr lang="ar-JO" dirty="0">
                <a:solidFill>
                  <a:schemeClr val="tx1"/>
                </a:solidFill>
                <a:latin typeface="Alexandria Light" pitchFamily="2" charset="-78"/>
                <a:cs typeface="Alexandria Light" pitchFamily="2" charset="-78"/>
              </a:rPr>
              <a:t>عرفته المنظمة العربية للتربية والثقافة والعلوم بأنه الفعل الإيجابي النشيط لاكتساب المهارة أو القدرة أو المعرفة والتمكن الجيد من أدائها، تبعا للمعايير الموضوعية.</a:t>
            </a:r>
            <a:endParaRPr lang="ar-JO" sz="1600" b="0" i="0" u="none" strike="noStrike" baseline="0" dirty="0">
              <a:solidFill>
                <a:schemeClr val="tx1"/>
              </a:solidFill>
              <a:latin typeface="Alexandria Light" pitchFamily="2" charset="-78"/>
              <a:cs typeface="Alexandria Light" pitchFamily="2" charset="-78"/>
            </a:endParaRPr>
          </a:p>
          <a:p>
            <a:pPr algn="r">
              <a:lnSpc>
                <a:spcPct val="20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a:extLst>
              <a:ext uri="{FF2B5EF4-FFF2-40B4-BE49-F238E27FC236}">
                <a16:creationId xmlns:a16="http://schemas.microsoft.com/office/drawing/2014/main" id="{8C30AC7A-66B8-DE42-7A7B-579B54F7E5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949F417-C02E-8723-B884-9658C60EC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DA3E27F-35C8-AAD2-D602-DF263F7710D4}"/>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الأداء الوظيفي</a:t>
            </a:r>
          </a:p>
          <a:p>
            <a:endParaRPr lang="en-US" dirty="0"/>
          </a:p>
        </p:txBody>
      </p:sp>
    </p:spTree>
    <p:extLst>
      <p:ext uri="{BB962C8B-B14F-4D97-AF65-F5344CB8AC3E}">
        <p14:creationId xmlns:p14="http://schemas.microsoft.com/office/powerpoint/2010/main" val="2517966077"/>
      </p:ext>
    </p:extLst>
  </p:cSld>
  <p:clrMapOvr>
    <a:masterClrMapping/>
  </p:clrMapOvr>
  <mc:AlternateContent xmlns:mc="http://schemas.openxmlformats.org/markup-compatibility/2006" xmlns:p14="http://schemas.microsoft.com/office/powerpoint/2010/main">
    <mc:Choice Requires="p14">
      <p:transition spd="slow" p14:dur="2000" advTm="98032"/>
    </mc:Choice>
    <mc:Fallback xmlns="">
      <p:transition spd="slow" advTm="9803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B6163-6740-0973-4C0C-E4C6568F57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82BD50-D03B-3F2B-D8B7-AE81A7618FF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B9C8B15-128F-9600-40A3-98F2064EF8B7}"/>
              </a:ext>
            </a:extLst>
          </p:cNvPr>
          <p:cNvSpPr/>
          <p:nvPr/>
        </p:nvSpPr>
        <p:spPr>
          <a:xfrm>
            <a:off x="509407" y="1478315"/>
            <a:ext cx="11046717"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Medium" pitchFamily="2" charset="-78"/>
                <a:cs typeface="Alexandria Medium" pitchFamily="2" charset="-78"/>
              </a:rPr>
              <a:t>الاتجاه الثاني: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في هذا التعريف يشير إلى أن الأداء الوظيفي هو ناتج قيام الموظف بعمله. الأثر الصافي لجهود الفرد التي تبدأ بالقدرات وادراك الدور أو المهام، وذلك يشير إلى درجة تحقيق واتمام المهام الموكلة والمكونة لوظيفة الفرد.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كما أنه يشير إلى درجة إتمام المهام المكونة للوظيفة.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يعرف هذا الاتجاه في أن الأداء الوظيفي هو الناتج الذي يحققه الموظف عند القيام بعمله، والمعبّر عنه بوحدات قياس معينة التي تشير إلى درجة إتمام المهام المكونة لوظيفته خلال فترة زمنية محددة .</a:t>
            </a: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a:extLst>
              <a:ext uri="{FF2B5EF4-FFF2-40B4-BE49-F238E27FC236}">
                <a16:creationId xmlns:a16="http://schemas.microsoft.com/office/drawing/2014/main" id="{3F54F221-C08E-B2DA-B78D-6967BE734E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A2967B8-9EC8-74F0-E2DC-41793EF2C6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2F0D2AA-E99C-59C8-3770-C6017D7E0057}"/>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الأداء الوظيفي</a:t>
            </a:r>
          </a:p>
          <a:p>
            <a:endParaRPr lang="en-US" dirty="0"/>
          </a:p>
        </p:txBody>
      </p:sp>
    </p:spTree>
    <p:extLst>
      <p:ext uri="{BB962C8B-B14F-4D97-AF65-F5344CB8AC3E}">
        <p14:creationId xmlns:p14="http://schemas.microsoft.com/office/powerpoint/2010/main" val="5987195"/>
      </p:ext>
    </p:extLst>
  </p:cSld>
  <p:clrMapOvr>
    <a:masterClrMapping/>
  </p:clrMapOvr>
  <mc:AlternateContent xmlns:mc="http://schemas.openxmlformats.org/markup-compatibility/2006" xmlns:p14="http://schemas.microsoft.com/office/powerpoint/2010/main">
    <mc:Choice Requires="p14">
      <p:transition spd="slow" p14:dur="2000" advTm="125513"/>
    </mc:Choice>
    <mc:Fallback xmlns="">
      <p:transition spd="slow" advTm="12551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8DA48-9083-96DD-5AC3-8D5573C46B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426BB1-42C9-9B15-2287-7075B2F638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04C4BC5-6DDB-B57E-41DA-48A77EC40CC1}"/>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Medium" pitchFamily="2" charset="-78"/>
                <a:cs typeface="Alexandria Medium" pitchFamily="2" charset="-78"/>
              </a:rPr>
              <a:t>الاتجاه الثالث: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هو حصيلة تفاعل عاملي القدرة والدافعية معا، حيث العلاقة القوية بين هذين العاملين والأداء فالفرد قد يمتلك القدرة على أداء عمل معين، ولكنه قد لا يكون قادرا على إنجازه بكفاءة وفعالية إن لم تكن لديه دافعية كافية لأدائه والعكس صحيح .كما يمكن أن تتوفر لدى الفرد الدافعية الكافية لأداء العمل، لكنه قد لا يؤديه بشكل صحيح لعدم توفر القدرة على ذلك. وركز  هذا التعريف على محددات الأداء وليس الأداء في حد ذاته إذ تعتبر القدرة والدافعية من المحددات الرئيسية للأداء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كما عرف بأنه التفاعل بين </a:t>
            </a:r>
            <a:r>
              <a:rPr lang="ar-JO" u="sng" dirty="0">
                <a:solidFill>
                  <a:schemeClr val="tx1"/>
                </a:solidFill>
                <a:latin typeface="Alexandria Light" pitchFamily="2" charset="-78"/>
                <a:cs typeface="Alexandria Light" pitchFamily="2" charset="-78"/>
              </a:rPr>
              <a:t>السلوك والإنجاز مرتبط بالنتائج</a:t>
            </a:r>
            <a:r>
              <a:rPr lang="ar-JO" dirty="0">
                <a:solidFill>
                  <a:schemeClr val="tx1"/>
                </a:solidFill>
                <a:latin typeface="Alexandria Light" pitchFamily="2" charset="-78"/>
                <a:cs typeface="Alexandria Light" pitchFamily="2" charset="-78"/>
              </a:rPr>
              <a:t>، وأنه كل ذلك السلوك والإنجاز  والنتائج,</a:t>
            </a: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a:extLst>
              <a:ext uri="{FF2B5EF4-FFF2-40B4-BE49-F238E27FC236}">
                <a16:creationId xmlns:a16="http://schemas.microsoft.com/office/drawing/2014/main" id="{EB6783D9-A4A4-36DF-2E38-252D95142C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A1F2B66-4D85-127A-374E-1A3FA3E8B6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74139BA-A089-DA77-3A38-211BFD8E0B9B}"/>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الأداء الوظيفي</a:t>
            </a:r>
          </a:p>
          <a:p>
            <a:endParaRPr lang="en-US" dirty="0"/>
          </a:p>
        </p:txBody>
      </p:sp>
    </p:spTree>
    <p:extLst>
      <p:ext uri="{BB962C8B-B14F-4D97-AF65-F5344CB8AC3E}">
        <p14:creationId xmlns:p14="http://schemas.microsoft.com/office/powerpoint/2010/main" val="3803942275"/>
      </p:ext>
    </p:extLst>
  </p:cSld>
  <p:clrMapOvr>
    <a:masterClrMapping/>
  </p:clrMapOvr>
  <mc:AlternateContent xmlns:mc="http://schemas.openxmlformats.org/markup-compatibility/2006" xmlns:p14="http://schemas.microsoft.com/office/powerpoint/2010/main">
    <mc:Choice Requires="p14">
      <p:transition spd="slow" p14:dur="2000" advTm="196068"/>
    </mc:Choice>
    <mc:Fallback xmlns="">
      <p:transition spd="slow" advTm="19606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EC39D67-503E-54D7-4CEC-303B2600D033}"/>
              </a:ext>
            </a:extLst>
          </p:cNvPr>
          <p:cNvSpPr/>
          <p:nvPr/>
        </p:nvSpPr>
        <p:spPr>
          <a:xfrm>
            <a:off x="3137338" y="1478315"/>
            <a:ext cx="8128632"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Light" pitchFamily="2" charset="-78"/>
                <a:cs typeface="Alexandria Light" pitchFamily="2" charset="-78"/>
              </a:rPr>
              <a:t>وأشار بعض علماء الإدارة </a:t>
            </a:r>
            <a:r>
              <a:rPr lang="ar-YE" dirty="0">
                <a:solidFill>
                  <a:schemeClr val="tx1"/>
                </a:solidFill>
                <a:latin typeface="Alexandria Light" pitchFamily="2" charset="-78"/>
                <a:cs typeface="Alexandria Light" pitchFamily="2" charset="-78"/>
              </a:rPr>
              <a:t>إلى مصطلح الأداء  بأنه لا يجوز الخلط بين السلوك وبين الإنجاز والأداء، </a:t>
            </a:r>
            <a:endParaRPr lang="en-US" dirty="0">
              <a:solidFill>
                <a:schemeClr val="tx1"/>
              </a:solidFill>
              <a:latin typeface="Alexandria Light" pitchFamily="2" charset="-78"/>
              <a:cs typeface="Alexandria Light" pitchFamily="2" charset="-78"/>
            </a:endParaRPr>
          </a:p>
          <a:p>
            <a:pPr algn="just" rtl="1">
              <a:lnSpc>
                <a:spcPct val="200000"/>
              </a:lnSpc>
            </a:pPr>
            <a:r>
              <a:rPr lang="ar-YE" dirty="0">
                <a:solidFill>
                  <a:schemeClr val="tx1"/>
                </a:solidFill>
                <a:latin typeface="Alexandria Light" pitchFamily="2" charset="-78"/>
                <a:cs typeface="Alexandria Light" pitchFamily="2" charset="-78"/>
              </a:rPr>
              <a:t>ذلك أن </a:t>
            </a:r>
            <a:r>
              <a:rPr lang="ar-YE" b="1" u="sng" dirty="0">
                <a:solidFill>
                  <a:schemeClr val="tx1"/>
                </a:solidFill>
                <a:latin typeface="Alexandria Light" pitchFamily="2" charset="-78"/>
                <a:cs typeface="Alexandria Light" pitchFamily="2" charset="-78"/>
              </a:rPr>
              <a:t>السلوك</a:t>
            </a:r>
            <a:r>
              <a:rPr lang="ar-YE" dirty="0">
                <a:solidFill>
                  <a:schemeClr val="tx1"/>
                </a:solidFill>
                <a:latin typeface="Alexandria Light" pitchFamily="2" charset="-78"/>
                <a:cs typeface="Alexandria Light" pitchFamily="2" charset="-78"/>
              </a:rPr>
              <a:t> هو ما يقوم به الأفراد من أعمال في المنظمة التي يعملون بها، </a:t>
            </a:r>
            <a:endParaRPr lang="en-US" dirty="0">
              <a:solidFill>
                <a:schemeClr val="tx1"/>
              </a:solidFill>
              <a:latin typeface="Alexandria Light" pitchFamily="2" charset="-78"/>
              <a:cs typeface="Alexandria Light" pitchFamily="2" charset="-78"/>
            </a:endParaRPr>
          </a:p>
          <a:p>
            <a:pPr algn="just" rtl="1">
              <a:lnSpc>
                <a:spcPct val="200000"/>
              </a:lnSpc>
            </a:pPr>
            <a:r>
              <a:rPr lang="ar-YE" dirty="0">
                <a:solidFill>
                  <a:schemeClr val="tx1"/>
                </a:solidFill>
                <a:latin typeface="Alexandria Light" pitchFamily="2" charset="-78"/>
                <a:cs typeface="Alexandria Light" pitchFamily="2" charset="-78"/>
              </a:rPr>
              <a:t>أما </a:t>
            </a:r>
            <a:r>
              <a:rPr lang="ar-YE" b="1" u="sng" dirty="0">
                <a:solidFill>
                  <a:schemeClr val="tx1"/>
                </a:solidFill>
                <a:latin typeface="Alexandria Light" pitchFamily="2" charset="-78"/>
                <a:cs typeface="Alexandria Light" pitchFamily="2" charset="-78"/>
              </a:rPr>
              <a:t>الإنجاز </a:t>
            </a:r>
            <a:r>
              <a:rPr lang="ar-YE" dirty="0">
                <a:solidFill>
                  <a:schemeClr val="tx1"/>
                </a:solidFill>
                <a:latin typeface="Alexandria Light" pitchFamily="2" charset="-78"/>
                <a:cs typeface="Alexandria Light" pitchFamily="2" charset="-78"/>
              </a:rPr>
              <a:t>فهو ما يبقى من أثر أو نتائج بعد أن يتوقف الأفراد عن العمل، أي أنه مخرج أو نتاج أو النتائج، </a:t>
            </a:r>
            <a:endParaRPr lang="en-US" dirty="0">
              <a:solidFill>
                <a:schemeClr val="tx1"/>
              </a:solidFill>
              <a:latin typeface="Alexandria Light" pitchFamily="2" charset="-78"/>
              <a:cs typeface="Alexandria Light" pitchFamily="2" charset="-78"/>
            </a:endParaRPr>
          </a:p>
          <a:p>
            <a:pPr algn="just" rtl="1">
              <a:lnSpc>
                <a:spcPct val="200000"/>
              </a:lnSpc>
            </a:pPr>
            <a:r>
              <a:rPr lang="ar-YE" dirty="0">
                <a:solidFill>
                  <a:schemeClr val="tx1"/>
                </a:solidFill>
                <a:latin typeface="Alexandria Light" pitchFamily="2" charset="-78"/>
                <a:cs typeface="Alexandria Light" pitchFamily="2" charset="-78"/>
              </a:rPr>
              <a:t>أما </a:t>
            </a:r>
            <a:r>
              <a:rPr lang="ar-YE" b="1" u="sng" dirty="0">
                <a:solidFill>
                  <a:schemeClr val="tx1"/>
                </a:solidFill>
                <a:latin typeface="Alexandria Light" pitchFamily="2" charset="-78"/>
                <a:cs typeface="Alexandria Light" pitchFamily="2" charset="-78"/>
              </a:rPr>
              <a:t>الأداء </a:t>
            </a:r>
            <a:r>
              <a:rPr lang="ar-YE" dirty="0">
                <a:solidFill>
                  <a:schemeClr val="tx1"/>
                </a:solidFill>
                <a:latin typeface="Alexandria Light" pitchFamily="2" charset="-78"/>
                <a:cs typeface="Alexandria Light" pitchFamily="2" charset="-78"/>
              </a:rPr>
              <a:t>فهو التفاعل بين السلوك والإنجاز، إنه مجموع السلوك والنتائج التي تحققت معًا.</a:t>
            </a:r>
            <a:endParaRPr lang="ar-JO"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2C728FFE-1A7F-4578-DA88-7A46C22D070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9CD28B9-364A-CFD4-4094-A5EEB962485F}"/>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الأداء الوظيفي</a:t>
            </a:r>
          </a:p>
          <a:p>
            <a:endParaRPr lang="en-US" dirty="0"/>
          </a:p>
        </p:txBody>
      </p:sp>
      <p:pic>
        <p:nvPicPr>
          <p:cNvPr id="6" name="Picture 5">
            <a:extLst>
              <a:ext uri="{FF2B5EF4-FFF2-40B4-BE49-F238E27FC236}">
                <a16:creationId xmlns:a16="http://schemas.microsoft.com/office/drawing/2014/main" id="{06C39F55-3F37-63DC-255B-39A5EE1D15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407" y="1478315"/>
            <a:ext cx="2381250" cy="4432440"/>
          </a:xfrm>
          <a:prstGeom prst="rect">
            <a:avLst/>
          </a:prstGeom>
        </p:spPr>
      </p:pic>
    </p:spTree>
    <p:extLst>
      <p:ext uri="{BB962C8B-B14F-4D97-AF65-F5344CB8AC3E}">
        <p14:creationId xmlns:p14="http://schemas.microsoft.com/office/powerpoint/2010/main" val="1268578137"/>
      </p:ext>
    </p:extLst>
  </p:cSld>
  <p:clrMapOvr>
    <a:masterClrMapping/>
  </p:clrMapOvr>
  <mc:AlternateContent xmlns:mc="http://schemas.openxmlformats.org/markup-compatibility/2006" xmlns:p14="http://schemas.microsoft.com/office/powerpoint/2010/main">
    <mc:Choice Requires="p14">
      <p:transition spd="slow" p14:dur="2000" advTm="103061"/>
    </mc:Choice>
    <mc:Fallback xmlns="">
      <p:transition spd="slow" advTm="10306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6199EBCB-7B72-8BD8-C40E-AFF383964031}"/>
              </a:ext>
            </a:extLst>
          </p:cNvPr>
          <p:cNvSpPr txBox="1"/>
          <p:nvPr/>
        </p:nvSpPr>
        <p:spPr>
          <a:xfrm>
            <a:off x="3320769" y="796307"/>
            <a:ext cx="6516913" cy="400110"/>
          </a:xfrm>
          <a:prstGeom prst="rect">
            <a:avLst/>
          </a:prstGeom>
          <a:noFill/>
        </p:spPr>
        <p:txBody>
          <a:bodyPr wrap="square">
            <a:spAutoFit/>
          </a:bodyPr>
          <a:lstStyle/>
          <a:p>
            <a:pPr algn="ctr" rtl="1"/>
            <a:r>
              <a:rPr lang="ar-YE" sz="2000" dirty="0">
                <a:solidFill>
                  <a:srgbClr val="00B0F0"/>
                </a:solidFill>
                <a:latin typeface="Alexandria Black" pitchFamily="2" charset="-78"/>
                <a:cs typeface="Alexandria Black" pitchFamily="2" charset="-78"/>
              </a:rPr>
              <a:t>الأداء الوظيفي</a:t>
            </a:r>
            <a:r>
              <a:rPr lang="en-US" sz="2000" dirty="0">
                <a:solidFill>
                  <a:srgbClr val="00B0F0"/>
                </a:solidFill>
                <a:latin typeface="Alexandria Black" pitchFamily="2" charset="-78"/>
                <a:cs typeface="Alexandria Black" pitchFamily="2" charset="-78"/>
              </a:rPr>
              <a:t>:</a:t>
            </a:r>
            <a:r>
              <a:rPr lang="ar-YE" sz="2000" dirty="0">
                <a:solidFill>
                  <a:srgbClr val="00B0F0"/>
                </a:solidFill>
                <a:latin typeface="Alexandria Black" pitchFamily="2" charset="-78"/>
                <a:cs typeface="Alexandria Black" pitchFamily="2" charset="-78"/>
              </a:rPr>
              <a:t> (</a:t>
            </a:r>
            <a:r>
              <a:rPr lang="en-US" sz="2000" dirty="0">
                <a:solidFill>
                  <a:srgbClr val="00B0F0"/>
                </a:solidFill>
                <a:latin typeface="Alexandria Black" pitchFamily="2" charset="-78"/>
                <a:cs typeface="Alexandria Black" pitchFamily="2" charset="-78"/>
              </a:rPr>
              <a:t> ( Performance Functional</a:t>
            </a:r>
          </a:p>
        </p:txBody>
      </p:sp>
      <p:sp>
        <p:nvSpPr>
          <p:cNvPr id="15" name="TextBox 14">
            <a:extLst>
              <a:ext uri="{FF2B5EF4-FFF2-40B4-BE49-F238E27FC236}">
                <a16:creationId xmlns:a16="http://schemas.microsoft.com/office/drawing/2014/main" id="{65037DF1-D33B-3621-58C9-E2C15FCC5169}"/>
              </a:ext>
            </a:extLst>
          </p:cNvPr>
          <p:cNvSpPr txBox="1"/>
          <p:nvPr/>
        </p:nvSpPr>
        <p:spPr>
          <a:xfrm>
            <a:off x="467193" y="1405557"/>
            <a:ext cx="11257613" cy="4423647"/>
          </a:xfrm>
          <a:prstGeom prst="rect">
            <a:avLst/>
          </a:prstGeom>
          <a:solidFill>
            <a:schemeClr val="bg1"/>
          </a:solidFill>
        </p:spPr>
        <p:txBody>
          <a:bodyPr wrap="square" rtlCol="0">
            <a:spAutoFit/>
          </a:bodyPr>
          <a:lstStyle/>
          <a:p>
            <a:pPr algn="just" rtl="1">
              <a:lnSpc>
                <a:spcPct val="200000"/>
              </a:lnSpc>
            </a:pPr>
            <a:endParaRPr lang="ar-JO" sz="1600" dirty="0">
              <a:latin typeface="Alexandria Black" pitchFamily="2" charset="-78"/>
              <a:ea typeface="Simplified Arabic" panose="02020603050405020304" pitchFamily="18" charset="-78"/>
              <a:cs typeface="Alexandria Black" pitchFamily="2" charset="-78"/>
            </a:endParaRPr>
          </a:p>
          <a:p>
            <a:pPr algn="just" rtl="1">
              <a:lnSpc>
                <a:spcPct val="200000"/>
              </a:lnSpc>
            </a:pPr>
            <a:r>
              <a:rPr lang="ar-JO" sz="1600" dirty="0">
                <a:latin typeface="Alexandria Black" pitchFamily="2" charset="-78"/>
                <a:ea typeface="Simplified Arabic" panose="02020603050405020304" pitchFamily="18" charset="-78"/>
                <a:cs typeface="Alexandria Black" pitchFamily="2" charset="-78"/>
              </a:rPr>
              <a:t>وتأسيسًا على ما سبق فإن مفهوم الاداء الوظيفي يتعلق بــِ</a:t>
            </a:r>
          </a:p>
          <a:p>
            <a:pPr marL="285750" indent="-285750" algn="just" rtl="1">
              <a:lnSpc>
                <a:spcPct val="250000"/>
              </a:lnSpc>
              <a:buFont typeface="Wingdings" panose="05000000000000000000" pitchFamily="2" charset="2"/>
              <a:buChar char="Ø"/>
            </a:pPr>
            <a:r>
              <a:rPr lang="ar-YE" dirty="0">
                <a:latin typeface="Alexandria Light" pitchFamily="2" charset="-78"/>
                <a:cs typeface="Alexandria Light" pitchFamily="2" charset="-78"/>
              </a:rPr>
              <a:t>الأداء الوظيفي</a:t>
            </a:r>
            <a:r>
              <a:rPr lang="en-US" dirty="0">
                <a:latin typeface="Alexandria Light" pitchFamily="2" charset="-78"/>
                <a:cs typeface="Alexandria Light" pitchFamily="2" charset="-78"/>
              </a:rPr>
              <a:t>:</a:t>
            </a:r>
            <a:r>
              <a:rPr lang="ar-YE" dirty="0">
                <a:latin typeface="Alexandria Light" pitchFamily="2" charset="-78"/>
                <a:cs typeface="Alexandria Light" pitchFamily="2" charset="-78"/>
              </a:rPr>
              <a:t> فهو نتاج جهد معين قام ببذله شخص أو مجموعة أشخاص </a:t>
            </a:r>
            <a:r>
              <a:rPr lang="ar-JO" dirty="0">
                <a:latin typeface="Alexandria Light" pitchFamily="2" charset="-78"/>
                <a:cs typeface="Alexandria Light" pitchFamily="2" charset="-78"/>
              </a:rPr>
              <a:t>من خلال قيامهم بمهام محددة</a:t>
            </a:r>
            <a:r>
              <a:rPr lang="ar-YE" dirty="0">
                <a:latin typeface="Alexandria Light" pitchFamily="2" charset="-78"/>
                <a:cs typeface="Alexandria Light" pitchFamily="2" charset="-78"/>
              </a:rPr>
              <a:t>، و يشير إلى تحقيق هدف أو مجموعة أهداف</a:t>
            </a:r>
            <a:r>
              <a:rPr lang="ar-JO" dirty="0">
                <a:latin typeface="Alexandria Light" pitchFamily="2" charset="-78"/>
                <a:cs typeface="Alexandria Light" pitchFamily="2" charset="-78"/>
              </a:rPr>
              <a:t>.</a:t>
            </a:r>
          </a:p>
          <a:p>
            <a:pPr marL="285750" indent="-285750" algn="just" rtl="1">
              <a:lnSpc>
                <a:spcPct val="250000"/>
              </a:lnSpc>
              <a:buFont typeface="Wingdings" panose="05000000000000000000" pitchFamily="2" charset="2"/>
              <a:buChar char="Ø"/>
            </a:pPr>
            <a:r>
              <a:rPr lang="ar-YE" dirty="0">
                <a:latin typeface="Alexandria Light" pitchFamily="2" charset="-78"/>
                <a:cs typeface="Alexandria Light" pitchFamily="2" charset="-78"/>
              </a:rPr>
              <a:t>كما يشير الأداء الوظيفي إلى مجموعة السلوكيات </a:t>
            </a:r>
            <a:r>
              <a:rPr lang="ar-JO" dirty="0">
                <a:latin typeface="Alexandria Light" pitchFamily="2" charset="-78"/>
                <a:cs typeface="Alexandria Light" pitchFamily="2" charset="-78"/>
              </a:rPr>
              <a:t>التي يقوم بها </a:t>
            </a:r>
            <a:r>
              <a:rPr lang="ar-YE" dirty="0">
                <a:latin typeface="Alexandria Light" pitchFamily="2" charset="-78"/>
                <a:cs typeface="Alexandria Light" pitchFamily="2" charset="-78"/>
              </a:rPr>
              <a:t>الموظف </a:t>
            </a:r>
            <a:r>
              <a:rPr lang="ar-JO" dirty="0">
                <a:latin typeface="Alexandria Light" pitchFamily="2" charset="-78"/>
                <a:cs typeface="Alexandria Light" pitchFamily="2" charset="-78"/>
              </a:rPr>
              <a:t>في </a:t>
            </a:r>
            <a:r>
              <a:rPr lang="ar-YE" dirty="0">
                <a:latin typeface="Alexandria Light" pitchFamily="2" charset="-78"/>
                <a:cs typeface="Alexandria Light" pitchFamily="2" charset="-78"/>
              </a:rPr>
              <a:t>عمله، وتتضمن جودة الأداء، وحسن التنفيذ، والخبرة الفنية المطلوبة في الوظيفة، فضلا الاتصال والتفاعل مع بقية أعضاء المؤسسة، والالتزام بالأنظمة والتعليمات التي تنظم العمل، والسعي نحو الاستجابة لها بكل </a:t>
            </a:r>
            <a:r>
              <a:rPr lang="ar-JO" dirty="0">
                <a:latin typeface="Alexandria Light" pitchFamily="2" charset="-78"/>
                <a:cs typeface="Alexandria Light" pitchFamily="2" charset="-78"/>
              </a:rPr>
              <a:t>أمانة لتحقيق الأهداف المخطط لها.</a:t>
            </a:r>
            <a:endParaRPr lang="en-US" sz="1600" dirty="0">
              <a:latin typeface="Alexandria Light" pitchFamily="2" charset="-78"/>
              <a:cs typeface="Alexandria Light" pitchFamily="2" charset="-78"/>
            </a:endParaRPr>
          </a:p>
        </p:txBody>
      </p:sp>
      <p:pic>
        <p:nvPicPr>
          <p:cNvPr id="4" name="Picture 3">
            <a:extLst>
              <a:ext uri="{FF2B5EF4-FFF2-40B4-BE49-F238E27FC236}">
                <a16:creationId xmlns:a16="http://schemas.microsoft.com/office/drawing/2014/main" id="{31E1C8F4-3FDB-C02F-8595-48F7341961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544" y="1405557"/>
            <a:ext cx="2562225" cy="1100406"/>
          </a:xfrm>
          <a:prstGeom prst="rect">
            <a:avLst/>
          </a:prstGeom>
        </p:spPr>
      </p:pic>
    </p:spTree>
  </p:cSld>
  <p:clrMapOvr>
    <a:masterClrMapping/>
  </p:clrMapOvr>
  <p:transition spd="slow" advTm="127749">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9430" y="1512180"/>
            <a:ext cx="11011395"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Alexandria ExtraBold" pitchFamily="2" charset="-78"/>
              <a:ea typeface="Times New Roman" panose="02020603050405020304" pitchFamily="18" charset="0"/>
              <a:cs typeface="Alexandria ExtraBold"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r" rtl="1"/>
            <a:endParaRPr lang="ar-JO" sz="2000" b="1" dirty="0">
              <a:solidFill>
                <a:srgbClr val="00B0F0"/>
              </a:solidFill>
              <a:latin typeface="Alexandria Black" pitchFamily="2" charset="-78"/>
              <a:cs typeface="Alexandria Black"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marR="0" lvl="0" algn="r" rtl="1" fontAlgn="base">
              <a:lnSpc>
                <a:spcPct val="107000"/>
              </a:lnSpc>
              <a:spcBef>
                <a:spcPts val="0"/>
              </a:spcBef>
              <a:spcAft>
                <a:spcPts val="0"/>
              </a:spcAft>
              <a:buSzPts val="1000"/>
              <a:tabLst>
                <a:tab pos="457200" algn="l"/>
              </a:tabLst>
            </a:pPr>
            <a:endParaRPr lang="ar-JO" sz="1600" dirty="0">
              <a:solidFill>
                <a:schemeClr val="tx1"/>
              </a:solidFill>
              <a:latin typeface="Alexandria Light" pitchFamily="2" charset="-78"/>
              <a:cs typeface="Alexandria Light" pitchFamily="2" charset="-78"/>
            </a:endParaRPr>
          </a:p>
          <a:p>
            <a:pPr marR="0" lvl="0" algn="r" rtl="1" fontAlgn="base">
              <a:lnSpc>
                <a:spcPct val="107000"/>
              </a:lnSpc>
              <a:spcBef>
                <a:spcPts val="0"/>
              </a:spcBef>
              <a:spcAft>
                <a:spcPts val="0"/>
              </a:spcAft>
              <a:buSzPts val="1000"/>
              <a:tabLst>
                <a:tab pos="457200" algn="l"/>
              </a:tabLst>
            </a:pPr>
            <a:endParaRPr lang="ar-JO" sz="1600" dirty="0">
              <a:solidFill>
                <a:schemeClr val="tx1"/>
              </a:solidFill>
              <a:latin typeface="Alexandria Light" pitchFamily="2" charset="-78"/>
              <a:cs typeface="Alexandria Light" pitchFamily="2" charset="-78"/>
            </a:endParaRPr>
          </a:p>
          <a:p>
            <a:pPr marR="0" lvl="0" algn="r" rtl="1" fontAlgn="base">
              <a:lnSpc>
                <a:spcPct val="150000"/>
              </a:lnSpc>
              <a:spcBef>
                <a:spcPts val="0"/>
              </a:spcBef>
              <a:spcAft>
                <a:spcPts val="0"/>
              </a:spcAft>
              <a:buSzPts val="1000"/>
              <a:tabLst>
                <a:tab pos="457200" algn="l"/>
              </a:tabLst>
            </a:pPr>
            <a:endParaRPr lang="ar-JO" sz="1600" dirty="0">
              <a:solidFill>
                <a:schemeClr val="tx1"/>
              </a:solidFill>
              <a:latin typeface="Alexandria Light" pitchFamily="2" charset="-78"/>
              <a:cs typeface="Alexandria Light" pitchFamily="2" charset="-78"/>
            </a:endParaRPr>
          </a:p>
          <a:p>
            <a:pPr marR="0" lvl="0" algn="r" rtl="1" fontAlgn="base">
              <a:lnSpc>
                <a:spcPct val="150000"/>
              </a:lnSpc>
              <a:spcBef>
                <a:spcPts val="0"/>
              </a:spcBef>
              <a:spcAft>
                <a:spcPts val="0"/>
              </a:spcAft>
              <a:buSzPts val="1000"/>
              <a:tabLst>
                <a:tab pos="457200" algn="l"/>
              </a:tabLst>
            </a:pPr>
            <a:r>
              <a:rPr lang="ar-JO" dirty="0">
                <a:solidFill>
                  <a:schemeClr val="tx1"/>
                </a:solidFill>
                <a:latin typeface="Alexandria Medium" pitchFamily="2" charset="-78"/>
                <a:cs typeface="Alexandria Medium" pitchFamily="2" charset="-78"/>
              </a:rPr>
              <a:t>تتلخص أهمية الاداء الوظيفي في ما يأتي</a:t>
            </a:r>
          </a:p>
          <a:p>
            <a:pPr marR="0" lvl="0" algn="r" rtl="1" fontAlgn="base">
              <a:lnSpc>
                <a:spcPct val="150000"/>
              </a:lnSpc>
              <a:spcBef>
                <a:spcPts val="0"/>
              </a:spcBef>
              <a:spcAft>
                <a:spcPts val="0"/>
              </a:spcAft>
              <a:buSzPts val="1000"/>
              <a:tabLst>
                <a:tab pos="457200" algn="l"/>
              </a:tabLst>
            </a:pPr>
            <a:r>
              <a:rPr lang="ar-JO" dirty="0">
                <a:solidFill>
                  <a:schemeClr val="tx1"/>
                </a:solidFill>
                <a:latin typeface="Alexandria Light" pitchFamily="2" charset="-78"/>
                <a:cs typeface="Alexandria Light" pitchFamily="2" charset="-78"/>
              </a:rPr>
              <a:t>1) تتكون أي عملية  من مراحل عدة وتحتاج إلى عناصر متنوعة تعمل مع بعضها البعض لتنتج مادة جديدة تحقق أهدافها، وهذه العملية قد تكون عمليات إنتاج صناعي، أو عمليات تقديم الخدمات في المجالات المختلفة. والأداء هو المكون الرئيسي للعملية، وهو الجزء الحي منها لأنه مرتبط بالإنسان العنصر البشري، الذي يدير العملية ويحول المواد الخام (الموارد) إلى مواد مصنعة ذات قيمة مادية، يتم بيعها للمستهلك بقيمة أعلى من قيمة الموارد التي استخدمت فيها ومنه يتحقق الربح.-</a:t>
            </a:r>
          </a:p>
          <a:p>
            <a:pPr marR="0" lvl="0" algn="r" rtl="1" fontAlgn="base">
              <a:lnSpc>
                <a:spcPct val="150000"/>
              </a:lnSpc>
              <a:spcBef>
                <a:spcPts val="0"/>
              </a:spcBef>
              <a:spcAft>
                <a:spcPts val="0"/>
              </a:spcAft>
              <a:buSzPts val="1000"/>
              <a:tabLst>
                <a:tab pos="457200" algn="l"/>
              </a:tabLst>
            </a:pPr>
            <a:r>
              <a:rPr lang="ar-JO" dirty="0">
                <a:solidFill>
                  <a:schemeClr val="tx1"/>
                </a:solidFill>
                <a:latin typeface="Alexandria Light" pitchFamily="2" charset="-78"/>
                <a:cs typeface="Alexandria Light" pitchFamily="2" charset="-78"/>
              </a:rPr>
              <a:t>2) للأداء الوظيفي اهمية كبيرة لأي منظمة تريد النجاح والتقدم، فإذا كان الأداء و مرتفعًا فإن ذلك يعد مؤشرا واضحا لنجاح المنظمة واستقرارها وفعاليتها، فالمنظمة تكون أكثر استقرارا وأطول بقاء حين يكون أداء عامليها بأجود صورة.</a:t>
            </a:r>
            <a:br>
              <a:rPr lang="ar-YE" dirty="0">
                <a:solidFill>
                  <a:schemeClr val="tx1"/>
                </a:solidFill>
                <a:effectLst/>
                <a:latin typeface="Alexandria Light" pitchFamily="2" charset="-78"/>
                <a:cs typeface="Alexandria Light" pitchFamily="2" charset="-78"/>
              </a:rPr>
            </a:br>
            <a:endParaRPr lang="ar-JO" dirty="0">
              <a:solidFill>
                <a:schemeClr val="tx1"/>
              </a:solidFill>
              <a:latin typeface="Alexandria Light" pitchFamily="2" charset="-78"/>
              <a:cs typeface="Alexandria Light" pitchFamily="2" charset="-78"/>
            </a:endParaRPr>
          </a:p>
          <a:p>
            <a:pPr algn="just" rtl="1">
              <a:lnSpc>
                <a:spcPct val="200000"/>
              </a:lnSpc>
            </a:pPr>
            <a:endParaRPr lang="ar-JO" sz="1600" dirty="0">
              <a:solidFill>
                <a:schemeClr val="tx1"/>
              </a:solidFill>
              <a:latin typeface="Alexandria Light" pitchFamily="2" charset="-78"/>
              <a:cs typeface="Alexandria Light" pitchFamily="2" charset="-78"/>
            </a:endParaRPr>
          </a:p>
          <a:p>
            <a:pPr algn="just" rtl="1">
              <a:lnSpc>
                <a:spcPct val="200000"/>
              </a:lnSpc>
            </a:pP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1600" b="1" dirty="0">
              <a:solidFill>
                <a:schemeClr val="tx1"/>
              </a:solidFill>
              <a:latin typeface="Alexandria Light" pitchFamily="2" charset="-78"/>
              <a:cs typeface="Alexandria Light" pitchFamily="2" charset="-78"/>
            </a:endParaRPr>
          </a:p>
          <a:p>
            <a:pPr algn="just" rtl="1">
              <a:lnSpc>
                <a:spcPct val="250000"/>
              </a:lnSpc>
            </a:pPr>
            <a:r>
              <a:rPr lang="ar-JO" sz="1600" b="0" i="0" dirty="0">
                <a:solidFill>
                  <a:schemeClr val="tx1"/>
                </a:solidFill>
                <a:effectLst/>
                <a:latin typeface="Alexandria Light" pitchFamily="2" charset="-78"/>
                <a:cs typeface="Alexandria Light" pitchFamily="2" charset="-78"/>
              </a:rPr>
              <a:t>     </a:t>
            </a:r>
            <a:endParaRPr lang="en-US" sz="3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F300FCE-B439-B78D-6744-4BEFE7FF4316}"/>
              </a:ext>
            </a:extLst>
          </p:cNvPr>
          <p:cNvSpPr txBox="1"/>
          <p:nvPr/>
        </p:nvSpPr>
        <p:spPr>
          <a:xfrm>
            <a:off x="4299319" y="807207"/>
            <a:ext cx="4839182"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Times New Roman" panose="02020603050405020304" pitchFamily="18" charset="0"/>
                <a:cs typeface="Alexandria ExtraBold" pitchFamily="2" charset="-78"/>
              </a:rPr>
              <a:t>أهمية الأداء الوظيفي</a:t>
            </a:r>
          </a:p>
        </p:txBody>
      </p:sp>
      <p:sp>
        <p:nvSpPr>
          <p:cNvPr id="7" name="TextBox 6">
            <a:extLst>
              <a:ext uri="{FF2B5EF4-FFF2-40B4-BE49-F238E27FC236}">
                <a16:creationId xmlns:a16="http://schemas.microsoft.com/office/drawing/2014/main" id="{50BAAAF7-2A45-B57F-CC98-E79AEC2D0384}"/>
              </a:ext>
            </a:extLst>
          </p:cNvPr>
          <p:cNvSpPr txBox="1"/>
          <p:nvPr/>
        </p:nvSpPr>
        <p:spPr>
          <a:xfrm>
            <a:off x="2485572" y="5771213"/>
            <a:ext cx="1000058" cy="369332"/>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135335"/>
    </mc:Choice>
    <mc:Fallback xmlns="">
      <p:transition spd="slow" advTm="13533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buFont typeface="+mj-lt"/>
              <a:buAutoNum type="arabicPeriod"/>
            </a:pPr>
            <a:endParaRPr lang="ar-JO" sz="1600" i="0" dirty="0">
              <a:solidFill>
                <a:schemeClr val="tx1"/>
              </a:solidFill>
              <a:effectLst/>
              <a:latin typeface="Alexandria Light" pitchFamily="2" charset="-78"/>
              <a:cs typeface="Alexandria Light" pitchFamily="2" charset="-78"/>
            </a:endParaRPr>
          </a:p>
          <a:p>
            <a:pPr algn="r" rtl="1">
              <a:lnSpc>
                <a:spcPct val="150000"/>
              </a:lnSpc>
              <a:buFont typeface="+mj-lt"/>
              <a:buAutoNum type="arabicPeriod"/>
            </a:pPr>
            <a:endParaRPr lang="ar-JO" sz="1600" dirty="0">
              <a:solidFill>
                <a:schemeClr val="tx1"/>
              </a:solidFill>
              <a:latin typeface="Alexandria Light" pitchFamily="2" charset="-78"/>
              <a:cs typeface="Alexandria Light" pitchFamily="2" charset="-78"/>
            </a:endParaRPr>
          </a:p>
          <a:p>
            <a:pPr algn="r" rtl="1">
              <a:lnSpc>
                <a:spcPct val="200000"/>
              </a:lnSpc>
            </a:pPr>
            <a:r>
              <a:rPr lang="ar-JO" sz="1600" i="0" dirty="0">
                <a:solidFill>
                  <a:schemeClr val="tx1"/>
                </a:solidFill>
                <a:effectLst/>
                <a:latin typeface="Alexandria Light" pitchFamily="2" charset="-78"/>
                <a:cs typeface="Alexandria Light" pitchFamily="2" charset="-78"/>
              </a:rPr>
              <a:t>3) كما تظهر أهمية الأداء الوظيفي بالنسبة للمنظمة إلى ارتباطه بدورة حياتها في مراحلها المختلفة المتمثلة في مرحلة الظهور، مرحلة البقاء والاستمرارية، مرحلة الاستقرار، مرحلة السمعة و الفخر، مرحلة التميز، مرحلة الريادة، حيث أن تطور المنظمة من مرحلة نمولأخرى إنما يعتمد أساسا على مستوى الأداء بها. –</a:t>
            </a:r>
          </a:p>
          <a:p>
            <a:pPr algn="r" rtl="1">
              <a:lnSpc>
                <a:spcPct val="200000"/>
              </a:lnSpc>
            </a:pPr>
            <a:r>
              <a:rPr lang="ar-JO" sz="1600" dirty="0">
                <a:solidFill>
                  <a:schemeClr val="tx1"/>
                </a:solidFill>
                <a:latin typeface="Alexandria Light" pitchFamily="2" charset="-78"/>
                <a:cs typeface="Alexandria Light" pitchFamily="2" charset="-78"/>
              </a:rPr>
              <a:t>4)</a:t>
            </a:r>
            <a:r>
              <a:rPr lang="ar-JO" sz="1600" i="0" dirty="0">
                <a:solidFill>
                  <a:schemeClr val="tx1"/>
                </a:solidFill>
                <a:effectLst/>
                <a:latin typeface="Alexandria Light" pitchFamily="2" charset="-78"/>
                <a:cs typeface="Alexandria Light" pitchFamily="2" charset="-78"/>
              </a:rPr>
              <a:t> أهمية الأداء الوظيفي لا تتوقف على مستوى المنظمة فقط بل تتعدى ذلك إلى نجاح خطط التنمية الاقتصادية والاجتماعية في الدولة. </a:t>
            </a:r>
          </a:p>
          <a:p>
            <a:pPr algn="r" rtl="1">
              <a:lnSpc>
                <a:spcPct val="200000"/>
              </a:lnSpc>
            </a:pPr>
            <a:r>
              <a:rPr lang="ar-JO" sz="1600" dirty="0">
                <a:solidFill>
                  <a:schemeClr val="tx1"/>
                </a:solidFill>
                <a:latin typeface="Alexandria Light" pitchFamily="2" charset="-78"/>
                <a:cs typeface="Alexandria Light" pitchFamily="2" charset="-78"/>
              </a:rPr>
              <a:t>5) الابداع والابتكار في العمل وتحقيق التنافسية.</a:t>
            </a:r>
          </a:p>
          <a:p>
            <a:pPr algn="r" rtl="1">
              <a:lnSpc>
                <a:spcPct val="200000"/>
              </a:lnSpc>
            </a:pPr>
            <a:br>
              <a:rPr lang="ar-YE" sz="1600" dirty="0"/>
            </a:br>
            <a:endParaRPr lang="en-US"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C8B6562-299F-81D2-41A9-BAA8356F0ACF}"/>
              </a:ext>
            </a:extLst>
          </p:cNvPr>
          <p:cNvSpPr txBox="1"/>
          <p:nvPr/>
        </p:nvSpPr>
        <p:spPr>
          <a:xfrm>
            <a:off x="4299319" y="807207"/>
            <a:ext cx="4839182"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Times New Roman" panose="02020603050405020304" pitchFamily="18" charset="0"/>
                <a:cs typeface="Alexandria ExtraBold" pitchFamily="2" charset="-78"/>
              </a:rPr>
              <a:t>أهمية الأداء الوظيفي</a:t>
            </a:r>
          </a:p>
        </p:txBody>
      </p:sp>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28026"/>
    </mc:Choice>
    <mc:Fallback xmlns="">
      <p:transition spd="slow" advTm="12802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dirty="0">
                <a:solidFill>
                  <a:schemeClr val="tx1"/>
                </a:solidFill>
                <a:latin typeface="Alexandria Light" pitchFamily="2" charset="-78"/>
                <a:cs typeface="Alexandria Light" pitchFamily="2" charset="-78"/>
              </a:rPr>
              <a:t>6</a:t>
            </a:r>
            <a:r>
              <a:rPr lang="ar-JO" dirty="0">
                <a:solidFill>
                  <a:schemeClr val="tx1"/>
                </a:solidFill>
                <a:latin typeface="Alexandria Light" pitchFamily="2" charset="-78"/>
                <a:cs typeface="Alexandria Light" pitchFamily="2" charset="-78"/>
              </a:rPr>
              <a:t>)التخفيف من الأزمات والصراع داخل المؤسسة من خلال التركيز على أداء الأعمال بأفضل طريقة</a:t>
            </a:r>
          </a:p>
          <a:p>
            <a:pPr algn="r" rtl="1">
              <a:lnSpc>
                <a:spcPct val="200000"/>
              </a:lnSpc>
            </a:pPr>
            <a:r>
              <a:rPr lang="ar-JO" dirty="0">
                <a:solidFill>
                  <a:schemeClr val="tx1"/>
                </a:solidFill>
                <a:latin typeface="Alexandria Light" pitchFamily="2" charset="-78"/>
                <a:cs typeface="Alexandria Light" pitchFamily="2" charset="-78"/>
              </a:rPr>
              <a:t>7) التعاون والثقة بين الإدارات والعاملين.</a:t>
            </a:r>
          </a:p>
          <a:p>
            <a:pPr algn="r" rtl="1">
              <a:lnSpc>
                <a:spcPct val="200000"/>
              </a:lnSpc>
            </a:pPr>
            <a:endParaRPr lang="ar-JO" sz="1000" dirty="0">
              <a:solidFill>
                <a:schemeClr val="tx1"/>
              </a:solidFill>
              <a:latin typeface="Alexandria Light" pitchFamily="2" charset="-78"/>
              <a:cs typeface="Alexandria Light" pitchFamily="2" charset="-78"/>
            </a:endParaRPr>
          </a:p>
          <a:p>
            <a:pPr algn="r" rtl="1"/>
            <a:r>
              <a:rPr lang="ar-JO" dirty="0">
                <a:solidFill>
                  <a:schemeClr val="tx1"/>
                </a:solidFill>
                <a:latin typeface="Alexandria Light" pitchFamily="2" charset="-78"/>
                <a:cs typeface="Alexandria Light" pitchFamily="2" charset="-78"/>
              </a:rPr>
              <a:t>8) </a:t>
            </a:r>
            <a:r>
              <a:rPr lang="ar-YE" dirty="0">
                <a:solidFill>
                  <a:schemeClr val="tx1"/>
                </a:solidFill>
                <a:latin typeface="Alexandria Light" pitchFamily="2" charset="-78"/>
                <a:cs typeface="Alexandria Light" pitchFamily="2" charset="-78"/>
              </a:rPr>
              <a:t>تحسين الاحتفاظ بالموظفين: يمكن أن يؤدي تزويد الموظفين بالأدوات والدعم الذي يحتاجون إليه للنجاح في مهامهم الوظيفية إلى زيادة الرضا الوظيفي لديهم وتقليل معدلات التسرب الوظيفي.</a:t>
            </a:r>
            <a:endParaRPr lang="ar-JO" dirty="0">
              <a:solidFill>
                <a:schemeClr val="tx1"/>
              </a:solidFill>
              <a:latin typeface="Alexandria Light" pitchFamily="2" charset="-78"/>
              <a:cs typeface="Alexandria Light" pitchFamily="2" charset="-78"/>
            </a:endParaRPr>
          </a:p>
          <a:p>
            <a:pPr algn="r" rtl="1"/>
            <a:endParaRPr lang="ar-YE" dirty="0">
              <a:solidFill>
                <a:schemeClr val="tx1"/>
              </a:solidFill>
              <a:latin typeface="Alexandria Light" pitchFamily="2" charset="-78"/>
              <a:cs typeface="Alexandria Light" pitchFamily="2" charset="-78"/>
            </a:endParaRPr>
          </a:p>
          <a:p>
            <a:pPr algn="r" rtl="1"/>
            <a:r>
              <a:rPr lang="ar-JO" dirty="0">
                <a:solidFill>
                  <a:schemeClr val="tx1"/>
                </a:solidFill>
                <a:latin typeface="Alexandria Light" pitchFamily="2" charset="-78"/>
                <a:cs typeface="Alexandria Light" pitchFamily="2" charset="-78"/>
              </a:rPr>
              <a:t>9) </a:t>
            </a:r>
            <a:r>
              <a:rPr lang="ar-YE" dirty="0">
                <a:solidFill>
                  <a:schemeClr val="tx1"/>
                </a:solidFill>
                <a:latin typeface="Alexandria Light" pitchFamily="2" charset="-78"/>
                <a:cs typeface="Alexandria Light" pitchFamily="2" charset="-78"/>
              </a:rPr>
              <a:t>زيادة رضا العملاء: يمكن أن يؤدي تحسين أداء الموظفين إلى تحسين الخدمة التي يقدمونها وزيادة جودتها، مما يؤدي بدوره إلى زيادة رضا العملاء.</a:t>
            </a:r>
            <a:endParaRPr lang="ar-JO" dirty="0">
              <a:solidFill>
                <a:schemeClr val="tx1"/>
              </a:solidFill>
              <a:latin typeface="Alexandria Light" pitchFamily="2" charset="-78"/>
              <a:cs typeface="Alexandria Light" pitchFamily="2" charset="-78"/>
            </a:endParaRPr>
          </a:p>
          <a:p>
            <a:pPr algn="r" rtl="1"/>
            <a:endParaRPr lang="ar-JO" dirty="0">
              <a:solidFill>
                <a:schemeClr val="tx1"/>
              </a:solidFill>
              <a:latin typeface="Alexandria Light" pitchFamily="2" charset="-78"/>
              <a:cs typeface="Alexandria Light" pitchFamily="2" charset="-78"/>
            </a:endParaRPr>
          </a:p>
          <a:p>
            <a:pPr algn="r" rtl="1"/>
            <a:r>
              <a:rPr lang="ar-JO" dirty="0">
                <a:solidFill>
                  <a:schemeClr val="tx1"/>
                </a:solidFill>
                <a:latin typeface="Alexandria Light" pitchFamily="2" charset="-78"/>
                <a:cs typeface="Alexandria Light" pitchFamily="2" charset="-78"/>
              </a:rPr>
              <a:t>10) </a:t>
            </a:r>
            <a:r>
              <a:rPr lang="ar-YE" dirty="0">
                <a:solidFill>
                  <a:schemeClr val="tx1"/>
                </a:solidFill>
                <a:latin typeface="Alexandria Light" pitchFamily="2" charset="-78"/>
                <a:cs typeface="Alexandria Light" pitchFamily="2" charset="-78"/>
              </a:rPr>
              <a:t>تقديم الدعم والموارد اللازمة: تزويد الموظفين بالموارد ودعمهم مما يساعدهم على تحقيق أهدافهم</a:t>
            </a:r>
          </a:p>
          <a:p>
            <a:pPr algn="r" rtl="1">
              <a:lnSpc>
                <a:spcPct val="200000"/>
              </a:lnSpc>
            </a:pPr>
            <a:br>
              <a:rPr lang="ar-YE" sz="1600" dirty="0"/>
            </a:br>
            <a:endParaRPr lang="en-US"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722420-E8E2-3D74-A582-34AD97100A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885188D-063B-5FE6-56CB-CFED4B29181E}"/>
              </a:ext>
            </a:extLst>
          </p:cNvPr>
          <p:cNvSpPr txBox="1"/>
          <p:nvPr/>
        </p:nvSpPr>
        <p:spPr>
          <a:xfrm>
            <a:off x="4299319" y="807207"/>
            <a:ext cx="4839182"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Times New Roman" panose="02020603050405020304" pitchFamily="18" charset="0"/>
                <a:cs typeface="Alexandria ExtraBold" pitchFamily="2" charset="-78"/>
              </a:rPr>
              <a:t>أهمية الأداء الوظيفي</a:t>
            </a:r>
          </a:p>
        </p:txBody>
      </p:sp>
    </p:spTree>
    <p:extLst>
      <p:ext uri="{BB962C8B-B14F-4D97-AF65-F5344CB8AC3E}">
        <p14:creationId xmlns:p14="http://schemas.microsoft.com/office/powerpoint/2010/main" val="1359989202"/>
      </p:ext>
    </p:extLst>
  </p:cSld>
  <p:clrMapOvr>
    <a:masterClrMapping/>
  </p:clrMapOvr>
  <mc:AlternateContent xmlns:mc="http://schemas.openxmlformats.org/markup-compatibility/2006" xmlns:p14="http://schemas.microsoft.com/office/powerpoint/2010/main">
    <mc:Choice Requires="p14">
      <p:transition spd="slow" p14:dur="2000" advTm="140703"/>
    </mc:Choice>
    <mc:Fallback xmlns="">
      <p:transition spd="slow" advTm="14070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536029" y="1435576"/>
            <a:ext cx="11051368" cy="4442883"/>
          </a:xfrm>
          <a:prstGeom prst="rect">
            <a:avLst/>
          </a:prstGeom>
          <a:solidFill>
            <a:schemeClr val="bg1"/>
          </a:solidFill>
          <a:ln w="57150">
            <a:solidFill>
              <a:srgbClr val="00B0F0"/>
            </a:solidFill>
          </a:ln>
        </p:spPr>
        <p:txBody>
          <a:bodyPr wrap="square">
            <a:spAutoFit/>
          </a:bodyPr>
          <a:lstStyle/>
          <a:p>
            <a:pPr algn="r" rtl="1">
              <a:lnSpc>
                <a:spcPct val="200000"/>
              </a:lnSpc>
            </a:pPr>
            <a:endParaRPr lang="ar-JO" dirty="0">
              <a:solidFill>
                <a:srgbClr val="000000"/>
              </a:solidFill>
              <a:latin typeface="Alexandria Light" pitchFamily="2" charset="-78"/>
              <a:cs typeface="Alexandria Light" pitchFamily="2" charset="-78"/>
            </a:endParaRPr>
          </a:p>
          <a:p>
            <a:pPr algn="r" rtl="1">
              <a:lnSpc>
                <a:spcPct val="200000"/>
              </a:lnSpc>
            </a:pPr>
            <a:r>
              <a:rPr lang="ar-JO" dirty="0">
                <a:solidFill>
                  <a:srgbClr val="000000"/>
                </a:solidFill>
                <a:latin typeface="Alexandria Light" pitchFamily="2" charset="-78"/>
                <a:cs typeface="Alexandria Light" pitchFamily="2" charset="-78"/>
              </a:rPr>
              <a:t>للأداء </a:t>
            </a:r>
            <a:r>
              <a:rPr lang="ar-YE" b="0" i="0" dirty="0">
                <a:solidFill>
                  <a:srgbClr val="000000"/>
                </a:solidFill>
                <a:effectLst/>
                <a:latin typeface="Alexandria Light" pitchFamily="2" charset="-78"/>
                <a:cs typeface="Alexandria Light" pitchFamily="2" charset="-78"/>
              </a:rPr>
              <a:t> الوظيفي عدة </a:t>
            </a:r>
            <a:r>
              <a:rPr lang="ar-JO" b="0" i="0" dirty="0">
                <a:solidFill>
                  <a:srgbClr val="000000"/>
                </a:solidFill>
                <a:effectLst/>
                <a:latin typeface="Alexandria Light" pitchFamily="2" charset="-78"/>
                <a:cs typeface="Alexandria Light" pitchFamily="2" charset="-78"/>
              </a:rPr>
              <a:t>أنواع </a:t>
            </a:r>
            <a:r>
              <a:rPr lang="ar-YE" b="0" i="0" dirty="0">
                <a:solidFill>
                  <a:srgbClr val="000000"/>
                </a:solidFill>
                <a:effectLst/>
                <a:latin typeface="Alexandria Light" pitchFamily="2" charset="-78"/>
                <a:cs typeface="Alexandria Light" pitchFamily="2" charset="-78"/>
              </a:rPr>
              <a:t>يمكن تمييزها، لكن أكثرها شيوعًا هو:</a:t>
            </a:r>
          </a:p>
          <a:p>
            <a:pPr algn="r" rtl="1">
              <a:lnSpc>
                <a:spcPct val="200000"/>
              </a:lnSpc>
              <a:buFont typeface="Arial" panose="020B0604020202020204" pitchFamily="34" charset="0"/>
              <a:buChar char="•"/>
            </a:pPr>
            <a:r>
              <a:rPr lang="ar-YE" b="1" i="0" dirty="0">
                <a:solidFill>
                  <a:srgbClr val="000000"/>
                </a:solidFill>
                <a:effectLst/>
                <a:latin typeface="Alexandria Light" pitchFamily="2" charset="-78"/>
                <a:cs typeface="Alexandria Light" pitchFamily="2" charset="-78"/>
              </a:rPr>
              <a:t>أداء المهام</a:t>
            </a:r>
            <a:r>
              <a:rPr lang="ar-YE" b="0" i="0" dirty="0">
                <a:solidFill>
                  <a:srgbClr val="000000"/>
                </a:solidFill>
                <a:effectLst/>
                <a:latin typeface="Alexandria Light" pitchFamily="2" charset="-78"/>
                <a:cs typeface="Alexandria Light" pitchFamily="2" charset="-78"/>
              </a:rPr>
              <a:t>: يشير إلى إكمال كل موظف مهامه أو واجباته المحددة التي تتطلبها وظيفته.</a:t>
            </a:r>
          </a:p>
          <a:p>
            <a:pPr algn="r" rtl="1">
              <a:lnSpc>
                <a:spcPct val="200000"/>
              </a:lnSpc>
              <a:buFont typeface="Arial" panose="020B0604020202020204" pitchFamily="34" charset="0"/>
              <a:buChar char="•"/>
            </a:pPr>
            <a:r>
              <a:rPr lang="ar-YE" b="1" i="0" dirty="0">
                <a:solidFill>
                  <a:srgbClr val="000000"/>
                </a:solidFill>
                <a:effectLst/>
                <a:latin typeface="Alexandria Light" pitchFamily="2" charset="-78"/>
                <a:cs typeface="Alexandria Light" pitchFamily="2" charset="-78"/>
              </a:rPr>
              <a:t>السلوك الوظيفي</a:t>
            </a:r>
            <a:r>
              <a:rPr lang="ar-YE" b="0" i="0" dirty="0">
                <a:solidFill>
                  <a:srgbClr val="000000"/>
                </a:solidFill>
                <a:effectLst/>
                <a:latin typeface="Alexandria Light" pitchFamily="2" charset="-78"/>
                <a:cs typeface="Alexandria Light" pitchFamily="2" charset="-78"/>
              </a:rPr>
              <a:t>: يشير هذا إلى سلوكيات يتجاوز الموظف من خلالها المتطلبات المحددة لوظيفته، بحيث يساهم في تعزيز الأداء العام للمنظمة، مثل مساعدة زملائه في العمل، أو التطوع لتنفيذ مسؤوليات إضافية.</a:t>
            </a:r>
          </a:p>
          <a:p>
            <a:pPr algn="r" rtl="1">
              <a:lnSpc>
                <a:spcPct val="200000"/>
              </a:lnSpc>
              <a:buFont typeface="Arial" panose="020B0604020202020204" pitchFamily="34" charset="0"/>
              <a:buChar char="•"/>
            </a:pPr>
            <a:r>
              <a:rPr lang="ar-YE" b="1" i="0" dirty="0">
                <a:solidFill>
                  <a:srgbClr val="000000"/>
                </a:solidFill>
                <a:effectLst/>
                <a:latin typeface="Alexandria Light" pitchFamily="2" charset="-78"/>
                <a:cs typeface="Alexandria Light" pitchFamily="2" charset="-78"/>
              </a:rPr>
              <a:t>الإبداع</a:t>
            </a:r>
            <a:r>
              <a:rPr lang="ar-YE" b="0" i="0" dirty="0">
                <a:solidFill>
                  <a:srgbClr val="000000"/>
                </a:solidFill>
                <a:effectLst/>
                <a:latin typeface="Alexandria Light" pitchFamily="2" charset="-78"/>
                <a:cs typeface="Alexandria Light" pitchFamily="2" charset="-78"/>
              </a:rPr>
              <a:t>: أي مدى قدرة الموظف على الخروج بأفكار أو حلول جديدة ومبتكرة للمشكلات التي تواجهه (أو تواجه زملاءه في العمل).</a:t>
            </a:r>
          </a:p>
          <a:p>
            <a:pPr algn="r" rtl="1">
              <a:lnSpc>
                <a:spcPct val="200000"/>
              </a:lnSpc>
              <a:buFont typeface="Arial" panose="020B0604020202020204" pitchFamily="34" charset="0"/>
              <a:buChar char="•"/>
            </a:pPr>
            <a:r>
              <a:rPr lang="ar-YE" b="1" i="0" dirty="0">
                <a:solidFill>
                  <a:srgbClr val="000000"/>
                </a:solidFill>
                <a:effectLst/>
                <a:latin typeface="Alexandria Light" pitchFamily="2" charset="-78"/>
                <a:cs typeface="Alexandria Light" pitchFamily="2" charset="-78"/>
              </a:rPr>
              <a:t>جودة العمل</a:t>
            </a:r>
            <a:r>
              <a:rPr lang="ar-YE" b="0" i="0" dirty="0">
                <a:solidFill>
                  <a:srgbClr val="000000"/>
                </a:solidFill>
                <a:effectLst/>
                <a:latin typeface="Alexandria Light" pitchFamily="2" charset="-78"/>
                <a:cs typeface="Alexandria Light" pitchFamily="2" charset="-78"/>
              </a:rPr>
              <a:t>: أي المستوى العام للتميز أو الدقة في عمل الموظف.</a:t>
            </a:r>
          </a:p>
        </p:txBody>
      </p:sp>
      <p:sp>
        <p:nvSpPr>
          <p:cNvPr id="3" name="TextBox 2">
            <a:extLst>
              <a:ext uri="{FF2B5EF4-FFF2-40B4-BE49-F238E27FC236}">
                <a16:creationId xmlns:a16="http://schemas.microsoft.com/office/drawing/2014/main" id="{BAD93A2F-B7F5-7FDD-3E13-C4CF50E569AF}"/>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أنواع الأداء الوظيفي </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154438"/>
    </mc:Choice>
    <mc:Fallback xmlns="">
      <p:transition spd="slow" advTm="15443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A5610-344B-2ABB-7E69-8519C934CC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11622A-ED5C-F0C7-F177-C9FEF7333242}"/>
              </a:ext>
            </a:extLst>
          </p:cNvPr>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E038159-BE72-E410-0D2B-61A325E9223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1AB7C58-5414-5AC4-9401-7C831022B3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27F2D2D-02DA-C0B7-3135-71EA243B4C53}"/>
              </a:ext>
            </a:extLst>
          </p:cNvPr>
          <p:cNvSpPr txBox="1"/>
          <p:nvPr/>
        </p:nvSpPr>
        <p:spPr>
          <a:xfrm>
            <a:off x="536029" y="1435576"/>
            <a:ext cx="11051368" cy="4913525"/>
          </a:xfrm>
          <a:prstGeom prst="rect">
            <a:avLst/>
          </a:prstGeom>
          <a:solidFill>
            <a:schemeClr val="bg1"/>
          </a:solidFill>
          <a:ln w="57150">
            <a:solidFill>
              <a:srgbClr val="00B0F0"/>
            </a:solidFill>
          </a:ln>
        </p:spPr>
        <p:txBody>
          <a:bodyPr wrap="square">
            <a:spAutoFit/>
          </a:bodyPr>
          <a:lstStyle/>
          <a:p>
            <a:pPr algn="r" rtl="1">
              <a:lnSpc>
                <a:spcPct val="250000"/>
              </a:lnSpc>
              <a:buFont typeface="Arial" panose="020B0604020202020204" pitchFamily="34" charset="0"/>
              <a:buChar char="•"/>
            </a:pPr>
            <a:r>
              <a:rPr lang="ar-YE" sz="1600" b="1" i="0" dirty="0">
                <a:solidFill>
                  <a:srgbClr val="000000"/>
                </a:solidFill>
                <a:effectLst/>
                <a:latin typeface="Alexandria Light" pitchFamily="2" charset="-78"/>
                <a:cs typeface="Alexandria Light" pitchFamily="2" charset="-78"/>
              </a:rPr>
              <a:t>عبء العمل</a:t>
            </a:r>
            <a:r>
              <a:rPr lang="ar-YE" sz="1600" b="0" i="0" dirty="0">
                <a:solidFill>
                  <a:srgbClr val="000000"/>
                </a:solidFill>
                <a:effectLst/>
                <a:latin typeface="Alexandria Light" pitchFamily="2" charset="-78"/>
                <a:cs typeface="Alexandria Light" pitchFamily="2" charset="-78"/>
              </a:rPr>
              <a:t>: أي مقدار العمل الذي يستطيع الموظف إكماله في فترة زمنية معينة.</a:t>
            </a:r>
          </a:p>
          <a:p>
            <a:pPr algn="r" rtl="1">
              <a:lnSpc>
                <a:spcPct val="250000"/>
              </a:lnSpc>
              <a:buFont typeface="Arial" panose="020B0604020202020204" pitchFamily="34" charset="0"/>
              <a:buChar char="•"/>
            </a:pPr>
            <a:r>
              <a:rPr lang="ar-YE" sz="1600" b="1" i="0" dirty="0">
                <a:solidFill>
                  <a:srgbClr val="000000"/>
                </a:solidFill>
                <a:effectLst/>
                <a:latin typeface="Alexandria Light" pitchFamily="2" charset="-78"/>
                <a:cs typeface="Alexandria Light" pitchFamily="2" charset="-78"/>
              </a:rPr>
              <a:t>معايير السلامة</a:t>
            </a:r>
            <a:r>
              <a:rPr lang="ar-YE" sz="1600" b="0" i="0" dirty="0">
                <a:solidFill>
                  <a:srgbClr val="000000"/>
                </a:solidFill>
                <a:effectLst/>
                <a:latin typeface="Alexandria Light" pitchFamily="2" charset="-78"/>
                <a:cs typeface="Alexandria Light" pitchFamily="2" charset="-78"/>
              </a:rPr>
              <a:t>: أي قدرة الموظف على اتباع بروتوكولات السلامة ومنع الحوادث في أثناء العمل.</a:t>
            </a:r>
          </a:p>
          <a:p>
            <a:pPr algn="r" rtl="1">
              <a:lnSpc>
                <a:spcPct val="250000"/>
              </a:lnSpc>
              <a:buFont typeface="Arial" panose="020B0604020202020204" pitchFamily="34" charset="0"/>
              <a:buChar char="•"/>
            </a:pPr>
            <a:r>
              <a:rPr lang="ar-YE" sz="1600" b="1" i="0" dirty="0">
                <a:solidFill>
                  <a:srgbClr val="000000"/>
                </a:solidFill>
                <a:effectLst/>
                <a:latin typeface="Alexandria Light" pitchFamily="2" charset="-78"/>
                <a:cs typeface="Alexandria Light" pitchFamily="2" charset="-78"/>
              </a:rPr>
              <a:t>الحضور والالتزام بالمواعيد</a:t>
            </a:r>
            <a:r>
              <a:rPr lang="ar-YE" sz="1600" b="0" i="0" dirty="0">
                <a:solidFill>
                  <a:srgbClr val="000000"/>
                </a:solidFill>
                <a:effectLst/>
                <a:latin typeface="Alexandria Light" pitchFamily="2" charset="-78"/>
                <a:cs typeface="Alexandria Light" pitchFamily="2" charset="-78"/>
              </a:rPr>
              <a:t>: أي حضور الموظف ومدى قدرته على الوصول إلى العمل في الوقت المحدد، وتسليم مهامه في مواعيدها المحددة، وإكمال الحد الأدنى من ساعات عمله المطلوبة.</a:t>
            </a:r>
          </a:p>
          <a:p>
            <a:pPr algn="r" rtl="1">
              <a:lnSpc>
                <a:spcPct val="250000"/>
              </a:lnSpc>
              <a:buFont typeface="Arial" panose="020B0604020202020204" pitchFamily="34" charset="0"/>
              <a:buChar char="•"/>
            </a:pPr>
            <a:r>
              <a:rPr lang="ar-YE" sz="1600" b="1" i="0" dirty="0">
                <a:solidFill>
                  <a:srgbClr val="000000"/>
                </a:solidFill>
                <a:effectLst/>
                <a:latin typeface="Alexandria Light" pitchFamily="2" charset="-78"/>
                <a:cs typeface="Alexandria Light" pitchFamily="2" charset="-78"/>
              </a:rPr>
              <a:t>القدرة على التكيُّف</a:t>
            </a:r>
            <a:r>
              <a:rPr lang="ar-YE" sz="1600" b="0" i="0" dirty="0">
                <a:solidFill>
                  <a:srgbClr val="000000"/>
                </a:solidFill>
                <a:effectLst/>
                <a:latin typeface="Alexandria Light" pitchFamily="2" charset="-78"/>
                <a:cs typeface="Alexandria Light" pitchFamily="2" charset="-78"/>
              </a:rPr>
              <a:t>: وهي قدرة الموظف على التأقلم مع التغييرات في بيئة العمل، مثل توليه مهامَّ ومسؤولياتٍ جديدة.</a:t>
            </a:r>
          </a:p>
          <a:p>
            <a:pPr algn="r" rtl="1">
              <a:lnSpc>
                <a:spcPct val="250000"/>
              </a:lnSpc>
              <a:buFont typeface="Arial" panose="020B0604020202020204" pitchFamily="34" charset="0"/>
              <a:buChar char="•"/>
            </a:pPr>
            <a:r>
              <a:rPr lang="ar-YE" sz="1600" b="1" i="0" dirty="0">
                <a:solidFill>
                  <a:srgbClr val="000000"/>
                </a:solidFill>
                <a:effectLst/>
                <a:latin typeface="Alexandria Light" pitchFamily="2" charset="-78"/>
                <a:cs typeface="Alexandria Light" pitchFamily="2" charset="-78"/>
              </a:rPr>
              <a:t>الروح القيادية</a:t>
            </a:r>
            <a:r>
              <a:rPr lang="ar-YE" sz="1600" b="0" i="0" dirty="0">
                <a:solidFill>
                  <a:srgbClr val="000000"/>
                </a:solidFill>
                <a:effectLst/>
                <a:latin typeface="Alexandria Light" pitchFamily="2" charset="-78"/>
                <a:cs typeface="Alexandria Light" pitchFamily="2" charset="-78"/>
              </a:rPr>
              <a:t>: يشير هذا إلى قدرة الموظف على قيادة وتحفيز الآخرين في مكان العمل.</a:t>
            </a:r>
          </a:p>
          <a:p>
            <a:pPr algn="r" rtl="1">
              <a:lnSpc>
                <a:spcPct val="250000"/>
              </a:lnSpc>
              <a:buFont typeface="Arial" panose="020B0604020202020204" pitchFamily="34" charset="0"/>
              <a:buChar char="•"/>
            </a:pPr>
            <a:r>
              <a:rPr lang="ar-YE" sz="1600" b="1" i="0" dirty="0">
                <a:solidFill>
                  <a:srgbClr val="000000"/>
                </a:solidFill>
                <a:effectLst/>
                <a:latin typeface="Alexandria Light" pitchFamily="2" charset="-78"/>
                <a:cs typeface="Alexandria Light" pitchFamily="2" charset="-78"/>
              </a:rPr>
              <a:t>مهارات التواصل</a:t>
            </a:r>
            <a:r>
              <a:rPr lang="ar-YE" sz="1600" b="0" i="0" dirty="0">
                <a:solidFill>
                  <a:srgbClr val="000000"/>
                </a:solidFill>
                <a:effectLst/>
                <a:latin typeface="Alexandria Light" pitchFamily="2" charset="-78"/>
                <a:cs typeface="Alexandria Light" pitchFamily="2" charset="-78"/>
              </a:rPr>
              <a:t>: أي القدرة على التواصل مع زملاء العمل والمشرفين والمديرين والعملاء بفاعلية</a:t>
            </a:r>
            <a:endParaRPr lang="ar-JO" sz="1600" b="0" i="0" dirty="0">
              <a:solidFill>
                <a:srgbClr val="000000"/>
              </a:solidFill>
              <a:effectLst/>
              <a:latin typeface="Alexandria Light" pitchFamily="2" charset="-78"/>
              <a:cs typeface="Alexandria Light" pitchFamily="2" charset="-78"/>
            </a:endParaRPr>
          </a:p>
          <a:p>
            <a:pPr algn="r" rtl="1">
              <a:lnSpc>
                <a:spcPct val="250000"/>
              </a:lnSpc>
              <a:buFont typeface="Arial" panose="020B0604020202020204" pitchFamily="34" charset="0"/>
              <a:buChar char="•"/>
            </a:pPr>
            <a:endParaRPr lang="ar-YE" sz="1600" b="0" i="0" dirty="0">
              <a:solidFill>
                <a:srgbClr val="000000"/>
              </a:solidFill>
              <a:effectLst/>
              <a:latin typeface="Alexandria Light" pitchFamily="2" charset="-78"/>
              <a:cs typeface="Alexandria Light" pitchFamily="2" charset="-78"/>
            </a:endParaRPr>
          </a:p>
        </p:txBody>
      </p:sp>
      <p:sp>
        <p:nvSpPr>
          <p:cNvPr id="6" name="TextBox 5">
            <a:extLst>
              <a:ext uri="{FF2B5EF4-FFF2-40B4-BE49-F238E27FC236}">
                <a16:creationId xmlns:a16="http://schemas.microsoft.com/office/drawing/2014/main" id="{3A0ED94A-4491-EB0B-BC4D-C311CFAF41FA}"/>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أنواع الأداء الوظيفي </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4238045782"/>
      </p:ext>
    </p:extLst>
  </p:cSld>
  <p:clrMapOvr>
    <a:masterClrMapping/>
  </p:clrMapOvr>
  <mc:AlternateContent xmlns:mc="http://schemas.openxmlformats.org/markup-compatibility/2006" xmlns:p14="http://schemas.microsoft.com/office/powerpoint/2010/main">
    <mc:Choice Requires="p14">
      <p:transition spd="slow" p14:dur="2000" advTm="164147"/>
    </mc:Choice>
    <mc:Fallback xmlns="">
      <p:transition spd="slow" advTm="16414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277007"/>
            <a:ext cx="11161297" cy="4902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b="1" u="sng" dirty="0">
                <a:solidFill>
                  <a:schemeClr val="tx1"/>
                </a:solidFill>
                <a:latin typeface="Alexandria Light" pitchFamily="2" charset="-78"/>
                <a:cs typeface="Alexandria Light" pitchFamily="2" charset="-78"/>
              </a:rPr>
              <a:t>م</a:t>
            </a:r>
            <a:r>
              <a:rPr lang="ar-YE" b="1" u="sng" dirty="0">
                <a:solidFill>
                  <a:schemeClr val="tx1"/>
                </a:solidFill>
                <a:latin typeface="Alexandria Light" pitchFamily="2" charset="-78"/>
                <a:cs typeface="Alexandria Light" pitchFamily="2" charset="-78"/>
              </a:rPr>
              <a:t>ؤشرات الأداء الوظیفي</a:t>
            </a:r>
            <a:r>
              <a:rPr lang="ar-YE" dirty="0">
                <a:solidFill>
                  <a:schemeClr val="tx1"/>
                </a:solidFill>
                <a:latin typeface="Alexandria Light" pitchFamily="2" charset="-78"/>
                <a:cs typeface="Alexandria Light" pitchFamily="2" charset="-78"/>
              </a:rPr>
              <a:t>: یمثـــل الأداء الأســــاس للحكــــم علـــى فعالیــــة الأفــــراد والوحــــدات الإداریــــة والمنظمــــات وذلـــك من خلال مجموعة من المؤشرات وأهمها: </a:t>
            </a:r>
            <a:endParaRPr lang="ar-JO" dirty="0">
              <a:solidFill>
                <a:schemeClr val="tx1"/>
              </a:solidFill>
              <a:latin typeface="Alexandria Light" pitchFamily="2" charset="-78"/>
              <a:cs typeface="Alexandria Light" pitchFamily="2" charset="-78"/>
            </a:endParaRPr>
          </a:p>
          <a:p>
            <a:pPr marL="342900" indent="-342900" algn="just" rtl="1">
              <a:lnSpc>
                <a:spcPct val="200000"/>
              </a:lnSpc>
              <a:buAutoNum type="arabicParenR"/>
            </a:pPr>
            <a:r>
              <a:rPr lang="ar-YE" dirty="0">
                <a:solidFill>
                  <a:schemeClr val="tx1"/>
                </a:solidFill>
                <a:latin typeface="Alexandria Light" pitchFamily="2" charset="-78"/>
                <a:cs typeface="Alexandria Light" pitchFamily="2" charset="-78"/>
              </a:rPr>
              <a:t>الإنتاجیة.</a:t>
            </a:r>
            <a:endParaRPr lang="ar-JO" dirty="0">
              <a:solidFill>
                <a:schemeClr val="tx1"/>
              </a:solidFill>
              <a:latin typeface="Alexandria Light" pitchFamily="2" charset="-78"/>
              <a:cs typeface="Alexandria Light" pitchFamily="2" charset="-78"/>
            </a:endParaRPr>
          </a:p>
          <a:p>
            <a:pPr marL="342900" indent="-342900" algn="just" rtl="1">
              <a:lnSpc>
                <a:spcPct val="200000"/>
              </a:lnSpc>
              <a:buAutoNum type="arabicParenR"/>
            </a:pPr>
            <a:r>
              <a:rPr lang="ar-YE" dirty="0">
                <a:solidFill>
                  <a:schemeClr val="tx1"/>
                </a:solidFill>
                <a:latin typeface="Alexandria Light" pitchFamily="2" charset="-78"/>
                <a:cs typeface="Alexandria Light" pitchFamily="2" charset="-78"/>
              </a:rPr>
              <a:t> الروح المعنویة للأفراد العاملین </a:t>
            </a:r>
            <a:r>
              <a:rPr lang="ar-JO" dirty="0">
                <a:solidFill>
                  <a:schemeClr val="tx1"/>
                </a:solidFill>
                <a:latin typeface="Alexandria Light" pitchFamily="2" charset="-78"/>
                <a:cs typeface="Alexandria Light" pitchFamily="2" charset="-78"/>
              </a:rPr>
              <a:t>و</a:t>
            </a:r>
            <a:r>
              <a:rPr lang="ar-YE" dirty="0">
                <a:solidFill>
                  <a:schemeClr val="tx1"/>
                </a:solidFill>
                <a:latin typeface="Alexandria Light" pitchFamily="2" charset="-78"/>
                <a:cs typeface="Alexandria Light" pitchFamily="2" charset="-78"/>
              </a:rPr>
              <a:t>معدلات الغیاب عن العمل. </a:t>
            </a:r>
            <a:endParaRPr lang="ar-JO" dirty="0">
              <a:solidFill>
                <a:schemeClr val="tx1"/>
              </a:solidFill>
              <a:latin typeface="Alexandria Light" pitchFamily="2" charset="-78"/>
              <a:cs typeface="Alexandria Light" pitchFamily="2" charset="-78"/>
            </a:endParaRPr>
          </a:p>
          <a:p>
            <a:pPr marL="342900" indent="-342900" algn="just" rtl="1">
              <a:lnSpc>
                <a:spcPct val="200000"/>
              </a:lnSpc>
              <a:buAutoNum type="arabicParenR"/>
            </a:pPr>
            <a:r>
              <a:rPr lang="ar-YE" dirty="0">
                <a:solidFill>
                  <a:schemeClr val="tx1"/>
                </a:solidFill>
                <a:latin typeface="Alexandria Light" pitchFamily="2" charset="-78"/>
                <a:cs typeface="Alexandria Light" pitchFamily="2" charset="-78"/>
              </a:rPr>
              <a:t>مدى إنجاز المهام والواجبات بدقة واتقان وسرعة. </a:t>
            </a:r>
            <a:endParaRPr lang="ar-JO" dirty="0">
              <a:solidFill>
                <a:schemeClr val="tx1"/>
              </a:solidFill>
              <a:latin typeface="Alexandria Light" pitchFamily="2" charset="-78"/>
              <a:cs typeface="Alexandria Light" pitchFamily="2" charset="-78"/>
            </a:endParaRPr>
          </a:p>
          <a:p>
            <a:pPr marL="342900" indent="-342900" algn="just" rtl="1">
              <a:lnSpc>
                <a:spcPct val="200000"/>
              </a:lnSpc>
              <a:buAutoNum type="arabicParenR"/>
            </a:pPr>
            <a:r>
              <a:rPr lang="ar-YE" dirty="0">
                <a:solidFill>
                  <a:schemeClr val="tx1"/>
                </a:solidFill>
                <a:latin typeface="Alexandria Light" pitchFamily="2" charset="-78"/>
                <a:cs typeface="Alexandria Light" pitchFamily="2" charset="-78"/>
              </a:rPr>
              <a:t>القدرة على الإبداع والابتكار. </a:t>
            </a:r>
            <a:endParaRPr lang="ar-JO" dirty="0">
              <a:solidFill>
                <a:schemeClr val="tx1"/>
              </a:solidFill>
              <a:latin typeface="Alexandria Light" pitchFamily="2" charset="-78"/>
              <a:cs typeface="Alexandria Light" pitchFamily="2" charset="-78"/>
            </a:endParaRPr>
          </a:p>
          <a:p>
            <a:pPr marL="342900" indent="-342900" algn="just" rtl="1">
              <a:lnSpc>
                <a:spcPct val="200000"/>
              </a:lnSpc>
              <a:buAutoNum type="arabicParenR"/>
            </a:pPr>
            <a:r>
              <a:rPr lang="ar-YE" dirty="0">
                <a:solidFill>
                  <a:schemeClr val="tx1"/>
                </a:solidFill>
                <a:latin typeface="Alexandria Light" pitchFamily="2" charset="-78"/>
                <a:cs typeface="Alexandria Light" pitchFamily="2" charset="-78"/>
              </a:rPr>
              <a:t>درجة الانضباط و احترام النظام وأسلوب التعامل مع الموظفین</a:t>
            </a:r>
            <a:endParaRPr lang="ar-JO" dirty="0">
              <a:solidFill>
                <a:schemeClr val="tx1"/>
              </a:solidFill>
              <a:latin typeface="Alexandria Light" pitchFamily="2" charset="-78"/>
              <a:cs typeface="Alexandria Light" pitchFamily="2" charset="-78"/>
            </a:endParaRPr>
          </a:p>
          <a:p>
            <a:pPr algn="just" rtl="1">
              <a:lnSpc>
                <a:spcPct val="200000"/>
              </a:lnSpc>
            </a:pPr>
            <a:r>
              <a:rPr lang="ar-JO" dirty="0">
                <a:solidFill>
                  <a:schemeClr val="tx1"/>
                </a:solidFill>
                <a:latin typeface="Alexandria Light" pitchFamily="2" charset="-78"/>
                <a:cs typeface="Alexandria Light" pitchFamily="2" charset="-78"/>
              </a:rPr>
              <a:t>6) </a:t>
            </a:r>
            <a:r>
              <a:rPr lang="ar-YE" dirty="0">
                <a:solidFill>
                  <a:schemeClr val="tx1"/>
                </a:solidFill>
                <a:latin typeface="Alexandria Light" pitchFamily="2" charset="-78"/>
                <a:cs typeface="Alexandria Light" pitchFamily="2" charset="-78"/>
              </a:rPr>
              <a:t>مستو ى التعاون مع فریق العمل والمرونة والقدرة على إنجاز القرارات</a:t>
            </a:r>
            <a:endParaRPr lang="ar-YE"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4016CEC-B065-08C0-95C7-868CEAB2578F}"/>
              </a:ext>
            </a:extLst>
          </p:cNvPr>
          <p:cNvSpPr txBox="1"/>
          <p:nvPr/>
        </p:nvSpPr>
        <p:spPr>
          <a:xfrm>
            <a:off x="4811427" y="786537"/>
            <a:ext cx="3906904"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مؤشرات الأداء الوظيفي</a:t>
            </a:r>
            <a:endParaRPr lang="ar-JO" sz="1400" b="1" dirty="0">
              <a:solidFill>
                <a:schemeClr val="tx1"/>
              </a:solidFill>
              <a:latin typeface="Alexandria Light" pitchFamily="2" charset="-78"/>
              <a:cs typeface="Alexandria Light" pitchFamily="2" charset="-78"/>
            </a:endParaRPr>
          </a:p>
        </p:txBody>
      </p:sp>
      <p:sp>
        <p:nvSpPr>
          <p:cNvPr id="9" name="TextBox 8">
            <a:extLst>
              <a:ext uri="{FF2B5EF4-FFF2-40B4-BE49-F238E27FC236}">
                <a16:creationId xmlns:a16="http://schemas.microsoft.com/office/drawing/2014/main" id="{4E5B585D-D723-3DDE-F382-8369397DA863}"/>
              </a:ext>
            </a:extLst>
          </p:cNvPr>
          <p:cNvSpPr txBox="1"/>
          <p:nvPr/>
        </p:nvSpPr>
        <p:spPr>
          <a:xfrm>
            <a:off x="5817476" y="2971800"/>
            <a:ext cx="914400" cy="914400"/>
          </a:xfrm>
          <a:prstGeom prst="rect">
            <a:avLst/>
          </a:prstGeom>
          <a:noFill/>
        </p:spPr>
        <p:txBody>
          <a:bodyPr wrap="square" rtlCol="0">
            <a:spAutoFit/>
          </a:bodyPr>
          <a:lstStyle/>
          <a:p>
            <a:endParaRPr lang="en-US" dirty="0"/>
          </a:p>
        </p:txBody>
      </p:sp>
      <p:sp>
        <p:nvSpPr>
          <p:cNvPr id="10" name="TextBox 9">
            <a:extLst>
              <a:ext uri="{FF2B5EF4-FFF2-40B4-BE49-F238E27FC236}">
                <a16:creationId xmlns:a16="http://schemas.microsoft.com/office/drawing/2014/main" id="{7DCD7CDB-627A-CD3B-1513-EEE5C779ACC7}"/>
              </a:ext>
            </a:extLst>
          </p:cNvPr>
          <p:cNvSpPr txBox="1"/>
          <p:nvPr/>
        </p:nvSpPr>
        <p:spPr>
          <a:xfrm>
            <a:off x="1466196" y="5276851"/>
            <a:ext cx="1513490" cy="509094"/>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206207"/>
    </mc:Choice>
    <mc:Fallback xmlns="">
      <p:transition spd="slow" advTm="20620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0622" y="1319883"/>
            <a:ext cx="11102720" cy="460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YE" b="1" dirty="0">
                <a:solidFill>
                  <a:schemeClr val="tx1"/>
                </a:solidFill>
                <a:latin typeface="Alexandria Light" pitchFamily="2" charset="-78"/>
                <a:cs typeface="Alexandria Light" pitchFamily="2" charset="-78"/>
              </a:rPr>
              <a:t>وهناك من قسم هذه المؤشرات المستخدمة لدراسة الأداء الوظیفي إلى </a:t>
            </a:r>
            <a:r>
              <a:rPr lang="ar-JO" b="1" dirty="0">
                <a:solidFill>
                  <a:schemeClr val="tx1"/>
                </a:solidFill>
                <a:latin typeface="Alexandria Light" pitchFamily="2" charset="-78"/>
                <a:cs typeface="Alexandria Light" pitchFamily="2" charset="-78"/>
              </a:rPr>
              <a:t>:</a:t>
            </a:r>
          </a:p>
          <a:p>
            <a:pPr marL="285750" indent="-285750" algn="r" rtl="1">
              <a:lnSpc>
                <a:spcPct val="200000"/>
              </a:lnSpc>
              <a:buFont typeface="Wingdings" panose="05000000000000000000" pitchFamily="2" charset="2"/>
              <a:buChar char="Ø"/>
            </a:pPr>
            <a:r>
              <a:rPr lang="ar-YE" dirty="0">
                <a:solidFill>
                  <a:schemeClr val="tx1"/>
                </a:solidFill>
                <a:latin typeface="Alexandria Light" pitchFamily="2" charset="-78"/>
                <a:cs typeface="Alexandria Light" pitchFamily="2" charset="-78"/>
              </a:rPr>
              <a:t>الفعالیــــة: الوصـــول إلـــى تحقیـــق أهــــداف المنظمـــة فــــي الوقــــت المناســــب وعلـــى أكمـــل صــورة وبأســـلوب جیـــد مـــع البیئـــة المحیطــة، ووفقـــا لهـــذا المفهــوم، فـــإن الفعالیـــة تقـــاس </a:t>
            </a:r>
            <a:r>
              <a:rPr lang="ar-JO" dirty="0">
                <a:solidFill>
                  <a:schemeClr val="tx1"/>
                </a:solidFill>
                <a:latin typeface="Alexandria Light" pitchFamily="2" charset="-78"/>
                <a:cs typeface="Alexandria Light" pitchFamily="2" charset="-78"/>
              </a:rPr>
              <a:t>من </a:t>
            </a:r>
            <a:r>
              <a:rPr lang="ar-YE" dirty="0">
                <a:solidFill>
                  <a:schemeClr val="tx1"/>
                </a:solidFill>
                <a:latin typeface="Alexandria Light" pitchFamily="2" charset="-78"/>
                <a:cs typeface="Alexandria Light" pitchFamily="2" charset="-78"/>
              </a:rPr>
              <a:t>خــلال نســبة الأهـــداف التــي تـــم تحقیقهـــا فعلیـــا إلـــى الأهـــداف المخططـــة مســـبقا،</a:t>
            </a:r>
            <a:r>
              <a:rPr lang="ar-JO" dirty="0">
                <a:solidFill>
                  <a:schemeClr val="tx1"/>
                </a:solidFill>
                <a:latin typeface="Alexandria Light" pitchFamily="2" charset="-78"/>
                <a:cs typeface="Alexandria Light" pitchFamily="2" charset="-78"/>
              </a:rPr>
              <a:t> </a:t>
            </a:r>
            <a:r>
              <a:rPr lang="ar-YE" dirty="0">
                <a:solidFill>
                  <a:schemeClr val="tx1"/>
                </a:solidFill>
                <a:latin typeface="Alexandria Light" pitchFamily="2" charset="-78"/>
                <a:cs typeface="Alexandria Light" pitchFamily="2" charset="-78"/>
              </a:rPr>
              <a:t> أمـــا علــى المستوى الفردي فتشیر إلى مدى قدرة الفرد على تحقیق الأهداف المطلوبة منه. </a:t>
            </a:r>
            <a:endParaRPr lang="ar-JO" dirty="0">
              <a:solidFill>
                <a:schemeClr val="tx1"/>
              </a:solidFill>
              <a:latin typeface="Alexandria Light" pitchFamily="2" charset="-78"/>
              <a:cs typeface="Alexandria Light" pitchFamily="2" charset="-78"/>
            </a:endParaRPr>
          </a:p>
          <a:p>
            <a:pPr marL="285750" indent="-285750" algn="r" rtl="1">
              <a:lnSpc>
                <a:spcPct val="200000"/>
              </a:lnSpc>
              <a:buFont typeface="Wingdings" panose="05000000000000000000" pitchFamily="2" charset="2"/>
              <a:buChar char="Ø"/>
            </a:pPr>
            <a:r>
              <a:rPr lang="ar-YE" dirty="0">
                <a:solidFill>
                  <a:schemeClr val="tx1"/>
                </a:solidFill>
                <a:latin typeface="Alexandria Light" pitchFamily="2" charset="-78"/>
                <a:cs typeface="Alexandria Light" pitchFamily="2" charset="-78"/>
              </a:rPr>
              <a:t>الكفـــاءة: وتشـــیر إلــى قـــدرة المنظمـــة علــى تحقیــق الأهـــداف بأقـــل التكـــالیف أو أن یــؤدي الفرد عمله بأقل تكلفة من الوقت والجهد والمال</a:t>
            </a:r>
            <a:endParaRPr lang="en-US"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40AA67E-989E-7D05-539B-E7F4F6E50CFE}"/>
              </a:ext>
            </a:extLst>
          </p:cNvPr>
          <p:cNvSpPr txBox="1"/>
          <p:nvPr/>
        </p:nvSpPr>
        <p:spPr>
          <a:xfrm>
            <a:off x="4811427" y="786537"/>
            <a:ext cx="3906904"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مؤشرات الأداء الوظيفي</a:t>
            </a:r>
            <a:endParaRPr lang="ar-JO" sz="1400" b="1"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148684"/>
    </mc:Choice>
    <mc:Fallback xmlns="">
      <p:transition spd="slow" advTm="1486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1793" y="1421156"/>
            <a:ext cx="10984258" cy="478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200000"/>
              </a:lnSpc>
            </a:pPr>
            <a:r>
              <a:rPr lang="ar-YE" dirty="0">
                <a:solidFill>
                  <a:schemeClr val="tx1"/>
                </a:solidFill>
                <a:latin typeface="Alexandria Light" pitchFamily="2" charset="-78"/>
                <a:cs typeface="Alexandria Light" pitchFamily="2" charset="-78"/>
              </a:rPr>
              <a:t>هناك عدة عوامل يمكن إن تؤثر على الأداء الإداري لأي موظف </a:t>
            </a:r>
            <a:r>
              <a:rPr lang="ar-JO" dirty="0">
                <a:solidFill>
                  <a:schemeClr val="tx1"/>
                </a:solidFill>
                <a:latin typeface="Alexandria Light" pitchFamily="2" charset="-78"/>
                <a:cs typeface="Alexandria Light" pitchFamily="2" charset="-78"/>
              </a:rPr>
              <a:t>مما </a:t>
            </a:r>
            <a:r>
              <a:rPr lang="ar-YE" dirty="0">
                <a:solidFill>
                  <a:schemeClr val="tx1"/>
                </a:solidFill>
                <a:latin typeface="Alexandria Light" pitchFamily="2" charset="-78"/>
                <a:cs typeface="Alexandria Light" pitchFamily="2" charset="-78"/>
              </a:rPr>
              <a:t>ينعكس بشكل سلبي على إنتاجية وأهداف المؤسسة التي ينتمي إليها الموظف </a:t>
            </a:r>
            <a:r>
              <a:rPr lang="ar-JO" dirty="0">
                <a:solidFill>
                  <a:schemeClr val="tx1"/>
                </a:solidFill>
                <a:latin typeface="Alexandria Light" pitchFamily="2" charset="-78"/>
                <a:cs typeface="Alexandria Light" pitchFamily="2" charset="-78"/>
              </a:rPr>
              <a:t>و</a:t>
            </a:r>
            <a:r>
              <a:rPr lang="ar-YE" dirty="0">
                <a:solidFill>
                  <a:schemeClr val="tx1"/>
                </a:solidFill>
                <a:latin typeface="Alexandria Light" pitchFamily="2" charset="-78"/>
                <a:cs typeface="Alexandria Light" pitchFamily="2" charset="-78"/>
              </a:rPr>
              <a:t>منها </a:t>
            </a:r>
            <a:r>
              <a:rPr lang="ar-JO" dirty="0">
                <a:solidFill>
                  <a:schemeClr val="tx1"/>
                </a:solidFill>
                <a:latin typeface="Alexandria Light" pitchFamily="2" charset="-78"/>
                <a:cs typeface="Alexandria Light" pitchFamily="2" charset="-78"/>
              </a:rPr>
              <a:t>:</a:t>
            </a:r>
          </a:p>
          <a:p>
            <a:pPr marL="342900" indent="-342900" algn="r" rtl="1">
              <a:lnSpc>
                <a:spcPct val="200000"/>
              </a:lnSpc>
              <a:buFont typeface="+mj-lt"/>
              <a:buAutoNum type="arabicPeriod"/>
            </a:pPr>
            <a:r>
              <a:rPr lang="ar-JO" dirty="0">
                <a:solidFill>
                  <a:schemeClr val="tx1"/>
                </a:solidFill>
                <a:latin typeface="Alexandria Light" pitchFamily="2" charset="-78"/>
                <a:cs typeface="Alexandria Light" pitchFamily="2" charset="-78"/>
              </a:rPr>
              <a:t>ا</a:t>
            </a:r>
            <a:r>
              <a:rPr lang="ar-YE" dirty="0">
                <a:solidFill>
                  <a:schemeClr val="tx1"/>
                </a:solidFill>
                <a:latin typeface="Alexandria Light" pitchFamily="2" charset="-78"/>
                <a:cs typeface="Alexandria Light" pitchFamily="2" charset="-78"/>
              </a:rPr>
              <a:t>لتسيب الإداري الناجم عن ضعف التنظيم الإداري نتيجة لأسلوب القيادة أو ال</a:t>
            </a:r>
            <a:r>
              <a:rPr lang="ar-JO" dirty="0">
                <a:solidFill>
                  <a:schemeClr val="tx1"/>
                </a:solidFill>
                <a:latin typeface="Alexandria Light" pitchFamily="2" charset="-78"/>
                <a:cs typeface="Alexandria Light" pitchFamily="2" charset="-78"/>
              </a:rPr>
              <a:t>إ</a:t>
            </a:r>
            <a:r>
              <a:rPr lang="ar-YE" dirty="0">
                <a:solidFill>
                  <a:schemeClr val="tx1"/>
                </a:solidFill>
                <a:latin typeface="Alexandria Light" pitchFamily="2" charset="-78"/>
                <a:cs typeface="Alexandria Light" pitchFamily="2" charset="-78"/>
              </a:rPr>
              <a:t>شراف, أو الثقافة التنظيمية السائدة في المؤسسة مما يؤدي إلى هدر ساعات العمل في أمور غير منتجة . </a:t>
            </a:r>
            <a:endParaRPr lang="ar-JO" dirty="0">
              <a:solidFill>
                <a:schemeClr val="tx1"/>
              </a:solidFill>
              <a:latin typeface="Alexandria Light" pitchFamily="2" charset="-78"/>
              <a:cs typeface="Alexandria Light" pitchFamily="2" charset="-78"/>
            </a:endParaRPr>
          </a:p>
          <a:p>
            <a:pPr algn="r" rtl="1">
              <a:lnSpc>
                <a:spcPct val="200000"/>
              </a:lnSpc>
              <a:buFont typeface="+mj-lt"/>
              <a:buAutoNum type="arabicPeriod"/>
            </a:pPr>
            <a:r>
              <a:rPr lang="ar-JO" dirty="0">
                <a:solidFill>
                  <a:schemeClr val="tx1"/>
                </a:solidFill>
                <a:latin typeface="Alexandria Light" pitchFamily="2" charset="-78"/>
                <a:cs typeface="Alexandria Light" pitchFamily="2" charset="-78"/>
              </a:rPr>
              <a:t>. </a:t>
            </a:r>
            <a:r>
              <a:rPr lang="ar-YE" dirty="0">
                <a:solidFill>
                  <a:schemeClr val="tx1"/>
                </a:solidFill>
                <a:latin typeface="Alexandria Light" pitchFamily="2" charset="-78"/>
                <a:cs typeface="Alexandria Light" pitchFamily="2" charset="-78"/>
              </a:rPr>
              <a:t>جهل الكثير من العاملين في التمييز بين الأداء والجهد المبذول, فالجهد يشير إلى الطاقة المبذولة, أما الأداء فإنه يقاس على أساس النتائج التي حققها الفرد.</a:t>
            </a:r>
            <a:br>
              <a:rPr lang="ar-YE" dirty="0">
                <a:solidFill>
                  <a:schemeClr val="tx1"/>
                </a:solidFill>
                <a:latin typeface="Alexandria Light" pitchFamily="2" charset="-78"/>
                <a:cs typeface="Alexandria Light" pitchFamily="2" charset="-78"/>
              </a:rPr>
            </a:br>
            <a:r>
              <a:rPr lang="ar-JO" dirty="0">
                <a:solidFill>
                  <a:schemeClr val="tx1"/>
                </a:solidFill>
                <a:latin typeface="Alexandria Light" pitchFamily="2" charset="-78"/>
                <a:cs typeface="Alexandria Light" pitchFamily="2" charset="-78"/>
              </a:rPr>
              <a:t>3. غياب </a:t>
            </a:r>
            <a:r>
              <a:rPr lang="ar-YE" dirty="0">
                <a:solidFill>
                  <a:schemeClr val="tx1"/>
                </a:solidFill>
                <a:latin typeface="Alexandria Light" pitchFamily="2" charset="-78"/>
                <a:cs typeface="Alexandria Light" pitchFamily="2" charset="-78"/>
              </a:rPr>
              <a:t>الاتصال الفعال والايجابي بين المدراء والموظفين. ويمكن تلافي هذا العامل من خلال ترسيخ الثقة في العاملين وتوجيههم وإشراكهم في أهداف وإستراتيجية المؤسسة وتوجيهم نحو الأهداف الإستراتيجية.</a:t>
            </a:r>
            <a:endParaRPr lang="en-US"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41615A0-F8D2-2EF6-5482-E43864CD0BED}"/>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معوقات الأداء الوظيفي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216887"/>
    </mc:Choice>
    <mc:Fallback xmlns="">
      <p:transition spd="slow" advTm="21688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64498" y="1436523"/>
            <a:ext cx="10531710" cy="4746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ar-JO" sz="1600" b="1" i="0" dirty="0">
              <a:solidFill>
                <a:srgbClr val="003E61"/>
              </a:solidFill>
              <a:effectLst/>
              <a:latin typeface="rasol"/>
            </a:endParaRPr>
          </a:p>
          <a:p>
            <a:pPr algn="r">
              <a:lnSpc>
                <a:spcPct val="200000"/>
              </a:lnSpc>
            </a:pPr>
            <a:r>
              <a:rPr lang="ar-JO" dirty="0">
                <a:solidFill>
                  <a:schemeClr val="tx1"/>
                </a:solidFill>
                <a:latin typeface="Alexandria Light" pitchFamily="2" charset="-78"/>
                <a:cs typeface="Alexandria Light" pitchFamily="2" charset="-78"/>
              </a:rPr>
              <a:t>4. </a:t>
            </a:r>
            <a:r>
              <a:rPr lang="ar-YE" dirty="0">
                <a:solidFill>
                  <a:schemeClr val="tx1"/>
                </a:solidFill>
                <a:latin typeface="Alexandria Light" pitchFamily="2" charset="-78"/>
                <a:cs typeface="Alexandria Light" pitchFamily="2" charset="-78"/>
              </a:rPr>
              <a:t>افتقار المؤسسة إلى خطط لعملها وأهدافها يمكن إن يسهم في الفشل في قياس ما تحقق من إنجاز أو محاسبة موظفيها على مستوى أدائهم لعدم وجود معيار محدد مسبقاً لذلك, فعندها يتساوى الموظف ذو الأداء الجيد مع الموظف ذو الأداء الضعيف.</a:t>
            </a:r>
            <a:br>
              <a:rPr lang="ar-YE" dirty="0">
                <a:solidFill>
                  <a:schemeClr val="tx1"/>
                </a:solidFill>
                <a:latin typeface="Alexandria Light" pitchFamily="2" charset="-78"/>
                <a:cs typeface="Alexandria Light" pitchFamily="2" charset="-78"/>
              </a:rPr>
            </a:br>
            <a:r>
              <a:rPr lang="ar-JO" dirty="0">
                <a:solidFill>
                  <a:schemeClr val="tx1"/>
                </a:solidFill>
                <a:latin typeface="Alexandria Light" pitchFamily="2" charset="-78"/>
                <a:cs typeface="Alexandria Light" pitchFamily="2" charset="-78"/>
              </a:rPr>
              <a:t>5. </a:t>
            </a:r>
            <a:r>
              <a:rPr lang="ar-YE" dirty="0">
                <a:solidFill>
                  <a:schemeClr val="tx1"/>
                </a:solidFill>
                <a:latin typeface="Alexandria Light" pitchFamily="2" charset="-78"/>
                <a:cs typeface="Alexandria Light" pitchFamily="2" charset="-78"/>
              </a:rPr>
              <a:t>عدم الرضا الوظيفي أيضا يمكن اعتباره من العوامل الأساسية المؤثر على مستوى الأداء للموظفين, فعدم الرضا الوظيفي أو انخفاضه يؤدي إلى أداء ضعيف وإنتاجية أقل, </a:t>
            </a:r>
            <a:endParaRPr lang="ar-JO" dirty="0">
              <a:solidFill>
                <a:schemeClr val="tx1"/>
              </a:solidFill>
              <a:latin typeface="Alexandria Light" pitchFamily="2" charset="-78"/>
              <a:cs typeface="Alexandria Light" pitchFamily="2" charset="-78"/>
            </a:endParaRPr>
          </a:p>
          <a:p>
            <a:pPr algn="r">
              <a:lnSpc>
                <a:spcPct val="200000"/>
              </a:lnSpc>
            </a:pPr>
            <a:r>
              <a:rPr lang="ar-JO" dirty="0">
                <a:solidFill>
                  <a:schemeClr val="tx1"/>
                </a:solidFill>
                <a:latin typeface="Alexandria Light" pitchFamily="2" charset="-78"/>
                <a:cs typeface="Alexandria Light" pitchFamily="2" charset="-78"/>
              </a:rPr>
              <a:t>6. ضعف </a:t>
            </a:r>
            <a:r>
              <a:rPr lang="ar-YE" dirty="0">
                <a:solidFill>
                  <a:schemeClr val="tx1"/>
                </a:solidFill>
                <a:latin typeface="Alexandria Light" pitchFamily="2" charset="-78"/>
                <a:cs typeface="Alexandria Light" pitchFamily="2" charset="-78"/>
              </a:rPr>
              <a:t>مشاركة العاملين في المستويات الإدارية المختلفة في التخطيط وصنع القرارات يؤدي إلى تدني مستوى الأداء لدى هؤلاء الموظفين لشعورهم بأنهم مهمشين في المؤسسة .</a:t>
            </a:r>
            <a:br>
              <a:rPr lang="ar-YE" dirty="0">
                <a:latin typeface="Alexandria Light" pitchFamily="2" charset="-78"/>
                <a:cs typeface="Alexandria Light" pitchFamily="2" charset="-78"/>
              </a:rPr>
            </a:br>
            <a:r>
              <a:rPr lang="ar-JO" dirty="0">
                <a:latin typeface="Alexandria Light" pitchFamily="2" charset="-78"/>
                <a:cs typeface="Alexandria Light" pitchFamily="2" charset="-78"/>
              </a:rPr>
              <a:t> </a:t>
            </a:r>
            <a:endParaRPr lang="en-US" b="1" dirty="0">
              <a:solidFill>
                <a:srgbClr val="00B0F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67A542D-E142-1F3D-0204-BF9034B946AF}"/>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معوقات الأداء الوظيفي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6" name="Picture 5">
            <a:extLst>
              <a:ext uri="{FF2B5EF4-FFF2-40B4-BE49-F238E27FC236}">
                <a16:creationId xmlns:a16="http://schemas.microsoft.com/office/drawing/2014/main" id="{50CEE6FD-74B5-58E0-541D-2BCF177564B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2226" y="5569940"/>
            <a:ext cx="1621549" cy="1122801"/>
          </a:xfrm>
          <a:prstGeom prst="rect">
            <a:avLst/>
          </a:prstGeom>
        </p:spPr>
      </p:pic>
    </p:spTree>
    <p:extLst>
      <p:ext uri="{BB962C8B-B14F-4D97-AF65-F5344CB8AC3E}">
        <p14:creationId xmlns:p14="http://schemas.microsoft.com/office/powerpoint/2010/main" val="16089729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85974"/>
    </mc:Choice>
    <mc:Fallback xmlns="">
      <p:transition spd="slow" advTm="18597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Alexandria Light" pitchFamily="2" charset="-78"/>
              <a:cs typeface="Alexandria Light" pitchFamily="2" charset="-78"/>
            </a:endParaRPr>
          </a:p>
          <a:p>
            <a:pPr marL="0" marR="0" algn="r" rtl="1">
              <a:lnSpc>
                <a:spcPct val="200000"/>
              </a:lnSpc>
              <a:spcBef>
                <a:spcPts val="0"/>
              </a:spcBef>
              <a:spcAft>
                <a:spcPts val="0"/>
              </a:spcAf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     </a:t>
            </a:r>
          </a:p>
          <a:p>
            <a:pPr marL="0" marR="0" algn="r" rtl="1">
              <a:lnSpc>
                <a:spcPct val="150000"/>
              </a:lnSpc>
              <a:spcBef>
                <a:spcPts val="0"/>
              </a:spcBef>
              <a:spcAft>
                <a:spcPts val="0"/>
              </a:spcAft>
            </a:pPr>
            <a:endParaRPr lang="ar-JO" sz="1600" dirty="0">
              <a:solidFill>
                <a:schemeClr val="tx1"/>
              </a:solidFill>
              <a:latin typeface="Alexandria Light" pitchFamily="2" charset="-78"/>
              <a:cs typeface="Alexandria Light" pitchFamily="2" charset="-78"/>
            </a:endParaRPr>
          </a:p>
          <a:p>
            <a:pPr marL="0" marR="0" algn="r" rtl="1" fontAlgn="base">
              <a:lnSpc>
                <a:spcPct val="150000"/>
              </a:lnSpc>
              <a:spcBef>
                <a:spcPts val="0"/>
              </a:spcBef>
              <a:spcAft>
                <a:spcPts val="1500"/>
              </a:spcAft>
            </a:pPr>
            <a:r>
              <a:rPr lang="ar-JO" sz="1600" dirty="0">
                <a:solidFill>
                  <a:schemeClr val="tx1"/>
                </a:solidFill>
                <a:latin typeface="Alexandria Light" pitchFamily="2" charset="-78"/>
                <a:cs typeface="Alexandria Light" pitchFamily="2" charset="-78"/>
              </a:rPr>
              <a:t>   7. </a:t>
            </a:r>
            <a:r>
              <a:rPr lang="ar-JO" dirty="0">
                <a:solidFill>
                  <a:schemeClr val="tx1"/>
                </a:solidFill>
                <a:latin typeface="Alexandria Light" pitchFamily="2" charset="-78"/>
                <a:cs typeface="Alexandria Light" pitchFamily="2" charset="-78"/>
              </a:rPr>
              <a:t>ضعف </a:t>
            </a:r>
            <a:r>
              <a:rPr lang="ar-YE" dirty="0">
                <a:solidFill>
                  <a:schemeClr val="tx1"/>
                </a:solidFill>
                <a:latin typeface="Alexandria Light" pitchFamily="2" charset="-78"/>
                <a:cs typeface="Alexandria Light" pitchFamily="2" charset="-78"/>
              </a:rPr>
              <a:t>الرقابة المالية يمكن أن يشكل عامل أخر في عدم ضمان تجويد الأداء الإداري,</a:t>
            </a:r>
            <a:r>
              <a:rPr lang="ar-JO" dirty="0">
                <a:solidFill>
                  <a:schemeClr val="tx1"/>
                </a:solidFill>
                <a:latin typeface="Alexandria Light" pitchFamily="2" charset="-78"/>
                <a:cs typeface="Alexandria Light" pitchFamily="2" charset="-78"/>
              </a:rPr>
              <a:t> </a:t>
            </a:r>
            <a:r>
              <a:rPr lang="ar-YE" dirty="0">
                <a:solidFill>
                  <a:schemeClr val="tx1"/>
                </a:solidFill>
                <a:latin typeface="Alexandria Light" pitchFamily="2" charset="-78"/>
                <a:cs typeface="Alexandria Light" pitchFamily="2" charset="-78"/>
              </a:rPr>
              <a:t>فالأجهزة الرقابية لها دور كبير في الحد من ظاهرة الفساد الإداري والكشف عن أية أخطاء أو انحرافات أو مخالفات تحدث في هذه المؤسسات لتحليلها ودراسة أسبابها.</a:t>
            </a:r>
            <a:br>
              <a:rPr lang="ar-YE" dirty="0">
                <a:solidFill>
                  <a:schemeClr val="tx1"/>
                </a:solidFill>
                <a:latin typeface="Alexandria Light" pitchFamily="2" charset="-78"/>
                <a:cs typeface="Alexandria Light" pitchFamily="2" charset="-78"/>
              </a:rPr>
            </a:br>
            <a:r>
              <a:rPr lang="ar-JO" dirty="0">
                <a:solidFill>
                  <a:schemeClr val="tx1"/>
                </a:solidFill>
                <a:latin typeface="Alexandria Light" pitchFamily="2" charset="-78"/>
                <a:cs typeface="Alexandria Light" pitchFamily="2" charset="-78"/>
              </a:rPr>
              <a:t>8. </a:t>
            </a:r>
            <a:r>
              <a:rPr lang="ar-YE" dirty="0">
                <a:solidFill>
                  <a:schemeClr val="tx1"/>
                </a:solidFill>
                <a:latin typeface="Alexandria Light" pitchFamily="2" charset="-78"/>
                <a:cs typeface="Alexandria Light" pitchFamily="2" charset="-78"/>
              </a:rPr>
              <a:t>غياب التقدير العادل من طرف المدير والإدارة هو أكثر ما يؤثر على أداء الموظف .فتوزيع المناصب والمكافآت والتقدير المعنوي عامل حاسم في تحسين أداء العامل المتراخي واستمرار أداء العامل الممتاز.</a:t>
            </a:r>
            <a:br>
              <a:rPr lang="ar-YE" dirty="0">
                <a:solidFill>
                  <a:schemeClr val="tx1"/>
                </a:solidFill>
                <a:latin typeface="Alexandria Light" pitchFamily="2" charset="-78"/>
                <a:cs typeface="Alexandria Light" pitchFamily="2" charset="-78"/>
              </a:rPr>
            </a:br>
            <a:r>
              <a:rPr lang="ar-JO" dirty="0">
                <a:solidFill>
                  <a:schemeClr val="tx1"/>
                </a:solidFill>
                <a:latin typeface="Alexandria Light" pitchFamily="2" charset="-78"/>
                <a:cs typeface="Alexandria Light" pitchFamily="2" charset="-78"/>
              </a:rPr>
              <a:t>9. </a:t>
            </a:r>
            <a:r>
              <a:rPr lang="ar-YE" dirty="0">
                <a:solidFill>
                  <a:schemeClr val="tx1"/>
                </a:solidFill>
                <a:latin typeface="Alexandria Light" pitchFamily="2" charset="-78"/>
                <a:cs typeface="Alexandria Light" pitchFamily="2" charset="-78"/>
              </a:rPr>
              <a:t>غياب العلاقات الإنسانية بين الموظفين يخلق فجوة كبيرة في الأداء الوظيفي, فالعلاقات الإنسانية الإيجابية في بيئة العمل تقوم على قيم مهنية مثل الاحترام المتبادل، التعاون والانتماء للجماعة،، والحرص على المصلحة العامة والتجرد من الأنانية، التي يجب أن تسود جميع أفراد المنظمة والمتعاملين معها.</a:t>
            </a:r>
            <a:r>
              <a:rPr lang="en-US" dirty="0">
                <a:solidFill>
                  <a:schemeClr val="tx1"/>
                </a:solidFill>
                <a:latin typeface="Alexandria Light" pitchFamily="2" charset="-78"/>
                <a:cs typeface="Alexandria Light" pitchFamily="2" charset="-78"/>
              </a:rPr>
              <a:t>.</a:t>
            </a:r>
          </a:p>
          <a:p>
            <a:pPr marL="285750" marR="0" indent="-285750" algn="r" rtl="1">
              <a:lnSpc>
                <a:spcPct val="200000"/>
              </a:lnSpc>
              <a:spcBef>
                <a:spcPts val="0"/>
              </a:spcBef>
              <a:spcAft>
                <a:spcPts val="0"/>
              </a:spcAft>
              <a:buFont typeface="Wingdings" panose="05000000000000000000" pitchFamily="2" charset="2"/>
              <a:buChar char="Ø"/>
            </a:pPr>
            <a:br>
              <a:rPr lang="ar-YE" sz="2000" dirty="0"/>
            </a:br>
            <a:br>
              <a:rPr lang="ar-YE" sz="2000" dirty="0"/>
            </a:b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2E4BE7B-B8FD-D7CE-CCB4-ED5F72B0DCE0}"/>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معوقات الأداء الوظيفي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105487"/>
    </mc:Choice>
    <mc:Fallback xmlns="">
      <p:transition spd="slow" advTm="10548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559587"/>
            <a:ext cx="11446110" cy="44865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lnSpc>
                <a:spcPct val="200000"/>
              </a:lnSpc>
            </a:pPr>
            <a:endParaRPr lang="ar-JO" sz="1600" dirty="0">
              <a:solidFill>
                <a:srgbClr val="000000"/>
              </a:solidFill>
              <a:latin typeface="Alexandria Light" pitchFamily="2" charset="-78"/>
              <a:cs typeface="Alexandria Light" pitchFamily="2" charset="-78"/>
            </a:endParaRPr>
          </a:p>
          <a:p>
            <a:pPr marL="0" marR="0" algn="r" rtl="1">
              <a:lnSpc>
                <a:spcPct val="200000"/>
              </a:lnSpc>
              <a:spcBef>
                <a:spcPts val="0"/>
              </a:spcBef>
              <a:spcAft>
                <a:spcPts val="1000"/>
              </a:spcAft>
            </a:pPr>
            <a:endParaRPr lang="ar-JO" sz="1600" dirty="0">
              <a:solidFill>
                <a:schemeClr val="tx1"/>
              </a:solidFill>
              <a:latin typeface="Alexandria Medium" pitchFamily="2" charset="-78"/>
              <a:cs typeface="Alexandria Medium" pitchFamily="2" charset="-78"/>
            </a:endParaRPr>
          </a:p>
          <a:p>
            <a:pPr marL="0" marR="0" algn="r" rtl="1">
              <a:lnSpc>
                <a:spcPct val="200000"/>
              </a:lnSpc>
              <a:spcBef>
                <a:spcPts val="0"/>
              </a:spcBef>
              <a:spcAft>
                <a:spcPts val="1000"/>
              </a:spcAft>
            </a:pPr>
            <a:r>
              <a:rPr lang="en-US" sz="1600" dirty="0">
                <a:solidFill>
                  <a:schemeClr val="tx1"/>
                </a:solidFill>
                <a:latin typeface="Alexandria Medium" pitchFamily="2" charset="-78"/>
                <a:cs typeface="Alexandria Medium" pitchFamily="2" charset="-78"/>
              </a:rPr>
              <a:t>.</a:t>
            </a:r>
            <a:r>
              <a:rPr lang="ar-SA" sz="1800" b="1" u="sng" dirty="0">
                <a:solidFill>
                  <a:srgbClr val="000000"/>
                </a:solidFill>
                <a:effectLst/>
                <a:latin typeface="Alexandria Light" pitchFamily="2" charset="-78"/>
                <a:ea typeface="Calibri" panose="020F0502020204030204" pitchFamily="34" charset="0"/>
                <a:cs typeface="Alexandria Light" pitchFamily="2" charset="-78"/>
              </a:rPr>
              <a:t>تقييم ال</a:t>
            </a:r>
            <a:r>
              <a:rPr lang="ar-JO" sz="1800" b="1" u="sng" dirty="0">
                <a:solidFill>
                  <a:srgbClr val="000000"/>
                </a:solidFill>
                <a:effectLst/>
                <a:latin typeface="Alexandria Light" pitchFamily="2" charset="-78"/>
                <a:ea typeface="Calibri" panose="020F0502020204030204" pitchFamily="34" charset="0"/>
                <a:cs typeface="Alexandria Light" pitchFamily="2" charset="-78"/>
              </a:rPr>
              <a:t>أ</a:t>
            </a:r>
            <a:r>
              <a:rPr lang="ar-SA" sz="1800" b="1" u="sng" dirty="0">
                <a:solidFill>
                  <a:srgbClr val="000000"/>
                </a:solidFill>
                <a:effectLst/>
                <a:latin typeface="Alexandria Light" pitchFamily="2" charset="-78"/>
                <a:ea typeface="Calibri" panose="020F0502020204030204" pitchFamily="34" charset="0"/>
                <a:cs typeface="Alexandria Light" pitchFamily="2" charset="-78"/>
              </a:rPr>
              <a:t>داء</a:t>
            </a:r>
            <a:endParaRPr lang="en-US" sz="1800" dirty="0">
              <a:effectLst/>
              <a:latin typeface="Alexandria Light" pitchFamily="2" charset="-78"/>
              <a:ea typeface="Calibri" panose="020F0502020204030204" pitchFamily="34" charset="0"/>
              <a:cs typeface="Alexandria Light" pitchFamily="2" charset="-78"/>
            </a:endParaRPr>
          </a:p>
          <a:p>
            <a:pPr marL="0" marR="0" algn="justLow" rtl="1">
              <a:lnSpc>
                <a:spcPct val="200000"/>
              </a:lnSpc>
              <a:spcBef>
                <a:spcPts val="0"/>
              </a:spcBef>
              <a:spcAft>
                <a:spcPts val="1000"/>
              </a:spcAft>
            </a:pPr>
            <a:r>
              <a:rPr lang="ar-SA" sz="1800" dirty="0">
                <a:solidFill>
                  <a:srgbClr val="000000"/>
                </a:solidFill>
                <a:effectLst/>
                <a:latin typeface="Alexandria Light" pitchFamily="2" charset="-78"/>
                <a:ea typeface="Calibri" panose="020F0502020204030204" pitchFamily="34" charset="0"/>
                <a:cs typeface="Alexandria Light" pitchFamily="2" charset="-78"/>
              </a:rPr>
              <a:t>   تعتبر عملية تقييم الأداء من العمليات </a:t>
            </a:r>
            <a:r>
              <a:rPr lang="ar-JO" sz="1800" dirty="0">
                <a:solidFill>
                  <a:srgbClr val="000000"/>
                </a:solidFill>
                <a:effectLst/>
                <a:latin typeface="Alexandria Light" pitchFamily="2" charset="-78"/>
                <a:ea typeface="Calibri" panose="020F0502020204030204" pitchFamily="34" charset="0"/>
                <a:cs typeface="Alexandria Light" pitchFamily="2" charset="-78"/>
              </a:rPr>
              <a:t>الأساسية</a:t>
            </a:r>
            <a:r>
              <a:rPr lang="ar-SA" sz="1800" dirty="0">
                <a:solidFill>
                  <a:srgbClr val="000000"/>
                </a:solidFill>
                <a:effectLst/>
                <a:latin typeface="Alexandria Light" pitchFamily="2" charset="-78"/>
                <a:ea typeface="Calibri" panose="020F0502020204030204" pitchFamily="34" charset="0"/>
                <a:cs typeface="Alexandria Light" pitchFamily="2" charset="-78"/>
              </a:rPr>
              <a:t> التي تمارسها إدارة الموارد البشرية في المنظمات وعلى جميع </a:t>
            </a:r>
            <a:r>
              <a:rPr lang="ar-JO" sz="1800" dirty="0">
                <a:solidFill>
                  <a:srgbClr val="000000"/>
                </a:solidFill>
                <a:effectLst/>
                <a:latin typeface="Alexandria Light" pitchFamily="2" charset="-78"/>
                <a:ea typeface="Calibri" panose="020F0502020204030204" pitchFamily="34" charset="0"/>
                <a:cs typeface="Alexandria Light" pitchFamily="2" charset="-78"/>
              </a:rPr>
              <a:t>ال</a:t>
            </a:r>
            <a:r>
              <a:rPr lang="ar-SA" sz="1800" dirty="0">
                <a:solidFill>
                  <a:srgbClr val="000000"/>
                </a:solidFill>
                <a:effectLst/>
                <a:latin typeface="Alexandria Light" pitchFamily="2" charset="-78"/>
                <a:ea typeface="Calibri" panose="020F0502020204030204" pitchFamily="34" charset="0"/>
                <a:cs typeface="Alexandria Light" pitchFamily="2" charset="-78"/>
              </a:rPr>
              <a:t>مستويات بدءً من الإدارة العليا وانتهاءً بالعاملين في أقل المراكز الوظيفية وهي أحد أدوات الرقابة الإدارية الفاعلة والتي على أساسها يتم مقارنة الأداء الفعلي بما هو مستهدف, فهي وسيلة تدفع الإدارات للعمل بحيوية ونشاط نتيجة مراقبة أداء العاملين بشكل مستمر من قبل رؤسائهم, وتدفع المرؤوسين للعمل بنشاط وكفاءة </a:t>
            </a:r>
            <a:r>
              <a:rPr lang="ar-JO" sz="1800" dirty="0">
                <a:solidFill>
                  <a:srgbClr val="000000"/>
                </a:solidFill>
                <a:effectLst/>
                <a:latin typeface="Alexandria Light" pitchFamily="2" charset="-78"/>
                <a:ea typeface="Calibri" panose="020F0502020204030204" pitchFamily="34" charset="0"/>
                <a:cs typeface="Alexandria Light" pitchFamily="2" charset="-78"/>
              </a:rPr>
              <a:t> </a:t>
            </a:r>
            <a:r>
              <a:rPr lang="ar-SA" sz="1800" dirty="0">
                <a:solidFill>
                  <a:srgbClr val="000000"/>
                </a:solidFill>
                <a:effectLst/>
                <a:latin typeface="Alexandria Light" pitchFamily="2" charset="-78"/>
                <a:ea typeface="Calibri" panose="020F0502020204030204" pitchFamily="34" charset="0"/>
                <a:cs typeface="Alexandria Light" pitchFamily="2" charset="-78"/>
              </a:rPr>
              <a:t>ليحققوا مستويات أعلى في التقييم لينالوا الحوافز والعلاوات المقررة, ولكي تحقق العملية الأهداف المرجوة منها يجب التعامل معها بشكل نظامي ودقيق وبمشاركة جميع الأطراف التي من الممكن أن تستفيد من النتائج النهائية لعملية التقييم.</a:t>
            </a:r>
            <a:endParaRPr lang="en-US" sz="1800" dirty="0">
              <a:effectLst/>
              <a:latin typeface="Alexandria Light" pitchFamily="2" charset="-78"/>
              <a:ea typeface="Calibri" panose="020F0502020204030204" pitchFamily="34" charset="0"/>
              <a:cs typeface="Alexandria Light" pitchFamily="2" charset="-78"/>
            </a:endParaRPr>
          </a:p>
          <a:p>
            <a:br>
              <a:rPr lang="ar-YE" sz="2000" dirty="0"/>
            </a:br>
            <a:br>
              <a:rPr lang="ar-YE" sz="2000" dirty="0"/>
            </a:b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87AC215-3752-F0E1-D40C-262DFBAAC359}"/>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تقييم الاداء الوظيفي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154569"/>
    </mc:Choice>
    <mc:Fallback xmlns="">
      <p:transition spd="slow" advTm="15456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chemeClr val="tx1"/>
              </a:solidFill>
              <a:latin typeface="Alexandria Black" pitchFamily="2" charset="-78"/>
              <a:cs typeface="Alexandria Black" pitchFamily="2" charset="-78"/>
            </a:endParaRPr>
          </a:p>
          <a:p>
            <a:pPr algn="r" rtl="1">
              <a:lnSpc>
                <a:spcPct val="200000"/>
              </a:lnSpc>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r>
              <a:rPr lang="ar-SA" dirty="0">
                <a:solidFill>
                  <a:srgbClr val="000000"/>
                </a:solidFill>
                <a:latin typeface="Alexandria Light" pitchFamily="2" charset="-78"/>
                <a:cs typeface="Alexandria Light" pitchFamily="2" charset="-78"/>
              </a:rPr>
              <a:t>ويمثل تقييم الأداء تعريف الفرد بكيفية أدائه لعمل</a:t>
            </a:r>
            <a:r>
              <a:rPr lang="ar-JO" dirty="0">
                <a:solidFill>
                  <a:srgbClr val="000000"/>
                </a:solidFill>
                <a:latin typeface="Alexandria Light" pitchFamily="2" charset="-78"/>
                <a:cs typeface="Alexandria Light" pitchFamily="2" charset="-78"/>
              </a:rPr>
              <a:t>ه</a:t>
            </a:r>
            <a:r>
              <a:rPr lang="ar-SA" dirty="0">
                <a:solidFill>
                  <a:srgbClr val="000000"/>
                </a:solidFill>
                <a:latin typeface="Alexandria Light" pitchFamily="2" charset="-78"/>
                <a:cs typeface="Alexandria Light" pitchFamily="2" charset="-78"/>
              </a:rPr>
              <a:t>, وعمل خطه لتحسين وتطوير أدائه في كثير من الأحيان, وعندما يطبق تقييم الأداء بصورة صحيحة فأنه يوضح للفرد مستوى أدائه الحالي, وقد يؤثر في مستوى جهد الفرد واتجاهات المهام المستقبلية وتدعيم الجهود المبذولة لتحسين الأداء بطريقة صحيحة.</a:t>
            </a: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r>
              <a:rPr lang="ar-SA" dirty="0">
                <a:solidFill>
                  <a:srgbClr val="000000"/>
                </a:solidFill>
                <a:latin typeface="Alexandria Light" pitchFamily="2" charset="-78"/>
                <a:cs typeface="Alexandria Light" pitchFamily="2" charset="-78"/>
              </a:rPr>
              <a:t>تعددت التسميات التي أطلقها الباحثون على تقييم الأداء, </a:t>
            </a:r>
            <a:r>
              <a:rPr lang="ar-JO" dirty="0">
                <a:solidFill>
                  <a:srgbClr val="000000"/>
                </a:solidFill>
                <a:latin typeface="Alexandria Light" pitchFamily="2" charset="-78"/>
                <a:cs typeface="Alexandria Light" pitchFamily="2" charset="-78"/>
              </a:rPr>
              <a:t>كالآتي: </a:t>
            </a:r>
          </a:p>
          <a:p>
            <a:pPr marL="285750" marR="0" indent="-285750" algn="justLow" rtl="1">
              <a:lnSpc>
                <a:spcPct val="115000"/>
              </a:lnSpc>
              <a:spcBef>
                <a:spcPts val="0"/>
              </a:spcBef>
              <a:spcAft>
                <a:spcPts val="1000"/>
              </a:spcAft>
              <a:buFont typeface="Wingdings" panose="05000000000000000000" pitchFamily="2" charset="2"/>
              <a:buChar char="Ø"/>
            </a:pPr>
            <a:r>
              <a:rPr lang="ar-SA" dirty="0">
                <a:solidFill>
                  <a:srgbClr val="000000"/>
                </a:solidFill>
                <a:latin typeface="Alexandria Light" pitchFamily="2" charset="-78"/>
                <a:cs typeface="Alexandria Light" pitchFamily="2" charset="-78"/>
              </a:rPr>
              <a:t>فسيمت حيناً قياس الكفاءة,</a:t>
            </a:r>
            <a:endParaRPr lang="ar-JO" dirty="0">
              <a:solidFill>
                <a:srgbClr val="000000"/>
              </a:solidFill>
              <a:latin typeface="Alexandria Light" pitchFamily="2" charset="-78"/>
              <a:cs typeface="Alexandria Light" pitchFamily="2" charset="-78"/>
            </a:endParaRPr>
          </a:p>
          <a:p>
            <a:pPr marL="285750" marR="0" indent="-285750" algn="justLow" rtl="1">
              <a:lnSpc>
                <a:spcPct val="115000"/>
              </a:lnSpc>
              <a:spcBef>
                <a:spcPts val="0"/>
              </a:spcBef>
              <a:spcAft>
                <a:spcPts val="1000"/>
              </a:spcAft>
              <a:buFont typeface="Wingdings" panose="05000000000000000000" pitchFamily="2" charset="2"/>
              <a:buChar char="Ø"/>
            </a:pPr>
            <a:r>
              <a:rPr lang="ar-SA" dirty="0">
                <a:solidFill>
                  <a:srgbClr val="000000"/>
                </a:solidFill>
                <a:latin typeface="Alexandria Light" pitchFamily="2" charset="-78"/>
                <a:cs typeface="Alexandria Light" pitchFamily="2" charset="-78"/>
              </a:rPr>
              <a:t> وسميت كذلك تقييم الكفاءة, </a:t>
            </a:r>
            <a:endParaRPr lang="ar-JO" dirty="0">
              <a:solidFill>
                <a:srgbClr val="000000"/>
              </a:solidFill>
              <a:latin typeface="Alexandria Light" pitchFamily="2" charset="-78"/>
              <a:cs typeface="Alexandria Light" pitchFamily="2" charset="-78"/>
            </a:endParaRPr>
          </a:p>
          <a:p>
            <a:pPr marL="285750" marR="0" indent="-285750" algn="justLow" rtl="1">
              <a:lnSpc>
                <a:spcPct val="115000"/>
              </a:lnSpc>
              <a:spcBef>
                <a:spcPts val="0"/>
              </a:spcBef>
              <a:spcAft>
                <a:spcPts val="1000"/>
              </a:spcAft>
              <a:buFont typeface="Wingdings" panose="05000000000000000000" pitchFamily="2" charset="2"/>
              <a:buChar char="Ø"/>
            </a:pPr>
            <a:r>
              <a:rPr lang="ar-SA" dirty="0">
                <a:solidFill>
                  <a:srgbClr val="000000"/>
                </a:solidFill>
                <a:latin typeface="Alexandria Light" pitchFamily="2" charset="-78"/>
                <a:cs typeface="Alexandria Light" pitchFamily="2" charset="-78"/>
              </a:rPr>
              <a:t>وسميت التقييم الوظيفي أو المهني,</a:t>
            </a:r>
            <a:endParaRPr lang="ar-JO" dirty="0">
              <a:solidFill>
                <a:srgbClr val="000000"/>
              </a:solidFill>
              <a:latin typeface="Alexandria Light" pitchFamily="2" charset="-78"/>
              <a:cs typeface="Alexandria Light" pitchFamily="2" charset="-78"/>
            </a:endParaRPr>
          </a:p>
          <a:p>
            <a:pPr marL="285750" marR="0" indent="-285750" algn="justLow" rtl="1">
              <a:lnSpc>
                <a:spcPct val="115000"/>
              </a:lnSpc>
              <a:spcBef>
                <a:spcPts val="0"/>
              </a:spcBef>
              <a:spcAft>
                <a:spcPts val="1000"/>
              </a:spcAft>
              <a:buFont typeface="Wingdings" panose="05000000000000000000" pitchFamily="2" charset="2"/>
              <a:buChar char="Ø"/>
            </a:pPr>
            <a:r>
              <a:rPr lang="ar-SA" dirty="0">
                <a:solidFill>
                  <a:srgbClr val="000000"/>
                </a:solidFill>
                <a:latin typeface="Alexandria Light" pitchFamily="2" charset="-78"/>
                <a:cs typeface="Alexandria Light" pitchFamily="2" charset="-78"/>
              </a:rPr>
              <a:t> والتسمية الأكثر شيوعاً هي</a:t>
            </a:r>
            <a:r>
              <a:rPr lang="en-US" dirty="0">
                <a:solidFill>
                  <a:srgbClr val="000000"/>
                </a:solidFill>
                <a:latin typeface="Alexandria Light" pitchFamily="2" charset="-78"/>
                <a:cs typeface="Alexandria Light" pitchFamily="2" charset="-78"/>
              </a:rPr>
              <a:t> </a:t>
            </a:r>
            <a:r>
              <a:rPr lang="ar-SA" dirty="0">
                <a:solidFill>
                  <a:srgbClr val="000000"/>
                </a:solidFill>
                <a:latin typeface="Alexandria Light" pitchFamily="2" charset="-78"/>
                <a:cs typeface="Alexandria Light" pitchFamily="2" charset="-78"/>
              </a:rPr>
              <a:t>تقييم الأداء.</a:t>
            </a:r>
            <a:endParaRPr lang="en-US" dirty="0">
              <a:solidFill>
                <a:srgbClr val="000000"/>
              </a:solidFill>
              <a:latin typeface="Alexandria Light" pitchFamily="2" charset="-78"/>
              <a:cs typeface="Alexandria Light" pitchFamily="2" charset="-78"/>
            </a:endParaRPr>
          </a:p>
          <a:p>
            <a:pPr marL="342900" indent="-342900" algn="r" rtl="1">
              <a:lnSpc>
                <a:spcPct val="150000"/>
              </a:lnSpc>
              <a:buFont typeface="+mj-lt"/>
              <a:buAutoNum type="arabicPeriod"/>
            </a:pPr>
            <a:br>
              <a:rPr lang="ar-YE" sz="1600" dirty="0"/>
            </a:br>
            <a:br>
              <a:rPr lang="ar-YE" sz="2000" dirty="0">
                <a:solidFill>
                  <a:schemeClr val="tx1"/>
                </a:solidFill>
                <a:latin typeface="Alexandria Light" pitchFamily="2" charset="-78"/>
                <a:cs typeface="Alexandria Light" pitchFamily="2" charset="-78"/>
              </a:rPr>
            </a:br>
            <a:endParaRPr lang="ar-JO" sz="2000" b="1" dirty="0">
              <a:solidFill>
                <a:schemeClr val="tx1"/>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32BF368-B31D-6903-F52A-260DFB3201D1}"/>
              </a:ext>
            </a:extLst>
          </p:cNvPr>
          <p:cNvSpPr txBox="1"/>
          <p:nvPr/>
        </p:nvSpPr>
        <p:spPr>
          <a:xfrm>
            <a:off x="2485572" y="701544"/>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تقييم الأداء الوظيفي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7" name="Picture 6">
            <a:extLst>
              <a:ext uri="{FF2B5EF4-FFF2-40B4-BE49-F238E27FC236}">
                <a16:creationId xmlns:a16="http://schemas.microsoft.com/office/drawing/2014/main" id="{B7B2AE17-A9D5-96E2-85B4-DBEFAEB868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1150" y="3428999"/>
            <a:ext cx="2762250" cy="2273131"/>
          </a:xfrm>
          <a:prstGeom prst="rect">
            <a:avLst/>
          </a:prstGeom>
        </p:spPr>
      </p:pic>
      <p:sp>
        <p:nvSpPr>
          <p:cNvPr id="8" name="TextBox 7">
            <a:extLst>
              <a:ext uri="{FF2B5EF4-FFF2-40B4-BE49-F238E27FC236}">
                <a16:creationId xmlns:a16="http://schemas.microsoft.com/office/drawing/2014/main" id="{A5C5DCAD-1759-8A6D-F79F-5CFF0F6EB659}"/>
              </a:ext>
            </a:extLst>
          </p:cNvPr>
          <p:cNvSpPr txBox="1"/>
          <p:nvPr/>
        </p:nvSpPr>
        <p:spPr>
          <a:xfrm>
            <a:off x="2806262" y="5108028"/>
            <a:ext cx="867104" cy="472965"/>
          </a:xfrm>
          <a:prstGeom prst="rect">
            <a:avLst/>
          </a:prstGeom>
          <a:solidFill>
            <a:schemeClr val="accent1">
              <a:lumMod val="20000"/>
              <a:lumOff val="80000"/>
            </a:schemeClr>
          </a:solidFill>
        </p:spPr>
        <p:txBody>
          <a:bodyPr wrap="square" rtlCol="0">
            <a:spAutoFit/>
          </a:bodyPr>
          <a:lstStyle/>
          <a:p>
            <a:endParaRPr lang="en-US" dirty="0"/>
          </a:p>
        </p:txBody>
      </p:sp>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143997"/>
    </mc:Choice>
    <mc:Fallback xmlns="">
      <p:transition spd="slow" advTm="14399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56290" y="1646790"/>
            <a:ext cx="10198913" cy="4365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b="1" u="sng" dirty="0">
              <a:solidFill>
                <a:srgbClr val="000000"/>
              </a:solidFill>
              <a:latin typeface="Alexandria Medium" pitchFamily="2" charset="-78"/>
              <a:cs typeface="Alexandria Medium" pitchFamily="2" charset="-78"/>
            </a:endParaRPr>
          </a:p>
          <a:p>
            <a:pPr marL="0" marR="0" algn="justLow" rtl="1">
              <a:lnSpc>
                <a:spcPct val="115000"/>
              </a:lnSpc>
              <a:spcBef>
                <a:spcPts val="0"/>
              </a:spcBef>
              <a:spcAft>
                <a:spcPts val="1000"/>
              </a:spcAft>
            </a:pPr>
            <a:endParaRPr lang="ar-JO" b="1" u="sng" dirty="0">
              <a:solidFill>
                <a:srgbClr val="000000"/>
              </a:solidFill>
              <a:latin typeface="Alexandria Medium" pitchFamily="2" charset="-78"/>
              <a:cs typeface="Alexandria Medium" pitchFamily="2" charset="-78"/>
            </a:endParaRPr>
          </a:p>
          <a:p>
            <a:pPr marL="0" marR="0" algn="justLow" rtl="1">
              <a:lnSpc>
                <a:spcPct val="115000"/>
              </a:lnSpc>
              <a:spcBef>
                <a:spcPts val="0"/>
              </a:spcBef>
              <a:spcAft>
                <a:spcPts val="1000"/>
              </a:spcAft>
            </a:pPr>
            <a:endParaRPr lang="ar-JO" b="1" u="sng" dirty="0">
              <a:solidFill>
                <a:srgbClr val="000000"/>
              </a:solidFill>
              <a:latin typeface="Alexandria Medium" pitchFamily="2" charset="-78"/>
              <a:cs typeface="Alexandria Medium" pitchFamily="2" charset="-78"/>
            </a:endParaRPr>
          </a:p>
          <a:p>
            <a:pPr marL="0" marR="0" algn="justLow" rtl="1">
              <a:lnSpc>
                <a:spcPct val="115000"/>
              </a:lnSpc>
              <a:spcBef>
                <a:spcPts val="0"/>
              </a:spcBef>
              <a:spcAft>
                <a:spcPts val="1000"/>
              </a:spcAft>
            </a:pPr>
            <a:endParaRPr lang="ar-JO" b="1" u="sng" dirty="0">
              <a:solidFill>
                <a:srgbClr val="000000"/>
              </a:solidFill>
              <a:latin typeface="Alexandria Medium" pitchFamily="2" charset="-78"/>
              <a:cs typeface="Alexandria Medium" pitchFamily="2" charset="-78"/>
            </a:endParaRPr>
          </a:p>
          <a:p>
            <a:pPr marL="0" marR="0" algn="justLow" rtl="1">
              <a:lnSpc>
                <a:spcPct val="115000"/>
              </a:lnSpc>
              <a:spcBef>
                <a:spcPts val="0"/>
              </a:spcBef>
              <a:spcAft>
                <a:spcPts val="1000"/>
              </a:spcAft>
            </a:pPr>
            <a:r>
              <a:rPr lang="ar-SA" b="1" u="sng" dirty="0">
                <a:solidFill>
                  <a:srgbClr val="000000"/>
                </a:solidFill>
                <a:latin typeface="Alexandria Medium" pitchFamily="2" charset="-78"/>
                <a:cs typeface="Alexandria Medium" pitchFamily="2" charset="-78"/>
              </a:rPr>
              <a:t>تعريف تقييم الاداء</a:t>
            </a:r>
            <a:endParaRPr lang="en-US" b="1" u="sng" dirty="0">
              <a:solidFill>
                <a:srgbClr val="000000"/>
              </a:solidFill>
              <a:latin typeface="Alexandria Medium" pitchFamily="2" charset="-78"/>
              <a:cs typeface="Alexandria Medium" pitchFamily="2" charset="-78"/>
            </a:endParaRPr>
          </a:p>
          <a:p>
            <a:pPr marL="285750" marR="0" indent="-285750" algn="justLow" rtl="1">
              <a:lnSpc>
                <a:spcPct val="115000"/>
              </a:lnSpc>
              <a:spcBef>
                <a:spcPts val="0"/>
              </a:spcBef>
              <a:spcAft>
                <a:spcPts val="1000"/>
              </a:spcAft>
              <a:buFont typeface="Wingdings" panose="05000000000000000000" pitchFamily="2" charset="2"/>
              <a:buChar char="Ø"/>
            </a:pPr>
            <a:r>
              <a:rPr lang="ar-SA" dirty="0">
                <a:solidFill>
                  <a:srgbClr val="000000"/>
                </a:solidFill>
                <a:latin typeface="Alexandria Light" pitchFamily="2" charset="-78"/>
                <a:cs typeface="Alexandria Light" pitchFamily="2" charset="-78"/>
              </a:rPr>
              <a:t>   تقييم الاداء هو الصفة النظامية أو الرسمية التي تعبر عن مكامن قو</a:t>
            </a:r>
            <a:r>
              <a:rPr lang="ar-JO" dirty="0">
                <a:solidFill>
                  <a:srgbClr val="000000"/>
                </a:solidFill>
                <a:latin typeface="Alexandria Light" pitchFamily="2" charset="-78"/>
                <a:cs typeface="Alexandria Light" pitchFamily="2" charset="-78"/>
              </a:rPr>
              <a:t>ى</a:t>
            </a:r>
            <a:r>
              <a:rPr lang="ar-SA" dirty="0">
                <a:solidFill>
                  <a:srgbClr val="000000"/>
                </a:solidFill>
                <a:latin typeface="Alexandria Light" pitchFamily="2" charset="-78"/>
                <a:cs typeface="Alexandria Light" pitchFamily="2" charset="-78"/>
              </a:rPr>
              <a:t> ومكامن ضعف المساهمات التي يعطيها الأفراد للوظائف التي كلفوا بإنجازها – </a:t>
            </a:r>
            <a:endParaRPr lang="ar-JO" dirty="0">
              <a:solidFill>
                <a:srgbClr val="000000"/>
              </a:solidFill>
              <a:latin typeface="Alexandria Light" pitchFamily="2" charset="-78"/>
              <a:cs typeface="Alexandria Light" pitchFamily="2" charset="-78"/>
            </a:endParaRPr>
          </a:p>
          <a:p>
            <a:pPr marL="285750" marR="0" indent="-285750" algn="justLow" rtl="1">
              <a:lnSpc>
                <a:spcPct val="115000"/>
              </a:lnSpc>
              <a:spcBef>
                <a:spcPts val="0"/>
              </a:spcBef>
              <a:spcAft>
                <a:spcPts val="1000"/>
              </a:spcAft>
              <a:buFont typeface="Wingdings" panose="05000000000000000000" pitchFamily="2" charset="2"/>
              <a:buChar char="Ø"/>
            </a:pPr>
            <a:r>
              <a:rPr lang="ar-SA" dirty="0">
                <a:solidFill>
                  <a:srgbClr val="000000"/>
                </a:solidFill>
                <a:latin typeface="Alexandria Light" pitchFamily="2" charset="-78"/>
                <a:cs typeface="Alexandria Light" pitchFamily="2" charset="-78"/>
              </a:rPr>
              <a:t>قياس إنتاجية الفرد خلال فترة معينة وبيان مدى مساهمته في تحقيق أهداف الوحدة الادارية. </a:t>
            </a:r>
            <a:r>
              <a:rPr lang="en-US" dirty="0">
                <a:solidFill>
                  <a:srgbClr val="000000"/>
                </a:solidFill>
                <a:latin typeface="Alexandria Light" pitchFamily="2" charset="-78"/>
                <a:cs typeface="Alexandria Light" pitchFamily="2" charset="-78"/>
              </a:rPr>
              <a:t>.</a:t>
            </a:r>
            <a:r>
              <a:rPr lang="ar-JO" sz="1800" kern="100" dirty="0">
                <a:solidFill>
                  <a:schemeClr val="tx1"/>
                </a:solidFill>
                <a:effectLst/>
                <a:latin typeface="Alexandria Light" pitchFamily="2" charset="-78"/>
                <a:ea typeface="Calibri" panose="020F0502020204030204" pitchFamily="34" charset="0"/>
                <a:cs typeface="Alexandria Light" pitchFamily="2" charset="-78"/>
              </a:rPr>
              <a:t> </a:t>
            </a:r>
          </a:p>
          <a:p>
            <a:pPr marL="285750" indent="-285750" algn="justLow" rtl="1">
              <a:lnSpc>
                <a:spcPct val="115000"/>
              </a:lnSpc>
              <a:spcAft>
                <a:spcPts val="1000"/>
              </a:spcAft>
              <a:buFont typeface="Wingdings" panose="05000000000000000000" pitchFamily="2" charset="2"/>
              <a:buChar char="Ø"/>
            </a:pPr>
            <a:r>
              <a:rPr lang="ar-JO" sz="1800" kern="100" dirty="0">
                <a:solidFill>
                  <a:schemeClr val="tx1"/>
                </a:solidFill>
                <a:effectLst/>
                <a:latin typeface="Alexandria Light" pitchFamily="2" charset="-78"/>
                <a:ea typeface="Calibri" panose="020F0502020204030204" pitchFamily="34" charset="0"/>
                <a:cs typeface="Alexandria Light" pitchFamily="2" charset="-78"/>
              </a:rPr>
              <a:t>وكذا يعرف بأنه عملية منظمة تتضمن جمع وتمحيص معلومات، لاتخاذ قرارات ينتج عنها الاستخدام الأمثل للموارد المستخدمة.</a:t>
            </a:r>
          </a:p>
          <a:p>
            <a:pPr marL="285750" indent="-285750" algn="justLow" rtl="1">
              <a:lnSpc>
                <a:spcPct val="115000"/>
              </a:lnSpc>
              <a:spcAft>
                <a:spcPts val="1000"/>
              </a:spcAft>
              <a:buFont typeface="Wingdings" panose="05000000000000000000" pitchFamily="2" charset="2"/>
              <a:buChar char="Ø"/>
            </a:pPr>
            <a:r>
              <a:rPr lang="ar-JO" sz="1800" kern="100" dirty="0">
                <a:solidFill>
                  <a:schemeClr val="tx1"/>
                </a:solidFill>
                <a:latin typeface="Alexandria Light" pitchFamily="2" charset="-78"/>
                <a:cs typeface="Alexandria Light" pitchFamily="2" charset="-78"/>
              </a:rPr>
              <a:t>وكذلك يتم تعريف تقييم الأداء الوظيفي بأنه قياس </a:t>
            </a:r>
            <a:r>
              <a:rPr lang="ar-JO" sz="1800" kern="100" dirty="0">
                <a:solidFill>
                  <a:schemeClr val="tx1"/>
                </a:solidFill>
                <a:effectLst/>
                <a:latin typeface="Alexandria Light" pitchFamily="2" charset="-78"/>
                <a:ea typeface="Calibri" panose="020F0502020204030204" pitchFamily="34" charset="0"/>
                <a:cs typeface="Alexandria Light" pitchFamily="2" charset="-78"/>
              </a:rPr>
              <a:t>الأعمال التي تتم أو تمت، ويتم القياس بواسطة المعايير الرقابية التي تقررت. </a:t>
            </a:r>
          </a:p>
          <a:p>
            <a:pPr marL="285750" indent="-285750" algn="justLow" rtl="1">
              <a:lnSpc>
                <a:spcPct val="115000"/>
              </a:lnSpc>
              <a:spcAft>
                <a:spcPts val="1000"/>
              </a:spcAft>
              <a:buFont typeface="Wingdings" panose="05000000000000000000" pitchFamily="2" charset="2"/>
              <a:buChar char="Ø"/>
            </a:pPr>
            <a:endParaRPr lang="ar-JO" sz="1800" kern="100" dirty="0">
              <a:solidFill>
                <a:schemeClr val="tx1"/>
              </a:solidFill>
              <a:effectLst/>
              <a:latin typeface="Alexandria Light" pitchFamily="2" charset="-78"/>
              <a:ea typeface="Calibri" panose="020F0502020204030204" pitchFamily="34" charset="0"/>
              <a:cs typeface="Alexandria Light" pitchFamily="2" charset="-78"/>
            </a:endParaRPr>
          </a:p>
          <a:p>
            <a:pPr marL="0" marR="0" algn="justLow" rtl="1">
              <a:lnSpc>
                <a:spcPct val="115000"/>
              </a:lnSpc>
              <a:spcBef>
                <a:spcPts val="0"/>
              </a:spcBef>
              <a:spcAft>
                <a:spcPts val="1000"/>
              </a:spcAft>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en-US" dirty="0">
              <a:solidFill>
                <a:srgbClr val="000000"/>
              </a:solidFill>
              <a:latin typeface="Alexandria Light" pitchFamily="2" charset="-78"/>
              <a:cs typeface="Alexandria Light" pitchFamily="2" charset="-78"/>
            </a:endParaRPr>
          </a:p>
          <a:p>
            <a:pPr algn="r" rtl="1">
              <a:lnSpc>
                <a:spcPct val="150000"/>
              </a:lnSpc>
            </a:pPr>
            <a:br>
              <a:rPr lang="ar-YE" dirty="0"/>
            </a:br>
            <a:br>
              <a:rPr lang="ar-YE" dirty="0"/>
            </a:br>
            <a:endParaRPr lang="ar-JO" b="1" dirty="0">
              <a:solidFill>
                <a:schemeClr val="tx1"/>
              </a:solidFill>
              <a:latin typeface="Alexandria Light" pitchFamily="2" charset="-78"/>
              <a:ea typeface="Simplified Arabic" panose="02020603050405020304" pitchFamily="18" charset="-78"/>
              <a:cs typeface="Alexandria Light" pitchFamily="2" charset="-78"/>
            </a:endParaRPr>
          </a:p>
          <a:p>
            <a:pPr algn="r" rtl="1">
              <a:lnSpc>
                <a:spcPct val="150000"/>
              </a:lnSpc>
            </a:pPr>
            <a:endParaRPr lang="ar-JO" b="1" dirty="0">
              <a:solidFill>
                <a:schemeClr val="tx1"/>
              </a:solidFill>
              <a:effectLst/>
              <a:latin typeface="Alexandria Light" pitchFamily="2" charset="-78"/>
              <a:ea typeface="Simplified Arabic" panose="02020603050405020304" pitchFamily="18" charset="-78"/>
              <a:cs typeface="Alexandria Light"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19490F9-321B-F0B1-5D72-6258132DD67C}"/>
              </a:ext>
            </a:extLst>
          </p:cNvPr>
          <p:cNvSpPr txBox="1"/>
          <p:nvPr/>
        </p:nvSpPr>
        <p:spPr>
          <a:xfrm>
            <a:off x="2296386" y="845851"/>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تقييم الأداء الوظيفي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164055"/>
    </mc:Choice>
    <mc:Fallback xmlns="">
      <p:transition spd="slow" advTm="16405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b="0" i="0" dirty="0">
              <a:solidFill>
                <a:schemeClr val="tx1"/>
              </a:solidFill>
              <a:effectLst/>
              <a:latin typeface="Alexandria Light" pitchFamily="2" charset="-78"/>
              <a:cs typeface="Alexandria Light" pitchFamily="2" charset="-78"/>
            </a:endParaRPr>
          </a:p>
          <a:p>
            <a:pPr marL="342900" indent="-342900" algn="r" rtl="1">
              <a:lnSpc>
                <a:spcPct val="150000"/>
              </a:lnSpc>
              <a:buFont typeface="Wingdings" panose="05000000000000000000" pitchFamily="2" charset="2"/>
              <a:buChar char="Ø"/>
            </a:pPr>
            <a:r>
              <a:rPr lang="ar-JO" sz="2000" kern="100" dirty="0">
                <a:solidFill>
                  <a:schemeClr val="tx1"/>
                </a:solidFill>
                <a:effectLst/>
                <a:latin typeface="Alexandria Light" pitchFamily="2" charset="-78"/>
                <a:ea typeface="Calibri" panose="020F0502020204030204" pitchFamily="34" charset="0"/>
                <a:cs typeface="Alexandria Light" pitchFamily="2" charset="-78"/>
              </a:rPr>
              <a:t>ويعرف أيضا بأنه قياس مدى قيام العاملين بالوظائف المسندة إليهم، وتحقيقهم للأهداف المطلوبة منهم، ومدى تقدمهم في العمل وقدرتهم على الاستفادة من فرص الترقية وزيادة الأجور. </a:t>
            </a:r>
          </a:p>
          <a:p>
            <a:pPr marL="342900" indent="-342900" algn="r" rtl="1">
              <a:lnSpc>
                <a:spcPct val="150000"/>
              </a:lnSpc>
              <a:buFont typeface="Wingdings" panose="05000000000000000000" pitchFamily="2" charset="2"/>
              <a:buChar char="Ø"/>
            </a:pPr>
            <a:r>
              <a:rPr lang="ar-JO" sz="2000" kern="100" dirty="0">
                <a:solidFill>
                  <a:schemeClr val="tx1"/>
                </a:solidFill>
                <a:effectLst/>
                <a:latin typeface="Alexandria Light" pitchFamily="2" charset="-78"/>
                <a:ea typeface="Calibri" panose="020F0502020204030204" pitchFamily="34" charset="0"/>
                <a:cs typeface="Alexandria Light" pitchFamily="2" charset="-78"/>
              </a:rPr>
              <a:t>وهو عملية تقدير أداء كل فرد من العاملين خلال فترة زمنية معينة لتقدير مستوى ونوعية أدائه، وهذا الأداء قد يشمل تنفيذ الأعمال المسندة للفرد ولجهوده وسلوكه. "</a:t>
            </a:r>
          </a:p>
          <a:p>
            <a:pPr marL="342900" indent="-342900" algn="r" rtl="1">
              <a:lnSpc>
                <a:spcPct val="150000"/>
              </a:lnSpc>
              <a:buFont typeface="Wingdings" panose="05000000000000000000" pitchFamily="2" charset="2"/>
              <a:buChar char="Ø"/>
            </a:pPr>
            <a:r>
              <a:rPr lang="ar-JO" sz="2000" dirty="0">
                <a:solidFill>
                  <a:srgbClr val="000000"/>
                </a:solidFill>
                <a:latin typeface="Alexandria Light" pitchFamily="2" charset="-78"/>
                <a:cs typeface="Alexandria Light" pitchFamily="2" charset="-78"/>
              </a:rPr>
              <a:t>**</a:t>
            </a:r>
            <a:r>
              <a:rPr lang="ar-SA" sz="2000" dirty="0">
                <a:solidFill>
                  <a:srgbClr val="000000"/>
                </a:solidFill>
                <a:latin typeface="Alexandria Light" pitchFamily="2" charset="-78"/>
                <a:cs typeface="Alexandria Light" pitchFamily="2" charset="-78"/>
              </a:rPr>
              <a:t>تقييم الاداء يسبق تقويم الاداء والعكس ليس صحيحا لأنه على ضوء نتائج تقييم الاداء يمكن معرفة السبل الملائمة لتقويم الاداء في المؤسسة</a:t>
            </a:r>
            <a:endParaRPr lang="ar-JO" sz="2000" dirty="0">
              <a:solidFill>
                <a:schemeClr val="tx1"/>
              </a:solidFill>
              <a:latin typeface="Alexandria Light" pitchFamily="2" charset="-78"/>
              <a:ea typeface="Simplified Arabic" panose="02020603050405020304" pitchFamily="18" charset="-78"/>
              <a:cs typeface="Alexandria Light" pitchFamily="2" charset="-78"/>
            </a:endParaRPr>
          </a:p>
          <a:p>
            <a:pPr marL="342900" indent="-342900" algn="r" rtl="1">
              <a:lnSpc>
                <a:spcPct val="150000"/>
              </a:lnSpc>
              <a:buFont typeface="Wingdings" panose="05000000000000000000" pitchFamily="2" charset="2"/>
              <a:buChar char="Ø"/>
            </a:pPr>
            <a:endParaRPr lang="ar-JO" sz="2000" b="1" dirty="0">
              <a:solidFill>
                <a:srgbClr val="000000"/>
              </a:solidFill>
              <a:effectLst/>
              <a:latin typeface="Cairo"/>
              <a:ea typeface="Simplified Arabic" panose="02020603050405020304" pitchFamily="18" charset="-78"/>
              <a:cs typeface="Simplified Arabic" panose="02020603050405020304" pitchFamily="18" charset="-78"/>
            </a:endParaRPr>
          </a:p>
          <a:p>
            <a:pPr algn="ct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0C4452D-CA29-57A5-A4AE-218AC8AE402F}"/>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تقييم الاداء الوظيفي</a:t>
            </a:r>
            <a:endParaRPr lang="en-US" sz="2000" dirty="0">
              <a:solidFill>
                <a:srgbClr val="00B0F0"/>
              </a:solidFill>
              <a:latin typeface="Alexandria Black" pitchFamily="2" charset="-78"/>
              <a:cs typeface="Alexandria Black" pitchFamily="2" charset="-78"/>
            </a:endParaRPr>
          </a:p>
        </p:txBody>
      </p:sp>
      <p:pic>
        <p:nvPicPr>
          <p:cNvPr id="8" name="Picture 7">
            <a:extLst>
              <a:ext uri="{FF2B5EF4-FFF2-40B4-BE49-F238E27FC236}">
                <a16:creationId xmlns:a16="http://schemas.microsoft.com/office/drawing/2014/main" id="{26D4077B-5221-2678-F7DF-87B41AA5EF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9528" y="921895"/>
            <a:ext cx="1534941" cy="1002730"/>
          </a:xfrm>
          <a:prstGeom prst="rect">
            <a:avLst/>
          </a:prstGeom>
        </p:spPr>
      </p:pic>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150806"/>
    </mc:Choice>
    <mc:Fallback xmlns="">
      <p:transition spd="slow" advTm="15080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200000"/>
              </a:lnSpc>
            </a:pPr>
            <a:r>
              <a:rPr lang="ar-JO" sz="1600" b="1" u="sng" dirty="0">
                <a:solidFill>
                  <a:schemeClr val="tx1"/>
                </a:solidFill>
                <a:latin typeface="Alexandria Light" pitchFamily="2" charset="-78"/>
                <a:cs typeface="Alexandria Light" pitchFamily="2" charset="-78"/>
              </a:rPr>
              <a:t>و</a:t>
            </a:r>
            <a:r>
              <a:rPr lang="ar-JO" sz="2000" b="1" u="sng" dirty="0">
                <a:solidFill>
                  <a:srgbClr val="000000"/>
                </a:solidFill>
                <a:latin typeface="Alexandria Light" pitchFamily="2" charset="-78"/>
                <a:cs typeface="Alexandria Light" pitchFamily="2" charset="-78"/>
              </a:rPr>
              <a:t>تأسيسًا على ما سبق يمكن تعريف تقييم الأداء الوظيفي </a:t>
            </a:r>
          </a:p>
          <a:p>
            <a:pPr algn="r" rtl="1">
              <a:lnSpc>
                <a:spcPct val="200000"/>
              </a:lnSpc>
            </a:pPr>
            <a:r>
              <a:rPr lang="ar-JO" sz="2000" dirty="0">
                <a:solidFill>
                  <a:srgbClr val="000000"/>
                </a:solidFill>
                <a:latin typeface="Alexandria Light" pitchFamily="2" charset="-78"/>
                <a:cs typeface="Alexandria Light" pitchFamily="2" charset="-78"/>
              </a:rPr>
              <a:t>بأنه قياس وتحليل وفحص لكيفية انجاز الأفراد العاملين لأعمالهم في المنظمة، من خلال دراسة خصائصهم ومهاراتهم وتحديد الاستعدادات والقدرات التي يمتلكونها، ومقارنة النتائج المحققة بالأهداف المطلوبة منهم، بالاعتماد على معايير علمية محددة خلال فترة زمنية معينة، لاستنتاج عناصر القوة والضعف في التسيير وفي الأفراد، بهدف التحسين والتطوير.</a:t>
            </a:r>
          </a:p>
          <a:p>
            <a:pPr algn="r" rtl="1">
              <a:lnSpc>
                <a:spcPct val="200000"/>
              </a:lnSpc>
            </a:pPr>
            <a:endParaRPr lang="ar-JO" sz="2000" b="0" i="0" dirty="0">
              <a:solidFill>
                <a:schemeClr val="tx1"/>
              </a:solidFill>
              <a:effectLst/>
              <a:latin typeface="Alexandria Light" pitchFamily="2" charset="-78"/>
              <a:cs typeface="Alexandria Light" pitchFamily="2" charset="-78"/>
            </a:endParaRPr>
          </a:p>
          <a:p>
            <a:pPr algn="r">
              <a:lnSpc>
                <a:spcPct val="15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A80F03-335E-1686-9B96-37162BE7F322}"/>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تقييم الأداء الوظيفي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580375174"/>
      </p:ext>
    </p:extLst>
  </p:cSld>
  <p:clrMapOvr>
    <a:masterClrMapping/>
  </p:clrMapOvr>
  <mc:AlternateContent xmlns:mc="http://schemas.openxmlformats.org/markup-compatibility/2006" xmlns:p14="http://schemas.microsoft.com/office/powerpoint/2010/main">
    <mc:Choice Requires="p14">
      <p:transition spd="slow" p14:dur="2000" advTm="122171"/>
    </mc:Choice>
    <mc:Fallback xmlns="">
      <p:transition spd="slow" advTm="12217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18897"/>
            <a:ext cx="10696602" cy="4607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200000"/>
              </a:lnSpc>
              <a:spcBef>
                <a:spcPts val="0"/>
              </a:spcBef>
              <a:spcAft>
                <a:spcPts val="1000"/>
              </a:spcAft>
            </a:pPr>
            <a:r>
              <a:rPr lang="ar-JO" sz="1800" b="1" u="sng" dirty="0">
                <a:solidFill>
                  <a:srgbClr val="000000"/>
                </a:solidFill>
                <a:effectLst/>
                <a:latin typeface="Alexandria Light" pitchFamily="2" charset="-78"/>
                <a:ea typeface="Calibri" panose="020F0502020204030204" pitchFamily="34" charset="0"/>
                <a:cs typeface="Alexandria Light" pitchFamily="2" charset="-78"/>
              </a:rPr>
              <a:t>أهمية </a:t>
            </a:r>
            <a:r>
              <a:rPr lang="ar-SA" sz="1800" b="1" u="sng" dirty="0">
                <a:solidFill>
                  <a:srgbClr val="000000"/>
                </a:solidFill>
                <a:effectLst/>
                <a:latin typeface="Alexandria Light" pitchFamily="2" charset="-78"/>
                <a:ea typeface="Calibri" panose="020F0502020204030204" pitchFamily="34" charset="0"/>
                <a:cs typeface="Alexandria Light" pitchFamily="2" charset="-78"/>
              </a:rPr>
              <a:t> تقييم الأداء:</a:t>
            </a:r>
            <a:endParaRPr lang="en-US" sz="1800" dirty="0">
              <a:effectLst/>
              <a:latin typeface="Alexandria Light" pitchFamily="2" charset="-78"/>
              <a:ea typeface="Calibri" panose="020F0502020204030204" pitchFamily="34" charset="0"/>
              <a:cs typeface="Alexandria Light" pitchFamily="2" charset="-78"/>
            </a:endParaRPr>
          </a:p>
          <a:p>
            <a:pPr marL="342900" marR="0" lvl="0" indent="-342900" algn="justLow" rtl="1">
              <a:lnSpc>
                <a:spcPct val="200000"/>
              </a:lnSpc>
              <a:spcBef>
                <a:spcPts val="0"/>
              </a:spcBef>
              <a:spcAft>
                <a:spcPts val="0"/>
              </a:spcAft>
              <a:buFont typeface="+mj-lt"/>
              <a:buAutoNum type="arabicPeriod"/>
            </a:pPr>
            <a:r>
              <a:rPr lang="ar-SA" sz="2000" dirty="0">
                <a:solidFill>
                  <a:srgbClr val="000000"/>
                </a:solidFill>
                <a:latin typeface="Alexandria Light" pitchFamily="2" charset="-78"/>
                <a:cs typeface="Alexandria Light" pitchFamily="2" charset="-78"/>
              </a:rPr>
              <a:t>رفع الكفاءة الانتاجية.</a:t>
            </a:r>
            <a:endParaRPr lang="en-US" sz="2000" dirty="0">
              <a:solidFill>
                <a:srgbClr val="000000"/>
              </a:solidFill>
              <a:latin typeface="Alexandria Light" pitchFamily="2" charset="-78"/>
              <a:cs typeface="Alexandria Light" pitchFamily="2" charset="-78"/>
            </a:endParaRPr>
          </a:p>
          <a:p>
            <a:pPr marL="342900" marR="0" lvl="0" indent="-342900" algn="justLow" rtl="1">
              <a:lnSpc>
                <a:spcPct val="200000"/>
              </a:lnSpc>
              <a:spcBef>
                <a:spcPts val="0"/>
              </a:spcBef>
              <a:spcAft>
                <a:spcPts val="0"/>
              </a:spcAft>
              <a:buFont typeface="+mj-lt"/>
              <a:buAutoNum type="arabicPeriod"/>
            </a:pPr>
            <a:r>
              <a:rPr lang="ar-SA" sz="2000" dirty="0">
                <a:solidFill>
                  <a:srgbClr val="000000"/>
                </a:solidFill>
                <a:latin typeface="Alexandria Light" pitchFamily="2" charset="-78"/>
                <a:cs typeface="Alexandria Light" pitchFamily="2" charset="-78"/>
              </a:rPr>
              <a:t> رفع مستوى الأداء من خلال رفع كفاءة الموظفين.</a:t>
            </a:r>
            <a:endParaRPr lang="en-US" sz="2000" dirty="0">
              <a:solidFill>
                <a:srgbClr val="000000"/>
              </a:solidFill>
              <a:latin typeface="Alexandria Light" pitchFamily="2" charset="-78"/>
              <a:cs typeface="Alexandria Light" pitchFamily="2" charset="-78"/>
            </a:endParaRPr>
          </a:p>
          <a:p>
            <a:pPr marL="342900" marR="0" lvl="0" indent="-342900" algn="justLow" rtl="1">
              <a:lnSpc>
                <a:spcPct val="200000"/>
              </a:lnSpc>
              <a:spcBef>
                <a:spcPts val="0"/>
              </a:spcBef>
              <a:spcAft>
                <a:spcPts val="0"/>
              </a:spcAft>
              <a:buFont typeface="+mj-lt"/>
              <a:buAutoNum type="arabicPeriod"/>
            </a:pPr>
            <a:r>
              <a:rPr lang="ar-SA" sz="2000" dirty="0">
                <a:solidFill>
                  <a:srgbClr val="000000"/>
                </a:solidFill>
                <a:latin typeface="Alexandria Light" pitchFamily="2" charset="-78"/>
                <a:cs typeface="Alexandria Light" pitchFamily="2" charset="-78"/>
              </a:rPr>
              <a:t>معرفة معوقات العمل.</a:t>
            </a:r>
            <a:endParaRPr lang="en-US" sz="2000" dirty="0">
              <a:solidFill>
                <a:srgbClr val="000000"/>
              </a:solidFill>
              <a:latin typeface="Alexandria Light" pitchFamily="2" charset="-78"/>
              <a:cs typeface="Alexandria Light" pitchFamily="2" charset="-78"/>
            </a:endParaRPr>
          </a:p>
          <a:p>
            <a:pPr marL="342900" marR="0" lvl="0" indent="-342900" algn="justLow" rtl="1">
              <a:lnSpc>
                <a:spcPct val="200000"/>
              </a:lnSpc>
              <a:spcBef>
                <a:spcPts val="0"/>
              </a:spcBef>
              <a:spcAft>
                <a:spcPts val="0"/>
              </a:spcAft>
              <a:buFont typeface="+mj-lt"/>
              <a:buAutoNum type="arabicPeriod"/>
            </a:pPr>
            <a:r>
              <a:rPr lang="en-US" sz="2000" dirty="0">
                <a:solidFill>
                  <a:srgbClr val="000000"/>
                </a:solidFill>
                <a:latin typeface="Alexandria Light" pitchFamily="2" charset="-78"/>
                <a:cs typeface="Alexandria Light" pitchFamily="2" charset="-78"/>
              </a:rPr>
              <a:t> </a:t>
            </a:r>
            <a:r>
              <a:rPr lang="ar-SA" sz="2000" dirty="0">
                <a:solidFill>
                  <a:srgbClr val="000000"/>
                </a:solidFill>
                <a:latin typeface="Alexandria Light" pitchFamily="2" charset="-78"/>
                <a:cs typeface="Alexandria Light" pitchFamily="2" charset="-78"/>
              </a:rPr>
              <a:t>تحديد </a:t>
            </a:r>
            <a:r>
              <a:rPr lang="ar-JO" sz="2000" dirty="0">
                <a:solidFill>
                  <a:srgbClr val="000000"/>
                </a:solidFill>
                <a:latin typeface="Alexandria Light" pitchFamily="2" charset="-78"/>
                <a:cs typeface="Alexandria Light" pitchFamily="2" charset="-78"/>
              </a:rPr>
              <a:t>أ</a:t>
            </a:r>
            <a:r>
              <a:rPr lang="ar-SA" sz="2000" dirty="0">
                <a:solidFill>
                  <a:srgbClr val="000000"/>
                </a:solidFill>
                <a:latin typeface="Alexandria Light" pitchFamily="2" charset="-78"/>
                <a:cs typeface="Alexandria Light" pitchFamily="2" charset="-78"/>
              </a:rPr>
              <a:t>وجه القصور في أداء ال</a:t>
            </a:r>
            <a:r>
              <a:rPr lang="ar-JO" sz="2000" dirty="0">
                <a:solidFill>
                  <a:srgbClr val="000000"/>
                </a:solidFill>
                <a:latin typeface="Alexandria Light" pitchFamily="2" charset="-78"/>
                <a:cs typeface="Alexandria Light" pitchFamily="2" charset="-78"/>
              </a:rPr>
              <a:t>أ</a:t>
            </a:r>
            <a:r>
              <a:rPr lang="ar-SA" sz="2000" dirty="0">
                <a:solidFill>
                  <a:srgbClr val="000000"/>
                </a:solidFill>
                <a:latin typeface="Alexandria Light" pitchFamily="2" charset="-78"/>
                <a:cs typeface="Alexandria Light" pitchFamily="2" charset="-78"/>
              </a:rPr>
              <a:t>فراد والتعرف على جوانب الضعف في ال</a:t>
            </a:r>
            <a:r>
              <a:rPr lang="ar-JO" sz="2000" dirty="0">
                <a:solidFill>
                  <a:srgbClr val="000000"/>
                </a:solidFill>
                <a:latin typeface="Alexandria Light" pitchFamily="2" charset="-78"/>
                <a:cs typeface="Alexandria Light" pitchFamily="2" charset="-78"/>
              </a:rPr>
              <a:t>أ</a:t>
            </a:r>
            <a:r>
              <a:rPr lang="ar-SA" sz="2000" dirty="0">
                <a:solidFill>
                  <a:srgbClr val="000000"/>
                </a:solidFill>
                <a:latin typeface="Alexandria Light" pitchFamily="2" charset="-78"/>
                <a:cs typeface="Alexandria Light" pitchFamily="2" charset="-78"/>
              </a:rPr>
              <a:t>داء.</a:t>
            </a:r>
            <a:endParaRPr lang="en-US" sz="2000" dirty="0">
              <a:solidFill>
                <a:srgbClr val="000000"/>
              </a:solidFill>
              <a:latin typeface="Alexandria Light" pitchFamily="2" charset="-78"/>
              <a:cs typeface="Alexandria Light" pitchFamily="2" charset="-78"/>
            </a:endParaRPr>
          </a:p>
          <a:p>
            <a:pPr marL="342900" marR="0" lvl="0" indent="-342900" algn="justLow" rtl="1">
              <a:lnSpc>
                <a:spcPct val="200000"/>
              </a:lnSpc>
              <a:spcBef>
                <a:spcPts val="0"/>
              </a:spcBef>
              <a:spcAft>
                <a:spcPts val="1000"/>
              </a:spcAft>
              <a:buFont typeface="+mj-lt"/>
              <a:buAutoNum type="arabicPeriod"/>
            </a:pPr>
            <a:r>
              <a:rPr lang="en-US" sz="2000" dirty="0">
                <a:solidFill>
                  <a:srgbClr val="000000"/>
                </a:solidFill>
                <a:latin typeface="Alexandria Light" pitchFamily="2" charset="-78"/>
                <a:cs typeface="Alexandria Light" pitchFamily="2" charset="-78"/>
              </a:rPr>
              <a:t> </a:t>
            </a:r>
            <a:r>
              <a:rPr lang="ar-SA" sz="2000" dirty="0">
                <a:solidFill>
                  <a:srgbClr val="000000"/>
                </a:solidFill>
                <a:latin typeface="Alexandria Light" pitchFamily="2" charset="-78"/>
                <a:cs typeface="Alexandria Light" pitchFamily="2" charset="-78"/>
              </a:rPr>
              <a:t>الكشف عن ال</a:t>
            </a:r>
            <a:r>
              <a:rPr lang="ar-JO" sz="2000" dirty="0">
                <a:solidFill>
                  <a:srgbClr val="000000"/>
                </a:solidFill>
                <a:latin typeface="Alexandria Light" pitchFamily="2" charset="-78"/>
                <a:cs typeface="Alexandria Light" pitchFamily="2" charset="-78"/>
              </a:rPr>
              <a:t>أ</a:t>
            </a:r>
            <a:r>
              <a:rPr lang="ar-SA" sz="2000" dirty="0">
                <a:solidFill>
                  <a:srgbClr val="000000"/>
                </a:solidFill>
                <a:latin typeface="Alexandria Light" pitchFamily="2" charset="-78"/>
                <a:cs typeface="Alexandria Light" pitchFamily="2" charset="-78"/>
              </a:rPr>
              <a:t>فراد الصالحين لشغل الوظائف القيادية</a:t>
            </a:r>
            <a:r>
              <a:rPr lang="ar-SA" sz="1800" dirty="0">
                <a:solidFill>
                  <a:srgbClr val="000000"/>
                </a:solidFill>
                <a:effectLst/>
                <a:latin typeface="Alexandria Light" pitchFamily="2" charset="-78"/>
                <a:ea typeface="Calibri" panose="020F0502020204030204" pitchFamily="34" charset="0"/>
                <a:cs typeface="Alexandria Light" pitchFamily="2" charset="-78"/>
              </a:rPr>
              <a:t>.</a:t>
            </a:r>
            <a:endParaRPr lang="en-US" sz="1800" dirty="0">
              <a:effectLs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869CDDA-B7EA-7CA5-8A00-AC5A7E4D8FFB}"/>
              </a:ext>
            </a:extLst>
          </p:cNvPr>
          <p:cNvSpPr txBox="1"/>
          <p:nvPr/>
        </p:nvSpPr>
        <p:spPr>
          <a:xfrm>
            <a:off x="4182255" y="659567"/>
            <a:ext cx="5371647"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أهمية عملية تقييم الأداء الوظيفي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3228288367"/>
      </p:ext>
    </p:extLst>
  </p:cSld>
  <p:clrMapOvr>
    <a:masterClrMapping/>
  </p:clrMapOvr>
  <mc:AlternateContent xmlns:mc="http://schemas.openxmlformats.org/markup-compatibility/2006" xmlns:p14="http://schemas.microsoft.com/office/powerpoint/2010/main">
    <mc:Choice Requires="p14">
      <p:transition spd="slow" p14:dur="2000" advTm="86761"/>
    </mc:Choice>
    <mc:Fallback xmlns="">
      <p:transition spd="slow" advTm="8676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96147"/>
            <a:ext cx="10696602" cy="452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200000"/>
              </a:lnSpc>
              <a:spcAft>
                <a:spcPts val="0"/>
              </a:spcAft>
            </a:pPr>
            <a:endParaRPr lang="ar-JO" sz="2000" dirty="0">
              <a:solidFill>
                <a:srgbClr val="000000"/>
              </a:solidFill>
              <a:latin typeface="Alexandria Light" pitchFamily="2" charset="-78"/>
              <a:cs typeface="Alexandria Light" pitchFamily="2" charset="-78"/>
            </a:endParaRPr>
          </a:p>
          <a:p>
            <a:pPr algn="justLow" rtl="1">
              <a:lnSpc>
                <a:spcPct val="200000"/>
              </a:lnSpc>
              <a:spcAft>
                <a:spcPts val="0"/>
              </a:spcAft>
            </a:pPr>
            <a:r>
              <a:rPr lang="ar-JO" sz="2000" dirty="0">
                <a:solidFill>
                  <a:srgbClr val="000000"/>
                </a:solidFill>
                <a:latin typeface="Alexandria Light" pitchFamily="2" charset="-78"/>
                <a:cs typeface="Alexandria Light" pitchFamily="2" charset="-78"/>
              </a:rPr>
              <a:t>6. يشكل الأساس </a:t>
            </a:r>
            <a:r>
              <a:rPr lang="ar-SA" sz="2000" dirty="0">
                <a:solidFill>
                  <a:srgbClr val="000000"/>
                </a:solidFill>
                <a:latin typeface="Alexandria Light" pitchFamily="2" charset="-78"/>
                <a:cs typeface="Alexandria Light" pitchFamily="2" charset="-78"/>
              </a:rPr>
              <a:t>لاتخاذ العديد من القرارات الوظيفية للعامل او الموظف او القيادي ( كالترقية والنقل ..... الخ).</a:t>
            </a:r>
            <a:endParaRPr lang="en-US" sz="2000" dirty="0">
              <a:solidFill>
                <a:srgbClr val="000000"/>
              </a:solidFill>
              <a:latin typeface="Alexandria Light" pitchFamily="2" charset="-78"/>
              <a:cs typeface="Alexandria Light" pitchFamily="2" charset="-78"/>
            </a:endParaRPr>
          </a:p>
          <a:p>
            <a:pPr algn="justLow" rtl="1">
              <a:lnSpc>
                <a:spcPct val="200000"/>
              </a:lnSpc>
              <a:spcAft>
                <a:spcPts val="0"/>
              </a:spcAft>
            </a:pPr>
            <a:r>
              <a:rPr lang="ar-JO" sz="2000" dirty="0">
                <a:solidFill>
                  <a:srgbClr val="000000"/>
                </a:solidFill>
                <a:latin typeface="Alexandria Light" pitchFamily="2" charset="-78"/>
                <a:cs typeface="Alexandria Light" pitchFamily="2" charset="-78"/>
              </a:rPr>
              <a:t>7. </a:t>
            </a:r>
            <a:r>
              <a:rPr lang="ar-SA" sz="2000" dirty="0">
                <a:solidFill>
                  <a:srgbClr val="000000"/>
                </a:solidFill>
                <a:latin typeface="Alexandria Light" pitchFamily="2" charset="-78"/>
                <a:cs typeface="Alexandria Light" pitchFamily="2" charset="-78"/>
              </a:rPr>
              <a:t>تحديد الاحتياجات التدريبية للموظف</a:t>
            </a:r>
            <a:r>
              <a:rPr lang="en-US" sz="2000" dirty="0">
                <a:solidFill>
                  <a:srgbClr val="000000"/>
                </a:solidFill>
                <a:latin typeface="Alexandria Light" pitchFamily="2" charset="-78"/>
                <a:cs typeface="Alexandria Light" pitchFamily="2" charset="-78"/>
              </a:rPr>
              <a:t> .</a:t>
            </a:r>
          </a:p>
          <a:p>
            <a:pPr algn="justLow" rtl="1">
              <a:lnSpc>
                <a:spcPct val="200000"/>
              </a:lnSpc>
              <a:spcAft>
                <a:spcPts val="0"/>
              </a:spcAft>
            </a:pPr>
            <a:r>
              <a:rPr lang="ar-JO" sz="2000" dirty="0">
                <a:solidFill>
                  <a:srgbClr val="000000"/>
                </a:solidFill>
                <a:latin typeface="Alexandria Light" pitchFamily="2" charset="-78"/>
                <a:cs typeface="Alexandria Light" pitchFamily="2" charset="-78"/>
              </a:rPr>
              <a:t>8.</a:t>
            </a:r>
            <a:r>
              <a:rPr lang="en-US" sz="2000" dirty="0">
                <a:solidFill>
                  <a:srgbClr val="000000"/>
                </a:solidFill>
                <a:latin typeface="Alexandria Light" pitchFamily="2" charset="-78"/>
                <a:cs typeface="Alexandria Light" pitchFamily="2" charset="-78"/>
              </a:rPr>
              <a:t> </a:t>
            </a:r>
            <a:r>
              <a:rPr lang="ar-JO" sz="2000" dirty="0">
                <a:solidFill>
                  <a:srgbClr val="000000"/>
                </a:solidFill>
                <a:latin typeface="Alexandria Light" pitchFamily="2" charset="-78"/>
                <a:cs typeface="Alexandria Light" pitchFamily="2" charset="-78"/>
              </a:rPr>
              <a:t>أداة </a:t>
            </a:r>
            <a:r>
              <a:rPr lang="ar-SA" sz="2000" dirty="0">
                <a:solidFill>
                  <a:srgbClr val="000000"/>
                </a:solidFill>
                <a:latin typeface="Alexandria Light" pitchFamily="2" charset="-78"/>
                <a:cs typeface="Alexandria Light" pitchFamily="2" charset="-78"/>
              </a:rPr>
              <a:t>لتقييم سياسات إدارة الموارد البشرية.</a:t>
            </a:r>
            <a:endParaRPr lang="en-US" sz="2000" dirty="0">
              <a:solidFill>
                <a:srgbClr val="000000"/>
              </a:solidFill>
              <a:latin typeface="Alexandria Light" pitchFamily="2" charset="-78"/>
              <a:cs typeface="Alexandria Light" pitchFamily="2" charset="-78"/>
            </a:endParaRPr>
          </a:p>
          <a:p>
            <a:pPr algn="justLow" rtl="1">
              <a:lnSpc>
                <a:spcPct val="200000"/>
              </a:lnSpc>
              <a:spcAft>
                <a:spcPts val="0"/>
              </a:spcAft>
            </a:pPr>
            <a:r>
              <a:rPr lang="ar-JO" sz="2000" dirty="0">
                <a:solidFill>
                  <a:srgbClr val="000000"/>
                </a:solidFill>
                <a:latin typeface="Alexandria Light" pitchFamily="2" charset="-78"/>
                <a:cs typeface="Alexandria Light" pitchFamily="2" charset="-78"/>
              </a:rPr>
              <a:t>9. </a:t>
            </a:r>
            <a:r>
              <a:rPr lang="ar-SA" sz="2000" dirty="0">
                <a:solidFill>
                  <a:srgbClr val="000000"/>
                </a:solidFill>
                <a:latin typeface="Alexandria Light" pitchFamily="2" charset="-78"/>
                <a:cs typeface="Alexandria Light" pitchFamily="2" charset="-78"/>
              </a:rPr>
              <a:t>تزويد الادارة بمعلومات عن العاملين بالمؤسسة.</a:t>
            </a:r>
            <a:endParaRPr lang="en-US" sz="2000" dirty="0">
              <a:solidFill>
                <a:srgbClr val="000000"/>
              </a:solidFill>
              <a:latin typeface="Alexandria Light" pitchFamily="2" charset="-78"/>
              <a:cs typeface="Alexandria Light" pitchFamily="2" charset="-78"/>
            </a:endParaRPr>
          </a:p>
          <a:p>
            <a:pPr algn="justLow" rtl="1">
              <a:lnSpc>
                <a:spcPct val="200000"/>
              </a:lnSpc>
              <a:spcAft>
                <a:spcPts val="1000"/>
              </a:spcAft>
            </a:pPr>
            <a:r>
              <a:rPr lang="ar-JO" sz="2000" dirty="0">
                <a:solidFill>
                  <a:srgbClr val="000000"/>
                </a:solidFill>
                <a:latin typeface="Alexandria Light" pitchFamily="2" charset="-78"/>
                <a:cs typeface="Alexandria Light" pitchFamily="2" charset="-78"/>
              </a:rPr>
              <a:t>10. تشكل </a:t>
            </a:r>
            <a:r>
              <a:rPr lang="ar-SA" sz="2000" dirty="0">
                <a:solidFill>
                  <a:srgbClr val="000000"/>
                </a:solidFill>
                <a:latin typeface="Alexandria Light" pitchFamily="2" charset="-78"/>
                <a:cs typeface="Alexandria Light" pitchFamily="2" charset="-78"/>
              </a:rPr>
              <a:t>وسيلة يعتمد عليها في قيام الرؤساء بالتوجيه المستمر لمرؤوسيهم</a:t>
            </a:r>
            <a:endParaRPr lang="en-US" sz="2000" dirty="0">
              <a:solidFill>
                <a:srgbClr val="000000"/>
              </a:solidFill>
              <a:latin typeface="Alexandria Light" pitchFamily="2" charset="-78"/>
              <a:cs typeface="Alexandria Light" pitchFamily="2" charset="-78"/>
            </a:endParaRPr>
          </a:p>
          <a:p>
            <a:pPr algn="r" rtl="1">
              <a:lnSpc>
                <a:spcPct val="200000"/>
              </a:lnSpc>
            </a:pPr>
            <a:endParaRPr lang="ar-JO" sz="2000" b="0" i="0" dirty="0">
              <a:solidFill>
                <a:schemeClr val="tx1"/>
              </a:solidFill>
              <a:effectLst/>
              <a:latin typeface="Alexandria Light" pitchFamily="2" charset="-78"/>
              <a:cs typeface="Alexandria Light" pitchFamily="2" charset="-78"/>
            </a:endParaRPr>
          </a:p>
          <a:p>
            <a:pPr algn="r" rtl="1">
              <a:lnSpc>
                <a:spcPct val="20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E36FF60-BD8D-EC4E-DEE3-AB61A0A2F7D6}"/>
              </a:ext>
            </a:extLst>
          </p:cNvPr>
          <p:cNvSpPr txBox="1"/>
          <p:nvPr/>
        </p:nvSpPr>
        <p:spPr>
          <a:xfrm>
            <a:off x="4182255" y="659567"/>
            <a:ext cx="5371647"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أهمية عملية تقييم الأداء الوظيفي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767032874"/>
      </p:ext>
    </p:extLst>
  </p:cSld>
  <p:clrMapOvr>
    <a:masterClrMapping/>
  </p:clrMapOvr>
  <mc:AlternateContent xmlns:mc="http://schemas.openxmlformats.org/markup-compatibility/2006" xmlns:p14="http://schemas.microsoft.com/office/powerpoint/2010/main">
    <mc:Choice Requires="p14">
      <p:transition spd="slow" p14:dur="2000" advTm="55153"/>
    </mc:Choice>
    <mc:Fallback xmlns="">
      <p:transition spd="slow" advTm="5515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30183"/>
            <a:ext cx="10696602" cy="45958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15000"/>
              </a:lnSpc>
              <a:spcBef>
                <a:spcPts val="0"/>
              </a:spcBef>
              <a:spcAft>
                <a:spcPts val="1000"/>
              </a:spcAft>
            </a:pPr>
            <a:r>
              <a:rPr lang="ar-SA" sz="2000" b="1" u="sng" dirty="0">
                <a:solidFill>
                  <a:srgbClr val="000000"/>
                </a:solidFill>
                <a:latin typeface="Alexandria Medium" pitchFamily="2" charset="-78"/>
                <a:cs typeface="Alexandria Medium" pitchFamily="2" charset="-78"/>
              </a:rPr>
              <a:t>من </a:t>
            </a:r>
            <a:r>
              <a:rPr lang="ar-JO" sz="2000" b="1" u="sng" dirty="0">
                <a:solidFill>
                  <a:srgbClr val="000000"/>
                </a:solidFill>
                <a:latin typeface="Alexandria Medium" pitchFamily="2" charset="-78"/>
                <a:cs typeface="Alexandria Medium" pitchFamily="2" charset="-78"/>
              </a:rPr>
              <a:t>هي الجهة أو الافراد المخولين </a:t>
            </a:r>
            <a:r>
              <a:rPr lang="ar-SA" sz="2000" b="1" u="sng" dirty="0">
                <a:solidFill>
                  <a:srgbClr val="000000"/>
                </a:solidFill>
                <a:latin typeface="Alexandria Medium" pitchFamily="2" charset="-78"/>
                <a:cs typeface="Alexandria Medium" pitchFamily="2" charset="-78"/>
              </a:rPr>
              <a:t> بتقييم الأداء؟</a:t>
            </a:r>
            <a:endParaRPr lang="en-US" sz="2000" b="1" u="sng" dirty="0">
              <a:solidFill>
                <a:srgbClr val="000000"/>
              </a:solidFill>
              <a:latin typeface="Alexandria Medium" pitchFamily="2" charset="-78"/>
              <a:cs typeface="Alexandria Medium" pitchFamily="2" charset="-78"/>
            </a:endParaRPr>
          </a:p>
          <a:p>
            <a:pPr marL="0" marR="0" algn="justLow" rtl="1">
              <a:lnSpc>
                <a:spcPct val="115000"/>
              </a:lnSpc>
              <a:spcBef>
                <a:spcPts val="0"/>
              </a:spcBef>
              <a:spcAft>
                <a:spcPts val="1000"/>
              </a:spcAft>
            </a:pPr>
            <a:r>
              <a:rPr lang="ar-SA" sz="2000" dirty="0">
                <a:solidFill>
                  <a:srgbClr val="000000"/>
                </a:solidFill>
                <a:latin typeface="Alexandria Light" pitchFamily="2" charset="-78"/>
                <a:cs typeface="Alexandria Light" pitchFamily="2" charset="-78"/>
              </a:rPr>
              <a:t>يوجد عدد من المصادر التي تناط بها مسؤولية تقييم أداء الأفراد </a:t>
            </a:r>
            <a:r>
              <a:rPr lang="ar-JO" sz="2000" dirty="0">
                <a:solidFill>
                  <a:srgbClr val="000000"/>
                </a:solidFill>
                <a:latin typeface="Alexandria Light" pitchFamily="2" charset="-78"/>
                <a:cs typeface="Alexandria Light" pitchFamily="2" charset="-78"/>
              </a:rPr>
              <a:t>ومنها</a:t>
            </a:r>
            <a:r>
              <a:rPr lang="en-US" sz="2000" dirty="0">
                <a:solidFill>
                  <a:srgbClr val="000000"/>
                </a:solidFill>
                <a:latin typeface="Alexandria Light" pitchFamily="2" charset="-78"/>
                <a:cs typeface="Alexandria Light" pitchFamily="2" charset="-78"/>
              </a:rPr>
              <a:t>:</a:t>
            </a:r>
          </a:p>
          <a:p>
            <a:pPr marL="342900" marR="0" lvl="0" indent="-342900" algn="r" rtl="1">
              <a:spcBef>
                <a:spcPts val="450"/>
              </a:spcBef>
              <a:spcAft>
                <a:spcPts val="450"/>
              </a:spcAft>
              <a:buFont typeface="+mj-lt"/>
              <a:buAutoNum type="arabicPeriod"/>
            </a:pPr>
            <a:r>
              <a:rPr lang="ar-SA" sz="2000" dirty="0">
                <a:solidFill>
                  <a:srgbClr val="000000"/>
                </a:solidFill>
                <a:latin typeface="Alexandria Light" pitchFamily="2" charset="-78"/>
                <a:cs typeface="Alexandria Light" pitchFamily="2" charset="-78"/>
              </a:rPr>
              <a:t>الرؤساء المباشرين.</a:t>
            </a:r>
            <a:endParaRPr lang="en-US" sz="2000" dirty="0">
              <a:solidFill>
                <a:srgbClr val="000000"/>
              </a:solidFill>
              <a:latin typeface="Alexandria Light" pitchFamily="2" charset="-78"/>
              <a:cs typeface="Alexandria Light" pitchFamily="2" charset="-78"/>
            </a:endParaRPr>
          </a:p>
          <a:p>
            <a:pPr marL="342900" marR="0" lvl="0" indent="-342900" algn="r" rtl="1">
              <a:spcBef>
                <a:spcPts val="450"/>
              </a:spcBef>
              <a:spcAft>
                <a:spcPts val="450"/>
              </a:spcAft>
              <a:buFont typeface="+mj-lt"/>
              <a:buAutoNum type="arabicPeriod"/>
            </a:pPr>
            <a:r>
              <a:rPr lang="ar-SA" sz="2000" dirty="0">
                <a:solidFill>
                  <a:srgbClr val="000000"/>
                </a:solidFill>
                <a:latin typeface="Alexandria Light" pitchFamily="2" charset="-78"/>
                <a:cs typeface="Alexandria Light" pitchFamily="2" charset="-78"/>
              </a:rPr>
              <a:t>التقييم الذاتي (الأفراد أنفسهم).</a:t>
            </a:r>
            <a:endParaRPr lang="en-US" sz="2000" dirty="0">
              <a:solidFill>
                <a:srgbClr val="000000"/>
              </a:solidFill>
              <a:latin typeface="Alexandria Light" pitchFamily="2" charset="-78"/>
              <a:cs typeface="Alexandria Light" pitchFamily="2" charset="-78"/>
            </a:endParaRPr>
          </a:p>
          <a:p>
            <a:pPr marL="342900" marR="0" lvl="0" indent="-342900" algn="r" rtl="1">
              <a:spcBef>
                <a:spcPts val="450"/>
              </a:spcBef>
              <a:spcAft>
                <a:spcPts val="450"/>
              </a:spcAft>
              <a:buFont typeface="+mj-lt"/>
              <a:buAutoNum type="arabicPeriod"/>
            </a:pPr>
            <a:r>
              <a:rPr lang="ar-SA" sz="2000" dirty="0">
                <a:solidFill>
                  <a:srgbClr val="000000"/>
                </a:solidFill>
                <a:latin typeface="Alexandria Light" pitchFamily="2" charset="-78"/>
                <a:cs typeface="Alexandria Light" pitchFamily="2" charset="-78"/>
              </a:rPr>
              <a:t>الزملاء يقيمون بعضهم البعض.</a:t>
            </a:r>
            <a:endParaRPr lang="en-US" sz="2000" dirty="0">
              <a:solidFill>
                <a:srgbClr val="000000"/>
              </a:solidFill>
              <a:latin typeface="Alexandria Light" pitchFamily="2" charset="-78"/>
              <a:cs typeface="Alexandria Light" pitchFamily="2" charset="-78"/>
            </a:endParaRPr>
          </a:p>
          <a:p>
            <a:pPr algn="r" rtl="1"/>
            <a:r>
              <a:rPr lang="ar-JO" sz="2000" dirty="0">
                <a:solidFill>
                  <a:srgbClr val="000000"/>
                </a:solidFill>
                <a:latin typeface="Alexandria Light" pitchFamily="2" charset="-78"/>
                <a:cs typeface="Alexandria Light" pitchFamily="2" charset="-78"/>
              </a:rPr>
              <a:t>4. </a:t>
            </a:r>
            <a:r>
              <a:rPr lang="ar-SA" sz="2000" dirty="0">
                <a:solidFill>
                  <a:srgbClr val="000000"/>
                </a:solidFill>
                <a:latin typeface="Alexandria Light" pitchFamily="2" charset="-78"/>
                <a:cs typeface="Alexandria Light" pitchFamily="2" charset="-78"/>
              </a:rPr>
              <a:t>مجموعة من المقيمين يقومون بالتقييم</a:t>
            </a:r>
            <a:r>
              <a:rPr lang="ar-YE" sz="2000" dirty="0">
                <a:solidFill>
                  <a:srgbClr val="000000"/>
                </a:solidFill>
                <a:latin typeface="Alexandria Light" pitchFamily="2" charset="-78"/>
                <a:cs typeface="Alexandria Light" pitchFamily="2" charset="-78"/>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4B4F55D-9A99-7AC9-56A9-CFD7ECC0372C}"/>
              </a:ext>
            </a:extLst>
          </p:cNvPr>
          <p:cNvSpPr txBox="1"/>
          <p:nvPr/>
        </p:nvSpPr>
        <p:spPr>
          <a:xfrm>
            <a:off x="3436883" y="784373"/>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مسؤولية تقييم الأداء الوظيفي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081628081"/>
      </p:ext>
    </p:extLst>
  </p:cSld>
  <p:clrMapOvr>
    <a:masterClrMapping/>
  </p:clrMapOvr>
  <mc:AlternateContent xmlns:mc="http://schemas.openxmlformats.org/markup-compatibility/2006" xmlns:p14="http://schemas.microsoft.com/office/powerpoint/2010/main">
    <mc:Choice Requires="p14">
      <p:transition spd="slow" p14:dur="2000" advTm="57422"/>
    </mc:Choice>
    <mc:Fallback xmlns="">
      <p:transition spd="slow" advTm="5742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19807" y="1729474"/>
            <a:ext cx="10911116" cy="4296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spcAft>
                <a:spcPts val="800"/>
              </a:spcAft>
            </a:pPr>
            <a:endParaRPr lang="en-US" sz="1600" dirty="0">
              <a:solidFill>
                <a:srgbClr val="3D4957"/>
              </a:solidFill>
              <a:latin typeface="Alexandria Light" pitchFamily="2" charset="-78"/>
              <a:cs typeface="Alexandria Light" pitchFamily="2" charset="-78"/>
            </a:endParaRPr>
          </a:p>
          <a:p>
            <a:pPr marR="0" algn="justLow" rtl="1">
              <a:lnSpc>
                <a:spcPct val="200000"/>
              </a:lnSpc>
              <a:spcBef>
                <a:spcPts val="0"/>
              </a:spcBef>
            </a:pPr>
            <a:r>
              <a:rPr lang="ar-SA" u="sng" dirty="0">
                <a:solidFill>
                  <a:srgbClr val="000000"/>
                </a:solidFill>
                <a:latin typeface="Alexandria Medium" pitchFamily="2" charset="-78"/>
                <a:cs typeface="Alexandria Medium" pitchFamily="2" charset="-78"/>
              </a:rPr>
              <a:t>متى يتم تقييم الأداء؟</a:t>
            </a:r>
            <a:endParaRPr lang="en-US" u="sng" dirty="0">
              <a:solidFill>
                <a:srgbClr val="000000"/>
              </a:solidFill>
              <a:latin typeface="Alexandria Medium" pitchFamily="2" charset="-78"/>
              <a:cs typeface="Alexandria Medium" pitchFamily="2" charset="-78"/>
            </a:endParaRPr>
          </a:p>
          <a:p>
            <a:pPr marR="0" lvl="0" indent="-342900" algn="justLow" rtl="1">
              <a:lnSpc>
                <a:spcPct val="200000"/>
              </a:lnSpc>
              <a:spcBef>
                <a:spcPts val="450"/>
              </a:spcBef>
              <a:buClr>
                <a:srgbClr val="141823"/>
              </a:buClr>
              <a:buFont typeface="Tahoma" panose="020B0604030504040204" pitchFamily="34" charset="0"/>
              <a:buAutoNum type="arabicPeriod"/>
            </a:pPr>
            <a:r>
              <a:rPr lang="ar-SA" dirty="0">
                <a:solidFill>
                  <a:srgbClr val="000000"/>
                </a:solidFill>
                <a:latin typeface="Alexandria Light" pitchFamily="2" charset="-78"/>
                <a:cs typeface="Alexandria Light" pitchFamily="2" charset="-78"/>
              </a:rPr>
              <a:t>تتراوح مدة الفترة الزمنية لتقييم الأداء فى اماكن العمل ذات الطابع الإداري والخدمي بين مرة ومرتين، أي بعد ستة أشهر أو بعد سنة كاملة ويتبع غالبية المنظمات التقييم السنوي.</a:t>
            </a:r>
            <a:endParaRPr lang="en-US" dirty="0">
              <a:solidFill>
                <a:srgbClr val="000000"/>
              </a:solidFill>
              <a:latin typeface="Alexandria Light" pitchFamily="2" charset="-78"/>
              <a:cs typeface="Alexandria Light" pitchFamily="2" charset="-78"/>
            </a:endParaRPr>
          </a:p>
          <a:p>
            <a:pPr marR="0" lvl="0" indent="-342900" algn="justLow" rtl="1">
              <a:lnSpc>
                <a:spcPct val="200000"/>
              </a:lnSpc>
              <a:spcBef>
                <a:spcPts val="450"/>
              </a:spcBef>
              <a:buClr>
                <a:srgbClr val="141823"/>
              </a:buClr>
              <a:buFont typeface="Tahoma" panose="020B0604030504040204" pitchFamily="34" charset="0"/>
              <a:buAutoNum type="arabicPeriod"/>
            </a:pPr>
            <a:r>
              <a:rPr lang="ar-SA" dirty="0">
                <a:solidFill>
                  <a:srgbClr val="000000"/>
                </a:solidFill>
                <a:latin typeface="Alexandria Light" pitchFamily="2" charset="-78"/>
                <a:cs typeface="Alexandria Light" pitchFamily="2" charset="-78"/>
              </a:rPr>
              <a:t>أما فيما يتعلق بتقييم الاداء في المصانع العملاقة والتي تعتمد معايير الجودة الشاملة فأن موضوعي تقييم الاداء و تقويم الاداء يأخذان منحى أخر يختلف كليا عن تقييم الاداء في المجال الإداري والخدمي - فأن الفترة الزمنية المتعلقة بتقييم الاداء قد تكون قصيرة جدا لتقليل نسبة الخطأ و تأثيره ونتائجه.</a:t>
            </a:r>
            <a:endParaRPr lang="en-US" dirty="0">
              <a:solidFill>
                <a:srgbClr val="000000"/>
              </a:solidFill>
              <a:latin typeface="Alexandria Light" pitchFamily="2" charset="-78"/>
              <a:cs typeface="Alexandria Light" pitchFamily="2" charset="-78"/>
            </a:endParaRPr>
          </a:p>
          <a:p>
            <a:pPr algn="l" rtl="1">
              <a:lnSpc>
                <a:spcPct val="150000"/>
              </a:lnSpc>
            </a:pPr>
            <a:endParaRPr lang="ar-JO" sz="2000" b="0" i="0" dirty="0">
              <a:solidFill>
                <a:schemeClr val="tx1"/>
              </a:solidFill>
              <a:effectLst/>
              <a:latin typeface="Alexandria Light" pitchFamily="2" charset="-78"/>
              <a:cs typeface="Alexandria Light" pitchFamily="2" charset="-78"/>
            </a:endParaRPr>
          </a:p>
          <a:p>
            <a:pPr algn="l" rtl="1">
              <a:lnSpc>
                <a:spcPct val="15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ED99F5F-7219-4A7E-164B-F1D660D6625A}"/>
              </a:ext>
            </a:extLst>
          </p:cNvPr>
          <p:cNvSpPr txBox="1"/>
          <p:nvPr/>
        </p:nvSpPr>
        <p:spPr>
          <a:xfrm>
            <a:off x="3373821" y="971203"/>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توقيت عملية تقييم الأداء الوظيفي</a:t>
            </a:r>
            <a:endParaRPr lang="en-US" sz="2000"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2A4D96A0-8034-1B7E-992D-B00EE3967B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6178" y="617697"/>
            <a:ext cx="1249870" cy="939186"/>
          </a:xfrm>
          <a:prstGeom prst="rect">
            <a:avLst/>
          </a:prstGeom>
        </p:spPr>
      </p:pic>
    </p:spTree>
    <p:extLst>
      <p:ext uri="{BB962C8B-B14F-4D97-AF65-F5344CB8AC3E}">
        <p14:creationId xmlns:p14="http://schemas.microsoft.com/office/powerpoint/2010/main" val="2431184497"/>
      </p:ext>
    </p:extLst>
  </p:cSld>
  <p:clrMapOvr>
    <a:masterClrMapping/>
  </p:clrMapOvr>
  <mc:AlternateContent xmlns:mc="http://schemas.openxmlformats.org/markup-compatibility/2006" xmlns:p14="http://schemas.microsoft.com/office/powerpoint/2010/main">
    <mc:Choice Requires="p14">
      <p:transition spd="slow" p14:dur="2000" advTm="113370"/>
    </mc:Choice>
    <mc:Fallback xmlns="">
      <p:transition spd="slow" advTm="11337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09317" y="1499016"/>
            <a:ext cx="10951434" cy="44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0">
              <a:spcBef>
                <a:spcPts val="0"/>
              </a:spcBef>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r" rtl="0">
              <a:spcBef>
                <a:spcPts val="0"/>
              </a:spcBef>
              <a:spcAft>
                <a:spcPts val="0"/>
              </a:spcAft>
            </a:pPr>
            <a:r>
              <a:rPr lang="ar-SA" u="sng" dirty="0">
                <a:solidFill>
                  <a:srgbClr val="000000"/>
                </a:solidFill>
                <a:latin typeface="Alexandria Medium" pitchFamily="2" charset="-78"/>
                <a:cs typeface="Alexandria Medium" pitchFamily="2" charset="-78"/>
              </a:rPr>
              <a:t>قياس الأداء</a:t>
            </a:r>
            <a:br>
              <a:rPr lang="en-US" dirty="0">
                <a:solidFill>
                  <a:srgbClr val="000000"/>
                </a:solidFill>
                <a:latin typeface="Alexandria Light" pitchFamily="2" charset="-78"/>
                <a:cs typeface="Alexandria Light" pitchFamily="2" charset="-78"/>
              </a:rPr>
            </a:br>
            <a:r>
              <a:rPr lang="ar-SA" sz="2000" dirty="0">
                <a:solidFill>
                  <a:srgbClr val="000000"/>
                </a:solidFill>
                <a:latin typeface="Alexandria Light" pitchFamily="2" charset="-78"/>
                <a:cs typeface="Alexandria Light" pitchFamily="2" charset="-78"/>
              </a:rPr>
              <a:t>وهذه الخطوات تتعلق بجمع المعلومات حول الأداء الفعلي وهناك أربعة مصادر للمعلومات تستخدم لقياس الأداء الفعلي هي</a:t>
            </a:r>
            <a:br>
              <a:rPr lang="en-US" sz="2000" dirty="0">
                <a:solidFill>
                  <a:srgbClr val="000000"/>
                </a:solidFill>
                <a:latin typeface="Alexandria Light" pitchFamily="2" charset="-78"/>
                <a:cs typeface="Alexandria Light" pitchFamily="2" charset="-78"/>
              </a:rPr>
            </a:br>
            <a:r>
              <a:rPr lang="ar-SA" sz="2000" dirty="0">
                <a:solidFill>
                  <a:srgbClr val="000000"/>
                </a:solidFill>
                <a:latin typeface="Alexandria Light" pitchFamily="2" charset="-78"/>
                <a:cs typeface="Alexandria Light" pitchFamily="2" charset="-78"/>
              </a:rPr>
              <a:t>أ - ملاحظة الافراد العاملين</a:t>
            </a:r>
            <a:endParaRPr lang="en-US" sz="2000" dirty="0">
              <a:solidFill>
                <a:srgbClr val="000000"/>
              </a:solidFill>
              <a:latin typeface="Alexandria Light" pitchFamily="2" charset="-78"/>
              <a:cs typeface="Alexandria Light" pitchFamily="2" charset="-78"/>
            </a:endParaRPr>
          </a:p>
          <a:p>
            <a:pPr marL="0" marR="0" algn="r" rtl="0">
              <a:spcBef>
                <a:spcPts val="0"/>
              </a:spcBef>
              <a:spcAft>
                <a:spcPts val="0"/>
              </a:spcAft>
            </a:pPr>
            <a:r>
              <a:rPr lang="ar-SA" sz="2000" dirty="0">
                <a:solidFill>
                  <a:srgbClr val="000000"/>
                </a:solidFill>
                <a:latin typeface="Alexandria Light" pitchFamily="2" charset="-78"/>
                <a:cs typeface="Alexandria Light" pitchFamily="2" charset="-78"/>
              </a:rPr>
              <a:t>ب - التقارير الإحصائية</a:t>
            </a:r>
            <a:r>
              <a:rPr lang="en-US" sz="2000" dirty="0">
                <a:solidFill>
                  <a:srgbClr val="000000"/>
                </a:solidFill>
                <a:latin typeface="Alexandria Light" pitchFamily="2" charset="-78"/>
                <a:cs typeface="Alexandria Light" pitchFamily="2" charset="-78"/>
              </a:rPr>
              <a:t> </a:t>
            </a:r>
            <a:br>
              <a:rPr lang="en-US" sz="2000" dirty="0">
                <a:solidFill>
                  <a:srgbClr val="000000"/>
                </a:solidFill>
                <a:latin typeface="Alexandria Light" pitchFamily="2" charset="-78"/>
                <a:cs typeface="Alexandria Light" pitchFamily="2" charset="-78"/>
              </a:rPr>
            </a:br>
            <a:r>
              <a:rPr lang="ar-SA" sz="2000" dirty="0">
                <a:solidFill>
                  <a:srgbClr val="000000"/>
                </a:solidFill>
                <a:latin typeface="Alexandria Light" pitchFamily="2" charset="-78"/>
                <a:cs typeface="Alexandria Light" pitchFamily="2" charset="-78"/>
              </a:rPr>
              <a:t>ج - التقارير الشفوية</a:t>
            </a:r>
            <a:br>
              <a:rPr lang="en-US" sz="2000" dirty="0">
                <a:solidFill>
                  <a:srgbClr val="000000"/>
                </a:solidFill>
                <a:latin typeface="Alexandria Light" pitchFamily="2" charset="-78"/>
                <a:cs typeface="Alexandria Light" pitchFamily="2" charset="-78"/>
              </a:rPr>
            </a:br>
            <a:r>
              <a:rPr lang="ar-SA" sz="2000" dirty="0">
                <a:solidFill>
                  <a:srgbClr val="000000"/>
                </a:solidFill>
                <a:latin typeface="Alexandria Light" pitchFamily="2" charset="-78"/>
                <a:cs typeface="Alexandria Light" pitchFamily="2" charset="-78"/>
              </a:rPr>
              <a:t>د - التقارير المكتوبة</a:t>
            </a:r>
            <a:endParaRPr lang="en-US" sz="2000" dirty="0">
              <a:solidFill>
                <a:srgbClr val="000000"/>
              </a:solidFill>
              <a:latin typeface="Alexandria Light" pitchFamily="2" charset="-78"/>
              <a:cs typeface="Alexandria Light" pitchFamily="2" charset="-78"/>
            </a:endParaRPr>
          </a:p>
          <a:p>
            <a:pPr marL="0" marR="0" algn="r">
              <a:spcBef>
                <a:spcPts val="450"/>
              </a:spcBef>
              <a:spcAft>
                <a:spcPts val="450"/>
              </a:spcAft>
            </a:pPr>
            <a:r>
              <a:rPr lang="ar-SA" sz="2000" dirty="0">
                <a:solidFill>
                  <a:srgbClr val="000000"/>
                </a:solidFill>
                <a:latin typeface="Alexandria Light" pitchFamily="2" charset="-78"/>
                <a:cs typeface="Alexandria Light" pitchFamily="2" charset="-78"/>
              </a:rPr>
              <a:t> </a:t>
            </a:r>
            <a:endParaRPr lang="en-US" sz="2000" dirty="0">
              <a:solidFill>
                <a:srgbClr val="000000"/>
              </a:solidFill>
              <a:latin typeface="Alexandria Light" pitchFamily="2" charset="-78"/>
              <a:cs typeface="Alexandria Light" pitchFamily="2" charset="-78"/>
            </a:endParaRPr>
          </a:p>
          <a:p>
            <a:pPr marL="0" marR="0" algn="r">
              <a:spcBef>
                <a:spcPts val="450"/>
              </a:spcBef>
              <a:spcAft>
                <a:spcPts val="450"/>
              </a:spcAft>
            </a:pPr>
            <a:r>
              <a:rPr lang="ar-SA" sz="2000" dirty="0">
                <a:solidFill>
                  <a:srgbClr val="000000"/>
                </a:solidFill>
                <a:latin typeface="Alexandria Light" pitchFamily="2" charset="-78"/>
                <a:cs typeface="Alexandria Light" pitchFamily="2" charset="-78"/>
              </a:rPr>
              <a:t>مقارنة الأداء الفعلي مع معيار الأداء </a:t>
            </a:r>
            <a:br>
              <a:rPr lang="en-US" sz="2000" dirty="0">
                <a:solidFill>
                  <a:srgbClr val="000000"/>
                </a:solidFill>
                <a:latin typeface="Alexandria Light" pitchFamily="2" charset="-78"/>
                <a:cs typeface="Alexandria Light" pitchFamily="2" charset="-78"/>
              </a:rPr>
            </a:br>
            <a:r>
              <a:rPr lang="ar-SA" sz="2000" dirty="0">
                <a:solidFill>
                  <a:srgbClr val="000000"/>
                </a:solidFill>
                <a:latin typeface="Alexandria Light" pitchFamily="2" charset="-78"/>
                <a:cs typeface="Alexandria Light" pitchFamily="2" charset="-78"/>
              </a:rPr>
              <a:t>تعتبر هذه الخطوة ضرورية لمعرفة الانحرافات بين الأداء المعياري والأداء الفعلي</a:t>
            </a:r>
            <a:r>
              <a:rPr lang="ar-SA" dirty="0">
                <a:solidFill>
                  <a:srgbClr val="000000"/>
                </a:solidFill>
                <a:latin typeface="Alexandria Light" pitchFamily="2" charset="-78"/>
                <a:cs typeface="Alexandria Light" pitchFamily="2" charset="-78"/>
              </a:rPr>
              <a:t>.</a:t>
            </a:r>
            <a:endParaRPr lang="en-US" dirty="0">
              <a:solidFill>
                <a:srgbClr val="00000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3EA94CA-4060-3D3F-8B82-B4242602D863}"/>
              </a:ext>
            </a:extLst>
          </p:cNvPr>
          <p:cNvSpPr txBox="1"/>
          <p:nvPr/>
        </p:nvSpPr>
        <p:spPr>
          <a:xfrm>
            <a:off x="3247696" y="769975"/>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قياس الأداء الوظيفي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606880163"/>
      </p:ext>
    </p:extLst>
  </p:cSld>
  <p:clrMapOvr>
    <a:masterClrMapping/>
  </p:clrMapOvr>
  <mc:AlternateContent xmlns:mc="http://schemas.openxmlformats.org/markup-compatibility/2006" xmlns:p14="http://schemas.microsoft.com/office/powerpoint/2010/main">
    <mc:Choice Requires="p14">
      <p:transition spd="slow" p14:dur="2000" advTm="92284"/>
    </mc:Choice>
    <mc:Fallback xmlns="">
      <p:transition spd="slow" advTm="9228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3FAC86-C5BD-C064-2DAE-5EDE3F068E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860AD8-2B18-C583-27B0-D94A9891D4F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5A18CA9-B4E2-C217-6DB5-06CC12AE5B02}"/>
              </a:ext>
            </a:extLst>
          </p:cNvPr>
          <p:cNvSpPr/>
          <p:nvPr/>
        </p:nvSpPr>
        <p:spPr>
          <a:xfrm>
            <a:off x="763724" y="1515578"/>
            <a:ext cx="10951434" cy="44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algn="r">
              <a:spcBef>
                <a:spcPts val="450"/>
              </a:spcBef>
              <a:spcAft>
                <a:spcPts val="450"/>
              </a:spcAft>
            </a:pPr>
            <a:r>
              <a:rPr lang="ar-SA" sz="2000" u="sng" dirty="0">
                <a:solidFill>
                  <a:srgbClr val="000000"/>
                </a:solidFill>
                <a:latin typeface="Alexandria Medium" pitchFamily="2" charset="-78"/>
                <a:cs typeface="Alexandria Medium" pitchFamily="2" charset="-78"/>
              </a:rPr>
              <a:t>مناقشة نتائج التقييم مع الأفراد العاملين</a:t>
            </a:r>
            <a:r>
              <a:rPr lang="en-US" sz="2000" u="sng" dirty="0">
                <a:solidFill>
                  <a:srgbClr val="000000"/>
                </a:solidFill>
                <a:latin typeface="Alexandria Medium" pitchFamily="2" charset="-78"/>
                <a:cs typeface="Alexandria Medium" pitchFamily="2" charset="-78"/>
              </a:rPr>
              <a:t> </a:t>
            </a:r>
            <a:br>
              <a:rPr lang="en-US" sz="2000" dirty="0">
                <a:solidFill>
                  <a:srgbClr val="000000"/>
                </a:solidFill>
                <a:latin typeface="Alexandria Light" pitchFamily="2" charset="-78"/>
                <a:cs typeface="Alexandria Light" pitchFamily="2" charset="-78"/>
              </a:rPr>
            </a:br>
            <a:r>
              <a:rPr lang="ar-SA" sz="2000" dirty="0">
                <a:solidFill>
                  <a:srgbClr val="000000"/>
                </a:solidFill>
                <a:latin typeface="Alexandria Light" pitchFamily="2" charset="-78"/>
                <a:cs typeface="Alexandria Light" pitchFamily="2" charset="-78"/>
              </a:rPr>
              <a:t>يجب أن تتم مناقشة كافة الجوانب الإيجابية والسلبية بينهم وبين المقيم لتوضيح الأمور المهمة التي قد لا يدركها الفرد العامل وخاصة الجوانب السلبية في الأداء.</a:t>
            </a:r>
            <a:br>
              <a:rPr lang="en-US" sz="2000" dirty="0">
                <a:solidFill>
                  <a:srgbClr val="000000"/>
                </a:solidFill>
                <a:latin typeface="Alexandria Light" pitchFamily="2" charset="-78"/>
                <a:cs typeface="Alexandria Light" pitchFamily="2" charset="-78"/>
              </a:rPr>
            </a:br>
            <a:endParaRPr lang="en-US" sz="2000" dirty="0">
              <a:solidFill>
                <a:srgbClr val="000000"/>
              </a:solidFill>
              <a:latin typeface="Alexandria Light" pitchFamily="2" charset="-78"/>
              <a:cs typeface="Alexandria Light" pitchFamily="2" charset="-78"/>
            </a:endParaRPr>
          </a:p>
          <a:p>
            <a:pPr marL="0" marR="0" algn="r">
              <a:spcBef>
                <a:spcPts val="450"/>
              </a:spcBef>
              <a:spcAft>
                <a:spcPts val="450"/>
              </a:spcAft>
            </a:pPr>
            <a:r>
              <a:rPr lang="ar-SA" sz="2000" u="sng" dirty="0">
                <a:solidFill>
                  <a:srgbClr val="000000"/>
                </a:solidFill>
                <a:latin typeface="Alexandria Medium" pitchFamily="2" charset="-78"/>
                <a:cs typeface="Alexandria Medium" pitchFamily="2" charset="-78"/>
              </a:rPr>
              <a:t>ال</a:t>
            </a:r>
            <a:r>
              <a:rPr lang="ar-JO" sz="2000" u="sng" dirty="0">
                <a:solidFill>
                  <a:srgbClr val="000000"/>
                </a:solidFill>
                <a:latin typeface="Alexandria Medium" pitchFamily="2" charset="-78"/>
                <a:cs typeface="Alexandria Medium" pitchFamily="2" charset="-78"/>
              </a:rPr>
              <a:t>إ</a:t>
            </a:r>
            <a:r>
              <a:rPr lang="ar-SA" sz="2000" u="sng" dirty="0">
                <a:solidFill>
                  <a:srgbClr val="000000"/>
                </a:solidFill>
                <a:latin typeface="Alexandria Medium" pitchFamily="2" charset="-78"/>
                <a:cs typeface="Alexandria Medium" pitchFamily="2" charset="-78"/>
              </a:rPr>
              <a:t>جراءات التصحيحية:</a:t>
            </a:r>
            <a:endParaRPr lang="en-US" sz="2000" u="sng" dirty="0">
              <a:solidFill>
                <a:srgbClr val="000000"/>
              </a:solidFill>
              <a:latin typeface="Alexandria Medium" pitchFamily="2" charset="-78"/>
              <a:cs typeface="Alexandria Medium" pitchFamily="2" charset="-78"/>
            </a:endParaRPr>
          </a:p>
          <a:p>
            <a:pPr marL="0" marR="0" algn="r">
              <a:spcBef>
                <a:spcPts val="450"/>
              </a:spcBef>
              <a:spcAft>
                <a:spcPts val="450"/>
              </a:spcAft>
            </a:pPr>
            <a:r>
              <a:rPr lang="ar-SA" sz="2000" dirty="0">
                <a:solidFill>
                  <a:srgbClr val="000000"/>
                </a:solidFill>
                <a:latin typeface="Alexandria Light" pitchFamily="2" charset="-78"/>
                <a:cs typeface="Alexandria Light" pitchFamily="2" charset="-78"/>
              </a:rPr>
              <a:t>قد تكون مباشرة وسريعة وهى محاولة لتعديل الأداء، وقد تكون أكثر دقة بحيث يتم البحث عن أسباب وكيفية حصول الانحرافات وتحديد السبب الرئيسي لذلك. </a:t>
            </a:r>
            <a:endParaRPr lang="en-US" sz="1800" dirty="0">
              <a:effectLst/>
              <a:latin typeface="Times New Roman" panose="02020603050405020304" pitchFamily="18" charset="0"/>
              <a:ea typeface="Times New Roman" panose="02020603050405020304" pitchFamily="18" charset="0"/>
            </a:endParaRPr>
          </a:p>
        </p:txBody>
      </p:sp>
      <p:sp>
        <p:nvSpPr>
          <p:cNvPr id="2" name="TextBox 1">
            <a:extLst>
              <a:ext uri="{FF2B5EF4-FFF2-40B4-BE49-F238E27FC236}">
                <a16:creationId xmlns:a16="http://schemas.microsoft.com/office/drawing/2014/main" id="{EB3B726C-672B-F951-AB3A-241C3BF923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312848E-620E-1062-A591-46F4519AD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594F0918-F921-09C5-E811-CD09A4B8A7F6}"/>
              </a:ext>
            </a:extLst>
          </p:cNvPr>
          <p:cNvSpPr txBox="1"/>
          <p:nvPr/>
        </p:nvSpPr>
        <p:spPr>
          <a:xfrm>
            <a:off x="3247696" y="769975"/>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نتائج  تقييم وقياس  الأداء الوظيفي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852816825"/>
      </p:ext>
    </p:extLst>
  </p:cSld>
  <p:clrMapOvr>
    <a:masterClrMapping/>
  </p:clrMapOvr>
  <mc:AlternateContent xmlns:mc="http://schemas.openxmlformats.org/markup-compatibility/2006" xmlns:p14="http://schemas.microsoft.com/office/powerpoint/2010/main">
    <mc:Choice Requires="p14">
      <p:transition spd="slow" p14:dur="2000" advTm="122603"/>
    </mc:Choice>
    <mc:Fallback xmlns="">
      <p:transition spd="slow" advTm="12260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F2A57-F0C5-9D3E-DD82-534115F9EF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1CAF13C-4397-1F3A-447F-8BA133D1226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9DFE0B7-2787-AA22-0E98-8395A722664E}"/>
              </a:ext>
            </a:extLst>
          </p:cNvPr>
          <p:cNvSpPr/>
          <p:nvPr/>
        </p:nvSpPr>
        <p:spPr>
          <a:xfrm>
            <a:off x="747958" y="1430183"/>
            <a:ext cx="10951434" cy="44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algn="r" rtl="1">
              <a:spcBef>
                <a:spcPts val="450"/>
              </a:spcBef>
              <a:spcAft>
                <a:spcPts val="450"/>
              </a:spcAft>
            </a:pPr>
            <a:r>
              <a:rPr lang="ar-SA" sz="1600" b="1" u="sng" dirty="0">
                <a:solidFill>
                  <a:srgbClr val="000000"/>
                </a:solidFill>
                <a:effectLst/>
                <a:latin typeface="Alexandria Medium" pitchFamily="2" charset="-78"/>
                <a:ea typeface="Calibri" panose="020F0502020204030204" pitchFamily="34" charset="0"/>
                <a:cs typeface="Alexandria Medium" pitchFamily="2" charset="-78"/>
              </a:rPr>
              <a:t>الاعتبارات الواجب مراعاتها في عملية تقييم الأداء</a:t>
            </a:r>
            <a:r>
              <a:rPr lang="ar-JO" sz="1600" b="1" u="sng" dirty="0">
                <a:solidFill>
                  <a:srgbClr val="000000"/>
                </a:solidFill>
                <a:effectLst/>
                <a:latin typeface="Alexandria Medium" pitchFamily="2" charset="-78"/>
                <a:ea typeface="Calibri" panose="020F0502020204030204" pitchFamily="34" charset="0"/>
                <a:cs typeface="Alexandria Medium" pitchFamily="2" charset="-78"/>
              </a:rPr>
              <a:t> ليكون التقييم جيد ويحقق أهدافه</a:t>
            </a:r>
            <a:r>
              <a:rPr lang="ar-SA" sz="1600" b="1" u="sng" dirty="0">
                <a:solidFill>
                  <a:srgbClr val="000000"/>
                </a:solidFill>
                <a:effectLst/>
                <a:latin typeface="Alexandria Medium" pitchFamily="2" charset="-78"/>
                <a:ea typeface="Calibri" panose="020F0502020204030204" pitchFamily="34" charset="0"/>
                <a:cs typeface="Alexandria Medium" pitchFamily="2" charset="-78"/>
              </a:rPr>
              <a:t>:</a:t>
            </a:r>
            <a:endParaRPr lang="en-US" sz="1600" dirty="0">
              <a:effectLst/>
              <a:latin typeface="Alexandria Medium" pitchFamily="2" charset="-78"/>
              <a:ea typeface="Times New Roman" panose="02020603050405020304" pitchFamily="18" charset="0"/>
              <a:cs typeface="Alexandria Medium" pitchFamily="2" charset="-78"/>
            </a:endParaRPr>
          </a:p>
          <a:p>
            <a:pPr marL="342900" marR="0" lvl="0" indent="-342900" algn="r" rtl="1">
              <a:spcBef>
                <a:spcPts val="450"/>
              </a:spcBef>
              <a:spcAft>
                <a:spcPts val="450"/>
              </a:spcAft>
              <a:buFont typeface="+mj-lt"/>
              <a:buAutoNum type="arabicPeriod"/>
            </a:pPr>
            <a:r>
              <a:rPr lang="ar-SA" dirty="0">
                <a:solidFill>
                  <a:srgbClr val="000000"/>
                </a:solidFill>
                <a:latin typeface="Alexandria Light" pitchFamily="2" charset="-78"/>
                <a:cs typeface="Alexandria Light" pitchFamily="2" charset="-78"/>
              </a:rPr>
              <a:t>يجب ان يؤكد تقييم الاداء علي الانجاز الذي يحققه الفرد في الوظيفة التي يشغلها وجدارة نجاحه في تحقيق اهداف المؤسسة التي يعمل بها.</a:t>
            </a:r>
            <a:endParaRPr lang="en-US" dirty="0">
              <a:solidFill>
                <a:srgbClr val="000000"/>
              </a:solidFill>
              <a:latin typeface="Alexandria Light" pitchFamily="2" charset="-78"/>
              <a:cs typeface="Alexandria Light" pitchFamily="2" charset="-78"/>
            </a:endParaRPr>
          </a:p>
          <a:p>
            <a:pPr marL="342900" marR="0" lvl="0" indent="-342900" algn="r" rtl="1">
              <a:spcBef>
                <a:spcPts val="450"/>
              </a:spcBef>
              <a:spcAft>
                <a:spcPts val="450"/>
              </a:spcAft>
              <a:buFont typeface="+mj-lt"/>
              <a:buAutoNum type="arabicPeriod"/>
            </a:pPr>
            <a:r>
              <a:rPr lang="en-US" dirty="0">
                <a:solidFill>
                  <a:srgbClr val="000000"/>
                </a:solidFill>
                <a:latin typeface="Alexandria Light" pitchFamily="2" charset="-78"/>
                <a:cs typeface="Alexandria Light" pitchFamily="2" charset="-78"/>
              </a:rPr>
              <a:t> </a:t>
            </a:r>
            <a:r>
              <a:rPr lang="ar-SA" dirty="0">
                <a:solidFill>
                  <a:srgbClr val="000000"/>
                </a:solidFill>
                <a:latin typeface="Alexandria Light" pitchFamily="2" charset="-78"/>
                <a:cs typeface="Alexandria Light" pitchFamily="2" charset="-78"/>
              </a:rPr>
              <a:t>يحب ان يركز تقييم الاداء علي الفرد في الوظيفة وليس انطباع المقيم عن ملاحظاته لعادات العمل.</a:t>
            </a:r>
            <a:endParaRPr lang="en-US" dirty="0">
              <a:solidFill>
                <a:srgbClr val="000000"/>
              </a:solidFill>
              <a:latin typeface="Alexandria Light" pitchFamily="2" charset="-78"/>
              <a:cs typeface="Alexandria Light" pitchFamily="2" charset="-78"/>
            </a:endParaRPr>
          </a:p>
          <a:p>
            <a:pPr marL="342900" marR="0" lvl="0" indent="-342900" algn="r" rtl="1">
              <a:spcBef>
                <a:spcPts val="450"/>
              </a:spcBef>
              <a:spcAft>
                <a:spcPts val="450"/>
              </a:spcAft>
              <a:buFont typeface="+mj-lt"/>
              <a:buAutoNum type="arabicPeriod"/>
            </a:pPr>
            <a:r>
              <a:rPr lang="ar-SA" dirty="0">
                <a:solidFill>
                  <a:srgbClr val="000000"/>
                </a:solidFill>
                <a:latin typeface="Alexandria Light" pitchFamily="2" charset="-78"/>
                <a:cs typeface="Alexandria Light" pitchFamily="2" charset="-78"/>
              </a:rPr>
              <a:t>أن يكون التقييم مقبولا من المقيم والفرد الذي يتم تقييمه.</a:t>
            </a:r>
            <a:endParaRPr lang="en-US" dirty="0">
              <a:solidFill>
                <a:srgbClr val="000000"/>
              </a:solidFill>
              <a:latin typeface="Alexandria Light" pitchFamily="2" charset="-78"/>
              <a:cs typeface="Alexandria Light" pitchFamily="2" charset="-78"/>
            </a:endParaRPr>
          </a:p>
          <a:p>
            <a:pPr marL="342900" marR="0" lvl="0" indent="-342900" algn="r" rtl="1">
              <a:spcBef>
                <a:spcPts val="450"/>
              </a:spcBef>
              <a:spcAft>
                <a:spcPts val="450"/>
              </a:spcAft>
              <a:buFont typeface="+mj-lt"/>
              <a:buAutoNum type="arabicPeriod"/>
            </a:pPr>
            <a:r>
              <a:rPr lang="ar-SA" dirty="0">
                <a:solidFill>
                  <a:srgbClr val="000000"/>
                </a:solidFill>
                <a:latin typeface="Alexandria Light" pitchFamily="2" charset="-78"/>
                <a:cs typeface="Alexandria Light" pitchFamily="2" charset="-78"/>
              </a:rPr>
              <a:t>أن يستخدم تقييم الاداء كأساس في تحسين انتاجية الفرد عن</a:t>
            </a:r>
            <a:r>
              <a:rPr lang="en-US" dirty="0">
                <a:solidFill>
                  <a:srgbClr val="000000"/>
                </a:solidFill>
                <a:latin typeface="Alexandria Light" pitchFamily="2" charset="-78"/>
                <a:cs typeface="Alexandria Light" pitchFamily="2" charset="-78"/>
              </a:rPr>
              <a:t> </a:t>
            </a:r>
            <a:r>
              <a:rPr lang="ar-SA" dirty="0">
                <a:solidFill>
                  <a:srgbClr val="000000"/>
                </a:solidFill>
                <a:latin typeface="Alexandria Light" pitchFamily="2" charset="-78"/>
                <a:cs typeface="Alexandria Light" pitchFamily="2" charset="-78"/>
              </a:rPr>
              <a:t>طريق تأهيله وتطويره بشكل افضل.</a:t>
            </a:r>
            <a:endParaRPr lang="en-US" dirty="0">
              <a:solidFill>
                <a:srgbClr val="000000"/>
              </a:solidFill>
              <a:latin typeface="Alexandria Light" pitchFamily="2" charset="-78"/>
              <a:cs typeface="Alexandria Light" pitchFamily="2" charset="-78"/>
            </a:endParaRPr>
          </a:p>
          <a:p>
            <a:pPr algn="r" rtl="1"/>
            <a:r>
              <a:rPr lang="ar-SA" dirty="0">
                <a:solidFill>
                  <a:srgbClr val="000000"/>
                </a:solidFill>
                <a:latin typeface="Alexandria Light" pitchFamily="2" charset="-78"/>
                <a:cs typeface="Alexandria Light" pitchFamily="2" charset="-78"/>
              </a:rPr>
              <a:t>ان يتم على اساس نتائج التقييم اصلاح و تقويم العمل في القسم أو الادارة ذات العلاقة بموضوع الخدمة أو المنتج </a:t>
            </a:r>
            <a:endParaRPr lang="ar-JO" dirty="0">
              <a:solidFill>
                <a:srgbClr val="000000"/>
              </a:solidFill>
              <a:latin typeface="Alexandria Light" pitchFamily="2" charset="-78"/>
              <a:cs typeface="Alexandria Light" pitchFamily="2" charset="-78"/>
            </a:endParaRPr>
          </a:p>
          <a:p>
            <a:pPr algn="r" rtl="1"/>
            <a:r>
              <a:rPr lang="ar-JO" dirty="0">
                <a:solidFill>
                  <a:srgbClr val="000000"/>
                </a:solidFill>
                <a:latin typeface="Alexandria Light" pitchFamily="2" charset="-78"/>
                <a:cs typeface="Alexandria Light" pitchFamily="2" charset="-78"/>
              </a:rPr>
              <a:t>5.   الصدق</a:t>
            </a:r>
          </a:p>
          <a:p>
            <a:pPr algn="r" rtl="1"/>
            <a:r>
              <a:rPr lang="ar-JO" dirty="0">
                <a:solidFill>
                  <a:srgbClr val="000000"/>
                </a:solidFill>
                <a:latin typeface="Alexandria Light" pitchFamily="2" charset="-78"/>
                <a:cs typeface="Alexandria Light" pitchFamily="2" charset="-78"/>
              </a:rPr>
              <a:t>6.   الموضوعية</a:t>
            </a:r>
            <a:endParaRPr lang="ar-YE" dirty="0">
              <a:solidFill>
                <a:srgbClr val="000000"/>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78A238C6-3101-32FF-8EBF-F389B0F403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7B285E5-FF78-B3DF-0E8B-0F367E713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93A3235-815B-4FDE-4755-28F844AD221E}"/>
              </a:ext>
            </a:extLst>
          </p:cNvPr>
          <p:cNvSpPr txBox="1"/>
          <p:nvPr/>
        </p:nvSpPr>
        <p:spPr>
          <a:xfrm>
            <a:off x="3247696" y="769975"/>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شروط تقييم الأداء الجيد</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460054465"/>
      </p:ext>
    </p:extLst>
  </p:cSld>
  <p:clrMapOvr>
    <a:masterClrMapping/>
  </p:clrMapOvr>
  <mc:AlternateContent xmlns:mc="http://schemas.openxmlformats.org/markup-compatibility/2006" xmlns:p14="http://schemas.microsoft.com/office/powerpoint/2010/main">
    <mc:Choice Requires="p14">
      <p:transition spd="slow" p14:dur="2000" advTm="100191"/>
    </mc:Choice>
    <mc:Fallback xmlns="">
      <p:transition spd="slow" advTm="10019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1DCF9-5568-B5A5-E9EB-41F252A1B2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57B0A2-AD9D-3754-6633-75C7AC4C248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FFF73FC-3EBA-FE96-C2EC-F0A622D181D2}"/>
              </a:ext>
            </a:extLst>
          </p:cNvPr>
          <p:cNvSpPr/>
          <p:nvPr/>
        </p:nvSpPr>
        <p:spPr>
          <a:xfrm>
            <a:off x="746180" y="1544480"/>
            <a:ext cx="10699640" cy="446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r>
              <a:rPr lang="ar-YE" sz="1600" b="0" i="0" u="none" strike="noStrike" baseline="0" dirty="0">
                <a:solidFill>
                  <a:schemeClr val="tx1"/>
                </a:solidFill>
                <a:latin typeface="Alexandria Light" pitchFamily="2" charset="-78"/>
                <a:cs typeface="Alexandria Light" pitchFamily="2" charset="-78"/>
              </a:rPr>
              <a:t>تحدد الإدارة الأهداف التي تريد بلوغها</a:t>
            </a:r>
            <a:endParaRPr lang="ar-JO" sz="1600" b="0" i="0" u="none" strike="noStrike" baseline="0"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600" b="0" i="0" u="none" strike="noStrike" baseline="0" dirty="0">
                <a:solidFill>
                  <a:schemeClr val="tx1"/>
                </a:solidFill>
                <a:latin typeface="Alexandria Light" pitchFamily="2" charset="-78"/>
                <a:cs typeface="Alexandria Light" pitchFamily="2" charset="-78"/>
              </a:rPr>
              <a:t>تحديد من يقوم بالتقييم:</a:t>
            </a:r>
            <a:endParaRPr lang="ar-JO" sz="1600" b="0" i="0" u="none" strike="noStrike" baseline="0" dirty="0">
              <a:solidFill>
                <a:schemeClr val="tx1"/>
              </a:solidFill>
              <a:latin typeface="Alexandria Light" pitchFamily="2" charset="-78"/>
              <a:cs typeface="Alexandria Light" pitchFamily="2" charset="-78"/>
            </a:endParaRPr>
          </a:p>
          <a:p>
            <a:pPr algn="r" rtl="1">
              <a:lnSpc>
                <a:spcPct val="200000"/>
              </a:lnSpc>
            </a:pPr>
            <a:r>
              <a:rPr lang="ar-YE" sz="1600" b="0" i="0" u="none" strike="noStrike" baseline="0" dirty="0">
                <a:solidFill>
                  <a:schemeClr val="tx1"/>
                </a:solidFill>
                <a:latin typeface="Alexandria Light" pitchFamily="2" charset="-78"/>
                <a:cs typeface="Alexandria Light" pitchFamily="2" charset="-78"/>
              </a:rPr>
              <a:t> </a:t>
            </a:r>
            <a:r>
              <a:rPr lang="ar-JO" sz="1600" b="0" i="0" u="none" strike="noStrike" baseline="0" dirty="0">
                <a:solidFill>
                  <a:schemeClr val="tx1"/>
                </a:solidFill>
                <a:latin typeface="Alexandria Light" pitchFamily="2" charset="-78"/>
                <a:cs typeface="Alexandria Light" pitchFamily="2" charset="-78"/>
              </a:rPr>
              <a:t>(</a:t>
            </a:r>
            <a:r>
              <a:rPr lang="ar-YE" sz="1600" b="0" i="0" u="none" strike="noStrike" baseline="0" dirty="0">
                <a:solidFill>
                  <a:schemeClr val="tx1"/>
                </a:solidFill>
                <a:latin typeface="Alexandria Light" pitchFamily="2" charset="-78"/>
                <a:cs typeface="Alexandria Light" pitchFamily="2" charset="-78"/>
              </a:rPr>
              <a:t>الرئيس بتقييم أداء مرؤوسيه، قيام</a:t>
            </a:r>
            <a:r>
              <a:rPr lang="ar-JO" sz="1600" b="0" i="0" u="none" strike="noStrike" baseline="0" dirty="0">
                <a:solidFill>
                  <a:schemeClr val="tx1"/>
                </a:solidFill>
                <a:latin typeface="Alexandria Light" pitchFamily="2" charset="-78"/>
                <a:cs typeface="Alexandria Light" pitchFamily="2" charset="-78"/>
              </a:rPr>
              <a:t> </a:t>
            </a:r>
            <a:r>
              <a:rPr lang="ar-YE" sz="1600" b="0" i="0" u="none" strike="noStrike" baseline="0" dirty="0">
                <a:solidFill>
                  <a:schemeClr val="tx1"/>
                </a:solidFill>
                <a:latin typeface="Alexandria Light" pitchFamily="2" charset="-78"/>
                <a:cs typeface="Alexandria Light" pitchFamily="2" charset="-78"/>
              </a:rPr>
              <a:t>الرؤساء، تقييم الزملاء في العمل التقييم من قبل لجنة من الرؤساء.التقييم من قبل الزبائن، التقييم من قبل خبراء. </a:t>
            </a:r>
            <a:r>
              <a:rPr lang="ar-JO" sz="1600" b="0" i="0" u="none" strike="noStrike" baseline="0" dirty="0">
                <a:solidFill>
                  <a:schemeClr val="tx1"/>
                </a:solidFill>
                <a:latin typeface="Alexandria Light" pitchFamily="2" charset="-78"/>
                <a:cs typeface="Alexandria Light" pitchFamily="2" charset="-78"/>
              </a:rPr>
              <a:t>)</a:t>
            </a:r>
          </a:p>
          <a:p>
            <a:pPr algn="r" rtl="1">
              <a:lnSpc>
                <a:spcPct val="200000"/>
              </a:lnSpc>
            </a:pPr>
            <a:r>
              <a:rPr lang="ar-JO" sz="1600" dirty="0">
                <a:solidFill>
                  <a:schemeClr val="tx1"/>
                </a:solidFill>
                <a:latin typeface="Alexandria Light" pitchFamily="2" charset="-78"/>
                <a:cs typeface="Alexandria Light" pitchFamily="2" charset="-78"/>
              </a:rPr>
              <a:t>3. </a:t>
            </a:r>
            <a:r>
              <a:rPr lang="ar-YE" sz="1600" b="0" i="0" u="none" strike="noStrike" baseline="0" dirty="0">
                <a:solidFill>
                  <a:schemeClr val="tx1"/>
                </a:solidFill>
                <a:latin typeface="Alexandria Light" pitchFamily="2" charset="-78"/>
                <a:cs typeface="Alexandria Light" pitchFamily="2" charset="-78"/>
              </a:rPr>
              <a:t>تحديد العاملين الذين سيتم تقييم أدائهم</a:t>
            </a:r>
            <a:endParaRPr lang="ar-JO" sz="1600" b="0" i="0" u="none" strike="noStrike" baseline="0" dirty="0">
              <a:solidFill>
                <a:schemeClr val="tx1"/>
              </a:solidFill>
              <a:latin typeface="Alexandria Light" pitchFamily="2" charset="-78"/>
              <a:cs typeface="Alexandria Light" pitchFamily="2" charset="-78"/>
            </a:endParaRPr>
          </a:p>
          <a:p>
            <a:pPr algn="r" rtl="1">
              <a:lnSpc>
                <a:spcPct val="200000"/>
              </a:lnSpc>
            </a:pPr>
            <a:r>
              <a:rPr lang="ar-JO" sz="1600" dirty="0">
                <a:solidFill>
                  <a:schemeClr val="tx1"/>
                </a:solidFill>
                <a:latin typeface="Alexandria Light" pitchFamily="2" charset="-78"/>
                <a:cs typeface="Alexandria Light" pitchFamily="2" charset="-78"/>
              </a:rPr>
              <a:t>4. </a:t>
            </a:r>
            <a:r>
              <a:rPr lang="ar-YE" sz="1600" b="0" i="0" u="none" strike="noStrike" baseline="0" dirty="0">
                <a:solidFill>
                  <a:schemeClr val="tx1"/>
                </a:solidFill>
                <a:latin typeface="Alexandria Light" pitchFamily="2" charset="-78"/>
                <a:cs typeface="Alexandria Light" pitchFamily="2" charset="-78"/>
              </a:rPr>
              <a:t>. تحديد معايير وطرق التقييم</a:t>
            </a:r>
            <a:endParaRPr lang="ar-JO" sz="1600" b="0" i="0" u="none" strike="noStrike" baseline="0" dirty="0">
              <a:solidFill>
                <a:schemeClr val="tx1"/>
              </a:solidFill>
              <a:latin typeface="Alexandria Light" pitchFamily="2" charset="-78"/>
              <a:cs typeface="Alexandria Light" pitchFamily="2" charset="-78"/>
            </a:endParaRPr>
          </a:p>
          <a:p>
            <a:pPr algn="r" rtl="1">
              <a:lnSpc>
                <a:spcPct val="200000"/>
              </a:lnSpc>
            </a:pPr>
            <a:r>
              <a:rPr lang="ar-JO" sz="1600" dirty="0">
                <a:solidFill>
                  <a:schemeClr val="tx1"/>
                </a:solidFill>
                <a:latin typeface="Alexandria Light" pitchFamily="2" charset="-78"/>
                <a:cs typeface="Alexandria Light" pitchFamily="2" charset="-78"/>
              </a:rPr>
              <a:t>5.</a:t>
            </a:r>
            <a:r>
              <a:rPr lang="ar-YE" sz="1600" b="0" i="0" u="none" strike="noStrike" baseline="0" dirty="0">
                <a:solidFill>
                  <a:schemeClr val="tx1"/>
                </a:solidFill>
                <a:latin typeface="Alexandria Light" pitchFamily="2" charset="-78"/>
                <a:cs typeface="Alexandria Light" pitchFamily="2" charset="-78"/>
              </a:rPr>
              <a:t>- تحديد المدة الزمنية للتقييم :</a:t>
            </a:r>
            <a:endParaRPr lang="ar-JO" sz="1600" b="0" i="0" u="none" strike="noStrike" baseline="0" dirty="0">
              <a:solidFill>
                <a:schemeClr val="tx1"/>
              </a:solidFill>
              <a:latin typeface="Alexandria Light" pitchFamily="2" charset="-78"/>
              <a:cs typeface="Alexandria Light" pitchFamily="2" charset="-78"/>
            </a:endParaRPr>
          </a:p>
          <a:p>
            <a:pPr algn="r" rtl="1">
              <a:lnSpc>
                <a:spcPct val="200000"/>
              </a:lnSpc>
            </a:pPr>
            <a:r>
              <a:rPr lang="ar-JO" sz="1600" b="0" i="0" u="none" strike="noStrike" baseline="0" dirty="0">
                <a:solidFill>
                  <a:schemeClr val="tx1"/>
                </a:solidFill>
                <a:latin typeface="Alexandria Light" pitchFamily="2" charset="-78"/>
                <a:cs typeface="Alexandria Light" pitchFamily="2" charset="-78"/>
              </a:rPr>
              <a:t>6.</a:t>
            </a:r>
            <a:r>
              <a:rPr lang="ar-YE" sz="1600" b="0" i="0" u="none" strike="noStrike" baseline="0" dirty="0">
                <a:solidFill>
                  <a:schemeClr val="tx1"/>
                </a:solidFill>
                <a:latin typeface="Alexandria Light" pitchFamily="2" charset="-78"/>
                <a:cs typeface="Alexandria Light" pitchFamily="2" charset="-78"/>
              </a:rPr>
              <a:t> ملاحظة ومراقبة أداء العاملين، وتسجيله .</a:t>
            </a:r>
            <a:r>
              <a:rPr lang="ar-JO" sz="1600" dirty="0">
                <a:solidFill>
                  <a:schemeClr val="tx1"/>
                </a:solidFill>
                <a:latin typeface="Alexandria Light" pitchFamily="2" charset="-78"/>
                <a:cs typeface="Alexandria Light" pitchFamily="2" charset="-78"/>
              </a:rPr>
              <a:t> و</a:t>
            </a:r>
            <a:r>
              <a:rPr lang="ar-YE" sz="1600" b="0" i="0" u="none" strike="noStrike" baseline="0" dirty="0">
                <a:solidFill>
                  <a:schemeClr val="tx1"/>
                </a:solidFill>
                <a:latin typeface="Alexandria Light" pitchFamily="2" charset="-78"/>
                <a:cs typeface="Alexandria Light" pitchFamily="2" charset="-78"/>
              </a:rPr>
              <a:t>مقارنة الأداء الفعلي للعاملين بالأداء المطلوب. </a:t>
            </a:r>
            <a:endParaRPr lang="ar-JO" sz="1600" b="0" i="0" u="none" strike="noStrike" baseline="0" dirty="0">
              <a:solidFill>
                <a:schemeClr val="tx1"/>
              </a:solidFill>
              <a:latin typeface="Alexandria Light" pitchFamily="2" charset="-78"/>
              <a:cs typeface="Alexandria Light" pitchFamily="2" charset="-78"/>
            </a:endParaRPr>
          </a:p>
          <a:p>
            <a:pPr algn="r" rtl="1">
              <a:lnSpc>
                <a:spcPct val="200000"/>
              </a:lnSpc>
            </a:pPr>
            <a:r>
              <a:rPr lang="ar-JO" sz="1600" dirty="0">
                <a:solidFill>
                  <a:schemeClr val="tx1"/>
                </a:solidFill>
                <a:latin typeface="Alexandria Light" pitchFamily="2" charset="-78"/>
                <a:cs typeface="Alexandria Light" pitchFamily="2" charset="-78"/>
              </a:rPr>
              <a:t>7.</a:t>
            </a:r>
            <a:r>
              <a:rPr lang="ar-YE" sz="1600" b="0" i="0" u="none" strike="noStrike" baseline="0" dirty="0">
                <a:solidFill>
                  <a:schemeClr val="tx1"/>
                </a:solidFill>
                <a:latin typeface="Alexandria Light" pitchFamily="2" charset="-78"/>
                <a:cs typeface="Alexandria Light" pitchFamily="2" charset="-78"/>
              </a:rPr>
              <a:t> إخبار الأفراد بنتائج التقييم</a:t>
            </a:r>
            <a:endParaRPr lang="ar-YE" sz="1600" b="0" i="0" dirty="0">
              <a:solidFill>
                <a:schemeClr val="tx1"/>
              </a:solidFill>
              <a:effectLst/>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5CFC3EDD-CD73-D1E1-9F5E-B3EA1FDE1D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4DFA299-AF51-9902-36B4-791BBF7F75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B458799-21C8-0645-2B2C-B6BA6DE6F07D}"/>
              </a:ext>
            </a:extLst>
          </p:cNvPr>
          <p:cNvSpPr txBox="1"/>
          <p:nvPr/>
        </p:nvSpPr>
        <p:spPr>
          <a:xfrm>
            <a:off x="3147847" y="844184"/>
            <a:ext cx="5896305" cy="564898"/>
          </a:xfrm>
          <a:prstGeom prst="rect">
            <a:avLst/>
          </a:prstGeom>
          <a:noFill/>
        </p:spPr>
        <p:txBody>
          <a:bodyPr wrap="square" rtlCol="0">
            <a:spAutoFit/>
          </a:bodyPr>
          <a:lstStyle/>
          <a:p>
            <a:pPr algn="ctr" rtl="1">
              <a:lnSpc>
                <a:spcPct val="200000"/>
              </a:lnSpc>
            </a:pPr>
            <a:r>
              <a:rPr lang="ar-JO" sz="1800" dirty="0">
                <a:solidFill>
                  <a:srgbClr val="00B0F0"/>
                </a:solidFill>
                <a:latin typeface="Alexandria Black" pitchFamily="2" charset="-78"/>
                <a:cs typeface="Alexandria Black" pitchFamily="2" charset="-78"/>
              </a:rPr>
              <a:t>خطوات عملية قياس وتقييم الأداء الوظيفي</a:t>
            </a:r>
            <a:endParaRPr lang="ar-JO" sz="1400"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527452912"/>
      </p:ext>
    </p:extLst>
  </p:cSld>
  <p:clrMapOvr>
    <a:masterClrMapping/>
  </p:clrMapOvr>
  <mc:AlternateContent xmlns:mc="http://schemas.openxmlformats.org/markup-compatibility/2006" xmlns:p14="http://schemas.microsoft.com/office/powerpoint/2010/main">
    <mc:Choice Requires="p14">
      <p:transition spd="slow" p14:dur="2000" advTm="63531"/>
    </mc:Choice>
    <mc:Fallback xmlns="">
      <p:transition spd="slow" advTm="6353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chemeClr val="tx1"/>
                </a:solidFill>
                <a:latin typeface="Alexandria Black" pitchFamily="2" charset="-78"/>
                <a:cs typeface="Alexandria Black" pitchFamily="2" charset="-78"/>
              </a:rPr>
              <a:t>خاتمة</a:t>
            </a:r>
            <a:endParaRPr lang="ar-JO" sz="2000" b="0" i="0" dirty="0">
              <a:solidFill>
                <a:schemeClr val="tx1"/>
              </a:solidFill>
              <a:effectLst/>
              <a:latin typeface="Alexandria Light" pitchFamily="2" charset="-78"/>
              <a:cs typeface="Alexandria Light" pitchFamily="2" charset="-78"/>
            </a:endParaRPr>
          </a:p>
          <a:p>
            <a:pPr algn="r">
              <a:lnSpc>
                <a:spcPct val="200000"/>
              </a:lnSpc>
            </a:pPr>
            <a:r>
              <a:rPr lang="ar-JO" dirty="0">
                <a:solidFill>
                  <a:srgbClr val="333333"/>
                </a:solidFill>
                <a:latin typeface="Alexandria Light" pitchFamily="2" charset="-78"/>
                <a:cs typeface="Alexandria Light" pitchFamily="2" charset="-78"/>
              </a:rPr>
              <a:t>       من المؤكد أن من سمة عصرنا </a:t>
            </a:r>
            <a:r>
              <a:rPr lang="ar-YE" dirty="0">
                <a:solidFill>
                  <a:srgbClr val="333333"/>
                </a:solidFill>
                <a:latin typeface="Alexandria Light" pitchFamily="2" charset="-78"/>
                <a:cs typeface="Alexandria Light" pitchFamily="2" charset="-78"/>
              </a:rPr>
              <a:t>الحالي </a:t>
            </a:r>
            <a:r>
              <a:rPr lang="ar-JO" dirty="0">
                <a:solidFill>
                  <a:srgbClr val="333333"/>
                </a:solidFill>
                <a:latin typeface="Alexandria Light" pitchFamily="2" charset="-78"/>
                <a:cs typeface="Alexandria Light" pitchFamily="2" charset="-78"/>
              </a:rPr>
              <a:t>تطور </a:t>
            </a:r>
            <a:r>
              <a:rPr lang="ar-YE" dirty="0">
                <a:solidFill>
                  <a:srgbClr val="333333"/>
                </a:solidFill>
                <a:latin typeface="Alexandria Light" pitchFamily="2" charset="-78"/>
                <a:cs typeface="Alexandria Light" pitchFamily="2" charset="-78"/>
              </a:rPr>
              <a:t> </a:t>
            </a:r>
            <a:r>
              <a:rPr lang="ar-JO" dirty="0">
                <a:solidFill>
                  <a:srgbClr val="333333"/>
                </a:solidFill>
                <a:latin typeface="Alexandria Light" pitchFamily="2" charset="-78"/>
                <a:cs typeface="Alexandria Light" pitchFamily="2" charset="-78"/>
              </a:rPr>
              <a:t>المنظمات</a:t>
            </a:r>
            <a:r>
              <a:rPr lang="ar-YE" dirty="0">
                <a:solidFill>
                  <a:srgbClr val="333333"/>
                </a:solidFill>
                <a:latin typeface="Alexandria Light" pitchFamily="2" charset="-78"/>
                <a:cs typeface="Alexandria Light" pitchFamily="2" charset="-78"/>
              </a:rPr>
              <a:t> وشمولها في شتى مجالات الحياة، بل وتعتبر</a:t>
            </a:r>
            <a:r>
              <a:rPr lang="ar-JO" dirty="0">
                <a:solidFill>
                  <a:srgbClr val="333333"/>
                </a:solidFill>
                <a:latin typeface="Alexandria Light" pitchFamily="2" charset="-78"/>
                <a:cs typeface="Alexandria Light" pitchFamily="2" charset="-78"/>
              </a:rPr>
              <a:t> </a:t>
            </a:r>
            <a:r>
              <a:rPr lang="ar-YE" dirty="0">
                <a:solidFill>
                  <a:srgbClr val="333333"/>
                </a:solidFill>
                <a:latin typeface="Alexandria Light" pitchFamily="2" charset="-78"/>
                <a:cs typeface="Alexandria Light" pitchFamily="2" charset="-78"/>
              </a:rPr>
              <a:t>العصب </a:t>
            </a:r>
            <a:r>
              <a:rPr lang="ar-JO" dirty="0">
                <a:solidFill>
                  <a:srgbClr val="333333"/>
                </a:solidFill>
                <a:latin typeface="Alexandria Light" pitchFamily="2" charset="-78"/>
                <a:cs typeface="Alexandria Light" pitchFamily="2" charset="-78"/>
              </a:rPr>
              <a:t>للدول ولمجتمعاتها لأنها تلبي </a:t>
            </a:r>
            <a:r>
              <a:rPr lang="ar-YE" dirty="0">
                <a:solidFill>
                  <a:srgbClr val="333333"/>
                </a:solidFill>
                <a:latin typeface="Alexandria Light" pitchFamily="2" charset="-78"/>
                <a:cs typeface="Alexandria Light" pitchFamily="2" charset="-78"/>
              </a:rPr>
              <a:t>حاجاتهم </a:t>
            </a:r>
            <a:r>
              <a:rPr lang="ar-YE" b="0" i="0" dirty="0">
                <a:solidFill>
                  <a:srgbClr val="333333"/>
                </a:solidFill>
                <a:effectLst/>
                <a:latin typeface="Alexandria Light" pitchFamily="2" charset="-78"/>
                <a:cs typeface="Alexandria Light" pitchFamily="2" charset="-78"/>
              </a:rPr>
              <a:t>المختلفة</a:t>
            </a:r>
            <a:r>
              <a:rPr lang="ar-JO" b="0" i="0" dirty="0">
                <a:solidFill>
                  <a:srgbClr val="333333"/>
                </a:solidFill>
                <a:effectLst/>
                <a:latin typeface="Alexandria Light" pitchFamily="2" charset="-78"/>
                <a:cs typeface="Alexandria Light" pitchFamily="2" charset="-78"/>
              </a:rPr>
              <a:t> </a:t>
            </a:r>
            <a:r>
              <a:rPr lang="ar-YE" b="0" i="0" dirty="0">
                <a:solidFill>
                  <a:srgbClr val="333333"/>
                </a:solidFill>
                <a:effectLst/>
                <a:latin typeface="Alexandria Light" pitchFamily="2" charset="-78"/>
                <a:cs typeface="Alexandria Light" pitchFamily="2" charset="-78"/>
              </a:rPr>
              <a:t>.</a:t>
            </a:r>
            <a:r>
              <a:rPr lang="ar-JO" b="0" i="0" dirty="0">
                <a:solidFill>
                  <a:srgbClr val="333333"/>
                </a:solidFill>
                <a:effectLst/>
                <a:latin typeface="Alexandria Light" pitchFamily="2" charset="-78"/>
                <a:cs typeface="Alexandria Light" pitchFamily="2" charset="-78"/>
              </a:rPr>
              <a:t>وطوحاتهم</a:t>
            </a:r>
            <a:r>
              <a:rPr lang="ar-YE" b="0" i="0" dirty="0">
                <a:solidFill>
                  <a:srgbClr val="333333"/>
                </a:solidFill>
                <a:effectLst/>
                <a:latin typeface="Alexandria Light" pitchFamily="2" charset="-78"/>
                <a:cs typeface="Alexandria Light" pitchFamily="2" charset="-78"/>
              </a:rPr>
              <a:t> تسعى جاهدة لتحقيق أهدافها التي أنشئت من أجلها، برفع كفاءتها </a:t>
            </a:r>
            <a:r>
              <a:rPr lang="ar-YE" dirty="0">
                <a:solidFill>
                  <a:srgbClr val="333333"/>
                </a:solidFill>
                <a:latin typeface="Alexandria Light" pitchFamily="2" charset="-78"/>
                <a:cs typeface="Alexandria Light" pitchFamily="2" charset="-78"/>
              </a:rPr>
              <a:t>وفعاليتها من خلال </a:t>
            </a:r>
            <a:r>
              <a:rPr lang="ar-JO" dirty="0">
                <a:solidFill>
                  <a:srgbClr val="333333"/>
                </a:solidFill>
                <a:latin typeface="Alexandria Light" pitchFamily="2" charset="-78"/>
                <a:cs typeface="Alexandria Light" pitchFamily="2" charset="-78"/>
              </a:rPr>
              <a:t>القيادة الفاعلة التي تعمل على </a:t>
            </a:r>
            <a:r>
              <a:rPr lang="ar-YE" dirty="0">
                <a:solidFill>
                  <a:srgbClr val="333333"/>
                </a:solidFill>
                <a:latin typeface="Alexandria Light" pitchFamily="2" charset="-78"/>
                <a:cs typeface="Alexandria Light" pitchFamily="2" charset="-78"/>
              </a:rPr>
              <a:t>تحسين وتجويد أداء المنظمة والذي لا يكون إلا برفع مستوى أداء موظفيها ، </a:t>
            </a:r>
            <a:endParaRPr lang="ar-JO" dirty="0">
              <a:solidFill>
                <a:srgbClr val="333333"/>
              </a:solidFill>
              <a:latin typeface="Alexandria Light" pitchFamily="2" charset="-78"/>
              <a:cs typeface="Alexandria Light" pitchFamily="2" charset="-78"/>
            </a:endParaRPr>
          </a:p>
          <a:p>
            <a:pPr algn="r">
              <a:lnSpc>
                <a:spcPct val="200000"/>
              </a:lnSpc>
            </a:pPr>
            <a:r>
              <a:rPr lang="ar-YE" dirty="0">
                <a:solidFill>
                  <a:srgbClr val="333333"/>
                </a:solidFill>
                <a:latin typeface="Alexandria Light" pitchFamily="2" charset="-78"/>
                <a:cs typeface="Alexandria Light" pitchFamily="2" charset="-78"/>
              </a:rPr>
              <a:t>إنَّ نجاح أي عمل في أي مؤسسة يتوقَّف على مدى جودة أداء العاملين فيها، لذا يساعد تقييم الأداء الوظيفي للعاملين في المؤسسة على معرفة إن كانوا يؤدون المهام المطلوبة منهم بما يتوافق والمعايير التي حددتها المؤسسة لهم أم لا. </a:t>
            </a:r>
          </a:p>
          <a:p>
            <a:pPr algn="just" rtl="1">
              <a:lnSpc>
                <a:spcPct val="200000"/>
              </a:lnSpc>
            </a:pPr>
            <a:endParaRPr lang="ar-YE" sz="1600" b="1"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63554"/>
    </mc:Choice>
    <mc:Fallback xmlns="">
      <p:transition spd="slow" advTm="6355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94C3220-9EB8-6904-EF30-03C04D3D2E50}"/>
              </a:ext>
            </a:extLst>
          </p:cNvPr>
          <p:cNvSpPr txBox="1"/>
          <p:nvPr/>
        </p:nvSpPr>
        <p:spPr>
          <a:xfrm>
            <a:off x="1486855" y="1021016"/>
            <a:ext cx="9448714" cy="4441601"/>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الخامسة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الأداء الوظيفي لغة واصطلاحًا</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أنواع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مؤشرات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معوقات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تقييم الأداء الوظيفي وأهميته</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خطوات تقييم الأداء الوظيفي</a:t>
            </a: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4" name="Picture 3">
            <a:extLst>
              <a:ext uri="{FF2B5EF4-FFF2-40B4-BE49-F238E27FC236}">
                <a16:creationId xmlns:a16="http://schemas.microsoft.com/office/drawing/2014/main" id="{8A50EF1E-B1A3-B292-6C60-E31C256457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13651" y="1021016"/>
            <a:ext cx="2876550" cy="4395882"/>
          </a:xfrm>
          <a:prstGeom prst="rect">
            <a:avLst/>
          </a:prstGeom>
        </p:spPr>
      </p:pic>
    </p:spTree>
    <p:extLst>
      <p:ext uri="{BB962C8B-B14F-4D97-AF65-F5344CB8AC3E}">
        <p14:creationId xmlns:p14="http://schemas.microsoft.com/office/powerpoint/2010/main" val="1848100879"/>
      </p:ext>
    </p:extLst>
  </p:cSld>
  <p:clrMapOvr>
    <a:masterClrMapping/>
  </p:clrMapOvr>
  <mc:AlternateContent xmlns:mc="http://schemas.openxmlformats.org/markup-compatibility/2006" xmlns:p14="http://schemas.microsoft.com/office/powerpoint/2010/main">
    <mc:Choice Requires="p14">
      <p:transition spd="slow" p14:dur="2000" advTm="34944"/>
    </mc:Choice>
    <mc:Fallback xmlns="">
      <p:transition spd="slow" advTm="3494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Alexandria Black" pitchFamily="2" charset="-78"/>
                <a:cs typeface="Alexandria Black" pitchFamily="2" charset="-78"/>
              </a:rPr>
              <a:t>المراجع</a:t>
            </a:r>
            <a:endParaRPr lang="en-US" sz="2000" b="1" dirty="0">
              <a:solidFill>
                <a:srgbClr val="00B0F0"/>
              </a:solidFill>
              <a:latin typeface="Alexandria Black" pitchFamily="2" charset="-78"/>
              <a:cs typeface="Alexandria Black" pitchFamily="2" charset="-78"/>
            </a:endParaRPr>
          </a:p>
          <a:p>
            <a:r>
              <a:rPr lang="en-US" sz="1600" dirty="0">
                <a:solidFill>
                  <a:schemeClr val="tx1"/>
                </a:solidFill>
                <a:effectLst/>
                <a:latin typeface="Alexandria Light" pitchFamily="2" charset="-78"/>
                <a:ea typeface="Simplified Arabic" panose="02020603050405020304" pitchFamily="18" charset="-78"/>
                <a:cs typeface="Alexandria Light" pitchFamily="2" charset="-78"/>
                <a:hlinkClick r:id="rId2"/>
              </a:rPr>
              <a:t>https://getvom.com/%D8%A7%D9%84%D8%A7%D8%AF%D8%A7%D8%A1-%D8%A7%D9%84%D9%88%D8%B8%D9%8A%D9%81%D9%8A/</a:t>
            </a:r>
            <a:endParaRPr lang="ar-JO" sz="1600" dirty="0">
              <a:solidFill>
                <a:schemeClr val="tx1"/>
              </a:solidFill>
              <a:effectLst/>
              <a:latin typeface="Alexandria Light" pitchFamily="2" charset="-78"/>
              <a:ea typeface="Simplified Arabic" panose="02020603050405020304" pitchFamily="18"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شامي صليحة المناح التنظيمي وتأثيره على الأداء الوظيفي للعاملين دراسة حالة جامعة "المحمد بوفرة" بومرداس، رسالة ماجد تخصص تسيير المنظمات، كلية العلوم الاقتصادية التجارية وعلوم التسيير، جامعة امحمد بوقرة بومرداس، الجزائر، 0/2009 64-65 ص</a:t>
            </a:r>
          </a:p>
          <a:p>
            <a:pPr algn="r" rtl="1"/>
            <a:r>
              <a:rPr lang="ar-JO" sz="1600" dirty="0">
                <a:solidFill>
                  <a:schemeClr val="tx1"/>
                </a:solidFill>
                <a:latin typeface="Alexandria Light" pitchFamily="2" charset="-78"/>
                <a:cs typeface="Alexandria Light" pitchFamily="2" charset="-78"/>
              </a:rPr>
              <a:t>ارفيس، مريم . الأداء الوظيفي للعاملين في المنظمة دراسة نظرية. جامعة محمد خيضر. بسكرة. مجلة التغير الاجتماعي العدد السادس.</a:t>
            </a:r>
          </a:p>
          <a:p>
            <a:pPr algn="r" rtl="1"/>
            <a:endParaRPr lang="ar-JO"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البدري، عمار (2016).</a:t>
            </a:r>
            <a:r>
              <a:rPr lang="ar-YE" sz="1600" b="1" i="0" dirty="0">
                <a:solidFill>
                  <a:srgbClr val="000000"/>
                </a:solidFill>
                <a:effectLst/>
                <a:latin typeface="Arabic Transparent" panose="020B0604020202020204" pitchFamily="34" charset="0"/>
              </a:rPr>
              <a:t> </a:t>
            </a:r>
            <a:r>
              <a:rPr lang="ar-YE" sz="1600" dirty="0">
                <a:solidFill>
                  <a:schemeClr val="tx1"/>
                </a:solidFill>
                <a:latin typeface="Alexandria Light" pitchFamily="2" charset="-78"/>
                <a:cs typeface="Alexandria Light" pitchFamily="2" charset="-78"/>
              </a:rPr>
              <a:t>معوقات الأداء الوظيفي في المؤسسات الحكومية</a:t>
            </a:r>
            <a:endParaRPr lang="ar-JO" sz="1600" dirty="0">
              <a:solidFill>
                <a:schemeClr val="tx1"/>
              </a:solidFill>
              <a:latin typeface="Alexandria Light" pitchFamily="2" charset="-78"/>
              <a:cs typeface="Alexandria Light" pitchFamily="2" charset="-78"/>
            </a:endParaRPr>
          </a:p>
          <a:p>
            <a:pPr algn="r" rtl="1"/>
            <a:r>
              <a:rPr lang="en-US" sz="1600" dirty="0"/>
              <a:t>https://www.ahewar.org/debat/show.art.asp?aid=534647</a:t>
            </a:r>
            <a:br>
              <a:rPr lang="ar-YE" sz="1600" dirty="0">
                <a:solidFill>
                  <a:schemeClr val="tx1"/>
                </a:solidFill>
              </a:rPr>
            </a:br>
            <a:r>
              <a:rPr lang="en-US" sz="1600" dirty="0">
                <a:solidFill>
                  <a:schemeClr val="tx1"/>
                </a:solidFill>
                <a:hlinkClick r:id="rId3"/>
              </a:rPr>
              <a:t>https://www.ahewar.org/debat/show.art.asp?aid=534647</a:t>
            </a:r>
            <a:endParaRPr lang="ar-JO" sz="1600" dirty="0">
              <a:solidFill>
                <a:schemeClr val="tx1"/>
              </a:solidFill>
            </a:endParaRPr>
          </a:p>
          <a:p>
            <a:pPr algn="r" rtl="1"/>
            <a:br>
              <a:rPr lang="ar-YE" sz="1600" dirty="0"/>
            </a:br>
            <a:endParaRPr lang="ar-JO"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26360"/>
    </mc:Choice>
    <mc:Fallback xmlns="">
      <p:transition spd="slow" advTm="2636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9830"/>
    </mc:Choice>
    <mc:Fallback xmlns="">
      <p:transition spd="slow" advTm="6983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8AF29D0-853D-429F-940D-FA0AC716D936}"/>
</file>

<file path=customXml/itemProps2.xml><?xml version="1.0" encoding="utf-8"?>
<ds:datastoreItem xmlns:ds="http://schemas.openxmlformats.org/officeDocument/2006/customXml" ds:itemID="{16EBDE81-BAC9-4CA3-B1AE-688D78567BEB}"/>
</file>

<file path=customXml/itemProps3.xml><?xml version="1.0" encoding="utf-8"?>
<ds:datastoreItem xmlns:ds="http://schemas.openxmlformats.org/officeDocument/2006/customXml" ds:itemID="{93555532-864E-47EA-B191-7F168A45B6AE}"/>
</file>

<file path=docProps/app.xml><?xml version="1.0" encoding="utf-8"?>
<Properties xmlns="http://schemas.openxmlformats.org/officeDocument/2006/extended-properties" xmlns:vt="http://schemas.openxmlformats.org/officeDocument/2006/docPropsVTypes">
  <Template/>
  <TotalTime>2748</TotalTime>
  <Words>3552</Words>
  <Application>Microsoft Office PowerPoint</Application>
  <PresentationFormat>Widescreen</PresentationFormat>
  <Paragraphs>403</Paragraphs>
  <Slides>41</Slides>
  <Notes>7</Notes>
  <HiddenSlides>0</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41</vt:i4>
      </vt:variant>
    </vt:vector>
  </HeadingPairs>
  <TitlesOfParts>
    <vt:vector size="59" baseType="lpstr">
      <vt:lpstr>Alexandria</vt:lpstr>
      <vt:lpstr>Alexandria Black</vt:lpstr>
      <vt:lpstr>Alexandria ExtraBold</vt:lpstr>
      <vt:lpstr>Alexandria Light</vt:lpstr>
      <vt:lpstr>Alexandria Medium</vt:lpstr>
      <vt:lpstr>Alexandria SemiBold</vt:lpstr>
      <vt:lpstr>Arabic Transparent</vt:lpstr>
      <vt:lpstr>Arial</vt:lpstr>
      <vt:lpstr>Cairo</vt:lpstr>
      <vt:lpstr>Calibri</vt:lpstr>
      <vt:lpstr>Calibri Light</vt:lpstr>
      <vt:lpstr>rasol</vt:lpstr>
      <vt:lpstr>Simplified Arabic</vt:lpstr>
      <vt:lpstr>Symbol</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Almasri</cp:lastModifiedBy>
  <cp:revision>494</cp:revision>
  <dcterms:created xsi:type="dcterms:W3CDTF">2023-04-29T09:08:00Z</dcterms:created>
  <dcterms:modified xsi:type="dcterms:W3CDTF">2024-02-28T19:09:18Z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