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11" r:id="rId2"/>
  </p:sldMasterIdLst>
  <p:notesMasterIdLst>
    <p:notesMasterId r:id="rId102"/>
  </p:notesMasterIdLst>
  <p:sldIdLst>
    <p:sldId id="480" r:id="rId3"/>
    <p:sldId id="530" r:id="rId4"/>
    <p:sldId id="787" r:id="rId5"/>
    <p:sldId id="541" r:id="rId6"/>
    <p:sldId id="259"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333" r:id="rId23"/>
    <p:sldId id="332" r:id="rId24"/>
    <p:sldId id="278" r:id="rId25"/>
    <p:sldId id="279" r:id="rId26"/>
    <p:sldId id="280" r:id="rId27"/>
    <p:sldId id="261" r:id="rId28"/>
    <p:sldId id="291" r:id="rId29"/>
    <p:sldId id="260" r:id="rId30"/>
    <p:sldId id="258" r:id="rId31"/>
    <p:sldId id="281" r:id="rId32"/>
    <p:sldId id="282" r:id="rId33"/>
    <p:sldId id="283" r:id="rId34"/>
    <p:sldId id="284" r:id="rId35"/>
    <p:sldId id="285" r:id="rId36"/>
    <p:sldId id="286" r:id="rId37"/>
    <p:sldId id="287" r:id="rId38"/>
    <p:sldId id="288" r:id="rId39"/>
    <p:sldId id="289" r:id="rId40"/>
    <p:sldId id="292" r:id="rId41"/>
    <p:sldId id="290" r:id="rId42"/>
    <p:sldId id="293" r:id="rId43"/>
    <p:sldId id="300" r:id="rId44"/>
    <p:sldId id="294" r:id="rId45"/>
    <p:sldId id="295" r:id="rId46"/>
    <p:sldId id="296" r:id="rId47"/>
    <p:sldId id="297" r:id="rId48"/>
    <p:sldId id="298" r:id="rId49"/>
    <p:sldId id="299" r:id="rId50"/>
    <p:sldId id="301" r:id="rId51"/>
    <p:sldId id="302" r:id="rId52"/>
    <p:sldId id="303" r:id="rId53"/>
    <p:sldId id="304" r:id="rId54"/>
    <p:sldId id="305" r:id="rId55"/>
    <p:sldId id="306" r:id="rId56"/>
    <p:sldId id="307" r:id="rId57"/>
    <p:sldId id="308" r:id="rId58"/>
    <p:sldId id="309" r:id="rId59"/>
    <p:sldId id="310" r:id="rId60"/>
    <p:sldId id="311" r:id="rId61"/>
    <p:sldId id="313" r:id="rId62"/>
    <p:sldId id="312" r:id="rId63"/>
    <p:sldId id="335" r:id="rId64"/>
    <p:sldId id="334" r:id="rId65"/>
    <p:sldId id="1110" r:id="rId66"/>
    <p:sldId id="318" r:id="rId67"/>
    <p:sldId id="317" r:id="rId68"/>
    <p:sldId id="314" r:id="rId69"/>
    <p:sldId id="315" r:id="rId70"/>
    <p:sldId id="319" r:id="rId71"/>
    <p:sldId id="324" r:id="rId72"/>
    <p:sldId id="325" r:id="rId73"/>
    <p:sldId id="326" r:id="rId74"/>
    <p:sldId id="327" r:id="rId75"/>
    <p:sldId id="328" r:id="rId76"/>
    <p:sldId id="320" r:id="rId77"/>
    <p:sldId id="321" r:id="rId78"/>
    <p:sldId id="322" r:id="rId79"/>
    <p:sldId id="323" r:id="rId80"/>
    <p:sldId id="329" r:id="rId81"/>
    <p:sldId id="330" r:id="rId82"/>
    <p:sldId id="1111" r:id="rId83"/>
    <p:sldId id="381" r:id="rId84"/>
    <p:sldId id="382" r:id="rId85"/>
    <p:sldId id="383" r:id="rId86"/>
    <p:sldId id="385" r:id="rId87"/>
    <p:sldId id="386" r:id="rId88"/>
    <p:sldId id="389" r:id="rId89"/>
    <p:sldId id="390" r:id="rId90"/>
    <p:sldId id="388" r:id="rId91"/>
    <p:sldId id="1061" r:id="rId92"/>
    <p:sldId id="1062" r:id="rId93"/>
    <p:sldId id="465" r:id="rId94"/>
    <p:sldId id="458" r:id="rId95"/>
    <p:sldId id="454" r:id="rId96"/>
    <p:sldId id="455" r:id="rId97"/>
    <p:sldId id="456" r:id="rId98"/>
    <p:sldId id="457" r:id="rId99"/>
    <p:sldId id="1063" r:id="rId100"/>
    <p:sldId id="514" r:id="rId1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0"/>
            <p14:sldId id="787"/>
            <p14:sldId id="541"/>
            <p14:sldId id="259"/>
            <p14:sldId id="262"/>
            <p14:sldId id="264"/>
            <p14:sldId id="265"/>
            <p14:sldId id="266"/>
            <p14:sldId id="267"/>
            <p14:sldId id="268"/>
            <p14:sldId id="269"/>
            <p14:sldId id="270"/>
            <p14:sldId id="271"/>
            <p14:sldId id="272"/>
            <p14:sldId id="273"/>
            <p14:sldId id="274"/>
            <p14:sldId id="275"/>
            <p14:sldId id="276"/>
            <p14:sldId id="277"/>
            <p14:sldId id="333"/>
            <p14:sldId id="332"/>
            <p14:sldId id="278"/>
            <p14:sldId id="279"/>
            <p14:sldId id="280"/>
            <p14:sldId id="261"/>
            <p14:sldId id="291"/>
            <p14:sldId id="260"/>
            <p14:sldId id="258"/>
            <p14:sldId id="281"/>
            <p14:sldId id="282"/>
            <p14:sldId id="283"/>
            <p14:sldId id="284"/>
            <p14:sldId id="285"/>
            <p14:sldId id="286"/>
            <p14:sldId id="287"/>
            <p14:sldId id="288"/>
            <p14:sldId id="289"/>
            <p14:sldId id="292"/>
            <p14:sldId id="290"/>
            <p14:sldId id="293"/>
            <p14:sldId id="300"/>
            <p14:sldId id="294"/>
            <p14:sldId id="295"/>
            <p14:sldId id="296"/>
            <p14:sldId id="297"/>
            <p14:sldId id="298"/>
            <p14:sldId id="299"/>
            <p14:sldId id="301"/>
            <p14:sldId id="302"/>
            <p14:sldId id="303"/>
            <p14:sldId id="304"/>
            <p14:sldId id="305"/>
            <p14:sldId id="306"/>
            <p14:sldId id="307"/>
            <p14:sldId id="308"/>
            <p14:sldId id="309"/>
            <p14:sldId id="310"/>
            <p14:sldId id="311"/>
            <p14:sldId id="313"/>
            <p14:sldId id="312"/>
            <p14:sldId id="335"/>
            <p14:sldId id="334"/>
            <p14:sldId id="1110"/>
            <p14:sldId id="318"/>
            <p14:sldId id="317"/>
            <p14:sldId id="314"/>
            <p14:sldId id="315"/>
            <p14:sldId id="319"/>
            <p14:sldId id="324"/>
            <p14:sldId id="325"/>
            <p14:sldId id="326"/>
            <p14:sldId id="327"/>
            <p14:sldId id="328"/>
            <p14:sldId id="320"/>
            <p14:sldId id="321"/>
            <p14:sldId id="322"/>
            <p14:sldId id="323"/>
            <p14:sldId id="329"/>
            <p14:sldId id="330"/>
            <p14:sldId id="1111"/>
            <p14:sldId id="381"/>
            <p14:sldId id="382"/>
            <p14:sldId id="383"/>
            <p14:sldId id="385"/>
            <p14:sldId id="386"/>
            <p14:sldId id="389"/>
            <p14:sldId id="390"/>
            <p14:sldId id="388"/>
            <p14:sldId id="1061"/>
            <p14:sldId id="1062"/>
            <p14:sldId id="465"/>
            <p14:sldId id="458"/>
            <p14:sldId id="454"/>
            <p14:sldId id="455"/>
            <p14:sldId id="456"/>
            <p14:sldId id="457"/>
            <p14:sldId id="1063"/>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4" d="100"/>
          <a:sy n="74" d="100"/>
        </p:scale>
        <p:origin x="5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821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489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34826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67579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4247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10105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56301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17693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59570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21290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2116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9556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68747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33323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450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934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93750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16488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61095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image" Target="../media/image1.pn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 id="214748371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58695"/>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56.emf"/><Relationship Id="rId1" Type="http://schemas.openxmlformats.org/officeDocument/2006/relationships/slideLayout" Target="../slideLayouts/slideLayout7.xml"/><Relationship Id="rId4" Type="http://schemas.openxmlformats.org/officeDocument/2006/relationships/image" Target="../media/image58.emf"/></Relationships>
</file>

<file path=ppt/slides/_rels/slide56.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emf"/><Relationship Id="rId1" Type="http://schemas.openxmlformats.org/officeDocument/2006/relationships/slideLayout" Target="../slideLayouts/slideLayout7.xml"/><Relationship Id="rId4" Type="http://schemas.openxmlformats.org/officeDocument/2006/relationships/image" Target="../media/image61.emf"/></Relationships>
</file>

<file path=ppt/slides/_rels/slide57.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image" Target="../media/image62.em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emf"/><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em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emf"/><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emf"/><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0.xml.rels><?xml version="1.0" encoding="UTF-8" standalone="yes"?>
<Relationships xmlns="http://schemas.openxmlformats.org/package/2006/relationships"><Relationship Id="rId2" Type="http://schemas.openxmlformats.org/officeDocument/2006/relationships/image" Target="../media/image79.emf"/><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83.xml.rels><?xml version="1.0" encoding="UTF-8" standalone="yes"?>
<Relationships xmlns="http://schemas.openxmlformats.org/package/2006/relationships"><Relationship Id="rId2" Type="http://schemas.openxmlformats.org/officeDocument/2006/relationships/image" Target="../media/image80.em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1.e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2.emf"/><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3.emf"/><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4.emf"/><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5.emf"/><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6.emf"/><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7.emf"/><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88.emf"/><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89.emf"/><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5.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Mona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Moustafa</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Scientific Research Workshops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 Practical Perspective</a:t>
            </a:r>
          </a:p>
        </p:txBody>
      </p:sp>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05C0C63-0B83-46B0-9526-779558BE6C51}"/>
              </a:ext>
            </a:extLst>
          </p:cNvPr>
          <p:cNvPicPr>
            <a:picLocks noChangeAspect="1"/>
          </p:cNvPicPr>
          <p:nvPr/>
        </p:nvPicPr>
        <p:blipFill>
          <a:blip r:embed="rId4"/>
          <a:stretch>
            <a:fillRect/>
          </a:stretch>
        </p:blipFill>
        <p:spPr>
          <a:xfrm>
            <a:off x="288484" y="185698"/>
            <a:ext cx="2956816" cy="1383912"/>
          </a:xfrm>
          <a:prstGeom prst="rect">
            <a:avLst/>
          </a:prstGeom>
        </p:spPr>
      </p:pic>
      <p:sp>
        <p:nvSpPr>
          <p:cNvPr id="15" name="Rectangle: Rounded Corners 14">
            <a:extLst>
              <a:ext uri="{FF2B5EF4-FFF2-40B4-BE49-F238E27FC236}">
                <a16:creationId xmlns:a16="http://schemas.microsoft.com/office/drawing/2014/main" id="{86D542E5-B5DF-465B-BA71-94E69AF40B51}"/>
              </a:ext>
            </a:extLst>
          </p:cNvPr>
          <p:cNvSpPr/>
          <p:nvPr/>
        </p:nvSpPr>
        <p:spPr>
          <a:xfrm>
            <a:off x="-57150" y="58847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Session 10</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8142"/>
            <a:ext cx="12191999" cy="525015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4620819"/>
          </a:xfrm>
        </p:spPr>
      </p:pic>
      <p:sp>
        <p:nvSpPr>
          <p:cNvPr id="9" name="TextBox 8">
            <a:extLst>
              <a:ext uri="{FF2B5EF4-FFF2-40B4-BE49-F238E27FC236}">
                <a16:creationId xmlns:a16="http://schemas.microsoft.com/office/drawing/2014/main" id="{25760A6C-566F-B7E3-1EEE-CB29F0CF0113}"/>
              </a:ext>
            </a:extLst>
          </p:cNvPr>
          <p:cNvSpPr txBox="1"/>
          <p:nvPr/>
        </p:nvSpPr>
        <p:spPr>
          <a:xfrm>
            <a:off x="2262394" y="4283173"/>
            <a:ext cx="10037957" cy="523220"/>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“Statistical Analysis- Part 3"</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7487" y="563419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26829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630868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669101" y="1323922"/>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2088770"/>
            <a:ext cx="6431358" cy="1384995"/>
          </a:xfrm>
          <a:prstGeom prst="rect">
            <a:avLst/>
          </a:prstGeom>
          <a:noFill/>
        </p:spPr>
        <p:txBody>
          <a:bodyPr wrap="square" rtlCol="0">
            <a:spAutoFit/>
          </a:bodyPr>
          <a:lstStyle/>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Construct Validity</a:t>
            </a:r>
          </a:p>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Construct Reliability</a:t>
            </a:r>
          </a:p>
          <a:p>
            <a:pPr marL="457200" lvl="0" indent="-457200">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Hypotheses Testing</a:t>
            </a: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8987" y="3321491"/>
            <a:ext cx="4222539" cy="1315809"/>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Construct Validity</a:t>
            </a:r>
            <a:br>
              <a:rPr lang="en-US" sz="2800" dirty="0">
                <a:solidFill>
                  <a:srgbClr val="000000"/>
                </a:solidFill>
                <a:latin typeface="Times New Roman" panose="02020603050405020304" pitchFamily="18" charset="0"/>
                <a:cs typeface="Times New Roman" panose="02020603050405020304" pitchFamily="18" charset="0"/>
              </a:rPr>
            </a:br>
            <a:r>
              <a:rPr lang="en-US" sz="2000" dirty="0">
                <a:solidFill>
                  <a:srgbClr val="000000"/>
                </a:solidFill>
                <a:latin typeface="Times New Roman" panose="02020603050405020304" pitchFamily="18" charset="0"/>
                <a:cs typeface="Times New Roman" panose="02020603050405020304" pitchFamily="18" charset="0"/>
              </a:rPr>
              <a:t>(Convergent validity+ Discriminant validity)</a:t>
            </a: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8B892-1CA7-4A8F-B60D-9CE0529BA674}"/>
              </a:ext>
            </a:extLst>
          </p:cNvPr>
          <p:cNvSpPr>
            <a:spLocks noGrp="1"/>
          </p:cNvSpPr>
          <p:nvPr>
            <p:ph type="ctrTitle"/>
          </p:nvPr>
        </p:nvSpPr>
        <p:spPr>
          <a:xfrm>
            <a:off x="1060174" y="990506"/>
            <a:ext cx="10510000" cy="3949200"/>
          </a:xfrm>
        </p:spPr>
        <p:txBody>
          <a:bodyPr/>
          <a:lstStyle/>
          <a:p>
            <a:pPr algn="ctr"/>
            <a:r>
              <a:rPr lang="en-US" sz="4800" dirty="0">
                <a:solidFill>
                  <a:srgbClr val="0070C0"/>
                </a:solidFill>
              </a:rPr>
              <a:t>Convergent Validity</a:t>
            </a:r>
            <a:br>
              <a:rPr lang="en-US" sz="4800" dirty="0">
                <a:solidFill>
                  <a:srgbClr val="0070C0"/>
                </a:solidFill>
              </a:rPr>
            </a:br>
            <a:r>
              <a:rPr lang="en-US" sz="4800" dirty="0">
                <a:solidFill>
                  <a:srgbClr val="0070C0"/>
                </a:solidFill>
              </a:rPr>
              <a:t>Factor Analysis</a:t>
            </a:r>
            <a:br>
              <a:rPr lang="en-US" sz="4800" dirty="0">
                <a:solidFill>
                  <a:srgbClr val="0070C0"/>
                </a:solidFill>
              </a:rPr>
            </a:br>
            <a:r>
              <a:rPr lang="en-US" sz="4800" dirty="0">
                <a:solidFill>
                  <a:srgbClr val="0070C0"/>
                </a:solidFill>
              </a:rPr>
              <a:t>(EFA+CFA)</a:t>
            </a:r>
          </a:p>
        </p:txBody>
      </p:sp>
    </p:spTree>
    <p:extLst>
      <p:ext uri="{BB962C8B-B14F-4D97-AF65-F5344CB8AC3E}">
        <p14:creationId xmlns:p14="http://schemas.microsoft.com/office/powerpoint/2010/main" val="576616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681D6-7992-4601-ADB9-DAE2173E9430}"/>
              </a:ext>
            </a:extLst>
          </p:cNvPr>
          <p:cNvSpPr>
            <a:spLocks noGrp="1"/>
          </p:cNvSpPr>
          <p:nvPr>
            <p:ph type="ctrTitle"/>
          </p:nvPr>
        </p:nvSpPr>
        <p:spPr>
          <a:xfrm>
            <a:off x="2968487" y="1096524"/>
            <a:ext cx="7157200" cy="3949200"/>
          </a:xfrm>
        </p:spPr>
        <p:txBody>
          <a:bodyPr/>
          <a:lstStyle/>
          <a:p>
            <a:pPr algn="ctr"/>
            <a:r>
              <a:rPr lang="en-US" dirty="0">
                <a:solidFill>
                  <a:srgbClr val="0070C0"/>
                </a:solidFill>
              </a:rPr>
              <a:t>Factor Analysis</a:t>
            </a:r>
          </a:p>
        </p:txBody>
      </p:sp>
    </p:spTree>
    <p:extLst>
      <p:ext uri="{BB962C8B-B14F-4D97-AF65-F5344CB8AC3E}">
        <p14:creationId xmlns:p14="http://schemas.microsoft.com/office/powerpoint/2010/main" val="5698564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2FDC2C6-8FB3-4BEC-B4A3-BB750FB8E6E4}"/>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7</a:t>
            </a:fld>
            <a:endParaRPr lang="en" kern="0">
              <a:solidFill>
                <a:srgbClr val="FFFFFF"/>
              </a:solidFill>
            </a:endParaRPr>
          </a:p>
        </p:txBody>
      </p:sp>
      <p:pic>
        <p:nvPicPr>
          <p:cNvPr id="4" name="Picture 3">
            <a:extLst>
              <a:ext uri="{FF2B5EF4-FFF2-40B4-BE49-F238E27FC236}">
                <a16:creationId xmlns:a16="http://schemas.microsoft.com/office/drawing/2014/main" id="{69148516-7413-493A-ADAC-416ADA26B25B}"/>
              </a:ext>
            </a:extLst>
          </p:cNvPr>
          <p:cNvPicPr>
            <a:picLocks noChangeAspect="1"/>
          </p:cNvPicPr>
          <p:nvPr/>
        </p:nvPicPr>
        <p:blipFill>
          <a:blip r:embed="rId2"/>
          <a:stretch>
            <a:fillRect/>
          </a:stretch>
        </p:blipFill>
        <p:spPr>
          <a:xfrm>
            <a:off x="715617" y="993913"/>
            <a:ext cx="10933043" cy="4943061"/>
          </a:xfrm>
          <a:prstGeom prst="rect">
            <a:avLst/>
          </a:prstGeom>
        </p:spPr>
      </p:pic>
    </p:spTree>
    <p:extLst>
      <p:ext uri="{BB962C8B-B14F-4D97-AF65-F5344CB8AC3E}">
        <p14:creationId xmlns:p14="http://schemas.microsoft.com/office/powerpoint/2010/main" val="194160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00E4CE-E125-43FE-80E0-2AAF0ABDB74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8</a:t>
            </a:fld>
            <a:endParaRPr lang="en" kern="0">
              <a:solidFill>
                <a:srgbClr val="FFFFFF"/>
              </a:solidFill>
            </a:endParaRPr>
          </a:p>
        </p:txBody>
      </p:sp>
      <p:pic>
        <p:nvPicPr>
          <p:cNvPr id="4" name="Picture 3">
            <a:extLst>
              <a:ext uri="{FF2B5EF4-FFF2-40B4-BE49-F238E27FC236}">
                <a16:creationId xmlns:a16="http://schemas.microsoft.com/office/drawing/2014/main" id="{F3443E4B-D369-4D15-BA51-B05BAE200376}"/>
              </a:ext>
            </a:extLst>
          </p:cNvPr>
          <p:cNvPicPr>
            <a:picLocks noChangeAspect="1"/>
          </p:cNvPicPr>
          <p:nvPr/>
        </p:nvPicPr>
        <p:blipFill>
          <a:blip r:embed="rId2"/>
          <a:stretch>
            <a:fillRect/>
          </a:stretch>
        </p:blipFill>
        <p:spPr>
          <a:xfrm>
            <a:off x="649357" y="927652"/>
            <a:ext cx="11065565" cy="4916557"/>
          </a:xfrm>
          <a:prstGeom prst="rect">
            <a:avLst/>
          </a:prstGeom>
        </p:spPr>
      </p:pic>
    </p:spTree>
    <p:extLst>
      <p:ext uri="{BB962C8B-B14F-4D97-AF65-F5344CB8AC3E}">
        <p14:creationId xmlns:p14="http://schemas.microsoft.com/office/powerpoint/2010/main" val="3639965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0ED704E-8947-471E-A69A-CE53351EB0D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9</a:t>
            </a:fld>
            <a:endParaRPr lang="en" kern="0">
              <a:solidFill>
                <a:srgbClr val="FFFFFF"/>
              </a:solidFill>
            </a:endParaRPr>
          </a:p>
        </p:txBody>
      </p:sp>
      <p:pic>
        <p:nvPicPr>
          <p:cNvPr id="4" name="Picture 3">
            <a:extLst>
              <a:ext uri="{FF2B5EF4-FFF2-40B4-BE49-F238E27FC236}">
                <a16:creationId xmlns:a16="http://schemas.microsoft.com/office/drawing/2014/main" id="{4B166F65-A7DC-451A-8402-E133E0DC257C}"/>
              </a:ext>
            </a:extLst>
          </p:cNvPr>
          <p:cNvPicPr>
            <a:picLocks noChangeAspect="1"/>
          </p:cNvPicPr>
          <p:nvPr/>
        </p:nvPicPr>
        <p:blipFill>
          <a:blip r:embed="rId2"/>
          <a:stretch>
            <a:fillRect/>
          </a:stretch>
        </p:blipFill>
        <p:spPr>
          <a:xfrm>
            <a:off x="556591" y="914401"/>
            <a:ext cx="11158331" cy="4969564"/>
          </a:xfrm>
          <a:prstGeom prst="rect">
            <a:avLst/>
          </a:prstGeom>
        </p:spPr>
      </p:pic>
    </p:spTree>
    <p:extLst>
      <p:ext uri="{BB962C8B-B14F-4D97-AF65-F5344CB8AC3E}">
        <p14:creationId xmlns:p14="http://schemas.microsoft.com/office/powerpoint/2010/main" val="815190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04250A-AE13-4B65-9663-5F2D48848308}"/>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10</a:t>
            </a:fld>
            <a:endParaRPr lang="en" kern="0">
              <a:solidFill>
                <a:srgbClr val="FFFFFF"/>
              </a:solidFill>
            </a:endParaRPr>
          </a:p>
        </p:txBody>
      </p:sp>
      <p:pic>
        <p:nvPicPr>
          <p:cNvPr id="4" name="Picture 3">
            <a:extLst>
              <a:ext uri="{FF2B5EF4-FFF2-40B4-BE49-F238E27FC236}">
                <a16:creationId xmlns:a16="http://schemas.microsoft.com/office/drawing/2014/main" id="{F9F28DEF-CB11-4CBC-BCD6-0AC53DB8EBC0}"/>
              </a:ext>
            </a:extLst>
          </p:cNvPr>
          <p:cNvPicPr>
            <a:picLocks noChangeAspect="1"/>
          </p:cNvPicPr>
          <p:nvPr/>
        </p:nvPicPr>
        <p:blipFill>
          <a:blip r:embed="rId2"/>
          <a:stretch>
            <a:fillRect/>
          </a:stretch>
        </p:blipFill>
        <p:spPr>
          <a:xfrm>
            <a:off x="503583" y="901148"/>
            <a:ext cx="11118573" cy="4969565"/>
          </a:xfrm>
          <a:prstGeom prst="rect">
            <a:avLst/>
          </a:prstGeom>
        </p:spPr>
      </p:pic>
    </p:spTree>
    <p:extLst>
      <p:ext uri="{BB962C8B-B14F-4D97-AF65-F5344CB8AC3E}">
        <p14:creationId xmlns:p14="http://schemas.microsoft.com/office/powerpoint/2010/main" val="1078747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9271194-6F14-4D6C-A7DF-1FB2489C242F}"/>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11</a:t>
            </a:fld>
            <a:endParaRPr lang="en" kern="0">
              <a:solidFill>
                <a:srgbClr val="FFFFFF"/>
              </a:solidFill>
            </a:endParaRPr>
          </a:p>
        </p:txBody>
      </p:sp>
      <p:pic>
        <p:nvPicPr>
          <p:cNvPr id="4" name="Picture 3">
            <a:extLst>
              <a:ext uri="{FF2B5EF4-FFF2-40B4-BE49-F238E27FC236}">
                <a16:creationId xmlns:a16="http://schemas.microsoft.com/office/drawing/2014/main" id="{144BB3CC-CA1B-422D-940E-68DBAE71F9D8}"/>
              </a:ext>
            </a:extLst>
          </p:cNvPr>
          <p:cNvPicPr>
            <a:picLocks noChangeAspect="1"/>
          </p:cNvPicPr>
          <p:nvPr/>
        </p:nvPicPr>
        <p:blipFill>
          <a:blip r:embed="rId2"/>
          <a:stretch>
            <a:fillRect/>
          </a:stretch>
        </p:blipFill>
        <p:spPr>
          <a:xfrm>
            <a:off x="609601" y="914399"/>
            <a:ext cx="10721008" cy="4982817"/>
          </a:xfrm>
          <a:prstGeom prst="rect">
            <a:avLst/>
          </a:prstGeom>
        </p:spPr>
      </p:pic>
    </p:spTree>
    <p:extLst>
      <p:ext uri="{BB962C8B-B14F-4D97-AF65-F5344CB8AC3E}">
        <p14:creationId xmlns:p14="http://schemas.microsoft.com/office/powerpoint/2010/main" val="924011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FBAE4D-B667-4CF7-88F1-59628EC0200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12</a:t>
            </a:fld>
            <a:endParaRPr lang="en" kern="0">
              <a:solidFill>
                <a:srgbClr val="FFFFFF"/>
              </a:solidFill>
            </a:endParaRPr>
          </a:p>
        </p:txBody>
      </p:sp>
      <p:pic>
        <p:nvPicPr>
          <p:cNvPr id="4" name="Picture 3">
            <a:extLst>
              <a:ext uri="{FF2B5EF4-FFF2-40B4-BE49-F238E27FC236}">
                <a16:creationId xmlns:a16="http://schemas.microsoft.com/office/drawing/2014/main" id="{041A6AED-3223-4A96-838E-EF282B1E14EB}"/>
              </a:ext>
            </a:extLst>
          </p:cNvPr>
          <p:cNvPicPr>
            <a:picLocks noChangeAspect="1"/>
          </p:cNvPicPr>
          <p:nvPr/>
        </p:nvPicPr>
        <p:blipFill>
          <a:blip r:embed="rId2"/>
          <a:stretch>
            <a:fillRect/>
          </a:stretch>
        </p:blipFill>
        <p:spPr>
          <a:xfrm>
            <a:off x="636103" y="940904"/>
            <a:ext cx="10734261" cy="4876800"/>
          </a:xfrm>
          <a:prstGeom prst="rect">
            <a:avLst/>
          </a:prstGeom>
        </p:spPr>
      </p:pic>
    </p:spTree>
    <p:extLst>
      <p:ext uri="{BB962C8B-B14F-4D97-AF65-F5344CB8AC3E}">
        <p14:creationId xmlns:p14="http://schemas.microsoft.com/office/powerpoint/2010/main" val="2995863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64708C8-4E51-48D1-A31B-616A0F8CCA52}"/>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13</a:t>
            </a:fld>
            <a:endParaRPr lang="en" kern="0">
              <a:solidFill>
                <a:srgbClr val="FFFFFF"/>
              </a:solidFill>
            </a:endParaRPr>
          </a:p>
        </p:txBody>
      </p:sp>
      <p:pic>
        <p:nvPicPr>
          <p:cNvPr id="4" name="Picture 3">
            <a:extLst>
              <a:ext uri="{FF2B5EF4-FFF2-40B4-BE49-F238E27FC236}">
                <a16:creationId xmlns:a16="http://schemas.microsoft.com/office/drawing/2014/main" id="{1413DE9D-F1A7-43BD-9BD8-6CED3F83ADA3}"/>
              </a:ext>
            </a:extLst>
          </p:cNvPr>
          <p:cNvPicPr>
            <a:picLocks noChangeAspect="1"/>
          </p:cNvPicPr>
          <p:nvPr/>
        </p:nvPicPr>
        <p:blipFill>
          <a:blip r:embed="rId2"/>
          <a:stretch>
            <a:fillRect/>
          </a:stretch>
        </p:blipFill>
        <p:spPr>
          <a:xfrm>
            <a:off x="861392" y="927652"/>
            <a:ext cx="10416208" cy="4996070"/>
          </a:xfrm>
          <a:prstGeom prst="rect">
            <a:avLst/>
          </a:prstGeom>
        </p:spPr>
      </p:pic>
    </p:spTree>
    <p:extLst>
      <p:ext uri="{BB962C8B-B14F-4D97-AF65-F5344CB8AC3E}">
        <p14:creationId xmlns:p14="http://schemas.microsoft.com/office/powerpoint/2010/main" val="3879415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F5C0AD-4358-4AD1-A444-D59B5FA054F6}"/>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14</a:t>
            </a:fld>
            <a:endParaRPr lang="en" kern="0">
              <a:solidFill>
                <a:srgbClr val="FFFFFF"/>
              </a:solidFill>
            </a:endParaRPr>
          </a:p>
        </p:txBody>
      </p:sp>
      <p:pic>
        <p:nvPicPr>
          <p:cNvPr id="4" name="Picture 3">
            <a:extLst>
              <a:ext uri="{FF2B5EF4-FFF2-40B4-BE49-F238E27FC236}">
                <a16:creationId xmlns:a16="http://schemas.microsoft.com/office/drawing/2014/main" id="{CE260DE5-6942-4778-B72F-1C18F449C30E}"/>
              </a:ext>
            </a:extLst>
          </p:cNvPr>
          <p:cNvPicPr>
            <a:picLocks noChangeAspect="1"/>
          </p:cNvPicPr>
          <p:nvPr/>
        </p:nvPicPr>
        <p:blipFill>
          <a:blip r:embed="rId2"/>
          <a:stretch>
            <a:fillRect/>
          </a:stretch>
        </p:blipFill>
        <p:spPr>
          <a:xfrm>
            <a:off x="901148" y="940905"/>
            <a:ext cx="10469217" cy="4258048"/>
          </a:xfrm>
          <a:prstGeom prst="rect">
            <a:avLst/>
          </a:prstGeom>
        </p:spPr>
      </p:pic>
    </p:spTree>
    <p:extLst>
      <p:ext uri="{BB962C8B-B14F-4D97-AF65-F5344CB8AC3E}">
        <p14:creationId xmlns:p14="http://schemas.microsoft.com/office/powerpoint/2010/main" val="192959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B23E831-E952-4261-B759-6BD32D98BFE3}"/>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15</a:t>
            </a:fld>
            <a:endParaRPr lang="en" kern="0">
              <a:solidFill>
                <a:srgbClr val="FFFFFF"/>
              </a:solidFill>
            </a:endParaRPr>
          </a:p>
        </p:txBody>
      </p:sp>
      <p:pic>
        <p:nvPicPr>
          <p:cNvPr id="4" name="Picture 3">
            <a:extLst>
              <a:ext uri="{FF2B5EF4-FFF2-40B4-BE49-F238E27FC236}">
                <a16:creationId xmlns:a16="http://schemas.microsoft.com/office/drawing/2014/main" id="{7675EA14-7A83-44F7-9659-C28BCCB98A82}"/>
              </a:ext>
            </a:extLst>
          </p:cNvPr>
          <p:cNvPicPr>
            <a:picLocks noChangeAspect="1"/>
          </p:cNvPicPr>
          <p:nvPr/>
        </p:nvPicPr>
        <p:blipFill>
          <a:blip r:embed="rId2"/>
          <a:stretch>
            <a:fillRect/>
          </a:stretch>
        </p:blipFill>
        <p:spPr>
          <a:xfrm>
            <a:off x="649357" y="927652"/>
            <a:ext cx="10787269" cy="4929809"/>
          </a:xfrm>
          <a:prstGeom prst="rect">
            <a:avLst/>
          </a:prstGeom>
        </p:spPr>
      </p:pic>
    </p:spTree>
    <p:extLst>
      <p:ext uri="{BB962C8B-B14F-4D97-AF65-F5344CB8AC3E}">
        <p14:creationId xmlns:p14="http://schemas.microsoft.com/office/powerpoint/2010/main" val="3099700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6B248F-EE87-49B4-BA9B-F7D08C2A4486}"/>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16</a:t>
            </a:fld>
            <a:endParaRPr lang="en" kern="0">
              <a:solidFill>
                <a:srgbClr val="FFFFFF"/>
              </a:solidFill>
            </a:endParaRPr>
          </a:p>
        </p:txBody>
      </p:sp>
      <p:pic>
        <p:nvPicPr>
          <p:cNvPr id="4" name="Picture 3">
            <a:extLst>
              <a:ext uri="{FF2B5EF4-FFF2-40B4-BE49-F238E27FC236}">
                <a16:creationId xmlns:a16="http://schemas.microsoft.com/office/drawing/2014/main" id="{6A0FAC92-33E0-4023-9AA7-7E99F96781DE}"/>
              </a:ext>
            </a:extLst>
          </p:cNvPr>
          <p:cNvPicPr>
            <a:picLocks noChangeAspect="1"/>
          </p:cNvPicPr>
          <p:nvPr/>
        </p:nvPicPr>
        <p:blipFill>
          <a:blip r:embed="rId2"/>
          <a:stretch>
            <a:fillRect/>
          </a:stretch>
        </p:blipFill>
        <p:spPr>
          <a:xfrm>
            <a:off x="1113182" y="954157"/>
            <a:ext cx="10601739" cy="5022573"/>
          </a:xfrm>
          <a:prstGeom prst="rect">
            <a:avLst/>
          </a:prstGeom>
        </p:spPr>
      </p:pic>
    </p:spTree>
    <p:extLst>
      <p:ext uri="{BB962C8B-B14F-4D97-AF65-F5344CB8AC3E}">
        <p14:creationId xmlns:p14="http://schemas.microsoft.com/office/powerpoint/2010/main" val="3570204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27B1B0-2E87-4080-9288-3C2E972ECAF2}"/>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17</a:t>
            </a:fld>
            <a:endParaRPr lang="en" kern="0">
              <a:solidFill>
                <a:srgbClr val="FFFFFF"/>
              </a:solidFill>
            </a:endParaRPr>
          </a:p>
        </p:txBody>
      </p:sp>
      <p:pic>
        <p:nvPicPr>
          <p:cNvPr id="4" name="Picture 3">
            <a:extLst>
              <a:ext uri="{FF2B5EF4-FFF2-40B4-BE49-F238E27FC236}">
                <a16:creationId xmlns:a16="http://schemas.microsoft.com/office/drawing/2014/main" id="{1567C13C-21A8-4CEC-ABDC-B949117EB768}"/>
              </a:ext>
            </a:extLst>
          </p:cNvPr>
          <p:cNvPicPr>
            <a:picLocks noChangeAspect="1"/>
          </p:cNvPicPr>
          <p:nvPr/>
        </p:nvPicPr>
        <p:blipFill>
          <a:blip r:embed="rId2"/>
          <a:stretch>
            <a:fillRect/>
          </a:stretch>
        </p:blipFill>
        <p:spPr>
          <a:xfrm>
            <a:off x="1179443" y="927652"/>
            <a:ext cx="9872870" cy="4929809"/>
          </a:xfrm>
          <a:prstGeom prst="rect">
            <a:avLst/>
          </a:prstGeom>
        </p:spPr>
      </p:pic>
    </p:spTree>
    <p:extLst>
      <p:ext uri="{BB962C8B-B14F-4D97-AF65-F5344CB8AC3E}">
        <p14:creationId xmlns:p14="http://schemas.microsoft.com/office/powerpoint/2010/main" val="21810018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A4E6C4B-CF13-4716-A449-264D520139E6}"/>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18</a:t>
            </a:fld>
            <a:endParaRPr lang="en" kern="0">
              <a:solidFill>
                <a:srgbClr val="FFFFFF"/>
              </a:solidFill>
            </a:endParaRPr>
          </a:p>
        </p:txBody>
      </p:sp>
      <p:pic>
        <p:nvPicPr>
          <p:cNvPr id="4" name="Picture 3">
            <a:extLst>
              <a:ext uri="{FF2B5EF4-FFF2-40B4-BE49-F238E27FC236}">
                <a16:creationId xmlns:a16="http://schemas.microsoft.com/office/drawing/2014/main" id="{FBF14B12-91E5-4CA0-8B5A-0DFF22B5C608}"/>
              </a:ext>
            </a:extLst>
          </p:cNvPr>
          <p:cNvPicPr>
            <a:picLocks noChangeAspect="1"/>
          </p:cNvPicPr>
          <p:nvPr/>
        </p:nvPicPr>
        <p:blipFill>
          <a:blip r:embed="rId2"/>
          <a:stretch>
            <a:fillRect/>
          </a:stretch>
        </p:blipFill>
        <p:spPr>
          <a:xfrm>
            <a:off x="781878" y="967410"/>
            <a:ext cx="10455965" cy="4797286"/>
          </a:xfrm>
          <a:prstGeom prst="rect">
            <a:avLst/>
          </a:prstGeom>
        </p:spPr>
      </p:pic>
    </p:spTree>
    <p:extLst>
      <p:ext uri="{BB962C8B-B14F-4D97-AF65-F5344CB8AC3E}">
        <p14:creationId xmlns:p14="http://schemas.microsoft.com/office/powerpoint/2010/main" val="1566682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61AA330-BF52-4954-A405-461E4A62A49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19</a:t>
            </a:fld>
            <a:endParaRPr lang="en" kern="0">
              <a:solidFill>
                <a:srgbClr val="FFFFFF"/>
              </a:solidFill>
            </a:endParaRPr>
          </a:p>
        </p:txBody>
      </p:sp>
      <p:pic>
        <p:nvPicPr>
          <p:cNvPr id="4" name="Picture 3">
            <a:extLst>
              <a:ext uri="{FF2B5EF4-FFF2-40B4-BE49-F238E27FC236}">
                <a16:creationId xmlns:a16="http://schemas.microsoft.com/office/drawing/2014/main" id="{A13FC81D-B589-40A7-BB47-B1E55461F772}"/>
              </a:ext>
            </a:extLst>
          </p:cNvPr>
          <p:cNvPicPr>
            <a:picLocks noChangeAspect="1"/>
          </p:cNvPicPr>
          <p:nvPr/>
        </p:nvPicPr>
        <p:blipFill>
          <a:blip r:embed="rId2"/>
          <a:stretch>
            <a:fillRect/>
          </a:stretch>
        </p:blipFill>
        <p:spPr>
          <a:xfrm>
            <a:off x="2014330" y="2186608"/>
            <a:ext cx="7832034" cy="2861059"/>
          </a:xfrm>
          <a:prstGeom prst="rect">
            <a:avLst/>
          </a:prstGeom>
        </p:spPr>
      </p:pic>
    </p:spTree>
    <p:extLst>
      <p:ext uri="{BB962C8B-B14F-4D97-AF65-F5344CB8AC3E}">
        <p14:creationId xmlns:p14="http://schemas.microsoft.com/office/powerpoint/2010/main" val="15138848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6DA2AE-C763-4CA1-8A94-78567EE81991}"/>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20</a:t>
            </a:fld>
            <a:endParaRPr lang="en" kern="0">
              <a:solidFill>
                <a:srgbClr val="FFFFFF"/>
              </a:solidFill>
            </a:endParaRPr>
          </a:p>
        </p:txBody>
      </p:sp>
      <p:pic>
        <p:nvPicPr>
          <p:cNvPr id="4" name="Picture 3">
            <a:extLst>
              <a:ext uri="{FF2B5EF4-FFF2-40B4-BE49-F238E27FC236}">
                <a16:creationId xmlns:a16="http://schemas.microsoft.com/office/drawing/2014/main" id="{0141DE0B-D256-44A4-BB88-14023D7A4AB6}"/>
              </a:ext>
            </a:extLst>
          </p:cNvPr>
          <p:cNvPicPr>
            <a:picLocks noChangeAspect="1"/>
          </p:cNvPicPr>
          <p:nvPr/>
        </p:nvPicPr>
        <p:blipFill>
          <a:blip r:embed="rId2"/>
          <a:stretch>
            <a:fillRect/>
          </a:stretch>
        </p:blipFill>
        <p:spPr>
          <a:xfrm>
            <a:off x="1060175" y="980661"/>
            <a:ext cx="9819860" cy="4810539"/>
          </a:xfrm>
          <a:prstGeom prst="rect">
            <a:avLst/>
          </a:prstGeom>
        </p:spPr>
      </p:pic>
    </p:spTree>
    <p:extLst>
      <p:ext uri="{BB962C8B-B14F-4D97-AF65-F5344CB8AC3E}">
        <p14:creationId xmlns:p14="http://schemas.microsoft.com/office/powerpoint/2010/main" val="28073740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2A2FFA-9A4E-41B2-916B-52F92C75F552}"/>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21</a:t>
            </a:fld>
            <a:endParaRPr lang="en" kern="0">
              <a:solidFill>
                <a:srgbClr val="FFFFFF"/>
              </a:solidFill>
            </a:endParaRPr>
          </a:p>
        </p:txBody>
      </p:sp>
      <p:sp>
        <p:nvSpPr>
          <p:cNvPr id="4" name="TextBox 3">
            <a:extLst>
              <a:ext uri="{FF2B5EF4-FFF2-40B4-BE49-F238E27FC236}">
                <a16:creationId xmlns:a16="http://schemas.microsoft.com/office/drawing/2014/main" id="{6B4D5519-AAFD-445F-A398-144FC2AE7A9F}"/>
              </a:ext>
            </a:extLst>
          </p:cNvPr>
          <p:cNvSpPr txBox="1"/>
          <p:nvPr/>
        </p:nvSpPr>
        <p:spPr>
          <a:xfrm>
            <a:off x="755375" y="1351508"/>
            <a:ext cx="10919791" cy="4154984"/>
          </a:xfrm>
          <a:prstGeom prst="rect">
            <a:avLst/>
          </a:prstGeom>
          <a:noFill/>
        </p:spPr>
        <p:txBody>
          <a:bodyPr wrap="square">
            <a:spAutoFit/>
          </a:bodyPr>
          <a:lstStyle/>
          <a:p>
            <a:pPr marL="285750" indent="-285750" algn="just">
              <a:buFont typeface="Arial" panose="020B0604020202020204" pitchFamily="34" charset="0"/>
              <a:buChar char="•"/>
            </a:pPr>
            <a:r>
              <a:rPr lang="en-US" sz="2400" dirty="0"/>
              <a:t>Based on Kaiser, (1960), factor loadings that are less than 0.5 were ignored and deleted from the construct</a:t>
            </a:r>
          </a:p>
          <a:p>
            <a:pPr marL="285750" indent="-285750" algn="just">
              <a:buFont typeface="Arial" panose="020B0604020202020204" pitchFamily="34" charset="0"/>
              <a:buChar char="•"/>
            </a:pPr>
            <a:r>
              <a:rPr lang="en-US" sz="2400" dirty="0"/>
              <a:t>the eigenvalue of 1 or greater than 1 indicates better variation that to be explained by a factor. </a:t>
            </a:r>
          </a:p>
          <a:p>
            <a:pPr marL="285750" indent="-285750" algn="just">
              <a:buFont typeface="Arial" panose="020B0604020202020204" pitchFamily="34" charset="0"/>
              <a:buChar char="•"/>
            </a:pPr>
            <a:r>
              <a:rPr lang="en-US" sz="2400" dirty="0"/>
              <a:t>In social science, the accepted cumulative variance is 60% (Hair, et al., 2006). </a:t>
            </a:r>
          </a:p>
          <a:p>
            <a:pPr marL="285750" indent="-285750" algn="just">
              <a:buFont typeface="Arial" panose="020B0604020202020204" pitchFamily="34" charset="0"/>
              <a:buChar char="•"/>
            </a:pPr>
            <a:r>
              <a:rPr lang="en-US" sz="2400" dirty="0"/>
              <a:t>The average communalities, based on the criterion of Kaiser that indicates when the sample size is greater than 250, the average communalities should be equal to or greater than 0.6. The extracted communalities average was calculated by dividing the sum of all communality values on the total number of items.</a:t>
            </a:r>
          </a:p>
        </p:txBody>
      </p:sp>
    </p:spTree>
    <p:extLst>
      <p:ext uri="{BB962C8B-B14F-4D97-AF65-F5344CB8AC3E}">
        <p14:creationId xmlns:p14="http://schemas.microsoft.com/office/powerpoint/2010/main" val="10734221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92AD375-6C88-4143-8E2B-D56828CF599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22</a:t>
            </a:fld>
            <a:endParaRPr lang="en" kern="0">
              <a:solidFill>
                <a:srgbClr val="FFFFFF"/>
              </a:solidFill>
            </a:endParaRPr>
          </a:p>
        </p:txBody>
      </p:sp>
      <p:pic>
        <p:nvPicPr>
          <p:cNvPr id="4" name="Picture 3">
            <a:extLst>
              <a:ext uri="{FF2B5EF4-FFF2-40B4-BE49-F238E27FC236}">
                <a16:creationId xmlns:a16="http://schemas.microsoft.com/office/drawing/2014/main" id="{2E4691E0-2EA8-4E67-9FF4-F598A3D82C8C}"/>
              </a:ext>
            </a:extLst>
          </p:cNvPr>
          <p:cNvPicPr>
            <a:picLocks noChangeAspect="1"/>
          </p:cNvPicPr>
          <p:nvPr/>
        </p:nvPicPr>
        <p:blipFill>
          <a:blip r:embed="rId2"/>
          <a:stretch>
            <a:fillRect/>
          </a:stretch>
        </p:blipFill>
        <p:spPr>
          <a:xfrm>
            <a:off x="51467" y="0"/>
            <a:ext cx="12089065" cy="6858000"/>
          </a:xfrm>
          <a:prstGeom prst="rect">
            <a:avLst/>
          </a:prstGeom>
        </p:spPr>
      </p:pic>
    </p:spTree>
    <p:extLst>
      <p:ext uri="{BB962C8B-B14F-4D97-AF65-F5344CB8AC3E}">
        <p14:creationId xmlns:p14="http://schemas.microsoft.com/office/powerpoint/2010/main" val="2145476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26F8EA7-C89F-445F-8D39-2EB4D14568C3}"/>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23</a:t>
            </a:fld>
            <a:endParaRPr lang="en" kern="0">
              <a:solidFill>
                <a:srgbClr val="FFFFFF"/>
              </a:solidFill>
            </a:endParaRPr>
          </a:p>
        </p:txBody>
      </p:sp>
      <p:pic>
        <p:nvPicPr>
          <p:cNvPr id="4" name="Picture 3">
            <a:extLst>
              <a:ext uri="{FF2B5EF4-FFF2-40B4-BE49-F238E27FC236}">
                <a16:creationId xmlns:a16="http://schemas.microsoft.com/office/drawing/2014/main" id="{311585AE-2CE8-47DD-B746-84545D9D40C1}"/>
              </a:ext>
            </a:extLst>
          </p:cNvPr>
          <p:cNvPicPr>
            <a:picLocks noChangeAspect="1"/>
          </p:cNvPicPr>
          <p:nvPr/>
        </p:nvPicPr>
        <p:blipFill>
          <a:blip r:embed="rId2"/>
          <a:stretch>
            <a:fillRect/>
          </a:stretch>
        </p:blipFill>
        <p:spPr>
          <a:xfrm>
            <a:off x="702365" y="1097732"/>
            <a:ext cx="10442713" cy="4662535"/>
          </a:xfrm>
          <a:prstGeom prst="rect">
            <a:avLst/>
          </a:prstGeom>
        </p:spPr>
      </p:pic>
    </p:spTree>
    <p:extLst>
      <p:ext uri="{BB962C8B-B14F-4D97-AF65-F5344CB8AC3E}">
        <p14:creationId xmlns:p14="http://schemas.microsoft.com/office/powerpoint/2010/main" val="27349061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C594D1-1935-4C4D-AF05-2E0D6E13E1A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24</a:t>
            </a:fld>
            <a:endParaRPr lang="en" kern="0">
              <a:solidFill>
                <a:srgbClr val="FFFFFF"/>
              </a:solidFill>
            </a:endParaRPr>
          </a:p>
        </p:txBody>
      </p:sp>
      <p:pic>
        <p:nvPicPr>
          <p:cNvPr id="4" name="Picture 3">
            <a:extLst>
              <a:ext uri="{FF2B5EF4-FFF2-40B4-BE49-F238E27FC236}">
                <a16:creationId xmlns:a16="http://schemas.microsoft.com/office/drawing/2014/main" id="{C0AAF8CE-4D29-42DA-B4D0-6EB436CF2512}"/>
              </a:ext>
            </a:extLst>
          </p:cNvPr>
          <p:cNvPicPr>
            <a:picLocks noChangeAspect="1"/>
          </p:cNvPicPr>
          <p:nvPr/>
        </p:nvPicPr>
        <p:blipFill>
          <a:blip r:embed="rId2"/>
          <a:stretch>
            <a:fillRect/>
          </a:stretch>
        </p:blipFill>
        <p:spPr>
          <a:xfrm>
            <a:off x="1457739" y="914400"/>
            <a:ext cx="9965635" cy="5022573"/>
          </a:xfrm>
          <a:prstGeom prst="rect">
            <a:avLst/>
          </a:prstGeom>
        </p:spPr>
      </p:pic>
    </p:spTree>
    <p:extLst>
      <p:ext uri="{BB962C8B-B14F-4D97-AF65-F5344CB8AC3E}">
        <p14:creationId xmlns:p14="http://schemas.microsoft.com/office/powerpoint/2010/main" val="25656858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491FC54-0E21-44AC-AB34-C50B13A11AB9}"/>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25</a:t>
            </a:fld>
            <a:endParaRPr lang="en" kern="0">
              <a:solidFill>
                <a:srgbClr val="FFFFFF"/>
              </a:solidFill>
            </a:endParaRPr>
          </a:p>
        </p:txBody>
      </p:sp>
      <p:pic>
        <p:nvPicPr>
          <p:cNvPr id="4" name="Picture 3">
            <a:extLst>
              <a:ext uri="{FF2B5EF4-FFF2-40B4-BE49-F238E27FC236}">
                <a16:creationId xmlns:a16="http://schemas.microsoft.com/office/drawing/2014/main" id="{25263187-EE37-4F18-8306-0BF0A50CB3A8}"/>
              </a:ext>
            </a:extLst>
          </p:cNvPr>
          <p:cNvPicPr>
            <a:picLocks noChangeAspect="1"/>
          </p:cNvPicPr>
          <p:nvPr/>
        </p:nvPicPr>
        <p:blipFill>
          <a:blip r:embed="rId2"/>
          <a:stretch>
            <a:fillRect/>
          </a:stretch>
        </p:blipFill>
        <p:spPr>
          <a:xfrm>
            <a:off x="927651" y="967409"/>
            <a:ext cx="10548731" cy="4784034"/>
          </a:xfrm>
          <a:prstGeom prst="rect">
            <a:avLst/>
          </a:prstGeom>
        </p:spPr>
      </p:pic>
    </p:spTree>
    <p:extLst>
      <p:ext uri="{BB962C8B-B14F-4D97-AF65-F5344CB8AC3E}">
        <p14:creationId xmlns:p14="http://schemas.microsoft.com/office/powerpoint/2010/main" val="29956958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CF319-0E0A-4E88-8F6E-980B8D30DAA0}"/>
              </a:ext>
            </a:extLst>
          </p:cNvPr>
          <p:cNvSpPr>
            <a:spLocks noGrp="1"/>
          </p:cNvSpPr>
          <p:nvPr>
            <p:ph type="ctrTitle"/>
          </p:nvPr>
        </p:nvSpPr>
        <p:spPr>
          <a:xfrm>
            <a:off x="1470735" y="1123029"/>
            <a:ext cx="9250530" cy="3949200"/>
          </a:xfrm>
        </p:spPr>
        <p:txBody>
          <a:bodyPr/>
          <a:lstStyle/>
          <a:p>
            <a:pPr algn="ctr"/>
            <a:r>
              <a:rPr lang="en-US" sz="4800" dirty="0">
                <a:solidFill>
                  <a:srgbClr val="0070C0"/>
                </a:solidFill>
              </a:rPr>
              <a:t>Exploratory Factor Analysis</a:t>
            </a:r>
            <a:br>
              <a:rPr lang="en-US" sz="4800" dirty="0">
                <a:solidFill>
                  <a:srgbClr val="0070C0"/>
                </a:solidFill>
              </a:rPr>
            </a:br>
            <a:r>
              <a:rPr lang="en-US" sz="4800" dirty="0">
                <a:solidFill>
                  <a:srgbClr val="0070C0"/>
                </a:solidFill>
              </a:rPr>
              <a:t>(EFA) in SPSS</a:t>
            </a:r>
          </a:p>
        </p:txBody>
      </p:sp>
    </p:spTree>
    <p:extLst>
      <p:ext uri="{BB962C8B-B14F-4D97-AF65-F5344CB8AC3E}">
        <p14:creationId xmlns:p14="http://schemas.microsoft.com/office/powerpoint/2010/main" val="2551731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8A78BB7-8DAC-4948-9C1C-FBD3E10BF4B6}"/>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27</a:t>
            </a:fld>
            <a:endParaRPr lang="en" kern="0">
              <a:solidFill>
                <a:srgbClr val="FFFFFF"/>
              </a:solidFill>
            </a:endParaRPr>
          </a:p>
        </p:txBody>
      </p:sp>
      <p:pic>
        <p:nvPicPr>
          <p:cNvPr id="4" name="Picture 3">
            <a:extLst>
              <a:ext uri="{FF2B5EF4-FFF2-40B4-BE49-F238E27FC236}">
                <a16:creationId xmlns:a16="http://schemas.microsoft.com/office/drawing/2014/main" id="{5AF85CDC-B89F-450B-B30E-C567F7E35434}"/>
              </a:ext>
            </a:extLst>
          </p:cNvPr>
          <p:cNvPicPr>
            <a:picLocks noChangeAspect="1"/>
          </p:cNvPicPr>
          <p:nvPr/>
        </p:nvPicPr>
        <p:blipFill>
          <a:blip r:embed="rId2"/>
          <a:stretch>
            <a:fillRect/>
          </a:stretch>
        </p:blipFill>
        <p:spPr>
          <a:xfrm>
            <a:off x="51467" y="39756"/>
            <a:ext cx="12140533" cy="6857999"/>
          </a:xfrm>
          <a:prstGeom prst="rect">
            <a:avLst/>
          </a:prstGeom>
        </p:spPr>
      </p:pic>
    </p:spTree>
    <p:extLst>
      <p:ext uri="{BB962C8B-B14F-4D97-AF65-F5344CB8AC3E}">
        <p14:creationId xmlns:p14="http://schemas.microsoft.com/office/powerpoint/2010/main" val="3865953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994035-B12B-42C5-A8B7-41561FC20D48}"/>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28</a:t>
            </a:fld>
            <a:endParaRPr lang="en" kern="0">
              <a:solidFill>
                <a:srgbClr val="FFFFFF"/>
              </a:solidFill>
            </a:endParaRPr>
          </a:p>
        </p:txBody>
      </p:sp>
      <p:pic>
        <p:nvPicPr>
          <p:cNvPr id="4" name="Picture 3">
            <a:extLst>
              <a:ext uri="{FF2B5EF4-FFF2-40B4-BE49-F238E27FC236}">
                <a16:creationId xmlns:a16="http://schemas.microsoft.com/office/drawing/2014/main" id="{4A77CA81-C6FA-4578-93FE-4E44553F73FE}"/>
              </a:ext>
            </a:extLst>
          </p:cNvPr>
          <p:cNvPicPr>
            <a:picLocks noChangeAspect="1"/>
          </p:cNvPicPr>
          <p:nvPr/>
        </p:nvPicPr>
        <p:blipFill>
          <a:blip r:embed="rId2"/>
          <a:stretch>
            <a:fillRect/>
          </a:stretch>
        </p:blipFill>
        <p:spPr>
          <a:xfrm>
            <a:off x="821635" y="808383"/>
            <a:ext cx="10416208" cy="5274365"/>
          </a:xfrm>
          <a:prstGeom prst="rect">
            <a:avLst/>
          </a:prstGeom>
        </p:spPr>
      </p:pic>
    </p:spTree>
    <p:extLst>
      <p:ext uri="{BB962C8B-B14F-4D97-AF65-F5344CB8AC3E}">
        <p14:creationId xmlns:p14="http://schemas.microsoft.com/office/powerpoint/2010/main" val="178208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9F7E69D-26EB-48EB-8C32-FA13568ECDE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29</a:t>
            </a:fld>
            <a:endParaRPr lang="en" kern="0">
              <a:solidFill>
                <a:srgbClr val="FFFFFF"/>
              </a:solidFill>
            </a:endParaRPr>
          </a:p>
        </p:txBody>
      </p:sp>
      <p:pic>
        <p:nvPicPr>
          <p:cNvPr id="4" name="Picture 3">
            <a:extLst>
              <a:ext uri="{FF2B5EF4-FFF2-40B4-BE49-F238E27FC236}">
                <a16:creationId xmlns:a16="http://schemas.microsoft.com/office/drawing/2014/main" id="{16A5E934-09E0-458A-9E30-B8FEE400AC93}"/>
              </a:ext>
            </a:extLst>
          </p:cNvPr>
          <p:cNvPicPr>
            <a:picLocks noChangeAspect="1"/>
          </p:cNvPicPr>
          <p:nvPr/>
        </p:nvPicPr>
        <p:blipFill>
          <a:blip r:embed="rId2"/>
          <a:stretch>
            <a:fillRect/>
          </a:stretch>
        </p:blipFill>
        <p:spPr>
          <a:xfrm>
            <a:off x="848139" y="901149"/>
            <a:ext cx="10495722" cy="5022574"/>
          </a:xfrm>
          <a:prstGeom prst="rect">
            <a:avLst/>
          </a:prstGeom>
        </p:spPr>
      </p:pic>
    </p:spTree>
    <p:extLst>
      <p:ext uri="{BB962C8B-B14F-4D97-AF65-F5344CB8AC3E}">
        <p14:creationId xmlns:p14="http://schemas.microsoft.com/office/powerpoint/2010/main" val="712652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60F0286-5D20-4142-B047-EBBA0C20BC91}"/>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30</a:t>
            </a:fld>
            <a:endParaRPr lang="en" kern="0">
              <a:solidFill>
                <a:srgbClr val="FFFFFF"/>
              </a:solidFill>
            </a:endParaRPr>
          </a:p>
        </p:txBody>
      </p:sp>
      <p:pic>
        <p:nvPicPr>
          <p:cNvPr id="4" name="Picture 3">
            <a:extLst>
              <a:ext uri="{FF2B5EF4-FFF2-40B4-BE49-F238E27FC236}">
                <a16:creationId xmlns:a16="http://schemas.microsoft.com/office/drawing/2014/main" id="{E6C4684C-4C7B-4C09-A4C3-EC732DF6130D}"/>
              </a:ext>
            </a:extLst>
          </p:cNvPr>
          <p:cNvPicPr>
            <a:picLocks noChangeAspect="1"/>
          </p:cNvPicPr>
          <p:nvPr/>
        </p:nvPicPr>
        <p:blipFill>
          <a:blip r:embed="rId2"/>
          <a:stretch>
            <a:fillRect/>
          </a:stretch>
        </p:blipFill>
        <p:spPr>
          <a:xfrm>
            <a:off x="808383" y="894029"/>
            <a:ext cx="10774017" cy="5287971"/>
          </a:xfrm>
          <a:prstGeom prst="rect">
            <a:avLst/>
          </a:prstGeom>
        </p:spPr>
      </p:pic>
    </p:spTree>
    <p:extLst>
      <p:ext uri="{BB962C8B-B14F-4D97-AF65-F5344CB8AC3E}">
        <p14:creationId xmlns:p14="http://schemas.microsoft.com/office/powerpoint/2010/main" val="35316594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05FE9CA-A4CB-4158-82DE-86C971863D4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31</a:t>
            </a:fld>
            <a:endParaRPr lang="en" kern="0">
              <a:solidFill>
                <a:srgbClr val="FFFFFF"/>
              </a:solidFill>
            </a:endParaRPr>
          </a:p>
        </p:txBody>
      </p:sp>
      <p:pic>
        <p:nvPicPr>
          <p:cNvPr id="4" name="Picture 3">
            <a:extLst>
              <a:ext uri="{FF2B5EF4-FFF2-40B4-BE49-F238E27FC236}">
                <a16:creationId xmlns:a16="http://schemas.microsoft.com/office/drawing/2014/main" id="{F7C510FA-95AF-4A8F-885C-D6451607DD75}"/>
              </a:ext>
            </a:extLst>
          </p:cNvPr>
          <p:cNvPicPr>
            <a:picLocks noChangeAspect="1"/>
          </p:cNvPicPr>
          <p:nvPr/>
        </p:nvPicPr>
        <p:blipFill>
          <a:blip r:embed="rId2"/>
          <a:stretch>
            <a:fillRect/>
          </a:stretch>
        </p:blipFill>
        <p:spPr>
          <a:xfrm>
            <a:off x="636103" y="901148"/>
            <a:ext cx="10893287" cy="5035825"/>
          </a:xfrm>
          <a:prstGeom prst="rect">
            <a:avLst/>
          </a:prstGeom>
        </p:spPr>
      </p:pic>
    </p:spTree>
    <p:extLst>
      <p:ext uri="{BB962C8B-B14F-4D97-AF65-F5344CB8AC3E}">
        <p14:creationId xmlns:p14="http://schemas.microsoft.com/office/powerpoint/2010/main" val="3217171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6031695-F318-4ACE-A502-3622F96009C2}"/>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32</a:t>
            </a:fld>
            <a:endParaRPr lang="en" kern="0">
              <a:solidFill>
                <a:srgbClr val="FFFFFF"/>
              </a:solidFill>
            </a:endParaRPr>
          </a:p>
        </p:txBody>
      </p:sp>
      <p:pic>
        <p:nvPicPr>
          <p:cNvPr id="4" name="Picture 3">
            <a:extLst>
              <a:ext uri="{FF2B5EF4-FFF2-40B4-BE49-F238E27FC236}">
                <a16:creationId xmlns:a16="http://schemas.microsoft.com/office/drawing/2014/main" id="{F8883EA9-9DF7-466A-9F8E-EF6FC2AE93F1}"/>
              </a:ext>
            </a:extLst>
          </p:cNvPr>
          <p:cNvPicPr>
            <a:picLocks noChangeAspect="1"/>
          </p:cNvPicPr>
          <p:nvPr/>
        </p:nvPicPr>
        <p:blipFill>
          <a:blip r:embed="rId2"/>
          <a:stretch>
            <a:fillRect/>
          </a:stretch>
        </p:blipFill>
        <p:spPr>
          <a:xfrm>
            <a:off x="901148" y="914400"/>
            <a:ext cx="10336695" cy="5115339"/>
          </a:xfrm>
          <a:prstGeom prst="rect">
            <a:avLst/>
          </a:prstGeom>
        </p:spPr>
      </p:pic>
    </p:spTree>
    <p:extLst>
      <p:ext uri="{BB962C8B-B14F-4D97-AF65-F5344CB8AC3E}">
        <p14:creationId xmlns:p14="http://schemas.microsoft.com/office/powerpoint/2010/main" val="539988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301C87B-452E-4C60-B0B0-4CF335BC9FC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33</a:t>
            </a:fld>
            <a:endParaRPr lang="en" kern="0">
              <a:solidFill>
                <a:srgbClr val="FFFFFF"/>
              </a:solidFill>
            </a:endParaRPr>
          </a:p>
        </p:txBody>
      </p:sp>
      <p:pic>
        <p:nvPicPr>
          <p:cNvPr id="4" name="Picture 3">
            <a:extLst>
              <a:ext uri="{FF2B5EF4-FFF2-40B4-BE49-F238E27FC236}">
                <a16:creationId xmlns:a16="http://schemas.microsoft.com/office/drawing/2014/main" id="{979CDB5F-4211-416D-8460-587FA53764CD}"/>
              </a:ext>
            </a:extLst>
          </p:cNvPr>
          <p:cNvPicPr>
            <a:picLocks noChangeAspect="1"/>
          </p:cNvPicPr>
          <p:nvPr/>
        </p:nvPicPr>
        <p:blipFill>
          <a:blip r:embed="rId2"/>
          <a:stretch>
            <a:fillRect/>
          </a:stretch>
        </p:blipFill>
        <p:spPr>
          <a:xfrm>
            <a:off x="51466" y="0"/>
            <a:ext cx="12140533" cy="6857999"/>
          </a:xfrm>
          <a:prstGeom prst="rect">
            <a:avLst/>
          </a:prstGeom>
        </p:spPr>
      </p:pic>
    </p:spTree>
    <p:extLst>
      <p:ext uri="{BB962C8B-B14F-4D97-AF65-F5344CB8AC3E}">
        <p14:creationId xmlns:p14="http://schemas.microsoft.com/office/powerpoint/2010/main" val="28180477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8DF6D53-634D-4A81-9599-1CC91FFCEE76}"/>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34</a:t>
            </a:fld>
            <a:endParaRPr lang="en" kern="0">
              <a:solidFill>
                <a:srgbClr val="FFFFFF"/>
              </a:solidFill>
            </a:endParaRPr>
          </a:p>
        </p:txBody>
      </p:sp>
      <p:pic>
        <p:nvPicPr>
          <p:cNvPr id="4" name="Picture 3">
            <a:extLst>
              <a:ext uri="{FF2B5EF4-FFF2-40B4-BE49-F238E27FC236}">
                <a16:creationId xmlns:a16="http://schemas.microsoft.com/office/drawing/2014/main" id="{5A7F7C3D-74EA-4DF1-BA6B-914F5CFDB14F}"/>
              </a:ext>
            </a:extLst>
          </p:cNvPr>
          <p:cNvPicPr>
            <a:picLocks noChangeAspect="1"/>
          </p:cNvPicPr>
          <p:nvPr/>
        </p:nvPicPr>
        <p:blipFill>
          <a:blip r:embed="rId2"/>
          <a:stretch>
            <a:fillRect/>
          </a:stretch>
        </p:blipFill>
        <p:spPr>
          <a:xfrm>
            <a:off x="397565" y="914400"/>
            <a:ext cx="11595652" cy="4996069"/>
          </a:xfrm>
          <a:prstGeom prst="rect">
            <a:avLst/>
          </a:prstGeom>
        </p:spPr>
      </p:pic>
    </p:spTree>
    <p:extLst>
      <p:ext uri="{BB962C8B-B14F-4D97-AF65-F5344CB8AC3E}">
        <p14:creationId xmlns:p14="http://schemas.microsoft.com/office/powerpoint/2010/main" val="4034412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2F1BDB-D310-4290-B35A-F101D3B5F92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35</a:t>
            </a:fld>
            <a:endParaRPr lang="en" kern="0">
              <a:solidFill>
                <a:srgbClr val="FFFFFF"/>
              </a:solidFill>
            </a:endParaRPr>
          </a:p>
        </p:txBody>
      </p:sp>
      <p:pic>
        <p:nvPicPr>
          <p:cNvPr id="4" name="Picture 3">
            <a:extLst>
              <a:ext uri="{FF2B5EF4-FFF2-40B4-BE49-F238E27FC236}">
                <a16:creationId xmlns:a16="http://schemas.microsoft.com/office/drawing/2014/main" id="{95D8F17D-A573-49E4-9BAD-9641D3DE3958}"/>
              </a:ext>
            </a:extLst>
          </p:cNvPr>
          <p:cNvPicPr>
            <a:picLocks noChangeAspect="1"/>
          </p:cNvPicPr>
          <p:nvPr/>
        </p:nvPicPr>
        <p:blipFill>
          <a:blip r:embed="rId2"/>
          <a:stretch>
            <a:fillRect/>
          </a:stretch>
        </p:blipFill>
        <p:spPr>
          <a:xfrm>
            <a:off x="477078" y="901148"/>
            <a:ext cx="11224592" cy="5102087"/>
          </a:xfrm>
          <a:prstGeom prst="rect">
            <a:avLst/>
          </a:prstGeom>
        </p:spPr>
      </p:pic>
    </p:spTree>
    <p:extLst>
      <p:ext uri="{BB962C8B-B14F-4D97-AF65-F5344CB8AC3E}">
        <p14:creationId xmlns:p14="http://schemas.microsoft.com/office/powerpoint/2010/main" val="25867016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B580F12-0799-40ED-9012-901F6E180C8F}"/>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36</a:t>
            </a:fld>
            <a:endParaRPr lang="en" kern="0">
              <a:solidFill>
                <a:srgbClr val="FFFFFF"/>
              </a:solidFill>
            </a:endParaRPr>
          </a:p>
        </p:txBody>
      </p:sp>
      <p:pic>
        <p:nvPicPr>
          <p:cNvPr id="4" name="Picture 3">
            <a:extLst>
              <a:ext uri="{FF2B5EF4-FFF2-40B4-BE49-F238E27FC236}">
                <a16:creationId xmlns:a16="http://schemas.microsoft.com/office/drawing/2014/main" id="{19C81EAC-7FEF-4921-8DD8-46C031BAE5F7}"/>
              </a:ext>
            </a:extLst>
          </p:cNvPr>
          <p:cNvPicPr>
            <a:picLocks noChangeAspect="1"/>
          </p:cNvPicPr>
          <p:nvPr/>
        </p:nvPicPr>
        <p:blipFill>
          <a:blip r:embed="rId2"/>
          <a:stretch>
            <a:fillRect/>
          </a:stretch>
        </p:blipFill>
        <p:spPr>
          <a:xfrm>
            <a:off x="304800" y="715617"/>
            <a:ext cx="11436625" cy="5466383"/>
          </a:xfrm>
          <a:prstGeom prst="rect">
            <a:avLst/>
          </a:prstGeom>
        </p:spPr>
      </p:pic>
    </p:spTree>
    <p:extLst>
      <p:ext uri="{BB962C8B-B14F-4D97-AF65-F5344CB8AC3E}">
        <p14:creationId xmlns:p14="http://schemas.microsoft.com/office/powerpoint/2010/main" val="22613101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390E67-AFC6-482D-99E4-9904BA0942C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37</a:t>
            </a:fld>
            <a:endParaRPr lang="en" kern="0">
              <a:solidFill>
                <a:srgbClr val="FFFFFF"/>
              </a:solidFill>
            </a:endParaRPr>
          </a:p>
        </p:txBody>
      </p:sp>
      <p:pic>
        <p:nvPicPr>
          <p:cNvPr id="4" name="Picture 3">
            <a:extLst>
              <a:ext uri="{FF2B5EF4-FFF2-40B4-BE49-F238E27FC236}">
                <a16:creationId xmlns:a16="http://schemas.microsoft.com/office/drawing/2014/main" id="{C38375D8-09A9-4BAE-89FF-BC3C50E7984A}"/>
              </a:ext>
            </a:extLst>
          </p:cNvPr>
          <p:cNvPicPr>
            <a:picLocks noChangeAspect="1"/>
          </p:cNvPicPr>
          <p:nvPr/>
        </p:nvPicPr>
        <p:blipFill>
          <a:blip r:embed="rId2"/>
          <a:stretch>
            <a:fillRect/>
          </a:stretch>
        </p:blipFill>
        <p:spPr>
          <a:xfrm>
            <a:off x="410817" y="728870"/>
            <a:ext cx="11171583" cy="5314121"/>
          </a:xfrm>
          <a:prstGeom prst="rect">
            <a:avLst/>
          </a:prstGeom>
        </p:spPr>
      </p:pic>
    </p:spTree>
    <p:extLst>
      <p:ext uri="{BB962C8B-B14F-4D97-AF65-F5344CB8AC3E}">
        <p14:creationId xmlns:p14="http://schemas.microsoft.com/office/powerpoint/2010/main" val="33140265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B7FCC9-AF23-41B4-B9CD-C487A7ACE04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38</a:t>
            </a:fld>
            <a:endParaRPr lang="en" kern="0">
              <a:solidFill>
                <a:srgbClr val="FFFFFF"/>
              </a:solidFill>
            </a:endParaRPr>
          </a:p>
        </p:txBody>
      </p:sp>
      <p:pic>
        <p:nvPicPr>
          <p:cNvPr id="4" name="Picture 3">
            <a:extLst>
              <a:ext uri="{FF2B5EF4-FFF2-40B4-BE49-F238E27FC236}">
                <a16:creationId xmlns:a16="http://schemas.microsoft.com/office/drawing/2014/main" id="{7C1865D5-ACA2-4CA9-BB1D-A344B2A87DC1}"/>
              </a:ext>
            </a:extLst>
          </p:cNvPr>
          <p:cNvPicPr>
            <a:picLocks noChangeAspect="1"/>
          </p:cNvPicPr>
          <p:nvPr/>
        </p:nvPicPr>
        <p:blipFill>
          <a:blip r:embed="rId2"/>
          <a:stretch>
            <a:fillRect/>
          </a:stretch>
        </p:blipFill>
        <p:spPr>
          <a:xfrm>
            <a:off x="397566" y="715617"/>
            <a:ext cx="11370364" cy="5466383"/>
          </a:xfrm>
          <a:prstGeom prst="rect">
            <a:avLst/>
          </a:prstGeom>
        </p:spPr>
      </p:pic>
    </p:spTree>
    <p:extLst>
      <p:ext uri="{BB962C8B-B14F-4D97-AF65-F5344CB8AC3E}">
        <p14:creationId xmlns:p14="http://schemas.microsoft.com/office/powerpoint/2010/main" val="1679207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869D3-A32E-4A59-8AA6-CA0CC3A1BCD6}"/>
              </a:ext>
            </a:extLst>
          </p:cNvPr>
          <p:cNvSpPr>
            <a:spLocks noGrp="1"/>
          </p:cNvSpPr>
          <p:nvPr>
            <p:ph type="ctrTitle"/>
          </p:nvPr>
        </p:nvSpPr>
        <p:spPr>
          <a:xfrm>
            <a:off x="2610678" y="1295307"/>
            <a:ext cx="7157200" cy="3949200"/>
          </a:xfrm>
        </p:spPr>
        <p:txBody>
          <a:bodyPr/>
          <a:lstStyle/>
          <a:p>
            <a:pPr algn="ctr"/>
            <a:r>
              <a:rPr lang="en-US" sz="4400" dirty="0">
                <a:solidFill>
                  <a:srgbClr val="0070C0"/>
                </a:solidFill>
              </a:rPr>
              <a:t>Confirmatory Factor Analysis</a:t>
            </a:r>
            <a:br>
              <a:rPr lang="en-US" sz="4400" dirty="0">
                <a:solidFill>
                  <a:srgbClr val="0070C0"/>
                </a:solidFill>
              </a:rPr>
            </a:br>
            <a:r>
              <a:rPr lang="en-US" sz="4400" dirty="0">
                <a:solidFill>
                  <a:srgbClr val="0070C0"/>
                </a:solidFill>
              </a:rPr>
              <a:t>(CFA)</a:t>
            </a:r>
          </a:p>
        </p:txBody>
      </p:sp>
    </p:spTree>
    <p:extLst>
      <p:ext uri="{BB962C8B-B14F-4D97-AF65-F5344CB8AC3E}">
        <p14:creationId xmlns:p14="http://schemas.microsoft.com/office/powerpoint/2010/main" val="10814346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22E5142-9F4C-4229-889F-7870096610CB}"/>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40</a:t>
            </a:fld>
            <a:endParaRPr lang="en" kern="0">
              <a:solidFill>
                <a:srgbClr val="FFFFFF"/>
              </a:solidFill>
            </a:endParaRPr>
          </a:p>
        </p:txBody>
      </p:sp>
      <p:pic>
        <p:nvPicPr>
          <p:cNvPr id="4" name="Picture 3">
            <a:extLst>
              <a:ext uri="{FF2B5EF4-FFF2-40B4-BE49-F238E27FC236}">
                <a16:creationId xmlns:a16="http://schemas.microsoft.com/office/drawing/2014/main" id="{B675142C-20FF-4CB1-8FC5-B4029B94B385}"/>
              </a:ext>
            </a:extLst>
          </p:cNvPr>
          <p:cNvPicPr>
            <a:picLocks noChangeAspect="1"/>
          </p:cNvPicPr>
          <p:nvPr/>
        </p:nvPicPr>
        <p:blipFill>
          <a:blip r:embed="rId2"/>
          <a:stretch>
            <a:fillRect/>
          </a:stretch>
        </p:blipFill>
        <p:spPr>
          <a:xfrm>
            <a:off x="225287" y="410818"/>
            <a:ext cx="11476383" cy="5771182"/>
          </a:xfrm>
          <a:prstGeom prst="rect">
            <a:avLst/>
          </a:prstGeom>
        </p:spPr>
      </p:pic>
    </p:spTree>
    <p:extLst>
      <p:ext uri="{BB962C8B-B14F-4D97-AF65-F5344CB8AC3E}">
        <p14:creationId xmlns:p14="http://schemas.microsoft.com/office/powerpoint/2010/main" val="935209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1F2279-0B01-4EF9-99E6-C4F8E907443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41</a:t>
            </a:fld>
            <a:endParaRPr lang="en" kern="0">
              <a:solidFill>
                <a:srgbClr val="FFFFFF"/>
              </a:solidFill>
            </a:endParaRPr>
          </a:p>
        </p:txBody>
      </p:sp>
      <p:pic>
        <p:nvPicPr>
          <p:cNvPr id="4" name="Picture 3">
            <a:extLst>
              <a:ext uri="{FF2B5EF4-FFF2-40B4-BE49-F238E27FC236}">
                <a16:creationId xmlns:a16="http://schemas.microsoft.com/office/drawing/2014/main" id="{BF3C8E29-E0EE-4347-893E-F1817F131EEF}"/>
              </a:ext>
            </a:extLst>
          </p:cNvPr>
          <p:cNvPicPr>
            <a:picLocks noChangeAspect="1"/>
          </p:cNvPicPr>
          <p:nvPr/>
        </p:nvPicPr>
        <p:blipFill>
          <a:blip r:embed="rId2"/>
          <a:stretch>
            <a:fillRect/>
          </a:stretch>
        </p:blipFill>
        <p:spPr>
          <a:xfrm>
            <a:off x="516834" y="715617"/>
            <a:ext cx="10601739" cy="5466383"/>
          </a:xfrm>
          <a:prstGeom prst="rect">
            <a:avLst/>
          </a:prstGeom>
        </p:spPr>
      </p:pic>
    </p:spTree>
    <p:extLst>
      <p:ext uri="{BB962C8B-B14F-4D97-AF65-F5344CB8AC3E}">
        <p14:creationId xmlns:p14="http://schemas.microsoft.com/office/powerpoint/2010/main" val="7382443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A45A1-BC2F-4D70-B063-EFE9AAB3106C}"/>
              </a:ext>
            </a:extLst>
          </p:cNvPr>
          <p:cNvSpPr>
            <a:spLocks noGrp="1"/>
          </p:cNvSpPr>
          <p:nvPr>
            <p:ph type="ctrTitle"/>
          </p:nvPr>
        </p:nvSpPr>
        <p:spPr>
          <a:xfrm>
            <a:off x="2358886" y="1295307"/>
            <a:ext cx="8295861" cy="3949200"/>
          </a:xfrm>
        </p:spPr>
        <p:txBody>
          <a:bodyPr/>
          <a:lstStyle/>
          <a:p>
            <a:pPr algn="ctr"/>
            <a:r>
              <a:rPr lang="en-US" sz="6000" dirty="0">
                <a:solidFill>
                  <a:srgbClr val="0070C0"/>
                </a:solidFill>
              </a:rPr>
              <a:t>CFA USING AMOS</a:t>
            </a:r>
          </a:p>
        </p:txBody>
      </p:sp>
    </p:spTree>
    <p:extLst>
      <p:ext uri="{BB962C8B-B14F-4D97-AF65-F5344CB8AC3E}">
        <p14:creationId xmlns:p14="http://schemas.microsoft.com/office/powerpoint/2010/main" val="25694588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C984FFD-D9A3-4FA8-92A1-214C8940ECB0}"/>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43</a:t>
            </a:fld>
            <a:endParaRPr lang="en" kern="0">
              <a:solidFill>
                <a:srgbClr val="FFFFFF"/>
              </a:solidFill>
            </a:endParaRPr>
          </a:p>
        </p:txBody>
      </p:sp>
      <p:pic>
        <p:nvPicPr>
          <p:cNvPr id="3" name="Picture 2">
            <a:extLst>
              <a:ext uri="{FF2B5EF4-FFF2-40B4-BE49-F238E27FC236}">
                <a16:creationId xmlns:a16="http://schemas.microsoft.com/office/drawing/2014/main" id="{B5C5B28C-D9D6-49D6-9BA7-B1D3F12CBD48}"/>
              </a:ext>
            </a:extLst>
          </p:cNvPr>
          <p:cNvPicPr>
            <a:picLocks noChangeAspect="1"/>
          </p:cNvPicPr>
          <p:nvPr/>
        </p:nvPicPr>
        <p:blipFill>
          <a:blip r:embed="rId2"/>
          <a:stretch>
            <a:fillRect/>
          </a:stretch>
        </p:blipFill>
        <p:spPr>
          <a:xfrm>
            <a:off x="3581" y="0"/>
            <a:ext cx="12184837" cy="6858000"/>
          </a:xfrm>
          <a:prstGeom prst="rect">
            <a:avLst/>
          </a:prstGeom>
        </p:spPr>
      </p:pic>
    </p:spTree>
    <p:extLst>
      <p:ext uri="{BB962C8B-B14F-4D97-AF65-F5344CB8AC3E}">
        <p14:creationId xmlns:p14="http://schemas.microsoft.com/office/powerpoint/2010/main" val="379687600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9546A2E-5735-435F-8834-C66ADB598E90}"/>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44</a:t>
            </a:fld>
            <a:endParaRPr lang="en" kern="0">
              <a:solidFill>
                <a:srgbClr val="FFFFFF"/>
              </a:solidFill>
            </a:endParaRPr>
          </a:p>
        </p:txBody>
      </p:sp>
      <p:pic>
        <p:nvPicPr>
          <p:cNvPr id="3" name="Picture 2">
            <a:extLst>
              <a:ext uri="{FF2B5EF4-FFF2-40B4-BE49-F238E27FC236}">
                <a16:creationId xmlns:a16="http://schemas.microsoft.com/office/drawing/2014/main" id="{CF1FC0AA-F95C-4476-8B14-B4906ACF0714}"/>
              </a:ext>
            </a:extLst>
          </p:cNvPr>
          <p:cNvPicPr>
            <a:picLocks noChangeAspect="1"/>
          </p:cNvPicPr>
          <p:nvPr/>
        </p:nvPicPr>
        <p:blipFill>
          <a:blip r:embed="rId2"/>
          <a:stretch>
            <a:fillRect/>
          </a:stretch>
        </p:blipFill>
        <p:spPr>
          <a:xfrm>
            <a:off x="3581" y="0"/>
            <a:ext cx="12184837" cy="6858000"/>
          </a:xfrm>
          <a:prstGeom prst="rect">
            <a:avLst/>
          </a:prstGeom>
        </p:spPr>
      </p:pic>
    </p:spTree>
    <p:extLst>
      <p:ext uri="{BB962C8B-B14F-4D97-AF65-F5344CB8AC3E}">
        <p14:creationId xmlns:p14="http://schemas.microsoft.com/office/powerpoint/2010/main" val="7720760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B1B1D53-10C9-46D5-B73E-1CFA18AC7A7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45</a:t>
            </a:fld>
            <a:endParaRPr lang="en" kern="0">
              <a:solidFill>
                <a:srgbClr val="FFFFFF"/>
              </a:solidFill>
            </a:endParaRPr>
          </a:p>
        </p:txBody>
      </p:sp>
      <p:pic>
        <p:nvPicPr>
          <p:cNvPr id="3" name="Picture 2">
            <a:extLst>
              <a:ext uri="{FF2B5EF4-FFF2-40B4-BE49-F238E27FC236}">
                <a16:creationId xmlns:a16="http://schemas.microsoft.com/office/drawing/2014/main" id="{B58EF8B2-0B40-466C-BAE0-AD3407392157}"/>
              </a:ext>
            </a:extLst>
          </p:cNvPr>
          <p:cNvPicPr>
            <a:picLocks noChangeAspect="1"/>
          </p:cNvPicPr>
          <p:nvPr/>
        </p:nvPicPr>
        <p:blipFill>
          <a:blip r:embed="rId2"/>
          <a:stretch>
            <a:fillRect/>
          </a:stretch>
        </p:blipFill>
        <p:spPr>
          <a:xfrm>
            <a:off x="3581" y="0"/>
            <a:ext cx="12184837" cy="6858000"/>
          </a:xfrm>
          <a:prstGeom prst="rect">
            <a:avLst/>
          </a:prstGeom>
        </p:spPr>
      </p:pic>
    </p:spTree>
    <p:extLst>
      <p:ext uri="{BB962C8B-B14F-4D97-AF65-F5344CB8AC3E}">
        <p14:creationId xmlns:p14="http://schemas.microsoft.com/office/powerpoint/2010/main" val="39994864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5DE3FE7-C40D-4CEF-A198-01870FB5A6B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46</a:t>
            </a:fld>
            <a:endParaRPr lang="en" kern="0">
              <a:solidFill>
                <a:srgbClr val="FFFFFF"/>
              </a:solidFill>
            </a:endParaRPr>
          </a:p>
        </p:txBody>
      </p:sp>
      <p:pic>
        <p:nvPicPr>
          <p:cNvPr id="3" name="Picture 2">
            <a:extLst>
              <a:ext uri="{FF2B5EF4-FFF2-40B4-BE49-F238E27FC236}">
                <a16:creationId xmlns:a16="http://schemas.microsoft.com/office/drawing/2014/main" id="{2338CC7F-5C48-48C2-B5C4-8FFB9730396A}"/>
              </a:ext>
            </a:extLst>
          </p:cNvPr>
          <p:cNvPicPr>
            <a:picLocks noChangeAspect="1"/>
          </p:cNvPicPr>
          <p:nvPr/>
        </p:nvPicPr>
        <p:blipFill>
          <a:blip r:embed="rId2"/>
          <a:stretch>
            <a:fillRect/>
          </a:stretch>
        </p:blipFill>
        <p:spPr>
          <a:xfrm>
            <a:off x="3581" y="0"/>
            <a:ext cx="12184837" cy="6858000"/>
          </a:xfrm>
          <a:prstGeom prst="rect">
            <a:avLst/>
          </a:prstGeom>
        </p:spPr>
      </p:pic>
    </p:spTree>
    <p:extLst>
      <p:ext uri="{BB962C8B-B14F-4D97-AF65-F5344CB8AC3E}">
        <p14:creationId xmlns:p14="http://schemas.microsoft.com/office/powerpoint/2010/main" val="1806570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41838D4-765D-4D56-AD89-CF0777C97F99}"/>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47</a:t>
            </a:fld>
            <a:endParaRPr lang="en" kern="0">
              <a:solidFill>
                <a:srgbClr val="FFFFFF"/>
              </a:solidFill>
            </a:endParaRPr>
          </a:p>
        </p:txBody>
      </p:sp>
      <p:pic>
        <p:nvPicPr>
          <p:cNvPr id="3" name="Picture 2">
            <a:extLst>
              <a:ext uri="{FF2B5EF4-FFF2-40B4-BE49-F238E27FC236}">
                <a16:creationId xmlns:a16="http://schemas.microsoft.com/office/drawing/2014/main" id="{C79E0988-68AF-4CD9-8948-D8C182809E6F}"/>
              </a:ext>
            </a:extLst>
          </p:cNvPr>
          <p:cNvPicPr>
            <a:picLocks noChangeAspect="1"/>
          </p:cNvPicPr>
          <p:nvPr/>
        </p:nvPicPr>
        <p:blipFill>
          <a:blip r:embed="rId2"/>
          <a:stretch>
            <a:fillRect/>
          </a:stretch>
        </p:blipFill>
        <p:spPr>
          <a:xfrm>
            <a:off x="3581" y="0"/>
            <a:ext cx="12184837" cy="6858000"/>
          </a:xfrm>
          <a:prstGeom prst="rect">
            <a:avLst/>
          </a:prstGeom>
        </p:spPr>
      </p:pic>
    </p:spTree>
    <p:extLst>
      <p:ext uri="{BB962C8B-B14F-4D97-AF65-F5344CB8AC3E}">
        <p14:creationId xmlns:p14="http://schemas.microsoft.com/office/powerpoint/2010/main" val="29870917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098A222-544D-40C6-8215-9CFCA64F3249}"/>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48</a:t>
            </a:fld>
            <a:endParaRPr lang="en" kern="0">
              <a:solidFill>
                <a:srgbClr val="FFFFFF"/>
              </a:solidFill>
            </a:endParaRPr>
          </a:p>
        </p:txBody>
      </p:sp>
      <p:pic>
        <p:nvPicPr>
          <p:cNvPr id="4" name="Picture 3">
            <a:extLst>
              <a:ext uri="{FF2B5EF4-FFF2-40B4-BE49-F238E27FC236}">
                <a16:creationId xmlns:a16="http://schemas.microsoft.com/office/drawing/2014/main" id="{F7611680-AFAA-4EDD-A008-7EDE370C5D08}"/>
              </a:ext>
            </a:extLst>
          </p:cNvPr>
          <p:cNvPicPr>
            <a:picLocks noChangeAspect="1"/>
          </p:cNvPicPr>
          <p:nvPr/>
        </p:nvPicPr>
        <p:blipFill>
          <a:blip r:embed="rId2"/>
          <a:stretch>
            <a:fillRect/>
          </a:stretch>
        </p:blipFill>
        <p:spPr>
          <a:xfrm>
            <a:off x="1577009" y="927652"/>
            <a:ext cx="8580324" cy="4956313"/>
          </a:xfrm>
          <a:prstGeom prst="rect">
            <a:avLst/>
          </a:prstGeom>
        </p:spPr>
      </p:pic>
    </p:spTree>
    <p:extLst>
      <p:ext uri="{BB962C8B-B14F-4D97-AF65-F5344CB8AC3E}">
        <p14:creationId xmlns:p14="http://schemas.microsoft.com/office/powerpoint/2010/main" val="41355019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02ECBB-6C44-4E12-A2E1-EBE906BEBBC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49</a:t>
            </a:fld>
            <a:endParaRPr lang="en" kern="0">
              <a:solidFill>
                <a:srgbClr val="FFFFFF"/>
              </a:solidFill>
            </a:endParaRPr>
          </a:p>
        </p:txBody>
      </p:sp>
      <p:pic>
        <p:nvPicPr>
          <p:cNvPr id="4" name="Picture 3">
            <a:extLst>
              <a:ext uri="{FF2B5EF4-FFF2-40B4-BE49-F238E27FC236}">
                <a16:creationId xmlns:a16="http://schemas.microsoft.com/office/drawing/2014/main" id="{ECFD23FA-F385-49CB-A315-A8E6DD98694B}"/>
              </a:ext>
            </a:extLst>
          </p:cNvPr>
          <p:cNvPicPr>
            <a:picLocks noChangeAspect="1"/>
          </p:cNvPicPr>
          <p:nvPr/>
        </p:nvPicPr>
        <p:blipFill>
          <a:blip r:embed="rId2"/>
          <a:stretch>
            <a:fillRect/>
          </a:stretch>
        </p:blipFill>
        <p:spPr>
          <a:xfrm>
            <a:off x="1868557" y="901148"/>
            <a:ext cx="8136834" cy="4797287"/>
          </a:xfrm>
          <a:prstGeom prst="rect">
            <a:avLst/>
          </a:prstGeom>
        </p:spPr>
      </p:pic>
    </p:spTree>
    <p:extLst>
      <p:ext uri="{BB962C8B-B14F-4D97-AF65-F5344CB8AC3E}">
        <p14:creationId xmlns:p14="http://schemas.microsoft.com/office/powerpoint/2010/main" val="20171776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C3C0AD1-33E1-448F-B2B3-7A3C24ABCC0F}"/>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50</a:t>
            </a:fld>
            <a:endParaRPr lang="en" kern="0">
              <a:solidFill>
                <a:srgbClr val="FFFFFF"/>
              </a:solidFill>
            </a:endParaRPr>
          </a:p>
        </p:txBody>
      </p:sp>
      <p:pic>
        <p:nvPicPr>
          <p:cNvPr id="4" name="Picture 3">
            <a:extLst>
              <a:ext uri="{FF2B5EF4-FFF2-40B4-BE49-F238E27FC236}">
                <a16:creationId xmlns:a16="http://schemas.microsoft.com/office/drawing/2014/main" id="{7BE74A47-B371-496D-A097-A08EF2C863AB}"/>
              </a:ext>
            </a:extLst>
          </p:cNvPr>
          <p:cNvPicPr>
            <a:picLocks noChangeAspect="1"/>
          </p:cNvPicPr>
          <p:nvPr/>
        </p:nvPicPr>
        <p:blipFill>
          <a:blip r:embed="rId2"/>
          <a:stretch>
            <a:fillRect/>
          </a:stretch>
        </p:blipFill>
        <p:spPr>
          <a:xfrm>
            <a:off x="914400" y="954157"/>
            <a:ext cx="9740347" cy="5227843"/>
          </a:xfrm>
          <a:prstGeom prst="rect">
            <a:avLst/>
          </a:prstGeom>
        </p:spPr>
      </p:pic>
    </p:spTree>
    <p:extLst>
      <p:ext uri="{BB962C8B-B14F-4D97-AF65-F5344CB8AC3E}">
        <p14:creationId xmlns:p14="http://schemas.microsoft.com/office/powerpoint/2010/main" val="270042054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04C8E6-D5F7-412E-A33A-A17A7100BEB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51</a:t>
            </a:fld>
            <a:endParaRPr lang="en" kern="0">
              <a:solidFill>
                <a:srgbClr val="FFFFFF"/>
              </a:solidFill>
            </a:endParaRPr>
          </a:p>
        </p:txBody>
      </p:sp>
      <p:pic>
        <p:nvPicPr>
          <p:cNvPr id="4" name="Picture 3">
            <a:extLst>
              <a:ext uri="{FF2B5EF4-FFF2-40B4-BE49-F238E27FC236}">
                <a16:creationId xmlns:a16="http://schemas.microsoft.com/office/drawing/2014/main" id="{303EE053-42F3-45FA-A164-CAEB3FBC7014}"/>
              </a:ext>
            </a:extLst>
          </p:cNvPr>
          <p:cNvPicPr>
            <a:picLocks noChangeAspect="1"/>
          </p:cNvPicPr>
          <p:nvPr/>
        </p:nvPicPr>
        <p:blipFill>
          <a:blip r:embed="rId2"/>
          <a:stretch>
            <a:fillRect/>
          </a:stretch>
        </p:blipFill>
        <p:spPr>
          <a:xfrm>
            <a:off x="3003586" y="1668363"/>
            <a:ext cx="6184828" cy="3022906"/>
          </a:xfrm>
          <a:prstGeom prst="rect">
            <a:avLst/>
          </a:prstGeom>
        </p:spPr>
      </p:pic>
    </p:spTree>
    <p:extLst>
      <p:ext uri="{BB962C8B-B14F-4D97-AF65-F5344CB8AC3E}">
        <p14:creationId xmlns:p14="http://schemas.microsoft.com/office/powerpoint/2010/main" val="15733248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D4854D9-BC44-4218-975F-479723CCA50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52</a:t>
            </a:fld>
            <a:endParaRPr lang="en" kern="0">
              <a:solidFill>
                <a:srgbClr val="FFFFFF"/>
              </a:solidFill>
            </a:endParaRPr>
          </a:p>
        </p:txBody>
      </p:sp>
      <p:pic>
        <p:nvPicPr>
          <p:cNvPr id="4" name="Picture 3">
            <a:extLst>
              <a:ext uri="{FF2B5EF4-FFF2-40B4-BE49-F238E27FC236}">
                <a16:creationId xmlns:a16="http://schemas.microsoft.com/office/drawing/2014/main" id="{72CF4A11-7BB5-46F3-BE08-98DBEA039ABD}"/>
              </a:ext>
            </a:extLst>
          </p:cNvPr>
          <p:cNvPicPr>
            <a:picLocks noChangeAspect="1"/>
          </p:cNvPicPr>
          <p:nvPr/>
        </p:nvPicPr>
        <p:blipFill>
          <a:blip r:embed="rId2"/>
          <a:stretch>
            <a:fillRect/>
          </a:stretch>
        </p:blipFill>
        <p:spPr>
          <a:xfrm>
            <a:off x="1577008" y="689113"/>
            <a:ext cx="9104243" cy="5751444"/>
          </a:xfrm>
          <a:prstGeom prst="rect">
            <a:avLst/>
          </a:prstGeom>
        </p:spPr>
      </p:pic>
    </p:spTree>
    <p:extLst>
      <p:ext uri="{BB962C8B-B14F-4D97-AF65-F5344CB8AC3E}">
        <p14:creationId xmlns:p14="http://schemas.microsoft.com/office/powerpoint/2010/main" val="149634687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ADD65A3-3033-4570-A27B-49F66712D833}"/>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53</a:t>
            </a:fld>
            <a:endParaRPr lang="en" kern="0">
              <a:solidFill>
                <a:srgbClr val="FFFFFF"/>
              </a:solidFill>
            </a:endParaRPr>
          </a:p>
        </p:txBody>
      </p:sp>
      <p:pic>
        <p:nvPicPr>
          <p:cNvPr id="4" name="Picture 3">
            <a:extLst>
              <a:ext uri="{FF2B5EF4-FFF2-40B4-BE49-F238E27FC236}">
                <a16:creationId xmlns:a16="http://schemas.microsoft.com/office/drawing/2014/main" id="{89278F9E-9A4D-4E35-A506-D7B55979CF82}"/>
              </a:ext>
            </a:extLst>
          </p:cNvPr>
          <p:cNvPicPr>
            <a:picLocks noChangeAspect="1"/>
          </p:cNvPicPr>
          <p:nvPr/>
        </p:nvPicPr>
        <p:blipFill>
          <a:blip r:embed="rId2"/>
          <a:stretch>
            <a:fillRect/>
          </a:stretch>
        </p:blipFill>
        <p:spPr>
          <a:xfrm>
            <a:off x="1431236" y="437322"/>
            <a:ext cx="8945216" cy="6420678"/>
          </a:xfrm>
          <a:prstGeom prst="rect">
            <a:avLst/>
          </a:prstGeom>
        </p:spPr>
      </p:pic>
    </p:spTree>
    <p:extLst>
      <p:ext uri="{BB962C8B-B14F-4D97-AF65-F5344CB8AC3E}">
        <p14:creationId xmlns:p14="http://schemas.microsoft.com/office/powerpoint/2010/main" val="30846418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B375874-4E97-4304-9700-90DFA0EA18DB}"/>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54</a:t>
            </a:fld>
            <a:endParaRPr lang="en" kern="0">
              <a:solidFill>
                <a:srgbClr val="FFFFFF"/>
              </a:solidFill>
            </a:endParaRPr>
          </a:p>
        </p:txBody>
      </p:sp>
      <p:pic>
        <p:nvPicPr>
          <p:cNvPr id="4" name="Picture 3">
            <a:extLst>
              <a:ext uri="{FF2B5EF4-FFF2-40B4-BE49-F238E27FC236}">
                <a16:creationId xmlns:a16="http://schemas.microsoft.com/office/drawing/2014/main" id="{2808A6B3-4362-49FE-854A-A2FC037A0420}"/>
              </a:ext>
            </a:extLst>
          </p:cNvPr>
          <p:cNvPicPr>
            <a:picLocks noChangeAspect="1"/>
          </p:cNvPicPr>
          <p:nvPr/>
        </p:nvPicPr>
        <p:blipFill>
          <a:blip r:embed="rId2"/>
          <a:stretch>
            <a:fillRect/>
          </a:stretch>
        </p:blipFill>
        <p:spPr>
          <a:xfrm>
            <a:off x="238539" y="0"/>
            <a:ext cx="11436626" cy="6858000"/>
          </a:xfrm>
          <a:prstGeom prst="rect">
            <a:avLst/>
          </a:prstGeom>
        </p:spPr>
      </p:pic>
    </p:spTree>
    <p:extLst>
      <p:ext uri="{BB962C8B-B14F-4D97-AF65-F5344CB8AC3E}">
        <p14:creationId xmlns:p14="http://schemas.microsoft.com/office/powerpoint/2010/main" val="7016115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1559CF-F702-4276-94CF-D5B5155C82B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55</a:t>
            </a:fld>
            <a:endParaRPr lang="en" kern="0">
              <a:solidFill>
                <a:srgbClr val="FFFFFF"/>
              </a:solidFill>
            </a:endParaRPr>
          </a:p>
        </p:txBody>
      </p:sp>
      <p:pic>
        <p:nvPicPr>
          <p:cNvPr id="6" name="Picture 5">
            <a:extLst>
              <a:ext uri="{FF2B5EF4-FFF2-40B4-BE49-F238E27FC236}">
                <a16:creationId xmlns:a16="http://schemas.microsoft.com/office/drawing/2014/main" id="{2399D71A-27E7-4D4A-AD11-57A2627E1B0D}"/>
              </a:ext>
            </a:extLst>
          </p:cNvPr>
          <p:cNvPicPr>
            <a:picLocks noChangeAspect="1"/>
          </p:cNvPicPr>
          <p:nvPr/>
        </p:nvPicPr>
        <p:blipFill>
          <a:blip r:embed="rId2"/>
          <a:stretch>
            <a:fillRect/>
          </a:stretch>
        </p:blipFill>
        <p:spPr>
          <a:xfrm>
            <a:off x="7103166" y="255199"/>
            <a:ext cx="4797286" cy="3481913"/>
          </a:xfrm>
          <a:prstGeom prst="rect">
            <a:avLst/>
          </a:prstGeom>
        </p:spPr>
      </p:pic>
      <p:pic>
        <p:nvPicPr>
          <p:cNvPr id="8" name="Picture 7">
            <a:extLst>
              <a:ext uri="{FF2B5EF4-FFF2-40B4-BE49-F238E27FC236}">
                <a16:creationId xmlns:a16="http://schemas.microsoft.com/office/drawing/2014/main" id="{4CA26EA4-D949-44F8-8B13-7A1E49B38238}"/>
              </a:ext>
            </a:extLst>
          </p:cNvPr>
          <p:cNvPicPr>
            <a:picLocks noChangeAspect="1"/>
          </p:cNvPicPr>
          <p:nvPr/>
        </p:nvPicPr>
        <p:blipFill>
          <a:blip r:embed="rId3"/>
          <a:stretch>
            <a:fillRect/>
          </a:stretch>
        </p:blipFill>
        <p:spPr>
          <a:xfrm>
            <a:off x="7248938" y="3737112"/>
            <a:ext cx="4797285" cy="2444888"/>
          </a:xfrm>
          <a:prstGeom prst="rect">
            <a:avLst/>
          </a:prstGeom>
        </p:spPr>
      </p:pic>
      <p:pic>
        <p:nvPicPr>
          <p:cNvPr id="10" name="Picture 9">
            <a:extLst>
              <a:ext uri="{FF2B5EF4-FFF2-40B4-BE49-F238E27FC236}">
                <a16:creationId xmlns:a16="http://schemas.microsoft.com/office/drawing/2014/main" id="{C779EC83-7C6E-4BAD-AC26-24E44F087A7F}"/>
              </a:ext>
            </a:extLst>
          </p:cNvPr>
          <p:cNvPicPr>
            <a:picLocks noChangeAspect="1"/>
          </p:cNvPicPr>
          <p:nvPr/>
        </p:nvPicPr>
        <p:blipFill>
          <a:blip r:embed="rId4"/>
          <a:stretch>
            <a:fillRect/>
          </a:stretch>
        </p:blipFill>
        <p:spPr>
          <a:xfrm>
            <a:off x="458055" y="1271877"/>
            <a:ext cx="4485008" cy="3481912"/>
          </a:xfrm>
          <a:prstGeom prst="rect">
            <a:avLst/>
          </a:prstGeom>
        </p:spPr>
      </p:pic>
    </p:spTree>
    <p:extLst>
      <p:ext uri="{BB962C8B-B14F-4D97-AF65-F5344CB8AC3E}">
        <p14:creationId xmlns:p14="http://schemas.microsoft.com/office/powerpoint/2010/main" val="9977343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111FA05-AC1D-48A7-B295-99E57576735C}"/>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56</a:t>
            </a:fld>
            <a:endParaRPr lang="en" kern="0">
              <a:solidFill>
                <a:srgbClr val="FFFFFF"/>
              </a:solidFill>
            </a:endParaRPr>
          </a:p>
        </p:txBody>
      </p:sp>
      <p:pic>
        <p:nvPicPr>
          <p:cNvPr id="4" name="Picture 3">
            <a:extLst>
              <a:ext uri="{FF2B5EF4-FFF2-40B4-BE49-F238E27FC236}">
                <a16:creationId xmlns:a16="http://schemas.microsoft.com/office/drawing/2014/main" id="{C8D3BE75-792B-40FF-99B6-47C97BBF2692}"/>
              </a:ext>
            </a:extLst>
          </p:cNvPr>
          <p:cNvPicPr>
            <a:picLocks noChangeAspect="1"/>
          </p:cNvPicPr>
          <p:nvPr/>
        </p:nvPicPr>
        <p:blipFill>
          <a:blip r:embed="rId2"/>
          <a:stretch>
            <a:fillRect/>
          </a:stretch>
        </p:blipFill>
        <p:spPr>
          <a:xfrm>
            <a:off x="51467" y="986338"/>
            <a:ext cx="5550036" cy="5613149"/>
          </a:xfrm>
          <a:prstGeom prst="rect">
            <a:avLst/>
          </a:prstGeom>
        </p:spPr>
      </p:pic>
      <p:pic>
        <p:nvPicPr>
          <p:cNvPr id="6" name="Picture 5">
            <a:extLst>
              <a:ext uri="{FF2B5EF4-FFF2-40B4-BE49-F238E27FC236}">
                <a16:creationId xmlns:a16="http://schemas.microsoft.com/office/drawing/2014/main" id="{2B0017ED-C664-42C1-AB73-91B0291584AC}"/>
              </a:ext>
            </a:extLst>
          </p:cNvPr>
          <p:cNvPicPr>
            <a:picLocks noChangeAspect="1"/>
          </p:cNvPicPr>
          <p:nvPr/>
        </p:nvPicPr>
        <p:blipFill>
          <a:blip r:embed="rId3"/>
          <a:stretch>
            <a:fillRect/>
          </a:stretch>
        </p:blipFill>
        <p:spPr>
          <a:xfrm>
            <a:off x="6096000" y="0"/>
            <a:ext cx="5327374" cy="3105339"/>
          </a:xfrm>
          <a:prstGeom prst="rect">
            <a:avLst/>
          </a:prstGeom>
        </p:spPr>
      </p:pic>
      <p:pic>
        <p:nvPicPr>
          <p:cNvPr id="8" name="Picture 7">
            <a:extLst>
              <a:ext uri="{FF2B5EF4-FFF2-40B4-BE49-F238E27FC236}">
                <a16:creationId xmlns:a16="http://schemas.microsoft.com/office/drawing/2014/main" id="{7FCA0BCE-2407-45DD-82F8-59C8F7B3FEF5}"/>
              </a:ext>
            </a:extLst>
          </p:cNvPr>
          <p:cNvPicPr>
            <a:picLocks noChangeAspect="1"/>
          </p:cNvPicPr>
          <p:nvPr/>
        </p:nvPicPr>
        <p:blipFill>
          <a:blip r:embed="rId4"/>
          <a:stretch>
            <a:fillRect/>
          </a:stretch>
        </p:blipFill>
        <p:spPr>
          <a:xfrm>
            <a:off x="5976730" y="3134634"/>
            <a:ext cx="6042992" cy="3723366"/>
          </a:xfrm>
          <a:prstGeom prst="rect">
            <a:avLst/>
          </a:prstGeom>
        </p:spPr>
      </p:pic>
    </p:spTree>
    <p:extLst>
      <p:ext uri="{BB962C8B-B14F-4D97-AF65-F5344CB8AC3E}">
        <p14:creationId xmlns:p14="http://schemas.microsoft.com/office/powerpoint/2010/main" val="357852165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6ADB161-EBE9-4119-8C67-7E406B49458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57</a:t>
            </a:fld>
            <a:endParaRPr lang="en" kern="0">
              <a:solidFill>
                <a:srgbClr val="FFFFFF"/>
              </a:solidFill>
            </a:endParaRPr>
          </a:p>
        </p:txBody>
      </p:sp>
      <p:pic>
        <p:nvPicPr>
          <p:cNvPr id="4" name="Picture 3">
            <a:extLst>
              <a:ext uri="{FF2B5EF4-FFF2-40B4-BE49-F238E27FC236}">
                <a16:creationId xmlns:a16="http://schemas.microsoft.com/office/drawing/2014/main" id="{0B9400E7-92CF-454A-A1FC-40030D54F4B9}"/>
              </a:ext>
            </a:extLst>
          </p:cNvPr>
          <p:cNvPicPr>
            <a:picLocks noChangeAspect="1"/>
          </p:cNvPicPr>
          <p:nvPr/>
        </p:nvPicPr>
        <p:blipFill>
          <a:blip r:embed="rId2"/>
          <a:stretch>
            <a:fillRect/>
          </a:stretch>
        </p:blipFill>
        <p:spPr>
          <a:xfrm>
            <a:off x="1" y="0"/>
            <a:ext cx="5380382" cy="5081257"/>
          </a:xfrm>
          <a:prstGeom prst="rect">
            <a:avLst/>
          </a:prstGeom>
        </p:spPr>
      </p:pic>
      <p:pic>
        <p:nvPicPr>
          <p:cNvPr id="6" name="Picture 5">
            <a:extLst>
              <a:ext uri="{FF2B5EF4-FFF2-40B4-BE49-F238E27FC236}">
                <a16:creationId xmlns:a16="http://schemas.microsoft.com/office/drawing/2014/main" id="{AB1A5780-1E61-43EF-B5E9-C2E0ED818FAE}"/>
              </a:ext>
            </a:extLst>
          </p:cNvPr>
          <p:cNvPicPr>
            <a:picLocks noChangeAspect="1"/>
          </p:cNvPicPr>
          <p:nvPr/>
        </p:nvPicPr>
        <p:blipFill>
          <a:blip r:embed="rId3"/>
          <a:stretch>
            <a:fillRect/>
          </a:stretch>
        </p:blipFill>
        <p:spPr>
          <a:xfrm>
            <a:off x="6095999" y="264354"/>
            <a:ext cx="5565913" cy="5269117"/>
          </a:xfrm>
          <a:prstGeom prst="rect">
            <a:avLst/>
          </a:prstGeom>
        </p:spPr>
      </p:pic>
    </p:spTree>
    <p:extLst>
      <p:ext uri="{BB962C8B-B14F-4D97-AF65-F5344CB8AC3E}">
        <p14:creationId xmlns:p14="http://schemas.microsoft.com/office/powerpoint/2010/main" val="34645202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E896D2D-3930-49A5-B68A-A5368B92B01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58</a:t>
            </a:fld>
            <a:endParaRPr lang="en" kern="0">
              <a:solidFill>
                <a:srgbClr val="FFFFFF"/>
              </a:solidFill>
            </a:endParaRPr>
          </a:p>
        </p:txBody>
      </p:sp>
      <p:pic>
        <p:nvPicPr>
          <p:cNvPr id="4" name="Picture 3">
            <a:extLst>
              <a:ext uri="{FF2B5EF4-FFF2-40B4-BE49-F238E27FC236}">
                <a16:creationId xmlns:a16="http://schemas.microsoft.com/office/drawing/2014/main" id="{790023AE-0EEB-46F9-ADDA-117CC16817E3}"/>
              </a:ext>
            </a:extLst>
          </p:cNvPr>
          <p:cNvPicPr>
            <a:picLocks noChangeAspect="1"/>
          </p:cNvPicPr>
          <p:nvPr/>
        </p:nvPicPr>
        <p:blipFill>
          <a:blip r:embed="rId2"/>
          <a:stretch>
            <a:fillRect/>
          </a:stretch>
        </p:blipFill>
        <p:spPr>
          <a:xfrm>
            <a:off x="530087" y="185532"/>
            <a:ext cx="10641496" cy="6311252"/>
          </a:xfrm>
          <a:prstGeom prst="rect">
            <a:avLst/>
          </a:prstGeom>
        </p:spPr>
      </p:pic>
    </p:spTree>
    <p:extLst>
      <p:ext uri="{BB962C8B-B14F-4D97-AF65-F5344CB8AC3E}">
        <p14:creationId xmlns:p14="http://schemas.microsoft.com/office/powerpoint/2010/main" val="15423587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8E168C-B55F-40DF-8A5D-35310AEC8B06}"/>
              </a:ext>
            </a:extLst>
          </p:cNvPr>
          <p:cNvSpPr>
            <a:spLocks noGrp="1"/>
          </p:cNvSpPr>
          <p:nvPr>
            <p:ph type="ctrTitle"/>
          </p:nvPr>
        </p:nvSpPr>
        <p:spPr>
          <a:xfrm>
            <a:off x="1921565" y="1176038"/>
            <a:ext cx="9541565" cy="3949200"/>
          </a:xfrm>
        </p:spPr>
        <p:txBody>
          <a:bodyPr/>
          <a:lstStyle/>
          <a:p>
            <a:pPr algn="ctr"/>
            <a:r>
              <a:rPr lang="en-US" sz="4800" dirty="0">
                <a:solidFill>
                  <a:srgbClr val="0070C0"/>
                </a:solidFill>
              </a:rPr>
              <a:t>Discriminant Validity using AVE value</a:t>
            </a:r>
          </a:p>
        </p:txBody>
      </p:sp>
    </p:spTree>
    <p:extLst>
      <p:ext uri="{BB962C8B-B14F-4D97-AF65-F5344CB8AC3E}">
        <p14:creationId xmlns:p14="http://schemas.microsoft.com/office/powerpoint/2010/main" val="78876051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DF2669F-B076-48A8-921A-B151B3AF2C64}"/>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60</a:t>
            </a:fld>
            <a:endParaRPr lang="en" kern="0">
              <a:solidFill>
                <a:srgbClr val="FFFFFF"/>
              </a:solidFill>
            </a:endParaRPr>
          </a:p>
        </p:txBody>
      </p:sp>
      <p:sp>
        <p:nvSpPr>
          <p:cNvPr id="4" name="TextBox 3">
            <a:extLst>
              <a:ext uri="{FF2B5EF4-FFF2-40B4-BE49-F238E27FC236}">
                <a16:creationId xmlns:a16="http://schemas.microsoft.com/office/drawing/2014/main" id="{460A247C-7458-47B8-B54D-9027331A47E3}"/>
              </a:ext>
            </a:extLst>
          </p:cNvPr>
          <p:cNvSpPr txBox="1"/>
          <p:nvPr/>
        </p:nvSpPr>
        <p:spPr>
          <a:xfrm>
            <a:off x="562760" y="1706122"/>
            <a:ext cx="11205170" cy="2554545"/>
          </a:xfrm>
          <a:prstGeom prst="rect">
            <a:avLst/>
          </a:prstGeom>
          <a:noFill/>
        </p:spPr>
        <p:txBody>
          <a:bodyPr wrap="square">
            <a:spAutoFit/>
          </a:bodyPr>
          <a:lstStyle/>
          <a:p>
            <a:pPr marL="571500" indent="-571500" algn="just">
              <a:buFont typeface="Arial" panose="020B0604020202020204" pitchFamily="34" charset="0"/>
              <a:buChar char="•"/>
            </a:pPr>
            <a:r>
              <a:rPr lang="en-US" sz="3200" dirty="0">
                <a:solidFill>
                  <a:srgbClr val="000000"/>
                </a:solidFill>
                <a:latin typeface="Times New Roman" panose="02020603050405020304" pitchFamily="18" charset="0"/>
              </a:rPr>
              <a:t>D</a:t>
            </a:r>
            <a:r>
              <a:rPr lang="en-US" sz="3200" b="0" i="0" u="none" strike="noStrike" baseline="0" dirty="0">
                <a:solidFill>
                  <a:srgbClr val="000000"/>
                </a:solidFill>
                <a:latin typeface="Times New Roman" panose="02020603050405020304" pitchFamily="18" charset="0"/>
              </a:rPr>
              <a:t>iscriminant validity refers to the items of different constructs are not related to each other (Cooper and Schindler, 2003) </a:t>
            </a:r>
          </a:p>
          <a:p>
            <a:pPr marL="571500" indent="-571500" algn="just">
              <a:buFont typeface="Arial" panose="020B0604020202020204" pitchFamily="34" charset="0"/>
              <a:buChar char="•"/>
            </a:pPr>
            <a:r>
              <a:rPr lang="en-US" sz="3200" dirty="0">
                <a:solidFill>
                  <a:srgbClr val="000000"/>
                </a:solidFill>
                <a:latin typeface="Times New Roman" panose="02020603050405020304" pitchFamily="18" charset="0"/>
              </a:rPr>
              <a:t>AVE (Average Variance Extracted) method is used to measure convergent validity. However, the root of AVE is used to measure discriminant validity.</a:t>
            </a:r>
          </a:p>
        </p:txBody>
      </p:sp>
    </p:spTree>
    <p:extLst>
      <p:ext uri="{BB962C8B-B14F-4D97-AF65-F5344CB8AC3E}">
        <p14:creationId xmlns:p14="http://schemas.microsoft.com/office/powerpoint/2010/main" val="16398321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F609B73-30B6-44AC-9687-BC879F04447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61</a:t>
            </a:fld>
            <a:endParaRPr lang="en" kern="0">
              <a:solidFill>
                <a:srgbClr val="FFFFFF"/>
              </a:solidFill>
            </a:endParaRPr>
          </a:p>
        </p:txBody>
      </p:sp>
      <p:sp>
        <p:nvSpPr>
          <p:cNvPr id="4" name="TextBox 3">
            <a:extLst>
              <a:ext uri="{FF2B5EF4-FFF2-40B4-BE49-F238E27FC236}">
                <a16:creationId xmlns:a16="http://schemas.microsoft.com/office/drawing/2014/main" id="{463DE158-71BB-49DE-B314-63DCDED180AE}"/>
              </a:ext>
            </a:extLst>
          </p:cNvPr>
          <p:cNvSpPr txBox="1"/>
          <p:nvPr/>
        </p:nvSpPr>
        <p:spPr>
          <a:xfrm>
            <a:off x="51467" y="1129421"/>
            <a:ext cx="11873947" cy="5262979"/>
          </a:xfrm>
          <a:prstGeom prst="rect">
            <a:avLst/>
          </a:prstGeom>
          <a:noFill/>
        </p:spPr>
        <p:txBody>
          <a:bodyPr wrap="square">
            <a:spAutoFit/>
          </a:bodyPr>
          <a:lstStyle/>
          <a:p>
            <a:pPr marL="285750" indent="-285750" algn="just">
              <a:buFont typeface="Arial" panose="020B0604020202020204" pitchFamily="34" charset="0"/>
              <a:buChar char="•"/>
            </a:pPr>
            <a:r>
              <a:rPr lang="en-US" sz="2800" dirty="0"/>
              <a:t>The method for measuring the discriminant validity is the average variance extracted (AVE), </a:t>
            </a:r>
            <a:r>
              <a:rPr lang="en-US" sz="2800" u="sng" dirty="0"/>
              <a:t>which was computed from the sum of the squared multiple correlations of items divided by the number of these items </a:t>
            </a:r>
            <a:r>
              <a:rPr lang="en-US" sz="2800" dirty="0"/>
              <a:t>(Hair et al., 2010). </a:t>
            </a:r>
          </a:p>
          <a:p>
            <a:pPr algn="just"/>
            <a:r>
              <a:rPr lang="en-US" sz="2800" dirty="0">
                <a:solidFill>
                  <a:srgbClr val="FF0000"/>
                </a:solidFill>
              </a:rPr>
              <a:t>                                 </a:t>
            </a:r>
          </a:p>
          <a:p>
            <a:pPr algn="ctr"/>
            <a:r>
              <a:rPr lang="en-US" sz="2800" dirty="0">
                <a:solidFill>
                  <a:srgbClr val="FF0000"/>
                </a:solidFill>
              </a:rPr>
              <a:t>Root of [ the sum of squared multiple correlations/ n ] = AVE</a:t>
            </a:r>
          </a:p>
          <a:p>
            <a:pPr algn="just"/>
            <a:endParaRPr lang="en-US" sz="2800" dirty="0">
              <a:solidFill>
                <a:srgbClr val="FF0000"/>
              </a:solidFill>
            </a:endParaRPr>
          </a:p>
          <a:p>
            <a:pPr marL="285750" indent="-285750" algn="just">
              <a:buFont typeface="Arial" panose="020B0604020202020204" pitchFamily="34" charset="0"/>
              <a:buChar char="•"/>
            </a:pPr>
            <a:r>
              <a:rPr lang="en-US" sz="2800" dirty="0"/>
              <a:t>However, </a:t>
            </a:r>
            <a:r>
              <a:rPr lang="en-US" sz="2800" u="sng" dirty="0">
                <a:solidFill>
                  <a:srgbClr val="FF0000"/>
                </a:solidFill>
              </a:rPr>
              <a:t>the construct discriminant validity </a:t>
            </a:r>
            <a:r>
              <a:rPr lang="en-US" sz="2800" dirty="0"/>
              <a:t>can be assessed through various methods, </a:t>
            </a:r>
            <a:r>
              <a:rPr lang="en-US" sz="2800" u="sng" dirty="0"/>
              <a:t>either by identifying the correlation between the constructs</a:t>
            </a:r>
            <a:r>
              <a:rPr lang="en-US" sz="2800" dirty="0"/>
              <a:t>, or </a:t>
            </a:r>
            <a:r>
              <a:rPr lang="en-US" sz="2800" u="sng" dirty="0"/>
              <a:t>by comparing “the root of average variance extracted (AVE) scores for any two different constructs with the estimate of the squared correlation between them”</a:t>
            </a:r>
            <a:r>
              <a:rPr lang="en-US" sz="2800" dirty="0"/>
              <a:t> (Hair et al., 2006, p. 778). </a:t>
            </a:r>
          </a:p>
        </p:txBody>
      </p:sp>
    </p:spTree>
    <p:extLst>
      <p:ext uri="{BB962C8B-B14F-4D97-AF65-F5344CB8AC3E}">
        <p14:creationId xmlns:p14="http://schemas.microsoft.com/office/powerpoint/2010/main" val="34768080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D93BC6-E9DD-4008-8526-CCF08CE356FA}"/>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62</a:t>
            </a:fld>
            <a:endParaRPr lang="en" kern="0">
              <a:solidFill>
                <a:srgbClr val="FFFFFF"/>
              </a:solidFill>
            </a:endParaRPr>
          </a:p>
        </p:txBody>
      </p:sp>
      <p:sp>
        <p:nvSpPr>
          <p:cNvPr id="4" name="TextBox 3">
            <a:extLst>
              <a:ext uri="{FF2B5EF4-FFF2-40B4-BE49-F238E27FC236}">
                <a16:creationId xmlns:a16="http://schemas.microsoft.com/office/drawing/2014/main" id="{DFA3EE77-CD67-48CE-A15F-999FAEAAFCBB}"/>
              </a:ext>
            </a:extLst>
          </p:cNvPr>
          <p:cNvSpPr txBox="1"/>
          <p:nvPr/>
        </p:nvSpPr>
        <p:spPr>
          <a:xfrm>
            <a:off x="397566" y="3450230"/>
            <a:ext cx="11396869" cy="1077218"/>
          </a:xfrm>
          <a:prstGeom prst="rect">
            <a:avLst/>
          </a:prstGeom>
          <a:noFill/>
        </p:spPr>
        <p:txBody>
          <a:bodyPr wrap="square">
            <a:spAutoFit/>
          </a:bodyPr>
          <a:lstStyle/>
          <a:p>
            <a:pPr marL="571500" marR="0" lvl="0" indent="-5715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The discriminant validity is supported if the square roots of the AVE values are exceeding the highest squared correlation</a:t>
            </a:r>
            <a:endParaRPr kumimoji="0" lang="en-US" sz="28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BA99C128-3C5B-46D8-9A60-FFABA443A555}"/>
              </a:ext>
            </a:extLst>
          </p:cNvPr>
          <p:cNvSpPr txBox="1"/>
          <p:nvPr/>
        </p:nvSpPr>
        <p:spPr>
          <a:xfrm>
            <a:off x="397565" y="1635150"/>
            <a:ext cx="11396870" cy="1569660"/>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63248"/>
                </a:solidFill>
                <a:effectLst/>
                <a:uLnTx/>
                <a:uFillTx/>
                <a:latin typeface="Times New Roman" panose="02020603050405020304" pitchFamily="18" charset="0"/>
                <a:cs typeface="Times New Roman" panose="02020603050405020304" pitchFamily="18" charset="0"/>
              </a:rPr>
              <a:t>The discriminant validity of the constructs was measured through comparing the square roots of the AVE scores with the correlations among the latent constructs.</a:t>
            </a:r>
          </a:p>
        </p:txBody>
      </p:sp>
    </p:spTree>
    <p:extLst>
      <p:ext uri="{BB962C8B-B14F-4D97-AF65-F5344CB8AC3E}">
        <p14:creationId xmlns:p14="http://schemas.microsoft.com/office/powerpoint/2010/main" val="423529805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E1BE9-6A4D-4074-81DC-FD7F7417B768}"/>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63</a:t>
            </a:fld>
            <a:endParaRPr lang="en" kern="0">
              <a:solidFill>
                <a:srgbClr val="FFFFFF"/>
              </a:solidFill>
            </a:endParaRPr>
          </a:p>
        </p:txBody>
      </p:sp>
      <p:pic>
        <p:nvPicPr>
          <p:cNvPr id="4" name="Picture 3">
            <a:extLst>
              <a:ext uri="{FF2B5EF4-FFF2-40B4-BE49-F238E27FC236}">
                <a16:creationId xmlns:a16="http://schemas.microsoft.com/office/drawing/2014/main" id="{CD3E27E9-AB7D-4EAD-996A-6A8E51FA318A}"/>
              </a:ext>
            </a:extLst>
          </p:cNvPr>
          <p:cNvPicPr>
            <a:picLocks noChangeAspect="1"/>
          </p:cNvPicPr>
          <p:nvPr/>
        </p:nvPicPr>
        <p:blipFill>
          <a:blip r:embed="rId2"/>
          <a:stretch>
            <a:fillRect/>
          </a:stretch>
        </p:blipFill>
        <p:spPr>
          <a:xfrm>
            <a:off x="1630017" y="1020418"/>
            <a:ext cx="9727096" cy="3182916"/>
          </a:xfrm>
          <a:prstGeom prst="rect">
            <a:avLst/>
          </a:prstGeom>
        </p:spPr>
      </p:pic>
    </p:spTree>
    <p:extLst>
      <p:ext uri="{BB962C8B-B14F-4D97-AF65-F5344CB8AC3E}">
        <p14:creationId xmlns:p14="http://schemas.microsoft.com/office/powerpoint/2010/main" val="288873612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30997"/>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Reliability</a:t>
            </a:r>
            <a:br>
              <a:rPr lang="en-US" sz="2800" dirty="0">
                <a:solidFill>
                  <a:srgbClr val="000000"/>
                </a:solidFill>
                <a:latin typeface="Times New Roman" panose="02020603050405020304" pitchFamily="18" charset="0"/>
                <a:cs typeface="Times New Roman" panose="02020603050405020304" pitchFamily="18" charset="0"/>
              </a:rPr>
            </a:br>
            <a:r>
              <a:rPr lang="en-US" sz="2800" dirty="0">
                <a:solidFill>
                  <a:srgbClr val="000000"/>
                </a:solidFill>
                <a:latin typeface="Times New Roman" panose="02020603050405020304" pitchFamily="18" charset="0"/>
                <a:cs typeface="Times New Roman" panose="02020603050405020304" pitchFamily="18" charset="0"/>
              </a:rPr>
              <a:t> </a:t>
            </a:r>
            <a:r>
              <a:rPr lang="en-US" sz="2400" dirty="0">
                <a:solidFill>
                  <a:srgbClr val="000000"/>
                </a:solidFill>
                <a:latin typeface="Times New Roman" panose="02020603050405020304" pitchFamily="18" charset="0"/>
                <a:cs typeface="Times New Roman" panose="02020603050405020304" pitchFamily="18" charset="0"/>
              </a:rPr>
              <a:t>(Cronbach`s alpha+ Composite reliability)</a:t>
            </a:r>
            <a:endParaRPr lang="en-US" sz="28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402939912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15B0B6-6B1E-4E22-BA02-F8706B5BC330}"/>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65</a:t>
            </a:fld>
            <a:endParaRPr lang="en" kern="0">
              <a:solidFill>
                <a:srgbClr val="FFFFFF"/>
              </a:solidFill>
            </a:endParaRPr>
          </a:p>
        </p:txBody>
      </p:sp>
      <p:sp>
        <p:nvSpPr>
          <p:cNvPr id="4" name="TextBox 3">
            <a:extLst>
              <a:ext uri="{FF2B5EF4-FFF2-40B4-BE49-F238E27FC236}">
                <a16:creationId xmlns:a16="http://schemas.microsoft.com/office/drawing/2014/main" id="{32111F6F-96A6-41C1-BC92-1CA402951886}"/>
              </a:ext>
            </a:extLst>
          </p:cNvPr>
          <p:cNvSpPr txBox="1"/>
          <p:nvPr/>
        </p:nvSpPr>
        <p:spPr>
          <a:xfrm>
            <a:off x="251791" y="1404804"/>
            <a:ext cx="11688418" cy="3539430"/>
          </a:xfrm>
          <a:prstGeom prst="rect">
            <a:avLst/>
          </a:prstGeom>
          <a:noFill/>
        </p:spPr>
        <p:txBody>
          <a:bodyPr wrap="square">
            <a:spAutoFit/>
          </a:bodyPr>
          <a:lstStyle/>
          <a:p>
            <a:pPr marL="457200" indent="-457200" algn="just">
              <a:buFont typeface="Arial" panose="020B0604020202020204" pitchFamily="34" charset="0"/>
              <a:buChar char="•"/>
            </a:pPr>
            <a:r>
              <a:rPr lang="en-US" sz="2800" dirty="0"/>
              <a:t>There are two ways to estimate reliability, the value of both of them should ≥ 0.7 (Hair et al., 2010).</a:t>
            </a:r>
          </a:p>
          <a:p>
            <a:pPr marL="457200" indent="-457200" algn="just">
              <a:buFont typeface="Arial" panose="020B0604020202020204" pitchFamily="34" charset="0"/>
              <a:buChar char="•"/>
            </a:pPr>
            <a:r>
              <a:rPr lang="en-US" sz="2800" dirty="0"/>
              <a:t>Composite reliability (CR) differs from Cronbach’s alpha. As, when calculating reliability of the constructs, CR relies on using measurement error. </a:t>
            </a:r>
          </a:p>
          <a:p>
            <a:pPr marL="457200" indent="-457200" algn="just">
              <a:buFont typeface="Arial" panose="020B0604020202020204" pitchFamily="34" charset="0"/>
              <a:buChar char="•"/>
            </a:pPr>
            <a:r>
              <a:rPr lang="en-US" sz="2800" dirty="0"/>
              <a:t>Thus, Composite Reliability (CR) and Cronbach’s Alpha were extracted and calculated to measure the internal consistency of the constructs which were adopted for the purpose of the current study.</a:t>
            </a:r>
          </a:p>
        </p:txBody>
      </p:sp>
    </p:spTree>
    <p:extLst>
      <p:ext uri="{BB962C8B-B14F-4D97-AF65-F5344CB8AC3E}">
        <p14:creationId xmlns:p14="http://schemas.microsoft.com/office/powerpoint/2010/main" val="230483077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DB6D4-2E7C-48DD-AA0D-29C79A9398DF}"/>
              </a:ext>
            </a:extLst>
          </p:cNvPr>
          <p:cNvSpPr>
            <a:spLocks noGrp="1"/>
          </p:cNvSpPr>
          <p:nvPr>
            <p:ph type="ctrTitle"/>
          </p:nvPr>
        </p:nvSpPr>
        <p:spPr>
          <a:xfrm>
            <a:off x="2809461" y="1136281"/>
            <a:ext cx="7157200" cy="3949200"/>
          </a:xfrm>
        </p:spPr>
        <p:txBody>
          <a:bodyPr/>
          <a:lstStyle/>
          <a:p>
            <a:pPr algn="ctr"/>
            <a:r>
              <a:rPr lang="en-US" sz="5400" dirty="0">
                <a:solidFill>
                  <a:srgbClr val="0070C0"/>
                </a:solidFill>
              </a:rPr>
              <a:t>Cronbach's Alpha</a:t>
            </a:r>
          </a:p>
        </p:txBody>
      </p:sp>
    </p:spTree>
    <p:extLst>
      <p:ext uri="{BB962C8B-B14F-4D97-AF65-F5344CB8AC3E}">
        <p14:creationId xmlns:p14="http://schemas.microsoft.com/office/powerpoint/2010/main" val="32303346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61A59-937D-4B6D-B51F-60B31A58CB19}"/>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67</a:t>
            </a:fld>
            <a:endParaRPr lang="en" kern="0">
              <a:solidFill>
                <a:srgbClr val="FFFFFF"/>
              </a:solidFill>
            </a:endParaRPr>
          </a:p>
        </p:txBody>
      </p:sp>
      <p:pic>
        <p:nvPicPr>
          <p:cNvPr id="4" name="Picture 3">
            <a:extLst>
              <a:ext uri="{FF2B5EF4-FFF2-40B4-BE49-F238E27FC236}">
                <a16:creationId xmlns:a16="http://schemas.microsoft.com/office/drawing/2014/main" id="{46AF807F-08F9-47B6-A6D1-CD570C794246}"/>
              </a:ext>
            </a:extLst>
          </p:cNvPr>
          <p:cNvPicPr>
            <a:picLocks noChangeAspect="1"/>
          </p:cNvPicPr>
          <p:nvPr/>
        </p:nvPicPr>
        <p:blipFill>
          <a:blip r:embed="rId2"/>
          <a:stretch>
            <a:fillRect/>
          </a:stretch>
        </p:blipFill>
        <p:spPr>
          <a:xfrm>
            <a:off x="901147" y="662609"/>
            <a:ext cx="10482469" cy="5519391"/>
          </a:xfrm>
          <a:prstGeom prst="rect">
            <a:avLst/>
          </a:prstGeom>
        </p:spPr>
      </p:pic>
    </p:spTree>
    <p:extLst>
      <p:ext uri="{BB962C8B-B14F-4D97-AF65-F5344CB8AC3E}">
        <p14:creationId xmlns:p14="http://schemas.microsoft.com/office/powerpoint/2010/main" val="24953282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E0C7141-0B3B-4FCE-9DD4-5B47E4840068}"/>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68</a:t>
            </a:fld>
            <a:endParaRPr lang="en" kern="0">
              <a:solidFill>
                <a:srgbClr val="FFFFFF"/>
              </a:solidFill>
            </a:endParaRPr>
          </a:p>
        </p:txBody>
      </p:sp>
      <p:pic>
        <p:nvPicPr>
          <p:cNvPr id="4" name="Picture 3">
            <a:extLst>
              <a:ext uri="{FF2B5EF4-FFF2-40B4-BE49-F238E27FC236}">
                <a16:creationId xmlns:a16="http://schemas.microsoft.com/office/drawing/2014/main" id="{23661EF9-C984-4740-93A1-DCD4BEE686DD}"/>
              </a:ext>
            </a:extLst>
          </p:cNvPr>
          <p:cNvPicPr>
            <a:picLocks noChangeAspect="1"/>
          </p:cNvPicPr>
          <p:nvPr/>
        </p:nvPicPr>
        <p:blipFill>
          <a:blip r:embed="rId2"/>
          <a:stretch>
            <a:fillRect/>
          </a:stretch>
        </p:blipFill>
        <p:spPr>
          <a:xfrm>
            <a:off x="271210" y="914401"/>
            <a:ext cx="10887119" cy="2160103"/>
          </a:xfrm>
          <a:prstGeom prst="rect">
            <a:avLst/>
          </a:prstGeom>
        </p:spPr>
      </p:pic>
      <p:pic>
        <p:nvPicPr>
          <p:cNvPr id="6" name="Picture 5">
            <a:extLst>
              <a:ext uri="{FF2B5EF4-FFF2-40B4-BE49-F238E27FC236}">
                <a16:creationId xmlns:a16="http://schemas.microsoft.com/office/drawing/2014/main" id="{F84DE3C6-4238-404F-B2E3-518B839CCAA6}"/>
              </a:ext>
            </a:extLst>
          </p:cNvPr>
          <p:cNvPicPr>
            <a:picLocks noChangeAspect="1"/>
          </p:cNvPicPr>
          <p:nvPr/>
        </p:nvPicPr>
        <p:blipFill>
          <a:blip r:embed="rId3"/>
          <a:stretch>
            <a:fillRect/>
          </a:stretch>
        </p:blipFill>
        <p:spPr>
          <a:xfrm>
            <a:off x="271210" y="3259901"/>
            <a:ext cx="11364199" cy="3132499"/>
          </a:xfrm>
          <a:prstGeom prst="rect">
            <a:avLst/>
          </a:prstGeom>
        </p:spPr>
      </p:pic>
    </p:spTree>
    <p:extLst>
      <p:ext uri="{BB962C8B-B14F-4D97-AF65-F5344CB8AC3E}">
        <p14:creationId xmlns:p14="http://schemas.microsoft.com/office/powerpoint/2010/main" val="15981500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47DBB23-53E4-4D99-B7F4-609E2E799AFF}"/>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69</a:t>
            </a:fld>
            <a:endParaRPr lang="en" kern="0">
              <a:solidFill>
                <a:srgbClr val="FFFFFF"/>
              </a:solidFill>
            </a:endParaRPr>
          </a:p>
        </p:txBody>
      </p:sp>
      <p:pic>
        <p:nvPicPr>
          <p:cNvPr id="4" name="Picture 3">
            <a:extLst>
              <a:ext uri="{FF2B5EF4-FFF2-40B4-BE49-F238E27FC236}">
                <a16:creationId xmlns:a16="http://schemas.microsoft.com/office/drawing/2014/main" id="{6519898D-22BE-49B7-B667-F8477303D0DA}"/>
              </a:ext>
            </a:extLst>
          </p:cNvPr>
          <p:cNvPicPr>
            <a:picLocks noChangeAspect="1"/>
          </p:cNvPicPr>
          <p:nvPr/>
        </p:nvPicPr>
        <p:blipFill>
          <a:blip r:embed="rId2"/>
          <a:stretch>
            <a:fillRect/>
          </a:stretch>
        </p:blipFill>
        <p:spPr>
          <a:xfrm>
            <a:off x="1537252" y="1215427"/>
            <a:ext cx="8759687" cy="5387373"/>
          </a:xfrm>
          <a:prstGeom prst="rect">
            <a:avLst/>
          </a:prstGeom>
        </p:spPr>
      </p:pic>
    </p:spTree>
    <p:extLst>
      <p:ext uri="{BB962C8B-B14F-4D97-AF65-F5344CB8AC3E}">
        <p14:creationId xmlns:p14="http://schemas.microsoft.com/office/powerpoint/2010/main" val="30267295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58BD7B2-BD31-4551-8D3D-9A604DBB823E}"/>
              </a:ext>
            </a:extLst>
          </p:cNvPr>
          <p:cNvSpPr>
            <a:spLocks noGrp="1"/>
          </p:cNvSpPr>
          <p:nvPr>
            <p:ph type="sldNum" idx="12"/>
          </p:nvPr>
        </p:nvSpPr>
        <p:spPr/>
        <p:txBody>
          <a:bodyPr/>
          <a:lstStyle/>
          <a:p>
            <a:pPr defTabSz="1219170">
              <a:buClr>
                <a:srgbClr val="000000"/>
              </a:buClr>
            </a:pPr>
            <a:fld id="{00000000-1234-1234-1234-123412341234}" type="slidenum">
              <a:rPr lang="en" kern="0">
                <a:solidFill>
                  <a:srgbClr val="FFFFFF"/>
                </a:solidFill>
              </a:rPr>
              <a:pPr defTabSz="1219170">
                <a:buClr>
                  <a:srgbClr val="000000"/>
                </a:buClr>
              </a:pPr>
              <a:t>70</a:t>
            </a:fld>
            <a:endParaRPr lang="en" kern="0">
              <a:solidFill>
                <a:srgbClr val="FFFFFF"/>
              </a:solidFill>
            </a:endParaRPr>
          </a:p>
        </p:txBody>
      </p:sp>
      <p:pic>
        <p:nvPicPr>
          <p:cNvPr id="3" name="Picture 2">
            <a:extLst>
              <a:ext uri="{FF2B5EF4-FFF2-40B4-BE49-F238E27FC236}">
                <a16:creationId xmlns:a16="http://schemas.microsoft.com/office/drawing/2014/main" id="{2A8D2A12-3048-4C4B-94E7-43461877BF7C}"/>
              </a:ext>
            </a:extLst>
          </p:cNvPr>
          <p:cNvPicPr>
            <a:picLocks noChangeAspect="1"/>
          </p:cNvPicPr>
          <p:nvPr/>
        </p:nvPicPr>
        <p:blipFill>
          <a:blip r:embed="rId2"/>
          <a:stretch>
            <a:fillRect/>
          </a:stretch>
        </p:blipFill>
        <p:spPr>
          <a:xfrm>
            <a:off x="1866900" y="501650"/>
            <a:ext cx="8458200" cy="5854700"/>
          </a:xfrm>
          <a:prstGeom prst="rect">
            <a:avLst/>
          </a:prstGeom>
        </p:spPr>
      </p:pic>
    </p:spTree>
    <p:extLst>
      <p:ext uri="{BB962C8B-B14F-4D97-AF65-F5344CB8AC3E}">
        <p14:creationId xmlns:p14="http://schemas.microsoft.com/office/powerpoint/2010/main" val="224752691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D377E7-A929-4F0A-9EF1-CBE81184F342}"/>
              </a:ext>
            </a:extLst>
          </p:cNvPr>
          <p:cNvSpPr>
            <a:spLocks noGrp="1"/>
          </p:cNvSpPr>
          <p:nvPr>
            <p:ph type="sldNum" idx="12"/>
          </p:nvPr>
        </p:nvSpPr>
        <p:spPr/>
        <p:txBody>
          <a:bodyPr/>
          <a:lstStyle/>
          <a:p>
            <a:pPr defTabSz="1219170">
              <a:buClr>
                <a:srgbClr val="000000"/>
              </a:buClr>
            </a:pPr>
            <a:fld id="{00000000-1234-1234-1234-123412341234}" type="slidenum">
              <a:rPr lang="en" kern="0">
                <a:solidFill>
                  <a:srgbClr val="FFFFFF"/>
                </a:solidFill>
              </a:rPr>
              <a:pPr defTabSz="1219170">
                <a:buClr>
                  <a:srgbClr val="000000"/>
                </a:buClr>
              </a:pPr>
              <a:t>71</a:t>
            </a:fld>
            <a:endParaRPr lang="en" kern="0">
              <a:solidFill>
                <a:srgbClr val="FFFFFF"/>
              </a:solidFill>
            </a:endParaRPr>
          </a:p>
        </p:txBody>
      </p:sp>
      <p:pic>
        <p:nvPicPr>
          <p:cNvPr id="3" name="Picture 2">
            <a:extLst>
              <a:ext uri="{FF2B5EF4-FFF2-40B4-BE49-F238E27FC236}">
                <a16:creationId xmlns:a16="http://schemas.microsoft.com/office/drawing/2014/main" id="{215307A6-9E44-4928-A341-488343BCB114}"/>
              </a:ext>
            </a:extLst>
          </p:cNvPr>
          <p:cNvPicPr>
            <a:picLocks noChangeAspect="1"/>
          </p:cNvPicPr>
          <p:nvPr/>
        </p:nvPicPr>
        <p:blipFill>
          <a:blip r:embed="rId2"/>
          <a:stretch>
            <a:fillRect/>
          </a:stretch>
        </p:blipFill>
        <p:spPr>
          <a:xfrm>
            <a:off x="2546350" y="1339850"/>
            <a:ext cx="7099300" cy="4178300"/>
          </a:xfrm>
          <a:prstGeom prst="rect">
            <a:avLst/>
          </a:prstGeom>
        </p:spPr>
      </p:pic>
    </p:spTree>
    <p:extLst>
      <p:ext uri="{BB962C8B-B14F-4D97-AF65-F5344CB8AC3E}">
        <p14:creationId xmlns:p14="http://schemas.microsoft.com/office/powerpoint/2010/main" val="313660231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43AE138-1517-45DF-B6CA-BB513797C246}"/>
              </a:ext>
            </a:extLst>
          </p:cNvPr>
          <p:cNvSpPr>
            <a:spLocks noGrp="1"/>
          </p:cNvSpPr>
          <p:nvPr>
            <p:ph type="sldNum" idx="12"/>
          </p:nvPr>
        </p:nvSpPr>
        <p:spPr/>
        <p:txBody>
          <a:bodyPr/>
          <a:lstStyle/>
          <a:p>
            <a:pPr defTabSz="1219170">
              <a:buClr>
                <a:srgbClr val="000000"/>
              </a:buClr>
            </a:pPr>
            <a:fld id="{00000000-1234-1234-1234-123412341234}" type="slidenum">
              <a:rPr lang="en" kern="0">
                <a:solidFill>
                  <a:srgbClr val="FFFFFF"/>
                </a:solidFill>
              </a:rPr>
              <a:pPr defTabSz="1219170">
                <a:buClr>
                  <a:srgbClr val="000000"/>
                </a:buClr>
              </a:pPr>
              <a:t>72</a:t>
            </a:fld>
            <a:endParaRPr lang="en" kern="0">
              <a:solidFill>
                <a:srgbClr val="FFFFFF"/>
              </a:solidFill>
            </a:endParaRPr>
          </a:p>
        </p:txBody>
      </p:sp>
      <p:pic>
        <p:nvPicPr>
          <p:cNvPr id="3" name="Picture 2">
            <a:extLst>
              <a:ext uri="{FF2B5EF4-FFF2-40B4-BE49-F238E27FC236}">
                <a16:creationId xmlns:a16="http://schemas.microsoft.com/office/drawing/2014/main" id="{52961306-1DB7-4A0E-AD38-D097C8A8AFF0}"/>
              </a:ext>
            </a:extLst>
          </p:cNvPr>
          <p:cNvPicPr>
            <a:picLocks noChangeAspect="1"/>
          </p:cNvPicPr>
          <p:nvPr/>
        </p:nvPicPr>
        <p:blipFill>
          <a:blip r:embed="rId2"/>
          <a:stretch>
            <a:fillRect/>
          </a:stretch>
        </p:blipFill>
        <p:spPr>
          <a:xfrm>
            <a:off x="2546350" y="1339850"/>
            <a:ext cx="7099300" cy="4178300"/>
          </a:xfrm>
          <a:prstGeom prst="rect">
            <a:avLst/>
          </a:prstGeom>
        </p:spPr>
      </p:pic>
    </p:spTree>
    <p:extLst>
      <p:ext uri="{BB962C8B-B14F-4D97-AF65-F5344CB8AC3E}">
        <p14:creationId xmlns:p14="http://schemas.microsoft.com/office/powerpoint/2010/main" val="127385008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33AB09-8AD8-46CB-BA88-E05909EC4B19}"/>
              </a:ext>
            </a:extLst>
          </p:cNvPr>
          <p:cNvSpPr>
            <a:spLocks noGrp="1"/>
          </p:cNvSpPr>
          <p:nvPr>
            <p:ph type="sldNum" idx="12"/>
          </p:nvPr>
        </p:nvSpPr>
        <p:spPr/>
        <p:txBody>
          <a:bodyPr/>
          <a:lstStyle/>
          <a:p>
            <a:pPr defTabSz="1219170">
              <a:buClr>
                <a:srgbClr val="000000"/>
              </a:buClr>
            </a:pPr>
            <a:fld id="{00000000-1234-1234-1234-123412341234}" type="slidenum">
              <a:rPr lang="en" kern="0">
                <a:solidFill>
                  <a:srgbClr val="FFFFFF"/>
                </a:solidFill>
              </a:rPr>
              <a:pPr defTabSz="1219170">
                <a:buClr>
                  <a:srgbClr val="000000"/>
                </a:buClr>
              </a:pPr>
              <a:t>73</a:t>
            </a:fld>
            <a:endParaRPr lang="en" kern="0">
              <a:solidFill>
                <a:srgbClr val="FFFFFF"/>
              </a:solidFill>
            </a:endParaRPr>
          </a:p>
        </p:txBody>
      </p:sp>
      <p:pic>
        <p:nvPicPr>
          <p:cNvPr id="3" name="Picture 2">
            <a:extLst>
              <a:ext uri="{FF2B5EF4-FFF2-40B4-BE49-F238E27FC236}">
                <a16:creationId xmlns:a16="http://schemas.microsoft.com/office/drawing/2014/main" id="{8BD05BE0-84F5-4B34-A8AD-4B311186F3EB}"/>
              </a:ext>
            </a:extLst>
          </p:cNvPr>
          <p:cNvPicPr>
            <a:picLocks noChangeAspect="1"/>
          </p:cNvPicPr>
          <p:nvPr/>
        </p:nvPicPr>
        <p:blipFill>
          <a:blip r:embed="rId2"/>
          <a:stretch>
            <a:fillRect/>
          </a:stretch>
        </p:blipFill>
        <p:spPr>
          <a:xfrm>
            <a:off x="3314700" y="723900"/>
            <a:ext cx="5562600" cy="5410200"/>
          </a:xfrm>
          <a:prstGeom prst="rect">
            <a:avLst/>
          </a:prstGeom>
        </p:spPr>
      </p:pic>
    </p:spTree>
    <p:extLst>
      <p:ext uri="{BB962C8B-B14F-4D97-AF65-F5344CB8AC3E}">
        <p14:creationId xmlns:p14="http://schemas.microsoft.com/office/powerpoint/2010/main" val="215938633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219533-64E4-4EBA-B3B1-1B6CEBD7E783}"/>
              </a:ext>
            </a:extLst>
          </p:cNvPr>
          <p:cNvSpPr>
            <a:spLocks noGrp="1"/>
          </p:cNvSpPr>
          <p:nvPr>
            <p:ph type="sldNum" idx="12"/>
          </p:nvPr>
        </p:nvSpPr>
        <p:spPr/>
        <p:txBody>
          <a:bodyPr/>
          <a:lstStyle/>
          <a:p>
            <a:pPr defTabSz="1219170">
              <a:buClr>
                <a:srgbClr val="000000"/>
              </a:buClr>
            </a:pPr>
            <a:fld id="{00000000-1234-1234-1234-123412341234}" type="slidenum">
              <a:rPr lang="en" kern="0">
                <a:solidFill>
                  <a:srgbClr val="FFFFFF"/>
                </a:solidFill>
              </a:rPr>
              <a:pPr defTabSz="1219170">
                <a:buClr>
                  <a:srgbClr val="000000"/>
                </a:buClr>
              </a:pPr>
              <a:t>74</a:t>
            </a:fld>
            <a:endParaRPr lang="en" kern="0">
              <a:solidFill>
                <a:srgbClr val="FFFFFF"/>
              </a:solidFill>
            </a:endParaRPr>
          </a:p>
        </p:txBody>
      </p:sp>
      <p:pic>
        <p:nvPicPr>
          <p:cNvPr id="3" name="Picture 2">
            <a:extLst>
              <a:ext uri="{FF2B5EF4-FFF2-40B4-BE49-F238E27FC236}">
                <a16:creationId xmlns:a16="http://schemas.microsoft.com/office/drawing/2014/main" id="{2B165030-C202-4B67-AC65-3F632E626703}"/>
              </a:ext>
            </a:extLst>
          </p:cNvPr>
          <p:cNvPicPr>
            <a:picLocks noChangeAspect="1"/>
          </p:cNvPicPr>
          <p:nvPr/>
        </p:nvPicPr>
        <p:blipFill>
          <a:blip r:embed="rId2"/>
          <a:stretch>
            <a:fillRect/>
          </a:stretch>
        </p:blipFill>
        <p:spPr>
          <a:xfrm>
            <a:off x="2114550" y="717550"/>
            <a:ext cx="7962900" cy="5422900"/>
          </a:xfrm>
          <a:prstGeom prst="rect">
            <a:avLst/>
          </a:prstGeom>
        </p:spPr>
      </p:pic>
    </p:spTree>
    <p:extLst>
      <p:ext uri="{BB962C8B-B14F-4D97-AF65-F5344CB8AC3E}">
        <p14:creationId xmlns:p14="http://schemas.microsoft.com/office/powerpoint/2010/main" val="30698786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563C2A-884B-4143-96DC-FFCBA4BB5B07}"/>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75</a:t>
            </a:fld>
            <a:endParaRPr lang="en" kern="0">
              <a:solidFill>
                <a:srgbClr val="FFFFFF"/>
              </a:solidFill>
            </a:endParaRPr>
          </a:p>
        </p:txBody>
      </p:sp>
      <p:pic>
        <p:nvPicPr>
          <p:cNvPr id="4" name="Picture 3">
            <a:extLst>
              <a:ext uri="{FF2B5EF4-FFF2-40B4-BE49-F238E27FC236}">
                <a16:creationId xmlns:a16="http://schemas.microsoft.com/office/drawing/2014/main" id="{48336E99-BF1A-407B-AE74-53B08F81BEB3}"/>
              </a:ext>
            </a:extLst>
          </p:cNvPr>
          <p:cNvPicPr>
            <a:picLocks noChangeAspect="1"/>
          </p:cNvPicPr>
          <p:nvPr/>
        </p:nvPicPr>
        <p:blipFill>
          <a:blip r:embed="rId2"/>
          <a:stretch>
            <a:fillRect/>
          </a:stretch>
        </p:blipFill>
        <p:spPr>
          <a:xfrm>
            <a:off x="1113184" y="901148"/>
            <a:ext cx="10323442" cy="5280852"/>
          </a:xfrm>
          <a:prstGeom prst="rect">
            <a:avLst/>
          </a:prstGeom>
        </p:spPr>
      </p:pic>
    </p:spTree>
    <p:extLst>
      <p:ext uri="{BB962C8B-B14F-4D97-AF65-F5344CB8AC3E}">
        <p14:creationId xmlns:p14="http://schemas.microsoft.com/office/powerpoint/2010/main" val="42346634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912E95-A4B1-459F-9DC4-9F06B2409DFC}"/>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76</a:t>
            </a:fld>
            <a:endParaRPr lang="en" kern="0">
              <a:solidFill>
                <a:srgbClr val="FFFFFF"/>
              </a:solidFill>
            </a:endParaRPr>
          </a:p>
        </p:txBody>
      </p:sp>
      <p:pic>
        <p:nvPicPr>
          <p:cNvPr id="4" name="Picture 3">
            <a:extLst>
              <a:ext uri="{FF2B5EF4-FFF2-40B4-BE49-F238E27FC236}">
                <a16:creationId xmlns:a16="http://schemas.microsoft.com/office/drawing/2014/main" id="{84C13A29-0EB6-4924-9DDE-C8E26C495C8F}"/>
              </a:ext>
            </a:extLst>
          </p:cNvPr>
          <p:cNvPicPr>
            <a:picLocks noChangeAspect="1"/>
          </p:cNvPicPr>
          <p:nvPr/>
        </p:nvPicPr>
        <p:blipFill>
          <a:blip r:embed="rId2"/>
          <a:stretch>
            <a:fillRect/>
          </a:stretch>
        </p:blipFill>
        <p:spPr>
          <a:xfrm>
            <a:off x="1205947" y="884976"/>
            <a:ext cx="9872869" cy="5820624"/>
          </a:xfrm>
          <a:prstGeom prst="rect">
            <a:avLst/>
          </a:prstGeom>
        </p:spPr>
      </p:pic>
    </p:spTree>
    <p:extLst>
      <p:ext uri="{BB962C8B-B14F-4D97-AF65-F5344CB8AC3E}">
        <p14:creationId xmlns:p14="http://schemas.microsoft.com/office/powerpoint/2010/main" val="411094388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F6C6FC9-7796-4DA0-A96D-469795FE68C5}"/>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77</a:t>
            </a:fld>
            <a:endParaRPr lang="en" kern="0">
              <a:solidFill>
                <a:srgbClr val="FFFFFF"/>
              </a:solidFill>
            </a:endParaRPr>
          </a:p>
        </p:txBody>
      </p:sp>
      <p:pic>
        <p:nvPicPr>
          <p:cNvPr id="4" name="Picture 3">
            <a:extLst>
              <a:ext uri="{FF2B5EF4-FFF2-40B4-BE49-F238E27FC236}">
                <a16:creationId xmlns:a16="http://schemas.microsoft.com/office/drawing/2014/main" id="{D3B46E57-AED3-4EF5-A34F-A704E09D27BB}"/>
              </a:ext>
            </a:extLst>
          </p:cNvPr>
          <p:cNvPicPr>
            <a:picLocks noChangeAspect="1"/>
          </p:cNvPicPr>
          <p:nvPr/>
        </p:nvPicPr>
        <p:blipFill>
          <a:blip r:embed="rId2"/>
          <a:stretch>
            <a:fillRect/>
          </a:stretch>
        </p:blipFill>
        <p:spPr>
          <a:xfrm>
            <a:off x="1020417" y="1020417"/>
            <a:ext cx="10058400" cy="4691270"/>
          </a:xfrm>
          <a:prstGeom prst="rect">
            <a:avLst/>
          </a:prstGeom>
        </p:spPr>
      </p:pic>
    </p:spTree>
    <p:extLst>
      <p:ext uri="{BB962C8B-B14F-4D97-AF65-F5344CB8AC3E}">
        <p14:creationId xmlns:p14="http://schemas.microsoft.com/office/powerpoint/2010/main" val="318898196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D664E82-19B5-47EE-BA39-A3BE7C980F5E}"/>
              </a:ext>
            </a:extLst>
          </p:cNvPr>
          <p:cNvSpPr>
            <a:spLocks noGrp="1"/>
          </p:cNvSpPr>
          <p:nvPr>
            <p:ph type="sldNum" idx="12"/>
          </p:nvPr>
        </p:nvSpPr>
        <p:spPr/>
        <p:txBody>
          <a:bodyPr/>
          <a:lstStyle/>
          <a:p>
            <a:pPr defTabSz="1219170">
              <a:buClr>
                <a:srgbClr val="000000"/>
              </a:buClr>
            </a:pPr>
            <a:fld id="{00000000-1234-1234-1234-123412341234}" type="slidenum">
              <a:rPr lang="en" kern="0" smtClean="0">
                <a:solidFill>
                  <a:srgbClr val="FFFFFF"/>
                </a:solidFill>
              </a:rPr>
              <a:pPr defTabSz="1219170">
                <a:buClr>
                  <a:srgbClr val="000000"/>
                </a:buClr>
              </a:pPr>
              <a:t>78</a:t>
            </a:fld>
            <a:endParaRPr lang="en" kern="0">
              <a:solidFill>
                <a:srgbClr val="FFFFFF"/>
              </a:solidFill>
            </a:endParaRPr>
          </a:p>
        </p:txBody>
      </p:sp>
      <p:pic>
        <p:nvPicPr>
          <p:cNvPr id="4" name="Picture 3">
            <a:extLst>
              <a:ext uri="{FF2B5EF4-FFF2-40B4-BE49-F238E27FC236}">
                <a16:creationId xmlns:a16="http://schemas.microsoft.com/office/drawing/2014/main" id="{40EE6778-5C87-4BB1-94FE-B110B5741723}"/>
              </a:ext>
            </a:extLst>
          </p:cNvPr>
          <p:cNvPicPr>
            <a:picLocks noChangeAspect="1"/>
          </p:cNvPicPr>
          <p:nvPr/>
        </p:nvPicPr>
        <p:blipFill>
          <a:blip r:embed="rId2"/>
          <a:stretch>
            <a:fillRect/>
          </a:stretch>
        </p:blipFill>
        <p:spPr>
          <a:xfrm>
            <a:off x="834887" y="940904"/>
            <a:ext cx="10230678" cy="4784035"/>
          </a:xfrm>
          <a:prstGeom prst="rect">
            <a:avLst/>
          </a:prstGeom>
        </p:spPr>
      </p:pic>
    </p:spTree>
    <p:extLst>
      <p:ext uri="{BB962C8B-B14F-4D97-AF65-F5344CB8AC3E}">
        <p14:creationId xmlns:p14="http://schemas.microsoft.com/office/powerpoint/2010/main" val="248111912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BC986-F40A-47A6-9C51-75AC6A62F022}"/>
              </a:ext>
            </a:extLst>
          </p:cNvPr>
          <p:cNvSpPr>
            <a:spLocks noGrp="1"/>
          </p:cNvSpPr>
          <p:nvPr>
            <p:ph type="ctrTitle"/>
          </p:nvPr>
        </p:nvSpPr>
        <p:spPr>
          <a:xfrm>
            <a:off x="1961321" y="1083273"/>
            <a:ext cx="8454887" cy="3949200"/>
          </a:xfrm>
        </p:spPr>
        <p:txBody>
          <a:bodyPr/>
          <a:lstStyle/>
          <a:p>
            <a:pPr algn="ctr"/>
            <a:r>
              <a:rPr lang="en-US" sz="4800" dirty="0">
                <a:solidFill>
                  <a:srgbClr val="0070C0"/>
                </a:solidFill>
              </a:rPr>
              <a:t>Composite Reliability</a:t>
            </a:r>
          </a:p>
        </p:txBody>
      </p:sp>
    </p:spTree>
    <p:extLst>
      <p:ext uri="{BB962C8B-B14F-4D97-AF65-F5344CB8AC3E}">
        <p14:creationId xmlns:p14="http://schemas.microsoft.com/office/powerpoint/2010/main" val="72097372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2A5075-E0E2-42F5-BAA3-069009CDDD8C}"/>
              </a:ext>
            </a:extLst>
          </p:cNvPr>
          <p:cNvSpPr>
            <a:spLocks noGrp="1"/>
          </p:cNvSpPr>
          <p:nvPr>
            <p:ph type="sldNum" idx="12"/>
          </p:nvPr>
        </p:nvSpPr>
        <p:spPr/>
        <p:txBody>
          <a:bodyPr/>
          <a:lstStyle/>
          <a:p>
            <a:fld id="{00000000-1234-1234-1234-123412341234}" type="slidenum">
              <a:rPr lang="en" smtClean="0"/>
              <a:pPr/>
              <a:t>80</a:t>
            </a:fld>
            <a:endParaRPr lang="en"/>
          </a:p>
        </p:txBody>
      </p:sp>
      <p:sp>
        <p:nvSpPr>
          <p:cNvPr id="4" name="TextBox 3">
            <a:extLst>
              <a:ext uri="{FF2B5EF4-FFF2-40B4-BE49-F238E27FC236}">
                <a16:creationId xmlns:a16="http://schemas.microsoft.com/office/drawing/2014/main" id="{5233D1CB-D926-4602-8776-2935E4ACF902}"/>
              </a:ext>
            </a:extLst>
          </p:cNvPr>
          <p:cNvSpPr txBox="1"/>
          <p:nvPr/>
        </p:nvSpPr>
        <p:spPr>
          <a:xfrm>
            <a:off x="569845" y="3022005"/>
            <a:ext cx="11834190" cy="461665"/>
          </a:xfrm>
          <a:prstGeom prst="rect">
            <a:avLst/>
          </a:prstGeom>
          <a:noFill/>
        </p:spPr>
        <p:txBody>
          <a:bodyPr wrap="square">
            <a:spAutoFit/>
          </a:bodyPr>
          <a:lstStyle/>
          <a:p>
            <a:r>
              <a:rPr lang="en-US" sz="2400" dirty="0">
                <a:solidFill>
                  <a:srgbClr val="FF0000"/>
                </a:solidFill>
              </a:rPr>
              <a:t>CR= (sum Estimates)square / ((sum estimates)square + sum (1-   estimate square)</a:t>
            </a:r>
          </a:p>
        </p:txBody>
      </p:sp>
      <p:pic>
        <p:nvPicPr>
          <p:cNvPr id="6" name="Picture 5">
            <a:extLst>
              <a:ext uri="{FF2B5EF4-FFF2-40B4-BE49-F238E27FC236}">
                <a16:creationId xmlns:a16="http://schemas.microsoft.com/office/drawing/2014/main" id="{0465F0E6-977A-4525-902A-0F99912E4EDB}"/>
              </a:ext>
            </a:extLst>
          </p:cNvPr>
          <p:cNvPicPr>
            <a:picLocks noChangeAspect="1"/>
          </p:cNvPicPr>
          <p:nvPr/>
        </p:nvPicPr>
        <p:blipFill>
          <a:blip r:embed="rId2"/>
          <a:stretch>
            <a:fillRect/>
          </a:stretch>
        </p:blipFill>
        <p:spPr>
          <a:xfrm>
            <a:off x="1438583" y="1093861"/>
            <a:ext cx="8924617" cy="1384296"/>
          </a:xfrm>
          <a:prstGeom prst="rect">
            <a:avLst/>
          </a:prstGeom>
        </p:spPr>
      </p:pic>
    </p:spTree>
    <p:extLst>
      <p:ext uri="{BB962C8B-B14F-4D97-AF65-F5344CB8AC3E}">
        <p14:creationId xmlns:p14="http://schemas.microsoft.com/office/powerpoint/2010/main" val="208454783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Hypotheses Testing</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3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98104172"/>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3B49-2AB3-4CA3-B079-0213B9F5ABBB}"/>
              </a:ext>
            </a:extLst>
          </p:cNvPr>
          <p:cNvSpPr>
            <a:spLocks noGrp="1"/>
          </p:cNvSpPr>
          <p:nvPr>
            <p:ph type="ctrTitle"/>
          </p:nvPr>
        </p:nvSpPr>
        <p:spPr>
          <a:xfrm>
            <a:off x="675553" y="1056768"/>
            <a:ext cx="11158638" cy="3949200"/>
          </a:xfrm>
        </p:spPr>
        <p:txBody>
          <a:bodyPr/>
          <a:lstStyle/>
          <a:p>
            <a:pPr algn="ctr"/>
            <a:b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br>
            <a:r>
              <a:rPr lang="en-US" sz="2000" b="0" dirty="0">
                <a:solidFill>
                  <a:srgbClr val="0070C0"/>
                </a:solidFill>
                <a:effectLst>
                  <a:outerShdw blurRad="38100" dist="38100" dir="2700000" algn="tl">
                    <a:srgbClr val="000000">
                      <a:alpha val="43137"/>
                    </a:srgbClr>
                  </a:outerShdw>
                </a:effectLst>
                <a:latin typeface="Gill Sans MT" panose="020B0502020104020203" pitchFamily="34" charset="0"/>
              </a:rPr>
              <a:t> </a:t>
            </a:r>
            <a:r>
              <a:rPr lang="en-US" sz="4000" dirty="0">
                <a:solidFill>
                  <a:srgbClr val="0070C0"/>
                </a:solidFill>
                <a:effectLst>
                  <a:outerShdw blurRad="38100" dist="38100" dir="2700000" algn="tl">
                    <a:srgbClr val="000000">
                      <a:alpha val="43137"/>
                    </a:srgbClr>
                  </a:outerShdw>
                </a:effectLst>
                <a:latin typeface="+mj-lt"/>
              </a:rPr>
              <a:t>SIMPLE AND MULTIPLE LINEAR REGRESSION </a:t>
            </a:r>
          </a:p>
        </p:txBody>
      </p:sp>
    </p:spTree>
    <p:extLst>
      <p:ext uri="{BB962C8B-B14F-4D97-AF65-F5344CB8AC3E}">
        <p14:creationId xmlns:p14="http://schemas.microsoft.com/office/powerpoint/2010/main" val="404127934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2A29128-1AE8-461C-A8D5-3D7A56B9060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83</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0B74A47-6FFC-47AA-B48B-EDA815E3376D}"/>
              </a:ext>
            </a:extLst>
          </p:cNvPr>
          <p:cNvPicPr>
            <a:picLocks noChangeAspect="1"/>
          </p:cNvPicPr>
          <p:nvPr/>
        </p:nvPicPr>
        <p:blipFill>
          <a:blip r:embed="rId2"/>
          <a:stretch>
            <a:fillRect/>
          </a:stretch>
        </p:blipFill>
        <p:spPr>
          <a:xfrm>
            <a:off x="51467" y="-98589"/>
            <a:ext cx="12192000" cy="6701389"/>
          </a:xfrm>
          <a:prstGeom prst="rect">
            <a:avLst/>
          </a:prstGeom>
        </p:spPr>
      </p:pic>
    </p:spTree>
    <p:extLst>
      <p:ext uri="{BB962C8B-B14F-4D97-AF65-F5344CB8AC3E}">
        <p14:creationId xmlns:p14="http://schemas.microsoft.com/office/powerpoint/2010/main" val="364237843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E660721-8384-4930-8DBF-71BF4E1E34A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84</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5984B953-3B59-4908-8E2D-1D2B0A0284DE}"/>
              </a:ext>
            </a:extLst>
          </p:cNvPr>
          <p:cNvPicPr>
            <a:picLocks noChangeAspect="1"/>
          </p:cNvPicPr>
          <p:nvPr/>
        </p:nvPicPr>
        <p:blipFill>
          <a:blip r:embed="rId2"/>
          <a:stretch>
            <a:fillRect/>
          </a:stretch>
        </p:blipFill>
        <p:spPr>
          <a:xfrm>
            <a:off x="0" y="77220"/>
            <a:ext cx="12192000" cy="6703561"/>
          </a:xfrm>
          <a:prstGeom prst="rect">
            <a:avLst/>
          </a:prstGeom>
        </p:spPr>
      </p:pic>
    </p:spTree>
    <p:extLst>
      <p:ext uri="{BB962C8B-B14F-4D97-AF65-F5344CB8AC3E}">
        <p14:creationId xmlns:p14="http://schemas.microsoft.com/office/powerpoint/2010/main" val="164674501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2FD5D9F-0499-4D40-87BE-C52CFA4137E4}"/>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85</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1B57B56C-4027-4290-83A5-A4E8E1095932}"/>
              </a:ext>
            </a:extLst>
          </p:cNvPr>
          <p:cNvPicPr>
            <a:picLocks noChangeAspect="1"/>
          </p:cNvPicPr>
          <p:nvPr/>
        </p:nvPicPr>
        <p:blipFill>
          <a:blip r:embed="rId2"/>
          <a:stretch>
            <a:fillRect/>
          </a:stretch>
        </p:blipFill>
        <p:spPr>
          <a:xfrm>
            <a:off x="0" y="60234"/>
            <a:ext cx="12192000" cy="6737532"/>
          </a:xfrm>
          <a:prstGeom prst="rect">
            <a:avLst/>
          </a:prstGeom>
        </p:spPr>
      </p:pic>
    </p:spTree>
    <p:extLst>
      <p:ext uri="{BB962C8B-B14F-4D97-AF65-F5344CB8AC3E}">
        <p14:creationId xmlns:p14="http://schemas.microsoft.com/office/powerpoint/2010/main" val="423743198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8A4B685-2325-4FF5-AA4B-EDA4936A9CEB}"/>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04D3152A-BD1D-4EE0-BFE2-413BAED899B8}"/>
              </a:ext>
            </a:extLst>
          </p:cNvPr>
          <p:cNvPicPr>
            <a:picLocks noChangeAspect="1"/>
          </p:cNvPicPr>
          <p:nvPr/>
        </p:nvPicPr>
        <p:blipFill>
          <a:blip r:embed="rId2"/>
          <a:stretch>
            <a:fillRect/>
          </a:stretch>
        </p:blipFill>
        <p:spPr>
          <a:xfrm>
            <a:off x="0" y="43248"/>
            <a:ext cx="12192000" cy="6771504"/>
          </a:xfrm>
          <a:prstGeom prst="rect">
            <a:avLst/>
          </a:prstGeom>
        </p:spPr>
      </p:pic>
    </p:spTree>
    <p:extLst>
      <p:ext uri="{BB962C8B-B14F-4D97-AF65-F5344CB8AC3E}">
        <p14:creationId xmlns:p14="http://schemas.microsoft.com/office/powerpoint/2010/main" val="418585350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10A8ADA-50B0-4D5A-82DA-B00730C10689}"/>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4D0D67B8-17F5-4A30-8570-6611DEB44275}"/>
              </a:ext>
            </a:extLst>
          </p:cNvPr>
          <p:cNvPicPr>
            <a:picLocks noChangeAspect="1"/>
          </p:cNvPicPr>
          <p:nvPr/>
        </p:nvPicPr>
        <p:blipFill>
          <a:blip r:embed="rId2"/>
          <a:stretch>
            <a:fillRect/>
          </a:stretch>
        </p:blipFill>
        <p:spPr>
          <a:xfrm>
            <a:off x="0" y="129074"/>
            <a:ext cx="12192000" cy="6599853"/>
          </a:xfrm>
          <a:prstGeom prst="rect">
            <a:avLst/>
          </a:prstGeom>
        </p:spPr>
      </p:pic>
    </p:spTree>
    <p:extLst>
      <p:ext uri="{BB962C8B-B14F-4D97-AF65-F5344CB8AC3E}">
        <p14:creationId xmlns:p14="http://schemas.microsoft.com/office/powerpoint/2010/main" val="556002426"/>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A06FC36-B4A0-4E35-BA5E-337E7C85FBAD}"/>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88</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E07D2A78-BDE9-4F6D-8F0E-D33A1135ACF9}"/>
              </a:ext>
            </a:extLst>
          </p:cNvPr>
          <p:cNvPicPr>
            <a:picLocks noChangeAspect="1"/>
          </p:cNvPicPr>
          <p:nvPr/>
        </p:nvPicPr>
        <p:blipFill>
          <a:blip r:embed="rId2"/>
          <a:stretch>
            <a:fillRect/>
          </a:stretch>
        </p:blipFill>
        <p:spPr>
          <a:xfrm>
            <a:off x="0" y="82882"/>
            <a:ext cx="12192000" cy="6692237"/>
          </a:xfrm>
          <a:prstGeom prst="rect">
            <a:avLst/>
          </a:prstGeom>
        </p:spPr>
      </p:pic>
    </p:spTree>
    <p:extLst>
      <p:ext uri="{BB962C8B-B14F-4D97-AF65-F5344CB8AC3E}">
        <p14:creationId xmlns:p14="http://schemas.microsoft.com/office/powerpoint/2010/main" val="5142577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FC0916-F758-41D3-9BE5-DE3AE6098D5F}"/>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89</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99D4BE5-293A-40BA-9450-59F2CCAB45B0}"/>
              </a:ext>
            </a:extLst>
          </p:cNvPr>
          <p:cNvPicPr>
            <a:picLocks noChangeAspect="1"/>
          </p:cNvPicPr>
          <p:nvPr/>
        </p:nvPicPr>
        <p:blipFill>
          <a:blip r:embed="rId2"/>
          <a:stretch>
            <a:fillRect/>
          </a:stretch>
        </p:blipFill>
        <p:spPr>
          <a:xfrm>
            <a:off x="0" y="48910"/>
            <a:ext cx="12192000" cy="6760180"/>
          </a:xfrm>
          <a:prstGeom prst="rect">
            <a:avLst/>
          </a:prstGeom>
        </p:spPr>
      </p:pic>
    </p:spTree>
    <p:extLst>
      <p:ext uri="{BB962C8B-B14F-4D97-AF65-F5344CB8AC3E}">
        <p14:creationId xmlns:p14="http://schemas.microsoft.com/office/powerpoint/2010/main" val="200748138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10B37D3-610C-4E74-8857-4A7AC7229B94}"/>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D798ACA-5531-4DA3-BB52-1B0AAD07AB41}"/>
              </a:ext>
            </a:extLst>
          </p:cNvPr>
          <p:cNvPicPr>
            <a:picLocks noChangeAspect="1"/>
          </p:cNvPicPr>
          <p:nvPr/>
        </p:nvPicPr>
        <p:blipFill>
          <a:blip r:embed="rId2"/>
          <a:stretch>
            <a:fillRect/>
          </a:stretch>
        </p:blipFill>
        <p:spPr>
          <a:xfrm>
            <a:off x="609600" y="853288"/>
            <a:ext cx="10588487" cy="5328711"/>
          </a:xfrm>
          <a:prstGeom prst="rect">
            <a:avLst/>
          </a:prstGeom>
        </p:spPr>
      </p:pic>
    </p:spTree>
    <p:extLst>
      <p:ext uri="{BB962C8B-B14F-4D97-AF65-F5344CB8AC3E}">
        <p14:creationId xmlns:p14="http://schemas.microsoft.com/office/powerpoint/2010/main" val="370406892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E5C5E1-FE11-4D58-9C97-9D73F9E51D71}"/>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F87E3B0-2479-4517-AD05-5574CC00B333}"/>
              </a:ext>
            </a:extLst>
          </p:cNvPr>
          <p:cNvPicPr>
            <a:picLocks noChangeAspect="1"/>
          </p:cNvPicPr>
          <p:nvPr/>
        </p:nvPicPr>
        <p:blipFill>
          <a:blip r:embed="rId2"/>
          <a:stretch>
            <a:fillRect/>
          </a:stretch>
        </p:blipFill>
        <p:spPr>
          <a:xfrm>
            <a:off x="51467" y="1007164"/>
            <a:ext cx="11968255" cy="5850835"/>
          </a:xfrm>
          <a:prstGeom prst="rect">
            <a:avLst/>
          </a:prstGeom>
        </p:spPr>
      </p:pic>
    </p:spTree>
    <p:extLst>
      <p:ext uri="{BB962C8B-B14F-4D97-AF65-F5344CB8AC3E}">
        <p14:creationId xmlns:p14="http://schemas.microsoft.com/office/powerpoint/2010/main" val="24519264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AA4AEB-93C2-432A-BDED-68DBFB96C4FF}"/>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4FE376C1-E04B-46FB-8A03-A72EE6C9A128}"/>
              </a:ext>
            </a:extLst>
          </p:cNvPr>
          <p:cNvPicPr>
            <a:picLocks noChangeAspect="1"/>
          </p:cNvPicPr>
          <p:nvPr/>
        </p:nvPicPr>
        <p:blipFill>
          <a:blip r:embed="rId2"/>
          <a:stretch>
            <a:fillRect/>
          </a:stretch>
        </p:blipFill>
        <p:spPr>
          <a:xfrm>
            <a:off x="781878" y="1431235"/>
            <a:ext cx="10561983" cy="3111341"/>
          </a:xfrm>
          <a:prstGeom prst="rect">
            <a:avLst/>
          </a:prstGeom>
        </p:spPr>
      </p:pic>
    </p:spTree>
    <p:extLst>
      <p:ext uri="{BB962C8B-B14F-4D97-AF65-F5344CB8AC3E}">
        <p14:creationId xmlns:p14="http://schemas.microsoft.com/office/powerpoint/2010/main" val="57322818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9B8A7-4FAD-46B6-BF3C-8D0796E3458F}"/>
              </a:ext>
            </a:extLst>
          </p:cNvPr>
          <p:cNvSpPr>
            <a:spLocks noGrp="1"/>
          </p:cNvSpPr>
          <p:nvPr>
            <p:ph type="ctrTitle"/>
          </p:nvPr>
        </p:nvSpPr>
        <p:spPr>
          <a:xfrm>
            <a:off x="2014330" y="1202542"/>
            <a:ext cx="7157200" cy="3949200"/>
          </a:xfrm>
        </p:spPr>
        <p:txBody>
          <a:bodyPr/>
          <a:lstStyle/>
          <a:p>
            <a:pPr algn="ctr"/>
            <a:r>
              <a:rPr lang="en-US" sz="6600" dirty="0">
                <a:solidFill>
                  <a:srgbClr val="0070C0"/>
                </a:solidFill>
              </a:rPr>
              <a:t>SPSS</a:t>
            </a:r>
          </a:p>
        </p:txBody>
      </p:sp>
    </p:spTree>
    <p:extLst>
      <p:ext uri="{BB962C8B-B14F-4D97-AF65-F5344CB8AC3E}">
        <p14:creationId xmlns:p14="http://schemas.microsoft.com/office/powerpoint/2010/main" val="30055651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DD098-FF8F-4F1E-A5B1-C30AA1EF54C6}"/>
              </a:ext>
            </a:extLst>
          </p:cNvPr>
          <p:cNvSpPr>
            <a:spLocks noGrp="1"/>
          </p:cNvSpPr>
          <p:nvPr>
            <p:ph type="ctrTitle"/>
          </p:nvPr>
        </p:nvSpPr>
        <p:spPr>
          <a:xfrm>
            <a:off x="2398644" y="1070020"/>
            <a:ext cx="7157200" cy="3949200"/>
          </a:xfrm>
        </p:spPr>
        <p:txBody>
          <a:bodyPr/>
          <a:lstStyle/>
          <a:p>
            <a:pPr algn="ctr"/>
            <a:r>
              <a:rPr lang="en-US" sz="4800" dirty="0">
                <a:solidFill>
                  <a:srgbClr val="0070C0"/>
                </a:solidFill>
              </a:rPr>
              <a:t>Regression in SPSS</a:t>
            </a:r>
          </a:p>
        </p:txBody>
      </p:sp>
    </p:spTree>
    <p:extLst>
      <p:ext uri="{BB962C8B-B14F-4D97-AF65-F5344CB8AC3E}">
        <p14:creationId xmlns:p14="http://schemas.microsoft.com/office/powerpoint/2010/main" val="15073317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0619527-45A9-46E4-9A01-6D142C55A9BE}"/>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95</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EFD44BE-C4FA-4EBF-A508-7ABA772E09FA}"/>
              </a:ext>
            </a:extLst>
          </p:cNvPr>
          <p:cNvPicPr>
            <a:picLocks noChangeAspect="1"/>
          </p:cNvPicPr>
          <p:nvPr/>
        </p:nvPicPr>
        <p:blipFill>
          <a:blip r:embed="rId2"/>
          <a:stretch>
            <a:fillRect/>
          </a:stretch>
        </p:blipFill>
        <p:spPr>
          <a:xfrm>
            <a:off x="2089150" y="342900"/>
            <a:ext cx="8013700" cy="6172200"/>
          </a:xfrm>
          <a:prstGeom prst="rect">
            <a:avLst/>
          </a:prstGeom>
        </p:spPr>
      </p:pic>
    </p:spTree>
    <p:extLst>
      <p:ext uri="{BB962C8B-B14F-4D97-AF65-F5344CB8AC3E}">
        <p14:creationId xmlns:p14="http://schemas.microsoft.com/office/powerpoint/2010/main" val="378840654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E8B914-D719-4A2D-B88F-90155B54C2D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96</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3025FA15-1712-4ECE-91C6-B06C6CA3D489}"/>
              </a:ext>
            </a:extLst>
          </p:cNvPr>
          <p:cNvPicPr>
            <a:picLocks noChangeAspect="1"/>
          </p:cNvPicPr>
          <p:nvPr/>
        </p:nvPicPr>
        <p:blipFill>
          <a:blip r:embed="rId2"/>
          <a:stretch>
            <a:fillRect/>
          </a:stretch>
        </p:blipFill>
        <p:spPr>
          <a:xfrm>
            <a:off x="2698750" y="635000"/>
            <a:ext cx="6794500" cy="5588000"/>
          </a:xfrm>
          <a:prstGeom prst="rect">
            <a:avLst/>
          </a:prstGeom>
        </p:spPr>
      </p:pic>
    </p:spTree>
    <p:extLst>
      <p:ext uri="{BB962C8B-B14F-4D97-AF65-F5344CB8AC3E}">
        <p14:creationId xmlns:p14="http://schemas.microsoft.com/office/powerpoint/2010/main" val="50581957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89F0B7C-2E28-4A7E-B18E-231A4E7D5EEA}"/>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200" b="0" i="0" u="none" strike="noStrike" kern="0" cap="none" spc="0" normalizeH="0" baseline="0" noProof="0">
                <a:ln>
                  <a:noFill/>
                </a:ln>
                <a:solidFill>
                  <a:srgbClr val="FFFFFF"/>
                </a:solidFill>
                <a:effectLst/>
                <a:uLnTx/>
                <a:uFillTx/>
                <a:latin typeface="Calibri" panose="020F0502020204030204"/>
                <a:ea typeface="+mn-ea"/>
                <a:cs typeface="+mn-cs"/>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97</a:t>
            </a:fld>
            <a:endParaRPr kumimoji="0" lang="en" sz="1200" b="0" i="0" u="none" strike="noStrike" kern="0" cap="none" spc="0" normalizeH="0" baseline="0" noProof="0">
              <a:ln>
                <a:noFill/>
              </a:ln>
              <a:solidFill>
                <a:srgbClr val="FFFFFF"/>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F84E7C1-EE31-4B55-8C1D-D27F50E4A5AE}"/>
              </a:ext>
            </a:extLst>
          </p:cNvPr>
          <p:cNvPicPr>
            <a:picLocks noChangeAspect="1"/>
          </p:cNvPicPr>
          <p:nvPr/>
        </p:nvPicPr>
        <p:blipFill>
          <a:blip r:embed="rId2"/>
          <a:stretch>
            <a:fillRect/>
          </a:stretch>
        </p:blipFill>
        <p:spPr>
          <a:xfrm>
            <a:off x="1403350" y="793750"/>
            <a:ext cx="9385300" cy="5270500"/>
          </a:xfrm>
          <a:prstGeom prst="rect">
            <a:avLst/>
          </a:prstGeom>
        </p:spPr>
      </p:pic>
    </p:spTree>
    <p:extLst>
      <p:ext uri="{BB962C8B-B14F-4D97-AF65-F5344CB8AC3E}">
        <p14:creationId xmlns:p14="http://schemas.microsoft.com/office/powerpoint/2010/main" val="307056111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88513-DC02-40D5-9D33-8E90F5723E9C}"/>
              </a:ext>
            </a:extLst>
          </p:cNvPr>
          <p:cNvSpPr>
            <a:spLocks noGrp="1"/>
          </p:cNvSpPr>
          <p:nvPr>
            <p:ph type="ctrTitle"/>
          </p:nvPr>
        </p:nvSpPr>
        <p:spPr>
          <a:xfrm>
            <a:off x="2769705" y="1282055"/>
            <a:ext cx="7157200" cy="3949200"/>
          </a:xfrm>
        </p:spPr>
        <p:txBody>
          <a:bodyPr/>
          <a:lstStyle/>
          <a:p>
            <a:pPr algn="ctr"/>
            <a:r>
              <a:rPr lang="en-US" sz="4000" dirty="0">
                <a:solidFill>
                  <a:srgbClr val="0070C0"/>
                </a:solidFill>
              </a:rPr>
              <a:t>Testing Mediation Effect via SPSS</a:t>
            </a:r>
          </a:p>
        </p:txBody>
      </p:sp>
    </p:spTree>
    <p:extLst>
      <p:ext uri="{BB962C8B-B14F-4D97-AF65-F5344CB8AC3E}">
        <p14:creationId xmlns:p14="http://schemas.microsoft.com/office/powerpoint/2010/main" val="201502389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AC7E49-1C3D-4B23-9D90-1EAC635F5D9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1EB9779-C553-45D1-B11F-6E174C6B8896}"/>
              </a:ext>
            </a:extLst>
          </p:cNvPr>
          <p:cNvSpPr txBox="1"/>
          <p:nvPr/>
        </p:nvSpPr>
        <p:spPr>
          <a:xfrm>
            <a:off x="1169504" y="1645937"/>
            <a:ext cx="10240618" cy="255454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There are two methods in testing indirect effect (mediation):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Baron and Kenny method</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Hayes method (macro- process)</a:t>
            </a:r>
          </a:p>
        </p:txBody>
      </p:sp>
    </p:spTree>
    <p:extLst>
      <p:ext uri="{BB962C8B-B14F-4D97-AF65-F5344CB8AC3E}">
        <p14:creationId xmlns:p14="http://schemas.microsoft.com/office/powerpoint/2010/main" val="142494393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2574</TotalTime>
  <Words>637</Words>
  <Application>Microsoft Office PowerPoint</Application>
  <PresentationFormat>Widescreen</PresentationFormat>
  <Paragraphs>139</Paragraphs>
  <Slides>99</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99</vt:i4>
      </vt:variant>
    </vt:vector>
  </HeadingPairs>
  <TitlesOfParts>
    <vt:vector size="108" baseType="lpstr">
      <vt:lpstr>Arial</vt:lpstr>
      <vt:lpstr>Arvo</vt:lpstr>
      <vt:lpstr>Calibri</vt:lpstr>
      <vt:lpstr>Calibri Light</vt:lpstr>
      <vt:lpstr>Gill Sans MT</vt:lpstr>
      <vt:lpstr>Roboto Light</vt:lpstr>
      <vt:lpstr>Times New Roman</vt:lpstr>
      <vt:lpstr>1_Office Theme</vt:lpstr>
      <vt:lpstr>2_Office Theme</vt:lpstr>
      <vt:lpstr>PowerPoint Presentation</vt:lpstr>
      <vt:lpstr>PowerPoint Presentation</vt:lpstr>
      <vt:lpstr>PowerPoint Presentation</vt:lpstr>
      <vt:lpstr>PowerPoint Presentation</vt:lpstr>
      <vt:lpstr>Convergent Validity Factor Analysis (EFA+CFA)</vt:lpstr>
      <vt:lpstr>Factor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Exploratory Factor Analysis (EFA) in SPSS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Confirmatory Factor Analysis (CFA)</vt:lpstr>
      <vt:lpstr>PowerPoint Presentation</vt:lpstr>
      <vt:lpstr>PowerPoint Presentation</vt:lpstr>
      <vt:lpstr>CFA USING AMOS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Discriminant Validity using AVE value</vt:lpstr>
      <vt:lpstr>PowerPoint Presentation</vt:lpstr>
      <vt:lpstr>PowerPoint Presentation</vt:lpstr>
      <vt:lpstr>PowerPoint Presentation</vt:lpstr>
      <vt:lpstr>PowerPoint Presentation</vt:lpstr>
      <vt:lpstr>PowerPoint Presentation</vt:lpstr>
      <vt:lpstr>PowerPoint Presentation</vt:lpstr>
      <vt:lpstr>Cronbach's Alpha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Composite Reliability</vt:lpstr>
      <vt:lpstr>PowerPoint Presentation</vt:lpstr>
      <vt:lpstr>PowerPoint Presentation</vt:lpstr>
      <vt:lpstr>  SIMPLE AND MULTIPLE LINEAR REGRESSION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SPSS</vt:lpstr>
      <vt:lpstr>Regression in SPSS</vt:lpstr>
      <vt:lpstr>PowerPoint Presentation</vt:lpstr>
      <vt:lpstr>PowerPoint Presentation</vt:lpstr>
      <vt:lpstr>PowerPoint Presentation</vt:lpstr>
      <vt:lpstr>Testing Mediation Effect via SPSS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296</cp:revision>
  <dcterms:created xsi:type="dcterms:W3CDTF">2023-04-29T09:08:23Z</dcterms:created>
  <dcterms:modified xsi:type="dcterms:W3CDTF">2023-12-04T18:26:50Z</dcterms:modified>
</cp:coreProperties>
</file>