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37" r:id="rId2"/>
    <p:sldId id="298" r:id="rId3"/>
    <p:sldId id="437" r:id="rId4"/>
    <p:sldId id="436" r:id="rId5"/>
    <p:sldId id="438" r:id="rId6"/>
    <p:sldId id="439" r:id="rId7"/>
    <p:sldId id="440" r:id="rId8"/>
    <p:sldId id="445" r:id="rId9"/>
    <p:sldId id="442" r:id="rId10"/>
    <p:sldId id="443" r:id="rId11"/>
    <p:sldId id="344" r:id="rId12"/>
    <p:sldId id="447" r:id="rId13"/>
    <p:sldId id="448" r:id="rId14"/>
    <p:sldId id="449" r:id="rId15"/>
    <p:sldId id="450" r:id="rId16"/>
    <p:sldId id="451" r:id="rId17"/>
    <p:sldId id="452" r:id="rId18"/>
    <p:sldId id="453" r:id="rId19"/>
    <p:sldId id="454" r:id="rId20"/>
    <p:sldId id="299" r:id="rId21"/>
    <p:sldId id="387" r:id="rId22"/>
    <p:sldId id="388" r:id="rId23"/>
    <p:sldId id="389" r:id="rId24"/>
    <p:sldId id="444" r:id="rId25"/>
    <p:sldId id="391" r:id="rId26"/>
    <p:sldId id="446" r:id="rId27"/>
    <p:sldId id="392" r:id="rId28"/>
    <p:sldId id="393" r:id="rId29"/>
    <p:sldId id="394" r:id="rId30"/>
    <p:sldId id="395" r:id="rId31"/>
    <p:sldId id="396" r:id="rId32"/>
    <p:sldId id="397" r:id="rId33"/>
    <p:sldId id="398" r:id="rId34"/>
    <p:sldId id="421" r:id="rId35"/>
    <p:sldId id="399" r:id="rId36"/>
    <p:sldId id="400" r:id="rId37"/>
    <p:sldId id="401" r:id="rId38"/>
    <p:sldId id="338" r:id="rId39"/>
    <p:sldId id="33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4/4/2024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4/4/2024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4/4/2024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4/4/2024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Managing IT and Cyber Risks in Supply Chains</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79608" y="3593768"/>
            <a:ext cx="7720011" cy="1477328"/>
          </a:xfrm>
          <a:prstGeom prst="rect">
            <a:avLst/>
          </a:prstGeom>
          <a:noFill/>
        </p:spPr>
        <p:txBody>
          <a:bodyPr wrap="square" rtlCol="0">
            <a:spAutoFit/>
          </a:bodyPr>
          <a:lstStyle/>
          <a:p>
            <a:r>
              <a:rPr lang="en-US" sz="3000" b="1" dirty="0" smtClean="0">
                <a:solidFill>
                  <a:srgbClr val="0070C0"/>
                </a:solidFill>
                <a:latin typeface="Times New Roman" panose="02020603050405020304" pitchFamily="18" charset="0"/>
                <a:cs typeface="Times New Roman" panose="02020603050405020304" pitchFamily="18" charset="0"/>
              </a:rPr>
              <a:t>PMG 663</a:t>
            </a:r>
          </a:p>
          <a:p>
            <a:r>
              <a:rPr lang="en-US" sz="3000" dirty="0">
                <a:latin typeface="Times New Roman" panose="02020603050405020304" pitchFamily="18" charset="0"/>
                <a:cs typeface="Times New Roman" panose="02020603050405020304" pitchFamily="18" charset="0"/>
              </a:rPr>
              <a:t>Assessing Supply Chain Resilience upon Critical Infrastructure </a:t>
            </a:r>
            <a:r>
              <a:rPr lang="en-US" sz="3000" dirty="0" smtClean="0">
                <a:latin typeface="Times New Roman" panose="02020603050405020304" pitchFamily="18" charset="0"/>
                <a:cs typeface="Times New Roman" panose="02020603050405020304" pitchFamily="18" charset="0"/>
              </a:rPr>
              <a:t>Disruptions</a:t>
            </a:r>
            <a:endParaRPr lang="en-US" sz="3000" b="1" dirty="0" smtClean="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10</a:t>
            </a:r>
          </a:p>
        </p:txBody>
      </p:sp>
    </p:spTree>
    <p:extLst>
      <p:ext uri="{BB962C8B-B14F-4D97-AF65-F5344CB8AC3E}">
        <p14:creationId xmlns:p14="http://schemas.microsoft.com/office/powerpoint/2010/main" val="3511743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838200" y="2612632"/>
            <a:ext cx="5322291"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Evolving definitions of agility</a:t>
            </a:r>
          </a:p>
        </p:txBody>
      </p:sp>
      <p:sp>
        <p:nvSpPr>
          <p:cNvPr id="14" name="Rectangle 13"/>
          <p:cNvSpPr/>
          <p:nvPr/>
        </p:nvSpPr>
        <p:spPr>
          <a:xfrm>
            <a:off x="917468" y="370659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
        <p:nvSpPr>
          <p:cNvPr id="11" name="Rectangle 10"/>
          <p:cNvSpPr/>
          <p:nvPr/>
        </p:nvSpPr>
        <p:spPr>
          <a:xfrm>
            <a:off x="789571" y="4800550"/>
            <a:ext cx="4314579"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Supply chain resilience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6" y="1436556"/>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811017"/>
            <a:ext cx="1023509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today’s complex, and turbulent market places, organizations and the supply chains in which they operate need to be responsive to the volatilities of demand, supplies and numerous other factors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this basic notion of agility continues to dominate, the definitions of agility has also been evolving in recent years. </a:t>
            </a:r>
          </a:p>
        </p:txBody>
      </p:sp>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96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682238"/>
            <a:ext cx="1047798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Today’s marketplace is characterized </a:t>
            </a:r>
            <a:r>
              <a:rPr lang="en-US" sz="3200" dirty="0" smtClean="0">
                <a:latin typeface="Times New Roman" panose="02020603050405020304" pitchFamily="18" charset="0"/>
                <a:cs typeface="Times New Roman" panose="02020603050405020304" pitchFamily="18" charset="0"/>
              </a:rPr>
              <a:t>by:</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intense competitive pressures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high </a:t>
            </a:r>
            <a:r>
              <a:rPr lang="en-US" sz="3200" dirty="0">
                <a:latin typeface="Times New Roman" panose="02020603050405020304" pitchFamily="18" charset="0"/>
                <a:cs typeface="Times New Roman" panose="02020603050405020304" pitchFamily="18" charset="0"/>
              </a:rPr>
              <a:t>levels of turbulence and uncertainty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Organizations require agility in their supply chains </a:t>
            </a:r>
            <a:r>
              <a:rPr lang="en-US" sz="3200" dirty="0" smtClean="0">
                <a:latin typeface="Times New Roman" panose="02020603050405020304" pitchFamily="18" charset="0"/>
                <a:cs typeface="Times New Roman" panose="02020603050405020304" pitchFamily="18" charset="0"/>
              </a:rPr>
              <a:t>to:</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provide superior </a:t>
            </a:r>
            <a:r>
              <a:rPr lang="en-US" sz="3200" dirty="0" smtClean="0">
                <a:latin typeface="Times New Roman" panose="02020603050405020304" pitchFamily="18" charset="0"/>
                <a:cs typeface="Times New Roman" panose="02020603050405020304" pitchFamily="18" charset="0"/>
              </a:rPr>
              <a:t>value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manage disruption risks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ensure uninterrupted service to customers. </a:t>
            </a:r>
          </a:p>
        </p:txBody>
      </p:sp>
    </p:spTree>
    <p:extLst>
      <p:ext uri="{BB962C8B-B14F-4D97-AF65-F5344CB8AC3E}">
        <p14:creationId xmlns:p14="http://schemas.microsoft.com/office/powerpoint/2010/main" val="13354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682238"/>
            <a:ext cx="10477982"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cultivation of agility can be approached as a risk management initiative that enables a firm </a:t>
            </a:r>
            <a:r>
              <a:rPr lang="en-US" sz="3200" dirty="0" smtClean="0">
                <a:latin typeface="Times New Roman" panose="02020603050405020304" pitchFamily="18" charset="0"/>
                <a:cs typeface="Times New Roman" panose="02020603050405020304" pitchFamily="18" charset="0"/>
              </a:rPr>
              <a:t>to:</a:t>
            </a: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anticipate marketplace.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respond </a:t>
            </a:r>
            <a:r>
              <a:rPr lang="en-US" sz="3200" dirty="0">
                <a:latin typeface="Times New Roman" panose="02020603050405020304" pitchFamily="18" charset="0"/>
                <a:cs typeface="Times New Roman" panose="02020603050405020304" pitchFamily="18" charset="0"/>
              </a:rPr>
              <a:t>rapidly to marketplace changes and disruptions in the supply chain</a:t>
            </a:r>
          </a:p>
        </p:txBody>
      </p:sp>
    </p:spTree>
    <p:extLst>
      <p:ext uri="{BB962C8B-B14F-4D97-AF65-F5344CB8AC3E}">
        <p14:creationId xmlns:p14="http://schemas.microsoft.com/office/powerpoint/2010/main" val="140540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00164" y="1531591"/>
            <a:ext cx="970121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Agility is thus of value for both risk mitigation and response. </a:t>
            </a:r>
            <a:r>
              <a:rPr lang="en-US" sz="3200" dirty="0" smtClean="0">
                <a:latin typeface="Times New Roman" panose="02020603050405020304" pitchFamily="18" charset="0"/>
                <a:cs typeface="Times New Roman" panose="02020603050405020304" pitchFamily="18" charset="0"/>
              </a:rPr>
              <a:t>an </a:t>
            </a:r>
            <a:r>
              <a:rPr lang="en-US" sz="3200" dirty="0">
                <a:latin typeface="Times New Roman" panose="02020603050405020304" pitchFamily="18" charset="0"/>
                <a:cs typeface="Times New Roman" panose="02020603050405020304" pitchFamily="18" charset="0"/>
              </a:rPr>
              <a:t>updated perspective of an emerging body of literature devoted to supply chain agility. </a:t>
            </a:r>
            <a:r>
              <a:rPr lang="en-US" sz="3200" dirty="0" smtClean="0">
                <a:latin typeface="Times New Roman" panose="02020603050405020304" pitchFamily="18" charset="0"/>
                <a:cs typeface="Times New Roman" panose="02020603050405020304" pitchFamily="18" charset="0"/>
              </a:rPr>
              <a:t>The authors </a:t>
            </a:r>
            <a:r>
              <a:rPr lang="en-US" sz="3200" dirty="0">
                <a:latin typeface="Times New Roman" panose="02020603050405020304" pitchFamily="18" charset="0"/>
                <a:cs typeface="Times New Roman" panose="02020603050405020304" pitchFamily="18" charset="0"/>
              </a:rPr>
              <a:t>propose a set of supply chain initiatives as antecedents for cultivation of agility. These include internal integration measures, external integration with suppliers and customers, cultivation of external flexibility, and lean practices</a:t>
            </a:r>
          </a:p>
        </p:txBody>
      </p:sp>
    </p:spTree>
    <p:extLst>
      <p:ext uri="{BB962C8B-B14F-4D97-AF65-F5344CB8AC3E}">
        <p14:creationId xmlns:p14="http://schemas.microsoft.com/office/powerpoint/2010/main" val="258923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436017"/>
            <a:ext cx="10834687"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also </a:t>
            </a:r>
            <a:r>
              <a:rPr lang="en-US" sz="3200" dirty="0">
                <a:latin typeface="Times New Roman" panose="02020603050405020304" pitchFamily="18" charset="0"/>
                <a:cs typeface="Times New Roman" panose="02020603050405020304" pitchFamily="18" charset="0"/>
              </a:rPr>
              <a:t>provide more </a:t>
            </a:r>
            <a:r>
              <a:rPr lang="en-US" sz="3200" dirty="0" smtClean="0">
                <a:latin typeface="Times New Roman" panose="02020603050405020304" pitchFamily="18" charset="0"/>
                <a:cs typeface="Times New Roman" panose="02020603050405020304" pitchFamily="18" charset="0"/>
              </a:rPr>
              <a:t>fundamental</a:t>
            </a:r>
            <a:r>
              <a:rPr lang="en-US" sz="3200" dirty="0">
                <a:latin typeface="Times New Roman" panose="02020603050405020304" pitchFamily="18" charset="0"/>
                <a:cs typeface="Times New Roman" panose="02020603050405020304" pitchFamily="18" charset="0"/>
              </a:rPr>
              <a:t>, cultural drivers for cultivating agility, which </a:t>
            </a:r>
            <a:r>
              <a:rPr lang="en-US" sz="3200" dirty="0" smtClean="0">
                <a:latin typeface="Times New Roman" panose="02020603050405020304" pitchFamily="18" charset="0"/>
                <a:cs typeface="Times New Roman" panose="02020603050405020304" pitchFamily="18" charset="0"/>
              </a:rPr>
              <a:t>include: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market </a:t>
            </a:r>
            <a:r>
              <a:rPr lang="en-US" sz="3200" dirty="0" smtClean="0">
                <a:latin typeface="Times New Roman" panose="02020603050405020304" pitchFamily="18" charset="0"/>
                <a:cs typeface="Times New Roman" panose="02020603050405020304" pitchFamily="18" charset="0"/>
              </a:rPr>
              <a:t>orientation</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learning orientation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organizational culture types that are conducive for agility</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These antecedents were established through empirical research, and we translate them into a set of managerial practices to address the cultivation of agility for both mitigation and response.</a:t>
            </a:r>
          </a:p>
        </p:txBody>
      </p:sp>
    </p:spTree>
    <p:extLst>
      <p:ext uri="{BB962C8B-B14F-4D97-AF65-F5344CB8AC3E}">
        <p14:creationId xmlns:p14="http://schemas.microsoft.com/office/powerpoint/2010/main" val="1273915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4346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758858" y="1792253"/>
            <a:ext cx="9072562" cy="206210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provides </a:t>
            </a:r>
            <a:r>
              <a:rPr lang="en-US" sz="3200" dirty="0">
                <a:latin typeface="Times New Roman" panose="02020603050405020304" pitchFamily="18" charset="0"/>
                <a:cs typeface="Times New Roman" panose="02020603050405020304" pitchFamily="18" charset="0"/>
              </a:rPr>
              <a:t>a summary of evolving definitions of agility amongst </a:t>
            </a:r>
            <a:r>
              <a:rPr lang="en-US" sz="3200" dirty="0" smtClean="0">
                <a:latin typeface="Times New Roman" panose="02020603050405020304" pitchFamily="18" charset="0"/>
                <a:cs typeface="Times New Roman" panose="02020603050405020304" pitchFamily="18" charset="0"/>
              </a:rPr>
              <a:t>representative </a:t>
            </a:r>
            <a:r>
              <a:rPr lang="en-US" sz="3200" dirty="0">
                <a:latin typeface="Times New Roman" panose="02020603050405020304" pitchFamily="18" charset="0"/>
                <a:cs typeface="Times New Roman" panose="02020603050405020304" pitchFamily="18" charset="0"/>
              </a:rPr>
              <a:t>research studies, covering the breadth and range of concepts that have been included so far as part of supply chain agility</a:t>
            </a:r>
          </a:p>
        </p:txBody>
      </p:sp>
      <p:sp>
        <p:nvSpPr>
          <p:cNvPr id="9" name="Rectangle 8"/>
          <p:cNvSpPr/>
          <p:nvPr/>
        </p:nvSpPr>
        <p:spPr>
          <a:xfrm>
            <a:off x="1540428" y="4086220"/>
            <a:ext cx="9358312" cy="156966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Using market knowledge and a virtual corporation to exploit profitable opportunities in a volatile market place</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53493" y="655244"/>
            <a:ext cx="5322291"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Evolving definitions of agility</a:t>
            </a:r>
          </a:p>
        </p:txBody>
      </p:sp>
    </p:spTree>
    <p:extLst>
      <p:ext uri="{BB962C8B-B14F-4D97-AF65-F5344CB8AC3E}">
        <p14:creationId xmlns:p14="http://schemas.microsoft.com/office/powerpoint/2010/main" val="2507443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651639"/>
            <a:ext cx="10277958" cy="4404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71600" y="2069570"/>
            <a:ext cx="9767887" cy="304698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offer low-cost, high quality products with short lead times and varying volumes. IVs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a:t>
            </a:r>
            <a:r>
              <a:rPr lang="en-US" sz="3200" dirty="0" smtClean="0">
                <a:latin typeface="Times New Roman" panose="02020603050405020304" pitchFamily="18" charset="0"/>
                <a:cs typeface="Times New Roman" panose="02020603050405020304" pitchFamily="18" charset="0"/>
              </a:rPr>
              <a:t>initiatives:</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e.g. process re-engineering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external initiatives like inter-firm cooperation</a:t>
            </a:r>
          </a:p>
        </p:txBody>
      </p:sp>
    </p:spTree>
    <p:extLst>
      <p:ext uri="{BB962C8B-B14F-4D97-AF65-F5344CB8AC3E}">
        <p14:creationId xmlns:p14="http://schemas.microsoft.com/office/powerpoint/2010/main" val="4180439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77970" cy="4495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1037743" y="2314577"/>
            <a:ext cx="10277957" cy="107721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respond rapidly to changes in demand, both in terms of volume and variety</a:t>
            </a:r>
          </a:p>
        </p:txBody>
      </p:sp>
      <p:sp>
        <p:nvSpPr>
          <p:cNvPr id="13" name="Rectangle 12"/>
          <p:cNvSpPr/>
          <p:nvPr/>
        </p:nvSpPr>
        <p:spPr>
          <a:xfrm>
            <a:off x="1037743" y="4033225"/>
            <a:ext cx="9982200" cy="107721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efficiently change operating states in response to uncertain and changing market conditions</a:t>
            </a:r>
          </a:p>
        </p:txBody>
      </p:sp>
    </p:spTree>
    <p:extLst>
      <p:ext uri="{BB962C8B-B14F-4D97-AF65-F5344CB8AC3E}">
        <p14:creationId xmlns:p14="http://schemas.microsoft.com/office/powerpoint/2010/main" val="179851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a:t>Assessing Supply Chain Resilience upon Critical Infrastructure Disruptions: A Multilevel 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1611" y="2008648"/>
            <a:ext cx="9752602"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Chile is the number one copper producer in the world. Supply of copper from Chile was disrupted in April 2014 after the earthquake and ensuing tsunami at an </a:t>
            </a:r>
            <a:r>
              <a:rPr lang="en-US" sz="3200" dirty="0" err="1">
                <a:latin typeface="Times New Roman" panose="02020603050405020304" pitchFamily="18" charset="0"/>
                <a:cs typeface="Times New Roman" panose="02020603050405020304" pitchFamily="18" charset="0"/>
              </a:rPr>
              <a:t>epicentre</a:t>
            </a:r>
            <a:r>
              <a:rPr lang="en-US" sz="3200" dirty="0">
                <a:latin typeface="Times New Roman" panose="02020603050405020304" pitchFamily="18" charset="0"/>
                <a:cs typeface="Times New Roman" panose="02020603050405020304" pitchFamily="18" charset="0"/>
              </a:rPr>
              <a:t> far from the major copper </a:t>
            </a:r>
            <a:r>
              <a:rPr lang="en-US" sz="3200" dirty="0" smtClean="0">
                <a:latin typeface="Times New Roman" panose="02020603050405020304" pitchFamily="18" charset="0"/>
                <a:cs typeface="Times New Roman" panose="02020603050405020304" pitchFamily="18" charset="0"/>
              </a:rPr>
              <a:t>mines. </a:t>
            </a:r>
            <a:r>
              <a:rPr lang="en-US" sz="3200" dirty="0">
                <a:latin typeface="Times New Roman" panose="02020603050405020304" pitchFamily="18" charset="0"/>
                <a:cs typeface="Times New Roman" panose="02020603050405020304" pitchFamily="18" charset="0"/>
              </a:rPr>
              <a:t>The disruption was, however, mainly due to the ruined roads, power outages, and closed ports, rather than direct damage to production facilities or </a:t>
            </a:r>
            <a:r>
              <a:rPr lang="en-US" sz="3200" dirty="0" smtClean="0">
                <a:latin typeface="Times New Roman" panose="02020603050405020304" pitchFamily="18" charset="0"/>
                <a:cs typeface="Times New Roman" panose="02020603050405020304" pitchFamily="18" charset="0"/>
              </a:rPr>
              <a:t>capacity.</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226344" y="2117626"/>
            <a:ext cx="10058400"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Chile copper supply disruption situation mentioned earlier is one demonstration of how supply chain disruptions are caused or worsened by failure in the </a:t>
            </a:r>
            <a:r>
              <a:rPr lang="en-US" sz="3200" dirty="0">
                <a:latin typeface="Times New Roman" panose="02020603050405020304" pitchFamily="18" charset="0"/>
                <a:cs typeface="Times New Roman" panose="02020603050405020304" pitchFamily="18" charset="0"/>
              </a:rPr>
              <a:t>CI systems </a:t>
            </a:r>
            <a:r>
              <a:rPr lang="en-US" sz="3200" dirty="0" smtClean="0">
                <a:latin typeface="Times New Roman" panose="02020603050405020304" pitchFamily="18" charset="0"/>
                <a:cs typeface="Times New Roman" panose="02020603050405020304" pitchFamily="18" charset="0"/>
              </a:rPr>
              <a:t>(critical infrastructure) </a:t>
            </a:r>
            <a:r>
              <a:rPr lang="en-US" sz="3200" dirty="0" smtClean="0">
                <a:latin typeface="Times New Roman" panose="02020603050405020304" pitchFamily="18" charset="0"/>
                <a:cs typeface="Times New Roman" panose="02020603050405020304" pitchFamily="18" charset="0"/>
              </a:rPr>
              <a:t>that the supply chain depends on. Similar cases that reveal how supply chains are vulnerable to disruptions in CI systems and cascading effects are reported in Table 18.1</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0551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3017" y="1340445"/>
            <a:ext cx="10406983" cy="4715461"/>
          </a:xfrm>
          <a:prstGeom prst="rect">
            <a:avLst/>
          </a:prstGeom>
        </p:spPr>
      </p:pic>
    </p:spTree>
    <p:extLst>
      <p:ext uri="{BB962C8B-B14F-4D97-AF65-F5344CB8AC3E}">
        <p14:creationId xmlns:p14="http://schemas.microsoft.com/office/powerpoint/2010/main" val="440161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66788" y="2124074"/>
            <a:ext cx="10391775" cy="4168557"/>
          </a:xfrm>
          <a:prstGeom prst="rect">
            <a:avLst/>
          </a:prstGeom>
        </p:spPr>
      </p:pic>
      <p:pic>
        <p:nvPicPr>
          <p:cNvPr id="3" name="Picture 2"/>
          <p:cNvPicPr>
            <a:picLocks noChangeAspect="1"/>
          </p:cNvPicPr>
          <p:nvPr/>
        </p:nvPicPr>
        <p:blipFill>
          <a:blip r:embed="rId4"/>
          <a:stretch>
            <a:fillRect/>
          </a:stretch>
        </p:blipFill>
        <p:spPr>
          <a:xfrm>
            <a:off x="1185864" y="1434323"/>
            <a:ext cx="10029824" cy="502725"/>
          </a:xfrm>
          <a:prstGeom prst="rect">
            <a:avLst/>
          </a:prstGeom>
        </p:spPr>
      </p:pic>
    </p:spTree>
    <p:extLst>
      <p:ext uri="{BB962C8B-B14F-4D97-AF65-F5344CB8AC3E}">
        <p14:creationId xmlns:p14="http://schemas.microsoft.com/office/powerpoint/2010/main" val="175877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91159" y="1436556"/>
            <a:ext cx="1014412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 start by reciting the Chile earthquake situation, the main cause of copper supply shortage was not damage at the copper mines. The epic </a:t>
            </a:r>
            <a:r>
              <a:rPr lang="en-US" sz="3200" dirty="0" smtClean="0">
                <a:latin typeface="Times New Roman" panose="02020603050405020304" pitchFamily="18" charset="0"/>
                <a:cs typeface="Times New Roman" panose="02020603050405020304" pitchFamily="18" charset="0"/>
              </a:rPr>
              <a:t>Centre </a:t>
            </a:r>
            <a:r>
              <a:rPr lang="en-US" sz="3200" dirty="0">
                <a:latin typeface="Times New Roman" panose="02020603050405020304" pitchFamily="18" charset="0"/>
                <a:cs typeface="Times New Roman" panose="02020603050405020304" pitchFamily="18" charset="0"/>
              </a:rPr>
              <a:t>of the earthquake was not very close to copper mines, which are mainly located in Northern Chile. In fact, the major mining companies have announced shortly after the quake that the mines and smelting plants were intact. It was, however, difficult to transport the produced copper due to the damaged roads and power interruption</a:t>
            </a:r>
          </a:p>
        </p:txBody>
      </p:sp>
    </p:spTree>
    <p:extLst>
      <p:ext uri="{BB962C8B-B14F-4D97-AF65-F5344CB8AC3E}">
        <p14:creationId xmlns:p14="http://schemas.microsoft.com/office/powerpoint/2010/main" val="50945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247774" y="1531591"/>
            <a:ext cx="9710737"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Some of the mines have also stopped production for a while because employees were sent to join and support families affected by the earthquake and the subsequent tsunami. Large amount of mostly perishable items have been stranded at the US West Coast ports during the 2002 dock workers strike. Items supposed to be delivered for Christmas sales season were delayed, and partly spoiled. The US economy as well as large retailers had to bear enormous </a:t>
            </a:r>
            <a:r>
              <a:rPr lang="en-US" sz="3200" dirty="0" smtClean="0">
                <a:latin typeface="Times New Roman" panose="02020603050405020304" pitchFamily="18" charset="0"/>
                <a:cs typeface="Times New Roman" panose="02020603050405020304" pitchFamily="18" charset="0"/>
              </a:rPr>
              <a:t>consequences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8283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3013" y="1651639"/>
            <a:ext cx="975836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During the Great Japan Earthquake in 2011, automotive and electronics </a:t>
            </a:r>
            <a:r>
              <a:rPr lang="en-US" sz="3200" dirty="0" smtClean="0">
                <a:latin typeface="Times New Roman" panose="02020603050405020304" pitchFamily="18" charset="0"/>
                <a:cs typeface="Times New Roman" panose="02020603050405020304" pitchFamily="18" charset="0"/>
              </a:rPr>
              <a:t>manufacturers </a:t>
            </a:r>
            <a:r>
              <a:rPr lang="en-US" sz="3200" dirty="0">
                <a:latin typeface="Times New Roman" panose="02020603050405020304" pitchFamily="18" charset="0"/>
                <a:cs typeface="Times New Roman" panose="02020603050405020304" pitchFamily="18" charset="0"/>
              </a:rPr>
              <a:t>felt the pain of the natural disaster.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Even </a:t>
            </a:r>
            <a:r>
              <a:rPr lang="en-US" sz="3200" dirty="0">
                <a:latin typeface="Times New Roman" panose="02020603050405020304" pitchFamily="18" charset="0"/>
                <a:cs typeface="Times New Roman" panose="02020603050405020304" pitchFamily="18" charset="0"/>
              </a:rPr>
              <a:t>those companies with no physically damaged facilities or whose Japanese suppliers could still produce parts had to deal with shortages due to power outages, failed roads, sea ports and </a:t>
            </a:r>
            <a:r>
              <a:rPr lang="en-US" sz="3200" dirty="0" smtClean="0">
                <a:latin typeface="Times New Roman" panose="02020603050405020304" pitchFamily="18" charset="0"/>
                <a:cs typeface="Times New Roman" panose="02020603050405020304" pitchFamily="18" charset="0"/>
              </a:rPr>
              <a:t>airports.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4904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79731"/>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479731"/>
            <a:ext cx="1020652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2015 migration crisis in Europe, which has exacerbated since late 2015, has caused severe disruptions to logistics and custom services to several European </a:t>
            </a:r>
            <a:r>
              <a:rPr lang="en-US" sz="3200" dirty="0" smtClean="0">
                <a:latin typeface="Times New Roman" panose="02020603050405020304" pitchFamily="18" charset="0"/>
                <a:cs typeface="Times New Roman" panose="02020603050405020304" pitchFamily="18" charset="0"/>
              </a:rPr>
              <a:t>centered </a:t>
            </a:r>
            <a:r>
              <a:rPr lang="en-US" sz="3200" dirty="0">
                <a:latin typeface="Times New Roman" panose="02020603050405020304" pitchFamily="18" charset="0"/>
                <a:cs typeface="Times New Roman" panose="02020603050405020304" pitchFamily="18" charset="0"/>
              </a:rPr>
              <a:t>supply chains. It has caused enormous disruption to the medical and other essential supplies. Some European countries blocked or tightened security at their borders, which, together with the influx of migrants, caused extremely long traffic jams. The United Kingdom alone incurred 1 billion USD a year due to the supply chain disruption because of the </a:t>
            </a:r>
            <a:r>
              <a:rPr lang="en-US" sz="3200" dirty="0" smtClean="0">
                <a:latin typeface="Times New Roman" panose="02020603050405020304" pitchFamily="18" charset="0"/>
                <a:cs typeface="Times New Roman" panose="02020603050405020304" pitchFamily="18" charset="0"/>
              </a:rPr>
              <a:t>crisis.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61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9200" y="1687099"/>
            <a:ext cx="10072688"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aforementioned cases show how much modern global supply chains are vulnerable to failures or unavailability of CIs, such as road transport, ports, </a:t>
            </a:r>
            <a:r>
              <a:rPr lang="en-US" sz="3200" dirty="0" smtClean="0">
                <a:latin typeface="Times New Roman" panose="02020603050405020304" pitchFamily="18" charset="0"/>
                <a:cs typeface="Times New Roman" panose="02020603050405020304" pitchFamily="18" charset="0"/>
              </a:rPr>
              <a:t>electrical </a:t>
            </a:r>
            <a:r>
              <a:rPr lang="en-US" sz="3200" dirty="0">
                <a:latin typeface="Times New Roman" panose="02020603050405020304" pitchFamily="18" charset="0"/>
                <a:cs typeface="Times New Roman" panose="02020603050405020304" pitchFamily="18" charset="0"/>
              </a:rPr>
              <a:t>power, water supply, fuel and gas supply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vulnerability and the associated consequences becomes much more severe when we consider key resource supply chains, such as food or pharmaceutical products.</a:t>
            </a:r>
          </a:p>
        </p:txBody>
      </p:sp>
    </p:spTree>
    <p:extLst>
      <p:ext uri="{BB962C8B-B14F-4D97-AF65-F5344CB8AC3E}">
        <p14:creationId xmlns:p14="http://schemas.microsoft.com/office/powerpoint/2010/main" val="421181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162050" y="1928460"/>
            <a:ext cx="10186988"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real-life example demonstrates that in any supply chain the flows of materials, information and money can easily be disrupted due not only to supply or demand problems but also due to affected critical infrastructure systems that the supply chains depend on. </a:t>
            </a:r>
            <a:r>
              <a:rPr lang="en-US" sz="3200" dirty="0" smtClean="0">
                <a:latin typeface="Times New Roman" panose="02020603050405020304" pitchFamily="18" charset="0"/>
                <a:cs typeface="Times New Roman" panose="02020603050405020304" pitchFamily="18" charset="0"/>
              </a:rPr>
              <a:t>Similarly, the </a:t>
            </a:r>
            <a:r>
              <a:rPr lang="en-US" sz="3200" dirty="0">
                <a:latin typeface="Times New Roman" panose="02020603050405020304" pitchFamily="18" charset="0"/>
                <a:cs typeface="Times New Roman" panose="02020603050405020304" pitchFamily="18" charset="0"/>
              </a:rPr>
              <a:t>future prices of copper was threatened by water shortage in a small town due to drought </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40445"/>
            <a:ext cx="1073467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Managing supply chain risks involves decision making under uncertainty on multiple parameters. Actors in a supply chain network are often required to consider multiple levels of decision to better address and mitigate supply chain risks as much proactively as possible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Such a detailed and multilevel consideration of disruption risk interactions is important because it is not sure where the sources of disruption affecting a supply chain might emanate from</a:t>
            </a:r>
          </a:p>
        </p:txBody>
      </p:sp>
    </p:spTree>
    <p:extLst>
      <p:ext uri="{BB962C8B-B14F-4D97-AF65-F5344CB8AC3E}">
        <p14:creationId xmlns:p14="http://schemas.microsoft.com/office/powerpoint/2010/main" val="295672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02046" y="1436556"/>
            <a:ext cx="10506996"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As indicated in the aforementioned example, a supply chain could be severely affected by disruption in the critical infrastructure (CI) used by the supply chain.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effects are magnified due to the (inter)dependencies between CI systems and disruption propagation to Key Resources Supply Chains (KRSC), i.e. supply chains of some industries marked as critical (such as food or pharmaceuticals) which are heavily dependent on other CI</a:t>
            </a:r>
          </a:p>
        </p:txBody>
      </p:sp>
    </p:spTree>
    <p:extLst>
      <p:ext uri="{BB962C8B-B14F-4D97-AF65-F5344CB8AC3E}">
        <p14:creationId xmlns:p14="http://schemas.microsoft.com/office/powerpoint/2010/main" val="46395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560389"/>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95146" y="1893802"/>
            <a:ext cx="1012079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risk and disruption of CI are complex phenomena that are difficult to understand in real life circumstances.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evaluate resilience strategies, </a:t>
            </a:r>
            <a:r>
              <a:rPr lang="en-US" sz="3200" dirty="0" smtClean="0">
                <a:latin typeface="Times New Roman" panose="02020603050405020304" pitchFamily="18" charset="0"/>
                <a:cs typeface="Times New Roman" panose="02020603050405020304" pitchFamily="18" charset="0"/>
              </a:rPr>
              <a:t>consequences </a:t>
            </a:r>
            <a:r>
              <a:rPr lang="en-US" sz="3200" dirty="0">
                <a:latin typeface="Times New Roman" panose="02020603050405020304" pitchFamily="18" charset="0"/>
                <a:cs typeface="Times New Roman" panose="02020603050405020304" pitchFamily="18" charset="0"/>
              </a:rPr>
              <a:t>(losses) of CI disruptions need to be quantified; this requires an adequate understanding of all the possible cascading effects within the CI and to the supply chain network level as well</a:t>
            </a:r>
          </a:p>
        </p:txBody>
      </p:sp>
    </p:spTree>
    <p:extLst>
      <p:ext uri="{BB962C8B-B14F-4D97-AF65-F5344CB8AC3E}">
        <p14:creationId xmlns:p14="http://schemas.microsoft.com/office/powerpoint/2010/main" val="155410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451" y="1061449"/>
            <a:ext cx="11812540" cy="499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8628" y="97871"/>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3445" y="1655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7679" y="2124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4471" y="1039149"/>
            <a:ext cx="11566500" cy="501675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risk management (SCRM) approaches suggest that actors in a supply chain network should consider different risk scenarios to address and mitigate supply chain risks in a better way. Overall performance of a supply chain could be severely affected by disruptions that are triggered by failures or service disruptions in the critical infrastructure (CI) systems that the supply chain relies on. Interdependencies among the CI systems and supply chains, particularly the so-called Key Resources Supply Chains (KRSC) such as food, worsen the effects as disruption and consequences propagate in the network</a:t>
            </a:r>
          </a:p>
        </p:txBody>
      </p:sp>
    </p:spTree>
    <p:extLst>
      <p:ext uri="{BB962C8B-B14F-4D97-AF65-F5344CB8AC3E}">
        <p14:creationId xmlns:p14="http://schemas.microsoft.com/office/powerpoint/2010/main" val="267971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4325" y="1369243"/>
            <a:ext cx="1156650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2930" y="730475"/>
            <a:ext cx="79271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Mutual Dependencies Between SC and CI Systems</a:t>
            </a:r>
          </a:p>
        </p:txBody>
      </p:sp>
      <p:sp>
        <p:nvSpPr>
          <p:cNvPr id="8" name="Rectangle 7"/>
          <p:cNvSpPr/>
          <p:nvPr/>
        </p:nvSpPr>
        <p:spPr>
          <a:xfrm>
            <a:off x="671512" y="1376653"/>
            <a:ext cx="10929937" cy="4708981"/>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Critical Infrastructure can be defined as those assets and systems that, if disrupted, would threaten national security, economy, public health and safety, and way of </a:t>
            </a:r>
            <a:r>
              <a:rPr lang="en-US" sz="3000" dirty="0" smtClean="0">
                <a:latin typeface="Times New Roman" panose="02020603050405020304" pitchFamily="18" charset="0"/>
                <a:cs typeface="Times New Roman" panose="02020603050405020304" pitchFamily="18" charset="0"/>
              </a:rPr>
              <a:t>life. </a:t>
            </a:r>
            <a:r>
              <a:rPr lang="en-US" sz="3000" dirty="0">
                <a:latin typeface="Times New Roman" panose="02020603050405020304" pitchFamily="18" charset="0"/>
                <a:cs typeface="Times New Roman" panose="02020603050405020304" pitchFamily="18" charset="0"/>
              </a:rPr>
              <a:t>Contemporary societies are increasingly dependent on </a:t>
            </a:r>
            <a:endParaRPr lang="en-US" sz="3000" dirty="0" smtClean="0">
              <a:latin typeface="Times New Roman" panose="02020603050405020304" pitchFamily="18" charset="0"/>
              <a:cs typeface="Times New Roman" panose="02020603050405020304" pitchFamily="18" charset="0"/>
            </a:endParaRP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availability</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reliability</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correctness</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safety </a:t>
            </a:r>
            <a:r>
              <a:rPr lang="en-US" sz="3000" dirty="0">
                <a:latin typeface="Times New Roman" panose="02020603050405020304" pitchFamily="18" charset="0"/>
                <a:cs typeface="Times New Roman" panose="02020603050405020304" pitchFamily="18" charset="0"/>
              </a:rPr>
              <a:t>and security of CI (The Council of the European Union 2008). </a:t>
            </a:r>
          </a:p>
        </p:txBody>
      </p:sp>
    </p:spTree>
    <p:extLst>
      <p:ext uri="{BB962C8B-B14F-4D97-AF65-F5344CB8AC3E}">
        <p14:creationId xmlns:p14="http://schemas.microsoft.com/office/powerpoint/2010/main" val="38559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5325" y="1369243"/>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2930" y="730475"/>
            <a:ext cx="79271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Mutual Dependencies Between SC and CI Systems</a:t>
            </a:r>
          </a:p>
        </p:txBody>
      </p:sp>
      <p:sp>
        <p:nvSpPr>
          <p:cNvPr id="8" name="Rectangle 7"/>
          <p:cNvSpPr/>
          <p:nvPr/>
        </p:nvSpPr>
        <p:spPr>
          <a:xfrm>
            <a:off x="838200" y="1905138"/>
            <a:ext cx="10506996"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vital functions and services of CIs are supplied through networks and assets </a:t>
            </a:r>
            <a:r>
              <a:rPr lang="en-US" sz="3200" dirty="0" smtClean="0">
                <a:latin typeface="Times New Roman" panose="02020603050405020304" pitchFamily="18" charset="0"/>
                <a:cs typeface="Times New Roman" panose="02020603050405020304" pitchFamily="18" charset="0"/>
              </a:rPr>
              <a:t>including:</a:t>
            </a:r>
          </a:p>
          <a:p>
            <a:pPr algn="just"/>
            <a:endParaRPr lang="en-US" sz="3200" dirty="0">
              <a:latin typeface="Times New Roman" panose="02020603050405020304" pitchFamily="18" charset="0"/>
              <a:cs typeface="Times New Roman" panose="02020603050405020304" pitchFamily="18" charset="0"/>
            </a:endParaRP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electricity </a:t>
            </a:r>
            <a:r>
              <a:rPr lang="en-US" sz="3200" dirty="0" smtClean="0">
                <a:latin typeface="Times New Roman" panose="02020603050405020304" pitchFamily="18" charset="0"/>
                <a:cs typeface="Times New Roman" panose="02020603050405020304" pitchFamily="18" charset="0"/>
              </a:rPr>
              <a:t>grids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roads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communication networks</a:t>
            </a:r>
          </a:p>
        </p:txBody>
      </p:sp>
    </p:spTree>
    <p:extLst>
      <p:ext uri="{BB962C8B-B14F-4D97-AF65-F5344CB8AC3E}">
        <p14:creationId xmlns:p14="http://schemas.microsoft.com/office/powerpoint/2010/main" val="2848152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28737" y="1651639"/>
            <a:ext cx="963127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CI systems have interdependence among each other; that is, a bidirectional or unidirectional relationship exists between the states of any given pair of CI systems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These interdependencies can be described in terms of physical, cyber, logical, and geographic types. Physical interdependency exists when an input of one CI is dependent on material/energy output of another (e.g. a rail network depends on power supply)</a:t>
            </a:r>
          </a:p>
        </p:txBody>
      </p:sp>
    </p:spTree>
    <p:extLst>
      <p:ext uri="{BB962C8B-B14F-4D97-AF65-F5344CB8AC3E}">
        <p14:creationId xmlns:p14="http://schemas.microsoft.com/office/powerpoint/2010/main" val="974119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80846" y="1651639"/>
            <a:ext cx="1034939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Cyber interdependency describes the dependence of CI on information infrastructure. When elements of multiple infrastructure are in close spatial proximity, geographical interdependence occurs (e.g. joint exposure to the same natural phenomena). When an interdependence between CIs exists and is not any one of the aforementioned three classes, it is classified as logical (e.g. increased highway usage by commuters due to railway strikes and service interruptions).</a:t>
            </a:r>
          </a:p>
        </p:txBody>
      </p:sp>
    </p:spTree>
    <p:extLst>
      <p:ext uri="{BB962C8B-B14F-4D97-AF65-F5344CB8AC3E}">
        <p14:creationId xmlns:p14="http://schemas.microsoft.com/office/powerpoint/2010/main" val="226957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66559" y="1577128"/>
            <a:ext cx="1037797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of CI or SC can be described as an unplanned and unanticipated event which prevents or limits flow of material, information or money in a system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argued that disruptions may occur at node (i.e. facility), arc (e.g. transportation), or network (both node and arcs) level of a supply chain. Disruptions that occur at network level are much more important than the other two as they may cause severe consequences on supply chains</a:t>
            </a:r>
          </a:p>
        </p:txBody>
      </p:sp>
    </p:spTree>
    <p:extLst>
      <p:ext uri="{BB962C8B-B14F-4D97-AF65-F5344CB8AC3E}">
        <p14:creationId xmlns:p14="http://schemas.microsoft.com/office/powerpoint/2010/main" val="168720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436556"/>
            <a:ext cx="10106507"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By </a:t>
            </a:r>
            <a:r>
              <a:rPr lang="en-US" sz="3200" dirty="0">
                <a:latin typeface="Times New Roman" panose="02020603050405020304" pitchFamily="18" charset="0"/>
                <a:cs typeface="Times New Roman" panose="02020603050405020304" pitchFamily="18" charset="0"/>
              </a:rPr>
              <a:t>focusing on disruptions at CI, this chapter discusses how resilience strategies </a:t>
            </a:r>
            <a:r>
              <a:rPr lang="en-US" sz="3200" dirty="0" smtClean="0">
                <a:latin typeface="Times New Roman" panose="02020603050405020304" pitchFamily="18" charset="0"/>
                <a:cs typeface="Times New Roman" panose="02020603050405020304" pitchFamily="18" charset="0"/>
              </a:rPr>
              <a:t>minimize </a:t>
            </a:r>
            <a:r>
              <a:rPr lang="en-US" sz="3200" dirty="0">
                <a:latin typeface="Times New Roman" panose="02020603050405020304" pitchFamily="18" charset="0"/>
                <a:cs typeface="Times New Roman" panose="02020603050405020304" pitchFamily="18" charset="0"/>
              </a:rPr>
              <a:t>the effect of disruptions that can affect multiple actors, i.e. nodes and arcs, in a supply chain–KRSC in our case. Disruptions in a CI include information and </a:t>
            </a:r>
            <a:r>
              <a:rPr lang="en-US" sz="3200" dirty="0" smtClean="0">
                <a:latin typeface="Times New Roman" panose="02020603050405020304" pitchFamily="18" charset="0"/>
                <a:cs typeface="Times New Roman" panose="02020603050405020304" pitchFamily="18" charset="0"/>
              </a:rPr>
              <a:t>communication </a:t>
            </a:r>
            <a:r>
              <a:rPr lang="en-US" sz="3200" dirty="0">
                <a:latin typeface="Times New Roman" panose="02020603050405020304" pitchFamily="18" charset="0"/>
                <a:cs typeface="Times New Roman" panose="02020603050405020304" pitchFamily="18" charset="0"/>
              </a:rPr>
              <a:t>disruptions, transportation, power, and other infrastructure failures, which is the main concern in this chapter. Disruptions of these CI have a significant impact not only on other interdependent CI but also on supply chains that </a:t>
            </a:r>
            <a:r>
              <a:rPr lang="en-US" sz="3200" dirty="0" smtClean="0">
                <a:latin typeface="Times New Roman" panose="02020603050405020304" pitchFamily="18" charset="0"/>
                <a:cs typeface="Times New Roman" panose="02020603050405020304" pitchFamily="18" charset="0"/>
              </a:rPr>
              <a:t>utilize </a:t>
            </a:r>
            <a:r>
              <a:rPr lang="en-US" sz="3200" dirty="0">
                <a:latin typeface="Times New Roman" panose="02020603050405020304" pitchFamily="18" charset="0"/>
                <a:cs typeface="Times New Roman" panose="02020603050405020304" pitchFamily="18" charset="0"/>
              </a:rPr>
              <a:t>the CI </a:t>
            </a:r>
          </a:p>
        </p:txBody>
      </p:sp>
    </p:spTree>
    <p:extLst>
      <p:ext uri="{BB962C8B-B14F-4D97-AF65-F5344CB8AC3E}">
        <p14:creationId xmlns:p14="http://schemas.microsoft.com/office/powerpoint/2010/main" val="471676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6332" y="1682238"/>
            <a:ext cx="102584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fact, the consequences can ripple along different CI systems and multiple supply chain levels. Societal life can be severely affected by disruptions in CI directly or indirectly as supply chains that provide inputs for human day-to-day activities depend on them</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 example, in the aftermath of Hurricane Katrina, oil pipes and telecommunications systems failed due to power </a:t>
            </a:r>
            <a:r>
              <a:rPr lang="en-US" sz="3200" dirty="0" smtClean="0">
                <a:latin typeface="Times New Roman" panose="02020603050405020304" pitchFamily="18" charset="0"/>
                <a:cs typeface="Times New Roman" panose="02020603050405020304" pitchFamily="18" charset="0"/>
              </a:rPr>
              <a:t>outages.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4709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85863" y="1560389"/>
            <a:ext cx="980122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Folgers coffee plants (back then owned by Procter and Gamble) in the area were hit hard by the hurricane, affecting coffee supply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Even worse was the lack of access for the recovery effort in the area due to damaged roads, which forced them to use helicopters</a:t>
            </a:r>
          </a:p>
        </p:txBody>
      </p:sp>
    </p:spTree>
    <p:extLst>
      <p:ext uri="{BB962C8B-B14F-4D97-AF65-F5344CB8AC3E}">
        <p14:creationId xmlns:p14="http://schemas.microsoft.com/office/powerpoint/2010/main" val="161217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89060" y="712702"/>
            <a:ext cx="4447051"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Supply Chain Resilience</a:t>
            </a:r>
          </a:p>
        </p:txBody>
      </p:sp>
      <p:sp>
        <p:nvSpPr>
          <p:cNvPr id="3" name="Rectangle 2"/>
          <p:cNvSpPr/>
          <p:nvPr/>
        </p:nvSpPr>
        <p:spPr>
          <a:xfrm>
            <a:off x="1037743" y="1436556"/>
            <a:ext cx="10492270"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describes different robust SC strategies that aim to improve a firm’s capability to manage supply and/or demand better under normal circumstances and to enhance the firm’s capability to sustain its operations when a major disruption hits.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majority of these strategies rely on the availability of infrastructure </a:t>
            </a:r>
            <a:r>
              <a:rPr lang="en-US" sz="3200" dirty="0" smtClean="0">
                <a:latin typeface="Times New Roman" panose="02020603050405020304" pitchFamily="18" charset="0"/>
                <a:cs typeface="Times New Roman" panose="02020603050405020304" pitchFamily="18" charset="0"/>
              </a:rPr>
              <a:t>systems </a:t>
            </a:r>
            <a:r>
              <a:rPr lang="en-US" sz="3200" dirty="0">
                <a:latin typeface="Times New Roman" panose="02020603050405020304" pitchFamily="18" charset="0"/>
                <a:cs typeface="Times New Roman" panose="02020603050405020304" pitchFamily="18" charset="0"/>
              </a:rPr>
              <a:t>that serve the supply chain, either as primary subject of intervention or as subsequent objective associated to other categories of </a:t>
            </a:r>
            <a:r>
              <a:rPr lang="en-US" sz="3200" dirty="0" smtClean="0">
                <a:latin typeface="Times New Roman" panose="02020603050405020304" pitchFamily="18" charset="0"/>
                <a:cs typeface="Times New Roman" panose="02020603050405020304" pitchFamily="18" charset="0"/>
              </a:rPr>
              <a:t>risks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182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71600" y="1720840"/>
            <a:ext cx="9544050" cy="255454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can say that </a:t>
            </a: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of such infrastructure represent one of the most important risk category and their improvements enable to protect SC from either CI disruptions or all the other risk categories closely linked to them</a:t>
            </a:r>
          </a:p>
        </p:txBody>
      </p:sp>
    </p:spTree>
    <p:extLst>
      <p:ext uri="{BB962C8B-B14F-4D97-AF65-F5344CB8AC3E}">
        <p14:creationId xmlns:p14="http://schemas.microsoft.com/office/powerpoint/2010/main" val="400550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913" y="1340445"/>
            <a:ext cx="112299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85788" y="1436556"/>
            <a:ext cx="109728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general, resilience can be understood as the ability of a global supply chain to anticipate, </a:t>
            </a:r>
            <a:r>
              <a:rPr lang="en-US" sz="3200" dirty="0" smtClean="0">
                <a:latin typeface="Times New Roman" panose="02020603050405020304" pitchFamily="18" charset="0"/>
                <a:cs typeface="Times New Roman" panose="02020603050405020304" pitchFamily="18" charset="0"/>
              </a:rPr>
              <a:t>reorganize </a:t>
            </a:r>
            <a:r>
              <a:rPr lang="en-US" sz="3200" dirty="0">
                <a:latin typeface="Times New Roman" panose="02020603050405020304" pitchFamily="18" charset="0"/>
                <a:cs typeface="Times New Roman" panose="02020603050405020304" pitchFamily="18" charset="0"/>
              </a:rPr>
              <a:t>and deliver its core function continually, despite the impact of external and internal shocks to the system </a:t>
            </a:r>
            <a:r>
              <a:rPr lang="en-US" sz="3200" dirty="0" smtClean="0">
                <a:latin typeface="Times New Roman" panose="02020603050405020304" pitchFamily="18" charset="0"/>
                <a:cs typeface="Times New Roman" panose="02020603050405020304" pitchFamily="18" charset="0"/>
              </a:rPr>
              <a:t>.describes </a:t>
            </a:r>
            <a:r>
              <a:rPr lang="en-US" sz="3200" dirty="0">
                <a:latin typeface="Times New Roman" panose="02020603050405020304" pitchFamily="18" charset="0"/>
                <a:cs typeface="Times New Roman" panose="02020603050405020304" pitchFamily="18" charset="0"/>
              </a:rPr>
              <a:t>resilience as the capacity to be better positioned than competitors to deal with and to gain advantage from </a:t>
            </a:r>
            <a:r>
              <a:rPr lang="en-US" sz="3200" dirty="0" smtClean="0">
                <a:latin typeface="Times New Roman" panose="02020603050405020304" pitchFamily="18" charset="0"/>
                <a:cs typeface="Times New Roman" panose="02020603050405020304" pitchFamily="18" charset="0"/>
              </a:rPr>
              <a:t>disruptions</a:t>
            </a:r>
            <a:r>
              <a:rPr lang="en-US" sz="3200" dirty="0">
                <a:latin typeface="Times New Roman" panose="02020603050405020304" pitchFamily="18" charset="0"/>
                <a:cs typeface="Times New Roman" panose="02020603050405020304" pitchFamily="18" charset="0"/>
              </a:rPr>
              <a:t>. These definitions essentially focus on capabilities that a supply chain has in mitigating disruptions happening somewhere in the network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possibly turn them into an opportunity to gain competitive advantage</a:t>
            </a:r>
          </a:p>
        </p:txBody>
      </p:sp>
    </p:spTree>
    <p:extLst>
      <p:ext uri="{BB962C8B-B14F-4D97-AF65-F5344CB8AC3E}">
        <p14:creationId xmlns:p14="http://schemas.microsoft.com/office/powerpoint/2010/main" val="3732797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2" y="1436556"/>
            <a:ext cx="10335107"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At </a:t>
            </a:r>
            <a:r>
              <a:rPr lang="en-US" sz="3200" dirty="0">
                <a:latin typeface="Times New Roman" panose="02020603050405020304" pitchFamily="18" charset="0"/>
                <a:cs typeface="Times New Roman" panose="02020603050405020304" pitchFamily="18" charset="0"/>
              </a:rPr>
              <a:t>supply chain network level, resilience can be seen as an attribute to withstand such disruptions triggered at a node (facility) or an arc (transportation) </a:t>
            </a:r>
            <a:r>
              <a:rPr lang="en-US" sz="3200" dirty="0" smtClean="0">
                <a:latin typeface="Times New Roman" panose="02020603050405020304" pitchFamily="18" charset="0"/>
                <a:cs typeface="Times New Roman" panose="02020603050405020304" pitchFamily="18" charset="0"/>
              </a:rPr>
              <a:t>as </a:t>
            </a:r>
            <a:r>
              <a:rPr lang="en-US" sz="3200" dirty="0">
                <a:latin typeface="Times New Roman" panose="02020603050405020304" pitchFamily="18" charset="0"/>
                <a:cs typeface="Times New Roman" panose="02020603050405020304" pitchFamily="18" charset="0"/>
              </a:rPr>
              <a:t>the consequences of a disruption at one point can ripple along the supply chain </a:t>
            </a:r>
            <a:r>
              <a:rPr lang="en-US" sz="3200" dirty="0" smtClean="0">
                <a:latin typeface="Times New Roman" panose="02020603050405020304" pitchFamily="18" charset="0"/>
                <a:cs typeface="Times New Roman" panose="02020603050405020304" pitchFamily="18" charset="0"/>
              </a:rPr>
              <a:t>identified </a:t>
            </a:r>
            <a:r>
              <a:rPr lang="en-US" sz="3200" dirty="0">
                <a:latin typeface="Times New Roman" panose="02020603050405020304" pitchFamily="18" charset="0"/>
                <a:cs typeface="Times New Roman" panose="02020603050405020304" pitchFamily="18" charset="0"/>
              </a:rPr>
              <a:t>flexibility and redundancy as two broad strategies for SC resilience. Flexibility entails creating capabilities within the organization to redeploy some existing and previously committed capacities from one area to another (to make up for lost or delayed capacity)</a:t>
            </a:r>
          </a:p>
        </p:txBody>
      </p:sp>
    </p:spTree>
    <p:extLst>
      <p:ext uri="{BB962C8B-B14F-4D97-AF65-F5344CB8AC3E}">
        <p14:creationId xmlns:p14="http://schemas.microsoft.com/office/powerpoint/2010/main" val="815203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436556"/>
            <a:ext cx="101493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Redundancy, by contrast, is the additional capacity that would be used to replace the capacity loss caused by a disruption </a:t>
            </a:r>
            <a:r>
              <a:rPr lang="en-US" sz="3200" dirty="0" smtClean="0">
                <a:latin typeface="Times New Roman" panose="02020603050405020304" pitchFamily="18" charset="0"/>
                <a:cs typeface="Times New Roman" panose="02020603050405020304" pitchFamily="18" charset="0"/>
              </a:rPr>
              <a:t>Both </a:t>
            </a:r>
            <a:r>
              <a:rPr lang="en-US" sz="3200" dirty="0">
                <a:latin typeface="Times New Roman" panose="02020603050405020304" pitchFamily="18" charset="0"/>
                <a:cs typeface="Times New Roman" panose="02020603050405020304" pitchFamily="18" charset="0"/>
              </a:rPr>
              <a:t>approaches require </a:t>
            </a:r>
            <a:r>
              <a:rPr lang="en-US" sz="3200" dirty="0" smtClean="0">
                <a:latin typeface="Times New Roman" panose="02020603050405020304" pitchFamily="18" charset="0"/>
                <a:cs typeface="Times New Roman" panose="02020603050405020304" pitchFamily="18" charset="0"/>
              </a:rPr>
              <a:t>investments </a:t>
            </a:r>
            <a:r>
              <a:rPr lang="en-US" sz="3200" dirty="0">
                <a:latin typeface="Times New Roman" panose="02020603050405020304" pitchFamily="18" charset="0"/>
                <a:cs typeface="Times New Roman" panose="02020603050405020304" pitchFamily="18" charset="0"/>
              </a:rPr>
              <a:t>in infrastructure and resources prior to the point of need.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When </a:t>
            </a:r>
            <a:r>
              <a:rPr lang="en-US" sz="3200" dirty="0">
                <a:latin typeface="Times New Roman" panose="02020603050405020304" pitchFamily="18" charset="0"/>
                <a:cs typeface="Times New Roman" panose="02020603050405020304" pitchFamily="18" charset="0"/>
              </a:rPr>
              <a:t>evaluating effectiveness of resilience strategies applied to specific parts of the SC, we also consider different levels of resilience capacity, achievable through either flexibility or redundancy, or most typically a mix of the two.</a:t>
            </a:r>
          </a:p>
        </p:txBody>
      </p:sp>
    </p:spTree>
    <p:extLst>
      <p:ext uri="{BB962C8B-B14F-4D97-AF65-F5344CB8AC3E}">
        <p14:creationId xmlns:p14="http://schemas.microsoft.com/office/powerpoint/2010/main" val="406479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414338" y="1502216"/>
            <a:ext cx="1144509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a:t>
            </a:r>
            <a:r>
              <a:rPr lang="en-US" dirty="0" smtClean="0"/>
              <a:t>978-981-10-4110-8 </a:t>
            </a:r>
            <a:r>
              <a:rPr lang="en-US" dirty="0"/>
              <a:t>(eBook)</a:t>
            </a:r>
            <a:endParaRPr lang="it-IT" dirty="0" smtClean="0"/>
          </a:p>
          <a:p>
            <a:pPr marL="0" indent="0" algn="just">
              <a:buFont typeface="Arial" panose="020B0604020202020204" pitchFamily="34" charset="0"/>
              <a:buNone/>
            </a:pPr>
            <a:r>
              <a:rPr lang="it-IT" dirty="0" smtClean="0"/>
              <a:t>Chapter 10</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333F2B6-8109-4C4D-9FC1-7E20F7EC02A4}"/>
</file>

<file path=customXml/itemProps2.xml><?xml version="1.0" encoding="utf-8"?>
<ds:datastoreItem xmlns:ds="http://schemas.openxmlformats.org/officeDocument/2006/customXml" ds:itemID="{4E7AC60F-9E72-4DC3-B03D-204E57228D31}"/>
</file>

<file path=customXml/itemProps3.xml><?xml version="1.0" encoding="utf-8"?>
<ds:datastoreItem xmlns:ds="http://schemas.openxmlformats.org/officeDocument/2006/customXml" ds:itemID="{6E8EBE24-133D-419D-BC12-AA9AA83E8640}"/>
</file>

<file path=docProps/app.xml><?xml version="1.0" encoding="utf-8"?>
<Properties xmlns="http://schemas.openxmlformats.org/officeDocument/2006/extended-properties" xmlns:vt="http://schemas.openxmlformats.org/officeDocument/2006/docPropsVTypes">
  <TotalTime>5378</TotalTime>
  <Words>2344</Words>
  <Application>Microsoft Office PowerPoint</Application>
  <PresentationFormat>Widescreen</PresentationFormat>
  <Paragraphs>221</Paragraphs>
  <Slides>39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80</cp:revision>
  <dcterms:created xsi:type="dcterms:W3CDTF">2024-02-14T15:38:52Z</dcterms:created>
  <dcterms:modified xsi:type="dcterms:W3CDTF">2024-04-04T17:13:26Z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