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Lst>
  <p:sldSz cy="6858000" cx="12192000"/>
  <p:notesSz cx="6858000" cy="9144000"/>
  <p:embeddedFontLst>
    <p:embeddedFont>
      <p:font typeface="Arial Narrow"/>
      <p:regular r:id="rId43"/>
      <p:bold r:id="rId44"/>
      <p:italic r:id="rId45"/>
      <p:boldItalic r:id="rId46"/>
    </p:embeddedFont>
    <p:embeddedFont>
      <p:font typeface="Tahoma"/>
      <p:regular r:id="rId47"/>
      <p:bold r:id="rId48"/>
    </p:embeddedFont>
    <p:embeddedFont>
      <p:font typeface="Tajawal Medium"/>
      <p:regular r:id="rId49"/>
      <p:bold r:id="rId50"/>
    </p:embeddedFont>
    <p:embeddedFont>
      <p:font typeface="Arial Black"/>
      <p:regular r:id="rId5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2" roundtripDataSignature="AMtx7mhH5eiUj9Ei5KuYdZgmrGsq0tFlO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82EF696-4E0F-4ED2-9A30-3B718CA93516}">
  <a:tblStyle styleId="{B82EF696-4E0F-4ED2-9A30-3B718CA93516}"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font" Target="fonts/ArialNarrow-bold.fntdata"/><Relationship Id="rId43" Type="http://schemas.openxmlformats.org/officeDocument/2006/relationships/font" Target="fonts/ArialNarrow-regular.fntdata"/><Relationship Id="rId46" Type="http://schemas.openxmlformats.org/officeDocument/2006/relationships/font" Target="fonts/ArialNarrow-boldItalic.fntdata"/><Relationship Id="rId45" Type="http://schemas.openxmlformats.org/officeDocument/2006/relationships/font" Target="fonts/ArialNarrow-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Tahoma-bold.fntdata"/><Relationship Id="rId47" Type="http://schemas.openxmlformats.org/officeDocument/2006/relationships/font" Target="fonts/Tahoma-regular.fntdata"/><Relationship Id="rId49" Type="http://schemas.openxmlformats.org/officeDocument/2006/relationships/font" Target="fonts/TajawalMedium-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ArialBlack-regular.fntdata"/><Relationship Id="rId50" Type="http://schemas.openxmlformats.org/officeDocument/2006/relationships/font" Target="fonts/TajawalMedium-bold.fntdata"/><Relationship Id="rId52"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l">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5" name="Google Shape;125;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8" name="Google Shape;13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2" name="Google Shape;17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3" name="Google Shape;193;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7" name="Google Shape;20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3" name="Google Shape;23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0" name="Google Shape;26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4" name="Google Shape;27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2" name="Google Shape;302;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6" name="Google Shape;31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4" name="Google Shape;34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2" name="Google Shape;372;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6" name="Google Shape;386;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0" name="Google Shape;400;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4" name="Google Shape;414;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8" name="Google Shape;428;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2" name="Google Shape;442;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6" name="Google Shape;456;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9" name="Google Shape;46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2" name="Google Shape;482;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5" name="Google Shape;495;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 name="Shape 506"/>
        <p:cNvGrpSpPr/>
        <p:nvPr/>
      </p:nvGrpSpPr>
      <p:grpSpPr>
        <a:xfrm>
          <a:off x="0" y="0"/>
          <a:ext cx="0" cy="0"/>
          <a:chOff x="0" y="0"/>
          <a:chExt cx="0" cy="0"/>
        </a:xfrm>
      </p:grpSpPr>
      <p:sp>
        <p:nvSpPr>
          <p:cNvPr id="507" name="Google Shape;507;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8" name="Google Shape;50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1" name="Google Shape;521;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2" name="Shape 532"/>
        <p:cNvGrpSpPr/>
        <p:nvPr/>
      </p:nvGrpSpPr>
      <p:grpSpPr>
        <a:xfrm>
          <a:off x="0" y="0"/>
          <a:ext cx="0" cy="0"/>
          <a:chOff x="0" y="0"/>
          <a:chExt cx="0" cy="0"/>
        </a:xfrm>
      </p:grpSpPr>
      <p:sp>
        <p:nvSpPr>
          <p:cNvPr id="533" name="Google Shape;533;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4" name="Google Shape;534;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5" name="Shape 545"/>
        <p:cNvGrpSpPr/>
        <p:nvPr/>
      </p:nvGrpSpPr>
      <p:grpSpPr>
        <a:xfrm>
          <a:off x="0" y="0"/>
          <a:ext cx="0" cy="0"/>
          <a:chOff x="0" y="0"/>
          <a:chExt cx="0" cy="0"/>
        </a:xfrm>
      </p:grpSpPr>
      <p:sp>
        <p:nvSpPr>
          <p:cNvPr id="546" name="Google Shape;546;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7" name="Google Shape;547;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8" name="Shape 558"/>
        <p:cNvGrpSpPr/>
        <p:nvPr/>
      </p:nvGrpSpPr>
      <p:grpSpPr>
        <a:xfrm>
          <a:off x="0" y="0"/>
          <a:ext cx="0" cy="0"/>
          <a:chOff x="0" y="0"/>
          <a:chExt cx="0" cy="0"/>
        </a:xfrm>
      </p:grpSpPr>
      <p:sp>
        <p:nvSpPr>
          <p:cNvPr id="559" name="Google Shape;559;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0" name="Google Shape;560;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1" name="Shape 571"/>
        <p:cNvGrpSpPr/>
        <p:nvPr/>
      </p:nvGrpSpPr>
      <p:grpSpPr>
        <a:xfrm>
          <a:off x="0" y="0"/>
          <a:ext cx="0" cy="0"/>
          <a:chOff x="0" y="0"/>
          <a:chExt cx="0" cy="0"/>
        </a:xfrm>
      </p:grpSpPr>
      <p:sp>
        <p:nvSpPr>
          <p:cNvPr id="572" name="Google Shape;572;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3" name="Google Shape;573;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4" name="Shape 584"/>
        <p:cNvGrpSpPr/>
        <p:nvPr/>
      </p:nvGrpSpPr>
      <p:grpSpPr>
        <a:xfrm>
          <a:off x="0" y="0"/>
          <a:ext cx="0" cy="0"/>
          <a:chOff x="0" y="0"/>
          <a:chExt cx="0" cy="0"/>
        </a:xfrm>
      </p:grpSpPr>
      <p:sp>
        <p:nvSpPr>
          <p:cNvPr id="585" name="Google Shape;585;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6" name="Google Shape;586;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spTree>
      <p:nvGrpSpPr>
        <p:cNvPr id="15" name="Shape 15"/>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6" name="Shape 16"/>
        <p:cNvGrpSpPr/>
        <p:nvPr/>
      </p:nvGrpSpPr>
      <p:grpSpPr>
        <a:xfrm>
          <a:off x="0" y="0"/>
          <a:ext cx="0" cy="0"/>
          <a:chOff x="0" y="0"/>
          <a:chExt cx="0" cy="0"/>
        </a:xfrm>
      </p:grpSpPr>
      <p:sp>
        <p:nvSpPr>
          <p:cNvPr id="17" name="Google Shape;17;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0" name="Shape 20"/>
        <p:cNvGrpSpPr/>
        <p:nvPr/>
      </p:nvGrpSpPr>
      <p:grpSpPr>
        <a:xfrm>
          <a:off x="0" y="0"/>
          <a:ext cx="0" cy="0"/>
          <a:chOff x="0" y="0"/>
          <a:chExt cx="0" cy="0"/>
        </a:xfrm>
      </p:grpSpPr>
      <p:sp>
        <p:nvSpPr>
          <p:cNvPr id="21" name="Google Shape;21;p4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4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3" name="Google Shape;23;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4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 name="Google Shape;29;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2" name="Shape 32"/>
        <p:cNvGrpSpPr/>
        <p:nvPr/>
      </p:nvGrpSpPr>
      <p:grpSpPr>
        <a:xfrm>
          <a:off x="0" y="0"/>
          <a:ext cx="0" cy="0"/>
          <a:chOff x="0" y="0"/>
          <a:chExt cx="0" cy="0"/>
        </a:xfrm>
      </p:grpSpPr>
      <p:sp>
        <p:nvSpPr>
          <p:cNvPr id="33" name="Google Shape;33;p4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4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5" name="Google Shape;35;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8" name="Shape 38"/>
        <p:cNvGrpSpPr/>
        <p:nvPr/>
      </p:nvGrpSpPr>
      <p:grpSpPr>
        <a:xfrm>
          <a:off x="0" y="0"/>
          <a:ext cx="0" cy="0"/>
          <a:chOff x="0" y="0"/>
          <a:chExt cx="0" cy="0"/>
        </a:xfrm>
      </p:grpSpPr>
      <p:sp>
        <p:nvSpPr>
          <p:cNvPr id="39" name="Google Shape;39;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4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4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5" name="Shape 45"/>
        <p:cNvGrpSpPr/>
        <p:nvPr/>
      </p:nvGrpSpPr>
      <p:grpSpPr>
        <a:xfrm>
          <a:off x="0" y="0"/>
          <a:ext cx="0" cy="0"/>
          <a:chOff x="0" y="0"/>
          <a:chExt cx="0" cy="0"/>
        </a:xfrm>
      </p:grpSpPr>
      <p:sp>
        <p:nvSpPr>
          <p:cNvPr id="46" name="Google Shape;46;p4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4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8" name="Google Shape;48;p4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9" name="Google Shape;49;p4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0" name="Google Shape;50;p4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4" name="Shape 54"/>
        <p:cNvGrpSpPr/>
        <p:nvPr/>
      </p:nvGrpSpPr>
      <p:grpSpPr>
        <a:xfrm>
          <a:off x="0" y="0"/>
          <a:ext cx="0" cy="0"/>
          <a:chOff x="0" y="0"/>
          <a:chExt cx="0" cy="0"/>
        </a:xfrm>
      </p:grpSpPr>
      <p:sp>
        <p:nvSpPr>
          <p:cNvPr id="55" name="Google Shape;55;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9" name="Shape 59"/>
        <p:cNvGrpSpPr/>
        <p:nvPr/>
      </p:nvGrpSpPr>
      <p:grpSpPr>
        <a:xfrm>
          <a:off x="0" y="0"/>
          <a:ext cx="0" cy="0"/>
          <a:chOff x="0" y="0"/>
          <a:chExt cx="0" cy="0"/>
        </a:xfrm>
      </p:grpSpPr>
      <p:sp>
        <p:nvSpPr>
          <p:cNvPr id="60" name="Google Shape;60;p4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4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2" name="Google Shape;62;p4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3" name="Google Shape;63;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6" name="Shape 66"/>
        <p:cNvGrpSpPr/>
        <p:nvPr/>
      </p:nvGrpSpPr>
      <p:grpSpPr>
        <a:xfrm>
          <a:off x="0" y="0"/>
          <a:ext cx="0" cy="0"/>
          <a:chOff x="0" y="0"/>
          <a:chExt cx="0" cy="0"/>
        </a:xfrm>
      </p:grpSpPr>
      <p:sp>
        <p:nvSpPr>
          <p:cNvPr id="67" name="Google Shape;67;p4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48"/>
          <p:cNvSpPr/>
          <p:nvPr>
            <p:ph idx="2" type="pic"/>
          </p:nvPr>
        </p:nvSpPr>
        <p:spPr>
          <a:xfrm>
            <a:off x="5183188" y="987425"/>
            <a:ext cx="6172200" cy="4873625"/>
          </a:xfrm>
          <a:prstGeom prst="rect">
            <a:avLst/>
          </a:prstGeom>
          <a:noFill/>
          <a:ln>
            <a:noFill/>
          </a:ln>
        </p:spPr>
      </p:sp>
      <p:sp>
        <p:nvSpPr>
          <p:cNvPr id="69" name="Google Shape;69;p4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0" name="Google Shape;70;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3" name="Shape 73"/>
        <p:cNvGrpSpPr/>
        <p:nvPr/>
      </p:nvGrpSpPr>
      <p:grpSpPr>
        <a:xfrm>
          <a:off x="0" y="0"/>
          <a:ext cx="0" cy="0"/>
          <a:chOff x="0" y="0"/>
          <a:chExt cx="0" cy="0"/>
        </a:xfrm>
      </p:grpSpPr>
      <p:sp>
        <p:nvSpPr>
          <p:cNvPr id="74" name="Google Shape;74;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4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9" name="Shape 79"/>
        <p:cNvGrpSpPr/>
        <p:nvPr/>
      </p:nvGrpSpPr>
      <p:grpSpPr>
        <a:xfrm>
          <a:off x="0" y="0"/>
          <a:ext cx="0" cy="0"/>
          <a:chOff x="0" y="0"/>
          <a:chExt cx="0" cy="0"/>
        </a:xfrm>
      </p:grpSpPr>
      <p:sp>
        <p:nvSpPr>
          <p:cNvPr id="80" name="Google Shape;80;p5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5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2" name="Google Shape;82;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i="0" sz="1200" u="none" cap="none" strike="noStrike">
                <a:solidFill>
                  <a:srgbClr val="888888"/>
                </a:solidFill>
                <a:latin typeface="Calibri"/>
                <a:ea typeface="Calibri"/>
                <a:cs typeface="Calibri"/>
                <a:sym typeface="Calibri"/>
              </a:defRPr>
            </a:lvl1pPr>
            <a:lvl2pPr indent="0" lvl="1" marL="0" marR="0" rtl="0" algn="l">
              <a:spcBef>
                <a:spcPts val="0"/>
              </a:spcBef>
              <a:buNone/>
              <a:defRPr b="0" i="0" sz="1200" u="none" cap="none" strike="noStrike">
                <a:solidFill>
                  <a:srgbClr val="888888"/>
                </a:solidFill>
                <a:latin typeface="Calibri"/>
                <a:ea typeface="Calibri"/>
                <a:cs typeface="Calibri"/>
                <a:sym typeface="Calibri"/>
              </a:defRPr>
            </a:lvl2pPr>
            <a:lvl3pPr indent="0" lvl="2" marL="0" marR="0" rtl="0" algn="l">
              <a:spcBef>
                <a:spcPts val="0"/>
              </a:spcBef>
              <a:buNone/>
              <a:defRPr b="0" i="0" sz="1200" u="none" cap="none" strike="noStrike">
                <a:solidFill>
                  <a:srgbClr val="888888"/>
                </a:solidFill>
                <a:latin typeface="Calibri"/>
                <a:ea typeface="Calibri"/>
                <a:cs typeface="Calibri"/>
                <a:sym typeface="Calibri"/>
              </a:defRPr>
            </a:lvl3pPr>
            <a:lvl4pPr indent="0" lvl="3" marL="0" marR="0" rtl="0" algn="l">
              <a:spcBef>
                <a:spcPts val="0"/>
              </a:spcBef>
              <a:buNone/>
              <a:defRPr b="0" i="0" sz="1200" u="none" cap="none" strike="noStrike">
                <a:solidFill>
                  <a:srgbClr val="888888"/>
                </a:solidFill>
                <a:latin typeface="Calibri"/>
                <a:ea typeface="Calibri"/>
                <a:cs typeface="Calibri"/>
                <a:sym typeface="Calibri"/>
              </a:defRPr>
            </a:lvl4pPr>
            <a:lvl5pPr indent="0" lvl="4" marL="0" marR="0" rtl="0" algn="l">
              <a:spcBef>
                <a:spcPts val="0"/>
              </a:spcBef>
              <a:buNone/>
              <a:defRPr b="0" i="0" sz="1200" u="none" cap="none" strike="noStrike">
                <a:solidFill>
                  <a:srgbClr val="888888"/>
                </a:solidFill>
                <a:latin typeface="Calibri"/>
                <a:ea typeface="Calibri"/>
                <a:cs typeface="Calibri"/>
                <a:sym typeface="Calibri"/>
              </a:defRPr>
            </a:lvl5pPr>
            <a:lvl6pPr indent="0" lvl="5" marL="0" marR="0" rtl="0" algn="l">
              <a:spcBef>
                <a:spcPts val="0"/>
              </a:spcBef>
              <a:buNone/>
              <a:defRPr b="0" i="0" sz="1200" u="none" cap="none" strike="noStrike">
                <a:solidFill>
                  <a:srgbClr val="888888"/>
                </a:solidFill>
                <a:latin typeface="Calibri"/>
                <a:ea typeface="Calibri"/>
                <a:cs typeface="Calibri"/>
                <a:sym typeface="Calibri"/>
              </a:defRPr>
            </a:lvl6pPr>
            <a:lvl7pPr indent="0" lvl="6" marL="0" marR="0" rtl="0" algn="l">
              <a:spcBef>
                <a:spcPts val="0"/>
              </a:spcBef>
              <a:buNone/>
              <a:defRPr b="0" i="0" sz="1200" u="none" cap="none" strike="noStrike">
                <a:solidFill>
                  <a:srgbClr val="888888"/>
                </a:solidFill>
                <a:latin typeface="Calibri"/>
                <a:ea typeface="Calibri"/>
                <a:cs typeface="Calibri"/>
                <a:sym typeface="Calibri"/>
              </a:defRPr>
            </a:lvl7pPr>
            <a:lvl8pPr indent="0" lvl="7" marL="0" marR="0" rtl="0" algn="l">
              <a:spcBef>
                <a:spcPts val="0"/>
              </a:spcBef>
              <a:buNone/>
              <a:defRPr b="0" i="0" sz="1200" u="none" cap="none" strike="noStrike">
                <a:solidFill>
                  <a:srgbClr val="888888"/>
                </a:solidFill>
                <a:latin typeface="Calibri"/>
                <a:ea typeface="Calibri"/>
                <a:cs typeface="Calibri"/>
                <a:sym typeface="Calibri"/>
              </a:defRPr>
            </a:lvl8pPr>
            <a:lvl9pPr indent="0" lvl="8" marL="0" marR="0" rtl="0" algn="l">
              <a:spcBef>
                <a:spcPts val="0"/>
              </a:spcBef>
              <a:buNone/>
              <a:defRPr b="0" i="0" sz="1200" u="none" cap="none" strike="noStrike">
                <a:solidFill>
                  <a:srgbClr val="888888"/>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 Id="rId4" Type="http://schemas.openxmlformats.org/officeDocument/2006/relationships/image" Target="../media/image6.png"/><Relationship Id="rId5" Type="http://schemas.openxmlformats.org/officeDocument/2006/relationships/image" Target="../media/image1.png"/><Relationship Id="rId6" Type="http://schemas.openxmlformats.org/officeDocument/2006/relationships/image" Target="../media/image3.png"/><Relationship Id="rId7" Type="http://schemas.openxmlformats.org/officeDocument/2006/relationships/image" Target="../media/image1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pic>
        <p:nvPicPr>
          <p:cNvPr id="89" name="Google Shape;89;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90" name="Google Shape;90;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1" name="Google Shape;91;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92" name="Google Shape;92;p1"/>
          <p:cNvPicPr preferRelativeResize="0"/>
          <p:nvPr/>
        </p:nvPicPr>
        <p:blipFill rotWithShape="1">
          <a:blip r:embed="rId5">
            <a:alphaModFix/>
          </a:blip>
          <a:srcRect b="0" l="0" r="0" t="0"/>
          <a:stretch/>
        </p:blipFill>
        <p:spPr>
          <a:xfrm>
            <a:off x="730762" y="4963885"/>
            <a:ext cx="1699476" cy="1524000"/>
          </a:xfrm>
          <a:prstGeom prst="rect">
            <a:avLst/>
          </a:prstGeom>
          <a:noFill/>
          <a:ln cap="flat" cmpd="sng" w="9525">
            <a:solidFill>
              <a:schemeClr val="accent1"/>
            </a:solidFill>
            <a:prstDash val="solid"/>
            <a:round/>
            <a:headEnd len="sm" w="sm" type="none"/>
            <a:tailEnd len="sm" w="sm" type="none"/>
          </a:ln>
        </p:spPr>
      </p:pic>
      <p:pic>
        <p:nvPicPr>
          <p:cNvPr id="93" name="Google Shape;93;p1"/>
          <p:cNvPicPr preferRelativeResize="0"/>
          <p:nvPr/>
        </p:nvPicPr>
        <p:blipFill rotWithShape="1">
          <a:blip r:embed="rId6">
            <a:alphaModFix/>
          </a:blip>
          <a:srcRect b="0" l="0" r="0" t="0"/>
          <a:stretch/>
        </p:blipFill>
        <p:spPr>
          <a:xfrm>
            <a:off x="0" y="26807"/>
            <a:ext cx="6714451" cy="1972334"/>
          </a:xfrm>
          <a:prstGeom prst="rect">
            <a:avLst/>
          </a:prstGeom>
          <a:noFill/>
          <a:ln>
            <a:noFill/>
          </a:ln>
        </p:spPr>
      </p:pic>
      <p:pic>
        <p:nvPicPr>
          <p:cNvPr id="94" name="Google Shape;94;p1"/>
          <p:cNvPicPr preferRelativeResize="0"/>
          <p:nvPr/>
        </p:nvPicPr>
        <p:blipFill rotWithShape="1">
          <a:blip r:embed="rId7">
            <a:alphaModFix/>
          </a:blip>
          <a:srcRect b="0" l="0" r="0" t="0"/>
          <a:stretch/>
        </p:blipFill>
        <p:spPr>
          <a:xfrm>
            <a:off x="4047893" y="2903671"/>
            <a:ext cx="8144107" cy="1034667"/>
          </a:xfrm>
          <a:prstGeom prst="rect">
            <a:avLst/>
          </a:prstGeom>
          <a:noFill/>
          <a:ln>
            <a:noFill/>
          </a:ln>
        </p:spPr>
      </p:pic>
      <p:sp>
        <p:nvSpPr>
          <p:cNvPr id="95" name="Google Shape;95;p1"/>
          <p:cNvSpPr txBox="1"/>
          <p:nvPr/>
        </p:nvSpPr>
        <p:spPr>
          <a:xfrm>
            <a:off x="730762" y="481616"/>
            <a:ext cx="4231531"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800" u="none" cap="none" strike="noStrike">
                <a:solidFill>
                  <a:srgbClr val="F2F2F2"/>
                </a:solidFill>
                <a:latin typeface="Calibri"/>
                <a:ea typeface="Calibri"/>
                <a:cs typeface="Calibri"/>
                <a:sym typeface="Calibri"/>
              </a:rPr>
              <a:t>Marketing Management</a:t>
            </a:r>
            <a:endParaRPr/>
          </a:p>
          <a:p>
            <a:pPr indent="0" lvl="0" marL="0" marR="0" rtl="0" algn="l">
              <a:spcBef>
                <a:spcPts val="0"/>
              </a:spcBef>
              <a:spcAft>
                <a:spcPts val="0"/>
              </a:spcAft>
              <a:buNone/>
            </a:pPr>
            <a:r>
              <a:rPr b="1" lang="en-US" sz="2800">
                <a:solidFill>
                  <a:srgbClr val="F2F2F2"/>
                </a:solidFill>
                <a:latin typeface="Calibri"/>
                <a:ea typeface="Calibri"/>
                <a:cs typeface="Calibri"/>
                <a:sym typeface="Calibri"/>
              </a:rPr>
              <a:t> MGM612 </a:t>
            </a:r>
            <a:endParaRPr/>
          </a:p>
          <a:p>
            <a:pPr indent="0" lvl="0" marL="0" marR="0" rtl="0" algn="l">
              <a:spcBef>
                <a:spcPts val="0"/>
              </a:spcBef>
              <a:spcAft>
                <a:spcPts val="0"/>
              </a:spcAft>
              <a:buNone/>
            </a:pPr>
            <a:r>
              <a:rPr b="1" lang="en-US" sz="2800">
                <a:solidFill>
                  <a:srgbClr val="F2F2F2"/>
                </a:solidFill>
                <a:latin typeface="Calibri"/>
                <a:ea typeface="Calibri"/>
                <a:cs typeface="Calibri"/>
                <a:sym typeface="Calibri"/>
              </a:rPr>
              <a:t>Dr. Magdy alhaj</a:t>
            </a:r>
            <a:endParaRPr b="1" sz="2800">
              <a:solidFill>
                <a:srgbClr val="F2F2F2"/>
              </a:solidFill>
              <a:latin typeface="Calibri"/>
              <a:ea typeface="Calibri"/>
              <a:cs typeface="Calibri"/>
              <a:sym typeface="Calibri"/>
            </a:endParaRPr>
          </a:p>
        </p:txBody>
      </p:sp>
      <p:sp>
        <p:nvSpPr>
          <p:cNvPr id="96" name="Google Shape;96;p1"/>
          <p:cNvSpPr txBox="1"/>
          <p:nvPr/>
        </p:nvSpPr>
        <p:spPr>
          <a:xfrm>
            <a:off x="4471640" y="3159395"/>
            <a:ext cx="757167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lt1"/>
                </a:solidFill>
                <a:latin typeface="Aharoni"/>
                <a:ea typeface="Aharoni"/>
                <a:cs typeface="Aharoni"/>
                <a:sym typeface="Aharoni"/>
              </a:rPr>
              <a:t>Marketing Ethics and Social Responsibility</a:t>
            </a:r>
            <a:endParaRPr b="1" sz="2800">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pic>
        <p:nvPicPr>
          <p:cNvPr id="101" name="Google Shape;101;p2"/>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102" name="Google Shape;102;p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03" name="Google Shape;103;p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04" name="Google Shape;104;p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05" name="Google Shape;105;p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06" name="Google Shape;106;p2"/>
          <p:cNvSpPr txBox="1"/>
          <p:nvPr/>
        </p:nvSpPr>
        <p:spPr>
          <a:xfrm>
            <a:off x="2650377" y="543490"/>
            <a:ext cx="5736878"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600">
                <a:solidFill>
                  <a:schemeClr val="lt1"/>
                </a:solidFill>
                <a:latin typeface="Calibri"/>
                <a:ea typeface="Calibri"/>
                <a:cs typeface="Calibri"/>
                <a:sym typeface="Calibri"/>
              </a:rPr>
              <a:t>Learn outcomes </a:t>
            </a:r>
            <a:endParaRPr sz="3600">
              <a:solidFill>
                <a:schemeClr val="lt1"/>
              </a:solidFill>
              <a:latin typeface="Tajawal Medium"/>
              <a:ea typeface="Tajawal Medium"/>
              <a:cs typeface="Tajawal Medium"/>
              <a:sym typeface="Tajawal Medium"/>
            </a:endParaRPr>
          </a:p>
        </p:txBody>
      </p:sp>
      <p:sp>
        <p:nvSpPr>
          <p:cNvPr id="107" name="Google Shape;107;p2"/>
          <p:cNvSpPr txBox="1"/>
          <p:nvPr/>
        </p:nvSpPr>
        <p:spPr>
          <a:xfrm>
            <a:off x="-44579" y="236724"/>
            <a:ext cx="21178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108" name="Google Shape;108;p2"/>
          <p:cNvSpPr txBox="1"/>
          <p:nvPr/>
        </p:nvSpPr>
        <p:spPr>
          <a:xfrm>
            <a:off x="1475703" y="1812468"/>
            <a:ext cx="10088112" cy="3539430"/>
          </a:xfrm>
          <a:prstGeom prst="rect">
            <a:avLst/>
          </a:prstGeom>
          <a:noFill/>
          <a:ln cap="flat" cmpd="sng" w="9525">
            <a:solidFill>
              <a:schemeClr val="accent1"/>
            </a:solidFill>
            <a:prstDash val="solid"/>
            <a:round/>
            <a:headEnd len="sm" w="sm" type="none"/>
            <a:tailEnd len="sm" w="sm" type="none"/>
          </a:ln>
        </p:spPr>
        <p:txBody>
          <a:bodyPr anchorCtr="0" anchor="ctr" bIns="45700" lIns="91425" spcFirstLastPara="1" rIns="91425" wrap="square" tIns="45700">
            <a:spAutoFit/>
          </a:bodyPr>
          <a:lstStyle/>
          <a:p>
            <a:pPr indent="-533400" lvl="0" marL="533400" marR="0" rtl="0" algn="l">
              <a:spcBef>
                <a:spcPts val="0"/>
              </a:spcBef>
              <a:spcAft>
                <a:spcPts val="0"/>
              </a:spcAft>
              <a:buClr>
                <a:schemeClr val="dk1"/>
              </a:buClr>
              <a:buSzPts val="3200"/>
              <a:buFont typeface="Calibri"/>
              <a:buAutoNum type="arabicPeriod"/>
            </a:pPr>
            <a:r>
              <a:rPr b="1" lang="en-US" sz="3200">
                <a:solidFill>
                  <a:schemeClr val="dk1"/>
                </a:solidFill>
                <a:latin typeface="Calibri"/>
                <a:ea typeface="Calibri"/>
                <a:cs typeface="Calibri"/>
                <a:sym typeface="Calibri"/>
              </a:rPr>
              <a:t>Know the major social criticisms of marketing. </a:t>
            </a:r>
            <a:endParaRPr/>
          </a:p>
          <a:p>
            <a:pPr indent="-533400" lvl="0" marL="533400" marR="0" rtl="0" algn="l">
              <a:spcBef>
                <a:spcPts val="0"/>
              </a:spcBef>
              <a:spcAft>
                <a:spcPts val="0"/>
              </a:spcAft>
              <a:buClr>
                <a:schemeClr val="dk1"/>
              </a:buClr>
              <a:buSzPts val="3200"/>
              <a:buFont typeface="Calibri"/>
              <a:buAutoNum type="arabicPeriod"/>
            </a:pPr>
            <a:r>
              <a:rPr b="1" lang="en-US" sz="3200">
                <a:solidFill>
                  <a:schemeClr val="dk1"/>
                </a:solidFill>
                <a:latin typeface="Calibri"/>
                <a:ea typeface="Calibri"/>
                <a:cs typeface="Calibri"/>
                <a:sym typeface="Calibri"/>
              </a:rPr>
              <a:t>Learn the principles of socially responsible marketing.</a:t>
            </a:r>
            <a:endParaRPr/>
          </a:p>
          <a:p>
            <a:pPr indent="-533400" lvl="0" marL="533400" marR="0" rtl="0" algn="l">
              <a:spcBef>
                <a:spcPts val="0"/>
              </a:spcBef>
              <a:spcAft>
                <a:spcPts val="0"/>
              </a:spcAft>
              <a:buClr>
                <a:schemeClr val="dk1"/>
              </a:buClr>
              <a:buSzPts val="3200"/>
              <a:buFont typeface="Calibri"/>
              <a:buAutoNum type="arabicPeriod"/>
            </a:pPr>
            <a:r>
              <a:rPr b="1" lang="en-US" sz="3200">
                <a:solidFill>
                  <a:schemeClr val="dk1"/>
                </a:solidFill>
                <a:latin typeface="Calibri"/>
                <a:ea typeface="Calibri"/>
                <a:cs typeface="Calibri"/>
                <a:sym typeface="Calibri"/>
              </a:rPr>
              <a:t>Learn the role of ethics in marketing.</a:t>
            </a:r>
            <a:endParaRPr/>
          </a:p>
          <a:p>
            <a:pPr indent="-533400" lvl="0" marL="533400" marR="0" rtl="0" algn="l">
              <a:spcBef>
                <a:spcPts val="0"/>
              </a:spcBef>
              <a:spcAft>
                <a:spcPts val="0"/>
              </a:spcAft>
              <a:buClr>
                <a:schemeClr val="dk1"/>
              </a:buClr>
              <a:buSzPts val="3200"/>
              <a:buFont typeface="Times New Roman"/>
              <a:buAutoNum type="arabicPeriod"/>
            </a:pPr>
            <a:r>
              <a:rPr b="1" lang="en-US" sz="3200">
                <a:solidFill>
                  <a:schemeClr val="dk1"/>
                </a:solidFill>
                <a:latin typeface="Times New Roman"/>
                <a:ea typeface="Times New Roman"/>
                <a:cs typeface="Times New Roman"/>
                <a:sym typeface="Times New Roman"/>
              </a:rPr>
              <a:t>Ethical issues in marketing </a:t>
            </a:r>
            <a:endParaRPr b="1" sz="3200">
              <a:solidFill>
                <a:schemeClr val="dk1"/>
              </a:solidFill>
              <a:latin typeface="Calibri"/>
              <a:ea typeface="Calibri"/>
              <a:cs typeface="Calibri"/>
              <a:sym typeface="Calibri"/>
            </a:endParaRPr>
          </a:p>
          <a:p>
            <a:pPr indent="-254000" lvl="0" marL="457200" marR="0" rtl="0" algn="l">
              <a:spcBef>
                <a:spcPts val="0"/>
              </a:spcBef>
              <a:spcAft>
                <a:spcPts val="0"/>
              </a:spcAft>
              <a:buClr>
                <a:schemeClr val="dk1"/>
              </a:buClr>
              <a:buSzPts val="3200"/>
              <a:buFont typeface="Noto Sans Symbols"/>
              <a:buNone/>
            </a:pPr>
            <a:r>
              <a:t/>
            </a:r>
            <a:endParaRPr b="1" sz="3200">
              <a:solidFill>
                <a:schemeClr val="dk1"/>
              </a:solidFill>
              <a:latin typeface="Calibri"/>
              <a:ea typeface="Calibri"/>
              <a:cs typeface="Calibri"/>
              <a:sym typeface="Calibri"/>
            </a:endParaRPr>
          </a:p>
          <a:p>
            <a:pPr indent="-254000" lvl="0" marL="457200" marR="0" rtl="0" algn="l">
              <a:spcBef>
                <a:spcPts val="0"/>
              </a:spcBef>
              <a:spcAft>
                <a:spcPts val="0"/>
              </a:spcAft>
              <a:buClr>
                <a:schemeClr val="dk1"/>
              </a:buClr>
              <a:buSzPts val="3200"/>
              <a:buFont typeface="Noto Sans Symbols"/>
              <a:buNone/>
            </a:pPr>
            <a:r>
              <a:t/>
            </a:r>
            <a:endParaRPr sz="3200">
              <a:solidFill>
                <a:schemeClr val="dk1"/>
              </a:solidFill>
              <a:latin typeface="Tajawal Medium"/>
              <a:ea typeface="Tajawal Medium"/>
              <a:cs typeface="Tajawal Medium"/>
              <a:sym typeface="Tajawal Medium"/>
            </a:endParaRPr>
          </a:p>
          <a:p>
            <a:pPr indent="-254000" lvl="0" marL="457200" marR="0" rtl="0" algn="l">
              <a:spcBef>
                <a:spcPts val="0"/>
              </a:spcBef>
              <a:spcAft>
                <a:spcPts val="0"/>
              </a:spcAft>
              <a:buClr>
                <a:schemeClr val="dk1"/>
              </a:buClr>
              <a:buSzPts val="3200"/>
              <a:buFont typeface="Noto Sans Symbols"/>
              <a:buNone/>
            </a:pPr>
            <a:r>
              <a:t/>
            </a:r>
            <a:endParaRPr b="1" sz="3200">
              <a:solidFill>
                <a:schemeClr val="dk1"/>
              </a:solidFill>
              <a:latin typeface="Calibri"/>
              <a:ea typeface="Calibri"/>
              <a:cs typeface="Calibri"/>
              <a:sym typeface="Calibri"/>
            </a:endParaRPr>
          </a:p>
        </p:txBody>
      </p:sp>
      <p:sp>
        <p:nvSpPr>
          <p:cNvPr id="109" name="Google Shape;109;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pic>
        <p:nvPicPr>
          <p:cNvPr id="114" name="Google Shape;114;p3"/>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115" name="Google Shape;115;p3"/>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116" name="Google Shape;116;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17" name="Google Shape;117;p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18" name="Google Shape;118;p3"/>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119" name="Google Shape;119;p3"/>
          <p:cNvSpPr txBox="1"/>
          <p:nvPr/>
        </p:nvSpPr>
        <p:spPr>
          <a:xfrm>
            <a:off x="1616926" y="446049"/>
            <a:ext cx="9255511" cy="732450"/>
          </a:xfrm>
          <a:prstGeom prst="rect">
            <a:avLst/>
          </a:prstGeom>
          <a:noFill/>
          <a:ln>
            <a:noFill/>
          </a:ln>
        </p:spPr>
        <p:txBody>
          <a:bodyPr anchorCtr="0" anchor="ctr" bIns="45700" lIns="91425" spcFirstLastPara="1" rIns="91425" wrap="square" tIns="45700">
            <a:normAutofit lnSpcReduction="10000"/>
          </a:bodyPr>
          <a:lstStyle/>
          <a:p>
            <a:pPr indent="0" lvl="0" marL="0" marR="0" rtl="0" algn="ctr">
              <a:lnSpc>
                <a:spcPct val="90000"/>
              </a:lnSpc>
              <a:spcBef>
                <a:spcPts val="0"/>
              </a:spcBef>
              <a:spcAft>
                <a:spcPts val="0"/>
              </a:spcAft>
              <a:buClr>
                <a:schemeClr val="lt1"/>
              </a:buClr>
              <a:buSzPts val="4800"/>
              <a:buFont typeface="Aharoni"/>
              <a:buNone/>
            </a:pPr>
            <a:r>
              <a:rPr b="1" lang="en-US" sz="4800">
                <a:solidFill>
                  <a:schemeClr val="lt1"/>
                </a:solidFill>
                <a:latin typeface="Aharoni"/>
                <a:ea typeface="Aharoni"/>
                <a:cs typeface="Aharoni"/>
                <a:sym typeface="Aharoni"/>
              </a:rPr>
              <a:t>What are ethics ?</a:t>
            </a:r>
            <a:endParaRPr b="1" sz="4800">
              <a:solidFill>
                <a:schemeClr val="lt1"/>
              </a:solidFill>
              <a:latin typeface="Aharoni"/>
              <a:ea typeface="Aharoni"/>
              <a:cs typeface="Aharoni"/>
              <a:sym typeface="Aharoni"/>
            </a:endParaRPr>
          </a:p>
        </p:txBody>
      </p:sp>
      <p:sp>
        <p:nvSpPr>
          <p:cNvPr id="120" name="Google Shape;120;p3"/>
          <p:cNvSpPr txBox="1"/>
          <p:nvPr/>
        </p:nvSpPr>
        <p:spPr>
          <a:xfrm>
            <a:off x="1616926" y="1661532"/>
            <a:ext cx="9255511" cy="3757962"/>
          </a:xfrm>
          <a:prstGeom prst="rect">
            <a:avLst/>
          </a:prstGeom>
          <a:noFill/>
          <a:ln cap="flat" cmpd="sng" w="9525">
            <a:solidFill>
              <a:schemeClr val="accent1"/>
            </a:solidFill>
            <a:prstDash val="solid"/>
            <a:round/>
            <a:headEnd len="sm" w="sm" type="none"/>
            <a:tailEnd len="sm" w="sm" type="none"/>
          </a:ln>
        </p:spPr>
        <p:txBody>
          <a:bodyPr anchorCtr="0" anchor="ctr" bIns="45700" lIns="91425" spcFirstLastPara="1" rIns="91425" wrap="square" tIns="45700">
            <a:normAutofit/>
          </a:bodyPr>
          <a:lstStyle/>
          <a:p>
            <a:pPr indent="-228600" lvl="0" marL="228600" marR="0" rtl="0" algn="l">
              <a:lnSpc>
                <a:spcPct val="90000"/>
              </a:lnSpc>
              <a:spcBef>
                <a:spcPts val="0"/>
              </a:spcBef>
              <a:spcAft>
                <a:spcPts val="0"/>
              </a:spcAft>
              <a:buClr>
                <a:schemeClr val="dk1"/>
              </a:buClr>
              <a:buSzPts val="2800"/>
              <a:buFont typeface="Arial"/>
              <a:buChar char="•"/>
            </a:pPr>
            <a:r>
              <a:rPr b="1" lang="en-US" sz="2800">
                <a:solidFill>
                  <a:schemeClr val="dk1"/>
                </a:solidFill>
                <a:latin typeface="Arial"/>
                <a:ea typeface="Arial"/>
                <a:cs typeface="Arial"/>
                <a:sym typeface="Arial"/>
              </a:rPr>
              <a:t>Ethics is the art and science of determining good and bad or right or wrong moral behavior. </a:t>
            </a:r>
            <a:endParaRPr/>
          </a:p>
          <a:p>
            <a:pPr indent="-228600" lvl="0" marL="228600" marR="0" rtl="0" algn="l">
              <a:lnSpc>
                <a:spcPct val="90000"/>
              </a:lnSpc>
              <a:spcBef>
                <a:spcPts val="1000"/>
              </a:spcBef>
              <a:spcAft>
                <a:spcPts val="0"/>
              </a:spcAft>
              <a:buClr>
                <a:schemeClr val="dk1"/>
              </a:buClr>
              <a:buSzPts val="2800"/>
              <a:buFont typeface="Arial"/>
              <a:buChar char="•"/>
            </a:pPr>
            <a:r>
              <a:rPr b="1" lang="en-US" sz="2800">
                <a:solidFill>
                  <a:schemeClr val="dk1"/>
                </a:solidFill>
                <a:latin typeface="Calibri"/>
                <a:ea typeface="Calibri"/>
                <a:cs typeface="Calibri"/>
                <a:sym typeface="Calibri"/>
              </a:rPr>
              <a:t>Ethics, also known as moral philosophy, is a branch of philosophy that addresses questions about morality — that is, concepts such as good and evil, right and wrong, virtue and vice, justice and crime, etc</a:t>
            </a:r>
            <a:endParaRPr b="1" sz="2800">
              <a:solidFill>
                <a:schemeClr val="dk1"/>
              </a:solidFill>
              <a:latin typeface="Calibri"/>
              <a:ea typeface="Calibri"/>
              <a:cs typeface="Calibri"/>
              <a:sym typeface="Calibri"/>
            </a:endParaRPr>
          </a:p>
          <a:p>
            <a:pPr indent="-50800" lvl="0" marL="228600" marR="0" rtl="0" algn="l">
              <a:lnSpc>
                <a:spcPct val="90000"/>
              </a:lnSpc>
              <a:spcBef>
                <a:spcPts val="1000"/>
              </a:spcBef>
              <a:spcAft>
                <a:spcPts val="0"/>
              </a:spcAft>
              <a:buClr>
                <a:schemeClr val="dk1"/>
              </a:buClr>
              <a:buSzPts val="2800"/>
              <a:buFont typeface="Arial"/>
              <a:buNone/>
            </a:pPr>
            <a:r>
              <a:t/>
            </a:r>
            <a:endParaRPr b="1" sz="2800">
              <a:solidFill>
                <a:schemeClr val="dk1"/>
              </a:solidFill>
              <a:latin typeface="Arial"/>
              <a:ea typeface="Arial"/>
              <a:cs typeface="Arial"/>
              <a:sym typeface="Arial"/>
            </a:endParaRPr>
          </a:p>
          <a:p>
            <a:pPr indent="0" lvl="0" marL="0" marR="0" rtl="0" algn="l">
              <a:lnSpc>
                <a:spcPct val="90000"/>
              </a:lnSpc>
              <a:spcBef>
                <a:spcPts val="1000"/>
              </a:spcBef>
              <a:spcAft>
                <a:spcPts val="0"/>
              </a:spcAft>
              <a:buClr>
                <a:schemeClr val="dk1"/>
              </a:buClr>
              <a:buSzPts val="2800"/>
              <a:buFont typeface="Arial"/>
              <a:buNone/>
            </a:pPr>
            <a:r>
              <a:t/>
            </a:r>
            <a:endParaRPr b="1" sz="2800">
              <a:solidFill>
                <a:schemeClr val="dk1"/>
              </a:solidFill>
              <a:latin typeface="Arial"/>
              <a:ea typeface="Arial"/>
              <a:cs typeface="Arial"/>
              <a:sym typeface="Arial"/>
            </a:endParaRPr>
          </a:p>
        </p:txBody>
      </p:sp>
      <p:sp>
        <p:nvSpPr>
          <p:cNvPr id="121" name="Google Shape;121;p3"/>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122" name="Google Shape;122;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pic>
        <p:nvPicPr>
          <p:cNvPr id="127" name="Google Shape;127;p4"/>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128" name="Google Shape;128;p4"/>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129" name="Google Shape;129;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30" name="Google Shape;130;p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31" name="Google Shape;131;p4"/>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132" name="Google Shape;132;p4"/>
          <p:cNvSpPr txBox="1"/>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4800"/>
              <a:buFont typeface="Aharoni"/>
              <a:buNone/>
            </a:pPr>
            <a:r>
              <a:rPr b="1" lang="en-US" sz="4800">
                <a:solidFill>
                  <a:schemeClr val="lt1"/>
                </a:solidFill>
                <a:latin typeface="Aharoni"/>
                <a:ea typeface="Aharoni"/>
                <a:cs typeface="Aharoni"/>
                <a:sym typeface="Aharoni"/>
              </a:rPr>
              <a:t>MARKETING ETHICS</a:t>
            </a:r>
            <a:endParaRPr b="1" sz="4800">
              <a:solidFill>
                <a:schemeClr val="lt1"/>
              </a:solidFill>
              <a:latin typeface="Aharoni"/>
              <a:ea typeface="Aharoni"/>
              <a:cs typeface="Aharoni"/>
              <a:sym typeface="Aharoni"/>
            </a:endParaRPr>
          </a:p>
        </p:txBody>
      </p:sp>
      <p:sp>
        <p:nvSpPr>
          <p:cNvPr id="133" name="Google Shape;133;p4"/>
          <p:cNvSpPr txBox="1"/>
          <p:nvPr/>
        </p:nvSpPr>
        <p:spPr>
          <a:xfrm>
            <a:off x="1353038" y="1825625"/>
            <a:ext cx="10000761" cy="3813127"/>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228600" lvl="0" marL="228600" marR="0" rtl="0" algn="l">
              <a:lnSpc>
                <a:spcPct val="90000"/>
              </a:lnSpc>
              <a:spcBef>
                <a:spcPts val="0"/>
              </a:spcBef>
              <a:spcAft>
                <a:spcPts val="0"/>
              </a:spcAft>
              <a:buClr>
                <a:schemeClr val="dk1"/>
              </a:buClr>
              <a:buSzPts val="2800"/>
              <a:buFont typeface="Arial"/>
              <a:buChar char="•"/>
            </a:pPr>
            <a:r>
              <a:rPr b="1" lang="en-US" sz="2800">
                <a:solidFill>
                  <a:schemeClr val="dk1"/>
                </a:solidFill>
                <a:latin typeface="Calibri"/>
                <a:ea typeface="Calibri"/>
                <a:cs typeface="Calibri"/>
                <a:sym typeface="Calibri"/>
              </a:rPr>
              <a:t>Marketing ethics is the area of applied ethics which deals with the moral principles behind the operation and regulation of marketing. Some areas of marketing ethics (ethics of advertising and promotion) overlap with media ethics.</a:t>
            </a:r>
            <a:endParaRPr/>
          </a:p>
          <a:p>
            <a:pPr indent="-228600" lvl="0" marL="228600" marR="0" rtl="0" algn="l">
              <a:lnSpc>
                <a:spcPct val="90000"/>
              </a:lnSpc>
              <a:spcBef>
                <a:spcPts val="1000"/>
              </a:spcBef>
              <a:spcAft>
                <a:spcPts val="0"/>
              </a:spcAft>
              <a:buClr>
                <a:schemeClr val="dk1"/>
              </a:buClr>
              <a:buSzPts val="2800"/>
              <a:buFont typeface="Arial"/>
              <a:buChar char="•"/>
            </a:pPr>
            <a:r>
              <a:rPr b="1" lang="en-US" sz="2800">
                <a:solidFill>
                  <a:schemeClr val="dk1"/>
                </a:solidFill>
                <a:latin typeface="Arial"/>
                <a:ea typeface="Arial"/>
                <a:cs typeface="Arial"/>
                <a:sym typeface="Arial"/>
              </a:rPr>
              <a:t>Marketing ethics is the area of applied ethics which deals with the moral principles behind the operation and regulation of marketing.</a:t>
            </a:r>
            <a:endParaRPr/>
          </a:p>
          <a:p>
            <a:pPr indent="-50800" lvl="0" marL="228600" marR="0" rtl="0" algn="l">
              <a:lnSpc>
                <a:spcPct val="90000"/>
              </a:lnSpc>
              <a:spcBef>
                <a:spcPts val="1000"/>
              </a:spcBef>
              <a:spcAft>
                <a:spcPts val="0"/>
              </a:spcAft>
              <a:buClr>
                <a:schemeClr val="dk1"/>
              </a:buClr>
              <a:buSzPts val="2800"/>
              <a:buFont typeface="Arial"/>
              <a:buNone/>
            </a:pPr>
            <a:r>
              <a:t/>
            </a:r>
            <a:endParaRPr b="1" sz="2800">
              <a:solidFill>
                <a:schemeClr val="dk1"/>
              </a:solidFill>
              <a:latin typeface="Calibri"/>
              <a:ea typeface="Calibri"/>
              <a:cs typeface="Calibri"/>
              <a:sym typeface="Calibri"/>
            </a:endParaRPr>
          </a:p>
        </p:txBody>
      </p:sp>
      <p:sp>
        <p:nvSpPr>
          <p:cNvPr id="134" name="Google Shape;134;p4"/>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135" name="Google Shape;135;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pic>
        <p:nvPicPr>
          <p:cNvPr id="140" name="Google Shape;140;p5"/>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141" name="Google Shape;141;p5"/>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142" name="Google Shape;142;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43" name="Google Shape;143;p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44" name="Google Shape;144;p5"/>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145" name="Google Shape;145;p5"/>
          <p:cNvSpPr txBox="1"/>
          <p:nvPr/>
        </p:nvSpPr>
        <p:spPr>
          <a:xfrm>
            <a:off x="838200" y="470408"/>
            <a:ext cx="10515600" cy="1325563"/>
          </a:xfrm>
          <a:prstGeom prst="rect">
            <a:avLst/>
          </a:prstGeom>
          <a:noFill/>
          <a:ln>
            <a:noFill/>
          </a:ln>
        </p:spPr>
        <p:txBody>
          <a:bodyPr anchorCtr="0" anchor="ctr" bIns="45700" lIns="91425" spcFirstLastPara="1" rIns="91425" wrap="square" tIns="45700">
            <a:normAutofit fontScale="97500" lnSpcReduction="10000"/>
          </a:bodyPr>
          <a:lstStyle/>
          <a:p>
            <a:pPr indent="0" lvl="0" marL="0" marR="0" rtl="0" algn="ctr">
              <a:lnSpc>
                <a:spcPct val="90000"/>
              </a:lnSpc>
              <a:spcBef>
                <a:spcPts val="0"/>
              </a:spcBef>
              <a:spcAft>
                <a:spcPts val="0"/>
              </a:spcAft>
              <a:buClr>
                <a:schemeClr val="lt1"/>
              </a:buClr>
              <a:buSzPct val="100000"/>
              <a:buFont typeface="Aharoni"/>
              <a:buNone/>
            </a:pPr>
            <a:r>
              <a:rPr b="1" lang="en-US" sz="4800">
                <a:solidFill>
                  <a:schemeClr val="lt1"/>
                </a:solidFill>
                <a:latin typeface="Aharoni"/>
                <a:ea typeface="Aharoni"/>
                <a:cs typeface="Aharoni"/>
                <a:sym typeface="Aharoni"/>
              </a:rPr>
              <a:t>Why Business ethics  ? </a:t>
            </a:r>
            <a:br>
              <a:rPr b="1" lang="en-US" sz="4800">
                <a:solidFill>
                  <a:schemeClr val="lt1"/>
                </a:solidFill>
                <a:latin typeface="Aharoni"/>
                <a:ea typeface="Aharoni"/>
                <a:cs typeface="Aharoni"/>
                <a:sym typeface="Aharoni"/>
              </a:rPr>
            </a:br>
            <a:endParaRPr b="1" sz="4800">
              <a:solidFill>
                <a:schemeClr val="lt1"/>
              </a:solidFill>
              <a:latin typeface="Aharoni"/>
              <a:ea typeface="Aharoni"/>
              <a:cs typeface="Aharoni"/>
              <a:sym typeface="Aharoni"/>
            </a:endParaRPr>
          </a:p>
        </p:txBody>
      </p:sp>
      <p:sp>
        <p:nvSpPr>
          <p:cNvPr id="146" name="Google Shape;146;p5"/>
          <p:cNvSpPr txBox="1"/>
          <p:nvPr/>
        </p:nvSpPr>
        <p:spPr>
          <a:xfrm>
            <a:off x="1538867" y="1795971"/>
            <a:ext cx="9500840" cy="3657010"/>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fontScale="92500" lnSpcReduction="20000"/>
          </a:bodyPr>
          <a:lstStyle/>
          <a:p>
            <a:pPr indent="0" lvl="0" marL="0" marR="0" rtl="0" algn="l">
              <a:lnSpc>
                <a:spcPct val="90000"/>
              </a:lnSpc>
              <a:spcBef>
                <a:spcPts val="0"/>
              </a:spcBef>
              <a:spcAft>
                <a:spcPts val="0"/>
              </a:spcAft>
              <a:buClr>
                <a:srgbClr val="FF0000"/>
              </a:buClr>
              <a:buSzPct val="100000"/>
              <a:buFont typeface="Arial"/>
              <a:buNone/>
            </a:pPr>
            <a:r>
              <a:rPr b="1" lang="en-US" sz="2800">
                <a:solidFill>
                  <a:srgbClr val="FF0000"/>
                </a:solidFill>
                <a:latin typeface="Calibri"/>
                <a:ea typeface="Calibri"/>
                <a:cs typeface="Calibri"/>
                <a:sym typeface="Calibri"/>
              </a:rPr>
              <a:t>Business ethics is a set of laws about how a business should conduct itself.</a:t>
            </a:r>
            <a:endParaRPr/>
          </a:p>
          <a:p>
            <a:pPr indent="0" lvl="0" marL="0" marR="0" rtl="0" algn="l">
              <a:lnSpc>
                <a:spcPct val="90000"/>
              </a:lnSpc>
              <a:spcBef>
                <a:spcPts val="1000"/>
              </a:spcBef>
              <a:spcAft>
                <a:spcPts val="0"/>
              </a:spcAft>
              <a:buClr>
                <a:srgbClr val="FF0000"/>
              </a:buClr>
              <a:buSzPct val="100000"/>
              <a:buFont typeface="Arial"/>
              <a:buNone/>
            </a:pPr>
            <a:r>
              <a:rPr b="1" lang="en-US" sz="2800">
                <a:solidFill>
                  <a:srgbClr val="FF0000"/>
                </a:solidFill>
                <a:latin typeface="Calibri"/>
                <a:ea typeface="Calibri"/>
                <a:cs typeface="Calibri"/>
                <a:sym typeface="Calibri"/>
              </a:rPr>
              <a:t>(In general, for any business to be successful, it must operate legally and humanely. )</a:t>
            </a:r>
            <a:endParaRPr/>
          </a:p>
          <a:p>
            <a:pPr indent="0" lvl="0" marL="0" marR="0" rtl="0" algn="l">
              <a:lnSpc>
                <a:spcPct val="90000"/>
              </a:lnSpc>
              <a:spcBef>
                <a:spcPts val="1000"/>
              </a:spcBef>
              <a:spcAft>
                <a:spcPts val="0"/>
              </a:spcAft>
              <a:buClr>
                <a:schemeClr val="dk1"/>
              </a:buClr>
              <a:buSzPct val="100000"/>
              <a:buFont typeface="Arial"/>
              <a:buNone/>
            </a:pPr>
            <a:r>
              <a:rPr b="1" lang="en-US" sz="2800">
                <a:solidFill>
                  <a:schemeClr val="dk1"/>
                </a:solidFill>
                <a:latin typeface="Calibri"/>
                <a:ea typeface="Calibri"/>
                <a:cs typeface="Calibri"/>
                <a:sym typeface="Calibri"/>
              </a:rPr>
              <a:t>* Customers develop positive attitude towards the firm, its products and its services.</a:t>
            </a:r>
            <a:endParaRPr/>
          </a:p>
          <a:p>
            <a:pPr indent="0" lvl="0" marL="0" marR="0" rtl="0" algn="l">
              <a:lnSpc>
                <a:spcPct val="90000"/>
              </a:lnSpc>
              <a:spcBef>
                <a:spcPts val="1000"/>
              </a:spcBef>
              <a:spcAft>
                <a:spcPts val="0"/>
              </a:spcAft>
              <a:buClr>
                <a:schemeClr val="dk1"/>
              </a:buClr>
              <a:buSzPct val="100000"/>
              <a:buFont typeface="Arial"/>
              <a:buNone/>
            </a:pPr>
            <a:r>
              <a:rPr b="1" lang="en-US" sz="2800">
                <a:solidFill>
                  <a:schemeClr val="dk1"/>
                </a:solidFill>
                <a:latin typeface="Calibri"/>
                <a:ea typeface="Calibri"/>
                <a:cs typeface="Calibri"/>
                <a:sym typeface="Calibri"/>
              </a:rPr>
              <a:t> * To create a good image of the company in the minds of customers and employees.</a:t>
            </a:r>
            <a:endParaRPr/>
          </a:p>
          <a:p>
            <a:pPr indent="0" lvl="0" marL="0" marR="0" rtl="0" algn="l">
              <a:lnSpc>
                <a:spcPct val="90000"/>
              </a:lnSpc>
              <a:spcBef>
                <a:spcPts val="1000"/>
              </a:spcBef>
              <a:spcAft>
                <a:spcPts val="0"/>
              </a:spcAft>
              <a:buClr>
                <a:schemeClr val="dk1"/>
              </a:buClr>
              <a:buSzPct val="100000"/>
              <a:buFont typeface="Arial"/>
              <a:buNone/>
            </a:pPr>
            <a:r>
              <a:t/>
            </a:r>
            <a:endParaRPr b="1" sz="2800">
              <a:solidFill>
                <a:srgbClr val="FF0000"/>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ct val="100000"/>
              <a:buFont typeface="Arial"/>
              <a:buNone/>
            </a:pPr>
            <a:r>
              <a:rPr b="1" lang="en-US" sz="2800">
                <a:solidFill>
                  <a:schemeClr val="dk1"/>
                </a:solidFill>
                <a:latin typeface="Calibri"/>
                <a:ea typeface="Calibri"/>
                <a:cs typeface="Calibri"/>
                <a:sym typeface="Calibri"/>
              </a:rPr>
              <a:t> </a:t>
            </a:r>
            <a:endParaRPr/>
          </a:p>
          <a:p>
            <a:pPr indent="0" lvl="0" marL="0" marR="0" rtl="0" algn="l">
              <a:lnSpc>
                <a:spcPct val="90000"/>
              </a:lnSpc>
              <a:spcBef>
                <a:spcPts val="1000"/>
              </a:spcBef>
              <a:spcAft>
                <a:spcPts val="0"/>
              </a:spcAft>
              <a:buClr>
                <a:schemeClr val="dk1"/>
              </a:buClr>
              <a:buSzPct val="100000"/>
              <a:buFont typeface="Arial"/>
              <a:buNone/>
            </a:pPr>
            <a:r>
              <a:t/>
            </a:r>
            <a:endParaRPr b="1" sz="2800">
              <a:solidFill>
                <a:schemeClr val="dk1"/>
              </a:solidFill>
              <a:latin typeface="Calibri"/>
              <a:ea typeface="Calibri"/>
              <a:cs typeface="Calibri"/>
              <a:sym typeface="Calibri"/>
            </a:endParaRPr>
          </a:p>
          <a:p>
            <a:pPr indent="0" lvl="0" marL="0" marR="0" rtl="0" algn="l">
              <a:lnSpc>
                <a:spcPct val="90000"/>
              </a:lnSpc>
              <a:spcBef>
                <a:spcPts val="1000"/>
              </a:spcBef>
              <a:spcAft>
                <a:spcPts val="0"/>
              </a:spcAft>
              <a:buClr>
                <a:schemeClr val="dk1"/>
              </a:buClr>
              <a:buSzPct val="100000"/>
              <a:buFont typeface="Arial"/>
              <a:buNone/>
            </a:pPr>
            <a:r>
              <a:t/>
            </a:r>
            <a:endParaRPr b="1" sz="2800">
              <a:solidFill>
                <a:schemeClr val="dk1"/>
              </a:solidFill>
              <a:latin typeface="Calibri"/>
              <a:ea typeface="Calibri"/>
              <a:cs typeface="Calibri"/>
              <a:sym typeface="Calibri"/>
            </a:endParaRPr>
          </a:p>
        </p:txBody>
      </p:sp>
      <p:sp>
        <p:nvSpPr>
          <p:cNvPr id="147" name="Google Shape;147;p5"/>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148" name="Google Shape;148;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pic>
        <p:nvPicPr>
          <p:cNvPr id="153" name="Google Shape;153;p6"/>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154" name="Google Shape;154;p6"/>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155" name="Google Shape;155;p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56" name="Google Shape;156;p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57" name="Google Shape;157;p6"/>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158" name="Google Shape;158;p6"/>
          <p:cNvSpPr/>
          <p:nvPr/>
        </p:nvSpPr>
        <p:spPr>
          <a:xfrm>
            <a:off x="2670308" y="481934"/>
            <a:ext cx="629691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600">
                <a:solidFill>
                  <a:schemeClr val="lt1"/>
                </a:solidFill>
                <a:latin typeface="Aharoni"/>
                <a:ea typeface="Aharoni"/>
                <a:cs typeface="Aharoni"/>
                <a:sym typeface="Aharoni"/>
              </a:rPr>
              <a:t>Ethical Behavior in Business </a:t>
            </a:r>
            <a:endParaRPr sz="3600">
              <a:solidFill>
                <a:schemeClr val="lt1"/>
              </a:solidFill>
              <a:latin typeface="Calibri"/>
              <a:ea typeface="Calibri"/>
              <a:cs typeface="Calibri"/>
              <a:sym typeface="Calibri"/>
            </a:endParaRPr>
          </a:p>
        </p:txBody>
      </p:sp>
      <p:grpSp>
        <p:nvGrpSpPr>
          <p:cNvPr id="159" name="Google Shape;159;p6"/>
          <p:cNvGrpSpPr/>
          <p:nvPr/>
        </p:nvGrpSpPr>
        <p:grpSpPr>
          <a:xfrm>
            <a:off x="2895600" y="1766381"/>
            <a:ext cx="2209800" cy="3352800"/>
            <a:chOff x="768" y="1392"/>
            <a:chExt cx="1968" cy="1632"/>
          </a:xfrm>
        </p:grpSpPr>
        <p:sp>
          <p:nvSpPr>
            <p:cNvPr id="160" name="Google Shape;160;p6"/>
            <p:cNvSpPr/>
            <p:nvPr/>
          </p:nvSpPr>
          <p:spPr>
            <a:xfrm>
              <a:off x="768" y="1392"/>
              <a:ext cx="1968" cy="816"/>
            </a:xfrm>
            <a:prstGeom prst="rect">
              <a:avLst/>
            </a:prstGeom>
            <a:solidFill>
              <a:srgbClr val="A0CA42"/>
            </a:solidFill>
            <a:ln cap="flat" cmpd="sng" w="9525">
              <a:solidFill>
                <a:srgbClr val="000000"/>
              </a:solidFill>
              <a:prstDash val="solid"/>
              <a:miter lim="800000"/>
              <a:headEnd len="sm" w="sm" type="none"/>
              <a:tailEnd len="sm" w="sm" type="none"/>
            </a:ln>
            <a:effectLst>
              <a:outerShdw rotWithShape="0" algn="ctr" dir="2700000" dist="107763">
                <a:schemeClr val="lt2">
                  <a:alpha val="49803"/>
                </a:schemeClr>
              </a:outerShdw>
            </a:effectLst>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2400"/>
                <a:buFont typeface="Arial"/>
                <a:buNone/>
              </a:pPr>
              <a:r>
                <a:rPr b="1" lang="en-US" sz="2400">
                  <a:solidFill>
                    <a:schemeClr val="dk1"/>
                  </a:solidFill>
                  <a:latin typeface="Arial"/>
                  <a:ea typeface="Arial"/>
                  <a:cs typeface="Arial"/>
                  <a:sym typeface="Arial"/>
                </a:rPr>
                <a:t>Ethics</a:t>
              </a:r>
              <a:endParaRPr/>
            </a:p>
          </p:txBody>
        </p:sp>
        <p:sp>
          <p:nvSpPr>
            <p:cNvPr id="161" name="Google Shape;161;p6"/>
            <p:cNvSpPr/>
            <p:nvPr/>
          </p:nvSpPr>
          <p:spPr>
            <a:xfrm>
              <a:off x="768" y="2208"/>
              <a:ext cx="1968" cy="816"/>
            </a:xfrm>
            <a:prstGeom prst="rect">
              <a:avLst/>
            </a:prstGeom>
            <a:solidFill>
              <a:srgbClr val="B8D773"/>
            </a:solidFill>
            <a:ln cap="flat" cmpd="sng" w="9525">
              <a:solidFill>
                <a:srgbClr val="000000"/>
              </a:solidFill>
              <a:prstDash val="solid"/>
              <a:miter lim="800000"/>
              <a:headEnd len="sm" w="sm" type="none"/>
              <a:tailEnd len="sm" w="sm" type="none"/>
            </a:ln>
            <a:effectLst>
              <a:outerShdw rotWithShape="0" algn="ctr" dir="2700000" dist="107763">
                <a:schemeClr val="lt2">
                  <a:alpha val="49803"/>
                </a:schemeClr>
              </a:outerShdw>
            </a:effectLst>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2400"/>
                <a:buFont typeface="Arial"/>
                <a:buNone/>
              </a:pPr>
              <a:r>
                <a:rPr b="1" lang="en-US" sz="2400">
                  <a:solidFill>
                    <a:schemeClr val="dk1"/>
                  </a:solidFill>
                  <a:latin typeface="Arial"/>
                  <a:ea typeface="Arial"/>
                  <a:cs typeface="Arial"/>
                  <a:sym typeface="Arial"/>
                </a:rPr>
                <a:t>Morals</a:t>
              </a:r>
              <a:endParaRPr/>
            </a:p>
          </p:txBody>
        </p:sp>
      </p:grpSp>
      <p:grpSp>
        <p:nvGrpSpPr>
          <p:cNvPr id="162" name="Google Shape;162;p6"/>
          <p:cNvGrpSpPr/>
          <p:nvPr/>
        </p:nvGrpSpPr>
        <p:grpSpPr>
          <a:xfrm>
            <a:off x="5105400" y="1778000"/>
            <a:ext cx="4191000" cy="3356043"/>
            <a:chOff x="2304" y="1248"/>
            <a:chExt cx="2640" cy="2160"/>
          </a:xfrm>
        </p:grpSpPr>
        <p:sp>
          <p:nvSpPr>
            <p:cNvPr id="163" name="Google Shape;163;p6"/>
            <p:cNvSpPr/>
            <p:nvPr/>
          </p:nvSpPr>
          <p:spPr>
            <a:xfrm>
              <a:off x="2304" y="1248"/>
              <a:ext cx="2640" cy="1102"/>
            </a:xfrm>
            <a:prstGeom prst="rect">
              <a:avLst/>
            </a:prstGeom>
            <a:solidFill>
              <a:srgbClr val="EEC208"/>
            </a:solidFill>
            <a:ln cap="flat" cmpd="sng" w="9525">
              <a:solidFill>
                <a:srgbClr val="000000"/>
              </a:solidFill>
              <a:prstDash val="solid"/>
              <a:miter lim="800000"/>
              <a:headEnd len="sm" w="sm" type="none"/>
              <a:tailEnd len="sm" w="sm" type="none"/>
            </a:ln>
            <a:effectLst>
              <a:outerShdw rotWithShape="0" algn="ctr" dir="2700000" dist="107763">
                <a:schemeClr val="lt2">
                  <a:alpha val="49803"/>
                </a:schemeClr>
              </a:outerShdw>
            </a:effectLst>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2400"/>
                <a:buFont typeface="Arial"/>
                <a:buNone/>
              </a:pPr>
              <a:r>
                <a:t/>
              </a:r>
              <a:endParaRPr sz="2400">
                <a:solidFill>
                  <a:schemeClr val="dk1"/>
                </a:solidFill>
                <a:latin typeface="Arial"/>
                <a:ea typeface="Arial"/>
                <a:cs typeface="Arial"/>
                <a:sym typeface="Arial"/>
              </a:endParaRPr>
            </a:p>
          </p:txBody>
        </p:sp>
        <p:sp>
          <p:nvSpPr>
            <p:cNvPr id="164" name="Google Shape;164;p6"/>
            <p:cNvSpPr/>
            <p:nvPr/>
          </p:nvSpPr>
          <p:spPr>
            <a:xfrm>
              <a:off x="2352" y="1299"/>
              <a:ext cx="2385" cy="974"/>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chemeClr val="folHlink"/>
                </a:buClr>
                <a:buSzPts val="1600"/>
                <a:buFont typeface="Noto Sans Symbols"/>
                <a:buNone/>
              </a:pPr>
              <a:r>
                <a:rPr b="1" lang="en-US" sz="2000">
                  <a:solidFill>
                    <a:schemeClr val="dk1"/>
                  </a:solidFill>
                  <a:latin typeface="Arial"/>
                  <a:ea typeface="Arial"/>
                  <a:cs typeface="Arial"/>
                  <a:sym typeface="Arial"/>
                </a:rPr>
                <a:t>The moral principles or values that generally govern the conduct of an individual.</a:t>
              </a:r>
              <a:endParaRPr/>
            </a:p>
          </p:txBody>
        </p:sp>
        <p:sp>
          <p:nvSpPr>
            <p:cNvPr id="165" name="Google Shape;165;p6"/>
            <p:cNvSpPr/>
            <p:nvPr/>
          </p:nvSpPr>
          <p:spPr>
            <a:xfrm>
              <a:off x="2304" y="2344"/>
              <a:ext cx="2640" cy="1064"/>
            </a:xfrm>
            <a:prstGeom prst="rect">
              <a:avLst/>
            </a:prstGeom>
            <a:solidFill>
              <a:srgbClr val="F9DA55"/>
            </a:solidFill>
            <a:ln cap="flat" cmpd="sng" w="9525">
              <a:solidFill>
                <a:srgbClr val="000000"/>
              </a:solidFill>
              <a:prstDash val="solid"/>
              <a:miter lim="800000"/>
              <a:headEnd len="sm" w="sm" type="none"/>
              <a:tailEnd len="sm" w="sm" type="none"/>
            </a:ln>
            <a:effectLst>
              <a:outerShdw rotWithShape="0" algn="ctr" dir="2700000" dist="107763">
                <a:schemeClr val="lt2">
                  <a:alpha val="49803"/>
                </a:schemeClr>
              </a:outerShdw>
            </a:effectLst>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2400"/>
                <a:buFont typeface="Arial"/>
                <a:buNone/>
              </a:pPr>
              <a:r>
                <a:t/>
              </a:r>
              <a:endParaRPr sz="2400">
                <a:solidFill>
                  <a:schemeClr val="dk1"/>
                </a:solidFill>
                <a:latin typeface="Arial"/>
                <a:ea typeface="Arial"/>
                <a:cs typeface="Arial"/>
                <a:sym typeface="Arial"/>
              </a:endParaRPr>
            </a:p>
          </p:txBody>
        </p:sp>
        <p:sp>
          <p:nvSpPr>
            <p:cNvPr id="166" name="Google Shape;166;p6"/>
            <p:cNvSpPr/>
            <p:nvPr/>
          </p:nvSpPr>
          <p:spPr>
            <a:xfrm>
              <a:off x="2432" y="2395"/>
              <a:ext cx="2464" cy="924"/>
            </a:xfrm>
            <a:prstGeom prst="rect">
              <a:avLst/>
            </a:prstGeom>
            <a:no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2400"/>
                <a:buFont typeface="Arial"/>
                <a:buNone/>
              </a:pPr>
              <a:r>
                <a:rPr b="1" lang="en-US" sz="2400">
                  <a:solidFill>
                    <a:schemeClr val="dk1"/>
                  </a:solidFill>
                  <a:latin typeface="Arial"/>
                  <a:ea typeface="Arial"/>
                  <a:cs typeface="Arial"/>
                  <a:sym typeface="Arial"/>
                </a:rPr>
                <a:t>The rules people develop as a result of cultural values and norms.</a:t>
              </a:r>
              <a:endParaRPr/>
            </a:p>
          </p:txBody>
        </p:sp>
      </p:grpSp>
      <p:sp>
        <p:nvSpPr>
          <p:cNvPr id="167" name="Google Shape;167;p6"/>
          <p:cNvSpPr txBox="1"/>
          <p:nvPr/>
        </p:nvSpPr>
        <p:spPr>
          <a:xfrm>
            <a:off x="1984917" y="5359400"/>
            <a:ext cx="8798311" cy="400110"/>
          </a:xfrm>
          <a:prstGeom prst="rect">
            <a:avLst/>
          </a:prstGeom>
          <a:noFill/>
          <a:ln cap="flat" cmpd="sng" w="9525">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000"/>
              <a:buFont typeface="Arial"/>
              <a:buNone/>
            </a:pPr>
            <a:r>
              <a:rPr b="1" lang="en-US" sz="2000">
                <a:solidFill>
                  <a:schemeClr val="dk1"/>
                </a:solidFill>
                <a:latin typeface="Arial"/>
                <a:ea typeface="Arial"/>
                <a:cs typeface="Arial"/>
                <a:sym typeface="Arial"/>
              </a:rPr>
              <a:t>Morals involve “good” and “bad” as well as “deviant”  behaviors</a:t>
            </a:r>
            <a:endParaRPr/>
          </a:p>
        </p:txBody>
      </p:sp>
      <p:sp>
        <p:nvSpPr>
          <p:cNvPr id="168" name="Google Shape;168;p6"/>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169" name="Google Shape;169;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pic>
        <p:nvPicPr>
          <p:cNvPr id="174" name="Google Shape;174;p7"/>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175" name="Google Shape;175;p7"/>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176" name="Google Shape;176;p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77" name="Google Shape;177;p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78" name="Google Shape;178;p7"/>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179" name="Google Shape;179;p7"/>
          <p:cNvSpPr txBox="1"/>
          <p:nvPr/>
        </p:nvSpPr>
        <p:spPr>
          <a:xfrm>
            <a:off x="1735873" y="327715"/>
            <a:ext cx="8229600" cy="1143000"/>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4800"/>
              <a:buFont typeface="Aharoni"/>
              <a:buNone/>
            </a:pPr>
            <a:r>
              <a:rPr b="1" lang="en-US" sz="4800">
                <a:solidFill>
                  <a:schemeClr val="lt1"/>
                </a:solidFill>
                <a:latin typeface="Aharoni"/>
                <a:ea typeface="Aharoni"/>
                <a:cs typeface="Aharoni"/>
                <a:sym typeface="Aharoni"/>
              </a:rPr>
              <a:t>Ethical Decision Making</a:t>
            </a:r>
            <a:endParaRPr b="1" sz="4800">
              <a:solidFill>
                <a:schemeClr val="lt1"/>
              </a:solidFill>
              <a:latin typeface="Aharoni"/>
              <a:ea typeface="Aharoni"/>
              <a:cs typeface="Aharoni"/>
              <a:sym typeface="Aharoni"/>
            </a:endParaRPr>
          </a:p>
        </p:txBody>
      </p:sp>
      <p:sp>
        <p:nvSpPr>
          <p:cNvPr id="180" name="Google Shape;180;p7"/>
          <p:cNvSpPr/>
          <p:nvPr/>
        </p:nvSpPr>
        <p:spPr>
          <a:xfrm>
            <a:off x="2497873" y="1424788"/>
            <a:ext cx="6705600" cy="685800"/>
          </a:xfrm>
          <a:prstGeom prst="rect">
            <a:avLst/>
          </a:prstGeom>
          <a:solidFill>
            <a:srgbClr val="92D050"/>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3200"/>
              <a:buFont typeface="Arial"/>
              <a:buNone/>
            </a:pPr>
            <a:r>
              <a:rPr lang="en-US" sz="3200">
                <a:solidFill>
                  <a:schemeClr val="dk1"/>
                </a:solidFill>
                <a:latin typeface="Arial Black"/>
                <a:ea typeface="Arial Black"/>
                <a:cs typeface="Arial Black"/>
                <a:sym typeface="Arial Black"/>
              </a:rPr>
              <a:t>Influential Factors</a:t>
            </a:r>
            <a:endParaRPr/>
          </a:p>
        </p:txBody>
      </p:sp>
      <p:grpSp>
        <p:nvGrpSpPr>
          <p:cNvPr id="181" name="Google Shape;181;p7"/>
          <p:cNvGrpSpPr/>
          <p:nvPr/>
        </p:nvGrpSpPr>
        <p:grpSpPr>
          <a:xfrm>
            <a:off x="2567065" y="2204822"/>
            <a:ext cx="6858000" cy="3460750"/>
            <a:chOff x="576" y="1392"/>
            <a:chExt cx="4656" cy="2064"/>
          </a:xfrm>
        </p:grpSpPr>
        <p:sp>
          <p:nvSpPr>
            <p:cNvPr id="182" name="Google Shape;182;p7"/>
            <p:cNvSpPr/>
            <p:nvPr/>
          </p:nvSpPr>
          <p:spPr>
            <a:xfrm>
              <a:off x="576" y="1392"/>
              <a:ext cx="2160" cy="432"/>
            </a:xfrm>
            <a:prstGeom prst="rect">
              <a:avLst/>
            </a:prstGeom>
            <a:solidFill>
              <a:srgbClr val="B2BDCA"/>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2200"/>
                <a:buFont typeface="Arial"/>
                <a:buNone/>
              </a:pPr>
              <a:r>
                <a:rPr b="1" lang="en-US" sz="2200">
                  <a:solidFill>
                    <a:schemeClr val="dk1"/>
                  </a:solidFill>
                  <a:latin typeface="Arial"/>
                  <a:ea typeface="Arial"/>
                  <a:cs typeface="Arial"/>
                  <a:sym typeface="Arial"/>
                </a:rPr>
                <a:t>Extent of Problems</a:t>
              </a:r>
              <a:endParaRPr/>
            </a:p>
          </p:txBody>
        </p:sp>
        <p:sp>
          <p:nvSpPr>
            <p:cNvPr id="183" name="Google Shape;183;p7"/>
            <p:cNvSpPr/>
            <p:nvPr/>
          </p:nvSpPr>
          <p:spPr>
            <a:xfrm>
              <a:off x="576" y="1936"/>
              <a:ext cx="2160" cy="432"/>
            </a:xfrm>
            <a:prstGeom prst="rect">
              <a:avLst/>
            </a:prstGeom>
            <a:solidFill>
              <a:srgbClr val="00B0F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2200"/>
                <a:buFont typeface="Arial"/>
                <a:buNone/>
              </a:pPr>
              <a:r>
                <a:rPr b="1" lang="en-US" sz="2200">
                  <a:solidFill>
                    <a:schemeClr val="dk1"/>
                  </a:solidFill>
                  <a:latin typeface="Arial"/>
                  <a:ea typeface="Arial"/>
                  <a:cs typeface="Arial"/>
                  <a:sym typeface="Arial"/>
                </a:rPr>
                <a:t>Top Management </a:t>
              </a:r>
              <a:br>
                <a:rPr b="1" lang="en-US" sz="2200">
                  <a:solidFill>
                    <a:schemeClr val="dk1"/>
                  </a:solidFill>
                  <a:latin typeface="Arial"/>
                  <a:ea typeface="Arial"/>
                  <a:cs typeface="Arial"/>
                  <a:sym typeface="Arial"/>
                </a:rPr>
              </a:br>
              <a:r>
                <a:rPr b="1" lang="en-US" sz="2200">
                  <a:solidFill>
                    <a:schemeClr val="dk1"/>
                  </a:solidFill>
                  <a:latin typeface="Arial"/>
                  <a:ea typeface="Arial"/>
                  <a:cs typeface="Arial"/>
                  <a:sym typeface="Arial"/>
                </a:rPr>
                <a:t>Actions</a:t>
              </a:r>
              <a:endParaRPr/>
            </a:p>
          </p:txBody>
        </p:sp>
        <p:sp>
          <p:nvSpPr>
            <p:cNvPr id="184" name="Google Shape;184;p7"/>
            <p:cNvSpPr/>
            <p:nvPr/>
          </p:nvSpPr>
          <p:spPr>
            <a:xfrm>
              <a:off x="576" y="2480"/>
              <a:ext cx="2160" cy="432"/>
            </a:xfrm>
            <a:prstGeom prst="rect">
              <a:avLst/>
            </a:prstGeom>
            <a:solidFill>
              <a:srgbClr val="B2BDCA"/>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2000"/>
                <a:buFont typeface="Arial"/>
                <a:buNone/>
              </a:pPr>
              <a:r>
                <a:rPr b="1" lang="en-US" sz="2000">
                  <a:solidFill>
                    <a:schemeClr val="dk1"/>
                  </a:solidFill>
                  <a:latin typeface="Arial"/>
                  <a:ea typeface="Arial"/>
                  <a:cs typeface="Arial"/>
                  <a:sym typeface="Arial"/>
                </a:rPr>
                <a:t>Potential Consequences</a:t>
              </a:r>
              <a:endParaRPr/>
            </a:p>
          </p:txBody>
        </p:sp>
        <p:sp>
          <p:nvSpPr>
            <p:cNvPr id="185" name="Google Shape;185;p7"/>
            <p:cNvSpPr/>
            <p:nvPr/>
          </p:nvSpPr>
          <p:spPr>
            <a:xfrm>
              <a:off x="576" y="3024"/>
              <a:ext cx="2160" cy="432"/>
            </a:xfrm>
            <a:prstGeom prst="rect">
              <a:avLst/>
            </a:prstGeom>
            <a:solidFill>
              <a:srgbClr val="00B0F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2200"/>
                <a:buFont typeface="Arial"/>
                <a:buNone/>
              </a:pPr>
              <a:r>
                <a:rPr b="1" lang="en-US" sz="2200">
                  <a:solidFill>
                    <a:schemeClr val="dk1"/>
                  </a:solidFill>
                  <a:latin typeface="Arial"/>
                  <a:ea typeface="Arial"/>
                  <a:cs typeface="Arial"/>
                  <a:sym typeface="Arial"/>
                </a:rPr>
                <a:t>Social Consensus</a:t>
              </a:r>
              <a:endParaRPr/>
            </a:p>
          </p:txBody>
        </p:sp>
        <p:sp>
          <p:nvSpPr>
            <p:cNvPr id="186" name="Google Shape;186;p7"/>
            <p:cNvSpPr/>
            <p:nvPr/>
          </p:nvSpPr>
          <p:spPr>
            <a:xfrm>
              <a:off x="3072" y="1392"/>
              <a:ext cx="2160" cy="432"/>
            </a:xfrm>
            <a:prstGeom prst="rect">
              <a:avLst/>
            </a:prstGeom>
            <a:solidFill>
              <a:srgbClr val="00B0F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2200"/>
                <a:buFont typeface="Arial"/>
                <a:buNone/>
              </a:pPr>
              <a:r>
                <a:rPr b="1" lang="en-US" sz="2200">
                  <a:solidFill>
                    <a:schemeClr val="dk1"/>
                  </a:solidFill>
                  <a:latin typeface="Arial"/>
                  <a:ea typeface="Arial"/>
                  <a:cs typeface="Arial"/>
                  <a:sym typeface="Arial"/>
                </a:rPr>
                <a:t>Probability of Harm</a:t>
              </a:r>
              <a:endParaRPr/>
            </a:p>
          </p:txBody>
        </p:sp>
        <p:sp>
          <p:nvSpPr>
            <p:cNvPr id="187" name="Google Shape;187;p7"/>
            <p:cNvSpPr/>
            <p:nvPr/>
          </p:nvSpPr>
          <p:spPr>
            <a:xfrm>
              <a:off x="3072" y="1936"/>
              <a:ext cx="2160" cy="432"/>
            </a:xfrm>
            <a:prstGeom prst="rect">
              <a:avLst/>
            </a:prstGeom>
            <a:solidFill>
              <a:srgbClr val="B2BDCA"/>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2200"/>
                <a:buFont typeface="Arial"/>
                <a:buNone/>
              </a:pPr>
              <a:r>
                <a:rPr b="1" lang="en-US" sz="2200">
                  <a:solidFill>
                    <a:schemeClr val="dk1"/>
                  </a:solidFill>
                  <a:latin typeface="Arial"/>
                  <a:ea typeface="Arial"/>
                  <a:cs typeface="Arial"/>
                  <a:sym typeface="Arial"/>
                </a:rPr>
                <a:t>Time Until</a:t>
              </a:r>
              <a:endParaRPr/>
            </a:p>
            <a:p>
              <a:pPr indent="0" lvl="0" marL="0" marR="0" rtl="0" algn="ctr">
                <a:spcBef>
                  <a:spcPts val="0"/>
                </a:spcBef>
                <a:spcAft>
                  <a:spcPts val="0"/>
                </a:spcAft>
                <a:buClr>
                  <a:schemeClr val="dk1"/>
                </a:buClr>
                <a:buSzPts val="2200"/>
                <a:buFont typeface="Arial"/>
                <a:buNone/>
              </a:pPr>
              <a:r>
                <a:rPr b="1" lang="en-US" sz="2200">
                  <a:solidFill>
                    <a:schemeClr val="dk1"/>
                  </a:solidFill>
                  <a:latin typeface="Arial"/>
                  <a:ea typeface="Arial"/>
                  <a:cs typeface="Arial"/>
                  <a:sym typeface="Arial"/>
                </a:rPr>
                <a:t>Consequences</a:t>
              </a:r>
              <a:endParaRPr/>
            </a:p>
          </p:txBody>
        </p:sp>
        <p:sp>
          <p:nvSpPr>
            <p:cNvPr id="188" name="Google Shape;188;p7"/>
            <p:cNvSpPr/>
            <p:nvPr/>
          </p:nvSpPr>
          <p:spPr>
            <a:xfrm>
              <a:off x="3072" y="2480"/>
              <a:ext cx="2160" cy="432"/>
            </a:xfrm>
            <a:prstGeom prst="rect">
              <a:avLst/>
            </a:prstGeom>
            <a:solidFill>
              <a:srgbClr val="00B0F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2200"/>
                <a:buFont typeface="Arial"/>
                <a:buNone/>
              </a:pPr>
              <a:r>
                <a:rPr b="1" lang="en-US" sz="2200">
                  <a:solidFill>
                    <a:schemeClr val="dk1"/>
                  </a:solidFill>
                  <a:latin typeface="Arial"/>
                  <a:ea typeface="Arial"/>
                  <a:cs typeface="Arial"/>
                  <a:sym typeface="Arial"/>
                </a:rPr>
                <a:t>Number Affected</a:t>
              </a:r>
              <a:endParaRPr/>
            </a:p>
          </p:txBody>
        </p:sp>
      </p:grpSp>
      <p:sp>
        <p:nvSpPr>
          <p:cNvPr id="189" name="Google Shape;189;p7"/>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190" name="Google Shape;190;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pic>
        <p:nvPicPr>
          <p:cNvPr id="195" name="Google Shape;195;p8"/>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196" name="Google Shape;196;p8"/>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197" name="Google Shape;197;p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98" name="Google Shape;198;p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99" name="Google Shape;199;p8"/>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200" name="Google Shape;200;p8"/>
          <p:cNvSpPr txBox="1"/>
          <p:nvPr/>
        </p:nvSpPr>
        <p:spPr>
          <a:xfrm>
            <a:off x="1143000" y="516026"/>
            <a:ext cx="9338310" cy="757290"/>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200"/>
              <a:buFont typeface="Aharoni"/>
              <a:buNone/>
            </a:pPr>
            <a:r>
              <a:rPr b="1" lang="en-US" sz="3200">
                <a:solidFill>
                  <a:schemeClr val="lt1"/>
                </a:solidFill>
                <a:latin typeface="Aharoni"/>
                <a:ea typeface="Aharoni"/>
                <a:cs typeface="Aharoni"/>
                <a:sym typeface="Aharoni"/>
              </a:rPr>
              <a:t>Making Decisions on Ethical Issues </a:t>
            </a:r>
            <a:endParaRPr/>
          </a:p>
        </p:txBody>
      </p:sp>
      <p:sp>
        <p:nvSpPr>
          <p:cNvPr id="201" name="Google Shape;201;p8"/>
          <p:cNvSpPr txBox="1"/>
          <p:nvPr/>
        </p:nvSpPr>
        <p:spPr>
          <a:xfrm>
            <a:off x="466678" y="1670478"/>
            <a:ext cx="10950497" cy="52322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Arial"/>
                <a:ea typeface="Arial"/>
                <a:cs typeface="Arial"/>
                <a:sym typeface="Arial"/>
              </a:rPr>
              <a:t>Here are some steps if you find yourself in an ethical dilemma: </a:t>
            </a:r>
            <a:endParaRPr/>
          </a:p>
        </p:txBody>
      </p:sp>
      <p:sp>
        <p:nvSpPr>
          <p:cNvPr id="202" name="Google Shape;202;p8"/>
          <p:cNvSpPr txBox="1"/>
          <p:nvPr/>
        </p:nvSpPr>
        <p:spPr>
          <a:xfrm>
            <a:off x="1702048" y="2449532"/>
            <a:ext cx="9270752" cy="3046988"/>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685800" lvl="0" marL="685800" marR="0" rtl="0" algn="l">
              <a:spcBef>
                <a:spcPts val="0"/>
              </a:spcBef>
              <a:spcAft>
                <a:spcPts val="0"/>
              </a:spcAft>
              <a:buClr>
                <a:schemeClr val="dk1"/>
              </a:buClr>
              <a:buSzPts val="3200"/>
              <a:buFont typeface="Arial"/>
              <a:buAutoNum type="arabicPeriod"/>
            </a:pPr>
            <a:r>
              <a:rPr b="1" lang="en-US" sz="3200">
                <a:solidFill>
                  <a:schemeClr val="dk1"/>
                </a:solidFill>
                <a:latin typeface="Arial"/>
                <a:ea typeface="Arial"/>
                <a:cs typeface="Arial"/>
                <a:sym typeface="Arial"/>
              </a:rPr>
              <a:t>Identify the ethical dilemma.</a:t>
            </a:r>
            <a:endParaRPr/>
          </a:p>
          <a:p>
            <a:pPr indent="-685800" lvl="0" marL="685800" marR="0" rtl="0" algn="l">
              <a:spcBef>
                <a:spcPts val="0"/>
              </a:spcBef>
              <a:spcAft>
                <a:spcPts val="0"/>
              </a:spcAft>
              <a:buClr>
                <a:schemeClr val="dk1"/>
              </a:buClr>
              <a:buSzPts val="3200"/>
              <a:buFont typeface="Arial"/>
              <a:buAutoNum type="arabicPeriod"/>
            </a:pPr>
            <a:r>
              <a:rPr b="1" lang="en-US" sz="3200">
                <a:solidFill>
                  <a:schemeClr val="dk1"/>
                </a:solidFill>
                <a:latin typeface="Arial"/>
                <a:ea typeface="Arial"/>
                <a:cs typeface="Arial"/>
                <a:sym typeface="Arial"/>
              </a:rPr>
              <a:t>Discover alternative actions.</a:t>
            </a:r>
            <a:endParaRPr/>
          </a:p>
          <a:p>
            <a:pPr indent="-685800" lvl="0" marL="685800" marR="0" rtl="0" algn="l">
              <a:spcBef>
                <a:spcPts val="0"/>
              </a:spcBef>
              <a:spcAft>
                <a:spcPts val="0"/>
              </a:spcAft>
              <a:buClr>
                <a:schemeClr val="dk1"/>
              </a:buClr>
              <a:buSzPts val="3200"/>
              <a:buFont typeface="Arial"/>
              <a:buAutoNum type="arabicPeriod"/>
            </a:pPr>
            <a:r>
              <a:rPr b="1" lang="en-US" sz="3200">
                <a:solidFill>
                  <a:schemeClr val="dk1"/>
                </a:solidFill>
                <a:latin typeface="Arial"/>
                <a:ea typeface="Arial"/>
                <a:cs typeface="Arial"/>
                <a:sym typeface="Arial"/>
              </a:rPr>
              <a:t>Decide who might be affected.</a:t>
            </a:r>
            <a:endParaRPr/>
          </a:p>
          <a:p>
            <a:pPr indent="-685800" lvl="0" marL="685800" marR="0" rtl="0" algn="l">
              <a:spcBef>
                <a:spcPts val="0"/>
              </a:spcBef>
              <a:spcAft>
                <a:spcPts val="0"/>
              </a:spcAft>
              <a:buClr>
                <a:schemeClr val="dk1"/>
              </a:buClr>
              <a:buSzPts val="3200"/>
              <a:buFont typeface="Arial"/>
              <a:buAutoNum type="arabicPeriod"/>
            </a:pPr>
            <a:r>
              <a:rPr b="1" lang="en-US" sz="3200">
                <a:solidFill>
                  <a:schemeClr val="dk1"/>
                </a:solidFill>
                <a:latin typeface="Arial"/>
                <a:ea typeface="Arial"/>
                <a:cs typeface="Arial"/>
                <a:sym typeface="Arial"/>
              </a:rPr>
              <a:t>List the probable effects of the alternatives.</a:t>
            </a:r>
            <a:endParaRPr/>
          </a:p>
          <a:p>
            <a:pPr indent="-685800" lvl="0" marL="685800" marR="0" rtl="0" algn="l">
              <a:spcBef>
                <a:spcPts val="0"/>
              </a:spcBef>
              <a:spcAft>
                <a:spcPts val="0"/>
              </a:spcAft>
              <a:buClr>
                <a:schemeClr val="dk1"/>
              </a:buClr>
              <a:buSzPts val="3200"/>
              <a:buFont typeface="Arial"/>
              <a:buAutoNum type="arabicPeriod"/>
            </a:pPr>
            <a:r>
              <a:rPr b="1" lang="en-US" sz="3200">
                <a:solidFill>
                  <a:schemeClr val="dk1"/>
                </a:solidFill>
                <a:latin typeface="Arial"/>
                <a:ea typeface="Arial"/>
                <a:cs typeface="Arial"/>
                <a:sym typeface="Arial"/>
              </a:rPr>
              <a:t>Select the best alternative.</a:t>
            </a:r>
            <a:endParaRPr/>
          </a:p>
          <a:p>
            <a:pPr indent="0" lvl="0" marL="0" marR="0" rtl="0" algn="l">
              <a:spcBef>
                <a:spcPts val="0"/>
              </a:spcBef>
              <a:spcAft>
                <a:spcPts val="0"/>
              </a:spcAft>
              <a:buNone/>
            </a:pPr>
            <a:r>
              <a:rPr b="1" lang="en-US" sz="3200">
                <a:solidFill>
                  <a:schemeClr val="dk1"/>
                </a:solidFill>
                <a:latin typeface="Arial"/>
                <a:ea typeface="Arial"/>
                <a:cs typeface="Arial"/>
                <a:sym typeface="Arial"/>
              </a:rPr>
              <a:t> </a:t>
            </a:r>
            <a:endParaRPr b="1" sz="3200">
              <a:solidFill>
                <a:schemeClr val="dk1"/>
              </a:solidFill>
              <a:latin typeface="Arial"/>
              <a:ea typeface="Arial"/>
              <a:cs typeface="Arial"/>
              <a:sym typeface="Arial"/>
            </a:endParaRPr>
          </a:p>
        </p:txBody>
      </p:sp>
      <p:sp>
        <p:nvSpPr>
          <p:cNvPr id="203" name="Google Shape;203;p8"/>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204" name="Google Shape;204;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pic>
        <p:nvPicPr>
          <p:cNvPr id="209" name="Google Shape;209;p9"/>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210" name="Google Shape;210;p9"/>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211" name="Google Shape;211;p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12" name="Google Shape;212;p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13" name="Google Shape;213;p9"/>
          <p:cNvPicPr preferRelativeResize="0"/>
          <p:nvPr/>
        </p:nvPicPr>
        <p:blipFill rotWithShape="1">
          <a:blip r:embed="rId6">
            <a:alphaModFix/>
          </a:blip>
          <a:srcRect b="0" l="0" r="0" t="0"/>
          <a:stretch/>
        </p:blipFill>
        <p:spPr>
          <a:xfrm>
            <a:off x="130614" y="-9999"/>
            <a:ext cx="9425065" cy="1610200"/>
          </a:xfrm>
          <a:prstGeom prst="rect">
            <a:avLst/>
          </a:prstGeom>
          <a:noFill/>
          <a:ln>
            <a:noFill/>
          </a:ln>
        </p:spPr>
      </p:pic>
      <p:sp>
        <p:nvSpPr>
          <p:cNvPr id="214" name="Google Shape;214;p9"/>
          <p:cNvSpPr txBox="1"/>
          <p:nvPr/>
        </p:nvSpPr>
        <p:spPr>
          <a:xfrm>
            <a:off x="468351" y="540851"/>
            <a:ext cx="10127166" cy="1028777"/>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00CC00"/>
              </a:buClr>
              <a:buSzPts val="4400"/>
              <a:buFont typeface="Arial Black"/>
              <a:buNone/>
            </a:pPr>
            <a:r>
              <a:rPr lang="en-US" sz="4400">
                <a:solidFill>
                  <a:srgbClr val="00CC00"/>
                </a:solidFill>
                <a:latin typeface="Arial Black"/>
                <a:ea typeface="Arial Black"/>
                <a:cs typeface="Arial Black"/>
                <a:sym typeface="Arial Black"/>
              </a:rPr>
              <a:t>Green</a:t>
            </a:r>
            <a:r>
              <a:rPr lang="en-US" sz="4400">
                <a:solidFill>
                  <a:schemeClr val="dk1"/>
                </a:solidFill>
                <a:latin typeface="Arial Black"/>
                <a:ea typeface="Arial Black"/>
                <a:cs typeface="Arial Black"/>
                <a:sym typeface="Arial Black"/>
              </a:rPr>
              <a:t> </a:t>
            </a:r>
            <a:r>
              <a:rPr b="1" lang="en-US" sz="4800">
                <a:solidFill>
                  <a:schemeClr val="lt1"/>
                </a:solidFill>
                <a:latin typeface="Aharoni"/>
                <a:ea typeface="Aharoni"/>
                <a:cs typeface="Aharoni"/>
                <a:sym typeface="Aharoni"/>
              </a:rPr>
              <a:t>Marketing</a:t>
            </a:r>
            <a:endParaRPr b="1" sz="4800">
              <a:solidFill>
                <a:schemeClr val="lt1"/>
              </a:solidFill>
              <a:latin typeface="Aharoni"/>
              <a:ea typeface="Aharoni"/>
              <a:cs typeface="Aharoni"/>
              <a:sym typeface="Aharoni"/>
            </a:endParaRPr>
          </a:p>
        </p:txBody>
      </p:sp>
      <p:sp>
        <p:nvSpPr>
          <p:cNvPr id="215" name="Google Shape;215;p9"/>
          <p:cNvSpPr txBox="1"/>
          <p:nvPr/>
        </p:nvSpPr>
        <p:spPr>
          <a:xfrm>
            <a:off x="2144775" y="1794832"/>
            <a:ext cx="8202640" cy="3871107"/>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228600" lvl="0" marL="228600" marR="0" rtl="0" algn="l">
              <a:lnSpc>
                <a:spcPct val="90000"/>
              </a:lnSpc>
              <a:spcBef>
                <a:spcPts val="0"/>
              </a:spcBef>
              <a:spcAft>
                <a:spcPts val="0"/>
              </a:spcAft>
              <a:buClr>
                <a:schemeClr val="dk1"/>
              </a:buClr>
              <a:buSzPts val="2800"/>
              <a:buFont typeface="Arial"/>
              <a:buChar char="•"/>
            </a:pPr>
            <a:r>
              <a:rPr b="1" lang="en-US" sz="2800">
                <a:solidFill>
                  <a:schemeClr val="dk1"/>
                </a:solidFill>
                <a:latin typeface="Arial"/>
                <a:ea typeface="Arial"/>
                <a:cs typeface="Arial"/>
                <a:sym typeface="Arial"/>
              </a:rPr>
              <a:t>The development and marketing of products designed to minimize negative effects on the environment or improve the environment.</a:t>
            </a:r>
            <a:endParaRPr/>
          </a:p>
          <a:p>
            <a:pPr indent="-228600" lvl="1" marL="685800" marR="0" rtl="0" algn="l">
              <a:lnSpc>
                <a:spcPct val="90000"/>
              </a:lnSpc>
              <a:spcBef>
                <a:spcPts val="500"/>
              </a:spcBef>
              <a:spcAft>
                <a:spcPts val="0"/>
              </a:spcAft>
              <a:buClr>
                <a:schemeClr val="dk1"/>
              </a:buClr>
              <a:buSzPts val="2400"/>
              <a:buFont typeface="Arial"/>
              <a:buChar char="•"/>
            </a:pPr>
            <a:r>
              <a:rPr b="1" i="0" lang="en-US" sz="2400" u="none" cap="none" strike="noStrike">
                <a:solidFill>
                  <a:schemeClr val="dk1"/>
                </a:solidFill>
                <a:latin typeface="Arial"/>
                <a:ea typeface="Arial"/>
                <a:cs typeface="Arial"/>
                <a:sym typeface="Arial"/>
              </a:rPr>
              <a:t>Environmentally aware customers pay more for products</a:t>
            </a:r>
            <a:endParaRPr/>
          </a:p>
          <a:p>
            <a:pPr indent="-228600" lvl="1" marL="685800" marR="0" rtl="0" algn="l">
              <a:lnSpc>
                <a:spcPct val="90000"/>
              </a:lnSpc>
              <a:spcBef>
                <a:spcPts val="500"/>
              </a:spcBef>
              <a:spcAft>
                <a:spcPts val="0"/>
              </a:spcAft>
              <a:buClr>
                <a:schemeClr val="dk1"/>
              </a:buClr>
              <a:buSzPts val="2400"/>
              <a:buFont typeface="Arial"/>
              <a:buChar char="•"/>
            </a:pPr>
            <a:r>
              <a:rPr b="1" i="0" lang="en-US" sz="2400" u="none" cap="none" strike="noStrike">
                <a:solidFill>
                  <a:schemeClr val="dk1"/>
                </a:solidFill>
                <a:latin typeface="Arial"/>
                <a:ea typeface="Arial"/>
                <a:cs typeface="Arial"/>
                <a:sym typeface="Arial"/>
              </a:rPr>
              <a:t>Companies must try to educate customers of environmental benefits</a:t>
            </a:r>
            <a:endParaRPr/>
          </a:p>
          <a:p>
            <a:pPr indent="-76200" lvl="1" marL="685800" marR="0" rtl="0" algn="l">
              <a:lnSpc>
                <a:spcPct val="90000"/>
              </a:lnSpc>
              <a:spcBef>
                <a:spcPts val="500"/>
              </a:spcBef>
              <a:spcAft>
                <a:spcPts val="0"/>
              </a:spcAft>
              <a:buClr>
                <a:schemeClr val="dk1"/>
              </a:buClr>
              <a:buSzPts val="2400"/>
              <a:buFont typeface="Arial"/>
              <a:buNone/>
            </a:pPr>
            <a:r>
              <a:t/>
            </a:r>
            <a:endParaRPr b="1" i="0" sz="2400" u="none" cap="none" strike="noStrike">
              <a:solidFill>
                <a:schemeClr val="dk1"/>
              </a:solidFill>
              <a:latin typeface="Arial"/>
              <a:ea typeface="Arial"/>
              <a:cs typeface="Arial"/>
              <a:sym typeface="Arial"/>
            </a:endParaRPr>
          </a:p>
        </p:txBody>
      </p:sp>
      <p:sp>
        <p:nvSpPr>
          <p:cNvPr id="216" name="Google Shape;216;p9"/>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217" name="Google Shape;217;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pic>
        <p:nvPicPr>
          <p:cNvPr id="222" name="Google Shape;222;p10"/>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223" name="Google Shape;223;p10"/>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224" name="Google Shape;224;p1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25" name="Google Shape;225;p1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26" name="Google Shape;226;p10"/>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227" name="Google Shape;227;p10"/>
          <p:cNvSpPr txBox="1"/>
          <p:nvPr/>
        </p:nvSpPr>
        <p:spPr>
          <a:xfrm>
            <a:off x="1856678" y="604025"/>
            <a:ext cx="8153400" cy="641350"/>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None/>
            </a:pPr>
            <a:r>
              <a:rPr b="1" lang="en-US" sz="4000">
                <a:solidFill>
                  <a:schemeClr val="lt1"/>
                </a:solidFill>
                <a:latin typeface="Arial"/>
                <a:ea typeface="Arial"/>
                <a:cs typeface="Arial"/>
                <a:sym typeface="Arial"/>
              </a:rPr>
              <a:t>Social Responsibility </a:t>
            </a:r>
            <a:endParaRPr/>
          </a:p>
        </p:txBody>
      </p:sp>
      <p:sp>
        <p:nvSpPr>
          <p:cNvPr id="228" name="Google Shape;228;p10"/>
          <p:cNvSpPr txBox="1"/>
          <p:nvPr/>
        </p:nvSpPr>
        <p:spPr>
          <a:xfrm>
            <a:off x="1932878" y="1423794"/>
            <a:ext cx="8077200" cy="3970318"/>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571500" lvl="0" marL="571500" marR="0" rtl="0" algn="l">
              <a:spcBef>
                <a:spcPts val="0"/>
              </a:spcBef>
              <a:spcAft>
                <a:spcPts val="0"/>
              </a:spcAft>
              <a:buClr>
                <a:schemeClr val="dk1"/>
              </a:buClr>
              <a:buSzPts val="3600"/>
              <a:buFont typeface="Noto Sans Symbols"/>
              <a:buChar char="❑"/>
            </a:pPr>
            <a:r>
              <a:rPr b="1" lang="en-US" sz="3600">
                <a:solidFill>
                  <a:schemeClr val="dk1"/>
                </a:solidFill>
                <a:latin typeface="Arial"/>
                <a:ea typeface="Arial"/>
                <a:cs typeface="Arial"/>
                <a:sym typeface="Arial"/>
              </a:rPr>
              <a:t>Social responsibility </a:t>
            </a:r>
            <a:r>
              <a:rPr lang="en-US" sz="3600">
                <a:solidFill>
                  <a:schemeClr val="dk1"/>
                </a:solidFill>
                <a:latin typeface="Arial"/>
                <a:ea typeface="Arial"/>
                <a:cs typeface="Arial"/>
                <a:sym typeface="Arial"/>
              </a:rPr>
              <a:t>is the duty to do what is best for the good of society. </a:t>
            </a:r>
            <a:endParaRPr/>
          </a:p>
          <a:p>
            <a:pPr indent="-571500" lvl="0" marL="571500" marR="0" rtl="0" algn="l">
              <a:spcBef>
                <a:spcPts val="0"/>
              </a:spcBef>
              <a:spcAft>
                <a:spcPts val="0"/>
              </a:spcAft>
              <a:buClr>
                <a:schemeClr val="dk1"/>
              </a:buClr>
              <a:buSzPts val="3600"/>
              <a:buFont typeface="Noto Sans Symbols"/>
              <a:buChar char="❑"/>
            </a:pPr>
            <a:r>
              <a:rPr b="1" lang="en-US" sz="3600">
                <a:solidFill>
                  <a:schemeClr val="dk1"/>
                </a:solidFill>
                <a:latin typeface="Arial"/>
                <a:ea typeface="Arial"/>
                <a:cs typeface="Arial"/>
                <a:sym typeface="Arial"/>
              </a:rPr>
              <a:t>A</a:t>
            </a:r>
            <a:r>
              <a:rPr lang="en-US" sz="3600">
                <a:solidFill>
                  <a:schemeClr val="dk1"/>
                </a:solidFill>
                <a:latin typeface="Arial"/>
                <a:ea typeface="Arial"/>
                <a:cs typeface="Arial"/>
                <a:sym typeface="Arial"/>
              </a:rPr>
              <a:t> </a:t>
            </a:r>
            <a:r>
              <a:rPr b="1" lang="en-US" sz="3600">
                <a:solidFill>
                  <a:schemeClr val="dk1"/>
                </a:solidFill>
                <a:latin typeface="Arial"/>
                <a:ea typeface="Arial"/>
                <a:cs typeface="Arial"/>
                <a:sym typeface="Arial"/>
              </a:rPr>
              <a:t>conflict of interest</a:t>
            </a:r>
            <a:r>
              <a:rPr lang="en-US" sz="3600">
                <a:solidFill>
                  <a:schemeClr val="dk1"/>
                </a:solidFill>
                <a:latin typeface="Arial"/>
                <a:ea typeface="Arial"/>
                <a:cs typeface="Arial"/>
                <a:sym typeface="Arial"/>
              </a:rPr>
              <a:t> is when a business is tempted to put profits before social welfare.</a:t>
            </a:r>
            <a:endParaRPr sz="3600">
              <a:solidFill>
                <a:schemeClr val="dk1"/>
              </a:solidFill>
              <a:latin typeface="Arial"/>
              <a:ea typeface="Arial"/>
              <a:cs typeface="Arial"/>
              <a:sym typeface="Arial"/>
            </a:endParaRPr>
          </a:p>
          <a:p>
            <a:pPr indent="0" lvl="0" marL="0" marR="0" rtl="0" algn="l">
              <a:spcBef>
                <a:spcPts val="0"/>
              </a:spcBef>
              <a:spcAft>
                <a:spcPts val="0"/>
              </a:spcAft>
              <a:buNone/>
            </a:pPr>
            <a:r>
              <a:t/>
            </a:r>
            <a:endParaRPr sz="3600">
              <a:solidFill>
                <a:schemeClr val="dk1"/>
              </a:solidFill>
              <a:latin typeface="Arial"/>
              <a:ea typeface="Arial"/>
              <a:cs typeface="Arial"/>
              <a:sym typeface="Arial"/>
            </a:endParaRPr>
          </a:p>
        </p:txBody>
      </p:sp>
      <p:sp>
        <p:nvSpPr>
          <p:cNvPr id="229" name="Google Shape;229;p10"/>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230" name="Google Shape;230;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pic>
        <p:nvPicPr>
          <p:cNvPr id="235" name="Google Shape;235;p11"/>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236" name="Google Shape;236;p11"/>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237" name="Google Shape;237;p1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38" name="Google Shape;238;p1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39" name="Google Shape;239;p11"/>
          <p:cNvPicPr preferRelativeResize="0"/>
          <p:nvPr/>
        </p:nvPicPr>
        <p:blipFill rotWithShape="1">
          <a:blip r:embed="rId6">
            <a:alphaModFix/>
          </a:blip>
          <a:srcRect b="0" l="0" r="0" t="0"/>
          <a:stretch/>
        </p:blipFill>
        <p:spPr>
          <a:xfrm>
            <a:off x="0" y="10797"/>
            <a:ext cx="9425065" cy="1610200"/>
          </a:xfrm>
          <a:prstGeom prst="rect">
            <a:avLst/>
          </a:prstGeom>
          <a:noFill/>
          <a:ln>
            <a:noFill/>
          </a:ln>
        </p:spPr>
      </p:pic>
      <p:sp>
        <p:nvSpPr>
          <p:cNvPr id="240" name="Google Shape;240;p11"/>
          <p:cNvSpPr txBox="1"/>
          <p:nvPr/>
        </p:nvSpPr>
        <p:spPr>
          <a:xfrm>
            <a:off x="2057400" y="626326"/>
            <a:ext cx="8153400" cy="641350"/>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None/>
            </a:pPr>
            <a:r>
              <a:rPr b="1" lang="en-US" sz="4000">
                <a:solidFill>
                  <a:schemeClr val="lt1"/>
                </a:solidFill>
                <a:latin typeface="Arial"/>
                <a:ea typeface="Arial"/>
                <a:cs typeface="Arial"/>
                <a:sym typeface="Arial"/>
              </a:rPr>
              <a:t>Social Responsibility </a:t>
            </a:r>
            <a:endParaRPr/>
          </a:p>
        </p:txBody>
      </p:sp>
      <p:sp>
        <p:nvSpPr>
          <p:cNvPr id="241" name="Google Shape;241;p11"/>
          <p:cNvSpPr txBox="1"/>
          <p:nvPr/>
        </p:nvSpPr>
        <p:spPr>
          <a:xfrm>
            <a:off x="1328853" y="1667169"/>
            <a:ext cx="9610493" cy="584775"/>
          </a:xfrm>
          <a:prstGeom prst="rect">
            <a:avLst/>
          </a:prstGeom>
          <a:solidFill>
            <a:srgbClr val="BBD6EE"/>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chemeClr val="dk1"/>
                </a:solidFill>
                <a:latin typeface="Arial"/>
                <a:ea typeface="Arial"/>
                <a:cs typeface="Arial"/>
                <a:sym typeface="Arial"/>
              </a:rPr>
              <a:t>The ethical obligations of a business are to:</a:t>
            </a:r>
            <a:endParaRPr/>
          </a:p>
        </p:txBody>
      </p:sp>
      <p:sp>
        <p:nvSpPr>
          <p:cNvPr id="242" name="Google Shape;242;p11"/>
          <p:cNvSpPr txBox="1"/>
          <p:nvPr/>
        </p:nvSpPr>
        <p:spPr>
          <a:xfrm>
            <a:off x="2133600" y="2672146"/>
            <a:ext cx="8077200" cy="283845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342900" lvl="0" marL="342900" marR="0" rtl="0" algn="l">
              <a:spcBef>
                <a:spcPts val="0"/>
              </a:spcBef>
              <a:spcAft>
                <a:spcPts val="0"/>
              </a:spcAft>
              <a:buClr>
                <a:srgbClr val="D20513"/>
              </a:buClr>
              <a:buSzPts val="3600"/>
              <a:buFont typeface="Arial"/>
              <a:buChar char="•"/>
            </a:pPr>
            <a:r>
              <a:rPr b="1" lang="en-US" sz="3600">
                <a:solidFill>
                  <a:schemeClr val="dk1"/>
                </a:solidFill>
                <a:latin typeface="Arial"/>
                <a:ea typeface="Arial"/>
                <a:cs typeface="Arial"/>
                <a:sym typeface="Arial"/>
              </a:rPr>
              <a:t>Provide safe products</a:t>
            </a:r>
            <a:endParaRPr/>
          </a:p>
          <a:p>
            <a:pPr indent="-342900" lvl="0" marL="342900" marR="0" rtl="0" algn="l">
              <a:spcBef>
                <a:spcPts val="0"/>
              </a:spcBef>
              <a:spcAft>
                <a:spcPts val="0"/>
              </a:spcAft>
              <a:buClr>
                <a:srgbClr val="D20513"/>
              </a:buClr>
              <a:buSzPts val="3600"/>
              <a:buFont typeface="Arial"/>
              <a:buChar char="•"/>
            </a:pPr>
            <a:r>
              <a:rPr b="1" lang="en-US" sz="3600">
                <a:solidFill>
                  <a:schemeClr val="dk1"/>
                </a:solidFill>
                <a:latin typeface="Arial"/>
                <a:ea typeface="Arial"/>
                <a:cs typeface="Arial"/>
                <a:sym typeface="Arial"/>
              </a:rPr>
              <a:t>Create jobs</a:t>
            </a:r>
            <a:endParaRPr/>
          </a:p>
          <a:p>
            <a:pPr indent="-342900" lvl="0" marL="342900" marR="0" rtl="0" algn="l">
              <a:spcBef>
                <a:spcPts val="0"/>
              </a:spcBef>
              <a:spcAft>
                <a:spcPts val="0"/>
              </a:spcAft>
              <a:buClr>
                <a:srgbClr val="D20513"/>
              </a:buClr>
              <a:buSzPts val="3600"/>
              <a:buFont typeface="Arial"/>
              <a:buChar char="•"/>
            </a:pPr>
            <a:r>
              <a:rPr b="1" lang="en-US" sz="3600">
                <a:solidFill>
                  <a:schemeClr val="dk1"/>
                </a:solidFill>
                <a:latin typeface="Arial"/>
                <a:ea typeface="Arial"/>
                <a:cs typeface="Arial"/>
                <a:sym typeface="Arial"/>
              </a:rPr>
              <a:t>Protect the environment</a:t>
            </a:r>
            <a:endParaRPr/>
          </a:p>
          <a:p>
            <a:pPr indent="-342900" lvl="0" marL="342900" marR="0" rtl="0" algn="l">
              <a:spcBef>
                <a:spcPts val="0"/>
              </a:spcBef>
              <a:spcAft>
                <a:spcPts val="0"/>
              </a:spcAft>
              <a:buClr>
                <a:srgbClr val="D20513"/>
              </a:buClr>
              <a:buSzPts val="3600"/>
              <a:buFont typeface="Arial"/>
              <a:buChar char="•"/>
            </a:pPr>
            <a:r>
              <a:rPr b="1" lang="en-US" sz="3600">
                <a:solidFill>
                  <a:schemeClr val="dk1"/>
                </a:solidFill>
                <a:latin typeface="Arial"/>
                <a:ea typeface="Arial"/>
                <a:cs typeface="Arial"/>
                <a:sym typeface="Arial"/>
              </a:rPr>
              <a:t>Contribute to the standard of living in society</a:t>
            </a:r>
            <a:endParaRPr/>
          </a:p>
        </p:txBody>
      </p:sp>
      <p:sp>
        <p:nvSpPr>
          <p:cNvPr id="243" name="Google Shape;243;p11"/>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244" name="Google Shape;244;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pic>
        <p:nvPicPr>
          <p:cNvPr id="249" name="Google Shape;249;p12"/>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250" name="Google Shape;250;p12"/>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251" name="Google Shape;251;p1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52" name="Google Shape;252;p1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53" name="Google Shape;253;p12"/>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254" name="Google Shape;254;p12"/>
          <p:cNvSpPr txBox="1"/>
          <p:nvPr/>
        </p:nvSpPr>
        <p:spPr>
          <a:xfrm>
            <a:off x="2542478" y="503671"/>
            <a:ext cx="6882587" cy="867930"/>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chemeClr val="lt1"/>
              </a:buClr>
              <a:buSzPts val="2800"/>
              <a:buFont typeface="Arial"/>
              <a:buNone/>
            </a:pPr>
            <a:r>
              <a:rPr b="1" lang="en-US" sz="2800">
                <a:solidFill>
                  <a:schemeClr val="lt1"/>
                </a:solidFill>
                <a:latin typeface="Arial"/>
                <a:ea typeface="Arial"/>
                <a:cs typeface="Arial"/>
                <a:sym typeface="Arial"/>
              </a:rPr>
              <a:t>Theories of Social Responsibility – Summary </a:t>
            </a:r>
            <a:endParaRPr b="1" sz="2800">
              <a:solidFill>
                <a:schemeClr val="lt1"/>
              </a:solidFill>
              <a:latin typeface="Arial"/>
              <a:ea typeface="Arial"/>
              <a:cs typeface="Arial"/>
              <a:sym typeface="Arial"/>
            </a:endParaRPr>
          </a:p>
        </p:txBody>
      </p:sp>
      <p:graphicFrame>
        <p:nvGraphicFramePr>
          <p:cNvPr id="255" name="Google Shape;255;p12"/>
          <p:cNvGraphicFramePr/>
          <p:nvPr/>
        </p:nvGraphicFramePr>
        <p:xfrm>
          <a:off x="1891022" y="1547662"/>
          <a:ext cx="3000000" cy="3000000"/>
        </p:xfrm>
        <a:graphic>
          <a:graphicData uri="http://schemas.openxmlformats.org/drawingml/2006/table">
            <a:tbl>
              <a:tblPr>
                <a:noFill/>
                <a:tableStyleId>{B82EF696-4E0F-4ED2-9A30-3B718CA93516}</a:tableStyleId>
              </a:tblPr>
              <a:tblGrid>
                <a:gridCol w="2621775"/>
                <a:gridCol w="5456125"/>
              </a:tblGrid>
              <a:tr h="518525">
                <a:tc>
                  <a:txBody>
                    <a:bodyPr/>
                    <a:lstStyle/>
                    <a:p>
                      <a:pPr indent="0" lvl="0" marL="0" marR="0" rtl="0" algn="ctr">
                        <a:lnSpc>
                          <a:spcPct val="100000"/>
                        </a:lnSpc>
                        <a:spcBef>
                          <a:spcPts val="0"/>
                        </a:spcBef>
                        <a:spcAft>
                          <a:spcPts val="0"/>
                        </a:spcAft>
                        <a:buClr>
                          <a:srgbClr val="CC3300"/>
                        </a:buClr>
                        <a:buSzPts val="1560"/>
                        <a:buFont typeface="Noto Sans Symbols"/>
                        <a:buNone/>
                      </a:pPr>
                      <a:r>
                        <a:rPr b="1" lang="en-US" sz="2400" u="none" cap="none" strike="noStrike"/>
                        <a:t>Theory</a:t>
                      </a:r>
                      <a:endParaRPr b="1" i="0" sz="2400" u="none" cap="none" strike="noStrike">
                        <a:solidFill>
                          <a:schemeClr val="lt1"/>
                        </a:solidFill>
                        <a:latin typeface="Arial Narrow"/>
                        <a:ea typeface="Arial Narrow"/>
                        <a:cs typeface="Arial Narrow"/>
                        <a:sym typeface="Arial Narrow"/>
                      </a:endParaRPr>
                    </a:p>
                  </a:txBody>
                  <a:tcPr marT="45725" marB="45725" marR="91450" marL="91450">
                    <a:solidFill>
                      <a:srgbClr val="E1EFD8"/>
                    </a:solidFill>
                  </a:tcPr>
                </a:tc>
                <a:tc>
                  <a:txBody>
                    <a:bodyPr/>
                    <a:lstStyle/>
                    <a:p>
                      <a:pPr indent="0" lvl="0" marL="0" marR="0" rtl="0" algn="ctr">
                        <a:lnSpc>
                          <a:spcPct val="100000"/>
                        </a:lnSpc>
                        <a:spcBef>
                          <a:spcPts val="0"/>
                        </a:spcBef>
                        <a:spcAft>
                          <a:spcPts val="0"/>
                        </a:spcAft>
                        <a:buClr>
                          <a:srgbClr val="CC3300"/>
                        </a:buClr>
                        <a:buSzPts val="1560"/>
                        <a:buFont typeface="Noto Sans Symbols"/>
                        <a:buNone/>
                      </a:pPr>
                      <a:r>
                        <a:rPr b="1" lang="en-US" sz="2400" u="none" cap="none" strike="noStrike"/>
                        <a:t>Social Responsibility</a:t>
                      </a:r>
                      <a:endParaRPr b="1" i="0" sz="2400" u="none" cap="none" strike="noStrike">
                        <a:solidFill>
                          <a:schemeClr val="lt1"/>
                        </a:solidFill>
                        <a:latin typeface="Arial Narrow"/>
                        <a:ea typeface="Arial Narrow"/>
                        <a:cs typeface="Arial Narrow"/>
                        <a:sym typeface="Arial Narrow"/>
                      </a:endParaRPr>
                    </a:p>
                  </a:txBody>
                  <a:tcPr marT="45725" marB="45725" marR="91450" marL="91450">
                    <a:solidFill>
                      <a:srgbClr val="E1EFD8"/>
                    </a:solidFill>
                  </a:tcPr>
                </a:tc>
              </a:tr>
              <a:tr h="700275">
                <a:tc>
                  <a:txBody>
                    <a:bodyPr/>
                    <a:lstStyle/>
                    <a:p>
                      <a:pPr indent="0" lvl="0" marL="0" marR="0" rtl="0" algn="ctr">
                        <a:lnSpc>
                          <a:spcPct val="100000"/>
                        </a:lnSpc>
                        <a:spcBef>
                          <a:spcPts val="0"/>
                        </a:spcBef>
                        <a:spcAft>
                          <a:spcPts val="0"/>
                        </a:spcAft>
                        <a:buClr>
                          <a:srgbClr val="CC3300"/>
                        </a:buClr>
                        <a:buSzPts val="1560"/>
                        <a:buFont typeface="Noto Sans Symbols"/>
                        <a:buNone/>
                      </a:pPr>
                      <a:r>
                        <a:rPr b="1" lang="en-US" sz="2400" u="none" cap="none" strike="noStrike"/>
                        <a:t>Maximizing profits</a:t>
                      </a:r>
                      <a:endParaRPr b="1" i="0" sz="2400" u="none" cap="none" strike="noStrike">
                        <a:solidFill>
                          <a:srgbClr val="0000CC"/>
                        </a:solidFill>
                        <a:latin typeface="Arial Narrow"/>
                        <a:ea typeface="Arial Narrow"/>
                        <a:cs typeface="Arial Narrow"/>
                        <a:sym typeface="Arial Narrow"/>
                      </a:endParaRPr>
                    </a:p>
                  </a:txBody>
                  <a:tcPr marT="45725" marB="45725" marR="91450" marL="91450">
                    <a:solidFill>
                      <a:srgbClr val="F2F2F2"/>
                    </a:solidFill>
                  </a:tcPr>
                </a:tc>
                <a:tc>
                  <a:txBody>
                    <a:bodyPr/>
                    <a:lstStyle/>
                    <a:p>
                      <a:pPr indent="0" lvl="0" marL="0" marR="0" rtl="0" algn="just">
                        <a:lnSpc>
                          <a:spcPct val="90000"/>
                        </a:lnSpc>
                        <a:spcBef>
                          <a:spcPts val="0"/>
                        </a:spcBef>
                        <a:spcAft>
                          <a:spcPts val="0"/>
                        </a:spcAft>
                        <a:buClr>
                          <a:srgbClr val="CC3300"/>
                        </a:buClr>
                        <a:buSzPts val="1560"/>
                        <a:buFont typeface="Noto Sans Symbols"/>
                        <a:buNone/>
                      </a:pPr>
                      <a:r>
                        <a:rPr lang="en-US" sz="2400" u="none" cap="none" strike="noStrike"/>
                        <a:t>To maximize profits for stockholders.</a:t>
                      </a:r>
                      <a:endParaRPr b="0" i="0" sz="2400" u="none" cap="none" strike="noStrike">
                        <a:solidFill>
                          <a:schemeClr val="lt1"/>
                        </a:solidFill>
                        <a:latin typeface="Arial Narrow"/>
                        <a:ea typeface="Arial Narrow"/>
                        <a:cs typeface="Arial Narrow"/>
                        <a:sym typeface="Arial Narrow"/>
                      </a:endParaRPr>
                    </a:p>
                  </a:txBody>
                  <a:tcPr marT="45725" marB="45725" marR="91450" marL="91450"/>
                </a:tc>
              </a:tr>
              <a:tr h="674400">
                <a:tc>
                  <a:txBody>
                    <a:bodyPr/>
                    <a:lstStyle/>
                    <a:p>
                      <a:pPr indent="0" lvl="0" marL="0" marR="0" rtl="0" algn="ctr">
                        <a:lnSpc>
                          <a:spcPct val="100000"/>
                        </a:lnSpc>
                        <a:spcBef>
                          <a:spcPts val="0"/>
                        </a:spcBef>
                        <a:spcAft>
                          <a:spcPts val="0"/>
                        </a:spcAft>
                        <a:buClr>
                          <a:srgbClr val="CC3300"/>
                        </a:buClr>
                        <a:buSzPts val="1560"/>
                        <a:buFont typeface="Noto Sans Symbols"/>
                        <a:buNone/>
                      </a:pPr>
                      <a:r>
                        <a:rPr b="1" lang="en-US" sz="2400" u="none" cap="none" strike="noStrike"/>
                        <a:t>Moral minimum</a:t>
                      </a:r>
                      <a:endParaRPr b="1" i="0" sz="2400" u="none" cap="none" strike="noStrike">
                        <a:solidFill>
                          <a:srgbClr val="0000CC"/>
                        </a:solidFill>
                        <a:latin typeface="Arial Narrow"/>
                        <a:ea typeface="Arial Narrow"/>
                        <a:cs typeface="Arial Narrow"/>
                        <a:sym typeface="Arial Narrow"/>
                      </a:endParaRPr>
                    </a:p>
                  </a:txBody>
                  <a:tcPr marT="45725" marB="45725" marR="91450" marL="91450">
                    <a:solidFill>
                      <a:srgbClr val="F2F2F2"/>
                    </a:solidFill>
                  </a:tcPr>
                </a:tc>
                <a:tc>
                  <a:txBody>
                    <a:bodyPr/>
                    <a:lstStyle/>
                    <a:p>
                      <a:pPr indent="0" lvl="0" marL="0" marR="0" rtl="0" algn="just">
                        <a:lnSpc>
                          <a:spcPct val="90000"/>
                        </a:lnSpc>
                        <a:spcBef>
                          <a:spcPts val="0"/>
                        </a:spcBef>
                        <a:spcAft>
                          <a:spcPts val="0"/>
                        </a:spcAft>
                        <a:buClr>
                          <a:srgbClr val="CC3300"/>
                        </a:buClr>
                        <a:buSzPts val="1560"/>
                        <a:buFont typeface="Noto Sans Symbols"/>
                        <a:buNone/>
                      </a:pPr>
                      <a:r>
                        <a:rPr lang="en-US" sz="2400" u="none" cap="none" strike="noStrike"/>
                        <a:t>To avoid causing harm and to compensate for harm caused.  </a:t>
                      </a:r>
                      <a:endParaRPr b="1" i="0" sz="1800" u="none" cap="none" strike="noStrike">
                        <a:solidFill>
                          <a:schemeClr val="lt1"/>
                        </a:solidFill>
                        <a:latin typeface="Arial Narrow"/>
                        <a:ea typeface="Arial Narrow"/>
                        <a:cs typeface="Arial Narrow"/>
                        <a:sym typeface="Arial Narrow"/>
                      </a:endParaRPr>
                    </a:p>
                  </a:txBody>
                  <a:tcPr marT="45725" marB="45725" marR="91450" marL="91450"/>
                </a:tc>
              </a:tr>
              <a:tr h="1356325">
                <a:tc>
                  <a:txBody>
                    <a:bodyPr/>
                    <a:lstStyle/>
                    <a:p>
                      <a:pPr indent="0" lvl="0" marL="0" marR="0" rtl="0" algn="ctr">
                        <a:lnSpc>
                          <a:spcPct val="100000"/>
                        </a:lnSpc>
                        <a:spcBef>
                          <a:spcPts val="0"/>
                        </a:spcBef>
                        <a:spcAft>
                          <a:spcPts val="0"/>
                        </a:spcAft>
                        <a:buClr>
                          <a:srgbClr val="CC3300"/>
                        </a:buClr>
                        <a:buSzPts val="1560"/>
                        <a:buFont typeface="Noto Sans Symbols"/>
                        <a:buNone/>
                      </a:pPr>
                      <a:r>
                        <a:rPr b="1" lang="en-US" sz="2400" u="none" cap="none" strike="noStrike"/>
                        <a:t>Stakeholder interest</a:t>
                      </a:r>
                      <a:endParaRPr b="1" i="0" sz="2400" u="none" cap="none" strike="noStrike">
                        <a:solidFill>
                          <a:srgbClr val="0000CC"/>
                        </a:solidFill>
                        <a:latin typeface="Arial Narrow"/>
                        <a:ea typeface="Arial Narrow"/>
                        <a:cs typeface="Arial Narrow"/>
                        <a:sym typeface="Arial Narrow"/>
                      </a:endParaRPr>
                    </a:p>
                  </a:txBody>
                  <a:tcPr marT="45725" marB="45725" marR="91450" marL="91450">
                    <a:solidFill>
                      <a:srgbClr val="F2F2F2"/>
                    </a:solidFill>
                  </a:tcPr>
                </a:tc>
                <a:tc>
                  <a:txBody>
                    <a:bodyPr/>
                    <a:lstStyle/>
                    <a:p>
                      <a:pPr indent="0" lvl="0" marL="0" marR="0" rtl="0" algn="just">
                        <a:lnSpc>
                          <a:spcPct val="90000"/>
                        </a:lnSpc>
                        <a:spcBef>
                          <a:spcPts val="0"/>
                        </a:spcBef>
                        <a:spcAft>
                          <a:spcPts val="0"/>
                        </a:spcAft>
                        <a:buClr>
                          <a:srgbClr val="CC3300"/>
                        </a:buClr>
                        <a:buSzPts val="1560"/>
                        <a:buFont typeface="Noto Sans Symbols"/>
                        <a:buNone/>
                      </a:pPr>
                      <a:r>
                        <a:rPr lang="en-US" sz="2400" u="none" cap="none" strike="noStrike"/>
                        <a:t>To consider the interests of all stakeholders, including stockholders, employees, customers, suppliers, creditors, and local community.</a:t>
                      </a:r>
                      <a:endParaRPr b="0" i="0" sz="2400" u="none" cap="none" strike="noStrike">
                        <a:solidFill>
                          <a:schemeClr val="lt1"/>
                        </a:solidFill>
                        <a:latin typeface="Arial Narrow"/>
                        <a:ea typeface="Arial Narrow"/>
                        <a:cs typeface="Arial Narrow"/>
                        <a:sym typeface="Arial Narrow"/>
                      </a:endParaRPr>
                    </a:p>
                  </a:txBody>
                  <a:tcPr marT="45725" marB="45725" marR="91450" marL="91450"/>
                </a:tc>
              </a:tr>
              <a:tr h="848725">
                <a:tc>
                  <a:txBody>
                    <a:bodyPr/>
                    <a:lstStyle/>
                    <a:p>
                      <a:pPr indent="0" lvl="0" marL="0" marR="0" rtl="0" algn="ctr">
                        <a:lnSpc>
                          <a:spcPct val="100000"/>
                        </a:lnSpc>
                        <a:spcBef>
                          <a:spcPts val="0"/>
                        </a:spcBef>
                        <a:spcAft>
                          <a:spcPts val="0"/>
                        </a:spcAft>
                        <a:buClr>
                          <a:srgbClr val="CC3300"/>
                        </a:buClr>
                        <a:buSzPts val="1560"/>
                        <a:buFont typeface="Noto Sans Symbols"/>
                        <a:buNone/>
                      </a:pPr>
                      <a:r>
                        <a:rPr b="1" lang="en-US" sz="2400" u="none" cap="none" strike="noStrike"/>
                        <a:t>Corporate citizenship</a:t>
                      </a:r>
                      <a:endParaRPr b="1" i="0" sz="2400" u="none" cap="none" strike="noStrike">
                        <a:solidFill>
                          <a:srgbClr val="0000CC"/>
                        </a:solidFill>
                        <a:latin typeface="Arial Narrow"/>
                        <a:ea typeface="Arial Narrow"/>
                        <a:cs typeface="Arial Narrow"/>
                        <a:sym typeface="Arial Narrow"/>
                      </a:endParaRPr>
                    </a:p>
                  </a:txBody>
                  <a:tcPr marT="45725" marB="45725" marR="91450" marL="91450">
                    <a:solidFill>
                      <a:srgbClr val="F2F2F2"/>
                    </a:solidFill>
                  </a:tcPr>
                </a:tc>
                <a:tc>
                  <a:txBody>
                    <a:bodyPr/>
                    <a:lstStyle/>
                    <a:p>
                      <a:pPr indent="0" lvl="0" marL="0" marR="0" rtl="0" algn="just">
                        <a:lnSpc>
                          <a:spcPct val="150000"/>
                        </a:lnSpc>
                        <a:spcBef>
                          <a:spcPts val="0"/>
                        </a:spcBef>
                        <a:spcAft>
                          <a:spcPts val="0"/>
                        </a:spcAft>
                        <a:buClr>
                          <a:srgbClr val="CC3300"/>
                        </a:buClr>
                        <a:buSzPts val="1560"/>
                        <a:buFont typeface="Noto Sans Symbols"/>
                        <a:buNone/>
                      </a:pPr>
                      <a:r>
                        <a:rPr lang="en-US" sz="2400" u="none" cap="none" strike="noStrike"/>
                        <a:t>To do good and solve social problems.</a:t>
                      </a:r>
                      <a:endParaRPr b="0" i="0" sz="2400" u="none" cap="none" strike="noStrike">
                        <a:solidFill>
                          <a:schemeClr val="lt1"/>
                        </a:solidFill>
                        <a:latin typeface="Arial Narrow"/>
                        <a:ea typeface="Arial Narrow"/>
                        <a:cs typeface="Arial Narrow"/>
                        <a:sym typeface="Arial Narrow"/>
                      </a:endParaRPr>
                    </a:p>
                  </a:txBody>
                  <a:tcPr marT="45725" marB="45725" marR="91450" marL="91450"/>
                </a:tc>
              </a:tr>
            </a:tbl>
          </a:graphicData>
        </a:graphic>
      </p:graphicFrame>
      <p:sp>
        <p:nvSpPr>
          <p:cNvPr id="256" name="Google Shape;256;p12"/>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257" name="Google Shape;257;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pic>
        <p:nvPicPr>
          <p:cNvPr id="262" name="Google Shape;262;p13"/>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263" name="Google Shape;263;p13"/>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264" name="Google Shape;264;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65" name="Google Shape;265;p1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66" name="Google Shape;266;p13"/>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267" name="Google Shape;267;p13"/>
          <p:cNvSpPr txBox="1"/>
          <p:nvPr/>
        </p:nvSpPr>
        <p:spPr>
          <a:xfrm>
            <a:off x="604025" y="142318"/>
            <a:ext cx="10515600" cy="13255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600"/>
              <a:buFont typeface="Aharoni"/>
              <a:buNone/>
            </a:pPr>
            <a:r>
              <a:rPr b="1" lang="en-US" sz="3600">
                <a:solidFill>
                  <a:schemeClr val="lt1"/>
                </a:solidFill>
                <a:latin typeface="Aharoni"/>
                <a:ea typeface="Aharoni"/>
                <a:cs typeface="Aharoni"/>
                <a:sym typeface="Aharoni"/>
              </a:rPr>
              <a:t>Social</a:t>
            </a:r>
            <a:r>
              <a:rPr b="1" lang="en-US" sz="4000">
                <a:solidFill>
                  <a:schemeClr val="lt1"/>
                </a:solidFill>
                <a:latin typeface="Aharoni"/>
                <a:ea typeface="Aharoni"/>
                <a:cs typeface="Aharoni"/>
                <a:sym typeface="Aharoni"/>
              </a:rPr>
              <a:t> Criticisms of Marketing</a:t>
            </a:r>
            <a:endParaRPr b="1" sz="4000">
              <a:solidFill>
                <a:schemeClr val="lt1"/>
              </a:solidFill>
              <a:latin typeface="Aharoni"/>
              <a:ea typeface="Aharoni"/>
              <a:cs typeface="Aharoni"/>
              <a:sym typeface="Aharoni"/>
            </a:endParaRPr>
          </a:p>
        </p:txBody>
      </p:sp>
      <p:sp>
        <p:nvSpPr>
          <p:cNvPr id="268" name="Google Shape;268;p13"/>
          <p:cNvSpPr txBox="1"/>
          <p:nvPr/>
        </p:nvSpPr>
        <p:spPr>
          <a:xfrm>
            <a:off x="2219092" y="1825625"/>
            <a:ext cx="7504771" cy="3088731"/>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342900" lvl="0" marL="342900" marR="0" rtl="0" algn="l">
              <a:lnSpc>
                <a:spcPct val="90000"/>
              </a:lnSpc>
              <a:spcBef>
                <a:spcPts val="0"/>
              </a:spcBef>
              <a:spcAft>
                <a:spcPts val="0"/>
              </a:spcAft>
              <a:buClr>
                <a:schemeClr val="dk1"/>
              </a:buClr>
              <a:buSzPts val="3200"/>
              <a:buFont typeface="Arial"/>
              <a:buChar char="•"/>
            </a:pPr>
            <a:r>
              <a:rPr b="1" lang="en-US" sz="3200">
                <a:solidFill>
                  <a:srgbClr val="000099"/>
                </a:solidFill>
                <a:latin typeface="Calibri"/>
                <a:ea typeface="Calibri"/>
                <a:cs typeface="Calibri"/>
                <a:sym typeface="Calibri"/>
              </a:rPr>
              <a:t>Marketing’s Impact on Individual Consumers</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High Prices</a:t>
            </a:r>
            <a:endParaRPr/>
          </a:p>
          <a:p>
            <a:pPr indent="-228600" lvl="2" marL="1143000" marR="0" rtl="0" algn="l">
              <a:lnSpc>
                <a:spcPct val="90000"/>
              </a:lnSpc>
              <a:spcBef>
                <a:spcPts val="120"/>
              </a:spcBef>
              <a:spcAft>
                <a:spcPts val="0"/>
              </a:spcAft>
              <a:buClr>
                <a:srgbClr val="000099"/>
              </a:buClr>
              <a:buSzPts val="2400"/>
              <a:buFont typeface="Arial"/>
              <a:buChar char="•"/>
            </a:pPr>
            <a:r>
              <a:rPr b="1" i="0" lang="en-US" sz="2400" u="none" cap="none" strike="noStrike">
                <a:solidFill>
                  <a:schemeClr val="dk1"/>
                </a:solidFill>
                <a:latin typeface="Calibri"/>
                <a:ea typeface="Calibri"/>
                <a:cs typeface="Calibri"/>
                <a:sym typeface="Calibri"/>
              </a:rPr>
              <a:t> High costs of distribution</a:t>
            </a:r>
            <a:endParaRPr/>
          </a:p>
          <a:p>
            <a:pPr indent="-228600" lvl="2" marL="1143000" marR="0" rtl="0" algn="l">
              <a:lnSpc>
                <a:spcPct val="90000"/>
              </a:lnSpc>
              <a:spcBef>
                <a:spcPts val="120"/>
              </a:spcBef>
              <a:spcAft>
                <a:spcPts val="0"/>
              </a:spcAft>
              <a:buClr>
                <a:srgbClr val="000099"/>
              </a:buClr>
              <a:buSzPts val="2400"/>
              <a:buFont typeface="Arial"/>
              <a:buChar char="•"/>
            </a:pPr>
            <a:r>
              <a:rPr b="1" i="0" lang="en-US" sz="2400" u="none" cap="none" strike="noStrike">
                <a:solidFill>
                  <a:schemeClr val="dk1"/>
                </a:solidFill>
                <a:latin typeface="Calibri"/>
                <a:ea typeface="Calibri"/>
                <a:cs typeface="Calibri"/>
                <a:sym typeface="Calibri"/>
              </a:rPr>
              <a:t> High advertising and promotion costs</a:t>
            </a:r>
            <a:endParaRPr/>
          </a:p>
          <a:p>
            <a:pPr indent="-228600" lvl="2" marL="1143000" marR="0" rtl="0" algn="l">
              <a:lnSpc>
                <a:spcPct val="90000"/>
              </a:lnSpc>
              <a:spcBef>
                <a:spcPts val="120"/>
              </a:spcBef>
              <a:spcAft>
                <a:spcPts val="0"/>
              </a:spcAft>
              <a:buClr>
                <a:srgbClr val="000099"/>
              </a:buClr>
              <a:buSzPts val="2400"/>
              <a:buFont typeface="Arial"/>
              <a:buChar char="•"/>
            </a:pPr>
            <a:r>
              <a:rPr b="1" i="0" lang="en-US" sz="2400" u="none" cap="none" strike="noStrike">
                <a:solidFill>
                  <a:schemeClr val="dk1"/>
                </a:solidFill>
                <a:latin typeface="Calibri"/>
                <a:ea typeface="Calibri"/>
                <a:cs typeface="Calibri"/>
                <a:sym typeface="Calibri"/>
              </a:rPr>
              <a:t> Excessive markups</a:t>
            </a:r>
            <a:endParaRPr b="1" i="0" sz="2400" u="none" cap="none" strike="noStrike">
              <a:solidFill>
                <a:schemeClr val="dk1"/>
              </a:solidFill>
              <a:latin typeface="Calibri"/>
              <a:ea typeface="Calibri"/>
              <a:cs typeface="Calibri"/>
              <a:sym typeface="Calibri"/>
            </a:endParaRPr>
          </a:p>
        </p:txBody>
      </p:sp>
      <p:sp>
        <p:nvSpPr>
          <p:cNvPr id="269" name="Google Shape;269;p13"/>
          <p:cNvSpPr txBox="1"/>
          <p:nvPr/>
        </p:nvSpPr>
        <p:spPr>
          <a:xfrm>
            <a:off x="2276954" y="5129781"/>
            <a:ext cx="7446909" cy="40011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hlink"/>
                </a:solidFill>
                <a:latin typeface="Tahoma"/>
                <a:ea typeface="Tahoma"/>
                <a:cs typeface="Tahoma"/>
                <a:sym typeface="Tahoma"/>
              </a:rPr>
              <a:t>Goal 1:  Know the major social criticisms of marketing</a:t>
            </a:r>
            <a:endParaRPr/>
          </a:p>
        </p:txBody>
      </p:sp>
      <p:sp>
        <p:nvSpPr>
          <p:cNvPr id="270" name="Google Shape;270;p13"/>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271" name="Google Shape;271;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pic>
        <p:nvPicPr>
          <p:cNvPr id="276" name="Google Shape;276;p14"/>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277" name="Google Shape;277;p14"/>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278" name="Google Shape;278;p1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79" name="Google Shape;279;p1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80" name="Google Shape;280;p14"/>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281" name="Google Shape;281;p14"/>
          <p:cNvSpPr txBox="1"/>
          <p:nvPr/>
        </p:nvSpPr>
        <p:spPr>
          <a:xfrm>
            <a:off x="514815" y="142319"/>
            <a:ext cx="10515600" cy="13255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600"/>
              <a:buFont typeface="Aharoni"/>
              <a:buNone/>
            </a:pPr>
            <a:r>
              <a:rPr b="1" lang="en-US" sz="3600">
                <a:solidFill>
                  <a:schemeClr val="lt1"/>
                </a:solidFill>
                <a:latin typeface="Aharoni"/>
                <a:ea typeface="Aharoni"/>
                <a:cs typeface="Aharoni"/>
                <a:sym typeface="Aharoni"/>
              </a:rPr>
              <a:t>Social Criticisms of Marketing</a:t>
            </a:r>
            <a:endParaRPr b="1" sz="3600">
              <a:solidFill>
                <a:schemeClr val="lt1"/>
              </a:solidFill>
              <a:latin typeface="Aharoni"/>
              <a:ea typeface="Aharoni"/>
              <a:cs typeface="Aharoni"/>
              <a:sym typeface="Aharoni"/>
            </a:endParaRPr>
          </a:p>
        </p:txBody>
      </p:sp>
      <p:sp>
        <p:nvSpPr>
          <p:cNvPr id="282" name="Google Shape;282;p14"/>
          <p:cNvSpPr txBox="1"/>
          <p:nvPr/>
        </p:nvSpPr>
        <p:spPr>
          <a:xfrm>
            <a:off x="2044415" y="1610200"/>
            <a:ext cx="7757508" cy="361617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3200"/>
              <a:buFont typeface="Arial"/>
              <a:buChar char="•"/>
            </a:pPr>
            <a:r>
              <a:rPr b="1" lang="en-US" sz="3200">
                <a:solidFill>
                  <a:srgbClr val="000099"/>
                </a:solidFill>
                <a:latin typeface="Calibri"/>
                <a:ea typeface="Calibri"/>
                <a:cs typeface="Calibri"/>
                <a:sym typeface="Calibri"/>
              </a:rPr>
              <a:t>Marketing’s Impact on Individual Consumers</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Deceptive Practices</a:t>
            </a:r>
            <a:endParaRPr/>
          </a:p>
          <a:p>
            <a:pPr indent="-228600" lvl="2" marL="1143000" marR="0" rtl="0" algn="l">
              <a:lnSpc>
                <a:spcPct val="90000"/>
              </a:lnSpc>
              <a:spcBef>
                <a:spcPts val="120"/>
              </a:spcBef>
              <a:spcAft>
                <a:spcPts val="0"/>
              </a:spcAft>
              <a:buClr>
                <a:srgbClr val="000099"/>
              </a:buClr>
              <a:buSzPts val="2400"/>
              <a:buFont typeface="Arial"/>
              <a:buChar char="•"/>
            </a:pPr>
            <a:r>
              <a:rPr b="1" i="0" lang="en-US" sz="2400" u="none" cap="none" strike="noStrike">
                <a:solidFill>
                  <a:schemeClr val="dk1"/>
                </a:solidFill>
                <a:latin typeface="Calibri"/>
                <a:ea typeface="Calibri"/>
                <a:cs typeface="Calibri"/>
                <a:sym typeface="Calibri"/>
              </a:rPr>
              <a:t> Pricing </a:t>
            </a:r>
            <a:endParaRPr/>
          </a:p>
          <a:p>
            <a:pPr indent="-228600" lvl="2" marL="1143000" marR="0" rtl="0" algn="l">
              <a:lnSpc>
                <a:spcPct val="90000"/>
              </a:lnSpc>
              <a:spcBef>
                <a:spcPts val="120"/>
              </a:spcBef>
              <a:spcAft>
                <a:spcPts val="0"/>
              </a:spcAft>
              <a:buClr>
                <a:srgbClr val="000099"/>
              </a:buClr>
              <a:buSzPts val="2400"/>
              <a:buFont typeface="Arial"/>
              <a:buChar char="•"/>
            </a:pPr>
            <a:r>
              <a:rPr b="1" i="0" lang="en-US" sz="2400" u="none" cap="none" strike="noStrike">
                <a:solidFill>
                  <a:schemeClr val="dk1"/>
                </a:solidFill>
                <a:latin typeface="Calibri"/>
                <a:ea typeface="Calibri"/>
                <a:cs typeface="Calibri"/>
                <a:sym typeface="Calibri"/>
              </a:rPr>
              <a:t> Promotion</a:t>
            </a:r>
            <a:endParaRPr/>
          </a:p>
          <a:p>
            <a:pPr indent="-228600" lvl="2" marL="1143000" marR="0" rtl="0" algn="l">
              <a:lnSpc>
                <a:spcPct val="90000"/>
              </a:lnSpc>
              <a:spcBef>
                <a:spcPts val="120"/>
              </a:spcBef>
              <a:spcAft>
                <a:spcPts val="0"/>
              </a:spcAft>
              <a:buClr>
                <a:srgbClr val="000099"/>
              </a:buClr>
              <a:buSzPts val="2400"/>
              <a:buFont typeface="Arial"/>
              <a:buChar char="•"/>
            </a:pPr>
            <a:r>
              <a:rPr b="1" i="0" lang="en-US" sz="2400" u="none" cap="none" strike="noStrike">
                <a:solidFill>
                  <a:schemeClr val="dk1"/>
                </a:solidFill>
                <a:latin typeface="Calibri"/>
                <a:ea typeface="Calibri"/>
                <a:cs typeface="Calibri"/>
                <a:sym typeface="Calibri"/>
              </a:rPr>
              <a:t> Packaging</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High-Pressure Selling</a:t>
            </a:r>
            <a:endParaRPr b="1" i="0" sz="2800" u="none" cap="none" strike="noStrike">
              <a:solidFill>
                <a:schemeClr val="dk1"/>
              </a:solidFill>
              <a:latin typeface="Calibri"/>
              <a:ea typeface="Calibri"/>
              <a:cs typeface="Calibri"/>
              <a:sym typeface="Calibri"/>
            </a:endParaRPr>
          </a:p>
        </p:txBody>
      </p:sp>
      <p:sp>
        <p:nvSpPr>
          <p:cNvPr id="283" name="Google Shape;283;p14"/>
          <p:cNvSpPr txBox="1"/>
          <p:nvPr/>
        </p:nvSpPr>
        <p:spPr>
          <a:xfrm>
            <a:off x="2276954" y="5348571"/>
            <a:ext cx="7148111" cy="40011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hlink"/>
                </a:solidFill>
                <a:latin typeface="Tahoma"/>
                <a:ea typeface="Tahoma"/>
                <a:cs typeface="Tahoma"/>
                <a:sym typeface="Tahoma"/>
              </a:rPr>
              <a:t>Goal 1:  Know the major social criticisms of marketing</a:t>
            </a:r>
            <a:endParaRPr/>
          </a:p>
        </p:txBody>
      </p:sp>
      <p:sp>
        <p:nvSpPr>
          <p:cNvPr id="284" name="Google Shape;284;p14"/>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285" name="Google Shape;285;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pic>
        <p:nvPicPr>
          <p:cNvPr id="290" name="Google Shape;290;p15"/>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291" name="Google Shape;291;p15"/>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292" name="Google Shape;292;p1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93" name="Google Shape;293;p1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94" name="Google Shape;294;p15"/>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295" name="Google Shape;295;p15"/>
          <p:cNvSpPr txBox="1"/>
          <p:nvPr/>
        </p:nvSpPr>
        <p:spPr>
          <a:xfrm>
            <a:off x="1940312" y="365126"/>
            <a:ext cx="7484753" cy="998730"/>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600"/>
              <a:buFont typeface="Aharoni"/>
              <a:buNone/>
            </a:pPr>
            <a:r>
              <a:rPr b="1" lang="en-US" sz="3600">
                <a:solidFill>
                  <a:schemeClr val="lt1"/>
                </a:solidFill>
                <a:latin typeface="Aharoni"/>
                <a:ea typeface="Aharoni"/>
                <a:cs typeface="Aharoni"/>
                <a:sym typeface="Aharoni"/>
              </a:rPr>
              <a:t>Social Criticisms of Marketing</a:t>
            </a:r>
            <a:endParaRPr b="1" sz="3600">
              <a:solidFill>
                <a:schemeClr val="lt1"/>
              </a:solidFill>
              <a:latin typeface="Aharoni"/>
              <a:ea typeface="Aharoni"/>
              <a:cs typeface="Aharoni"/>
              <a:sym typeface="Aharoni"/>
            </a:endParaRPr>
          </a:p>
        </p:txBody>
      </p:sp>
      <p:sp>
        <p:nvSpPr>
          <p:cNvPr id="296" name="Google Shape;296;p15"/>
          <p:cNvSpPr txBox="1"/>
          <p:nvPr/>
        </p:nvSpPr>
        <p:spPr>
          <a:xfrm>
            <a:off x="1784195" y="1739296"/>
            <a:ext cx="8240751" cy="3359692"/>
          </a:xfrm>
          <a:prstGeom prst="rect">
            <a:avLst/>
          </a:prstGeom>
          <a:no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3200"/>
              <a:buFont typeface="Arial"/>
              <a:buChar char="•"/>
            </a:pPr>
            <a:r>
              <a:rPr b="1" lang="en-US" sz="3200">
                <a:solidFill>
                  <a:srgbClr val="000099"/>
                </a:solidFill>
                <a:latin typeface="Calibri"/>
                <a:ea typeface="Calibri"/>
                <a:cs typeface="Calibri"/>
                <a:sym typeface="Calibri"/>
              </a:rPr>
              <a:t>Marketing’s Impact on Individual Consumers</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Shoddy or unsafe products</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Planned obsolescence</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Poor service to disadvantaged consumers</a:t>
            </a:r>
            <a:endParaRPr b="1" i="0" sz="2800" u="none" cap="none" strike="noStrike">
              <a:solidFill>
                <a:schemeClr val="dk1"/>
              </a:solidFill>
              <a:latin typeface="Calibri"/>
              <a:ea typeface="Calibri"/>
              <a:cs typeface="Calibri"/>
              <a:sym typeface="Calibri"/>
            </a:endParaRPr>
          </a:p>
        </p:txBody>
      </p:sp>
      <p:sp>
        <p:nvSpPr>
          <p:cNvPr id="297" name="Google Shape;297;p15"/>
          <p:cNvSpPr txBox="1"/>
          <p:nvPr/>
        </p:nvSpPr>
        <p:spPr>
          <a:xfrm>
            <a:off x="2492110" y="5329297"/>
            <a:ext cx="7148111" cy="40011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hlink"/>
                </a:solidFill>
                <a:latin typeface="Tahoma"/>
                <a:ea typeface="Tahoma"/>
                <a:cs typeface="Tahoma"/>
                <a:sym typeface="Tahoma"/>
              </a:rPr>
              <a:t>Goal 1:  Know the major social criticisms of marketing</a:t>
            </a:r>
            <a:endParaRPr/>
          </a:p>
        </p:txBody>
      </p:sp>
      <p:sp>
        <p:nvSpPr>
          <p:cNvPr id="298" name="Google Shape;298;p15"/>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299" name="Google Shape;299;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pic>
        <p:nvPicPr>
          <p:cNvPr id="304" name="Google Shape;304;p16"/>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305" name="Google Shape;305;p16"/>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306" name="Google Shape;306;p1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07" name="Google Shape;307;p1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08" name="Google Shape;308;p16"/>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309" name="Google Shape;309;p16"/>
          <p:cNvSpPr txBox="1"/>
          <p:nvPr/>
        </p:nvSpPr>
        <p:spPr>
          <a:xfrm>
            <a:off x="1929161" y="365125"/>
            <a:ext cx="7968500" cy="1039929"/>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600"/>
              <a:buFont typeface="Aharoni"/>
              <a:buNone/>
            </a:pPr>
            <a:r>
              <a:rPr b="1" lang="en-US" sz="3600">
                <a:solidFill>
                  <a:schemeClr val="lt1"/>
                </a:solidFill>
                <a:latin typeface="Aharoni"/>
                <a:ea typeface="Aharoni"/>
                <a:cs typeface="Aharoni"/>
                <a:sym typeface="Aharoni"/>
              </a:rPr>
              <a:t>Social Criticisms of Marketing</a:t>
            </a:r>
            <a:endParaRPr b="1" sz="3600">
              <a:solidFill>
                <a:schemeClr val="lt1"/>
              </a:solidFill>
              <a:latin typeface="Aharoni"/>
              <a:ea typeface="Aharoni"/>
              <a:cs typeface="Aharoni"/>
              <a:sym typeface="Aharoni"/>
            </a:endParaRPr>
          </a:p>
        </p:txBody>
      </p:sp>
      <p:sp>
        <p:nvSpPr>
          <p:cNvPr id="310" name="Google Shape;310;p16"/>
          <p:cNvSpPr txBox="1"/>
          <p:nvPr/>
        </p:nvSpPr>
        <p:spPr>
          <a:xfrm>
            <a:off x="1550020" y="1825626"/>
            <a:ext cx="8463775" cy="3248180"/>
          </a:xfrm>
          <a:prstGeom prst="rect">
            <a:avLst/>
          </a:prstGeom>
          <a:no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3200"/>
              <a:buFont typeface="Arial"/>
              <a:buChar char="•"/>
            </a:pPr>
            <a:r>
              <a:rPr b="1" lang="en-US" sz="3200">
                <a:solidFill>
                  <a:srgbClr val="000099"/>
                </a:solidFill>
                <a:latin typeface="Calibri"/>
                <a:ea typeface="Calibri"/>
                <a:cs typeface="Calibri"/>
                <a:sym typeface="Calibri"/>
              </a:rPr>
              <a:t>Marketing’s Impact on Society as a Whole</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False wants and too much materialism</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Too few social goods</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Cultural pollution</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Too much political power</a:t>
            </a:r>
            <a:endParaRPr b="1" i="0" sz="2800" u="none" cap="none" strike="noStrike">
              <a:solidFill>
                <a:schemeClr val="dk1"/>
              </a:solidFill>
              <a:latin typeface="Calibri"/>
              <a:ea typeface="Calibri"/>
              <a:cs typeface="Calibri"/>
              <a:sym typeface="Calibri"/>
            </a:endParaRPr>
          </a:p>
        </p:txBody>
      </p:sp>
      <p:sp>
        <p:nvSpPr>
          <p:cNvPr id="311" name="Google Shape;311;p16"/>
          <p:cNvSpPr txBox="1"/>
          <p:nvPr/>
        </p:nvSpPr>
        <p:spPr>
          <a:xfrm>
            <a:off x="2440788" y="5208774"/>
            <a:ext cx="7148111" cy="40011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hlink"/>
                </a:solidFill>
                <a:latin typeface="Tahoma"/>
                <a:ea typeface="Tahoma"/>
                <a:cs typeface="Tahoma"/>
                <a:sym typeface="Tahoma"/>
              </a:rPr>
              <a:t>Goal 1:  Know the major social criticisms of marketing</a:t>
            </a:r>
            <a:endParaRPr/>
          </a:p>
        </p:txBody>
      </p:sp>
      <p:sp>
        <p:nvSpPr>
          <p:cNvPr id="312" name="Google Shape;312;p16"/>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313" name="Google Shape;313;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pic>
        <p:nvPicPr>
          <p:cNvPr id="318" name="Google Shape;318;p17"/>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319" name="Google Shape;319;p17"/>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320" name="Google Shape;320;p1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21" name="Google Shape;321;p1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22" name="Google Shape;322;p17"/>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323" name="Google Shape;323;p17"/>
          <p:cNvSpPr txBox="1"/>
          <p:nvPr/>
        </p:nvSpPr>
        <p:spPr>
          <a:xfrm>
            <a:off x="481361" y="236724"/>
            <a:ext cx="10515600" cy="13255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4000"/>
              <a:buFont typeface="Aharoni"/>
              <a:buNone/>
            </a:pPr>
            <a:r>
              <a:rPr b="1" lang="en-US" sz="4000">
                <a:solidFill>
                  <a:schemeClr val="lt1"/>
                </a:solidFill>
                <a:latin typeface="Aharoni"/>
                <a:ea typeface="Aharoni"/>
                <a:cs typeface="Aharoni"/>
                <a:sym typeface="Aharoni"/>
              </a:rPr>
              <a:t>Social Criticisms of Marketing</a:t>
            </a:r>
            <a:endParaRPr b="1" sz="4000">
              <a:solidFill>
                <a:schemeClr val="lt1"/>
              </a:solidFill>
              <a:latin typeface="Aharoni"/>
              <a:ea typeface="Aharoni"/>
              <a:cs typeface="Aharoni"/>
              <a:sym typeface="Aharoni"/>
            </a:endParaRPr>
          </a:p>
        </p:txBody>
      </p:sp>
      <p:sp>
        <p:nvSpPr>
          <p:cNvPr id="324" name="Google Shape;324;p17"/>
          <p:cNvSpPr txBox="1"/>
          <p:nvPr/>
        </p:nvSpPr>
        <p:spPr>
          <a:xfrm>
            <a:off x="1916498" y="1610420"/>
            <a:ext cx="7869021" cy="3303936"/>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3200"/>
              <a:buFont typeface="Arial"/>
              <a:buChar char="•"/>
            </a:pPr>
            <a:r>
              <a:rPr b="1" lang="en-US" sz="3200">
                <a:solidFill>
                  <a:srgbClr val="000099"/>
                </a:solidFill>
                <a:latin typeface="Calibri"/>
                <a:ea typeface="Calibri"/>
                <a:cs typeface="Calibri"/>
                <a:sym typeface="Calibri"/>
              </a:rPr>
              <a:t>Marketing’s Impact on Other Businesses</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Acquisitions of competitors</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Marketing practices that create barriers to entry</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Unfair competitive marketing practices</a:t>
            </a:r>
            <a:endParaRPr b="1" i="0" sz="2800" u="none" cap="none" strike="noStrike">
              <a:solidFill>
                <a:schemeClr val="dk1"/>
              </a:solidFill>
              <a:latin typeface="Calibri"/>
              <a:ea typeface="Calibri"/>
              <a:cs typeface="Calibri"/>
              <a:sym typeface="Calibri"/>
            </a:endParaRPr>
          </a:p>
        </p:txBody>
      </p:sp>
      <p:sp>
        <p:nvSpPr>
          <p:cNvPr id="325" name="Google Shape;325;p17"/>
          <p:cNvSpPr txBox="1"/>
          <p:nvPr/>
        </p:nvSpPr>
        <p:spPr>
          <a:xfrm>
            <a:off x="2276954" y="5231745"/>
            <a:ext cx="7148111" cy="40011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hlink"/>
                </a:solidFill>
                <a:latin typeface="Tahoma"/>
                <a:ea typeface="Tahoma"/>
                <a:cs typeface="Tahoma"/>
                <a:sym typeface="Tahoma"/>
              </a:rPr>
              <a:t>Goal 1:  Know the major social criticisms of marketing</a:t>
            </a:r>
            <a:endParaRPr/>
          </a:p>
        </p:txBody>
      </p:sp>
      <p:sp>
        <p:nvSpPr>
          <p:cNvPr id="326" name="Google Shape;326;p17"/>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327" name="Google Shape;327;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pic>
        <p:nvPicPr>
          <p:cNvPr id="332" name="Google Shape;332;p18"/>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333" name="Google Shape;333;p18"/>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334" name="Google Shape;334;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35" name="Google Shape;335;p1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36" name="Google Shape;336;p18"/>
          <p:cNvPicPr preferRelativeResize="0"/>
          <p:nvPr/>
        </p:nvPicPr>
        <p:blipFill rotWithShape="1">
          <a:blip r:embed="rId6">
            <a:alphaModFix/>
          </a:blip>
          <a:srcRect b="0" l="0" r="0" t="0"/>
          <a:stretch/>
        </p:blipFill>
        <p:spPr>
          <a:xfrm>
            <a:off x="11289" y="0"/>
            <a:ext cx="9425065" cy="1610200"/>
          </a:xfrm>
          <a:prstGeom prst="rect">
            <a:avLst/>
          </a:prstGeom>
          <a:noFill/>
          <a:ln>
            <a:noFill/>
          </a:ln>
        </p:spPr>
      </p:pic>
      <p:sp>
        <p:nvSpPr>
          <p:cNvPr id="337" name="Google Shape;337;p18"/>
          <p:cNvSpPr txBox="1"/>
          <p:nvPr/>
        </p:nvSpPr>
        <p:spPr>
          <a:xfrm>
            <a:off x="1973765" y="284637"/>
            <a:ext cx="7326351" cy="13255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2800"/>
              <a:buFont typeface="Aharoni"/>
              <a:buNone/>
            </a:pPr>
            <a:r>
              <a:rPr b="1" lang="en-US" sz="2800">
                <a:solidFill>
                  <a:schemeClr val="lt1"/>
                </a:solidFill>
                <a:latin typeface="Aharoni"/>
                <a:ea typeface="Aharoni"/>
                <a:cs typeface="Aharoni"/>
                <a:sym typeface="Aharoni"/>
              </a:rPr>
              <a:t>Citizen &amp; Public Actions to Regulate Marketing</a:t>
            </a:r>
            <a:endParaRPr b="1" sz="2800">
              <a:solidFill>
                <a:schemeClr val="lt1"/>
              </a:solidFill>
              <a:latin typeface="Aharoni"/>
              <a:ea typeface="Aharoni"/>
              <a:cs typeface="Aharoni"/>
              <a:sym typeface="Aharoni"/>
            </a:endParaRPr>
          </a:p>
        </p:txBody>
      </p:sp>
      <p:sp>
        <p:nvSpPr>
          <p:cNvPr id="338" name="Google Shape;338;p18"/>
          <p:cNvSpPr txBox="1"/>
          <p:nvPr/>
        </p:nvSpPr>
        <p:spPr>
          <a:xfrm>
            <a:off x="1987339" y="1610200"/>
            <a:ext cx="7919788" cy="3348541"/>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3200"/>
              <a:buFont typeface="Arial"/>
              <a:buChar char="•"/>
            </a:pPr>
            <a:r>
              <a:rPr b="1" lang="en-US" sz="3200">
                <a:solidFill>
                  <a:srgbClr val="000099"/>
                </a:solidFill>
                <a:latin typeface="Calibri"/>
                <a:ea typeface="Calibri"/>
                <a:cs typeface="Calibri"/>
                <a:sym typeface="Calibri"/>
              </a:rPr>
              <a:t>Consumerism</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Traditional seller’s rights</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Traditional buyer’s rights</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Additional rights proposed by consumer advocates</a:t>
            </a:r>
            <a:endParaRPr/>
          </a:p>
          <a:p>
            <a:pPr indent="-228600" lvl="2" marL="1143000" marR="0" rtl="0" algn="l">
              <a:lnSpc>
                <a:spcPct val="90000"/>
              </a:lnSpc>
              <a:spcBef>
                <a:spcPts val="500"/>
              </a:spcBef>
              <a:spcAft>
                <a:spcPts val="0"/>
              </a:spcAft>
              <a:buClr>
                <a:schemeClr val="dk1"/>
              </a:buClr>
              <a:buSzPts val="2000"/>
              <a:buFont typeface="Arial"/>
              <a:buChar char="•"/>
            </a:pPr>
            <a:r>
              <a:rPr b="0" i="0" lang="en-US" sz="2000" u="none" cap="none" strike="noStrike">
                <a:solidFill>
                  <a:schemeClr val="dk1"/>
                </a:solidFill>
                <a:latin typeface="Calibri"/>
                <a:ea typeface="Calibri"/>
                <a:cs typeface="Calibri"/>
                <a:sym typeface="Calibri"/>
              </a:rPr>
              <a:t> Each proposed right has led to more  specific proposals by consumerists</a:t>
            </a:r>
            <a:endParaRPr b="0" i="0" sz="2000" u="none" cap="none" strike="noStrike">
              <a:solidFill>
                <a:schemeClr val="dk1"/>
              </a:solidFill>
              <a:latin typeface="Calibri"/>
              <a:ea typeface="Calibri"/>
              <a:cs typeface="Calibri"/>
              <a:sym typeface="Calibri"/>
            </a:endParaRPr>
          </a:p>
        </p:txBody>
      </p:sp>
      <p:sp>
        <p:nvSpPr>
          <p:cNvPr id="339" name="Google Shape;339;p18"/>
          <p:cNvSpPr txBox="1"/>
          <p:nvPr/>
        </p:nvSpPr>
        <p:spPr>
          <a:xfrm>
            <a:off x="1618367" y="5319130"/>
            <a:ext cx="10259540" cy="40011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hlink"/>
                </a:solidFill>
                <a:latin typeface="Tahoma"/>
                <a:ea typeface="Tahoma"/>
                <a:cs typeface="Tahoma"/>
                <a:sym typeface="Tahoma"/>
              </a:rPr>
              <a:t>Goal 2:  Be able to define and understand consumerism and environmentalism</a:t>
            </a:r>
            <a:endParaRPr/>
          </a:p>
        </p:txBody>
      </p:sp>
      <p:sp>
        <p:nvSpPr>
          <p:cNvPr id="340" name="Google Shape;340;p18"/>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341" name="Google Shape;34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pic>
        <p:nvPicPr>
          <p:cNvPr id="346" name="Google Shape;346;p19"/>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347" name="Google Shape;347;p19"/>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348" name="Google Shape;348;p1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49" name="Google Shape;349;p1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50" name="Google Shape;350;p19"/>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351" name="Google Shape;351;p19"/>
          <p:cNvSpPr txBox="1"/>
          <p:nvPr/>
        </p:nvSpPr>
        <p:spPr>
          <a:xfrm>
            <a:off x="1596482" y="284637"/>
            <a:ext cx="7592122" cy="13255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2800"/>
              <a:buFont typeface="Aharoni"/>
              <a:buNone/>
            </a:pPr>
            <a:r>
              <a:rPr b="1" lang="en-US" sz="2800">
                <a:solidFill>
                  <a:schemeClr val="lt1"/>
                </a:solidFill>
                <a:latin typeface="Aharoni"/>
                <a:ea typeface="Aharoni"/>
                <a:cs typeface="Aharoni"/>
                <a:sym typeface="Aharoni"/>
              </a:rPr>
              <a:t>Citizen &amp; Public Actions to Regulate Marketing</a:t>
            </a:r>
            <a:endParaRPr b="1" sz="2800">
              <a:solidFill>
                <a:schemeClr val="lt1"/>
              </a:solidFill>
              <a:latin typeface="Aharoni"/>
              <a:ea typeface="Aharoni"/>
              <a:cs typeface="Aharoni"/>
              <a:sym typeface="Aharoni"/>
            </a:endParaRPr>
          </a:p>
        </p:txBody>
      </p:sp>
      <p:sp>
        <p:nvSpPr>
          <p:cNvPr id="352" name="Google Shape;352;p19"/>
          <p:cNvSpPr txBox="1"/>
          <p:nvPr/>
        </p:nvSpPr>
        <p:spPr>
          <a:xfrm>
            <a:off x="1596482" y="1825625"/>
            <a:ext cx="9398620" cy="3521795"/>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3200"/>
              <a:buFont typeface="Arial"/>
              <a:buChar char="•"/>
            </a:pPr>
            <a:r>
              <a:rPr b="1" lang="en-US" sz="3200">
                <a:solidFill>
                  <a:srgbClr val="000099"/>
                </a:solidFill>
                <a:latin typeface="Calibri"/>
                <a:ea typeface="Calibri"/>
                <a:cs typeface="Calibri"/>
                <a:sym typeface="Calibri"/>
              </a:rPr>
              <a:t>Environmentalism</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An organized movement of concerned citizens, businesses and government agencies to protect and improve people’s living environment</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Environmental Sustainability</a:t>
            </a:r>
            <a:endParaRPr/>
          </a:p>
          <a:p>
            <a:pPr indent="-228600" lvl="2" marL="1143000" marR="0" rtl="0" algn="l">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 Pollution prevention</a:t>
            </a:r>
            <a:endParaRPr/>
          </a:p>
          <a:p>
            <a:pPr indent="-228600" lvl="2" marL="1143000" marR="0" rtl="0" algn="l">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 Product stewardship</a:t>
            </a:r>
            <a:endParaRPr/>
          </a:p>
          <a:p>
            <a:pPr indent="-228600" lvl="2" marL="1143000" marR="0" rtl="0" algn="l">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 New environmental technology</a:t>
            </a:r>
            <a:endParaRPr/>
          </a:p>
          <a:p>
            <a:pPr indent="-228600" lvl="2" marL="1143000" marR="0" rtl="0" algn="l">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 Sustainability vision</a:t>
            </a:r>
            <a:endParaRPr b="1" i="0" sz="2000" u="none" cap="none" strike="noStrike">
              <a:solidFill>
                <a:schemeClr val="dk1"/>
              </a:solidFill>
              <a:latin typeface="Calibri"/>
              <a:ea typeface="Calibri"/>
              <a:cs typeface="Calibri"/>
              <a:sym typeface="Calibri"/>
            </a:endParaRPr>
          </a:p>
        </p:txBody>
      </p:sp>
      <p:sp>
        <p:nvSpPr>
          <p:cNvPr id="353" name="Google Shape;353;p19"/>
          <p:cNvSpPr txBox="1"/>
          <p:nvPr/>
        </p:nvSpPr>
        <p:spPr>
          <a:xfrm>
            <a:off x="1596482" y="5446438"/>
            <a:ext cx="10515600" cy="40011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hlink"/>
                </a:solidFill>
                <a:latin typeface="Tahoma"/>
                <a:ea typeface="Tahoma"/>
                <a:cs typeface="Tahoma"/>
                <a:sym typeface="Tahoma"/>
              </a:rPr>
              <a:t>Goal 2:  Be able to define and understand consumerism and environmentalism</a:t>
            </a:r>
            <a:endParaRPr/>
          </a:p>
        </p:txBody>
      </p:sp>
      <p:sp>
        <p:nvSpPr>
          <p:cNvPr id="354" name="Google Shape;354;p19"/>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355" name="Google Shape;355;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pic>
        <p:nvPicPr>
          <p:cNvPr id="360" name="Google Shape;360;p20"/>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361" name="Google Shape;361;p20"/>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362" name="Google Shape;362;p2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63" name="Google Shape;363;p2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64" name="Google Shape;364;p20"/>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365" name="Google Shape;365;p20"/>
          <p:cNvSpPr txBox="1"/>
          <p:nvPr/>
        </p:nvSpPr>
        <p:spPr>
          <a:xfrm>
            <a:off x="1841810" y="236724"/>
            <a:ext cx="7101468" cy="13255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2800"/>
              <a:buFont typeface="Aharoni"/>
              <a:buNone/>
            </a:pPr>
            <a:r>
              <a:rPr b="1" lang="en-US" sz="2800">
                <a:solidFill>
                  <a:schemeClr val="lt1"/>
                </a:solidFill>
                <a:latin typeface="Aharoni"/>
                <a:ea typeface="Aharoni"/>
                <a:cs typeface="Aharoni"/>
                <a:sym typeface="Aharoni"/>
              </a:rPr>
              <a:t>Citizen &amp; Public Actions to Regulate Marketing</a:t>
            </a:r>
            <a:endParaRPr b="1" sz="2800">
              <a:solidFill>
                <a:schemeClr val="lt1"/>
              </a:solidFill>
              <a:latin typeface="Aharoni"/>
              <a:ea typeface="Aharoni"/>
              <a:cs typeface="Aharoni"/>
              <a:sym typeface="Aharoni"/>
            </a:endParaRPr>
          </a:p>
        </p:txBody>
      </p:sp>
      <p:sp>
        <p:nvSpPr>
          <p:cNvPr id="366" name="Google Shape;366;p20"/>
          <p:cNvSpPr txBox="1"/>
          <p:nvPr/>
        </p:nvSpPr>
        <p:spPr>
          <a:xfrm>
            <a:off x="1672682" y="1610199"/>
            <a:ext cx="9681117" cy="3560414"/>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3200"/>
              <a:buFont typeface="Arial"/>
              <a:buChar char="•"/>
            </a:pPr>
            <a:r>
              <a:rPr b="1" lang="en-US" sz="3200">
                <a:solidFill>
                  <a:srgbClr val="000099"/>
                </a:solidFill>
                <a:latin typeface="Calibri"/>
                <a:ea typeface="Calibri"/>
                <a:cs typeface="Calibri"/>
                <a:sym typeface="Calibri"/>
              </a:rPr>
              <a:t>Public Actions to Regulate Marketing</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Major legal issues affect every area of marketing management, including:</a:t>
            </a:r>
            <a:endParaRPr/>
          </a:p>
          <a:p>
            <a:pPr indent="-228600" lvl="2" marL="1143000" marR="0" rtl="0" algn="l">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 Selling and advertising decisions</a:t>
            </a:r>
            <a:endParaRPr/>
          </a:p>
          <a:p>
            <a:pPr indent="-228600" lvl="2" marL="1143000" marR="0" rtl="0" algn="l">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 Channel decisions</a:t>
            </a:r>
            <a:endParaRPr/>
          </a:p>
          <a:p>
            <a:pPr indent="-228600" lvl="2" marL="1143000" marR="0" rtl="0" algn="l">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 Product decisions</a:t>
            </a:r>
            <a:endParaRPr/>
          </a:p>
          <a:p>
            <a:pPr indent="-228600" lvl="2" marL="1143000" marR="0" rtl="0" algn="l">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 Packaging decisions</a:t>
            </a:r>
            <a:endParaRPr/>
          </a:p>
          <a:p>
            <a:pPr indent="-228600" lvl="2" marL="1143000" marR="0" rtl="0" algn="l">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 Price decisions</a:t>
            </a:r>
            <a:endParaRPr/>
          </a:p>
          <a:p>
            <a:pPr indent="-228600" lvl="2" marL="1143000" marR="0" rtl="0" algn="l">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 Competitive reaction decisions</a:t>
            </a:r>
            <a:endParaRPr b="1" i="0" sz="2000" u="none" cap="none" strike="noStrike">
              <a:solidFill>
                <a:schemeClr val="dk1"/>
              </a:solidFill>
              <a:latin typeface="Calibri"/>
              <a:ea typeface="Calibri"/>
              <a:cs typeface="Calibri"/>
              <a:sym typeface="Calibri"/>
            </a:endParaRPr>
          </a:p>
        </p:txBody>
      </p:sp>
      <p:sp>
        <p:nvSpPr>
          <p:cNvPr id="367" name="Google Shape;367;p20"/>
          <p:cNvSpPr txBox="1"/>
          <p:nvPr/>
        </p:nvSpPr>
        <p:spPr>
          <a:xfrm>
            <a:off x="1266591" y="5376866"/>
            <a:ext cx="10493297" cy="40011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hlink"/>
                </a:solidFill>
                <a:latin typeface="Tahoma"/>
                <a:ea typeface="Tahoma"/>
                <a:cs typeface="Tahoma"/>
                <a:sym typeface="Tahoma"/>
              </a:rPr>
              <a:t>Goal 2:  Be able to define and understand consumerism and environmentalism</a:t>
            </a:r>
            <a:endParaRPr/>
          </a:p>
        </p:txBody>
      </p:sp>
      <p:sp>
        <p:nvSpPr>
          <p:cNvPr id="368" name="Google Shape;368;p20"/>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369" name="Google Shape;369;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pic>
        <p:nvPicPr>
          <p:cNvPr id="374" name="Google Shape;374;p21"/>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375" name="Google Shape;375;p21"/>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376" name="Google Shape;376;p2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77" name="Google Shape;377;p2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78" name="Google Shape;378;p21"/>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379" name="Google Shape;379;p21"/>
          <p:cNvSpPr txBox="1"/>
          <p:nvPr/>
        </p:nvSpPr>
        <p:spPr>
          <a:xfrm>
            <a:off x="1514708" y="398462"/>
            <a:ext cx="8119946" cy="883928"/>
          </a:xfrm>
          <a:prstGeom prst="rect">
            <a:avLst/>
          </a:prstGeom>
          <a:noFill/>
          <a:ln>
            <a:noFill/>
          </a:ln>
        </p:spPr>
        <p:txBody>
          <a:bodyPr anchorCtr="0" anchor="ctr" bIns="45700" lIns="91425" spcFirstLastPara="1" rIns="91425" wrap="square" tIns="45700">
            <a:normAutofit fontScale="97500" lnSpcReduction="10000"/>
          </a:bodyPr>
          <a:lstStyle/>
          <a:p>
            <a:pPr indent="0" lvl="0" marL="0" marR="0" rtl="0" algn="ctr">
              <a:lnSpc>
                <a:spcPct val="90000"/>
              </a:lnSpc>
              <a:spcBef>
                <a:spcPts val="0"/>
              </a:spcBef>
              <a:spcAft>
                <a:spcPts val="0"/>
              </a:spcAft>
              <a:buClr>
                <a:schemeClr val="lt1"/>
              </a:buClr>
              <a:buSzPct val="100000"/>
              <a:buFont typeface="Aharoni"/>
              <a:buNone/>
            </a:pPr>
            <a:r>
              <a:rPr b="1" lang="en-US" sz="3200">
                <a:solidFill>
                  <a:schemeClr val="lt1"/>
                </a:solidFill>
                <a:latin typeface="Aharoni"/>
                <a:ea typeface="Aharoni"/>
                <a:cs typeface="Aharoni"/>
                <a:sym typeface="Aharoni"/>
              </a:rPr>
              <a:t>Business Actions Toward Socially Responsible Marketing</a:t>
            </a:r>
            <a:endParaRPr b="1" sz="3200">
              <a:solidFill>
                <a:schemeClr val="lt1"/>
              </a:solidFill>
              <a:latin typeface="Aharoni"/>
              <a:ea typeface="Aharoni"/>
              <a:cs typeface="Aharoni"/>
              <a:sym typeface="Aharoni"/>
            </a:endParaRPr>
          </a:p>
        </p:txBody>
      </p:sp>
      <p:sp>
        <p:nvSpPr>
          <p:cNvPr id="380" name="Google Shape;380;p21"/>
          <p:cNvSpPr txBox="1"/>
          <p:nvPr/>
        </p:nvSpPr>
        <p:spPr>
          <a:xfrm>
            <a:off x="1672682" y="1825625"/>
            <a:ext cx="9681117" cy="3426599"/>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3200"/>
              <a:buFont typeface="Arial"/>
              <a:buChar char="•"/>
            </a:pPr>
            <a:r>
              <a:rPr b="1" lang="en-US" sz="3200">
                <a:solidFill>
                  <a:srgbClr val="000099"/>
                </a:solidFill>
                <a:latin typeface="Calibri"/>
                <a:ea typeface="Calibri"/>
                <a:cs typeface="Calibri"/>
                <a:sym typeface="Calibri"/>
              </a:rPr>
              <a:t>Enlightened Marketing</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Customer-Oriented Marketing:</a:t>
            </a:r>
            <a:endParaRPr/>
          </a:p>
          <a:p>
            <a:pPr indent="-228600" lvl="2" marL="1143000" marR="0" rtl="0" algn="l">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Companies view and organize their marketing activities from the consumer’s point of view.</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Innovative Marketing:</a:t>
            </a:r>
            <a:endParaRPr/>
          </a:p>
          <a:p>
            <a:pPr indent="-228600" lvl="2" marL="1143000" marR="0" rtl="0" algn="l">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Companies seek real product and marketing improvements.</a:t>
            </a:r>
            <a:endParaRPr b="1" i="0" sz="2000" u="none" cap="none" strike="noStrike">
              <a:solidFill>
                <a:schemeClr val="dk1"/>
              </a:solidFill>
              <a:latin typeface="Calibri"/>
              <a:ea typeface="Calibri"/>
              <a:cs typeface="Calibri"/>
              <a:sym typeface="Calibri"/>
            </a:endParaRPr>
          </a:p>
        </p:txBody>
      </p:sp>
      <p:sp>
        <p:nvSpPr>
          <p:cNvPr id="381" name="Google Shape;381;p21"/>
          <p:cNvSpPr txBox="1"/>
          <p:nvPr/>
        </p:nvSpPr>
        <p:spPr>
          <a:xfrm>
            <a:off x="2228385" y="5467649"/>
            <a:ext cx="8111516" cy="40011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hlink"/>
                </a:solidFill>
                <a:latin typeface="Tahoma"/>
                <a:ea typeface="Tahoma"/>
                <a:cs typeface="Tahoma"/>
                <a:sym typeface="Tahoma"/>
              </a:rPr>
              <a:t>Goal 3:  Learn the principles of socially responsible marketing</a:t>
            </a:r>
            <a:endParaRPr/>
          </a:p>
        </p:txBody>
      </p:sp>
      <p:sp>
        <p:nvSpPr>
          <p:cNvPr id="382" name="Google Shape;382;p21"/>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383" name="Google Shape;383;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pic>
        <p:nvPicPr>
          <p:cNvPr id="388" name="Google Shape;388;p22"/>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389" name="Google Shape;389;p22"/>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390" name="Google Shape;390;p2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91" name="Google Shape;391;p2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92" name="Google Shape;392;p22"/>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393" name="Google Shape;393;p22"/>
          <p:cNvSpPr txBox="1"/>
          <p:nvPr/>
        </p:nvSpPr>
        <p:spPr>
          <a:xfrm>
            <a:off x="1693127" y="366131"/>
            <a:ext cx="8382000" cy="1143000"/>
          </a:xfrm>
          <a:prstGeom prst="rect">
            <a:avLst/>
          </a:prstGeom>
          <a:noFill/>
          <a:ln>
            <a:noFill/>
          </a:ln>
        </p:spPr>
        <p:txBody>
          <a:bodyPr anchorCtr="0" anchor="ctr" bIns="45700" lIns="91425" spcFirstLastPara="1" rIns="91425" wrap="square" tIns="45700">
            <a:normAutofit fontScale="97500"/>
          </a:bodyPr>
          <a:lstStyle/>
          <a:p>
            <a:pPr indent="0" lvl="0" marL="0" marR="0" rtl="0" algn="ctr">
              <a:lnSpc>
                <a:spcPct val="90000"/>
              </a:lnSpc>
              <a:spcBef>
                <a:spcPts val="0"/>
              </a:spcBef>
              <a:spcAft>
                <a:spcPts val="0"/>
              </a:spcAft>
              <a:buClr>
                <a:schemeClr val="lt1"/>
              </a:buClr>
              <a:buSzPct val="100000"/>
              <a:buFont typeface="Aharoni"/>
              <a:buNone/>
            </a:pPr>
            <a:r>
              <a:rPr b="1" lang="en-US" sz="3200">
                <a:solidFill>
                  <a:schemeClr val="lt1"/>
                </a:solidFill>
                <a:latin typeface="Aharoni"/>
                <a:ea typeface="Aharoni"/>
                <a:cs typeface="Aharoni"/>
                <a:sym typeface="Aharoni"/>
              </a:rPr>
              <a:t>Business Actions Toward Socially Responsible Marketing</a:t>
            </a:r>
            <a:endParaRPr b="1" sz="3200">
              <a:solidFill>
                <a:schemeClr val="lt1"/>
              </a:solidFill>
              <a:latin typeface="Aharoni"/>
              <a:ea typeface="Aharoni"/>
              <a:cs typeface="Aharoni"/>
              <a:sym typeface="Aharoni"/>
            </a:endParaRPr>
          </a:p>
        </p:txBody>
      </p:sp>
      <p:sp>
        <p:nvSpPr>
          <p:cNvPr id="394" name="Google Shape;394;p22"/>
          <p:cNvSpPr txBox="1"/>
          <p:nvPr/>
        </p:nvSpPr>
        <p:spPr>
          <a:xfrm>
            <a:off x="2200041" y="1829795"/>
            <a:ext cx="8352263" cy="3259331"/>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3200"/>
              <a:buFont typeface="Arial"/>
              <a:buChar char="•"/>
            </a:pPr>
            <a:r>
              <a:rPr b="1" lang="en-US" sz="3200">
                <a:solidFill>
                  <a:srgbClr val="000099"/>
                </a:solidFill>
                <a:latin typeface="Calibri"/>
                <a:ea typeface="Calibri"/>
                <a:cs typeface="Calibri"/>
                <a:sym typeface="Calibri"/>
              </a:rPr>
              <a:t>Enlightened Marketing</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Value Marketing:</a:t>
            </a:r>
            <a:endParaRPr/>
          </a:p>
          <a:p>
            <a:pPr indent="-228600" lvl="2" marL="1143000" marR="0" rtl="0" algn="l">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Companies put most of their resources into value-building marketing investments.</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Sense-of-Mission Marketing:</a:t>
            </a:r>
            <a:endParaRPr/>
          </a:p>
          <a:p>
            <a:pPr indent="-228600" lvl="2" marL="1143000" marR="0" rtl="0" algn="l">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Companies define their mission in broad social terms, rather than in narrow product terms.</a:t>
            </a:r>
            <a:endParaRPr b="1" i="0" sz="2000" u="none" cap="none" strike="noStrike">
              <a:solidFill>
                <a:schemeClr val="dk1"/>
              </a:solidFill>
              <a:latin typeface="Calibri"/>
              <a:ea typeface="Calibri"/>
              <a:cs typeface="Calibri"/>
              <a:sym typeface="Calibri"/>
            </a:endParaRPr>
          </a:p>
        </p:txBody>
      </p:sp>
      <p:sp>
        <p:nvSpPr>
          <p:cNvPr id="395" name="Google Shape;395;p22"/>
          <p:cNvSpPr txBox="1"/>
          <p:nvPr/>
        </p:nvSpPr>
        <p:spPr>
          <a:xfrm>
            <a:off x="2440788" y="5319130"/>
            <a:ext cx="8111516" cy="40011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hlink"/>
                </a:solidFill>
                <a:latin typeface="Tahoma"/>
                <a:ea typeface="Tahoma"/>
                <a:cs typeface="Tahoma"/>
                <a:sym typeface="Tahoma"/>
              </a:rPr>
              <a:t>Goal 3:  Learn the principles of socially responsible marketing</a:t>
            </a:r>
            <a:endParaRPr/>
          </a:p>
        </p:txBody>
      </p:sp>
      <p:sp>
        <p:nvSpPr>
          <p:cNvPr id="396" name="Google Shape;396;p22"/>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397" name="Google Shape;397;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pic>
        <p:nvPicPr>
          <p:cNvPr id="402" name="Google Shape;402;p23"/>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403" name="Google Shape;403;p23"/>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404" name="Google Shape;404;p2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05" name="Google Shape;405;p2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06" name="Google Shape;406;p23"/>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407" name="Google Shape;407;p23"/>
          <p:cNvSpPr txBox="1"/>
          <p:nvPr/>
        </p:nvSpPr>
        <p:spPr>
          <a:xfrm>
            <a:off x="1716291" y="1825625"/>
            <a:ext cx="8754703" cy="3559038"/>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3600"/>
              <a:buFont typeface="Arial"/>
              <a:buChar char="•"/>
            </a:pPr>
            <a:r>
              <a:rPr b="1" lang="en-US" sz="3600">
                <a:solidFill>
                  <a:srgbClr val="000099"/>
                </a:solidFill>
                <a:latin typeface="Calibri"/>
                <a:ea typeface="Calibri"/>
                <a:cs typeface="Calibri"/>
                <a:sym typeface="Calibri"/>
              </a:rPr>
              <a:t>Enlightened Marketing</a:t>
            </a:r>
            <a:endParaRPr/>
          </a:p>
          <a:p>
            <a:pPr indent="-285750" lvl="1" marL="742950" marR="0" rtl="0" algn="l">
              <a:lnSpc>
                <a:spcPct val="90000"/>
              </a:lnSpc>
              <a:spcBef>
                <a:spcPts val="320"/>
              </a:spcBef>
              <a:spcAft>
                <a:spcPts val="0"/>
              </a:spcAft>
              <a:buClr>
                <a:srgbClr val="000099"/>
              </a:buClr>
              <a:buSzPts val="3200"/>
              <a:buFont typeface="Noto Sans Symbols"/>
              <a:buChar char="▪"/>
            </a:pPr>
            <a:r>
              <a:rPr b="1" i="0" lang="en-US" sz="3200" u="none" cap="none" strike="noStrike">
                <a:solidFill>
                  <a:schemeClr val="dk1"/>
                </a:solidFill>
                <a:latin typeface="Calibri"/>
                <a:ea typeface="Calibri"/>
                <a:cs typeface="Calibri"/>
                <a:sym typeface="Calibri"/>
              </a:rPr>
              <a:t>Societal Marketing:</a:t>
            </a:r>
            <a:endParaRPr/>
          </a:p>
          <a:p>
            <a:pPr indent="-228600" lvl="2" marL="1143000" marR="0" rtl="0" algn="l">
              <a:lnSpc>
                <a:spcPct val="90000"/>
              </a:lnSpc>
              <a:spcBef>
                <a:spcPts val="500"/>
              </a:spcBef>
              <a:spcAft>
                <a:spcPts val="0"/>
              </a:spcAft>
              <a:buClr>
                <a:schemeClr val="dk1"/>
              </a:buClr>
              <a:buSzPts val="2400"/>
              <a:buFont typeface="Arial"/>
              <a:buChar char="•"/>
            </a:pPr>
            <a:r>
              <a:rPr b="1" i="0" lang="en-US" sz="2400" u="none" cap="none" strike="noStrike">
                <a:solidFill>
                  <a:schemeClr val="dk1"/>
                </a:solidFill>
                <a:latin typeface="Calibri"/>
                <a:ea typeface="Calibri"/>
                <a:cs typeface="Calibri"/>
                <a:sym typeface="Calibri"/>
              </a:rPr>
              <a:t> Companies make marketing decisions </a:t>
            </a:r>
            <a:br>
              <a:rPr b="1" i="0" lang="en-US" sz="2400" u="none" cap="none" strike="noStrike">
                <a:solidFill>
                  <a:schemeClr val="dk1"/>
                </a:solidFill>
                <a:latin typeface="Calibri"/>
                <a:ea typeface="Calibri"/>
                <a:cs typeface="Calibri"/>
                <a:sym typeface="Calibri"/>
              </a:rPr>
            </a:br>
            <a:r>
              <a:rPr b="1" i="0" lang="en-US" sz="2400" u="none" cap="none" strike="noStrike">
                <a:solidFill>
                  <a:schemeClr val="dk1"/>
                </a:solidFill>
                <a:latin typeface="Calibri"/>
                <a:ea typeface="Calibri"/>
                <a:cs typeface="Calibri"/>
                <a:sym typeface="Calibri"/>
              </a:rPr>
              <a:t> by considering consumers’ wants, the  </a:t>
            </a:r>
            <a:br>
              <a:rPr b="1" i="0" lang="en-US" sz="2400" u="none" cap="none" strike="noStrike">
                <a:solidFill>
                  <a:schemeClr val="dk1"/>
                </a:solidFill>
                <a:latin typeface="Calibri"/>
                <a:ea typeface="Calibri"/>
                <a:cs typeface="Calibri"/>
                <a:sym typeface="Calibri"/>
              </a:rPr>
            </a:br>
            <a:r>
              <a:rPr b="1" i="0" lang="en-US" sz="2400" u="none" cap="none" strike="noStrike">
                <a:solidFill>
                  <a:schemeClr val="dk1"/>
                </a:solidFill>
                <a:latin typeface="Calibri"/>
                <a:ea typeface="Calibri"/>
                <a:cs typeface="Calibri"/>
                <a:sym typeface="Calibri"/>
              </a:rPr>
              <a:t> company’s requirements, consumers’ </a:t>
            </a:r>
            <a:br>
              <a:rPr b="1" i="0" lang="en-US" sz="2400" u="none" cap="none" strike="noStrike">
                <a:solidFill>
                  <a:schemeClr val="dk1"/>
                </a:solidFill>
                <a:latin typeface="Calibri"/>
                <a:ea typeface="Calibri"/>
                <a:cs typeface="Calibri"/>
                <a:sym typeface="Calibri"/>
              </a:rPr>
            </a:br>
            <a:r>
              <a:rPr b="1" i="0" lang="en-US" sz="2400" u="none" cap="none" strike="noStrike">
                <a:solidFill>
                  <a:schemeClr val="dk1"/>
                </a:solidFill>
                <a:latin typeface="Calibri"/>
                <a:ea typeface="Calibri"/>
                <a:cs typeface="Calibri"/>
                <a:sym typeface="Calibri"/>
              </a:rPr>
              <a:t> long-run interests, and society’s </a:t>
            </a:r>
            <a:br>
              <a:rPr b="1" i="0" lang="en-US" sz="2400" u="none" cap="none" strike="noStrike">
                <a:solidFill>
                  <a:schemeClr val="dk1"/>
                </a:solidFill>
                <a:latin typeface="Calibri"/>
                <a:ea typeface="Calibri"/>
                <a:cs typeface="Calibri"/>
                <a:sym typeface="Calibri"/>
              </a:rPr>
            </a:br>
            <a:r>
              <a:rPr b="1" i="0" lang="en-US" sz="2400" u="none" cap="none" strike="noStrike">
                <a:solidFill>
                  <a:schemeClr val="dk1"/>
                </a:solidFill>
                <a:latin typeface="Calibri"/>
                <a:ea typeface="Calibri"/>
                <a:cs typeface="Calibri"/>
                <a:sym typeface="Calibri"/>
              </a:rPr>
              <a:t> long-run interests.</a:t>
            </a:r>
            <a:endParaRPr b="1" i="0" sz="2400" u="none" cap="none" strike="noStrike">
              <a:solidFill>
                <a:schemeClr val="dk1"/>
              </a:solidFill>
              <a:latin typeface="Calibri"/>
              <a:ea typeface="Calibri"/>
              <a:cs typeface="Calibri"/>
              <a:sym typeface="Calibri"/>
            </a:endParaRPr>
          </a:p>
        </p:txBody>
      </p:sp>
      <p:sp>
        <p:nvSpPr>
          <p:cNvPr id="408" name="Google Shape;408;p23"/>
          <p:cNvSpPr txBox="1"/>
          <p:nvPr/>
        </p:nvSpPr>
        <p:spPr>
          <a:xfrm>
            <a:off x="1716292" y="332678"/>
            <a:ext cx="8534400" cy="1143000"/>
          </a:xfrm>
          <a:prstGeom prst="rect">
            <a:avLst/>
          </a:prstGeom>
          <a:noFill/>
          <a:ln>
            <a:noFill/>
          </a:ln>
        </p:spPr>
        <p:txBody>
          <a:bodyPr anchorCtr="0" anchor="ctr" bIns="45700" lIns="91425" spcFirstLastPara="1" rIns="91425" wrap="square" tIns="45700">
            <a:normAutofit fontScale="97500"/>
          </a:bodyPr>
          <a:lstStyle/>
          <a:p>
            <a:pPr indent="0" lvl="0" marL="0" marR="0" rtl="0" algn="ctr">
              <a:lnSpc>
                <a:spcPct val="90000"/>
              </a:lnSpc>
              <a:spcBef>
                <a:spcPts val="0"/>
              </a:spcBef>
              <a:spcAft>
                <a:spcPts val="0"/>
              </a:spcAft>
              <a:buClr>
                <a:schemeClr val="lt1"/>
              </a:buClr>
              <a:buSzPct val="100000"/>
              <a:buFont typeface="Aharoni"/>
              <a:buNone/>
            </a:pPr>
            <a:r>
              <a:rPr b="1" lang="en-US" sz="3200">
                <a:solidFill>
                  <a:schemeClr val="lt1"/>
                </a:solidFill>
                <a:latin typeface="Aharoni"/>
                <a:ea typeface="Aharoni"/>
                <a:cs typeface="Aharoni"/>
                <a:sym typeface="Aharoni"/>
              </a:rPr>
              <a:t>Business Actions Toward Socially Responsible Marketing</a:t>
            </a:r>
            <a:endParaRPr b="1" sz="3200">
              <a:solidFill>
                <a:schemeClr val="lt1"/>
              </a:solidFill>
              <a:latin typeface="Aharoni"/>
              <a:ea typeface="Aharoni"/>
              <a:cs typeface="Aharoni"/>
              <a:sym typeface="Aharoni"/>
            </a:endParaRPr>
          </a:p>
        </p:txBody>
      </p:sp>
      <p:sp>
        <p:nvSpPr>
          <p:cNvPr id="409" name="Google Shape;409;p23"/>
          <p:cNvSpPr txBox="1"/>
          <p:nvPr/>
        </p:nvSpPr>
        <p:spPr>
          <a:xfrm>
            <a:off x="2139176" y="5519185"/>
            <a:ext cx="8111516" cy="40011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hlink"/>
                </a:solidFill>
                <a:latin typeface="Tahoma"/>
                <a:ea typeface="Tahoma"/>
                <a:cs typeface="Tahoma"/>
                <a:sym typeface="Tahoma"/>
              </a:rPr>
              <a:t>Goal 3:  Learn the principles of socially responsible marketing</a:t>
            </a:r>
            <a:endParaRPr/>
          </a:p>
        </p:txBody>
      </p:sp>
      <p:sp>
        <p:nvSpPr>
          <p:cNvPr id="410" name="Google Shape;410;p23"/>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411" name="Google Shape;411;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pic>
        <p:nvPicPr>
          <p:cNvPr id="416" name="Google Shape;416;p24"/>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417" name="Google Shape;417;p24"/>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418" name="Google Shape;418;p2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19" name="Google Shape;419;p2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20" name="Google Shape;420;p24"/>
          <p:cNvPicPr preferRelativeResize="0"/>
          <p:nvPr/>
        </p:nvPicPr>
        <p:blipFill rotWithShape="1">
          <a:blip r:embed="rId6">
            <a:alphaModFix/>
          </a:blip>
          <a:srcRect b="0" l="0" r="0" t="0"/>
          <a:stretch/>
        </p:blipFill>
        <p:spPr>
          <a:xfrm>
            <a:off x="0" y="-46757"/>
            <a:ext cx="9425065" cy="1610200"/>
          </a:xfrm>
          <a:prstGeom prst="rect">
            <a:avLst/>
          </a:prstGeom>
          <a:noFill/>
          <a:ln>
            <a:noFill/>
          </a:ln>
        </p:spPr>
      </p:pic>
      <p:sp>
        <p:nvSpPr>
          <p:cNvPr id="421" name="Google Shape;421;p24"/>
          <p:cNvSpPr txBox="1"/>
          <p:nvPr/>
        </p:nvSpPr>
        <p:spPr>
          <a:xfrm>
            <a:off x="1744648" y="284417"/>
            <a:ext cx="8534400" cy="1143000"/>
          </a:xfrm>
          <a:prstGeom prst="rect">
            <a:avLst/>
          </a:prstGeom>
          <a:noFill/>
          <a:ln>
            <a:noFill/>
          </a:ln>
        </p:spPr>
        <p:txBody>
          <a:bodyPr anchorCtr="0" anchor="ctr" bIns="45700" lIns="91425" spcFirstLastPara="1" rIns="91425" wrap="square" tIns="45700">
            <a:normAutofit fontScale="97500"/>
          </a:bodyPr>
          <a:lstStyle/>
          <a:p>
            <a:pPr indent="0" lvl="0" marL="0" marR="0" rtl="0" algn="ctr">
              <a:lnSpc>
                <a:spcPct val="90000"/>
              </a:lnSpc>
              <a:spcBef>
                <a:spcPts val="0"/>
              </a:spcBef>
              <a:spcAft>
                <a:spcPts val="0"/>
              </a:spcAft>
              <a:buClr>
                <a:schemeClr val="lt1"/>
              </a:buClr>
              <a:buSzPct val="100000"/>
              <a:buFont typeface="Aharoni"/>
              <a:buNone/>
            </a:pPr>
            <a:r>
              <a:rPr b="1" lang="en-US" sz="3200">
                <a:solidFill>
                  <a:schemeClr val="lt1"/>
                </a:solidFill>
                <a:latin typeface="Aharoni"/>
                <a:ea typeface="Aharoni"/>
                <a:cs typeface="Aharoni"/>
                <a:sym typeface="Aharoni"/>
              </a:rPr>
              <a:t>Business Actions Toward Socially Responsible Marketing</a:t>
            </a:r>
            <a:endParaRPr b="1" sz="3200">
              <a:solidFill>
                <a:schemeClr val="lt1"/>
              </a:solidFill>
              <a:latin typeface="Aharoni"/>
              <a:ea typeface="Aharoni"/>
              <a:cs typeface="Aharoni"/>
              <a:sym typeface="Aharoni"/>
            </a:endParaRPr>
          </a:p>
        </p:txBody>
      </p:sp>
      <p:sp>
        <p:nvSpPr>
          <p:cNvPr id="422" name="Google Shape;422;p24"/>
          <p:cNvSpPr txBox="1"/>
          <p:nvPr/>
        </p:nvSpPr>
        <p:spPr>
          <a:xfrm>
            <a:off x="2319454" y="1611268"/>
            <a:ext cx="8185406" cy="3500415"/>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3200"/>
              <a:buFont typeface="Arial"/>
              <a:buChar char="•"/>
            </a:pPr>
            <a:r>
              <a:rPr b="1" lang="en-US" sz="3200">
                <a:solidFill>
                  <a:srgbClr val="000099"/>
                </a:solidFill>
                <a:latin typeface="Calibri"/>
                <a:ea typeface="Calibri"/>
                <a:cs typeface="Calibri"/>
                <a:sym typeface="Calibri"/>
              </a:rPr>
              <a:t>Enlightened Marketing</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Societal Classification of Products</a:t>
            </a:r>
            <a:endParaRPr/>
          </a:p>
          <a:p>
            <a:pPr indent="-228600" lvl="2" marL="1143000" marR="0" rtl="0" algn="l">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Calibri"/>
                <a:ea typeface="Calibri"/>
                <a:cs typeface="Calibri"/>
                <a:sym typeface="Calibri"/>
              </a:rPr>
              <a:t> </a:t>
            </a:r>
            <a:r>
              <a:rPr b="1" i="0" lang="en-US" sz="2400" u="none" cap="none" strike="noStrike">
                <a:solidFill>
                  <a:schemeClr val="dk1"/>
                </a:solidFill>
                <a:latin typeface="Calibri"/>
                <a:ea typeface="Calibri"/>
                <a:cs typeface="Calibri"/>
                <a:sym typeface="Calibri"/>
              </a:rPr>
              <a:t>Deficient products</a:t>
            </a:r>
            <a:endParaRPr/>
          </a:p>
          <a:p>
            <a:pPr indent="-228600" lvl="2" marL="1143000" marR="0" rtl="0" algn="l">
              <a:lnSpc>
                <a:spcPct val="90000"/>
              </a:lnSpc>
              <a:spcBef>
                <a:spcPts val="500"/>
              </a:spcBef>
              <a:spcAft>
                <a:spcPts val="0"/>
              </a:spcAft>
              <a:buClr>
                <a:schemeClr val="dk1"/>
              </a:buClr>
              <a:buSzPts val="2400"/>
              <a:buFont typeface="Arial"/>
              <a:buChar char="•"/>
            </a:pPr>
            <a:r>
              <a:rPr b="1" i="0" lang="en-US" sz="2400" u="none" cap="none" strike="noStrike">
                <a:solidFill>
                  <a:schemeClr val="dk1"/>
                </a:solidFill>
                <a:latin typeface="Calibri"/>
                <a:ea typeface="Calibri"/>
                <a:cs typeface="Calibri"/>
                <a:sym typeface="Calibri"/>
              </a:rPr>
              <a:t> Pleasing products</a:t>
            </a:r>
            <a:endParaRPr/>
          </a:p>
          <a:p>
            <a:pPr indent="-228600" lvl="2" marL="1143000" marR="0" rtl="0" algn="l">
              <a:lnSpc>
                <a:spcPct val="90000"/>
              </a:lnSpc>
              <a:spcBef>
                <a:spcPts val="500"/>
              </a:spcBef>
              <a:spcAft>
                <a:spcPts val="0"/>
              </a:spcAft>
              <a:buClr>
                <a:schemeClr val="dk1"/>
              </a:buClr>
              <a:buSzPts val="2400"/>
              <a:buFont typeface="Arial"/>
              <a:buChar char="•"/>
            </a:pPr>
            <a:r>
              <a:rPr b="1" i="0" lang="en-US" sz="2400" u="none" cap="none" strike="noStrike">
                <a:solidFill>
                  <a:schemeClr val="dk1"/>
                </a:solidFill>
                <a:latin typeface="Calibri"/>
                <a:ea typeface="Calibri"/>
                <a:cs typeface="Calibri"/>
                <a:sym typeface="Calibri"/>
              </a:rPr>
              <a:t> Salutary products</a:t>
            </a:r>
            <a:endParaRPr/>
          </a:p>
          <a:p>
            <a:pPr indent="-228600" lvl="2" marL="1143000" marR="0" rtl="0" algn="l">
              <a:lnSpc>
                <a:spcPct val="90000"/>
              </a:lnSpc>
              <a:spcBef>
                <a:spcPts val="500"/>
              </a:spcBef>
              <a:spcAft>
                <a:spcPts val="0"/>
              </a:spcAft>
              <a:buClr>
                <a:schemeClr val="dk1"/>
              </a:buClr>
              <a:buSzPts val="2400"/>
              <a:buFont typeface="Arial"/>
              <a:buChar char="•"/>
            </a:pPr>
            <a:r>
              <a:rPr b="1" i="0" lang="en-US" sz="2400" u="none" cap="none" strike="noStrike">
                <a:solidFill>
                  <a:schemeClr val="dk1"/>
                </a:solidFill>
                <a:latin typeface="Calibri"/>
                <a:ea typeface="Calibri"/>
                <a:cs typeface="Calibri"/>
                <a:sym typeface="Calibri"/>
              </a:rPr>
              <a:t> Desirable products</a:t>
            </a:r>
            <a:endParaRPr b="1" i="0" sz="2400" u="none" cap="none" strike="noStrike">
              <a:solidFill>
                <a:schemeClr val="dk1"/>
              </a:solidFill>
              <a:latin typeface="Calibri"/>
              <a:ea typeface="Calibri"/>
              <a:cs typeface="Calibri"/>
              <a:sym typeface="Calibri"/>
            </a:endParaRPr>
          </a:p>
        </p:txBody>
      </p:sp>
      <p:sp>
        <p:nvSpPr>
          <p:cNvPr id="423" name="Google Shape;423;p24"/>
          <p:cNvSpPr txBox="1"/>
          <p:nvPr/>
        </p:nvSpPr>
        <p:spPr>
          <a:xfrm>
            <a:off x="1967242" y="5319130"/>
            <a:ext cx="8111516" cy="40011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hlink"/>
                </a:solidFill>
                <a:latin typeface="Tahoma"/>
                <a:ea typeface="Tahoma"/>
                <a:cs typeface="Tahoma"/>
                <a:sym typeface="Tahoma"/>
              </a:rPr>
              <a:t>Goal 3:  Learn the principles of socially responsible marketing</a:t>
            </a:r>
            <a:endParaRPr/>
          </a:p>
        </p:txBody>
      </p:sp>
      <p:sp>
        <p:nvSpPr>
          <p:cNvPr id="424" name="Google Shape;424;p24"/>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425" name="Google Shape;425;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pic>
        <p:nvPicPr>
          <p:cNvPr id="430" name="Google Shape;430;p25"/>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431" name="Google Shape;431;p25"/>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432" name="Google Shape;432;p2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33" name="Google Shape;433;p2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34" name="Google Shape;434;p25"/>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435" name="Google Shape;435;p25"/>
          <p:cNvSpPr txBox="1"/>
          <p:nvPr/>
        </p:nvSpPr>
        <p:spPr>
          <a:xfrm>
            <a:off x="1706136" y="467200"/>
            <a:ext cx="8534400" cy="1143000"/>
          </a:xfrm>
          <a:prstGeom prst="rect">
            <a:avLst/>
          </a:prstGeom>
          <a:noFill/>
          <a:ln>
            <a:noFill/>
          </a:ln>
        </p:spPr>
        <p:txBody>
          <a:bodyPr anchorCtr="0" anchor="t" bIns="45700" lIns="91425" spcFirstLastPara="1" rIns="91425" wrap="square" tIns="45700">
            <a:normAutofit fontScale="97500"/>
          </a:bodyPr>
          <a:lstStyle/>
          <a:p>
            <a:pPr indent="0" lvl="0" marL="0" marR="0" rtl="0" algn="ctr">
              <a:lnSpc>
                <a:spcPct val="90000"/>
              </a:lnSpc>
              <a:spcBef>
                <a:spcPts val="0"/>
              </a:spcBef>
              <a:spcAft>
                <a:spcPts val="0"/>
              </a:spcAft>
              <a:buClr>
                <a:schemeClr val="lt1"/>
              </a:buClr>
              <a:buSzPct val="100000"/>
              <a:buFont typeface="Aharoni"/>
              <a:buNone/>
            </a:pPr>
            <a:r>
              <a:rPr b="1" lang="en-US" sz="3200">
                <a:solidFill>
                  <a:schemeClr val="lt1"/>
                </a:solidFill>
                <a:latin typeface="Aharoni"/>
                <a:ea typeface="Aharoni"/>
                <a:cs typeface="Aharoni"/>
                <a:sym typeface="Aharoni"/>
              </a:rPr>
              <a:t>Business Actions Toward Socially Responsible Marketing</a:t>
            </a:r>
            <a:endParaRPr b="1" sz="3200">
              <a:solidFill>
                <a:schemeClr val="lt1"/>
              </a:solidFill>
              <a:latin typeface="Aharoni"/>
              <a:ea typeface="Aharoni"/>
              <a:cs typeface="Aharoni"/>
              <a:sym typeface="Aharoni"/>
            </a:endParaRPr>
          </a:p>
        </p:txBody>
      </p:sp>
      <p:sp>
        <p:nvSpPr>
          <p:cNvPr id="436" name="Google Shape;436;p25"/>
          <p:cNvSpPr txBox="1"/>
          <p:nvPr/>
        </p:nvSpPr>
        <p:spPr>
          <a:xfrm>
            <a:off x="1784195" y="1825625"/>
            <a:ext cx="8456342" cy="3511457"/>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rmAutofit/>
          </a:bodyPr>
          <a:lstStyle/>
          <a:p>
            <a:pPr indent="-342900" lvl="0" marL="342900" marR="0" rtl="0" algn="l">
              <a:lnSpc>
                <a:spcPct val="90000"/>
              </a:lnSpc>
              <a:spcBef>
                <a:spcPts val="0"/>
              </a:spcBef>
              <a:spcAft>
                <a:spcPts val="0"/>
              </a:spcAft>
              <a:buClr>
                <a:schemeClr val="dk1"/>
              </a:buClr>
              <a:buSzPts val="3200"/>
              <a:buFont typeface="Arial"/>
              <a:buChar char="•"/>
            </a:pPr>
            <a:r>
              <a:rPr b="1" lang="en-US" sz="3200">
                <a:solidFill>
                  <a:srgbClr val="000099"/>
                </a:solidFill>
                <a:latin typeface="Calibri"/>
                <a:ea typeface="Calibri"/>
                <a:cs typeface="Calibri"/>
                <a:sym typeface="Calibri"/>
              </a:rPr>
              <a:t>Marketing Ethics</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Corporate marketing ethics policies</a:t>
            </a:r>
            <a:endParaRPr/>
          </a:p>
          <a:p>
            <a:pPr indent="-228600" lvl="2" marL="1143000" marR="0" rtl="0" algn="l">
              <a:lnSpc>
                <a:spcPct val="90000"/>
              </a:lnSpc>
              <a:spcBef>
                <a:spcPts val="500"/>
              </a:spcBef>
              <a:spcAft>
                <a:spcPts val="0"/>
              </a:spcAft>
              <a:buClr>
                <a:schemeClr val="dk1"/>
              </a:buClr>
              <a:buSzPts val="2000"/>
              <a:buFont typeface="Arial"/>
              <a:buChar char="•"/>
            </a:pPr>
            <a:r>
              <a:rPr b="0" i="0" lang="en-US" sz="2000" u="none" cap="none" strike="noStrike">
                <a:solidFill>
                  <a:schemeClr val="dk1"/>
                </a:solidFill>
                <a:latin typeface="Calibri"/>
                <a:ea typeface="Calibri"/>
                <a:cs typeface="Calibri"/>
                <a:sym typeface="Calibri"/>
              </a:rPr>
              <a:t>Distributor relations, advertising standards, customer service, pricing, product development and general ethical standards.</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Guiding principle in policy determination</a:t>
            </a:r>
            <a:endParaRPr/>
          </a:p>
          <a:p>
            <a:pPr indent="-228600" lvl="2" marL="1143000" marR="0" rtl="0" algn="l">
              <a:lnSpc>
                <a:spcPct val="90000"/>
              </a:lnSpc>
              <a:spcBef>
                <a:spcPts val="500"/>
              </a:spcBef>
              <a:spcAft>
                <a:spcPts val="0"/>
              </a:spcAft>
              <a:buClr>
                <a:schemeClr val="dk1"/>
              </a:buClr>
              <a:buSzPts val="2000"/>
              <a:buFont typeface="Arial"/>
              <a:buChar char="•"/>
            </a:pPr>
            <a:r>
              <a:rPr b="0" i="0" lang="en-US" sz="2000" u="none" cap="none" strike="noStrike">
                <a:solidFill>
                  <a:schemeClr val="dk1"/>
                </a:solidFill>
                <a:latin typeface="Calibri"/>
                <a:ea typeface="Calibri"/>
                <a:cs typeface="Calibri"/>
                <a:sym typeface="Calibri"/>
              </a:rPr>
              <a:t> Free market and legal system</a:t>
            </a:r>
            <a:endParaRPr/>
          </a:p>
          <a:p>
            <a:pPr indent="-228600" lvl="2" marL="1143000" marR="0" rtl="0" algn="l">
              <a:lnSpc>
                <a:spcPct val="90000"/>
              </a:lnSpc>
              <a:spcBef>
                <a:spcPts val="500"/>
              </a:spcBef>
              <a:spcAft>
                <a:spcPts val="0"/>
              </a:spcAft>
              <a:buClr>
                <a:schemeClr val="dk1"/>
              </a:buClr>
              <a:buSzPts val="2000"/>
              <a:buFont typeface="Arial"/>
              <a:buChar char="•"/>
            </a:pPr>
            <a:r>
              <a:rPr b="0" i="0" lang="en-US" sz="2000" u="none" cap="none" strike="noStrike">
                <a:solidFill>
                  <a:schemeClr val="dk1"/>
                </a:solidFill>
                <a:latin typeface="Calibri"/>
                <a:ea typeface="Calibri"/>
                <a:cs typeface="Calibri"/>
                <a:sym typeface="Calibri"/>
              </a:rPr>
              <a:t> Individual companies and managers</a:t>
            </a:r>
            <a:endParaRPr/>
          </a:p>
          <a:p>
            <a:pPr indent="-285750" lvl="1" marL="742950" marR="0" rtl="0" algn="l">
              <a:lnSpc>
                <a:spcPct val="90000"/>
              </a:lnSpc>
              <a:spcBef>
                <a:spcPts val="280"/>
              </a:spcBef>
              <a:spcAft>
                <a:spcPts val="0"/>
              </a:spcAft>
              <a:buClr>
                <a:srgbClr val="000099"/>
              </a:buClr>
              <a:buSzPts val="2800"/>
              <a:buFont typeface="Noto Sans Symbols"/>
              <a:buChar char="▪"/>
            </a:pPr>
            <a:r>
              <a:rPr b="1" i="0" lang="en-US" sz="2800" u="none" cap="none" strike="noStrike">
                <a:solidFill>
                  <a:schemeClr val="dk1"/>
                </a:solidFill>
                <a:latin typeface="Calibri"/>
                <a:ea typeface="Calibri"/>
                <a:cs typeface="Calibri"/>
                <a:sym typeface="Calibri"/>
              </a:rPr>
              <a:t>International ethical policies are a special challenge</a:t>
            </a:r>
            <a:endParaRPr b="1" i="0" sz="2800" u="none" cap="none" strike="noStrike">
              <a:solidFill>
                <a:schemeClr val="dk1"/>
              </a:solidFill>
              <a:latin typeface="Calibri"/>
              <a:ea typeface="Calibri"/>
              <a:cs typeface="Calibri"/>
              <a:sym typeface="Calibri"/>
            </a:endParaRPr>
          </a:p>
        </p:txBody>
      </p:sp>
      <p:sp>
        <p:nvSpPr>
          <p:cNvPr id="437" name="Google Shape;437;p25"/>
          <p:cNvSpPr txBox="1"/>
          <p:nvPr/>
        </p:nvSpPr>
        <p:spPr>
          <a:xfrm>
            <a:off x="2847977" y="5443108"/>
            <a:ext cx="5933034" cy="40011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hlink"/>
                </a:solidFill>
                <a:latin typeface="Tahoma"/>
                <a:ea typeface="Tahoma"/>
                <a:cs typeface="Tahoma"/>
                <a:sym typeface="Tahoma"/>
              </a:rPr>
              <a:t>Goal 4:  Learn the role of ethics in marketing</a:t>
            </a:r>
            <a:endParaRPr/>
          </a:p>
        </p:txBody>
      </p:sp>
      <p:sp>
        <p:nvSpPr>
          <p:cNvPr id="438" name="Google Shape;438;p25"/>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439" name="Google Shape;439;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pic>
        <p:nvPicPr>
          <p:cNvPr id="444" name="Google Shape;444;p26"/>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445" name="Google Shape;445;p26"/>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446" name="Google Shape;446;p2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47" name="Google Shape;447;p2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48" name="Google Shape;448;p26"/>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449" name="Google Shape;449;p26"/>
          <p:cNvSpPr txBox="1"/>
          <p:nvPr/>
        </p:nvSpPr>
        <p:spPr>
          <a:xfrm>
            <a:off x="2787804" y="1492797"/>
            <a:ext cx="5140713" cy="571849"/>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3200"/>
              <a:buFont typeface="Times New Roman"/>
              <a:buNone/>
            </a:pPr>
            <a:r>
              <a:rPr b="1" lang="en-US" sz="3200">
                <a:solidFill>
                  <a:schemeClr val="dk1"/>
                </a:solidFill>
                <a:latin typeface="Times New Roman"/>
                <a:ea typeface="Times New Roman"/>
                <a:cs typeface="Times New Roman"/>
                <a:sym typeface="Times New Roman"/>
              </a:rPr>
              <a:t>Major Ethical Concerns </a:t>
            </a:r>
            <a:endParaRPr b="1" sz="3200">
              <a:solidFill>
                <a:schemeClr val="dk1"/>
              </a:solidFill>
              <a:latin typeface="Calibri"/>
              <a:ea typeface="Calibri"/>
              <a:cs typeface="Calibri"/>
              <a:sym typeface="Calibri"/>
            </a:endParaRPr>
          </a:p>
        </p:txBody>
      </p:sp>
      <p:sp>
        <p:nvSpPr>
          <p:cNvPr id="450" name="Google Shape;450;p26"/>
          <p:cNvSpPr txBox="1"/>
          <p:nvPr/>
        </p:nvSpPr>
        <p:spPr>
          <a:xfrm>
            <a:off x="1918010" y="2366188"/>
            <a:ext cx="8073482" cy="2674163"/>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800"/>
              <a:buFont typeface="Arial"/>
              <a:buChar char="•"/>
            </a:pPr>
            <a:r>
              <a:rPr lang="en-US" sz="2800">
                <a:solidFill>
                  <a:schemeClr val="dk1"/>
                </a:solidFill>
                <a:latin typeface="Times New Roman"/>
                <a:ea typeface="Times New Roman"/>
                <a:cs typeface="Times New Roman"/>
                <a:sym typeface="Times New Roman"/>
              </a:rPr>
              <a:t>Ethical values are situation specific and time oriented</a:t>
            </a:r>
            <a:endParaRPr/>
          </a:p>
          <a:p>
            <a:pPr indent="-228600" lvl="0" marL="228600" marR="0" rtl="0" algn="just">
              <a:lnSpc>
                <a:spcPct val="90000"/>
              </a:lnSpc>
              <a:spcBef>
                <a:spcPts val="1000"/>
              </a:spcBef>
              <a:spcAft>
                <a:spcPts val="0"/>
              </a:spcAft>
              <a:buClr>
                <a:schemeClr val="dk1"/>
              </a:buClr>
              <a:buSzPts val="2800"/>
              <a:buFont typeface="Arial"/>
              <a:buChar char="•"/>
            </a:pPr>
            <a:r>
              <a:rPr lang="en-US" sz="2800">
                <a:solidFill>
                  <a:schemeClr val="dk1"/>
                </a:solidFill>
                <a:latin typeface="Times New Roman"/>
                <a:ea typeface="Times New Roman"/>
                <a:cs typeface="Times New Roman"/>
                <a:sym typeface="Times New Roman"/>
              </a:rPr>
              <a:t>Everyone must have an ethical base that applies to conduct in the business world and in personal life</a:t>
            </a:r>
            <a:endParaRPr/>
          </a:p>
          <a:p>
            <a:pPr indent="-228600" lvl="0" marL="228600" marR="0" rtl="0" algn="just">
              <a:lnSpc>
                <a:spcPct val="90000"/>
              </a:lnSpc>
              <a:spcBef>
                <a:spcPts val="1000"/>
              </a:spcBef>
              <a:spcAft>
                <a:spcPts val="0"/>
              </a:spcAft>
              <a:buClr>
                <a:srgbClr val="FF0000"/>
              </a:buClr>
              <a:buSzPts val="2800"/>
              <a:buFont typeface="Arial"/>
              <a:buChar char="•"/>
            </a:pPr>
            <a:r>
              <a:rPr lang="en-US" sz="2800">
                <a:solidFill>
                  <a:srgbClr val="FF0000"/>
                </a:solidFill>
                <a:latin typeface="Times New Roman"/>
                <a:ea typeface="Times New Roman"/>
                <a:cs typeface="Times New Roman"/>
                <a:sym typeface="Times New Roman"/>
              </a:rPr>
              <a:t>How can we assess moral behaviour of marketers?</a:t>
            </a:r>
            <a:endParaRPr/>
          </a:p>
        </p:txBody>
      </p:sp>
      <p:sp>
        <p:nvSpPr>
          <p:cNvPr id="451" name="Google Shape;451;p26"/>
          <p:cNvSpPr txBox="1"/>
          <p:nvPr/>
        </p:nvSpPr>
        <p:spPr>
          <a:xfrm>
            <a:off x="741826" y="277759"/>
            <a:ext cx="10405946" cy="1140290"/>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4000"/>
              <a:buFont typeface="Times New Roman"/>
              <a:buNone/>
            </a:pPr>
            <a:r>
              <a:rPr b="1" lang="en-US" sz="4000">
                <a:solidFill>
                  <a:schemeClr val="lt1"/>
                </a:solidFill>
                <a:latin typeface="Times New Roman"/>
                <a:ea typeface="Times New Roman"/>
                <a:cs typeface="Times New Roman"/>
                <a:sym typeface="Times New Roman"/>
              </a:rPr>
              <a:t>Ethical issues in marketing </a:t>
            </a:r>
            <a:endParaRPr b="1" sz="4000">
              <a:solidFill>
                <a:schemeClr val="lt1"/>
              </a:solidFill>
              <a:latin typeface="Times New Roman"/>
              <a:ea typeface="Times New Roman"/>
              <a:cs typeface="Times New Roman"/>
              <a:sym typeface="Times New Roman"/>
            </a:endParaRPr>
          </a:p>
        </p:txBody>
      </p:sp>
      <p:sp>
        <p:nvSpPr>
          <p:cNvPr id="452" name="Google Shape;452;p26"/>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453" name="Google Shape;453;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pic>
        <p:nvPicPr>
          <p:cNvPr id="458" name="Google Shape;458;p27"/>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459" name="Google Shape;459;p27"/>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460" name="Google Shape;460;p2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61" name="Google Shape;461;p2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62" name="Google Shape;462;p27"/>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463" name="Google Shape;463;p27"/>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464" name="Google Shape;464;p27"/>
          <p:cNvSpPr txBox="1"/>
          <p:nvPr/>
        </p:nvSpPr>
        <p:spPr>
          <a:xfrm>
            <a:off x="1951463" y="1794832"/>
            <a:ext cx="8229600" cy="392440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fontScale="92500"/>
          </a:bodyPr>
          <a:lstStyle/>
          <a:p>
            <a:pPr indent="-228600" lvl="0" marL="228600" marR="0" rtl="0" algn="just">
              <a:lnSpc>
                <a:spcPct val="90000"/>
              </a:lnSpc>
              <a:spcBef>
                <a:spcPts val="0"/>
              </a:spcBef>
              <a:spcAft>
                <a:spcPts val="0"/>
              </a:spcAft>
              <a:buClr>
                <a:schemeClr val="dk1"/>
              </a:buClr>
              <a:buSzPct val="100000"/>
              <a:buFont typeface="Arial"/>
              <a:buChar char="•"/>
            </a:pPr>
            <a:r>
              <a:rPr b="1" lang="en-US" sz="2400">
                <a:solidFill>
                  <a:schemeClr val="dk1"/>
                </a:solidFill>
                <a:latin typeface="Times New Roman"/>
                <a:ea typeface="Times New Roman"/>
                <a:cs typeface="Times New Roman"/>
                <a:sym typeface="Times New Roman"/>
              </a:rPr>
              <a:t>By its very nature, marketing ethics is controversial, and there is no universally accepted approach for resolving questions</a:t>
            </a:r>
            <a:endParaRPr/>
          </a:p>
          <a:p>
            <a:pPr indent="-87629" lvl="0" marL="228600" marR="0" rtl="0" algn="just">
              <a:lnSpc>
                <a:spcPct val="90000"/>
              </a:lnSpc>
              <a:spcBef>
                <a:spcPts val="1000"/>
              </a:spcBef>
              <a:spcAft>
                <a:spcPts val="0"/>
              </a:spcAft>
              <a:buClr>
                <a:schemeClr val="dk1"/>
              </a:buClr>
              <a:buSzPct val="100000"/>
              <a:buFont typeface="Arial"/>
              <a:buNone/>
            </a:pPr>
            <a:r>
              <a:t/>
            </a:r>
            <a:endParaRPr b="1" sz="2400">
              <a:solidFill>
                <a:schemeClr val="dk1"/>
              </a:solidFill>
              <a:latin typeface="Times New Roman"/>
              <a:ea typeface="Times New Roman"/>
              <a:cs typeface="Times New Roman"/>
              <a:sym typeface="Times New Roman"/>
            </a:endParaRPr>
          </a:p>
          <a:p>
            <a:pPr indent="-228600" lvl="0" marL="228600" marR="0" rtl="0" algn="just">
              <a:lnSpc>
                <a:spcPct val="90000"/>
              </a:lnSpc>
              <a:spcBef>
                <a:spcPts val="1000"/>
              </a:spcBef>
              <a:spcAft>
                <a:spcPts val="0"/>
              </a:spcAft>
              <a:buClr>
                <a:schemeClr val="dk1"/>
              </a:buClr>
              <a:buSzPct val="100000"/>
              <a:buFont typeface="Arial"/>
              <a:buChar char="•"/>
            </a:pPr>
            <a:r>
              <a:rPr b="1" lang="en-US" sz="2400">
                <a:solidFill>
                  <a:schemeClr val="dk1"/>
                </a:solidFill>
                <a:latin typeface="Times New Roman"/>
                <a:ea typeface="Times New Roman"/>
                <a:cs typeface="Times New Roman"/>
                <a:sym typeface="Times New Roman"/>
              </a:rPr>
              <a:t>Ethical issues address a problem, situation, or opportunity that requires an individual, group, or organization to choose among several actions that must be evaluated as right or wrong </a:t>
            </a:r>
            <a:endParaRPr/>
          </a:p>
          <a:p>
            <a:pPr indent="-87629" lvl="0" marL="228600" marR="0" rtl="0" algn="just">
              <a:lnSpc>
                <a:spcPct val="90000"/>
              </a:lnSpc>
              <a:spcBef>
                <a:spcPts val="1000"/>
              </a:spcBef>
              <a:spcAft>
                <a:spcPts val="0"/>
              </a:spcAft>
              <a:buClr>
                <a:schemeClr val="dk1"/>
              </a:buClr>
              <a:buSzPct val="100000"/>
              <a:buFont typeface="Arial"/>
              <a:buNone/>
            </a:pPr>
            <a:r>
              <a:t/>
            </a:r>
            <a:endParaRPr b="1" sz="2400">
              <a:solidFill>
                <a:schemeClr val="dk1"/>
              </a:solidFill>
              <a:latin typeface="Times New Roman"/>
              <a:ea typeface="Times New Roman"/>
              <a:cs typeface="Times New Roman"/>
              <a:sym typeface="Times New Roman"/>
            </a:endParaRPr>
          </a:p>
          <a:p>
            <a:pPr indent="-228600" lvl="0" marL="228600" marR="0" rtl="0" algn="just">
              <a:lnSpc>
                <a:spcPct val="90000"/>
              </a:lnSpc>
              <a:spcBef>
                <a:spcPts val="1000"/>
              </a:spcBef>
              <a:spcAft>
                <a:spcPts val="0"/>
              </a:spcAft>
              <a:buClr>
                <a:schemeClr val="dk1"/>
              </a:buClr>
              <a:buSzPct val="100000"/>
              <a:buFont typeface="Arial"/>
              <a:buChar char="•"/>
            </a:pPr>
            <a:r>
              <a:rPr b="1" lang="en-US" sz="2400">
                <a:solidFill>
                  <a:schemeClr val="dk1"/>
                </a:solidFill>
                <a:latin typeface="Times New Roman"/>
                <a:ea typeface="Times New Roman"/>
                <a:cs typeface="Times New Roman"/>
                <a:sym typeface="Times New Roman"/>
              </a:rPr>
              <a:t>The organization and stakeholders define marketing ethical issues that must be identified and resolved to build trust and effective relationships with stakeholders</a:t>
            </a:r>
            <a:endParaRPr b="1" sz="2400">
              <a:solidFill>
                <a:schemeClr val="dk1"/>
              </a:solidFill>
              <a:latin typeface="Times New Roman"/>
              <a:ea typeface="Times New Roman"/>
              <a:cs typeface="Times New Roman"/>
              <a:sym typeface="Times New Roman"/>
            </a:endParaRPr>
          </a:p>
          <a:p>
            <a:pPr indent="-87629" lvl="0" marL="228600" marR="0" rtl="0" algn="just">
              <a:lnSpc>
                <a:spcPct val="90000"/>
              </a:lnSpc>
              <a:spcBef>
                <a:spcPts val="1000"/>
              </a:spcBef>
              <a:spcAft>
                <a:spcPts val="0"/>
              </a:spcAft>
              <a:buClr>
                <a:schemeClr val="dk1"/>
              </a:buClr>
              <a:buSzPct val="100000"/>
              <a:buFont typeface="Arial"/>
              <a:buNone/>
            </a:pPr>
            <a:r>
              <a:t/>
            </a:r>
            <a:endParaRPr b="1" sz="2400">
              <a:solidFill>
                <a:schemeClr val="dk1"/>
              </a:solidFill>
              <a:latin typeface="Times New Roman"/>
              <a:ea typeface="Times New Roman"/>
              <a:cs typeface="Times New Roman"/>
              <a:sym typeface="Times New Roman"/>
            </a:endParaRPr>
          </a:p>
        </p:txBody>
      </p:sp>
      <p:sp>
        <p:nvSpPr>
          <p:cNvPr id="465" name="Google Shape;465;p27"/>
          <p:cNvSpPr txBox="1"/>
          <p:nvPr/>
        </p:nvSpPr>
        <p:spPr>
          <a:xfrm>
            <a:off x="1557180" y="465260"/>
            <a:ext cx="8515815" cy="719812"/>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200"/>
              <a:buFont typeface="Times New Roman"/>
              <a:buNone/>
            </a:pPr>
            <a:r>
              <a:rPr b="1" lang="en-US" sz="3200">
                <a:solidFill>
                  <a:schemeClr val="lt1"/>
                </a:solidFill>
                <a:latin typeface="Times New Roman"/>
                <a:ea typeface="Times New Roman"/>
                <a:cs typeface="Times New Roman"/>
                <a:sym typeface="Times New Roman"/>
              </a:rPr>
              <a:t>Major Ethical Concerns </a:t>
            </a:r>
            <a:endParaRPr/>
          </a:p>
        </p:txBody>
      </p:sp>
      <p:sp>
        <p:nvSpPr>
          <p:cNvPr id="466" name="Google Shape;466;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pic>
        <p:nvPicPr>
          <p:cNvPr id="471" name="Google Shape;471;p28"/>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472" name="Google Shape;472;p28"/>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473" name="Google Shape;473;p2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74" name="Google Shape;474;p2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75" name="Google Shape;475;p28"/>
          <p:cNvPicPr preferRelativeResize="0"/>
          <p:nvPr/>
        </p:nvPicPr>
        <p:blipFill rotWithShape="1">
          <a:blip r:embed="rId6">
            <a:alphaModFix/>
          </a:blip>
          <a:srcRect b="0" l="0" r="0" t="0"/>
          <a:stretch/>
        </p:blipFill>
        <p:spPr>
          <a:xfrm>
            <a:off x="11289" y="33222"/>
            <a:ext cx="9425065" cy="1610200"/>
          </a:xfrm>
          <a:prstGeom prst="rect">
            <a:avLst/>
          </a:prstGeom>
          <a:noFill/>
          <a:ln>
            <a:noFill/>
          </a:ln>
        </p:spPr>
      </p:pic>
      <p:sp>
        <p:nvSpPr>
          <p:cNvPr id="476" name="Google Shape;476;p28"/>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477" name="Google Shape;477;p28"/>
          <p:cNvSpPr txBox="1"/>
          <p:nvPr/>
        </p:nvSpPr>
        <p:spPr>
          <a:xfrm>
            <a:off x="1393902" y="477959"/>
            <a:ext cx="8828011" cy="720725"/>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600"/>
              <a:buFont typeface="Times New Roman"/>
              <a:buNone/>
            </a:pPr>
            <a:r>
              <a:rPr b="1" lang="en-US" sz="3600">
                <a:solidFill>
                  <a:schemeClr val="lt1"/>
                </a:solidFill>
                <a:latin typeface="Times New Roman"/>
                <a:ea typeface="Times New Roman"/>
                <a:cs typeface="Times New Roman"/>
                <a:sym typeface="Times New Roman"/>
              </a:rPr>
              <a:t>Major Ethical Concerns </a:t>
            </a:r>
            <a:endParaRPr/>
          </a:p>
        </p:txBody>
      </p:sp>
      <p:sp>
        <p:nvSpPr>
          <p:cNvPr id="478" name="Google Shape;478;p28"/>
          <p:cNvSpPr txBox="1"/>
          <p:nvPr/>
        </p:nvSpPr>
        <p:spPr>
          <a:xfrm>
            <a:off x="1393902" y="1846924"/>
            <a:ext cx="9144000" cy="3717535"/>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400"/>
              <a:buFont typeface="Arial"/>
              <a:buChar char="•"/>
            </a:pPr>
            <a:r>
              <a:rPr b="1" lang="en-US" sz="2400">
                <a:solidFill>
                  <a:schemeClr val="dk1"/>
                </a:solidFill>
                <a:latin typeface="Times New Roman"/>
                <a:ea typeface="Times New Roman"/>
                <a:cs typeface="Times New Roman"/>
                <a:sym typeface="Times New Roman"/>
              </a:rPr>
              <a:t>Ethics brings many rewards to organizations that nurture it, but managing ethics requires activity and attention on several levels including the following:</a:t>
            </a:r>
            <a:endParaRPr/>
          </a:p>
          <a:p>
            <a:pPr indent="-228600" lvl="1" marL="685800" marR="0" rtl="0" algn="just">
              <a:lnSpc>
                <a:spcPct val="90000"/>
              </a:lnSpc>
              <a:spcBef>
                <a:spcPts val="500"/>
              </a:spcBef>
              <a:spcAft>
                <a:spcPts val="0"/>
              </a:spcAft>
              <a:buClr>
                <a:schemeClr val="dk1"/>
              </a:buClr>
              <a:buSzPts val="2000"/>
              <a:buFont typeface="Noto Sans Symbols"/>
              <a:buChar char="⮚"/>
            </a:pPr>
            <a:r>
              <a:rPr b="0" i="0" lang="en-US" sz="2000" u="none" cap="none" strike="noStrike">
                <a:solidFill>
                  <a:schemeClr val="dk1"/>
                </a:solidFill>
                <a:latin typeface="Times New Roman"/>
                <a:ea typeface="Times New Roman"/>
                <a:cs typeface="Times New Roman"/>
                <a:sym typeface="Times New Roman"/>
              </a:rPr>
              <a:t>Complying with the law</a:t>
            </a:r>
            <a:endParaRPr/>
          </a:p>
          <a:p>
            <a:pPr indent="-228600" lvl="1" marL="685800" marR="0" rtl="0" algn="just">
              <a:lnSpc>
                <a:spcPct val="90000"/>
              </a:lnSpc>
              <a:spcBef>
                <a:spcPts val="500"/>
              </a:spcBef>
              <a:spcAft>
                <a:spcPts val="0"/>
              </a:spcAft>
              <a:buClr>
                <a:schemeClr val="dk1"/>
              </a:buClr>
              <a:buSzPts val="2000"/>
              <a:buFont typeface="Noto Sans Symbols"/>
              <a:buChar char="⮚"/>
            </a:pPr>
            <a:r>
              <a:rPr b="0" i="0" lang="en-US" sz="2000" u="none" cap="none" strike="noStrike">
                <a:solidFill>
                  <a:schemeClr val="dk1"/>
                </a:solidFill>
                <a:latin typeface="Times New Roman"/>
                <a:ea typeface="Times New Roman"/>
                <a:cs typeface="Times New Roman"/>
                <a:sym typeface="Times New Roman"/>
              </a:rPr>
              <a:t>Setting ethical standards</a:t>
            </a:r>
            <a:endParaRPr/>
          </a:p>
          <a:p>
            <a:pPr indent="-228600" lvl="1" marL="685800" marR="0" rtl="0" algn="just">
              <a:lnSpc>
                <a:spcPct val="90000"/>
              </a:lnSpc>
              <a:spcBef>
                <a:spcPts val="500"/>
              </a:spcBef>
              <a:spcAft>
                <a:spcPts val="0"/>
              </a:spcAft>
              <a:buClr>
                <a:schemeClr val="dk1"/>
              </a:buClr>
              <a:buSzPts val="2000"/>
              <a:buFont typeface="Noto Sans Symbols"/>
              <a:buChar char="⮚"/>
            </a:pPr>
            <a:r>
              <a:rPr b="0" i="0" lang="en-US" sz="2000" u="none" cap="none" strike="noStrike">
                <a:solidFill>
                  <a:schemeClr val="dk1"/>
                </a:solidFill>
                <a:latin typeface="Times New Roman"/>
                <a:ea typeface="Times New Roman"/>
                <a:cs typeface="Times New Roman"/>
                <a:sym typeface="Times New Roman"/>
              </a:rPr>
              <a:t>Dealing with the complex decisions related to trade-offs between the bottom line and ethical conduct</a:t>
            </a:r>
            <a:endParaRPr/>
          </a:p>
          <a:p>
            <a:pPr indent="-342900" lvl="1" marL="342900" marR="0" rtl="0" algn="just">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Times New Roman"/>
                <a:ea typeface="Times New Roman"/>
                <a:cs typeface="Times New Roman"/>
                <a:sym typeface="Times New Roman"/>
              </a:rPr>
              <a:t>High ethical standards require both organizations and individuals to conform to sound moral principles</a:t>
            </a:r>
            <a:endParaRPr/>
          </a:p>
          <a:p>
            <a:pPr indent="-342900" lvl="1" marL="342900" marR="0" rtl="0" algn="just">
              <a:lnSpc>
                <a:spcPct val="90000"/>
              </a:lnSpc>
              <a:spcBef>
                <a:spcPts val="500"/>
              </a:spcBef>
              <a:spcAft>
                <a:spcPts val="0"/>
              </a:spcAft>
              <a:buClr>
                <a:schemeClr val="dk1"/>
              </a:buClr>
              <a:buSzPts val="2000"/>
              <a:buFont typeface="Arial"/>
              <a:buChar char="⮚"/>
            </a:pPr>
            <a:r>
              <a:rPr b="1" i="0" lang="en-US" sz="2000" u="none" cap="none" strike="noStrike">
                <a:solidFill>
                  <a:schemeClr val="dk1"/>
                </a:solidFill>
                <a:latin typeface="Times New Roman"/>
                <a:ea typeface="Times New Roman"/>
                <a:cs typeface="Times New Roman"/>
                <a:sym typeface="Times New Roman"/>
              </a:rPr>
              <a:t>Organizational culture and individual moral philosophies and values influence the recognition of ethical issues and marketing ethics decisions</a:t>
            </a:r>
            <a:endParaRPr b="1" i="0" sz="2000" u="none" cap="none" strike="noStrike">
              <a:solidFill>
                <a:schemeClr val="dk1"/>
              </a:solidFill>
              <a:latin typeface="Times New Roman"/>
              <a:ea typeface="Times New Roman"/>
              <a:cs typeface="Times New Roman"/>
              <a:sym typeface="Times New Roman"/>
            </a:endParaRPr>
          </a:p>
        </p:txBody>
      </p:sp>
      <p:sp>
        <p:nvSpPr>
          <p:cNvPr id="479" name="Google Shape;479;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pic>
        <p:nvPicPr>
          <p:cNvPr id="484" name="Google Shape;484;p29"/>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485" name="Google Shape;485;p29"/>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486" name="Google Shape;486;p2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87" name="Google Shape;487;p2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88" name="Google Shape;488;p29"/>
          <p:cNvPicPr preferRelativeResize="0"/>
          <p:nvPr/>
        </p:nvPicPr>
        <p:blipFill rotWithShape="1">
          <a:blip r:embed="rId6">
            <a:alphaModFix/>
          </a:blip>
          <a:srcRect b="0" l="0" r="0" t="0"/>
          <a:stretch/>
        </p:blipFill>
        <p:spPr>
          <a:xfrm>
            <a:off x="-108036" y="-111822"/>
            <a:ext cx="9425065" cy="1610200"/>
          </a:xfrm>
          <a:prstGeom prst="rect">
            <a:avLst/>
          </a:prstGeom>
          <a:noFill/>
          <a:ln>
            <a:noFill/>
          </a:ln>
        </p:spPr>
      </p:pic>
      <p:sp>
        <p:nvSpPr>
          <p:cNvPr id="489" name="Google Shape;489;p29"/>
          <p:cNvSpPr txBox="1"/>
          <p:nvPr/>
        </p:nvSpPr>
        <p:spPr>
          <a:xfrm>
            <a:off x="1285700" y="435586"/>
            <a:ext cx="8828011" cy="720725"/>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4000"/>
              <a:buFont typeface="Times New Roman"/>
              <a:buNone/>
            </a:pPr>
            <a:r>
              <a:rPr b="1" lang="en-US" sz="4000">
                <a:solidFill>
                  <a:schemeClr val="lt1"/>
                </a:solidFill>
                <a:latin typeface="Times New Roman"/>
                <a:ea typeface="Times New Roman"/>
                <a:cs typeface="Times New Roman"/>
                <a:sym typeface="Times New Roman"/>
              </a:rPr>
              <a:t>Major Ethical Concerns </a:t>
            </a:r>
            <a:endParaRPr/>
          </a:p>
        </p:txBody>
      </p:sp>
      <p:sp>
        <p:nvSpPr>
          <p:cNvPr id="490" name="Google Shape;490;p29"/>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491" name="Google Shape;491;p29"/>
          <p:cNvSpPr txBox="1"/>
          <p:nvPr/>
        </p:nvSpPr>
        <p:spPr>
          <a:xfrm>
            <a:off x="2352907" y="1673755"/>
            <a:ext cx="8106936" cy="4160779"/>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800"/>
              <a:buFont typeface="Times New Roman"/>
              <a:buChar char="•"/>
            </a:pPr>
            <a:r>
              <a:rPr b="1" lang="en-US" sz="2800">
                <a:solidFill>
                  <a:schemeClr val="dk1"/>
                </a:solidFill>
                <a:latin typeface="Times New Roman"/>
                <a:ea typeface="Times New Roman"/>
                <a:cs typeface="Times New Roman"/>
                <a:sym typeface="Times New Roman"/>
              </a:rPr>
              <a:t> Ethical Concerns in Marketing Communication</a:t>
            </a:r>
            <a:endParaRPr/>
          </a:p>
          <a:p>
            <a:pPr indent="-228600" lvl="0" marL="228600" marR="0" rtl="0" algn="just">
              <a:lnSpc>
                <a:spcPct val="90000"/>
              </a:lnSpc>
              <a:spcBef>
                <a:spcPts val="1000"/>
              </a:spcBef>
              <a:spcAft>
                <a:spcPts val="0"/>
              </a:spcAft>
              <a:buClr>
                <a:schemeClr val="dk1"/>
              </a:buClr>
              <a:buSzPts val="2800"/>
              <a:buFont typeface="Times New Roman"/>
              <a:buChar char="•"/>
            </a:pPr>
            <a:r>
              <a:rPr b="1" lang="en-US" sz="2800">
                <a:solidFill>
                  <a:schemeClr val="dk1"/>
                </a:solidFill>
                <a:latin typeface="Times New Roman"/>
                <a:ea typeface="Times New Roman"/>
                <a:cs typeface="Times New Roman"/>
                <a:sym typeface="Times New Roman"/>
              </a:rPr>
              <a:t> Ethical issues in public relations and publicity</a:t>
            </a:r>
            <a:endParaRPr/>
          </a:p>
          <a:p>
            <a:pPr indent="-228600" lvl="0" marL="228600" marR="0" rtl="0" algn="just">
              <a:lnSpc>
                <a:spcPct val="90000"/>
              </a:lnSpc>
              <a:spcBef>
                <a:spcPts val="1000"/>
              </a:spcBef>
              <a:spcAft>
                <a:spcPts val="0"/>
              </a:spcAft>
              <a:buClr>
                <a:schemeClr val="dk1"/>
              </a:buClr>
              <a:buSzPts val="2800"/>
              <a:buFont typeface="Times New Roman"/>
              <a:buChar char="•"/>
            </a:pPr>
            <a:r>
              <a:rPr b="1" lang="en-US" sz="2800">
                <a:solidFill>
                  <a:schemeClr val="dk1"/>
                </a:solidFill>
                <a:latin typeface="Times New Roman"/>
                <a:ea typeface="Times New Roman"/>
                <a:cs typeface="Times New Roman"/>
                <a:sym typeface="Times New Roman"/>
              </a:rPr>
              <a:t> Ethical issues in personal selling</a:t>
            </a:r>
            <a:endParaRPr/>
          </a:p>
          <a:p>
            <a:pPr indent="-228600" lvl="0" marL="228600" marR="0" rtl="0" algn="just">
              <a:lnSpc>
                <a:spcPct val="90000"/>
              </a:lnSpc>
              <a:spcBef>
                <a:spcPts val="1000"/>
              </a:spcBef>
              <a:spcAft>
                <a:spcPts val="0"/>
              </a:spcAft>
              <a:buClr>
                <a:schemeClr val="dk1"/>
              </a:buClr>
              <a:buSzPts val="2800"/>
              <a:buFont typeface="Times New Roman"/>
              <a:buChar char="•"/>
            </a:pPr>
            <a:r>
              <a:rPr b="1" lang="en-US" sz="2800">
                <a:solidFill>
                  <a:schemeClr val="dk1"/>
                </a:solidFill>
                <a:latin typeface="Times New Roman"/>
                <a:ea typeface="Times New Roman"/>
                <a:cs typeface="Times New Roman"/>
                <a:sym typeface="Times New Roman"/>
              </a:rPr>
              <a:t> Ethical issues in sales promotion</a:t>
            </a:r>
            <a:endParaRPr/>
          </a:p>
          <a:p>
            <a:pPr indent="-228600" lvl="0" marL="228600" marR="0" rtl="0" algn="just">
              <a:lnSpc>
                <a:spcPct val="90000"/>
              </a:lnSpc>
              <a:spcBef>
                <a:spcPts val="1000"/>
              </a:spcBef>
              <a:spcAft>
                <a:spcPts val="0"/>
              </a:spcAft>
              <a:buClr>
                <a:schemeClr val="dk1"/>
              </a:buClr>
              <a:buSzPts val="2800"/>
              <a:buFont typeface="Times New Roman"/>
              <a:buChar char="•"/>
            </a:pPr>
            <a:r>
              <a:rPr b="1" lang="en-US" sz="2800">
                <a:solidFill>
                  <a:schemeClr val="dk1"/>
                </a:solidFill>
                <a:latin typeface="Times New Roman"/>
                <a:ea typeface="Times New Roman"/>
                <a:cs typeface="Times New Roman"/>
                <a:sym typeface="Times New Roman"/>
              </a:rPr>
              <a:t> Ethical issues in advertising</a:t>
            </a:r>
            <a:endParaRPr/>
          </a:p>
          <a:p>
            <a:pPr indent="-228600" lvl="0" marL="228600" marR="0" rtl="0" algn="just">
              <a:lnSpc>
                <a:spcPct val="90000"/>
              </a:lnSpc>
              <a:spcBef>
                <a:spcPts val="1000"/>
              </a:spcBef>
              <a:spcAft>
                <a:spcPts val="0"/>
              </a:spcAft>
              <a:buClr>
                <a:schemeClr val="dk1"/>
              </a:buClr>
              <a:buSzPts val="2800"/>
              <a:buFont typeface="Times New Roman"/>
              <a:buChar char="•"/>
            </a:pPr>
            <a:r>
              <a:rPr b="1" lang="en-US" sz="2800">
                <a:solidFill>
                  <a:schemeClr val="dk1"/>
                </a:solidFill>
                <a:latin typeface="Times New Roman"/>
                <a:ea typeface="Times New Roman"/>
                <a:cs typeface="Times New Roman"/>
                <a:sym typeface="Times New Roman"/>
              </a:rPr>
              <a:t> Ethical issues in Packaging</a:t>
            </a:r>
            <a:endParaRPr/>
          </a:p>
          <a:p>
            <a:pPr indent="-228600" lvl="0" marL="228600" marR="0" rtl="0" algn="just">
              <a:lnSpc>
                <a:spcPct val="90000"/>
              </a:lnSpc>
              <a:spcBef>
                <a:spcPts val="1000"/>
              </a:spcBef>
              <a:spcAft>
                <a:spcPts val="0"/>
              </a:spcAft>
              <a:buClr>
                <a:schemeClr val="dk1"/>
              </a:buClr>
              <a:buSzPts val="2800"/>
              <a:buFont typeface="Times New Roman"/>
              <a:buChar char="•"/>
            </a:pPr>
            <a:r>
              <a:rPr b="1" lang="en-US" sz="2800">
                <a:solidFill>
                  <a:schemeClr val="dk1"/>
                </a:solidFill>
                <a:latin typeface="Times New Roman"/>
                <a:ea typeface="Times New Roman"/>
                <a:cs typeface="Times New Roman"/>
                <a:sym typeface="Times New Roman"/>
              </a:rPr>
              <a:t> Ethics in marketing research</a:t>
            </a:r>
            <a:endParaRPr/>
          </a:p>
          <a:p>
            <a:pPr indent="0" lvl="0" marL="0" marR="0" rtl="0" algn="just">
              <a:lnSpc>
                <a:spcPct val="90000"/>
              </a:lnSpc>
              <a:spcBef>
                <a:spcPts val="1000"/>
              </a:spcBef>
              <a:spcAft>
                <a:spcPts val="0"/>
              </a:spcAft>
              <a:buClr>
                <a:schemeClr val="dk1"/>
              </a:buClr>
              <a:buSzPts val="2800"/>
              <a:buFont typeface="Times New Roman"/>
              <a:buNone/>
            </a:pPr>
            <a:r>
              <a:t/>
            </a:r>
            <a:endParaRPr b="1" sz="2800">
              <a:solidFill>
                <a:schemeClr val="dk1"/>
              </a:solidFill>
              <a:latin typeface="Times New Roman"/>
              <a:ea typeface="Times New Roman"/>
              <a:cs typeface="Times New Roman"/>
              <a:sym typeface="Times New Roman"/>
            </a:endParaRPr>
          </a:p>
          <a:p>
            <a:pPr indent="-50800" lvl="0" marL="228600" marR="0" rtl="0" algn="just">
              <a:lnSpc>
                <a:spcPct val="90000"/>
              </a:lnSpc>
              <a:spcBef>
                <a:spcPts val="1000"/>
              </a:spcBef>
              <a:spcAft>
                <a:spcPts val="0"/>
              </a:spcAft>
              <a:buClr>
                <a:schemeClr val="dk1"/>
              </a:buClr>
              <a:buSzPts val="2800"/>
              <a:buFont typeface="Times New Roman"/>
              <a:buNone/>
            </a:pPr>
            <a:r>
              <a:t/>
            </a:r>
            <a:endParaRPr b="1" sz="2800">
              <a:solidFill>
                <a:schemeClr val="dk1"/>
              </a:solidFill>
              <a:latin typeface="Times New Roman"/>
              <a:ea typeface="Times New Roman"/>
              <a:cs typeface="Times New Roman"/>
              <a:sym typeface="Times New Roman"/>
            </a:endParaRPr>
          </a:p>
          <a:p>
            <a:pPr indent="-50800" lvl="0" marL="228600" marR="0" rtl="0" algn="just">
              <a:lnSpc>
                <a:spcPct val="90000"/>
              </a:lnSpc>
              <a:spcBef>
                <a:spcPts val="1000"/>
              </a:spcBef>
              <a:spcAft>
                <a:spcPts val="0"/>
              </a:spcAft>
              <a:buClr>
                <a:schemeClr val="dk1"/>
              </a:buClr>
              <a:buSzPts val="2800"/>
              <a:buFont typeface="Times New Roman"/>
              <a:buNone/>
            </a:pPr>
            <a:r>
              <a:t/>
            </a:r>
            <a:endParaRPr b="1" sz="2800">
              <a:solidFill>
                <a:schemeClr val="dk1"/>
              </a:solidFill>
              <a:latin typeface="Times New Roman"/>
              <a:ea typeface="Times New Roman"/>
              <a:cs typeface="Times New Roman"/>
              <a:sym typeface="Times New Roman"/>
            </a:endParaRPr>
          </a:p>
          <a:p>
            <a:pPr indent="-50800" lvl="0" marL="228600" marR="0" rtl="0" algn="just">
              <a:lnSpc>
                <a:spcPct val="90000"/>
              </a:lnSpc>
              <a:spcBef>
                <a:spcPts val="1000"/>
              </a:spcBef>
              <a:spcAft>
                <a:spcPts val="0"/>
              </a:spcAft>
              <a:buClr>
                <a:schemeClr val="dk1"/>
              </a:buClr>
              <a:buSzPts val="2800"/>
              <a:buFont typeface="Times New Roman"/>
              <a:buNone/>
            </a:pPr>
            <a:r>
              <a:t/>
            </a:r>
            <a:endParaRPr b="1" sz="2800">
              <a:solidFill>
                <a:schemeClr val="dk1"/>
              </a:solidFill>
              <a:latin typeface="Times New Roman"/>
              <a:ea typeface="Times New Roman"/>
              <a:cs typeface="Times New Roman"/>
              <a:sym typeface="Times New Roman"/>
            </a:endParaRPr>
          </a:p>
          <a:p>
            <a:pPr indent="-50800" lvl="0" marL="228600" marR="0" rtl="0" algn="just">
              <a:lnSpc>
                <a:spcPct val="90000"/>
              </a:lnSpc>
              <a:spcBef>
                <a:spcPts val="1000"/>
              </a:spcBef>
              <a:spcAft>
                <a:spcPts val="0"/>
              </a:spcAft>
              <a:buClr>
                <a:schemeClr val="dk1"/>
              </a:buClr>
              <a:buSzPts val="2800"/>
              <a:buFont typeface="Times New Roman"/>
              <a:buNone/>
            </a:pPr>
            <a:r>
              <a:t/>
            </a:r>
            <a:endParaRPr b="1" sz="2800">
              <a:solidFill>
                <a:schemeClr val="dk1"/>
              </a:solidFill>
              <a:latin typeface="Times New Roman"/>
              <a:ea typeface="Times New Roman"/>
              <a:cs typeface="Times New Roman"/>
              <a:sym typeface="Times New Roman"/>
            </a:endParaRPr>
          </a:p>
          <a:p>
            <a:pPr indent="-50800" lvl="0" marL="228600" marR="0" rtl="0" algn="just">
              <a:lnSpc>
                <a:spcPct val="90000"/>
              </a:lnSpc>
              <a:spcBef>
                <a:spcPts val="1000"/>
              </a:spcBef>
              <a:spcAft>
                <a:spcPts val="0"/>
              </a:spcAft>
              <a:buClr>
                <a:schemeClr val="dk1"/>
              </a:buClr>
              <a:buSzPts val="2800"/>
              <a:buFont typeface="Times New Roman"/>
              <a:buNone/>
            </a:pPr>
            <a:r>
              <a:t/>
            </a:r>
            <a:endParaRPr b="1" sz="2800">
              <a:solidFill>
                <a:schemeClr val="dk1"/>
              </a:solidFill>
              <a:latin typeface="Times New Roman"/>
              <a:ea typeface="Times New Roman"/>
              <a:cs typeface="Times New Roman"/>
              <a:sym typeface="Times New Roman"/>
            </a:endParaRPr>
          </a:p>
        </p:txBody>
      </p:sp>
      <p:sp>
        <p:nvSpPr>
          <p:cNvPr id="492" name="Google Shape;492;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6" name="Shape 496"/>
        <p:cNvGrpSpPr/>
        <p:nvPr/>
      </p:nvGrpSpPr>
      <p:grpSpPr>
        <a:xfrm>
          <a:off x="0" y="0"/>
          <a:ext cx="0" cy="0"/>
          <a:chOff x="0" y="0"/>
          <a:chExt cx="0" cy="0"/>
        </a:xfrm>
      </p:grpSpPr>
      <p:pic>
        <p:nvPicPr>
          <p:cNvPr id="497" name="Google Shape;497;p30"/>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498" name="Google Shape;498;p30"/>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499" name="Google Shape;499;p3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00" name="Google Shape;500;p3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01" name="Google Shape;501;p30"/>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502" name="Google Shape;502;p30"/>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503" name="Google Shape;503;p30"/>
          <p:cNvSpPr txBox="1"/>
          <p:nvPr/>
        </p:nvSpPr>
        <p:spPr>
          <a:xfrm>
            <a:off x="1803722" y="331085"/>
            <a:ext cx="7751956" cy="104730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2800"/>
              <a:buFont typeface="Times New Roman"/>
              <a:buNone/>
            </a:pPr>
            <a:r>
              <a:rPr b="1" lang="en-US" sz="2800">
                <a:solidFill>
                  <a:schemeClr val="lt1"/>
                </a:solidFill>
                <a:latin typeface="Times New Roman"/>
                <a:ea typeface="Times New Roman"/>
                <a:cs typeface="Times New Roman"/>
                <a:sym typeface="Times New Roman"/>
              </a:rPr>
              <a:t>Ethical Concerns in Marketing Communication</a:t>
            </a:r>
            <a:endParaRPr/>
          </a:p>
        </p:txBody>
      </p:sp>
      <p:sp>
        <p:nvSpPr>
          <p:cNvPr id="504" name="Google Shape;504;p30"/>
          <p:cNvSpPr txBox="1"/>
          <p:nvPr/>
        </p:nvSpPr>
        <p:spPr>
          <a:xfrm>
            <a:off x="2018371" y="1610200"/>
            <a:ext cx="9199756" cy="4071730"/>
          </a:xfrm>
          <a:prstGeom prst="rect">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228600" lvl="0" marL="228600" marR="0" rtl="0" algn="just">
              <a:lnSpc>
                <a:spcPct val="90000"/>
              </a:lnSpc>
              <a:spcBef>
                <a:spcPts val="0"/>
              </a:spcBef>
              <a:spcAft>
                <a:spcPts val="0"/>
              </a:spcAft>
              <a:buClr>
                <a:schemeClr val="dk1"/>
              </a:buClr>
              <a:buSzPts val="2800"/>
              <a:buFont typeface="Arial"/>
              <a:buChar char="•"/>
            </a:pPr>
            <a:r>
              <a:rPr lang="en-US" sz="2800">
                <a:solidFill>
                  <a:schemeClr val="dk1"/>
                </a:solidFill>
                <a:latin typeface="Times New Roman"/>
                <a:ea typeface="Times New Roman"/>
                <a:cs typeface="Times New Roman"/>
                <a:sym typeface="Times New Roman"/>
              </a:rPr>
              <a:t>Marketing Communications is the sharing of information concepts and meanings by the source and receiver about products and services and the organizations that sells them </a:t>
            </a:r>
            <a:endParaRPr/>
          </a:p>
          <a:p>
            <a:pPr indent="-228600" lvl="0" marL="228600" marR="0" rtl="0" algn="just">
              <a:lnSpc>
                <a:spcPct val="90000"/>
              </a:lnSpc>
              <a:spcBef>
                <a:spcPts val="1000"/>
              </a:spcBef>
              <a:spcAft>
                <a:spcPts val="0"/>
              </a:spcAft>
              <a:buClr>
                <a:schemeClr val="dk1"/>
              </a:buClr>
              <a:buSzPts val="2800"/>
              <a:buFont typeface="Arial"/>
              <a:buChar char="•"/>
            </a:pPr>
            <a:r>
              <a:rPr lang="en-US" sz="2800">
                <a:solidFill>
                  <a:schemeClr val="dk1"/>
                </a:solidFill>
                <a:latin typeface="Times New Roman"/>
                <a:ea typeface="Times New Roman"/>
                <a:cs typeface="Times New Roman"/>
                <a:sym typeface="Times New Roman"/>
              </a:rPr>
              <a:t>Integrated marketing communication is the coordination and integration of all marketing communication tools, avenues, and sources within a company into a seamless program that maximizes the impact on consumers and other end users at a minimal cost </a:t>
            </a:r>
            <a:endParaRPr sz="2800">
              <a:solidFill>
                <a:schemeClr val="dk1"/>
              </a:solidFill>
              <a:latin typeface="Times New Roman"/>
              <a:ea typeface="Times New Roman"/>
              <a:cs typeface="Times New Roman"/>
              <a:sym typeface="Times New Roman"/>
            </a:endParaRPr>
          </a:p>
        </p:txBody>
      </p:sp>
      <p:sp>
        <p:nvSpPr>
          <p:cNvPr id="505" name="Google Shape;505;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9" name="Shape 509"/>
        <p:cNvGrpSpPr/>
        <p:nvPr/>
      </p:nvGrpSpPr>
      <p:grpSpPr>
        <a:xfrm>
          <a:off x="0" y="0"/>
          <a:ext cx="0" cy="0"/>
          <a:chOff x="0" y="0"/>
          <a:chExt cx="0" cy="0"/>
        </a:xfrm>
      </p:grpSpPr>
      <p:pic>
        <p:nvPicPr>
          <p:cNvPr id="510" name="Google Shape;510;p31"/>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511" name="Google Shape;511;p31"/>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512" name="Google Shape;512;p3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13" name="Google Shape;513;p3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14" name="Google Shape;514;p31"/>
          <p:cNvPicPr preferRelativeResize="0"/>
          <p:nvPr/>
        </p:nvPicPr>
        <p:blipFill rotWithShape="1">
          <a:blip r:embed="rId6">
            <a:alphaModFix/>
          </a:blip>
          <a:srcRect b="0" l="0" r="0" t="0"/>
          <a:stretch/>
        </p:blipFill>
        <p:spPr>
          <a:xfrm>
            <a:off x="11289" y="0"/>
            <a:ext cx="9425065" cy="1610200"/>
          </a:xfrm>
          <a:prstGeom prst="rect">
            <a:avLst/>
          </a:prstGeom>
          <a:noFill/>
          <a:ln>
            <a:noFill/>
          </a:ln>
        </p:spPr>
      </p:pic>
      <p:sp>
        <p:nvSpPr>
          <p:cNvPr id="515" name="Google Shape;515;p31"/>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516" name="Google Shape;516;p31"/>
          <p:cNvSpPr txBox="1"/>
          <p:nvPr/>
        </p:nvSpPr>
        <p:spPr>
          <a:xfrm>
            <a:off x="1946897" y="641418"/>
            <a:ext cx="7608781" cy="483598"/>
          </a:xfrm>
          <a:prstGeom prst="rect">
            <a:avLst/>
          </a:prstGeom>
          <a:noFill/>
          <a:ln>
            <a:noFill/>
          </a:ln>
        </p:spPr>
        <p:txBody>
          <a:bodyPr anchorCtr="0" anchor="ctr" bIns="45700" lIns="91425" spcFirstLastPara="1" rIns="91425" wrap="square" tIns="45700">
            <a:normAutofit fontScale="85000" lnSpcReduction="10000"/>
          </a:bodyPr>
          <a:lstStyle/>
          <a:p>
            <a:pPr indent="0" lvl="0" marL="0" marR="0" rtl="0" algn="ctr">
              <a:lnSpc>
                <a:spcPct val="90000"/>
              </a:lnSpc>
              <a:spcBef>
                <a:spcPts val="0"/>
              </a:spcBef>
              <a:spcAft>
                <a:spcPts val="0"/>
              </a:spcAft>
              <a:buClr>
                <a:schemeClr val="lt1"/>
              </a:buClr>
              <a:buSzPct val="100000"/>
              <a:buFont typeface="Times New Roman"/>
              <a:buNone/>
            </a:pPr>
            <a:r>
              <a:rPr b="1" lang="en-US" sz="3200">
                <a:solidFill>
                  <a:schemeClr val="lt1"/>
                </a:solidFill>
                <a:latin typeface="Times New Roman"/>
                <a:ea typeface="Times New Roman"/>
                <a:cs typeface="Times New Roman"/>
                <a:sym typeface="Times New Roman"/>
              </a:rPr>
              <a:t>Ethical Concerns in Marketing Communication</a:t>
            </a:r>
            <a:endParaRPr/>
          </a:p>
        </p:txBody>
      </p:sp>
      <p:sp>
        <p:nvSpPr>
          <p:cNvPr id="517" name="Google Shape;517;p31"/>
          <p:cNvSpPr txBox="1"/>
          <p:nvPr/>
        </p:nvSpPr>
        <p:spPr>
          <a:xfrm>
            <a:off x="1535220" y="1733473"/>
            <a:ext cx="9616000" cy="4092497"/>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514350" lvl="0" marL="514350" marR="0" rtl="0" algn="just">
              <a:lnSpc>
                <a:spcPct val="90000"/>
              </a:lnSpc>
              <a:spcBef>
                <a:spcPts val="0"/>
              </a:spcBef>
              <a:spcAft>
                <a:spcPts val="0"/>
              </a:spcAft>
              <a:buClr>
                <a:schemeClr val="dk1"/>
              </a:buClr>
              <a:buSzPts val="2400"/>
              <a:buFont typeface="Calibri"/>
              <a:buAutoNum type="arabicPeriod"/>
            </a:pPr>
            <a:r>
              <a:rPr b="1" lang="en-US" sz="2400">
                <a:solidFill>
                  <a:schemeClr val="dk1"/>
                </a:solidFill>
                <a:latin typeface="Times New Roman"/>
                <a:ea typeface="Times New Roman"/>
                <a:cs typeface="Times New Roman"/>
                <a:sym typeface="Times New Roman"/>
              </a:rPr>
              <a:t>Ethics in communication requires dignity in preparation and implementation of communication programmes</a:t>
            </a:r>
            <a:endParaRPr/>
          </a:p>
          <a:p>
            <a:pPr indent="-514350" lvl="0" marL="514350" marR="0" rtl="0" algn="just">
              <a:lnSpc>
                <a:spcPct val="90000"/>
              </a:lnSpc>
              <a:spcBef>
                <a:spcPts val="1000"/>
              </a:spcBef>
              <a:spcAft>
                <a:spcPts val="0"/>
              </a:spcAft>
              <a:buClr>
                <a:schemeClr val="dk1"/>
              </a:buClr>
              <a:buSzPts val="2400"/>
              <a:buFont typeface="Calibri"/>
              <a:buAutoNum type="arabicPeriod"/>
            </a:pPr>
            <a:r>
              <a:rPr b="1" lang="en-US" sz="2400">
                <a:solidFill>
                  <a:schemeClr val="dk1"/>
                </a:solidFill>
                <a:latin typeface="Times New Roman"/>
                <a:ea typeface="Times New Roman"/>
                <a:cs typeface="Times New Roman"/>
                <a:sym typeface="Times New Roman"/>
              </a:rPr>
              <a:t>Integrity involves avoiding deceiving others of behaving purely in an expedient fashion. Integrity is the quality of being morally good </a:t>
            </a:r>
            <a:endParaRPr/>
          </a:p>
          <a:p>
            <a:pPr indent="-514350" lvl="0" marL="514350" marR="0" rtl="0" algn="just">
              <a:lnSpc>
                <a:spcPct val="90000"/>
              </a:lnSpc>
              <a:spcBef>
                <a:spcPts val="1000"/>
              </a:spcBef>
              <a:spcAft>
                <a:spcPts val="0"/>
              </a:spcAft>
              <a:buClr>
                <a:schemeClr val="dk1"/>
              </a:buClr>
              <a:buSzPts val="2400"/>
              <a:buFont typeface="Calibri"/>
              <a:buAutoNum type="arabicPeriod"/>
            </a:pPr>
            <a:r>
              <a:rPr b="1" lang="en-US" sz="2400">
                <a:solidFill>
                  <a:schemeClr val="dk1"/>
                </a:solidFill>
                <a:latin typeface="Times New Roman"/>
                <a:ea typeface="Times New Roman"/>
                <a:cs typeface="Times New Roman"/>
                <a:sym typeface="Times New Roman"/>
              </a:rPr>
              <a:t>Marketing and marketing communication are activities in which ethics and morals play key roles </a:t>
            </a:r>
            <a:endParaRPr/>
          </a:p>
          <a:p>
            <a:pPr indent="-514350" lvl="0" marL="514350" marR="0" rtl="0" algn="just">
              <a:lnSpc>
                <a:spcPct val="90000"/>
              </a:lnSpc>
              <a:spcBef>
                <a:spcPts val="1000"/>
              </a:spcBef>
              <a:spcAft>
                <a:spcPts val="0"/>
              </a:spcAft>
              <a:buClr>
                <a:schemeClr val="dk1"/>
              </a:buClr>
              <a:buSzPts val="2400"/>
              <a:buFont typeface="Calibri"/>
              <a:buAutoNum type="arabicPeriod"/>
            </a:pPr>
            <a:r>
              <a:rPr b="1" lang="en-US" sz="2400">
                <a:solidFill>
                  <a:schemeClr val="dk1"/>
                </a:solidFill>
                <a:latin typeface="Times New Roman"/>
                <a:ea typeface="Times New Roman"/>
                <a:cs typeface="Times New Roman"/>
                <a:sym typeface="Times New Roman"/>
              </a:rPr>
              <a:t>Advertising and promotion are areas where a lapse in ethical standards or judgement can result in actions that are highly visible and damaging to a company </a:t>
            </a:r>
            <a:endParaRPr/>
          </a:p>
          <a:p>
            <a:pPr indent="0" lvl="0" marL="0" marR="0" rtl="0" algn="just">
              <a:lnSpc>
                <a:spcPct val="90000"/>
              </a:lnSpc>
              <a:spcBef>
                <a:spcPts val="1000"/>
              </a:spcBef>
              <a:spcAft>
                <a:spcPts val="0"/>
              </a:spcAft>
              <a:buClr>
                <a:schemeClr val="dk1"/>
              </a:buClr>
              <a:buSzPts val="2400"/>
              <a:buFont typeface="Arial"/>
              <a:buNone/>
            </a:pPr>
            <a:r>
              <a:t/>
            </a:r>
            <a:endParaRPr b="1" sz="2400">
              <a:solidFill>
                <a:schemeClr val="dk1"/>
              </a:solidFill>
              <a:latin typeface="Times New Roman"/>
              <a:ea typeface="Times New Roman"/>
              <a:cs typeface="Times New Roman"/>
              <a:sym typeface="Times New Roman"/>
            </a:endParaRPr>
          </a:p>
        </p:txBody>
      </p:sp>
      <p:sp>
        <p:nvSpPr>
          <p:cNvPr id="518" name="Google Shape;518;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pic>
        <p:nvPicPr>
          <p:cNvPr id="523" name="Google Shape;523;p32"/>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524" name="Google Shape;524;p32"/>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525" name="Google Shape;525;p3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26" name="Google Shape;526;p3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27" name="Google Shape;527;p32"/>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528" name="Google Shape;528;p32"/>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529" name="Google Shape;529;p32"/>
          <p:cNvSpPr txBox="1"/>
          <p:nvPr/>
        </p:nvSpPr>
        <p:spPr>
          <a:xfrm>
            <a:off x="2297151" y="365539"/>
            <a:ext cx="6657278" cy="962414"/>
          </a:xfrm>
          <a:prstGeom prst="rect">
            <a:avLst/>
          </a:prstGeom>
          <a:noFill/>
          <a:ln>
            <a:noFill/>
          </a:ln>
        </p:spPr>
        <p:txBody>
          <a:bodyPr anchorCtr="0" anchor="ctr" bIns="45700" lIns="91425" spcFirstLastPara="1" rIns="91425" wrap="square" tIns="45700">
            <a:normAutofit lnSpcReduction="10000"/>
          </a:bodyPr>
          <a:lstStyle/>
          <a:p>
            <a:pPr indent="0" lvl="0" marL="0" marR="0" rtl="0" algn="ctr">
              <a:lnSpc>
                <a:spcPct val="90000"/>
              </a:lnSpc>
              <a:spcBef>
                <a:spcPts val="0"/>
              </a:spcBef>
              <a:spcAft>
                <a:spcPts val="0"/>
              </a:spcAft>
              <a:buClr>
                <a:schemeClr val="lt1"/>
              </a:buClr>
              <a:buSzPts val="3200"/>
              <a:buFont typeface="Times New Roman"/>
              <a:buNone/>
            </a:pPr>
            <a:r>
              <a:rPr b="1" lang="en-US" sz="3200">
                <a:solidFill>
                  <a:schemeClr val="lt1"/>
                </a:solidFill>
                <a:latin typeface="Times New Roman"/>
                <a:ea typeface="Times New Roman"/>
                <a:cs typeface="Times New Roman"/>
                <a:sym typeface="Times New Roman"/>
              </a:rPr>
              <a:t>Ethical issues in public relations and publicity</a:t>
            </a:r>
            <a:endParaRPr/>
          </a:p>
        </p:txBody>
      </p:sp>
      <p:sp>
        <p:nvSpPr>
          <p:cNvPr id="530" name="Google Shape;530;p32"/>
          <p:cNvSpPr txBox="1"/>
          <p:nvPr/>
        </p:nvSpPr>
        <p:spPr>
          <a:xfrm>
            <a:off x="1741517" y="1610200"/>
            <a:ext cx="8720254" cy="3931580"/>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Public relations is a deliberate planned and sustained effort to establish and maintain mutual line of understanding between an organisation and its publics</a:t>
            </a:r>
            <a:endParaRPr/>
          </a:p>
          <a:p>
            <a:pPr indent="-228600" lvl="0" marL="228600" marR="0" rtl="0" algn="just">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Publicity is any form of commercially significant news item about an organization, goods, medium that is not paid for by the sponsor</a:t>
            </a:r>
            <a:endParaRPr/>
          </a:p>
          <a:p>
            <a:pPr indent="-228600" lvl="0" marL="228600" marR="0" rtl="0" algn="just">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The way firms confront negative publicity has important strategic as well as ethical ramifications</a:t>
            </a:r>
            <a:endParaRPr/>
          </a:p>
          <a:p>
            <a:pPr indent="-228600" lvl="0" marL="228600" marR="0" rtl="0" algn="just">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The primary ethical issue concerns whether firms confess to product shortcomings and acknowledge problems or, instead, attempt to cover up the problems </a:t>
            </a:r>
            <a:endParaRPr sz="2400">
              <a:solidFill>
                <a:schemeClr val="dk1"/>
              </a:solidFill>
              <a:latin typeface="Times New Roman"/>
              <a:ea typeface="Times New Roman"/>
              <a:cs typeface="Times New Roman"/>
              <a:sym typeface="Times New Roman"/>
            </a:endParaRPr>
          </a:p>
        </p:txBody>
      </p:sp>
      <p:sp>
        <p:nvSpPr>
          <p:cNvPr id="531" name="Google Shape;531;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5" name="Shape 535"/>
        <p:cNvGrpSpPr/>
        <p:nvPr/>
      </p:nvGrpSpPr>
      <p:grpSpPr>
        <a:xfrm>
          <a:off x="0" y="0"/>
          <a:ext cx="0" cy="0"/>
          <a:chOff x="0" y="0"/>
          <a:chExt cx="0" cy="0"/>
        </a:xfrm>
      </p:grpSpPr>
      <p:pic>
        <p:nvPicPr>
          <p:cNvPr id="536" name="Google Shape;536;p33"/>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537" name="Google Shape;537;p33"/>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538" name="Google Shape;538;p3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39" name="Google Shape;539;p3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40" name="Google Shape;540;p33"/>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541" name="Google Shape;541;p33"/>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542" name="Google Shape;542;p33"/>
          <p:cNvSpPr txBox="1"/>
          <p:nvPr/>
        </p:nvSpPr>
        <p:spPr>
          <a:xfrm>
            <a:off x="1285700" y="498334"/>
            <a:ext cx="9313204" cy="706437"/>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600"/>
              <a:buFont typeface="Times New Roman"/>
              <a:buNone/>
            </a:pPr>
            <a:r>
              <a:rPr b="1" lang="en-US" sz="3600">
                <a:solidFill>
                  <a:schemeClr val="lt1"/>
                </a:solidFill>
                <a:latin typeface="Times New Roman"/>
                <a:ea typeface="Times New Roman"/>
                <a:cs typeface="Times New Roman"/>
                <a:sym typeface="Times New Roman"/>
              </a:rPr>
              <a:t>Ethical issues in personal selling</a:t>
            </a:r>
            <a:endParaRPr/>
          </a:p>
        </p:txBody>
      </p:sp>
      <p:sp>
        <p:nvSpPr>
          <p:cNvPr id="543" name="Google Shape;543;p33"/>
          <p:cNvSpPr txBox="1"/>
          <p:nvPr/>
        </p:nvSpPr>
        <p:spPr>
          <a:xfrm>
            <a:off x="1467345" y="1674665"/>
            <a:ext cx="9313205" cy="3769847"/>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Personal selling is a concise effort on the part of the seller to induce a prospective buyer to purchase something that he had not originally decided to buy, even if he had thought of it favourably </a:t>
            </a:r>
            <a:endParaRPr/>
          </a:p>
          <a:p>
            <a:pPr indent="-228600" lvl="0" marL="228600" marR="0" rtl="0" algn="just">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Ethical issues include making unsubstantiated claims and undeliverable promises</a:t>
            </a:r>
            <a:endParaRPr/>
          </a:p>
          <a:p>
            <a:pPr indent="-228600" lvl="0" marL="228600" marR="0" rtl="0" algn="just">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Company’s penalty and reward structures have some effect on sales person’s ethical conduct</a:t>
            </a:r>
            <a:endParaRPr sz="2400">
              <a:solidFill>
                <a:schemeClr val="dk1"/>
              </a:solidFill>
              <a:latin typeface="Times New Roman"/>
              <a:ea typeface="Times New Roman"/>
              <a:cs typeface="Times New Roman"/>
              <a:sym typeface="Times New Roman"/>
            </a:endParaRPr>
          </a:p>
        </p:txBody>
      </p:sp>
      <p:sp>
        <p:nvSpPr>
          <p:cNvPr id="544" name="Google Shape;544;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8" name="Shape 548"/>
        <p:cNvGrpSpPr/>
        <p:nvPr/>
      </p:nvGrpSpPr>
      <p:grpSpPr>
        <a:xfrm>
          <a:off x="0" y="0"/>
          <a:ext cx="0" cy="0"/>
          <a:chOff x="0" y="0"/>
          <a:chExt cx="0" cy="0"/>
        </a:xfrm>
      </p:grpSpPr>
      <p:pic>
        <p:nvPicPr>
          <p:cNvPr id="549" name="Google Shape;549;p34"/>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550" name="Google Shape;550;p34"/>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551" name="Google Shape;551;p3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52" name="Google Shape;552;p3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53" name="Google Shape;553;p34"/>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554" name="Google Shape;554;p34"/>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555" name="Google Shape;555;p34"/>
          <p:cNvSpPr txBox="1"/>
          <p:nvPr/>
        </p:nvSpPr>
        <p:spPr>
          <a:xfrm>
            <a:off x="764337" y="535997"/>
            <a:ext cx="10337180" cy="642938"/>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600"/>
              <a:buFont typeface="Times New Roman"/>
              <a:buNone/>
            </a:pPr>
            <a:r>
              <a:rPr b="1" lang="en-US" sz="3600">
                <a:solidFill>
                  <a:schemeClr val="lt1"/>
                </a:solidFill>
                <a:latin typeface="Times New Roman"/>
                <a:ea typeface="Times New Roman"/>
                <a:cs typeface="Times New Roman"/>
                <a:sym typeface="Times New Roman"/>
              </a:rPr>
              <a:t>Ethical issues in sales promotion</a:t>
            </a:r>
            <a:endParaRPr b="1" sz="3600">
              <a:solidFill>
                <a:schemeClr val="lt1"/>
              </a:solidFill>
              <a:latin typeface="Times New Roman"/>
              <a:ea typeface="Times New Roman"/>
              <a:cs typeface="Times New Roman"/>
              <a:sym typeface="Times New Roman"/>
            </a:endParaRPr>
          </a:p>
        </p:txBody>
      </p:sp>
      <p:sp>
        <p:nvSpPr>
          <p:cNvPr id="556" name="Google Shape;556;p34"/>
          <p:cNvSpPr txBox="1"/>
          <p:nvPr/>
        </p:nvSpPr>
        <p:spPr>
          <a:xfrm>
            <a:off x="1137424" y="1628747"/>
            <a:ext cx="10337180" cy="3841942"/>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Sales promotion is the function of marketing which seeks to achieve given objectives by the adding of extrinsic tangible value to a product or service </a:t>
            </a:r>
            <a:endParaRPr/>
          </a:p>
          <a:p>
            <a:pPr indent="-228600" lvl="0" marL="228600" marR="0" rtl="0" algn="just">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It concerns the making of a featured offer to a defined customer group within a specific time limit </a:t>
            </a:r>
            <a:endParaRPr/>
          </a:p>
          <a:p>
            <a:pPr indent="-228600" lvl="0" marL="228600" marR="0" rtl="0" algn="just">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Consumer-oriented sales promotions are unethical when the sales promoter offers consumers a reward for their behaviour that is never delivered</a:t>
            </a:r>
            <a:endParaRPr sz="2400">
              <a:solidFill>
                <a:schemeClr val="dk1"/>
              </a:solidFill>
              <a:latin typeface="Times New Roman"/>
              <a:ea typeface="Times New Roman"/>
              <a:cs typeface="Times New Roman"/>
              <a:sym typeface="Times New Roman"/>
            </a:endParaRPr>
          </a:p>
        </p:txBody>
      </p:sp>
      <p:sp>
        <p:nvSpPr>
          <p:cNvPr id="557" name="Google Shape;557;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1" name="Shape 561"/>
        <p:cNvGrpSpPr/>
        <p:nvPr/>
      </p:nvGrpSpPr>
      <p:grpSpPr>
        <a:xfrm>
          <a:off x="0" y="0"/>
          <a:ext cx="0" cy="0"/>
          <a:chOff x="0" y="0"/>
          <a:chExt cx="0" cy="0"/>
        </a:xfrm>
      </p:grpSpPr>
      <p:pic>
        <p:nvPicPr>
          <p:cNvPr id="562" name="Google Shape;562;p35"/>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563" name="Google Shape;563;p35"/>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564" name="Google Shape;564;p3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65" name="Google Shape;565;p3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66" name="Google Shape;566;p35"/>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567" name="Google Shape;567;p35"/>
          <p:cNvSpPr txBox="1"/>
          <p:nvPr/>
        </p:nvSpPr>
        <p:spPr>
          <a:xfrm>
            <a:off x="130612" y="385743"/>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568" name="Google Shape;568;p35"/>
          <p:cNvSpPr txBox="1"/>
          <p:nvPr/>
        </p:nvSpPr>
        <p:spPr>
          <a:xfrm>
            <a:off x="847492" y="544318"/>
            <a:ext cx="9507306" cy="633412"/>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600"/>
              <a:buFont typeface="Times New Roman"/>
              <a:buNone/>
            </a:pPr>
            <a:r>
              <a:rPr b="1" lang="en-US" sz="3600">
                <a:solidFill>
                  <a:schemeClr val="lt1"/>
                </a:solidFill>
                <a:latin typeface="Times New Roman"/>
                <a:ea typeface="Times New Roman"/>
                <a:cs typeface="Times New Roman"/>
                <a:sym typeface="Times New Roman"/>
              </a:rPr>
              <a:t>Ethical issues in advertising</a:t>
            </a:r>
            <a:endParaRPr/>
          </a:p>
        </p:txBody>
      </p:sp>
      <p:sp>
        <p:nvSpPr>
          <p:cNvPr id="569" name="Google Shape;569;p35"/>
          <p:cNvSpPr txBox="1"/>
          <p:nvPr/>
        </p:nvSpPr>
        <p:spPr>
          <a:xfrm>
            <a:off x="1285700" y="1843805"/>
            <a:ext cx="9507306" cy="3542292"/>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One of the major problems in advertising and promotion is the lack of a clear and acceptable code of conduct</a:t>
            </a:r>
            <a:endParaRPr/>
          </a:p>
          <a:p>
            <a:pPr indent="-228600" lvl="0" marL="228600" marR="0" rtl="0" algn="just">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Advertising codes vary from country to country </a:t>
            </a:r>
            <a:endParaRPr/>
          </a:p>
          <a:p>
            <a:pPr indent="-228600" lvl="0" marL="228600" marR="0" rtl="0" algn="just">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Advertising is primarily meant to influence the independent thinking of the consumer and change his behaviour</a:t>
            </a:r>
            <a:endParaRPr/>
          </a:p>
          <a:p>
            <a:pPr indent="-228600" lvl="0" marL="228600" marR="0" rtl="0" algn="just">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Advertising can be considered as a brain- washing catalyst, which is intended to manipulate the consumer into thinking that the advertised product is the best for him, and it does not matter much whether the consumer really needs the product or not  </a:t>
            </a:r>
            <a:endParaRPr sz="2400">
              <a:solidFill>
                <a:schemeClr val="dk1"/>
              </a:solidFill>
              <a:latin typeface="Times New Roman"/>
              <a:ea typeface="Times New Roman"/>
              <a:cs typeface="Times New Roman"/>
              <a:sym typeface="Times New Roman"/>
            </a:endParaRPr>
          </a:p>
        </p:txBody>
      </p:sp>
      <p:sp>
        <p:nvSpPr>
          <p:cNvPr id="570" name="Google Shape;570;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4" name="Shape 574"/>
        <p:cNvGrpSpPr/>
        <p:nvPr/>
      </p:nvGrpSpPr>
      <p:grpSpPr>
        <a:xfrm>
          <a:off x="0" y="0"/>
          <a:ext cx="0" cy="0"/>
          <a:chOff x="0" y="0"/>
          <a:chExt cx="0" cy="0"/>
        </a:xfrm>
      </p:grpSpPr>
      <p:pic>
        <p:nvPicPr>
          <p:cNvPr id="575" name="Google Shape;575;p36"/>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576" name="Google Shape;576;p36"/>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577" name="Google Shape;577;p3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78" name="Google Shape;578;p3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79" name="Google Shape;579;p36"/>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580" name="Google Shape;580;p36"/>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581" name="Google Shape;581;p36"/>
          <p:cNvSpPr txBox="1"/>
          <p:nvPr/>
        </p:nvSpPr>
        <p:spPr>
          <a:xfrm>
            <a:off x="1724283" y="465895"/>
            <a:ext cx="8482361" cy="717820"/>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200"/>
              <a:buFont typeface="Times New Roman"/>
              <a:buNone/>
            </a:pPr>
            <a:r>
              <a:rPr b="1" lang="en-US" sz="3200">
                <a:solidFill>
                  <a:schemeClr val="lt1"/>
                </a:solidFill>
                <a:latin typeface="Times New Roman"/>
                <a:ea typeface="Times New Roman"/>
                <a:cs typeface="Times New Roman"/>
                <a:sym typeface="Times New Roman"/>
              </a:rPr>
              <a:t>Ethical issues in packaging</a:t>
            </a:r>
            <a:endParaRPr/>
          </a:p>
        </p:txBody>
      </p:sp>
      <p:sp>
        <p:nvSpPr>
          <p:cNvPr id="582" name="Google Shape;582;p36"/>
          <p:cNvSpPr txBox="1"/>
          <p:nvPr/>
        </p:nvSpPr>
        <p:spPr>
          <a:xfrm>
            <a:off x="1081670" y="1701159"/>
            <a:ext cx="10649414" cy="3397829"/>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lnSpcReduction="10000"/>
          </a:bodyPr>
          <a:lstStyle/>
          <a:p>
            <a:pPr indent="-228600" lvl="0" marL="228600" marR="0" rtl="0" algn="l">
              <a:lnSpc>
                <a:spcPct val="90000"/>
              </a:lnSpc>
              <a:spcBef>
                <a:spcPts val="0"/>
              </a:spcBef>
              <a:spcAft>
                <a:spcPts val="0"/>
              </a:spcAft>
              <a:buClr>
                <a:schemeClr val="dk1"/>
              </a:buClr>
              <a:buSzPts val="2800"/>
              <a:buFont typeface="Arial"/>
              <a:buChar char="•"/>
            </a:pPr>
            <a:r>
              <a:rPr lang="en-US" sz="2800">
                <a:solidFill>
                  <a:schemeClr val="dk1"/>
                </a:solidFill>
                <a:latin typeface="Times New Roman"/>
                <a:ea typeface="Times New Roman"/>
                <a:cs typeface="Times New Roman"/>
                <a:sym typeface="Times New Roman"/>
              </a:rPr>
              <a:t>Four aspects of packaging involve ethical issues:</a:t>
            </a:r>
            <a:endParaRPr/>
          </a:p>
          <a:p>
            <a:pPr indent="-228600" lvl="1" marL="685800" marR="0" rtl="0" algn="l">
              <a:lnSpc>
                <a:spcPct val="90000"/>
              </a:lnSpc>
              <a:spcBef>
                <a:spcPts val="500"/>
              </a:spcBef>
              <a:spcAft>
                <a:spcPts val="0"/>
              </a:spcAft>
              <a:buClr>
                <a:schemeClr val="dk1"/>
              </a:buClr>
              <a:buSzPts val="2400"/>
              <a:buFont typeface="Arial"/>
              <a:buNone/>
            </a:pPr>
            <a:r>
              <a:rPr b="0" i="0" lang="en-US" sz="2400" u="none" cap="none" strike="noStrike">
                <a:solidFill>
                  <a:schemeClr val="dk1"/>
                </a:solidFill>
                <a:latin typeface="Times New Roman"/>
                <a:ea typeface="Times New Roman"/>
                <a:cs typeface="Times New Roman"/>
                <a:sym typeface="Times New Roman"/>
              </a:rPr>
              <a:t>i) Label information</a:t>
            </a:r>
            <a:endParaRPr/>
          </a:p>
          <a:p>
            <a:pPr indent="-228600" lvl="1" marL="685800" marR="0" rtl="0" algn="l">
              <a:lnSpc>
                <a:spcPct val="90000"/>
              </a:lnSpc>
              <a:spcBef>
                <a:spcPts val="500"/>
              </a:spcBef>
              <a:spcAft>
                <a:spcPts val="0"/>
              </a:spcAft>
              <a:buClr>
                <a:schemeClr val="dk1"/>
              </a:buClr>
              <a:buSzPts val="2400"/>
              <a:buFont typeface="Arial"/>
              <a:buNone/>
            </a:pPr>
            <a:r>
              <a:rPr b="0" i="0" lang="en-US" sz="2400" u="none" cap="none" strike="noStrike">
                <a:solidFill>
                  <a:schemeClr val="dk1"/>
                </a:solidFill>
                <a:latin typeface="Times New Roman"/>
                <a:ea typeface="Times New Roman"/>
                <a:cs typeface="Times New Roman"/>
                <a:sym typeface="Times New Roman"/>
              </a:rPr>
              <a:t>ii) Packaging graphics</a:t>
            </a:r>
            <a:endParaRPr/>
          </a:p>
          <a:p>
            <a:pPr indent="-228600" lvl="1" marL="685800" marR="0" rtl="0" algn="l">
              <a:lnSpc>
                <a:spcPct val="90000"/>
              </a:lnSpc>
              <a:spcBef>
                <a:spcPts val="500"/>
              </a:spcBef>
              <a:spcAft>
                <a:spcPts val="0"/>
              </a:spcAft>
              <a:buClr>
                <a:schemeClr val="dk1"/>
              </a:buClr>
              <a:buSzPts val="2400"/>
              <a:buFont typeface="Arial"/>
              <a:buNone/>
            </a:pPr>
            <a:r>
              <a:rPr b="0" i="0" lang="en-US" sz="2400" u="none" cap="none" strike="noStrike">
                <a:solidFill>
                  <a:schemeClr val="dk1"/>
                </a:solidFill>
                <a:latin typeface="Times New Roman"/>
                <a:ea typeface="Times New Roman"/>
                <a:cs typeface="Times New Roman"/>
                <a:sym typeface="Times New Roman"/>
              </a:rPr>
              <a:t>iii) Packaging safety</a:t>
            </a:r>
            <a:endParaRPr/>
          </a:p>
          <a:p>
            <a:pPr indent="-228600" lvl="1" marL="685800" marR="0" rtl="0" algn="l">
              <a:lnSpc>
                <a:spcPct val="90000"/>
              </a:lnSpc>
              <a:spcBef>
                <a:spcPts val="500"/>
              </a:spcBef>
              <a:spcAft>
                <a:spcPts val="0"/>
              </a:spcAft>
              <a:buClr>
                <a:schemeClr val="dk1"/>
              </a:buClr>
              <a:buSzPts val="2400"/>
              <a:buFont typeface="Arial"/>
              <a:buNone/>
            </a:pPr>
            <a:r>
              <a:rPr b="0" i="0" lang="en-US" sz="2400" u="none" cap="none" strike="noStrike">
                <a:solidFill>
                  <a:schemeClr val="dk1"/>
                </a:solidFill>
                <a:latin typeface="Times New Roman"/>
                <a:ea typeface="Times New Roman"/>
                <a:cs typeface="Times New Roman"/>
                <a:sym typeface="Times New Roman"/>
              </a:rPr>
              <a:t>iv) Environmental implications of packaging </a:t>
            </a:r>
            <a:endParaRPr/>
          </a:p>
          <a:p>
            <a:pPr indent="-228600" lvl="0" marL="228600" marR="0" rtl="0" algn="just">
              <a:lnSpc>
                <a:spcPct val="90000"/>
              </a:lnSpc>
              <a:spcBef>
                <a:spcPts val="1000"/>
              </a:spcBef>
              <a:spcAft>
                <a:spcPts val="0"/>
              </a:spcAft>
              <a:buClr>
                <a:schemeClr val="dk1"/>
              </a:buClr>
              <a:buSzPts val="2800"/>
              <a:buFont typeface="Arial"/>
              <a:buChar char="•"/>
            </a:pPr>
            <a:r>
              <a:rPr lang="en-US" sz="2800">
                <a:solidFill>
                  <a:schemeClr val="dk1"/>
                </a:solidFill>
                <a:latin typeface="Times New Roman"/>
                <a:ea typeface="Times New Roman"/>
                <a:cs typeface="Times New Roman"/>
                <a:sym typeface="Times New Roman"/>
              </a:rPr>
              <a:t>Label information on packages can mislead consumers by providing exaggerated information or by unethically suggesting that product contains more of desired attributes or less of desired attributes that is actually the case </a:t>
            </a:r>
            <a:endParaRPr sz="2800">
              <a:solidFill>
                <a:schemeClr val="dk1"/>
              </a:solidFill>
              <a:latin typeface="Times New Roman"/>
              <a:ea typeface="Times New Roman"/>
              <a:cs typeface="Times New Roman"/>
              <a:sym typeface="Times New Roman"/>
            </a:endParaRPr>
          </a:p>
        </p:txBody>
      </p:sp>
      <p:sp>
        <p:nvSpPr>
          <p:cNvPr id="583" name="Google Shape;583;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7" name="Shape 587"/>
        <p:cNvGrpSpPr/>
        <p:nvPr/>
      </p:nvGrpSpPr>
      <p:grpSpPr>
        <a:xfrm>
          <a:off x="0" y="0"/>
          <a:ext cx="0" cy="0"/>
          <a:chOff x="0" y="0"/>
          <a:chExt cx="0" cy="0"/>
        </a:xfrm>
      </p:grpSpPr>
      <p:pic>
        <p:nvPicPr>
          <p:cNvPr id="588" name="Google Shape;588;p37"/>
          <p:cNvPicPr preferRelativeResize="0"/>
          <p:nvPr/>
        </p:nvPicPr>
        <p:blipFill rotWithShape="1">
          <a:blip r:embed="rId3">
            <a:alphaModFix/>
          </a:blip>
          <a:srcRect b="0" l="0" r="0" t="0"/>
          <a:stretch/>
        </p:blipFill>
        <p:spPr>
          <a:xfrm>
            <a:off x="130614" y="5719240"/>
            <a:ext cx="1222425" cy="1096206"/>
          </a:xfrm>
          <a:prstGeom prst="rect">
            <a:avLst/>
          </a:prstGeom>
          <a:noFill/>
          <a:ln cap="flat" cmpd="sng" w="9525">
            <a:solidFill>
              <a:schemeClr val="accent1"/>
            </a:solidFill>
            <a:prstDash val="solid"/>
            <a:round/>
            <a:headEnd len="sm" w="sm" type="none"/>
            <a:tailEnd len="sm" w="sm" type="none"/>
          </a:ln>
        </p:spPr>
      </p:pic>
      <p:pic>
        <p:nvPicPr>
          <p:cNvPr id="589" name="Google Shape;589;p37"/>
          <p:cNvPicPr preferRelativeResize="0"/>
          <p:nvPr/>
        </p:nvPicPr>
        <p:blipFill rotWithShape="1">
          <a:blip r:embed="rId4">
            <a:alphaModFix/>
          </a:blip>
          <a:srcRect b="0" l="0" r="0" t="0"/>
          <a:stretch/>
        </p:blipFill>
        <p:spPr>
          <a:xfrm>
            <a:off x="2440788" y="5949244"/>
            <a:ext cx="9751212" cy="201714"/>
          </a:xfrm>
          <a:prstGeom prst="rect">
            <a:avLst/>
          </a:prstGeom>
          <a:noFill/>
          <a:ln>
            <a:noFill/>
          </a:ln>
        </p:spPr>
      </p:pic>
      <p:pic>
        <p:nvPicPr>
          <p:cNvPr id="590" name="Google Shape;590;p3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91" name="Google Shape;591;p3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92" name="Google Shape;592;p37"/>
          <p:cNvPicPr preferRelativeResize="0"/>
          <p:nvPr/>
        </p:nvPicPr>
        <p:blipFill rotWithShape="1">
          <a:blip r:embed="rId6">
            <a:alphaModFix/>
          </a:blip>
          <a:srcRect b="0" l="0" r="0" t="0"/>
          <a:stretch/>
        </p:blipFill>
        <p:spPr>
          <a:xfrm>
            <a:off x="0" y="0"/>
            <a:ext cx="9425065" cy="1610200"/>
          </a:xfrm>
          <a:prstGeom prst="rect">
            <a:avLst/>
          </a:prstGeom>
          <a:noFill/>
          <a:ln>
            <a:noFill/>
          </a:ln>
        </p:spPr>
      </p:pic>
      <p:sp>
        <p:nvSpPr>
          <p:cNvPr id="593" name="Google Shape;593;p37"/>
          <p:cNvSpPr txBox="1"/>
          <p:nvPr/>
        </p:nvSpPr>
        <p:spPr>
          <a:xfrm>
            <a:off x="130613" y="236724"/>
            <a:ext cx="231017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Chapter-3</a:t>
            </a:r>
            <a:endParaRPr/>
          </a:p>
        </p:txBody>
      </p:sp>
      <p:sp>
        <p:nvSpPr>
          <p:cNvPr id="594" name="Google Shape;594;p37"/>
          <p:cNvSpPr txBox="1"/>
          <p:nvPr/>
        </p:nvSpPr>
        <p:spPr>
          <a:xfrm>
            <a:off x="535259" y="394789"/>
            <a:ext cx="10614102" cy="820621"/>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600"/>
              <a:buFont typeface="Times New Roman"/>
              <a:buNone/>
            </a:pPr>
            <a:r>
              <a:rPr b="1" lang="en-US" sz="3600">
                <a:solidFill>
                  <a:schemeClr val="lt1"/>
                </a:solidFill>
                <a:latin typeface="Times New Roman"/>
                <a:ea typeface="Times New Roman"/>
                <a:cs typeface="Times New Roman"/>
                <a:sym typeface="Times New Roman"/>
              </a:rPr>
              <a:t>Ethics in marketing research</a:t>
            </a:r>
            <a:endParaRPr b="1" sz="3600">
              <a:solidFill>
                <a:schemeClr val="lt1"/>
              </a:solidFill>
              <a:latin typeface="Times New Roman"/>
              <a:ea typeface="Times New Roman"/>
              <a:cs typeface="Times New Roman"/>
              <a:sym typeface="Times New Roman"/>
            </a:endParaRPr>
          </a:p>
        </p:txBody>
      </p:sp>
      <p:sp>
        <p:nvSpPr>
          <p:cNvPr id="595" name="Google Shape;595;p37"/>
          <p:cNvSpPr txBox="1"/>
          <p:nvPr/>
        </p:nvSpPr>
        <p:spPr>
          <a:xfrm>
            <a:off x="1353038" y="1846924"/>
            <a:ext cx="10153161" cy="3813366"/>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28600" lvl="0" marL="228600" marR="0" rtl="0" algn="l">
              <a:lnSpc>
                <a:spcPct val="90000"/>
              </a:lnSpc>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Marketing research is subjected to public scrutiny, as it involves direct contact with the public </a:t>
            </a:r>
            <a:endParaRPr/>
          </a:p>
          <a:p>
            <a:pPr indent="-228600" lvl="0" marL="228600" marR="0" rtl="0" algn="just">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Identification of people affected by marketing research enables us to be aware of some readily discernible and easily avoidable ethical pitfalls</a:t>
            </a:r>
            <a:endParaRPr/>
          </a:p>
          <a:p>
            <a:pPr indent="-228600" lvl="0" marL="228600" marR="0" rtl="0" algn="just">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With regard to the public as a whole, ethical concerns revolve primarily around the methods of gaining and reporting research results</a:t>
            </a:r>
            <a:endParaRPr sz="2400">
              <a:solidFill>
                <a:schemeClr val="dk1"/>
              </a:solidFill>
              <a:latin typeface="Times New Roman"/>
              <a:ea typeface="Times New Roman"/>
              <a:cs typeface="Times New Roman"/>
              <a:sym typeface="Times New Roman"/>
            </a:endParaRPr>
          </a:p>
          <a:p>
            <a:pPr indent="-228600" lvl="0" marL="228600" marR="0" rtl="0" algn="just">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Care should be taken to avoid incomplete reporting, misleading reporting, and biased research </a:t>
            </a:r>
            <a:endParaRPr/>
          </a:p>
          <a:p>
            <a:pPr indent="-76200" lvl="0" marL="228600" marR="0" rtl="0" algn="just">
              <a:lnSpc>
                <a:spcPct val="90000"/>
              </a:lnSpc>
              <a:spcBef>
                <a:spcPts val="1000"/>
              </a:spcBef>
              <a:spcAft>
                <a:spcPts val="0"/>
              </a:spcAft>
              <a:buClr>
                <a:schemeClr val="dk1"/>
              </a:buClr>
              <a:buSzPts val="2400"/>
              <a:buFont typeface="Arial"/>
              <a:buNone/>
            </a:pPr>
            <a:r>
              <a:t/>
            </a:r>
            <a:endParaRPr sz="2400">
              <a:solidFill>
                <a:schemeClr val="dk1"/>
              </a:solidFill>
              <a:latin typeface="Times New Roman"/>
              <a:ea typeface="Times New Roman"/>
              <a:cs typeface="Times New Roman"/>
              <a:sym typeface="Times New Roman"/>
            </a:endParaRPr>
          </a:p>
          <a:p>
            <a:pPr indent="-76200" lvl="0" marL="228600" marR="0" rtl="0" algn="just">
              <a:lnSpc>
                <a:spcPct val="90000"/>
              </a:lnSpc>
              <a:spcBef>
                <a:spcPts val="1000"/>
              </a:spcBef>
              <a:spcAft>
                <a:spcPts val="0"/>
              </a:spcAft>
              <a:buClr>
                <a:schemeClr val="dk1"/>
              </a:buClr>
              <a:buSzPts val="2400"/>
              <a:buFont typeface="Arial"/>
              <a:buNone/>
            </a:pPr>
            <a:r>
              <a:t/>
            </a:r>
            <a:endParaRPr sz="2400">
              <a:solidFill>
                <a:schemeClr val="dk1"/>
              </a:solidFill>
              <a:latin typeface="Times New Roman"/>
              <a:ea typeface="Times New Roman"/>
              <a:cs typeface="Times New Roman"/>
              <a:sym typeface="Times New Roman"/>
            </a:endParaRPr>
          </a:p>
        </p:txBody>
      </p:sp>
      <p:sp>
        <p:nvSpPr>
          <p:cNvPr id="596" name="Google Shape;596;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fld id="{00000000-1234-1234-1234-123412341234}" type="slidenum">
              <a:rPr b="1" lang="en-US" sz="2400">
                <a:solidFill>
                  <a:schemeClr val="dk1"/>
                </a:solidFill>
              </a:rPr>
              <a:t>‹#›</a:t>
            </a:fld>
            <a:endParaRPr b="1" sz="2400">
              <a:solidFill>
                <a:schemeClr val="dk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2022-02-05T16:08:12Z</dcterms:created>
  <dc:creator>Maher</dc:creator>
</cp:coreProperties>
</file>