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480" r:id="rId2"/>
    <p:sldId id="303" r:id="rId3"/>
    <p:sldId id="313" r:id="rId4"/>
    <p:sldId id="256" r:id="rId5"/>
    <p:sldId id="276" r:id="rId6"/>
    <p:sldId id="481" r:id="rId7"/>
    <p:sldId id="482" r:id="rId8"/>
    <p:sldId id="483" r:id="rId9"/>
    <p:sldId id="484" r:id="rId10"/>
    <p:sldId id="486" r:id="rId11"/>
    <p:sldId id="487" r:id="rId12"/>
    <p:sldId id="488" r:id="rId13"/>
    <p:sldId id="489" r:id="rId14"/>
    <p:sldId id="490" r:id="rId15"/>
    <p:sldId id="491" r:id="rId16"/>
    <p:sldId id="492" r:id="rId17"/>
    <p:sldId id="493" r:id="rId18"/>
    <p:sldId id="494" r:id="rId19"/>
    <p:sldId id="485" r:id="rId20"/>
    <p:sldId id="495" r:id="rId21"/>
    <p:sldId id="496" r:id="rId22"/>
    <p:sldId id="497" r:id="rId23"/>
    <p:sldId id="498" r:id="rId24"/>
    <p:sldId id="500" r:id="rId25"/>
    <p:sldId id="501" r:id="rId26"/>
    <p:sldId id="502" r:id="rId27"/>
    <p:sldId id="505" r:id="rId28"/>
    <p:sldId id="503" r:id="rId29"/>
    <p:sldId id="504"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18" r:id="rId43"/>
    <p:sldId id="519" r:id="rId44"/>
    <p:sldId id="499" r:id="rId45"/>
    <p:sldId id="520" r:id="rId46"/>
    <p:sldId id="521" r:id="rId47"/>
    <p:sldId id="522" r:id="rId48"/>
    <p:sldId id="524" r:id="rId49"/>
    <p:sldId id="525" r:id="rId50"/>
    <p:sldId id="526" r:id="rId51"/>
    <p:sldId id="527" r:id="rId52"/>
    <p:sldId id="529" r:id="rId53"/>
    <p:sldId id="528" r:id="rId54"/>
    <p:sldId id="530"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56"/>
            <p14:sldId id="276"/>
            <p14:sldId id="481"/>
            <p14:sldId id="482"/>
            <p14:sldId id="483"/>
            <p14:sldId id="484"/>
            <p14:sldId id="486"/>
            <p14:sldId id="487"/>
            <p14:sldId id="488"/>
            <p14:sldId id="489"/>
            <p14:sldId id="490"/>
            <p14:sldId id="491"/>
            <p14:sldId id="492"/>
            <p14:sldId id="493"/>
            <p14:sldId id="494"/>
            <p14:sldId id="485"/>
            <p14:sldId id="495"/>
            <p14:sldId id="496"/>
            <p14:sldId id="497"/>
            <p14:sldId id="498"/>
            <p14:sldId id="500"/>
            <p14:sldId id="501"/>
            <p14:sldId id="502"/>
            <p14:sldId id="505"/>
            <p14:sldId id="503"/>
            <p14:sldId id="504"/>
            <p14:sldId id="506"/>
            <p14:sldId id="507"/>
            <p14:sldId id="508"/>
            <p14:sldId id="509"/>
            <p14:sldId id="510"/>
            <p14:sldId id="511"/>
            <p14:sldId id="512"/>
            <p14:sldId id="513"/>
            <p14:sldId id="514"/>
            <p14:sldId id="515"/>
            <p14:sldId id="516"/>
            <p14:sldId id="517"/>
            <p14:sldId id="518"/>
            <p14:sldId id="519"/>
            <p14:sldId id="499"/>
            <p14:sldId id="520"/>
            <p14:sldId id="521"/>
            <p14:sldId id="522"/>
            <p14:sldId id="524"/>
            <p14:sldId id="525"/>
            <p14:sldId id="526"/>
            <p14:sldId id="527"/>
            <p14:sldId id="529"/>
            <p14:sldId id="528"/>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122"/>
    <p:restoredTop sz="93740" autoAdjust="0"/>
  </p:normalViewPr>
  <p:slideViewPr>
    <p:cSldViewPr snapToGrid="0">
      <p:cViewPr varScale="1">
        <p:scale>
          <a:sx n="106" d="100"/>
          <a:sy n="106" d="100"/>
        </p:scale>
        <p:origin x="24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11.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4.emf"/></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11" Type="http://schemas.openxmlformats.org/officeDocument/2006/relationships/image" Target="../media/image16.emf"/><Relationship Id="rId5" Type="http://schemas.openxmlformats.org/officeDocument/2006/relationships/image" Target="../media/image8.svg"/><Relationship Id="rId10" Type="http://schemas.openxmlformats.org/officeDocument/2006/relationships/oleObject" Target="../embeddings/oleObject3.bin"/><Relationship Id="rId4" Type="http://schemas.openxmlformats.org/officeDocument/2006/relationships/image" Target="../media/image7.png"/><Relationship Id="rId9" Type="http://schemas.openxmlformats.org/officeDocument/2006/relationships/image" Target="../media/image15.emf"/></Relationships>
</file>

<file path=ppt/slides/_rels/slide1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11" Type="http://schemas.openxmlformats.org/officeDocument/2006/relationships/image" Target="../media/image18.emf"/><Relationship Id="rId5" Type="http://schemas.openxmlformats.org/officeDocument/2006/relationships/image" Target="../media/image8.svg"/><Relationship Id="rId10" Type="http://schemas.openxmlformats.org/officeDocument/2006/relationships/oleObject" Target="../embeddings/oleObject5.bin"/><Relationship Id="rId4" Type="http://schemas.openxmlformats.org/officeDocument/2006/relationships/image" Target="../media/image7.png"/><Relationship Id="rId9" Type="http://schemas.openxmlformats.org/officeDocument/2006/relationships/image" Target="../media/image17.emf"/></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9.emf"/></Relationships>
</file>

<file path=ppt/slides/_rels/slide17.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11" Type="http://schemas.openxmlformats.org/officeDocument/2006/relationships/image" Target="../media/image20.emf"/><Relationship Id="rId5" Type="http://schemas.openxmlformats.org/officeDocument/2006/relationships/image" Target="../media/image8.svg"/><Relationship Id="rId10" Type="http://schemas.openxmlformats.org/officeDocument/2006/relationships/oleObject" Target="../embeddings/oleObject8.bin"/><Relationship Id="rId4" Type="http://schemas.openxmlformats.org/officeDocument/2006/relationships/image" Target="../media/image7.png"/><Relationship Id="rId9" Type="http://schemas.openxmlformats.org/officeDocument/2006/relationships/image" Target="../media/image19.emf"/></Relationships>
</file>

<file path=ppt/slides/_rels/slide1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1.emf"/></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2.emf"/></Relationships>
</file>

<file path=ppt/slides/_rels/slide2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28.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3.emf"/></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3.emf"/></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13.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3.emf"/></Relationships>
</file>

<file path=ppt/slides/_rels/slide3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5.emf"/></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6.emf"/></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16.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7.emf"/></Relationships>
</file>

<file path=ppt/slides/_rels/slide39.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8.emf"/></Relationships>
</file>

<file path=ppt/slides/_rels/slide40.xml.rels><?xml version="1.0" encoding="UTF-8" standalone="yes"?>
<Relationships xmlns="http://schemas.openxmlformats.org/package/2006/relationships"><Relationship Id="rId8" Type="http://schemas.openxmlformats.org/officeDocument/2006/relationships/oleObject" Target="../embeddings/oleObject18.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29.emf"/></Relationships>
</file>

<file path=ppt/slides/_rels/slide4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_rels/slide45.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30.emf"/></Relationships>
</file>

<file path=ppt/slides/_rels/slide49.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oleObject" Target="../embeddings/oleObject20.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31.emf"/></Relationships>
</file>

<file path=ppt/slides/_rels/slide51.xml.rels><?xml version="1.0" encoding="UTF-8" standalone="yes"?>
<Relationships xmlns="http://schemas.openxmlformats.org/package/2006/relationships"><Relationship Id="rId8" Type="http://schemas.openxmlformats.org/officeDocument/2006/relationships/oleObject" Target="../embeddings/oleObject21.bin"/><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31.emf"/></Relationships>
</file>

<file path=ppt/slides/_rels/slide52.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0.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3.png"/><Relationship Id="rId7" Type="http://schemas.openxmlformats.org/officeDocument/2006/relationships/image" Target="../media/image4.png"/><Relationship Id="rId2" Type="http://schemas.openxmlformats.org/officeDocument/2006/relationships/image" Target="../media/image32.jpeg"/><Relationship Id="rId1" Type="http://schemas.openxmlformats.org/officeDocument/2006/relationships/slideLayout" Target="../slideLayouts/slideLayout16.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Sara Ahmed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438900" y="2189985"/>
            <a:ext cx="4196982" cy="1446550"/>
          </a:xfrm>
          <a:prstGeom prst="rect">
            <a:avLst/>
          </a:prstGeom>
          <a:noFill/>
        </p:spPr>
        <p:txBody>
          <a:bodyPr wrap="none" rtlCol="0">
            <a:spAutoFit/>
          </a:bodyPr>
          <a:lstStyle/>
          <a:p>
            <a:pPr marL="0" algn="r" defTabSz="914400" rtl="1" eaLnBrk="1" latinLnBrk="0" hangingPunct="1"/>
            <a:r>
              <a:rPr lang="en-US" sz="4400" b="1" dirty="0">
                <a:solidFill>
                  <a:srgbClr val="8E5A6D"/>
                </a:solidFill>
                <a:latin typeface="Tajawal Medium" panose="00000600000000000000" pitchFamily="2" charset="-78"/>
                <a:cs typeface="Tajawal Medium" panose="00000600000000000000" pitchFamily="2" charset="-78"/>
              </a:rPr>
              <a:t>Accounting for</a:t>
            </a:r>
          </a:p>
          <a:p>
            <a:pPr marL="0" algn="r" defTabSz="914400" rtl="1" eaLnBrk="1" latinLnBrk="0" hangingPunct="1"/>
            <a:r>
              <a:rPr lang="en-US" sz="4400" b="1" dirty="0">
                <a:solidFill>
                  <a:srgbClr val="8E5A6D"/>
                </a:solidFill>
                <a:latin typeface="Tajawal Medium" panose="00000600000000000000" pitchFamily="2" charset="-78"/>
                <a:cs typeface="Tajawal Medium" panose="00000600000000000000" pitchFamily="2" charset="-78"/>
              </a:rPr>
              <a:t> Managers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3244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MGM 341</a:t>
            </a:r>
          </a:p>
          <a:p>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82340" y="3482855"/>
            <a:ext cx="7367723"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Chapter 8: Relevant Costs </a:t>
            </a:r>
          </a:p>
          <a:p>
            <a:r>
              <a:rPr lang="en-US" sz="4400" b="1" dirty="0">
                <a:solidFill>
                  <a:schemeClr val="bg1"/>
                </a:solidFill>
                <a:latin typeface="Tajawal Medium" panose="00000600000000000000" pitchFamily="2" charset="-78"/>
                <a:cs typeface="Tajawal Medium" panose="00000600000000000000" pitchFamily="2" charset="-78"/>
              </a:rPr>
              <a:t>for Short-term Decision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980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7</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6669" y="1340743"/>
            <a:ext cx="4113898" cy="523220"/>
          </a:xfrm>
          <a:prstGeom prst="rect">
            <a:avLst/>
          </a:prstGeom>
          <a:noFill/>
        </p:spPr>
        <p:txBody>
          <a:bodyPr wrap="square" rtlCol="0">
            <a:spAutoFit/>
          </a:bodyPr>
          <a:lstStyle/>
          <a:p>
            <a:pPr marL="0" algn="r" defTabSz="914400" rtl="1" eaLnBrk="1" latinLnBrk="0" hangingPunct="1"/>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693225" y="2640387"/>
            <a:ext cx="8255319" cy="3416320"/>
          </a:xfrm>
          <a:prstGeom prst="rect">
            <a:avLst/>
          </a:prstGeom>
          <a:noFill/>
        </p:spPr>
        <p:txBody>
          <a:bodyPr wrap="square" rtlCol="0">
            <a:spAutoFit/>
          </a:bodyPr>
          <a:lstStyle/>
          <a:p>
            <a:pPr marL="285750" indent="-285750" algn="l" defTabSz="914400" rtl="0" eaLnBrk="1" latinLnBrk="0" hangingPunct="1">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Describe and identify information relevant to short-term business decisions</a:t>
            </a:r>
          </a:p>
          <a:p>
            <a:pPr marL="285750" indent="-285750" algn="l" defTabSz="914400" rtl="0" eaLnBrk="1" latinLnBrk="0" hangingPunct="1">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Decide whether to accept a special order</a:t>
            </a:r>
          </a:p>
          <a:p>
            <a:pPr marL="285750" indent="-285750" algn="l" defTabSz="914400" rtl="0" eaLnBrk="1" latinLnBrk="0" hangingPunct="1">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Decide whether to discontinue a product, department, or store</a:t>
            </a:r>
          </a:p>
          <a:p>
            <a:pPr marL="285750" indent="-28575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Analyze outsourcing (make-or-buy) decisions</a:t>
            </a:r>
          </a:p>
          <a:p>
            <a:pPr marL="285750" indent="-285750" algn="l" defTabSz="914400" rtl="0" eaLnBrk="1" latinLnBrk="0" hangingPunct="1">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Factor resource constraints into product mix decisions</a:t>
            </a:r>
          </a:p>
          <a:p>
            <a:pPr marL="285750" indent="-285750" algn="l" defTabSz="914400" rtl="0" eaLnBrk="1" latinLnBrk="0" hangingPunct="1">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Decide whether to sell a product “as is” or process it further</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 Box 13">
            <a:extLst>
              <a:ext uri="{FF2B5EF4-FFF2-40B4-BE49-F238E27FC236}">
                <a16:creationId xmlns:a16="http://schemas.microsoft.com/office/drawing/2014/main" id="{315A4B80-F36B-9E20-93B2-3DC7DE6E1752}"/>
              </a:ext>
            </a:extLst>
          </p:cNvPr>
          <p:cNvSpPr txBox="1">
            <a:spLocks noChangeArrowheads="1"/>
          </p:cNvSpPr>
          <p:nvPr/>
        </p:nvSpPr>
        <p:spPr bwMode="auto">
          <a:xfrm>
            <a:off x="3429000" y="2590801"/>
            <a:ext cx="5334000" cy="166211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rPr>
              <a:t>Identify relevant and irrelevant costs and benefits in a decision.</a:t>
            </a:r>
          </a:p>
        </p:txBody>
      </p:sp>
    </p:spTree>
    <p:extLst>
      <p:ext uri="{BB962C8B-B14F-4D97-AF65-F5344CB8AC3E}">
        <p14:creationId xmlns:p14="http://schemas.microsoft.com/office/powerpoint/2010/main" val="3434396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49459"/>
            <a:ext cx="5863452" cy="954107"/>
          </a:xfrm>
          <a:prstGeom prst="rect">
            <a:avLst/>
          </a:prstGeom>
          <a:noFill/>
        </p:spPr>
        <p:txBody>
          <a:bodyPr wrap="square" rtlCol="0">
            <a:spAutoFit/>
          </a:bodyPr>
          <a:lstStyle/>
          <a:p>
            <a:pPr algn="ctr">
              <a:defRPr/>
            </a:pPr>
            <a:r>
              <a:rPr lang="en-US" altLang="en-US" sz="2800" b="1" dirty="0">
                <a:solidFill>
                  <a:schemeClr val="bg1"/>
                </a:solidFill>
              </a:rPr>
              <a:t>Decision Making – Six Key Concepts – Concepts 1 and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6FF6277F-8A3E-0199-7B37-3486618B4BF2}"/>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A7A9288C-7A5A-D663-D695-93CB0B6EF5B1}"/>
              </a:ext>
            </a:extLst>
          </p:cNvPr>
          <p:cNvSpPr txBox="1">
            <a:spLocks noChangeArrowheads="1"/>
          </p:cNvSpPr>
          <p:nvPr/>
        </p:nvSpPr>
        <p:spPr>
          <a:xfrm>
            <a:off x="2057400" y="1828800"/>
            <a:ext cx="8229600" cy="1600200"/>
          </a:xfrm>
          <a:prstGeom prst="rect">
            <a:avLst/>
          </a:prstGeom>
          <a:solidFill>
            <a:schemeClr val="accent2">
              <a:lumMod val="20000"/>
              <a:lumOff val="80000"/>
            </a:schemeClr>
          </a:solidFill>
          <a:ln>
            <a:solidFill>
              <a:schemeClr val="accent1">
                <a:lumMod val="75000"/>
              </a:schemeClr>
            </a:solidFill>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spcBef>
                <a:spcPts val="0"/>
              </a:spcBef>
              <a:buFont typeface="Arial" panose="020B0604020202020204" pitchFamily="34" charset="0"/>
              <a:buNone/>
              <a:defRPr/>
            </a:pPr>
            <a:r>
              <a:rPr lang="en-US" sz="2400" b="1">
                <a:solidFill>
                  <a:srgbClr val="0000CC"/>
                </a:solidFill>
              </a:rPr>
              <a:t>Key Concept #1</a:t>
            </a:r>
          </a:p>
          <a:p>
            <a:pPr marL="0">
              <a:spcBef>
                <a:spcPts val="0"/>
              </a:spcBef>
              <a:buFont typeface="Arial" panose="020B0604020202020204" pitchFamily="34" charset="0"/>
              <a:buNone/>
              <a:defRPr/>
            </a:pPr>
            <a:r>
              <a:rPr lang="en-US" altLang="en-US" sz="2400"/>
              <a:t>Every decision involves choosing from among at least two alternatives. Therefore, the first step in decision making is to </a:t>
            </a:r>
            <a:r>
              <a:rPr lang="en-US" sz="2400" b="1">
                <a:solidFill>
                  <a:srgbClr val="0000CC"/>
                </a:solidFill>
              </a:rPr>
              <a:t>define the alternatives</a:t>
            </a:r>
            <a:r>
              <a:rPr lang="en-US" altLang="en-US" sz="2400" b="1"/>
              <a:t> </a:t>
            </a:r>
            <a:r>
              <a:rPr lang="en-US" altLang="en-US" sz="2400"/>
              <a:t>being considered.</a:t>
            </a:r>
            <a:endParaRPr lang="en-US" altLang="en-US" sz="2400" dirty="0"/>
          </a:p>
        </p:txBody>
      </p:sp>
      <p:sp>
        <p:nvSpPr>
          <p:cNvPr id="8" name="Rectangle 3">
            <a:extLst>
              <a:ext uri="{FF2B5EF4-FFF2-40B4-BE49-F238E27FC236}">
                <a16:creationId xmlns:a16="http://schemas.microsoft.com/office/drawing/2014/main" id="{C1D6493A-6ED1-B611-B0EE-6D32942CA958}"/>
              </a:ext>
            </a:extLst>
          </p:cNvPr>
          <p:cNvSpPr txBox="1">
            <a:spLocks noChangeArrowheads="1"/>
          </p:cNvSpPr>
          <p:nvPr/>
        </p:nvSpPr>
        <p:spPr bwMode="auto">
          <a:xfrm>
            <a:off x="2045677" y="3657600"/>
            <a:ext cx="8229600" cy="2743200"/>
          </a:xfrm>
          <a:prstGeom prst="rect">
            <a:avLst/>
          </a:prstGeom>
          <a:solidFill>
            <a:schemeClr val="accent1">
              <a:lumMod val="60000"/>
              <a:lumOff val="40000"/>
            </a:schemeClr>
          </a:solidFill>
          <a:ln w="9525">
            <a:solidFill>
              <a:schemeClr val="accent5">
                <a:lumMod val="50000"/>
              </a:schemeClr>
            </a:solidFill>
            <a:miter lim="800000"/>
            <a:headEnd/>
            <a:tailEnd/>
          </a:ln>
        </p:spPr>
        <p:txBody>
          <a:bodyPr lIns="90488" tIns="44450" rIns="90488" bIns="44450"/>
          <a:lstStyle/>
          <a:p>
            <a:pPr>
              <a:spcBef>
                <a:spcPts val="600"/>
              </a:spcBef>
            </a:pPr>
            <a:r>
              <a:rPr lang="en-US" sz="2400" b="1" dirty="0">
                <a:solidFill>
                  <a:srgbClr val="0000CC"/>
                </a:solidFill>
              </a:rPr>
              <a:t>Key Concept #2 </a:t>
            </a:r>
          </a:p>
          <a:p>
            <a:pPr>
              <a:spcBef>
                <a:spcPts val="600"/>
              </a:spcBef>
            </a:pPr>
            <a:r>
              <a:rPr lang="en-US" sz="2400" dirty="0">
                <a:latin typeface="Arial" panose="020B0604020202020204" pitchFamily="34" charset="0"/>
                <a:cs typeface="Arial" panose="020B0604020202020204" pitchFamily="34" charset="0"/>
              </a:rPr>
              <a:t>Once you have defined the alternatives, you need to </a:t>
            </a:r>
            <a:r>
              <a:rPr lang="en-US" sz="2400" b="1" dirty="0">
                <a:solidFill>
                  <a:srgbClr val="0000CC"/>
                </a:solidFill>
              </a:rPr>
              <a:t>identify the criteria</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for choosing among them.</a:t>
            </a:r>
          </a:p>
          <a:p>
            <a:pPr marL="342900" indent="-342900">
              <a:buFont typeface="Arial" panose="020B0604020202020204" pitchFamily="34" charset="0"/>
              <a:buChar char="•"/>
              <a:defRPr/>
            </a:pPr>
            <a:r>
              <a:rPr lang="en-US" sz="2400" b="1" dirty="0">
                <a:solidFill>
                  <a:srgbClr val="0000CC"/>
                </a:solidFill>
              </a:rPr>
              <a:t>Relevant costs</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and </a:t>
            </a:r>
            <a:r>
              <a:rPr lang="en-US" sz="2400" b="1" dirty="0">
                <a:solidFill>
                  <a:srgbClr val="0000CC"/>
                </a:solidFill>
                <a:latin typeface="Arial" panose="020B0604020202020204" pitchFamily="34" charset="0"/>
                <a:cs typeface="Arial" panose="020B0604020202020204" pitchFamily="34" charset="0"/>
              </a:rPr>
              <a:t>r</a:t>
            </a:r>
            <a:r>
              <a:rPr lang="en-US" sz="2400" b="1" dirty="0">
                <a:solidFill>
                  <a:srgbClr val="0000CC"/>
                </a:solidFill>
              </a:rPr>
              <a:t>elevant benefits</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should be considered when making decisions.</a:t>
            </a:r>
          </a:p>
          <a:p>
            <a:pPr marL="342900" indent="-342900">
              <a:buFont typeface="Arial" panose="020B0604020202020204" pitchFamily="34" charset="0"/>
              <a:buChar char="•"/>
              <a:defRPr/>
            </a:pPr>
            <a:r>
              <a:rPr lang="en-US" sz="2400" b="1" dirty="0">
                <a:solidFill>
                  <a:srgbClr val="0000CC"/>
                </a:solidFill>
              </a:rPr>
              <a:t>Irrelevant costs </a:t>
            </a:r>
            <a:r>
              <a:rPr lang="en-US" sz="2400" dirty="0">
                <a:latin typeface="Arial" panose="020B0604020202020204" pitchFamily="34" charset="0"/>
                <a:cs typeface="Arial" panose="020B0604020202020204" pitchFamily="34" charset="0"/>
              </a:rPr>
              <a:t>and </a:t>
            </a:r>
            <a:r>
              <a:rPr lang="en-US" sz="2400" b="1" dirty="0">
                <a:solidFill>
                  <a:srgbClr val="0000CC"/>
                </a:solidFill>
                <a:latin typeface="Arial" panose="020B0604020202020204" pitchFamily="34" charset="0"/>
                <a:cs typeface="Arial" panose="020B0604020202020204" pitchFamily="34" charset="0"/>
              </a:rPr>
              <a:t>irr</a:t>
            </a:r>
            <a:r>
              <a:rPr lang="en-US" sz="2400" b="1" dirty="0">
                <a:solidFill>
                  <a:srgbClr val="0000CC"/>
                </a:solidFill>
              </a:rPr>
              <a:t>elevant benefits </a:t>
            </a:r>
            <a:r>
              <a:rPr lang="en-US" sz="2400" dirty="0">
                <a:latin typeface="Arial" panose="020B0604020202020204" pitchFamily="34" charset="0"/>
                <a:cs typeface="Arial" panose="020B0604020202020204" pitchFamily="34" charset="0"/>
              </a:rPr>
              <a:t>should be ignored when making decisions.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1384995"/>
          </a:xfrm>
          <a:prstGeom prst="rect">
            <a:avLst/>
          </a:prstGeom>
          <a:noFill/>
        </p:spPr>
        <p:txBody>
          <a:bodyPr wrap="square" rtlCol="0">
            <a:spAutoFit/>
          </a:bodyPr>
          <a:lstStyle/>
          <a:p>
            <a:pPr algn="ctr">
              <a:defRPr/>
            </a:pPr>
            <a:r>
              <a:rPr lang="en-US" altLang="en-US" sz="2800" b="1" dirty="0">
                <a:solidFill>
                  <a:schemeClr val="bg1"/>
                </a:solidFill>
              </a:rPr>
              <a:t>Decision Making – Six Key Concepts – Concept 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3">
            <a:extLst>
              <a:ext uri="{FF2B5EF4-FFF2-40B4-BE49-F238E27FC236}">
                <a16:creationId xmlns:a16="http://schemas.microsoft.com/office/drawing/2014/main" id="{8E7DEA26-CEF2-4B69-071A-864C837E94DF}"/>
              </a:ext>
            </a:extLst>
          </p:cNvPr>
          <p:cNvSpPr txBox="1">
            <a:spLocks noChangeArrowheads="1"/>
          </p:cNvSpPr>
          <p:nvPr/>
        </p:nvSpPr>
        <p:spPr bwMode="auto">
          <a:xfrm>
            <a:off x="2045677" y="1600200"/>
            <a:ext cx="8229600" cy="4800600"/>
          </a:xfrm>
          <a:prstGeom prst="rect">
            <a:avLst/>
          </a:prstGeom>
          <a:solidFill>
            <a:schemeClr val="accent1">
              <a:lumMod val="60000"/>
              <a:lumOff val="40000"/>
            </a:schemeClr>
          </a:solidFill>
          <a:ln w="9525">
            <a:solidFill>
              <a:schemeClr val="accent5">
                <a:lumMod val="50000"/>
              </a:schemeClr>
            </a:solidFill>
            <a:miter lim="800000"/>
            <a:headEnd/>
            <a:tailEnd/>
          </a:ln>
        </p:spPr>
        <p:txBody>
          <a:bodyPr lIns="90488" tIns="44450" rIns="90488" bIns="44450"/>
          <a:lstStyle/>
          <a:p>
            <a:pPr>
              <a:spcBef>
                <a:spcPts val="600"/>
              </a:spcBef>
            </a:pPr>
            <a:r>
              <a:rPr lang="en-US" sz="2400" b="1" dirty="0">
                <a:solidFill>
                  <a:srgbClr val="0000CC"/>
                </a:solidFill>
              </a:rPr>
              <a:t>Key Concept #3</a:t>
            </a:r>
          </a:p>
          <a:p>
            <a:pPr>
              <a:spcBef>
                <a:spcPts val="600"/>
              </a:spcBef>
              <a:tabLst>
                <a:tab pos="1943100" algn="l"/>
              </a:tabLst>
            </a:pPr>
            <a:r>
              <a:rPr lang="en-US" sz="2400" dirty="0">
                <a:latin typeface="STIX Two Text" panose="02020603050405020304" pitchFamily="18" charset="0"/>
              </a:rPr>
              <a:t>The key to effective decision making is </a:t>
            </a:r>
            <a:r>
              <a:rPr lang="en-US" sz="2400" i="1" dirty="0">
                <a:latin typeface="STIX Two Text" panose="02020603050405020304" pitchFamily="18" charset="0"/>
              </a:rPr>
              <a:t>differential analysis</a:t>
            </a:r>
            <a:r>
              <a:rPr lang="en-US" sz="2400" dirty="0">
                <a:latin typeface="STIX Two Text" panose="02020603050405020304" pitchFamily="18" charset="0"/>
              </a:rPr>
              <a:t>—focusing on the future costs and benefits that differ between the alternatives. Everything else is irrelevant and should be ignored.</a:t>
            </a:r>
          </a:p>
          <a:p>
            <a:pPr marL="342900" indent="-342900">
              <a:buClr>
                <a:srgbClr val="0000CC"/>
              </a:buClr>
              <a:buFont typeface="Arial" panose="020B0604020202020204" pitchFamily="34" charset="0"/>
              <a:buChar char="•"/>
              <a:defRPr/>
            </a:pPr>
            <a:r>
              <a:rPr lang="en-US" sz="2400" dirty="0"/>
              <a:t>A future cost that differs between any two alternatives is known as a </a:t>
            </a:r>
            <a:r>
              <a:rPr lang="en-US" sz="2400" b="1" dirty="0">
                <a:solidFill>
                  <a:srgbClr val="0000CC"/>
                </a:solidFill>
              </a:rPr>
              <a:t>differential cost</a:t>
            </a:r>
            <a:r>
              <a:rPr lang="en-US" sz="2400" dirty="0"/>
              <a:t>.</a:t>
            </a:r>
          </a:p>
          <a:p>
            <a:pPr marL="342900" indent="-342900">
              <a:buClr>
                <a:srgbClr val="0000CC"/>
              </a:buClr>
              <a:buFont typeface="Arial" panose="020B0604020202020204" pitchFamily="34" charset="0"/>
              <a:buChar char="•"/>
              <a:defRPr/>
            </a:pPr>
            <a:r>
              <a:rPr lang="en-US" sz="2400" dirty="0"/>
              <a:t>Future revenue that differs between any two alternatives is known as </a:t>
            </a:r>
            <a:r>
              <a:rPr lang="en-US" sz="2400" b="1" dirty="0">
                <a:solidFill>
                  <a:srgbClr val="0000CC"/>
                </a:solidFill>
              </a:rPr>
              <a:t>differential revenue</a:t>
            </a:r>
            <a:r>
              <a:rPr lang="en-US" sz="2400" dirty="0"/>
              <a:t>.</a:t>
            </a:r>
          </a:p>
          <a:p>
            <a:pPr marL="342900" indent="-342900">
              <a:buClr>
                <a:srgbClr val="0000CC"/>
              </a:buClr>
              <a:buFont typeface="Arial" panose="020B0604020202020204" pitchFamily="34" charset="0"/>
              <a:buChar char="•"/>
              <a:defRPr/>
            </a:pPr>
            <a:r>
              <a:rPr lang="en-US" sz="2400" dirty="0"/>
              <a:t>An </a:t>
            </a:r>
            <a:r>
              <a:rPr lang="en-US" sz="2400" b="1" dirty="0">
                <a:solidFill>
                  <a:srgbClr val="0000CC"/>
                </a:solidFill>
              </a:rPr>
              <a:t>incremental cost </a:t>
            </a:r>
            <a:r>
              <a:rPr lang="en-US" sz="2400" dirty="0"/>
              <a:t>is an increase in cost between two alternatives.</a:t>
            </a:r>
          </a:p>
          <a:p>
            <a:pPr marL="342900" indent="-342900">
              <a:buClr>
                <a:srgbClr val="0000CC"/>
              </a:buClr>
              <a:buFont typeface="Arial" panose="020B0604020202020204" pitchFamily="34" charset="0"/>
              <a:buChar char="•"/>
              <a:defRPr/>
            </a:pPr>
            <a:r>
              <a:rPr lang="en-US" sz="2400" dirty="0"/>
              <a:t>An </a:t>
            </a:r>
            <a:r>
              <a:rPr lang="en-US" sz="2400" b="1" dirty="0">
                <a:solidFill>
                  <a:srgbClr val="0000CC"/>
                </a:solidFill>
              </a:rPr>
              <a:t>avoidable cost </a:t>
            </a:r>
            <a:r>
              <a:rPr lang="en-US" sz="2400" dirty="0"/>
              <a:t>is a cost that can be eliminated by choosing one alternative over another.</a:t>
            </a:r>
          </a:p>
        </p:txBody>
      </p:sp>
    </p:spTree>
    <p:extLst>
      <p:ext uri="{BB962C8B-B14F-4D97-AF65-F5344CB8AC3E}">
        <p14:creationId xmlns:p14="http://schemas.microsoft.com/office/powerpoint/2010/main" val="354012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770922" cy="954107"/>
          </a:xfrm>
          <a:prstGeom prst="rect">
            <a:avLst/>
          </a:prstGeom>
          <a:noFill/>
        </p:spPr>
        <p:txBody>
          <a:bodyPr wrap="square" rtlCol="0">
            <a:spAutoFit/>
          </a:bodyPr>
          <a:lstStyle/>
          <a:p>
            <a:pPr algn="ctr">
              <a:defRPr/>
            </a:pPr>
            <a:r>
              <a:rPr lang="en-US" altLang="en-US" sz="2800" b="1" dirty="0">
                <a:solidFill>
                  <a:schemeClr val="bg1"/>
                </a:solidFill>
              </a:rPr>
              <a:t>Decision Making – Six Key Concepts – Concepts 4 and 5</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3">
            <a:extLst>
              <a:ext uri="{FF2B5EF4-FFF2-40B4-BE49-F238E27FC236}">
                <a16:creationId xmlns:a16="http://schemas.microsoft.com/office/drawing/2014/main" id="{18A1B435-6E91-8CCB-7339-ADAA9583C0E6}"/>
              </a:ext>
            </a:extLst>
          </p:cNvPr>
          <p:cNvSpPr txBox="1">
            <a:spLocks noChangeArrowheads="1"/>
          </p:cNvSpPr>
          <p:nvPr/>
        </p:nvSpPr>
        <p:spPr>
          <a:xfrm>
            <a:off x="2057400" y="1828800"/>
            <a:ext cx="8229600" cy="2514600"/>
          </a:xfrm>
          <a:prstGeom prst="rect">
            <a:avLst/>
          </a:prstGeom>
          <a:solidFill>
            <a:schemeClr val="accent2">
              <a:lumMod val="20000"/>
              <a:lumOff val="80000"/>
            </a:schemeClr>
          </a:solidFill>
          <a:ln>
            <a:solidFill>
              <a:schemeClr val="accent1">
                <a:lumMod val="75000"/>
              </a:schemeClr>
            </a:solidFill>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spcBef>
                <a:spcPts val="0"/>
              </a:spcBef>
              <a:buFont typeface="Arial" panose="020B0604020202020204" pitchFamily="34" charset="0"/>
              <a:buNone/>
              <a:defRPr/>
            </a:pPr>
            <a:r>
              <a:rPr lang="en-US" sz="2400" b="1">
                <a:solidFill>
                  <a:srgbClr val="0000CC"/>
                </a:solidFill>
              </a:rPr>
              <a:t>Key Concept #4</a:t>
            </a:r>
          </a:p>
          <a:p>
            <a:pPr marL="0" indent="0">
              <a:buFont typeface="Arial" panose="020B0604020202020204" pitchFamily="34" charset="0"/>
              <a:buNone/>
              <a:tabLst>
                <a:tab pos="1943100" algn="l"/>
              </a:tabLst>
            </a:pPr>
            <a:r>
              <a:rPr lang="en-US" sz="2400" i="1"/>
              <a:t>Sunk costs</a:t>
            </a:r>
            <a:r>
              <a:rPr lang="en-US" sz="2400" b="1"/>
              <a:t> </a:t>
            </a:r>
            <a:r>
              <a:rPr lang="en-US" sz="2400"/>
              <a:t>are always irrelevant when choosing among alternatives.</a:t>
            </a:r>
          </a:p>
          <a:p>
            <a:pPr marL="342900" indent="-342900">
              <a:buClr>
                <a:srgbClr val="0000CC"/>
              </a:buClr>
              <a:tabLst>
                <a:tab pos="1943100" algn="l"/>
              </a:tabLst>
            </a:pPr>
            <a:r>
              <a:rPr lang="en-US" sz="2400"/>
              <a:t>A </a:t>
            </a:r>
            <a:r>
              <a:rPr lang="en-US" sz="2400" b="1">
                <a:solidFill>
                  <a:srgbClr val="0000CC"/>
                </a:solidFill>
              </a:rPr>
              <a:t>sunk cost </a:t>
            </a:r>
            <a:r>
              <a:rPr lang="en-US" sz="2400"/>
              <a:t>is a cost that has already been incurred and cannot be changed regardless of what a manager decides to do.</a:t>
            </a:r>
            <a:endParaRPr lang="en-US" altLang="en-US" sz="2400" dirty="0"/>
          </a:p>
        </p:txBody>
      </p:sp>
      <p:sp>
        <p:nvSpPr>
          <p:cNvPr id="8" name="Rectangle 3">
            <a:extLst>
              <a:ext uri="{FF2B5EF4-FFF2-40B4-BE49-F238E27FC236}">
                <a16:creationId xmlns:a16="http://schemas.microsoft.com/office/drawing/2014/main" id="{D2DABECE-442E-FA19-B9D4-25CBE8DBE0B9}"/>
              </a:ext>
            </a:extLst>
          </p:cNvPr>
          <p:cNvSpPr txBox="1">
            <a:spLocks noChangeArrowheads="1"/>
          </p:cNvSpPr>
          <p:nvPr/>
        </p:nvSpPr>
        <p:spPr bwMode="auto">
          <a:xfrm>
            <a:off x="2057400" y="4648200"/>
            <a:ext cx="8229600" cy="1600200"/>
          </a:xfrm>
          <a:prstGeom prst="rect">
            <a:avLst/>
          </a:prstGeom>
          <a:solidFill>
            <a:schemeClr val="accent1">
              <a:lumMod val="60000"/>
              <a:lumOff val="40000"/>
            </a:schemeClr>
          </a:solidFill>
          <a:ln w="9525">
            <a:solidFill>
              <a:schemeClr val="accent5">
                <a:lumMod val="50000"/>
              </a:schemeClr>
            </a:solidFill>
            <a:miter lim="800000"/>
            <a:headEnd/>
            <a:tailEnd/>
          </a:ln>
        </p:spPr>
        <p:txBody>
          <a:bodyPr lIns="90488" tIns="44450" rIns="90488" bIns="44450"/>
          <a:lstStyle/>
          <a:p>
            <a:pPr>
              <a:spcBef>
                <a:spcPts val="600"/>
              </a:spcBef>
            </a:pPr>
            <a:r>
              <a:rPr lang="en-US" sz="2400" b="1" dirty="0">
                <a:solidFill>
                  <a:srgbClr val="0000CC"/>
                </a:solidFill>
                <a:latin typeface="Arial" panose="020B0604020202020204" pitchFamily="34" charset="0"/>
                <a:cs typeface="Arial" panose="020B0604020202020204" pitchFamily="34" charset="0"/>
              </a:rPr>
              <a:t>Key Concept #5 </a:t>
            </a:r>
          </a:p>
          <a:p>
            <a:pPr>
              <a:spcBef>
                <a:spcPts val="600"/>
              </a:spcBef>
            </a:pPr>
            <a:r>
              <a:rPr lang="en-US" altLang="en-US" sz="2400" dirty="0">
                <a:latin typeface="Arial" panose="020B0604020202020204" pitchFamily="34" charset="0"/>
                <a:cs typeface="Arial" panose="020B0604020202020204" pitchFamily="34" charset="0"/>
              </a:rPr>
              <a:t>Future costs and benefits that </a:t>
            </a:r>
            <a:r>
              <a:rPr lang="en-US" altLang="en-US" sz="2400" i="1" dirty="0">
                <a:latin typeface="Arial" panose="020B0604020202020204" pitchFamily="34" charset="0"/>
                <a:cs typeface="Arial" panose="020B0604020202020204" pitchFamily="34" charset="0"/>
              </a:rPr>
              <a:t>do not differ between alternatives</a:t>
            </a:r>
            <a:r>
              <a:rPr lang="en-US" altLang="en-US" sz="2400" dirty="0">
                <a:latin typeface="Arial" panose="020B0604020202020204" pitchFamily="34" charset="0"/>
                <a:cs typeface="Arial" panose="020B0604020202020204" pitchFamily="34" charset="0"/>
              </a:rPr>
              <a:t> are irrelevant to the decision-making process.</a:t>
            </a:r>
          </a:p>
        </p:txBody>
      </p:sp>
    </p:spTree>
    <p:extLst>
      <p:ext uri="{BB962C8B-B14F-4D97-AF65-F5344CB8AC3E}">
        <p14:creationId xmlns:p14="http://schemas.microsoft.com/office/powerpoint/2010/main" val="1131339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521540" cy="954107"/>
          </a:xfrm>
          <a:prstGeom prst="rect">
            <a:avLst/>
          </a:prstGeom>
          <a:noFill/>
        </p:spPr>
        <p:txBody>
          <a:bodyPr wrap="square" rtlCol="0">
            <a:spAutoFit/>
          </a:bodyPr>
          <a:lstStyle/>
          <a:p>
            <a:pPr algn="ctr">
              <a:defRPr/>
            </a:pPr>
            <a:r>
              <a:rPr lang="en-US" altLang="en-US" sz="2800" b="1" dirty="0">
                <a:solidFill>
                  <a:schemeClr val="bg1"/>
                </a:solidFill>
              </a:rPr>
              <a:t>Decision Making – Six Key Concepts – Concept 6</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2D2009A9-4E71-86CC-1489-E9192F51B92E}"/>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788590CA-677A-4BD3-551B-CAF7F4FC0DD1}"/>
              </a:ext>
            </a:extLst>
          </p:cNvPr>
          <p:cNvSpPr txBox="1">
            <a:spLocks noChangeArrowheads="1"/>
          </p:cNvSpPr>
          <p:nvPr/>
        </p:nvSpPr>
        <p:spPr bwMode="auto">
          <a:xfrm>
            <a:off x="2133600" y="1828800"/>
            <a:ext cx="8229600" cy="2209800"/>
          </a:xfrm>
          <a:prstGeom prst="rect">
            <a:avLst/>
          </a:prstGeom>
          <a:solidFill>
            <a:schemeClr val="accent1">
              <a:lumMod val="60000"/>
              <a:lumOff val="40000"/>
            </a:schemeClr>
          </a:solidFill>
          <a:ln w="9525">
            <a:solidFill>
              <a:schemeClr val="accent5">
                <a:lumMod val="50000"/>
              </a:schemeClr>
            </a:solidFill>
            <a:miter lim="800000"/>
            <a:headEnd/>
            <a:tailEnd/>
          </a:ln>
        </p:spPr>
        <p:txBody>
          <a:bodyPr lIns="90488" tIns="44450" rIns="90488" bIns="44450"/>
          <a:lstStyle/>
          <a:p>
            <a:pPr>
              <a:spcBef>
                <a:spcPts val="600"/>
              </a:spcBef>
            </a:pPr>
            <a:r>
              <a:rPr lang="en-US" sz="2400" b="1" dirty="0">
                <a:solidFill>
                  <a:srgbClr val="0000CC"/>
                </a:solidFill>
              </a:rPr>
              <a:t>Key Concept #6</a:t>
            </a:r>
          </a:p>
          <a:p>
            <a:pPr>
              <a:spcBef>
                <a:spcPts val="600"/>
              </a:spcBef>
              <a:tabLst>
                <a:tab pos="1943100" algn="l"/>
              </a:tabLst>
              <a:defRPr/>
            </a:pPr>
            <a:r>
              <a:rPr lang="en-US" sz="2400" i="1" dirty="0">
                <a:latin typeface="STIX Two Text" panose="02020603050405020304" pitchFamily="18" charset="0"/>
              </a:rPr>
              <a:t>Opportunity costs </a:t>
            </a:r>
            <a:r>
              <a:rPr lang="en-US" sz="2400" dirty="0">
                <a:latin typeface="STIX Two Text" panose="02020603050405020304" pitchFamily="18" charset="0"/>
              </a:rPr>
              <a:t>also need to be considered when making decisions.</a:t>
            </a:r>
          </a:p>
          <a:p>
            <a:pPr marL="342900" indent="-342900">
              <a:spcBef>
                <a:spcPts val="600"/>
              </a:spcBef>
              <a:buClr>
                <a:srgbClr val="0000CC"/>
              </a:buClr>
              <a:buFont typeface="Arial" panose="020B0604020202020204" pitchFamily="34" charset="0"/>
              <a:buChar char="•"/>
              <a:tabLst>
                <a:tab pos="1943100" algn="l"/>
              </a:tabLst>
              <a:defRPr/>
            </a:pPr>
            <a:r>
              <a:rPr lang="en-US" sz="2400" dirty="0">
                <a:latin typeface="STIX Two Text" panose="02020603050405020304" pitchFamily="18" charset="0"/>
              </a:rPr>
              <a:t>An </a:t>
            </a:r>
            <a:r>
              <a:rPr lang="en-US" sz="2400" b="1" dirty="0">
                <a:solidFill>
                  <a:srgbClr val="0000CC"/>
                </a:solidFill>
                <a:latin typeface="STIX Two Text" panose="02020603050405020304" pitchFamily="18" charset="0"/>
              </a:rPr>
              <a:t>opportunity cost</a:t>
            </a:r>
            <a:r>
              <a:rPr lang="en-US" sz="2400" dirty="0">
                <a:solidFill>
                  <a:srgbClr val="0000CC"/>
                </a:solidFill>
                <a:latin typeface="STIX Two Text" panose="02020603050405020304" pitchFamily="18" charset="0"/>
              </a:rPr>
              <a:t> </a:t>
            </a:r>
            <a:r>
              <a:rPr lang="en-US" sz="2400" dirty="0">
                <a:latin typeface="STIX Two Text" panose="02020603050405020304" pitchFamily="18" charset="0"/>
              </a:rPr>
              <a:t>is the potential benefit that is given up when one alternative is selected over another.</a:t>
            </a:r>
          </a:p>
        </p:txBody>
      </p:sp>
    </p:spTree>
    <p:extLst>
      <p:ext uri="{BB962C8B-B14F-4D97-AF65-F5344CB8AC3E}">
        <p14:creationId xmlns:p14="http://schemas.microsoft.com/office/powerpoint/2010/main" val="418190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4871862" cy="954107"/>
          </a:xfrm>
          <a:prstGeom prst="rect">
            <a:avLst/>
          </a:prstGeom>
          <a:noFill/>
        </p:spPr>
        <p:txBody>
          <a:bodyPr wrap="square" rtlCol="0">
            <a:spAutoFit/>
          </a:bodyPr>
          <a:lstStyle/>
          <a:p>
            <a:pPr algn="ctr">
              <a:defRPr/>
            </a:pPr>
            <a:r>
              <a:rPr lang="en-US" altLang="en-US" sz="2800" b="1" dirty="0">
                <a:solidFill>
                  <a:schemeClr val="bg1"/>
                </a:solidFill>
              </a:rPr>
              <a:t>Identifying Relevant Costs – </a:t>
            </a:r>
            <a:br>
              <a:rPr lang="en-US" altLang="en-US" sz="2800" b="1" dirty="0">
                <a:solidFill>
                  <a:schemeClr val="bg1"/>
                </a:solidFill>
              </a:rPr>
            </a:br>
            <a:r>
              <a:rPr lang="en-US" altLang="en-US" sz="2800" b="1" dirty="0">
                <a:solidFill>
                  <a:schemeClr val="bg1"/>
                </a:solidFill>
              </a:rPr>
              <a:t>An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E9D728CF-4D7E-E058-FF00-E46D0CF9DAC2}"/>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graphicFrame>
        <p:nvGraphicFramePr>
          <p:cNvPr id="7" name="Object 2">
            <a:extLst>
              <a:ext uri="{FF2B5EF4-FFF2-40B4-BE49-F238E27FC236}">
                <a16:creationId xmlns:a16="http://schemas.microsoft.com/office/drawing/2014/main" id="{D5116F07-BD21-7A0D-DEAC-FA8340D33AD9}"/>
              </a:ext>
            </a:extLst>
          </p:cNvPr>
          <p:cNvGraphicFramePr>
            <a:graphicFrameLocks noChangeAspect="1"/>
          </p:cNvGraphicFramePr>
          <p:nvPr/>
        </p:nvGraphicFramePr>
        <p:xfrm>
          <a:off x="2057400" y="2971801"/>
          <a:ext cx="6553200" cy="2365375"/>
        </p:xfrm>
        <a:graphic>
          <a:graphicData uri="http://schemas.openxmlformats.org/presentationml/2006/ole">
            <mc:AlternateContent xmlns:mc="http://schemas.openxmlformats.org/markup-compatibility/2006">
              <mc:Choice xmlns:v="urn:schemas-microsoft-com:vml" Requires="v">
                <p:oleObj name="Worksheet" r:id="rId8" imgW="4905487" imgH="1695581" progId="Excel.Sheet.8">
                  <p:embed/>
                </p:oleObj>
              </mc:Choice>
              <mc:Fallback>
                <p:oleObj name="Worksheet" r:id="rId8" imgW="4905487" imgH="1695581" progId="Excel.Sheet.8">
                  <p:embed/>
                  <p:pic>
                    <p:nvPicPr>
                      <p:cNvPr id="1026"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57400" y="2971801"/>
                        <a:ext cx="6553200" cy="236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 name="Text Box 4">
            <a:extLst>
              <a:ext uri="{FF2B5EF4-FFF2-40B4-BE49-F238E27FC236}">
                <a16:creationId xmlns:a16="http://schemas.microsoft.com/office/drawing/2014/main" id="{5E0F0107-0D20-0621-EB41-D88C511B3C34}"/>
              </a:ext>
            </a:extLst>
          </p:cNvPr>
          <p:cNvSpPr txBox="1">
            <a:spLocks noChangeArrowheads="1"/>
          </p:cNvSpPr>
          <p:nvPr/>
        </p:nvSpPr>
        <p:spPr bwMode="auto">
          <a:xfrm>
            <a:off x="2057400" y="1524000"/>
            <a:ext cx="8305800" cy="1320800"/>
          </a:xfrm>
          <a:prstGeom prst="rect">
            <a:avLst/>
          </a:prstGeom>
          <a:solidFill>
            <a:schemeClr val="bg1">
              <a:lumMod val="95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000" b="1" dirty="0">
                <a:solidFill>
                  <a:schemeClr val="bg2">
                    <a:lumMod val="25000"/>
                  </a:schemeClr>
                </a:solidFill>
              </a:rPr>
              <a:t>Cynthia, a Boston student, is considering visiting her friend in New York. She can drive or take the train. By car, it is 230 miles to her friend’s apartment. She is trying to decide which alternative is less expensive and has gathered the following information.</a:t>
            </a:r>
          </a:p>
        </p:txBody>
      </p:sp>
      <p:grpSp>
        <p:nvGrpSpPr>
          <p:cNvPr id="9" name="Group 5">
            <a:extLst>
              <a:ext uri="{FF2B5EF4-FFF2-40B4-BE49-F238E27FC236}">
                <a16:creationId xmlns:a16="http://schemas.microsoft.com/office/drawing/2014/main" id="{C0DBBBB4-90FF-CFFC-D10C-C409A4150066}"/>
              </a:ext>
            </a:extLst>
          </p:cNvPr>
          <p:cNvGrpSpPr>
            <a:grpSpLocks/>
          </p:cNvGrpSpPr>
          <p:nvPr/>
        </p:nvGrpSpPr>
        <p:grpSpPr bwMode="auto">
          <a:xfrm>
            <a:off x="1981200" y="4800600"/>
            <a:ext cx="4876800" cy="1062038"/>
            <a:chOff x="288" y="3024"/>
            <a:chExt cx="3072" cy="669"/>
          </a:xfrm>
        </p:grpSpPr>
        <p:sp>
          <p:nvSpPr>
            <p:cNvPr id="11" name="Line 6">
              <a:extLst>
                <a:ext uri="{FF2B5EF4-FFF2-40B4-BE49-F238E27FC236}">
                  <a16:creationId xmlns:a16="http://schemas.microsoft.com/office/drawing/2014/main" id="{9E4C31FF-FF2C-E751-A4A7-E9C18303FF08}"/>
                </a:ext>
              </a:extLst>
            </p:cNvPr>
            <p:cNvSpPr>
              <a:spLocks noChangeShapeType="1"/>
            </p:cNvSpPr>
            <p:nvPr/>
          </p:nvSpPr>
          <p:spPr bwMode="auto">
            <a:xfrm flipV="1">
              <a:off x="1200" y="3024"/>
              <a:ext cx="2160" cy="432"/>
            </a:xfrm>
            <a:prstGeom prst="line">
              <a:avLst/>
            </a:prstGeom>
            <a:noFill/>
            <a:ln w="38100">
              <a:solidFill>
                <a:srgbClr val="FF0000"/>
              </a:solidFill>
              <a:round/>
              <a:headEnd/>
              <a:tailEnd type="triangle" w="med" len="med"/>
            </a:ln>
            <a:effectLst>
              <a:outerShdw dist="17961" dir="2700000" algn="ctr" rotWithShape="0">
                <a:srgbClr val="000000"/>
              </a:outerShdw>
            </a:effectLst>
          </p:spPr>
          <p:txBody>
            <a:bodyPr wrap="none"/>
            <a:lstStyle/>
            <a:p>
              <a:pPr>
                <a:defRPr/>
              </a:pPr>
              <a:endParaRPr lang="en-US" dirty="0">
                <a:latin typeface="Arial" pitchFamily="34" charset="0"/>
              </a:endParaRPr>
            </a:p>
          </p:txBody>
        </p:sp>
        <p:sp>
          <p:nvSpPr>
            <p:cNvPr id="12" name="Text Box 7">
              <a:extLst>
                <a:ext uri="{FF2B5EF4-FFF2-40B4-BE49-F238E27FC236}">
                  <a16:creationId xmlns:a16="http://schemas.microsoft.com/office/drawing/2014/main" id="{99A54B9D-704E-FAEE-4EBB-193A4CC85763}"/>
                </a:ext>
              </a:extLst>
            </p:cNvPr>
            <p:cNvSpPr txBox="1">
              <a:spLocks noChangeArrowheads="1"/>
            </p:cNvSpPr>
            <p:nvPr/>
          </p:nvSpPr>
          <p:spPr bwMode="auto">
            <a:xfrm>
              <a:off x="288" y="3456"/>
              <a:ext cx="1882" cy="237"/>
            </a:xfrm>
            <a:prstGeom prst="rect">
              <a:avLst/>
            </a:prstGeom>
            <a:solidFill>
              <a:srgbClr val="663300"/>
            </a:solidFill>
            <a:ln w="9525">
              <a:solidFill>
                <a:srgbClr val="000000"/>
              </a:solidFill>
              <a:miter lim="800000"/>
              <a:headEnd/>
              <a:tailEnd/>
            </a:ln>
            <a:effectLst>
              <a:outerShdw dist="35921" dir="2700000" algn="ctr" rotWithShape="0">
                <a:srgbClr val="000000"/>
              </a:outerShdw>
            </a:effectLst>
          </p:spPr>
          <p:txBody>
            <a:bodyPr>
              <a:spAutoFit/>
            </a:bodyPr>
            <a:lstStyle/>
            <a:p>
              <a:pPr>
                <a:defRPr/>
              </a:pPr>
              <a:r>
                <a:rPr lang="en-US" dirty="0">
                  <a:solidFill>
                    <a:srgbClr val="FFFFFF"/>
                  </a:solidFill>
                  <a:effectLst>
                    <a:outerShdw blurRad="38100" dist="38100" dir="2700000" algn="tl">
                      <a:srgbClr val="000000"/>
                    </a:outerShdw>
                  </a:effectLst>
                </a:rPr>
                <a:t>$45 per month </a:t>
              </a:r>
              <a:r>
                <a:rPr lang="en-US" dirty="0">
                  <a:solidFill>
                    <a:srgbClr val="FFFFFF"/>
                  </a:solidFill>
                  <a:effectLst>
                    <a:outerShdw blurRad="38100" dist="38100" dir="2700000" algn="tl">
                      <a:srgbClr val="000000"/>
                    </a:outerShdw>
                  </a:effectLst>
                  <a:cs typeface="Arial" charset="0"/>
                </a:rPr>
                <a:t>× 8 months</a:t>
              </a:r>
              <a:endParaRPr lang="en-US" dirty="0">
                <a:solidFill>
                  <a:srgbClr val="FFFFFF"/>
                </a:solidFill>
                <a:effectLst>
                  <a:outerShdw blurRad="38100" dist="38100" dir="2700000" algn="tl">
                    <a:srgbClr val="000000"/>
                  </a:outerShdw>
                </a:effectLst>
              </a:endParaRPr>
            </a:p>
          </p:txBody>
        </p:sp>
      </p:grpSp>
      <p:grpSp>
        <p:nvGrpSpPr>
          <p:cNvPr id="13" name="Group 8">
            <a:extLst>
              <a:ext uri="{FF2B5EF4-FFF2-40B4-BE49-F238E27FC236}">
                <a16:creationId xmlns:a16="http://schemas.microsoft.com/office/drawing/2014/main" id="{D36B399D-C771-5E94-E255-F1DCA866B8DE}"/>
              </a:ext>
            </a:extLst>
          </p:cNvPr>
          <p:cNvGrpSpPr>
            <a:grpSpLocks/>
          </p:cNvGrpSpPr>
          <p:nvPr/>
        </p:nvGrpSpPr>
        <p:grpSpPr bwMode="auto">
          <a:xfrm>
            <a:off x="5257801" y="4114801"/>
            <a:ext cx="3140075" cy="1693863"/>
            <a:chOff x="2352" y="2592"/>
            <a:chExt cx="1978" cy="1067"/>
          </a:xfrm>
        </p:grpSpPr>
        <p:sp>
          <p:nvSpPr>
            <p:cNvPr id="14" name="Line 9">
              <a:extLst>
                <a:ext uri="{FF2B5EF4-FFF2-40B4-BE49-F238E27FC236}">
                  <a16:creationId xmlns:a16="http://schemas.microsoft.com/office/drawing/2014/main" id="{D2B0C456-848F-038D-3DEF-BD0BFABBEAE5}"/>
                </a:ext>
              </a:extLst>
            </p:cNvPr>
            <p:cNvSpPr>
              <a:spLocks noChangeShapeType="1"/>
            </p:cNvSpPr>
            <p:nvPr/>
          </p:nvSpPr>
          <p:spPr bwMode="auto">
            <a:xfrm flipV="1">
              <a:off x="3312" y="2592"/>
              <a:ext cx="768" cy="864"/>
            </a:xfrm>
            <a:prstGeom prst="line">
              <a:avLst/>
            </a:prstGeom>
            <a:noFill/>
            <a:ln w="38100">
              <a:solidFill>
                <a:srgbClr val="FF0000"/>
              </a:solidFill>
              <a:round/>
              <a:headEnd/>
              <a:tailEnd type="triangle" w="med" len="med"/>
            </a:ln>
            <a:effectLst>
              <a:outerShdw dist="17961" dir="2700000" algn="ctr" rotWithShape="0">
                <a:srgbClr val="000000"/>
              </a:outerShdw>
            </a:effectLst>
          </p:spPr>
          <p:txBody>
            <a:bodyPr wrap="none"/>
            <a:lstStyle/>
            <a:p>
              <a:pPr>
                <a:defRPr/>
              </a:pPr>
              <a:endParaRPr lang="en-US" dirty="0">
                <a:latin typeface="Arial" pitchFamily="34" charset="0"/>
              </a:endParaRPr>
            </a:p>
          </p:txBody>
        </p:sp>
        <p:sp>
          <p:nvSpPr>
            <p:cNvPr id="15" name="Text Box 10">
              <a:extLst>
                <a:ext uri="{FF2B5EF4-FFF2-40B4-BE49-F238E27FC236}">
                  <a16:creationId xmlns:a16="http://schemas.microsoft.com/office/drawing/2014/main" id="{CEF7A40C-B8A6-D395-F240-C3261811FFC9}"/>
                </a:ext>
              </a:extLst>
            </p:cNvPr>
            <p:cNvSpPr txBox="1">
              <a:spLocks noChangeArrowheads="1"/>
            </p:cNvSpPr>
            <p:nvPr/>
          </p:nvSpPr>
          <p:spPr bwMode="auto">
            <a:xfrm>
              <a:off x="2352" y="3422"/>
              <a:ext cx="1978" cy="237"/>
            </a:xfrm>
            <a:prstGeom prst="rect">
              <a:avLst/>
            </a:prstGeom>
            <a:solidFill>
              <a:srgbClr val="FFFF99"/>
            </a:solidFill>
            <a:ln w="9525">
              <a:solidFill>
                <a:srgbClr val="000000"/>
              </a:solidFill>
              <a:miter lim="800000"/>
              <a:headEnd/>
              <a:tailEnd/>
            </a:ln>
            <a:effectLst>
              <a:outerShdw dist="35921" dir="2700000" algn="ctr" rotWithShape="0">
                <a:srgbClr val="000000"/>
              </a:outerShdw>
            </a:effectLst>
          </p:spPr>
          <p:txBody>
            <a:bodyPr>
              <a:spAutoFit/>
            </a:bodyPr>
            <a:lstStyle/>
            <a:p>
              <a:pPr algn="ctr">
                <a:defRPr/>
              </a:pPr>
              <a:r>
                <a:rPr lang="en-US" altLang="en-US" b="1" dirty="0">
                  <a:solidFill>
                    <a:srgbClr val="663300"/>
                  </a:solidFill>
                  <a:latin typeface="Arial" pitchFamily="34" charset="0"/>
                </a:rPr>
                <a:t>$2.70 per gallon </a:t>
              </a:r>
              <a:r>
                <a:rPr lang="en-US" altLang="en-US" b="1" dirty="0">
                  <a:solidFill>
                    <a:srgbClr val="663300"/>
                  </a:solidFill>
                  <a:latin typeface="Arial" pitchFamily="34" charset="0"/>
                  <a:cs typeface="Times New Roman" pitchFamily="18" charset="0"/>
                </a:rPr>
                <a:t>÷ 27 MPG</a:t>
              </a:r>
              <a:endParaRPr lang="en-US" altLang="en-US" b="1" dirty="0">
                <a:solidFill>
                  <a:srgbClr val="663300"/>
                </a:solidFill>
                <a:latin typeface="Arial" pitchFamily="34" charset="0"/>
              </a:endParaRPr>
            </a:p>
          </p:txBody>
        </p:sp>
      </p:grpSp>
      <p:grpSp>
        <p:nvGrpSpPr>
          <p:cNvPr id="16" name="Group 11">
            <a:extLst>
              <a:ext uri="{FF2B5EF4-FFF2-40B4-BE49-F238E27FC236}">
                <a16:creationId xmlns:a16="http://schemas.microsoft.com/office/drawing/2014/main" id="{2D071F83-B689-4217-A823-1AECDCC1FD1F}"/>
              </a:ext>
            </a:extLst>
          </p:cNvPr>
          <p:cNvGrpSpPr>
            <a:grpSpLocks/>
          </p:cNvGrpSpPr>
          <p:nvPr/>
        </p:nvGrpSpPr>
        <p:grpSpPr bwMode="auto">
          <a:xfrm>
            <a:off x="4495801" y="3810000"/>
            <a:ext cx="5197475" cy="2655888"/>
            <a:chOff x="1968" y="2400"/>
            <a:chExt cx="3274" cy="1673"/>
          </a:xfrm>
        </p:grpSpPr>
        <p:cxnSp>
          <p:nvCxnSpPr>
            <p:cNvPr id="17" name="AutoShape 12">
              <a:extLst>
                <a:ext uri="{FF2B5EF4-FFF2-40B4-BE49-F238E27FC236}">
                  <a16:creationId xmlns:a16="http://schemas.microsoft.com/office/drawing/2014/main" id="{DAE99085-32D5-446A-C662-80E1F2DC0B05}"/>
                </a:ext>
              </a:extLst>
            </p:cNvPr>
            <p:cNvCxnSpPr>
              <a:cxnSpLocks noChangeShapeType="1"/>
              <a:stCxn id="18" idx="3"/>
            </p:cNvCxnSpPr>
            <p:nvPr/>
          </p:nvCxnSpPr>
          <p:spPr bwMode="auto">
            <a:xfrm flipH="1" flipV="1">
              <a:off x="3695" y="2400"/>
              <a:ext cx="1547" cy="1556"/>
            </a:xfrm>
            <a:prstGeom prst="bentConnector4">
              <a:avLst>
                <a:gd name="adj1" fmla="val -9310"/>
                <a:gd name="adj2" fmla="val 100370"/>
              </a:avLst>
            </a:prstGeom>
            <a:noFill/>
            <a:ln w="38100">
              <a:solidFill>
                <a:srgbClr val="FF0000"/>
              </a:solidFill>
              <a:miter lim="800000"/>
              <a:headEnd/>
              <a:tailEnd type="triangle" w="med" len="med"/>
            </a:ln>
            <a:effectLst>
              <a:outerShdw dist="17961" dir="2700000" algn="ctr" rotWithShape="0">
                <a:srgbClr val="000000"/>
              </a:outerShdw>
            </a:effectLst>
          </p:spPr>
        </p:cxnSp>
        <p:sp>
          <p:nvSpPr>
            <p:cNvPr id="18" name="Text Box 13">
              <a:extLst>
                <a:ext uri="{FF2B5EF4-FFF2-40B4-BE49-F238E27FC236}">
                  <a16:creationId xmlns:a16="http://schemas.microsoft.com/office/drawing/2014/main" id="{E36A8F86-4327-F1BA-FB40-077C5B48C90B}"/>
                </a:ext>
              </a:extLst>
            </p:cNvPr>
            <p:cNvSpPr txBox="1">
              <a:spLocks noChangeArrowheads="1"/>
            </p:cNvSpPr>
            <p:nvPr/>
          </p:nvSpPr>
          <p:spPr bwMode="auto">
            <a:xfrm>
              <a:off x="1968" y="3840"/>
              <a:ext cx="3274" cy="233"/>
            </a:xfrm>
            <a:prstGeom prst="rect">
              <a:avLst/>
            </a:prstGeom>
            <a:solidFill>
              <a:srgbClr val="663300"/>
            </a:solidFill>
            <a:ln w="9525">
              <a:solidFill>
                <a:srgbClr val="000000"/>
              </a:solidFill>
              <a:miter lim="800000"/>
              <a:headEnd/>
              <a:tailEnd/>
            </a:ln>
            <a:effectLst>
              <a:outerShdw dist="35921" dir="2700000" algn="ctr" rotWithShape="0">
                <a:srgbClr val="000000"/>
              </a:outerShdw>
            </a:effectLst>
          </p:spPr>
          <p:txBody>
            <a:bodyPr>
              <a:spAutoFit/>
            </a:bodyPr>
            <a:lstStyle/>
            <a:p>
              <a:pPr>
                <a:defRPr/>
              </a:pPr>
              <a:r>
                <a:rPr lang="en-US" dirty="0">
                  <a:solidFill>
                    <a:srgbClr val="FFFFFF"/>
                  </a:solidFill>
                  <a:effectLst>
                    <a:outerShdw blurRad="38100" dist="38100" dir="2700000" algn="tl">
                      <a:srgbClr val="000000"/>
                    </a:outerShdw>
                  </a:effectLst>
                </a:rPr>
                <a:t>$24,000 cost </a:t>
              </a:r>
              <a:r>
                <a:rPr lang="en-US" dirty="0">
                  <a:solidFill>
                    <a:srgbClr val="FFFFFF"/>
                  </a:solidFill>
                  <a:effectLst>
                    <a:outerShdw blurRad="38100" dist="38100" dir="2700000" algn="tl">
                      <a:srgbClr val="000000"/>
                    </a:outerShdw>
                  </a:effectLst>
                  <a:cs typeface="Times New Roman" pitchFamily="18" charset="0"/>
                </a:rPr>
                <a:t>–</a:t>
              </a:r>
              <a:r>
                <a:rPr lang="en-US" dirty="0">
                  <a:solidFill>
                    <a:srgbClr val="FFFFFF"/>
                  </a:solidFill>
                  <a:effectLst>
                    <a:outerShdw blurRad="38100" dist="38100" dir="2700000" algn="tl">
                      <a:srgbClr val="000000"/>
                    </a:outerShdw>
                  </a:effectLst>
                </a:rPr>
                <a:t> $10,000 salvage value </a:t>
              </a:r>
              <a:r>
                <a:rPr lang="en-US" dirty="0">
                  <a:solidFill>
                    <a:srgbClr val="FFFFFF"/>
                  </a:solidFill>
                  <a:effectLst>
                    <a:outerShdw blurRad="38100" dist="38100" dir="2700000" algn="tl">
                      <a:srgbClr val="000000"/>
                    </a:outerShdw>
                  </a:effectLst>
                  <a:cs typeface="Times New Roman" pitchFamily="18" charset="0"/>
                </a:rPr>
                <a:t>÷ 5 years</a:t>
              </a:r>
              <a:endParaRPr lang="en-US" dirty="0">
                <a:solidFill>
                  <a:srgbClr val="FFFFFF"/>
                </a:solidFill>
                <a:effectLst>
                  <a:outerShdw blurRad="38100" dist="38100" dir="2700000" algn="tl">
                    <a:srgbClr val="000000"/>
                  </a:outerShdw>
                </a:effectLst>
              </a:endParaRPr>
            </a:p>
          </p:txBody>
        </p:sp>
      </p:grpSp>
    </p:spTree>
    <p:extLst>
      <p:ext uri="{BB962C8B-B14F-4D97-AF65-F5344CB8AC3E}">
        <p14:creationId xmlns:p14="http://schemas.microsoft.com/office/powerpoint/2010/main" val="1014109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upRigh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25301" cy="954107"/>
          </a:xfrm>
          <a:prstGeom prst="rect">
            <a:avLst/>
          </a:prstGeom>
          <a:noFill/>
        </p:spPr>
        <p:txBody>
          <a:bodyPr wrap="square" rtlCol="0">
            <a:spAutoFit/>
          </a:bodyPr>
          <a:lstStyle/>
          <a:p>
            <a:pPr algn="ctr">
              <a:defRPr/>
            </a:pPr>
            <a:r>
              <a:rPr lang="en-US" altLang="en-US" sz="2800" b="1" dirty="0">
                <a:solidFill>
                  <a:schemeClr val="bg1"/>
                </a:solidFill>
              </a:rPr>
              <a:t>Identifying Relevant Costs – Additional Information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7" name="Object 2">
            <a:extLst>
              <a:ext uri="{FF2B5EF4-FFF2-40B4-BE49-F238E27FC236}">
                <a16:creationId xmlns:a16="http://schemas.microsoft.com/office/drawing/2014/main" id="{621E7183-1E80-F31A-378F-F0773D74EB29}"/>
              </a:ext>
            </a:extLst>
          </p:cNvPr>
          <p:cNvGraphicFramePr>
            <a:graphicFrameLocks noChangeAspect="1"/>
          </p:cNvGraphicFramePr>
          <p:nvPr/>
        </p:nvGraphicFramePr>
        <p:xfrm>
          <a:off x="3909035" y="4197105"/>
          <a:ext cx="6561138" cy="2351088"/>
        </p:xfrm>
        <a:graphic>
          <a:graphicData uri="http://schemas.openxmlformats.org/presentationml/2006/ole">
            <mc:AlternateContent xmlns:mc="http://schemas.openxmlformats.org/markup-compatibility/2006">
              <mc:Choice xmlns:v="urn:schemas-microsoft-com:vml" Requires="v">
                <p:oleObj name="Worksheet" r:id="rId8" imgW="4320540" imgH="1516380" progId="Excel.Sheet.8">
                  <p:embed/>
                </p:oleObj>
              </mc:Choice>
              <mc:Fallback>
                <p:oleObj name="Worksheet" r:id="rId8" imgW="4320540" imgH="1516380" progId="Excel.Sheet.8">
                  <p:embed/>
                  <p:pic>
                    <p:nvPicPr>
                      <p:cNvPr id="2050"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09035" y="4197105"/>
                        <a:ext cx="6561138" cy="235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4">
            <a:extLst>
              <a:ext uri="{FF2B5EF4-FFF2-40B4-BE49-F238E27FC236}">
                <a16:creationId xmlns:a16="http://schemas.microsoft.com/office/drawing/2014/main" id="{F499F3DF-7377-5440-7894-32998998ED82}"/>
              </a:ext>
            </a:extLst>
          </p:cNvPr>
          <p:cNvGraphicFramePr>
            <a:graphicFrameLocks noChangeAspect="1"/>
          </p:cNvGraphicFramePr>
          <p:nvPr/>
        </p:nvGraphicFramePr>
        <p:xfrm>
          <a:off x="2057400" y="1608139"/>
          <a:ext cx="6553200" cy="2365375"/>
        </p:xfrm>
        <a:graphic>
          <a:graphicData uri="http://schemas.openxmlformats.org/presentationml/2006/ole">
            <mc:AlternateContent xmlns:mc="http://schemas.openxmlformats.org/markup-compatibility/2006">
              <mc:Choice xmlns:v="urn:schemas-microsoft-com:vml" Requires="v">
                <p:oleObj name="Worksheet" r:id="rId10" imgW="4905487" imgH="1695581" progId="Excel.Sheet.8">
                  <p:embed/>
                </p:oleObj>
              </mc:Choice>
              <mc:Fallback>
                <p:oleObj name="Worksheet" r:id="rId10" imgW="4905487" imgH="1695581" progId="Excel.Sheet.8">
                  <p:embed/>
                  <p:pic>
                    <p:nvPicPr>
                      <p:cNvPr id="2051" name="Object 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7400" y="1608139"/>
                        <a:ext cx="6553200" cy="236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896268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498799" cy="954107"/>
          </a:xfrm>
          <a:prstGeom prst="rect">
            <a:avLst/>
          </a:prstGeom>
          <a:noFill/>
        </p:spPr>
        <p:txBody>
          <a:bodyPr wrap="square" rtlCol="0">
            <a:spAutoFit/>
          </a:bodyPr>
          <a:lstStyle/>
          <a:p>
            <a:pPr algn="ctr">
              <a:defRPr/>
            </a:pPr>
            <a:r>
              <a:rPr lang="en-US" altLang="en-US" sz="2800" b="1" dirty="0">
                <a:solidFill>
                  <a:schemeClr val="bg1"/>
                </a:solidFill>
              </a:rPr>
              <a:t>Identifying Relevant Costs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D2484099-4046-F9B9-8A13-2E9187A3FD5A}"/>
              </a:ext>
            </a:extLst>
          </p:cNvPr>
          <p:cNvSpPr txBox="1">
            <a:spLocks noChangeArrowheads="1"/>
          </p:cNvSpPr>
          <p:nvPr/>
        </p:nvSpPr>
        <p:spPr>
          <a:xfrm>
            <a:off x="2189285" y="61913"/>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Text Box 3">
            <a:extLst>
              <a:ext uri="{FF2B5EF4-FFF2-40B4-BE49-F238E27FC236}">
                <a16:creationId xmlns:a16="http://schemas.microsoft.com/office/drawing/2014/main" id="{E3982AD4-2A42-ECE7-FA0D-9B4B48DCFF09}"/>
              </a:ext>
            </a:extLst>
          </p:cNvPr>
          <p:cNvSpPr txBox="1">
            <a:spLocks noChangeArrowheads="1"/>
          </p:cNvSpPr>
          <p:nvPr/>
        </p:nvSpPr>
        <p:spPr bwMode="auto">
          <a:xfrm>
            <a:off x="2074545" y="1767362"/>
            <a:ext cx="7848600" cy="461665"/>
          </a:xfrm>
          <a:prstGeom prst="rect">
            <a:avLst/>
          </a:prstGeom>
          <a:solidFill>
            <a:schemeClr val="accent1">
              <a:lumMod val="75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rgbClr val="FFFFFF"/>
                </a:solidFill>
                <a:effectLst>
                  <a:outerShdw blurRad="38100" dist="38100" dir="2700000" algn="tl">
                    <a:srgbClr val="000000"/>
                  </a:outerShdw>
                </a:effectLst>
              </a:rPr>
              <a:t>Which costs and benefits are relevant in Cynthia’s decision?</a:t>
            </a:r>
          </a:p>
        </p:txBody>
      </p:sp>
      <p:sp>
        <p:nvSpPr>
          <p:cNvPr id="8" name="Text Box 4">
            <a:extLst>
              <a:ext uri="{FF2B5EF4-FFF2-40B4-BE49-F238E27FC236}">
                <a16:creationId xmlns:a16="http://schemas.microsoft.com/office/drawing/2014/main" id="{D73F0747-54C0-753C-F8DE-606E28BAA8EF}"/>
              </a:ext>
            </a:extLst>
          </p:cNvPr>
          <p:cNvSpPr txBox="1">
            <a:spLocks noChangeArrowheads="1"/>
          </p:cNvSpPr>
          <p:nvPr/>
        </p:nvSpPr>
        <p:spPr bwMode="auto">
          <a:xfrm>
            <a:off x="2446337" y="2590800"/>
            <a:ext cx="2743200" cy="1569660"/>
          </a:xfrm>
          <a:prstGeom prst="rect">
            <a:avLst/>
          </a:prstGeom>
          <a:solidFill>
            <a:schemeClr val="accent1">
              <a:lumMod val="20000"/>
              <a:lumOff val="80000"/>
            </a:schemeClr>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2">
                    <a:lumMod val="50000"/>
                  </a:schemeClr>
                </a:solidFill>
              </a:rPr>
              <a:t>The cost of the car is a sunk cost and is </a:t>
            </a:r>
            <a:r>
              <a:rPr lang="en-US" sz="2400" b="1" dirty="0">
                <a:solidFill>
                  <a:srgbClr val="FF0000"/>
                </a:solidFill>
              </a:rPr>
              <a:t>not</a:t>
            </a:r>
            <a:r>
              <a:rPr lang="en-US" sz="2400" b="1" dirty="0">
                <a:solidFill>
                  <a:schemeClr val="accent2">
                    <a:lumMod val="50000"/>
                  </a:schemeClr>
                </a:solidFill>
              </a:rPr>
              <a:t> </a:t>
            </a:r>
            <a:r>
              <a:rPr lang="en-US" sz="2400" b="1" dirty="0">
                <a:solidFill>
                  <a:srgbClr val="FF0000"/>
                </a:solidFill>
              </a:rPr>
              <a:t>relevant</a:t>
            </a:r>
            <a:r>
              <a:rPr lang="en-US" sz="2400" b="1" dirty="0">
                <a:solidFill>
                  <a:schemeClr val="accent2">
                    <a:lumMod val="50000"/>
                  </a:schemeClr>
                </a:solidFill>
              </a:rPr>
              <a:t> to the current decision.</a:t>
            </a:r>
          </a:p>
        </p:txBody>
      </p:sp>
      <p:sp>
        <p:nvSpPr>
          <p:cNvPr id="9" name="Text Box 5">
            <a:extLst>
              <a:ext uri="{FF2B5EF4-FFF2-40B4-BE49-F238E27FC236}">
                <a16:creationId xmlns:a16="http://schemas.microsoft.com/office/drawing/2014/main" id="{76E78AA2-D0ED-8703-5CDE-4AB9184727DE}"/>
              </a:ext>
            </a:extLst>
          </p:cNvPr>
          <p:cNvSpPr txBox="1">
            <a:spLocks noChangeArrowheads="1"/>
          </p:cNvSpPr>
          <p:nvPr/>
        </p:nvSpPr>
        <p:spPr bwMode="auto">
          <a:xfrm>
            <a:off x="1903535" y="4287519"/>
            <a:ext cx="8458200" cy="1569660"/>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altLang="en-US" sz="2400" b="1" dirty="0">
                <a:solidFill>
                  <a:srgbClr val="373D54"/>
                </a:solidFill>
                <a:latin typeface="Arial" pitchFamily="34" charset="0"/>
              </a:rPr>
              <a:t>However, the cost of gasoline is clearly </a:t>
            </a:r>
            <a:r>
              <a:rPr lang="en-US" altLang="en-US" sz="2400" b="1" dirty="0">
                <a:solidFill>
                  <a:srgbClr val="FF0000"/>
                </a:solidFill>
                <a:latin typeface="Arial" pitchFamily="34" charset="0"/>
              </a:rPr>
              <a:t>relevant </a:t>
            </a:r>
            <a:r>
              <a:rPr lang="en-US" altLang="en-US" sz="2400" b="1" dirty="0">
                <a:solidFill>
                  <a:srgbClr val="373D54"/>
                </a:solidFill>
                <a:latin typeface="Arial" pitchFamily="34" charset="0"/>
              </a:rPr>
              <a:t>if she decides to drive. If she takes the train,  she would avoid the cost of gasoline, so the cost differs between the alternatives.</a:t>
            </a:r>
          </a:p>
        </p:txBody>
      </p:sp>
      <p:sp>
        <p:nvSpPr>
          <p:cNvPr id="11" name="Text Box 6">
            <a:extLst>
              <a:ext uri="{FF2B5EF4-FFF2-40B4-BE49-F238E27FC236}">
                <a16:creationId xmlns:a16="http://schemas.microsoft.com/office/drawing/2014/main" id="{2D2A1E45-81AE-0EA5-74A8-27F6F74605D5}"/>
              </a:ext>
            </a:extLst>
          </p:cNvPr>
          <p:cNvSpPr txBox="1">
            <a:spLocks noChangeArrowheads="1"/>
          </p:cNvSpPr>
          <p:nvPr/>
        </p:nvSpPr>
        <p:spPr bwMode="auto">
          <a:xfrm>
            <a:off x="6484937" y="2590800"/>
            <a:ext cx="3733800" cy="1569660"/>
          </a:xfrm>
          <a:prstGeom prst="rect">
            <a:avLst/>
          </a:prstGeom>
          <a:solidFill>
            <a:schemeClr val="accent1">
              <a:lumMod val="20000"/>
              <a:lumOff val="80000"/>
            </a:schemeClr>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2">
                    <a:lumMod val="50000"/>
                  </a:schemeClr>
                </a:solidFill>
              </a:rPr>
              <a:t>The annual cost of insurance is </a:t>
            </a:r>
            <a:r>
              <a:rPr lang="en-US" sz="2400" b="1" dirty="0">
                <a:solidFill>
                  <a:srgbClr val="FF0000"/>
                </a:solidFill>
              </a:rPr>
              <a:t>not</a:t>
            </a:r>
            <a:r>
              <a:rPr lang="en-US" sz="2400" b="1" dirty="0">
                <a:solidFill>
                  <a:schemeClr val="accent2">
                    <a:lumMod val="50000"/>
                  </a:schemeClr>
                </a:solidFill>
              </a:rPr>
              <a:t> </a:t>
            </a:r>
            <a:r>
              <a:rPr lang="en-US" sz="2400" b="1" dirty="0">
                <a:solidFill>
                  <a:srgbClr val="FF0000"/>
                </a:solidFill>
              </a:rPr>
              <a:t>relevant</a:t>
            </a:r>
            <a:r>
              <a:rPr lang="en-US" sz="2400" b="1" dirty="0">
                <a:solidFill>
                  <a:schemeClr val="accent2">
                    <a:lumMod val="50000"/>
                  </a:schemeClr>
                </a:solidFill>
              </a:rPr>
              <a:t>. It will remain the same if she drives or takes the train.</a:t>
            </a:r>
          </a:p>
        </p:txBody>
      </p:sp>
    </p:spTree>
    <p:extLst>
      <p:ext uri="{BB962C8B-B14F-4D97-AF65-F5344CB8AC3E}">
        <p14:creationId xmlns:p14="http://schemas.microsoft.com/office/powerpoint/2010/main" val="3264653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slide(fromTo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57811" cy="523220"/>
          </a:xfrm>
          <a:prstGeom prst="rect">
            <a:avLst/>
          </a:prstGeom>
          <a:noFill/>
        </p:spPr>
        <p:txBody>
          <a:bodyPr wrap="square" rtlCol="0">
            <a:spAutoFit/>
          </a:bodyPr>
          <a:lstStyle/>
          <a:p>
            <a:pPr algn="ctr">
              <a:defRPr/>
            </a:pPr>
            <a:r>
              <a:rPr lang="en-US" altLang="en-US" sz="2800" b="1" dirty="0">
                <a:solidFill>
                  <a:schemeClr val="bg1"/>
                </a:solidFill>
              </a:rPr>
              <a:t>Identifying Relevant Costs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832A88BB-EF9B-8EB9-0A5F-F7DFDC8A8BE0}"/>
              </a:ext>
            </a:extLst>
          </p:cNvPr>
          <p:cNvSpPr txBox="1">
            <a:spLocks noChangeArrowheads="1"/>
          </p:cNvSpPr>
          <p:nvPr/>
        </p:nvSpPr>
        <p:spPr>
          <a:xfrm>
            <a:off x="2286000" y="274638"/>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Text Box 3">
            <a:extLst>
              <a:ext uri="{FF2B5EF4-FFF2-40B4-BE49-F238E27FC236}">
                <a16:creationId xmlns:a16="http://schemas.microsoft.com/office/drawing/2014/main" id="{DD6EF0FC-C425-DF64-54D6-49F2535B35CF}"/>
              </a:ext>
            </a:extLst>
          </p:cNvPr>
          <p:cNvSpPr txBox="1">
            <a:spLocks noChangeArrowheads="1"/>
          </p:cNvSpPr>
          <p:nvPr/>
        </p:nvSpPr>
        <p:spPr bwMode="auto">
          <a:xfrm>
            <a:off x="2133600" y="1981590"/>
            <a:ext cx="7848600" cy="461665"/>
          </a:xfrm>
          <a:prstGeom prst="rect">
            <a:avLst/>
          </a:prstGeom>
          <a:solidFill>
            <a:schemeClr val="accent1">
              <a:lumMod val="75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rgbClr val="FFFFFF"/>
                </a:solidFill>
              </a:rPr>
              <a:t>Which costs and benefits are relevant in Cynthia’s decision?</a:t>
            </a:r>
          </a:p>
        </p:txBody>
      </p:sp>
      <p:sp>
        <p:nvSpPr>
          <p:cNvPr id="8" name="Text Box 4">
            <a:extLst>
              <a:ext uri="{FF2B5EF4-FFF2-40B4-BE49-F238E27FC236}">
                <a16:creationId xmlns:a16="http://schemas.microsoft.com/office/drawing/2014/main" id="{CBC3B631-C317-8479-9DB2-6089D1FD3B4D}"/>
              </a:ext>
            </a:extLst>
          </p:cNvPr>
          <p:cNvSpPr txBox="1">
            <a:spLocks noChangeArrowheads="1"/>
          </p:cNvSpPr>
          <p:nvPr/>
        </p:nvSpPr>
        <p:spPr bwMode="auto">
          <a:xfrm>
            <a:off x="2438400" y="2867025"/>
            <a:ext cx="3581400" cy="1569660"/>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1">
                    <a:lumMod val="50000"/>
                  </a:schemeClr>
                </a:solidFill>
              </a:rPr>
              <a:t>The cost of maintenance and repairs is </a:t>
            </a:r>
            <a:r>
              <a:rPr lang="en-US" sz="2400" b="1" dirty="0">
                <a:solidFill>
                  <a:srgbClr val="FF0000"/>
                </a:solidFill>
              </a:rPr>
              <a:t>relevant</a:t>
            </a:r>
            <a:r>
              <a:rPr lang="en-US" sz="2400" b="1" dirty="0">
                <a:solidFill>
                  <a:schemeClr val="accent1">
                    <a:lumMod val="50000"/>
                  </a:schemeClr>
                </a:solidFill>
              </a:rPr>
              <a:t>. In the long-run these costs depend upon miles driven. </a:t>
            </a:r>
          </a:p>
        </p:txBody>
      </p:sp>
      <p:sp>
        <p:nvSpPr>
          <p:cNvPr id="9" name="Text Box 5">
            <a:extLst>
              <a:ext uri="{FF2B5EF4-FFF2-40B4-BE49-F238E27FC236}">
                <a16:creationId xmlns:a16="http://schemas.microsoft.com/office/drawing/2014/main" id="{70768979-595A-404A-2E21-623344CC9922}"/>
              </a:ext>
            </a:extLst>
          </p:cNvPr>
          <p:cNvSpPr txBox="1">
            <a:spLocks noChangeArrowheads="1"/>
          </p:cNvSpPr>
          <p:nvPr/>
        </p:nvSpPr>
        <p:spPr bwMode="auto">
          <a:xfrm>
            <a:off x="6248400" y="2873375"/>
            <a:ext cx="3581400" cy="1938992"/>
          </a:xfrm>
          <a:prstGeom prst="rect">
            <a:avLst/>
          </a:prstGeom>
          <a:solidFill>
            <a:schemeClr val="accent1">
              <a:lumMod val="20000"/>
              <a:lumOff val="80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2">
                    <a:lumMod val="50000"/>
                  </a:schemeClr>
                </a:solidFill>
              </a:rPr>
              <a:t>The monthly school parking fee is </a:t>
            </a:r>
            <a:r>
              <a:rPr lang="en-US" sz="2400" b="1" dirty="0">
                <a:solidFill>
                  <a:srgbClr val="FF0000"/>
                </a:solidFill>
              </a:rPr>
              <a:t>not relevant</a:t>
            </a:r>
            <a:r>
              <a:rPr lang="en-US" sz="2400" b="1" dirty="0">
                <a:solidFill>
                  <a:schemeClr val="accent2">
                    <a:lumMod val="50000"/>
                  </a:schemeClr>
                </a:solidFill>
              </a:rPr>
              <a:t> because it must be paid if Cynthia drives or takes the train.</a:t>
            </a:r>
          </a:p>
        </p:txBody>
      </p:sp>
      <p:sp>
        <p:nvSpPr>
          <p:cNvPr id="11" name="Text Box 6">
            <a:extLst>
              <a:ext uri="{FF2B5EF4-FFF2-40B4-BE49-F238E27FC236}">
                <a16:creationId xmlns:a16="http://schemas.microsoft.com/office/drawing/2014/main" id="{A1CAC8F7-80CD-6C09-E7ED-C1DD73A5E8FF}"/>
              </a:ext>
            </a:extLst>
          </p:cNvPr>
          <p:cNvSpPr txBox="1">
            <a:spLocks noChangeArrowheads="1"/>
          </p:cNvSpPr>
          <p:nvPr/>
        </p:nvSpPr>
        <p:spPr bwMode="auto">
          <a:xfrm>
            <a:off x="2133600" y="4884591"/>
            <a:ext cx="8229600" cy="830262"/>
          </a:xfrm>
          <a:prstGeom prst="rect">
            <a:avLst/>
          </a:prstGeom>
          <a:solidFill>
            <a:schemeClr val="accent2"/>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altLang="en-US" sz="2400" b="1" dirty="0">
                <a:solidFill>
                  <a:srgbClr val="FFFFFF"/>
                </a:solidFill>
                <a:latin typeface="Arial" pitchFamily="34" charset="0"/>
              </a:rPr>
              <a:t>At this point, we can see that some of the average cost of $0.619 per mile are relevant and others are not.</a:t>
            </a:r>
          </a:p>
        </p:txBody>
      </p:sp>
    </p:spTree>
    <p:extLst>
      <p:ext uri="{BB962C8B-B14F-4D97-AF65-F5344CB8AC3E}">
        <p14:creationId xmlns:p14="http://schemas.microsoft.com/office/powerpoint/2010/main" val="3272841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340937" cy="523220"/>
          </a:xfrm>
          <a:prstGeom prst="rect">
            <a:avLst/>
          </a:prstGeom>
          <a:noFill/>
        </p:spPr>
        <p:txBody>
          <a:bodyPr wrap="square" rtlCol="0">
            <a:spAutoFit/>
          </a:bodyPr>
          <a:lstStyle/>
          <a:p>
            <a:pPr algn="ctr">
              <a:defRPr/>
            </a:pPr>
            <a:r>
              <a:rPr lang="en-US" altLang="en-US" sz="2800" b="1" dirty="0">
                <a:solidFill>
                  <a:schemeClr val="bg1"/>
                </a:solidFill>
              </a:rPr>
              <a:t>Identifying Relevant Costs – Part 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4">
            <a:extLst>
              <a:ext uri="{FF2B5EF4-FFF2-40B4-BE49-F238E27FC236}">
                <a16:creationId xmlns:a16="http://schemas.microsoft.com/office/drawing/2014/main" id="{90968E01-8AC9-899C-12EB-2BF023677B23}"/>
              </a:ext>
            </a:extLst>
          </p:cNvPr>
          <p:cNvSpPr txBox="1">
            <a:spLocks noChangeArrowheads="1"/>
          </p:cNvSpPr>
          <p:nvPr/>
        </p:nvSpPr>
        <p:spPr bwMode="auto">
          <a:xfrm>
            <a:off x="2473885" y="2695266"/>
            <a:ext cx="3581400" cy="1200329"/>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1">
                    <a:lumMod val="50000"/>
                  </a:schemeClr>
                </a:solidFill>
              </a:rPr>
              <a:t>The decline in resale value due to additional miles is a </a:t>
            </a:r>
            <a:r>
              <a:rPr lang="en-US" sz="2400" b="1" dirty="0">
                <a:solidFill>
                  <a:srgbClr val="FF0000"/>
                </a:solidFill>
              </a:rPr>
              <a:t>relevant</a:t>
            </a:r>
            <a:r>
              <a:rPr lang="en-US" sz="2400" b="1" dirty="0">
                <a:solidFill>
                  <a:schemeClr val="accent1">
                    <a:lumMod val="50000"/>
                  </a:schemeClr>
                </a:solidFill>
              </a:rPr>
              <a:t> cost. </a:t>
            </a:r>
          </a:p>
        </p:txBody>
      </p:sp>
      <p:sp>
        <p:nvSpPr>
          <p:cNvPr id="8" name="Text Box 5">
            <a:extLst>
              <a:ext uri="{FF2B5EF4-FFF2-40B4-BE49-F238E27FC236}">
                <a16:creationId xmlns:a16="http://schemas.microsoft.com/office/drawing/2014/main" id="{D335D1C6-E683-4FAC-C85F-A1D1BAADC68F}"/>
              </a:ext>
            </a:extLst>
          </p:cNvPr>
          <p:cNvSpPr txBox="1">
            <a:spLocks noChangeArrowheads="1"/>
          </p:cNvSpPr>
          <p:nvPr/>
        </p:nvSpPr>
        <p:spPr bwMode="auto">
          <a:xfrm>
            <a:off x="6280150" y="2419530"/>
            <a:ext cx="3581400" cy="1562100"/>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1">
                    <a:lumMod val="50000"/>
                  </a:schemeClr>
                </a:solidFill>
              </a:rPr>
              <a:t>The round-trip train fare is clearly </a:t>
            </a:r>
            <a:r>
              <a:rPr lang="en-US" sz="2400" b="1" dirty="0">
                <a:solidFill>
                  <a:srgbClr val="FF0000"/>
                </a:solidFill>
              </a:rPr>
              <a:t>relevant</a:t>
            </a:r>
            <a:r>
              <a:rPr lang="en-US" sz="2400" b="1" dirty="0">
                <a:solidFill>
                  <a:schemeClr val="accent1">
                    <a:lumMod val="50000"/>
                  </a:schemeClr>
                </a:solidFill>
              </a:rPr>
              <a:t>. If she drives the cost can be avoided. </a:t>
            </a:r>
          </a:p>
        </p:txBody>
      </p:sp>
      <p:sp>
        <p:nvSpPr>
          <p:cNvPr id="9" name="Text Box 6">
            <a:extLst>
              <a:ext uri="{FF2B5EF4-FFF2-40B4-BE49-F238E27FC236}">
                <a16:creationId xmlns:a16="http://schemas.microsoft.com/office/drawing/2014/main" id="{717CC0F5-17A7-75CB-47DB-062101F11B42}"/>
              </a:ext>
            </a:extLst>
          </p:cNvPr>
          <p:cNvSpPr txBox="1">
            <a:spLocks noChangeArrowheads="1"/>
          </p:cNvSpPr>
          <p:nvPr/>
        </p:nvSpPr>
        <p:spPr bwMode="auto">
          <a:xfrm>
            <a:off x="2330451" y="4244964"/>
            <a:ext cx="3581400" cy="1569660"/>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1">
                    <a:lumMod val="50000"/>
                  </a:schemeClr>
                </a:solidFill>
              </a:rPr>
              <a:t>Relaxing on the train is </a:t>
            </a:r>
            <a:r>
              <a:rPr lang="en-US" sz="2400" b="1" dirty="0">
                <a:solidFill>
                  <a:srgbClr val="FF0000"/>
                </a:solidFill>
              </a:rPr>
              <a:t>relevant</a:t>
            </a:r>
            <a:r>
              <a:rPr lang="en-US" sz="2400" b="1" dirty="0">
                <a:solidFill>
                  <a:schemeClr val="accent1">
                    <a:lumMod val="50000"/>
                  </a:schemeClr>
                </a:solidFill>
              </a:rPr>
              <a:t> even though it is difficult to assign a dollar value to the benefit. </a:t>
            </a:r>
          </a:p>
        </p:txBody>
      </p:sp>
      <p:sp>
        <p:nvSpPr>
          <p:cNvPr id="11" name="Text Box 7">
            <a:extLst>
              <a:ext uri="{FF2B5EF4-FFF2-40B4-BE49-F238E27FC236}">
                <a16:creationId xmlns:a16="http://schemas.microsoft.com/office/drawing/2014/main" id="{178FF14D-3189-FC2F-3EA5-73E9BCA71945}"/>
              </a:ext>
            </a:extLst>
          </p:cNvPr>
          <p:cNvSpPr txBox="1">
            <a:spLocks noChangeArrowheads="1"/>
          </p:cNvSpPr>
          <p:nvPr/>
        </p:nvSpPr>
        <p:spPr bwMode="auto">
          <a:xfrm>
            <a:off x="6280150" y="4117997"/>
            <a:ext cx="3581400" cy="1569660"/>
          </a:xfrm>
          <a:prstGeom prst="rect">
            <a:avLst/>
          </a:prstGeom>
          <a:solidFill>
            <a:schemeClr val="accent1">
              <a:lumMod val="20000"/>
              <a:lumOff val="80000"/>
            </a:schemeClr>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2">
                    <a:lumMod val="50000"/>
                  </a:schemeClr>
                </a:solidFill>
              </a:rPr>
              <a:t>The kennel cost is </a:t>
            </a:r>
            <a:r>
              <a:rPr lang="en-US" sz="2400" b="1" dirty="0">
                <a:solidFill>
                  <a:srgbClr val="FF0000"/>
                </a:solidFill>
              </a:rPr>
              <a:t>not relevant</a:t>
            </a:r>
            <a:r>
              <a:rPr lang="en-US" sz="2400" b="1" dirty="0">
                <a:solidFill>
                  <a:schemeClr val="accent2">
                    <a:lumMod val="50000"/>
                  </a:schemeClr>
                </a:solidFill>
              </a:rPr>
              <a:t> because Cynthia will incur the cost if she drives or takes the train.</a:t>
            </a:r>
          </a:p>
        </p:txBody>
      </p:sp>
      <p:sp>
        <p:nvSpPr>
          <p:cNvPr id="12" name="Text Box 3">
            <a:extLst>
              <a:ext uri="{FF2B5EF4-FFF2-40B4-BE49-F238E27FC236}">
                <a16:creationId xmlns:a16="http://schemas.microsoft.com/office/drawing/2014/main" id="{AC1FEC27-1926-3B12-D171-596173C28E5B}"/>
              </a:ext>
            </a:extLst>
          </p:cNvPr>
          <p:cNvSpPr txBox="1">
            <a:spLocks noChangeArrowheads="1"/>
          </p:cNvSpPr>
          <p:nvPr/>
        </p:nvSpPr>
        <p:spPr bwMode="auto">
          <a:xfrm>
            <a:off x="2171700" y="1852091"/>
            <a:ext cx="7848600" cy="461665"/>
          </a:xfrm>
          <a:prstGeom prst="rect">
            <a:avLst/>
          </a:prstGeom>
          <a:solidFill>
            <a:schemeClr val="accent1">
              <a:lumMod val="75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rgbClr val="FFFFFF"/>
                </a:solidFill>
              </a:rPr>
              <a:t>Which costs and benefits are relevant in Cynthia’s decision?</a:t>
            </a:r>
          </a:p>
        </p:txBody>
      </p:sp>
    </p:spTree>
    <p:extLst>
      <p:ext uri="{BB962C8B-B14F-4D97-AF65-F5344CB8AC3E}">
        <p14:creationId xmlns:p14="http://schemas.microsoft.com/office/powerpoint/2010/main" val="2284404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293436" cy="523220"/>
          </a:xfrm>
          <a:prstGeom prst="rect">
            <a:avLst/>
          </a:prstGeom>
          <a:noFill/>
        </p:spPr>
        <p:txBody>
          <a:bodyPr wrap="square" rtlCol="0">
            <a:spAutoFit/>
          </a:bodyPr>
          <a:lstStyle/>
          <a:p>
            <a:pPr algn="ctr">
              <a:defRPr/>
            </a:pPr>
            <a:r>
              <a:rPr lang="en-US" altLang="en-US" sz="2800" b="1" dirty="0">
                <a:solidFill>
                  <a:schemeClr val="bg1"/>
                </a:solidFill>
              </a:rPr>
              <a:t>Identifying Relevant Costs – Part 4</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90CB952C-5EFC-02DC-E067-4D5103F453DC}"/>
              </a:ext>
            </a:extLst>
          </p:cNvPr>
          <p:cNvSpPr txBox="1">
            <a:spLocks noChangeArrowheads="1"/>
          </p:cNvSpPr>
          <p:nvPr/>
        </p:nvSpPr>
        <p:spPr>
          <a:xfrm>
            <a:off x="2286000" y="274638"/>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Text Box 4">
            <a:extLst>
              <a:ext uri="{FF2B5EF4-FFF2-40B4-BE49-F238E27FC236}">
                <a16:creationId xmlns:a16="http://schemas.microsoft.com/office/drawing/2014/main" id="{D34E979A-CC5E-CC97-AFAD-622123163302}"/>
              </a:ext>
            </a:extLst>
          </p:cNvPr>
          <p:cNvSpPr txBox="1">
            <a:spLocks noChangeArrowheads="1"/>
          </p:cNvSpPr>
          <p:nvPr/>
        </p:nvSpPr>
        <p:spPr bwMode="auto">
          <a:xfrm>
            <a:off x="4210874" y="2500321"/>
            <a:ext cx="3581400" cy="1927225"/>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altLang="en-US" sz="2400" b="1" dirty="0">
                <a:solidFill>
                  <a:srgbClr val="373D54"/>
                </a:solidFill>
                <a:latin typeface="Arial" pitchFamily="34" charset="0"/>
              </a:rPr>
              <a:t>The cost of parking in New York is </a:t>
            </a:r>
            <a:r>
              <a:rPr lang="en-US" altLang="en-US" sz="2400" b="1" dirty="0">
                <a:solidFill>
                  <a:srgbClr val="FF0000"/>
                </a:solidFill>
                <a:latin typeface="Arial" pitchFamily="34" charset="0"/>
              </a:rPr>
              <a:t>relevant</a:t>
            </a:r>
            <a:r>
              <a:rPr lang="en-US" altLang="en-US" sz="2400" b="1" dirty="0">
                <a:solidFill>
                  <a:srgbClr val="373D54"/>
                </a:solidFill>
                <a:latin typeface="Arial" pitchFamily="34" charset="0"/>
              </a:rPr>
              <a:t> because it can be avoided if she takes the train. </a:t>
            </a:r>
          </a:p>
        </p:txBody>
      </p:sp>
      <p:sp>
        <p:nvSpPr>
          <p:cNvPr id="8" name="Text Box 5">
            <a:extLst>
              <a:ext uri="{FF2B5EF4-FFF2-40B4-BE49-F238E27FC236}">
                <a16:creationId xmlns:a16="http://schemas.microsoft.com/office/drawing/2014/main" id="{466B0198-E785-F026-C6AF-113127DD32AE}"/>
              </a:ext>
            </a:extLst>
          </p:cNvPr>
          <p:cNvSpPr txBox="1">
            <a:spLocks noChangeArrowheads="1"/>
          </p:cNvSpPr>
          <p:nvPr/>
        </p:nvSpPr>
        <p:spPr bwMode="auto">
          <a:xfrm>
            <a:off x="2695575" y="4572340"/>
            <a:ext cx="6781800" cy="1200329"/>
          </a:xfrm>
          <a:prstGeom prst="rect">
            <a:avLst/>
          </a:prstGeom>
          <a:solidFill>
            <a:srgbClr val="EBF7FF"/>
          </a:solidFill>
          <a:ln w="9525">
            <a:solidFill>
              <a:schemeClr val="accent2"/>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chemeClr val="accent1">
                    <a:lumMod val="50000"/>
                  </a:schemeClr>
                </a:solidFill>
              </a:rPr>
              <a:t>The benefits of having a car in New York and the problems of finding a parking space are both </a:t>
            </a:r>
            <a:r>
              <a:rPr lang="en-US" sz="2400" b="1" dirty="0">
                <a:solidFill>
                  <a:srgbClr val="FF0000"/>
                </a:solidFill>
              </a:rPr>
              <a:t>relevant</a:t>
            </a:r>
            <a:r>
              <a:rPr lang="en-US" sz="2400" b="1" dirty="0">
                <a:solidFill>
                  <a:schemeClr val="accent1">
                    <a:lumMod val="50000"/>
                  </a:schemeClr>
                </a:solidFill>
              </a:rPr>
              <a:t> but are difficult to assign a dollar amount.</a:t>
            </a:r>
          </a:p>
        </p:txBody>
      </p:sp>
      <p:sp>
        <p:nvSpPr>
          <p:cNvPr id="9" name="Text Box 3">
            <a:extLst>
              <a:ext uri="{FF2B5EF4-FFF2-40B4-BE49-F238E27FC236}">
                <a16:creationId xmlns:a16="http://schemas.microsoft.com/office/drawing/2014/main" id="{C30A3139-F31A-C448-1825-CB1A0CF398F1}"/>
              </a:ext>
            </a:extLst>
          </p:cNvPr>
          <p:cNvSpPr txBox="1">
            <a:spLocks noChangeArrowheads="1"/>
          </p:cNvSpPr>
          <p:nvPr/>
        </p:nvSpPr>
        <p:spPr bwMode="auto">
          <a:xfrm>
            <a:off x="2162175" y="1676401"/>
            <a:ext cx="7848600" cy="461665"/>
          </a:xfrm>
          <a:prstGeom prst="rect">
            <a:avLst/>
          </a:prstGeom>
          <a:solidFill>
            <a:schemeClr val="accent1">
              <a:lumMod val="75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rgbClr val="FFFFFF"/>
                </a:solidFill>
              </a:rPr>
              <a:t>Which costs and benefits are relevant in Cynthia’s decision?</a:t>
            </a:r>
          </a:p>
        </p:txBody>
      </p:sp>
    </p:spTree>
    <p:extLst>
      <p:ext uri="{BB962C8B-B14F-4D97-AF65-F5344CB8AC3E}">
        <p14:creationId xmlns:p14="http://schemas.microsoft.com/office/powerpoint/2010/main" val="2307355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62807" cy="954107"/>
          </a:xfrm>
          <a:prstGeom prst="rect">
            <a:avLst/>
          </a:prstGeom>
          <a:noFill/>
        </p:spPr>
        <p:txBody>
          <a:bodyPr wrap="square" rtlCol="0">
            <a:spAutoFit/>
          </a:bodyPr>
          <a:lstStyle/>
          <a:p>
            <a:pPr algn="ctr">
              <a:defRPr/>
            </a:pPr>
            <a:r>
              <a:rPr lang="en-US" altLang="en-US" sz="2800" b="1" dirty="0">
                <a:solidFill>
                  <a:schemeClr val="bg1"/>
                </a:solidFill>
              </a:rPr>
              <a:t>Identifying Relevant Costs – Part 5</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1027">
            <a:extLst>
              <a:ext uri="{FF2B5EF4-FFF2-40B4-BE49-F238E27FC236}">
                <a16:creationId xmlns:a16="http://schemas.microsoft.com/office/drawing/2014/main" id="{39C6C6C3-865D-79A2-F2BF-BF80341DF1F7}"/>
              </a:ext>
            </a:extLst>
          </p:cNvPr>
          <p:cNvSpPr txBox="1">
            <a:spLocks noChangeArrowheads="1"/>
          </p:cNvSpPr>
          <p:nvPr/>
        </p:nvSpPr>
        <p:spPr bwMode="auto">
          <a:xfrm>
            <a:off x="2057400" y="1600200"/>
            <a:ext cx="8047038" cy="1189038"/>
          </a:xfrm>
          <a:prstGeom prst="rect">
            <a:avLst/>
          </a:prstGeom>
          <a:solidFill>
            <a:schemeClr val="accent1">
              <a:lumMod val="75000"/>
            </a:schemeClr>
          </a:solidFill>
          <a:ln w="9525">
            <a:solidFill>
              <a:srgbClr val="000000"/>
            </a:solidFill>
            <a:miter lim="800000"/>
            <a:headEnd/>
            <a:tailEnd/>
          </a:ln>
          <a:effectLst>
            <a:outerShdw dist="35921" dir="2700000" algn="ctr" rotWithShape="0">
              <a:srgbClr val="000000"/>
            </a:outerShdw>
          </a:effectLst>
        </p:spPr>
        <p:txBody>
          <a:bodyPr>
            <a:spAutoFit/>
          </a:bodyPr>
          <a:lstStyle/>
          <a:p>
            <a:pPr algn="ctr">
              <a:spcBef>
                <a:spcPct val="50000"/>
              </a:spcBef>
              <a:defRPr/>
            </a:pPr>
            <a:r>
              <a:rPr lang="en-US" sz="2400" b="1" dirty="0">
                <a:solidFill>
                  <a:srgbClr val="FFFFFF"/>
                </a:solidFill>
              </a:rPr>
              <a:t>From a financial standpoint, Cynthia would be better off taking the train to visit her friend. Some of the non-financial factors may influence her final decision.</a:t>
            </a:r>
          </a:p>
        </p:txBody>
      </p:sp>
      <p:graphicFrame>
        <p:nvGraphicFramePr>
          <p:cNvPr id="8" name="Object 2">
            <a:extLst>
              <a:ext uri="{FF2B5EF4-FFF2-40B4-BE49-F238E27FC236}">
                <a16:creationId xmlns:a16="http://schemas.microsoft.com/office/drawing/2014/main" id="{ADD1F287-7286-BDE2-2D05-64B73FD77488}"/>
              </a:ext>
            </a:extLst>
          </p:cNvPr>
          <p:cNvGraphicFramePr>
            <a:graphicFrameLocks noChangeAspect="1"/>
          </p:cNvGraphicFramePr>
          <p:nvPr>
            <p:extLst>
              <p:ext uri="{D42A27DB-BD31-4B8C-83A1-F6EECF244321}">
                <p14:modId xmlns:p14="http://schemas.microsoft.com/office/powerpoint/2010/main" val="3936695600"/>
              </p:ext>
            </p:extLst>
          </p:nvPr>
        </p:nvGraphicFramePr>
        <p:xfrm>
          <a:off x="2883694" y="2886408"/>
          <a:ext cx="6507162" cy="1976438"/>
        </p:xfrm>
        <a:graphic>
          <a:graphicData uri="http://schemas.openxmlformats.org/presentationml/2006/ole">
            <mc:AlternateContent xmlns:mc="http://schemas.openxmlformats.org/markup-compatibility/2006">
              <mc:Choice xmlns:v="urn:schemas-microsoft-com:vml" Requires="v">
                <p:oleObj name="Worksheet" r:id="rId8" imgW="3943431" imgH="1190549" progId="Excel.Sheet.8">
                  <p:embed/>
                </p:oleObj>
              </mc:Choice>
              <mc:Fallback>
                <p:oleObj name="Worksheet" r:id="rId8" imgW="3943431" imgH="1190549" progId="Excel.Sheet.8">
                  <p:embed/>
                  <p:pic>
                    <p:nvPicPr>
                      <p:cNvPr id="3074"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83694" y="2886408"/>
                        <a:ext cx="6507162" cy="1976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Object 3">
            <a:extLst>
              <a:ext uri="{FF2B5EF4-FFF2-40B4-BE49-F238E27FC236}">
                <a16:creationId xmlns:a16="http://schemas.microsoft.com/office/drawing/2014/main" id="{A346FD11-EBCB-CBE3-8488-50A6AEE99D70}"/>
              </a:ext>
            </a:extLst>
          </p:cNvPr>
          <p:cNvGraphicFramePr>
            <a:graphicFrameLocks noChangeAspect="1"/>
          </p:cNvGraphicFramePr>
          <p:nvPr>
            <p:extLst>
              <p:ext uri="{D42A27DB-BD31-4B8C-83A1-F6EECF244321}">
                <p14:modId xmlns:p14="http://schemas.microsoft.com/office/powerpoint/2010/main" val="2438017106"/>
              </p:ext>
            </p:extLst>
          </p:nvPr>
        </p:nvGraphicFramePr>
        <p:xfrm>
          <a:off x="2667000" y="4934656"/>
          <a:ext cx="6940550" cy="904875"/>
        </p:xfrm>
        <a:graphic>
          <a:graphicData uri="http://schemas.openxmlformats.org/presentationml/2006/ole">
            <mc:AlternateContent xmlns:mc="http://schemas.openxmlformats.org/markup-compatibility/2006">
              <mc:Choice xmlns:v="urn:schemas-microsoft-com:vml" Requires="v">
                <p:oleObj name="Worksheet" r:id="rId10" imgW="3943344" imgH="514226" progId="Excel.Sheet.8">
                  <p:embed/>
                </p:oleObj>
              </mc:Choice>
              <mc:Fallback>
                <p:oleObj name="Worksheet" r:id="rId10" imgW="3943344" imgH="514226" progId="Excel.Sheet.8">
                  <p:embed/>
                  <p:pic>
                    <p:nvPicPr>
                      <p:cNvPr id="3075" name="Object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67000" y="4934656"/>
                        <a:ext cx="6940550" cy="90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527447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707044" cy="954107"/>
          </a:xfrm>
          <a:prstGeom prst="rect">
            <a:avLst/>
          </a:prstGeom>
          <a:noFill/>
        </p:spPr>
        <p:txBody>
          <a:bodyPr wrap="square" rtlCol="0">
            <a:spAutoFit/>
          </a:bodyPr>
          <a:lstStyle/>
          <a:p>
            <a:pPr algn="ctr">
              <a:defRPr/>
            </a:pPr>
            <a:r>
              <a:rPr lang="en-US" altLang="en-US" sz="2800" b="1" dirty="0">
                <a:solidFill>
                  <a:schemeClr val="bg1"/>
                </a:solidFill>
              </a:rPr>
              <a:t>Total and Differential Cost Approaches – Total Cost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3">
            <a:extLst>
              <a:ext uri="{FF2B5EF4-FFF2-40B4-BE49-F238E27FC236}">
                <a16:creationId xmlns:a16="http://schemas.microsoft.com/office/drawing/2014/main" id="{061EBC0B-A092-018F-04C1-A245FE47C305}"/>
              </a:ext>
            </a:extLst>
          </p:cNvPr>
          <p:cNvSpPr txBox="1">
            <a:spLocks noChangeArrowheads="1"/>
          </p:cNvSpPr>
          <p:nvPr/>
        </p:nvSpPr>
        <p:spPr bwMode="auto">
          <a:xfrm>
            <a:off x="1905000" y="1682506"/>
            <a:ext cx="8382000" cy="1006475"/>
          </a:xfrm>
          <a:prstGeom prst="rect">
            <a:avLst/>
          </a:prstGeom>
          <a:noFill/>
          <a:ln>
            <a:noFill/>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defRPr/>
            </a:pPr>
            <a:r>
              <a:rPr lang="en-US" sz="2000" b="1" dirty="0">
                <a:solidFill>
                  <a:schemeClr val="tx2">
                    <a:lumMod val="50000"/>
                  </a:schemeClr>
                </a:solidFill>
              </a:rPr>
              <a:t>The management of a company is considering a new labor saving machine that rents for $3,000 per year. Data about the company’s annual sales and costs with and without the new machine are:</a:t>
            </a:r>
          </a:p>
        </p:txBody>
      </p:sp>
      <p:graphicFrame>
        <p:nvGraphicFramePr>
          <p:cNvPr id="8" name="Object 2">
            <a:extLst>
              <a:ext uri="{FF2B5EF4-FFF2-40B4-BE49-F238E27FC236}">
                <a16:creationId xmlns:a16="http://schemas.microsoft.com/office/drawing/2014/main" id="{5EAFC756-E95A-4E19-E214-12FE3D6CE6CD}"/>
              </a:ext>
            </a:extLst>
          </p:cNvPr>
          <p:cNvGraphicFramePr>
            <a:graphicFrameLocks noChangeAspect="1"/>
          </p:cNvGraphicFramePr>
          <p:nvPr>
            <p:extLst>
              <p:ext uri="{D42A27DB-BD31-4B8C-83A1-F6EECF244321}">
                <p14:modId xmlns:p14="http://schemas.microsoft.com/office/powerpoint/2010/main" val="4227349865"/>
              </p:ext>
            </p:extLst>
          </p:nvPr>
        </p:nvGraphicFramePr>
        <p:xfrm>
          <a:off x="1752600" y="2688981"/>
          <a:ext cx="8686800" cy="4079875"/>
        </p:xfrm>
        <a:graphic>
          <a:graphicData uri="http://schemas.openxmlformats.org/presentationml/2006/ole">
            <mc:AlternateContent xmlns:mc="http://schemas.openxmlformats.org/markup-compatibility/2006">
              <mc:Choice xmlns:v="urn:schemas-microsoft-com:vml" Requires="v">
                <p:oleObj name="Worksheet" r:id="rId8" imgW="5658307" imgH="2657856" progId="Excel.Sheet.8">
                  <p:embed/>
                </p:oleObj>
              </mc:Choice>
              <mc:Fallback>
                <p:oleObj name="Worksheet" r:id="rId8" imgW="5658307" imgH="2657856" progId="Excel.Sheet.8">
                  <p:embed/>
                  <p:pic>
                    <p:nvPicPr>
                      <p:cNvPr id="4098" name="Object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52600" y="2688981"/>
                        <a:ext cx="8686800" cy="407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55430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715026" cy="1384995"/>
          </a:xfrm>
          <a:prstGeom prst="rect">
            <a:avLst/>
          </a:prstGeom>
          <a:noFill/>
        </p:spPr>
        <p:txBody>
          <a:bodyPr wrap="square" rtlCol="0">
            <a:spAutoFit/>
          </a:bodyPr>
          <a:lstStyle/>
          <a:p>
            <a:r>
              <a:rPr lang="en-US" altLang="en-US" sz="2800" b="1" dirty="0">
                <a:solidFill>
                  <a:schemeClr val="bg1"/>
                </a:solidFill>
              </a:rPr>
              <a:t>Total and Differential Cost Approaches – Differential Cost Approach</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5C57123F-3806-D0F1-04D6-9CAC02971F6A}"/>
              </a:ext>
            </a:extLst>
          </p:cNvPr>
          <p:cNvSpPr txBox="1">
            <a:spLocks noChangeArrowheads="1"/>
          </p:cNvSpPr>
          <p:nvPr/>
        </p:nvSpPr>
        <p:spPr>
          <a:xfrm>
            <a:off x="2057400" y="274638"/>
            <a:ext cx="81534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sz="3600" dirty="0"/>
          </a:p>
        </p:txBody>
      </p:sp>
      <p:sp>
        <p:nvSpPr>
          <p:cNvPr id="7" name="Text Box 4">
            <a:extLst>
              <a:ext uri="{FF2B5EF4-FFF2-40B4-BE49-F238E27FC236}">
                <a16:creationId xmlns:a16="http://schemas.microsoft.com/office/drawing/2014/main" id="{78325413-D9A2-5065-F55C-2A2C8F9D24A8}"/>
              </a:ext>
            </a:extLst>
          </p:cNvPr>
          <p:cNvSpPr txBox="1">
            <a:spLocks noChangeArrowheads="1"/>
          </p:cNvSpPr>
          <p:nvPr/>
        </p:nvSpPr>
        <p:spPr bwMode="auto">
          <a:xfrm>
            <a:off x="1752600" y="1697978"/>
            <a:ext cx="8686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spcBef>
                <a:spcPct val="50000"/>
              </a:spcBef>
            </a:pPr>
            <a:r>
              <a:rPr lang="en-US" altLang="en-US" sz="2000" b="1" dirty="0">
                <a:solidFill>
                  <a:srgbClr val="000000"/>
                </a:solidFill>
              </a:rPr>
              <a:t>As you can see, the only costs that differ between the alternatives are the direct labor costs savings and the increase in fixed rental costs.</a:t>
            </a:r>
          </a:p>
        </p:txBody>
      </p:sp>
      <p:graphicFrame>
        <p:nvGraphicFramePr>
          <p:cNvPr id="8" name="Object 4">
            <a:extLst>
              <a:ext uri="{FF2B5EF4-FFF2-40B4-BE49-F238E27FC236}">
                <a16:creationId xmlns:a16="http://schemas.microsoft.com/office/drawing/2014/main" id="{8AC52E22-DF13-6376-F5AC-E01E0474EEDC}"/>
              </a:ext>
            </a:extLst>
          </p:cNvPr>
          <p:cNvGraphicFramePr>
            <a:graphicFrameLocks noChangeAspect="1"/>
          </p:cNvGraphicFramePr>
          <p:nvPr/>
        </p:nvGraphicFramePr>
        <p:xfrm>
          <a:off x="1752600" y="2531330"/>
          <a:ext cx="8686800" cy="4079875"/>
        </p:xfrm>
        <a:graphic>
          <a:graphicData uri="http://schemas.openxmlformats.org/presentationml/2006/ole">
            <mc:AlternateContent xmlns:mc="http://schemas.openxmlformats.org/markup-compatibility/2006">
              <mc:Choice xmlns:v="urn:schemas-microsoft-com:vml" Requires="v">
                <p:oleObj name="Worksheet" r:id="rId8" imgW="5658307" imgH="2657856" progId="Excel.Sheet.8">
                  <p:embed/>
                </p:oleObj>
              </mc:Choice>
              <mc:Fallback>
                <p:oleObj name="Worksheet" r:id="rId8" imgW="5658307" imgH="2657856" progId="Excel.Sheet.8">
                  <p:embed/>
                  <p:pic>
                    <p:nvPicPr>
                      <p:cNvPr id="5122" name="Object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52600" y="2531330"/>
                        <a:ext cx="8686800" cy="407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9" name="Group 5">
            <a:extLst>
              <a:ext uri="{FF2B5EF4-FFF2-40B4-BE49-F238E27FC236}">
                <a16:creationId xmlns:a16="http://schemas.microsoft.com/office/drawing/2014/main" id="{D8E04316-40F6-A6B8-C77B-927F4BDAAC12}"/>
              </a:ext>
            </a:extLst>
          </p:cNvPr>
          <p:cNvGrpSpPr>
            <a:grpSpLocks/>
          </p:cNvGrpSpPr>
          <p:nvPr/>
        </p:nvGrpSpPr>
        <p:grpSpPr bwMode="auto">
          <a:xfrm>
            <a:off x="2895600" y="3715604"/>
            <a:ext cx="6324600" cy="2590800"/>
            <a:chOff x="1152" y="2304"/>
            <a:chExt cx="3984" cy="1632"/>
          </a:xfrm>
        </p:grpSpPr>
        <p:sp>
          <p:nvSpPr>
            <p:cNvPr id="11" name="Rectangle 6">
              <a:extLst>
                <a:ext uri="{FF2B5EF4-FFF2-40B4-BE49-F238E27FC236}">
                  <a16:creationId xmlns:a16="http://schemas.microsoft.com/office/drawing/2014/main" id="{F2B1295E-3EB3-E6F8-3AB9-70D1B948736E}"/>
                </a:ext>
              </a:extLst>
            </p:cNvPr>
            <p:cNvSpPr>
              <a:spLocks noChangeArrowheads="1"/>
            </p:cNvSpPr>
            <p:nvPr/>
          </p:nvSpPr>
          <p:spPr bwMode="auto">
            <a:xfrm>
              <a:off x="1152" y="2304"/>
              <a:ext cx="3984" cy="1632"/>
            </a:xfrm>
            <a:prstGeom prst="rect">
              <a:avLst/>
            </a:prstGeom>
            <a:solidFill>
              <a:schemeClr val="accent3">
                <a:lumMod val="40000"/>
                <a:lumOff val="60000"/>
              </a:schemeClr>
            </a:solidFill>
            <a:ln w="9525">
              <a:solidFill>
                <a:srgbClr val="000000"/>
              </a:solidFill>
              <a:miter lim="800000"/>
              <a:headEnd/>
              <a:tailEnd/>
            </a:ln>
            <a:effectLst>
              <a:outerShdw dist="35921" dir="2700000" algn="ctr" rotWithShape="0">
                <a:srgbClr val="000000"/>
              </a:outerShdw>
            </a:effectLst>
          </p:spPr>
          <p:txBody>
            <a:bodyPr wrap="none" anchor="ctr"/>
            <a:lstStyle/>
            <a:p>
              <a:pPr algn="ctr">
                <a:defRPr/>
              </a:pPr>
              <a:r>
                <a:rPr lang="en-US" sz="2200" b="1" dirty="0">
                  <a:solidFill>
                    <a:srgbClr val="663300"/>
                  </a:solidFill>
                </a:rPr>
                <a:t>We can efficiently analyze the decision by</a:t>
              </a:r>
              <a:br>
                <a:rPr lang="en-US" sz="2200" b="1" dirty="0">
                  <a:solidFill>
                    <a:srgbClr val="663300"/>
                  </a:solidFill>
                </a:rPr>
              </a:br>
              <a:r>
                <a:rPr lang="en-US" sz="2200" b="1" dirty="0">
                  <a:solidFill>
                    <a:srgbClr val="663300"/>
                  </a:solidFill>
                </a:rPr>
                <a:t>looking at the different costs and revenues </a:t>
              </a:r>
              <a:br>
                <a:rPr lang="en-US" sz="2200" b="1" dirty="0">
                  <a:solidFill>
                    <a:srgbClr val="663300"/>
                  </a:solidFill>
                </a:rPr>
              </a:br>
              <a:r>
                <a:rPr lang="en-US" sz="2200" b="1" dirty="0">
                  <a:solidFill>
                    <a:srgbClr val="663300"/>
                  </a:solidFill>
                </a:rPr>
                <a:t>and arrive at the same solution</a:t>
              </a:r>
              <a:r>
                <a:rPr lang="en-US" sz="2400" b="1" dirty="0">
                  <a:latin typeface="Times New Roman" pitchFamily="18" charset="0"/>
                </a:rPr>
                <a:t>.</a:t>
              </a:r>
            </a:p>
            <a:p>
              <a:pPr algn="ctr">
                <a:defRPr/>
              </a:pPr>
              <a:endParaRPr lang="en-US" sz="2400" b="1" dirty="0">
                <a:latin typeface="Times New Roman" pitchFamily="18" charset="0"/>
              </a:endParaRPr>
            </a:p>
            <a:p>
              <a:pPr algn="ctr">
                <a:defRPr/>
              </a:pPr>
              <a:endParaRPr lang="en-US" sz="2400" dirty="0">
                <a:latin typeface="Times New Roman" pitchFamily="18" charset="0"/>
              </a:endParaRPr>
            </a:p>
            <a:p>
              <a:pPr algn="ctr">
                <a:defRPr/>
              </a:pPr>
              <a:endParaRPr lang="en-US" sz="2400" dirty="0">
                <a:latin typeface="Times New Roman" pitchFamily="18" charset="0"/>
              </a:endParaRPr>
            </a:p>
            <a:p>
              <a:pPr algn="ctr">
                <a:defRPr/>
              </a:pPr>
              <a:endParaRPr lang="en-US" sz="2400" dirty="0">
                <a:latin typeface="Times New Roman" pitchFamily="18" charset="0"/>
              </a:endParaRPr>
            </a:p>
          </p:txBody>
        </p:sp>
        <p:graphicFrame>
          <p:nvGraphicFramePr>
            <p:cNvPr id="12" name="Object 3">
              <a:extLst>
                <a:ext uri="{FF2B5EF4-FFF2-40B4-BE49-F238E27FC236}">
                  <a16:creationId xmlns:a16="http://schemas.microsoft.com/office/drawing/2014/main" id="{720B5431-AC52-938C-9437-39F24A50E73B}"/>
                </a:ext>
              </a:extLst>
            </p:cNvPr>
            <p:cNvGraphicFramePr>
              <a:graphicFrameLocks noChangeAspect="1"/>
            </p:cNvGraphicFramePr>
            <p:nvPr/>
          </p:nvGraphicFramePr>
          <p:xfrm>
            <a:off x="1252" y="3077"/>
            <a:ext cx="3791" cy="763"/>
          </p:xfrm>
          <a:graphic>
            <a:graphicData uri="http://schemas.openxmlformats.org/presentationml/2006/ole">
              <mc:AlternateContent xmlns:mc="http://schemas.openxmlformats.org/markup-compatibility/2006">
                <mc:Choice xmlns:v="urn:schemas-microsoft-com:vml" Requires="v">
                  <p:oleObj name="Worksheet" r:id="rId10" imgW="4429247" imgH="904730" progId="Excel.Sheet.8">
                    <p:embed/>
                  </p:oleObj>
                </mc:Choice>
                <mc:Fallback>
                  <p:oleObj name="Worksheet" r:id="rId10" imgW="4429247" imgH="904730" progId="Excel.Sheet.8">
                    <p:embed/>
                    <p:pic>
                      <p:nvPicPr>
                        <p:cNvPr id="5123" name="Object 3"/>
                        <p:cNvPicPr>
                          <a:picLocks noChangeAspect="1" noChangeArrowheads="1"/>
                        </p:cNvPicPr>
                        <p:nvPr/>
                      </p:nvPicPr>
                      <p:blipFill>
                        <a:blip r:embed="rId11"/>
                        <a:srcRect/>
                        <a:stretch>
                          <a:fillRect/>
                        </a:stretch>
                      </p:blipFill>
                      <p:spPr bwMode="auto">
                        <a:xfrm>
                          <a:off x="1252" y="3077"/>
                          <a:ext cx="3791" cy="763"/>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Tree>
    <p:extLst>
      <p:ext uri="{BB962C8B-B14F-4D97-AF65-F5344CB8AC3E}">
        <p14:creationId xmlns:p14="http://schemas.microsoft.com/office/powerpoint/2010/main" val="1419542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089083" cy="523220"/>
          </a:xfrm>
          <a:prstGeom prst="rect">
            <a:avLst/>
          </a:prstGeom>
          <a:noFill/>
        </p:spPr>
        <p:txBody>
          <a:bodyPr wrap="square" rtlCol="0">
            <a:spAutoFit/>
          </a:bodyPr>
          <a:lstStyle/>
          <a:p>
            <a:pPr algn="ctr">
              <a:defRPr/>
            </a:pPr>
            <a:r>
              <a:rPr lang="en-US" altLang="en-US" sz="2800" b="1" dirty="0">
                <a:solidFill>
                  <a:schemeClr val="bg1"/>
                </a:solidFill>
              </a:rPr>
              <a:t>Total and Differential Cost Approaches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 Box 3">
            <a:extLst>
              <a:ext uri="{FF2B5EF4-FFF2-40B4-BE49-F238E27FC236}">
                <a16:creationId xmlns:a16="http://schemas.microsoft.com/office/drawing/2014/main" id="{D5D5C7A4-354B-07B3-8120-C9934EBA5847}"/>
              </a:ext>
            </a:extLst>
          </p:cNvPr>
          <p:cNvSpPr txBox="1">
            <a:spLocks noChangeArrowheads="1"/>
          </p:cNvSpPr>
          <p:nvPr/>
        </p:nvSpPr>
        <p:spPr bwMode="auto">
          <a:xfrm>
            <a:off x="2054711" y="1829919"/>
            <a:ext cx="8153400" cy="3970318"/>
          </a:xfrm>
          <a:prstGeom prst="rect">
            <a:avLst/>
          </a:prstGeom>
          <a:solidFill>
            <a:schemeClr val="bg1">
              <a:lumMod val="85000"/>
            </a:schemeClr>
          </a:solidFill>
          <a:ln w="9525">
            <a:solidFill>
              <a:schemeClr val="tx2"/>
            </a:solidFill>
            <a:miter lim="800000"/>
            <a:headEnd/>
            <a:tailEnd/>
          </a:ln>
        </p:spPr>
        <p:txBody>
          <a:bodyPr>
            <a:spAutoFit/>
          </a:bodyPr>
          <a:lstStyle/>
          <a:p>
            <a:pPr marL="457200" indent="-457200" algn="ctr">
              <a:spcBef>
                <a:spcPct val="50000"/>
              </a:spcBef>
              <a:defRPr/>
            </a:pPr>
            <a:r>
              <a:rPr lang="en-US" altLang="en-US" sz="2800" b="1" dirty="0">
                <a:solidFill>
                  <a:schemeClr val="tx2">
                    <a:lumMod val="75000"/>
                  </a:schemeClr>
                </a:solidFill>
              </a:rPr>
              <a:t>Using the differential approach is desirable for two reasons:</a:t>
            </a:r>
          </a:p>
          <a:p>
            <a:pPr marL="457200" indent="-457200">
              <a:spcBef>
                <a:spcPct val="50000"/>
              </a:spcBef>
              <a:buFontTx/>
              <a:buAutoNum type="arabicPeriod"/>
              <a:defRPr/>
            </a:pPr>
            <a:r>
              <a:rPr lang="en-US" altLang="en-US" sz="2800" b="1" dirty="0">
                <a:solidFill>
                  <a:schemeClr val="tx2">
                    <a:lumMod val="75000"/>
                  </a:schemeClr>
                </a:solidFill>
              </a:rPr>
              <a:t>Only rarely will enough information be available to prepare detailed income statements for both alternatives.</a:t>
            </a:r>
          </a:p>
          <a:p>
            <a:pPr marL="457200" indent="-457200">
              <a:spcBef>
                <a:spcPct val="50000"/>
              </a:spcBef>
              <a:buFontTx/>
              <a:buAutoNum type="arabicPeriod"/>
              <a:defRPr/>
            </a:pPr>
            <a:r>
              <a:rPr lang="en-US" altLang="en-US" sz="2800" b="1" dirty="0">
                <a:solidFill>
                  <a:schemeClr val="tx2">
                    <a:lumMod val="75000"/>
                  </a:schemeClr>
                </a:solidFill>
              </a:rPr>
              <a:t>Mingling irrelevant costs with relevant costs may cause confusion and distract attention away from the information that is really critical.</a:t>
            </a:r>
          </a:p>
        </p:txBody>
      </p:sp>
    </p:spTree>
    <p:extLst>
      <p:ext uri="{BB962C8B-B14F-4D97-AF65-F5344CB8AC3E}">
        <p14:creationId xmlns:p14="http://schemas.microsoft.com/office/powerpoint/2010/main" val="388521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 Box 13">
            <a:extLst>
              <a:ext uri="{FF2B5EF4-FFF2-40B4-BE49-F238E27FC236}">
                <a16:creationId xmlns:a16="http://schemas.microsoft.com/office/drawing/2014/main" id="{377D7BBC-7295-73A1-D129-5D0AED95CAC4}"/>
              </a:ext>
            </a:extLst>
          </p:cNvPr>
          <p:cNvSpPr txBox="1">
            <a:spLocks noChangeArrowheads="1"/>
          </p:cNvSpPr>
          <p:nvPr/>
        </p:nvSpPr>
        <p:spPr bwMode="auto">
          <a:xfrm>
            <a:off x="3429000" y="2320926"/>
            <a:ext cx="5334000" cy="1661993"/>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rPr>
              <a:t>Prepare an analysis showing whether a special order should be accepted.</a:t>
            </a:r>
          </a:p>
        </p:txBody>
      </p:sp>
    </p:spTree>
    <p:extLst>
      <p:ext uri="{BB962C8B-B14F-4D97-AF65-F5344CB8AC3E}">
        <p14:creationId xmlns:p14="http://schemas.microsoft.com/office/powerpoint/2010/main" val="30351532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452098"/>
            <a:ext cx="3902032" cy="523220"/>
          </a:xfrm>
          <a:prstGeom prst="rect">
            <a:avLst/>
          </a:prstGeom>
          <a:noFill/>
        </p:spPr>
        <p:txBody>
          <a:bodyPr wrap="square" rtlCol="0">
            <a:spAutoFit/>
          </a:bodyPr>
          <a:lstStyle/>
          <a:p>
            <a:pPr algn="ctr">
              <a:defRPr/>
            </a:pPr>
            <a:r>
              <a:rPr lang="en-US" altLang="en-US" sz="2800" b="1" dirty="0">
                <a:solidFill>
                  <a:schemeClr val="bg1"/>
                </a:solidFill>
              </a:rPr>
              <a:t>Special Orders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027">
            <a:extLst>
              <a:ext uri="{FF2B5EF4-FFF2-40B4-BE49-F238E27FC236}">
                <a16:creationId xmlns:a16="http://schemas.microsoft.com/office/drawing/2014/main" id="{E80B0D60-D2D5-CFCF-D195-7CAE50E5F4B4}"/>
              </a:ext>
            </a:extLst>
          </p:cNvPr>
          <p:cNvSpPr>
            <a:spLocks noChangeArrowheads="1"/>
          </p:cNvSpPr>
          <p:nvPr/>
        </p:nvSpPr>
        <p:spPr bwMode="auto">
          <a:xfrm>
            <a:off x="2133600" y="1807151"/>
            <a:ext cx="8077200" cy="1676400"/>
          </a:xfrm>
          <a:prstGeom prst="rect">
            <a:avLst/>
          </a:prstGeom>
          <a:solidFill>
            <a:srgbClr val="EBF7FF"/>
          </a:solidFill>
          <a:ln w="9525">
            <a:solidFill>
              <a:schemeClr val="accent2"/>
            </a:solidFill>
            <a:miter lim="800000"/>
            <a:headEnd/>
            <a:tailEnd/>
          </a:ln>
          <a:effectLst/>
        </p:spPr>
        <p:txBody>
          <a:bodyPr anchor="ctr"/>
          <a:lstStyle/>
          <a:p>
            <a:pPr algn="ctr">
              <a:defRPr/>
            </a:pPr>
            <a:r>
              <a:rPr lang="en-US" sz="2400" b="1" dirty="0">
                <a:solidFill>
                  <a:schemeClr val="accent1">
                    <a:lumMod val="50000"/>
                  </a:schemeClr>
                </a:solidFill>
              </a:rPr>
              <a:t>A </a:t>
            </a:r>
            <a:r>
              <a:rPr lang="en-US" sz="2400" b="1" dirty="0">
                <a:solidFill>
                  <a:srgbClr val="FF0000"/>
                </a:solidFill>
              </a:rPr>
              <a:t>special order </a:t>
            </a:r>
            <a:r>
              <a:rPr lang="en-US" sz="2400" b="1" dirty="0">
                <a:solidFill>
                  <a:schemeClr val="accent1">
                    <a:lumMod val="50000"/>
                  </a:schemeClr>
                </a:solidFill>
              </a:rPr>
              <a:t>is a one-time order that is not considered part of the company’s normal ongoing business.</a:t>
            </a:r>
          </a:p>
        </p:txBody>
      </p:sp>
      <p:sp>
        <p:nvSpPr>
          <p:cNvPr id="8" name="Rectangle 1028">
            <a:extLst>
              <a:ext uri="{FF2B5EF4-FFF2-40B4-BE49-F238E27FC236}">
                <a16:creationId xmlns:a16="http://schemas.microsoft.com/office/drawing/2014/main" id="{8BADB5FD-38BB-438B-4F53-60BF5AEAE23C}"/>
              </a:ext>
            </a:extLst>
          </p:cNvPr>
          <p:cNvSpPr>
            <a:spLocks noChangeArrowheads="1"/>
          </p:cNvSpPr>
          <p:nvPr/>
        </p:nvSpPr>
        <p:spPr bwMode="auto">
          <a:xfrm>
            <a:off x="2133600" y="3663951"/>
            <a:ext cx="8077200" cy="2667000"/>
          </a:xfrm>
          <a:prstGeom prst="rect">
            <a:avLst/>
          </a:prstGeom>
          <a:solidFill>
            <a:srgbClr val="EBF7FF"/>
          </a:solidFill>
          <a:ln w="9525">
            <a:solidFill>
              <a:schemeClr val="accent2"/>
            </a:solidFill>
            <a:miter lim="800000"/>
            <a:headEnd/>
            <a:tailEnd/>
          </a:ln>
        </p:spPr>
        <p:txBody>
          <a:bodyPr anchor="ct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r>
              <a:rPr lang="en-US" altLang="en-US" sz="2400" b="1" dirty="0">
                <a:solidFill>
                  <a:srgbClr val="373D54"/>
                </a:solidFill>
              </a:rPr>
              <a:t>When analyzing a special order, only the </a:t>
            </a:r>
            <a:r>
              <a:rPr lang="en-US" altLang="en-US" sz="2400" b="1" dirty="0">
                <a:solidFill>
                  <a:srgbClr val="FF0000"/>
                </a:solidFill>
              </a:rPr>
              <a:t>incremental costs and benefits </a:t>
            </a:r>
            <a:r>
              <a:rPr lang="en-US" altLang="en-US" sz="2400" b="1" dirty="0">
                <a:solidFill>
                  <a:srgbClr val="373D54"/>
                </a:solidFill>
              </a:rPr>
              <a:t>are relevant. </a:t>
            </a:r>
          </a:p>
          <a:p>
            <a:pPr algn="ctr" eaLnBrk="1" hangingPunct="1"/>
            <a:endParaRPr lang="en-US" altLang="en-US" sz="1000" b="1" dirty="0">
              <a:solidFill>
                <a:srgbClr val="373D54"/>
              </a:solidFill>
            </a:endParaRPr>
          </a:p>
          <a:p>
            <a:pPr algn="ctr" eaLnBrk="1" hangingPunct="1"/>
            <a:r>
              <a:rPr lang="en-US" altLang="en-US" sz="2400" b="1" dirty="0">
                <a:solidFill>
                  <a:srgbClr val="373D54"/>
                </a:solidFill>
              </a:rPr>
              <a:t>Since the existing fixed manufacturing overhead costs would not be affected by the order, they are not relevant.</a:t>
            </a:r>
          </a:p>
        </p:txBody>
      </p:sp>
    </p:spTree>
    <p:extLst>
      <p:ext uri="{BB962C8B-B14F-4D97-AF65-F5344CB8AC3E}">
        <p14:creationId xmlns:p14="http://schemas.microsoft.com/office/powerpoint/2010/main" val="2202639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defRPr/>
            </a:pPr>
            <a:r>
              <a:rPr lang="en-US" altLang="en-US" sz="2800" b="1" dirty="0">
                <a:solidFill>
                  <a:schemeClr val="bg1"/>
                </a:solidFill>
              </a:rPr>
              <a:t>Special Orders -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3">
            <a:extLst>
              <a:ext uri="{FF2B5EF4-FFF2-40B4-BE49-F238E27FC236}">
                <a16:creationId xmlns:a16="http://schemas.microsoft.com/office/drawing/2014/main" id="{6989024D-EF98-A4CA-ED57-CF240FFC7746}"/>
              </a:ext>
            </a:extLst>
          </p:cNvPr>
          <p:cNvSpPr txBox="1">
            <a:spLocks noChangeArrowheads="1"/>
          </p:cNvSpPr>
          <p:nvPr/>
        </p:nvSpPr>
        <p:spPr>
          <a:xfrm>
            <a:off x="1981200" y="1600201"/>
            <a:ext cx="8229600" cy="4303713"/>
          </a:xfrm>
          <a:prstGeom prst="rect">
            <a:avLst/>
          </a:prstGeom>
          <a:solidFill>
            <a:schemeClr val="bg1">
              <a:lumMod val="95000"/>
            </a:schemeClr>
          </a:solidFill>
          <a:ln w="12699">
            <a:solidFill>
              <a:schemeClr val="tx2"/>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tx2"/>
              </a:buClr>
              <a:buFont typeface="Wingdings" pitchFamily="2" charset="2"/>
              <a:buChar char="Ø"/>
              <a:defRPr/>
            </a:pPr>
            <a:r>
              <a:rPr lang="en-US" b="1" dirty="0">
                <a:solidFill>
                  <a:schemeClr val="tx2"/>
                </a:solidFill>
              </a:rPr>
              <a:t>Jet Inc. makes a single product whose normal selling price is $20 per unit.</a:t>
            </a:r>
          </a:p>
          <a:p>
            <a:pPr>
              <a:buClr>
                <a:schemeClr val="tx2"/>
              </a:buClr>
              <a:buFont typeface="Wingdings" pitchFamily="2" charset="2"/>
              <a:buChar char="Ø"/>
              <a:defRPr/>
            </a:pPr>
            <a:r>
              <a:rPr lang="en-US" b="1" dirty="0">
                <a:solidFill>
                  <a:schemeClr val="tx2"/>
                </a:solidFill>
              </a:rPr>
              <a:t>A foreign distributor offers to purchase 3,000 units for $10 per unit. </a:t>
            </a:r>
          </a:p>
          <a:p>
            <a:pPr>
              <a:buClr>
                <a:schemeClr val="tx2"/>
              </a:buClr>
              <a:buFont typeface="Wingdings" pitchFamily="2" charset="2"/>
              <a:buChar char="Ø"/>
              <a:defRPr/>
            </a:pPr>
            <a:r>
              <a:rPr lang="en-US" b="1" dirty="0">
                <a:solidFill>
                  <a:schemeClr val="tx2"/>
                </a:solidFill>
              </a:rPr>
              <a:t>This is a one-time order that would not affect the company’s regular business.</a:t>
            </a:r>
          </a:p>
          <a:p>
            <a:pPr>
              <a:buClr>
                <a:schemeClr val="tx2"/>
              </a:buClr>
              <a:buFont typeface="Wingdings" pitchFamily="2" charset="2"/>
              <a:buChar char="Ø"/>
              <a:defRPr/>
            </a:pPr>
            <a:r>
              <a:rPr lang="en-US" b="1" dirty="0">
                <a:solidFill>
                  <a:schemeClr val="tx2"/>
                </a:solidFill>
              </a:rPr>
              <a:t>Annual capacity is 10,000 units, but Jet Inc. is currently producing and selling only 5,000 units.</a:t>
            </a:r>
          </a:p>
        </p:txBody>
      </p:sp>
      <p:sp>
        <p:nvSpPr>
          <p:cNvPr id="8" name="Rectangle 4">
            <a:extLst>
              <a:ext uri="{FF2B5EF4-FFF2-40B4-BE49-F238E27FC236}">
                <a16:creationId xmlns:a16="http://schemas.microsoft.com/office/drawing/2014/main" id="{AEA64E16-F017-1623-9224-8FE5227516EF}"/>
              </a:ext>
            </a:extLst>
          </p:cNvPr>
          <p:cNvSpPr>
            <a:spLocks noChangeArrowheads="1"/>
          </p:cNvSpPr>
          <p:nvPr/>
        </p:nvSpPr>
        <p:spPr bwMode="auto">
          <a:xfrm>
            <a:off x="3205163" y="6019801"/>
            <a:ext cx="568960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wrap="none" lIns="90488" tIns="44450" rIns="90488" bIns="44450">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eaLnBrk="1" hangingPunct="1"/>
            <a:r>
              <a:rPr lang="en-US" altLang="en-US" sz="3200" b="1" dirty="0">
                <a:solidFill>
                  <a:srgbClr val="0070C0"/>
                </a:solidFill>
              </a:rPr>
              <a:t>Should Jet accept the offer?</a:t>
            </a:r>
          </a:p>
        </p:txBody>
      </p:sp>
    </p:spTree>
    <p:extLst>
      <p:ext uri="{BB962C8B-B14F-4D97-AF65-F5344CB8AC3E}">
        <p14:creationId xmlns:p14="http://schemas.microsoft.com/office/powerpoint/2010/main" val="3418115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defRPr/>
            </a:pPr>
            <a:r>
              <a:rPr lang="en-US" altLang="en-US" sz="2800" b="1" dirty="0">
                <a:solidFill>
                  <a:schemeClr val="bg1"/>
                </a:solidFill>
              </a:rPr>
              <a:t>Special Orders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7" name="Object 2">
            <a:extLst>
              <a:ext uri="{FF2B5EF4-FFF2-40B4-BE49-F238E27FC236}">
                <a16:creationId xmlns:a16="http://schemas.microsoft.com/office/drawing/2014/main" id="{64E4AA00-A6B4-1FFC-A4EC-28347EEB8F6F}"/>
              </a:ext>
            </a:extLst>
          </p:cNvPr>
          <p:cNvGraphicFramePr>
            <a:graphicFrameLocks/>
          </p:cNvGraphicFramePr>
          <p:nvPr/>
        </p:nvGraphicFramePr>
        <p:xfrm>
          <a:off x="2133600" y="1371600"/>
          <a:ext cx="8001000" cy="4953000"/>
        </p:xfrm>
        <a:graphic>
          <a:graphicData uri="http://schemas.openxmlformats.org/presentationml/2006/ole">
            <mc:AlternateContent xmlns:mc="http://schemas.openxmlformats.org/markup-compatibility/2006">
              <mc:Choice xmlns:v="urn:schemas-microsoft-com:vml" Requires="v">
                <p:oleObj name="Worksheet" r:id="rId8" imgW="3295598" imgH="2438400" progId="Excel.Sheet.8">
                  <p:embed/>
                </p:oleObj>
              </mc:Choice>
              <mc:Fallback>
                <p:oleObj name="Worksheet" r:id="rId8" imgW="3295598" imgH="2438400" progId="Excel.Sheet.8">
                  <p:embed/>
                  <p:pic>
                    <p:nvPicPr>
                      <p:cNvPr id="23554" name="Object 2"/>
                      <p:cNvPicPr>
                        <a:picLocks noChangeArrowheads="1"/>
                      </p:cNvPicPr>
                      <p:nvPr/>
                    </p:nvPicPr>
                    <p:blipFill>
                      <a:blip r:embed="rId9"/>
                      <a:srcRect b="-2"/>
                      <a:stretch>
                        <a:fillRect/>
                      </a:stretch>
                    </p:blipFill>
                    <p:spPr bwMode="auto">
                      <a:xfrm>
                        <a:off x="2133600" y="1371600"/>
                        <a:ext cx="8001000" cy="4953000"/>
                      </a:xfrm>
                      <a:prstGeom prst="rect">
                        <a:avLst/>
                      </a:prstGeom>
                      <a:noFill/>
                      <a:ln w="38100">
                        <a:solidFill>
                          <a:schemeClr val="tx1"/>
                        </a:solidFill>
                        <a:miter lim="800000"/>
                        <a:headEnd/>
                        <a:tailEnd/>
                      </a:ln>
                      <a:effectLst/>
                    </p:spPr>
                  </p:pic>
                </p:oleObj>
              </mc:Fallback>
            </mc:AlternateContent>
          </a:graphicData>
        </a:graphic>
      </p:graphicFrame>
      <p:grpSp>
        <p:nvGrpSpPr>
          <p:cNvPr id="8" name="Group 1028">
            <a:extLst>
              <a:ext uri="{FF2B5EF4-FFF2-40B4-BE49-F238E27FC236}">
                <a16:creationId xmlns:a16="http://schemas.microsoft.com/office/drawing/2014/main" id="{E197E431-C498-DFEB-F625-ADA4F17021A9}"/>
              </a:ext>
            </a:extLst>
          </p:cNvPr>
          <p:cNvGrpSpPr>
            <a:grpSpLocks/>
          </p:cNvGrpSpPr>
          <p:nvPr/>
        </p:nvGrpSpPr>
        <p:grpSpPr bwMode="auto">
          <a:xfrm>
            <a:off x="4495801" y="2362200"/>
            <a:ext cx="5489575" cy="1752600"/>
            <a:chOff x="2112" y="1584"/>
            <a:chExt cx="3458" cy="1104"/>
          </a:xfrm>
        </p:grpSpPr>
        <p:sp>
          <p:nvSpPr>
            <p:cNvPr id="9" name="Line 1029">
              <a:extLst>
                <a:ext uri="{FF2B5EF4-FFF2-40B4-BE49-F238E27FC236}">
                  <a16:creationId xmlns:a16="http://schemas.microsoft.com/office/drawing/2014/main" id="{AFAA0495-5588-8A2A-0FF1-759E19B805F4}"/>
                </a:ext>
              </a:extLst>
            </p:cNvPr>
            <p:cNvSpPr>
              <a:spLocks noChangeShapeType="1"/>
            </p:cNvSpPr>
            <p:nvPr/>
          </p:nvSpPr>
          <p:spPr bwMode="auto">
            <a:xfrm>
              <a:off x="2112" y="1584"/>
              <a:ext cx="2640" cy="1104"/>
            </a:xfrm>
            <a:prstGeom prst="line">
              <a:avLst/>
            </a:prstGeom>
            <a:noFill/>
            <a:ln w="38100">
              <a:solidFill>
                <a:srgbClr val="FF0000"/>
              </a:solidFill>
              <a:round/>
              <a:headEnd type="triangle" w="med" len="med"/>
              <a:tailEnd type="triangle" w="med" len="med"/>
            </a:ln>
            <a:effectLst>
              <a:outerShdw dist="35921" dir="2700000" algn="ctr" rotWithShape="0">
                <a:srgbClr val="000000"/>
              </a:outerShdw>
            </a:effectLst>
          </p:spPr>
          <p:txBody>
            <a:bodyPr wrap="none" anchor="ctr"/>
            <a:lstStyle/>
            <a:p>
              <a:pPr>
                <a:defRPr/>
              </a:pPr>
              <a:endParaRPr lang="en-US" dirty="0">
                <a:latin typeface="Arial" pitchFamily="34" charset="0"/>
              </a:endParaRPr>
            </a:p>
          </p:txBody>
        </p:sp>
        <p:sp>
          <p:nvSpPr>
            <p:cNvPr id="11" name="Text Box 1030">
              <a:extLst>
                <a:ext uri="{FF2B5EF4-FFF2-40B4-BE49-F238E27FC236}">
                  <a16:creationId xmlns:a16="http://schemas.microsoft.com/office/drawing/2014/main" id="{4017DC50-9DD0-807F-DAE9-01AE6B30FE00}"/>
                </a:ext>
              </a:extLst>
            </p:cNvPr>
            <p:cNvSpPr txBox="1">
              <a:spLocks noChangeArrowheads="1"/>
            </p:cNvSpPr>
            <p:nvPr/>
          </p:nvSpPr>
          <p:spPr bwMode="auto">
            <a:xfrm>
              <a:off x="4224" y="2112"/>
              <a:ext cx="1346" cy="291"/>
            </a:xfrm>
            <a:prstGeom prst="rect">
              <a:avLst/>
            </a:prstGeom>
            <a:solidFill>
              <a:srgbClr val="CCECFF"/>
            </a:solidFill>
            <a:ln w="9525">
              <a:solidFill>
                <a:srgbClr val="000000"/>
              </a:solidFill>
              <a:miter lim="800000"/>
              <a:headEnd/>
              <a:tailEnd/>
            </a:ln>
            <a:effectLst>
              <a:outerShdw dist="35921" dir="2700000" algn="ctr" rotWithShape="0">
                <a:srgbClr val="000000"/>
              </a:outerShdw>
            </a:effectLst>
          </p:spPr>
          <p:txBody>
            <a:bodyPr wrap="none">
              <a:spAutoFit/>
            </a:bodyPr>
            <a:lstStyle/>
            <a:p>
              <a:pPr>
                <a:defRPr/>
              </a:pPr>
              <a:r>
                <a:rPr lang="en-US" sz="2400" dirty="0">
                  <a:effectLst>
                    <a:outerShdw blurRad="38100" dist="38100" dir="2700000" algn="tl">
                      <a:srgbClr val="FFFFFF"/>
                    </a:outerShdw>
                  </a:effectLst>
                </a:rPr>
                <a:t>$8 variable cost</a:t>
              </a:r>
              <a:endParaRPr lang="en-US" sz="2800" dirty="0">
                <a:effectLst>
                  <a:outerShdw blurRad="38100" dist="38100" dir="2700000" algn="tl">
                    <a:srgbClr val="FFFFFF"/>
                  </a:outerShdw>
                </a:effectLst>
                <a:latin typeface="Times New Roman" pitchFamily="18" charset="0"/>
              </a:endParaRPr>
            </a:p>
          </p:txBody>
        </p:sp>
      </p:grpSp>
    </p:spTree>
    <p:extLst>
      <p:ext uri="{BB962C8B-B14F-4D97-AF65-F5344CB8AC3E}">
        <p14:creationId xmlns:p14="http://schemas.microsoft.com/office/powerpoint/2010/main" val="2863858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defRPr/>
            </a:pPr>
            <a:r>
              <a:rPr lang="en-US" altLang="en-US" sz="2800" b="1" dirty="0">
                <a:solidFill>
                  <a:schemeClr val="bg1"/>
                </a:solidFill>
              </a:rPr>
              <a:t>Special Orders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3">
            <a:extLst>
              <a:ext uri="{FF2B5EF4-FFF2-40B4-BE49-F238E27FC236}">
                <a16:creationId xmlns:a16="http://schemas.microsoft.com/office/drawing/2014/main" id="{54676659-06D7-FC65-C5C8-9D3B83CF3006}"/>
              </a:ext>
            </a:extLst>
          </p:cNvPr>
          <p:cNvSpPr txBox="1">
            <a:spLocks noChangeArrowheads="1"/>
          </p:cNvSpPr>
          <p:nvPr/>
        </p:nvSpPr>
        <p:spPr>
          <a:xfrm>
            <a:off x="1583507" y="1364790"/>
            <a:ext cx="8839200" cy="4760912"/>
          </a:xfrm>
          <a:prstGeom prst="rect">
            <a:avLst/>
          </a:prstGeom>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Font typeface="Times" pitchFamily="4" charset="0"/>
              <a:buNone/>
            </a:pPr>
            <a:endParaRPr lang="en-US" altLang="en-US" sz="2400" dirty="0">
              <a:latin typeface="Arial" charset="0"/>
              <a:cs typeface="Arial" charset="0"/>
            </a:endParaRPr>
          </a:p>
          <a:p>
            <a:pPr algn="ctr">
              <a:lnSpc>
                <a:spcPct val="80000"/>
              </a:lnSpc>
              <a:buFont typeface="Times" pitchFamily="4" charset="0"/>
              <a:buNone/>
            </a:pPr>
            <a:r>
              <a:rPr lang="en-US" altLang="en-US" sz="2400" dirty="0">
                <a:latin typeface="Arial" charset="0"/>
                <a:cs typeface="Arial" charset="0"/>
              </a:rPr>
              <a:t>If Jet accepts the special order, the incremental revenue will exceed the incremental costs. In other words, net operating income will increase by $6,000. This suggests that Jet should accept the order.</a:t>
            </a:r>
          </a:p>
        </p:txBody>
      </p:sp>
      <p:graphicFrame>
        <p:nvGraphicFramePr>
          <p:cNvPr id="8" name="Object 2">
            <a:extLst>
              <a:ext uri="{FF2B5EF4-FFF2-40B4-BE49-F238E27FC236}">
                <a16:creationId xmlns:a16="http://schemas.microsoft.com/office/drawing/2014/main" id="{C8E8BC54-C561-B75C-0883-0B19966EB3E7}"/>
              </a:ext>
            </a:extLst>
          </p:cNvPr>
          <p:cNvGraphicFramePr>
            <a:graphicFrameLocks/>
          </p:cNvGraphicFramePr>
          <p:nvPr/>
        </p:nvGraphicFramePr>
        <p:xfrm>
          <a:off x="1962150" y="3022600"/>
          <a:ext cx="8553450" cy="2160588"/>
        </p:xfrm>
        <a:graphic>
          <a:graphicData uri="http://schemas.openxmlformats.org/presentationml/2006/ole">
            <mc:AlternateContent xmlns:mc="http://schemas.openxmlformats.org/markup-compatibility/2006">
              <mc:Choice xmlns:v="urn:schemas-microsoft-com:vml" Requires="v">
                <p:oleObj name="Worksheet" r:id="rId8" imgW="3657392" imgH="1000164" progId="Excel.Sheet.8">
                  <p:embed/>
                </p:oleObj>
              </mc:Choice>
              <mc:Fallback>
                <p:oleObj name="Worksheet" r:id="rId8" imgW="3657392" imgH="1000164" progId="Excel.Sheet.8">
                  <p:embed/>
                  <p:pic>
                    <p:nvPicPr>
                      <p:cNvPr id="24578" name="Object 2"/>
                      <p:cNvPicPr>
                        <a:picLocks noChangeArrowheads="1"/>
                      </p:cNvPicPr>
                      <p:nvPr/>
                    </p:nvPicPr>
                    <p:blipFill>
                      <a:blip r:embed="rId9"/>
                      <a:srcRect/>
                      <a:stretch>
                        <a:fillRect/>
                      </a:stretch>
                    </p:blipFill>
                    <p:spPr bwMode="auto">
                      <a:xfrm>
                        <a:off x="1962150" y="3022600"/>
                        <a:ext cx="8553450" cy="216058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Lst>
                    </p:spPr>
                  </p:pic>
                </p:oleObj>
              </mc:Fallback>
            </mc:AlternateContent>
          </a:graphicData>
        </a:graphic>
      </p:graphicFrame>
      <p:sp>
        <p:nvSpPr>
          <p:cNvPr id="9" name="Text Box 5">
            <a:extLst>
              <a:ext uri="{FF2B5EF4-FFF2-40B4-BE49-F238E27FC236}">
                <a16:creationId xmlns:a16="http://schemas.microsoft.com/office/drawing/2014/main" id="{F4BEF3B4-6899-3795-F3AC-2FFD412C1C69}"/>
              </a:ext>
            </a:extLst>
          </p:cNvPr>
          <p:cNvSpPr txBox="1">
            <a:spLocks noChangeArrowheads="1"/>
          </p:cNvSpPr>
          <p:nvPr/>
        </p:nvSpPr>
        <p:spPr bwMode="auto">
          <a:xfrm>
            <a:off x="2171700" y="5164380"/>
            <a:ext cx="8153400" cy="1292225"/>
          </a:xfrm>
          <a:prstGeom prst="rect">
            <a:avLst/>
          </a:prstGeom>
          <a:solidFill>
            <a:schemeClr val="accent2">
              <a:lumMod val="40000"/>
              <a:lumOff val="60000"/>
            </a:schemeClr>
          </a:solidFill>
          <a:ln w="9525">
            <a:solidFill>
              <a:schemeClr val="tx2"/>
            </a:solidFill>
            <a:miter lim="800000"/>
            <a:headEnd/>
            <a:tailEnd/>
          </a:ln>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en-US" sz="2600" b="1" dirty="0">
                <a:solidFill>
                  <a:schemeClr val="tx2"/>
                </a:solidFill>
              </a:rPr>
              <a:t>Note: This answer assumes that the fixed costs are </a:t>
            </a:r>
            <a:r>
              <a:rPr lang="en-US" sz="2600" b="1" dirty="0">
                <a:solidFill>
                  <a:srgbClr val="FF0000"/>
                </a:solidFill>
              </a:rPr>
              <a:t>unavoidable</a:t>
            </a:r>
            <a:r>
              <a:rPr lang="en-US" sz="2600" b="1" dirty="0">
                <a:solidFill>
                  <a:schemeClr val="tx2"/>
                </a:solidFill>
              </a:rPr>
              <a:t> and that variable marketing costs must be incurred on the special order.</a:t>
            </a:r>
          </a:p>
        </p:txBody>
      </p:sp>
    </p:spTree>
    <p:extLst>
      <p:ext uri="{BB962C8B-B14F-4D97-AF65-F5344CB8AC3E}">
        <p14:creationId xmlns:p14="http://schemas.microsoft.com/office/powerpoint/2010/main" val="4090472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07117" y="579765"/>
            <a:ext cx="3902032" cy="523220"/>
          </a:xfrm>
          <a:prstGeom prst="rect">
            <a:avLst/>
          </a:prstGeom>
          <a:noFill/>
        </p:spPr>
        <p:txBody>
          <a:bodyPr wrap="square" rtlCol="0">
            <a:spAutoFit/>
          </a:bodyPr>
          <a:lstStyle/>
          <a:p>
            <a:pPr algn="ctr">
              <a:defRPr/>
            </a:pPr>
            <a:r>
              <a:rPr lang="en-US" altLang="en-US" sz="2800" b="1" dirty="0">
                <a:solidFill>
                  <a:schemeClr val="bg1"/>
                </a:solidFill>
              </a:rPr>
              <a:t>Concept Check 1</a:t>
            </a:r>
            <a:endParaRPr lang="en-US" altLang="en-US" sz="2800" b="1" dirty="0">
              <a:solidFill>
                <a:schemeClr val="bg1"/>
              </a:solidFill>
              <a:sym typeface="Wingdings" pitchFamily="2" charset="2"/>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4F59C246-D9F6-8358-3F89-68126088FC26}"/>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sym typeface="Wingdings" pitchFamily="2" charset="2"/>
            </a:endParaRPr>
          </a:p>
        </p:txBody>
      </p:sp>
      <p:sp>
        <p:nvSpPr>
          <p:cNvPr id="7" name="Rectangle 3">
            <a:extLst>
              <a:ext uri="{FF2B5EF4-FFF2-40B4-BE49-F238E27FC236}">
                <a16:creationId xmlns:a16="http://schemas.microsoft.com/office/drawing/2014/main" id="{A4645CA3-578E-BE3D-9F0F-1E61BB7020CF}"/>
              </a:ext>
            </a:extLst>
          </p:cNvPr>
          <p:cNvSpPr txBox="1">
            <a:spLocks noChangeArrowheads="1"/>
          </p:cNvSpPr>
          <p:nvPr/>
        </p:nvSpPr>
        <p:spPr>
          <a:xfrm>
            <a:off x="2218224" y="1901864"/>
            <a:ext cx="7755551" cy="3601522"/>
          </a:xfrm>
          <a:prstGeom prst="rect">
            <a:avLst/>
          </a:prstGeom>
          <a:solidFill>
            <a:srgbClr val="CCECFF"/>
          </a:solidFill>
          <a:ln w="12699">
            <a:solidFill>
              <a:srgbClr val="000000"/>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Times" pitchFamily="34" charset="0"/>
              <a:buNone/>
              <a:defRPr/>
            </a:pPr>
            <a:r>
              <a:rPr lang="en-US" sz="2600" dirty="0">
                <a:solidFill>
                  <a:srgbClr val="000000"/>
                </a:solidFill>
              </a:rPr>
              <a:t> 	Northern Optical ordinarily sells the X-lens for $50. The variable production cost is $10, the fixed production cost is $18 per unit, and the variable selling cost is $1. A customer has requested a special order for 10,000 units of the X-lens to be imprinted with the customer’s logo. This special order would not involve any selling costs, but Northern Optical would have to purchase an imprinting machine for $50,000. </a:t>
            </a:r>
          </a:p>
        </p:txBody>
      </p:sp>
    </p:spTree>
    <p:extLst>
      <p:ext uri="{BB962C8B-B14F-4D97-AF65-F5344CB8AC3E}">
        <p14:creationId xmlns:p14="http://schemas.microsoft.com/office/powerpoint/2010/main" val="610481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defRPr/>
            </a:pPr>
            <a:r>
              <a:rPr lang="en-US" altLang="en-US" sz="2800" b="1" dirty="0">
                <a:solidFill>
                  <a:schemeClr val="bg1"/>
                </a:solidFill>
              </a:rPr>
              <a:t>Concept Check 1a</a:t>
            </a:r>
            <a:endParaRPr lang="en-US" altLang="en-US" sz="2800" b="1" dirty="0">
              <a:solidFill>
                <a:schemeClr val="bg1"/>
              </a:solidFill>
              <a:sym typeface="Wingdings" pitchFamily="2" charset="2"/>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3">
            <a:extLst>
              <a:ext uri="{FF2B5EF4-FFF2-40B4-BE49-F238E27FC236}">
                <a16:creationId xmlns:a16="http://schemas.microsoft.com/office/drawing/2014/main" id="{897F98A5-6923-8E50-8C44-9BD063DBC9F4}"/>
              </a:ext>
            </a:extLst>
          </p:cNvPr>
          <p:cNvSpPr txBox="1">
            <a:spLocks noChangeArrowheads="1"/>
          </p:cNvSpPr>
          <p:nvPr/>
        </p:nvSpPr>
        <p:spPr>
          <a:xfrm>
            <a:off x="2033238" y="1231791"/>
            <a:ext cx="8177561" cy="4468366"/>
          </a:xfrm>
          <a:prstGeom prst="rect">
            <a:avLst/>
          </a:prstGeom>
          <a:solidFill>
            <a:srgbClr val="CCECFF"/>
          </a:solidFill>
          <a:ln w="12699">
            <a:solidFill>
              <a:srgbClr val="0000CC"/>
            </a:solidFill>
            <a:miter lim="800000"/>
            <a:headEnd/>
            <a:tailEnd/>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Times" pitchFamily="4" charset="0"/>
              <a:buNone/>
            </a:pPr>
            <a:r>
              <a:rPr lang="en-US" altLang="en-US" sz="2600" dirty="0">
                <a:solidFill>
                  <a:srgbClr val="000000"/>
                </a:solidFill>
                <a:latin typeface="Arial" charset="0"/>
                <a:cs typeface="Arial" charset="0"/>
              </a:rPr>
              <a:t> 	What is the rock bottom minimum price below which Northern Optical should not go in its negotiations with the customer?  In other words, below what price would Northern Optical actually be losing money on the sale? There is ample idle capacity to fulfill the order and </a:t>
            </a:r>
            <a:r>
              <a:rPr lang="en-US" altLang="en-US" sz="2600" dirty="0">
                <a:latin typeface="Arial" charset="0"/>
                <a:cs typeface="Arial" charset="0"/>
              </a:rPr>
              <a:t>the imprinting machine has no further use after this order.</a:t>
            </a:r>
            <a:endParaRPr lang="en-US" altLang="en-US" sz="2600" dirty="0">
              <a:solidFill>
                <a:srgbClr val="000000"/>
              </a:solidFill>
              <a:latin typeface="Arial" charset="0"/>
              <a:cs typeface="Arial" charset="0"/>
            </a:endParaRPr>
          </a:p>
          <a:p>
            <a:pPr lvl="1">
              <a:buFont typeface="Wingdings" pitchFamily="2" charset="2"/>
              <a:buNone/>
            </a:pPr>
            <a:r>
              <a:rPr lang="en-US" altLang="en-US" sz="2600" dirty="0">
                <a:solidFill>
                  <a:srgbClr val="000000"/>
                </a:solidFill>
                <a:latin typeface="Arial" charset="0"/>
                <a:cs typeface="Arial" charset="0"/>
              </a:rPr>
              <a:t>a. $50</a:t>
            </a:r>
          </a:p>
          <a:p>
            <a:pPr lvl="1">
              <a:buFont typeface="Wingdings" pitchFamily="2" charset="2"/>
              <a:buNone/>
            </a:pPr>
            <a:r>
              <a:rPr lang="en-US" altLang="en-US" sz="2600" dirty="0">
                <a:solidFill>
                  <a:srgbClr val="000000"/>
                </a:solidFill>
                <a:latin typeface="Arial" charset="0"/>
                <a:cs typeface="Arial" charset="0"/>
              </a:rPr>
              <a:t>b. $10</a:t>
            </a:r>
          </a:p>
          <a:p>
            <a:pPr lvl="1">
              <a:buFont typeface="Wingdings" pitchFamily="2" charset="2"/>
              <a:buNone/>
            </a:pPr>
            <a:r>
              <a:rPr lang="en-US" altLang="en-US" sz="2600" dirty="0">
                <a:solidFill>
                  <a:srgbClr val="000000"/>
                </a:solidFill>
                <a:latin typeface="Arial" charset="0"/>
                <a:cs typeface="Arial" charset="0"/>
              </a:rPr>
              <a:t>c. $15</a:t>
            </a:r>
          </a:p>
          <a:p>
            <a:pPr lvl="1">
              <a:buFont typeface="Wingdings" pitchFamily="2" charset="2"/>
              <a:buNone/>
            </a:pPr>
            <a:r>
              <a:rPr lang="en-US" altLang="en-US" sz="2600" dirty="0">
                <a:solidFill>
                  <a:srgbClr val="000000"/>
                </a:solidFill>
                <a:latin typeface="Arial" charset="0"/>
                <a:cs typeface="Arial" charset="0"/>
              </a:rPr>
              <a:t>d. $29</a:t>
            </a:r>
          </a:p>
        </p:txBody>
      </p:sp>
    </p:spTree>
    <p:extLst>
      <p:ext uri="{BB962C8B-B14F-4D97-AF65-F5344CB8AC3E}">
        <p14:creationId xmlns:p14="http://schemas.microsoft.com/office/powerpoint/2010/main" val="4129890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defRPr/>
            </a:pPr>
            <a:r>
              <a:rPr lang="en-US" altLang="en-US" sz="2800" b="1" dirty="0">
                <a:solidFill>
                  <a:schemeClr val="bg1"/>
                </a:solidFill>
              </a:rPr>
              <a:t>Concept Check 1b</a:t>
            </a:r>
            <a:endParaRPr lang="en-US" altLang="en-US" sz="2800" b="1" dirty="0">
              <a:solidFill>
                <a:schemeClr val="bg1"/>
              </a:solidFill>
              <a:sym typeface="Wingdings" pitchFamily="2" charset="2"/>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Rectangle 1026">
            <a:extLst>
              <a:ext uri="{FF2B5EF4-FFF2-40B4-BE49-F238E27FC236}">
                <a16:creationId xmlns:a16="http://schemas.microsoft.com/office/drawing/2014/main" id="{D6774EE9-1F9B-3E51-895A-D8508125DA43}"/>
              </a:ext>
            </a:extLst>
          </p:cNvPr>
          <p:cNvSpPr txBox="1">
            <a:spLocks noChangeArrowheads="1"/>
          </p:cNvSpPr>
          <p:nvPr/>
        </p:nvSpPr>
        <p:spPr>
          <a:xfrm>
            <a:off x="1981200" y="1190356"/>
            <a:ext cx="8229600" cy="4633669"/>
          </a:xfrm>
          <a:prstGeom prst="rect">
            <a:avLst/>
          </a:prstGeom>
          <a:solidFill>
            <a:srgbClr val="CCECFF"/>
          </a:solidFill>
          <a:ln w="12699">
            <a:solidFill>
              <a:srgbClr val="0000CC"/>
            </a:solidFill>
          </a:ln>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Times" panose="02020603050405020304" pitchFamily="18" charset="0"/>
              <a:buNone/>
              <a:defRPr/>
            </a:pPr>
            <a:r>
              <a:rPr lang="en-US" sz="2600" dirty="0">
                <a:solidFill>
                  <a:srgbClr val="000000"/>
                </a:solidFill>
              </a:rPr>
              <a:t> 	What is the rock bottom minimum price below which Northern Optical should not go in its negotiations with the customer?  In other words, below what price would Northern Optical actually be losing money on the sale? There is ample idle capacity to fulfill the order and </a:t>
            </a:r>
            <a:r>
              <a:rPr lang="en-US" sz="2600" dirty="0"/>
              <a:t>the imprinting machine has no further use after this order.</a:t>
            </a:r>
            <a:endParaRPr lang="en-US" sz="2600" dirty="0">
              <a:solidFill>
                <a:srgbClr val="000000"/>
              </a:solidFill>
            </a:endParaRPr>
          </a:p>
          <a:p>
            <a:pPr lvl="1">
              <a:buFont typeface="Wingdings" panose="05000000000000000000" pitchFamily="2" charset="2"/>
              <a:buNone/>
              <a:defRPr/>
            </a:pPr>
            <a:r>
              <a:rPr lang="en-US" sz="2600" dirty="0">
                <a:solidFill>
                  <a:schemeClr val="bg1">
                    <a:lumMod val="75000"/>
                  </a:schemeClr>
                </a:solidFill>
              </a:rPr>
              <a:t>a. $50</a:t>
            </a:r>
          </a:p>
          <a:p>
            <a:pPr lvl="1">
              <a:buFont typeface="Wingdings" panose="05000000000000000000" pitchFamily="2" charset="2"/>
              <a:buNone/>
              <a:defRPr/>
            </a:pPr>
            <a:r>
              <a:rPr lang="en-US" sz="2600" dirty="0">
                <a:solidFill>
                  <a:schemeClr val="bg1">
                    <a:lumMod val="75000"/>
                  </a:schemeClr>
                </a:solidFill>
              </a:rPr>
              <a:t>b. $10</a:t>
            </a:r>
          </a:p>
          <a:p>
            <a:pPr lvl="1">
              <a:buFont typeface="Wingdings" panose="05000000000000000000" pitchFamily="2" charset="2"/>
              <a:buNone/>
              <a:defRPr/>
            </a:pPr>
            <a:r>
              <a:rPr lang="en-US" sz="2600" dirty="0">
                <a:solidFill>
                  <a:srgbClr val="000000"/>
                </a:solidFill>
              </a:rPr>
              <a:t>c. $15</a:t>
            </a:r>
          </a:p>
          <a:p>
            <a:pPr lvl="1">
              <a:buFont typeface="Wingdings" panose="05000000000000000000" pitchFamily="2" charset="2"/>
              <a:buNone/>
              <a:defRPr/>
            </a:pPr>
            <a:r>
              <a:rPr lang="en-US" sz="2600" dirty="0">
                <a:solidFill>
                  <a:schemeClr val="bg1">
                    <a:lumMod val="75000"/>
                  </a:schemeClr>
                </a:solidFill>
              </a:rPr>
              <a:t>d. $29</a:t>
            </a:r>
          </a:p>
          <a:p>
            <a:pPr lvl="1">
              <a:buFont typeface="Wingdings" panose="05000000000000000000" pitchFamily="2" charset="2"/>
              <a:buNone/>
              <a:defRPr/>
            </a:pPr>
            <a:endParaRPr lang="en-US" sz="2600" dirty="0">
              <a:solidFill>
                <a:srgbClr val="EBF7FF"/>
              </a:solidFill>
            </a:endParaRPr>
          </a:p>
        </p:txBody>
      </p:sp>
      <p:sp>
        <p:nvSpPr>
          <p:cNvPr id="8" name="Text Box 1030">
            <a:extLst>
              <a:ext uri="{FF2B5EF4-FFF2-40B4-BE49-F238E27FC236}">
                <a16:creationId xmlns:a16="http://schemas.microsoft.com/office/drawing/2014/main" id="{EC4C1BCA-0D90-8C8A-7394-12DAC61D09CD}"/>
              </a:ext>
            </a:extLst>
          </p:cNvPr>
          <p:cNvSpPr txBox="1">
            <a:spLocks noChangeArrowheads="1"/>
          </p:cNvSpPr>
          <p:nvPr/>
        </p:nvSpPr>
        <p:spPr bwMode="auto">
          <a:xfrm>
            <a:off x="3733800" y="3489015"/>
            <a:ext cx="6477000" cy="2236787"/>
          </a:xfrm>
          <a:prstGeom prst="rect">
            <a:avLst/>
          </a:prstGeom>
          <a:solidFill>
            <a:schemeClr val="accent3">
              <a:lumMod val="20000"/>
              <a:lumOff val="80000"/>
            </a:schemeClr>
          </a:solidFill>
          <a:ln w="9525">
            <a:solidFill>
              <a:schemeClr val="tx2"/>
            </a:solidFill>
            <a:miter lim="800000"/>
            <a:headEnd/>
            <a:tailEnd/>
          </a:ln>
          <a:effectLst>
            <a:outerShdw dist="35921" dir="2700000" algn="ctr" rotWithShape="0">
              <a:srgbClr val="000000"/>
            </a:outerShdw>
          </a:effectLst>
        </p:spPr>
        <p:txBody>
          <a:bodyPr>
            <a:spAutoFit/>
          </a:bodyPr>
          <a:lstStyle/>
          <a:p>
            <a:pPr>
              <a:defRPr/>
            </a:pPr>
            <a:r>
              <a:rPr lang="en-US" sz="2800" b="1" dirty="0">
                <a:solidFill>
                  <a:schemeClr val="tx2"/>
                </a:solidFill>
              </a:rPr>
              <a:t>Variable production cost   	$100,000</a:t>
            </a:r>
          </a:p>
          <a:p>
            <a:pPr>
              <a:defRPr/>
            </a:pPr>
            <a:r>
              <a:rPr lang="en-US" sz="2800" b="1" dirty="0">
                <a:solidFill>
                  <a:schemeClr val="tx2"/>
                </a:solidFill>
              </a:rPr>
              <a:t>Additional fixed cost		</a:t>
            </a:r>
            <a:r>
              <a:rPr lang="en-US" sz="2800" b="1" u="sng" dirty="0">
                <a:solidFill>
                  <a:schemeClr val="tx2"/>
                </a:solidFill>
              </a:rPr>
              <a:t> + 50,000</a:t>
            </a:r>
            <a:endParaRPr lang="en-US" sz="2800" b="1" dirty="0">
              <a:solidFill>
                <a:schemeClr val="tx2"/>
              </a:solidFill>
            </a:endParaRPr>
          </a:p>
          <a:p>
            <a:pPr>
              <a:defRPr/>
            </a:pPr>
            <a:r>
              <a:rPr lang="en-US" sz="2800" b="1" dirty="0">
                <a:solidFill>
                  <a:schemeClr val="tx2"/>
                </a:solidFill>
              </a:rPr>
              <a:t>Total relevant cost		</a:t>
            </a:r>
            <a:r>
              <a:rPr lang="en-US" sz="2800" b="1" u="dbl" dirty="0">
                <a:solidFill>
                  <a:schemeClr val="tx2"/>
                </a:solidFill>
              </a:rPr>
              <a:t>$</a:t>
            </a:r>
            <a:r>
              <a:rPr lang="en-US" sz="2800" b="1" u="sng" dirty="0">
                <a:solidFill>
                  <a:schemeClr val="tx2"/>
                </a:solidFill>
              </a:rPr>
              <a:t>150,000</a:t>
            </a:r>
          </a:p>
          <a:p>
            <a:pPr>
              <a:defRPr/>
            </a:pPr>
            <a:r>
              <a:rPr lang="en-US" sz="2800" b="1" dirty="0">
                <a:solidFill>
                  <a:schemeClr val="tx2"/>
                </a:solidFill>
              </a:rPr>
              <a:t>Number of units			    10,000</a:t>
            </a:r>
          </a:p>
          <a:p>
            <a:pPr>
              <a:defRPr/>
            </a:pPr>
            <a:r>
              <a:rPr lang="en-US" sz="2800" b="1" dirty="0">
                <a:solidFill>
                  <a:schemeClr val="tx2"/>
                </a:solidFill>
              </a:rPr>
              <a:t>Average cost per unit	=	      $15</a:t>
            </a:r>
            <a:endParaRPr lang="en-US" sz="2800" b="1" dirty="0">
              <a:solidFill>
                <a:schemeClr val="tx2"/>
              </a:solidFill>
              <a:latin typeface="Times New Roman" pitchFamily="18" charset="0"/>
            </a:endParaRPr>
          </a:p>
        </p:txBody>
      </p:sp>
    </p:spTree>
    <p:extLst>
      <p:ext uri="{BB962C8B-B14F-4D97-AF65-F5344CB8AC3E}">
        <p14:creationId xmlns:p14="http://schemas.microsoft.com/office/powerpoint/2010/main" val="1699108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 Box 13">
            <a:extLst>
              <a:ext uri="{FF2B5EF4-FFF2-40B4-BE49-F238E27FC236}">
                <a16:creationId xmlns:a16="http://schemas.microsoft.com/office/drawing/2014/main" id="{C74D011E-12F3-8891-E674-65933B89F204}"/>
              </a:ext>
            </a:extLst>
          </p:cNvPr>
          <p:cNvSpPr txBox="1">
            <a:spLocks noChangeArrowheads="1"/>
          </p:cNvSpPr>
          <p:nvPr/>
        </p:nvSpPr>
        <p:spPr bwMode="auto">
          <a:xfrm>
            <a:off x="3429000" y="2057400"/>
            <a:ext cx="5334000" cy="2185214"/>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rPr>
              <a:t>Prepare an analysis showing whether a product line or other business segment should be added or dropped.</a:t>
            </a:r>
          </a:p>
        </p:txBody>
      </p:sp>
    </p:spTree>
    <p:extLst>
      <p:ext uri="{BB962C8B-B14F-4D97-AF65-F5344CB8AC3E}">
        <p14:creationId xmlns:p14="http://schemas.microsoft.com/office/powerpoint/2010/main" val="38409778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5185" cy="523220"/>
          </a:xfrm>
          <a:prstGeom prst="rect">
            <a:avLst/>
          </a:prstGeom>
          <a:noFill/>
        </p:spPr>
        <p:txBody>
          <a:bodyPr wrap="square" rtlCol="0">
            <a:spAutoFit/>
          </a:bodyPr>
          <a:lstStyle/>
          <a:p>
            <a:pPr algn="ctr">
              <a:defRPr/>
            </a:pPr>
            <a:r>
              <a:rPr lang="en-US" altLang="en-US" sz="2800" b="1" dirty="0">
                <a:solidFill>
                  <a:schemeClr val="bg1"/>
                </a:solidFill>
              </a:rPr>
              <a:t>Adding/Dropping Segments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939BCD00-9F5D-F0A3-EBF6-066BD4D0CAA5}"/>
              </a:ext>
            </a:extLst>
          </p:cNvPr>
          <p:cNvSpPr txBox="1">
            <a:spLocks noChangeArrowheads="1"/>
          </p:cNvSpPr>
          <p:nvPr/>
        </p:nvSpPr>
        <p:spPr>
          <a:xfrm>
            <a:off x="1828800" y="274638"/>
            <a:ext cx="838200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F5068527-B834-6A8D-9936-CFEA27A5219C}"/>
              </a:ext>
            </a:extLst>
          </p:cNvPr>
          <p:cNvSpPr txBox="1">
            <a:spLocks noChangeArrowheads="1"/>
          </p:cNvSpPr>
          <p:nvPr/>
        </p:nvSpPr>
        <p:spPr>
          <a:xfrm>
            <a:off x="1828800" y="1752600"/>
            <a:ext cx="4800600" cy="3733800"/>
          </a:xfrm>
          <a:prstGeom prst="rect">
            <a:avLst/>
          </a:prstGeom>
          <a:solidFill>
            <a:schemeClr val="accent2">
              <a:lumMod val="20000"/>
              <a:lumOff val="80000"/>
            </a:schemeClr>
          </a:solidFill>
          <a:ln w="12699">
            <a:solidFill>
              <a:srgbClr val="000000"/>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a:buNone/>
              <a:defRPr/>
            </a:pPr>
            <a:r>
              <a:rPr lang="en-US" sz="2600" b="1"/>
              <a:t>One of the most important decisions managers make is whether to add or drop a business segment. Ultimately, a decision  to drop an old segment or add a new one is going to hinge primarily on its financial impact. </a:t>
            </a:r>
            <a:endParaRPr lang="en-US" sz="2600" dirty="0"/>
          </a:p>
        </p:txBody>
      </p:sp>
      <p:sp>
        <p:nvSpPr>
          <p:cNvPr id="8" name="Rectangle 3">
            <a:extLst>
              <a:ext uri="{FF2B5EF4-FFF2-40B4-BE49-F238E27FC236}">
                <a16:creationId xmlns:a16="http://schemas.microsoft.com/office/drawing/2014/main" id="{387B17B8-69A2-1459-A1FC-971A14DED07C}"/>
              </a:ext>
            </a:extLst>
          </p:cNvPr>
          <p:cNvSpPr txBox="1">
            <a:spLocks noChangeArrowheads="1"/>
          </p:cNvSpPr>
          <p:nvPr/>
        </p:nvSpPr>
        <p:spPr>
          <a:xfrm>
            <a:off x="6816969" y="2590800"/>
            <a:ext cx="3581400" cy="2057400"/>
          </a:xfrm>
          <a:prstGeom prst="rect">
            <a:avLst/>
          </a:prstGeom>
          <a:solidFill>
            <a:schemeClr val="accent3">
              <a:lumMod val="20000"/>
              <a:lumOff val="80000"/>
            </a:schemeClr>
          </a:solidFill>
          <a:ln w="12699">
            <a:solidFill>
              <a:srgbClr val="000000"/>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a:buNone/>
              <a:defRPr/>
            </a:pPr>
            <a:r>
              <a:rPr lang="en-US" sz="2600" b="1"/>
              <a:t>To analyze this impact, it is necessary to carefully analyze   the costs.</a:t>
            </a:r>
            <a:endParaRPr lang="en-US" sz="2600" dirty="0"/>
          </a:p>
        </p:txBody>
      </p:sp>
    </p:spTree>
    <p:extLst>
      <p:ext uri="{BB962C8B-B14F-4D97-AF65-F5344CB8AC3E}">
        <p14:creationId xmlns:p14="http://schemas.microsoft.com/office/powerpoint/2010/main" val="142709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46579" cy="523220"/>
          </a:xfrm>
          <a:prstGeom prst="rect">
            <a:avLst/>
          </a:prstGeom>
          <a:noFill/>
        </p:spPr>
        <p:txBody>
          <a:bodyPr wrap="square" rtlCol="0">
            <a:spAutoFit/>
          </a:bodyPr>
          <a:lstStyle/>
          <a:p>
            <a:pPr algn="ctr">
              <a:defRPr/>
            </a:pPr>
            <a:r>
              <a:rPr lang="en-US" altLang="en-US" sz="2800" b="1" dirty="0">
                <a:solidFill>
                  <a:schemeClr val="bg1"/>
                </a:solidFill>
              </a:rPr>
              <a:t>Adding/Dropping Segments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88D6A3AB-9082-2F0F-B774-B6E98DED8CC8}"/>
              </a:ext>
            </a:extLst>
          </p:cNvPr>
          <p:cNvSpPr txBox="1">
            <a:spLocks noChangeArrowheads="1"/>
          </p:cNvSpPr>
          <p:nvPr/>
        </p:nvSpPr>
        <p:spPr>
          <a:xfrm>
            <a:off x="1905000" y="274638"/>
            <a:ext cx="853440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D594453D-FEDC-F5CD-780D-90D6AD9C5923}"/>
              </a:ext>
            </a:extLst>
          </p:cNvPr>
          <p:cNvSpPr txBox="1">
            <a:spLocks noChangeArrowheads="1"/>
          </p:cNvSpPr>
          <p:nvPr/>
        </p:nvSpPr>
        <p:spPr>
          <a:xfrm>
            <a:off x="2057400" y="2286000"/>
            <a:ext cx="8001000" cy="3124200"/>
          </a:xfrm>
          <a:prstGeom prst="rect">
            <a:avLst/>
          </a:prstGeom>
          <a:solidFill>
            <a:schemeClr val="accent4">
              <a:lumMod val="20000"/>
              <a:lumOff val="80000"/>
            </a:schemeClr>
          </a:solidFill>
          <a:ln w="12699">
            <a:solidFill>
              <a:srgbClr val="000000"/>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pitchFamily="34" charset="0"/>
              <a:buNone/>
              <a:defRPr/>
            </a:pPr>
            <a:r>
              <a:rPr lang="en-US" b="1"/>
              <a:t>Due to the declining popularity of digital watches, Lovell Company’s digital watch line has not reported a profit for several years.  Lovell is considering discontinuing this product line.</a:t>
            </a:r>
            <a:endParaRPr lang="en-US" b="1" dirty="0"/>
          </a:p>
        </p:txBody>
      </p:sp>
    </p:spTree>
    <p:extLst>
      <p:ext uri="{BB962C8B-B14F-4D97-AF65-F5344CB8AC3E}">
        <p14:creationId xmlns:p14="http://schemas.microsoft.com/office/powerpoint/2010/main" val="2374463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03431" cy="523220"/>
          </a:xfrm>
          <a:prstGeom prst="rect">
            <a:avLst/>
          </a:prstGeom>
          <a:noFill/>
        </p:spPr>
        <p:txBody>
          <a:bodyPr wrap="square" rtlCol="0">
            <a:spAutoFit/>
          </a:bodyPr>
          <a:lstStyle/>
          <a:p>
            <a:pPr algn="ctr">
              <a:defRPr/>
            </a:pPr>
            <a:r>
              <a:rPr lang="en-US" altLang="en-US" sz="2800" b="1" dirty="0">
                <a:solidFill>
                  <a:schemeClr val="bg1"/>
                </a:solidFill>
              </a:rPr>
              <a:t>A Contribution Margin Approach</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EF4B9607-4354-B239-8721-0C3F8CA92CE7}"/>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EB739B00-E2EE-5856-76C9-0FE1DE5C9AF6}"/>
              </a:ext>
            </a:extLst>
          </p:cNvPr>
          <p:cNvSpPr txBox="1">
            <a:spLocks noChangeArrowheads="1"/>
          </p:cNvSpPr>
          <p:nvPr/>
        </p:nvSpPr>
        <p:spPr>
          <a:xfrm>
            <a:off x="2033238" y="1231790"/>
            <a:ext cx="8156926" cy="4481159"/>
          </a:xfrm>
          <a:prstGeom prst="rect">
            <a:avLst/>
          </a:prstGeom>
          <a:solidFill>
            <a:srgbClr val="CCECFF"/>
          </a:solidFill>
          <a:ln w="12699">
            <a:solidFill>
              <a:srgbClr val="000000"/>
            </a:solidFill>
          </a:ln>
          <a:effectLst>
            <a:outerShdw dist="53882"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a:buNone/>
              <a:defRPr/>
            </a:pPr>
            <a:r>
              <a:rPr lang="en-US" b="1" i="1" dirty="0">
                <a:solidFill>
                  <a:srgbClr val="FF0000"/>
                </a:solidFill>
                <a:effectLst>
                  <a:outerShdw blurRad="38100" dist="38100" dir="2700000" algn="tl">
                    <a:srgbClr val="000000">
                      <a:alpha val="43137"/>
                    </a:srgbClr>
                  </a:outerShdw>
                </a:effectLst>
              </a:rPr>
              <a:t>DECISION RULE</a:t>
            </a:r>
          </a:p>
          <a:p>
            <a:pPr algn="ctr">
              <a:buFont typeface="Times"/>
              <a:buNone/>
              <a:defRPr/>
            </a:pPr>
            <a:r>
              <a:rPr lang="en-US" b="1" dirty="0"/>
              <a:t>Lovell should drop the digital watch segment only if its profit would increase.</a:t>
            </a:r>
          </a:p>
          <a:p>
            <a:pPr algn="ctr">
              <a:buFont typeface="Times"/>
              <a:buNone/>
              <a:defRPr/>
            </a:pPr>
            <a:r>
              <a:rPr lang="en-US" b="1" dirty="0"/>
              <a:t> Lovell will compare the contribution margin that would be lost if the digital watch line was discontinued to the fixed expenses that would be avoided if the line was discontinued.</a:t>
            </a:r>
          </a:p>
        </p:txBody>
      </p:sp>
    </p:spTree>
    <p:extLst>
      <p:ext uri="{BB962C8B-B14F-4D97-AF65-F5344CB8AC3E}">
        <p14:creationId xmlns:p14="http://schemas.microsoft.com/office/powerpoint/2010/main" val="52791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61245" y="458568"/>
            <a:ext cx="7407245" cy="523220"/>
          </a:xfrm>
          <a:prstGeom prst="rect">
            <a:avLst/>
          </a:prstGeom>
          <a:noFill/>
        </p:spPr>
        <p:txBody>
          <a:bodyPr wrap="square" rtlCol="0">
            <a:spAutoFit/>
          </a:bodyPr>
          <a:lstStyle/>
          <a:p>
            <a:pPr algn="ctr">
              <a:defRPr/>
            </a:pPr>
            <a:r>
              <a:rPr lang="en-US" altLang="en-US" sz="2800" b="1" dirty="0">
                <a:solidFill>
                  <a:schemeClr val="bg1"/>
                </a:solidFill>
              </a:rPr>
              <a:t>Adding/Dropping Segments – Example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2A3C9978-F6E5-E654-0B2D-46B88E7C50EF}"/>
              </a:ext>
            </a:extLst>
          </p:cNvPr>
          <p:cNvSpPr txBox="1">
            <a:spLocks noChangeArrowheads="1"/>
          </p:cNvSpPr>
          <p:nvPr/>
        </p:nvSpPr>
        <p:spPr>
          <a:xfrm>
            <a:off x="1907687" y="304800"/>
            <a:ext cx="8556625" cy="808038"/>
          </a:xfrm>
          <a:prstGeom prst="rect">
            <a:avLst/>
          </a:prstGeom>
        </p:spPr>
        <p:txBody>
          <a:bodyPr vert="horz" lIns="90488" tIns="44450" rIns="90488" bIns="4445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graphicFrame>
        <p:nvGraphicFramePr>
          <p:cNvPr id="7" name="Object 2">
            <a:extLst>
              <a:ext uri="{FF2B5EF4-FFF2-40B4-BE49-F238E27FC236}">
                <a16:creationId xmlns:a16="http://schemas.microsoft.com/office/drawing/2014/main" id="{5881A6D6-CDA4-4DA1-7C36-A1668C5A43CE}"/>
              </a:ext>
            </a:extLst>
          </p:cNvPr>
          <p:cNvGraphicFramePr>
            <a:graphicFrameLocks/>
          </p:cNvGraphicFramePr>
          <p:nvPr>
            <p:extLst>
              <p:ext uri="{D42A27DB-BD31-4B8C-83A1-F6EECF244321}">
                <p14:modId xmlns:p14="http://schemas.microsoft.com/office/powerpoint/2010/main" val="1572093158"/>
              </p:ext>
            </p:extLst>
          </p:nvPr>
        </p:nvGraphicFramePr>
        <p:xfrm>
          <a:off x="1876591" y="1163960"/>
          <a:ext cx="8689975" cy="5181600"/>
        </p:xfrm>
        <a:graphic>
          <a:graphicData uri="http://schemas.openxmlformats.org/presentationml/2006/ole">
            <mc:AlternateContent xmlns:mc="http://schemas.openxmlformats.org/markup-compatibility/2006">
              <mc:Choice xmlns:v="urn:schemas-microsoft-com:vml" Requires="v">
                <p:oleObj name="Worksheet" r:id="rId8" imgW="4000782" imgH="2629148" progId="Excel.Sheet.8">
                  <p:embed/>
                </p:oleObj>
              </mc:Choice>
              <mc:Fallback>
                <p:oleObj name="Worksheet" r:id="rId8" imgW="4000782" imgH="2629148" progId="Excel.Sheet.8">
                  <p:embed/>
                  <p:pic>
                    <p:nvPicPr>
                      <p:cNvPr id="6146"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6591" y="1163960"/>
                        <a:ext cx="8689975" cy="518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514400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7276615" cy="523220"/>
          </a:xfrm>
          <a:prstGeom prst="rect">
            <a:avLst/>
          </a:prstGeom>
          <a:noFill/>
        </p:spPr>
        <p:txBody>
          <a:bodyPr wrap="square" rtlCol="0">
            <a:spAutoFit/>
          </a:bodyPr>
          <a:lstStyle/>
          <a:p>
            <a:pPr algn="ctr">
              <a:defRPr/>
            </a:pPr>
            <a:r>
              <a:rPr lang="en-US" altLang="en-US" sz="2800" b="1" dirty="0">
                <a:solidFill>
                  <a:schemeClr val="bg1"/>
                </a:solidFill>
              </a:rPr>
              <a:t>Adding/Dropping Segments – Example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3970318"/>
          </a:xfrm>
          <a:prstGeom prst="rect">
            <a:avLst/>
          </a:prstGeom>
          <a:noFill/>
        </p:spPr>
        <p:txBody>
          <a:bodyPr wrap="square" rtlCol="0">
            <a:spAutoFit/>
          </a:bodyPr>
          <a:lstStyle/>
          <a:p>
            <a:r>
              <a:rPr lang="en-US" dirty="0">
                <a:solidFill>
                  <a:srgbClr val="2D3956"/>
                </a:solidFill>
                <a:latin typeface="Tajawal ExtraBold" panose="00000800000000000000" pitchFamily="2" charset="-78"/>
                <a:cs typeface="Tajawal ExtraBold" panose="00000800000000000000" pitchFamily="2" charset="-78"/>
              </a:rPr>
              <a:t>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a:t>
            </a:r>
          </a:p>
          <a:p>
            <a:r>
              <a:rPr lang="en-US" dirty="0">
                <a:solidFill>
                  <a:srgbClr val="2D3956"/>
                </a:solidFill>
                <a:latin typeface="Tajawal ExtraBold" panose="00000800000000000000" pitchFamily="2" charset="-78"/>
                <a:cs typeface="Tajawal ExtraBold" panose="00000800000000000000" pitchFamily="2" charset="-78"/>
              </a:rPr>
              <a:t>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a:t>
            </a:r>
          </a:p>
          <a:p>
            <a:r>
              <a:rPr lang="en-US" dirty="0">
                <a:solidFill>
                  <a:srgbClr val="2D3956"/>
                </a:solidFill>
                <a:latin typeface="Tajawal ExtraBold" panose="00000800000000000000" pitchFamily="2" charset="-78"/>
                <a:cs typeface="Tajawal ExtraBold" panose="00000800000000000000" pitchFamily="2" charset="-78"/>
              </a:rPr>
              <a:t>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a:t>
            </a:r>
          </a:p>
          <a:p>
            <a:r>
              <a:rPr lang="en-US" dirty="0">
                <a:solidFill>
                  <a:srgbClr val="2D3956"/>
                </a:solidFill>
                <a:latin typeface="Tajawal ExtraBold" panose="00000800000000000000" pitchFamily="2" charset="-78"/>
                <a:cs typeface="Tajawal ExtraBold" panose="00000800000000000000" pitchFamily="2" charset="-78"/>
              </a:rPr>
              <a:t>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 Lorem ipsum dolor sit </a:t>
            </a:r>
            <a:r>
              <a:rPr lang="en-US" dirty="0" err="1">
                <a:solidFill>
                  <a:srgbClr val="2D3956"/>
                </a:solidFill>
                <a:latin typeface="Tajawal ExtraBold" panose="00000800000000000000" pitchFamily="2" charset="-78"/>
                <a:cs typeface="Tajawal ExtraBold" panose="00000800000000000000" pitchFamily="2" charset="-78"/>
              </a:rPr>
              <a:t>amet</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consectetur</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adipiscing</a:t>
            </a:r>
            <a:r>
              <a:rPr lang="en-US" dirty="0">
                <a:solidFill>
                  <a:srgbClr val="2D3956"/>
                </a:solidFill>
                <a:latin typeface="Tajawal ExtraBold" panose="00000800000000000000" pitchFamily="2" charset="-78"/>
                <a:cs typeface="Tajawal ExtraBold" panose="00000800000000000000" pitchFamily="2" charset="-78"/>
              </a:rPr>
              <a:t> </a:t>
            </a:r>
            <a:r>
              <a:rPr lang="en-US" dirty="0" err="1">
                <a:solidFill>
                  <a:srgbClr val="2D3956"/>
                </a:solidFill>
                <a:latin typeface="Tajawal ExtraBold" panose="00000800000000000000" pitchFamily="2" charset="-78"/>
                <a:cs typeface="Tajawal ExtraBold" panose="00000800000000000000" pitchFamily="2" charset="-78"/>
              </a:rPr>
              <a:t>elit</a:t>
            </a:r>
            <a:r>
              <a:rPr lang="en-US" dirty="0">
                <a:solidFill>
                  <a:srgbClr val="2D3956"/>
                </a:solidFill>
                <a:latin typeface="Tajawal ExtraBold" panose="00000800000000000000" pitchFamily="2" charset="-78"/>
                <a:cs typeface="Tajawal ExtraBold" panose="00000800000000000000" pitchFamily="2" charset="-78"/>
              </a:rPr>
              <a:t>,</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3">
            <a:extLst>
              <a:ext uri="{FF2B5EF4-FFF2-40B4-BE49-F238E27FC236}">
                <a16:creationId xmlns:a16="http://schemas.microsoft.com/office/drawing/2014/main" id="{293B00FD-0C67-20EE-F1AF-B93D637B4372}"/>
              </a:ext>
            </a:extLst>
          </p:cNvPr>
          <p:cNvGraphicFramePr>
            <a:graphicFrameLocks/>
          </p:cNvGraphicFramePr>
          <p:nvPr/>
        </p:nvGraphicFramePr>
        <p:xfrm>
          <a:off x="1901826" y="1219200"/>
          <a:ext cx="8689975" cy="5181600"/>
        </p:xfrm>
        <a:graphic>
          <a:graphicData uri="http://schemas.openxmlformats.org/presentationml/2006/ole">
            <mc:AlternateContent xmlns:mc="http://schemas.openxmlformats.org/markup-compatibility/2006">
              <mc:Choice xmlns:v="urn:schemas-microsoft-com:vml" Requires="v">
                <p:oleObj name="Worksheet" r:id="rId8" imgW="4000782" imgH="2629148" progId="Excel.Sheet.8">
                  <p:embed/>
                </p:oleObj>
              </mc:Choice>
              <mc:Fallback>
                <p:oleObj name="Worksheet" r:id="rId8" imgW="4000782" imgH="2629148" progId="Excel.Sheet.8">
                  <p:embed/>
                  <p:pic>
                    <p:nvPicPr>
                      <p:cNvPr id="7170" name="Object 3"/>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01826" y="1219200"/>
                        <a:ext cx="8689975" cy="518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Rectangle 3">
            <a:extLst>
              <a:ext uri="{FF2B5EF4-FFF2-40B4-BE49-F238E27FC236}">
                <a16:creationId xmlns:a16="http://schemas.microsoft.com/office/drawing/2014/main" id="{0CCB9D98-68CE-D0BF-1FB6-F492ECC6DE98}"/>
              </a:ext>
            </a:extLst>
          </p:cNvPr>
          <p:cNvSpPr txBox="1">
            <a:spLocks noChangeArrowheads="1"/>
          </p:cNvSpPr>
          <p:nvPr/>
        </p:nvSpPr>
        <p:spPr>
          <a:xfrm>
            <a:off x="1901826" y="274639"/>
            <a:ext cx="8556625" cy="726545"/>
          </a:xfrm>
          <a:prstGeom prst="rect">
            <a:avLst/>
          </a:prstGeom>
        </p:spPr>
        <p:txBody>
          <a:bodyPr vert="horz" lIns="90488" tIns="44450" rIns="90488" bIns="4445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8" name="Rectangle 4">
            <a:extLst>
              <a:ext uri="{FF2B5EF4-FFF2-40B4-BE49-F238E27FC236}">
                <a16:creationId xmlns:a16="http://schemas.microsoft.com/office/drawing/2014/main" id="{4E4F912D-485C-9F00-AE26-D3AE4BE2DDD4}"/>
              </a:ext>
            </a:extLst>
          </p:cNvPr>
          <p:cNvSpPr>
            <a:spLocks noChangeArrowheads="1"/>
          </p:cNvSpPr>
          <p:nvPr/>
        </p:nvSpPr>
        <p:spPr bwMode="auto">
          <a:xfrm>
            <a:off x="2057400" y="2049464"/>
            <a:ext cx="8229600" cy="2998257"/>
          </a:xfrm>
          <a:prstGeom prst="rect">
            <a:avLst/>
          </a:prstGeom>
          <a:solidFill>
            <a:schemeClr val="accent4">
              <a:lumMod val="75000"/>
            </a:schemeClr>
          </a:solidFill>
          <a:ln w="12700">
            <a:solidFill>
              <a:srgbClr val="000000"/>
            </a:solidFill>
            <a:miter lim="800000"/>
            <a:headEnd/>
            <a:tailEnd/>
          </a:ln>
          <a:effectLst>
            <a:outerShdw dist="71842" dir="2700000" algn="ctr" rotWithShape="0">
              <a:srgbClr val="000000"/>
            </a:outerShdw>
          </a:effectLst>
        </p:spPr>
        <p:txBody>
          <a:bodyPr lIns="90488" tIns="44450" rIns="90488" bIns="44450">
            <a:spAutoFit/>
          </a:bodyPr>
          <a:lstStyle/>
          <a:p>
            <a:pPr algn="ctr">
              <a:defRPr/>
            </a:pPr>
            <a:r>
              <a:rPr lang="en-US" sz="2700" b="1" dirty="0">
                <a:solidFill>
                  <a:schemeClr val="accent2">
                    <a:lumMod val="60000"/>
                    <a:lumOff val="40000"/>
                  </a:schemeClr>
                </a:solidFill>
                <a:effectLst>
                  <a:outerShdw blurRad="38100" dist="38100" dir="2700000" algn="tl">
                    <a:srgbClr val="000000">
                      <a:alpha val="43137"/>
                    </a:srgbClr>
                  </a:outerShdw>
                </a:effectLst>
                <a:latin typeface="Arial" pitchFamily="34" charset="0"/>
              </a:rPr>
              <a:t>An investigation has revealed that </a:t>
            </a:r>
            <a:r>
              <a:rPr lang="en-US" sz="2700" b="1" dirty="0">
                <a:solidFill>
                  <a:srgbClr val="FFFFFF"/>
                </a:solidFill>
                <a:effectLst>
                  <a:outerShdw blurRad="38100" dist="38100" dir="2700000" algn="tl">
                    <a:srgbClr val="000000">
                      <a:alpha val="43137"/>
                    </a:srgbClr>
                  </a:outerShdw>
                </a:effectLst>
                <a:latin typeface="Arial" pitchFamily="34" charset="0"/>
              </a:rPr>
              <a:t>the fixed general factory overhead</a:t>
            </a:r>
            <a:r>
              <a:rPr lang="en-US" sz="2700" b="1" dirty="0">
                <a:solidFill>
                  <a:srgbClr val="FFFF00"/>
                </a:solidFill>
                <a:effectLst>
                  <a:outerShdw blurRad="38100" dist="38100" dir="2700000" algn="tl">
                    <a:srgbClr val="000000">
                      <a:alpha val="43137"/>
                    </a:srgbClr>
                  </a:outerShdw>
                </a:effectLst>
                <a:latin typeface="Arial" pitchFamily="34" charset="0"/>
              </a:rPr>
              <a:t> </a:t>
            </a:r>
            <a:r>
              <a:rPr lang="en-US" sz="2700" b="1" dirty="0">
                <a:solidFill>
                  <a:schemeClr val="accent2">
                    <a:lumMod val="60000"/>
                    <a:lumOff val="40000"/>
                  </a:schemeClr>
                </a:solidFill>
                <a:effectLst>
                  <a:outerShdw blurRad="38100" dist="38100" dir="2700000" algn="tl">
                    <a:srgbClr val="000000">
                      <a:alpha val="43137"/>
                    </a:srgbClr>
                  </a:outerShdw>
                </a:effectLst>
                <a:latin typeface="Arial" pitchFamily="34" charset="0"/>
              </a:rPr>
              <a:t>and</a:t>
            </a:r>
            <a:r>
              <a:rPr lang="en-US" sz="2700" b="1" dirty="0">
                <a:solidFill>
                  <a:srgbClr val="FFFF00"/>
                </a:solidFill>
                <a:effectLst>
                  <a:outerShdw blurRad="38100" dist="38100" dir="2700000" algn="tl">
                    <a:srgbClr val="000000">
                      <a:alpha val="43137"/>
                    </a:srgbClr>
                  </a:outerShdw>
                </a:effectLst>
                <a:latin typeface="Arial" pitchFamily="34" charset="0"/>
              </a:rPr>
              <a:t> </a:t>
            </a:r>
            <a:r>
              <a:rPr lang="en-US" sz="2700" b="1" dirty="0">
                <a:solidFill>
                  <a:srgbClr val="FFFFFF"/>
                </a:solidFill>
                <a:effectLst>
                  <a:outerShdw blurRad="38100" dist="38100" dir="2700000" algn="tl">
                    <a:srgbClr val="000000">
                      <a:alpha val="43137"/>
                    </a:srgbClr>
                  </a:outerShdw>
                </a:effectLst>
                <a:latin typeface="Arial" pitchFamily="34" charset="0"/>
              </a:rPr>
              <a:t>fixed general </a:t>
            </a:r>
          </a:p>
          <a:p>
            <a:pPr algn="ctr">
              <a:defRPr/>
            </a:pPr>
            <a:r>
              <a:rPr lang="en-US" sz="2700" b="1" dirty="0">
                <a:solidFill>
                  <a:srgbClr val="FFFFFF"/>
                </a:solidFill>
                <a:effectLst>
                  <a:outerShdw blurRad="38100" dist="38100" dir="2700000" algn="tl">
                    <a:srgbClr val="000000">
                      <a:alpha val="43137"/>
                    </a:srgbClr>
                  </a:outerShdw>
                </a:effectLst>
                <a:latin typeface="Arial" pitchFamily="34" charset="0"/>
              </a:rPr>
              <a:t>administrative expenses</a:t>
            </a:r>
            <a:r>
              <a:rPr lang="en-US" sz="2700" b="1" dirty="0">
                <a:solidFill>
                  <a:srgbClr val="FFFF00"/>
                </a:solidFill>
                <a:effectLst>
                  <a:outerShdw blurRad="38100" dist="38100" dir="2700000" algn="tl">
                    <a:srgbClr val="000000">
                      <a:alpha val="43137"/>
                    </a:srgbClr>
                  </a:outerShdw>
                </a:effectLst>
                <a:latin typeface="Arial" pitchFamily="34" charset="0"/>
              </a:rPr>
              <a:t> </a:t>
            </a:r>
            <a:r>
              <a:rPr lang="en-US" sz="2700" b="1" dirty="0">
                <a:solidFill>
                  <a:schemeClr val="accent2">
                    <a:lumMod val="60000"/>
                    <a:lumOff val="40000"/>
                  </a:schemeClr>
                </a:solidFill>
                <a:effectLst>
                  <a:outerShdw blurRad="38100" dist="38100" dir="2700000" algn="tl">
                    <a:srgbClr val="000000">
                      <a:alpha val="43137"/>
                    </a:srgbClr>
                  </a:outerShdw>
                </a:effectLst>
                <a:latin typeface="Arial" pitchFamily="34" charset="0"/>
              </a:rPr>
              <a:t>will not be affected by dropping the digital watch line. The fixed general factory overhead and general administrative expenses assigned to this product would be reallocated to other product lines.</a:t>
            </a:r>
          </a:p>
        </p:txBody>
      </p:sp>
    </p:spTree>
    <p:extLst>
      <p:ext uri="{BB962C8B-B14F-4D97-AF65-F5344CB8AC3E}">
        <p14:creationId xmlns:p14="http://schemas.microsoft.com/office/powerpoint/2010/main" val="2347492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32953" y="428178"/>
            <a:ext cx="7143154" cy="523220"/>
          </a:xfrm>
          <a:prstGeom prst="rect">
            <a:avLst/>
          </a:prstGeom>
          <a:noFill/>
        </p:spPr>
        <p:txBody>
          <a:bodyPr wrap="square" rtlCol="0">
            <a:spAutoFit/>
          </a:bodyPr>
          <a:lstStyle/>
          <a:p>
            <a:pPr algn="ctr">
              <a:defRPr/>
            </a:pPr>
            <a:r>
              <a:rPr lang="en-US" altLang="en-US" sz="2800" b="1" dirty="0">
                <a:solidFill>
                  <a:schemeClr val="bg1"/>
                </a:solidFill>
              </a:rPr>
              <a:t>Adding/Dropping Segments – Example – Part 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3">
            <a:extLst>
              <a:ext uri="{FF2B5EF4-FFF2-40B4-BE49-F238E27FC236}">
                <a16:creationId xmlns:a16="http://schemas.microsoft.com/office/drawing/2014/main" id="{D2E5590F-7E09-0B38-5627-61DF305B3B85}"/>
              </a:ext>
            </a:extLst>
          </p:cNvPr>
          <p:cNvGraphicFramePr>
            <a:graphicFrameLocks/>
          </p:cNvGraphicFramePr>
          <p:nvPr/>
        </p:nvGraphicFramePr>
        <p:xfrm>
          <a:off x="1884241" y="1259376"/>
          <a:ext cx="8689975" cy="5181600"/>
        </p:xfrm>
        <a:graphic>
          <a:graphicData uri="http://schemas.openxmlformats.org/presentationml/2006/ole">
            <mc:AlternateContent xmlns:mc="http://schemas.openxmlformats.org/markup-compatibility/2006">
              <mc:Choice xmlns:v="urn:schemas-microsoft-com:vml" Requires="v">
                <p:oleObj name="Worksheet" r:id="rId8" imgW="4000782" imgH="2629148" progId="Excel.Sheet.8">
                  <p:embed/>
                </p:oleObj>
              </mc:Choice>
              <mc:Fallback>
                <p:oleObj name="Worksheet" r:id="rId8" imgW="4000782" imgH="2629148" progId="Excel.Sheet.8">
                  <p:embed/>
                  <p:pic>
                    <p:nvPicPr>
                      <p:cNvPr id="8194" name="Object 3"/>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84241" y="1259376"/>
                        <a:ext cx="8689975" cy="518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Rectangle 2">
            <a:extLst>
              <a:ext uri="{FF2B5EF4-FFF2-40B4-BE49-F238E27FC236}">
                <a16:creationId xmlns:a16="http://schemas.microsoft.com/office/drawing/2014/main" id="{43051E8C-56F8-482A-6412-B9B640753951}"/>
              </a:ext>
            </a:extLst>
          </p:cNvPr>
          <p:cNvSpPr txBox="1">
            <a:spLocks noChangeArrowheads="1"/>
          </p:cNvSpPr>
          <p:nvPr/>
        </p:nvSpPr>
        <p:spPr>
          <a:xfrm>
            <a:off x="1817688" y="118086"/>
            <a:ext cx="8556625" cy="960438"/>
          </a:xfrm>
          <a:prstGeom prst="rect">
            <a:avLst/>
          </a:prstGeom>
        </p:spPr>
        <p:txBody>
          <a:bodyPr vert="horz" lIns="90488" tIns="44450" rIns="90488" bIns="4445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8" name="Rectangle 4">
            <a:extLst>
              <a:ext uri="{FF2B5EF4-FFF2-40B4-BE49-F238E27FC236}">
                <a16:creationId xmlns:a16="http://schemas.microsoft.com/office/drawing/2014/main" id="{E825D74D-19F2-28A9-E702-FB57691654CE}"/>
              </a:ext>
            </a:extLst>
          </p:cNvPr>
          <p:cNvSpPr>
            <a:spLocks noChangeArrowheads="1"/>
          </p:cNvSpPr>
          <p:nvPr/>
        </p:nvSpPr>
        <p:spPr bwMode="auto">
          <a:xfrm>
            <a:off x="2548424" y="2276965"/>
            <a:ext cx="5316906" cy="1336263"/>
          </a:xfrm>
          <a:prstGeom prst="rect">
            <a:avLst/>
          </a:prstGeom>
          <a:solidFill>
            <a:schemeClr val="accent4">
              <a:lumMod val="75000"/>
            </a:schemeClr>
          </a:solidFill>
          <a:ln w="12700">
            <a:solidFill>
              <a:srgbClr val="000000"/>
            </a:solidFill>
            <a:miter lim="800000"/>
            <a:headEnd/>
            <a:tailEnd/>
          </a:ln>
          <a:effectLst>
            <a:outerShdw dist="53882" dir="2700000" algn="ctr" rotWithShape="0">
              <a:srgbClr val="000000"/>
            </a:outerShdw>
          </a:effectLst>
        </p:spPr>
        <p:txBody>
          <a:bodyPr wrap="none" lIns="90488" tIns="44450" rIns="90488" bIns="44450">
            <a:spAutoFit/>
          </a:bodyPr>
          <a:lstStyle/>
          <a:p>
            <a:pPr algn="ctr">
              <a:defRPr/>
            </a:pPr>
            <a:r>
              <a:rPr lang="en-US" sz="2700" dirty="0">
                <a:solidFill>
                  <a:srgbClr val="FFFFFF"/>
                </a:solidFill>
                <a:effectLst>
                  <a:outerShdw blurRad="38100" dist="38100" dir="2700000" algn="tl">
                    <a:srgbClr val="000000"/>
                  </a:outerShdw>
                </a:effectLst>
              </a:rPr>
              <a:t>The equipment used to manufacture</a:t>
            </a:r>
          </a:p>
          <a:p>
            <a:pPr algn="ctr">
              <a:defRPr/>
            </a:pPr>
            <a:r>
              <a:rPr lang="en-US" sz="2700" dirty="0">
                <a:solidFill>
                  <a:srgbClr val="FFFFFF"/>
                </a:solidFill>
                <a:effectLst>
                  <a:outerShdw blurRad="38100" dist="38100" dir="2700000" algn="tl">
                    <a:srgbClr val="000000"/>
                  </a:outerShdw>
                </a:effectLst>
              </a:rPr>
              <a:t>digital watches has no resale</a:t>
            </a:r>
          </a:p>
          <a:p>
            <a:pPr algn="ctr">
              <a:defRPr/>
            </a:pPr>
            <a:r>
              <a:rPr lang="en-US" sz="2700" dirty="0">
                <a:solidFill>
                  <a:srgbClr val="FFFFFF"/>
                </a:solidFill>
                <a:effectLst>
                  <a:outerShdw blurRad="38100" dist="38100" dir="2700000" algn="tl">
                    <a:srgbClr val="000000"/>
                  </a:outerShdw>
                </a:effectLst>
              </a:rPr>
              <a:t>value or alternative use.</a:t>
            </a:r>
          </a:p>
        </p:txBody>
      </p:sp>
      <p:sp>
        <p:nvSpPr>
          <p:cNvPr id="9" name="Rectangle 5">
            <a:extLst>
              <a:ext uri="{FF2B5EF4-FFF2-40B4-BE49-F238E27FC236}">
                <a16:creationId xmlns:a16="http://schemas.microsoft.com/office/drawing/2014/main" id="{5DAA57E5-DECC-5033-D8D1-B36C73D212C3}"/>
              </a:ext>
            </a:extLst>
          </p:cNvPr>
          <p:cNvSpPr>
            <a:spLocks noChangeArrowheads="1"/>
          </p:cNvSpPr>
          <p:nvPr/>
        </p:nvSpPr>
        <p:spPr bwMode="auto">
          <a:xfrm>
            <a:off x="5237010" y="4558202"/>
            <a:ext cx="4162487" cy="920765"/>
          </a:xfrm>
          <a:prstGeom prst="rect">
            <a:avLst/>
          </a:prstGeom>
          <a:solidFill>
            <a:schemeClr val="accent1">
              <a:lumMod val="40000"/>
              <a:lumOff val="60000"/>
            </a:schemeClr>
          </a:solidFill>
          <a:ln w="12700">
            <a:solidFill>
              <a:srgbClr val="000000"/>
            </a:solidFill>
            <a:miter lim="800000"/>
            <a:headEnd/>
            <a:tailEnd/>
          </a:ln>
          <a:effectLst>
            <a:outerShdw dist="53882" dir="2700000" algn="ctr" rotWithShape="0">
              <a:srgbClr val="000000"/>
            </a:outerShdw>
          </a:effectLst>
        </p:spPr>
        <p:txBody>
          <a:bodyPr wrap="none" lIns="90488" tIns="44450" rIns="90488" bIns="44450">
            <a:spAutoFit/>
          </a:bodyPr>
          <a:lstStyle/>
          <a:p>
            <a:pPr algn="ctr">
              <a:defRPr/>
            </a:pPr>
            <a:r>
              <a:rPr lang="en-US" sz="2700" b="1" dirty="0">
                <a:solidFill>
                  <a:srgbClr val="0000CC"/>
                </a:solidFill>
              </a:rPr>
              <a:t>Should Lovell retain or drop</a:t>
            </a:r>
          </a:p>
          <a:p>
            <a:pPr algn="ctr">
              <a:defRPr/>
            </a:pPr>
            <a:r>
              <a:rPr lang="en-US" sz="2700" b="1" dirty="0">
                <a:solidFill>
                  <a:srgbClr val="0000CC"/>
                </a:solidFill>
              </a:rPr>
              <a:t>the digital watch segment?</a:t>
            </a:r>
          </a:p>
        </p:txBody>
      </p:sp>
    </p:spTree>
    <p:extLst>
      <p:ext uri="{BB962C8B-B14F-4D97-AF65-F5344CB8AC3E}">
        <p14:creationId xmlns:p14="http://schemas.microsoft.com/office/powerpoint/2010/main" val="2715982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124709" cy="523220"/>
          </a:xfrm>
          <a:prstGeom prst="rect">
            <a:avLst/>
          </a:prstGeom>
          <a:noFill/>
        </p:spPr>
        <p:txBody>
          <a:bodyPr wrap="square" rtlCol="0">
            <a:spAutoFit/>
          </a:bodyPr>
          <a:lstStyle/>
          <a:p>
            <a:pPr algn="ctr">
              <a:defRPr/>
            </a:pPr>
            <a:r>
              <a:rPr lang="en-US" altLang="en-US" sz="2800" b="1" dirty="0">
                <a:solidFill>
                  <a:schemeClr val="bg1"/>
                </a:solidFill>
              </a:rPr>
              <a:t>Contribution Margin Approach Solution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E4500CA2-F783-018F-238C-24FB307A716E}"/>
              </a:ext>
            </a:extLst>
          </p:cNvPr>
          <p:cNvSpPr txBox="1">
            <a:spLocks noChangeArrowheads="1"/>
          </p:cNvSpPr>
          <p:nvPr/>
        </p:nvSpPr>
        <p:spPr>
          <a:xfrm>
            <a:off x="2286000" y="274638"/>
            <a:ext cx="8172450" cy="1143000"/>
          </a:xfrm>
          <a:prstGeom prst="rect">
            <a:avLst/>
          </a:prstGeom>
        </p:spPr>
        <p:txBody>
          <a:bodyPr vert="horz" lIns="90488" tIns="44450" rIns="90488" bIns="4445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pic>
        <p:nvPicPr>
          <p:cNvPr id="7" name="Picture 6" descr="Contribution Margin Solution&#10;&#10;Contribution margin lost if digital watches are dropped 300,000.&#10;&#10;Less fixed costs that can be avoided:&#10;Salary of the line manager 90,000&#10;Advertising - direct 100,000&#10;Rent - factory space 70,000 for a total of 260,000.&#10;&#10;Financial disadvantage of dropping the digital watches product line is 40,000.">
            <a:extLst>
              <a:ext uri="{FF2B5EF4-FFF2-40B4-BE49-F238E27FC236}">
                <a16:creationId xmlns:a16="http://schemas.microsoft.com/office/drawing/2014/main" id="{9804CDF7-0269-498D-C70D-E2F93FB59F2E}"/>
              </a:ext>
            </a:extLst>
          </p:cNvPr>
          <p:cNvPicPr>
            <a:picLocks noChangeAspect="1"/>
          </p:cNvPicPr>
          <p:nvPr/>
        </p:nvPicPr>
        <p:blipFill>
          <a:blip r:embed="rId8"/>
          <a:stretch>
            <a:fillRect/>
          </a:stretch>
        </p:blipFill>
        <p:spPr>
          <a:xfrm>
            <a:off x="2057401" y="1903394"/>
            <a:ext cx="8283659" cy="3659206"/>
          </a:xfrm>
          <a:prstGeom prst="rect">
            <a:avLst/>
          </a:prstGeom>
        </p:spPr>
      </p:pic>
    </p:spTree>
    <p:extLst>
      <p:ext uri="{BB962C8B-B14F-4D97-AF65-F5344CB8AC3E}">
        <p14:creationId xmlns:p14="http://schemas.microsoft.com/office/powerpoint/2010/main" val="1510273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54220" y="452098"/>
            <a:ext cx="6350718" cy="523220"/>
          </a:xfrm>
          <a:prstGeom prst="rect">
            <a:avLst/>
          </a:prstGeom>
          <a:noFill/>
        </p:spPr>
        <p:txBody>
          <a:bodyPr wrap="square" rtlCol="0">
            <a:spAutoFit/>
          </a:bodyPr>
          <a:lstStyle/>
          <a:p>
            <a:pPr algn="ctr">
              <a:defRPr/>
            </a:pPr>
            <a:r>
              <a:rPr lang="en-US" altLang="en-US" sz="2800" b="1" dirty="0">
                <a:solidFill>
                  <a:schemeClr val="bg1"/>
                </a:solidFill>
              </a:rPr>
              <a:t>Comparative Income Approach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38739F28-EFC6-B21A-9BAE-32CF53E5692D}"/>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8C41331E-0E90-6082-ECAF-CFF9B2450CC2}"/>
              </a:ext>
            </a:extLst>
          </p:cNvPr>
          <p:cNvSpPr txBox="1">
            <a:spLocks noChangeArrowheads="1"/>
          </p:cNvSpPr>
          <p:nvPr/>
        </p:nvSpPr>
        <p:spPr>
          <a:xfrm>
            <a:off x="1828800" y="1828800"/>
            <a:ext cx="8686800" cy="3352800"/>
          </a:xfrm>
          <a:prstGeom prst="rect">
            <a:avLst/>
          </a:prstGeom>
          <a:solidFill>
            <a:schemeClr val="accent3">
              <a:lumMod val="20000"/>
              <a:lumOff val="80000"/>
            </a:schemeClr>
          </a:solidFill>
          <a:ln w="12699">
            <a:solidFill>
              <a:srgbClr val="000000"/>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pitchFamily="34" charset="0"/>
              <a:buNone/>
              <a:defRPr/>
            </a:pPr>
            <a:r>
              <a:rPr lang="en-US" b="1">
                <a:solidFill>
                  <a:srgbClr val="000000"/>
                </a:solidFill>
              </a:rPr>
              <a:t>The Lovell solution can also be obtained by preparing comparative income statements showing results with and without the digital watch segment.</a:t>
            </a:r>
            <a:br>
              <a:rPr lang="en-US" b="1">
                <a:solidFill>
                  <a:srgbClr val="000000"/>
                </a:solidFill>
              </a:rPr>
            </a:br>
            <a:endParaRPr lang="en-US" b="1">
              <a:solidFill>
                <a:srgbClr val="000000"/>
              </a:solidFill>
            </a:endParaRPr>
          </a:p>
          <a:p>
            <a:pPr algn="ctr">
              <a:buFont typeface="Times" pitchFamily="34" charset="0"/>
              <a:buNone/>
              <a:defRPr/>
            </a:pPr>
            <a:r>
              <a:rPr lang="en-US" b="1">
                <a:solidFill>
                  <a:schemeClr val="accent4">
                    <a:lumMod val="75000"/>
                  </a:schemeClr>
                </a:solidFill>
              </a:rPr>
              <a:t>Let’s look at this second approach.</a:t>
            </a:r>
            <a:endParaRPr lang="en-US" b="1" dirty="0">
              <a:solidFill>
                <a:schemeClr val="accent4">
                  <a:lumMod val="75000"/>
                </a:schemeClr>
              </a:solidFill>
            </a:endParaRPr>
          </a:p>
        </p:txBody>
      </p:sp>
    </p:spTree>
    <p:extLst>
      <p:ext uri="{BB962C8B-B14F-4D97-AF65-F5344CB8AC3E}">
        <p14:creationId xmlns:p14="http://schemas.microsoft.com/office/powerpoint/2010/main" val="2316321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9854" y="299268"/>
            <a:ext cx="6433467" cy="523220"/>
          </a:xfrm>
          <a:prstGeom prst="rect">
            <a:avLst/>
          </a:prstGeom>
          <a:noFill/>
        </p:spPr>
        <p:txBody>
          <a:bodyPr wrap="square" rtlCol="0">
            <a:spAutoFit/>
          </a:bodyPr>
          <a:lstStyle/>
          <a:p>
            <a:pPr algn="ctr">
              <a:defRPr/>
            </a:pPr>
            <a:r>
              <a:rPr lang="en-US" altLang="en-US" sz="2800" b="1" dirty="0">
                <a:solidFill>
                  <a:schemeClr val="bg1"/>
                </a:solidFill>
              </a:rPr>
              <a:t>Comparative Income Approach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64C43343-051B-6BFC-656F-7F388F8EFB41}"/>
              </a:ext>
            </a:extLst>
          </p:cNvPr>
          <p:cNvGraphicFramePr>
            <a:graphicFrameLocks/>
          </p:cNvGraphicFramePr>
          <p:nvPr/>
        </p:nvGraphicFramePr>
        <p:xfrm>
          <a:off x="1524000" y="838200"/>
          <a:ext cx="9144000" cy="5867400"/>
        </p:xfrm>
        <a:graphic>
          <a:graphicData uri="http://schemas.openxmlformats.org/presentationml/2006/ole">
            <mc:AlternateContent xmlns:mc="http://schemas.openxmlformats.org/markup-compatibility/2006">
              <mc:Choice xmlns:v="urn:schemas-microsoft-com:vml" Requires="v">
                <p:oleObj name="Worksheet" r:id="rId8" imgW="5181795" imgH="3571836" progId="Excel.Sheet.8">
                  <p:embed/>
                </p:oleObj>
              </mc:Choice>
              <mc:Fallback>
                <p:oleObj name="Worksheet" r:id="rId8" imgW="5181795" imgH="3571836" progId="Excel.Sheet.8">
                  <p:embed/>
                  <p:pic>
                    <p:nvPicPr>
                      <p:cNvPr id="10242" name="Object 2"/>
                      <p:cNvPicPr>
                        <a:picLocks noChangeArrowheads="1"/>
                      </p:cNvPicPr>
                      <p:nvPr/>
                    </p:nvPicPr>
                    <p:blipFill>
                      <a:blip r:embed="rId9"/>
                      <a:srcRect/>
                      <a:stretch>
                        <a:fillRect/>
                      </a:stretch>
                    </p:blipFill>
                    <p:spPr bwMode="auto">
                      <a:xfrm>
                        <a:off x="1524000" y="838200"/>
                        <a:ext cx="9144000" cy="586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Rectangle 2">
            <a:extLst>
              <a:ext uri="{FF2B5EF4-FFF2-40B4-BE49-F238E27FC236}">
                <a16:creationId xmlns:a16="http://schemas.microsoft.com/office/drawing/2014/main" id="{A8C8D420-63F2-8185-9B01-6D0D62239E9A}"/>
              </a:ext>
            </a:extLst>
          </p:cNvPr>
          <p:cNvSpPr txBox="1">
            <a:spLocks noChangeArrowheads="1"/>
          </p:cNvSpPr>
          <p:nvPr/>
        </p:nvSpPr>
        <p:spPr>
          <a:xfrm>
            <a:off x="2133600" y="148981"/>
            <a:ext cx="7924800" cy="563562"/>
          </a:xfrm>
          <a:prstGeom prst="rect">
            <a:avLst/>
          </a:prstGeom>
        </p:spPr>
        <p:txBody>
          <a:bodyPr lIns="90488" tIns="44450" rIns="90488" bIns="44450"/>
          <a:lstStyle>
            <a:lvl1pPr algn="l" rtl="0" eaLnBrk="0" fontAlgn="base" hangingPunct="0">
              <a:spcBef>
                <a:spcPct val="0"/>
              </a:spcBef>
              <a:spcAft>
                <a:spcPct val="0"/>
              </a:spcAft>
              <a:defRPr sz="4000" kern="1200">
                <a:solidFill>
                  <a:srgbClr val="5F688B"/>
                </a:solidFill>
                <a:effectLst>
                  <a:outerShdw blurRad="50000" dist="30000" dir="5400000" algn="tl" rotWithShape="0">
                    <a:srgbClr val="000000">
                      <a:alpha val="30000"/>
                    </a:srgbClr>
                  </a:outerShdw>
                </a:effectLst>
                <a:latin typeface="Arial" pitchFamily="34" charset="0"/>
                <a:ea typeface="MS PGothic" pitchFamily="34" charset="-128"/>
                <a:cs typeface="Arial" pitchFamily="34" charset="0"/>
              </a:defRPr>
            </a:lvl1pPr>
            <a:lvl2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2pPr>
            <a:lvl3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3pPr>
            <a:lvl4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4pPr>
            <a:lvl5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5pPr>
            <a:lvl6pPr marL="4572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6pPr>
            <a:lvl7pPr marL="9144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7pPr>
            <a:lvl8pPr marL="13716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8pPr>
            <a:lvl9pPr marL="18288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9pPr>
          </a:lstStyle>
          <a:p>
            <a:pPr algn="ctr">
              <a:defRPr/>
            </a:pPr>
            <a:endParaRPr lang="en-US" altLang="en-US" sz="3200" dirty="0"/>
          </a:p>
        </p:txBody>
      </p:sp>
    </p:spTree>
    <p:extLst>
      <p:ext uri="{BB962C8B-B14F-4D97-AF65-F5344CB8AC3E}">
        <p14:creationId xmlns:p14="http://schemas.microsoft.com/office/powerpoint/2010/main" val="4185068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98861" y="338302"/>
            <a:ext cx="6319662" cy="523220"/>
          </a:xfrm>
          <a:prstGeom prst="rect">
            <a:avLst/>
          </a:prstGeom>
          <a:noFill/>
        </p:spPr>
        <p:txBody>
          <a:bodyPr wrap="square" rtlCol="0">
            <a:spAutoFit/>
          </a:bodyPr>
          <a:lstStyle/>
          <a:p>
            <a:pPr algn="ctr">
              <a:defRPr/>
            </a:pPr>
            <a:r>
              <a:rPr lang="en-US" altLang="en-US" sz="2800" b="1" dirty="0">
                <a:solidFill>
                  <a:schemeClr val="bg1"/>
                </a:solidFill>
              </a:rPr>
              <a:t>Comparative Income Approach – Part 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077EE44A-B109-A666-11DB-0823479FC31A}"/>
              </a:ext>
            </a:extLst>
          </p:cNvPr>
          <p:cNvGraphicFramePr>
            <a:graphicFrameLocks/>
          </p:cNvGraphicFramePr>
          <p:nvPr/>
        </p:nvGraphicFramePr>
        <p:xfrm>
          <a:off x="1524000" y="838200"/>
          <a:ext cx="9144000" cy="5867400"/>
        </p:xfrm>
        <a:graphic>
          <a:graphicData uri="http://schemas.openxmlformats.org/presentationml/2006/ole">
            <mc:AlternateContent xmlns:mc="http://schemas.openxmlformats.org/markup-compatibility/2006">
              <mc:Choice xmlns:v="urn:schemas-microsoft-com:vml" Requires="v">
                <p:oleObj name="Worksheet" r:id="rId8" imgW="5181795" imgH="3571836" progId="Excel.Sheet.8">
                  <p:embed/>
                </p:oleObj>
              </mc:Choice>
              <mc:Fallback>
                <p:oleObj name="Worksheet" r:id="rId8" imgW="5181795" imgH="3571836" progId="Excel.Sheet.8">
                  <p:embed/>
                  <p:pic>
                    <p:nvPicPr>
                      <p:cNvPr id="11266" name="Object 2"/>
                      <p:cNvPicPr>
                        <a:picLocks noChangeArrowheads="1"/>
                      </p:cNvPicPr>
                      <p:nvPr/>
                    </p:nvPicPr>
                    <p:blipFill>
                      <a:blip r:embed="rId9"/>
                      <a:srcRect/>
                      <a:stretch>
                        <a:fillRect/>
                      </a:stretch>
                    </p:blipFill>
                    <p:spPr bwMode="auto">
                      <a:xfrm>
                        <a:off x="1524000" y="838200"/>
                        <a:ext cx="9144000" cy="586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Line 3">
            <a:extLst>
              <a:ext uri="{FF2B5EF4-FFF2-40B4-BE49-F238E27FC236}">
                <a16:creationId xmlns:a16="http://schemas.microsoft.com/office/drawing/2014/main" id="{91DE86F7-B5A4-0AC8-E38A-C1D985492D98}"/>
              </a:ext>
            </a:extLst>
          </p:cNvPr>
          <p:cNvSpPr>
            <a:spLocks noChangeShapeType="1"/>
          </p:cNvSpPr>
          <p:nvPr/>
        </p:nvSpPr>
        <p:spPr bwMode="auto">
          <a:xfrm flipH="1" flipV="1">
            <a:off x="8305800" y="4495800"/>
            <a:ext cx="533400" cy="457200"/>
          </a:xfrm>
          <a:prstGeom prst="line">
            <a:avLst/>
          </a:prstGeom>
          <a:noFill/>
          <a:ln w="38100">
            <a:solidFill>
              <a:srgbClr val="FF0000"/>
            </a:solidFill>
            <a:round/>
            <a:headEnd/>
            <a:tailEnd type="triangle" w="med" len="med"/>
          </a:ln>
          <a:effectLst>
            <a:outerShdw dist="17961" dir="2700000" algn="ctr" rotWithShape="0">
              <a:srgbClr val="000000"/>
            </a:outerShdw>
          </a:effectLst>
        </p:spPr>
        <p:txBody>
          <a:bodyPr wrap="none" anchor="ctr"/>
          <a:lstStyle/>
          <a:p>
            <a:pPr>
              <a:defRPr/>
            </a:pPr>
            <a:endParaRPr lang="en-US" dirty="0">
              <a:latin typeface="Arial" pitchFamily="34" charset="0"/>
            </a:endParaRPr>
          </a:p>
        </p:txBody>
      </p:sp>
      <p:sp>
        <p:nvSpPr>
          <p:cNvPr id="8" name="Rectangle 4">
            <a:extLst>
              <a:ext uri="{FF2B5EF4-FFF2-40B4-BE49-F238E27FC236}">
                <a16:creationId xmlns:a16="http://schemas.microsoft.com/office/drawing/2014/main" id="{96B70FC1-CC66-5A3F-77B3-A104B07E98CB}"/>
              </a:ext>
            </a:extLst>
          </p:cNvPr>
          <p:cNvSpPr>
            <a:spLocks noChangeArrowheads="1"/>
          </p:cNvSpPr>
          <p:nvPr/>
        </p:nvSpPr>
        <p:spPr bwMode="auto">
          <a:xfrm>
            <a:off x="5638800" y="4876800"/>
            <a:ext cx="4648200" cy="1562100"/>
          </a:xfrm>
          <a:prstGeom prst="rect">
            <a:avLst/>
          </a:prstGeom>
          <a:solidFill>
            <a:srgbClr val="FFC585"/>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US" altLang="en-US" sz="2400" b="1" dirty="0">
                <a:solidFill>
                  <a:schemeClr val="accent6">
                    <a:lumMod val="75000"/>
                  </a:schemeClr>
                </a:solidFill>
                <a:latin typeface="Arial" pitchFamily="34" charset="0"/>
              </a:rPr>
              <a:t>On the other hand, the general factory overhead would be the same under both alternatives, so it is irrelevant.</a:t>
            </a:r>
          </a:p>
        </p:txBody>
      </p:sp>
      <p:sp>
        <p:nvSpPr>
          <p:cNvPr id="9" name="Rectangle 2">
            <a:extLst>
              <a:ext uri="{FF2B5EF4-FFF2-40B4-BE49-F238E27FC236}">
                <a16:creationId xmlns:a16="http://schemas.microsoft.com/office/drawing/2014/main" id="{75AB1DD4-3AE2-925D-3C1F-8DFC60D82B6F}"/>
              </a:ext>
            </a:extLst>
          </p:cNvPr>
          <p:cNvSpPr txBox="1">
            <a:spLocks noChangeArrowheads="1"/>
          </p:cNvSpPr>
          <p:nvPr/>
        </p:nvSpPr>
        <p:spPr>
          <a:xfrm>
            <a:off x="2133600" y="148981"/>
            <a:ext cx="7924800" cy="563562"/>
          </a:xfrm>
          <a:prstGeom prst="rect">
            <a:avLst/>
          </a:prstGeom>
        </p:spPr>
        <p:txBody>
          <a:bodyPr lIns="90488" tIns="44450" rIns="90488" bIns="44450"/>
          <a:lstStyle>
            <a:lvl1pPr algn="l" rtl="0" eaLnBrk="0" fontAlgn="base" hangingPunct="0">
              <a:spcBef>
                <a:spcPct val="0"/>
              </a:spcBef>
              <a:spcAft>
                <a:spcPct val="0"/>
              </a:spcAft>
              <a:defRPr sz="4000" kern="1200">
                <a:solidFill>
                  <a:srgbClr val="5F688B"/>
                </a:solidFill>
                <a:effectLst>
                  <a:outerShdw blurRad="50000" dist="30000" dir="5400000" algn="tl" rotWithShape="0">
                    <a:srgbClr val="000000">
                      <a:alpha val="30000"/>
                    </a:srgbClr>
                  </a:outerShdw>
                </a:effectLst>
                <a:latin typeface="Arial" pitchFamily="34" charset="0"/>
                <a:ea typeface="MS PGothic" pitchFamily="34" charset="-128"/>
                <a:cs typeface="Arial" pitchFamily="34" charset="0"/>
              </a:defRPr>
            </a:lvl1pPr>
            <a:lvl2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2pPr>
            <a:lvl3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3pPr>
            <a:lvl4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4pPr>
            <a:lvl5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5pPr>
            <a:lvl6pPr marL="4572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6pPr>
            <a:lvl7pPr marL="9144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7pPr>
            <a:lvl8pPr marL="13716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8pPr>
            <a:lvl9pPr marL="18288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9pPr>
          </a:lstStyle>
          <a:p>
            <a:pPr algn="ctr">
              <a:defRPr/>
            </a:pPr>
            <a:endParaRPr lang="en-US" altLang="en-US" sz="3200" dirty="0"/>
          </a:p>
        </p:txBody>
      </p:sp>
    </p:spTree>
    <p:extLst>
      <p:ext uri="{BB962C8B-B14F-4D97-AF65-F5344CB8AC3E}">
        <p14:creationId xmlns:p14="http://schemas.microsoft.com/office/powerpoint/2010/main" val="1352326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4537" y="338302"/>
            <a:ext cx="6319662" cy="523220"/>
          </a:xfrm>
          <a:prstGeom prst="rect">
            <a:avLst/>
          </a:prstGeom>
          <a:noFill/>
        </p:spPr>
        <p:txBody>
          <a:bodyPr wrap="square" rtlCol="0">
            <a:spAutoFit/>
          </a:bodyPr>
          <a:lstStyle/>
          <a:p>
            <a:pPr algn="ctr">
              <a:defRPr/>
            </a:pPr>
            <a:r>
              <a:rPr lang="en-US" altLang="en-US" sz="2800" b="1" dirty="0">
                <a:solidFill>
                  <a:schemeClr val="bg1"/>
                </a:solidFill>
              </a:rPr>
              <a:t>Comparative Income Approach – Part 4</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26A892BB-C331-B596-0623-1BDEAA4E3559}"/>
              </a:ext>
            </a:extLst>
          </p:cNvPr>
          <p:cNvGraphicFramePr>
            <a:graphicFrameLocks/>
          </p:cNvGraphicFramePr>
          <p:nvPr/>
        </p:nvGraphicFramePr>
        <p:xfrm>
          <a:off x="1524000" y="838200"/>
          <a:ext cx="9144000" cy="5867400"/>
        </p:xfrm>
        <a:graphic>
          <a:graphicData uri="http://schemas.openxmlformats.org/presentationml/2006/ole">
            <mc:AlternateContent xmlns:mc="http://schemas.openxmlformats.org/markup-compatibility/2006">
              <mc:Choice xmlns:v="urn:schemas-microsoft-com:vml" Requires="v">
                <p:oleObj name="Worksheet" r:id="rId8" imgW="5181795" imgH="3571836" progId="Excel.Sheet.8">
                  <p:embed/>
                </p:oleObj>
              </mc:Choice>
              <mc:Fallback>
                <p:oleObj name="Worksheet" r:id="rId8" imgW="5181795" imgH="3571836" progId="Excel.Sheet.8">
                  <p:embed/>
                  <p:pic>
                    <p:nvPicPr>
                      <p:cNvPr id="12290" name="Object 2"/>
                      <p:cNvPicPr>
                        <a:picLocks noChangeArrowheads="1"/>
                      </p:cNvPicPr>
                      <p:nvPr/>
                    </p:nvPicPr>
                    <p:blipFill>
                      <a:blip r:embed="rId9"/>
                      <a:srcRect/>
                      <a:stretch>
                        <a:fillRect/>
                      </a:stretch>
                    </p:blipFill>
                    <p:spPr bwMode="auto">
                      <a:xfrm>
                        <a:off x="1524000" y="838200"/>
                        <a:ext cx="9144000" cy="586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Line 3">
            <a:extLst>
              <a:ext uri="{FF2B5EF4-FFF2-40B4-BE49-F238E27FC236}">
                <a16:creationId xmlns:a16="http://schemas.microsoft.com/office/drawing/2014/main" id="{5DCC6F38-8673-C3AE-AAA7-D9B2D3EBA7E7}"/>
              </a:ext>
            </a:extLst>
          </p:cNvPr>
          <p:cNvSpPr>
            <a:spLocks noChangeShapeType="1"/>
          </p:cNvSpPr>
          <p:nvPr/>
        </p:nvSpPr>
        <p:spPr bwMode="auto">
          <a:xfrm>
            <a:off x="8077200" y="3276600"/>
            <a:ext cx="228600" cy="1371600"/>
          </a:xfrm>
          <a:prstGeom prst="line">
            <a:avLst/>
          </a:prstGeom>
          <a:noFill/>
          <a:ln w="38100">
            <a:solidFill>
              <a:srgbClr val="FF0000"/>
            </a:solidFill>
            <a:round/>
            <a:headEnd/>
            <a:tailEnd type="triangle" w="med" len="med"/>
          </a:ln>
          <a:effectLst>
            <a:outerShdw dist="17961" dir="2700000" algn="ctr" rotWithShape="0">
              <a:srgbClr val="000000"/>
            </a:outerShdw>
          </a:effectLst>
        </p:spPr>
        <p:txBody>
          <a:bodyPr wrap="none" anchor="ctr"/>
          <a:lstStyle/>
          <a:p>
            <a:pPr>
              <a:defRPr/>
            </a:pPr>
            <a:endParaRPr lang="en-US" dirty="0">
              <a:latin typeface="Arial" pitchFamily="34" charset="0"/>
            </a:endParaRPr>
          </a:p>
        </p:txBody>
      </p:sp>
      <p:sp>
        <p:nvSpPr>
          <p:cNvPr id="8" name="Rectangle 4">
            <a:extLst>
              <a:ext uri="{FF2B5EF4-FFF2-40B4-BE49-F238E27FC236}">
                <a16:creationId xmlns:a16="http://schemas.microsoft.com/office/drawing/2014/main" id="{A990FC2B-814E-6C08-C332-F6FEF0949F45}"/>
              </a:ext>
            </a:extLst>
          </p:cNvPr>
          <p:cNvSpPr>
            <a:spLocks noChangeArrowheads="1"/>
          </p:cNvSpPr>
          <p:nvPr/>
        </p:nvSpPr>
        <p:spPr bwMode="auto">
          <a:xfrm>
            <a:off x="4495800" y="2444751"/>
            <a:ext cx="4648200" cy="1196975"/>
          </a:xfrm>
          <a:prstGeom prst="rect">
            <a:avLst/>
          </a:prstGeom>
          <a:solidFill>
            <a:srgbClr val="FFC585"/>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US" altLang="en-US" sz="2400" b="1" dirty="0">
                <a:solidFill>
                  <a:schemeClr val="tx2"/>
                </a:solidFill>
                <a:latin typeface="Arial" pitchFamily="34" charset="0"/>
              </a:rPr>
              <a:t>The salary of the product line manager would disappear, so it is relevant to the decision.</a:t>
            </a:r>
          </a:p>
        </p:txBody>
      </p:sp>
      <p:sp>
        <p:nvSpPr>
          <p:cNvPr id="9" name="Rectangle 2">
            <a:extLst>
              <a:ext uri="{FF2B5EF4-FFF2-40B4-BE49-F238E27FC236}">
                <a16:creationId xmlns:a16="http://schemas.microsoft.com/office/drawing/2014/main" id="{4136435E-379F-42C3-E7EC-86C57A09D30A}"/>
              </a:ext>
            </a:extLst>
          </p:cNvPr>
          <p:cNvSpPr txBox="1">
            <a:spLocks noChangeArrowheads="1"/>
          </p:cNvSpPr>
          <p:nvPr/>
        </p:nvSpPr>
        <p:spPr>
          <a:xfrm>
            <a:off x="2133600" y="148981"/>
            <a:ext cx="7924800" cy="563562"/>
          </a:xfrm>
          <a:prstGeom prst="rect">
            <a:avLst/>
          </a:prstGeom>
        </p:spPr>
        <p:txBody>
          <a:bodyPr lIns="90488" tIns="44450" rIns="90488" bIns="44450"/>
          <a:lstStyle>
            <a:lvl1pPr algn="l" rtl="0" eaLnBrk="0" fontAlgn="base" hangingPunct="0">
              <a:spcBef>
                <a:spcPct val="0"/>
              </a:spcBef>
              <a:spcAft>
                <a:spcPct val="0"/>
              </a:spcAft>
              <a:defRPr sz="4000" kern="1200">
                <a:solidFill>
                  <a:srgbClr val="5F688B"/>
                </a:solidFill>
                <a:effectLst>
                  <a:outerShdw blurRad="50000" dist="30000" dir="5400000" algn="tl" rotWithShape="0">
                    <a:srgbClr val="000000">
                      <a:alpha val="30000"/>
                    </a:srgbClr>
                  </a:outerShdw>
                </a:effectLst>
                <a:latin typeface="Arial" pitchFamily="34" charset="0"/>
                <a:ea typeface="MS PGothic" pitchFamily="34" charset="-128"/>
                <a:cs typeface="Arial" pitchFamily="34" charset="0"/>
              </a:defRPr>
            </a:lvl1pPr>
            <a:lvl2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2pPr>
            <a:lvl3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3pPr>
            <a:lvl4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4pPr>
            <a:lvl5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5pPr>
            <a:lvl6pPr marL="4572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6pPr>
            <a:lvl7pPr marL="9144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7pPr>
            <a:lvl8pPr marL="13716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8pPr>
            <a:lvl9pPr marL="18288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9pPr>
          </a:lstStyle>
          <a:p>
            <a:pPr algn="ctr">
              <a:defRPr/>
            </a:pPr>
            <a:endParaRPr lang="en-US" altLang="en-US" sz="3200" dirty="0"/>
          </a:p>
        </p:txBody>
      </p:sp>
    </p:spTree>
    <p:extLst>
      <p:ext uri="{BB962C8B-B14F-4D97-AF65-F5344CB8AC3E}">
        <p14:creationId xmlns:p14="http://schemas.microsoft.com/office/powerpoint/2010/main" val="3417596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832953" y="338302"/>
            <a:ext cx="6054125" cy="523220"/>
          </a:xfrm>
          <a:prstGeom prst="rect">
            <a:avLst/>
          </a:prstGeom>
          <a:noFill/>
        </p:spPr>
        <p:txBody>
          <a:bodyPr wrap="square" rtlCol="0">
            <a:spAutoFit/>
          </a:bodyPr>
          <a:lstStyle/>
          <a:p>
            <a:pPr algn="ctr">
              <a:defRPr/>
            </a:pPr>
            <a:r>
              <a:rPr lang="en-US" altLang="en-US" sz="2800" b="1" dirty="0">
                <a:solidFill>
                  <a:schemeClr val="bg1"/>
                </a:solidFill>
              </a:rPr>
              <a:t>Comparative Income Approach – Part 5</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3655C7AA-7D9D-44CD-8630-D3A8F10F3EEF}"/>
              </a:ext>
            </a:extLst>
          </p:cNvPr>
          <p:cNvGraphicFramePr>
            <a:graphicFrameLocks/>
          </p:cNvGraphicFramePr>
          <p:nvPr/>
        </p:nvGraphicFramePr>
        <p:xfrm>
          <a:off x="1524000" y="838200"/>
          <a:ext cx="9144000" cy="5867400"/>
        </p:xfrm>
        <a:graphic>
          <a:graphicData uri="http://schemas.openxmlformats.org/presentationml/2006/ole">
            <mc:AlternateContent xmlns:mc="http://schemas.openxmlformats.org/markup-compatibility/2006">
              <mc:Choice xmlns:v="urn:schemas-microsoft-com:vml" Requires="v">
                <p:oleObj name="Worksheet" r:id="rId8" imgW="5181795" imgH="3571836" progId="Excel.Sheet.8">
                  <p:embed/>
                </p:oleObj>
              </mc:Choice>
              <mc:Fallback>
                <p:oleObj name="Worksheet" r:id="rId8" imgW="5181795" imgH="3571836" progId="Excel.Sheet.8">
                  <p:embed/>
                  <p:pic>
                    <p:nvPicPr>
                      <p:cNvPr id="13314" name="Object 2"/>
                      <p:cNvPicPr>
                        <a:picLocks noChangeArrowheads="1"/>
                      </p:cNvPicPr>
                      <p:nvPr/>
                    </p:nvPicPr>
                    <p:blipFill>
                      <a:blip r:embed="rId9"/>
                      <a:srcRect/>
                      <a:stretch>
                        <a:fillRect/>
                      </a:stretch>
                    </p:blipFill>
                    <p:spPr bwMode="auto">
                      <a:xfrm>
                        <a:off x="1524000" y="838200"/>
                        <a:ext cx="9144000" cy="586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Line 3">
            <a:extLst>
              <a:ext uri="{FF2B5EF4-FFF2-40B4-BE49-F238E27FC236}">
                <a16:creationId xmlns:a16="http://schemas.microsoft.com/office/drawing/2014/main" id="{F2B25842-E9C3-C34F-2937-0265C0957A03}"/>
              </a:ext>
            </a:extLst>
          </p:cNvPr>
          <p:cNvSpPr>
            <a:spLocks noChangeShapeType="1"/>
          </p:cNvSpPr>
          <p:nvPr/>
        </p:nvSpPr>
        <p:spPr bwMode="auto">
          <a:xfrm flipH="1">
            <a:off x="8305800" y="3810000"/>
            <a:ext cx="152400" cy="1066800"/>
          </a:xfrm>
          <a:prstGeom prst="line">
            <a:avLst/>
          </a:prstGeom>
          <a:noFill/>
          <a:ln w="38100">
            <a:solidFill>
              <a:srgbClr val="FF0000"/>
            </a:solidFill>
            <a:round/>
            <a:headEnd/>
            <a:tailEnd type="triangle" w="med" len="med"/>
          </a:ln>
          <a:effectLst>
            <a:outerShdw dist="40161" dir="1106097" algn="ctr" rotWithShape="0">
              <a:srgbClr val="000000"/>
            </a:outerShdw>
          </a:effectLst>
        </p:spPr>
        <p:txBody>
          <a:bodyPr wrap="none" anchor="ctr"/>
          <a:lstStyle/>
          <a:p>
            <a:pPr>
              <a:defRPr/>
            </a:pPr>
            <a:endParaRPr lang="en-US" dirty="0">
              <a:latin typeface="Arial" pitchFamily="34" charset="0"/>
            </a:endParaRPr>
          </a:p>
        </p:txBody>
      </p:sp>
      <p:sp>
        <p:nvSpPr>
          <p:cNvPr id="8" name="Rectangle 4">
            <a:extLst>
              <a:ext uri="{FF2B5EF4-FFF2-40B4-BE49-F238E27FC236}">
                <a16:creationId xmlns:a16="http://schemas.microsoft.com/office/drawing/2014/main" id="{61B09B13-B074-DFE4-4782-7E38E7B9DFEA}"/>
              </a:ext>
            </a:extLst>
          </p:cNvPr>
          <p:cNvSpPr>
            <a:spLocks noChangeArrowheads="1"/>
          </p:cNvSpPr>
          <p:nvPr/>
        </p:nvSpPr>
        <p:spPr bwMode="auto">
          <a:xfrm>
            <a:off x="1981200" y="2286000"/>
            <a:ext cx="8210550" cy="1562100"/>
          </a:xfrm>
          <a:prstGeom prst="rect">
            <a:avLst/>
          </a:prstGeom>
          <a:solidFill>
            <a:srgbClr val="FFC585"/>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US" altLang="en-US" sz="2400" b="1" dirty="0">
                <a:solidFill>
                  <a:schemeClr val="tx2"/>
                </a:solidFill>
                <a:latin typeface="Arial" pitchFamily="34" charset="0"/>
              </a:rPr>
              <a:t>The depreciation is a sunk cost.  Also, remember that the equipment has no resale value or alternative use, so the equipment and the depreciation expense associated with it are irrelevant to the decision. </a:t>
            </a:r>
          </a:p>
        </p:txBody>
      </p:sp>
      <p:sp>
        <p:nvSpPr>
          <p:cNvPr id="9" name="Rectangle 2">
            <a:extLst>
              <a:ext uri="{FF2B5EF4-FFF2-40B4-BE49-F238E27FC236}">
                <a16:creationId xmlns:a16="http://schemas.microsoft.com/office/drawing/2014/main" id="{6BD2B9C8-A0E2-C03F-09D6-EB67B754F2E7}"/>
              </a:ext>
            </a:extLst>
          </p:cNvPr>
          <p:cNvSpPr txBox="1">
            <a:spLocks noChangeArrowheads="1"/>
          </p:cNvSpPr>
          <p:nvPr/>
        </p:nvSpPr>
        <p:spPr>
          <a:xfrm>
            <a:off x="2133600" y="148981"/>
            <a:ext cx="7924800" cy="563562"/>
          </a:xfrm>
          <a:prstGeom prst="rect">
            <a:avLst/>
          </a:prstGeom>
        </p:spPr>
        <p:txBody>
          <a:bodyPr lIns="90488" tIns="44450" rIns="90488" bIns="44450"/>
          <a:lstStyle>
            <a:lvl1pPr algn="l" rtl="0" eaLnBrk="0" fontAlgn="base" hangingPunct="0">
              <a:spcBef>
                <a:spcPct val="0"/>
              </a:spcBef>
              <a:spcAft>
                <a:spcPct val="0"/>
              </a:spcAft>
              <a:defRPr sz="4000" kern="1200">
                <a:solidFill>
                  <a:srgbClr val="5F688B"/>
                </a:solidFill>
                <a:effectLst>
                  <a:outerShdw blurRad="50000" dist="30000" dir="5400000" algn="tl" rotWithShape="0">
                    <a:srgbClr val="000000">
                      <a:alpha val="30000"/>
                    </a:srgbClr>
                  </a:outerShdw>
                </a:effectLst>
                <a:latin typeface="Arial" pitchFamily="34" charset="0"/>
                <a:ea typeface="MS PGothic" pitchFamily="34" charset="-128"/>
                <a:cs typeface="Arial" pitchFamily="34" charset="0"/>
              </a:defRPr>
            </a:lvl1pPr>
            <a:lvl2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2pPr>
            <a:lvl3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3pPr>
            <a:lvl4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4pPr>
            <a:lvl5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5pPr>
            <a:lvl6pPr marL="4572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6pPr>
            <a:lvl7pPr marL="9144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7pPr>
            <a:lvl8pPr marL="13716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8pPr>
            <a:lvl9pPr marL="18288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9pPr>
          </a:lstStyle>
          <a:p>
            <a:pPr algn="ctr">
              <a:defRPr/>
            </a:pPr>
            <a:endParaRPr lang="en-US" altLang="en-US" sz="3200" dirty="0"/>
          </a:p>
        </p:txBody>
      </p:sp>
    </p:spTree>
    <p:extLst>
      <p:ext uri="{BB962C8B-B14F-4D97-AF65-F5344CB8AC3E}">
        <p14:creationId xmlns:p14="http://schemas.microsoft.com/office/powerpoint/2010/main" val="1004034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583507" y="375154"/>
            <a:ext cx="6638826" cy="523220"/>
          </a:xfrm>
          <a:prstGeom prst="rect">
            <a:avLst/>
          </a:prstGeom>
          <a:noFill/>
        </p:spPr>
        <p:txBody>
          <a:bodyPr wrap="square" rtlCol="0">
            <a:spAutoFit/>
          </a:bodyPr>
          <a:lstStyle/>
          <a:p>
            <a:pPr algn="ctr">
              <a:defRPr/>
            </a:pPr>
            <a:r>
              <a:rPr lang="en-US" altLang="en-US" sz="2800" b="1" dirty="0">
                <a:solidFill>
                  <a:schemeClr val="bg1"/>
                </a:solidFill>
              </a:rPr>
              <a:t>Comparative Income Approach – Part 6</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3778DDF1-9AF4-A0B9-D00A-32DBFB3D0CCA}"/>
              </a:ext>
            </a:extLst>
          </p:cNvPr>
          <p:cNvGraphicFramePr>
            <a:graphicFrameLocks/>
          </p:cNvGraphicFramePr>
          <p:nvPr/>
        </p:nvGraphicFramePr>
        <p:xfrm>
          <a:off x="1524000" y="838200"/>
          <a:ext cx="9144000" cy="5867400"/>
        </p:xfrm>
        <a:graphic>
          <a:graphicData uri="http://schemas.openxmlformats.org/presentationml/2006/ole">
            <mc:AlternateContent xmlns:mc="http://schemas.openxmlformats.org/markup-compatibility/2006">
              <mc:Choice xmlns:v="urn:schemas-microsoft-com:vml" Requires="v">
                <p:oleObj name="Worksheet" r:id="rId8" imgW="5181795" imgH="3571836" progId="Excel.Sheet.8">
                  <p:embed/>
                </p:oleObj>
              </mc:Choice>
              <mc:Fallback>
                <p:oleObj name="Worksheet" r:id="rId8" imgW="5181795" imgH="3571836" progId="Excel.Sheet.8">
                  <p:embed/>
                  <p:pic>
                    <p:nvPicPr>
                      <p:cNvPr id="14338" name="Object 2"/>
                      <p:cNvPicPr>
                        <a:picLocks noChangeArrowheads="1"/>
                      </p:cNvPicPr>
                      <p:nvPr/>
                    </p:nvPicPr>
                    <p:blipFill>
                      <a:blip r:embed="rId9"/>
                      <a:srcRect/>
                      <a:stretch>
                        <a:fillRect/>
                      </a:stretch>
                    </p:blipFill>
                    <p:spPr bwMode="auto">
                      <a:xfrm>
                        <a:off x="1524000" y="838200"/>
                        <a:ext cx="9144000" cy="5867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Rectangle 4">
            <a:extLst>
              <a:ext uri="{FF2B5EF4-FFF2-40B4-BE49-F238E27FC236}">
                <a16:creationId xmlns:a16="http://schemas.microsoft.com/office/drawing/2014/main" id="{BDDB7D3E-A99D-BF46-4533-A07BB1CDCDD0}"/>
              </a:ext>
            </a:extLst>
          </p:cNvPr>
          <p:cNvSpPr>
            <a:spLocks noChangeArrowheads="1"/>
          </p:cNvSpPr>
          <p:nvPr/>
        </p:nvSpPr>
        <p:spPr bwMode="auto">
          <a:xfrm>
            <a:off x="4572000" y="2797176"/>
            <a:ext cx="5029200" cy="1927225"/>
          </a:xfrm>
          <a:prstGeom prst="rect">
            <a:avLst/>
          </a:prstGeom>
          <a:solidFill>
            <a:srgbClr val="FFC585"/>
          </a:solidFill>
          <a:ln w="12700">
            <a:solidFill>
              <a:srgbClr val="000000"/>
            </a:solidFill>
            <a:miter lim="800000"/>
            <a:headEnd/>
            <a:tailEnd/>
          </a:ln>
          <a:effectLst>
            <a:outerShdw dist="53882" dir="2700000" algn="ctr" rotWithShape="0">
              <a:srgbClr val="000000"/>
            </a:outerShdw>
          </a:effectLst>
        </p:spPr>
        <p:txBody>
          <a:bodyPr lIns="90488" tIns="44450" rIns="90488" bIns="44450">
            <a:spAutoFit/>
          </a:bodyPr>
          <a:lstStyle/>
          <a:p>
            <a:pPr algn="ctr">
              <a:defRPr/>
            </a:pPr>
            <a:r>
              <a:rPr lang="en-US" altLang="en-US" sz="2400" b="1" dirty="0">
                <a:solidFill>
                  <a:schemeClr val="tx2"/>
                </a:solidFill>
                <a:latin typeface="Arial" pitchFamily="34" charset="0"/>
              </a:rPr>
              <a:t>The complete comparative income statements reveal that Lovell would earn $40,000 of additional profit by retaining the digital watch line. </a:t>
            </a:r>
          </a:p>
        </p:txBody>
      </p:sp>
      <p:sp>
        <p:nvSpPr>
          <p:cNvPr id="8" name="Line 3">
            <a:extLst>
              <a:ext uri="{FF2B5EF4-FFF2-40B4-BE49-F238E27FC236}">
                <a16:creationId xmlns:a16="http://schemas.microsoft.com/office/drawing/2014/main" id="{9DB5774A-319C-84AD-2582-57C49A617CB3}"/>
              </a:ext>
            </a:extLst>
          </p:cNvPr>
          <p:cNvSpPr>
            <a:spLocks noChangeShapeType="1"/>
          </p:cNvSpPr>
          <p:nvPr/>
        </p:nvSpPr>
        <p:spPr bwMode="auto">
          <a:xfrm>
            <a:off x="8839200" y="4724400"/>
            <a:ext cx="609600" cy="1524000"/>
          </a:xfrm>
          <a:prstGeom prst="line">
            <a:avLst/>
          </a:prstGeom>
          <a:noFill/>
          <a:ln w="38100">
            <a:solidFill>
              <a:srgbClr val="FF0000"/>
            </a:solidFill>
            <a:round/>
            <a:headEnd/>
            <a:tailEnd type="triangle" w="med" len="med"/>
          </a:ln>
          <a:effectLst>
            <a:outerShdw dist="17961" dir="2700000" algn="ctr" rotWithShape="0">
              <a:srgbClr val="000000"/>
            </a:outerShdw>
          </a:effectLst>
        </p:spPr>
        <p:txBody>
          <a:bodyPr wrap="none" anchor="ctr"/>
          <a:lstStyle/>
          <a:p>
            <a:pPr>
              <a:defRPr/>
            </a:pPr>
            <a:endParaRPr lang="en-US" dirty="0">
              <a:latin typeface="Arial" pitchFamily="34" charset="0"/>
            </a:endParaRPr>
          </a:p>
        </p:txBody>
      </p:sp>
      <p:sp>
        <p:nvSpPr>
          <p:cNvPr id="9" name="Rectangle 2">
            <a:extLst>
              <a:ext uri="{FF2B5EF4-FFF2-40B4-BE49-F238E27FC236}">
                <a16:creationId xmlns:a16="http://schemas.microsoft.com/office/drawing/2014/main" id="{8572DCA6-6562-9DE0-F95B-BB81A5AFC8AD}"/>
              </a:ext>
            </a:extLst>
          </p:cNvPr>
          <p:cNvSpPr txBox="1">
            <a:spLocks noChangeArrowheads="1"/>
          </p:cNvSpPr>
          <p:nvPr/>
        </p:nvSpPr>
        <p:spPr>
          <a:xfrm>
            <a:off x="2133600" y="148981"/>
            <a:ext cx="7924800" cy="563562"/>
          </a:xfrm>
          <a:prstGeom prst="rect">
            <a:avLst/>
          </a:prstGeom>
        </p:spPr>
        <p:txBody>
          <a:bodyPr lIns="90488" tIns="44450" rIns="90488" bIns="44450"/>
          <a:lstStyle>
            <a:lvl1pPr algn="l" rtl="0" eaLnBrk="0" fontAlgn="base" hangingPunct="0">
              <a:spcBef>
                <a:spcPct val="0"/>
              </a:spcBef>
              <a:spcAft>
                <a:spcPct val="0"/>
              </a:spcAft>
              <a:defRPr sz="4000" kern="1200">
                <a:solidFill>
                  <a:srgbClr val="5F688B"/>
                </a:solidFill>
                <a:effectLst>
                  <a:outerShdw blurRad="50000" dist="30000" dir="5400000" algn="tl" rotWithShape="0">
                    <a:srgbClr val="000000">
                      <a:alpha val="30000"/>
                    </a:srgbClr>
                  </a:outerShdw>
                </a:effectLst>
                <a:latin typeface="Arial" pitchFamily="34" charset="0"/>
                <a:ea typeface="MS PGothic" pitchFamily="34" charset="-128"/>
                <a:cs typeface="Arial" pitchFamily="34" charset="0"/>
              </a:defRPr>
            </a:lvl1pPr>
            <a:lvl2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2pPr>
            <a:lvl3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3pPr>
            <a:lvl4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4pPr>
            <a:lvl5pPr algn="l" rtl="0" eaLnBrk="0" fontAlgn="base" hangingPunct="0">
              <a:spcBef>
                <a:spcPct val="0"/>
              </a:spcBef>
              <a:spcAft>
                <a:spcPct val="0"/>
              </a:spcAft>
              <a:defRPr sz="4000">
                <a:solidFill>
                  <a:srgbClr val="5F688B"/>
                </a:solidFill>
                <a:latin typeface="Arial" pitchFamily="34" charset="0"/>
                <a:ea typeface="MS PGothic" pitchFamily="34" charset="-128"/>
                <a:cs typeface="Arial" pitchFamily="34" charset="0"/>
              </a:defRPr>
            </a:lvl5pPr>
            <a:lvl6pPr marL="4572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6pPr>
            <a:lvl7pPr marL="9144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7pPr>
            <a:lvl8pPr marL="13716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8pPr>
            <a:lvl9pPr marL="1828800" algn="l" rtl="0" fontAlgn="base">
              <a:spcBef>
                <a:spcPct val="0"/>
              </a:spcBef>
              <a:spcAft>
                <a:spcPct val="0"/>
              </a:spcAft>
              <a:defRPr sz="4300">
                <a:solidFill>
                  <a:srgbClr val="5F688B"/>
                </a:solidFill>
                <a:latin typeface="Gill Sans MT" pitchFamily="27" charset="0"/>
                <a:ea typeface="ＭＳ Ｐゴシック" pitchFamily="27" charset="-128"/>
                <a:cs typeface="ＭＳ Ｐゴシック" pitchFamily="27" charset="-128"/>
              </a:defRPr>
            </a:lvl9pPr>
          </a:lstStyle>
          <a:p>
            <a:pPr algn="ctr">
              <a:defRPr/>
            </a:pPr>
            <a:endParaRPr lang="en-US" altLang="en-US" sz="3200" dirty="0"/>
          </a:p>
        </p:txBody>
      </p:sp>
    </p:spTree>
    <p:extLst>
      <p:ext uri="{BB962C8B-B14F-4D97-AF65-F5344CB8AC3E}">
        <p14:creationId xmlns:p14="http://schemas.microsoft.com/office/powerpoint/2010/main" val="4172165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207836" cy="523220"/>
          </a:xfrm>
          <a:prstGeom prst="rect">
            <a:avLst/>
          </a:prstGeom>
          <a:noFill/>
        </p:spPr>
        <p:txBody>
          <a:bodyPr wrap="square" rtlCol="0">
            <a:spAutoFit/>
          </a:bodyPr>
          <a:lstStyle/>
          <a:p>
            <a:pPr algn="ctr">
              <a:defRPr/>
            </a:pPr>
            <a:r>
              <a:rPr lang="en-US" altLang="en-US" sz="2800" b="1" dirty="0">
                <a:solidFill>
                  <a:schemeClr val="bg1"/>
                </a:solidFill>
              </a:rPr>
              <a:t>Beware of Allocated Fixed Costs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Speech Bubble: Oval 2">
            <a:extLst>
              <a:ext uri="{FF2B5EF4-FFF2-40B4-BE49-F238E27FC236}">
                <a16:creationId xmlns:a16="http://schemas.microsoft.com/office/drawing/2014/main" id="{B6623724-2BEE-1EE1-6D9F-EB16CF22E756}"/>
              </a:ext>
            </a:extLst>
          </p:cNvPr>
          <p:cNvSpPr/>
          <p:nvPr/>
        </p:nvSpPr>
        <p:spPr>
          <a:xfrm>
            <a:off x="5715000" y="2122192"/>
            <a:ext cx="4743450" cy="3592809"/>
          </a:xfrm>
          <a:prstGeom prst="wedgeEllipseCallout">
            <a:avLst/>
          </a:prstGeom>
          <a:solidFill>
            <a:schemeClr val="accent1">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2">
            <a:extLst>
              <a:ext uri="{FF2B5EF4-FFF2-40B4-BE49-F238E27FC236}">
                <a16:creationId xmlns:a16="http://schemas.microsoft.com/office/drawing/2014/main" id="{09E6E15C-C8AD-40C6-F93F-7E1ECF957CC8}"/>
              </a:ext>
            </a:extLst>
          </p:cNvPr>
          <p:cNvSpPr txBox="1">
            <a:spLocks noChangeArrowheads="1"/>
          </p:cNvSpPr>
          <p:nvPr/>
        </p:nvSpPr>
        <p:spPr>
          <a:xfrm>
            <a:off x="1981200" y="274638"/>
            <a:ext cx="84772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sz="3400" dirty="0"/>
          </a:p>
        </p:txBody>
      </p:sp>
      <p:sp>
        <p:nvSpPr>
          <p:cNvPr id="8" name="Rectangle 141">
            <a:extLst>
              <a:ext uri="{FF2B5EF4-FFF2-40B4-BE49-F238E27FC236}">
                <a16:creationId xmlns:a16="http://schemas.microsoft.com/office/drawing/2014/main" id="{70DCCACC-1EC1-4296-2E9D-DE72E864E72E}"/>
              </a:ext>
            </a:extLst>
          </p:cNvPr>
          <p:cNvSpPr>
            <a:spLocks noChangeArrowheads="1"/>
          </p:cNvSpPr>
          <p:nvPr/>
        </p:nvSpPr>
        <p:spPr bwMode="auto">
          <a:xfrm>
            <a:off x="6119446" y="2765715"/>
            <a:ext cx="3810000" cy="1936428"/>
          </a:xfrm>
          <a:prstGeom prst="rect">
            <a:avLst/>
          </a:prstGeom>
          <a:noFill/>
          <a:ln w="12699">
            <a:noFill/>
            <a:miter lim="800000"/>
            <a:headEnd/>
            <a:tailEnd/>
          </a:ln>
          <a:effectLst/>
        </p:spPr>
        <p:txBody>
          <a:bodyPr lIns="90488" tIns="44450" rIns="90488" bIns="44450">
            <a:spAutoFit/>
          </a:bodyPr>
          <a:lstStyle/>
          <a:p>
            <a:pPr algn="ctr">
              <a:defRPr/>
            </a:pPr>
            <a:r>
              <a:rPr lang="en-US" sz="2400" b="1" dirty="0">
                <a:effectLst>
                  <a:outerShdw blurRad="38100" dist="38100" dir="2700000" algn="tl">
                    <a:srgbClr val="FFFFFF"/>
                  </a:outerShdw>
                </a:effectLst>
              </a:rPr>
              <a:t>Lovell’s managers may ask: “Why should we keep the digital watch segment when it’s showing a </a:t>
            </a:r>
            <a:r>
              <a:rPr lang="en-US" sz="2400" b="1" dirty="0">
                <a:solidFill>
                  <a:srgbClr val="FF0000"/>
                </a:solidFill>
                <a:effectLst>
                  <a:outerShdw blurRad="38100" dist="38100" dir="2700000" algn="tl">
                    <a:srgbClr val="000000"/>
                  </a:outerShdw>
                </a:effectLst>
              </a:rPr>
              <a:t>$100,000</a:t>
            </a:r>
            <a:r>
              <a:rPr lang="en-US" sz="2400" b="1" dirty="0">
                <a:effectLst>
                  <a:outerShdw blurRad="38100" dist="38100" dir="2700000" algn="tl">
                    <a:srgbClr val="FFFFFF"/>
                  </a:outerShdw>
                </a:effectLst>
              </a:rPr>
              <a:t> </a:t>
            </a:r>
            <a:r>
              <a:rPr lang="en-US" sz="2400" b="1" dirty="0">
                <a:solidFill>
                  <a:srgbClr val="FF0000"/>
                </a:solidFill>
                <a:effectLst>
                  <a:outerShdw blurRad="38100" dist="38100" dir="2700000" algn="tl">
                    <a:srgbClr val="000000"/>
                  </a:outerShdw>
                </a:effectLst>
              </a:rPr>
              <a:t>loss</a:t>
            </a:r>
            <a:r>
              <a:rPr lang="en-US" sz="2400" b="1" dirty="0">
                <a:effectLst>
                  <a:outerShdw blurRad="38100" dist="38100" dir="2700000" algn="tl">
                    <a:srgbClr val="FFFFFF"/>
                  </a:outerShdw>
                </a:effectLst>
              </a:rPr>
              <a:t>?”</a:t>
            </a:r>
          </a:p>
        </p:txBody>
      </p:sp>
      <p:sp>
        <p:nvSpPr>
          <p:cNvPr id="9" name="TextBox 8">
            <a:extLst>
              <a:ext uri="{FF2B5EF4-FFF2-40B4-BE49-F238E27FC236}">
                <a16:creationId xmlns:a16="http://schemas.microsoft.com/office/drawing/2014/main" id="{71A6877B-B3D6-0A5E-A7EC-626B1888BED6}"/>
              </a:ext>
            </a:extLst>
          </p:cNvPr>
          <p:cNvSpPr txBox="1"/>
          <p:nvPr/>
        </p:nvSpPr>
        <p:spPr>
          <a:xfrm>
            <a:off x="1998785" y="1613118"/>
            <a:ext cx="3429000" cy="1815882"/>
          </a:xfrm>
          <a:prstGeom prst="rect">
            <a:avLst/>
          </a:prstGeom>
          <a:noFill/>
          <a:ln w="38100">
            <a:solidFill>
              <a:srgbClr val="C00000"/>
            </a:solidFill>
          </a:ln>
        </p:spPr>
        <p:txBody>
          <a:bodyPr wrap="square" rtlCol="0">
            <a:spAutoFit/>
          </a:bodyPr>
          <a:lstStyle/>
          <a:p>
            <a:pPr algn="ctr"/>
            <a:r>
              <a:rPr lang="en-US" sz="2800" dirty="0">
                <a:latin typeface="Arial" panose="020B0604020202020204" pitchFamily="34" charset="0"/>
                <a:cs typeface="Arial" panose="020B0604020202020204" pitchFamily="34" charset="0"/>
              </a:rPr>
              <a:t>Be aware that allocated fixed costs can distort the keep/drop decision.</a:t>
            </a:r>
          </a:p>
        </p:txBody>
      </p:sp>
    </p:spTree>
    <p:extLst>
      <p:ext uri="{BB962C8B-B14F-4D97-AF65-F5344CB8AC3E}">
        <p14:creationId xmlns:p14="http://schemas.microsoft.com/office/powerpoint/2010/main" val="275148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160335" cy="523220"/>
          </a:xfrm>
          <a:prstGeom prst="rect">
            <a:avLst/>
          </a:prstGeom>
          <a:noFill/>
        </p:spPr>
        <p:txBody>
          <a:bodyPr wrap="square" rtlCol="0">
            <a:spAutoFit/>
          </a:bodyPr>
          <a:lstStyle/>
          <a:p>
            <a:pPr algn="ctr">
              <a:defRPr/>
            </a:pPr>
            <a:r>
              <a:rPr lang="en-US" altLang="en-US" sz="2800" b="1" dirty="0">
                <a:solidFill>
                  <a:schemeClr val="bg1"/>
                </a:solidFill>
              </a:rPr>
              <a:t>Beware of Allocated Fixed Costs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Flowchart: Alternate Process 1">
            <a:extLst>
              <a:ext uri="{FF2B5EF4-FFF2-40B4-BE49-F238E27FC236}">
                <a16:creationId xmlns:a16="http://schemas.microsoft.com/office/drawing/2014/main" id="{7BDE55DE-39B3-49D3-FC1F-90D2E90CA34D}"/>
              </a:ext>
            </a:extLst>
          </p:cNvPr>
          <p:cNvSpPr/>
          <p:nvPr/>
        </p:nvSpPr>
        <p:spPr>
          <a:xfrm>
            <a:off x="3352800" y="2057400"/>
            <a:ext cx="5486400" cy="3124200"/>
          </a:xfrm>
          <a:prstGeom prst="flowChartAlternateProcess">
            <a:avLst/>
          </a:prstGeom>
          <a:solidFill>
            <a:schemeClr val="accent6">
              <a:lumMod val="40000"/>
              <a:lumOff val="6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Rectangle 2">
            <a:extLst>
              <a:ext uri="{FF2B5EF4-FFF2-40B4-BE49-F238E27FC236}">
                <a16:creationId xmlns:a16="http://schemas.microsoft.com/office/drawing/2014/main" id="{98845D26-D730-E424-2C35-093F535376A5}"/>
              </a:ext>
            </a:extLst>
          </p:cNvPr>
          <p:cNvSpPr txBox="1">
            <a:spLocks noChangeArrowheads="1"/>
          </p:cNvSpPr>
          <p:nvPr/>
        </p:nvSpPr>
        <p:spPr>
          <a:xfrm>
            <a:off x="2068513" y="257177"/>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sz="3400" dirty="0"/>
          </a:p>
        </p:txBody>
      </p:sp>
      <p:sp>
        <p:nvSpPr>
          <p:cNvPr id="8" name="Rectangle 142">
            <a:extLst>
              <a:ext uri="{FF2B5EF4-FFF2-40B4-BE49-F238E27FC236}">
                <a16:creationId xmlns:a16="http://schemas.microsoft.com/office/drawing/2014/main" id="{B2819F29-67D2-0787-401E-417130E8A13B}"/>
              </a:ext>
            </a:extLst>
          </p:cNvPr>
          <p:cNvSpPr>
            <a:spLocks noChangeArrowheads="1"/>
          </p:cNvSpPr>
          <p:nvPr/>
        </p:nvSpPr>
        <p:spPr bwMode="auto">
          <a:xfrm>
            <a:off x="4267201" y="2438400"/>
            <a:ext cx="3463925" cy="2398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ea typeface="MS PGothic" pitchFamily="34" charset="-128"/>
              </a:defRPr>
            </a:lvl1pPr>
            <a:lvl2pPr marL="742950" indent="-285750" eaLnBrk="0" hangingPunct="0">
              <a:defRPr>
                <a:solidFill>
                  <a:schemeClr val="tx1"/>
                </a:solidFill>
                <a:latin typeface="Arial" charset="0"/>
                <a:ea typeface="MS PGothic" pitchFamily="34" charset="-128"/>
              </a:defRPr>
            </a:lvl2pPr>
            <a:lvl3pPr marL="1143000" indent="-228600" eaLnBrk="0" hangingPunct="0">
              <a:defRPr>
                <a:solidFill>
                  <a:schemeClr val="tx1"/>
                </a:solidFill>
                <a:latin typeface="Arial" charset="0"/>
                <a:ea typeface="MS PGothic" pitchFamily="34" charset="-128"/>
              </a:defRPr>
            </a:lvl3pPr>
            <a:lvl4pPr marL="1600200" indent="-228600" eaLnBrk="0" hangingPunct="0">
              <a:defRPr>
                <a:solidFill>
                  <a:schemeClr val="tx1"/>
                </a:solidFill>
                <a:latin typeface="Arial" charset="0"/>
                <a:ea typeface="MS PGothic" pitchFamily="34" charset="-128"/>
              </a:defRPr>
            </a:lvl4pPr>
            <a:lvl5pPr marL="2057400" indent="-228600" eaLnBrk="0" hangingPunct="0">
              <a:defRPr>
                <a:solidFill>
                  <a:schemeClr val="tx1"/>
                </a:solidFill>
                <a:latin typeface="Arial" charset="0"/>
                <a:ea typeface="MS PGothic" pitchFamily="34" charset="-128"/>
              </a:defRPr>
            </a:lvl5pPr>
            <a:lvl6pPr marL="2514600" indent="-228600" eaLnBrk="0" fontAlgn="base" hangingPunct="0">
              <a:spcBef>
                <a:spcPct val="0"/>
              </a:spcBef>
              <a:spcAft>
                <a:spcPct val="0"/>
              </a:spcAft>
              <a:defRPr>
                <a:solidFill>
                  <a:schemeClr val="tx1"/>
                </a:solidFill>
                <a:latin typeface="Arial" charset="0"/>
                <a:ea typeface="MS PGothic" pitchFamily="34" charset="-128"/>
              </a:defRPr>
            </a:lvl6pPr>
            <a:lvl7pPr marL="2971800" indent="-228600" eaLnBrk="0" fontAlgn="base" hangingPunct="0">
              <a:spcBef>
                <a:spcPct val="0"/>
              </a:spcBef>
              <a:spcAft>
                <a:spcPct val="0"/>
              </a:spcAft>
              <a:defRPr>
                <a:solidFill>
                  <a:schemeClr val="tx1"/>
                </a:solidFill>
                <a:latin typeface="Arial" charset="0"/>
                <a:ea typeface="MS PGothic" pitchFamily="34" charset="-128"/>
              </a:defRPr>
            </a:lvl7pPr>
            <a:lvl8pPr marL="3429000" indent="-228600" eaLnBrk="0" fontAlgn="base" hangingPunct="0">
              <a:spcBef>
                <a:spcPct val="0"/>
              </a:spcBef>
              <a:spcAft>
                <a:spcPct val="0"/>
              </a:spcAft>
              <a:defRPr>
                <a:solidFill>
                  <a:schemeClr val="tx1"/>
                </a:solidFill>
                <a:latin typeface="Arial" charset="0"/>
                <a:ea typeface="MS PGothic" pitchFamily="34" charset="-128"/>
              </a:defRPr>
            </a:lvl8pPr>
            <a:lvl9pPr marL="3886200" indent="-228600" eaLnBrk="0" fontAlgn="base" hangingPunct="0">
              <a:spcBef>
                <a:spcPct val="0"/>
              </a:spcBef>
              <a:spcAft>
                <a:spcPct val="0"/>
              </a:spcAft>
              <a:defRPr>
                <a:solidFill>
                  <a:schemeClr val="tx1"/>
                </a:solidFill>
                <a:latin typeface="Arial" charset="0"/>
                <a:ea typeface="MS PGothic" pitchFamily="34" charset="-128"/>
              </a:defRPr>
            </a:lvl9pPr>
          </a:lstStyle>
          <a:p>
            <a:pPr algn="ctr" eaLnBrk="1" hangingPunct="1"/>
            <a:r>
              <a:rPr lang="en-US" altLang="en-US" sz="3000" b="1" dirty="0">
                <a:solidFill>
                  <a:srgbClr val="0000CC"/>
                </a:solidFill>
              </a:rPr>
              <a:t>The answer lies in the way we allocate </a:t>
            </a:r>
            <a:r>
              <a:rPr lang="en-US" altLang="en-US" sz="3000" b="1" dirty="0">
                <a:solidFill>
                  <a:srgbClr val="FF0000"/>
                </a:solidFill>
              </a:rPr>
              <a:t>common fixed costs</a:t>
            </a:r>
            <a:r>
              <a:rPr lang="en-US" altLang="en-US" sz="3000" b="1" dirty="0">
                <a:solidFill>
                  <a:srgbClr val="0000CC"/>
                </a:solidFill>
              </a:rPr>
              <a:t> to our products.</a:t>
            </a:r>
          </a:p>
        </p:txBody>
      </p:sp>
    </p:spTree>
    <p:extLst>
      <p:ext uri="{BB962C8B-B14F-4D97-AF65-F5344CB8AC3E}">
        <p14:creationId xmlns:p14="http://schemas.microsoft.com/office/powerpoint/2010/main" val="60158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6493990" cy="523220"/>
          </a:xfrm>
          <a:prstGeom prst="rect">
            <a:avLst/>
          </a:prstGeom>
          <a:noFill/>
        </p:spPr>
        <p:txBody>
          <a:bodyPr wrap="square" rtlCol="0">
            <a:spAutoFit/>
          </a:bodyPr>
          <a:lstStyle/>
          <a:p>
            <a:pPr>
              <a:defRPr/>
            </a:pPr>
            <a:r>
              <a:rPr lang="en-US" altLang="en-US" sz="2800" b="1" dirty="0">
                <a:solidFill>
                  <a:schemeClr val="bg1"/>
                </a:solidFill>
              </a:rPr>
              <a:t>Beware of Allocated Fixed Costs – Part 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A719FF40-2B36-AD2A-9AE7-AE247AEF1B92}"/>
              </a:ext>
            </a:extLst>
          </p:cNvPr>
          <p:cNvSpPr txBox="1">
            <a:spLocks noChangeArrowheads="1"/>
          </p:cNvSpPr>
          <p:nvPr/>
        </p:nvSpPr>
        <p:spPr>
          <a:xfrm>
            <a:off x="2286000" y="274638"/>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endParaRPr lang="en-US" altLang="en-US" sz="3400" dirty="0"/>
          </a:p>
        </p:txBody>
      </p:sp>
      <p:sp>
        <p:nvSpPr>
          <p:cNvPr id="7" name="Rectangle 142">
            <a:extLst>
              <a:ext uri="{FF2B5EF4-FFF2-40B4-BE49-F238E27FC236}">
                <a16:creationId xmlns:a16="http://schemas.microsoft.com/office/drawing/2014/main" id="{072B4FA1-EA77-C9BD-6A07-3B940C40C128}"/>
              </a:ext>
            </a:extLst>
          </p:cNvPr>
          <p:cNvSpPr>
            <a:spLocks noChangeArrowheads="1"/>
          </p:cNvSpPr>
          <p:nvPr/>
        </p:nvSpPr>
        <p:spPr bwMode="auto">
          <a:xfrm>
            <a:off x="2514600" y="1891447"/>
            <a:ext cx="7010400" cy="2859757"/>
          </a:xfrm>
          <a:prstGeom prst="rect">
            <a:avLst/>
          </a:prstGeom>
          <a:solidFill>
            <a:schemeClr val="accent3">
              <a:lumMod val="20000"/>
              <a:lumOff val="80000"/>
            </a:schemeClr>
          </a:solidFill>
          <a:ln w="12699">
            <a:solidFill>
              <a:schemeClr val="tx1"/>
            </a:solidFill>
            <a:miter lim="800000"/>
            <a:headEnd/>
            <a:tailEnd/>
          </a:ln>
        </p:spPr>
        <p:txBody>
          <a:bodyPr wrap="square" lIns="90488" tIns="44450" rIns="90488" bIns="44450">
            <a:spAutoFit/>
          </a:bodyPr>
          <a:lstStyle/>
          <a:p>
            <a:pPr algn="ctr">
              <a:defRPr/>
            </a:pPr>
            <a:r>
              <a:rPr lang="en-US" sz="3000" b="1" dirty="0">
                <a:latin typeface="Arial" pitchFamily="34" charset="0"/>
              </a:rPr>
              <a:t>Including </a:t>
            </a:r>
            <a:r>
              <a:rPr lang="en-US" sz="3000" b="1" dirty="0">
                <a:solidFill>
                  <a:srgbClr val="FF0000"/>
                </a:solidFill>
                <a:latin typeface="Arial" pitchFamily="34" charset="0"/>
              </a:rPr>
              <a:t>unavoidable common fixed costs</a:t>
            </a:r>
            <a:r>
              <a:rPr lang="en-US" sz="3000" b="1" dirty="0">
                <a:latin typeface="Arial" pitchFamily="34" charset="0"/>
              </a:rPr>
              <a:t> makes the product line </a:t>
            </a:r>
            <a:r>
              <a:rPr lang="en-US" sz="3000" b="1" dirty="0">
                <a:solidFill>
                  <a:srgbClr val="FF0000"/>
                </a:solidFill>
                <a:latin typeface="Arial" pitchFamily="34" charset="0"/>
              </a:rPr>
              <a:t>appear to be unprofitable</a:t>
            </a:r>
            <a:r>
              <a:rPr lang="en-US" sz="3000" b="1" dirty="0">
                <a:latin typeface="Arial" pitchFamily="34" charset="0"/>
              </a:rPr>
              <a:t>, when in fact </a:t>
            </a:r>
            <a:r>
              <a:rPr lang="en-US" sz="3000" b="1" i="1" dirty="0">
                <a:latin typeface="Arial" pitchFamily="34" charset="0"/>
              </a:rPr>
              <a:t>dropping</a:t>
            </a:r>
            <a:r>
              <a:rPr lang="en-US" sz="3000" b="1" dirty="0">
                <a:latin typeface="Arial" pitchFamily="34" charset="0"/>
              </a:rPr>
              <a:t> the product line would </a:t>
            </a:r>
            <a:r>
              <a:rPr lang="en-US" sz="3000" b="1" dirty="0">
                <a:solidFill>
                  <a:srgbClr val="FF0000"/>
                </a:solidFill>
                <a:latin typeface="Arial" pitchFamily="34" charset="0"/>
              </a:rPr>
              <a:t>decrease the company’s overall net operating income</a:t>
            </a:r>
            <a:r>
              <a:rPr lang="en-US" sz="3000" b="1" dirty="0">
                <a:latin typeface="Arial" pitchFamily="34" charset="0"/>
              </a:rPr>
              <a:t>.</a:t>
            </a:r>
          </a:p>
        </p:txBody>
      </p:sp>
    </p:spTree>
    <p:extLst>
      <p:ext uri="{BB962C8B-B14F-4D97-AF65-F5344CB8AC3E}">
        <p14:creationId xmlns:p14="http://schemas.microsoft.com/office/powerpoint/2010/main" val="1449746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 Box 13">
            <a:extLst>
              <a:ext uri="{FF2B5EF4-FFF2-40B4-BE49-F238E27FC236}">
                <a16:creationId xmlns:a16="http://schemas.microsoft.com/office/drawing/2014/main" id="{F6F425FE-339A-2AE1-B03E-2C820B783631}"/>
              </a:ext>
            </a:extLst>
          </p:cNvPr>
          <p:cNvSpPr txBox="1">
            <a:spLocks noChangeArrowheads="1"/>
          </p:cNvSpPr>
          <p:nvPr/>
        </p:nvSpPr>
        <p:spPr bwMode="auto">
          <a:xfrm>
            <a:off x="3429000" y="2847975"/>
            <a:ext cx="5334000" cy="1138238"/>
          </a:xfrm>
          <a:prstGeom prst="rect">
            <a:avLst/>
          </a:prstGeom>
          <a:solidFill>
            <a:schemeClr val="bg1"/>
          </a:solidFill>
          <a:ln w="76200">
            <a:solidFill>
              <a:schemeClr val="accent6">
                <a:lumMod val="50000"/>
              </a:schemeClr>
            </a:solidFill>
            <a:miter lim="800000"/>
            <a:headEnd/>
            <a:tailEnd/>
          </a:ln>
          <a:effectLst/>
        </p:spPr>
        <p:txBody>
          <a:bodyPr>
            <a:spAutoFit/>
          </a:bodyPr>
          <a:lstStyle/>
          <a:p>
            <a:pPr algn="ctr">
              <a:spcBef>
                <a:spcPct val="50000"/>
              </a:spcBef>
              <a:defRPr/>
            </a:pPr>
            <a:r>
              <a:rPr lang="en-US" sz="3400" b="1" dirty="0">
                <a:solidFill>
                  <a:schemeClr val="accent6">
                    <a:lumMod val="75000"/>
                  </a:schemeClr>
                </a:solidFill>
                <a:latin typeface="+mj-lt"/>
              </a:rPr>
              <a:t>Prepare a make or buy analysis.</a:t>
            </a:r>
          </a:p>
        </p:txBody>
      </p:sp>
    </p:spTree>
    <p:extLst>
      <p:ext uri="{BB962C8B-B14F-4D97-AF65-F5344CB8AC3E}">
        <p14:creationId xmlns:p14="http://schemas.microsoft.com/office/powerpoint/2010/main" val="12391549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08832" y="415064"/>
            <a:ext cx="4842174" cy="523220"/>
          </a:xfrm>
          <a:prstGeom prst="rect">
            <a:avLst/>
          </a:prstGeom>
          <a:noFill/>
        </p:spPr>
        <p:txBody>
          <a:bodyPr wrap="square" rtlCol="0">
            <a:spAutoFit/>
          </a:bodyPr>
          <a:lstStyle/>
          <a:p>
            <a:pPr algn="ctr">
              <a:defRPr/>
            </a:pPr>
            <a:r>
              <a:rPr lang="en-US" altLang="en-US" sz="2800" b="1" dirty="0">
                <a:solidFill>
                  <a:schemeClr val="bg1"/>
                </a:solidFill>
              </a:rPr>
              <a:t>The Make or Buy Decision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34295C28-A053-ECCC-A1A9-D899C05B4645}"/>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C0D8CD8A-2FA1-FAE8-08B8-396C4E5BD7C7}"/>
              </a:ext>
            </a:extLst>
          </p:cNvPr>
          <p:cNvSpPr txBox="1">
            <a:spLocks noChangeArrowheads="1"/>
          </p:cNvSpPr>
          <p:nvPr/>
        </p:nvSpPr>
        <p:spPr>
          <a:xfrm>
            <a:off x="2016369" y="1981200"/>
            <a:ext cx="8229600" cy="2603500"/>
          </a:xfrm>
          <a:prstGeom prst="rect">
            <a:avLst/>
          </a:prstGeom>
          <a:solidFill>
            <a:schemeClr val="accent6">
              <a:lumMod val="20000"/>
              <a:lumOff val="80000"/>
            </a:schemeClr>
          </a:solidFill>
          <a:ln w="12699">
            <a:solidFill>
              <a:schemeClr val="tx2"/>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pitchFamily="34" charset="0"/>
              <a:buNone/>
              <a:defRPr/>
            </a:pPr>
            <a:r>
              <a:rPr lang="en-US" b="1">
                <a:solidFill>
                  <a:schemeClr val="tx2"/>
                </a:solidFill>
              </a:rPr>
              <a:t>When a company is involved in more than one activity in the entire value chain, it is </a:t>
            </a:r>
            <a:r>
              <a:rPr lang="en-US" b="1">
                <a:solidFill>
                  <a:schemeClr val="accent6">
                    <a:lumMod val="75000"/>
                  </a:schemeClr>
                </a:solidFill>
              </a:rPr>
              <a:t>vertically integrated</a:t>
            </a:r>
            <a:r>
              <a:rPr lang="en-US" b="1">
                <a:solidFill>
                  <a:schemeClr val="tx2"/>
                </a:solidFill>
              </a:rPr>
              <a:t>.  A decision to carry out one of the activities in the value chain internally, rather than to buy externally from a supplier is called a </a:t>
            </a:r>
            <a:r>
              <a:rPr lang="en-US" b="1">
                <a:solidFill>
                  <a:schemeClr val="accent6">
                    <a:lumMod val="75000"/>
                  </a:schemeClr>
                </a:solidFill>
              </a:rPr>
              <a:t>make or buy</a:t>
            </a:r>
            <a:r>
              <a:rPr lang="en-US" b="1">
                <a:solidFill>
                  <a:schemeClr val="tx2"/>
                </a:solidFill>
              </a:rPr>
              <a:t> </a:t>
            </a:r>
            <a:r>
              <a:rPr lang="en-US" b="1">
                <a:solidFill>
                  <a:schemeClr val="accent6">
                    <a:lumMod val="75000"/>
                  </a:schemeClr>
                </a:solidFill>
              </a:rPr>
              <a:t>decision</a:t>
            </a:r>
            <a:r>
              <a:rPr lang="en-US" b="1">
                <a:solidFill>
                  <a:schemeClr val="tx2"/>
                </a:solidFill>
              </a:rPr>
              <a:t>.</a:t>
            </a:r>
            <a:endParaRPr lang="en-US" b="1" dirty="0">
              <a:solidFill>
                <a:schemeClr val="tx2"/>
              </a:solidFill>
            </a:endParaRPr>
          </a:p>
        </p:txBody>
      </p:sp>
    </p:spTree>
    <p:extLst>
      <p:ext uri="{BB962C8B-B14F-4D97-AF65-F5344CB8AC3E}">
        <p14:creationId xmlns:p14="http://schemas.microsoft.com/office/powerpoint/2010/main" val="265718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42923" cy="523220"/>
          </a:xfrm>
          <a:prstGeom prst="rect">
            <a:avLst/>
          </a:prstGeom>
          <a:noFill/>
        </p:spPr>
        <p:txBody>
          <a:bodyPr wrap="square" rtlCol="0">
            <a:spAutoFit/>
          </a:bodyPr>
          <a:lstStyle/>
          <a:p>
            <a:pPr algn="ctr">
              <a:defRPr/>
            </a:pPr>
            <a:r>
              <a:rPr lang="en-US" altLang="en-US" sz="2800" b="1" dirty="0">
                <a:solidFill>
                  <a:schemeClr val="bg1"/>
                </a:solidFill>
              </a:rPr>
              <a:t>Vertical Integration - Advantages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Diagonal Corners Rounded 10">
            <a:extLst>
              <a:ext uri="{FF2B5EF4-FFF2-40B4-BE49-F238E27FC236}">
                <a16:creationId xmlns:a16="http://schemas.microsoft.com/office/drawing/2014/main" id="{4898D6DB-35AA-0DF7-899D-9D8C19C6287F}"/>
              </a:ext>
            </a:extLst>
          </p:cNvPr>
          <p:cNvSpPr/>
          <p:nvPr/>
        </p:nvSpPr>
        <p:spPr>
          <a:xfrm>
            <a:off x="3048000" y="3984429"/>
            <a:ext cx="6248400" cy="742766"/>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FCD8DE8-673E-1FB6-7176-857D1AD379FF}"/>
              </a:ext>
            </a:extLst>
          </p:cNvPr>
          <p:cNvSpPr txBox="1"/>
          <p:nvPr/>
        </p:nvSpPr>
        <p:spPr>
          <a:xfrm>
            <a:off x="4638261" y="4094202"/>
            <a:ext cx="2590800"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rPr>
              <a:t>Realize profits</a:t>
            </a:r>
          </a:p>
        </p:txBody>
      </p:sp>
      <p:sp>
        <p:nvSpPr>
          <p:cNvPr id="8" name="Rectangle: Diagonal Corners Rounded 9">
            <a:extLst>
              <a:ext uri="{FF2B5EF4-FFF2-40B4-BE49-F238E27FC236}">
                <a16:creationId xmlns:a16="http://schemas.microsoft.com/office/drawing/2014/main" id="{AFA2F799-0359-EBB4-EBED-1D985AD020D7}"/>
              </a:ext>
            </a:extLst>
          </p:cNvPr>
          <p:cNvSpPr/>
          <p:nvPr/>
        </p:nvSpPr>
        <p:spPr>
          <a:xfrm>
            <a:off x="3048000" y="2954613"/>
            <a:ext cx="6248400" cy="742766"/>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Rectangle: Diagonal Corners Rounded 4">
            <a:extLst>
              <a:ext uri="{FF2B5EF4-FFF2-40B4-BE49-F238E27FC236}">
                <a16:creationId xmlns:a16="http://schemas.microsoft.com/office/drawing/2014/main" id="{6B14D1E9-41C1-4B89-C84A-3F22A924C852}"/>
              </a:ext>
            </a:extLst>
          </p:cNvPr>
          <p:cNvSpPr/>
          <p:nvPr/>
        </p:nvSpPr>
        <p:spPr>
          <a:xfrm>
            <a:off x="3048000" y="1924234"/>
            <a:ext cx="6248400" cy="742766"/>
          </a:xfrm>
          <a:prstGeom prst="round2Diag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2">
            <a:extLst>
              <a:ext uri="{FF2B5EF4-FFF2-40B4-BE49-F238E27FC236}">
                <a16:creationId xmlns:a16="http://schemas.microsoft.com/office/drawing/2014/main" id="{6359E587-63D8-9B53-757C-6862E03EBBEA}"/>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12" name="TextBox 11">
            <a:extLst>
              <a:ext uri="{FF2B5EF4-FFF2-40B4-BE49-F238E27FC236}">
                <a16:creationId xmlns:a16="http://schemas.microsoft.com/office/drawing/2014/main" id="{C460E6E9-3F31-18D2-D4FA-24EC55F0EBDD}"/>
              </a:ext>
            </a:extLst>
          </p:cNvPr>
          <p:cNvSpPr txBox="1"/>
          <p:nvPr/>
        </p:nvSpPr>
        <p:spPr>
          <a:xfrm>
            <a:off x="3200400" y="2034570"/>
            <a:ext cx="6096000"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rPr>
              <a:t>Smoother flow of parts and materials</a:t>
            </a:r>
          </a:p>
        </p:txBody>
      </p:sp>
      <p:sp>
        <p:nvSpPr>
          <p:cNvPr id="13" name="TextBox 12">
            <a:extLst>
              <a:ext uri="{FF2B5EF4-FFF2-40B4-BE49-F238E27FC236}">
                <a16:creationId xmlns:a16="http://schemas.microsoft.com/office/drawing/2014/main" id="{DF3EAA91-A4A4-5A2C-6C93-559ACBE6D437}"/>
              </a:ext>
            </a:extLst>
          </p:cNvPr>
          <p:cNvSpPr txBox="1"/>
          <p:nvPr/>
        </p:nvSpPr>
        <p:spPr>
          <a:xfrm>
            <a:off x="4191000" y="3064386"/>
            <a:ext cx="348532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rPr>
              <a:t>Better quality control</a:t>
            </a:r>
          </a:p>
        </p:txBody>
      </p:sp>
    </p:spTree>
    <p:extLst>
      <p:ext uri="{BB962C8B-B14F-4D97-AF65-F5344CB8AC3E}">
        <p14:creationId xmlns:p14="http://schemas.microsoft.com/office/powerpoint/2010/main" val="398486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5185" cy="523220"/>
          </a:xfrm>
          <a:prstGeom prst="rect">
            <a:avLst/>
          </a:prstGeom>
          <a:noFill/>
        </p:spPr>
        <p:txBody>
          <a:bodyPr wrap="square" rtlCol="0">
            <a:spAutoFit/>
          </a:bodyPr>
          <a:lstStyle/>
          <a:p>
            <a:pPr algn="ctr">
              <a:defRPr/>
            </a:pPr>
            <a:r>
              <a:rPr lang="en-US" altLang="en-US" sz="2800" b="1" dirty="0">
                <a:solidFill>
                  <a:schemeClr val="bg1"/>
                </a:solidFill>
              </a:rPr>
              <a:t>Vertical Integration - Disadvantages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Diagonal Corners Rounded 9">
            <a:extLst>
              <a:ext uri="{FF2B5EF4-FFF2-40B4-BE49-F238E27FC236}">
                <a16:creationId xmlns:a16="http://schemas.microsoft.com/office/drawing/2014/main" id="{7670D08D-914A-AB4B-D563-824BE2EFBBD4}"/>
              </a:ext>
            </a:extLst>
          </p:cNvPr>
          <p:cNvSpPr/>
          <p:nvPr/>
        </p:nvSpPr>
        <p:spPr>
          <a:xfrm>
            <a:off x="2362200" y="3658838"/>
            <a:ext cx="7467600" cy="2275131"/>
          </a:xfrm>
          <a:prstGeom prst="round2Diag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7" name="Rectangle: Diagonal Corners Rounded 4">
            <a:extLst>
              <a:ext uri="{FF2B5EF4-FFF2-40B4-BE49-F238E27FC236}">
                <a16:creationId xmlns:a16="http://schemas.microsoft.com/office/drawing/2014/main" id="{D5B8A8A0-0D73-AA42-0ABA-DB391919AFEA}"/>
              </a:ext>
            </a:extLst>
          </p:cNvPr>
          <p:cNvSpPr/>
          <p:nvPr/>
        </p:nvSpPr>
        <p:spPr>
          <a:xfrm>
            <a:off x="2362200" y="1752600"/>
            <a:ext cx="7467600" cy="1804359"/>
          </a:xfrm>
          <a:prstGeom prst="round2Diag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8" name="Rectangle 2">
            <a:extLst>
              <a:ext uri="{FF2B5EF4-FFF2-40B4-BE49-F238E27FC236}">
                <a16:creationId xmlns:a16="http://schemas.microsoft.com/office/drawing/2014/main" id="{19E74A44-FAD3-B04A-6790-99D30425B16E}"/>
              </a:ext>
            </a:extLst>
          </p:cNvPr>
          <p:cNvSpPr txBox="1">
            <a:spLocks noChangeArrowheads="1"/>
          </p:cNvSpPr>
          <p:nvPr/>
        </p:nvSpPr>
        <p:spPr>
          <a:xfrm>
            <a:off x="1981200" y="274638"/>
            <a:ext cx="822960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9" name="TextBox 8">
            <a:extLst>
              <a:ext uri="{FF2B5EF4-FFF2-40B4-BE49-F238E27FC236}">
                <a16:creationId xmlns:a16="http://schemas.microsoft.com/office/drawing/2014/main" id="{E674A93D-6899-A5EA-69EA-C706D6F967F2}"/>
              </a:ext>
            </a:extLst>
          </p:cNvPr>
          <p:cNvSpPr txBox="1"/>
          <p:nvPr/>
        </p:nvSpPr>
        <p:spPr>
          <a:xfrm>
            <a:off x="2514600" y="1741077"/>
            <a:ext cx="7162800" cy="1815882"/>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rPr>
              <a:t>Companies may fail to take advantage of suppliers who can create </a:t>
            </a:r>
            <a:r>
              <a:rPr lang="en-US" sz="2800" b="1" dirty="0">
                <a:solidFill>
                  <a:schemeClr val="bg1"/>
                </a:solidFill>
                <a:effectLst>
                  <a:outerShdw blurRad="38100" dist="38100" dir="2700000" algn="tl">
                    <a:srgbClr val="000000">
                      <a:alpha val="43137"/>
                    </a:srgbClr>
                  </a:outerShdw>
                </a:effectLst>
              </a:rPr>
              <a:t>economies of scale advantage</a:t>
            </a:r>
            <a:r>
              <a:rPr lang="en-US" sz="2800" dirty="0">
                <a:solidFill>
                  <a:schemeClr val="bg1"/>
                </a:solidFill>
                <a:effectLst>
                  <a:outerShdw blurRad="38100" dist="38100" dir="2700000" algn="tl">
                    <a:srgbClr val="000000">
                      <a:alpha val="43137"/>
                    </a:srgbClr>
                  </a:outerShdw>
                </a:effectLst>
              </a:rPr>
              <a:t> by pooling demand from numerous companies. </a:t>
            </a:r>
          </a:p>
        </p:txBody>
      </p:sp>
      <p:sp>
        <p:nvSpPr>
          <p:cNvPr id="11" name="TextBox 10">
            <a:extLst>
              <a:ext uri="{FF2B5EF4-FFF2-40B4-BE49-F238E27FC236}">
                <a16:creationId xmlns:a16="http://schemas.microsoft.com/office/drawing/2014/main" id="{4B49DD9D-7C88-8C00-A06B-E5B4ACBA659D}"/>
              </a:ext>
            </a:extLst>
          </p:cNvPr>
          <p:cNvSpPr txBox="1"/>
          <p:nvPr/>
        </p:nvSpPr>
        <p:spPr>
          <a:xfrm>
            <a:off x="2514602" y="3972487"/>
            <a:ext cx="7162799" cy="1815882"/>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rPr>
              <a:t>While the </a:t>
            </a:r>
            <a:r>
              <a:rPr lang="en-US" sz="2800" b="1" dirty="0">
                <a:solidFill>
                  <a:schemeClr val="bg1"/>
                </a:solidFill>
                <a:effectLst>
                  <a:outerShdw blurRad="38100" dist="38100" dir="2700000" algn="tl">
                    <a:srgbClr val="000000">
                      <a:alpha val="43137"/>
                    </a:srgbClr>
                  </a:outerShdw>
                </a:effectLst>
              </a:rPr>
              <a:t>economies of scale</a:t>
            </a:r>
            <a:r>
              <a:rPr lang="en-US" sz="2800" dirty="0">
                <a:solidFill>
                  <a:schemeClr val="bg1"/>
                </a:solidFill>
                <a:effectLst>
                  <a:outerShdw blurRad="38100" dist="38100" dir="2700000" algn="tl">
                    <a:srgbClr val="000000">
                      <a:alpha val="43137"/>
                    </a:srgbClr>
                  </a:outerShdw>
                </a:effectLst>
              </a:rPr>
              <a:t> factor can be appealing, a company must be careful to retain control over activities that are </a:t>
            </a:r>
            <a:r>
              <a:rPr lang="en-US" sz="2800" b="1" dirty="0">
                <a:solidFill>
                  <a:schemeClr val="bg1"/>
                </a:solidFill>
                <a:effectLst>
                  <a:outerShdw blurRad="38100" dist="38100" dir="2700000" algn="tl">
                    <a:srgbClr val="000000">
                      <a:alpha val="43137"/>
                    </a:srgbClr>
                  </a:outerShdw>
                </a:effectLst>
              </a:rPr>
              <a:t>essential to maintaining its competitive position</a:t>
            </a:r>
            <a:r>
              <a:rPr lang="en-US" sz="2800" dirty="0">
                <a:solidFill>
                  <a:schemeClr val="bg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1705570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80" y="422764"/>
            <a:ext cx="6602918" cy="954107"/>
          </a:xfrm>
          <a:prstGeom prst="rect">
            <a:avLst/>
          </a:prstGeom>
          <a:noFill/>
        </p:spPr>
        <p:txBody>
          <a:bodyPr wrap="square" rtlCol="0">
            <a:spAutoFit/>
          </a:bodyPr>
          <a:lstStyle/>
          <a:p>
            <a:pPr algn="ctr">
              <a:defRPr/>
            </a:pPr>
            <a:r>
              <a:rPr lang="en-US" sz="2800" b="1" dirty="0">
                <a:solidFill>
                  <a:schemeClr val="bg1"/>
                </a:solidFill>
              </a:rPr>
              <a:t>The Make or Buy Decision – </a:t>
            </a:r>
            <a:br>
              <a:rPr lang="en-US" sz="2800" b="1" dirty="0">
                <a:solidFill>
                  <a:schemeClr val="bg1"/>
                </a:solidFill>
              </a:rPr>
            </a:br>
            <a:r>
              <a:rPr lang="en-US" sz="2800" b="1" dirty="0">
                <a:solidFill>
                  <a:schemeClr val="bg1"/>
                </a:solidFill>
              </a:rPr>
              <a:t>An Example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E8BE7C66-44D2-16A1-07F7-5FE6F336BF16}"/>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dirty="0"/>
          </a:p>
        </p:txBody>
      </p:sp>
      <p:sp>
        <p:nvSpPr>
          <p:cNvPr id="7" name="Rectangle 3">
            <a:extLst>
              <a:ext uri="{FF2B5EF4-FFF2-40B4-BE49-F238E27FC236}">
                <a16:creationId xmlns:a16="http://schemas.microsoft.com/office/drawing/2014/main" id="{CD21C2A2-7E90-6E89-D055-AE0D57828B42}"/>
              </a:ext>
            </a:extLst>
          </p:cNvPr>
          <p:cNvSpPr txBox="1">
            <a:spLocks noChangeArrowheads="1"/>
          </p:cNvSpPr>
          <p:nvPr/>
        </p:nvSpPr>
        <p:spPr>
          <a:xfrm>
            <a:off x="1981200" y="1807305"/>
            <a:ext cx="8229600" cy="4766775"/>
          </a:xfrm>
          <a:prstGeom prst="rect">
            <a:avLst/>
          </a:prstGeom>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buFont typeface="Arial" panose="020B0604020202020204" pitchFamily="34" charset="0"/>
              <a:buNone/>
            </a:pPr>
            <a:r>
              <a:rPr lang="en-US" altLang="en-US" dirty="0">
                <a:latin typeface="Arial" charset="0"/>
                <a:cs typeface="Arial" charset="0"/>
              </a:rPr>
              <a:t>Essex Company manufactures part 4A that is used in one of its products.  The unit product cost of this part is:</a:t>
            </a:r>
          </a:p>
        </p:txBody>
      </p:sp>
      <p:graphicFrame>
        <p:nvGraphicFramePr>
          <p:cNvPr id="8" name="Object 2">
            <a:extLst>
              <a:ext uri="{FF2B5EF4-FFF2-40B4-BE49-F238E27FC236}">
                <a16:creationId xmlns:a16="http://schemas.microsoft.com/office/drawing/2014/main" id="{04017AA3-A1B6-3285-3CA8-946D410CBEC4}"/>
              </a:ext>
            </a:extLst>
          </p:cNvPr>
          <p:cNvGraphicFramePr>
            <a:graphicFrameLocks/>
          </p:cNvGraphicFramePr>
          <p:nvPr>
            <p:extLst>
              <p:ext uri="{D42A27DB-BD31-4B8C-83A1-F6EECF244321}">
                <p14:modId xmlns:p14="http://schemas.microsoft.com/office/powerpoint/2010/main" val="2323234798"/>
              </p:ext>
            </p:extLst>
          </p:nvPr>
        </p:nvGraphicFramePr>
        <p:xfrm>
          <a:off x="3269932" y="2787069"/>
          <a:ext cx="6653213" cy="3280634"/>
        </p:xfrm>
        <a:graphic>
          <a:graphicData uri="http://schemas.openxmlformats.org/presentationml/2006/ole">
            <mc:AlternateContent xmlns:mc="http://schemas.openxmlformats.org/markup-compatibility/2006">
              <mc:Choice xmlns:v="urn:schemas-microsoft-com:vml" Requires="v">
                <p:oleObj name="Worksheet" r:id="rId8" imgW="2781582" imgH="1467364" progId="Excel.Sheet.8">
                  <p:embed/>
                </p:oleObj>
              </mc:Choice>
              <mc:Fallback>
                <p:oleObj name="Worksheet" r:id="rId8" imgW="2781582" imgH="1467364" progId="Excel.Sheet.8">
                  <p:embed/>
                  <p:pic>
                    <p:nvPicPr>
                      <p:cNvPr id="18434"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69932" y="2787069"/>
                        <a:ext cx="6653213" cy="3280634"/>
                      </a:xfrm>
                      <a:prstGeom prst="rect">
                        <a:avLst/>
                      </a:prstGeom>
                      <a:solidFill>
                        <a:srgbClr val="FBE0D1"/>
                      </a:solidFill>
                      <a:ln w="12699">
                        <a:solidFill>
                          <a:srgbClr val="000000"/>
                        </a:solidFill>
                        <a:miter lim="800000"/>
                        <a:headEnd/>
                        <a:tailEnd/>
                      </a:ln>
                      <a:effectLst>
                        <a:outerShdw dist="45791" dir="3378596" algn="ctr" rotWithShape="0">
                          <a:srgbClr val="000000"/>
                        </a:outerShdw>
                      </a:effectLst>
                    </p:spPr>
                  </p:pic>
                </p:oleObj>
              </mc:Fallback>
            </mc:AlternateContent>
          </a:graphicData>
        </a:graphic>
      </p:graphicFrame>
    </p:spTree>
    <p:extLst>
      <p:ext uri="{BB962C8B-B14F-4D97-AF65-F5344CB8AC3E}">
        <p14:creationId xmlns:p14="http://schemas.microsoft.com/office/powerpoint/2010/main" val="5414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376563" cy="523220"/>
          </a:xfrm>
          <a:prstGeom prst="rect">
            <a:avLst/>
          </a:prstGeom>
          <a:noFill/>
        </p:spPr>
        <p:txBody>
          <a:bodyPr wrap="square" rtlCol="0">
            <a:spAutoFit/>
          </a:bodyPr>
          <a:lstStyle/>
          <a:p>
            <a:pPr algn="ctr">
              <a:defRPr/>
            </a:pPr>
            <a:r>
              <a:rPr lang="en-US" altLang="en-US" sz="2800" b="1" dirty="0">
                <a:solidFill>
                  <a:schemeClr val="bg1"/>
                </a:solidFill>
              </a:rPr>
              <a:t>The Make or Buy Decision – Part 1</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2630E2DB-25F5-BF9D-BEB0-252490556AE0}"/>
              </a:ext>
            </a:extLst>
          </p:cNvPr>
          <p:cNvSpPr txBox="1">
            <a:spLocks noChangeArrowheads="1"/>
          </p:cNvSpPr>
          <p:nvPr/>
        </p:nvSpPr>
        <p:spPr>
          <a:xfrm>
            <a:off x="1981200" y="87924"/>
            <a:ext cx="822960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endParaRPr lang="en-US" altLang="en-US" dirty="0"/>
          </a:p>
        </p:txBody>
      </p:sp>
      <p:sp>
        <p:nvSpPr>
          <p:cNvPr id="7" name="Rectangle 3">
            <a:extLst>
              <a:ext uri="{FF2B5EF4-FFF2-40B4-BE49-F238E27FC236}">
                <a16:creationId xmlns:a16="http://schemas.microsoft.com/office/drawing/2014/main" id="{47A6FD60-BE06-9D7D-86A2-8CE7A8B8542D}"/>
              </a:ext>
            </a:extLst>
          </p:cNvPr>
          <p:cNvSpPr txBox="1">
            <a:spLocks noChangeArrowheads="1"/>
          </p:cNvSpPr>
          <p:nvPr/>
        </p:nvSpPr>
        <p:spPr>
          <a:xfrm>
            <a:off x="1981200" y="1365738"/>
            <a:ext cx="8229600" cy="5105400"/>
          </a:xfrm>
          <a:prstGeom prst="rect">
            <a:avLst/>
          </a:prstGeom>
          <a:solidFill>
            <a:schemeClr val="accent3">
              <a:lumMod val="20000"/>
              <a:lumOff val="80000"/>
            </a:schemeClr>
          </a:solidFill>
          <a:ln w="12699">
            <a:solidFill>
              <a:srgbClr val="000000"/>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a:solidFill>
                  <a:srgbClr val="000000"/>
                </a:solidFill>
              </a:rPr>
              <a:t>The special equipment used to manufacture part 4A has no resale value.</a:t>
            </a:r>
          </a:p>
          <a:p>
            <a:pPr>
              <a:defRPr/>
            </a:pPr>
            <a:r>
              <a:rPr lang="en-US">
                <a:solidFill>
                  <a:srgbClr val="000000"/>
                </a:solidFill>
              </a:rPr>
              <a:t>The total amount of general factory overhead, which is allocated on the basis of direct labor hours, would be unaffected by this decision.</a:t>
            </a:r>
          </a:p>
          <a:p>
            <a:pPr>
              <a:defRPr/>
            </a:pPr>
            <a:r>
              <a:rPr lang="en-US">
                <a:solidFill>
                  <a:srgbClr val="000000"/>
                </a:solidFill>
              </a:rPr>
              <a:t>The $30 unit product cost is based on 20,000 parts produced each year.</a:t>
            </a:r>
          </a:p>
          <a:p>
            <a:pPr>
              <a:defRPr/>
            </a:pPr>
            <a:r>
              <a:rPr lang="en-US">
                <a:solidFill>
                  <a:srgbClr val="000000"/>
                </a:solidFill>
              </a:rPr>
              <a:t>An outside supplier has offered to provide the 20,000 parts at a cost of $25 per part.</a:t>
            </a:r>
          </a:p>
          <a:p>
            <a:pPr algn="ctr">
              <a:buFont typeface="Times" pitchFamily="34" charset="0"/>
              <a:buNone/>
              <a:defRPr/>
            </a:pPr>
            <a:r>
              <a:rPr lang="en-US">
                <a:solidFill>
                  <a:srgbClr val="C00000"/>
                </a:solidFill>
              </a:rPr>
              <a:t>    </a:t>
            </a:r>
            <a:r>
              <a:rPr lang="en-US">
                <a:solidFill>
                  <a:srgbClr val="C00000"/>
                </a:solidFill>
                <a:effectLst>
                  <a:outerShdw blurRad="38100" dist="38100" dir="2700000" algn="tl">
                    <a:srgbClr val="000000"/>
                  </a:outerShdw>
                </a:effectLst>
              </a:rPr>
              <a:t>Should the company stop making Part 4A and but it from an outside supplier?</a:t>
            </a:r>
          </a:p>
          <a:p>
            <a:pPr algn="ctr">
              <a:buFont typeface="Times" pitchFamily="34" charset="0"/>
              <a:buNone/>
              <a:defRPr/>
            </a:pPr>
            <a:endParaRPr lang="en-US" dirty="0">
              <a:solidFill>
                <a:srgbClr val="0000CC"/>
              </a:solidFill>
              <a:effectLst>
                <a:outerShdw blurRad="38100" dist="38100" dir="2700000" algn="tl">
                  <a:srgbClr val="000000"/>
                </a:outerShdw>
              </a:effectLst>
            </a:endParaRPr>
          </a:p>
        </p:txBody>
      </p:sp>
    </p:spTree>
    <p:extLst>
      <p:ext uri="{BB962C8B-B14F-4D97-AF65-F5344CB8AC3E}">
        <p14:creationId xmlns:p14="http://schemas.microsoft.com/office/powerpoint/2010/main" val="970800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412189" cy="523220"/>
          </a:xfrm>
          <a:prstGeom prst="rect">
            <a:avLst/>
          </a:prstGeom>
          <a:noFill/>
        </p:spPr>
        <p:txBody>
          <a:bodyPr wrap="square" rtlCol="0">
            <a:spAutoFit/>
          </a:bodyPr>
          <a:lstStyle/>
          <a:p>
            <a:pPr algn="ctr">
              <a:defRPr/>
            </a:pPr>
            <a:r>
              <a:rPr lang="en-US" altLang="en-US" sz="2800" dirty="0">
                <a:solidFill>
                  <a:schemeClr val="bg1"/>
                </a:solidFill>
              </a:rPr>
              <a:t>The Make or Buy Decision – Part 2</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09C4F897-2DBB-39F1-CE8D-59C874B15B2F}"/>
              </a:ext>
            </a:extLst>
          </p:cNvPr>
          <p:cNvSpPr txBox="1">
            <a:spLocks noChangeArrowheads="1"/>
          </p:cNvSpPr>
          <p:nvPr/>
        </p:nvSpPr>
        <p:spPr>
          <a:xfrm>
            <a:off x="2009775" y="122238"/>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ctr" defTabSz="914400" rtl="1" eaLnBrk="1" latinLnBrk="0" hangingPunct="1">
              <a:lnSpc>
                <a:spcPct val="90000"/>
              </a:lnSpc>
              <a:spcBef>
                <a:spcPct val="0"/>
              </a:spcBef>
              <a:buNone/>
              <a:defRPr/>
            </a:pPr>
            <a:endParaRPr lang="en-US" altLang="en-US" dirty="0"/>
          </a:p>
        </p:txBody>
      </p:sp>
      <p:sp>
        <p:nvSpPr>
          <p:cNvPr id="7" name="Rectangle 5">
            <a:extLst>
              <a:ext uri="{FF2B5EF4-FFF2-40B4-BE49-F238E27FC236}">
                <a16:creationId xmlns:a16="http://schemas.microsoft.com/office/drawing/2014/main" id="{449295B9-E2CA-FB83-60E5-D296C9EAAFAB}"/>
              </a:ext>
            </a:extLst>
          </p:cNvPr>
          <p:cNvSpPr>
            <a:spLocks noChangeArrowheads="1"/>
          </p:cNvSpPr>
          <p:nvPr/>
        </p:nvSpPr>
        <p:spPr bwMode="auto">
          <a:xfrm>
            <a:off x="1889195" y="5326170"/>
            <a:ext cx="8610600" cy="679450"/>
          </a:xfrm>
          <a:prstGeom prst="rect">
            <a:avLst/>
          </a:prstGeom>
          <a:solidFill>
            <a:srgbClr val="ECF1F5"/>
          </a:solidFill>
          <a:ln w="12700">
            <a:solidFill>
              <a:srgbClr val="000000"/>
            </a:solidFill>
            <a:miter lim="800000"/>
            <a:headEnd/>
            <a:tailEnd/>
          </a:ln>
          <a:effectLst>
            <a:outerShdw dist="35921" dir="2700000" algn="ctr" rotWithShape="0">
              <a:srgbClr val="000000"/>
            </a:outerShdw>
          </a:effectLst>
        </p:spPr>
        <p:txBody>
          <a:bodyPr lIns="90488" tIns="44450" rIns="90488" bIns="44450">
            <a:spAutoFit/>
          </a:bodyPr>
          <a:lstStyle/>
          <a:p>
            <a:pPr algn="ctr">
              <a:defRPr/>
            </a:pPr>
            <a:r>
              <a:rPr lang="en-US" altLang="en-US" b="1" dirty="0">
                <a:solidFill>
                  <a:srgbClr val="373D54"/>
                </a:solidFill>
                <a:latin typeface="Arial" pitchFamily="34" charset="0"/>
              </a:rPr>
              <a:t>The </a:t>
            </a:r>
            <a:r>
              <a:rPr lang="en-US" altLang="en-US" sz="1900" b="1" dirty="0">
                <a:solidFill>
                  <a:srgbClr val="FF0000"/>
                </a:solidFill>
                <a:latin typeface="Arial" pitchFamily="34" charset="0"/>
              </a:rPr>
              <a:t>avoidable costs</a:t>
            </a:r>
            <a:r>
              <a:rPr lang="en-US" altLang="en-US" sz="1900" b="1" dirty="0">
                <a:solidFill>
                  <a:srgbClr val="373D54"/>
                </a:solidFill>
                <a:latin typeface="Arial" pitchFamily="34" charset="0"/>
              </a:rPr>
              <a:t> associated with making Part 4A include direct materials, direct labor, variable overhead, and the supervisor’s salary.</a:t>
            </a:r>
          </a:p>
        </p:txBody>
      </p:sp>
      <p:graphicFrame>
        <p:nvGraphicFramePr>
          <p:cNvPr id="8" name="Object 2">
            <a:extLst>
              <a:ext uri="{FF2B5EF4-FFF2-40B4-BE49-F238E27FC236}">
                <a16:creationId xmlns:a16="http://schemas.microsoft.com/office/drawing/2014/main" id="{C49B1594-106E-0DDD-8144-FF07F323349A}"/>
              </a:ext>
            </a:extLst>
          </p:cNvPr>
          <p:cNvGraphicFramePr>
            <a:graphicFrameLocks/>
          </p:cNvGraphicFramePr>
          <p:nvPr/>
        </p:nvGraphicFramePr>
        <p:xfrm>
          <a:off x="1752600" y="1282823"/>
          <a:ext cx="8915400" cy="3938588"/>
        </p:xfrm>
        <a:graphic>
          <a:graphicData uri="http://schemas.openxmlformats.org/presentationml/2006/ole">
            <mc:AlternateContent xmlns:mc="http://schemas.openxmlformats.org/markup-compatibility/2006">
              <mc:Choice xmlns:v="urn:schemas-microsoft-com:vml" Requires="v">
                <p:oleObj name="Worksheet" r:id="rId8" imgW="4457756" imgH="2247892" progId="Excel.Sheet.8">
                  <p:embed/>
                </p:oleObj>
              </mc:Choice>
              <mc:Fallback>
                <p:oleObj name="Worksheet" r:id="rId8" imgW="4457756" imgH="2247892" progId="Excel.Sheet.8">
                  <p:embed/>
                  <p:pic>
                    <p:nvPicPr>
                      <p:cNvPr id="19458"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52600" y="1282823"/>
                        <a:ext cx="8915400" cy="39385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15971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471566" cy="523220"/>
          </a:xfrm>
          <a:prstGeom prst="rect">
            <a:avLst/>
          </a:prstGeom>
          <a:noFill/>
        </p:spPr>
        <p:txBody>
          <a:bodyPr wrap="square" rtlCol="0">
            <a:spAutoFit/>
          </a:bodyPr>
          <a:lstStyle/>
          <a:p>
            <a:pPr>
              <a:defRPr/>
            </a:pPr>
            <a:r>
              <a:rPr lang="en-US" altLang="en-US" sz="2800" b="1" dirty="0">
                <a:solidFill>
                  <a:schemeClr val="bg1"/>
                </a:solidFill>
              </a:rPr>
              <a:t>The Make or Buy Decision – Part 3</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graphicFrame>
        <p:nvGraphicFramePr>
          <p:cNvPr id="4" name="Object 2">
            <a:extLst>
              <a:ext uri="{FF2B5EF4-FFF2-40B4-BE49-F238E27FC236}">
                <a16:creationId xmlns:a16="http://schemas.microsoft.com/office/drawing/2014/main" id="{C4C2D4AB-46DA-4D88-4373-20D3916D1873}"/>
              </a:ext>
            </a:extLst>
          </p:cNvPr>
          <p:cNvGraphicFramePr>
            <a:graphicFrameLocks/>
          </p:cNvGraphicFramePr>
          <p:nvPr/>
        </p:nvGraphicFramePr>
        <p:xfrm>
          <a:off x="1781908" y="1554162"/>
          <a:ext cx="8915400" cy="3938588"/>
        </p:xfrm>
        <a:graphic>
          <a:graphicData uri="http://schemas.openxmlformats.org/presentationml/2006/ole">
            <mc:AlternateContent xmlns:mc="http://schemas.openxmlformats.org/markup-compatibility/2006">
              <mc:Choice xmlns:v="urn:schemas-microsoft-com:vml" Requires="v">
                <p:oleObj name="Worksheet" r:id="rId8" imgW="4457756" imgH="2247892" progId="Excel.Sheet.8">
                  <p:embed/>
                </p:oleObj>
              </mc:Choice>
              <mc:Fallback>
                <p:oleObj name="Worksheet" r:id="rId8" imgW="4457756" imgH="2247892" progId="Excel.Sheet.8">
                  <p:embed/>
                  <p:pic>
                    <p:nvPicPr>
                      <p:cNvPr id="20482" name="Object 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81908" y="1554162"/>
                        <a:ext cx="8915400" cy="39385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699">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Rectangle 3">
            <a:extLst>
              <a:ext uri="{FF2B5EF4-FFF2-40B4-BE49-F238E27FC236}">
                <a16:creationId xmlns:a16="http://schemas.microsoft.com/office/drawing/2014/main" id="{505CF78D-2292-1720-A4BC-2DAE83CC4B9E}"/>
              </a:ext>
            </a:extLst>
          </p:cNvPr>
          <p:cNvSpPr txBox="1">
            <a:spLocks noChangeArrowheads="1"/>
          </p:cNvSpPr>
          <p:nvPr/>
        </p:nvSpPr>
        <p:spPr>
          <a:xfrm>
            <a:off x="2028093" y="222250"/>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en-US" altLang="en-US" dirty="0"/>
          </a:p>
        </p:txBody>
      </p:sp>
      <p:sp>
        <p:nvSpPr>
          <p:cNvPr id="8" name="Line 4">
            <a:extLst>
              <a:ext uri="{FF2B5EF4-FFF2-40B4-BE49-F238E27FC236}">
                <a16:creationId xmlns:a16="http://schemas.microsoft.com/office/drawing/2014/main" id="{D1DA1AF9-E48B-5508-8847-DD14BB21CE41}"/>
              </a:ext>
            </a:extLst>
          </p:cNvPr>
          <p:cNvSpPr>
            <a:spLocks noChangeShapeType="1"/>
          </p:cNvSpPr>
          <p:nvPr/>
        </p:nvSpPr>
        <p:spPr bwMode="auto">
          <a:xfrm flipV="1">
            <a:off x="7010400" y="3995738"/>
            <a:ext cx="630238" cy="963931"/>
          </a:xfrm>
          <a:prstGeom prst="line">
            <a:avLst/>
          </a:prstGeom>
          <a:noFill/>
          <a:ln w="38100">
            <a:solidFill>
              <a:srgbClr val="FC0128"/>
            </a:solidFill>
            <a:round/>
            <a:headEnd/>
            <a:tailEnd type="triangle" w="med" len="med"/>
          </a:ln>
          <a:effectLst>
            <a:outerShdw dist="17961" dir="2700000" algn="ctr" rotWithShape="0">
              <a:srgbClr val="000000"/>
            </a:outerShdw>
          </a:effectLst>
        </p:spPr>
        <p:txBody>
          <a:bodyPr wrap="none" anchor="ctr"/>
          <a:lstStyle/>
          <a:p>
            <a:pPr>
              <a:defRPr/>
            </a:pPr>
            <a:endParaRPr lang="en-US" dirty="0">
              <a:latin typeface="Arial" pitchFamily="34" charset="0"/>
            </a:endParaRPr>
          </a:p>
        </p:txBody>
      </p:sp>
      <p:sp>
        <p:nvSpPr>
          <p:cNvPr id="9" name="Rectangle 5">
            <a:extLst>
              <a:ext uri="{FF2B5EF4-FFF2-40B4-BE49-F238E27FC236}">
                <a16:creationId xmlns:a16="http://schemas.microsoft.com/office/drawing/2014/main" id="{F80AA002-C421-C058-D933-C53B3B0E6078}"/>
              </a:ext>
            </a:extLst>
          </p:cNvPr>
          <p:cNvSpPr>
            <a:spLocks noChangeArrowheads="1"/>
          </p:cNvSpPr>
          <p:nvPr/>
        </p:nvSpPr>
        <p:spPr bwMode="auto">
          <a:xfrm>
            <a:off x="1638300" y="4959670"/>
            <a:ext cx="8915400" cy="1443985"/>
          </a:xfrm>
          <a:prstGeom prst="rect">
            <a:avLst/>
          </a:prstGeom>
          <a:solidFill>
            <a:srgbClr val="FFFF99"/>
          </a:solidFill>
          <a:ln w="12700">
            <a:solidFill>
              <a:schemeClr val="accent2"/>
            </a:solidFill>
            <a:miter lim="800000"/>
            <a:headEnd/>
            <a:tailEnd/>
          </a:ln>
          <a:effectLst>
            <a:outerShdw dist="53882" dir="2700000" algn="ctr" rotWithShape="0">
              <a:srgbClr val="000000"/>
            </a:outerShdw>
          </a:effectLst>
        </p:spPr>
        <p:txBody>
          <a:bodyPr wrap="square" lIns="90488" tIns="44450" rIns="90488" bIns="44450">
            <a:spAutoFit/>
          </a:bodyPr>
          <a:lstStyle/>
          <a:p>
            <a:pPr algn="ctr">
              <a:defRPr/>
            </a:pPr>
            <a:r>
              <a:rPr lang="en-US" altLang="en-US" sz="2200" b="1" dirty="0">
                <a:solidFill>
                  <a:schemeClr val="tx2"/>
                </a:solidFill>
                <a:latin typeface="Arial" pitchFamily="34" charset="0"/>
              </a:rPr>
              <a:t>The cost incurred to buy the equipment is a </a:t>
            </a:r>
            <a:r>
              <a:rPr lang="en-US" altLang="en-US" sz="2200" b="1" dirty="0">
                <a:solidFill>
                  <a:srgbClr val="FF0000"/>
                </a:solidFill>
                <a:latin typeface="Arial" pitchFamily="34" charset="0"/>
              </a:rPr>
              <a:t>sunk cost</a:t>
            </a:r>
            <a:r>
              <a:rPr lang="en-US" altLang="en-US" sz="2200" b="1" dirty="0">
                <a:solidFill>
                  <a:schemeClr val="tx2"/>
                </a:solidFill>
                <a:latin typeface="Arial" pitchFamily="34" charset="0"/>
              </a:rPr>
              <a:t>; the depreciation simply spreads the sunk cost over the equipment’s useful life. The equipment has no resale value. The special equipment and associated depreciation expense are </a:t>
            </a:r>
            <a:r>
              <a:rPr lang="en-US" altLang="en-US" sz="2200" b="1" dirty="0">
                <a:solidFill>
                  <a:srgbClr val="FF0000"/>
                </a:solidFill>
                <a:latin typeface="Arial" pitchFamily="34" charset="0"/>
              </a:rPr>
              <a:t>irrelevant</a:t>
            </a:r>
            <a:r>
              <a:rPr lang="en-US" altLang="en-US" sz="2200" b="1" dirty="0">
                <a:solidFill>
                  <a:schemeClr val="tx2"/>
                </a:solidFill>
                <a:latin typeface="Arial" pitchFamily="34" charset="0"/>
              </a:rPr>
              <a:t>.</a:t>
            </a:r>
          </a:p>
        </p:txBody>
      </p:sp>
    </p:spTree>
    <p:extLst>
      <p:ext uri="{BB962C8B-B14F-4D97-AF65-F5344CB8AC3E}">
        <p14:creationId xmlns:p14="http://schemas.microsoft.com/office/powerpoint/2010/main" val="4014258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455368" cy="523220"/>
          </a:xfrm>
          <a:prstGeom prst="rect">
            <a:avLst/>
          </a:prstGeom>
          <a:noFill/>
        </p:spPr>
        <p:txBody>
          <a:bodyPr wrap="square" rtlCol="0">
            <a:spAutoFit/>
          </a:bodyPr>
          <a:lstStyle/>
          <a:p>
            <a:pPr>
              <a:defRPr/>
            </a:pPr>
            <a:r>
              <a:rPr lang="en-US" altLang="en-US" sz="2800" b="1" dirty="0">
                <a:solidFill>
                  <a:schemeClr val="bg1"/>
                </a:solidFill>
              </a:rPr>
              <a:t>The Make or Buy Decision – Part 4</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3">
            <a:extLst>
              <a:ext uri="{FF2B5EF4-FFF2-40B4-BE49-F238E27FC236}">
                <a16:creationId xmlns:a16="http://schemas.microsoft.com/office/drawing/2014/main" id="{5CC21814-6FD6-19A7-DD27-577D0C305C27}"/>
              </a:ext>
            </a:extLst>
          </p:cNvPr>
          <p:cNvSpPr txBox="1">
            <a:spLocks noChangeArrowheads="1"/>
          </p:cNvSpPr>
          <p:nvPr/>
        </p:nvSpPr>
        <p:spPr>
          <a:xfrm>
            <a:off x="2286000" y="274638"/>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en-US" altLang="en-US" dirty="0"/>
          </a:p>
        </p:txBody>
      </p:sp>
      <p:sp>
        <p:nvSpPr>
          <p:cNvPr id="7" name="Rectangle 5">
            <a:extLst>
              <a:ext uri="{FF2B5EF4-FFF2-40B4-BE49-F238E27FC236}">
                <a16:creationId xmlns:a16="http://schemas.microsoft.com/office/drawing/2014/main" id="{57ED63BF-6630-B9C2-E298-A76A0606755C}"/>
              </a:ext>
            </a:extLst>
          </p:cNvPr>
          <p:cNvSpPr>
            <a:spLocks noChangeArrowheads="1"/>
          </p:cNvSpPr>
          <p:nvPr/>
        </p:nvSpPr>
        <p:spPr bwMode="auto">
          <a:xfrm>
            <a:off x="2095501" y="2286000"/>
            <a:ext cx="8000999" cy="2090316"/>
          </a:xfrm>
          <a:prstGeom prst="rect">
            <a:avLst/>
          </a:prstGeom>
          <a:solidFill>
            <a:srgbClr val="FFC585"/>
          </a:solidFill>
          <a:ln w="12700">
            <a:solidFill>
              <a:schemeClr val="tx2"/>
            </a:solidFill>
            <a:miter lim="800000"/>
            <a:headEnd/>
            <a:tailEnd/>
          </a:ln>
          <a:effectLst>
            <a:outerShdw dist="53882" dir="2700000" algn="ctr" rotWithShape="0">
              <a:srgbClr val="000000"/>
            </a:outerShdw>
          </a:effectLst>
        </p:spPr>
        <p:txBody>
          <a:bodyPr wrap="square" lIns="90488" tIns="44450" rIns="90488" bIns="44450">
            <a:spAutoFit/>
          </a:bodyPr>
          <a:lstStyle/>
          <a:p>
            <a:pPr>
              <a:spcBef>
                <a:spcPts val="600"/>
              </a:spcBef>
            </a:pPr>
            <a:r>
              <a:rPr lang="en-US" sz="2400" b="1" dirty="0">
                <a:solidFill>
                  <a:schemeClr val="tx2"/>
                </a:solidFill>
              </a:rPr>
              <a:t>Allocated general factory overhead: Cost Per Unit $10</a:t>
            </a:r>
          </a:p>
          <a:p>
            <a:pPr marL="342900" indent="-342900">
              <a:spcBef>
                <a:spcPts val="600"/>
              </a:spcBef>
              <a:buClr>
                <a:srgbClr val="C00000"/>
              </a:buClr>
              <a:buFont typeface="Arial" panose="020B0604020202020204" pitchFamily="34" charset="0"/>
              <a:buChar char="•"/>
            </a:pPr>
            <a:r>
              <a:rPr lang="en-US" altLang="en-US" sz="2400" b="1" dirty="0">
                <a:solidFill>
                  <a:schemeClr val="tx2"/>
                </a:solidFill>
              </a:rPr>
              <a:t>The allocated general factory overhead represents allocated costs common to all items produced in the factory and would continue unchanged. </a:t>
            </a:r>
          </a:p>
          <a:p>
            <a:pPr marL="342900" indent="-342900">
              <a:spcBef>
                <a:spcPts val="600"/>
              </a:spcBef>
              <a:buClr>
                <a:srgbClr val="C00000"/>
              </a:buClr>
              <a:buFont typeface="Arial" panose="020B0604020202020204" pitchFamily="34" charset="0"/>
              <a:buChar char="•"/>
            </a:pPr>
            <a:r>
              <a:rPr lang="en-US" altLang="en-US" sz="2400" b="1" dirty="0">
                <a:solidFill>
                  <a:schemeClr val="tx2"/>
                </a:solidFill>
              </a:rPr>
              <a:t>Thus, it is irrelevant to the decision.</a:t>
            </a:r>
          </a:p>
        </p:txBody>
      </p:sp>
    </p:spTree>
    <p:extLst>
      <p:ext uri="{BB962C8B-B14F-4D97-AF65-F5344CB8AC3E}">
        <p14:creationId xmlns:p14="http://schemas.microsoft.com/office/powerpoint/2010/main" val="3019684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293436" cy="523220"/>
          </a:xfrm>
          <a:prstGeom prst="rect">
            <a:avLst/>
          </a:prstGeom>
          <a:noFill/>
        </p:spPr>
        <p:txBody>
          <a:bodyPr wrap="square" rtlCol="0">
            <a:spAutoFit/>
          </a:bodyPr>
          <a:lstStyle/>
          <a:p>
            <a:pPr>
              <a:defRPr/>
            </a:pPr>
            <a:r>
              <a:rPr lang="en-US" altLang="en-US" sz="2800" b="1" dirty="0">
                <a:solidFill>
                  <a:schemeClr val="bg1"/>
                </a:solidFill>
              </a:rPr>
              <a:t>The Make or Buy Decision – Part 5</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2">
            <a:extLst>
              <a:ext uri="{FF2B5EF4-FFF2-40B4-BE49-F238E27FC236}">
                <a16:creationId xmlns:a16="http://schemas.microsoft.com/office/drawing/2014/main" id="{15F76BC1-D0AE-978E-25AF-E4E159164DC5}"/>
              </a:ext>
            </a:extLst>
          </p:cNvPr>
          <p:cNvSpPr txBox="1">
            <a:spLocks noChangeArrowheads="1"/>
          </p:cNvSpPr>
          <p:nvPr/>
        </p:nvSpPr>
        <p:spPr>
          <a:xfrm>
            <a:off x="2286000" y="274638"/>
            <a:ext cx="8172450" cy="1143000"/>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r" defTabSz="914400" rtl="1" eaLnBrk="1" latinLnBrk="0" hangingPunct="1">
              <a:lnSpc>
                <a:spcPct val="90000"/>
              </a:lnSpc>
              <a:spcBef>
                <a:spcPct val="0"/>
              </a:spcBef>
              <a:buNone/>
              <a:defRPr/>
            </a:pPr>
            <a:endParaRPr lang="en-US" altLang="en-US" dirty="0"/>
          </a:p>
        </p:txBody>
      </p:sp>
      <p:sp>
        <p:nvSpPr>
          <p:cNvPr id="7" name="Rectangle 5">
            <a:extLst>
              <a:ext uri="{FF2B5EF4-FFF2-40B4-BE49-F238E27FC236}">
                <a16:creationId xmlns:a16="http://schemas.microsoft.com/office/drawing/2014/main" id="{6E848703-9468-0D8D-37C3-DB3CD47715C4}"/>
              </a:ext>
            </a:extLst>
          </p:cNvPr>
          <p:cNvSpPr>
            <a:spLocks noChangeArrowheads="1"/>
          </p:cNvSpPr>
          <p:nvPr/>
        </p:nvSpPr>
        <p:spPr bwMode="auto">
          <a:xfrm>
            <a:off x="2057401" y="2362200"/>
            <a:ext cx="8000999" cy="2459648"/>
          </a:xfrm>
          <a:prstGeom prst="rect">
            <a:avLst/>
          </a:prstGeom>
          <a:solidFill>
            <a:srgbClr val="FFC585"/>
          </a:solidFill>
          <a:ln w="12700">
            <a:solidFill>
              <a:schemeClr val="tx2"/>
            </a:solidFill>
            <a:miter lim="800000"/>
            <a:headEnd/>
            <a:tailEnd/>
          </a:ln>
          <a:effectLst>
            <a:outerShdw dist="53882" dir="2700000" algn="ctr" rotWithShape="0">
              <a:srgbClr val="000000"/>
            </a:outerShdw>
          </a:effectLst>
        </p:spPr>
        <p:txBody>
          <a:bodyPr wrap="square" lIns="90488" tIns="44450" rIns="90488" bIns="44450">
            <a:spAutoFit/>
          </a:bodyPr>
          <a:lstStyle/>
          <a:p>
            <a:pPr marL="347472" indent="-342900">
              <a:spcBef>
                <a:spcPts val="600"/>
              </a:spcBef>
              <a:buClr>
                <a:srgbClr val="C00000"/>
              </a:buClr>
              <a:buFont typeface="Arial" panose="020B0604020202020204" pitchFamily="34" charset="0"/>
              <a:buChar char="•"/>
            </a:pPr>
            <a:r>
              <a:rPr lang="en-US" sz="2400" b="1" dirty="0">
                <a:solidFill>
                  <a:schemeClr val="tx2"/>
                </a:solidFill>
                <a:latin typeface="Arial" panose="020B0604020202020204" pitchFamily="34" charset="0"/>
                <a:cs typeface="Arial" panose="020B0604020202020204" pitchFamily="34" charset="0"/>
              </a:rPr>
              <a:t>Financial advantage of making Part 4A is $160,000 less than the cost of buying the part.</a:t>
            </a:r>
          </a:p>
          <a:p>
            <a:pPr marL="347472" indent="-342900">
              <a:spcBef>
                <a:spcPts val="600"/>
              </a:spcBef>
              <a:buClr>
                <a:srgbClr val="C00000"/>
              </a:buClr>
              <a:buFont typeface="Arial" panose="020B0604020202020204" pitchFamily="34" charset="0"/>
              <a:buChar char="•"/>
            </a:pPr>
            <a:r>
              <a:rPr lang="en-US" altLang="en-US" sz="2400" b="1" dirty="0">
                <a:solidFill>
                  <a:schemeClr val="tx2"/>
                </a:solidFill>
                <a:latin typeface="Arial" panose="020B0604020202020204" pitchFamily="34" charset="0"/>
                <a:cs typeface="Arial" panose="020B0604020202020204" pitchFamily="34" charset="0"/>
              </a:rPr>
              <a:t>Should we make or buy Part 4A? </a:t>
            </a:r>
          </a:p>
          <a:p>
            <a:pPr marL="347472" indent="-342900">
              <a:spcBef>
                <a:spcPts val="600"/>
              </a:spcBef>
              <a:buClr>
                <a:srgbClr val="C00000"/>
              </a:buClr>
              <a:buFont typeface="Arial" panose="020B0604020202020204" pitchFamily="34" charset="0"/>
              <a:buChar char="•"/>
            </a:pPr>
            <a:r>
              <a:rPr lang="en-US" altLang="en-US" sz="2400" b="1" dirty="0">
                <a:solidFill>
                  <a:schemeClr val="tx2"/>
                </a:solidFill>
                <a:latin typeface="Arial" panose="020B0604020202020204" pitchFamily="34" charset="0"/>
                <a:cs typeface="Arial" panose="020B0604020202020204" pitchFamily="34" charset="0"/>
              </a:rPr>
              <a:t>Given that the total avoidable costs are less than the cost of buying the part, Essex </a:t>
            </a:r>
            <a:r>
              <a:rPr lang="en-US" altLang="en-US" sz="2400" b="1" dirty="0">
                <a:solidFill>
                  <a:srgbClr val="B80000"/>
                </a:solidFill>
                <a:latin typeface="Arial" panose="020B0604020202020204" pitchFamily="34" charset="0"/>
                <a:cs typeface="Arial" panose="020B0604020202020204" pitchFamily="34" charset="0"/>
              </a:rPr>
              <a:t>should continue to make the part</a:t>
            </a:r>
            <a:r>
              <a:rPr lang="en-US" altLang="en-US" sz="2400" b="1" dirty="0">
                <a:solidFill>
                  <a:schemeClr val="tx2"/>
                </a:solidFill>
                <a:latin typeface="Arial" panose="020B0604020202020204" pitchFamily="34" charset="0"/>
                <a:cs typeface="Arial" panose="020B0604020202020204" pitchFamily="34" charset="0"/>
              </a:rPr>
              <a:t>.</a:t>
            </a:r>
            <a:endParaRPr lang="en-US" sz="2400" b="1" u="dbl"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090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algn="ctr">
              <a:defRPr/>
            </a:pPr>
            <a:r>
              <a:rPr lang="en-US" altLang="en-US" sz="2800" b="1" dirty="0">
                <a:solidFill>
                  <a:schemeClr val="bg1"/>
                </a:solidFill>
              </a:rPr>
              <a:t>Opportunity Cost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1" name="Rectangle 2">
            <a:extLst>
              <a:ext uri="{FF2B5EF4-FFF2-40B4-BE49-F238E27FC236}">
                <a16:creationId xmlns:a16="http://schemas.microsoft.com/office/drawing/2014/main" id="{B9ED43DB-7E3C-861E-EDB0-3BFB2F3545A9}"/>
              </a:ext>
            </a:extLst>
          </p:cNvPr>
          <p:cNvSpPr txBox="1">
            <a:spLocks noChangeArrowheads="1"/>
          </p:cNvSpPr>
          <p:nvPr/>
        </p:nvSpPr>
        <p:spPr>
          <a:xfrm>
            <a:off x="838200" y="365125"/>
            <a:ext cx="10515600" cy="1325563"/>
          </a:xfrm>
          <a:prstGeom prst="rect">
            <a:avLst/>
          </a:prstGeom>
        </p:spPr>
        <p:txBody>
          <a:bodyPr vert="horz" lIns="90488" tIns="44450" rIns="90488" bIns="4445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algn="ctr" defTabSz="914400" rtl="1" eaLnBrk="1" latinLnBrk="0" hangingPunct="1">
              <a:lnSpc>
                <a:spcPct val="90000"/>
              </a:lnSpc>
              <a:spcBef>
                <a:spcPct val="0"/>
              </a:spcBef>
              <a:buNone/>
              <a:defRPr/>
            </a:pPr>
            <a:endParaRPr lang="en-US" altLang="en-US" dirty="0"/>
          </a:p>
        </p:txBody>
      </p:sp>
      <p:sp>
        <p:nvSpPr>
          <p:cNvPr id="12" name="Rectangle 3">
            <a:extLst>
              <a:ext uri="{FF2B5EF4-FFF2-40B4-BE49-F238E27FC236}">
                <a16:creationId xmlns:a16="http://schemas.microsoft.com/office/drawing/2014/main" id="{EDD70EE2-0180-5E03-A0D2-E4E818B5475C}"/>
              </a:ext>
            </a:extLst>
          </p:cNvPr>
          <p:cNvSpPr txBox="1">
            <a:spLocks noChangeArrowheads="1"/>
          </p:cNvSpPr>
          <p:nvPr/>
        </p:nvSpPr>
        <p:spPr>
          <a:xfrm>
            <a:off x="1928091" y="1548792"/>
            <a:ext cx="8335817" cy="4216730"/>
          </a:xfrm>
          <a:prstGeom prst="rect">
            <a:avLst/>
          </a:prstGeom>
          <a:solidFill>
            <a:schemeClr val="bg1">
              <a:lumMod val="95000"/>
            </a:schemeClr>
          </a:solidFill>
          <a:ln w="12699">
            <a:solidFill>
              <a:schemeClr val="tx2"/>
            </a:solidFill>
          </a:ln>
          <a:effectLst>
            <a:outerShdw dist="35921" dir="2700000" algn="ctr" rotWithShape="0">
              <a:srgbClr val="000000"/>
            </a:outerShdw>
          </a:effectLst>
        </p:spPr>
        <p:txBody>
          <a:bodyPr vert="horz" lIns="90488" tIns="44450" rIns="90488" bIns="4445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Times"/>
              <a:buNone/>
              <a:defRPr/>
            </a:pPr>
            <a:r>
              <a:rPr lang="en-US" b="1" dirty="0">
                <a:solidFill>
                  <a:srgbClr val="FF0000"/>
                </a:solidFill>
              </a:rPr>
              <a:t>Opportunity costs </a:t>
            </a:r>
            <a:r>
              <a:rPr lang="en-US" b="1" dirty="0"/>
              <a:t>are not actual cash outlays and are not recorded in the formal accounts of an organization.</a:t>
            </a:r>
          </a:p>
          <a:p>
            <a:pPr algn="ctr">
              <a:buFont typeface="Arial" panose="020B0604020202020204" pitchFamily="34" charset="0"/>
              <a:buNone/>
              <a:defRPr/>
            </a:pPr>
            <a:r>
              <a:rPr lang="en-US" b="1" dirty="0"/>
              <a:t>An </a:t>
            </a:r>
            <a:r>
              <a:rPr lang="en-US" b="1" dirty="0">
                <a:solidFill>
                  <a:srgbClr val="FF0000"/>
                </a:solidFill>
              </a:rPr>
              <a:t>opportunity cost </a:t>
            </a:r>
            <a:r>
              <a:rPr lang="en-US" b="1" dirty="0"/>
              <a:t>is the benefit that is foregone as a result of pursuing some course of action.</a:t>
            </a:r>
          </a:p>
          <a:p>
            <a:pPr marL="0" lvl="2" indent="0" algn="ctr">
              <a:spcBef>
                <a:spcPts val="0"/>
              </a:spcBef>
              <a:buFont typeface="Arial" panose="020B0604020202020204" pitchFamily="34" charset="0"/>
              <a:buNone/>
              <a:defRPr/>
            </a:pPr>
            <a:r>
              <a:rPr lang="en-US" sz="2800" b="1" dirty="0"/>
              <a:t>If the space to make part 4A had an alternative use, the opportunity cost would have been equal to the segment margin that could have been derived from the best alternative use of the space.</a:t>
            </a:r>
          </a:p>
          <a:p>
            <a:pPr>
              <a:buFont typeface="Wingdings 2" pitchFamily="18" charset="2"/>
              <a:buNone/>
              <a:defRPr/>
            </a:pPr>
            <a:r>
              <a:rPr lang="en-US" b="1" dirty="0"/>
              <a:t> </a:t>
            </a:r>
          </a:p>
          <a:p>
            <a:pPr algn="ctr">
              <a:buFont typeface="Times"/>
              <a:buNone/>
              <a:defRPr/>
            </a:pPr>
            <a:endParaRPr lang="en-US" b="1" dirty="0">
              <a:solidFill>
                <a:schemeClr val="tx2"/>
              </a:solidFill>
            </a:endParaRPr>
          </a:p>
          <a:p>
            <a:pPr algn="ctr">
              <a:buFont typeface="Times"/>
              <a:buNone/>
              <a:defRPr/>
            </a:pPr>
            <a:endParaRPr lang="en-US" b="1" dirty="0">
              <a:solidFill>
                <a:schemeClr val="tx2"/>
              </a:solidFill>
            </a:endParaRPr>
          </a:p>
          <a:p>
            <a:pPr algn="ctr">
              <a:buFont typeface="Times"/>
              <a:buNone/>
              <a:defRPr/>
            </a:pPr>
            <a:endParaRPr lang="en-US" b="1" dirty="0">
              <a:solidFill>
                <a:schemeClr val="accent2"/>
              </a:solidFill>
            </a:endParaRPr>
          </a:p>
        </p:txBody>
      </p:sp>
    </p:spTree>
    <p:extLst>
      <p:ext uri="{BB962C8B-B14F-4D97-AF65-F5344CB8AC3E}">
        <p14:creationId xmlns:p14="http://schemas.microsoft.com/office/powerpoint/2010/main" val="821279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450</TotalTime>
  <Words>2828</Words>
  <Application>Microsoft Macintosh PowerPoint</Application>
  <PresentationFormat>Widescreen</PresentationFormat>
  <Paragraphs>298</Paragraphs>
  <Slides>55</Slides>
  <Notes>3</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55</vt:i4>
      </vt:variant>
    </vt:vector>
  </HeadingPairs>
  <TitlesOfParts>
    <vt:vector size="67" baseType="lpstr">
      <vt:lpstr>Arial</vt:lpstr>
      <vt:lpstr>Calibri</vt:lpstr>
      <vt:lpstr>Calibri Light</vt:lpstr>
      <vt:lpstr>STIX Two Text</vt:lpstr>
      <vt:lpstr>Tajawal ExtraBold</vt:lpstr>
      <vt:lpstr>Tajawal Medium</vt:lpstr>
      <vt:lpstr>Times</vt:lpstr>
      <vt:lpstr>Times New Roman</vt:lpstr>
      <vt:lpstr>Wingdings</vt:lpstr>
      <vt:lpstr>Wingdings 2</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Sarah Abdullah</cp:lastModifiedBy>
  <cp:revision>14</cp:revision>
  <dcterms:created xsi:type="dcterms:W3CDTF">2023-04-29T09:08:23Z</dcterms:created>
  <dcterms:modified xsi:type="dcterms:W3CDTF">2023-06-11T21:39:41Z</dcterms:modified>
</cp:coreProperties>
</file>