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0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5143500" type="screen16x9"/>
  <p:notesSz cx="6858000" cy="9144000"/>
  <p:embeddedFontLst>
    <p:embeddedFont>
      <p:font typeface="Open Sans" panose="020B0606030504020204" pitchFamily="34" charset="0"/>
      <p:regular r:id="rId6"/>
      <p:bold r:id="rId7"/>
      <p:italic r:id="rId8"/>
      <p:boldItalic r:id="rId9"/>
    </p:embeddedFont>
    <p:embeddedFont>
      <p:font typeface="Verdana" panose="020B0604030504040204" pitchFamily="34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AC2D016-F34F-4DDF-AB44-BDC6F4753FF5}">
  <a:tblStyle styleId="{9AC2D016-F34F-4DDF-AB44-BDC6F4753FF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0" d="100"/>
          <a:sy n="100" d="100"/>
        </p:scale>
        <p:origin x="87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viewProps" Target="viewProps.xml"/><Relationship Id="rId10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ections%20Of%20Faculty\Business%20Intelligence\Lecture%205\Excel%20Project%20Dataset%20_Solution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Sections%20Of%20Faculty\Business%20Intelligence\Lecture%205\Excel%20Project%20Dataset%20_Solution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[Excel Project Dataset _Solution.xlsx]Pivot Table!PivotTable1</c:name>
    <c:fmtId val="4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cap="none" spc="0" normalizeH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Average Income per Purchase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none" spc="0" normalizeH="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'Pivot Table'!$G$22:$G$23</c:f>
              <c:strCache>
                <c:ptCount val="1"/>
                <c:pt idx="0">
                  <c:v>No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'Pivot Table'!$F$24:$F$26</c:f>
              <c:strCache>
                <c:ptCount val="2"/>
                <c:pt idx="0">
                  <c:v>Female</c:v>
                </c:pt>
                <c:pt idx="1">
                  <c:v>Male</c:v>
                </c:pt>
              </c:strCache>
            </c:strRef>
          </c:cat>
          <c:val>
            <c:numRef>
              <c:f>'Pivot Table'!$G$24:$G$26</c:f>
              <c:numCache>
                <c:formatCode>_-* #,##0_-;\-* #,##0_-;_-* "-"??_-;_-@_-</c:formatCode>
                <c:ptCount val="2"/>
                <c:pt idx="0">
                  <c:v>53440</c:v>
                </c:pt>
                <c:pt idx="1">
                  <c:v>56208.178438661707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679-434C-90E7-EBA3E1114888}"/>
            </c:ext>
          </c:extLst>
        </c:ser>
        <c:ser>
          <c:idx val="1"/>
          <c:order val="1"/>
          <c:tx>
            <c:strRef>
              <c:f>'Pivot Table'!$H$22:$H$23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'Pivot Table'!$F$24:$F$26</c:f>
              <c:strCache>
                <c:ptCount val="2"/>
                <c:pt idx="0">
                  <c:v>Female</c:v>
                </c:pt>
                <c:pt idx="1">
                  <c:v>Male</c:v>
                </c:pt>
              </c:strCache>
            </c:strRef>
          </c:cat>
          <c:val>
            <c:numRef>
              <c:f>'Pivot Table'!$H$24:$H$26</c:f>
              <c:numCache>
                <c:formatCode>_-* #,##0_-;\-* #,##0_-;_-* "-"??_-;_-@_-</c:formatCode>
                <c:ptCount val="2"/>
                <c:pt idx="0">
                  <c:v>55774.058577405856</c:v>
                </c:pt>
                <c:pt idx="1">
                  <c:v>60123.966942148763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679-434C-90E7-EBA3E111488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67"/>
        <c:overlap val="-43"/>
        <c:axId val="1513079488"/>
        <c:axId val="1513078048"/>
      </c:barChart>
      <c:catAx>
        <c:axId val="1513079488"/>
        <c:scaling>
          <c:orientation val="maxMin"/>
        </c:scaling>
        <c:delete val="0"/>
        <c:axPos val="b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Gender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none" spc="0" normalizeH="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13078048"/>
        <c:crosses val="autoZero"/>
        <c:auto val="1"/>
        <c:lblAlgn val="ctr"/>
        <c:lblOffset val="100"/>
        <c:noMultiLvlLbl val="0"/>
      </c:catAx>
      <c:valAx>
        <c:axId val="1513078048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197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Income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197" b="1" i="0" u="none" strike="noStrike" kern="1200" baseline="0">
                  <a:solidFill>
                    <a:schemeClr val="dk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_-* #,##0_-;\-* #,##0_-;_-* &quot;-&quot;??_-;_-@_-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13079488"/>
        <c:crosses val="autoZero"/>
        <c:crossBetween val="between"/>
      </c:valAx>
      <c:spPr>
        <a:pattFill prst="ltDnDiag">
          <a:fgClr>
            <a:schemeClr val="dk1">
              <a:lumMod val="15000"/>
              <a:lumOff val="85000"/>
            </a:schemeClr>
          </a:fgClr>
          <a:bgClr>
            <a:schemeClr val="lt1"/>
          </a:bgClr>
        </a:pattFill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lt1"/>
    </a:solidFill>
    <a:ln w="25400" cap="flat" cmpd="sng" algn="ctr">
      <a:solidFill>
        <a:schemeClr val="accent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pivotSource>
    <c:name>[Excel Project Dataset _Solution.xlsx]Pivot Table!PivotTable3</c:name>
    <c:fmtId val="3"/>
  </c:pivotSource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Avg Age</a:t>
            </a:r>
            <a:r>
              <a:rPr lang="en-US" baseline="0"/>
              <a:t> of Purchase</a:t>
            </a:r>
            <a:endParaRPr lang="en-US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ivotFmts>
      <c:pivotFmt>
        <c:idx val="0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1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2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3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4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  <c:pivotFmt>
        <c:idx val="5"/>
        <c:spPr>
          <a:solidFill>
            <a:schemeClr val="accent1"/>
          </a:solidFill>
          <a:ln>
            <a:noFill/>
          </a:ln>
          <a:effectLst/>
        </c:spPr>
        <c:marker>
          <c:symbol val="none"/>
        </c:marker>
        <c:dLbl>
          <c:idx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lIns="38100" tIns="19050" rIns="38100" bIns="19050" anchor="ctr" anchorCtr="1">
              <a:spAutoFit/>
            </a:bodyPr>
            <a:lstStyle/>
            <a:p>
              <a:pPr>
                <a:defRPr sz="900" b="0" i="0" u="none" strike="noStrike" kern="1200" baseline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  <c:showLegendKey val="0"/>
          <c:showVal val="0"/>
          <c:showCatName val="0"/>
          <c:showSerName val="0"/>
          <c:showPercent val="0"/>
          <c:showBubbleSize val="0"/>
          <c:extLst>
            <c:ext xmlns:c15="http://schemas.microsoft.com/office/drawing/2012/chart" uri="{CE6537A1-D6FC-4f65-9D91-7224C49458BB}"/>
          </c:extLst>
        </c:dLbl>
      </c:pivotFmt>
    </c:pivotFmts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'Pivot Table'!$H$45:$H$46</c:f>
              <c:strCache>
                <c:ptCount val="1"/>
                <c:pt idx="0">
                  <c:v>No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'Pivot Table'!$G$47:$G$49</c:f>
              <c:strCache>
                <c:ptCount val="2"/>
                <c:pt idx="0">
                  <c:v>Female</c:v>
                </c:pt>
                <c:pt idx="1">
                  <c:v>Male</c:v>
                </c:pt>
              </c:strCache>
            </c:strRef>
          </c:cat>
          <c:val>
            <c:numRef>
              <c:f>'Pivot Table'!$H$47:$H$49</c:f>
              <c:numCache>
                <c:formatCode>0.00</c:formatCode>
                <c:ptCount val="2"/>
                <c:pt idx="0">
                  <c:v>45.48</c:v>
                </c:pt>
                <c:pt idx="1">
                  <c:v>45.185873605947954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2D4-4FAF-95B9-99EB75B1CE3C}"/>
            </c:ext>
          </c:extLst>
        </c:ser>
        <c:ser>
          <c:idx val="1"/>
          <c:order val="1"/>
          <c:tx>
            <c:strRef>
              <c:f>'Pivot Table'!$I$45:$I$46</c:f>
              <c:strCache>
                <c:ptCount val="1"/>
                <c:pt idx="0">
                  <c:v>Yes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'Pivot Table'!$G$47:$G$49</c:f>
              <c:strCache>
                <c:ptCount val="2"/>
                <c:pt idx="0">
                  <c:v>Female</c:v>
                </c:pt>
                <c:pt idx="1">
                  <c:v>Male</c:v>
                </c:pt>
              </c:strCache>
            </c:strRef>
          </c:cat>
          <c:val>
            <c:numRef>
              <c:f>'Pivot Table'!$I$47:$I$49</c:f>
              <c:numCache>
                <c:formatCode>0.00</c:formatCode>
                <c:ptCount val="2"/>
                <c:pt idx="0">
                  <c:v>42.753138075313807</c:v>
                </c:pt>
                <c:pt idx="1">
                  <c:v>43.057851239669418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2D4-4FAF-95B9-99EB75B1CE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554095248"/>
        <c:axId val="1554092368"/>
      </c:barChart>
      <c:catAx>
        <c:axId val="1554095248"/>
        <c:scaling>
          <c:orientation val="maxMin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Gender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54092368"/>
        <c:crosses val="autoZero"/>
        <c:auto val="1"/>
        <c:lblAlgn val="ctr"/>
        <c:lblOffset val="100"/>
        <c:noMultiLvlLbl val="0"/>
      </c:catAx>
      <c:valAx>
        <c:axId val="1554092368"/>
        <c:scaling>
          <c:orientation val="minMax"/>
        </c:scaling>
        <c:delete val="0"/>
        <c:axPos val="r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Income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54095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l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extLst>
    <c:ext xmlns:c14="http://schemas.microsoft.com/office/drawing/2007/8/2/chart" uri="{781A3756-C4B2-4CAC-9D66-4F8BD8637D16}">
      <c14:pivotOptions>
        <c14:dropZoneFilter val="1"/>
        <c14:dropZoneCategories val="1"/>
        <c14:dropZoneData val="1"/>
        <c14:dropZoneSeries val="1"/>
        <c14:dropZonesVisible val="1"/>
      </c14:pivotOptions>
    </c:ext>
    <c:ext xmlns:c16="http://schemas.microsoft.com/office/drawing/2014/chart" uri="{E28EC0CA-F0BB-4C9C-879D-F8772B89E7AC}">
      <c16:pivotOptions16>
        <c16:showExpandCollapseFieldButtons val="1"/>
      </c16:pivotOptions16>
    </c:ext>
  </c:extLst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8">
  <cs:axisTitle>
    <cs:lnRef idx="0"/>
    <cs:fillRef idx="0"/>
    <cs:effectRef idx="0"/>
    <cs:fontRef idx="minor">
      <a:schemeClr val="dk1">
        <a:lumMod val="65000"/>
        <a:lumOff val="3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 cap="none" spc="0" normalizeH="0" baseline="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22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lt1"/>
      </a:solidFill>
      <a:ln w="1587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64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downBar>
  <cs:drop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plotArea>
  <cs:plotArea3D>
    <cs:lnRef idx="0"/>
    <cs:fillRef idx="0"/>
    <cs:effectRef idx="0"/>
    <cs:fontRef idx="minor">
      <a:schemeClr val="dk1"/>
    </cs:fontRef>
    <cs:spPr>
      <a:solidFill>
        <a:schemeClr val="lt1"/>
      </a:solidFill>
    </cs:spPr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dk1">
        <a:lumMod val="50000"/>
        <a:lumOff val="50000"/>
      </a:schemeClr>
    </cs:fontRef>
    <cs:defRPr sz="2128" b="1" kern="1200" cap="none" spc="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50000"/>
            <a:lumOff val="50000"/>
          </a:schemeClr>
        </a:solidFill>
        <a:round/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  <cs:spPr>
      <a:pattFill prst="ltDnDiag">
        <a:fgClr>
          <a:schemeClr val="dk1">
            <a:lumMod val="15000"/>
            <a:lumOff val="85000"/>
          </a:schemeClr>
        </a:fgClr>
        <a:bgClr>
          <a:schemeClr val="lt1"/>
        </a:bgClr>
      </a:pattFill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g18ba2e026de_1_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75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55" name="Google Shape;55;g18ba2e026de_1_51:notes"/>
          <p:cNvSpPr txBox="1">
            <a:spLocks noGrp="1"/>
          </p:cNvSpPr>
          <p:nvPr>
            <p:ph type="body" idx="1"/>
          </p:nvPr>
        </p:nvSpPr>
        <p:spPr>
          <a:xfrm>
            <a:off x="686597" y="4343618"/>
            <a:ext cx="5486700" cy="411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g18ba2e026de_1_51:notes"/>
          <p:cNvSpPr txBox="1"/>
          <p:nvPr/>
        </p:nvSpPr>
        <p:spPr>
          <a:xfrm>
            <a:off x="3885410" y="8685781"/>
            <a:ext cx="2970900" cy="45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" sz="1200" b="0" i="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1d6d4cc2e8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1d6d4cc2e8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18ba2e026de_1_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18ba2e026de_1_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/>
          <p:nvPr/>
        </p:nvSpPr>
        <p:spPr>
          <a:xfrm>
            <a:off x="0" y="4948238"/>
            <a:ext cx="6084888" cy="195263"/>
          </a:xfrm>
          <a:custGeom>
            <a:avLst/>
            <a:gdLst/>
            <a:ahLst/>
            <a:cxnLst/>
            <a:rect l="l" t="t" r="r" b="b"/>
            <a:pathLst>
              <a:path w="6084888" h="260350" extrusionOk="0">
                <a:moveTo>
                  <a:pt x="0" y="0"/>
                </a:moveTo>
                <a:lnTo>
                  <a:pt x="6041495" y="0"/>
                </a:lnTo>
                <a:cubicBezTo>
                  <a:pt x="6065460" y="0"/>
                  <a:pt x="6084888" y="19428"/>
                  <a:pt x="6084888" y="43393"/>
                </a:cubicBezTo>
                <a:lnTo>
                  <a:pt x="6084888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  <a:effectLst>
            <a:outerShdw blurRad="63500" dist="23000" dir="540000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4"/>
          <p:cNvSpPr/>
          <p:nvPr/>
        </p:nvSpPr>
        <p:spPr>
          <a:xfrm>
            <a:off x="6659562" y="4948238"/>
            <a:ext cx="2484437" cy="195263"/>
          </a:xfrm>
          <a:custGeom>
            <a:avLst/>
            <a:gdLst/>
            <a:ahLst/>
            <a:cxnLst/>
            <a:rect l="l" t="t" r="r" b="b"/>
            <a:pathLst>
              <a:path w="2484437" h="260350" extrusionOk="0">
                <a:moveTo>
                  <a:pt x="43393" y="0"/>
                </a:moveTo>
                <a:lnTo>
                  <a:pt x="2484437" y="0"/>
                </a:lnTo>
                <a:lnTo>
                  <a:pt x="2484437" y="216957"/>
                </a:lnTo>
                <a:cubicBezTo>
                  <a:pt x="2484437" y="240922"/>
                  <a:pt x="2465009" y="260350"/>
                  <a:pt x="2441044" y="260350"/>
                </a:cubicBezTo>
                <a:lnTo>
                  <a:pt x="0" y="260350"/>
                </a:lnTo>
                <a:lnTo>
                  <a:pt x="0" y="43393"/>
                </a:lnTo>
                <a:cubicBezTo>
                  <a:pt x="0" y="19428"/>
                  <a:pt x="19428" y="0"/>
                  <a:pt x="43393" y="0"/>
                </a:cubicBezTo>
                <a:close/>
              </a:path>
            </a:pathLst>
          </a:custGeom>
          <a:solidFill>
            <a:srgbClr val="F78E1E"/>
          </a:solidFill>
          <a:ln>
            <a:noFill/>
          </a:ln>
          <a:effectLst>
            <a:outerShdw blurRad="63500" dist="23000" dir="5400000">
              <a:srgbClr val="00000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0" y="0"/>
            <a:ext cx="9144000" cy="627600"/>
          </a:xfrm>
          <a:prstGeom prst="rect">
            <a:avLst/>
          </a:prstGeom>
          <a:solidFill>
            <a:srgbClr val="D9D9D9"/>
          </a:solidFill>
          <a:ln>
            <a:noFill/>
          </a:ln>
          <a:effectLst>
            <a:outerShdw blurRad="63500" dist="23000" dir="5400000">
              <a:srgbClr val="808080">
                <a:alpha val="349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4"/>
          <p:cNvSpPr txBox="1"/>
          <p:nvPr/>
        </p:nvSpPr>
        <p:spPr>
          <a:xfrm>
            <a:off x="457200" y="1299398"/>
            <a:ext cx="8229600" cy="68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78E1E"/>
              </a:buClr>
              <a:buSzPts val="2800"/>
              <a:buFont typeface="Verdana"/>
              <a:buNone/>
            </a:pPr>
            <a:r>
              <a:rPr lang="en" sz="2800" b="1" dirty="0">
                <a:solidFill>
                  <a:srgbClr val="F78E1E"/>
                </a:solidFill>
                <a:latin typeface="Verdana"/>
                <a:ea typeface="Verdana"/>
                <a:cs typeface="Verdana"/>
                <a:sym typeface="Verdana"/>
              </a:rPr>
              <a:t>Project: Analyze Bike Data</a:t>
            </a:r>
            <a:endParaRPr dirty="0"/>
          </a:p>
        </p:txBody>
      </p:sp>
      <p:sp>
        <p:nvSpPr>
          <p:cNvPr id="64" name="Google Shape;64;p14"/>
          <p:cNvSpPr txBox="1"/>
          <p:nvPr/>
        </p:nvSpPr>
        <p:spPr>
          <a:xfrm>
            <a:off x="1939700" y="4075575"/>
            <a:ext cx="51762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b="1" dirty="0">
                <a:latin typeface="Verdana"/>
                <a:ea typeface="Verdana"/>
                <a:cs typeface="Verdana"/>
                <a:sym typeface="Verdana"/>
              </a:rPr>
              <a:t>Dr.Wesam Ahmed</a:t>
            </a:r>
            <a:endParaRPr sz="24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4EECD2-9DC8-979D-BBCD-A3C4FC2FAC2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body" idx="1"/>
          </p:nvPr>
        </p:nvSpPr>
        <p:spPr>
          <a:xfrm>
            <a:off x="5158200" y="1418450"/>
            <a:ext cx="3591300" cy="3072600"/>
          </a:xfrm>
          <a:prstGeom prst="rect">
            <a:avLst/>
          </a:prstGeom>
          <a:solidFill>
            <a:srgbClr val="EFEFEF"/>
          </a:solidFill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None/>
            </a:pPr>
            <a:r>
              <a:rPr lang="en-US" sz="900" dirty="0"/>
              <a:t>This chart titled </a:t>
            </a:r>
            <a:r>
              <a:rPr lang="en-US" sz="900" b="1" dirty="0"/>
              <a:t>"Average Income per Purchase"</a:t>
            </a:r>
            <a:r>
              <a:rPr lang="en-US" sz="900" dirty="0"/>
              <a:t> presents the average income of individuals segmented by </a:t>
            </a:r>
            <a:r>
              <a:rPr lang="en-US" sz="900" b="1" dirty="0"/>
              <a:t>Gender</a:t>
            </a:r>
            <a:r>
              <a:rPr lang="en-US" sz="900" dirty="0"/>
              <a:t> and whether they </a:t>
            </a:r>
            <a:r>
              <a:rPr lang="en-US" sz="900" b="1" dirty="0"/>
              <a:t>purchased a bike</a:t>
            </a:r>
            <a:r>
              <a:rPr lang="en-US" sz="900" dirty="0"/>
              <a:t> or not.</a:t>
            </a:r>
          </a:p>
          <a:p>
            <a:pPr marL="0" lvl="0" indent="0">
              <a:buNone/>
            </a:pPr>
            <a:endParaRPr lang="en-US" sz="900" dirty="0">
              <a:latin typeface="Open Sans"/>
              <a:ea typeface="Open Sans"/>
              <a:cs typeface="Open Sans"/>
              <a:sym typeface="Open Sans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altLang="en-US" sz="900" dirty="0">
                <a:latin typeface="Open Sans"/>
                <a:ea typeface="Open Sans"/>
                <a:cs typeface="Open Sans"/>
              </a:rPr>
              <a:t>In the males , Those who purchased a bike had the highest average income, around $61,000. Those who did not purchase had a lower average income, around $56,000. Among males, higher income correlates with a higher likelihood of bike purchase.</a:t>
            </a:r>
          </a:p>
          <a:p>
            <a:pPr marL="0" indent="0">
              <a:buNone/>
            </a:pPr>
            <a:r>
              <a:rPr lang="en-US" sz="900" dirty="0">
                <a:latin typeface="Open Sans"/>
                <a:ea typeface="Open Sans"/>
                <a:cs typeface="Open Sans"/>
                <a:sym typeface="Open Sans"/>
              </a:rPr>
              <a:t>In the females, </a:t>
            </a:r>
            <a:r>
              <a:rPr lang="en-US" sz="900" b="1" dirty="0"/>
              <a:t>Females: </a:t>
            </a:r>
            <a:r>
              <a:rPr lang="en-US" sz="900" dirty="0"/>
              <a:t>Purchasers had an average income of about </a:t>
            </a:r>
            <a:r>
              <a:rPr lang="en-US" sz="900" b="1" dirty="0"/>
              <a:t>$55,000</a:t>
            </a:r>
            <a:r>
              <a:rPr lang="en-US" sz="900" dirty="0"/>
              <a:t>. Non-purchasers had an average income around </a:t>
            </a:r>
            <a:r>
              <a:rPr lang="en-US" sz="900" b="1" dirty="0"/>
              <a:t>$53,000</a:t>
            </a:r>
            <a:r>
              <a:rPr lang="en-US" sz="900" dirty="0"/>
              <a:t>.For females, there is also a positive correlation between income and bike purchase, but the income gap is smaller compared to males.</a:t>
            </a:r>
          </a:p>
          <a:p>
            <a:pPr marL="0" indent="0">
              <a:buNone/>
            </a:pPr>
            <a:endParaRPr lang="en-US" sz="900" dirty="0"/>
          </a:p>
          <a:p>
            <a:pPr marL="0" indent="0">
              <a:buNone/>
            </a:pPr>
            <a:r>
              <a:rPr lang="en-US" sz="900" dirty="0"/>
              <a:t>Males generally have </a:t>
            </a:r>
            <a:r>
              <a:rPr lang="en-US" sz="900" b="1" dirty="0"/>
              <a:t>higher average incomes</a:t>
            </a:r>
            <a:r>
              <a:rPr lang="en-US" sz="900" dirty="0"/>
              <a:t> than females in both purchasing and non-purchasing categories.</a:t>
            </a:r>
          </a:p>
          <a:p>
            <a:pPr marL="0" lvl="0" indent="0" algn="l" rtl="0">
              <a:spcBef>
                <a:spcPts val="1600"/>
              </a:spcBef>
              <a:spcAft>
                <a:spcPts val="1600"/>
              </a:spcAft>
              <a:buNone/>
            </a:pPr>
            <a:endParaRPr sz="900" dirty="0"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70" name="Google Shape;70;p15"/>
          <p:cNvSpPr txBox="1">
            <a:spLocks noGrp="1"/>
          </p:cNvSpPr>
          <p:nvPr>
            <p:ph type="title"/>
          </p:nvPr>
        </p:nvSpPr>
        <p:spPr>
          <a:xfrm>
            <a:off x="74679" y="0"/>
            <a:ext cx="9144000" cy="795600"/>
          </a:xfrm>
          <a:prstGeom prst="rect">
            <a:avLst/>
          </a:prstGeom>
          <a:solidFill>
            <a:srgbClr val="073763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br>
              <a:rPr lang="en-US" sz="230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</a:br>
            <a:r>
              <a:rPr lang="en-US" sz="230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What is the average income for each gender among people who purchased a bike?</a:t>
            </a:r>
            <a:br>
              <a:rPr lang="en-US" sz="230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</a:br>
            <a:endParaRPr sz="230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C1F17428-D103-7778-9F56-6DC39FC8FE1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64328569"/>
              </p:ext>
            </p:extLst>
          </p:nvPr>
        </p:nvGraphicFramePr>
        <p:xfrm>
          <a:off x="266700" y="120015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body" idx="1"/>
          </p:nvPr>
        </p:nvSpPr>
        <p:spPr>
          <a:xfrm>
            <a:off x="5147300" y="1035438"/>
            <a:ext cx="3591300" cy="3072600"/>
          </a:xfrm>
          <a:prstGeom prst="rect">
            <a:avLst/>
          </a:prstGeom>
          <a:solidFill>
            <a:srgbClr val="EFEFEF"/>
          </a:solidFill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900" dirty="0">
                <a:latin typeface="Open Sans"/>
                <a:ea typeface="Open Sans"/>
                <a:cs typeface="Open Sans"/>
              </a:rPr>
              <a:t>In the males: Purchasers have an average age around 43 years. Non-purchasers have a higher average age, about 45 years. Younger males are more likely to purchase a bike.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900" dirty="0">
              <a:latin typeface="Open Sans"/>
              <a:ea typeface="Open Sans"/>
              <a:cs typeface="Open Sans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900" dirty="0">
                <a:latin typeface="Open Sans"/>
                <a:ea typeface="Open Sans"/>
                <a:cs typeface="Open Sans"/>
              </a:rPr>
              <a:t>In the females: Purchasers average about 42.5 years. The non-purchasers average about 45.5 years. The same pattern holds — younger females are more likely to buy bikes.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900" dirty="0">
              <a:latin typeface="Open Sans"/>
              <a:ea typeface="Open Sans"/>
              <a:cs typeface="Open Sans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900" dirty="0">
                <a:latin typeface="Open Sans"/>
                <a:ea typeface="Open Sans"/>
                <a:cs typeface="Open Sans"/>
              </a:rPr>
              <a:t>In both genders, the average age of those who purchased bikes is lower than those who did not.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 dirty="0">
              <a:latin typeface="Open Sans"/>
              <a:ea typeface="Open Sans"/>
              <a:cs typeface="Open Sans"/>
              <a:sym typeface="Open Sans"/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6F3AD1DB-EF97-6038-7AE5-7D79EABAE9B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9986796"/>
              </p:ext>
            </p:extLst>
          </p:nvPr>
        </p:nvGraphicFramePr>
        <p:xfrm>
          <a:off x="480060" y="1200138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Google Shape;70;p15">
            <a:extLst>
              <a:ext uri="{FF2B5EF4-FFF2-40B4-BE49-F238E27FC236}">
                <a16:creationId xmlns:a16="http://schemas.microsoft.com/office/drawing/2014/main" id="{B962D466-4BA6-2A73-BD22-C61F7FC8D45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0"/>
            <a:ext cx="9069321" cy="795600"/>
          </a:xfrm>
          <a:prstGeom prst="rect">
            <a:avLst/>
          </a:prstGeom>
          <a:solidFill>
            <a:srgbClr val="073763"/>
          </a:solidFill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ctr"/>
            <a:br>
              <a:rPr lang="en-US" sz="230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</a:br>
            <a:r>
              <a:rPr lang="en-US" sz="230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  <a:t>What is the average age of individuals who purchased a bike?</a:t>
            </a:r>
            <a:br>
              <a:rPr lang="en-US" sz="2300" dirty="0">
                <a:solidFill>
                  <a:srgbClr val="FFFFFF"/>
                </a:solidFill>
                <a:latin typeface="Open Sans"/>
                <a:ea typeface="Open Sans"/>
                <a:cs typeface="Open Sans"/>
              </a:rPr>
            </a:br>
            <a:endParaRPr sz="230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278</Words>
  <Application>Microsoft Office PowerPoint</Application>
  <PresentationFormat>On-screen Show (16:9)</PresentationFormat>
  <Paragraphs>22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Verdana</vt:lpstr>
      <vt:lpstr>Arial</vt:lpstr>
      <vt:lpstr>Open Sans</vt:lpstr>
      <vt:lpstr>Simple Light</vt:lpstr>
      <vt:lpstr>PowerPoint Presentation</vt:lpstr>
      <vt:lpstr> What is the average income for each gender among people who purchased a bike? </vt:lpstr>
      <vt:lpstr> What is the average age of individuals who purchased a bike?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Wesam Ahmed</cp:lastModifiedBy>
  <cp:revision>9</cp:revision>
  <dcterms:modified xsi:type="dcterms:W3CDTF">2025-07-16T10:37:32Z</dcterms:modified>
</cp:coreProperties>
</file>