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462" r:id="rId3"/>
    <p:sldId id="569" r:id="rId4"/>
    <p:sldId id="348" r:id="rId5"/>
    <p:sldId id="570" r:id="rId6"/>
    <p:sldId id="627" r:id="rId7"/>
    <p:sldId id="628" r:id="rId8"/>
    <p:sldId id="629" r:id="rId9"/>
    <p:sldId id="630" r:id="rId10"/>
    <p:sldId id="631" r:id="rId11"/>
    <p:sldId id="632" r:id="rId12"/>
    <p:sldId id="633" r:id="rId13"/>
    <p:sldId id="634" r:id="rId14"/>
    <p:sldId id="635" r:id="rId15"/>
    <p:sldId id="636" r:id="rId16"/>
    <p:sldId id="603" r:id="rId17"/>
    <p:sldId id="604" r:id="rId18"/>
    <p:sldId id="624" r:id="rId19"/>
    <p:sldId id="625" r:id="rId20"/>
    <p:sldId id="573" r:id="rId21"/>
    <p:sldId id="574" r:id="rId22"/>
    <p:sldId id="619" r:id="rId23"/>
    <p:sldId id="575" r:id="rId24"/>
    <p:sldId id="576" r:id="rId25"/>
    <p:sldId id="577" r:id="rId26"/>
    <p:sldId id="578" r:id="rId27"/>
    <p:sldId id="579" r:id="rId28"/>
    <p:sldId id="580" r:id="rId29"/>
    <p:sldId id="581" r:id="rId30"/>
    <p:sldId id="606" r:id="rId31"/>
    <p:sldId id="607" r:id="rId32"/>
    <p:sldId id="608" r:id="rId33"/>
    <p:sldId id="609" r:id="rId34"/>
    <p:sldId id="610" r:id="rId35"/>
    <p:sldId id="611" r:id="rId36"/>
    <p:sldId id="612" r:id="rId37"/>
    <p:sldId id="613" r:id="rId38"/>
    <p:sldId id="614" r:id="rId39"/>
    <p:sldId id="616" r:id="rId40"/>
    <p:sldId id="617" r:id="rId41"/>
    <p:sldId id="618" r:id="rId42"/>
    <p:sldId id="589" r:id="rId43"/>
    <p:sldId id="590" r:id="rId44"/>
    <p:sldId id="621" r:id="rId45"/>
    <p:sldId id="622" r:id="rId46"/>
    <p:sldId id="626" r:id="rId47"/>
    <p:sldId id="620" r:id="rId48"/>
    <p:sldId id="615" r:id="rId49"/>
    <p:sldId id="260" r:id="rId50"/>
    <p:sldId id="30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72" y="1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393291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93733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4.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4.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23.png"/><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2.emf"/></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CB6E71C4-94D0-3236-313D-5BD898F87B4B}"/>
              </a:ext>
            </a:extLst>
          </p:cNvPr>
          <p:cNvSpPr txBox="1"/>
          <p:nvPr/>
        </p:nvSpPr>
        <p:spPr>
          <a:xfrm>
            <a:off x="4785689" y="535333"/>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Last Lecture we Knew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1054212"/>
            <a:ext cx="8623659" cy="3503523"/>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291938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W9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34529" y="1414689"/>
            <a:ext cx="4024543" cy="4247317"/>
          </a:xfrm>
          <a:prstGeom prst="rect">
            <a:avLst/>
          </a:prstGeom>
          <a:noFill/>
        </p:spPr>
        <p:txBody>
          <a:bodyPr wrap="square">
            <a:spAutoFit/>
          </a:bodyPr>
          <a:lstStyle/>
          <a:p>
            <a:r>
              <a:rPr lang="en-US" b="1" dirty="0">
                <a:solidFill>
                  <a:schemeClr val="bg1"/>
                </a:solidFill>
              </a:rPr>
              <a:t>https://www.vuca-world.org/vuca-world-2/solutions/</a:t>
            </a:r>
          </a:p>
          <a:p>
            <a:endParaRPr lang="en-US" b="1" dirty="0">
              <a:solidFill>
                <a:schemeClr val="bg1"/>
              </a:solidFill>
            </a:endParaRPr>
          </a:p>
          <a:p>
            <a:r>
              <a:rPr lang="en-US" b="1" dirty="0">
                <a:solidFill>
                  <a:schemeClr val="bg1"/>
                </a:solidFill>
              </a:rPr>
              <a:t>https://itsvuca.com/</a:t>
            </a:r>
          </a:p>
          <a:p>
            <a:endParaRPr lang="en-US" b="1" dirty="0">
              <a:solidFill>
                <a:schemeClr val="bg1"/>
              </a:solidFill>
            </a:endParaRPr>
          </a:p>
          <a:p>
            <a:r>
              <a:rPr lang="en-US" b="1" dirty="0">
                <a:solidFill>
                  <a:schemeClr val="bg1"/>
                </a:solidFill>
              </a:rPr>
              <a:t>https://itsvuca.com/see-the-film/</a:t>
            </a:r>
          </a:p>
          <a:p>
            <a:endParaRPr lang="en-US" b="1" dirty="0">
              <a:solidFill>
                <a:schemeClr val="bg1"/>
              </a:solidFill>
            </a:endParaRPr>
          </a:p>
          <a:p>
            <a:r>
              <a:rPr lang="en-US" b="1" dirty="0">
                <a:solidFill>
                  <a:schemeClr val="bg1"/>
                </a:solidFill>
              </a:rPr>
              <a:t>https://www.amazon.com/ITS-VUCA-Secret-Living-Century/dp/B09QGTQ9YR</a:t>
            </a:r>
          </a:p>
          <a:p>
            <a:endParaRPr lang="en-US" b="1" dirty="0">
              <a:solidFill>
                <a:schemeClr val="bg1"/>
              </a:solidFill>
            </a:endParaRPr>
          </a:p>
          <a:p>
            <a:r>
              <a:rPr lang="en-US" b="1" dirty="0">
                <a:solidFill>
                  <a:schemeClr val="bg1"/>
                </a:solidFill>
              </a:rPr>
              <a:t>https://www.microsoft.com/en-us/p/its-vuca-the-secret-to-living-in-the-21st-century/8d6kgwxn6d4c?activetab=pivot%3aoverviewtab</a:t>
            </a:r>
          </a:p>
        </p:txBody>
      </p:sp>
      <p:sp>
        <p:nvSpPr>
          <p:cNvPr id="8" name="TextBox 7">
            <a:extLst>
              <a:ext uri="{FF2B5EF4-FFF2-40B4-BE49-F238E27FC236}">
                <a16:creationId xmlns:a16="http://schemas.microsoft.com/office/drawing/2014/main" id="{1D1CB5D8-4411-10F0-76B9-E19792047D76}"/>
              </a:ext>
            </a:extLst>
          </p:cNvPr>
          <p:cNvSpPr txBox="1"/>
          <p:nvPr/>
        </p:nvSpPr>
        <p:spPr>
          <a:xfrm>
            <a:off x="5145508" y="617516"/>
            <a:ext cx="140455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VUCA</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09" y="1628445"/>
            <a:ext cx="4024543" cy="3970318"/>
          </a:xfrm>
          <a:prstGeom prst="rect">
            <a:avLst/>
          </a:prstGeom>
          <a:noFill/>
        </p:spPr>
        <p:txBody>
          <a:bodyPr wrap="square">
            <a:spAutoFit/>
          </a:bodyPr>
          <a:lstStyle/>
          <a:p>
            <a:r>
              <a:rPr lang="en-US" b="1" dirty="0">
                <a:solidFill>
                  <a:srgbClr val="FF8C01"/>
                </a:solidFill>
              </a:rPr>
              <a:t>Discover digital literacy courses and resources</a:t>
            </a:r>
            <a:endParaRPr lang="en-US" b="1" dirty="0">
              <a:solidFill>
                <a:schemeClr val="bg1"/>
              </a:solidFill>
            </a:endParaRPr>
          </a:p>
          <a:p>
            <a:r>
              <a:rPr lang="en-US" b="1" dirty="0">
                <a:solidFill>
                  <a:schemeClr val="bg1"/>
                </a:solidFill>
              </a:rPr>
              <a:t>https://www.microsoft.com/en-us/digital-literacy</a:t>
            </a:r>
          </a:p>
          <a:p>
            <a:endParaRPr lang="en-US" b="1" dirty="0">
              <a:solidFill>
                <a:schemeClr val="bg1"/>
              </a:solidFill>
            </a:endParaRPr>
          </a:p>
          <a:p>
            <a:endParaRPr lang="en-US" b="1" dirty="0">
              <a:solidFill>
                <a:schemeClr val="bg1"/>
              </a:solidFill>
            </a:endParaRPr>
          </a:p>
          <a:p>
            <a:r>
              <a:rPr lang="en-US" b="1" dirty="0">
                <a:solidFill>
                  <a:srgbClr val="FF8C01"/>
                </a:solidFill>
              </a:rPr>
              <a:t>An Introduction to Core Skills for Leaders </a:t>
            </a:r>
          </a:p>
          <a:p>
            <a:r>
              <a:rPr lang="en-US" b="1" dirty="0">
                <a:solidFill>
                  <a:schemeClr val="bg1"/>
                </a:solidFill>
              </a:rPr>
              <a:t>https://britishcounciluk.eu-west.catalog.canvaslms.com/courses/new-an-introduction-to-core-skills-for-leaders</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421113" y="581890"/>
            <a:ext cx="2896114"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Free 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531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10" y="2325131"/>
            <a:ext cx="3953750" cy="3970318"/>
          </a:xfrm>
          <a:prstGeom prst="rect">
            <a:avLst/>
          </a:prstGeom>
          <a:noFill/>
        </p:spPr>
        <p:txBody>
          <a:bodyPr wrap="square">
            <a:spAutoFit/>
          </a:bodyPr>
          <a:lstStyle/>
          <a:p>
            <a:endParaRPr lang="en-US" b="1" dirty="0">
              <a:solidFill>
                <a:schemeClr val="bg1"/>
              </a:solidFill>
            </a:endParaRPr>
          </a:p>
          <a:p>
            <a:r>
              <a:rPr lang="en-US" b="1" dirty="0">
                <a:solidFill>
                  <a:schemeClr val="bg1"/>
                </a:solidFill>
              </a:rPr>
              <a:t>https://www.invid-project.eu/</a:t>
            </a:r>
          </a:p>
          <a:p>
            <a:endParaRPr lang="en-US" b="1" dirty="0">
              <a:solidFill>
                <a:schemeClr val="bg1"/>
              </a:solidFill>
            </a:endParaRPr>
          </a:p>
          <a:p>
            <a:r>
              <a:rPr lang="en-US" b="1" dirty="0">
                <a:solidFill>
                  <a:schemeClr val="bg1"/>
                </a:solidFill>
              </a:rPr>
              <a:t>https://sa7.arabfcn.net/ar-how-to-use-invid/</a:t>
            </a:r>
          </a:p>
          <a:p>
            <a:endParaRPr lang="en-US" b="1" dirty="0">
              <a:solidFill>
                <a:schemeClr val="bg1"/>
              </a:solidFill>
            </a:endParaRPr>
          </a:p>
          <a:p>
            <a:r>
              <a:rPr lang="en-US" b="1" dirty="0">
                <a:solidFill>
                  <a:schemeClr val="bg1"/>
                </a:solidFill>
              </a:rPr>
              <a:t>https://toolbox.google.com/factcheck/explorer</a:t>
            </a:r>
          </a:p>
          <a:p>
            <a:endParaRPr lang="en-US" b="1" dirty="0">
              <a:solidFill>
                <a:schemeClr val="bg1"/>
              </a:solidFill>
            </a:endParaRPr>
          </a:p>
          <a:p>
            <a:r>
              <a:rPr lang="en-US" b="1" dirty="0">
                <a:solidFill>
                  <a:schemeClr val="bg1"/>
                </a:solidFill>
              </a:rPr>
              <a:t>https://akhbarmeter.org/</a:t>
            </a:r>
          </a:p>
          <a:p>
            <a:endParaRPr lang="en-US" b="1" dirty="0">
              <a:solidFill>
                <a:schemeClr val="bg1"/>
              </a:solidFill>
            </a:endParaRPr>
          </a:p>
          <a:p>
            <a:r>
              <a:rPr lang="en-US" b="1" dirty="0">
                <a:solidFill>
                  <a:schemeClr val="bg1"/>
                </a:solidFill>
              </a:rPr>
              <a:t>https://fatabyyano.net/</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3816647" y="1156966"/>
            <a:ext cx="428771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Fact Checking Tools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5043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631216"/>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Task-Oriented Attitudes </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and Behaviors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
        <p:nvSpPr>
          <p:cNvPr id="9" name="TextBox 8">
            <a:extLst>
              <a:ext uri="{FF2B5EF4-FFF2-40B4-BE49-F238E27FC236}">
                <a16:creationId xmlns:a16="http://schemas.microsoft.com/office/drawing/2014/main" id="{63B6C7EE-A4F2-763D-A376-F61C16CD2089}"/>
              </a:ext>
            </a:extLst>
          </p:cNvPr>
          <p:cNvSpPr txBox="1"/>
          <p:nvPr/>
        </p:nvSpPr>
        <p:spPr>
          <a:xfrm>
            <a:off x="6471919" y="3129953"/>
            <a:ext cx="3391167" cy="383290"/>
          </a:xfrm>
          <a:prstGeom prst="rect">
            <a:avLst/>
          </a:prstGeom>
          <a:noFill/>
        </p:spPr>
        <p:txBody>
          <a:bodyPr wrap="square">
            <a:spAutoFit/>
          </a:bodyPr>
          <a:lstStyle/>
          <a:p>
            <a:pPr algn="r" rtl="1"/>
            <a:r>
              <a:rPr lang="ar-EG" b="1" dirty="0"/>
              <a:t>الاتجاهات </a:t>
            </a:r>
            <a:r>
              <a:rPr lang="en-US" b="1" dirty="0" err="1"/>
              <a:t>والسلوكيات</a:t>
            </a:r>
            <a:r>
              <a:rPr lang="en-US" b="1" dirty="0"/>
              <a:t> </a:t>
            </a:r>
            <a:r>
              <a:rPr lang="en-US" b="1" dirty="0" err="1"/>
              <a:t>الموجهة</a:t>
            </a:r>
            <a:r>
              <a:rPr lang="en-US" b="1" dirty="0"/>
              <a:t> </a:t>
            </a:r>
            <a:r>
              <a:rPr lang="en-US" b="1" dirty="0" err="1"/>
              <a:t>نحو</a:t>
            </a:r>
            <a:r>
              <a:rPr lang="en-US" b="1" dirty="0"/>
              <a:t> </a:t>
            </a:r>
            <a:r>
              <a:rPr lang="en-US" b="1" dirty="0" err="1"/>
              <a:t>المهام</a:t>
            </a:r>
            <a:endParaRPr lang="en-US" b="1" dirty="0"/>
          </a:p>
        </p:txBody>
      </p:sp>
    </p:spTree>
    <p:extLst>
      <p:ext uri="{BB962C8B-B14F-4D97-AF65-F5344CB8AC3E}">
        <p14:creationId xmlns:p14="http://schemas.microsoft.com/office/powerpoint/2010/main" val="3108135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44926" y="1218555"/>
            <a:ext cx="10427749" cy="4420890"/>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Task-Oriented Attitudes and Behaviors</a:t>
            </a:r>
          </a:p>
          <a:p>
            <a:pPr algn="just">
              <a:lnSpc>
                <a:spcPct val="200000"/>
              </a:lnSpc>
            </a:pPr>
            <a:r>
              <a:rPr lang="en-US" sz="2400" b="1" dirty="0">
                <a:solidFill>
                  <a:srgbClr val="0A1F61"/>
                </a:solidFill>
                <a:cs typeface="Tajawal ExtraBold" panose="00000800000000000000" pitchFamily="2" charset="-78"/>
              </a:rPr>
              <a:t>Indicate whether you mostly agree or mostly disagree with the following statements. Relate the statements to any work situation, including sports, community activities, and school activities, in which you have been responsible for the work of others. If a work situation doesn't come to mind, imagine how you would act or think.</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53252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I keep close tabs on productivity figures, and interpret them to the group.</a:t>
            </a:r>
          </a:p>
          <a:p>
            <a:pPr algn="just"/>
            <a:r>
              <a:rPr lang="en-US" sz="2800" b="1" dirty="0">
                <a:solidFill>
                  <a:srgbClr val="0A1F61"/>
                </a:solidFill>
                <a:cs typeface="Tajawal ExtraBold" panose="00000800000000000000" pitchFamily="2" charset="-78"/>
              </a:rPr>
              <a:t>2. I send frequent E-mail messages to group members, giving them information about work procedures. </a:t>
            </a:r>
          </a:p>
          <a:p>
            <a:pPr algn="just"/>
            <a:r>
              <a:rPr lang="en-US" sz="2800" b="1" dirty="0">
                <a:solidFill>
                  <a:srgbClr val="0A1F61"/>
                </a:solidFill>
                <a:cs typeface="Tajawal ExtraBold" panose="00000800000000000000" pitchFamily="2" charset="-78"/>
              </a:rPr>
              <a:t>3. I clearly specify the quality goals our group needs to achieve. </a:t>
            </a:r>
          </a:p>
          <a:p>
            <a:pPr algn="just"/>
            <a:r>
              <a:rPr lang="en-US" sz="2800" b="1" dirty="0">
                <a:solidFill>
                  <a:srgbClr val="0A1F61"/>
                </a:solidFill>
                <a:cs typeface="Tajawal ExtraBold" panose="00000800000000000000" pitchFamily="2" charset="-78"/>
              </a:rPr>
              <a:t>4. I maintain clear-cut standards of performance. </a:t>
            </a:r>
          </a:p>
          <a:p>
            <a:pPr algn="just"/>
            <a:r>
              <a:rPr lang="en-US" sz="2800" b="1" dirty="0">
                <a:solidFill>
                  <a:srgbClr val="0A1F61"/>
                </a:solidFill>
                <a:cs typeface="Tajawal ExtraBold" panose="00000800000000000000" pitchFamily="2" charset="-78"/>
              </a:rPr>
              <a:t>5. When I conduct a meeting, the participants can count on a clear-cut agenda.</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148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704301" y="1209788"/>
            <a:ext cx="10427749" cy="513986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6. I feel good about my work week only if our team has met or exceeded its productivity goals. </a:t>
            </a:r>
          </a:p>
          <a:p>
            <a:pPr algn="just"/>
            <a:r>
              <a:rPr lang="en-US" sz="2800" b="1" dirty="0">
                <a:solidFill>
                  <a:srgbClr val="0A1F61"/>
                </a:solidFill>
                <a:cs typeface="Tajawal ExtraBold" panose="00000800000000000000" pitchFamily="2" charset="-78"/>
              </a:rPr>
              <a:t>7. People shouldn't be spending time with computers in the office unless the computers are increasing productivity. </a:t>
            </a:r>
          </a:p>
          <a:p>
            <a:pPr algn="just"/>
            <a:r>
              <a:rPr lang="en-US" sz="2800" b="1" dirty="0">
                <a:solidFill>
                  <a:srgbClr val="0A1F61"/>
                </a:solidFill>
                <a:cs typeface="Tajawal ExtraBold" panose="00000800000000000000" pitchFamily="2" charset="-78"/>
              </a:rPr>
              <a:t>8. I freely criticize work that doesn't meet standards. </a:t>
            </a:r>
          </a:p>
          <a:p>
            <a:pPr algn="just"/>
            <a:r>
              <a:rPr lang="en-US" sz="2800" b="1" dirty="0">
                <a:solidFill>
                  <a:srgbClr val="0A1F61"/>
                </a:solidFill>
                <a:cs typeface="Tajawal ExtraBold" panose="00000800000000000000" pitchFamily="2" charset="-78"/>
              </a:rPr>
              <a:t>9. I spend at least 20% of my work week either planning myself or helping team members with</a:t>
            </a:r>
          </a:p>
          <a:p>
            <a:pPr algn="just"/>
            <a:r>
              <a:rPr lang="en-US" sz="2800" b="1" dirty="0">
                <a:solidFill>
                  <a:srgbClr val="0A1F61"/>
                </a:solidFill>
                <a:cs typeface="Tajawal ExtraBold" panose="00000800000000000000" pitchFamily="2" charset="-78"/>
              </a:rPr>
              <a:t>their planning. </a:t>
            </a:r>
          </a:p>
          <a:p>
            <a:pPr algn="just"/>
            <a:r>
              <a:rPr lang="en-US" sz="2800" b="1" dirty="0">
                <a:solidFill>
                  <a:srgbClr val="0A1F61"/>
                </a:solidFill>
                <a:cs typeface="Tajawal ExtraBold" panose="00000800000000000000" pitchFamily="2" charset="-78"/>
              </a:rPr>
              <a:t>10. I spend a good deal of time solving technical or business problems myself, or helping group members do the same.</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3981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262952" y="1610200"/>
            <a:ext cx="10427749" cy="255454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If you responded "mostly agree" to eight, nine, or ten of the previous statements, you have a strong task orientation. If you responded "mostly disagree" to four or more of the statements, you have below-average task-oriented behaviors and attitudes.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4115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Oval 78">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rotWithShape="1">
          <a:blip r:embed="rId2">
            <a:extLst>
              <a:ext uri="{28A0092B-C50C-407E-A947-70E740481C1C}">
                <a14:useLocalDpi xmlns:a14="http://schemas.microsoft.com/office/drawing/2010/main" val="0"/>
              </a:ext>
            </a:extLst>
          </a:blip>
          <a:srcRect l="11634" r="11414" b="1"/>
          <a:stretch/>
        </p:blipFill>
        <p:spPr>
          <a:xfrm>
            <a:off x="2433492" y="2140507"/>
            <a:ext cx="4098592" cy="409859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81" name="Freeform: Shape 80">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3" name="Straight Connector 82">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5" name="Arc 84">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7" name="Freeform: Shape 86">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9FABF7C9-D319-0A0E-BD57-C2C5218362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680" y="1002889"/>
            <a:ext cx="1222425" cy="1096206"/>
          </a:xfrm>
          <a:prstGeom prst="rect">
            <a:avLst/>
          </a:prstGeom>
        </p:spPr>
      </p:pic>
    </p:spTree>
    <p:extLst>
      <p:ext uri="{BB962C8B-B14F-4D97-AF65-F5344CB8AC3E}">
        <p14:creationId xmlns:p14="http://schemas.microsoft.com/office/powerpoint/2010/main" val="331068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54327" y="1338882"/>
            <a:ext cx="6078907"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Leading Digital Organizations </a:t>
            </a:r>
          </a:p>
          <a:p>
            <a:pPr algn="ctr"/>
            <a:r>
              <a:rPr lang="en-US" sz="3200" b="1" dirty="0">
                <a:solidFill>
                  <a:srgbClr val="0A1F61"/>
                </a:solidFill>
                <a:latin typeface="Tajawal ExtraBold" panose="00000800000000000000" pitchFamily="2" charset="-78"/>
                <a:cs typeface="Tajawal ExtraBold" panose="00000800000000000000" pitchFamily="2" charset="-78"/>
              </a:rPr>
              <a:t>in a VUCA World</a:t>
            </a:r>
          </a:p>
        </p:txBody>
      </p:sp>
      <p:pic>
        <p:nvPicPr>
          <p:cNvPr id="4" name="Picture 3" descr="A group of people standing in front of a logo&#10;&#10;Description automatically generated with low confidence">
            <a:extLst>
              <a:ext uri="{FF2B5EF4-FFF2-40B4-BE49-F238E27FC236}">
                <a16:creationId xmlns:a16="http://schemas.microsoft.com/office/drawing/2014/main" id="{06AC22CF-7E8F-41CF-E911-123DAA1C2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88" y="2416100"/>
            <a:ext cx="7919264" cy="4355595"/>
          </a:xfrm>
          <a:prstGeom prst="rect">
            <a:avLst/>
          </a:prstGeom>
        </p:spPr>
      </p:pic>
    </p:spTree>
    <p:extLst>
      <p:ext uri="{BB962C8B-B14F-4D97-AF65-F5344CB8AC3E}">
        <p14:creationId xmlns:p14="http://schemas.microsoft.com/office/powerpoint/2010/main" val="703030305"/>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t>رشيقة للغاية وديناميكية </a:t>
            </a:r>
            <a:r>
              <a:rPr lang="en-US" sz="2400" b="1"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 military </a:t>
            </a:r>
            <a:r>
              <a:rPr lang="en-US" sz="2400" b="1" dirty="0">
                <a:solidFill>
                  <a:srgbClr val="0A1F61"/>
                </a:solidFill>
                <a:latin typeface="Tajawal ExtraBold" panose="00000800000000000000" pitchFamily="2" charset="-78"/>
                <a:cs typeface="Tajawal ExtraBold" panose="00000800000000000000" pitchFamily="2" charset="-78"/>
              </a:rPr>
              <a:t>coined the acronym VUCA (volatility, uncertainty, complexity, and ambiguity</a:t>
            </a:r>
            <a:r>
              <a:rPr lang="ar-EG" sz="2400" b="1" dirty="0">
                <a:solidFill>
                  <a:srgbClr val="0A1F61"/>
                </a:solidFill>
                <a:latin typeface="Tajawal ExtraBold" panose="00000800000000000000" pitchFamily="2" charset="-78"/>
                <a:cs typeface="Tajawal ExtraBold" panose="00000800000000000000" pitchFamily="2" charset="-78"/>
              </a:rPr>
              <a:t> التقلب وعدم اليقين والتعقيد والغموض</a:t>
            </a:r>
            <a:r>
              <a:rPr lang="en-US" sz="2400" b="1"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the late 1990s</a:t>
            </a:r>
            <a:r>
              <a:rPr lang="en-US" sz="2400" b="1" dirty="0">
                <a:solidFill>
                  <a:srgbClr val="0A1F61"/>
                </a:solidFill>
                <a:latin typeface="Tajawal ExtraBold" panose="00000800000000000000" pitchFamily="2" charset="-78"/>
                <a:cs typeface="Tajawal ExtraBold" panose="00000800000000000000" pitchFamily="2" charset="-78"/>
              </a:rPr>
              <a:t>, and it has become general </a:t>
            </a:r>
            <a:r>
              <a:rPr lang="en-US" sz="2400" b="1" dirty="0">
                <a:solidFill>
                  <a:srgbClr val="C00000"/>
                </a:solidFill>
                <a:latin typeface="Tajawal ExtraBold" panose="00000800000000000000" pitchFamily="2" charset="-78"/>
                <a:cs typeface="Tajawal ExtraBold" panose="00000800000000000000" pitchFamily="2" charset="-78"/>
              </a:rPr>
              <a:t>shorthand for conditions leaders</a:t>
            </a:r>
            <a:r>
              <a:rPr lang="en-US" sz="2400" b="1" dirty="0">
                <a:solidFill>
                  <a:srgbClr val="0A1F61"/>
                </a:solidFill>
                <a:latin typeface="Tajawal ExtraBold" panose="00000800000000000000" pitchFamily="2" charset="-78"/>
                <a:cs typeface="Tajawal ExtraBold" panose="00000800000000000000" pitchFamily="2" charset="-78"/>
              </a:rPr>
              <a:t> may </a:t>
            </a:r>
            <a:r>
              <a:rPr lang="en-US" sz="2400" b="1" dirty="0">
                <a:solidFill>
                  <a:srgbClr val="C00000"/>
                </a:solidFill>
                <a:latin typeface="Tajawal ExtraBold" panose="00000800000000000000" pitchFamily="2" charset="-78"/>
                <a:cs typeface="Tajawal ExtraBold" panose="00000800000000000000" pitchFamily="2" charset="-78"/>
              </a:rPr>
              <a:t>encounter </a:t>
            </a:r>
            <a:r>
              <a:rPr lang="en-US" sz="2400" b="1" dirty="0">
                <a:solidFill>
                  <a:srgbClr val="0A1F61"/>
                </a:solidFill>
                <a:latin typeface="Tajawal ExtraBold" panose="00000800000000000000" pitchFamily="2" charset="-78"/>
                <a:cs typeface="Tajawal ExtraBold" panose="00000800000000000000" pitchFamily="2" charset="-78"/>
              </a:rPr>
              <a:t>especially in </a:t>
            </a:r>
            <a:r>
              <a:rPr lang="en-US" sz="2400" b="1" dirty="0">
                <a:solidFill>
                  <a:srgbClr val="C00000"/>
                </a:solidFill>
                <a:latin typeface="Tajawal ExtraBold" panose="00000800000000000000" pitchFamily="2" charset="-78"/>
                <a:cs typeface="Tajawal ExtraBold" panose="00000800000000000000" pitchFamily="2" charset="-78"/>
              </a:rPr>
              <a:t>digital transformation </a:t>
            </a:r>
            <a:r>
              <a:rPr lang="en-US" sz="2400" b="1" dirty="0">
                <a:solidFill>
                  <a:srgbClr val="0A1F61"/>
                </a:solidFill>
                <a:latin typeface="Tajawal ExtraBold" panose="00000800000000000000" pitchFamily="2" charset="-78"/>
                <a:cs typeface="Tajawal ExtraBold" panose="00000800000000000000" pitchFamily="2" charset="-78"/>
              </a:rPr>
              <a:t>context and </a:t>
            </a:r>
            <a:r>
              <a:rPr lang="en-US" sz="2400" b="1" dirty="0">
                <a:solidFill>
                  <a:srgbClr val="C00000"/>
                </a:solidFill>
                <a:latin typeface="Tajawal ExtraBold" panose="00000800000000000000" pitchFamily="2" charset="-78"/>
                <a:cs typeface="Tajawal ExtraBold" panose="00000800000000000000" pitchFamily="2" charset="-78"/>
              </a:rPr>
              <a:t>leaders need to be prepared </a:t>
            </a:r>
            <a:r>
              <a:rPr lang="en-US" sz="2400" b="1" dirty="0">
                <a:solidFill>
                  <a:srgbClr val="0A1F61"/>
                </a:solidFill>
                <a:latin typeface="Tajawal ExtraBold" panose="00000800000000000000" pitchFamily="2" charset="-78"/>
                <a:cs typeface="Tajawal ExtraBold" panose="00000800000000000000" pitchFamily="2" charset="-78"/>
              </a:rPr>
              <a:t>for many types of turbulence</a:t>
            </a:r>
            <a:r>
              <a:rPr lang="ar-EG" sz="2400" b="1" dirty="0">
                <a:solidFill>
                  <a:srgbClr val="0A1F61"/>
                </a:solidFill>
                <a:latin typeface="Tajawal ExtraBold" panose="00000800000000000000" pitchFamily="2" charset="-78"/>
                <a:cs typeface="Tajawal ExtraBold" panose="00000800000000000000" pitchFamily="2" charset="-78"/>
              </a:rPr>
              <a:t> الاضطراب </a:t>
            </a:r>
            <a:r>
              <a:rPr lang="en-US" sz="2400" b="1" dirty="0">
                <a:solidFill>
                  <a:srgbClr val="0A1F61"/>
                </a:solidFill>
                <a:latin typeface="Tajawal ExtraBold" panose="00000800000000000000" pitchFamily="2" charset="-78"/>
                <a:cs typeface="Tajawal ExtraBold" panose="00000800000000000000" pitchFamily="2" charset="-78"/>
              </a:rPr>
              <a:t> or upheaval</a:t>
            </a:r>
            <a:r>
              <a:rPr lang="ar-EG" sz="2400" b="1" dirty="0">
                <a:solidFill>
                  <a:srgbClr val="0A1F61"/>
                </a:solidFill>
                <a:latin typeface="Tajawal ExtraBold" panose="00000800000000000000" pitchFamily="2" charset="-78"/>
                <a:cs typeface="Tajawal ExtraBold" panose="00000800000000000000" pitchFamily="2" charset="-78"/>
              </a:rPr>
              <a:t> ثورة </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4770537"/>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endParaRPr lang="ar-EG"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rtl="1"/>
            <a:r>
              <a:rPr lang="ar-EG" sz="2400" dirty="0"/>
              <a:t>التقلب في </a:t>
            </a:r>
            <a:r>
              <a:rPr lang="en-US" sz="2400" dirty="0"/>
              <a:t>VUCA </a:t>
            </a:r>
            <a:r>
              <a:rPr lang="ar-EG" sz="2400" dirty="0"/>
              <a:t>يرمز إلى حقيقة أننا نعيش في عالم يتغير باستمرار، ويصبح غير مستقر وغير قابل للتنبؤ به وأكثر سرعة. يشير التقلب إلى التغيرات المتكررة والقوية في بيئة السوق.</a:t>
            </a:r>
            <a:endPar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1" name="TextBox 10">
            <a:extLst>
              <a:ext uri="{FF2B5EF4-FFF2-40B4-BE49-F238E27FC236}">
                <a16:creationId xmlns:a16="http://schemas.microsoft.com/office/drawing/2014/main" id="{07227BFD-F03C-7895-A72A-21602F8B252E}"/>
              </a:ext>
            </a:extLst>
          </p:cNvPr>
          <p:cNvSpPr txBox="1"/>
          <p:nvPr/>
        </p:nvSpPr>
        <p:spPr>
          <a:xfrm>
            <a:off x="5789931" y="6057082"/>
            <a:ext cx="6212840" cy="646331"/>
          </a:xfrm>
          <a:prstGeom prst="rect">
            <a:avLst/>
          </a:prstGeom>
          <a:noFill/>
        </p:spPr>
        <p:txBody>
          <a:bodyPr wrap="square">
            <a:spAutoFit/>
          </a:bodyPr>
          <a:lstStyle/>
          <a:p>
            <a:pPr algn="r" rtl="1"/>
            <a:r>
              <a:rPr lang="ar-EG" dirty="0"/>
              <a:t>يشير عدم اليقين في </a:t>
            </a:r>
            <a:r>
              <a:rPr lang="en-US" dirty="0"/>
              <a:t>VUCA </a:t>
            </a:r>
            <a:r>
              <a:rPr lang="ar-EG" dirty="0"/>
              <a:t>إلى التناقص السريع في القدرة على التنبؤ بالأحداث والتنبؤات والتجارب من الماضي كأساس لتشكيل المستقبل مما يفقد صحته وأهميته.</a:t>
            </a:r>
            <a:endParaRPr lang="en-US" dirty="0"/>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862870"/>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endParaRPr lang="ar-EG" sz="2400" b="1" dirty="0">
              <a:solidFill>
                <a:srgbClr val="0A1F61"/>
              </a:solidFill>
              <a:latin typeface="Times New Roman" panose="02020603050405020304" pitchFamily="18" charset="0"/>
              <a:cs typeface="Times New Roman" panose="02020603050405020304" pitchFamily="18" charset="0"/>
            </a:endParaRPr>
          </a:p>
          <a:p>
            <a:pPr algn="just" rtl="1"/>
            <a:r>
              <a:rPr lang="ar-EG" b="1" dirty="0">
                <a:solidFill>
                  <a:srgbClr val="0A1F61"/>
                </a:solidFill>
                <a:latin typeface="Times New Roman" panose="02020603050405020304" pitchFamily="18" charset="0"/>
                <a:cs typeface="Times New Roman" panose="02020603050405020304" pitchFamily="18" charset="0"/>
              </a:rPr>
              <a:t>التعقيد في </a:t>
            </a:r>
            <a:r>
              <a:rPr lang="en-US" b="1" dirty="0">
                <a:solidFill>
                  <a:srgbClr val="0A1F61"/>
                </a:solidFill>
                <a:latin typeface="Times New Roman" panose="02020603050405020304" pitchFamily="18" charset="0"/>
                <a:cs typeface="Times New Roman" panose="02020603050405020304" pitchFamily="18" charset="0"/>
              </a:rPr>
              <a:t>VUCA </a:t>
            </a:r>
            <a:r>
              <a:rPr lang="ar-EG" b="1" dirty="0">
                <a:solidFill>
                  <a:srgbClr val="0A1F61"/>
                </a:solidFill>
                <a:latin typeface="Times New Roman" panose="02020603050405020304" pitchFamily="18" charset="0"/>
                <a:cs typeface="Times New Roman" panose="02020603050405020304" pitchFamily="18" charset="0"/>
              </a:rPr>
              <a:t>يرمز إلى حقيقة أن عالمنا أكثر تعقيدًا من أي وقت مضى. ما هو السبب؟ ما هو التأثير؟ - أصبحت المشاكل وآثارها أكثر تعقيدا وأصعب على الفهم. تصبح القرارات شبكة لا يمكن السيطرة عليها من ردود الفعل وردود الفعل المضادة.</a:t>
            </a:r>
            <a:endParaRPr lang="en-US" b="1" dirty="0">
              <a:solidFill>
                <a:srgbClr val="0A1F61"/>
              </a:solidFill>
              <a:latin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1" name="TextBox 10">
            <a:extLst>
              <a:ext uri="{FF2B5EF4-FFF2-40B4-BE49-F238E27FC236}">
                <a16:creationId xmlns:a16="http://schemas.microsoft.com/office/drawing/2014/main" id="{62A39B3A-B3FE-EE06-AF0E-87F901D87738}"/>
              </a:ext>
            </a:extLst>
          </p:cNvPr>
          <p:cNvSpPr txBox="1"/>
          <p:nvPr/>
        </p:nvSpPr>
        <p:spPr>
          <a:xfrm>
            <a:off x="5220750" y="5940475"/>
            <a:ext cx="6212840" cy="646331"/>
          </a:xfrm>
          <a:prstGeom prst="rect">
            <a:avLst/>
          </a:prstGeom>
          <a:noFill/>
        </p:spPr>
        <p:txBody>
          <a:bodyPr wrap="square">
            <a:spAutoFit/>
          </a:bodyPr>
          <a:lstStyle/>
          <a:p>
            <a:pPr algn="r" rtl="1"/>
            <a:r>
              <a:rPr lang="en-US" b="1" dirty="0" err="1"/>
              <a:t>يشير</a:t>
            </a:r>
            <a:r>
              <a:rPr lang="en-US" b="1" dirty="0"/>
              <a:t> </a:t>
            </a:r>
            <a:r>
              <a:rPr lang="en-US" b="1" dirty="0" err="1"/>
              <a:t>الغموض</a:t>
            </a:r>
            <a:r>
              <a:rPr lang="en-US" b="1" dirty="0"/>
              <a:t> إلى </a:t>
            </a:r>
            <a:r>
              <a:rPr lang="en-US" b="1" dirty="0" err="1"/>
              <a:t>غموض</a:t>
            </a:r>
            <a:r>
              <a:rPr lang="en-US" b="1" dirty="0"/>
              <a:t> </a:t>
            </a:r>
            <a:r>
              <a:rPr lang="en-US" b="1" dirty="0" err="1"/>
              <a:t>موقف</a:t>
            </a:r>
            <a:r>
              <a:rPr lang="en-US" b="1" dirty="0"/>
              <a:t> </a:t>
            </a:r>
            <a:r>
              <a:rPr lang="en-US" b="1" dirty="0" err="1"/>
              <a:t>المعلومات</a:t>
            </a:r>
            <a:r>
              <a:rPr lang="en-US" b="1" dirty="0"/>
              <a:t>. </a:t>
            </a:r>
            <a:r>
              <a:rPr lang="en-US" b="1" dirty="0" err="1"/>
              <a:t>المعلومات</a:t>
            </a:r>
            <a:r>
              <a:rPr lang="en-US" b="1" dirty="0"/>
              <a:t> التي </a:t>
            </a:r>
            <a:r>
              <a:rPr lang="en-US" b="1" dirty="0" err="1"/>
              <a:t>يمكن</a:t>
            </a:r>
            <a:r>
              <a:rPr lang="en-US" b="1" dirty="0"/>
              <a:t> </a:t>
            </a:r>
            <a:r>
              <a:rPr lang="en-US" b="1" dirty="0" err="1"/>
              <a:t>تفسيرها</a:t>
            </a:r>
            <a:r>
              <a:rPr lang="en-US" b="1" dirty="0"/>
              <a:t> </a:t>
            </a:r>
            <a:r>
              <a:rPr lang="en-US" b="1" dirty="0" err="1"/>
              <a:t>بطرق</a:t>
            </a:r>
            <a:r>
              <a:rPr lang="en-US" b="1" dirty="0"/>
              <a:t> </a:t>
            </a:r>
            <a:r>
              <a:rPr lang="en-US" b="1" dirty="0" err="1"/>
              <a:t>مختلفة</a:t>
            </a:r>
            <a:r>
              <a:rPr lang="en-US" b="1" dirty="0"/>
              <a:t> </a:t>
            </a:r>
            <a:r>
              <a:rPr lang="en-US" b="1" dirty="0" err="1"/>
              <a:t>تحمل</a:t>
            </a:r>
            <a:r>
              <a:rPr lang="en-US" b="1" dirty="0"/>
              <a:t> </a:t>
            </a:r>
            <a:r>
              <a:rPr lang="en-US" b="1" dirty="0" err="1"/>
              <a:t>مخاطر</a:t>
            </a:r>
            <a:r>
              <a:rPr lang="en-US" b="1" dirty="0"/>
              <a:t> </a:t>
            </a:r>
            <a:r>
              <a:rPr lang="en-US" b="1" dirty="0" err="1"/>
              <a:t>كبيرة</a:t>
            </a:r>
            <a:r>
              <a:rPr lang="en-US" b="1" dirty="0"/>
              <a:t> </a:t>
            </a:r>
            <a:r>
              <a:rPr lang="en-US" b="1" dirty="0" err="1"/>
              <a:t>وغالباً</a:t>
            </a:r>
            <a:r>
              <a:rPr lang="en-US" b="1" dirty="0"/>
              <a:t> </a:t>
            </a:r>
            <a:r>
              <a:rPr lang="en-US" b="1" dirty="0" err="1"/>
              <a:t>ما</a:t>
            </a:r>
            <a:r>
              <a:rPr lang="en-US" b="1" dirty="0"/>
              <a:t> </a:t>
            </a:r>
            <a:r>
              <a:rPr lang="en-US" b="1" dirty="0" err="1"/>
              <a:t>تؤدي</a:t>
            </a:r>
            <a:r>
              <a:rPr lang="en-US" b="1" dirty="0"/>
              <a:t> إلى </a:t>
            </a:r>
            <a:r>
              <a:rPr lang="en-US" b="1" dirty="0" err="1"/>
              <a:t>قرارات</a:t>
            </a:r>
            <a:r>
              <a:rPr lang="en-US" b="1" dirty="0"/>
              <a:t> </a:t>
            </a:r>
            <a:r>
              <a:rPr lang="en-US" b="1" dirty="0" err="1"/>
              <a:t>خاطئة</a:t>
            </a:r>
            <a:r>
              <a:rPr lang="en-US" b="1" dirty="0"/>
              <a:t>.</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566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played a very important role during the COVID-19 crisis. It was a shock for the entire system. It was a display of a volatile, uncertain, complex, and ambiguous environment. </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pandemic drove the rapid adoption of digital technologies and ways of working needed for companies just to stay relevant and continue to operate. Not only did the stock market experience a historic drop in value, but companies have had to dramatically change the way they operate amidst a social lock-down.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 </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518756" y="163949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
        <p:nvSpPr>
          <p:cNvPr id="9" name="TextBox 8">
            <a:extLst>
              <a:ext uri="{FF2B5EF4-FFF2-40B4-BE49-F238E27FC236}">
                <a16:creationId xmlns:a16="http://schemas.microsoft.com/office/drawing/2014/main" id="{738F3C0B-E203-EB74-8D0B-A4151344FD2B}"/>
              </a:ext>
            </a:extLst>
          </p:cNvPr>
          <p:cNvSpPr txBox="1"/>
          <p:nvPr/>
        </p:nvSpPr>
        <p:spPr>
          <a:xfrm>
            <a:off x="518756" y="5355474"/>
            <a:ext cx="4614584" cy="1477328"/>
          </a:xfrm>
          <a:prstGeom prst="rect">
            <a:avLst/>
          </a:prstGeom>
          <a:noFill/>
        </p:spPr>
        <p:txBody>
          <a:bodyPr wrap="square">
            <a:spAutoFit/>
          </a:bodyPr>
          <a:lstStyle/>
          <a:p>
            <a:pPr algn="r" rtl="1"/>
            <a:r>
              <a:rPr lang="en-US" b="1" dirty="0" err="1"/>
              <a:t>عناصر</a:t>
            </a:r>
            <a:r>
              <a:rPr lang="en-US" b="1" dirty="0"/>
              <a:t> VUCA، </a:t>
            </a:r>
            <a:r>
              <a:rPr lang="en-US" b="1" dirty="0" err="1"/>
              <a:t>منظمة</a:t>
            </a:r>
            <a:r>
              <a:rPr lang="en-US" b="1" dirty="0"/>
              <a:t> </a:t>
            </a:r>
            <a:r>
              <a:rPr lang="en-US" b="1" dirty="0" err="1"/>
              <a:t>حسب</a:t>
            </a:r>
            <a:r>
              <a:rPr lang="en-US" b="1" dirty="0"/>
              <a:t> </a:t>
            </a:r>
            <a:r>
              <a:rPr lang="en-US" b="1" dirty="0" err="1"/>
              <a:t>مقدار</a:t>
            </a:r>
            <a:r>
              <a:rPr lang="en-US" b="1" dirty="0"/>
              <a:t> </a:t>
            </a:r>
            <a:r>
              <a:rPr lang="en-US" b="1" dirty="0" err="1"/>
              <a:t>ما</a:t>
            </a:r>
            <a:r>
              <a:rPr lang="en-US" b="1" dirty="0"/>
              <a:t> </a:t>
            </a:r>
            <a:r>
              <a:rPr lang="en-US" b="1" dirty="0" err="1"/>
              <a:t>نعرفه</a:t>
            </a:r>
            <a:r>
              <a:rPr lang="en-US" b="1" dirty="0"/>
              <a:t> عن </a:t>
            </a:r>
            <a:r>
              <a:rPr lang="en-US" b="1" dirty="0" err="1"/>
              <a:t>الموقف</a:t>
            </a:r>
            <a:r>
              <a:rPr lang="en-US" b="1" dirty="0"/>
              <a:t> (على </a:t>
            </a:r>
            <a:r>
              <a:rPr lang="en-US" b="1" dirty="0" err="1"/>
              <a:t>طول</a:t>
            </a:r>
            <a:r>
              <a:rPr lang="en-US" b="1" dirty="0"/>
              <a:t> </a:t>
            </a:r>
            <a:r>
              <a:rPr lang="en-US" b="1" dirty="0" err="1"/>
              <a:t>المحور</a:t>
            </a:r>
            <a:r>
              <a:rPr lang="en-US" b="1" dirty="0"/>
              <a:t> </a:t>
            </a:r>
            <a:r>
              <a:rPr lang="en-US" b="1" dirty="0" err="1"/>
              <a:t>السيني</a:t>
            </a:r>
            <a:r>
              <a:rPr lang="en-US" b="1" dirty="0"/>
              <a:t>) </a:t>
            </a:r>
            <a:r>
              <a:rPr lang="en-US" b="1" dirty="0" err="1"/>
              <a:t>ومدى</a:t>
            </a:r>
            <a:r>
              <a:rPr lang="en-US" b="1" dirty="0"/>
              <a:t> </a:t>
            </a:r>
            <a:r>
              <a:rPr lang="en-US" b="1" dirty="0" err="1"/>
              <a:t>قدرتنا</a:t>
            </a:r>
            <a:r>
              <a:rPr lang="en-US" b="1" dirty="0"/>
              <a:t> على </a:t>
            </a:r>
            <a:r>
              <a:rPr lang="en-US" b="1" dirty="0" err="1"/>
              <a:t>التنبؤ</a:t>
            </a:r>
            <a:r>
              <a:rPr lang="en-US" b="1" dirty="0"/>
              <a:t> </a:t>
            </a:r>
            <a:r>
              <a:rPr lang="en-US" b="1" dirty="0" err="1"/>
              <a:t>بنتائج</a:t>
            </a:r>
            <a:r>
              <a:rPr lang="en-US" b="1" dirty="0"/>
              <a:t> </a:t>
            </a:r>
            <a:r>
              <a:rPr lang="en-US" b="1" dirty="0" err="1"/>
              <a:t>أفعالنا</a:t>
            </a:r>
            <a:r>
              <a:rPr lang="en-US" b="1" dirty="0"/>
              <a:t> (على </a:t>
            </a:r>
            <a:r>
              <a:rPr lang="en-US" b="1" dirty="0" err="1"/>
              <a:t>طول</a:t>
            </a:r>
            <a:r>
              <a:rPr lang="en-US" b="1" dirty="0"/>
              <a:t> </a:t>
            </a:r>
            <a:r>
              <a:rPr lang="en-US" b="1" dirty="0" err="1"/>
              <a:t>المحور</a:t>
            </a:r>
            <a:r>
              <a:rPr lang="en-US" b="1" dirty="0"/>
              <a:t> </a:t>
            </a:r>
            <a:r>
              <a:rPr lang="en-US" b="1" dirty="0" err="1"/>
              <a:t>الصادي</a:t>
            </a:r>
            <a:r>
              <a:rPr lang="en-US" b="1" dirty="0"/>
              <a:t>). </a:t>
            </a:r>
            <a:r>
              <a:rPr lang="en-US" b="1" dirty="0" err="1"/>
              <a:t>إنه</a:t>
            </a:r>
            <a:r>
              <a:rPr lang="en-US" b="1" dirty="0"/>
              <a:t> </a:t>
            </a:r>
            <a:r>
              <a:rPr lang="en-US" b="1" dirty="0" err="1"/>
              <a:t>يوضح</a:t>
            </a:r>
            <a:r>
              <a:rPr lang="en-US" b="1" dirty="0"/>
              <a:t> </a:t>
            </a:r>
            <a:r>
              <a:rPr lang="en-US" b="1" dirty="0" err="1"/>
              <a:t>الفرق</a:t>
            </a:r>
            <a:r>
              <a:rPr lang="en-US" b="1" dirty="0"/>
              <a:t> بين </a:t>
            </a:r>
            <a:r>
              <a:rPr lang="en-US" b="1" dirty="0" err="1"/>
              <a:t>كل</a:t>
            </a:r>
            <a:r>
              <a:rPr lang="en-US" b="1" dirty="0"/>
              <a:t> </a:t>
            </a:r>
            <a:r>
              <a:rPr lang="en-US" b="1" dirty="0" err="1"/>
              <a:t>عنصر</a:t>
            </a:r>
            <a:r>
              <a:rPr lang="en-US" b="1" dirty="0"/>
              <a:t> من </a:t>
            </a:r>
            <a:r>
              <a:rPr lang="en-US" b="1" dirty="0" err="1"/>
              <a:t>العناصر</a:t>
            </a:r>
            <a:r>
              <a:rPr lang="en-US" b="1" dirty="0"/>
              <a:t>، </a:t>
            </a:r>
            <a:r>
              <a:rPr lang="en-US" b="1" dirty="0" err="1"/>
              <a:t>ويشرح</a:t>
            </a:r>
            <a:r>
              <a:rPr lang="en-US" b="1" dirty="0"/>
              <a:t> </a:t>
            </a:r>
            <a:r>
              <a:rPr lang="en-US" b="1" dirty="0" err="1"/>
              <a:t>الخصائص</a:t>
            </a:r>
            <a:r>
              <a:rPr lang="en-US" b="1" dirty="0"/>
              <a:t>، </a:t>
            </a:r>
            <a:r>
              <a:rPr lang="en-US" b="1" dirty="0" err="1"/>
              <a:t>ويقدم</a:t>
            </a:r>
            <a:r>
              <a:rPr lang="en-US" b="1" dirty="0"/>
              <a:t> </a:t>
            </a:r>
            <a:r>
              <a:rPr lang="en-US" b="1" dirty="0" err="1"/>
              <a:t>مثالًا</a:t>
            </a:r>
            <a:r>
              <a:rPr lang="en-US" b="1" dirty="0"/>
              <a:t> </a:t>
            </a:r>
            <a:r>
              <a:rPr lang="en-US" b="1" dirty="0" err="1"/>
              <a:t>مباشرًا</a:t>
            </a:r>
            <a:r>
              <a:rPr lang="en-US" b="1" dirty="0"/>
              <a:t>، </a:t>
            </a:r>
            <a:r>
              <a:rPr lang="en-US" b="1" dirty="0" err="1"/>
              <a:t>ويعطي</a:t>
            </a:r>
            <a:r>
              <a:rPr lang="en-US" b="1" dirty="0"/>
              <a:t> </a:t>
            </a:r>
            <a:r>
              <a:rPr lang="en-US" b="1" dirty="0" err="1"/>
              <a:t>اثنين</a:t>
            </a:r>
            <a:r>
              <a:rPr lang="en-US" b="1" dirty="0"/>
              <a:t> من </a:t>
            </a:r>
            <a:r>
              <a:rPr lang="en-US" b="1" dirty="0" err="1"/>
              <a:t>الأساليب</a:t>
            </a:r>
            <a:r>
              <a:rPr lang="en-US" b="1" dirty="0"/>
              <a:t> </a:t>
            </a:r>
            <a:r>
              <a:rPr lang="en-US" b="1" dirty="0" err="1"/>
              <a:t>المحتملة</a:t>
            </a:r>
            <a:r>
              <a:rPr lang="en-US" b="1" dirty="0"/>
              <a:t>.</a:t>
            </a: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70988" y="1249808"/>
            <a:ext cx="625363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7" name="Picture 6" descr="A picture containing person, person, web, outdoor object&#10;&#10;Description automatically generated">
            <a:extLst>
              <a:ext uri="{FF2B5EF4-FFF2-40B4-BE49-F238E27FC236}">
                <a16:creationId xmlns:a16="http://schemas.microsoft.com/office/drawing/2014/main" id="{093D7338-BDA3-6ACD-B7D6-1678D183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45" y="2225972"/>
            <a:ext cx="5851566" cy="3901044"/>
          </a:xfrm>
          <a:prstGeom prst="rect">
            <a:avLst/>
          </a:prstGeom>
        </p:spPr>
      </p:pic>
    </p:spTree>
    <p:extLst>
      <p:ext uri="{BB962C8B-B14F-4D97-AF65-F5344CB8AC3E}">
        <p14:creationId xmlns:p14="http://schemas.microsoft.com/office/powerpoint/2010/main" val="3868991291"/>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
        <p:nvSpPr>
          <p:cNvPr id="9" name="TextBox 8">
            <a:extLst>
              <a:ext uri="{FF2B5EF4-FFF2-40B4-BE49-F238E27FC236}">
                <a16:creationId xmlns:a16="http://schemas.microsoft.com/office/drawing/2014/main" id="{4C8B96F0-9D94-FD6B-DE2D-1CB1725CE224}"/>
              </a:ext>
            </a:extLst>
          </p:cNvPr>
          <p:cNvSpPr txBox="1"/>
          <p:nvPr/>
        </p:nvSpPr>
        <p:spPr>
          <a:xfrm>
            <a:off x="9845866" y="5104170"/>
            <a:ext cx="2346134" cy="1569660"/>
          </a:xfrm>
          <a:prstGeom prst="rect">
            <a:avLst/>
          </a:prstGeom>
          <a:noFill/>
        </p:spPr>
        <p:txBody>
          <a:bodyPr wrap="square">
            <a:spAutoFit/>
          </a:bodyPr>
          <a:lstStyle/>
          <a:p>
            <a:pPr algn="r" rtl="1"/>
            <a:r>
              <a:rPr lang="en-US" sz="2400" dirty="0" err="1"/>
              <a:t>القيادة</a:t>
            </a:r>
            <a:r>
              <a:rPr lang="en-US" sz="2400" dirty="0"/>
              <a:t> </a:t>
            </a:r>
            <a:r>
              <a:rPr lang="en-US" sz="2400" dirty="0" err="1"/>
              <a:t>الرقمية</a:t>
            </a:r>
            <a:r>
              <a:rPr lang="en-US" sz="2400" dirty="0"/>
              <a:t>: </a:t>
            </a:r>
            <a:r>
              <a:rPr lang="en-US" sz="2400" dirty="0" err="1"/>
              <a:t>تتمحور</a:t>
            </a:r>
            <a:r>
              <a:rPr lang="en-US" sz="2400" dirty="0"/>
              <a:t> </a:t>
            </a:r>
            <a:r>
              <a:rPr lang="en-US" sz="2400" dirty="0" err="1"/>
              <a:t>حول</a:t>
            </a:r>
            <a:r>
              <a:rPr lang="en-US" sz="2400" dirty="0"/>
              <a:t> </a:t>
            </a:r>
            <a:r>
              <a:rPr lang="en-US" sz="2400" dirty="0" err="1"/>
              <a:t>العملاء</a:t>
            </a:r>
            <a:r>
              <a:rPr lang="en-US" sz="2400" dirty="0"/>
              <a:t>، </a:t>
            </a:r>
            <a:r>
              <a:rPr lang="en-US" sz="2400" dirty="0" err="1"/>
              <a:t>وتعتمد</a:t>
            </a:r>
            <a:r>
              <a:rPr lang="en-US" sz="2400" dirty="0"/>
              <a:t> </a:t>
            </a:r>
            <a:r>
              <a:rPr lang="en-US" sz="2400" dirty="0" err="1"/>
              <a:t>على</a:t>
            </a:r>
            <a:r>
              <a:rPr lang="en-US" sz="2400" dirty="0"/>
              <a:t> </a:t>
            </a:r>
            <a:r>
              <a:rPr lang="en-US" sz="2400" dirty="0" err="1"/>
              <a:t>الخدمة</a:t>
            </a:r>
            <a:r>
              <a:rPr lang="en-US" sz="2400" dirty="0"/>
              <a:t>، </a:t>
            </a:r>
            <a:r>
              <a:rPr lang="en-US" sz="2400" dirty="0" err="1"/>
              <a:t>وتركز</a:t>
            </a:r>
            <a:r>
              <a:rPr lang="en-US" sz="2400" dirty="0"/>
              <a:t> </a:t>
            </a:r>
            <a:r>
              <a:rPr lang="en-US" sz="2400" dirty="0" err="1"/>
              <a:t>على</a:t>
            </a:r>
            <a:r>
              <a:rPr lang="en-US" sz="2400" dirty="0"/>
              <a:t> </a:t>
            </a:r>
            <a:r>
              <a:rPr lang="ar-EG" sz="2400" dirty="0"/>
              <a:t>الرشاقة</a:t>
            </a:r>
            <a:endParaRPr lang="en-US" sz="2400" dirty="0"/>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a:t>
            </a:r>
            <a:r>
              <a:rPr lang="en-US" sz="2400" b="1" dirty="0">
                <a:solidFill>
                  <a:srgbClr val="C00000"/>
                </a:solidFill>
                <a:latin typeface="Tajawal ExtraBold" panose="00000800000000000000" pitchFamily="2" charset="-78"/>
                <a:cs typeface="Tajawal ExtraBold" panose="00000800000000000000" pitchFamily="2" charset="-78"/>
              </a:rPr>
              <a:t>The 10-step Model</a:t>
            </a:r>
            <a:r>
              <a:rPr lang="en-US" sz="2400" b="1" dirty="0">
                <a:solidFill>
                  <a:srgbClr val="0A1F61"/>
                </a:solidFill>
                <a:latin typeface="Tajawal ExtraBold" panose="00000800000000000000" pitchFamily="2" charset="-78"/>
                <a:cs typeface="Tajawal ExtraBold" panose="00000800000000000000" pitchFamily="2" charset="-78"/>
              </a:rPr>
              <a:t>, shown in the previous figure, uses five distinct “service-level” components that create and sustain value throughout the design and delivery process.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Service innovation and delivery</a:t>
            </a:r>
            <a:r>
              <a:rPr lang="ar-EG" sz="2400" b="1" dirty="0">
                <a:solidFill>
                  <a:srgbClr val="0A1F61"/>
                </a:solidFill>
                <a:latin typeface="Tajawal ExtraBold" panose="00000800000000000000" pitchFamily="2" charset="-78"/>
                <a:cs typeface="Tajawal ExtraBold" panose="00000800000000000000" pitchFamily="2" charset="-78"/>
              </a:rPr>
              <a:t> ابتكار الخدمة وتقديمها </a:t>
            </a:r>
            <a:r>
              <a:rPr lang="en-US" sz="2400" b="1" dirty="0">
                <a:solidFill>
                  <a:srgbClr val="0A1F61"/>
                </a:solidFill>
                <a:latin typeface="Tajawal ExtraBold" panose="00000800000000000000" pitchFamily="2" charset="-78"/>
                <a:cs typeface="Tajawal ExtraBold" panose="00000800000000000000" pitchFamily="2" charset="-78"/>
              </a:rPr>
              <a:t> (steps 1 and 10): Develop innovative </a:t>
            </a:r>
            <a:r>
              <a:rPr lang="en-US" sz="2400" b="1" dirty="0">
                <a:solidFill>
                  <a:srgbClr val="C00000"/>
                </a:solidFill>
                <a:latin typeface="Tajawal ExtraBold" panose="00000800000000000000" pitchFamily="2" charset="-78"/>
                <a:cs typeface="Tajawal ExtraBold" panose="00000800000000000000" pitchFamily="2" charset="-78"/>
              </a:rPr>
              <a:t>customer value propositions</a:t>
            </a:r>
            <a:r>
              <a:rPr lang="en-US" sz="2400" b="1" dirty="0">
                <a:solidFill>
                  <a:srgbClr val="0A1F61"/>
                </a:solidFill>
                <a:latin typeface="Tajawal ExtraBold" panose="00000800000000000000" pitchFamily="2" charset="-78"/>
                <a:cs typeface="Tajawal ExtraBold" panose="00000800000000000000" pitchFamily="2" charset="-78"/>
              </a:rPr>
              <a:t>, often co-created with </a:t>
            </a:r>
            <a:r>
              <a:rPr lang="en-US" sz="2400" b="1" dirty="0">
                <a:solidFill>
                  <a:srgbClr val="C00000"/>
                </a:solidFill>
                <a:latin typeface="Tajawal ExtraBold" panose="00000800000000000000" pitchFamily="2" charset="-78"/>
                <a:cs typeface="Tajawal ExtraBold" panose="00000800000000000000" pitchFamily="2" charset="-78"/>
              </a:rPr>
              <a:t>customer engagement</a:t>
            </a:r>
            <a:r>
              <a:rPr lang="en-US" sz="2400" b="1" dirty="0">
                <a:solidFill>
                  <a:srgbClr val="0A1F61"/>
                </a:solidFill>
                <a:latin typeface="Tajawal ExtraBold" panose="00000800000000000000" pitchFamily="2" charset="-78"/>
                <a:cs typeface="Tajawal ExtraBold" panose="00000800000000000000" pitchFamily="2" charset="-78"/>
              </a:rPr>
              <a:t>, which are reviewed/refined </a:t>
            </a:r>
            <a:r>
              <a:rPr lang="en-US" sz="2400" b="1" dirty="0">
                <a:solidFill>
                  <a:srgbClr val="C00000"/>
                </a:solidFill>
                <a:latin typeface="Tajawal ExtraBold" panose="00000800000000000000" pitchFamily="2" charset="-78"/>
                <a:cs typeface="Tajawal ExtraBold" panose="00000800000000000000" pitchFamily="2" charset="-78"/>
              </a:rPr>
              <a:t>after implementation to sustain innovation</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AEC19659-61F6-78FB-D934-C733213BE95F}"/>
              </a:ext>
            </a:extLst>
          </p:cNvPr>
          <p:cNvSpPr txBox="1"/>
          <p:nvPr/>
        </p:nvSpPr>
        <p:spPr>
          <a:xfrm>
            <a:off x="2981697" y="1240868"/>
            <a:ext cx="6228606" cy="369332"/>
          </a:xfrm>
          <a:prstGeom prst="rect">
            <a:avLst/>
          </a:prstGeom>
          <a:noFill/>
        </p:spPr>
        <p:txBody>
          <a:bodyPr wrap="square">
            <a:spAutoFit/>
          </a:bodyPr>
          <a:lstStyle/>
          <a:p>
            <a:r>
              <a:rPr lang="ar-EG" dirty="0"/>
              <a:t>نهج منظم لبناء المرونة في تصميم وتقديم الخدمات الرقمية</a:t>
            </a:r>
            <a:endParaRPr lang="en-US" dirty="0"/>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a:t>
            </a:r>
            <a:r>
              <a:rPr lang="ar-EG" sz="2400" b="1" dirty="0">
                <a:solidFill>
                  <a:srgbClr val="0A1F61"/>
                </a:solidFill>
                <a:latin typeface="Tajawal ExtraBold" panose="00000800000000000000" pitchFamily="2" charset="-78"/>
                <a:cs typeface="Tajawal ExtraBold" panose="00000800000000000000" pitchFamily="2" charset="-78"/>
              </a:rPr>
              <a:t> عمليات الخدمات </a:t>
            </a:r>
            <a:r>
              <a:rPr lang="en-US" sz="2400" b="1" dirty="0">
                <a:solidFill>
                  <a:srgbClr val="0A1F61"/>
                </a:solidFill>
                <a:latin typeface="Tajawal ExtraBold" panose="00000800000000000000" pitchFamily="2" charset="-78"/>
                <a:cs typeface="Tajawal ExtraBold" panose="00000800000000000000" pitchFamily="2" charset="-78"/>
              </a:rPr>
              <a:t> (steps 2 and 3): Identify customer service encounters that incrementally</a:t>
            </a:r>
            <a:r>
              <a:rPr lang="ar-EG" sz="2400" b="1" dirty="0">
                <a:solidFill>
                  <a:srgbClr val="0A1F61"/>
                </a:solidFill>
                <a:latin typeface="Tajawal ExtraBold" panose="00000800000000000000" pitchFamily="2" charset="-78"/>
                <a:cs typeface="Tajawal ExtraBold" panose="00000800000000000000" pitchFamily="2" charset="-78"/>
              </a:rPr>
              <a:t>تدريجيا</a:t>
            </a:r>
            <a:r>
              <a:rPr lang="en-US" sz="2400" b="1" dirty="0">
                <a:solidFill>
                  <a:srgbClr val="0A1F61"/>
                </a:solidFill>
                <a:latin typeface="Tajawal ExtraBold" panose="00000800000000000000" pitchFamily="2" charset="-78"/>
                <a:cs typeface="Tajawal ExtraBold" panose="00000800000000000000" pitchFamily="2" charset="-78"/>
              </a:rPr>
              <a:t>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a:t>
            </a:r>
            <a:r>
              <a:rPr lang="ar-EG" sz="2400" b="1" dirty="0">
                <a:solidFill>
                  <a:srgbClr val="0A1F61"/>
                </a:solidFill>
                <a:latin typeface="Tajawal ExtraBold" panose="00000800000000000000" pitchFamily="2" charset="-78"/>
                <a:cs typeface="Tajawal ExtraBold" panose="00000800000000000000" pitchFamily="2" charset="-78"/>
              </a:rPr>
              <a:t> تصميم الخدمات الرقمية </a:t>
            </a:r>
            <a:r>
              <a:rPr lang="en-US" sz="2400" b="1" dirty="0">
                <a:solidFill>
                  <a:srgbClr val="0A1F61"/>
                </a:solidFill>
                <a:latin typeface="Tajawal ExtraBold" panose="00000800000000000000" pitchFamily="2" charset="-78"/>
                <a:cs typeface="Tajawal ExtraBold" panose="00000800000000000000" pitchFamily="2" charset="-78"/>
              </a:rPr>
              <a:t> (steps 4 and 5): Leverage advanced technology to automate select processes/work-flows to develop digital services, and build a data warehouse to analyze value created and delivered and gain keen insight into customer decision processes.</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a:t>
            </a:r>
            <a:r>
              <a:rPr lang="ar-EG" sz="2400" b="1" dirty="0">
                <a:solidFill>
                  <a:srgbClr val="0A1F61"/>
                </a:solidFill>
                <a:latin typeface="Tajawal ExtraBold" panose="00000800000000000000" pitchFamily="2" charset="-78"/>
                <a:cs typeface="Tajawal ExtraBold" panose="00000800000000000000" pitchFamily="2" charset="-78"/>
              </a:rPr>
              <a:t> استراتيجية الخدمات </a:t>
            </a:r>
            <a:r>
              <a:rPr lang="en-US" sz="2400" b="1" dirty="0">
                <a:solidFill>
                  <a:srgbClr val="0A1F61"/>
                </a:solidFill>
                <a:latin typeface="Tajawal ExtraBold" panose="00000800000000000000" pitchFamily="2" charset="-78"/>
                <a:cs typeface="Tajawal ExtraBold" panose="00000800000000000000" pitchFamily="2" charset="-78"/>
              </a:rPr>
              <a:t>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a:t>
            </a:r>
            <a:r>
              <a:rPr lang="ar-EG" sz="2400" b="1" dirty="0">
                <a:solidFill>
                  <a:srgbClr val="0A1F61"/>
                </a:solidFill>
                <a:latin typeface="Tajawal ExtraBold" panose="00000800000000000000" pitchFamily="2" charset="-78"/>
                <a:cs typeface="Tajawal ExtraBold" panose="00000800000000000000" pitchFamily="2" charset="-78"/>
              </a:rPr>
              <a:t> إدارة الخدمات </a:t>
            </a:r>
            <a:r>
              <a:rPr lang="en-US" sz="2400" b="1" dirty="0">
                <a:solidFill>
                  <a:srgbClr val="0A1F61"/>
                </a:solidFill>
                <a:latin typeface="Tajawal ExtraBold" panose="00000800000000000000" pitchFamily="2" charset="-78"/>
                <a:cs typeface="Tajawal ExtraBold" panose="00000800000000000000" pitchFamily="2" charset="-78"/>
              </a:rPr>
              <a:t>(steps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customer focus </a:t>
            </a:r>
            <a:r>
              <a:rPr lang="en-US" sz="24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400" b="1" dirty="0">
                <a:solidFill>
                  <a:srgbClr val="C00000"/>
                </a:solidFill>
                <a:latin typeface="Tajawal ExtraBold" panose="00000800000000000000" pitchFamily="2" charset="-78"/>
                <a:cs typeface="Tajawal ExtraBold" panose="00000800000000000000" pitchFamily="2" charset="-78"/>
              </a:rPr>
              <a:t>service operations </a:t>
            </a:r>
            <a:r>
              <a:rPr lang="en-US" sz="2400" b="1" dirty="0">
                <a:solidFill>
                  <a:srgbClr val="0A1F61"/>
                </a:solidFill>
                <a:latin typeface="Tajawal ExtraBold" panose="00000800000000000000" pitchFamily="2" charset="-78"/>
                <a:cs typeface="Tajawal ExtraBold" panose="00000800000000000000" pitchFamily="2" charset="-78"/>
              </a:rPr>
              <a:t>will meet evolving customer value propositions</a:t>
            </a:r>
            <a:r>
              <a:rPr lang="ar-EG" sz="2400" b="1" dirty="0">
                <a:solidFill>
                  <a:srgbClr val="0A1F61"/>
                </a:solidFill>
                <a:latin typeface="Tajawal ExtraBold" panose="00000800000000000000" pitchFamily="2" charset="-78"/>
                <a:cs typeface="Tajawal ExtraBold" panose="00000800000000000000" pitchFamily="2" charset="-78"/>
              </a:rPr>
              <a:t> القيم المقترحة</a:t>
            </a:r>
            <a:r>
              <a:rPr lang="en-US" sz="2400" b="1" dirty="0">
                <a:solidFill>
                  <a:srgbClr val="0A1F61"/>
                </a:solidFill>
                <a:latin typeface="Tajawal ExtraBold" panose="00000800000000000000" pitchFamily="2" charset="-78"/>
                <a:cs typeface="Tajawal ExtraBold" panose="00000800000000000000" pitchFamily="2" charset="-78"/>
              </a:rPr>
              <a:t>, and digital services designed will support customer engagement. The </a:t>
            </a:r>
            <a:r>
              <a:rPr lang="en-US" sz="2400" b="1" dirty="0">
                <a:solidFill>
                  <a:srgbClr val="C00000"/>
                </a:solidFill>
                <a:latin typeface="Tajawal ExtraBold" panose="00000800000000000000" pitchFamily="2" charset="-78"/>
                <a:cs typeface="Tajawal ExtraBold" panose="00000800000000000000" pitchFamily="2" charset="-78"/>
              </a:rPr>
              <a:t>service strategy</a:t>
            </a:r>
            <a:r>
              <a:rPr lang="ar-EG" sz="2400" dirty="0"/>
              <a:t>استراتيجية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positions </a:t>
            </a:r>
            <a:r>
              <a:rPr lang="en-US" sz="2400" b="1" dirty="0">
                <a:solidFill>
                  <a:srgbClr val="00B0F0"/>
                </a:solidFill>
                <a:latin typeface="Tajawal ExtraBold" panose="00000800000000000000" pitchFamily="2" charset="-78"/>
                <a:cs typeface="Tajawal ExtraBold" panose="00000800000000000000" pitchFamily="2" charset="-78"/>
              </a:rPr>
              <a:t>digital services to meet customer strategy</a:t>
            </a:r>
            <a:r>
              <a:rPr lang="en-US" sz="2400" b="1" dirty="0">
                <a:solidFill>
                  <a:srgbClr val="0A1F61"/>
                </a:solidFill>
                <a:latin typeface="Tajawal ExtraBold" panose="00000800000000000000" pitchFamily="2" charset="-78"/>
                <a:cs typeface="Tajawal ExtraBold" panose="00000800000000000000" pitchFamily="2" charset="-78"/>
              </a:rPr>
              <a:t>,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a:t>
            </a:r>
            <a:r>
              <a:rPr lang="en-US" sz="2400" b="1" dirty="0">
                <a:solidFill>
                  <a:srgbClr val="C00000"/>
                </a:solidFill>
                <a:latin typeface="Tajawal ExtraBold" panose="00000800000000000000" pitchFamily="2" charset="-78"/>
                <a:cs typeface="Tajawal ExtraBold" panose="00000800000000000000" pitchFamily="2" charset="-78"/>
              </a:rPr>
              <a:t>service level agility</a:t>
            </a:r>
            <a:r>
              <a:rPr lang="ar-EG" sz="2400" dirty="0"/>
              <a:t>مرونة مستوى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
        <p:nvSpPr>
          <p:cNvPr id="11" name="TextBox 10">
            <a:extLst>
              <a:ext uri="{FF2B5EF4-FFF2-40B4-BE49-F238E27FC236}">
                <a16:creationId xmlns:a16="http://schemas.microsoft.com/office/drawing/2014/main" id="{FAA84290-E0E0-3EF0-5CE9-EC65442806EE}"/>
              </a:ext>
            </a:extLst>
          </p:cNvPr>
          <p:cNvSpPr txBox="1"/>
          <p:nvPr/>
        </p:nvSpPr>
        <p:spPr>
          <a:xfrm>
            <a:off x="2650377" y="4508470"/>
            <a:ext cx="8236743" cy="1384995"/>
          </a:xfrm>
          <a:prstGeom prst="rect">
            <a:avLst/>
          </a:prstGeom>
          <a:noFill/>
        </p:spPr>
        <p:txBody>
          <a:bodyPr wrap="square">
            <a:spAutoFit/>
          </a:bodyPr>
          <a:lstStyle/>
          <a:p>
            <a:pPr algn="r" rtl="1"/>
            <a:r>
              <a:rPr lang="en-US" sz="2800" dirty="0" err="1"/>
              <a:t>يتمحور</a:t>
            </a:r>
            <a:r>
              <a:rPr lang="en-US" sz="2800" dirty="0"/>
              <a:t> </a:t>
            </a:r>
            <a:r>
              <a:rPr lang="en-US" sz="2800" dirty="0" err="1"/>
              <a:t>هذا</a:t>
            </a:r>
            <a:r>
              <a:rPr lang="en-US" sz="2800" dirty="0"/>
              <a:t> </a:t>
            </a:r>
            <a:r>
              <a:rPr lang="en-US" sz="2800" dirty="0" err="1"/>
              <a:t>النموذج</a:t>
            </a:r>
            <a:r>
              <a:rPr lang="en-US" sz="2800" dirty="0"/>
              <a:t> </a:t>
            </a:r>
            <a:r>
              <a:rPr lang="en-US" sz="2800" dirty="0" err="1"/>
              <a:t>حول</a:t>
            </a:r>
            <a:r>
              <a:rPr lang="en-US" sz="2800" dirty="0"/>
              <a:t> </a:t>
            </a:r>
            <a:r>
              <a:rPr lang="en-US" sz="2800" dirty="0" err="1"/>
              <a:t>العملاء</a:t>
            </a:r>
            <a:r>
              <a:rPr lang="en-US" sz="2800" dirty="0"/>
              <a:t> في </a:t>
            </a:r>
            <a:r>
              <a:rPr lang="en-US" sz="2800" dirty="0" err="1"/>
              <a:t>خلق</a:t>
            </a:r>
            <a:r>
              <a:rPr lang="en-US" sz="2800" dirty="0"/>
              <a:t> </a:t>
            </a:r>
            <a:r>
              <a:rPr lang="en-US" sz="2800" dirty="0" err="1"/>
              <a:t>القيمة</a:t>
            </a:r>
            <a:r>
              <a:rPr lang="en-US" sz="2800" dirty="0"/>
              <a:t>، </a:t>
            </a:r>
            <a:r>
              <a:rPr lang="en-US" sz="2800" dirty="0" err="1"/>
              <a:t>ويعتمد</a:t>
            </a:r>
            <a:r>
              <a:rPr lang="en-US" sz="2800" dirty="0"/>
              <a:t> </a:t>
            </a:r>
            <a:r>
              <a:rPr lang="en-US" sz="2800" dirty="0" err="1"/>
              <a:t>على</a:t>
            </a:r>
            <a:r>
              <a:rPr lang="en-US" sz="2800" dirty="0"/>
              <a:t> </a:t>
            </a:r>
            <a:r>
              <a:rPr lang="en-US" sz="2800" dirty="0" err="1"/>
              <a:t>الخدمة</a:t>
            </a:r>
            <a:r>
              <a:rPr lang="en-US" sz="2800" dirty="0"/>
              <a:t> </a:t>
            </a:r>
            <a:r>
              <a:rPr lang="en-US" sz="2800" dirty="0" err="1"/>
              <a:t>ويتطور</a:t>
            </a:r>
            <a:r>
              <a:rPr lang="en-US" sz="2800" dirty="0"/>
              <a:t> </a:t>
            </a:r>
            <a:r>
              <a:rPr lang="en-US" sz="2800" dirty="0" err="1"/>
              <a:t>مع</a:t>
            </a:r>
            <a:r>
              <a:rPr lang="en-US" sz="2800" dirty="0"/>
              <a:t> </a:t>
            </a:r>
            <a:r>
              <a:rPr lang="en-US" sz="2800" dirty="0" err="1"/>
              <a:t>تغير</a:t>
            </a:r>
            <a:r>
              <a:rPr lang="en-US" sz="2800" dirty="0"/>
              <a:t> </a:t>
            </a:r>
            <a:r>
              <a:rPr lang="en-US" sz="2800" dirty="0" err="1"/>
              <a:t>توقعات</a:t>
            </a:r>
            <a:r>
              <a:rPr lang="en-US" sz="2800" dirty="0"/>
              <a:t> </a:t>
            </a:r>
            <a:r>
              <a:rPr lang="en-US" sz="2800" dirty="0" err="1"/>
              <a:t>العملاء</a:t>
            </a:r>
            <a:r>
              <a:rPr lang="en-US" sz="2800" dirty="0"/>
              <a:t> </a:t>
            </a:r>
            <a:r>
              <a:rPr lang="en-US" sz="2800" dirty="0" err="1"/>
              <a:t>والتقنيات</a:t>
            </a:r>
            <a:r>
              <a:rPr lang="en-US" sz="2800" dirty="0"/>
              <a:t>، </a:t>
            </a:r>
            <a:r>
              <a:rPr lang="en-US" sz="2800" dirty="0" err="1"/>
              <a:t>ويركز</a:t>
            </a:r>
            <a:r>
              <a:rPr lang="en-US" sz="2800" dirty="0"/>
              <a:t> </a:t>
            </a:r>
            <a:r>
              <a:rPr lang="en-US" sz="2800" dirty="0" err="1"/>
              <a:t>على</a:t>
            </a:r>
            <a:r>
              <a:rPr lang="en-US" sz="2800" dirty="0"/>
              <a:t> </a:t>
            </a:r>
            <a:r>
              <a:rPr lang="ar-EG" sz="2800" dirty="0"/>
              <a:t>الرشاقة في </a:t>
            </a:r>
            <a:r>
              <a:rPr lang="en-US" sz="2800" dirty="0" err="1"/>
              <a:t>دعم</a:t>
            </a:r>
            <a:r>
              <a:rPr lang="en-US" sz="2800" dirty="0"/>
              <a:t> </a:t>
            </a:r>
            <a:r>
              <a:rPr lang="en-US" sz="2800" dirty="0" err="1"/>
              <a:t>قابلية</a:t>
            </a:r>
            <a:r>
              <a:rPr lang="en-US" sz="2800" dirty="0"/>
              <a:t> </a:t>
            </a:r>
            <a:r>
              <a:rPr lang="en-US" sz="2800" dirty="0" err="1"/>
              <a:t>التهيئة</a:t>
            </a:r>
            <a:r>
              <a:rPr lang="en-US" sz="2800" dirty="0"/>
              <a:t> في </a:t>
            </a:r>
            <a:r>
              <a:rPr lang="en-US" sz="2800" dirty="0" err="1"/>
              <a:t>كل</a:t>
            </a:r>
            <a:r>
              <a:rPr lang="en-US" sz="2800" dirty="0"/>
              <a:t> </a:t>
            </a:r>
            <a:r>
              <a:rPr lang="en-US" sz="2800" dirty="0" err="1"/>
              <a:t>من</a:t>
            </a:r>
            <a:r>
              <a:rPr lang="en-US" sz="2800" dirty="0"/>
              <a:t> </a:t>
            </a:r>
            <a:r>
              <a:rPr lang="en-US" sz="2800" dirty="0" err="1"/>
              <a:t>تصميم</a:t>
            </a:r>
            <a:r>
              <a:rPr lang="en-US" sz="2800" dirty="0"/>
              <a:t> </a:t>
            </a:r>
            <a:r>
              <a:rPr lang="en-US" sz="2800" dirty="0" err="1"/>
              <a:t>الخدمات</a:t>
            </a:r>
            <a:r>
              <a:rPr lang="en-US" sz="2800" dirty="0"/>
              <a:t> </a:t>
            </a:r>
            <a:r>
              <a:rPr lang="en-US" sz="2800" dirty="0" err="1"/>
              <a:t>وتقديمها</a:t>
            </a:r>
            <a:r>
              <a:rPr lang="en-US" sz="2800" dirty="0"/>
              <a:t>.</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523040" y="400730"/>
            <a:ext cx="5216493"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Effective Communication </a:t>
            </a:r>
          </a:p>
          <a:p>
            <a:pPr algn="ctr"/>
            <a:r>
              <a:rPr lang="en-US" sz="3200" b="1" dirty="0">
                <a:solidFill>
                  <a:srgbClr val="0A1F61"/>
                </a:solidFill>
                <a:latin typeface="Tajawal ExtraBold" panose="00000800000000000000" pitchFamily="2" charset="-78"/>
                <a:cs typeface="Tajawal ExtraBold" panose="00000800000000000000" pitchFamily="2" charset="-78"/>
              </a:rPr>
              <a:t>in virtual organizations</a:t>
            </a:r>
          </a:p>
        </p:txBody>
      </p:sp>
      <p:pic>
        <p:nvPicPr>
          <p:cNvPr id="5" name="Picture 4" descr="Graphical user interface, website&#10;&#10;Description automatically generated">
            <a:extLst>
              <a:ext uri="{FF2B5EF4-FFF2-40B4-BE49-F238E27FC236}">
                <a16:creationId xmlns:a16="http://schemas.microsoft.com/office/drawing/2014/main" id="{11B13D45-4BAD-5B1D-96DD-2E21BFEC501A}"/>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984051" y="1111222"/>
            <a:ext cx="8327658" cy="6054130"/>
          </a:xfrm>
          <a:prstGeom prst="rect">
            <a:avLst/>
          </a:prstGeom>
        </p:spPr>
      </p:pic>
    </p:spTree>
    <p:extLst>
      <p:ext uri="{BB962C8B-B14F-4D97-AF65-F5344CB8AC3E}">
        <p14:creationId xmlns:p14="http://schemas.microsoft.com/office/powerpoint/2010/main" val="230312010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in virtual teams </a:t>
            </a:r>
            <a:r>
              <a:rPr lang="en-US" sz="2200" b="1" dirty="0">
                <a:solidFill>
                  <a:srgbClr val="0A1F61"/>
                </a:solidFill>
                <a:latin typeface="Tajawal ExtraBold" panose="00000800000000000000" pitchFamily="2" charset="-78"/>
                <a:cs typeface="Tajawal ExtraBold" panose="00000800000000000000" pitchFamily="2" charset="-78"/>
              </a:rPr>
              <a:t>separate from communication in traditional teams, as a result of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Poor communication quality </a:t>
            </a:r>
            <a:r>
              <a:rPr lang="en-US" sz="2200" b="1" dirty="0">
                <a:solidFill>
                  <a:srgbClr val="0A1F61"/>
                </a:solidFill>
                <a:latin typeface="Tajawal ExtraBold" panose="00000800000000000000" pitchFamily="2" charset="-78"/>
                <a:cs typeface="Tajawal ExtraBold" panose="00000800000000000000" pitchFamily="2" charset="-78"/>
              </a:rPr>
              <a:t>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0B0F0"/>
                </a:solidFill>
                <a:latin typeface="Tajawal ExtraBold" panose="00000800000000000000" pitchFamily="2" charset="-78"/>
                <a:cs typeface="Tajawal ExtraBold" panose="00000800000000000000" pitchFamily="2" charset="-78"/>
              </a:rPr>
              <a:t>A 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quality </a:t>
            </a:r>
            <a:r>
              <a:rPr lang="en-US" sz="2200" b="1" dirty="0">
                <a:solidFill>
                  <a:srgbClr val="0A1F61"/>
                </a:solidFill>
                <a:latin typeface="Tajawal ExtraBold" panose="00000800000000000000" pitchFamily="2" charset="-78"/>
                <a:cs typeface="Tajawal ExtraBold" panose="00000800000000000000" pitchFamily="2" charset="-78"/>
              </a:rPr>
              <a:t>– in means of </a:t>
            </a:r>
            <a:r>
              <a:rPr lang="en-US" sz="2200" b="1" dirty="0">
                <a:solidFill>
                  <a:srgbClr val="C00000"/>
                </a:solidFill>
                <a:latin typeface="Tajawal ExtraBold" panose="00000800000000000000" pitchFamily="2" charset="-78"/>
                <a:cs typeface="Tajawal ExtraBold" panose="00000800000000000000" pitchFamily="2" charset="-78"/>
              </a:rPr>
              <a:t>poor</a:t>
            </a:r>
            <a:r>
              <a:rPr lang="en-US" sz="2200" b="1" dirty="0">
                <a:solidFill>
                  <a:srgbClr val="0A1F61"/>
                </a:solidFill>
                <a:latin typeface="Tajawal ExtraBold" panose="00000800000000000000" pitchFamily="2" charset="-78"/>
                <a:cs typeface="Tajawal ExtraBold" panose="00000800000000000000" pitchFamily="2" charset="-78"/>
              </a:rPr>
              <a:t> communication quality - is a </a:t>
            </a:r>
            <a:r>
              <a:rPr lang="en-US" sz="2200" b="1" dirty="0">
                <a:solidFill>
                  <a:srgbClr val="C00000"/>
                </a:solidFill>
                <a:latin typeface="Tajawal ExtraBold" panose="00000800000000000000" pitchFamily="2" charset="-78"/>
                <a:cs typeface="Tajawal ExtraBold" panose="00000800000000000000" pitchFamily="2" charset="-78"/>
              </a:rPr>
              <a:t>primary reason for failure in virtual teams</a:t>
            </a:r>
            <a:r>
              <a:rPr lang="en-US" sz="2200" b="1" dirty="0">
                <a:solidFill>
                  <a:srgbClr val="0A1F61"/>
                </a:solidFill>
                <a:latin typeface="Tajawal ExtraBold" panose="00000800000000000000" pitchFamily="2" charset="-78"/>
                <a:cs typeface="Tajawal ExtraBold" panose="00000800000000000000" pitchFamily="2" charset="-78"/>
              </a:rPr>
              <a:t>. All in all, the </a:t>
            </a:r>
            <a:r>
              <a:rPr lang="en-US" sz="2200" b="1" dirty="0">
                <a:solidFill>
                  <a:srgbClr val="00B0F0"/>
                </a:solidFill>
                <a:latin typeface="Tajawal ExtraBold" panose="00000800000000000000" pitchFamily="2" charset="-78"/>
                <a:cs typeface="Tajawal ExtraBold" panose="00000800000000000000" pitchFamily="2" charset="-78"/>
              </a:rPr>
              <a:t>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is the primary factor affecting team effectiveness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
        <p:nvSpPr>
          <p:cNvPr id="12" name="TextBox 11">
            <a:extLst>
              <a:ext uri="{FF2B5EF4-FFF2-40B4-BE49-F238E27FC236}">
                <a16:creationId xmlns:a16="http://schemas.microsoft.com/office/drawing/2014/main" id="{1D769475-7828-5F2E-1912-CF653DDDB83B}"/>
              </a:ext>
            </a:extLst>
          </p:cNvPr>
          <p:cNvSpPr txBox="1"/>
          <p:nvPr/>
        </p:nvSpPr>
        <p:spPr>
          <a:xfrm>
            <a:off x="10999520" y="3486952"/>
            <a:ext cx="757052" cy="646331"/>
          </a:xfrm>
          <a:prstGeom prst="rect">
            <a:avLst/>
          </a:prstGeom>
          <a:noFill/>
        </p:spPr>
        <p:txBody>
          <a:bodyPr wrap="square">
            <a:spAutoFit/>
          </a:bodyPr>
          <a:lstStyle/>
          <a:p>
            <a:r>
              <a:rPr lang="en-US" dirty="0" err="1"/>
              <a:t>بقاء</a:t>
            </a:r>
            <a:r>
              <a:rPr lang="ar-EG" dirty="0"/>
              <a:t>/ الجدوى</a:t>
            </a:r>
            <a:endParaRPr lang="en-US" dirty="0"/>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67461" y="64612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2800" y="1555378"/>
            <a:ext cx="11259875" cy="49667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a:t>
            </a:r>
            <a:r>
              <a:rPr lang="en-US" sz="2200" b="1" dirty="0">
                <a:solidFill>
                  <a:srgbClr val="C00000"/>
                </a:solidFill>
                <a:latin typeface="Tajawal ExtraBold" panose="00000800000000000000" pitchFamily="2" charset="-78"/>
                <a:cs typeface="Tajawal ExtraBold" panose="00000800000000000000" pitchFamily="2" charset="-78"/>
              </a:rPr>
              <a:t>team diversity</a:t>
            </a:r>
            <a:r>
              <a:rPr lang="en-US" sz="2200" b="1" dirty="0">
                <a:solidFill>
                  <a:srgbClr val="0A1F61"/>
                </a:solidFill>
                <a:latin typeface="Tajawal ExtraBold" panose="00000800000000000000" pitchFamily="2" charset="-78"/>
                <a:cs typeface="Tajawal ExtraBold" panose="00000800000000000000" pitchFamily="2" charset="-78"/>
              </a:rPr>
              <a:t>, which further elaborates to communication. </a:t>
            </a: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is not only one independent factor, but a </a:t>
            </a:r>
            <a:r>
              <a:rPr lang="en-US" sz="2200" b="1" dirty="0">
                <a:solidFill>
                  <a:srgbClr val="C00000"/>
                </a:solidFill>
                <a:latin typeface="Tajawal ExtraBold" panose="00000800000000000000" pitchFamily="2" charset="-78"/>
                <a:cs typeface="Tajawal ExtraBold" panose="00000800000000000000" pitchFamily="2" charset="-78"/>
              </a:rPr>
              <a:t>combination of </a:t>
            </a:r>
            <a:r>
              <a:rPr lang="en-US" sz="2200" b="1" dirty="0">
                <a:solidFill>
                  <a:srgbClr val="0A1F61"/>
                </a:solidFill>
                <a:latin typeface="Tajawal ExtraBold" panose="00000800000000000000" pitchFamily="2" charset="-78"/>
                <a:cs typeface="Tajawal ExtraBold" panose="00000800000000000000" pitchFamily="2" charset="-78"/>
              </a:rPr>
              <a:t>equally weighing </a:t>
            </a:r>
            <a:r>
              <a:rPr lang="en-US" sz="2200" b="1" dirty="0">
                <a:solidFill>
                  <a:srgbClr val="C00000"/>
                </a:solidFill>
                <a:latin typeface="Tajawal ExtraBold" panose="00000800000000000000" pitchFamily="2" charset="-78"/>
                <a:cs typeface="Tajawal ExtraBold" panose="00000800000000000000" pitchFamily="2" charset="-78"/>
              </a:rPr>
              <a:t>factors</a:t>
            </a:r>
            <a:r>
              <a:rPr lang="en-US" sz="2200" b="1" dirty="0">
                <a:solidFill>
                  <a:srgbClr val="0A1F61"/>
                </a:solidFill>
                <a:latin typeface="Tajawal ExtraBold" panose="00000800000000000000" pitchFamily="2" charset="-78"/>
                <a:cs typeface="Tajawal ExtraBold" panose="00000800000000000000" pitchFamily="2" charset="-78"/>
              </a:rPr>
              <a:t>: frequency, quality and content. </a:t>
            </a:r>
            <a:r>
              <a:rPr lang="ar-EG" sz="2200" b="1" dirty="0">
                <a:solidFill>
                  <a:srgbClr val="0A1F61"/>
                </a:solidFill>
                <a:latin typeface="Tajawal ExtraBold" panose="00000800000000000000" pitchFamily="2" charset="-78"/>
                <a:cs typeface="Tajawal ExtraBold" panose="00000800000000000000" pitchFamily="2" charset="-78"/>
              </a:rPr>
              <a:t>العامل الأولي هو تنوع الفريق، والذي يزيد من التواصل. فالاتصال ليس مجرد عامل مستقل واحد، بل هو مجموعة من العوامل ذات الوزن المتساوي: التردد والجودة والمحتوى.</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affects </a:t>
            </a:r>
            <a:r>
              <a:rPr lang="en-US" sz="2200" b="1" dirty="0">
                <a:solidFill>
                  <a:srgbClr val="C00000"/>
                </a:solidFill>
                <a:latin typeface="Tajawal ExtraBold" panose="00000800000000000000" pitchFamily="2" charset="-78"/>
                <a:cs typeface="Tajawal ExtraBold" panose="00000800000000000000" pitchFamily="2" charset="-78"/>
              </a:rPr>
              <a:t>trust and cognition</a:t>
            </a:r>
            <a:r>
              <a:rPr lang="ar-EG" sz="2200" b="1" dirty="0">
                <a:solidFill>
                  <a:srgbClr val="C00000"/>
                </a:solidFill>
                <a:latin typeface="Tajawal ExtraBold" panose="00000800000000000000" pitchFamily="2" charset="-78"/>
                <a:cs typeface="Tajawal ExtraBold" panose="00000800000000000000" pitchFamily="2" charset="-78"/>
              </a:rPr>
              <a:t> </a:t>
            </a:r>
            <a:r>
              <a:rPr lang="ar-EG" sz="2200" b="1" dirty="0">
                <a:solidFill>
                  <a:srgbClr val="0A1F61"/>
                </a:solidFill>
                <a:latin typeface="Tajawal ExtraBold" panose="00000800000000000000" pitchFamily="2" charset="-78"/>
                <a:cs typeface="Tajawal ExtraBold" panose="00000800000000000000" pitchFamily="2" charset="-78"/>
              </a:rPr>
              <a:t>ادراك </a:t>
            </a:r>
            <a:r>
              <a:rPr lang="en-US" sz="2200" b="1" dirty="0">
                <a:solidFill>
                  <a:srgbClr val="0A1F61"/>
                </a:solidFill>
                <a:latin typeface="Tajawal ExtraBold" panose="00000800000000000000" pitchFamily="2" charset="-78"/>
                <a:cs typeface="Tajawal ExtraBold" panose="00000800000000000000" pitchFamily="2" charset="-78"/>
              </a:rPr>
              <a:t>, which in its own turn influences outcomes - viability, performance, and satisfaction. </a:t>
            </a:r>
            <a:r>
              <a:rPr lang="ar-EG" sz="2200" b="1" dirty="0">
                <a:solidFill>
                  <a:srgbClr val="0A1F61"/>
                </a:solidFill>
                <a:latin typeface="Tajawal ExtraBold" panose="00000800000000000000" pitchFamily="2" charset="-78"/>
                <a:cs typeface="Tajawal ExtraBold" panose="00000800000000000000" pitchFamily="2" charset="-78"/>
              </a:rPr>
              <a:t>والذي بدوره يؤثر على النتائج - الجدوى والأداء والرضا.</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a:t>
            </a:r>
            <a:r>
              <a:rPr lang="ar-EG" sz="2200" b="1" dirty="0">
                <a:solidFill>
                  <a:srgbClr val="0A1F61"/>
                </a:solidFill>
                <a:latin typeface="Tajawal ExtraBold" panose="00000800000000000000" pitchFamily="2" charset="-78"/>
                <a:cs typeface="Tajawal ExtraBold" panose="00000800000000000000" pitchFamily="2" charset="-78"/>
              </a:rPr>
              <a:t> يضعف</a:t>
            </a:r>
            <a:r>
              <a:rPr lang="en-US" sz="2200" b="1" dirty="0">
                <a:solidFill>
                  <a:srgbClr val="0A1F61"/>
                </a:solidFill>
                <a:latin typeface="Tajawal ExtraBold" panose="00000800000000000000" pitchFamily="2" charset="-78"/>
                <a:cs typeface="Tajawal ExtraBold" panose="00000800000000000000" pitchFamily="2" charset="-78"/>
              </a:rPr>
              <a:t> their outcomes, as </a:t>
            </a:r>
            <a:r>
              <a:rPr lang="en-US" sz="2200" b="1" dirty="0">
                <a:solidFill>
                  <a:srgbClr val="C00000"/>
                </a:solidFill>
                <a:latin typeface="Tajawal ExtraBold" panose="00000800000000000000" pitchFamily="2" charset="-78"/>
                <a:cs typeface="Tajawal ExtraBold" panose="00000800000000000000" pitchFamily="2" charset="-78"/>
              </a:rPr>
              <a:t>levels of performance decreases in correlation with levels of communication</a:t>
            </a:r>
            <a:r>
              <a:rPr lang="en-US" sz="2200" b="1" dirty="0">
                <a:solidFill>
                  <a:srgbClr val="0A1F61"/>
                </a:solidFill>
                <a:latin typeface="Tajawal ExtraBold" panose="00000800000000000000" pitchFamily="2" charset="-78"/>
                <a:cs typeface="Tajawal ExtraBold" panose="00000800000000000000" pitchFamily="2" charset="-78"/>
              </a:rPr>
              <a:t>.</a:t>
            </a:r>
            <a:r>
              <a:rPr lang="ar-EG" sz="2200" b="1" dirty="0">
                <a:solidFill>
                  <a:srgbClr val="0A1F61"/>
                </a:solidFill>
                <a:latin typeface="Tajawal ExtraBold" panose="00000800000000000000" pitchFamily="2" charset="-78"/>
                <a:cs typeface="Tajawal ExtraBold" panose="00000800000000000000" pitchFamily="2" charset="-78"/>
              </a:rPr>
              <a:t> </a:t>
            </a:r>
            <a:r>
              <a:rPr lang="ar-EG" b="1" dirty="0">
                <a:solidFill>
                  <a:srgbClr val="0A1F61"/>
                </a:solidFill>
                <a:latin typeface="Tajawal ExtraBold" panose="00000800000000000000" pitchFamily="2" charset="-78"/>
                <a:cs typeface="Tajawal ExtraBold" panose="00000800000000000000" pitchFamily="2" charset="-78"/>
              </a:rPr>
              <a:t>الفرق الافتراضية، التي يكون أداؤها ضعيفًا في القطاع الأول – الاتصالات – ستؤدي في النهاية إلى إضعاف نتائجها، حيث تنخفض مستويات الأداء ارتباطًا بمستويات الاتصال.</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a:t>
            </a:r>
            <a:r>
              <a:rPr lang="ar-EG" sz="2200" b="1" dirty="0">
                <a:solidFill>
                  <a:srgbClr val="0A1F61"/>
                </a:solidFill>
                <a:latin typeface="Tajawal ExtraBold" panose="00000800000000000000" pitchFamily="2" charset="-78"/>
                <a:cs typeface="Tajawal ExtraBold" panose="00000800000000000000" pitchFamily="2" charset="-78"/>
              </a:rPr>
              <a:t> حتمي </a:t>
            </a:r>
            <a:r>
              <a:rPr lang="en-US" sz="2200" b="1" dirty="0">
                <a:solidFill>
                  <a:srgbClr val="0A1F61"/>
                </a:solidFill>
                <a:latin typeface="Tajawal ExtraBold" panose="00000800000000000000" pitchFamily="2" charset="-78"/>
                <a:cs typeface="Tajawal ExtraBold" panose="00000800000000000000" pitchFamily="2" charset="-78"/>
              </a:rPr>
              <a:t>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6998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“affective</a:t>
            </a:r>
            <a:r>
              <a:rPr lang="ar-EG" sz="2000" b="1" dirty="0">
                <a:solidFill>
                  <a:srgbClr val="0A1F61"/>
                </a:solidFill>
                <a:latin typeface="Tajawal ExtraBold" panose="00000800000000000000" pitchFamily="2" charset="-78"/>
                <a:cs typeface="Tajawal ExtraBold" panose="00000800000000000000" pitchFamily="2" charset="-78"/>
              </a:rPr>
              <a:t> عاطفية </a:t>
            </a:r>
            <a:r>
              <a:rPr lang="en-US" sz="2000" b="1" dirty="0">
                <a:solidFill>
                  <a:srgbClr val="0A1F61"/>
                </a:solidFill>
                <a:latin typeface="Tajawal ExtraBold" panose="00000800000000000000" pitchFamily="2" charset="-78"/>
                <a:cs typeface="Tajawal ExtraBold" panose="00000800000000000000" pitchFamily="2" charset="-78"/>
              </a:rPr>
              <a:t>, cognitive</a:t>
            </a:r>
            <a:r>
              <a:rPr lang="ar-EG" sz="2000" b="1" dirty="0">
                <a:solidFill>
                  <a:srgbClr val="0A1F61"/>
                </a:solidFill>
                <a:latin typeface="Tajawal ExtraBold" panose="00000800000000000000" pitchFamily="2" charset="-78"/>
                <a:cs typeface="Tajawal ExtraBold" panose="00000800000000000000" pitchFamily="2" charset="-78"/>
              </a:rPr>
              <a:t> المعرفية </a:t>
            </a:r>
            <a:r>
              <a:rPr lang="en-US" sz="2000" b="1" dirty="0">
                <a:solidFill>
                  <a:srgbClr val="0A1F61"/>
                </a:solidFill>
                <a:latin typeface="Tajawal ExtraBold" panose="00000800000000000000" pitchFamily="2" charset="-78"/>
                <a:cs typeface="Tajawal ExtraBold" panose="00000800000000000000" pitchFamily="2" charset="-78"/>
              </a:rPr>
              <a:t>, and behavioral elements” and is shown in individuals as an ability to understand the different levels of communication. </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“knowledge of communication and context, and ability to obtain goals (skill)”.</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Members must see the team’s and organization’s goals as their own, in order to be an efficient and effective team member. </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skills </a:t>
            </a:r>
            <a:r>
              <a:rPr lang="en-US" sz="2200" b="1" dirty="0">
                <a:solidFill>
                  <a:srgbClr val="0A1F61"/>
                </a:solidFill>
                <a:latin typeface="Tajawal ExtraBold" panose="00000800000000000000" pitchFamily="2" charset="-78"/>
                <a:cs typeface="Tajawal ExtraBold" panose="00000800000000000000" pitchFamily="2" charset="-78"/>
              </a:rPr>
              <a:t>includes “The ability to convey information effectively and efficiently through </a:t>
            </a:r>
            <a:r>
              <a:rPr lang="en-US" sz="2200" b="1" dirty="0">
                <a:solidFill>
                  <a:srgbClr val="C00000"/>
                </a:solidFill>
                <a:latin typeface="Tajawal ExtraBold" panose="00000800000000000000" pitchFamily="2" charset="-78"/>
                <a:cs typeface="Tajawal ExtraBold" panose="00000800000000000000" pitchFamily="2" charset="-78"/>
              </a:rPr>
              <a:t>verbal and non-verbal </a:t>
            </a: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a:t>
            </a:r>
            <a:r>
              <a:rPr lang="ar-EG" sz="2200" b="1" dirty="0">
                <a:solidFill>
                  <a:srgbClr val="0A1F61"/>
                </a:solidFill>
                <a:latin typeface="Tajawal ExtraBold" panose="00000800000000000000" pitchFamily="2" charset="-78"/>
                <a:cs typeface="Tajawal ExtraBold" panose="00000800000000000000" pitchFamily="2" charset="-78"/>
              </a:rPr>
              <a:t>توظيف الأشخاص ذوي المهارات </a:t>
            </a:r>
            <a:r>
              <a:rPr lang="en-US" sz="2200" b="1" dirty="0">
                <a:solidFill>
                  <a:srgbClr val="0A1F61"/>
                </a:solidFill>
                <a:latin typeface="Tajawal ExtraBold" panose="00000800000000000000" pitchFamily="2" charset="-78"/>
                <a:cs typeface="Tajawal ExtraBold" panose="00000800000000000000" pitchFamily="2" charset="-78"/>
              </a:rPr>
              <a:t>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6">
            <a:lum bright="-20000" contrast="40000"/>
          </a:blip>
          <a:stretch>
            <a:fillRect/>
          </a:stretch>
        </p:blipFill>
        <p:spPr>
          <a:xfrm>
            <a:off x="3710821" y="3592639"/>
            <a:ext cx="7362162" cy="2819241"/>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a:t>
            </a:r>
            <a:r>
              <a:rPr lang="en-US" sz="2200" b="1" dirty="0">
                <a:solidFill>
                  <a:srgbClr val="C00000"/>
                </a:solidFill>
                <a:latin typeface="Tajawal ExtraBold" panose="00000800000000000000" pitchFamily="2" charset="-78"/>
                <a:cs typeface="Tajawal ExtraBold" panose="00000800000000000000" pitchFamily="2" charset="-78"/>
              </a:rPr>
              <a:t>Shannon-Weaver model</a:t>
            </a:r>
            <a:r>
              <a:rPr lang="en-US" sz="2200" b="1" dirty="0">
                <a:solidFill>
                  <a:srgbClr val="0A1F61"/>
                </a:solidFill>
                <a:latin typeface="Tajawal ExtraBold" panose="00000800000000000000" pitchFamily="2" charset="-78"/>
                <a:cs typeface="Tajawal ExtraBold" panose="00000800000000000000" pitchFamily="2" charset="-78"/>
              </a:rPr>
              <a:t>. The model consists of components, such as information source, transmitter, signal, receiver, and message. </a:t>
            </a:r>
            <a:r>
              <a:rPr lang="en-US" sz="2200" b="1" dirty="0">
                <a:solidFill>
                  <a:srgbClr val="C00000"/>
                </a:solidFill>
                <a:latin typeface="Tajawal ExtraBold" panose="00000800000000000000" pitchFamily="2" charset="-78"/>
                <a:cs typeface="Tajawal ExtraBold" panose="00000800000000000000" pitchFamily="2" charset="-78"/>
              </a:rPr>
              <a:t>Communication binds the several levels of an organization together and it acts as a tool for distributing information</a:t>
            </a:r>
            <a:r>
              <a:rPr lang="en-US" sz="22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a:t>
            </a:r>
            <a:r>
              <a:rPr lang="ar-EG" sz="2100" b="1" dirty="0">
                <a:solidFill>
                  <a:srgbClr val="0A1F61"/>
                </a:solidFill>
                <a:latin typeface="Tajawal ExtraBold" panose="00000800000000000000" pitchFamily="2" charset="-78"/>
                <a:cs typeface="Tajawal ExtraBold" panose="00000800000000000000" pitchFamily="2" charset="-78"/>
              </a:rPr>
              <a:t>نقل </a:t>
            </a:r>
            <a:r>
              <a:rPr lang="en-US" sz="2100" b="1"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human resources </a:t>
            </a:r>
            <a:r>
              <a:rPr lang="en-US" sz="2100" b="1" dirty="0">
                <a:solidFill>
                  <a:srgbClr val="0A1F61"/>
                </a:solidFill>
                <a:latin typeface="Tajawal ExtraBold" panose="00000800000000000000" pitchFamily="2" charset="-78"/>
                <a:cs typeface="Tajawal ExtraBold" panose="00000800000000000000" pitchFamily="2" charset="-78"/>
              </a:rPr>
              <a:t>as an </a:t>
            </a:r>
            <a:r>
              <a:rPr lang="en-US" sz="2100" b="1" dirty="0">
                <a:solidFill>
                  <a:srgbClr val="C00000"/>
                </a:solidFill>
                <a:latin typeface="Tajawal ExtraBold" panose="00000800000000000000" pitchFamily="2" charset="-78"/>
                <a:cs typeface="Tajawal ExtraBold" panose="00000800000000000000" pitchFamily="2" charset="-78"/>
              </a:rPr>
              <a:t>important </a:t>
            </a:r>
            <a:r>
              <a:rPr lang="en-US" sz="2100" b="1" dirty="0">
                <a:solidFill>
                  <a:srgbClr val="0A1F61"/>
                </a:solidFill>
                <a:latin typeface="Tajawal ExtraBold" panose="00000800000000000000" pitchFamily="2" charset="-78"/>
                <a:cs typeface="Tajawal ExtraBold" panose="00000800000000000000" pitchFamily="2" charset="-78"/>
              </a:rPr>
              <a:t>aspect in organizations and in communication. One of many aspects of human resources is </a:t>
            </a:r>
            <a:r>
              <a:rPr lang="en-US" sz="2100" b="1" u="sng" dirty="0">
                <a:solidFill>
                  <a:srgbClr val="C00000"/>
                </a:solidFill>
                <a:latin typeface="Tajawal ExtraBold" panose="00000800000000000000" pitchFamily="2" charset="-78"/>
                <a:cs typeface="Tajawal ExtraBold" panose="00000800000000000000" pitchFamily="2" charset="-78"/>
              </a:rPr>
              <a:t>employee engagement </a:t>
            </a:r>
            <a:r>
              <a:rPr lang="en-US" sz="2100" b="1" dirty="0">
                <a:solidFill>
                  <a:srgbClr val="0A1F61"/>
                </a:solidFill>
                <a:latin typeface="Tajawal ExtraBold" panose="00000800000000000000" pitchFamily="2" charset="-78"/>
                <a:cs typeface="Tajawal ExtraBold" panose="00000800000000000000" pitchFamily="2" charset="-78"/>
              </a:rPr>
              <a:t>that </a:t>
            </a:r>
            <a:r>
              <a:rPr lang="en-US" sz="2100" b="1" dirty="0">
                <a:solidFill>
                  <a:srgbClr val="00B0F0"/>
                </a:solidFill>
                <a:latin typeface="Tajawal ExtraBold" panose="00000800000000000000" pitchFamily="2" charset="-78"/>
                <a:cs typeface="Tajawal ExtraBold" panose="00000800000000000000" pitchFamily="2" charset="-78"/>
              </a:rPr>
              <a:t>influence</a:t>
            </a:r>
            <a:r>
              <a:rPr lang="en-US" sz="2100" b="1" dirty="0">
                <a:solidFill>
                  <a:srgbClr val="0A1F61"/>
                </a:solidFill>
                <a:latin typeface="Tajawal ExtraBold" panose="00000800000000000000" pitchFamily="2" charset="-78"/>
                <a:cs typeface="Tajawal ExtraBold" panose="00000800000000000000" pitchFamily="2" charset="-78"/>
              </a:rPr>
              <a:t> “both </a:t>
            </a:r>
            <a:r>
              <a:rPr lang="en-US" sz="2100" b="1" dirty="0">
                <a:solidFill>
                  <a:srgbClr val="C00000"/>
                </a:solidFill>
                <a:latin typeface="Tajawal ExtraBold" panose="00000800000000000000" pitchFamily="2" charset="-78"/>
                <a:cs typeface="Tajawal ExtraBold" panose="00000800000000000000" pitchFamily="2" charset="-78"/>
              </a:rPr>
              <a:t>individual employee outcomes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organizational level success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financial performance</a:t>
            </a:r>
            <a:r>
              <a:rPr lang="en-US" sz="2100" b="1" dirty="0">
                <a:solidFill>
                  <a:srgbClr val="0A1F61"/>
                </a:solidFill>
                <a:latin typeface="Tajawal ExtraBold" panose="00000800000000000000" pitchFamily="2" charset="-78"/>
                <a:cs typeface="Tajawal ExtraBold" panose="00000800000000000000" pitchFamily="2" charset="-78"/>
              </a:rPr>
              <a:t>”.</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4" name="Picture 3" descr="Diagram&#10;&#10;Description automatically generated">
            <a:extLst>
              <a:ext uri="{FF2B5EF4-FFF2-40B4-BE49-F238E27FC236}">
                <a16:creationId xmlns:a16="http://schemas.microsoft.com/office/drawing/2014/main" id="{02427A55-830B-8D2F-ED6B-C2026A342F90}"/>
              </a:ext>
            </a:extLst>
          </p:cNvPr>
          <p:cNvPicPr>
            <a:picLocks noChangeAspect="1"/>
          </p:cNvPicPr>
          <p:nvPr/>
        </p:nvPicPr>
        <p:blipFill rotWithShape="1">
          <a:blip r:embed="rId3">
            <a:extLst>
              <a:ext uri="{28A0092B-C50C-407E-A947-70E740481C1C}">
                <a14:useLocalDpi xmlns:a14="http://schemas.microsoft.com/office/drawing/2010/main" val="0"/>
              </a:ext>
            </a:extLst>
          </a:blip>
          <a:srcRect t="41777"/>
          <a:stretch/>
        </p:blipFill>
        <p:spPr>
          <a:xfrm>
            <a:off x="4040741" y="2423743"/>
            <a:ext cx="8166524" cy="3169863"/>
          </a:xfrm>
          <a:prstGeom prst="rect">
            <a:avLst/>
          </a:prstGeom>
        </p:spPr>
      </p:pic>
      <p:sp>
        <p:nvSpPr>
          <p:cNvPr id="10" name="TextBox 9">
            <a:extLst>
              <a:ext uri="{FF2B5EF4-FFF2-40B4-BE49-F238E27FC236}">
                <a16:creationId xmlns:a16="http://schemas.microsoft.com/office/drawing/2014/main" id="{61A45B40-B45A-EC9C-4E76-488B0024CE77}"/>
              </a:ext>
            </a:extLst>
          </p:cNvPr>
          <p:cNvSpPr txBox="1"/>
          <p:nvPr/>
        </p:nvSpPr>
        <p:spPr>
          <a:xfrm>
            <a:off x="4665980" y="1013202"/>
            <a:ext cx="6858094" cy="1200329"/>
          </a:xfrm>
          <a:prstGeom prst="rect">
            <a:avLst/>
          </a:prstGeom>
          <a:solidFill>
            <a:srgbClr val="EADBD7"/>
          </a:solid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p:txBody>
      </p:sp>
    </p:spTree>
    <p:extLst>
      <p:ext uri="{BB962C8B-B14F-4D97-AF65-F5344CB8AC3E}">
        <p14:creationId xmlns:p14="http://schemas.microsoft.com/office/powerpoint/2010/main" val="1885204516"/>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4 dimensions in measuring digital skills </a:t>
            </a:r>
            <a:r>
              <a:rPr lang="en-US" sz="2400" b="1" dirty="0">
                <a:solidFill>
                  <a:srgbClr val="0A1F61"/>
                </a:solidFill>
                <a:latin typeface="Tajawal ExtraBold" panose="00000800000000000000" pitchFamily="2" charset="-78"/>
                <a:cs typeface="Tajawal ExtraBold" panose="00000800000000000000" pitchFamily="2" charset="-78"/>
              </a:rPr>
              <a:t>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11318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3742283" y="2408463"/>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148983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Digital Literacy Skills</a:t>
            </a:r>
          </a:p>
          <a:p>
            <a:pPr marL="60325" algn="ctr">
              <a:lnSpc>
                <a:spcPct val="150000"/>
              </a:lnSpc>
            </a:pPr>
            <a:r>
              <a:rPr lang="en-US" sz="2800" b="1" dirty="0">
                <a:solidFill>
                  <a:schemeClr val="accent6">
                    <a:lumMod val="75000"/>
                  </a:schemeClr>
                </a:solidFill>
                <a:latin typeface="Tajawal ExtraBold" panose="00000800000000000000" pitchFamily="2" charset="-78"/>
                <a:cs typeface="Tajawal ExtraBold" panose="00000800000000000000" pitchFamily="2" charset="-78"/>
              </a:rPr>
              <a:t>Lifelong learning skills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3" name="Picture 2" descr="Chart, bubble chart&#10;&#10;Description automatically generated">
            <a:extLst>
              <a:ext uri="{FF2B5EF4-FFF2-40B4-BE49-F238E27FC236}">
                <a16:creationId xmlns:a16="http://schemas.microsoft.com/office/drawing/2014/main" id="{8E44335D-3B42-CBBB-3B27-A5AA24664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584" y="1811526"/>
            <a:ext cx="5481352" cy="5064293"/>
          </a:xfrm>
          <a:prstGeom prst="rect">
            <a:avLst/>
          </a:prstGeom>
        </p:spPr>
      </p:pic>
    </p:spTree>
    <p:extLst>
      <p:ext uri="{BB962C8B-B14F-4D97-AF65-F5344CB8AC3E}">
        <p14:creationId xmlns:p14="http://schemas.microsoft.com/office/powerpoint/2010/main" val="2102863385"/>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digitally literate 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5141916" y="2059806"/>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79C9640E-A30B-0987-EAAE-4465D1943D18}"/>
              </a:ext>
            </a:extLst>
          </p:cNvPr>
          <p:cNvSpPr txBox="1"/>
          <p:nvPr/>
        </p:nvSpPr>
        <p:spPr>
          <a:xfrm>
            <a:off x="217278" y="1530528"/>
            <a:ext cx="4892356" cy="4154984"/>
          </a:xfrm>
          <a:prstGeom prst="rect">
            <a:avLst/>
          </a:prstGeom>
          <a:noFill/>
        </p:spPr>
        <p:txBody>
          <a:bodyPr wrap="square">
            <a:spAutoFit/>
          </a:bodyPr>
          <a:lstStyle/>
          <a:p>
            <a:pPr algn="just"/>
            <a:r>
              <a:rPr lang="en-US" sz="2400" b="1" i="1" u="none" strike="noStrike" baseline="0" dirty="0">
                <a:solidFill>
                  <a:srgbClr val="C00000"/>
                </a:solidFill>
                <a:latin typeface="Expo Serif Pro"/>
              </a:rPr>
              <a:t>Intermediate digital skills </a:t>
            </a:r>
            <a:r>
              <a:rPr lang="en-US" sz="2400" b="1" i="0" u="none" strike="noStrike" baseline="0" dirty="0">
                <a:solidFill>
                  <a:srgbClr val="0A1F61"/>
                </a:solidFill>
                <a:latin typeface="Expo Serif Pro"/>
              </a:rPr>
              <a:t>comprise the ability to critically evaluate technology or create content; they are characterized as “job-ready skills” and include desktop publishing, digital graphic design, and digital marketing. </a:t>
            </a:r>
          </a:p>
          <a:p>
            <a:pPr algn="just"/>
            <a:r>
              <a:rPr lang="en-US" sz="2400" b="1" i="0" u="none" strike="noStrike" baseline="0" dirty="0">
                <a:solidFill>
                  <a:srgbClr val="0A1F61"/>
                </a:solidFill>
                <a:latin typeface="Expo Serif Pro"/>
              </a:rPr>
              <a:t>Finally,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programming and network management.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17D02EB-9159-C028-5539-87AB5EF14FF8}"/>
              </a:ext>
            </a:extLst>
          </p:cNvPr>
          <p:cNvSpPr txBox="1"/>
          <p:nvPr/>
        </p:nvSpPr>
        <p:spPr>
          <a:xfrm>
            <a:off x="2305175" y="1461985"/>
            <a:ext cx="8623659" cy="3590150"/>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We Knew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1173447303"/>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57548" y="1346645"/>
            <a:ext cx="10153402" cy="507831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a:t>
            </a:r>
            <a:r>
              <a:rPr lang="en-US" dirty="0" err="1">
                <a:effectLst/>
              </a:rPr>
              <a:t>Hyvönen</a:t>
            </a:r>
            <a:r>
              <a:rPr lang="en-US" dirty="0">
                <a:effectLst/>
              </a:rPr>
              <a:t>,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a:p>
            <a:pPr marL="285750" indent="-285750" algn="just">
              <a:buFont typeface="Wingdings" panose="05000000000000000000" pitchFamily="2" charset="2"/>
              <a:buChar char="q"/>
            </a:pPr>
            <a:r>
              <a:rPr lang="en-US" dirty="0" err="1">
                <a:effectLst/>
              </a:rPr>
              <a:t>Pandowo</a:t>
            </a:r>
            <a:r>
              <a:rPr lang="en-US" dirty="0">
                <a:effectLst/>
              </a:rPr>
              <a:t>, M., </a:t>
            </a:r>
            <a:r>
              <a:rPr lang="en-US" dirty="0" err="1">
                <a:effectLst/>
              </a:rPr>
              <a:t>Tewal</a:t>
            </a:r>
            <a:r>
              <a:rPr lang="en-US" dirty="0">
                <a:effectLst/>
              </a:rPr>
              <a:t>, B., &amp; E.W. </a:t>
            </a:r>
            <a:r>
              <a:rPr lang="en-US" dirty="0" err="1">
                <a:effectLst/>
              </a:rPr>
              <a:t>Tulungen</a:t>
            </a:r>
            <a:r>
              <a:rPr lang="en-US" dirty="0">
                <a:effectLst/>
              </a:rPr>
              <a:t>, E. (2022). </a:t>
            </a:r>
            <a:r>
              <a:rPr lang="en-US" i="1" dirty="0">
                <a:effectLst/>
              </a:rPr>
              <a:t>The Role of Digital Leadership Mediated by Digital Skill in Improving Organizational Performance</a:t>
            </a:r>
            <a:r>
              <a:rPr lang="en-US"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buFont typeface="Wingdings" panose="05000000000000000000" pitchFamily="2" charset="2"/>
              <a:buChar char="q"/>
            </a:pPr>
            <a:r>
              <a:rPr lang="en-US" dirty="0">
                <a:effectLst/>
              </a:rPr>
              <a:t>Flora, E. (2023, February 24). </a:t>
            </a:r>
            <a:r>
              <a:rPr lang="en-US" i="1" dirty="0">
                <a:effectLst/>
              </a:rPr>
              <a:t>Leading digital organizations in a VUCA World</a:t>
            </a:r>
            <a:r>
              <a:rPr lang="en-US" dirty="0">
                <a:effectLst/>
              </a:rPr>
              <a:t>. Beyond20. Retrieved March 22, 2023, from https://www.beyond20.com/blog/leading-in-a-vuca-world/ </a:t>
            </a:r>
          </a:p>
          <a:p>
            <a:pPr marL="285750" indent="-285750" algn="just">
              <a:buFont typeface="Wingdings" panose="05000000000000000000" pitchFamily="2" charset="2"/>
              <a:buChar char="q"/>
            </a:pPr>
            <a:r>
              <a:rPr lang="en-US" dirty="0">
                <a:effectLst/>
              </a:rPr>
              <a:t>UNESCO Institute for Statistics. (2018). </a:t>
            </a:r>
            <a:r>
              <a:rPr lang="en-US" i="1" dirty="0">
                <a:effectLst/>
              </a:rPr>
              <a:t>UNESCO UIS</a:t>
            </a:r>
            <a:r>
              <a:rPr lang="en-US" dirty="0">
                <a:effectLst/>
              </a:rPr>
              <a:t>. Retrieved March 22, 2023, from http://uis.unesco.org/sites/default/files/documents/ip51-global-framework-reference-digital-literacy-skills-2018-en.pdf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5801</TotalTime>
  <Words>3478</Words>
  <Application>Microsoft Office PowerPoint</Application>
  <PresentationFormat>Widescreen</PresentationFormat>
  <Paragraphs>298</Paragraphs>
  <Slides>50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Expo Serif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144</cp:revision>
  <dcterms:created xsi:type="dcterms:W3CDTF">2021-08-03T13:03:26Z</dcterms:created>
  <dcterms:modified xsi:type="dcterms:W3CDTF">2024-03-27T19:48:42Z</dcterms:modified>
</cp:coreProperties>
</file>