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0"/>
  </p:notesMasterIdLst>
  <p:sldIdLst>
    <p:sldId id="256" r:id="rId2"/>
    <p:sldId id="257" r:id="rId3"/>
    <p:sldId id="258" r:id="rId4"/>
    <p:sldId id="259" r:id="rId5"/>
    <p:sldId id="340" r:id="rId6"/>
    <p:sldId id="285" r:id="rId7"/>
    <p:sldId id="342" r:id="rId8"/>
    <p:sldId id="343" r:id="rId9"/>
    <p:sldId id="344" r:id="rId10"/>
    <p:sldId id="345" r:id="rId11"/>
    <p:sldId id="346" r:id="rId12"/>
    <p:sldId id="347" r:id="rId13"/>
    <p:sldId id="348" r:id="rId14"/>
    <p:sldId id="349" r:id="rId15"/>
    <p:sldId id="350" r:id="rId16"/>
    <p:sldId id="351" r:id="rId17"/>
    <p:sldId id="352" r:id="rId18"/>
    <p:sldId id="353" r:id="rId19"/>
    <p:sldId id="354" r:id="rId20"/>
    <p:sldId id="293" r:id="rId21"/>
    <p:sldId id="355" r:id="rId22"/>
    <p:sldId id="356" r:id="rId23"/>
    <p:sldId id="357" r:id="rId24"/>
    <p:sldId id="358" r:id="rId25"/>
    <p:sldId id="359" r:id="rId26"/>
    <p:sldId id="360" r:id="rId27"/>
    <p:sldId id="361" r:id="rId28"/>
    <p:sldId id="362" r:id="rId29"/>
    <p:sldId id="363" r:id="rId30"/>
    <p:sldId id="364" r:id="rId31"/>
    <p:sldId id="365" r:id="rId32"/>
    <p:sldId id="366" r:id="rId33"/>
    <p:sldId id="367" r:id="rId34"/>
    <p:sldId id="368" r:id="rId35"/>
    <p:sldId id="369" r:id="rId36"/>
    <p:sldId id="370" r:id="rId37"/>
    <p:sldId id="304" r:id="rId38"/>
    <p:sldId id="263" r:id="rId39"/>
  </p:sldIdLst>
  <p:sldSz cx="12192000" cy="6858000"/>
  <p:notesSz cx="6858000" cy="9144000"/>
  <p:embeddedFontLst>
    <p:embeddedFont>
      <p:font typeface="Calibri" pitchFamily="34" charset="0"/>
      <p:regular r:id="rId41"/>
      <p:bold r:id="rId42"/>
      <p:italic r:id="rId43"/>
      <p:boldItalic r:id="rId44"/>
    </p:embeddedFont>
    <p:embeddedFont>
      <p:font typeface="Tajawal Medium" charset="-78"/>
      <p:regular r:id="rId45"/>
      <p:bold r:id="rId46"/>
    </p:embeddedFont>
    <p:embeddedFont>
      <p:font typeface="Simplified Arabic" pitchFamily="18" charset="-78"/>
      <p:regular r:id="rId47"/>
      <p:bold r:id="rId48"/>
    </p:embeddedFont>
    <p:embeddedFont>
      <p:font typeface="Sultan Medium" pitchFamily="2" charset="-78"/>
      <p:regular r:id="rId49"/>
    </p:embeddedFont>
    <p:embeddedFont>
      <p:font typeface="Sultan bold" pitchFamily="2" charset="-78"/>
      <p:regular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8" autoAdjust="0"/>
    <p:restoredTop sz="94660"/>
  </p:normalViewPr>
  <p:slideViewPr>
    <p:cSldViewPr>
      <p:cViewPr>
        <p:scale>
          <a:sx n="75" d="100"/>
          <a:sy n="75" d="100"/>
        </p:scale>
        <p:origin x="-522" y="-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59"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5.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Tajawal Medium" panose="00000600000000000000" pitchFamily="2" charset="-78"/>
                <a:cs typeface="Sultan bold" pitchFamily="2" charset="-78"/>
              </a:rPr>
              <a:t>مبادئ الدراسات القانونية </a:t>
            </a:r>
            <a:endParaRPr lang="en-US" sz="4400" dirty="0">
              <a:solidFill>
                <a:srgbClr val="8E5A6D"/>
              </a:solidFill>
              <a:latin typeface="Tajawal Medium" panose="00000600000000000000" pitchFamily="2" charset="-78"/>
              <a:cs typeface="Sultan bold" pitchFamily="2"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3</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5"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5" y="1012491"/>
            <a:ext cx="256760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3" name="Google Shape;123;p2"/>
          <p:cNvSpPr txBox="1"/>
          <p:nvPr/>
        </p:nvSpPr>
        <p:spPr>
          <a:xfrm>
            <a:off x="6159437" y="2708920"/>
            <a:ext cx="4703532" cy="769401"/>
          </a:xfrm>
          <a:prstGeom prst="rect">
            <a:avLst/>
          </a:prstGeom>
          <a:noFill/>
          <a:ln>
            <a:noFill/>
          </a:ln>
        </p:spPr>
        <p:txBody>
          <a:bodyPr spcFirstLastPara="1" wrap="square" lIns="91425" tIns="45700" rIns="91425" bIns="45700" anchor="t" anchorCtr="0">
            <a:spAutoFit/>
          </a:bodyPr>
          <a:lstStyle/>
          <a:p>
            <a:r>
              <a:rPr lang="ar-EG" sz="4400" dirty="0">
                <a:solidFill>
                  <a:schemeClr val="bg1"/>
                </a:solidFill>
                <a:latin typeface="Tajawal Medium" panose="00000600000000000000" pitchFamily="2" charset="-78"/>
                <a:cs typeface="Sultan bold" pitchFamily="2" charset="-78"/>
              </a:rPr>
              <a:t>مبادئ الدراسات القانونية </a:t>
            </a:r>
            <a:endParaRPr lang="en-US" sz="4400" dirty="0">
              <a:solidFill>
                <a:schemeClr val="bg1"/>
              </a:solidFill>
              <a:latin typeface="Tajawal Medium" panose="00000600000000000000" pitchFamily="2" charset="-78"/>
              <a:cs typeface="Sultan bold" pitchFamily="2" charset="-78"/>
            </a:endParaRPr>
          </a:p>
        </p:txBody>
      </p:sp>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3</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4099"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80" y="1068599"/>
            <a:ext cx="2571750" cy="25717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407368" y="1123950"/>
            <a:ext cx="10945216" cy="4610100"/>
          </a:xfrm>
          <a:prstGeom prst="rect">
            <a:avLst/>
          </a:prstGeom>
          <a:solidFill>
            <a:srgbClr val="D8D8D8">
              <a:alpha val="49803"/>
            </a:srgbClr>
          </a:solidFill>
          <a:ln>
            <a:noFill/>
          </a:ln>
        </p:spPr>
      </p:pic>
      <p:sp>
        <p:nvSpPr>
          <p:cNvPr id="138" name="Google Shape;138;p3"/>
          <p:cNvSpPr/>
          <p:nvPr/>
        </p:nvSpPr>
        <p:spPr>
          <a:xfrm>
            <a:off x="4951095" y="1117694"/>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30121" y="2980393"/>
            <a:ext cx="7483625" cy="1815841"/>
          </a:xfrm>
          <a:prstGeom prst="rect">
            <a:avLst/>
          </a:prstGeom>
          <a:noFill/>
          <a:ln>
            <a:noFill/>
          </a:ln>
        </p:spPr>
        <p:txBody>
          <a:bodyPr spcFirstLastPara="1" wrap="square" lIns="91425" tIns="45700" rIns="91425" bIns="45700" anchor="t" anchorCtr="0">
            <a:spAutoFit/>
          </a:bodyPr>
          <a:lstStyle/>
          <a:p>
            <a:pPr algn="r"/>
            <a:r>
              <a:rPr lang="ar-EG" sz="2800" u="sng" dirty="0" smtClean="0">
                <a:cs typeface="Sultan bold" pitchFamily="2" charset="-78"/>
              </a:rPr>
              <a:t>أهم النقاط الأساسية للمحاضرة: </a:t>
            </a:r>
          </a:p>
          <a:p>
            <a:pPr algn="r"/>
            <a:r>
              <a:rPr lang="ar-EG" sz="2800" dirty="0" smtClean="0">
                <a:cs typeface="Sultan bold" pitchFamily="2" charset="-78"/>
              </a:rPr>
              <a:t> 1- تعريف القانون العام والقانون الخاص.</a:t>
            </a:r>
            <a:endParaRPr lang="en-US" sz="2800" dirty="0">
              <a:cs typeface="Sultan bold" pitchFamily="2" charset="-78"/>
            </a:endParaRPr>
          </a:p>
          <a:p>
            <a:pPr algn="r"/>
            <a:r>
              <a:rPr lang="ar-EG" sz="2800" dirty="0">
                <a:cs typeface="Sultan bold" pitchFamily="2" charset="-78"/>
              </a:rPr>
              <a:t>2- فروع القانون العام.</a:t>
            </a:r>
          </a:p>
          <a:p>
            <a:pPr algn="r"/>
            <a:r>
              <a:rPr lang="ar-EG" sz="2800" dirty="0" smtClean="0">
                <a:cs typeface="Sultan bold" pitchFamily="2" charset="-78"/>
              </a:rPr>
              <a:t>3- فروع القانون الخاص.</a:t>
            </a:r>
          </a:p>
        </p:txBody>
      </p:sp>
      <p:sp>
        <p:nvSpPr>
          <p:cNvPr id="145" name="Google Shape;145;p3"/>
          <p:cNvSpPr txBox="1"/>
          <p:nvPr/>
        </p:nvSpPr>
        <p:spPr>
          <a:xfrm>
            <a:off x="6122194" y="1231104"/>
            <a:ext cx="5191552" cy="1077178"/>
          </a:xfrm>
          <a:prstGeom prst="rect">
            <a:avLst/>
          </a:prstGeom>
          <a:noFill/>
          <a:ln>
            <a:noFill/>
          </a:ln>
        </p:spPr>
        <p:txBody>
          <a:bodyPr spcFirstLastPara="1" wrap="square" lIns="91425" tIns="45700" rIns="91425" bIns="45700" anchor="t" anchorCtr="0">
            <a:spAutoFit/>
          </a:bodyPr>
          <a:lstStyle/>
          <a:p>
            <a:pPr lvl="0" algn="ctr" rtl="1"/>
            <a:r>
              <a:rPr lang="ar-EG" sz="3200" dirty="0" smtClean="0">
                <a:solidFill>
                  <a:srgbClr val="8E5A6D"/>
                </a:solidFill>
                <a:latin typeface="Tajawal Medium"/>
                <a:cs typeface="Sultan Medium" pitchFamily="2" charset="-78"/>
                <a:sym typeface="Tajawal Medium"/>
              </a:rPr>
              <a:t>تقسيم القانون إلى القانون العام والقانون الخاص وفروعهم</a:t>
            </a:r>
            <a:endParaRPr dirty="0">
              <a:cs typeface="Sultan Medium" pitchFamily="2" charset="-78"/>
            </a:endParaRPr>
          </a:p>
        </p:txBody>
      </p:sp>
      <p:sp>
        <p:nvSpPr>
          <p:cNvPr id="146" name="Google Shape;146;p3"/>
          <p:cNvSpPr txBox="1"/>
          <p:nvPr/>
        </p:nvSpPr>
        <p:spPr>
          <a:xfrm>
            <a:off x="4861647" y="1099498"/>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5056021" y="1354195"/>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03</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9376" y="1229433"/>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تعريف القانون العام والقانون الخاص:</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03</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marL="342900" indent="-342900" algn="just" rtl="1">
              <a:buFont typeface="Wingdings" pitchFamily="2" charset="2"/>
              <a:buChar char="§"/>
            </a:pPr>
            <a:r>
              <a:rPr lang="ar-EG" sz="2200" dirty="0">
                <a:latin typeface="Simplified Arabic" pitchFamily="18" charset="-78"/>
                <a:cs typeface="+mn-cs"/>
              </a:rPr>
              <a:t>يتم تقسيم القانون إلى قانون عام وقانون خاص بناءً على العلاقات القانونية المعنية والأطراف المشاركة في تلك العلاقات. هذا التقسيم يعود إلى عهد القانون الروماني وما زال يستخدم في العديد من النظم القانونية حول العالم</a:t>
            </a:r>
            <a:r>
              <a:rPr lang="ar-EG" sz="2200" dirty="0" smtClean="0">
                <a:latin typeface="Simplified Arabic" pitchFamily="18" charset="-78"/>
                <a:cs typeface="+mn-cs"/>
              </a:rPr>
              <a:t>.</a:t>
            </a:r>
          </a:p>
          <a:p>
            <a:pPr marL="342900" indent="-342900" algn="just" rtl="1">
              <a:buFont typeface="Wingdings" pitchFamily="2" charset="2"/>
              <a:buChar char="§"/>
            </a:pPr>
            <a:r>
              <a:rPr lang="ar-EG" sz="2200" b="1" u="sng" dirty="0">
                <a:latin typeface="Simplified Arabic" pitchFamily="18" charset="-78"/>
                <a:cs typeface="+mn-cs"/>
              </a:rPr>
              <a:t>في التقسيم التقليدي، يعتبر القانون العام </a:t>
            </a:r>
            <a:r>
              <a:rPr lang="ar-EG" sz="2200" dirty="0">
                <a:latin typeface="Simplified Arabic" pitchFamily="18" charset="-78"/>
                <a:cs typeface="+mn-cs"/>
              </a:rPr>
              <a:t>هو الجزء الذي ينظم العلاقات بين الدولة ككيان سيادي والأفراد أو المؤسسات العامة. يركز القانون العام على المسائل التي تتعلق بالسيادة والسلطة العامة والقوانين الجنائية والإدارية والدستورية وغيرها من المسائل ذات الأهمية العامة</a:t>
            </a:r>
            <a:r>
              <a:rPr lang="ar-EG" sz="2200" dirty="0" smtClean="0">
                <a:latin typeface="Simplified Arabic" pitchFamily="18" charset="-78"/>
                <a:cs typeface="+mn-cs"/>
              </a:rPr>
              <a:t>.</a:t>
            </a:r>
          </a:p>
          <a:p>
            <a:pPr marL="342900" indent="-342900" algn="just" rtl="1">
              <a:buFont typeface="Wingdings" pitchFamily="2" charset="2"/>
              <a:buChar char="§"/>
            </a:pPr>
            <a:r>
              <a:rPr lang="ar-EG" sz="2200" b="1" u="sng" dirty="0">
                <a:latin typeface="Simplified Arabic" pitchFamily="18" charset="-78"/>
                <a:cs typeface="+mn-cs"/>
              </a:rPr>
              <a:t>بالمقابل، يعتبر القانون الخاص </a:t>
            </a:r>
            <a:r>
              <a:rPr lang="ar-EG" sz="2200" dirty="0">
                <a:latin typeface="Simplified Arabic" pitchFamily="18" charset="-78"/>
                <a:cs typeface="+mn-cs"/>
              </a:rPr>
              <a:t>هو الجزء الذي ينظم العلاقات بين الأفراد أو المؤسسات الخاصة. يركز القانون الخاص على المسائل التي تتعلق بالحقوق والالتزامات الخاصة بالأفراد والشركات والعقود والملكية وغيرها من المسائل ذات الأهمية الخاصة</a:t>
            </a:r>
            <a:r>
              <a:rPr lang="ar-EG" sz="2200" dirty="0" smtClean="0">
                <a:latin typeface="Simplified Arabic" pitchFamily="18" charset="-78"/>
                <a:cs typeface="+mn-cs"/>
              </a:rPr>
              <a:t>.</a:t>
            </a:r>
          </a:p>
          <a:p>
            <a:pPr marL="342900" indent="-342900" algn="just" rtl="1">
              <a:buFont typeface="Wingdings" pitchFamily="2" charset="2"/>
              <a:buChar char="§"/>
            </a:pPr>
            <a:r>
              <a:rPr lang="ar-EG" sz="2200" dirty="0">
                <a:latin typeface="Simplified Arabic" pitchFamily="18" charset="-78"/>
                <a:cs typeface="+mn-cs"/>
              </a:rPr>
              <a:t>وبالتالي، إذا كانت الدولة هي طرف في العلاقة القانونية وتتدخل </a:t>
            </a:r>
            <a:r>
              <a:rPr lang="ar-EG" sz="2200" b="1" dirty="0">
                <a:latin typeface="Simplified Arabic" pitchFamily="18" charset="-78"/>
                <a:cs typeface="+mn-cs"/>
              </a:rPr>
              <a:t>بصفتها صاحبة السيادة والسلطة</a:t>
            </a:r>
            <a:r>
              <a:rPr lang="ar-EG" sz="2200" dirty="0">
                <a:latin typeface="Simplified Arabic" pitchFamily="18" charset="-78"/>
                <a:cs typeface="+mn-cs"/>
              </a:rPr>
              <a:t>، فإننا نتعامل مع علاقة من العلاقات القانون العام. </a:t>
            </a:r>
            <a:r>
              <a:rPr lang="ar-EG" sz="2200" b="1" dirty="0">
                <a:latin typeface="Simplified Arabic" pitchFamily="18" charset="-78"/>
                <a:cs typeface="+mn-cs"/>
              </a:rPr>
              <a:t>أما إذا كانت الدولة طرفًا في العلاقة ولكن ليس بصفتها صاحبة السيادة والسلطة</a:t>
            </a:r>
            <a:r>
              <a:rPr lang="ar-EG" sz="2200" dirty="0">
                <a:latin typeface="Simplified Arabic" pitchFamily="18" charset="-78"/>
                <a:cs typeface="+mn-cs"/>
              </a:rPr>
              <a:t>، فإننا نتعامل مع علاقة من العلاقات القانون الخاص. ويتحقق هذا أيضًا في حالة عدم وجود الدولة كطرف في العلاقة، بحيث تقتصر العلاقة على الأفراد الطبيعيين أو الأشخاص الاعتبارية </a:t>
            </a:r>
            <a:r>
              <a:rPr lang="ar-EG" sz="2200" dirty="0" smtClean="0">
                <a:latin typeface="Simplified Arabic" pitchFamily="18" charset="-78"/>
                <a:cs typeface="+mn-cs"/>
              </a:rPr>
              <a:t>الخاصة.</a:t>
            </a:r>
            <a:endParaRPr lang="ar-EG" sz="22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تعريف القانون العام والقانون الخاص:</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03</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139321"/>
          </a:xfrm>
          <a:prstGeom prst="rect">
            <a:avLst/>
          </a:prstGeom>
        </p:spPr>
        <p:txBody>
          <a:bodyPr wrap="square">
            <a:spAutoFit/>
          </a:bodyPr>
          <a:lstStyle/>
          <a:p>
            <a:pPr marL="342900" indent="-342900" algn="just" rtl="1">
              <a:buFont typeface="Wingdings" pitchFamily="2" charset="2"/>
              <a:buChar char="§"/>
            </a:pPr>
            <a:r>
              <a:rPr lang="ar-EG" sz="2200" b="1" u="sng" dirty="0" smtClean="0">
                <a:latin typeface="Simplified Arabic" pitchFamily="18" charset="-78"/>
                <a:cs typeface="+mn-cs"/>
              </a:rPr>
              <a:t>وبذلك يمكن </a:t>
            </a:r>
            <a:r>
              <a:rPr lang="ar-EG" sz="2200" b="1" u="sng" dirty="0">
                <a:latin typeface="Simplified Arabic" pitchFamily="18" charset="-78"/>
                <a:cs typeface="+mn-cs"/>
              </a:rPr>
              <a:t>تعريف القانون العام </a:t>
            </a:r>
            <a:r>
              <a:rPr lang="ar-EG" sz="2200" dirty="0" smtClean="0">
                <a:latin typeface="Simplified Arabic" pitchFamily="18" charset="-78"/>
                <a:cs typeface="+mn-cs"/>
              </a:rPr>
              <a:t>بأنه مجموعة </a:t>
            </a:r>
            <a:r>
              <a:rPr lang="ar-EG" sz="2200" dirty="0">
                <a:latin typeface="Simplified Arabic" pitchFamily="18" charset="-78"/>
                <a:cs typeface="+mn-cs"/>
              </a:rPr>
              <a:t>القواعد القانونية التي تنظم العلاقات التي تشمل الدولة كطرف فيها باعتبارها صاحبة السيادة والسلطان. يشمل ذلك العلاقات بين الدول وبين الدولة والأفراد العاديين. ويُعتبر فروع الحكومة مثل المحافظات والوزارات وبعض المصالح الحكومية جزءًا من القانون العام إذا تصرفوا باعتبارهم صاحبي السيادة والسلطان</a:t>
            </a:r>
            <a:r>
              <a:rPr lang="ar-EG" sz="2200" dirty="0" smtClean="0">
                <a:latin typeface="Simplified Arabic" pitchFamily="18" charset="-78"/>
                <a:cs typeface="+mn-cs"/>
              </a:rPr>
              <a:t>.</a:t>
            </a:r>
            <a:endParaRPr lang="ar-EG" sz="2200" dirty="0">
              <a:latin typeface="Simplified Arabic" pitchFamily="18" charset="-78"/>
              <a:cs typeface="+mn-cs"/>
            </a:endParaRPr>
          </a:p>
          <a:p>
            <a:pPr marL="342900" indent="-342900" algn="just" rtl="1">
              <a:buFont typeface="Wingdings" pitchFamily="2" charset="2"/>
              <a:buChar char="§"/>
            </a:pPr>
            <a:r>
              <a:rPr lang="ar-EG" sz="2200" b="1" u="sng" dirty="0">
                <a:latin typeface="Simplified Arabic" pitchFamily="18" charset="-78"/>
                <a:cs typeface="+mn-cs"/>
              </a:rPr>
              <a:t>أما القانون الخاص، </a:t>
            </a:r>
            <a:r>
              <a:rPr lang="ar-EG" sz="2200" dirty="0">
                <a:latin typeface="Simplified Arabic" pitchFamily="18" charset="-78"/>
                <a:cs typeface="+mn-cs"/>
              </a:rPr>
              <a:t>فيعتبر مجموعة القواعد التي تنظم العلاقات بين الأفراد العاديين أو بينهم وبين الدولة إذا تدخلت في العلاقة ولكن ليس باعتبارها صاحبة السيادة والسلطان. وهو يشمل المسائل التي تتعلق بالحقوق والالتزامات الخاصة بالأفراد والشركات والعقود والملكية وما شابه ذلك. يُنظم القانون الخاص العلاقات التي تكون طرفًا فيها الأفراد العاديين بصفتهم أفرادًا أو الأشخاص </a:t>
            </a:r>
            <a:r>
              <a:rPr lang="ar-EG" sz="2200" dirty="0" smtClean="0">
                <a:latin typeface="Simplified Arabic" pitchFamily="18" charset="-78"/>
                <a:cs typeface="+mn-cs"/>
              </a:rPr>
              <a:t>الاعتبارية.</a:t>
            </a:r>
          </a:p>
          <a:p>
            <a:pPr marL="342900" indent="-342900" algn="just" rtl="1">
              <a:buFont typeface="Wingdings" pitchFamily="2" charset="2"/>
              <a:buChar char="§"/>
            </a:pPr>
            <a:r>
              <a:rPr lang="ar-EG" sz="2200" dirty="0">
                <a:latin typeface="Simplified Arabic" pitchFamily="18" charset="-78"/>
                <a:cs typeface="+mn-cs"/>
              </a:rPr>
              <a:t>وبالتالي، يمكن اعتبار القانون العام والقانون الخاص كتقسيم يعتمد على وجود الدولة كطرف في العلاقة وما إذا كانت تتصرف باعتبارها صاحبة السيادة والسلطان أم لا.</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51659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u="sng" dirty="0"/>
              <a:t>توجد طريقتان تقليديتان لتقسيم فروع القانون العام: </a:t>
            </a:r>
            <a:r>
              <a:rPr lang="ar-EG" sz="2400" dirty="0"/>
              <a:t>تقسيم القانون العام إلى </a:t>
            </a:r>
            <a:r>
              <a:rPr lang="ar-EG" sz="2400" b="1" u="sng" dirty="0">
                <a:effectLst>
                  <a:outerShdw blurRad="38100" dist="38100" dir="2700000" algn="tl">
                    <a:srgbClr val="000000">
                      <a:alpha val="43137"/>
                    </a:srgbClr>
                  </a:outerShdw>
                </a:effectLst>
              </a:rPr>
              <a:t>قانون عام خارجي وقانون عام داخلي</a:t>
            </a:r>
            <a:r>
              <a:rPr lang="ar-EG" sz="2400" b="1" dirty="0">
                <a:effectLst>
                  <a:outerShdw blurRad="38100" dist="38100" dir="2700000" algn="tl">
                    <a:srgbClr val="000000">
                      <a:alpha val="43137"/>
                    </a:srgbClr>
                  </a:outerShdw>
                </a:effectLst>
              </a:rPr>
              <a:t>، </a:t>
            </a:r>
            <a:r>
              <a:rPr lang="ar-EG" sz="2400" dirty="0" smtClean="0"/>
              <a:t>القسم </a:t>
            </a:r>
            <a:r>
              <a:rPr lang="ar-EG" sz="2400" dirty="0"/>
              <a:t>الأول يشمل فرعًا واحدًا من فروع القانون العام وهو القانون الدولي العام، وأما القسم الثانى يشتمل على أربعة فروع هي القانون الدستوري، والقانون الإداري، والقانون المالي، والقانون الجنائي. </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9959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300" b="1" u="sng" dirty="0"/>
              <a:t>١- القانون الدولي العام</a:t>
            </a:r>
            <a:r>
              <a:rPr lang="ar-EG" sz="2300" b="1" u="sng" dirty="0" smtClean="0"/>
              <a:t>:</a:t>
            </a:r>
          </a:p>
          <a:p>
            <a:pPr marL="342900" indent="-342900" algn="just" rtl="1">
              <a:buFont typeface="Wingdings" pitchFamily="2" charset="2"/>
              <a:buChar char="§"/>
            </a:pPr>
            <a:r>
              <a:rPr lang="ar-EG" sz="2300" dirty="0" smtClean="0"/>
              <a:t>القانون </a:t>
            </a:r>
            <a:r>
              <a:rPr lang="ar-EG" sz="2300" dirty="0"/>
              <a:t>الدولي العام هو مجموعة القواعد القانونية التي تنظم علاقة الدولة بغيرها من الدول والمنظمات الدولية في وقت السلم أو وقت الحرب</a:t>
            </a:r>
            <a:r>
              <a:rPr lang="ar-EG" sz="2300" dirty="0" smtClean="0"/>
              <a:t>.</a:t>
            </a:r>
          </a:p>
          <a:p>
            <a:pPr marL="342900" indent="-342900" algn="just" rtl="1">
              <a:buFont typeface="Wingdings" pitchFamily="2" charset="2"/>
              <a:buChar char="§"/>
            </a:pPr>
            <a:r>
              <a:rPr lang="ar-EG" sz="2300" b="1" dirty="0"/>
              <a:t>موضوعاته:</a:t>
            </a:r>
          </a:p>
          <a:p>
            <a:pPr algn="just" rtl="1"/>
            <a:r>
              <a:rPr lang="ar-EG" sz="2300" b="1" dirty="0"/>
              <a:t>ينظم القانون الدولي العام العلاقات الآتية:</a:t>
            </a:r>
          </a:p>
          <a:p>
            <a:pPr algn="just" rtl="1"/>
            <a:r>
              <a:rPr lang="ar-EG" sz="2300" b="1" dirty="0"/>
              <a:t>(أ) علاقة الدولة بغيرها من الدول في وقت السلم: </a:t>
            </a:r>
          </a:p>
          <a:p>
            <a:pPr marL="342900" indent="-342900" algn="just" rtl="1">
              <a:buFont typeface="Wingdings" pitchFamily="2" charset="2"/>
              <a:buChar char="§"/>
            </a:pPr>
            <a:r>
              <a:rPr lang="ar-EG" sz="2300" dirty="0"/>
              <a:t>حيث يحدد القانون الدولي أشخاصه المتمثلة في (الدول والمنظمات الدولية)، فيبين الشروط الواجب توافرها في الدولة أو المنظمة الدولية حتى تعتبر شخصاً دولياً، كما يبين مقومات الدولة المتمثلة في (الشعب، والإقليم، والسيادة) وتحديد أشكال الدول المتمثلة في (دول تامة السيادة، ودول ناقصة السيادة).</a:t>
            </a:r>
          </a:p>
          <a:p>
            <a:pPr marL="342900" indent="-342900" algn="just" rtl="1">
              <a:buFont typeface="Wingdings" pitchFamily="2" charset="2"/>
              <a:buChar char="§"/>
            </a:pPr>
            <a:r>
              <a:rPr lang="ar-EG" sz="2300" dirty="0"/>
              <a:t>ويبين طرق التمثيل الدبلوماسي بين الدول، ووسائل فض المنازعات بينها بالطرق السلمية كالمفاوضات والتحكيم والقضاء الدولي. </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8360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300" b="1" u="sng" dirty="0"/>
              <a:t>(ب) علاقة الدولة بغيرها من الدول في وقت الحرب: </a:t>
            </a:r>
          </a:p>
          <a:p>
            <a:pPr marL="342900" indent="-342900" algn="just" rtl="1">
              <a:buFont typeface="Wingdings" pitchFamily="2" charset="2"/>
              <a:buChar char="§"/>
            </a:pPr>
            <a:r>
              <a:rPr lang="ar-EG" sz="2400" dirty="0"/>
              <a:t>ينظم القانون الدولي العلاقة بين الدول المتحاربة في وقت الحرب، فيقوم بوضع القواعد المنظمة لحالة الحرب من حيث كيفية إعلانها، وما يجوز استخدامه من أسلحة، وما لا يجوز، ويبين كيفية معاملة الجرحى والأسرى وقواعد تبادلهم، وانتهاء حالة الحرب بالهدنة أو الصلح، وتسمى هذه القواعد بقانون الحرب.</a:t>
            </a:r>
          </a:p>
          <a:p>
            <a:pPr algn="just" rtl="1"/>
            <a:r>
              <a:rPr lang="ar-EG" sz="2300" b="1" u="sng" dirty="0"/>
              <a:t>(جـ) علاقة الدولة بالمنظمات الدولية:</a:t>
            </a:r>
          </a:p>
          <a:p>
            <a:pPr marL="342900" indent="-342900" algn="just" rtl="1">
              <a:buFont typeface="Wingdings" pitchFamily="2" charset="2"/>
              <a:buChar char="§"/>
            </a:pPr>
            <a:r>
              <a:rPr lang="ar-EG" sz="2400" dirty="0"/>
              <a:t>لا يقتصر مصطلح أشخاص القانون الدولي على الدول، بل يشمل أيضاً المنظمات الدولية، حيث يهتم القانون الدولي بتنظيم علاقاتها مع غيرها من الدول أو المنظمات الأخرى مثل (منظمة الأمم المتحدة، أو منظمة الوحدة الأفريقية، أو جامعة الدول العربية).</a:t>
            </a:r>
          </a:p>
          <a:p>
            <a:pPr marL="342900" indent="-342900" algn="just" rtl="1">
              <a:buFont typeface="Wingdings" pitchFamily="2" charset="2"/>
              <a:buChar char="§"/>
            </a:pPr>
            <a:r>
              <a:rPr lang="ar-EG" sz="2400" dirty="0"/>
              <a:t>فيبين كيفية تشكيل المنظمات واختصاصاتها والإجراءات التي تتبعها لمباشرة هذه الاختصاصات. </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6058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a:t>مصادر القانون الدولي: </a:t>
            </a:r>
            <a:r>
              <a:rPr lang="ar-EG" sz="2400" b="1" u="sng" dirty="0"/>
              <a:t>القانون الدولي يستمد مصادره من عدة عناصر ومن بينها</a:t>
            </a:r>
            <a:r>
              <a:rPr lang="ar-EG" sz="2400" b="1" u="sng" dirty="0" smtClean="0"/>
              <a:t>:</a:t>
            </a:r>
            <a:endParaRPr lang="ar-EG" sz="2400" b="1" u="sng" dirty="0"/>
          </a:p>
          <a:p>
            <a:pPr algn="just" rtl="1"/>
            <a:r>
              <a:rPr lang="ar-EG" sz="2400" b="1" u="sng" dirty="0"/>
              <a:t>أ) العرف: </a:t>
            </a:r>
            <a:r>
              <a:rPr lang="ar-EG" sz="2400" dirty="0"/>
              <a:t>يُعَتَبَر العرف المصدر الأساسي للقانون الدولي، حيث يتمثل في الممارسات والتصرفات التي اعتادت عليها الدول وتتبعها في شؤونها الدولية، وتصبح ملزمة ومستقرة مع مرور الوقت</a:t>
            </a:r>
            <a:r>
              <a:rPr lang="ar-EG" sz="2400" dirty="0" smtClean="0"/>
              <a:t>.</a:t>
            </a:r>
            <a:endParaRPr lang="ar-EG" sz="2400" dirty="0"/>
          </a:p>
          <a:p>
            <a:pPr algn="just" rtl="1"/>
            <a:r>
              <a:rPr lang="ar-EG" sz="2400" b="1" u="sng" dirty="0"/>
              <a:t>ب) المعاهدات: </a:t>
            </a:r>
            <a:r>
              <a:rPr lang="ar-EG" sz="2400" dirty="0"/>
              <a:t>تشكل المعاهدات اتفاقيات قانونية تبرمها الدول لتنظيم قضايا محددة، وتعكس الإرادة المشتركة للدول المتعاقدة. يمكن أن تكون المعاهدات ثنائية الجانب بين دولتين أو متعددة الأطراف إذا شاركت فيها مجموعة من الدول</a:t>
            </a:r>
            <a:r>
              <a:rPr lang="ar-EG" sz="2400" dirty="0" smtClean="0"/>
              <a:t>.</a:t>
            </a:r>
            <a:endParaRPr lang="ar-EG" sz="2400" dirty="0"/>
          </a:p>
          <a:p>
            <a:pPr algn="just" rtl="1"/>
            <a:r>
              <a:rPr lang="ar-EG" sz="2400" b="1" dirty="0"/>
              <a:t>جـ) المبادئ القانونية العامة: </a:t>
            </a:r>
            <a:r>
              <a:rPr lang="ar-EG" sz="2400" dirty="0"/>
              <a:t>تشمل المبادئ التي تم الاتفاق عليها واعتمادها من قبل المجتمع الدولي كمبادئ قانونية عامة. تتضمن هذه المبادئ مبادئ مثل احترام العقود والالتزام بها، وعدم التسبب في الضرر للآخرين، وتوجيه المساعدة الإنسانية، وحقوق الإنسان، </a:t>
            </a:r>
            <a:r>
              <a:rPr lang="ar-EG" sz="2400" dirty="0" smtClean="0"/>
              <a:t>وغيرها.</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3399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u="sng" dirty="0"/>
              <a:t>هل تعتبر قواعد القانون الدولي العام قواعد قانونية كاملة بالمعنى الصحيح؟ </a:t>
            </a:r>
            <a:r>
              <a:rPr lang="ar-EG" sz="2400" dirty="0"/>
              <a:t>هناك جدل بين الفقهاء حول طبيعته القانونية. هناك اتجاه ينكر صفة القواعد القانونية للقانون الدولي العام، وهناك اتجاه يرون أنها تعتبر قواعد قانونية</a:t>
            </a:r>
            <a:r>
              <a:rPr lang="ar-EG" sz="2400" dirty="0" smtClean="0"/>
              <a:t>.</a:t>
            </a:r>
            <a:endParaRPr lang="ar-EG" sz="2400" dirty="0"/>
          </a:p>
          <a:p>
            <a:pPr marL="342900" indent="-342900" algn="just" rtl="1">
              <a:buFont typeface="Wingdings" pitchFamily="2" charset="2"/>
              <a:buChar char="§"/>
            </a:pPr>
            <a:r>
              <a:rPr lang="ar-EG" sz="2400" b="1" u="sng" dirty="0"/>
              <a:t>الاتجاه الأول: </a:t>
            </a:r>
            <a:r>
              <a:rPr lang="ar-EG" sz="2400" dirty="0"/>
              <a:t>يُنكِر صفة القواعد القانونية للقانون الدولي العام بناءً على حجج تتمحور حول نقصان عنصرين أساسيين موجودين في القوانين الداخلية. هؤلاء الفقهاء يشيرُون إلى أن القانون الدولي يفتقر إلى هيئة تشريعية دولية مُخوِّلة بوضع قوانين قابلة للتطبيق على الدول. بالإضافة إلى ذلك، يُشيرُون إلى عدم وجود سلطة عليا مُخوِّلة بفرض العقوبات على الدول عند مخالفتها لقواعد القانون الدولي وتجاوزها</a:t>
            </a:r>
            <a:r>
              <a:rPr lang="ar-EG" sz="2400" dirty="0" smtClean="0"/>
              <a:t>.</a:t>
            </a:r>
            <a:endParaRPr lang="ar-EG" sz="2400" dirty="0"/>
          </a:p>
          <a:p>
            <a:pPr marL="342900" indent="-342900" algn="just" rtl="1">
              <a:buFont typeface="Wingdings" pitchFamily="2" charset="2"/>
              <a:buChar char="§"/>
            </a:pPr>
            <a:r>
              <a:rPr lang="ar-EG" sz="2400" b="1" u="sng" dirty="0"/>
              <a:t>الاتجاه الثاني: </a:t>
            </a:r>
            <a:r>
              <a:rPr lang="ar-EG" sz="2400" dirty="0"/>
              <a:t>يرون أن قواعد القانون الدولي العام تعتبر قواعدًا قانونية بالمعنى الصحيح. ويردّون على الحجج السابقة بالإشارة إلى أن القانون الدولي يعتمد على مصادر أخرى تعوض نقص هيئة تشريعية مركزية، مثل العرف والمعاهدات والمبادئ القانونية العامة. كما يشيرُون إلى أن القوانين الدولية قد تتضمن آليات لتسوية المنازعات وتنفيذ العقوبات على </a:t>
            </a:r>
            <a:r>
              <a:rPr lang="ar-EG" sz="2400" dirty="0" smtClean="0"/>
              <a:t>المخالفين.</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24952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a:t>2- القانون الدستوري</a:t>
            </a:r>
            <a:r>
              <a:rPr lang="ar-EG" sz="2400" b="1" u="sng" dirty="0" smtClean="0"/>
              <a:t>:</a:t>
            </a:r>
          </a:p>
          <a:p>
            <a:pPr marL="342900" indent="-342900" algn="just" rtl="1">
              <a:buFont typeface="Wingdings" pitchFamily="2" charset="2"/>
              <a:buChar char="§"/>
            </a:pPr>
            <a:r>
              <a:rPr lang="ar-EG" sz="2400" dirty="0" smtClean="0"/>
              <a:t>القانون </a:t>
            </a:r>
            <a:r>
              <a:rPr lang="ar-EG" sz="2400" dirty="0"/>
              <a:t>الدستوري </a:t>
            </a:r>
            <a:r>
              <a:rPr lang="ar-EG" sz="2400" b="1" u="sng" dirty="0"/>
              <a:t>هو مجموعة القواعد التي تحدد شكل الدولة ونظام الحكم فيها</a:t>
            </a:r>
            <a:r>
              <a:rPr lang="ar-EG" sz="2400" dirty="0"/>
              <a:t>. يُنظّم القانون الدستوري السلطات العامة وعلاقتها ببعضها البعض، ويحدد اختصاصاتها. كما يُبين حقوق الأفراد السياسية والضمانات المتعلقة بحرياتهم</a:t>
            </a:r>
            <a:r>
              <a:rPr lang="ar-EG" sz="2400" dirty="0" smtClean="0"/>
              <a:t>.</a:t>
            </a:r>
          </a:p>
          <a:p>
            <a:pPr marL="342900" indent="-342900" algn="just" rtl="1">
              <a:buFont typeface="Wingdings" pitchFamily="2" charset="2"/>
              <a:buChar char="§"/>
            </a:pPr>
            <a:r>
              <a:rPr lang="ar-EG" sz="2400" b="1" u="sng" dirty="0"/>
              <a:t>يعد القانون الدستوري التشريع الأسمى في الدولة</a:t>
            </a:r>
            <a:r>
              <a:rPr lang="ar-EG" sz="2400" dirty="0"/>
              <a:t>، حيث يحتل القمة في التدرج التشريعي. ونتيجة لهذا التدرج، لا يجوز إصدار تشريعات تتعارض مع أحكام الدستور. يُعتبر مبدأ دستورية القوانين منتجًا لهذا الترتيب الهرمي في التشريع، حيث تكون التشريعات الأخرى ذات مستوى أدنى في المرتبة من القانون الدستوري</a:t>
            </a:r>
            <a:r>
              <a:rPr lang="ar-EG" sz="2400" dirty="0" smtClean="0"/>
              <a:t>.</a:t>
            </a:r>
            <a:endParaRPr lang="ar-EG" sz="2400" dirty="0"/>
          </a:p>
          <a:p>
            <a:pPr marL="342900" indent="-342900" algn="just" rtl="1">
              <a:buFont typeface="Wingdings" pitchFamily="2" charset="2"/>
              <a:buChar char="§"/>
            </a:pPr>
            <a:r>
              <a:rPr lang="ar-EG" sz="2400" dirty="0"/>
              <a:t>تم تبني مبدأ دستورية القوانين في العديد من دول العالم، </a:t>
            </a:r>
            <a:r>
              <a:rPr lang="ar-EG" sz="2400" b="1" dirty="0"/>
              <a:t>حيث يتم اعتبار الدستور الوثيقة الأساسية التي يتم تشريع القوانين بموجبها.</a:t>
            </a:r>
            <a:r>
              <a:rPr lang="ar-EG" sz="2400" dirty="0"/>
              <a:t> يتعين على جميع التشريعات الأخرى أن تكون متوافقة مع أحكام الدستور ولا تتعارض معها.</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0176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a:t>موضوعات القانون </a:t>
            </a:r>
            <a:r>
              <a:rPr lang="ar-EG" sz="2400" b="1" dirty="0" smtClean="0"/>
              <a:t>الدستوري: </a:t>
            </a:r>
            <a:r>
              <a:rPr lang="ar-EG" sz="2400" b="1" dirty="0"/>
              <a:t>تشمل</a:t>
            </a:r>
            <a:r>
              <a:rPr lang="ar-EG" sz="2400" b="1" dirty="0" smtClean="0"/>
              <a:t>:</a:t>
            </a:r>
            <a:endParaRPr lang="ar-EG" sz="2400" b="1" dirty="0"/>
          </a:p>
          <a:p>
            <a:pPr algn="just" rtl="1"/>
            <a:r>
              <a:rPr lang="ar-EG" sz="2400" b="1" u="sng" dirty="0"/>
              <a:t>أ) تحديد شكل الدولة ونظام الحكم فيها: </a:t>
            </a:r>
            <a:r>
              <a:rPr lang="ar-EG" sz="2400" dirty="0"/>
              <a:t>يتعامل القانون الدستوري مع تحديد طبيعة الدولة سواء كانت ملكية أو جمهورية، ويحدد أيضًا نظام الحكم في الدولة، سواء كانت ديمقراطية، ديكتاتورية، نيابية أو غير ذلك</a:t>
            </a:r>
            <a:r>
              <a:rPr lang="ar-EG" sz="2400" dirty="0" smtClean="0"/>
              <a:t>.</a:t>
            </a:r>
            <a:endParaRPr lang="ar-EG" sz="2400" dirty="0"/>
          </a:p>
          <a:p>
            <a:pPr algn="just" rtl="1"/>
            <a:r>
              <a:rPr lang="ar-EG" sz="2400" b="1" u="sng" dirty="0"/>
              <a:t>ب) بيان السلطات المختلفة وعلاقاتها: </a:t>
            </a:r>
            <a:r>
              <a:rPr lang="ar-EG" sz="2400" dirty="0"/>
              <a:t>ينظم القانون الدستوري السلطات المختلفة الموجودة داخل الدولة، ويحدد اختصاصات كل سلطة وعلاقاتها بالسلطات الأخرى. السلطات الأساسية في الدولة الحديثة هي السلطة التشريعية، السلطة القضائية، والسلطة التنفيذية</a:t>
            </a:r>
            <a:r>
              <a:rPr lang="ar-EG" sz="2400" dirty="0" smtClean="0"/>
              <a:t>.</a:t>
            </a:r>
            <a:endParaRPr lang="ar-EG" sz="2400" dirty="0"/>
          </a:p>
          <a:p>
            <a:pPr algn="just" rtl="1"/>
            <a:r>
              <a:rPr lang="ar-EG" sz="2400" b="1" u="sng" dirty="0"/>
              <a:t>جـ) تعيين حقوق الأفراد السياسية والضمانات: </a:t>
            </a:r>
            <a:r>
              <a:rPr lang="ar-EG" sz="2400" dirty="0"/>
              <a:t>يُنظم القانون الدستوري حقوق الأفراد السياسية قبل الدولة ويضمن لهم حقوقهم وحرياتهم. تشمل هذه الحقوق حرية التملك، حرية العقيدة، حرية التنقل، حرية الرأي، وغيرها من الحقوق والحريات. يهتم القانون الدستوري أيضًا بتوفير ضمانات لحماية هذه الحقوق وضمان حقوق الأفراد في المحاكم والإجراءات </a:t>
            </a:r>
            <a:r>
              <a:rPr lang="ar-EG" sz="2400" dirty="0" smtClean="0"/>
              <a:t>القانونية.</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4066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3- القانون الإداري:</a:t>
            </a:r>
            <a:endParaRPr lang="ar-EG" sz="2400" b="1" u="sng" dirty="0"/>
          </a:p>
          <a:p>
            <a:pPr marL="342900" indent="-342900" algn="just" rtl="1">
              <a:buFont typeface="Wingdings" pitchFamily="2" charset="2"/>
              <a:buChar char="§"/>
            </a:pPr>
            <a:r>
              <a:rPr lang="ar-EG" sz="2400" dirty="0"/>
              <a:t>القانون الإداري </a:t>
            </a:r>
            <a:r>
              <a:rPr lang="ar-EG" sz="2400" b="1" u="sng" dirty="0"/>
              <a:t>هو مجموعة القواعد التي تحكم نشاط السلطة التنفيذية في أداء وظيفتها الإدارية</a:t>
            </a:r>
            <a:r>
              <a:rPr lang="ar-EG" sz="2400" dirty="0"/>
              <a:t>. تشمل هذه الوظيفة الحفاظ على النظام العام، بما في ذلك الأمن العام، والصحة العامة، والسكينة العامة، وإدارة وتسيير المرافق العامة بشكل مستدام ومنتظم</a:t>
            </a:r>
            <a:r>
              <a:rPr lang="ar-EG" sz="2400" dirty="0" smtClean="0"/>
              <a:t>.</a:t>
            </a:r>
          </a:p>
          <a:p>
            <a:pPr marL="342900" indent="-342900" algn="just" rtl="1">
              <a:buFont typeface="Wingdings" pitchFamily="2" charset="2"/>
              <a:buChar char="§"/>
            </a:pPr>
            <a:r>
              <a:rPr lang="ar-EG" sz="2400" dirty="0" smtClean="0"/>
              <a:t>يهدف </a:t>
            </a:r>
            <a:r>
              <a:rPr lang="ar-EG" sz="2400" dirty="0"/>
              <a:t>القانون الإداري إلى </a:t>
            </a:r>
            <a:r>
              <a:rPr lang="ar-EG" sz="2400" b="1" u="sng" dirty="0"/>
              <a:t>تنظيم سلوك السلطة التنفيذية وضمان توفير الخدمات العامة بشكل عادل وفعال</a:t>
            </a:r>
            <a:r>
              <a:rPr lang="ar-EG" sz="2400" u="sng" dirty="0"/>
              <a:t>، </a:t>
            </a:r>
            <a:r>
              <a:rPr lang="ar-EG" sz="2400" b="1" u="sng" dirty="0"/>
              <a:t>وحماية حقوق المواطنين وحرياتهم أثناء التعامل مع الإدارة العامة</a:t>
            </a:r>
            <a:r>
              <a:rPr lang="ar-EG" sz="2400" dirty="0"/>
              <a:t>. يغطي القانون الإداري مجموعة واسعة من المسائل، بما في ذلك التنظيم الإداري، وإجراءات اتخاذ القرارات الإدارية، والمساءلة الإدارية، والتشريعات المتعلقة بالموظفين العامين، والقضايا المتعلقة بالمنافسة والعقود العامة.</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5838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a:t>موضوعات القانون الإداري: </a:t>
            </a:r>
            <a:r>
              <a:rPr lang="ar-EG" sz="2400" b="1" dirty="0" smtClean="0"/>
              <a:t>يتناول </a:t>
            </a:r>
            <a:r>
              <a:rPr lang="ar-EG" sz="2400" b="1" dirty="0"/>
              <a:t>العديد من الموضوعات المهمة، ومن بينها</a:t>
            </a:r>
            <a:r>
              <a:rPr lang="ar-EG" sz="2400" b="1" dirty="0" smtClean="0"/>
              <a:t>:</a:t>
            </a:r>
            <a:endParaRPr lang="ar-EG" sz="2400" b="1" dirty="0"/>
          </a:p>
          <a:p>
            <a:pPr algn="just" rtl="1"/>
            <a:r>
              <a:rPr lang="ar-EG" sz="2400" b="1" u="sng" dirty="0"/>
              <a:t>1- تنظيم الخدمات العامة: </a:t>
            </a:r>
            <a:r>
              <a:rPr lang="ar-EG" sz="2400" dirty="0"/>
              <a:t>يتضمن تحديد وتنظيم الخدمات التي يقدمها القطاع العام للمواطنين في مجالات مثل الأمن، والدفاع، والمواصلات، والتعليم، والصحة</a:t>
            </a:r>
            <a:r>
              <a:rPr lang="ar-EG" sz="2400" dirty="0" smtClean="0"/>
              <a:t>.</a:t>
            </a:r>
            <a:endParaRPr lang="ar-EG" sz="2400" dirty="0"/>
          </a:p>
          <a:p>
            <a:pPr algn="just" rtl="1"/>
            <a:r>
              <a:rPr lang="ar-EG" sz="2400" b="1" u="sng" dirty="0"/>
              <a:t>2- إدارة الأموال العامة: </a:t>
            </a:r>
            <a:r>
              <a:rPr lang="ar-EG" sz="2400" dirty="0"/>
              <a:t>ينظم القانون الإداري كيفية إدارة الأموال العامة واستخدامها والمحافظة عليها، بما في ذلك التمييز بين الأموال العامة والأموال الخاصة وتطبيق القوانين المتعلقة بها</a:t>
            </a:r>
            <a:r>
              <a:rPr lang="ar-EG" sz="2400" dirty="0" smtClean="0"/>
              <a:t>.</a:t>
            </a:r>
            <a:endParaRPr lang="ar-EG" sz="2400" dirty="0"/>
          </a:p>
          <a:p>
            <a:pPr algn="just" rtl="1"/>
            <a:r>
              <a:rPr lang="ar-EG" sz="2400" b="1" u="sng" dirty="0"/>
              <a:t>3- علاقة الدولة بالموظفين: </a:t>
            </a:r>
            <a:r>
              <a:rPr lang="ar-EG" sz="2400" dirty="0"/>
              <a:t>يحدد القانون الإداري النظام القانوني المتعلق بتوظيف الموظفين العامين، وترقيتهم، ونقلهم، وفصلهم من الخدمة، بما يضمن العدالة والشفافية في إدارة العمل العام</a:t>
            </a:r>
            <a:r>
              <a:rPr lang="ar-EG" sz="2400" dirty="0" smtClean="0"/>
              <a:t>.</a:t>
            </a:r>
            <a:endParaRPr lang="ar-EG" sz="2400" dirty="0"/>
          </a:p>
          <a:p>
            <a:pPr algn="just" rtl="1"/>
            <a:r>
              <a:rPr lang="ar-EG" sz="2400" b="1" u="sng" dirty="0"/>
              <a:t>4- تنظيم العمل الإداري: </a:t>
            </a:r>
            <a:r>
              <a:rPr lang="ar-EG" sz="2400" dirty="0"/>
              <a:t>يحدد القانون الإداري قواعد وإجراءات العمل الإداري، بما في ذلك القرارات الإدارية والعقود الإدارية، ويوضح شروط صحتها والآثار المترتبة على تنفيذها</a:t>
            </a:r>
            <a:r>
              <a:rPr lang="ar-EG" sz="2400" dirty="0" smtClean="0"/>
              <a:t>.</a:t>
            </a:r>
            <a:endParaRPr lang="ar-EG" sz="2400" dirty="0"/>
          </a:p>
          <a:p>
            <a:pPr algn="just" rtl="1"/>
            <a:r>
              <a:rPr lang="ar-EG" sz="2400" b="1" u="sng" dirty="0"/>
              <a:t>5- الفصل في المنازعات الإدارية: </a:t>
            </a:r>
            <a:r>
              <a:rPr lang="ar-EG" sz="2400" dirty="0"/>
              <a:t>يتناول القانون الإداري كيفية التعامل مع المنازعات الناشئة بين الجهة الإدارية والأفراد، ويوفر آليات للتحكيم والتسوية والمراجعة القضائية لهذه </a:t>
            </a:r>
            <a:r>
              <a:rPr lang="ar-EG" sz="2400" dirty="0" smtClean="0"/>
              <a:t>المنازعات.</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08095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u="sng" dirty="0"/>
              <a:t>وأخيرًا، يجب أن نلاحظ أن قواعد القانون الإداري غير مقننة، </a:t>
            </a:r>
            <a:r>
              <a:rPr lang="ar-EG" sz="2400" dirty="0"/>
              <a:t>أي أنها لا تجتمع في تقنين واحد مثل التقنين المدني أو التقنين الجنائي. السبب وراء ذلك هو أن قواعد القانون الإداري يتم إنتاجها بشكل رئيسي من قبل القضاء الإداري، وليس من خلال التشريع. وبالإضافة إلى ذلك، فإن قواعد القانون الإداري مرنة وقابلة للتطوير وتتغير مع مرور الوقت، وبالتالي يصعب توحيدها في نصوص ثابتة</a:t>
            </a:r>
            <a:r>
              <a:rPr lang="ar-EG" sz="2400" dirty="0" smtClean="0"/>
              <a:t>.</a:t>
            </a:r>
            <a:endParaRPr lang="ar-EG" sz="2400" dirty="0"/>
          </a:p>
          <a:p>
            <a:pPr marL="342900" indent="-342900" algn="just" rtl="1">
              <a:buFont typeface="Wingdings" pitchFamily="2" charset="2"/>
              <a:buChar char="§"/>
            </a:pPr>
            <a:r>
              <a:rPr lang="ar-EG" sz="2400" b="1" dirty="0"/>
              <a:t>لذلك، </a:t>
            </a:r>
            <a:r>
              <a:rPr lang="ar-EG" sz="2400" b="1" u="sng" dirty="0"/>
              <a:t>نجد أن قواعد القانون الإداري تنتشر في تشريعات متعددة، </a:t>
            </a:r>
            <a:r>
              <a:rPr lang="ar-EG" sz="2400" dirty="0"/>
              <a:t>مثل قانون الإدارة المحلية وقانون الوظيفة العامة وقانون المرور، وغيرها من القوانين. هذا يعني أنه يجب الرجوع إلى هذه التشريعات المتعددة لفهم قواعد القانون الإداري المعمول بها في بلد </a:t>
            </a:r>
            <a:r>
              <a:rPr lang="ar-EG" sz="2400" dirty="0" smtClean="0"/>
              <a:t>ما.</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7468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u="sng" dirty="0" smtClean="0"/>
              <a:t>4- القانون المالي:</a:t>
            </a:r>
          </a:p>
          <a:p>
            <a:pPr marL="342900" indent="-342900" algn="just" rtl="1">
              <a:buFont typeface="Wingdings" pitchFamily="2" charset="2"/>
              <a:buChar char="§"/>
            </a:pPr>
            <a:r>
              <a:rPr lang="ar-EG" sz="2400" dirty="0"/>
              <a:t>القانون المالي </a:t>
            </a:r>
            <a:r>
              <a:rPr lang="ar-EG" sz="2400" b="1" dirty="0"/>
              <a:t>هو مجموعة القواعد التي تنظم مالية الدولة، بما في ذلك بيان الإيرادات والنفقات</a:t>
            </a:r>
            <a:r>
              <a:rPr lang="ar-EG" sz="2400" dirty="0"/>
              <a:t>. يركز القانون المالي على تنظيم ميزانية الدولة وما يتعلق بها من مصادر الإيرادات مثل الضرائب والرسوم والقروض، وكذلك النفقات المختلفة التي يقوم بها الدولة</a:t>
            </a:r>
            <a:r>
              <a:rPr lang="ar-EG" sz="2400" dirty="0" smtClean="0"/>
              <a:t>.</a:t>
            </a:r>
            <a:endParaRPr lang="ar-EG" sz="2400" dirty="0"/>
          </a:p>
          <a:p>
            <a:pPr marL="342900" indent="-342900" algn="just" rtl="1">
              <a:buFont typeface="Wingdings" pitchFamily="2" charset="2"/>
              <a:buChar char="§"/>
            </a:pPr>
            <a:r>
              <a:rPr lang="ar-EG" sz="2400" b="1" u="sng" dirty="0"/>
              <a:t>في الماضي، كان القانون المالي جزءًا من القانون الإداري</a:t>
            </a:r>
            <a:r>
              <a:rPr lang="ar-EG" sz="2400" dirty="0"/>
              <a:t>، حيث كان ينظم الجانب المالي لنشاط الإدارة ومالية الدولة. </a:t>
            </a:r>
            <a:r>
              <a:rPr lang="ar-EG" sz="2400" b="1" u="sng" dirty="0"/>
              <a:t>ولكن مع مرور الوقت، استقل القانون المالي وأصبح فرعًا مستقلاً ضمن فروع القانون العام</a:t>
            </a:r>
            <a:r>
              <a:rPr lang="ar-EG" sz="2400" dirty="0"/>
              <a:t>. ويهدف القانون المالي إلى تنظيم وضبط العمليات المالية للدولة بطريقة شفافة ومنصفة، وضمان استخدام الموارد المالية بشكل فعال ومستدام</a:t>
            </a:r>
            <a:r>
              <a:rPr lang="ar-EG" sz="2400" dirty="0" smtClean="0"/>
              <a:t>.</a:t>
            </a:r>
            <a:endParaRPr lang="ar-EG" sz="2400" dirty="0"/>
          </a:p>
          <a:p>
            <a:pPr marL="342900" indent="-342900" algn="just" rtl="1">
              <a:buFont typeface="Wingdings" pitchFamily="2" charset="2"/>
              <a:buChar char="§"/>
            </a:pPr>
            <a:r>
              <a:rPr lang="ar-EG" sz="2400" dirty="0"/>
              <a:t>يتضمن القانون المالي أيضًا </a:t>
            </a:r>
            <a:r>
              <a:rPr lang="ar-EG" sz="2400" b="1" dirty="0"/>
              <a:t>قواعد وإجراءات للرقابة المالية والمحاسبة العامة للدولة، وتنظيم العمليات المالية للمؤسسات العامة والهيئات الحكومية</a:t>
            </a:r>
            <a:r>
              <a:rPr lang="ar-EG" sz="2400" dirty="0"/>
              <a:t>. يهدف القانون المالي إلى ضمان توازن الميزانية العامة وتحقيق الاستقرار المالي </a:t>
            </a:r>
            <a:r>
              <a:rPr lang="ar-EG" sz="2400" dirty="0" smtClean="0"/>
              <a:t>للدولة.</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4052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u="sng" dirty="0" smtClean="0"/>
              <a:t>موضوعاته:</a:t>
            </a:r>
          </a:p>
          <a:p>
            <a:pPr marL="342900" indent="-342900" algn="just" rtl="1">
              <a:buFont typeface="Wingdings" pitchFamily="2" charset="2"/>
              <a:buChar char="§"/>
            </a:pPr>
            <a:r>
              <a:rPr lang="ar-EG" sz="2300" dirty="0"/>
              <a:t>يتناول القانون المالي موضوعات متعددة، </a:t>
            </a:r>
            <a:r>
              <a:rPr lang="ar-EG" sz="2300" b="1" dirty="0"/>
              <a:t>ومن بين الموضوعات الرئيسية التي يبحثها القانون المالي</a:t>
            </a:r>
            <a:r>
              <a:rPr lang="ar-EG" sz="2300" b="1" dirty="0" smtClean="0"/>
              <a:t>:</a:t>
            </a:r>
            <a:endParaRPr lang="ar-EG" sz="2300" b="1" dirty="0"/>
          </a:p>
          <a:p>
            <a:pPr algn="just" rtl="1"/>
            <a:r>
              <a:rPr lang="ar-EG" sz="2300" dirty="0"/>
              <a:t>أ</a:t>
            </a:r>
            <a:r>
              <a:rPr lang="ar-EG" sz="2300" b="1" u="sng" dirty="0"/>
              <a:t>) الإيرادات العامة للدولة: </a:t>
            </a:r>
            <a:r>
              <a:rPr lang="ar-EG" sz="2300" dirty="0"/>
              <a:t>يتناول القانون المالي كيفية تحصيل الإيرادات ويحدد مصادرها المختلفة. تشمل هذه المصادر الضرائب التي تفرضها الدولة على الأفراد والشركات والمؤسسات، والرسوم التي تدفع كمقابل الخدمات المقدمة من قبل المؤسسات الحكومية، والقروض التي تقترضها الدولة لتمويل مشاريعها</a:t>
            </a:r>
            <a:r>
              <a:rPr lang="ar-EG" sz="2300" dirty="0" smtClean="0"/>
              <a:t>.</a:t>
            </a:r>
            <a:endParaRPr lang="ar-EG" sz="2300" dirty="0"/>
          </a:p>
          <a:p>
            <a:pPr algn="just" rtl="1"/>
            <a:r>
              <a:rPr lang="ar-EG" sz="2300" b="1" u="sng" dirty="0"/>
              <a:t>ب) النفقات العامة: </a:t>
            </a:r>
            <a:r>
              <a:rPr lang="ar-EG" sz="2300" dirty="0"/>
              <a:t>يتعامل القانون المالي مع المصروفات التي تقوم بها الدولة، والتي تشمل جميع المدفوعات والمصروفات التي تنفقها الدولة على مختلف المرافق العامة مثل التعليم والصحة والأمن والدفاع والقضاء، بالإضافة إلى غيرها من المرافق والخدمات العامة</a:t>
            </a:r>
            <a:r>
              <a:rPr lang="ar-EG" sz="2300" dirty="0" smtClean="0"/>
              <a:t>.</a:t>
            </a:r>
            <a:endParaRPr lang="ar-EG" sz="2300" dirty="0"/>
          </a:p>
          <a:p>
            <a:pPr marL="342900" indent="-342900" algn="just" rtl="1">
              <a:buFont typeface="Wingdings" pitchFamily="2" charset="2"/>
              <a:buChar char="§"/>
            </a:pPr>
            <a:r>
              <a:rPr lang="ar-EG" sz="2300" b="1" dirty="0"/>
              <a:t>تهدف هذه الموضوعات في القانون المالي إلى تنظيم وضبط عملية جمع الإيرادات العامة للدولة وتوزيعها بشكل عادل</a:t>
            </a:r>
            <a:r>
              <a:rPr lang="ar-EG" sz="2300" dirty="0"/>
              <a:t>، بالإضافة إلى ضمان الشفافية والمحاسبة العامة للنفقات الحكومية. وتسعى المبادئ الأساسية للقانون المالي إلى تحقيق التوازن في الميزانية العامة للدولة والحفاظ على استقرارها المالي وتحقيق التنمية الاقتصادية </a:t>
            </a:r>
            <a:r>
              <a:rPr lang="ar-EG" sz="2300" dirty="0" smtClean="0"/>
              <a:t>والاجتماعية.</a:t>
            </a:r>
            <a:endParaRPr lang="en-US" sz="23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8071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5- القانون الجنائي:</a:t>
            </a:r>
          </a:p>
          <a:p>
            <a:pPr algn="just" rtl="1"/>
            <a:r>
              <a:rPr lang="ar-EG" sz="2400" b="1" u="sng" dirty="0"/>
              <a:t>القانون الجنائي هو مجموعة القواعد التي تحدد الجرائم، والعقوبات المفروضة على المرتكبين، والإجراءات التي يجب اتباعها منذ وقوع الجريمة وحتى تنفيذ العقوبة. </a:t>
            </a:r>
            <a:r>
              <a:rPr lang="ar-EG" sz="2400" dirty="0"/>
              <a:t>يتكون القانون الجنائي من قواعد موضوعية وقواعد إجرائية</a:t>
            </a:r>
            <a:r>
              <a:rPr lang="ar-EG" sz="2400" dirty="0" smtClean="0"/>
              <a:t>.</a:t>
            </a:r>
            <a:endParaRPr lang="ar-EG" sz="2400" dirty="0"/>
          </a:p>
          <a:p>
            <a:pPr algn="just" rtl="1"/>
            <a:r>
              <a:rPr lang="ar-EG" sz="2400" b="1" u="sng" dirty="0"/>
              <a:t>أ) القواعد الموضوعية: </a:t>
            </a:r>
            <a:r>
              <a:rPr lang="ar-EG" sz="2400" dirty="0"/>
              <a:t>تشمل القواعد التي تحدد الأفعال التي تعد جرائم، وتحدد العقوبات المنصوص عليها لكل جريمة. يُعرف هذا الجانب من القانون الجنائي </a:t>
            </a:r>
            <a:r>
              <a:rPr lang="ar-EG" sz="2400" b="1" dirty="0">
                <a:effectLst>
                  <a:outerShdw blurRad="38100" dist="38100" dir="2700000" algn="tl">
                    <a:srgbClr val="000000">
                      <a:alpha val="43137"/>
                    </a:srgbClr>
                  </a:outerShdw>
                </a:effectLst>
              </a:rPr>
              <a:t>بـ"قانون العقوبات". </a:t>
            </a:r>
            <a:r>
              <a:rPr lang="ar-EG" sz="2400" dirty="0"/>
              <a:t>تهدف هذه القواعد إلى حماية المجتمع وتحقيق العدالة الجنائية من خلال تحديد ما هو محظور قانونًا وفرض عقوبات على المرتكبين</a:t>
            </a:r>
            <a:r>
              <a:rPr lang="ar-EG" sz="2400" dirty="0" smtClean="0"/>
              <a:t>.</a:t>
            </a:r>
            <a:endParaRPr lang="ar-EG" sz="2400" dirty="0"/>
          </a:p>
          <a:p>
            <a:pPr algn="just" rtl="1"/>
            <a:r>
              <a:rPr lang="ar-EG" sz="2400" b="1" u="sng" dirty="0"/>
              <a:t>ب) القواعد الإجرائية: </a:t>
            </a:r>
            <a:r>
              <a:rPr lang="ar-EG" sz="2400" dirty="0"/>
              <a:t>تتعلق بالإجراءات والإجراءات القانونية التي يجب اتباعها في التعامل مع الجرائم، بدءًا من تحقيق الجريمة وجمع الأدلة، ومرورًا بمحاكمة المتهم وصدور الحكم وتنفيذ العقوبة. تُعرف هذه الجانب من القانون الجنائي </a:t>
            </a:r>
            <a:r>
              <a:rPr lang="ar-EG" sz="2400" b="1" dirty="0">
                <a:effectLst>
                  <a:outerShdw blurRad="38100" dist="38100" dir="2700000" algn="tl">
                    <a:srgbClr val="000000">
                      <a:alpha val="43137"/>
                    </a:srgbClr>
                  </a:outerShdw>
                </a:effectLst>
              </a:rPr>
              <a:t>بـ"قانون الإجراءات الجنائية". </a:t>
            </a:r>
            <a:r>
              <a:rPr lang="ar-EG" sz="2400" dirty="0"/>
              <a:t>تهدف هذه القواعد إلى ضمان حقوق المتهمين وتوفير عدالة في النظام </a:t>
            </a:r>
            <a:r>
              <a:rPr lang="ar-EG" sz="2400" dirty="0" smtClean="0"/>
              <a:t>القضائي.</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47292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فروع القانون العام:</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03</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200" b="1" dirty="0"/>
              <a:t>يتكون القانون الجنائي من قسمين </a:t>
            </a:r>
            <a:r>
              <a:rPr lang="ar-EG" sz="2200" b="1" dirty="0" smtClean="0"/>
              <a:t>رئيسيين: </a:t>
            </a:r>
            <a:r>
              <a:rPr lang="ar-EG" sz="2200" dirty="0"/>
              <a:t>وهما قانون العقوبات وقانون الإجراءات الجنائية</a:t>
            </a:r>
            <a:r>
              <a:rPr lang="ar-EG" sz="2200" dirty="0" smtClean="0"/>
              <a:t>.</a:t>
            </a:r>
            <a:endParaRPr lang="ar-EG" sz="2200" dirty="0"/>
          </a:p>
          <a:p>
            <a:pPr algn="just" rtl="1"/>
            <a:r>
              <a:rPr lang="ar-EG" sz="2200" b="1" u="sng" dirty="0"/>
              <a:t>(1) قانون العقوبات: </a:t>
            </a:r>
            <a:r>
              <a:rPr lang="ar-EG" sz="2200" dirty="0"/>
              <a:t>يتعامل هذا القسم مع تحديد الجرائم وتحديد العقوبات المناسبة لكل جريمة. </a:t>
            </a:r>
            <a:r>
              <a:rPr lang="ar-EG" sz="2200" b="1" u="sng" dirty="0">
                <a:effectLst>
                  <a:outerShdw blurRad="38100" dist="38100" dir="2700000" algn="tl">
                    <a:srgbClr val="000000">
                      <a:alpha val="43137"/>
                    </a:srgbClr>
                  </a:outerShdw>
                </a:effectLst>
              </a:rPr>
              <a:t>يتكون من قسمين فرعيين</a:t>
            </a:r>
            <a:r>
              <a:rPr lang="ar-EG" sz="2200" b="1" u="sng" dirty="0" smtClean="0">
                <a:effectLst>
                  <a:outerShdw blurRad="38100" dist="38100" dir="2700000" algn="tl">
                    <a:srgbClr val="000000">
                      <a:alpha val="43137"/>
                    </a:srgbClr>
                  </a:outerShdw>
                </a:effectLst>
              </a:rPr>
              <a:t>:</a:t>
            </a:r>
            <a:endParaRPr lang="ar-EG" sz="2200" b="1" u="sng" dirty="0">
              <a:effectLst>
                <a:outerShdw blurRad="38100" dist="38100" dir="2700000" algn="tl">
                  <a:srgbClr val="000000">
                    <a:alpha val="43137"/>
                  </a:srgbClr>
                </a:outerShdw>
              </a:effectLst>
            </a:endParaRPr>
          </a:p>
          <a:p>
            <a:pPr algn="just" rtl="1"/>
            <a:r>
              <a:rPr lang="ar-EG" sz="2200" b="1" u="sng" dirty="0"/>
              <a:t>أ) القسم العام: </a:t>
            </a:r>
            <a:r>
              <a:rPr lang="ar-EG" sz="2200" dirty="0"/>
              <a:t>يحدد القواعد العامة للمسؤولية الجنائية بشكل عام، بدون الخوض في أحكام خاصة بكل جريمة بشكل منفصل. يتناول الجريمة بصفة عامة، بما في ذلك أنواعها وعناصرها وموانع المسؤولية وحالات الإعفاء من العقاب. كما يوضح أنواع العقوبات وحالات سقوطها وإعفاء العقوبة وتعليق تنفيذها</a:t>
            </a:r>
            <a:r>
              <a:rPr lang="ar-EG" sz="2200" dirty="0" smtClean="0"/>
              <a:t>.</a:t>
            </a:r>
            <a:endParaRPr lang="ar-EG" sz="2200" dirty="0"/>
          </a:p>
          <a:p>
            <a:pPr algn="just" rtl="1"/>
            <a:r>
              <a:rPr lang="ar-EG" sz="2200" b="1" u="sng" dirty="0"/>
              <a:t>ب) القسم الخاص: </a:t>
            </a:r>
            <a:r>
              <a:rPr lang="ar-EG" sz="2200" dirty="0"/>
              <a:t>يوضح الأحكام الخاصة المتعلقة بكل جريمة. يشمل الجرائم التي تتعلق بالمصلحة العامة مثل الرشوة والاختلاس والتلاعب بالمال العام والاستيلاء غير المشروع وإساءة استغلال السلطة والتزوير. ويشمل أيضًا الجرائم التي تتعلق بالممتلكات مثل السرقة والاحتيال والخيانة الأمانة. وأيضًا يتعامل مع الجرائم التي تتعلق بالأشخاص مثل القتل والضرب والاعتداء الجنسي</a:t>
            </a:r>
            <a:r>
              <a:rPr lang="ar-EG" sz="2200" dirty="0" smtClean="0"/>
              <a:t>.</a:t>
            </a:r>
            <a:endParaRPr lang="ar-EG" sz="2200" dirty="0"/>
          </a:p>
          <a:p>
            <a:pPr algn="just" rtl="1"/>
            <a:r>
              <a:rPr lang="ar-EG" sz="2200" b="1" dirty="0"/>
              <a:t>(2) قانون الإجراءات الجنائية: </a:t>
            </a:r>
            <a:r>
              <a:rPr lang="ar-EG" sz="2200" dirty="0"/>
              <a:t>يحدد هذا القسم الإجراءات التي يجب اتباعها منذ وقوع الجريمة وحتى صدور الحكم وتنفيذ العقوبة. يتعامل مع المسائل المتعلقة بالتحقيق وجمع الأدلة وإجراءات المحاكمة وتنفيذ العقوبة. يشمل أيضًا الطعون في الأحكام الجنائية وتفاصيل إنشاء المحاكم الجنائية وهيئتها </a:t>
            </a:r>
            <a:r>
              <a:rPr lang="ar-EG" sz="2200" dirty="0" smtClean="0"/>
              <a:t>وأحكامها.</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7147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1- القانون المدني:</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القانون </a:t>
            </a:r>
            <a:r>
              <a:rPr lang="ar-EG" sz="2400" dirty="0" smtClean="0">
                <a:solidFill>
                  <a:srgbClr val="000000"/>
                </a:solidFill>
                <a:latin typeface="+mn-lt"/>
                <a:ea typeface="Arial"/>
                <a:cs typeface="Arial"/>
                <a:sym typeface="Arial"/>
              </a:rPr>
              <a:t>المدني: </a:t>
            </a:r>
            <a:r>
              <a:rPr lang="ar-EG" sz="2400" b="1" u="sng" dirty="0">
                <a:solidFill>
                  <a:srgbClr val="000000"/>
                </a:solidFill>
                <a:latin typeface="+mn-lt"/>
                <a:ea typeface="Arial"/>
                <a:cs typeface="Arial"/>
                <a:sym typeface="Arial"/>
              </a:rPr>
              <a:t>هو مجموعة القواعد الموضوعية التي تنظم العلاقات الخاصة بين الأفراد داخل المجتمع</a:t>
            </a:r>
            <a:r>
              <a:rPr lang="ar-EG" sz="2400" dirty="0">
                <a:solidFill>
                  <a:srgbClr val="000000"/>
                </a:solidFill>
                <a:latin typeface="+mn-lt"/>
                <a:ea typeface="Arial"/>
                <a:cs typeface="Arial"/>
                <a:sym typeface="Arial"/>
              </a:rPr>
              <a:t>. يشمل هذا النوع من القانون مجموعة متنوعة من المجالات والتخصصات التي تنظم العلاقات الأسرية، مثل الزواج والطلاق وحقوق الأطفال، وأيضًا العلاقات المالية مثل العقود والممتلكات والملكية والتعويضات</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أحكام القانون الخاص تعتبر الشريعة العامة التي تنطبق على العلاقات الخاصة بين الأفراد في المجتمع، وتحكمها قوانين ولوائح محددة تختلف حسب كل دولة ونظام قانوني</a:t>
            </a:r>
            <a:r>
              <a:rPr lang="ar-EG" sz="2400" dirty="0">
                <a:solidFill>
                  <a:srgbClr val="000000"/>
                </a:solidFill>
                <a:latin typeface="+mn-lt"/>
                <a:ea typeface="Arial"/>
                <a:cs typeface="Arial"/>
                <a:sym typeface="Arial"/>
              </a:rPr>
              <a:t>. تهدف هذه القواعد إلى تنظيم العلاقات الخاصة بين الأفراد وحماية حقوقهم وواجباتهم، وتحقيق العدالة والتوازن في هذه </a:t>
            </a:r>
            <a:r>
              <a:rPr lang="ar-EG" sz="2400" dirty="0" smtClean="0">
                <a:solidFill>
                  <a:srgbClr val="000000"/>
                </a:solidFill>
                <a:latin typeface="+mn-lt"/>
                <a:ea typeface="Arial"/>
                <a:cs typeface="Arial"/>
                <a:sym typeface="Arial"/>
              </a:rPr>
              <a:t>العلاقات.</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0590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موضوعات القانون المدني:</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b="1" dirty="0">
                <a:solidFill>
                  <a:srgbClr val="000000"/>
                </a:solidFill>
                <a:latin typeface="+mn-lt"/>
                <a:ea typeface="Arial"/>
                <a:cs typeface="Arial"/>
                <a:sym typeface="Arial"/>
              </a:rPr>
              <a:t>القانون المدني ينظم نوعين من العلاقات: </a:t>
            </a:r>
            <a:r>
              <a:rPr lang="ar-EG" sz="2200" dirty="0">
                <a:solidFill>
                  <a:srgbClr val="000000"/>
                </a:solidFill>
                <a:latin typeface="+mn-lt"/>
                <a:ea typeface="Arial"/>
                <a:cs typeface="Arial"/>
                <a:sym typeface="Arial"/>
              </a:rPr>
              <a:t>روابط الأحوال الشخصية (روابط الأسرة) وروابط الأحوال العينية (الروابط المالية</a:t>
            </a:r>
            <a:r>
              <a:rPr lang="ar-EG" sz="2200" dirty="0" smtClean="0">
                <a:solidFill>
                  <a:srgbClr val="000000"/>
                </a:solidFill>
                <a:latin typeface="+mn-lt"/>
                <a:ea typeface="Arial"/>
                <a:cs typeface="Arial"/>
                <a:sym typeface="Arial"/>
              </a:rPr>
              <a:t>).</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b="1" u="sng" dirty="0">
                <a:solidFill>
                  <a:srgbClr val="000000"/>
                </a:solidFill>
                <a:latin typeface="+mn-lt"/>
                <a:ea typeface="Arial"/>
                <a:cs typeface="Arial"/>
                <a:sym typeface="Arial"/>
              </a:rPr>
              <a:t>1- روابط الأحوال الشخصية (روابط الأسرة): </a:t>
            </a:r>
            <a:r>
              <a:rPr lang="ar-EG" sz="2200" dirty="0">
                <a:solidFill>
                  <a:srgbClr val="000000"/>
                </a:solidFill>
                <a:latin typeface="+mn-lt"/>
                <a:ea typeface="Arial"/>
                <a:cs typeface="Arial"/>
                <a:sym typeface="Arial"/>
              </a:rPr>
              <a:t>تتعلق بهذه الروابط جميع العلاقات المتعلقة بنظام الأسرة. وتشمل مسائل الزواج والطلاق والآثار القانونية المترتبة على ذلك، بالإضافة إلى مسائل النسب وحقوق الأبناء والآباء المتبادلة، وأيضًا قضايا الإرث والولاية والوصاية. كما يتناول القانون المدني مسائل بداية ونهاية الشخصية، مثل الاسم والموطن والأهلية</a:t>
            </a:r>
            <a:r>
              <a:rPr lang="ar-EG" sz="2200" dirty="0" smtClean="0">
                <a:solidFill>
                  <a:srgbClr val="000000"/>
                </a:solidFill>
                <a:latin typeface="+mn-lt"/>
                <a:ea typeface="Arial"/>
                <a:cs typeface="Arial"/>
                <a:sym typeface="Arial"/>
              </a:rPr>
              <a:t>.</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b="1" u="sng" dirty="0" smtClean="0">
                <a:solidFill>
                  <a:srgbClr val="000000"/>
                </a:solidFill>
                <a:latin typeface="+mn-lt"/>
                <a:ea typeface="Arial"/>
                <a:cs typeface="Arial"/>
                <a:sym typeface="Arial"/>
              </a:rPr>
              <a:t>2- روابط </a:t>
            </a:r>
            <a:r>
              <a:rPr lang="ar-EG" sz="2200" b="1" u="sng" dirty="0">
                <a:solidFill>
                  <a:srgbClr val="000000"/>
                </a:solidFill>
                <a:latin typeface="+mn-lt"/>
                <a:ea typeface="Arial"/>
                <a:cs typeface="Arial"/>
                <a:sym typeface="Arial"/>
              </a:rPr>
              <a:t>الأحوال العينية (الروابط المالية): </a:t>
            </a:r>
            <a:r>
              <a:rPr lang="ar-EG" sz="2200" dirty="0">
                <a:solidFill>
                  <a:srgbClr val="000000"/>
                </a:solidFill>
                <a:latin typeface="+mn-lt"/>
                <a:ea typeface="Arial"/>
                <a:cs typeface="Arial"/>
                <a:sym typeface="Arial"/>
              </a:rPr>
              <a:t>تتعلق بهذه الروابط نوعان من القواعد.</a:t>
            </a:r>
            <a:br>
              <a:rPr lang="ar-EG" sz="2200" dirty="0">
                <a:solidFill>
                  <a:srgbClr val="000000"/>
                </a:solidFill>
                <a:latin typeface="+mn-lt"/>
                <a:ea typeface="Arial"/>
                <a:cs typeface="Arial"/>
                <a:sym typeface="Arial"/>
              </a:rPr>
            </a:br>
            <a:r>
              <a:rPr lang="ar-EG" sz="2200" b="1" dirty="0">
                <a:solidFill>
                  <a:srgbClr val="000000"/>
                </a:solidFill>
                <a:latin typeface="+mn-lt"/>
                <a:ea typeface="Arial"/>
                <a:cs typeface="Arial"/>
                <a:sym typeface="Arial"/>
              </a:rPr>
              <a:t>أ- الحقوق الشخصية أو حقوق الدائنين: </a:t>
            </a:r>
            <a:r>
              <a:rPr lang="ar-EG" sz="2200" dirty="0">
                <a:solidFill>
                  <a:srgbClr val="000000"/>
                </a:solidFill>
                <a:latin typeface="+mn-lt"/>
                <a:ea typeface="Arial"/>
                <a:cs typeface="Arial"/>
                <a:sym typeface="Arial"/>
              </a:rPr>
              <a:t>وتشير إلى الروابط المالية بين شخصين، حيث يكون أحدهما دائنًا والآخر مدينًا. يلتزم الدائن بإجبار الشخص المدين على القيام بعمل معين أو عدم القيام به. يتضمن القانون المدني قواعد تنظم مصادر الالتزام وآثاره وانتقاله وانتهاءه وإثباته وأوصافه، وكذلك ينظم العقود المدنية مثل البيع والإيجار والشراكة والتأمين وغيرها.</a:t>
            </a:r>
            <a:br>
              <a:rPr lang="ar-EG" sz="2200" dirty="0">
                <a:solidFill>
                  <a:srgbClr val="000000"/>
                </a:solidFill>
                <a:latin typeface="+mn-lt"/>
                <a:ea typeface="Arial"/>
                <a:cs typeface="Arial"/>
                <a:sym typeface="Arial"/>
              </a:rPr>
            </a:br>
            <a:r>
              <a:rPr lang="ar-EG" sz="2200" b="1" dirty="0" smtClean="0">
                <a:solidFill>
                  <a:srgbClr val="000000"/>
                </a:solidFill>
                <a:latin typeface="+mn-lt"/>
                <a:ea typeface="Arial"/>
                <a:cs typeface="Arial"/>
                <a:sym typeface="Arial"/>
              </a:rPr>
              <a:t>ب- الحقوق </a:t>
            </a:r>
            <a:r>
              <a:rPr lang="ar-EG" sz="2200" b="1" dirty="0">
                <a:solidFill>
                  <a:srgbClr val="000000"/>
                </a:solidFill>
                <a:latin typeface="+mn-lt"/>
                <a:ea typeface="Arial"/>
                <a:cs typeface="Arial"/>
                <a:sym typeface="Arial"/>
              </a:rPr>
              <a:t>العينية: </a:t>
            </a:r>
            <a:r>
              <a:rPr lang="ar-EG" sz="2200" dirty="0">
                <a:solidFill>
                  <a:srgbClr val="000000"/>
                </a:solidFill>
                <a:latin typeface="+mn-lt"/>
                <a:ea typeface="Arial"/>
                <a:cs typeface="Arial"/>
                <a:sym typeface="Arial"/>
              </a:rPr>
              <a:t>وتعنى بالسلطة المباشرة للشخص على شيء مادي معين بالذات. تشمل حقوق العينية الحقوق الأصلية مثل حق الملكية وحقوق الاستخدام والاستعمال والسكن، بالإضافة إلى الحقوق العينية الثانوية مثل الرهن الرسمي والرهن الحيازي وحق الامتياز وحق </a:t>
            </a:r>
            <a:r>
              <a:rPr lang="ar-EG" sz="2200" dirty="0" smtClean="0">
                <a:solidFill>
                  <a:srgbClr val="000000"/>
                </a:solidFill>
                <a:latin typeface="+mn-lt"/>
                <a:ea typeface="Arial"/>
                <a:cs typeface="Arial"/>
                <a:sym typeface="Arial"/>
              </a:rPr>
              <a:t>الاختصاص.</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56001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2- </a:t>
            </a:r>
            <a:r>
              <a:rPr lang="ar-EG" sz="2400" b="1" u="sng" dirty="0">
                <a:solidFill>
                  <a:srgbClr val="000000"/>
                </a:solidFill>
                <a:latin typeface="+mn-lt"/>
                <a:ea typeface="Arial"/>
                <a:cs typeface="Arial"/>
                <a:sym typeface="Arial"/>
              </a:rPr>
              <a:t>القانون التجاري:</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القانون التجاري هو مجموعة القواعد القانونية التي تنظم العلاقات الناشئة عن النشاط التجاري والأعمال التجارية</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موضوعات القانون التجاري تشمل ما يلي</a:t>
            </a:r>
            <a:r>
              <a:rPr lang="ar-EG" sz="2400" b="1" u="sng" dirty="0" smtClean="0">
                <a:solidFill>
                  <a:srgbClr val="000000"/>
                </a:solidFill>
                <a:latin typeface="+mn-lt"/>
                <a:ea typeface="Arial"/>
                <a:cs typeface="Arial"/>
                <a:sym typeface="Arial"/>
              </a:rPr>
              <a:t>:</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1- بيان </a:t>
            </a:r>
            <a:r>
              <a:rPr lang="ar-EG" sz="2400" b="1" dirty="0">
                <a:solidFill>
                  <a:srgbClr val="000000"/>
                </a:solidFill>
                <a:latin typeface="+mn-lt"/>
                <a:ea typeface="Arial"/>
                <a:cs typeface="Arial"/>
                <a:sym typeface="Arial"/>
              </a:rPr>
              <a:t>الأعمال التجارية: </a:t>
            </a:r>
            <a:r>
              <a:rPr lang="ar-EG" sz="2400" dirty="0">
                <a:solidFill>
                  <a:srgbClr val="000000"/>
                </a:solidFill>
                <a:latin typeface="+mn-lt"/>
                <a:ea typeface="Arial"/>
                <a:cs typeface="Arial"/>
                <a:sym typeface="Arial"/>
              </a:rPr>
              <a:t>يتضمن تعريف الأعمال التجارية والشروط اللازمة لاكتساب صفة التاجر، والتزامات التاجر بتسجيل دفاتر تجارية والتسجيل في السجل التجاري</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2- المحل </a:t>
            </a:r>
            <a:r>
              <a:rPr lang="ar-EG" sz="2400" b="1" dirty="0">
                <a:solidFill>
                  <a:srgbClr val="000000"/>
                </a:solidFill>
                <a:latin typeface="+mn-lt"/>
                <a:ea typeface="Arial"/>
                <a:cs typeface="Arial"/>
                <a:sym typeface="Arial"/>
              </a:rPr>
              <a:t>التجاري: </a:t>
            </a:r>
            <a:r>
              <a:rPr lang="ar-EG" sz="2400" dirty="0">
                <a:solidFill>
                  <a:srgbClr val="000000"/>
                </a:solidFill>
                <a:latin typeface="+mn-lt"/>
                <a:ea typeface="Arial"/>
                <a:cs typeface="Arial"/>
                <a:sym typeface="Arial"/>
              </a:rPr>
              <a:t>يحدد مفهوم المحل التجاري ويبين العناصر المادية والمعنوية المتعلقة به، مثل الاسم التجاري والعلامة التجارية</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3- الشركات </a:t>
            </a:r>
            <a:r>
              <a:rPr lang="ar-EG" sz="2400" b="1" dirty="0">
                <a:solidFill>
                  <a:srgbClr val="000000"/>
                </a:solidFill>
                <a:latin typeface="+mn-lt"/>
                <a:ea typeface="Arial"/>
                <a:cs typeface="Arial"/>
                <a:sym typeface="Arial"/>
              </a:rPr>
              <a:t>التجارية: </a:t>
            </a:r>
            <a:r>
              <a:rPr lang="ar-EG" sz="2400" dirty="0">
                <a:solidFill>
                  <a:srgbClr val="000000"/>
                </a:solidFill>
                <a:latin typeface="+mn-lt"/>
                <a:ea typeface="Arial"/>
                <a:cs typeface="Arial"/>
                <a:sym typeface="Arial"/>
              </a:rPr>
              <a:t>ينظم النظام الخاص بالشركات التجارية بجميع أنواعها، مثل شركات الأشخاص التعاونية والتوصية البسيطة، وشركات الأموال مع التوصية بالأسهم والمساهمة، وشركات ذات المسئولية المحدودة</a:t>
            </a:r>
            <a:r>
              <a:rPr lang="ar-EG" sz="2400" dirty="0" smtClean="0">
                <a:solidFill>
                  <a:srgbClr val="000000"/>
                </a:solidFill>
                <a:latin typeface="+mn-lt"/>
                <a:ea typeface="Arial"/>
                <a:cs typeface="Arial"/>
                <a:sym typeface="Arial"/>
              </a:rPr>
              <a:t>.</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07799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4- إفلاس </a:t>
            </a:r>
            <a:r>
              <a:rPr lang="ar-EG" sz="2400" b="1" u="sng" dirty="0">
                <a:solidFill>
                  <a:srgbClr val="000000"/>
                </a:solidFill>
                <a:latin typeface="+mn-lt"/>
                <a:ea typeface="Arial"/>
                <a:cs typeface="Arial"/>
                <a:sym typeface="Arial"/>
              </a:rPr>
              <a:t>التاجر: </a:t>
            </a:r>
            <a:r>
              <a:rPr lang="ar-EG" sz="2400" dirty="0">
                <a:solidFill>
                  <a:srgbClr val="000000"/>
                </a:solidFill>
                <a:latin typeface="+mn-lt"/>
                <a:ea typeface="Arial"/>
                <a:cs typeface="Arial"/>
                <a:sym typeface="Arial"/>
              </a:rPr>
              <a:t>يتناول القوانين والإجراءات المتعلقة بإفلاس التاجر في حالة تعثره عن سداد ديونه، ويحدد الشروط المتعلقة بإعلان الإفلاس والآثار الناتجة عنه على التاجر والدائنين.</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5- العقود </a:t>
            </a:r>
            <a:r>
              <a:rPr lang="ar-EG" sz="2400" b="1" u="sng" dirty="0">
                <a:solidFill>
                  <a:srgbClr val="000000"/>
                </a:solidFill>
                <a:latin typeface="+mn-lt"/>
                <a:ea typeface="Arial"/>
                <a:cs typeface="Arial"/>
                <a:sym typeface="Arial"/>
              </a:rPr>
              <a:t>التجارية: </a:t>
            </a:r>
            <a:r>
              <a:rPr lang="ar-EG" sz="2400" dirty="0">
                <a:solidFill>
                  <a:srgbClr val="000000"/>
                </a:solidFill>
                <a:latin typeface="+mn-lt"/>
                <a:ea typeface="Arial"/>
                <a:cs typeface="Arial"/>
                <a:sym typeface="Arial"/>
              </a:rPr>
              <a:t>يتناول بنود وقواعد العقود التجارية، مثل عقود السمسرة وعقود الوكالة التجارية وعقود الرهن وعقود نقل الأشخاص والبضائع.</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6- موضوعات </a:t>
            </a:r>
            <a:r>
              <a:rPr lang="ar-EG" sz="2400" b="1" u="sng" dirty="0">
                <a:solidFill>
                  <a:srgbClr val="000000"/>
                </a:solidFill>
                <a:latin typeface="+mn-lt"/>
                <a:ea typeface="Arial"/>
                <a:cs typeface="Arial"/>
                <a:sym typeface="Arial"/>
              </a:rPr>
              <a:t>أخرى: </a:t>
            </a:r>
            <a:r>
              <a:rPr lang="ar-EG" sz="2400" dirty="0">
                <a:solidFill>
                  <a:srgbClr val="000000"/>
                </a:solidFill>
                <a:latin typeface="+mn-lt"/>
                <a:ea typeface="Arial"/>
                <a:cs typeface="Arial"/>
                <a:sym typeface="Arial"/>
              </a:rPr>
              <a:t>تشمل براءات الاختراع والرسوم والنماذج والرسوم الصناعية، وتتضمن أيضًا القوانين المنظمة للغرف التجارية واتحاد الصناعات والبورصات المالية وغيرها.</a:t>
            </a:r>
            <a:br>
              <a:rPr lang="ar-EG" sz="24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هذه الموضوعات تعكس التركيبة الشاملة للقانون التجاري وتهدف إلى تنظيم النشاط التجاري وضمان العدالة والاستقرار في العلاقات </a:t>
            </a:r>
            <a:r>
              <a:rPr lang="ar-EG" sz="2400" dirty="0" smtClean="0">
                <a:solidFill>
                  <a:srgbClr val="000000"/>
                </a:solidFill>
                <a:latin typeface="+mn-lt"/>
                <a:ea typeface="Arial"/>
                <a:cs typeface="Arial"/>
                <a:sym typeface="Arial"/>
              </a:rPr>
              <a:t>التجارية.</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66153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a:solidFill>
                  <a:srgbClr val="000000"/>
                </a:solidFill>
                <a:latin typeface="+mn-lt"/>
                <a:ea typeface="Arial"/>
                <a:cs typeface="Arial"/>
                <a:sym typeface="Arial"/>
              </a:rPr>
              <a:t>استقلال القانون التجاري عن القانون المدني:</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200" dirty="0">
                <a:solidFill>
                  <a:srgbClr val="000000"/>
                </a:solidFill>
                <a:latin typeface="+mn-lt"/>
                <a:ea typeface="Arial"/>
                <a:cs typeface="Arial"/>
                <a:sym typeface="Arial"/>
              </a:rPr>
              <a:t>في البداية، يجب أن نفهم أن استقلال القانون التجاري عن القانون المدني لا يعني عدم وجود صلة بينهما، بل يعني أن القانون التجاري قد تطور واستقل بشكل خاص لتنظيم العلاقات التجارية</a:t>
            </a:r>
            <a:r>
              <a:rPr lang="ar-EG" sz="2200" dirty="0" smtClean="0">
                <a:solidFill>
                  <a:srgbClr val="000000"/>
                </a:solidFill>
                <a:latin typeface="+mn-lt"/>
                <a:ea typeface="Arial"/>
                <a:cs typeface="Arial"/>
                <a:sym typeface="Arial"/>
              </a:rPr>
              <a:t>.</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b="1" u="sng" dirty="0">
                <a:solidFill>
                  <a:srgbClr val="000000"/>
                </a:solidFill>
                <a:latin typeface="+mn-lt"/>
                <a:ea typeface="Arial"/>
                <a:cs typeface="Arial"/>
                <a:sym typeface="Arial"/>
              </a:rPr>
              <a:t>الأسباب التي أدت إلى استقلال القانون التجاري عن القانون المدني تشمل ما يلي</a:t>
            </a:r>
            <a:r>
              <a:rPr lang="ar-EG" sz="2200" b="1" u="sng" dirty="0" smtClean="0">
                <a:solidFill>
                  <a:srgbClr val="000000"/>
                </a:solidFill>
                <a:latin typeface="+mn-lt"/>
                <a:ea typeface="Arial"/>
                <a:cs typeface="Arial"/>
                <a:sym typeface="Arial"/>
              </a:rPr>
              <a:t>:</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b="1" u="sng" dirty="0" smtClean="0">
                <a:solidFill>
                  <a:srgbClr val="000000"/>
                </a:solidFill>
                <a:latin typeface="+mn-lt"/>
                <a:ea typeface="Arial"/>
                <a:cs typeface="Arial"/>
                <a:sym typeface="Arial"/>
              </a:rPr>
              <a:t>1- الحاجة </a:t>
            </a:r>
            <a:r>
              <a:rPr lang="ar-EG" sz="2200" b="1" u="sng" dirty="0">
                <a:solidFill>
                  <a:srgbClr val="000000"/>
                </a:solidFill>
                <a:latin typeface="+mn-lt"/>
                <a:ea typeface="Arial"/>
                <a:cs typeface="Arial"/>
                <a:sym typeface="Arial"/>
              </a:rPr>
              <a:t>للسرعة في المعاملات التجارية: </a:t>
            </a:r>
            <a:r>
              <a:rPr lang="ar-EG" sz="2200" dirty="0">
                <a:solidFill>
                  <a:srgbClr val="000000"/>
                </a:solidFill>
                <a:latin typeface="+mn-lt"/>
                <a:ea typeface="Arial"/>
                <a:cs typeface="Arial"/>
                <a:sym typeface="Arial"/>
              </a:rPr>
              <a:t>التجارة تتطلب سرعة وفعالية في إجراء المعاملات، ولا يمكن أن تلتزم بالقيود والإجراءات البيروقراطية الطويلة المتعلقة بالقانون المدني. لذلك، تم تطوير القانون التجاري لتوفير آليات أكثر مرونة وسرعة في إنجاز المعاملات التجارية</a:t>
            </a:r>
            <a:r>
              <a:rPr lang="ar-EG" sz="2200" dirty="0" smtClean="0">
                <a:solidFill>
                  <a:srgbClr val="000000"/>
                </a:solidFill>
                <a:latin typeface="+mn-lt"/>
                <a:ea typeface="Arial"/>
                <a:cs typeface="Arial"/>
                <a:sym typeface="Arial"/>
              </a:rPr>
              <a:t>.</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b="1" u="sng" dirty="0" smtClean="0">
                <a:solidFill>
                  <a:srgbClr val="000000"/>
                </a:solidFill>
                <a:latin typeface="+mn-lt"/>
                <a:ea typeface="Arial"/>
                <a:cs typeface="Arial"/>
                <a:sym typeface="Arial"/>
              </a:rPr>
              <a:t>2- ظهور </a:t>
            </a:r>
            <a:r>
              <a:rPr lang="ar-EG" sz="2200" b="1" u="sng" dirty="0">
                <a:solidFill>
                  <a:srgbClr val="000000"/>
                </a:solidFill>
                <a:latin typeface="+mn-lt"/>
                <a:ea typeface="Arial"/>
                <a:cs typeface="Arial"/>
                <a:sym typeface="Arial"/>
              </a:rPr>
              <a:t>مجالات جديدة في التجارة: </a:t>
            </a:r>
            <a:r>
              <a:rPr lang="ar-EG" sz="2200" dirty="0">
                <a:solidFill>
                  <a:srgbClr val="000000"/>
                </a:solidFill>
                <a:latin typeface="+mn-lt"/>
                <a:ea typeface="Arial"/>
                <a:cs typeface="Arial"/>
                <a:sym typeface="Arial"/>
              </a:rPr>
              <a:t>مع تطور التكنولوجيا وظهور عمليات مثل البنوك والبورصات والمعاملات المالية المعقدة، أصبح من الضروري وضع قواعد خاصة لتنظيم هذه المجالات الجديدة. هذه النظم قد لا تكون موجودة في القانون المدني العام، ولذلك يتم تطويرها في القانون التجاري</a:t>
            </a:r>
            <a:r>
              <a:rPr lang="ar-EG" sz="2200" dirty="0" smtClean="0">
                <a:solidFill>
                  <a:srgbClr val="000000"/>
                </a:solidFill>
                <a:latin typeface="+mn-lt"/>
                <a:ea typeface="Arial"/>
                <a:cs typeface="Arial"/>
                <a:sym typeface="Arial"/>
              </a:rPr>
              <a:t>.</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b="1" u="sng" dirty="0" smtClean="0">
                <a:solidFill>
                  <a:srgbClr val="000000"/>
                </a:solidFill>
                <a:latin typeface="+mn-lt"/>
                <a:ea typeface="Arial"/>
                <a:cs typeface="Arial"/>
                <a:sym typeface="Arial"/>
              </a:rPr>
              <a:t>3- ضرورة </a:t>
            </a:r>
            <a:r>
              <a:rPr lang="ar-EG" sz="2200" b="1" u="sng" dirty="0">
                <a:solidFill>
                  <a:srgbClr val="000000"/>
                </a:solidFill>
                <a:latin typeface="+mn-lt"/>
                <a:ea typeface="Arial"/>
                <a:cs typeface="Arial"/>
                <a:sym typeface="Arial"/>
              </a:rPr>
              <a:t>بناء الثقة في التجارة: </a:t>
            </a:r>
            <a:r>
              <a:rPr lang="ar-EG" sz="2200" dirty="0">
                <a:solidFill>
                  <a:srgbClr val="000000"/>
                </a:solidFill>
                <a:latin typeface="+mn-lt"/>
                <a:ea typeface="Arial"/>
                <a:cs typeface="Arial"/>
                <a:sym typeface="Arial"/>
              </a:rPr>
              <a:t>الثقة هي عنصر أساسي في التجارة، ولا يمكن تحقيق النمو الاقتصادي والتنمية إلا إذا كانت هناك ثقة بين التجار. لذلك، تم وضع قواعد ونظم خاصة في القانون التجاري لحماية الثقة وإلزام التجار بتلبية مجموعة من الالتزامات التي تسهم في تعزيز الثقة بينهم، مثل مسك دفاتر تجارية والتسجيل في السجل </a:t>
            </a:r>
            <a:r>
              <a:rPr lang="ar-EG" sz="2200" dirty="0" smtClean="0">
                <a:solidFill>
                  <a:srgbClr val="000000"/>
                </a:solidFill>
                <a:latin typeface="+mn-lt"/>
                <a:ea typeface="Arial"/>
                <a:cs typeface="Arial"/>
                <a:sym typeface="Arial"/>
              </a:rPr>
              <a:t>التجاري.</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91927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dirty="0" smtClean="0">
                <a:solidFill>
                  <a:srgbClr val="000000"/>
                </a:solidFill>
                <a:latin typeface="+mn-lt"/>
                <a:ea typeface="Arial"/>
                <a:cs typeface="Arial"/>
                <a:sym typeface="Arial"/>
              </a:rPr>
              <a:t>- ومع </a:t>
            </a:r>
            <a:r>
              <a:rPr lang="ar-EG" sz="2400" dirty="0">
                <a:solidFill>
                  <a:srgbClr val="000000"/>
                </a:solidFill>
                <a:latin typeface="+mn-lt"/>
                <a:ea typeface="Arial"/>
                <a:cs typeface="Arial"/>
                <a:sym typeface="Arial"/>
              </a:rPr>
              <a:t>ذلك، </a:t>
            </a:r>
            <a:r>
              <a:rPr lang="ar-EG" sz="2400" b="1" u="sng" dirty="0">
                <a:solidFill>
                  <a:srgbClr val="000000"/>
                </a:solidFill>
                <a:latin typeface="+mn-lt"/>
                <a:ea typeface="Arial"/>
                <a:cs typeface="Arial"/>
                <a:sym typeface="Arial"/>
              </a:rPr>
              <a:t>يجب أن نلاحظ أن القانون التجاري لا ينفصل تمامًا عن القانون المدني</a:t>
            </a:r>
            <a:r>
              <a:rPr lang="ar-EG" sz="2400" dirty="0">
                <a:solidFill>
                  <a:srgbClr val="000000"/>
                </a:solidFill>
                <a:latin typeface="+mn-lt"/>
                <a:ea typeface="Arial"/>
                <a:cs typeface="Arial"/>
                <a:sym typeface="Arial"/>
              </a:rPr>
              <a:t>. إذا لم تحتوي قوانين القانون التجاري على تنظيم معين لمسألة محددة، يجب الرجوع إلى قواعد القانون المدني لتطبيقها. فقواعد القانون المدني تعتبر الشريعة العامة وتنطبق في الحالات التي لا تتضمنها قوانين القانون التجاري. ومع ذلك، فإن هناك اختلافات في بعض الجوانب بين قواعد القانون المدني والقانون التجاري.</a:t>
            </a:r>
            <a:br>
              <a:rPr lang="ar-EG" sz="2400" dirty="0">
                <a:solidFill>
                  <a:srgbClr val="000000"/>
                </a:solidFill>
                <a:latin typeface="+mn-lt"/>
                <a:ea typeface="Arial"/>
                <a:cs typeface="Arial"/>
                <a:sym typeface="Arial"/>
              </a:rPr>
            </a:br>
            <a: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t>باختصار،</a:t>
            </a:r>
            <a:r>
              <a:rPr lang="ar-EG" sz="2400" dirty="0">
                <a:solidFill>
                  <a:srgbClr val="000000"/>
                </a:solidFill>
                <a:latin typeface="+mn-lt"/>
                <a:ea typeface="Arial"/>
                <a:cs typeface="Arial"/>
                <a:sym typeface="Arial"/>
              </a:rPr>
              <a:t> القانون التجاري استقل عن القانون المدني لتلبية احتياجات العلاقات التجارية، ولتوفير السرعة والثقة والمرونة في المعاملات التجارية. ومع ذلك، لا يزال هناك صلة بينهما وقواعد القانون المدني تُطبَق عندما تكون هناك نقاط غير مغطاة في القانون التجاري.</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8885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3- القانون </a:t>
            </a:r>
            <a:r>
              <a:rPr lang="ar-EG" sz="2400" b="1" u="sng" dirty="0">
                <a:solidFill>
                  <a:srgbClr val="000000"/>
                </a:solidFill>
                <a:latin typeface="+mn-lt"/>
                <a:ea typeface="Arial"/>
                <a:cs typeface="Arial"/>
                <a:sym typeface="Arial"/>
              </a:rPr>
              <a:t>البحري:</a:t>
            </a:r>
            <a:br>
              <a:rPr lang="ar-EG" sz="2400" b="1" u="sng"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القانون </a:t>
            </a:r>
            <a:r>
              <a:rPr lang="ar-EG" sz="2400" b="1" dirty="0">
                <a:solidFill>
                  <a:srgbClr val="000000"/>
                </a:solidFill>
                <a:latin typeface="+mn-lt"/>
                <a:ea typeface="Arial"/>
                <a:cs typeface="Arial"/>
                <a:sym typeface="Arial"/>
              </a:rPr>
              <a:t>البحري هو مجموعة من القواعد القانونية التي تنظم العلاقات المتعلقة بالملاحة والتجارة البحرية</a:t>
            </a:r>
            <a:r>
              <a:rPr lang="ar-EG" sz="2400" dirty="0">
                <a:solidFill>
                  <a:srgbClr val="000000"/>
                </a:solidFill>
                <a:latin typeface="+mn-lt"/>
                <a:ea typeface="Arial"/>
                <a:cs typeface="Arial"/>
                <a:sym typeface="Arial"/>
              </a:rPr>
              <a:t>. يركز هذا القانون على المسائل التي تتعلق بالسفن، نظرًا لتعرض السفن في المحيط البحري للعديد من المخاطر الجسيمة ولأنها تكون بعيدة عن رقابة مالكيها وإشرافهم المباشر. </a:t>
            </a:r>
            <a:r>
              <a:rPr lang="ar-EG" sz="2400" b="1" dirty="0">
                <a:solidFill>
                  <a:srgbClr val="000000"/>
                </a:solidFill>
                <a:latin typeface="+mn-lt"/>
                <a:ea typeface="Arial"/>
                <a:cs typeface="Arial"/>
                <a:sym typeface="Arial"/>
              </a:rPr>
              <a:t>ولذلك، فإنه يستحق وجود قواعد قانونية مستقلة تنظم هذه العلاقات.</a:t>
            </a:r>
            <a:endParaRPr lang="ar-EG" sz="2200" b="1"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564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موضوعات القانون </a:t>
            </a:r>
            <a:r>
              <a:rPr lang="ar-EG" sz="2400" b="1" u="sng" dirty="0">
                <a:solidFill>
                  <a:srgbClr val="000000"/>
                </a:solidFill>
                <a:latin typeface="+mn-lt"/>
                <a:ea typeface="Arial"/>
                <a:cs typeface="Arial"/>
                <a:sym typeface="Arial"/>
              </a:rPr>
              <a:t>البحري:</a:t>
            </a:r>
            <a:br>
              <a:rPr lang="ar-EG" sz="2400" b="1" u="sng"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موضوعات القانون البحري تشمل ما يلي</a:t>
            </a:r>
            <a:r>
              <a:rPr lang="ar-EG" sz="2400" b="1" dirty="0" smtClean="0">
                <a:solidFill>
                  <a:srgbClr val="000000"/>
                </a:solidFill>
                <a:latin typeface="+mn-lt"/>
                <a:ea typeface="Arial"/>
                <a:cs typeface="Arial"/>
                <a:sym typeface="Arial"/>
              </a:rPr>
              <a:t>:</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1- تنظيم </a:t>
            </a:r>
            <a:r>
              <a:rPr lang="ar-EG" sz="2400" b="1" u="sng" dirty="0">
                <a:solidFill>
                  <a:srgbClr val="000000"/>
                </a:solidFill>
                <a:latin typeface="+mn-lt"/>
                <a:ea typeface="Arial"/>
                <a:cs typeface="Arial"/>
                <a:sym typeface="Arial"/>
              </a:rPr>
              <a:t>بيع السفن والعقود المرتبطة بها: </a:t>
            </a:r>
            <a:r>
              <a:rPr lang="ar-EG" sz="2400" dirty="0">
                <a:solidFill>
                  <a:srgbClr val="000000"/>
                </a:solidFill>
                <a:latin typeface="+mn-lt"/>
                <a:ea typeface="Arial"/>
                <a:cs typeface="Arial"/>
                <a:sym typeface="Arial"/>
              </a:rPr>
              <a:t>يتضمن ذلك عقود البيع والرهن والتأمين ونقل الأشخاص والبضائع وغيرها من العقود ذات الصلة بالسفينة</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2- تنظيم السفينة نفسها: </a:t>
            </a:r>
            <a:r>
              <a:rPr lang="ar-EG" sz="2400" dirty="0">
                <a:solidFill>
                  <a:srgbClr val="000000"/>
                </a:solidFill>
                <a:latin typeface="+mn-lt"/>
                <a:ea typeface="Arial"/>
                <a:cs typeface="Arial"/>
                <a:sym typeface="Arial"/>
              </a:rPr>
              <a:t>يشمل التسجيل القانوني للسفينة، بما في ذلك تسجيل الاسم والتسجيل الوطني والجوانب القانونية الأخرى المتعلقة بحالة السفينة</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3- علاقات الملاك والربان والعاملين: </a:t>
            </a:r>
            <a:r>
              <a:rPr lang="ar-EG" sz="2400" dirty="0">
                <a:solidFill>
                  <a:srgbClr val="000000"/>
                </a:solidFill>
                <a:latin typeface="+mn-lt"/>
                <a:ea typeface="Arial"/>
                <a:cs typeface="Arial"/>
                <a:sym typeface="Arial"/>
              </a:rPr>
              <a:t>يحدد القانون البحري المركز القانوني للربان وعلاقته بمالك السفينة وعلاقتهما بالعاملين على السفينة، وينظم المسؤوليات والالتزامات المتعلقة بذلك</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4- الحوادث البحرية: </a:t>
            </a:r>
            <a:r>
              <a:rPr lang="ar-EG" sz="2400" dirty="0">
                <a:solidFill>
                  <a:srgbClr val="000000"/>
                </a:solidFill>
                <a:latin typeface="+mn-lt"/>
                <a:ea typeface="Arial"/>
                <a:cs typeface="Arial"/>
                <a:sym typeface="Arial"/>
              </a:rPr>
              <a:t>يتناول القانون البحري المخاطر التي قد تواجه السفن في المحيط البحري، مثل التصادمات والإنقاذ والمساعدة البحرية، وينظم القواعد المتعلقة بهذه الحوادث</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5- التأمين البحري: </a:t>
            </a:r>
            <a:r>
              <a:rPr lang="ar-EG" sz="2400" dirty="0">
                <a:solidFill>
                  <a:srgbClr val="000000"/>
                </a:solidFill>
                <a:latin typeface="+mn-lt"/>
                <a:ea typeface="Arial"/>
                <a:cs typeface="Arial"/>
                <a:sym typeface="Arial"/>
              </a:rPr>
              <a:t>يتناول القانون البحري كيفية التأمين على السفن والبضائع والأشخاص ضد المخاطر التي قد تحدث أثناء رحلاتها في المحيط البحري</a:t>
            </a:r>
            <a:r>
              <a:rPr lang="ar-EG" sz="2400" dirty="0" smtClean="0">
                <a:solidFill>
                  <a:srgbClr val="000000"/>
                </a:solidFill>
                <a:latin typeface="+mn-lt"/>
                <a:ea typeface="Arial"/>
                <a:cs typeface="Arial"/>
                <a:sym typeface="Arial"/>
              </a:rPr>
              <a:t>.</a:t>
            </a:r>
            <a:endParaRPr lang="ar-EG" sz="2200" b="1"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5018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smtClean="0">
                <a:solidFill>
                  <a:srgbClr val="000000"/>
                </a:solidFill>
                <a:latin typeface="+mn-lt"/>
                <a:ea typeface="Arial"/>
                <a:cs typeface="Arial"/>
                <a:sym typeface="Arial"/>
              </a:rPr>
              <a:t>- </a:t>
            </a:r>
            <a:r>
              <a:rPr lang="ar-EG" sz="2400" b="1" u="sng" dirty="0" smtClean="0">
                <a:solidFill>
                  <a:srgbClr val="000000"/>
                </a:solidFill>
                <a:latin typeface="+mn-lt"/>
                <a:ea typeface="Arial"/>
                <a:cs typeface="Arial"/>
                <a:sym typeface="Arial"/>
              </a:rPr>
              <a:t>باختصار</a:t>
            </a:r>
            <a:r>
              <a:rPr lang="ar-EG" sz="2400" b="1" u="sng" dirty="0">
                <a:solidFill>
                  <a:srgbClr val="000000"/>
                </a:solidFill>
                <a:latin typeface="+mn-lt"/>
                <a:ea typeface="Arial"/>
                <a:cs typeface="Arial"/>
                <a:sym typeface="Arial"/>
              </a:rPr>
              <a:t>، </a:t>
            </a:r>
            <a:r>
              <a:rPr lang="ar-EG" sz="2400" dirty="0">
                <a:solidFill>
                  <a:srgbClr val="000000"/>
                </a:solidFill>
                <a:latin typeface="+mn-lt"/>
                <a:ea typeface="Arial"/>
                <a:cs typeface="Arial"/>
                <a:sym typeface="Arial"/>
              </a:rPr>
              <a:t>القانون البحري يهدف إلى تنظيم العلاقات المتعلقة بالسفن والتجارة البحرية وحماية المصلحة العامة في مجال الملاحة البحرية، ويغطي مجموعة واسعة من الموضوعات لضمان سلامة وسلسلة العمليات البحرية والتجارة.</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5424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a:solidFill>
                  <a:srgbClr val="000000"/>
                </a:solidFill>
                <a:latin typeface="+mn-lt"/>
                <a:ea typeface="Arial"/>
                <a:cs typeface="Arial"/>
                <a:sym typeface="Arial"/>
              </a:rPr>
              <a:t>٤- القانون الجوى:</a:t>
            </a:r>
            <a:br>
              <a:rPr lang="ar-EG" sz="2400" b="1" u="sng"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a:t>
            </a:r>
            <a:r>
              <a:rPr lang="ar-EG" sz="2400" dirty="0" smtClean="0">
                <a:solidFill>
                  <a:srgbClr val="000000"/>
                </a:solidFill>
                <a:latin typeface="+mn-lt"/>
                <a:ea typeface="Arial"/>
                <a:cs typeface="Arial"/>
                <a:sym typeface="Arial"/>
              </a:rPr>
              <a:t>القانون </a:t>
            </a:r>
            <a:r>
              <a:rPr lang="ar-EG" sz="2400" dirty="0">
                <a:solidFill>
                  <a:srgbClr val="000000"/>
                </a:solidFill>
                <a:latin typeface="+mn-lt"/>
                <a:ea typeface="Arial"/>
                <a:cs typeface="Arial"/>
                <a:sym typeface="Arial"/>
              </a:rPr>
              <a:t>الجوي </a:t>
            </a:r>
            <a:r>
              <a:rPr lang="ar-EG" sz="2400" b="1" dirty="0">
                <a:solidFill>
                  <a:srgbClr val="000000"/>
                </a:solidFill>
                <a:latin typeface="+mn-lt"/>
                <a:ea typeface="Arial"/>
                <a:cs typeface="Arial"/>
                <a:sym typeface="Arial"/>
              </a:rPr>
              <a:t>هو مجموعة القواعد القانونية التي تنظم العلاقات المتعلقة بالملاحة الجوية</a:t>
            </a:r>
            <a:r>
              <a:rPr lang="ar-EG" sz="2400" dirty="0">
                <a:solidFill>
                  <a:srgbClr val="000000"/>
                </a:solidFill>
                <a:latin typeface="+mn-lt"/>
                <a:ea typeface="Arial"/>
                <a:cs typeface="Arial"/>
                <a:sym typeface="Arial"/>
              </a:rPr>
              <a:t>. ويعزى زيادة أهمية هذا الفرع إلى التطور الكبير للنقل الجوي في العصر الحديث</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a:t>
            </a:r>
            <a:r>
              <a:rPr lang="ar-EG" sz="2400" b="1" dirty="0" smtClean="0">
                <a:solidFill>
                  <a:srgbClr val="000000"/>
                </a:solidFill>
                <a:latin typeface="+mn-lt"/>
                <a:ea typeface="Arial"/>
                <a:cs typeface="Arial"/>
                <a:sym typeface="Arial"/>
              </a:rPr>
              <a:t>تتناول </a:t>
            </a:r>
            <a:r>
              <a:rPr lang="ar-EG" sz="2400" b="1" dirty="0">
                <a:solidFill>
                  <a:srgbClr val="000000"/>
                </a:solidFill>
                <a:latin typeface="+mn-lt"/>
                <a:ea typeface="Arial"/>
                <a:cs typeface="Arial"/>
                <a:sym typeface="Arial"/>
              </a:rPr>
              <a:t>موضوعات القانون الجوي مسائل تتعلق بالطائرات، </a:t>
            </a:r>
            <a:r>
              <a:rPr lang="ar-EG" sz="2400" dirty="0">
                <a:solidFill>
                  <a:srgbClr val="000000"/>
                </a:solidFill>
                <a:latin typeface="+mn-lt"/>
                <a:ea typeface="Arial"/>
                <a:cs typeface="Arial"/>
                <a:sym typeface="Arial"/>
              </a:rPr>
              <a:t>وتهدف إلى توضيح النظام القانوني لتسجيل الطائرات وجنسيتها وطاقمها. كما تنظم العقود المتعلقة بالنقل الجوي للأشخاص والبضائع وعقود التأمين وتسليط الضوء على حوادث الطائرات والرقابة عليها وتنظيم المطارات وجميع المسائل المتعلقة بالملاحة الجوية</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a:t>
            </a:r>
            <a:r>
              <a:rPr lang="ar-EG" sz="2400" b="1" dirty="0" smtClean="0">
                <a:solidFill>
                  <a:srgbClr val="000000"/>
                </a:solidFill>
                <a:latin typeface="+mn-lt"/>
                <a:ea typeface="Arial"/>
                <a:cs typeface="Arial"/>
                <a:sym typeface="Arial"/>
              </a:rPr>
              <a:t>ونظرًا </a:t>
            </a:r>
            <a:r>
              <a:rPr lang="ar-EG" sz="2400" b="1" dirty="0">
                <a:solidFill>
                  <a:srgbClr val="000000"/>
                </a:solidFill>
                <a:latin typeface="+mn-lt"/>
                <a:ea typeface="Arial"/>
                <a:cs typeface="Arial"/>
                <a:sym typeface="Arial"/>
              </a:rPr>
              <a:t>لمرور الطائرات عبر المجالات الجوية لعدة دول، </a:t>
            </a:r>
            <a:r>
              <a:rPr lang="ar-EG" sz="2400" dirty="0">
                <a:solidFill>
                  <a:srgbClr val="000000"/>
                </a:solidFill>
                <a:latin typeface="+mn-lt"/>
                <a:ea typeface="Arial"/>
                <a:cs typeface="Arial"/>
                <a:sym typeface="Arial"/>
              </a:rPr>
              <a:t>فإن الاتفاقيات الدولية تعد واحدة من أهم مصادر القانون الجوي، حيث لا توجد مجموعة قوانين واحدة تنظم هذا القانون بشكل شامل، بل تتعاون الدول وتبرم اتفاقيات لتنظيم القوانين والمعايير الدولية المتعلقة بالملاحة </a:t>
            </a:r>
            <a:r>
              <a:rPr lang="ar-EG" sz="2400" dirty="0" smtClean="0">
                <a:solidFill>
                  <a:srgbClr val="000000"/>
                </a:solidFill>
                <a:latin typeface="+mn-lt"/>
                <a:ea typeface="Arial"/>
                <a:cs typeface="Arial"/>
                <a:sym typeface="Arial"/>
              </a:rPr>
              <a:t>الجوية.</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0237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5- قانون العمل والتأمينات الاجتماعية:</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r>
              <a:rPr lang="ar-EG" sz="2300" b="1" dirty="0">
                <a:solidFill>
                  <a:srgbClr val="000000"/>
                </a:solidFill>
                <a:latin typeface="+mn-lt"/>
                <a:ea typeface="Arial"/>
                <a:cs typeface="Arial"/>
                <a:sym typeface="Arial"/>
              </a:rPr>
              <a:t>(أ) قانون العمل:</a:t>
            </a:r>
            <a:r>
              <a:rPr lang="ar-EG" sz="2300" dirty="0">
                <a:solidFill>
                  <a:srgbClr val="000000"/>
                </a:solidFill>
                <a:latin typeface="+mn-lt"/>
                <a:ea typeface="Arial"/>
                <a:cs typeface="Arial"/>
                <a:sym typeface="Arial"/>
              </a:rPr>
              <a:t/>
            </a:r>
            <a:br>
              <a:rPr lang="ar-EG" sz="2300" dirty="0">
                <a:solidFill>
                  <a:srgbClr val="000000"/>
                </a:solidFill>
                <a:latin typeface="+mn-lt"/>
                <a:ea typeface="Arial"/>
                <a:cs typeface="Arial"/>
                <a:sym typeface="Arial"/>
              </a:rPr>
            </a:br>
            <a:r>
              <a:rPr lang="ar-EG" sz="2300" dirty="0" smtClean="0">
                <a:solidFill>
                  <a:srgbClr val="000000"/>
                </a:solidFill>
                <a:latin typeface="+mn-lt"/>
                <a:ea typeface="Arial"/>
                <a:cs typeface="Arial"/>
                <a:sym typeface="Arial"/>
              </a:rPr>
              <a:t>- قانون </a:t>
            </a:r>
            <a:r>
              <a:rPr lang="ar-EG" sz="2300" dirty="0">
                <a:solidFill>
                  <a:srgbClr val="000000"/>
                </a:solidFill>
                <a:latin typeface="+mn-lt"/>
                <a:ea typeface="Arial"/>
                <a:cs typeface="Arial"/>
                <a:sym typeface="Arial"/>
              </a:rPr>
              <a:t>العمل هو </a:t>
            </a:r>
            <a:r>
              <a:rPr lang="ar-EG" sz="2300" b="1" dirty="0">
                <a:solidFill>
                  <a:srgbClr val="000000"/>
                </a:solidFill>
                <a:latin typeface="+mn-lt"/>
                <a:ea typeface="Arial"/>
                <a:cs typeface="Arial"/>
                <a:sym typeface="Arial"/>
              </a:rPr>
              <a:t>مجموعة القواعد التي تنظم العلاقات بين العمال وأرباب العمل</a:t>
            </a:r>
            <a:r>
              <a:rPr lang="ar-EG" sz="2300" dirty="0">
                <a:solidFill>
                  <a:srgbClr val="000000"/>
                </a:solidFill>
                <a:latin typeface="+mn-lt"/>
                <a:ea typeface="Arial"/>
                <a:cs typeface="Arial"/>
                <a:sym typeface="Arial"/>
              </a:rPr>
              <a:t>. يعد فرعًا حديثًا نسبيًا وظهر في أعقاب الثورة الصناعية، وظهرت حاجة لهذا القانون بسبب استخدام التكنولوجيا الحديثة في الإنتاج وظهور طبقة العمال التي تعرضت للظلم الاجتماعي. لذلك، كان التدخل التشريعي ضروريًا لحماية حقوق هذه الطبقة وتنظيم العلاقة بين العمال وأرباب العمل.</a:t>
            </a:r>
            <a:br>
              <a:rPr lang="ar-EG" sz="2300" dirty="0">
                <a:solidFill>
                  <a:srgbClr val="000000"/>
                </a:solidFill>
                <a:latin typeface="+mn-lt"/>
                <a:ea typeface="Arial"/>
                <a:cs typeface="Arial"/>
                <a:sym typeface="Arial"/>
              </a:rPr>
            </a:br>
            <a:r>
              <a:rPr lang="ar-EG" sz="2300" b="1" u="sng" dirty="0">
                <a:solidFill>
                  <a:srgbClr val="000000"/>
                </a:solidFill>
                <a:latin typeface="+mn-lt"/>
                <a:ea typeface="Arial"/>
                <a:cs typeface="Arial"/>
                <a:sym typeface="Arial"/>
              </a:rPr>
              <a:t>تتناول موضوعات قانون العمل مسائل مثل</a:t>
            </a:r>
            <a:r>
              <a:rPr lang="ar-EG" sz="2300" b="1" u="sng" dirty="0" smtClean="0">
                <a:solidFill>
                  <a:srgbClr val="000000"/>
                </a:solidFill>
                <a:latin typeface="+mn-lt"/>
                <a:ea typeface="Arial"/>
                <a:cs typeface="Arial"/>
                <a:sym typeface="Arial"/>
              </a:rPr>
              <a:t>:</a:t>
            </a:r>
            <a:r>
              <a:rPr lang="ar-EG" sz="2300" dirty="0">
                <a:solidFill>
                  <a:srgbClr val="000000"/>
                </a:solidFill>
                <a:latin typeface="+mn-lt"/>
                <a:ea typeface="Arial"/>
                <a:cs typeface="Arial"/>
                <a:sym typeface="Arial"/>
              </a:rPr>
              <a:t/>
            </a:r>
            <a:br>
              <a:rPr lang="ar-EG" sz="2300" dirty="0">
                <a:solidFill>
                  <a:srgbClr val="000000"/>
                </a:solidFill>
                <a:latin typeface="+mn-lt"/>
                <a:ea typeface="Arial"/>
                <a:cs typeface="Arial"/>
                <a:sym typeface="Arial"/>
              </a:rPr>
            </a:br>
            <a:r>
              <a:rPr lang="ar-EG" sz="2300" b="1" dirty="0" smtClean="0">
                <a:solidFill>
                  <a:srgbClr val="000000"/>
                </a:solidFill>
                <a:latin typeface="+mn-lt"/>
                <a:ea typeface="Arial"/>
                <a:cs typeface="Arial"/>
                <a:sym typeface="Arial"/>
              </a:rPr>
              <a:t>1- تنظيم </a:t>
            </a:r>
            <a:r>
              <a:rPr lang="ar-EG" sz="2300" b="1" dirty="0">
                <a:solidFill>
                  <a:srgbClr val="000000"/>
                </a:solidFill>
                <a:latin typeface="+mn-lt"/>
                <a:ea typeface="Arial"/>
                <a:cs typeface="Arial"/>
                <a:sym typeface="Arial"/>
              </a:rPr>
              <a:t>العلاقة بين العامل وصاحب العمل، </a:t>
            </a:r>
            <a:r>
              <a:rPr lang="ar-EG" sz="2300" dirty="0">
                <a:solidFill>
                  <a:srgbClr val="000000"/>
                </a:solidFill>
                <a:latin typeface="+mn-lt"/>
                <a:ea typeface="Arial"/>
                <a:cs typeface="Arial"/>
                <a:sym typeface="Arial"/>
              </a:rPr>
              <a:t>بما في ذلك تحديد ساعات العمل والحد الأدنى للأجور والراحة الأسبوعية والإجازات، وقواعد تشغيل النساء والأحداث.</a:t>
            </a:r>
            <a:br>
              <a:rPr lang="ar-EG" sz="2300" dirty="0">
                <a:solidFill>
                  <a:srgbClr val="000000"/>
                </a:solidFill>
                <a:latin typeface="+mn-lt"/>
                <a:ea typeface="Arial"/>
                <a:cs typeface="Arial"/>
                <a:sym typeface="Arial"/>
              </a:rPr>
            </a:br>
            <a:r>
              <a:rPr lang="ar-EG" sz="2300" b="1" dirty="0">
                <a:solidFill>
                  <a:srgbClr val="000000"/>
                </a:solidFill>
                <a:latin typeface="+mn-lt"/>
                <a:ea typeface="Arial"/>
                <a:cs typeface="Arial"/>
                <a:sym typeface="Arial"/>
              </a:rPr>
              <a:t>2- تنظيم العلاقات العمالية الجماعية، </a:t>
            </a:r>
            <a:r>
              <a:rPr lang="ar-EG" sz="2300" dirty="0">
                <a:solidFill>
                  <a:srgbClr val="000000"/>
                </a:solidFill>
                <a:latin typeface="+mn-lt"/>
                <a:ea typeface="Arial"/>
                <a:cs typeface="Arial"/>
                <a:sym typeface="Arial"/>
              </a:rPr>
              <a:t>مثل عقود العمل المشتركة وإجراءات تسوية منازعات العمل وتنظيم النقابات العمالية وتحديد اختصاصاتها.</a:t>
            </a:r>
            <a:br>
              <a:rPr lang="ar-EG" sz="2300" dirty="0">
                <a:solidFill>
                  <a:srgbClr val="000000"/>
                </a:solidFill>
                <a:latin typeface="+mn-lt"/>
                <a:ea typeface="Arial"/>
                <a:cs typeface="Arial"/>
                <a:sym typeface="Arial"/>
              </a:rPr>
            </a:br>
            <a:r>
              <a:rPr lang="ar-EG" sz="2300" b="1" dirty="0">
                <a:solidFill>
                  <a:srgbClr val="000000"/>
                </a:solidFill>
                <a:latin typeface="+mn-lt"/>
                <a:ea typeface="Arial"/>
                <a:cs typeface="Arial"/>
                <a:sym typeface="Arial"/>
              </a:rPr>
              <a:t>3- تحديد القواعد المتعلقة بتوقيع الجزاءات على العمال </a:t>
            </a:r>
            <a:r>
              <a:rPr lang="ar-EG" sz="2300" dirty="0">
                <a:solidFill>
                  <a:srgbClr val="000000"/>
                </a:solidFill>
                <a:latin typeface="+mn-lt"/>
                <a:ea typeface="Arial"/>
                <a:cs typeface="Arial"/>
                <a:sym typeface="Arial"/>
              </a:rPr>
              <a:t>وحمايتهم من الفصل التعسفي والجزاءات التأديبية </a:t>
            </a:r>
            <a:r>
              <a:rPr lang="ar-EG" sz="2300" dirty="0" smtClean="0">
                <a:solidFill>
                  <a:srgbClr val="000000"/>
                </a:solidFill>
                <a:latin typeface="+mn-lt"/>
                <a:ea typeface="Arial"/>
                <a:cs typeface="Arial"/>
                <a:sym typeface="Arial"/>
              </a:rPr>
              <a:t>التعسفية.</a:t>
            </a:r>
            <a:endParaRPr lang="ar-EG" sz="23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0808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a:solidFill>
                  <a:srgbClr val="000000"/>
                </a:solidFill>
                <a:latin typeface="+mn-lt"/>
                <a:ea typeface="Arial"/>
                <a:cs typeface="Arial"/>
                <a:sym typeface="Arial"/>
              </a:rPr>
              <a:t>(ب) قانون التأمينات الاجتماعية</a:t>
            </a:r>
            <a:r>
              <a:rPr lang="ar-EG" sz="2400" b="1" u="sng" dirty="0" smtClean="0">
                <a:solidFill>
                  <a:srgbClr val="000000"/>
                </a:solidFill>
                <a:latin typeface="+mn-lt"/>
                <a:ea typeface="Arial"/>
                <a:cs typeface="Arial"/>
                <a:sym typeface="Arial"/>
              </a:rPr>
              <a:t>:</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a:t>
            </a:r>
            <a:r>
              <a:rPr lang="ar-EG" sz="2400" dirty="0" smtClean="0">
                <a:solidFill>
                  <a:srgbClr val="000000"/>
                </a:solidFill>
                <a:latin typeface="+mn-lt"/>
                <a:ea typeface="Arial"/>
                <a:cs typeface="Arial"/>
                <a:sym typeface="Arial"/>
              </a:rPr>
              <a:t>ظهر </a:t>
            </a:r>
            <a:r>
              <a:rPr lang="ar-EG" sz="2400" dirty="0">
                <a:solidFill>
                  <a:srgbClr val="000000"/>
                </a:solidFill>
                <a:latin typeface="+mn-lt"/>
                <a:ea typeface="Arial"/>
                <a:cs typeface="Arial"/>
                <a:sym typeface="Arial"/>
              </a:rPr>
              <a:t>قانون التأمينات الاجتماعية </a:t>
            </a:r>
            <a:r>
              <a:rPr lang="ar-EG" sz="2400" dirty="0" smtClean="0">
                <a:solidFill>
                  <a:srgbClr val="000000"/>
                </a:solidFill>
                <a:latin typeface="+mn-lt"/>
                <a:ea typeface="Arial"/>
                <a:cs typeface="Arial"/>
                <a:sym typeface="Arial"/>
              </a:rPr>
              <a:t>كفرع جديد من </a:t>
            </a:r>
            <a:r>
              <a:rPr lang="ar-EG" sz="2400" dirty="0">
                <a:solidFill>
                  <a:srgbClr val="000000"/>
                </a:solidFill>
                <a:latin typeface="+mn-lt"/>
                <a:ea typeface="Arial"/>
                <a:cs typeface="Arial"/>
                <a:sym typeface="Arial"/>
              </a:rPr>
              <a:t>فروع القانون، وهو يهدف إلى حماية العمال وغيرهم من فئات القوى العاملة من المخاطر الاجتماعية المختلفة، مثل الإصابات في العمل والعجز والشيخوخة والبطالة. في البداية، كانت هذه القواعد جزءًا من قانون العمل ومنصبة لحماية العمال فقط، ولكنها تطورت تدريجيًا لتصبح فرعًا مستقلًا يعرف بـ "قانون التأمينات الاجتماعية</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a:t>
            </a:r>
            <a:r>
              <a:rPr lang="ar-EG" sz="2400" dirty="0" smtClean="0">
                <a:solidFill>
                  <a:srgbClr val="000000"/>
                </a:solidFill>
                <a:latin typeface="+mn-lt"/>
                <a:ea typeface="Arial"/>
                <a:cs typeface="Arial"/>
                <a:sym typeface="Arial"/>
              </a:rPr>
              <a:t> يغطي </a:t>
            </a:r>
            <a:r>
              <a:rPr lang="ar-EG" sz="2400" dirty="0">
                <a:solidFill>
                  <a:srgbClr val="000000"/>
                </a:solidFill>
                <a:latin typeface="+mn-lt"/>
                <a:ea typeface="Arial"/>
                <a:cs typeface="Arial"/>
                <a:sym typeface="Arial"/>
              </a:rPr>
              <a:t>التأمين الاجتماعي مختلف المخاطر الاجتماعية، ولم يعد مقتصرًا على العمال فقط، بل يشمل جميع فئات الشعب، بما في ذلك أصحاب الأعمال وغيرهم. ويوفر التأمين الاجتماعي تغطية للمخاطر مثل المرض والبطالة والعجز والشيخوخة </a:t>
            </a:r>
            <a:r>
              <a:rPr lang="ar-EG" sz="2400" dirty="0" smtClean="0">
                <a:solidFill>
                  <a:srgbClr val="000000"/>
                </a:solidFill>
                <a:latin typeface="+mn-lt"/>
                <a:ea typeface="Arial"/>
                <a:cs typeface="Arial"/>
                <a:sym typeface="Arial"/>
              </a:rPr>
              <a:t>والوفاة.</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5562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6- قانون المرافعات المدنية والتجارية:</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a:t>
            </a:r>
            <a: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t>قانون المرافعات المدنية والتجارية </a:t>
            </a:r>
            <a:r>
              <a:rPr lang="ar-EG" sz="2400" dirty="0">
                <a:solidFill>
                  <a:srgbClr val="000000"/>
                </a:solidFill>
                <a:latin typeface="+mn-lt"/>
                <a:ea typeface="Arial"/>
                <a:cs typeface="Arial"/>
                <a:sym typeface="Arial"/>
              </a:rPr>
              <a:t>هو مجموعة القواعد التي تحدد الإجراءات اللازمة لحماية الحقوق عن طريق السلطة القضائية، وتنظيم المحاكم المختصة في نظر الدعاوى وتحديد اختصاصاتها</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تم </a:t>
            </a:r>
            <a:r>
              <a:rPr lang="ar-EG" sz="2400" dirty="0">
                <a:solidFill>
                  <a:srgbClr val="000000"/>
                </a:solidFill>
                <a:latin typeface="+mn-lt"/>
                <a:ea typeface="Arial"/>
                <a:cs typeface="Arial"/>
                <a:sym typeface="Arial"/>
              </a:rPr>
              <a:t>تسمية هذا القانون </a:t>
            </a:r>
            <a:r>
              <a:rPr lang="ar-EG" sz="2400" b="1" dirty="0">
                <a:solidFill>
                  <a:srgbClr val="000000"/>
                </a:solidFill>
                <a:latin typeface="+mn-lt"/>
                <a:ea typeface="Arial"/>
                <a:cs typeface="Arial"/>
                <a:sym typeface="Arial"/>
              </a:rPr>
              <a:t>بـ "المرافعات المدنية والتجارية" </a:t>
            </a:r>
            <a:r>
              <a:rPr lang="ar-EG" sz="2400" dirty="0">
                <a:solidFill>
                  <a:srgbClr val="000000"/>
                </a:solidFill>
                <a:latin typeface="+mn-lt"/>
                <a:ea typeface="Arial"/>
                <a:cs typeface="Arial"/>
                <a:sym typeface="Arial"/>
              </a:rPr>
              <a:t>نظرًا لأنه عند وضع أول تشريع لهذا القانون في مصر، لم تكن هناك فروع أخرى للقانون الخاص قد ظهرت بعد. وفي ذلك الوقت، كان القانون المدني والقانون التجاري هما المعروفان فقط، ولذلك تم تسمية هذا القانون بـ "قانون المرافعات المدنية </a:t>
            </a:r>
            <a:r>
              <a:rPr lang="ar-EG" sz="2400" dirty="0" smtClean="0">
                <a:solidFill>
                  <a:srgbClr val="000000"/>
                </a:solidFill>
                <a:latin typeface="+mn-lt"/>
                <a:ea typeface="Arial"/>
                <a:cs typeface="Arial"/>
                <a:sym typeface="Arial"/>
              </a:rPr>
              <a:t>والتجارية.</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9689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 موضوعات قانون المرافعات المدنية والتجارية:</a:t>
            </a:r>
            <a:br>
              <a:rPr lang="ar-EG" sz="2400" b="1" u="sng" dirty="0" smtClean="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تشمل </a:t>
            </a:r>
            <a:r>
              <a:rPr lang="ar-EG" sz="2400" b="1" u="sng" dirty="0">
                <a:solidFill>
                  <a:srgbClr val="000000"/>
                </a:solidFill>
                <a:latin typeface="+mn-lt"/>
                <a:ea typeface="Arial"/>
                <a:cs typeface="Arial"/>
                <a:sym typeface="Arial"/>
              </a:rPr>
              <a:t>موضوعات قانون المرافعات المدنية والتجارية الآتي</a:t>
            </a:r>
            <a:r>
              <a:rPr lang="ar-EG" sz="2400" b="1" u="sng" dirty="0" smtClean="0">
                <a:solidFill>
                  <a:srgbClr val="000000"/>
                </a:solidFill>
                <a:latin typeface="+mn-lt"/>
                <a:ea typeface="Arial"/>
                <a:cs typeface="Arial"/>
                <a:sym typeface="Arial"/>
              </a:rPr>
              <a:t>:</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a:t>
            </a:r>
            <a:r>
              <a:rPr lang="ar-EG" sz="2400" dirty="0" smtClean="0">
                <a:solidFill>
                  <a:srgbClr val="000000"/>
                </a:solidFill>
                <a:latin typeface="+mn-lt"/>
                <a:ea typeface="Arial"/>
                <a:cs typeface="Arial"/>
                <a:sym typeface="Arial"/>
              </a:rPr>
              <a:t>بيان </a:t>
            </a:r>
            <a:r>
              <a:rPr lang="ar-EG" sz="2400" dirty="0">
                <a:solidFill>
                  <a:srgbClr val="000000"/>
                </a:solidFill>
                <a:latin typeface="+mn-lt"/>
                <a:ea typeface="Arial"/>
                <a:cs typeface="Arial"/>
                <a:sym typeface="Arial"/>
              </a:rPr>
              <a:t>القواعد المتعلقة بالنظام القضائي، بما في ذلك تشكيل المحاكم المدنية والتجارية ودرجاتها، وشروط تعيين القضاة وحقوقهم وواجباتهم.</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تحديد </a:t>
            </a:r>
            <a:r>
              <a:rPr lang="ar-EG" sz="2400" dirty="0">
                <a:solidFill>
                  <a:srgbClr val="000000"/>
                </a:solidFill>
                <a:latin typeface="+mn-lt"/>
                <a:ea typeface="Arial"/>
                <a:cs typeface="Arial"/>
                <a:sym typeface="Arial"/>
              </a:rPr>
              <a:t>إجراءات التقاضي أمام المحاكم، مثل رفع الدعوى والنظر فيها، وتحديد حدود الأحكام وطرق الاستئناف وتنفيذ الأحكام.</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بيان </a:t>
            </a:r>
            <a:r>
              <a:rPr lang="ar-EG" sz="2400" dirty="0">
                <a:solidFill>
                  <a:srgbClr val="000000"/>
                </a:solidFill>
                <a:latin typeface="+mn-lt"/>
                <a:ea typeface="Arial"/>
                <a:cs typeface="Arial"/>
                <a:sym typeface="Arial"/>
              </a:rPr>
              <a:t>قواعد الاختصاص القضائي المتعلقة بتوزيع الاختصاصات القضائية بين المحاكم المختلفة من حيث الاختصاص النوعي والاختصاص المحلي والاختصاص </a:t>
            </a:r>
            <a:r>
              <a:rPr lang="ar-EG" sz="2400" dirty="0" smtClean="0">
                <a:solidFill>
                  <a:srgbClr val="000000"/>
                </a:solidFill>
                <a:latin typeface="+mn-lt"/>
                <a:ea typeface="Arial"/>
                <a:cs typeface="Arial"/>
                <a:sym typeface="Arial"/>
              </a:rPr>
              <a:t>القيمي.</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7245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7- القانون الدولي الخاص:</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a:t>
            </a:r>
            <a:r>
              <a:rPr lang="ar-EG" sz="2400" b="1" dirty="0" smtClean="0">
                <a:solidFill>
                  <a:srgbClr val="000000"/>
                </a:solidFill>
                <a:effectLst>
                  <a:outerShdw blurRad="38100" dist="38100" dir="2700000" algn="tl">
                    <a:srgbClr val="000000">
                      <a:alpha val="43137"/>
                    </a:srgbClr>
                  </a:outerShdw>
                </a:effectLst>
                <a:latin typeface="+mn-lt"/>
                <a:ea typeface="Arial"/>
                <a:cs typeface="Arial"/>
                <a:sym typeface="Arial"/>
              </a:rPr>
              <a:t>القانون </a:t>
            </a:r>
            <a:r>
              <a:rPr lang="ar-EG" sz="2400" b="1" dirty="0">
                <a:solidFill>
                  <a:srgbClr val="000000"/>
                </a:solidFill>
                <a:effectLst>
                  <a:outerShdw blurRad="38100" dist="38100" dir="2700000" algn="tl">
                    <a:srgbClr val="000000">
                      <a:alpha val="43137"/>
                    </a:srgbClr>
                  </a:outerShdw>
                </a:effectLst>
                <a:latin typeface="+mn-lt"/>
                <a:ea typeface="Arial"/>
                <a:cs typeface="Arial"/>
                <a:sym typeface="Arial"/>
              </a:rPr>
              <a:t>الدولي الخاص </a:t>
            </a:r>
            <a:r>
              <a:rPr lang="ar-EG" sz="2400" dirty="0">
                <a:solidFill>
                  <a:srgbClr val="000000"/>
                </a:solidFill>
                <a:latin typeface="+mn-lt"/>
                <a:ea typeface="Arial"/>
                <a:cs typeface="Arial"/>
                <a:sym typeface="Arial"/>
              </a:rPr>
              <a:t>هو مجموعة من القواعد التي تحدد القانون المناسب لتطبيقه على العلاقات ذات العنصر الأجنبي وتحدد المحكمة المختصة في نظر النزاعات المتعلقة بها</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a:solidFill>
                  <a:srgbClr val="000000"/>
                </a:solidFill>
                <a:effectLst>
                  <a:outerShdw blurRad="38100" dist="38100" dir="2700000" algn="tl">
                    <a:srgbClr val="000000">
                      <a:alpha val="43137"/>
                    </a:srgbClr>
                  </a:outerShdw>
                </a:effectLst>
                <a:latin typeface="+mn-lt"/>
                <a:ea typeface="Arial"/>
                <a:cs typeface="Arial"/>
                <a:sym typeface="Arial"/>
              </a:rPr>
              <a:t>- في الأصل، </a:t>
            </a:r>
            <a:r>
              <a:rPr lang="ar-EG" sz="2400" dirty="0">
                <a:solidFill>
                  <a:srgbClr val="000000"/>
                </a:solidFill>
                <a:latin typeface="+mn-lt"/>
                <a:ea typeface="Arial"/>
                <a:cs typeface="Arial"/>
                <a:sym typeface="Arial"/>
              </a:rPr>
              <a:t>العلاقات بين الأفراد تكون وطنية وتخضع للقانون الوطني في جميع عناصرها. ومع ذلك، يمكن أن تتضمن العلاقات عنصرًا أجنبيًا إذا كان أحد الأطراف أجنبيًا، أو إذا كان محل العلاقة خارج البلاد، أو إذا تمت المعاملة بناءً على عقد مبرم في بلد آخر</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a:solidFill>
                  <a:srgbClr val="000000"/>
                </a:solidFill>
                <a:effectLst>
                  <a:outerShdw blurRad="38100" dist="38100" dir="2700000" algn="tl">
                    <a:srgbClr val="000000">
                      <a:alpha val="43137"/>
                    </a:srgbClr>
                  </a:outerShdw>
                </a:effectLst>
                <a:latin typeface="+mn-lt"/>
                <a:ea typeface="Arial"/>
                <a:cs typeface="Arial"/>
                <a:sym typeface="Arial"/>
              </a:rPr>
              <a:t>- على سبيل المثال، </a:t>
            </a:r>
            <a:r>
              <a:rPr lang="ar-EG" sz="2400" dirty="0">
                <a:solidFill>
                  <a:srgbClr val="000000"/>
                </a:solidFill>
                <a:latin typeface="+mn-lt"/>
                <a:ea typeface="Arial"/>
                <a:cs typeface="Arial"/>
                <a:sym typeface="Arial"/>
              </a:rPr>
              <a:t>إذا قام مواطن مصري ببيع عقاره في مصر لشخص آخر، فإن العلاقة ستكون وطنية في جميع عناصرها (الأشخاص والموضوع والمكان). وفي هذه الحالة، لا ينشأ أي تحدي فيما يتعلق بالقانون المناسب لتطبيقه على هذه العلاقة أو المحكمة المختصة في نظر النزاع، حيث يكون القانون المصري هو القانون المناسب للتطبيق والمحكمة المصرية هي </a:t>
            </a:r>
            <a:r>
              <a:rPr lang="ar-EG" sz="2400" dirty="0" smtClean="0">
                <a:solidFill>
                  <a:srgbClr val="000000"/>
                </a:solidFill>
                <a:latin typeface="+mn-lt"/>
                <a:ea typeface="Arial"/>
                <a:cs typeface="Arial"/>
                <a:sym typeface="Arial"/>
              </a:rPr>
              <a:t>المختصة.</a:t>
            </a:r>
            <a:br>
              <a:rPr lang="ar-EG" sz="2400" dirty="0" smtClean="0">
                <a:solidFill>
                  <a:srgbClr val="000000"/>
                </a:solidFill>
                <a:latin typeface="+mn-lt"/>
                <a:ea typeface="Arial"/>
                <a:cs typeface="Arial"/>
                <a:sym typeface="Arial"/>
              </a:rPr>
            </a:br>
            <a:r>
              <a:rPr lang="ar-EG" sz="2400" b="1" dirty="0">
                <a:solidFill>
                  <a:srgbClr val="000000"/>
                </a:solidFill>
                <a:effectLst>
                  <a:outerShdw blurRad="38100" dist="38100" dir="2700000" algn="tl">
                    <a:srgbClr val="000000">
                      <a:alpha val="43137"/>
                    </a:srgbClr>
                  </a:outerShdw>
                </a:effectLst>
                <a:latin typeface="+mn-lt"/>
                <a:ea typeface="Arial"/>
                <a:cs typeface="Arial"/>
                <a:sym typeface="Arial"/>
              </a:rPr>
              <a:t>- ومع ذلك، </a:t>
            </a:r>
            <a:r>
              <a:rPr lang="ar-EG" sz="2400" dirty="0">
                <a:solidFill>
                  <a:srgbClr val="000000"/>
                </a:solidFill>
                <a:latin typeface="+mn-lt"/>
                <a:ea typeface="Arial"/>
                <a:cs typeface="Arial"/>
                <a:sym typeface="Arial"/>
              </a:rPr>
              <a:t>إذا تضمنت العلاقة عنصرًا أجنبيًا أو أكثر، سواء في الأشخاص أو الموضوع أو المكان، يتدخل القانون الدولي الخاص لتحديد القانون المناسب للتطبيق والمحكمة المختصة في نظر النزاع المتعلق </a:t>
            </a:r>
            <a:r>
              <a:rPr lang="ar-EG" sz="2400" dirty="0" smtClean="0">
                <a:solidFill>
                  <a:srgbClr val="000000"/>
                </a:solidFill>
                <a:latin typeface="+mn-lt"/>
                <a:ea typeface="Arial"/>
                <a:cs typeface="Arial"/>
                <a:sym typeface="Arial"/>
              </a:rPr>
              <a:t>بها.</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2201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 موضوعات القانون الدولي الخاص:</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تتناول قواعد القانون الدولي الخاص عدة مجالات وموضوعات مهمة. </a:t>
            </a:r>
            <a: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t>إليك بعض الموضوعات الرئيسية في القانون الدولي الخاص</a:t>
            </a:r>
            <a:r>
              <a:rPr lang="ar-EG" sz="2400" b="1" u="sng" dirty="0" smtClean="0">
                <a:solidFill>
                  <a:srgbClr val="000000"/>
                </a:solidFill>
                <a:effectLst>
                  <a:outerShdw blurRad="38100" dist="38100" dir="2700000" algn="tl">
                    <a:srgbClr val="000000">
                      <a:alpha val="43137"/>
                    </a:srgbClr>
                  </a:outerShdw>
                </a:effectLst>
                <a:latin typeface="+mn-lt"/>
                <a:ea typeface="Arial"/>
                <a:cs typeface="Arial"/>
                <a:sym typeface="Arial"/>
              </a:rPr>
              <a:t>:</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1- قواعد </a:t>
            </a:r>
            <a:r>
              <a:rPr lang="ar-EG" sz="2400" b="1" dirty="0">
                <a:solidFill>
                  <a:srgbClr val="000000"/>
                </a:solidFill>
                <a:latin typeface="+mn-lt"/>
                <a:ea typeface="Arial"/>
                <a:cs typeface="Arial"/>
                <a:sym typeface="Arial"/>
              </a:rPr>
              <a:t>تنازع الاختصاص القضائي الدولي: </a:t>
            </a:r>
            <a:r>
              <a:rPr lang="ar-EG" sz="2400" dirty="0">
                <a:solidFill>
                  <a:srgbClr val="000000"/>
                </a:solidFill>
                <a:latin typeface="+mn-lt"/>
                <a:ea typeface="Arial"/>
                <a:cs typeface="Arial"/>
                <a:sym typeface="Arial"/>
              </a:rPr>
              <a:t>تحدد الحالات التي يكون فيها النظام القضائي لدولة ما مختصاً بالنظر في الدعاوى التي تنطوي على عناصر أجنبية، مثل القوانين المعمول بها لتحديد الاختصاص القضائي والقواعد المتعلقة بالمكان والزمان والأطراف المشاركة</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2- قواعد </a:t>
            </a:r>
            <a:r>
              <a:rPr lang="ar-EG" sz="2400" b="1" dirty="0">
                <a:solidFill>
                  <a:srgbClr val="000000"/>
                </a:solidFill>
                <a:latin typeface="+mn-lt"/>
                <a:ea typeface="Arial"/>
                <a:cs typeface="Arial"/>
                <a:sym typeface="Arial"/>
              </a:rPr>
              <a:t>تنازع القوانين: </a:t>
            </a:r>
            <a:r>
              <a:rPr lang="ar-EG" sz="2400" dirty="0">
                <a:solidFill>
                  <a:srgbClr val="000000"/>
                </a:solidFill>
                <a:latin typeface="+mn-lt"/>
                <a:ea typeface="Arial"/>
                <a:cs typeface="Arial"/>
                <a:sym typeface="Arial"/>
              </a:rPr>
              <a:t>تحدد القانون الواجب تطبيقه على العلاقات التي تنطوي على عناصر أجنبية، مثل القوانين المعمول بها لتحديد القانون الوطني المعمول به في العقود الدولية والمسؤولية </a:t>
            </a:r>
            <a:r>
              <a:rPr lang="ar-EG" sz="2400" dirty="0" smtClean="0">
                <a:solidFill>
                  <a:srgbClr val="000000"/>
                </a:solidFill>
                <a:latin typeface="+mn-lt"/>
                <a:ea typeface="Arial"/>
                <a:cs typeface="Arial"/>
                <a:sym typeface="Arial"/>
              </a:rPr>
              <a:t>العملية </a:t>
            </a:r>
            <a:r>
              <a:rPr lang="ar-EG" sz="2400" dirty="0">
                <a:solidFill>
                  <a:srgbClr val="000000"/>
                </a:solidFill>
                <a:latin typeface="+mn-lt"/>
                <a:ea typeface="Arial"/>
                <a:cs typeface="Arial"/>
                <a:sym typeface="Arial"/>
              </a:rPr>
              <a:t>والتعويضات</a:t>
            </a:r>
            <a:r>
              <a:rPr lang="ar-EG" sz="2400" dirty="0" smtClean="0">
                <a:solidFill>
                  <a:srgbClr val="000000"/>
                </a:solidFill>
                <a:latin typeface="+mn-lt"/>
                <a:ea typeface="Arial"/>
                <a:cs typeface="Arial"/>
                <a:sym typeface="Arial"/>
              </a:rPr>
              <a:t>.</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3- قواعد </a:t>
            </a:r>
            <a:r>
              <a:rPr lang="ar-EG" sz="2400" b="1" dirty="0">
                <a:solidFill>
                  <a:srgbClr val="000000"/>
                </a:solidFill>
                <a:latin typeface="+mn-lt"/>
                <a:ea typeface="Arial"/>
                <a:cs typeface="Arial"/>
                <a:sym typeface="Arial"/>
              </a:rPr>
              <a:t>الجنسية: </a:t>
            </a:r>
            <a:r>
              <a:rPr lang="ar-EG" sz="2400" dirty="0">
                <a:solidFill>
                  <a:srgbClr val="000000"/>
                </a:solidFill>
                <a:latin typeface="+mn-lt"/>
                <a:ea typeface="Arial"/>
                <a:cs typeface="Arial"/>
                <a:sym typeface="Arial"/>
              </a:rPr>
              <a:t>تنظم الجنسية وحقوق المواطنة، بما في ذلك كيفية اكتساب وفقدان الجنسية والتأشيرات والهجرة وحقوق المواطنين الأجانب في البلدان الأخرى وحماية المواطنين في </a:t>
            </a:r>
            <a:r>
              <a:rPr lang="ar-EG" sz="2400" dirty="0" smtClean="0">
                <a:solidFill>
                  <a:srgbClr val="000000"/>
                </a:solidFill>
                <a:latin typeface="+mn-lt"/>
                <a:ea typeface="Arial"/>
                <a:cs typeface="Arial"/>
                <a:sym typeface="Arial"/>
              </a:rPr>
              <a:t>الخارج.</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89521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smtClean="0">
                <a:solidFill>
                  <a:srgbClr val="000000"/>
                </a:solidFill>
                <a:latin typeface="+mn-lt"/>
                <a:ea typeface="Arial"/>
                <a:cs typeface="Arial"/>
                <a:sym typeface="Arial"/>
              </a:rPr>
              <a:t>4- قواعد </a:t>
            </a:r>
            <a:r>
              <a:rPr lang="ar-EG" sz="2400" b="1" dirty="0">
                <a:solidFill>
                  <a:srgbClr val="000000"/>
                </a:solidFill>
                <a:latin typeface="+mn-lt"/>
                <a:ea typeface="Arial"/>
                <a:cs typeface="Arial"/>
                <a:sym typeface="Arial"/>
              </a:rPr>
              <a:t>الأحوال الشخصية: </a:t>
            </a:r>
            <a:r>
              <a:rPr lang="ar-EG" sz="2400" dirty="0">
                <a:solidFill>
                  <a:srgbClr val="000000"/>
                </a:solidFill>
                <a:latin typeface="+mn-lt"/>
                <a:ea typeface="Arial"/>
                <a:cs typeface="Arial"/>
                <a:sym typeface="Arial"/>
              </a:rPr>
              <a:t>تتعلق بالأحوال الشخصية للأفراد مثل الزواج والطلاق والولاية على الأطفال والتبني، وتحدد القوانين المعمول بها لهذه الأمور عندما يكون للعلاقة عنصر أجنبي</a:t>
            </a:r>
            <a:r>
              <a:rPr lang="ar-EG" sz="2400" dirty="0" smtClean="0">
                <a:solidFill>
                  <a:srgbClr val="000000"/>
                </a:solidFill>
                <a:latin typeface="+mn-lt"/>
                <a:ea typeface="Arial"/>
                <a:cs typeface="Arial"/>
                <a:sym typeface="Arial"/>
              </a:rPr>
              <a:t>.</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5- قواعد </a:t>
            </a:r>
            <a:r>
              <a:rPr lang="ar-EG" sz="2400" b="1" dirty="0">
                <a:solidFill>
                  <a:srgbClr val="000000"/>
                </a:solidFill>
                <a:latin typeface="+mn-lt"/>
                <a:ea typeface="Arial"/>
                <a:cs typeface="Arial"/>
                <a:sym typeface="Arial"/>
              </a:rPr>
              <a:t>الشركات والأعمال التجارية الدولية: </a:t>
            </a:r>
            <a:r>
              <a:rPr lang="ar-EG" sz="2400" dirty="0">
                <a:solidFill>
                  <a:srgbClr val="000000"/>
                </a:solidFill>
                <a:latin typeface="+mn-lt"/>
                <a:ea typeface="Arial"/>
                <a:cs typeface="Arial"/>
                <a:sym typeface="Arial"/>
              </a:rPr>
              <a:t>تنظم العلاقات التجارية والشركات الدولية، مثل العقود التجارية الدولية والاستثمارات الأجنبية المباشرة والملكية الفكرية وحل النزاعات التجارية الدولية</a:t>
            </a:r>
            <a:r>
              <a:rPr lang="ar-EG" sz="2400" dirty="0" smtClean="0">
                <a:solidFill>
                  <a:srgbClr val="000000"/>
                </a:solidFill>
                <a:latin typeface="+mn-lt"/>
                <a:ea typeface="Arial"/>
                <a:cs typeface="Arial"/>
                <a:sym typeface="Arial"/>
              </a:rPr>
              <a:t>.</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6- قواعد </a:t>
            </a:r>
            <a:r>
              <a:rPr lang="ar-EG" sz="2400" b="1" dirty="0">
                <a:solidFill>
                  <a:srgbClr val="000000"/>
                </a:solidFill>
                <a:latin typeface="+mn-lt"/>
                <a:ea typeface="Arial"/>
                <a:cs typeface="Arial"/>
                <a:sym typeface="Arial"/>
              </a:rPr>
              <a:t>القانون الدولي الخاص في القضايا الجنائية: </a:t>
            </a:r>
            <a:r>
              <a:rPr lang="ar-EG" sz="2400" dirty="0">
                <a:solidFill>
                  <a:srgbClr val="000000"/>
                </a:solidFill>
                <a:latin typeface="+mn-lt"/>
                <a:ea typeface="Arial"/>
                <a:cs typeface="Arial"/>
                <a:sym typeface="Arial"/>
              </a:rPr>
              <a:t>تتناول المسائل المتعلقة بتعاون الدول في تسليم المجرمين وتسليم المعلومات والمساعدة القضائية الدولية في القضايا الجنائية</a:t>
            </a:r>
            <a:r>
              <a:rPr lang="ar-EG" sz="2400" dirty="0" smtClean="0">
                <a:solidFill>
                  <a:srgbClr val="000000"/>
                </a:solidFill>
                <a:latin typeface="+mn-lt"/>
                <a:ea typeface="Arial"/>
                <a:cs typeface="Arial"/>
                <a:sym typeface="Arial"/>
              </a:rPr>
              <a:t>.</a:t>
            </a:r>
            <a:r>
              <a:rPr lang="ar-EG" sz="2400" b="1" dirty="0">
                <a:solidFill>
                  <a:srgbClr val="000000"/>
                </a:solidFill>
                <a:latin typeface="+mn-lt"/>
                <a:ea typeface="Arial"/>
                <a:cs typeface="Arial"/>
                <a:sym typeface="Arial"/>
              </a:rPr>
              <a:t/>
            </a:r>
            <a:br>
              <a:rPr lang="ar-EG" sz="2400" b="1"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a:t>
            </a:r>
            <a:r>
              <a:rPr lang="ar-EG" sz="2400" dirty="0" smtClean="0">
                <a:solidFill>
                  <a:srgbClr val="000000"/>
                </a:solidFill>
                <a:latin typeface="+mn-lt"/>
                <a:ea typeface="Arial"/>
                <a:cs typeface="Arial"/>
                <a:sym typeface="Arial"/>
              </a:rPr>
              <a:t>هذه </a:t>
            </a:r>
            <a:r>
              <a:rPr lang="ar-EG" sz="2400" dirty="0">
                <a:solidFill>
                  <a:srgbClr val="000000"/>
                </a:solidFill>
                <a:latin typeface="+mn-lt"/>
                <a:ea typeface="Arial"/>
                <a:cs typeface="Arial"/>
                <a:sym typeface="Arial"/>
              </a:rPr>
              <a:t>بعض الموضوعات الرئيسية في القانون الدولي الخاص، </a:t>
            </a:r>
            <a:r>
              <a:rPr lang="ar-EG" sz="2400" b="1" dirty="0">
                <a:solidFill>
                  <a:srgbClr val="000000"/>
                </a:solidFill>
                <a:latin typeface="+mn-lt"/>
                <a:ea typeface="Arial"/>
                <a:cs typeface="Arial"/>
                <a:sym typeface="Arial"/>
              </a:rPr>
              <a:t>ومن المهم ملاحظة أن هذه القواعد تختلف من بلد لآخر ويتم تطبيقها وفقًا للاتفاقيات الدولية والنظم القانونية الوطنية المعمول بها في كل </a:t>
            </a:r>
            <a:r>
              <a:rPr lang="ar-EG" sz="2400" b="1" dirty="0" smtClean="0">
                <a:solidFill>
                  <a:srgbClr val="000000"/>
                </a:solidFill>
                <a:latin typeface="+mn-lt"/>
                <a:ea typeface="Arial"/>
                <a:cs typeface="Arial"/>
                <a:sym typeface="Arial"/>
              </a:rPr>
              <a:t>دولة.</a:t>
            </a:r>
            <a:endParaRPr lang="ar-EG" sz="2200" b="1"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فروع القانون الخاص:</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84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95400" y="2215651"/>
            <a:ext cx="9976725" cy="2677656"/>
          </a:xfrm>
          <a:prstGeom prst="rect">
            <a:avLst/>
          </a:prstGeom>
        </p:spPr>
        <p:txBody>
          <a:bodyPr wrap="square">
            <a:spAutoFit/>
          </a:bodyPr>
          <a:lstStyle/>
          <a:p>
            <a:pPr algn="just" rtl="1"/>
            <a:r>
              <a:rPr lang="ar-EG" sz="2400" dirty="0" smtClean="0"/>
              <a:t>1- د.أحمد السعيد الزقرد، </a:t>
            </a:r>
            <a:r>
              <a:rPr lang="ar-EG" sz="2400" b="1" u="sng" dirty="0" smtClean="0">
                <a:effectLst>
                  <a:outerShdw blurRad="38100" dist="38100" dir="2700000" algn="tl">
                    <a:srgbClr val="000000">
                      <a:alpha val="43137"/>
                    </a:srgbClr>
                  </a:outerShdw>
                </a:effectLst>
              </a:rPr>
              <a:t>المدخل للعلوم القانونية، الكتاب الأول، نظرية القانون</a:t>
            </a:r>
            <a:r>
              <a:rPr lang="ar-EG" sz="2400" dirty="0" smtClean="0"/>
              <a:t>، كلية الحقوق، جامعة المنصورة، مصر، 2003/2002.</a:t>
            </a:r>
          </a:p>
          <a:p>
            <a:pPr algn="just" rtl="1"/>
            <a:r>
              <a:rPr lang="ar-EG" sz="2400" dirty="0" smtClean="0"/>
              <a:t>2- د.عمرو طه بدوي، </a:t>
            </a:r>
            <a:r>
              <a:rPr lang="ar-EG" sz="2400" b="1" u="sng" dirty="0">
                <a:effectLst>
                  <a:outerShdw blurRad="38100" dist="38100" dir="2700000" algn="tl">
                    <a:srgbClr val="000000">
                      <a:alpha val="43137"/>
                    </a:srgbClr>
                  </a:outerShdw>
                </a:effectLst>
              </a:rPr>
              <a:t>المدخل </a:t>
            </a:r>
            <a:r>
              <a:rPr lang="ar-EG" sz="2400" b="1" u="sng" dirty="0" smtClean="0">
                <a:effectLst>
                  <a:outerShdw blurRad="38100" dist="38100" dir="2700000" algn="tl">
                    <a:srgbClr val="000000">
                      <a:alpha val="43137"/>
                    </a:srgbClr>
                  </a:outerShdw>
                </a:effectLst>
              </a:rPr>
              <a:t>لدراسة القانون، </a:t>
            </a:r>
            <a:r>
              <a:rPr lang="ar-EG" sz="2400" b="1" u="sng" dirty="0">
                <a:effectLst>
                  <a:outerShdw blurRad="38100" dist="38100" dir="2700000" algn="tl">
                    <a:srgbClr val="000000">
                      <a:alpha val="43137"/>
                    </a:srgbClr>
                  </a:outerShdw>
                </a:effectLst>
              </a:rPr>
              <a:t>الكتاب الأول، نظرية القانون</a:t>
            </a:r>
            <a:r>
              <a:rPr lang="ar-EG" sz="2400" dirty="0"/>
              <a:t>، كلية الحقوق، جامعة </a:t>
            </a:r>
            <a:r>
              <a:rPr lang="ar-EG" sz="2400" dirty="0" smtClean="0"/>
              <a:t>القاهرة، </a:t>
            </a:r>
            <a:r>
              <a:rPr lang="ar-EG" sz="2400" dirty="0"/>
              <a:t>مصر، </a:t>
            </a:r>
            <a:r>
              <a:rPr lang="ar-EG" sz="2400" dirty="0" smtClean="0"/>
              <a:t>2008.</a:t>
            </a:r>
          </a:p>
          <a:p>
            <a:pPr algn="just" rtl="1"/>
            <a:r>
              <a:rPr lang="ar-EG" sz="2400" dirty="0" smtClean="0"/>
              <a:t>3- أحمد محمد الرفاعي، </a:t>
            </a:r>
            <a:r>
              <a:rPr lang="ar-EG" sz="2400" b="1" u="sng" dirty="0">
                <a:effectLst>
                  <a:outerShdw blurRad="38100" dist="38100" dir="2700000" algn="tl">
                    <a:srgbClr val="000000">
                      <a:alpha val="43137"/>
                    </a:srgbClr>
                  </a:outerShdw>
                </a:effectLst>
              </a:rPr>
              <a:t>المدخل للعلوم القانونية، نظرية القانون</a:t>
            </a:r>
            <a:r>
              <a:rPr lang="ar-EG" sz="2400" dirty="0" smtClean="0"/>
              <a:t>، كلية الحقوق، جامعة بنها، مصر، 2008.</a:t>
            </a:r>
            <a:endParaRPr lang="ar-EG" sz="2400" dirty="0"/>
          </a:p>
          <a:p>
            <a:pPr algn="just" rtl="1"/>
            <a:endParaRPr lang="ar-EG" sz="2400" dirty="0"/>
          </a:p>
        </p:txBody>
      </p:sp>
      <p:sp>
        <p:nvSpPr>
          <p:cNvPr id="9" name="Google Shape;173;p5"/>
          <p:cNvSpPr txBox="1"/>
          <p:nvPr/>
        </p:nvSpPr>
        <p:spPr>
          <a:xfrm>
            <a:off x="3132894" y="1433849"/>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smtClean="0">
                <a:solidFill>
                  <a:schemeClr val="tx1"/>
                </a:solidFill>
                <a:latin typeface="Tajawal Medium"/>
                <a:cs typeface="Sultan bold" pitchFamily="2" charset="-78"/>
                <a:sym typeface="Tajawal Medium"/>
              </a:rPr>
              <a:t>:</a:t>
            </a:r>
            <a:r>
              <a:rPr lang="ar-EG" sz="2800" dirty="0" smtClean="0">
                <a:solidFill>
                  <a:schemeClr val="tx1"/>
                </a:solidFill>
                <a:latin typeface="Tajawal Medium"/>
                <a:cs typeface="Sultan bold" pitchFamily="2" charset="-78"/>
                <a:sym typeface="Tajawal Medium"/>
              </a:rPr>
              <a:t>أهم المراجع الموصى بها</a:t>
            </a:r>
            <a:endParaRPr dirty="0">
              <a:solidFill>
                <a:schemeClr val="tx1"/>
              </a:solidFill>
              <a:cs typeface="Sultan bold" pitchFamily="2" charset="-78"/>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9283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pic>
        <p:nvPicPr>
          <p:cNvPr id="512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305" y="1414509"/>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902</TotalTime>
  <Words>2777</Words>
  <Application>Microsoft Office PowerPoint</Application>
  <PresentationFormat>Custom</PresentationFormat>
  <Paragraphs>173</Paragraphs>
  <Slides>38</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Tajawal Medium</vt:lpstr>
      <vt:lpstr>Simplified Arabic</vt:lpstr>
      <vt:lpstr>Sultan Medium</vt:lpstr>
      <vt:lpstr>Sultan 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القانون المدني: القانون المدني: هو مجموعة القواعد الموضوعية التي تنظم العلاقات الخاصة بين الأفراد داخل المجتمع. يشمل هذا النوع من القانون مجموعة متنوعة من المجالات والتخصصات التي تنظم العلاقات الأسرية، مثل الزواج والطلاق وحقوق الأطفال، وأيضًا العلاقات المالية مثل العقود والممتلكات والملكية والتعويضات. أحكام القانون الخاص تعتبر الشريعة العامة التي تنطبق على العلاقات الخاصة بين الأفراد في المجتمع، وتحكمها قوانين ولوائح محددة تختلف حسب كل دولة ونظام قانوني. تهدف هذه القواعد إلى تنظيم العلاقات الخاصة بين الأفراد وحماية حقوقهم وواجباتهم، وتحقيق العدالة والتوازن في هذه العلاقات.</vt:lpstr>
      <vt:lpstr>موضوعات القانون المدني: القانون المدني ينظم نوعين من العلاقات: روابط الأحوال الشخصية (روابط الأسرة) وروابط الأحوال العينية (الروابط المالية). 1- روابط الأحوال الشخصية (روابط الأسرة): تتعلق بهذه الروابط جميع العلاقات المتعلقة بنظام الأسرة. وتشمل مسائل الزواج والطلاق والآثار القانونية المترتبة على ذلك، بالإضافة إلى مسائل النسب وحقوق الأبناء والآباء المتبادلة، وأيضًا قضايا الإرث والولاية والوصاية. كما يتناول القانون المدني مسائل بداية ونهاية الشخصية، مثل الاسم والموطن والأهلية. 2- روابط الأحوال العينية (الروابط المالية): تتعلق بهذه الروابط نوعان من القواعد. أ- الحقوق الشخصية أو حقوق الدائنين: وتشير إلى الروابط المالية بين شخصين، حيث يكون أحدهما دائنًا والآخر مدينًا. يلتزم الدائن بإجبار الشخص المدين على القيام بعمل معين أو عدم القيام به. يتضمن القانون المدني قواعد تنظم مصادر الالتزام وآثاره وانتقاله وانتهاءه وإثباته وأوصافه، وكذلك ينظم العقود المدنية مثل البيع والإيجار والشراكة والتأمين وغيرها. ب- الحقوق العينية: وتعنى بالسلطة المباشرة للشخص على شيء مادي معين بالذات. تشمل حقوق العينية الحقوق الأصلية مثل حق الملكية وحقوق الاستخدام والاستعمال والسكن، بالإضافة إلى الحقوق العينية الثانوية مثل الرهن الرسمي والرهن الحيازي وحق الامتياز وحق الاختصاص.</vt:lpstr>
      <vt:lpstr>2- القانون التجاري: القانون التجاري هو مجموعة القواعد القانونية التي تنظم العلاقات الناشئة عن النشاط التجاري والأعمال التجارية. موضوعات القانون التجاري تشمل ما يلي: 1- بيان الأعمال التجارية: يتضمن تعريف الأعمال التجارية والشروط اللازمة لاكتساب صفة التاجر، والتزامات التاجر بتسجيل دفاتر تجارية والتسجيل في السجل التجاري. 2- المحل التجاري: يحدد مفهوم المحل التجاري ويبين العناصر المادية والمعنوية المتعلقة به، مثل الاسم التجاري والعلامة التجارية. 3- الشركات التجارية: ينظم النظام الخاص بالشركات التجارية بجميع أنواعها، مثل شركات الأشخاص التعاونية والتوصية البسيطة، وشركات الأموال مع التوصية بالأسهم والمساهمة، وشركات ذات المسئولية المحدودة.</vt:lpstr>
      <vt:lpstr>4- إفلاس التاجر: يتناول القوانين والإجراءات المتعلقة بإفلاس التاجر في حالة تعثره عن سداد ديونه، ويحدد الشروط المتعلقة بإعلان الإفلاس والآثار الناتجة عنه على التاجر والدائنين. 5- العقود التجارية: يتناول بنود وقواعد العقود التجارية، مثل عقود السمسرة وعقود الوكالة التجارية وعقود الرهن وعقود نقل الأشخاص والبضائع. 6- موضوعات أخرى: تشمل براءات الاختراع والرسوم والنماذج والرسوم الصناعية، وتتضمن أيضًا القوانين المنظمة للغرف التجارية واتحاد الصناعات والبورصات المالية وغيرها. هذه الموضوعات تعكس التركيبة الشاملة للقانون التجاري وتهدف إلى تنظيم النشاط التجاري وضمان العدالة والاستقرار في العلاقات التجارية.</vt:lpstr>
      <vt:lpstr>استقلال القانون التجاري عن القانون المدني: في البداية، يجب أن نفهم أن استقلال القانون التجاري عن القانون المدني لا يعني عدم وجود صلة بينهما، بل يعني أن القانون التجاري قد تطور واستقل بشكل خاص لتنظيم العلاقات التجارية. الأسباب التي أدت إلى استقلال القانون التجاري عن القانون المدني تشمل ما يلي: 1- الحاجة للسرعة في المعاملات التجارية: التجارة تتطلب سرعة وفعالية في إجراء المعاملات، ولا يمكن أن تلتزم بالقيود والإجراءات البيروقراطية الطويلة المتعلقة بالقانون المدني. لذلك، تم تطوير القانون التجاري لتوفير آليات أكثر مرونة وسرعة في إنجاز المعاملات التجارية. 2- ظهور مجالات جديدة في التجارة: مع تطور التكنولوجيا وظهور عمليات مثل البنوك والبورصات والمعاملات المالية المعقدة، أصبح من الضروري وضع قواعد خاصة لتنظيم هذه المجالات الجديدة. هذه النظم قد لا تكون موجودة في القانون المدني العام، ولذلك يتم تطويرها في القانون التجاري. 3- ضرورة بناء الثقة في التجارة: الثقة هي عنصر أساسي في التجارة، ولا يمكن تحقيق النمو الاقتصادي والتنمية إلا إذا كانت هناك ثقة بين التجار. لذلك، تم وضع قواعد ونظم خاصة في القانون التجاري لحماية الثقة وإلزام التجار بتلبية مجموعة من الالتزامات التي تسهم في تعزيز الثقة بينهم، مثل مسك دفاتر تجارية والتسجيل في السجل التجاري.</vt:lpstr>
      <vt:lpstr>- ومع ذلك، يجب أن نلاحظ أن القانون التجاري لا ينفصل تمامًا عن القانون المدني. إذا لم تحتوي قوانين القانون التجاري على تنظيم معين لمسألة محددة، يجب الرجوع إلى قواعد القانون المدني لتطبيقها. فقواعد القانون المدني تعتبر الشريعة العامة وتنطبق في الحالات التي لا تتضمنها قوانين القانون التجاري. ومع ذلك، فإن هناك اختلافات في بعض الجوانب بين قواعد القانون المدني والقانون التجاري. باختصار، القانون التجاري استقل عن القانون المدني لتلبية احتياجات العلاقات التجارية، ولتوفير السرعة والثقة والمرونة في المعاملات التجارية. ومع ذلك، لا يزال هناك صلة بينهما وقواعد القانون المدني تُطبَق عندما تكون هناك نقاط غير مغطاة في القانون التجاري.</vt:lpstr>
      <vt:lpstr>3- القانون البحري: - القانون البحري هو مجموعة من القواعد القانونية التي تنظم العلاقات المتعلقة بالملاحة والتجارة البحرية. يركز هذا القانون على المسائل التي تتعلق بالسفن، نظرًا لتعرض السفن في المحيط البحري للعديد من المخاطر الجسيمة ولأنها تكون بعيدة عن رقابة مالكيها وإشرافهم المباشر. ولذلك، فإنه يستحق وجود قواعد قانونية مستقلة تنظم هذه العلاقات.</vt:lpstr>
      <vt:lpstr>موضوعات القانون البحري: موضوعات القانون البحري تشمل ما يلي: 1- تنظيم بيع السفن والعقود المرتبطة بها: يتضمن ذلك عقود البيع والرهن والتأمين ونقل الأشخاص والبضائع وغيرها من العقود ذات الصلة بالسفينة. 2- تنظيم السفينة نفسها: يشمل التسجيل القانوني للسفينة، بما في ذلك تسجيل الاسم والتسجيل الوطني والجوانب القانونية الأخرى المتعلقة بحالة السفينة. 3- علاقات الملاك والربان والعاملين: يحدد القانون البحري المركز القانوني للربان وعلاقته بمالك السفينة وعلاقتهما بالعاملين على السفينة، وينظم المسؤوليات والالتزامات المتعلقة بذلك. 4- الحوادث البحرية: يتناول القانون البحري المخاطر التي قد تواجه السفن في المحيط البحري، مثل التصادمات والإنقاذ والمساعدة البحرية، وينظم القواعد المتعلقة بهذه الحوادث. 5- التأمين البحري: يتناول القانون البحري كيفية التأمين على السفن والبضائع والأشخاص ضد المخاطر التي قد تحدث أثناء رحلاتها في المحيط البحري.</vt:lpstr>
      <vt:lpstr>- باختصار، القانون البحري يهدف إلى تنظيم العلاقات المتعلقة بالسفن والتجارة البحرية وحماية المصلحة العامة في مجال الملاحة البحرية، ويغطي مجموعة واسعة من الموضوعات لضمان سلامة وسلسلة العمليات البحرية والتجارة.</vt:lpstr>
      <vt:lpstr>٤- القانون الجوى: -القانون الجوي هو مجموعة القواعد القانونية التي تنظم العلاقات المتعلقة بالملاحة الجوية. ويعزى زيادة أهمية هذا الفرع إلى التطور الكبير للنقل الجوي في العصر الحديث. - تتناول موضوعات القانون الجوي مسائل تتعلق بالطائرات، وتهدف إلى توضيح النظام القانوني لتسجيل الطائرات وجنسيتها وطاقمها. كما تنظم العقود المتعلقة بالنقل الجوي للأشخاص والبضائع وعقود التأمين وتسليط الضوء على حوادث الطائرات والرقابة عليها وتنظيم المطارات وجميع المسائل المتعلقة بالملاحة الجوية. - ونظرًا لمرور الطائرات عبر المجالات الجوية لعدة دول، فإن الاتفاقيات الدولية تعد واحدة من أهم مصادر القانون الجوي، حيث لا توجد مجموعة قوانين واحدة تنظم هذا القانون بشكل شامل، بل تتعاون الدول وتبرم اتفاقيات لتنظيم القوانين والمعايير الدولية المتعلقة بالملاحة الجوية.</vt:lpstr>
      <vt:lpstr>5- قانون العمل والتأمينات الاجتماعية: (أ) قانون العمل: - قانون العمل هو مجموعة القواعد التي تنظم العلاقات بين العمال وأرباب العمل. يعد فرعًا حديثًا نسبيًا وظهر في أعقاب الثورة الصناعية، وظهرت حاجة لهذا القانون بسبب استخدام التكنولوجيا الحديثة في الإنتاج وظهور طبقة العمال التي تعرضت للظلم الاجتماعي. لذلك، كان التدخل التشريعي ضروريًا لحماية حقوق هذه الطبقة وتنظيم العلاقة بين العمال وأرباب العمل. تتناول موضوعات قانون العمل مسائل مثل: 1- تنظيم العلاقة بين العامل وصاحب العمل، بما في ذلك تحديد ساعات العمل والحد الأدنى للأجور والراحة الأسبوعية والإجازات، وقواعد تشغيل النساء والأحداث. 2- تنظيم العلاقات العمالية الجماعية، مثل عقود العمل المشتركة وإجراءات تسوية منازعات العمل وتنظيم النقابات العمالية وتحديد اختصاصاتها. 3- تحديد القواعد المتعلقة بتوقيع الجزاءات على العمال وحمايتهم من الفصل التعسفي والجزاءات التأديبية التعسفية.</vt:lpstr>
      <vt:lpstr>(ب) قانون التأمينات الاجتماعية: - ظهر قانون التأمينات الاجتماعية كفرع جديد من فروع القانون، وهو يهدف إلى حماية العمال وغيرهم من فئات القوى العاملة من المخاطر الاجتماعية المختلفة، مثل الإصابات في العمل والعجز والشيخوخة والبطالة. في البداية، كانت هذه القواعد جزءًا من قانون العمل ومنصبة لحماية العمال فقط، ولكنها تطورت تدريجيًا لتصبح فرعًا مستقلًا يعرف بـ "قانون التأمينات الاجتماعية". - يغطي التأمين الاجتماعي مختلف المخاطر الاجتماعية، ولم يعد مقتصرًا على العمال فقط، بل يشمل جميع فئات الشعب، بما في ذلك أصحاب الأعمال وغيرهم. ويوفر التأمين الاجتماعي تغطية للمخاطر مثل المرض والبطالة والعجز والشيخوخة والوفاة.</vt:lpstr>
      <vt:lpstr>6- قانون المرافعات المدنية والتجارية: - قانون المرافعات المدنية والتجارية هو مجموعة القواعد التي تحدد الإجراءات اللازمة لحماية الحقوق عن طريق السلطة القضائية، وتنظيم المحاكم المختصة في نظر الدعاوى وتحديد اختصاصاتها. - تم تسمية هذا القانون بـ "المرافعات المدنية والتجارية" نظرًا لأنه عند وضع أول تشريع لهذا القانون في مصر، لم تكن هناك فروع أخرى للقانون الخاص قد ظهرت بعد. وفي ذلك الوقت، كان القانون المدني والقانون التجاري هما المعروفان فقط، ولذلك تم تسمية هذا القانون بـ "قانون المرافعات المدنية والتجارية.</vt:lpstr>
      <vt:lpstr>* موضوعات قانون المرافعات المدنية والتجارية: تشمل موضوعات قانون المرافعات المدنية والتجارية الآتي: - بيان القواعد المتعلقة بالنظام القضائي، بما في ذلك تشكيل المحاكم المدنية والتجارية ودرجاتها، وشروط تعيين القضاة وحقوقهم وواجباتهم. - تحديد إجراءات التقاضي أمام المحاكم، مثل رفع الدعوى والنظر فيها، وتحديد حدود الأحكام وطرق الاستئناف وتنفيذ الأحكام. - بيان قواعد الاختصاص القضائي المتعلقة بتوزيع الاختصاصات القضائية بين المحاكم المختلفة من حيث الاختصاص النوعي والاختصاص المحلي والاختصاص القيمي.</vt:lpstr>
      <vt:lpstr>7- القانون الدولي الخاص: - القانون الدولي الخاص هو مجموعة من القواعد التي تحدد القانون المناسب لتطبيقه على العلاقات ذات العنصر الأجنبي وتحدد المحكمة المختصة في نظر النزاعات المتعلقة بها. - في الأصل، العلاقات بين الأفراد تكون وطنية وتخضع للقانون الوطني في جميع عناصرها. ومع ذلك، يمكن أن تتضمن العلاقات عنصرًا أجنبيًا إذا كان أحد الأطراف أجنبيًا، أو إذا كان محل العلاقة خارج البلاد، أو إذا تمت المعاملة بناءً على عقد مبرم في بلد آخر. - على سبيل المثال، إذا قام مواطن مصري ببيع عقاره في مصر لشخص آخر، فإن العلاقة ستكون وطنية في جميع عناصرها (الأشخاص والموضوع والمكان). وفي هذه الحالة، لا ينشأ أي تحدي فيما يتعلق بالقانون المناسب لتطبيقه على هذه العلاقة أو المحكمة المختصة في نظر النزاع، حيث يكون القانون المصري هو القانون المناسب للتطبيق والمحكمة المصرية هي المختصة. - ومع ذلك، إذا تضمنت العلاقة عنصرًا أجنبيًا أو أكثر، سواء في الأشخاص أو الموضوع أو المكان، يتدخل القانون الدولي الخاص لتحديد القانون المناسب للتطبيق والمحكمة المختصة في نظر النزاع المتعلق بها.</vt:lpstr>
      <vt:lpstr>* موضوعات القانون الدولي الخاص: تتناول قواعد القانون الدولي الخاص عدة مجالات وموضوعات مهمة. إليك بعض الموضوعات الرئيسية في القانون الدولي الخاص: 1- قواعد تنازع الاختصاص القضائي الدولي: تحدد الحالات التي يكون فيها النظام القضائي لدولة ما مختصاً بالنظر في الدعاوى التي تنطوي على عناصر أجنبية، مثل القوانين المعمول بها لتحديد الاختصاص القضائي والقواعد المتعلقة بالمكان والزمان والأطراف المشاركة. 2- قواعد تنازع القوانين: تحدد القانون الواجب تطبيقه على العلاقات التي تنطوي على عناصر أجنبية، مثل القوانين المعمول بها لتحديد القانون الوطني المعمول به في العقود الدولية والمسؤولية العملية والتعويضات. 3- قواعد الجنسية: تنظم الجنسية وحقوق المواطنة، بما في ذلك كيفية اكتساب وفقدان الجنسية والتأشيرات والهجرة وحقوق المواطنين الأجانب في البلدان الأخرى وحماية المواطنين في الخارج.</vt:lpstr>
      <vt:lpstr>4- قواعد الأحوال الشخصية: تتعلق بالأحوال الشخصية للأفراد مثل الزواج والطلاق والولاية على الأطفال والتبني، وتحدد القوانين المعمول بها لهذه الأمور عندما يكون للعلاقة عنصر أجنبي. 5- قواعد الشركات والأعمال التجارية الدولية: تنظم العلاقات التجارية والشركات الدولية، مثل العقود التجارية الدولية والاستثمارات الأجنبية المباشرة والملكية الفكرية وحل النزاعات التجارية الدولية. 6- قواعد القانون الدولي الخاص في القضايا الجنائية: تتناول المسائل المتعلقة بتعاون الدول في تسليم المجرمين وتسليم المعلومات والمساعدة القضائية الدولية في القضايا الجنائية. - هذه بعض الموضوعات الرئيسية في القانون الدولي الخاص، ومن المهم ملاحظة أن هذه القواعد تختلف من بلد لآخر ويتم تطبيقها وفقًا للاتفاقيات الدولية والنظم القانونية الوطنية المعمول بها في كل دولة.</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203</cp:revision>
  <dcterms:created xsi:type="dcterms:W3CDTF">2023-04-29T09:08:23Z</dcterms:created>
  <dcterms:modified xsi:type="dcterms:W3CDTF">2023-06-20T14:41:21Z</dcterms:modified>
</cp:coreProperties>
</file>