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media/image29.jpg" ContentType="image/jpg"/>
  <Override PartName="/ppt/media/image42.jpg" ContentType="image/jpg"/>
  <Override PartName="/ppt/media/image43.jpg" ContentType="image/jpg"/>
  <Override PartName="/ppt/media/image46.jpg" ContentType="image/jpg"/>
  <Override PartName="/ppt/media/image47.jpg" ContentType="image/jpg"/>
  <Override PartName="/ppt/media/image48.jpg" ContentType="image/jpg"/>
  <Override PartName="/ppt/media/image50.jpg" ContentType="image/jpg"/>
  <Override PartName="/ppt/media/image52.jpg" ContentType="image/jpg"/>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7"/>
  </p:notesMasterIdLst>
  <p:sldIdLst>
    <p:sldId id="480" r:id="rId5"/>
    <p:sldId id="303" r:id="rId6"/>
    <p:sldId id="482" r:id="rId7"/>
    <p:sldId id="612" r:id="rId8"/>
    <p:sldId id="483" r:id="rId9"/>
    <p:sldId id="485" r:id="rId10"/>
    <p:sldId id="509" r:id="rId11"/>
    <p:sldId id="500" r:id="rId12"/>
    <p:sldId id="502" r:id="rId13"/>
    <p:sldId id="503" r:id="rId14"/>
    <p:sldId id="504" r:id="rId15"/>
    <p:sldId id="510" r:id="rId16"/>
    <p:sldId id="559" r:id="rId17"/>
    <p:sldId id="560" r:id="rId18"/>
    <p:sldId id="561" r:id="rId19"/>
    <p:sldId id="562" r:id="rId20"/>
    <p:sldId id="563" r:id="rId21"/>
    <p:sldId id="611" r:id="rId22"/>
    <p:sldId id="567" r:id="rId23"/>
    <p:sldId id="568" r:id="rId24"/>
    <p:sldId id="569" r:id="rId25"/>
    <p:sldId id="570" r:id="rId26"/>
    <p:sldId id="571" r:id="rId27"/>
    <p:sldId id="572" r:id="rId28"/>
    <p:sldId id="574" r:id="rId29"/>
    <p:sldId id="575" r:id="rId30"/>
    <p:sldId id="576" r:id="rId31"/>
    <p:sldId id="577" r:id="rId32"/>
    <p:sldId id="578" r:id="rId33"/>
    <p:sldId id="579" r:id="rId34"/>
    <p:sldId id="580" r:id="rId35"/>
    <p:sldId id="581" r:id="rId36"/>
    <p:sldId id="582" r:id="rId37"/>
    <p:sldId id="583" r:id="rId38"/>
    <p:sldId id="584" r:id="rId39"/>
    <p:sldId id="585" r:id="rId40"/>
    <p:sldId id="586" r:id="rId41"/>
    <p:sldId id="588" r:id="rId42"/>
    <p:sldId id="589" r:id="rId43"/>
    <p:sldId id="591" r:id="rId44"/>
    <p:sldId id="592" r:id="rId45"/>
    <p:sldId id="593" r:id="rId46"/>
    <p:sldId id="596" r:id="rId47"/>
    <p:sldId id="597" r:id="rId48"/>
    <p:sldId id="599" r:id="rId49"/>
    <p:sldId id="600" r:id="rId50"/>
    <p:sldId id="601" r:id="rId51"/>
    <p:sldId id="602" r:id="rId52"/>
    <p:sldId id="604" r:id="rId53"/>
    <p:sldId id="605" r:id="rId54"/>
    <p:sldId id="609" r:id="rId55"/>
    <p:sldId id="349"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482"/>
            <p14:sldId id="612"/>
            <p14:sldId id="483"/>
            <p14:sldId id="485"/>
            <p14:sldId id="509"/>
            <p14:sldId id="500"/>
            <p14:sldId id="502"/>
            <p14:sldId id="503"/>
            <p14:sldId id="504"/>
            <p14:sldId id="510"/>
            <p14:sldId id="559"/>
            <p14:sldId id="560"/>
            <p14:sldId id="561"/>
            <p14:sldId id="562"/>
            <p14:sldId id="563"/>
            <p14:sldId id="611"/>
            <p14:sldId id="567"/>
            <p14:sldId id="568"/>
            <p14:sldId id="569"/>
            <p14:sldId id="570"/>
            <p14:sldId id="571"/>
            <p14:sldId id="572"/>
            <p14:sldId id="574"/>
            <p14:sldId id="575"/>
            <p14:sldId id="576"/>
            <p14:sldId id="577"/>
            <p14:sldId id="578"/>
            <p14:sldId id="579"/>
            <p14:sldId id="580"/>
            <p14:sldId id="581"/>
            <p14:sldId id="582"/>
            <p14:sldId id="583"/>
            <p14:sldId id="584"/>
            <p14:sldId id="585"/>
            <p14:sldId id="586"/>
            <p14:sldId id="588"/>
            <p14:sldId id="589"/>
            <p14:sldId id="591"/>
            <p14:sldId id="592"/>
            <p14:sldId id="593"/>
            <p14:sldId id="596"/>
            <p14:sldId id="597"/>
            <p14:sldId id="599"/>
            <p14:sldId id="600"/>
            <p14:sldId id="601"/>
            <p14:sldId id="602"/>
            <p14:sldId id="604"/>
            <p14:sldId id="605"/>
            <p14:sldId id="609"/>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72C4"/>
    <a:srgbClr val="000000"/>
    <a:srgbClr val="669BBC"/>
    <a:srgbClr val="2D3956"/>
    <a:srgbClr val="8E5A6D"/>
    <a:srgbClr val="FAC748"/>
    <a:srgbClr val="852F4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65" d="100"/>
          <a:sy n="65" d="100"/>
        </p:scale>
        <p:origin x="912"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presProps" Target="presProps.xml"/><Relationship Id="rId5" Type="http://schemas.openxmlformats.org/officeDocument/2006/relationships/slide" Target="slides/slide1.xml"/><Relationship Id="rId61" Type="http://schemas.openxmlformats.org/officeDocument/2006/relationships/tableStyles" Target="tableStyle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notesMaster" Target="notesMasters/notesMaster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2/3/2024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BD9ABFC-63BC-46CB-AC6E-523F864FF92D}" type="slidenum">
              <a:rPr lang="en-US" smtClean="0"/>
              <a:t>48</a:t>
            </a:fld>
            <a:endParaRPr lang="en-US"/>
          </a:p>
        </p:txBody>
      </p:sp>
    </p:spTree>
    <p:extLst>
      <p:ext uri="{BB962C8B-B14F-4D97-AF65-F5344CB8AC3E}">
        <p14:creationId xmlns:p14="http://schemas.microsoft.com/office/powerpoint/2010/main" val="6493889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2/3/2024</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2/3/2024</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2/3/2024</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2/3/2024</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2/3/2024</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2/3/2024</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2/3/2024</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2/3/2024</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2/3/2024</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2/3/2024</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2/3/2024</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2/3/2024</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4" r:id="rId14"/>
    <p:sldLayoutId id="2147483667"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8" Type="http://schemas.openxmlformats.org/officeDocument/2006/relationships/image" Target="../media/image16.png"/><Relationship Id="rId13" Type="http://schemas.openxmlformats.org/officeDocument/2006/relationships/image" Target="../media/image21.png"/><Relationship Id="rId18" Type="http://schemas.openxmlformats.org/officeDocument/2006/relationships/image" Target="../media/image26.pn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png"/><Relationship Id="rId17" Type="http://schemas.openxmlformats.org/officeDocument/2006/relationships/image" Target="../media/image25.png"/><Relationship Id="rId2" Type="http://schemas.openxmlformats.org/officeDocument/2006/relationships/image" Target="../media/image3.png"/><Relationship Id="rId16" Type="http://schemas.openxmlformats.org/officeDocument/2006/relationships/image" Target="../media/image24.png"/><Relationship Id="rId20" Type="http://schemas.openxmlformats.org/officeDocument/2006/relationships/image" Target="../media/image28.png"/><Relationship Id="rId1" Type="http://schemas.openxmlformats.org/officeDocument/2006/relationships/slideLayout" Target="../slideLayouts/slideLayout2.xml"/><Relationship Id="rId6" Type="http://schemas.openxmlformats.org/officeDocument/2006/relationships/image" Target="../media/image14.png"/><Relationship Id="rId11" Type="http://schemas.openxmlformats.org/officeDocument/2006/relationships/image" Target="../media/image19.png"/><Relationship Id="rId5" Type="http://schemas.openxmlformats.org/officeDocument/2006/relationships/image" Target="../media/image13.png"/><Relationship Id="rId15" Type="http://schemas.openxmlformats.org/officeDocument/2006/relationships/image" Target="../media/image23.png"/><Relationship Id="rId10" Type="http://schemas.openxmlformats.org/officeDocument/2006/relationships/image" Target="../media/image18.png"/><Relationship Id="rId19" Type="http://schemas.openxmlformats.org/officeDocument/2006/relationships/image" Target="../media/image27.png"/><Relationship Id="rId4" Type="http://schemas.openxmlformats.org/officeDocument/2006/relationships/image" Target="../media/image12.png"/><Relationship Id="rId9" Type="http://schemas.openxmlformats.org/officeDocument/2006/relationships/image" Target="../media/image17.png"/><Relationship Id="rId14" Type="http://schemas.openxmlformats.org/officeDocument/2006/relationships/image" Target="../media/image22.png"/></Relationships>
</file>

<file path=ppt/slides/_rels/slide11.xml.rels><?xml version="1.0" encoding="UTF-8" standalone="yes"?>
<Relationships xmlns="http://schemas.openxmlformats.org/package/2006/relationships"><Relationship Id="rId8" Type="http://schemas.openxmlformats.org/officeDocument/2006/relationships/image" Target="../media/image34.png"/><Relationship Id="rId13" Type="http://schemas.openxmlformats.org/officeDocument/2006/relationships/image" Target="../media/image39.png"/><Relationship Id="rId3" Type="http://schemas.openxmlformats.org/officeDocument/2006/relationships/image" Target="../media/image29.jpg"/><Relationship Id="rId7" Type="http://schemas.openxmlformats.org/officeDocument/2006/relationships/image" Target="../media/image33.png"/><Relationship Id="rId12" Type="http://schemas.openxmlformats.org/officeDocument/2006/relationships/image" Target="../media/image38.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32.pn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png"/><Relationship Id="rId4" Type="http://schemas.openxmlformats.org/officeDocument/2006/relationships/image" Target="../media/image30.png"/><Relationship Id="rId9" Type="http://schemas.openxmlformats.org/officeDocument/2006/relationships/image" Target="../media/image35.png"/><Relationship Id="rId14" Type="http://schemas.openxmlformats.org/officeDocument/2006/relationships/image" Target="../media/image40.png"/></Relationships>
</file>

<file path=ppt/slides/_rels/slide1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2.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49.png"/><Relationship Id="rId3" Type="http://schemas.openxmlformats.org/officeDocument/2006/relationships/image" Target="../media/image44.png"/><Relationship Id="rId7" Type="http://schemas.openxmlformats.org/officeDocument/2006/relationships/image" Target="../media/image48.jpg"/><Relationship Id="rId2" Type="http://schemas.openxmlformats.org/officeDocument/2006/relationships/image" Target="../media/image43.jpg"/><Relationship Id="rId1" Type="http://schemas.openxmlformats.org/officeDocument/2006/relationships/slideLayout" Target="../slideLayouts/slideLayout2.xml"/><Relationship Id="rId6" Type="http://schemas.openxmlformats.org/officeDocument/2006/relationships/image" Target="../media/image47.jpg"/><Relationship Id="rId5" Type="http://schemas.openxmlformats.org/officeDocument/2006/relationships/image" Target="../media/image46.jpg"/><Relationship Id="rId10" Type="http://schemas.openxmlformats.org/officeDocument/2006/relationships/image" Target="../media/image3.png"/><Relationship Id="rId4" Type="http://schemas.openxmlformats.org/officeDocument/2006/relationships/image" Target="../media/image45.png"/><Relationship Id="rId9" Type="http://schemas.openxmlformats.org/officeDocument/2006/relationships/image" Target="../media/image50.jpg"/></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2.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1.e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2.jp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2.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2.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2.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3.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6.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7.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59.emf"/><Relationship Id="rId2" Type="http://schemas.openxmlformats.org/officeDocument/2006/relationships/image" Target="../media/image58.emf"/><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61.emf"/><Relationship Id="rId4" Type="http://schemas.openxmlformats.org/officeDocument/2006/relationships/image" Target="../media/image60.emf"/></Relationships>
</file>

<file path=ppt/slides/_rels/slide4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2.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3.emf"/><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64.emf"/><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66.png"/><Relationship Id="rId7" Type="http://schemas.openxmlformats.org/officeDocument/2006/relationships/image" Target="../media/image7.svg"/><Relationship Id="rId2" Type="http://schemas.openxmlformats.org/officeDocument/2006/relationships/image" Target="../media/image65.jpeg"/><Relationship Id="rId1" Type="http://schemas.openxmlformats.org/officeDocument/2006/relationships/slideLayout" Target="../slideLayouts/slideLayout15.xml"/><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67.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1105196" y="3794396"/>
            <a:ext cx="4886463" cy="461665"/>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Prepared by Dr. Ashraf Elsayed</a:t>
            </a:r>
          </a:p>
        </p:txBody>
      </p:sp>
      <p:sp>
        <p:nvSpPr>
          <p:cNvPr id="31" name="TextBox 30">
            <a:extLst>
              <a:ext uri="{FF2B5EF4-FFF2-40B4-BE49-F238E27FC236}">
                <a16:creationId xmlns:a16="http://schemas.microsoft.com/office/drawing/2014/main" id="{16E4CC76-2D0D-6204-3FBC-B0856D8E8836}"/>
              </a:ext>
            </a:extLst>
          </p:cNvPr>
          <p:cNvSpPr txBox="1"/>
          <p:nvPr/>
        </p:nvSpPr>
        <p:spPr>
          <a:xfrm>
            <a:off x="0" y="1541240"/>
            <a:ext cx="6111994" cy="1446550"/>
          </a:xfrm>
          <a:prstGeom prst="rect">
            <a:avLst/>
          </a:prstGeom>
          <a:noFill/>
        </p:spPr>
        <p:txBody>
          <a:bodyPr wrap="non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Reinforcement Learning</a:t>
            </a:r>
          </a:p>
          <a:p>
            <a:r>
              <a:rPr lang="en-US" sz="4400" b="1" dirty="0">
                <a:solidFill>
                  <a:srgbClr val="00B0F0"/>
                </a:solidFill>
                <a:latin typeface="Times New Roman" panose="02020603050405020304" pitchFamily="18" charset="0"/>
                <a:cs typeface="Times New Roman" panose="02020603050405020304" pitchFamily="18" charset="0"/>
              </a:rPr>
              <a:t> (AI644)</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415085" y="5486541"/>
            <a:ext cx="3516608" cy="1101806"/>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1</a:t>
            </a: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5826657" y="2864278"/>
            <a:ext cx="6111994" cy="769441"/>
          </a:xfrm>
          <a:prstGeom prst="rect">
            <a:avLst/>
          </a:prstGeom>
          <a:noFill/>
        </p:spPr>
        <p:txBody>
          <a:bodyPr wrap="non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Reinforcement Learning</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1</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Ashraf Elsayed</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13679" y="372325"/>
            <a:ext cx="2457656" cy="670874"/>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7">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701632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14" name="Title 13">
            <a:extLst>
              <a:ext uri="{FF2B5EF4-FFF2-40B4-BE49-F238E27FC236}">
                <a16:creationId xmlns:a16="http://schemas.microsoft.com/office/drawing/2014/main" id="{EC972548-320F-C02B-157F-08544103C1CF}"/>
              </a:ext>
            </a:extLst>
          </p:cNvPr>
          <p:cNvSpPr>
            <a:spLocks noGrp="1"/>
          </p:cNvSpPr>
          <p:nvPr>
            <p:ph type="title"/>
          </p:nvPr>
        </p:nvSpPr>
        <p:spPr>
          <a:xfrm>
            <a:off x="838200" y="2546781"/>
            <a:ext cx="10515600" cy="1325563"/>
          </a:xfrm>
        </p:spPr>
        <p:txBody>
          <a:bodyPr/>
          <a:lstStyle/>
          <a:p>
            <a:pPr algn="ctr"/>
            <a:r>
              <a:rPr lang="en-US" dirty="0">
                <a:latin typeface="Andalus" panose="02020603050405020304" pitchFamily="18" charset="-78"/>
                <a:cs typeface="Andalus" panose="02020603050405020304" pitchFamily="18" charset="-78"/>
              </a:rPr>
              <a:t>Introduction to</a:t>
            </a:r>
            <a:br>
              <a:rPr lang="en-US" dirty="0">
                <a:latin typeface="Andalus" panose="02020603050405020304" pitchFamily="18" charset="-78"/>
                <a:cs typeface="Andalus" panose="02020603050405020304" pitchFamily="18" charset="-78"/>
              </a:rPr>
            </a:br>
            <a:r>
              <a:rPr lang="en-US" dirty="0">
                <a:latin typeface="Andalus" panose="02020603050405020304" pitchFamily="18" charset="-78"/>
                <a:cs typeface="Andalus" panose="02020603050405020304" pitchFamily="18" charset="-78"/>
              </a:rPr>
              <a:t>Reinforcement Learning</a:t>
            </a:r>
          </a:p>
        </p:txBody>
      </p:sp>
    </p:spTree>
    <p:extLst>
      <p:ext uri="{BB962C8B-B14F-4D97-AF65-F5344CB8AC3E}">
        <p14:creationId xmlns:p14="http://schemas.microsoft.com/office/powerpoint/2010/main" val="3323216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60F619-E88E-2A34-FC02-BB47B205C58B}"/>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BAC933BC-45E6-C19D-4264-FD2916CE8FE9}"/>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F3D7C2D-C36F-DFDD-67CD-54ACD78BFEDE}"/>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B6517AB1-2690-6B1F-8090-8FA9DD9959C3}"/>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14" name="Title 13">
            <a:extLst>
              <a:ext uri="{FF2B5EF4-FFF2-40B4-BE49-F238E27FC236}">
                <a16:creationId xmlns:a16="http://schemas.microsoft.com/office/drawing/2014/main" id="{692DAD0F-486E-21BF-DD76-B66CED667BEA}"/>
              </a:ext>
            </a:extLst>
          </p:cNvPr>
          <p:cNvSpPr>
            <a:spLocks noGrp="1"/>
          </p:cNvSpPr>
          <p:nvPr>
            <p:ph type="title"/>
          </p:nvPr>
        </p:nvSpPr>
        <p:spPr>
          <a:xfrm>
            <a:off x="956187" y="1155869"/>
            <a:ext cx="10515600" cy="1325563"/>
          </a:xfrm>
        </p:spPr>
        <p:txBody>
          <a:bodyPr/>
          <a:lstStyle/>
          <a:p>
            <a:r>
              <a:rPr lang="en-US" dirty="0">
                <a:latin typeface="Andalus" panose="02020603050405020304" pitchFamily="18" charset="-78"/>
                <a:cs typeface="Andalus" panose="02020603050405020304" pitchFamily="18" charset="-78"/>
              </a:rPr>
              <a:t>The objectives of the lecture is to:</a:t>
            </a:r>
          </a:p>
        </p:txBody>
      </p:sp>
      <p:sp>
        <p:nvSpPr>
          <p:cNvPr id="3" name="Content Placeholder 12">
            <a:extLst>
              <a:ext uri="{FF2B5EF4-FFF2-40B4-BE49-F238E27FC236}">
                <a16:creationId xmlns:a16="http://schemas.microsoft.com/office/drawing/2014/main" id="{6D6DF1B4-B606-316A-AA7C-6FEE93B79AF5}"/>
              </a:ext>
            </a:extLst>
          </p:cNvPr>
          <p:cNvSpPr txBox="1">
            <a:spLocks/>
          </p:cNvSpPr>
          <p:nvPr/>
        </p:nvSpPr>
        <p:spPr>
          <a:xfrm>
            <a:off x="720214" y="2120590"/>
            <a:ext cx="10515600"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00000"/>
              </a:lnSpc>
            </a:pPr>
            <a:endParaRPr lang="en-US" dirty="0"/>
          </a:p>
        </p:txBody>
      </p:sp>
      <p:sp>
        <p:nvSpPr>
          <p:cNvPr id="7" name="TextBox 6">
            <a:extLst>
              <a:ext uri="{FF2B5EF4-FFF2-40B4-BE49-F238E27FC236}">
                <a16:creationId xmlns:a16="http://schemas.microsoft.com/office/drawing/2014/main" id="{6BE5F489-5CD3-94BE-70A4-F59798DF2C19}"/>
              </a:ext>
            </a:extLst>
          </p:cNvPr>
          <p:cNvSpPr txBox="1"/>
          <p:nvPr/>
        </p:nvSpPr>
        <p:spPr>
          <a:xfrm>
            <a:off x="180431" y="2551837"/>
            <a:ext cx="11485543" cy="3257174"/>
          </a:xfrm>
          <a:prstGeom prst="rect">
            <a:avLst/>
          </a:prstGeom>
          <a:noFill/>
        </p:spPr>
        <p:txBody>
          <a:bodyPr wrap="square">
            <a:spAutoFit/>
          </a:bodyPr>
          <a:lstStyle/>
          <a:p>
            <a:pPr marL="457200" indent="-457200">
              <a:lnSpc>
                <a:spcPct val="150000"/>
              </a:lnSpc>
              <a:buFont typeface="Arial" panose="020B0604020202020204" pitchFamily="34" charset="0"/>
              <a:buChar char="•"/>
            </a:pPr>
            <a:r>
              <a:rPr lang="en-US" sz="2800" dirty="0"/>
              <a:t>Understand Reinforcement Learning Fundamentals</a:t>
            </a:r>
          </a:p>
          <a:p>
            <a:pPr marL="457200" indent="-457200">
              <a:lnSpc>
                <a:spcPct val="150000"/>
              </a:lnSpc>
              <a:buFont typeface="Arial" panose="020B0604020202020204" pitchFamily="34" charset="0"/>
              <a:buChar char="•"/>
            </a:pPr>
            <a:r>
              <a:rPr lang="en-US" sz="2800" dirty="0"/>
              <a:t>Define and explain the basic concepts of reinforcement learning, including agents, environments, actions, states, rewards, and policies.</a:t>
            </a:r>
          </a:p>
          <a:p>
            <a:pPr marL="457200" indent="-457200">
              <a:lnSpc>
                <a:spcPct val="150000"/>
              </a:lnSpc>
              <a:buFont typeface="Arial" panose="020B0604020202020204" pitchFamily="34" charset="0"/>
              <a:buChar char="•"/>
            </a:pPr>
            <a:r>
              <a:rPr lang="en-US" sz="2800" dirty="0"/>
              <a:t>Understand the difference between supervised learning, unsupervised learning, and reinforcement learning.</a:t>
            </a:r>
          </a:p>
        </p:txBody>
      </p:sp>
    </p:spTree>
    <p:extLst>
      <p:ext uri="{BB962C8B-B14F-4D97-AF65-F5344CB8AC3E}">
        <p14:creationId xmlns:p14="http://schemas.microsoft.com/office/powerpoint/2010/main" val="33282014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12" name="Title 11">
            <a:extLst>
              <a:ext uri="{FF2B5EF4-FFF2-40B4-BE49-F238E27FC236}">
                <a16:creationId xmlns:a16="http://schemas.microsoft.com/office/drawing/2014/main" id="{DFD16B67-4F85-E218-072B-5C6C4C21DC2F}"/>
              </a:ext>
            </a:extLst>
          </p:cNvPr>
          <p:cNvSpPr>
            <a:spLocks noGrp="1"/>
          </p:cNvSpPr>
          <p:nvPr>
            <p:ph type="title"/>
          </p:nvPr>
        </p:nvSpPr>
        <p:spPr>
          <a:xfrm>
            <a:off x="705464" y="702948"/>
            <a:ext cx="10515600" cy="1325563"/>
          </a:xfrm>
        </p:spPr>
        <p:txBody>
          <a:bodyPr/>
          <a:lstStyle/>
          <a:p>
            <a:pPr algn="ctr"/>
            <a:r>
              <a:rPr lang="en-US" dirty="0">
                <a:latin typeface="Andalus" panose="02020603050405020304" pitchFamily="18" charset="-78"/>
                <a:cs typeface="Andalus" panose="02020603050405020304" pitchFamily="18" charset="-78"/>
              </a:rPr>
              <a:t>What is Reinforcement Learning?</a:t>
            </a:r>
          </a:p>
        </p:txBody>
      </p:sp>
      <p:sp>
        <p:nvSpPr>
          <p:cNvPr id="13" name="Content Placeholder 12">
            <a:extLst>
              <a:ext uri="{FF2B5EF4-FFF2-40B4-BE49-F238E27FC236}">
                <a16:creationId xmlns:a16="http://schemas.microsoft.com/office/drawing/2014/main" id="{703BDC53-68A1-5393-69EB-555F697A8228}"/>
              </a:ext>
            </a:extLst>
          </p:cNvPr>
          <p:cNvSpPr>
            <a:spLocks noGrp="1"/>
          </p:cNvSpPr>
          <p:nvPr>
            <p:ph idx="1"/>
          </p:nvPr>
        </p:nvSpPr>
        <p:spPr>
          <a:xfrm>
            <a:off x="720214" y="2120590"/>
            <a:ext cx="10515600" cy="4351338"/>
          </a:xfrm>
        </p:spPr>
        <p:txBody>
          <a:bodyPr/>
          <a:lstStyle/>
          <a:p>
            <a:pPr algn="just">
              <a:lnSpc>
                <a:spcPct val="100000"/>
              </a:lnSpc>
            </a:pPr>
            <a:r>
              <a:rPr lang="en-US" dirty="0"/>
              <a:t> RL is a type of machine learning paradigm where an agent learns to make decisions by interacting with an environment. The agent takes actions in the environment, and based on these actions, it receives feedback in the form of rewards or penalties. The goal of the agent is to learn a policy, which is a mapping from states to actions, that maximizes the cumulative reward over time.</a:t>
            </a:r>
          </a:p>
        </p:txBody>
      </p:sp>
    </p:spTree>
    <p:extLst>
      <p:ext uri="{BB962C8B-B14F-4D97-AF65-F5344CB8AC3E}">
        <p14:creationId xmlns:p14="http://schemas.microsoft.com/office/powerpoint/2010/main" val="20036790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11" name="Title 1">
            <a:extLst>
              <a:ext uri="{FF2B5EF4-FFF2-40B4-BE49-F238E27FC236}">
                <a16:creationId xmlns:a16="http://schemas.microsoft.com/office/drawing/2014/main" id="{A5889FFE-3DF3-B1FB-A604-0FC601FE0B4C}"/>
              </a:ext>
            </a:extLst>
          </p:cNvPr>
          <p:cNvSpPr>
            <a:spLocks noGrp="1"/>
          </p:cNvSpPr>
          <p:nvPr>
            <p:ph type="title"/>
          </p:nvPr>
        </p:nvSpPr>
        <p:spPr>
          <a:xfrm>
            <a:off x="534432" y="302866"/>
            <a:ext cx="9627764" cy="1153330"/>
          </a:xfrm>
        </p:spPr>
        <p:txBody>
          <a:bodyPr/>
          <a:lstStyle/>
          <a:p>
            <a:pPr algn="ctr"/>
            <a:r>
              <a:rPr lang="en-US" dirty="0"/>
              <a:t>Machine Learning</a:t>
            </a:r>
          </a:p>
        </p:txBody>
      </p:sp>
      <p:pic>
        <p:nvPicPr>
          <p:cNvPr id="12" name="Content Placeholder 3">
            <a:extLst>
              <a:ext uri="{FF2B5EF4-FFF2-40B4-BE49-F238E27FC236}">
                <a16:creationId xmlns:a16="http://schemas.microsoft.com/office/drawing/2014/main" id="{7CDAB504-2033-AE70-0D51-F8592558F150}"/>
              </a:ext>
            </a:extLst>
          </p:cNvPr>
          <p:cNvPicPr>
            <a:picLocks noGrp="1" noChangeAspect="1"/>
          </p:cNvPicPr>
          <p:nvPr>
            <p:ph idx="1"/>
          </p:nvPr>
        </p:nvPicPr>
        <p:blipFill>
          <a:blip r:embed="rId3"/>
          <a:stretch>
            <a:fillRect/>
          </a:stretch>
        </p:blipFill>
        <p:spPr>
          <a:xfrm>
            <a:off x="534987" y="1239096"/>
            <a:ext cx="9626651" cy="4838150"/>
          </a:xfrm>
          <a:prstGeom prst="rect">
            <a:avLst/>
          </a:prstGeom>
        </p:spPr>
      </p:pic>
    </p:spTree>
    <p:extLst>
      <p:ext uri="{BB962C8B-B14F-4D97-AF65-F5344CB8AC3E}">
        <p14:creationId xmlns:p14="http://schemas.microsoft.com/office/powerpoint/2010/main" val="41295629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11" name="Rectangle 10">
            <a:extLst>
              <a:ext uri="{FF2B5EF4-FFF2-40B4-BE49-F238E27FC236}">
                <a16:creationId xmlns:a16="http://schemas.microsoft.com/office/drawing/2014/main" id="{DA169B83-3E9E-88F1-8463-AC559BB37519}"/>
              </a:ext>
            </a:extLst>
          </p:cNvPr>
          <p:cNvSpPr/>
          <p:nvPr/>
        </p:nvSpPr>
        <p:spPr>
          <a:xfrm>
            <a:off x="534432" y="4343400"/>
            <a:ext cx="9762959" cy="202622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2" name="Rectangle 2">
            <a:extLst>
              <a:ext uri="{FF2B5EF4-FFF2-40B4-BE49-F238E27FC236}">
                <a16:creationId xmlns:a16="http://schemas.microsoft.com/office/drawing/2014/main" id="{1E2EBD6A-C1C0-41FF-2ADC-D5B8C81F77D3}"/>
              </a:ext>
            </a:extLst>
          </p:cNvPr>
          <p:cNvSpPr>
            <a:spLocks noGrp="1" noChangeArrowheads="1"/>
          </p:cNvSpPr>
          <p:nvPr>
            <p:ph type="title"/>
          </p:nvPr>
        </p:nvSpPr>
        <p:spPr>
          <a:xfrm>
            <a:off x="534432" y="302865"/>
            <a:ext cx="9619774" cy="1260475"/>
          </a:xfrm>
        </p:spPr>
        <p:txBody>
          <a:bodyPr/>
          <a:lstStyle/>
          <a:p>
            <a:pPr algn="ctr"/>
            <a:r>
              <a:rPr lang="en-US" altLang="en-US" dirty="0"/>
              <a:t>Machine Learning Areas</a:t>
            </a:r>
          </a:p>
        </p:txBody>
      </p:sp>
      <p:sp>
        <p:nvSpPr>
          <p:cNvPr id="13" name="Rectangle 3">
            <a:extLst>
              <a:ext uri="{FF2B5EF4-FFF2-40B4-BE49-F238E27FC236}">
                <a16:creationId xmlns:a16="http://schemas.microsoft.com/office/drawing/2014/main" id="{923ADD0B-C59A-89D5-7E10-BF343141E423}"/>
              </a:ext>
            </a:extLst>
          </p:cNvPr>
          <p:cNvSpPr txBox="1">
            <a:spLocks noChangeArrowheads="1"/>
          </p:cNvSpPr>
          <p:nvPr/>
        </p:nvSpPr>
        <p:spPr>
          <a:xfrm>
            <a:off x="534432" y="1425454"/>
            <a:ext cx="9619774" cy="499113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sz="2647" b="1" dirty="0">
                <a:solidFill>
                  <a:schemeClr val="accent2"/>
                </a:solidFill>
              </a:rPr>
              <a:t>Supervised Learning</a:t>
            </a:r>
            <a:r>
              <a:rPr lang="en-US" altLang="en-US" sz="2647" b="1" dirty="0"/>
              <a:t>:</a:t>
            </a:r>
            <a:r>
              <a:rPr lang="en-US" altLang="en-US" sz="2647" dirty="0"/>
              <a:t> Data and corresponding labels are given</a:t>
            </a:r>
          </a:p>
          <a:p>
            <a:endParaRPr lang="en-US" altLang="en-US" sz="2647" dirty="0"/>
          </a:p>
          <a:p>
            <a:r>
              <a:rPr lang="en-US" altLang="en-US" sz="2647" b="1" dirty="0">
                <a:solidFill>
                  <a:schemeClr val="accent2"/>
                </a:solidFill>
              </a:rPr>
              <a:t>Unsupervised Learning</a:t>
            </a:r>
            <a:r>
              <a:rPr lang="en-US" altLang="en-US" sz="2647" b="1" dirty="0"/>
              <a:t>:</a:t>
            </a:r>
            <a:r>
              <a:rPr lang="en-US" altLang="en-US" sz="2647" dirty="0"/>
              <a:t> Only data is given, no labels provided</a:t>
            </a:r>
          </a:p>
          <a:p>
            <a:endParaRPr lang="en-US" altLang="en-US" sz="2647" dirty="0"/>
          </a:p>
          <a:p>
            <a:r>
              <a:rPr lang="en-US" altLang="en-US" sz="2647" b="1" dirty="0">
                <a:solidFill>
                  <a:schemeClr val="accent2"/>
                </a:solidFill>
              </a:rPr>
              <a:t>Semi-supervised Learning</a:t>
            </a:r>
            <a:r>
              <a:rPr lang="en-US" altLang="en-US" sz="2647" b="1" dirty="0"/>
              <a:t>:</a:t>
            </a:r>
            <a:r>
              <a:rPr lang="en-US" altLang="en-US" sz="2647" dirty="0"/>
              <a:t> Some (if not all) labels are present</a:t>
            </a:r>
          </a:p>
          <a:p>
            <a:pPr>
              <a:buFontTx/>
              <a:buNone/>
            </a:pPr>
            <a:endParaRPr lang="en-US" altLang="en-US" sz="2647" dirty="0"/>
          </a:p>
          <a:p>
            <a:pPr algn="just"/>
            <a:r>
              <a:rPr lang="en-US" altLang="en-US" sz="2647" b="1" dirty="0">
                <a:solidFill>
                  <a:schemeClr val="accent2"/>
                </a:solidFill>
              </a:rPr>
              <a:t>Reinforcement Learning</a:t>
            </a:r>
            <a:r>
              <a:rPr lang="en-US" altLang="en-US" sz="2647" dirty="0"/>
              <a:t>: An agent interacting with the world makes observations, takes actions, and is rewarded or punished; it should learn to choose actions in such a way as to obtain a lot of reward</a:t>
            </a:r>
          </a:p>
        </p:txBody>
      </p:sp>
    </p:spTree>
    <p:extLst>
      <p:ext uri="{BB962C8B-B14F-4D97-AF65-F5344CB8AC3E}">
        <p14:creationId xmlns:p14="http://schemas.microsoft.com/office/powerpoint/2010/main" val="2912796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2E8A556-EFEE-3F99-2E23-794AD36AD2BB}"/>
              </a:ext>
            </a:extLst>
          </p:cNvPr>
          <p:cNvSpPr>
            <a:spLocks noGrp="1" noChangeArrowheads="1"/>
          </p:cNvSpPr>
          <p:nvPr>
            <p:ph type="title"/>
          </p:nvPr>
        </p:nvSpPr>
        <p:spPr>
          <a:xfrm>
            <a:off x="534432" y="302865"/>
            <a:ext cx="9619774" cy="1260475"/>
          </a:xfrm>
        </p:spPr>
        <p:txBody>
          <a:bodyPr/>
          <a:lstStyle/>
          <a:p>
            <a:pPr algn="ctr"/>
            <a:r>
              <a:rPr lang="en-US" altLang="en-US" dirty="0"/>
              <a:t>Supervised Learning</a:t>
            </a:r>
          </a:p>
        </p:txBody>
      </p:sp>
      <p:sp>
        <p:nvSpPr>
          <p:cNvPr id="4" name="Rectangle 3">
            <a:extLst>
              <a:ext uri="{FF2B5EF4-FFF2-40B4-BE49-F238E27FC236}">
                <a16:creationId xmlns:a16="http://schemas.microsoft.com/office/drawing/2014/main" id="{0A0362EF-65D7-6F37-D0A0-A7CDD481023A}"/>
              </a:ext>
            </a:extLst>
          </p:cNvPr>
          <p:cNvSpPr txBox="1">
            <a:spLocks noChangeArrowheads="1"/>
          </p:cNvSpPr>
          <p:nvPr/>
        </p:nvSpPr>
        <p:spPr>
          <a:xfrm>
            <a:off x="554514" y="1677921"/>
            <a:ext cx="9579610" cy="532725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a:t>Learning a discrete function: </a:t>
            </a:r>
            <a:r>
              <a:rPr lang="en-US" altLang="en-US" b="1"/>
              <a:t>Classification</a:t>
            </a:r>
          </a:p>
          <a:p>
            <a:pPr lvl="1"/>
            <a:r>
              <a:rPr lang="en-US" altLang="en-US"/>
              <a:t>Boolean classification:</a:t>
            </a:r>
          </a:p>
          <a:p>
            <a:pPr lvl="2"/>
            <a:r>
              <a:rPr lang="en-US" altLang="en-US"/>
              <a:t>Each example is classified as true(positive) or false(negative).</a:t>
            </a:r>
          </a:p>
          <a:p>
            <a:r>
              <a:rPr lang="en-US" altLang="en-US"/>
              <a:t>Learning a continuous function: </a:t>
            </a:r>
            <a:r>
              <a:rPr lang="en-US" altLang="en-US" b="1"/>
              <a:t>Regression</a:t>
            </a:r>
            <a:endParaRPr lang="en-US" altLang="en-US" b="1" dirty="0"/>
          </a:p>
        </p:txBody>
      </p:sp>
    </p:spTree>
    <p:extLst>
      <p:ext uri="{BB962C8B-B14F-4D97-AF65-F5344CB8AC3E}">
        <p14:creationId xmlns:p14="http://schemas.microsoft.com/office/powerpoint/2010/main" val="6083978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440263" y="631703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0" name="Rounded Rectangle 29">
            <a:extLst>
              <a:ext uri="{FF2B5EF4-FFF2-40B4-BE49-F238E27FC236}">
                <a16:creationId xmlns:a16="http://schemas.microsoft.com/office/drawing/2014/main" id="{E47C7B7F-09AD-CC1B-8F32-3C08D692A967}"/>
              </a:ext>
            </a:extLst>
          </p:cNvPr>
          <p:cNvSpPr/>
          <p:nvPr/>
        </p:nvSpPr>
        <p:spPr>
          <a:xfrm>
            <a:off x="9608326" y="4836456"/>
            <a:ext cx="1932728" cy="1008380"/>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2647" dirty="0">
                <a:solidFill>
                  <a:srgbClr val="000000"/>
                </a:solidFill>
              </a:rPr>
              <a:t>Prediction</a:t>
            </a:r>
          </a:p>
        </p:txBody>
      </p:sp>
      <p:sp>
        <p:nvSpPr>
          <p:cNvPr id="31" name="Title 1">
            <a:extLst>
              <a:ext uri="{FF2B5EF4-FFF2-40B4-BE49-F238E27FC236}">
                <a16:creationId xmlns:a16="http://schemas.microsoft.com/office/drawing/2014/main" id="{6E5CCA45-19BD-73D0-422C-34CA540F9EB6}"/>
              </a:ext>
            </a:extLst>
          </p:cNvPr>
          <p:cNvSpPr>
            <a:spLocks noGrp="1"/>
          </p:cNvSpPr>
          <p:nvPr>
            <p:ph type="title"/>
          </p:nvPr>
        </p:nvSpPr>
        <p:spPr>
          <a:xfrm>
            <a:off x="1810849" y="0"/>
            <a:ext cx="9075420" cy="539517"/>
          </a:xfrm>
        </p:spPr>
        <p:txBody>
          <a:bodyPr>
            <a:normAutofit fontScale="90000"/>
          </a:bodyPr>
          <a:lstStyle/>
          <a:p>
            <a:pPr algn="ctr"/>
            <a:r>
              <a:rPr lang="en-US" altLang="en-US" dirty="0"/>
              <a:t>Steps</a:t>
            </a:r>
          </a:p>
        </p:txBody>
      </p:sp>
      <p:sp>
        <p:nvSpPr>
          <p:cNvPr id="32" name="Rounded Rectangle 9">
            <a:extLst>
              <a:ext uri="{FF2B5EF4-FFF2-40B4-BE49-F238E27FC236}">
                <a16:creationId xmlns:a16="http://schemas.microsoft.com/office/drawing/2014/main" id="{FB969003-8A0F-F7CB-BC05-53A221D88520}"/>
              </a:ext>
            </a:extLst>
          </p:cNvPr>
          <p:cNvSpPr/>
          <p:nvPr/>
        </p:nvSpPr>
        <p:spPr>
          <a:xfrm>
            <a:off x="7604939" y="753202"/>
            <a:ext cx="1764665" cy="92434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2647" dirty="0">
                <a:solidFill>
                  <a:srgbClr val="000000"/>
                </a:solidFill>
              </a:rPr>
              <a:t>Training Labels</a:t>
            </a:r>
          </a:p>
        </p:txBody>
      </p:sp>
      <p:grpSp>
        <p:nvGrpSpPr>
          <p:cNvPr id="33" name="Group 12">
            <a:extLst>
              <a:ext uri="{FF2B5EF4-FFF2-40B4-BE49-F238E27FC236}">
                <a16:creationId xmlns:a16="http://schemas.microsoft.com/office/drawing/2014/main" id="{D229CC6C-409A-AA7A-6B77-BF48C656179F}"/>
              </a:ext>
            </a:extLst>
          </p:cNvPr>
          <p:cNvGrpSpPr>
            <a:grpSpLocks/>
          </p:cNvGrpSpPr>
          <p:nvPr/>
        </p:nvGrpSpPr>
        <p:grpSpPr bwMode="auto">
          <a:xfrm>
            <a:off x="1890786" y="949739"/>
            <a:ext cx="2689013" cy="3394529"/>
            <a:chOff x="228600" y="1417320"/>
            <a:chExt cx="2438400" cy="2849880"/>
          </a:xfrm>
        </p:grpSpPr>
        <p:sp>
          <p:nvSpPr>
            <p:cNvPr id="34" name="TextBox 7">
              <a:extLst>
                <a:ext uri="{FF2B5EF4-FFF2-40B4-BE49-F238E27FC236}">
                  <a16:creationId xmlns:a16="http://schemas.microsoft.com/office/drawing/2014/main" id="{0BA48C86-60CE-297C-01FB-DFEEDBF57C49}"/>
                </a:ext>
              </a:extLst>
            </p:cNvPr>
            <p:cNvSpPr txBox="1">
              <a:spLocks noChangeArrowheads="1"/>
            </p:cNvSpPr>
            <p:nvPr/>
          </p:nvSpPr>
          <p:spPr bwMode="auto">
            <a:xfrm>
              <a:off x="533400" y="1417320"/>
              <a:ext cx="1828800" cy="7615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800">
                  <a:solidFill>
                    <a:schemeClr val="tx1"/>
                  </a:solidFill>
                  <a:latin typeface="Arial" panose="020B0604020202020204" pitchFamily="34" charset="0"/>
                </a:defRPr>
              </a:lvl1pPr>
              <a:lvl2pPr marL="742950" indent="-285750" eaLnBrk="0" hangingPunct="0">
                <a:spcBef>
                  <a:spcPct val="20000"/>
                </a:spcBef>
                <a:buChar char="–"/>
                <a:defRPr sz="24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US" altLang="en-US" sz="2647">
                  <a:solidFill>
                    <a:srgbClr val="000000"/>
                  </a:solidFill>
                </a:rPr>
                <a:t>Training Images</a:t>
              </a:r>
            </a:p>
          </p:txBody>
        </p:sp>
        <p:sp>
          <p:nvSpPr>
            <p:cNvPr id="35" name="Rounded Rectangle 10">
              <a:extLst>
                <a:ext uri="{FF2B5EF4-FFF2-40B4-BE49-F238E27FC236}">
                  <a16:creationId xmlns:a16="http://schemas.microsoft.com/office/drawing/2014/main" id="{D88DF069-CF3A-09F3-D091-D2D6E891B314}"/>
                </a:ext>
              </a:extLst>
            </p:cNvPr>
            <p:cNvSpPr/>
            <p:nvPr/>
          </p:nvSpPr>
          <p:spPr>
            <a:xfrm>
              <a:off x="228600" y="1448185"/>
              <a:ext cx="2438400" cy="2819015"/>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2647" dirty="0">
                <a:solidFill>
                  <a:srgbClr val="000000"/>
                </a:solidFill>
              </a:endParaRPr>
            </a:p>
          </p:txBody>
        </p:sp>
      </p:grpSp>
      <p:sp>
        <p:nvSpPr>
          <p:cNvPr id="36" name="Rounded Rectangle 11">
            <a:extLst>
              <a:ext uri="{FF2B5EF4-FFF2-40B4-BE49-F238E27FC236}">
                <a16:creationId xmlns:a16="http://schemas.microsoft.com/office/drawing/2014/main" id="{3E3A1545-CAF8-1FAE-1F67-8A0D0C6B5AF0}"/>
              </a:ext>
            </a:extLst>
          </p:cNvPr>
          <p:cNvSpPr/>
          <p:nvPr/>
        </p:nvSpPr>
        <p:spPr>
          <a:xfrm>
            <a:off x="7773002" y="2349803"/>
            <a:ext cx="1512570" cy="1008380"/>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2647" dirty="0">
                <a:solidFill>
                  <a:srgbClr val="000000"/>
                </a:solidFill>
              </a:rPr>
              <a:t>Training</a:t>
            </a:r>
          </a:p>
        </p:txBody>
      </p:sp>
      <p:sp>
        <p:nvSpPr>
          <p:cNvPr id="37" name="TextBox 13">
            <a:extLst>
              <a:ext uri="{FF2B5EF4-FFF2-40B4-BE49-F238E27FC236}">
                <a16:creationId xmlns:a16="http://schemas.microsoft.com/office/drawing/2014/main" id="{6177A02C-A415-5E76-39BE-C3EB63F097AF}"/>
              </a:ext>
            </a:extLst>
          </p:cNvPr>
          <p:cNvSpPr txBox="1">
            <a:spLocks noChangeArrowheads="1"/>
          </p:cNvSpPr>
          <p:nvPr/>
        </p:nvSpPr>
        <p:spPr bwMode="auto">
          <a:xfrm>
            <a:off x="2415984" y="422908"/>
            <a:ext cx="1725729" cy="5675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2800">
                <a:solidFill>
                  <a:schemeClr val="tx1"/>
                </a:solidFill>
                <a:latin typeface="Arial" panose="020B0604020202020204" pitchFamily="34" charset="0"/>
              </a:defRPr>
            </a:lvl1pPr>
            <a:lvl2pPr marL="742950" indent="-285750" eaLnBrk="0" hangingPunct="0">
              <a:spcBef>
                <a:spcPct val="20000"/>
              </a:spcBef>
              <a:buChar char="–"/>
              <a:defRPr sz="24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3088" b="1" dirty="0">
                <a:solidFill>
                  <a:srgbClr val="000000"/>
                </a:solidFill>
              </a:rPr>
              <a:t>Training</a:t>
            </a:r>
          </a:p>
        </p:txBody>
      </p:sp>
      <p:sp>
        <p:nvSpPr>
          <p:cNvPr id="38" name="Rounded Rectangle 14">
            <a:extLst>
              <a:ext uri="{FF2B5EF4-FFF2-40B4-BE49-F238E27FC236}">
                <a16:creationId xmlns:a16="http://schemas.microsoft.com/office/drawing/2014/main" id="{45557747-ED91-A202-3811-A75A7F1E06AE}"/>
              </a:ext>
            </a:extLst>
          </p:cNvPr>
          <p:cNvSpPr/>
          <p:nvPr/>
        </p:nvSpPr>
        <p:spPr>
          <a:xfrm>
            <a:off x="5336084" y="2349803"/>
            <a:ext cx="1680633" cy="1008380"/>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2647" dirty="0">
                <a:solidFill>
                  <a:srgbClr val="000000"/>
                </a:solidFill>
              </a:rPr>
              <a:t>Image Features</a:t>
            </a:r>
          </a:p>
        </p:txBody>
      </p:sp>
      <p:sp>
        <p:nvSpPr>
          <p:cNvPr id="39" name="Right Arrow 15">
            <a:extLst>
              <a:ext uri="{FF2B5EF4-FFF2-40B4-BE49-F238E27FC236}">
                <a16:creationId xmlns:a16="http://schemas.microsoft.com/office/drawing/2014/main" id="{1E86E461-6214-B9D5-A9D2-1A43AC613EA4}"/>
              </a:ext>
            </a:extLst>
          </p:cNvPr>
          <p:cNvSpPr/>
          <p:nvPr/>
        </p:nvSpPr>
        <p:spPr>
          <a:xfrm>
            <a:off x="4663831" y="2685930"/>
            <a:ext cx="588222" cy="33612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2316">
              <a:solidFill>
                <a:srgbClr val="FFFFFF"/>
              </a:solidFill>
            </a:endParaRPr>
          </a:p>
        </p:txBody>
      </p:sp>
      <p:sp>
        <p:nvSpPr>
          <p:cNvPr id="40" name="Right Arrow 16">
            <a:extLst>
              <a:ext uri="{FF2B5EF4-FFF2-40B4-BE49-F238E27FC236}">
                <a16:creationId xmlns:a16="http://schemas.microsoft.com/office/drawing/2014/main" id="{537CB1BD-2A61-2439-4D73-58FC7C7DE867}"/>
              </a:ext>
            </a:extLst>
          </p:cNvPr>
          <p:cNvSpPr/>
          <p:nvPr/>
        </p:nvSpPr>
        <p:spPr>
          <a:xfrm>
            <a:off x="7100749" y="2685930"/>
            <a:ext cx="588222" cy="33612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2316">
              <a:solidFill>
                <a:srgbClr val="FFFFFF"/>
              </a:solidFill>
            </a:endParaRPr>
          </a:p>
        </p:txBody>
      </p:sp>
      <p:sp>
        <p:nvSpPr>
          <p:cNvPr id="41" name="Right Arrow 17">
            <a:extLst>
              <a:ext uri="{FF2B5EF4-FFF2-40B4-BE49-F238E27FC236}">
                <a16:creationId xmlns:a16="http://schemas.microsoft.com/office/drawing/2014/main" id="{CEC2F632-DA7D-CD3E-5603-C32958E8EA28}"/>
              </a:ext>
            </a:extLst>
          </p:cNvPr>
          <p:cNvSpPr/>
          <p:nvPr/>
        </p:nvSpPr>
        <p:spPr>
          <a:xfrm rot="5400000">
            <a:off x="8226424" y="1845613"/>
            <a:ext cx="504190" cy="33612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2316">
              <a:solidFill>
                <a:srgbClr val="FFFFFF"/>
              </a:solidFill>
            </a:endParaRPr>
          </a:p>
        </p:txBody>
      </p:sp>
      <p:sp>
        <p:nvSpPr>
          <p:cNvPr id="42" name="Rounded Rectangle 18">
            <a:extLst>
              <a:ext uri="{FF2B5EF4-FFF2-40B4-BE49-F238E27FC236}">
                <a16:creationId xmlns:a16="http://schemas.microsoft.com/office/drawing/2014/main" id="{07C1CB58-EFE8-EF39-D457-236741D9FC2D}"/>
              </a:ext>
            </a:extLst>
          </p:cNvPr>
          <p:cNvSpPr/>
          <p:nvPr/>
        </p:nvSpPr>
        <p:spPr>
          <a:xfrm>
            <a:off x="4566426" y="4836456"/>
            <a:ext cx="1932728" cy="1008380"/>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2647" dirty="0">
                <a:solidFill>
                  <a:srgbClr val="000000"/>
                </a:solidFill>
              </a:rPr>
              <a:t>Image Features</a:t>
            </a:r>
          </a:p>
        </p:txBody>
      </p:sp>
      <p:sp>
        <p:nvSpPr>
          <p:cNvPr id="43" name="Right Arrow 19">
            <a:extLst>
              <a:ext uri="{FF2B5EF4-FFF2-40B4-BE49-F238E27FC236}">
                <a16:creationId xmlns:a16="http://schemas.microsoft.com/office/drawing/2014/main" id="{461A650D-1BBF-3AC0-191A-AF31BDC88648}"/>
              </a:ext>
            </a:extLst>
          </p:cNvPr>
          <p:cNvSpPr/>
          <p:nvPr/>
        </p:nvSpPr>
        <p:spPr>
          <a:xfrm>
            <a:off x="3894173" y="5172582"/>
            <a:ext cx="588222" cy="33612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2316">
              <a:solidFill>
                <a:srgbClr val="FFFFFF"/>
              </a:solidFill>
            </a:endParaRPr>
          </a:p>
        </p:txBody>
      </p:sp>
      <p:sp>
        <p:nvSpPr>
          <p:cNvPr id="44" name="TextBox 20">
            <a:extLst>
              <a:ext uri="{FF2B5EF4-FFF2-40B4-BE49-F238E27FC236}">
                <a16:creationId xmlns:a16="http://schemas.microsoft.com/office/drawing/2014/main" id="{9E39CBAB-234D-F345-B752-2F35E72C3354}"/>
              </a:ext>
            </a:extLst>
          </p:cNvPr>
          <p:cNvSpPr txBox="1">
            <a:spLocks noChangeArrowheads="1"/>
          </p:cNvSpPr>
          <p:nvPr/>
        </p:nvSpPr>
        <p:spPr bwMode="auto">
          <a:xfrm>
            <a:off x="2225795" y="4350100"/>
            <a:ext cx="1562735" cy="5675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2800">
                <a:solidFill>
                  <a:schemeClr val="tx1"/>
                </a:solidFill>
                <a:latin typeface="Arial" panose="020B0604020202020204" pitchFamily="34" charset="0"/>
              </a:defRPr>
            </a:lvl1pPr>
            <a:lvl2pPr marL="742950" indent="-285750" eaLnBrk="0" hangingPunct="0">
              <a:spcBef>
                <a:spcPct val="20000"/>
              </a:spcBef>
              <a:buChar char="–"/>
              <a:defRPr sz="24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3088" b="1" dirty="0">
                <a:solidFill>
                  <a:srgbClr val="000000"/>
                </a:solidFill>
              </a:rPr>
              <a:t>Testing</a:t>
            </a:r>
          </a:p>
        </p:txBody>
      </p:sp>
      <p:sp>
        <p:nvSpPr>
          <p:cNvPr id="45" name="TextBox 21">
            <a:extLst>
              <a:ext uri="{FF2B5EF4-FFF2-40B4-BE49-F238E27FC236}">
                <a16:creationId xmlns:a16="http://schemas.microsoft.com/office/drawing/2014/main" id="{771E7EE3-B0B8-F7F6-3CD2-844878F0350F}"/>
              </a:ext>
            </a:extLst>
          </p:cNvPr>
          <p:cNvSpPr txBox="1">
            <a:spLocks noChangeArrowheads="1"/>
          </p:cNvSpPr>
          <p:nvPr/>
        </p:nvSpPr>
        <p:spPr bwMode="auto">
          <a:xfrm>
            <a:off x="2045477" y="5755553"/>
            <a:ext cx="1846211" cy="4996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2800">
                <a:solidFill>
                  <a:schemeClr val="tx1"/>
                </a:solidFill>
                <a:latin typeface="Arial" panose="020B0604020202020204" pitchFamily="34" charset="0"/>
              </a:defRPr>
            </a:lvl1pPr>
            <a:lvl2pPr marL="742950" indent="-285750" eaLnBrk="0" hangingPunct="0">
              <a:spcBef>
                <a:spcPct val="20000"/>
              </a:spcBef>
              <a:buChar char="–"/>
              <a:defRPr sz="24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2647">
                <a:solidFill>
                  <a:srgbClr val="000000"/>
                </a:solidFill>
              </a:rPr>
              <a:t>Test Image</a:t>
            </a:r>
          </a:p>
        </p:txBody>
      </p:sp>
      <p:sp>
        <p:nvSpPr>
          <p:cNvPr id="46" name="Right Arrow 22">
            <a:extLst>
              <a:ext uri="{FF2B5EF4-FFF2-40B4-BE49-F238E27FC236}">
                <a16:creationId xmlns:a16="http://schemas.microsoft.com/office/drawing/2014/main" id="{7F8EB6DA-91D6-2877-C7BB-D38FBCA90526}"/>
              </a:ext>
            </a:extLst>
          </p:cNvPr>
          <p:cNvSpPr/>
          <p:nvPr/>
        </p:nvSpPr>
        <p:spPr>
          <a:xfrm>
            <a:off x="9369604" y="2685930"/>
            <a:ext cx="588222" cy="33612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2316">
              <a:solidFill>
                <a:srgbClr val="FFFFFF"/>
              </a:solidFill>
            </a:endParaRPr>
          </a:p>
        </p:txBody>
      </p:sp>
      <p:sp>
        <p:nvSpPr>
          <p:cNvPr id="47" name="Rounded Rectangle 23">
            <a:extLst>
              <a:ext uri="{FF2B5EF4-FFF2-40B4-BE49-F238E27FC236}">
                <a16:creationId xmlns:a16="http://schemas.microsoft.com/office/drawing/2014/main" id="{CBECE64B-6A18-FB73-BF09-EABF482EC425}"/>
              </a:ext>
            </a:extLst>
          </p:cNvPr>
          <p:cNvSpPr/>
          <p:nvPr/>
        </p:nvSpPr>
        <p:spPr>
          <a:xfrm>
            <a:off x="10125889" y="2349803"/>
            <a:ext cx="1680633" cy="1008380"/>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2647" dirty="0">
                <a:solidFill>
                  <a:srgbClr val="000000"/>
                </a:solidFill>
              </a:rPr>
              <a:t>Learned model</a:t>
            </a:r>
          </a:p>
        </p:txBody>
      </p:sp>
      <p:sp>
        <p:nvSpPr>
          <p:cNvPr id="48" name="Rounded Rectangle 24">
            <a:extLst>
              <a:ext uri="{FF2B5EF4-FFF2-40B4-BE49-F238E27FC236}">
                <a16:creationId xmlns:a16="http://schemas.microsoft.com/office/drawing/2014/main" id="{40A009EE-35A8-7D97-27FF-9397B9471ECE}"/>
              </a:ext>
            </a:extLst>
          </p:cNvPr>
          <p:cNvSpPr/>
          <p:nvPr/>
        </p:nvSpPr>
        <p:spPr>
          <a:xfrm>
            <a:off x="7255440" y="4836456"/>
            <a:ext cx="1932728" cy="1008380"/>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2647" dirty="0">
                <a:solidFill>
                  <a:srgbClr val="000000"/>
                </a:solidFill>
              </a:rPr>
              <a:t>Learned model</a:t>
            </a:r>
          </a:p>
        </p:txBody>
      </p:sp>
      <p:sp>
        <p:nvSpPr>
          <p:cNvPr id="49" name="Right Arrow 25">
            <a:extLst>
              <a:ext uri="{FF2B5EF4-FFF2-40B4-BE49-F238E27FC236}">
                <a16:creationId xmlns:a16="http://schemas.microsoft.com/office/drawing/2014/main" id="{302EBAA3-CCEC-1094-F57B-2A4417B10555}"/>
              </a:ext>
            </a:extLst>
          </p:cNvPr>
          <p:cNvSpPr/>
          <p:nvPr/>
        </p:nvSpPr>
        <p:spPr>
          <a:xfrm>
            <a:off x="6583186" y="5172582"/>
            <a:ext cx="588222" cy="33612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2316">
              <a:solidFill>
                <a:srgbClr val="FFFFFF"/>
              </a:solidFill>
            </a:endParaRPr>
          </a:p>
        </p:txBody>
      </p:sp>
      <p:sp>
        <p:nvSpPr>
          <p:cNvPr id="50" name="Right Arrow 31">
            <a:extLst>
              <a:ext uri="{FF2B5EF4-FFF2-40B4-BE49-F238E27FC236}">
                <a16:creationId xmlns:a16="http://schemas.microsoft.com/office/drawing/2014/main" id="{F10A5E4F-7A1E-C72C-1F3C-21A78F6400EF}"/>
              </a:ext>
            </a:extLst>
          </p:cNvPr>
          <p:cNvSpPr/>
          <p:nvPr/>
        </p:nvSpPr>
        <p:spPr>
          <a:xfrm>
            <a:off x="9188168" y="5172582"/>
            <a:ext cx="504190" cy="33612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2316">
              <a:solidFill>
                <a:srgbClr val="FFFFFF"/>
              </a:solidFill>
            </a:endParaRPr>
          </a:p>
        </p:txBody>
      </p:sp>
      <p:pic>
        <p:nvPicPr>
          <p:cNvPr id="51" name="Picture 2">
            <a:extLst>
              <a:ext uri="{FF2B5EF4-FFF2-40B4-BE49-F238E27FC236}">
                <a16:creationId xmlns:a16="http://schemas.microsoft.com/office/drawing/2014/main" id="{31770271-E560-9A6D-C4CF-5C1B7A559F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74818" y="1907349"/>
            <a:ext cx="2468430" cy="21007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2" name="Picture 1">
            <a:extLst>
              <a:ext uri="{FF2B5EF4-FFF2-40B4-BE49-F238E27FC236}">
                <a16:creationId xmlns:a16="http://schemas.microsoft.com/office/drawing/2014/main" id="{5B915AF1-2164-5477-C964-EEC326CF85F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49666" y="4920487"/>
            <a:ext cx="882333" cy="8823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18760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0"/>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6"/>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47"/>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44"/>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45"/>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52"/>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43"/>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4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9"/>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48"/>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30"/>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animBg="1"/>
      <p:bldP spid="32" grpId="0" animBg="1"/>
      <p:bldP spid="36" grpId="0" animBg="1"/>
      <p:bldP spid="38" grpId="0" animBg="1"/>
      <p:bldP spid="39" grpId="0" animBg="1"/>
      <p:bldP spid="40" grpId="0" animBg="1"/>
      <p:bldP spid="41" grpId="0" animBg="1"/>
      <p:bldP spid="42" grpId="0" animBg="1"/>
      <p:bldP spid="43" grpId="0" animBg="1"/>
      <p:bldP spid="44" grpId="0"/>
      <p:bldP spid="45" grpId="0"/>
      <p:bldP spid="46" grpId="0" animBg="1"/>
      <p:bldP spid="47" grpId="0" animBg="1"/>
      <p:bldP spid="48" grpId="0" animBg="1"/>
      <p:bldP spid="49" grpId="0" animBg="1"/>
      <p:bldP spid="50"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900"/>
            <a:ext cx="89808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object 2">
            <a:extLst>
              <a:ext uri="{FF2B5EF4-FFF2-40B4-BE49-F238E27FC236}">
                <a16:creationId xmlns:a16="http://schemas.microsoft.com/office/drawing/2014/main" id="{42B21A08-56A7-99CD-9B3E-1D9AC9759E9A}"/>
              </a:ext>
            </a:extLst>
          </p:cNvPr>
          <p:cNvSpPr txBox="1">
            <a:spLocks noGrp="1"/>
          </p:cNvSpPr>
          <p:nvPr>
            <p:ph type="title"/>
          </p:nvPr>
        </p:nvSpPr>
        <p:spPr>
          <a:xfrm>
            <a:off x="3104826" y="-36983"/>
            <a:ext cx="6517356" cy="691250"/>
          </a:xfrm>
          <a:prstGeom prst="rect">
            <a:avLst/>
          </a:prstGeom>
        </p:spPr>
        <p:txBody>
          <a:bodyPr vert="horz" wrap="square" lIns="0" tIns="14005" rIns="0" bIns="0" rtlCol="0" anchor="ctr">
            <a:spAutoFit/>
          </a:bodyPr>
          <a:lstStyle/>
          <a:p>
            <a:pPr marL="14006" algn="l">
              <a:spcBef>
                <a:spcPts val="110"/>
              </a:spcBef>
            </a:pPr>
            <a:r>
              <a:rPr sz="4400" dirty="0"/>
              <a:t>Unsupervised Learning</a:t>
            </a:r>
          </a:p>
        </p:txBody>
      </p:sp>
      <p:sp>
        <p:nvSpPr>
          <p:cNvPr id="4" name="object 3">
            <a:extLst>
              <a:ext uri="{FF2B5EF4-FFF2-40B4-BE49-F238E27FC236}">
                <a16:creationId xmlns:a16="http://schemas.microsoft.com/office/drawing/2014/main" id="{F4A8B08F-C3F1-30BB-8D8E-833CB953B939}"/>
              </a:ext>
            </a:extLst>
          </p:cNvPr>
          <p:cNvSpPr txBox="1"/>
          <p:nvPr/>
        </p:nvSpPr>
        <p:spPr>
          <a:xfrm>
            <a:off x="217988" y="1135170"/>
            <a:ext cx="8876545" cy="1888195"/>
          </a:xfrm>
          <a:prstGeom prst="rect">
            <a:avLst/>
          </a:prstGeom>
        </p:spPr>
        <p:txBody>
          <a:bodyPr vert="horz" wrap="square" lIns="0" tIns="120445" rIns="0" bIns="0" rtlCol="0">
            <a:spAutoFit/>
          </a:bodyPr>
          <a:lstStyle/>
          <a:p>
            <a:pPr marL="448178" indent="-378150">
              <a:spcBef>
                <a:spcPts val="948"/>
              </a:spcBef>
              <a:buFont typeface="Arial"/>
              <a:buChar char="•"/>
              <a:tabLst>
                <a:tab pos="447478" algn="l"/>
                <a:tab pos="448178" algn="l"/>
                <a:tab pos="4078419" algn="l"/>
              </a:tabLst>
            </a:pPr>
            <a:r>
              <a:rPr sz="3529" spc="-11" dirty="0">
                <a:latin typeface="Carlito"/>
                <a:cs typeface="Carlito"/>
              </a:rPr>
              <a:t>Given </a:t>
            </a:r>
            <a:r>
              <a:rPr sz="3529" i="1" spc="154" dirty="0">
                <a:latin typeface="Times New Roman"/>
                <a:cs typeface="Times New Roman"/>
              </a:rPr>
              <a:t>x</a:t>
            </a:r>
            <a:r>
              <a:rPr sz="3474" spc="230" baseline="-18518" dirty="0">
                <a:latin typeface="Carlito"/>
                <a:cs typeface="Carlito"/>
              </a:rPr>
              <a:t>1</a:t>
            </a:r>
            <a:r>
              <a:rPr sz="3529" spc="154" dirty="0">
                <a:latin typeface="Carlito"/>
                <a:cs typeface="Carlito"/>
              </a:rPr>
              <a:t>, </a:t>
            </a:r>
            <a:r>
              <a:rPr sz="3529" i="1" spc="154" dirty="0">
                <a:latin typeface="Times New Roman"/>
                <a:cs typeface="Times New Roman"/>
              </a:rPr>
              <a:t>x</a:t>
            </a:r>
            <a:r>
              <a:rPr sz="3474" spc="230" baseline="-18518" dirty="0">
                <a:latin typeface="Carlito"/>
                <a:cs typeface="Carlito"/>
              </a:rPr>
              <a:t>2</a:t>
            </a:r>
            <a:r>
              <a:rPr sz="3529" spc="154" dirty="0">
                <a:latin typeface="Carlito"/>
                <a:cs typeface="Carlito"/>
              </a:rPr>
              <a:t>,</a:t>
            </a:r>
            <a:r>
              <a:rPr sz="3529" spc="-126" dirty="0">
                <a:latin typeface="Carlito"/>
                <a:cs typeface="Carlito"/>
              </a:rPr>
              <a:t> </a:t>
            </a:r>
            <a:r>
              <a:rPr sz="3529" dirty="0">
                <a:latin typeface="Carlito"/>
                <a:cs typeface="Carlito"/>
              </a:rPr>
              <a:t>..., </a:t>
            </a:r>
            <a:r>
              <a:rPr sz="3529" i="1" spc="221" dirty="0">
                <a:latin typeface="Times New Roman"/>
                <a:cs typeface="Times New Roman"/>
              </a:rPr>
              <a:t>x</a:t>
            </a:r>
            <a:r>
              <a:rPr sz="3474" spc="331" baseline="-18518" dirty="0">
                <a:latin typeface="Carlito"/>
                <a:cs typeface="Carlito"/>
              </a:rPr>
              <a:t>n	</a:t>
            </a:r>
            <a:r>
              <a:rPr sz="3529" dirty="0">
                <a:latin typeface="Carlito"/>
                <a:cs typeface="Carlito"/>
              </a:rPr>
              <a:t>(without</a:t>
            </a:r>
            <a:r>
              <a:rPr sz="3529" spc="-6" dirty="0">
                <a:latin typeface="Carlito"/>
                <a:cs typeface="Carlito"/>
              </a:rPr>
              <a:t> labels)</a:t>
            </a:r>
            <a:endParaRPr sz="3529" dirty="0">
              <a:latin typeface="Carlito"/>
              <a:cs typeface="Carlito"/>
            </a:endParaRPr>
          </a:p>
          <a:p>
            <a:pPr marL="448178" indent="-378150">
              <a:spcBef>
                <a:spcPts val="838"/>
              </a:spcBef>
              <a:buFont typeface="Arial"/>
              <a:buChar char="•"/>
              <a:tabLst>
                <a:tab pos="447478" algn="l"/>
                <a:tab pos="448178" algn="l"/>
              </a:tabLst>
            </a:pPr>
            <a:r>
              <a:rPr sz="3529" dirty="0">
                <a:latin typeface="Carlito"/>
                <a:cs typeface="Carlito"/>
              </a:rPr>
              <a:t>Output hidden </a:t>
            </a:r>
            <a:r>
              <a:rPr sz="3529" spc="-11" dirty="0">
                <a:latin typeface="Carlito"/>
                <a:cs typeface="Carlito"/>
              </a:rPr>
              <a:t>structure </a:t>
            </a:r>
            <a:r>
              <a:rPr sz="3529" dirty="0">
                <a:latin typeface="Carlito"/>
                <a:cs typeface="Carlito"/>
              </a:rPr>
              <a:t>behind the</a:t>
            </a:r>
            <a:r>
              <a:rPr sz="3529" spc="-33" dirty="0">
                <a:latin typeface="Carlito"/>
                <a:cs typeface="Carlito"/>
              </a:rPr>
              <a:t> </a:t>
            </a:r>
            <a:r>
              <a:rPr sz="3529" i="1" dirty="0">
                <a:latin typeface="Times New Roman"/>
                <a:cs typeface="Times New Roman"/>
              </a:rPr>
              <a:t>x</a:t>
            </a:r>
            <a:r>
              <a:rPr sz="3529" dirty="0">
                <a:latin typeface="Carlito"/>
                <a:cs typeface="Carlito"/>
              </a:rPr>
              <a:t>’s</a:t>
            </a:r>
          </a:p>
          <a:p>
            <a:pPr marL="574228">
              <a:spcBef>
                <a:spcPts val="838"/>
              </a:spcBef>
            </a:pPr>
            <a:r>
              <a:rPr sz="3088" dirty="0">
                <a:latin typeface="Arial"/>
                <a:cs typeface="Arial"/>
              </a:rPr>
              <a:t>– </a:t>
            </a:r>
            <a:r>
              <a:rPr sz="3088" dirty="0">
                <a:latin typeface="Carlito"/>
                <a:cs typeface="Carlito"/>
              </a:rPr>
              <a:t>E.g.,</a:t>
            </a:r>
            <a:r>
              <a:rPr sz="3088" spc="-99" dirty="0">
                <a:latin typeface="Carlito"/>
                <a:cs typeface="Carlito"/>
              </a:rPr>
              <a:t> </a:t>
            </a:r>
            <a:r>
              <a:rPr sz="3088" spc="-11" dirty="0">
                <a:latin typeface="Carlito"/>
                <a:cs typeface="Carlito"/>
              </a:rPr>
              <a:t>clustering</a:t>
            </a:r>
            <a:endParaRPr sz="3088" dirty="0">
              <a:latin typeface="Carlito"/>
              <a:cs typeface="Carlito"/>
            </a:endParaRPr>
          </a:p>
        </p:txBody>
      </p:sp>
      <p:grpSp>
        <p:nvGrpSpPr>
          <p:cNvPr id="7" name="object 4">
            <a:extLst>
              <a:ext uri="{FF2B5EF4-FFF2-40B4-BE49-F238E27FC236}">
                <a16:creationId xmlns:a16="http://schemas.microsoft.com/office/drawing/2014/main" id="{7A7D9045-D60C-24F9-675C-0EFB22765B5D}"/>
              </a:ext>
            </a:extLst>
          </p:cNvPr>
          <p:cNvGrpSpPr/>
          <p:nvPr/>
        </p:nvGrpSpPr>
        <p:grpSpPr>
          <a:xfrm>
            <a:off x="424796" y="3372416"/>
            <a:ext cx="8772206" cy="3006233"/>
            <a:chOff x="672674" y="3044736"/>
            <a:chExt cx="7954645" cy="2726055"/>
          </a:xfrm>
        </p:grpSpPr>
        <p:sp>
          <p:nvSpPr>
            <p:cNvPr id="8" name="object 5">
              <a:extLst>
                <a:ext uri="{FF2B5EF4-FFF2-40B4-BE49-F238E27FC236}">
                  <a16:creationId xmlns:a16="http://schemas.microsoft.com/office/drawing/2014/main" id="{536DC843-14B8-7EAB-087B-2B842AC1E152}"/>
                </a:ext>
              </a:extLst>
            </p:cNvPr>
            <p:cNvSpPr/>
            <p:nvPr/>
          </p:nvSpPr>
          <p:spPr>
            <a:xfrm>
              <a:off x="672668" y="3044735"/>
              <a:ext cx="3598545" cy="2726055"/>
            </a:xfrm>
            <a:custGeom>
              <a:avLst/>
              <a:gdLst/>
              <a:ahLst/>
              <a:cxnLst/>
              <a:rect l="l" t="t" r="r" b="b"/>
              <a:pathLst>
                <a:path w="3598545" h="2726054">
                  <a:moveTo>
                    <a:pt x="3598380" y="2573236"/>
                  </a:moveTo>
                  <a:lnTo>
                    <a:pt x="3451326" y="2487447"/>
                  </a:lnTo>
                  <a:lnTo>
                    <a:pt x="3446145" y="2486888"/>
                  </a:lnTo>
                  <a:lnTo>
                    <a:pt x="3436709" y="2489365"/>
                  </a:lnTo>
                  <a:lnTo>
                    <a:pt x="3432467" y="2492400"/>
                  </a:lnTo>
                  <a:lnTo>
                    <a:pt x="3429812" y="2496947"/>
                  </a:lnTo>
                  <a:lnTo>
                    <a:pt x="3427361" y="2504109"/>
                  </a:lnTo>
                  <a:lnTo>
                    <a:pt x="3427844" y="2511399"/>
                  </a:lnTo>
                  <a:lnTo>
                    <a:pt x="3431019" y="2517978"/>
                  </a:lnTo>
                  <a:lnTo>
                    <a:pt x="3436670" y="2523007"/>
                  </a:lnTo>
                  <a:lnTo>
                    <a:pt x="3490112" y="2554186"/>
                  </a:lnTo>
                  <a:lnTo>
                    <a:pt x="183426" y="2554186"/>
                  </a:lnTo>
                  <a:lnTo>
                    <a:pt x="183426" y="108267"/>
                  </a:lnTo>
                  <a:lnTo>
                    <a:pt x="214604" y="161709"/>
                  </a:lnTo>
                  <a:lnTo>
                    <a:pt x="219633" y="167360"/>
                  </a:lnTo>
                  <a:lnTo>
                    <a:pt x="226212" y="170535"/>
                  </a:lnTo>
                  <a:lnTo>
                    <a:pt x="233489" y="171018"/>
                  </a:lnTo>
                  <a:lnTo>
                    <a:pt x="240652" y="168567"/>
                  </a:lnTo>
                  <a:lnTo>
                    <a:pt x="246303" y="163537"/>
                  </a:lnTo>
                  <a:lnTo>
                    <a:pt x="249478" y="156959"/>
                  </a:lnTo>
                  <a:lnTo>
                    <a:pt x="249948" y="149669"/>
                  </a:lnTo>
                  <a:lnTo>
                    <a:pt x="247510" y="142506"/>
                  </a:lnTo>
                  <a:lnTo>
                    <a:pt x="164376" y="0"/>
                  </a:lnTo>
                  <a:lnTo>
                    <a:pt x="81254" y="142506"/>
                  </a:lnTo>
                  <a:lnTo>
                    <a:pt x="78803" y="149669"/>
                  </a:lnTo>
                  <a:lnTo>
                    <a:pt x="79286" y="156959"/>
                  </a:lnTo>
                  <a:lnTo>
                    <a:pt x="82461" y="163537"/>
                  </a:lnTo>
                  <a:lnTo>
                    <a:pt x="88112" y="168567"/>
                  </a:lnTo>
                  <a:lnTo>
                    <a:pt x="95262" y="171018"/>
                  </a:lnTo>
                  <a:lnTo>
                    <a:pt x="102552" y="170535"/>
                  </a:lnTo>
                  <a:lnTo>
                    <a:pt x="109131" y="167360"/>
                  </a:lnTo>
                  <a:lnTo>
                    <a:pt x="114160" y="161709"/>
                  </a:lnTo>
                  <a:lnTo>
                    <a:pt x="145326" y="108267"/>
                  </a:lnTo>
                  <a:lnTo>
                    <a:pt x="145326" y="2554186"/>
                  </a:lnTo>
                  <a:lnTo>
                    <a:pt x="0" y="2554173"/>
                  </a:lnTo>
                  <a:lnTo>
                    <a:pt x="0" y="2592273"/>
                  </a:lnTo>
                  <a:lnTo>
                    <a:pt x="145326" y="2592273"/>
                  </a:lnTo>
                  <a:lnTo>
                    <a:pt x="145326" y="2725623"/>
                  </a:lnTo>
                  <a:lnTo>
                    <a:pt x="183426" y="2725623"/>
                  </a:lnTo>
                  <a:lnTo>
                    <a:pt x="183426" y="2592273"/>
                  </a:lnTo>
                  <a:lnTo>
                    <a:pt x="3490112" y="2592273"/>
                  </a:lnTo>
                  <a:lnTo>
                    <a:pt x="3436670" y="2623451"/>
                  </a:lnTo>
                  <a:lnTo>
                    <a:pt x="3431019" y="2628481"/>
                  </a:lnTo>
                  <a:lnTo>
                    <a:pt x="3427844" y="2635059"/>
                  </a:lnTo>
                  <a:lnTo>
                    <a:pt x="3427361" y="2642349"/>
                  </a:lnTo>
                  <a:lnTo>
                    <a:pt x="3429812" y="2649499"/>
                  </a:lnTo>
                  <a:lnTo>
                    <a:pt x="3434842" y="2655151"/>
                  </a:lnTo>
                  <a:lnTo>
                    <a:pt x="3441420" y="2658326"/>
                  </a:lnTo>
                  <a:lnTo>
                    <a:pt x="3448710" y="2658808"/>
                  </a:lnTo>
                  <a:lnTo>
                    <a:pt x="3455873" y="2656357"/>
                  </a:lnTo>
                  <a:lnTo>
                    <a:pt x="3598380" y="2573236"/>
                  </a:lnTo>
                  <a:close/>
                </a:path>
              </a:pathLst>
            </a:custGeom>
            <a:solidFill>
              <a:srgbClr val="7F7F7F"/>
            </a:solidFill>
          </p:spPr>
          <p:txBody>
            <a:bodyPr wrap="square" lIns="0" tIns="0" rIns="0" bIns="0" rtlCol="0"/>
            <a:lstStyle/>
            <a:p>
              <a:endParaRPr sz="2316"/>
            </a:p>
          </p:txBody>
        </p:sp>
        <p:sp>
          <p:nvSpPr>
            <p:cNvPr id="9" name="object 6">
              <a:extLst>
                <a:ext uri="{FF2B5EF4-FFF2-40B4-BE49-F238E27FC236}">
                  <a16:creationId xmlns:a16="http://schemas.microsoft.com/office/drawing/2014/main" id="{28567FE5-4DF0-975A-F412-AA5D1634EEA9}"/>
                </a:ext>
              </a:extLst>
            </p:cNvPr>
            <p:cNvSpPr/>
            <p:nvPr/>
          </p:nvSpPr>
          <p:spPr>
            <a:xfrm>
              <a:off x="1295400" y="4254500"/>
              <a:ext cx="368300" cy="368300"/>
            </a:xfrm>
            <a:prstGeom prst="rect">
              <a:avLst/>
            </a:prstGeom>
            <a:blipFill>
              <a:blip r:embed="rId3" cstate="print"/>
              <a:stretch>
                <a:fillRect/>
              </a:stretch>
            </a:blipFill>
          </p:spPr>
          <p:txBody>
            <a:bodyPr wrap="square" lIns="0" tIns="0" rIns="0" bIns="0" rtlCol="0"/>
            <a:lstStyle/>
            <a:p>
              <a:endParaRPr sz="2316"/>
            </a:p>
          </p:txBody>
        </p:sp>
        <p:sp>
          <p:nvSpPr>
            <p:cNvPr id="10" name="object 7">
              <a:extLst>
                <a:ext uri="{FF2B5EF4-FFF2-40B4-BE49-F238E27FC236}">
                  <a16:creationId xmlns:a16="http://schemas.microsoft.com/office/drawing/2014/main" id="{EBF1BD41-D64C-C172-6B5C-5AF66CA6F5D4}"/>
                </a:ext>
              </a:extLst>
            </p:cNvPr>
            <p:cNvSpPr/>
            <p:nvPr/>
          </p:nvSpPr>
          <p:spPr>
            <a:xfrm>
              <a:off x="1359915" y="4294911"/>
              <a:ext cx="241300" cy="241300"/>
            </a:xfrm>
            <a:prstGeom prst="rect">
              <a:avLst/>
            </a:prstGeom>
            <a:blipFill>
              <a:blip r:embed="rId4" cstate="print"/>
              <a:stretch>
                <a:fillRect/>
              </a:stretch>
            </a:blipFill>
          </p:spPr>
          <p:txBody>
            <a:bodyPr wrap="square" lIns="0" tIns="0" rIns="0" bIns="0" rtlCol="0"/>
            <a:lstStyle/>
            <a:p>
              <a:endParaRPr sz="2316"/>
            </a:p>
          </p:txBody>
        </p:sp>
        <p:sp>
          <p:nvSpPr>
            <p:cNvPr id="11" name="object 8">
              <a:extLst>
                <a:ext uri="{FF2B5EF4-FFF2-40B4-BE49-F238E27FC236}">
                  <a16:creationId xmlns:a16="http://schemas.microsoft.com/office/drawing/2014/main" id="{E8599B8E-BFED-7399-CB57-5B529D5C10CC}"/>
                </a:ext>
              </a:extLst>
            </p:cNvPr>
            <p:cNvSpPr/>
            <p:nvPr/>
          </p:nvSpPr>
          <p:spPr>
            <a:xfrm>
              <a:off x="1701800" y="4368800"/>
              <a:ext cx="368300" cy="368300"/>
            </a:xfrm>
            <a:prstGeom prst="rect">
              <a:avLst/>
            </a:prstGeom>
            <a:blipFill>
              <a:blip r:embed="rId5" cstate="print"/>
              <a:stretch>
                <a:fillRect/>
              </a:stretch>
            </a:blipFill>
          </p:spPr>
          <p:txBody>
            <a:bodyPr wrap="square" lIns="0" tIns="0" rIns="0" bIns="0" rtlCol="0"/>
            <a:lstStyle/>
            <a:p>
              <a:endParaRPr sz="2316"/>
            </a:p>
          </p:txBody>
        </p:sp>
        <p:sp>
          <p:nvSpPr>
            <p:cNvPr id="14" name="object 9">
              <a:extLst>
                <a:ext uri="{FF2B5EF4-FFF2-40B4-BE49-F238E27FC236}">
                  <a16:creationId xmlns:a16="http://schemas.microsoft.com/office/drawing/2014/main" id="{7FC42E11-3823-5A31-5690-204C38CE7A80}"/>
                </a:ext>
              </a:extLst>
            </p:cNvPr>
            <p:cNvSpPr/>
            <p:nvPr/>
          </p:nvSpPr>
          <p:spPr>
            <a:xfrm>
              <a:off x="1770824" y="4415561"/>
              <a:ext cx="228600" cy="228600"/>
            </a:xfrm>
            <a:custGeom>
              <a:avLst/>
              <a:gdLst/>
              <a:ahLst/>
              <a:cxnLst/>
              <a:rect l="l" t="t" r="r" b="b"/>
              <a:pathLst>
                <a:path w="228600" h="228600">
                  <a:moveTo>
                    <a:pt x="114300" y="0"/>
                  </a:moveTo>
                  <a:lnTo>
                    <a:pt x="69806" y="8981"/>
                  </a:lnTo>
                  <a:lnTo>
                    <a:pt x="33475" y="33475"/>
                  </a:lnTo>
                  <a:lnTo>
                    <a:pt x="8981" y="69806"/>
                  </a:lnTo>
                  <a:lnTo>
                    <a:pt x="0" y="114299"/>
                  </a:lnTo>
                  <a:lnTo>
                    <a:pt x="8981" y="158787"/>
                  </a:lnTo>
                  <a:lnTo>
                    <a:pt x="33475" y="195119"/>
                  </a:lnTo>
                  <a:lnTo>
                    <a:pt x="69806" y="219616"/>
                  </a:lnTo>
                  <a:lnTo>
                    <a:pt x="114300" y="228599"/>
                  </a:lnTo>
                  <a:lnTo>
                    <a:pt x="158787" y="219616"/>
                  </a:lnTo>
                  <a:lnTo>
                    <a:pt x="195119" y="195119"/>
                  </a:lnTo>
                  <a:lnTo>
                    <a:pt x="219616" y="158787"/>
                  </a:lnTo>
                  <a:lnTo>
                    <a:pt x="228600" y="114299"/>
                  </a:lnTo>
                  <a:lnTo>
                    <a:pt x="219616" y="69806"/>
                  </a:lnTo>
                  <a:lnTo>
                    <a:pt x="195119" y="33475"/>
                  </a:lnTo>
                  <a:lnTo>
                    <a:pt x="158787" y="8981"/>
                  </a:lnTo>
                  <a:lnTo>
                    <a:pt x="114300" y="0"/>
                  </a:lnTo>
                  <a:close/>
                </a:path>
              </a:pathLst>
            </a:custGeom>
            <a:solidFill>
              <a:srgbClr val="A6A6A6"/>
            </a:solidFill>
          </p:spPr>
          <p:txBody>
            <a:bodyPr wrap="square" lIns="0" tIns="0" rIns="0" bIns="0" rtlCol="0"/>
            <a:lstStyle/>
            <a:p>
              <a:endParaRPr sz="2316"/>
            </a:p>
          </p:txBody>
        </p:sp>
        <p:sp>
          <p:nvSpPr>
            <p:cNvPr id="15" name="object 10">
              <a:extLst>
                <a:ext uri="{FF2B5EF4-FFF2-40B4-BE49-F238E27FC236}">
                  <a16:creationId xmlns:a16="http://schemas.microsoft.com/office/drawing/2014/main" id="{05E1D669-6B48-A594-4D88-633E724862A8}"/>
                </a:ext>
              </a:extLst>
            </p:cNvPr>
            <p:cNvSpPr/>
            <p:nvPr/>
          </p:nvSpPr>
          <p:spPr>
            <a:xfrm>
              <a:off x="1770824" y="4415561"/>
              <a:ext cx="228600" cy="228600"/>
            </a:xfrm>
            <a:custGeom>
              <a:avLst/>
              <a:gdLst/>
              <a:ahLst/>
              <a:cxnLst/>
              <a:rect l="l" t="t" r="r" b="b"/>
              <a:pathLst>
                <a:path w="228600" h="228600">
                  <a:moveTo>
                    <a:pt x="0" y="114300"/>
                  </a:moveTo>
                  <a:lnTo>
                    <a:pt x="8982" y="69809"/>
                  </a:lnTo>
                  <a:lnTo>
                    <a:pt x="33477" y="33477"/>
                  </a:lnTo>
                  <a:lnTo>
                    <a:pt x="69809" y="8982"/>
                  </a:lnTo>
                  <a:lnTo>
                    <a:pt x="114300" y="0"/>
                  </a:lnTo>
                  <a:lnTo>
                    <a:pt x="158790" y="8982"/>
                  </a:lnTo>
                  <a:lnTo>
                    <a:pt x="195122" y="33477"/>
                  </a:lnTo>
                  <a:lnTo>
                    <a:pt x="219617" y="69809"/>
                  </a:lnTo>
                  <a:lnTo>
                    <a:pt x="228600" y="114300"/>
                  </a:lnTo>
                  <a:lnTo>
                    <a:pt x="219617" y="158790"/>
                  </a:lnTo>
                  <a:lnTo>
                    <a:pt x="195122" y="195122"/>
                  </a:lnTo>
                  <a:lnTo>
                    <a:pt x="158790" y="219617"/>
                  </a:lnTo>
                  <a:lnTo>
                    <a:pt x="114300" y="228600"/>
                  </a:lnTo>
                  <a:lnTo>
                    <a:pt x="69809" y="219617"/>
                  </a:lnTo>
                  <a:lnTo>
                    <a:pt x="33477" y="195122"/>
                  </a:lnTo>
                  <a:lnTo>
                    <a:pt x="8982" y="158790"/>
                  </a:lnTo>
                  <a:lnTo>
                    <a:pt x="0" y="114300"/>
                  </a:lnTo>
                  <a:close/>
                </a:path>
              </a:pathLst>
            </a:custGeom>
            <a:ln w="12700">
              <a:solidFill>
                <a:srgbClr val="4A7EBB"/>
              </a:solidFill>
            </a:ln>
          </p:spPr>
          <p:txBody>
            <a:bodyPr wrap="square" lIns="0" tIns="0" rIns="0" bIns="0" rtlCol="0"/>
            <a:lstStyle/>
            <a:p>
              <a:endParaRPr sz="2316"/>
            </a:p>
          </p:txBody>
        </p:sp>
        <p:sp>
          <p:nvSpPr>
            <p:cNvPr id="16" name="object 11">
              <a:extLst>
                <a:ext uri="{FF2B5EF4-FFF2-40B4-BE49-F238E27FC236}">
                  <a16:creationId xmlns:a16="http://schemas.microsoft.com/office/drawing/2014/main" id="{F8F20D05-48E8-21FF-D220-ABBF34B1071C}"/>
                </a:ext>
              </a:extLst>
            </p:cNvPr>
            <p:cNvSpPr/>
            <p:nvPr/>
          </p:nvSpPr>
          <p:spPr>
            <a:xfrm>
              <a:off x="1701800" y="4864100"/>
              <a:ext cx="368300" cy="368300"/>
            </a:xfrm>
            <a:prstGeom prst="rect">
              <a:avLst/>
            </a:prstGeom>
            <a:blipFill>
              <a:blip r:embed="rId6" cstate="print"/>
              <a:stretch>
                <a:fillRect/>
              </a:stretch>
            </a:blipFill>
          </p:spPr>
          <p:txBody>
            <a:bodyPr wrap="square" lIns="0" tIns="0" rIns="0" bIns="0" rtlCol="0"/>
            <a:lstStyle/>
            <a:p>
              <a:endParaRPr sz="2316"/>
            </a:p>
          </p:txBody>
        </p:sp>
        <p:sp>
          <p:nvSpPr>
            <p:cNvPr id="17" name="object 12">
              <a:extLst>
                <a:ext uri="{FF2B5EF4-FFF2-40B4-BE49-F238E27FC236}">
                  <a16:creationId xmlns:a16="http://schemas.microsoft.com/office/drawing/2014/main" id="{E93F4045-CA02-D32F-B458-824A8425C8AA}"/>
                </a:ext>
              </a:extLst>
            </p:cNvPr>
            <p:cNvSpPr/>
            <p:nvPr/>
          </p:nvSpPr>
          <p:spPr>
            <a:xfrm>
              <a:off x="1770824" y="4912880"/>
              <a:ext cx="228600" cy="228600"/>
            </a:xfrm>
            <a:custGeom>
              <a:avLst/>
              <a:gdLst/>
              <a:ahLst/>
              <a:cxnLst/>
              <a:rect l="l" t="t" r="r" b="b"/>
              <a:pathLst>
                <a:path w="228600" h="228600">
                  <a:moveTo>
                    <a:pt x="114300" y="0"/>
                  </a:moveTo>
                  <a:lnTo>
                    <a:pt x="69806" y="8981"/>
                  </a:lnTo>
                  <a:lnTo>
                    <a:pt x="33475" y="33475"/>
                  </a:lnTo>
                  <a:lnTo>
                    <a:pt x="8981" y="69806"/>
                  </a:lnTo>
                  <a:lnTo>
                    <a:pt x="0" y="114300"/>
                  </a:lnTo>
                  <a:lnTo>
                    <a:pt x="8981" y="158787"/>
                  </a:lnTo>
                  <a:lnTo>
                    <a:pt x="33475" y="195119"/>
                  </a:lnTo>
                  <a:lnTo>
                    <a:pt x="69806" y="219616"/>
                  </a:lnTo>
                  <a:lnTo>
                    <a:pt x="114300" y="228600"/>
                  </a:lnTo>
                  <a:lnTo>
                    <a:pt x="158787" y="219616"/>
                  </a:lnTo>
                  <a:lnTo>
                    <a:pt x="195119" y="195119"/>
                  </a:lnTo>
                  <a:lnTo>
                    <a:pt x="219616" y="158787"/>
                  </a:lnTo>
                  <a:lnTo>
                    <a:pt x="228600" y="114300"/>
                  </a:lnTo>
                  <a:lnTo>
                    <a:pt x="219616" y="69806"/>
                  </a:lnTo>
                  <a:lnTo>
                    <a:pt x="195119" y="33475"/>
                  </a:lnTo>
                  <a:lnTo>
                    <a:pt x="158787" y="8981"/>
                  </a:lnTo>
                  <a:lnTo>
                    <a:pt x="114300" y="0"/>
                  </a:lnTo>
                  <a:close/>
                </a:path>
              </a:pathLst>
            </a:custGeom>
            <a:solidFill>
              <a:srgbClr val="A6A6A6"/>
            </a:solidFill>
          </p:spPr>
          <p:txBody>
            <a:bodyPr wrap="square" lIns="0" tIns="0" rIns="0" bIns="0" rtlCol="0"/>
            <a:lstStyle/>
            <a:p>
              <a:endParaRPr sz="2316"/>
            </a:p>
          </p:txBody>
        </p:sp>
        <p:sp>
          <p:nvSpPr>
            <p:cNvPr id="18" name="object 13">
              <a:extLst>
                <a:ext uri="{FF2B5EF4-FFF2-40B4-BE49-F238E27FC236}">
                  <a16:creationId xmlns:a16="http://schemas.microsoft.com/office/drawing/2014/main" id="{20C96B65-B532-E214-F9AE-E667E1D9BC0C}"/>
                </a:ext>
              </a:extLst>
            </p:cNvPr>
            <p:cNvSpPr/>
            <p:nvPr/>
          </p:nvSpPr>
          <p:spPr>
            <a:xfrm>
              <a:off x="1770824" y="4912880"/>
              <a:ext cx="228600" cy="228600"/>
            </a:xfrm>
            <a:custGeom>
              <a:avLst/>
              <a:gdLst/>
              <a:ahLst/>
              <a:cxnLst/>
              <a:rect l="l" t="t" r="r" b="b"/>
              <a:pathLst>
                <a:path w="228600" h="228600">
                  <a:moveTo>
                    <a:pt x="0" y="114300"/>
                  </a:moveTo>
                  <a:lnTo>
                    <a:pt x="8982" y="69809"/>
                  </a:lnTo>
                  <a:lnTo>
                    <a:pt x="33477" y="33477"/>
                  </a:lnTo>
                  <a:lnTo>
                    <a:pt x="69809" y="8982"/>
                  </a:lnTo>
                  <a:lnTo>
                    <a:pt x="114300" y="0"/>
                  </a:lnTo>
                  <a:lnTo>
                    <a:pt x="158790" y="8982"/>
                  </a:lnTo>
                  <a:lnTo>
                    <a:pt x="195122" y="33477"/>
                  </a:lnTo>
                  <a:lnTo>
                    <a:pt x="219617" y="69809"/>
                  </a:lnTo>
                  <a:lnTo>
                    <a:pt x="228600" y="114300"/>
                  </a:lnTo>
                  <a:lnTo>
                    <a:pt x="219617" y="158790"/>
                  </a:lnTo>
                  <a:lnTo>
                    <a:pt x="195122" y="195122"/>
                  </a:lnTo>
                  <a:lnTo>
                    <a:pt x="158790" y="219617"/>
                  </a:lnTo>
                  <a:lnTo>
                    <a:pt x="114300" y="228600"/>
                  </a:lnTo>
                  <a:lnTo>
                    <a:pt x="69809" y="219617"/>
                  </a:lnTo>
                  <a:lnTo>
                    <a:pt x="33477" y="195122"/>
                  </a:lnTo>
                  <a:lnTo>
                    <a:pt x="8982" y="158790"/>
                  </a:lnTo>
                  <a:lnTo>
                    <a:pt x="0" y="114300"/>
                  </a:lnTo>
                  <a:close/>
                </a:path>
              </a:pathLst>
            </a:custGeom>
            <a:ln w="12700">
              <a:solidFill>
                <a:srgbClr val="4A7EBB"/>
              </a:solidFill>
            </a:ln>
          </p:spPr>
          <p:txBody>
            <a:bodyPr wrap="square" lIns="0" tIns="0" rIns="0" bIns="0" rtlCol="0"/>
            <a:lstStyle/>
            <a:p>
              <a:endParaRPr sz="2316"/>
            </a:p>
          </p:txBody>
        </p:sp>
        <p:sp>
          <p:nvSpPr>
            <p:cNvPr id="19" name="object 14">
              <a:extLst>
                <a:ext uri="{FF2B5EF4-FFF2-40B4-BE49-F238E27FC236}">
                  <a16:creationId xmlns:a16="http://schemas.microsoft.com/office/drawing/2014/main" id="{AE854DBC-D1DB-B1EB-D18C-7C97FEA4768A}"/>
                </a:ext>
              </a:extLst>
            </p:cNvPr>
            <p:cNvSpPr/>
            <p:nvPr/>
          </p:nvSpPr>
          <p:spPr>
            <a:xfrm>
              <a:off x="1244600" y="4749800"/>
              <a:ext cx="368300" cy="368300"/>
            </a:xfrm>
            <a:prstGeom prst="rect">
              <a:avLst/>
            </a:prstGeom>
            <a:blipFill>
              <a:blip r:embed="rId6" cstate="print"/>
              <a:stretch>
                <a:fillRect/>
              </a:stretch>
            </a:blipFill>
          </p:spPr>
          <p:txBody>
            <a:bodyPr wrap="square" lIns="0" tIns="0" rIns="0" bIns="0" rtlCol="0"/>
            <a:lstStyle/>
            <a:p>
              <a:endParaRPr sz="2316"/>
            </a:p>
          </p:txBody>
        </p:sp>
        <p:sp>
          <p:nvSpPr>
            <p:cNvPr id="20" name="object 15">
              <a:extLst>
                <a:ext uri="{FF2B5EF4-FFF2-40B4-BE49-F238E27FC236}">
                  <a16:creationId xmlns:a16="http://schemas.microsoft.com/office/drawing/2014/main" id="{8E41E754-EE99-EDDF-8D58-C9563F7A0FDA}"/>
                </a:ext>
              </a:extLst>
            </p:cNvPr>
            <p:cNvSpPr/>
            <p:nvPr/>
          </p:nvSpPr>
          <p:spPr>
            <a:xfrm>
              <a:off x="1313624" y="4798580"/>
              <a:ext cx="228600" cy="228600"/>
            </a:xfrm>
            <a:custGeom>
              <a:avLst/>
              <a:gdLst/>
              <a:ahLst/>
              <a:cxnLst/>
              <a:rect l="l" t="t" r="r" b="b"/>
              <a:pathLst>
                <a:path w="228600" h="228600">
                  <a:moveTo>
                    <a:pt x="114300" y="0"/>
                  </a:moveTo>
                  <a:lnTo>
                    <a:pt x="69806" y="8981"/>
                  </a:lnTo>
                  <a:lnTo>
                    <a:pt x="33475" y="33475"/>
                  </a:lnTo>
                  <a:lnTo>
                    <a:pt x="8981" y="69806"/>
                  </a:lnTo>
                  <a:lnTo>
                    <a:pt x="0" y="114300"/>
                  </a:lnTo>
                  <a:lnTo>
                    <a:pt x="8981" y="158787"/>
                  </a:lnTo>
                  <a:lnTo>
                    <a:pt x="33475" y="195119"/>
                  </a:lnTo>
                  <a:lnTo>
                    <a:pt x="69806" y="219616"/>
                  </a:lnTo>
                  <a:lnTo>
                    <a:pt x="114300" y="228600"/>
                  </a:lnTo>
                  <a:lnTo>
                    <a:pt x="158787" y="219616"/>
                  </a:lnTo>
                  <a:lnTo>
                    <a:pt x="195119" y="195119"/>
                  </a:lnTo>
                  <a:lnTo>
                    <a:pt x="219616" y="158787"/>
                  </a:lnTo>
                  <a:lnTo>
                    <a:pt x="228600" y="114300"/>
                  </a:lnTo>
                  <a:lnTo>
                    <a:pt x="219616" y="69806"/>
                  </a:lnTo>
                  <a:lnTo>
                    <a:pt x="195119" y="33475"/>
                  </a:lnTo>
                  <a:lnTo>
                    <a:pt x="158787" y="8981"/>
                  </a:lnTo>
                  <a:lnTo>
                    <a:pt x="114300" y="0"/>
                  </a:lnTo>
                  <a:close/>
                </a:path>
              </a:pathLst>
            </a:custGeom>
            <a:solidFill>
              <a:srgbClr val="A6A6A6"/>
            </a:solidFill>
          </p:spPr>
          <p:txBody>
            <a:bodyPr wrap="square" lIns="0" tIns="0" rIns="0" bIns="0" rtlCol="0"/>
            <a:lstStyle/>
            <a:p>
              <a:endParaRPr sz="2316"/>
            </a:p>
          </p:txBody>
        </p:sp>
        <p:sp>
          <p:nvSpPr>
            <p:cNvPr id="21" name="object 16">
              <a:extLst>
                <a:ext uri="{FF2B5EF4-FFF2-40B4-BE49-F238E27FC236}">
                  <a16:creationId xmlns:a16="http://schemas.microsoft.com/office/drawing/2014/main" id="{A94CB070-1424-EBE4-E80E-EC60787FF0DA}"/>
                </a:ext>
              </a:extLst>
            </p:cNvPr>
            <p:cNvSpPr/>
            <p:nvPr/>
          </p:nvSpPr>
          <p:spPr>
            <a:xfrm>
              <a:off x="1313624" y="4798580"/>
              <a:ext cx="228600" cy="228600"/>
            </a:xfrm>
            <a:custGeom>
              <a:avLst/>
              <a:gdLst/>
              <a:ahLst/>
              <a:cxnLst/>
              <a:rect l="l" t="t" r="r" b="b"/>
              <a:pathLst>
                <a:path w="228600" h="228600">
                  <a:moveTo>
                    <a:pt x="0" y="114300"/>
                  </a:moveTo>
                  <a:lnTo>
                    <a:pt x="8982" y="69809"/>
                  </a:lnTo>
                  <a:lnTo>
                    <a:pt x="33477" y="33477"/>
                  </a:lnTo>
                  <a:lnTo>
                    <a:pt x="69809" y="8982"/>
                  </a:lnTo>
                  <a:lnTo>
                    <a:pt x="114300" y="0"/>
                  </a:lnTo>
                  <a:lnTo>
                    <a:pt x="158790" y="8982"/>
                  </a:lnTo>
                  <a:lnTo>
                    <a:pt x="195122" y="33477"/>
                  </a:lnTo>
                  <a:lnTo>
                    <a:pt x="219617" y="69809"/>
                  </a:lnTo>
                  <a:lnTo>
                    <a:pt x="228600" y="114300"/>
                  </a:lnTo>
                  <a:lnTo>
                    <a:pt x="219617" y="158790"/>
                  </a:lnTo>
                  <a:lnTo>
                    <a:pt x="195122" y="195122"/>
                  </a:lnTo>
                  <a:lnTo>
                    <a:pt x="158790" y="219617"/>
                  </a:lnTo>
                  <a:lnTo>
                    <a:pt x="114300" y="228600"/>
                  </a:lnTo>
                  <a:lnTo>
                    <a:pt x="69809" y="219617"/>
                  </a:lnTo>
                  <a:lnTo>
                    <a:pt x="33477" y="195122"/>
                  </a:lnTo>
                  <a:lnTo>
                    <a:pt x="8982" y="158790"/>
                  </a:lnTo>
                  <a:lnTo>
                    <a:pt x="0" y="114300"/>
                  </a:lnTo>
                  <a:close/>
                </a:path>
              </a:pathLst>
            </a:custGeom>
            <a:ln w="12700">
              <a:solidFill>
                <a:srgbClr val="4A7EBB"/>
              </a:solidFill>
            </a:ln>
          </p:spPr>
          <p:txBody>
            <a:bodyPr wrap="square" lIns="0" tIns="0" rIns="0" bIns="0" rtlCol="0"/>
            <a:lstStyle/>
            <a:p>
              <a:endParaRPr sz="2316"/>
            </a:p>
          </p:txBody>
        </p:sp>
        <p:sp>
          <p:nvSpPr>
            <p:cNvPr id="22" name="object 17">
              <a:extLst>
                <a:ext uri="{FF2B5EF4-FFF2-40B4-BE49-F238E27FC236}">
                  <a16:creationId xmlns:a16="http://schemas.microsoft.com/office/drawing/2014/main" id="{C5AE0F9F-5A96-2B84-8A2B-864EFD81EF73}"/>
                </a:ext>
              </a:extLst>
            </p:cNvPr>
            <p:cNvSpPr/>
            <p:nvPr/>
          </p:nvSpPr>
          <p:spPr>
            <a:xfrm>
              <a:off x="1625600" y="3657599"/>
              <a:ext cx="368300" cy="368300"/>
            </a:xfrm>
            <a:prstGeom prst="rect">
              <a:avLst/>
            </a:prstGeom>
            <a:blipFill>
              <a:blip r:embed="rId6" cstate="print"/>
              <a:stretch>
                <a:fillRect/>
              </a:stretch>
            </a:blipFill>
          </p:spPr>
          <p:txBody>
            <a:bodyPr wrap="square" lIns="0" tIns="0" rIns="0" bIns="0" rtlCol="0"/>
            <a:lstStyle/>
            <a:p>
              <a:endParaRPr sz="2316"/>
            </a:p>
          </p:txBody>
        </p:sp>
        <p:sp>
          <p:nvSpPr>
            <p:cNvPr id="23" name="object 18">
              <a:extLst>
                <a:ext uri="{FF2B5EF4-FFF2-40B4-BE49-F238E27FC236}">
                  <a16:creationId xmlns:a16="http://schemas.microsoft.com/office/drawing/2014/main" id="{5F1F93C9-243A-9655-9E6D-3B144CFAB37A}"/>
                </a:ext>
              </a:extLst>
            </p:cNvPr>
            <p:cNvSpPr/>
            <p:nvPr/>
          </p:nvSpPr>
          <p:spPr>
            <a:xfrm>
              <a:off x="1688274" y="3700030"/>
              <a:ext cx="241300" cy="241300"/>
            </a:xfrm>
            <a:prstGeom prst="rect">
              <a:avLst/>
            </a:prstGeom>
            <a:blipFill>
              <a:blip r:embed="rId7" cstate="print"/>
              <a:stretch>
                <a:fillRect/>
              </a:stretch>
            </a:blipFill>
          </p:spPr>
          <p:txBody>
            <a:bodyPr wrap="square" lIns="0" tIns="0" rIns="0" bIns="0" rtlCol="0"/>
            <a:lstStyle/>
            <a:p>
              <a:endParaRPr sz="2316"/>
            </a:p>
          </p:txBody>
        </p:sp>
        <p:sp>
          <p:nvSpPr>
            <p:cNvPr id="24" name="object 19">
              <a:extLst>
                <a:ext uri="{FF2B5EF4-FFF2-40B4-BE49-F238E27FC236}">
                  <a16:creationId xmlns:a16="http://schemas.microsoft.com/office/drawing/2014/main" id="{6AE7FB75-BF47-9017-98EF-EA1E2A93767C}"/>
                </a:ext>
              </a:extLst>
            </p:cNvPr>
            <p:cNvSpPr/>
            <p:nvPr/>
          </p:nvSpPr>
          <p:spPr>
            <a:xfrm>
              <a:off x="1930400" y="3911600"/>
              <a:ext cx="368300" cy="368300"/>
            </a:xfrm>
            <a:prstGeom prst="rect">
              <a:avLst/>
            </a:prstGeom>
            <a:blipFill>
              <a:blip r:embed="rId8" cstate="print"/>
              <a:stretch>
                <a:fillRect/>
              </a:stretch>
            </a:blipFill>
          </p:spPr>
          <p:txBody>
            <a:bodyPr wrap="square" lIns="0" tIns="0" rIns="0" bIns="0" rtlCol="0"/>
            <a:lstStyle/>
            <a:p>
              <a:endParaRPr sz="2316"/>
            </a:p>
          </p:txBody>
        </p:sp>
        <p:sp>
          <p:nvSpPr>
            <p:cNvPr id="25" name="object 20">
              <a:extLst>
                <a:ext uri="{FF2B5EF4-FFF2-40B4-BE49-F238E27FC236}">
                  <a16:creationId xmlns:a16="http://schemas.microsoft.com/office/drawing/2014/main" id="{0498C8D4-B005-8EEE-728D-F97FECD621B5}"/>
                </a:ext>
              </a:extLst>
            </p:cNvPr>
            <p:cNvSpPr/>
            <p:nvPr/>
          </p:nvSpPr>
          <p:spPr>
            <a:xfrm>
              <a:off x="1993074" y="3949979"/>
              <a:ext cx="241300" cy="241300"/>
            </a:xfrm>
            <a:prstGeom prst="rect">
              <a:avLst/>
            </a:prstGeom>
            <a:blipFill>
              <a:blip r:embed="rId7" cstate="print"/>
              <a:stretch>
                <a:fillRect/>
              </a:stretch>
            </a:blipFill>
          </p:spPr>
          <p:txBody>
            <a:bodyPr wrap="square" lIns="0" tIns="0" rIns="0" bIns="0" rtlCol="0"/>
            <a:lstStyle/>
            <a:p>
              <a:endParaRPr sz="2316"/>
            </a:p>
          </p:txBody>
        </p:sp>
        <p:sp>
          <p:nvSpPr>
            <p:cNvPr id="26" name="object 21">
              <a:extLst>
                <a:ext uri="{FF2B5EF4-FFF2-40B4-BE49-F238E27FC236}">
                  <a16:creationId xmlns:a16="http://schemas.microsoft.com/office/drawing/2014/main" id="{2586B5ED-2433-69D3-E9F7-2F382CD5392C}"/>
                </a:ext>
              </a:extLst>
            </p:cNvPr>
            <p:cNvSpPr/>
            <p:nvPr/>
          </p:nvSpPr>
          <p:spPr>
            <a:xfrm>
              <a:off x="2273300" y="3695699"/>
              <a:ext cx="368300" cy="368300"/>
            </a:xfrm>
            <a:prstGeom prst="rect">
              <a:avLst/>
            </a:prstGeom>
            <a:blipFill>
              <a:blip r:embed="rId9" cstate="print"/>
              <a:stretch>
                <a:fillRect/>
              </a:stretch>
            </a:blipFill>
          </p:spPr>
          <p:txBody>
            <a:bodyPr wrap="square" lIns="0" tIns="0" rIns="0" bIns="0" rtlCol="0"/>
            <a:lstStyle/>
            <a:p>
              <a:endParaRPr sz="2316"/>
            </a:p>
          </p:txBody>
        </p:sp>
        <p:sp>
          <p:nvSpPr>
            <p:cNvPr id="27" name="object 22">
              <a:extLst>
                <a:ext uri="{FF2B5EF4-FFF2-40B4-BE49-F238E27FC236}">
                  <a16:creationId xmlns:a16="http://schemas.microsoft.com/office/drawing/2014/main" id="{E14606E6-B986-3C91-F92C-9960A6C8A0AE}"/>
                </a:ext>
              </a:extLst>
            </p:cNvPr>
            <p:cNvSpPr/>
            <p:nvPr/>
          </p:nvSpPr>
          <p:spPr>
            <a:xfrm>
              <a:off x="2335974" y="3730040"/>
              <a:ext cx="241300" cy="241300"/>
            </a:xfrm>
            <a:prstGeom prst="rect">
              <a:avLst/>
            </a:prstGeom>
            <a:blipFill>
              <a:blip r:embed="rId7" cstate="print"/>
              <a:stretch>
                <a:fillRect/>
              </a:stretch>
            </a:blipFill>
          </p:spPr>
          <p:txBody>
            <a:bodyPr wrap="square" lIns="0" tIns="0" rIns="0" bIns="0" rtlCol="0"/>
            <a:lstStyle/>
            <a:p>
              <a:endParaRPr sz="2316"/>
            </a:p>
          </p:txBody>
        </p:sp>
        <p:sp>
          <p:nvSpPr>
            <p:cNvPr id="28" name="object 23">
              <a:extLst>
                <a:ext uri="{FF2B5EF4-FFF2-40B4-BE49-F238E27FC236}">
                  <a16:creationId xmlns:a16="http://schemas.microsoft.com/office/drawing/2014/main" id="{9C3E5F3A-200F-E86C-7D21-ADCFC900D332}"/>
                </a:ext>
              </a:extLst>
            </p:cNvPr>
            <p:cNvSpPr/>
            <p:nvPr/>
          </p:nvSpPr>
          <p:spPr>
            <a:xfrm>
              <a:off x="2006600" y="3416299"/>
              <a:ext cx="368300" cy="368300"/>
            </a:xfrm>
            <a:prstGeom prst="rect">
              <a:avLst/>
            </a:prstGeom>
            <a:blipFill>
              <a:blip r:embed="rId3" cstate="print"/>
              <a:stretch>
                <a:fillRect/>
              </a:stretch>
            </a:blipFill>
          </p:spPr>
          <p:txBody>
            <a:bodyPr wrap="square" lIns="0" tIns="0" rIns="0" bIns="0" rtlCol="0"/>
            <a:lstStyle/>
            <a:p>
              <a:endParaRPr sz="2316"/>
            </a:p>
          </p:txBody>
        </p:sp>
        <p:sp>
          <p:nvSpPr>
            <p:cNvPr id="29" name="object 24">
              <a:extLst>
                <a:ext uri="{FF2B5EF4-FFF2-40B4-BE49-F238E27FC236}">
                  <a16:creationId xmlns:a16="http://schemas.microsoft.com/office/drawing/2014/main" id="{1F71B7A8-0437-0A7F-D320-A0AA1B9A0C82}"/>
                </a:ext>
              </a:extLst>
            </p:cNvPr>
            <p:cNvSpPr/>
            <p:nvPr/>
          </p:nvSpPr>
          <p:spPr>
            <a:xfrm>
              <a:off x="2077453" y="3463061"/>
              <a:ext cx="228600" cy="228600"/>
            </a:xfrm>
            <a:custGeom>
              <a:avLst/>
              <a:gdLst/>
              <a:ahLst/>
              <a:cxnLst/>
              <a:rect l="l" t="t" r="r" b="b"/>
              <a:pathLst>
                <a:path w="228600" h="228600">
                  <a:moveTo>
                    <a:pt x="114300" y="0"/>
                  </a:moveTo>
                  <a:lnTo>
                    <a:pt x="69812" y="8981"/>
                  </a:lnTo>
                  <a:lnTo>
                    <a:pt x="33480" y="33475"/>
                  </a:lnTo>
                  <a:lnTo>
                    <a:pt x="8983" y="69806"/>
                  </a:lnTo>
                  <a:lnTo>
                    <a:pt x="0" y="114300"/>
                  </a:lnTo>
                  <a:lnTo>
                    <a:pt x="8983" y="158787"/>
                  </a:lnTo>
                  <a:lnTo>
                    <a:pt x="33480" y="195119"/>
                  </a:lnTo>
                  <a:lnTo>
                    <a:pt x="69812" y="219616"/>
                  </a:lnTo>
                  <a:lnTo>
                    <a:pt x="114300" y="228599"/>
                  </a:lnTo>
                  <a:lnTo>
                    <a:pt x="158793" y="219616"/>
                  </a:lnTo>
                  <a:lnTo>
                    <a:pt x="195124" y="195119"/>
                  </a:lnTo>
                  <a:lnTo>
                    <a:pt x="219618" y="158787"/>
                  </a:lnTo>
                  <a:lnTo>
                    <a:pt x="228600" y="114300"/>
                  </a:lnTo>
                  <a:lnTo>
                    <a:pt x="219618" y="69806"/>
                  </a:lnTo>
                  <a:lnTo>
                    <a:pt x="195124" y="33475"/>
                  </a:lnTo>
                  <a:lnTo>
                    <a:pt x="158793" y="8981"/>
                  </a:lnTo>
                  <a:lnTo>
                    <a:pt x="114300" y="0"/>
                  </a:lnTo>
                  <a:close/>
                </a:path>
              </a:pathLst>
            </a:custGeom>
            <a:solidFill>
              <a:srgbClr val="A6A6A6"/>
            </a:solidFill>
          </p:spPr>
          <p:txBody>
            <a:bodyPr wrap="square" lIns="0" tIns="0" rIns="0" bIns="0" rtlCol="0"/>
            <a:lstStyle/>
            <a:p>
              <a:endParaRPr sz="2316"/>
            </a:p>
          </p:txBody>
        </p:sp>
        <p:sp>
          <p:nvSpPr>
            <p:cNvPr id="30" name="object 25">
              <a:extLst>
                <a:ext uri="{FF2B5EF4-FFF2-40B4-BE49-F238E27FC236}">
                  <a16:creationId xmlns:a16="http://schemas.microsoft.com/office/drawing/2014/main" id="{DCED871D-1478-3528-F401-29608F276A4B}"/>
                </a:ext>
              </a:extLst>
            </p:cNvPr>
            <p:cNvSpPr/>
            <p:nvPr/>
          </p:nvSpPr>
          <p:spPr>
            <a:xfrm>
              <a:off x="2077453" y="3463061"/>
              <a:ext cx="228600" cy="228600"/>
            </a:xfrm>
            <a:custGeom>
              <a:avLst/>
              <a:gdLst/>
              <a:ahLst/>
              <a:cxnLst/>
              <a:rect l="l" t="t" r="r" b="b"/>
              <a:pathLst>
                <a:path w="228600" h="228600">
                  <a:moveTo>
                    <a:pt x="0" y="114300"/>
                  </a:moveTo>
                  <a:lnTo>
                    <a:pt x="8982" y="69809"/>
                  </a:lnTo>
                  <a:lnTo>
                    <a:pt x="33477" y="33477"/>
                  </a:lnTo>
                  <a:lnTo>
                    <a:pt x="69809" y="8982"/>
                  </a:lnTo>
                  <a:lnTo>
                    <a:pt x="114300" y="0"/>
                  </a:lnTo>
                  <a:lnTo>
                    <a:pt x="158790" y="8982"/>
                  </a:lnTo>
                  <a:lnTo>
                    <a:pt x="195122" y="33477"/>
                  </a:lnTo>
                  <a:lnTo>
                    <a:pt x="219617" y="69809"/>
                  </a:lnTo>
                  <a:lnTo>
                    <a:pt x="228600" y="114300"/>
                  </a:lnTo>
                  <a:lnTo>
                    <a:pt x="219617" y="158790"/>
                  </a:lnTo>
                  <a:lnTo>
                    <a:pt x="195122" y="195122"/>
                  </a:lnTo>
                  <a:lnTo>
                    <a:pt x="158790" y="219617"/>
                  </a:lnTo>
                  <a:lnTo>
                    <a:pt x="114300" y="228600"/>
                  </a:lnTo>
                  <a:lnTo>
                    <a:pt x="69809" y="219617"/>
                  </a:lnTo>
                  <a:lnTo>
                    <a:pt x="33477" y="195122"/>
                  </a:lnTo>
                  <a:lnTo>
                    <a:pt x="8982" y="158790"/>
                  </a:lnTo>
                  <a:lnTo>
                    <a:pt x="0" y="114300"/>
                  </a:lnTo>
                  <a:close/>
                </a:path>
              </a:pathLst>
            </a:custGeom>
            <a:ln w="12700">
              <a:solidFill>
                <a:srgbClr val="4A7EBB"/>
              </a:solidFill>
            </a:ln>
          </p:spPr>
          <p:txBody>
            <a:bodyPr wrap="square" lIns="0" tIns="0" rIns="0" bIns="0" rtlCol="0"/>
            <a:lstStyle/>
            <a:p>
              <a:endParaRPr sz="2316"/>
            </a:p>
          </p:txBody>
        </p:sp>
        <p:sp>
          <p:nvSpPr>
            <p:cNvPr id="31" name="object 26">
              <a:extLst>
                <a:ext uri="{FF2B5EF4-FFF2-40B4-BE49-F238E27FC236}">
                  <a16:creationId xmlns:a16="http://schemas.microsoft.com/office/drawing/2014/main" id="{CD74D3D0-51D4-CD1F-75CA-37DFD4E71025}"/>
                </a:ext>
              </a:extLst>
            </p:cNvPr>
            <p:cNvSpPr/>
            <p:nvPr/>
          </p:nvSpPr>
          <p:spPr>
            <a:xfrm>
              <a:off x="2971799" y="4368800"/>
              <a:ext cx="368300" cy="368300"/>
            </a:xfrm>
            <a:prstGeom prst="rect">
              <a:avLst/>
            </a:prstGeom>
            <a:blipFill>
              <a:blip r:embed="rId5" cstate="print"/>
              <a:stretch>
                <a:fillRect/>
              </a:stretch>
            </a:blipFill>
          </p:spPr>
          <p:txBody>
            <a:bodyPr wrap="square" lIns="0" tIns="0" rIns="0" bIns="0" rtlCol="0"/>
            <a:lstStyle/>
            <a:p>
              <a:endParaRPr sz="2316"/>
            </a:p>
          </p:txBody>
        </p:sp>
        <p:sp>
          <p:nvSpPr>
            <p:cNvPr id="32" name="object 27">
              <a:extLst>
                <a:ext uri="{FF2B5EF4-FFF2-40B4-BE49-F238E27FC236}">
                  <a16:creationId xmlns:a16="http://schemas.microsoft.com/office/drawing/2014/main" id="{7790E4C6-78AE-C77A-E66F-67D2A899C44C}"/>
                </a:ext>
              </a:extLst>
            </p:cNvPr>
            <p:cNvSpPr/>
            <p:nvPr/>
          </p:nvSpPr>
          <p:spPr>
            <a:xfrm>
              <a:off x="3034474" y="4409211"/>
              <a:ext cx="241300" cy="241300"/>
            </a:xfrm>
            <a:prstGeom prst="rect">
              <a:avLst/>
            </a:prstGeom>
            <a:blipFill>
              <a:blip r:embed="rId10" cstate="print"/>
              <a:stretch>
                <a:fillRect/>
              </a:stretch>
            </a:blipFill>
          </p:spPr>
          <p:txBody>
            <a:bodyPr wrap="square" lIns="0" tIns="0" rIns="0" bIns="0" rtlCol="0"/>
            <a:lstStyle/>
            <a:p>
              <a:endParaRPr sz="2316"/>
            </a:p>
          </p:txBody>
        </p:sp>
        <p:sp>
          <p:nvSpPr>
            <p:cNvPr id="33" name="object 28">
              <a:extLst>
                <a:ext uri="{FF2B5EF4-FFF2-40B4-BE49-F238E27FC236}">
                  <a16:creationId xmlns:a16="http://schemas.microsoft.com/office/drawing/2014/main" id="{32E2E9F5-176A-6C46-6972-4A8CCE0F6249}"/>
                </a:ext>
              </a:extLst>
            </p:cNvPr>
            <p:cNvSpPr/>
            <p:nvPr/>
          </p:nvSpPr>
          <p:spPr>
            <a:xfrm>
              <a:off x="2717799" y="4711700"/>
              <a:ext cx="368300" cy="368300"/>
            </a:xfrm>
            <a:prstGeom prst="rect">
              <a:avLst/>
            </a:prstGeom>
            <a:blipFill>
              <a:blip r:embed="rId3" cstate="print"/>
              <a:stretch>
                <a:fillRect/>
              </a:stretch>
            </a:blipFill>
          </p:spPr>
          <p:txBody>
            <a:bodyPr wrap="square" lIns="0" tIns="0" rIns="0" bIns="0" rtlCol="0"/>
            <a:lstStyle/>
            <a:p>
              <a:endParaRPr sz="2316"/>
            </a:p>
          </p:txBody>
        </p:sp>
        <p:sp>
          <p:nvSpPr>
            <p:cNvPr id="34" name="object 29">
              <a:extLst>
                <a:ext uri="{FF2B5EF4-FFF2-40B4-BE49-F238E27FC236}">
                  <a16:creationId xmlns:a16="http://schemas.microsoft.com/office/drawing/2014/main" id="{415C6B79-50D3-8B2A-4C45-8C30E38CBD5F}"/>
                </a:ext>
              </a:extLst>
            </p:cNvPr>
            <p:cNvSpPr/>
            <p:nvPr/>
          </p:nvSpPr>
          <p:spPr>
            <a:xfrm>
              <a:off x="2782303" y="4752111"/>
              <a:ext cx="241300" cy="241300"/>
            </a:xfrm>
            <a:prstGeom prst="rect">
              <a:avLst/>
            </a:prstGeom>
            <a:blipFill>
              <a:blip r:embed="rId10" cstate="print"/>
              <a:stretch>
                <a:fillRect/>
              </a:stretch>
            </a:blipFill>
          </p:spPr>
          <p:txBody>
            <a:bodyPr wrap="square" lIns="0" tIns="0" rIns="0" bIns="0" rtlCol="0"/>
            <a:lstStyle/>
            <a:p>
              <a:endParaRPr sz="2316"/>
            </a:p>
          </p:txBody>
        </p:sp>
        <p:sp>
          <p:nvSpPr>
            <p:cNvPr id="35" name="object 30">
              <a:extLst>
                <a:ext uri="{FF2B5EF4-FFF2-40B4-BE49-F238E27FC236}">
                  <a16:creationId xmlns:a16="http://schemas.microsoft.com/office/drawing/2014/main" id="{130EAAE9-1D9C-B71F-935D-1230B10F112A}"/>
                </a:ext>
              </a:extLst>
            </p:cNvPr>
            <p:cNvSpPr/>
            <p:nvPr/>
          </p:nvSpPr>
          <p:spPr>
            <a:xfrm>
              <a:off x="3086099" y="4711700"/>
              <a:ext cx="368300" cy="368300"/>
            </a:xfrm>
            <a:prstGeom prst="rect">
              <a:avLst/>
            </a:prstGeom>
            <a:blipFill>
              <a:blip r:embed="rId5" cstate="print"/>
              <a:stretch>
                <a:fillRect/>
              </a:stretch>
            </a:blipFill>
          </p:spPr>
          <p:txBody>
            <a:bodyPr wrap="square" lIns="0" tIns="0" rIns="0" bIns="0" rtlCol="0"/>
            <a:lstStyle/>
            <a:p>
              <a:endParaRPr sz="2316"/>
            </a:p>
          </p:txBody>
        </p:sp>
        <p:sp>
          <p:nvSpPr>
            <p:cNvPr id="36" name="object 31">
              <a:extLst>
                <a:ext uri="{FF2B5EF4-FFF2-40B4-BE49-F238E27FC236}">
                  <a16:creationId xmlns:a16="http://schemas.microsoft.com/office/drawing/2014/main" id="{FCAA0281-1266-A0C8-30C2-F7510373A4D6}"/>
                </a:ext>
              </a:extLst>
            </p:cNvPr>
            <p:cNvSpPr/>
            <p:nvPr/>
          </p:nvSpPr>
          <p:spPr>
            <a:xfrm>
              <a:off x="3148774" y="4752111"/>
              <a:ext cx="241300" cy="241300"/>
            </a:xfrm>
            <a:prstGeom prst="rect">
              <a:avLst/>
            </a:prstGeom>
            <a:blipFill>
              <a:blip r:embed="rId10" cstate="print"/>
              <a:stretch>
                <a:fillRect/>
              </a:stretch>
            </a:blipFill>
          </p:spPr>
          <p:txBody>
            <a:bodyPr wrap="square" lIns="0" tIns="0" rIns="0" bIns="0" rtlCol="0"/>
            <a:lstStyle/>
            <a:p>
              <a:endParaRPr sz="2316"/>
            </a:p>
          </p:txBody>
        </p:sp>
        <p:sp>
          <p:nvSpPr>
            <p:cNvPr id="37" name="object 32">
              <a:extLst>
                <a:ext uri="{FF2B5EF4-FFF2-40B4-BE49-F238E27FC236}">
                  <a16:creationId xmlns:a16="http://schemas.microsoft.com/office/drawing/2014/main" id="{4C55D668-A3C4-7E5A-9950-991E05745B14}"/>
                </a:ext>
              </a:extLst>
            </p:cNvPr>
            <p:cNvSpPr/>
            <p:nvPr/>
          </p:nvSpPr>
          <p:spPr>
            <a:xfrm>
              <a:off x="3454399" y="4546600"/>
              <a:ext cx="368300" cy="368300"/>
            </a:xfrm>
            <a:prstGeom prst="rect">
              <a:avLst/>
            </a:prstGeom>
            <a:blipFill>
              <a:blip r:embed="rId8" cstate="print"/>
              <a:stretch>
                <a:fillRect/>
              </a:stretch>
            </a:blipFill>
          </p:spPr>
          <p:txBody>
            <a:bodyPr wrap="square" lIns="0" tIns="0" rIns="0" bIns="0" rtlCol="0"/>
            <a:lstStyle/>
            <a:p>
              <a:endParaRPr sz="2316"/>
            </a:p>
          </p:txBody>
        </p:sp>
        <p:sp>
          <p:nvSpPr>
            <p:cNvPr id="38" name="object 33">
              <a:extLst>
                <a:ext uri="{FF2B5EF4-FFF2-40B4-BE49-F238E27FC236}">
                  <a16:creationId xmlns:a16="http://schemas.microsoft.com/office/drawing/2014/main" id="{2D6558BB-10FC-2991-00CD-5C327C3D623A}"/>
                </a:ext>
              </a:extLst>
            </p:cNvPr>
            <p:cNvSpPr/>
            <p:nvPr/>
          </p:nvSpPr>
          <p:spPr>
            <a:xfrm>
              <a:off x="3517074" y="4584979"/>
              <a:ext cx="241300" cy="241300"/>
            </a:xfrm>
            <a:prstGeom prst="rect">
              <a:avLst/>
            </a:prstGeom>
            <a:blipFill>
              <a:blip r:embed="rId10" cstate="print"/>
              <a:stretch>
                <a:fillRect/>
              </a:stretch>
            </a:blipFill>
          </p:spPr>
          <p:txBody>
            <a:bodyPr wrap="square" lIns="0" tIns="0" rIns="0" bIns="0" rtlCol="0"/>
            <a:lstStyle/>
            <a:p>
              <a:endParaRPr sz="2316"/>
            </a:p>
          </p:txBody>
        </p:sp>
        <p:sp>
          <p:nvSpPr>
            <p:cNvPr id="39" name="object 34">
              <a:extLst>
                <a:ext uri="{FF2B5EF4-FFF2-40B4-BE49-F238E27FC236}">
                  <a16:creationId xmlns:a16="http://schemas.microsoft.com/office/drawing/2014/main" id="{222110DF-56E2-13C6-D735-FC515F0F3208}"/>
                </a:ext>
              </a:extLst>
            </p:cNvPr>
            <p:cNvSpPr/>
            <p:nvPr/>
          </p:nvSpPr>
          <p:spPr>
            <a:xfrm>
              <a:off x="1498600" y="4622800"/>
              <a:ext cx="368300" cy="368300"/>
            </a:xfrm>
            <a:prstGeom prst="rect">
              <a:avLst/>
            </a:prstGeom>
            <a:blipFill>
              <a:blip r:embed="rId11" cstate="print"/>
              <a:stretch>
                <a:fillRect/>
              </a:stretch>
            </a:blipFill>
          </p:spPr>
          <p:txBody>
            <a:bodyPr wrap="square" lIns="0" tIns="0" rIns="0" bIns="0" rtlCol="0"/>
            <a:lstStyle/>
            <a:p>
              <a:endParaRPr sz="2316"/>
            </a:p>
          </p:txBody>
        </p:sp>
        <p:sp>
          <p:nvSpPr>
            <p:cNvPr id="40" name="object 35">
              <a:extLst>
                <a:ext uri="{FF2B5EF4-FFF2-40B4-BE49-F238E27FC236}">
                  <a16:creationId xmlns:a16="http://schemas.microsoft.com/office/drawing/2014/main" id="{54277B8F-D9B8-7204-FDDB-F076B350BD3B}"/>
                </a:ext>
              </a:extLst>
            </p:cNvPr>
            <p:cNvSpPr/>
            <p:nvPr/>
          </p:nvSpPr>
          <p:spPr>
            <a:xfrm>
              <a:off x="1573136" y="4667529"/>
              <a:ext cx="228600" cy="228600"/>
            </a:xfrm>
            <a:custGeom>
              <a:avLst/>
              <a:gdLst/>
              <a:ahLst/>
              <a:cxnLst/>
              <a:rect l="l" t="t" r="r" b="b"/>
              <a:pathLst>
                <a:path w="228600" h="228600">
                  <a:moveTo>
                    <a:pt x="114300" y="0"/>
                  </a:moveTo>
                  <a:lnTo>
                    <a:pt x="69812" y="8983"/>
                  </a:lnTo>
                  <a:lnTo>
                    <a:pt x="33480" y="33480"/>
                  </a:lnTo>
                  <a:lnTo>
                    <a:pt x="8983" y="69812"/>
                  </a:lnTo>
                  <a:lnTo>
                    <a:pt x="0" y="114300"/>
                  </a:lnTo>
                  <a:lnTo>
                    <a:pt x="8983" y="158793"/>
                  </a:lnTo>
                  <a:lnTo>
                    <a:pt x="33480" y="195124"/>
                  </a:lnTo>
                  <a:lnTo>
                    <a:pt x="69812" y="219618"/>
                  </a:lnTo>
                  <a:lnTo>
                    <a:pt x="114300" y="228600"/>
                  </a:lnTo>
                  <a:lnTo>
                    <a:pt x="158793" y="219618"/>
                  </a:lnTo>
                  <a:lnTo>
                    <a:pt x="195124" y="195124"/>
                  </a:lnTo>
                  <a:lnTo>
                    <a:pt x="219618" y="158793"/>
                  </a:lnTo>
                  <a:lnTo>
                    <a:pt x="228600" y="114300"/>
                  </a:lnTo>
                  <a:lnTo>
                    <a:pt x="219618" y="69812"/>
                  </a:lnTo>
                  <a:lnTo>
                    <a:pt x="195124" y="33480"/>
                  </a:lnTo>
                  <a:lnTo>
                    <a:pt x="158793" y="8983"/>
                  </a:lnTo>
                  <a:lnTo>
                    <a:pt x="114300" y="0"/>
                  </a:lnTo>
                  <a:close/>
                </a:path>
              </a:pathLst>
            </a:custGeom>
            <a:solidFill>
              <a:srgbClr val="A6A6A6"/>
            </a:solidFill>
          </p:spPr>
          <p:txBody>
            <a:bodyPr wrap="square" lIns="0" tIns="0" rIns="0" bIns="0" rtlCol="0"/>
            <a:lstStyle/>
            <a:p>
              <a:endParaRPr sz="2316"/>
            </a:p>
          </p:txBody>
        </p:sp>
        <p:sp>
          <p:nvSpPr>
            <p:cNvPr id="41" name="object 36">
              <a:extLst>
                <a:ext uri="{FF2B5EF4-FFF2-40B4-BE49-F238E27FC236}">
                  <a16:creationId xmlns:a16="http://schemas.microsoft.com/office/drawing/2014/main" id="{43423A24-A6AD-F12A-8C3A-4F74BFD1FD8C}"/>
                </a:ext>
              </a:extLst>
            </p:cNvPr>
            <p:cNvSpPr/>
            <p:nvPr/>
          </p:nvSpPr>
          <p:spPr>
            <a:xfrm>
              <a:off x="1573136" y="4667529"/>
              <a:ext cx="228600" cy="228600"/>
            </a:xfrm>
            <a:custGeom>
              <a:avLst/>
              <a:gdLst/>
              <a:ahLst/>
              <a:cxnLst/>
              <a:rect l="l" t="t" r="r" b="b"/>
              <a:pathLst>
                <a:path w="228600" h="228600">
                  <a:moveTo>
                    <a:pt x="0" y="114300"/>
                  </a:moveTo>
                  <a:lnTo>
                    <a:pt x="8982" y="69809"/>
                  </a:lnTo>
                  <a:lnTo>
                    <a:pt x="33477" y="33477"/>
                  </a:lnTo>
                  <a:lnTo>
                    <a:pt x="69809" y="8982"/>
                  </a:lnTo>
                  <a:lnTo>
                    <a:pt x="114300" y="0"/>
                  </a:lnTo>
                  <a:lnTo>
                    <a:pt x="158790" y="8982"/>
                  </a:lnTo>
                  <a:lnTo>
                    <a:pt x="195122" y="33477"/>
                  </a:lnTo>
                  <a:lnTo>
                    <a:pt x="219617" y="69809"/>
                  </a:lnTo>
                  <a:lnTo>
                    <a:pt x="228600" y="114300"/>
                  </a:lnTo>
                  <a:lnTo>
                    <a:pt x="219617" y="158790"/>
                  </a:lnTo>
                  <a:lnTo>
                    <a:pt x="195122" y="195122"/>
                  </a:lnTo>
                  <a:lnTo>
                    <a:pt x="158790" y="219617"/>
                  </a:lnTo>
                  <a:lnTo>
                    <a:pt x="114300" y="228600"/>
                  </a:lnTo>
                  <a:lnTo>
                    <a:pt x="69809" y="219617"/>
                  </a:lnTo>
                  <a:lnTo>
                    <a:pt x="33477" y="195122"/>
                  </a:lnTo>
                  <a:lnTo>
                    <a:pt x="8982" y="158790"/>
                  </a:lnTo>
                  <a:lnTo>
                    <a:pt x="0" y="114300"/>
                  </a:lnTo>
                  <a:close/>
                </a:path>
              </a:pathLst>
            </a:custGeom>
            <a:ln w="12700">
              <a:solidFill>
                <a:srgbClr val="4A7EBB"/>
              </a:solidFill>
            </a:ln>
          </p:spPr>
          <p:txBody>
            <a:bodyPr wrap="square" lIns="0" tIns="0" rIns="0" bIns="0" rtlCol="0"/>
            <a:lstStyle/>
            <a:p>
              <a:endParaRPr sz="2316"/>
            </a:p>
          </p:txBody>
        </p:sp>
        <p:sp>
          <p:nvSpPr>
            <p:cNvPr id="42" name="object 37">
              <a:extLst>
                <a:ext uri="{FF2B5EF4-FFF2-40B4-BE49-F238E27FC236}">
                  <a16:creationId xmlns:a16="http://schemas.microsoft.com/office/drawing/2014/main" id="{0A4FA0A4-71C2-81CA-5F28-F290CB42BA10}"/>
                </a:ext>
              </a:extLst>
            </p:cNvPr>
            <p:cNvSpPr/>
            <p:nvPr/>
          </p:nvSpPr>
          <p:spPr>
            <a:xfrm>
              <a:off x="1765300" y="3301999"/>
              <a:ext cx="368300" cy="368300"/>
            </a:xfrm>
            <a:prstGeom prst="rect">
              <a:avLst/>
            </a:prstGeom>
            <a:blipFill>
              <a:blip r:embed="rId12" cstate="print"/>
              <a:stretch>
                <a:fillRect/>
              </a:stretch>
            </a:blipFill>
          </p:spPr>
          <p:txBody>
            <a:bodyPr wrap="square" lIns="0" tIns="0" rIns="0" bIns="0" rtlCol="0"/>
            <a:lstStyle/>
            <a:p>
              <a:endParaRPr sz="2316"/>
            </a:p>
          </p:txBody>
        </p:sp>
        <p:sp>
          <p:nvSpPr>
            <p:cNvPr id="43" name="object 38">
              <a:extLst>
                <a:ext uri="{FF2B5EF4-FFF2-40B4-BE49-F238E27FC236}">
                  <a16:creationId xmlns:a16="http://schemas.microsoft.com/office/drawing/2014/main" id="{8BE6AE9E-1892-9637-399F-7BE7E213783F}"/>
                </a:ext>
              </a:extLst>
            </p:cNvPr>
            <p:cNvSpPr/>
            <p:nvPr/>
          </p:nvSpPr>
          <p:spPr>
            <a:xfrm>
              <a:off x="1828977" y="3348761"/>
              <a:ext cx="228600" cy="228600"/>
            </a:xfrm>
            <a:custGeom>
              <a:avLst/>
              <a:gdLst/>
              <a:ahLst/>
              <a:cxnLst/>
              <a:rect l="l" t="t" r="r" b="b"/>
              <a:pathLst>
                <a:path w="228600" h="228600">
                  <a:moveTo>
                    <a:pt x="114300" y="0"/>
                  </a:moveTo>
                  <a:lnTo>
                    <a:pt x="69812" y="8981"/>
                  </a:lnTo>
                  <a:lnTo>
                    <a:pt x="33480" y="33475"/>
                  </a:lnTo>
                  <a:lnTo>
                    <a:pt x="8983" y="69806"/>
                  </a:lnTo>
                  <a:lnTo>
                    <a:pt x="0" y="114300"/>
                  </a:lnTo>
                  <a:lnTo>
                    <a:pt x="8983" y="158787"/>
                  </a:lnTo>
                  <a:lnTo>
                    <a:pt x="33480" y="195119"/>
                  </a:lnTo>
                  <a:lnTo>
                    <a:pt x="69812" y="219616"/>
                  </a:lnTo>
                  <a:lnTo>
                    <a:pt x="114300" y="228600"/>
                  </a:lnTo>
                  <a:lnTo>
                    <a:pt x="158793" y="219616"/>
                  </a:lnTo>
                  <a:lnTo>
                    <a:pt x="195124" y="195119"/>
                  </a:lnTo>
                  <a:lnTo>
                    <a:pt x="219618" y="158787"/>
                  </a:lnTo>
                  <a:lnTo>
                    <a:pt x="228600" y="114300"/>
                  </a:lnTo>
                  <a:lnTo>
                    <a:pt x="219618" y="69806"/>
                  </a:lnTo>
                  <a:lnTo>
                    <a:pt x="195124" y="33475"/>
                  </a:lnTo>
                  <a:lnTo>
                    <a:pt x="158793" y="8981"/>
                  </a:lnTo>
                  <a:lnTo>
                    <a:pt x="114300" y="0"/>
                  </a:lnTo>
                  <a:close/>
                </a:path>
              </a:pathLst>
            </a:custGeom>
            <a:solidFill>
              <a:srgbClr val="A6A6A6"/>
            </a:solidFill>
          </p:spPr>
          <p:txBody>
            <a:bodyPr wrap="square" lIns="0" tIns="0" rIns="0" bIns="0" rtlCol="0"/>
            <a:lstStyle/>
            <a:p>
              <a:endParaRPr sz="2316"/>
            </a:p>
          </p:txBody>
        </p:sp>
        <p:sp>
          <p:nvSpPr>
            <p:cNvPr id="44" name="object 39">
              <a:extLst>
                <a:ext uri="{FF2B5EF4-FFF2-40B4-BE49-F238E27FC236}">
                  <a16:creationId xmlns:a16="http://schemas.microsoft.com/office/drawing/2014/main" id="{ED263789-B7F9-4631-57D1-DE8FEF9D21F6}"/>
                </a:ext>
              </a:extLst>
            </p:cNvPr>
            <p:cNvSpPr/>
            <p:nvPr/>
          </p:nvSpPr>
          <p:spPr>
            <a:xfrm>
              <a:off x="1828977" y="3348761"/>
              <a:ext cx="228600" cy="228600"/>
            </a:xfrm>
            <a:custGeom>
              <a:avLst/>
              <a:gdLst/>
              <a:ahLst/>
              <a:cxnLst/>
              <a:rect l="l" t="t" r="r" b="b"/>
              <a:pathLst>
                <a:path w="228600" h="228600">
                  <a:moveTo>
                    <a:pt x="0" y="114300"/>
                  </a:moveTo>
                  <a:lnTo>
                    <a:pt x="8982" y="69809"/>
                  </a:lnTo>
                  <a:lnTo>
                    <a:pt x="33477" y="33477"/>
                  </a:lnTo>
                  <a:lnTo>
                    <a:pt x="69809" y="8982"/>
                  </a:lnTo>
                  <a:lnTo>
                    <a:pt x="114300" y="0"/>
                  </a:lnTo>
                  <a:lnTo>
                    <a:pt x="158790" y="8982"/>
                  </a:lnTo>
                  <a:lnTo>
                    <a:pt x="195122" y="33477"/>
                  </a:lnTo>
                  <a:lnTo>
                    <a:pt x="219617" y="69809"/>
                  </a:lnTo>
                  <a:lnTo>
                    <a:pt x="228600" y="114300"/>
                  </a:lnTo>
                  <a:lnTo>
                    <a:pt x="219617" y="158790"/>
                  </a:lnTo>
                  <a:lnTo>
                    <a:pt x="195122" y="195122"/>
                  </a:lnTo>
                  <a:lnTo>
                    <a:pt x="158790" y="219617"/>
                  </a:lnTo>
                  <a:lnTo>
                    <a:pt x="114300" y="228600"/>
                  </a:lnTo>
                  <a:lnTo>
                    <a:pt x="69809" y="219617"/>
                  </a:lnTo>
                  <a:lnTo>
                    <a:pt x="33477" y="195122"/>
                  </a:lnTo>
                  <a:lnTo>
                    <a:pt x="8982" y="158790"/>
                  </a:lnTo>
                  <a:lnTo>
                    <a:pt x="0" y="114300"/>
                  </a:lnTo>
                  <a:close/>
                </a:path>
              </a:pathLst>
            </a:custGeom>
            <a:ln w="12700">
              <a:solidFill>
                <a:srgbClr val="4A7EBB"/>
              </a:solidFill>
            </a:ln>
          </p:spPr>
          <p:txBody>
            <a:bodyPr wrap="square" lIns="0" tIns="0" rIns="0" bIns="0" rtlCol="0"/>
            <a:lstStyle/>
            <a:p>
              <a:endParaRPr sz="2316"/>
            </a:p>
          </p:txBody>
        </p:sp>
        <p:sp>
          <p:nvSpPr>
            <p:cNvPr id="45" name="object 40">
              <a:extLst>
                <a:ext uri="{FF2B5EF4-FFF2-40B4-BE49-F238E27FC236}">
                  <a16:creationId xmlns:a16="http://schemas.microsoft.com/office/drawing/2014/main" id="{EA9CD737-AD9C-8FDB-4E8D-6860AFB173DE}"/>
                </a:ext>
              </a:extLst>
            </p:cNvPr>
            <p:cNvSpPr/>
            <p:nvPr/>
          </p:nvSpPr>
          <p:spPr>
            <a:xfrm>
              <a:off x="5028768" y="3044735"/>
              <a:ext cx="3598545" cy="2726055"/>
            </a:xfrm>
            <a:custGeom>
              <a:avLst/>
              <a:gdLst/>
              <a:ahLst/>
              <a:cxnLst/>
              <a:rect l="l" t="t" r="r" b="b"/>
              <a:pathLst>
                <a:path w="3598545" h="2726054">
                  <a:moveTo>
                    <a:pt x="3598380" y="2573236"/>
                  </a:moveTo>
                  <a:lnTo>
                    <a:pt x="3451326" y="2487447"/>
                  </a:lnTo>
                  <a:lnTo>
                    <a:pt x="3446145" y="2486888"/>
                  </a:lnTo>
                  <a:lnTo>
                    <a:pt x="3436709" y="2489365"/>
                  </a:lnTo>
                  <a:lnTo>
                    <a:pt x="3432467" y="2492400"/>
                  </a:lnTo>
                  <a:lnTo>
                    <a:pt x="3429812" y="2496947"/>
                  </a:lnTo>
                  <a:lnTo>
                    <a:pt x="3427361" y="2504109"/>
                  </a:lnTo>
                  <a:lnTo>
                    <a:pt x="3427844" y="2511399"/>
                  </a:lnTo>
                  <a:lnTo>
                    <a:pt x="3431019" y="2517978"/>
                  </a:lnTo>
                  <a:lnTo>
                    <a:pt x="3436670" y="2523007"/>
                  </a:lnTo>
                  <a:lnTo>
                    <a:pt x="3490112" y="2554186"/>
                  </a:lnTo>
                  <a:lnTo>
                    <a:pt x="183438" y="2554186"/>
                  </a:lnTo>
                  <a:lnTo>
                    <a:pt x="183438" y="108267"/>
                  </a:lnTo>
                  <a:lnTo>
                    <a:pt x="214604" y="161709"/>
                  </a:lnTo>
                  <a:lnTo>
                    <a:pt x="219621" y="167360"/>
                  </a:lnTo>
                  <a:lnTo>
                    <a:pt x="226199" y="170535"/>
                  </a:lnTo>
                  <a:lnTo>
                    <a:pt x="233489" y="171018"/>
                  </a:lnTo>
                  <a:lnTo>
                    <a:pt x="240665" y="168567"/>
                  </a:lnTo>
                  <a:lnTo>
                    <a:pt x="246303" y="163537"/>
                  </a:lnTo>
                  <a:lnTo>
                    <a:pt x="249478" y="156959"/>
                  </a:lnTo>
                  <a:lnTo>
                    <a:pt x="249948" y="149669"/>
                  </a:lnTo>
                  <a:lnTo>
                    <a:pt x="247510" y="142506"/>
                  </a:lnTo>
                  <a:lnTo>
                    <a:pt x="164388" y="0"/>
                  </a:lnTo>
                  <a:lnTo>
                    <a:pt x="81254" y="142506"/>
                  </a:lnTo>
                  <a:lnTo>
                    <a:pt x="78803" y="149669"/>
                  </a:lnTo>
                  <a:lnTo>
                    <a:pt x="79286" y="156959"/>
                  </a:lnTo>
                  <a:lnTo>
                    <a:pt x="82448" y="163537"/>
                  </a:lnTo>
                  <a:lnTo>
                    <a:pt x="88112" y="168567"/>
                  </a:lnTo>
                  <a:lnTo>
                    <a:pt x="95262" y="171018"/>
                  </a:lnTo>
                  <a:lnTo>
                    <a:pt x="102552" y="170535"/>
                  </a:lnTo>
                  <a:lnTo>
                    <a:pt x="109131" y="167360"/>
                  </a:lnTo>
                  <a:lnTo>
                    <a:pt x="114160" y="161709"/>
                  </a:lnTo>
                  <a:lnTo>
                    <a:pt x="145338" y="108267"/>
                  </a:lnTo>
                  <a:lnTo>
                    <a:pt x="145338" y="2554186"/>
                  </a:lnTo>
                  <a:lnTo>
                    <a:pt x="0" y="2554173"/>
                  </a:lnTo>
                  <a:lnTo>
                    <a:pt x="0" y="2592273"/>
                  </a:lnTo>
                  <a:lnTo>
                    <a:pt x="145338" y="2592273"/>
                  </a:lnTo>
                  <a:lnTo>
                    <a:pt x="145338" y="2725623"/>
                  </a:lnTo>
                  <a:lnTo>
                    <a:pt x="183438" y="2725623"/>
                  </a:lnTo>
                  <a:lnTo>
                    <a:pt x="183438" y="2592273"/>
                  </a:lnTo>
                  <a:lnTo>
                    <a:pt x="3490112" y="2592273"/>
                  </a:lnTo>
                  <a:lnTo>
                    <a:pt x="3436670" y="2623451"/>
                  </a:lnTo>
                  <a:lnTo>
                    <a:pt x="3431019" y="2628481"/>
                  </a:lnTo>
                  <a:lnTo>
                    <a:pt x="3427844" y="2635059"/>
                  </a:lnTo>
                  <a:lnTo>
                    <a:pt x="3427361" y="2642349"/>
                  </a:lnTo>
                  <a:lnTo>
                    <a:pt x="3429812" y="2649499"/>
                  </a:lnTo>
                  <a:lnTo>
                    <a:pt x="3434842" y="2655151"/>
                  </a:lnTo>
                  <a:lnTo>
                    <a:pt x="3441420" y="2658326"/>
                  </a:lnTo>
                  <a:lnTo>
                    <a:pt x="3448710" y="2658808"/>
                  </a:lnTo>
                  <a:lnTo>
                    <a:pt x="3455873" y="2656357"/>
                  </a:lnTo>
                  <a:lnTo>
                    <a:pt x="3598380" y="2573236"/>
                  </a:lnTo>
                  <a:close/>
                </a:path>
              </a:pathLst>
            </a:custGeom>
            <a:solidFill>
              <a:srgbClr val="7F7F7F"/>
            </a:solidFill>
          </p:spPr>
          <p:txBody>
            <a:bodyPr wrap="square" lIns="0" tIns="0" rIns="0" bIns="0" rtlCol="0"/>
            <a:lstStyle/>
            <a:p>
              <a:endParaRPr sz="2316"/>
            </a:p>
          </p:txBody>
        </p:sp>
        <p:sp>
          <p:nvSpPr>
            <p:cNvPr id="46" name="object 41">
              <a:extLst>
                <a:ext uri="{FF2B5EF4-FFF2-40B4-BE49-F238E27FC236}">
                  <a16:creationId xmlns:a16="http://schemas.microsoft.com/office/drawing/2014/main" id="{627A3022-E9DC-CA12-07ED-FBB428E93D6B}"/>
                </a:ext>
              </a:extLst>
            </p:cNvPr>
            <p:cNvSpPr/>
            <p:nvPr/>
          </p:nvSpPr>
          <p:spPr>
            <a:xfrm>
              <a:off x="5651500" y="4254500"/>
              <a:ext cx="368300" cy="368300"/>
            </a:xfrm>
            <a:prstGeom prst="rect">
              <a:avLst/>
            </a:prstGeom>
            <a:blipFill>
              <a:blip r:embed="rId3" cstate="print"/>
              <a:stretch>
                <a:fillRect/>
              </a:stretch>
            </a:blipFill>
          </p:spPr>
          <p:txBody>
            <a:bodyPr wrap="square" lIns="0" tIns="0" rIns="0" bIns="0" rtlCol="0"/>
            <a:lstStyle/>
            <a:p>
              <a:endParaRPr sz="2316"/>
            </a:p>
          </p:txBody>
        </p:sp>
        <p:sp>
          <p:nvSpPr>
            <p:cNvPr id="47" name="object 42">
              <a:extLst>
                <a:ext uri="{FF2B5EF4-FFF2-40B4-BE49-F238E27FC236}">
                  <a16:creationId xmlns:a16="http://schemas.microsoft.com/office/drawing/2014/main" id="{4CFE7650-0F6B-1A01-8447-B545A617CEED}"/>
                </a:ext>
              </a:extLst>
            </p:cNvPr>
            <p:cNvSpPr/>
            <p:nvPr/>
          </p:nvSpPr>
          <p:spPr>
            <a:xfrm>
              <a:off x="5722353" y="4301261"/>
              <a:ext cx="228599" cy="228599"/>
            </a:xfrm>
            <a:prstGeom prst="rect">
              <a:avLst/>
            </a:prstGeom>
            <a:blipFill>
              <a:blip r:embed="rId13" cstate="print"/>
              <a:stretch>
                <a:fillRect/>
              </a:stretch>
            </a:blipFill>
          </p:spPr>
          <p:txBody>
            <a:bodyPr wrap="square" lIns="0" tIns="0" rIns="0" bIns="0" rtlCol="0"/>
            <a:lstStyle/>
            <a:p>
              <a:endParaRPr sz="2316"/>
            </a:p>
          </p:txBody>
        </p:sp>
        <p:sp>
          <p:nvSpPr>
            <p:cNvPr id="48" name="object 43">
              <a:extLst>
                <a:ext uri="{FF2B5EF4-FFF2-40B4-BE49-F238E27FC236}">
                  <a16:creationId xmlns:a16="http://schemas.microsoft.com/office/drawing/2014/main" id="{0B78C7F9-1BE6-F060-5789-4A2DA88CF577}"/>
                </a:ext>
              </a:extLst>
            </p:cNvPr>
            <p:cNvSpPr/>
            <p:nvPr/>
          </p:nvSpPr>
          <p:spPr>
            <a:xfrm>
              <a:off x="5716003" y="4294911"/>
              <a:ext cx="241300" cy="241300"/>
            </a:xfrm>
            <a:prstGeom prst="rect">
              <a:avLst/>
            </a:prstGeom>
            <a:blipFill>
              <a:blip r:embed="rId14" cstate="print"/>
              <a:stretch>
                <a:fillRect/>
              </a:stretch>
            </a:blipFill>
          </p:spPr>
          <p:txBody>
            <a:bodyPr wrap="square" lIns="0" tIns="0" rIns="0" bIns="0" rtlCol="0"/>
            <a:lstStyle/>
            <a:p>
              <a:endParaRPr sz="2316"/>
            </a:p>
          </p:txBody>
        </p:sp>
        <p:sp>
          <p:nvSpPr>
            <p:cNvPr id="49" name="object 44">
              <a:extLst>
                <a:ext uri="{FF2B5EF4-FFF2-40B4-BE49-F238E27FC236}">
                  <a16:creationId xmlns:a16="http://schemas.microsoft.com/office/drawing/2014/main" id="{D65525F3-AA95-82C6-3ACD-97CFFFF257DA}"/>
                </a:ext>
              </a:extLst>
            </p:cNvPr>
            <p:cNvSpPr/>
            <p:nvPr/>
          </p:nvSpPr>
          <p:spPr>
            <a:xfrm>
              <a:off x="6057900" y="4368800"/>
              <a:ext cx="368300" cy="368300"/>
            </a:xfrm>
            <a:prstGeom prst="rect">
              <a:avLst/>
            </a:prstGeom>
            <a:blipFill>
              <a:blip r:embed="rId5" cstate="print"/>
              <a:stretch>
                <a:fillRect/>
              </a:stretch>
            </a:blipFill>
          </p:spPr>
          <p:txBody>
            <a:bodyPr wrap="square" lIns="0" tIns="0" rIns="0" bIns="0" rtlCol="0"/>
            <a:lstStyle/>
            <a:p>
              <a:endParaRPr sz="2316"/>
            </a:p>
          </p:txBody>
        </p:sp>
        <p:sp>
          <p:nvSpPr>
            <p:cNvPr id="50" name="object 45">
              <a:extLst>
                <a:ext uri="{FF2B5EF4-FFF2-40B4-BE49-F238E27FC236}">
                  <a16:creationId xmlns:a16="http://schemas.microsoft.com/office/drawing/2014/main" id="{D0F8F053-FF54-DB99-2A70-B60A820231DE}"/>
                </a:ext>
              </a:extLst>
            </p:cNvPr>
            <p:cNvSpPr/>
            <p:nvPr/>
          </p:nvSpPr>
          <p:spPr>
            <a:xfrm>
              <a:off x="6126924" y="4415561"/>
              <a:ext cx="228599" cy="228599"/>
            </a:xfrm>
            <a:prstGeom prst="rect">
              <a:avLst/>
            </a:prstGeom>
            <a:blipFill>
              <a:blip r:embed="rId13" cstate="print"/>
              <a:stretch>
                <a:fillRect/>
              </a:stretch>
            </a:blipFill>
          </p:spPr>
          <p:txBody>
            <a:bodyPr wrap="square" lIns="0" tIns="0" rIns="0" bIns="0" rtlCol="0"/>
            <a:lstStyle/>
            <a:p>
              <a:endParaRPr sz="2316"/>
            </a:p>
          </p:txBody>
        </p:sp>
        <p:sp>
          <p:nvSpPr>
            <p:cNvPr id="51" name="object 46">
              <a:extLst>
                <a:ext uri="{FF2B5EF4-FFF2-40B4-BE49-F238E27FC236}">
                  <a16:creationId xmlns:a16="http://schemas.microsoft.com/office/drawing/2014/main" id="{9F1B22C1-3F69-D4AD-ECE7-8BDD6DC206F7}"/>
                </a:ext>
              </a:extLst>
            </p:cNvPr>
            <p:cNvSpPr/>
            <p:nvPr/>
          </p:nvSpPr>
          <p:spPr>
            <a:xfrm>
              <a:off x="6126924" y="4415561"/>
              <a:ext cx="228600" cy="228600"/>
            </a:xfrm>
            <a:custGeom>
              <a:avLst/>
              <a:gdLst/>
              <a:ahLst/>
              <a:cxnLst/>
              <a:rect l="l" t="t" r="r" b="b"/>
              <a:pathLst>
                <a:path w="228600" h="228600">
                  <a:moveTo>
                    <a:pt x="0" y="114300"/>
                  </a:moveTo>
                  <a:lnTo>
                    <a:pt x="8982" y="69809"/>
                  </a:lnTo>
                  <a:lnTo>
                    <a:pt x="33477" y="33477"/>
                  </a:lnTo>
                  <a:lnTo>
                    <a:pt x="69809" y="8982"/>
                  </a:lnTo>
                  <a:lnTo>
                    <a:pt x="114300" y="0"/>
                  </a:lnTo>
                  <a:lnTo>
                    <a:pt x="158790" y="8982"/>
                  </a:lnTo>
                  <a:lnTo>
                    <a:pt x="195122" y="33477"/>
                  </a:lnTo>
                  <a:lnTo>
                    <a:pt x="219617" y="69809"/>
                  </a:lnTo>
                  <a:lnTo>
                    <a:pt x="228600" y="114300"/>
                  </a:lnTo>
                  <a:lnTo>
                    <a:pt x="219617" y="158790"/>
                  </a:lnTo>
                  <a:lnTo>
                    <a:pt x="195122" y="195122"/>
                  </a:lnTo>
                  <a:lnTo>
                    <a:pt x="158790" y="219617"/>
                  </a:lnTo>
                  <a:lnTo>
                    <a:pt x="114300" y="228600"/>
                  </a:lnTo>
                  <a:lnTo>
                    <a:pt x="69809" y="219617"/>
                  </a:lnTo>
                  <a:lnTo>
                    <a:pt x="33477" y="195122"/>
                  </a:lnTo>
                  <a:lnTo>
                    <a:pt x="8982" y="158790"/>
                  </a:lnTo>
                  <a:lnTo>
                    <a:pt x="0" y="114300"/>
                  </a:lnTo>
                  <a:close/>
                </a:path>
              </a:pathLst>
            </a:custGeom>
            <a:ln w="12700">
              <a:solidFill>
                <a:srgbClr val="4A7EBB"/>
              </a:solidFill>
            </a:ln>
          </p:spPr>
          <p:txBody>
            <a:bodyPr wrap="square" lIns="0" tIns="0" rIns="0" bIns="0" rtlCol="0"/>
            <a:lstStyle/>
            <a:p>
              <a:endParaRPr sz="2316"/>
            </a:p>
          </p:txBody>
        </p:sp>
        <p:sp>
          <p:nvSpPr>
            <p:cNvPr id="52" name="object 47">
              <a:extLst>
                <a:ext uri="{FF2B5EF4-FFF2-40B4-BE49-F238E27FC236}">
                  <a16:creationId xmlns:a16="http://schemas.microsoft.com/office/drawing/2014/main" id="{2441A120-98E5-3BCD-0C51-685B5202A04B}"/>
                </a:ext>
              </a:extLst>
            </p:cNvPr>
            <p:cNvSpPr/>
            <p:nvPr/>
          </p:nvSpPr>
          <p:spPr>
            <a:xfrm>
              <a:off x="6057900" y="4864100"/>
              <a:ext cx="368300" cy="368300"/>
            </a:xfrm>
            <a:prstGeom prst="rect">
              <a:avLst/>
            </a:prstGeom>
            <a:blipFill>
              <a:blip r:embed="rId6" cstate="print"/>
              <a:stretch>
                <a:fillRect/>
              </a:stretch>
            </a:blipFill>
          </p:spPr>
          <p:txBody>
            <a:bodyPr wrap="square" lIns="0" tIns="0" rIns="0" bIns="0" rtlCol="0"/>
            <a:lstStyle/>
            <a:p>
              <a:endParaRPr sz="2316"/>
            </a:p>
          </p:txBody>
        </p:sp>
        <p:sp>
          <p:nvSpPr>
            <p:cNvPr id="53" name="object 48">
              <a:extLst>
                <a:ext uri="{FF2B5EF4-FFF2-40B4-BE49-F238E27FC236}">
                  <a16:creationId xmlns:a16="http://schemas.microsoft.com/office/drawing/2014/main" id="{CEA8A408-DD94-2942-70F9-7F5D158CB9C3}"/>
                </a:ext>
              </a:extLst>
            </p:cNvPr>
            <p:cNvSpPr/>
            <p:nvPr/>
          </p:nvSpPr>
          <p:spPr>
            <a:xfrm>
              <a:off x="6126924" y="4912880"/>
              <a:ext cx="228599" cy="228599"/>
            </a:xfrm>
            <a:prstGeom prst="rect">
              <a:avLst/>
            </a:prstGeom>
            <a:blipFill>
              <a:blip r:embed="rId13" cstate="print"/>
              <a:stretch>
                <a:fillRect/>
              </a:stretch>
            </a:blipFill>
          </p:spPr>
          <p:txBody>
            <a:bodyPr wrap="square" lIns="0" tIns="0" rIns="0" bIns="0" rtlCol="0"/>
            <a:lstStyle/>
            <a:p>
              <a:endParaRPr sz="2316"/>
            </a:p>
          </p:txBody>
        </p:sp>
        <p:sp>
          <p:nvSpPr>
            <p:cNvPr id="54" name="object 49">
              <a:extLst>
                <a:ext uri="{FF2B5EF4-FFF2-40B4-BE49-F238E27FC236}">
                  <a16:creationId xmlns:a16="http://schemas.microsoft.com/office/drawing/2014/main" id="{BADD881C-D7C3-BCB8-1DDA-A3948024F4A5}"/>
                </a:ext>
              </a:extLst>
            </p:cNvPr>
            <p:cNvSpPr/>
            <p:nvPr/>
          </p:nvSpPr>
          <p:spPr>
            <a:xfrm>
              <a:off x="6126924" y="4912880"/>
              <a:ext cx="228600" cy="228600"/>
            </a:xfrm>
            <a:custGeom>
              <a:avLst/>
              <a:gdLst/>
              <a:ahLst/>
              <a:cxnLst/>
              <a:rect l="l" t="t" r="r" b="b"/>
              <a:pathLst>
                <a:path w="228600" h="228600">
                  <a:moveTo>
                    <a:pt x="0" y="114300"/>
                  </a:moveTo>
                  <a:lnTo>
                    <a:pt x="8982" y="69809"/>
                  </a:lnTo>
                  <a:lnTo>
                    <a:pt x="33477" y="33477"/>
                  </a:lnTo>
                  <a:lnTo>
                    <a:pt x="69809" y="8982"/>
                  </a:lnTo>
                  <a:lnTo>
                    <a:pt x="114300" y="0"/>
                  </a:lnTo>
                  <a:lnTo>
                    <a:pt x="158790" y="8982"/>
                  </a:lnTo>
                  <a:lnTo>
                    <a:pt x="195122" y="33477"/>
                  </a:lnTo>
                  <a:lnTo>
                    <a:pt x="219617" y="69809"/>
                  </a:lnTo>
                  <a:lnTo>
                    <a:pt x="228600" y="114300"/>
                  </a:lnTo>
                  <a:lnTo>
                    <a:pt x="219617" y="158790"/>
                  </a:lnTo>
                  <a:lnTo>
                    <a:pt x="195122" y="195122"/>
                  </a:lnTo>
                  <a:lnTo>
                    <a:pt x="158790" y="219617"/>
                  </a:lnTo>
                  <a:lnTo>
                    <a:pt x="114300" y="228600"/>
                  </a:lnTo>
                  <a:lnTo>
                    <a:pt x="69809" y="219617"/>
                  </a:lnTo>
                  <a:lnTo>
                    <a:pt x="33477" y="195122"/>
                  </a:lnTo>
                  <a:lnTo>
                    <a:pt x="8982" y="158790"/>
                  </a:lnTo>
                  <a:lnTo>
                    <a:pt x="0" y="114300"/>
                  </a:lnTo>
                  <a:close/>
                </a:path>
              </a:pathLst>
            </a:custGeom>
            <a:ln w="12700">
              <a:solidFill>
                <a:srgbClr val="4A7EBB"/>
              </a:solidFill>
            </a:ln>
          </p:spPr>
          <p:txBody>
            <a:bodyPr wrap="square" lIns="0" tIns="0" rIns="0" bIns="0" rtlCol="0"/>
            <a:lstStyle/>
            <a:p>
              <a:endParaRPr sz="2316"/>
            </a:p>
          </p:txBody>
        </p:sp>
        <p:sp>
          <p:nvSpPr>
            <p:cNvPr id="55" name="object 50">
              <a:extLst>
                <a:ext uri="{FF2B5EF4-FFF2-40B4-BE49-F238E27FC236}">
                  <a16:creationId xmlns:a16="http://schemas.microsoft.com/office/drawing/2014/main" id="{47A27E20-D747-40B9-FA01-A9747FFF3234}"/>
                </a:ext>
              </a:extLst>
            </p:cNvPr>
            <p:cNvSpPr/>
            <p:nvPr/>
          </p:nvSpPr>
          <p:spPr>
            <a:xfrm>
              <a:off x="5600700" y="4749800"/>
              <a:ext cx="368300" cy="368300"/>
            </a:xfrm>
            <a:prstGeom prst="rect">
              <a:avLst/>
            </a:prstGeom>
            <a:blipFill>
              <a:blip r:embed="rId6" cstate="print"/>
              <a:stretch>
                <a:fillRect/>
              </a:stretch>
            </a:blipFill>
          </p:spPr>
          <p:txBody>
            <a:bodyPr wrap="square" lIns="0" tIns="0" rIns="0" bIns="0" rtlCol="0"/>
            <a:lstStyle/>
            <a:p>
              <a:endParaRPr sz="2316"/>
            </a:p>
          </p:txBody>
        </p:sp>
        <p:sp>
          <p:nvSpPr>
            <p:cNvPr id="56" name="object 51">
              <a:extLst>
                <a:ext uri="{FF2B5EF4-FFF2-40B4-BE49-F238E27FC236}">
                  <a16:creationId xmlns:a16="http://schemas.microsoft.com/office/drawing/2014/main" id="{46BDF87E-194C-4989-2938-764C5988CD23}"/>
                </a:ext>
              </a:extLst>
            </p:cNvPr>
            <p:cNvSpPr/>
            <p:nvPr/>
          </p:nvSpPr>
          <p:spPr>
            <a:xfrm>
              <a:off x="5669724" y="4798580"/>
              <a:ext cx="228599" cy="228599"/>
            </a:xfrm>
            <a:prstGeom prst="rect">
              <a:avLst/>
            </a:prstGeom>
            <a:blipFill>
              <a:blip r:embed="rId13" cstate="print"/>
              <a:stretch>
                <a:fillRect/>
              </a:stretch>
            </a:blipFill>
          </p:spPr>
          <p:txBody>
            <a:bodyPr wrap="square" lIns="0" tIns="0" rIns="0" bIns="0" rtlCol="0"/>
            <a:lstStyle/>
            <a:p>
              <a:endParaRPr sz="2316"/>
            </a:p>
          </p:txBody>
        </p:sp>
        <p:sp>
          <p:nvSpPr>
            <p:cNvPr id="57" name="object 52">
              <a:extLst>
                <a:ext uri="{FF2B5EF4-FFF2-40B4-BE49-F238E27FC236}">
                  <a16:creationId xmlns:a16="http://schemas.microsoft.com/office/drawing/2014/main" id="{49C2F941-13D2-8BE9-EE60-33F48BBA0D79}"/>
                </a:ext>
              </a:extLst>
            </p:cNvPr>
            <p:cNvSpPr/>
            <p:nvPr/>
          </p:nvSpPr>
          <p:spPr>
            <a:xfrm>
              <a:off x="5669724" y="4798580"/>
              <a:ext cx="228600" cy="228600"/>
            </a:xfrm>
            <a:custGeom>
              <a:avLst/>
              <a:gdLst/>
              <a:ahLst/>
              <a:cxnLst/>
              <a:rect l="l" t="t" r="r" b="b"/>
              <a:pathLst>
                <a:path w="228600" h="228600">
                  <a:moveTo>
                    <a:pt x="0" y="114300"/>
                  </a:moveTo>
                  <a:lnTo>
                    <a:pt x="8982" y="69809"/>
                  </a:lnTo>
                  <a:lnTo>
                    <a:pt x="33477" y="33477"/>
                  </a:lnTo>
                  <a:lnTo>
                    <a:pt x="69809" y="8982"/>
                  </a:lnTo>
                  <a:lnTo>
                    <a:pt x="114300" y="0"/>
                  </a:lnTo>
                  <a:lnTo>
                    <a:pt x="158790" y="8982"/>
                  </a:lnTo>
                  <a:lnTo>
                    <a:pt x="195122" y="33477"/>
                  </a:lnTo>
                  <a:lnTo>
                    <a:pt x="219617" y="69809"/>
                  </a:lnTo>
                  <a:lnTo>
                    <a:pt x="228600" y="114300"/>
                  </a:lnTo>
                  <a:lnTo>
                    <a:pt x="219617" y="158790"/>
                  </a:lnTo>
                  <a:lnTo>
                    <a:pt x="195122" y="195122"/>
                  </a:lnTo>
                  <a:lnTo>
                    <a:pt x="158790" y="219617"/>
                  </a:lnTo>
                  <a:lnTo>
                    <a:pt x="114300" y="228600"/>
                  </a:lnTo>
                  <a:lnTo>
                    <a:pt x="69809" y="219617"/>
                  </a:lnTo>
                  <a:lnTo>
                    <a:pt x="33477" y="195122"/>
                  </a:lnTo>
                  <a:lnTo>
                    <a:pt x="8982" y="158790"/>
                  </a:lnTo>
                  <a:lnTo>
                    <a:pt x="0" y="114300"/>
                  </a:lnTo>
                  <a:close/>
                </a:path>
              </a:pathLst>
            </a:custGeom>
            <a:ln w="12700">
              <a:solidFill>
                <a:srgbClr val="4A7EBB"/>
              </a:solidFill>
            </a:ln>
          </p:spPr>
          <p:txBody>
            <a:bodyPr wrap="square" lIns="0" tIns="0" rIns="0" bIns="0" rtlCol="0"/>
            <a:lstStyle/>
            <a:p>
              <a:endParaRPr sz="2316"/>
            </a:p>
          </p:txBody>
        </p:sp>
        <p:sp>
          <p:nvSpPr>
            <p:cNvPr id="58" name="object 53">
              <a:extLst>
                <a:ext uri="{FF2B5EF4-FFF2-40B4-BE49-F238E27FC236}">
                  <a16:creationId xmlns:a16="http://schemas.microsoft.com/office/drawing/2014/main" id="{C982AC80-B4C1-1F99-2DF4-5F501BFA2498}"/>
                </a:ext>
              </a:extLst>
            </p:cNvPr>
            <p:cNvSpPr/>
            <p:nvPr/>
          </p:nvSpPr>
          <p:spPr>
            <a:xfrm>
              <a:off x="5981700" y="3657599"/>
              <a:ext cx="368300" cy="368300"/>
            </a:xfrm>
            <a:prstGeom prst="rect">
              <a:avLst/>
            </a:prstGeom>
            <a:blipFill>
              <a:blip r:embed="rId6" cstate="print"/>
              <a:stretch>
                <a:fillRect/>
              </a:stretch>
            </a:blipFill>
          </p:spPr>
          <p:txBody>
            <a:bodyPr wrap="square" lIns="0" tIns="0" rIns="0" bIns="0" rtlCol="0"/>
            <a:lstStyle/>
            <a:p>
              <a:endParaRPr sz="2316"/>
            </a:p>
          </p:txBody>
        </p:sp>
        <p:sp>
          <p:nvSpPr>
            <p:cNvPr id="59" name="object 54">
              <a:extLst>
                <a:ext uri="{FF2B5EF4-FFF2-40B4-BE49-F238E27FC236}">
                  <a16:creationId xmlns:a16="http://schemas.microsoft.com/office/drawing/2014/main" id="{498412E5-2D77-2361-C510-05A8C719DAA6}"/>
                </a:ext>
              </a:extLst>
            </p:cNvPr>
            <p:cNvSpPr/>
            <p:nvPr/>
          </p:nvSpPr>
          <p:spPr>
            <a:xfrm>
              <a:off x="6044374" y="3700030"/>
              <a:ext cx="241300" cy="241300"/>
            </a:xfrm>
            <a:prstGeom prst="rect">
              <a:avLst/>
            </a:prstGeom>
            <a:blipFill>
              <a:blip r:embed="rId15" cstate="print"/>
              <a:stretch>
                <a:fillRect/>
              </a:stretch>
            </a:blipFill>
          </p:spPr>
          <p:txBody>
            <a:bodyPr wrap="square" lIns="0" tIns="0" rIns="0" bIns="0" rtlCol="0"/>
            <a:lstStyle/>
            <a:p>
              <a:endParaRPr sz="2316"/>
            </a:p>
          </p:txBody>
        </p:sp>
        <p:sp>
          <p:nvSpPr>
            <p:cNvPr id="60" name="object 55">
              <a:extLst>
                <a:ext uri="{FF2B5EF4-FFF2-40B4-BE49-F238E27FC236}">
                  <a16:creationId xmlns:a16="http://schemas.microsoft.com/office/drawing/2014/main" id="{5D8A1D76-092E-EE21-34E0-06D6A5410609}"/>
                </a:ext>
              </a:extLst>
            </p:cNvPr>
            <p:cNvSpPr/>
            <p:nvPr/>
          </p:nvSpPr>
          <p:spPr>
            <a:xfrm>
              <a:off x="6286500" y="3911600"/>
              <a:ext cx="368300" cy="368300"/>
            </a:xfrm>
            <a:prstGeom prst="rect">
              <a:avLst/>
            </a:prstGeom>
            <a:blipFill>
              <a:blip r:embed="rId8" cstate="print"/>
              <a:stretch>
                <a:fillRect/>
              </a:stretch>
            </a:blipFill>
          </p:spPr>
          <p:txBody>
            <a:bodyPr wrap="square" lIns="0" tIns="0" rIns="0" bIns="0" rtlCol="0"/>
            <a:lstStyle/>
            <a:p>
              <a:endParaRPr sz="2316"/>
            </a:p>
          </p:txBody>
        </p:sp>
        <p:sp>
          <p:nvSpPr>
            <p:cNvPr id="61" name="object 56">
              <a:extLst>
                <a:ext uri="{FF2B5EF4-FFF2-40B4-BE49-F238E27FC236}">
                  <a16:creationId xmlns:a16="http://schemas.microsoft.com/office/drawing/2014/main" id="{6F1A85CB-463F-9835-84E2-CF2EA63C45F5}"/>
                </a:ext>
              </a:extLst>
            </p:cNvPr>
            <p:cNvSpPr/>
            <p:nvPr/>
          </p:nvSpPr>
          <p:spPr>
            <a:xfrm>
              <a:off x="6349174" y="3949979"/>
              <a:ext cx="241300" cy="241300"/>
            </a:xfrm>
            <a:prstGeom prst="rect">
              <a:avLst/>
            </a:prstGeom>
            <a:blipFill>
              <a:blip r:embed="rId15" cstate="print"/>
              <a:stretch>
                <a:fillRect/>
              </a:stretch>
            </a:blipFill>
          </p:spPr>
          <p:txBody>
            <a:bodyPr wrap="square" lIns="0" tIns="0" rIns="0" bIns="0" rtlCol="0"/>
            <a:lstStyle/>
            <a:p>
              <a:endParaRPr sz="2316"/>
            </a:p>
          </p:txBody>
        </p:sp>
        <p:sp>
          <p:nvSpPr>
            <p:cNvPr id="62" name="object 57">
              <a:extLst>
                <a:ext uri="{FF2B5EF4-FFF2-40B4-BE49-F238E27FC236}">
                  <a16:creationId xmlns:a16="http://schemas.microsoft.com/office/drawing/2014/main" id="{D98A364D-9605-4162-D729-6F423FEFD82D}"/>
                </a:ext>
              </a:extLst>
            </p:cNvPr>
            <p:cNvSpPr/>
            <p:nvPr/>
          </p:nvSpPr>
          <p:spPr>
            <a:xfrm>
              <a:off x="6629400" y="3695699"/>
              <a:ext cx="368300" cy="368300"/>
            </a:xfrm>
            <a:prstGeom prst="rect">
              <a:avLst/>
            </a:prstGeom>
            <a:blipFill>
              <a:blip r:embed="rId9" cstate="print"/>
              <a:stretch>
                <a:fillRect/>
              </a:stretch>
            </a:blipFill>
          </p:spPr>
          <p:txBody>
            <a:bodyPr wrap="square" lIns="0" tIns="0" rIns="0" bIns="0" rtlCol="0"/>
            <a:lstStyle/>
            <a:p>
              <a:endParaRPr sz="2316"/>
            </a:p>
          </p:txBody>
        </p:sp>
        <p:sp>
          <p:nvSpPr>
            <p:cNvPr id="63" name="object 58">
              <a:extLst>
                <a:ext uri="{FF2B5EF4-FFF2-40B4-BE49-F238E27FC236}">
                  <a16:creationId xmlns:a16="http://schemas.microsoft.com/office/drawing/2014/main" id="{A389F054-C42D-E53C-C2C7-36E847345B87}"/>
                </a:ext>
              </a:extLst>
            </p:cNvPr>
            <p:cNvSpPr/>
            <p:nvPr/>
          </p:nvSpPr>
          <p:spPr>
            <a:xfrm>
              <a:off x="6692074" y="3730040"/>
              <a:ext cx="241300" cy="241300"/>
            </a:xfrm>
            <a:prstGeom prst="rect">
              <a:avLst/>
            </a:prstGeom>
            <a:blipFill>
              <a:blip r:embed="rId15" cstate="print"/>
              <a:stretch>
                <a:fillRect/>
              </a:stretch>
            </a:blipFill>
          </p:spPr>
          <p:txBody>
            <a:bodyPr wrap="square" lIns="0" tIns="0" rIns="0" bIns="0" rtlCol="0"/>
            <a:lstStyle/>
            <a:p>
              <a:endParaRPr sz="2316"/>
            </a:p>
          </p:txBody>
        </p:sp>
        <p:sp>
          <p:nvSpPr>
            <p:cNvPr id="64" name="object 59">
              <a:extLst>
                <a:ext uri="{FF2B5EF4-FFF2-40B4-BE49-F238E27FC236}">
                  <a16:creationId xmlns:a16="http://schemas.microsoft.com/office/drawing/2014/main" id="{86A7E7F5-9364-46C6-59C4-5B7F4567B845}"/>
                </a:ext>
              </a:extLst>
            </p:cNvPr>
            <p:cNvSpPr/>
            <p:nvPr/>
          </p:nvSpPr>
          <p:spPr>
            <a:xfrm>
              <a:off x="6362700" y="3416299"/>
              <a:ext cx="368300" cy="368300"/>
            </a:xfrm>
            <a:prstGeom prst="rect">
              <a:avLst/>
            </a:prstGeom>
            <a:blipFill>
              <a:blip r:embed="rId3" cstate="print"/>
              <a:stretch>
                <a:fillRect/>
              </a:stretch>
            </a:blipFill>
          </p:spPr>
          <p:txBody>
            <a:bodyPr wrap="square" lIns="0" tIns="0" rIns="0" bIns="0" rtlCol="0"/>
            <a:lstStyle/>
            <a:p>
              <a:endParaRPr sz="2316"/>
            </a:p>
          </p:txBody>
        </p:sp>
        <p:sp>
          <p:nvSpPr>
            <p:cNvPr id="65" name="object 60">
              <a:extLst>
                <a:ext uri="{FF2B5EF4-FFF2-40B4-BE49-F238E27FC236}">
                  <a16:creationId xmlns:a16="http://schemas.microsoft.com/office/drawing/2014/main" id="{220A66F8-852F-4D83-8D9C-CDF5BF7D258C}"/>
                </a:ext>
              </a:extLst>
            </p:cNvPr>
            <p:cNvSpPr/>
            <p:nvPr/>
          </p:nvSpPr>
          <p:spPr>
            <a:xfrm>
              <a:off x="6433553" y="3463061"/>
              <a:ext cx="229235" cy="228600"/>
            </a:xfrm>
            <a:custGeom>
              <a:avLst/>
              <a:gdLst/>
              <a:ahLst/>
              <a:cxnLst/>
              <a:rect l="l" t="t" r="r" b="b"/>
              <a:pathLst>
                <a:path w="229234" h="228600">
                  <a:moveTo>
                    <a:pt x="114312" y="0"/>
                  </a:moveTo>
                  <a:lnTo>
                    <a:pt x="69817" y="8981"/>
                  </a:lnTo>
                  <a:lnTo>
                    <a:pt x="33481" y="33475"/>
                  </a:lnTo>
                  <a:lnTo>
                    <a:pt x="8983" y="69806"/>
                  </a:lnTo>
                  <a:lnTo>
                    <a:pt x="0" y="114300"/>
                  </a:lnTo>
                  <a:lnTo>
                    <a:pt x="8983" y="158787"/>
                  </a:lnTo>
                  <a:lnTo>
                    <a:pt x="33481" y="195119"/>
                  </a:lnTo>
                  <a:lnTo>
                    <a:pt x="69817" y="219616"/>
                  </a:lnTo>
                  <a:lnTo>
                    <a:pt x="114312" y="228599"/>
                  </a:lnTo>
                  <a:lnTo>
                    <a:pt x="158800" y="219616"/>
                  </a:lnTo>
                  <a:lnTo>
                    <a:pt x="195132" y="195119"/>
                  </a:lnTo>
                  <a:lnTo>
                    <a:pt x="219629" y="158787"/>
                  </a:lnTo>
                  <a:lnTo>
                    <a:pt x="228612" y="114300"/>
                  </a:lnTo>
                  <a:lnTo>
                    <a:pt x="219629" y="69806"/>
                  </a:lnTo>
                  <a:lnTo>
                    <a:pt x="195132" y="33475"/>
                  </a:lnTo>
                  <a:lnTo>
                    <a:pt x="158800" y="8981"/>
                  </a:lnTo>
                  <a:lnTo>
                    <a:pt x="114312" y="0"/>
                  </a:lnTo>
                  <a:close/>
                </a:path>
              </a:pathLst>
            </a:custGeom>
            <a:solidFill>
              <a:srgbClr val="008000"/>
            </a:solidFill>
          </p:spPr>
          <p:txBody>
            <a:bodyPr wrap="square" lIns="0" tIns="0" rIns="0" bIns="0" rtlCol="0"/>
            <a:lstStyle/>
            <a:p>
              <a:endParaRPr sz="2316"/>
            </a:p>
          </p:txBody>
        </p:sp>
        <p:sp>
          <p:nvSpPr>
            <p:cNvPr id="66" name="object 61">
              <a:extLst>
                <a:ext uri="{FF2B5EF4-FFF2-40B4-BE49-F238E27FC236}">
                  <a16:creationId xmlns:a16="http://schemas.microsoft.com/office/drawing/2014/main" id="{D180C103-B350-9819-1183-0C7A3FF48CE9}"/>
                </a:ext>
              </a:extLst>
            </p:cNvPr>
            <p:cNvSpPr/>
            <p:nvPr/>
          </p:nvSpPr>
          <p:spPr>
            <a:xfrm>
              <a:off x="6433553" y="3463061"/>
              <a:ext cx="228600" cy="228600"/>
            </a:xfrm>
            <a:custGeom>
              <a:avLst/>
              <a:gdLst/>
              <a:ahLst/>
              <a:cxnLst/>
              <a:rect l="l" t="t" r="r" b="b"/>
              <a:pathLst>
                <a:path w="228600" h="228600">
                  <a:moveTo>
                    <a:pt x="0" y="114300"/>
                  </a:moveTo>
                  <a:lnTo>
                    <a:pt x="8982" y="69809"/>
                  </a:lnTo>
                  <a:lnTo>
                    <a:pt x="33477" y="33477"/>
                  </a:lnTo>
                  <a:lnTo>
                    <a:pt x="69809" y="8982"/>
                  </a:lnTo>
                  <a:lnTo>
                    <a:pt x="114300" y="0"/>
                  </a:lnTo>
                  <a:lnTo>
                    <a:pt x="158790" y="8982"/>
                  </a:lnTo>
                  <a:lnTo>
                    <a:pt x="195122" y="33477"/>
                  </a:lnTo>
                  <a:lnTo>
                    <a:pt x="219617" y="69809"/>
                  </a:lnTo>
                  <a:lnTo>
                    <a:pt x="228600" y="114300"/>
                  </a:lnTo>
                  <a:lnTo>
                    <a:pt x="219617" y="158790"/>
                  </a:lnTo>
                  <a:lnTo>
                    <a:pt x="195122" y="195122"/>
                  </a:lnTo>
                  <a:lnTo>
                    <a:pt x="158790" y="219617"/>
                  </a:lnTo>
                  <a:lnTo>
                    <a:pt x="114300" y="228600"/>
                  </a:lnTo>
                  <a:lnTo>
                    <a:pt x="69809" y="219617"/>
                  </a:lnTo>
                  <a:lnTo>
                    <a:pt x="33477" y="195122"/>
                  </a:lnTo>
                  <a:lnTo>
                    <a:pt x="8982" y="158790"/>
                  </a:lnTo>
                  <a:lnTo>
                    <a:pt x="0" y="114300"/>
                  </a:lnTo>
                  <a:close/>
                </a:path>
              </a:pathLst>
            </a:custGeom>
            <a:ln w="12700">
              <a:solidFill>
                <a:srgbClr val="4A7EBB"/>
              </a:solidFill>
            </a:ln>
          </p:spPr>
          <p:txBody>
            <a:bodyPr wrap="square" lIns="0" tIns="0" rIns="0" bIns="0" rtlCol="0"/>
            <a:lstStyle/>
            <a:p>
              <a:endParaRPr sz="2316"/>
            </a:p>
          </p:txBody>
        </p:sp>
        <p:sp>
          <p:nvSpPr>
            <p:cNvPr id="67" name="object 62">
              <a:extLst>
                <a:ext uri="{FF2B5EF4-FFF2-40B4-BE49-F238E27FC236}">
                  <a16:creationId xmlns:a16="http://schemas.microsoft.com/office/drawing/2014/main" id="{07A23E8C-4841-91CE-F806-359105BE10B6}"/>
                </a:ext>
              </a:extLst>
            </p:cNvPr>
            <p:cNvSpPr/>
            <p:nvPr/>
          </p:nvSpPr>
          <p:spPr>
            <a:xfrm>
              <a:off x="7327900" y="4368800"/>
              <a:ext cx="368300" cy="368300"/>
            </a:xfrm>
            <a:prstGeom prst="rect">
              <a:avLst/>
            </a:prstGeom>
            <a:blipFill>
              <a:blip r:embed="rId5" cstate="print"/>
              <a:stretch>
                <a:fillRect/>
              </a:stretch>
            </a:blipFill>
          </p:spPr>
          <p:txBody>
            <a:bodyPr wrap="square" lIns="0" tIns="0" rIns="0" bIns="0" rtlCol="0"/>
            <a:lstStyle/>
            <a:p>
              <a:endParaRPr sz="2316"/>
            </a:p>
          </p:txBody>
        </p:sp>
        <p:sp>
          <p:nvSpPr>
            <p:cNvPr id="68" name="object 63">
              <a:extLst>
                <a:ext uri="{FF2B5EF4-FFF2-40B4-BE49-F238E27FC236}">
                  <a16:creationId xmlns:a16="http://schemas.microsoft.com/office/drawing/2014/main" id="{AF91EE07-E3B6-7361-784C-8214B7553A93}"/>
                </a:ext>
              </a:extLst>
            </p:cNvPr>
            <p:cNvSpPr/>
            <p:nvPr/>
          </p:nvSpPr>
          <p:spPr>
            <a:xfrm>
              <a:off x="7390574" y="4409211"/>
              <a:ext cx="241300" cy="241300"/>
            </a:xfrm>
            <a:prstGeom prst="rect">
              <a:avLst/>
            </a:prstGeom>
            <a:blipFill>
              <a:blip r:embed="rId16" cstate="print"/>
              <a:stretch>
                <a:fillRect/>
              </a:stretch>
            </a:blipFill>
          </p:spPr>
          <p:txBody>
            <a:bodyPr wrap="square" lIns="0" tIns="0" rIns="0" bIns="0" rtlCol="0"/>
            <a:lstStyle/>
            <a:p>
              <a:endParaRPr sz="2316"/>
            </a:p>
          </p:txBody>
        </p:sp>
        <p:sp>
          <p:nvSpPr>
            <p:cNvPr id="69" name="object 64">
              <a:extLst>
                <a:ext uri="{FF2B5EF4-FFF2-40B4-BE49-F238E27FC236}">
                  <a16:creationId xmlns:a16="http://schemas.microsoft.com/office/drawing/2014/main" id="{798049D3-62F3-60E1-1E6C-825EBAB8C7FB}"/>
                </a:ext>
              </a:extLst>
            </p:cNvPr>
            <p:cNvSpPr/>
            <p:nvPr/>
          </p:nvSpPr>
          <p:spPr>
            <a:xfrm>
              <a:off x="7073900" y="4711700"/>
              <a:ext cx="368300" cy="368300"/>
            </a:xfrm>
            <a:prstGeom prst="rect">
              <a:avLst/>
            </a:prstGeom>
            <a:blipFill>
              <a:blip r:embed="rId3" cstate="print"/>
              <a:stretch>
                <a:fillRect/>
              </a:stretch>
            </a:blipFill>
          </p:spPr>
          <p:txBody>
            <a:bodyPr wrap="square" lIns="0" tIns="0" rIns="0" bIns="0" rtlCol="0"/>
            <a:lstStyle/>
            <a:p>
              <a:endParaRPr sz="2316"/>
            </a:p>
          </p:txBody>
        </p:sp>
        <p:sp>
          <p:nvSpPr>
            <p:cNvPr id="70" name="object 65">
              <a:extLst>
                <a:ext uri="{FF2B5EF4-FFF2-40B4-BE49-F238E27FC236}">
                  <a16:creationId xmlns:a16="http://schemas.microsoft.com/office/drawing/2014/main" id="{C974FD20-1F5F-E0C1-BA29-308ABFD922B2}"/>
                </a:ext>
              </a:extLst>
            </p:cNvPr>
            <p:cNvSpPr/>
            <p:nvPr/>
          </p:nvSpPr>
          <p:spPr>
            <a:xfrm>
              <a:off x="7138403" y="4752111"/>
              <a:ext cx="241300" cy="241300"/>
            </a:xfrm>
            <a:prstGeom prst="rect">
              <a:avLst/>
            </a:prstGeom>
            <a:blipFill>
              <a:blip r:embed="rId17" cstate="print"/>
              <a:stretch>
                <a:fillRect/>
              </a:stretch>
            </a:blipFill>
          </p:spPr>
          <p:txBody>
            <a:bodyPr wrap="square" lIns="0" tIns="0" rIns="0" bIns="0" rtlCol="0"/>
            <a:lstStyle/>
            <a:p>
              <a:endParaRPr sz="2316"/>
            </a:p>
          </p:txBody>
        </p:sp>
        <p:sp>
          <p:nvSpPr>
            <p:cNvPr id="71" name="object 66">
              <a:extLst>
                <a:ext uri="{FF2B5EF4-FFF2-40B4-BE49-F238E27FC236}">
                  <a16:creationId xmlns:a16="http://schemas.microsoft.com/office/drawing/2014/main" id="{D666D50C-D6B6-6067-DB08-7EF42FFFFEF3}"/>
                </a:ext>
              </a:extLst>
            </p:cNvPr>
            <p:cNvSpPr/>
            <p:nvPr/>
          </p:nvSpPr>
          <p:spPr>
            <a:xfrm>
              <a:off x="7442200" y="4711700"/>
              <a:ext cx="368300" cy="368300"/>
            </a:xfrm>
            <a:prstGeom prst="rect">
              <a:avLst/>
            </a:prstGeom>
            <a:blipFill>
              <a:blip r:embed="rId5" cstate="print"/>
              <a:stretch>
                <a:fillRect/>
              </a:stretch>
            </a:blipFill>
          </p:spPr>
          <p:txBody>
            <a:bodyPr wrap="square" lIns="0" tIns="0" rIns="0" bIns="0" rtlCol="0"/>
            <a:lstStyle/>
            <a:p>
              <a:endParaRPr sz="2316"/>
            </a:p>
          </p:txBody>
        </p:sp>
        <p:sp>
          <p:nvSpPr>
            <p:cNvPr id="72" name="object 67">
              <a:extLst>
                <a:ext uri="{FF2B5EF4-FFF2-40B4-BE49-F238E27FC236}">
                  <a16:creationId xmlns:a16="http://schemas.microsoft.com/office/drawing/2014/main" id="{F2D166D3-320A-82BA-3FE0-47A3089B99BF}"/>
                </a:ext>
              </a:extLst>
            </p:cNvPr>
            <p:cNvSpPr/>
            <p:nvPr/>
          </p:nvSpPr>
          <p:spPr>
            <a:xfrm>
              <a:off x="7504874" y="4752111"/>
              <a:ext cx="241300" cy="241300"/>
            </a:xfrm>
            <a:prstGeom prst="rect">
              <a:avLst/>
            </a:prstGeom>
            <a:blipFill>
              <a:blip r:embed="rId16" cstate="print"/>
              <a:stretch>
                <a:fillRect/>
              </a:stretch>
            </a:blipFill>
          </p:spPr>
          <p:txBody>
            <a:bodyPr wrap="square" lIns="0" tIns="0" rIns="0" bIns="0" rtlCol="0"/>
            <a:lstStyle/>
            <a:p>
              <a:endParaRPr sz="2316"/>
            </a:p>
          </p:txBody>
        </p:sp>
        <p:sp>
          <p:nvSpPr>
            <p:cNvPr id="73" name="object 68">
              <a:extLst>
                <a:ext uri="{FF2B5EF4-FFF2-40B4-BE49-F238E27FC236}">
                  <a16:creationId xmlns:a16="http://schemas.microsoft.com/office/drawing/2014/main" id="{F51AA426-9BE7-51C0-1086-9EB224B5DF9A}"/>
                </a:ext>
              </a:extLst>
            </p:cNvPr>
            <p:cNvSpPr/>
            <p:nvPr/>
          </p:nvSpPr>
          <p:spPr>
            <a:xfrm>
              <a:off x="7810500" y="4546600"/>
              <a:ext cx="368300" cy="368300"/>
            </a:xfrm>
            <a:prstGeom prst="rect">
              <a:avLst/>
            </a:prstGeom>
            <a:blipFill>
              <a:blip r:embed="rId8" cstate="print"/>
              <a:stretch>
                <a:fillRect/>
              </a:stretch>
            </a:blipFill>
          </p:spPr>
          <p:txBody>
            <a:bodyPr wrap="square" lIns="0" tIns="0" rIns="0" bIns="0" rtlCol="0"/>
            <a:lstStyle/>
            <a:p>
              <a:endParaRPr sz="2316"/>
            </a:p>
          </p:txBody>
        </p:sp>
        <p:sp>
          <p:nvSpPr>
            <p:cNvPr id="74" name="object 69">
              <a:extLst>
                <a:ext uri="{FF2B5EF4-FFF2-40B4-BE49-F238E27FC236}">
                  <a16:creationId xmlns:a16="http://schemas.microsoft.com/office/drawing/2014/main" id="{FF08CF50-B220-7D20-6BE1-D0DB03326A56}"/>
                </a:ext>
              </a:extLst>
            </p:cNvPr>
            <p:cNvSpPr/>
            <p:nvPr/>
          </p:nvSpPr>
          <p:spPr>
            <a:xfrm>
              <a:off x="7873174" y="4584979"/>
              <a:ext cx="241300" cy="241300"/>
            </a:xfrm>
            <a:prstGeom prst="rect">
              <a:avLst/>
            </a:prstGeom>
            <a:blipFill>
              <a:blip r:embed="rId18" cstate="print"/>
              <a:stretch>
                <a:fillRect/>
              </a:stretch>
            </a:blipFill>
          </p:spPr>
          <p:txBody>
            <a:bodyPr wrap="square" lIns="0" tIns="0" rIns="0" bIns="0" rtlCol="0"/>
            <a:lstStyle/>
            <a:p>
              <a:endParaRPr sz="2316"/>
            </a:p>
          </p:txBody>
        </p:sp>
        <p:sp>
          <p:nvSpPr>
            <p:cNvPr id="75" name="object 70">
              <a:extLst>
                <a:ext uri="{FF2B5EF4-FFF2-40B4-BE49-F238E27FC236}">
                  <a16:creationId xmlns:a16="http://schemas.microsoft.com/office/drawing/2014/main" id="{9BD798A5-452D-903E-4F63-8B09E6CF61D2}"/>
                </a:ext>
              </a:extLst>
            </p:cNvPr>
            <p:cNvSpPr/>
            <p:nvPr/>
          </p:nvSpPr>
          <p:spPr>
            <a:xfrm>
              <a:off x="5854700" y="4622800"/>
              <a:ext cx="368300" cy="368300"/>
            </a:xfrm>
            <a:prstGeom prst="rect">
              <a:avLst/>
            </a:prstGeom>
            <a:blipFill>
              <a:blip r:embed="rId11" cstate="print"/>
              <a:stretch>
                <a:fillRect/>
              </a:stretch>
            </a:blipFill>
          </p:spPr>
          <p:txBody>
            <a:bodyPr wrap="square" lIns="0" tIns="0" rIns="0" bIns="0" rtlCol="0"/>
            <a:lstStyle/>
            <a:p>
              <a:endParaRPr sz="2316"/>
            </a:p>
          </p:txBody>
        </p:sp>
        <p:sp>
          <p:nvSpPr>
            <p:cNvPr id="76" name="object 71">
              <a:extLst>
                <a:ext uri="{FF2B5EF4-FFF2-40B4-BE49-F238E27FC236}">
                  <a16:creationId xmlns:a16="http://schemas.microsoft.com/office/drawing/2014/main" id="{233F96A7-9CE3-14ED-6D23-F3D47D6110C4}"/>
                </a:ext>
              </a:extLst>
            </p:cNvPr>
            <p:cNvSpPr/>
            <p:nvPr/>
          </p:nvSpPr>
          <p:spPr>
            <a:xfrm>
              <a:off x="5929236" y="4667529"/>
              <a:ext cx="228599" cy="228599"/>
            </a:xfrm>
            <a:prstGeom prst="rect">
              <a:avLst/>
            </a:prstGeom>
            <a:blipFill>
              <a:blip r:embed="rId13" cstate="print"/>
              <a:stretch>
                <a:fillRect/>
              </a:stretch>
            </a:blipFill>
          </p:spPr>
          <p:txBody>
            <a:bodyPr wrap="square" lIns="0" tIns="0" rIns="0" bIns="0" rtlCol="0"/>
            <a:lstStyle/>
            <a:p>
              <a:endParaRPr sz="2316"/>
            </a:p>
          </p:txBody>
        </p:sp>
        <p:sp>
          <p:nvSpPr>
            <p:cNvPr id="77" name="object 72">
              <a:extLst>
                <a:ext uri="{FF2B5EF4-FFF2-40B4-BE49-F238E27FC236}">
                  <a16:creationId xmlns:a16="http://schemas.microsoft.com/office/drawing/2014/main" id="{0A9AFF93-6159-79CB-D935-AFE73CE62ABF}"/>
                </a:ext>
              </a:extLst>
            </p:cNvPr>
            <p:cNvSpPr/>
            <p:nvPr/>
          </p:nvSpPr>
          <p:spPr>
            <a:xfrm>
              <a:off x="5929236" y="4667529"/>
              <a:ext cx="228600" cy="228600"/>
            </a:xfrm>
            <a:custGeom>
              <a:avLst/>
              <a:gdLst/>
              <a:ahLst/>
              <a:cxnLst/>
              <a:rect l="l" t="t" r="r" b="b"/>
              <a:pathLst>
                <a:path w="228600" h="228600">
                  <a:moveTo>
                    <a:pt x="0" y="114300"/>
                  </a:moveTo>
                  <a:lnTo>
                    <a:pt x="8982" y="69809"/>
                  </a:lnTo>
                  <a:lnTo>
                    <a:pt x="33477" y="33477"/>
                  </a:lnTo>
                  <a:lnTo>
                    <a:pt x="69809" y="8982"/>
                  </a:lnTo>
                  <a:lnTo>
                    <a:pt x="114300" y="0"/>
                  </a:lnTo>
                  <a:lnTo>
                    <a:pt x="158790" y="8982"/>
                  </a:lnTo>
                  <a:lnTo>
                    <a:pt x="195122" y="33477"/>
                  </a:lnTo>
                  <a:lnTo>
                    <a:pt x="219617" y="69809"/>
                  </a:lnTo>
                  <a:lnTo>
                    <a:pt x="228600" y="114300"/>
                  </a:lnTo>
                  <a:lnTo>
                    <a:pt x="219617" y="158790"/>
                  </a:lnTo>
                  <a:lnTo>
                    <a:pt x="195122" y="195122"/>
                  </a:lnTo>
                  <a:lnTo>
                    <a:pt x="158790" y="219617"/>
                  </a:lnTo>
                  <a:lnTo>
                    <a:pt x="114300" y="228600"/>
                  </a:lnTo>
                  <a:lnTo>
                    <a:pt x="69809" y="219617"/>
                  </a:lnTo>
                  <a:lnTo>
                    <a:pt x="33477" y="195122"/>
                  </a:lnTo>
                  <a:lnTo>
                    <a:pt x="8982" y="158790"/>
                  </a:lnTo>
                  <a:lnTo>
                    <a:pt x="0" y="114300"/>
                  </a:lnTo>
                  <a:close/>
                </a:path>
              </a:pathLst>
            </a:custGeom>
            <a:ln w="12700">
              <a:solidFill>
                <a:srgbClr val="4A7EBB"/>
              </a:solidFill>
            </a:ln>
          </p:spPr>
          <p:txBody>
            <a:bodyPr wrap="square" lIns="0" tIns="0" rIns="0" bIns="0" rtlCol="0"/>
            <a:lstStyle/>
            <a:p>
              <a:endParaRPr sz="2316"/>
            </a:p>
          </p:txBody>
        </p:sp>
        <p:sp>
          <p:nvSpPr>
            <p:cNvPr id="78" name="object 73">
              <a:extLst>
                <a:ext uri="{FF2B5EF4-FFF2-40B4-BE49-F238E27FC236}">
                  <a16:creationId xmlns:a16="http://schemas.microsoft.com/office/drawing/2014/main" id="{55AE2BC0-0716-2B4E-2672-1E66126C9965}"/>
                </a:ext>
              </a:extLst>
            </p:cNvPr>
            <p:cNvSpPr/>
            <p:nvPr/>
          </p:nvSpPr>
          <p:spPr>
            <a:xfrm>
              <a:off x="6121400" y="3301999"/>
              <a:ext cx="368300" cy="368300"/>
            </a:xfrm>
            <a:prstGeom prst="rect">
              <a:avLst/>
            </a:prstGeom>
            <a:blipFill>
              <a:blip r:embed="rId12" cstate="print"/>
              <a:stretch>
                <a:fillRect/>
              </a:stretch>
            </a:blipFill>
          </p:spPr>
          <p:txBody>
            <a:bodyPr wrap="square" lIns="0" tIns="0" rIns="0" bIns="0" rtlCol="0"/>
            <a:lstStyle/>
            <a:p>
              <a:endParaRPr sz="2316"/>
            </a:p>
          </p:txBody>
        </p:sp>
        <p:sp>
          <p:nvSpPr>
            <p:cNvPr id="79" name="object 74">
              <a:extLst>
                <a:ext uri="{FF2B5EF4-FFF2-40B4-BE49-F238E27FC236}">
                  <a16:creationId xmlns:a16="http://schemas.microsoft.com/office/drawing/2014/main" id="{0D03E5DE-5278-7C4D-A710-B6F8BD11ABDB}"/>
                </a:ext>
              </a:extLst>
            </p:cNvPr>
            <p:cNvSpPr/>
            <p:nvPr/>
          </p:nvSpPr>
          <p:spPr>
            <a:xfrm>
              <a:off x="6185077" y="3348761"/>
              <a:ext cx="228600" cy="228600"/>
            </a:xfrm>
            <a:custGeom>
              <a:avLst/>
              <a:gdLst/>
              <a:ahLst/>
              <a:cxnLst/>
              <a:rect l="l" t="t" r="r" b="b"/>
              <a:pathLst>
                <a:path w="228600" h="228600">
                  <a:moveTo>
                    <a:pt x="114300" y="0"/>
                  </a:moveTo>
                  <a:lnTo>
                    <a:pt x="69812" y="8981"/>
                  </a:lnTo>
                  <a:lnTo>
                    <a:pt x="33480" y="33475"/>
                  </a:lnTo>
                  <a:lnTo>
                    <a:pt x="8983" y="69806"/>
                  </a:lnTo>
                  <a:lnTo>
                    <a:pt x="0" y="114300"/>
                  </a:lnTo>
                  <a:lnTo>
                    <a:pt x="8983" y="158787"/>
                  </a:lnTo>
                  <a:lnTo>
                    <a:pt x="33480" y="195119"/>
                  </a:lnTo>
                  <a:lnTo>
                    <a:pt x="69812" y="219616"/>
                  </a:lnTo>
                  <a:lnTo>
                    <a:pt x="114300" y="228600"/>
                  </a:lnTo>
                  <a:lnTo>
                    <a:pt x="158793" y="219616"/>
                  </a:lnTo>
                  <a:lnTo>
                    <a:pt x="195124" y="195119"/>
                  </a:lnTo>
                  <a:lnTo>
                    <a:pt x="219618" y="158787"/>
                  </a:lnTo>
                  <a:lnTo>
                    <a:pt x="228600" y="114300"/>
                  </a:lnTo>
                  <a:lnTo>
                    <a:pt x="219618" y="69806"/>
                  </a:lnTo>
                  <a:lnTo>
                    <a:pt x="195124" y="33475"/>
                  </a:lnTo>
                  <a:lnTo>
                    <a:pt x="158793" y="8981"/>
                  </a:lnTo>
                  <a:lnTo>
                    <a:pt x="114300" y="0"/>
                  </a:lnTo>
                  <a:close/>
                </a:path>
              </a:pathLst>
            </a:custGeom>
            <a:solidFill>
              <a:srgbClr val="008000"/>
            </a:solidFill>
          </p:spPr>
          <p:txBody>
            <a:bodyPr wrap="square" lIns="0" tIns="0" rIns="0" bIns="0" rtlCol="0"/>
            <a:lstStyle/>
            <a:p>
              <a:endParaRPr sz="2316"/>
            </a:p>
          </p:txBody>
        </p:sp>
        <p:sp>
          <p:nvSpPr>
            <p:cNvPr id="80" name="object 75">
              <a:extLst>
                <a:ext uri="{FF2B5EF4-FFF2-40B4-BE49-F238E27FC236}">
                  <a16:creationId xmlns:a16="http://schemas.microsoft.com/office/drawing/2014/main" id="{78DA3606-E65F-D3B3-ACA9-3045A9A74E39}"/>
                </a:ext>
              </a:extLst>
            </p:cNvPr>
            <p:cNvSpPr/>
            <p:nvPr/>
          </p:nvSpPr>
          <p:spPr>
            <a:xfrm>
              <a:off x="6185077" y="3348761"/>
              <a:ext cx="228600" cy="228600"/>
            </a:xfrm>
            <a:custGeom>
              <a:avLst/>
              <a:gdLst/>
              <a:ahLst/>
              <a:cxnLst/>
              <a:rect l="l" t="t" r="r" b="b"/>
              <a:pathLst>
                <a:path w="228600" h="228600">
                  <a:moveTo>
                    <a:pt x="0" y="114300"/>
                  </a:moveTo>
                  <a:lnTo>
                    <a:pt x="8982" y="69809"/>
                  </a:lnTo>
                  <a:lnTo>
                    <a:pt x="33477" y="33477"/>
                  </a:lnTo>
                  <a:lnTo>
                    <a:pt x="69809" y="8982"/>
                  </a:lnTo>
                  <a:lnTo>
                    <a:pt x="114300" y="0"/>
                  </a:lnTo>
                  <a:lnTo>
                    <a:pt x="158790" y="8982"/>
                  </a:lnTo>
                  <a:lnTo>
                    <a:pt x="195122" y="33477"/>
                  </a:lnTo>
                  <a:lnTo>
                    <a:pt x="219617" y="69809"/>
                  </a:lnTo>
                  <a:lnTo>
                    <a:pt x="228600" y="114300"/>
                  </a:lnTo>
                  <a:lnTo>
                    <a:pt x="219617" y="158790"/>
                  </a:lnTo>
                  <a:lnTo>
                    <a:pt x="195122" y="195122"/>
                  </a:lnTo>
                  <a:lnTo>
                    <a:pt x="158790" y="219617"/>
                  </a:lnTo>
                  <a:lnTo>
                    <a:pt x="114300" y="228600"/>
                  </a:lnTo>
                  <a:lnTo>
                    <a:pt x="69809" y="219617"/>
                  </a:lnTo>
                  <a:lnTo>
                    <a:pt x="33477" y="195122"/>
                  </a:lnTo>
                  <a:lnTo>
                    <a:pt x="8982" y="158790"/>
                  </a:lnTo>
                  <a:lnTo>
                    <a:pt x="0" y="114300"/>
                  </a:lnTo>
                  <a:close/>
                </a:path>
              </a:pathLst>
            </a:custGeom>
            <a:ln w="12700">
              <a:solidFill>
                <a:srgbClr val="4A7EBB"/>
              </a:solidFill>
            </a:ln>
          </p:spPr>
          <p:txBody>
            <a:bodyPr wrap="square" lIns="0" tIns="0" rIns="0" bIns="0" rtlCol="0"/>
            <a:lstStyle/>
            <a:p>
              <a:endParaRPr sz="2316"/>
            </a:p>
          </p:txBody>
        </p:sp>
        <p:sp>
          <p:nvSpPr>
            <p:cNvPr id="81" name="object 76">
              <a:extLst>
                <a:ext uri="{FF2B5EF4-FFF2-40B4-BE49-F238E27FC236}">
                  <a16:creationId xmlns:a16="http://schemas.microsoft.com/office/drawing/2014/main" id="{5071DEB4-D901-874A-6CC4-DB3F0363D91F}"/>
                </a:ext>
              </a:extLst>
            </p:cNvPr>
            <p:cNvSpPr/>
            <p:nvPr/>
          </p:nvSpPr>
          <p:spPr>
            <a:xfrm>
              <a:off x="3886199" y="3873500"/>
              <a:ext cx="1219200" cy="698500"/>
            </a:xfrm>
            <a:prstGeom prst="rect">
              <a:avLst/>
            </a:prstGeom>
            <a:blipFill>
              <a:blip r:embed="rId19" cstate="print"/>
              <a:stretch>
                <a:fillRect/>
              </a:stretch>
            </a:blipFill>
          </p:spPr>
          <p:txBody>
            <a:bodyPr wrap="square" lIns="0" tIns="0" rIns="0" bIns="0" rtlCol="0"/>
            <a:lstStyle/>
            <a:p>
              <a:endParaRPr sz="2316"/>
            </a:p>
          </p:txBody>
        </p:sp>
        <p:sp>
          <p:nvSpPr>
            <p:cNvPr id="82" name="object 77">
              <a:extLst>
                <a:ext uri="{FF2B5EF4-FFF2-40B4-BE49-F238E27FC236}">
                  <a16:creationId xmlns:a16="http://schemas.microsoft.com/office/drawing/2014/main" id="{5CC9DE33-0CD6-33B4-F445-9CC1642612D8}"/>
                </a:ext>
              </a:extLst>
            </p:cNvPr>
            <p:cNvSpPr/>
            <p:nvPr/>
          </p:nvSpPr>
          <p:spPr>
            <a:xfrm>
              <a:off x="3949699" y="3934980"/>
              <a:ext cx="1079068" cy="534492"/>
            </a:xfrm>
            <a:prstGeom prst="rect">
              <a:avLst/>
            </a:prstGeom>
            <a:blipFill>
              <a:blip r:embed="rId20" cstate="print"/>
              <a:stretch>
                <a:fillRect/>
              </a:stretch>
            </a:blipFill>
          </p:spPr>
          <p:txBody>
            <a:bodyPr wrap="square" lIns="0" tIns="0" rIns="0" bIns="0" rtlCol="0"/>
            <a:lstStyle/>
            <a:p>
              <a:endParaRPr sz="2316"/>
            </a:p>
          </p:txBody>
        </p:sp>
        <p:sp>
          <p:nvSpPr>
            <p:cNvPr id="83" name="object 78">
              <a:extLst>
                <a:ext uri="{FF2B5EF4-FFF2-40B4-BE49-F238E27FC236}">
                  <a16:creationId xmlns:a16="http://schemas.microsoft.com/office/drawing/2014/main" id="{C2D311B6-75AD-DF38-AB5D-C42278D581AE}"/>
                </a:ext>
              </a:extLst>
            </p:cNvPr>
            <p:cNvSpPr/>
            <p:nvPr/>
          </p:nvSpPr>
          <p:spPr>
            <a:xfrm>
              <a:off x="3949700" y="3934980"/>
              <a:ext cx="1079500" cy="534670"/>
            </a:xfrm>
            <a:custGeom>
              <a:avLst/>
              <a:gdLst/>
              <a:ahLst/>
              <a:cxnLst/>
              <a:rect l="l" t="t" r="r" b="b"/>
              <a:pathLst>
                <a:path w="1079500" h="534670">
                  <a:moveTo>
                    <a:pt x="0" y="133624"/>
                  </a:moveTo>
                  <a:lnTo>
                    <a:pt x="811828" y="133624"/>
                  </a:lnTo>
                  <a:lnTo>
                    <a:pt x="811828" y="0"/>
                  </a:lnTo>
                  <a:lnTo>
                    <a:pt x="1079080" y="267248"/>
                  </a:lnTo>
                  <a:lnTo>
                    <a:pt x="811828" y="534495"/>
                  </a:lnTo>
                  <a:lnTo>
                    <a:pt x="811828" y="400871"/>
                  </a:lnTo>
                  <a:lnTo>
                    <a:pt x="0" y="400871"/>
                  </a:lnTo>
                  <a:lnTo>
                    <a:pt x="0" y="133624"/>
                  </a:lnTo>
                  <a:close/>
                </a:path>
              </a:pathLst>
            </a:custGeom>
            <a:ln w="12700">
              <a:solidFill>
                <a:srgbClr val="4A7EBB"/>
              </a:solidFill>
            </a:ln>
          </p:spPr>
          <p:txBody>
            <a:bodyPr wrap="square" lIns="0" tIns="0" rIns="0" bIns="0" rtlCol="0"/>
            <a:lstStyle/>
            <a:p>
              <a:endParaRPr sz="2316"/>
            </a:p>
          </p:txBody>
        </p:sp>
      </p:grpSp>
    </p:spTree>
    <p:extLst>
      <p:ext uri="{BB962C8B-B14F-4D97-AF65-F5344CB8AC3E}">
        <p14:creationId xmlns:p14="http://schemas.microsoft.com/office/powerpoint/2010/main" val="19815784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object 5">
            <a:extLst>
              <a:ext uri="{FF2B5EF4-FFF2-40B4-BE49-F238E27FC236}">
                <a16:creationId xmlns:a16="http://schemas.microsoft.com/office/drawing/2014/main" id="{856EEE8D-187F-4C93-A7BF-21CB814EC863}"/>
              </a:ext>
            </a:extLst>
          </p:cNvPr>
          <p:cNvSpPr txBox="1"/>
          <p:nvPr/>
        </p:nvSpPr>
        <p:spPr>
          <a:xfrm>
            <a:off x="5653923" y="3032581"/>
            <a:ext cx="2617306" cy="319610"/>
          </a:xfrm>
          <a:prstGeom prst="rect">
            <a:avLst/>
          </a:prstGeom>
        </p:spPr>
        <p:txBody>
          <a:bodyPr vert="horz" wrap="square" lIns="0" tIns="14005" rIns="0" bIns="0" rtlCol="0">
            <a:spAutoFit/>
          </a:bodyPr>
          <a:lstStyle/>
          <a:p>
            <a:pPr marL="14006">
              <a:spcBef>
                <a:spcPts val="110"/>
              </a:spcBef>
            </a:pPr>
            <a:r>
              <a:rPr sz="1985" spc="-6" dirty="0">
                <a:latin typeface="Carlito"/>
                <a:cs typeface="Carlito"/>
              </a:rPr>
              <a:t>Social network</a:t>
            </a:r>
            <a:r>
              <a:rPr sz="1985" spc="-61" dirty="0">
                <a:latin typeface="Carlito"/>
                <a:cs typeface="Carlito"/>
              </a:rPr>
              <a:t> </a:t>
            </a:r>
            <a:r>
              <a:rPr sz="1985" spc="-6" dirty="0">
                <a:latin typeface="Carlito"/>
                <a:cs typeface="Carlito"/>
              </a:rPr>
              <a:t>analysis</a:t>
            </a:r>
            <a:endParaRPr sz="1985" dirty="0">
              <a:latin typeface="Carlito"/>
              <a:cs typeface="Carlito"/>
            </a:endParaRPr>
          </a:p>
        </p:txBody>
      </p:sp>
      <p:sp>
        <p:nvSpPr>
          <p:cNvPr id="4" name="object 6">
            <a:extLst>
              <a:ext uri="{FF2B5EF4-FFF2-40B4-BE49-F238E27FC236}">
                <a16:creationId xmlns:a16="http://schemas.microsoft.com/office/drawing/2014/main" id="{29B89F5A-E834-E81E-1AFF-9A67C1E0BF71}"/>
              </a:ext>
            </a:extLst>
          </p:cNvPr>
          <p:cNvSpPr/>
          <p:nvPr/>
        </p:nvSpPr>
        <p:spPr>
          <a:xfrm>
            <a:off x="4976390" y="3823679"/>
            <a:ext cx="3633277" cy="2411204"/>
          </a:xfrm>
          <a:prstGeom prst="rect">
            <a:avLst/>
          </a:prstGeom>
          <a:blipFill>
            <a:blip r:embed="rId3" cstate="print"/>
            <a:stretch>
              <a:fillRect/>
            </a:stretch>
          </a:blipFill>
        </p:spPr>
        <p:txBody>
          <a:bodyPr wrap="square" lIns="0" tIns="0" rIns="0" bIns="0" rtlCol="0"/>
          <a:lstStyle/>
          <a:p>
            <a:endParaRPr sz="2316"/>
          </a:p>
        </p:txBody>
      </p:sp>
      <p:sp>
        <p:nvSpPr>
          <p:cNvPr id="7" name="object 7">
            <a:extLst>
              <a:ext uri="{FF2B5EF4-FFF2-40B4-BE49-F238E27FC236}">
                <a16:creationId xmlns:a16="http://schemas.microsoft.com/office/drawing/2014/main" id="{FA64D096-D678-988F-EBC0-4D35E92E7442}"/>
              </a:ext>
            </a:extLst>
          </p:cNvPr>
          <p:cNvSpPr txBox="1"/>
          <p:nvPr/>
        </p:nvSpPr>
        <p:spPr>
          <a:xfrm>
            <a:off x="4985975" y="6105772"/>
            <a:ext cx="3614104" cy="540311"/>
          </a:xfrm>
          <a:prstGeom prst="rect">
            <a:avLst/>
          </a:prstGeom>
          <a:solidFill>
            <a:srgbClr val="FFFFFF">
              <a:alpha val="50199"/>
            </a:srgbClr>
          </a:solidFill>
        </p:spPr>
        <p:txBody>
          <a:bodyPr vert="horz" wrap="square" lIns="0" tIns="14005" rIns="0" bIns="0" rtlCol="0">
            <a:spAutoFit/>
          </a:bodyPr>
          <a:lstStyle/>
          <a:p>
            <a:pPr>
              <a:spcBef>
                <a:spcPts val="110"/>
              </a:spcBef>
            </a:pPr>
            <a:r>
              <a:rPr sz="772" spc="-6" dirty="0">
                <a:latin typeface="Carlito"/>
                <a:cs typeface="Carlito"/>
              </a:rPr>
              <a:t>Image credit: NASA/JPL-Caltech/E. Churchwell (Univ. </a:t>
            </a:r>
            <a:r>
              <a:rPr sz="772" dirty="0">
                <a:latin typeface="Carlito"/>
                <a:cs typeface="Carlito"/>
              </a:rPr>
              <a:t>of </a:t>
            </a:r>
            <a:r>
              <a:rPr sz="772" spc="-6" dirty="0">
                <a:latin typeface="Carlito"/>
                <a:cs typeface="Carlito"/>
              </a:rPr>
              <a:t>Wisconsin,</a:t>
            </a:r>
            <a:r>
              <a:rPr sz="772" spc="83" dirty="0">
                <a:latin typeface="Carlito"/>
                <a:cs typeface="Carlito"/>
              </a:rPr>
              <a:t> </a:t>
            </a:r>
            <a:r>
              <a:rPr sz="772" spc="-6" dirty="0">
                <a:latin typeface="Carlito"/>
                <a:cs typeface="Carlito"/>
              </a:rPr>
              <a:t>Madison)</a:t>
            </a:r>
            <a:endParaRPr sz="772" dirty="0">
              <a:latin typeface="Carlito"/>
              <a:cs typeface="Carlito"/>
            </a:endParaRPr>
          </a:p>
          <a:p>
            <a:pPr>
              <a:spcBef>
                <a:spcPts val="6"/>
              </a:spcBef>
            </a:pPr>
            <a:endParaRPr sz="662" dirty="0">
              <a:latin typeface="Carlito"/>
              <a:cs typeface="Carlito"/>
            </a:endParaRPr>
          </a:p>
          <a:p>
            <a:pPr marL="502800"/>
            <a:r>
              <a:rPr sz="1985" spc="-11" dirty="0">
                <a:latin typeface="Carlito"/>
                <a:cs typeface="Carlito"/>
              </a:rPr>
              <a:t>Astronomical </a:t>
            </a:r>
            <a:r>
              <a:rPr sz="1985" spc="-17" dirty="0">
                <a:latin typeface="Carlito"/>
                <a:cs typeface="Carlito"/>
              </a:rPr>
              <a:t>data</a:t>
            </a:r>
            <a:r>
              <a:rPr sz="1985" spc="-33" dirty="0">
                <a:latin typeface="Carlito"/>
                <a:cs typeface="Carlito"/>
              </a:rPr>
              <a:t> </a:t>
            </a:r>
            <a:r>
              <a:rPr sz="1985" spc="-6" dirty="0">
                <a:latin typeface="Carlito"/>
                <a:cs typeface="Carlito"/>
              </a:rPr>
              <a:t>analysis</a:t>
            </a:r>
            <a:endParaRPr sz="1985" dirty="0">
              <a:latin typeface="Carlito"/>
              <a:cs typeface="Carlito"/>
            </a:endParaRPr>
          </a:p>
        </p:txBody>
      </p:sp>
      <p:grpSp>
        <p:nvGrpSpPr>
          <p:cNvPr id="8" name="object 8">
            <a:extLst>
              <a:ext uri="{FF2B5EF4-FFF2-40B4-BE49-F238E27FC236}">
                <a16:creationId xmlns:a16="http://schemas.microsoft.com/office/drawing/2014/main" id="{706C3FC7-BE59-7FD9-41D1-9385A210456C}"/>
              </a:ext>
            </a:extLst>
          </p:cNvPr>
          <p:cNvGrpSpPr/>
          <p:nvPr/>
        </p:nvGrpSpPr>
        <p:grpSpPr>
          <a:xfrm>
            <a:off x="1100847" y="2011352"/>
            <a:ext cx="3679773" cy="3553899"/>
            <a:chOff x="482600" y="3467100"/>
            <a:chExt cx="3263900" cy="3390900"/>
          </a:xfrm>
        </p:grpSpPr>
        <p:sp>
          <p:nvSpPr>
            <p:cNvPr id="9" name="object 9">
              <a:extLst>
                <a:ext uri="{FF2B5EF4-FFF2-40B4-BE49-F238E27FC236}">
                  <a16:creationId xmlns:a16="http://schemas.microsoft.com/office/drawing/2014/main" id="{D9464D7E-0A33-105F-E29A-61A81558854E}"/>
                </a:ext>
              </a:extLst>
            </p:cNvPr>
            <p:cNvSpPr/>
            <p:nvPr/>
          </p:nvSpPr>
          <p:spPr>
            <a:xfrm>
              <a:off x="482600" y="3467100"/>
              <a:ext cx="3263900" cy="3390900"/>
            </a:xfrm>
            <a:prstGeom prst="rect">
              <a:avLst/>
            </a:prstGeom>
            <a:blipFill>
              <a:blip r:embed="rId4" cstate="print"/>
              <a:stretch>
                <a:fillRect/>
              </a:stretch>
            </a:blipFill>
          </p:spPr>
          <p:txBody>
            <a:bodyPr wrap="square" lIns="0" tIns="0" rIns="0" bIns="0" rtlCol="0"/>
            <a:lstStyle/>
            <a:p>
              <a:endParaRPr sz="2316"/>
            </a:p>
          </p:txBody>
        </p:sp>
        <p:sp>
          <p:nvSpPr>
            <p:cNvPr id="10" name="object 10">
              <a:extLst>
                <a:ext uri="{FF2B5EF4-FFF2-40B4-BE49-F238E27FC236}">
                  <a16:creationId xmlns:a16="http://schemas.microsoft.com/office/drawing/2014/main" id="{08DB1B5E-3597-907F-9FB2-FFF26A4D3C89}"/>
                </a:ext>
              </a:extLst>
            </p:cNvPr>
            <p:cNvSpPr/>
            <p:nvPr/>
          </p:nvSpPr>
          <p:spPr>
            <a:xfrm>
              <a:off x="2640914" y="4156908"/>
              <a:ext cx="368640" cy="678934"/>
            </a:xfrm>
            <a:prstGeom prst="rect">
              <a:avLst/>
            </a:prstGeom>
            <a:blipFill>
              <a:blip r:embed="rId5" cstate="print"/>
              <a:stretch>
                <a:fillRect/>
              </a:stretch>
            </a:blipFill>
          </p:spPr>
          <p:txBody>
            <a:bodyPr wrap="square" lIns="0" tIns="0" rIns="0" bIns="0" rtlCol="0"/>
            <a:lstStyle/>
            <a:p>
              <a:endParaRPr sz="2316"/>
            </a:p>
          </p:txBody>
        </p:sp>
        <p:sp>
          <p:nvSpPr>
            <p:cNvPr id="11" name="object 11">
              <a:extLst>
                <a:ext uri="{FF2B5EF4-FFF2-40B4-BE49-F238E27FC236}">
                  <a16:creationId xmlns:a16="http://schemas.microsoft.com/office/drawing/2014/main" id="{165754D8-5DA0-AC3D-B22F-BCAD084B8085}"/>
                </a:ext>
              </a:extLst>
            </p:cNvPr>
            <p:cNvSpPr/>
            <p:nvPr/>
          </p:nvSpPr>
          <p:spPr>
            <a:xfrm>
              <a:off x="2348509" y="3965125"/>
              <a:ext cx="368640" cy="678934"/>
            </a:xfrm>
            <a:prstGeom prst="rect">
              <a:avLst/>
            </a:prstGeom>
            <a:blipFill>
              <a:blip r:embed="rId6" cstate="print"/>
              <a:stretch>
                <a:fillRect/>
              </a:stretch>
            </a:blipFill>
          </p:spPr>
          <p:txBody>
            <a:bodyPr wrap="square" lIns="0" tIns="0" rIns="0" bIns="0" rtlCol="0"/>
            <a:lstStyle/>
            <a:p>
              <a:endParaRPr sz="2316"/>
            </a:p>
          </p:txBody>
        </p:sp>
        <p:sp>
          <p:nvSpPr>
            <p:cNvPr id="14" name="object 12">
              <a:extLst>
                <a:ext uri="{FF2B5EF4-FFF2-40B4-BE49-F238E27FC236}">
                  <a16:creationId xmlns:a16="http://schemas.microsoft.com/office/drawing/2014/main" id="{B73284A4-6AA4-BA92-114B-776E64BF2A41}"/>
                </a:ext>
              </a:extLst>
            </p:cNvPr>
            <p:cNvSpPr/>
            <p:nvPr/>
          </p:nvSpPr>
          <p:spPr>
            <a:xfrm>
              <a:off x="2286000" y="4273087"/>
              <a:ext cx="368640" cy="678934"/>
            </a:xfrm>
            <a:prstGeom prst="rect">
              <a:avLst/>
            </a:prstGeom>
            <a:blipFill>
              <a:blip r:embed="rId6" cstate="print"/>
              <a:stretch>
                <a:fillRect/>
              </a:stretch>
            </a:blipFill>
          </p:spPr>
          <p:txBody>
            <a:bodyPr wrap="square" lIns="0" tIns="0" rIns="0" bIns="0" rtlCol="0"/>
            <a:lstStyle/>
            <a:p>
              <a:endParaRPr sz="2316"/>
            </a:p>
          </p:txBody>
        </p:sp>
        <p:sp>
          <p:nvSpPr>
            <p:cNvPr id="15" name="object 13">
              <a:extLst>
                <a:ext uri="{FF2B5EF4-FFF2-40B4-BE49-F238E27FC236}">
                  <a16:creationId xmlns:a16="http://schemas.microsoft.com/office/drawing/2014/main" id="{FDF0189C-D9EB-2521-A901-3FD8B7786BE2}"/>
                </a:ext>
              </a:extLst>
            </p:cNvPr>
            <p:cNvSpPr/>
            <p:nvPr/>
          </p:nvSpPr>
          <p:spPr>
            <a:xfrm>
              <a:off x="1201587" y="5035129"/>
              <a:ext cx="368640" cy="678934"/>
            </a:xfrm>
            <a:prstGeom prst="rect">
              <a:avLst/>
            </a:prstGeom>
            <a:blipFill>
              <a:blip r:embed="rId7" cstate="print"/>
              <a:stretch>
                <a:fillRect/>
              </a:stretch>
            </a:blipFill>
          </p:spPr>
          <p:txBody>
            <a:bodyPr wrap="square" lIns="0" tIns="0" rIns="0" bIns="0" rtlCol="0"/>
            <a:lstStyle/>
            <a:p>
              <a:endParaRPr sz="2316"/>
            </a:p>
          </p:txBody>
        </p:sp>
        <p:sp>
          <p:nvSpPr>
            <p:cNvPr id="16" name="object 14">
              <a:extLst>
                <a:ext uri="{FF2B5EF4-FFF2-40B4-BE49-F238E27FC236}">
                  <a16:creationId xmlns:a16="http://schemas.microsoft.com/office/drawing/2014/main" id="{3F7BCEB8-9DDF-AF7E-BE98-CB060C2D4206}"/>
                </a:ext>
              </a:extLst>
            </p:cNvPr>
            <p:cNvSpPr/>
            <p:nvPr/>
          </p:nvSpPr>
          <p:spPr>
            <a:xfrm>
              <a:off x="2905671" y="4876147"/>
              <a:ext cx="368640" cy="678934"/>
            </a:xfrm>
            <a:prstGeom prst="rect">
              <a:avLst/>
            </a:prstGeom>
            <a:blipFill>
              <a:blip r:embed="rId7" cstate="print"/>
              <a:stretch>
                <a:fillRect/>
              </a:stretch>
            </a:blipFill>
          </p:spPr>
          <p:txBody>
            <a:bodyPr wrap="square" lIns="0" tIns="0" rIns="0" bIns="0" rtlCol="0"/>
            <a:lstStyle/>
            <a:p>
              <a:endParaRPr sz="2316"/>
            </a:p>
          </p:txBody>
        </p:sp>
        <p:sp>
          <p:nvSpPr>
            <p:cNvPr id="17" name="object 15">
              <a:extLst>
                <a:ext uri="{FF2B5EF4-FFF2-40B4-BE49-F238E27FC236}">
                  <a16:creationId xmlns:a16="http://schemas.microsoft.com/office/drawing/2014/main" id="{642CC413-323B-9A35-7A99-CF5189D029C3}"/>
                </a:ext>
              </a:extLst>
            </p:cNvPr>
            <p:cNvSpPr/>
            <p:nvPr/>
          </p:nvSpPr>
          <p:spPr>
            <a:xfrm>
              <a:off x="1684718" y="4876147"/>
              <a:ext cx="368640" cy="678934"/>
            </a:xfrm>
            <a:prstGeom prst="rect">
              <a:avLst/>
            </a:prstGeom>
            <a:blipFill>
              <a:blip r:embed="rId7" cstate="print"/>
              <a:stretch>
                <a:fillRect/>
              </a:stretch>
            </a:blipFill>
          </p:spPr>
          <p:txBody>
            <a:bodyPr wrap="square" lIns="0" tIns="0" rIns="0" bIns="0" rtlCol="0"/>
            <a:lstStyle/>
            <a:p>
              <a:endParaRPr sz="2316"/>
            </a:p>
          </p:txBody>
        </p:sp>
        <p:sp>
          <p:nvSpPr>
            <p:cNvPr id="18" name="object 16">
              <a:extLst>
                <a:ext uri="{FF2B5EF4-FFF2-40B4-BE49-F238E27FC236}">
                  <a16:creationId xmlns:a16="http://schemas.microsoft.com/office/drawing/2014/main" id="{9EE37C0A-470B-AE07-6EC7-62472170F570}"/>
                </a:ext>
              </a:extLst>
            </p:cNvPr>
            <p:cNvSpPr/>
            <p:nvPr/>
          </p:nvSpPr>
          <p:spPr>
            <a:xfrm>
              <a:off x="1960029" y="5073290"/>
              <a:ext cx="368640" cy="678934"/>
            </a:xfrm>
            <a:prstGeom prst="rect">
              <a:avLst/>
            </a:prstGeom>
            <a:blipFill>
              <a:blip r:embed="rId7" cstate="print"/>
              <a:stretch>
                <a:fillRect/>
              </a:stretch>
            </a:blipFill>
          </p:spPr>
          <p:txBody>
            <a:bodyPr wrap="square" lIns="0" tIns="0" rIns="0" bIns="0" rtlCol="0"/>
            <a:lstStyle/>
            <a:p>
              <a:endParaRPr sz="2316"/>
            </a:p>
          </p:txBody>
        </p:sp>
        <p:sp>
          <p:nvSpPr>
            <p:cNvPr id="19" name="object 17">
              <a:extLst>
                <a:ext uri="{FF2B5EF4-FFF2-40B4-BE49-F238E27FC236}">
                  <a16:creationId xmlns:a16="http://schemas.microsoft.com/office/drawing/2014/main" id="{9E939D80-D536-7BA9-3EDA-BED15F74A51F}"/>
                </a:ext>
              </a:extLst>
            </p:cNvPr>
            <p:cNvSpPr/>
            <p:nvPr/>
          </p:nvSpPr>
          <p:spPr>
            <a:xfrm>
              <a:off x="2456599" y="4968703"/>
              <a:ext cx="368640" cy="678934"/>
            </a:xfrm>
            <a:prstGeom prst="rect">
              <a:avLst/>
            </a:prstGeom>
            <a:blipFill>
              <a:blip r:embed="rId7" cstate="print"/>
              <a:stretch>
                <a:fillRect/>
              </a:stretch>
            </a:blipFill>
          </p:spPr>
          <p:txBody>
            <a:bodyPr wrap="square" lIns="0" tIns="0" rIns="0" bIns="0" rtlCol="0"/>
            <a:lstStyle/>
            <a:p>
              <a:endParaRPr sz="2316"/>
            </a:p>
          </p:txBody>
        </p:sp>
        <p:sp>
          <p:nvSpPr>
            <p:cNvPr id="20" name="object 18">
              <a:extLst>
                <a:ext uri="{FF2B5EF4-FFF2-40B4-BE49-F238E27FC236}">
                  <a16:creationId xmlns:a16="http://schemas.microsoft.com/office/drawing/2014/main" id="{FC458425-21C8-139A-9444-20B87F7A4770}"/>
                </a:ext>
              </a:extLst>
            </p:cNvPr>
            <p:cNvSpPr/>
            <p:nvPr/>
          </p:nvSpPr>
          <p:spPr>
            <a:xfrm>
              <a:off x="2078088" y="5317503"/>
              <a:ext cx="368640" cy="678934"/>
            </a:xfrm>
            <a:prstGeom prst="rect">
              <a:avLst/>
            </a:prstGeom>
            <a:blipFill>
              <a:blip r:embed="rId7" cstate="print"/>
              <a:stretch>
                <a:fillRect/>
              </a:stretch>
            </a:blipFill>
          </p:spPr>
          <p:txBody>
            <a:bodyPr wrap="square" lIns="0" tIns="0" rIns="0" bIns="0" rtlCol="0"/>
            <a:lstStyle/>
            <a:p>
              <a:endParaRPr sz="2316"/>
            </a:p>
          </p:txBody>
        </p:sp>
        <p:sp>
          <p:nvSpPr>
            <p:cNvPr id="21" name="object 19">
              <a:extLst>
                <a:ext uri="{FF2B5EF4-FFF2-40B4-BE49-F238E27FC236}">
                  <a16:creationId xmlns:a16="http://schemas.microsoft.com/office/drawing/2014/main" id="{B661A603-E55F-4EA3-62B8-5B7A302D2990}"/>
                </a:ext>
              </a:extLst>
            </p:cNvPr>
            <p:cNvSpPr/>
            <p:nvPr/>
          </p:nvSpPr>
          <p:spPr>
            <a:xfrm>
              <a:off x="1493138" y="5256319"/>
              <a:ext cx="368640" cy="678934"/>
            </a:xfrm>
            <a:prstGeom prst="rect">
              <a:avLst/>
            </a:prstGeom>
            <a:blipFill>
              <a:blip r:embed="rId7" cstate="print"/>
              <a:stretch>
                <a:fillRect/>
              </a:stretch>
            </a:blipFill>
          </p:spPr>
          <p:txBody>
            <a:bodyPr wrap="square" lIns="0" tIns="0" rIns="0" bIns="0" rtlCol="0"/>
            <a:lstStyle/>
            <a:p>
              <a:endParaRPr sz="2316"/>
            </a:p>
          </p:txBody>
        </p:sp>
        <p:sp>
          <p:nvSpPr>
            <p:cNvPr id="22" name="object 20">
              <a:extLst>
                <a:ext uri="{FF2B5EF4-FFF2-40B4-BE49-F238E27FC236}">
                  <a16:creationId xmlns:a16="http://schemas.microsoft.com/office/drawing/2014/main" id="{BF6CBEEA-DAA3-4245-5503-F6DFBB35E1A3}"/>
                </a:ext>
              </a:extLst>
            </p:cNvPr>
            <p:cNvSpPr/>
            <p:nvPr/>
          </p:nvSpPr>
          <p:spPr>
            <a:xfrm>
              <a:off x="1705025" y="4015023"/>
              <a:ext cx="368640" cy="678934"/>
            </a:xfrm>
            <a:prstGeom prst="rect">
              <a:avLst/>
            </a:prstGeom>
            <a:blipFill>
              <a:blip r:embed="rId8" cstate="print"/>
              <a:stretch>
                <a:fillRect/>
              </a:stretch>
            </a:blipFill>
          </p:spPr>
          <p:txBody>
            <a:bodyPr wrap="square" lIns="0" tIns="0" rIns="0" bIns="0" rtlCol="0"/>
            <a:lstStyle/>
            <a:p>
              <a:endParaRPr sz="2316"/>
            </a:p>
          </p:txBody>
        </p:sp>
        <p:sp>
          <p:nvSpPr>
            <p:cNvPr id="23" name="object 21">
              <a:extLst>
                <a:ext uri="{FF2B5EF4-FFF2-40B4-BE49-F238E27FC236}">
                  <a16:creationId xmlns:a16="http://schemas.microsoft.com/office/drawing/2014/main" id="{CBDA75CE-BE07-4DC7-D441-EB3A1AF67407}"/>
                </a:ext>
              </a:extLst>
            </p:cNvPr>
            <p:cNvSpPr/>
            <p:nvPr/>
          </p:nvSpPr>
          <p:spPr>
            <a:xfrm>
              <a:off x="1210633" y="4096430"/>
              <a:ext cx="368640" cy="678934"/>
            </a:xfrm>
            <a:prstGeom prst="rect">
              <a:avLst/>
            </a:prstGeom>
            <a:blipFill>
              <a:blip r:embed="rId8" cstate="print"/>
              <a:stretch>
                <a:fillRect/>
              </a:stretch>
            </a:blipFill>
          </p:spPr>
          <p:txBody>
            <a:bodyPr wrap="square" lIns="0" tIns="0" rIns="0" bIns="0" rtlCol="0"/>
            <a:lstStyle/>
            <a:p>
              <a:endParaRPr sz="2316"/>
            </a:p>
          </p:txBody>
        </p:sp>
        <p:sp>
          <p:nvSpPr>
            <p:cNvPr id="24" name="object 22">
              <a:extLst>
                <a:ext uri="{FF2B5EF4-FFF2-40B4-BE49-F238E27FC236}">
                  <a16:creationId xmlns:a16="http://schemas.microsoft.com/office/drawing/2014/main" id="{B1D46C78-3552-F04E-608B-41820291F924}"/>
                </a:ext>
              </a:extLst>
            </p:cNvPr>
            <p:cNvSpPr/>
            <p:nvPr/>
          </p:nvSpPr>
          <p:spPr>
            <a:xfrm>
              <a:off x="1532280" y="4326389"/>
              <a:ext cx="368640" cy="678934"/>
            </a:xfrm>
            <a:prstGeom prst="rect">
              <a:avLst/>
            </a:prstGeom>
            <a:blipFill>
              <a:blip r:embed="rId8" cstate="print"/>
              <a:stretch>
                <a:fillRect/>
              </a:stretch>
            </a:blipFill>
          </p:spPr>
          <p:txBody>
            <a:bodyPr wrap="square" lIns="0" tIns="0" rIns="0" bIns="0" rtlCol="0"/>
            <a:lstStyle/>
            <a:p>
              <a:endParaRPr sz="2316"/>
            </a:p>
          </p:txBody>
        </p:sp>
        <p:sp>
          <p:nvSpPr>
            <p:cNvPr id="25" name="object 23">
              <a:extLst>
                <a:ext uri="{FF2B5EF4-FFF2-40B4-BE49-F238E27FC236}">
                  <a16:creationId xmlns:a16="http://schemas.microsoft.com/office/drawing/2014/main" id="{3FA91353-60F4-EA4B-BBFA-8E6F60C8BF4B}"/>
                </a:ext>
              </a:extLst>
            </p:cNvPr>
            <p:cNvSpPr/>
            <p:nvPr/>
          </p:nvSpPr>
          <p:spPr>
            <a:xfrm>
              <a:off x="1163637" y="4289775"/>
              <a:ext cx="368640" cy="678934"/>
            </a:xfrm>
            <a:prstGeom prst="rect">
              <a:avLst/>
            </a:prstGeom>
            <a:blipFill>
              <a:blip r:embed="rId8" cstate="print"/>
              <a:stretch>
                <a:fillRect/>
              </a:stretch>
            </a:blipFill>
          </p:spPr>
          <p:txBody>
            <a:bodyPr wrap="square" lIns="0" tIns="0" rIns="0" bIns="0" rtlCol="0"/>
            <a:lstStyle/>
            <a:p>
              <a:endParaRPr sz="2316"/>
            </a:p>
          </p:txBody>
        </p:sp>
        <p:sp>
          <p:nvSpPr>
            <p:cNvPr id="26" name="object 24">
              <a:extLst>
                <a:ext uri="{FF2B5EF4-FFF2-40B4-BE49-F238E27FC236}">
                  <a16:creationId xmlns:a16="http://schemas.microsoft.com/office/drawing/2014/main" id="{DAF1375E-6613-72A2-2B50-309AD91270C8}"/>
                </a:ext>
              </a:extLst>
            </p:cNvPr>
            <p:cNvSpPr/>
            <p:nvPr/>
          </p:nvSpPr>
          <p:spPr>
            <a:xfrm>
              <a:off x="2532824" y="5215614"/>
              <a:ext cx="368640" cy="678934"/>
            </a:xfrm>
            <a:prstGeom prst="rect">
              <a:avLst/>
            </a:prstGeom>
            <a:blipFill>
              <a:blip r:embed="rId7" cstate="print"/>
              <a:stretch>
                <a:fillRect/>
              </a:stretch>
            </a:blipFill>
          </p:spPr>
          <p:txBody>
            <a:bodyPr wrap="square" lIns="0" tIns="0" rIns="0" bIns="0" rtlCol="0"/>
            <a:lstStyle/>
            <a:p>
              <a:endParaRPr sz="2316"/>
            </a:p>
          </p:txBody>
        </p:sp>
      </p:grpSp>
      <p:sp>
        <p:nvSpPr>
          <p:cNvPr id="27" name="object 25">
            <a:extLst>
              <a:ext uri="{FF2B5EF4-FFF2-40B4-BE49-F238E27FC236}">
                <a16:creationId xmlns:a16="http://schemas.microsoft.com/office/drawing/2014/main" id="{1B9877FA-AFEA-32A2-9F49-16B5B046CCDC}"/>
              </a:ext>
            </a:extLst>
          </p:cNvPr>
          <p:cNvSpPr txBox="1"/>
          <p:nvPr/>
        </p:nvSpPr>
        <p:spPr>
          <a:xfrm>
            <a:off x="766442" y="4881060"/>
            <a:ext cx="3778625" cy="434868"/>
          </a:xfrm>
          <a:prstGeom prst="rect">
            <a:avLst/>
          </a:prstGeom>
        </p:spPr>
        <p:txBody>
          <a:bodyPr vert="horz" wrap="square" lIns="0" tIns="128148" rIns="0" bIns="0" rtlCol="0">
            <a:spAutoFit/>
          </a:bodyPr>
          <a:lstStyle/>
          <a:p>
            <a:pPr marL="1294814">
              <a:spcBef>
                <a:spcPts val="1009"/>
              </a:spcBef>
            </a:pPr>
            <a:r>
              <a:rPr sz="1985" spc="-17" dirty="0">
                <a:latin typeface="Carlito"/>
                <a:cs typeface="Carlito"/>
              </a:rPr>
              <a:t>Market</a:t>
            </a:r>
            <a:r>
              <a:rPr sz="1985" spc="-44" dirty="0">
                <a:latin typeface="Carlito"/>
                <a:cs typeface="Carlito"/>
              </a:rPr>
              <a:t> </a:t>
            </a:r>
            <a:r>
              <a:rPr sz="1985" spc="-11" dirty="0">
                <a:latin typeface="Carlito"/>
                <a:cs typeface="Carlito"/>
              </a:rPr>
              <a:t>segmentation</a:t>
            </a:r>
            <a:endParaRPr sz="1985" dirty="0">
              <a:latin typeface="Carlito"/>
              <a:cs typeface="Carlito"/>
            </a:endParaRPr>
          </a:p>
        </p:txBody>
      </p:sp>
      <p:grpSp>
        <p:nvGrpSpPr>
          <p:cNvPr id="28" name="object 26">
            <a:extLst>
              <a:ext uri="{FF2B5EF4-FFF2-40B4-BE49-F238E27FC236}">
                <a16:creationId xmlns:a16="http://schemas.microsoft.com/office/drawing/2014/main" id="{38760997-F66D-D91A-34CE-AAA4076DD146}"/>
              </a:ext>
            </a:extLst>
          </p:cNvPr>
          <p:cNvGrpSpPr/>
          <p:nvPr/>
        </p:nvGrpSpPr>
        <p:grpSpPr>
          <a:xfrm>
            <a:off x="4849359" y="480894"/>
            <a:ext cx="3473309" cy="2654700"/>
            <a:chOff x="5045964" y="957647"/>
            <a:chExt cx="3149600" cy="2407285"/>
          </a:xfrm>
        </p:grpSpPr>
        <p:sp>
          <p:nvSpPr>
            <p:cNvPr id="29" name="object 27">
              <a:extLst>
                <a:ext uri="{FF2B5EF4-FFF2-40B4-BE49-F238E27FC236}">
                  <a16:creationId xmlns:a16="http://schemas.microsoft.com/office/drawing/2014/main" id="{52865F44-CAE1-A99E-DE7C-6419E118E08E}"/>
                </a:ext>
              </a:extLst>
            </p:cNvPr>
            <p:cNvSpPr/>
            <p:nvPr/>
          </p:nvSpPr>
          <p:spPr>
            <a:xfrm>
              <a:off x="5297627" y="1109602"/>
              <a:ext cx="292201" cy="622537"/>
            </a:xfrm>
            <a:prstGeom prst="rect">
              <a:avLst/>
            </a:prstGeom>
            <a:blipFill>
              <a:blip r:embed="rId6" cstate="print"/>
              <a:stretch>
                <a:fillRect/>
              </a:stretch>
            </a:blipFill>
          </p:spPr>
          <p:txBody>
            <a:bodyPr wrap="square" lIns="0" tIns="0" rIns="0" bIns="0" rtlCol="0"/>
            <a:lstStyle/>
            <a:p>
              <a:endParaRPr sz="2316"/>
            </a:p>
          </p:txBody>
        </p:sp>
        <p:sp>
          <p:nvSpPr>
            <p:cNvPr id="30" name="object 28">
              <a:extLst>
                <a:ext uri="{FF2B5EF4-FFF2-40B4-BE49-F238E27FC236}">
                  <a16:creationId xmlns:a16="http://schemas.microsoft.com/office/drawing/2014/main" id="{C02BC136-3EB1-DD1B-455F-40ACFB00A30B}"/>
                </a:ext>
              </a:extLst>
            </p:cNvPr>
            <p:cNvSpPr/>
            <p:nvPr/>
          </p:nvSpPr>
          <p:spPr>
            <a:xfrm>
              <a:off x="5045964" y="1856134"/>
              <a:ext cx="292201" cy="622537"/>
            </a:xfrm>
            <a:prstGeom prst="rect">
              <a:avLst/>
            </a:prstGeom>
            <a:blipFill>
              <a:blip r:embed="rId6" cstate="print"/>
              <a:stretch>
                <a:fillRect/>
              </a:stretch>
            </a:blipFill>
          </p:spPr>
          <p:txBody>
            <a:bodyPr wrap="square" lIns="0" tIns="0" rIns="0" bIns="0" rtlCol="0"/>
            <a:lstStyle/>
            <a:p>
              <a:endParaRPr sz="2316"/>
            </a:p>
          </p:txBody>
        </p:sp>
        <p:sp>
          <p:nvSpPr>
            <p:cNvPr id="31" name="object 29">
              <a:extLst>
                <a:ext uri="{FF2B5EF4-FFF2-40B4-BE49-F238E27FC236}">
                  <a16:creationId xmlns:a16="http://schemas.microsoft.com/office/drawing/2014/main" id="{47E221D9-AFC0-3EBB-BEE3-BEBEC5B35E68}"/>
                </a:ext>
              </a:extLst>
            </p:cNvPr>
            <p:cNvSpPr/>
            <p:nvPr/>
          </p:nvSpPr>
          <p:spPr>
            <a:xfrm>
              <a:off x="5287937" y="1732089"/>
              <a:ext cx="165735" cy="306705"/>
            </a:xfrm>
            <a:custGeom>
              <a:avLst/>
              <a:gdLst/>
              <a:ahLst/>
              <a:cxnLst/>
              <a:rect l="l" t="t" r="r" b="b"/>
              <a:pathLst>
                <a:path w="165735" h="306705">
                  <a:moveTo>
                    <a:pt x="155828" y="0"/>
                  </a:moveTo>
                  <a:lnTo>
                    <a:pt x="59080" y="65811"/>
                  </a:lnTo>
                  <a:lnTo>
                    <a:pt x="57581" y="73710"/>
                  </a:lnTo>
                  <a:lnTo>
                    <a:pt x="65468" y="85318"/>
                  </a:lnTo>
                  <a:lnTo>
                    <a:pt x="73380" y="86817"/>
                  </a:lnTo>
                  <a:lnTo>
                    <a:pt x="113271" y="59677"/>
                  </a:lnTo>
                  <a:lnTo>
                    <a:pt x="29298" y="235610"/>
                  </a:lnTo>
                  <a:lnTo>
                    <a:pt x="25311" y="187515"/>
                  </a:lnTo>
                  <a:lnTo>
                    <a:pt x="19176" y="182321"/>
                  </a:lnTo>
                  <a:lnTo>
                    <a:pt x="5194" y="183476"/>
                  </a:lnTo>
                  <a:lnTo>
                    <a:pt x="0" y="189611"/>
                  </a:lnTo>
                  <a:lnTo>
                    <a:pt x="9664" y="306222"/>
                  </a:lnTo>
                  <a:lnTo>
                    <a:pt x="106413" y="240398"/>
                  </a:lnTo>
                  <a:lnTo>
                    <a:pt x="107911" y="232498"/>
                  </a:lnTo>
                  <a:lnTo>
                    <a:pt x="100025" y="220903"/>
                  </a:lnTo>
                  <a:lnTo>
                    <a:pt x="92125" y="219405"/>
                  </a:lnTo>
                  <a:lnTo>
                    <a:pt x="52222" y="246545"/>
                  </a:lnTo>
                  <a:lnTo>
                    <a:pt x="136194" y="70612"/>
                  </a:lnTo>
                  <a:lnTo>
                    <a:pt x="140182" y="118706"/>
                  </a:lnTo>
                  <a:lnTo>
                    <a:pt x="146316" y="123901"/>
                  </a:lnTo>
                  <a:lnTo>
                    <a:pt x="160299" y="122745"/>
                  </a:lnTo>
                  <a:lnTo>
                    <a:pt x="165493" y="116611"/>
                  </a:lnTo>
                  <a:lnTo>
                    <a:pt x="155828" y="0"/>
                  </a:lnTo>
                  <a:close/>
                </a:path>
              </a:pathLst>
            </a:custGeom>
            <a:solidFill>
              <a:srgbClr val="000000"/>
            </a:solidFill>
          </p:spPr>
          <p:txBody>
            <a:bodyPr wrap="square" lIns="0" tIns="0" rIns="0" bIns="0" rtlCol="0"/>
            <a:lstStyle/>
            <a:p>
              <a:endParaRPr sz="2316"/>
            </a:p>
          </p:txBody>
        </p:sp>
        <p:sp>
          <p:nvSpPr>
            <p:cNvPr id="32" name="object 30">
              <a:extLst>
                <a:ext uri="{FF2B5EF4-FFF2-40B4-BE49-F238E27FC236}">
                  <a16:creationId xmlns:a16="http://schemas.microsoft.com/office/drawing/2014/main" id="{25E4A050-C839-6573-496A-B587CA4DCD84}"/>
                </a:ext>
              </a:extLst>
            </p:cNvPr>
            <p:cNvSpPr/>
            <p:nvPr/>
          </p:nvSpPr>
          <p:spPr>
            <a:xfrm>
              <a:off x="5568378" y="1901473"/>
              <a:ext cx="292201" cy="622537"/>
            </a:xfrm>
            <a:prstGeom prst="rect">
              <a:avLst/>
            </a:prstGeom>
            <a:blipFill>
              <a:blip r:embed="rId6" cstate="print"/>
              <a:stretch>
                <a:fillRect/>
              </a:stretch>
            </a:blipFill>
          </p:spPr>
          <p:txBody>
            <a:bodyPr wrap="square" lIns="0" tIns="0" rIns="0" bIns="0" rtlCol="0"/>
            <a:lstStyle/>
            <a:p>
              <a:endParaRPr sz="2316"/>
            </a:p>
          </p:txBody>
        </p:sp>
        <p:sp>
          <p:nvSpPr>
            <p:cNvPr id="33" name="object 31">
              <a:extLst>
                <a:ext uri="{FF2B5EF4-FFF2-40B4-BE49-F238E27FC236}">
                  <a16:creationId xmlns:a16="http://schemas.microsoft.com/office/drawing/2014/main" id="{1FADD12B-379F-5487-6B40-295D1EB0B4AB}"/>
                </a:ext>
              </a:extLst>
            </p:cNvPr>
            <p:cNvSpPr/>
            <p:nvPr/>
          </p:nvSpPr>
          <p:spPr>
            <a:xfrm>
              <a:off x="5428170" y="1732089"/>
              <a:ext cx="177800" cy="351155"/>
            </a:xfrm>
            <a:custGeom>
              <a:avLst/>
              <a:gdLst/>
              <a:ahLst/>
              <a:cxnLst/>
              <a:rect l="l" t="t" r="r" b="b"/>
              <a:pathLst>
                <a:path w="177800" h="351155">
                  <a:moveTo>
                    <a:pt x="15544" y="0"/>
                  </a:moveTo>
                  <a:lnTo>
                    <a:pt x="0" y="115963"/>
                  </a:lnTo>
                  <a:lnTo>
                    <a:pt x="4876" y="122364"/>
                  </a:lnTo>
                  <a:lnTo>
                    <a:pt x="18783" y="124218"/>
                  </a:lnTo>
                  <a:lnTo>
                    <a:pt x="25171" y="119341"/>
                  </a:lnTo>
                  <a:lnTo>
                    <a:pt x="31584" y="71513"/>
                  </a:lnTo>
                  <a:lnTo>
                    <a:pt x="122199" y="288937"/>
                  </a:lnTo>
                  <a:lnTo>
                    <a:pt x="83718" y="259816"/>
                  </a:lnTo>
                  <a:lnTo>
                    <a:pt x="75755" y="260921"/>
                  </a:lnTo>
                  <a:lnTo>
                    <a:pt x="67284" y="272110"/>
                  </a:lnTo>
                  <a:lnTo>
                    <a:pt x="68389" y="280073"/>
                  </a:lnTo>
                  <a:lnTo>
                    <a:pt x="161683" y="350685"/>
                  </a:lnTo>
                  <a:lnTo>
                    <a:pt x="177228" y="234708"/>
                  </a:lnTo>
                  <a:lnTo>
                    <a:pt x="172351" y="228320"/>
                  </a:lnTo>
                  <a:lnTo>
                    <a:pt x="158445" y="226466"/>
                  </a:lnTo>
                  <a:lnTo>
                    <a:pt x="152057" y="231343"/>
                  </a:lnTo>
                  <a:lnTo>
                    <a:pt x="145643" y="279171"/>
                  </a:lnTo>
                  <a:lnTo>
                    <a:pt x="55029" y="61747"/>
                  </a:lnTo>
                  <a:lnTo>
                    <a:pt x="93510" y="90868"/>
                  </a:lnTo>
                  <a:lnTo>
                    <a:pt x="101472" y="89763"/>
                  </a:lnTo>
                  <a:lnTo>
                    <a:pt x="109943" y="78574"/>
                  </a:lnTo>
                  <a:lnTo>
                    <a:pt x="108838" y="70612"/>
                  </a:lnTo>
                  <a:lnTo>
                    <a:pt x="15544" y="0"/>
                  </a:lnTo>
                  <a:close/>
                </a:path>
              </a:pathLst>
            </a:custGeom>
            <a:solidFill>
              <a:srgbClr val="000000"/>
            </a:solidFill>
          </p:spPr>
          <p:txBody>
            <a:bodyPr wrap="square" lIns="0" tIns="0" rIns="0" bIns="0" rtlCol="0"/>
            <a:lstStyle/>
            <a:p>
              <a:endParaRPr sz="2316"/>
            </a:p>
          </p:txBody>
        </p:sp>
        <p:sp>
          <p:nvSpPr>
            <p:cNvPr id="34" name="object 32">
              <a:extLst>
                <a:ext uri="{FF2B5EF4-FFF2-40B4-BE49-F238E27FC236}">
                  <a16:creationId xmlns:a16="http://schemas.microsoft.com/office/drawing/2014/main" id="{732F2AC5-992D-AA28-A9F0-86B105F42D89}"/>
                </a:ext>
              </a:extLst>
            </p:cNvPr>
            <p:cNvSpPr/>
            <p:nvPr/>
          </p:nvSpPr>
          <p:spPr>
            <a:xfrm>
              <a:off x="6072987" y="2197040"/>
              <a:ext cx="292201" cy="622537"/>
            </a:xfrm>
            <a:prstGeom prst="rect">
              <a:avLst/>
            </a:prstGeom>
            <a:blipFill>
              <a:blip r:embed="rId9" cstate="print"/>
              <a:stretch>
                <a:fillRect/>
              </a:stretch>
            </a:blipFill>
          </p:spPr>
          <p:txBody>
            <a:bodyPr wrap="square" lIns="0" tIns="0" rIns="0" bIns="0" rtlCol="0"/>
            <a:lstStyle/>
            <a:p>
              <a:endParaRPr sz="2316"/>
            </a:p>
          </p:txBody>
        </p:sp>
        <p:sp>
          <p:nvSpPr>
            <p:cNvPr id="35" name="object 33">
              <a:extLst>
                <a:ext uri="{FF2B5EF4-FFF2-40B4-BE49-F238E27FC236}">
                  <a16:creationId xmlns:a16="http://schemas.microsoft.com/office/drawing/2014/main" id="{56BD074B-066D-1763-A268-07201670D348}"/>
                </a:ext>
              </a:extLst>
            </p:cNvPr>
            <p:cNvSpPr/>
            <p:nvPr/>
          </p:nvSpPr>
          <p:spPr>
            <a:xfrm>
              <a:off x="5860542" y="2349487"/>
              <a:ext cx="212496" cy="158864"/>
            </a:xfrm>
            <a:prstGeom prst="rect">
              <a:avLst/>
            </a:prstGeom>
            <a:blipFill>
              <a:blip r:embed="rId10" cstate="print"/>
              <a:stretch>
                <a:fillRect/>
              </a:stretch>
            </a:blipFill>
          </p:spPr>
          <p:txBody>
            <a:bodyPr wrap="square" lIns="0" tIns="0" rIns="0" bIns="0" rtlCol="0"/>
            <a:lstStyle/>
            <a:p>
              <a:endParaRPr sz="2316"/>
            </a:p>
          </p:txBody>
        </p:sp>
        <p:sp>
          <p:nvSpPr>
            <p:cNvPr id="36" name="object 34">
              <a:extLst>
                <a:ext uri="{FF2B5EF4-FFF2-40B4-BE49-F238E27FC236}">
                  <a16:creationId xmlns:a16="http://schemas.microsoft.com/office/drawing/2014/main" id="{3AD4B4F8-AE17-C374-2E68-396BF5A47251}"/>
                </a:ext>
              </a:extLst>
            </p:cNvPr>
            <p:cNvSpPr/>
            <p:nvPr/>
          </p:nvSpPr>
          <p:spPr>
            <a:xfrm>
              <a:off x="5649963" y="2741997"/>
              <a:ext cx="292201" cy="622537"/>
            </a:xfrm>
            <a:prstGeom prst="rect">
              <a:avLst/>
            </a:prstGeom>
            <a:blipFill>
              <a:blip r:embed="rId9" cstate="print"/>
              <a:stretch>
                <a:fillRect/>
              </a:stretch>
            </a:blipFill>
          </p:spPr>
          <p:txBody>
            <a:bodyPr wrap="square" lIns="0" tIns="0" rIns="0" bIns="0" rtlCol="0"/>
            <a:lstStyle/>
            <a:p>
              <a:endParaRPr sz="2316"/>
            </a:p>
          </p:txBody>
        </p:sp>
        <p:sp>
          <p:nvSpPr>
            <p:cNvPr id="37" name="object 35">
              <a:extLst>
                <a:ext uri="{FF2B5EF4-FFF2-40B4-BE49-F238E27FC236}">
                  <a16:creationId xmlns:a16="http://schemas.microsoft.com/office/drawing/2014/main" id="{707118FD-DC43-9EFF-6D75-B046CB9CE08C}"/>
                </a:ext>
              </a:extLst>
            </p:cNvPr>
            <p:cNvSpPr/>
            <p:nvPr/>
          </p:nvSpPr>
          <p:spPr>
            <a:xfrm>
              <a:off x="6157303" y="1058485"/>
              <a:ext cx="292201" cy="622537"/>
            </a:xfrm>
            <a:prstGeom prst="rect">
              <a:avLst/>
            </a:prstGeom>
            <a:blipFill>
              <a:blip r:embed="rId11" cstate="print"/>
              <a:stretch>
                <a:fillRect/>
              </a:stretch>
            </a:blipFill>
          </p:spPr>
          <p:txBody>
            <a:bodyPr wrap="square" lIns="0" tIns="0" rIns="0" bIns="0" rtlCol="0"/>
            <a:lstStyle/>
            <a:p>
              <a:endParaRPr sz="2316"/>
            </a:p>
          </p:txBody>
        </p:sp>
        <p:sp>
          <p:nvSpPr>
            <p:cNvPr id="38" name="object 36">
              <a:extLst>
                <a:ext uri="{FF2B5EF4-FFF2-40B4-BE49-F238E27FC236}">
                  <a16:creationId xmlns:a16="http://schemas.microsoft.com/office/drawing/2014/main" id="{E6BB97BA-F8E8-73D0-DA68-D40D6B104BA1}"/>
                </a:ext>
              </a:extLst>
            </p:cNvPr>
            <p:cNvSpPr/>
            <p:nvPr/>
          </p:nvSpPr>
          <p:spPr>
            <a:xfrm>
              <a:off x="6517944" y="1726987"/>
              <a:ext cx="292201" cy="622537"/>
            </a:xfrm>
            <a:prstGeom prst="rect">
              <a:avLst/>
            </a:prstGeom>
            <a:blipFill>
              <a:blip r:embed="rId11" cstate="print"/>
              <a:stretch>
                <a:fillRect/>
              </a:stretch>
            </a:blipFill>
          </p:spPr>
          <p:txBody>
            <a:bodyPr wrap="square" lIns="0" tIns="0" rIns="0" bIns="0" rtlCol="0"/>
            <a:lstStyle/>
            <a:p>
              <a:endParaRPr sz="2316"/>
            </a:p>
          </p:txBody>
        </p:sp>
        <p:sp>
          <p:nvSpPr>
            <p:cNvPr id="39" name="object 37">
              <a:extLst>
                <a:ext uri="{FF2B5EF4-FFF2-40B4-BE49-F238E27FC236}">
                  <a16:creationId xmlns:a16="http://schemas.microsoft.com/office/drawing/2014/main" id="{11DB576B-41D2-8CEE-8247-1D2197CC030E}"/>
                </a:ext>
              </a:extLst>
            </p:cNvPr>
            <p:cNvSpPr/>
            <p:nvPr/>
          </p:nvSpPr>
          <p:spPr>
            <a:xfrm>
              <a:off x="5942127" y="1680971"/>
              <a:ext cx="575945" cy="1372870"/>
            </a:xfrm>
            <a:custGeom>
              <a:avLst/>
              <a:gdLst/>
              <a:ahLst/>
              <a:cxnLst/>
              <a:rect l="l" t="t" r="r" b="b"/>
              <a:pathLst>
                <a:path w="575945" h="1372870">
                  <a:moveTo>
                    <a:pt x="277012" y="1138567"/>
                  </a:moveTo>
                  <a:lnTo>
                    <a:pt x="161747" y="1158697"/>
                  </a:lnTo>
                  <a:lnTo>
                    <a:pt x="157124" y="1165275"/>
                  </a:lnTo>
                  <a:lnTo>
                    <a:pt x="159537" y="1179093"/>
                  </a:lnTo>
                  <a:lnTo>
                    <a:pt x="166116" y="1183716"/>
                  </a:lnTo>
                  <a:lnTo>
                    <a:pt x="213652" y="1175410"/>
                  </a:lnTo>
                  <a:lnTo>
                    <a:pt x="46964" y="1316075"/>
                  </a:lnTo>
                  <a:lnTo>
                    <a:pt x="63144" y="1270609"/>
                  </a:lnTo>
                  <a:lnTo>
                    <a:pt x="59690" y="1263345"/>
                  </a:lnTo>
                  <a:lnTo>
                    <a:pt x="46482" y="1258646"/>
                  </a:lnTo>
                  <a:lnTo>
                    <a:pt x="39217" y="1262100"/>
                  </a:lnTo>
                  <a:lnTo>
                    <a:pt x="0" y="1372336"/>
                  </a:lnTo>
                  <a:lnTo>
                    <a:pt x="115252" y="1352207"/>
                  </a:lnTo>
                  <a:lnTo>
                    <a:pt x="119875" y="1345628"/>
                  </a:lnTo>
                  <a:lnTo>
                    <a:pt x="117462" y="1331810"/>
                  </a:lnTo>
                  <a:lnTo>
                    <a:pt x="110883" y="1327188"/>
                  </a:lnTo>
                  <a:lnTo>
                    <a:pt x="63347" y="1335481"/>
                  </a:lnTo>
                  <a:lnTo>
                    <a:pt x="230035" y="1194828"/>
                  </a:lnTo>
                  <a:lnTo>
                    <a:pt x="213855" y="1240294"/>
                  </a:lnTo>
                  <a:lnTo>
                    <a:pt x="217309" y="1247559"/>
                  </a:lnTo>
                  <a:lnTo>
                    <a:pt x="230530" y="1252258"/>
                  </a:lnTo>
                  <a:lnTo>
                    <a:pt x="237794" y="1248803"/>
                  </a:lnTo>
                  <a:lnTo>
                    <a:pt x="277012" y="1138567"/>
                  </a:lnTo>
                  <a:close/>
                </a:path>
                <a:path w="575945" h="1372870">
                  <a:moveTo>
                    <a:pt x="575843" y="357327"/>
                  </a:moveTo>
                  <a:lnTo>
                    <a:pt x="574357" y="240334"/>
                  </a:lnTo>
                  <a:lnTo>
                    <a:pt x="568591" y="234721"/>
                  </a:lnTo>
                  <a:lnTo>
                    <a:pt x="554570" y="234911"/>
                  </a:lnTo>
                  <a:lnTo>
                    <a:pt x="548957" y="240665"/>
                  </a:lnTo>
                  <a:lnTo>
                    <a:pt x="549579" y="288912"/>
                  </a:lnTo>
                  <a:lnTo>
                    <a:pt x="409295" y="55346"/>
                  </a:lnTo>
                  <a:lnTo>
                    <a:pt x="451599" y="78562"/>
                  </a:lnTo>
                  <a:lnTo>
                    <a:pt x="459320" y="76314"/>
                  </a:lnTo>
                  <a:lnTo>
                    <a:pt x="466077" y="64008"/>
                  </a:lnTo>
                  <a:lnTo>
                    <a:pt x="463829" y="56286"/>
                  </a:lnTo>
                  <a:lnTo>
                    <a:pt x="361251" y="0"/>
                  </a:lnTo>
                  <a:lnTo>
                    <a:pt x="362737" y="116992"/>
                  </a:lnTo>
                  <a:lnTo>
                    <a:pt x="368503" y="122605"/>
                  </a:lnTo>
                  <a:lnTo>
                    <a:pt x="382524" y="122428"/>
                  </a:lnTo>
                  <a:lnTo>
                    <a:pt x="388137" y="116674"/>
                  </a:lnTo>
                  <a:lnTo>
                    <a:pt x="387527" y="68427"/>
                  </a:lnTo>
                  <a:lnTo>
                    <a:pt x="527799" y="301993"/>
                  </a:lnTo>
                  <a:lnTo>
                    <a:pt x="485495" y="278777"/>
                  </a:lnTo>
                  <a:lnTo>
                    <a:pt x="477774" y="281025"/>
                  </a:lnTo>
                  <a:lnTo>
                    <a:pt x="471030" y="293319"/>
                  </a:lnTo>
                  <a:lnTo>
                    <a:pt x="473278" y="301040"/>
                  </a:lnTo>
                  <a:lnTo>
                    <a:pt x="575843" y="357327"/>
                  </a:lnTo>
                  <a:close/>
                </a:path>
              </a:pathLst>
            </a:custGeom>
            <a:solidFill>
              <a:srgbClr val="000000"/>
            </a:solidFill>
          </p:spPr>
          <p:txBody>
            <a:bodyPr wrap="square" lIns="0" tIns="0" rIns="0" bIns="0" rtlCol="0"/>
            <a:lstStyle/>
            <a:p>
              <a:endParaRPr sz="2316"/>
            </a:p>
          </p:txBody>
        </p:sp>
        <p:sp>
          <p:nvSpPr>
            <p:cNvPr id="40" name="object 38">
              <a:extLst>
                <a:ext uri="{FF2B5EF4-FFF2-40B4-BE49-F238E27FC236}">
                  <a16:creationId xmlns:a16="http://schemas.microsoft.com/office/drawing/2014/main" id="{D1341F72-62D9-02BB-163B-FB5CB9982513}"/>
                </a:ext>
              </a:extLst>
            </p:cNvPr>
            <p:cNvSpPr/>
            <p:nvPr/>
          </p:nvSpPr>
          <p:spPr>
            <a:xfrm>
              <a:off x="6605104" y="2579449"/>
              <a:ext cx="292201" cy="622537"/>
            </a:xfrm>
            <a:prstGeom prst="rect">
              <a:avLst/>
            </a:prstGeom>
            <a:blipFill>
              <a:blip r:embed="rId9" cstate="print"/>
              <a:stretch>
                <a:fillRect/>
              </a:stretch>
            </a:blipFill>
          </p:spPr>
          <p:txBody>
            <a:bodyPr wrap="square" lIns="0" tIns="0" rIns="0" bIns="0" rtlCol="0"/>
            <a:lstStyle/>
            <a:p>
              <a:endParaRPr sz="2316"/>
            </a:p>
          </p:txBody>
        </p:sp>
        <p:sp>
          <p:nvSpPr>
            <p:cNvPr id="41" name="object 39">
              <a:extLst>
                <a:ext uri="{FF2B5EF4-FFF2-40B4-BE49-F238E27FC236}">
                  <a16:creationId xmlns:a16="http://schemas.microsoft.com/office/drawing/2014/main" id="{C1F8D36D-35D3-8E3A-8F66-5FB37FE39240}"/>
                </a:ext>
              </a:extLst>
            </p:cNvPr>
            <p:cNvSpPr/>
            <p:nvPr/>
          </p:nvSpPr>
          <p:spPr>
            <a:xfrm>
              <a:off x="5942114" y="2508262"/>
              <a:ext cx="663575" cy="578485"/>
            </a:xfrm>
            <a:custGeom>
              <a:avLst/>
              <a:gdLst/>
              <a:ahLst/>
              <a:cxnLst/>
              <a:rect l="l" t="t" r="r" b="b"/>
              <a:pathLst>
                <a:path w="663575" h="578485">
                  <a:moveTo>
                    <a:pt x="663054" y="382447"/>
                  </a:moveTo>
                  <a:lnTo>
                    <a:pt x="659257" y="265569"/>
                  </a:lnTo>
                  <a:lnTo>
                    <a:pt x="653389" y="260070"/>
                  </a:lnTo>
                  <a:lnTo>
                    <a:pt x="639368" y="260527"/>
                  </a:lnTo>
                  <a:lnTo>
                    <a:pt x="633869" y="266382"/>
                  </a:lnTo>
                  <a:lnTo>
                    <a:pt x="635419" y="314617"/>
                  </a:lnTo>
                  <a:lnTo>
                    <a:pt x="472160" y="54394"/>
                  </a:lnTo>
                  <a:lnTo>
                    <a:pt x="514908" y="76784"/>
                  </a:lnTo>
                  <a:lnTo>
                    <a:pt x="522592" y="74383"/>
                  </a:lnTo>
                  <a:lnTo>
                    <a:pt x="529094" y="61950"/>
                  </a:lnTo>
                  <a:lnTo>
                    <a:pt x="526694" y="54279"/>
                  </a:lnTo>
                  <a:lnTo>
                    <a:pt x="423049" y="0"/>
                  </a:lnTo>
                  <a:lnTo>
                    <a:pt x="426821" y="116941"/>
                  </a:lnTo>
                  <a:lnTo>
                    <a:pt x="432689" y="122440"/>
                  </a:lnTo>
                  <a:lnTo>
                    <a:pt x="446709" y="121983"/>
                  </a:lnTo>
                  <a:lnTo>
                    <a:pt x="452208" y="116116"/>
                  </a:lnTo>
                  <a:lnTo>
                    <a:pt x="450646" y="67894"/>
                  </a:lnTo>
                  <a:lnTo>
                    <a:pt x="613905" y="328117"/>
                  </a:lnTo>
                  <a:lnTo>
                    <a:pt x="571157" y="305727"/>
                  </a:lnTo>
                  <a:lnTo>
                    <a:pt x="563473" y="308127"/>
                  </a:lnTo>
                  <a:lnTo>
                    <a:pt x="556971" y="320560"/>
                  </a:lnTo>
                  <a:lnTo>
                    <a:pt x="559371" y="328231"/>
                  </a:lnTo>
                  <a:lnTo>
                    <a:pt x="662711" y="382358"/>
                  </a:lnTo>
                  <a:lnTo>
                    <a:pt x="550849" y="349250"/>
                  </a:lnTo>
                  <a:lnTo>
                    <a:pt x="543788" y="353098"/>
                  </a:lnTo>
                  <a:lnTo>
                    <a:pt x="539813" y="366547"/>
                  </a:lnTo>
                  <a:lnTo>
                    <a:pt x="543648" y="373608"/>
                  </a:lnTo>
                  <a:lnTo>
                    <a:pt x="589902" y="387299"/>
                  </a:lnTo>
                  <a:lnTo>
                    <a:pt x="67081" y="515493"/>
                  </a:lnTo>
                  <a:lnTo>
                    <a:pt x="101765" y="481952"/>
                  </a:lnTo>
                  <a:lnTo>
                    <a:pt x="101904" y="473913"/>
                  </a:lnTo>
                  <a:lnTo>
                    <a:pt x="92151" y="463829"/>
                  </a:lnTo>
                  <a:lnTo>
                    <a:pt x="84112" y="463689"/>
                  </a:lnTo>
                  <a:lnTo>
                    <a:pt x="0" y="545020"/>
                  </a:lnTo>
                  <a:lnTo>
                    <a:pt x="112191" y="578205"/>
                  </a:lnTo>
                  <a:lnTo>
                    <a:pt x="119253" y="574370"/>
                  </a:lnTo>
                  <a:lnTo>
                    <a:pt x="123240" y="560920"/>
                  </a:lnTo>
                  <a:lnTo>
                    <a:pt x="119392" y="553847"/>
                  </a:lnTo>
                  <a:lnTo>
                    <a:pt x="73126" y="540156"/>
                  </a:lnTo>
                  <a:lnTo>
                    <a:pt x="595960" y="411975"/>
                  </a:lnTo>
                  <a:lnTo>
                    <a:pt x="561276" y="445516"/>
                  </a:lnTo>
                  <a:lnTo>
                    <a:pt x="561136" y="453555"/>
                  </a:lnTo>
                  <a:lnTo>
                    <a:pt x="570890" y="463638"/>
                  </a:lnTo>
                  <a:lnTo>
                    <a:pt x="578916" y="463778"/>
                  </a:lnTo>
                  <a:lnTo>
                    <a:pt x="662990" y="382498"/>
                  </a:lnTo>
                  <a:close/>
                </a:path>
              </a:pathLst>
            </a:custGeom>
            <a:solidFill>
              <a:srgbClr val="000000"/>
            </a:solidFill>
          </p:spPr>
          <p:txBody>
            <a:bodyPr wrap="square" lIns="0" tIns="0" rIns="0" bIns="0" rtlCol="0"/>
            <a:lstStyle/>
            <a:p>
              <a:endParaRPr sz="2316"/>
            </a:p>
          </p:txBody>
        </p:sp>
        <p:sp>
          <p:nvSpPr>
            <p:cNvPr id="42" name="object 40">
              <a:extLst>
                <a:ext uri="{FF2B5EF4-FFF2-40B4-BE49-F238E27FC236}">
                  <a16:creationId xmlns:a16="http://schemas.microsoft.com/office/drawing/2014/main" id="{EE95D4B7-8EA7-30A4-D23E-D2A45D53750F}"/>
                </a:ext>
              </a:extLst>
            </p:cNvPr>
            <p:cNvSpPr/>
            <p:nvPr/>
          </p:nvSpPr>
          <p:spPr>
            <a:xfrm>
              <a:off x="7082802" y="2339331"/>
              <a:ext cx="292201" cy="622537"/>
            </a:xfrm>
            <a:prstGeom prst="rect">
              <a:avLst/>
            </a:prstGeom>
            <a:blipFill>
              <a:blip r:embed="rId9" cstate="print"/>
              <a:stretch>
                <a:fillRect/>
              </a:stretch>
            </a:blipFill>
          </p:spPr>
          <p:txBody>
            <a:bodyPr wrap="square" lIns="0" tIns="0" rIns="0" bIns="0" rtlCol="0"/>
            <a:lstStyle/>
            <a:p>
              <a:endParaRPr sz="2316"/>
            </a:p>
          </p:txBody>
        </p:sp>
        <p:sp>
          <p:nvSpPr>
            <p:cNvPr id="43" name="object 41">
              <a:extLst>
                <a:ext uri="{FF2B5EF4-FFF2-40B4-BE49-F238E27FC236}">
                  <a16:creationId xmlns:a16="http://schemas.microsoft.com/office/drawing/2014/main" id="{92566D41-1B73-82C1-4858-E1E743D26F4E}"/>
                </a:ext>
              </a:extLst>
            </p:cNvPr>
            <p:cNvSpPr/>
            <p:nvPr/>
          </p:nvSpPr>
          <p:spPr>
            <a:xfrm>
              <a:off x="6897268" y="2650553"/>
              <a:ext cx="185572" cy="240220"/>
            </a:xfrm>
            <a:prstGeom prst="rect">
              <a:avLst/>
            </a:prstGeom>
            <a:blipFill>
              <a:blip r:embed="rId12" cstate="print"/>
              <a:stretch>
                <a:fillRect/>
              </a:stretch>
            </a:blipFill>
          </p:spPr>
          <p:txBody>
            <a:bodyPr wrap="square" lIns="0" tIns="0" rIns="0" bIns="0" rtlCol="0"/>
            <a:lstStyle/>
            <a:p>
              <a:endParaRPr sz="2316"/>
            </a:p>
          </p:txBody>
        </p:sp>
        <p:sp>
          <p:nvSpPr>
            <p:cNvPr id="44" name="object 42">
              <a:extLst>
                <a:ext uri="{FF2B5EF4-FFF2-40B4-BE49-F238E27FC236}">
                  <a16:creationId xmlns:a16="http://schemas.microsoft.com/office/drawing/2014/main" id="{A9BE47D5-A744-F6EF-571C-1A3110DACD74}"/>
                </a:ext>
              </a:extLst>
            </p:cNvPr>
            <p:cNvSpPr/>
            <p:nvPr/>
          </p:nvSpPr>
          <p:spPr>
            <a:xfrm>
              <a:off x="6365138" y="2470124"/>
              <a:ext cx="718185" cy="219075"/>
            </a:xfrm>
            <a:custGeom>
              <a:avLst/>
              <a:gdLst/>
              <a:ahLst/>
              <a:cxnLst/>
              <a:rect l="l" t="t" r="r" b="b"/>
              <a:pathLst>
                <a:path w="718184" h="219075">
                  <a:moveTo>
                    <a:pt x="110591" y="0"/>
                  </a:moveTo>
                  <a:lnTo>
                    <a:pt x="0" y="38176"/>
                  </a:lnTo>
                  <a:lnTo>
                    <a:pt x="87668" y="115658"/>
                  </a:lnTo>
                  <a:lnTo>
                    <a:pt x="95694" y="115163"/>
                  </a:lnTo>
                  <a:lnTo>
                    <a:pt x="104978" y="104660"/>
                  </a:lnTo>
                  <a:lnTo>
                    <a:pt x="104482" y="96634"/>
                  </a:lnTo>
                  <a:lnTo>
                    <a:pt x="68325" y="64668"/>
                  </a:lnTo>
                  <a:lnTo>
                    <a:pt x="644448" y="178904"/>
                  </a:lnTo>
                  <a:lnTo>
                    <a:pt x="598830" y="194652"/>
                  </a:lnTo>
                  <a:lnTo>
                    <a:pt x="595312" y="201879"/>
                  </a:lnTo>
                  <a:lnTo>
                    <a:pt x="599884" y="215137"/>
                  </a:lnTo>
                  <a:lnTo>
                    <a:pt x="607123" y="218655"/>
                  </a:lnTo>
                  <a:lnTo>
                    <a:pt x="717727" y="180492"/>
                  </a:lnTo>
                  <a:lnTo>
                    <a:pt x="630047" y="102997"/>
                  </a:lnTo>
                  <a:lnTo>
                    <a:pt x="622033" y="103492"/>
                  </a:lnTo>
                  <a:lnTo>
                    <a:pt x="612736" y="114007"/>
                  </a:lnTo>
                  <a:lnTo>
                    <a:pt x="613232" y="122034"/>
                  </a:lnTo>
                  <a:lnTo>
                    <a:pt x="649389" y="153987"/>
                  </a:lnTo>
                  <a:lnTo>
                    <a:pt x="73266" y="39750"/>
                  </a:lnTo>
                  <a:lnTo>
                    <a:pt x="118884" y="24015"/>
                  </a:lnTo>
                  <a:lnTo>
                    <a:pt x="122402" y="16789"/>
                  </a:lnTo>
                  <a:lnTo>
                    <a:pt x="117830" y="3517"/>
                  </a:lnTo>
                  <a:close/>
                </a:path>
              </a:pathLst>
            </a:custGeom>
            <a:solidFill>
              <a:srgbClr val="000000"/>
            </a:solidFill>
          </p:spPr>
          <p:txBody>
            <a:bodyPr wrap="square" lIns="0" tIns="0" rIns="0" bIns="0" rtlCol="0"/>
            <a:lstStyle/>
            <a:p>
              <a:endParaRPr sz="2316"/>
            </a:p>
          </p:txBody>
        </p:sp>
        <p:sp>
          <p:nvSpPr>
            <p:cNvPr id="45" name="object 43">
              <a:extLst>
                <a:ext uri="{FF2B5EF4-FFF2-40B4-BE49-F238E27FC236}">
                  <a16:creationId xmlns:a16="http://schemas.microsoft.com/office/drawing/2014/main" id="{C8197964-4C30-CE58-760E-E0FB998EDDC1}"/>
                </a:ext>
              </a:extLst>
            </p:cNvPr>
            <p:cNvSpPr/>
            <p:nvPr/>
          </p:nvSpPr>
          <p:spPr>
            <a:xfrm>
              <a:off x="6616357" y="957647"/>
              <a:ext cx="292201" cy="622537"/>
            </a:xfrm>
            <a:prstGeom prst="rect">
              <a:avLst/>
            </a:prstGeom>
            <a:blipFill>
              <a:blip r:embed="rId11" cstate="print"/>
              <a:stretch>
                <a:fillRect/>
              </a:stretch>
            </a:blipFill>
          </p:spPr>
          <p:txBody>
            <a:bodyPr wrap="square" lIns="0" tIns="0" rIns="0" bIns="0" rtlCol="0"/>
            <a:lstStyle/>
            <a:p>
              <a:endParaRPr sz="2316"/>
            </a:p>
          </p:txBody>
        </p:sp>
        <p:sp>
          <p:nvSpPr>
            <p:cNvPr id="46" name="object 44">
              <a:extLst>
                <a:ext uri="{FF2B5EF4-FFF2-40B4-BE49-F238E27FC236}">
                  <a16:creationId xmlns:a16="http://schemas.microsoft.com/office/drawing/2014/main" id="{E6D27C6F-D09A-DAD0-1E80-B78564BF364B}"/>
                </a:ext>
              </a:extLst>
            </p:cNvPr>
            <p:cNvSpPr/>
            <p:nvPr/>
          </p:nvSpPr>
          <p:spPr>
            <a:xfrm>
              <a:off x="6449453" y="1266189"/>
              <a:ext cx="166954" cy="106286"/>
            </a:xfrm>
            <a:prstGeom prst="rect">
              <a:avLst/>
            </a:prstGeom>
            <a:blipFill>
              <a:blip r:embed="rId13" cstate="print"/>
              <a:stretch>
                <a:fillRect/>
              </a:stretch>
            </a:blipFill>
          </p:spPr>
          <p:txBody>
            <a:bodyPr wrap="square" lIns="0" tIns="0" rIns="0" bIns="0" rtlCol="0"/>
            <a:lstStyle/>
            <a:p>
              <a:endParaRPr sz="2316"/>
            </a:p>
          </p:txBody>
        </p:sp>
        <p:sp>
          <p:nvSpPr>
            <p:cNvPr id="47" name="object 45">
              <a:extLst>
                <a:ext uri="{FF2B5EF4-FFF2-40B4-BE49-F238E27FC236}">
                  <a16:creationId xmlns:a16="http://schemas.microsoft.com/office/drawing/2014/main" id="{8B943363-0A28-3C8D-FC8F-FC1BDF56DD9B}"/>
                </a:ext>
              </a:extLst>
            </p:cNvPr>
            <p:cNvSpPr/>
            <p:nvPr/>
          </p:nvSpPr>
          <p:spPr>
            <a:xfrm>
              <a:off x="5297576" y="1979294"/>
              <a:ext cx="292735" cy="118110"/>
            </a:xfrm>
            <a:custGeom>
              <a:avLst/>
              <a:gdLst/>
              <a:ahLst/>
              <a:cxnLst/>
              <a:rect l="l" t="t" r="r" b="b"/>
              <a:pathLst>
                <a:path w="292735" h="118110">
                  <a:moveTo>
                    <a:pt x="101066" y="0"/>
                  </a:moveTo>
                  <a:lnTo>
                    <a:pt x="0" y="58966"/>
                  </a:lnTo>
                  <a:lnTo>
                    <a:pt x="101066" y="117919"/>
                  </a:lnTo>
                  <a:lnTo>
                    <a:pt x="108838" y="115862"/>
                  </a:lnTo>
                  <a:lnTo>
                    <a:pt x="115912" y="103746"/>
                  </a:lnTo>
                  <a:lnTo>
                    <a:pt x="113855" y="95973"/>
                  </a:lnTo>
                  <a:lnTo>
                    <a:pt x="72174" y="71666"/>
                  </a:lnTo>
                  <a:lnTo>
                    <a:pt x="220141" y="71666"/>
                  </a:lnTo>
                  <a:lnTo>
                    <a:pt x="178460" y="95973"/>
                  </a:lnTo>
                  <a:lnTo>
                    <a:pt x="176402" y="103746"/>
                  </a:lnTo>
                  <a:lnTo>
                    <a:pt x="183476" y="115862"/>
                  </a:lnTo>
                  <a:lnTo>
                    <a:pt x="191249" y="117919"/>
                  </a:lnTo>
                  <a:lnTo>
                    <a:pt x="292315" y="58953"/>
                  </a:lnTo>
                  <a:lnTo>
                    <a:pt x="194284" y="1777"/>
                  </a:lnTo>
                  <a:lnTo>
                    <a:pt x="190817" y="1396"/>
                  </a:lnTo>
                  <a:lnTo>
                    <a:pt x="184543" y="3060"/>
                  </a:lnTo>
                  <a:lnTo>
                    <a:pt x="181711" y="5079"/>
                  </a:lnTo>
                  <a:lnTo>
                    <a:pt x="176402" y="14173"/>
                  </a:lnTo>
                  <a:lnTo>
                    <a:pt x="178460" y="21945"/>
                  </a:lnTo>
                  <a:lnTo>
                    <a:pt x="220141" y="46266"/>
                  </a:lnTo>
                  <a:lnTo>
                    <a:pt x="72174" y="46266"/>
                  </a:lnTo>
                  <a:lnTo>
                    <a:pt x="113855" y="21945"/>
                  </a:lnTo>
                  <a:lnTo>
                    <a:pt x="115912" y="14173"/>
                  </a:lnTo>
                  <a:lnTo>
                    <a:pt x="108838" y="2057"/>
                  </a:lnTo>
                  <a:close/>
                </a:path>
              </a:pathLst>
            </a:custGeom>
            <a:solidFill>
              <a:srgbClr val="000000"/>
            </a:solidFill>
          </p:spPr>
          <p:txBody>
            <a:bodyPr wrap="square" lIns="0" tIns="0" rIns="0" bIns="0" rtlCol="0"/>
            <a:lstStyle/>
            <a:p>
              <a:endParaRPr sz="2316"/>
            </a:p>
          </p:txBody>
        </p:sp>
        <p:sp>
          <p:nvSpPr>
            <p:cNvPr id="48" name="object 46">
              <a:extLst>
                <a:ext uri="{FF2B5EF4-FFF2-40B4-BE49-F238E27FC236}">
                  <a16:creationId xmlns:a16="http://schemas.microsoft.com/office/drawing/2014/main" id="{FBBE6425-0571-A581-8336-808D1AE042A5}"/>
                </a:ext>
              </a:extLst>
            </p:cNvPr>
            <p:cNvSpPr/>
            <p:nvPr/>
          </p:nvSpPr>
          <p:spPr>
            <a:xfrm>
              <a:off x="7325791" y="1024550"/>
              <a:ext cx="292201" cy="622537"/>
            </a:xfrm>
            <a:prstGeom prst="rect">
              <a:avLst/>
            </a:prstGeom>
            <a:blipFill>
              <a:blip r:embed="rId11" cstate="print"/>
              <a:stretch>
                <a:fillRect/>
              </a:stretch>
            </a:blipFill>
          </p:spPr>
          <p:txBody>
            <a:bodyPr wrap="square" lIns="0" tIns="0" rIns="0" bIns="0" rtlCol="0"/>
            <a:lstStyle/>
            <a:p>
              <a:endParaRPr sz="2316"/>
            </a:p>
          </p:txBody>
        </p:sp>
        <p:sp>
          <p:nvSpPr>
            <p:cNvPr id="49" name="object 47">
              <a:extLst>
                <a:ext uri="{FF2B5EF4-FFF2-40B4-BE49-F238E27FC236}">
                  <a16:creationId xmlns:a16="http://schemas.microsoft.com/office/drawing/2014/main" id="{67F93BE1-E174-8254-CCC4-0829C2869B57}"/>
                </a:ext>
              </a:extLst>
            </p:cNvPr>
            <p:cNvSpPr/>
            <p:nvPr/>
          </p:nvSpPr>
          <p:spPr>
            <a:xfrm>
              <a:off x="6956247" y="1360313"/>
              <a:ext cx="292201" cy="622537"/>
            </a:xfrm>
            <a:prstGeom prst="rect">
              <a:avLst/>
            </a:prstGeom>
            <a:blipFill>
              <a:blip r:embed="rId11" cstate="print"/>
              <a:stretch>
                <a:fillRect/>
              </a:stretch>
            </a:blipFill>
          </p:spPr>
          <p:txBody>
            <a:bodyPr wrap="square" lIns="0" tIns="0" rIns="0" bIns="0" rtlCol="0"/>
            <a:lstStyle/>
            <a:p>
              <a:endParaRPr sz="2316"/>
            </a:p>
          </p:txBody>
        </p:sp>
        <p:sp>
          <p:nvSpPr>
            <p:cNvPr id="50" name="object 48">
              <a:extLst>
                <a:ext uri="{FF2B5EF4-FFF2-40B4-BE49-F238E27FC236}">
                  <a16:creationId xmlns:a16="http://schemas.microsoft.com/office/drawing/2014/main" id="{17B8A311-783E-78AC-5BCD-F2199F846A9B}"/>
                </a:ext>
              </a:extLst>
            </p:cNvPr>
            <p:cNvSpPr/>
            <p:nvPr/>
          </p:nvSpPr>
          <p:spPr>
            <a:xfrm>
              <a:off x="6908507" y="1226705"/>
              <a:ext cx="417830" cy="151765"/>
            </a:xfrm>
            <a:custGeom>
              <a:avLst/>
              <a:gdLst/>
              <a:ahLst/>
              <a:cxnLst/>
              <a:rect l="l" t="t" r="r" b="b"/>
              <a:pathLst>
                <a:path w="417829" h="151765">
                  <a:moveTo>
                    <a:pt x="109118" y="0"/>
                  </a:moveTo>
                  <a:lnTo>
                    <a:pt x="0" y="42202"/>
                  </a:lnTo>
                  <a:lnTo>
                    <a:pt x="90449" y="116408"/>
                  </a:lnTo>
                  <a:lnTo>
                    <a:pt x="98463" y="115620"/>
                  </a:lnTo>
                  <a:lnTo>
                    <a:pt x="107353" y="104775"/>
                  </a:lnTo>
                  <a:lnTo>
                    <a:pt x="106565" y="96774"/>
                  </a:lnTo>
                  <a:lnTo>
                    <a:pt x="69253" y="66166"/>
                  </a:lnTo>
                  <a:lnTo>
                    <a:pt x="344055" y="110236"/>
                  </a:lnTo>
                  <a:lnTo>
                    <a:pt x="299059" y="127647"/>
                  </a:lnTo>
                  <a:lnTo>
                    <a:pt x="295808" y="135000"/>
                  </a:lnTo>
                  <a:lnTo>
                    <a:pt x="300863" y="148081"/>
                  </a:lnTo>
                  <a:lnTo>
                    <a:pt x="308216" y="151333"/>
                  </a:lnTo>
                  <a:lnTo>
                    <a:pt x="417347" y="109118"/>
                  </a:lnTo>
                  <a:lnTo>
                    <a:pt x="326885" y="34912"/>
                  </a:lnTo>
                  <a:lnTo>
                    <a:pt x="318884" y="35699"/>
                  </a:lnTo>
                  <a:lnTo>
                    <a:pt x="309981" y="46545"/>
                  </a:lnTo>
                  <a:lnTo>
                    <a:pt x="310781" y="54546"/>
                  </a:lnTo>
                  <a:lnTo>
                    <a:pt x="348081" y="85153"/>
                  </a:lnTo>
                  <a:lnTo>
                    <a:pt x="73278" y="41097"/>
                  </a:lnTo>
                  <a:lnTo>
                    <a:pt x="118287" y="23685"/>
                  </a:lnTo>
                  <a:lnTo>
                    <a:pt x="121539" y="16332"/>
                  </a:lnTo>
                  <a:lnTo>
                    <a:pt x="116471" y="3238"/>
                  </a:lnTo>
                  <a:close/>
                </a:path>
              </a:pathLst>
            </a:custGeom>
            <a:solidFill>
              <a:srgbClr val="000000"/>
            </a:solidFill>
          </p:spPr>
          <p:txBody>
            <a:bodyPr wrap="square" lIns="0" tIns="0" rIns="0" bIns="0" rtlCol="0"/>
            <a:lstStyle/>
            <a:p>
              <a:endParaRPr sz="2316"/>
            </a:p>
          </p:txBody>
        </p:sp>
        <p:sp>
          <p:nvSpPr>
            <p:cNvPr id="51" name="object 49">
              <a:extLst>
                <a:ext uri="{FF2B5EF4-FFF2-40B4-BE49-F238E27FC236}">
                  <a16:creationId xmlns:a16="http://schemas.microsoft.com/office/drawing/2014/main" id="{B9D1BE70-C4F7-61B9-945C-82F94C87C60A}"/>
                </a:ext>
              </a:extLst>
            </p:cNvPr>
            <p:cNvSpPr/>
            <p:nvPr/>
          </p:nvSpPr>
          <p:spPr>
            <a:xfrm>
              <a:off x="7903362" y="1104446"/>
              <a:ext cx="292201" cy="622537"/>
            </a:xfrm>
            <a:prstGeom prst="rect">
              <a:avLst/>
            </a:prstGeom>
            <a:blipFill>
              <a:blip r:embed="rId11" cstate="print"/>
              <a:stretch>
                <a:fillRect/>
              </a:stretch>
            </a:blipFill>
          </p:spPr>
          <p:txBody>
            <a:bodyPr wrap="square" lIns="0" tIns="0" rIns="0" bIns="0" rtlCol="0"/>
            <a:lstStyle/>
            <a:p>
              <a:endParaRPr sz="2316"/>
            </a:p>
          </p:txBody>
        </p:sp>
        <p:sp>
          <p:nvSpPr>
            <p:cNvPr id="52" name="object 50">
              <a:extLst>
                <a:ext uri="{FF2B5EF4-FFF2-40B4-BE49-F238E27FC236}">
                  <a16:creationId xmlns:a16="http://schemas.microsoft.com/office/drawing/2014/main" id="{3CFAEDE6-01CD-13CF-704F-346C5631546E}"/>
                </a:ext>
              </a:extLst>
            </p:cNvPr>
            <p:cNvSpPr/>
            <p:nvPr/>
          </p:nvSpPr>
          <p:spPr>
            <a:xfrm>
              <a:off x="7680350" y="1721895"/>
              <a:ext cx="292201" cy="622537"/>
            </a:xfrm>
            <a:prstGeom prst="rect">
              <a:avLst/>
            </a:prstGeom>
            <a:blipFill>
              <a:blip r:embed="rId11" cstate="print"/>
              <a:stretch>
                <a:fillRect/>
              </a:stretch>
            </a:blipFill>
          </p:spPr>
          <p:txBody>
            <a:bodyPr wrap="square" lIns="0" tIns="0" rIns="0" bIns="0" rtlCol="0"/>
            <a:lstStyle/>
            <a:p>
              <a:endParaRPr sz="2316"/>
            </a:p>
          </p:txBody>
        </p:sp>
        <p:sp>
          <p:nvSpPr>
            <p:cNvPr id="53" name="object 51">
              <a:extLst>
                <a:ext uri="{FF2B5EF4-FFF2-40B4-BE49-F238E27FC236}">
                  <a16:creationId xmlns:a16="http://schemas.microsoft.com/office/drawing/2014/main" id="{1142DD87-024D-4024-8990-6148FC54E036}"/>
                </a:ext>
              </a:extLst>
            </p:cNvPr>
            <p:cNvSpPr/>
            <p:nvPr/>
          </p:nvSpPr>
          <p:spPr>
            <a:xfrm>
              <a:off x="7468006" y="1306283"/>
              <a:ext cx="614045" cy="727075"/>
            </a:xfrm>
            <a:custGeom>
              <a:avLst/>
              <a:gdLst/>
              <a:ahLst/>
              <a:cxnLst/>
              <a:rect l="l" t="t" r="r" b="b"/>
              <a:pathLst>
                <a:path w="614045" h="727075">
                  <a:moveTo>
                    <a:pt x="216230" y="609981"/>
                  </a:moveTo>
                  <a:lnTo>
                    <a:pt x="210731" y="604113"/>
                  </a:lnTo>
                  <a:lnTo>
                    <a:pt x="196710" y="603656"/>
                  </a:lnTo>
                  <a:lnTo>
                    <a:pt x="190842" y="609155"/>
                  </a:lnTo>
                  <a:lnTo>
                    <a:pt x="189255" y="657377"/>
                  </a:lnTo>
                  <a:lnTo>
                    <a:pt x="49326" y="398233"/>
                  </a:lnTo>
                  <a:lnTo>
                    <a:pt x="90525" y="423354"/>
                  </a:lnTo>
                  <a:lnTo>
                    <a:pt x="98348" y="421462"/>
                  </a:lnTo>
                  <a:lnTo>
                    <a:pt x="105651" y="409486"/>
                  </a:lnTo>
                  <a:lnTo>
                    <a:pt x="103746" y="401675"/>
                  </a:lnTo>
                  <a:lnTo>
                    <a:pt x="3860" y="340753"/>
                  </a:lnTo>
                  <a:lnTo>
                    <a:pt x="0" y="457695"/>
                  </a:lnTo>
                  <a:lnTo>
                    <a:pt x="5499" y="463562"/>
                  </a:lnTo>
                  <a:lnTo>
                    <a:pt x="19519" y="464019"/>
                  </a:lnTo>
                  <a:lnTo>
                    <a:pt x="25387" y="458533"/>
                  </a:lnTo>
                  <a:lnTo>
                    <a:pt x="26974" y="410298"/>
                  </a:lnTo>
                  <a:lnTo>
                    <a:pt x="166903" y="669442"/>
                  </a:lnTo>
                  <a:lnTo>
                    <a:pt x="125704" y="644321"/>
                  </a:lnTo>
                  <a:lnTo>
                    <a:pt x="117894" y="646214"/>
                  </a:lnTo>
                  <a:lnTo>
                    <a:pt x="110591" y="658190"/>
                  </a:lnTo>
                  <a:lnTo>
                    <a:pt x="112483" y="666000"/>
                  </a:lnTo>
                  <a:lnTo>
                    <a:pt x="212369" y="726922"/>
                  </a:lnTo>
                  <a:lnTo>
                    <a:pt x="216230" y="609981"/>
                  </a:lnTo>
                  <a:close/>
                </a:path>
                <a:path w="614045" h="727075">
                  <a:moveTo>
                    <a:pt x="435419" y="109448"/>
                  </a:moveTo>
                  <a:lnTo>
                    <a:pt x="353987" y="25425"/>
                  </a:lnTo>
                  <a:lnTo>
                    <a:pt x="345948" y="25298"/>
                  </a:lnTo>
                  <a:lnTo>
                    <a:pt x="335876" y="35064"/>
                  </a:lnTo>
                  <a:lnTo>
                    <a:pt x="335749" y="43103"/>
                  </a:lnTo>
                  <a:lnTo>
                    <a:pt x="369328" y="77762"/>
                  </a:lnTo>
                  <a:lnTo>
                    <a:pt x="222859" y="36753"/>
                  </a:lnTo>
                  <a:lnTo>
                    <a:pt x="269557" y="24574"/>
                  </a:lnTo>
                  <a:lnTo>
                    <a:pt x="273621" y="17640"/>
                  </a:lnTo>
                  <a:lnTo>
                    <a:pt x="270090" y="4064"/>
                  </a:lnTo>
                  <a:lnTo>
                    <a:pt x="263144" y="0"/>
                  </a:lnTo>
                  <a:lnTo>
                    <a:pt x="149936" y="29514"/>
                  </a:lnTo>
                  <a:lnTo>
                    <a:pt x="231355" y="113538"/>
                  </a:lnTo>
                  <a:lnTo>
                    <a:pt x="239395" y="113665"/>
                  </a:lnTo>
                  <a:lnTo>
                    <a:pt x="249478" y="103898"/>
                  </a:lnTo>
                  <a:lnTo>
                    <a:pt x="249593" y="95859"/>
                  </a:lnTo>
                  <a:lnTo>
                    <a:pt x="216014" y="61214"/>
                  </a:lnTo>
                  <a:lnTo>
                    <a:pt x="362483" y="102222"/>
                  </a:lnTo>
                  <a:lnTo>
                    <a:pt x="315785" y="114388"/>
                  </a:lnTo>
                  <a:lnTo>
                    <a:pt x="311721" y="121323"/>
                  </a:lnTo>
                  <a:lnTo>
                    <a:pt x="315264" y="134899"/>
                  </a:lnTo>
                  <a:lnTo>
                    <a:pt x="322199" y="138976"/>
                  </a:lnTo>
                  <a:lnTo>
                    <a:pt x="435419" y="109448"/>
                  </a:lnTo>
                  <a:close/>
                </a:path>
                <a:path w="614045" h="727075">
                  <a:moveTo>
                    <a:pt x="614032" y="533031"/>
                  </a:moveTo>
                  <a:lnTo>
                    <a:pt x="581469" y="420649"/>
                  </a:lnTo>
                  <a:lnTo>
                    <a:pt x="499668" y="504304"/>
                  </a:lnTo>
                  <a:lnTo>
                    <a:pt x="499757" y="512343"/>
                  </a:lnTo>
                  <a:lnTo>
                    <a:pt x="509790" y="522147"/>
                  </a:lnTo>
                  <a:lnTo>
                    <a:pt x="517829" y="522058"/>
                  </a:lnTo>
                  <a:lnTo>
                    <a:pt x="551573" y="487553"/>
                  </a:lnTo>
                  <a:lnTo>
                    <a:pt x="509803" y="653834"/>
                  </a:lnTo>
                  <a:lnTo>
                    <a:pt x="496379" y="607479"/>
                  </a:lnTo>
                  <a:lnTo>
                    <a:pt x="489331" y="603605"/>
                  </a:lnTo>
                  <a:lnTo>
                    <a:pt x="475856" y="607504"/>
                  </a:lnTo>
                  <a:lnTo>
                    <a:pt x="471982" y="614553"/>
                  </a:lnTo>
                  <a:lnTo>
                    <a:pt x="504532" y="726935"/>
                  </a:lnTo>
                  <a:lnTo>
                    <a:pt x="586333" y="643280"/>
                  </a:lnTo>
                  <a:lnTo>
                    <a:pt x="586244" y="635241"/>
                  </a:lnTo>
                  <a:lnTo>
                    <a:pt x="576211" y="625424"/>
                  </a:lnTo>
                  <a:lnTo>
                    <a:pt x="568172" y="625513"/>
                  </a:lnTo>
                  <a:lnTo>
                    <a:pt x="534441" y="660019"/>
                  </a:lnTo>
                  <a:lnTo>
                    <a:pt x="576199" y="493750"/>
                  </a:lnTo>
                  <a:lnTo>
                    <a:pt x="589635" y="540092"/>
                  </a:lnTo>
                  <a:lnTo>
                    <a:pt x="596671" y="543979"/>
                  </a:lnTo>
                  <a:lnTo>
                    <a:pt x="610146" y="540067"/>
                  </a:lnTo>
                  <a:lnTo>
                    <a:pt x="614032" y="533031"/>
                  </a:lnTo>
                  <a:close/>
                </a:path>
              </a:pathLst>
            </a:custGeom>
            <a:solidFill>
              <a:srgbClr val="000000"/>
            </a:solidFill>
          </p:spPr>
          <p:txBody>
            <a:bodyPr wrap="square" lIns="0" tIns="0" rIns="0" bIns="0" rtlCol="0"/>
            <a:lstStyle/>
            <a:p>
              <a:endParaRPr sz="2316"/>
            </a:p>
          </p:txBody>
        </p:sp>
        <p:sp>
          <p:nvSpPr>
            <p:cNvPr id="54" name="object 52">
              <a:extLst>
                <a:ext uri="{FF2B5EF4-FFF2-40B4-BE49-F238E27FC236}">
                  <a16:creationId xmlns:a16="http://schemas.microsoft.com/office/drawing/2014/main" id="{4FEC4062-2E15-68B3-F79D-A4A8E4AF5393}"/>
                </a:ext>
              </a:extLst>
            </p:cNvPr>
            <p:cNvSpPr/>
            <p:nvPr/>
          </p:nvSpPr>
          <p:spPr>
            <a:xfrm>
              <a:off x="7248385" y="1600923"/>
              <a:ext cx="223570" cy="118262"/>
            </a:xfrm>
            <a:prstGeom prst="rect">
              <a:avLst/>
            </a:prstGeom>
            <a:blipFill>
              <a:blip r:embed="rId14" cstate="print"/>
              <a:stretch>
                <a:fillRect/>
              </a:stretch>
            </a:blipFill>
          </p:spPr>
          <p:txBody>
            <a:bodyPr wrap="square" lIns="0" tIns="0" rIns="0" bIns="0" rtlCol="0"/>
            <a:lstStyle/>
            <a:p>
              <a:endParaRPr sz="2316"/>
            </a:p>
          </p:txBody>
        </p:sp>
        <p:sp>
          <p:nvSpPr>
            <p:cNvPr id="55" name="object 53">
              <a:extLst>
                <a:ext uri="{FF2B5EF4-FFF2-40B4-BE49-F238E27FC236}">
                  <a16:creationId xmlns:a16="http://schemas.microsoft.com/office/drawing/2014/main" id="{39D7070C-9196-B653-5285-BD38E11F6D4C}"/>
                </a:ext>
              </a:extLst>
            </p:cNvPr>
            <p:cNvSpPr/>
            <p:nvPr/>
          </p:nvSpPr>
          <p:spPr>
            <a:xfrm>
              <a:off x="5589778" y="1268856"/>
              <a:ext cx="2098675" cy="1382395"/>
            </a:xfrm>
            <a:custGeom>
              <a:avLst/>
              <a:gdLst/>
              <a:ahLst/>
              <a:cxnLst/>
              <a:rect l="l" t="t" r="r" b="b"/>
              <a:pathLst>
                <a:path w="2098675" h="1382395">
                  <a:moveTo>
                    <a:pt x="567588" y="100888"/>
                  </a:moveTo>
                  <a:lnTo>
                    <a:pt x="461645" y="51244"/>
                  </a:lnTo>
                  <a:lnTo>
                    <a:pt x="454075" y="53987"/>
                  </a:lnTo>
                  <a:lnTo>
                    <a:pt x="448132" y="66687"/>
                  </a:lnTo>
                  <a:lnTo>
                    <a:pt x="450862" y="74244"/>
                  </a:lnTo>
                  <a:lnTo>
                    <a:pt x="494563" y="94729"/>
                  </a:lnTo>
                  <a:lnTo>
                    <a:pt x="70751" y="132905"/>
                  </a:lnTo>
                  <a:lnTo>
                    <a:pt x="110083" y="104940"/>
                  </a:lnTo>
                  <a:lnTo>
                    <a:pt x="111417" y="97015"/>
                  </a:lnTo>
                  <a:lnTo>
                    <a:pt x="103289" y="85585"/>
                  </a:lnTo>
                  <a:lnTo>
                    <a:pt x="95364" y="84239"/>
                  </a:lnTo>
                  <a:lnTo>
                    <a:pt x="0" y="152019"/>
                  </a:lnTo>
                  <a:lnTo>
                    <a:pt x="102768" y="200190"/>
                  </a:lnTo>
                  <a:lnTo>
                    <a:pt x="106248" y="200240"/>
                  </a:lnTo>
                  <a:lnTo>
                    <a:pt x="112356" y="198031"/>
                  </a:lnTo>
                  <a:lnTo>
                    <a:pt x="114998" y="195757"/>
                  </a:lnTo>
                  <a:lnTo>
                    <a:pt x="119456" y="186232"/>
                  </a:lnTo>
                  <a:lnTo>
                    <a:pt x="116725" y="178676"/>
                  </a:lnTo>
                  <a:lnTo>
                    <a:pt x="73025" y="158203"/>
                  </a:lnTo>
                  <a:lnTo>
                    <a:pt x="496836" y="120015"/>
                  </a:lnTo>
                  <a:lnTo>
                    <a:pt x="457504" y="147980"/>
                  </a:lnTo>
                  <a:lnTo>
                    <a:pt x="456158" y="155905"/>
                  </a:lnTo>
                  <a:lnTo>
                    <a:pt x="464286" y="167335"/>
                  </a:lnTo>
                  <a:lnTo>
                    <a:pt x="472224" y="168681"/>
                  </a:lnTo>
                  <a:lnTo>
                    <a:pt x="567588" y="100888"/>
                  </a:lnTo>
                  <a:close/>
                </a:path>
                <a:path w="2098675" h="1382395">
                  <a:moveTo>
                    <a:pt x="1413141" y="295490"/>
                  </a:moveTo>
                  <a:lnTo>
                    <a:pt x="1410195" y="288010"/>
                  </a:lnTo>
                  <a:lnTo>
                    <a:pt x="1397330" y="282409"/>
                  </a:lnTo>
                  <a:lnTo>
                    <a:pt x="1389849" y="285356"/>
                  </a:lnTo>
                  <a:lnTo>
                    <a:pt x="1370596" y="329615"/>
                  </a:lnTo>
                  <a:lnTo>
                    <a:pt x="1339875" y="70192"/>
                  </a:lnTo>
                  <a:lnTo>
                    <a:pt x="1368933" y="108724"/>
                  </a:lnTo>
                  <a:lnTo>
                    <a:pt x="1376895" y="109842"/>
                  </a:lnTo>
                  <a:lnTo>
                    <a:pt x="1388097" y="101396"/>
                  </a:lnTo>
                  <a:lnTo>
                    <a:pt x="1389214" y="93433"/>
                  </a:lnTo>
                  <a:lnTo>
                    <a:pt x="1318780" y="0"/>
                  </a:lnTo>
                  <a:lnTo>
                    <a:pt x="1272120" y="107302"/>
                  </a:lnTo>
                  <a:lnTo>
                    <a:pt x="1275067" y="114782"/>
                  </a:lnTo>
                  <a:lnTo>
                    <a:pt x="1287932" y="120370"/>
                  </a:lnTo>
                  <a:lnTo>
                    <a:pt x="1295412" y="117424"/>
                  </a:lnTo>
                  <a:lnTo>
                    <a:pt x="1314653" y="73177"/>
                  </a:lnTo>
                  <a:lnTo>
                    <a:pt x="1345374" y="332600"/>
                  </a:lnTo>
                  <a:lnTo>
                    <a:pt x="1316329" y="294068"/>
                  </a:lnTo>
                  <a:lnTo>
                    <a:pt x="1308366" y="292950"/>
                  </a:lnTo>
                  <a:lnTo>
                    <a:pt x="1297165" y="301396"/>
                  </a:lnTo>
                  <a:lnTo>
                    <a:pt x="1296047" y="309359"/>
                  </a:lnTo>
                  <a:lnTo>
                    <a:pt x="1366481" y="402780"/>
                  </a:lnTo>
                  <a:lnTo>
                    <a:pt x="1413141" y="295490"/>
                  </a:lnTo>
                  <a:close/>
                </a:path>
                <a:path w="2098675" h="1382395">
                  <a:moveTo>
                    <a:pt x="2098649" y="880973"/>
                  </a:moveTo>
                  <a:lnTo>
                    <a:pt x="2090597" y="764324"/>
                  </a:lnTo>
                  <a:lnTo>
                    <a:pt x="1989226" y="705942"/>
                  </a:lnTo>
                  <a:lnTo>
                    <a:pt x="1981466" y="708037"/>
                  </a:lnTo>
                  <a:lnTo>
                    <a:pt x="1974469" y="720191"/>
                  </a:lnTo>
                  <a:lnTo>
                    <a:pt x="1976551" y="727951"/>
                  </a:lnTo>
                  <a:lnTo>
                    <a:pt x="2018372" y="752030"/>
                  </a:lnTo>
                  <a:lnTo>
                    <a:pt x="1292415" y="756272"/>
                  </a:lnTo>
                  <a:lnTo>
                    <a:pt x="1333957" y="731723"/>
                  </a:lnTo>
                  <a:lnTo>
                    <a:pt x="1335951" y="723925"/>
                  </a:lnTo>
                  <a:lnTo>
                    <a:pt x="1328813" y="711847"/>
                  </a:lnTo>
                  <a:lnTo>
                    <a:pt x="1321028" y="709853"/>
                  </a:lnTo>
                  <a:lnTo>
                    <a:pt x="1220406" y="769340"/>
                  </a:lnTo>
                  <a:lnTo>
                    <a:pt x="1268552" y="662825"/>
                  </a:lnTo>
                  <a:lnTo>
                    <a:pt x="1265707" y="655307"/>
                  </a:lnTo>
                  <a:lnTo>
                    <a:pt x="1252918" y="649528"/>
                  </a:lnTo>
                  <a:lnTo>
                    <a:pt x="1245400" y="652373"/>
                  </a:lnTo>
                  <a:lnTo>
                    <a:pt x="1225537" y="696353"/>
                  </a:lnTo>
                  <a:lnTo>
                    <a:pt x="1192784" y="381749"/>
                  </a:lnTo>
                  <a:lnTo>
                    <a:pt x="1221282" y="420687"/>
                  </a:lnTo>
                  <a:lnTo>
                    <a:pt x="1229233" y="421919"/>
                  </a:lnTo>
                  <a:lnTo>
                    <a:pt x="1240548" y="413639"/>
                  </a:lnTo>
                  <a:lnTo>
                    <a:pt x="1241780" y="405688"/>
                  </a:lnTo>
                  <a:lnTo>
                    <a:pt x="1172679" y="311277"/>
                  </a:lnTo>
                  <a:lnTo>
                    <a:pt x="1124508" y="417893"/>
                  </a:lnTo>
                  <a:lnTo>
                    <a:pt x="1127340" y="425424"/>
                  </a:lnTo>
                  <a:lnTo>
                    <a:pt x="1140129" y="431190"/>
                  </a:lnTo>
                  <a:lnTo>
                    <a:pt x="1147648" y="428358"/>
                  </a:lnTo>
                  <a:lnTo>
                    <a:pt x="1167523" y="384378"/>
                  </a:lnTo>
                  <a:lnTo>
                    <a:pt x="1200264" y="698982"/>
                  </a:lnTo>
                  <a:lnTo>
                    <a:pt x="1171765" y="660031"/>
                  </a:lnTo>
                  <a:lnTo>
                    <a:pt x="1163828" y="658812"/>
                  </a:lnTo>
                  <a:lnTo>
                    <a:pt x="1152499" y="667092"/>
                  </a:lnTo>
                  <a:lnTo>
                    <a:pt x="1151280" y="675043"/>
                  </a:lnTo>
                  <a:lnTo>
                    <a:pt x="1220304" y="769404"/>
                  </a:lnTo>
                  <a:lnTo>
                    <a:pt x="1207592" y="885647"/>
                  </a:lnTo>
                  <a:lnTo>
                    <a:pt x="1212634" y="891921"/>
                  </a:lnTo>
                  <a:lnTo>
                    <a:pt x="1226578" y="893445"/>
                  </a:lnTo>
                  <a:lnTo>
                    <a:pt x="1232852" y="888415"/>
                  </a:lnTo>
                  <a:lnTo>
                    <a:pt x="1238110" y="840447"/>
                  </a:lnTo>
                  <a:lnTo>
                    <a:pt x="1452079" y="1321028"/>
                  </a:lnTo>
                  <a:lnTo>
                    <a:pt x="1412913" y="1292834"/>
                  </a:lnTo>
                  <a:lnTo>
                    <a:pt x="1404988" y="1294130"/>
                  </a:lnTo>
                  <a:lnTo>
                    <a:pt x="1396784" y="1305509"/>
                  </a:lnTo>
                  <a:lnTo>
                    <a:pt x="1398079" y="1313446"/>
                  </a:lnTo>
                  <a:lnTo>
                    <a:pt x="1493050" y="1381798"/>
                  </a:lnTo>
                  <a:lnTo>
                    <a:pt x="1505800" y="1265491"/>
                  </a:lnTo>
                  <a:lnTo>
                    <a:pt x="1500759" y="1259217"/>
                  </a:lnTo>
                  <a:lnTo>
                    <a:pt x="1486814" y="1257693"/>
                  </a:lnTo>
                  <a:lnTo>
                    <a:pt x="1480553" y="1262722"/>
                  </a:lnTo>
                  <a:lnTo>
                    <a:pt x="1475282" y="1310690"/>
                  </a:lnTo>
                  <a:lnTo>
                    <a:pt x="1261313" y="830122"/>
                  </a:lnTo>
                  <a:lnTo>
                    <a:pt x="1300467" y="858304"/>
                  </a:lnTo>
                  <a:lnTo>
                    <a:pt x="1308404" y="857008"/>
                  </a:lnTo>
                  <a:lnTo>
                    <a:pt x="1316609" y="845629"/>
                  </a:lnTo>
                  <a:lnTo>
                    <a:pt x="1315313" y="837692"/>
                  </a:lnTo>
                  <a:lnTo>
                    <a:pt x="1220825" y="769721"/>
                  </a:lnTo>
                  <a:lnTo>
                    <a:pt x="1318679" y="826008"/>
                  </a:lnTo>
                  <a:lnTo>
                    <a:pt x="1322133" y="826363"/>
                  </a:lnTo>
                  <a:lnTo>
                    <a:pt x="1328420" y="824674"/>
                  </a:lnTo>
                  <a:lnTo>
                    <a:pt x="1331226" y="822629"/>
                  </a:lnTo>
                  <a:lnTo>
                    <a:pt x="1336484" y="813511"/>
                  </a:lnTo>
                  <a:lnTo>
                    <a:pt x="1334389" y="805738"/>
                  </a:lnTo>
                  <a:lnTo>
                    <a:pt x="1292567" y="781672"/>
                  </a:lnTo>
                  <a:lnTo>
                    <a:pt x="2018525" y="777417"/>
                  </a:lnTo>
                  <a:lnTo>
                    <a:pt x="1976983" y="801979"/>
                  </a:lnTo>
                  <a:lnTo>
                    <a:pt x="1974989" y="809764"/>
                  </a:lnTo>
                  <a:lnTo>
                    <a:pt x="1982127" y="821842"/>
                  </a:lnTo>
                  <a:lnTo>
                    <a:pt x="1989912" y="823849"/>
                  </a:lnTo>
                  <a:lnTo>
                    <a:pt x="2089531" y="764959"/>
                  </a:lnTo>
                  <a:lnTo>
                    <a:pt x="1992960" y="828700"/>
                  </a:lnTo>
                  <a:lnTo>
                    <a:pt x="1991347" y="836587"/>
                  </a:lnTo>
                  <a:lnTo>
                    <a:pt x="1999068" y="848296"/>
                  </a:lnTo>
                  <a:lnTo>
                    <a:pt x="2006942" y="849909"/>
                  </a:lnTo>
                  <a:lnTo>
                    <a:pt x="2047214" y="823315"/>
                  </a:lnTo>
                  <a:lnTo>
                    <a:pt x="1805813" y="1311465"/>
                  </a:lnTo>
                  <a:lnTo>
                    <a:pt x="1802498" y="1263319"/>
                  </a:lnTo>
                  <a:lnTo>
                    <a:pt x="1796427" y="1258036"/>
                  </a:lnTo>
                  <a:lnTo>
                    <a:pt x="1782432" y="1259001"/>
                  </a:lnTo>
                  <a:lnTo>
                    <a:pt x="1777161" y="1265072"/>
                  </a:lnTo>
                  <a:lnTo>
                    <a:pt x="1785200" y="1381798"/>
                  </a:lnTo>
                  <a:lnTo>
                    <a:pt x="1882851" y="1317332"/>
                  </a:lnTo>
                  <a:lnTo>
                    <a:pt x="1884464" y="1309458"/>
                  </a:lnTo>
                  <a:lnTo>
                    <a:pt x="1876729" y="1297749"/>
                  </a:lnTo>
                  <a:lnTo>
                    <a:pt x="1868855" y="1296136"/>
                  </a:lnTo>
                  <a:lnTo>
                    <a:pt x="1828584" y="1322717"/>
                  </a:lnTo>
                  <a:lnTo>
                    <a:pt x="2069985" y="834580"/>
                  </a:lnTo>
                  <a:lnTo>
                    <a:pt x="2073300" y="882726"/>
                  </a:lnTo>
                  <a:lnTo>
                    <a:pt x="2079371" y="887996"/>
                  </a:lnTo>
                  <a:lnTo>
                    <a:pt x="2093366" y="887044"/>
                  </a:lnTo>
                  <a:lnTo>
                    <a:pt x="2098649" y="880973"/>
                  </a:lnTo>
                  <a:close/>
                </a:path>
              </a:pathLst>
            </a:custGeom>
            <a:solidFill>
              <a:srgbClr val="000000"/>
            </a:solidFill>
          </p:spPr>
          <p:txBody>
            <a:bodyPr wrap="square" lIns="0" tIns="0" rIns="0" bIns="0" rtlCol="0"/>
            <a:lstStyle/>
            <a:p>
              <a:endParaRPr sz="2316"/>
            </a:p>
          </p:txBody>
        </p:sp>
      </p:grpSp>
      <p:sp>
        <p:nvSpPr>
          <p:cNvPr id="56" name="object 54">
            <a:extLst>
              <a:ext uri="{FF2B5EF4-FFF2-40B4-BE49-F238E27FC236}">
                <a16:creationId xmlns:a16="http://schemas.microsoft.com/office/drawing/2014/main" id="{06C94059-1024-9C77-C44F-1F6E0AB67B64}"/>
              </a:ext>
            </a:extLst>
          </p:cNvPr>
          <p:cNvSpPr txBox="1">
            <a:spLocks noGrp="1"/>
          </p:cNvSpPr>
          <p:nvPr>
            <p:ph type="title"/>
          </p:nvPr>
        </p:nvSpPr>
        <p:spPr>
          <a:xfrm>
            <a:off x="3665985" y="-110181"/>
            <a:ext cx="6519695" cy="698303"/>
          </a:xfrm>
          <a:prstGeom prst="rect">
            <a:avLst/>
          </a:prstGeom>
        </p:spPr>
        <p:txBody>
          <a:bodyPr vert="horz" wrap="square" lIns="0" tIns="14005" rIns="0" bIns="0" rtlCol="0" anchor="ctr">
            <a:spAutoFit/>
          </a:bodyPr>
          <a:lstStyle/>
          <a:p>
            <a:pPr marL="14006">
              <a:spcBef>
                <a:spcPts val="110"/>
              </a:spcBef>
            </a:pPr>
            <a:r>
              <a:rPr sz="4400" dirty="0"/>
              <a:t>Unsupervised Learning</a:t>
            </a:r>
          </a:p>
        </p:txBody>
      </p:sp>
    </p:spTree>
    <p:extLst>
      <p:ext uri="{BB962C8B-B14F-4D97-AF65-F5344CB8AC3E}">
        <p14:creationId xmlns:p14="http://schemas.microsoft.com/office/powerpoint/2010/main" val="11264734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Title 1">
            <a:extLst>
              <a:ext uri="{FF2B5EF4-FFF2-40B4-BE49-F238E27FC236}">
                <a16:creationId xmlns:a16="http://schemas.microsoft.com/office/drawing/2014/main" id="{20014446-3F60-B6EB-7C69-B0B141D0088C}"/>
              </a:ext>
            </a:extLst>
          </p:cNvPr>
          <p:cNvSpPr>
            <a:spLocks noGrp="1"/>
          </p:cNvSpPr>
          <p:nvPr>
            <p:ph type="title"/>
          </p:nvPr>
        </p:nvSpPr>
        <p:spPr>
          <a:xfrm>
            <a:off x="534432" y="302865"/>
            <a:ext cx="9619774" cy="1260475"/>
          </a:xfrm>
        </p:spPr>
        <p:txBody>
          <a:bodyPr/>
          <a:lstStyle/>
          <a:p>
            <a:pPr algn="ctr"/>
            <a:r>
              <a:rPr lang="en-US" dirty="0"/>
              <a:t>Reinforcement Learning</a:t>
            </a:r>
          </a:p>
        </p:txBody>
      </p:sp>
      <p:pic>
        <p:nvPicPr>
          <p:cNvPr id="4" name="Content Placeholder 3">
            <a:extLst>
              <a:ext uri="{FF2B5EF4-FFF2-40B4-BE49-F238E27FC236}">
                <a16:creationId xmlns:a16="http://schemas.microsoft.com/office/drawing/2014/main" id="{1838AAD5-52A5-D4A2-2FE1-88A205525455}"/>
              </a:ext>
            </a:extLst>
          </p:cNvPr>
          <p:cNvPicPr>
            <a:picLocks noGrp="1" noChangeAspect="1"/>
          </p:cNvPicPr>
          <p:nvPr>
            <p:ph idx="1"/>
          </p:nvPr>
        </p:nvPicPr>
        <p:blipFill>
          <a:blip r:embed="rId3"/>
          <a:stretch>
            <a:fillRect/>
          </a:stretch>
        </p:blipFill>
        <p:spPr>
          <a:xfrm>
            <a:off x="535544" y="2596873"/>
            <a:ext cx="9618662" cy="2849973"/>
          </a:xfrm>
          <a:prstGeom prst="rect">
            <a:avLst/>
          </a:prstGeom>
        </p:spPr>
      </p:pic>
    </p:spTree>
    <p:extLst>
      <p:ext uri="{BB962C8B-B14F-4D97-AF65-F5344CB8AC3E}">
        <p14:creationId xmlns:p14="http://schemas.microsoft.com/office/powerpoint/2010/main" val="12002166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230851" y="632027"/>
            <a:ext cx="6228285" cy="471513"/>
          </a:xfrm>
          <a:prstGeom prst="rect">
            <a:avLst/>
          </a:prstGeom>
        </p:spPr>
        <p:txBody>
          <a:bodyPr vert="horz" wrap="square" lIns="0" tIns="19214" rIns="0" bIns="0" rtlCol="0" anchor="ctr">
            <a:spAutoFit/>
          </a:bodyPr>
          <a:lstStyle/>
          <a:p>
            <a:pPr marL="21349">
              <a:spcBef>
                <a:spcPts val="151"/>
              </a:spcBef>
            </a:pPr>
            <a:r>
              <a:rPr sz="3264" spc="-59" dirty="0">
                <a:solidFill>
                  <a:srgbClr val="3333B2"/>
                </a:solidFill>
                <a:latin typeface="Georgia" panose="02040502050405020303" pitchFamily="18" charset="0"/>
                <a:cs typeface="Georgia"/>
              </a:rPr>
              <a:t>What</a:t>
            </a:r>
            <a:r>
              <a:rPr sz="3264" spc="42" dirty="0">
                <a:solidFill>
                  <a:srgbClr val="3333B2"/>
                </a:solidFill>
                <a:latin typeface="Georgia" panose="02040502050405020303" pitchFamily="18" charset="0"/>
                <a:cs typeface="Georgia"/>
              </a:rPr>
              <a:t> </a:t>
            </a:r>
            <a:r>
              <a:rPr sz="3264" spc="-59" dirty="0">
                <a:solidFill>
                  <a:srgbClr val="3333B2"/>
                </a:solidFill>
                <a:latin typeface="Georgia" panose="02040502050405020303" pitchFamily="18" charset="0"/>
                <a:cs typeface="Georgia"/>
              </a:rPr>
              <a:t>is</a:t>
            </a:r>
            <a:r>
              <a:rPr sz="3264" spc="51" dirty="0">
                <a:solidFill>
                  <a:srgbClr val="3333B2"/>
                </a:solidFill>
                <a:latin typeface="Georgia" panose="02040502050405020303" pitchFamily="18" charset="0"/>
                <a:cs typeface="Georgia"/>
              </a:rPr>
              <a:t> </a:t>
            </a:r>
            <a:r>
              <a:rPr sz="3264" spc="-42" dirty="0">
                <a:solidFill>
                  <a:srgbClr val="3333B2"/>
                </a:solidFill>
                <a:latin typeface="Georgia" panose="02040502050405020303" pitchFamily="18" charset="0"/>
                <a:cs typeface="Georgia"/>
              </a:rPr>
              <a:t>reinforcement</a:t>
            </a:r>
            <a:r>
              <a:rPr sz="3264" spc="51" dirty="0">
                <a:solidFill>
                  <a:srgbClr val="3333B2"/>
                </a:solidFill>
                <a:latin typeface="Georgia" panose="02040502050405020303" pitchFamily="18" charset="0"/>
                <a:cs typeface="Georgia"/>
              </a:rPr>
              <a:t> </a:t>
            </a:r>
            <a:r>
              <a:rPr sz="3264" spc="-25" dirty="0">
                <a:solidFill>
                  <a:srgbClr val="3333B2"/>
                </a:solidFill>
                <a:latin typeface="Georgia" panose="02040502050405020303" pitchFamily="18" charset="0"/>
                <a:cs typeface="Georgia"/>
              </a:rPr>
              <a:t>learning?</a:t>
            </a:r>
            <a:endParaRPr sz="3264" dirty="0">
              <a:latin typeface="Georgia" panose="02040502050405020303" pitchFamily="18" charset="0"/>
              <a:cs typeface="Georgia"/>
            </a:endParaRPr>
          </a:p>
        </p:txBody>
      </p:sp>
      <p:sp>
        <p:nvSpPr>
          <p:cNvPr id="3" name="object 3"/>
          <p:cNvSpPr txBox="1"/>
          <p:nvPr/>
        </p:nvSpPr>
        <p:spPr>
          <a:xfrm>
            <a:off x="1494751" y="1516853"/>
            <a:ext cx="9130390" cy="5266192"/>
          </a:xfrm>
          <a:prstGeom prst="rect">
            <a:avLst/>
          </a:prstGeom>
        </p:spPr>
        <p:txBody>
          <a:bodyPr vert="horz" wrap="square" lIns="0" tIns="55506" rIns="0" bIns="0" rtlCol="0">
            <a:spAutoFit/>
          </a:bodyPr>
          <a:lstStyle/>
          <a:p>
            <a:pPr marL="373922" indent="-310942">
              <a:spcBef>
                <a:spcPts val="435"/>
              </a:spcBef>
              <a:buClr>
                <a:srgbClr val="3333B2"/>
              </a:buClr>
              <a:buSzPct val="110526"/>
              <a:buFont typeface="Arial" panose="020B0604020202020204" pitchFamily="34" charset="0"/>
              <a:buChar char="•"/>
              <a:tabLst>
                <a:tab pos="319168" algn="l"/>
              </a:tabLst>
            </a:pPr>
            <a:r>
              <a:rPr sz="2539" spc="-25" dirty="0">
                <a:latin typeface="Georgia" panose="02040502050405020303" pitchFamily="18" charset="0"/>
                <a:cs typeface="Georgia"/>
              </a:rPr>
              <a:t>People</a:t>
            </a:r>
            <a:r>
              <a:rPr sz="2539" spc="67" dirty="0">
                <a:latin typeface="Georgia" panose="02040502050405020303" pitchFamily="18" charset="0"/>
                <a:cs typeface="Georgia"/>
              </a:rPr>
              <a:t> </a:t>
            </a:r>
            <a:r>
              <a:rPr sz="2539" spc="-8" dirty="0">
                <a:latin typeface="Georgia" panose="02040502050405020303" pitchFamily="18" charset="0"/>
                <a:cs typeface="Georgia"/>
              </a:rPr>
              <a:t>and</a:t>
            </a:r>
            <a:r>
              <a:rPr sz="2539" spc="75" dirty="0">
                <a:latin typeface="Georgia" panose="02040502050405020303" pitchFamily="18" charset="0"/>
                <a:cs typeface="Georgia"/>
              </a:rPr>
              <a:t> </a:t>
            </a:r>
            <a:r>
              <a:rPr sz="2539" spc="-17" dirty="0">
                <a:latin typeface="Georgia" panose="02040502050405020303" pitchFamily="18" charset="0"/>
                <a:cs typeface="Georgia"/>
              </a:rPr>
              <a:t>animals</a:t>
            </a:r>
            <a:r>
              <a:rPr sz="2539" spc="67" dirty="0">
                <a:latin typeface="Georgia" panose="02040502050405020303" pitchFamily="18" charset="0"/>
                <a:cs typeface="Georgia"/>
              </a:rPr>
              <a:t> </a:t>
            </a:r>
            <a:r>
              <a:rPr sz="2539" spc="-8" dirty="0">
                <a:latin typeface="Georgia" panose="02040502050405020303" pitchFamily="18" charset="0"/>
                <a:cs typeface="Georgia"/>
              </a:rPr>
              <a:t>learn</a:t>
            </a:r>
            <a:r>
              <a:rPr sz="2539" spc="75" dirty="0">
                <a:latin typeface="Georgia" panose="02040502050405020303" pitchFamily="18" charset="0"/>
                <a:cs typeface="Georgia"/>
              </a:rPr>
              <a:t> </a:t>
            </a:r>
            <a:r>
              <a:rPr sz="2539" spc="-8" dirty="0">
                <a:latin typeface="Georgia" panose="02040502050405020303" pitchFamily="18" charset="0"/>
                <a:cs typeface="Georgia"/>
              </a:rPr>
              <a:t>by</a:t>
            </a:r>
            <a:r>
              <a:rPr sz="2539" spc="75" dirty="0">
                <a:latin typeface="Georgia" panose="02040502050405020303" pitchFamily="18" charset="0"/>
                <a:cs typeface="Georgia"/>
              </a:rPr>
              <a:t> </a:t>
            </a:r>
            <a:r>
              <a:rPr sz="2539" b="1" dirty="0">
                <a:solidFill>
                  <a:srgbClr val="0046FF"/>
                </a:solidFill>
                <a:latin typeface="Georgia" panose="02040502050405020303" pitchFamily="18" charset="0"/>
                <a:cs typeface="Cambria"/>
              </a:rPr>
              <a:t>interacting</a:t>
            </a:r>
            <a:r>
              <a:rPr sz="2539" b="1" spc="126" dirty="0">
                <a:solidFill>
                  <a:srgbClr val="0046FF"/>
                </a:solidFill>
                <a:latin typeface="Georgia" panose="02040502050405020303" pitchFamily="18" charset="0"/>
                <a:cs typeface="Cambria"/>
              </a:rPr>
              <a:t> </a:t>
            </a:r>
            <a:r>
              <a:rPr sz="2539" b="1" dirty="0">
                <a:solidFill>
                  <a:srgbClr val="0046FF"/>
                </a:solidFill>
                <a:latin typeface="Georgia" panose="02040502050405020303" pitchFamily="18" charset="0"/>
                <a:cs typeface="Cambria"/>
              </a:rPr>
              <a:t>with</a:t>
            </a:r>
            <a:r>
              <a:rPr sz="2539" b="1" spc="134" dirty="0">
                <a:solidFill>
                  <a:srgbClr val="0046FF"/>
                </a:solidFill>
                <a:latin typeface="Georgia" panose="02040502050405020303" pitchFamily="18" charset="0"/>
                <a:cs typeface="Cambria"/>
              </a:rPr>
              <a:t> </a:t>
            </a:r>
            <a:r>
              <a:rPr sz="2539" b="1" spc="-8" dirty="0">
                <a:solidFill>
                  <a:srgbClr val="0046FF"/>
                </a:solidFill>
                <a:latin typeface="Georgia" panose="02040502050405020303" pitchFamily="18" charset="0"/>
                <a:cs typeface="Cambria"/>
              </a:rPr>
              <a:t>our</a:t>
            </a:r>
            <a:r>
              <a:rPr sz="2539" b="1" spc="134" dirty="0">
                <a:solidFill>
                  <a:srgbClr val="0046FF"/>
                </a:solidFill>
                <a:latin typeface="Georgia" panose="02040502050405020303" pitchFamily="18" charset="0"/>
                <a:cs typeface="Cambria"/>
              </a:rPr>
              <a:t> </a:t>
            </a:r>
            <a:r>
              <a:rPr sz="2539" b="1" spc="-8" dirty="0">
                <a:solidFill>
                  <a:srgbClr val="0046FF"/>
                </a:solidFill>
                <a:latin typeface="Georgia" panose="02040502050405020303" pitchFamily="18" charset="0"/>
                <a:cs typeface="Cambria"/>
              </a:rPr>
              <a:t>environment</a:t>
            </a:r>
            <a:endParaRPr sz="2539" dirty="0">
              <a:latin typeface="Georgia" panose="02040502050405020303" pitchFamily="18" charset="0"/>
              <a:cs typeface="Cambria"/>
            </a:endParaRPr>
          </a:p>
          <a:p>
            <a:pPr marL="373922" indent="-310942">
              <a:spcBef>
                <a:spcPts val="427"/>
              </a:spcBef>
              <a:buClr>
                <a:srgbClr val="3333B2"/>
              </a:buClr>
              <a:buSzPct val="110526"/>
              <a:buFont typeface="Arial" panose="020B0604020202020204" pitchFamily="34" charset="0"/>
              <a:buChar char="•"/>
              <a:tabLst>
                <a:tab pos="319168" algn="l"/>
              </a:tabLst>
            </a:pPr>
            <a:r>
              <a:rPr sz="2539" spc="-25" dirty="0">
                <a:latin typeface="Georgia" panose="02040502050405020303" pitchFamily="18" charset="0"/>
                <a:cs typeface="Georgia"/>
              </a:rPr>
              <a:t>This</a:t>
            </a:r>
            <a:r>
              <a:rPr sz="2539" spc="59" dirty="0">
                <a:latin typeface="Georgia" panose="02040502050405020303" pitchFamily="18" charset="0"/>
                <a:cs typeface="Georgia"/>
              </a:rPr>
              <a:t> </a:t>
            </a:r>
            <a:r>
              <a:rPr sz="2539" spc="-17" dirty="0">
                <a:latin typeface="Georgia" panose="02040502050405020303" pitchFamily="18" charset="0"/>
                <a:cs typeface="Georgia"/>
              </a:rPr>
              <a:t>differs</a:t>
            </a:r>
            <a:r>
              <a:rPr sz="2539" spc="59" dirty="0">
                <a:latin typeface="Georgia" panose="02040502050405020303" pitchFamily="18" charset="0"/>
                <a:cs typeface="Georgia"/>
              </a:rPr>
              <a:t> </a:t>
            </a:r>
            <a:r>
              <a:rPr sz="2539" spc="-25" dirty="0">
                <a:latin typeface="Georgia" panose="02040502050405020303" pitchFamily="18" charset="0"/>
                <a:cs typeface="Georgia"/>
              </a:rPr>
              <a:t>from</a:t>
            </a:r>
            <a:r>
              <a:rPr sz="2539" spc="67" dirty="0">
                <a:latin typeface="Georgia" panose="02040502050405020303" pitchFamily="18" charset="0"/>
                <a:cs typeface="Georgia"/>
              </a:rPr>
              <a:t> </a:t>
            </a:r>
            <a:r>
              <a:rPr sz="2539" spc="-8" dirty="0">
                <a:latin typeface="Georgia" panose="02040502050405020303" pitchFamily="18" charset="0"/>
                <a:cs typeface="Georgia"/>
              </a:rPr>
              <a:t>certain</a:t>
            </a:r>
            <a:r>
              <a:rPr sz="2539" spc="59" dirty="0">
                <a:latin typeface="Georgia" panose="02040502050405020303" pitchFamily="18" charset="0"/>
                <a:cs typeface="Georgia"/>
              </a:rPr>
              <a:t> </a:t>
            </a:r>
            <a:r>
              <a:rPr sz="2539" spc="-8" dirty="0">
                <a:latin typeface="Georgia" panose="02040502050405020303" pitchFamily="18" charset="0"/>
                <a:cs typeface="Georgia"/>
              </a:rPr>
              <a:t>other</a:t>
            </a:r>
            <a:r>
              <a:rPr sz="2539" spc="67" dirty="0">
                <a:latin typeface="Georgia" panose="02040502050405020303" pitchFamily="18" charset="0"/>
                <a:cs typeface="Georgia"/>
              </a:rPr>
              <a:t> </a:t>
            </a:r>
            <a:r>
              <a:rPr sz="2539" spc="8" dirty="0">
                <a:latin typeface="Georgia" panose="02040502050405020303" pitchFamily="18" charset="0"/>
                <a:cs typeface="Georgia"/>
              </a:rPr>
              <a:t>types</a:t>
            </a:r>
            <a:r>
              <a:rPr sz="2539" spc="59" dirty="0">
                <a:latin typeface="Georgia" panose="02040502050405020303" pitchFamily="18" charset="0"/>
                <a:cs typeface="Georgia"/>
              </a:rPr>
              <a:t> </a:t>
            </a:r>
            <a:r>
              <a:rPr sz="2539" spc="-17" dirty="0">
                <a:latin typeface="Georgia" panose="02040502050405020303" pitchFamily="18" charset="0"/>
                <a:cs typeface="Georgia"/>
              </a:rPr>
              <a:t>of</a:t>
            </a:r>
            <a:r>
              <a:rPr sz="2539" spc="67" dirty="0">
                <a:latin typeface="Georgia" panose="02040502050405020303" pitchFamily="18" charset="0"/>
                <a:cs typeface="Georgia"/>
              </a:rPr>
              <a:t> </a:t>
            </a:r>
            <a:r>
              <a:rPr sz="2539" spc="-8" dirty="0">
                <a:latin typeface="Georgia" panose="02040502050405020303" pitchFamily="18" charset="0"/>
                <a:cs typeface="Georgia"/>
              </a:rPr>
              <a:t>learning</a:t>
            </a:r>
            <a:endParaRPr sz="2539" dirty="0">
              <a:latin typeface="Georgia" panose="02040502050405020303" pitchFamily="18" charset="0"/>
              <a:cs typeface="Georgia"/>
            </a:endParaRPr>
          </a:p>
          <a:p>
            <a:pPr marL="761888" lvl="1" indent="-259118">
              <a:spcBef>
                <a:spcPts val="427"/>
              </a:spcBef>
              <a:buClr>
                <a:srgbClr val="3333B2"/>
              </a:buClr>
              <a:buSzPct val="111764"/>
              <a:buFont typeface="Arial" panose="020B0604020202020204" pitchFamily="34" charset="0"/>
              <a:buChar char="•"/>
              <a:tabLst>
                <a:tab pos="745081" algn="l"/>
              </a:tabLst>
            </a:pPr>
            <a:r>
              <a:rPr sz="2539" spc="-51" dirty="0">
                <a:latin typeface="Georgia" panose="02040502050405020303" pitchFamily="18" charset="0"/>
                <a:cs typeface="Georgia"/>
              </a:rPr>
              <a:t>It</a:t>
            </a:r>
            <a:r>
              <a:rPr sz="2539" spc="51" dirty="0">
                <a:latin typeface="Georgia" panose="02040502050405020303" pitchFamily="18" charset="0"/>
                <a:cs typeface="Georgia"/>
              </a:rPr>
              <a:t> </a:t>
            </a:r>
            <a:r>
              <a:rPr sz="2539" spc="-25" dirty="0">
                <a:latin typeface="Georgia" panose="02040502050405020303" pitchFamily="18" charset="0"/>
                <a:cs typeface="Georgia"/>
              </a:rPr>
              <a:t>is</a:t>
            </a:r>
            <a:r>
              <a:rPr sz="2539" spc="51" dirty="0">
                <a:latin typeface="Georgia" panose="02040502050405020303" pitchFamily="18" charset="0"/>
                <a:cs typeface="Georgia"/>
              </a:rPr>
              <a:t> </a:t>
            </a:r>
            <a:r>
              <a:rPr sz="2539" b="1" spc="-8" dirty="0">
                <a:solidFill>
                  <a:srgbClr val="0046FF"/>
                </a:solidFill>
                <a:latin typeface="Georgia" panose="02040502050405020303" pitchFamily="18" charset="0"/>
                <a:cs typeface="Cambria"/>
              </a:rPr>
              <a:t>active</a:t>
            </a:r>
            <a:r>
              <a:rPr sz="2539" b="1" spc="75" dirty="0">
                <a:solidFill>
                  <a:srgbClr val="0046FF"/>
                </a:solidFill>
                <a:latin typeface="Georgia" panose="02040502050405020303" pitchFamily="18" charset="0"/>
                <a:cs typeface="Cambria"/>
              </a:rPr>
              <a:t> </a:t>
            </a:r>
            <a:r>
              <a:rPr sz="2539" spc="-8" dirty="0">
                <a:latin typeface="Georgia" panose="02040502050405020303" pitchFamily="18" charset="0"/>
                <a:cs typeface="Georgia"/>
              </a:rPr>
              <a:t>rather</a:t>
            </a:r>
            <a:r>
              <a:rPr sz="2539" spc="59" dirty="0">
                <a:latin typeface="Georgia" panose="02040502050405020303" pitchFamily="18" charset="0"/>
                <a:cs typeface="Georgia"/>
              </a:rPr>
              <a:t> </a:t>
            </a:r>
            <a:r>
              <a:rPr sz="2539" spc="-8" dirty="0">
                <a:latin typeface="Georgia" panose="02040502050405020303" pitchFamily="18" charset="0"/>
                <a:cs typeface="Georgia"/>
              </a:rPr>
              <a:t>than</a:t>
            </a:r>
            <a:r>
              <a:rPr sz="2539" spc="51" dirty="0">
                <a:latin typeface="Georgia" panose="02040502050405020303" pitchFamily="18" charset="0"/>
                <a:cs typeface="Georgia"/>
              </a:rPr>
              <a:t> </a:t>
            </a:r>
            <a:r>
              <a:rPr sz="2539" spc="-17" dirty="0">
                <a:latin typeface="Georgia" panose="02040502050405020303" pitchFamily="18" charset="0"/>
                <a:cs typeface="Georgia"/>
              </a:rPr>
              <a:t>passive</a:t>
            </a:r>
            <a:endParaRPr sz="2539" dirty="0">
              <a:latin typeface="Georgia" panose="02040502050405020303" pitchFamily="18" charset="0"/>
              <a:cs typeface="Georgia"/>
            </a:endParaRPr>
          </a:p>
          <a:p>
            <a:pPr marL="761888" lvl="1" indent="-259118">
              <a:spcBef>
                <a:spcPts val="126"/>
              </a:spcBef>
              <a:buClr>
                <a:srgbClr val="3333B2"/>
              </a:buClr>
              <a:buSzPct val="111764"/>
              <a:buFont typeface="Arial" panose="020B0604020202020204" pitchFamily="34" charset="0"/>
              <a:buChar char="•"/>
              <a:tabLst>
                <a:tab pos="745081" algn="l"/>
              </a:tabLst>
            </a:pPr>
            <a:r>
              <a:rPr sz="2539" spc="-17" dirty="0">
                <a:latin typeface="Georgia" panose="02040502050405020303" pitchFamily="18" charset="0"/>
                <a:cs typeface="Georgia"/>
              </a:rPr>
              <a:t>Interactions</a:t>
            </a:r>
            <a:r>
              <a:rPr sz="2539" spc="67" dirty="0">
                <a:latin typeface="Georgia" panose="02040502050405020303" pitchFamily="18" charset="0"/>
                <a:cs typeface="Georgia"/>
              </a:rPr>
              <a:t> </a:t>
            </a:r>
            <a:r>
              <a:rPr sz="2539" dirty="0">
                <a:latin typeface="Georgia" panose="02040502050405020303" pitchFamily="18" charset="0"/>
                <a:cs typeface="Georgia"/>
              </a:rPr>
              <a:t>are</a:t>
            </a:r>
            <a:r>
              <a:rPr sz="2539" spc="75" dirty="0">
                <a:latin typeface="Georgia" panose="02040502050405020303" pitchFamily="18" charset="0"/>
                <a:cs typeface="Georgia"/>
              </a:rPr>
              <a:t> </a:t>
            </a:r>
            <a:r>
              <a:rPr sz="2539" spc="-8" dirty="0">
                <a:latin typeface="Georgia" panose="02040502050405020303" pitchFamily="18" charset="0"/>
                <a:cs typeface="Georgia"/>
              </a:rPr>
              <a:t>often</a:t>
            </a:r>
            <a:r>
              <a:rPr sz="2539" spc="75" dirty="0">
                <a:latin typeface="Georgia" panose="02040502050405020303" pitchFamily="18" charset="0"/>
                <a:cs typeface="Georgia"/>
              </a:rPr>
              <a:t> </a:t>
            </a:r>
            <a:r>
              <a:rPr sz="2539" b="1" dirty="0">
                <a:solidFill>
                  <a:srgbClr val="0046FF"/>
                </a:solidFill>
                <a:latin typeface="Georgia" panose="02040502050405020303" pitchFamily="18" charset="0"/>
                <a:cs typeface="Cambria"/>
              </a:rPr>
              <a:t>sequential</a:t>
            </a:r>
            <a:r>
              <a:rPr sz="2539" b="1" spc="92" dirty="0">
                <a:solidFill>
                  <a:srgbClr val="0046FF"/>
                </a:solidFill>
                <a:latin typeface="Georgia" panose="02040502050405020303" pitchFamily="18" charset="0"/>
                <a:cs typeface="Cambria"/>
              </a:rPr>
              <a:t> </a:t>
            </a:r>
            <a:r>
              <a:rPr sz="2539" spc="236" dirty="0">
                <a:latin typeface="Georgia" panose="02040502050405020303" pitchFamily="18" charset="0"/>
                <a:cs typeface="Georgia"/>
              </a:rPr>
              <a:t>—</a:t>
            </a:r>
            <a:r>
              <a:rPr sz="2539" spc="75" dirty="0">
                <a:latin typeface="Georgia" panose="02040502050405020303" pitchFamily="18" charset="0"/>
                <a:cs typeface="Georgia"/>
              </a:rPr>
              <a:t> </a:t>
            </a:r>
            <a:r>
              <a:rPr sz="2539" spc="8" dirty="0">
                <a:latin typeface="Georgia" panose="02040502050405020303" pitchFamily="18" charset="0"/>
                <a:cs typeface="Georgia"/>
              </a:rPr>
              <a:t>future</a:t>
            </a:r>
            <a:r>
              <a:rPr sz="2539" spc="75" dirty="0">
                <a:latin typeface="Georgia" panose="02040502050405020303" pitchFamily="18" charset="0"/>
                <a:cs typeface="Georgia"/>
              </a:rPr>
              <a:t> </a:t>
            </a:r>
            <a:r>
              <a:rPr sz="2539" spc="-17" dirty="0">
                <a:latin typeface="Georgia" panose="02040502050405020303" pitchFamily="18" charset="0"/>
                <a:cs typeface="Georgia"/>
              </a:rPr>
              <a:t>interactions</a:t>
            </a:r>
            <a:r>
              <a:rPr sz="2539" spc="75" dirty="0">
                <a:latin typeface="Georgia" panose="02040502050405020303" pitchFamily="18" charset="0"/>
                <a:cs typeface="Georgia"/>
              </a:rPr>
              <a:t> </a:t>
            </a:r>
            <a:r>
              <a:rPr sz="2539" dirty="0">
                <a:latin typeface="Georgia" panose="02040502050405020303" pitchFamily="18" charset="0"/>
                <a:cs typeface="Georgia"/>
              </a:rPr>
              <a:t>can</a:t>
            </a:r>
            <a:r>
              <a:rPr sz="2539" spc="67" dirty="0">
                <a:latin typeface="Georgia" panose="02040502050405020303" pitchFamily="18" charset="0"/>
                <a:cs typeface="Georgia"/>
              </a:rPr>
              <a:t> </a:t>
            </a:r>
            <a:r>
              <a:rPr sz="2539" dirty="0">
                <a:latin typeface="Georgia" panose="02040502050405020303" pitchFamily="18" charset="0"/>
                <a:cs typeface="Georgia"/>
              </a:rPr>
              <a:t>depend</a:t>
            </a:r>
            <a:r>
              <a:rPr sz="2539" spc="75" dirty="0">
                <a:latin typeface="Georgia" panose="02040502050405020303" pitchFamily="18" charset="0"/>
                <a:cs typeface="Georgia"/>
              </a:rPr>
              <a:t> </a:t>
            </a:r>
            <a:r>
              <a:rPr sz="2539" spc="-17" dirty="0">
                <a:latin typeface="Georgia" panose="02040502050405020303" pitchFamily="18" charset="0"/>
                <a:cs typeface="Georgia"/>
              </a:rPr>
              <a:t>on</a:t>
            </a:r>
            <a:r>
              <a:rPr sz="2539" spc="75" dirty="0">
                <a:latin typeface="Georgia" panose="02040502050405020303" pitchFamily="18" charset="0"/>
                <a:cs typeface="Georgia"/>
              </a:rPr>
              <a:t> </a:t>
            </a:r>
            <a:r>
              <a:rPr sz="2539" spc="-8" dirty="0">
                <a:latin typeface="Georgia" panose="02040502050405020303" pitchFamily="18" charset="0"/>
                <a:cs typeface="Georgia"/>
              </a:rPr>
              <a:t>earlier</a:t>
            </a:r>
            <a:r>
              <a:rPr sz="2539" spc="75" dirty="0">
                <a:latin typeface="Georgia" panose="02040502050405020303" pitchFamily="18" charset="0"/>
                <a:cs typeface="Georgia"/>
              </a:rPr>
              <a:t> </a:t>
            </a:r>
            <a:r>
              <a:rPr sz="2539" spc="-17" dirty="0">
                <a:latin typeface="Georgia" panose="02040502050405020303" pitchFamily="18" charset="0"/>
                <a:cs typeface="Georgia"/>
              </a:rPr>
              <a:t>ones</a:t>
            </a:r>
            <a:endParaRPr sz="2539" dirty="0">
              <a:latin typeface="Georgia" panose="02040502050405020303" pitchFamily="18" charset="0"/>
              <a:cs typeface="Georgia"/>
            </a:endParaRPr>
          </a:p>
          <a:p>
            <a:pPr marL="373922" indent="-310942">
              <a:spcBef>
                <a:spcPts val="630"/>
              </a:spcBef>
              <a:buClr>
                <a:srgbClr val="3333B2"/>
              </a:buClr>
              <a:buSzPct val="110526"/>
              <a:buFont typeface="Arial" panose="020B0604020202020204" pitchFamily="34" charset="0"/>
              <a:buChar char="•"/>
              <a:tabLst>
                <a:tab pos="319168" algn="l"/>
              </a:tabLst>
            </a:pPr>
            <a:r>
              <a:rPr sz="2539" spc="-75" dirty="0">
                <a:latin typeface="Georgia" panose="02040502050405020303" pitchFamily="18" charset="0"/>
                <a:cs typeface="Georgia"/>
              </a:rPr>
              <a:t>We</a:t>
            </a:r>
            <a:r>
              <a:rPr sz="2539" spc="34" dirty="0">
                <a:latin typeface="Georgia" panose="02040502050405020303" pitchFamily="18" charset="0"/>
                <a:cs typeface="Georgia"/>
              </a:rPr>
              <a:t> </a:t>
            </a:r>
            <a:r>
              <a:rPr sz="2539" dirty="0">
                <a:latin typeface="Georgia" panose="02040502050405020303" pitchFamily="18" charset="0"/>
                <a:cs typeface="Georgia"/>
              </a:rPr>
              <a:t>are</a:t>
            </a:r>
            <a:r>
              <a:rPr sz="2539" spc="42" dirty="0">
                <a:latin typeface="Georgia" panose="02040502050405020303" pitchFamily="18" charset="0"/>
                <a:cs typeface="Georgia"/>
              </a:rPr>
              <a:t> </a:t>
            </a:r>
            <a:r>
              <a:rPr sz="2539" b="1" dirty="0">
                <a:solidFill>
                  <a:srgbClr val="0046FF"/>
                </a:solidFill>
                <a:latin typeface="Georgia" panose="02040502050405020303" pitchFamily="18" charset="0"/>
                <a:cs typeface="Cambria"/>
              </a:rPr>
              <a:t>goal-directed</a:t>
            </a:r>
            <a:endParaRPr sz="2539" dirty="0">
              <a:latin typeface="Georgia" panose="02040502050405020303" pitchFamily="18" charset="0"/>
              <a:cs typeface="Cambria"/>
            </a:endParaRPr>
          </a:p>
          <a:p>
            <a:pPr marL="373922" indent="-310942">
              <a:spcBef>
                <a:spcPts val="597"/>
              </a:spcBef>
              <a:buClr>
                <a:srgbClr val="3333B2"/>
              </a:buClr>
              <a:buSzPct val="110526"/>
              <a:buFont typeface="Arial" panose="020B0604020202020204" pitchFamily="34" charset="0"/>
              <a:buChar char="•"/>
              <a:tabLst>
                <a:tab pos="319168" algn="l"/>
              </a:tabLst>
            </a:pPr>
            <a:r>
              <a:rPr sz="2539" spc="-75" dirty="0">
                <a:latin typeface="Georgia" panose="02040502050405020303" pitchFamily="18" charset="0"/>
                <a:cs typeface="Georgia"/>
              </a:rPr>
              <a:t>We</a:t>
            </a:r>
            <a:r>
              <a:rPr sz="2539" spc="51" dirty="0">
                <a:latin typeface="Georgia" panose="02040502050405020303" pitchFamily="18" charset="0"/>
                <a:cs typeface="Georgia"/>
              </a:rPr>
              <a:t> </a:t>
            </a:r>
            <a:r>
              <a:rPr sz="2539" spc="-8" dirty="0">
                <a:latin typeface="Georgia" panose="02040502050405020303" pitchFamily="18" charset="0"/>
                <a:cs typeface="Georgia"/>
              </a:rPr>
              <a:t>can</a:t>
            </a:r>
            <a:r>
              <a:rPr sz="2539" spc="59" dirty="0">
                <a:latin typeface="Georgia" panose="02040502050405020303" pitchFamily="18" charset="0"/>
                <a:cs typeface="Georgia"/>
              </a:rPr>
              <a:t> </a:t>
            </a:r>
            <a:r>
              <a:rPr sz="2539" spc="-8" dirty="0">
                <a:latin typeface="Georgia" panose="02040502050405020303" pitchFamily="18" charset="0"/>
                <a:cs typeface="Georgia"/>
              </a:rPr>
              <a:t>learn</a:t>
            </a:r>
            <a:r>
              <a:rPr sz="2539" spc="59" dirty="0">
                <a:latin typeface="Georgia" panose="02040502050405020303" pitchFamily="18" charset="0"/>
                <a:cs typeface="Georgia"/>
              </a:rPr>
              <a:t> </a:t>
            </a:r>
            <a:r>
              <a:rPr sz="2539" b="1" spc="8" dirty="0">
                <a:solidFill>
                  <a:srgbClr val="0046FF"/>
                </a:solidFill>
                <a:latin typeface="Georgia" panose="02040502050405020303" pitchFamily="18" charset="0"/>
                <a:cs typeface="Cambria"/>
              </a:rPr>
              <a:t>without</a:t>
            </a:r>
            <a:r>
              <a:rPr sz="2539" b="1" spc="118" dirty="0">
                <a:solidFill>
                  <a:srgbClr val="0046FF"/>
                </a:solidFill>
                <a:latin typeface="Georgia" panose="02040502050405020303" pitchFamily="18" charset="0"/>
                <a:cs typeface="Cambria"/>
              </a:rPr>
              <a:t> </a:t>
            </a:r>
            <a:r>
              <a:rPr sz="2539" b="1" spc="8" dirty="0">
                <a:solidFill>
                  <a:srgbClr val="0046FF"/>
                </a:solidFill>
                <a:latin typeface="Georgia" panose="02040502050405020303" pitchFamily="18" charset="0"/>
                <a:cs typeface="Cambria"/>
              </a:rPr>
              <a:t>examples</a:t>
            </a:r>
            <a:r>
              <a:rPr sz="2539" b="1" spc="84" dirty="0">
                <a:solidFill>
                  <a:srgbClr val="0046FF"/>
                </a:solidFill>
                <a:latin typeface="Georgia" panose="02040502050405020303" pitchFamily="18" charset="0"/>
                <a:cs typeface="Cambria"/>
              </a:rPr>
              <a:t> </a:t>
            </a:r>
            <a:r>
              <a:rPr sz="2539" spc="-17" dirty="0">
                <a:latin typeface="Georgia" panose="02040502050405020303" pitchFamily="18" charset="0"/>
                <a:cs typeface="Georgia"/>
              </a:rPr>
              <a:t>of</a:t>
            </a:r>
            <a:r>
              <a:rPr sz="2539" spc="59" dirty="0">
                <a:latin typeface="Georgia" panose="02040502050405020303" pitchFamily="18" charset="0"/>
                <a:cs typeface="Georgia"/>
              </a:rPr>
              <a:t> </a:t>
            </a:r>
            <a:r>
              <a:rPr sz="2539" spc="-17" dirty="0">
                <a:latin typeface="Georgia" panose="02040502050405020303" pitchFamily="18" charset="0"/>
                <a:cs typeface="Georgia"/>
              </a:rPr>
              <a:t>optimal</a:t>
            </a:r>
            <a:r>
              <a:rPr sz="2539" spc="59" dirty="0">
                <a:latin typeface="Georgia" panose="02040502050405020303" pitchFamily="18" charset="0"/>
                <a:cs typeface="Georgia"/>
              </a:rPr>
              <a:t> </a:t>
            </a:r>
            <a:r>
              <a:rPr sz="2539" spc="-17" dirty="0">
                <a:latin typeface="Georgia" panose="02040502050405020303" pitchFamily="18" charset="0"/>
                <a:cs typeface="Georgia"/>
              </a:rPr>
              <a:t>behaviour</a:t>
            </a:r>
            <a:endParaRPr sz="2539" dirty="0">
              <a:latin typeface="Georgia" panose="02040502050405020303" pitchFamily="18" charset="0"/>
              <a:cs typeface="Georgia"/>
            </a:endParaRPr>
          </a:p>
          <a:p>
            <a:pPr marL="373922" indent="-310942">
              <a:spcBef>
                <a:spcPts val="589"/>
              </a:spcBef>
              <a:buClr>
                <a:srgbClr val="3333B2"/>
              </a:buClr>
              <a:buSzPct val="110526"/>
              <a:buFont typeface="Arial" panose="020B0604020202020204" pitchFamily="34" charset="0"/>
              <a:buChar char="•"/>
              <a:tabLst>
                <a:tab pos="319168" algn="l"/>
              </a:tabLst>
            </a:pPr>
            <a:r>
              <a:rPr sz="2539" spc="-17" dirty="0">
                <a:latin typeface="Georgia" panose="02040502050405020303" pitchFamily="18" charset="0"/>
                <a:cs typeface="Georgia"/>
              </a:rPr>
              <a:t>Instead,</a:t>
            </a:r>
            <a:r>
              <a:rPr sz="2539" spc="59" dirty="0">
                <a:latin typeface="Georgia" panose="02040502050405020303" pitchFamily="18" charset="0"/>
                <a:cs typeface="Georgia"/>
              </a:rPr>
              <a:t> </a:t>
            </a:r>
            <a:r>
              <a:rPr sz="2539" spc="25" dirty="0">
                <a:latin typeface="Georgia" panose="02040502050405020303" pitchFamily="18" charset="0"/>
                <a:cs typeface="Georgia"/>
              </a:rPr>
              <a:t>we</a:t>
            </a:r>
            <a:r>
              <a:rPr sz="2539" spc="51" dirty="0">
                <a:latin typeface="Georgia" panose="02040502050405020303" pitchFamily="18" charset="0"/>
                <a:cs typeface="Georgia"/>
              </a:rPr>
              <a:t> </a:t>
            </a:r>
            <a:r>
              <a:rPr sz="2539" spc="-17" dirty="0">
                <a:latin typeface="Georgia" panose="02040502050405020303" pitchFamily="18" charset="0"/>
                <a:cs typeface="Georgia"/>
              </a:rPr>
              <a:t>optimi</a:t>
            </a:r>
            <a:r>
              <a:rPr lang="en-US" sz="2539" spc="-17" dirty="0">
                <a:latin typeface="Georgia" panose="02040502050405020303" pitchFamily="18" charset="0"/>
                <a:cs typeface="Georgia"/>
              </a:rPr>
              <a:t>z</a:t>
            </a:r>
            <a:r>
              <a:rPr sz="2539" spc="-17" dirty="0">
                <a:latin typeface="Georgia" panose="02040502050405020303" pitchFamily="18" charset="0"/>
                <a:cs typeface="Georgia"/>
              </a:rPr>
              <a:t>e</a:t>
            </a:r>
            <a:r>
              <a:rPr sz="2539" spc="59" dirty="0">
                <a:latin typeface="Georgia" panose="02040502050405020303" pitchFamily="18" charset="0"/>
                <a:cs typeface="Georgia"/>
              </a:rPr>
              <a:t> </a:t>
            </a:r>
            <a:r>
              <a:rPr sz="2539" spc="-17" dirty="0">
                <a:latin typeface="Georgia" panose="02040502050405020303" pitchFamily="18" charset="0"/>
                <a:cs typeface="Georgia"/>
              </a:rPr>
              <a:t>some</a:t>
            </a:r>
            <a:r>
              <a:rPr sz="2539" spc="59" dirty="0">
                <a:latin typeface="Georgia" panose="02040502050405020303" pitchFamily="18" charset="0"/>
                <a:cs typeface="Georgia"/>
              </a:rPr>
              <a:t> </a:t>
            </a:r>
            <a:r>
              <a:rPr sz="2539" b="1" spc="-17" dirty="0">
                <a:solidFill>
                  <a:srgbClr val="0046FF"/>
                </a:solidFill>
                <a:latin typeface="Georgia" panose="02040502050405020303" pitchFamily="18" charset="0"/>
                <a:cs typeface="Cambria"/>
              </a:rPr>
              <a:t>reward</a:t>
            </a:r>
            <a:r>
              <a:rPr sz="2539" b="1" spc="118" dirty="0">
                <a:solidFill>
                  <a:srgbClr val="0046FF"/>
                </a:solidFill>
                <a:latin typeface="Georgia" panose="02040502050405020303" pitchFamily="18" charset="0"/>
                <a:cs typeface="Cambria"/>
              </a:rPr>
              <a:t> </a:t>
            </a:r>
            <a:r>
              <a:rPr sz="2539" b="1" spc="8" dirty="0">
                <a:solidFill>
                  <a:srgbClr val="0046FF"/>
                </a:solidFill>
                <a:latin typeface="Georgia" panose="02040502050405020303" pitchFamily="18" charset="0"/>
                <a:cs typeface="Cambria"/>
              </a:rPr>
              <a:t>signal</a:t>
            </a:r>
            <a:endParaRPr lang="en-US" sz="2539" b="1" spc="8" dirty="0">
              <a:solidFill>
                <a:srgbClr val="0046FF"/>
              </a:solidFill>
              <a:latin typeface="Georgia" panose="02040502050405020303" pitchFamily="18" charset="0"/>
              <a:cs typeface="Cambria"/>
            </a:endParaRPr>
          </a:p>
          <a:p>
            <a:pPr marL="373922" indent="-310942">
              <a:spcBef>
                <a:spcPts val="589"/>
              </a:spcBef>
              <a:buClr>
                <a:srgbClr val="3333B2"/>
              </a:buClr>
              <a:buSzPct val="110526"/>
              <a:buFont typeface="Arial" panose="020B0604020202020204" pitchFamily="34" charset="0"/>
              <a:buChar char="•"/>
              <a:tabLst>
                <a:tab pos="319168" algn="l"/>
              </a:tabLst>
            </a:pPr>
            <a:r>
              <a:rPr lang="en-US" sz="2539" spc="-8" dirty="0">
                <a:latin typeface="Georgia"/>
                <a:cs typeface="Georgia"/>
              </a:rPr>
              <a:t>Framework</a:t>
            </a:r>
            <a:r>
              <a:rPr lang="en-US" sz="2539" spc="75" dirty="0">
                <a:latin typeface="Georgia"/>
                <a:cs typeface="Georgia"/>
              </a:rPr>
              <a:t> </a:t>
            </a:r>
            <a:r>
              <a:rPr lang="en-US" sz="2539" spc="-17" dirty="0">
                <a:latin typeface="Georgia"/>
                <a:cs typeface="Georgia"/>
              </a:rPr>
              <a:t>of</a:t>
            </a:r>
            <a:r>
              <a:rPr lang="en-US" sz="2539" spc="67" dirty="0">
                <a:latin typeface="Georgia"/>
                <a:cs typeface="Georgia"/>
              </a:rPr>
              <a:t> </a:t>
            </a:r>
            <a:r>
              <a:rPr lang="en-US" sz="2539" b="1" dirty="0">
                <a:solidFill>
                  <a:srgbClr val="0046FF"/>
                </a:solidFill>
                <a:latin typeface="Cambria"/>
                <a:cs typeface="Cambria"/>
              </a:rPr>
              <a:t>learning</a:t>
            </a:r>
            <a:r>
              <a:rPr lang="en-US" sz="2539" b="1" spc="134" dirty="0">
                <a:solidFill>
                  <a:srgbClr val="0046FF"/>
                </a:solidFill>
                <a:latin typeface="Cambria"/>
                <a:cs typeface="Cambria"/>
              </a:rPr>
              <a:t> </a:t>
            </a:r>
            <a:r>
              <a:rPr lang="en-US" sz="2539" b="1" spc="8" dirty="0">
                <a:solidFill>
                  <a:srgbClr val="0046FF"/>
                </a:solidFill>
                <a:latin typeface="Cambria"/>
                <a:cs typeface="Cambria"/>
              </a:rPr>
              <a:t>to</a:t>
            </a:r>
            <a:r>
              <a:rPr lang="en-US" sz="2539" b="1" spc="126" dirty="0">
                <a:solidFill>
                  <a:srgbClr val="0046FF"/>
                </a:solidFill>
                <a:latin typeface="Cambria"/>
                <a:cs typeface="Cambria"/>
              </a:rPr>
              <a:t> </a:t>
            </a:r>
            <a:r>
              <a:rPr lang="en-US" sz="2539" b="1" spc="-8" dirty="0">
                <a:solidFill>
                  <a:srgbClr val="0046FF"/>
                </a:solidFill>
                <a:latin typeface="Cambria"/>
                <a:cs typeface="Cambria"/>
              </a:rPr>
              <a:t>make</a:t>
            </a:r>
            <a:r>
              <a:rPr lang="en-US" sz="2539" b="1" spc="134" dirty="0">
                <a:solidFill>
                  <a:srgbClr val="0046FF"/>
                </a:solidFill>
                <a:latin typeface="Cambria"/>
                <a:cs typeface="Cambria"/>
              </a:rPr>
              <a:t> </a:t>
            </a:r>
            <a:r>
              <a:rPr lang="en-US" sz="2539" b="1" dirty="0">
                <a:solidFill>
                  <a:srgbClr val="0046FF"/>
                </a:solidFill>
                <a:latin typeface="Cambria"/>
                <a:cs typeface="Cambria"/>
              </a:rPr>
              <a:t>decisions</a:t>
            </a:r>
            <a:r>
              <a:rPr lang="en-US" sz="2539" b="1" spc="101" dirty="0">
                <a:solidFill>
                  <a:srgbClr val="0046FF"/>
                </a:solidFill>
                <a:latin typeface="Cambria"/>
                <a:cs typeface="Cambria"/>
              </a:rPr>
              <a:t> </a:t>
            </a:r>
            <a:r>
              <a:rPr lang="en-US" sz="2539" spc="-25" dirty="0">
                <a:latin typeface="Georgia"/>
                <a:cs typeface="Georgia"/>
              </a:rPr>
              <a:t>from</a:t>
            </a:r>
            <a:r>
              <a:rPr lang="en-US" sz="2539" spc="75" dirty="0">
                <a:latin typeface="Georgia"/>
                <a:cs typeface="Georgia"/>
              </a:rPr>
              <a:t> </a:t>
            </a:r>
            <a:r>
              <a:rPr lang="en-US" sz="2539" b="1" spc="-8" dirty="0">
                <a:solidFill>
                  <a:srgbClr val="0046FF"/>
                </a:solidFill>
                <a:latin typeface="Cambria"/>
                <a:cs typeface="Cambria"/>
              </a:rPr>
              <a:t>interaction</a:t>
            </a:r>
            <a:endParaRPr lang="en-US" sz="2539" dirty="0">
              <a:latin typeface="Cambria"/>
              <a:cs typeface="Cambria"/>
            </a:endParaRPr>
          </a:p>
          <a:p>
            <a:pPr marL="62980">
              <a:spcBef>
                <a:spcPts val="589"/>
              </a:spcBef>
              <a:buClr>
                <a:srgbClr val="3333B2"/>
              </a:buClr>
              <a:buSzPct val="110526"/>
              <a:tabLst>
                <a:tab pos="319168" algn="l"/>
              </a:tabLst>
            </a:pPr>
            <a:endParaRPr lang="en-US" sz="2176" b="1" spc="8" dirty="0">
              <a:solidFill>
                <a:srgbClr val="0046FF"/>
              </a:solidFill>
              <a:latin typeface="Georgia" panose="02040502050405020303" pitchFamily="18" charset="0"/>
              <a:cs typeface="Cambria"/>
            </a:endParaRPr>
          </a:p>
          <a:p>
            <a:pPr marL="373922" indent="-310942">
              <a:spcBef>
                <a:spcPts val="589"/>
              </a:spcBef>
              <a:buClr>
                <a:srgbClr val="3333B2"/>
              </a:buClr>
              <a:buSzPct val="110526"/>
              <a:buFont typeface="Arial" panose="020B0604020202020204" pitchFamily="34" charset="0"/>
              <a:buChar char="•"/>
              <a:tabLst>
                <a:tab pos="319168" algn="l"/>
              </a:tabLst>
            </a:pPr>
            <a:endParaRPr sz="2539" dirty="0">
              <a:latin typeface="Georgia" panose="02040502050405020303" pitchFamily="18" charset="0"/>
              <a:cs typeface="Cambria"/>
            </a:endParaRPr>
          </a:p>
        </p:txBody>
      </p:sp>
      <p:sp>
        <p:nvSpPr>
          <p:cNvPr id="4" name="Rectangle 3">
            <a:extLst>
              <a:ext uri="{FF2B5EF4-FFF2-40B4-BE49-F238E27FC236}">
                <a16:creationId xmlns:a16="http://schemas.microsoft.com/office/drawing/2014/main" id="{955DBC96-C333-D64D-3413-A08D65D5BAEF}"/>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183CC46E-F4C8-2264-B7D2-D1CEEC775A2E}"/>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7FC9FD19-79DA-0C4E-4670-05857881D22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911003040"/>
      </p:ext>
    </p:extLst>
  </p:cSld>
  <p:clrMapOvr>
    <a:masterClrMapping/>
  </p:clrMapOvr>
  <p:transition>
    <p:cut/>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2861104" y="781327"/>
            <a:ext cx="6510918" cy="521719"/>
          </a:xfrm>
          <a:prstGeom prst="rect">
            <a:avLst/>
          </a:prstGeom>
        </p:spPr>
        <p:txBody>
          <a:bodyPr vert="horz" wrap="square" lIns="0" tIns="19214" rIns="0" bIns="0" rtlCol="0">
            <a:spAutoFit/>
          </a:bodyPr>
          <a:lstStyle/>
          <a:p>
            <a:pPr marL="21349" algn="ctr">
              <a:spcBef>
                <a:spcPts val="151"/>
              </a:spcBef>
            </a:pPr>
            <a:r>
              <a:rPr sz="3264" spc="-59" dirty="0">
                <a:solidFill>
                  <a:srgbClr val="3333B2"/>
                </a:solidFill>
                <a:latin typeface="Georgia" panose="02040502050405020303" pitchFamily="18" charset="0"/>
                <a:ea typeface="+mj-ea"/>
                <a:cs typeface="Georgia"/>
              </a:rPr>
              <a:t>The interaction loop</a:t>
            </a:r>
          </a:p>
        </p:txBody>
      </p:sp>
      <p:pic>
        <p:nvPicPr>
          <p:cNvPr id="3" name="object 3"/>
          <p:cNvPicPr/>
          <p:nvPr/>
        </p:nvPicPr>
        <p:blipFill>
          <a:blip r:embed="rId2" cstate="print"/>
          <a:stretch>
            <a:fillRect/>
          </a:stretch>
        </p:blipFill>
        <p:spPr>
          <a:xfrm>
            <a:off x="2663542" y="1904021"/>
            <a:ext cx="6906041" cy="3020755"/>
          </a:xfrm>
          <a:prstGeom prst="rect">
            <a:avLst/>
          </a:prstGeom>
        </p:spPr>
      </p:pic>
      <p:sp>
        <p:nvSpPr>
          <p:cNvPr id="4" name="object 4"/>
          <p:cNvSpPr txBox="1"/>
          <p:nvPr/>
        </p:nvSpPr>
        <p:spPr>
          <a:xfrm>
            <a:off x="2663542" y="5304427"/>
            <a:ext cx="7867373" cy="359625"/>
          </a:xfrm>
          <a:prstGeom prst="rect">
            <a:avLst/>
          </a:prstGeom>
        </p:spPr>
        <p:txBody>
          <a:bodyPr vert="horz" wrap="square" lIns="0" tIns="24550" rIns="0" bIns="0" rtlCol="0">
            <a:spAutoFit/>
          </a:bodyPr>
          <a:lstStyle/>
          <a:p>
            <a:pPr marL="21349">
              <a:spcBef>
                <a:spcPts val="191"/>
              </a:spcBef>
            </a:pPr>
            <a:r>
              <a:rPr sz="2176" b="1" spc="25" dirty="0">
                <a:solidFill>
                  <a:srgbClr val="0046FF"/>
                </a:solidFill>
                <a:latin typeface="Georgia" panose="02040502050405020303" pitchFamily="18" charset="0"/>
                <a:cs typeface="Cambria"/>
              </a:rPr>
              <a:t>Goal</a:t>
            </a:r>
            <a:r>
              <a:rPr sz="2176" spc="25" dirty="0">
                <a:latin typeface="Georgia" panose="02040502050405020303" pitchFamily="18" charset="0"/>
                <a:cs typeface="Georgia"/>
              </a:rPr>
              <a:t>:</a:t>
            </a:r>
            <a:r>
              <a:rPr sz="2176" spc="143" dirty="0">
                <a:latin typeface="Georgia" panose="02040502050405020303" pitchFamily="18" charset="0"/>
                <a:cs typeface="Georgia"/>
              </a:rPr>
              <a:t> </a:t>
            </a:r>
            <a:r>
              <a:rPr sz="2176" spc="-17" dirty="0">
                <a:latin typeface="Georgia" panose="02040502050405020303" pitchFamily="18" charset="0"/>
                <a:cs typeface="Georgia"/>
              </a:rPr>
              <a:t>optimi</a:t>
            </a:r>
            <a:r>
              <a:rPr lang="en-US" sz="2176" spc="-17" dirty="0">
                <a:latin typeface="Georgia" panose="02040502050405020303" pitchFamily="18" charset="0"/>
                <a:cs typeface="Georgia"/>
              </a:rPr>
              <a:t>z</a:t>
            </a:r>
            <a:r>
              <a:rPr sz="2176" spc="-17" dirty="0">
                <a:latin typeface="Georgia" panose="02040502050405020303" pitchFamily="18" charset="0"/>
                <a:cs typeface="Georgia"/>
              </a:rPr>
              <a:t>e</a:t>
            </a:r>
            <a:r>
              <a:rPr sz="2176" spc="67" dirty="0">
                <a:latin typeface="Georgia" panose="02040502050405020303" pitchFamily="18" charset="0"/>
                <a:cs typeface="Georgia"/>
              </a:rPr>
              <a:t> </a:t>
            </a:r>
            <a:r>
              <a:rPr sz="2176" spc="-25" dirty="0">
                <a:latin typeface="Georgia" panose="02040502050405020303" pitchFamily="18" charset="0"/>
                <a:cs typeface="Georgia"/>
              </a:rPr>
              <a:t>sum</a:t>
            </a:r>
            <a:r>
              <a:rPr sz="2176" spc="67" dirty="0">
                <a:latin typeface="Georgia" panose="02040502050405020303" pitchFamily="18" charset="0"/>
                <a:cs typeface="Georgia"/>
              </a:rPr>
              <a:t> </a:t>
            </a:r>
            <a:r>
              <a:rPr sz="2176" spc="-17" dirty="0">
                <a:latin typeface="Georgia" panose="02040502050405020303" pitchFamily="18" charset="0"/>
                <a:cs typeface="Georgia"/>
              </a:rPr>
              <a:t>of</a:t>
            </a:r>
            <a:r>
              <a:rPr sz="2176" spc="67" dirty="0">
                <a:latin typeface="Georgia" panose="02040502050405020303" pitchFamily="18" charset="0"/>
                <a:cs typeface="Georgia"/>
              </a:rPr>
              <a:t> </a:t>
            </a:r>
            <a:r>
              <a:rPr sz="2176" dirty="0">
                <a:latin typeface="Georgia" panose="02040502050405020303" pitchFamily="18" charset="0"/>
                <a:cs typeface="Georgia"/>
              </a:rPr>
              <a:t>rewards,</a:t>
            </a:r>
            <a:r>
              <a:rPr sz="2176" spc="67" dirty="0">
                <a:latin typeface="Georgia" panose="02040502050405020303" pitchFamily="18" charset="0"/>
                <a:cs typeface="Georgia"/>
              </a:rPr>
              <a:t> </a:t>
            </a:r>
            <a:r>
              <a:rPr sz="2176" spc="-8" dirty="0">
                <a:latin typeface="Georgia" panose="02040502050405020303" pitchFamily="18" charset="0"/>
                <a:cs typeface="Georgia"/>
              </a:rPr>
              <a:t>through</a:t>
            </a:r>
            <a:r>
              <a:rPr sz="2176" spc="67" dirty="0">
                <a:latin typeface="Georgia" panose="02040502050405020303" pitchFamily="18" charset="0"/>
                <a:cs typeface="Georgia"/>
              </a:rPr>
              <a:t> </a:t>
            </a:r>
            <a:r>
              <a:rPr sz="2176" dirty="0">
                <a:latin typeface="Georgia" panose="02040502050405020303" pitchFamily="18" charset="0"/>
                <a:cs typeface="Georgia"/>
              </a:rPr>
              <a:t>repeated</a:t>
            </a:r>
            <a:r>
              <a:rPr sz="2176" spc="67" dirty="0">
                <a:latin typeface="Georgia" panose="02040502050405020303" pitchFamily="18" charset="0"/>
                <a:cs typeface="Georgia"/>
              </a:rPr>
              <a:t> </a:t>
            </a:r>
            <a:r>
              <a:rPr sz="2176" spc="-17" dirty="0">
                <a:latin typeface="Georgia" panose="02040502050405020303" pitchFamily="18" charset="0"/>
                <a:cs typeface="Georgia"/>
              </a:rPr>
              <a:t>interaction</a:t>
            </a:r>
            <a:endParaRPr sz="2176" dirty="0">
              <a:latin typeface="Georgia" panose="02040502050405020303" pitchFamily="18" charset="0"/>
              <a:cs typeface="Georgia"/>
            </a:endParaRPr>
          </a:p>
        </p:txBody>
      </p:sp>
      <p:sp>
        <p:nvSpPr>
          <p:cNvPr id="5" name="Rectangle 4">
            <a:extLst>
              <a:ext uri="{FF2B5EF4-FFF2-40B4-BE49-F238E27FC236}">
                <a16:creationId xmlns:a16="http://schemas.microsoft.com/office/drawing/2014/main" id="{56A907A4-5D7E-3DB2-C2CA-19AECF23010E}"/>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BB326C57-12BB-A821-E358-C0D54BFC164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E6175DFA-6FCE-6108-7B79-2D5DA398B12D}"/>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470419253"/>
      </p:ext>
    </p:extLst>
  </p:cSld>
  <p:clrMapOvr>
    <a:masterClrMapping/>
  </p:clrMapOvr>
  <p:transition>
    <p:cut/>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4150266" y="963301"/>
            <a:ext cx="4192987" cy="521719"/>
          </a:xfrm>
          <a:prstGeom prst="rect">
            <a:avLst/>
          </a:prstGeom>
        </p:spPr>
        <p:txBody>
          <a:bodyPr vert="horz" wrap="square" lIns="0" tIns="19214" rIns="0" bIns="0" rtlCol="0">
            <a:spAutoFit/>
          </a:bodyPr>
          <a:lstStyle/>
          <a:p>
            <a:pPr marL="21349">
              <a:spcBef>
                <a:spcPts val="151"/>
              </a:spcBef>
            </a:pPr>
            <a:r>
              <a:rPr sz="3264" spc="-59" dirty="0">
                <a:solidFill>
                  <a:srgbClr val="3333B2"/>
                </a:solidFill>
                <a:latin typeface="Georgia" panose="02040502050405020303" pitchFamily="18" charset="0"/>
                <a:ea typeface="+mj-ea"/>
                <a:cs typeface="Georgia"/>
              </a:rPr>
              <a:t>The reward hypothesis</a:t>
            </a:r>
          </a:p>
        </p:txBody>
      </p:sp>
      <p:sp>
        <p:nvSpPr>
          <p:cNvPr id="3" name="object 3"/>
          <p:cNvSpPr txBox="1"/>
          <p:nvPr/>
        </p:nvSpPr>
        <p:spPr>
          <a:xfrm>
            <a:off x="1551286" y="2761333"/>
            <a:ext cx="9390948" cy="1260128"/>
          </a:xfrm>
          <a:prstGeom prst="rect">
            <a:avLst/>
          </a:prstGeom>
        </p:spPr>
        <p:txBody>
          <a:bodyPr vert="horz" wrap="square" lIns="0" tIns="24550" rIns="0" bIns="0" rtlCol="0">
            <a:spAutoFit/>
          </a:bodyPr>
          <a:lstStyle/>
          <a:p>
            <a:pPr marL="21349">
              <a:spcBef>
                <a:spcPts val="191"/>
              </a:spcBef>
            </a:pPr>
            <a:r>
              <a:rPr sz="2176" spc="-25" dirty="0">
                <a:latin typeface="Georgia" panose="02040502050405020303" pitchFamily="18" charset="0"/>
                <a:cs typeface="Georgia"/>
              </a:rPr>
              <a:t>Reinforcement</a:t>
            </a:r>
            <a:r>
              <a:rPr sz="2176" spc="67" dirty="0">
                <a:latin typeface="Georgia" panose="02040502050405020303" pitchFamily="18" charset="0"/>
                <a:cs typeface="Georgia"/>
              </a:rPr>
              <a:t> </a:t>
            </a:r>
            <a:r>
              <a:rPr sz="2176" spc="-8" dirty="0">
                <a:latin typeface="Georgia" panose="02040502050405020303" pitchFamily="18" charset="0"/>
                <a:cs typeface="Georgia"/>
              </a:rPr>
              <a:t>learning</a:t>
            </a:r>
            <a:r>
              <a:rPr sz="2176" spc="75" dirty="0">
                <a:latin typeface="Georgia" panose="02040502050405020303" pitchFamily="18" charset="0"/>
                <a:cs typeface="Georgia"/>
              </a:rPr>
              <a:t> </a:t>
            </a:r>
            <a:r>
              <a:rPr sz="2176" spc="-34" dirty="0">
                <a:latin typeface="Georgia" panose="02040502050405020303" pitchFamily="18" charset="0"/>
                <a:cs typeface="Georgia"/>
              </a:rPr>
              <a:t>is</a:t>
            </a:r>
            <a:r>
              <a:rPr sz="2176" spc="75" dirty="0">
                <a:latin typeface="Georgia" panose="02040502050405020303" pitchFamily="18" charset="0"/>
                <a:cs typeface="Georgia"/>
              </a:rPr>
              <a:t> </a:t>
            </a:r>
            <a:r>
              <a:rPr sz="2176" spc="-17" dirty="0">
                <a:latin typeface="Georgia" panose="02040502050405020303" pitchFamily="18" charset="0"/>
                <a:cs typeface="Georgia"/>
              </a:rPr>
              <a:t>based</a:t>
            </a:r>
            <a:r>
              <a:rPr sz="2176" spc="75" dirty="0">
                <a:latin typeface="Georgia" panose="02040502050405020303" pitchFamily="18" charset="0"/>
                <a:cs typeface="Georgia"/>
              </a:rPr>
              <a:t> </a:t>
            </a:r>
            <a:r>
              <a:rPr sz="2176" spc="-17" dirty="0">
                <a:latin typeface="Georgia" panose="02040502050405020303" pitchFamily="18" charset="0"/>
                <a:cs typeface="Georgia"/>
              </a:rPr>
              <a:t>on</a:t>
            </a:r>
            <a:r>
              <a:rPr sz="2176" spc="75" dirty="0">
                <a:latin typeface="Georgia" panose="02040502050405020303" pitchFamily="18" charset="0"/>
                <a:cs typeface="Georgia"/>
              </a:rPr>
              <a:t> </a:t>
            </a:r>
            <a:r>
              <a:rPr sz="2176" dirty="0">
                <a:latin typeface="Georgia" panose="02040502050405020303" pitchFamily="18" charset="0"/>
                <a:cs typeface="Georgia"/>
              </a:rPr>
              <a:t>the</a:t>
            </a:r>
            <a:r>
              <a:rPr sz="2176" spc="75" dirty="0">
                <a:latin typeface="Georgia" panose="02040502050405020303" pitchFamily="18" charset="0"/>
                <a:cs typeface="Georgia"/>
              </a:rPr>
              <a:t> </a:t>
            </a:r>
            <a:r>
              <a:rPr sz="2176" b="1" spc="-17" dirty="0">
                <a:solidFill>
                  <a:srgbClr val="0046FF"/>
                </a:solidFill>
                <a:latin typeface="Georgia" panose="02040502050405020303" pitchFamily="18" charset="0"/>
                <a:cs typeface="Cambria"/>
              </a:rPr>
              <a:t>reward</a:t>
            </a:r>
            <a:r>
              <a:rPr sz="2176" b="1" spc="134" dirty="0">
                <a:solidFill>
                  <a:srgbClr val="0046FF"/>
                </a:solidFill>
                <a:latin typeface="Georgia" panose="02040502050405020303" pitchFamily="18" charset="0"/>
                <a:cs typeface="Cambria"/>
              </a:rPr>
              <a:t> </a:t>
            </a:r>
            <a:r>
              <a:rPr sz="2176" b="1" dirty="0">
                <a:solidFill>
                  <a:srgbClr val="0046FF"/>
                </a:solidFill>
                <a:latin typeface="Georgia" panose="02040502050405020303" pitchFamily="18" charset="0"/>
                <a:cs typeface="Cambria"/>
              </a:rPr>
              <a:t>hypothesis</a:t>
            </a:r>
            <a:r>
              <a:rPr sz="2176" dirty="0">
                <a:latin typeface="Georgia" panose="02040502050405020303" pitchFamily="18" charset="0"/>
                <a:cs typeface="Georgia"/>
              </a:rPr>
              <a:t>:</a:t>
            </a:r>
          </a:p>
          <a:p>
            <a:pPr marL="842220">
              <a:spcBef>
                <a:spcPts val="1765"/>
              </a:spcBef>
            </a:pPr>
            <a:r>
              <a:rPr sz="2176" i="1" spc="42" dirty="0">
                <a:latin typeface="Georgia" panose="02040502050405020303" pitchFamily="18" charset="0"/>
                <a:ea typeface="Tahoma" panose="020B0604030504040204" pitchFamily="34" charset="0"/>
                <a:cs typeface="Times New Roman" panose="02020603050405020304" pitchFamily="18" charset="0"/>
              </a:rPr>
              <a:t>Any</a:t>
            </a:r>
            <a:r>
              <a:rPr sz="2176" i="1" spc="84" dirty="0">
                <a:latin typeface="Georgia" panose="02040502050405020303" pitchFamily="18" charset="0"/>
                <a:ea typeface="Tahoma" panose="020B0604030504040204" pitchFamily="34" charset="0"/>
                <a:cs typeface="Times New Roman" panose="02020603050405020304" pitchFamily="18" charset="0"/>
              </a:rPr>
              <a:t> </a:t>
            </a:r>
            <a:r>
              <a:rPr sz="2176" i="1" spc="-17" dirty="0">
                <a:latin typeface="Georgia" panose="02040502050405020303" pitchFamily="18" charset="0"/>
                <a:ea typeface="Tahoma" panose="020B0604030504040204" pitchFamily="34" charset="0"/>
                <a:cs typeface="Times New Roman" panose="02020603050405020304" pitchFamily="18" charset="0"/>
              </a:rPr>
              <a:t>goal</a:t>
            </a:r>
            <a:r>
              <a:rPr sz="2176" i="1" spc="92" dirty="0">
                <a:latin typeface="Georgia" panose="02040502050405020303" pitchFamily="18" charset="0"/>
                <a:ea typeface="Tahoma" panose="020B0604030504040204" pitchFamily="34" charset="0"/>
                <a:cs typeface="Times New Roman" panose="02020603050405020304" pitchFamily="18" charset="0"/>
              </a:rPr>
              <a:t> </a:t>
            </a:r>
            <a:r>
              <a:rPr sz="2176" i="1" dirty="0">
                <a:latin typeface="Georgia" panose="02040502050405020303" pitchFamily="18" charset="0"/>
                <a:ea typeface="Tahoma" panose="020B0604030504040204" pitchFamily="34" charset="0"/>
                <a:cs typeface="Times New Roman" panose="02020603050405020304" pitchFamily="18" charset="0"/>
              </a:rPr>
              <a:t>can</a:t>
            </a:r>
            <a:r>
              <a:rPr sz="2176" i="1" spc="92" dirty="0">
                <a:latin typeface="Georgia" panose="02040502050405020303" pitchFamily="18" charset="0"/>
                <a:ea typeface="Tahoma" panose="020B0604030504040204" pitchFamily="34" charset="0"/>
                <a:cs typeface="Times New Roman" panose="02020603050405020304" pitchFamily="18" charset="0"/>
              </a:rPr>
              <a:t> </a:t>
            </a:r>
            <a:r>
              <a:rPr sz="2176" i="1" spc="-25" dirty="0">
                <a:latin typeface="Georgia" panose="02040502050405020303" pitchFamily="18" charset="0"/>
                <a:ea typeface="Tahoma" panose="020B0604030504040204" pitchFamily="34" charset="0"/>
                <a:cs typeface="Times New Roman" panose="02020603050405020304" pitchFamily="18" charset="0"/>
              </a:rPr>
              <a:t>be</a:t>
            </a:r>
            <a:r>
              <a:rPr sz="2176" i="1" spc="92" dirty="0">
                <a:latin typeface="Georgia" panose="02040502050405020303" pitchFamily="18" charset="0"/>
                <a:ea typeface="Tahoma" panose="020B0604030504040204" pitchFamily="34" charset="0"/>
                <a:cs typeface="Times New Roman" panose="02020603050405020304" pitchFamily="18" charset="0"/>
              </a:rPr>
              <a:t> </a:t>
            </a:r>
            <a:r>
              <a:rPr sz="2176" i="1" dirty="0">
                <a:latin typeface="Georgia" panose="02040502050405020303" pitchFamily="18" charset="0"/>
                <a:ea typeface="Tahoma" panose="020B0604030504040204" pitchFamily="34" charset="0"/>
                <a:cs typeface="Times New Roman" panose="02020603050405020304" pitchFamily="18" charset="0"/>
              </a:rPr>
              <a:t>formalized</a:t>
            </a:r>
            <a:r>
              <a:rPr sz="2176" i="1" spc="92" dirty="0">
                <a:latin typeface="Georgia" panose="02040502050405020303" pitchFamily="18" charset="0"/>
                <a:ea typeface="Tahoma" panose="020B0604030504040204" pitchFamily="34" charset="0"/>
                <a:cs typeface="Times New Roman" panose="02020603050405020304" pitchFamily="18" charset="0"/>
              </a:rPr>
              <a:t> </a:t>
            </a:r>
            <a:r>
              <a:rPr sz="2176" i="1" spc="-17" dirty="0">
                <a:latin typeface="Georgia" panose="02040502050405020303" pitchFamily="18" charset="0"/>
                <a:ea typeface="Tahoma" panose="020B0604030504040204" pitchFamily="34" charset="0"/>
                <a:cs typeface="Times New Roman" panose="02020603050405020304" pitchFamily="18" charset="0"/>
              </a:rPr>
              <a:t>as</a:t>
            </a:r>
            <a:r>
              <a:rPr sz="2176" i="1" spc="92" dirty="0">
                <a:latin typeface="Georgia" panose="02040502050405020303" pitchFamily="18" charset="0"/>
                <a:ea typeface="Tahoma" panose="020B0604030504040204" pitchFamily="34" charset="0"/>
                <a:cs typeface="Times New Roman" panose="02020603050405020304" pitchFamily="18" charset="0"/>
              </a:rPr>
              <a:t> </a:t>
            </a:r>
            <a:r>
              <a:rPr sz="2176" i="1" spc="-8" dirty="0">
                <a:latin typeface="Georgia" panose="02040502050405020303" pitchFamily="18" charset="0"/>
                <a:ea typeface="Tahoma" panose="020B0604030504040204" pitchFamily="34" charset="0"/>
                <a:cs typeface="Times New Roman" panose="02020603050405020304" pitchFamily="18" charset="0"/>
              </a:rPr>
              <a:t>the</a:t>
            </a:r>
            <a:r>
              <a:rPr sz="2176" i="1" spc="92" dirty="0">
                <a:latin typeface="Georgia" panose="02040502050405020303" pitchFamily="18" charset="0"/>
                <a:ea typeface="Tahoma" panose="020B0604030504040204" pitchFamily="34" charset="0"/>
                <a:cs typeface="Times New Roman" panose="02020603050405020304" pitchFamily="18" charset="0"/>
              </a:rPr>
              <a:t> </a:t>
            </a:r>
            <a:r>
              <a:rPr sz="2176" i="1" spc="-8" dirty="0">
                <a:latin typeface="Georgia" panose="02040502050405020303" pitchFamily="18" charset="0"/>
                <a:ea typeface="Tahoma" panose="020B0604030504040204" pitchFamily="34" charset="0"/>
                <a:cs typeface="Times New Roman" panose="02020603050405020304" pitchFamily="18" charset="0"/>
              </a:rPr>
              <a:t>outcome</a:t>
            </a:r>
            <a:r>
              <a:rPr sz="2176" i="1" spc="92" dirty="0">
                <a:latin typeface="Georgia" panose="02040502050405020303" pitchFamily="18" charset="0"/>
                <a:ea typeface="Tahoma" panose="020B0604030504040204" pitchFamily="34" charset="0"/>
                <a:cs typeface="Times New Roman" panose="02020603050405020304" pitchFamily="18" charset="0"/>
              </a:rPr>
              <a:t> </a:t>
            </a:r>
            <a:r>
              <a:rPr sz="2176" i="1" spc="-25" dirty="0">
                <a:latin typeface="Georgia" panose="02040502050405020303" pitchFamily="18" charset="0"/>
                <a:ea typeface="Tahoma" panose="020B0604030504040204" pitchFamily="34" charset="0"/>
                <a:cs typeface="Times New Roman" panose="02020603050405020304" pitchFamily="18" charset="0"/>
              </a:rPr>
              <a:t>of</a:t>
            </a:r>
            <a:r>
              <a:rPr sz="2176" i="1" spc="92" dirty="0">
                <a:latin typeface="Georgia" panose="02040502050405020303" pitchFamily="18" charset="0"/>
                <a:ea typeface="Tahoma" panose="020B0604030504040204" pitchFamily="34" charset="0"/>
                <a:cs typeface="Times New Roman" panose="02020603050405020304" pitchFamily="18" charset="0"/>
              </a:rPr>
              <a:t> </a:t>
            </a:r>
            <a:r>
              <a:rPr sz="2176" i="1" spc="25" dirty="0">
                <a:latin typeface="Georgia" panose="02040502050405020303" pitchFamily="18" charset="0"/>
                <a:ea typeface="Tahoma" panose="020B0604030504040204" pitchFamily="34" charset="0"/>
                <a:cs typeface="Times New Roman" panose="02020603050405020304" pitchFamily="18" charset="0"/>
              </a:rPr>
              <a:t>maximizing</a:t>
            </a:r>
            <a:r>
              <a:rPr sz="2176" i="1" spc="92" dirty="0">
                <a:latin typeface="Georgia" panose="02040502050405020303" pitchFamily="18" charset="0"/>
                <a:ea typeface="Tahoma" panose="020B0604030504040204" pitchFamily="34" charset="0"/>
                <a:cs typeface="Times New Roman" panose="02020603050405020304" pitchFamily="18" charset="0"/>
              </a:rPr>
              <a:t> </a:t>
            </a:r>
            <a:r>
              <a:rPr sz="2176" i="1" spc="8" dirty="0">
                <a:latin typeface="Georgia" panose="02040502050405020303" pitchFamily="18" charset="0"/>
                <a:ea typeface="Tahoma" panose="020B0604030504040204" pitchFamily="34" charset="0"/>
                <a:cs typeface="Times New Roman" panose="02020603050405020304" pitchFamily="18" charset="0"/>
              </a:rPr>
              <a:t>a</a:t>
            </a:r>
            <a:r>
              <a:rPr sz="2176" i="1" spc="92" dirty="0">
                <a:latin typeface="Georgia" panose="02040502050405020303" pitchFamily="18" charset="0"/>
                <a:ea typeface="Tahoma" panose="020B0604030504040204" pitchFamily="34" charset="0"/>
                <a:cs typeface="Times New Roman" panose="02020603050405020304" pitchFamily="18" charset="0"/>
              </a:rPr>
              <a:t> </a:t>
            </a:r>
            <a:r>
              <a:rPr sz="2176" i="1" dirty="0">
                <a:latin typeface="Georgia" panose="02040502050405020303" pitchFamily="18" charset="0"/>
                <a:ea typeface="Tahoma" panose="020B0604030504040204" pitchFamily="34" charset="0"/>
                <a:cs typeface="Times New Roman" panose="02020603050405020304" pitchFamily="18" charset="0"/>
              </a:rPr>
              <a:t>cumulative</a:t>
            </a:r>
            <a:r>
              <a:rPr sz="2176" i="1" spc="92" dirty="0">
                <a:latin typeface="Georgia" panose="02040502050405020303" pitchFamily="18" charset="0"/>
                <a:ea typeface="Tahoma" panose="020B0604030504040204" pitchFamily="34" charset="0"/>
                <a:cs typeface="Times New Roman" panose="02020603050405020304" pitchFamily="18" charset="0"/>
              </a:rPr>
              <a:t> </a:t>
            </a:r>
            <a:r>
              <a:rPr sz="2176" i="1" spc="-8" dirty="0">
                <a:latin typeface="Georgia" panose="02040502050405020303" pitchFamily="18" charset="0"/>
                <a:ea typeface="Tahoma" panose="020B0604030504040204" pitchFamily="34" charset="0"/>
                <a:cs typeface="Times New Roman" panose="02020603050405020304" pitchFamily="18" charset="0"/>
              </a:rPr>
              <a:t>reward</a:t>
            </a:r>
            <a:endParaRPr sz="2176" dirty="0">
              <a:latin typeface="Georgia" panose="02040502050405020303" pitchFamily="18" charset="0"/>
              <a:ea typeface="Tahoma" panose="020B0604030504040204" pitchFamily="34" charset="0"/>
              <a:cs typeface="Times New Roman" panose="02020603050405020304" pitchFamily="18" charset="0"/>
            </a:endParaRPr>
          </a:p>
        </p:txBody>
      </p:sp>
      <p:sp>
        <p:nvSpPr>
          <p:cNvPr id="4" name="Rectangle 3">
            <a:extLst>
              <a:ext uri="{FF2B5EF4-FFF2-40B4-BE49-F238E27FC236}">
                <a16:creationId xmlns:a16="http://schemas.microsoft.com/office/drawing/2014/main" id="{9914BAE7-95F4-E93C-D92C-FAA6B5CEC5EE}"/>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158D9890-F40F-6B70-B8D0-3E1F41CC910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4ACF4576-26FA-79A5-CE97-41D0917D1BC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775613697"/>
      </p:ext>
    </p:extLst>
  </p:cSld>
  <p:clrMapOvr>
    <a:masterClrMapping/>
  </p:clrMapOvr>
  <p:transition>
    <p:cut/>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590804" y="851642"/>
            <a:ext cx="4989657" cy="471513"/>
          </a:xfrm>
          <a:prstGeom prst="rect">
            <a:avLst/>
          </a:prstGeom>
        </p:spPr>
        <p:txBody>
          <a:bodyPr vert="horz" wrap="square" lIns="0" tIns="19214" rIns="0" bIns="0" rtlCol="0" anchor="ctr">
            <a:spAutoFit/>
          </a:bodyPr>
          <a:lstStyle/>
          <a:p>
            <a:pPr marL="21349">
              <a:spcBef>
                <a:spcPts val="151"/>
              </a:spcBef>
            </a:pPr>
            <a:r>
              <a:rPr sz="3264" spc="-75" dirty="0">
                <a:solidFill>
                  <a:srgbClr val="3333B2"/>
                </a:solidFill>
                <a:latin typeface="Georgia"/>
                <a:cs typeface="Georgia"/>
              </a:rPr>
              <a:t>Examp</a:t>
            </a:r>
            <a:r>
              <a:rPr sz="3264" spc="-59" dirty="0">
                <a:solidFill>
                  <a:srgbClr val="3333B2"/>
                </a:solidFill>
                <a:latin typeface="Georgia"/>
                <a:cs typeface="Georgia"/>
              </a:rPr>
              <a:t>l</a:t>
            </a:r>
            <a:r>
              <a:rPr sz="3264" spc="-42" dirty="0">
                <a:solidFill>
                  <a:srgbClr val="3333B2"/>
                </a:solidFill>
                <a:latin typeface="Georgia"/>
                <a:cs typeface="Georgia"/>
              </a:rPr>
              <a:t>es</a:t>
            </a:r>
            <a:r>
              <a:rPr sz="3264" spc="75" dirty="0">
                <a:solidFill>
                  <a:srgbClr val="3333B2"/>
                </a:solidFill>
                <a:latin typeface="Georgia"/>
                <a:cs typeface="Georgia"/>
              </a:rPr>
              <a:t> </a:t>
            </a:r>
            <a:r>
              <a:rPr sz="3264" spc="-75" dirty="0">
                <a:solidFill>
                  <a:srgbClr val="3333B2"/>
                </a:solidFill>
                <a:latin typeface="Georgia"/>
                <a:cs typeface="Georgia"/>
              </a:rPr>
              <a:t>o</a:t>
            </a:r>
            <a:r>
              <a:rPr sz="3264" spc="-17" dirty="0">
                <a:solidFill>
                  <a:srgbClr val="3333B2"/>
                </a:solidFill>
                <a:latin typeface="Georgia"/>
                <a:cs typeface="Georgia"/>
              </a:rPr>
              <a:t>f</a:t>
            </a:r>
            <a:r>
              <a:rPr sz="3264" spc="75" dirty="0">
                <a:solidFill>
                  <a:srgbClr val="3333B2"/>
                </a:solidFill>
                <a:latin typeface="Georgia"/>
                <a:cs typeface="Georgia"/>
              </a:rPr>
              <a:t> </a:t>
            </a:r>
            <a:r>
              <a:rPr sz="3264" spc="-177" dirty="0">
                <a:solidFill>
                  <a:srgbClr val="3333B2"/>
                </a:solidFill>
                <a:latin typeface="Georgia"/>
                <a:cs typeface="Georgia"/>
              </a:rPr>
              <a:t>RL</a:t>
            </a:r>
            <a:r>
              <a:rPr sz="3264" spc="75" dirty="0">
                <a:solidFill>
                  <a:srgbClr val="3333B2"/>
                </a:solidFill>
                <a:latin typeface="Georgia"/>
                <a:cs typeface="Georgia"/>
              </a:rPr>
              <a:t> </a:t>
            </a:r>
            <a:r>
              <a:rPr sz="3264" spc="-51" dirty="0">
                <a:solidFill>
                  <a:srgbClr val="3333B2"/>
                </a:solidFill>
                <a:latin typeface="Georgia"/>
                <a:cs typeface="Georgia"/>
              </a:rPr>
              <a:t>pro</a:t>
            </a:r>
            <a:r>
              <a:rPr sz="3264" spc="-126" dirty="0">
                <a:solidFill>
                  <a:srgbClr val="3333B2"/>
                </a:solidFill>
                <a:latin typeface="Georgia"/>
                <a:cs typeface="Georgia"/>
              </a:rPr>
              <a:t>b</a:t>
            </a:r>
            <a:r>
              <a:rPr sz="3264" spc="-42" dirty="0">
                <a:solidFill>
                  <a:srgbClr val="3333B2"/>
                </a:solidFill>
                <a:latin typeface="Georgia"/>
                <a:cs typeface="Georgia"/>
              </a:rPr>
              <a:t>l</a:t>
            </a:r>
            <a:r>
              <a:rPr sz="3264" spc="-59" dirty="0">
                <a:solidFill>
                  <a:srgbClr val="3333B2"/>
                </a:solidFill>
                <a:latin typeface="Georgia"/>
                <a:cs typeface="Georgia"/>
              </a:rPr>
              <a:t>ems</a:t>
            </a:r>
            <a:endParaRPr sz="3264" dirty="0">
              <a:latin typeface="Georgia"/>
              <a:cs typeface="Georgia"/>
            </a:endParaRPr>
          </a:p>
        </p:txBody>
      </p:sp>
      <p:sp>
        <p:nvSpPr>
          <p:cNvPr id="3" name="object 3"/>
          <p:cNvSpPr txBox="1"/>
          <p:nvPr/>
        </p:nvSpPr>
        <p:spPr>
          <a:xfrm>
            <a:off x="1900678" y="2091974"/>
            <a:ext cx="3853038" cy="1779122"/>
          </a:xfrm>
          <a:prstGeom prst="rect">
            <a:avLst/>
          </a:prstGeom>
        </p:spPr>
        <p:txBody>
          <a:bodyPr vert="horz" wrap="square" lIns="0" tIns="74721" rIns="0" bIns="0" rtlCol="0">
            <a:spAutoFit/>
          </a:bodyPr>
          <a:lstStyle/>
          <a:p>
            <a:pPr marL="322098" indent="-259118">
              <a:spcBef>
                <a:spcPts val="589"/>
              </a:spcBef>
              <a:buClr>
                <a:srgbClr val="3333B2"/>
              </a:buClr>
              <a:buSzPct val="110526"/>
              <a:buFont typeface="Arial" panose="020B0604020202020204" pitchFamily="34" charset="0"/>
              <a:buChar char="•"/>
              <a:tabLst>
                <a:tab pos="319168" algn="l"/>
              </a:tabLst>
            </a:pPr>
            <a:r>
              <a:rPr sz="1814" spc="-25" dirty="0">
                <a:latin typeface="Georgia"/>
                <a:cs typeface="Georgia"/>
              </a:rPr>
              <a:t>Fly</a:t>
            </a:r>
            <a:r>
              <a:rPr sz="1814" spc="17" dirty="0">
                <a:latin typeface="Georgia"/>
                <a:cs typeface="Georgia"/>
              </a:rPr>
              <a:t> a</a:t>
            </a:r>
            <a:r>
              <a:rPr sz="1814" spc="25" dirty="0">
                <a:latin typeface="Georgia"/>
                <a:cs typeface="Georgia"/>
              </a:rPr>
              <a:t> </a:t>
            </a:r>
            <a:r>
              <a:rPr sz="1814" spc="-8" dirty="0">
                <a:latin typeface="Georgia"/>
                <a:cs typeface="Georgia"/>
              </a:rPr>
              <a:t>helicopter</a:t>
            </a:r>
            <a:endParaRPr sz="1814" dirty="0">
              <a:latin typeface="Georgia"/>
              <a:cs typeface="Georgia"/>
            </a:endParaRPr>
          </a:p>
          <a:p>
            <a:pPr marL="322098" indent="-259118">
              <a:spcBef>
                <a:spcPts val="597"/>
              </a:spcBef>
              <a:buClr>
                <a:srgbClr val="3333B2"/>
              </a:buClr>
              <a:buSzPct val="110526"/>
              <a:buFont typeface="Arial" panose="020B0604020202020204" pitchFamily="34" charset="0"/>
              <a:buChar char="•"/>
              <a:tabLst>
                <a:tab pos="319168" algn="l"/>
              </a:tabLst>
            </a:pPr>
            <a:r>
              <a:rPr sz="1814" dirty="0">
                <a:latin typeface="Georgia"/>
                <a:cs typeface="Georgia"/>
              </a:rPr>
              <a:t>Manage</a:t>
            </a:r>
            <a:r>
              <a:rPr sz="1814" spc="51" dirty="0">
                <a:latin typeface="Georgia"/>
                <a:cs typeface="Georgia"/>
              </a:rPr>
              <a:t> </a:t>
            </a:r>
            <a:r>
              <a:rPr sz="1814" spc="-8" dirty="0">
                <a:latin typeface="Georgia"/>
                <a:cs typeface="Georgia"/>
              </a:rPr>
              <a:t>an</a:t>
            </a:r>
            <a:r>
              <a:rPr sz="1814" spc="59" dirty="0">
                <a:latin typeface="Georgia"/>
                <a:cs typeface="Georgia"/>
              </a:rPr>
              <a:t> </a:t>
            </a:r>
            <a:r>
              <a:rPr sz="1814" spc="-25" dirty="0">
                <a:latin typeface="Georgia"/>
                <a:cs typeface="Georgia"/>
              </a:rPr>
              <a:t>investment</a:t>
            </a:r>
            <a:r>
              <a:rPr sz="1814" spc="59" dirty="0">
                <a:latin typeface="Georgia"/>
                <a:cs typeface="Georgia"/>
              </a:rPr>
              <a:t> </a:t>
            </a:r>
            <a:r>
              <a:rPr sz="1814" spc="-17" dirty="0">
                <a:latin typeface="Georgia"/>
                <a:cs typeface="Georgia"/>
              </a:rPr>
              <a:t>portfolio</a:t>
            </a:r>
            <a:endParaRPr sz="1814" dirty="0">
              <a:latin typeface="Georgia"/>
              <a:cs typeface="Georgia"/>
            </a:endParaRPr>
          </a:p>
          <a:p>
            <a:pPr marL="322098" indent="-259118">
              <a:spcBef>
                <a:spcPts val="597"/>
              </a:spcBef>
              <a:buClr>
                <a:srgbClr val="3333B2"/>
              </a:buClr>
              <a:buSzPct val="110526"/>
              <a:buFont typeface="Arial" panose="020B0604020202020204" pitchFamily="34" charset="0"/>
              <a:buChar char="•"/>
              <a:tabLst>
                <a:tab pos="319168" algn="l"/>
              </a:tabLst>
            </a:pPr>
            <a:r>
              <a:rPr sz="1814" spc="-8" dirty="0">
                <a:latin typeface="Georgia"/>
                <a:cs typeface="Georgia"/>
              </a:rPr>
              <a:t>Control</a:t>
            </a:r>
            <a:r>
              <a:rPr sz="1814" spc="25" dirty="0">
                <a:latin typeface="Georgia"/>
                <a:cs typeface="Georgia"/>
              </a:rPr>
              <a:t> </a:t>
            </a:r>
            <a:r>
              <a:rPr sz="1814" spc="17" dirty="0">
                <a:latin typeface="Georgia"/>
                <a:cs typeface="Georgia"/>
              </a:rPr>
              <a:t>a</a:t>
            </a:r>
            <a:r>
              <a:rPr sz="1814" spc="34" dirty="0">
                <a:latin typeface="Georgia"/>
                <a:cs typeface="Georgia"/>
              </a:rPr>
              <a:t> </a:t>
            </a:r>
            <a:r>
              <a:rPr sz="1814" spc="-8" dirty="0">
                <a:latin typeface="Georgia"/>
                <a:cs typeface="Georgia"/>
              </a:rPr>
              <a:t>power</a:t>
            </a:r>
            <a:r>
              <a:rPr sz="1814" spc="25" dirty="0">
                <a:latin typeface="Georgia"/>
                <a:cs typeface="Georgia"/>
              </a:rPr>
              <a:t> </a:t>
            </a:r>
            <a:r>
              <a:rPr sz="1814" spc="-17" dirty="0">
                <a:latin typeface="Georgia"/>
                <a:cs typeface="Georgia"/>
              </a:rPr>
              <a:t>station</a:t>
            </a:r>
            <a:endParaRPr sz="1814" dirty="0">
              <a:latin typeface="Georgia"/>
              <a:cs typeface="Georgia"/>
            </a:endParaRPr>
          </a:p>
          <a:p>
            <a:pPr marL="322098" indent="-259118">
              <a:spcBef>
                <a:spcPts val="597"/>
              </a:spcBef>
              <a:buClr>
                <a:srgbClr val="3333B2"/>
              </a:buClr>
              <a:buSzPct val="110526"/>
              <a:buFont typeface="Arial" panose="020B0604020202020204" pitchFamily="34" charset="0"/>
              <a:buChar char="•"/>
              <a:tabLst>
                <a:tab pos="319168" algn="l"/>
              </a:tabLst>
            </a:pPr>
            <a:r>
              <a:rPr sz="1814" spc="-25" dirty="0">
                <a:latin typeface="Georgia"/>
                <a:cs typeface="Georgia"/>
              </a:rPr>
              <a:t>Make</a:t>
            </a:r>
            <a:r>
              <a:rPr sz="1814" spc="34" dirty="0">
                <a:latin typeface="Georgia"/>
                <a:cs typeface="Georgia"/>
              </a:rPr>
              <a:t> </a:t>
            </a:r>
            <a:r>
              <a:rPr sz="1814" spc="17" dirty="0">
                <a:latin typeface="Georgia"/>
                <a:cs typeface="Georgia"/>
              </a:rPr>
              <a:t>a</a:t>
            </a:r>
            <a:r>
              <a:rPr sz="1814" spc="34" dirty="0">
                <a:latin typeface="Georgia"/>
                <a:cs typeface="Georgia"/>
              </a:rPr>
              <a:t> </a:t>
            </a:r>
            <a:r>
              <a:rPr sz="1814" spc="-8" dirty="0">
                <a:latin typeface="Georgia"/>
                <a:cs typeface="Georgia"/>
              </a:rPr>
              <a:t>robot</a:t>
            </a:r>
            <a:r>
              <a:rPr sz="1814" spc="34" dirty="0">
                <a:latin typeface="Georgia"/>
                <a:cs typeface="Georgia"/>
              </a:rPr>
              <a:t> </a:t>
            </a:r>
            <a:r>
              <a:rPr sz="1814" dirty="0">
                <a:latin typeface="Georgia"/>
                <a:cs typeface="Georgia"/>
              </a:rPr>
              <a:t>walk</a:t>
            </a:r>
          </a:p>
          <a:p>
            <a:pPr marL="322098" indent="-259118">
              <a:spcBef>
                <a:spcPts val="597"/>
              </a:spcBef>
              <a:buClr>
                <a:srgbClr val="3333B2"/>
              </a:buClr>
              <a:buSzPct val="110526"/>
              <a:buFont typeface="Arial" panose="020B0604020202020204" pitchFamily="34" charset="0"/>
              <a:buChar char="•"/>
              <a:tabLst>
                <a:tab pos="319168" algn="l"/>
              </a:tabLst>
            </a:pPr>
            <a:r>
              <a:rPr sz="1814" spc="-25" dirty="0">
                <a:latin typeface="Georgia"/>
                <a:cs typeface="Georgia"/>
              </a:rPr>
              <a:t>Play</a:t>
            </a:r>
            <a:r>
              <a:rPr sz="1814" spc="42" dirty="0">
                <a:latin typeface="Georgia"/>
                <a:cs typeface="Georgia"/>
              </a:rPr>
              <a:t> </a:t>
            </a:r>
            <a:r>
              <a:rPr sz="1814" dirty="0">
                <a:latin typeface="Georgia"/>
                <a:cs typeface="Georgia"/>
              </a:rPr>
              <a:t>video</a:t>
            </a:r>
            <a:r>
              <a:rPr sz="1814" spc="42" dirty="0">
                <a:latin typeface="Georgia"/>
                <a:cs typeface="Georgia"/>
              </a:rPr>
              <a:t> </a:t>
            </a:r>
            <a:r>
              <a:rPr sz="1814" spc="-17" dirty="0">
                <a:latin typeface="Georgia"/>
                <a:cs typeface="Georgia"/>
              </a:rPr>
              <a:t>or</a:t>
            </a:r>
            <a:r>
              <a:rPr sz="1814" spc="42" dirty="0">
                <a:latin typeface="Georgia"/>
                <a:cs typeface="Georgia"/>
              </a:rPr>
              <a:t> </a:t>
            </a:r>
            <a:r>
              <a:rPr sz="1814" spc="-8" dirty="0">
                <a:latin typeface="Georgia"/>
                <a:cs typeface="Georgia"/>
              </a:rPr>
              <a:t>board</a:t>
            </a:r>
            <a:r>
              <a:rPr sz="1814" spc="42" dirty="0">
                <a:latin typeface="Georgia"/>
                <a:cs typeface="Georgia"/>
              </a:rPr>
              <a:t> </a:t>
            </a:r>
            <a:r>
              <a:rPr sz="1814" dirty="0">
                <a:latin typeface="Georgia"/>
                <a:cs typeface="Georgia"/>
              </a:rPr>
              <a:t>games</a:t>
            </a:r>
          </a:p>
        </p:txBody>
      </p:sp>
      <p:sp>
        <p:nvSpPr>
          <p:cNvPr id="4" name="object 4"/>
          <p:cNvSpPr txBox="1"/>
          <p:nvPr/>
        </p:nvSpPr>
        <p:spPr>
          <a:xfrm>
            <a:off x="5944571" y="2098823"/>
            <a:ext cx="4586345" cy="1951578"/>
          </a:xfrm>
          <a:prstGeom prst="rect">
            <a:avLst/>
          </a:prstGeom>
        </p:spPr>
        <p:txBody>
          <a:bodyPr vert="horz" wrap="square" lIns="0" tIns="71519" rIns="0" bIns="0" rtlCol="0">
            <a:spAutoFit/>
          </a:bodyPr>
          <a:lstStyle/>
          <a:p>
            <a:pPr marL="21349">
              <a:spcBef>
                <a:spcPts val="563"/>
              </a:spcBef>
            </a:pPr>
            <a:r>
              <a:rPr sz="2176" spc="134" dirty="0">
                <a:solidFill>
                  <a:srgbClr val="3333B2"/>
                </a:solidFill>
                <a:latin typeface="Lucida Sans Unicode"/>
                <a:cs typeface="Lucida Sans Unicode"/>
              </a:rPr>
              <a:t>→</a:t>
            </a:r>
            <a:r>
              <a:rPr sz="2176" spc="286" dirty="0">
                <a:solidFill>
                  <a:srgbClr val="3333B2"/>
                </a:solidFill>
                <a:latin typeface="Lucida Sans Unicode"/>
                <a:cs typeface="Lucida Sans Unicode"/>
              </a:rPr>
              <a:t> </a:t>
            </a:r>
            <a:r>
              <a:rPr sz="1814" b="1" spc="-8" dirty="0">
                <a:solidFill>
                  <a:srgbClr val="0046FF"/>
                </a:solidFill>
                <a:latin typeface="Cambria"/>
                <a:cs typeface="Cambria"/>
              </a:rPr>
              <a:t>Reward</a:t>
            </a:r>
            <a:r>
              <a:rPr sz="1814" spc="-8" dirty="0">
                <a:latin typeface="Georgia"/>
                <a:cs typeface="Georgia"/>
              </a:rPr>
              <a:t>:</a:t>
            </a:r>
            <a:r>
              <a:rPr sz="1814" spc="143" dirty="0">
                <a:latin typeface="Georgia"/>
                <a:cs typeface="Georgia"/>
              </a:rPr>
              <a:t> </a:t>
            </a:r>
            <a:r>
              <a:rPr sz="1814" spc="-17" dirty="0">
                <a:latin typeface="Georgia"/>
                <a:cs typeface="Georgia"/>
              </a:rPr>
              <a:t>air</a:t>
            </a:r>
            <a:r>
              <a:rPr sz="1814" spc="67" dirty="0">
                <a:latin typeface="Georgia"/>
                <a:cs typeface="Georgia"/>
              </a:rPr>
              <a:t> </a:t>
            </a:r>
            <a:r>
              <a:rPr sz="1814" spc="-8" dirty="0">
                <a:latin typeface="Georgia"/>
                <a:cs typeface="Georgia"/>
              </a:rPr>
              <a:t>time,</a:t>
            </a:r>
            <a:r>
              <a:rPr sz="1814" spc="67" dirty="0">
                <a:latin typeface="Georgia"/>
                <a:cs typeface="Georgia"/>
              </a:rPr>
              <a:t> </a:t>
            </a:r>
            <a:r>
              <a:rPr sz="1814" spc="-25" dirty="0">
                <a:latin typeface="Georgia"/>
                <a:cs typeface="Georgia"/>
              </a:rPr>
              <a:t>inverse</a:t>
            </a:r>
            <a:r>
              <a:rPr sz="1814" spc="67" dirty="0">
                <a:latin typeface="Georgia"/>
                <a:cs typeface="Georgia"/>
              </a:rPr>
              <a:t> </a:t>
            </a:r>
            <a:r>
              <a:rPr sz="1814" spc="-8" dirty="0">
                <a:latin typeface="Georgia"/>
                <a:cs typeface="Georgia"/>
              </a:rPr>
              <a:t>distance,</a:t>
            </a:r>
            <a:r>
              <a:rPr sz="1814" spc="67" dirty="0">
                <a:latin typeface="Georgia"/>
                <a:cs typeface="Georgia"/>
              </a:rPr>
              <a:t> </a:t>
            </a:r>
            <a:r>
              <a:rPr sz="1814" spc="17" dirty="0">
                <a:latin typeface="Georgia"/>
                <a:cs typeface="Georgia"/>
              </a:rPr>
              <a:t>...</a:t>
            </a:r>
            <a:endParaRPr sz="1814" dirty="0">
              <a:latin typeface="Georgia"/>
              <a:cs typeface="Georgia"/>
            </a:endParaRPr>
          </a:p>
          <a:p>
            <a:pPr marL="21349">
              <a:spcBef>
                <a:spcPts val="394"/>
              </a:spcBef>
            </a:pPr>
            <a:r>
              <a:rPr sz="2176" spc="134" dirty="0">
                <a:solidFill>
                  <a:srgbClr val="3333B2"/>
                </a:solidFill>
                <a:latin typeface="Lucida Sans Unicode"/>
                <a:cs typeface="Lucida Sans Unicode"/>
              </a:rPr>
              <a:t>→</a:t>
            </a:r>
            <a:r>
              <a:rPr sz="2176" spc="269" dirty="0">
                <a:solidFill>
                  <a:srgbClr val="3333B2"/>
                </a:solidFill>
                <a:latin typeface="Lucida Sans Unicode"/>
                <a:cs typeface="Lucida Sans Unicode"/>
              </a:rPr>
              <a:t> </a:t>
            </a:r>
            <a:r>
              <a:rPr sz="1814" b="1" spc="-8" dirty="0">
                <a:solidFill>
                  <a:srgbClr val="0046FF"/>
                </a:solidFill>
                <a:latin typeface="Cambria"/>
                <a:cs typeface="Cambria"/>
              </a:rPr>
              <a:t>Reward</a:t>
            </a:r>
            <a:r>
              <a:rPr sz="1814" spc="-8" dirty="0">
                <a:latin typeface="Georgia"/>
                <a:cs typeface="Georgia"/>
              </a:rPr>
              <a:t>:</a:t>
            </a:r>
            <a:r>
              <a:rPr sz="1814" spc="126" dirty="0">
                <a:latin typeface="Georgia"/>
                <a:cs typeface="Georgia"/>
              </a:rPr>
              <a:t> </a:t>
            </a:r>
            <a:r>
              <a:rPr sz="1814" dirty="0">
                <a:latin typeface="Georgia"/>
                <a:cs typeface="Georgia"/>
              </a:rPr>
              <a:t>gains,</a:t>
            </a:r>
            <a:r>
              <a:rPr sz="1814" spc="59" dirty="0">
                <a:latin typeface="Georgia"/>
                <a:cs typeface="Georgia"/>
              </a:rPr>
              <a:t> </a:t>
            </a:r>
            <a:r>
              <a:rPr sz="1814" spc="-8" dirty="0">
                <a:latin typeface="Georgia"/>
                <a:cs typeface="Georgia"/>
              </a:rPr>
              <a:t>gains</a:t>
            </a:r>
            <a:r>
              <a:rPr sz="1814" spc="51" dirty="0">
                <a:latin typeface="Georgia"/>
                <a:cs typeface="Georgia"/>
              </a:rPr>
              <a:t> </a:t>
            </a:r>
            <a:r>
              <a:rPr sz="1814" spc="-34" dirty="0">
                <a:latin typeface="Georgia"/>
                <a:cs typeface="Georgia"/>
              </a:rPr>
              <a:t>minus</a:t>
            </a:r>
            <a:r>
              <a:rPr sz="1814" spc="59" dirty="0">
                <a:latin typeface="Georgia"/>
                <a:cs typeface="Georgia"/>
              </a:rPr>
              <a:t> </a:t>
            </a:r>
            <a:r>
              <a:rPr sz="1814" spc="-25" dirty="0">
                <a:latin typeface="Georgia"/>
                <a:cs typeface="Georgia"/>
              </a:rPr>
              <a:t>risk,</a:t>
            </a:r>
            <a:r>
              <a:rPr sz="1814" spc="59" dirty="0">
                <a:latin typeface="Georgia"/>
                <a:cs typeface="Georgia"/>
              </a:rPr>
              <a:t> </a:t>
            </a:r>
            <a:r>
              <a:rPr sz="1814" spc="17" dirty="0">
                <a:latin typeface="Georgia"/>
                <a:cs typeface="Georgia"/>
              </a:rPr>
              <a:t>...</a:t>
            </a:r>
            <a:endParaRPr sz="1814" dirty="0">
              <a:latin typeface="Georgia"/>
              <a:cs typeface="Georgia"/>
            </a:endParaRPr>
          </a:p>
          <a:p>
            <a:pPr marL="21349">
              <a:spcBef>
                <a:spcPts val="385"/>
              </a:spcBef>
            </a:pPr>
            <a:r>
              <a:rPr sz="2176" spc="134" dirty="0">
                <a:solidFill>
                  <a:srgbClr val="3333B2"/>
                </a:solidFill>
                <a:latin typeface="Lucida Sans Unicode"/>
                <a:cs typeface="Lucida Sans Unicode"/>
              </a:rPr>
              <a:t>→</a:t>
            </a:r>
            <a:r>
              <a:rPr sz="2176" spc="260" dirty="0">
                <a:solidFill>
                  <a:srgbClr val="3333B2"/>
                </a:solidFill>
                <a:latin typeface="Lucida Sans Unicode"/>
                <a:cs typeface="Lucida Sans Unicode"/>
              </a:rPr>
              <a:t> </a:t>
            </a:r>
            <a:r>
              <a:rPr sz="1814" b="1" spc="-8" dirty="0">
                <a:solidFill>
                  <a:srgbClr val="0046FF"/>
                </a:solidFill>
                <a:latin typeface="Cambria"/>
                <a:cs typeface="Cambria"/>
              </a:rPr>
              <a:t>Reward</a:t>
            </a:r>
            <a:r>
              <a:rPr sz="1814" spc="-8" dirty="0">
                <a:latin typeface="Georgia"/>
                <a:cs typeface="Georgia"/>
              </a:rPr>
              <a:t>:</a:t>
            </a:r>
            <a:r>
              <a:rPr sz="1814" spc="126" dirty="0">
                <a:latin typeface="Georgia"/>
                <a:cs typeface="Georgia"/>
              </a:rPr>
              <a:t> </a:t>
            </a:r>
            <a:r>
              <a:rPr sz="1814" spc="-34" dirty="0">
                <a:latin typeface="Georgia"/>
                <a:cs typeface="Georgia"/>
              </a:rPr>
              <a:t>efficiency,</a:t>
            </a:r>
            <a:r>
              <a:rPr sz="1814" spc="51" dirty="0">
                <a:latin typeface="Georgia"/>
                <a:cs typeface="Georgia"/>
              </a:rPr>
              <a:t> </a:t>
            </a:r>
            <a:r>
              <a:rPr sz="1814" spc="17" dirty="0">
                <a:latin typeface="Georgia"/>
                <a:cs typeface="Georgia"/>
              </a:rPr>
              <a:t>...</a:t>
            </a:r>
            <a:endParaRPr sz="1814" dirty="0">
              <a:latin typeface="Georgia"/>
              <a:cs typeface="Georgia"/>
            </a:endParaRPr>
          </a:p>
          <a:p>
            <a:pPr marL="21349">
              <a:spcBef>
                <a:spcPts val="395"/>
              </a:spcBef>
            </a:pPr>
            <a:r>
              <a:rPr sz="2176" spc="134" dirty="0">
                <a:solidFill>
                  <a:srgbClr val="3333B2"/>
                </a:solidFill>
                <a:latin typeface="Lucida Sans Unicode"/>
                <a:cs typeface="Lucida Sans Unicode"/>
              </a:rPr>
              <a:t>→</a:t>
            </a:r>
            <a:r>
              <a:rPr sz="2176" spc="277" dirty="0">
                <a:solidFill>
                  <a:srgbClr val="3333B2"/>
                </a:solidFill>
                <a:latin typeface="Lucida Sans Unicode"/>
                <a:cs typeface="Lucida Sans Unicode"/>
              </a:rPr>
              <a:t> </a:t>
            </a:r>
            <a:r>
              <a:rPr sz="1814" b="1" spc="-8" dirty="0">
                <a:solidFill>
                  <a:srgbClr val="0046FF"/>
                </a:solidFill>
                <a:latin typeface="Cambria"/>
                <a:cs typeface="Cambria"/>
              </a:rPr>
              <a:t>Reward</a:t>
            </a:r>
            <a:r>
              <a:rPr sz="1814" spc="-8" dirty="0">
                <a:latin typeface="Georgia"/>
                <a:cs typeface="Georgia"/>
              </a:rPr>
              <a:t>:</a:t>
            </a:r>
            <a:r>
              <a:rPr sz="1814" spc="134" dirty="0">
                <a:latin typeface="Georgia"/>
                <a:cs typeface="Georgia"/>
              </a:rPr>
              <a:t> </a:t>
            </a:r>
            <a:r>
              <a:rPr sz="1814" spc="-8" dirty="0">
                <a:latin typeface="Georgia"/>
                <a:cs typeface="Georgia"/>
              </a:rPr>
              <a:t>distance,</a:t>
            </a:r>
            <a:r>
              <a:rPr sz="1814" spc="59" dirty="0">
                <a:latin typeface="Georgia"/>
                <a:cs typeface="Georgia"/>
              </a:rPr>
              <a:t> </a:t>
            </a:r>
            <a:r>
              <a:rPr sz="1814" spc="-8" dirty="0">
                <a:latin typeface="Georgia"/>
                <a:cs typeface="Georgia"/>
              </a:rPr>
              <a:t>speed,</a:t>
            </a:r>
            <a:r>
              <a:rPr sz="1814" spc="59" dirty="0">
                <a:latin typeface="Georgia"/>
                <a:cs typeface="Georgia"/>
              </a:rPr>
              <a:t> </a:t>
            </a:r>
            <a:r>
              <a:rPr sz="1814" spc="17" dirty="0">
                <a:latin typeface="Georgia"/>
                <a:cs typeface="Georgia"/>
              </a:rPr>
              <a:t>...</a:t>
            </a:r>
            <a:endParaRPr sz="1814" dirty="0">
              <a:latin typeface="Georgia"/>
              <a:cs typeface="Georgia"/>
            </a:endParaRPr>
          </a:p>
          <a:p>
            <a:pPr marL="21349">
              <a:spcBef>
                <a:spcPts val="395"/>
              </a:spcBef>
            </a:pPr>
            <a:r>
              <a:rPr sz="2176" spc="134" dirty="0">
                <a:solidFill>
                  <a:srgbClr val="3333B2"/>
                </a:solidFill>
                <a:latin typeface="Lucida Sans Unicode"/>
                <a:cs typeface="Lucida Sans Unicode"/>
              </a:rPr>
              <a:t>→</a:t>
            </a:r>
            <a:r>
              <a:rPr sz="2176" spc="277" dirty="0">
                <a:solidFill>
                  <a:srgbClr val="3333B2"/>
                </a:solidFill>
                <a:latin typeface="Lucida Sans Unicode"/>
                <a:cs typeface="Lucida Sans Unicode"/>
              </a:rPr>
              <a:t> </a:t>
            </a:r>
            <a:r>
              <a:rPr sz="1814" b="1" spc="-8" dirty="0">
                <a:solidFill>
                  <a:srgbClr val="0046FF"/>
                </a:solidFill>
                <a:latin typeface="Cambria"/>
                <a:cs typeface="Cambria"/>
              </a:rPr>
              <a:t>Reward</a:t>
            </a:r>
            <a:r>
              <a:rPr sz="1814" spc="-8" dirty="0">
                <a:latin typeface="Georgia"/>
                <a:cs typeface="Georgia"/>
              </a:rPr>
              <a:t>:</a:t>
            </a:r>
            <a:r>
              <a:rPr sz="1814" spc="134" dirty="0">
                <a:latin typeface="Georgia"/>
                <a:cs typeface="Georgia"/>
              </a:rPr>
              <a:t> </a:t>
            </a:r>
            <a:r>
              <a:rPr sz="1814" spc="8" dirty="0">
                <a:latin typeface="Georgia"/>
                <a:cs typeface="Georgia"/>
              </a:rPr>
              <a:t>win,</a:t>
            </a:r>
            <a:r>
              <a:rPr sz="1814" spc="59" dirty="0">
                <a:latin typeface="Georgia"/>
                <a:cs typeface="Georgia"/>
              </a:rPr>
              <a:t> </a:t>
            </a:r>
            <a:r>
              <a:rPr sz="1814" spc="-17" dirty="0">
                <a:latin typeface="Georgia"/>
                <a:cs typeface="Georgia"/>
              </a:rPr>
              <a:t>maximi</a:t>
            </a:r>
            <a:r>
              <a:rPr lang="en-US" sz="1814" spc="-17" dirty="0">
                <a:latin typeface="Georgia"/>
                <a:cs typeface="Georgia"/>
              </a:rPr>
              <a:t>z</a:t>
            </a:r>
            <a:r>
              <a:rPr sz="1814" spc="-17" dirty="0">
                <a:latin typeface="Georgia"/>
                <a:cs typeface="Georgia"/>
              </a:rPr>
              <a:t>e</a:t>
            </a:r>
            <a:r>
              <a:rPr sz="1814" spc="67" dirty="0">
                <a:latin typeface="Georgia"/>
                <a:cs typeface="Georgia"/>
              </a:rPr>
              <a:t> </a:t>
            </a:r>
            <a:r>
              <a:rPr sz="1814" spc="-8" dirty="0">
                <a:latin typeface="Georgia"/>
                <a:cs typeface="Georgia"/>
              </a:rPr>
              <a:t>score,</a:t>
            </a:r>
            <a:r>
              <a:rPr sz="1814" spc="59" dirty="0">
                <a:latin typeface="Georgia"/>
                <a:cs typeface="Georgia"/>
              </a:rPr>
              <a:t> </a:t>
            </a:r>
            <a:r>
              <a:rPr sz="1814" spc="17" dirty="0">
                <a:latin typeface="Georgia"/>
                <a:cs typeface="Georgia"/>
              </a:rPr>
              <a:t>...</a:t>
            </a:r>
            <a:endParaRPr sz="1814" dirty="0">
              <a:latin typeface="Georgia"/>
              <a:cs typeface="Georgia"/>
            </a:endParaRPr>
          </a:p>
        </p:txBody>
      </p:sp>
      <p:sp>
        <p:nvSpPr>
          <p:cNvPr id="5" name="object 5"/>
          <p:cNvSpPr txBox="1"/>
          <p:nvPr/>
        </p:nvSpPr>
        <p:spPr>
          <a:xfrm>
            <a:off x="1900678" y="4659450"/>
            <a:ext cx="7454019" cy="579821"/>
          </a:xfrm>
          <a:prstGeom prst="rect">
            <a:avLst/>
          </a:prstGeom>
        </p:spPr>
        <p:txBody>
          <a:bodyPr vert="horz" wrap="square" lIns="0" tIns="12809" rIns="0" bIns="0" rtlCol="0">
            <a:spAutoFit/>
          </a:bodyPr>
          <a:lstStyle/>
          <a:p>
            <a:pPr marL="21349" marR="8539">
              <a:lnSpc>
                <a:spcPct val="104900"/>
              </a:lnSpc>
              <a:spcBef>
                <a:spcPts val="101"/>
              </a:spcBef>
            </a:pPr>
            <a:r>
              <a:rPr sz="1814" spc="-51" dirty="0">
                <a:latin typeface="Georgia"/>
                <a:cs typeface="Georgia"/>
              </a:rPr>
              <a:t>If</a:t>
            </a:r>
            <a:r>
              <a:rPr sz="1814" spc="67" dirty="0">
                <a:latin typeface="Georgia"/>
                <a:cs typeface="Georgia"/>
              </a:rPr>
              <a:t> </a:t>
            </a:r>
            <a:r>
              <a:rPr sz="1814" dirty="0">
                <a:latin typeface="Georgia"/>
                <a:cs typeface="Georgia"/>
              </a:rPr>
              <a:t>the</a:t>
            </a:r>
            <a:r>
              <a:rPr sz="1814" spc="67" dirty="0">
                <a:latin typeface="Georgia"/>
                <a:cs typeface="Georgia"/>
              </a:rPr>
              <a:t> </a:t>
            </a:r>
            <a:r>
              <a:rPr sz="1814" spc="8" dirty="0">
                <a:latin typeface="Georgia"/>
                <a:cs typeface="Georgia"/>
              </a:rPr>
              <a:t>goal</a:t>
            </a:r>
            <a:r>
              <a:rPr sz="1814" spc="67" dirty="0">
                <a:latin typeface="Georgia"/>
                <a:cs typeface="Georgia"/>
              </a:rPr>
              <a:t> </a:t>
            </a:r>
            <a:r>
              <a:rPr sz="1814" spc="-34" dirty="0">
                <a:latin typeface="Georgia"/>
                <a:cs typeface="Georgia"/>
              </a:rPr>
              <a:t>is</a:t>
            </a:r>
            <a:r>
              <a:rPr sz="1814" spc="75" dirty="0">
                <a:latin typeface="Georgia"/>
                <a:cs typeface="Georgia"/>
              </a:rPr>
              <a:t> </a:t>
            </a:r>
            <a:r>
              <a:rPr sz="1814" spc="-8" dirty="0">
                <a:latin typeface="Georgia"/>
                <a:cs typeface="Georgia"/>
              </a:rPr>
              <a:t>to</a:t>
            </a:r>
            <a:r>
              <a:rPr sz="1814" spc="67" dirty="0">
                <a:latin typeface="Georgia"/>
                <a:cs typeface="Georgia"/>
              </a:rPr>
              <a:t> </a:t>
            </a:r>
            <a:r>
              <a:rPr sz="1814" spc="-8" dirty="0">
                <a:latin typeface="Georgia"/>
                <a:cs typeface="Georgia"/>
              </a:rPr>
              <a:t>learn</a:t>
            </a:r>
            <a:r>
              <a:rPr sz="1814" spc="67" dirty="0">
                <a:latin typeface="Georgia"/>
                <a:cs typeface="Georgia"/>
              </a:rPr>
              <a:t> </a:t>
            </a:r>
            <a:r>
              <a:rPr sz="1814" dirty="0">
                <a:latin typeface="Georgia"/>
                <a:cs typeface="Georgia"/>
              </a:rPr>
              <a:t>via</a:t>
            </a:r>
            <a:r>
              <a:rPr sz="1814" spc="75" dirty="0">
                <a:latin typeface="Georgia"/>
                <a:cs typeface="Georgia"/>
              </a:rPr>
              <a:t> </a:t>
            </a:r>
            <a:r>
              <a:rPr sz="1814" spc="-8" dirty="0">
                <a:latin typeface="Georgia"/>
                <a:cs typeface="Georgia"/>
              </a:rPr>
              <a:t>interaction,</a:t>
            </a:r>
            <a:r>
              <a:rPr sz="1814" spc="67" dirty="0">
                <a:latin typeface="Georgia"/>
                <a:cs typeface="Georgia"/>
              </a:rPr>
              <a:t> </a:t>
            </a:r>
            <a:r>
              <a:rPr sz="1814" spc="-8" dirty="0">
                <a:latin typeface="Georgia"/>
                <a:cs typeface="Georgia"/>
              </a:rPr>
              <a:t>these</a:t>
            </a:r>
            <a:r>
              <a:rPr sz="1814" spc="67" dirty="0">
                <a:latin typeface="Georgia"/>
                <a:cs typeface="Georgia"/>
              </a:rPr>
              <a:t> </a:t>
            </a:r>
            <a:r>
              <a:rPr sz="1814" dirty="0">
                <a:latin typeface="Georgia"/>
                <a:cs typeface="Georgia"/>
              </a:rPr>
              <a:t>are</a:t>
            </a:r>
            <a:r>
              <a:rPr sz="1814" spc="75" dirty="0">
                <a:latin typeface="Georgia"/>
                <a:cs typeface="Georgia"/>
              </a:rPr>
              <a:t> </a:t>
            </a:r>
            <a:r>
              <a:rPr sz="1814" spc="-8" dirty="0">
                <a:latin typeface="Georgia"/>
                <a:cs typeface="Georgia"/>
              </a:rPr>
              <a:t>all</a:t>
            </a:r>
            <a:r>
              <a:rPr sz="1814" spc="67" dirty="0">
                <a:latin typeface="Georgia"/>
                <a:cs typeface="Georgia"/>
              </a:rPr>
              <a:t> </a:t>
            </a:r>
            <a:r>
              <a:rPr sz="1814" spc="-17" dirty="0">
                <a:latin typeface="Georgia"/>
                <a:cs typeface="Georgia"/>
              </a:rPr>
              <a:t>reinforcement</a:t>
            </a:r>
            <a:r>
              <a:rPr sz="1814" spc="67" dirty="0">
                <a:latin typeface="Georgia"/>
                <a:cs typeface="Georgia"/>
              </a:rPr>
              <a:t> </a:t>
            </a:r>
            <a:r>
              <a:rPr sz="1814" spc="-8" dirty="0">
                <a:latin typeface="Georgia"/>
                <a:cs typeface="Georgia"/>
              </a:rPr>
              <a:t>learning</a:t>
            </a:r>
            <a:r>
              <a:rPr sz="1814" spc="75" dirty="0">
                <a:latin typeface="Georgia"/>
                <a:cs typeface="Georgia"/>
              </a:rPr>
              <a:t> </a:t>
            </a:r>
            <a:r>
              <a:rPr sz="1814" spc="-25" dirty="0">
                <a:latin typeface="Georgia"/>
                <a:cs typeface="Georgia"/>
              </a:rPr>
              <a:t>problems </a:t>
            </a:r>
            <a:r>
              <a:rPr sz="1814" spc="-362" dirty="0">
                <a:latin typeface="Georgia"/>
                <a:cs typeface="Georgia"/>
              </a:rPr>
              <a:t> </a:t>
            </a:r>
            <a:r>
              <a:rPr sz="1814" spc="-17" dirty="0">
                <a:latin typeface="Georgia"/>
                <a:cs typeface="Georgia"/>
              </a:rPr>
              <a:t>(Irrespective</a:t>
            </a:r>
            <a:r>
              <a:rPr sz="1814" spc="59" dirty="0">
                <a:latin typeface="Georgia"/>
                <a:cs typeface="Georgia"/>
              </a:rPr>
              <a:t> </a:t>
            </a:r>
            <a:r>
              <a:rPr sz="1814" spc="-17" dirty="0">
                <a:latin typeface="Georgia"/>
                <a:cs typeface="Georgia"/>
              </a:rPr>
              <a:t>of</a:t>
            </a:r>
            <a:r>
              <a:rPr sz="1814" spc="59" dirty="0">
                <a:latin typeface="Georgia"/>
                <a:cs typeface="Georgia"/>
              </a:rPr>
              <a:t> </a:t>
            </a:r>
            <a:r>
              <a:rPr sz="1814" dirty="0">
                <a:latin typeface="Georgia"/>
                <a:cs typeface="Georgia"/>
              </a:rPr>
              <a:t>which</a:t>
            </a:r>
            <a:r>
              <a:rPr sz="1814" spc="59" dirty="0">
                <a:latin typeface="Georgia"/>
                <a:cs typeface="Georgia"/>
              </a:rPr>
              <a:t> </a:t>
            </a:r>
            <a:r>
              <a:rPr sz="1814" spc="-17" dirty="0">
                <a:latin typeface="Georgia"/>
                <a:cs typeface="Georgia"/>
              </a:rPr>
              <a:t>solution</a:t>
            </a:r>
            <a:r>
              <a:rPr sz="1814" spc="59" dirty="0">
                <a:latin typeface="Georgia"/>
                <a:cs typeface="Georgia"/>
              </a:rPr>
              <a:t> </a:t>
            </a:r>
            <a:r>
              <a:rPr sz="1814" spc="-17" dirty="0">
                <a:latin typeface="Georgia"/>
                <a:cs typeface="Georgia"/>
              </a:rPr>
              <a:t>you</a:t>
            </a:r>
            <a:r>
              <a:rPr sz="1814" spc="59" dirty="0">
                <a:latin typeface="Georgia"/>
                <a:cs typeface="Georgia"/>
              </a:rPr>
              <a:t> </a:t>
            </a:r>
            <a:r>
              <a:rPr sz="1814" spc="8" dirty="0">
                <a:latin typeface="Georgia"/>
                <a:cs typeface="Georgia"/>
              </a:rPr>
              <a:t>use)</a:t>
            </a:r>
            <a:endParaRPr sz="1814" dirty="0">
              <a:latin typeface="Georgia"/>
              <a:cs typeface="Georgia"/>
            </a:endParaRPr>
          </a:p>
        </p:txBody>
      </p:sp>
      <p:sp>
        <p:nvSpPr>
          <p:cNvPr id="6" name="Rectangle 5">
            <a:extLst>
              <a:ext uri="{FF2B5EF4-FFF2-40B4-BE49-F238E27FC236}">
                <a16:creationId xmlns:a16="http://schemas.microsoft.com/office/drawing/2014/main" id="{B41008BB-3417-F8CF-7089-FD9892594534}"/>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82075F5F-FE1E-12C6-EFD5-D8DD04AA772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3A6DBC02-587E-0318-FB68-631985B23E2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123926925"/>
      </p:ext>
    </p:extLst>
  </p:cSld>
  <p:clrMapOvr>
    <a:masterClrMapping/>
  </p:clrMapOvr>
  <p:transition>
    <p:cut/>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716466" y="708824"/>
            <a:ext cx="6548608" cy="471513"/>
          </a:xfrm>
          <a:prstGeom prst="rect">
            <a:avLst/>
          </a:prstGeom>
        </p:spPr>
        <p:txBody>
          <a:bodyPr vert="horz" wrap="square" lIns="0" tIns="19214" rIns="0" bIns="0" rtlCol="0" anchor="ctr">
            <a:spAutoFit/>
          </a:bodyPr>
          <a:lstStyle/>
          <a:p>
            <a:pPr marL="21349">
              <a:spcBef>
                <a:spcPts val="151"/>
              </a:spcBef>
            </a:pPr>
            <a:r>
              <a:rPr sz="3264" spc="-59" dirty="0">
                <a:solidFill>
                  <a:srgbClr val="3333B2"/>
                </a:solidFill>
                <a:latin typeface="Georgia"/>
                <a:cs typeface="Georgia"/>
              </a:rPr>
              <a:t>What</a:t>
            </a:r>
            <a:r>
              <a:rPr sz="3264" spc="42" dirty="0">
                <a:solidFill>
                  <a:srgbClr val="3333B2"/>
                </a:solidFill>
                <a:latin typeface="Georgia"/>
                <a:cs typeface="Georgia"/>
              </a:rPr>
              <a:t> </a:t>
            </a:r>
            <a:r>
              <a:rPr sz="3264" spc="-59" dirty="0">
                <a:solidFill>
                  <a:srgbClr val="3333B2"/>
                </a:solidFill>
                <a:latin typeface="Georgia"/>
                <a:cs typeface="Georgia"/>
              </a:rPr>
              <a:t>is</a:t>
            </a:r>
            <a:r>
              <a:rPr sz="3264" spc="51" dirty="0">
                <a:solidFill>
                  <a:srgbClr val="3333B2"/>
                </a:solidFill>
                <a:latin typeface="Georgia"/>
                <a:cs typeface="Georgia"/>
              </a:rPr>
              <a:t> </a:t>
            </a:r>
            <a:r>
              <a:rPr sz="3264" spc="-42" dirty="0">
                <a:solidFill>
                  <a:srgbClr val="3333B2"/>
                </a:solidFill>
                <a:latin typeface="Georgia"/>
                <a:cs typeface="Georgia"/>
              </a:rPr>
              <a:t>reinforcement</a:t>
            </a:r>
            <a:r>
              <a:rPr sz="3264" spc="51" dirty="0">
                <a:solidFill>
                  <a:srgbClr val="3333B2"/>
                </a:solidFill>
                <a:latin typeface="Georgia"/>
                <a:cs typeface="Georgia"/>
              </a:rPr>
              <a:t> </a:t>
            </a:r>
            <a:r>
              <a:rPr sz="3264" spc="-25" dirty="0">
                <a:solidFill>
                  <a:srgbClr val="3333B2"/>
                </a:solidFill>
                <a:latin typeface="Georgia"/>
                <a:cs typeface="Georgia"/>
              </a:rPr>
              <a:t>learning?</a:t>
            </a:r>
            <a:endParaRPr sz="3264" dirty="0">
              <a:latin typeface="Georgia"/>
              <a:cs typeface="Georgia"/>
            </a:endParaRPr>
          </a:p>
        </p:txBody>
      </p:sp>
      <p:sp>
        <p:nvSpPr>
          <p:cNvPr id="3" name="object 3"/>
          <p:cNvSpPr txBox="1"/>
          <p:nvPr/>
        </p:nvSpPr>
        <p:spPr>
          <a:xfrm>
            <a:off x="1790880" y="1805080"/>
            <a:ext cx="8692924" cy="3912606"/>
          </a:xfrm>
          <a:prstGeom prst="rect">
            <a:avLst/>
          </a:prstGeom>
        </p:spPr>
        <p:txBody>
          <a:bodyPr vert="horz" wrap="square" lIns="0" tIns="96071" rIns="0" bIns="0" rtlCol="0">
            <a:spAutoFit/>
          </a:bodyPr>
          <a:lstStyle/>
          <a:p>
            <a:pPr marL="64047">
              <a:spcBef>
                <a:spcPts val="756"/>
              </a:spcBef>
            </a:pPr>
            <a:r>
              <a:rPr sz="2176" spc="-8" dirty="0">
                <a:latin typeface="Georgia"/>
                <a:cs typeface="Georgia"/>
              </a:rPr>
              <a:t>There</a:t>
            </a:r>
            <a:r>
              <a:rPr sz="2176" spc="51" dirty="0">
                <a:latin typeface="Georgia"/>
                <a:cs typeface="Georgia"/>
              </a:rPr>
              <a:t> </a:t>
            </a:r>
            <a:r>
              <a:rPr sz="2176" dirty="0">
                <a:latin typeface="Georgia"/>
                <a:cs typeface="Georgia"/>
              </a:rPr>
              <a:t>are</a:t>
            </a:r>
            <a:r>
              <a:rPr sz="2176" spc="59" dirty="0">
                <a:latin typeface="Georgia"/>
                <a:cs typeface="Georgia"/>
              </a:rPr>
              <a:t> </a:t>
            </a:r>
            <a:r>
              <a:rPr sz="2176" spc="-17" dirty="0">
                <a:latin typeface="Georgia"/>
                <a:cs typeface="Georgia"/>
              </a:rPr>
              <a:t>distinct</a:t>
            </a:r>
            <a:r>
              <a:rPr sz="2176" spc="51" dirty="0">
                <a:latin typeface="Georgia"/>
                <a:cs typeface="Georgia"/>
              </a:rPr>
              <a:t> </a:t>
            </a:r>
            <a:r>
              <a:rPr sz="2176" spc="-25" dirty="0">
                <a:latin typeface="Georgia"/>
                <a:cs typeface="Georgia"/>
              </a:rPr>
              <a:t>reasons</a:t>
            </a:r>
            <a:r>
              <a:rPr sz="2176" spc="59" dirty="0">
                <a:latin typeface="Georgia"/>
                <a:cs typeface="Georgia"/>
              </a:rPr>
              <a:t> </a:t>
            </a:r>
            <a:r>
              <a:rPr sz="2176" spc="-8" dirty="0">
                <a:latin typeface="Georgia"/>
                <a:cs typeface="Georgia"/>
              </a:rPr>
              <a:t>to</a:t>
            </a:r>
            <a:r>
              <a:rPr sz="2176" spc="51" dirty="0">
                <a:latin typeface="Georgia"/>
                <a:cs typeface="Georgia"/>
              </a:rPr>
              <a:t> </a:t>
            </a:r>
            <a:r>
              <a:rPr sz="2176" spc="-8" dirty="0">
                <a:latin typeface="Georgia"/>
                <a:cs typeface="Georgia"/>
              </a:rPr>
              <a:t>learn:</a:t>
            </a:r>
            <a:endParaRPr sz="2176" dirty="0">
              <a:latin typeface="Georgia"/>
              <a:cs typeface="Georgia"/>
            </a:endParaRPr>
          </a:p>
          <a:p>
            <a:pPr marL="488893" indent="-279673">
              <a:spcBef>
                <a:spcPts val="597"/>
              </a:spcBef>
              <a:buClr>
                <a:srgbClr val="3333B2"/>
              </a:buClr>
              <a:buAutoNum type="arabicPeriod"/>
              <a:tabLst>
                <a:tab pos="489960" algn="l"/>
              </a:tabLst>
            </a:pPr>
            <a:r>
              <a:rPr sz="2176" spc="-34" dirty="0">
                <a:latin typeface="Georgia"/>
                <a:cs typeface="Georgia"/>
              </a:rPr>
              <a:t>Find</a:t>
            </a:r>
            <a:r>
              <a:rPr sz="2176" dirty="0">
                <a:latin typeface="Georgia"/>
                <a:cs typeface="Georgia"/>
              </a:rPr>
              <a:t> </a:t>
            </a:r>
            <a:r>
              <a:rPr sz="2176" b="1" dirty="0">
                <a:solidFill>
                  <a:srgbClr val="0046FF"/>
                </a:solidFill>
                <a:latin typeface="Cambria"/>
                <a:cs typeface="Cambria"/>
              </a:rPr>
              <a:t>solutions</a:t>
            </a:r>
            <a:endParaRPr sz="2176" dirty="0">
              <a:latin typeface="Cambria"/>
              <a:cs typeface="Cambria"/>
            </a:endParaRPr>
          </a:p>
          <a:p>
            <a:pPr marL="984504" lvl="1" indent="-310942">
              <a:spcBef>
                <a:spcPts val="764"/>
              </a:spcBef>
              <a:buClr>
                <a:srgbClr val="3333B2"/>
              </a:buClr>
              <a:buSzPct val="111764"/>
              <a:buFont typeface="Arial" panose="020B0604020202020204" pitchFamily="34" charset="0"/>
              <a:buChar char="•"/>
              <a:tabLst>
                <a:tab pos="915873" algn="l"/>
              </a:tabLst>
            </a:pPr>
            <a:r>
              <a:rPr sz="1814" spc="-25" dirty="0">
                <a:latin typeface="Georgia"/>
                <a:cs typeface="Georgia"/>
              </a:rPr>
              <a:t>A</a:t>
            </a:r>
            <a:r>
              <a:rPr sz="1814" spc="51" dirty="0">
                <a:latin typeface="Georgia"/>
                <a:cs typeface="Georgia"/>
              </a:rPr>
              <a:t> </a:t>
            </a:r>
            <a:r>
              <a:rPr sz="1814" spc="-8" dirty="0">
                <a:latin typeface="Georgia"/>
                <a:cs typeface="Georgia"/>
              </a:rPr>
              <a:t>program</a:t>
            </a:r>
            <a:r>
              <a:rPr sz="1814" spc="42" dirty="0">
                <a:latin typeface="Georgia"/>
                <a:cs typeface="Georgia"/>
              </a:rPr>
              <a:t> </a:t>
            </a:r>
            <a:r>
              <a:rPr sz="1814" dirty="0">
                <a:latin typeface="Georgia"/>
                <a:cs typeface="Georgia"/>
              </a:rPr>
              <a:t>that</a:t>
            </a:r>
            <a:r>
              <a:rPr sz="1814" spc="51" dirty="0">
                <a:latin typeface="Georgia"/>
                <a:cs typeface="Georgia"/>
              </a:rPr>
              <a:t> </a:t>
            </a:r>
            <a:r>
              <a:rPr sz="1814" spc="-8" dirty="0">
                <a:latin typeface="Georgia"/>
                <a:cs typeface="Georgia"/>
              </a:rPr>
              <a:t>plays</a:t>
            </a:r>
            <a:r>
              <a:rPr sz="1814" spc="51" dirty="0">
                <a:latin typeface="Georgia"/>
                <a:cs typeface="Georgia"/>
              </a:rPr>
              <a:t> </a:t>
            </a:r>
            <a:r>
              <a:rPr sz="1814" spc="-8" dirty="0">
                <a:latin typeface="Georgia"/>
                <a:cs typeface="Georgia"/>
              </a:rPr>
              <a:t>chess</a:t>
            </a:r>
            <a:r>
              <a:rPr sz="1814" spc="51" dirty="0">
                <a:latin typeface="Georgia"/>
                <a:cs typeface="Georgia"/>
              </a:rPr>
              <a:t> </a:t>
            </a:r>
            <a:r>
              <a:rPr sz="1814" dirty="0">
                <a:latin typeface="Georgia"/>
                <a:cs typeface="Georgia"/>
              </a:rPr>
              <a:t>really</a:t>
            </a:r>
            <a:r>
              <a:rPr sz="1814" spc="51" dirty="0">
                <a:latin typeface="Georgia"/>
                <a:cs typeface="Georgia"/>
              </a:rPr>
              <a:t> </a:t>
            </a:r>
            <a:r>
              <a:rPr sz="1814" spc="8" dirty="0">
                <a:latin typeface="Georgia"/>
                <a:cs typeface="Georgia"/>
              </a:rPr>
              <a:t>well</a:t>
            </a:r>
            <a:endParaRPr sz="1814" dirty="0">
              <a:latin typeface="Georgia"/>
              <a:cs typeface="Georgia"/>
            </a:endParaRPr>
          </a:p>
          <a:p>
            <a:pPr marL="984504" lvl="1" indent="-310942">
              <a:spcBef>
                <a:spcPts val="126"/>
              </a:spcBef>
              <a:buClr>
                <a:srgbClr val="3333B2"/>
              </a:buClr>
              <a:buSzPct val="111764"/>
              <a:buFont typeface="Arial" panose="020B0604020202020204" pitchFamily="34" charset="0"/>
              <a:buChar char="•"/>
              <a:tabLst>
                <a:tab pos="915873" algn="l"/>
              </a:tabLst>
            </a:pPr>
            <a:r>
              <a:rPr sz="1814" spc="-25" dirty="0">
                <a:latin typeface="Georgia"/>
                <a:cs typeface="Georgia"/>
              </a:rPr>
              <a:t>A</a:t>
            </a:r>
            <a:r>
              <a:rPr sz="1814" spc="42" dirty="0">
                <a:latin typeface="Georgia"/>
                <a:cs typeface="Georgia"/>
              </a:rPr>
              <a:t> </a:t>
            </a:r>
            <a:r>
              <a:rPr sz="1814" dirty="0">
                <a:latin typeface="Georgia"/>
                <a:cs typeface="Georgia"/>
              </a:rPr>
              <a:t>manufacturing</a:t>
            </a:r>
            <a:r>
              <a:rPr sz="1814" spc="51" dirty="0">
                <a:latin typeface="Georgia"/>
                <a:cs typeface="Georgia"/>
              </a:rPr>
              <a:t> </a:t>
            </a:r>
            <a:r>
              <a:rPr sz="1814" spc="-8" dirty="0">
                <a:latin typeface="Georgia"/>
                <a:cs typeface="Georgia"/>
              </a:rPr>
              <a:t>robot</a:t>
            </a:r>
            <a:r>
              <a:rPr sz="1814" spc="51" dirty="0">
                <a:latin typeface="Georgia"/>
                <a:cs typeface="Georgia"/>
              </a:rPr>
              <a:t> </a:t>
            </a:r>
            <a:r>
              <a:rPr sz="1814" spc="8" dirty="0">
                <a:latin typeface="Georgia"/>
                <a:cs typeface="Georgia"/>
              </a:rPr>
              <a:t>with</a:t>
            </a:r>
            <a:r>
              <a:rPr sz="1814" spc="51" dirty="0">
                <a:latin typeface="Georgia"/>
                <a:cs typeface="Georgia"/>
              </a:rPr>
              <a:t> </a:t>
            </a:r>
            <a:r>
              <a:rPr sz="1814" spc="17" dirty="0">
                <a:latin typeface="Georgia"/>
                <a:cs typeface="Georgia"/>
              </a:rPr>
              <a:t>a</a:t>
            </a:r>
            <a:r>
              <a:rPr sz="1814" spc="51" dirty="0">
                <a:latin typeface="Georgia"/>
                <a:cs typeface="Georgia"/>
              </a:rPr>
              <a:t> </a:t>
            </a:r>
            <a:r>
              <a:rPr sz="1814" spc="-17" dirty="0">
                <a:latin typeface="Georgia"/>
                <a:cs typeface="Georgia"/>
              </a:rPr>
              <a:t>specific</a:t>
            </a:r>
            <a:r>
              <a:rPr sz="1814" spc="51" dirty="0">
                <a:latin typeface="Georgia"/>
                <a:cs typeface="Georgia"/>
              </a:rPr>
              <a:t> </a:t>
            </a:r>
            <a:r>
              <a:rPr sz="1814" spc="-8" dirty="0">
                <a:latin typeface="Georgia"/>
                <a:cs typeface="Georgia"/>
              </a:rPr>
              <a:t>purpose</a:t>
            </a:r>
            <a:endParaRPr sz="1814" dirty="0">
              <a:latin typeface="Georgia"/>
              <a:cs typeface="Georgia"/>
            </a:endParaRPr>
          </a:p>
          <a:p>
            <a:pPr marL="488893" indent="-279673">
              <a:spcBef>
                <a:spcPts val="799"/>
              </a:spcBef>
              <a:buClr>
                <a:srgbClr val="3333B2"/>
              </a:buClr>
              <a:buFont typeface="Georgia"/>
              <a:buAutoNum type="arabicPeriod"/>
              <a:tabLst>
                <a:tab pos="489960" algn="l"/>
              </a:tabLst>
            </a:pPr>
            <a:r>
              <a:rPr sz="2176" b="1" dirty="0">
                <a:solidFill>
                  <a:srgbClr val="0046FF"/>
                </a:solidFill>
                <a:latin typeface="Cambria"/>
                <a:cs typeface="Cambria"/>
              </a:rPr>
              <a:t>Adapt</a:t>
            </a:r>
            <a:r>
              <a:rPr sz="2176" b="1" spc="118" dirty="0">
                <a:solidFill>
                  <a:srgbClr val="0046FF"/>
                </a:solidFill>
                <a:latin typeface="Cambria"/>
                <a:cs typeface="Cambria"/>
              </a:rPr>
              <a:t> </a:t>
            </a:r>
            <a:r>
              <a:rPr sz="2176" b="1" dirty="0">
                <a:solidFill>
                  <a:srgbClr val="0046FF"/>
                </a:solidFill>
                <a:latin typeface="Cambria"/>
                <a:cs typeface="Cambria"/>
              </a:rPr>
              <a:t>online</a:t>
            </a:r>
            <a:r>
              <a:rPr sz="2176" dirty="0">
                <a:latin typeface="Georgia"/>
                <a:cs typeface="Georgia"/>
              </a:rPr>
              <a:t>,</a:t>
            </a:r>
            <a:r>
              <a:rPr sz="2176" spc="59" dirty="0">
                <a:latin typeface="Georgia"/>
                <a:cs typeface="Georgia"/>
              </a:rPr>
              <a:t> </a:t>
            </a:r>
            <a:r>
              <a:rPr sz="2176" dirty="0">
                <a:latin typeface="Georgia"/>
                <a:cs typeface="Georgia"/>
              </a:rPr>
              <a:t>deal</a:t>
            </a:r>
            <a:r>
              <a:rPr sz="2176" spc="67" dirty="0">
                <a:latin typeface="Georgia"/>
                <a:cs typeface="Georgia"/>
              </a:rPr>
              <a:t> </a:t>
            </a:r>
            <a:r>
              <a:rPr sz="2176" spc="8" dirty="0">
                <a:latin typeface="Georgia"/>
                <a:cs typeface="Georgia"/>
              </a:rPr>
              <a:t>with</a:t>
            </a:r>
            <a:r>
              <a:rPr sz="2176" spc="59" dirty="0">
                <a:latin typeface="Georgia"/>
                <a:cs typeface="Georgia"/>
              </a:rPr>
              <a:t> </a:t>
            </a:r>
            <a:r>
              <a:rPr sz="2176" spc="-8" dirty="0">
                <a:latin typeface="Georgia"/>
                <a:cs typeface="Georgia"/>
              </a:rPr>
              <a:t>unforeseen</a:t>
            </a:r>
            <a:r>
              <a:rPr sz="2176" spc="59" dirty="0">
                <a:latin typeface="Georgia"/>
                <a:cs typeface="Georgia"/>
              </a:rPr>
              <a:t> </a:t>
            </a:r>
            <a:r>
              <a:rPr sz="2176" spc="-17" dirty="0">
                <a:latin typeface="Georgia"/>
                <a:cs typeface="Georgia"/>
              </a:rPr>
              <a:t>circumstances</a:t>
            </a:r>
            <a:endParaRPr sz="2176" dirty="0">
              <a:latin typeface="Georgia"/>
              <a:cs typeface="Georgia"/>
            </a:endParaRPr>
          </a:p>
          <a:p>
            <a:pPr marL="984504" lvl="1" indent="-310942">
              <a:spcBef>
                <a:spcPts val="764"/>
              </a:spcBef>
              <a:buClr>
                <a:srgbClr val="3333B2"/>
              </a:buClr>
              <a:buSzPct val="111764"/>
              <a:buFont typeface="Arial" panose="020B0604020202020204" pitchFamily="34" charset="0"/>
              <a:buChar char="•"/>
              <a:tabLst>
                <a:tab pos="915873" algn="l"/>
              </a:tabLst>
            </a:pPr>
            <a:r>
              <a:rPr sz="1814" spc="-25" dirty="0">
                <a:latin typeface="Georgia"/>
                <a:cs typeface="Georgia"/>
              </a:rPr>
              <a:t>A</a:t>
            </a:r>
            <a:r>
              <a:rPr sz="1814" spc="51" dirty="0">
                <a:latin typeface="Georgia"/>
                <a:cs typeface="Georgia"/>
              </a:rPr>
              <a:t> </a:t>
            </a:r>
            <a:r>
              <a:rPr sz="1814" spc="-8" dirty="0">
                <a:latin typeface="Georgia"/>
                <a:cs typeface="Georgia"/>
              </a:rPr>
              <a:t>chess</a:t>
            </a:r>
            <a:r>
              <a:rPr sz="1814" spc="59" dirty="0">
                <a:latin typeface="Georgia"/>
                <a:cs typeface="Georgia"/>
              </a:rPr>
              <a:t> </a:t>
            </a:r>
            <a:r>
              <a:rPr sz="1814" spc="-8" dirty="0">
                <a:latin typeface="Georgia"/>
                <a:cs typeface="Georgia"/>
              </a:rPr>
              <a:t>program</a:t>
            </a:r>
            <a:r>
              <a:rPr sz="1814" spc="59" dirty="0">
                <a:latin typeface="Georgia"/>
                <a:cs typeface="Georgia"/>
              </a:rPr>
              <a:t> </a:t>
            </a:r>
            <a:r>
              <a:rPr sz="1814" dirty="0">
                <a:latin typeface="Georgia"/>
                <a:cs typeface="Georgia"/>
              </a:rPr>
              <a:t>that</a:t>
            </a:r>
            <a:r>
              <a:rPr sz="1814" spc="59" dirty="0">
                <a:latin typeface="Georgia"/>
                <a:cs typeface="Georgia"/>
              </a:rPr>
              <a:t> </a:t>
            </a:r>
            <a:r>
              <a:rPr sz="1814" dirty="0">
                <a:latin typeface="Georgia"/>
                <a:cs typeface="Georgia"/>
              </a:rPr>
              <a:t>can</a:t>
            </a:r>
            <a:r>
              <a:rPr sz="1814" spc="59" dirty="0">
                <a:latin typeface="Georgia"/>
                <a:cs typeface="Georgia"/>
              </a:rPr>
              <a:t> </a:t>
            </a:r>
            <a:r>
              <a:rPr sz="1814" spc="-8" dirty="0">
                <a:latin typeface="Georgia"/>
                <a:cs typeface="Georgia"/>
              </a:rPr>
              <a:t>learn</a:t>
            </a:r>
            <a:r>
              <a:rPr sz="1814" spc="51" dirty="0">
                <a:latin typeface="Georgia"/>
                <a:cs typeface="Georgia"/>
              </a:rPr>
              <a:t> </a:t>
            </a:r>
            <a:r>
              <a:rPr sz="1814" dirty="0">
                <a:latin typeface="Georgia"/>
                <a:cs typeface="Georgia"/>
              </a:rPr>
              <a:t>to</a:t>
            </a:r>
            <a:r>
              <a:rPr sz="1814" spc="59" dirty="0">
                <a:latin typeface="Georgia"/>
                <a:cs typeface="Georgia"/>
              </a:rPr>
              <a:t> </a:t>
            </a:r>
            <a:r>
              <a:rPr sz="1814" spc="-8" dirty="0">
                <a:latin typeface="Georgia"/>
                <a:cs typeface="Georgia"/>
              </a:rPr>
              <a:t>adapt</a:t>
            </a:r>
            <a:r>
              <a:rPr sz="1814" spc="59" dirty="0">
                <a:latin typeface="Georgia"/>
                <a:cs typeface="Georgia"/>
              </a:rPr>
              <a:t> </a:t>
            </a:r>
            <a:r>
              <a:rPr sz="1814" dirty="0">
                <a:latin typeface="Georgia"/>
                <a:cs typeface="Georgia"/>
              </a:rPr>
              <a:t>to</a:t>
            </a:r>
            <a:r>
              <a:rPr sz="1814" spc="59" dirty="0">
                <a:latin typeface="Georgia"/>
                <a:cs typeface="Georgia"/>
              </a:rPr>
              <a:t> </a:t>
            </a:r>
            <a:r>
              <a:rPr sz="1814" spc="-8" dirty="0">
                <a:latin typeface="Georgia"/>
                <a:cs typeface="Georgia"/>
              </a:rPr>
              <a:t>you</a:t>
            </a:r>
            <a:endParaRPr sz="1814" dirty="0">
              <a:latin typeface="Georgia"/>
              <a:cs typeface="Georgia"/>
            </a:endParaRPr>
          </a:p>
          <a:p>
            <a:pPr marL="984504" lvl="1" indent="-310942">
              <a:spcBef>
                <a:spcPts val="126"/>
              </a:spcBef>
              <a:buClr>
                <a:srgbClr val="3333B2"/>
              </a:buClr>
              <a:buSzPct val="111764"/>
              <a:buFont typeface="Arial" panose="020B0604020202020204" pitchFamily="34" charset="0"/>
              <a:buChar char="•"/>
              <a:tabLst>
                <a:tab pos="915873" algn="l"/>
              </a:tabLst>
            </a:pPr>
            <a:r>
              <a:rPr sz="1814" spc="-25" dirty="0">
                <a:latin typeface="Georgia"/>
                <a:cs typeface="Georgia"/>
              </a:rPr>
              <a:t>A</a:t>
            </a:r>
            <a:r>
              <a:rPr sz="1814" spc="59" dirty="0">
                <a:latin typeface="Georgia"/>
                <a:cs typeface="Georgia"/>
              </a:rPr>
              <a:t> </a:t>
            </a:r>
            <a:r>
              <a:rPr sz="1814" spc="-8" dirty="0">
                <a:latin typeface="Georgia"/>
                <a:cs typeface="Georgia"/>
              </a:rPr>
              <a:t>robot</a:t>
            </a:r>
            <a:r>
              <a:rPr sz="1814" spc="59" dirty="0">
                <a:latin typeface="Georgia"/>
                <a:cs typeface="Georgia"/>
              </a:rPr>
              <a:t> </a:t>
            </a:r>
            <a:r>
              <a:rPr sz="1814" dirty="0">
                <a:latin typeface="Georgia"/>
                <a:cs typeface="Georgia"/>
              </a:rPr>
              <a:t>that</a:t>
            </a:r>
            <a:r>
              <a:rPr sz="1814" spc="67" dirty="0">
                <a:latin typeface="Georgia"/>
                <a:cs typeface="Georgia"/>
              </a:rPr>
              <a:t> </a:t>
            </a:r>
            <a:r>
              <a:rPr sz="1814" dirty="0">
                <a:latin typeface="Georgia"/>
                <a:cs typeface="Georgia"/>
              </a:rPr>
              <a:t>can</a:t>
            </a:r>
            <a:r>
              <a:rPr sz="1814" spc="59" dirty="0">
                <a:latin typeface="Georgia"/>
                <a:cs typeface="Georgia"/>
              </a:rPr>
              <a:t> </a:t>
            </a:r>
            <a:r>
              <a:rPr sz="1814" spc="-8" dirty="0">
                <a:latin typeface="Georgia"/>
                <a:cs typeface="Georgia"/>
              </a:rPr>
              <a:t>learn</a:t>
            </a:r>
            <a:r>
              <a:rPr sz="1814" spc="67" dirty="0">
                <a:latin typeface="Georgia"/>
                <a:cs typeface="Georgia"/>
              </a:rPr>
              <a:t> </a:t>
            </a:r>
            <a:r>
              <a:rPr sz="1814" dirty="0">
                <a:latin typeface="Georgia"/>
                <a:cs typeface="Georgia"/>
              </a:rPr>
              <a:t>to</a:t>
            </a:r>
            <a:r>
              <a:rPr sz="1814" spc="59" dirty="0">
                <a:latin typeface="Georgia"/>
                <a:cs typeface="Georgia"/>
              </a:rPr>
              <a:t> </a:t>
            </a:r>
            <a:r>
              <a:rPr sz="1814" dirty="0">
                <a:latin typeface="Georgia"/>
                <a:cs typeface="Georgia"/>
              </a:rPr>
              <a:t>navigate</a:t>
            </a:r>
            <a:r>
              <a:rPr sz="1814" spc="59" dirty="0">
                <a:latin typeface="Georgia"/>
                <a:cs typeface="Georgia"/>
              </a:rPr>
              <a:t> </a:t>
            </a:r>
            <a:r>
              <a:rPr sz="1814" spc="-8" dirty="0">
                <a:latin typeface="Georgia"/>
                <a:cs typeface="Georgia"/>
              </a:rPr>
              <a:t>unknown</a:t>
            </a:r>
            <a:r>
              <a:rPr sz="1814" spc="67" dirty="0">
                <a:latin typeface="Georgia"/>
                <a:cs typeface="Georgia"/>
              </a:rPr>
              <a:t> </a:t>
            </a:r>
            <a:r>
              <a:rPr sz="1814" spc="-8" dirty="0">
                <a:latin typeface="Georgia"/>
                <a:cs typeface="Georgia"/>
              </a:rPr>
              <a:t>terrains</a:t>
            </a:r>
            <a:endParaRPr sz="1814" dirty="0">
              <a:latin typeface="Georgia"/>
              <a:cs typeface="Georgia"/>
            </a:endParaRPr>
          </a:p>
          <a:p>
            <a:pPr marL="543647" indent="-310942">
              <a:spcBef>
                <a:spcPts val="1629"/>
              </a:spcBef>
              <a:buClr>
                <a:srgbClr val="3333B2"/>
              </a:buClr>
              <a:buSzPct val="110526"/>
              <a:buFont typeface="Arial" panose="020B0604020202020204" pitchFamily="34" charset="0"/>
              <a:buChar char="•"/>
              <a:tabLst>
                <a:tab pos="489960" algn="l"/>
              </a:tabLst>
            </a:pPr>
            <a:r>
              <a:rPr sz="2176" spc="-25" dirty="0">
                <a:latin typeface="Georgia"/>
                <a:cs typeface="Georgia"/>
              </a:rPr>
              <a:t>Reinforcement</a:t>
            </a:r>
            <a:r>
              <a:rPr sz="2176" spc="75" dirty="0">
                <a:latin typeface="Georgia"/>
                <a:cs typeface="Georgia"/>
              </a:rPr>
              <a:t> </a:t>
            </a:r>
            <a:r>
              <a:rPr sz="2176" spc="-8" dirty="0">
                <a:latin typeface="Georgia"/>
                <a:cs typeface="Georgia"/>
              </a:rPr>
              <a:t>learning</a:t>
            </a:r>
            <a:r>
              <a:rPr sz="2176" spc="75" dirty="0">
                <a:latin typeface="Georgia"/>
                <a:cs typeface="Georgia"/>
              </a:rPr>
              <a:t> </a:t>
            </a:r>
            <a:r>
              <a:rPr sz="2176" spc="-8" dirty="0">
                <a:latin typeface="Georgia"/>
                <a:cs typeface="Georgia"/>
              </a:rPr>
              <a:t>can</a:t>
            </a:r>
            <a:r>
              <a:rPr sz="2176" spc="75" dirty="0">
                <a:latin typeface="Georgia"/>
                <a:cs typeface="Georgia"/>
              </a:rPr>
              <a:t> </a:t>
            </a:r>
            <a:r>
              <a:rPr sz="2176" spc="-17" dirty="0">
                <a:latin typeface="Georgia"/>
                <a:cs typeface="Georgia"/>
              </a:rPr>
              <a:t>provide</a:t>
            </a:r>
            <a:r>
              <a:rPr sz="2176" spc="84" dirty="0">
                <a:latin typeface="Georgia"/>
                <a:cs typeface="Georgia"/>
              </a:rPr>
              <a:t> </a:t>
            </a:r>
            <a:r>
              <a:rPr sz="2176" spc="-17" dirty="0">
                <a:latin typeface="Georgia"/>
                <a:cs typeface="Georgia"/>
              </a:rPr>
              <a:t>algorithms</a:t>
            </a:r>
            <a:r>
              <a:rPr sz="2176" spc="75" dirty="0">
                <a:latin typeface="Georgia"/>
                <a:cs typeface="Georgia"/>
              </a:rPr>
              <a:t> </a:t>
            </a:r>
            <a:r>
              <a:rPr sz="2176" spc="-25" dirty="0">
                <a:latin typeface="Georgia"/>
                <a:cs typeface="Georgia"/>
              </a:rPr>
              <a:t>for</a:t>
            </a:r>
            <a:r>
              <a:rPr sz="2176" spc="75" dirty="0">
                <a:latin typeface="Georgia"/>
                <a:cs typeface="Georgia"/>
              </a:rPr>
              <a:t> </a:t>
            </a:r>
            <a:r>
              <a:rPr sz="2176" spc="-8" dirty="0">
                <a:latin typeface="Georgia"/>
                <a:cs typeface="Georgia"/>
              </a:rPr>
              <a:t>both</a:t>
            </a:r>
            <a:r>
              <a:rPr sz="2176" spc="75" dirty="0">
                <a:latin typeface="Georgia"/>
                <a:cs typeface="Georgia"/>
              </a:rPr>
              <a:t> </a:t>
            </a:r>
            <a:r>
              <a:rPr sz="2176" spc="-17" dirty="0">
                <a:latin typeface="Georgia"/>
                <a:cs typeface="Georgia"/>
              </a:rPr>
              <a:t>cases</a:t>
            </a:r>
            <a:endParaRPr sz="2176" dirty="0">
              <a:latin typeface="Georgia"/>
              <a:cs typeface="Georgia"/>
            </a:endParaRPr>
          </a:p>
          <a:p>
            <a:pPr marL="544714" marR="51238" indent="-310942">
              <a:lnSpc>
                <a:spcPct val="104900"/>
              </a:lnSpc>
              <a:spcBef>
                <a:spcPts val="504"/>
              </a:spcBef>
              <a:buClr>
                <a:srgbClr val="3333B2"/>
              </a:buClr>
              <a:buSzPct val="110526"/>
              <a:buFont typeface="Arial" panose="020B0604020202020204" pitchFamily="34" charset="0"/>
              <a:buChar char="•"/>
              <a:tabLst>
                <a:tab pos="489960" algn="l"/>
              </a:tabLst>
            </a:pPr>
            <a:r>
              <a:rPr sz="2176" spc="-17" dirty="0">
                <a:latin typeface="Georgia"/>
                <a:cs typeface="Georgia"/>
              </a:rPr>
              <a:t>Note</a:t>
            </a:r>
            <a:r>
              <a:rPr sz="2176" spc="67" dirty="0">
                <a:latin typeface="Georgia"/>
                <a:cs typeface="Georgia"/>
              </a:rPr>
              <a:t> </a:t>
            </a:r>
            <a:r>
              <a:rPr sz="2176" spc="-8" dirty="0">
                <a:latin typeface="Georgia"/>
                <a:cs typeface="Georgia"/>
              </a:rPr>
              <a:t>that</a:t>
            </a:r>
            <a:r>
              <a:rPr sz="2176" spc="67" dirty="0">
                <a:latin typeface="Georgia"/>
                <a:cs typeface="Georgia"/>
              </a:rPr>
              <a:t> </a:t>
            </a:r>
            <a:r>
              <a:rPr sz="2176" dirty="0">
                <a:latin typeface="Georgia"/>
                <a:cs typeface="Georgia"/>
              </a:rPr>
              <a:t>the</a:t>
            </a:r>
            <a:r>
              <a:rPr sz="2176" spc="67" dirty="0">
                <a:latin typeface="Georgia"/>
                <a:cs typeface="Georgia"/>
              </a:rPr>
              <a:t> </a:t>
            </a:r>
            <a:r>
              <a:rPr sz="2176" spc="-8" dirty="0">
                <a:latin typeface="Georgia"/>
                <a:cs typeface="Georgia"/>
              </a:rPr>
              <a:t>second</a:t>
            </a:r>
            <a:r>
              <a:rPr sz="2176" spc="67" dirty="0">
                <a:latin typeface="Georgia"/>
                <a:cs typeface="Georgia"/>
              </a:rPr>
              <a:t> </a:t>
            </a:r>
            <a:r>
              <a:rPr sz="2176" spc="-17" dirty="0">
                <a:latin typeface="Georgia"/>
                <a:cs typeface="Georgia"/>
              </a:rPr>
              <a:t>point</a:t>
            </a:r>
            <a:r>
              <a:rPr sz="2176" spc="67" dirty="0">
                <a:latin typeface="Georgia"/>
                <a:cs typeface="Georgia"/>
              </a:rPr>
              <a:t> </a:t>
            </a:r>
            <a:r>
              <a:rPr sz="2176" spc="-34" dirty="0">
                <a:latin typeface="Georgia"/>
                <a:cs typeface="Georgia"/>
              </a:rPr>
              <a:t>is</a:t>
            </a:r>
            <a:r>
              <a:rPr sz="2176" spc="67" dirty="0">
                <a:latin typeface="Georgia"/>
                <a:cs typeface="Georgia"/>
              </a:rPr>
              <a:t> </a:t>
            </a:r>
            <a:r>
              <a:rPr sz="2176" spc="-17" dirty="0">
                <a:latin typeface="Georgia"/>
                <a:cs typeface="Georgia"/>
              </a:rPr>
              <a:t>not</a:t>
            </a:r>
            <a:r>
              <a:rPr sz="2176" spc="67" dirty="0">
                <a:latin typeface="Georgia"/>
                <a:cs typeface="Georgia"/>
              </a:rPr>
              <a:t> </a:t>
            </a:r>
            <a:r>
              <a:rPr sz="2176" spc="8" dirty="0">
                <a:latin typeface="Georgia"/>
                <a:cs typeface="Georgia"/>
              </a:rPr>
              <a:t>(just)</a:t>
            </a:r>
            <a:r>
              <a:rPr sz="2176" spc="75" dirty="0">
                <a:latin typeface="Georgia"/>
                <a:cs typeface="Georgia"/>
              </a:rPr>
              <a:t> </a:t>
            </a:r>
            <a:r>
              <a:rPr sz="2176" spc="-8" dirty="0">
                <a:latin typeface="Georgia"/>
                <a:cs typeface="Georgia"/>
              </a:rPr>
              <a:t>about</a:t>
            </a:r>
            <a:r>
              <a:rPr sz="2176" spc="67" dirty="0">
                <a:latin typeface="Georgia"/>
                <a:cs typeface="Georgia"/>
              </a:rPr>
              <a:t> </a:t>
            </a:r>
            <a:r>
              <a:rPr sz="2176" spc="-8" dirty="0">
                <a:latin typeface="Georgia"/>
                <a:cs typeface="Georgia"/>
              </a:rPr>
              <a:t>generalization</a:t>
            </a:r>
            <a:r>
              <a:rPr sz="2176" spc="67" dirty="0">
                <a:latin typeface="Georgia"/>
                <a:cs typeface="Georgia"/>
              </a:rPr>
              <a:t> </a:t>
            </a:r>
            <a:r>
              <a:rPr sz="2176" spc="252" dirty="0">
                <a:latin typeface="Georgia"/>
                <a:cs typeface="Georgia"/>
              </a:rPr>
              <a:t>—</a:t>
            </a:r>
            <a:r>
              <a:rPr sz="2176" spc="67" dirty="0">
                <a:latin typeface="Georgia"/>
                <a:cs typeface="Georgia"/>
              </a:rPr>
              <a:t> </a:t>
            </a:r>
            <a:r>
              <a:rPr sz="2176" spc="-17" dirty="0">
                <a:latin typeface="Georgia"/>
                <a:cs typeface="Georgia"/>
              </a:rPr>
              <a:t>it</a:t>
            </a:r>
            <a:r>
              <a:rPr sz="2176" spc="67" dirty="0">
                <a:latin typeface="Georgia"/>
                <a:cs typeface="Georgia"/>
              </a:rPr>
              <a:t> </a:t>
            </a:r>
            <a:r>
              <a:rPr sz="2176" spc="-34" dirty="0">
                <a:latin typeface="Georgia"/>
                <a:cs typeface="Georgia"/>
              </a:rPr>
              <a:t>is</a:t>
            </a:r>
            <a:r>
              <a:rPr sz="2176" spc="67" dirty="0">
                <a:latin typeface="Georgia"/>
                <a:cs typeface="Georgia"/>
              </a:rPr>
              <a:t> </a:t>
            </a:r>
            <a:r>
              <a:rPr sz="2176" spc="-8" dirty="0">
                <a:latin typeface="Georgia"/>
                <a:cs typeface="Georgia"/>
              </a:rPr>
              <a:t>about</a:t>
            </a:r>
            <a:r>
              <a:rPr sz="2176" spc="67" dirty="0">
                <a:latin typeface="Georgia"/>
                <a:cs typeface="Georgia"/>
              </a:rPr>
              <a:t> </a:t>
            </a:r>
            <a:r>
              <a:rPr sz="2176" spc="-17" dirty="0">
                <a:latin typeface="Georgia"/>
                <a:cs typeface="Georgia"/>
              </a:rPr>
              <a:t>continuing</a:t>
            </a:r>
            <a:r>
              <a:rPr sz="2176" spc="67" dirty="0">
                <a:latin typeface="Georgia"/>
                <a:cs typeface="Georgia"/>
              </a:rPr>
              <a:t> </a:t>
            </a:r>
            <a:r>
              <a:rPr sz="2176" spc="-8" dirty="0">
                <a:latin typeface="Georgia"/>
                <a:cs typeface="Georgia"/>
              </a:rPr>
              <a:t>to </a:t>
            </a:r>
            <a:r>
              <a:rPr sz="2176" spc="-353" dirty="0">
                <a:latin typeface="Georgia"/>
                <a:cs typeface="Georgia"/>
              </a:rPr>
              <a:t> </a:t>
            </a:r>
            <a:r>
              <a:rPr sz="2176" spc="-8" dirty="0">
                <a:latin typeface="Georgia"/>
                <a:cs typeface="Georgia"/>
              </a:rPr>
              <a:t>learn</a:t>
            </a:r>
            <a:r>
              <a:rPr sz="2176" spc="59" dirty="0">
                <a:latin typeface="Georgia"/>
                <a:cs typeface="Georgia"/>
              </a:rPr>
              <a:t> </a:t>
            </a:r>
            <a:r>
              <a:rPr sz="2176" spc="-17" dirty="0">
                <a:latin typeface="Georgia"/>
                <a:cs typeface="Georgia"/>
              </a:rPr>
              <a:t>efficiently</a:t>
            </a:r>
            <a:r>
              <a:rPr sz="2176" spc="59" dirty="0">
                <a:latin typeface="Georgia"/>
                <a:cs typeface="Georgia"/>
              </a:rPr>
              <a:t> </a:t>
            </a:r>
            <a:r>
              <a:rPr sz="2176" spc="-8" dirty="0">
                <a:latin typeface="Georgia"/>
                <a:cs typeface="Georgia"/>
              </a:rPr>
              <a:t>online,</a:t>
            </a:r>
            <a:r>
              <a:rPr sz="2176" spc="59" dirty="0">
                <a:latin typeface="Georgia"/>
                <a:cs typeface="Georgia"/>
              </a:rPr>
              <a:t> </a:t>
            </a:r>
            <a:r>
              <a:rPr sz="2176" spc="-17" dirty="0">
                <a:latin typeface="Georgia"/>
                <a:cs typeface="Georgia"/>
              </a:rPr>
              <a:t>during</a:t>
            </a:r>
            <a:r>
              <a:rPr sz="2176" spc="59" dirty="0">
                <a:latin typeface="Georgia"/>
                <a:cs typeface="Georgia"/>
              </a:rPr>
              <a:t> </a:t>
            </a:r>
            <a:r>
              <a:rPr sz="2176" spc="-17" dirty="0">
                <a:latin typeface="Georgia"/>
                <a:cs typeface="Georgia"/>
              </a:rPr>
              <a:t>operation</a:t>
            </a:r>
            <a:endParaRPr sz="2176" dirty="0">
              <a:latin typeface="Georgia"/>
              <a:cs typeface="Georgia"/>
            </a:endParaRPr>
          </a:p>
        </p:txBody>
      </p:sp>
      <p:sp>
        <p:nvSpPr>
          <p:cNvPr id="4" name="Rectangle 3">
            <a:extLst>
              <a:ext uri="{FF2B5EF4-FFF2-40B4-BE49-F238E27FC236}">
                <a16:creationId xmlns:a16="http://schemas.microsoft.com/office/drawing/2014/main" id="{E1668664-F8BA-84BB-92F6-6951B5C692AD}"/>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534E77FE-216E-0FEE-3D24-0C40EE21B7B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2DF26DC3-7694-6314-B1C5-1B16098D2F0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405309252"/>
      </p:ext>
    </p:extLst>
  </p:cSld>
  <p:clrMapOvr>
    <a:masterClrMapping/>
  </p:clrMapOvr>
  <p:transition>
    <p:cut/>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628880" y="650753"/>
            <a:ext cx="7038579" cy="421371"/>
          </a:xfrm>
          <a:prstGeom prst="rect">
            <a:avLst/>
          </a:prstGeom>
        </p:spPr>
        <p:txBody>
          <a:bodyPr vert="horz" wrap="square" lIns="0" tIns="19214" rIns="0" bIns="0" rtlCol="0" anchor="ctr">
            <a:spAutoFit/>
          </a:bodyPr>
          <a:lstStyle/>
          <a:p>
            <a:pPr marL="21349">
              <a:spcBef>
                <a:spcPts val="151"/>
              </a:spcBef>
            </a:pPr>
            <a:r>
              <a:rPr sz="2902" spc="-42" dirty="0">
                <a:solidFill>
                  <a:srgbClr val="3333B2"/>
                </a:solidFill>
                <a:latin typeface="Georgia"/>
                <a:cs typeface="Georgia"/>
              </a:rPr>
              <a:t>Atari</a:t>
            </a:r>
            <a:r>
              <a:rPr sz="2902" spc="84" dirty="0">
                <a:solidFill>
                  <a:srgbClr val="3333B2"/>
                </a:solidFill>
                <a:latin typeface="Georgia"/>
                <a:cs typeface="Georgia"/>
              </a:rPr>
              <a:t> </a:t>
            </a:r>
            <a:r>
              <a:rPr sz="2902" spc="-51" dirty="0">
                <a:solidFill>
                  <a:srgbClr val="3333B2"/>
                </a:solidFill>
                <a:latin typeface="Georgia"/>
                <a:cs typeface="Georgia"/>
              </a:rPr>
              <a:t>Example:</a:t>
            </a:r>
            <a:r>
              <a:rPr sz="2902" spc="191" dirty="0">
                <a:solidFill>
                  <a:srgbClr val="3333B2"/>
                </a:solidFill>
                <a:latin typeface="Georgia"/>
                <a:cs typeface="Georgia"/>
              </a:rPr>
              <a:t> </a:t>
            </a:r>
            <a:r>
              <a:rPr sz="2902" spc="-59" dirty="0">
                <a:solidFill>
                  <a:srgbClr val="3333B2"/>
                </a:solidFill>
                <a:latin typeface="Georgia"/>
                <a:cs typeface="Georgia"/>
              </a:rPr>
              <a:t>Reinforcement</a:t>
            </a:r>
            <a:r>
              <a:rPr sz="2902" spc="92" dirty="0">
                <a:solidFill>
                  <a:srgbClr val="3333B2"/>
                </a:solidFill>
                <a:latin typeface="Georgia"/>
                <a:cs typeface="Georgia"/>
              </a:rPr>
              <a:t> </a:t>
            </a:r>
            <a:r>
              <a:rPr sz="2902" spc="-51" dirty="0">
                <a:solidFill>
                  <a:srgbClr val="3333B2"/>
                </a:solidFill>
                <a:latin typeface="Georgia"/>
                <a:cs typeface="Georgia"/>
              </a:rPr>
              <a:t>Learning</a:t>
            </a:r>
            <a:endParaRPr sz="2902" dirty="0">
              <a:latin typeface="Georgia"/>
              <a:cs typeface="Georgia"/>
            </a:endParaRPr>
          </a:p>
        </p:txBody>
      </p:sp>
      <p:pic>
        <p:nvPicPr>
          <p:cNvPr id="3" name="object 3"/>
          <p:cNvPicPr/>
          <p:nvPr/>
        </p:nvPicPr>
        <p:blipFill>
          <a:blip r:embed="rId2" cstate="print"/>
          <a:stretch>
            <a:fillRect/>
          </a:stretch>
        </p:blipFill>
        <p:spPr>
          <a:xfrm>
            <a:off x="3398146" y="4344390"/>
            <a:ext cx="2287643" cy="1405035"/>
          </a:xfrm>
          <a:prstGeom prst="rect">
            <a:avLst/>
          </a:prstGeom>
        </p:spPr>
      </p:pic>
      <p:sp>
        <p:nvSpPr>
          <p:cNvPr id="4" name="object 4"/>
          <p:cNvSpPr txBox="1"/>
          <p:nvPr/>
        </p:nvSpPr>
        <p:spPr>
          <a:xfrm>
            <a:off x="2409969" y="1864499"/>
            <a:ext cx="860365" cy="195134"/>
          </a:xfrm>
          <a:prstGeom prst="rect">
            <a:avLst/>
          </a:prstGeom>
        </p:spPr>
        <p:txBody>
          <a:bodyPr vert="horz" wrap="square" lIns="0" tIns="26686" rIns="0" bIns="0" rtlCol="0">
            <a:spAutoFit/>
          </a:bodyPr>
          <a:lstStyle/>
          <a:p>
            <a:pPr marL="21349">
              <a:spcBef>
                <a:spcPts val="210"/>
              </a:spcBef>
            </a:pPr>
            <a:r>
              <a:rPr sz="1093" b="1" spc="17" dirty="0">
                <a:latin typeface="Arial"/>
                <a:cs typeface="Arial"/>
              </a:rPr>
              <a:t>observation</a:t>
            </a:r>
            <a:endParaRPr sz="1093">
              <a:latin typeface="Arial"/>
              <a:cs typeface="Arial"/>
            </a:endParaRPr>
          </a:p>
        </p:txBody>
      </p:sp>
      <p:sp>
        <p:nvSpPr>
          <p:cNvPr id="5" name="object 5"/>
          <p:cNvSpPr txBox="1"/>
          <p:nvPr/>
        </p:nvSpPr>
        <p:spPr>
          <a:xfrm>
            <a:off x="3844112" y="3459901"/>
            <a:ext cx="516647" cy="195134"/>
          </a:xfrm>
          <a:prstGeom prst="rect">
            <a:avLst/>
          </a:prstGeom>
        </p:spPr>
        <p:txBody>
          <a:bodyPr vert="horz" wrap="square" lIns="0" tIns="26686" rIns="0" bIns="0" rtlCol="0">
            <a:spAutoFit/>
          </a:bodyPr>
          <a:lstStyle/>
          <a:p>
            <a:pPr marL="21349">
              <a:spcBef>
                <a:spcPts val="210"/>
              </a:spcBef>
            </a:pPr>
            <a:r>
              <a:rPr sz="1093" b="1" spc="17" dirty="0">
                <a:latin typeface="Arial"/>
                <a:cs typeface="Arial"/>
              </a:rPr>
              <a:t>reward</a:t>
            </a:r>
            <a:endParaRPr sz="1093">
              <a:latin typeface="Arial"/>
              <a:cs typeface="Arial"/>
            </a:endParaRPr>
          </a:p>
        </p:txBody>
      </p:sp>
      <p:sp>
        <p:nvSpPr>
          <p:cNvPr id="6" name="object 6"/>
          <p:cNvSpPr txBox="1"/>
          <p:nvPr/>
        </p:nvSpPr>
        <p:spPr>
          <a:xfrm>
            <a:off x="5936844" y="1864499"/>
            <a:ext cx="467544" cy="195134"/>
          </a:xfrm>
          <a:prstGeom prst="rect">
            <a:avLst/>
          </a:prstGeom>
        </p:spPr>
        <p:txBody>
          <a:bodyPr vert="horz" wrap="square" lIns="0" tIns="26686" rIns="0" bIns="0" rtlCol="0">
            <a:spAutoFit/>
          </a:bodyPr>
          <a:lstStyle/>
          <a:p>
            <a:pPr marL="21349">
              <a:spcBef>
                <a:spcPts val="210"/>
              </a:spcBef>
            </a:pPr>
            <a:r>
              <a:rPr sz="1093" b="1" spc="17" dirty="0">
                <a:latin typeface="Arial"/>
                <a:cs typeface="Arial"/>
              </a:rPr>
              <a:t>act</a:t>
            </a:r>
            <a:r>
              <a:rPr sz="1093" b="1" dirty="0">
                <a:latin typeface="Arial"/>
                <a:cs typeface="Arial"/>
              </a:rPr>
              <a:t>i</a:t>
            </a:r>
            <a:r>
              <a:rPr sz="1093" b="1" spc="25" dirty="0">
                <a:latin typeface="Arial"/>
                <a:cs typeface="Arial"/>
              </a:rPr>
              <a:t>on</a:t>
            </a:r>
            <a:endParaRPr sz="1093">
              <a:latin typeface="Arial"/>
              <a:cs typeface="Arial"/>
            </a:endParaRPr>
          </a:p>
        </p:txBody>
      </p:sp>
      <p:sp>
        <p:nvSpPr>
          <p:cNvPr id="7" name="object 7"/>
          <p:cNvSpPr txBox="1"/>
          <p:nvPr/>
        </p:nvSpPr>
        <p:spPr>
          <a:xfrm>
            <a:off x="6024345" y="2243067"/>
            <a:ext cx="247649" cy="195134"/>
          </a:xfrm>
          <a:prstGeom prst="rect">
            <a:avLst/>
          </a:prstGeom>
        </p:spPr>
        <p:txBody>
          <a:bodyPr vert="horz" wrap="square" lIns="0" tIns="26686" rIns="0" bIns="0" rtlCol="0">
            <a:spAutoFit/>
          </a:bodyPr>
          <a:lstStyle/>
          <a:p>
            <a:pPr marL="64047">
              <a:spcBef>
                <a:spcPts val="210"/>
              </a:spcBef>
            </a:pPr>
            <a:r>
              <a:rPr sz="1093" b="1" i="1" spc="8" dirty="0">
                <a:latin typeface="Arial"/>
                <a:cs typeface="Arial"/>
              </a:rPr>
              <a:t>a</a:t>
            </a:r>
            <a:r>
              <a:rPr sz="1386" b="1" i="1" spc="12" baseline="-25252" dirty="0">
                <a:latin typeface="Arial"/>
                <a:cs typeface="Arial"/>
              </a:rPr>
              <a:t>t</a:t>
            </a:r>
            <a:endParaRPr sz="1386" baseline="-25252">
              <a:latin typeface="Arial"/>
              <a:cs typeface="Arial"/>
            </a:endParaRPr>
          </a:p>
        </p:txBody>
      </p:sp>
      <p:sp>
        <p:nvSpPr>
          <p:cNvPr id="8" name="object 8"/>
          <p:cNvSpPr txBox="1"/>
          <p:nvPr/>
        </p:nvSpPr>
        <p:spPr>
          <a:xfrm>
            <a:off x="4648298" y="3459901"/>
            <a:ext cx="224165" cy="195134"/>
          </a:xfrm>
          <a:prstGeom prst="rect">
            <a:avLst/>
          </a:prstGeom>
        </p:spPr>
        <p:txBody>
          <a:bodyPr vert="horz" wrap="square" lIns="0" tIns="26686" rIns="0" bIns="0" rtlCol="0">
            <a:spAutoFit/>
          </a:bodyPr>
          <a:lstStyle/>
          <a:p>
            <a:pPr marL="64047">
              <a:spcBef>
                <a:spcPts val="210"/>
              </a:spcBef>
            </a:pPr>
            <a:r>
              <a:rPr sz="1093" b="1" i="1" dirty="0">
                <a:latin typeface="Arial"/>
                <a:cs typeface="Arial"/>
              </a:rPr>
              <a:t>r</a:t>
            </a:r>
            <a:r>
              <a:rPr sz="1386" b="1" i="1" baseline="-25252" dirty="0">
                <a:latin typeface="Arial"/>
                <a:cs typeface="Arial"/>
              </a:rPr>
              <a:t>t</a:t>
            </a:r>
            <a:endParaRPr sz="1386" baseline="-25252">
              <a:latin typeface="Arial"/>
              <a:cs typeface="Arial"/>
            </a:endParaRPr>
          </a:p>
        </p:txBody>
      </p:sp>
      <p:sp>
        <p:nvSpPr>
          <p:cNvPr id="9" name="object 9"/>
          <p:cNvSpPr txBox="1"/>
          <p:nvPr/>
        </p:nvSpPr>
        <p:spPr>
          <a:xfrm>
            <a:off x="2712422" y="2243067"/>
            <a:ext cx="256189" cy="195134"/>
          </a:xfrm>
          <a:prstGeom prst="rect">
            <a:avLst/>
          </a:prstGeom>
        </p:spPr>
        <p:txBody>
          <a:bodyPr vert="horz" wrap="square" lIns="0" tIns="26686" rIns="0" bIns="0" rtlCol="0">
            <a:spAutoFit/>
          </a:bodyPr>
          <a:lstStyle/>
          <a:p>
            <a:pPr marL="64047">
              <a:spcBef>
                <a:spcPts val="210"/>
              </a:spcBef>
            </a:pPr>
            <a:r>
              <a:rPr sz="1093" b="1" i="1" spc="8" dirty="0">
                <a:latin typeface="Arial"/>
                <a:cs typeface="Arial"/>
              </a:rPr>
              <a:t>o</a:t>
            </a:r>
            <a:r>
              <a:rPr sz="1386" b="1" i="1" spc="12" baseline="-25252" dirty="0">
                <a:latin typeface="Arial"/>
                <a:cs typeface="Arial"/>
              </a:rPr>
              <a:t>t</a:t>
            </a:r>
            <a:endParaRPr sz="1386" baseline="-25252">
              <a:latin typeface="Arial"/>
              <a:cs typeface="Arial"/>
            </a:endParaRPr>
          </a:p>
        </p:txBody>
      </p:sp>
      <p:grpSp>
        <p:nvGrpSpPr>
          <p:cNvPr id="10" name="object 10"/>
          <p:cNvGrpSpPr/>
          <p:nvPr/>
        </p:nvGrpSpPr>
        <p:grpSpPr>
          <a:xfrm>
            <a:off x="1456444" y="1385595"/>
            <a:ext cx="5764243" cy="3784119"/>
            <a:chOff x="122947" y="406855"/>
            <a:chExt cx="3429000" cy="2251075"/>
          </a:xfrm>
        </p:grpSpPr>
        <p:sp>
          <p:nvSpPr>
            <p:cNvPr id="11" name="object 11"/>
            <p:cNvSpPr/>
            <p:nvPr/>
          </p:nvSpPr>
          <p:spPr>
            <a:xfrm>
              <a:off x="2683273" y="884068"/>
              <a:ext cx="485775" cy="1737360"/>
            </a:xfrm>
            <a:custGeom>
              <a:avLst/>
              <a:gdLst/>
              <a:ahLst/>
              <a:cxnLst/>
              <a:rect l="l" t="t" r="r" b="b"/>
              <a:pathLst>
                <a:path w="485775" h="1737360">
                  <a:moveTo>
                    <a:pt x="0" y="0"/>
                  </a:moveTo>
                  <a:lnTo>
                    <a:pt x="485255" y="0"/>
                  </a:lnTo>
                  <a:lnTo>
                    <a:pt x="485255" y="1737268"/>
                  </a:lnTo>
                  <a:lnTo>
                    <a:pt x="104021" y="1737268"/>
                  </a:lnTo>
                </a:path>
              </a:pathLst>
            </a:custGeom>
            <a:ln w="21447">
              <a:solidFill>
                <a:srgbClr val="FF2600"/>
              </a:solidFill>
            </a:ln>
          </p:spPr>
          <p:txBody>
            <a:bodyPr wrap="square" lIns="0" tIns="0" rIns="0" bIns="0" rtlCol="0"/>
            <a:lstStyle/>
            <a:p>
              <a:endParaRPr sz="3530"/>
            </a:p>
          </p:txBody>
        </p:sp>
        <p:pic>
          <p:nvPicPr>
            <p:cNvPr id="12" name="object 12"/>
            <p:cNvPicPr/>
            <p:nvPr/>
          </p:nvPicPr>
          <p:blipFill>
            <a:blip r:embed="rId3" cstate="print"/>
            <a:stretch>
              <a:fillRect/>
            </a:stretch>
          </p:blipFill>
          <p:spPr>
            <a:xfrm>
              <a:off x="2707938" y="2584875"/>
              <a:ext cx="90080" cy="72922"/>
            </a:xfrm>
            <a:prstGeom prst="rect">
              <a:avLst/>
            </a:prstGeom>
          </p:spPr>
        </p:pic>
        <p:sp>
          <p:nvSpPr>
            <p:cNvPr id="13" name="object 13"/>
            <p:cNvSpPr/>
            <p:nvPr/>
          </p:nvSpPr>
          <p:spPr>
            <a:xfrm>
              <a:off x="1962092" y="1612756"/>
              <a:ext cx="0" cy="381635"/>
            </a:xfrm>
            <a:custGeom>
              <a:avLst/>
              <a:gdLst/>
              <a:ahLst/>
              <a:cxnLst/>
              <a:rect l="l" t="t" r="r" b="b"/>
              <a:pathLst>
                <a:path h="381635">
                  <a:moveTo>
                    <a:pt x="0" y="0"/>
                  </a:moveTo>
                  <a:lnTo>
                    <a:pt x="0" y="381233"/>
                  </a:lnTo>
                </a:path>
              </a:pathLst>
            </a:custGeom>
            <a:ln w="21447">
              <a:solidFill>
                <a:srgbClr val="FF2600"/>
              </a:solidFill>
            </a:ln>
          </p:spPr>
          <p:txBody>
            <a:bodyPr wrap="square" lIns="0" tIns="0" rIns="0" bIns="0" rtlCol="0"/>
            <a:lstStyle/>
            <a:p>
              <a:endParaRPr sz="3530"/>
            </a:p>
          </p:txBody>
        </p:sp>
        <p:pic>
          <p:nvPicPr>
            <p:cNvPr id="14" name="object 14"/>
            <p:cNvPicPr/>
            <p:nvPr/>
          </p:nvPicPr>
          <p:blipFill>
            <a:blip r:embed="rId4" cstate="print"/>
            <a:stretch>
              <a:fillRect/>
            </a:stretch>
          </p:blipFill>
          <p:spPr>
            <a:xfrm>
              <a:off x="1925631" y="1533399"/>
              <a:ext cx="72922" cy="90080"/>
            </a:xfrm>
            <a:prstGeom prst="rect">
              <a:avLst/>
            </a:prstGeom>
          </p:spPr>
        </p:pic>
        <p:pic>
          <p:nvPicPr>
            <p:cNvPr id="15" name="object 15"/>
            <p:cNvPicPr/>
            <p:nvPr/>
          </p:nvPicPr>
          <p:blipFill>
            <a:blip r:embed="rId5" cstate="print"/>
            <a:stretch>
              <a:fillRect/>
            </a:stretch>
          </p:blipFill>
          <p:spPr>
            <a:xfrm>
              <a:off x="1332064" y="406855"/>
              <a:ext cx="1281503" cy="1112628"/>
            </a:xfrm>
            <a:prstGeom prst="rect">
              <a:avLst/>
            </a:prstGeom>
          </p:spPr>
        </p:pic>
        <p:pic>
          <p:nvPicPr>
            <p:cNvPr id="16" name="object 16"/>
            <p:cNvPicPr/>
            <p:nvPr/>
          </p:nvPicPr>
          <p:blipFill>
            <a:blip r:embed="rId6" cstate="print"/>
            <a:stretch>
              <a:fillRect/>
            </a:stretch>
          </p:blipFill>
          <p:spPr>
            <a:xfrm>
              <a:off x="2779788" y="1321066"/>
              <a:ext cx="772119" cy="796704"/>
            </a:xfrm>
            <a:prstGeom prst="rect">
              <a:avLst/>
            </a:prstGeom>
          </p:spPr>
        </p:pic>
        <p:pic>
          <p:nvPicPr>
            <p:cNvPr id="17" name="object 17"/>
            <p:cNvPicPr/>
            <p:nvPr/>
          </p:nvPicPr>
          <p:blipFill>
            <a:blip r:embed="rId7" cstate="print"/>
            <a:stretch>
              <a:fillRect/>
            </a:stretch>
          </p:blipFill>
          <p:spPr>
            <a:xfrm>
              <a:off x="1573352" y="1804152"/>
              <a:ext cx="772119" cy="106217"/>
            </a:xfrm>
            <a:prstGeom prst="rect">
              <a:avLst/>
            </a:prstGeom>
          </p:spPr>
        </p:pic>
        <p:sp>
          <p:nvSpPr>
            <p:cNvPr id="18" name="object 18"/>
            <p:cNvSpPr/>
            <p:nvPr/>
          </p:nvSpPr>
          <p:spPr>
            <a:xfrm>
              <a:off x="704717" y="884068"/>
              <a:ext cx="488315" cy="1737360"/>
            </a:xfrm>
            <a:custGeom>
              <a:avLst/>
              <a:gdLst/>
              <a:ahLst/>
              <a:cxnLst/>
              <a:rect l="l" t="t" r="r" b="b"/>
              <a:pathLst>
                <a:path w="488315" h="1737360">
                  <a:moveTo>
                    <a:pt x="383914" y="0"/>
                  </a:moveTo>
                  <a:lnTo>
                    <a:pt x="0" y="0"/>
                  </a:lnTo>
                  <a:lnTo>
                    <a:pt x="0" y="1737268"/>
                  </a:lnTo>
                  <a:lnTo>
                    <a:pt x="487936" y="1737268"/>
                  </a:lnTo>
                </a:path>
              </a:pathLst>
            </a:custGeom>
            <a:ln w="21447">
              <a:solidFill>
                <a:srgbClr val="FF2600"/>
              </a:solidFill>
            </a:ln>
          </p:spPr>
          <p:txBody>
            <a:bodyPr wrap="square" lIns="0" tIns="0" rIns="0" bIns="0" rtlCol="0"/>
            <a:lstStyle/>
            <a:p>
              <a:endParaRPr sz="3530"/>
            </a:p>
          </p:txBody>
        </p:sp>
        <p:pic>
          <p:nvPicPr>
            <p:cNvPr id="19" name="object 19"/>
            <p:cNvPicPr/>
            <p:nvPr/>
          </p:nvPicPr>
          <p:blipFill>
            <a:blip r:embed="rId8" cstate="print"/>
            <a:stretch>
              <a:fillRect/>
            </a:stretch>
          </p:blipFill>
          <p:spPr>
            <a:xfrm>
              <a:off x="1077908" y="847607"/>
              <a:ext cx="90080" cy="72922"/>
            </a:xfrm>
            <a:prstGeom prst="rect">
              <a:avLst/>
            </a:prstGeom>
          </p:spPr>
        </p:pic>
        <p:pic>
          <p:nvPicPr>
            <p:cNvPr id="20" name="object 20"/>
            <p:cNvPicPr/>
            <p:nvPr/>
          </p:nvPicPr>
          <p:blipFill>
            <a:blip r:embed="rId9" cstate="print"/>
            <a:stretch>
              <a:fillRect/>
            </a:stretch>
          </p:blipFill>
          <p:spPr>
            <a:xfrm>
              <a:off x="122947" y="1272809"/>
              <a:ext cx="1158179" cy="868634"/>
            </a:xfrm>
            <a:prstGeom prst="rect">
              <a:avLst/>
            </a:prstGeom>
          </p:spPr>
        </p:pic>
      </p:grpSp>
      <p:sp>
        <p:nvSpPr>
          <p:cNvPr id="21" name="object 21"/>
          <p:cNvSpPr txBox="1"/>
          <p:nvPr/>
        </p:nvSpPr>
        <p:spPr>
          <a:xfrm>
            <a:off x="7528777" y="2904626"/>
            <a:ext cx="3221571" cy="1464677"/>
          </a:xfrm>
          <a:prstGeom prst="rect">
            <a:avLst/>
          </a:prstGeom>
        </p:spPr>
        <p:txBody>
          <a:bodyPr vert="horz" wrap="square" lIns="0" tIns="74721" rIns="0" bIns="0" rtlCol="0">
            <a:spAutoFit/>
          </a:bodyPr>
          <a:lstStyle/>
          <a:p>
            <a:pPr marL="318101" indent="-255121">
              <a:spcBef>
                <a:spcPts val="589"/>
              </a:spcBef>
              <a:buClr>
                <a:srgbClr val="3333B2"/>
              </a:buClr>
              <a:buSzPct val="110526"/>
              <a:buFont typeface="Lucida Sans Unicode"/>
              <a:buChar char="►"/>
              <a:tabLst>
                <a:tab pos="319168" algn="l"/>
              </a:tabLst>
            </a:pPr>
            <a:r>
              <a:rPr sz="1597" spc="-34" dirty="0">
                <a:latin typeface="Georgia"/>
                <a:cs typeface="Georgia"/>
              </a:rPr>
              <a:t>Rules</a:t>
            </a:r>
            <a:r>
              <a:rPr sz="1597" spc="42" dirty="0">
                <a:latin typeface="Georgia"/>
                <a:cs typeface="Georgia"/>
              </a:rPr>
              <a:t> </a:t>
            </a:r>
            <a:r>
              <a:rPr sz="1597" spc="-17" dirty="0">
                <a:latin typeface="Georgia"/>
                <a:cs typeface="Georgia"/>
              </a:rPr>
              <a:t>of</a:t>
            </a:r>
            <a:r>
              <a:rPr sz="1597" spc="42" dirty="0">
                <a:latin typeface="Georgia"/>
                <a:cs typeface="Georgia"/>
              </a:rPr>
              <a:t> </a:t>
            </a:r>
            <a:r>
              <a:rPr sz="1597" dirty="0">
                <a:latin typeface="Georgia"/>
                <a:cs typeface="Georgia"/>
              </a:rPr>
              <a:t>the</a:t>
            </a:r>
            <a:r>
              <a:rPr sz="1597" spc="51" dirty="0">
                <a:latin typeface="Georgia"/>
                <a:cs typeface="Georgia"/>
              </a:rPr>
              <a:t> </a:t>
            </a:r>
            <a:r>
              <a:rPr sz="1597" spc="8" dirty="0">
                <a:latin typeface="Georgia"/>
                <a:cs typeface="Georgia"/>
              </a:rPr>
              <a:t>game</a:t>
            </a:r>
            <a:r>
              <a:rPr sz="1597" spc="42" dirty="0">
                <a:latin typeface="Georgia"/>
                <a:cs typeface="Georgia"/>
              </a:rPr>
              <a:t> </a:t>
            </a:r>
            <a:r>
              <a:rPr sz="1597" dirty="0">
                <a:latin typeface="Georgia"/>
                <a:cs typeface="Georgia"/>
              </a:rPr>
              <a:t>are</a:t>
            </a:r>
            <a:r>
              <a:rPr sz="1597" spc="42" dirty="0">
                <a:latin typeface="Georgia"/>
                <a:cs typeface="Georgia"/>
              </a:rPr>
              <a:t> </a:t>
            </a:r>
            <a:r>
              <a:rPr sz="1597" spc="-17" dirty="0">
                <a:latin typeface="Georgia"/>
                <a:cs typeface="Georgia"/>
              </a:rPr>
              <a:t>unknown</a:t>
            </a:r>
            <a:endParaRPr sz="1597">
              <a:latin typeface="Georgia"/>
              <a:cs typeface="Georgia"/>
            </a:endParaRPr>
          </a:p>
          <a:p>
            <a:pPr marL="318101" marR="154781" indent="-255121">
              <a:lnSpc>
                <a:spcPct val="104900"/>
              </a:lnSpc>
              <a:spcBef>
                <a:spcPts val="504"/>
              </a:spcBef>
              <a:buClr>
                <a:srgbClr val="3333B2"/>
              </a:buClr>
              <a:buSzPct val="110526"/>
              <a:buFont typeface="Lucida Sans Unicode"/>
              <a:buChar char="►"/>
              <a:tabLst>
                <a:tab pos="319168" algn="l"/>
              </a:tabLst>
            </a:pPr>
            <a:r>
              <a:rPr sz="1597" spc="-25" dirty="0">
                <a:latin typeface="Georgia"/>
                <a:cs typeface="Georgia"/>
              </a:rPr>
              <a:t>Learn</a:t>
            </a:r>
            <a:r>
              <a:rPr sz="1597" spc="42" dirty="0">
                <a:latin typeface="Georgia"/>
                <a:cs typeface="Georgia"/>
              </a:rPr>
              <a:t> </a:t>
            </a:r>
            <a:r>
              <a:rPr sz="1597" spc="-8" dirty="0">
                <a:latin typeface="Georgia"/>
                <a:cs typeface="Georgia"/>
              </a:rPr>
              <a:t>directly</a:t>
            </a:r>
            <a:r>
              <a:rPr sz="1597" spc="42" dirty="0">
                <a:latin typeface="Georgia"/>
                <a:cs typeface="Georgia"/>
              </a:rPr>
              <a:t> </a:t>
            </a:r>
            <a:r>
              <a:rPr sz="1597" spc="-25" dirty="0">
                <a:latin typeface="Georgia"/>
                <a:cs typeface="Georgia"/>
              </a:rPr>
              <a:t>from</a:t>
            </a:r>
            <a:r>
              <a:rPr sz="1597" spc="42" dirty="0">
                <a:latin typeface="Georgia"/>
                <a:cs typeface="Georgia"/>
              </a:rPr>
              <a:t> </a:t>
            </a:r>
            <a:r>
              <a:rPr sz="1597" spc="-8" dirty="0">
                <a:latin typeface="Georgia"/>
                <a:cs typeface="Georgia"/>
              </a:rPr>
              <a:t>interactive </a:t>
            </a:r>
            <a:r>
              <a:rPr sz="1597" spc="-362" dirty="0">
                <a:latin typeface="Georgia"/>
                <a:cs typeface="Georgia"/>
              </a:rPr>
              <a:t> </a:t>
            </a:r>
            <a:r>
              <a:rPr sz="1597" spc="-8" dirty="0">
                <a:latin typeface="Georgia"/>
                <a:cs typeface="Georgia"/>
              </a:rPr>
              <a:t>game-play</a:t>
            </a:r>
            <a:endParaRPr sz="1597">
              <a:latin typeface="Georgia"/>
              <a:cs typeface="Georgia"/>
            </a:endParaRPr>
          </a:p>
          <a:p>
            <a:pPr marL="318101" marR="420576" indent="-255121">
              <a:lnSpc>
                <a:spcPct val="104900"/>
              </a:lnSpc>
              <a:spcBef>
                <a:spcPts val="504"/>
              </a:spcBef>
              <a:buClr>
                <a:srgbClr val="3333B2"/>
              </a:buClr>
              <a:buSzPct val="110526"/>
              <a:buFont typeface="Lucida Sans Unicode"/>
              <a:buChar char="►"/>
              <a:tabLst>
                <a:tab pos="319168" algn="l"/>
              </a:tabLst>
            </a:pPr>
            <a:r>
              <a:rPr sz="1597" spc="-34" dirty="0">
                <a:latin typeface="Georgia"/>
                <a:cs typeface="Georgia"/>
              </a:rPr>
              <a:t>Pick</a:t>
            </a:r>
            <a:r>
              <a:rPr sz="1597" spc="34" dirty="0">
                <a:latin typeface="Georgia"/>
                <a:cs typeface="Georgia"/>
              </a:rPr>
              <a:t> </a:t>
            </a:r>
            <a:r>
              <a:rPr sz="1597" spc="-17" dirty="0">
                <a:latin typeface="Georgia"/>
                <a:cs typeface="Georgia"/>
              </a:rPr>
              <a:t>actions</a:t>
            </a:r>
            <a:r>
              <a:rPr sz="1597" spc="42" dirty="0">
                <a:latin typeface="Georgia"/>
                <a:cs typeface="Georgia"/>
              </a:rPr>
              <a:t> </a:t>
            </a:r>
            <a:r>
              <a:rPr sz="1597" spc="-17" dirty="0">
                <a:latin typeface="Georgia"/>
                <a:cs typeface="Georgia"/>
              </a:rPr>
              <a:t>on</a:t>
            </a:r>
            <a:r>
              <a:rPr sz="1597" spc="42" dirty="0">
                <a:latin typeface="Georgia"/>
                <a:cs typeface="Georgia"/>
              </a:rPr>
              <a:t> </a:t>
            </a:r>
            <a:r>
              <a:rPr sz="1597" spc="-17" dirty="0">
                <a:latin typeface="Georgia"/>
                <a:cs typeface="Georgia"/>
              </a:rPr>
              <a:t>joystick,</a:t>
            </a:r>
            <a:r>
              <a:rPr sz="1597" spc="42" dirty="0">
                <a:latin typeface="Georgia"/>
                <a:cs typeface="Georgia"/>
              </a:rPr>
              <a:t> </a:t>
            </a:r>
            <a:r>
              <a:rPr sz="1597" dirty="0">
                <a:latin typeface="Georgia"/>
                <a:cs typeface="Georgia"/>
              </a:rPr>
              <a:t>see </a:t>
            </a:r>
            <a:r>
              <a:rPr sz="1597" spc="-362" dirty="0">
                <a:latin typeface="Georgia"/>
                <a:cs typeface="Georgia"/>
              </a:rPr>
              <a:t> </a:t>
            </a:r>
            <a:r>
              <a:rPr sz="1597" spc="-8" dirty="0">
                <a:latin typeface="Georgia"/>
                <a:cs typeface="Georgia"/>
              </a:rPr>
              <a:t>pixels</a:t>
            </a:r>
            <a:r>
              <a:rPr sz="1597" spc="51" dirty="0">
                <a:latin typeface="Georgia"/>
                <a:cs typeface="Georgia"/>
              </a:rPr>
              <a:t> </a:t>
            </a:r>
            <a:r>
              <a:rPr sz="1597" spc="-8" dirty="0">
                <a:latin typeface="Georgia"/>
                <a:cs typeface="Georgia"/>
              </a:rPr>
              <a:t>and</a:t>
            </a:r>
            <a:r>
              <a:rPr sz="1597" spc="51" dirty="0">
                <a:latin typeface="Georgia"/>
                <a:cs typeface="Georgia"/>
              </a:rPr>
              <a:t> </a:t>
            </a:r>
            <a:r>
              <a:rPr sz="1597" spc="-17" dirty="0">
                <a:latin typeface="Georgia"/>
                <a:cs typeface="Georgia"/>
              </a:rPr>
              <a:t>scores</a:t>
            </a:r>
            <a:endParaRPr sz="1597">
              <a:latin typeface="Georgia"/>
              <a:cs typeface="Georgia"/>
            </a:endParaRPr>
          </a:p>
        </p:txBody>
      </p:sp>
      <p:sp>
        <p:nvSpPr>
          <p:cNvPr id="22" name="Rectangle 21">
            <a:extLst>
              <a:ext uri="{FF2B5EF4-FFF2-40B4-BE49-F238E27FC236}">
                <a16:creationId xmlns:a16="http://schemas.microsoft.com/office/drawing/2014/main" id="{2D1B0FCD-FCF1-367F-D5E9-E46F1C6D9BF9}"/>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TextBox 22">
            <a:extLst>
              <a:ext uri="{FF2B5EF4-FFF2-40B4-BE49-F238E27FC236}">
                <a16:creationId xmlns:a16="http://schemas.microsoft.com/office/drawing/2014/main" id="{E7F14C8C-1479-18FC-D484-F730FFAD3A9A}"/>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4" name="Graphic 21">
            <a:extLst>
              <a:ext uri="{FF2B5EF4-FFF2-40B4-BE49-F238E27FC236}">
                <a16:creationId xmlns:a16="http://schemas.microsoft.com/office/drawing/2014/main" id="{DF464E45-6946-D38B-E106-B708285EA70E}"/>
              </a:ext>
            </a:extLst>
          </p:cNvPr>
          <p:cNvPicPr>
            <a:picLocks noChangeAspect="1"/>
          </p:cNvPicPr>
          <p:nvPr/>
        </p:nvPicPr>
        <p:blipFill rotWithShape="1">
          <a:blip r:embed="rId10">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841887822"/>
      </p:ext>
    </p:extLst>
  </p:cSld>
  <p:clrMapOvr>
    <a:masterClrMapping/>
  </p:clrMapOvr>
  <p:transition>
    <p:cut/>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166421" y="1114023"/>
            <a:ext cx="3882044" cy="421371"/>
          </a:xfrm>
          <a:prstGeom prst="rect">
            <a:avLst/>
          </a:prstGeom>
        </p:spPr>
        <p:txBody>
          <a:bodyPr vert="horz" wrap="square" lIns="0" tIns="19214" rIns="0" bIns="0" rtlCol="0" anchor="ctr">
            <a:spAutoFit/>
          </a:bodyPr>
          <a:lstStyle/>
          <a:p>
            <a:pPr marL="21349">
              <a:spcBef>
                <a:spcPts val="151"/>
              </a:spcBef>
            </a:pPr>
            <a:r>
              <a:rPr sz="2902" spc="-34" dirty="0">
                <a:solidFill>
                  <a:srgbClr val="3333B2"/>
                </a:solidFill>
                <a:latin typeface="Georgia"/>
                <a:cs typeface="Georgia"/>
              </a:rPr>
              <a:t>Agent</a:t>
            </a:r>
            <a:r>
              <a:rPr sz="2902" spc="25" dirty="0">
                <a:solidFill>
                  <a:srgbClr val="3333B2"/>
                </a:solidFill>
                <a:latin typeface="Georgia"/>
                <a:cs typeface="Georgia"/>
              </a:rPr>
              <a:t> </a:t>
            </a:r>
            <a:r>
              <a:rPr sz="2902" spc="-34" dirty="0">
                <a:solidFill>
                  <a:srgbClr val="3333B2"/>
                </a:solidFill>
                <a:latin typeface="Georgia"/>
                <a:cs typeface="Georgia"/>
              </a:rPr>
              <a:t>and</a:t>
            </a:r>
            <a:r>
              <a:rPr sz="2902" spc="34" dirty="0">
                <a:solidFill>
                  <a:srgbClr val="3333B2"/>
                </a:solidFill>
                <a:latin typeface="Georgia"/>
                <a:cs typeface="Georgia"/>
              </a:rPr>
              <a:t> </a:t>
            </a:r>
            <a:r>
              <a:rPr sz="2902" spc="-67" dirty="0">
                <a:solidFill>
                  <a:srgbClr val="3333B2"/>
                </a:solidFill>
                <a:latin typeface="Georgia"/>
                <a:cs typeface="Georgia"/>
              </a:rPr>
              <a:t>Environment</a:t>
            </a:r>
            <a:endParaRPr sz="2902" dirty="0">
              <a:latin typeface="Georgia"/>
              <a:cs typeface="Georgia"/>
            </a:endParaRPr>
          </a:p>
        </p:txBody>
      </p:sp>
      <p:pic>
        <p:nvPicPr>
          <p:cNvPr id="3" name="object 3"/>
          <p:cNvPicPr/>
          <p:nvPr/>
        </p:nvPicPr>
        <p:blipFill>
          <a:blip r:embed="rId2" cstate="print"/>
          <a:stretch>
            <a:fillRect/>
          </a:stretch>
        </p:blipFill>
        <p:spPr>
          <a:xfrm>
            <a:off x="3887815" y="1789192"/>
            <a:ext cx="4439255" cy="1941765"/>
          </a:xfrm>
          <a:prstGeom prst="rect">
            <a:avLst/>
          </a:prstGeom>
        </p:spPr>
      </p:pic>
      <p:sp>
        <p:nvSpPr>
          <p:cNvPr id="4" name="object 4"/>
          <p:cNvSpPr txBox="1"/>
          <p:nvPr/>
        </p:nvSpPr>
        <p:spPr>
          <a:xfrm>
            <a:off x="1961201" y="4024634"/>
            <a:ext cx="7749958" cy="2138221"/>
          </a:xfrm>
          <a:prstGeom prst="rect">
            <a:avLst/>
          </a:prstGeom>
        </p:spPr>
        <p:txBody>
          <a:bodyPr vert="horz" wrap="square" lIns="0" tIns="55506" rIns="0" bIns="0" rtlCol="0">
            <a:spAutoFit/>
          </a:bodyPr>
          <a:lstStyle/>
          <a:p>
            <a:pPr marL="322098" indent="-259118">
              <a:spcBef>
                <a:spcPts val="435"/>
              </a:spcBef>
              <a:buClr>
                <a:srgbClr val="3333B2"/>
              </a:buClr>
              <a:buSzPct val="110526"/>
              <a:buFont typeface="Arial" panose="020B0604020202020204" pitchFamily="34" charset="0"/>
              <a:buChar char="•"/>
              <a:tabLst>
                <a:tab pos="319168" algn="l"/>
              </a:tabLst>
            </a:pPr>
            <a:r>
              <a:rPr sz="1814" spc="-25" dirty="0">
                <a:latin typeface="Georgia"/>
                <a:cs typeface="Georgia"/>
              </a:rPr>
              <a:t>At</a:t>
            </a:r>
            <a:r>
              <a:rPr sz="1814" spc="42" dirty="0">
                <a:latin typeface="Georgia"/>
                <a:cs typeface="Georgia"/>
              </a:rPr>
              <a:t> </a:t>
            </a:r>
            <a:r>
              <a:rPr sz="1814" dirty="0">
                <a:latin typeface="Georgia"/>
                <a:cs typeface="Georgia"/>
              </a:rPr>
              <a:t>each</a:t>
            </a:r>
            <a:r>
              <a:rPr sz="1814" spc="51" dirty="0">
                <a:latin typeface="Georgia"/>
                <a:cs typeface="Georgia"/>
              </a:rPr>
              <a:t> </a:t>
            </a:r>
            <a:r>
              <a:rPr sz="1814" spc="-17" dirty="0">
                <a:latin typeface="Georgia"/>
                <a:cs typeface="Georgia"/>
              </a:rPr>
              <a:t>step</a:t>
            </a:r>
            <a:r>
              <a:rPr sz="1814" spc="51" dirty="0">
                <a:latin typeface="Georgia"/>
                <a:cs typeface="Georgia"/>
              </a:rPr>
              <a:t> </a:t>
            </a:r>
            <a:r>
              <a:rPr sz="2176" i="1" spc="-109" dirty="0">
                <a:latin typeface="Trebuchet MS"/>
                <a:cs typeface="Trebuchet MS"/>
              </a:rPr>
              <a:t>t</a:t>
            </a:r>
            <a:r>
              <a:rPr sz="2176" i="1" spc="42" dirty="0">
                <a:latin typeface="Trebuchet MS"/>
                <a:cs typeface="Trebuchet MS"/>
              </a:rPr>
              <a:t> </a:t>
            </a:r>
            <a:r>
              <a:rPr sz="1814" dirty="0">
                <a:latin typeface="Georgia"/>
                <a:cs typeface="Georgia"/>
              </a:rPr>
              <a:t>the</a:t>
            </a:r>
            <a:r>
              <a:rPr sz="1814" spc="51" dirty="0">
                <a:latin typeface="Georgia"/>
                <a:cs typeface="Georgia"/>
              </a:rPr>
              <a:t> </a:t>
            </a:r>
            <a:r>
              <a:rPr sz="1814" spc="8" dirty="0">
                <a:latin typeface="Georgia"/>
                <a:cs typeface="Georgia"/>
              </a:rPr>
              <a:t>agent:</a:t>
            </a:r>
            <a:endParaRPr sz="1814" dirty="0">
              <a:latin typeface="Georgia"/>
              <a:cs typeface="Georgia"/>
            </a:endParaRPr>
          </a:p>
          <a:p>
            <a:pPr marL="761888" lvl="1" indent="-259118">
              <a:spcBef>
                <a:spcPts val="327"/>
              </a:spcBef>
              <a:buClr>
                <a:srgbClr val="3333B2"/>
              </a:buClr>
              <a:buSzPct val="111764"/>
              <a:buFont typeface="Arial" panose="020B0604020202020204" pitchFamily="34" charset="0"/>
              <a:buChar char="•"/>
              <a:tabLst>
                <a:tab pos="745081" algn="l"/>
              </a:tabLst>
            </a:pPr>
            <a:r>
              <a:rPr sz="1632" spc="-118" dirty="0">
                <a:latin typeface="Georgia"/>
                <a:cs typeface="Georgia"/>
              </a:rPr>
              <a:t>R</a:t>
            </a:r>
            <a:r>
              <a:rPr sz="1632" spc="8" dirty="0">
                <a:latin typeface="Georgia"/>
                <a:cs typeface="Georgia"/>
              </a:rPr>
              <a:t>ece</a:t>
            </a:r>
            <a:r>
              <a:rPr sz="1632" spc="-17" dirty="0">
                <a:latin typeface="Georgia"/>
                <a:cs typeface="Georgia"/>
              </a:rPr>
              <a:t>i</a:t>
            </a:r>
            <a:r>
              <a:rPr sz="1632" spc="-34" dirty="0">
                <a:latin typeface="Georgia"/>
                <a:cs typeface="Georgia"/>
              </a:rPr>
              <a:t>v</a:t>
            </a:r>
            <a:r>
              <a:rPr sz="1632" spc="-8" dirty="0">
                <a:latin typeface="Georgia"/>
                <a:cs typeface="Georgia"/>
              </a:rPr>
              <a:t>es</a:t>
            </a:r>
            <a:r>
              <a:rPr sz="1632" spc="59" dirty="0">
                <a:latin typeface="Georgia"/>
                <a:cs typeface="Georgia"/>
              </a:rPr>
              <a:t> </a:t>
            </a:r>
            <a:r>
              <a:rPr sz="1632" spc="-8" dirty="0">
                <a:latin typeface="Georgia"/>
                <a:cs typeface="Georgia"/>
              </a:rPr>
              <a:t>obser</a:t>
            </a:r>
            <a:r>
              <a:rPr sz="1632" spc="-25" dirty="0">
                <a:latin typeface="Georgia"/>
                <a:cs typeface="Georgia"/>
              </a:rPr>
              <a:t>v</a:t>
            </a:r>
            <a:r>
              <a:rPr sz="1632" dirty="0">
                <a:latin typeface="Georgia"/>
                <a:cs typeface="Georgia"/>
              </a:rPr>
              <a:t>at</a:t>
            </a:r>
            <a:r>
              <a:rPr sz="1632" spc="-34" dirty="0">
                <a:latin typeface="Georgia"/>
                <a:cs typeface="Georgia"/>
              </a:rPr>
              <a:t>i</a:t>
            </a:r>
            <a:r>
              <a:rPr sz="1632" spc="-8" dirty="0">
                <a:latin typeface="Georgia"/>
                <a:cs typeface="Georgia"/>
              </a:rPr>
              <a:t>o</a:t>
            </a:r>
            <a:r>
              <a:rPr sz="1632" spc="-17" dirty="0">
                <a:latin typeface="Georgia"/>
                <a:cs typeface="Georgia"/>
              </a:rPr>
              <a:t>n</a:t>
            </a:r>
            <a:r>
              <a:rPr sz="1632" spc="59" dirty="0">
                <a:latin typeface="Georgia"/>
                <a:cs typeface="Georgia"/>
              </a:rPr>
              <a:t> </a:t>
            </a:r>
            <a:r>
              <a:rPr sz="1814" i="1" spc="-34" dirty="0">
                <a:latin typeface="Arial"/>
                <a:cs typeface="Arial"/>
              </a:rPr>
              <a:t>O</a:t>
            </a:r>
            <a:r>
              <a:rPr sz="2176" i="1" spc="-51" baseline="-11904" dirty="0">
                <a:latin typeface="Trebuchet MS"/>
                <a:cs typeface="Trebuchet MS"/>
              </a:rPr>
              <a:t>t</a:t>
            </a:r>
            <a:r>
              <a:rPr sz="2176" i="1" baseline="-11904" dirty="0">
                <a:latin typeface="Trebuchet MS"/>
                <a:cs typeface="Trebuchet MS"/>
              </a:rPr>
              <a:t> </a:t>
            </a:r>
            <a:r>
              <a:rPr sz="2176" i="1" spc="-201" baseline="-11904" dirty="0">
                <a:latin typeface="Trebuchet MS"/>
                <a:cs typeface="Trebuchet MS"/>
              </a:rPr>
              <a:t> </a:t>
            </a:r>
            <a:r>
              <a:rPr sz="1632" spc="17" dirty="0">
                <a:latin typeface="Georgia"/>
                <a:cs typeface="Georgia"/>
              </a:rPr>
              <a:t>(and</a:t>
            </a:r>
            <a:r>
              <a:rPr sz="1632" spc="59" dirty="0">
                <a:latin typeface="Georgia"/>
                <a:cs typeface="Georgia"/>
              </a:rPr>
              <a:t> </a:t>
            </a:r>
            <a:r>
              <a:rPr sz="1632" spc="17" dirty="0">
                <a:latin typeface="Georgia"/>
                <a:cs typeface="Georgia"/>
              </a:rPr>
              <a:t>re</a:t>
            </a:r>
            <a:r>
              <a:rPr sz="1632" spc="8" dirty="0">
                <a:latin typeface="Georgia"/>
                <a:cs typeface="Georgia"/>
              </a:rPr>
              <a:t>w</a:t>
            </a:r>
            <a:r>
              <a:rPr sz="1632" dirty="0">
                <a:latin typeface="Georgia"/>
                <a:cs typeface="Georgia"/>
              </a:rPr>
              <a:t>ard</a:t>
            </a:r>
            <a:r>
              <a:rPr sz="1632" spc="59" dirty="0">
                <a:latin typeface="Georgia"/>
                <a:cs typeface="Georgia"/>
              </a:rPr>
              <a:t> </a:t>
            </a:r>
            <a:r>
              <a:rPr sz="1814" i="1" spc="-92" dirty="0">
                <a:latin typeface="Arial"/>
                <a:cs typeface="Arial"/>
              </a:rPr>
              <a:t>R</a:t>
            </a:r>
            <a:r>
              <a:rPr sz="2176" i="1" spc="-51" baseline="-11904" dirty="0">
                <a:latin typeface="Trebuchet MS"/>
                <a:cs typeface="Trebuchet MS"/>
              </a:rPr>
              <a:t>t</a:t>
            </a:r>
            <a:r>
              <a:rPr sz="2176" i="1" spc="-277" baseline="-11904" dirty="0">
                <a:latin typeface="Trebuchet MS"/>
                <a:cs typeface="Trebuchet MS"/>
              </a:rPr>
              <a:t> </a:t>
            </a:r>
            <a:r>
              <a:rPr sz="1632" spc="67" dirty="0">
                <a:latin typeface="Georgia"/>
                <a:cs typeface="Georgia"/>
              </a:rPr>
              <a:t>)</a:t>
            </a:r>
            <a:endParaRPr sz="1632" dirty="0">
              <a:latin typeface="Georgia"/>
              <a:cs typeface="Georgia"/>
            </a:endParaRPr>
          </a:p>
          <a:p>
            <a:pPr marL="761888" lvl="1" indent="-259118">
              <a:spcBef>
                <a:spcPts val="25"/>
              </a:spcBef>
              <a:buClr>
                <a:srgbClr val="3333B2"/>
              </a:buClr>
              <a:buSzPct val="111764"/>
              <a:buFont typeface="Arial" panose="020B0604020202020204" pitchFamily="34" charset="0"/>
              <a:buChar char="•"/>
              <a:tabLst>
                <a:tab pos="745081" algn="l"/>
              </a:tabLst>
            </a:pPr>
            <a:r>
              <a:rPr sz="1632" spc="-8" dirty="0">
                <a:latin typeface="Georgia"/>
                <a:cs typeface="Georgia"/>
              </a:rPr>
              <a:t>Executes</a:t>
            </a:r>
            <a:r>
              <a:rPr sz="1632" spc="17" dirty="0">
                <a:latin typeface="Georgia"/>
                <a:cs typeface="Georgia"/>
              </a:rPr>
              <a:t> </a:t>
            </a:r>
            <a:r>
              <a:rPr sz="1632" spc="-8" dirty="0">
                <a:latin typeface="Georgia"/>
                <a:cs typeface="Georgia"/>
              </a:rPr>
              <a:t>action</a:t>
            </a:r>
            <a:r>
              <a:rPr sz="1632" spc="17" dirty="0">
                <a:latin typeface="Georgia"/>
                <a:cs typeface="Georgia"/>
              </a:rPr>
              <a:t> </a:t>
            </a:r>
            <a:r>
              <a:rPr sz="1814" i="1" spc="-8" dirty="0">
                <a:latin typeface="Arial"/>
                <a:cs typeface="Arial"/>
              </a:rPr>
              <a:t>A</a:t>
            </a:r>
            <a:r>
              <a:rPr sz="2176" i="1" spc="-12" baseline="-11904" dirty="0">
                <a:latin typeface="Trebuchet MS"/>
                <a:cs typeface="Trebuchet MS"/>
              </a:rPr>
              <a:t>t</a:t>
            </a:r>
            <a:endParaRPr lang="en-US" sz="2176" i="1" spc="-12" baseline="-11904" dirty="0">
              <a:latin typeface="Trebuchet MS"/>
              <a:cs typeface="Trebuchet MS"/>
            </a:endParaRPr>
          </a:p>
          <a:p>
            <a:pPr marL="502770" lvl="1">
              <a:spcBef>
                <a:spcPts val="25"/>
              </a:spcBef>
              <a:buClr>
                <a:srgbClr val="3333B2"/>
              </a:buClr>
              <a:buSzPct val="111764"/>
              <a:tabLst>
                <a:tab pos="745081" algn="l"/>
              </a:tabLst>
            </a:pPr>
            <a:endParaRPr sz="2176" baseline="-11904" dirty="0">
              <a:latin typeface="Trebuchet MS"/>
              <a:cs typeface="Trebuchet MS"/>
            </a:endParaRPr>
          </a:p>
          <a:p>
            <a:pPr marL="322098" indent="-259118">
              <a:spcBef>
                <a:spcPts val="445"/>
              </a:spcBef>
              <a:buClr>
                <a:srgbClr val="3333B2"/>
              </a:buClr>
              <a:buSzPct val="110526"/>
              <a:buFont typeface="Arial" panose="020B0604020202020204" pitchFamily="34" charset="0"/>
              <a:buChar char="•"/>
              <a:tabLst>
                <a:tab pos="319168" algn="l"/>
              </a:tabLst>
            </a:pPr>
            <a:r>
              <a:rPr sz="1814" spc="-8" dirty="0">
                <a:latin typeface="Georgia"/>
                <a:cs typeface="Georgia"/>
              </a:rPr>
              <a:t>The</a:t>
            </a:r>
            <a:r>
              <a:rPr sz="1814" spc="25" dirty="0">
                <a:latin typeface="Georgia"/>
                <a:cs typeface="Georgia"/>
              </a:rPr>
              <a:t> </a:t>
            </a:r>
            <a:r>
              <a:rPr sz="1814" spc="-17" dirty="0">
                <a:latin typeface="Georgia"/>
                <a:cs typeface="Georgia"/>
              </a:rPr>
              <a:t>environment:</a:t>
            </a:r>
            <a:endParaRPr sz="1814" dirty="0">
              <a:latin typeface="Georgia"/>
              <a:cs typeface="Georgia"/>
            </a:endParaRPr>
          </a:p>
          <a:p>
            <a:pPr marL="761888" lvl="1" indent="-259118">
              <a:spcBef>
                <a:spcPts val="343"/>
              </a:spcBef>
              <a:buClr>
                <a:srgbClr val="3333B2"/>
              </a:buClr>
              <a:buSzPct val="111764"/>
              <a:buFont typeface="Arial" panose="020B0604020202020204" pitchFamily="34" charset="0"/>
              <a:buChar char="•"/>
              <a:tabLst>
                <a:tab pos="745081" algn="l"/>
              </a:tabLst>
            </a:pPr>
            <a:r>
              <a:rPr sz="1632" spc="-17" dirty="0">
                <a:latin typeface="Georgia"/>
                <a:cs typeface="Georgia"/>
              </a:rPr>
              <a:t>Receives</a:t>
            </a:r>
            <a:r>
              <a:rPr sz="1632" spc="17" dirty="0">
                <a:latin typeface="Georgia"/>
                <a:cs typeface="Georgia"/>
              </a:rPr>
              <a:t> </a:t>
            </a:r>
            <a:r>
              <a:rPr sz="1632" spc="-8" dirty="0">
                <a:latin typeface="Georgia"/>
                <a:cs typeface="Georgia"/>
              </a:rPr>
              <a:t>action</a:t>
            </a:r>
            <a:r>
              <a:rPr sz="1632" spc="17" dirty="0">
                <a:latin typeface="Georgia"/>
                <a:cs typeface="Georgia"/>
              </a:rPr>
              <a:t> </a:t>
            </a:r>
            <a:r>
              <a:rPr sz="1814" i="1" spc="-8" dirty="0">
                <a:latin typeface="Arial"/>
                <a:cs typeface="Arial"/>
              </a:rPr>
              <a:t>A</a:t>
            </a:r>
            <a:r>
              <a:rPr sz="2176" i="1" spc="-12" baseline="-11904" dirty="0">
                <a:latin typeface="Trebuchet MS"/>
                <a:cs typeface="Trebuchet MS"/>
              </a:rPr>
              <a:t>t</a:t>
            </a:r>
            <a:endParaRPr sz="2176" baseline="-11904" dirty="0">
              <a:latin typeface="Trebuchet MS"/>
              <a:cs typeface="Trebuchet MS"/>
            </a:endParaRPr>
          </a:p>
          <a:p>
            <a:pPr marL="761888" lvl="1" indent="-259118">
              <a:spcBef>
                <a:spcPts val="25"/>
              </a:spcBef>
              <a:buClr>
                <a:srgbClr val="3333B2"/>
              </a:buClr>
              <a:buSzPct val="111764"/>
              <a:buFont typeface="Arial" panose="020B0604020202020204" pitchFamily="34" charset="0"/>
              <a:buChar char="•"/>
              <a:tabLst>
                <a:tab pos="745081" algn="l"/>
              </a:tabLst>
            </a:pPr>
            <a:r>
              <a:rPr sz="1632" spc="-34" dirty="0">
                <a:latin typeface="Georgia"/>
                <a:cs typeface="Georgia"/>
              </a:rPr>
              <a:t>Emits</a:t>
            </a:r>
            <a:r>
              <a:rPr sz="1632" spc="42" dirty="0">
                <a:latin typeface="Georgia"/>
                <a:cs typeface="Georgia"/>
              </a:rPr>
              <a:t> </a:t>
            </a:r>
            <a:r>
              <a:rPr sz="1632" spc="-8" dirty="0">
                <a:latin typeface="Georgia"/>
                <a:cs typeface="Georgia"/>
              </a:rPr>
              <a:t>observation</a:t>
            </a:r>
            <a:r>
              <a:rPr sz="1632" spc="51" dirty="0">
                <a:latin typeface="Georgia"/>
                <a:cs typeface="Georgia"/>
              </a:rPr>
              <a:t> </a:t>
            </a:r>
            <a:r>
              <a:rPr sz="1814" i="1" dirty="0">
                <a:latin typeface="Arial"/>
                <a:cs typeface="Arial"/>
              </a:rPr>
              <a:t>O</a:t>
            </a:r>
            <a:r>
              <a:rPr sz="2176" i="1" baseline="-11904" dirty="0">
                <a:latin typeface="Trebuchet MS"/>
                <a:cs typeface="Trebuchet MS"/>
              </a:rPr>
              <a:t>t</a:t>
            </a:r>
            <a:r>
              <a:rPr sz="2539" baseline="-11111" dirty="0">
                <a:latin typeface="Georgia"/>
                <a:cs typeface="Georgia"/>
              </a:rPr>
              <a:t>+</a:t>
            </a:r>
            <a:r>
              <a:rPr sz="2176" baseline="-11904" dirty="0">
                <a:latin typeface="Microsoft Sans Serif"/>
                <a:cs typeface="Microsoft Sans Serif"/>
              </a:rPr>
              <a:t>1</a:t>
            </a:r>
            <a:r>
              <a:rPr sz="2176" spc="238" baseline="-11904" dirty="0">
                <a:latin typeface="Microsoft Sans Serif"/>
                <a:cs typeface="Microsoft Sans Serif"/>
              </a:rPr>
              <a:t> </a:t>
            </a:r>
            <a:r>
              <a:rPr sz="1632" spc="17" dirty="0">
                <a:latin typeface="Georgia"/>
                <a:cs typeface="Georgia"/>
              </a:rPr>
              <a:t>(and</a:t>
            </a:r>
            <a:r>
              <a:rPr sz="1632" spc="51" dirty="0">
                <a:latin typeface="Georgia"/>
                <a:cs typeface="Georgia"/>
              </a:rPr>
              <a:t> </a:t>
            </a:r>
            <a:r>
              <a:rPr sz="1632" spc="8" dirty="0">
                <a:latin typeface="Georgia"/>
                <a:cs typeface="Georgia"/>
              </a:rPr>
              <a:t>reward</a:t>
            </a:r>
            <a:r>
              <a:rPr sz="1632" spc="51" dirty="0">
                <a:latin typeface="Georgia"/>
                <a:cs typeface="Georgia"/>
              </a:rPr>
              <a:t> </a:t>
            </a:r>
            <a:r>
              <a:rPr sz="1814" i="1" spc="17" dirty="0">
                <a:latin typeface="Arial"/>
                <a:cs typeface="Arial"/>
              </a:rPr>
              <a:t>R</a:t>
            </a:r>
            <a:r>
              <a:rPr sz="2176" i="1" spc="25" baseline="-11904" dirty="0">
                <a:latin typeface="Trebuchet MS"/>
                <a:cs typeface="Trebuchet MS"/>
              </a:rPr>
              <a:t>t</a:t>
            </a:r>
            <a:r>
              <a:rPr sz="2539" spc="25" baseline="-11111" dirty="0">
                <a:latin typeface="Georgia"/>
                <a:cs typeface="Georgia"/>
              </a:rPr>
              <a:t>+</a:t>
            </a:r>
            <a:r>
              <a:rPr sz="2176" spc="25" baseline="-11904" dirty="0">
                <a:latin typeface="Microsoft Sans Serif"/>
                <a:cs typeface="Microsoft Sans Serif"/>
              </a:rPr>
              <a:t>1</a:t>
            </a:r>
            <a:r>
              <a:rPr sz="1632" spc="17" dirty="0">
                <a:latin typeface="Georgia"/>
                <a:cs typeface="Georgia"/>
              </a:rPr>
              <a:t>)</a:t>
            </a:r>
            <a:endParaRPr sz="1632" dirty="0">
              <a:latin typeface="Georgia"/>
              <a:cs typeface="Georgia"/>
            </a:endParaRPr>
          </a:p>
        </p:txBody>
      </p:sp>
      <p:sp>
        <p:nvSpPr>
          <p:cNvPr id="5" name="Rectangle 4">
            <a:extLst>
              <a:ext uri="{FF2B5EF4-FFF2-40B4-BE49-F238E27FC236}">
                <a16:creationId xmlns:a16="http://schemas.microsoft.com/office/drawing/2014/main" id="{FD3349EF-7251-3BAB-E511-C9D537D2BDFF}"/>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292CECF8-0D2D-5A62-4219-5A6BA2E8C361}"/>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3DA118EB-594A-4F52-D0F6-A6007C970DB4}"/>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965195835"/>
      </p:ext>
    </p:extLst>
  </p:cSld>
  <p:clrMapOvr>
    <a:masterClrMapping/>
  </p:clrMapOvr>
  <p:transition>
    <p:cut/>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107453" y="748458"/>
            <a:ext cx="2116170" cy="471513"/>
          </a:xfrm>
          <a:prstGeom prst="rect">
            <a:avLst/>
          </a:prstGeom>
        </p:spPr>
        <p:txBody>
          <a:bodyPr vert="horz" wrap="square" lIns="0" tIns="19214" rIns="0" bIns="0" rtlCol="0" anchor="ctr">
            <a:spAutoFit/>
          </a:bodyPr>
          <a:lstStyle/>
          <a:p>
            <a:pPr marL="21349">
              <a:spcBef>
                <a:spcPts val="151"/>
              </a:spcBef>
            </a:pPr>
            <a:r>
              <a:rPr sz="3264" spc="-244" dirty="0">
                <a:solidFill>
                  <a:srgbClr val="3333B2"/>
                </a:solidFill>
                <a:latin typeface="Georgia"/>
                <a:cs typeface="Georgia"/>
              </a:rPr>
              <a:t>R</a:t>
            </a:r>
            <a:r>
              <a:rPr sz="3264" spc="25" dirty="0">
                <a:solidFill>
                  <a:srgbClr val="3333B2"/>
                </a:solidFill>
                <a:latin typeface="Georgia"/>
                <a:cs typeface="Georgia"/>
              </a:rPr>
              <a:t>e</a:t>
            </a:r>
            <a:r>
              <a:rPr sz="3264" spc="17" dirty="0">
                <a:solidFill>
                  <a:srgbClr val="3333B2"/>
                </a:solidFill>
                <a:latin typeface="Georgia"/>
                <a:cs typeface="Georgia"/>
              </a:rPr>
              <a:t>w</a:t>
            </a:r>
            <a:r>
              <a:rPr sz="3264" spc="-51" dirty="0">
                <a:solidFill>
                  <a:srgbClr val="3333B2"/>
                </a:solidFill>
                <a:latin typeface="Georgia"/>
                <a:cs typeface="Georgia"/>
              </a:rPr>
              <a:t>ards</a:t>
            </a:r>
            <a:endParaRPr sz="2902" dirty="0">
              <a:latin typeface="Georgia"/>
              <a:cs typeface="Georgia"/>
            </a:endParaRPr>
          </a:p>
        </p:txBody>
      </p:sp>
      <p:sp>
        <p:nvSpPr>
          <p:cNvPr id="3" name="object 3"/>
          <p:cNvSpPr txBox="1"/>
          <p:nvPr/>
        </p:nvSpPr>
        <p:spPr>
          <a:xfrm>
            <a:off x="1866258" y="1343772"/>
            <a:ext cx="8617545" cy="4150077"/>
          </a:xfrm>
          <a:prstGeom prst="rect">
            <a:avLst/>
          </a:prstGeom>
        </p:spPr>
        <p:txBody>
          <a:bodyPr vert="horz" wrap="square" lIns="0" tIns="70452" rIns="0" bIns="0" rtlCol="0">
            <a:spAutoFit/>
          </a:bodyPr>
          <a:lstStyle/>
          <a:p>
            <a:pPr marL="491823" indent="-259118">
              <a:spcBef>
                <a:spcPts val="555"/>
              </a:spcBef>
              <a:buClr>
                <a:srgbClr val="3333B2"/>
              </a:buClr>
              <a:buSzPct val="110526"/>
              <a:buFont typeface="Arial" panose="020B0604020202020204" pitchFamily="34" charset="0"/>
              <a:buChar char="•"/>
              <a:tabLst>
                <a:tab pos="489960" algn="l"/>
              </a:tabLst>
            </a:pPr>
            <a:r>
              <a:rPr sz="2176" spc="-34" dirty="0">
                <a:latin typeface="Georgia"/>
                <a:cs typeface="Georgia"/>
              </a:rPr>
              <a:t>A</a:t>
            </a:r>
            <a:r>
              <a:rPr sz="2176" spc="51" dirty="0">
                <a:latin typeface="Georgia"/>
                <a:cs typeface="Georgia"/>
              </a:rPr>
              <a:t> </a:t>
            </a:r>
            <a:r>
              <a:rPr sz="2176" b="1" spc="-17" dirty="0">
                <a:solidFill>
                  <a:srgbClr val="0046FF"/>
                </a:solidFill>
                <a:latin typeface="Cambria"/>
                <a:cs typeface="Cambria"/>
              </a:rPr>
              <a:t>reward</a:t>
            </a:r>
            <a:r>
              <a:rPr sz="2176" b="1" spc="92" dirty="0">
                <a:solidFill>
                  <a:srgbClr val="0046FF"/>
                </a:solidFill>
                <a:latin typeface="Cambria"/>
                <a:cs typeface="Cambria"/>
              </a:rPr>
              <a:t> </a:t>
            </a:r>
            <a:r>
              <a:rPr sz="2539" i="1" spc="34" dirty="0">
                <a:latin typeface="Trebuchet MS"/>
                <a:cs typeface="Trebuchet MS"/>
              </a:rPr>
              <a:t>R</a:t>
            </a:r>
            <a:r>
              <a:rPr sz="2539" i="1" spc="51" baseline="-11904" dirty="0">
                <a:latin typeface="Trebuchet MS"/>
                <a:cs typeface="Trebuchet MS"/>
              </a:rPr>
              <a:t>t</a:t>
            </a:r>
            <a:r>
              <a:rPr sz="2539" i="1" spc="378" baseline="-11904" dirty="0">
                <a:latin typeface="Trebuchet MS"/>
                <a:cs typeface="Trebuchet MS"/>
              </a:rPr>
              <a:t> </a:t>
            </a:r>
            <a:r>
              <a:rPr sz="2176" spc="-34" dirty="0">
                <a:latin typeface="Georgia"/>
                <a:cs typeface="Georgia"/>
              </a:rPr>
              <a:t>is</a:t>
            </a:r>
            <a:r>
              <a:rPr sz="2176" spc="59" dirty="0">
                <a:latin typeface="Georgia"/>
                <a:cs typeface="Georgia"/>
              </a:rPr>
              <a:t> </a:t>
            </a:r>
            <a:r>
              <a:rPr sz="2176" spc="17" dirty="0">
                <a:latin typeface="Georgia"/>
                <a:cs typeface="Georgia"/>
              </a:rPr>
              <a:t>a</a:t>
            </a:r>
            <a:r>
              <a:rPr sz="2176" spc="59" dirty="0">
                <a:latin typeface="Georgia"/>
                <a:cs typeface="Georgia"/>
              </a:rPr>
              <a:t> </a:t>
            </a:r>
            <a:r>
              <a:rPr sz="2176" spc="-17" dirty="0">
                <a:latin typeface="Georgia"/>
                <a:cs typeface="Georgia"/>
              </a:rPr>
              <a:t>scalar</a:t>
            </a:r>
            <a:r>
              <a:rPr sz="2176" spc="51" dirty="0">
                <a:latin typeface="Georgia"/>
                <a:cs typeface="Georgia"/>
              </a:rPr>
              <a:t> </a:t>
            </a:r>
            <a:r>
              <a:rPr sz="2176" spc="-8" dirty="0">
                <a:latin typeface="Georgia"/>
                <a:cs typeface="Georgia"/>
              </a:rPr>
              <a:t>feedback</a:t>
            </a:r>
            <a:r>
              <a:rPr sz="2176" spc="59" dirty="0">
                <a:latin typeface="Georgia"/>
                <a:cs typeface="Georgia"/>
              </a:rPr>
              <a:t> </a:t>
            </a:r>
            <a:r>
              <a:rPr sz="2176" spc="-8" dirty="0">
                <a:latin typeface="Georgia"/>
                <a:cs typeface="Georgia"/>
              </a:rPr>
              <a:t>signal</a:t>
            </a:r>
            <a:endParaRPr sz="2176" dirty="0">
              <a:latin typeface="Georgia"/>
              <a:cs typeface="Georgia"/>
            </a:endParaRPr>
          </a:p>
          <a:p>
            <a:pPr marL="491823" indent="-259118">
              <a:spcBef>
                <a:spcPts val="496"/>
              </a:spcBef>
              <a:buClr>
                <a:srgbClr val="3333B2"/>
              </a:buClr>
              <a:buSzPct val="110526"/>
              <a:buFont typeface="Arial" panose="020B0604020202020204" pitchFamily="34" charset="0"/>
              <a:buChar char="•"/>
              <a:tabLst>
                <a:tab pos="489960" algn="l"/>
              </a:tabLst>
            </a:pPr>
            <a:r>
              <a:rPr sz="2176" spc="-25" dirty="0">
                <a:latin typeface="Georgia"/>
                <a:cs typeface="Georgia"/>
              </a:rPr>
              <a:t>Indicates</a:t>
            </a:r>
            <a:r>
              <a:rPr sz="2176" spc="59" dirty="0">
                <a:latin typeface="Georgia"/>
                <a:cs typeface="Georgia"/>
              </a:rPr>
              <a:t> </a:t>
            </a:r>
            <a:r>
              <a:rPr sz="2176" spc="8" dirty="0">
                <a:latin typeface="Georgia"/>
                <a:cs typeface="Georgia"/>
              </a:rPr>
              <a:t>how</a:t>
            </a:r>
            <a:r>
              <a:rPr sz="2176" spc="67" dirty="0">
                <a:latin typeface="Georgia"/>
                <a:cs typeface="Georgia"/>
              </a:rPr>
              <a:t> </a:t>
            </a:r>
            <a:r>
              <a:rPr sz="2176" spc="8" dirty="0">
                <a:latin typeface="Georgia"/>
                <a:cs typeface="Georgia"/>
              </a:rPr>
              <a:t>well</a:t>
            </a:r>
            <a:r>
              <a:rPr sz="2176" spc="59" dirty="0">
                <a:latin typeface="Georgia"/>
                <a:cs typeface="Georgia"/>
              </a:rPr>
              <a:t> </a:t>
            </a:r>
            <a:r>
              <a:rPr sz="2176" spc="8" dirty="0">
                <a:latin typeface="Georgia"/>
                <a:cs typeface="Georgia"/>
              </a:rPr>
              <a:t>agent</a:t>
            </a:r>
            <a:r>
              <a:rPr sz="2176" spc="67" dirty="0">
                <a:latin typeface="Georgia"/>
                <a:cs typeface="Georgia"/>
              </a:rPr>
              <a:t> </a:t>
            </a:r>
            <a:r>
              <a:rPr sz="2176" spc="-34" dirty="0">
                <a:latin typeface="Georgia"/>
                <a:cs typeface="Georgia"/>
              </a:rPr>
              <a:t>is</a:t>
            </a:r>
            <a:r>
              <a:rPr sz="2176" spc="59" dirty="0">
                <a:latin typeface="Georgia"/>
                <a:cs typeface="Georgia"/>
              </a:rPr>
              <a:t> </a:t>
            </a:r>
            <a:r>
              <a:rPr sz="2176" spc="-8" dirty="0">
                <a:latin typeface="Georgia"/>
                <a:cs typeface="Georgia"/>
              </a:rPr>
              <a:t>doing</a:t>
            </a:r>
            <a:r>
              <a:rPr sz="2176" spc="67" dirty="0">
                <a:latin typeface="Georgia"/>
                <a:cs typeface="Georgia"/>
              </a:rPr>
              <a:t> </a:t>
            </a:r>
            <a:r>
              <a:rPr sz="2176" dirty="0">
                <a:latin typeface="Georgia"/>
                <a:cs typeface="Georgia"/>
              </a:rPr>
              <a:t>at</a:t>
            </a:r>
            <a:r>
              <a:rPr sz="2176" spc="59" dirty="0">
                <a:latin typeface="Georgia"/>
                <a:cs typeface="Georgia"/>
              </a:rPr>
              <a:t> </a:t>
            </a:r>
            <a:r>
              <a:rPr sz="2176" spc="-17" dirty="0">
                <a:latin typeface="Georgia"/>
                <a:cs typeface="Georgia"/>
              </a:rPr>
              <a:t>step</a:t>
            </a:r>
            <a:r>
              <a:rPr sz="2176" spc="67" dirty="0">
                <a:latin typeface="Georgia"/>
                <a:cs typeface="Georgia"/>
              </a:rPr>
              <a:t> </a:t>
            </a:r>
            <a:r>
              <a:rPr sz="2539" i="1" spc="-109" dirty="0">
                <a:latin typeface="Trebuchet MS"/>
                <a:cs typeface="Trebuchet MS"/>
              </a:rPr>
              <a:t>t</a:t>
            </a:r>
            <a:r>
              <a:rPr sz="2539" i="1" spc="67" dirty="0">
                <a:latin typeface="Trebuchet MS"/>
                <a:cs typeface="Trebuchet MS"/>
              </a:rPr>
              <a:t> </a:t>
            </a:r>
            <a:r>
              <a:rPr sz="2176" spc="252" dirty="0">
                <a:latin typeface="Georgia"/>
                <a:cs typeface="Georgia"/>
              </a:rPr>
              <a:t>—</a:t>
            </a:r>
            <a:r>
              <a:rPr sz="2176" spc="59" dirty="0">
                <a:latin typeface="Georgia"/>
                <a:cs typeface="Georgia"/>
              </a:rPr>
              <a:t> </a:t>
            </a:r>
            <a:r>
              <a:rPr sz="2176" spc="-17" dirty="0">
                <a:latin typeface="Georgia"/>
                <a:cs typeface="Georgia"/>
              </a:rPr>
              <a:t>defines</a:t>
            </a:r>
            <a:r>
              <a:rPr sz="2176" spc="67" dirty="0">
                <a:latin typeface="Georgia"/>
                <a:cs typeface="Georgia"/>
              </a:rPr>
              <a:t> </a:t>
            </a:r>
            <a:r>
              <a:rPr sz="2176" dirty="0">
                <a:latin typeface="Georgia"/>
                <a:cs typeface="Georgia"/>
              </a:rPr>
              <a:t>the</a:t>
            </a:r>
            <a:r>
              <a:rPr sz="2176" spc="59" dirty="0">
                <a:latin typeface="Georgia"/>
                <a:cs typeface="Georgia"/>
              </a:rPr>
              <a:t> </a:t>
            </a:r>
            <a:r>
              <a:rPr sz="2176" spc="8" dirty="0">
                <a:latin typeface="Georgia"/>
                <a:cs typeface="Georgia"/>
              </a:rPr>
              <a:t>goal</a:t>
            </a:r>
            <a:endParaRPr sz="2176" dirty="0">
              <a:latin typeface="Georgia"/>
              <a:cs typeface="Georgia"/>
            </a:endParaRPr>
          </a:p>
          <a:p>
            <a:pPr marL="491823" indent="-259118">
              <a:spcBef>
                <a:spcPts val="580"/>
              </a:spcBef>
              <a:buClr>
                <a:srgbClr val="3333B2"/>
              </a:buClr>
              <a:buSzPct val="110526"/>
              <a:buFont typeface="Arial" panose="020B0604020202020204" pitchFamily="34" charset="0"/>
              <a:buChar char="•"/>
              <a:tabLst>
                <a:tab pos="489960" algn="l"/>
              </a:tabLst>
            </a:pPr>
            <a:r>
              <a:rPr sz="2176" spc="-8" dirty="0">
                <a:latin typeface="Georgia"/>
                <a:cs typeface="Georgia"/>
              </a:rPr>
              <a:t>The</a:t>
            </a:r>
            <a:r>
              <a:rPr sz="2176" spc="59" dirty="0">
                <a:latin typeface="Georgia"/>
                <a:cs typeface="Georgia"/>
              </a:rPr>
              <a:t> </a:t>
            </a:r>
            <a:r>
              <a:rPr sz="2176" spc="-8" dirty="0">
                <a:latin typeface="Georgia"/>
                <a:cs typeface="Georgia"/>
              </a:rPr>
              <a:t>agent’s</a:t>
            </a:r>
            <a:r>
              <a:rPr sz="2176" spc="67" dirty="0">
                <a:latin typeface="Georgia"/>
                <a:cs typeface="Georgia"/>
              </a:rPr>
              <a:t> </a:t>
            </a:r>
            <a:r>
              <a:rPr sz="2176" spc="-17" dirty="0">
                <a:latin typeface="Georgia"/>
                <a:cs typeface="Georgia"/>
              </a:rPr>
              <a:t>job</a:t>
            </a:r>
            <a:r>
              <a:rPr sz="2176" spc="67" dirty="0">
                <a:latin typeface="Georgia"/>
                <a:cs typeface="Georgia"/>
              </a:rPr>
              <a:t> </a:t>
            </a:r>
            <a:r>
              <a:rPr sz="2176" spc="-34" dirty="0">
                <a:latin typeface="Georgia"/>
                <a:cs typeface="Georgia"/>
              </a:rPr>
              <a:t>is</a:t>
            </a:r>
            <a:r>
              <a:rPr sz="2176" spc="67" dirty="0">
                <a:latin typeface="Georgia"/>
                <a:cs typeface="Georgia"/>
              </a:rPr>
              <a:t> </a:t>
            </a:r>
            <a:r>
              <a:rPr sz="2176" spc="-8" dirty="0">
                <a:latin typeface="Georgia"/>
                <a:cs typeface="Georgia"/>
              </a:rPr>
              <a:t>to</a:t>
            </a:r>
            <a:r>
              <a:rPr sz="2176" spc="67" dirty="0">
                <a:latin typeface="Georgia"/>
                <a:cs typeface="Georgia"/>
              </a:rPr>
              <a:t> </a:t>
            </a:r>
            <a:r>
              <a:rPr sz="2176" dirty="0">
                <a:latin typeface="Georgia"/>
                <a:cs typeface="Georgia"/>
              </a:rPr>
              <a:t>maximize</a:t>
            </a:r>
            <a:r>
              <a:rPr sz="2176" spc="67" dirty="0">
                <a:latin typeface="Georgia"/>
                <a:cs typeface="Georgia"/>
              </a:rPr>
              <a:t> </a:t>
            </a:r>
            <a:r>
              <a:rPr sz="2176" spc="-17" dirty="0">
                <a:latin typeface="Georgia"/>
                <a:cs typeface="Georgia"/>
              </a:rPr>
              <a:t>cumulative</a:t>
            </a:r>
            <a:r>
              <a:rPr sz="2176" spc="67" dirty="0">
                <a:latin typeface="Georgia"/>
                <a:cs typeface="Georgia"/>
              </a:rPr>
              <a:t> </a:t>
            </a:r>
            <a:r>
              <a:rPr sz="2176" dirty="0">
                <a:latin typeface="Georgia"/>
                <a:cs typeface="Georgia"/>
              </a:rPr>
              <a:t>reward</a:t>
            </a:r>
            <a:endParaRPr lang="en-US" sz="2176" dirty="0">
              <a:latin typeface="Georgia"/>
              <a:cs typeface="Georgia"/>
            </a:endParaRPr>
          </a:p>
          <a:p>
            <a:pPr marL="232705" algn="ctr">
              <a:spcBef>
                <a:spcPts val="580"/>
              </a:spcBef>
              <a:buClr>
                <a:srgbClr val="3333B2"/>
              </a:buClr>
              <a:buSzPct val="110526"/>
              <a:tabLst>
                <a:tab pos="489960" algn="l"/>
              </a:tabLst>
            </a:pPr>
            <a:r>
              <a:rPr sz="2539" i="1" spc="-34" dirty="0">
                <a:latin typeface="Trebuchet MS"/>
                <a:cs typeface="Trebuchet MS"/>
              </a:rPr>
              <a:t>G</a:t>
            </a:r>
            <a:r>
              <a:rPr sz="2539" i="1" spc="-51" baseline="-11904" dirty="0">
                <a:latin typeface="Trebuchet MS"/>
                <a:cs typeface="Trebuchet MS"/>
              </a:rPr>
              <a:t>t</a:t>
            </a:r>
            <a:r>
              <a:rPr sz="2539" i="1" spc="-37" baseline="-11904" dirty="0">
                <a:latin typeface="Trebuchet MS"/>
                <a:cs typeface="Trebuchet MS"/>
              </a:rPr>
              <a:t> </a:t>
            </a:r>
            <a:r>
              <a:rPr sz="2539" spc="-17" dirty="0">
                <a:latin typeface="Georgia"/>
                <a:cs typeface="Georgia"/>
              </a:rPr>
              <a:t>=</a:t>
            </a:r>
            <a:r>
              <a:rPr sz="2539" spc="42" dirty="0">
                <a:latin typeface="Georgia"/>
                <a:cs typeface="Georgia"/>
              </a:rPr>
              <a:t> </a:t>
            </a:r>
            <a:r>
              <a:rPr sz="2539" i="1" spc="34" dirty="0">
                <a:latin typeface="Trebuchet MS"/>
                <a:cs typeface="Trebuchet MS"/>
              </a:rPr>
              <a:t>R</a:t>
            </a:r>
            <a:r>
              <a:rPr sz="2539" i="1" spc="51" baseline="-11904" dirty="0">
                <a:latin typeface="Trebuchet MS"/>
                <a:cs typeface="Trebuchet MS"/>
              </a:rPr>
              <a:t>t</a:t>
            </a:r>
            <a:r>
              <a:rPr sz="2902" spc="51" baseline="-11111" dirty="0">
                <a:latin typeface="Georgia"/>
                <a:cs typeface="Georgia"/>
              </a:rPr>
              <a:t>+</a:t>
            </a:r>
            <a:r>
              <a:rPr sz="2539" spc="51" baseline="-11904" dirty="0">
                <a:latin typeface="Microsoft Sans Serif"/>
                <a:cs typeface="Microsoft Sans Serif"/>
              </a:rPr>
              <a:t>1</a:t>
            </a:r>
            <a:r>
              <a:rPr sz="2539" spc="238" baseline="-11904" dirty="0">
                <a:latin typeface="Microsoft Sans Serif"/>
                <a:cs typeface="Microsoft Sans Serif"/>
              </a:rPr>
              <a:t> </a:t>
            </a:r>
            <a:r>
              <a:rPr sz="2539" spc="-17" dirty="0">
                <a:latin typeface="Georgia"/>
                <a:cs typeface="Georgia"/>
              </a:rPr>
              <a:t>+</a:t>
            </a:r>
            <a:r>
              <a:rPr sz="2539" spc="-51" dirty="0">
                <a:latin typeface="Georgia"/>
                <a:cs typeface="Georgia"/>
              </a:rPr>
              <a:t> </a:t>
            </a:r>
            <a:r>
              <a:rPr sz="2539" i="1" spc="34" dirty="0">
                <a:latin typeface="Trebuchet MS"/>
                <a:cs typeface="Trebuchet MS"/>
              </a:rPr>
              <a:t>R</a:t>
            </a:r>
            <a:r>
              <a:rPr sz="2539" i="1" spc="51" baseline="-11904" dirty="0">
                <a:latin typeface="Trebuchet MS"/>
                <a:cs typeface="Trebuchet MS"/>
              </a:rPr>
              <a:t>t</a:t>
            </a:r>
            <a:r>
              <a:rPr sz="2902" spc="51" baseline="-11111" dirty="0">
                <a:latin typeface="Georgia"/>
                <a:cs typeface="Georgia"/>
              </a:rPr>
              <a:t>+</a:t>
            </a:r>
            <a:r>
              <a:rPr sz="2539" spc="51" baseline="-11904" dirty="0">
                <a:latin typeface="Microsoft Sans Serif"/>
                <a:cs typeface="Microsoft Sans Serif"/>
              </a:rPr>
              <a:t>2</a:t>
            </a:r>
            <a:r>
              <a:rPr sz="2539" spc="227" baseline="-11904" dirty="0">
                <a:latin typeface="Microsoft Sans Serif"/>
                <a:cs typeface="Microsoft Sans Serif"/>
              </a:rPr>
              <a:t> </a:t>
            </a:r>
            <a:r>
              <a:rPr sz="2539" spc="-17" dirty="0">
                <a:latin typeface="Georgia"/>
                <a:cs typeface="Georgia"/>
              </a:rPr>
              <a:t>+</a:t>
            </a:r>
            <a:r>
              <a:rPr sz="2539" spc="-51" dirty="0">
                <a:latin typeface="Georgia"/>
                <a:cs typeface="Georgia"/>
              </a:rPr>
              <a:t> </a:t>
            </a:r>
            <a:r>
              <a:rPr sz="2539" i="1" spc="34" dirty="0">
                <a:latin typeface="Trebuchet MS"/>
                <a:cs typeface="Trebuchet MS"/>
              </a:rPr>
              <a:t>R</a:t>
            </a:r>
            <a:r>
              <a:rPr sz="2539" i="1" spc="51" baseline="-11904" dirty="0">
                <a:latin typeface="Trebuchet MS"/>
                <a:cs typeface="Trebuchet MS"/>
              </a:rPr>
              <a:t>t</a:t>
            </a:r>
            <a:r>
              <a:rPr sz="2902" spc="51" baseline="-11111" dirty="0">
                <a:latin typeface="Georgia"/>
                <a:cs typeface="Georgia"/>
              </a:rPr>
              <a:t>+</a:t>
            </a:r>
            <a:r>
              <a:rPr sz="2539" spc="51" baseline="-11904" dirty="0">
                <a:latin typeface="Microsoft Sans Serif"/>
                <a:cs typeface="Microsoft Sans Serif"/>
              </a:rPr>
              <a:t>3</a:t>
            </a:r>
            <a:r>
              <a:rPr sz="2539" spc="227" baseline="-11904" dirty="0">
                <a:latin typeface="Microsoft Sans Serif"/>
                <a:cs typeface="Microsoft Sans Serif"/>
              </a:rPr>
              <a:t> </a:t>
            </a:r>
            <a:r>
              <a:rPr sz="2539" spc="-17" dirty="0">
                <a:latin typeface="Georgia"/>
                <a:cs typeface="Georgia"/>
              </a:rPr>
              <a:t>+</a:t>
            </a:r>
            <a:r>
              <a:rPr sz="2539" spc="-8" dirty="0">
                <a:latin typeface="Georgia"/>
                <a:cs typeface="Georgia"/>
              </a:rPr>
              <a:t> </a:t>
            </a:r>
            <a:r>
              <a:rPr sz="2539" spc="25" dirty="0">
                <a:latin typeface="Calibri"/>
                <a:cs typeface="Calibri"/>
              </a:rPr>
              <a:t>...</a:t>
            </a:r>
            <a:endParaRPr sz="2539" dirty="0">
              <a:latin typeface="Calibri"/>
              <a:cs typeface="Calibri"/>
            </a:endParaRPr>
          </a:p>
          <a:p>
            <a:pPr marL="491823" indent="-259118">
              <a:spcBef>
                <a:spcPts val="1731"/>
              </a:spcBef>
              <a:buClr>
                <a:srgbClr val="3333B2"/>
              </a:buClr>
              <a:buSzPct val="110526"/>
              <a:buFont typeface="Arial" panose="020B0604020202020204" pitchFamily="34" charset="0"/>
              <a:buChar char="•"/>
              <a:tabLst>
                <a:tab pos="489960" algn="l"/>
              </a:tabLst>
            </a:pPr>
            <a:r>
              <a:rPr sz="2176" spc="-75" dirty="0">
                <a:latin typeface="Georgia"/>
                <a:cs typeface="Georgia"/>
              </a:rPr>
              <a:t>We</a:t>
            </a:r>
            <a:r>
              <a:rPr sz="2176" spc="42" dirty="0">
                <a:latin typeface="Georgia"/>
                <a:cs typeface="Georgia"/>
              </a:rPr>
              <a:t> </a:t>
            </a:r>
            <a:r>
              <a:rPr sz="2176" spc="-8" dirty="0">
                <a:latin typeface="Georgia"/>
                <a:cs typeface="Georgia"/>
              </a:rPr>
              <a:t>call</a:t>
            </a:r>
            <a:r>
              <a:rPr sz="2176" spc="42" dirty="0">
                <a:latin typeface="Georgia"/>
                <a:cs typeface="Georgia"/>
              </a:rPr>
              <a:t> </a:t>
            </a:r>
            <a:r>
              <a:rPr sz="2176" spc="-25" dirty="0">
                <a:latin typeface="Georgia"/>
                <a:cs typeface="Georgia"/>
              </a:rPr>
              <a:t>this</a:t>
            </a:r>
            <a:r>
              <a:rPr sz="2176" spc="51" dirty="0">
                <a:latin typeface="Georgia"/>
                <a:cs typeface="Georgia"/>
              </a:rPr>
              <a:t> </a:t>
            </a:r>
            <a:r>
              <a:rPr sz="2176" dirty="0">
                <a:latin typeface="Georgia"/>
                <a:cs typeface="Georgia"/>
              </a:rPr>
              <a:t>the</a:t>
            </a:r>
            <a:r>
              <a:rPr sz="2176" spc="42" dirty="0">
                <a:latin typeface="Georgia"/>
                <a:cs typeface="Georgia"/>
              </a:rPr>
              <a:t> </a:t>
            </a:r>
            <a:r>
              <a:rPr sz="2176" b="1" spc="-17" dirty="0">
                <a:solidFill>
                  <a:srgbClr val="0046FF"/>
                </a:solidFill>
                <a:latin typeface="Cambria"/>
                <a:cs typeface="Cambria"/>
              </a:rPr>
              <a:t>return</a:t>
            </a:r>
            <a:endParaRPr sz="2176" dirty="0">
              <a:latin typeface="Cambria"/>
              <a:cs typeface="Cambria"/>
            </a:endParaRPr>
          </a:p>
          <a:p>
            <a:pPr marL="323165" indent="-259118">
              <a:spcBef>
                <a:spcPts val="933"/>
              </a:spcBef>
              <a:buFont typeface="Arial" panose="020B0604020202020204" pitchFamily="34" charset="0"/>
              <a:buChar char="•"/>
            </a:pPr>
            <a:endParaRPr lang="en-US" sz="2176" spc="-25" dirty="0">
              <a:latin typeface="Georgia"/>
              <a:cs typeface="Georgia"/>
            </a:endParaRPr>
          </a:p>
          <a:p>
            <a:pPr marL="374989" indent="-310942">
              <a:spcBef>
                <a:spcPts val="933"/>
              </a:spcBef>
              <a:buFont typeface="Wingdings" panose="05000000000000000000" pitchFamily="2" charset="2"/>
              <a:buChar char="Ø"/>
            </a:pPr>
            <a:r>
              <a:rPr sz="2176" spc="-25" dirty="0">
                <a:latin typeface="Georgia"/>
                <a:cs typeface="Georgia"/>
              </a:rPr>
              <a:t>Reinforcement</a:t>
            </a:r>
            <a:r>
              <a:rPr sz="2176" spc="67" dirty="0">
                <a:latin typeface="Georgia"/>
                <a:cs typeface="Georgia"/>
              </a:rPr>
              <a:t> </a:t>
            </a:r>
            <a:r>
              <a:rPr sz="2176" spc="-8" dirty="0">
                <a:latin typeface="Georgia"/>
                <a:cs typeface="Georgia"/>
              </a:rPr>
              <a:t>learning</a:t>
            </a:r>
            <a:r>
              <a:rPr sz="2176" spc="75" dirty="0">
                <a:latin typeface="Georgia"/>
                <a:cs typeface="Georgia"/>
              </a:rPr>
              <a:t> </a:t>
            </a:r>
            <a:r>
              <a:rPr sz="2176" spc="-34" dirty="0">
                <a:latin typeface="Georgia"/>
                <a:cs typeface="Georgia"/>
              </a:rPr>
              <a:t>is</a:t>
            </a:r>
            <a:r>
              <a:rPr sz="2176" spc="75" dirty="0">
                <a:latin typeface="Georgia"/>
                <a:cs typeface="Georgia"/>
              </a:rPr>
              <a:t> </a:t>
            </a:r>
            <a:r>
              <a:rPr sz="2176" spc="-17" dirty="0">
                <a:latin typeface="Georgia"/>
                <a:cs typeface="Georgia"/>
              </a:rPr>
              <a:t>based</a:t>
            </a:r>
            <a:r>
              <a:rPr sz="2176" spc="75" dirty="0">
                <a:latin typeface="Georgia"/>
                <a:cs typeface="Georgia"/>
              </a:rPr>
              <a:t> </a:t>
            </a:r>
            <a:r>
              <a:rPr sz="2176" spc="-17" dirty="0">
                <a:latin typeface="Georgia"/>
                <a:cs typeface="Georgia"/>
              </a:rPr>
              <a:t>on</a:t>
            </a:r>
            <a:r>
              <a:rPr sz="2176" spc="75" dirty="0">
                <a:latin typeface="Georgia"/>
                <a:cs typeface="Georgia"/>
              </a:rPr>
              <a:t> </a:t>
            </a:r>
            <a:r>
              <a:rPr sz="2176" dirty="0">
                <a:latin typeface="Georgia"/>
                <a:cs typeface="Georgia"/>
              </a:rPr>
              <a:t>the</a:t>
            </a:r>
            <a:r>
              <a:rPr sz="2176" spc="75" dirty="0">
                <a:latin typeface="Georgia"/>
                <a:cs typeface="Georgia"/>
              </a:rPr>
              <a:t> </a:t>
            </a:r>
            <a:r>
              <a:rPr sz="2176" b="1" spc="-17" dirty="0">
                <a:solidFill>
                  <a:srgbClr val="0046FF"/>
                </a:solidFill>
                <a:latin typeface="Cambria"/>
                <a:cs typeface="Cambria"/>
              </a:rPr>
              <a:t>reward</a:t>
            </a:r>
            <a:r>
              <a:rPr sz="2176" b="1" spc="134" dirty="0">
                <a:solidFill>
                  <a:srgbClr val="0046FF"/>
                </a:solidFill>
                <a:latin typeface="Cambria"/>
                <a:cs typeface="Cambria"/>
              </a:rPr>
              <a:t> </a:t>
            </a:r>
            <a:r>
              <a:rPr sz="2176" b="1" dirty="0">
                <a:solidFill>
                  <a:srgbClr val="0046FF"/>
                </a:solidFill>
                <a:latin typeface="Cambria"/>
                <a:cs typeface="Cambria"/>
              </a:rPr>
              <a:t>hypothesis</a:t>
            </a:r>
            <a:r>
              <a:rPr sz="2176" dirty="0">
                <a:latin typeface="Georgia"/>
                <a:cs typeface="Georgia"/>
              </a:rPr>
              <a:t>:</a:t>
            </a:r>
          </a:p>
          <a:p>
            <a:pPr marL="1144035" indent="-259118">
              <a:spcBef>
                <a:spcPts val="1765"/>
              </a:spcBef>
              <a:buFont typeface="Arial" panose="020B0604020202020204" pitchFamily="34" charset="0"/>
              <a:buChar char="•"/>
            </a:pPr>
            <a:r>
              <a:rPr sz="2176" i="1" spc="42" dirty="0">
                <a:latin typeface="Cambria"/>
                <a:cs typeface="Cambria"/>
              </a:rPr>
              <a:t>Any</a:t>
            </a:r>
            <a:r>
              <a:rPr sz="2176" i="1" spc="84" dirty="0">
                <a:latin typeface="Cambria"/>
                <a:cs typeface="Cambria"/>
              </a:rPr>
              <a:t> </a:t>
            </a:r>
            <a:r>
              <a:rPr sz="2176" i="1" spc="-17" dirty="0">
                <a:latin typeface="Cambria"/>
                <a:cs typeface="Cambria"/>
              </a:rPr>
              <a:t>goal</a:t>
            </a:r>
            <a:r>
              <a:rPr sz="2176" i="1" spc="92" dirty="0">
                <a:latin typeface="Cambria"/>
                <a:cs typeface="Cambria"/>
              </a:rPr>
              <a:t> </a:t>
            </a:r>
            <a:r>
              <a:rPr sz="2176" i="1" dirty="0">
                <a:latin typeface="Cambria"/>
                <a:cs typeface="Cambria"/>
              </a:rPr>
              <a:t>can</a:t>
            </a:r>
            <a:r>
              <a:rPr sz="2176" i="1" spc="92" dirty="0">
                <a:latin typeface="Cambria"/>
                <a:cs typeface="Cambria"/>
              </a:rPr>
              <a:t> </a:t>
            </a:r>
            <a:r>
              <a:rPr sz="2176" i="1" spc="-25" dirty="0">
                <a:latin typeface="Cambria"/>
                <a:cs typeface="Cambria"/>
              </a:rPr>
              <a:t>be</a:t>
            </a:r>
            <a:r>
              <a:rPr sz="2176" i="1" spc="92" dirty="0">
                <a:latin typeface="Cambria"/>
                <a:cs typeface="Cambria"/>
              </a:rPr>
              <a:t> </a:t>
            </a:r>
            <a:r>
              <a:rPr sz="2176" i="1" dirty="0">
                <a:latin typeface="Cambria"/>
                <a:cs typeface="Cambria"/>
              </a:rPr>
              <a:t>formalized</a:t>
            </a:r>
            <a:r>
              <a:rPr sz="2176" i="1" spc="92" dirty="0">
                <a:latin typeface="Cambria"/>
                <a:cs typeface="Cambria"/>
              </a:rPr>
              <a:t> </a:t>
            </a:r>
            <a:r>
              <a:rPr sz="2176" i="1" spc="-17" dirty="0">
                <a:latin typeface="Cambria"/>
                <a:cs typeface="Cambria"/>
              </a:rPr>
              <a:t>as</a:t>
            </a:r>
            <a:r>
              <a:rPr sz="2176" i="1" spc="92" dirty="0">
                <a:latin typeface="Cambria"/>
                <a:cs typeface="Cambria"/>
              </a:rPr>
              <a:t> </a:t>
            </a:r>
            <a:r>
              <a:rPr sz="2176" i="1" spc="-8" dirty="0">
                <a:latin typeface="Cambria"/>
                <a:cs typeface="Cambria"/>
              </a:rPr>
              <a:t>the</a:t>
            </a:r>
            <a:r>
              <a:rPr sz="2176" i="1" spc="92" dirty="0">
                <a:latin typeface="Cambria"/>
                <a:cs typeface="Cambria"/>
              </a:rPr>
              <a:t> </a:t>
            </a:r>
            <a:r>
              <a:rPr sz="2176" i="1" spc="-8" dirty="0">
                <a:latin typeface="Cambria"/>
                <a:cs typeface="Cambria"/>
              </a:rPr>
              <a:t>outcome</a:t>
            </a:r>
            <a:r>
              <a:rPr sz="2176" i="1" spc="92" dirty="0">
                <a:latin typeface="Cambria"/>
                <a:cs typeface="Cambria"/>
              </a:rPr>
              <a:t> </a:t>
            </a:r>
            <a:r>
              <a:rPr sz="2176" i="1" spc="-25" dirty="0">
                <a:latin typeface="Cambria"/>
                <a:cs typeface="Cambria"/>
              </a:rPr>
              <a:t>of</a:t>
            </a:r>
            <a:r>
              <a:rPr sz="2176" i="1" spc="92" dirty="0">
                <a:latin typeface="Cambria"/>
                <a:cs typeface="Cambria"/>
              </a:rPr>
              <a:t> </a:t>
            </a:r>
            <a:r>
              <a:rPr sz="2176" i="1" spc="25" dirty="0">
                <a:latin typeface="Cambria"/>
                <a:cs typeface="Cambria"/>
              </a:rPr>
              <a:t>maximizing</a:t>
            </a:r>
            <a:r>
              <a:rPr sz="2176" i="1" spc="92" dirty="0">
                <a:latin typeface="Cambria"/>
                <a:cs typeface="Cambria"/>
              </a:rPr>
              <a:t> </a:t>
            </a:r>
            <a:r>
              <a:rPr sz="2176" i="1" spc="8" dirty="0">
                <a:latin typeface="Cambria"/>
                <a:cs typeface="Cambria"/>
              </a:rPr>
              <a:t>a</a:t>
            </a:r>
            <a:r>
              <a:rPr sz="2176" i="1" spc="92" dirty="0">
                <a:latin typeface="Cambria"/>
                <a:cs typeface="Cambria"/>
              </a:rPr>
              <a:t> </a:t>
            </a:r>
            <a:r>
              <a:rPr sz="2176" i="1" dirty="0">
                <a:latin typeface="Cambria"/>
                <a:cs typeface="Cambria"/>
              </a:rPr>
              <a:t>cumulative</a:t>
            </a:r>
            <a:r>
              <a:rPr sz="2176" i="1" spc="92" dirty="0">
                <a:latin typeface="Cambria"/>
                <a:cs typeface="Cambria"/>
              </a:rPr>
              <a:t> </a:t>
            </a:r>
            <a:r>
              <a:rPr sz="2176" i="1" spc="-8" dirty="0">
                <a:latin typeface="Cambria"/>
                <a:cs typeface="Cambria"/>
              </a:rPr>
              <a:t>reward</a:t>
            </a:r>
            <a:endParaRPr sz="2176" dirty="0">
              <a:latin typeface="Cambria"/>
              <a:cs typeface="Cambria"/>
            </a:endParaRPr>
          </a:p>
        </p:txBody>
      </p:sp>
      <p:sp>
        <p:nvSpPr>
          <p:cNvPr id="4" name="Rectangle 3">
            <a:extLst>
              <a:ext uri="{FF2B5EF4-FFF2-40B4-BE49-F238E27FC236}">
                <a16:creationId xmlns:a16="http://schemas.microsoft.com/office/drawing/2014/main" id="{1EF15BF7-853C-633D-1C7D-83AE5579B46E}"/>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5DBAB67-3B56-8959-C710-96C95A8F722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49805D4E-FC7C-69E6-F394-6093E7E7A51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468701314"/>
      </p:ext>
    </p:extLst>
  </p:cSld>
  <p:clrMapOvr>
    <a:masterClrMapping/>
  </p:clrMapOvr>
  <p:transition>
    <p:cut/>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804459" y="736953"/>
            <a:ext cx="2270799" cy="471513"/>
          </a:xfrm>
          <a:prstGeom prst="rect">
            <a:avLst/>
          </a:prstGeom>
        </p:spPr>
        <p:txBody>
          <a:bodyPr vert="horz" wrap="square" lIns="0" tIns="19214" rIns="0" bIns="0" rtlCol="0" anchor="ctr">
            <a:spAutoFit/>
          </a:bodyPr>
          <a:lstStyle/>
          <a:p>
            <a:pPr marL="21349" algn="ctr">
              <a:spcBef>
                <a:spcPts val="151"/>
              </a:spcBef>
            </a:pPr>
            <a:r>
              <a:rPr sz="3264" spc="-319" dirty="0">
                <a:solidFill>
                  <a:srgbClr val="3333B2"/>
                </a:solidFill>
                <a:latin typeface="Georgia"/>
                <a:cs typeface="Georgia"/>
              </a:rPr>
              <a:t>V</a:t>
            </a:r>
            <a:r>
              <a:rPr sz="3264" spc="-42" dirty="0">
                <a:solidFill>
                  <a:srgbClr val="3333B2"/>
                </a:solidFill>
                <a:latin typeface="Georgia"/>
                <a:cs typeface="Georgia"/>
              </a:rPr>
              <a:t>a</a:t>
            </a:r>
            <a:r>
              <a:rPr sz="3264" spc="-17" dirty="0">
                <a:solidFill>
                  <a:srgbClr val="3333B2"/>
                </a:solidFill>
                <a:latin typeface="Georgia"/>
                <a:cs typeface="Georgia"/>
              </a:rPr>
              <a:t>l</a:t>
            </a:r>
            <a:r>
              <a:rPr sz="3264" spc="-59" dirty="0">
                <a:solidFill>
                  <a:srgbClr val="3333B2"/>
                </a:solidFill>
                <a:latin typeface="Georgia"/>
                <a:cs typeface="Georgia"/>
              </a:rPr>
              <a:t>u</a:t>
            </a:r>
            <a:r>
              <a:rPr sz="3264" spc="-42" dirty="0">
                <a:solidFill>
                  <a:srgbClr val="3333B2"/>
                </a:solidFill>
                <a:latin typeface="Georgia"/>
                <a:cs typeface="Georgia"/>
              </a:rPr>
              <a:t>es</a:t>
            </a:r>
            <a:endParaRPr sz="3264" dirty="0">
              <a:latin typeface="Georgia"/>
              <a:cs typeface="Georgia"/>
            </a:endParaRPr>
          </a:p>
        </p:txBody>
      </p:sp>
      <p:sp>
        <p:nvSpPr>
          <p:cNvPr id="3" name="object 3"/>
          <p:cNvSpPr txBox="1"/>
          <p:nvPr/>
        </p:nvSpPr>
        <p:spPr>
          <a:xfrm>
            <a:off x="1961199" y="1208466"/>
            <a:ext cx="8456647" cy="5512368"/>
          </a:xfrm>
          <a:prstGeom prst="rect">
            <a:avLst/>
          </a:prstGeom>
        </p:spPr>
        <p:txBody>
          <a:bodyPr vert="horz" wrap="square" lIns="0" tIns="20282" rIns="0" bIns="0" rtlCol="0">
            <a:spAutoFit/>
          </a:bodyPr>
          <a:lstStyle/>
          <a:p>
            <a:pPr marL="322098" indent="-259118">
              <a:spcBef>
                <a:spcPts val="160"/>
              </a:spcBef>
              <a:buClr>
                <a:srgbClr val="3333B2"/>
              </a:buClr>
              <a:buSzPct val="110526"/>
              <a:buFont typeface="Arial" panose="020B0604020202020204" pitchFamily="34" charset="0"/>
              <a:buChar char="•"/>
              <a:tabLst>
                <a:tab pos="319168" algn="l"/>
              </a:tabLst>
            </a:pPr>
            <a:r>
              <a:rPr sz="2176" spc="-75" dirty="0">
                <a:latin typeface="Georgia"/>
                <a:cs typeface="Georgia"/>
              </a:rPr>
              <a:t>We</a:t>
            </a:r>
            <a:r>
              <a:rPr sz="2176" spc="67" dirty="0">
                <a:latin typeface="Georgia"/>
                <a:cs typeface="Georgia"/>
              </a:rPr>
              <a:t> </a:t>
            </a:r>
            <a:r>
              <a:rPr sz="2176" spc="-8" dirty="0">
                <a:latin typeface="Georgia"/>
                <a:cs typeface="Georgia"/>
              </a:rPr>
              <a:t>call</a:t>
            </a:r>
            <a:r>
              <a:rPr sz="2176" spc="67" dirty="0">
                <a:latin typeface="Georgia"/>
                <a:cs typeface="Georgia"/>
              </a:rPr>
              <a:t> </a:t>
            </a:r>
            <a:r>
              <a:rPr sz="2176" dirty="0">
                <a:latin typeface="Georgia"/>
                <a:cs typeface="Georgia"/>
              </a:rPr>
              <a:t>the</a:t>
            </a:r>
            <a:r>
              <a:rPr sz="2176" spc="67" dirty="0">
                <a:latin typeface="Georgia"/>
                <a:cs typeface="Georgia"/>
              </a:rPr>
              <a:t> </a:t>
            </a:r>
            <a:r>
              <a:rPr sz="2176" dirty="0">
                <a:latin typeface="Georgia"/>
                <a:cs typeface="Georgia"/>
              </a:rPr>
              <a:t>expected</a:t>
            </a:r>
            <a:r>
              <a:rPr sz="2176" spc="67" dirty="0">
                <a:latin typeface="Georgia"/>
                <a:cs typeface="Georgia"/>
              </a:rPr>
              <a:t> </a:t>
            </a:r>
            <a:r>
              <a:rPr sz="2176" spc="-17" dirty="0">
                <a:latin typeface="Georgia"/>
                <a:cs typeface="Georgia"/>
              </a:rPr>
              <a:t>cumulative</a:t>
            </a:r>
            <a:r>
              <a:rPr sz="2176" spc="67" dirty="0">
                <a:latin typeface="Georgia"/>
                <a:cs typeface="Georgia"/>
              </a:rPr>
              <a:t> </a:t>
            </a:r>
            <a:r>
              <a:rPr sz="2176" dirty="0">
                <a:latin typeface="Georgia"/>
                <a:cs typeface="Georgia"/>
              </a:rPr>
              <a:t>reward,</a:t>
            </a:r>
            <a:r>
              <a:rPr sz="2176" spc="67" dirty="0">
                <a:latin typeface="Georgia"/>
                <a:cs typeface="Georgia"/>
              </a:rPr>
              <a:t> </a:t>
            </a:r>
            <a:r>
              <a:rPr sz="2176" spc="-25" dirty="0">
                <a:latin typeface="Georgia"/>
                <a:cs typeface="Georgia"/>
              </a:rPr>
              <a:t>from</a:t>
            </a:r>
            <a:r>
              <a:rPr sz="2176" spc="67" dirty="0">
                <a:latin typeface="Georgia"/>
                <a:cs typeface="Georgia"/>
              </a:rPr>
              <a:t> </a:t>
            </a:r>
            <a:r>
              <a:rPr sz="2176" spc="17" dirty="0">
                <a:latin typeface="Georgia"/>
                <a:cs typeface="Georgia"/>
              </a:rPr>
              <a:t>a</a:t>
            </a:r>
            <a:r>
              <a:rPr sz="2176" spc="67" dirty="0">
                <a:latin typeface="Georgia"/>
                <a:cs typeface="Georgia"/>
              </a:rPr>
              <a:t> </a:t>
            </a:r>
            <a:r>
              <a:rPr sz="2176" dirty="0">
                <a:latin typeface="Georgia"/>
                <a:cs typeface="Georgia"/>
              </a:rPr>
              <a:t>state</a:t>
            </a:r>
            <a:r>
              <a:rPr sz="2176" spc="67" dirty="0">
                <a:latin typeface="Georgia"/>
                <a:cs typeface="Georgia"/>
              </a:rPr>
              <a:t> </a:t>
            </a:r>
            <a:r>
              <a:rPr sz="2539" i="1" spc="51" dirty="0">
                <a:latin typeface="Trebuchet MS"/>
                <a:cs typeface="Trebuchet MS"/>
              </a:rPr>
              <a:t>s</a:t>
            </a:r>
            <a:r>
              <a:rPr sz="2176" spc="51" dirty="0">
                <a:latin typeface="Georgia"/>
                <a:cs typeface="Georgia"/>
              </a:rPr>
              <a:t>,</a:t>
            </a:r>
            <a:r>
              <a:rPr sz="2176" spc="75" dirty="0">
                <a:latin typeface="Georgia"/>
                <a:cs typeface="Georgia"/>
              </a:rPr>
              <a:t> </a:t>
            </a:r>
            <a:r>
              <a:rPr sz="2176" dirty="0">
                <a:latin typeface="Georgia"/>
                <a:cs typeface="Georgia"/>
              </a:rPr>
              <a:t>the</a:t>
            </a:r>
            <a:r>
              <a:rPr sz="2176" spc="67" dirty="0">
                <a:latin typeface="Georgia"/>
                <a:cs typeface="Georgia"/>
              </a:rPr>
              <a:t> </a:t>
            </a:r>
            <a:r>
              <a:rPr sz="2176" b="1" spc="-8" dirty="0">
                <a:solidFill>
                  <a:srgbClr val="0046FF"/>
                </a:solidFill>
                <a:latin typeface="Cambria"/>
                <a:cs typeface="Cambria"/>
              </a:rPr>
              <a:t>value</a:t>
            </a:r>
            <a:r>
              <a:rPr lang="en-US" sz="2176" dirty="0">
                <a:latin typeface="Cambria"/>
                <a:cs typeface="Cambria"/>
              </a:rPr>
              <a:t> </a:t>
            </a:r>
          </a:p>
          <a:p>
            <a:pPr marL="62980">
              <a:spcBef>
                <a:spcPts val="160"/>
              </a:spcBef>
              <a:buClr>
                <a:srgbClr val="3333B2"/>
              </a:buClr>
              <a:buSzPct val="110526"/>
              <a:tabLst>
                <a:tab pos="319168" algn="l"/>
              </a:tabLst>
            </a:pPr>
            <a:r>
              <a:rPr lang="en-US" sz="2176" i="1" spc="-59" dirty="0">
                <a:latin typeface="Cambria"/>
                <a:cs typeface="Trebuchet MS"/>
              </a:rPr>
              <a:t>					      </a:t>
            </a:r>
            <a:r>
              <a:rPr sz="2539" i="1" spc="-59" dirty="0">
                <a:latin typeface="Trebuchet MS"/>
                <a:cs typeface="Trebuchet MS"/>
              </a:rPr>
              <a:t>v</a:t>
            </a:r>
            <a:r>
              <a:rPr sz="2539" i="1" spc="-327" dirty="0">
                <a:latin typeface="Trebuchet MS"/>
                <a:cs typeface="Trebuchet MS"/>
              </a:rPr>
              <a:t> </a:t>
            </a:r>
            <a:r>
              <a:rPr sz="2539" spc="8" dirty="0">
                <a:latin typeface="Lucida Sans Unicode"/>
                <a:cs typeface="Lucida Sans Unicode"/>
              </a:rPr>
              <a:t>(</a:t>
            </a:r>
            <a:r>
              <a:rPr sz="2539" i="1" spc="84" dirty="0">
                <a:latin typeface="Trebuchet MS"/>
                <a:cs typeface="Trebuchet MS"/>
              </a:rPr>
              <a:t>s</a:t>
            </a:r>
            <a:r>
              <a:rPr sz="2539" spc="8" dirty="0">
                <a:latin typeface="Lucida Sans Unicode"/>
                <a:cs typeface="Lucida Sans Unicode"/>
              </a:rPr>
              <a:t>)</a:t>
            </a:r>
            <a:r>
              <a:rPr sz="2539" spc="-75" dirty="0">
                <a:latin typeface="Lucida Sans Unicode"/>
                <a:cs typeface="Lucida Sans Unicode"/>
              </a:rPr>
              <a:t> </a:t>
            </a:r>
            <a:r>
              <a:rPr sz="2539" spc="-17" dirty="0">
                <a:latin typeface="Georgia"/>
                <a:cs typeface="Georgia"/>
              </a:rPr>
              <a:t>=</a:t>
            </a:r>
            <a:r>
              <a:rPr sz="2539" spc="59" dirty="0">
                <a:latin typeface="Georgia"/>
                <a:cs typeface="Georgia"/>
              </a:rPr>
              <a:t> </a:t>
            </a:r>
            <a:r>
              <a:rPr sz="2539" spc="-84" dirty="0">
                <a:latin typeface="Microsoft Sans Serif"/>
                <a:cs typeface="Microsoft Sans Serif"/>
              </a:rPr>
              <a:t>E</a:t>
            </a:r>
            <a:r>
              <a:rPr sz="2539" spc="-177" dirty="0">
                <a:latin typeface="Microsoft Sans Serif"/>
                <a:cs typeface="Microsoft Sans Serif"/>
              </a:rPr>
              <a:t> </a:t>
            </a:r>
            <a:r>
              <a:rPr sz="2539" spc="8" dirty="0">
                <a:latin typeface="Lucida Sans Unicode"/>
                <a:cs typeface="Lucida Sans Unicode"/>
              </a:rPr>
              <a:t>[</a:t>
            </a:r>
            <a:r>
              <a:rPr sz="2539" i="1" spc="-34" dirty="0">
                <a:latin typeface="Trebuchet MS"/>
                <a:cs typeface="Trebuchet MS"/>
              </a:rPr>
              <a:t>G</a:t>
            </a:r>
            <a:r>
              <a:rPr sz="2539" i="1" spc="-51" baseline="-11904" dirty="0">
                <a:latin typeface="Trebuchet MS"/>
                <a:cs typeface="Trebuchet MS"/>
              </a:rPr>
              <a:t>t</a:t>
            </a:r>
            <a:r>
              <a:rPr sz="2539" i="1" baseline="-11904" dirty="0">
                <a:latin typeface="Trebuchet MS"/>
                <a:cs typeface="Trebuchet MS"/>
              </a:rPr>
              <a:t> </a:t>
            </a:r>
            <a:r>
              <a:rPr sz="2539" i="1" spc="25" baseline="-11904" dirty="0">
                <a:latin typeface="Trebuchet MS"/>
                <a:cs typeface="Trebuchet MS"/>
              </a:rPr>
              <a:t> </a:t>
            </a:r>
            <a:r>
              <a:rPr sz="2539" spc="-311" dirty="0">
                <a:latin typeface="Lucida Sans Unicode"/>
                <a:cs typeface="Lucida Sans Unicode"/>
              </a:rPr>
              <a:t>|</a:t>
            </a:r>
            <a:r>
              <a:rPr sz="2539" dirty="0">
                <a:latin typeface="Lucida Sans Unicode"/>
                <a:cs typeface="Lucida Sans Unicode"/>
              </a:rPr>
              <a:t> </a:t>
            </a:r>
            <a:r>
              <a:rPr sz="2539" i="1" spc="118" dirty="0">
                <a:latin typeface="Trebuchet MS"/>
                <a:cs typeface="Trebuchet MS"/>
              </a:rPr>
              <a:t>S</a:t>
            </a:r>
            <a:r>
              <a:rPr sz="2539" i="1" spc="-51" baseline="-11904" dirty="0">
                <a:latin typeface="Trebuchet MS"/>
                <a:cs typeface="Trebuchet MS"/>
              </a:rPr>
              <a:t>t</a:t>
            </a:r>
            <a:r>
              <a:rPr sz="2539" i="1" baseline="-11904" dirty="0">
                <a:latin typeface="Trebuchet MS"/>
                <a:cs typeface="Trebuchet MS"/>
              </a:rPr>
              <a:t> </a:t>
            </a:r>
            <a:r>
              <a:rPr sz="2539" i="1" spc="-74" baseline="-11904" dirty="0">
                <a:latin typeface="Trebuchet MS"/>
                <a:cs typeface="Trebuchet MS"/>
              </a:rPr>
              <a:t> </a:t>
            </a:r>
            <a:r>
              <a:rPr sz="2539" spc="-17" dirty="0">
                <a:latin typeface="Georgia"/>
                <a:cs typeface="Georgia"/>
              </a:rPr>
              <a:t>=</a:t>
            </a:r>
            <a:r>
              <a:rPr sz="2539" spc="59" dirty="0">
                <a:latin typeface="Georgia"/>
                <a:cs typeface="Georgia"/>
              </a:rPr>
              <a:t> </a:t>
            </a:r>
            <a:r>
              <a:rPr sz="2539" i="1" spc="84" dirty="0">
                <a:latin typeface="Trebuchet MS"/>
                <a:cs typeface="Trebuchet MS"/>
              </a:rPr>
              <a:t>s</a:t>
            </a:r>
            <a:r>
              <a:rPr sz="2539" spc="8" dirty="0">
                <a:latin typeface="Lucida Sans Unicode"/>
                <a:cs typeface="Lucida Sans Unicode"/>
              </a:rPr>
              <a:t>]</a:t>
            </a:r>
            <a:endParaRPr sz="2539" dirty="0">
              <a:latin typeface="Lucida Sans Unicode"/>
              <a:cs typeface="Lucida Sans Unicode"/>
            </a:endParaRPr>
          </a:p>
          <a:p>
            <a:pPr marL="2853298">
              <a:spcBef>
                <a:spcPts val="395"/>
              </a:spcBef>
            </a:pPr>
            <a:r>
              <a:rPr sz="2539" spc="-17" dirty="0">
                <a:latin typeface="Georgia"/>
                <a:cs typeface="Georgia"/>
              </a:rPr>
              <a:t>=</a:t>
            </a:r>
            <a:r>
              <a:rPr sz="2539" spc="59" dirty="0">
                <a:latin typeface="Georgia"/>
                <a:cs typeface="Georgia"/>
              </a:rPr>
              <a:t> </a:t>
            </a:r>
            <a:r>
              <a:rPr sz="2539" spc="-84" dirty="0">
                <a:latin typeface="Microsoft Sans Serif"/>
                <a:cs typeface="Microsoft Sans Serif"/>
              </a:rPr>
              <a:t>E</a:t>
            </a:r>
            <a:r>
              <a:rPr sz="2539" spc="-177" dirty="0">
                <a:latin typeface="Microsoft Sans Serif"/>
                <a:cs typeface="Microsoft Sans Serif"/>
              </a:rPr>
              <a:t> </a:t>
            </a:r>
            <a:r>
              <a:rPr sz="2539" spc="8" dirty="0">
                <a:latin typeface="Lucida Sans Unicode"/>
                <a:cs typeface="Lucida Sans Unicode"/>
              </a:rPr>
              <a:t>[</a:t>
            </a:r>
            <a:r>
              <a:rPr sz="2539" i="1" spc="101" dirty="0">
                <a:latin typeface="Trebuchet MS"/>
                <a:cs typeface="Trebuchet MS"/>
              </a:rPr>
              <a:t>R</a:t>
            </a:r>
            <a:r>
              <a:rPr sz="2539" i="1" spc="74" baseline="-11904" dirty="0">
                <a:latin typeface="Trebuchet MS"/>
                <a:cs typeface="Trebuchet MS"/>
              </a:rPr>
              <a:t>t</a:t>
            </a:r>
            <a:r>
              <a:rPr sz="2902" baseline="-11111" dirty="0">
                <a:latin typeface="Georgia"/>
                <a:cs typeface="Georgia"/>
              </a:rPr>
              <a:t>+</a:t>
            </a:r>
            <a:r>
              <a:rPr sz="2539" spc="-12" baseline="-11904" dirty="0">
                <a:latin typeface="Microsoft Sans Serif"/>
                <a:cs typeface="Microsoft Sans Serif"/>
              </a:rPr>
              <a:t>1</a:t>
            </a:r>
            <a:r>
              <a:rPr sz="2539" baseline="-11904" dirty="0">
                <a:latin typeface="Microsoft Sans Serif"/>
                <a:cs typeface="Microsoft Sans Serif"/>
              </a:rPr>
              <a:t> </a:t>
            </a:r>
            <a:r>
              <a:rPr sz="2539" spc="-227" baseline="-11904" dirty="0">
                <a:latin typeface="Microsoft Sans Serif"/>
                <a:cs typeface="Microsoft Sans Serif"/>
              </a:rPr>
              <a:t> </a:t>
            </a:r>
            <a:r>
              <a:rPr sz="2539" spc="-17" dirty="0">
                <a:latin typeface="Georgia"/>
                <a:cs typeface="Georgia"/>
              </a:rPr>
              <a:t>+</a:t>
            </a:r>
            <a:r>
              <a:rPr sz="2539" spc="-42" dirty="0">
                <a:latin typeface="Georgia"/>
                <a:cs typeface="Georgia"/>
              </a:rPr>
              <a:t> </a:t>
            </a:r>
            <a:r>
              <a:rPr sz="2539" i="1" spc="101" dirty="0">
                <a:latin typeface="Trebuchet MS"/>
                <a:cs typeface="Trebuchet MS"/>
              </a:rPr>
              <a:t>R</a:t>
            </a:r>
            <a:r>
              <a:rPr sz="2539" i="1" spc="74" baseline="-11904" dirty="0">
                <a:latin typeface="Trebuchet MS"/>
                <a:cs typeface="Trebuchet MS"/>
              </a:rPr>
              <a:t>t</a:t>
            </a:r>
            <a:r>
              <a:rPr sz="2902" baseline="-11111" dirty="0">
                <a:latin typeface="Georgia"/>
                <a:cs typeface="Georgia"/>
              </a:rPr>
              <a:t>+</a:t>
            </a:r>
            <a:r>
              <a:rPr sz="2539" spc="-12" baseline="-11904" dirty="0">
                <a:latin typeface="Microsoft Sans Serif"/>
                <a:cs typeface="Microsoft Sans Serif"/>
              </a:rPr>
              <a:t>2</a:t>
            </a:r>
            <a:r>
              <a:rPr sz="2539" baseline="-11904" dirty="0">
                <a:latin typeface="Microsoft Sans Serif"/>
                <a:cs typeface="Microsoft Sans Serif"/>
              </a:rPr>
              <a:t> </a:t>
            </a:r>
            <a:r>
              <a:rPr sz="2539" spc="-227" baseline="-11904" dirty="0">
                <a:latin typeface="Microsoft Sans Serif"/>
                <a:cs typeface="Microsoft Sans Serif"/>
              </a:rPr>
              <a:t> </a:t>
            </a:r>
            <a:r>
              <a:rPr sz="2539" spc="-17" dirty="0">
                <a:latin typeface="Georgia"/>
                <a:cs typeface="Georgia"/>
              </a:rPr>
              <a:t>+</a:t>
            </a:r>
            <a:r>
              <a:rPr sz="2539" spc="-42" dirty="0">
                <a:latin typeface="Georgia"/>
                <a:cs typeface="Georgia"/>
              </a:rPr>
              <a:t> </a:t>
            </a:r>
            <a:r>
              <a:rPr sz="2539" i="1" spc="101" dirty="0">
                <a:latin typeface="Trebuchet MS"/>
                <a:cs typeface="Trebuchet MS"/>
              </a:rPr>
              <a:t>R</a:t>
            </a:r>
            <a:r>
              <a:rPr sz="2539" i="1" spc="74" baseline="-11904" dirty="0">
                <a:latin typeface="Trebuchet MS"/>
                <a:cs typeface="Trebuchet MS"/>
              </a:rPr>
              <a:t>t</a:t>
            </a:r>
            <a:r>
              <a:rPr sz="2902" baseline="-11111" dirty="0">
                <a:latin typeface="Georgia"/>
                <a:cs typeface="Georgia"/>
              </a:rPr>
              <a:t>+</a:t>
            </a:r>
            <a:r>
              <a:rPr sz="2539" spc="-12" baseline="-11904" dirty="0">
                <a:latin typeface="Microsoft Sans Serif"/>
                <a:cs typeface="Microsoft Sans Serif"/>
              </a:rPr>
              <a:t>3</a:t>
            </a:r>
            <a:r>
              <a:rPr sz="2539" baseline="-11904" dirty="0">
                <a:latin typeface="Microsoft Sans Serif"/>
                <a:cs typeface="Microsoft Sans Serif"/>
              </a:rPr>
              <a:t> </a:t>
            </a:r>
            <a:r>
              <a:rPr sz="2539" spc="-227" baseline="-11904" dirty="0">
                <a:latin typeface="Microsoft Sans Serif"/>
                <a:cs typeface="Microsoft Sans Serif"/>
              </a:rPr>
              <a:t> </a:t>
            </a:r>
            <a:r>
              <a:rPr sz="2539" spc="-17" dirty="0">
                <a:latin typeface="Georgia"/>
                <a:cs typeface="Georgia"/>
              </a:rPr>
              <a:t>+</a:t>
            </a:r>
            <a:r>
              <a:rPr sz="2539" spc="-8" dirty="0">
                <a:latin typeface="Georgia"/>
                <a:cs typeface="Georgia"/>
              </a:rPr>
              <a:t> </a:t>
            </a:r>
            <a:r>
              <a:rPr sz="2539" spc="42" dirty="0">
                <a:latin typeface="Calibri"/>
                <a:cs typeface="Calibri"/>
              </a:rPr>
              <a:t>..</a:t>
            </a:r>
            <a:r>
              <a:rPr sz="2539" spc="-8" dirty="0">
                <a:latin typeface="Calibri"/>
                <a:cs typeface="Calibri"/>
              </a:rPr>
              <a:t>.</a:t>
            </a:r>
            <a:r>
              <a:rPr sz="2539" spc="185" dirty="0">
                <a:latin typeface="Calibri"/>
                <a:cs typeface="Calibri"/>
              </a:rPr>
              <a:t> </a:t>
            </a:r>
            <a:r>
              <a:rPr sz="2539" spc="-311" dirty="0">
                <a:latin typeface="Lucida Sans Unicode"/>
                <a:cs typeface="Lucida Sans Unicode"/>
              </a:rPr>
              <a:t>|</a:t>
            </a:r>
            <a:r>
              <a:rPr sz="2539" dirty="0">
                <a:latin typeface="Lucida Sans Unicode"/>
                <a:cs typeface="Lucida Sans Unicode"/>
              </a:rPr>
              <a:t> </a:t>
            </a:r>
            <a:r>
              <a:rPr sz="2539" i="1" spc="118" dirty="0">
                <a:latin typeface="Trebuchet MS"/>
                <a:cs typeface="Trebuchet MS"/>
              </a:rPr>
              <a:t>S</a:t>
            </a:r>
            <a:r>
              <a:rPr sz="2539" i="1" spc="-51" baseline="-11904" dirty="0">
                <a:latin typeface="Trebuchet MS"/>
                <a:cs typeface="Trebuchet MS"/>
              </a:rPr>
              <a:t>t</a:t>
            </a:r>
            <a:r>
              <a:rPr sz="2539" i="1" baseline="-11904" dirty="0">
                <a:latin typeface="Trebuchet MS"/>
                <a:cs typeface="Trebuchet MS"/>
              </a:rPr>
              <a:t> </a:t>
            </a:r>
            <a:r>
              <a:rPr sz="2539" i="1" spc="-74" baseline="-11904" dirty="0">
                <a:latin typeface="Trebuchet MS"/>
                <a:cs typeface="Trebuchet MS"/>
              </a:rPr>
              <a:t> </a:t>
            </a:r>
            <a:r>
              <a:rPr sz="2539" spc="-17" dirty="0">
                <a:latin typeface="Georgia"/>
                <a:cs typeface="Georgia"/>
              </a:rPr>
              <a:t>=</a:t>
            </a:r>
            <a:r>
              <a:rPr sz="2539" spc="59" dirty="0">
                <a:latin typeface="Georgia"/>
                <a:cs typeface="Georgia"/>
              </a:rPr>
              <a:t> </a:t>
            </a:r>
            <a:r>
              <a:rPr sz="2539" i="1" spc="84" dirty="0">
                <a:latin typeface="Trebuchet MS"/>
                <a:cs typeface="Trebuchet MS"/>
              </a:rPr>
              <a:t>s</a:t>
            </a:r>
            <a:r>
              <a:rPr sz="2539" spc="8" dirty="0">
                <a:latin typeface="Lucida Sans Unicode"/>
                <a:cs typeface="Lucida Sans Unicode"/>
              </a:rPr>
              <a:t>]</a:t>
            </a:r>
            <a:endParaRPr lang="en-US" sz="2539" spc="8" dirty="0">
              <a:latin typeface="Lucida Sans Unicode"/>
              <a:cs typeface="Lucida Sans Unicode"/>
            </a:endParaRPr>
          </a:p>
          <a:p>
            <a:pPr marL="2853298">
              <a:spcBef>
                <a:spcPts val="395"/>
              </a:spcBef>
            </a:pPr>
            <a:r>
              <a:rPr lang="en-US" sz="2539" spc="8" dirty="0">
                <a:highlight>
                  <a:srgbClr val="FFFF00"/>
                </a:highlight>
                <a:latin typeface="Lucida Sans Unicode"/>
                <a:cs typeface="Lucida Sans Unicode"/>
              </a:rPr>
              <a:t>Expected future rewards given that</a:t>
            </a:r>
          </a:p>
          <a:p>
            <a:pPr marL="2853298">
              <a:spcBef>
                <a:spcPts val="395"/>
              </a:spcBef>
            </a:pPr>
            <a:r>
              <a:rPr lang="en-US" sz="2539" spc="8" dirty="0">
                <a:highlight>
                  <a:srgbClr val="FFFF00"/>
                </a:highlight>
                <a:latin typeface="Lucida Sans Unicode"/>
                <a:cs typeface="Lucida Sans Unicode"/>
              </a:rPr>
              <a:t>the agent is at State s </a:t>
            </a:r>
            <a:endParaRPr lang="en-US" sz="2539" dirty="0">
              <a:highlight>
                <a:srgbClr val="FFFF00"/>
              </a:highlight>
              <a:latin typeface="Lucida Sans Unicode"/>
              <a:cs typeface="Lucida Sans Unicode"/>
            </a:endParaRPr>
          </a:p>
          <a:p>
            <a:pPr marL="322098" indent="-259118">
              <a:spcBef>
                <a:spcPts val="1740"/>
              </a:spcBef>
              <a:buClr>
                <a:srgbClr val="3333B2"/>
              </a:buClr>
              <a:buSzPct val="110526"/>
              <a:buFont typeface="Arial" panose="020B0604020202020204" pitchFamily="34" charset="0"/>
              <a:buChar char="•"/>
              <a:tabLst>
                <a:tab pos="319168" algn="l"/>
              </a:tabLst>
            </a:pPr>
            <a:r>
              <a:rPr sz="2176" spc="-8" dirty="0">
                <a:latin typeface="Georgia"/>
                <a:cs typeface="Georgia"/>
              </a:rPr>
              <a:t>The</a:t>
            </a:r>
            <a:r>
              <a:rPr sz="2176" spc="51" dirty="0">
                <a:latin typeface="Georgia"/>
                <a:cs typeface="Georgia"/>
              </a:rPr>
              <a:t> </a:t>
            </a:r>
            <a:r>
              <a:rPr sz="2176" spc="-8" dirty="0">
                <a:latin typeface="Georgia"/>
                <a:cs typeface="Georgia"/>
              </a:rPr>
              <a:t>value</a:t>
            </a:r>
            <a:r>
              <a:rPr sz="2176" spc="51" dirty="0">
                <a:latin typeface="Georgia"/>
                <a:cs typeface="Georgia"/>
              </a:rPr>
              <a:t> </a:t>
            </a:r>
            <a:r>
              <a:rPr sz="2176" spc="-8" dirty="0">
                <a:latin typeface="Georgia"/>
                <a:cs typeface="Georgia"/>
              </a:rPr>
              <a:t>depends</a:t>
            </a:r>
            <a:r>
              <a:rPr sz="2176" spc="59" dirty="0">
                <a:latin typeface="Georgia"/>
                <a:cs typeface="Georgia"/>
              </a:rPr>
              <a:t> </a:t>
            </a:r>
            <a:r>
              <a:rPr sz="2176" spc="-17" dirty="0">
                <a:latin typeface="Georgia"/>
                <a:cs typeface="Georgia"/>
              </a:rPr>
              <a:t>on</a:t>
            </a:r>
            <a:r>
              <a:rPr sz="2176" spc="51" dirty="0">
                <a:latin typeface="Georgia"/>
                <a:cs typeface="Georgia"/>
              </a:rPr>
              <a:t> </a:t>
            </a:r>
            <a:r>
              <a:rPr sz="2176" dirty="0">
                <a:latin typeface="Georgia"/>
                <a:cs typeface="Georgia"/>
              </a:rPr>
              <a:t>the</a:t>
            </a:r>
            <a:r>
              <a:rPr sz="2176" spc="59" dirty="0">
                <a:latin typeface="Georgia"/>
                <a:cs typeface="Georgia"/>
              </a:rPr>
              <a:t> </a:t>
            </a:r>
            <a:r>
              <a:rPr sz="2176" spc="-17" dirty="0">
                <a:latin typeface="Georgia"/>
                <a:cs typeface="Georgia"/>
              </a:rPr>
              <a:t>actions</a:t>
            </a:r>
            <a:r>
              <a:rPr sz="2176" spc="51" dirty="0">
                <a:latin typeface="Georgia"/>
                <a:cs typeface="Georgia"/>
              </a:rPr>
              <a:t> </a:t>
            </a:r>
            <a:r>
              <a:rPr sz="2176" dirty="0">
                <a:latin typeface="Georgia"/>
                <a:cs typeface="Georgia"/>
              </a:rPr>
              <a:t>the</a:t>
            </a:r>
            <a:r>
              <a:rPr sz="2176" spc="51" dirty="0">
                <a:latin typeface="Georgia"/>
                <a:cs typeface="Georgia"/>
              </a:rPr>
              <a:t> </a:t>
            </a:r>
            <a:r>
              <a:rPr sz="2176" spc="8" dirty="0">
                <a:latin typeface="Georgia"/>
                <a:cs typeface="Georgia"/>
              </a:rPr>
              <a:t>agent</a:t>
            </a:r>
            <a:r>
              <a:rPr sz="2176" spc="59" dirty="0">
                <a:latin typeface="Georgia"/>
                <a:cs typeface="Georgia"/>
              </a:rPr>
              <a:t> </a:t>
            </a:r>
            <a:r>
              <a:rPr sz="2176" spc="-8" dirty="0">
                <a:latin typeface="Georgia"/>
                <a:cs typeface="Georgia"/>
              </a:rPr>
              <a:t>takes</a:t>
            </a:r>
            <a:endParaRPr sz="2176" dirty="0">
              <a:latin typeface="Georgia"/>
              <a:cs typeface="Georgia"/>
            </a:endParaRPr>
          </a:p>
          <a:p>
            <a:pPr marL="322098" indent="-259118">
              <a:spcBef>
                <a:spcPts val="589"/>
              </a:spcBef>
              <a:buClr>
                <a:srgbClr val="3333B2"/>
              </a:buClr>
              <a:buSzPct val="110526"/>
              <a:buFont typeface="Arial" panose="020B0604020202020204" pitchFamily="34" charset="0"/>
              <a:buChar char="•"/>
              <a:tabLst>
                <a:tab pos="319168" algn="l"/>
              </a:tabLst>
            </a:pPr>
            <a:endParaRPr lang="en-US" sz="2176" spc="-8" dirty="0">
              <a:latin typeface="Georgia"/>
              <a:cs typeface="Georgia"/>
            </a:endParaRPr>
          </a:p>
          <a:p>
            <a:pPr marL="322098" indent="-259118">
              <a:spcBef>
                <a:spcPts val="589"/>
              </a:spcBef>
              <a:buClr>
                <a:srgbClr val="3333B2"/>
              </a:buClr>
              <a:buSzPct val="110526"/>
              <a:buFont typeface="Arial" panose="020B0604020202020204" pitchFamily="34" charset="0"/>
              <a:buChar char="•"/>
              <a:tabLst>
                <a:tab pos="319168" algn="l"/>
              </a:tabLst>
            </a:pPr>
            <a:r>
              <a:rPr sz="2176" spc="-8" dirty="0">
                <a:latin typeface="Georgia"/>
                <a:cs typeface="Georgia"/>
              </a:rPr>
              <a:t>Goal</a:t>
            </a:r>
            <a:r>
              <a:rPr sz="2176" spc="59" dirty="0">
                <a:latin typeface="Georgia"/>
                <a:cs typeface="Georgia"/>
              </a:rPr>
              <a:t> </a:t>
            </a:r>
            <a:r>
              <a:rPr sz="2176" spc="-34" dirty="0">
                <a:latin typeface="Georgia"/>
                <a:cs typeface="Georgia"/>
              </a:rPr>
              <a:t>is</a:t>
            </a:r>
            <a:r>
              <a:rPr sz="2176" spc="59" dirty="0">
                <a:latin typeface="Georgia"/>
                <a:cs typeface="Georgia"/>
              </a:rPr>
              <a:t> </a:t>
            </a:r>
            <a:r>
              <a:rPr sz="2176" spc="-8" dirty="0">
                <a:latin typeface="Georgia"/>
                <a:cs typeface="Georgia"/>
              </a:rPr>
              <a:t>to</a:t>
            </a:r>
            <a:r>
              <a:rPr sz="2176" spc="59" dirty="0">
                <a:latin typeface="Georgia"/>
                <a:cs typeface="Georgia"/>
              </a:rPr>
              <a:t> </a:t>
            </a:r>
            <a:r>
              <a:rPr sz="2176" b="1" spc="17" dirty="0">
                <a:solidFill>
                  <a:srgbClr val="0046FF"/>
                </a:solidFill>
                <a:latin typeface="Cambria"/>
                <a:cs typeface="Cambria"/>
              </a:rPr>
              <a:t>maximize</a:t>
            </a:r>
            <a:r>
              <a:rPr sz="2176" b="1" spc="118" dirty="0">
                <a:solidFill>
                  <a:srgbClr val="0046FF"/>
                </a:solidFill>
                <a:latin typeface="Cambria"/>
                <a:cs typeface="Cambria"/>
              </a:rPr>
              <a:t> </a:t>
            </a:r>
            <a:r>
              <a:rPr sz="2176" b="1" spc="-8" dirty="0">
                <a:solidFill>
                  <a:srgbClr val="0046FF"/>
                </a:solidFill>
                <a:latin typeface="Cambria"/>
                <a:cs typeface="Cambria"/>
              </a:rPr>
              <a:t>value</a:t>
            </a:r>
            <a:r>
              <a:rPr sz="2176" spc="-8" dirty="0">
                <a:latin typeface="Georgia"/>
                <a:cs typeface="Georgia"/>
              </a:rPr>
              <a:t>,</a:t>
            </a:r>
            <a:r>
              <a:rPr sz="2176" spc="67" dirty="0">
                <a:latin typeface="Georgia"/>
                <a:cs typeface="Georgia"/>
              </a:rPr>
              <a:t> </a:t>
            </a:r>
            <a:r>
              <a:rPr sz="2176" spc="-8" dirty="0">
                <a:latin typeface="Georgia"/>
                <a:cs typeface="Georgia"/>
              </a:rPr>
              <a:t>by</a:t>
            </a:r>
            <a:r>
              <a:rPr sz="2176" spc="59" dirty="0">
                <a:latin typeface="Georgia"/>
                <a:cs typeface="Georgia"/>
              </a:rPr>
              <a:t> </a:t>
            </a:r>
            <a:r>
              <a:rPr sz="2176" spc="-17" dirty="0">
                <a:latin typeface="Georgia"/>
                <a:cs typeface="Georgia"/>
              </a:rPr>
              <a:t>picking</a:t>
            </a:r>
            <a:r>
              <a:rPr sz="2176" spc="59" dirty="0">
                <a:latin typeface="Georgia"/>
                <a:cs typeface="Georgia"/>
              </a:rPr>
              <a:t> </a:t>
            </a:r>
            <a:r>
              <a:rPr sz="2176" spc="-17" dirty="0">
                <a:latin typeface="Georgia"/>
                <a:cs typeface="Georgia"/>
              </a:rPr>
              <a:t>suitable</a:t>
            </a:r>
            <a:r>
              <a:rPr sz="2176" spc="59" dirty="0">
                <a:latin typeface="Georgia"/>
                <a:cs typeface="Georgia"/>
              </a:rPr>
              <a:t> </a:t>
            </a:r>
            <a:r>
              <a:rPr sz="2176" spc="-17" dirty="0">
                <a:latin typeface="Georgia"/>
                <a:cs typeface="Georgia"/>
              </a:rPr>
              <a:t>actions</a:t>
            </a:r>
            <a:endParaRPr sz="2176" dirty="0">
              <a:latin typeface="Georgia"/>
              <a:cs typeface="Georgia"/>
            </a:endParaRPr>
          </a:p>
          <a:p>
            <a:pPr marL="322098" indent="-259118">
              <a:spcBef>
                <a:spcPts val="597"/>
              </a:spcBef>
              <a:buClr>
                <a:srgbClr val="3333B2"/>
              </a:buClr>
              <a:buSzPct val="110526"/>
              <a:buFont typeface="Arial" panose="020B0604020202020204" pitchFamily="34" charset="0"/>
              <a:buChar char="•"/>
              <a:tabLst>
                <a:tab pos="319168" algn="l"/>
              </a:tabLst>
            </a:pPr>
            <a:endParaRPr lang="en-US" sz="2176" spc="-34" dirty="0">
              <a:latin typeface="Georgia"/>
              <a:cs typeface="Georgia"/>
            </a:endParaRPr>
          </a:p>
          <a:p>
            <a:pPr marL="322098" indent="-259118">
              <a:spcBef>
                <a:spcPts val="597"/>
              </a:spcBef>
              <a:buClr>
                <a:srgbClr val="3333B2"/>
              </a:buClr>
              <a:buSzPct val="110526"/>
              <a:buFont typeface="Arial" panose="020B0604020202020204" pitchFamily="34" charset="0"/>
              <a:buChar char="•"/>
              <a:tabLst>
                <a:tab pos="319168" algn="l"/>
              </a:tabLst>
            </a:pPr>
            <a:r>
              <a:rPr sz="2176" spc="-34" dirty="0">
                <a:latin typeface="Georgia"/>
                <a:cs typeface="Georgia"/>
              </a:rPr>
              <a:t>Returns</a:t>
            </a:r>
            <a:r>
              <a:rPr sz="2176" spc="59" dirty="0">
                <a:latin typeface="Georgia"/>
                <a:cs typeface="Georgia"/>
              </a:rPr>
              <a:t> </a:t>
            </a:r>
            <a:r>
              <a:rPr sz="2176" spc="-8" dirty="0">
                <a:latin typeface="Georgia"/>
                <a:cs typeface="Georgia"/>
              </a:rPr>
              <a:t>and</a:t>
            </a:r>
            <a:r>
              <a:rPr sz="2176" spc="67" dirty="0">
                <a:latin typeface="Georgia"/>
                <a:cs typeface="Georgia"/>
              </a:rPr>
              <a:t> </a:t>
            </a:r>
            <a:r>
              <a:rPr sz="2176" spc="-17" dirty="0">
                <a:latin typeface="Georgia"/>
                <a:cs typeface="Georgia"/>
              </a:rPr>
              <a:t>values</a:t>
            </a:r>
            <a:r>
              <a:rPr sz="2176" spc="67" dirty="0">
                <a:latin typeface="Georgia"/>
                <a:cs typeface="Georgia"/>
              </a:rPr>
              <a:t> </a:t>
            </a:r>
            <a:r>
              <a:rPr sz="2176" spc="-8" dirty="0">
                <a:latin typeface="Georgia"/>
                <a:cs typeface="Georgia"/>
              </a:rPr>
              <a:t>can</a:t>
            </a:r>
            <a:r>
              <a:rPr sz="2176" spc="67" dirty="0">
                <a:latin typeface="Georgia"/>
                <a:cs typeface="Georgia"/>
              </a:rPr>
              <a:t> </a:t>
            </a:r>
            <a:r>
              <a:rPr sz="2176" dirty="0">
                <a:latin typeface="Georgia"/>
                <a:cs typeface="Georgia"/>
              </a:rPr>
              <a:t>be</a:t>
            </a:r>
            <a:r>
              <a:rPr sz="2176" spc="67" dirty="0">
                <a:latin typeface="Georgia"/>
                <a:cs typeface="Georgia"/>
              </a:rPr>
              <a:t> </a:t>
            </a:r>
            <a:r>
              <a:rPr sz="2176" spc="-8" dirty="0">
                <a:latin typeface="Georgia"/>
                <a:cs typeface="Georgia"/>
              </a:rPr>
              <a:t>defined</a:t>
            </a:r>
            <a:r>
              <a:rPr sz="2176" spc="59" dirty="0">
                <a:latin typeface="Georgia"/>
                <a:cs typeface="Georgia"/>
              </a:rPr>
              <a:t> </a:t>
            </a:r>
            <a:r>
              <a:rPr sz="2176" spc="-17" dirty="0">
                <a:latin typeface="Georgia"/>
                <a:cs typeface="Georgia"/>
              </a:rPr>
              <a:t>recursively</a:t>
            </a:r>
            <a:endParaRPr lang="en-US" sz="2176" dirty="0">
              <a:latin typeface="Georgia"/>
              <a:cs typeface="Georgia"/>
            </a:endParaRPr>
          </a:p>
          <a:p>
            <a:pPr marL="62980">
              <a:spcBef>
                <a:spcPts val="597"/>
              </a:spcBef>
              <a:buClr>
                <a:srgbClr val="3333B2"/>
              </a:buClr>
              <a:buSzPct val="110526"/>
              <a:tabLst>
                <a:tab pos="319168" algn="l"/>
              </a:tabLst>
            </a:pPr>
            <a:r>
              <a:rPr lang="en-US" sz="2176" i="1" spc="-51" baseline="8333" dirty="0">
                <a:latin typeface="Georgia"/>
                <a:cs typeface="Trebuchet MS"/>
              </a:rPr>
              <a:t>						</a:t>
            </a:r>
            <a:r>
              <a:rPr sz="3627" i="1" spc="-51" baseline="8333" dirty="0">
                <a:latin typeface="Trebuchet MS"/>
                <a:cs typeface="Trebuchet MS"/>
              </a:rPr>
              <a:t>G</a:t>
            </a:r>
            <a:r>
              <a:rPr sz="3627" i="1" spc="-34" baseline="-25000" dirty="0">
                <a:latin typeface="Trebuchet MS"/>
                <a:cs typeface="Trebuchet MS"/>
              </a:rPr>
              <a:t>t</a:t>
            </a:r>
            <a:r>
              <a:rPr sz="3627" i="1" spc="277" dirty="0">
                <a:latin typeface="Trebuchet MS"/>
                <a:cs typeface="Trebuchet MS"/>
              </a:rPr>
              <a:t> </a:t>
            </a:r>
            <a:r>
              <a:rPr sz="3627" spc="-25" baseline="7936" dirty="0">
                <a:latin typeface="Georgia"/>
                <a:cs typeface="Georgia"/>
              </a:rPr>
              <a:t>=</a:t>
            </a:r>
            <a:r>
              <a:rPr sz="3627" spc="51" baseline="7936" dirty="0">
                <a:latin typeface="Georgia"/>
                <a:cs typeface="Georgia"/>
              </a:rPr>
              <a:t> </a:t>
            </a:r>
            <a:r>
              <a:rPr sz="3627" i="1" spc="51" baseline="8333" dirty="0">
                <a:latin typeface="Trebuchet MS"/>
                <a:cs typeface="Trebuchet MS"/>
              </a:rPr>
              <a:t>R</a:t>
            </a:r>
            <a:r>
              <a:rPr sz="3627" i="1" spc="34" baseline="-25000" dirty="0">
                <a:latin typeface="Trebuchet MS"/>
                <a:cs typeface="Trebuchet MS"/>
              </a:rPr>
              <a:t>t</a:t>
            </a:r>
            <a:r>
              <a:rPr sz="3627" spc="34" baseline="-25000" dirty="0">
                <a:latin typeface="Georgia"/>
                <a:cs typeface="Georgia"/>
              </a:rPr>
              <a:t>+</a:t>
            </a:r>
            <a:r>
              <a:rPr sz="3627" spc="34" baseline="-25000" dirty="0">
                <a:latin typeface="Microsoft Sans Serif"/>
                <a:cs typeface="Microsoft Sans Serif"/>
              </a:rPr>
              <a:t>1</a:t>
            </a:r>
            <a:r>
              <a:rPr sz="3627" spc="151" dirty="0">
                <a:latin typeface="Microsoft Sans Serif"/>
                <a:cs typeface="Microsoft Sans Serif"/>
              </a:rPr>
              <a:t> </a:t>
            </a:r>
            <a:r>
              <a:rPr sz="3627" spc="-25" baseline="7936" dirty="0">
                <a:latin typeface="Georgia"/>
                <a:cs typeface="Georgia"/>
              </a:rPr>
              <a:t>+</a:t>
            </a:r>
            <a:r>
              <a:rPr sz="3627" spc="-87" baseline="7936" dirty="0">
                <a:latin typeface="Georgia"/>
                <a:cs typeface="Georgia"/>
              </a:rPr>
              <a:t> </a:t>
            </a:r>
            <a:r>
              <a:rPr sz="3627" i="1" baseline="8333" dirty="0">
                <a:latin typeface="Trebuchet MS"/>
                <a:cs typeface="Trebuchet MS"/>
              </a:rPr>
              <a:t>G</a:t>
            </a:r>
            <a:r>
              <a:rPr sz="3627" i="1" baseline="-25000" dirty="0">
                <a:latin typeface="Trebuchet MS"/>
                <a:cs typeface="Trebuchet MS"/>
              </a:rPr>
              <a:t>t</a:t>
            </a:r>
            <a:r>
              <a:rPr sz="3627" baseline="-25000" dirty="0">
                <a:latin typeface="Georgia"/>
                <a:cs typeface="Georgia"/>
              </a:rPr>
              <a:t>+</a:t>
            </a:r>
            <a:r>
              <a:rPr sz="3627" baseline="-25000" dirty="0">
                <a:latin typeface="Microsoft Sans Serif"/>
                <a:cs typeface="Microsoft Sans Serif"/>
              </a:rPr>
              <a:t>1</a:t>
            </a:r>
            <a:endParaRPr lang="en-US" sz="3627" baseline="-25000" dirty="0">
              <a:latin typeface="Microsoft Sans Serif"/>
              <a:cs typeface="Microsoft Sans Serif"/>
            </a:endParaRPr>
          </a:p>
          <a:p>
            <a:pPr marL="62980">
              <a:spcBef>
                <a:spcPts val="597"/>
              </a:spcBef>
              <a:buClr>
                <a:srgbClr val="3333B2"/>
              </a:buClr>
              <a:buSzPct val="110526"/>
              <a:tabLst>
                <a:tab pos="319168" algn="l"/>
              </a:tabLst>
            </a:pPr>
            <a:r>
              <a:rPr lang="en-US" sz="3627" i="1" spc="-59" baseline="-25000" dirty="0">
                <a:latin typeface="Microsoft Sans Serif"/>
                <a:cs typeface="Microsoft Sans Serif"/>
              </a:rPr>
              <a:t>			</a:t>
            </a:r>
            <a:r>
              <a:rPr sz="2902" i="1" spc="-59" dirty="0">
                <a:latin typeface="Trebuchet MS"/>
                <a:cs typeface="Trebuchet MS"/>
              </a:rPr>
              <a:t>v</a:t>
            </a:r>
            <a:r>
              <a:rPr sz="2902" i="1" spc="-327" dirty="0">
                <a:latin typeface="Trebuchet MS"/>
                <a:cs typeface="Trebuchet MS"/>
              </a:rPr>
              <a:t> </a:t>
            </a:r>
            <a:r>
              <a:rPr sz="2902" spc="8" dirty="0">
                <a:latin typeface="Lucida Sans Unicode"/>
                <a:cs typeface="Lucida Sans Unicode"/>
              </a:rPr>
              <a:t>(</a:t>
            </a:r>
            <a:r>
              <a:rPr sz="2902" i="1" spc="84" dirty="0">
                <a:latin typeface="Trebuchet MS"/>
                <a:cs typeface="Trebuchet MS"/>
              </a:rPr>
              <a:t>s</a:t>
            </a:r>
            <a:r>
              <a:rPr sz="2902" spc="8" dirty="0">
                <a:latin typeface="Lucida Sans Unicode"/>
                <a:cs typeface="Lucida Sans Unicode"/>
              </a:rPr>
              <a:t>)</a:t>
            </a:r>
            <a:r>
              <a:rPr sz="2902" spc="-75" dirty="0">
                <a:latin typeface="Lucida Sans Unicode"/>
                <a:cs typeface="Lucida Sans Unicode"/>
              </a:rPr>
              <a:t> </a:t>
            </a:r>
            <a:r>
              <a:rPr sz="2902" spc="-17" dirty="0">
                <a:latin typeface="Georgia"/>
                <a:cs typeface="Georgia"/>
              </a:rPr>
              <a:t>=</a:t>
            </a:r>
            <a:r>
              <a:rPr sz="2902" spc="59" dirty="0">
                <a:latin typeface="Georgia"/>
                <a:cs typeface="Georgia"/>
              </a:rPr>
              <a:t> </a:t>
            </a:r>
            <a:r>
              <a:rPr sz="2902" spc="-84" dirty="0">
                <a:latin typeface="Microsoft Sans Serif"/>
                <a:cs typeface="Microsoft Sans Serif"/>
              </a:rPr>
              <a:t>E</a:t>
            </a:r>
            <a:r>
              <a:rPr sz="2902" spc="-177" dirty="0">
                <a:latin typeface="Microsoft Sans Serif"/>
                <a:cs typeface="Microsoft Sans Serif"/>
              </a:rPr>
              <a:t> </a:t>
            </a:r>
            <a:r>
              <a:rPr sz="2902" spc="8" dirty="0">
                <a:latin typeface="Lucida Sans Unicode"/>
                <a:cs typeface="Lucida Sans Unicode"/>
              </a:rPr>
              <a:t>[</a:t>
            </a:r>
            <a:r>
              <a:rPr sz="2902" i="1" spc="101" dirty="0">
                <a:latin typeface="Trebuchet MS"/>
                <a:cs typeface="Trebuchet MS"/>
              </a:rPr>
              <a:t>R</a:t>
            </a:r>
            <a:r>
              <a:rPr sz="2902" i="1" spc="74" baseline="-11904" dirty="0">
                <a:latin typeface="Trebuchet MS"/>
                <a:cs typeface="Trebuchet MS"/>
              </a:rPr>
              <a:t>t</a:t>
            </a:r>
            <a:r>
              <a:rPr sz="2902" baseline="-11111" dirty="0">
                <a:latin typeface="Georgia"/>
                <a:cs typeface="Georgia"/>
              </a:rPr>
              <a:t>+</a:t>
            </a:r>
            <a:r>
              <a:rPr sz="2902" spc="-12" baseline="-11904" dirty="0">
                <a:latin typeface="Microsoft Sans Serif"/>
                <a:cs typeface="Microsoft Sans Serif"/>
              </a:rPr>
              <a:t>1</a:t>
            </a:r>
            <a:r>
              <a:rPr sz="2902" baseline="-11904" dirty="0">
                <a:latin typeface="Microsoft Sans Serif"/>
                <a:cs typeface="Microsoft Sans Serif"/>
              </a:rPr>
              <a:t> </a:t>
            </a:r>
            <a:r>
              <a:rPr sz="2902" spc="-227" baseline="-11904" dirty="0">
                <a:latin typeface="Microsoft Sans Serif"/>
                <a:cs typeface="Microsoft Sans Serif"/>
              </a:rPr>
              <a:t> </a:t>
            </a:r>
            <a:r>
              <a:rPr sz="2902" spc="-17" dirty="0">
                <a:latin typeface="Georgia"/>
                <a:cs typeface="Georgia"/>
              </a:rPr>
              <a:t>+</a:t>
            </a:r>
            <a:r>
              <a:rPr sz="2902" spc="-42" dirty="0">
                <a:latin typeface="Georgia"/>
                <a:cs typeface="Georgia"/>
              </a:rPr>
              <a:t> </a:t>
            </a:r>
            <a:r>
              <a:rPr sz="2902" i="1" spc="-59" dirty="0">
                <a:latin typeface="Trebuchet MS"/>
                <a:cs typeface="Trebuchet MS"/>
              </a:rPr>
              <a:t>v</a:t>
            </a:r>
            <a:r>
              <a:rPr sz="2902" i="1" spc="-327" dirty="0">
                <a:latin typeface="Trebuchet MS"/>
                <a:cs typeface="Trebuchet MS"/>
              </a:rPr>
              <a:t> </a:t>
            </a:r>
            <a:r>
              <a:rPr sz="2902" spc="8" dirty="0">
                <a:latin typeface="Lucida Sans Unicode"/>
                <a:cs typeface="Lucida Sans Unicode"/>
              </a:rPr>
              <a:t>(</a:t>
            </a:r>
            <a:r>
              <a:rPr sz="2902" i="1" spc="118" dirty="0">
                <a:latin typeface="Trebuchet MS"/>
                <a:cs typeface="Trebuchet MS"/>
              </a:rPr>
              <a:t>S</a:t>
            </a:r>
            <a:r>
              <a:rPr sz="2902" i="1" spc="74" baseline="-11904" dirty="0">
                <a:latin typeface="Trebuchet MS"/>
                <a:cs typeface="Trebuchet MS"/>
              </a:rPr>
              <a:t>t</a:t>
            </a:r>
            <a:r>
              <a:rPr sz="2902" baseline="-11111" dirty="0">
                <a:latin typeface="Georgia"/>
                <a:cs typeface="Georgia"/>
              </a:rPr>
              <a:t>+</a:t>
            </a:r>
            <a:r>
              <a:rPr sz="2902" spc="101" baseline="-11904" dirty="0">
                <a:latin typeface="Microsoft Sans Serif"/>
                <a:cs typeface="Microsoft Sans Serif"/>
              </a:rPr>
              <a:t>1</a:t>
            </a:r>
            <a:r>
              <a:rPr sz="2902" spc="8" dirty="0">
                <a:latin typeface="Lucida Sans Unicode"/>
                <a:cs typeface="Lucida Sans Unicode"/>
              </a:rPr>
              <a:t>)</a:t>
            </a:r>
            <a:r>
              <a:rPr sz="2902" dirty="0">
                <a:latin typeface="Lucida Sans Unicode"/>
                <a:cs typeface="Lucida Sans Unicode"/>
              </a:rPr>
              <a:t> </a:t>
            </a:r>
            <a:r>
              <a:rPr sz="2902" spc="-311" dirty="0">
                <a:latin typeface="Lucida Sans Unicode"/>
                <a:cs typeface="Lucida Sans Unicode"/>
              </a:rPr>
              <a:t>|</a:t>
            </a:r>
            <a:r>
              <a:rPr sz="2902" dirty="0">
                <a:latin typeface="Lucida Sans Unicode"/>
                <a:cs typeface="Lucida Sans Unicode"/>
              </a:rPr>
              <a:t> </a:t>
            </a:r>
            <a:r>
              <a:rPr sz="2902" i="1" spc="118" dirty="0">
                <a:latin typeface="Trebuchet MS"/>
                <a:cs typeface="Trebuchet MS"/>
              </a:rPr>
              <a:t>S</a:t>
            </a:r>
            <a:r>
              <a:rPr sz="2902" i="1" spc="-51" baseline="-11904" dirty="0">
                <a:latin typeface="Trebuchet MS"/>
                <a:cs typeface="Trebuchet MS"/>
              </a:rPr>
              <a:t>t</a:t>
            </a:r>
            <a:r>
              <a:rPr sz="2902" i="1" baseline="-11904" dirty="0">
                <a:latin typeface="Trebuchet MS"/>
                <a:cs typeface="Trebuchet MS"/>
              </a:rPr>
              <a:t> </a:t>
            </a:r>
            <a:r>
              <a:rPr sz="2902" i="1" spc="-74" baseline="-11904" dirty="0">
                <a:latin typeface="Trebuchet MS"/>
                <a:cs typeface="Trebuchet MS"/>
              </a:rPr>
              <a:t> </a:t>
            </a:r>
            <a:r>
              <a:rPr sz="2902" spc="-17" dirty="0">
                <a:latin typeface="Georgia"/>
                <a:cs typeface="Georgia"/>
              </a:rPr>
              <a:t>=</a:t>
            </a:r>
            <a:r>
              <a:rPr sz="2902" spc="59" dirty="0">
                <a:latin typeface="Georgia"/>
                <a:cs typeface="Georgia"/>
              </a:rPr>
              <a:t> </a:t>
            </a:r>
            <a:r>
              <a:rPr sz="2902" i="1" spc="84" dirty="0">
                <a:latin typeface="Trebuchet MS"/>
                <a:cs typeface="Trebuchet MS"/>
              </a:rPr>
              <a:t>s</a:t>
            </a:r>
            <a:r>
              <a:rPr sz="2902" spc="8" dirty="0">
                <a:latin typeface="Lucida Sans Unicode"/>
                <a:cs typeface="Lucida Sans Unicode"/>
              </a:rPr>
              <a:t>]</a:t>
            </a:r>
            <a:endParaRPr sz="2902" dirty="0">
              <a:latin typeface="Lucida Sans Unicode"/>
              <a:cs typeface="Lucida Sans Unicode"/>
            </a:endParaRPr>
          </a:p>
        </p:txBody>
      </p:sp>
      <p:sp>
        <p:nvSpPr>
          <p:cNvPr id="4" name="Rectangle 3">
            <a:extLst>
              <a:ext uri="{FF2B5EF4-FFF2-40B4-BE49-F238E27FC236}">
                <a16:creationId xmlns:a16="http://schemas.microsoft.com/office/drawing/2014/main" id="{CF98BE29-8C72-CC50-ECC0-43F2ED017991}"/>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DE3C0A84-22DA-F4E3-048F-0B67FBC1C140}"/>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5A37632C-3E06-95C2-8021-D5ED945E3B4C}"/>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319671959"/>
      </p:ext>
    </p:extLst>
  </p:cSld>
  <p:clrMapOvr>
    <a:masterClrMapping/>
  </p:clrMapOvr>
  <p:transition>
    <p:cut/>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061268" y="957474"/>
            <a:ext cx="6388426" cy="471513"/>
          </a:xfrm>
          <a:prstGeom prst="rect">
            <a:avLst/>
          </a:prstGeom>
        </p:spPr>
        <p:txBody>
          <a:bodyPr vert="horz" wrap="square" lIns="0" tIns="19214" rIns="0" bIns="0" rtlCol="0" anchor="ctr">
            <a:spAutoFit/>
          </a:bodyPr>
          <a:lstStyle/>
          <a:p>
            <a:pPr marL="21349">
              <a:spcBef>
                <a:spcPts val="151"/>
              </a:spcBef>
            </a:pPr>
            <a:r>
              <a:rPr sz="3264" spc="-51" dirty="0">
                <a:solidFill>
                  <a:srgbClr val="3333B2"/>
                </a:solidFill>
                <a:latin typeface="Georgia"/>
                <a:cs typeface="Georgia"/>
              </a:rPr>
              <a:t>Maximi</a:t>
            </a:r>
            <a:r>
              <a:rPr lang="en-US" sz="3264" spc="-51" dirty="0">
                <a:solidFill>
                  <a:srgbClr val="3333B2"/>
                </a:solidFill>
                <a:latin typeface="Georgia"/>
                <a:cs typeface="Georgia"/>
              </a:rPr>
              <a:t>z</a:t>
            </a:r>
            <a:r>
              <a:rPr sz="3264" spc="-51" dirty="0">
                <a:solidFill>
                  <a:srgbClr val="3333B2"/>
                </a:solidFill>
                <a:latin typeface="Georgia"/>
                <a:cs typeface="Georgia"/>
              </a:rPr>
              <a:t>ing</a:t>
            </a:r>
            <a:r>
              <a:rPr sz="3264" spc="67" dirty="0">
                <a:solidFill>
                  <a:srgbClr val="3333B2"/>
                </a:solidFill>
                <a:latin typeface="Georgia"/>
                <a:cs typeface="Georgia"/>
              </a:rPr>
              <a:t> </a:t>
            </a:r>
            <a:r>
              <a:rPr sz="3264" spc="-34" dirty="0">
                <a:solidFill>
                  <a:srgbClr val="3333B2"/>
                </a:solidFill>
                <a:latin typeface="Georgia"/>
                <a:cs typeface="Georgia"/>
              </a:rPr>
              <a:t>value</a:t>
            </a:r>
            <a:r>
              <a:rPr sz="3264" spc="67" dirty="0">
                <a:solidFill>
                  <a:srgbClr val="3333B2"/>
                </a:solidFill>
                <a:latin typeface="Georgia"/>
                <a:cs typeface="Georgia"/>
              </a:rPr>
              <a:t> </a:t>
            </a:r>
            <a:r>
              <a:rPr sz="3264" spc="-34" dirty="0">
                <a:solidFill>
                  <a:srgbClr val="3333B2"/>
                </a:solidFill>
                <a:latin typeface="Georgia"/>
                <a:cs typeface="Georgia"/>
              </a:rPr>
              <a:t>by</a:t>
            </a:r>
            <a:r>
              <a:rPr sz="3264" spc="67" dirty="0">
                <a:solidFill>
                  <a:srgbClr val="3333B2"/>
                </a:solidFill>
                <a:latin typeface="Georgia"/>
                <a:cs typeface="Georgia"/>
              </a:rPr>
              <a:t> </a:t>
            </a:r>
            <a:r>
              <a:rPr sz="3264" spc="-34" dirty="0">
                <a:solidFill>
                  <a:srgbClr val="3333B2"/>
                </a:solidFill>
                <a:latin typeface="Georgia"/>
                <a:cs typeface="Georgia"/>
              </a:rPr>
              <a:t>taking</a:t>
            </a:r>
            <a:r>
              <a:rPr sz="3264" spc="67" dirty="0">
                <a:solidFill>
                  <a:srgbClr val="3333B2"/>
                </a:solidFill>
                <a:latin typeface="Georgia"/>
                <a:cs typeface="Georgia"/>
              </a:rPr>
              <a:t> </a:t>
            </a:r>
            <a:r>
              <a:rPr sz="3264" spc="-51" dirty="0">
                <a:solidFill>
                  <a:srgbClr val="3333B2"/>
                </a:solidFill>
                <a:latin typeface="Georgia"/>
                <a:cs typeface="Georgia"/>
              </a:rPr>
              <a:t>actions</a:t>
            </a:r>
            <a:endParaRPr sz="3264" dirty="0">
              <a:latin typeface="Georgia"/>
              <a:cs typeface="Georgia"/>
            </a:endParaRPr>
          </a:p>
        </p:txBody>
      </p:sp>
      <p:sp>
        <p:nvSpPr>
          <p:cNvPr id="3" name="object 3"/>
          <p:cNvSpPr txBox="1"/>
          <p:nvPr/>
        </p:nvSpPr>
        <p:spPr>
          <a:xfrm>
            <a:off x="1819864" y="1671756"/>
            <a:ext cx="8871235" cy="4251209"/>
          </a:xfrm>
          <a:prstGeom prst="rect">
            <a:avLst/>
          </a:prstGeom>
        </p:spPr>
        <p:txBody>
          <a:bodyPr vert="horz" wrap="square" lIns="0" tIns="74721" rIns="0" bIns="0" rtlCol="0">
            <a:spAutoFit/>
          </a:bodyPr>
          <a:lstStyle/>
          <a:p>
            <a:pPr marL="322098" indent="-259118">
              <a:spcBef>
                <a:spcPts val="589"/>
              </a:spcBef>
              <a:buClr>
                <a:srgbClr val="3333B2"/>
              </a:buClr>
              <a:buSzPct val="110526"/>
              <a:buFont typeface="Arial" panose="020B0604020202020204" pitchFamily="34" charset="0"/>
              <a:buChar char="•"/>
              <a:tabLst>
                <a:tab pos="319168" algn="l"/>
              </a:tabLst>
            </a:pPr>
            <a:r>
              <a:rPr sz="2539" spc="-8" dirty="0">
                <a:latin typeface="Georgia"/>
                <a:cs typeface="Georgia"/>
              </a:rPr>
              <a:t>Goal:</a:t>
            </a:r>
            <a:r>
              <a:rPr sz="2539" spc="118" dirty="0">
                <a:latin typeface="Georgia"/>
                <a:cs typeface="Georgia"/>
              </a:rPr>
              <a:t> </a:t>
            </a:r>
            <a:r>
              <a:rPr sz="2539" b="1" dirty="0">
                <a:solidFill>
                  <a:srgbClr val="0046FF"/>
                </a:solidFill>
                <a:latin typeface="Cambria"/>
                <a:cs typeface="Cambria"/>
              </a:rPr>
              <a:t>select</a:t>
            </a:r>
            <a:r>
              <a:rPr sz="2539" b="1" spc="109" dirty="0">
                <a:solidFill>
                  <a:srgbClr val="0046FF"/>
                </a:solidFill>
                <a:latin typeface="Cambria"/>
                <a:cs typeface="Cambria"/>
              </a:rPr>
              <a:t> </a:t>
            </a:r>
            <a:r>
              <a:rPr sz="2539" b="1" dirty="0">
                <a:solidFill>
                  <a:srgbClr val="0046FF"/>
                </a:solidFill>
                <a:latin typeface="Cambria"/>
                <a:cs typeface="Cambria"/>
              </a:rPr>
              <a:t>actions</a:t>
            </a:r>
            <a:r>
              <a:rPr sz="2539" b="1" spc="101" dirty="0">
                <a:solidFill>
                  <a:srgbClr val="0046FF"/>
                </a:solidFill>
                <a:latin typeface="Cambria"/>
                <a:cs typeface="Cambria"/>
              </a:rPr>
              <a:t> </a:t>
            </a:r>
            <a:r>
              <a:rPr sz="2539" b="1" spc="8" dirty="0">
                <a:solidFill>
                  <a:srgbClr val="0046FF"/>
                </a:solidFill>
                <a:latin typeface="Cambria"/>
                <a:cs typeface="Cambria"/>
              </a:rPr>
              <a:t>to</a:t>
            </a:r>
            <a:r>
              <a:rPr sz="2539" b="1" spc="109" dirty="0">
                <a:solidFill>
                  <a:srgbClr val="0046FF"/>
                </a:solidFill>
                <a:latin typeface="Cambria"/>
                <a:cs typeface="Cambria"/>
              </a:rPr>
              <a:t> </a:t>
            </a:r>
            <a:r>
              <a:rPr sz="2539" b="1" spc="8" dirty="0">
                <a:solidFill>
                  <a:srgbClr val="0046FF"/>
                </a:solidFill>
                <a:latin typeface="Cambria"/>
                <a:cs typeface="Cambria"/>
              </a:rPr>
              <a:t>maximi</a:t>
            </a:r>
            <a:r>
              <a:rPr lang="en-US" sz="2539" b="1" spc="8" dirty="0">
                <a:solidFill>
                  <a:srgbClr val="0046FF"/>
                </a:solidFill>
                <a:latin typeface="Cambria"/>
                <a:cs typeface="Cambria"/>
              </a:rPr>
              <a:t>z</a:t>
            </a:r>
            <a:r>
              <a:rPr sz="2539" b="1" spc="8" dirty="0">
                <a:solidFill>
                  <a:srgbClr val="0046FF"/>
                </a:solidFill>
                <a:latin typeface="Cambria"/>
                <a:cs typeface="Cambria"/>
              </a:rPr>
              <a:t>e</a:t>
            </a:r>
            <a:r>
              <a:rPr sz="2539" b="1" spc="109" dirty="0">
                <a:solidFill>
                  <a:srgbClr val="0046FF"/>
                </a:solidFill>
                <a:latin typeface="Cambria"/>
                <a:cs typeface="Cambria"/>
              </a:rPr>
              <a:t> </a:t>
            </a:r>
            <a:r>
              <a:rPr sz="2539" b="1" spc="-8" dirty="0">
                <a:solidFill>
                  <a:srgbClr val="0046FF"/>
                </a:solidFill>
                <a:latin typeface="Cambria"/>
                <a:cs typeface="Cambria"/>
              </a:rPr>
              <a:t>value</a:t>
            </a:r>
            <a:endParaRPr sz="2539" dirty="0">
              <a:latin typeface="Cambria"/>
              <a:cs typeface="Cambria"/>
            </a:endParaRPr>
          </a:p>
          <a:p>
            <a:pPr marL="322098" indent="-259118">
              <a:spcBef>
                <a:spcPts val="597"/>
              </a:spcBef>
              <a:buClr>
                <a:srgbClr val="3333B2"/>
              </a:buClr>
              <a:buSzPct val="110526"/>
              <a:buFont typeface="Arial" panose="020B0604020202020204" pitchFamily="34" charset="0"/>
              <a:buChar char="•"/>
              <a:tabLst>
                <a:tab pos="319168" algn="l"/>
              </a:tabLst>
            </a:pPr>
            <a:r>
              <a:rPr sz="2539" spc="-25" dirty="0">
                <a:latin typeface="Georgia"/>
                <a:cs typeface="Georgia"/>
              </a:rPr>
              <a:t>Actions</a:t>
            </a:r>
            <a:r>
              <a:rPr sz="2539" spc="51" dirty="0">
                <a:latin typeface="Georgia"/>
                <a:cs typeface="Georgia"/>
              </a:rPr>
              <a:t> </a:t>
            </a:r>
            <a:r>
              <a:rPr sz="2539" spc="-17" dirty="0">
                <a:latin typeface="Georgia"/>
                <a:cs typeface="Georgia"/>
              </a:rPr>
              <a:t>may</a:t>
            </a:r>
            <a:r>
              <a:rPr sz="2539" spc="59" dirty="0">
                <a:latin typeface="Georgia"/>
                <a:cs typeface="Georgia"/>
              </a:rPr>
              <a:t> </a:t>
            </a:r>
            <a:r>
              <a:rPr sz="2539" spc="-17" dirty="0">
                <a:latin typeface="Georgia"/>
                <a:cs typeface="Georgia"/>
              </a:rPr>
              <a:t>have</a:t>
            </a:r>
            <a:r>
              <a:rPr sz="2539" spc="59" dirty="0">
                <a:latin typeface="Georgia"/>
                <a:cs typeface="Georgia"/>
              </a:rPr>
              <a:t> </a:t>
            </a:r>
            <a:r>
              <a:rPr sz="2539" spc="-8" dirty="0">
                <a:latin typeface="Georgia"/>
                <a:cs typeface="Georgia"/>
              </a:rPr>
              <a:t>long</a:t>
            </a:r>
            <a:r>
              <a:rPr sz="2539" spc="51" dirty="0">
                <a:latin typeface="Georgia"/>
                <a:cs typeface="Georgia"/>
              </a:rPr>
              <a:t> </a:t>
            </a:r>
            <a:r>
              <a:rPr sz="2539" spc="-17" dirty="0">
                <a:latin typeface="Georgia"/>
                <a:cs typeface="Georgia"/>
              </a:rPr>
              <a:t>term</a:t>
            </a:r>
            <a:r>
              <a:rPr sz="2539" spc="59" dirty="0">
                <a:latin typeface="Georgia"/>
                <a:cs typeface="Georgia"/>
              </a:rPr>
              <a:t> </a:t>
            </a:r>
            <a:r>
              <a:rPr sz="2539" spc="-17" dirty="0">
                <a:latin typeface="Georgia"/>
                <a:cs typeface="Georgia"/>
              </a:rPr>
              <a:t>consequences</a:t>
            </a:r>
            <a:endParaRPr sz="2539" dirty="0">
              <a:latin typeface="Georgia"/>
              <a:cs typeface="Georgia"/>
            </a:endParaRPr>
          </a:p>
          <a:p>
            <a:pPr marL="322098" indent="-259118">
              <a:spcBef>
                <a:spcPts val="597"/>
              </a:spcBef>
              <a:buClr>
                <a:srgbClr val="3333B2"/>
              </a:buClr>
              <a:buSzPct val="110526"/>
              <a:buFont typeface="Arial" panose="020B0604020202020204" pitchFamily="34" charset="0"/>
              <a:buChar char="•"/>
              <a:tabLst>
                <a:tab pos="319168" algn="l"/>
              </a:tabLst>
            </a:pPr>
            <a:r>
              <a:rPr sz="2539" spc="-17" dirty="0">
                <a:latin typeface="Georgia"/>
                <a:cs typeface="Georgia"/>
              </a:rPr>
              <a:t>Reward</a:t>
            </a:r>
            <a:r>
              <a:rPr sz="2539" spc="34" dirty="0">
                <a:latin typeface="Georgia"/>
                <a:cs typeface="Georgia"/>
              </a:rPr>
              <a:t> </a:t>
            </a:r>
            <a:r>
              <a:rPr sz="2539" spc="-17" dirty="0">
                <a:latin typeface="Georgia"/>
                <a:cs typeface="Georgia"/>
              </a:rPr>
              <a:t>may</a:t>
            </a:r>
            <a:r>
              <a:rPr sz="2539" spc="34" dirty="0">
                <a:latin typeface="Georgia"/>
                <a:cs typeface="Georgia"/>
              </a:rPr>
              <a:t> </a:t>
            </a:r>
            <a:r>
              <a:rPr sz="2539" dirty="0">
                <a:latin typeface="Georgia"/>
                <a:cs typeface="Georgia"/>
              </a:rPr>
              <a:t>be</a:t>
            </a:r>
            <a:r>
              <a:rPr sz="2539" spc="34" dirty="0">
                <a:latin typeface="Georgia"/>
                <a:cs typeface="Georgia"/>
              </a:rPr>
              <a:t> </a:t>
            </a:r>
            <a:r>
              <a:rPr sz="2539" spc="8" dirty="0">
                <a:latin typeface="Georgia"/>
                <a:cs typeface="Georgia"/>
              </a:rPr>
              <a:t>delayed</a:t>
            </a:r>
            <a:endParaRPr sz="2539" dirty="0">
              <a:latin typeface="Georgia"/>
              <a:cs typeface="Georgia"/>
            </a:endParaRPr>
          </a:p>
          <a:p>
            <a:pPr marL="322098" indent="-259118">
              <a:spcBef>
                <a:spcPts val="597"/>
              </a:spcBef>
              <a:buClr>
                <a:srgbClr val="3333B2"/>
              </a:buClr>
              <a:buSzPct val="110526"/>
              <a:buFont typeface="Arial" panose="020B0604020202020204" pitchFamily="34" charset="0"/>
              <a:buChar char="•"/>
              <a:tabLst>
                <a:tab pos="319168" algn="l"/>
              </a:tabLst>
            </a:pPr>
            <a:r>
              <a:rPr sz="2539" spc="-59" dirty="0">
                <a:latin typeface="Georgia"/>
                <a:cs typeface="Georgia"/>
              </a:rPr>
              <a:t>It</a:t>
            </a:r>
            <a:r>
              <a:rPr sz="2539" spc="67" dirty="0">
                <a:latin typeface="Georgia"/>
                <a:cs typeface="Georgia"/>
              </a:rPr>
              <a:t> </a:t>
            </a:r>
            <a:r>
              <a:rPr sz="2539" spc="-17" dirty="0">
                <a:latin typeface="Georgia"/>
                <a:cs typeface="Georgia"/>
              </a:rPr>
              <a:t>may</a:t>
            </a:r>
            <a:r>
              <a:rPr sz="2539" spc="67" dirty="0">
                <a:latin typeface="Georgia"/>
                <a:cs typeface="Georgia"/>
              </a:rPr>
              <a:t> </a:t>
            </a:r>
            <a:r>
              <a:rPr sz="2539" dirty="0">
                <a:latin typeface="Georgia"/>
                <a:cs typeface="Georgia"/>
              </a:rPr>
              <a:t>be</a:t>
            </a:r>
            <a:r>
              <a:rPr sz="2539" spc="67" dirty="0">
                <a:latin typeface="Georgia"/>
                <a:cs typeface="Georgia"/>
              </a:rPr>
              <a:t> </a:t>
            </a:r>
            <a:r>
              <a:rPr sz="2539" spc="-8" dirty="0">
                <a:latin typeface="Georgia"/>
                <a:cs typeface="Georgia"/>
              </a:rPr>
              <a:t>better</a:t>
            </a:r>
            <a:r>
              <a:rPr sz="2539" spc="67" dirty="0">
                <a:latin typeface="Georgia"/>
                <a:cs typeface="Georgia"/>
              </a:rPr>
              <a:t> </a:t>
            </a:r>
            <a:r>
              <a:rPr sz="2539" spc="-8" dirty="0">
                <a:latin typeface="Georgia"/>
                <a:cs typeface="Georgia"/>
              </a:rPr>
              <a:t>to</a:t>
            </a:r>
            <a:r>
              <a:rPr sz="2539" spc="67" dirty="0">
                <a:latin typeface="Georgia"/>
                <a:cs typeface="Georgia"/>
              </a:rPr>
              <a:t> </a:t>
            </a:r>
            <a:r>
              <a:rPr sz="2539" spc="-17" dirty="0">
                <a:latin typeface="Georgia"/>
                <a:cs typeface="Georgia"/>
              </a:rPr>
              <a:t>sacrifice</a:t>
            </a:r>
            <a:r>
              <a:rPr sz="2539" spc="67" dirty="0">
                <a:latin typeface="Georgia"/>
                <a:cs typeface="Georgia"/>
              </a:rPr>
              <a:t> </a:t>
            </a:r>
            <a:r>
              <a:rPr sz="2539" spc="-8" dirty="0">
                <a:latin typeface="Georgia"/>
                <a:cs typeface="Georgia"/>
              </a:rPr>
              <a:t>immediate</a:t>
            </a:r>
            <a:r>
              <a:rPr sz="2539" spc="67" dirty="0">
                <a:latin typeface="Georgia"/>
                <a:cs typeface="Georgia"/>
              </a:rPr>
              <a:t> </a:t>
            </a:r>
            <a:r>
              <a:rPr sz="2539" dirty="0">
                <a:latin typeface="Georgia"/>
                <a:cs typeface="Georgia"/>
              </a:rPr>
              <a:t>reward</a:t>
            </a:r>
            <a:r>
              <a:rPr sz="2539" spc="67" dirty="0">
                <a:latin typeface="Georgia"/>
                <a:cs typeface="Georgia"/>
              </a:rPr>
              <a:t> </a:t>
            </a:r>
            <a:r>
              <a:rPr sz="2539" spc="-8" dirty="0">
                <a:latin typeface="Georgia"/>
                <a:cs typeface="Georgia"/>
              </a:rPr>
              <a:t>to</a:t>
            </a:r>
            <a:r>
              <a:rPr sz="2539" spc="75" dirty="0">
                <a:latin typeface="Georgia"/>
                <a:cs typeface="Georgia"/>
              </a:rPr>
              <a:t> </a:t>
            </a:r>
            <a:r>
              <a:rPr sz="2539" dirty="0">
                <a:latin typeface="Georgia"/>
                <a:cs typeface="Georgia"/>
              </a:rPr>
              <a:t>gain</a:t>
            </a:r>
            <a:r>
              <a:rPr sz="2539" spc="67" dirty="0">
                <a:latin typeface="Georgia"/>
                <a:cs typeface="Georgia"/>
              </a:rPr>
              <a:t> </a:t>
            </a:r>
            <a:r>
              <a:rPr sz="2539" spc="-25" dirty="0">
                <a:latin typeface="Georgia"/>
                <a:cs typeface="Georgia"/>
              </a:rPr>
              <a:t>more</a:t>
            </a:r>
            <a:r>
              <a:rPr sz="2539" spc="67" dirty="0">
                <a:latin typeface="Georgia"/>
                <a:cs typeface="Georgia"/>
              </a:rPr>
              <a:t> </a:t>
            </a:r>
            <a:r>
              <a:rPr sz="2539" spc="-17" dirty="0">
                <a:latin typeface="Georgia"/>
                <a:cs typeface="Georgia"/>
              </a:rPr>
              <a:t>long-term</a:t>
            </a:r>
            <a:r>
              <a:rPr sz="2539" spc="67" dirty="0">
                <a:latin typeface="Georgia"/>
                <a:cs typeface="Georgia"/>
              </a:rPr>
              <a:t> </a:t>
            </a:r>
            <a:r>
              <a:rPr sz="2539" dirty="0">
                <a:latin typeface="Georgia"/>
                <a:cs typeface="Georgia"/>
              </a:rPr>
              <a:t>reward</a:t>
            </a:r>
          </a:p>
          <a:p>
            <a:pPr marL="322098" indent="-259118">
              <a:spcBef>
                <a:spcPts val="427"/>
              </a:spcBef>
              <a:buClr>
                <a:srgbClr val="3333B2"/>
              </a:buClr>
              <a:buSzPct val="110526"/>
              <a:buFont typeface="Arial" panose="020B0604020202020204" pitchFamily="34" charset="0"/>
              <a:buChar char="•"/>
              <a:tabLst>
                <a:tab pos="319168" algn="l"/>
              </a:tabLst>
            </a:pPr>
            <a:r>
              <a:rPr sz="2539" spc="-17" dirty="0">
                <a:latin typeface="Georgia"/>
                <a:cs typeface="Georgia"/>
              </a:rPr>
              <a:t>Examples:</a:t>
            </a:r>
            <a:endParaRPr sz="2539" dirty="0">
              <a:latin typeface="Georgia"/>
              <a:cs typeface="Georgia"/>
            </a:endParaRPr>
          </a:p>
          <a:p>
            <a:pPr marL="761888" lvl="1" indent="-259118">
              <a:spcBef>
                <a:spcPts val="427"/>
              </a:spcBef>
              <a:buClr>
                <a:srgbClr val="3333B2"/>
              </a:buClr>
              <a:buSzPct val="111764"/>
              <a:buFont typeface="Arial" panose="020B0604020202020204" pitchFamily="34" charset="0"/>
              <a:buChar char="•"/>
              <a:tabLst>
                <a:tab pos="745081" algn="l"/>
              </a:tabLst>
            </a:pPr>
            <a:r>
              <a:rPr sz="2176" spc="-8" dirty="0">
                <a:latin typeface="Georgia"/>
                <a:cs typeface="Georgia"/>
              </a:rPr>
              <a:t>Refueling</a:t>
            </a:r>
            <a:r>
              <a:rPr sz="2176" spc="67" dirty="0">
                <a:latin typeface="Georgia"/>
                <a:cs typeface="Georgia"/>
              </a:rPr>
              <a:t> </a:t>
            </a:r>
            <a:r>
              <a:rPr sz="2176" spc="17" dirty="0">
                <a:latin typeface="Georgia"/>
                <a:cs typeface="Georgia"/>
              </a:rPr>
              <a:t>a</a:t>
            </a:r>
            <a:r>
              <a:rPr sz="2176" spc="67" dirty="0">
                <a:latin typeface="Georgia"/>
                <a:cs typeface="Georgia"/>
              </a:rPr>
              <a:t> </a:t>
            </a:r>
            <a:r>
              <a:rPr sz="2176" spc="-8" dirty="0">
                <a:latin typeface="Georgia"/>
                <a:cs typeface="Georgia"/>
              </a:rPr>
              <a:t>helicopter</a:t>
            </a:r>
            <a:r>
              <a:rPr sz="2176" spc="67" dirty="0">
                <a:latin typeface="Georgia"/>
                <a:cs typeface="Georgia"/>
              </a:rPr>
              <a:t> </a:t>
            </a:r>
            <a:r>
              <a:rPr sz="2176" spc="8" dirty="0">
                <a:latin typeface="Georgia"/>
                <a:cs typeface="Georgia"/>
              </a:rPr>
              <a:t>(might</a:t>
            </a:r>
            <a:r>
              <a:rPr sz="2176" spc="67" dirty="0">
                <a:latin typeface="Georgia"/>
                <a:cs typeface="Georgia"/>
              </a:rPr>
              <a:t> </a:t>
            </a:r>
            <a:r>
              <a:rPr sz="2176" spc="-8" dirty="0">
                <a:latin typeface="Georgia"/>
                <a:cs typeface="Georgia"/>
              </a:rPr>
              <a:t>prevent</a:t>
            </a:r>
            <a:r>
              <a:rPr sz="2176" spc="67" dirty="0">
                <a:latin typeface="Georgia"/>
                <a:cs typeface="Georgia"/>
              </a:rPr>
              <a:t> </a:t>
            </a:r>
            <a:r>
              <a:rPr sz="2176" spc="17" dirty="0">
                <a:latin typeface="Georgia"/>
                <a:cs typeface="Georgia"/>
              </a:rPr>
              <a:t>a</a:t>
            </a:r>
            <a:r>
              <a:rPr sz="2176" spc="67" dirty="0">
                <a:latin typeface="Georgia"/>
                <a:cs typeface="Georgia"/>
              </a:rPr>
              <a:t> </a:t>
            </a:r>
            <a:r>
              <a:rPr sz="2176" spc="-25" dirty="0">
                <a:latin typeface="Georgia"/>
                <a:cs typeface="Georgia"/>
              </a:rPr>
              <a:t>crash</a:t>
            </a:r>
            <a:r>
              <a:rPr sz="2176" spc="67" dirty="0">
                <a:latin typeface="Georgia"/>
                <a:cs typeface="Georgia"/>
              </a:rPr>
              <a:t> </a:t>
            </a:r>
            <a:r>
              <a:rPr sz="2176" spc="-17" dirty="0">
                <a:latin typeface="Georgia"/>
                <a:cs typeface="Georgia"/>
              </a:rPr>
              <a:t>in</a:t>
            </a:r>
            <a:r>
              <a:rPr sz="2176" spc="67" dirty="0">
                <a:latin typeface="Georgia"/>
                <a:cs typeface="Georgia"/>
              </a:rPr>
              <a:t> </a:t>
            </a:r>
            <a:r>
              <a:rPr sz="2176" spc="-8" dirty="0">
                <a:latin typeface="Georgia"/>
                <a:cs typeface="Georgia"/>
              </a:rPr>
              <a:t>several</a:t>
            </a:r>
            <a:r>
              <a:rPr sz="2176" spc="67" dirty="0">
                <a:latin typeface="Georgia"/>
                <a:cs typeface="Georgia"/>
              </a:rPr>
              <a:t> </a:t>
            </a:r>
            <a:r>
              <a:rPr sz="2176" dirty="0">
                <a:latin typeface="Georgia"/>
                <a:cs typeface="Georgia"/>
              </a:rPr>
              <a:t>hours)</a:t>
            </a:r>
          </a:p>
          <a:p>
            <a:pPr marL="761888" lvl="1" indent="-259118">
              <a:spcBef>
                <a:spcPts val="126"/>
              </a:spcBef>
              <a:buClr>
                <a:srgbClr val="3333B2"/>
              </a:buClr>
              <a:buSzPct val="111764"/>
              <a:buFont typeface="Arial" panose="020B0604020202020204" pitchFamily="34" charset="0"/>
              <a:buChar char="•"/>
              <a:tabLst>
                <a:tab pos="745081" algn="l"/>
              </a:tabLst>
            </a:pPr>
            <a:r>
              <a:rPr sz="2176" spc="-17" dirty="0">
                <a:latin typeface="Georgia"/>
                <a:cs typeface="Georgia"/>
              </a:rPr>
              <a:t>Defensive</a:t>
            </a:r>
            <a:r>
              <a:rPr sz="2176" spc="67" dirty="0">
                <a:latin typeface="Georgia"/>
                <a:cs typeface="Georgia"/>
              </a:rPr>
              <a:t> </a:t>
            </a:r>
            <a:r>
              <a:rPr sz="2176" spc="-34" dirty="0">
                <a:latin typeface="Georgia"/>
                <a:cs typeface="Georgia"/>
              </a:rPr>
              <a:t>moves</a:t>
            </a:r>
            <a:r>
              <a:rPr sz="2176" spc="67" dirty="0">
                <a:latin typeface="Georgia"/>
                <a:cs typeface="Georgia"/>
              </a:rPr>
              <a:t> </a:t>
            </a:r>
            <a:r>
              <a:rPr sz="2176" spc="-17" dirty="0">
                <a:latin typeface="Georgia"/>
                <a:cs typeface="Georgia"/>
              </a:rPr>
              <a:t>in</a:t>
            </a:r>
            <a:r>
              <a:rPr sz="2176" spc="67" dirty="0">
                <a:latin typeface="Georgia"/>
                <a:cs typeface="Georgia"/>
              </a:rPr>
              <a:t> </a:t>
            </a:r>
            <a:r>
              <a:rPr sz="2176" spc="17" dirty="0">
                <a:latin typeface="Georgia"/>
                <a:cs typeface="Georgia"/>
              </a:rPr>
              <a:t>a</a:t>
            </a:r>
            <a:r>
              <a:rPr sz="2176" spc="67" dirty="0">
                <a:latin typeface="Georgia"/>
                <a:cs typeface="Georgia"/>
              </a:rPr>
              <a:t> </a:t>
            </a:r>
            <a:r>
              <a:rPr sz="2176" spc="8" dirty="0">
                <a:latin typeface="Georgia"/>
                <a:cs typeface="Georgia"/>
              </a:rPr>
              <a:t>game</a:t>
            </a:r>
            <a:r>
              <a:rPr sz="2176" spc="67" dirty="0">
                <a:latin typeface="Georgia"/>
                <a:cs typeface="Georgia"/>
              </a:rPr>
              <a:t> </a:t>
            </a:r>
            <a:r>
              <a:rPr sz="2176" spc="8" dirty="0">
                <a:latin typeface="Georgia"/>
                <a:cs typeface="Georgia"/>
              </a:rPr>
              <a:t>(may</a:t>
            </a:r>
            <a:r>
              <a:rPr sz="2176" spc="75" dirty="0">
                <a:latin typeface="Georgia"/>
                <a:cs typeface="Georgia"/>
              </a:rPr>
              <a:t> </a:t>
            </a:r>
            <a:r>
              <a:rPr sz="2176" dirty="0">
                <a:latin typeface="Georgia"/>
                <a:cs typeface="Georgia"/>
              </a:rPr>
              <a:t>help</a:t>
            </a:r>
            <a:r>
              <a:rPr sz="2176" spc="67" dirty="0">
                <a:latin typeface="Georgia"/>
                <a:cs typeface="Georgia"/>
              </a:rPr>
              <a:t> </a:t>
            </a:r>
            <a:r>
              <a:rPr sz="2176" spc="-8" dirty="0">
                <a:latin typeface="Georgia"/>
                <a:cs typeface="Georgia"/>
              </a:rPr>
              <a:t>chances</a:t>
            </a:r>
            <a:r>
              <a:rPr sz="2176" spc="67" dirty="0">
                <a:latin typeface="Georgia"/>
                <a:cs typeface="Georgia"/>
              </a:rPr>
              <a:t> </a:t>
            </a:r>
            <a:r>
              <a:rPr sz="2176" spc="-17" dirty="0">
                <a:latin typeface="Georgia"/>
                <a:cs typeface="Georgia"/>
              </a:rPr>
              <a:t>of</a:t>
            </a:r>
            <a:r>
              <a:rPr sz="2176" spc="67" dirty="0">
                <a:latin typeface="Georgia"/>
                <a:cs typeface="Georgia"/>
              </a:rPr>
              <a:t> </a:t>
            </a:r>
            <a:r>
              <a:rPr sz="2176" dirty="0">
                <a:latin typeface="Georgia"/>
                <a:cs typeface="Georgia"/>
              </a:rPr>
              <a:t>winning</a:t>
            </a:r>
            <a:r>
              <a:rPr sz="2176" spc="67" dirty="0">
                <a:latin typeface="Georgia"/>
                <a:cs typeface="Georgia"/>
              </a:rPr>
              <a:t> </a:t>
            </a:r>
            <a:r>
              <a:rPr sz="2176" spc="17" dirty="0">
                <a:latin typeface="Georgia"/>
                <a:cs typeface="Georgia"/>
              </a:rPr>
              <a:t>later)</a:t>
            </a:r>
            <a:endParaRPr sz="2176" dirty="0">
              <a:latin typeface="Georgia"/>
              <a:cs typeface="Georgia"/>
            </a:endParaRPr>
          </a:p>
          <a:p>
            <a:pPr marL="761888" lvl="1" indent="-259118">
              <a:spcBef>
                <a:spcPts val="126"/>
              </a:spcBef>
              <a:buClr>
                <a:srgbClr val="3333B2"/>
              </a:buClr>
              <a:buSzPct val="111764"/>
              <a:buFont typeface="Arial" panose="020B0604020202020204" pitchFamily="34" charset="0"/>
              <a:buChar char="•"/>
              <a:tabLst>
                <a:tab pos="745081" algn="l"/>
              </a:tabLst>
            </a:pPr>
            <a:r>
              <a:rPr sz="2176" spc="-8" dirty="0">
                <a:latin typeface="Georgia"/>
                <a:cs typeface="Georgia"/>
              </a:rPr>
              <a:t>Learning</a:t>
            </a:r>
            <a:r>
              <a:rPr sz="2176" spc="67" dirty="0">
                <a:latin typeface="Georgia"/>
                <a:cs typeface="Georgia"/>
              </a:rPr>
              <a:t> </a:t>
            </a:r>
            <a:r>
              <a:rPr sz="2176" spc="17" dirty="0">
                <a:latin typeface="Georgia"/>
                <a:cs typeface="Georgia"/>
              </a:rPr>
              <a:t>a</a:t>
            </a:r>
            <a:r>
              <a:rPr sz="2176" spc="67" dirty="0">
                <a:latin typeface="Georgia"/>
                <a:cs typeface="Georgia"/>
              </a:rPr>
              <a:t> </a:t>
            </a:r>
            <a:r>
              <a:rPr sz="2176" spc="17" dirty="0">
                <a:latin typeface="Georgia"/>
                <a:cs typeface="Georgia"/>
              </a:rPr>
              <a:t>new</a:t>
            </a:r>
            <a:r>
              <a:rPr sz="2176" spc="67" dirty="0">
                <a:latin typeface="Georgia"/>
                <a:cs typeface="Georgia"/>
              </a:rPr>
              <a:t> </a:t>
            </a:r>
            <a:r>
              <a:rPr sz="2176" spc="-17" dirty="0">
                <a:latin typeface="Georgia"/>
                <a:cs typeface="Georgia"/>
              </a:rPr>
              <a:t>skill</a:t>
            </a:r>
            <a:r>
              <a:rPr sz="2176" spc="67" dirty="0">
                <a:latin typeface="Georgia"/>
                <a:cs typeface="Georgia"/>
              </a:rPr>
              <a:t> </a:t>
            </a:r>
            <a:r>
              <a:rPr sz="2176" spc="17" dirty="0">
                <a:latin typeface="Georgia"/>
                <a:cs typeface="Georgia"/>
              </a:rPr>
              <a:t>(can</a:t>
            </a:r>
            <a:r>
              <a:rPr sz="2176" spc="67" dirty="0">
                <a:latin typeface="Georgia"/>
                <a:cs typeface="Georgia"/>
              </a:rPr>
              <a:t> </a:t>
            </a:r>
            <a:r>
              <a:rPr sz="2176" dirty="0">
                <a:latin typeface="Georgia"/>
                <a:cs typeface="Georgia"/>
              </a:rPr>
              <a:t>be</a:t>
            </a:r>
            <a:r>
              <a:rPr sz="2176" spc="67" dirty="0">
                <a:latin typeface="Georgia"/>
                <a:cs typeface="Georgia"/>
              </a:rPr>
              <a:t> </a:t>
            </a:r>
            <a:r>
              <a:rPr sz="2176" spc="-8" dirty="0">
                <a:latin typeface="Georgia"/>
                <a:cs typeface="Georgia"/>
              </a:rPr>
              <a:t>costly</a:t>
            </a:r>
            <a:r>
              <a:rPr sz="2176" spc="67" dirty="0">
                <a:latin typeface="Georgia"/>
                <a:cs typeface="Georgia"/>
              </a:rPr>
              <a:t> </a:t>
            </a:r>
            <a:r>
              <a:rPr sz="2176" spc="8" dirty="0">
                <a:latin typeface="Georgia"/>
                <a:cs typeface="Georgia"/>
              </a:rPr>
              <a:t>&amp;</a:t>
            </a:r>
            <a:r>
              <a:rPr sz="2176" spc="67" dirty="0">
                <a:latin typeface="Georgia"/>
                <a:cs typeface="Georgia"/>
              </a:rPr>
              <a:t> </a:t>
            </a:r>
            <a:r>
              <a:rPr sz="2176" spc="-17" dirty="0">
                <a:latin typeface="Georgia"/>
                <a:cs typeface="Georgia"/>
              </a:rPr>
              <a:t>time-consuming</a:t>
            </a:r>
            <a:r>
              <a:rPr sz="2176" spc="67" dirty="0">
                <a:latin typeface="Georgia"/>
                <a:cs typeface="Georgia"/>
              </a:rPr>
              <a:t> </a:t>
            </a:r>
            <a:r>
              <a:rPr sz="2176" dirty="0">
                <a:latin typeface="Georgia"/>
                <a:cs typeface="Georgia"/>
              </a:rPr>
              <a:t>at</a:t>
            </a:r>
            <a:r>
              <a:rPr sz="2176" spc="67" dirty="0">
                <a:latin typeface="Georgia"/>
                <a:cs typeface="Georgia"/>
              </a:rPr>
              <a:t> </a:t>
            </a:r>
            <a:r>
              <a:rPr sz="2176" spc="-8" dirty="0">
                <a:latin typeface="Georgia"/>
                <a:cs typeface="Georgia"/>
              </a:rPr>
              <a:t>first)</a:t>
            </a:r>
            <a:endParaRPr sz="2176" dirty="0">
              <a:latin typeface="Georgia"/>
              <a:cs typeface="Georgia"/>
            </a:endParaRPr>
          </a:p>
          <a:p>
            <a:pPr marL="322098" indent="-259118">
              <a:spcBef>
                <a:spcPts val="630"/>
              </a:spcBef>
              <a:buClr>
                <a:srgbClr val="3333B2"/>
              </a:buClr>
              <a:buSzPct val="110526"/>
              <a:buFont typeface="Arial" panose="020B0604020202020204" pitchFamily="34" charset="0"/>
              <a:buChar char="•"/>
              <a:tabLst>
                <a:tab pos="319168" algn="l"/>
              </a:tabLst>
            </a:pPr>
            <a:r>
              <a:rPr sz="2539" spc="-34" dirty="0">
                <a:latin typeface="Georgia"/>
                <a:cs typeface="Georgia"/>
              </a:rPr>
              <a:t>A</a:t>
            </a:r>
            <a:r>
              <a:rPr sz="2539" spc="59" dirty="0">
                <a:latin typeface="Georgia"/>
                <a:cs typeface="Georgia"/>
              </a:rPr>
              <a:t> </a:t>
            </a:r>
            <a:r>
              <a:rPr sz="2539" spc="-17" dirty="0">
                <a:latin typeface="Georgia"/>
                <a:cs typeface="Georgia"/>
              </a:rPr>
              <a:t>mapping</a:t>
            </a:r>
            <a:r>
              <a:rPr sz="2539" spc="59" dirty="0">
                <a:latin typeface="Georgia"/>
                <a:cs typeface="Georgia"/>
              </a:rPr>
              <a:t> </a:t>
            </a:r>
            <a:r>
              <a:rPr sz="2539" spc="-25" dirty="0">
                <a:latin typeface="Georgia"/>
                <a:cs typeface="Georgia"/>
              </a:rPr>
              <a:t>from</a:t>
            </a:r>
            <a:r>
              <a:rPr sz="2539" spc="59" dirty="0">
                <a:latin typeface="Georgia"/>
                <a:cs typeface="Georgia"/>
              </a:rPr>
              <a:t> </a:t>
            </a:r>
            <a:r>
              <a:rPr sz="2539" spc="-8" dirty="0">
                <a:latin typeface="Georgia"/>
                <a:cs typeface="Georgia"/>
              </a:rPr>
              <a:t>states</a:t>
            </a:r>
            <a:r>
              <a:rPr sz="2539" spc="59" dirty="0">
                <a:latin typeface="Georgia"/>
                <a:cs typeface="Georgia"/>
              </a:rPr>
              <a:t> </a:t>
            </a:r>
            <a:r>
              <a:rPr sz="2539" spc="-8" dirty="0">
                <a:latin typeface="Georgia"/>
                <a:cs typeface="Georgia"/>
              </a:rPr>
              <a:t>to</a:t>
            </a:r>
            <a:r>
              <a:rPr sz="2539" spc="59" dirty="0">
                <a:latin typeface="Georgia"/>
                <a:cs typeface="Georgia"/>
              </a:rPr>
              <a:t> </a:t>
            </a:r>
            <a:r>
              <a:rPr sz="2539" spc="-17" dirty="0">
                <a:latin typeface="Georgia"/>
                <a:cs typeface="Georgia"/>
              </a:rPr>
              <a:t>actions</a:t>
            </a:r>
            <a:r>
              <a:rPr sz="2539" spc="67" dirty="0">
                <a:latin typeface="Georgia"/>
                <a:cs typeface="Georgia"/>
              </a:rPr>
              <a:t> </a:t>
            </a:r>
            <a:r>
              <a:rPr sz="2539" spc="-34" dirty="0">
                <a:latin typeface="Georgia"/>
                <a:cs typeface="Georgia"/>
              </a:rPr>
              <a:t>is</a:t>
            </a:r>
            <a:r>
              <a:rPr sz="2539" spc="59" dirty="0">
                <a:latin typeface="Georgia"/>
                <a:cs typeface="Georgia"/>
              </a:rPr>
              <a:t> </a:t>
            </a:r>
            <a:r>
              <a:rPr sz="2539" spc="-8" dirty="0">
                <a:latin typeface="Georgia"/>
                <a:cs typeface="Georgia"/>
              </a:rPr>
              <a:t>called</a:t>
            </a:r>
            <a:r>
              <a:rPr sz="2539" spc="59" dirty="0">
                <a:latin typeface="Georgia"/>
                <a:cs typeface="Georgia"/>
              </a:rPr>
              <a:t> </a:t>
            </a:r>
            <a:r>
              <a:rPr sz="2539" spc="17" dirty="0">
                <a:latin typeface="Georgia"/>
                <a:cs typeface="Georgia"/>
              </a:rPr>
              <a:t>a</a:t>
            </a:r>
            <a:r>
              <a:rPr sz="2539" spc="59" dirty="0">
                <a:latin typeface="Georgia"/>
                <a:cs typeface="Georgia"/>
              </a:rPr>
              <a:t> </a:t>
            </a:r>
            <a:r>
              <a:rPr sz="2539" b="1" dirty="0">
                <a:solidFill>
                  <a:srgbClr val="0046FF"/>
                </a:solidFill>
                <a:latin typeface="Cambria"/>
                <a:cs typeface="Cambria"/>
              </a:rPr>
              <a:t>policy</a:t>
            </a:r>
            <a:endParaRPr sz="2539" dirty="0">
              <a:latin typeface="Cambria"/>
              <a:cs typeface="Cambria"/>
            </a:endParaRPr>
          </a:p>
        </p:txBody>
      </p:sp>
      <p:sp>
        <p:nvSpPr>
          <p:cNvPr id="4" name="Rectangle 3">
            <a:extLst>
              <a:ext uri="{FF2B5EF4-FFF2-40B4-BE49-F238E27FC236}">
                <a16:creationId xmlns:a16="http://schemas.microsoft.com/office/drawing/2014/main" id="{33AC8FBE-C869-68DA-CE25-7DCE99DE2CCD}"/>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59EBB079-AF22-A23C-C4F1-664C24E5495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F14D81FC-BA7C-DD86-81FF-114990E62265}"/>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853294724"/>
      </p:ext>
    </p:extLst>
  </p:cSld>
  <p:clrMapOvr>
    <a:masterClrMapping/>
  </p:clrMapOvr>
  <p:transition>
    <p:cut/>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514255" y="1289234"/>
            <a:ext cx="3052865" cy="471513"/>
          </a:xfrm>
          <a:prstGeom prst="rect">
            <a:avLst/>
          </a:prstGeom>
        </p:spPr>
        <p:txBody>
          <a:bodyPr vert="horz" wrap="square" lIns="0" tIns="19214" rIns="0" bIns="0" rtlCol="0" anchor="ctr">
            <a:spAutoFit/>
          </a:bodyPr>
          <a:lstStyle/>
          <a:p>
            <a:pPr marL="21349">
              <a:spcBef>
                <a:spcPts val="151"/>
              </a:spcBef>
            </a:pPr>
            <a:r>
              <a:rPr sz="3264" spc="-59" dirty="0">
                <a:solidFill>
                  <a:srgbClr val="3333B2"/>
                </a:solidFill>
                <a:latin typeface="Georgia"/>
                <a:cs typeface="Georgia"/>
              </a:rPr>
              <a:t>Action</a:t>
            </a:r>
            <a:r>
              <a:rPr lang="en-US" sz="3264" spc="-8" dirty="0">
                <a:solidFill>
                  <a:srgbClr val="3333B2"/>
                </a:solidFill>
                <a:latin typeface="Georgia"/>
                <a:cs typeface="Georgia"/>
              </a:rPr>
              <a:t> </a:t>
            </a:r>
            <a:r>
              <a:rPr sz="3264" spc="-42" dirty="0">
                <a:solidFill>
                  <a:srgbClr val="3333B2"/>
                </a:solidFill>
                <a:latin typeface="Georgia"/>
                <a:cs typeface="Georgia"/>
              </a:rPr>
              <a:t>values</a:t>
            </a:r>
            <a:endParaRPr sz="3264" dirty="0">
              <a:latin typeface="Georgia"/>
              <a:cs typeface="Georgia"/>
            </a:endParaRPr>
          </a:p>
        </p:txBody>
      </p:sp>
      <p:sp>
        <p:nvSpPr>
          <p:cNvPr id="3" name="object 3"/>
          <p:cNvSpPr txBox="1"/>
          <p:nvPr/>
        </p:nvSpPr>
        <p:spPr>
          <a:xfrm>
            <a:off x="1961202" y="2552904"/>
            <a:ext cx="8352997" cy="3584354"/>
          </a:xfrm>
          <a:prstGeom prst="rect">
            <a:avLst/>
          </a:prstGeom>
        </p:spPr>
        <p:txBody>
          <a:bodyPr vert="horz" wrap="square" lIns="0" tIns="24550" rIns="0" bIns="0" rtlCol="0">
            <a:spAutoFit/>
          </a:bodyPr>
          <a:lstStyle/>
          <a:p>
            <a:pPr marL="322098" indent="-259118">
              <a:spcBef>
                <a:spcPts val="191"/>
              </a:spcBef>
              <a:buClr>
                <a:srgbClr val="3333B2"/>
              </a:buClr>
              <a:buSzPct val="110526"/>
              <a:buFont typeface="Arial" panose="020B0604020202020204" pitchFamily="34" charset="0"/>
              <a:buChar char="•"/>
              <a:tabLst>
                <a:tab pos="319168" algn="l"/>
              </a:tabLst>
            </a:pPr>
            <a:r>
              <a:rPr sz="2176" spc="-59" dirty="0">
                <a:latin typeface="Georgia"/>
                <a:cs typeface="Georgia"/>
              </a:rPr>
              <a:t>It</a:t>
            </a:r>
            <a:r>
              <a:rPr sz="2176" spc="59" dirty="0">
                <a:latin typeface="Georgia"/>
                <a:cs typeface="Georgia"/>
              </a:rPr>
              <a:t> </a:t>
            </a:r>
            <a:r>
              <a:rPr sz="2176" spc="-34" dirty="0">
                <a:latin typeface="Georgia"/>
                <a:cs typeface="Georgia"/>
              </a:rPr>
              <a:t>is</a:t>
            </a:r>
            <a:r>
              <a:rPr sz="2176" spc="59" dirty="0">
                <a:latin typeface="Georgia"/>
                <a:cs typeface="Georgia"/>
              </a:rPr>
              <a:t> </a:t>
            </a:r>
            <a:r>
              <a:rPr sz="2176" spc="-17" dirty="0">
                <a:latin typeface="Georgia"/>
                <a:cs typeface="Georgia"/>
              </a:rPr>
              <a:t>also</a:t>
            </a:r>
            <a:r>
              <a:rPr sz="2176" spc="59" dirty="0">
                <a:latin typeface="Georgia"/>
                <a:cs typeface="Georgia"/>
              </a:rPr>
              <a:t> </a:t>
            </a:r>
            <a:r>
              <a:rPr sz="2176" spc="-25" dirty="0">
                <a:latin typeface="Georgia"/>
                <a:cs typeface="Georgia"/>
              </a:rPr>
              <a:t>possible</a:t>
            </a:r>
            <a:r>
              <a:rPr sz="2176" spc="67" dirty="0">
                <a:latin typeface="Georgia"/>
                <a:cs typeface="Georgia"/>
              </a:rPr>
              <a:t> </a:t>
            </a:r>
            <a:r>
              <a:rPr sz="2176" spc="-8" dirty="0">
                <a:latin typeface="Georgia"/>
                <a:cs typeface="Georgia"/>
              </a:rPr>
              <a:t>to</a:t>
            </a:r>
            <a:r>
              <a:rPr sz="2176" spc="59" dirty="0">
                <a:latin typeface="Georgia"/>
                <a:cs typeface="Georgia"/>
              </a:rPr>
              <a:t> </a:t>
            </a:r>
            <a:r>
              <a:rPr sz="2176" spc="-17" dirty="0">
                <a:latin typeface="Georgia"/>
                <a:cs typeface="Georgia"/>
              </a:rPr>
              <a:t>condition</a:t>
            </a:r>
            <a:r>
              <a:rPr sz="2176" spc="59" dirty="0">
                <a:latin typeface="Georgia"/>
                <a:cs typeface="Georgia"/>
              </a:rPr>
              <a:t> </a:t>
            </a:r>
            <a:r>
              <a:rPr sz="2176" dirty="0">
                <a:latin typeface="Georgia"/>
                <a:cs typeface="Georgia"/>
              </a:rPr>
              <a:t>the</a:t>
            </a:r>
            <a:r>
              <a:rPr sz="2176" spc="59" dirty="0">
                <a:latin typeface="Georgia"/>
                <a:cs typeface="Georgia"/>
              </a:rPr>
              <a:t> </a:t>
            </a:r>
            <a:r>
              <a:rPr sz="2176" spc="-8" dirty="0">
                <a:latin typeface="Georgia"/>
                <a:cs typeface="Georgia"/>
              </a:rPr>
              <a:t>value</a:t>
            </a:r>
            <a:r>
              <a:rPr sz="2176" spc="67" dirty="0">
                <a:latin typeface="Georgia"/>
                <a:cs typeface="Georgia"/>
              </a:rPr>
              <a:t> </a:t>
            </a:r>
            <a:r>
              <a:rPr sz="2176" spc="-17" dirty="0">
                <a:latin typeface="Georgia"/>
                <a:cs typeface="Georgia"/>
              </a:rPr>
              <a:t>on</a:t>
            </a:r>
            <a:r>
              <a:rPr sz="2176" spc="59" dirty="0">
                <a:latin typeface="Georgia"/>
                <a:cs typeface="Georgia"/>
              </a:rPr>
              <a:t> </a:t>
            </a:r>
            <a:r>
              <a:rPr sz="2176" b="1" dirty="0">
                <a:solidFill>
                  <a:srgbClr val="0046FF"/>
                </a:solidFill>
                <a:latin typeface="Cambria"/>
                <a:cs typeface="Cambria"/>
              </a:rPr>
              <a:t>actions</a:t>
            </a:r>
            <a:r>
              <a:rPr sz="2176" dirty="0">
                <a:latin typeface="Georgia"/>
                <a:cs typeface="Georgia"/>
              </a:rPr>
              <a:t>:</a:t>
            </a:r>
          </a:p>
          <a:p>
            <a:pPr marL="1985459">
              <a:spcBef>
                <a:spcPts val="1597"/>
              </a:spcBef>
            </a:pPr>
            <a:endParaRPr lang="en-US" sz="2539" dirty="0">
              <a:latin typeface="Lucida Sans Unicode"/>
              <a:cs typeface="Lucida Sans Unicode"/>
            </a:endParaRPr>
          </a:p>
          <a:p>
            <a:pPr marL="1985459">
              <a:spcBef>
                <a:spcPts val="1597"/>
              </a:spcBef>
            </a:pPr>
            <a:endParaRPr lang="en-US" sz="2539" dirty="0">
              <a:latin typeface="Lucida Sans Unicode"/>
              <a:cs typeface="Lucida Sans Unicode"/>
            </a:endParaRPr>
          </a:p>
          <a:p>
            <a:pPr marL="2853298">
              <a:spcBef>
                <a:spcPts val="395"/>
              </a:spcBef>
            </a:pPr>
            <a:r>
              <a:rPr lang="en-US" sz="2539" spc="8" dirty="0">
                <a:highlight>
                  <a:srgbClr val="FFFF00"/>
                </a:highlight>
                <a:latin typeface="Lucida Sans Unicode"/>
                <a:cs typeface="Lucida Sans Unicode"/>
              </a:rPr>
              <a:t>Expected reward given that</a:t>
            </a:r>
          </a:p>
          <a:p>
            <a:pPr marL="2853298">
              <a:spcBef>
                <a:spcPts val="395"/>
              </a:spcBef>
            </a:pPr>
            <a:r>
              <a:rPr lang="en-US" sz="2539" spc="8" dirty="0">
                <a:highlight>
                  <a:srgbClr val="FFFF00"/>
                </a:highlight>
                <a:latin typeface="Lucida Sans Unicode"/>
                <a:cs typeface="Lucida Sans Unicode"/>
              </a:rPr>
              <a:t>the agent take the action a </a:t>
            </a:r>
            <a:endParaRPr lang="en-US" sz="2539" dirty="0">
              <a:highlight>
                <a:srgbClr val="FFFF00"/>
              </a:highlight>
              <a:latin typeface="Lucida Sans Unicode"/>
              <a:cs typeface="Lucida Sans Unicode"/>
            </a:endParaRPr>
          </a:p>
          <a:p>
            <a:pPr marL="1985459">
              <a:spcBef>
                <a:spcPts val="1597"/>
              </a:spcBef>
            </a:pPr>
            <a:endParaRPr sz="2539" dirty="0">
              <a:latin typeface="Lucida Sans Unicode"/>
              <a:cs typeface="Lucida Sans Unicode"/>
            </a:endParaRPr>
          </a:p>
          <a:p>
            <a:pPr marL="322098" indent="-259118">
              <a:spcBef>
                <a:spcPts val="1740"/>
              </a:spcBef>
              <a:buClr>
                <a:srgbClr val="3333B2"/>
              </a:buClr>
              <a:buSzPct val="110526"/>
              <a:buFont typeface="Arial" panose="020B0604020202020204" pitchFamily="34" charset="0"/>
              <a:buChar char="•"/>
              <a:tabLst>
                <a:tab pos="319168" algn="l"/>
              </a:tabLst>
            </a:pPr>
            <a:r>
              <a:rPr sz="2176" spc="-75" dirty="0">
                <a:latin typeface="Georgia"/>
                <a:cs typeface="Georgia"/>
              </a:rPr>
              <a:t>We</a:t>
            </a:r>
            <a:r>
              <a:rPr sz="2176" spc="59" dirty="0">
                <a:latin typeface="Georgia"/>
                <a:cs typeface="Georgia"/>
              </a:rPr>
              <a:t> </a:t>
            </a:r>
            <a:r>
              <a:rPr sz="2176" spc="8" dirty="0">
                <a:latin typeface="Georgia"/>
                <a:cs typeface="Georgia"/>
              </a:rPr>
              <a:t>will</a:t>
            </a:r>
            <a:r>
              <a:rPr sz="2176" spc="67" dirty="0">
                <a:latin typeface="Georgia"/>
                <a:cs typeface="Georgia"/>
              </a:rPr>
              <a:t> </a:t>
            </a:r>
            <a:r>
              <a:rPr sz="2176" spc="-8" dirty="0">
                <a:latin typeface="Georgia"/>
                <a:cs typeface="Georgia"/>
              </a:rPr>
              <a:t>talk</a:t>
            </a:r>
            <a:r>
              <a:rPr sz="2176" spc="67" dirty="0">
                <a:latin typeface="Georgia"/>
                <a:cs typeface="Georgia"/>
              </a:rPr>
              <a:t> </a:t>
            </a:r>
            <a:r>
              <a:rPr sz="2176" spc="-25" dirty="0">
                <a:latin typeface="Georgia"/>
                <a:cs typeface="Georgia"/>
              </a:rPr>
              <a:t>in</a:t>
            </a:r>
            <a:r>
              <a:rPr sz="2176" spc="67" dirty="0">
                <a:latin typeface="Georgia"/>
                <a:cs typeface="Georgia"/>
              </a:rPr>
              <a:t> </a:t>
            </a:r>
            <a:r>
              <a:rPr sz="2176" spc="-8" dirty="0">
                <a:latin typeface="Georgia"/>
                <a:cs typeface="Georgia"/>
              </a:rPr>
              <a:t>depth</a:t>
            </a:r>
            <a:r>
              <a:rPr sz="2176" spc="67" dirty="0">
                <a:latin typeface="Georgia"/>
                <a:cs typeface="Georgia"/>
              </a:rPr>
              <a:t> </a:t>
            </a:r>
            <a:r>
              <a:rPr sz="2176" spc="-8" dirty="0">
                <a:latin typeface="Georgia"/>
                <a:cs typeface="Georgia"/>
              </a:rPr>
              <a:t>about</a:t>
            </a:r>
            <a:r>
              <a:rPr sz="2176" spc="59" dirty="0">
                <a:latin typeface="Georgia"/>
                <a:cs typeface="Georgia"/>
              </a:rPr>
              <a:t> </a:t>
            </a:r>
            <a:r>
              <a:rPr sz="2176" dirty="0">
                <a:latin typeface="Georgia"/>
                <a:cs typeface="Georgia"/>
              </a:rPr>
              <a:t>state</a:t>
            </a:r>
            <a:r>
              <a:rPr sz="2176" spc="67" dirty="0">
                <a:latin typeface="Georgia"/>
                <a:cs typeface="Georgia"/>
              </a:rPr>
              <a:t> </a:t>
            </a:r>
            <a:r>
              <a:rPr sz="2176" spc="-8" dirty="0">
                <a:latin typeface="Georgia"/>
                <a:cs typeface="Georgia"/>
              </a:rPr>
              <a:t>and</a:t>
            </a:r>
            <a:r>
              <a:rPr sz="2176" spc="67" dirty="0">
                <a:latin typeface="Georgia"/>
                <a:cs typeface="Georgia"/>
              </a:rPr>
              <a:t> </a:t>
            </a:r>
            <a:r>
              <a:rPr sz="2176" spc="-17" dirty="0">
                <a:latin typeface="Georgia"/>
                <a:cs typeface="Georgia"/>
              </a:rPr>
              <a:t>action</a:t>
            </a:r>
            <a:r>
              <a:rPr sz="2176" spc="67" dirty="0">
                <a:latin typeface="Georgia"/>
                <a:cs typeface="Georgia"/>
              </a:rPr>
              <a:t> </a:t>
            </a:r>
            <a:r>
              <a:rPr sz="2176" spc="-17" dirty="0">
                <a:latin typeface="Georgia"/>
                <a:cs typeface="Georgia"/>
              </a:rPr>
              <a:t>values</a:t>
            </a:r>
            <a:r>
              <a:rPr sz="2176" spc="67" dirty="0">
                <a:latin typeface="Georgia"/>
                <a:cs typeface="Georgia"/>
              </a:rPr>
              <a:t> </a:t>
            </a:r>
            <a:r>
              <a:rPr sz="2176" dirty="0">
                <a:latin typeface="Georgia"/>
                <a:cs typeface="Georgia"/>
              </a:rPr>
              <a:t>later</a:t>
            </a:r>
          </a:p>
        </p:txBody>
      </p:sp>
      <p:pic>
        <p:nvPicPr>
          <p:cNvPr id="4" name="Picture 3"/>
          <p:cNvPicPr>
            <a:picLocks noChangeAspect="1"/>
          </p:cNvPicPr>
          <p:nvPr/>
        </p:nvPicPr>
        <p:blipFill>
          <a:blip r:embed="rId2"/>
          <a:stretch>
            <a:fillRect/>
          </a:stretch>
        </p:blipFill>
        <p:spPr>
          <a:xfrm>
            <a:off x="4514255" y="3342378"/>
            <a:ext cx="3378683" cy="596222"/>
          </a:xfrm>
          <a:prstGeom prst="rect">
            <a:avLst/>
          </a:prstGeom>
        </p:spPr>
      </p:pic>
      <p:sp>
        <p:nvSpPr>
          <p:cNvPr id="5" name="Rectangle 4">
            <a:extLst>
              <a:ext uri="{FF2B5EF4-FFF2-40B4-BE49-F238E27FC236}">
                <a16:creationId xmlns:a16="http://schemas.microsoft.com/office/drawing/2014/main" id="{7AF76FDD-DB7A-B274-4C1F-D5612972BDFE}"/>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AACA13F7-32D1-7BAA-E6D6-C37CBF89D70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CF6CAEE-25E8-CD74-6DA0-FB3713D667B0}"/>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4010861405"/>
      </p:ext>
    </p:extLst>
  </p:cSld>
  <p:clrMapOvr>
    <a:masterClrMapping/>
  </p:clrMapOvr>
  <p:transition>
    <p:cut/>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727200" y="1276946"/>
            <a:ext cx="2807881" cy="471513"/>
          </a:xfrm>
          <a:prstGeom prst="rect">
            <a:avLst/>
          </a:prstGeom>
        </p:spPr>
        <p:txBody>
          <a:bodyPr vert="horz" wrap="square" lIns="0" tIns="19214" rIns="0" bIns="0" rtlCol="0" anchor="ctr">
            <a:spAutoFit/>
          </a:bodyPr>
          <a:lstStyle/>
          <a:p>
            <a:pPr marL="21349">
              <a:spcBef>
                <a:spcPts val="151"/>
              </a:spcBef>
            </a:pPr>
            <a:r>
              <a:rPr sz="3264" spc="-25" dirty="0">
                <a:solidFill>
                  <a:srgbClr val="3333B2"/>
                </a:solidFill>
                <a:latin typeface="Georgia"/>
                <a:cs typeface="Georgia"/>
              </a:rPr>
              <a:t>Core</a:t>
            </a:r>
            <a:r>
              <a:rPr sz="3264" spc="-8" dirty="0">
                <a:solidFill>
                  <a:srgbClr val="3333B2"/>
                </a:solidFill>
                <a:latin typeface="Georgia"/>
                <a:cs typeface="Georgia"/>
              </a:rPr>
              <a:t> </a:t>
            </a:r>
            <a:r>
              <a:rPr sz="3264" spc="-51" dirty="0">
                <a:solidFill>
                  <a:srgbClr val="3333B2"/>
                </a:solidFill>
                <a:latin typeface="Georgia"/>
                <a:cs typeface="Georgia"/>
              </a:rPr>
              <a:t>concepts</a:t>
            </a:r>
            <a:endParaRPr sz="3264" dirty="0">
              <a:latin typeface="Georgia"/>
              <a:cs typeface="Georgia"/>
            </a:endParaRPr>
          </a:p>
        </p:txBody>
      </p:sp>
      <p:sp>
        <p:nvSpPr>
          <p:cNvPr id="3" name="object 3"/>
          <p:cNvSpPr txBox="1"/>
          <p:nvPr/>
        </p:nvSpPr>
        <p:spPr>
          <a:xfrm>
            <a:off x="1790879" y="2064455"/>
            <a:ext cx="8740036" cy="3740428"/>
          </a:xfrm>
          <a:prstGeom prst="rect">
            <a:avLst/>
          </a:prstGeom>
        </p:spPr>
        <p:txBody>
          <a:bodyPr vert="horz" wrap="square" lIns="0" tIns="74721" rIns="0" bIns="0" rtlCol="0">
            <a:spAutoFit/>
          </a:bodyPr>
          <a:lstStyle/>
          <a:p>
            <a:pPr marL="64047">
              <a:spcBef>
                <a:spcPts val="589"/>
              </a:spcBef>
            </a:pPr>
            <a:r>
              <a:rPr sz="2539" spc="-8" dirty="0">
                <a:latin typeface="Georgia"/>
                <a:cs typeface="Georgia"/>
              </a:rPr>
              <a:t>The</a:t>
            </a:r>
            <a:r>
              <a:rPr sz="2539" spc="59" dirty="0">
                <a:latin typeface="Georgia"/>
                <a:cs typeface="Georgia"/>
              </a:rPr>
              <a:t> </a:t>
            </a:r>
            <a:r>
              <a:rPr sz="2539" spc="-17" dirty="0">
                <a:latin typeface="Georgia"/>
                <a:cs typeface="Georgia"/>
              </a:rPr>
              <a:t>reinforcement</a:t>
            </a:r>
            <a:r>
              <a:rPr sz="2539" spc="67" dirty="0">
                <a:latin typeface="Georgia"/>
                <a:cs typeface="Georgia"/>
              </a:rPr>
              <a:t> </a:t>
            </a:r>
            <a:r>
              <a:rPr sz="2539" spc="-8" dirty="0">
                <a:latin typeface="Georgia"/>
                <a:cs typeface="Georgia"/>
              </a:rPr>
              <a:t>learning</a:t>
            </a:r>
            <a:r>
              <a:rPr sz="2539" spc="59" dirty="0">
                <a:latin typeface="Georgia"/>
                <a:cs typeface="Georgia"/>
              </a:rPr>
              <a:t> </a:t>
            </a:r>
            <a:r>
              <a:rPr sz="2539" spc="-25" dirty="0">
                <a:latin typeface="Georgia"/>
                <a:cs typeface="Georgia"/>
              </a:rPr>
              <a:t>formalism</a:t>
            </a:r>
            <a:r>
              <a:rPr sz="2539" spc="67" dirty="0">
                <a:latin typeface="Georgia"/>
                <a:cs typeface="Georgia"/>
              </a:rPr>
              <a:t> </a:t>
            </a:r>
            <a:r>
              <a:rPr sz="2539" spc="-8" dirty="0">
                <a:latin typeface="Georgia"/>
                <a:cs typeface="Georgia"/>
              </a:rPr>
              <a:t>includes</a:t>
            </a:r>
            <a:endParaRPr sz="2539" dirty="0">
              <a:latin typeface="Georgia"/>
              <a:cs typeface="Georgia"/>
            </a:endParaRPr>
          </a:p>
          <a:p>
            <a:pPr marL="543647" indent="-310942">
              <a:spcBef>
                <a:spcPts val="597"/>
              </a:spcBef>
              <a:buClr>
                <a:srgbClr val="3333B2"/>
              </a:buClr>
              <a:buSzPct val="110526"/>
              <a:buFont typeface="Arial" panose="020B0604020202020204" pitchFamily="34" charset="0"/>
              <a:buChar char="•"/>
              <a:tabLst>
                <a:tab pos="489960" algn="l"/>
              </a:tabLst>
            </a:pPr>
            <a:r>
              <a:rPr sz="2539" b="1" dirty="0">
                <a:solidFill>
                  <a:srgbClr val="0046FF"/>
                </a:solidFill>
                <a:latin typeface="Cambria"/>
                <a:cs typeface="Cambria"/>
              </a:rPr>
              <a:t>Environment</a:t>
            </a:r>
            <a:r>
              <a:rPr sz="2539" b="1" spc="75" dirty="0">
                <a:solidFill>
                  <a:srgbClr val="0046FF"/>
                </a:solidFill>
                <a:latin typeface="Cambria"/>
                <a:cs typeface="Cambria"/>
              </a:rPr>
              <a:t> </a:t>
            </a:r>
            <a:r>
              <a:rPr sz="2539" spc="-8" dirty="0">
                <a:latin typeface="Georgia"/>
                <a:cs typeface="Georgia"/>
              </a:rPr>
              <a:t>(dynamics</a:t>
            </a:r>
            <a:r>
              <a:rPr sz="2539" spc="51" dirty="0">
                <a:latin typeface="Georgia"/>
                <a:cs typeface="Georgia"/>
              </a:rPr>
              <a:t> </a:t>
            </a:r>
            <a:r>
              <a:rPr sz="2539" spc="-17" dirty="0">
                <a:latin typeface="Georgia"/>
                <a:cs typeface="Georgia"/>
              </a:rPr>
              <a:t>of</a:t>
            </a:r>
            <a:r>
              <a:rPr sz="2539" spc="51" dirty="0">
                <a:latin typeface="Georgia"/>
                <a:cs typeface="Georgia"/>
              </a:rPr>
              <a:t> </a:t>
            </a:r>
            <a:r>
              <a:rPr sz="2539" dirty="0">
                <a:latin typeface="Georgia"/>
                <a:cs typeface="Georgia"/>
              </a:rPr>
              <a:t>the</a:t>
            </a:r>
            <a:r>
              <a:rPr sz="2539" spc="51" dirty="0">
                <a:latin typeface="Georgia"/>
                <a:cs typeface="Georgia"/>
              </a:rPr>
              <a:t> </a:t>
            </a:r>
            <a:r>
              <a:rPr sz="2539" spc="-8" dirty="0">
                <a:latin typeface="Georgia"/>
                <a:cs typeface="Georgia"/>
              </a:rPr>
              <a:t>problem)</a:t>
            </a:r>
            <a:endParaRPr sz="2539" dirty="0">
              <a:latin typeface="Georgia"/>
              <a:cs typeface="Georgia"/>
            </a:endParaRPr>
          </a:p>
          <a:p>
            <a:pPr marL="543647" indent="-310942">
              <a:spcBef>
                <a:spcPts val="597"/>
              </a:spcBef>
              <a:buClr>
                <a:srgbClr val="3333B2"/>
              </a:buClr>
              <a:buSzPct val="110526"/>
              <a:buFont typeface="Arial" panose="020B0604020202020204" pitchFamily="34" charset="0"/>
              <a:buChar char="•"/>
              <a:tabLst>
                <a:tab pos="489960" algn="l"/>
              </a:tabLst>
            </a:pPr>
            <a:r>
              <a:rPr sz="2539" b="1" spc="-8" dirty="0">
                <a:solidFill>
                  <a:srgbClr val="0046FF"/>
                </a:solidFill>
                <a:latin typeface="Cambria"/>
                <a:cs typeface="Cambria"/>
              </a:rPr>
              <a:t>Reward</a:t>
            </a:r>
            <a:r>
              <a:rPr sz="2539" b="1" spc="67" dirty="0">
                <a:solidFill>
                  <a:srgbClr val="0046FF"/>
                </a:solidFill>
                <a:latin typeface="Cambria"/>
                <a:cs typeface="Cambria"/>
              </a:rPr>
              <a:t> </a:t>
            </a:r>
            <a:r>
              <a:rPr sz="2539" spc="-8" dirty="0">
                <a:latin typeface="Georgia"/>
                <a:cs typeface="Georgia"/>
              </a:rPr>
              <a:t>signal</a:t>
            </a:r>
            <a:r>
              <a:rPr sz="2539" spc="42" dirty="0">
                <a:latin typeface="Georgia"/>
                <a:cs typeface="Georgia"/>
              </a:rPr>
              <a:t> </a:t>
            </a:r>
            <a:r>
              <a:rPr sz="2539" spc="-8" dirty="0">
                <a:latin typeface="Georgia"/>
                <a:cs typeface="Georgia"/>
              </a:rPr>
              <a:t>(specifies</a:t>
            </a:r>
            <a:r>
              <a:rPr sz="2539" spc="42" dirty="0">
                <a:latin typeface="Georgia"/>
                <a:cs typeface="Georgia"/>
              </a:rPr>
              <a:t> </a:t>
            </a:r>
            <a:r>
              <a:rPr sz="2539" dirty="0">
                <a:latin typeface="Georgia"/>
                <a:cs typeface="Georgia"/>
              </a:rPr>
              <a:t>the</a:t>
            </a:r>
            <a:r>
              <a:rPr sz="2539" spc="42" dirty="0">
                <a:latin typeface="Georgia"/>
                <a:cs typeface="Georgia"/>
              </a:rPr>
              <a:t> </a:t>
            </a:r>
            <a:r>
              <a:rPr sz="2539" spc="17" dirty="0">
                <a:latin typeface="Georgia"/>
                <a:cs typeface="Georgia"/>
              </a:rPr>
              <a:t>goal)</a:t>
            </a:r>
            <a:endParaRPr sz="2539" dirty="0">
              <a:latin typeface="Georgia"/>
              <a:cs typeface="Georgia"/>
            </a:endParaRPr>
          </a:p>
          <a:p>
            <a:pPr marL="543647" indent="-310942">
              <a:spcBef>
                <a:spcPts val="427"/>
              </a:spcBef>
              <a:buClr>
                <a:srgbClr val="3333B2"/>
              </a:buClr>
              <a:buSzPct val="110526"/>
              <a:buFont typeface="Arial" panose="020B0604020202020204" pitchFamily="34" charset="0"/>
              <a:buChar char="•"/>
              <a:tabLst>
                <a:tab pos="489960" algn="l"/>
              </a:tabLst>
            </a:pPr>
            <a:r>
              <a:rPr sz="2539" b="1" spc="17" dirty="0">
                <a:solidFill>
                  <a:srgbClr val="0046FF"/>
                </a:solidFill>
                <a:latin typeface="Cambria"/>
                <a:cs typeface="Cambria"/>
              </a:rPr>
              <a:t>Agent</a:t>
            </a:r>
            <a:r>
              <a:rPr sz="2539" spc="17" dirty="0">
                <a:latin typeface="Georgia"/>
                <a:cs typeface="Georgia"/>
              </a:rPr>
              <a:t>,</a:t>
            </a:r>
            <a:r>
              <a:rPr sz="2539" spc="25" dirty="0">
                <a:latin typeface="Georgia"/>
                <a:cs typeface="Georgia"/>
              </a:rPr>
              <a:t> </a:t>
            </a:r>
            <a:r>
              <a:rPr sz="2539" spc="-8" dirty="0">
                <a:latin typeface="Georgia"/>
                <a:cs typeface="Georgia"/>
              </a:rPr>
              <a:t>containing:</a:t>
            </a:r>
            <a:endParaRPr sz="2539" dirty="0">
              <a:latin typeface="Georgia"/>
              <a:cs typeface="Georgia"/>
            </a:endParaRPr>
          </a:p>
          <a:p>
            <a:pPr marL="984504" lvl="1" indent="-310942">
              <a:spcBef>
                <a:spcPts val="427"/>
              </a:spcBef>
              <a:buClr>
                <a:srgbClr val="3333B2"/>
              </a:buClr>
              <a:buSzPct val="111764"/>
              <a:buFont typeface="Arial" panose="020B0604020202020204" pitchFamily="34" charset="0"/>
              <a:buChar char="•"/>
              <a:tabLst>
                <a:tab pos="915873" algn="l"/>
              </a:tabLst>
            </a:pPr>
            <a:r>
              <a:rPr sz="2176" dirty="0">
                <a:latin typeface="Georgia"/>
                <a:cs typeface="Georgia"/>
              </a:rPr>
              <a:t>Agent state</a:t>
            </a:r>
          </a:p>
          <a:p>
            <a:pPr marL="984504" lvl="1" indent="-310942">
              <a:spcBef>
                <a:spcPts val="126"/>
              </a:spcBef>
              <a:buClr>
                <a:srgbClr val="3333B2"/>
              </a:buClr>
              <a:buSzPct val="111764"/>
              <a:buFont typeface="Arial" panose="020B0604020202020204" pitchFamily="34" charset="0"/>
              <a:buChar char="•"/>
              <a:tabLst>
                <a:tab pos="915873" algn="l"/>
              </a:tabLst>
            </a:pPr>
            <a:r>
              <a:rPr sz="2176" spc="-25" dirty="0">
                <a:latin typeface="Georgia"/>
                <a:cs typeface="Georgia"/>
              </a:rPr>
              <a:t>Policy</a:t>
            </a:r>
            <a:endParaRPr sz="2176" dirty="0">
              <a:latin typeface="Georgia"/>
              <a:cs typeface="Georgia"/>
            </a:endParaRPr>
          </a:p>
          <a:p>
            <a:pPr marL="984504" lvl="1" indent="-310942">
              <a:spcBef>
                <a:spcPts val="126"/>
              </a:spcBef>
              <a:buClr>
                <a:srgbClr val="3333B2"/>
              </a:buClr>
              <a:buSzPct val="111764"/>
              <a:buFont typeface="Arial" panose="020B0604020202020204" pitchFamily="34" charset="0"/>
              <a:buChar char="•"/>
              <a:tabLst>
                <a:tab pos="915873" algn="l"/>
              </a:tabLst>
            </a:pPr>
            <a:r>
              <a:rPr sz="2176" spc="-42" dirty="0">
                <a:latin typeface="Georgia"/>
                <a:cs typeface="Georgia"/>
              </a:rPr>
              <a:t>Value</a:t>
            </a:r>
            <a:r>
              <a:rPr sz="2176" spc="25" dirty="0">
                <a:latin typeface="Georgia"/>
                <a:cs typeface="Georgia"/>
              </a:rPr>
              <a:t> </a:t>
            </a:r>
            <a:r>
              <a:rPr sz="2176" spc="-8" dirty="0">
                <a:latin typeface="Georgia"/>
                <a:cs typeface="Georgia"/>
              </a:rPr>
              <a:t>function</a:t>
            </a:r>
            <a:r>
              <a:rPr sz="2176" spc="25" dirty="0">
                <a:latin typeface="Georgia"/>
                <a:cs typeface="Georgia"/>
              </a:rPr>
              <a:t> </a:t>
            </a:r>
            <a:r>
              <a:rPr sz="2176" dirty="0">
                <a:latin typeface="Georgia"/>
                <a:cs typeface="Georgia"/>
              </a:rPr>
              <a:t>estimate?</a:t>
            </a:r>
          </a:p>
          <a:p>
            <a:pPr marL="984504" lvl="1" indent="-310942">
              <a:spcBef>
                <a:spcPts val="126"/>
              </a:spcBef>
              <a:buClr>
                <a:srgbClr val="3333B2"/>
              </a:buClr>
              <a:buSzPct val="111764"/>
              <a:buFont typeface="Arial" panose="020B0604020202020204" pitchFamily="34" charset="0"/>
              <a:buChar char="•"/>
              <a:tabLst>
                <a:tab pos="915873" algn="l"/>
              </a:tabLst>
            </a:pPr>
            <a:r>
              <a:rPr sz="2176" dirty="0">
                <a:latin typeface="Georgia"/>
                <a:cs typeface="Georgia"/>
              </a:rPr>
              <a:t>Model?</a:t>
            </a:r>
          </a:p>
          <a:p>
            <a:pPr marL="543647" indent="-310942">
              <a:spcBef>
                <a:spcPts val="630"/>
              </a:spcBef>
              <a:buClr>
                <a:srgbClr val="3333B2"/>
              </a:buClr>
              <a:buSzPct val="110526"/>
              <a:buFont typeface="Arial" panose="020B0604020202020204" pitchFamily="34" charset="0"/>
              <a:buChar char="•"/>
              <a:tabLst>
                <a:tab pos="489960" algn="l"/>
              </a:tabLst>
            </a:pPr>
            <a:r>
              <a:rPr sz="2539" spc="-75" dirty="0">
                <a:latin typeface="Georgia"/>
                <a:cs typeface="Georgia"/>
              </a:rPr>
              <a:t>We</a:t>
            </a:r>
            <a:r>
              <a:rPr sz="2539" spc="42" dirty="0">
                <a:latin typeface="Georgia"/>
                <a:cs typeface="Georgia"/>
              </a:rPr>
              <a:t> </a:t>
            </a:r>
            <a:r>
              <a:rPr sz="2539" spc="8" dirty="0">
                <a:latin typeface="Georgia"/>
                <a:cs typeface="Georgia"/>
              </a:rPr>
              <a:t>will</a:t>
            </a:r>
            <a:r>
              <a:rPr sz="2539" spc="51" dirty="0">
                <a:latin typeface="Georgia"/>
                <a:cs typeface="Georgia"/>
              </a:rPr>
              <a:t> </a:t>
            </a:r>
            <a:r>
              <a:rPr sz="2539" spc="-8" dirty="0">
                <a:latin typeface="Georgia"/>
                <a:cs typeface="Georgia"/>
              </a:rPr>
              <a:t>now</a:t>
            </a:r>
            <a:r>
              <a:rPr sz="2539" spc="51" dirty="0">
                <a:latin typeface="Georgia"/>
                <a:cs typeface="Georgia"/>
              </a:rPr>
              <a:t> </a:t>
            </a:r>
            <a:r>
              <a:rPr sz="2539" spc="25" dirty="0">
                <a:latin typeface="Georgia"/>
                <a:cs typeface="Georgia"/>
              </a:rPr>
              <a:t>go</a:t>
            </a:r>
            <a:r>
              <a:rPr sz="2539" spc="51" dirty="0">
                <a:latin typeface="Georgia"/>
                <a:cs typeface="Georgia"/>
              </a:rPr>
              <a:t> </a:t>
            </a:r>
            <a:r>
              <a:rPr sz="2539" spc="-17" dirty="0">
                <a:latin typeface="Georgia"/>
                <a:cs typeface="Georgia"/>
              </a:rPr>
              <a:t>into</a:t>
            </a:r>
            <a:r>
              <a:rPr sz="2539" spc="42" dirty="0">
                <a:latin typeface="Georgia"/>
                <a:cs typeface="Georgia"/>
              </a:rPr>
              <a:t> </a:t>
            </a:r>
            <a:r>
              <a:rPr sz="2539" dirty="0">
                <a:latin typeface="Georgia"/>
                <a:cs typeface="Georgia"/>
              </a:rPr>
              <a:t>the</a:t>
            </a:r>
            <a:r>
              <a:rPr sz="2539" spc="51" dirty="0">
                <a:latin typeface="Georgia"/>
                <a:cs typeface="Georgia"/>
              </a:rPr>
              <a:t> </a:t>
            </a:r>
            <a:r>
              <a:rPr sz="2539" spc="8" dirty="0">
                <a:latin typeface="Georgia"/>
                <a:cs typeface="Georgia"/>
              </a:rPr>
              <a:t>agent</a:t>
            </a:r>
            <a:endParaRPr sz="2176" dirty="0">
              <a:latin typeface="Georgia"/>
              <a:cs typeface="Georgia"/>
            </a:endParaRPr>
          </a:p>
        </p:txBody>
      </p:sp>
      <p:sp>
        <p:nvSpPr>
          <p:cNvPr id="4" name="Rectangle 3">
            <a:extLst>
              <a:ext uri="{FF2B5EF4-FFF2-40B4-BE49-F238E27FC236}">
                <a16:creationId xmlns:a16="http://schemas.microsoft.com/office/drawing/2014/main" id="{E7AEB9B0-1985-49BC-6C58-38D513F4B9FB}"/>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76F67629-3317-B97D-3B24-F1D11B412410}"/>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F3797B86-0DFC-FAA1-DFD6-A827E9A3AD2D}"/>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49032954"/>
      </p:ext>
    </p:extLst>
  </p:cSld>
  <p:clrMapOvr>
    <a:masterClrMapping/>
  </p:clrMapOvr>
  <p:transition>
    <p:cut/>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4406319" y="923486"/>
            <a:ext cx="3853776" cy="521719"/>
          </a:xfrm>
          <a:prstGeom prst="rect">
            <a:avLst/>
          </a:prstGeom>
        </p:spPr>
        <p:txBody>
          <a:bodyPr vert="horz" wrap="square" lIns="0" tIns="19214" rIns="0" bIns="0" rtlCol="0">
            <a:spAutoFit/>
          </a:bodyPr>
          <a:lstStyle/>
          <a:p>
            <a:pPr marL="21349">
              <a:spcBef>
                <a:spcPts val="151"/>
              </a:spcBef>
            </a:pPr>
            <a:r>
              <a:rPr sz="3264" spc="-34" dirty="0">
                <a:solidFill>
                  <a:srgbClr val="3333B2"/>
                </a:solidFill>
                <a:latin typeface="Georgia"/>
                <a:cs typeface="Georgia"/>
              </a:rPr>
              <a:t>Agent</a:t>
            </a:r>
            <a:r>
              <a:rPr sz="3264" spc="17" dirty="0">
                <a:solidFill>
                  <a:srgbClr val="3333B2"/>
                </a:solidFill>
                <a:latin typeface="Georgia"/>
                <a:cs typeface="Georgia"/>
              </a:rPr>
              <a:t> </a:t>
            </a:r>
            <a:r>
              <a:rPr sz="3264" spc="-59" dirty="0">
                <a:solidFill>
                  <a:srgbClr val="3333B2"/>
                </a:solidFill>
                <a:latin typeface="Georgia"/>
                <a:cs typeface="Georgia"/>
              </a:rPr>
              <a:t>components</a:t>
            </a:r>
            <a:endParaRPr sz="3264" dirty="0">
              <a:latin typeface="Georgia"/>
              <a:cs typeface="Georgia"/>
            </a:endParaRPr>
          </a:p>
        </p:txBody>
      </p:sp>
      <p:sp>
        <p:nvSpPr>
          <p:cNvPr id="3" name="object 3"/>
          <p:cNvSpPr txBox="1"/>
          <p:nvPr/>
        </p:nvSpPr>
        <p:spPr>
          <a:xfrm>
            <a:off x="1787741" y="2570705"/>
            <a:ext cx="2241658" cy="1779122"/>
          </a:xfrm>
          <a:prstGeom prst="rect">
            <a:avLst/>
          </a:prstGeom>
        </p:spPr>
        <p:txBody>
          <a:bodyPr vert="horz" wrap="square" lIns="0" tIns="74721" rIns="0" bIns="0" rtlCol="0">
            <a:spAutoFit/>
          </a:bodyPr>
          <a:lstStyle/>
          <a:p>
            <a:pPr marL="64047">
              <a:spcBef>
                <a:spcPts val="589"/>
              </a:spcBef>
            </a:pPr>
            <a:r>
              <a:rPr sz="1814" spc="-8" dirty="0">
                <a:latin typeface="Georgia"/>
                <a:cs typeface="Georgia"/>
              </a:rPr>
              <a:t>Agent</a:t>
            </a:r>
            <a:r>
              <a:rPr sz="1814" dirty="0">
                <a:latin typeface="Georgia"/>
                <a:cs typeface="Georgia"/>
              </a:rPr>
              <a:t> </a:t>
            </a:r>
            <a:r>
              <a:rPr sz="1814" spc="-17" dirty="0">
                <a:latin typeface="Georgia"/>
                <a:cs typeface="Georgia"/>
              </a:rPr>
              <a:t>components</a:t>
            </a:r>
            <a:endParaRPr sz="1814" dirty="0">
              <a:latin typeface="Georgia"/>
              <a:cs typeface="Georgia"/>
            </a:endParaRPr>
          </a:p>
          <a:p>
            <a:pPr marL="434180" indent="-259118">
              <a:spcBef>
                <a:spcPts val="597"/>
              </a:spcBef>
              <a:buClr>
                <a:srgbClr val="3333B2"/>
              </a:buClr>
              <a:buSzPct val="110526"/>
              <a:buFont typeface="Arial" panose="020B0604020202020204" pitchFamily="34" charset="0"/>
              <a:buChar char="•"/>
              <a:tabLst>
                <a:tab pos="432318" algn="l"/>
              </a:tabLst>
            </a:pPr>
            <a:r>
              <a:rPr sz="1814" b="1" spc="17" dirty="0">
                <a:solidFill>
                  <a:srgbClr val="0046FF"/>
                </a:solidFill>
                <a:latin typeface="Cambria"/>
                <a:cs typeface="Cambria"/>
              </a:rPr>
              <a:t>Agent</a:t>
            </a:r>
            <a:r>
              <a:rPr sz="1814" b="1" spc="42" dirty="0">
                <a:solidFill>
                  <a:srgbClr val="0046FF"/>
                </a:solidFill>
                <a:latin typeface="Cambria"/>
                <a:cs typeface="Cambria"/>
              </a:rPr>
              <a:t> </a:t>
            </a:r>
            <a:r>
              <a:rPr sz="1814" b="1" spc="8" dirty="0">
                <a:solidFill>
                  <a:srgbClr val="0046FF"/>
                </a:solidFill>
                <a:latin typeface="Cambria"/>
                <a:cs typeface="Cambria"/>
              </a:rPr>
              <a:t>state</a:t>
            </a:r>
            <a:endParaRPr sz="1814" dirty="0">
              <a:latin typeface="Cambria"/>
              <a:cs typeface="Cambria"/>
            </a:endParaRPr>
          </a:p>
          <a:p>
            <a:pPr marL="434180" indent="-259118">
              <a:spcBef>
                <a:spcPts val="597"/>
              </a:spcBef>
              <a:buClr>
                <a:srgbClr val="3333B2"/>
              </a:buClr>
              <a:buSzPct val="110526"/>
              <a:buFont typeface="Arial" panose="020B0604020202020204" pitchFamily="34" charset="0"/>
              <a:buChar char="•"/>
              <a:tabLst>
                <a:tab pos="432318" algn="l"/>
              </a:tabLst>
            </a:pPr>
            <a:r>
              <a:rPr sz="1814" spc="-34" dirty="0">
                <a:latin typeface="Georgia"/>
                <a:cs typeface="Georgia"/>
              </a:rPr>
              <a:t>Policy</a:t>
            </a:r>
            <a:endParaRPr sz="1814" dirty="0">
              <a:latin typeface="Georgia"/>
              <a:cs typeface="Georgia"/>
            </a:endParaRPr>
          </a:p>
          <a:p>
            <a:pPr marL="434180" indent="-259118">
              <a:spcBef>
                <a:spcPts val="597"/>
              </a:spcBef>
              <a:buClr>
                <a:srgbClr val="3333B2"/>
              </a:buClr>
              <a:buSzPct val="110526"/>
              <a:buFont typeface="Arial" panose="020B0604020202020204" pitchFamily="34" charset="0"/>
              <a:buChar char="•"/>
              <a:tabLst>
                <a:tab pos="432318" algn="l"/>
              </a:tabLst>
            </a:pPr>
            <a:r>
              <a:rPr sz="1814" spc="-42" dirty="0">
                <a:latin typeface="Georgia"/>
                <a:cs typeface="Georgia"/>
              </a:rPr>
              <a:t>Value</a:t>
            </a:r>
            <a:r>
              <a:rPr sz="1814" spc="-8" dirty="0">
                <a:latin typeface="Georgia"/>
                <a:cs typeface="Georgia"/>
              </a:rPr>
              <a:t> </a:t>
            </a:r>
            <a:r>
              <a:rPr sz="1814" spc="-17" dirty="0">
                <a:latin typeface="Georgia"/>
                <a:cs typeface="Georgia"/>
              </a:rPr>
              <a:t>functions</a:t>
            </a:r>
            <a:endParaRPr sz="1814" dirty="0">
              <a:latin typeface="Georgia"/>
              <a:cs typeface="Georgia"/>
            </a:endParaRPr>
          </a:p>
          <a:p>
            <a:pPr marL="434180" indent="-259118">
              <a:spcBef>
                <a:spcPts val="597"/>
              </a:spcBef>
              <a:buClr>
                <a:srgbClr val="3333B2"/>
              </a:buClr>
              <a:buSzPct val="110526"/>
              <a:buFont typeface="Arial" panose="020B0604020202020204" pitchFamily="34" charset="0"/>
              <a:buChar char="•"/>
              <a:tabLst>
                <a:tab pos="432318" algn="l"/>
              </a:tabLst>
            </a:pPr>
            <a:r>
              <a:rPr sz="1814" spc="-8" dirty="0">
                <a:latin typeface="Georgia"/>
                <a:cs typeface="Georgia"/>
              </a:rPr>
              <a:t>Model</a:t>
            </a:r>
            <a:endParaRPr sz="1814" dirty="0">
              <a:latin typeface="Georgia"/>
              <a:cs typeface="Georgia"/>
            </a:endParaRPr>
          </a:p>
        </p:txBody>
      </p:sp>
      <p:pic>
        <p:nvPicPr>
          <p:cNvPr id="4" name="object 4"/>
          <p:cNvPicPr/>
          <p:nvPr/>
        </p:nvPicPr>
        <p:blipFill>
          <a:blip r:embed="rId2" cstate="print"/>
          <a:stretch>
            <a:fillRect/>
          </a:stretch>
        </p:blipFill>
        <p:spPr>
          <a:xfrm>
            <a:off x="4770115" y="2146563"/>
            <a:ext cx="5487766" cy="2602681"/>
          </a:xfrm>
          <a:prstGeom prst="rect">
            <a:avLst/>
          </a:prstGeom>
        </p:spPr>
      </p:pic>
      <p:sp>
        <p:nvSpPr>
          <p:cNvPr id="5" name="Rectangle 4">
            <a:extLst>
              <a:ext uri="{FF2B5EF4-FFF2-40B4-BE49-F238E27FC236}">
                <a16:creationId xmlns:a16="http://schemas.microsoft.com/office/drawing/2014/main" id="{D3D3BEF3-ED83-864F-85D7-F721C1AC2763}"/>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2895B075-311F-A529-5FDC-213794D860B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821CDF0E-3129-A2EB-FAC5-1EDB3AEDDA71}"/>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524162829"/>
      </p:ext>
    </p:extLst>
  </p:cSld>
  <p:clrMapOvr>
    <a:masterClrMapping/>
  </p:clrMapOvr>
  <p:transition>
    <p:cut/>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357561" y="798852"/>
            <a:ext cx="3476877" cy="471513"/>
          </a:xfrm>
          <a:prstGeom prst="rect">
            <a:avLst/>
          </a:prstGeom>
        </p:spPr>
        <p:txBody>
          <a:bodyPr vert="horz" wrap="square" lIns="0" tIns="19214" rIns="0" bIns="0" rtlCol="0" anchor="ctr">
            <a:spAutoFit/>
          </a:bodyPr>
          <a:lstStyle/>
          <a:p>
            <a:pPr marL="21349">
              <a:spcBef>
                <a:spcPts val="151"/>
              </a:spcBef>
            </a:pPr>
            <a:r>
              <a:rPr sz="3264" spc="-67" dirty="0">
                <a:solidFill>
                  <a:srgbClr val="3333B2"/>
                </a:solidFill>
                <a:latin typeface="Georgia"/>
                <a:cs typeface="Georgia"/>
              </a:rPr>
              <a:t>Environment</a:t>
            </a:r>
            <a:r>
              <a:rPr sz="3264" spc="-25" dirty="0">
                <a:solidFill>
                  <a:srgbClr val="3333B2"/>
                </a:solidFill>
                <a:latin typeface="Georgia"/>
                <a:cs typeface="Georgia"/>
              </a:rPr>
              <a:t> </a:t>
            </a:r>
            <a:r>
              <a:rPr sz="3264" spc="-8" dirty="0">
                <a:solidFill>
                  <a:srgbClr val="3333B2"/>
                </a:solidFill>
                <a:latin typeface="Georgia"/>
                <a:cs typeface="Georgia"/>
              </a:rPr>
              <a:t>State</a:t>
            </a:r>
            <a:endParaRPr sz="3264" dirty="0">
              <a:latin typeface="Georgia"/>
              <a:cs typeface="Georgia"/>
            </a:endParaRPr>
          </a:p>
        </p:txBody>
      </p:sp>
      <p:pic>
        <p:nvPicPr>
          <p:cNvPr id="3" name="object 3"/>
          <p:cNvPicPr/>
          <p:nvPr/>
        </p:nvPicPr>
        <p:blipFill>
          <a:blip r:embed="rId2" cstate="print"/>
          <a:stretch>
            <a:fillRect/>
          </a:stretch>
        </p:blipFill>
        <p:spPr>
          <a:xfrm>
            <a:off x="1947031" y="2590405"/>
            <a:ext cx="3464822" cy="1828741"/>
          </a:xfrm>
          <a:prstGeom prst="rect">
            <a:avLst/>
          </a:prstGeom>
        </p:spPr>
      </p:pic>
      <p:sp>
        <p:nvSpPr>
          <p:cNvPr id="4" name="object 4"/>
          <p:cNvSpPr txBox="1"/>
          <p:nvPr/>
        </p:nvSpPr>
        <p:spPr>
          <a:xfrm>
            <a:off x="5810250" y="2680208"/>
            <a:ext cx="5050453" cy="1871841"/>
          </a:xfrm>
          <a:prstGeom prst="rect">
            <a:avLst/>
          </a:prstGeom>
        </p:spPr>
        <p:txBody>
          <a:bodyPr vert="horz" wrap="square" lIns="0" tIns="12809" rIns="0" bIns="0" rtlCol="0">
            <a:spAutoFit/>
          </a:bodyPr>
          <a:lstStyle/>
          <a:p>
            <a:pPr marL="322098" marR="991662" indent="-259118">
              <a:lnSpc>
                <a:spcPct val="104900"/>
              </a:lnSpc>
              <a:spcBef>
                <a:spcPts val="101"/>
              </a:spcBef>
              <a:buClr>
                <a:srgbClr val="3333B2"/>
              </a:buClr>
              <a:buSzPct val="110526"/>
              <a:buFont typeface="Arial" panose="020B0604020202020204" pitchFamily="34" charset="0"/>
              <a:buChar char="•"/>
              <a:tabLst>
                <a:tab pos="319168" algn="l"/>
              </a:tabLst>
            </a:pPr>
            <a:r>
              <a:rPr sz="2176" spc="-8" dirty="0">
                <a:latin typeface="Georgia"/>
                <a:cs typeface="Georgia"/>
              </a:rPr>
              <a:t>The </a:t>
            </a:r>
            <a:r>
              <a:rPr sz="2176" b="1" spc="-8" dirty="0">
                <a:solidFill>
                  <a:srgbClr val="0046FF"/>
                </a:solidFill>
                <a:latin typeface="Cambria"/>
                <a:cs typeface="Cambria"/>
              </a:rPr>
              <a:t>environment</a:t>
            </a:r>
            <a:r>
              <a:rPr sz="2176" b="1" dirty="0">
                <a:solidFill>
                  <a:srgbClr val="0046FF"/>
                </a:solidFill>
                <a:latin typeface="Cambria"/>
                <a:cs typeface="Cambria"/>
              </a:rPr>
              <a:t> </a:t>
            </a:r>
            <a:r>
              <a:rPr sz="2176" b="1" spc="8" dirty="0">
                <a:solidFill>
                  <a:srgbClr val="0046FF"/>
                </a:solidFill>
                <a:latin typeface="Cambria"/>
                <a:cs typeface="Cambria"/>
              </a:rPr>
              <a:t>state </a:t>
            </a:r>
            <a:r>
              <a:rPr sz="2176" spc="-34" dirty="0">
                <a:latin typeface="Georgia"/>
                <a:cs typeface="Georgia"/>
              </a:rPr>
              <a:t>is </a:t>
            </a:r>
            <a:r>
              <a:rPr sz="2176" dirty="0">
                <a:latin typeface="Georgia"/>
                <a:cs typeface="Georgia"/>
              </a:rPr>
              <a:t>the </a:t>
            </a:r>
            <a:r>
              <a:rPr sz="2176" spc="-362" dirty="0">
                <a:latin typeface="Georgia"/>
                <a:cs typeface="Georgia"/>
              </a:rPr>
              <a:t> </a:t>
            </a:r>
            <a:r>
              <a:rPr sz="2176" spc="-17" dirty="0">
                <a:latin typeface="Georgia"/>
                <a:cs typeface="Georgia"/>
              </a:rPr>
              <a:t>environment’s</a:t>
            </a:r>
            <a:r>
              <a:rPr sz="2176" spc="42" dirty="0">
                <a:latin typeface="Georgia"/>
                <a:cs typeface="Georgia"/>
              </a:rPr>
              <a:t> </a:t>
            </a:r>
            <a:r>
              <a:rPr sz="2176" spc="-17" dirty="0">
                <a:latin typeface="Georgia"/>
                <a:cs typeface="Georgia"/>
              </a:rPr>
              <a:t>internal</a:t>
            </a:r>
            <a:r>
              <a:rPr sz="2176" spc="42" dirty="0">
                <a:latin typeface="Georgia"/>
                <a:cs typeface="Georgia"/>
              </a:rPr>
              <a:t> </a:t>
            </a:r>
            <a:r>
              <a:rPr sz="2176" dirty="0">
                <a:latin typeface="Georgia"/>
                <a:cs typeface="Georgia"/>
              </a:rPr>
              <a:t>state</a:t>
            </a:r>
          </a:p>
          <a:p>
            <a:pPr marL="322098" indent="-259118">
              <a:spcBef>
                <a:spcPts val="597"/>
              </a:spcBef>
              <a:buClr>
                <a:srgbClr val="3333B2"/>
              </a:buClr>
              <a:buSzPct val="110526"/>
              <a:buFont typeface="Arial" panose="020B0604020202020204" pitchFamily="34" charset="0"/>
              <a:buChar char="•"/>
              <a:tabLst>
                <a:tab pos="319168" algn="l"/>
              </a:tabLst>
            </a:pPr>
            <a:r>
              <a:rPr sz="2176" spc="-59" dirty="0">
                <a:latin typeface="Georgia"/>
                <a:cs typeface="Georgia"/>
              </a:rPr>
              <a:t>It</a:t>
            </a:r>
            <a:r>
              <a:rPr sz="2176" spc="51" dirty="0">
                <a:latin typeface="Georgia"/>
                <a:cs typeface="Georgia"/>
              </a:rPr>
              <a:t> </a:t>
            </a:r>
            <a:r>
              <a:rPr sz="2176" spc="-34" dirty="0">
                <a:latin typeface="Georgia"/>
                <a:cs typeface="Georgia"/>
              </a:rPr>
              <a:t>is</a:t>
            </a:r>
            <a:r>
              <a:rPr sz="2176" spc="51" dirty="0">
                <a:latin typeface="Georgia"/>
                <a:cs typeface="Georgia"/>
              </a:rPr>
              <a:t> </a:t>
            </a:r>
            <a:r>
              <a:rPr sz="2176" spc="-8" dirty="0">
                <a:latin typeface="Georgia"/>
                <a:cs typeface="Georgia"/>
              </a:rPr>
              <a:t>usually</a:t>
            </a:r>
            <a:r>
              <a:rPr sz="2176" spc="59" dirty="0">
                <a:latin typeface="Georgia"/>
                <a:cs typeface="Georgia"/>
              </a:rPr>
              <a:t> </a:t>
            </a:r>
            <a:r>
              <a:rPr sz="2176" spc="-25" dirty="0">
                <a:latin typeface="Georgia"/>
                <a:cs typeface="Georgia"/>
              </a:rPr>
              <a:t>invisible</a:t>
            </a:r>
            <a:r>
              <a:rPr sz="2176" spc="51" dirty="0">
                <a:latin typeface="Georgia"/>
                <a:cs typeface="Georgia"/>
              </a:rPr>
              <a:t> </a:t>
            </a:r>
            <a:r>
              <a:rPr sz="2176" spc="-8" dirty="0">
                <a:latin typeface="Georgia"/>
                <a:cs typeface="Georgia"/>
              </a:rPr>
              <a:t>to</a:t>
            </a:r>
            <a:r>
              <a:rPr sz="2176" spc="59" dirty="0">
                <a:latin typeface="Georgia"/>
                <a:cs typeface="Georgia"/>
              </a:rPr>
              <a:t> </a:t>
            </a:r>
            <a:r>
              <a:rPr sz="2176" dirty="0">
                <a:latin typeface="Georgia"/>
                <a:cs typeface="Georgia"/>
              </a:rPr>
              <a:t>the</a:t>
            </a:r>
            <a:r>
              <a:rPr sz="2176" spc="51" dirty="0">
                <a:latin typeface="Georgia"/>
                <a:cs typeface="Georgia"/>
              </a:rPr>
              <a:t> </a:t>
            </a:r>
            <a:r>
              <a:rPr sz="2176" spc="8" dirty="0">
                <a:latin typeface="Georgia"/>
                <a:cs typeface="Georgia"/>
              </a:rPr>
              <a:t>agent</a:t>
            </a:r>
            <a:endParaRPr sz="2176" dirty="0">
              <a:latin typeface="Georgia"/>
              <a:cs typeface="Georgia"/>
            </a:endParaRPr>
          </a:p>
          <a:p>
            <a:pPr marL="322098" marR="51238" indent="-259118">
              <a:lnSpc>
                <a:spcPct val="104900"/>
              </a:lnSpc>
              <a:spcBef>
                <a:spcPts val="496"/>
              </a:spcBef>
              <a:buClr>
                <a:srgbClr val="3333B2"/>
              </a:buClr>
              <a:buSzPct val="110526"/>
              <a:buFont typeface="Arial" panose="020B0604020202020204" pitchFamily="34" charset="0"/>
              <a:buChar char="•"/>
              <a:tabLst>
                <a:tab pos="319168" algn="l"/>
              </a:tabLst>
            </a:pPr>
            <a:r>
              <a:rPr sz="2176" spc="-51" dirty="0">
                <a:latin typeface="Georgia"/>
                <a:cs typeface="Georgia"/>
              </a:rPr>
              <a:t>Even</a:t>
            </a:r>
            <a:r>
              <a:rPr sz="2176" spc="59" dirty="0">
                <a:latin typeface="Georgia"/>
                <a:cs typeface="Georgia"/>
              </a:rPr>
              <a:t> </a:t>
            </a:r>
            <a:r>
              <a:rPr sz="2176" spc="-8" dirty="0">
                <a:latin typeface="Georgia"/>
                <a:cs typeface="Georgia"/>
              </a:rPr>
              <a:t>if</a:t>
            </a:r>
            <a:r>
              <a:rPr sz="2176" spc="59" dirty="0">
                <a:latin typeface="Georgia"/>
                <a:cs typeface="Georgia"/>
              </a:rPr>
              <a:t> </a:t>
            </a:r>
            <a:r>
              <a:rPr sz="2176" spc="-17" dirty="0">
                <a:latin typeface="Georgia"/>
                <a:cs typeface="Georgia"/>
              </a:rPr>
              <a:t>it</a:t>
            </a:r>
            <a:r>
              <a:rPr sz="2176" spc="59" dirty="0">
                <a:latin typeface="Georgia"/>
                <a:cs typeface="Georgia"/>
              </a:rPr>
              <a:t> </a:t>
            </a:r>
            <a:r>
              <a:rPr sz="2176" spc="-34" dirty="0">
                <a:latin typeface="Georgia"/>
                <a:cs typeface="Georgia"/>
              </a:rPr>
              <a:t>is</a:t>
            </a:r>
            <a:r>
              <a:rPr sz="2176" spc="59" dirty="0">
                <a:latin typeface="Georgia"/>
                <a:cs typeface="Georgia"/>
              </a:rPr>
              <a:t> </a:t>
            </a:r>
            <a:r>
              <a:rPr sz="2176" spc="-17" dirty="0">
                <a:latin typeface="Georgia"/>
                <a:cs typeface="Georgia"/>
              </a:rPr>
              <a:t>visible,</a:t>
            </a:r>
            <a:r>
              <a:rPr sz="2176" spc="59" dirty="0">
                <a:latin typeface="Georgia"/>
                <a:cs typeface="Georgia"/>
              </a:rPr>
              <a:t> </a:t>
            </a:r>
            <a:r>
              <a:rPr sz="2176" spc="-17" dirty="0">
                <a:latin typeface="Georgia"/>
                <a:cs typeface="Georgia"/>
              </a:rPr>
              <a:t>it</a:t>
            </a:r>
            <a:r>
              <a:rPr sz="2176" spc="59" dirty="0">
                <a:latin typeface="Georgia"/>
                <a:cs typeface="Georgia"/>
              </a:rPr>
              <a:t> </a:t>
            </a:r>
            <a:r>
              <a:rPr sz="2176" spc="-17" dirty="0">
                <a:latin typeface="Georgia"/>
                <a:cs typeface="Georgia"/>
              </a:rPr>
              <a:t>may</a:t>
            </a:r>
            <a:r>
              <a:rPr sz="2176" spc="59" dirty="0">
                <a:latin typeface="Georgia"/>
                <a:cs typeface="Georgia"/>
              </a:rPr>
              <a:t> </a:t>
            </a:r>
            <a:r>
              <a:rPr sz="2176" spc="-8" dirty="0">
                <a:latin typeface="Georgia"/>
                <a:cs typeface="Georgia"/>
              </a:rPr>
              <a:t>contain</a:t>
            </a:r>
            <a:r>
              <a:rPr sz="2176" spc="59" dirty="0">
                <a:latin typeface="Georgia"/>
                <a:cs typeface="Georgia"/>
              </a:rPr>
              <a:t> </a:t>
            </a:r>
            <a:r>
              <a:rPr sz="2176" spc="-17" dirty="0">
                <a:latin typeface="Georgia"/>
                <a:cs typeface="Georgia"/>
              </a:rPr>
              <a:t>lots</a:t>
            </a:r>
            <a:r>
              <a:rPr sz="2176" spc="59" dirty="0">
                <a:latin typeface="Georgia"/>
                <a:cs typeface="Georgia"/>
              </a:rPr>
              <a:t> </a:t>
            </a:r>
            <a:r>
              <a:rPr sz="2176" spc="-17" dirty="0">
                <a:latin typeface="Georgia"/>
                <a:cs typeface="Georgia"/>
              </a:rPr>
              <a:t>of </a:t>
            </a:r>
            <a:r>
              <a:rPr sz="2176" spc="-362" dirty="0">
                <a:latin typeface="Georgia"/>
                <a:cs typeface="Georgia"/>
              </a:rPr>
              <a:t> </a:t>
            </a:r>
            <a:r>
              <a:rPr sz="2176" spc="-8" dirty="0">
                <a:latin typeface="Georgia"/>
                <a:cs typeface="Georgia"/>
              </a:rPr>
              <a:t>irrelevant</a:t>
            </a:r>
            <a:r>
              <a:rPr sz="2176" spc="51" dirty="0">
                <a:latin typeface="Georgia"/>
                <a:cs typeface="Georgia"/>
              </a:rPr>
              <a:t> </a:t>
            </a:r>
            <a:r>
              <a:rPr sz="2176" spc="-25" dirty="0">
                <a:latin typeface="Georgia"/>
                <a:cs typeface="Georgia"/>
              </a:rPr>
              <a:t>information</a:t>
            </a:r>
            <a:endParaRPr sz="2176" dirty="0">
              <a:latin typeface="Georgia"/>
              <a:cs typeface="Georgia"/>
            </a:endParaRPr>
          </a:p>
        </p:txBody>
      </p:sp>
      <p:sp>
        <p:nvSpPr>
          <p:cNvPr id="5" name="Rectangle 4">
            <a:extLst>
              <a:ext uri="{FF2B5EF4-FFF2-40B4-BE49-F238E27FC236}">
                <a16:creationId xmlns:a16="http://schemas.microsoft.com/office/drawing/2014/main" id="{93F1DFA3-5491-F635-A310-5BF86AF4F580}"/>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9D041DE5-31B7-5744-443D-57C92D79BD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9764FD32-84D8-755D-F1BC-8AD60F3DDE14}"/>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709343167"/>
      </p:ext>
    </p:extLst>
  </p:cSld>
  <p:clrMapOvr>
    <a:masterClrMapping/>
  </p:clrMapOvr>
  <p:transition>
    <p:cut/>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378053" y="809170"/>
            <a:ext cx="3297850" cy="471513"/>
          </a:xfrm>
          <a:prstGeom prst="rect">
            <a:avLst/>
          </a:prstGeom>
        </p:spPr>
        <p:txBody>
          <a:bodyPr vert="horz" wrap="square" lIns="0" tIns="19214" rIns="0" bIns="0" rtlCol="0" anchor="ctr">
            <a:spAutoFit/>
          </a:bodyPr>
          <a:lstStyle/>
          <a:p>
            <a:pPr marL="21349">
              <a:spcBef>
                <a:spcPts val="151"/>
              </a:spcBef>
            </a:pPr>
            <a:r>
              <a:rPr sz="3264" spc="-34" dirty="0">
                <a:solidFill>
                  <a:srgbClr val="3333B2"/>
                </a:solidFill>
                <a:latin typeface="Georgia"/>
                <a:cs typeface="Georgia"/>
              </a:rPr>
              <a:t>Agent</a:t>
            </a:r>
            <a:r>
              <a:rPr sz="3264" spc="-25" dirty="0">
                <a:solidFill>
                  <a:srgbClr val="3333B2"/>
                </a:solidFill>
                <a:latin typeface="Georgia"/>
                <a:cs typeface="Georgia"/>
              </a:rPr>
              <a:t> </a:t>
            </a:r>
            <a:r>
              <a:rPr sz="3264" spc="-8" dirty="0">
                <a:solidFill>
                  <a:srgbClr val="3333B2"/>
                </a:solidFill>
                <a:latin typeface="Georgia"/>
                <a:cs typeface="Georgia"/>
              </a:rPr>
              <a:t>State</a:t>
            </a:r>
            <a:endParaRPr sz="3264" dirty="0">
              <a:latin typeface="Georgia"/>
              <a:cs typeface="Georgia"/>
            </a:endParaRPr>
          </a:p>
        </p:txBody>
      </p:sp>
      <p:sp>
        <p:nvSpPr>
          <p:cNvPr id="3" name="object 3"/>
          <p:cNvSpPr txBox="1"/>
          <p:nvPr/>
        </p:nvSpPr>
        <p:spPr>
          <a:xfrm>
            <a:off x="1961200" y="2552604"/>
            <a:ext cx="8550871" cy="1963269"/>
          </a:xfrm>
          <a:prstGeom prst="rect">
            <a:avLst/>
          </a:prstGeom>
        </p:spPr>
        <p:txBody>
          <a:bodyPr vert="horz" wrap="square" lIns="0" tIns="24550" rIns="0" bIns="0" rtlCol="0">
            <a:spAutoFit/>
          </a:bodyPr>
          <a:lstStyle/>
          <a:p>
            <a:pPr marL="322098" indent="-259118">
              <a:spcBef>
                <a:spcPts val="191"/>
              </a:spcBef>
              <a:buClr>
                <a:srgbClr val="3333B2"/>
              </a:buClr>
              <a:buSzPct val="110526"/>
              <a:buFont typeface="Arial" panose="020B0604020202020204" pitchFamily="34" charset="0"/>
              <a:buChar char="•"/>
              <a:tabLst>
                <a:tab pos="319168" algn="l"/>
              </a:tabLst>
            </a:pPr>
            <a:r>
              <a:rPr sz="2176" spc="-8" dirty="0">
                <a:latin typeface="Georgia"/>
                <a:cs typeface="Georgia"/>
              </a:rPr>
              <a:t>The</a:t>
            </a:r>
            <a:r>
              <a:rPr sz="2176" spc="59" dirty="0">
                <a:latin typeface="Georgia"/>
                <a:cs typeface="Georgia"/>
              </a:rPr>
              <a:t> </a:t>
            </a:r>
            <a:r>
              <a:rPr sz="2176" b="1" spc="-8" dirty="0">
                <a:solidFill>
                  <a:srgbClr val="0046FF"/>
                </a:solidFill>
                <a:latin typeface="Cambria"/>
                <a:cs typeface="Cambria"/>
              </a:rPr>
              <a:t>history</a:t>
            </a:r>
            <a:r>
              <a:rPr sz="2176" b="1" spc="143" dirty="0">
                <a:solidFill>
                  <a:srgbClr val="0046FF"/>
                </a:solidFill>
                <a:latin typeface="Cambria"/>
                <a:cs typeface="Cambria"/>
              </a:rPr>
              <a:t> </a:t>
            </a:r>
            <a:r>
              <a:rPr sz="2176" spc="-34" dirty="0">
                <a:latin typeface="Georgia"/>
                <a:cs typeface="Georgia"/>
              </a:rPr>
              <a:t>is</a:t>
            </a:r>
            <a:r>
              <a:rPr sz="2176" spc="67" dirty="0">
                <a:latin typeface="Georgia"/>
                <a:cs typeface="Georgia"/>
              </a:rPr>
              <a:t> </a:t>
            </a:r>
            <a:r>
              <a:rPr sz="2176" dirty="0">
                <a:latin typeface="Georgia"/>
                <a:cs typeface="Georgia"/>
              </a:rPr>
              <a:t>the</a:t>
            </a:r>
            <a:r>
              <a:rPr sz="2176" spc="67" dirty="0">
                <a:latin typeface="Georgia"/>
                <a:cs typeface="Georgia"/>
              </a:rPr>
              <a:t> </a:t>
            </a:r>
            <a:r>
              <a:rPr sz="2176" spc="8" dirty="0">
                <a:latin typeface="Georgia"/>
                <a:cs typeface="Georgia"/>
              </a:rPr>
              <a:t>full</a:t>
            </a:r>
            <a:r>
              <a:rPr sz="2176" spc="59" dirty="0">
                <a:latin typeface="Georgia"/>
                <a:cs typeface="Georgia"/>
              </a:rPr>
              <a:t> </a:t>
            </a:r>
            <a:r>
              <a:rPr sz="2176" spc="-8" dirty="0">
                <a:latin typeface="Georgia"/>
                <a:cs typeface="Georgia"/>
              </a:rPr>
              <a:t>sequence</a:t>
            </a:r>
            <a:r>
              <a:rPr sz="2176" spc="67" dirty="0">
                <a:latin typeface="Georgia"/>
                <a:cs typeface="Georgia"/>
              </a:rPr>
              <a:t> </a:t>
            </a:r>
            <a:r>
              <a:rPr sz="2176" spc="-17" dirty="0">
                <a:latin typeface="Georgia"/>
                <a:cs typeface="Georgia"/>
              </a:rPr>
              <a:t>of</a:t>
            </a:r>
            <a:r>
              <a:rPr sz="2176" spc="67" dirty="0">
                <a:latin typeface="Georgia"/>
                <a:cs typeface="Georgia"/>
              </a:rPr>
              <a:t> </a:t>
            </a:r>
            <a:r>
              <a:rPr sz="2176" spc="-17" dirty="0">
                <a:latin typeface="Georgia"/>
                <a:cs typeface="Georgia"/>
              </a:rPr>
              <a:t>observations,</a:t>
            </a:r>
            <a:r>
              <a:rPr sz="2176" spc="67" dirty="0">
                <a:latin typeface="Georgia"/>
                <a:cs typeface="Georgia"/>
              </a:rPr>
              <a:t> </a:t>
            </a:r>
            <a:r>
              <a:rPr sz="2176" spc="-17" dirty="0">
                <a:latin typeface="Georgia"/>
                <a:cs typeface="Georgia"/>
              </a:rPr>
              <a:t>actions,</a:t>
            </a:r>
            <a:r>
              <a:rPr sz="2176" spc="67" dirty="0">
                <a:latin typeface="Georgia"/>
                <a:cs typeface="Georgia"/>
              </a:rPr>
              <a:t> </a:t>
            </a:r>
            <a:r>
              <a:rPr sz="2176" spc="-8" dirty="0">
                <a:latin typeface="Georgia"/>
                <a:cs typeface="Georgia"/>
              </a:rPr>
              <a:t>rewards</a:t>
            </a:r>
            <a:endParaRPr sz="2176" dirty="0">
              <a:latin typeface="Georgia"/>
              <a:cs typeface="Georgia"/>
            </a:endParaRPr>
          </a:p>
          <a:p>
            <a:pPr marL="2488229">
              <a:spcBef>
                <a:spcPts val="1597"/>
              </a:spcBef>
            </a:pPr>
            <a:r>
              <a:rPr sz="2539" spc="191" dirty="0">
                <a:latin typeface="Lucida Sans Unicode"/>
                <a:cs typeface="Lucida Sans Unicode"/>
              </a:rPr>
              <a:t>H</a:t>
            </a:r>
            <a:r>
              <a:rPr sz="2539" i="1" spc="-51" baseline="-11904" dirty="0">
                <a:latin typeface="Trebuchet MS"/>
                <a:cs typeface="Trebuchet MS"/>
              </a:rPr>
              <a:t>t</a:t>
            </a:r>
            <a:r>
              <a:rPr sz="2539" i="1" baseline="-11904" dirty="0">
                <a:latin typeface="Trebuchet MS"/>
                <a:cs typeface="Trebuchet MS"/>
              </a:rPr>
              <a:t> </a:t>
            </a:r>
            <a:r>
              <a:rPr sz="2539" i="1" spc="-74" baseline="-11904" dirty="0">
                <a:latin typeface="Trebuchet MS"/>
                <a:cs typeface="Trebuchet MS"/>
              </a:rPr>
              <a:t> </a:t>
            </a:r>
            <a:r>
              <a:rPr sz="2539" spc="-17" dirty="0">
                <a:latin typeface="Georgia"/>
                <a:cs typeface="Georgia"/>
              </a:rPr>
              <a:t>=</a:t>
            </a:r>
            <a:r>
              <a:rPr sz="2539" spc="59" dirty="0">
                <a:latin typeface="Georgia"/>
                <a:cs typeface="Georgia"/>
              </a:rPr>
              <a:t> </a:t>
            </a:r>
            <a:r>
              <a:rPr sz="2539" i="1" spc="92" dirty="0">
                <a:latin typeface="Trebuchet MS"/>
                <a:cs typeface="Trebuchet MS"/>
              </a:rPr>
              <a:t>O</a:t>
            </a:r>
            <a:r>
              <a:rPr sz="2539" spc="74" baseline="-11904" dirty="0">
                <a:latin typeface="Microsoft Sans Serif"/>
                <a:cs typeface="Microsoft Sans Serif"/>
              </a:rPr>
              <a:t>0</a:t>
            </a:r>
            <a:r>
              <a:rPr sz="2539" spc="-8" dirty="0">
                <a:latin typeface="Calibri"/>
                <a:cs typeface="Calibri"/>
              </a:rPr>
              <a:t>,</a:t>
            </a:r>
            <a:r>
              <a:rPr sz="2539" spc="-109" dirty="0">
                <a:latin typeface="Calibri"/>
                <a:cs typeface="Calibri"/>
              </a:rPr>
              <a:t> </a:t>
            </a:r>
            <a:r>
              <a:rPr sz="2539" i="1" spc="84" dirty="0">
                <a:latin typeface="Trebuchet MS"/>
                <a:cs typeface="Trebuchet MS"/>
              </a:rPr>
              <a:t>A</a:t>
            </a:r>
            <a:r>
              <a:rPr sz="2539" spc="74" baseline="-11904" dirty="0">
                <a:latin typeface="Microsoft Sans Serif"/>
                <a:cs typeface="Microsoft Sans Serif"/>
              </a:rPr>
              <a:t>0</a:t>
            </a:r>
            <a:r>
              <a:rPr sz="2539" spc="-8" dirty="0">
                <a:latin typeface="Calibri"/>
                <a:cs typeface="Calibri"/>
              </a:rPr>
              <a:t>,</a:t>
            </a:r>
            <a:r>
              <a:rPr sz="2539" spc="-109" dirty="0">
                <a:latin typeface="Calibri"/>
                <a:cs typeface="Calibri"/>
              </a:rPr>
              <a:t> </a:t>
            </a:r>
            <a:r>
              <a:rPr sz="2539" i="1" spc="101" dirty="0">
                <a:latin typeface="Trebuchet MS"/>
                <a:cs typeface="Trebuchet MS"/>
              </a:rPr>
              <a:t>R</a:t>
            </a:r>
            <a:r>
              <a:rPr sz="2539" spc="74" baseline="-11904" dirty="0">
                <a:latin typeface="Microsoft Sans Serif"/>
                <a:cs typeface="Microsoft Sans Serif"/>
              </a:rPr>
              <a:t>1</a:t>
            </a:r>
            <a:r>
              <a:rPr sz="2539" spc="-8" dirty="0">
                <a:latin typeface="Calibri"/>
                <a:cs typeface="Calibri"/>
              </a:rPr>
              <a:t>,</a:t>
            </a:r>
            <a:r>
              <a:rPr sz="2539" spc="-109" dirty="0">
                <a:latin typeface="Calibri"/>
                <a:cs typeface="Calibri"/>
              </a:rPr>
              <a:t> </a:t>
            </a:r>
            <a:r>
              <a:rPr sz="2539" i="1" spc="92" dirty="0">
                <a:latin typeface="Trebuchet MS"/>
                <a:cs typeface="Trebuchet MS"/>
              </a:rPr>
              <a:t>O</a:t>
            </a:r>
            <a:r>
              <a:rPr sz="2539" spc="74" baseline="-11904" dirty="0">
                <a:latin typeface="Microsoft Sans Serif"/>
                <a:cs typeface="Microsoft Sans Serif"/>
              </a:rPr>
              <a:t>1</a:t>
            </a:r>
            <a:r>
              <a:rPr sz="2539" spc="-8" dirty="0">
                <a:latin typeface="Calibri"/>
                <a:cs typeface="Calibri"/>
              </a:rPr>
              <a:t>,</a:t>
            </a:r>
            <a:r>
              <a:rPr sz="2539" spc="-84" dirty="0">
                <a:latin typeface="Calibri"/>
                <a:cs typeface="Calibri"/>
              </a:rPr>
              <a:t> </a:t>
            </a:r>
            <a:r>
              <a:rPr sz="2539" spc="42" dirty="0">
                <a:latin typeface="Calibri"/>
                <a:cs typeface="Calibri"/>
              </a:rPr>
              <a:t>..</a:t>
            </a:r>
            <a:r>
              <a:rPr sz="2539" dirty="0">
                <a:latin typeface="Calibri"/>
                <a:cs typeface="Calibri"/>
              </a:rPr>
              <a:t>.</a:t>
            </a:r>
            <a:r>
              <a:rPr sz="2539" spc="-8" dirty="0">
                <a:latin typeface="Calibri"/>
                <a:cs typeface="Calibri"/>
              </a:rPr>
              <a:t>,</a:t>
            </a:r>
            <a:r>
              <a:rPr sz="2539" spc="-109" dirty="0">
                <a:latin typeface="Calibri"/>
                <a:cs typeface="Calibri"/>
              </a:rPr>
              <a:t> </a:t>
            </a:r>
            <a:r>
              <a:rPr sz="2539" i="1" spc="92" dirty="0">
                <a:latin typeface="Trebuchet MS"/>
                <a:cs typeface="Trebuchet MS"/>
              </a:rPr>
              <a:t>O</a:t>
            </a:r>
            <a:r>
              <a:rPr sz="2539" i="1" spc="74" baseline="-11904" dirty="0">
                <a:latin typeface="Trebuchet MS"/>
                <a:cs typeface="Trebuchet MS"/>
              </a:rPr>
              <a:t>t</a:t>
            </a:r>
            <a:r>
              <a:rPr sz="2902" spc="-289" baseline="-11111" dirty="0">
                <a:latin typeface="Lucida Sans Unicode"/>
                <a:cs typeface="Lucida Sans Unicode"/>
              </a:rPr>
              <a:t>−</a:t>
            </a:r>
            <a:r>
              <a:rPr sz="2539" spc="74" baseline="-11904" dirty="0">
                <a:latin typeface="Microsoft Sans Serif"/>
                <a:cs typeface="Microsoft Sans Serif"/>
              </a:rPr>
              <a:t>1</a:t>
            </a:r>
            <a:r>
              <a:rPr sz="2539" spc="-8" dirty="0">
                <a:latin typeface="Calibri"/>
                <a:cs typeface="Calibri"/>
              </a:rPr>
              <a:t>,</a:t>
            </a:r>
            <a:r>
              <a:rPr sz="2539" spc="-109" dirty="0">
                <a:latin typeface="Calibri"/>
                <a:cs typeface="Calibri"/>
              </a:rPr>
              <a:t> </a:t>
            </a:r>
            <a:r>
              <a:rPr sz="2539" i="1" spc="84" dirty="0">
                <a:latin typeface="Trebuchet MS"/>
                <a:cs typeface="Trebuchet MS"/>
              </a:rPr>
              <a:t>A</a:t>
            </a:r>
            <a:r>
              <a:rPr sz="2539" i="1" spc="74" baseline="-11904" dirty="0">
                <a:latin typeface="Trebuchet MS"/>
                <a:cs typeface="Trebuchet MS"/>
              </a:rPr>
              <a:t>t</a:t>
            </a:r>
            <a:r>
              <a:rPr sz="2902" spc="-289" baseline="-11111" dirty="0">
                <a:latin typeface="Lucida Sans Unicode"/>
                <a:cs typeface="Lucida Sans Unicode"/>
              </a:rPr>
              <a:t>−</a:t>
            </a:r>
            <a:r>
              <a:rPr sz="2539" spc="74" baseline="-11904" dirty="0">
                <a:latin typeface="Microsoft Sans Serif"/>
                <a:cs typeface="Microsoft Sans Serif"/>
              </a:rPr>
              <a:t>1</a:t>
            </a:r>
            <a:r>
              <a:rPr sz="2539" spc="-8" dirty="0">
                <a:latin typeface="Calibri"/>
                <a:cs typeface="Calibri"/>
              </a:rPr>
              <a:t>,</a:t>
            </a:r>
            <a:r>
              <a:rPr sz="2539" spc="-109" dirty="0">
                <a:latin typeface="Calibri"/>
                <a:cs typeface="Calibri"/>
              </a:rPr>
              <a:t> </a:t>
            </a:r>
            <a:r>
              <a:rPr sz="2539" i="1" spc="101" dirty="0">
                <a:latin typeface="Trebuchet MS"/>
                <a:cs typeface="Trebuchet MS"/>
              </a:rPr>
              <a:t>R</a:t>
            </a:r>
            <a:r>
              <a:rPr sz="2539" i="1" spc="-51" baseline="-11904" dirty="0">
                <a:latin typeface="Trebuchet MS"/>
                <a:cs typeface="Trebuchet MS"/>
              </a:rPr>
              <a:t>t</a:t>
            </a:r>
            <a:r>
              <a:rPr sz="2539" i="1" spc="-301" baseline="-11904" dirty="0">
                <a:latin typeface="Trebuchet MS"/>
                <a:cs typeface="Trebuchet MS"/>
              </a:rPr>
              <a:t> </a:t>
            </a:r>
            <a:r>
              <a:rPr sz="2539" spc="-8" dirty="0">
                <a:latin typeface="Calibri"/>
                <a:cs typeface="Calibri"/>
              </a:rPr>
              <a:t>,</a:t>
            </a:r>
            <a:r>
              <a:rPr sz="2539" spc="-109" dirty="0">
                <a:latin typeface="Calibri"/>
                <a:cs typeface="Calibri"/>
              </a:rPr>
              <a:t> </a:t>
            </a:r>
            <a:r>
              <a:rPr sz="2539" i="1" spc="92" dirty="0">
                <a:latin typeface="Trebuchet MS"/>
                <a:cs typeface="Trebuchet MS"/>
              </a:rPr>
              <a:t>O</a:t>
            </a:r>
            <a:r>
              <a:rPr sz="2539" i="1" spc="-51" baseline="-11904" dirty="0">
                <a:latin typeface="Trebuchet MS"/>
                <a:cs typeface="Trebuchet MS"/>
              </a:rPr>
              <a:t>t</a:t>
            </a:r>
            <a:endParaRPr sz="2539" baseline="-11904" dirty="0">
              <a:latin typeface="Trebuchet MS"/>
              <a:cs typeface="Trebuchet MS"/>
            </a:endParaRPr>
          </a:p>
          <a:p>
            <a:pPr marL="322098" indent="-259118">
              <a:spcBef>
                <a:spcPts val="1740"/>
              </a:spcBef>
              <a:buClr>
                <a:srgbClr val="3333B2"/>
              </a:buClr>
              <a:buSzPct val="110526"/>
              <a:buFont typeface="Arial" panose="020B0604020202020204" pitchFamily="34" charset="0"/>
              <a:buChar char="•"/>
              <a:tabLst>
                <a:tab pos="319168" algn="l"/>
              </a:tabLst>
            </a:pPr>
            <a:r>
              <a:rPr sz="2176" spc="-75" dirty="0">
                <a:latin typeface="Georgia"/>
                <a:cs typeface="Georgia"/>
              </a:rPr>
              <a:t>For</a:t>
            </a:r>
            <a:r>
              <a:rPr sz="2176" spc="59" dirty="0">
                <a:latin typeface="Georgia"/>
                <a:cs typeface="Georgia"/>
              </a:rPr>
              <a:t> </a:t>
            </a:r>
            <a:r>
              <a:rPr sz="2176" spc="-8" dirty="0">
                <a:latin typeface="Georgia"/>
                <a:cs typeface="Georgia"/>
              </a:rPr>
              <a:t>instance,</a:t>
            </a:r>
            <a:r>
              <a:rPr sz="2176" spc="59" dirty="0">
                <a:latin typeface="Georgia"/>
                <a:cs typeface="Georgia"/>
              </a:rPr>
              <a:t> </a:t>
            </a:r>
            <a:r>
              <a:rPr sz="2176" dirty="0">
                <a:latin typeface="Georgia"/>
                <a:cs typeface="Georgia"/>
              </a:rPr>
              <a:t>the</a:t>
            </a:r>
            <a:r>
              <a:rPr sz="2176" spc="59" dirty="0">
                <a:latin typeface="Georgia"/>
                <a:cs typeface="Georgia"/>
              </a:rPr>
              <a:t> </a:t>
            </a:r>
            <a:r>
              <a:rPr sz="2176" spc="-25" dirty="0">
                <a:latin typeface="Georgia"/>
                <a:cs typeface="Georgia"/>
              </a:rPr>
              <a:t>sensorimotor</a:t>
            </a:r>
            <a:r>
              <a:rPr sz="2176" spc="59" dirty="0">
                <a:latin typeface="Georgia"/>
                <a:cs typeface="Georgia"/>
              </a:rPr>
              <a:t> </a:t>
            </a:r>
            <a:r>
              <a:rPr sz="2176" spc="-17" dirty="0">
                <a:latin typeface="Georgia"/>
                <a:cs typeface="Georgia"/>
              </a:rPr>
              <a:t>stream</a:t>
            </a:r>
            <a:r>
              <a:rPr sz="2176" spc="59" dirty="0">
                <a:latin typeface="Georgia"/>
                <a:cs typeface="Georgia"/>
              </a:rPr>
              <a:t> </a:t>
            </a:r>
            <a:r>
              <a:rPr sz="2176" spc="-17" dirty="0">
                <a:latin typeface="Georgia"/>
                <a:cs typeface="Georgia"/>
              </a:rPr>
              <a:t>of</a:t>
            </a:r>
            <a:r>
              <a:rPr sz="2176" spc="59" dirty="0">
                <a:latin typeface="Georgia"/>
                <a:cs typeface="Georgia"/>
              </a:rPr>
              <a:t> </a:t>
            </a:r>
            <a:r>
              <a:rPr sz="2176" spc="17" dirty="0">
                <a:latin typeface="Georgia"/>
                <a:cs typeface="Georgia"/>
              </a:rPr>
              <a:t>a</a:t>
            </a:r>
            <a:r>
              <a:rPr sz="2176" spc="67" dirty="0">
                <a:latin typeface="Georgia"/>
                <a:cs typeface="Georgia"/>
              </a:rPr>
              <a:t> </a:t>
            </a:r>
            <a:r>
              <a:rPr sz="2176" spc="-8" dirty="0">
                <a:latin typeface="Georgia"/>
                <a:cs typeface="Georgia"/>
              </a:rPr>
              <a:t>robot</a:t>
            </a:r>
            <a:endParaRPr sz="2176" dirty="0">
              <a:latin typeface="Georgia"/>
              <a:cs typeface="Georgia"/>
            </a:endParaRPr>
          </a:p>
          <a:p>
            <a:pPr marL="322098" indent="-259118">
              <a:spcBef>
                <a:spcPts val="512"/>
              </a:spcBef>
              <a:buClr>
                <a:srgbClr val="3333B2"/>
              </a:buClr>
              <a:buSzPct val="110526"/>
              <a:buFont typeface="Arial" panose="020B0604020202020204" pitchFamily="34" charset="0"/>
              <a:buChar char="•"/>
              <a:tabLst>
                <a:tab pos="319168" algn="l"/>
              </a:tabLst>
            </a:pPr>
            <a:r>
              <a:rPr sz="2176" spc="-25" dirty="0">
                <a:latin typeface="Georgia"/>
                <a:cs typeface="Georgia"/>
              </a:rPr>
              <a:t>This</a:t>
            </a:r>
            <a:r>
              <a:rPr sz="2176" spc="51" dirty="0">
                <a:latin typeface="Georgia"/>
                <a:cs typeface="Georgia"/>
              </a:rPr>
              <a:t> </a:t>
            </a:r>
            <a:r>
              <a:rPr sz="2176" spc="-17" dirty="0">
                <a:latin typeface="Georgia"/>
                <a:cs typeface="Georgia"/>
              </a:rPr>
              <a:t>history</a:t>
            </a:r>
            <a:r>
              <a:rPr sz="2176" spc="59" dirty="0">
                <a:latin typeface="Georgia"/>
                <a:cs typeface="Georgia"/>
              </a:rPr>
              <a:t> </a:t>
            </a:r>
            <a:r>
              <a:rPr sz="2176" spc="-34" dirty="0">
                <a:latin typeface="Georgia"/>
                <a:cs typeface="Georgia"/>
              </a:rPr>
              <a:t>is</a:t>
            </a:r>
            <a:r>
              <a:rPr sz="2176" spc="59" dirty="0">
                <a:latin typeface="Georgia"/>
                <a:cs typeface="Georgia"/>
              </a:rPr>
              <a:t> </a:t>
            </a:r>
            <a:r>
              <a:rPr sz="2176" spc="-8" dirty="0">
                <a:latin typeface="Georgia"/>
                <a:cs typeface="Georgia"/>
              </a:rPr>
              <a:t>used</a:t>
            </a:r>
            <a:r>
              <a:rPr sz="2176" spc="51" dirty="0">
                <a:latin typeface="Georgia"/>
                <a:cs typeface="Georgia"/>
              </a:rPr>
              <a:t> </a:t>
            </a:r>
            <a:r>
              <a:rPr sz="2176" spc="-8" dirty="0">
                <a:latin typeface="Georgia"/>
                <a:cs typeface="Georgia"/>
              </a:rPr>
              <a:t>to</a:t>
            </a:r>
            <a:r>
              <a:rPr sz="2176" spc="59" dirty="0">
                <a:latin typeface="Georgia"/>
                <a:cs typeface="Georgia"/>
              </a:rPr>
              <a:t> </a:t>
            </a:r>
            <a:r>
              <a:rPr sz="2176" spc="-17" dirty="0">
                <a:latin typeface="Georgia"/>
                <a:cs typeface="Georgia"/>
              </a:rPr>
              <a:t>construct</a:t>
            </a:r>
            <a:r>
              <a:rPr sz="2176" spc="59" dirty="0">
                <a:latin typeface="Georgia"/>
                <a:cs typeface="Georgia"/>
              </a:rPr>
              <a:t> </a:t>
            </a:r>
            <a:r>
              <a:rPr sz="2176" dirty="0">
                <a:latin typeface="Georgia"/>
                <a:cs typeface="Georgia"/>
              </a:rPr>
              <a:t>the</a:t>
            </a:r>
            <a:r>
              <a:rPr sz="2176" spc="59" dirty="0">
                <a:latin typeface="Georgia"/>
                <a:cs typeface="Georgia"/>
              </a:rPr>
              <a:t> </a:t>
            </a:r>
            <a:r>
              <a:rPr sz="2176" b="1" spc="17" dirty="0">
                <a:solidFill>
                  <a:srgbClr val="0046FF"/>
                </a:solidFill>
                <a:latin typeface="Cambria"/>
                <a:cs typeface="Cambria"/>
              </a:rPr>
              <a:t>agent</a:t>
            </a:r>
            <a:r>
              <a:rPr sz="2176" b="1" spc="109" dirty="0">
                <a:solidFill>
                  <a:srgbClr val="0046FF"/>
                </a:solidFill>
                <a:latin typeface="Cambria"/>
                <a:cs typeface="Cambria"/>
              </a:rPr>
              <a:t> </a:t>
            </a:r>
            <a:r>
              <a:rPr sz="2176" b="1" spc="8" dirty="0">
                <a:solidFill>
                  <a:srgbClr val="0046FF"/>
                </a:solidFill>
                <a:latin typeface="Cambria"/>
                <a:cs typeface="Cambria"/>
              </a:rPr>
              <a:t>state</a:t>
            </a:r>
            <a:r>
              <a:rPr sz="2176" b="1" spc="92" dirty="0">
                <a:solidFill>
                  <a:srgbClr val="0046FF"/>
                </a:solidFill>
                <a:latin typeface="Cambria"/>
                <a:cs typeface="Cambria"/>
              </a:rPr>
              <a:t> </a:t>
            </a:r>
            <a:r>
              <a:rPr sz="2539" i="1" spc="42" dirty="0">
                <a:latin typeface="Trebuchet MS"/>
                <a:cs typeface="Trebuchet MS"/>
              </a:rPr>
              <a:t>S</a:t>
            </a:r>
            <a:r>
              <a:rPr sz="2539" i="1" spc="63" baseline="-11904" dirty="0">
                <a:latin typeface="Trebuchet MS"/>
                <a:cs typeface="Trebuchet MS"/>
              </a:rPr>
              <a:t>t</a:t>
            </a:r>
            <a:endParaRPr sz="2539" baseline="-11904" dirty="0">
              <a:latin typeface="Trebuchet MS"/>
              <a:cs typeface="Trebuchet MS"/>
            </a:endParaRPr>
          </a:p>
        </p:txBody>
      </p:sp>
      <p:sp>
        <p:nvSpPr>
          <p:cNvPr id="4" name="Rectangle 3">
            <a:extLst>
              <a:ext uri="{FF2B5EF4-FFF2-40B4-BE49-F238E27FC236}">
                <a16:creationId xmlns:a16="http://schemas.microsoft.com/office/drawing/2014/main" id="{097DC9B0-DCCE-1D2C-9293-A4F492FF36BB}"/>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911E167C-433F-FBC9-5C40-9E7F976B0D99}"/>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F9339895-1802-5065-A2D7-172F2AF5035D}"/>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394378885"/>
      </p:ext>
    </p:extLst>
  </p:cSld>
  <p:clrMapOvr>
    <a:masterClrMapping/>
  </p:clrMapOvr>
  <p:transition>
    <p:cut/>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084518" y="807045"/>
            <a:ext cx="6982043" cy="471513"/>
          </a:xfrm>
          <a:prstGeom prst="rect">
            <a:avLst/>
          </a:prstGeom>
        </p:spPr>
        <p:txBody>
          <a:bodyPr vert="horz" wrap="square" lIns="0" tIns="19214" rIns="0" bIns="0" rtlCol="0" anchor="ctr">
            <a:spAutoFit/>
          </a:bodyPr>
          <a:lstStyle/>
          <a:p>
            <a:pPr marL="21349">
              <a:spcBef>
                <a:spcPts val="151"/>
              </a:spcBef>
            </a:pPr>
            <a:r>
              <a:rPr sz="3264" spc="-42" dirty="0">
                <a:solidFill>
                  <a:srgbClr val="3333B2"/>
                </a:solidFill>
                <a:latin typeface="Georgia"/>
                <a:cs typeface="Georgia"/>
              </a:rPr>
              <a:t>Fully</a:t>
            </a:r>
            <a:r>
              <a:rPr sz="3264" spc="25" dirty="0">
                <a:solidFill>
                  <a:srgbClr val="3333B2"/>
                </a:solidFill>
                <a:latin typeface="Georgia"/>
                <a:cs typeface="Georgia"/>
              </a:rPr>
              <a:t> </a:t>
            </a:r>
            <a:r>
              <a:rPr sz="3264" spc="-51" dirty="0">
                <a:solidFill>
                  <a:srgbClr val="3333B2"/>
                </a:solidFill>
                <a:latin typeface="Georgia"/>
                <a:cs typeface="Georgia"/>
              </a:rPr>
              <a:t>Observable</a:t>
            </a:r>
            <a:r>
              <a:rPr sz="3264" spc="25" dirty="0">
                <a:solidFill>
                  <a:srgbClr val="3333B2"/>
                </a:solidFill>
                <a:latin typeface="Georgia"/>
                <a:cs typeface="Georgia"/>
              </a:rPr>
              <a:t> </a:t>
            </a:r>
            <a:r>
              <a:rPr sz="3264" spc="-67" dirty="0">
                <a:solidFill>
                  <a:srgbClr val="3333B2"/>
                </a:solidFill>
                <a:latin typeface="Georgia"/>
                <a:cs typeface="Georgia"/>
              </a:rPr>
              <a:t>Environments</a:t>
            </a:r>
            <a:endParaRPr sz="3264" dirty="0">
              <a:latin typeface="Georgia"/>
              <a:cs typeface="Georgia"/>
            </a:endParaRPr>
          </a:p>
        </p:txBody>
      </p:sp>
      <p:pic>
        <p:nvPicPr>
          <p:cNvPr id="3" name="object 3"/>
          <p:cNvPicPr/>
          <p:nvPr/>
        </p:nvPicPr>
        <p:blipFill>
          <a:blip r:embed="rId2" cstate="print"/>
          <a:stretch>
            <a:fillRect/>
          </a:stretch>
        </p:blipFill>
        <p:spPr>
          <a:xfrm>
            <a:off x="1848899" y="2685698"/>
            <a:ext cx="3226397" cy="1827673"/>
          </a:xfrm>
          <a:prstGeom prst="rect">
            <a:avLst/>
          </a:prstGeom>
        </p:spPr>
      </p:pic>
      <p:sp>
        <p:nvSpPr>
          <p:cNvPr id="4" name="object 4"/>
          <p:cNvSpPr txBox="1"/>
          <p:nvPr/>
        </p:nvSpPr>
        <p:spPr>
          <a:xfrm>
            <a:off x="5381513" y="2272482"/>
            <a:ext cx="4685048" cy="2403198"/>
          </a:xfrm>
          <a:prstGeom prst="rect">
            <a:avLst/>
          </a:prstGeom>
        </p:spPr>
        <p:txBody>
          <a:bodyPr vert="horz" wrap="square" lIns="0" tIns="24550" rIns="0" bIns="0" rtlCol="0">
            <a:spAutoFit/>
          </a:bodyPr>
          <a:lstStyle/>
          <a:p>
            <a:pPr marL="64047">
              <a:spcBef>
                <a:spcPts val="191"/>
              </a:spcBef>
            </a:pPr>
            <a:r>
              <a:rPr sz="1597" b="1" spc="8" dirty="0">
                <a:latin typeface="Cambria"/>
                <a:cs typeface="Cambria"/>
              </a:rPr>
              <a:t>Full</a:t>
            </a:r>
            <a:r>
              <a:rPr sz="1597" b="1" spc="75" dirty="0">
                <a:latin typeface="Cambria"/>
                <a:cs typeface="Cambria"/>
              </a:rPr>
              <a:t> </a:t>
            </a:r>
            <a:r>
              <a:rPr sz="1597" b="1" spc="-8" dirty="0">
                <a:latin typeface="Cambria"/>
                <a:cs typeface="Cambria"/>
              </a:rPr>
              <a:t>observability</a:t>
            </a:r>
            <a:endParaRPr sz="1597" dirty="0">
              <a:latin typeface="Cambria"/>
              <a:cs typeface="Cambria"/>
            </a:endParaRPr>
          </a:p>
          <a:p>
            <a:pPr marL="64047">
              <a:spcBef>
                <a:spcPts val="92"/>
              </a:spcBef>
            </a:pPr>
            <a:r>
              <a:rPr sz="1814" spc="-8" dirty="0">
                <a:latin typeface="Georgia"/>
                <a:cs typeface="Georgia"/>
              </a:rPr>
              <a:t>Suppose</a:t>
            </a:r>
            <a:r>
              <a:rPr sz="1814" spc="51" dirty="0">
                <a:latin typeface="Georgia"/>
                <a:cs typeface="Georgia"/>
              </a:rPr>
              <a:t> </a:t>
            </a:r>
            <a:r>
              <a:rPr sz="1814" dirty="0">
                <a:latin typeface="Georgia"/>
                <a:cs typeface="Georgia"/>
              </a:rPr>
              <a:t>the</a:t>
            </a:r>
            <a:r>
              <a:rPr sz="1814" spc="51" dirty="0">
                <a:latin typeface="Georgia"/>
                <a:cs typeface="Georgia"/>
              </a:rPr>
              <a:t> </a:t>
            </a:r>
            <a:r>
              <a:rPr sz="1814" spc="8" dirty="0">
                <a:latin typeface="Georgia"/>
                <a:cs typeface="Georgia"/>
              </a:rPr>
              <a:t>agent</a:t>
            </a:r>
            <a:r>
              <a:rPr sz="1814" spc="51" dirty="0">
                <a:latin typeface="Georgia"/>
                <a:cs typeface="Georgia"/>
              </a:rPr>
              <a:t> </a:t>
            </a:r>
            <a:r>
              <a:rPr sz="1814" spc="-8" dirty="0">
                <a:latin typeface="Georgia"/>
                <a:cs typeface="Georgia"/>
              </a:rPr>
              <a:t>sees</a:t>
            </a:r>
            <a:r>
              <a:rPr sz="1814" spc="51" dirty="0">
                <a:latin typeface="Georgia"/>
                <a:cs typeface="Georgia"/>
              </a:rPr>
              <a:t> </a:t>
            </a:r>
            <a:r>
              <a:rPr sz="1814" dirty="0">
                <a:latin typeface="Georgia"/>
                <a:cs typeface="Georgia"/>
              </a:rPr>
              <a:t>the</a:t>
            </a:r>
            <a:r>
              <a:rPr sz="1814" spc="51" dirty="0">
                <a:latin typeface="Georgia"/>
                <a:cs typeface="Georgia"/>
              </a:rPr>
              <a:t> </a:t>
            </a:r>
            <a:r>
              <a:rPr sz="1814" spc="8" dirty="0">
                <a:latin typeface="Georgia"/>
                <a:cs typeface="Georgia"/>
              </a:rPr>
              <a:t>full</a:t>
            </a:r>
            <a:r>
              <a:rPr sz="1814" spc="59" dirty="0">
                <a:latin typeface="Georgia"/>
                <a:cs typeface="Georgia"/>
              </a:rPr>
              <a:t> </a:t>
            </a:r>
            <a:r>
              <a:rPr sz="1814" spc="-17" dirty="0">
                <a:latin typeface="Georgia"/>
                <a:cs typeface="Georgia"/>
              </a:rPr>
              <a:t>environment</a:t>
            </a:r>
            <a:r>
              <a:rPr sz="1814" spc="51" dirty="0">
                <a:latin typeface="Georgia"/>
                <a:cs typeface="Georgia"/>
              </a:rPr>
              <a:t> </a:t>
            </a:r>
            <a:r>
              <a:rPr sz="1814" dirty="0">
                <a:latin typeface="Georgia"/>
                <a:cs typeface="Georgia"/>
              </a:rPr>
              <a:t>state</a:t>
            </a:r>
          </a:p>
          <a:p>
            <a:pPr marL="543647" indent="-310942">
              <a:spcBef>
                <a:spcPts val="427"/>
              </a:spcBef>
              <a:buClr>
                <a:srgbClr val="3333B2"/>
              </a:buClr>
              <a:buSzPct val="110526"/>
              <a:buFont typeface="Arial" panose="020B0604020202020204" pitchFamily="34" charset="0"/>
              <a:buChar char="•"/>
              <a:tabLst>
                <a:tab pos="489960" algn="l"/>
              </a:tabLst>
            </a:pPr>
            <a:r>
              <a:rPr sz="1814" spc="-17" dirty="0">
                <a:latin typeface="Georgia"/>
                <a:cs typeface="Georgia"/>
              </a:rPr>
              <a:t>observation</a:t>
            </a:r>
            <a:r>
              <a:rPr sz="1814" spc="84" dirty="0">
                <a:latin typeface="Georgia"/>
                <a:cs typeface="Georgia"/>
              </a:rPr>
              <a:t> </a:t>
            </a:r>
            <a:r>
              <a:rPr sz="2176" spc="-17" dirty="0">
                <a:latin typeface="Georgia"/>
                <a:cs typeface="Georgia"/>
              </a:rPr>
              <a:t>=</a:t>
            </a:r>
            <a:r>
              <a:rPr sz="2176" spc="42" dirty="0">
                <a:latin typeface="Georgia"/>
                <a:cs typeface="Georgia"/>
              </a:rPr>
              <a:t> </a:t>
            </a:r>
            <a:r>
              <a:rPr sz="1814" spc="-17" dirty="0">
                <a:latin typeface="Georgia"/>
                <a:cs typeface="Georgia"/>
              </a:rPr>
              <a:t>environment</a:t>
            </a:r>
            <a:r>
              <a:rPr sz="1814" spc="51" dirty="0">
                <a:latin typeface="Georgia"/>
                <a:cs typeface="Georgia"/>
              </a:rPr>
              <a:t> </a:t>
            </a:r>
            <a:r>
              <a:rPr sz="1814" dirty="0">
                <a:latin typeface="Georgia"/>
                <a:cs typeface="Georgia"/>
              </a:rPr>
              <a:t>state</a:t>
            </a:r>
          </a:p>
          <a:p>
            <a:pPr marL="543647" indent="-310942">
              <a:spcBef>
                <a:spcPts val="563"/>
              </a:spcBef>
              <a:buClr>
                <a:srgbClr val="3333B2"/>
              </a:buClr>
              <a:buSzPct val="110526"/>
              <a:buFont typeface="Arial" panose="020B0604020202020204" pitchFamily="34" charset="0"/>
              <a:buChar char="•"/>
              <a:tabLst>
                <a:tab pos="489960" algn="l"/>
              </a:tabLst>
            </a:pPr>
            <a:r>
              <a:rPr sz="1814" spc="-8" dirty="0">
                <a:latin typeface="Georgia"/>
                <a:cs typeface="Georgia"/>
              </a:rPr>
              <a:t>The</a:t>
            </a:r>
            <a:r>
              <a:rPr sz="1814" spc="59" dirty="0">
                <a:latin typeface="Georgia"/>
                <a:cs typeface="Georgia"/>
              </a:rPr>
              <a:t> </a:t>
            </a:r>
            <a:r>
              <a:rPr sz="1814" spc="8" dirty="0">
                <a:latin typeface="Georgia"/>
                <a:cs typeface="Georgia"/>
              </a:rPr>
              <a:t>agent</a:t>
            </a:r>
            <a:r>
              <a:rPr sz="1814" spc="59" dirty="0">
                <a:latin typeface="Georgia"/>
                <a:cs typeface="Georgia"/>
              </a:rPr>
              <a:t> </a:t>
            </a:r>
            <a:r>
              <a:rPr sz="1814" dirty="0">
                <a:latin typeface="Georgia"/>
                <a:cs typeface="Georgia"/>
              </a:rPr>
              <a:t>state</a:t>
            </a:r>
            <a:r>
              <a:rPr sz="1814" spc="59" dirty="0">
                <a:latin typeface="Georgia"/>
                <a:cs typeface="Georgia"/>
              </a:rPr>
              <a:t> </a:t>
            </a:r>
            <a:r>
              <a:rPr sz="1814" dirty="0">
                <a:latin typeface="Georgia"/>
                <a:cs typeface="Georgia"/>
              </a:rPr>
              <a:t>could</a:t>
            </a:r>
            <a:r>
              <a:rPr sz="1814" spc="67" dirty="0">
                <a:latin typeface="Georgia"/>
                <a:cs typeface="Georgia"/>
              </a:rPr>
              <a:t> </a:t>
            </a:r>
            <a:r>
              <a:rPr sz="1814" spc="-25" dirty="0">
                <a:latin typeface="Georgia"/>
                <a:cs typeface="Georgia"/>
              </a:rPr>
              <a:t>just</a:t>
            </a:r>
            <a:r>
              <a:rPr sz="1814" spc="59" dirty="0">
                <a:latin typeface="Georgia"/>
                <a:cs typeface="Georgia"/>
              </a:rPr>
              <a:t> </a:t>
            </a:r>
            <a:r>
              <a:rPr sz="1814" dirty="0">
                <a:latin typeface="Georgia"/>
                <a:cs typeface="Georgia"/>
              </a:rPr>
              <a:t>be</a:t>
            </a:r>
            <a:r>
              <a:rPr sz="1814" spc="59" dirty="0">
                <a:latin typeface="Georgia"/>
                <a:cs typeface="Georgia"/>
              </a:rPr>
              <a:t> </a:t>
            </a:r>
            <a:r>
              <a:rPr sz="1814" spc="-25" dirty="0">
                <a:latin typeface="Georgia"/>
                <a:cs typeface="Georgia"/>
              </a:rPr>
              <a:t>this</a:t>
            </a:r>
            <a:r>
              <a:rPr sz="1814" spc="59" dirty="0">
                <a:latin typeface="Georgia"/>
                <a:cs typeface="Georgia"/>
              </a:rPr>
              <a:t> </a:t>
            </a:r>
            <a:r>
              <a:rPr sz="1814" spc="-17" dirty="0">
                <a:latin typeface="Georgia"/>
                <a:cs typeface="Georgia"/>
              </a:rPr>
              <a:t>observation:</a:t>
            </a:r>
            <a:endParaRPr sz="1814" dirty="0">
              <a:latin typeface="Georgia"/>
              <a:cs typeface="Georgia"/>
            </a:endParaRPr>
          </a:p>
          <a:p>
            <a:pPr marL="1518983">
              <a:spcBef>
                <a:spcPts val="1597"/>
              </a:spcBef>
            </a:pPr>
            <a:r>
              <a:rPr sz="2176" i="1" spc="42" dirty="0">
                <a:latin typeface="Trebuchet MS"/>
                <a:cs typeface="Trebuchet MS"/>
              </a:rPr>
              <a:t>S</a:t>
            </a:r>
            <a:r>
              <a:rPr sz="2176" i="1" spc="63" baseline="-11904" dirty="0">
                <a:latin typeface="Trebuchet MS"/>
                <a:cs typeface="Trebuchet MS"/>
              </a:rPr>
              <a:t>t</a:t>
            </a:r>
            <a:r>
              <a:rPr sz="2176" i="1" spc="427" baseline="-11904" dirty="0">
                <a:latin typeface="Trebuchet MS"/>
                <a:cs typeface="Trebuchet MS"/>
              </a:rPr>
              <a:t> </a:t>
            </a:r>
            <a:r>
              <a:rPr sz="2176" spc="-17" dirty="0">
                <a:latin typeface="Georgia"/>
                <a:cs typeface="Georgia"/>
              </a:rPr>
              <a:t>=</a:t>
            </a:r>
            <a:r>
              <a:rPr sz="2176" spc="42" dirty="0">
                <a:latin typeface="Georgia"/>
                <a:cs typeface="Georgia"/>
              </a:rPr>
              <a:t> </a:t>
            </a:r>
            <a:r>
              <a:rPr sz="2176" i="1" spc="34" dirty="0">
                <a:latin typeface="Trebuchet MS"/>
                <a:cs typeface="Trebuchet MS"/>
              </a:rPr>
              <a:t>O</a:t>
            </a:r>
            <a:r>
              <a:rPr sz="2176" i="1" spc="51" baseline="-11904" dirty="0">
                <a:latin typeface="Trebuchet MS"/>
                <a:cs typeface="Trebuchet MS"/>
              </a:rPr>
              <a:t>t</a:t>
            </a:r>
            <a:r>
              <a:rPr sz="2176" i="1" spc="427" baseline="-11904" dirty="0">
                <a:latin typeface="Trebuchet MS"/>
                <a:cs typeface="Trebuchet MS"/>
              </a:rPr>
              <a:t> </a:t>
            </a:r>
            <a:r>
              <a:rPr sz="2176" spc="-17" dirty="0">
                <a:latin typeface="Georgia"/>
                <a:cs typeface="Georgia"/>
              </a:rPr>
              <a:t>=</a:t>
            </a:r>
            <a:r>
              <a:rPr sz="2176" spc="42" dirty="0">
                <a:latin typeface="Georgia"/>
                <a:cs typeface="Georgia"/>
              </a:rPr>
              <a:t> </a:t>
            </a:r>
            <a:r>
              <a:rPr sz="1814" spc="-17" dirty="0">
                <a:latin typeface="Georgia"/>
                <a:cs typeface="Georgia"/>
              </a:rPr>
              <a:t>environment</a:t>
            </a:r>
            <a:r>
              <a:rPr sz="1814" spc="51" dirty="0">
                <a:latin typeface="Georgia"/>
                <a:cs typeface="Georgia"/>
              </a:rPr>
              <a:t> </a:t>
            </a:r>
            <a:r>
              <a:rPr sz="1814" dirty="0">
                <a:latin typeface="Georgia"/>
                <a:cs typeface="Georgia"/>
              </a:rPr>
              <a:t>state</a:t>
            </a:r>
          </a:p>
        </p:txBody>
      </p:sp>
      <p:sp>
        <p:nvSpPr>
          <p:cNvPr id="5" name="Rectangle 4">
            <a:extLst>
              <a:ext uri="{FF2B5EF4-FFF2-40B4-BE49-F238E27FC236}">
                <a16:creationId xmlns:a16="http://schemas.microsoft.com/office/drawing/2014/main" id="{F35F94F6-ED55-4730-FDCA-F5C7FC6602D3}"/>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9D41D79E-25D7-B31F-FE1B-2228472C38B6}"/>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322A95D8-3353-5FE5-4E98-398184692DD6}"/>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144914708"/>
      </p:ext>
    </p:extLst>
  </p:cSld>
  <p:clrMapOvr>
    <a:masterClrMapping/>
  </p:clrMapOvr>
  <p:transition>
    <p:cut/>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561256" y="907497"/>
            <a:ext cx="4956208" cy="421371"/>
          </a:xfrm>
          <a:prstGeom prst="rect">
            <a:avLst/>
          </a:prstGeom>
        </p:spPr>
        <p:txBody>
          <a:bodyPr vert="horz" wrap="square" lIns="0" tIns="19214" rIns="0" bIns="0" rtlCol="0" anchor="ctr">
            <a:spAutoFit/>
          </a:bodyPr>
          <a:lstStyle/>
          <a:p>
            <a:pPr marL="21349">
              <a:spcBef>
                <a:spcPts val="151"/>
              </a:spcBef>
            </a:pPr>
            <a:r>
              <a:rPr sz="2902" spc="-67" dirty="0">
                <a:solidFill>
                  <a:srgbClr val="3333B2"/>
                </a:solidFill>
                <a:latin typeface="Georgia"/>
                <a:cs typeface="Georgia"/>
              </a:rPr>
              <a:t>Markov</a:t>
            </a:r>
            <a:r>
              <a:rPr sz="2902" spc="75" dirty="0">
                <a:solidFill>
                  <a:srgbClr val="3333B2"/>
                </a:solidFill>
                <a:latin typeface="Georgia"/>
                <a:cs typeface="Georgia"/>
              </a:rPr>
              <a:t> </a:t>
            </a:r>
            <a:r>
              <a:rPr sz="2902" spc="-51" dirty="0">
                <a:solidFill>
                  <a:srgbClr val="3333B2"/>
                </a:solidFill>
                <a:latin typeface="Georgia"/>
                <a:cs typeface="Georgia"/>
              </a:rPr>
              <a:t>decision</a:t>
            </a:r>
            <a:r>
              <a:rPr sz="2902" spc="75" dirty="0">
                <a:solidFill>
                  <a:srgbClr val="3333B2"/>
                </a:solidFill>
                <a:latin typeface="Georgia"/>
                <a:cs typeface="Georgia"/>
              </a:rPr>
              <a:t> </a:t>
            </a:r>
            <a:r>
              <a:rPr sz="2902" spc="-51" dirty="0">
                <a:solidFill>
                  <a:srgbClr val="3333B2"/>
                </a:solidFill>
                <a:latin typeface="Georgia"/>
                <a:cs typeface="Georgia"/>
              </a:rPr>
              <a:t>processes</a:t>
            </a:r>
            <a:endParaRPr sz="2902" dirty="0">
              <a:latin typeface="Georgia"/>
              <a:cs typeface="Georgia"/>
            </a:endParaRPr>
          </a:p>
        </p:txBody>
      </p:sp>
      <p:sp>
        <p:nvSpPr>
          <p:cNvPr id="3" name="object 3"/>
          <p:cNvSpPr txBox="1"/>
          <p:nvPr/>
        </p:nvSpPr>
        <p:spPr>
          <a:xfrm>
            <a:off x="1726832" y="1478687"/>
            <a:ext cx="8625056" cy="5063809"/>
          </a:xfrm>
          <a:prstGeom prst="rect">
            <a:avLst/>
          </a:prstGeom>
        </p:spPr>
        <p:txBody>
          <a:bodyPr vert="horz" wrap="square" lIns="0" tIns="102476" rIns="0" bIns="0" rtlCol="0">
            <a:spAutoFit/>
          </a:bodyPr>
          <a:lstStyle/>
          <a:p>
            <a:pPr marL="128095">
              <a:spcBef>
                <a:spcPts val="807"/>
              </a:spcBef>
            </a:pPr>
            <a:r>
              <a:rPr sz="2176" b="1" spc="-8" dirty="0">
                <a:solidFill>
                  <a:srgbClr val="0046FF"/>
                </a:solidFill>
                <a:latin typeface="Cambria"/>
                <a:cs typeface="Cambria"/>
              </a:rPr>
              <a:t>Markov</a:t>
            </a:r>
            <a:r>
              <a:rPr sz="2176" b="1" spc="118" dirty="0">
                <a:solidFill>
                  <a:srgbClr val="0046FF"/>
                </a:solidFill>
                <a:latin typeface="Cambria"/>
                <a:cs typeface="Cambria"/>
              </a:rPr>
              <a:t> </a:t>
            </a:r>
            <a:r>
              <a:rPr sz="2176" b="1" dirty="0">
                <a:solidFill>
                  <a:srgbClr val="0046FF"/>
                </a:solidFill>
                <a:latin typeface="Cambria"/>
                <a:cs typeface="Cambria"/>
              </a:rPr>
              <a:t>decision</a:t>
            </a:r>
            <a:r>
              <a:rPr sz="2176" b="1" spc="126" dirty="0">
                <a:solidFill>
                  <a:srgbClr val="0046FF"/>
                </a:solidFill>
                <a:latin typeface="Cambria"/>
                <a:cs typeface="Cambria"/>
              </a:rPr>
              <a:t> </a:t>
            </a:r>
            <a:r>
              <a:rPr sz="2176" b="1" spc="-8" dirty="0">
                <a:solidFill>
                  <a:srgbClr val="0046FF"/>
                </a:solidFill>
                <a:latin typeface="Cambria"/>
                <a:cs typeface="Cambria"/>
              </a:rPr>
              <a:t>processes</a:t>
            </a:r>
            <a:r>
              <a:rPr sz="1814" b="1" spc="92" dirty="0">
                <a:solidFill>
                  <a:srgbClr val="0046FF"/>
                </a:solidFill>
                <a:latin typeface="Cambria"/>
                <a:cs typeface="Cambria"/>
              </a:rPr>
              <a:t> </a:t>
            </a:r>
            <a:r>
              <a:rPr sz="1814" spc="-34" dirty="0">
                <a:latin typeface="Georgia"/>
                <a:cs typeface="Georgia"/>
              </a:rPr>
              <a:t>(MDPs)</a:t>
            </a:r>
            <a:r>
              <a:rPr sz="1814" spc="67" dirty="0">
                <a:latin typeface="Georgia"/>
                <a:cs typeface="Georgia"/>
              </a:rPr>
              <a:t> </a:t>
            </a:r>
            <a:r>
              <a:rPr sz="1814" dirty="0">
                <a:latin typeface="Georgia"/>
                <a:cs typeface="Georgia"/>
              </a:rPr>
              <a:t>are</a:t>
            </a:r>
            <a:r>
              <a:rPr sz="1814" spc="59" dirty="0">
                <a:latin typeface="Georgia"/>
                <a:cs typeface="Georgia"/>
              </a:rPr>
              <a:t> </a:t>
            </a:r>
            <a:r>
              <a:rPr sz="1814" spc="17" dirty="0">
                <a:latin typeface="Georgia"/>
                <a:cs typeface="Georgia"/>
              </a:rPr>
              <a:t>a</a:t>
            </a:r>
            <a:r>
              <a:rPr sz="1814" spc="67" dirty="0">
                <a:latin typeface="Georgia"/>
                <a:cs typeface="Georgia"/>
              </a:rPr>
              <a:t> </a:t>
            </a:r>
            <a:r>
              <a:rPr sz="1814" dirty="0">
                <a:latin typeface="Georgia"/>
                <a:cs typeface="Georgia"/>
              </a:rPr>
              <a:t>useful</a:t>
            </a:r>
            <a:r>
              <a:rPr sz="1814" spc="59" dirty="0">
                <a:latin typeface="Georgia"/>
                <a:cs typeface="Georgia"/>
              </a:rPr>
              <a:t> </a:t>
            </a:r>
            <a:r>
              <a:rPr sz="1814" spc="-8" dirty="0">
                <a:latin typeface="Georgia"/>
                <a:cs typeface="Georgia"/>
              </a:rPr>
              <a:t>mathematical</a:t>
            </a:r>
            <a:r>
              <a:rPr sz="1814" spc="67" dirty="0">
                <a:latin typeface="Georgia"/>
                <a:cs typeface="Georgia"/>
              </a:rPr>
              <a:t> </a:t>
            </a:r>
            <a:r>
              <a:rPr sz="1814" spc="-8" dirty="0">
                <a:latin typeface="Georgia"/>
                <a:cs typeface="Georgia"/>
              </a:rPr>
              <a:t>framework</a:t>
            </a:r>
            <a:endParaRPr lang="en-US" sz="1814" spc="-8" dirty="0">
              <a:latin typeface="Georgia"/>
              <a:cs typeface="Georgia"/>
            </a:endParaRPr>
          </a:p>
          <a:p>
            <a:pPr marL="128095">
              <a:spcBef>
                <a:spcPts val="807"/>
              </a:spcBef>
            </a:pPr>
            <a:endParaRPr sz="1814" dirty="0">
              <a:latin typeface="Georgia"/>
              <a:cs typeface="Georgia"/>
            </a:endParaRPr>
          </a:p>
          <a:p>
            <a:pPr marL="128095">
              <a:spcBef>
                <a:spcPts val="764"/>
              </a:spcBef>
            </a:pPr>
            <a:r>
              <a:rPr sz="2176" spc="-42" dirty="0">
                <a:solidFill>
                  <a:srgbClr val="3333B2"/>
                </a:solidFill>
                <a:latin typeface="Georgia"/>
                <a:cs typeface="Georgia"/>
              </a:rPr>
              <a:t>Definition</a:t>
            </a:r>
            <a:endParaRPr sz="2176" dirty="0">
              <a:latin typeface="Georgia"/>
              <a:cs typeface="Georgia"/>
            </a:endParaRPr>
          </a:p>
          <a:p>
            <a:pPr marL="128095">
              <a:spcBef>
                <a:spcPts val="17"/>
              </a:spcBef>
            </a:pPr>
            <a:r>
              <a:rPr sz="1814" spc="-34" dirty="0">
                <a:latin typeface="Georgia"/>
                <a:cs typeface="Georgia"/>
              </a:rPr>
              <a:t>A</a:t>
            </a:r>
            <a:r>
              <a:rPr sz="1814" spc="42" dirty="0">
                <a:latin typeface="Georgia"/>
                <a:cs typeface="Georgia"/>
              </a:rPr>
              <a:t> </a:t>
            </a:r>
            <a:r>
              <a:rPr sz="1814" spc="-17" dirty="0">
                <a:latin typeface="Georgia"/>
                <a:cs typeface="Georgia"/>
              </a:rPr>
              <a:t>decision</a:t>
            </a:r>
            <a:r>
              <a:rPr sz="1814" spc="51" dirty="0">
                <a:latin typeface="Georgia"/>
                <a:cs typeface="Georgia"/>
              </a:rPr>
              <a:t> </a:t>
            </a:r>
            <a:r>
              <a:rPr sz="1814" spc="-17" dirty="0">
                <a:latin typeface="Georgia"/>
                <a:cs typeface="Georgia"/>
              </a:rPr>
              <a:t>process</a:t>
            </a:r>
            <a:r>
              <a:rPr sz="1814" spc="42" dirty="0">
                <a:latin typeface="Georgia"/>
                <a:cs typeface="Georgia"/>
              </a:rPr>
              <a:t> </a:t>
            </a:r>
            <a:r>
              <a:rPr sz="1814" spc="-34" dirty="0">
                <a:latin typeface="Georgia"/>
                <a:cs typeface="Georgia"/>
              </a:rPr>
              <a:t>is</a:t>
            </a:r>
            <a:r>
              <a:rPr sz="1814" spc="51" dirty="0">
                <a:latin typeface="Georgia"/>
                <a:cs typeface="Georgia"/>
              </a:rPr>
              <a:t> </a:t>
            </a:r>
            <a:r>
              <a:rPr sz="1814" spc="-25" dirty="0">
                <a:latin typeface="Georgia"/>
                <a:cs typeface="Georgia"/>
              </a:rPr>
              <a:t>Markov</a:t>
            </a:r>
            <a:r>
              <a:rPr sz="1814" spc="51" dirty="0">
                <a:latin typeface="Georgia"/>
                <a:cs typeface="Georgia"/>
              </a:rPr>
              <a:t> </a:t>
            </a:r>
            <a:r>
              <a:rPr sz="1814" spc="-8" dirty="0">
                <a:latin typeface="Georgia"/>
                <a:cs typeface="Georgia"/>
              </a:rPr>
              <a:t>if</a:t>
            </a:r>
            <a:endParaRPr sz="1814" dirty="0">
              <a:latin typeface="Georgia"/>
              <a:cs typeface="Georgia"/>
            </a:endParaRPr>
          </a:p>
          <a:p>
            <a:pPr marL="2915210">
              <a:spcBef>
                <a:spcPts val="1597"/>
              </a:spcBef>
            </a:pPr>
            <a:r>
              <a:rPr sz="2176" i="1" spc="-75" dirty="0">
                <a:latin typeface="Trebuchet MS"/>
                <a:cs typeface="Trebuchet MS"/>
              </a:rPr>
              <a:t>p</a:t>
            </a:r>
            <a:r>
              <a:rPr sz="2176" i="1" spc="-151" dirty="0">
                <a:latin typeface="Trebuchet MS"/>
                <a:cs typeface="Trebuchet MS"/>
              </a:rPr>
              <a:t> </a:t>
            </a:r>
            <a:r>
              <a:rPr sz="2176" spc="8" dirty="0">
                <a:latin typeface="Lucida Sans Unicode"/>
                <a:cs typeface="Lucida Sans Unicode"/>
              </a:rPr>
              <a:t>(</a:t>
            </a:r>
            <a:r>
              <a:rPr sz="2176" i="1" spc="-134" dirty="0">
                <a:latin typeface="Trebuchet MS"/>
                <a:cs typeface="Trebuchet MS"/>
              </a:rPr>
              <a:t>r</a:t>
            </a:r>
            <a:r>
              <a:rPr sz="2176" i="1" spc="-343" dirty="0">
                <a:latin typeface="Trebuchet MS"/>
                <a:cs typeface="Trebuchet MS"/>
              </a:rPr>
              <a:t> </a:t>
            </a:r>
            <a:r>
              <a:rPr sz="2176" spc="-8" dirty="0">
                <a:latin typeface="Calibri"/>
                <a:cs typeface="Calibri"/>
              </a:rPr>
              <a:t>,</a:t>
            </a:r>
            <a:r>
              <a:rPr sz="2176" spc="-109" dirty="0">
                <a:latin typeface="Calibri"/>
                <a:cs typeface="Calibri"/>
              </a:rPr>
              <a:t> </a:t>
            </a:r>
            <a:r>
              <a:rPr sz="2176" i="1" spc="-42" dirty="0">
                <a:latin typeface="Trebuchet MS"/>
                <a:cs typeface="Trebuchet MS"/>
              </a:rPr>
              <a:t>s</a:t>
            </a:r>
            <a:r>
              <a:rPr sz="2176" i="1" spc="143" dirty="0">
                <a:latin typeface="Trebuchet MS"/>
                <a:cs typeface="Trebuchet MS"/>
              </a:rPr>
              <a:t> </a:t>
            </a:r>
            <a:r>
              <a:rPr sz="2176" spc="-311" dirty="0">
                <a:latin typeface="Lucida Sans Unicode"/>
                <a:cs typeface="Lucida Sans Unicode"/>
              </a:rPr>
              <a:t>|</a:t>
            </a:r>
            <a:r>
              <a:rPr sz="2176" spc="-42" dirty="0">
                <a:latin typeface="Lucida Sans Unicode"/>
                <a:cs typeface="Lucida Sans Unicode"/>
              </a:rPr>
              <a:t> </a:t>
            </a:r>
            <a:r>
              <a:rPr sz="2176" i="1" spc="118" dirty="0">
                <a:latin typeface="Trebuchet MS"/>
                <a:cs typeface="Trebuchet MS"/>
              </a:rPr>
              <a:t>S</a:t>
            </a:r>
            <a:r>
              <a:rPr sz="2176" i="1" spc="-51" baseline="-11904" dirty="0">
                <a:latin typeface="Trebuchet MS"/>
                <a:cs typeface="Trebuchet MS"/>
              </a:rPr>
              <a:t>t</a:t>
            </a:r>
            <a:r>
              <a:rPr sz="2176" i="1" spc="-301" baseline="-11904" dirty="0">
                <a:latin typeface="Trebuchet MS"/>
                <a:cs typeface="Trebuchet MS"/>
              </a:rPr>
              <a:t> </a:t>
            </a:r>
            <a:r>
              <a:rPr sz="2176" spc="-8" dirty="0">
                <a:latin typeface="Calibri"/>
                <a:cs typeface="Calibri"/>
              </a:rPr>
              <a:t>,</a:t>
            </a:r>
            <a:r>
              <a:rPr sz="2176" spc="-109" dirty="0">
                <a:latin typeface="Calibri"/>
                <a:cs typeface="Calibri"/>
              </a:rPr>
              <a:t> </a:t>
            </a:r>
            <a:r>
              <a:rPr sz="2176" i="1" spc="84" dirty="0">
                <a:latin typeface="Trebuchet MS"/>
                <a:cs typeface="Trebuchet MS"/>
              </a:rPr>
              <a:t>A</a:t>
            </a:r>
            <a:r>
              <a:rPr sz="2176" i="1" spc="-51" baseline="-11904" dirty="0">
                <a:latin typeface="Trebuchet MS"/>
                <a:cs typeface="Trebuchet MS"/>
              </a:rPr>
              <a:t>t</a:t>
            </a:r>
            <a:r>
              <a:rPr sz="2176" i="1" spc="-277" baseline="-11904" dirty="0">
                <a:latin typeface="Trebuchet MS"/>
                <a:cs typeface="Trebuchet MS"/>
              </a:rPr>
              <a:t> </a:t>
            </a:r>
            <a:r>
              <a:rPr sz="2176" spc="8" dirty="0">
                <a:latin typeface="Lucida Sans Unicode"/>
                <a:cs typeface="Lucida Sans Unicode"/>
              </a:rPr>
              <a:t>)</a:t>
            </a:r>
            <a:r>
              <a:rPr sz="2176" spc="-75" dirty="0">
                <a:latin typeface="Lucida Sans Unicode"/>
                <a:cs typeface="Lucida Sans Unicode"/>
              </a:rPr>
              <a:t> </a:t>
            </a:r>
            <a:r>
              <a:rPr sz="2176" spc="-17" dirty="0">
                <a:latin typeface="Georgia"/>
                <a:cs typeface="Georgia"/>
              </a:rPr>
              <a:t>=</a:t>
            </a:r>
            <a:r>
              <a:rPr sz="2176" spc="59" dirty="0">
                <a:latin typeface="Georgia"/>
                <a:cs typeface="Georgia"/>
              </a:rPr>
              <a:t> </a:t>
            </a:r>
            <a:r>
              <a:rPr sz="2176" i="1" spc="-75" dirty="0">
                <a:latin typeface="Trebuchet MS"/>
                <a:cs typeface="Trebuchet MS"/>
              </a:rPr>
              <a:t>p</a:t>
            </a:r>
            <a:r>
              <a:rPr sz="2176" i="1" spc="-151" dirty="0">
                <a:latin typeface="Trebuchet MS"/>
                <a:cs typeface="Trebuchet MS"/>
              </a:rPr>
              <a:t> </a:t>
            </a:r>
            <a:r>
              <a:rPr sz="2176" spc="8" dirty="0">
                <a:latin typeface="Lucida Sans Unicode"/>
                <a:cs typeface="Lucida Sans Unicode"/>
              </a:rPr>
              <a:t>(</a:t>
            </a:r>
            <a:r>
              <a:rPr sz="2176" i="1" spc="-134" dirty="0">
                <a:latin typeface="Trebuchet MS"/>
                <a:cs typeface="Trebuchet MS"/>
              </a:rPr>
              <a:t>r</a:t>
            </a:r>
            <a:r>
              <a:rPr sz="2176" i="1" spc="-343" dirty="0">
                <a:latin typeface="Trebuchet MS"/>
                <a:cs typeface="Trebuchet MS"/>
              </a:rPr>
              <a:t> </a:t>
            </a:r>
            <a:r>
              <a:rPr sz="2176" spc="-8" dirty="0">
                <a:latin typeface="Calibri"/>
                <a:cs typeface="Calibri"/>
              </a:rPr>
              <a:t>,</a:t>
            </a:r>
            <a:r>
              <a:rPr sz="2176" spc="-109" dirty="0">
                <a:latin typeface="Calibri"/>
                <a:cs typeface="Calibri"/>
              </a:rPr>
              <a:t> </a:t>
            </a:r>
            <a:r>
              <a:rPr sz="2176" i="1" spc="-42" dirty="0">
                <a:latin typeface="Trebuchet MS"/>
                <a:cs typeface="Trebuchet MS"/>
              </a:rPr>
              <a:t>s</a:t>
            </a:r>
            <a:r>
              <a:rPr sz="2176" i="1" spc="143" dirty="0">
                <a:latin typeface="Trebuchet MS"/>
                <a:cs typeface="Trebuchet MS"/>
              </a:rPr>
              <a:t> </a:t>
            </a:r>
            <a:r>
              <a:rPr sz="2176" spc="-311" dirty="0">
                <a:latin typeface="Lucida Sans Unicode"/>
                <a:cs typeface="Lucida Sans Unicode"/>
              </a:rPr>
              <a:t>|</a:t>
            </a:r>
            <a:r>
              <a:rPr sz="2176" spc="-42" dirty="0">
                <a:latin typeface="Lucida Sans Unicode"/>
                <a:cs typeface="Lucida Sans Unicode"/>
              </a:rPr>
              <a:t> </a:t>
            </a:r>
            <a:r>
              <a:rPr sz="2176" spc="191" dirty="0">
                <a:latin typeface="Lucida Sans Unicode"/>
                <a:cs typeface="Lucida Sans Unicode"/>
              </a:rPr>
              <a:t>H</a:t>
            </a:r>
            <a:r>
              <a:rPr sz="2176" i="1" spc="-51" baseline="-11904" dirty="0">
                <a:latin typeface="Trebuchet MS"/>
                <a:cs typeface="Trebuchet MS"/>
              </a:rPr>
              <a:t>t</a:t>
            </a:r>
            <a:r>
              <a:rPr sz="2176" i="1" spc="-301" baseline="-11904" dirty="0">
                <a:latin typeface="Trebuchet MS"/>
                <a:cs typeface="Trebuchet MS"/>
              </a:rPr>
              <a:t> </a:t>
            </a:r>
            <a:r>
              <a:rPr sz="2176" spc="-8" dirty="0">
                <a:latin typeface="Calibri"/>
                <a:cs typeface="Calibri"/>
              </a:rPr>
              <a:t>,</a:t>
            </a:r>
            <a:r>
              <a:rPr sz="2176" spc="-109" dirty="0">
                <a:latin typeface="Calibri"/>
                <a:cs typeface="Calibri"/>
              </a:rPr>
              <a:t> </a:t>
            </a:r>
            <a:r>
              <a:rPr sz="2176" i="1" spc="84" dirty="0">
                <a:latin typeface="Trebuchet MS"/>
                <a:cs typeface="Trebuchet MS"/>
              </a:rPr>
              <a:t>A</a:t>
            </a:r>
            <a:r>
              <a:rPr sz="2176" i="1" spc="-51" baseline="-11904" dirty="0">
                <a:latin typeface="Trebuchet MS"/>
                <a:cs typeface="Trebuchet MS"/>
              </a:rPr>
              <a:t>t</a:t>
            </a:r>
            <a:r>
              <a:rPr sz="2176" i="1" spc="-277" baseline="-11904" dirty="0">
                <a:latin typeface="Trebuchet MS"/>
                <a:cs typeface="Trebuchet MS"/>
              </a:rPr>
              <a:t> </a:t>
            </a:r>
            <a:r>
              <a:rPr sz="2176" spc="8" dirty="0">
                <a:latin typeface="Lucida Sans Unicode"/>
                <a:cs typeface="Lucida Sans Unicode"/>
              </a:rPr>
              <a:t>)</a:t>
            </a:r>
            <a:endParaRPr lang="en-US" sz="2176" spc="8" dirty="0">
              <a:latin typeface="Lucida Sans Unicode"/>
              <a:cs typeface="Lucida Sans Unicode"/>
            </a:endParaRPr>
          </a:p>
          <a:p>
            <a:pPr marL="2915210">
              <a:spcBef>
                <a:spcPts val="1597"/>
              </a:spcBef>
            </a:pPr>
            <a:r>
              <a:rPr lang="en-US" sz="1600" spc="8" dirty="0">
                <a:highlight>
                  <a:srgbClr val="FFFF00"/>
                </a:highlight>
                <a:latin typeface="Lucida Sans Unicode"/>
                <a:cs typeface="Lucida Sans Unicode"/>
              </a:rPr>
              <a:t>Probability of reward r and state s given that all history of states and action A</a:t>
            </a:r>
            <a:r>
              <a:rPr lang="en-US" sz="1600" spc="8" baseline="-25000" dirty="0">
                <a:highlight>
                  <a:srgbClr val="FFFF00"/>
                </a:highlight>
                <a:latin typeface="Lucida Sans Unicode"/>
                <a:cs typeface="Lucida Sans Unicode"/>
              </a:rPr>
              <a:t>t</a:t>
            </a:r>
            <a:endParaRPr sz="1600" dirty="0">
              <a:highlight>
                <a:srgbClr val="FFFF00"/>
              </a:highlight>
              <a:latin typeface="Lucida Sans Unicode"/>
              <a:cs typeface="Lucida Sans Unicode"/>
            </a:endParaRPr>
          </a:p>
          <a:p>
            <a:pPr marL="607693" indent="-310942">
              <a:buClr>
                <a:srgbClr val="3333B2"/>
              </a:buClr>
              <a:buSzPct val="110526"/>
              <a:buFont typeface="Arial" panose="020B0604020202020204" pitchFamily="34" charset="0"/>
              <a:buChar char="•"/>
              <a:tabLst>
                <a:tab pos="554008" algn="l"/>
              </a:tabLst>
            </a:pPr>
            <a:r>
              <a:rPr sz="1814" spc="-25" dirty="0">
                <a:latin typeface="Georgia"/>
                <a:cs typeface="Georgia"/>
              </a:rPr>
              <a:t>This</a:t>
            </a:r>
            <a:r>
              <a:rPr sz="1814" spc="59" dirty="0">
                <a:latin typeface="Georgia"/>
                <a:cs typeface="Georgia"/>
              </a:rPr>
              <a:t> </a:t>
            </a:r>
            <a:r>
              <a:rPr sz="1814" spc="-17" dirty="0">
                <a:latin typeface="Georgia"/>
                <a:cs typeface="Georgia"/>
              </a:rPr>
              <a:t>means</a:t>
            </a:r>
            <a:r>
              <a:rPr sz="1814" spc="67" dirty="0">
                <a:latin typeface="Georgia"/>
                <a:cs typeface="Georgia"/>
              </a:rPr>
              <a:t> </a:t>
            </a:r>
            <a:r>
              <a:rPr sz="1814" spc="-8" dirty="0">
                <a:latin typeface="Georgia"/>
                <a:cs typeface="Georgia"/>
              </a:rPr>
              <a:t>that</a:t>
            </a:r>
            <a:r>
              <a:rPr sz="1814" spc="59" dirty="0">
                <a:latin typeface="Georgia"/>
                <a:cs typeface="Georgia"/>
              </a:rPr>
              <a:t> </a:t>
            </a:r>
            <a:r>
              <a:rPr sz="1814" dirty="0">
                <a:latin typeface="Georgia"/>
                <a:cs typeface="Georgia"/>
              </a:rPr>
              <a:t>the</a:t>
            </a:r>
            <a:r>
              <a:rPr sz="1814" spc="67" dirty="0">
                <a:latin typeface="Georgia"/>
                <a:cs typeface="Georgia"/>
              </a:rPr>
              <a:t> </a:t>
            </a:r>
            <a:r>
              <a:rPr sz="1814" dirty="0">
                <a:latin typeface="Georgia"/>
                <a:cs typeface="Georgia"/>
              </a:rPr>
              <a:t>state</a:t>
            </a:r>
            <a:r>
              <a:rPr sz="1814" spc="67" dirty="0">
                <a:latin typeface="Georgia"/>
                <a:cs typeface="Georgia"/>
              </a:rPr>
              <a:t> </a:t>
            </a:r>
            <a:r>
              <a:rPr sz="1814" spc="-17" dirty="0">
                <a:latin typeface="Georgia"/>
                <a:cs typeface="Georgia"/>
              </a:rPr>
              <a:t>contains</a:t>
            </a:r>
            <a:r>
              <a:rPr sz="1814" spc="59" dirty="0">
                <a:latin typeface="Georgia"/>
                <a:cs typeface="Georgia"/>
              </a:rPr>
              <a:t> </a:t>
            </a:r>
            <a:r>
              <a:rPr sz="1814" spc="-8" dirty="0">
                <a:latin typeface="Georgia"/>
                <a:cs typeface="Georgia"/>
              </a:rPr>
              <a:t>all</a:t>
            </a:r>
            <a:r>
              <a:rPr sz="1814" spc="67" dirty="0">
                <a:latin typeface="Georgia"/>
                <a:cs typeface="Georgia"/>
              </a:rPr>
              <a:t> </a:t>
            </a:r>
            <a:r>
              <a:rPr sz="1814" spc="25" dirty="0">
                <a:latin typeface="Georgia"/>
                <a:cs typeface="Georgia"/>
              </a:rPr>
              <a:t>we</a:t>
            </a:r>
            <a:r>
              <a:rPr sz="1814" spc="59" dirty="0">
                <a:latin typeface="Georgia"/>
                <a:cs typeface="Georgia"/>
              </a:rPr>
              <a:t> </a:t>
            </a:r>
            <a:r>
              <a:rPr sz="1814" dirty="0">
                <a:latin typeface="Georgia"/>
                <a:cs typeface="Georgia"/>
              </a:rPr>
              <a:t>need</a:t>
            </a:r>
            <a:r>
              <a:rPr sz="1814" spc="67" dirty="0">
                <a:latin typeface="Georgia"/>
                <a:cs typeface="Georgia"/>
              </a:rPr>
              <a:t> </a:t>
            </a:r>
            <a:r>
              <a:rPr sz="1814" spc="-8" dirty="0">
                <a:latin typeface="Georgia"/>
                <a:cs typeface="Georgia"/>
              </a:rPr>
              <a:t>to</a:t>
            </a:r>
            <a:r>
              <a:rPr sz="1814" spc="67" dirty="0">
                <a:latin typeface="Georgia"/>
                <a:cs typeface="Georgia"/>
              </a:rPr>
              <a:t> </a:t>
            </a:r>
            <a:r>
              <a:rPr sz="1814" spc="-8" dirty="0">
                <a:latin typeface="Georgia"/>
                <a:cs typeface="Georgia"/>
              </a:rPr>
              <a:t>know</a:t>
            </a:r>
            <a:r>
              <a:rPr sz="1814" spc="59" dirty="0">
                <a:latin typeface="Georgia"/>
                <a:cs typeface="Georgia"/>
              </a:rPr>
              <a:t> </a:t>
            </a:r>
            <a:r>
              <a:rPr sz="1814" spc="-25" dirty="0">
                <a:latin typeface="Georgia"/>
                <a:cs typeface="Georgia"/>
              </a:rPr>
              <a:t>from</a:t>
            </a:r>
            <a:r>
              <a:rPr sz="1814" spc="67" dirty="0">
                <a:latin typeface="Georgia"/>
                <a:cs typeface="Georgia"/>
              </a:rPr>
              <a:t> </a:t>
            </a:r>
            <a:r>
              <a:rPr sz="1814" dirty="0">
                <a:latin typeface="Georgia"/>
                <a:cs typeface="Georgia"/>
              </a:rPr>
              <a:t>the</a:t>
            </a:r>
            <a:r>
              <a:rPr sz="1814" spc="67" dirty="0">
                <a:latin typeface="Georgia"/>
                <a:cs typeface="Georgia"/>
              </a:rPr>
              <a:t> </a:t>
            </a:r>
            <a:r>
              <a:rPr sz="1814" spc="-17" dirty="0">
                <a:latin typeface="Georgia"/>
                <a:cs typeface="Georgia"/>
              </a:rPr>
              <a:t>history</a:t>
            </a:r>
            <a:endParaRPr sz="1814" dirty="0">
              <a:latin typeface="Georgia"/>
              <a:cs typeface="Georgia"/>
            </a:endParaRPr>
          </a:p>
          <a:p>
            <a:pPr marL="607693" indent="-310942">
              <a:spcBef>
                <a:spcPts val="597"/>
              </a:spcBef>
              <a:buClr>
                <a:srgbClr val="3333B2"/>
              </a:buClr>
              <a:buSzPct val="110526"/>
              <a:buFont typeface="Arial" panose="020B0604020202020204" pitchFamily="34" charset="0"/>
              <a:buChar char="•"/>
              <a:tabLst>
                <a:tab pos="554008" algn="l"/>
              </a:tabLst>
            </a:pPr>
            <a:r>
              <a:rPr sz="1814" spc="-25" dirty="0">
                <a:latin typeface="Georgia"/>
                <a:cs typeface="Georgia"/>
              </a:rPr>
              <a:t>Doesn’t</a:t>
            </a:r>
            <a:r>
              <a:rPr sz="1814" spc="75" dirty="0">
                <a:latin typeface="Georgia"/>
                <a:cs typeface="Georgia"/>
              </a:rPr>
              <a:t> </a:t>
            </a:r>
            <a:r>
              <a:rPr sz="1814" spc="-8" dirty="0">
                <a:latin typeface="Georgia"/>
                <a:cs typeface="Georgia"/>
              </a:rPr>
              <a:t>mean</a:t>
            </a:r>
            <a:r>
              <a:rPr sz="1814" spc="75" dirty="0">
                <a:latin typeface="Georgia"/>
                <a:cs typeface="Georgia"/>
              </a:rPr>
              <a:t> </a:t>
            </a:r>
            <a:r>
              <a:rPr sz="1814" spc="-17" dirty="0">
                <a:latin typeface="Georgia"/>
                <a:cs typeface="Georgia"/>
              </a:rPr>
              <a:t>it</a:t>
            </a:r>
            <a:r>
              <a:rPr sz="1814" spc="84" dirty="0">
                <a:latin typeface="Georgia"/>
                <a:cs typeface="Georgia"/>
              </a:rPr>
              <a:t> </a:t>
            </a:r>
            <a:r>
              <a:rPr sz="1814" spc="-17" dirty="0">
                <a:latin typeface="Georgia"/>
                <a:cs typeface="Georgia"/>
              </a:rPr>
              <a:t>contains</a:t>
            </a:r>
            <a:r>
              <a:rPr sz="1814" spc="75" dirty="0">
                <a:latin typeface="Georgia"/>
                <a:cs typeface="Georgia"/>
              </a:rPr>
              <a:t> </a:t>
            </a:r>
            <a:r>
              <a:rPr sz="1814" spc="-8" dirty="0">
                <a:latin typeface="Georgia"/>
                <a:cs typeface="Georgia"/>
              </a:rPr>
              <a:t>everything,</a:t>
            </a:r>
            <a:r>
              <a:rPr sz="1814" spc="84" dirty="0">
                <a:latin typeface="Georgia"/>
                <a:cs typeface="Georgia"/>
              </a:rPr>
              <a:t> </a:t>
            </a:r>
            <a:r>
              <a:rPr sz="1814" spc="-25" dirty="0">
                <a:latin typeface="Georgia"/>
                <a:cs typeface="Georgia"/>
              </a:rPr>
              <a:t>just</a:t>
            </a:r>
            <a:r>
              <a:rPr sz="1814" spc="75" dirty="0">
                <a:latin typeface="Georgia"/>
                <a:cs typeface="Georgia"/>
              </a:rPr>
              <a:t> </a:t>
            </a:r>
            <a:r>
              <a:rPr sz="1814" spc="-8" dirty="0">
                <a:latin typeface="Georgia"/>
                <a:cs typeface="Georgia"/>
              </a:rPr>
              <a:t>that</a:t>
            </a:r>
            <a:r>
              <a:rPr sz="1814" spc="84" dirty="0">
                <a:latin typeface="Georgia"/>
                <a:cs typeface="Georgia"/>
              </a:rPr>
              <a:t> </a:t>
            </a:r>
            <a:r>
              <a:rPr sz="1814" dirty="0">
                <a:latin typeface="Georgia"/>
                <a:cs typeface="Georgia"/>
              </a:rPr>
              <a:t>adding</a:t>
            </a:r>
            <a:r>
              <a:rPr sz="1814" spc="75" dirty="0">
                <a:latin typeface="Georgia"/>
                <a:cs typeface="Georgia"/>
              </a:rPr>
              <a:t> </a:t>
            </a:r>
            <a:r>
              <a:rPr sz="1814" spc="-25" dirty="0">
                <a:latin typeface="Georgia"/>
                <a:cs typeface="Georgia"/>
              </a:rPr>
              <a:t>more</a:t>
            </a:r>
            <a:r>
              <a:rPr sz="1814" spc="84" dirty="0">
                <a:latin typeface="Georgia"/>
                <a:cs typeface="Georgia"/>
              </a:rPr>
              <a:t> </a:t>
            </a:r>
            <a:r>
              <a:rPr sz="1814" spc="-17" dirty="0">
                <a:latin typeface="Georgia"/>
                <a:cs typeface="Georgia"/>
              </a:rPr>
              <a:t>history</a:t>
            </a:r>
            <a:r>
              <a:rPr sz="1814" spc="75" dirty="0">
                <a:latin typeface="Georgia"/>
                <a:cs typeface="Georgia"/>
              </a:rPr>
              <a:t> </a:t>
            </a:r>
            <a:r>
              <a:rPr sz="1814" spc="-17" dirty="0">
                <a:latin typeface="Georgia"/>
                <a:cs typeface="Georgia"/>
              </a:rPr>
              <a:t>doesn’t</a:t>
            </a:r>
            <a:r>
              <a:rPr sz="1814" spc="84" dirty="0">
                <a:latin typeface="Georgia"/>
                <a:cs typeface="Georgia"/>
              </a:rPr>
              <a:t> </a:t>
            </a:r>
            <a:r>
              <a:rPr sz="1814" spc="-8" dirty="0">
                <a:latin typeface="Georgia"/>
                <a:cs typeface="Georgia"/>
              </a:rPr>
              <a:t>help</a:t>
            </a:r>
            <a:endParaRPr sz="1814" dirty="0">
              <a:latin typeface="Georgia"/>
              <a:cs typeface="Georgia"/>
            </a:endParaRPr>
          </a:p>
          <a:p>
            <a:pPr marL="607693" indent="-310942">
              <a:spcBef>
                <a:spcPts val="597"/>
              </a:spcBef>
              <a:buClr>
                <a:srgbClr val="3333B2"/>
              </a:buClr>
              <a:buSzPct val="110526"/>
              <a:buFont typeface="Arial" panose="020B0604020202020204" pitchFamily="34" charset="0"/>
              <a:buChar char="•"/>
              <a:tabLst>
                <a:tab pos="554008" algn="l"/>
              </a:tabLst>
            </a:pPr>
            <a:r>
              <a:rPr sz="1814" spc="-25" dirty="0">
                <a:latin typeface="Georgia"/>
                <a:cs typeface="Georgia"/>
              </a:rPr>
              <a:t>Once the state is known, the history may be thrown away</a:t>
            </a:r>
          </a:p>
          <a:p>
            <a:pPr marL="996726" lvl="1" indent="-259118">
              <a:lnSpc>
                <a:spcPts val="1698"/>
              </a:lnSpc>
              <a:spcBef>
                <a:spcPts val="395"/>
              </a:spcBef>
              <a:buClr>
                <a:srgbClr val="3333B2"/>
              </a:buClr>
              <a:buSzPct val="111764"/>
              <a:buFont typeface="Arial" panose="020B0604020202020204" pitchFamily="34" charset="0"/>
              <a:buChar char="•"/>
              <a:tabLst>
                <a:tab pos="979921" algn="l"/>
              </a:tabLst>
            </a:pPr>
            <a:r>
              <a:rPr sz="1632" dirty="0">
                <a:latin typeface="Georgia"/>
                <a:cs typeface="Georgia"/>
              </a:rPr>
              <a:t>The</a:t>
            </a:r>
            <a:r>
              <a:rPr sz="1632" spc="51" dirty="0">
                <a:latin typeface="Georgia"/>
                <a:cs typeface="Georgia"/>
              </a:rPr>
              <a:t> </a:t>
            </a:r>
            <a:r>
              <a:rPr sz="1632" spc="8" dirty="0">
                <a:latin typeface="Georgia"/>
                <a:cs typeface="Georgia"/>
              </a:rPr>
              <a:t>full</a:t>
            </a:r>
            <a:r>
              <a:rPr sz="1632" spc="59" dirty="0">
                <a:latin typeface="Georgia"/>
                <a:cs typeface="Georgia"/>
              </a:rPr>
              <a:t> </a:t>
            </a:r>
            <a:r>
              <a:rPr sz="1632" spc="-8" dirty="0">
                <a:latin typeface="Georgia"/>
                <a:cs typeface="Georgia"/>
              </a:rPr>
              <a:t>environment</a:t>
            </a:r>
            <a:r>
              <a:rPr sz="1632" spc="59" dirty="0">
                <a:latin typeface="Georgia"/>
                <a:cs typeface="Georgia"/>
              </a:rPr>
              <a:t> </a:t>
            </a:r>
            <a:r>
              <a:rPr sz="1632" spc="294" dirty="0">
                <a:latin typeface="Georgia"/>
                <a:cs typeface="Georgia"/>
              </a:rPr>
              <a:t>+</a:t>
            </a:r>
            <a:r>
              <a:rPr sz="1632" spc="59" dirty="0">
                <a:latin typeface="Georgia"/>
                <a:cs typeface="Georgia"/>
              </a:rPr>
              <a:t> </a:t>
            </a:r>
            <a:r>
              <a:rPr sz="1632" spc="8" dirty="0">
                <a:latin typeface="Georgia"/>
                <a:cs typeface="Georgia"/>
              </a:rPr>
              <a:t>agent</a:t>
            </a:r>
            <a:r>
              <a:rPr sz="1632" spc="59" dirty="0">
                <a:latin typeface="Georgia"/>
                <a:cs typeface="Georgia"/>
              </a:rPr>
              <a:t> </a:t>
            </a:r>
            <a:r>
              <a:rPr sz="1632" dirty="0">
                <a:latin typeface="Georgia"/>
                <a:cs typeface="Georgia"/>
              </a:rPr>
              <a:t>state</a:t>
            </a:r>
            <a:r>
              <a:rPr sz="1632" spc="51" dirty="0">
                <a:latin typeface="Georgia"/>
                <a:cs typeface="Georgia"/>
              </a:rPr>
              <a:t> </a:t>
            </a:r>
            <a:r>
              <a:rPr sz="1632" spc="-25" dirty="0">
                <a:latin typeface="Georgia"/>
                <a:cs typeface="Georgia"/>
              </a:rPr>
              <a:t>is</a:t>
            </a:r>
            <a:r>
              <a:rPr sz="1632" spc="59" dirty="0">
                <a:latin typeface="Georgia"/>
                <a:cs typeface="Georgia"/>
              </a:rPr>
              <a:t> </a:t>
            </a:r>
            <a:r>
              <a:rPr sz="1632" spc="-17" dirty="0">
                <a:latin typeface="Georgia"/>
                <a:cs typeface="Georgia"/>
              </a:rPr>
              <a:t>Markov</a:t>
            </a:r>
            <a:r>
              <a:rPr sz="1632" spc="59" dirty="0">
                <a:latin typeface="Georgia"/>
                <a:cs typeface="Georgia"/>
              </a:rPr>
              <a:t> </a:t>
            </a:r>
            <a:r>
              <a:rPr sz="1632" dirty="0">
                <a:latin typeface="Georgia"/>
                <a:cs typeface="Georgia"/>
              </a:rPr>
              <a:t>(but</a:t>
            </a:r>
            <a:r>
              <a:rPr sz="1632" spc="59" dirty="0">
                <a:latin typeface="Georgia"/>
                <a:cs typeface="Georgia"/>
              </a:rPr>
              <a:t> </a:t>
            </a:r>
            <a:r>
              <a:rPr sz="1632" spc="25" dirty="0">
                <a:latin typeface="Georgia"/>
                <a:cs typeface="Georgia"/>
              </a:rPr>
              <a:t>large)</a:t>
            </a:r>
            <a:endParaRPr sz="1632" dirty="0">
              <a:latin typeface="Georgia"/>
              <a:cs typeface="Georgia"/>
            </a:endParaRPr>
          </a:p>
          <a:p>
            <a:pPr marL="996726" lvl="1" indent="-259118">
              <a:lnSpc>
                <a:spcPts val="1900"/>
              </a:lnSpc>
              <a:buClr>
                <a:srgbClr val="3333B2"/>
              </a:buClr>
              <a:buSzPct val="111764"/>
              <a:buFont typeface="Arial" panose="020B0604020202020204" pitchFamily="34" charset="0"/>
              <a:buChar char="•"/>
              <a:tabLst>
                <a:tab pos="979921" algn="l"/>
              </a:tabLst>
            </a:pPr>
            <a:r>
              <a:rPr sz="1632" dirty="0">
                <a:latin typeface="Georgia"/>
                <a:cs typeface="Georgia"/>
              </a:rPr>
              <a:t>The</a:t>
            </a:r>
            <a:r>
              <a:rPr sz="1632" spc="51" dirty="0">
                <a:latin typeface="Georgia"/>
                <a:cs typeface="Georgia"/>
              </a:rPr>
              <a:t> </a:t>
            </a:r>
            <a:r>
              <a:rPr sz="1632" spc="8" dirty="0">
                <a:latin typeface="Georgia"/>
                <a:cs typeface="Georgia"/>
              </a:rPr>
              <a:t>full</a:t>
            </a:r>
            <a:r>
              <a:rPr sz="1632" spc="51" dirty="0">
                <a:latin typeface="Georgia"/>
                <a:cs typeface="Georgia"/>
              </a:rPr>
              <a:t> </a:t>
            </a:r>
            <a:r>
              <a:rPr sz="1632" spc="-8" dirty="0">
                <a:latin typeface="Georgia"/>
                <a:cs typeface="Georgia"/>
              </a:rPr>
              <a:t>history</a:t>
            </a:r>
            <a:r>
              <a:rPr sz="1632" spc="51" dirty="0">
                <a:latin typeface="Georgia"/>
                <a:cs typeface="Georgia"/>
              </a:rPr>
              <a:t> </a:t>
            </a:r>
            <a:r>
              <a:rPr sz="1814" spc="75" dirty="0">
                <a:latin typeface="Lucida Sans Unicode"/>
                <a:cs typeface="Lucida Sans Unicode"/>
              </a:rPr>
              <a:t>H</a:t>
            </a:r>
            <a:r>
              <a:rPr sz="2176" i="1" spc="112" baseline="-11904" dirty="0">
                <a:latin typeface="Trebuchet MS"/>
                <a:cs typeface="Trebuchet MS"/>
              </a:rPr>
              <a:t>t</a:t>
            </a:r>
            <a:r>
              <a:rPr sz="2176" i="1" spc="315" baseline="-11904" dirty="0">
                <a:latin typeface="Trebuchet MS"/>
                <a:cs typeface="Trebuchet MS"/>
              </a:rPr>
              <a:t> </a:t>
            </a:r>
            <a:r>
              <a:rPr sz="1632" spc="-25" dirty="0">
                <a:latin typeface="Georgia"/>
                <a:cs typeface="Georgia"/>
              </a:rPr>
              <a:t>is</a:t>
            </a:r>
            <a:r>
              <a:rPr sz="1632" spc="51" dirty="0">
                <a:latin typeface="Georgia"/>
                <a:cs typeface="Georgia"/>
              </a:rPr>
              <a:t> </a:t>
            </a:r>
            <a:r>
              <a:rPr sz="1632" spc="-17" dirty="0">
                <a:latin typeface="Georgia"/>
                <a:cs typeface="Georgia"/>
              </a:rPr>
              <a:t>Markov</a:t>
            </a:r>
            <a:r>
              <a:rPr sz="1632" spc="51" dirty="0">
                <a:latin typeface="Georgia"/>
                <a:cs typeface="Georgia"/>
              </a:rPr>
              <a:t> </a:t>
            </a:r>
            <a:r>
              <a:rPr sz="1632" dirty="0">
                <a:latin typeface="Georgia"/>
                <a:cs typeface="Georgia"/>
              </a:rPr>
              <a:t>(but</a:t>
            </a:r>
            <a:r>
              <a:rPr sz="1632" spc="51" dirty="0">
                <a:latin typeface="Georgia"/>
                <a:cs typeface="Georgia"/>
              </a:rPr>
              <a:t> </a:t>
            </a:r>
            <a:r>
              <a:rPr sz="1632" dirty="0">
                <a:latin typeface="Georgia"/>
                <a:cs typeface="Georgia"/>
              </a:rPr>
              <a:t>keeps</a:t>
            </a:r>
            <a:r>
              <a:rPr sz="1632" spc="51" dirty="0">
                <a:latin typeface="Georgia"/>
                <a:cs typeface="Georgia"/>
              </a:rPr>
              <a:t> </a:t>
            </a:r>
            <a:r>
              <a:rPr sz="1632" spc="17" dirty="0">
                <a:latin typeface="Georgia"/>
                <a:cs typeface="Georgia"/>
              </a:rPr>
              <a:t>growing)</a:t>
            </a:r>
            <a:endParaRPr sz="1632" dirty="0">
              <a:latin typeface="Georgia"/>
              <a:cs typeface="Georgia"/>
            </a:endParaRPr>
          </a:p>
          <a:p>
            <a:pPr marL="607693" indent="-310942">
              <a:spcBef>
                <a:spcPts val="427"/>
              </a:spcBef>
              <a:buClr>
                <a:srgbClr val="3333B2"/>
              </a:buClr>
              <a:buSzPct val="110526"/>
              <a:buFont typeface="Arial" panose="020B0604020202020204" pitchFamily="34" charset="0"/>
              <a:buChar char="•"/>
              <a:tabLst>
                <a:tab pos="554008" algn="l"/>
              </a:tabLst>
            </a:pPr>
            <a:r>
              <a:rPr sz="1814" spc="-25" dirty="0">
                <a:latin typeface="Georgia"/>
                <a:cs typeface="Georgia"/>
              </a:rPr>
              <a:t>Typically,</a:t>
            </a:r>
            <a:r>
              <a:rPr sz="1814" spc="51" dirty="0">
                <a:latin typeface="Georgia"/>
                <a:cs typeface="Georgia"/>
              </a:rPr>
              <a:t> </a:t>
            </a:r>
            <a:r>
              <a:rPr sz="1814" dirty="0">
                <a:latin typeface="Georgia"/>
                <a:cs typeface="Georgia"/>
              </a:rPr>
              <a:t>the</a:t>
            </a:r>
            <a:r>
              <a:rPr sz="1814" spc="51" dirty="0">
                <a:latin typeface="Georgia"/>
                <a:cs typeface="Georgia"/>
              </a:rPr>
              <a:t> </a:t>
            </a:r>
            <a:r>
              <a:rPr sz="1814" spc="8" dirty="0">
                <a:latin typeface="Georgia"/>
                <a:cs typeface="Georgia"/>
              </a:rPr>
              <a:t>agent</a:t>
            </a:r>
            <a:r>
              <a:rPr sz="1814" spc="51" dirty="0">
                <a:latin typeface="Georgia"/>
                <a:cs typeface="Georgia"/>
              </a:rPr>
              <a:t> </a:t>
            </a:r>
            <a:r>
              <a:rPr sz="1814" dirty="0">
                <a:latin typeface="Georgia"/>
                <a:cs typeface="Georgia"/>
              </a:rPr>
              <a:t>state</a:t>
            </a:r>
            <a:r>
              <a:rPr sz="1814" spc="59" dirty="0">
                <a:latin typeface="Georgia"/>
                <a:cs typeface="Georgia"/>
              </a:rPr>
              <a:t> </a:t>
            </a:r>
            <a:r>
              <a:rPr sz="2176" i="1" spc="42" dirty="0">
                <a:latin typeface="Trebuchet MS"/>
                <a:cs typeface="Trebuchet MS"/>
              </a:rPr>
              <a:t>S</a:t>
            </a:r>
            <a:r>
              <a:rPr sz="2176" i="1" spc="63" baseline="-11904" dirty="0">
                <a:latin typeface="Trebuchet MS"/>
                <a:cs typeface="Trebuchet MS"/>
              </a:rPr>
              <a:t>t</a:t>
            </a:r>
            <a:r>
              <a:rPr sz="2176" i="1" spc="378" baseline="-11904" dirty="0">
                <a:latin typeface="Trebuchet MS"/>
                <a:cs typeface="Trebuchet MS"/>
              </a:rPr>
              <a:t> </a:t>
            </a:r>
            <a:r>
              <a:rPr sz="1814" spc="-34" dirty="0">
                <a:latin typeface="Georgia"/>
                <a:cs typeface="Georgia"/>
              </a:rPr>
              <a:t>is</a:t>
            </a:r>
            <a:r>
              <a:rPr sz="1814" spc="51" dirty="0">
                <a:latin typeface="Georgia"/>
                <a:cs typeface="Georgia"/>
              </a:rPr>
              <a:t> </a:t>
            </a:r>
            <a:r>
              <a:rPr sz="1814" spc="-17" dirty="0">
                <a:latin typeface="Georgia"/>
                <a:cs typeface="Georgia"/>
              </a:rPr>
              <a:t>some</a:t>
            </a:r>
            <a:r>
              <a:rPr sz="1814" spc="51" dirty="0">
                <a:latin typeface="Georgia"/>
                <a:cs typeface="Georgia"/>
              </a:rPr>
              <a:t> </a:t>
            </a:r>
            <a:r>
              <a:rPr sz="1814" spc="-25" dirty="0">
                <a:latin typeface="Georgia"/>
                <a:cs typeface="Georgia"/>
              </a:rPr>
              <a:t>compression</a:t>
            </a:r>
            <a:r>
              <a:rPr sz="1814" spc="59" dirty="0">
                <a:latin typeface="Georgia"/>
                <a:cs typeface="Georgia"/>
              </a:rPr>
              <a:t> </a:t>
            </a:r>
            <a:r>
              <a:rPr sz="1814" spc="-17" dirty="0">
                <a:latin typeface="Georgia"/>
                <a:cs typeface="Georgia"/>
              </a:rPr>
              <a:t>of</a:t>
            </a:r>
            <a:r>
              <a:rPr sz="1814" spc="51" dirty="0">
                <a:latin typeface="Georgia"/>
                <a:cs typeface="Georgia"/>
              </a:rPr>
              <a:t> </a:t>
            </a:r>
            <a:r>
              <a:rPr sz="2176" spc="84" dirty="0">
                <a:latin typeface="Lucida Sans Unicode"/>
                <a:cs typeface="Lucida Sans Unicode"/>
              </a:rPr>
              <a:t>H</a:t>
            </a:r>
            <a:r>
              <a:rPr sz="2176" i="1" spc="126" baseline="-11904" dirty="0">
                <a:latin typeface="Trebuchet MS"/>
                <a:cs typeface="Trebuchet MS"/>
              </a:rPr>
              <a:t>t</a:t>
            </a:r>
            <a:endParaRPr sz="2176" baseline="-11904" dirty="0">
              <a:latin typeface="Trebuchet MS"/>
              <a:cs typeface="Trebuchet MS"/>
            </a:endParaRPr>
          </a:p>
          <a:p>
            <a:pPr marL="607693" indent="-310942">
              <a:spcBef>
                <a:spcPts val="479"/>
              </a:spcBef>
              <a:buClr>
                <a:srgbClr val="3333B2"/>
              </a:buClr>
              <a:buSzPct val="110526"/>
              <a:buFont typeface="Arial" panose="020B0604020202020204" pitchFamily="34" charset="0"/>
              <a:buChar char="•"/>
              <a:tabLst>
                <a:tab pos="554008" algn="l"/>
              </a:tabLst>
            </a:pPr>
            <a:r>
              <a:rPr sz="1814" spc="-8" dirty="0">
                <a:latin typeface="Georgia"/>
                <a:cs typeface="Georgia"/>
              </a:rPr>
              <a:t>Note:</a:t>
            </a:r>
            <a:r>
              <a:rPr sz="1814" spc="134" dirty="0">
                <a:latin typeface="Georgia"/>
                <a:cs typeface="Georgia"/>
              </a:rPr>
              <a:t> </a:t>
            </a:r>
            <a:r>
              <a:rPr sz="1814" spc="25" dirty="0">
                <a:latin typeface="Georgia"/>
                <a:cs typeface="Georgia"/>
              </a:rPr>
              <a:t>we</a:t>
            </a:r>
            <a:r>
              <a:rPr sz="1814" spc="59" dirty="0">
                <a:latin typeface="Georgia"/>
                <a:cs typeface="Georgia"/>
              </a:rPr>
              <a:t> </a:t>
            </a:r>
            <a:r>
              <a:rPr sz="1814" spc="-8" dirty="0">
                <a:latin typeface="Georgia"/>
                <a:cs typeface="Georgia"/>
              </a:rPr>
              <a:t>use</a:t>
            </a:r>
            <a:r>
              <a:rPr sz="1814" spc="59" dirty="0">
                <a:latin typeface="Georgia"/>
                <a:cs typeface="Georgia"/>
              </a:rPr>
              <a:t> </a:t>
            </a:r>
            <a:r>
              <a:rPr sz="2176" i="1" spc="42" dirty="0">
                <a:latin typeface="Trebuchet MS"/>
                <a:cs typeface="Trebuchet MS"/>
              </a:rPr>
              <a:t>S</a:t>
            </a:r>
            <a:r>
              <a:rPr sz="2176" i="1" spc="63" baseline="-11904" dirty="0">
                <a:latin typeface="Trebuchet MS"/>
                <a:cs typeface="Trebuchet MS"/>
              </a:rPr>
              <a:t>t</a:t>
            </a:r>
            <a:r>
              <a:rPr sz="2176" i="1" spc="390" baseline="-11904" dirty="0">
                <a:latin typeface="Trebuchet MS"/>
                <a:cs typeface="Trebuchet MS"/>
              </a:rPr>
              <a:t> </a:t>
            </a:r>
            <a:r>
              <a:rPr sz="1814" spc="-8" dirty="0">
                <a:latin typeface="Georgia"/>
                <a:cs typeface="Georgia"/>
              </a:rPr>
              <a:t>to</a:t>
            </a:r>
            <a:r>
              <a:rPr sz="1814" spc="59" dirty="0">
                <a:latin typeface="Georgia"/>
                <a:cs typeface="Georgia"/>
              </a:rPr>
              <a:t> </a:t>
            </a:r>
            <a:r>
              <a:rPr sz="1814" dirty="0">
                <a:latin typeface="Georgia"/>
                <a:cs typeface="Georgia"/>
              </a:rPr>
              <a:t>denote</a:t>
            </a:r>
            <a:r>
              <a:rPr sz="1814" spc="59" dirty="0">
                <a:latin typeface="Georgia"/>
                <a:cs typeface="Georgia"/>
              </a:rPr>
              <a:t> </a:t>
            </a:r>
            <a:r>
              <a:rPr sz="1814" dirty="0">
                <a:latin typeface="Georgia"/>
                <a:cs typeface="Georgia"/>
              </a:rPr>
              <a:t>the</a:t>
            </a:r>
            <a:r>
              <a:rPr sz="1814" spc="59" dirty="0">
                <a:latin typeface="Georgia"/>
                <a:cs typeface="Georgia"/>
              </a:rPr>
              <a:t> </a:t>
            </a:r>
            <a:r>
              <a:rPr sz="1814" b="1" spc="17" dirty="0">
                <a:solidFill>
                  <a:srgbClr val="0046FF"/>
                </a:solidFill>
                <a:latin typeface="Cambria"/>
                <a:cs typeface="Cambria"/>
              </a:rPr>
              <a:t>agent</a:t>
            </a:r>
            <a:r>
              <a:rPr sz="1814" b="1" spc="126" dirty="0">
                <a:solidFill>
                  <a:srgbClr val="0046FF"/>
                </a:solidFill>
                <a:latin typeface="Cambria"/>
                <a:cs typeface="Cambria"/>
              </a:rPr>
              <a:t> </a:t>
            </a:r>
            <a:r>
              <a:rPr sz="1814" b="1" spc="8" dirty="0">
                <a:solidFill>
                  <a:srgbClr val="0046FF"/>
                </a:solidFill>
                <a:latin typeface="Cambria"/>
                <a:cs typeface="Cambria"/>
              </a:rPr>
              <a:t>state</a:t>
            </a:r>
            <a:r>
              <a:rPr sz="1814" spc="8" dirty="0">
                <a:latin typeface="Georgia"/>
                <a:cs typeface="Georgia"/>
              </a:rPr>
              <a:t>,</a:t>
            </a:r>
            <a:r>
              <a:rPr sz="1814" spc="59" dirty="0">
                <a:latin typeface="Georgia"/>
                <a:cs typeface="Georgia"/>
              </a:rPr>
              <a:t> </a:t>
            </a:r>
            <a:r>
              <a:rPr sz="1814" spc="-17" dirty="0">
                <a:latin typeface="Georgia"/>
                <a:cs typeface="Georgia"/>
              </a:rPr>
              <a:t>not</a:t>
            </a:r>
            <a:r>
              <a:rPr sz="1814" spc="59" dirty="0">
                <a:latin typeface="Georgia"/>
                <a:cs typeface="Georgia"/>
              </a:rPr>
              <a:t> </a:t>
            </a:r>
            <a:r>
              <a:rPr sz="1814" dirty="0">
                <a:latin typeface="Georgia"/>
                <a:cs typeface="Georgia"/>
              </a:rPr>
              <a:t>the</a:t>
            </a:r>
            <a:r>
              <a:rPr sz="1814" spc="59" dirty="0">
                <a:latin typeface="Georgia"/>
                <a:cs typeface="Georgia"/>
              </a:rPr>
              <a:t> </a:t>
            </a:r>
            <a:r>
              <a:rPr sz="1814" b="1" spc="-8" dirty="0">
                <a:solidFill>
                  <a:srgbClr val="0046FF"/>
                </a:solidFill>
                <a:latin typeface="Cambria"/>
                <a:cs typeface="Cambria"/>
              </a:rPr>
              <a:t>environment</a:t>
            </a:r>
            <a:r>
              <a:rPr sz="1814" b="1" spc="118" dirty="0">
                <a:solidFill>
                  <a:srgbClr val="0046FF"/>
                </a:solidFill>
                <a:latin typeface="Cambria"/>
                <a:cs typeface="Cambria"/>
              </a:rPr>
              <a:t> </a:t>
            </a:r>
            <a:r>
              <a:rPr sz="1814" b="1" spc="8" dirty="0">
                <a:solidFill>
                  <a:srgbClr val="0046FF"/>
                </a:solidFill>
                <a:latin typeface="Cambria"/>
                <a:cs typeface="Cambria"/>
              </a:rPr>
              <a:t>state</a:t>
            </a:r>
            <a:endParaRPr sz="1814" dirty="0">
              <a:latin typeface="Cambria"/>
              <a:cs typeface="Cambria"/>
            </a:endParaRPr>
          </a:p>
        </p:txBody>
      </p:sp>
      <p:sp>
        <p:nvSpPr>
          <p:cNvPr id="4" name="Rectangle 3">
            <a:extLst>
              <a:ext uri="{FF2B5EF4-FFF2-40B4-BE49-F238E27FC236}">
                <a16:creationId xmlns:a16="http://schemas.microsoft.com/office/drawing/2014/main" id="{A5BBA5CD-32CC-DA07-FA16-01431D4E3D24}"/>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E65FCE6-968E-986C-4A6E-E7CFABFBCB2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35D0C1F8-C6E4-9C6A-4E35-D96A73B31098}"/>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972086799"/>
      </p:ext>
    </p:extLst>
  </p:cSld>
  <p:clrMapOvr>
    <a:masterClrMapping/>
  </p:clrMapOvr>
  <p:transition>
    <p:cut/>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550078" y="727979"/>
            <a:ext cx="7330675" cy="471513"/>
          </a:xfrm>
          <a:prstGeom prst="rect">
            <a:avLst/>
          </a:prstGeom>
        </p:spPr>
        <p:txBody>
          <a:bodyPr vert="horz" wrap="square" lIns="0" tIns="19214" rIns="0" bIns="0" rtlCol="0" anchor="ctr">
            <a:spAutoFit/>
          </a:bodyPr>
          <a:lstStyle/>
          <a:p>
            <a:pPr marL="21349">
              <a:spcBef>
                <a:spcPts val="151"/>
              </a:spcBef>
            </a:pPr>
            <a:r>
              <a:rPr sz="3264" spc="-59" dirty="0">
                <a:solidFill>
                  <a:srgbClr val="3333B2"/>
                </a:solidFill>
                <a:latin typeface="Georgia"/>
                <a:cs typeface="Georgia"/>
              </a:rPr>
              <a:t>Partially</a:t>
            </a:r>
            <a:r>
              <a:rPr sz="3264" spc="51" dirty="0">
                <a:solidFill>
                  <a:srgbClr val="3333B2"/>
                </a:solidFill>
                <a:latin typeface="Georgia"/>
                <a:cs typeface="Georgia"/>
              </a:rPr>
              <a:t> </a:t>
            </a:r>
            <a:r>
              <a:rPr sz="3264" spc="-51" dirty="0">
                <a:solidFill>
                  <a:srgbClr val="3333B2"/>
                </a:solidFill>
                <a:latin typeface="Georgia"/>
                <a:cs typeface="Georgia"/>
              </a:rPr>
              <a:t>Observable</a:t>
            </a:r>
            <a:r>
              <a:rPr sz="3264" spc="59" dirty="0">
                <a:solidFill>
                  <a:srgbClr val="3333B2"/>
                </a:solidFill>
                <a:latin typeface="Georgia"/>
                <a:cs typeface="Georgia"/>
              </a:rPr>
              <a:t> </a:t>
            </a:r>
            <a:r>
              <a:rPr sz="3264" spc="-67" dirty="0">
                <a:solidFill>
                  <a:srgbClr val="3333B2"/>
                </a:solidFill>
                <a:latin typeface="Georgia"/>
                <a:cs typeface="Georgia"/>
              </a:rPr>
              <a:t>Environments</a:t>
            </a:r>
            <a:endParaRPr sz="3264" dirty="0">
              <a:latin typeface="Georgia"/>
              <a:cs typeface="Georgia"/>
            </a:endParaRPr>
          </a:p>
        </p:txBody>
      </p:sp>
      <p:sp>
        <p:nvSpPr>
          <p:cNvPr id="3" name="object 3"/>
          <p:cNvSpPr txBox="1"/>
          <p:nvPr/>
        </p:nvSpPr>
        <p:spPr>
          <a:xfrm>
            <a:off x="1654933" y="1463139"/>
            <a:ext cx="9120967" cy="3334462"/>
          </a:xfrm>
          <a:prstGeom prst="rect">
            <a:avLst/>
          </a:prstGeom>
        </p:spPr>
        <p:txBody>
          <a:bodyPr vert="horz" wrap="square" lIns="0" tIns="59777" rIns="0" bIns="0" rtlCol="0">
            <a:spAutoFit/>
          </a:bodyPr>
          <a:lstStyle/>
          <a:p>
            <a:pPr marL="373922" indent="-310942">
              <a:spcBef>
                <a:spcPts val="471"/>
              </a:spcBef>
              <a:buClr>
                <a:srgbClr val="3333B2"/>
              </a:buClr>
              <a:buSzPct val="110526"/>
              <a:buFont typeface="Arial" panose="020B0604020202020204" pitchFamily="34" charset="0"/>
              <a:buChar char="•"/>
              <a:tabLst>
                <a:tab pos="319168" algn="l"/>
              </a:tabLst>
            </a:pPr>
            <a:r>
              <a:rPr sz="2176" b="1" spc="-25" dirty="0">
                <a:solidFill>
                  <a:srgbClr val="0046FF"/>
                </a:solidFill>
                <a:latin typeface="Cambria"/>
                <a:cs typeface="Cambria"/>
              </a:rPr>
              <a:t>Partial</a:t>
            </a:r>
            <a:r>
              <a:rPr sz="2176" b="1" spc="109" dirty="0">
                <a:solidFill>
                  <a:srgbClr val="0046FF"/>
                </a:solidFill>
                <a:latin typeface="Cambria"/>
                <a:cs typeface="Cambria"/>
              </a:rPr>
              <a:t> </a:t>
            </a:r>
            <a:r>
              <a:rPr sz="2176" b="1" dirty="0">
                <a:solidFill>
                  <a:srgbClr val="0046FF"/>
                </a:solidFill>
                <a:latin typeface="Cambria"/>
                <a:cs typeface="Cambria"/>
              </a:rPr>
              <a:t>observability</a:t>
            </a:r>
            <a:r>
              <a:rPr sz="2176" dirty="0">
                <a:latin typeface="Georgia"/>
                <a:cs typeface="Georgia"/>
              </a:rPr>
              <a:t>:</a:t>
            </a:r>
            <a:r>
              <a:rPr sz="2176" spc="134" dirty="0">
                <a:latin typeface="Georgia"/>
                <a:cs typeface="Georgia"/>
              </a:rPr>
              <a:t> </a:t>
            </a:r>
            <a:r>
              <a:rPr sz="2176" spc="-8" dirty="0">
                <a:latin typeface="Georgia"/>
                <a:cs typeface="Georgia"/>
              </a:rPr>
              <a:t>The</a:t>
            </a:r>
            <a:r>
              <a:rPr sz="2176" spc="51" dirty="0">
                <a:latin typeface="Georgia"/>
                <a:cs typeface="Georgia"/>
              </a:rPr>
              <a:t> </a:t>
            </a:r>
            <a:r>
              <a:rPr sz="2176" spc="-17" dirty="0">
                <a:latin typeface="Georgia"/>
                <a:cs typeface="Georgia"/>
              </a:rPr>
              <a:t>observations</a:t>
            </a:r>
            <a:r>
              <a:rPr sz="2176" spc="59" dirty="0">
                <a:latin typeface="Georgia"/>
                <a:cs typeface="Georgia"/>
              </a:rPr>
              <a:t> </a:t>
            </a:r>
            <a:r>
              <a:rPr sz="2176" dirty="0">
                <a:latin typeface="Georgia"/>
                <a:cs typeface="Georgia"/>
              </a:rPr>
              <a:t>are</a:t>
            </a:r>
            <a:r>
              <a:rPr sz="2176" spc="59" dirty="0">
                <a:latin typeface="Georgia"/>
                <a:cs typeface="Georgia"/>
              </a:rPr>
              <a:t> </a:t>
            </a:r>
            <a:r>
              <a:rPr sz="2176" spc="-17" dirty="0">
                <a:latin typeface="Georgia"/>
                <a:cs typeface="Georgia"/>
              </a:rPr>
              <a:t>not</a:t>
            </a:r>
            <a:r>
              <a:rPr sz="2176" spc="51" dirty="0">
                <a:latin typeface="Georgia"/>
                <a:cs typeface="Georgia"/>
              </a:rPr>
              <a:t> </a:t>
            </a:r>
            <a:r>
              <a:rPr sz="2176" spc="-17" dirty="0">
                <a:latin typeface="Georgia"/>
                <a:cs typeface="Georgia"/>
              </a:rPr>
              <a:t>Markovian</a:t>
            </a:r>
            <a:endParaRPr sz="2176" dirty="0">
              <a:latin typeface="Georgia"/>
              <a:cs typeface="Georgia"/>
            </a:endParaRPr>
          </a:p>
          <a:p>
            <a:pPr marL="813712" lvl="1" indent="-310942">
              <a:spcBef>
                <a:spcPts val="427"/>
              </a:spcBef>
              <a:buClr>
                <a:srgbClr val="3333B2"/>
              </a:buClr>
              <a:buSzPct val="111764"/>
              <a:buFont typeface="Arial" panose="020B0604020202020204" pitchFamily="34" charset="0"/>
              <a:buChar char="•"/>
              <a:tabLst>
                <a:tab pos="745081" algn="l"/>
              </a:tabLst>
            </a:pPr>
            <a:r>
              <a:rPr sz="1814" spc="-25" dirty="0">
                <a:latin typeface="Georgia"/>
                <a:cs typeface="Georgia"/>
              </a:rPr>
              <a:t>A</a:t>
            </a:r>
            <a:r>
              <a:rPr sz="1814" spc="59" dirty="0">
                <a:latin typeface="Georgia"/>
                <a:cs typeface="Georgia"/>
              </a:rPr>
              <a:t> </a:t>
            </a:r>
            <a:r>
              <a:rPr sz="1814" spc="-8" dirty="0">
                <a:latin typeface="Georgia"/>
                <a:cs typeface="Georgia"/>
              </a:rPr>
              <a:t>robot</a:t>
            </a:r>
            <a:r>
              <a:rPr sz="1814" spc="67" dirty="0">
                <a:latin typeface="Georgia"/>
                <a:cs typeface="Georgia"/>
              </a:rPr>
              <a:t> </a:t>
            </a:r>
            <a:r>
              <a:rPr sz="1814" spc="8" dirty="0">
                <a:latin typeface="Georgia"/>
                <a:cs typeface="Georgia"/>
              </a:rPr>
              <a:t>with</a:t>
            </a:r>
            <a:r>
              <a:rPr sz="1814" spc="59" dirty="0">
                <a:latin typeface="Georgia"/>
                <a:cs typeface="Georgia"/>
              </a:rPr>
              <a:t> </a:t>
            </a:r>
            <a:r>
              <a:rPr sz="1814" dirty="0">
                <a:latin typeface="Georgia"/>
                <a:cs typeface="Georgia"/>
              </a:rPr>
              <a:t>camera</a:t>
            </a:r>
            <a:r>
              <a:rPr sz="1814" spc="67" dirty="0">
                <a:latin typeface="Georgia"/>
                <a:cs typeface="Georgia"/>
              </a:rPr>
              <a:t> </a:t>
            </a:r>
            <a:r>
              <a:rPr sz="1814" spc="-17" dirty="0">
                <a:latin typeface="Georgia"/>
                <a:cs typeface="Georgia"/>
              </a:rPr>
              <a:t>vision</a:t>
            </a:r>
            <a:r>
              <a:rPr sz="1814" spc="67" dirty="0">
                <a:latin typeface="Georgia"/>
                <a:cs typeface="Georgia"/>
              </a:rPr>
              <a:t> </a:t>
            </a:r>
            <a:r>
              <a:rPr sz="1814" spc="-25" dirty="0">
                <a:latin typeface="Georgia"/>
                <a:cs typeface="Georgia"/>
              </a:rPr>
              <a:t>isn’t</a:t>
            </a:r>
            <a:r>
              <a:rPr sz="1814" spc="59" dirty="0">
                <a:latin typeface="Georgia"/>
                <a:cs typeface="Georgia"/>
              </a:rPr>
              <a:t> </a:t>
            </a:r>
            <a:r>
              <a:rPr sz="1814" dirty="0">
                <a:latin typeface="Georgia"/>
                <a:cs typeface="Georgia"/>
              </a:rPr>
              <a:t>told</a:t>
            </a:r>
            <a:r>
              <a:rPr sz="1814" spc="67" dirty="0">
                <a:latin typeface="Georgia"/>
                <a:cs typeface="Georgia"/>
              </a:rPr>
              <a:t> </a:t>
            </a:r>
            <a:r>
              <a:rPr sz="1814" spc="-17" dirty="0">
                <a:latin typeface="Georgia"/>
                <a:cs typeface="Georgia"/>
              </a:rPr>
              <a:t>its</a:t>
            </a:r>
            <a:r>
              <a:rPr sz="1814" spc="67" dirty="0">
                <a:latin typeface="Georgia"/>
                <a:cs typeface="Georgia"/>
              </a:rPr>
              <a:t> </a:t>
            </a:r>
            <a:r>
              <a:rPr sz="1814" spc="-8" dirty="0">
                <a:latin typeface="Georgia"/>
                <a:cs typeface="Georgia"/>
              </a:rPr>
              <a:t>absolute</a:t>
            </a:r>
            <a:r>
              <a:rPr sz="1814" spc="59" dirty="0">
                <a:latin typeface="Georgia"/>
                <a:cs typeface="Georgia"/>
              </a:rPr>
              <a:t> </a:t>
            </a:r>
            <a:r>
              <a:rPr sz="1814" spc="-8" dirty="0">
                <a:latin typeface="Georgia"/>
                <a:cs typeface="Georgia"/>
              </a:rPr>
              <a:t>location</a:t>
            </a:r>
            <a:endParaRPr sz="1814" dirty="0">
              <a:latin typeface="Georgia"/>
              <a:cs typeface="Georgia"/>
            </a:endParaRPr>
          </a:p>
          <a:p>
            <a:pPr marL="813712" lvl="1" indent="-310942">
              <a:spcBef>
                <a:spcPts val="126"/>
              </a:spcBef>
              <a:buClr>
                <a:srgbClr val="3333B2"/>
              </a:buClr>
              <a:buSzPct val="111764"/>
              <a:buFont typeface="Arial" panose="020B0604020202020204" pitchFamily="34" charset="0"/>
              <a:buChar char="•"/>
              <a:tabLst>
                <a:tab pos="745081" algn="l"/>
              </a:tabLst>
            </a:pPr>
            <a:r>
              <a:rPr sz="1814" spc="-25" dirty="0">
                <a:latin typeface="Georgia"/>
                <a:cs typeface="Georgia"/>
              </a:rPr>
              <a:t>A</a:t>
            </a:r>
            <a:r>
              <a:rPr sz="1814" spc="51" dirty="0">
                <a:latin typeface="Georgia"/>
                <a:cs typeface="Georgia"/>
              </a:rPr>
              <a:t> </a:t>
            </a:r>
            <a:r>
              <a:rPr sz="1814" spc="-8" dirty="0">
                <a:latin typeface="Georgia"/>
                <a:cs typeface="Georgia"/>
              </a:rPr>
              <a:t>poker</a:t>
            </a:r>
            <a:r>
              <a:rPr sz="1814" spc="59" dirty="0">
                <a:latin typeface="Georgia"/>
                <a:cs typeface="Georgia"/>
              </a:rPr>
              <a:t> </a:t>
            </a:r>
            <a:r>
              <a:rPr sz="1814" dirty="0">
                <a:latin typeface="Georgia"/>
                <a:cs typeface="Georgia"/>
              </a:rPr>
              <a:t>playing</a:t>
            </a:r>
            <a:r>
              <a:rPr sz="1814" spc="51" dirty="0">
                <a:latin typeface="Georgia"/>
                <a:cs typeface="Georgia"/>
              </a:rPr>
              <a:t> </a:t>
            </a:r>
            <a:r>
              <a:rPr sz="1814" spc="8" dirty="0">
                <a:latin typeface="Georgia"/>
                <a:cs typeface="Georgia"/>
              </a:rPr>
              <a:t>agent</a:t>
            </a:r>
            <a:r>
              <a:rPr sz="1814" spc="59" dirty="0">
                <a:latin typeface="Georgia"/>
                <a:cs typeface="Georgia"/>
              </a:rPr>
              <a:t> </a:t>
            </a:r>
            <a:r>
              <a:rPr sz="1814" dirty="0">
                <a:latin typeface="Georgia"/>
                <a:cs typeface="Georgia"/>
              </a:rPr>
              <a:t>only</a:t>
            </a:r>
            <a:r>
              <a:rPr sz="1814" spc="51" dirty="0">
                <a:latin typeface="Georgia"/>
                <a:cs typeface="Georgia"/>
              </a:rPr>
              <a:t> </a:t>
            </a:r>
            <a:r>
              <a:rPr sz="1814" spc="-8" dirty="0">
                <a:latin typeface="Georgia"/>
                <a:cs typeface="Georgia"/>
              </a:rPr>
              <a:t>observes</a:t>
            </a:r>
            <a:r>
              <a:rPr sz="1814" spc="59" dirty="0">
                <a:latin typeface="Georgia"/>
                <a:cs typeface="Georgia"/>
              </a:rPr>
              <a:t> </a:t>
            </a:r>
            <a:r>
              <a:rPr sz="1814" spc="-17" dirty="0">
                <a:latin typeface="Georgia"/>
                <a:cs typeface="Georgia"/>
              </a:rPr>
              <a:t>public</a:t>
            </a:r>
            <a:r>
              <a:rPr sz="1814" spc="51" dirty="0">
                <a:latin typeface="Georgia"/>
                <a:cs typeface="Georgia"/>
              </a:rPr>
              <a:t> </a:t>
            </a:r>
            <a:r>
              <a:rPr sz="1814" spc="-8" dirty="0">
                <a:latin typeface="Georgia"/>
                <a:cs typeface="Georgia"/>
              </a:rPr>
              <a:t>cards</a:t>
            </a:r>
            <a:endParaRPr sz="1814" dirty="0">
              <a:latin typeface="Georgia"/>
              <a:cs typeface="Georgia"/>
            </a:endParaRPr>
          </a:p>
          <a:p>
            <a:pPr marL="373922" indent="-310942">
              <a:spcBef>
                <a:spcPts val="630"/>
              </a:spcBef>
              <a:buClr>
                <a:srgbClr val="3333B2"/>
              </a:buClr>
              <a:buSzPct val="110526"/>
              <a:buFont typeface="Arial" panose="020B0604020202020204" pitchFamily="34" charset="0"/>
              <a:buChar char="•"/>
              <a:tabLst>
                <a:tab pos="319168" algn="l"/>
              </a:tabLst>
            </a:pPr>
            <a:r>
              <a:rPr sz="2176" spc="-25" dirty="0">
                <a:latin typeface="Georgia"/>
                <a:cs typeface="Georgia"/>
              </a:rPr>
              <a:t>Now</a:t>
            </a:r>
            <a:r>
              <a:rPr sz="2176" spc="51" dirty="0">
                <a:latin typeface="Georgia"/>
                <a:cs typeface="Georgia"/>
              </a:rPr>
              <a:t> </a:t>
            </a:r>
            <a:r>
              <a:rPr sz="2176" spc="-8" dirty="0">
                <a:latin typeface="Georgia"/>
                <a:cs typeface="Georgia"/>
              </a:rPr>
              <a:t>using</a:t>
            </a:r>
            <a:r>
              <a:rPr sz="2176" spc="59" dirty="0">
                <a:latin typeface="Georgia"/>
                <a:cs typeface="Georgia"/>
              </a:rPr>
              <a:t> </a:t>
            </a:r>
            <a:r>
              <a:rPr sz="2176" dirty="0">
                <a:latin typeface="Georgia"/>
                <a:cs typeface="Georgia"/>
              </a:rPr>
              <a:t>the</a:t>
            </a:r>
            <a:r>
              <a:rPr sz="2176" spc="59" dirty="0">
                <a:latin typeface="Georgia"/>
                <a:cs typeface="Georgia"/>
              </a:rPr>
              <a:t> </a:t>
            </a:r>
            <a:r>
              <a:rPr sz="2176" spc="-17" dirty="0">
                <a:latin typeface="Georgia"/>
                <a:cs typeface="Georgia"/>
              </a:rPr>
              <a:t>observation</a:t>
            </a:r>
            <a:r>
              <a:rPr sz="2176" spc="59" dirty="0">
                <a:latin typeface="Georgia"/>
                <a:cs typeface="Georgia"/>
              </a:rPr>
              <a:t> </a:t>
            </a:r>
            <a:r>
              <a:rPr sz="2176" spc="-34" dirty="0">
                <a:latin typeface="Georgia"/>
                <a:cs typeface="Georgia"/>
              </a:rPr>
              <a:t>as</a:t>
            </a:r>
            <a:r>
              <a:rPr sz="2176" spc="59" dirty="0">
                <a:latin typeface="Georgia"/>
                <a:cs typeface="Georgia"/>
              </a:rPr>
              <a:t> </a:t>
            </a:r>
            <a:r>
              <a:rPr sz="2176" dirty="0">
                <a:latin typeface="Georgia"/>
                <a:cs typeface="Georgia"/>
              </a:rPr>
              <a:t>state</a:t>
            </a:r>
            <a:r>
              <a:rPr sz="2176" spc="59" dirty="0">
                <a:latin typeface="Georgia"/>
                <a:cs typeface="Georgia"/>
              </a:rPr>
              <a:t> </a:t>
            </a:r>
            <a:r>
              <a:rPr sz="2176" dirty="0">
                <a:latin typeface="Georgia"/>
                <a:cs typeface="Georgia"/>
              </a:rPr>
              <a:t>would</a:t>
            </a:r>
            <a:r>
              <a:rPr sz="2176" spc="59" dirty="0">
                <a:latin typeface="Georgia"/>
                <a:cs typeface="Georgia"/>
              </a:rPr>
              <a:t> </a:t>
            </a:r>
            <a:r>
              <a:rPr sz="2176" spc="-17" dirty="0">
                <a:latin typeface="Georgia"/>
                <a:cs typeface="Georgia"/>
              </a:rPr>
              <a:t>not</a:t>
            </a:r>
            <a:r>
              <a:rPr sz="2176" spc="59" dirty="0">
                <a:latin typeface="Georgia"/>
                <a:cs typeface="Georgia"/>
              </a:rPr>
              <a:t> </a:t>
            </a:r>
            <a:r>
              <a:rPr sz="2176" dirty="0">
                <a:latin typeface="Georgia"/>
                <a:cs typeface="Georgia"/>
              </a:rPr>
              <a:t>be</a:t>
            </a:r>
            <a:r>
              <a:rPr sz="2176" spc="59" dirty="0">
                <a:latin typeface="Georgia"/>
                <a:cs typeface="Georgia"/>
              </a:rPr>
              <a:t> </a:t>
            </a:r>
            <a:r>
              <a:rPr sz="2176" spc="-17" dirty="0">
                <a:latin typeface="Georgia"/>
                <a:cs typeface="Georgia"/>
              </a:rPr>
              <a:t>Markovian</a:t>
            </a:r>
            <a:endParaRPr sz="2176" dirty="0">
              <a:latin typeface="Georgia"/>
              <a:cs typeface="Georgia"/>
            </a:endParaRPr>
          </a:p>
          <a:p>
            <a:pPr marL="373922" indent="-310942">
              <a:spcBef>
                <a:spcPts val="597"/>
              </a:spcBef>
              <a:buClr>
                <a:srgbClr val="3333B2"/>
              </a:buClr>
              <a:buSzPct val="110526"/>
              <a:buFont typeface="Arial" panose="020B0604020202020204" pitchFamily="34" charset="0"/>
              <a:buChar char="•"/>
              <a:tabLst>
                <a:tab pos="319168" algn="l"/>
              </a:tabLst>
            </a:pPr>
            <a:r>
              <a:rPr sz="2176" spc="-25" dirty="0">
                <a:latin typeface="Georgia"/>
                <a:cs typeface="Georgia"/>
              </a:rPr>
              <a:t>This</a:t>
            </a:r>
            <a:r>
              <a:rPr sz="2176" spc="59" dirty="0">
                <a:latin typeface="Georgia"/>
                <a:cs typeface="Georgia"/>
              </a:rPr>
              <a:t> </a:t>
            </a:r>
            <a:r>
              <a:rPr sz="2176" spc="-34" dirty="0">
                <a:latin typeface="Georgia"/>
                <a:cs typeface="Georgia"/>
              </a:rPr>
              <a:t>is</a:t>
            </a:r>
            <a:r>
              <a:rPr sz="2176" spc="67" dirty="0">
                <a:latin typeface="Georgia"/>
                <a:cs typeface="Georgia"/>
              </a:rPr>
              <a:t> </a:t>
            </a:r>
            <a:r>
              <a:rPr sz="2176" spc="-8" dirty="0">
                <a:latin typeface="Georgia"/>
                <a:cs typeface="Georgia"/>
              </a:rPr>
              <a:t>called</a:t>
            </a:r>
            <a:r>
              <a:rPr sz="2176" spc="67" dirty="0">
                <a:latin typeface="Georgia"/>
                <a:cs typeface="Georgia"/>
              </a:rPr>
              <a:t> </a:t>
            </a:r>
            <a:r>
              <a:rPr sz="2176" spc="17" dirty="0">
                <a:latin typeface="Georgia"/>
                <a:cs typeface="Georgia"/>
              </a:rPr>
              <a:t>a</a:t>
            </a:r>
            <a:r>
              <a:rPr sz="2176" spc="67" dirty="0">
                <a:latin typeface="Georgia"/>
                <a:cs typeface="Georgia"/>
              </a:rPr>
              <a:t> </a:t>
            </a:r>
            <a:r>
              <a:rPr sz="2176" b="1" spc="-8" dirty="0">
                <a:solidFill>
                  <a:srgbClr val="0046FF"/>
                </a:solidFill>
                <a:latin typeface="Cambria"/>
                <a:cs typeface="Cambria"/>
              </a:rPr>
              <a:t>partially</a:t>
            </a:r>
            <a:r>
              <a:rPr sz="2176" b="1" spc="126" dirty="0">
                <a:solidFill>
                  <a:srgbClr val="0046FF"/>
                </a:solidFill>
                <a:latin typeface="Cambria"/>
                <a:cs typeface="Cambria"/>
              </a:rPr>
              <a:t> </a:t>
            </a:r>
            <a:r>
              <a:rPr sz="2176" b="1" spc="-17" dirty="0">
                <a:solidFill>
                  <a:srgbClr val="0046FF"/>
                </a:solidFill>
                <a:latin typeface="Cambria"/>
                <a:cs typeface="Cambria"/>
              </a:rPr>
              <a:t>observable</a:t>
            </a:r>
            <a:r>
              <a:rPr sz="2176" b="1" spc="126" dirty="0">
                <a:solidFill>
                  <a:srgbClr val="0046FF"/>
                </a:solidFill>
                <a:latin typeface="Cambria"/>
                <a:cs typeface="Cambria"/>
              </a:rPr>
              <a:t> </a:t>
            </a:r>
            <a:r>
              <a:rPr sz="2176" b="1" spc="-8" dirty="0">
                <a:solidFill>
                  <a:srgbClr val="0046FF"/>
                </a:solidFill>
                <a:latin typeface="Cambria"/>
                <a:cs typeface="Cambria"/>
              </a:rPr>
              <a:t>Markov</a:t>
            </a:r>
            <a:r>
              <a:rPr sz="2176" b="1" spc="126" dirty="0">
                <a:solidFill>
                  <a:srgbClr val="0046FF"/>
                </a:solidFill>
                <a:latin typeface="Cambria"/>
                <a:cs typeface="Cambria"/>
              </a:rPr>
              <a:t> </a:t>
            </a:r>
            <a:r>
              <a:rPr sz="2176" b="1" dirty="0">
                <a:solidFill>
                  <a:srgbClr val="0046FF"/>
                </a:solidFill>
                <a:latin typeface="Cambria"/>
                <a:cs typeface="Cambria"/>
              </a:rPr>
              <a:t>decision</a:t>
            </a:r>
            <a:r>
              <a:rPr sz="2176" b="1" spc="126" dirty="0">
                <a:solidFill>
                  <a:srgbClr val="0046FF"/>
                </a:solidFill>
                <a:latin typeface="Cambria"/>
                <a:cs typeface="Cambria"/>
              </a:rPr>
              <a:t> </a:t>
            </a:r>
            <a:r>
              <a:rPr sz="2176" b="1" spc="-8" dirty="0">
                <a:solidFill>
                  <a:srgbClr val="0046FF"/>
                </a:solidFill>
                <a:latin typeface="Cambria"/>
                <a:cs typeface="Cambria"/>
              </a:rPr>
              <a:t>process</a:t>
            </a:r>
            <a:r>
              <a:rPr sz="2176" b="1" spc="101" dirty="0">
                <a:solidFill>
                  <a:srgbClr val="0046FF"/>
                </a:solidFill>
                <a:latin typeface="Cambria"/>
                <a:cs typeface="Cambria"/>
              </a:rPr>
              <a:t> </a:t>
            </a:r>
            <a:r>
              <a:rPr sz="2176" spc="-25" dirty="0">
                <a:latin typeface="Georgia"/>
                <a:cs typeface="Georgia"/>
              </a:rPr>
              <a:t>(POMDP)</a:t>
            </a:r>
            <a:endParaRPr sz="2176" dirty="0">
              <a:latin typeface="Georgia"/>
              <a:cs typeface="Georgia"/>
            </a:endParaRPr>
          </a:p>
          <a:p>
            <a:pPr marL="373922" indent="-310942">
              <a:spcBef>
                <a:spcPts val="597"/>
              </a:spcBef>
              <a:buClr>
                <a:srgbClr val="3333B2"/>
              </a:buClr>
              <a:buSzPct val="110526"/>
              <a:buFont typeface="Arial" panose="020B0604020202020204" pitchFamily="34" charset="0"/>
              <a:buChar char="•"/>
              <a:tabLst>
                <a:tab pos="319168" algn="l"/>
              </a:tabLst>
            </a:pPr>
            <a:r>
              <a:rPr sz="2176" spc="-8" dirty="0">
                <a:latin typeface="Georgia"/>
                <a:cs typeface="Georgia"/>
              </a:rPr>
              <a:t>The</a:t>
            </a:r>
            <a:r>
              <a:rPr sz="2176" spc="59" dirty="0">
                <a:latin typeface="Georgia"/>
                <a:cs typeface="Georgia"/>
              </a:rPr>
              <a:t> </a:t>
            </a:r>
            <a:r>
              <a:rPr sz="2176" b="1" spc="-8" dirty="0">
                <a:solidFill>
                  <a:srgbClr val="0046FF"/>
                </a:solidFill>
                <a:latin typeface="Cambria"/>
                <a:cs typeface="Cambria"/>
              </a:rPr>
              <a:t>environment</a:t>
            </a:r>
            <a:r>
              <a:rPr sz="2176" b="1" spc="126" dirty="0">
                <a:solidFill>
                  <a:srgbClr val="0046FF"/>
                </a:solidFill>
                <a:latin typeface="Cambria"/>
                <a:cs typeface="Cambria"/>
              </a:rPr>
              <a:t> </a:t>
            </a:r>
            <a:r>
              <a:rPr sz="2176" b="1" spc="8" dirty="0">
                <a:solidFill>
                  <a:srgbClr val="0046FF"/>
                </a:solidFill>
                <a:latin typeface="Cambria"/>
                <a:cs typeface="Cambria"/>
              </a:rPr>
              <a:t>state</a:t>
            </a:r>
            <a:r>
              <a:rPr sz="2176" b="1" spc="92" dirty="0">
                <a:solidFill>
                  <a:srgbClr val="0046FF"/>
                </a:solidFill>
                <a:latin typeface="Cambria"/>
                <a:cs typeface="Cambria"/>
              </a:rPr>
              <a:t> </a:t>
            </a:r>
            <a:r>
              <a:rPr sz="2176" spc="-8" dirty="0">
                <a:latin typeface="Georgia"/>
                <a:cs typeface="Georgia"/>
              </a:rPr>
              <a:t>can</a:t>
            </a:r>
            <a:r>
              <a:rPr sz="2176" spc="67" dirty="0">
                <a:latin typeface="Georgia"/>
                <a:cs typeface="Georgia"/>
              </a:rPr>
              <a:t> </a:t>
            </a:r>
            <a:r>
              <a:rPr sz="2176" spc="-17" dirty="0">
                <a:latin typeface="Georgia"/>
                <a:cs typeface="Georgia"/>
              </a:rPr>
              <a:t>still</a:t>
            </a:r>
            <a:r>
              <a:rPr sz="2176" spc="59" dirty="0">
                <a:latin typeface="Georgia"/>
                <a:cs typeface="Georgia"/>
              </a:rPr>
              <a:t> </a:t>
            </a:r>
            <a:r>
              <a:rPr sz="2176" dirty="0">
                <a:latin typeface="Georgia"/>
                <a:cs typeface="Georgia"/>
              </a:rPr>
              <a:t>be</a:t>
            </a:r>
            <a:r>
              <a:rPr sz="2176" spc="67" dirty="0">
                <a:latin typeface="Georgia"/>
                <a:cs typeface="Georgia"/>
              </a:rPr>
              <a:t> </a:t>
            </a:r>
            <a:r>
              <a:rPr sz="2176" spc="-51" dirty="0">
                <a:latin typeface="Georgia"/>
                <a:cs typeface="Georgia"/>
              </a:rPr>
              <a:t>Markov,</a:t>
            </a:r>
            <a:r>
              <a:rPr sz="2176" spc="59" dirty="0">
                <a:latin typeface="Georgia"/>
                <a:cs typeface="Georgia"/>
              </a:rPr>
              <a:t> </a:t>
            </a:r>
            <a:r>
              <a:rPr sz="2176" spc="-25" dirty="0">
                <a:latin typeface="Georgia"/>
                <a:cs typeface="Georgia"/>
              </a:rPr>
              <a:t>but</a:t>
            </a:r>
            <a:r>
              <a:rPr sz="2176" spc="67" dirty="0">
                <a:latin typeface="Georgia"/>
                <a:cs typeface="Georgia"/>
              </a:rPr>
              <a:t> </a:t>
            </a:r>
            <a:r>
              <a:rPr sz="2176" dirty="0">
                <a:latin typeface="Georgia"/>
                <a:cs typeface="Georgia"/>
              </a:rPr>
              <a:t>the</a:t>
            </a:r>
            <a:r>
              <a:rPr sz="2176" spc="59" dirty="0">
                <a:latin typeface="Georgia"/>
                <a:cs typeface="Georgia"/>
              </a:rPr>
              <a:t> </a:t>
            </a:r>
            <a:r>
              <a:rPr sz="2176" spc="8" dirty="0">
                <a:latin typeface="Georgia"/>
                <a:cs typeface="Georgia"/>
              </a:rPr>
              <a:t>agent</a:t>
            </a:r>
            <a:r>
              <a:rPr sz="2176" spc="67" dirty="0">
                <a:latin typeface="Georgia"/>
                <a:cs typeface="Georgia"/>
              </a:rPr>
              <a:t> </a:t>
            </a:r>
            <a:r>
              <a:rPr sz="2176" dirty="0">
                <a:latin typeface="Georgia"/>
                <a:cs typeface="Georgia"/>
              </a:rPr>
              <a:t>does</a:t>
            </a:r>
            <a:r>
              <a:rPr sz="2176" spc="67" dirty="0">
                <a:latin typeface="Georgia"/>
                <a:cs typeface="Georgia"/>
              </a:rPr>
              <a:t> </a:t>
            </a:r>
            <a:r>
              <a:rPr sz="2176" spc="-17" dirty="0">
                <a:latin typeface="Georgia"/>
                <a:cs typeface="Georgia"/>
              </a:rPr>
              <a:t>not</a:t>
            </a:r>
            <a:r>
              <a:rPr sz="2176" spc="59" dirty="0">
                <a:latin typeface="Georgia"/>
                <a:cs typeface="Georgia"/>
              </a:rPr>
              <a:t> </a:t>
            </a:r>
            <a:r>
              <a:rPr sz="2176" spc="-8" dirty="0">
                <a:latin typeface="Georgia"/>
                <a:cs typeface="Georgia"/>
              </a:rPr>
              <a:t>know</a:t>
            </a:r>
            <a:r>
              <a:rPr sz="2176" spc="67" dirty="0">
                <a:latin typeface="Georgia"/>
                <a:cs typeface="Georgia"/>
              </a:rPr>
              <a:t> </a:t>
            </a:r>
            <a:r>
              <a:rPr sz="2176" spc="-17" dirty="0">
                <a:latin typeface="Georgia"/>
                <a:cs typeface="Georgia"/>
              </a:rPr>
              <a:t>it</a:t>
            </a:r>
            <a:endParaRPr sz="2176" dirty="0">
              <a:latin typeface="Georgia"/>
              <a:cs typeface="Georgia"/>
            </a:endParaRPr>
          </a:p>
          <a:p>
            <a:pPr marL="373922" indent="-310942">
              <a:spcBef>
                <a:spcPts val="597"/>
              </a:spcBef>
              <a:buClr>
                <a:srgbClr val="3333B2"/>
              </a:buClr>
              <a:buSzPct val="110526"/>
              <a:buFont typeface="Arial" panose="020B0604020202020204" pitchFamily="34" charset="0"/>
              <a:buChar char="•"/>
              <a:tabLst>
                <a:tab pos="319168" algn="l"/>
              </a:tabLst>
            </a:pPr>
            <a:r>
              <a:rPr sz="2176" spc="-75" dirty="0">
                <a:latin typeface="Georgia"/>
                <a:cs typeface="Georgia"/>
              </a:rPr>
              <a:t>We</a:t>
            </a:r>
            <a:r>
              <a:rPr sz="2176" spc="51" dirty="0">
                <a:latin typeface="Georgia"/>
                <a:cs typeface="Georgia"/>
              </a:rPr>
              <a:t> </a:t>
            </a:r>
            <a:r>
              <a:rPr sz="2176" spc="-8" dirty="0">
                <a:latin typeface="Georgia"/>
                <a:cs typeface="Georgia"/>
              </a:rPr>
              <a:t>might</a:t>
            </a:r>
            <a:r>
              <a:rPr sz="2176" spc="59" dirty="0">
                <a:latin typeface="Georgia"/>
                <a:cs typeface="Georgia"/>
              </a:rPr>
              <a:t> </a:t>
            </a:r>
            <a:r>
              <a:rPr sz="2176" spc="-17" dirty="0">
                <a:latin typeface="Georgia"/>
                <a:cs typeface="Georgia"/>
              </a:rPr>
              <a:t>still</a:t>
            </a:r>
            <a:r>
              <a:rPr sz="2176" spc="51" dirty="0">
                <a:latin typeface="Georgia"/>
                <a:cs typeface="Georgia"/>
              </a:rPr>
              <a:t> </a:t>
            </a:r>
            <a:r>
              <a:rPr sz="2176" dirty="0">
                <a:latin typeface="Georgia"/>
                <a:cs typeface="Georgia"/>
              </a:rPr>
              <a:t>be</a:t>
            </a:r>
            <a:r>
              <a:rPr sz="2176" spc="59" dirty="0">
                <a:latin typeface="Georgia"/>
                <a:cs typeface="Georgia"/>
              </a:rPr>
              <a:t> </a:t>
            </a:r>
            <a:r>
              <a:rPr sz="2176" spc="-25" dirty="0">
                <a:latin typeface="Georgia"/>
                <a:cs typeface="Georgia"/>
              </a:rPr>
              <a:t>able</a:t>
            </a:r>
            <a:r>
              <a:rPr sz="2176" spc="59" dirty="0">
                <a:latin typeface="Georgia"/>
                <a:cs typeface="Georgia"/>
              </a:rPr>
              <a:t> </a:t>
            </a:r>
            <a:r>
              <a:rPr sz="2176" spc="-8" dirty="0">
                <a:latin typeface="Georgia"/>
                <a:cs typeface="Georgia"/>
              </a:rPr>
              <a:t>to</a:t>
            </a:r>
            <a:r>
              <a:rPr sz="2176" spc="51" dirty="0">
                <a:latin typeface="Georgia"/>
                <a:cs typeface="Georgia"/>
              </a:rPr>
              <a:t> </a:t>
            </a:r>
            <a:r>
              <a:rPr sz="2176" spc="-17" dirty="0">
                <a:latin typeface="Georgia"/>
                <a:cs typeface="Georgia"/>
              </a:rPr>
              <a:t>construct</a:t>
            </a:r>
            <a:r>
              <a:rPr sz="2176" spc="59" dirty="0">
                <a:latin typeface="Georgia"/>
                <a:cs typeface="Georgia"/>
              </a:rPr>
              <a:t> </a:t>
            </a:r>
            <a:r>
              <a:rPr sz="2176" spc="17" dirty="0">
                <a:latin typeface="Georgia"/>
                <a:cs typeface="Georgia"/>
              </a:rPr>
              <a:t>a</a:t>
            </a:r>
            <a:r>
              <a:rPr sz="2176" spc="51" dirty="0">
                <a:latin typeface="Georgia"/>
                <a:cs typeface="Georgia"/>
              </a:rPr>
              <a:t> </a:t>
            </a:r>
            <a:r>
              <a:rPr sz="2176" spc="-25" dirty="0">
                <a:latin typeface="Georgia"/>
                <a:cs typeface="Georgia"/>
              </a:rPr>
              <a:t>Markov</a:t>
            </a:r>
            <a:r>
              <a:rPr sz="2176" spc="59" dirty="0">
                <a:latin typeface="Georgia"/>
                <a:cs typeface="Georgia"/>
              </a:rPr>
              <a:t> </a:t>
            </a:r>
            <a:r>
              <a:rPr sz="2176" spc="8" dirty="0">
                <a:latin typeface="Georgia"/>
                <a:cs typeface="Georgia"/>
              </a:rPr>
              <a:t>agent</a:t>
            </a:r>
            <a:r>
              <a:rPr sz="2176" spc="59" dirty="0">
                <a:latin typeface="Georgia"/>
                <a:cs typeface="Georgia"/>
              </a:rPr>
              <a:t> </a:t>
            </a:r>
            <a:r>
              <a:rPr sz="2176" dirty="0">
                <a:latin typeface="Georgia"/>
                <a:cs typeface="Georgia"/>
              </a:rPr>
              <a:t>state</a:t>
            </a:r>
          </a:p>
        </p:txBody>
      </p:sp>
      <p:sp>
        <p:nvSpPr>
          <p:cNvPr id="4" name="Rectangle 3">
            <a:extLst>
              <a:ext uri="{FF2B5EF4-FFF2-40B4-BE49-F238E27FC236}">
                <a16:creationId xmlns:a16="http://schemas.microsoft.com/office/drawing/2014/main" id="{E6F42278-96F0-DDD4-E32D-FEB077344E37}"/>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D36F11B4-EF9C-A055-B7CC-5E05978CF8E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A69DC89E-1B82-4CC3-1759-1B01233DB468}"/>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560317833"/>
      </p:ext>
    </p:extLst>
  </p:cSld>
  <p:clrMapOvr>
    <a:masterClrMapping/>
  </p:clrMapOvr>
  <p:transition>
    <p:cut/>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456497" y="795835"/>
            <a:ext cx="3279005" cy="471513"/>
          </a:xfrm>
          <a:prstGeom prst="rect">
            <a:avLst/>
          </a:prstGeom>
        </p:spPr>
        <p:txBody>
          <a:bodyPr vert="horz" wrap="square" lIns="0" tIns="19214" rIns="0" bIns="0" rtlCol="0" anchor="ctr">
            <a:spAutoFit/>
          </a:bodyPr>
          <a:lstStyle/>
          <a:p>
            <a:pPr marL="21349">
              <a:spcBef>
                <a:spcPts val="151"/>
              </a:spcBef>
            </a:pPr>
            <a:r>
              <a:rPr sz="3264" spc="-34" dirty="0">
                <a:solidFill>
                  <a:srgbClr val="3333B2"/>
                </a:solidFill>
                <a:latin typeface="Georgia"/>
                <a:cs typeface="Georgia"/>
              </a:rPr>
              <a:t>Agent</a:t>
            </a:r>
            <a:r>
              <a:rPr sz="3264" spc="-25" dirty="0">
                <a:solidFill>
                  <a:srgbClr val="3333B2"/>
                </a:solidFill>
                <a:latin typeface="Georgia"/>
                <a:cs typeface="Georgia"/>
              </a:rPr>
              <a:t> </a:t>
            </a:r>
            <a:r>
              <a:rPr sz="3264" spc="-8" dirty="0">
                <a:solidFill>
                  <a:srgbClr val="3333B2"/>
                </a:solidFill>
                <a:latin typeface="Georgia"/>
                <a:cs typeface="Georgia"/>
              </a:rPr>
              <a:t>State</a:t>
            </a:r>
            <a:endParaRPr sz="3264" dirty="0">
              <a:latin typeface="Georgia"/>
              <a:cs typeface="Georgia"/>
            </a:endParaRPr>
          </a:p>
        </p:txBody>
      </p:sp>
      <p:pic>
        <p:nvPicPr>
          <p:cNvPr id="3" name="object 3"/>
          <p:cNvPicPr/>
          <p:nvPr/>
        </p:nvPicPr>
        <p:blipFill>
          <a:blip r:embed="rId2" cstate="print"/>
          <a:stretch>
            <a:fillRect/>
          </a:stretch>
        </p:blipFill>
        <p:spPr>
          <a:xfrm>
            <a:off x="1848899" y="2766055"/>
            <a:ext cx="3537339" cy="1907499"/>
          </a:xfrm>
          <a:prstGeom prst="rect">
            <a:avLst/>
          </a:prstGeom>
        </p:spPr>
      </p:pic>
      <p:sp>
        <p:nvSpPr>
          <p:cNvPr id="4" name="object 4"/>
          <p:cNvSpPr txBox="1"/>
          <p:nvPr/>
        </p:nvSpPr>
        <p:spPr>
          <a:xfrm>
            <a:off x="5551811" y="2064732"/>
            <a:ext cx="5054484" cy="3164053"/>
          </a:xfrm>
          <a:prstGeom prst="rect">
            <a:avLst/>
          </a:prstGeom>
        </p:spPr>
        <p:txBody>
          <a:bodyPr vert="horz" wrap="square" lIns="0" tIns="74721" rIns="0" bIns="0" rtlCol="0">
            <a:spAutoFit/>
          </a:bodyPr>
          <a:lstStyle/>
          <a:p>
            <a:pPr marL="322098" indent="-259118">
              <a:spcBef>
                <a:spcPts val="589"/>
              </a:spcBef>
              <a:buClr>
                <a:srgbClr val="3333B2"/>
              </a:buClr>
              <a:buSzPct val="110526"/>
              <a:buFont typeface="Arial" panose="020B0604020202020204" pitchFamily="34" charset="0"/>
              <a:buChar char="•"/>
              <a:tabLst>
                <a:tab pos="319168" algn="l"/>
              </a:tabLst>
            </a:pPr>
            <a:r>
              <a:rPr sz="1814" spc="-8" dirty="0">
                <a:latin typeface="Georgia"/>
                <a:cs typeface="Georgia"/>
              </a:rPr>
              <a:t>The</a:t>
            </a:r>
            <a:r>
              <a:rPr sz="1814" spc="42" dirty="0">
                <a:latin typeface="Georgia"/>
                <a:cs typeface="Georgia"/>
              </a:rPr>
              <a:t> </a:t>
            </a:r>
            <a:r>
              <a:rPr sz="1814" spc="-8" dirty="0">
                <a:latin typeface="Georgia"/>
                <a:cs typeface="Georgia"/>
              </a:rPr>
              <a:t>agent’s</a:t>
            </a:r>
            <a:r>
              <a:rPr sz="1814" spc="51" dirty="0">
                <a:latin typeface="Georgia"/>
                <a:cs typeface="Georgia"/>
              </a:rPr>
              <a:t> </a:t>
            </a:r>
            <a:r>
              <a:rPr sz="1814" spc="-17" dirty="0">
                <a:latin typeface="Georgia"/>
                <a:cs typeface="Georgia"/>
              </a:rPr>
              <a:t>actions</a:t>
            </a:r>
            <a:r>
              <a:rPr sz="1814" spc="51" dirty="0">
                <a:latin typeface="Georgia"/>
                <a:cs typeface="Georgia"/>
              </a:rPr>
              <a:t> </a:t>
            </a:r>
            <a:r>
              <a:rPr sz="1814" dirty="0">
                <a:latin typeface="Georgia"/>
                <a:cs typeface="Georgia"/>
              </a:rPr>
              <a:t>depend</a:t>
            </a:r>
            <a:r>
              <a:rPr sz="1814" spc="51" dirty="0">
                <a:latin typeface="Georgia"/>
                <a:cs typeface="Georgia"/>
              </a:rPr>
              <a:t> </a:t>
            </a:r>
            <a:r>
              <a:rPr sz="1814" spc="-17" dirty="0">
                <a:latin typeface="Georgia"/>
                <a:cs typeface="Georgia"/>
              </a:rPr>
              <a:t>on</a:t>
            </a:r>
            <a:r>
              <a:rPr sz="1814" spc="51" dirty="0">
                <a:latin typeface="Georgia"/>
                <a:cs typeface="Georgia"/>
              </a:rPr>
              <a:t> </a:t>
            </a:r>
            <a:r>
              <a:rPr sz="1814" spc="-25" dirty="0">
                <a:latin typeface="Georgia"/>
                <a:cs typeface="Georgia"/>
              </a:rPr>
              <a:t>its</a:t>
            </a:r>
            <a:r>
              <a:rPr sz="1814" spc="51" dirty="0">
                <a:latin typeface="Georgia"/>
                <a:cs typeface="Georgia"/>
              </a:rPr>
              <a:t> </a:t>
            </a:r>
            <a:r>
              <a:rPr sz="1814" dirty="0">
                <a:latin typeface="Georgia"/>
                <a:cs typeface="Georgia"/>
              </a:rPr>
              <a:t>state</a:t>
            </a:r>
          </a:p>
          <a:p>
            <a:pPr marL="322098" indent="-259118">
              <a:spcBef>
                <a:spcPts val="597"/>
              </a:spcBef>
              <a:buClr>
                <a:srgbClr val="3333B2"/>
              </a:buClr>
              <a:buSzPct val="110526"/>
              <a:buFont typeface="Arial" panose="020B0604020202020204" pitchFamily="34" charset="0"/>
              <a:buChar char="•"/>
              <a:tabLst>
                <a:tab pos="319168" algn="l"/>
              </a:tabLst>
            </a:pPr>
            <a:r>
              <a:rPr sz="1814" spc="-8" dirty="0">
                <a:latin typeface="Georgia"/>
                <a:cs typeface="Georgia"/>
              </a:rPr>
              <a:t>The</a:t>
            </a:r>
            <a:r>
              <a:rPr sz="1814" spc="51" dirty="0">
                <a:latin typeface="Georgia"/>
                <a:cs typeface="Georgia"/>
              </a:rPr>
              <a:t> </a:t>
            </a:r>
            <a:r>
              <a:rPr sz="1814" b="1" spc="17" dirty="0">
                <a:solidFill>
                  <a:srgbClr val="0046FF"/>
                </a:solidFill>
                <a:latin typeface="Cambria"/>
                <a:cs typeface="Cambria"/>
              </a:rPr>
              <a:t>agent</a:t>
            </a:r>
            <a:r>
              <a:rPr sz="1814" b="1" spc="118" dirty="0">
                <a:solidFill>
                  <a:srgbClr val="0046FF"/>
                </a:solidFill>
                <a:latin typeface="Cambria"/>
                <a:cs typeface="Cambria"/>
              </a:rPr>
              <a:t> </a:t>
            </a:r>
            <a:r>
              <a:rPr sz="1814" b="1" spc="8" dirty="0">
                <a:solidFill>
                  <a:srgbClr val="0046FF"/>
                </a:solidFill>
                <a:latin typeface="Cambria"/>
                <a:cs typeface="Cambria"/>
              </a:rPr>
              <a:t>state</a:t>
            </a:r>
            <a:r>
              <a:rPr sz="1814" b="1" spc="92" dirty="0">
                <a:solidFill>
                  <a:srgbClr val="0046FF"/>
                </a:solidFill>
                <a:latin typeface="Cambria"/>
                <a:cs typeface="Cambria"/>
              </a:rPr>
              <a:t> </a:t>
            </a:r>
            <a:r>
              <a:rPr sz="1814" spc="-34" dirty="0">
                <a:latin typeface="Georgia"/>
                <a:cs typeface="Georgia"/>
              </a:rPr>
              <a:t>is</a:t>
            </a:r>
            <a:r>
              <a:rPr sz="1814" spc="59" dirty="0">
                <a:latin typeface="Georgia"/>
                <a:cs typeface="Georgia"/>
              </a:rPr>
              <a:t> </a:t>
            </a:r>
            <a:r>
              <a:rPr sz="1814" spc="17" dirty="0">
                <a:latin typeface="Georgia"/>
                <a:cs typeface="Georgia"/>
              </a:rPr>
              <a:t>a</a:t>
            </a:r>
            <a:r>
              <a:rPr sz="1814" spc="59" dirty="0">
                <a:latin typeface="Georgia"/>
                <a:cs typeface="Georgia"/>
              </a:rPr>
              <a:t> </a:t>
            </a:r>
            <a:r>
              <a:rPr sz="1814" spc="-17" dirty="0">
                <a:latin typeface="Georgia"/>
                <a:cs typeface="Georgia"/>
              </a:rPr>
              <a:t>function</a:t>
            </a:r>
            <a:r>
              <a:rPr sz="1814" spc="59" dirty="0">
                <a:latin typeface="Georgia"/>
                <a:cs typeface="Georgia"/>
              </a:rPr>
              <a:t> </a:t>
            </a:r>
            <a:r>
              <a:rPr sz="1814" spc="-17" dirty="0">
                <a:latin typeface="Georgia"/>
                <a:cs typeface="Georgia"/>
              </a:rPr>
              <a:t>of</a:t>
            </a:r>
            <a:r>
              <a:rPr sz="1814" spc="59" dirty="0">
                <a:latin typeface="Georgia"/>
                <a:cs typeface="Georgia"/>
              </a:rPr>
              <a:t> </a:t>
            </a:r>
            <a:r>
              <a:rPr sz="1814" dirty="0">
                <a:latin typeface="Georgia"/>
                <a:cs typeface="Georgia"/>
              </a:rPr>
              <a:t>the</a:t>
            </a:r>
            <a:r>
              <a:rPr sz="1814" spc="59" dirty="0">
                <a:latin typeface="Georgia"/>
                <a:cs typeface="Georgia"/>
              </a:rPr>
              <a:t> </a:t>
            </a:r>
            <a:r>
              <a:rPr sz="1814" spc="-17" dirty="0">
                <a:latin typeface="Georgia"/>
                <a:cs typeface="Georgia"/>
              </a:rPr>
              <a:t>history</a:t>
            </a:r>
            <a:endParaRPr sz="1814" dirty="0">
              <a:latin typeface="Georgia"/>
              <a:cs typeface="Georgia"/>
            </a:endParaRPr>
          </a:p>
          <a:p>
            <a:pPr marL="322098" indent="-259118">
              <a:spcBef>
                <a:spcPts val="427"/>
              </a:spcBef>
              <a:buClr>
                <a:srgbClr val="3333B2"/>
              </a:buClr>
              <a:buSzPct val="110526"/>
              <a:buFont typeface="Arial" panose="020B0604020202020204" pitchFamily="34" charset="0"/>
              <a:buChar char="•"/>
              <a:tabLst>
                <a:tab pos="319168" algn="l"/>
              </a:tabLst>
            </a:pPr>
            <a:r>
              <a:rPr sz="1814" spc="-75" dirty="0">
                <a:latin typeface="Georgia"/>
                <a:cs typeface="Georgia"/>
              </a:rPr>
              <a:t>For</a:t>
            </a:r>
            <a:r>
              <a:rPr sz="1814" spc="34" dirty="0">
                <a:latin typeface="Georgia"/>
                <a:cs typeface="Georgia"/>
              </a:rPr>
              <a:t> </a:t>
            </a:r>
            <a:r>
              <a:rPr sz="1814" spc="-8" dirty="0">
                <a:latin typeface="Georgia"/>
                <a:cs typeface="Georgia"/>
              </a:rPr>
              <a:t>instance,</a:t>
            </a:r>
            <a:r>
              <a:rPr sz="1814" spc="42" dirty="0">
                <a:latin typeface="Georgia"/>
                <a:cs typeface="Georgia"/>
              </a:rPr>
              <a:t> </a:t>
            </a:r>
            <a:r>
              <a:rPr sz="2176" i="1" spc="42" dirty="0">
                <a:latin typeface="Trebuchet MS"/>
                <a:cs typeface="Trebuchet MS"/>
              </a:rPr>
              <a:t>S</a:t>
            </a:r>
            <a:r>
              <a:rPr sz="2176" i="1" spc="63" baseline="-11904" dirty="0">
                <a:latin typeface="Trebuchet MS"/>
                <a:cs typeface="Trebuchet MS"/>
              </a:rPr>
              <a:t>t</a:t>
            </a:r>
            <a:r>
              <a:rPr sz="2176" i="1" spc="427" baseline="-11904" dirty="0">
                <a:latin typeface="Trebuchet MS"/>
                <a:cs typeface="Trebuchet MS"/>
              </a:rPr>
              <a:t> </a:t>
            </a:r>
            <a:r>
              <a:rPr sz="2176" spc="-17" dirty="0">
                <a:latin typeface="Georgia"/>
                <a:cs typeface="Georgia"/>
              </a:rPr>
              <a:t>=</a:t>
            </a:r>
            <a:r>
              <a:rPr sz="2176" spc="34" dirty="0">
                <a:latin typeface="Georgia"/>
                <a:cs typeface="Georgia"/>
              </a:rPr>
              <a:t> </a:t>
            </a:r>
            <a:r>
              <a:rPr sz="2176" i="1" spc="34" dirty="0">
                <a:latin typeface="Trebuchet MS"/>
                <a:cs typeface="Trebuchet MS"/>
              </a:rPr>
              <a:t>O</a:t>
            </a:r>
            <a:r>
              <a:rPr sz="2176" i="1" spc="51" baseline="-11904" dirty="0">
                <a:latin typeface="Trebuchet MS"/>
                <a:cs typeface="Trebuchet MS"/>
              </a:rPr>
              <a:t>t</a:t>
            </a:r>
            <a:endParaRPr sz="2176" baseline="-11904" dirty="0">
              <a:latin typeface="Trebuchet MS"/>
              <a:cs typeface="Trebuchet MS"/>
            </a:endParaRPr>
          </a:p>
          <a:p>
            <a:pPr marL="322098" indent="-259118">
              <a:spcBef>
                <a:spcPts val="563"/>
              </a:spcBef>
              <a:buClr>
                <a:srgbClr val="3333B2"/>
              </a:buClr>
              <a:buSzPct val="110526"/>
              <a:buFont typeface="Arial" panose="020B0604020202020204" pitchFamily="34" charset="0"/>
              <a:buChar char="•"/>
              <a:tabLst>
                <a:tab pos="319168" algn="l"/>
              </a:tabLst>
            </a:pPr>
            <a:r>
              <a:rPr sz="1814" spc="-17" dirty="0">
                <a:latin typeface="Georgia"/>
                <a:cs typeface="Georgia"/>
              </a:rPr>
              <a:t>More</a:t>
            </a:r>
            <a:r>
              <a:rPr sz="1814" spc="-8" dirty="0">
                <a:latin typeface="Georgia"/>
                <a:cs typeface="Georgia"/>
              </a:rPr>
              <a:t> </a:t>
            </a:r>
            <a:r>
              <a:rPr sz="1814" dirty="0">
                <a:latin typeface="Georgia"/>
                <a:cs typeface="Georgia"/>
              </a:rPr>
              <a:t>generally:</a:t>
            </a:r>
          </a:p>
          <a:p>
            <a:pPr marL="1426115">
              <a:spcBef>
                <a:spcPts val="1597"/>
              </a:spcBef>
            </a:pPr>
            <a:r>
              <a:rPr sz="2176" i="1" spc="118" dirty="0">
                <a:latin typeface="Trebuchet MS"/>
                <a:cs typeface="Trebuchet MS"/>
              </a:rPr>
              <a:t>S</a:t>
            </a:r>
            <a:r>
              <a:rPr sz="2176" i="1" spc="74" baseline="-11904" dirty="0">
                <a:latin typeface="Trebuchet MS"/>
                <a:cs typeface="Trebuchet MS"/>
              </a:rPr>
              <a:t>t</a:t>
            </a:r>
            <a:r>
              <a:rPr sz="2539" baseline="-11111" dirty="0">
                <a:latin typeface="Georgia"/>
                <a:cs typeface="Georgia"/>
              </a:rPr>
              <a:t>+</a:t>
            </a:r>
            <a:r>
              <a:rPr sz="2176" spc="-12" baseline="-11904" dirty="0">
                <a:latin typeface="Microsoft Sans Serif"/>
                <a:cs typeface="Microsoft Sans Serif"/>
              </a:rPr>
              <a:t>1</a:t>
            </a:r>
            <a:r>
              <a:rPr sz="2176" baseline="-11904" dirty="0">
                <a:latin typeface="Microsoft Sans Serif"/>
                <a:cs typeface="Microsoft Sans Serif"/>
              </a:rPr>
              <a:t> </a:t>
            </a:r>
            <a:r>
              <a:rPr sz="2176" spc="-87" baseline="-11904" dirty="0">
                <a:latin typeface="Microsoft Sans Serif"/>
                <a:cs typeface="Microsoft Sans Serif"/>
              </a:rPr>
              <a:t> </a:t>
            </a:r>
            <a:r>
              <a:rPr sz="2176" spc="-17" dirty="0">
                <a:latin typeface="Georgia"/>
                <a:cs typeface="Georgia"/>
              </a:rPr>
              <a:t>=</a:t>
            </a:r>
            <a:r>
              <a:rPr sz="2176" spc="59" dirty="0">
                <a:latin typeface="Georgia"/>
                <a:cs typeface="Georgia"/>
              </a:rPr>
              <a:t> </a:t>
            </a:r>
            <a:r>
              <a:rPr sz="2176" i="1" spc="-8" dirty="0">
                <a:latin typeface="Trebuchet MS"/>
                <a:cs typeface="Trebuchet MS"/>
              </a:rPr>
              <a:t>u</a:t>
            </a:r>
            <a:r>
              <a:rPr sz="2176" spc="8" dirty="0">
                <a:latin typeface="Lucida Sans Unicode"/>
                <a:cs typeface="Lucida Sans Unicode"/>
              </a:rPr>
              <a:t>(</a:t>
            </a:r>
            <a:r>
              <a:rPr sz="2176" i="1" spc="118" dirty="0">
                <a:latin typeface="Trebuchet MS"/>
                <a:cs typeface="Trebuchet MS"/>
              </a:rPr>
              <a:t>S</a:t>
            </a:r>
            <a:r>
              <a:rPr sz="2176" i="1" spc="-51" baseline="-11904" dirty="0">
                <a:latin typeface="Trebuchet MS"/>
                <a:cs typeface="Trebuchet MS"/>
              </a:rPr>
              <a:t>t</a:t>
            </a:r>
            <a:r>
              <a:rPr sz="2176" i="1" spc="-301" baseline="-11904" dirty="0">
                <a:latin typeface="Trebuchet MS"/>
                <a:cs typeface="Trebuchet MS"/>
              </a:rPr>
              <a:t> </a:t>
            </a:r>
            <a:r>
              <a:rPr sz="2176" spc="-8" dirty="0">
                <a:latin typeface="Calibri"/>
                <a:cs typeface="Calibri"/>
              </a:rPr>
              <a:t>,</a:t>
            </a:r>
            <a:r>
              <a:rPr sz="2176" spc="-109" dirty="0">
                <a:latin typeface="Calibri"/>
                <a:cs typeface="Calibri"/>
              </a:rPr>
              <a:t> </a:t>
            </a:r>
            <a:r>
              <a:rPr sz="2176" i="1" spc="84" dirty="0">
                <a:latin typeface="Trebuchet MS"/>
                <a:cs typeface="Trebuchet MS"/>
              </a:rPr>
              <a:t>A</a:t>
            </a:r>
            <a:r>
              <a:rPr sz="2176" i="1" spc="-51" baseline="-11904" dirty="0">
                <a:latin typeface="Trebuchet MS"/>
                <a:cs typeface="Trebuchet MS"/>
              </a:rPr>
              <a:t>t</a:t>
            </a:r>
            <a:r>
              <a:rPr sz="2176" i="1" spc="-301" baseline="-11904" dirty="0">
                <a:latin typeface="Trebuchet MS"/>
                <a:cs typeface="Trebuchet MS"/>
              </a:rPr>
              <a:t> </a:t>
            </a:r>
            <a:r>
              <a:rPr sz="2176" spc="-8" dirty="0">
                <a:latin typeface="Calibri"/>
                <a:cs typeface="Calibri"/>
              </a:rPr>
              <a:t>,</a:t>
            </a:r>
            <a:r>
              <a:rPr sz="2176" spc="-109" dirty="0">
                <a:latin typeface="Calibri"/>
                <a:cs typeface="Calibri"/>
              </a:rPr>
              <a:t> </a:t>
            </a:r>
            <a:r>
              <a:rPr sz="2176" i="1" spc="101" dirty="0">
                <a:latin typeface="Trebuchet MS"/>
                <a:cs typeface="Trebuchet MS"/>
              </a:rPr>
              <a:t>R</a:t>
            </a:r>
            <a:r>
              <a:rPr sz="2176" i="1" spc="74" baseline="-11904" dirty="0">
                <a:latin typeface="Trebuchet MS"/>
                <a:cs typeface="Trebuchet MS"/>
              </a:rPr>
              <a:t>t</a:t>
            </a:r>
            <a:r>
              <a:rPr sz="2539" spc="-12" baseline="-11111" dirty="0">
                <a:latin typeface="Georgia"/>
                <a:cs typeface="Georgia"/>
              </a:rPr>
              <a:t>+</a:t>
            </a:r>
            <a:r>
              <a:rPr sz="2176" spc="74" baseline="-11904" dirty="0">
                <a:latin typeface="Microsoft Sans Serif"/>
                <a:cs typeface="Microsoft Sans Serif"/>
              </a:rPr>
              <a:t>1</a:t>
            </a:r>
            <a:r>
              <a:rPr sz="2176" spc="-8" dirty="0">
                <a:latin typeface="Calibri"/>
                <a:cs typeface="Calibri"/>
              </a:rPr>
              <a:t>,</a:t>
            </a:r>
            <a:r>
              <a:rPr sz="2176" spc="-109" dirty="0">
                <a:latin typeface="Calibri"/>
                <a:cs typeface="Calibri"/>
              </a:rPr>
              <a:t> </a:t>
            </a:r>
            <a:r>
              <a:rPr sz="2176" i="1" spc="92" dirty="0">
                <a:latin typeface="Trebuchet MS"/>
                <a:cs typeface="Trebuchet MS"/>
              </a:rPr>
              <a:t>O</a:t>
            </a:r>
            <a:r>
              <a:rPr sz="2176" i="1" spc="74" baseline="-11904" dirty="0">
                <a:latin typeface="Trebuchet MS"/>
                <a:cs typeface="Trebuchet MS"/>
              </a:rPr>
              <a:t>t</a:t>
            </a:r>
            <a:r>
              <a:rPr sz="2539" baseline="-11111" dirty="0">
                <a:latin typeface="Georgia"/>
                <a:cs typeface="Georgia"/>
              </a:rPr>
              <a:t>+</a:t>
            </a:r>
            <a:r>
              <a:rPr sz="2176" spc="101" baseline="-11904" dirty="0">
                <a:latin typeface="Microsoft Sans Serif"/>
                <a:cs typeface="Microsoft Sans Serif"/>
              </a:rPr>
              <a:t>1</a:t>
            </a:r>
            <a:r>
              <a:rPr sz="2176" spc="8" dirty="0">
                <a:latin typeface="Lucida Sans Unicode"/>
                <a:cs typeface="Lucida Sans Unicode"/>
              </a:rPr>
              <a:t>)</a:t>
            </a:r>
            <a:endParaRPr sz="2176" dirty="0">
              <a:latin typeface="Lucida Sans Unicode"/>
              <a:cs typeface="Lucida Sans Unicode"/>
            </a:endParaRPr>
          </a:p>
          <a:p>
            <a:pPr marL="318101">
              <a:spcBef>
                <a:spcPts val="1648"/>
              </a:spcBef>
            </a:pPr>
            <a:r>
              <a:rPr sz="1814" spc="8" dirty="0">
                <a:latin typeface="Georgia"/>
                <a:cs typeface="Georgia"/>
              </a:rPr>
              <a:t>where</a:t>
            </a:r>
            <a:r>
              <a:rPr sz="1814" spc="51" dirty="0">
                <a:latin typeface="Georgia"/>
                <a:cs typeface="Georgia"/>
              </a:rPr>
              <a:t> </a:t>
            </a:r>
            <a:r>
              <a:rPr sz="2176" i="1" spc="-75" dirty="0">
                <a:latin typeface="Trebuchet MS"/>
                <a:cs typeface="Trebuchet MS"/>
              </a:rPr>
              <a:t>u</a:t>
            </a:r>
            <a:r>
              <a:rPr sz="2176" i="1" spc="8" dirty="0">
                <a:latin typeface="Trebuchet MS"/>
                <a:cs typeface="Trebuchet MS"/>
              </a:rPr>
              <a:t> </a:t>
            </a:r>
            <a:r>
              <a:rPr sz="1814" spc="-34" dirty="0">
                <a:latin typeface="Georgia"/>
                <a:cs typeface="Georgia"/>
              </a:rPr>
              <a:t>is</a:t>
            </a:r>
            <a:r>
              <a:rPr sz="1814" spc="51" dirty="0">
                <a:latin typeface="Georgia"/>
                <a:cs typeface="Georgia"/>
              </a:rPr>
              <a:t> </a:t>
            </a:r>
            <a:r>
              <a:rPr sz="1814" spc="17" dirty="0">
                <a:latin typeface="Georgia"/>
                <a:cs typeface="Georgia"/>
              </a:rPr>
              <a:t>a</a:t>
            </a:r>
            <a:r>
              <a:rPr sz="1814" spc="59" dirty="0">
                <a:latin typeface="Georgia"/>
                <a:cs typeface="Georgia"/>
              </a:rPr>
              <a:t> </a:t>
            </a:r>
            <a:r>
              <a:rPr sz="1814" spc="-8" dirty="0">
                <a:latin typeface="Georgia"/>
                <a:cs typeface="Georgia"/>
              </a:rPr>
              <a:t>‘state</a:t>
            </a:r>
            <a:r>
              <a:rPr sz="1814" spc="51" dirty="0">
                <a:latin typeface="Georgia"/>
                <a:cs typeface="Georgia"/>
              </a:rPr>
              <a:t> </a:t>
            </a:r>
            <a:r>
              <a:rPr sz="1814" dirty="0">
                <a:latin typeface="Georgia"/>
                <a:cs typeface="Georgia"/>
              </a:rPr>
              <a:t>update</a:t>
            </a:r>
            <a:r>
              <a:rPr sz="1814" spc="59" dirty="0">
                <a:latin typeface="Georgia"/>
                <a:cs typeface="Georgia"/>
              </a:rPr>
              <a:t> </a:t>
            </a:r>
            <a:r>
              <a:rPr sz="1814" spc="-17" dirty="0">
                <a:latin typeface="Georgia"/>
                <a:cs typeface="Georgia"/>
              </a:rPr>
              <a:t>function‘</a:t>
            </a:r>
            <a:endParaRPr lang="en-US" sz="1814" spc="-17" dirty="0">
              <a:latin typeface="Georgia"/>
              <a:cs typeface="Georgia"/>
            </a:endParaRPr>
          </a:p>
          <a:p>
            <a:pPr marL="322098" marR="51238" indent="-259118">
              <a:lnSpc>
                <a:spcPct val="104900"/>
              </a:lnSpc>
              <a:spcBef>
                <a:spcPts val="488"/>
              </a:spcBef>
              <a:buClr>
                <a:srgbClr val="3333B2"/>
              </a:buClr>
              <a:buSzPct val="110526"/>
              <a:buFont typeface="Arial" panose="020B0604020202020204" pitchFamily="34" charset="0"/>
              <a:buChar char="•"/>
              <a:tabLst>
                <a:tab pos="319168" algn="l"/>
              </a:tabLst>
            </a:pPr>
            <a:r>
              <a:rPr sz="1814" spc="-8" dirty="0">
                <a:latin typeface="Georgia"/>
                <a:cs typeface="Georgia"/>
              </a:rPr>
              <a:t>The</a:t>
            </a:r>
            <a:r>
              <a:rPr sz="1814" spc="42" dirty="0">
                <a:latin typeface="Georgia"/>
                <a:cs typeface="Georgia"/>
              </a:rPr>
              <a:t> </a:t>
            </a:r>
            <a:r>
              <a:rPr sz="1814" spc="8" dirty="0">
                <a:latin typeface="Georgia"/>
                <a:cs typeface="Georgia"/>
              </a:rPr>
              <a:t>agent</a:t>
            </a:r>
            <a:r>
              <a:rPr sz="1814" spc="51" dirty="0">
                <a:latin typeface="Georgia"/>
                <a:cs typeface="Georgia"/>
              </a:rPr>
              <a:t> </a:t>
            </a:r>
            <a:r>
              <a:rPr sz="1814" dirty="0">
                <a:latin typeface="Georgia"/>
                <a:cs typeface="Georgia"/>
              </a:rPr>
              <a:t>state</a:t>
            </a:r>
            <a:r>
              <a:rPr sz="1814" spc="51" dirty="0">
                <a:latin typeface="Georgia"/>
                <a:cs typeface="Georgia"/>
              </a:rPr>
              <a:t> </a:t>
            </a:r>
            <a:r>
              <a:rPr sz="1814" spc="-34" dirty="0">
                <a:latin typeface="Georgia"/>
                <a:cs typeface="Georgia"/>
              </a:rPr>
              <a:t>is</a:t>
            </a:r>
            <a:r>
              <a:rPr sz="1814" spc="51" dirty="0">
                <a:latin typeface="Georgia"/>
                <a:cs typeface="Georgia"/>
              </a:rPr>
              <a:t> </a:t>
            </a:r>
            <a:r>
              <a:rPr sz="1814" spc="-8" dirty="0">
                <a:latin typeface="Georgia"/>
                <a:cs typeface="Georgia"/>
              </a:rPr>
              <a:t>often</a:t>
            </a:r>
            <a:r>
              <a:rPr sz="1814" spc="42" dirty="0">
                <a:latin typeface="Georgia"/>
                <a:cs typeface="Georgia"/>
              </a:rPr>
              <a:t> </a:t>
            </a:r>
            <a:r>
              <a:rPr sz="1814" b="1" dirty="0">
                <a:solidFill>
                  <a:srgbClr val="0046FF"/>
                </a:solidFill>
                <a:latin typeface="Cambria"/>
                <a:cs typeface="Cambria"/>
              </a:rPr>
              <a:t>much</a:t>
            </a:r>
            <a:r>
              <a:rPr sz="1814" b="1" spc="84" dirty="0">
                <a:solidFill>
                  <a:srgbClr val="0046FF"/>
                </a:solidFill>
                <a:latin typeface="Cambria"/>
                <a:cs typeface="Cambria"/>
              </a:rPr>
              <a:t> </a:t>
            </a:r>
            <a:r>
              <a:rPr sz="1814" spc="-17" dirty="0">
                <a:latin typeface="Georgia"/>
                <a:cs typeface="Georgia"/>
              </a:rPr>
              <a:t>smaller</a:t>
            </a:r>
            <a:r>
              <a:rPr sz="1814" spc="51" dirty="0">
                <a:latin typeface="Georgia"/>
                <a:cs typeface="Georgia"/>
              </a:rPr>
              <a:t> </a:t>
            </a:r>
            <a:r>
              <a:rPr sz="1814" spc="-8" dirty="0">
                <a:latin typeface="Georgia"/>
                <a:cs typeface="Georgia"/>
              </a:rPr>
              <a:t>than</a:t>
            </a:r>
            <a:r>
              <a:rPr sz="1814" spc="51" dirty="0">
                <a:latin typeface="Georgia"/>
                <a:cs typeface="Georgia"/>
              </a:rPr>
              <a:t> </a:t>
            </a:r>
            <a:r>
              <a:rPr sz="1814" dirty="0">
                <a:latin typeface="Georgia"/>
                <a:cs typeface="Georgia"/>
              </a:rPr>
              <a:t>the </a:t>
            </a:r>
            <a:r>
              <a:rPr sz="1814" spc="-362" dirty="0">
                <a:latin typeface="Georgia"/>
                <a:cs typeface="Georgia"/>
              </a:rPr>
              <a:t> </a:t>
            </a:r>
            <a:r>
              <a:rPr sz="1814" spc="-17" dirty="0">
                <a:latin typeface="Georgia"/>
                <a:cs typeface="Georgia"/>
              </a:rPr>
              <a:t>environment</a:t>
            </a:r>
            <a:r>
              <a:rPr sz="1814" spc="51" dirty="0">
                <a:latin typeface="Georgia"/>
                <a:cs typeface="Georgia"/>
              </a:rPr>
              <a:t> </a:t>
            </a:r>
            <a:r>
              <a:rPr sz="1814" dirty="0">
                <a:latin typeface="Georgia"/>
                <a:cs typeface="Georgia"/>
              </a:rPr>
              <a:t>state</a:t>
            </a:r>
          </a:p>
        </p:txBody>
      </p:sp>
      <p:sp>
        <p:nvSpPr>
          <p:cNvPr id="5" name="Rectangle 4">
            <a:extLst>
              <a:ext uri="{FF2B5EF4-FFF2-40B4-BE49-F238E27FC236}">
                <a16:creationId xmlns:a16="http://schemas.microsoft.com/office/drawing/2014/main" id="{920283A5-18EB-6D82-84C2-7123293CFA54}"/>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29E6E6D1-5F3D-AF17-2567-61895332D46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11B7AF7-9952-EAC5-34FD-A7EE56D02607}"/>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4088986391"/>
      </p:ext>
    </p:extLst>
  </p:cSld>
  <p:clrMapOvr>
    <a:masterClrMapping/>
  </p:clrMapOvr>
  <p:transition>
    <p:cut/>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4412051" y="1326700"/>
            <a:ext cx="3358205" cy="270563"/>
          </a:xfrm>
          <a:prstGeom prst="rect">
            <a:avLst/>
          </a:prstGeom>
        </p:spPr>
        <p:txBody>
          <a:bodyPr vert="horz" wrap="square" lIns="0" tIns="24550" rIns="0" bIns="0" rtlCol="0">
            <a:spAutoFit/>
          </a:bodyPr>
          <a:lstStyle/>
          <a:p>
            <a:pPr marL="21349">
              <a:spcBef>
                <a:spcPts val="191"/>
              </a:spcBef>
            </a:pPr>
            <a:r>
              <a:rPr sz="1597" spc="-8" dirty="0">
                <a:latin typeface="Georgia"/>
                <a:cs typeface="Georgia"/>
              </a:rPr>
              <a:t>The</a:t>
            </a:r>
            <a:r>
              <a:rPr sz="1597" spc="42" dirty="0">
                <a:latin typeface="Georgia"/>
                <a:cs typeface="Georgia"/>
              </a:rPr>
              <a:t> </a:t>
            </a:r>
            <a:r>
              <a:rPr sz="1597" spc="8" dirty="0">
                <a:latin typeface="Georgia"/>
                <a:cs typeface="Georgia"/>
              </a:rPr>
              <a:t>full</a:t>
            </a:r>
            <a:r>
              <a:rPr sz="1597" spc="51" dirty="0">
                <a:latin typeface="Georgia"/>
                <a:cs typeface="Georgia"/>
              </a:rPr>
              <a:t> </a:t>
            </a:r>
            <a:r>
              <a:rPr sz="1597" spc="-17" dirty="0">
                <a:latin typeface="Georgia"/>
                <a:cs typeface="Georgia"/>
              </a:rPr>
              <a:t>environment</a:t>
            </a:r>
            <a:r>
              <a:rPr sz="1597" spc="51" dirty="0">
                <a:latin typeface="Georgia"/>
                <a:cs typeface="Georgia"/>
              </a:rPr>
              <a:t> </a:t>
            </a:r>
            <a:r>
              <a:rPr sz="1597" dirty="0">
                <a:latin typeface="Georgia"/>
                <a:cs typeface="Georgia"/>
              </a:rPr>
              <a:t>state</a:t>
            </a:r>
            <a:r>
              <a:rPr sz="1597" spc="42" dirty="0">
                <a:latin typeface="Georgia"/>
                <a:cs typeface="Georgia"/>
              </a:rPr>
              <a:t> </a:t>
            </a:r>
            <a:r>
              <a:rPr sz="1597" spc="-17" dirty="0">
                <a:latin typeface="Georgia"/>
                <a:cs typeface="Georgia"/>
              </a:rPr>
              <a:t>of</a:t>
            </a:r>
            <a:r>
              <a:rPr sz="1597" spc="51" dirty="0">
                <a:latin typeface="Georgia"/>
                <a:cs typeface="Georgia"/>
              </a:rPr>
              <a:t> </a:t>
            </a:r>
            <a:r>
              <a:rPr sz="1597" spc="17" dirty="0">
                <a:latin typeface="Georgia"/>
                <a:cs typeface="Georgia"/>
              </a:rPr>
              <a:t>a</a:t>
            </a:r>
            <a:r>
              <a:rPr sz="1597" spc="51" dirty="0">
                <a:latin typeface="Georgia"/>
                <a:cs typeface="Georgia"/>
              </a:rPr>
              <a:t> </a:t>
            </a:r>
            <a:r>
              <a:rPr sz="1597" spc="17" dirty="0">
                <a:latin typeface="Georgia"/>
                <a:cs typeface="Georgia"/>
              </a:rPr>
              <a:t>maze</a:t>
            </a:r>
            <a:endParaRPr sz="1597">
              <a:latin typeface="Georgia"/>
              <a:cs typeface="Georgia"/>
            </a:endParaRPr>
          </a:p>
        </p:txBody>
      </p:sp>
      <p:pic>
        <p:nvPicPr>
          <p:cNvPr id="4" name="object 4"/>
          <p:cNvPicPr/>
          <p:nvPr/>
        </p:nvPicPr>
        <p:blipFill>
          <a:blip r:embed="rId2" cstate="print"/>
          <a:stretch>
            <a:fillRect/>
          </a:stretch>
        </p:blipFill>
        <p:spPr>
          <a:xfrm>
            <a:off x="3231619" y="1577113"/>
            <a:ext cx="5718989" cy="4289242"/>
          </a:xfrm>
          <a:prstGeom prst="rect">
            <a:avLst/>
          </a:prstGeom>
        </p:spPr>
      </p:pic>
      <p:sp>
        <p:nvSpPr>
          <p:cNvPr id="5" name="object 2"/>
          <p:cNvSpPr txBox="1">
            <a:spLocks/>
          </p:cNvSpPr>
          <p:nvPr/>
        </p:nvSpPr>
        <p:spPr>
          <a:xfrm>
            <a:off x="4387475" y="593746"/>
            <a:ext cx="3279005" cy="521719"/>
          </a:xfrm>
          <a:prstGeom prst="rect">
            <a:avLst/>
          </a:prstGeom>
        </p:spPr>
        <p:txBody>
          <a:bodyPr vert="horz" wrap="square" lIns="0" tIns="19214" rIns="0" bIns="0" rtlCol="0" anchor="ctr">
            <a:spAutoFit/>
          </a:bodyPr>
          <a:lstStyle>
            <a:lvl1pPr algn="ctr" defTabSz="521437" rtl="0" eaLnBrk="1" latinLnBrk="0" hangingPunct="1">
              <a:spcBef>
                <a:spcPct val="0"/>
              </a:spcBef>
              <a:buNone/>
              <a:defRPr sz="5000" kern="1200">
                <a:solidFill>
                  <a:schemeClr val="tx1"/>
                </a:solidFill>
                <a:latin typeface="+mj-lt"/>
                <a:ea typeface="+mj-ea"/>
                <a:cs typeface="+mj-cs"/>
              </a:defRPr>
            </a:lvl1pPr>
          </a:lstStyle>
          <a:p>
            <a:pPr marL="21349">
              <a:spcBef>
                <a:spcPts val="151"/>
              </a:spcBef>
            </a:pPr>
            <a:r>
              <a:rPr lang="en-US" sz="3264" spc="-34" dirty="0">
                <a:solidFill>
                  <a:srgbClr val="3333B2"/>
                </a:solidFill>
                <a:latin typeface="Georgia"/>
                <a:cs typeface="Georgia"/>
              </a:rPr>
              <a:t>Agent</a:t>
            </a:r>
            <a:r>
              <a:rPr lang="en-US" sz="3264" spc="-25" dirty="0">
                <a:solidFill>
                  <a:srgbClr val="3333B2"/>
                </a:solidFill>
                <a:latin typeface="Georgia"/>
                <a:cs typeface="Georgia"/>
              </a:rPr>
              <a:t> </a:t>
            </a:r>
            <a:r>
              <a:rPr lang="en-US" sz="3264" spc="-8" dirty="0">
                <a:solidFill>
                  <a:srgbClr val="3333B2"/>
                </a:solidFill>
                <a:latin typeface="Georgia"/>
                <a:cs typeface="Georgia"/>
              </a:rPr>
              <a:t>State</a:t>
            </a:r>
            <a:endParaRPr lang="en-US" sz="3264" dirty="0">
              <a:latin typeface="Georgia"/>
              <a:cs typeface="Georgia"/>
            </a:endParaRPr>
          </a:p>
        </p:txBody>
      </p:sp>
      <p:sp>
        <p:nvSpPr>
          <p:cNvPr id="2" name="Rectangle 1">
            <a:extLst>
              <a:ext uri="{FF2B5EF4-FFF2-40B4-BE49-F238E27FC236}">
                <a16:creationId xmlns:a16="http://schemas.microsoft.com/office/drawing/2014/main" id="{7043922F-208D-75E4-D38E-7843F649F12F}"/>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B640D4C9-2DCB-DE3F-0816-4C168309D15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605B7BB2-1F03-47F7-B52C-377C5FF20FAD}"/>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82594563"/>
      </p:ext>
    </p:extLst>
  </p:cSld>
  <p:clrMapOvr>
    <a:masterClrMapping/>
  </p:clrMapOvr>
  <p:transition>
    <p:cut/>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5027801" y="1309406"/>
            <a:ext cx="2127432" cy="270563"/>
          </a:xfrm>
          <a:prstGeom prst="rect">
            <a:avLst/>
          </a:prstGeom>
        </p:spPr>
        <p:txBody>
          <a:bodyPr vert="horz" wrap="square" lIns="0" tIns="24550" rIns="0" bIns="0" rtlCol="0">
            <a:spAutoFit/>
          </a:bodyPr>
          <a:lstStyle/>
          <a:p>
            <a:pPr marL="21349">
              <a:spcBef>
                <a:spcPts val="191"/>
              </a:spcBef>
            </a:pPr>
            <a:r>
              <a:rPr sz="1597" spc="-34" dirty="0">
                <a:latin typeface="Georgia"/>
                <a:cs typeface="Georgia"/>
              </a:rPr>
              <a:t>A</a:t>
            </a:r>
            <a:r>
              <a:rPr sz="1597" spc="25" dirty="0">
                <a:latin typeface="Georgia"/>
                <a:cs typeface="Georgia"/>
              </a:rPr>
              <a:t> </a:t>
            </a:r>
            <a:r>
              <a:rPr sz="1597" spc="-8" dirty="0">
                <a:latin typeface="Georgia"/>
                <a:cs typeface="Georgia"/>
              </a:rPr>
              <a:t>potential</a:t>
            </a:r>
            <a:r>
              <a:rPr sz="1597" spc="34" dirty="0">
                <a:latin typeface="Georgia"/>
                <a:cs typeface="Georgia"/>
              </a:rPr>
              <a:t> </a:t>
            </a:r>
            <a:r>
              <a:rPr sz="1597" spc="-17" dirty="0">
                <a:latin typeface="Georgia"/>
                <a:cs typeface="Georgia"/>
              </a:rPr>
              <a:t>observation</a:t>
            </a:r>
            <a:endParaRPr sz="1597">
              <a:latin typeface="Georgia"/>
              <a:cs typeface="Georgia"/>
            </a:endParaRPr>
          </a:p>
        </p:txBody>
      </p:sp>
      <p:pic>
        <p:nvPicPr>
          <p:cNvPr id="4" name="object 4"/>
          <p:cNvPicPr/>
          <p:nvPr/>
        </p:nvPicPr>
        <p:blipFill>
          <a:blip r:embed="rId2" cstate="print"/>
          <a:stretch>
            <a:fillRect/>
          </a:stretch>
        </p:blipFill>
        <p:spPr>
          <a:xfrm>
            <a:off x="4611326" y="2024829"/>
            <a:ext cx="3109701" cy="3452839"/>
          </a:xfrm>
          <a:prstGeom prst="rect">
            <a:avLst/>
          </a:prstGeom>
        </p:spPr>
      </p:pic>
      <p:sp>
        <p:nvSpPr>
          <p:cNvPr id="5" name="object 2"/>
          <p:cNvSpPr txBox="1">
            <a:spLocks/>
          </p:cNvSpPr>
          <p:nvPr/>
        </p:nvSpPr>
        <p:spPr>
          <a:xfrm>
            <a:off x="4387475" y="549503"/>
            <a:ext cx="3279005" cy="521719"/>
          </a:xfrm>
          <a:prstGeom prst="rect">
            <a:avLst/>
          </a:prstGeom>
        </p:spPr>
        <p:txBody>
          <a:bodyPr vert="horz" wrap="square" lIns="0" tIns="19214" rIns="0" bIns="0" rtlCol="0" anchor="ctr">
            <a:spAutoFit/>
          </a:bodyPr>
          <a:lstStyle>
            <a:lvl1pPr algn="ctr" defTabSz="521437" rtl="0" eaLnBrk="1" latinLnBrk="0" hangingPunct="1">
              <a:spcBef>
                <a:spcPct val="0"/>
              </a:spcBef>
              <a:buNone/>
              <a:defRPr sz="5000" kern="1200">
                <a:solidFill>
                  <a:schemeClr val="tx1"/>
                </a:solidFill>
                <a:latin typeface="+mj-lt"/>
                <a:ea typeface="+mj-ea"/>
                <a:cs typeface="+mj-cs"/>
              </a:defRPr>
            </a:lvl1pPr>
          </a:lstStyle>
          <a:p>
            <a:pPr marL="21349">
              <a:spcBef>
                <a:spcPts val="151"/>
              </a:spcBef>
            </a:pPr>
            <a:r>
              <a:rPr lang="en-US" sz="3264" spc="-34" dirty="0">
                <a:solidFill>
                  <a:srgbClr val="3333B2"/>
                </a:solidFill>
                <a:latin typeface="Georgia"/>
                <a:cs typeface="Georgia"/>
              </a:rPr>
              <a:t>Agent</a:t>
            </a:r>
            <a:r>
              <a:rPr lang="en-US" sz="3264" spc="-25" dirty="0">
                <a:solidFill>
                  <a:srgbClr val="3333B2"/>
                </a:solidFill>
                <a:latin typeface="Georgia"/>
                <a:cs typeface="Georgia"/>
              </a:rPr>
              <a:t> </a:t>
            </a:r>
            <a:r>
              <a:rPr lang="en-US" sz="3264" spc="-8" dirty="0">
                <a:solidFill>
                  <a:srgbClr val="3333B2"/>
                </a:solidFill>
                <a:latin typeface="Georgia"/>
                <a:cs typeface="Georgia"/>
              </a:rPr>
              <a:t>State</a:t>
            </a:r>
            <a:endParaRPr lang="en-US" sz="3264" dirty="0">
              <a:latin typeface="Georgia"/>
              <a:cs typeface="Georgia"/>
            </a:endParaRPr>
          </a:p>
        </p:txBody>
      </p:sp>
      <p:sp>
        <p:nvSpPr>
          <p:cNvPr id="2" name="Rectangle 1">
            <a:extLst>
              <a:ext uri="{FF2B5EF4-FFF2-40B4-BE49-F238E27FC236}">
                <a16:creationId xmlns:a16="http://schemas.microsoft.com/office/drawing/2014/main" id="{312A01AD-29D8-248E-1229-09193D0558B5}"/>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1F0586EC-E79E-89DE-B4E3-1F586631D0CA}"/>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24720D20-F412-A6C0-8FE7-6A96EEF467D8}"/>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783691402"/>
      </p:ext>
    </p:extLst>
  </p:cSld>
  <p:clrMapOvr>
    <a:masterClrMapping/>
  </p:clrMapOvr>
  <p:transition>
    <p:cut/>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4401120" y="1326699"/>
            <a:ext cx="3380621" cy="270563"/>
          </a:xfrm>
          <a:prstGeom prst="rect">
            <a:avLst/>
          </a:prstGeom>
        </p:spPr>
        <p:txBody>
          <a:bodyPr vert="horz" wrap="square" lIns="0" tIns="24550" rIns="0" bIns="0" rtlCol="0">
            <a:spAutoFit/>
          </a:bodyPr>
          <a:lstStyle/>
          <a:p>
            <a:pPr marL="21349">
              <a:spcBef>
                <a:spcPts val="191"/>
              </a:spcBef>
            </a:pPr>
            <a:r>
              <a:rPr sz="1597" spc="-34" dirty="0">
                <a:latin typeface="Georgia"/>
                <a:cs typeface="Georgia"/>
              </a:rPr>
              <a:t>An</a:t>
            </a:r>
            <a:r>
              <a:rPr sz="1597" spc="59" dirty="0">
                <a:latin typeface="Georgia"/>
                <a:cs typeface="Georgia"/>
              </a:rPr>
              <a:t> </a:t>
            </a:r>
            <a:r>
              <a:rPr sz="1597" spc="-17" dirty="0">
                <a:latin typeface="Georgia"/>
                <a:cs typeface="Georgia"/>
              </a:rPr>
              <a:t>observation</a:t>
            </a:r>
            <a:r>
              <a:rPr sz="1597" spc="59" dirty="0">
                <a:latin typeface="Georgia"/>
                <a:cs typeface="Georgia"/>
              </a:rPr>
              <a:t> </a:t>
            </a:r>
            <a:r>
              <a:rPr sz="1597" spc="-25" dirty="0">
                <a:latin typeface="Georgia"/>
                <a:cs typeface="Georgia"/>
              </a:rPr>
              <a:t>in</a:t>
            </a:r>
            <a:r>
              <a:rPr sz="1597" spc="67" dirty="0">
                <a:latin typeface="Georgia"/>
                <a:cs typeface="Georgia"/>
              </a:rPr>
              <a:t> </a:t>
            </a:r>
            <a:r>
              <a:rPr sz="1597" spc="17" dirty="0">
                <a:latin typeface="Georgia"/>
                <a:cs typeface="Georgia"/>
              </a:rPr>
              <a:t>a</a:t>
            </a:r>
            <a:r>
              <a:rPr sz="1597" spc="59" dirty="0">
                <a:latin typeface="Georgia"/>
                <a:cs typeface="Georgia"/>
              </a:rPr>
              <a:t> </a:t>
            </a:r>
            <a:r>
              <a:rPr sz="1597" spc="-8" dirty="0">
                <a:latin typeface="Georgia"/>
                <a:cs typeface="Georgia"/>
              </a:rPr>
              <a:t>different</a:t>
            </a:r>
            <a:r>
              <a:rPr sz="1597" spc="59" dirty="0">
                <a:latin typeface="Georgia"/>
                <a:cs typeface="Georgia"/>
              </a:rPr>
              <a:t> </a:t>
            </a:r>
            <a:r>
              <a:rPr sz="1597" spc="-17" dirty="0">
                <a:latin typeface="Georgia"/>
                <a:cs typeface="Georgia"/>
              </a:rPr>
              <a:t>location</a:t>
            </a:r>
            <a:endParaRPr sz="1597">
              <a:latin typeface="Georgia"/>
              <a:cs typeface="Georgia"/>
            </a:endParaRPr>
          </a:p>
        </p:txBody>
      </p:sp>
      <p:pic>
        <p:nvPicPr>
          <p:cNvPr id="4" name="object 4"/>
          <p:cNvPicPr/>
          <p:nvPr/>
        </p:nvPicPr>
        <p:blipFill>
          <a:blip r:embed="rId2" cstate="print"/>
          <a:stretch>
            <a:fillRect/>
          </a:stretch>
        </p:blipFill>
        <p:spPr>
          <a:xfrm>
            <a:off x="3231619" y="1577113"/>
            <a:ext cx="5718989" cy="4289242"/>
          </a:xfrm>
          <a:prstGeom prst="rect">
            <a:avLst/>
          </a:prstGeom>
        </p:spPr>
      </p:pic>
      <p:sp>
        <p:nvSpPr>
          <p:cNvPr id="5" name="object 2"/>
          <p:cNvSpPr txBox="1">
            <a:spLocks/>
          </p:cNvSpPr>
          <p:nvPr/>
        </p:nvSpPr>
        <p:spPr>
          <a:xfrm>
            <a:off x="4401120" y="669328"/>
            <a:ext cx="3279005" cy="521719"/>
          </a:xfrm>
          <a:prstGeom prst="rect">
            <a:avLst/>
          </a:prstGeom>
        </p:spPr>
        <p:txBody>
          <a:bodyPr vert="horz" wrap="square" lIns="0" tIns="19214" rIns="0" bIns="0" rtlCol="0" anchor="ctr">
            <a:spAutoFit/>
          </a:bodyPr>
          <a:lstStyle>
            <a:lvl1pPr algn="ctr" defTabSz="521437" rtl="0" eaLnBrk="1" latinLnBrk="0" hangingPunct="1">
              <a:spcBef>
                <a:spcPct val="0"/>
              </a:spcBef>
              <a:buNone/>
              <a:defRPr sz="5000" kern="1200">
                <a:solidFill>
                  <a:schemeClr val="tx1"/>
                </a:solidFill>
                <a:latin typeface="+mj-lt"/>
                <a:ea typeface="+mj-ea"/>
                <a:cs typeface="+mj-cs"/>
              </a:defRPr>
            </a:lvl1pPr>
          </a:lstStyle>
          <a:p>
            <a:pPr marL="21349">
              <a:spcBef>
                <a:spcPts val="151"/>
              </a:spcBef>
            </a:pPr>
            <a:r>
              <a:rPr lang="en-US" sz="3264" spc="-34" dirty="0">
                <a:solidFill>
                  <a:srgbClr val="3333B2"/>
                </a:solidFill>
                <a:latin typeface="Georgia"/>
                <a:cs typeface="Georgia"/>
              </a:rPr>
              <a:t>Agent</a:t>
            </a:r>
            <a:r>
              <a:rPr lang="en-US" sz="3264" spc="-25" dirty="0">
                <a:solidFill>
                  <a:srgbClr val="3333B2"/>
                </a:solidFill>
                <a:latin typeface="Georgia"/>
                <a:cs typeface="Georgia"/>
              </a:rPr>
              <a:t> </a:t>
            </a:r>
            <a:r>
              <a:rPr lang="en-US" sz="3264" spc="-8" dirty="0">
                <a:solidFill>
                  <a:srgbClr val="3333B2"/>
                </a:solidFill>
                <a:latin typeface="Georgia"/>
                <a:cs typeface="Georgia"/>
              </a:rPr>
              <a:t>State</a:t>
            </a:r>
            <a:endParaRPr lang="en-US" sz="3264" dirty="0">
              <a:latin typeface="Georgia"/>
              <a:cs typeface="Georgia"/>
            </a:endParaRPr>
          </a:p>
        </p:txBody>
      </p:sp>
      <p:sp>
        <p:nvSpPr>
          <p:cNvPr id="2" name="Rectangle 1">
            <a:extLst>
              <a:ext uri="{FF2B5EF4-FFF2-40B4-BE49-F238E27FC236}">
                <a16:creationId xmlns:a16="http://schemas.microsoft.com/office/drawing/2014/main" id="{3E3940ED-0239-DAF2-EAA9-C7A913160293}"/>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73A407D0-EFDF-1C17-5A8B-529B4C171CD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CA1C8FA8-8A9F-091A-6B7B-8370350FFCE7}"/>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343099073"/>
      </p:ext>
    </p:extLst>
  </p:cSld>
  <p:clrMapOvr>
    <a:masterClrMapping/>
  </p:clrMapOvr>
  <p:transition>
    <p:cut/>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504173" y="1276430"/>
            <a:ext cx="7443764" cy="449490"/>
          </a:xfrm>
          <a:prstGeom prst="rect">
            <a:avLst/>
          </a:prstGeom>
        </p:spPr>
        <p:txBody>
          <a:bodyPr vert="horz" wrap="square" lIns="0" tIns="201747" rIns="0" bIns="0" rtlCol="0">
            <a:spAutoFit/>
          </a:bodyPr>
          <a:lstStyle/>
          <a:p>
            <a:pPr marL="2762564">
              <a:spcBef>
                <a:spcPts val="1026"/>
              </a:spcBef>
            </a:pPr>
            <a:r>
              <a:rPr sz="1597" spc="-8" dirty="0">
                <a:latin typeface="Georgia"/>
                <a:cs typeface="Georgia"/>
              </a:rPr>
              <a:t>The</a:t>
            </a:r>
            <a:r>
              <a:rPr sz="1597" spc="42" dirty="0">
                <a:latin typeface="Georgia"/>
                <a:cs typeface="Georgia"/>
              </a:rPr>
              <a:t> </a:t>
            </a:r>
            <a:r>
              <a:rPr sz="1597" spc="25" dirty="0">
                <a:latin typeface="Georgia"/>
                <a:cs typeface="Georgia"/>
              </a:rPr>
              <a:t>two</a:t>
            </a:r>
            <a:r>
              <a:rPr sz="1597" spc="51" dirty="0">
                <a:latin typeface="Georgia"/>
                <a:cs typeface="Georgia"/>
              </a:rPr>
              <a:t> </a:t>
            </a:r>
            <a:r>
              <a:rPr sz="1597" spc="-17" dirty="0">
                <a:latin typeface="Georgia"/>
                <a:cs typeface="Georgia"/>
              </a:rPr>
              <a:t>observations</a:t>
            </a:r>
            <a:r>
              <a:rPr sz="1597" spc="51" dirty="0">
                <a:latin typeface="Georgia"/>
                <a:cs typeface="Georgia"/>
              </a:rPr>
              <a:t> </a:t>
            </a:r>
            <a:r>
              <a:rPr sz="1597" dirty="0">
                <a:latin typeface="Georgia"/>
                <a:cs typeface="Georgia"/>
              </a:rPr>
              <a:t>are</a:t>
            </a:r>
            <a:r>
              <a:rPr sz="1597" spc="42" dirty="0">
                <a:latin typeface="Georgia"/>
                <a:cs typeface="Georgia"/>
              </a:rPr>
              <a:t> </a:t>
            </a:r>
            <a:r>
              <a:rPr sz="1597" spc="-17" dirty="0">
                <a:latin typeface="Georgia"/>
                <a:cs typeface="Georgia"/>
              </a:rPr>
              <a:t>indistinguishable</a:t>
            </a:r>
            <a:endParaRPr sz="1597" dirty="0">
              <a:latin typeface="Georgia"/>
              <a:cs typeface="Georgia"/>
            </a:endParaRPr>
          </a:p>
        </p:txBody>
      </p:sp>
      <p:pic>
        <p:nvPicPr>
          <p:cNvPr id="3" name="object 3"/>
          <p:cNvPicPr/>
          <p:nvPr/>
        </p:nvPicPr>
        <p:blipFill>
          <a:blip r:embed="rId2" cstate="print"/>
          <a:stretch>
            <a:fillRect/>
          </a:stretch>
        </p:blipFill>
        <p:spPr>
          <a:xfrm>
            <a:off x="4611326" y="2024829"/>
            <a:ext cx="3109701" cy="3452839"/>
          </a:xfrm>
          <a:prstGeom prst="rect">
            <a:avLst/>
          </a:prstGeom>
        </p:spPr>
      </p:pic>
      <p:sp>
        <p:nvSpPr>
          <p:cNvPr id="4" name="object 2"/>
          <p:cNvSpPr txBox="1">
            <a:spLocks/>
          </p:cNvSpPr>
          <p:nvPr/>
        </p:nvSpPr>
        <p:spPr>
          <a:xfrm>
            <a:off x="4358448" y="605256"/>
            <a:ext cx="3279005" cy="521719"/>
          </a:xfrm>
          <a:prstGeom prst="rect">
            <a:avLst/>
          </a:prstGeom>
        </p:spPr>
        <p:txBody>
          <a:bodyPr vert="horz" wrap="square" lIns="0" tIns="19214" rIns="0" bIns="0" rtlCol="0" anchor="ctr">
            <a:spAutoFit/>
          </a:bodyPr>
          <a:lstStyle>
            <a:lvl1pPr algn="ctr" defTabSz="521437" rtl="0" eaLnBrk="1" latinLnBrk="0" hangingPunct="1">
              <a:spcBef>
                <a:spcPct val="0"/>
              </a:spcBef>
              <a:buNone/>
              <a:defRPr sz="5000" kern="1200">
                <a:solidFill>
                  <a:schemeClr val="tx1"/>
                </a:solidFill>
                <a:latin typeface="+mj-lt"/>
                <a:ea typeface="+mj-ea"/>
                <a:cs typeface="+mj-cs"/>
              </a:defRPr>
            </a:lvl1pPr>
          </a:lstStyle>
          <a:p>
            <a:pPr marL="21349">
              <a:spcBef>
                <a:spcPts val="151"/>
              </a:spcBef>
            </a:pPr>
            <a:r>
              <a:rPr lang="en-US" sz="3264" spc="-34" dirty="0">
                <a:solidFill>
                  <a:srgbClr val="3333B2"/>
                </a:solidFill>
                <a:latin typeface="Georgia"/>
                <a:cs typeface="Georgia"/>
              </a:rPr>
              <a:t>Agent</a:t>
            </a:r>
            <a:r>
              <a:rPr lang="en-US" sz="3264" spc="-25" dirty="0">
                <a:solidFill>
                  <a:srgbClr val="3333B2"/>
                </a:solidFill>
                <a:latin typeface="Georgia"/>
                <a:cs typeface="Georgia"/>
              </a:rPr>
              <a:t> </a:t>
            </a:r>
            <a:r>
              <a:rPr lang="en-US" sz="3264" spc="-8" dirty="0">
                <a:solidFill>
                  <a:srgbClr val="3333B2"/>
                </a:solidFill>
                <a:latin typeface="Georgia"/>
                <a:cs typeface="Georgia"/>
              </a:rPr>
              <a:t>State</a:t>
            </a:r>
            <a:endParaRPr lang="en-US" sz="3264" dirty="0">
              <a:latin typeface="Georgia"/>
              <a:cs typeface="Georgia"/>
            </a:endParaRPr>
          </a:p>
        </p:txBody>
      </p:sp>
      <p:sp>
        <p:nvSpPr>
          <p:cNvPr id="5" name="Rectangle 4">
            <a:extLst>
              <a:ext uri="{FF2B5EF4-FFF2-40B4-BE49-F238E27FC236}">
                <a16:creationId xmlns:a16="http://schemas.microsoft.com/office/drawing/2014/main" id="{F2D6E177-F7B0-C45F-2D4A-B8E57FC00BD1}"/>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23250DF7-209B-FA85-576B-C3F026F189F3}"/>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900407B1-FBB7-3EAD-6565-9E383C3DCE77}"/>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139631970"/>
      </p:ext>
    </p:extLst>
  </p:cSld>
  <p:clrMapOvr>
    <a:masterClrMapping/>
  </p:clrMapOvr>
  <p:transition>
    <p:cut/>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4609296" y="1421168"/>
            <a:ext cx="2964315" cy="270563"/>
          </a:xfrm>
          <a:prstGeom prst="rect">
            <a:avLst/>
          </a:prstGeom>
        </p:spPr>
        <p:txBody>
          <a:bodyPr vert="horz" wrap="square" lIns="0" tIns="24550" rIns="0" bIns="0" rtlCol="0">
            <a:spAutoFit/>
          </a:bodyPr>
          <a:lstStyle/>
          <a:p>
            <a:pPr marL="21349">
              <a:spcBef>
                <a:spcPts val="191"/>
              </a:spcBef>
            </a:pPr>
            <a:r>
              <a:rPr sz="1597" spc="-8" dirty="0">
                <a:latin typeface="Georgia"/>
                <a:cs typeface="Georgia"/>
              </a:rPr>
              <a:t>These</a:t>
            </a:r>
            <a:r>
              <a:rPr sz="1597" spc="42" dirty="0">
                <a:latin typeface="Georgia"/>
                <a:cs typeface="Georgia"/>
              </a:rPr>
              <a:t> </a:t>
            </a:r>
            <a:r>
              <a:rPr sz="1597" spc="25" dirty="0">
                <a:latin typeface="Georgia"/>
                <a:cs typeface="Georgia"/>
              </a:rPr>
              <a:t>two</a:t>
            </a:r>
            <a:r>
              <a:rPr sz="1597" spc="42" dirty="0">
                <a:latin typeface="Georgia"/>
                <a:cs typeface="Georgia"/>
              </a:rPr>
              <a:t> </a:t>
            </a:r>
            <a:r>
              <a:rPr sz="1597" spc="-8" dirty="0">
                <a:latin typeface="Georgia"/>
                <a:cs typeface="Georgia"/>
              </a:rPr>
              <a:t>states</a:t>
            </a:r>
            <a:r>
              <a:rPr sz="1597" spc="51" dirty="0">
                <a:latin typeface="Georgia"/>
                <a:cs typeface="Georgia"/>
              </a:rPr>
              <a:t> </a:t>
            </a:r>
            <a:r>
              <a:rPr sz="1597" dirty="0">
                <a:latin typeface="Georgia"/>
                <a:cs typeface="Georgia"/>
              </a:rPr>
              <a:t>are</a:t>
            </a:r>
            <a:r>
              <a:rPr sz="1597" spc="42" dirty="0">
                <a:latin typeface="Georgia"/>
                <a:cs typeface="Georgia"/>
              </a:rPr>
              <a:t> </a:t>
            </a:r>
            <a:r>
              <a:rPr sz="1597" spc="-17" dirty="0">
                <a:latin typeface="Georgia"/>
                <a:cs typeface="Georgia"/>
              </a:rPr>
              <a:t>not</a:t>
            </a:r>
            <a:r>
              <a:rPr sz="1597" spc="42" dirty="0">
                <a:latin typeface="Georgia"/>
                <a:cs typeface="Georgia"/>
              </a:rPr>
              <a:t> </a:t>
            </a:r>
            <a:r>
              <a:rPr sz="1597" spc="-25" dirty="0">
                <a:latin typeface="Georgia"/>
                <a:cs typeface="Georgia"/>
              </a:rPr>
              <a:t>Markov</a:t>
            </a:r>
            <a:endParaRPr sz="1597" dirty="0">
              <a:latin typeface="Georgia"/>
              <a:cs typeface="Georgia"/>
            </a:endParaRPr>
          </a:p>
        </p:txBody>
      </p:sp>
      <p:pic>
        <p:nvPicPr>
          <p:cNvPr id="4" name="object 4"/>
          <p:cNvPicPr/>
          <p:nvPr/>
        </p:nvPicPr>
        <p:blipFill>
          <a:blip r:embed="rId2" cstate="print"/>
          <a:stretch>
            <a:fillRect/>
          </a:stretch>
        </p:blipFill>
        <p:spPr>
          <a:xfrm>
            <a:off x="3589066" y="1671523"/>
            <a:ext cx="5004161" cy="3753121"/>
          </a:xfrm>
          <a:prstGeom prst="rect">
            <a:avLst/>
          </a:prstGeom>
        </p:spPr>
      </p:pic>
      <p:sp>
        <p:nvSpPr>
          <p:cNvPr id="5" name="object 5"/>
          <p:cNvSpPr txBox="1"/>
          <p:nvPr/>
        </p:nvSpPr>
        <p:spPr>
          <a:xfrm>
            <a:off x="2291171" y="5452209"/>
            <a:ext cx="7600261" cy="270563"/>
          </a:xfrm>
          <a:prstGeom prst="rect">
            <a:avLst/>
          </a:prstGeom>
        </p:spPr>
        <p:txBody>
          <a:bodyPr vert="horz" wrap="square" lIns="0" tIns="24550" rIns="0" bIns="0" rtlCol="0">
            <a:spAutoFit/>
          </a:bodyPr>
          <a:lstStyle/>
          <a:p>
            <a:pPr marL="21349">
              <a:spcBef>
                <a:spcPts val="191"/>
              </a:spcBef>
            </a:pPr>
            <a:r>
              <a:rPr sz="1597" spc="-34" dirty="0">
                <a:latin typeface="Georgia"/>
                <a:cs typeface="Georgia"/>
              </a:rPr>
              <a:t>How</a:t>
            </a:r>
            <a:r>
              <a:rPr sz="1597" spc="59" dirty="0">
                <a:latin typeface="Georgia"/>
                <a:cs typeface="Georgia"/>
              </a:rPr>
              <a:t> </a:t>
            </a:r>
            <a:r>
              <a:rPr sz="1597" dirty="0">
                <a:latin typeface="Georgia"/>
                <a:cs typeface="Georgia"/>
              </a:rPr>
              <a:t>could</a:t>
            </a:r>
            <a:r>
              <a:rPr sz="1597" spc="59" dirty="0">
                <a:latin typeface="Georgia"/>
                <a:cs typeface="Georgia"/>
              </a:rPr>
              <a:t> </a:t>
            </a:r>
            <a:r>
              <a:rPr sz="1597" spc="-17" dirty="0">
                <a:latin typeface="Georgia"/>
                <a:cs typeface="Georgia"/>
              </a:rPr>
              <a:t>you</a:t>
            </a:r>
            <a:r>
              <a:rPr sz="1597" spc="59" dirty="0">
                <a:latin typeface="Georgia"/>
                <a:cs typeface="Georgia"/>
              </a:rPr>
              <a:t> </a:t>
            </a:r>
            <a:r>
              <a:rPr sz="1597" spc="-17" dirty="0">
                <a:latin typeface="Georgia"/>
                <a:cs typeface="Georgia"/>
              </a:rPr>
              <a:t>construct</a:t>
            </a:r>
            <a:r>
              <a:rPr sz="1597" spc="67" dirty="0">
                <a:latin typeface="Georgia"/>
                <a:cs typeface="Georgia"/>
              </a:rPr>
              <a:t> </a:t>
            </a:r>
            <a:r>
              <a:rPr sz="1597" spc="17" dirty="0">
                <a:latin typeface="Georgia"/>
                <a:cs typeface="Georgia"/>
              </a:rPr>
              <a:t>a</a:t>
            </a:r>
            <a:r>
              <a:rPr sz="1597" spc="59" dirty="0">
                <a:latin typeface="Georgia"/>
                <a:cs typeface="Georgia"/>
              </a:rPr>
              <a:t> </a:t>
            </a:r>
            <a:r>
              <a:rPr sz="1597" spc="-25" dirty="0">
                <a:latin typeface="Georgia"/>
                <a:cs typeface="Georgia"/>
              </a:rPr>
              <a:t>Markov</a:t>
            </a:r>
            <a:r>
              <a:rPr sz="1597" spc="59" dirty="0">
                <a:latin typeface="Georgia"/>
                <a:cs typeface="Georgia"/>
              </a:rPr>
              <a:t> </a:t>
            </a:r>
            <a:r>
              <a:rPr sz="1597" spc="8" dirty="0">
                <a:latin typeface="Georgia"/>
                <a:cs typeface="Georgia"/>
              </a:rPr>
              <a:t>agent</a:t>
            </a:r>
            <a:r>
              <a:rPr sz="1597" spc="59" dirty="0">
                <a:latin typeface="Georgia"/>
                <a:cs typeface="Georgia"/>
              </a:rPr>
              <a:t> </a:t>
            </a:r>
            <a:r>
              <a:rPr sz="1597" dirty="0">
                <a:latin typeface="Georgia"/>
                <a:cs typeface="Georgia"/>
              </a:rPr>
              <a:t>state</a:t>
            </a:r>
            <a:r>
              <a:rPr sz="1597" spc="67" dirty="0">
                <a:latin typeface="Georgia"/>
                <a:cs typeface="Georgia"/>
              </a:rPr>
              <a:t> </a:t>
            </a:r>
            <a:r>
              <a:rPr sz="1597" spc="-25" dirty="0">
                <a:latin typeface="Georgia"/>
                <a:cs typeface="Georgia"/>
              </a:rPr>
              <a:t>in</a:t>
            </a:r>
            <a:r>
              <a:rPr sz="1597" spc="59" dirty="0">
                <a:latin typeface="Georgia"/>
                <a:cs typeface="Georgia"/>
              </a:rPr>
              <a:t> </a:t>
            </a:r>
            <a:r>
              <a:rPr sz="1597" spc="-25" dirty="0">
                <a:latin typeface="Georgia"/>
                <a:cs typeface="Georgia"/>
              </a:rPr>
              <a:t>this</a:t>
            </a:r>
            <a:r>
              <a:rPr sz="1597" spc="59" dirty="0">
                <a:latin typeface="Georgia"/>
                <a:cs typeface="Georgia"/>
              </a:rPr>
              <a:t> </a:t>
            </a:r>
            <a:r>
              <a:rPr sz="1597" spc="17" dirty="0">
                <a:latin typeface="Georgia"/>
                <a:cs typeface="Georgia"/>
              </a:rPr>
              <a:t>maze</a:t>
            </a:r>
            <a:r>
              <a:rPr sz="1597" spc="59" dirty="0">
                <a:latin typeface="Georgia"/>
                <a:cs typeface="Georgia"/>
              </a:rPr>
              <a:t> </a:t>
            </a:r>
            <a:r>
              <a:rPr sz="1597" dirty="0">
                <a:latin typeface="Georgia"/>
                <a:cs typeface="Georgia"/>
              </a:rPr>
              <a:t>(for</a:t>
            </a:r>
            <a:r>
              <a:rPr sz="1597" spc="67" dirty="0">
                <a:latin typeface="Georgia"/>
                <a:cs typeface="Georgia"/>
              </a:rPr>
              <a:t> </a:t>
            </a:r>
            <a:r>
              <a:rPr sz="1597" dirty="0">
                <a:latin typeface="Georgia"/>
                <a:cs typeface="Georgia"/>
              </a:rPr>
              <a:t>any</a:t>
            </a:r>
            <a:r>
              <a:rPr sz="1597" spc="59" dirty="0">
                <a:latin typeface="Georgia"/>
                <a:cs typeface="Georgia"/>
              </a:rPr>
              <a:t> </a:t>
            </a:r>
            <a:r>
              <a:rPr sz="1597" dirty="0">
                <a:latin typeface="Georgia"/>
                <a:cs typeface="Georgia"/>
              </a:rPr>
              <a:t>reward</a:t>
            </a:r>
            <a:r>
              <a:rPr sz="1597" spc="59" dirty="0">
                <a:latin typeface="Georgia"/>
                <a:cs typeface="Georgia"/>
              </a:rPr>
              <a:t> </a:t>
            </a:r>
            <a:r>
              <a:rPr sz="1597" spc="8" dirty="0">
                <a:latin typeface="Georgia"/>
                <a:cs typeface="Georgia"/>
              </a:rPr>
              <a:t>signal)?</a:t>
            </a:r>
            <a:endParaRPr sz="1597">
              <a:latin typeface="Georgia"/>
              <a:cs typeface="Georgia"/>
            </a:endParaRPr>
          </a:p>
        </p:txBody>
      </p:sp>
      <p:sp>
        <p:nvSpPr>
          <p:cNvPr id="6" name="object 2"/>
          <p:cNvSpPr txBox="1">
            <a:spLocks/>
          </p:cNvSpPr>
          <p:nvPr/>
        </p:nvSpPr>
        <p:spPr>
          <a:xfrm>
            <a:off x="4294606" y="513412"/>
            <a:ext cx="3279005" cy="521719"/>
          </a:xfrm>
          <a:prstGeom prst="rect">
            <a:avLst/>
          </a:prstGeom>
        </p:spPr>
        <p:txBody>
          <a:bodyPr vert="horz" wrap="square" lIns="0" tIns="19214" rIns="0" bIns="0" rtlCol="0" anchor="ctr">
            <a:spAutoFit/>
          </a:bodyPr>
          <a:lstStyle>
            <a:lvl1pPr algn="ctr" defTabSz="521437" rtl="0" eaLnBrk="1" latinLnBrk="0" hangingPunct="1">
              <a:spcBef>
                <a:spcPct val="0"/>
              </a:spcBef>
              <a:buNone/>
              <a:defRPr sz="5000" kern="1200">
                <a:solidFill>
                  <a:schemeClr val="tx1"/>
                </a:solidFill>
                <a:latin typeface="+mj-lt"/>
                <a:ea typeface="+mj-ea"/>
                <a:cs typeface="+mj-cs"/>
              </a:defRPr>
            </a:lvl1pPr>
          </a:lstStyle>
          <a:p>
            <a:pPr marL="21349">
              <a:spcBef>
                <a:spcPts val="151"/>
              </a:spcBef>
            </a:pPr>
            <a:r>
              <a:rPr lang="en-US" sz="3264" spc="-34" dirty="0">
                <a:solidFill>
                  <a:srgbClr val="3333B2"/>
                </a:solidFill>
                <a:latin typeface="Georgia"/>
                <a:cs typeface="Georgia"/>
              </a:rPr>
              <a:t>Agent</a:t>
            </a:r>
            <a:r>
              <a:rPr lang="en-US" sz="3264" spc="-25" dirty="0">
                <a:solidFill>
                  <a:srgbClr val="3333B2"/>
                </a:solidFill>
                <a:latin typeface="Georgia"/>
                <a:cs typeface="Georgia"/>
              </a:rPr>
              <a:t> </a:t>
            </a:r>
            <a:r>
              <a:rPr lang="en-US" sz="3264" spc="-8" dirty="0">
                <a:solidFill>
                  <a:srgbClr val="3333B2"/>
                </a:solidFill>
                <a:latin typeface="Georgia"/>
                <a:cs typeface="Georgia"/>
              </a:rPr>
              <a:t>State</a:t>
            </a:r>
            <a:endParaRPr lang="en-US" sz="3264" dirty="0">
              <a:latin typeface="Georgia"/>
              <a:cs typeface="Georgia"/>
            </a:endParaRPr>
          </a:p>
        </p:txBody>
      </p:sp>
      <p:sp>
        <p:nvSpPr>
          <p:cNvPr id="2" name="Rectangle 1">
            <a:extLst>
              <a:ext uri="{FF2B5EF4-FFF2-40B4-BE49-F238E27FC236}">
                <a16:creationId xmlns:a16="http://schemas.microsoft.com/office/drawing/2014/main" id="{D45E4183-2736-864C-0C05-C06906EE77B7}"/>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0A363BFE-5EF7-C5F1-0D81-61A1DA57FC83}"/>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734330C5-E56F-A776-5F4D-4D812F914FC7}"/>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902936650"/>
      </p:ext>
    </p:extLst>
  </p:cSld>
  <p:clrMapOvr>
    <a:masterClrMapping/>
  </p:clrMapOvr>
  <p:transition>
    <p:cut/>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865733" y="792297"/>
            <a:ext cx="6699369" cy="471513"/>
          </a:xfrm>
          <a:prstGeom prst="rect">
            <a:avLst/>
          </a:prstGeom>
        </p:spPr>
        <p:txBody>
          <a:bodyPr vert="horz" wrap="square" lIns="0" tIns="19214" rIns="0" bIns="0" rtlCol="0" anchor="ctr">
            <a:spAutoFit/>
          </a:bodyPr>
          <a:lstStyle/>
          <a:p>
            <a:pPr marL="21349">
              <a:spcBef>
                <a:spcPts val="151"/>
              </a:spcBef>
            </a:pPr>
            <a:r>
              <a:rPr sz="3264" spc="-59" dirty="0">
                <a:solidFill>
                  <a:srgbClr val="3333B2"/>
                </a:solidFill>
                <a:latin typeface="Georgia"/>
                <a:cs typeface="Georgia"/>
              </a:rPr>
              <a:t>Partially</a:t>
            </a:r>
            <a:r>
              <a:rPr sz="3264" spc="51" dirty="0">
                <a:solidFill>
                  <a:srgbClr val="3333B2"/>
                </a:solidFill>
                <a:latin typeface="Georgia"/>
                <a:cs typeface="Georgia"/>
              </a:rPr>
              <a:t> </a:t>
            </a:r>
            <a:r>
              <a:rPr sz="3264" spc="-51" dirty="0">
                <a:solidFill>
                  <a:srgbClr val="3333B2"/>
                </a:solidFill>
                <a:latin typeface="Georgia"/>
                <a:cs typeface="Georgia"/>
              </a:rPr>
              <a:t>Observable</a:t>
            </a:r>
            <a:r>
              <a:rPr sz="3264" spc="59" dirty="0">
                <a:solidFill>
                  <a:srgbClr val="3333B2"/>
                </a:solidFill>
                <a:latin typeface="Georgia"/>
                <a:cs typeface="Georgia"/>
              </a:rPr>
              <a:t> </a:t>
            </a:r>
            <a:r>
              <a:rPr sz="3264" spc="-67" dirty="0">
                <a:solidFill>
                  <a:srgbClr val="3333B2"/>
                </a:solidFill>
                <a:latin typeface="Georgia"/>
                <a:cs typeface="Georgia"/>
              </a:rPr>
              <a:t>Environments</a:t>
            </a:r>
            <a:endParaRPr sz="3264" dirty="0">
              <a:latin typeface="Georgia"/>
              <a:cs typeface="Georgia"/>
            </a:endParaRPr>
          </a:p>
        </p:txBody>
      </p:sp>
      <p:sp>
        <p:nvSpPr>
          <p:cNvPr id="3" name="object 3"/>
          <p:cNvSpPr txBox="1"/>
          <p:nvPr/>
        </p:nvSpPr>
        <p:spPr>
          <a:xfrm>
            <a:off x="1796272" y="1570028"/>
            <a:ext cx="8838292" cy="3786941"/>
          </a:xfrm>
          <a:prstGeom prst="rect">
            <a:avLst/>
          </a:prstGeom>
        </p:spPr>
        <p:txBody>
          <a:bodyPr vert="horz" wrap="square" lIns="0" tIns="55506" rIns="0" bIns="0" rtlCol="0">
            <a:spAutoFit/>
          </a:bodyPr>
          <a:lstStyle/>
          <a:p>
            <a:pPr marL="407492" indent="-259118">
              <a:spcBef>
                <a:spcPts val="435"/>
              </a:spcBef>
              <a:buClr>
                <a:srgbClr val="3333B2"/>
              </a:buClr>
              <a:buSzPct val="110526"/>
              <a:buFont typeface="Arial" panose="020B0604020202020204" pitchFamily="34" charset="0"/>
              <a:buChar char="•"/>
              <a:tabLst>
                <a:tab pos="404564" algn="l"/>
              </a:tabLst>
            </a:pPr>
            <a:r>
              <a:rPr sz="1814" spc="-51" dirty="0">
                <a:latin typeface="Georgia"/>
                <a:cs typeface="Georgia"/>
              </a:rPr>
              <a:t>To</a:t>
            </a:r>
            <a:r>
              <a:rPr sz="1814" spc="67" dirty="0">
                <a:latin typeface="Georgia"/>
                <a:cs typeface="Georgia"/>
              </a:rPr>
              <a:t> </a:t>
            </a:r>
            <a:r>
              <a:rPr sz="1814" dirty="0">
                <a:latin typeface="Georgia"/>
                <a:cs typeface="Georgia"/>
              </a:rPr>
              <a:t>deal</a:t>
            </a:r>
            <a:r>
              <a:rPr sz="1814" spc="75" dirty="0">
                <a:latin typeface="Georgia"/>
                <a:cs typeface="Georgia"/>
              </a:rPr>
              <a:t> </a:t>
            </a:r>
            <a:r>
              <a:rPr sz="1814" spc="8" dirty="0">
                <a:latin typeface="Georgia"/>
                <a:cs typeface="Georgia"/>
              </a:rPr>
              <a:t>with</a:t>
            </a:r>
            <a:r>
              <a:rPr sz="1814" spc="67" dirty="0">
                <a:latin typeface="Georgia"/>
                <a:cs typeface="Georgia"/>
              </a:rPr>
              <a:t> </a:t>
            </a:r>
            <a:r>
              <a:rPr sz="1814" spc="-8" dirty="0">
                <a:latin typeface="Georgia"/>
                <a:cs typeface="Georgia"/>
              </a:rPr>
              <a:t>partial</a:t>
            </a:r>
            <a:r>
              <a:rPr sz="1814" spc="75" dirty="0">
                <a:latin typeface="Georgia"/>
                <a:cs typeface="Georgia"/>
              </a:rPr>
              <a:t> </a:t>
            </a:r>
            <a:r>
              <a:rPr sz="1814" spc="-25" dirty="0">
                <a:latin typeface="Georgia"/>
                <a:cs typeface="Georgia"/>
              </a:rPr>
              <a:t>observability,</a:t>
            </a:r>
            <a:r>
              <a:rPr sz="1814" spc="67" dirty="0">
                <a:latin typeface="Georgia"/>
                <a:cs typeface="Georgia"/>
              </a:rPr>
              <a:t> </a:t>
            </a:r>
            <a:r>
              <a:rPr sz="1814" spc="8" dirty="0">
                <a:latin typeface="Georgia"/>
                <a:cs typeface="Georgia"/>
              </a:rPr>
              <a:t>agent</a:t>
            </a:r>
            <a:r>
              <a:rPr sz="1814" spc="75" dirty="0">
                <a:latin typeface="Georgia"/>
                <a:cs typeface="Georgia"/>
              </a:rPr>
              <a:t> </a:t>
            </a:r>
            <a:r>
              <a:rPr sz="1814" spc="-8" dirty="0">
                <a:latin typeface="Georgia"/>
                <a:cs typeface="Georgia"/>
              </a:rPr>
              <a:t>can</a:t>
            </a:r>
            <a:r>
              <a:rPr sz="1814" spc="67" dirty="0">
                <a:latin typeface="Georgia"/>
                <a:cs typeface="Georgia"/>
              </a:rPr>
              <a:t> </a:t>
            </a:r>
            <a:r>
              <a:rPr sz="1814" spc="-17" dirty="0">
                <a:latin typeface="Georgia"/>
                <a:cs typeface="Georgia"/>
              </a:rPr>
              <a:t>construct</a:t>
            </a:r>
            <a:r>
              <a:rPr sz="1814" spc="75" dirty="0">
                <a:latin typeface="Georgia"/>
                <a:cs typeface="Georgia"/>
              </a:rPr>
              <a:t> </a:t>
            </a:r>
            <a:r>
              <a:rPr sz="1814" spc="-17" dirty="0">
                <a:latin typeface="Georgia"/>
                <a:cs typeface="Georgia"/>
              </a:rPr>
              <a:t>suitable</a:t>
            </a:r>
            <a:r>
              <a:rPr sz="1814" spc="67" dirty="0">
                <a:latin typeface="Georgia"/>
                <a:cs typeface="Georgia"/>
              </a:rPr>
              <a:t> </a:t>
            </a:r>
            <a:r>
              <a:rPr sz="1814" dirty="0">
                <a:latin typeface="Georgia"/>
                <a:cs typeface="Georgia"/>
              </a:rPr>
              <a:t>state</a:t>
            </a:r>
            <a:r>
              <a:rPr sz="1814" spc="75" dirty="0">
                <a:latin typeface="Georgia"/>
                <a:cs typeface="Georgia"/>
              </a:rPr>
              <a:t> </a:t>
            </a:r>
            <a:r>
              <a:rPr sz="1814" spc="-17" dirty="0">
                <a:latin typeface="Georgia"/>
                <a:cs typeface="Georgia"/>
              </a:rPr>
              <a:t>representations</a:t>
            </a:r>
            <a:endParaRPr lang="en-US" sz="1814" spc="-17" dirty="0">
              <a:latin typeface="Georgia"/>
              <a:cs typeface="Georgia"/>
            </a:endParaRPr>
          </a:p>
          <a:p>
            <a:pPr marL="407492" indent="-259118">
              <a:spcBef>
                <a:spcPts val="435"/>
              </a:spcBef>
              <a:buClr>
                <a:srgbClr val="3333B2"/>
              </a:buClr>
              <a:buSzPct val="110526"/>
              <a:buFont typeface="Arial" panose="020B0604020202020204" pitchFamily="34" charset="0"/>
              <a:buChar char="•"/>
              <a:tabLst>
                <a:tab pos="404564" algn="l"/>
              </a:tabLst>
            </a:pPr>
            <a:endParaRPr sz="1814" dirty="0">
              <a:latin typeface="Georgia"/>
              <a:cs typeface="Georgia"/>
            </a:endParaRPr>
          </a:p>
          <a:p>
            <a:pPr marL="407492" indent="-259118">
              <a:spcBef>
                <a:spcPts val="427"/>
              </a:spcBef>
              <a:buClr>
                <a:srgbClr val="3333B2"/>
              </a:buClr>
              <a:buSzPct val="110526"/>
              <a:buFont typeface="Arial" panose="020B0604020202020204" pitchFamily="34" charset="0"/>
              <a:buChar char="•"/>
              <a:tabLst>
                <a:tab pos="404564" algn="l"/>
              </a:tabLst>
            </a:pPr>
            <a:r>
              <a:rPr sz="1814" spc="-25" dirty="0">
                <a:latin typeface="Georgia"/>
                <a:cs typeface="Georgia"/>
              </a:rPr>
              <a:t>Examples</a:t>
            </a:r>
            <a:r>
              <a:rPr sz="1814" spc="42" dirty="0">
                <a:latin typeface="Georgia"/>
                <a:cs typeface="Georgia"/>
              </a:rPr>
              <a:t> </a:t>
            </a:r>
            <a:r>
              <a:rPr sz="1814" spc="-17" dirty="0">
                <a:latin typeface="Georgia"/>
                <a:cs typeface="Georgia"/>
              </a:rPr>
              <a:t>of</a:t>
            </a:r>
            <a:r>
              <a:rPr sz="1814" spc="42" dirty="0">
                <a:latin typeface="Georgia"/>
                <a:cs typeface="Georgia"/>
              </a:rPr>
              <a:t> </a:t>
            </a:r>
            <a:r>
              <a:rPr sz="1814" spc="8" dirty="0">
                <a:latin typeface="Georgia"/>
                <a:cs typeface="Georgia"/>
              </a:rPr>
              <a:t>agent</a:t>
            </a:r>
            <a:r>
              <a:rPr sz="1814" spc="42" dirty="0">
                <a:latin typeface="Georgia"/>
                <a:cs typeface="Georgia"/>
              </a:rPr>
              <a:t> </a:t>
            </a:r>
            <a:r>
              <a:rPr sz="1814" spc="-8" dirty="0">
                <a:latin typeface="Georgia"/>
                <a:cs typeface="Georgia"/>
              </a:rPr>
              <a:t>states:</a:t>
            </a:r>
            <a:endParaRPr lang="en-US" sz="1814" spc="-8" dirty="0">
              <a:latin typeface="Georgia"/>
              <a:cs typeface="Georgia"/>
            </a:endParaRPr>
          </a:p>
          <a:p>
            <a:pPr marL="148374">
              <a:spcBef>
                <a:spcPts val="427"/>
              </a:spcBef>
              <a:buClr>
                <a:srgbClr val="3333B2"/>
              </a:buClr>
              <a:buSzPct val="110526"/>
              <a:tabLst>
                <a:tab pos="404564" algn="l"/>
              </a:tabLst>
            </a:pPr>
            <a:endParaRPr sz="1814" dirty="0">
              <a:latin typeface="Georgia"/>
              <a:cs typeface="Georgia"/>
            </a:endParaRPr>
          </a:p>
          <a:p>
            <a:pPr marL="847284" lvl="1" indent="-259118">
              <a:lnSpc>
                <a:spcPts val="1883"/>
              </a:lnSpc>
              <a:spcBef>
                <a:spcPts val="260"/>
              </a:spcBef>
              <a:buClr>
                <a:srgbClr val="3333B2"/>
              </a:buClr>
              <a:buSzPct val="111764"/>
              <a:buFont typeface="Arial" panose="020B0604020202020204" pitchFamily="34" charset="0"/>
              <a:buChar char="•"/>
              <a:tabLst>
                <a:tab pos="830477" algn="l"/>
              </a:tabLst>
            </a:pPr>
            <a:r>
              <a:rPr sz="1632" spc="-42" dirty="0">
                <a:latin typeface="Georgia"/>
                <a:cs typeface="Georgia"/>
              </a:rPr>
              <a:t>Last</a:t>
            </a:r>
            <a:r>
              <a:rPr sz="1632" spc="59" dirty="0">
                <a:latin typeface="Georgia"/>
                <a:cs typeface="Georgia"/>
              </a:rPr>
              <a:t> </a:t>
            </a:r>
            <a:r>
              <a:rPr sz="1632" spc="-8" dirty="0">
                <a:latin typeface="Georgia"/>
                <a:cs typeface="Georgia"/>
              </a:rPr>
              <a:t>observation:</a:t>
            </a:r>
            <a:r>
              <a:rPr sz="1632" spc="126" dirty="0">
                <a:latin typeface="Georgia"/>
                <a:cs typeface="Georgia"/>
              </a:rPr>
              <a:t> </a:t>
            </a:r>
            <a:r>
              <a:rPr sz="1814" i="1" spc="-92" dirty="0">
                <a:latin typeface="Arial"/>
                <a:cs typeface="Arial"/>
              </a:rPr>
              <a:t>S</a:t>
            </a:r>
            <a:r>
              <a:rPr sz="2176" i="1" spc="-138" baseline="-11904" dirty="0">
                <a:latin typeface="Trebuchet MS"/>
                <a:cs typeface="Trebuchet MS"/>
              </a:rPr>
              <a:t>t</a:t>
            </a:r>
            <a:r>
              <a:rPr sz="2176" i="1" baseline="-11904" dirty="0">
                <a:latin typeface="Trebuchet MS"/>
                <a:cs typeface="Trebuchet MS"/>
              </a:rPr>
              <a:t> </a:t>
            </a:r>
            <a:r>
              <a:rPr sz="1814" spc="-25" dirty="0">
                <a:latin typeface="Georgia"/>
                <a:cs typeface="Georgia"/>
              </a:rPr>
              <a:t>=</a:t>
            </a:r>
            <a:r>
              <a:rPr sz="1814" spc="51" dirty="0">
                <a:latin typeface="Georgia"/>
                <a:cs typeface="Georgia"/>
              </a:rPr>
              <a:t> </a:t>
            </a:r>
            <a:r>
              <a:rPr sz="1814" i="1" spc="-34" dirty="0">
                <a:latin typeface="Arial"/>
                <a:cs typeface="Arial"/>
              </a:rPr>
              <a:t>O</a:t>
            </a:r>
            <a:r>
              <a:rPr sz="2176" i="1" spc="-51" baseline="-11904" dirty="0">
                <a:latin typeface="Trebuchet MS"/>
                <a:cs typeface="Trebuchet MS"/>
              </a:rPr>
              <a:t>t</a:t>
            </a:r>
            <a:r>
              <a:rPr sz="2176" i="1" spc="339" baseline="-11904" dirty="0">
                <a:latin typeface="Trebuchet MS"/>
                <a:cs typeface="Trebuchet MS"/>
              </a:rPr>
              <a:t> </a:t>
            </a:r>
            <a:r>
              <a:rPr sz="1632" spc="8" dirty="0">
                <a:latin typeface="Georgia"/>
                <a:cs typeface="Georgia"/>
              </a:rPr>
              <a:t>(might</a:t>
            </a:r>
            <a:r>
              <a:rPr sz="1632" spc="59" dirty="0">
                <a:latin typeface="Georgia"/>
                <a:cs typeface="Georgia"/>
              </a:rPr>
              <a:t> </a:t>
            </a:r>
            <a:r>
              <a:rPr sz="1632" spc="-17" dirty="0">
                <a:latin typeface="Georgia"/>
                <a:cs typeface="Georgia"/>
              </a:rPr>
              <a:t>not</a:t>
            </a:r>
            <a:r>
              <a:rPr sz="1632" spc="67" dirty="0">
                <a:latin typeface="Georgia"/>
                <a:cs typeface="Georgia"/>
              </a:rPr>
              <a:t> </a:t>
            </a:r>
            <a:r>
              <a:rPr sz="1632" dirty="0">
                <a:latin typeface="Georgia"/>
                <a:cs typeface="Georgia"/>
              </a:rPr>
              <a:t>be</a:t>
            </a:r>
            <a:r>
              <a:rPr sz="1632" spc="59" dirty="0">
                <a:latin typeface="Georgia"/>
                <a:cs typeface="Georgia"/>
              </a:rPr>
              <a:t> </a:t>
            </a:r>
            <a:r>
              <a:rPr sz="1632" spc="8" dirty="0">
                <a:latin typeface="Georgia"/>
                <a:cs typeface="Georgia"/>
              </a:rPr>
              <a:t>enough)</a:t>
            </a:r>
            <a:endParaRPr sz="1632" dirty="0">
              <a:latin typeface="Georgia"/>
              <a:cs typeface="Georgia"/>
            </a:endParaRPr>
          </a:p>
          <a:p>
            <a:pPr marL="847284" lvl="1" indent="-259118">
              <a:lnSpc>
                <a:spcPts val="1841"/>
              </a:lnSpc>
              <a:buClr>
                <a:srgbClr val="3333B2"/>
              </a:buClr>
              <a:buSzPct val="111764"/>
              <a:buFont typeface="Arial" panose="020B0604020202020204" pitchFamily="34" charset="0"/>
              <a:buChar char="•"/>
              <a:tabLst>
                <a:tab pos="830477" algn="l"/>
              </a:tabLst>
            </a:pPr>
            <a:r>
              <a:rPr sz="1632" dirty="0">
                <a:latin typeface="Georgia"/>
                <a:cs typeface="Georgia"/>
              </a:rPr>
              <a:t>Complete</a:t>
            </a:r>
            <a:r>
              <a:rPr sz="1632" spc="51" dirty="0">
                <a:latin typeface="Georgia"/>
                <a:cs typeface="Georgia"/>
              </a:rPr>
              <a:t> </a:t>
            </a:r>
            <a:r>
              <a:rPr sz="1632" spc="-8" dirty="0">
                <a:latin typeface="Georgia"/>
                <a:cs typeface="Georgia"/>
              </a:rPr>
              <a:t>history:</a:t>
            </a:r>
            <a:r>
              <a:rPr sz="1632" spc="118" dirty="0">
                <a:latin typeface="Georgia"/>
                <a:cs typeface="Georgia"/>
              </a:rPr>
              <a:t> </a:t>
            </a:r>
            <a:r>
              <a:rPr sz="1814" i="1" spc="-92" dirty="0">
                <a:latin typeface="Arial"/>
                <a:cs typeface="Arial"/>
              </a:rPr>
              <a:t>S</a:t>
            </a:r>
            <a:r>
              <a:rPr sz="2176" i="1" spc="-138" baseline="-11904" dirty="0">
                <a:latin typeface="Trebuchet MS"/>
                <a:cs typeface="Trebuchet MS"/>
              </a:rPr>
              <a:t>t</a:t>
            </a:r>
            <a:r>
              <a:rPr sz="2176" i="1" spc="-12" baseline="-11904" dirty="0">
                <a:latin typeface="Trebuchet MS"/>
                <a:cs typeface="Trebuchet MS"/>
              </a:rPr>
              <a:t> </a:t>
            </a:r>
            <a:r>
              <a:rPr sz="1814" spc="-25" dirty="0">
                <a:latin typeface="Georgia"/>
                <a:cs typeface="Georgia"/>
              </a:rPr>
              <a:t>=</a:t>
            </a:r>
            <a:r>
              <a:rPr sz="1814" spc="51" dirty="0">
                <a:latin typeface="Georgia"/>
                <a:cs typeface="Georgia"/>
              </a:rPr>
              <a:t> </a:t>
            </a:r>
            <a:r>
              <a:rPr sz="1814" spc="75" dirty="0">
                <a:latin typeface="Lucida Sans Unicode"/>
                <a:cs typeface="Lucida Sans Unicode"/>
              </a:rPr>
              <a:t>H</a:t>
            </a:r>
            <a:r>
              <a:rPr sz="2176" i="1" spc="112" baseline="-11904" dirty="0">
                <a:latin typeface="Trebuchet MS"/>
                <a:cs typeface="Trebuchet MS"/>
              </a:rPr>
              <a:t>t</a:t>
            </a:r>
            <a:r>
              <a:rPr sz="2176" i="1" spc="315" baseline="-11904" dirty="0">
                <a:latin typeface="Trebuchet MS"/>
                <a:cs typeface="Trebuchet MS"/>
              </a:rPr>
              <a:t> </a:t>
            </a:r>
            <a:r>
              <a:rPr sz="1632" spc="8" dirty="0">
                <a:latin typeface="Georgia"/>
                <a:cs typeface="Georgia"/>
              </a:rPr>
              <a:t>(might</a:t>
            </a:r>
            <a:r>
              <a:rPr sz="1632" spc="51" dirty="0">
                <a:latin typeface="Georgia"/>
                <a:cs typeface="Georgia"/>
              </a:rPr>
              <a:t> </a:t>
            </a:r>
            <a:r>
              <a:rPr sz="1632" dirty="0">
                <a:latin typeface="Georgia"/>
                <a:cs typeface="Georgia"/>
              </a:rPr>
              <a:t>be</a:t>
            </a:r>
            <a:r>
              <a:rPr sz="1632" spc="59" dirty="0">
                <a:latin typeface="Georgia"/>
                <a:cs typeface="Georgia"/>
              </a:rPr>
              <a:t> </a:t>
            </a:r>
            <a:r>
              <a:rPr sz="1632" dirty="0">
                <a:latin typeface="Georgia"/>
                <a:cs typeface="Georgia"/>
              </a:rPr>
              <a:t>too</a:t>
            </a:r>
            <a:r>
              <a:rPr sz="1632" spc="51" dirty="0">
                <a:latin typeface="Georgia"/>
                <a:cs typeface="Georgia"/>
              </a:rPr>
              <a:t> </a:t>
            </a:r>
            <a:r>
              <a:rPr sz="1632" spc="25" dirty="0">
                <a:latin typeface="Georgia"/>
                <a:cs typeface="Georgia"/>
              </a:rPr>
              <a:t>large)</a:t>
            </a:r>
            <a:endParaRPr sz="1632" dirty="0">
              <a:latin typeface="Georgia"/>
              <a:cs typeface="Georgia"/>
            </a:endParaRPr>
          </a:p>
          <a:p>
            <a:pPr marL="847284" lvl="1" indent="-259118">
              <a:lnSpc>
                <a:spcPts val="1883"/>
              </a:lnSpc>
              <a:buClr>
                <a:srgbClr val="3333B2"/>
              </a:buClr>
              <a:buSzPct val="111764"/>
              <a:buFont typeface="Arial" panose="020B0604020202020204" pitchFamily="34" charset="0"/>
              <a:buChar char="•"/>
              <a:tabLst>
                <a:tab pos="830477" algn="l"/>
              </a:tabLst>
            </a:pPr>
            <a:r>
              <a:rPr sz="1632" spc="-25" dirty="0">
                <a:latin typeface="Georgia"/>
                <a:cs typeface="Georgia"/>
              </a:rPr>
              <a:t>A</a:t>
            </a:r>
            <a:r>
              <a:rPr sz="1632" spc="59" dirty="0">
                <a:latin typeface="Georgia"/>
                <a:cs typeface="Georgia"/>
              </a:rPr>
              <a:t> </a:t>
            </a:r>
            <a:r>
              <a:rPr sz="1632" spc="-8" dirty="0">
                <a:latin typeface="Georgia"/>
                <a:cs typeface="Georgia"/>
              </a:rPr>
              <a:t>generic</a:t>
            </a:r>
            <a:r>
              <a:rPr sz="1632" spc="67" dirty="0">
                <a:latin typeface="Georgia"/>
                <a:cs typeface="Georgia"/>
              </a:rPr>
              <a:t> </a:t>
            </a:r>
            <a:r>
              <a:rPr sz="1632" spc="8" dirty="0">
                <a:latin typeface="Georgia"/>
                <a:cs typeface="Georgia"/>
              </a:rPr>
              <a:t>update:</a:t>
            </a:r>
            <a:r>
              <a:rPr sz="1632" spc="143" dirty="0">
                <a:latin typeface="Georgia"/>
                <a:cs typeface="Georgia"/>
              </a:rPr>
              <a:t> </a:t>
            </a:r>
            <a:r>
              <a:rPr sz="1814" i="1" spc="-92" dirty="0">
                <a:latin typeface="Arial"/>
                <a:cs typeface="Arial"/>
              </a:rPr>
              <a:t>S</a:t>
            </a:r>
            <a:r>
              <a:rPr sz="2176" i="1" spc="-138" baseline="-11904" dirty="0">
                <a:latin typeface="Trebuchet MS"/>
                <a:cs typeface="Trebuchet MS"/>
              </a:rPr>
              <a:t>t</a:t>
            </a:r>
            <a:r>
              <a:rPr sz="2176" i="1" spc="25" baseline="-11904" dirty="0">
                <a:latin typeface="Trebuchet MS"/>
                <a:cs typeface="Trebuchet MS"/>
              </a:rPr>
              <a:t> </a:t>
            </a:r>
            <a:r>
              <a:rPr sz="1814" spc="-25" dirty="0">
                <a:latin typeface="Georgia"/>
                <a:cs typeface="Georgia"/>
              </a:rPr>
              <a:t>=</a:t>
            </a:r>
            <a:r>
              <a:rPr sz="1814" spc="59" dirty="0">
                <a:latin typeface="Georgia"/>
                <a:cs typeface="Georgia"/>
              </a:rPr>
              <a:t> </a:t>
            </a:r>
            <a:r>
              <a:rPr sz="1814" i="1" spc="-34" dirty="0">
                <a:latin typeface="Arial"/>
                <a:cs typeface="Arial"/>
              </a:rPr>
              <a:t>u</a:t>
            </a:r>
            <a:r>
              <a:rPr sz="1814" spc="-34" dirty="0">
                <a:latin typeface="Lucida Sans Unicode"/>
                <a:cs typeface="Lucida Sans Unicode"/>
              </a:rPr>
              <a:t>(</a:t>
            </a:r>
            <a:r>
              <a:rPr sz="1814" i="1" spc="-34" dirty="0">
                <a:latin typeface="Arial"/>
                <a:cs typeface="Arial"/>
              </a:rPr>
              <a:t>S</a:t>
            </a:r>
            <a:r>
              <a:rPr sz="2176" i="1" spc="-51" baseline="-11904" dirty="0">
                <a:latin typeface="Trebuchet MS"/>
                <a:cs typeface="Trebuchet MS"/>
              </a:rPr>
              <a:t>t</a:t>
            </a:r>
            <a:r>
              <a:rPr sz="2539" spc="-51" baseline="-11111" dirty="0">
                <a:latin typeface="Lucida Sans Unicode"/>
                <a:cs typeface="Lucida Sans Unicode"/>
              </a:rPr>
              <a:t>−</a:t>
            </a:r>
            <a:r>
              <a:rPr sz="2176" spc="-51" baseline="-11904" dirty="0">
                <a:latin typeface="Microsoft Sans Serif"/>
                <a:cs typeface="Microsoft Sans Serif"/>
              </a:rPr>
              <a:t>1</a:t>
            </a:r>
            <a:r>
              <a:rPr sz="1814" spc="-34" dirty="0">
                <a:latin typeface="Calibri"/>
                <a:cs typeface="Calibri"/>
              </a:rPr>
              <a:t>,</a:t>
            </a:r>
            <a:r>
              <a:rPr sz="1814" spc="-101" dirty="0">
                <a:latin typeface="Calibri"/>
                <a:cs typeface="Calibri"/>
              </a:rPr>
              <a:t> </a:t>
            </a:r>
            <a:r>
              <a:rPr sz="1814" i="1" spc="-17" dirty="0">
                <a:latin typeface="Arial"/>
                <a:cs typeface="Arial"/>
              </a:rPr>
              <a:t>A</a:t>
            </a:r>
            <a:r>
              <a:rPr sz="2176" i="1" spc="-25" baseline="-11904" dirty="0">
                <a:latin typeface="Trebuchet MS"/>
                <a:cs typeface="Trebuchet MS"/>
              </a:rPr>
              <a:t>t</a:t>
            </a:r>
            <a:r>
              <a:rPr sz="2539" spc="-25" baseline="-11111" dirty="0">
                <a:latin typeface="Lucida Sans Unicode"/>
                <a:cs typeface="Lucida Sans Unicode"/>
              </a:rPr>
              <a:t>−</a:t>
            </a:r>
            <a:r>
              <a:rPr sz="2176" spc="-25" baseline="-11904" dirty="0">
                <a:latin typeface="Microsoft Sans Serif"/>
                <a:cs typeface="Microsoft Sans Serif"/>
              </a:rPr>
              <a:t>1</a:t>
            </a:r>
            <a:r>
              <a:rPr sz="1814" spc="-17" dirty="0">
                <a:latin typeface="Calibri"/>
                <a:cs typeface="Calibri"/>
              </a:rPr>
              <a:t>,</a:t>
            </a:r>
            <a:r>
              <a:rPr sz="1814" spc="-92" dirty="0">
                <a:latin typeface="Calibri"/>
                <a:cs typeface="Calibri"/>
              </a:rPr>
              <a:t> </a:t>
            </a:r>
            <a:r>
              <a:rPr sz="1814" i="1" spc="-59" dirty="0">
                <a:latin typeface="Arial"/>
                <a:cs typeface="Arial"/>
              </a:rPr>
              <a:t>R</a:t>
            </a:r>
            <a:r>
              <a:rPr sz="2176" i="1" spc="-87" baseline="-11904" dirty="0">
                <a:latin typeface="Trebuchet MS"/>
                <a:cs typeface="Trebuchet MS"/>
              </a:rPr>
              <a:t>t</a:t>
            </a:r>
            <a:r>
              <a:rPr sz="2176" i="1" spc="-301" baseline="-11904" dirty="0">
                <a:latin typeface="Trebuchet MS"/>
                <a:cs typeface="Trebuchet MS"/>
              </a:rPr>
              <a:t> </a:t>
            </a:r>
            <a:r>
              <a:rPr sz="1814" spc="-8" dirty="0">
                <a:latin typeface="Calibri"/>
                <a:cs typeface="Calibri"/>
              </a:rPr>
              <a:t>,</a:t>
            </a:r>
            <a:r>
              <a:rPr sz="1814" spc="-92" dirty="0">
                <a:latin typeface="Calibri"/>
                <a:cs typeface="Calibri"/>
              </a:rPr>
              <a:t> </a:t>
            </a:r>
            <a:r>
              <a:rPr sz="1814" i="1" spc="-34" dirty="0">
                <a:latin typeface="Arial"/>
                <a:cs typeface="Arial"/>
              </a:rPr>
              <a:t>O</a:t>
            </a:r>
            <a:r>
              <a:rPr sz="2176" i="1" spc="-51" baseline="-11904" dirty="0">
                <a:latin typeface="Trebuchet MS"/>
                <a:cs typeface="Trebuchet MS"/>
              </a:rPr>
              <a:t>t</a:t>
            </a:r>
            <a:r>
              <a:rPr sz="2176" i="1" spc="-277" baseline="-11904" dirty="0">
                <a:latin typeface="Trebuchet MS"/>
                <a:cs typeface="Trebuchet MS"/>
              </a:rPr>
              <a:t> </a:t>
            </a:r>
            <a:r>
              <a:rPr sz="1814" dirty="0">
                <a:latin typeface="Lucida Sans Unicode"/>
                <a:cs typeface="Lucida Sans Unicode"/>
              </a:rPr>
              <a:t>)</a:t>
            </a:r>
            <a:r>
              <a:rPr sz="1814" spc="-92" dirty="0">
                <a:latin typeface="Lucida Sans Unicode"/>
                <a:cs typeface="Lucida Sans Unicode"/>
              </a:rPr>
              <a:t> </a:t>
            </a:r>
            <a:r>
              <a:rPr sz="1632" dirty="0">
                <a:latin typeface="Georgia"/>
                <a:cs typeface="Georgia"/>
              </a:rPr>
              <a:t>(but</a:t>
            </a:r>
            <a:r>
              <a:rPr sz="1632" spc="67" dirty="0">
                <a:latin typeface="Georgia"/>
                <a:cs typeface="Georgia"/>
              </a:rPr>
              <a:t> </a:t>
            </a:r>
            <a:r>
              <a:rPr sz="1632" spc="8" dirty="0">
                <a:latin typeface="Georgia"/>
                <a:cs typeface="Georgia"/>
              </a:rPr>
              <a:t>how</a:t>
            </a:r>
            <a:r>
              <a:rPr sz="1632" spc="67" dirty="0">
                <a:latin typeface="Georgia"/>
                <a:cs typeface="Georgia"/>
              </a:rPr>
              <a:t> </a:t>
            </a:r>
            <a:r>
              <a:rPr sz="1632" dirty="0">
                <a:latin typeface="Georgia"/>
                <a:cs typeface="Georgia"/>
              </a:rPr>
              <a:t>to</a:t>
            </a:r>
            <a:r>
              <a:rPr sz="1632" spc="67" dirty="0">
                <a:latin typeface="Georgia"/>
                <a:cs typeface="Georgia"/>
              </a:rPr>
              <a:t> </a:t>
            </a:r>
            <a:r>
              <a:rPr sz="1632" spc="-8" dirty="0">
                <a:latin typeface="Georgia"/>
                <a:cs typeface="Georgia"/>
              </a:rPr>
              <a:t>pick/learn</a:t>
            </a:r>
            <a:r>
              <a:rPr sz="1632" spc="67" dirty="0">
                <a:latin typeface="Georgia"/>
                <a:cs typeface="Georgia"/>
              </a:rPr>
              <a:t> </a:t>
            </a:r>
            <a:r>
              <a:rPr sz="1814" i="1" spc="34" dirty="0">
                <a:latin typeface="Arial"/>
                <a:cs typeface="Arial"/>
              </a:rPr>
              <a:t>u</a:t>
            </a:r>
            <a:r>
              <a:rPr sz="1632" spc="34" dirty="0">
                <a:latin typeface="Georgia"/>
                <a:cs typeface="Georgia"/>
              </a:rPr>
              <a:t>?)</a:t>
            </a:r>
            <a:endParaRPr sz="1632" dirty="0">
              <a:latin typeface="Georgia"/>
              <a:cs typeface="Georgia"/>
            </a:endParaRPr>
          </a:p>
          <a:p>
            <a:pPr marL="407492" indent="-259118">
              <a:spcBef>
                <a:spcPts val="597"/>
              </a:spcBef>
              <a:buClr>
                <a:srgbClr val="3333B2"/>
              </a:buClr>
              <a:buSzPct val="110526"/>
              <a:buFont typeface="Arial" panose="020B0604020202020204" pitchFamily="34" charset="0"/>
              <a:buChar char="•"/>
              <a:tabLst>
                <a:tab pos="404564" algn="l"/>
              </a:tabLst>
            </a:pPr>
            <a:endParaRPr lang="en-US" sz="1814" spc="-17" dirty="0">
              <a:latin typeface="Georgia"/>
              <a:cs typeface="Georgia"/>
            </a:endParaRPr>
          </a:p>
          <a:p>
            <a:pPr marL="407492" indent="-259118">
              <a:spcBef>
                <a:spcPts val="597"/>
              </a:spcBef>
              <a:buClr>
                <a:srgbClr val="3333B2"/>
              </a:buClr>
              <a:buSzPct val="110526"/>
              <a:buFont typeface="Arial" panose="020B0604020202020204" pitchFamily="34" charset="0"/>
              <a:buChar char="•"/>
              <a:tabLst>
                <a:tab pos="404564" algn="l"/>
              </a:tabLst>
            </a:pPr>
            <a:r>
              <a:rPr sz="1814" spc="-17" dirty="0">
                <a:latin typeface="Georgia"/>
                <a:cs typeface="Georgia"/>
              </a:rPr>
              <a:t>Constructing</a:t>
            </a:r>
            <a:r>
              <a:rPr sz="1814" spc="51" dirty="0">
                <a:latin typeface="Georgia"/>
                <a:cs typeface="Georgia"/>
              </a:rPr>
              <a:t> </a:t>
            </a:r>
            <a:r>
              <a:rPr sz="1814" spc="17" dirty="0">
                <a:latin typeface="Georgia"/>
                <a:cs typeface="Georgia"/>
              </a:rPr>
              <a:t>a</a:t>
            </a:r>
            <a:r>
              <a:rPr sz="1814" spc="59" dirty="0">
                <a:latin typeface="Georgia"/>
                <a:cs typeface="Georgia"/>
              </a:rPr>
              <a:t> </a:t>
            </a:r>
            <a:r>
              <a:rPr sz="1814" spc="8" dirty="0">
                <a:latin typeface="Georgia"/>
                <a:cs typeface="Georgia"/>
              </a:rPr>
              <a:t>fully</a:t>
            </a:r>
            <a:r>
              <a:rPr sz="1814" spc="59" dirty="0">
                <a:latin typeface="Georgia"/>
                <a:cs typeface="Georgia"/>
              </a:rPr>
              <a:t> </a:t>
            </a:r>
            <a:r>
              <a:rPr sz="1814" spc="-17" dirty="0">
                <a:latin typeface="Georgia"/>
                <a:cs typeface="Georgia"/>
              </a:rPr>
              <a:t>Markovian</a:t>
            </a:r>
            <a:r>
              <a:rPr sz="1814" spc="59" dirty="0">
                <a:latin typeface="Georgia"/>
                <a:cs typeface="Georgia"/>
              </a:rPr>
              <a:t> </a:t>
            </a:r>
            <a:r>
              <a:rPr sz="1814" spc="8" dirty="0">
                <a:latin typeface="Georgia"/>
                <a:cs typeface="Georgia"/>
              </a:rPr>
              <a:t>agent</a:t>
            </a:r>
            <a:r>
              <a:rPr sz="1814" spc="59" dirty="0">
                <a:latin typeface="Georgia"/>
                <a:cs typeface="Georgia"/>
              </a:rPr>
              <a:t> </a:t>
            </a:r>
            <a:r>
              <a:rPr sz="1814" dirty="0">
                <a:latin typeface="Georgia"/>
                <a:cs typeface="Georgia"/>
              </a:rPr>
              <a:t>state</a:t>
            </a:r>
            <a:r>
              <a:rPr sz="1814" spc="59" dirty="0">
                <a:latin typeface="Georgia"/>
                <a:cs typeface="Georgia"/>
              </a:rPr>
              <a:t> </a:t>
            </a:r>
            <a:r>
              <a:rPr sz="1814" spc="-34" dirty="0">
                <a:latin typeface="Georgia"/>
                <a:cs typeface="Georgia"/>
              </a:rPr>
              <a:t>is</a:t>
            </a:r>
            <a:r>
              <a:rPr sz="1814" spc="59" dirty="0">
                <a:latin typeface="Georgia"/>
                <a:cs typeface="Georgia"/>
              </a:rPr>
              <a:t> </a:t>
            </a:r>
            <a:r>
              <a:rPr sz="1814" spc="-8" dirty="0">
                <a:latin typeface="Georgia"/>
                <a:cs typeface="Georgia"/>
              </a:rPr>
              <a:t>often</a:t>
            </a:r>
            <a:r>
              <a:rPr sz="1814" spc="59" dirty="0">
                <a:latin typeface="Georgia"/>
                <a:cs typeface="Georgia"/>
              </a:rPr>
              <a:t> </a:t>
            </a:r>
            <a:r>
              <a:rPr sz="1814" spc="-17" dirty="0">
                <a:latin typeface="Georgia"/>
                <a:cs typeface="Georgia"/>
              </a:rPr>
              <a:t>not</a:t>
            </a:r>
            <a:r>
              <a:rPr sz="1814" spc="59" dirty="0">
                <a:latin typeface="Georgia"/>
                <a:cs typeface="Georgia"/>
              </a:rPr>
              <a:t> </a:t>
            </a:r>
            <a:r>
              <a:rPr sz="1814" spc="-17" dirty="0">
                <a:latin typeface="Georgia"/>
                <a:cs typeface="Georgia"/>
              </a:rPr>
              <a:t>feasible</a:t>
            </a:r>
            <a:endParaRPr sz="1814" dirty="0">
              <a:latin typeface="Georgia"/>
              <a:cs typeface="Georgia"/>
            </a:endParaRPr>
          </a:p>
          <a:p>
            <a:pPr marL="407492" indent="-259118">
              <a:spcBef>
                <a:spcPts val="589"/>
              </a:spcBef>
              <a:buClr>
                <a:srgbClr val="3333B2"/>
              </a:buClr>
              <a:buSzPct val="110526"/>
              <a:buFont typeface="Arial" panose="020B0604020202020204" pitchFamily="34" charset="0"/>
              <a:buChar char="•"/>
              <a:tabLst>
                <a:tab pos="404564" algn="l"/>
              </a:tabLst>
            </a:pPr>
            <a:endParaRPr lang="en-US" sz="1814" spc="-17" dirty="0">
              <a:latin typeface="Georgia"/>
              <a:cs typeface="Georgia"/>
            </a:endParaRPr>
          </a:p>
          <a:p>
            <a:pPr marL="407492" indent="-259118">
              <a:spcBef>
                <a:spcPts val="589"/>
              </a:spcBef>
              <a:buClr>
                <a:srgbClr val="3333B2"/>
              </a:buClr>
              <a:buSzPct val="110526"/>
              <a:buFont typeface="Arial" panose="020B0604020202020204" pitchFamily="34" charset="0"/>
              <a:buChar char="•"/>
              <a:tabLst>
                <a:tab pos="404564" algn="l"/>
              </a:tabLst>
            </a:pPr>
            <a:r>
              <a:rPr sz="1814" spc="-17" dirty="0">
                <a:latin typeface="Georgia"/>
                <a:cs typeface="Georgia"/>
              </a:rPr>
              <a:t>More</a:t>
            </a:r>
            <a:r>
              <a:rPr sz="1814" spc="67" dirty="0">
                <a:latin typeface="Georgia"/>
                <a:cs typeface="Georgia"/>
              </a:rPr>
              <a:t> </a:t>
            </a:r>
            <a:r>
              <a:rPr sz="1814" spc="-25" dirty="0">
                <a:latin typeface="Georgia"/>
                <a:cs typeface="Georgia"/>
              </a:rPr>
              <a:t>importantly,</a:t>
            </a:r>
            <a:r>
              <a:rPr sz="1814" spc="75" dirty="0">
                <a:latin typeface="Georgia"/>
                <a:cs typeface="Georgia"/>
              </a:rPr>
              <a:t> </a:t>
            </a:r>
            <a:r>
              <a:rPr sz="1814" dirty="0">
                <a:latin typeface="Georgia"/>
                <a:cs typeface="Georgia"/>
              </a:rPr>
              <a:t>the</a:t>
            </a:r>
            <a:r>
              <a:rPr sz="1814" spc="67" dirty="0">
                <a:latin typeface="Georgia"/>
                <a:cs typeface="Georgia"/>
              </a:rPr>
              <a:t> </a:t>
            </a:r>
            <a:r>
              <a:rPr sz="1814" dirty="0">
                <a:latin typeface="Georgia"/>
                <a:cs typeface="Georgia"/>
              </a:rPr>
              <a:t>state</a:t>
            </a:r>
            <a:r>
              <a:rPr sz="1814" spc="75" dirty="0">
                <a:latin typeface="Georgia"/>
                <a:cs typeface="Georgia"/>
              </a:rPr>
              <a:t> </a:t>
            </a:r>
            <a:r>
              <a:rPr sz="1814" spc="-17" dirty="0">
                <a:latin typeface="Georgia"/>
                <a:cs typeface="Georgia"/>
              </a:rPr>
              <a:t>should</a:t>
            </a:r>
            <a:r>
              <a:rPr sz="1814" spc="75" dirty="0">
                <a:latin typeface="Georgia"/>
                <a:cs typeface="Georgia"/>
              </a:rPr>
              <a:t> </a:t>
            </a:r>
            <a:r>
              <a:rPr sz="1814" dirty="0">
                <a:latin typeface="Georgia"/>
                <a:cs typeface="Georgia"/>
              </a:rPr>
              <a:t>allow</a:t>
            </a:r>
            <a:r>
              <a:rPr sz="1814" spc="67" dirty="0">
                <a:latin typeface="Georgia"/>
                <a:cs typeface="Georgia"/>
              </a:rPr>
              <a:t> </a:t>
            </a:r>
            <a:r>
              <a:rPr sz="1814" spc="8" dirty="0">
                <a:latin typeface="Georgia"/>
                <a:cs typeface="Georgia"/>
              </a:rPr>
              <a:t>good</a:t>
            </a:r>
            <a:r>
              <a:rPr sz="1814" spc="75" dirty="0">
                <a:latin typeface="Georgia"/>
                <a:cs typeface="Georgia"/>
              </a:rPr>
              <a:t> </a:t>
            </a:r>
            <a:r>
              <a:rPr sz="1814" spc="-17" dirty="0">
                <a:latin typeface="Georgia"/>
                <a:cs typeface="Georgia"/>
              </a:rPr>
              <a:t>policies</a:t>
            </a:r>
            <a:r>
              <a:rPr sz="1814" spc="67" dirty="0">
                <a:latin typeface="Georgia"/>
                <a:cs typeface="Georgia"/>
              </a:rPr>
              <a:t> </a:t>
            </a:r>
            <a:r>
              <a:rPr sz="1814" spc="-8" dirty="0">
                <a:latin typeface="Georgia"/>
                <a:cs typeface="Georgia"/>
              </a:rPr>
              <a:t>and</a:t>
            </a:r>
            <a:r>
              <a:rPr sz="1814" spc="75" dirty="0">
                <a:latin typeface="Georgia"/>
                <a:cs typeface="Georgia"/>
              </a:rPr>
              <a:t> </a:t>
            </a:r>
            <a:r>
              <a:rPr sz="1814" spc="-8" dirty="0">
                <a:latin typeface="Georgia"/>
                <a:cs typeface="Georgia"/>
              </a:rPr>
              <a:t>value</a:t>
            </a:r>
            <a:r>
              <a:rPr sz="1814" spc="75" dirty="0">
                <a:latin typeface="Georgia"/>
                <a:cs typeface="Georgia"/>
              </a:rPr>
              <a:t> </a:t>
            </a:r>
            <a:r>
              <a:rPr sz="1814" spc="-25" dirty="0">
                <a:latin typeface="Georgia"/>
                <a:cs typeface="Georgia"/>
              </a:rPr>
              <a:t>predictions</a:t>
            </a:r>
            <a:endParaRPr sz="1814" dirty="0">
              <a:latin typeface="Georgia"/>
              <a:cs typeface="Georgia"/>
            </a:endParaRPr>
          </a:p>
        </p:txBody>
      </p:sp>
      <p:sp>
        <p:nvSpPr>
          <p:cNvPr id="4" name="Rectangle 3">
            <a:extLst>
              <a:ext uri="{FF2B5EF4-FFF2-40B4-BE49-F238E27FC236}">
                <a16:creationId xmlns:a16="http://schemas.microsoft.com/office/drawing/2014/main" id="{2B4705F5-299C-84FC-2512-D592C7EF69C3}"/>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A313D6E-9F50-F360-F3AE-B202F46B0A8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B4C97906-2867-0857-8952-9CBC1DDD191D}"/>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235675055"/>
      </p:ext>
    </p:extLst>
  </p:cSld>
  <p:clrMapOvr>
    <a:masterClrMapping/>
  </p:clrMapOvr>
  <p:transition>
    <p:cut/>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1790879" y="2464580"/>
            <a:ext cx="2389280" cy="1779122"/>
          </a:xfrm>
          <a:prstGeom prst="rect">
            <a:avLst/>
          </a:prstGeom>
        </p:spPr>
        <p:txBody>
          <a:bodyPr vert="horz" wrap="square" lIns="0" tIns="74721" rIns="0" bIns="0" rtlCol="0">
            <a:spAutoFit/>
          </a:bodyPr>
          <a:lstStyle/>
          <a:p>
            <a:pPr marL="64047">
              <a:spcBef>
                <a:spcPts val="589"/>
              </a:spcBef>
            </a:pPr>
            <a:r>
              <a:rPr sz="1814" spc="-8" dirty="0">
                <a:latin typeface="Georgia"/>
                <a:cs typeface="Georgia"/>
              </a:rPr>
              <a:t>Agent</a:t>
            </a:r>
            <a:r>
              <a:rPr sz="1814" dirty="0">
                <a:latin typeface="Georgia"/>
                <a:cs typeface="Georgia"/>
              </a:rPr>
              <a:t> </a:t>
            </a:r>
            <a:r>
              <a:rPr sz="1814" spc="-17" dirty="0">
                <a:latin typeface="Georgia"/>
                <a:cs typeface="Georgia"/>
              </a:rPr>
              <a:t>components</a:t>
            </a:r>
            <a:endParaRPr sz="1814" dirty="0">
              <a:latin typeface="Georgia"/>
              <a:cs typeface="Georgia"/>
            </a:endParaRPr>
          </a:p>
          <a:p>
            <a:pPr marL="543647" indent="-310942">
              <a:spcBef>
                <a:spcPts val="597"/>
              </a:spcBef>
              <a:buClr>
                <a:srgbClr val="3333B2"/>
              </a:buClr>
              <a:buSzPct val="110526"/>
              <a:buFont typeface="Arial" panose="020B0604020202020204" pitchFamily="34" charset="0"/>
              <a:buChar char="•"/>
              <a:tabLst>
                <a:tab pos="489960" algn="l"/>
              </a:tabLst>
            </a:pPr>
            <a:r>
              <a:rPr sz="1814" spc="-8" dirty="0">
                <a:latin typeface="Georgia"/>
                <a:cs typeface="Georgia"/>
              </a:rPr>
              <a:t>Agent</a:t>
            </a:r>
            <a:r>
              <a:rPr sz="1814" dirty="0">
                <a:latin typeface="Georgia"/>
                <a:cs typeface="Georgia"/>
              </a:rPr>
              <a:t> state</a:t>
            </a:r>
          </a:p>
          <a:p>
            <a:pPr marL="543647" indent="-310942">
              <a:spcBef>
                <a:spcPts val="597"/>
              </a:spcBef>
              <a:buClr>
                <a:srgbClr val="3333B2"/>
              </a:buClr>
              <a:buSzPct val="110526"/>
              <a:buFont typeface="Arial" panose="020B0604020202020204" pitchFamily="34" charset="0"/>
              <a:buChar char="•"/>
              <a:tabLst>
                <a:tab pos="489960" algn="l"/>
              </a:tabLst>
            </a:pPr>
            <a:r>
              <a:rPr sz="1814" b="1" spc="-17" dirty="0">
                <a:solidFill>
                  <a:srgbClr val="0046FF"/>
                </a:solidFill>
                <a:latin typeface="Cambria"/>
                <a:cs typeface="Cambria"/>
              </a:rPr>
              <a:t>Policy</a:t>
            </a:r>
            <a:endParaRPr sz="1814" dirty="0">
              <a:latin typeface="Cambria"/>
              <a:cs typeface="Cambria"/>
            </a:endParaRPr>
          </a:p>
          <a:p>
            <a:pPr marL="543647" indent="-310942">
              <a:spcBef>
                <a:spcPts val="597"/>
              </a:spcBef>
              <a:buClr>
                <a:srgbClr val="3333B2"/>
              </a:buClr>
              <a:buSzPct val="110526"/>
              <a:buFont typeface="Arial" panose="020B0604020202020204" pitchFamily="34" charset="0"/>
              <a:buChar char="•"/>
              <a:tabLst>
                <a:tab pos="489960" algn="l"/>
              </a:tabLst>
            </a:pPr>
            <a:r>
              <a:rPr sz="1814" spc="-42" dirty="0">
                <a:latin typeface="Georgia"/>
                <a:cs typeface="Georgia"/>
              </a:rPr>
              <a:t>Value</a:t>
            </a:r>
            <a:r>
              <a:rPr sz="1814" spc="8" dirty="0">
                <a:latin typeface="Georgia"/>
                <a:cs typeface="Georgia"/>
              </a:rPr>
              <a:t> </a:t>
            </a:r>
            <a:r>
              <a:rPr sz="1814" spc="-17" dirty="0">
                <a:latin typeface="Georgia"/>
                <a:cs typeface="Georgia"/>
              </a:rPr>
              <a:t>function</a:t>
            </a:r>
            <a:endParaRPr sz="1814" dirty="0">
              <a:latin typeface="Georgia"/>
              <a:cs typeface="Georgia"/>
            </a:endParaRPr>
          </a:p>
          <a:p>
            <a:pPr marL="543647" indent="-310942">
              <a:spcBef>
                <a:spcPts val="597"/>
              </a:spcBef>
              <a:buClr>
                <a:srgbClr val="3333B2"/>
              </a:buClr>
              <a:buSzPct val="110526"/>
              <a:buFont typeface="Arial" panose="020B0604020202020204" pitchFamily="34" charset="0"/>
              <a:buChar char="•"/>
              <a:tabLst>
                <a:tab pos="489960" algn="l"/>
              </a:tabLst>
            </a:pPr>
            <a:r>
              <a:rPr sz="1814" spc="-8" dirty="0">
                <a:latin typeface="Georgia"/>
                <a:cs typeface="Georgia"/>
              </a:rPr>
              <a:t>Model</a:t>
            </a:r>
            <a:endParaRPr sz="1814" dirty="0">
              <a:latin typeface="Georgia"/>
              <a:cs typeface="Georgia"/>
            </a:endParaRPr>
          </a:p>
        </p:txBody>
      </p:sp>
      <p:sp>
        <p:nvSpPr>
          <p:cNvPr id="4" name="object 2"/>
          <p:cNvSpPr txBox="1"/>
          <p:nvPr/>
        </p:nvSpPr>
        <p:spPr>
          <a:xfrm>
            <a:off x="4332577" y="1056222"/>
            <a:ext cx="3853776" cy="521719"/>
          </a:xfrm>
          <a:prstGeom prst="rect">
            <a:avLst/>
          </a:prstGeom>
        </p:spPr>
        <p:txBody>
          <a:bodyPr vert="horz" wrap="square" lIns="0" tIns="19214" rIns="0" bIns="0" rtlCol="0">
            <a:spAutoFit/>
          </a:bodyPr>
          <a:lstStyle/>
          <a:p>
            <a:pPr marL="21349">
              <a:spcBef>
                <a:spcPts val="151"/>
              </a:spcBef>
            </a:pPr>
            <a:r>
              <a:rPr sz="3264" spc="-34" dirty="0">
                <a:solidFill>
                  <a:srgbClr val="3333B2"/>
                </a:solidFill>
                <a:latin typeface="Georgia"/>
                <a:cs typeface="Georgia"/>
              </a:rPr>
              <a:t>Agent</a:t>
            </a:r>
            <a:r>
              <a:rPr sz="3264" spc="17" dirty="0">
                <a:solidFill>
                  <a:srgbClr val="3333B2"/>
                </a:solidFill>
                <a:latin typeface="Georgia"/>
                <a:cs typeface="Georgia"/>
              </a:rPr>
              <a:t> </a:t>
            </a:r>
            <a:r>
              <a:rPr sz="3264" spc="-59" dirty="0">
                <a:solidFill>
                  <a:srgbClr val="3333B2"/>
                </a:solidFill>
                <a:latin typeface="Georgia"/>
                <a:cs typeface="Georgia"/>
              </a:rPr>
              <a:t>components</a:t>
            </a:r>
            <a:endParaRPr sz="3264" dirty="0">
              <a:latin typeface="Georgia"/>
              <a:cs typeface="Georgia"/>
            </a:endParaRPr>
          </a:p>
        </p:txBody>
      </p:sp>
      <p:sp>
        <p:nvSpPr>
          <p:cNvPr id="2" name="Rectangle 1">
            <a:extLst>
              <a:ext uri="{FF2B5EF4-FFF2-40B4-BE49-F238E27FC236}">
                <a16:creationId xmlns:a16="http://schemas.microsoft.com/office/drawing/2014/main" id="{4A50ED01-A08A-8095-16CB-D69F6BB24129}"/>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7988E28-5DE0-C658-E588-58BED9E14E79}"/>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15B43076-AAD7-80DC-3905-C6F39080D068}"/>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594257967"/>
      </p:ext>
    </p:extLst>
  </p:cSld>
  <p:clrMapOvr>
    <a:masterClrMapping/>
  </p:clrMapOvr>
  <p:transition>
    <p:cut/>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557080" y="788201"/>
            <a:ext cx="2600586" cy="471513"/>
          </a:xfrm>
          <a:prstGeom prst="rect">
            <a:avLst/>
          </a:prstGeom>
        </p:spPr>
        <p:txBody>
          <a:bodyPr vert="horz" wrap="square" lIns="0" tIns="19214" rIns="0" bIns="0" rtlCol="0" anchor="ctr">
            <a:spAutoFit/>
          </a:bodyPr>
          <a:lstStyle/>
          <a:p>
            <a:pPr marL="21349">
              <a:spcBef>
                <a:spcPts val="151"/>
              </a:spcBef>
            </a:pPr>
            <a:r>
              <a:rPr sz="3264" spc="-252" dirty="0">
                <a:solidFill>
                  <a:srgbClr val="3333B2"/>
                </a:solidFill>
                <a:latin typeface="Georgia"/>
                <a:cs typeface="Georgia"/>
              </a:rPr>
              <a:t>P</a:t>
            </a:r>
            <a:r>
              <a:rPr sz="3264" spc="-25" dirty="0">
                <a:solidFill>
                  <a:srgbClr val="3333B2"/>
                </a:solidFill>
                <a:latin typeface="Georgia"/>
                <a:cs typeface="Georgia"/>
              </a:rPr>
              <a:t>ol</a:t>
            </a:r>
            <a:r>
              <a:rPr sz="3264" spc="-51" dirty="0">
                <a:solidFill>
                  <a:srgbClr val="3333B2"/>
                </a:solidFill>
                <a:latin typeface="Georgia"/>
                <a:cs typeface="Georgia"/>
              </a:rPr>
              <a:t>i</a:t>
            </a:r>
            <a:r>
              <a:rPr sz="3264" spc="-17" dirty="0">
                <a:solidFill>
                  <a:srgbClr val="3333B2"/>
                </a:solidFill>
                <a:latin typeface="Georgia"/>
                <a:cs typeface="Georgia"/>
              </a:rPr>
              <a:t>cy</a:t>
            </a:r>
            <a:endParaRPr sz="3264" dirty="0">
              <a:latin typeface="Georgia"/>
              <a:cs typeface="Georgia"/>
            </a:endParaRPr>
          </a:p>
        </p:txBody>
      </p:sp>
      <p:sp>
        <p:nvSpPr>
          <p:cNvPr id="3" name="object 3"/>
          <p:cNvSpPr txBox="1"/>
          <p:nvPr/>
        </p:nvSpPr>
        <p:spPr>
          <a:xfrm>
            <a:off x="2064848" y="1632349"/>
            <a:ext cx="7250566" cy="2890196"/>
          </a:xfrm>
          <a:prstGeom prst="rect">
            <a:avLst/>
          </a:prstGeom>
        </p:spPr>
        <p:txBody>
          <a:bodyPr vert="horz" wrap="square" lIns="0" tIns="74721" rIns="0" bIns="0" rtlCol="0">
            <a:spAutoFit/>
          </a:bodyPr>
          <a:lstStyle/>
          <a:p>
            <a:pPr marL="373922" indent="-310942">
              <a:spcBef>
                <a:spcPts val="589"/>
              </a:spcBef>
              <a:buClr>
                <a:srgbClr val="3333B2"/>
              </a:buClr>
              <a:buSzPct val="110526"/>
              <a:buFont typeface="Arial" panose="020B0604020202020204" pitchFamily="34" charset="0"/>
              <a:buChar char="•"/>
              <a:tabLst>
                <a:tab pos="319168" algn="l"/>
              </a:tabLst>
            </a:pPr>
            <a:r>
              <a:rPr sz="2176" spc="-34" dirty="0">
                <a:latin typeface="Georgia"/>
                <a:cs typeface="Georgia"/>
              </a:rPr>
              <a:t>A</a:t>
            </a:r>
            <a:r>
              <a:rPr sz="2176" spc="51" dirty="0">
                <a:latin typeface="Georgia"/>
                <a:cs typeface="Georgia"/>
              </a:rPr>
              <a:t> </a:t>
            </a:r>
            <a:r>
              <a:rPr sz="2176" b="1" dirty="0">
                <a:solidFill>
                  <a:srgbClr val="0046FF"/>
                </a:solidFill>
                <a:latin typeface="Cambria"/>
                <a:cs typeface="Cambria"/>
              </a:rPr>
              <a:t>policy</a:t>
            </a:r>
            <a:r>
              <a:rPr sz="2176" b="1" spc="118" dirty="0">
                <a:solidFill>
                  <a:srgbClr val="0046FF"/>
                </a:solidFill>
                <a:latin typeface="Cambria"/>
                <a:cs typeface="Cambria"/>
              </a:rPr>
              <a:t> </a:t>
            </a:r>
            <a:r>
              <a:rPr sz="2176" spc="-17" dirty="0">
                <a:latin typeface="Georgia"/>
                <a:cs typeface="Georgia"/>
              </a:rPr>
              <a:t>defines</a:t>
            </a:r>
            <a:r>
              <a:rPr sz="2176" spc="59" dirty="0">
                <a:latin typeface="Georgia"/>
                <a:cs typeface="Georgia"/>
              </a:rPr>
              <a:t> </a:t>
            </a:r>
            <a:r>
              <a:rPr sz="2176" dirty="0">
                <a:latin typeface="Georgia"/>
                <a:cs typeface="Georgia"/>
              </a:rPr>
              <a:t>the</a:t>
            </a:r>
            <a:r>
              <a:rPr sz="2176" spc="51" dirty="0">
                <a:latin typeface="Georgia"/>
                <a:cs typeface="Georgia"/>
              </a:rPr>
              <a:t> </a:t>
            </a:r>
            <a:r>
              <a:rPr sz="2176" spc="-8" dirty="0">
                <a:latin typeface="Georgia"/>
                <a:cs typeface="Georgia"/>
              </a:rPr>
              <a:t>agent’s</a:t>
            </a:r>
            <a:r>
              <a:rPr sz="2176" spc="59" dirty="0">
                <a:latin typeface="Georgia"/>
                <a:cs typeface="Georgia"/>
              </a:rPr>
              <a:t> </a:t>
            </a:r>
            <a:r>
              <a:rPr sz="2176" spc="-17" dirty="0">
                <a:latin typeface="Georgia"/>
                <a:cs typeface="Georgia"/>
              </a:rPr>
              <a:t>behavior</a:t>
            </a:r>
            <a:endParaRPr lang="en-US" sz="2176" spc="-17" dirty="0">
              <a:latin typeface="Georgia"/>
              <a:cs typeface="Georgia"/>
            </a:endParaRPr>
          </a:p>
          <a:p>
            <a:pPr marL="373922" indent="-310942">
              <a:spcBef>
                <a:spcPts val="589"/>
              </a:spcBef>
              <a:buClr>
                <a:srgbClr val="3333B2"/>
              </a:buClr>
              <a:buSzPct val="110526"/>
              <a:buFont typeface="Arial" panose="020B0604020202020204" pitchFamily="34" charset="0"/>
              <a:buChar char="•"/>
              <a:tabLst>
                <a:tab pos="319168" algn="l"/>
              </a:tabLst>
            </a:pPr>
            <a:endParaRPr sz="2176" dirty="0">
              <a:latin typeface="Georgia"/>
              <a:cs typeface="Georgia"/>
            </a:endParaRPr>
          </a:p>
          <a:p>
            <a:pPr marL="373922" indent="-310942">
              <a:spcBef>
                <a:spcPts val="597"/>
              </a:spcBef>
              <a:buClr>
                <a:srgbClr val="3333B2"/>
              </a:buClr>
              <a:buSzPct val="110526"/>
              <a:buFont typeface="Arial" panose="020B0604020202020204" pitchFamily="34" charset="0"/>
              <a:buChar char="•"/>
              <a:tabLst>
                <a:tab pos="319168" algn="l"/>
              </a:tabLst>
            </a:pPr>
            <a:r>
              <a:rPr sz="2176" spc="-59" dirty="0">
                <a:latin typeface="Georgia"/>
                <a:cs typeface="Georgia"/>
              </a:rPr>
              <a:t>It</a:t>
            </a:r>
            <a:r>
              <a:rPr sz="2176" spc="51" dirty="0">
                <a:latin typeface="Georgia"/>
                <a:cs typeface="Georgia"/>
              </a:rPr>
              <a:t> </a:t>
            </a:r>
            <a:r>
              <a:rPr sz="2176" spc="-34" dirty="0">
                <a:latin typeface="Georgia"/>
                <a:cs typeface="Georgia"/>
              </a:rPr>
              <a:t>is</a:t>
            </a:r>
            <a:r>
              <a:rPr sz="2176" spc="51" dirty="0">
                <a:latin typeface="Georgia"/>
                <a:cs typeface="Georgia"/>
              </a:rPr>
              <a:t> </a:t>
            </a:r>
            <a:r>
              <a:rPr sz="2176" spc="17" dirty="0">
                <a:latin typeface="Georgia"/>
                <a:cs typeface="Georgia"/>
              </a:rPr>
              <a:t>a</a:t>
            </a:r>
            <a:r>
              <a:rPr sz="2176" spc="59" dirty="0">
                <a:latin typeface="Georgia"/>
                <a:cs typeface="Georgia"/>
              </a:rPr>
              <a:t> </a:t>
            </a:r>
            <a:r>
              <a:rPr sz="2176" spc="-25" dirty="0">
                <a:latin typeface="Georgia"/>
                <a:cs typeface="Georgia"/>
              </a:rPr>
              <a:t>map</a:t>
            </a:r>
            <a:r>
              <a:rPr sz="2176" spc="51" dirty="0">
                <a:latin typeface="Georgia"/>
                <a:cs typeface="Georgia"/>
              </a:rPr>
              <a:t> </a:t>
            </a:r>
            <a:r>
              <a:rPr sz="2176" spc="-25" dirty="0">
                <a:latin typeface="Georgia"/>
                <a:cs typeface="Georgia"/>
              </a:rPr>
              <a:t>from</a:t>
            </a:r>
            <a:r>
              <a:rPr sz="2176" spc="59" dirty="0">
                <a:latin typeface="Georgia"/>
                <a:cs typeface="Georgia"/>
              </a:rPr>
              <a:t> </a:t>
            </a:r>
            <a:r>
              <a:rPr sz="2176" spc="8" dirty="0">
                <a:latin typeface="Georgia"/>
                <a:cs typeface="Georgia"/>
              </a:rPr>
              <a:t>agent</a:t>
            </a:r>
            <a:r>
              <a:rPr sz="2176" spc="51" dirty="0">
                <a:latin typeface="Georgia"/>
                <a:cs typeface="Georgia"/>
              </a:rPr>
              <a:t> </a:t>
            </a:r>
            <a:r>
              <a:rPr sz="2176" dirty="0">
                <a:latin typeface="Georgia"/>
                <a:cs typeface="Georgia"/>
              </a:rPr>
              <a:t>state</a:t>
            </a:r>
            <a:r>
              <a:rPr sz="2176" spc="59" dirty="0">
                <a:latin typeface="Georgia"/>
                <a:cs typeface="Georgia"/>
              </a:rPr>
              <a:t> </a:t>
            </a:r>
            <a:r>
              <a:rPr sz="2176" spc="-8" dirty="0">
                <a:latin typeface="Georgia"/>
                <a:cs typeface="Georgia"/>
              </a:rPr>
              <a:t>to</a:t>
            </a:r>
            <a:r>
              <a:rPr sz="2176" spc="51" dirty="0">
                <a:latin typeface="Georgia"/>
                <a:cs typeface="Georgia"/>
              </a:rPr>
              <a:t> </a:t>
            </a:r>
            <a:r>
              <a:rPr sz="2176" spc="-17" dirty="0">
                <a:latin typeface="Georgia"/>
                <a:cs typeface="Georgia"/>
              </a:rPr>
              <a:t>action</a:t>
            </a:r>
            <a:endParaRPr sz="2176" dirty="0">
              <a:latin typeface="Georgia"/>
              <a:cs typeface="Georgia"/>
            </a:endParaRPr>
          </a:p>
          <a:p>
            <a:pPr marL="373922" indent="-310942">
              <a:spcBef>
                <a:spcPts val="427"/>
              </a:spcBef>
              <a:buClr>
                <a:srgbClr val="3333B2"/>
              </a:buClr>
              <a:buSzPct val="110526"/>
              <a:buFont typeface="Arial" panose="020B0604020202020204" pitchFamily="34" charset="0"/>
              <a:buChar char="•"/>
              <a:tabLst>
                <a:tab pos="319168" algn="l"/>
              </a:tabLst>
            </a:pPr>
            <a:endParaRPr lang="en-US" sz="2176" spc="-25" dirty="0">
              <a:latin typeface="Georgia"/>
              <a:cs typeface="Georgia"/>
            </a:endParaRPr>
          </a:p>
          <a:p>
            <a:pPr marL="373922" indent="-310942">
              <a:spcBef>
                <a:spcPts val="427"/>
              </a:spcBef>
              <a:buClr>
                <a:srgbClr val="3333B2"/>
              </a:buClr>
              <a:buSzPct val="110526"/>
              <a:buFont typeface="Arial" panose="020B0604020202020204" pitchFamily="34" charset="0"/>
              <a:buChar char="•"/>
              <a:tabLst>
                <a:tab pos="319168" algn="l"/>
              </a:tabLst>
            </a:pPr>
            <a:r>
              <a:rPr sz="2176" spc="-25" dirty="0">
                <a:latin typeface="Georgia"/>
                <a:cs typeface="Georgia"/>
              </a:rPr>
              <a:t>Deterministic</a:t>
            </a:r>
            <a:r>
              <a:rPr sz="2176" spc="59" dirty="0">
                <a:latin typeface="Georgia"/>
                <a:cs typeface="Georgia"/>
              </a:rPr>
              <a:t> </a:t>
            </a:r>
            <a:r>
              <a:rPr sz="2176" spc="-8" dirty="0">
                <a:latin typeface="Georgia"/>
                <a:cs typeface="Georgia"/>
              </a:rPr>
              <a:t>policy:</a:t>
            </a:r>
            <a:r>
              <a:rPr sz="2176" spc="134" dirty="0">
                <a:latin typeface="Georgia"/>
                <a:cs typeface="Georgia"/>
              </a:rPr>
              <a:t> </a:t>
            </a:r>
            <a:r>
              <a:rPr sz="2539" i="1" spc="84" dirty="0">
                <a:latin typeface="Trebuchet MS"/>
                <a:cs typeface="Trebuchet MS"/>
              </a:rPr>
              <a:t>A</a:t>
            </a:r>
            <a:r>
              <a:rPr sz="2539" i="1" spc="-25" dirty="0">
                <a:latin typeface="Trebuchet MS"/>
                <a:cs typeface="Trebuchet MS"/>
              </a:rPr>
              <a:t> </a:t>
            </a:r>
            <a:r>
              <a:rPr sz="2539" spc="-17" dirty="0">
                <a:latin typeface="Georgia"/>
                <a:cs typeface="Georgia"/>
              </a:rPr>
              <a:t>=</a:t>
            </a:r>
            <a:r>
              <a:rPr sz="2539" spc="42" dirty="0">
                <a:latin typeface="Georgia"/>
                <a:cs typeface="Georgia"/>
              </a:rPr>
              <a:t> </a:t>
            </a:r>
            <a:r>
              <a:rPr sz="2539" i="1" spc="-260" dirty="0">
                <a:latin typeface="Arial"/>
                <a:cs typeface="Arial"/>
              </a:rPr>
              <a:t>π</a:t>
            </a:r>
            <a:r>
              <a:rPr sz="2539" i="1" spc="-294" dirty="0">
                <a:latin typeface="Arial"/>
                <a:cs typeface="Arial"/>
              </a:rPr>
              <a:t> </a:t>
            </a:r>
            <a:r>
              <a:rPr sz="2539" spc="92" dirty="0">
                <a:latin typeface="Lucida Sans Unicode"/>
                <a:cs typeface="Lucida Sans Unicode"/>
              </a:rPr>
              <a:t>(</a:t>
            </a:r>
            <a:r>
              <a:rPr sz="2539" i="1" spc="92" dirty="0">
                <a:latin typeface="Trebuchet MS"/>
                <a:cs typeface="Trebuchet MS"/>
              </a:rPr>
              <a:t>S</a:t>
            </a:r>
            <a:r>
              <a:rPr sz="2539" spc="92" dirty="0">
                <a:latin typeface="Lucida Sans Unicode"/>
                <a:cs typeface="Lucida Sans Unicode"/>
              </a:rPr>
              <a:t>)</a:t>
            </a:r>
            <a:endParaRPr sz="2539" dirty="0">
              <a:latin typeface="Lucida Sans Unicode"/>
              <a:cs typeface="Lucida Sans Unicode"/>
            </a:endParaRPr>
          </a:p>
          <a:p>
            <a:pPr marL="373922" indent="-310942">
              <a:spcBef>
                <a:spcPts val="395"/>
              </a:spcBef>
              <a:buClr>
                <a:srgbClr val="3333B2"/>
              </a:buClr>
              <a:buSzPct val="110526"/>
              <a:buFont typeface="Arial" panose="020B0604020202020204" pitchFamily="34" charset="0"/>
              <a:buChar char="•"/>
              <a:tabLst>
                <a:tab pos="319168" algn="l"/>
              </a:tabLst>
            </a:pPr>
            <a:endParaRPr lang="en-US" sz="2176" spc="-8" dirty="0">
              <a:latin typeface="Georgia"/>
              <a:cs typeface="Georgia"/>
            </a:endParaRPr>
          </a:p>
          <a:p>
            <a:pPr marL="373922" indent="-310942">
              <a:spcBef>
                <a:spcPts val="395"/>
              </a:spcBef>
              <a:buClr>
                <a:srgbClr val="3333B2"/>
              </a:buClr>
              <a:buSzPct val="110526"/>
              <a:buFont typeface="Arial" panose="020B0604020202020204" pitchFamily="34" charset="0"/>
              <a:buChar char="•"/>
              <a:tabLst>
                <a:tab pos="319168" algn="l"/>
              </a:tabLst>
            </a:pPr>
            <a:r>
              <a:rPr sz="2176" spc="-8" dirty="0">
                <a:latin typeface="Georgia"/>
                <a:cs typeface="Georgia"/>
              </a:rPr>
              <a:t>S</a:t>
            </a:r>
            <a:r>
              <a:rPr sz="2176" spc="-17" dirty="0">
                <a:latin typeface="Georgia"/>
                <a:cs typeface="Georgia"/>
              </a:rPr>
              <a:t>t</a:t>
            </a:r>
            <a:r>
              <a:rPr sz="2176" dirty="0">
                <a:latin typeface="Georgia"/>
                <a:cs typeface="Georgia"/>
              </a:rPr>
              <a:t>och</a:t>
            </a:r>
            <a:r>
              <a:rPr sz="2176" spc="-34" dirty="0">
                <a:latin typeface="Georgia"/>
                <a:cs typeface="Georgia"/>
              </a:rPr>
              <a:t>a</a:t>
            </a:r>
            <a:r>
              <a:rPr sz="2176" spc="-25" dirty="0">
                <a:latin typeface="Georgia"/>
                <a:cs typeface="Georgia"/>
              </a:rPr>
              <a:t>st</a:t>
            </a:r>
            <a:r>
              <a:rPr sz="2176" spc="-51" dirty="0">
                <a:latin typeface="Georgia"/>
                <a:cs typeface="Georgia"/>
              </a:rPr>
              <a:t>i</a:t>
            </a:r>
            <a:r>
              <a:rPr sz="2176" spc="-8" dirty="0">
                <a:latin typeface="Georgia"/>
                <a:cs typeface="Georgia"/>
              </a:rPr>
              <a:t>c</a:t>
            </a:r>
            <a:r>
              <a:rPr sz="2176" spc="59" dirty="0">
                <a:latin typeface="Georgia"/>
                <a:cs typeface="Georgia"/>
              </a:rPr>
              <a:t> </a:t>
            </a:r>
            <a:r>
              <a:rPr sz="2176" spc="-8" dirty="0">
                <a:latin typeface="Georgia"/>
                <a:cs typeface="Georgia"/>
              </a:rPr>
              <a:t>pol</a:t>
            </a:r>
            <a:r>
              <a:rPr sz="2176" spc="-34" dirty="0">
                <a:latin typeface="Georgia"/>
                <a:cs typeface="Georgia"/>
              </a:rPr>
              <a:t>i</a:t>
            </a:r>
            <a:r>
              <a:rPr sz="2176" spc="8" dirty="0">
                <a:latin typeface="Georgia"/>
                <a:cs typeface="Georgia"/>
              </a:rPr>
              <a:t>cy:</a:t>
            </a:r>
            <a:r>
              <a:rPr sz="2176" spc="118" dirty="0">
                <a:latin typeface="Georgia"/>
                <a:cs typeface="Georgia"/>
              </a:rPr>
              <a:t> </a:t>
            </a:r>
            <a:r>
              <a:rPr sz="2539" i="1" spc="-260" dirty="0">
                <a:latin typeface="Arial"/>
                <a:cs typeface="Arial"/>
              </a:rPr>
              <a:t>π</a:t>
            </a:r>
            <a:r>
              <a:rPr sz="2539" i="1" spc="-294" dirty="0">
                <a:latin typeface="Arial"/>
                <a:cs typeface="Arial"/>
              </a:rPr>
              <a:t> </a:t>
            </a:r>
            <a:r>
              <a:rPr sz="2539" spc="8" dirty="0">
                <a:latin typeface="Lucida Sans Unicode"/>
                <a:cs typeface="Lucida Sans Unicode"/>
              </a:rPr>
              <a:t>(</a:t>
            </a:r>
            <a:r>
              <a:rPr sz="2539" i="1" spc="151" dirty="0">
                <a:latin typeface="Trebuchet MS"/>
                <a:cs typeface="Trebuchet MS"/>
              </a:rPr>
              <a:t>A</a:t>
            </a:r>
            <a:r>
              <a:rPr sz="2539" spc="-244" dirty="0">
                <a:latin typeface="Lucida Sans Unicode"/>
                <a:cs typeface="Lucida Sans Unicode"/>
              </a:rPr>
              <a:t>|</a:t>
            </a:r>
            <a:r>
              <a:rPr sz="2539" i="1" spc="269" dirty="0">
                <a:latin typeface="Trebuchet MS"/>
                <a:cs typeface="Trebuchet MS"/>
              </a:rPr>
              <a:t>S</a:t>
            </a:r>
            <a:r>
              <a:rPr sz="2539" spc="8" dirty="0">
                <a:latin typeface="Lucida Sans Unicode"/>
                <a:cs typeface="Lucida Sans Unicode"/>
              </a:rPr>
              <a:t>)</a:t>
            </a:r>
            <a:r>
              <a:rPr sz="2539" spc="-75" dirty="0">
                <a:latin typeface="Lucida Sans Unicode"/>
                <a:cs typeface="Lucida Sans Unicode"/>
              </a:rPr>
              <a:t> </a:t>
            </a:r>
            <a:r>
              <a:rPr sz="2539" spc="-17" dirty="0">
                <a:latin typeface="Georgia"/>
                <a:cs typeface="Georgia"/>
              </a:rPr>
              <a:t>=</a:t>
            </a:r>
            <a:r>
              <a:rPr sz="2539" spc="59" dirty="0">
                <a:latin typeface="Georgia"/>
                <a:cs typeface="Georgia"/>
              </a:rPr>
              <a:t> </a:t>
            </a:r>
            <a:r>
              <a:rPr sz="2539" i="1" spc="-75" dirty="0">
                <a:latin typeface="Trebuchet MS"/>
                <a:cs typeface="Trebuchet MS"/>
              </a:rPr>
              <a:t>p</a:t>
            </a:r>
            <a:r>
              <a:rPr sz="2539" i="1" spc="-151" dirty="0">
                <a:latin typeface="Trebuchet MS"/>
                <a:cs typeface="Trebuchet MS"/>
              </a:rPr>
              <a:t> </a:t>
            </a:r>
            <a:r>
              <a:rPr sz="2539" spc="8" dirty="0">
                <a:latin typeface="Lucida Sans Unicode"/>
                <a:cs typeface="Lucida Sans Unicode"/>
              </a:rPr>
              <a:t>(</a:t>
            </a:r>
            <a:r>
              <a:rPr sz="2539" i="1" spc="151" dirty="0">
                <a:latin typeface="Trebuchet MS"/>
                <a:cs typeface="Trebuchet MS"/>
              </a:rPr>
              <a:t>A</a:t>
            </a:r>
            <a:r>
              <a:rPr sz="2539" spc="-244" dirty="0">
                <a:latin typeface="Lucida Sans Unicode"/>
                <a:cs typeface="Lucida Sans Unicode"/>
              </a:rPr>
              <a:t>|</a:t>
            </a:r>
            <a:r>
              <a:rPr sz="2539" i="1" spc="269" dirty="0">
                <a:latin typeface="Trebuchet MS"/>
                <a:cs typeface="Trebuchet MS"/>
              </a:rPr>
              <a:t>S</a:t>
            </a:r>
            <a:r>
              <a:rPr sz="2539" spc="8" dirty="0">
                <a:latin typeface="Lucida Sans Unicode"/>
                <a:cs typeface="Lucida Sans Unicode"/>
              </a:rPr>
              <a:t>)</a:t>
            </a:r>
            <a:endParaRPr sz="2539" dirty="0">
              <a:latin typeface="Lucida Sans Unicode"/>
              <a:cs typeface="Lucida Sans Unicode"/>
            </a:endParaRPr>
          </a:p>
        </p:txBody>
      </p:sp>
      <p:sp>
        <p:nvSpPr>
          <p:cNvPr id="4" name="Rectangle 3">
            <a:extLst>
              <a:ext uri="{FF2B5EF4-FFF2-40B4-BE49-F238E27FC236}">
                <a16:creationId xmlns:a16="http://schemas.microsoft.com/office/drawing/2014/main" id="{B6612B5B-253C-BACA-64BC-38DF7C871910}"/>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4FDA209A-1982-1E23-7A29-DA16839B589B}"/>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ABB808AB-F80D-C69A-0A1B-A9B485065C7D}"/>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155332545"/>
      </p:ext>
    </p:extLst>
  </p:cSld>
  <p:clrMapOvr>
    <a:masterClrMapping/>
  </p:clrMapOvr>
  <p:transition>
    <p:cut/>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1790879" y="2464581"/>
            <a:ext cx="2926362" cy="1834778"/>
          </a:xfrm>
          <a:prstGeom prst="rect">
            <a:avLst/>
          </a:prstGeom>
        </p:spPr>
        <p:txBody>
          <a:bodyPr vert="horz" wrap="square" lIns="0" tIns="74721" rIns="0" bIns="0" rtlCol="0">
            <a:spAutoFit/>
          </a:bodyPr>
          <a:lstStyle/>
          <a:p>
            <a:pPr marL="64047">
              <a:spcBef>
                <a:spcPts val="589"/>
              </a:spcBef>
            </a:pPr>
            <a:r>
              <a:rPr sz="1814" spc="-8" dirty="0">
                <a:latin typeface="Georgia"/>
                <a:cs typeface="Georgia"/>
              </a:rPr>
              <a:t>Agent</a:t>
            </a:r>
            <a:r>
              <a:rPr sz="1814" dirty="0">
                <a:latin typeface="Georgia"/>
                <a:cs typeface="Georgia"/>
              </a:rPr>
              <a:t> </a:t>
            </a:r>
            <a:r>
              <a:rPr sz="1814" spc="-17" dirty="0">
                <a:latin typeface="Georgia"/>
                <a:cs typeface="Georgia"/>
              </a:rPr>
              <a:t>components</a:t>
            </a:r>
            <a:endParaRPr sz="1814" dirty="0">
              <a:latin typeface="Georgia"/>
              <a:cs typeface="Georgia"/>
            </a:endParaRPr>
          </a:p>
          <a:p>
            <a:pPr marL="543647" indent="-310942">
              <a:spcBef>
                <a:spcPts val="597"/>
              </a:spcBef>
              <a:buClr>
                <a:srgbClr val="3333B2"/>
              </a:buClr>
              <a:buSzPct val="110526"/>
              <a:buFont typeface="Arial" panose="020B0604020202020204" pitchFamily="34" charset="0"/>
              <a:buChar char="•"/>
              <a:tabLst>
                <a:tab pos="489960" algn="l"/>
              </a:tabLst>
            </a:pPr>
            <a:r>
              <a:rPr sz="1814" spc="-8" dirty="0">
                <a:latin typeface="Georgia"/>
                <a:cs typeface="Georgia"/>
              </a:rPr>
              <a:t>Agent</a:t>
            </a:r>
            <a:r>
              <a:rPr sz="1814" dirty="0">
                <a:latin typeface="Georgia"/>
                <a:cs typeface="Georgia"/>
              </a:rPr>
              <a:t> state</a:t>
            </a:r>
          </a:p>
          <a:p>
            <a:pPr marL="543647" indent="-310942">
              <a:spcBef>
                <a:spcPts val="597"/>
              </a:spcBef>
              <a:buClr>
                <a:srgbClr val="3333B2"/>
              </a:buClr>
              <a:buSzPct val="110526"/>
              <a:buFont typeface="Arial" panose="020B0604020202020204" pitchFamily="34" charset="0"/>
              <a:buChar char="•"/>
              <a:tabLst>
                <a:tab pos="489960" algn="l"/>
              </a:tabLst>
            </a:pPr>
            <a:r>
              <a:rPr sz="1814" spc="-34" dirty="0">
                <a:latin typeface="Georgia"/>
                <a:cs typeface="Georgia"/>
              </a:rPr>
              <a:t>Policy</a:t>
            </a:r>
            <a:endParaRPr sz="1814" dirty="0">
              <a:latin typeface="Georgia"/>
              <a:cs typeface="Georgia"/>
            </a:endParaRPr>
          </a:p>
          <a:p>
            <a:pPr marL="543647" indent="-310942">
              <a:spcBef>
                <a:spcPts val="597"/>
              </a:spcBef>
              <a:buClr>
                <a:srgbClr val="3333B2"/>
              </a:buClr>
              <a:buSzPct val="110526"/>
              <a:buFont typeface="Arial" panose="020B0604020202020204" pitchFamily="34" charset="0"/>
              <a:buChar char="•"/>
              <a:tabLst>
                <a:tab pos="489960" algn="l"/>
              </a:tabLst>
            </a:pPr>
            <a:r>
              <a:rPr sz="1814" b="1" spc="-25" dirty="0">
                <a:solidFill>
                  <a:srgbClr val="0046FF"/>
                </a:solidFill>
                <a:latin typeface="Cambria"/>
                <a:cs typeface="Cambria"/>
              </a:rPr>
              <a:t>Value</a:t>
            </a:r>
            <a:r>
              <a:rPr sz="1814" b="1" spc="51" dirty="0">
                <a:solidFill>
                  <a:srgbClr val="0046FF"/>
                </a:solidFill>
                <a:latin typeface="Cambria"/>
                <a:cs typeface="Cambria"/>
              </a:rPr>
              <a:t> </a:t>
            </a:r>
            <a:r>
              <a:rPr sz="1814" b="1" spc="8" dirty="0">
                <a:solidFill>
                  <a:srgbClr val="0046FF"/>
                </a:solidFill>
                <a:latin typeface="Cambria"/>
                <a:cs typeface="Cambria"/>
              </a:rPr>
              <a:t>function</a:t>
            </a:r>
            <a:endParaRPr sz="1814" dirty="0">
              <a:latin typeface="Cambria"/>
              <a:cs typeface="Cambria"/>
            </a:endParaRPr>
          </a:p>
          <a:p>
            <a:pPr marL="543647" indent="-310942">
              <a:spcBef>
                <a:spcPts val="597"/>
              </a:spcBef>
              <a:buClr>
                <a:srgbClr val="3333B2"/>
              </a:buClr>
              <a:buSzPct val="110526"/>
              <a:buFont typeface="Arial" panose="020B0604020202020204" pitchFamily="34" charset="0"/>
              <a:buChar char="•"/>
              <a:tabLst>
                <a:tab pos="489960" algn="l"/>
              </a:tabLst>
            </a:pPr>
            <a:r>
              <a:rPr sz="1814" spc="-8" dirty="0">
                <a:latin typeface="Georgia"/>
                <a:cs typeface="Georgia"/>
              </a:rPr>
              <a:t>Mode</a:t>
            </a:r>
            <a:r>
              <a:rPr sz="2176" spc="-8" dirty="0">
                <a:latin typeface="Georgia"/>
                <a:cs typeface="Georgia"/>
              </a:rPr>
              <a:t>l</a:t>
            </a:r>
            <a:endParaRPr sz="2176" dirty="0">
              <a:latin typeface="Georgia"/>
              <a:cs typeface="Georgia"/>
            </a:endParaRPr>
          </a:p>
        </p:txBody>
      </p:sp>
      <p:sp>
        <p:nvSpPr>
          <p:cNvPr id="4" name="object 2"/>
          <p:cNvSpPr txBox="1"/>
          <p:nvPr/>
        </p:nvSpPr>
        <p:spPr>
          <a:xfrm>
            <a:off x="4169112" y="1336441"/>
            <a:ext cx="3853776" cy="521719"/>
          </a:xfrm>
          <a:prstGeom prst="rect">
            <a:avLst/>
          </a:prstGeom>
        </p:spPr>
        <p:txBody>
          <a:bodyPr vert="horz" wrap="square" lIns="0" tIns="19214" rIns="0" bIns="0" rtlCol="0">
            <a:spAutoFit/>
          </a:bodyPr>
          <a:lstStyle/>
          <a:p>
            <a:pPr marL="21349">
              <a:spcBef>
                <a:spcPts val="151"/>
              </a:spcBef>
            </a:pPr>
            <a:r>
              <a:rPr sz="3264" spc="-34" dirty="0">
                <a:solidFill>
                  <a:srgbClr val="3333B2"/>
                </a:solidFill>
                <a:latin typeface="Georgia"/>
                <a:cs typeface="Georgia"/>
              </a:rPr>
              <a:t>Agent</a:t>
            </a:r>
            <a:r>
              <a:rPr sz="3264" spc="17" dirty="0">
                <a:solidFill>
                  <a:srgbClr val="3333B2"/>
                </a:solidFill>
                <a:latin typeface="Georgia"/>
                <a:cs typeface="Georgia"/>
              </a:rPr>
              <a:t> </a:t>
            </a:r>
            <a:r>
              <a:rPr sz="3264" spc="-59" dirty="0">
                <a:solidFill>
                  <a:srgbClr val="3333B2"/>
                </a:solidFill>
                <a:latin typeface="Georgia"/>
                <a:cs typeface="Georgia"/>
              </a:rPr>
              <a:t>components</a:t>
            </a:r>
            <a:endParaRPr sz="3264" dirty="0">
              <a:latin typeface="Georgia"/>
              <a:cs typeface="Georgia"/>
            </a:endParaRPr>
          </a:p>
        </p:txBody>
      </p:sp>
      <p:sp>
        <p:nvSpPr>
          <p:cNvPr id="2" name="Rectangle 1">
            <a:extLst>
              <a:ext uri="{FF2B5EF4-FFF2-40B4-BE49-F238E27FC236}">
                <a16:creationId xmlns:a16="http://schemas.microsoft.com/office/drawing/2014/main" id="{2ACA2274-8CD5-4DF5-AA7B-EF720572E7B7}"/>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44CA20E-92A7-BC6D-CCFD-5BE8C8C818C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7E5AD006-DE7D-4900-6D85-451A583D799C}"/>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126800037"/>
      </p:ext>
    </p:extLst>
  </p:cSld>
  <p:clrMapOvr>
    <a:masterClrMapping/>
  </p:clrMapOvr>
  <p:transition>
    <p:cut/>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312910" y="863213"/>
            <a:ext cx="3094630" cy="471513"/>
          </a:xfrm>
          <a:prstGeom prst="rect">
            <a:avLst/>
          </a:prstGeom>
        </p:spPr>
        <p:txBody>
          <a:bodyPr vert="horz" wrap="square" lIns="0" tIns="19214" rIns="0" bIns="0" rtlCol="0" anchor="ctr">
            <a:spAutoFit/>
          </a:bodyPr>
          <a:lstStyle/>
          <a:p>
            <a:pPr marL="21349">
              <a:spcBef>
                <a:spcPts val="151"/>
              </a:spcBef>
            </a:pPr>
            <a:r>
              <a:rPr sz="3264" spc="-84" dirty="0">
                <a:solidFill>
                  <a:srgbClr val="3333B2"/>
                </a:solidFill>
                <a:latin typeface="Georgia"/>
                <a:cs typeface="Georgia"/>
              </a:rPr>
              <a:t>Value</a:t>
            </a:r>
            <a:r>
              <a:rPr sz="3264" spc="-34" dirty="0">
                <a:solidFill>
                  <a:srgbClr val="3333B2"/>
                </a:solidFill>
                <a:latin typeface="Georgia"/>
                <a:cs typeface="Georgia"/>
              </a:rPr>
              <a:t> </a:t>
            </a:r>
            <a:r>
              <a:rPr sz="3264" spc="-67" dirty="0">
                <a:solidFill>
                  <a:srgbClr val="3333B2"/>
                </a:solidFill>
                <a:latin typeface="Georgia"/>
                <a:cs typeface="Georgia"/>
              </a:rPr>
              <a:t>Function</a:t>
            </a:r>
            <a:endParaRPr sz="3264" dirty="0">
              <a:latin typeface="Georgia"/>
              <a:cs typeface="Georgia"/>
            </a:endParaRPr>
          </a:p>
        </p:txBody>
      </p:sp>
      <p:sp>
        <p:nvSpPr>
          <p:cNvPr id="3" name="object 3"/>
          <p:cNvSpPr txBox="1"/>
          <p:nvPr/>
        </p:nvSpPr>
        <p:spPr>
          <a:xfrm>
            <a:off x="2003899" y="1758293"/>
            <a:ext cx="6265620" cy="303969"/>
          </a:xfrm>
          <a:prstGeom prst="rect">
            <a:avLst/>
          </a:prstGeom>
        </p:spPr>
        <p:txBody>
          <a:bodyPr vert="horz" wrap="square" lIns="0" tIns="24550" rIns="0" bIns="0" rtlCol="0">
            <a:spAutoFit/>
          </a:bodyPr>
          <a:lstStyle/>
          <a:p>
            <a:pPr marL="331223" indent="-310942">
              <a:spcBef>
                <a:spcPts val="191"/>
              </a:spcBef>
              <a:buClr>
                <a:srgbClr val="3333B2"/>
              </a:buClr>
              <a:buSzPct val="110526"/>
              <a:buFont typeface="Arial" panose="020B0604020202020204" pitchFamily="34" charset="0"/>
              <a:buChar char="•"/>
              <a:tabLst>
                <a:tab pos="276470" algn="l"/>
              </a:tabLst>
            </a:pPr>
            <a:r>
              <a:rPr sz="1814" spc="-8" dirty="0">
                <a:latin typeface="Georgia"/>
                <a:cs typeface="Georgia"/>
              </a:rPr>
              <a:t>The</a:t>
            </a:r>
            <a:r>
              <a:rPr sz="1814" spc="59" dirty="0">
                <a:latin typeface="Georgia"/>
                <a:cs typeface="Georgia"/>
              </a:rPr>
              <a:t> </a:t>
            </a:r>
            <a:r>
              <a:rPr sz="1814" dirty="0">
                <a:latin typeface="Georgia"/>
                <a:cs typeface="Georgia"/>
              </a:rPr>
              <a:t>actual</a:t>
            </a:r>
            <a:r>
              <a:rPr sz="1814" spc="67" dirty="0">
                <a:latin typeface="Georgia"/>
                <a:cs typeface="Georgia"/>
              </a:rPr>
              <a:t> </a:t>
            </a:r>
            <a:r>
              <a:rPr sz="1814" spc="-8" dirty="0">
                <a:latin typeface="Georgia"/>
                <a:cs typeface="Georgia"/>
              </a:rPr>
              <a:t>value</a:t>
            </a:r>
            <a:r>
              <a:rPr sz="1814" spc="67" dirty="0">
                <a:latin typeface="Georgia"/>
                <a:cs typeface="Georgia"/>
              </a:rPr>
              <a:t> </a:t>
            </a:r>
            <a:r>
              <a:rPr sz="1814" spc="-17" dirty="0">
                <a:latin typeface="Georgia"/>
                <a:cs typeface="Georgia"/>
              </a:rPr>
              <a:t>function</a:t>
            </a:r>
            <a:r>
              <a:rPr sz="1814" spc="67" dirty="0">
                <a:latin typeface="Georgia"/>
                <a:cs typeface="Georgia"/>
              </a:rPr>
              <a:t> </a:t>
            </a:r>
            <a:r>
              <a:rPr sz="1814" spc="-34" dirty="0">
                <a:latin typeface="Georgia"/>
                <a:cs typeface="Georgia"/>
              </a:rPr>
              <a:t>is</a:t>
            </a:r>
            <a:r>
              <a:rPr sz="1814" spc="67" dirty="0">
                <a:latin typeface="Georgia"/>
                <a:cs typeface="Georgia"/>
              </a:rPr>
              <a:t> </a:t>
            </a:r>
            <a:r>
              <a:rPr sz="1814" dirty="0">
                <a:latin typeface="Georgia"/>
                <a:cs typeface="Georgia"/>
              </a:rPr>
              <a:t>the</a:t>
            </a:r>
            <a:r>
              <a:rPr sz="1814" spc="67" dirty="0">
                <a:latin typeface="Georgia"/>
                <a:cs typeface="Georgia"/>
              </a:rPr>
              <a:t> </a:t>
            </a:r>
            <a:r>
              <a:rPr sz="1814" dirty="0">
                <a:latin typeface="Georgia"/>
                <a:cs typeface="Georgia"/>
              </a:rPr>
              <a:t>expected</a:t>
            </a:r>
            <a:r>
              <a:rPr sz="1814" spc="67" dirty="0">
                <a:latin typeface="Georgia"/>
                <a:cs typeface="Georgia"/>
              </a:rPr>
              <a:t> </a:t>
            </a:r>
            <a:r>
              <a:rPr sz="1814" spc="-17" dirty="0">
                <a:latin typeface="Georgia"/>
                <a:cs typeface="Georgia"/>
              </a:rPr>
              <a:t>return</a:t>
            </a:r>
            <a:endParaRPr sz="1814" dirty="0">
              <a:latin typeface="Georgia"/>
              <a:cs typeface="Georgia"/>
            </a:endParaRPr>
          </a:p>
        </p:txBody>
      </p:sp>
      <p:sp>
        <p:nvSpPr>
          <p:cNvPr id="4" name="object 4"/>
          <p:cNvSpPr txBox="1"/>
          <p:nvPr/>
        </p:nvSpPr>
        <p:spPr>
          <a:xfrm>
            <a:off x="4111413" y="2303000"/>
            <a:ext cx="1511512" cy="217613"/>
          </a:xfrm>
          <a:prstGeom prst="rect">
            <a:avLst/>
          </a:prstGeom>
        </p:spPr>
        <p:txBody>
          <a:bodyPr vert="horz" wrap="square" lIns="0" tIns="23484" rIns="0" bIns="0" rtlCol="0">
            <a:spAutoFit/>
          </a:bodyPr>
          <a:lstStyle/>
          <a:p>
            <a:pPr marL="21349">
              <a:spcBef>
                <a:spcPts val="185"/>
              </a:spcBef>
              <a:tabLst>
                <a:tab pos="1052507" algn="l"/>
                <a:tab pos="1429317" algn="l"/>
              </a:tabLst>
            </a:pPr>
            <a:r>
              <a:rPr sz="1260" i="1" spc="-118" dirty="0">
                <a:latin typeface="Arial"/>
                <a:cs typeface="Arial"/>
              </a:rPr>
              <a:t>π	</a:t>
            </a:r>
            <a:r>
              <a:rPr sz="1177" i="1" spc="-34" dirty="0">
                <a:latin typeface="Trebuchet MS"/>
                <a:cs typeface="Trebuchet MS"/>
              </a:rPr>
              <a:t>t	t</a:t>
            </a:r>
            <a:endParaRPr sz="1177">
              <a:latin typeface="Trebuchet MS"/>
              <a:cs typeface="Trebuchet MS"/>
            </a:endParaRPr>
          </a:p>
        </p:txBody>
      </p:sp>
      <p:sp>
        <p:nvSpPr>
          <p:cNvPr id="5" name="object 5"/>
          <p:cNvSpPr txBox="1"/>
          <p:nvPr/>
        </p:nvSpPr>
        <p:spPr>
          <a:xfrm>
            <a:off x="4010903" y="2209207"/>
            <a:ext cx="2751018" cy="299659"/>
          </a:xfrm>
          <a:prstGeom prst="rect">
            <a:avLst/>
          </a:prstGeom>
        </p:spPr>
        <p:txBody>
          <a:bodyPr vert="horz" wrap="square" lIns="0" tIns="20282" rIns="0" bIns="0" rtlCol="0">
            <a:spAutoFit/>
          </a:bodyPr>
          <a:lstStyle/>
          <a:p>
            <a:pPr marL="21349">
              <a:spcBef>
                <a:spcPts val="160"/>
              </a:spcBef>
            </a:pPr>
            <a:r>
              <a:rPr sz="1814" i="1" spc="-59" dirty="0">
                <a:latin typeface="Trebuchet MS"/>
                <a:cs typeface="Trebuchet MS"/>
              </a:rPr>
              <a:t>v</a:t>
            </a:r>
            <a:r>
              <a:rPr sz="1814" i="1" spc="-59" dirty="0">
                <a:latin typeface="Aldhabi" panose="01000000000000000000" pitchFamily="2" charset="-78"/>
                <a:cs typeface="Aldhabi" panose="01000000000000000000" pitchFamily="2" charset="-78"/>
              </a:rPr>
              <a:t>  </a:t>
            </a:r>
            <a:r>
              <a:rPr lang="en-US" sz="1814" i="1" spc="-59" dirty="0">
                <a:latin typeface="Aldhabi" panose="01000000000000000000" pitchFamily="2" charset="-78"/>
                <a:cs typeface="Aldhabi" panose="01000000000000000000" pitchFamily="2" charset="-78"/>
              </a:rPr>
              <a:t>   </a:t>
            </a:r>
            <a:r>
              <a:rPr sz="1814" spc="8" dirty="0">
                <a:latin typeface="Lucida Sans Unicode"/>
                <a:cs typeface="Lucida Sans Unicode"/>
              </a:rPr>
              <a:t>(</a:t>
            </a:r>
            <a:r>
              <a:rPr sz="1814" i="1" spc="84" dirty="0">
                <a:latin typeface="Trebuchet MS"/>
                <a:cs typeface="Trebuchet MS"/>
              </a:rPr>
              <a:t>s</a:t>
            </a:r>
            <a:r>
              <a:rPr sz="1814" spc="8" dirty="0">
                <a:latin typeface="Lucida Sans Unicode"/>
                <a:cs typeface="Lucida Sans Unicode"/>
              </a:rPr>
              <a:t>)</a:t>
            </a:r>
            <a:r>
              <a:rPr sz="1814" spc="-75" dirty="0">
                <a:latin typeface="Lucida Sans Unicode"/>
                <a:cs typeface="Lucida Sans Unicode"/>
              </a:rPr>
              <a:t> </a:t>
            </a:r>
            <a:r>
              <a:rPr sz="1814" spc="-17" dirty="0">
                <a:latin typeface="Georgia"/>
                <a:cs typeface="Georgia"/>
              </a:rPr>
              <a:t>=</a:t>
            </a:r>
            <a:r>
              <a:rPr sz="1814" spc="59" dirty="0">
                <a:latin typeface="Georgia"/>
                <a:cs typeface="Georgia"/>
              </a:rPr>
              <a:t> </a:t>
            </a:r>
            <a:r>
              <a:rPr sz="1814" spc="-84" dirty="0">
                <a:latin typeface="Microsoft Sans Serif"/>
                <a:cs typeface="Microsoft Sans Serif"/>
              </a:rPr>
              <a:t>E</a:t>
            </a:r>
            <a:r>
              <a:rPr sz="1814" spc="-177" dirty="0">
                <a:latin typeface="Microsoft Sans Serif"/>
                <a:cs typeface="Microsoft Sans Serif"/>
              </a:rPr>
              <a:t> </a:t>
            </a:r>
            <a:r>
              <a:rPr sz="1814" spc="8" dirty="0">
                <a:latin typeface="Lucida Sans Unicode"/>
                <a:cs typeface="Lucida Sans Unicode"/>
              </a:rPr>
              <a:t>[</a:t>
            </a:r>
            <a:r>
              <a:rPr sz="1814" i="1" spc="-25" dirty="0">
                <a:latin typeface="Trebuchet MS"/>
                <a:cs typeface="Trebuchet MS"/>
              </a:rPr>
              <a:t>G</a:t>
            </a:r>
            <a:r>
              <a:rPr sz="1814" i="1" dirty="0">
                <a:latin typeface="Trebuchet MS"/>
                <a:cs typeface="Trebuchet MS"/>
              </a:rPr>
              <a:t> </a:t>
            </a:r>
            <a:r>
              <a:rPr sz="1814" i="1" spc="143" dirty="0">
                <a:latin typeface="Trebuchet MS"/>
                <a:cs typeface="Trebuchet MS"/>
              </a:rPr>
              <a:t> </a:t>
            </a:r>
            <a:r>
              <a:rPr sz="1814" spc="-311" dirty="0">
                <a:latin typeface="Lucida Sans Unicode"/>
                <a:cs typeface="Lucida Sans Unicode"/>
              </a:rPr>
              <a:t>|</a:t>
            </a:r>
            <a:r>
              <a:rPr sz="1814" spc="-42" dirty="0">
                <a:latin typeface="Lucida Sans Unicode"/>
                <a:cs typeface="Lucida Sans Unicode"/>
              </a:rPr>
              <a:t> </a:t>
            </a:r>
            <a:r>
              <a:rPr sz="1814" i="1" spc="118" dirty="0">
                <a:latin typeface="Trebuchet MS"/>
                <a:cs typeface="Trebuchet MS"/>
              </a:rPr>
              <a:t>S</a:t>
            </a:r>
            <a:r>
              <a:rPr sz="1814" i="1" dirty="0">
                <a:latin typeface="Trebuchet MS"/>
                <a:cs typeface="Trebuchet MS"/>
              </a:rPr>
              <a:t> </a:t>
            </a:r>
            <a:r>
              <a:rPr sz="1814" i="1" spc="109" dirty="0">
                <a:latin typeface="Trebuchet MS"/>
                <a:cs typeface="Trebuchet MS"/>
              </a:rPr>
              <a:t> </a:t>
            </a:r>
            <a:r>
              <a:rPr sz="1814" spc="-17" dirty="0">
                <a:latin typeface="Georgia"/>
                <a:cs typeface="Georgia"/>
              </a:rPr>
              <a:t>=</a:t>
            </a:r>
            <a:r>
              <a:rPr sz="1814" spc="59" dirty="0">
                <a:latin typeface="Georgia"/>
                <a:cs typeface="Georgia"/>
              </a:rPr>
              <a:t> </a:t>
            </a:r>
            <a:r>
              <a:rPr sz="1814" i="1" spc="67" dirty="0">
                <a:latin typeface="Trebuchet MS"/>
                <a:cs typeface="Trebuchet MS"/>
              </a:rPr>
              <a:t>s</a:t>
            </a:r>
            <a:r>
              <a:rPr sz="1814" spc="-8" dirty="0">
                <a:latin typeface="Calibri"/>
                <a:cs typeface="Calibri"/>
              </a:rPr>
              <a:t>,</a:t>
            </a:r>
            <a:r>
              <a:rPr sz="1814" spc="-126" dirty="0">
                <a:latin typeface="Calibri"/>
                <a:cs typeface="Calibri"/>
              </a:rPr>
              <a:t> </a:t>
            </a:r>
            <a:r>
              <a:rPr sz="1814" i="1" spc="-260" dirty="0">
                <a:latin typeface="Aldhabi" panose="01000000000000000000" pitchFamily="2" charset="-78"/>
                <a:cs typeface="Aldhabi" panose="01000000000000000000" pitchFamily="2" charset="-78"/>
              </a:rPr>
              <a:t>π</a:t>
            </a:r>
            <a:r>
              <a:rPr sz="1814" i="1" spc="-294" dirty="0">
                <a:latin typeface="Arial"/>
                <a:cs typeface="Arial"/>
              </a:rPr>
              <a:t> </a:t>
            </a:r>
            <a:r>
              <a:rPr sz="1814" spc="8" dirty="0">
                <a:latin typeface="Lucida Sans Unicode"/>
                <a:cs typeface="Lucida Sans Unicode"/>
              </a:rPr>
              <a:t>]</a:t>
            </a:r>
            <a:endParaRPr sz="1814" dirty="0">
              <a:latin typeface="Lucida Sans Unicode"/>
              <a:cs typeface="Lucida Sans Unicode"/>
            </a:endParaRPr>
          </a:p>
        </p:txBody>
      </p:sp>
      <p:sp>
        <p:nvSpPr>
          <p:cNvPr id="7" name="object 7"/>
          <p:cNvSpPr txBox="1"/>
          <p:nvPr/>
        </p:nvSpPr>
        <p:spPr>
          <a:xfrm>
            <a:off x="4513638" y="2745349"/>
            <a:ext cx="4632172" cy="596920"/>
          </a:xfrm>
          <a:prstGeom prst="rect">
            <a:avLst/>
          </a:prstGeom>
        </p:spPr>
        <p:txBody>
          <a:bodyPr vert="horz" wrap="square" lIns="0" tIns="20282" rIns="0" bIns="0" rtlCol="0">
            <a:spAutoFit/>
          </a:bodyPr>
          <a:lstStyle/>
          <a:p>
            <a:pPr marL="64047">
              <a:spcBef>
                <a:spcPts val="160"/>
              </a:spcBef>
            </a:pPr>
            <a:r>
              <a:rPr sz="1814" spc="-17" dirty="0">
                <a:latin typeface="Georgia"/>
                <a:cs typeface="Georgia"/>
              </a:rPr>
              <a:t>=</a:t>
            </a:r>
            <a:r>
              <a:rPr sz="1814" spc="59" dirty="0">
                <a:latin typeface="Georgia"/>
                <a:cs typeface="Georgia"/>
              </a:rPr>
              <a:t> </a:t>
            </a:r>
            <a:r>
              <a:rPr sz="1814" spc="-84" dirty="0">
                <a:latin typeface="Microsoft Sans Serif"/>
                <a:cs typeface="Microsoft Sans Serif"/>
              </a:rPr>
              <a:t>E</a:t>
            </a:r>
            <a:r>
              <a:rPr sz="1814" dirty="0">
                <a:latin typeface="Microsoft Sans Serif"/>
                <a:cs typeface="Microsoft Sans Serif"/>
              </a:rPr>
              <a:t> </a:t>
            </a:r>
            <a:r>
              <a:rPr lang="en-US" sz="1814" spc="8" dirty="0">
                <a:latin typeface="Lucida Sans Unicode"/>
                <a:cs typeface="Lucida Sans Unicode"/>
              </a:rPr>
              <a:t>[</a:t>
            </a:r>
            <a:r>
              <a:rPr sz="1814" i="1" spc="101" dirty="0">
                <a:latin typeface="Trebuchet MS"/>
                <a:cs typeface="Trebuchet MS"/>
              </a:rPr>
              <a:t>R</a:t>
            </a:r>
            <a:r>
              <a:rPr sz="1814" i="1" spc="74" baseline="-11904" dirty="0">
                <a:latin typeface="Trebuchet MS"/>
                <a:cs typeface="Trebuchet MS"/>
              </a:rPr>
              <a:t>t</a:t>
            </a:r>
            <a:r>
              <a:rPr sz="2176" baseline="-11111" dirty="0">
                <a:latin typeface="Georgia"/>
                <a:cs typeface="Georgia"/>
              </a:rPr>
              <a:t>+</a:t>
            </a:r>
            <a:r>
              <a:rPr sz="1814" spc="-12" baseline="-11904" dirty="0">
                <a:latin typeface="Microsoft Sans Serif"/>
                <a:cs typeface="Microsoft Sans Serif"/>
              </a:rPr>
              <a:t>1</a:t>
            </a:r>
            <a:r>
              <a:rPr sz="1814" baseline="-11904" dirty="0">
                <a:latin typeface="Microsoft Sans Serif"/>
                <a:cs typeface="Microsoft Sans Serif"/>
              </a:rPr>
              <a:t> </a:t>
            </a:r>
            <a:r>
              <a:rPr sz="1814" spc="-227" baseline="-11904" dirty="0">
                <a:latin typeface="Microsoft Sans Serif"/>
                <a:cs typeface="Microsoft Sans Serif"/>
              </a:rPr>
              <a:t> </a:t>
            </a:r>
            <a:r>
              <a:rPr sz="1814" spc="-17" dirty="0">
                <a:latin typeface="Georgia"/>
                <a:cs typeface="Georgia"/>
              </a:rPr>
              <a:t>+</a:t>
            </a:r>
            <a:r>
              <a:rPr sz="1814" spc="-151" dirty="0">
                <a:latin typeface="Georgia"/>
                <a:cs typeface="Georgia"/>
              </a:rPr>
              <a:t> </a:t>
            </a:r>
            <a:r>
              <a:rPr sz="1814" i="1" spc="-84" dirty="0">
                <a:latin typeface="Aldhabi" panose="01000000000000000000" pitchFamily="2" charset="-78"/>
                <a:cs typeface="Aldhabi" panose="01000000000000000000" pitchFamily="2" charset="-78"/>
              </a:rPr>
              <a:t>γ</a:t>
            </a:r>
            <a:r>
              <a:rPr sz="1814" i="1" spc="-260" dirty="0">
                <a:latin typeface="Arial"/>
                <a:cs typeface="Arial"/>
              </a:rPr>
              <a:t> </a:t>
            </a:r>
            <a:r>
              <a:rPr sz="1814" i="1" spc="101" dirty="0">
                <a:latin typeface="Trebuchet MS"/>
                <a:cs typeface="Trebuchet MS"/>
              </a:rPr>
              <a:t>R</a:t>
            </a:r>
            <a:r>
              <a:rPr sz="1814" i="1" spc="74" baseline="-11904" dirty="0">
                <a:latin typeface="Trebuchet MS"/>
                <a:cs typeface="Trebuchet MS"/>
              </a:rPr>
              <a:t>t</a:t>
            </a:r>
            <a:r>
              <a:rPr sz="2176" baseline="-11111" dirty="0">
                <a:latin typeface="Georgia"/>
                <a:cs typeface="Georgia"/>
              </a:rPr>
              <a:t>+</a:t>
            </a:r>
            <a:r>
              <a:rPr sz="1814" spc="-12" baseline="-11904" dirty="0">
                <a:latin typeface="Microsoft Sans Serif"/>
                <a:cs typeface="Microsoft Sans Serif"/>
              </a:rPr>
              <a:t>2</a:t>
            </a:r>
            <a:r>
              <a:rPr sz="1814" baseline="-11904" dirty="0">
                <a:latin typeface="Microsoft Sans Serif"/>
                <a:cs typeface="Microsoft Sans Serif"/>
              </a:rPr>
              <a:t> </a:t>
            </a:r>
            <a:r>
              <a:rPr sz="1814" spc="-227" baseline="-11904" dirty="0">
                <a:latin typeface="Microsoft Sans Serif"/>
                <a:cs typeface="Microsoft Sans Serif"/>
              </a:rPr>
              <a:t> </a:t>
            </a:r>
            <a:r>
              <a:rPr sz="1814" spc="-17" dirty="0">
                <a:latin typeface="Georgia"/>
                <a:cs typeface="Georgia"/>
              </a:rPr>
              <a:t>+</a:t>
            </a:r>
            <a:r>
              <a:rPr sz="1814" spc="-151" dirty="0">
                <a:latin typeface="Georgia"/>
                <a:cs typeface="Georgia"/>
              </a:rPr>
              <a:t> </a:t>
            </a:r>
            <a:r>
              <a:rPr sz="1814" i="1" spc="-260" dirty="0">
                <a:latin typeface="Aldhabi" panose="01000000000000000000" pitchFamily="2" charset="-78"/>
                <a:cs typeface="Aldhabi" panose="01000000000000000000" pitchFamily="2" charset="-78"/>
              </a:rPr>
              <a:t>γ</a:t>
            </a:r>
            <a:r>
              <a:rPr sz="1814" i="1" spc="-260" dirty="0">
                <a:latin typeface="Arial"/>
                <a:cs typeface="Arial"/>
              </a:rPr>
              <a:t> </a:t>
            </a:r>
            <a:r>
              <a:rPr sz="1814" spc="101" baseline="35714" dirty="0">
                <a:latin typeface="Microsoft Sans Serif"/>
                <a:cs typeface="Microsoft Sans Serif"/>
              </a:rPr>
              <a:t>2</a:t>
            </a:r>
            <a:r>
              <a:rPr sz="1814" i="1" spc="101" dirty="0">
                <a:latin typeface="Trebuchet MS"/>
                <a:cs typeface="Trebuchet MS"/>
              </a:rPr>
              <a:t>R</a:t>
            </a:r>
            <a:r>
              <a:rPr sz="1814" i="1" spc="74" baseline="-11904" dirty="0">
                <a:latin typeface="Trebuchet MS"/>
                <a:cs typeface="Trebuchet MS"/>
              </a:rPr>
              <a:t>t</a:t>
            </a:r>
            <a:r>
              <a:rPr sz="2176" spc="-12" baseline="-11111" dirty="0">
                <a:latin typeface="Georgia"/>
                <a:cs typeface="Georgia"/>
              </a:rPr>
              <a:t>+</a:t>
            </a:r>
            <a:r>
              <a:rPr sz="1814" spc="-12" baseline="-11904" dirty="0">
                <a:latin typeface="Microsoft Sans Serif"/>
                <a:cs typeface="Microsoft Sans Serif"/>
              </a:rPr>
              <a:t>3</a:t>
            </a:r>
            <a:r>
              <a:rPr sz="1814" baseline="-11904" dirty="0">
                <a:latin typeface="Microsoft Sans Serif"/>
                <a:cs typeface="Microsoft Sans Serif"/>
              </a:rPr>
              <a:t> </a:t>
            </a:r>
            <a:r>
              <a:rPr sz="1814" spc="-227" baseline="-11904" dirty="0">
                <a:latin typeface="Microsoft Sans Serif"/>
                <a:cs typeface="Microsoft Sans Serif"/>
              </a:rPr>
              <a:t> </a:t>
            </a:r>
            <a:r>
              <a:rPr sz="1814" spc="-17" dirty="0">
                <a:latin typeface="Georgia"/>
                <a:cs typeface="Georgia"/>
              </a:rPr>
              <a:t>+</a:t>
            </a:r>
            <a:r>
              <a:rPr sz="1814" spc="-8" dirty="0">
                <a:latin typeface="Georgia"/>
                <a:cs typeface="Georgia"/>
              </a:rPr>
              <a:t> </a:t>
            </a:r>
            <a:r>
              <a:rPr sz="1814" spc="42" dirty="0">
                <a:latin typeface="Calibri"/>
                <a:cs typeface="Calibri"/>
              </a:rPr>
              <a:t>..</a:t>
            </a:r>
            <a:r>
              <a:rPr sz="1814" spc="-8" dirty="0">
                <a:latin typeface="Calibri"/>
                <a:cs typeface="Calibri"/>
              </a:rPr>
              <a:t>.</a:t>
            </a:r>
            <a:r>
              <a:rPr sz="1814" spc="151" dirty="0">
                <a:latin typeface="Calibri"/>
                <a:cs typeface="Calibri"/>
              </a:rPr>
              <a:t> </a:t>
            </a:r>
            <a:r>
              <a:rPr sz="1814" spc="-311" dirty="0">
                <a:latin typeface="Lucida Sans Unicode"/>
                <a:cs typeface="Lucida Sans Unicode"/>
              </a:rPr>
              <a:t>|</a:t>
            </a:r>
            <a:r>
              <a:rPr sz="1814" spc="-42" dirty="0">
                <a:latin typeface="Lucida Sans Unicode"/>
                <a:cs typeface="Lucida Sans Unicode"/>
              </a:rPr>
              <a:t> </a:t>
            </a:r>
            <a:r>
              <a:rPr sz="1814" i="1" spc="118" dirty="0">
                <a:latin typeface="Trebuchet MS"/>
                <a:cs typeface="Trebuchet MS"/>
              </a:rPr>
              <a:t>S</a:t>
            </a:r>
            <a:r>
              <a:rPr sz="1814" i="1" spc="-51" baseline="-11904" dirty="0">
                <a:latin typeface="Trebuchet MS"/>
                <a:cs typeface="Trebuchet MS"/>
              </a:rPr>
              <a:t>t</a:t>
            </a:r>
            <a:r>
              <a:rPr sz="1814" i="1" baseline="-11904" dirty="0">
                <a:latin typeface="Trebuchet MS"/>
                <a:cs typeface="Trebuchet MS"/>
              </a:rPr>
              <a:t> </a:t>
            </a:r>
            <a:r>
              <a:rPr sz="1814" i="1" spc="-74" baseline="-11904" dirty="0">
                <a:latin typeface="Trebuchet MS"/>
                <a:cs typeface="Trebuchet MS"/>
              </a:rPr>
              <a:t> </a:t>
            </a:r>
            <a:r>
              <a:rPr sz="1814" spc="-17" dirty="0">
                <a:latin typeface="Georgia"/>
                <a:cs typeface="Georgia"/>
              </a:rPr>
              <a:t>=</a:t>
            </a:r>
            <a:r>
              <a:rPr sz="1814" spc="59" dirty="0">
                <a:latin typeface="Georgia"/>
                <a:cs typeface="Georgia"/>
              </a:rPr>
              <a:t> </a:t>
            </a:r>
            <a:r>
              <a:rPr sz="1814" i="1" spc="67" dirty="0">
                <a:latin typeface="Trebuchet MS"/>
                <a:cs typeface="Trebuchet MS"/>
              </a:rPr>
              <a:t>s</a:t>
            </a:r>
            <a:r>
              <a:rPr sz="1814" spc="-8" dirty="0">
                <a:latin typeface="Calibri"/>
                <a:cs typeface="Calibri"/>
              </a:rPr>
              <a:t>,</a:t>
            </a:r>
            <a:r>
              <a:rPr sz="1814" spc="-126" dirty="0">
                <a:latin typeface="Calibri"/>
                <a:cs typeface="Calibri"/>
              </a:rPr>
              <a:t> </a:t>
            </a:r>
            <a:r>
              <a:rPr sz="1814" i="1" spc="-260" dirty="0">
                <a:latin typeface="Aldhabi" panose="01000000000000000000" pitchFamily="2" charset="-78"/>
                <a:cs typeface="Aldhabi" panose="01000000000000000000" pitchFamily="2" charset="-78"/>
              </a:rPr>
              <a:t>π</a:t>
            </a:r>
            <a:r>
              <a:rPr lang="en-US" sz="1814" i="1" spc="-260" dirty="0">
                <a:latin typeface="Aldhabi" panose="01000000000000000000" pitchFamily="2" charset="-78"/>
                <a:cs typeface="Aldhabi" panose="01000000000000000000" pitchFamily="2" charset="-78"/>
              </a:rPr>
              <a:t>              </a:t>
            </a:r>
            <a:r>
              <a:rPr lang="en-US" sz="1814" spc="8" dirty="0">
                <a:latin typeface="Lucida Sans Unicode"/>
                <a:cs typeface="Lucida Sans Unicode"/>
              </a:rPr>
              <a:t>]</a:t>
            </a:r>
            <a:endParaRPr lang="en-US" sz="1814" i="1" spc="-260" dirty="0">
              <a:latin typeface="Aldhabi" panose="01000000000000000000" pitchFamily="2" charset="-78"/>
              <a:cs typeface="Aldhabi" panose="01000000000000000000" pitchFamily="2" charset="-78"/>
            </a:endParaRPr>
          </a:p>
          <a:p>
            <a:pPr marL="64047">
              <a:spcBef>
                <a:spcPts val="160"/>
              </a:spcBef>
            </a:pPr>
            <a:endParaRPr sz="1765" dirty="0">
              <a:latin typeface="Arial"/>
              <a:cs typeface="Arial"/>
            </a:endParaRPr>
          </a:p>
        </p:txBody>
      </p:sp>
      <p:sp>
        <p:nvSpPr>
          <p:cNvPr id="9" name="object 9"/>
          <p:cNvSpPr txBox="1"/>
          <p:nvPr/>
        </p:nvSpPr>
        <p:spPr>
          <a:xfrm>
            <a:off x="1939851" y="3339712"/>
            <a:ext cx="8845472" cy="2831242"/>
          </a:xfrm>
          <a:prstGeom prst="rect">
            <a:avLst/>
          </a:prstGeom>
        </p:spPr>
        <p:txBody>
          <a:bodyPr vert="horz" wrap="square" lIns="0" tIns="54438" rIns="0" bIns="0" rtlCol="0">
            <a:spAutoFit/>
          </a:bodyPr>
          <a:lstStyle/>
          <a:p>
            <a:pPr marL="343447" indent="-259118">
              <a:spcBef>
                <a:spcPts val="427"/>
              </a:spcBef>
              <a:buClr>
                <a:srgbClr val="3333B2"/>
              </a:buClr>
              <a:buSzPct val="110526"/>
              <a:buFont typeface="Arial" panose="020B0604020202020204" pitchFamily="34" charset="0"/>
              <a:buChar char="•"/>
              <a:tabLst>
                <a:tab pos="340517" algn="l"/>
              </a:tabLst>
            </a:pPr>
            <a:r>
              <a:rPr sz="1814" spc="-168" dirty="0">
                <a:latin typeface="Georgia"/>
                <a:cs typeface="Georgia"/>
              </a:rPr>
              <a:t>W</a:t>
            </a:r>
            <a:r>
              <a:rPr sz="1814" spc="25" dirty="0">
                <a:latin typeface="Georgia"/>
                <a:cs typeface="Georgia"/>
              </a:rPr>
              <a:t>e</a:t>
            </a:r>
            <a:r>
              <a:rPr sz="1814" spc="59" dirty="0">
                <a:latin typeface="Georgia"/>
                <a:cs typeface="Georgia"/>
              </a:rPr>
              <a:t> </a:t>
            </a:r>
            <a:r>
              <a:rPr sz="1814" spc="-17" dirty="0">
                <a:latin typeface="Georgia"/>
                <a:cs typeface="Georgia"/>
              </a:rPr>
              <a:t>intro</a:t>
            </a:r>
            <a:r>
              <a:rPr sz="1814" spc="-67" dirty="0">
                <a:latin typeface="Georgia"/>
                <a:cs typeface="Georgia"/>
              </a:rPr>
              <a:t>d</a:t>
            </a:r>
            <a:r>
              <a:rPr sz="1814" spc="-34" dirty="0">
                <a:latin typeface="Georgia"/>
                <a:cs typeface="Georgia"/>
              </a:rPr>
              <a:t>u</a:t>
            </a:r>
            <a:r>
              <a:rPr sz="1814" spc="8" dirty="0">
                <a:latin typeface="Georgia"/>
                <a:cs typeface="Georgia"/>
              </a:rPr>
              <a:t>ced</a:t>
            </a:r>
            <a:r>
              <a:rPr sz="1814" spc="59" dirty="0">
                <a:latin typeface="Georgia"/>
                <a:cs typeface="Georgia"/>
              </a:rPr>
              <a:t> </a:t>
            </a:r>
            <a:r>
              <a:rPr sz="1814" spc="17" dirty="0">
                <a:latin typeface="Georgia"/>
                <a:cs typeface="Georgia"/>
              </a:rPr>
              <a:t>a</a:t>
            </a:r>
            <a:r>
              <a:rPr sz="1814" spc="59" dirty="0">
                <a:latin typeface="Georgia"/>
                <a:cs typeface="Georgia"/>
              </a:rPr>
              <a:t> </a:t>
            </a:r>
            <a:r>
              <a:rPr sz="1814" b="1" spc="8" dirty="0">
                <a:solidFill>
                  <a:srgbClr val="0046FF"/>
                </a:solidFill>
                <a:latin typeface="Cambria"/>
                <a:cs typeface="Cambria"/>
              </a:rPr>
              <a:t>disc</a:t>
            </a:r>
            <a:r>
              <a:rPr sz="1814" b="1" spc="-8" dirty="0">
                <a:solidFill>
                  <a:srgbClr val="0046FF"/>
                </a:solidFill>
                <a:latin typeface="Cambria"/>
                <a:cs typeface="Cambria"/>
              </a:rPr>
              <a:t>o</a:t>
            </a:r>
            <a:r>
              <a:rPr sz="1814" b="1" spc="8" dirty="0">
                <a:solidFill>
                  <a:srgbClr val="0046FF"/>
                </a:solidFill>
                <a:latin typeface="Cambria"/>
                <a:cs typeface="Cambria"/>
              </a:rPr>
              <a:t>unt</a:t>
            </a:r>
            <a:r>
              <a:rPr sz="1814" b="1" spc="118" dirty="0">
                <a:solidFill>
                  <a:srgbClr val="0046FF"/>
                </a:solidFill>
                <a:latin typeface="Cambria"/>
                <a:cs typeface="Cambria"/>
              </a:rPr>
              <a:t> </a:t>
            </a:r>
            <a:r>
              <a:rPr sz="1814" b="1" spc="51" dirty="0">
                <a:solidFill>
                  <a:srgbClr val="0046FF"/>
                </a:solidFill>
                <a:latin typeface="Cambria"/>
                <a:cs typeface="Cambria"/>
              </a:rPr>
              <a:t>f</a:t>
            </a:r>
            <a:r>
              <a:rPr sz="1814" b="1" spc="17" dirty="0">
                <a:solidFill>
                  <a:srgbClr val="0046FF"/>
                </a:solidFill>
                <a:latin typeface="Cambria"/>
                <a:cs typeface="Cambria"/>
              </a:rPr>
              <a:t>ac</a:t>
            </a:r>
            <a:r>
              <a:rPr sz="1814" b="1" dirty="0">
                <a:solidFill>
                  <a:srgbClr val="0046FF"/>
                </a:solidFill>
                <a:latin typeface="Cambria"/>
                <a:cs typeface="Cambria"/>
              </a:rPr>
              <a:t>t</a:t>
            </a:r>
            <a:r>
              <a:rPr sz="1814" b="1" spc="-17" dirty="0">
                <a:solidFill>
                  <a:srgbClr val="0046FF"/>
                </a:solidFill>
                <a:latin typeface="Cambria"/>
                <a:cs typeface="Cambria"/>
              </a:rPr>
              <a:t>or </a:t>
            </a:r>
            <a:r>
              <a:rPr sz="2539" i="1" spc="-260" dirty="0">
                <a:latin typeface="Aldhabi" panose="01000000000000000000" pitchFamily="2" charset="-78"/>
                <a:cs typeface="Aldhabi" panose="01000000000000000000" pitchFamily="2" charset="-78"/>
              </a:rPr>
              <a:t>γ</a:t>
            </a:r>
            <a:r>
              <a:rPr sz="2176" i="1" dirty="0">
                <a:latin typeface="Arial"/>
                <a:cs typeface="Arial"/>
              </a:rPr>
              <a:t> </a:t>
            </a:r>
            <a:r>
              <a:rPr sz="2176" i="1" spc="-227" dirty="0">
                <a:latin typeface="Arial"/>
                <a:cs typeface="Arial"/>
              </a:rPr>
              <a:t> </a:t>
            </a:r>
            <a:r>
              <a:rPr sz="2176" spc="-462" dirty="0">
                <a:latin typeface="Lucida Sans Unicode"/>
                <a:cs typeface="Lucida Sans Unicode"/>
              </a:rPr>
              <a:t>∈</a:t>
            </a:r>
            <a:r>
              <a:rPr sz="2176" spc="-42" dirty="0">
                <a:latin typeface="Lucida Sans Unicode"/>
                <a:cs typeface="Lucida Sans Unicode"/>
              </a:rPr>
              <a:t> </a:t>
            </a:r>
            <a:r>
              <a:rPr sz="2176" dirty="0">
                <a:latin typeface="Lucida Sans Unicode"/>
                <a:cs typeface="Lucida Sans Unicode"/>
              </a:rPr>
              <a:t>[</a:t>
            </a:r>
            <a:r>
              <a:rPr sz="2176" spc="-34" dirty="0">
                <a:latin typeface="Times New Roman"/>
                <a:cs typeface="Times New Roman"/>
              </a:rPr>
              <a:t>0</a:t>
            </a:r>
            <a:r>
              <a:rPr sz="2176" spc="-8" dirty="0">
                <a:latin typeface="Calibri"/>
                <a:cs typeface="Calibri"/>
              </a:rPr>
              <a:t>,</a:t>
            </a:r>
            <a:r>
              <a:rPr sz="2176" spc="-109" dirty="0">
                <a:latin typeface="Calibri"/>
                <a:cs typeface="Calibri"/>
              </a:rPr>
              <a:t> </a:t>
            </a:r>
            <a:r>
              <a:rPr sz="2176" spc="-17" dirty="0">
                <a:latin typeface="Times New Roman"/>
                <a:cs typeface="Times New Roman"/>
              </a:rPr>
              <a:t>1</a:t>
            </a:r>
            <a:r>
              <a:rPr sz="2176" spc="8" dirty="0">
                <a:latin typeface="Lucida Sans Unicode"/>
                <a:cs typeface="Lucida Sans Unicode"/>
              </a:rPr>
              <a:t>]</a:t>
            </a:r>
            <a:endParaRPr sz="2539" i="1" spc="-84" dirty="0">
              <a:latin typeface="Aldhabi" panose="01000000000000000000" pitchFamily="2" charset="-78"/>
              <a:cs typeface="Aldhabi" panose="01000000000000000000" pitchFamily="2" charset="-78"/>
            </a:endParaRPr>
          </a:p>
          <a:p>
            <a:pPr marL="783237" lvl="1" indent="-259118">
              <a:spcBef>
                <a:spcPts val="395"/>
              </a:spcBef>
              <a:buClr>
                <a:srgbClr val="3333B2"/>
              </a:buClr>
              <a:buSzPct val="111764"/>
              <a:buFont typeface="Arial" panose="020B0604020202020204" pitchFamily="34" charset="0"/>
              <a:buChar char="•"/>
              <a:tabLst>
                <a:tab pos="766430" algn="l"/>
              </a:tabLst>
            </a:pPr>
            <a:r>
              <a:rPr sz="1632" spc="-17" dirty="0">
                <a:latin typeface="Georgia"/>
                <a:cs typeface="Georgia"/>
              </a:rPr>
              <a:t>Trades</a:t>
            </a:r>
            <a:r>
              <a:rPr sz="1632" spc="59" dirty="0">
                <a:latin typeface="Georgia"/>
                <a:cs typeface="Georgia"/>
              </a:rPr>
              <a:t> </a:t>
            </a:r>
            <a:r>
              <a:rPr sz="1632" spc="-8" dirty="0">
                <a:latin typeface="Georgia"/>
                <a:cs typeface="Georgia"/>
              </a:rPr>
              <a:t>off</a:t>
            </a:r>
            <a:r>
              <a:rPr sz="1632" spc="67" dirty="0">
                <a:latin typeface="Georgia"/>
                <a:cs typeface="Georgia"/>
              </a:rPr>
              <a:t> </a:t>
            </a:r>
            <a:r>
              <a:rPr sz="1632" spc="-8" dirty="0">
                <a:latin typeface="Georgia"/>
                <a:cs typeface="Georgia"/>
              </a:rPr>
              <a:t>importance</a:t>
            </a:r>
            <a:r>
              <a:rPr sz="1632" spc="67" dirty="0">
                <a:latin typeface="Georgia"/>
                <a:cs typeface="Georgia"/>
              </a:rPr>
              <a:t> </a:t>
            </a:r>
            <a:r>
              <a:rPr sz="1632" spc="-17" dirty="0">
                <a:latin typeface="Georgia"/>
                <a:cs typeface="Georgia"/>
              </a:rPr>
              <a:t>of</a:t>
            </a:r>
            <a:r>
              <a:rPr sz="1632" spc="59" dirty="0">
                <a:latin typeface="Georgia"/>
                <a:cs typeface="Georgia"/>
              </a:rPr>
              <a:t> </a:t>
            </a:r>
            <a:r>
              <a:rPr sz="1632" dirty="0">
                <a:latin typeface="Georgia"/>
                <a:cs typeface="Georgia"/>
              </a:rPr>
              <a:t>immediate</a:t>
            </a:r>
            <a:r>
              <a:rPr sz="1632" spc="67" dirty="0">
                <a:latin typeface="Georgia"/>
                <a:cs typeface="Georgia"/>
              </a:rPr>
              <a:t> </a:t>
            </a:r>
            <a:r>
              <a:rPr sz="1632" spc="-25" dirty="0">
                <a:latin typeface="Georgia"/>
                <a:cs typeface="Georgia"/>
              </a:rPr>
              <a:t>vs</a:t>
            </a:r>
            <a:r>
              <a:rPr sz="1632" spc="67" dirty="0">
                <a:latin typeface="Georgia"/>
                <a:cs typeface="Georgia"/>
              </a:rPr>
              <a:t> </a:t>
            </a:r>
            <a:r>
              <a:rPr sz="1632" spc="-17" dirty="0">
                <a:latin typeface="Georgia"/>
                <a:cs typeface="Georgia"/>
              </a:rPr>
              <a:t>long-term</a:t>
            </a:r>
            <a:r>
              <a:rPr sz="1632" spc="67" dirty="0">
                <a:latin typeface="Georgia"/>
                <a:cs typeface="Georgia"/>
              </a:rPr>
              <a:t> </a:t>
            </a:r>
            <a:r>
              <a:rPr sz="1632" dirty="0">
                <a:latin typeface="Georgia"/>
                <a:cs typeface="Georgia"/>
              </a:rPr>
              <a:t>rewards</a:t>
            </a:r>
            <a:endParaRPr lang="en-US" sz="1632" dirty="0">
              <a:latin typeface="Georgia"/>
              <a:cs typeface="Georgia"/>
            </a:endParaRPr>
          </a:p>
          <a:p>
            <a:pPr marL="783237" lvl="1" indent="-259118">
              <a:spcBef>
                <a:spcPts val="395"/>
              </a:spcBef>
              <a:buClr>
                <a:srgbClr val="3333B2"/>
              </a:buClr>
              <a:buSzPct val="111764"/>
              <a:buFont typeface="Arial" panose="020B0604020202020204" pitchFamily="34" charset="0"/>
              <a:buChar char="•"/>
              <a:tabLst>
                <a:tab pos="766430" algn="l"/>
              </a:tabLst>
            </a:pPr>
            <a:endParaRPr sz="1632" dirty="0">
              <a:latin typeface="Georgia"/>
              <a:cs typeface="Georgia"/>
            </a:endParaRPr>
          </a:p>
          <a:p>
            <a:pPr marL="343447" indent="-259118">
              <a:spcBef>
                <a:spcPts val="630"/>
              </a:spcBef>
              <a:buClr>
                <a:srgbClr val="3333B2"/>
              </a:buClr>
              <a:buSzPct val="110526"/>
              <a:buFont typeface="Arial" panose="020B0604020202020204" pitchFamily="34" charset="0"/>
              <a:buChar char="•"/>
              <a:tabLst>
                <a:tab pos="340517" algn="l"/>
              </a:tabLst>
            </a:pPr>
            <a:r>
              <a:rPr sz="1814" spc="-8" dirty="0">
                <a:latin typeface="Georgia"/>
                <a:cs typeface="Georgia"/>
              </a:rPr>
              <a:t>The</a:t>
            </a:r>
            <a:r>
              <a:rPr sz="1814" spc="42" dirty="0">
                <a:latin typeface="Georgia"/>
                <a:cs typeface="Georgia"/>
              </a:rPr>
              <a:t> </a:t>
            </a:r>
            <a:r>
              <a:rPr sz="1814" spc="-8" dirty="0">
                <a:latin typeface="Georgia"/>
                <a:cs typeface="Georgia"/>
              </a:rPr>
              <a:t>value</a:t>
            </a:r>
            <a:r>
              <a:rPr sz="1814" spc="51" dirty="0">
                <a:latin typeface="Georgia"/>
                <a:cs typeface="Georgia"/>
              </a:rPr>
              <a:t> </a:t>
            </a:r>
            <a:r>
              <a:rPr sz="1814" spc="-8" dirty="0">
                <a:latin typeface="Georgia"/>
                <a:cs typeface="Georgia"/>
              </a:rPr>
              <a:t>depends</a:t>
            </a:r>
            <a:r>
              <a:rPr sz="1814" spc="51" dirty="0">
                <a:latin typeface="Georgia"/>
                <a:cs typeface="Georgia"/>
              </a:rPr>
              <a:t> </a:t>
            </a:r>
            <a:r>
              <a:rPr sz="1814" spc="-17" dirty="0">
                <a:latin typeface="Georgia"/>
                <a:cs typeface="Georgia"/>
              </a:rPr>
              <a:t>on</a:t>
            </a:r>
            <a:r>
              <a:rPr sz="1814" spc="51" dirty="0">
                <a:latin typeface="Georgia"/>
                <a:cs typeface="Georgia"/>
              </a:rPr>
              <a:t> </a:t>
            </a:r>
            <a:r>
              <a:rPr sz="1814" spc="17" dirty="0">
                <a:latin typeface="Georgia"/>
                <a:cs typeface="Georgia"/>
              </a:rPr>
              <a:t>a</a:t>
            </a:r>
            <a:r>
              <a:rPr sz="1814" spc="51" dirty="0">
                <a:latin typeface="Georgia"/>
                <a:cs typeface="Georgia"/>
              </a:rPr>
              <a:t> </a:t>
            </a:r>
            <a:r>
              <a:rPr sz="1814" spc="-8" dirty="0">
                <a:latin typeface="Georgia"/>
                <a:cs typeface="Georgia"/>
              </a:rPr>
              <a:t>policy</a:t>
            </a:r>
            <a:endParaRPr lang="en-US" sz="1814" spc="-8" dirty="0">
              <a:latin typeface="Georgia"/>
              <a:cs typeface="Georgia"/>
            </a:endParaRPr>
          </a:p>
          <a:p>
            <a:pPr marL="343447" indent="-259118">
              <a:spcBef>
                <a:spcPts val="630"/>
              </a:spcBef>
              <a:buClr>
                <a:srgbClr val="3333B2"/>
              </a:buClr>
              <a:buSzPct val="110526"/>
              <a:buFont typeface="Arial" panose="020B0604020202020204" pitchFamily="34" charset="0"/>
              <a:buChar char="•"/>
              <a:tabLst>
                <a:tab pos="340517" algn="l"/>
              </a:tabLst>
            </a:pPr>
            <a:endParaRPr sz="1814" dirty="0">
              <a:latin typeface="Georgia"/>
              <a:cs typeface="Georgia"/>
            </a:endParaRPr>
          </a:p>
          <a:p>
            <a:pPr marL="343447" indent="-259118">
              <a:spcBef>
                <a:spcPts val="597"/>
              </a:spcBef>
              <a:buClr>
                <a:srgbClr val="3333B2"/>
              </a:buClr>
              <a:buSzPct val="110526"/>
              <a:buFont typeface="Arial" panose="020B0604020202020204" pitchFamily="34" charset="0"/>
              <a:buChar char="•"/>
              <a:tabLst>
                <a:tab pos="340517" algn="l"/>
              </a:tabLst>
            </a:pPr>
            <a:r>
              <a:rPr sz="1814" spc="-8" dirty="0">
                <a:latin typeface="Georgia"/>
                <a:cs typeface="Georgia"/>
              </a:rPr>
              <a:t>Can</a:t>
            </a:r>
            <a:r>
              <a:rPr sz="1814" spc="59" dirty="0">
                <a:latin typeface="Georgia"/>
                <a:cs typeface="Georgia"/>
              </a:rPr>
              <a:t> </a:t>
            </a:r>
            <a:r>
              <a:rPr sz="1814" dirty="0">
                <a:latin typeface="Georgia"/>
                <a:cs typeface="Georgia"/>
              </a:rPr>
              <a:t>be</a:t>
            </a:r>
            <a:r>
              <a:rPr sz="1814" spc="59" dirty="0">
                <a:latin typeface="Georgia"/>
                <a:cs typeface="Georgia"/>
              </a:rPr>
              <a:t> </a:t>
            </a:r>
            <a:r>
              <a:rPr sz="1814" spc="-8" dirty="0">
                <a:latin typeface="Georgia"/>
                <a:cs typeface="Georgia"/>
              </a:rPr>
              <a:t>used</a:t>
            </a:r>
            <a:r>
              <a:rPr sz="1814" spc="67" dirty="0">
                <a:latin typeface="Georgia"/>
                <a:cs typeface="Georgia"/>
              </a:rPr>
              <a:t> </a:t>
            </a:r>
            <a:r>
              <a:rPr sz="1814" spc="-8" dirty="0">
                <a:latin typeface="Georgia"/>
                <a:cs typeface="Georgia"/>
              </a:rPr>
              <a:t>to</a:t>
            </a:r>
            <a:r>
              <a:rPr sz="1814" spc="59" dirty="0">
                <a:latin typeface="Georgia"/>
                <a:cs typeface="Georgia"/>
              </a:rPr>
              <a:t> </a:t>
            </a:r>
            <a:r>
              <a:rPr sz="1814" dirty="0">
                <a:latin typeface="Georgia"/>
                <a:cs typeface="Georgia"/>
              </a:rPr>
              <a:t>evaluate</a:t>
            </a:r>
            <a:r>
              <a:rPr sz="1814" spc="67" dirty="0">
                <a:latin typeface="Georgia"/>
                <a:cs typeface="Georgia"/>
              </a:rPr>
              <a:t> </a:t>
            </a:r>
            <a:r>
              <a:rPr sz="1814" dirty="0">
                <a:latin typeface="Georgia"/>
                <a:cs typeface="Georgia"/>
              </a:rPr>
              <a:t>the</a:t>
            </a:r>
            <a:r>
              <a:rPr sz="1814" spc="59" dirty="0">
                <a:latin typeface="Georgia"/>
                <a:cs typeface="Georgia"/>
              </a:rPr>
              <a:t> </a:t>
            </a:r>
            <a:r>
              <a:rPr sz="1814" spc="-8" dirty="0">
                <a:latin typeface="Georgia"/>
                <a:cs typeface="Georgia"/>
              </a:rPr>
              <a:t>desirability</a:t>
            </a:r>
            <a:r>
              <a:rPr sz="1814" spc="67" dirty="0">
                <a:latin typeface="Georgia"/>
                <a:cs typeface="Georgia"/>
              </a:rPr>
              <a:t> </a:t>
            </a:r>
            <a:r>
              <a:rPr sz="1814" spc="-17" dirty="0">
                <a:latin typeface="Georgia"/>
                <a:cs typeface="Georgia"/>
              </a:rPr>
              <a:t>of</a:t>
            </a:r>
            <a:r>
              <a:rPr sz="1814" spc="59" dirty="0">
                <a:latin typeface="Georgia"/>
                <a:cs typeface="Georgia"/>
              </a:rPr>
              <a:t> </a:t>
            </a:r>
            <a:r>
              <a:rPr sz="1814" spc="-8" dirty="0">
                <a:latin typeface="Georgia"/>
                <a:cs typeface="Georgia"/>
              </a:rPr>
              <a:t>states</a:t>
            </a:r>
            <a:endParaRPr sz="1814" dirty="0">
              <a:latin typeface="Georgia"/>
              <a:cs typeface="Georgia"/>
            </a:endParaRPr>
          </a:p>
          <a:p>
            <a:pPr marL="343447" indent="-259118">
              <a:spcBef>
                <a:spcPts val="597"/>
              </a:spcBef>
              <a:buClr>
                <a:srgbClr val="3333B2"/>
              </a:buClr>
              <a:buSzPct val="110526"/>
              <a:buFont typeface="Arial" panose="020B0604020202020204" pitchFamily="34" charset="0"/>
              <a:buChar char="•"/>
              <a:tabLst>
                <a:tab pos="340517" algn="l"/>
              </a:tabLst>
            </a:pPr>
            <a:endParaRPr lang="en-US" sz="1814" spc="-8" dirty="0">
              <a:latin typeface="Georgia"/>
              <a:cs typeface="Georgia"/>
            </a:endParaRPr>
          </a:p>
          <a:p>
            <a:pPr marL="343447" indent="-259118">
              <a:spcBef>
                <a:spcPts val="597"/>
              </a:spcBef>
              <a:buClr>
                <a:srgbClr val="3333B2"/>
              </a:buClr>
              <a:buSzPct val="110526"/>
              <a:buFont typeface="Arial" panose="020B0604020202020204" pitchFamily="34" charset="0"/>
              <a:buChar char="•"/>
              <a:tabLst>
                <a:tab pos="340517" algn="l"/>
              </a:tabLst>
            </a:pPr>
            <a:r>
              <a:rPr sz="1814" spc="-8" dirty="0">
                <a:latin typeface="Georgia"/>
                <a:cs typeface="Georgia"/>
              </a:rPr>
              <a:t>Can</a:t>
            </a:r>
            <a:r>
              <a:rPr sz="1814" spc="51" dirty="0">
                <a:latin typeface="Georgia"/>
                <a:cs typeface="Georgia"/>
              </a:rPr>
              <a:t> </a:t>
            </a:r>
            <a:r>
              <a:rPr sz="1814" dirty="0">
                <a:latin typeface="Georgia"/>
                <a:cs typeface="Georgia"/>
              </a:rPr>
              <a:t>be</a:t>
            </a:r>
            <a:r>
              <a:rPr sz="1814" spc="59" dirty="0">
                <a:latin typeface="Georgia"/>
                <a:cs typeface="Georgia"/>
              </a:rPr>
              <a:t> </a:t>
            </a:r>
            <a:r>
              <a:rPr sz="1814" spc="-8" dirty="0">
                <a:latin typeface="Georgia"/>
                <a:cs typeface="Georgia"/>
              </a:rPr>
              <a:t>used</a:t>
            </a:r>
            <a:r>
              <a:rPr sz="1814" spc="59" dirty="0">
                <a:latin typeface="Georgia"/>
                <a:cs typeface="Georgia"/>
              </a:rPr>
              <a:t> </a:t>
            </a:r>
            <a:r>
              <a:rPr sz="1814" spc="-8" dirty="0">
                <a:latin typeface="Georgia"/>
                <a:cs typeface="Georgia"/>
              </a:rPr>
              <a:t>to</a:t>
            </a:r>
            <a:r>
              <a:rPr sz="1814" spc="59" dirty="0">
                <a:latin typeface="Georgia"/>
                <a:cs typeface="Georgia"/>
              </a:rPr>
              <a:t> </a:t>
            </a:r>
            <a:r>
              <a:rPr sz="1814" spc="-8" dirty="0">
                <a:latin typeface="Georgia"/>
                <a:cs typeface="Georgia"/>
              </a:rPr>
              <a:t>select</a:t>
            </a:r>
            <a:r>
              <a:rPr sz="1814" spc="59" dirty="0">
                <a:latin typeface="Georgia"/>
                <a:cs typeface="Georgia"/>
              </a:rPr>
              <a:t> </a:t>
            </a:r>
            <a:r>
              <a:rPr sz="1814" spc="8" dirty="0">
                <a:latin typeface="Georgia"/>
                <a:cs typeface="Georgia"/>
              </a:rPr>
              <a:t>between</a:t>
            </a:r>
            <a:r>
              <a:rPr sz="1814" spc="59" dirty="0">
                <a:latin typeface="Georgia"/>
                <a:cs typeface="Georgia"/>
              </a:rPr>
              <a:t> </a:t>
            </a:r>
            <a:r>
              <a:rPr sz="1814" spc="-17" dirty="0">
                <a:latin typeface="Georgia"/>
                <a:cs typeface="Georgia"/>
              </a:rPr>
              <a:t>actions</a:t>
            </a:r>
            <a:endParaRPr sz="1814" dirty="0">
              <a:latin typeface="Georgia"/>
              <a:cs typeface="Georgia"/>
            </a:endParaRPr>
          </a:p>
        </p:txBody>
      </p:sp>
      <p:sp>
        <p:nvSpPr>
          <p:cNvPr id="6" name="Rectangle 5">
            <a:extLst>
              <a:ext uri="{FF2B5EF4-FFF2-40B4-BE49-F238E27FC236}">
                <a16:creationId xmlns:a16="http://schemas.microsoft.com/office/drawing/2014/main" id="{4636304A-BFD0-3A1D-EEA2-C88E3C528022}"/>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C2089C07-ED3E-2BFB-D6AF-BE1EBE6204A9}"/>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0" name="Graphic 21">
            <a:extLst>
              <a:ext uri="{FF2B5EF4-FFF2-40B4-BE49-F238E27FC236}">
                <a16:creationId xmlns:a16="http://schemas.microsoft.com/office/drawing/2014/main" id="{9E409030-A2D3-0474-1677-70328184F265}"/>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574925796"/>
      </p:ext>
    </p:extLst>
  </p:cSld>
  <p:clrMapOvr>
    <a:masterClrMapping/>
  </p:clrMapOvr>
  <p:transition>
    <p:cut/>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1897154" y="1437263"/>
            <a:ext cx="7772121" cy="2718968"/>
          </a:xfrm>
          <a:prstGeom prst="rect">
            <a:avLst/>
          </a:prstGeom>
        </p:spPr>
        <p:txBody>
          <a:bodyPr vert="horz" wrap="square" lIns="0" tIns="71519" rIns="0" bIns="0" rtlCol="0">
            <a:spAutoFit/>
          </a:bodyPr>
          <a:lstStyle/>
          <a:p>
            <a:pPr marL="386144" indent="-259118">
              <a:spcBef>
                <a:spcPts val="563"/>
              </a:spcBef>
              <a:buClr>
                <a:srgbClr val="3333B2"/>
              </a:buClr>
              <a:buSzPct val="110526"/>
              <a:buFont typeface="Arial" panose="020B0604020202020204" pitchFamily="34" charset="0"/>
              <a:buChar char="•"/>
              <a:tabLst>
                <a:tab pos="383215" algn="l"/>
              </a:tabLst>
            </a:pPr>
            <a:r>
              <a:rPr sz="1814" spc="-8" dirty="0">
                <a:latin typeface="Georgia"/>
                <a:cs typeface="Georgia"/>
              </a:rPr>
              <a:t>The</a:t>
            </a:r>
            <a:r>
              <a:rPr sz="1814" spc="59" dirty="0">
                <a:latin typeface="Georgia"/>
                <a:cs typeface="Georgia"/>
              </a:rPr>
              <a:t> </a:t>
            </a:r>
            <a:r>
              <a:rPr sz="1814" spc="-17" dirty="0">
                <a:latin typeface="Georgia"/>
                <a:cs typeface="Georgia"/>
              </a:rPr>
              <a:t>return</a:t>
            </a:r>
            <a:r>
              <a:rPr sz="1814" spc="59" dirty="0">
                <a:latin typeface="Georgia"/>
                <a:cs typeface="Georgia"/>
              </a:rPr>
              <a:t> </a:t>
            </a:r>
            <a:r>
              <a:rPr sz="1814" dirty="0">
                <a:latin typeface="Georgia"/>
                <a:cs typeface="Georgia"/>
              </a:rPr>
              <a:t>h</a:t>
            </a:r>
            <a:r>
              <a:rPr sz="1814" spc="-34" dirty="0">
                <a:latin typeface="Georgia"/>
                <a:cs typeface="Georgia"/>
              </a:rPr>
              <a:t>a</a:t>
            </a:r>
            <a:r>
              <a:rPr sz="1814" spc="-42" dirty="0">
                <a:latin typeface="Georgia"/>
                <a:cs typeface="Georgia"/>
              </a:rPr>
              <a:t>s</a:t>
            </a:r>
            <a:r>
              <a:rPr sz="1814" spc="59" dirty="0">
                <a:latin typeface="Georgia"/>
                <a:cs typeface="Georgia"/>
              </a:rPr>
              <a:t> </a:t>
            </a:r>
            <a:r>
              <a:rPr sz="1814" spc="17" dirty="0">
                <a:latin typeface="Georgia"/>
                <a:cs typeface="Georgia"/>
              </a:rPr>
              <a:t>a</a:t>
            </a:r>
            <a:r>
              <a:rPr sz="1814" spc="59" dirty="0">
                <a:latin typeface="Georgia"/>
                <a:cs typeface="Georgia"/>
              </a:rPr>
              <a:t> </a:t>
            </a:r>
            <a:r>
              <a:rPr sz="1814" spc="-17" dirty="0">
                <a:latin typeface="Georgia"/>
                <a:cs typeface="Georgia"/>
              </a:rPr>
              <a:t>recurs</a:t>
            </a:r>
            <a:r>
              <a:rPr sz="1814" spc="-34" dirty="0">
                <a:latin typeface="Georgia"/>
                <a:cs typeface="Georgia"/>
              </a:rPr>
              <a:t>i</a:t>
            </a:r>
            <a:r>
              <a:rPr sz="1814" spc="-42" dirty="0">
                <a:latin typeface="Georgia"/>
                <a:cs typeface="Georgia"/>
              </a:rPr>
              <a:t>v</a:t>
            </a:r>
            <a:r>
              <a:rPr sz="1814" spc="25" dirty="0">
                <a:latin typeface="Georgia"/>
                <a:cs typeface="Georgia"/>
              </a:rPr>
              <a:t>e</a:t>
            </a:r>
            <a:r>
              <a:rPr sz="1814" spc="59" dirty="0">
                <a:latin typeface="Georgia"/>
                <a:cs typeface="Georgia"/>
              </a:rPr>
              <a:t> </a:t>
            </a:r>
            <a:r>
              <a:rPr sz="1814" spc="-42" dirty="0">
                <a:latin typeface="Georgia"/>
                <a:cs typeface="Georgia"/>
              </a:rPr>
              <a:t>f</a:t>
            </a:r>
            <a:r>
              <a:rPr sz="1814" spc="-25" dirty="0">
                <a:latin typeface="Georgia"/>
                <a:cs typeface="Georgia"/>
              </a:rPr>
              <a:t>orm</a:t>
            </a:r>
            <a:r>
              <a:rPr sz="1814" spc="59" dirty="0">
                <a:latin typeface="Georgia"/>
                <a:cs typeface="Georgia"/>
              </a:rPr>
              <a:t> </a:t>
            </a:r>
            <a:r>
              <a:rPr sz="1814" i="1" spc="-34" dirty="0">
                <a:latin typeface="Trebuchet MS"/>
                <a:cs typeface="Trebuchet MS"/>
              </a:rPr>
              <a:t>G</a:t>
            </a:r>
            <a:r>
              <a:rPr sz="1814" i="1" spc="-51" baseline="-11904" dirty="0">
                <a:latin typeface="Trebuchet MS"/>
                <a:cs typeface="Trebuchet MS"/>
              </a:rPr>
              <a:t>t</a:t>
            </a:r>
            <a:r>
              <a:rPr sz="1814" i="1" baseline="-11904" dirty="0">
                <a:latin typeface="Trebuchet MS"/>
                <a:cs typeface="Trebuchet MS"/>
              </a:rPr>
              <a:t> </a:t>
            </a:r>
            <a:r>
              <a:rPr sz="1814" i="1" spc="-74" baseline="-11904" dirty="0">
                <a:latin typeface="Trebuchet MS"/>
                <a:cs typeface="Trebuchet MS"/>
              </a:rPr>
              <a:t> </a:t>
            </a:r>
            <a:r>
              <a:rPr sz="1814" spc="-17" dirty="0">
                <a:latin typeface="Georgia"/>
                <a:cs typeface="Georgia"/>
              </a:rPr>
              <a:t>=</a:t>
            </a:r>
            <a:r>
              <a:rPr sz="1814" spc="59" dirty="0">
                <a:latin typeface="Georgia"/>
                <a:cs typeface="Georgia"/>
              </a:rPr>
              <a:t> </a:t>
            </a:r>
            <a:r>
              <a:rPr sz="1814" i="1" spc="101" dirty="0">
                <a:latin typeface="Trebuchet MS"/>
                <a:cs typeface="Trebuchet MS"/>
              </a:rPr>
              <a:t>R</a:t>
            </a:r>
            <a:r>
              <a:rPr sz="1814" i="1" spc="74" baseline="-11904" dirty="0">
                <a:latin typeface="Trebuchet MS"/>
                <a:cs typeface="Trebuchet MS"/>
              </a:rPr>
              <a:t>t</a:t>
            </a:r>
            <a:r>
              <a:rPr sz="1814" spc="-12" baseline="-11111" dirty="0">
                <a:latin typeface="Georgia"/>
                <a:cs typeface="Georgia"/>
              </a:rPr>
              <a:t>+</a:t>
            </a:r>
            <a:r>
              <a:rPr sz="1814" spc="-12" baseline="-11904" dirty="0">
                <a:latin typeface="Microsoft Sans Serif"/>
                <a:cs typeface="Microsoft Sans Serif"/>
              </a:rPr>
              <a:t>1</a:t>
            </a:r>
            <a:r>
              <a:rPr sz="1814" baseline="-11904" dirty="0">
                <a:latin typeface="Microsoft Sans Serif"/>
                <a:cs typeface="Microsoft Sans Serif"/>
              </a:rPr>
              <a:t> </a:t>
            </a:r>
            <a:r>
              <a:rPr sz="1814" spc="-227" baseline="-11904" dirty="0">
                <a:latin typeface="Microsoft Sans Serif"/>
                <a:cs typeface="Microsoft Sans Serif"/>
              </a:rPr>
              <a:t> </a:t>
            </a:r>
            <a:r>
              <a:rPr sz="1814" spc="-17" dirty="0">
                <a:latin typeface="Georgia"/>
                <a:cs typeface="Georgia"/>
              </a:rPr>
              <a:t>+</a:t>
            </a:r>
            <a:r>
              <a:rPr sz="1814" spc="-151" dirty="0">
                <a:latin typeface="Georgia"/>
                <a:cs typeface="Georgia"/>
              </a:rPr>
              <a:t> </a:t>
            </a:r>
            <a:r>
              <a:rPr sz="1814" i="1" spc="-84" dirty="0">
                <a:latin typeface="Aldhabi" panose="01000000000000000000" pitchFamily="2" charset="-78"/>
                <a:cs typeface="Aldhabi" panose="01000000000000000000" pitchFamily="2" charset="-78"/>
              </a:rPr>
              <a:t>γ</a:t>
            </a:r>
            <a:r>
              <a:rPr sz="1814" i="1" spc="-260" dirty="0">
                <a:latin typeface="Arial"/>
                <a:cs typeface="Arial"/>
              </a:rPr>
              <a:t> </a:t>
            </a:r>
            <a:r>
              <a:rPr sz="1814" i="1" spc="-34" dirty="0">
                <a:latin typeface="Trebuchet MS"/>
                <a:cs typeface="Trebuchet MS"/>
              </a:rPr>
              <a:t>G</a:t>
            </a:r>
            <a:r>
              <a:rPr sz="1814" i="1" spc="74" baseline="-11904" dirty="0">
                <a:latin typeface="Trebuchet MS"/>
                <a:cs typeface="Trebuchet MS"/>
              </a:rPr>
              <a:t>t</a:t>
            </a:r>
            <a:r>
              <a:rPr sz="1814" baseline="-11111" dirty="0">
                <a:latin typeface="Georgia"/>
                <a:cs typeface="Georgia"/>
              </a:rPr>
              <a:t>+</a:t>
            </a:r>
            <a:r>
              <a:rPr sz="1814" spc="-12" baseline="-11904" dirty="0">
                <a:latin typeface="Microsoft Sans Serif"/>
                <a:cs typeface="Microsoft Sans Serif"/>
              </a:rPr>
              <a:t>1</a:t>
            </a:r>
            <a:endParaRPr sz="1814" baseline="-11904" dirty="0">
              <a:latin typeface="Microsoft Sans Serif"/>
              <a:cs typeface="Microsoft Sans Serif"/>
            </a:endParaRPr>
          </a:p>
          <a:p>
            <a:pPr marL="386144" indent="-259118">
              <a:spcBef>
                <a:spcPts val="561"/>
              </a:spcBef>
              <a:buClr>
                <a:srgbClr val="3333B2"/>
              </a:buClr>
              <a:buSzPct val="110526"/>
              <a:buFont typeface="Arial" panose="020B0604020202020204" pitchFamily="34" charset="0"/>
              <a:buChar char="•"/>
              <a:tabLst>
                <a:tab pos="383215" algn="l"/>
              </a:tabLst>
            </a:pPr>
            <a:r>
              <a:rPr sz="1814" spc="-8" dirty="0">
                <a:latin typeface="Georgia"/>
                <a:cs typeface="Georgia"/>
              </a:rPr>
              <a:t>Therefore,</a:t>
            </a:r>
            <a:r>
              <a:rPr sz="1814" spc="51" dirty="0">
                <a:latin typeface="Georgia"/>
                <a:cs typeface="Georgia"/>
              </a:rPr>
              <a:t> </a:t>
            </a:r>
            <a:r>
              <a:rPr sz="1814" dirty="0">
                <a:latin typeface="Georgia"/>
                <a:cs typeface="Georgia"/>
              </a:rPr>
              <a:t>the</a:t>
            </a:r>
            <a:r>
              <a:rPr sz="1814" spc="51" dirty="0">
                <a:latin typeface="Georgia"/>
                <a:cs typeface="Georgia"/>
              </a:rPr>
              <a:t> </a:t>
            </a:r>
            <a:r>
              <a:rPr sz="1814" spc="-8" dirty="0">
                <a:latin typeface="Georgia"/>
                <a:cs typeface="Georgia"/>
              </a:rPr>
              <a:t>value</a:t>
            </a:r>
            <a:r>
              <a:rPr sz="1814" spc="51" dirty="0">
                <a:latin typeface="Georgia"/>
                <a:cs typeface="Georgia"/>
              </a:rPr>
              <a:t> </a:t>
            </a:r>
            <a:r>
              <a:rPr sz="1814" spc="-25" dirty="0">
                <a:latin typeface="Georgia"/>
                <a:cs typeface="Georgia"/>
              </a:rPr>
              <a:t>has</a:t>
            </a:r>
            <a:r>
              <a:rPr sz="1814" spc="51" dirty="0">
                <a:latin typeface="Georgia"/>
                <a:cs typeface="Georgia"/>
              </a:rPr>
              <a:t> </a:t>
            </a:r>
            <a:r>
              <a:rPr sz="1814" spc="-34" dirty="0">
                <a:latin typeface="Georgia"/>
                <a:cs typeface="Georgia"/>
              </a:rPr>
              <a:t>as</a:t>
            </a:r>
            <a:r>
              <a:rPr sz="1814" spc="59" dirty="0">
                <a:latin typeface="Georgia"/>
                <a:cs typeface="Georgia"/>
              </a:rPr>
              <a:t> </a:t>
            </a:r>
            <a:r>
              <a:rPr sz="1814" spc="8" dirty="0">
                <a:latin typeface="Georgia"/>
                <a:cs typeface="Georgia"/>
              </a:rPr>
              <a:t>well</a:t>
            </a:r>
            <a:endParaRPr sz="1814" dirty="0">
              <a:latin typeface="Georgia"/>
              <a:cs typeface="Georgia"/>
            </a:endParaRPr>
          </a:p>
          <a:p>
            <a:pPr marL="688506" algn="ctr">
              <a:spcBef>
                <a:spcPts val="1597"/>
              </a:spcBef>
            </a:pPr>
            <a:r>
              <a:rPr sz="1814" i="1" spc="-42" dirty="0">
                <a:latin typeface="Trebuchet MS"/>
                <a:cs typeface="Trebuchet MS"/>
              </a:rPr>
              <a:t>v</a:t>
            </a:r>
            <a:r>
              <a:rPr sz="1814" i="1" spc="-175" baseline="-11111" dirty="0">
                <a:latin typeface="Arial"/>
                <a:cs typeface="Arial"/>
              </a:rPr>
              <a:t>π</a:t>
            </a:r>
            <a:r>
              <a:rPr sz="1814" i="1" spc="-126" baseline="-11111" dirty="0">
                <a:latin typeface="Arial"/>
                <a:cs typeface="Arial"/>
              </a:rPr>
              <a:t> </a:t>
            </a:r>
            <a:r>
              <a:rPr sz="1814" spc="8" dirty="0">
                <a:latin typeface="Lucida Sans Unicode"/>
                <a:cs typeface="Lucida Sans Unicode"/>
              </a:rPr>
              <a:t>(</a:t>
            </a:r>
            <a:r>
              <a:rPr sz="1814" i="1" spc="84" dirty="0">
                <a:latin typeface="Trebuchet MS"/>
                <a:cs typeface="Trebuchet MS"/>
              </a:rPr>
              <a:t>s</a:t>
            </a:r>
            <a:r>
              <a:rPr sz="1814" spc="8" dirty="0">
                <a:latin typeface="Lucida Sans Unicode"/>
                <a:cs typeface="Lucida Sans Unicode"/>
              </a:rPr>
              <a:t>)</a:t>
            </a:r>
            <a:r>
              <a:rPr sz="1814" spc="-75" dirty="0">
                <a:latin typeface="Lucida Sans Unicode"/>
                <a:cs typeface="Lucida Sans Unicode"/>
              </a:rPr>
              <a:t> </a:t>
            </a:r>
            <a:r>
              <a:rPr sz="1814" spc="-17" dirty="0">
                <a:latin typeface="Georgia"/>
                <a:cs typeface="Georgia"/>
              </a:rPr>
              <a:t>=</a:t>
            </a:r>
            <a:r>
              <a:rPr sz="1814" spc="59" dirty="0">
                <a:latin typeface="Georgia"/>
                <a:cs typeface="Georgia"/>
              </a:rPr>
              <a:t> </a:t>
            </a:r>
            <a:r>
              <a:rPr sz="1814" spc="-84" dirty="0">
                <a:latin typeface="Microsoft Sans Serif"/>
                <a:cs typeface="Microsoft Sans Serif"/>
              </a:rPr>
              <a:t>E</a:t>
            </a:r>
            <a:r>
              <a:rPr sz="1814" spc="-177" dirty="0">
                <a:latin typeface="Microsoft Sans Serif"/>
                <a:cs typeface="Microsoft Sans Serif"/>
              </a:rPr>
              <a:t> </a:t>
            </a:r>
            <a:r>
              <a:rPr sz="1814" spc="8" dirty="0">
                <a:latin typeface="Lucida Sans Unicode"/>
                <a:cs typeface="Lucida Sans Unicode"/>
              </a:rPr>
              <a:t>[</a:t>
            </a:r>
            <a:r>
              <a:rPr sz="1814" i="1" spc="101" dirty="0">
                <a:latin typeface="Trebuchet MS"/>
                <a:cs typeface="Trebuchet MS"/>
              </a:rPr>
              <a:t>R</a:t>
            </a:r>
            <a:r>
              <a:rPr sz="1814" i="1" spc="74" baseline="-11904" dirty="0">
                <a:latin typeface="Trebuchet MS"/>
                <a:cs typeface="Trebuchet MS"/>
              </a:rPr>
              <a:t>t</a:t>
            </a:r>
            <a:r>
              <a:rPr sz="1814" baseline="-11111" dirty="0">
                <a:latin typeface="Georgia"/>
                <a:cs typeface="Georgia"/>
              </a:rPr>
              <a:t>+</a:t>
            </a:r>
            <a:r>
              <a:rPr sz="1814" spc="-12" baseline="-11904" dirty="0">
                <a:latin typeface="Microsoft Sans Serif"/>
                <a:cs typeface="Microsoft Sans Serif"/>
              </a:rPr>
              <a:t>1</a:t>
            </a:r>
            <a:r>
              <a:rPr sz="1814" baseline="-11904" dirty="0">
                <a:latin typeface="Microsoft Sans Serif"/>
                <a:cs typeface="Microsoft Sans Serif"/>
              </a:rPr>
              <a:t> </a:t>
            </a:r>
            <a:r>
              <a:rPr sz="1814" spc="-227" baseline="-11904" dirty="0">
                <a:latin typeface="Microsoft Sans Serif"/>
                <a:cs typeface="Microsoft Sans Serif"/>
              </a:rPr>
              <a:t> </a:t>
            </a:r>
            <a:r>
              <a:rPr sz="1814" spc="-17" dirty="0">
                <a:latin typeface="Georgia"/>
                <a:cs typeface="Georgia"/>
              </a:rPr>
              <a:t>+</a:t>
            </a:r>
            <a:r>
              <a:rPr sz="1814" spc="-151" dirty="0">
                <a:latin typeface="Georgia"/>
                <a:cs typeface="Georgia"/>
              </a:rPr>
              <a:t> </a:t>
            </a:r>
            <a:r>
              <a:rPr sz="1814" i="1" spc="-84" dirty="0">
                <a:latin typeface="Aldhabi" panose="01000000000000000000" pitchFamily="2" charset="-78"/>
                <a:cs typeface="Aldhabi" panose="01000000000000000000" pitchFamily="2" charset="-78"/>
              </a:rPr>
              <a:t>γ </a:t>
            </a:r>
            <a:r>
              <a:rPr sz="1814" i="1" spc="-34" dirty="0">
                <a:latin typeface="Trebuchet MS"/>
                <a:cs typeface="Trebuchet MS"/>
              </a:rPr>
              <a:t>G</a:t>
            </a:r>
            <a:r>
              <a:rPr sz="1814" i="1" spc="74" baseline="-11904" dirty="0">
                <a:latin typeface="Trebuchet MS"/>
                <a:cs typeface="Trebuchet MS"/>
              </a:rPr>
              <a:t>t</a:t>
            </a:r>
            <a:r>
              <a:rPr sz="1814" baseline="-11111" dirty="0">
                <a:latin typeface="Georgia"/>
                <a:cs typeface="Georgia"/>
              </a:rPr>
              <a:t>+</a:t>
            </a:r>
            <a:r>
              <a:rPr sz="1814" spc="-12" baseline="-11904" dirty="0">
                <a:latin typeface="Microsoft Sans Serif"/>
                <a:cs typeface="Microsoft Sans Serif"/>
              </a:rPr>
              <a:t>1</a:t>
            </a:r>
            <a:r>
              <a:rPr sz="1814" baseline="-11904" dirty="0">
                <a:latin typeface="Microsoft Sans Serif"/>
                <a:cs typeface="Microsoft Sans Serif"/>
              </a:rPr>
              <a:t> </a:t>
            </a:r>
            <a:r>
              <a:rPr sz="1814" spc="-37" baseline="-11904" dirty="0">
                <a:latin typeface="Microsoft Sans Serif"/>
                <a:cs typeface="Microsoft Sans Serif"/>
              </a:rPr>
              <a:t> </a:t>
            </a:r>
            <a:r>
              <a:rPr sz="1814" spc="-311" dirty="0">
                <a:latin typeface="Lucida Sans Unicode"/>
                <a:cs typeface="Lucida Sans Unicode"/>
              </a:rPr>
              <a:t>|</a:t>
            </a:r>
            <a:r>
              <a:rPr sz="1814" spc="-42" dirty="0">
                <a:latin typeface="Lucida Sans Unicode"/>
                <a:cs typeface="Lucida Sans Unicode"/>
              </a:rPr>
              <a:t> </a:t>
            </a:r>
            <a:r>
              <a:rPr sz="1814" i="1" spc="118" dirty="0">
                <a:latin typeface="Trebuchet MS"/>
                <a:cs typeface="Trebuchet MS"/>
              </a:rPr>
              <a:t>S</a:t>
            </a:r>
            <a:r>
              <a:rPr sz="1814" i="1" spc="-51" baseline="-11904" dirty="0">
                <a:latin typeface="Trebuchet MS"/>
                <a:cs typeface="Trebuchet MS"/>
              </a:rPr>
              <a:t>t</a:t>
            </a:r>
            <a:r>
              <a:rPr sz="1814" i="1" baseline="-11904" dirty="0">
                <a:latin typeface="Trebuchet MS"/>
                <a:cs typeface="Trebuchet MS"/>
              </a:rPr>
              <a:t> </a:t>
            </a:r>
            <a:r>
              <a:rPr sz="1814" i="1" spc="-74" baseline="-11904" dirty="0">
                <a:latin typeface="Trebuchet MS"/>
                <a:cs typeface="Trebuchet MS"/>
              </a:rPr>
              <a:t> </a:t>
            </a:r>
            <a:r>
              <a:rPr sz="1814" spc="-17" dirty="0">
                <a:latin typeface="Georgia"/>
                <a:cs typeface="Georgia"/>
              </a:rPr>
              <a:t>=</a:t>
            </a:r>
            <a:r>
              <a:rPr sz="1814" spc="59" dirty="0">
                <a:latin typeface="Georgia"/>
                <a:cs typeface="Georgia"/>
              </a:rPr>
              <a:t> </a:t>
            </a:r>
            <a:r>
              <a:rPr sz="1814" i="1" spc="67" dirty="0">
                <a:latin typeface="Trebuchet MS"/>
                <a:cs typeface="Trebuchet MS"/>
              </a:rPr>
              <a:t>s</a:t>
            </a:r>
            <a:r>
              <a:rPr sz="1814" spc="-8" dirty="0">
                <a:latin typeface="Calibri"/>
                <a:cs typeface="Calibri"/>
              </a:rPr>
              <a:t>,</a:t>
            </a:r>
            <a:r>
              <a:rPr sz="1814" spc="-109" dirty="0">
                <a:latin typeface="Calibri"/>
                <a:cs typeface="Calibri"/>
              </a:rPr>
              <a:t> </a:t>
            </a:r>
            <a:r>
              <a:rPr sz="1814" i="1" spc="84" dirty="0">
                <a:latin typeface="Trebuchet MS"/>
                <a:cs typeface="Trebuchet MS"/>
              </a:rPr>
              <a:t>A</a:t>
            </a:r>
            <a:r>
              <a:rPr sz="1814" i="1" spc="-51" baseline="-11904" dirty="0">
                <a:latin typeface="Trebuchet MS"/>
                <a:cs typeface="Trebuchet MS"/>
              </a:rPr>
              <a:t>t</a:t>
            </a:r>
            <a:r>
              <a:rPr sz="1814" i="1" baseline="-11904" dirty="0">
                <a:latin typeface="Trebuchet MS"/>
                <a:cs typeface="Trebuchet MS"/>
              </a:rPr>
              <a:t> </a:t>
            </a:r>
            <a:r>
              <a:rPr sz="1814" i="1" spc="-74" baseline="-11904" dirty="0">
                <a:latin typeface="Trebuchet MS"/>
                <a:cs typeface="Trebuchet MS"/>
              </a:rPr>
              <a:t> </a:t>
            </a:r>
            <a:r>
              <a:rPr sz="1814" spc="-286" dirty="0">
                <a:latin typeface="Lucida Sans Unicode"/>
                <a:cs typeface="Lucida Sans Unicode"/>
              </a:rPr>
              <a:t>∼</a:t>
            </a:r>
            <a:r>
              <a:rPr sz="1814" spc="-92" dirty="0">
                <a:latin typeface="Lucida Sans Unicode"/>
                <a:cs typeface="Lucida Sans Unicode"/>
              </a:rPr>
              <a:t> </a:t>
            </a:r>
            <a:r>
              <a:rPr sz="1814" i="1" spc="-260" dirty="0">
                <a:latin typeface="Arial"/>
                <a:cs typeface="Arial"/>
              </a:rPr>
              <a:t>π</a:t>
            </a:r>
            <a:r>
              <a:rPr sz="1814" i="1" spc="-294" dirty="0">
                <a:latin typeface="Arial"/>
                <a:cs typeface="Arial"/>
              </a:rPr>
              <a:t> </a:t>
            </a:r>
            <a:r>
              <a:rPr sz="1814" spc="8" dirty="0">
                <a:latin typeface="Lucida Sans Unicode"/>
                <a:cs typeface="Lucida Sans Unicode"/>
              </a:rPr>
              <a:t>(</a:t>
            </a:r>
            <a:r>
              <a:rPr sz="1814" i="1" spc="84" dirty="0">
                <a:latin typeface="Trebuchet MS"/>
                <a:cs typeface="Trebuchet MS"/>
              </a:rPr>
              <a:t>s</a:t>
            </a:r>
            <a:r>
              <a:rPr sz="1814" spc="8" dirty="0">
                <a:latin typeface="Lucida Sans Unicode"/>
                <a:cs typeface="Lucida Sans Unicode"/>
              </a:rPr>
              <a:t>)]</a:t>
            </a:r>
            <a:endParaRPr sz="1814" dirty="0">
              <a:latin typeface="Lucida Sans Unicode"/>
              <a:cs typeface="Lucida Sans Unicode"/>
            </a:endParaRPr>
          </a:p>
          <a:p>
            <a:pPr marL="1576624" algn="ctr">
              <a:spcBef>
                <a:spcPts val="395"/>
              </a:spcBef>
            </a:pPr>
            <a:r>
              <a:rPr sz="1814" spc="-17" dirty="0">
                <a:latin typeface="Georgia"/>
                <a:cs typeface="Georgia"/>
              </a:rPr>
              <a:t>=</a:t>
            </a:r>
            <a:r>
              <a:rPr sz="1814" spc="59" dirty="0">
                <a:latin typeface="Georgia"/>
                <a:cs typeface="Georgia"/>
              </a:rPr>
              <a:t> </a:t>
            </a:r>
            <a:r>
              <a:rPr sz="1814" spc="-84" dirty="0">
                <a:latin typeface="Microsoft Sans Serif"/>
                <a:cs typeface="Microsoft Sans Serif"/>
              </a:rPr>
              <a:t>E</a:t>
            </a:r>
            <a:r>
              <a:rPr sz="1814" spc="-177" dirty="0">
                <a:latin typeface="Microsoft Sans Serif"/>
                <a:cs typeface="Microsoft Sans Serif"/>
              </a:rPr>
              <a:t> </a:t>
            </a:r>
            <a:r>
              <a:rPr sz="1814" spc="8" dirty="0">
                <a:latin typeface="Lucida Sans Unicode"/>
                <a:cs typeface="Lucida Sans Unicode"/>
              </a:rPr>
              <a:t>[</a:t>
            </a:r>
            <a:r>
              <a:rPr sz="1814" i="1" spc="101" dirty="0">
                <a:latin typeface="Trebuchet MS"/>
                <a:cs typeface="Trebuchet MS"/>
              </a:rPr>
              <a:t>R</a:t>
            </a:r>
            <a:r>
              <a:rPr sz="1814" i="1" spc="74" baseline="-11904" dirty="0">
                <a:latin typeface="Trebuchet MS"/>
                <a:cs typeface="Trebuchet MS"/>
              </a:rPr>
              <a:t>t</a:t>
            </a:r>
            <a:r>
              <a:rPr sz="1814" baseline="-11111" dirty="0">
                <a:latin typeface="Georgia"/>
                <a:cs typeface="Georgia"/>
              </a:rPr>
              <a:t>+</a:t>
            </a:r>
            <a:r>
              <a:rPr sz="1814" spc="-12" baseline="-11904" dirty="0">
                <a:latin typeface="Microsoft Sans Serif"/>
                <a:cs typeface="Microsoft Sans Serif"/>
              </a:rPr>
              <a:t>1</a:t>
            </a:r>
            <a:r>
              <a:rPr sz="1814" baseline="-11904" dirty="0">
                <a:latin typeface="Microsoft Sans Serif"/>
                <a:cs typeface="Microsoft Sans Serif"/>
              </a:rPr>
              <a:t> </a:t>
            </a:r>
            <a:r>
              <a:rPr sz="1814" spc="-227" baseline="-11904" dirty="0">
                <a:latin typeface="Microsoft Sans Serif"/>
                <a:cs typeface="Microsoft Sans Serif"/>
              </a:rPr>
              <a:t> </a:t>
            </a:r>
            <a:r>
              <a:rPr sz="1814" spc="-17" dirty="0">
                <a:latin typeface="Georgia"/>
                <a:cs typeface="Georgia"/>
              </a:rPr>
              <a:t>+</a:t>
            </a:r>
            <a:r>
              <a:rPr sz="1814" spc="-151" dirty="0">
                <a:latin typeface="Georgia"/>
                <a:cs typeface="Georgia"/>
              </a:rPr>
              <a:t> </a:t>
            </a:r>
            <a:r>
              <a:rPr sz="1814" i="1" spc="-84" dirty="0">
                <a:latin typeface="Aldhabi" panose="01000000000000000000" pitchFamily="2" charset="-78"/>
                <a:cs typeface="Aldhabi" panose="01000000000000000000" pitchFamily="2" charset="-78"/>
              </a:rPr>
              <a:t>γ</a:t>
            </a:r>
            <a:r>
              <a:rPr sz="1814" i="1" spc="-42" dirty="0">
                <a:latin typeface="Trebuchet MS"/>
                <a:cs typeface="Trebuchet MS"/>
              </a:rPr>
              <a:t>v</a:t>
            </a:r>
            <a:r>
              <a:rPr sz="1814" i="1" spc="-175" baseline="-11111" dirty="0">
                <a:latin typeface="Arial"/>
                <a:cs typeface="Arial"/>
              </a:rPr>
              <a:t>π</a:t>
            </a:r>
            <a:r>
              <a:rPr sz="1814" i="1" spc="-126" baseline="-11111" dirty="0">
                <a:latin typeface="Arial"/>
                <a:cs typeface="Arial"/>
              </a:rPr>
              <a:t> </a:t>
            </a:r>
            <a:r>
              <a:rPr sz="1814" spc="8" dirty="0">
                <a:latin typeface="Lucida Sans Unicode"/>
                <a:cs typeface="Lucida Sans Unicode"/>
              </a:rPr>
              <a:t>(</a:t>
            </a:r>
            <a:r>
              <a:rPr sz="1814" i="1" spc="118" dirty="0">
                <a:latin typeface="Trebuchet MS"/>
                <a:cs typeface="Trebuchet MS"/>
              </a:rPr>
              <a:t>S</a:t>
            </a:r>
            <a:r>
              <a:rPr sz="1814" i="1" spc="74" baseline="-11904" dirty="0">
                <a:latin typeface="Trebuchet MS"/>
                <a:cs typeface="Trebuchet MS"/>
              </a:rPr>
              <a:t>t</a:t>
            </a:r>
            <a:r>
              <a:rPr sz="1814" baseline="-11111" dirty="0">
                <a:latin typeface="Georgia"/>
                <a:cs typeface="Georgia"/>
              </a:rPr>
              <a:t>+</a:t>
            </a:r>
            <a:r>
              <a:rPr sz="1814" spc="101" baseline="-11904" dirty="0">
                <a:latin typeface="Microsoft Sans Serif"/>
                <a:cs typeface="Microsoft Sans Serif"/>
              </a:rPr>
              <a:t>1</a:t>
            </a:r>
            <a:r>
              <a:rPr sz="1814" spc="8" dirty="0">
                <a:latin typeface="Lucida Sans Unicode"/>
                <a:cs typeface="Lucida Sans Unicode"/>
              </a:rPr>
              <a:t>)</a:t>
            </a:r>
            <a:r>
              <a:rPr sz="1814" spc="-42" dirty="0">
                <a:latin typeface="Lucida Sans Unicode"/>
                <a:cs typeface="Lucida Sans Unicode"/>
              </a:rPr>
              <a:t> </a:t>
            </a:r>
            <a:r>
              <a:rPr sz="1814" spc="-311" dirty="0">
                <a:latin typeface="Lucida Sans Unicode"/>
                <a:cs typeface="Lucida Sans Unicode"/>
              </a:rPr>
              <a:t>|</a:t>
            </a:r>
            <a:r>
              <a:rPr sz="1814" spc="-42" dirty="0">
                <a:latin typeface="Lucida Sans Unicode"/>
                <a:cs typeface="Lucida Sans Unicode"/>
              </a:rPr>
              <a:t> </a:t>
            </a:r>
            <a:r>
              <a:rPr sz="1814" i="1" spc="118" dirty="0">
                <a:latin typeface="Trebuchet MS"/>
                <a:cs typeface="Trebuchet MS"/>
              </a:rPr>
              <a:t>S</a:t>
            </a:r>
            <a:r>
              <a:rPr sz="1814" i="1" spc="-51" baseline="-11904" dirty="0">
                <a:latin typeface="Trebuchet MS"/>
                <a:cs typeface="Trebuchet MS"/>
              </a:rPr>
              <a:t>t</a:t>
            </a:r>
            <a:r>
              <a:rPr sz="1814" i="1" baseline="-11904" dirty="0">
                <a:latin typeface="Trebuchet MS"/>
                <a:cs typeface="Trebuchet MS"/>
              </a:rPr>
              <a:t> </a:t>
            </a:r>
            <a:r>
              <a:rPr sz="1814" i="1" spc="-74" baseline="-11904" dirty="0">
                <a:latin typeface="Trebuchet MS"/>
                <a:cs typeface="Trebuchet MS"/>
              </a:rPr>
              <a:t> </a:t>
            </a:r>
            <a:r>
              <a:rPr sz="1814" spc="-17" dirty="0">
                <a:latin typeface="Georgia"/>
                <a:cs typeface="Georgia"/>
              </a:rPr>
              <a:t>=</a:t>
            </a:r>
            <a:r>
              <a:rPr sz="1814" spc="59" dirty="0">
                <a:latin typeface="Georgia"/>
                <a:cs typeface="Georgia"/>
              </a:rPr>
              <a:t> </a:t>
            </a:r>
            <a:r>
              <a:rPr sz="1814" i="1" spc="67" dirty="0">
                <a:latin typeface="Trebuchet MS"/>
                <a:cs typeface="Trebuchet MS"/>
              </a:rPr>
              <a:t>s</a:t>
            </a:r>
            <a:r>
              <a:rPr sz="1814" spc="-8" dirty="0">
                <a:latin typeface="Calibri"/>
                <a:cs typeface="Calibri"/>
              </a:rPr>
              <a:t>,</a:t>
            </a:r>
            <a:r>
              <a:rPr sz="1814" spc="-109" dirty="0">
                <a:latin typeface="Calibri"/>
                <a:cs typeface="Calibri"/>
              </a:rPr>
              <a:t> </a:t>
            </a:r>
            <a:r>
              <a:rPr sz="1814" i="1" spc="84" dirty="0">
                <a:latin typeface="Trebuchet MS"/>
                <a:cs typeface="Trebuchet MS"/>
              </a:rPr>
              <a:t>A</a:t>
            </a:r>
            <a:r>
              <a:rPr sz="1814" i="1" spc="-51" baseline="-11904" dirty="0">
                <a:latin typeface="Trebuchet MS"/>
                <a:cs typeface="Trebuchet MS"/>
              </a:rPr>
              <a:t>t</a:t>
            </a:r>
            <a:r>
              <a:rPr sz="1814" i="1" baseline="-11904" dirty="0">
                <a:latin typeface="Trebuchet MS"/>
                <a:cs typeface="Trebuchet MS"/>
              </a:rPr>
              <a:t> </a:t>
            </a:r>
            <a:r>
              <a:rPr sz="1814" i="1" spc="-74" baseline="-11904" dirty="0">
                <a:latin typeface="Trebuchet MS"/>
                <a:cs typeface="Trebuchet MS"/>
              </a:rPr>
              <a:t> </a:t>
            </a:r>
            <a:r>
              <a:rPr sz="1814" spc="-286" dirty="0">
                <a:latin typeface="Lucida Sans Unicode"/>
                <a:cs typeface="Lucida Sans Unicode"/>
              </a:rPr>
              <a:t>∼</a:t>
            </a:r>
            <a:r>
              <a:rPr sz="1814" spc="-92" dirty="0">
                <a:latin typeface="Lucida Sans Unicode"/>
                <a:cs typeface="Lucida Sans Unicode"/>
              </a:rPr>
              <a:t> </a:t>
            </a:r>
            <a:r>
              <a:rPr sz="1814" i="1" spc="-260" dirty="0">
                <a:latin typeface="Arial"/>
                <a:cs typeface="Arial"/>
              </a:rPr>
              <a:t>π</a:t>
            </a:r>
            <a:r>
              <a:rPr sz="1814" i="1" spc="-294" dirty="0">
                <a:latin typeface="Arial"/>
                <a:cs typeface="Arial"/>
              </a:rPr>
              <a:t> </a:t>
            </a:r>
            <a:r>
              <a:rPr sz="1814" spc="8" dirty="0">
                <a:latin typeface="Lucida Sans Unicode"/>
                <a:cs typeface="Lucida Sans Unicode"/>
              </a:rPr>
              <a:t>(</a:t>
            </a:r>
            <a:r>
              <a:rPr sz="1814" i="1" spc="84" dirty="0">
                <a:latin typeface="Trebuchet MS"/>
                <a:cs typeface="Trebuchet MS"/>
              </a:rPr>
              <a:t>s</a:t>
            </a:r>
            <a:r>
              <a:rPr sz="1814" spc="8" dirty="0">
                <a:latin typeface="Lucida Sans Unicode"/>
                <a:cs typeface="Lucida Sans Unicode"/>
              </a:rPr>
              <a:t>)]</a:t>
            </a:r>
            <a:endParaRPr sz="1814" dirty="0">
              <a:latin typeface="Lucida Sans Unicode"/>
              <a:cs typeface="Lucida Sans Unicode"/>
            </a:endParaRPr>
          </a:p>
          <a:p>
            <a:pPr marL="382146">
              <a:spcBef>
                <a:spcPts val="1563"/>
              </a:spcBef>
            </a:pPr>
            <a:r>
              <a:rPr sz="1814" spc="-34" dirty="0">
                <a:latin typeface="Georgia"/>
                <a:cs typeface="Georgia"/>
              </a:rPr>
              <a:t>Here</a:t>
            </a:r>
            <a:r>
              <a:rPr sz="1814" spc="59" dirty="0">
                <a:latin typeface="Georgia"/>
                <a:cs typeface="Georgia"/>
              </a:rPr>
              <a:t> </a:t>
            </a:r>
            <a:r>
              <a:rPr sz="1814" i="1" spc="-84" dirty="0">
                <a:latin typeface="Trebuchet MS"/>
                <a:cs typeface="Trebuchet MS"/>
              </a:rPr>
              <a:t>a</a:t>
            </a:r>
            <a:r>
              <a:rPr sz="1814" i="1" dirty="0">
                <a:latin typeface="Trebuchet MS"/>
                <a:cs typeface="Trebuchet MS"/>
              </a:rPr>
              <a:t> </a:t>
            </a:r>
            <a:r>
              <a:rPr sz="1814" spc="-286" dirty="0">
                <a:latin typeface="Lucida Sans Unicode"/>
                <a:cs typeface="Lucida Sans Unicode"/>
              </a:rPr>
              <a:t>∼</a:t>
            </a:r>
            <a:r>
              <a:rPr sz="1814" spc="-84" dirty="0">
                <a:latin typeface="Lucida Sans Unicode"/>
                <a:cs typeface="Lucida Sans Unicode"/>
              </a:rPr>
              <a:t> </a:t>
            </a:r>
            <a:r>
              <a:rPr sz="1814" i="1" spc="-260" dirty="0">
                <a:latin typeface="Arial"/>
                <a:cs typeface="Arial"/>
              </a:rPr>
              <a:t>π</a:t>
            </a:r>
            <a:r>
              <a:rPr sz="1814" i="1" spc="-294" dirty="0">
                <a:latin typeface="Arial"/>
                <a:cs typeface="Arial"/>
              </a:rPr>
              <a:t> </a:t>
            </a:r>
            <a:r>
              <a:rPr sz="1814" spc="34" dirty="0">
                <a:latin typeface="Lucida Sans Unicode"/>
                <a:cs typeface="Lucida Sans Unicode"/>
              </a:rPr>
              <a:t>(</a:t>
            </a:r>
            <a:r>
              <a:rPr sz="1814" i="1" spc="34" dirty="0">
                <a:latin typeface="Trebuchet MS"/>
                <a:cs typeface="Trebuchet MS"/>
              </a:rPr>
              <a:t>s</a:t>
            </a:r>
            <a:r>
              <a:rPr sz="1814" spc="34" dirty="0">
                <a:latin typeface="Lucida Sans Unicode"/>
                <a:cs typeface="Lucida Sans Unicode"/>
              </a:rPr>
              <a:t>)</a:t>
            </a:r>
            <a:r>
              <a:rPr sz="1814" spc="-101" dirty="0">
                <a:latin typeface="Lucida Sans Unicode"/>
                <a:cs typeface="Lucida Sans Unicode"/>
              </a:rPr>
              <a:t> </a:t>
            </a:r>
            <a:r>
              <a:rPr sz="1814" spc="-17" dirty="0">
                <a:latin typeface="Georgia"/>
                <a:cs typeface="Georgia"/>
              </a:rPr>
              <a:t>means</a:t>
            </a:r>
            <a:r>
              <a:rPr sz="1814" spc="67" dirty="0">
                <a:latin typeface="Georgia"/>
                <a:cs typeface="Georgia"/>
              </a:rPr>
              <a:t> </a:t>
            </a:r>
            <a:r>
              <a:rPr sz="1814" i="1" spc="-84" dirty="0">
                <a:latin typeface="Trebuchet MS"/>
                <a:cs typeface="Trebuchet MS"/>
              </a:rPr>
              <a:t>a</a:t>
            </a:r>
            <a:r>
              <a:rPr sz="1814" i="1" spc="-42" dirty="0">
                <a:latin typeface="Trebuchet MS"/>
                <a:cs typeface="Trebuchet MS"/>
              </a:rPr>
              <a:t> </a:t>
            </a:r>
            <a:r>
              <a:rPr sz="1814" spc="-34" dirty="0">
                <a:latin typeface="Georgia"/>
                <a:cs typeface="Georgia"/>
              </a:rPr>
              <a:t>is</a:t>
            </a:r>
            <a:r>
              <a:rPr sz="1814" spc="67" dirty="0">
                <a:latin typeface="Georgia"/>
                <a:cs typeface="Georgia"/>
              </a:rPr>
              <a:t> </a:t>
            </a:r>
            <a:r>
              <a:rPr sz="1814" spc="-17" dirty="0">
                <a:latin typeface="Georgia"/>
                <a:cs typeface="Georgia"/>
              </a:rPr>
              <a:t>chosen</a:t>
            </a:r>
            <a:r>
              <a:rPr sz="1814" spc="67" dirty="0">
                <a:latin typeface="Georgia"/>
                <a:cs typeface="Georgia"/>
              </a:rPr>
              <a:t> </a:t>
            </a:r>
            <a:r>
              <a:rPr sz="1814" spc="-8" dirty="0">
                <a:latin typeface="Georgia"/>
                <a:cs typeface="Georgia"/>
              </a:rPr>
              <a:t>by</a:t>
            </a:r>
            <a:r>
              <a:rPr sz="1814" spc="67" dirty="0">
                <a:latin typeface="Georgia"/>
                <a:cs typeface="Georgia"/>
              </a:rPr>
              <a:t> </a:t>
            </a:r>
            <a:r>
              <a:rPr sz="1814" spc="-8" dirty="0">
                <a:latin typeface="Georgia"/>
                <a:cs typeface="Georgia"/>
              </a:rPr>
              <a:t>policy</a:t>
            </a:r>
            <a:r>
              <a:rPr sz="1814" spc="42" dirty="0">
                <a:latin typeface="Georgia"/>
                <a:cs typeface="Georgia"/>
              </a:rPr>
              <a:t> </a:t>
            </a:r>
            <a:r>
              <a:rPr sz="1814" i="1" spc="-260" dirty="0">
                <a:latin typeface="Arial"/>
                <a:cs typeface="Arial"/>
              </a:rPr>
              <a:t>π</a:t>
            </a:r>
            <a:r>
              <a:rPr sz="1814" i="1" spc="-51" dirty="0">
                <a:latin typeface="Arial"/>
                <a:cs typeface="Arial"/>
              </a:rPr>
              <a:t> </a:t>
            </a:r>
            <a:r>
              <a:rPr sz="1814" spc="-25" dirty="0">
                <a:latin typeface="Georgia"/>
                <a:cs typeface="Georgia"/>
              </a:rPr>
              <a:t>in</a:t>
            </a:r>
            <a:r>
              <a:rPr sz="1814" spc="67" dirty="0">
                <a:latin typeface="Georgia"/>
                <a:cs typeface="Georgia"/>
              </a:rPr>
              <a:t> </a:t>
            </a:r>
            <a:r>
              <a:rPr sz="1814" dirty="0">
                <a:latin typeface="Georgia"/>
                <a:cs typeface="Georgia"/>
              </a:rPr>
              <a:t>state</a:t>
            </a:r>
            <a:r>
              <a:rPr sz="1814" spc="67" dirty="0">
                <a:latin typeface="Georgia"/>
                <a:cs typeface="Georgia"/>
              </a:rPr>
              <a:t> </a:t>
            </a:r>
            <a:r>
              <a:rPr sz="1814" i="1" spc="-42" dirty="0">
                <a:latin typeface="Trebuchet MS"/>
                <a:cs typeface="Trebuchet MS"/>
              </a:rPr>
              <a:t>s</a:t>
            </a:r>
            <a:r>
              <a:rPr sz="1814" i="1" spc="84" dirty="0">
                <a:latin typeface="Trebuchet MS"/>
                <a:cs typeface="Trebuchet MS"/>
              </a:rPr>
              <a:t> </a:t>
            </a:r>
            <a:endParaRPr sz="1814" dirty="0">
              <a:latin typeface="Georgia"/>
              <a:cs typeface="Georgia"/>
            </a:endParaRPr>
          </a:p>
          <a:p>
            <a:pPr marL="386144" indent="-259118">
              <a:spcBef>
                <a:spcPts val="563"/>
              </a:spcBef>
              <a:buClr>
                <a:srgbClr val="3333B2"/>
              </a:buClr>
              <a:buSzPct val="110526"/>
              <a:buFont typeface="Arial" panose="020B0604020202020204" pitchFamily="34" charset="0"/>
              <a:buChar char="•"/>
              <a:tabLst>
                <a:tab pos="383215" algn="l"/>
              </a:tabLst>
            </a:pPr>
            <a:r>
              <a:rPr sz="1814" spc="-25" dirty="0">
                <a:latin typeface="Georgia"/>
                <a:cs typeface="Georgia"/>
              </a:rPr>
              <a:t>This</a:t>
            </a:r>
            <a:r>
              <a:rPr sz="1814" spc="51" dirty="0">
                <a:latin typeface="Georgia"/>
                <a:cs typeface="Georgia"/>
              </a:rPr>
              <a:t> </a:t>
            </a:r>
            <a:r>
              <a:rPr sz="1814" spc="-34" dirty="0">
                <a:latin typeface="Georgia"/>
                <a:cs typeface="Georgia"/>
              </a:rPr>
              <a:t>is</a:t>
            </a:r>
            <a:r>
              <a:rPr sz="1814" spc="59" dirty="0">
                <a:latin typeface="Georgia"/>
                <a:cs typeface="Georgia"/>
              </a:rPr>
              <a:t> </a:t>
            </a:r>
            <a:r>
              <a:rPr sz="1814" spc="-17" dirty="0">
                <a:latin typeface="Georgia"/>
                <a:cs typeface="Georgia"/>
              </a:rPr>
              <a:t>known</a:t>
            </a:r>
            <a:r>
              <a:rPr sz="1814" spc="59" dirty="0">
                <a:latin typeface="Georgia"/>
                <a:cs typeface="Georgia"/>
              </a:rPr>
              <a:t> </a:t>
            </a:r>
            <a:r>
              <a:rPr sz="1814" spc="-34" dirty="0">
                <a:latin typeface="Georgia"/>
                <a:cs typeface="Georgia"/>
              </a:rPr>
              <a:t>as</a:t>
            </a:r>
            <a:r>
              <a:rPr sz="1814" spc="59" dirty="0">
                <a:latin typeface="Georgia"/>
                <a:cs typeface="Georgia"/>
              </a:rPr>
              <a:t> </a:t>
            </a:r>
            <a:r>
              <a:rPr sz="1814" spc="17" dirty="0">
                <a:latin typeface="Georgia"/>
                <a:cs typeface="Georgia"/>
              </a:rPr>
              <a:t>a</a:t>
            </a:r>
            <a:r>
              <a:rPr sz="1814" spc="59" dirty="0">
                <a:latin typeface="Georgia"/>
                <a:cs typeface="Georgia"/>
              </a:rPr>
              <a:t> </a:t>
            </a:r>
            <a:r>
              <a:rPr sz="1814" b="1" spc="8" dirty="0">
                <a:solidFill>
                  <a:srgbClr val="0046FF"/>
                </a:solidFill>
                <a:latin typeface="Cambria"/>
                <a:cs typeface="Cambria"/>
              </a:rPr>
              <a:t>Bellman</a:t>
            </a:r>
            <a:r>
              <a:rPr sz="1814" b="1" spc="109" dirty="0">
                <a:solidFill>
                  <a:srgbClr val="0046FF"/>
                </a:solidFill>
                <a:latin typeface="Cambria"/>
                <a:cs typeface="Cambria"/>
              </a:rPr>
              <a:t> </a:t>
            </a:r>
            <a:r>
              <a:rPr sz="1814" b="1" dirty="0">
                <a:solidFill>
                  <a:srgbClr val="0046FF"/>
                </a:solidFill>
                <a:latin typeface="Cambria"/>
                <a:cs typeface="Cambria"/>
              </a:rPr>
              <a:t>equation</a:t>
            </a:r>
            <a:r>
              <a:rPr sz="1814" b="1" spc="92" dirty="0">
                <a:solidFill>
                  <a:srgbClr val="0046FF"/>
                </a:solidFill>
                <a:latin typeface="Cambria"/>
                <a:cs typeface="Cambria"/>
              </a:rPr>
              <a:t> </a:t>
            </a:r>
            <a:r>
              <a:rPr sz="1814" dirty="0">
                <a:latin typeface="Georgia"/>
                <a:cs typeface="Georgia"/>
              </a:rPr>
              <a:t>(Bellman</a:t>
            </a:r>
            <a:r>
              <a:rPr sz="1814" spc="59" dirty="0">
                <a:latin typeface="Georgia"/>
                <a:cs typeface="Georgia"/>
              </a:rPr>
              <a:t> </a:t>
            </a:r>
            <a:r>
              <a:rPr sz="1814" spc="84" dirty="0">
                <a:latin typeface="Georgia"/>
                <a:cs typeface="Georgia"/>
              </a:rPr>
              <a:t>1957)</a:t>
            </a:r>
            <a:endParaRPr sz="1814" dirty="0">
              <a:latin typeface="Georgia"/>
              <a:cs typeface="Georgia"/>
            </a:endParaRPr>
          </a:p>
          <a:p>
            <a:pPr marL="386144" indent="-259118">
              <a:spcBef>
                <a:spcPts val="597"/>
              </a:spcBef>
              <a:buClr>
                <a:srgbClr val="3333B2"/>
              </a:buClr>
              <a:buSzPct val="110526"/>
              <a:buFont typeface="Arial" panose="020B0604020202020204" pitchFamily="34" charset="0"/>
              <a:buChar char="•"/>
              <a:tabLst>
                <a:tab pos="383215" algn="l"/>
              </a:tabLst>
            </a:pPr>
            <a:r>
              <a:rPr sz="1814" spc="-34" dirty="0">
                <a:latin typeface="Georgia"/>
                <a:cs typeface="Georgia"/>
              </a:rPr>
              <a:t>A</a:t>
            </a:r>
            <a:r>
              <a:rPr sz="1814" spc="51" dirty="0">
                <a:latin typeface="Georgia"/>
                <a:cs typeface="Georgia"/>
              </a:rPr>
              <a:t> </a:t>
            </a:r>
            <a:r>
              <a:rPr sz="1814" spc="-17" dirty="0">
                <a:latin typeface="Georgia"/>
                <a:cs typeface="Georgia"/>
              </a:rPr>
              <a:t>similar</a:t>
            </a:r>
            <a:r>
              <a:rPr sz="1814" spc="59" dirty="0">
                <a:latin typeface="Georgia"/>
                <a:cs typeface="Georgia"/>
              </a:rPr>
              <a:t> </a:t>
            </a:r>
            <a:r>
              <a:rPr sz="1814" spc="-8" dirty="0">
                <a:latin typeface="Georgia"/>
                <a:cs typeface="Georgia"/>
              </a:rPr>
              <a:t>equation</a:t>
            </a:r>
            <a:r>
              <a:rPr sz="1814" spc="59" dirty="0">
                <a:latin typeface="Georgia"/>
                <a:cs typeface="Georgia"/>
              </a:rPr>
              <a:t> </a:t>
            </a:r>
            <a:r>
              <a:rPr sz="1814" spc="-8" dirty="0">
                <a:latin typeface="Georgia"/>
                <a:cs typeface="Georgia"/>
              </a:rPr>
              <a:t>holds</a:t>
            </a:r>
            <a:r>
              <a:rPr sz="1814" spc="59" dirty="0">
                <a:latin typeface="Georgia"/>
                <a:cs typeface="Georgia"/>
              </a:rPr>
              <a:t> </a:t>
            </a:r>
            <a:r>
              <a:rPr sz="1814" spc="-25" dirty="0">
                <a:latin typeface="Georgia"/>
                <a:cs typeface="Georgia"/>
              </a:rPr>
              <a:t>for</a:t>
            </a:r>
            <a:r>
              <a:rPr sz="1814" spc="51" dirty="0">
                <a:latin typeface="Georgia"/>
                <a:cs typeface="Georgia"/>
              </a:rPr>
              <a:t> </a:t>
            </a:r>
            <a:r>
              <a:rPr sz="1814" dirty="0">
                <a:latin typeface="Georgia"/>
                <a:cs typeface="Georgia"/>
              </a:rPr>
              <a:t>the</a:t>
            </a:r>
            <a:r>
              <a:rPr sz="1814" spc="59" dirty="0">
                <a:latin typeface="Georgia"/>
                <a:cs typeface="Georgia"/>
              </a:rPr>
              <a:t> </a:t>
            </a:r>
            <a:r>
              <a:rPr sz="1814" spc="-17" dirty="0">
                <a:latin typeface="Georgia"/>
                <a:cs typeface="Georgia"/>
              </a:rPr>
              <a:t>optimal</a:t>
            </a:r>
            <a:r>
              <a:rPr sz="1814" spc="59" dirty="0">
                <a:latin typeface="Georgia"/>
                <a:cs typeface="Georgia"/>
              </a:rPr>
              <a:t> </a:t>
            </a:r>
            <a:r>
              <a:rPr sz="1814" spc="42" dirty="0">
                <a:latin typeface="Georgia"/>
                <a:cs typeface="Georgia"/>
              </a:rPr>
              <a:t>(=highest</a:t>
            </a:r>
            <a:r>
              <a:rPr sz="1814" spc="59" dirty="0">
                <a:latin typeface="Georgia"/>
                <a:cs typeface="Georgia"/>
              </a:rPr>
              <a:t> </a:t>
            </a:r>
            <a:r>
              <a:rPr sz="1814" spc="-17" dirty="0">
                <a:latin typeface="Georgia"/>
                <a:cs typeface="Georgia"/>
              </a:rPr>
              <a:t>possible)</a:t>
            </a:r>
            <a:r>
              <a:rPr sz="1814" spc="51" dirty="0">
                <a:latin typeface="Georgia"/>
                <a:cs typeface="Georgia"/>
              </a:rPr>
              <a:t> </a:t>
            </a:r>
            <a:r>
              <a:rPr sz="1814" dirty="0">
                <a:latin typeface="Georgia"/>
                <a:cs typeface="Georgia"/>
              </a:rPr>
              <a:t>value:</a:t>
            </a:r>
          </a:p>
        </p:txBody>
      </p:sp>
      <p:sp>
        <p:nvSpPr>
          <p:cNvPr id="4" name="object 4"/>
          <p:cNvSpPr txBox="1"/>
          <p:nvPr/>
        </p:nvSpPr>
        <p:spPr>
          <a:xfrm>
            <a:off x="4955982" y="4607619"/>
            <a:ext cx="122757" cy="208086"/>
          </a:xfrm>
          <a:prstGeom prst="rect">
            <a:avLst/>
          </a:prstGeom>
        </p:spPr>
        <p:txBody>
          <a:bodyPr vert="horz" wrap="square" lIns="0" tIns="26686" rIns="0" bIns="0" rtlCol="0">
            <a:spAutoFit/>
          </a:bodyPr>
          <a:lstStyle/>
          <a:p>
            <a:pPr marL="21349">
              <a:spcBef>
                <a:spcPts val="210"/>
              </a:spcBef>
            </a:pPr>
            <a:r>
              <a:rPr sz="1177" i="1" dirty="0">
                <a:latin typeface="Trebuchet MS"/>
                <a:cs typeface="Trebuchet MS"/>
              </a:rPr>
              <a:t>a</a:t>
            </a:r>
            <a:endParaRPr sz="1177">
              <a:latin typeface="Trebuchet MS"/>
              <a:cs typeface="Trebuchet MS"/>
            </a:endParaRPr>
          </a:p>
        </p:txBody>
      </p:sp>
      <p:sp>
        <p:nvSpPr>
          <p:cNvPr id="5" name="object 5"/>
          <p:cNvSpPr txBox="1"/>
          <p:nvPr/>
        </p:nvSpPr>
        <p:spPr>
          <a:xfrm>
            <a:off x="4113229" y="4405548"/>
            <a:ext cx="1809758" cy="292093"/>
          </a:xfrm>
          <a:prstGeom prst="rect">
            <a:avLst/>
          </a:prstGeom>
        </p:spPr>
        <p:txBody>
          <a:bodyPr vert="horz" wrap="square" lIns="0" tIns="20282" rIns="0" bIns="0" rtlCol="0">
            <a:spAutoFit/>
          </a:bodyPr>
          <a:lstStyle/>
          <a:p>
            <a:pPr marL="21349">
              <a:spcBef>
                <a:spcPts val="160"/>
              </a:spcBef>
            </a:pPr>
            <a:r>
              <a:rPr sz="1681" i="1" spc="-59" dirty="0">
                <a:latin typeface="Trebuchet MS"/>
                <a:cs typeface="Trebuchet MS"/>
              </a:rPr>
              <a:t>v</a:t>
            </a:r>
            <a:r>
              <a:rPr sz="1681" i="1" spc="177" dirty="0">
                <a:latin typeface="Trebuchet MS"/>
                <a:cs typeface="Trebuchet MS"/>
              </a:rPr>
              <a:t> </a:t>
            </a:r>
            <a:r>
              <a:rPr sz="1765" spc="8" dirty="0">
                <a:latin typeface="Lucida Sans Unicode"/>
                <a:cs typeface="Lucida Sans Unicode"/>
              </a:rPr>
              <a:t>(</a:t>
            </a:r>
            <a:r>
              <a:rPr sz="1681" i="1" spc="84" dirty="0">
                <a:latin typeface="Trebuchet MS"/>
                <a:cs typeface="Trebuchet MS"/>
              </a:rPr>
              <a:t>s</a:t>
            </a:r>
            <a:r>
              <a:rPr sz="1765" spc="8" dirty="0">
                <a:latin typeface="Lucida Sans Unicode"/>
                <a:cs typeface="Lucida Sans Unicode"/>
              </a:rPr>
              <a:t>)</a:t>
            </a:r>
            <a:r>
              <a:rPr sz="1765" spc="-75" dirty="0">
                <a:latin typeface="Lucida Sans Unicode"/>
                <a:cs typeface="Lucida Sans Unicode"/>
              </a:rPr>
              <a:t> </a:t>
            </a:r>
            <a:r>
              <a:rPr sz="1765" spc="-17" dirty="0">
                <a:latin typeface="Georgia"/>
                <a:cs typeface="Georgia"/>
              </a:rPr>
              <a:t>=</a:t>
            </a:r>
            <a:r>
              <a:rPr sz="1765" spc="59" dirty="0">
                <a:latin typeface="Georgia"/>
                <a:cs typeface="Georgia"/>
              </a:rPr>
              <a:t> </a:t>
            </a:r>
            <a:r>
              <a:rPr sz="1681" spc="-92" dirty="0">
                <a:latin typeface="Microsoft Sans Serif"/>
                <a:cs typeface="Microsoft Sans Serif"/>
              </a:rPr>
              <a:t>max</a:t>
            </a:r>
            <a:r>
              <a:rPr sz="1681" spc="-160" dirty="0">
                <a:latin typeface="Microsoft Sans Serif"/>
                <a:cs typeface="Microsoft Sans Serif"/>
              </a:rPr>
              <a:t> </a:t>
            </a:r>
            <a:r>
              <a:rPr lang="en-US" sz="1681" spc="-160" dirty="0">
                <a:latin typeface="Microsoft Sans Serif"/>
                <a:cs typeface="Microsoft Sans Serif"/>
              </a:rPr>
              <a:t> </a:t>
            </a:r>
            <a:r>
              <a:rPr sz="1765" spc="-84" dirty="0">
                <a:latin typeface="Microsoft Sans Serif"/>
                <a:cs typeface="Microsoft Sans Serif"/>
              </a:rPr>
              <a:t>E</a:t>
            </a:r>
            <a:r>
              <a:rPr sz="1765" spc="-177" dirty="0">
                <a:latin typeface="Microsoft Sans Serif"/>
                <a:cs typeface="Microsoft Sans Serif"/>
              </a:rPr>
              <a:t> </a:t>
            </a:r>
            <a:r>
              <a:rPr sz="1765" spc="8" dirty="0">
                <a:latin typeface="Lucida Sans Unicode"/>
                <a:cs typeface="Lucida Sans Unicode"/>
              </a:rPr>
              <a:t>[</a:t>
            </a:r>
            <a:r>
              <a:rPr sz="1681" i="1" spc="101" dirty="0">
                <a:latin typeface="Trebuchet MS"/>
                <a:cs typeface="Trebuchet MS"/>
              </a:rPr>
              <a:t>R</a:t>
            </a:r>
            <a:endParaRPr sz="1681" dirty="0">
              <a:latin typeface="Trebuchet MS"/>
              <a:cs typeface="Trebuchet MS"/>
            </a:endParaRPr>
          </a:p>
        </p:txBody>
      </p:sp>
      <p:sp>
        <p:nvSpPr>
          <p:cNvPr id="6" name="object 6"/>
          <p:cNvSpPr txBox="1"/>
          <p:nvPr/>
        </p:nvSpPr>
        <p:spPr>
          <a:xfrm>
            <a:off x="4211307" y="4499342"/>
            <a:ext cx="1695114" cy="217613"/>
          </a:xfrm>
          <a:prstGeom prst="rect">
            <a:avLst/>
          </a:prstGeom>
        </p:spPr>
        <p:txBody>
          <a:bodyPr vert="horz" wrap="square" lIns="0" tIns="23484" rIns="0" bIns="0" rtlCol="0">
            <a:spAutoFit/>
          </a:bodyPr>
          <a:lstStyle/>
          <a:p>
            <a:pPr marL="21349">
              <a:spcBef>
                <a:spcPts val="185"/>
              </a:spcBef>
              <a:tabLst>
                <a:tab pos="1415440" algn="l"/>
              </a:tabLst>
            </a:pPr>
            <a:r>
              <a:rPr lang="en-US" sz="1632" spc="-404" baseline="-25000" dirty="0">
                <a:latin typeface="Lucida Sans Unicode"/>
                <a:cs typeface="Lucida Sans Unicode"/>
              </a:rPr>
              <a:t>∗</a:t>
            </a:r>
            <a:r>
              <a:rPr lang="en-US" sz="1260" spc="-404" baseline="-25000" dirty="0">
                <a:latin typeface="Lucida Sans Unicode"/>
                <a:cs typeface="Lucida Sans Unicode"/>
              </a:rPr>
              <a:t> </a:t>
            </a:r>
            <a:r>
              <a:rPr sz="1260" spc="-404" dirty="0">
                <a:latin typeface="Lucida Sans Unicode"/>
                <a:cs typeface="Lucida Sans Unicode"/>
              </a:rPr>
              <a:t>	</a:t>
            </a:r>
            <a:r>
              <a:rPr sz="1177" i="1" spc="51" dirty="0">
                <a:latin typeface="Trebuchet MS"/>
                <a:cs typeface="Trebuchet MS"/>
              </a:rPr>
              <a:t>t</a:t>
            </a:r>
            <a:r>
              <a:rPr sz="1260" spc="-8" dirty="0">
                <a:latin typeface="Georgia"/>
                <a:cs typeface="Georgia"/>
              </a:rPr>
              <a:t>+</a:t>
            </a:r>
            <a:r>
              <a:rPr sz="1177" spc="-8" dirty="0">
                <a:latin typeface="Microsoft Sans Serif"/>
                <a:cs typeface="Microsoft Sans Serif"/>
              </a:rPr>
              <a:t>1</a:t>
            </a:r>
            <a:endParaRPr sz="1177" dirty="0">
              <a:latin typeface="Microsoft Sans Serif"/>
              <a:cs typeface="Microsoft Sans Serif"/>
            </a:endParaRPr>
          </a:p>
        </p:txBody>
      </p:sp>
      <p:sp>
        <p:nvSpPr>
          <p:cNvPr id="7" name="object 7"/>
          <p:cNvSpPr txBox="1"/>
          <p:nvPr/>
        </p:nvSpPr>
        <p:spPr>
          <a:xfrm>
            <a:off x="5922987" y="4405547"/>
            <a:ext cx="1112185" cy="299659"/>
          </a:xfrm>
          <a:prstGeom prst="rect">
            <a:avLst/>
          </a:prstGeom>
        </p:spPr>
        <p:txBody>
          <a:bodyPr vert="horz" wrap="square" lIns="0" tIns="20282" rIns="0" bIns="0" rtlCol="0">
            <a:spAutoFit/>
          </a:bodyPr>
          <a:lstStyle/>
          <a:p>
            <a:pPr marL="21349">
              <a:spcBef>
                <a:spcPts val="160"/>
              </a:spcBef>
            </a:pPr>
            <a:r>
              <a:rPr sz="1765" spc="-17" dirty="0">
                <a:latin typeface="Georgia"/>
                <a:cs typeface="Georgia"/>
              </a:rPr>
              <a:t>+</a:t>
            </a:r>
            <a:r>
              <a:rPr sz="1765" spc="-151" dirty="0">
                <a:latin typeface="Georgia"/>
                <a:cs typeface="Georgia"/>
              </a:rPr>
              <a:t> </a:t>
            </a:r>
            <a:r>
              <a:rPr sz="1814" i="1" spc="-84" dirty="0">
                <a:latin typeface="Aldhabi" panose="01000000000000000000" pitchFamily="2" charset="-78"/>
                <a:cs typeface="Aldhabi" panose="01000000000000000000" pitchFamily="2" charset="-78"/>
              </a:rPr>
              <a:t>γ</a:t>
            </a:r>
            <a:r>
              <a:rPr lang="en-US" sz="1814" i="1" spc="-84" dirty="0">
                <a:latin typeface="Aldhabi" panose="01000000000000000000" pitchFamily="2" charset="-78"/>
                <a:cs typeface="Aldhabi" panose="01000000000000000000" pitchFamily="2" charset="-78"/>
              </a:rPr>
              <a:t>  </a:t>
            </a:r>
            <a:r>
              <a:rPr sz="1681" i="1" spc="-59" dirty="0">
                <a:latin typeface="Trebuchet MS"/>
                <a:cs typeface="Trebuchet MS"/>
              </a:rPr>
              <a:t>v</a:t>
            </a:r>
            <a:r>
              <a:rPr lang="en-US" sz="1814" spc="-404" dirty="0">
                <a:latin typeface="Lucida Sans Unicode"/>
                <a:cs typeface="Lucida Sans Unicode"/>
              </a:rPr>
              <a:t> </a:t>
            </a:r>
            <a:r>
              <a:rPr lang="en-US" sz="1632" spc="-404" baseline="-25000" dirty="0">
                <a:latin typeface="Lucida Sans Unicode"/>
                <a:cs typeface="Lucida Sans Unicode"/>
              </a:rPr>
              <a:t>∗</a:t>
            </a:r>
            <a:r>
              <a:rPr sz="1765" spc="8" dirty="0">
                <a:latin typeface="Lucida Sans Unicode"/>
                <a:cs typeface="Lucida Sans Unicode"/>
              </a:rPr>
              <a:t>(</a:t>
            </a:r>
            <a:r>
              <a:rPr sz="1681" i="1" spc="118" dirty="0">
                <a:latin typeface="Trebuchet MS"/>
                <a:cs typeface="Trebuchet MS"/>
              </a:rPr>
              <a:t>S</a:t>
            </a:r>
            <a:endParaRPr sz="1681" dirty="0">
              <a:latin typeface="Trebuchet MS"/>
              <a:cs typeface="Trebuchet MS"/>
            </a:endParaRPr>
          </a:p>
        </p:txBody>
      </p:sp>
      <p:sp>
        <p:nvSpPr>
          <p:cNvPr id="8" name="object 8"/>
          <p:cNvSpPr txBox="1"/>
          <p:nvPr/>
        </p:nvSpPr>
        <p:spPr>
          <a:xfrm>
            <a:off x="6274704" y="4499342"/>
            <a:ext cx="2295166" cy="217613"/>
          </a:xfrm>
          <a:prstGeom prst="rect">
            <a:avLst/>
          </a:prstGeom>
        </p:spPr>
        <p:txBody>
          <a:bodyPr vert="horz" wrap="square" lIns="0" tIns="23484" rIns="0" bIns="0" rtlCol="0">
            <a:spAutoFit/>
          </a:bodyPr>
          <a:lstStyle/>
          <a:p>
            <a:pPr marL="21349">
              <a:spcBef>
                <a:spcPts val="185"/>
              </a:spcBef>
              <a:tabLst>
                <a:tab pos="938290" algn="l"/>
                <a:tab pos="1616122" algn="l"/>
              </a:tabLst>
            </a:pPr>
            <a:r>
              <a:rPr lang="en-US" sz="1177" i="1" spc="51" dirty="0">
                <a:latin typeface="Trebuchet MS"/>
                <a:cs typeface="Trebuchet MS"/>
              </a:rPr>
              <a:t>       </a:t>
            </a:r>
            <a:r>
              <a:rPr sz="1177" i="1" spc="51" dirty="0">
                <a:latin typeface="Trebuchet MS"/>
                <a:cs typeface="Trebuchet MS"/>
              </a:rPr>
              <a:t>t</a:t>
            </a:r>
            <a:r>
              <a:rPr sz="1260" dirty="0">
                <a:latin typeface="Georgia"/>
                <a:cs typeface="Georgia"/>
              </a:rPr>
              <a:t>+</a:t>
            </a:r>
            <a:r>
              <a:rPr sz="1177" spc="-8" dirty="0">
                <a:latin typeface="Microsoft Sans Serif"/>
                <a:cs typeface="Microsoft Sans Serif"/>
              </a:rPr>
              <a:t>1</a:t>
            </a:r>
            <a:r>
              <a:rPr sz="1177" dirty="0">
                <a:latin typeface="Microsoft Sans Serif"/>
                <a:cs typeface="Microsoft Sans Serif"/>
              </a:rPr>
              <a:t>	</a:t>
            </a:r>
            <a:r>
              <a:rPr lang="en-US" sz="1177" dirty="0">
                <a:latin typeface="Microsoft Sans Serif"/>
                <a:cs typeface="Microsoft Sans Serif"/>
              </a:rPr>
              <a:t> </a:t>
            </a:r>
            <a:r>
              <a:rPr sz="1177" i="1" spc="-34" dirty="0">
                <a:latin typeface="Trebuchet MS"/>
                <a:cs typeface="Trebuchet MS"/>
              </a:rPr>
              <a:t>t</a:t>
            </a:r>
            <a:r>
              <a:rPr sz="1177" i="1" dirty="0">
                <a:latin typeface="Trebuchet MS"/>
                <a:cs typeface="Trebuchet MS"/>
              </a:rPr>
              <a:t>	</a:t>
            </a:r>
            <a:r>
              <a:rPr lang="en-US" sz="1177" i="1" dirty="0">
                <a:latin typeface="Trebuchet MS"/>
                <a:cs typeface="Trebuchet MS"/>
              </a:rPr>
              <a:t> </a:t>
            </a:r>
            <a:r>
              <a:rPr sz="1177" i="1" spc="-34" dirty="0">
                <a:latin typeface="Trebuchet MS"/>
                <a:cs typeface="Trebuchet MS"/>
              </a:rPr>
              <a:t>t</a:t>
            </a:r>
            <a:endParaRPr sz="1177" dirty="0">
              <a:latin typeface="Trebuchet MS"/>
              <a:cs typeface="Trebuchet MS"/>
            </a:endParaRPr>
          </a:p>
        </p:txBody>
      </p:sp>
      <p:sp>
        <p:nvSpPr>
          <p:cNvPr id="9" name="object 9"/>
          <p:cNvSpPr txBox="1"/>
          <p:nvPr/>
        </p:nvSpPr>
        <p:spPr>
          <a:xfrm>
            <a:off x="6877952" y="4405548"/>
            <a:ext cx="2286703" cy="292093"/>
          </a:xfrm>
          <a:prstGeom prst="rect">
            <a:avLst/>
          </a:prstGeom>
        </p:spPr>
        <p:txBody>
          <a:bodyPr vert="horz" wrap="square" lIns="0" tIns="20282" rIns="0" bIns="0" rtlCol="0">
            <a:spAutoFit/>
          </a:bodyPr>
          <a:lstStyle/>
          <a:p>
            <a:pPr marL="21349">
              <a:spcBef>
                <a:spcPts val="160"/>
              </a:spcBef>
            </a:pPr>
            <a:r>
              <a:rPr sz="1765" spc="8" dirty="0">
                <a:latin typeface="Lucida Sans Unicode"/>
                <a:cs typeface="Lucida Sans Unicode"/>
              </a:rPr>
              <a:t>)</a:t>
            </a:r>
            <a:r>
              <a:rPr sz="1765" spc="-42" dirty="0">
                <a:latin typeface="Lucida Sans Unicode"/>
                <a:cs typeface="Lucida Sans Unicode"/>
              </a:rPr>
              <a:t> </a:t>
            </a:r>
            <a:r>
              <a:rPr sz="1765" spc="-311" dirty="0">
                <a:latin typeface="Lucida Sans Unicode"/>
                <a:cs typeface="Lucida Sans Unicode"/>
              </a:rPr>
              <a:t>|</a:t>
            </a:r>
            <a:r>
              <a:rPr lang="en-US" sz="1765" spc="-311" dirty="0">
                <a:latin typeface="Lucida Sans Unicode"/>
                <a:cs typeface="Lucida Sans Unicode"/>
              </a:rPr>
              <a:t>  </a:t>
            </a:r>
            <a:r>
              <a:rPr sz="1681" i="1" spc="118" dirty="0">
                <a:latin typeface="Trebuchet MS"/>
                <a:cs typeface="Trebuchet MS"/>
              </a:rPr>
              <a:t>S</a:t>
            </a:r>
            <a:r>
              <a:rPr sz="1681" i="1" dirty="0">
                <a:latin typeface="Trebuchet MS"/>
                <a:cs typeface="Trebuchet MS"/>
              </a:rPr>
              <a:t> </a:t>
            </a:r>
            <a:r>
              <a:rPr sz="1681" i="1" spc="109" dirty="0">
                <a:latin typeface="Trebuchet MS"/>
                <a:cs typeface="Trebuchet MS"/>
              </a:rPr>
              <a:t> </a:t>
            </a:r>
            <a:r>
              <a:rPr sz="1765" spc="-17" dirty="0">
                <a:latin typeface="Georgia"/>
                <a:cs typeface="Georgia"/>
              </a:rPr>
              <a:t>=</a:t>
            </a:r>
            <a:r>
              <a:rPr sz="1765" spc="59" dirty="0">
                <a:latin typeface="Georgia"/>
                <a:cs typeface="Georgia"/>
              </a:rPr>
              <a:t> </a:t>
            </a:r>
            <a:r>
              <a:rPr sz="1681" i="1" spc="67" dirty="0">
                <a:latin typeface="Trebuchet MS"/>
                <a:cs typeface="Trebuchet MS"/>
              </a:rPr>
              <a:t>s</a:t>
            </a:r>
            <a:r>
              <a:rPr sz="1765" spc="-8" dirty="0">
                <a:latin typeface="Calibri"/>
                <a:cs typeface="Calibri"/>
              </a:rPr>
              <a:t>,</a:t>
            </a:r>
            <a:r>
              <a:rPr sz="1765" spc="-109" dirty="0">
                <a:latin typeface="Calibri"/>
                <a:cs typeface="Calibri"/>
              </a:rPr>
              <a:t> </a:t>
            </a:r>
            <a:r>
              <a:rPr sz="1681" i="1" spc="84" dirty="0">
                <a:latin typeface="Trebuchet MS"/>
                <a:cs typeface="Trebuchet MS"/>
              </a:rPr>
              <a:t>A</a:t>
            </a:r>
            <a:r>
              <a:rPr sz="1681" i="1" dirty="0">
                <a:latin typeface="Trebuchet MS"/>
                <a:cs typeface="Trebuchet MS"/>
              </a:rPr>
              <a:t> </a:t>
            </a:r>
            <a:r>
              <a:rPr sz="1681" i="1" spc="109" dirty="0">
                <a:latin typeface="Trebuchet MS"/>
                <a:cs typeface="Trebuchet MS"/>
              </a:rPr>
              <a:t> </a:t>
            </a:r>
            <a:r>
              <a:rPr sz="1765" spc="-17" dirty="0">
                <a:latin typeface="Georgia"/>
                <a:cs typeface="Georgia"/>
              </a:rPr>
              <a:t>=</a:t>
            </a:r>
            <a:r>
              <a:rPr sz="1765" spc="59" dirty="0">
                <a:latin typeface="Georgia"/>
                <a:cs typeface="Georgia"/>
              </a:rPr>
              <a:t> </a:t>
            </a:r>
            <a:r>
              <a:rPr sz="1681" i="1" spc="-67" dirty="0">
                <a:latin typeface="Trebuchet MS"/>
                <a:cs typeface="Trebuchet MS"/>
              </a:rPr>
              <a:t>a</a:t>
            </a:r>
            <a:r>
              <a:rPr sz="1765" spc="8" dirty="0">
                <a:latin typeface="Lucida Sans Unicode"/>
                <a:cs typeface="Lucida Sans Unicode"/>
              </a:rPr>
              <a:t>]</a:t>
            </a:r>
            <a:endParaRPr sz="1765" dirty="0">
              <a:latin typeface="Lucida Sans Unicode"/>
              <a:cs typeface="Lucida Sans Unicode"/>
            </a:endParaRPr>
          </a:p>
        </p:txBody>
      </p:sp>
      <p:sp>
        <p:nvSpPr>
          <p:cNvPr id="10" name="object 10"/>
          <p:cNvSpPr txBox="1"/>
          <p:nvPr/>
        </p:nvSpPr>
        <p:spPr>
          <a:xfrm>
            <a:off x="1961201" y="4811055"/>
            <a:ext cx="6581911" cy="643940"/>
          </a:xfrm>
          <a:prstGeom prst="rect">
            <a:avLst/>
          </a:prstGeom>
        </p:spPr>
        <p:txBody>
          <a:bodyPr vert="horz" wrap="square" lIns="0" tIns="74721" rIns="0" bIns="0" rtlCol="0">
            <a:spAutoFit/>
          </a:bodyPr>
          <a:lstStyle/>
          <a:p>
            <a:pPr marL="318101">
              <a:spcBef>
                <a:spcPts val="589"/>
              </a:spcBef>
            </a:pPr>
            <a:r>
              <a:rPr sz="1597" spc="-25" dirty="0">
                <a:latin typeface="Georgia"/>
                <a:cs typeface="Georgia"/>
              </a:rPr>
              <a:t>This</a:t>
            </a:r>
            <a:r>
              <a:rPr sz="1597" spc="42" dirty="0">
                <a:latin typeface="Georgia"/>
                <a:cs typeface="Georgia"/>
              </a:rPr>
              <a:t> </a:t>
            </a:r>
            <a:r>
              <a:rPr sz="1597" dirty="0">
                <a:latin typeface="Georgia"/>
                <a:cs typeface="Georgia"/>
              </a:rPr>
              <a:t>does</a:t>
            </a:r>
            <a:r>
              <a:rPr sz="1597" spc="42" dirty="0">
                <a:latin typeface="Georgia"/>
                <a:cs typeface="Georgia"/>
              </a:rPr>
              <a:t> </a:t>
            </a:r>
            <a:r>
              <a:rPr sz="1597" b="1" dirty="0">
                <a:solidFill>
                  <a:srgbClr val="0046FF"/>
                </a:solidFill>
                <a:latin typeface="Cambria"/>
                <a:cs typeface="Cambria"/>
              </a:rPr>
              <a:t>not</a:t>
            </a:r>
            <a:r>
              <a:rPr sz="1597" b="1" spc="84" dirty="0">
                <a:solidFill>
                  <a:srgbClr val="0046FF"/>
                </a:solidFill>
                <a:latin typeface="Cambria"/>
                <a:cs typeface="Cambria"/>
              </a:rPr>
              <a:t> </a:t>
            </a:r>
            <a:r>
              <a:rPr sz="1597" dirty="0">
                <a:latin typeface="Georgia"/>
                <a:cs typeface="Georgia"/>
              </a:rPr>
              <a:t>depend</a:t>
            </a:r>
            <a:r>
              <a:rPr sz="1597" spc="42" dirty="0">
                <a:latin typeface="Georgia"/>
                <a:cs typeface="Georgia"/>
              </a:rPr>
              <a:t> </a:t>
            </a:r>
            <a:r>
              <a:rPr sz="1597" spc="-17" dirty="0">
                <a:latin typeface="Georgia"/>
                <a:cs typeface="Georgia"/>
              </a:rPr>
              <a:t>on</a:t>
            </a:r>
            <a:r>
              <a:rPr sz="1597" spc="51" dirty="0">
                <a:latin typeface="Georgia"/>
                <a:cs typeface="Georgia"/>
              </a:rPr>
              <a:t> </a:t>
            </a:r>
            <a:r>
              <a:rPr sz="1597" spc="17" dirty="0">
                <a:latin typeface="Georgia"/>
                <a:cs typeface="Georgia"/>
              </a:rPr>
              <a:t>a</a:t>
            </a:r>
            <a:r>
              <a:rPr sz="1597" spc="42" dirty="0">
                <a:latin typeface="Georgia"/>
                <a:cs typeface="Georgia"/>
              </a:rPr>
              <a:t> </a:t>
            </a:r>
            <a:r>
              <a:rPr sz="1597" spc="-8" dirty="0">
                <a:latin typeface="Georgia"/>
                <a:cs typeface="Georgia"/>
              </a:rPr>
              <a:t>policy</a:t>
            </a:r>
            <a:endParaRPr sz="1597" dirty="0">
              <a:latin typeface="Georgia"/>
              <a:cs typeface="Georgia"/>
            </a:endParaRPr>
          </a:p>
          <a:p>
            <a:pPr marL="62980">
              <a:spcBef>
                <a:spcPts val="597"/>
              </a:spcBef>
              <a:buClr>
                <a:srgbClr val="3333B2"/>
              </a:buClr>
              <a:buSzPct val="110526"/>
              <a:tabLst>
                <a:tab pos="319168" algn="l"/>
              </a:tabLst>
            </a:pPr>
            <a:endParaRPr lang="en-US" sz="1597" spc="-75" dirty="0">
              <a:latin typeface="Georgia"/>
              <a:cs typeface="Georgia"/>
            </a:endParaRPr>
          </a:p>
        </p:txBody>
      </p:sp>
      <p:sp>
        <p:nvSpPr>
          <p:cNvPr id="12" name="object 2"/>
          <p:cNvSpPr txBox="1">
            <a:spLocks noGrp="1"/>
          </p:cNvSpPr>
          <p:nvPr>
            <p:ph type="title"/>
          </p:nvPr>
        </p:nvSpPr>
        <p:spPr>
          <a:xfrm>
            <a:off x="4235899" y="782439"/>
            <a:ext cx="3094630" cy="471513"/>
          </a:xfrm>
          <a:prstGeom prst="rect">
            <a:avLst/>
          </a:prstGeom>
        </p:spPr>
        <p:txBody>
          <a:bodyPr vert="horz" wrap="square" lIns="0" tIns="19214" rIns="0" bIns="0" rtlCol="0" anchor="ctr">
            <a:spAutoFit/>
          </a:bodyPr>
          <a:lstStyle/>
          <a:p>
            <a:pPr marL="21349">
              <a:spcBef>
                <a:spcPts val="151"/>
              </a:spcBef>
            </a:pPr>
            <a:r>
              <a:rPr sz="3264" spc="-84" dirty="0">
                <a:solidFill>
                  <a:srgbClr val="3333B2"/>
                </a:solidFill>
                <a:latin typeface="Georgia"/>
                <a:cs typeface="Georgia"/>
              </a:rPr>
              <a:t>Value</a:t>
            </a:r>
            <a:r>
              <a:rPr sz="3264" spc="-34" dirty="0">
                <a:solidFill>
                  <a:srgbClr val="3333B2"/>
                </a:solidFill>
                <a:latin typeface="Georgia"/>
                <a:cs typeface="Georgia"/>
              </a:rPr>
              <a:t> </a:t>
            </a:r>
            <a:r>
              <a:rPr sz="3264" spc="-67" dirty="0">
                <a:solidFill>
                  <a:srgbClr val="3333B2"/>
                </a:solidFill>
                <a:latin typeface="Georgia"/>
                <a:cs typeface="Georgia"/>
              </a:rPr>
              <a:t>Function</a:t>
            </a:r>
            <a:endParaRPr sz="3264" dirty="0">
              <a:latin typeface="Georgia"/>
              <a:cs typeface="Georgia"/>
            </a:endParaRPr>
          </a:p>
        </p:txBody>
      </p:sp>
      <p:sp>
        <p:nvSpPr>
          <p:cNvPr id="2" name="Rectangle 1">
            <a:extLst>
              <a:ext uri="{FF2B5EF4-FFF2-40B4-BE49-F238E27FC236}">
                <a16:creationId xmlns:a16="http://schemas.microsoft.com/office/drawing/2014/main" id="{961E4306-E975-5749-54EF-F20777F027A9}"/>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DDFF95EC-8C67-436B-FD6D-68CC916A276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3" name="Graphic 21">
            <a:extLst>
              <a:ext uri="{FF2B5EF4-FFF2-40B4-BE49-F238E27FC236}">
                <a16:creationId xmlns:a16="http://schemas.microsoft.com/office/drawing/2014/main" id="{6196090A-8ADA-CE3B-A1EF-9CF52D27463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821590857"/>
      </p:ext>
    </p:extLst>
  </p:cSld>
  <p:clrMapOvr>
    <a:masterClrMapping/>
  </p:clrMapOvr>
  <p:transition>
    <p:cut/>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1790879" y="2464750"/>
            <a:ext cx="2737912" cy="1779122"/>
          </a:xfrm>
          <a:prstGeom prst="rect">
            <a:avLst/>
          </a:prstGeom>
        </p:spPr>
        <p:txBody>
          <a:bodyPr vert="horz" wrap="square" lIns="0" tIns="74721" rIns="0" bIns="0" rtlCol="0">
            <a:spAutoFit/>
          </a:bodyPr>
          <a:lstStyle/>
          <a:p>
            <a:pPr marL="64047">
              <a:spcBef>
                <a:spcPts val="589"/>
              </a:spcBef>
            </a:pPr>
            <a:r>
              <a:rPr sz="1814" spc="-8" dirty="0">
                <a:latin typeface="Georgia"/>
                <a:cs typeface="Georgia"/>
              </a:rPr>
              <a:t>Agent</a:t>
            </a:r>
            <a:r>
              <a:rPr sz="1814" dirty="0">
                <a:latin typeface="Georgia"/>
                <a:cs typeface="Georgia"/>
              </a:rPr>
              <a:t> </a:t>
            </a:r>
            <a:r>
              <a:rPr sz="1814" spc="-17" dirty="0">
                <a:latin typeface="Georgia"/>
                <a:cs typeface="Georgia"/>
              </a:rPr>
              <a:t>components</a:t>
            </a:r>
            <a:endParaRPr sz="1814" dirty="0">
              <a:latin typeface="Georgia"/>
              <a:cs typeface="Georgia"/>
            </a:endParaRPr>
          </a:p>
          <a:p>
            <a:pPr marL="543647" indent="-310942">
              <a:spcBef>
                <a:spcPts val="597"/>
              </a:spcBef>
              <a:buClr>
                <a:srgbClr val="3333B2"/>
              </a:buClr>
              <a:buSzPct val="110526"/>
              <a:buFont typeface="Arial" panose="020B0604020202020204" pitchFamily="34" charset="0"/>
              <a:buChar char="•"/>
              <a:tabLst>
                <a:tab pos="489960" algn="l"/>
              </a:tabLst>
            </a:pPr>
            <a:r>
              <a:rPr sz="1814" spc="-8" dirty="0">
                <a:latin typeface="Georgia"/>
                <a:cs typeface="Georgia"/>
              </a:rPr>
              <a:t>Agent</a:t>
            </a:r>
            <a:r>
              <a:rPr sz="1814" dirty="0">
                <a:latin typeface="Georgia"/>
                <a:cs typeface="Georgia"/>
              </a:rPr>
              <a:t> state</a:t>
            </a:r>
          </a:p>
          <a:p>
            <a:pPr marL="543647" indent="-310942">
              <a:spcBef>
                <a:spcPts val="597"/>
              </a:spcBef>
              <a:buClr>
                <a:srgbClr val="3333B2"/>
              </a:buClr>
              <a:buSzPct val="110526"/>
              <a:buFont typeface="Arial" panose="020B0604020202020204" pitchFamily="34" charset="0"/>
              <a:buChar char="•"/>
              <a:tabLst>
                <a:tab pos="489960" algn="l"/>
              </a:tabLst>
            </a:pPr>
            <a:r>
              <a:rPr sz="1814" spc="-34" dirty="0">
                <a:latin typeface="Georgia"/>
                <a:cs typeface="Georgia"/>
              </a:rPr>
              <a:t>Policy</a:t>
            </a:r>
            <a:endParaRPr sz="1814" dirty="0">
              <a:latin typeface="Georgia"/>
              <a:cs typeface="Georgia"/>
            </a:endParaRPr>
          </a:p>
          <a:p>
            <a:pPr marL="543647" indent="-310942">
              <a:spcBef>
                <a:spcPts val="597"/>
              </a:spcBef>
              <a:buClr>
                <a:srgbClr val="3333B2"/>
              </a:buClr>
              <a:buSzPct val="110526"/>
              <a:buFont typeface="Arial" panose="020B0604020202020204" pitchFamily="34" charset="0"/>
              <a:buChar char="•"/>
              <a:tabLst>
                <a:tab pos="489960" algn="l"/>
              </a:tabLst>
            </a:pPr>
            <a:r>
              <a:rPr sz="1814" spc="-42" dirty="0">
                <a:latin typeface="Georgia"/>
                <a:cs typeface="Georgia"/>
              </a:rPr>
              <a:t>Value</a:t>
            </a:r>
            <a:r>
              <a:rPr sz="1814" spc="8" dirty="0">
                <a:latin typeface="Georgia"/>
                <a:cs typeface="Georgia"/>
              </a:rPr>
              <a:t> </a:t>
            </a:r>
            <a:r>
              <a:rPr sz="1814" spc="-17" dirty="0">
                <a:latin typeface="Georgia"/>
                <a:cs typeface="Georgia"/>
              </a:rPr>
              <a:t>function</a:t>
            </a:r>
            <a:endParaRPr sz="1814" dirty="0">
              <a:latin typeface="Georgia"/>
              <a:cs typeface="Georgia"/>
            </a:endParaRPr>
          </a:p>
          <a:p>
            <a:pPr marL="543647" indent="-310942">
              <a:spcBef>
                <a:spcPts val="597"/>
              </a:spcBef>
              <a:buClr>
                <a:srgbClr val="3333B2"/>
              </a:buClr>
              <a:buSzPct val="110526"/>
              <a:buFont typeface="Arial" panose="020B0604020202020204" pitchFamily="34" charset="0"/>
              <a:buChar char="•"/>
              <a:tabLst>
                <a:tab pos="489960" algn="l"/>
              </a:tabLst>
            </a:pPr>
            <a:r>
              <a:rPr sz="1814" b="1" spc="25" dirty="0">
                <a:solidFill>
                  <a:srgbClr val="0046FF"/>
                </a:solidFill>
                <a:latin typeface="Cambria"/>
                <a:cs typeface="Cambria"/>
              </a:rPr>
              <a:t>Model</a:t>
            </a:r>
            <a:endParaRPr sz="1814" dirty="0">
              <a:latin typeface="Cambria"/>
              <a:cs typeface="Cambria"/>
            </a:endParaRPr>
          </a:p>
        </p:txBody>
      </p:sp>
      <p:sp>
        <p:nvSpPr>
          <p:cNvPr id="4" name="object 2"/>
          <p:cNvSpPr txBox="1"/>
          <p:nvPr/>
        </p:nvSpPr>
        <p:spPr>
          <a:xfrm>
            <a:off x="4332578" y="893989"/>
            <a:ext cx="3853776" cy="521719"/>
          </a:xfrm>
          <a:prstGeom prst="rect">
            <a:avLst/>
          </a:prstGeom>
        </p:spPr>
        <p:txBody>
          <a:bodyPr vert="horz" wrap="square" lIns="0" tIns="19214" rIns="0" bIns="0" rtlCol="0">
            <a:spAutoFit/>
          </a:bodyPr>
          <a:lstStyle/>
          <a:p>
            <a:pPr marL="21349">
              <a:spcBef>
                <a:spcPts val="151"/>
              </a:spcBef>
            </a:pPr>
            <a:r>
              <a:rPr sz="3264" spc="-34" dirty="0">
                <a:solidFill>
                  <a:srgbClr val="3333B2"/>
                </a:solidFill>
                <a:latin typeface="Georgia"/>
                <a:cs typeface="Georgia"/>
              </a:rPr>
              <a:t>Agent</a:t>
            </a:r>
            <a:r>
              <a:rPr sz="3264" spc="17" dirty="0">
                <a:solidFill>
                  <a:srgbClr val="3333B2"/>
                </a:solidFill>
                <a:latin typeface="Georgia"/>
                <a:cs typeface="Georgia"/>
              </a:rPr>
              <a:t> </a:t>
            </a:r>
            <a:r>
              <a:rPr sz="3264" spc="-59" dirty="0">
                <a:solidFill>
                  <a:srgbClr val="3333B2"/>
                </a:solidFill>
                <a:latin typeface="Georgia"/>
                <a:cs typeface="Georgia"/>
              </a:rPr>
              <a:t>components</a:t>
            </a:r>
            <a:endParaRPr sz="3264" dirty="0">
              <a:latin typeface="Georgia"/>
              <a:cs typeface="Georgia"/>
            </a:endParaRPr>
          </a:p>
        </p:txBody>
      </p:sp>
      <p:sp>
        <p:nvSpPr>
          <p:cNvPr id="2" name="Rectangle 1">
            <a:extLst>
              <a:ext uri="{FF2B5EF4-FFF2-40B4-BE49-F238E27FC236}">
                <a16:creationId xmlns:a16="http://schemas.microsoft.com/office/drawing/2014/main" id="{A222FA2E-54AE-7BB4-EE5C-D0BE1F4B62CF}"/>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9D273920-9013-8501-34B3-5D99AE9CFFC9}"/>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B8DEFA37-AC69-5496-9A79-88B78D2CDAA8}"/>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915357928"/>
      </p:ext>
    </p:extLst>
  </p:cSld>
  <p:clrMapOvr>
    <a:masterClrMapping/>
  </p:clrMapOvr>
  <p:transition>
    <p:cut/>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701820" y="1025304"/>
            <a:ext cx="2176575" cy="471513"/>
          </a:xfrm>
          <a:prstGeom prst="rect">
            <a:avLst/>
          </a:prstGeom>
        </p:spPr>
        <p:txBody>
          <a:bodyPr vert="horz" wrap="square" lIns="0" tIns="19214" rIns="0" bIns="0" rtlCol="0" anchor="ctr">
            <a:spAutoFit/>
          </a:bodyPr>
          <a:lstStyle/>
          <a:p>
            <a:pPr marL="21349">
              <a:spcBef>
                <a:spcPts val="151"/>
              </a:spcBef>
            </a:pPr>
            <a:r>
              <a:rPr sz="3264" spc="-42" dirty="0">
                <a:solidFill>
                  <a:srgbClr val="3333B2"/>
                </a:solidFill>
                <a:latin typeface="Georgia"/>
                <a:cs typeface="Georgia"/>
              </a:rPr>
              <a:t>Model</a:t>
            </a:r>
            <a:endParaRPr sz="2353" dirty="0">
              <a:latin typeface="Georgia"/>
              <a:cs typeface="Georgia"/>
            </a:endParaRPr>
          </a:p>
        </p:txBody>
      </p:sp>
      <p:sp>
        <p:nvSpPr>
          <p:cNvPr id="3" name="object 3"/>
          <p:cNvSpPr txBox="1"/>
          <p:nvPr/>
        </p:nvSpPr>
        <p:spPr>
          <a:xfrm>
            <a:off x="1961201" y="2000364"/>
            <a:ext cx="8805276" cy="3892906"/>
          </a:xfrm>
          <a:prstGeom prst="rect">
            <a:avLst/>
          </a:prstGeom>
        </p:spPr>
        <p:txBody>
          <a:bodyPr vert="horz" wrap="square" lIns="0" tIns="74721" rIns="0" bIns="0" rtlCol="0">
            <a:spAutoFit/>
          </a:bodyPr>
          <a:lstStyle/>
          <a:p>
            <a:pPr marL="322098" indent="-259118">
              <a:spcBef>
                <a:spcPts val="589"/>
              </a:spcBef>
              <a:buClr>
                <a:srgbClr val="3333B2"/>
              </a:buClr>
              <a:buSzPct val="110526"/>
              <a:buFont typeface="Arial" panose="020B0604020202020204" pitchFamily="34" charset="0"/>
              <a:buChar char="•"/>
              <a:tabLst>
                <a:tab pos="319168" algn="l"/>
              </a:tabLst>
            </a:pPr>
            <a:r>
              <a:rPr sz="1814" spc="-34" dirty="0">
                <a:latin typeface="Georgia"/>
                <a:cs typeface="Georgia"/>
              </a:rPr>
              <a:t>A</a:t>
            </a:r>
            <a:r>
              <a:rPr sz="1814" spc="51" dirty="0">
                <a:latin typeface="Georgia"/>
                <a:cs typeface="Georgia"/>
              </a:rPr>
              <a:t> </a:t>
            </a:r>
            <a:r>
              <a:rPr sz="1814" b="1" dirty="0">
                <a:solidFill>
                  <a:srgbClr val="0046FF"/>
                </a:solidFill>
                <a:latin typeface="Cambria"/>
                <a:cs typeface="Cambria"/>
              </a:rPr>
              <a:t>model</a:t>
            </a:r>
            <a:r>
              <a:rPr sz="1814" b="1" spc="92" dirty="0">
                <a:solidFill>
                  <a:srgbClr val="0046FF"/>
                </a:solidFill>
                <a:latin typeface="Cambria"/>
                <a:cs typeface="Cambria"/>
              </a:rPr>
              <a:t> </a:t>
            </a:r>
            <a:r>
              <a:rPr sz="1814" spc="-17" dirty="0">
                <a:latin typeface="Georgia"/>
                <a:cs typeface="Georgia"/>
              </a:rPr>
              <a:t>predicts</a:t>
            </a:r>
            <a:r>
              <a:rPr sz="1814" spc="59" dirty="0">
                <a:latin typeface="Georgia"/>
                <a:cs typeface="Georgia"/>
              </a:rPr>
              <a:t> </a:t>
            </a:r>
            <a:r>
              <a:rPr sz="1814" spc="17" dirty="0">
                <a:latin typeface="Georgia"/>
                <a:cs typeface="Georgia"/>
              </a:rPr>
              <a:t>what</a:t>
            </a:r>
            <a:r>
              <a:rPr sz="1814" spc="59" dirty="0">
                <a:latin typeface="Georgia"/>
                <a:cs typeface="Georgia"/>
              </a:rPr>
              <a:t> </a:t>
            </a:r>
            <a:r>
              <a:rPr sz="1814" dirty="0">
                <a:latin typeface="Georgia"/>
                <a:cs typeface="Georgia"/>
              </a:rPr>
              <a:t>the</a:t>
            </a:r>
            <a:r>
              <a:rPr sz="1814" spc="59" dirty="0">
                <a:latin typeface="Georgia"/>
                <a:cs typeface="Georgia"/>
              </a:rPr>
              <a:t> </a:t>
            </a:r>
            <a:r>
              <a:rPr sz="1814" spc="-17" dirty="0">
                <a:latin typeface="Georgia"/>
                <a:cs typeface="Georgia"/>
              </a:rPr>
              <a:t>environment</a:t>
            </a:r>
            <a:r>
              <a:rPr sz="1814" spc="59" dirty="0">
                <a:latin typeface="Georgia"/>
                <a:cs typeface="Georgia"/>
              </a:rPr>
              <a:t> </a:t>
            </a:r>
            <a:r>
              <a:rPr sz="1814" spc="8" dirty="0">
                <a:latin typeface="Georgia"/>
                <a:cs typeface="Georgia"/>
              </a:rPr>
              <a:t>will</a:t>
            </a:r>
            <a:r>
              <a:rPr sz="1814" spc="59" dirty="0">
                <a:latin typeface="Georgia"/>
                <a:cs typeface="Georgia"/>
              </a:rPr>
              <a:t> </a:t>
            </a:r>
            <a:r>
              <a:rPr sz="1814" dirty="0">
                <a:latin typeface="Georgia"/>
                <a:cs typeface="Georgia"/>
              </a:rPr>
              <a:t>do</a:t>
            </a:r>
            <a:r>
              <a:rPr sz="1814" spc="59" dirty="0">
                <a:latin typeface="Georgia"/>
                <a:cs typeface="Georgia"/>
              </a:rPr>
              <a:t> </a:t>
            </a:r>
            <a:r>
              <a:rPr sz="1814" spc="-8" dirty="0">
                <a:latin typeface="Georgia"/>
                <a:cs typeface="Georgia"/>
              </a:rPr>
              <a:t>next</a:t>
            </a:r>
            <a:endParaRPr lang="en-US" sz="1814" spc="-8" dirty="0">
              <a:latin typeface="Georgia"/>
              <a:cs typeface="Georgia"/>
            </a:endParaRPr>
          </a:p>
          <a:p>
            <a:pPr marL="322098" indent="-259118">
              <a:spcBef>
                <a:spcPts val="589"/>
              </a:spcBef>
              <a:buClr>
                <a:srgbClr val="3333B2"/>
              </a:buClr>
              <a:buSzPct val="110526"/>
              <a:buFont typeface="Arial" panose="020B0604020202020204" pitchFamily="34" charset="0"/>
              <a:buChar char="•"/>
              <a:tabLst>
                <a:tab pos="319168" algn="l"/>
              </a:tabLst>
            </a:pPr>
            <a:endParaRPr sz="1814" dirty="0">
              <a:latin typeface="Georgia"/>
              <a:cs typeface="Georgia"/>
            </a:endParaRPr>
          </a:p>
          <a:p>
            <a:pPr marL="322098" indent="-259118">
              <a:spcBef>
                <a:spcPts val="427"/>
              </a:spcBef>
              <a:buClr>
                <a:srgbClr val="3333B2"/>
              </a:buClr>
              <a:buSzPct val="110526"/>
              <a:buFont typeface="Arial" panose="020B0604020202020204" pitchFamily="34" charset="0"/>
              <a:buChar char="•"/>
              <a:tabLst>
                <a:tab pos="319168" algn="l"/>
              </a:tabLst>
            </a:pPr>
            <a:r>
              <a:rPr sz="1814" spc="-8" dirty="0">
                <a:latin typeface="Georgia"/>
                <a:cs typeface="Georgia"/>
              </a:rPr>
              <a:t>E.g.,</a:t>
            </a:r>
            <a:r>
              <a:rPr sz="1814" spc="92" dirty="0">
                <a:latin typeface="Georgia"/>
                <a:cs typeface="Georgia"/>
              </a:rPr>
              <a:t> </a:t>
            </a:r>
            <a:r>
              <a:rPr lang="en-US" sz="1814" spc="92" dirty="0">
                <a:latin typeface="Georgia"/>
                <a:cs typeface="Georgia"/>
              </a:rPr>
              <a:t>      </a:t>
            </a:r>
            <a:r>
              <a:rPr sz="1814" spc="-17" dirty="0">
                <a:latin typeface="Georgia"/>
                <a:cs typeface="Georgia"/>
              </a:rPr>
              <a:t>predicts</a:t>
            </a:r>
            <a:r>
              <a:rPr sz="1814" spc="51" dirty="0">
                <a:latin typeface="Georgia"/>
                <a:cs typeface="Georgia"/>
              </a:rPr>
              <a:t> </a:t>
            </a:r>
            <a:r>
              <a:rPr sz="1814" dirty="0">
                <a:latin typeface="Georgia"/>
                <a:cs typeface="Georgia"/>
              </a:rPr>
              <a:t>the</a:t>
            </a:r>
            <a:r>
              <a:rPr sz="1814" spc="42" dirty="0">
                <a:latin typeface="Georgia"/>
                <a:cs typeface="Georgia"/>
              </a:rPr>
              <a:t> </a:t>
            </a:r>
            <a:r>
              <a:rPr sz="1814" spc="-8" dirty="0">
                <a:latin typeface="Georgia"/>
                <a:cs typeface="Georgia"/>
              </a:rPr>
              <a:t>next</a:t>
            </a:r>
            <a:r>
              <a:rPr sz="1814" spc="51" dirty="0">
                <a:latin typeface="Georgia"/>
                <a:cs typeface="Georgia"/>
              </a:rPr>
              <a:t> </a:t>
            </a:r>
            <a:r>
              <a:rPr sz="1814" dirty="0">
                <a:latin typeface="Georgia"/>
                <a:cs typeface="Georgia"/>
              </a:rPr>
              <a:t>state</a:t>
            </a:r>
          </a:p>
          <a:p>
            <a:pPr marL="1023686" algn="ctr">
              <a:spcBef>
                <a:spcPts val="1563"/>
              </a:spcBef>
            </a:pPr>
            <a:endParaRPr lang="en-US" sz="1765" dirty="0">
              <a:latin typeface="Lucida Sans Unicode"/>
              <a:cs typeface="Lucida Sans Unicode"/>
            </a:endParaRPr>
          </a:p>
          <a:p>
            <a:pPr marL="322098" indent="-259118">
              <a:spcBef>
                <a:spcPts val="1571"/>
              </a:spcBef>
              <a:buClr>
                <a:srgbClr val="3333B2"/>
              </a:buClr>
              <a:buSzPct val="110526"/>
              <a:buFont typeface="Arial" panose="020B0604020202020204" pitchFamily="34" charset="0"/>
              <a:buChar char="•"/>
              <a:tabLst>
                <a:tab pos="319168" algn="l"/>
              </a:tabLst>
            </a:pPr>
            <a:r>
              <a:rPr sz="1814" spc="-8" dirty="0">
                <a:latin typeface="Georgia"/>
                <a:cs typeface="Georgia"/>
              </a:rPr>
              <a:t>E.g.,</a:t>
            </a:r>
            <a:r>
              <a:rPr sz="1814" spc="67" dirty="0">
                <a:latin typeface="Georgia"/>
                <a:cs typeface="Georgia"/>
              </a:rPr>
              <a:t> </a:t>
            </a:r>
            <a:r>
              <a:rPr lang="en-US" sz="1814" spc="67" dirty="0">
                <a:latin typeface="Georgia"/>
                <a:cs typeface="Georgia"/>
              </a:rPr>
              <a:t>     </a:t>
            </a:r>
            <a:r>
              <a:rPr sz="1814" spc="-17" dirty="0">
                <a:latin typeface="Georgia"/>
                <a:cs typeface="Georgia"/>
              </a:rPr>
              <a:t>predicts</a:t>
            </a:r>
            <a:r>
              <a:rPr sz="1814" spc="59" dirty="0">
                <a:latin typeface="Georgia"/>
                <a:cs typeface="Georgia"/>
              </a:rPr>
              <a:t> </a:t>
            </a:r>
            <a:r>
              <a:rPr sz="1814" dirty="0">
                <a:latin typeface="Georgia"/>
                <a:cs typeface="Georgia"/>
              </a:rPr>
              <a:t>the</a:t>
            </a:r>
            <a:r>
              <a:rPr sz="1814" spc="51" dirty="0">
                <a:latin typeface="Georgia"/>
                <a:cs typeface="Georgia"/>
              </a:rPr>
              <a:t> </a:t>
            </a:r>
            <a:r>
              <a:rPr sz="1814" spc="-8" dirty="0">
                <a:latin typeface="Georgia"/>
                <a:cs typeface="Georgia"/>
              </a:rPr>
              <a:t>next</a:t>
            </a:r>
            <a:r>
              <a:rPr sz="1814" spc="59" dirty="0">
                <a:latin typeface="Georgia"/>
                <a:cs typeface="Georgia"/>
              </a:rPr>
              <a:t> </a:t>
            </a:r>
            <a:r>
              <a:rPr sz="1814" spc="8" dirty="0">
                <a:latin typeface="Georgia"/>
                <a:cs typeface="Georgia"/>
              </a:rPr>
              <a:t>(immediate)</a:t>
            </a:r>
            <a:r>
              <a:rPr sz="1814" spc="59" dirty="0">
                <a:latin typeface="Georgia"/>
                <a:cs typeface="Georgia"/>
              </a:rPr>
              <a:t> </a:t>
            </a:r>
            <a:r>
              <a:rPr sz="1814" dirty="0">
                <a:latin typeface="Georgia"/>
                <a:cs typeface="Georgia"/>
              </a:rPr>
              <a:t>reward</a:t>
            </a:r>
          </a:p>
          <a:p>
            <a:pPr marL="1020484" algn="ctr">
              <a:spcBef>
                <a:spcPts val="1563"/>
              </a:spcBef>
            </a:pPr>
            <a:r>
              <a:rPr sz="2176" spc="-286" dirty="0">
                <a:latin typeface="Lucida Sans Unicode"/>
                <a:cs typeface="Lucida Sans Unicode"/>
              </a:rPr>
              <a:t>≈</a:t>
            </a:r>
            <a:r>
              <a:rPr sz="2176" spc="-75" dirty="0">
                <a:latin typeface="Lucida Sans Unicode"/>
                <a:cs typeface="Lucida Sans Unicode"/>
              </a:rPr>
              <a:t> </a:t>
            </a:r>
            <a:r>
              <a:rPr sz="2176" spc="-84" dirty="0">
                <a:latin typeface="Microsoft Sans Serif"/>
                <a:cs typeface="Microsoft Sans Serif"/>
              </a:rPr>
              <a:t>E</a:t>
            </a:r>
            <a:r>
              <a:rPr sz="2176" spc="-177" dirty="0">
                <a:latin typeface="Microsoft Sans Serif"/>
                <a:cs typeface="Microsoft Sans Serif"/>
              </a:rPr>
              <a:t> </a:t>
            </a:r>
            <a:r>
              <a:rPr sz="2176" spc="8" dirty="0">
                <a:latin typeface="Lucida Sans Unicode"/>
                <a:cs typeface="Lucida Sans Unicode"/>
              </a:rPr>
              <a:t>[</a:t>
            </a:r>
            <a:r>
              <a:rPr sz="2176" i="1" spc="101" dirty="0">
                <a:latin typeface="Trebuchet MS"/>
                <a:cs typeface="Trebuchet MS"/>
              </a:rPr>
              <a:t>R</a:t>
            </a:r>
            <a:r>
              <a:rPr sz="2176" i="1" spc="74" baseline="-11904" dirty="0">
                <a:latin typeface="Trebuchet MS"/>
                <a:cs typeface="Trebuchet MS"/>
              </a:rPr>
              <a:t>t</a:t>
            </a:r>
            <a:r>
              <a:rPr sz="2539" baseline="-11111" dirty="0">
                <a:latin typeface="Georgia"/>
                <a:cs typeface="Georgia"/>
              </a:rPr>
              <a:t>+</a:t>
            </a:r>
            <a:r>
              <a:rPr sz="2176" spc="-12" baseline="-11904" dirty="0">
                <a:latin typeface="Microsoft Sans Serif"/>
                <a:cs typeface="Microsoft Sans Serif"/>
              </a:rPr>
              <a:t>1</a:t>
            </a:r>
            <a:r>
              <a:rPr sz="2176" baseline="-11904" dirty="0">
                <a:latin typeface="Microsoft Sans Serif"/>
                <a:cs typeface="Microsoft Sans Serif"/>
              </a:rPr>
              <a:t> </a:t>
            </a:r>
            <a:r>
              <a:rPr sz="2176" spc="-37" baseline="-11904" dirty="0">
                <a:latin typeface="Microsoft Sans Serif"/>
                <a:cs typeface="Microsoft Sans Serif"/>
              </a:rPr>
              <a:t> </a:t>
            </a:r>
            <a:r>
              <a:rPr sz="2176" spc="-311" dirty="0">
                <a:latin typeface="Lucida Sans Unicode"/>
                <a:cs typeface="Lucida Sans Unicode"/>
              </a:rPr>
              <a:t>|</a:t>
            </a:r>
            <a:r>
              <a:rPr sz="2176" spc="-42" dirty="0">
                <a:latin typeface="Lucida Sans Unicode"/>
                <a:cs typeface="Lucida Sans Unicode"/>
              </a:rPr>
              <a:t> </a:t>
            </a:r>
            <a:r>
              <a:rPr sz="2176" i="1" spc="118" dirty="0">
                <a:latin typeface="Trebuchet MS"/>
                <a:cs typeface="Trebuchet MS"/>
              </a:rPr>
              <a:t>S</a:t>
            </a:r>
            <a:r>
              <a:rPr sz="2176" i="1" spc="-51" baseline="-11904" dirty="0">
                <a:latin typeface="Trebuchet MS"/>
                <a:cs typeface="Trebuchet MS"/>
              </a:rPr>
              <a:t>t</a:t>
            </a:r>
            <a:r>
              <a:rPr sz="2176" i="1" baseline="-11904" dirty="0">
                <a:latin typeface="Trebuchet MS"/>
                <a:cs typeface="Trebuchet MS"/>
              </a:rPr>
              <a:t> </a:t>
            </a:r>
            <a:r>
              <a:rPr sz="2176" i="1" spc="-74" baseline="-11904" dirty="0">
                <a:latin typeface="Trebuchet MS"/>
                <a:cs typeface="Trebuchet MS"/>
              </a:rPr>
              <a:t> </a:t>
            </a:r>
            <a:r>
              <a:rPr sz="2176" spc="-17" dirty="0">
                <a:latin typeface="Georgia"/>
                <a:cs typeface="Georgia"/>
              </a:rPr>
              <a:t>=</a:t>
            </a:r>
            <a:r>
              <a:rPr sz="2176" spc="59" dirty="0">
                <a:latin typeface="Georgia"/>
                <a:cs typeface="Georgia"/>
              </a:rPr>
              <a:t> </a:t>
            </a:r>
            <a:r>
              <a:rPr sz="2176" i="1" spc="67" dirty="0">
                <a:latin typeface="Trebuchet MS"/>
                <a:cs typeface="Trebuchet MS"/>
              </a:rPr>
              <a:t>s</a:t>
            </a:r>
            <a:r>
              <a:rPr sz="2176" spc="-8" dirty="0">
                <a:latin typeface="Calibri"/>
                <a:cs typeface="Calibri"/>
              </a:rPr>
              <a:t>,</a:t>
            </a:r>
            <a:r>
              <a:rPr sz="2176" spc="-109" dirty="0">
                <a:latin typeface="Calibri"/>
                <a:cs typeface="Calibri"/>
              </a:rPr>
              <a:t> </a:t>
            </a:r>
            <a:r>
              <a:rPr sz="2176" i="1" spc="84" dirty="0">
                <a:latin typeface="Trebuchet MS"/>
                <a:cs typeface="Trebuchet MS"/>
              </a:rPr>
              <a:t>A</a:t>
            </a:r>
            <a:r>
              <a:rPr sz="2176" i="1" spc="-51" baseline="-11904" dirty="0">
                <a:latin typeface="Trebuchet MS"/>
                <a:cs typeface="Trebuchet MS"/>
              </a:rPr>
              <a:t>t</a:t>
            </a:r>
            <a:r>
              <a:rPr sz="2176" i="1" baseline="-11904" dirty="0">
                <a:latin typeface="Trebuchet MS"/>
                <a:cs typeface="Trebuchet MS"/>
              </a:rPr>
              <a:t> </a:t>
            </a:r>
            <a:r>
              <a:rPr sz="2176" i="1" spc="-74" baseline="-11904" dirty="0">
                <a:latin typeface="Trebuchet MS"/>
                <a:cs typeface="Trebuchet MS"/>
              </a:rPr>
              <a:t> </a:t>
            </a:r>
            <a:r>
              <a:rPr sz="2176" spc="-17" dirty="0">
                <a:latin typeface="Georgia"/>
                <a:cs typeface="Georgia"/>
              </a:rPr>
              <a:t>=</a:t>
            </a:r>
            <a:r>
              <a:rPr sz="2176" spc="59" dirty="0">
                <a:latin typeface="Georgia"/>
                <a:cs typeface="Georgia"/>
              </a:rPr>
              <a:t> </a:t>
            </a:r>
            <a:r>
              <a:rPr sz="2176" i="1" spc="-67" dirty="0">
                <a:latin typeface="Trebuchet MS"/>
                <a:cs typeface="Trebuchet MS"/>
              </a:rPr>
              <a:t>a</a:t>
            </a:r>
            <a:r>
              <a:rPr sz="2176" spc="8" dirty="0">
                <a:latin typeface="Lucida Sans Unicode"/>
                <a:cs typeface="Lucida Sans Unicode"/>
              </a:rPr>
              <a:t>]</a:t>
            </a:r>
            <a:endParaRPr sz="2176" dirty="0">
              <a:latin typeface="Lucida Sans Unicode"/>
              <a:cs typeface="Lucida Sans Unicode"/>
            </a:endParaRPr>
          </a:p>
          <a:p>
            <a:pPr marL="373922" indent="-310942">
              <a:spcBef>
                <a:spcPts val="1731"/>
              </a:spcBef>
              <a:buClr>
                <a:srgbClr val="3333B2"/>
              </a:buClr>
              <a:buSzPct val="110526"/>
              <a:buFont typeface="Arial" panose="020B0604020202020204" pitchFamily="34" charset="0"/>
              <a:buChar char="•"/>
              <a:tabLst>
                <a:tab pos="319168" algn="l"/>
              </a:tabLst>
            </a:pPr>
            <a:r>
              <a:rPr sz="1814" spc="-34" dirty="0">
                <a:latin typeface="Georgia"/>
                <a:cs typeface="Georgia"/>
              </a:rPr>
              <a:t>A</a:t>
            </a:r>
            <a:r>
              <a:rPr sz="1814" spc="67" dirty="0">
                <a:latin typeface="Georgia"/>
                <a:cs typeface="Georgia"/>
              </a:rPr>
              <a:t> </a:t>
            </a:r>
            <a:r>
              <a:rPr sz="1814" spc="-17" dirty="0">
                <a:latin typeface="Georgia"/>
                <a:cs typeface="Georgia"/>
              </a:rPr>
              <a:t>model</a:t>
            </a:r>
            <a:r>
              <a:rPr sz="1814" spc="67" dirty="0">
                <a:latin typeface="Georgia"/>
                <a:cs typeface="Georgia"/>
              </a:rPr>
              <a:t> </a:t>
            </a:r>
            <a:r>
              <a:rPr sz="1814" dirty="0">
                <a:latin typeface="Georgia"/>
                <a:cs typeface="Georgia"/>
              </a:rPr>
              <a:t>does</a:t>
            </a:r>
            <a:r>
              <a:rPr sz="1814" spc="67" dirty="0">
                <a:latin typeface="Georgia"/>
                <a:cs typeface="Georgia"/>
              </a:rPr>
              <a:t> </a:t>
            </a:r>
            <a:r>
              <a:rPr sz="1814" spc="-17" dirty="0">
                <a:latin typeface="Georgia"/>
                <a:cs typeface="Georgia"/>
              </a:rPr>
              <a:t>not</a:t>
            </a:r>
            <a:r>
              <a:rPr sz="1814" spc="67" dirty="0">
                <a:latin typeface="Georgia"/>
                <a:cs typeface="Georgia"/>
              </a:rPr>
              <a:t> </a:t>
            </a:r>
            <a:r>
              <a:rPr sz="1814" spc="-8" dirty="0">
                <a:latin typeface="Georgia"/>
                <a:cs typeface="Georgia"/>
              </a:rPr>
              <a:t>immediately</a:t>
            </a:r>
            <a:r>
              <a:rPr sz="1814" spc="67" dirty="0">
                <a:latin typeface="Georgia"/>
                <a:cs typeface="Georgia"/>
              </a:rPr>
              <a:t> </a:t>
            </a:r>
            <a:r>
              <a:rPr sz="1814" spc="-8" dirty="0">
                <a:latin typeface="Georgia"/>
                <a:cs typeface="Georgia"/>
              </a:rPr>
              <a:t>give</a:t>
            </a:r>
            <a:r>
              <a:rPr sz="1814" spc="67" dirty="0">
                <a:latin typeface="Georgia"/>
                <a:cs typeface="Georgia"/>
              </a:rPr>
              <a:t> </a:t>
            </a:r>
            <a:r>
              <a:rPr sz="1814" spc="-25" dirty="0">
                <a:latin typeface="Georgia"/>
                <a:cs typeface="Georgia"/>
              </a:rPr>
              <a:t>us</a:t>
            </a:r>
            <a:r>
              <a:rPr sz="1814" spc="67" dirty="0">
                <a:latin typeface="Georgia"/>
                <a:cs typeface="Georgia"/>
              </a:rPr>
              <a:t> </a:t>
            </a:r>
            <a:r>
              <a:rPr sz="1814" spc="17" dirty="0">
                <a:latin typeface="Georgia"/>
                <a:cs typeface="Georgia"/>
              </a:rPr>
              <a:t>a</a:t>
            </a:r>
            <a:r>
              <a:rPr sz="1814" spc="75" dirty="0">
                <a:latin typeface="Georgia"/>
                <a:cs typeface="Georgia"/>
              </a:rPr>
              <a:t> </a:t>
            </a:r>
            <a:r>
              <a:rPr sz="1814" spc="8" dirty="0">
                <a:latin typeface="Georgia"/>
                <a:cs typeface="Georgia"/>
              </a:rPr>
              <a:t>good</a:t>
            </a:r>
            <a:r>
              <a:rPr sz="1814" spc="67" dirty="0">
                <a:latin typeface="Georgia"/>
                <a:cs typeface="Georgia"/>
              </a:rPr>
              <a:t> </a:t>
            </a:r>
            <a:r>
              <a:rPr sz="1814" spc="-8" dirty="0">
                <a:latin typeface="Georgia"/>
                <a:cs typeface="Georgia"/>
              </a:rPr>
              <a:t>policy</a:t>
            </a:r>
            <a:r>
              <a:rPr sz="1814" spc="67" dirty="0">
                <a:latin typeface="Georgia"/>
                <a:cs typeface="Georgia"/>
              </a:rPr>
              <a:t> </a:t>
            </a:r>
            <a:r>
              <a:rPr sz="1814" spc="-84" dirty="0">
                <a:latin typeface="Georgia"/>
                <a:cs typeface="Georgia"/>
              </a:rPr>
              <a:t>-</a:t>
            </a:r>
            <a:r>
              <a:rPr sz="1814" spc="67" dirty="0">
                <a:latin typeface="Georgia"/>
                <a:cs typeface="Georgia"/>
              </a:rPr>
              <a:t> </a:t>
            </a:r>
            <a:r>
              <a:rPr sz="1814" spc="25" dirty="0">
                <a:latin typeface="Georgia"/>
                <a:cs typeface="Georgia"/>
              </a:rPr>
              <a:t>we</a:t>
            </a:r>
            <a:r>
              <a:rPr sz="1814" spc="67" dirty="0">
                <a:latin typeface="Georgia"/>
                <a:cs typeface="Georgia"/>
              </a:rPr>
              <a:t> </a:t>
            </a:r>
            <a:r>
              <a:rPr sz="1814" dirty="0">
                <a:latin typeface="Georgia"/>
                <a:cs typeface="Georgia"/>
              </a:rPr>
              <a:t>would</a:t>
            </a:r>
            <a:r>
              <a:rPr sz="1814" spc="67" dirty="0">
                <a:latin typeface="Georgia"/>
                <a:cs typeface="Georgia"/>
              </a:rPr>
              <a:t> </a:t>
            </a:r>
            <a:r>
              <a:rPr sz="1814" spc="-17" dirty="0">
                <a:latin typeface="Georgia"/>
                <a:cs typeface="Georgia"/>
              </a:rPr>
              <a:t>still</a:t>
            </a:r>
            <a:r>
              <a:rPr sz="1814" spc="67" dirty="0">
                <a:latin typeface="Georgia"/>
                <a:cs typeface="Georgia"/>
              </a:rPr>
              <a:t> </a:t>
            </a:r>
            <a:r>
              <a:rPr sz="1814" dirty="0">
                <a:latin typeface="Georgia"/>
                <a:cs typeface="Georgia"/>
              </a:rPr>
              <a:t>need</a:t>
            </a:r>
            <a:r>
              <a:rPr sz="1814" spc="75" dirty="0">
                <a:latin typeface="Georgia"/>
                <a:cs typeface="Georgia"/>
              </a:rPr>
              <a:t> </a:t>
            </a:r>
            <a:r>
              <a:rPr sz="1814" spc="-8" dirty="0">
                <a:latin typeface="Georgia"/>
                <a:cs typeface="Georgia"/>
              </a:rPr>
              <a:t>to</a:t>
            </a:r>
            <a:r>
              <a:rPr sz="1814" spc="67" dirty="0">
                <a:latin typeface="Georgia"/>
                <a:cs typeface="Georgia"/>
              </a:rPr>
              <a:t> </a:t>
            </a:r>
            <a:r>
              <a:rPr sz="1814" spc="-8" dirty="0">
                <a:latin typeface="Georgia"/>
                <a:cs typeface="Georgia"/>
              </a:rPr>
              <a:t>plan</a:t>
            </a:r>
            <a:endParaRPr lang="en-US" sz="1814" spc="-8" dirty="0">
              <a:latin typeface="Georgia"/>
              <a:cs typeface="Georgia"/>
            </a:endParaRPr>
          </a:p>
          <a:p>
            <a:pPr marL="373922" indent="-310942">
              <a:spcBef>
                <a:spcPts val="1731"/>
              </a:spcBef>
              <a:buClr>
                <a:srgbClr val="3333B2"/>
              </a:buClr>
              <a:buSzPct val="110526"/>
              <a:buFont typeface="Arial" panose="020B0604020202020204" pitchFamily="34" charset="0"/>
              <a:buChar char="•"/>
              <a:tabLst>
                <a:tab pos="319168" algn="l"/>
              </a:tabLst>
            </a:pPr>
            <a:endParaRPr sz="1814" dirty="0">
              <a:latin typeface="Georgia"/>
              <a:cs typeface="Georgia"/>
            </a:endParaRPr>
          </a:p>
          <a:p>
            <a:pPr marL="373922" indent="-310942">
              <a:spcBef>
                <a:spcPts val="597"/>
              </a:spcBef>
              <a:buClr>
                <a:srgbClr val="3333B2"/>
              </a:buClr>
              <a:buSzPct val="110526"/>
              <a:buFont typeface="Arial" panose="020B0604020202020204" pitchFamily="34" charset="0"/>
              <a:buChar char="•"/>
              <a:tabLst>
                <a:tab pos="319168" algn="l"/>
              </a:tabLst>
            </a:pPr>
            <a:r>
              <a:rPr sz="1814" spc="-75" dirty="0">
                <a:latin typeface="Georgia"/>
                <a:cs typeface="Georgia"/>
              </a:rPr>
              <a:t>We</a:t>
            </a:r>
            <a:r>
              <a:rPr sz="1814" spc="51" dirty="0">
                <a:latin typeface="Georgia"/>
                <a:cs typeface="Georgia"/>
              </a:rPr>
              <a:t> </a:t>
            </a:r>
            <a:r>
              <a:rPr sz="1814" dirty="0">
                <a:latin typeface="Georgia"/>
                <a:cs typeface="Georgia"/>
              </a:rPr>
              <a:t>could</a:t>
            </a:r>
            <a:r>
              <a:rPr sz="1814" spc="59" dirty="0">
                <a:latin typeface="Georgia"/>
                <a:cs typeface="Georgia"/>
              </a:rPr>
              <a:t> </a:t>
            </a:r>
            <a:r>
              <a:rPr sz="1814" spc="-17" dirty="0">
                <a:latin typeface="Georgia"/>
                <a:cs typeface="Georgia"/>
              </a:rPr>
              <a:t>also</a:t>
            </a:r>
            <a:r>
              <a:rPr sz="1814" spc="51" dirty="0">
                <a:latin typeface="Georgia"/>
                <a:cs typeface="Georgia"/>
              </a:rPr>
              <a:t> </a:t>
            </a:r>
            <a:r>
              <a:rPr sz="1814" spc="-17" dirty="0">
                <a:latin typeface="Georgia"/>
                <a:cs typeface="Georgia"/>
              </a:rPr>
              <a:t>consider</a:t>
            </a:r>
            <a:r>
              <a:rPr sz="1814" spc="59" dirty="0">
                <a:latin typeface="Georgia"/>
                <a:cs typeface="Georgia"/>
              </a:rPr>
              <a:t> </a:t>
            </a:r>
            <a:r>
              <a:rPr sz="1814" b="1" dirty="0">
                <a:solidFill>
                  <a:srgbClr val="0046FF"/>
                </a:solidFill>
                <a:latin typeface="Cambria"/>
                <a:cs typeface="Cambria"/>
              </a:rPr>
              <a:t>stochastic</a:t>
            </a:r>
            <a:r>
              <a:rPr sz="1814" b="1" spc="92" dirty="0">
                <a:solidFill>
                  <a:srgbClr val="0046FF"/>
                </a:solidFill>
                <a:latin typeface="Cambria"/>
                <a:cs typeface="Cambria"/>
              </a:rPr>
              <a:t> </a:t>
            </a:r>
            <a:r>
              <a:rPr sz="1814" spc="8" dirty="0">
                <a:latin typeface="Georgia"/>
                <a:cs typeface="Georgia"/>
              </a:rPr>
              <a:t>(</a:t>
            </a:r>
            <a:r>
              <a:rPr sz="1814" b="1" spc="8" dirty="0">
                <a:solidFill>
                  <a:srgbClr val="0046FF"/>
                </a:solidFill>
                <a:latin typeface="Cambria"/>
                <a:cs typeface="Cambria"/>
              </a:rPr>
              <a:t>generative</a:t>
            </a:r>
            <a:r>
              <a:rPr sz="1814" spc="8" dirty="0">
                <a:latin typeface="Georgia"/>
                <a:cs typeface="Georgia"/>
              </a:rPr>
              <a:t>)</a:t>
            </a:r>
            <a:r>
              <a:rPr sz="1814" spc="51" dirty="0">
                <a:latin typeface="Georgia"/>
                <a:cs typeface="Georgia"/>
              </a:rPr>
              <a:t> </a:t>
            </a:r>
            <a:r>
              <a:rPr sz="1814" spc="-17" dirty="0">
                <a:latin typeface="Georgia"/>
                <a:cs typeface="Georgia"/>
              </a:rPr>
              <a:t>models</a:t>
            </a:r>
            <a:endParaRPr sz="1814" dirty="0">
              <a:latin typeface="Georgia"/>
              <a:cs typeface="Georgia"/>
            </a:endParaRPr>
          </a:p>
        </p:txBody>
      </p:sp>
      <p:pic>
        <p:nvPicPr>
          <p:cNvPr id="4" name="Picture 3"/>
          <p:cNvPicPr>
            <a:picLocks noChangeAspect="1"/>
          </p:cNvPicPr>
          <p:nvPr/>
        </p:nvPicPr>
        <p:blipFill>
          <a:blip r:embed="rId2"/>
          <a:stretch>
            <a:fillRect/>
          </a:stretch>
        </p:blipFill>
        <p:spPr>
          <a:xfrm>
            <a:off x="4410894" y="3007457"/>
            <a:ext cx="5070596" cy="661111"/>
          </a:xfrm>
          <a:prstGeom prst="rect">
            <a:avLst/>
          </a:prstGeom>
        </p:spPr>
      </p:pic>
      <p:pic>
        <p:nvPicPr>
          <p:cNvPr id="5" name="Picture 4"/>
          <p:cNvPicPr>
            <a:picLocks noChangeAspect="1"/>
          </p:cNvPicPr>
          <p:nvPr/>
        </p:nvPicPr>
        <p:blipFill>
          <a:blip r:embed="rId3"/>
          <a:stretch>
            <a:fillRect/>
          </a:stretch>
        </p:blipFill>
        <p:spPr>
          <a:xfrm>
            <a:off x="2846952" y="2759394"/>
            <a:ext cx="278956" cy="295625"/>
          </a:xfrm>
          <a:prstGeom prst="rect">
            <a:avLst/>
          </a:prstGeom>
        </p:spPr>
      </p:pic>
      <p:pic>
        <p:nvPicPr>
          <p:cNvPr id="6" name="Picture 5"/>
          <p:cNvPicPr>
            <a:picLocks noChangeAspect="1"/>
          </p:cNvPicPr>
          <p:nvPr/>
        </p:nvPicPr>
        <p:blipFill>
          <a:blip r:embed="rId4"/>
          <a:stretch>
            <a:fillRect/>
          </a:stretch>
        </p:blipFill>
        <p:spPr>
          <a:xfrm>
            <a:off x="4480530" y="4064188"/>
            <a:ext cx="952821" cy="466693"/>
          </a:xfrm>
          <a:prstGeom prst="rect">
            <a:avLst/>
          </a:prstGeom>
        </p:spPr>
      </p:pic>
      <p:pic>
        <p:nvPicPr>
          <p:cNvPr id="7" name="Picture 6"/>
          <p:cNvPicPr>
            <a:picLocks noChangeAspect="1"/>
          </p:cNvPicPr>
          <p:nvPr/>
        </p:nvPicPr>
        <p:blipFill>
          <a:blip r:embed="rId5"/>
          <a:stretch>
            <a:fillRect/>
          </a:stretch>
        </p:blipFill>
        <p:spPr>
          <a:xfrm>
            <a:off x="2778025" y="3704440"/>
            <a:ext cx="270100" cy="284368"/>
          </a:xfrm>
          <a:prstGeom prst="rect">
            <a:avLst/>
          </a:prstGeom>
        </p:spPr>
      </p:pic>
      <p:sp>
        <p:nvSpPr>
          <p:cNvPr id="8" name="Rectangle 7">
            <a:extLst>
              <a:ext uri="{FF2B5EF4-FFF2-40B4-BE49-F238E27FC236}">
                <a16:creationId xmlns:a16="http://schemas.microsoft.com/office/drawing/2014/main" id="{B4BA5D1E-A16E-528D-C6C4-80415203078C}"/>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BFC87D51-8564-3BF6-E148-B46110C666F6}"/>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0" name="Graphic 21">
            <a:extLst>
              <a:ext uri="{FF2B5EF4-FFF2-40B4-BE49-F238E27FC236}">
                <a16:creationId xmlns:a16="http://schemas.microsoft.com/office/drawing/2014/main" id="{D6CD182C-187B-0FBD-937B-8C9A527B1F8F}"/>
              </a:ext>
            </a:extLst>
          </p:cNvPr>
          <p:cNvPicPr>
            <a:picLocks noChangeAspect="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334164058"/>
      </p:ext>
    </p:extLst>
  </p:cSld>
  <p:clrMapOvr>
    <a:masterClrMapping/>
  </p:clrMapOvr>
  <p:transition>
    <p:cut/>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450086" y="964537"/>
            <a:ext cx="3161463" cy="421371"/>
          </a:xfrm>
          <a:prstGeom prst="rect">
            <a:avLst/>
          </a:prstGeom>
        </p:spPr>
        <p:txBody>
          <a:bodyPr vert="horz" wrap="square" lIns="0" tIns="19214" rIns="0" bIns="0" rtlCol="0" anchor="ctr">
            <a:spAutoFit/>
          </a:bodyPr>
          <a:lstStyle/>
          <a:p>
            <a:pPr marL="21349">
              <a:spcBef>
                <a:spcPts val="151"/>
              </a:spcBef>
            </a:pPr>
            <a:r>
              <a:rPr sz="2902" spc="-25" dirty="0">
                <a:solidFill>
                  <a:srgbClr val="3333B2"/>
                </a:solidFill>
                <a:latin typeface="Georgia"/>
                <a:cs typeface="Georgia"/>
              </a:rPr>
              <a:t>Maze </a:t>
            </a:r>
            <a:r>
              <a:rPr sz="2902" spc="-59" dirty="0">
                <a:solidFill>
                  <a:srgbClr val="3333B2"/>
                </a:solidFill>
                <a:latin typeface="Georgia"/>
                <a:cs typeface="Georgia"/>
              </a:rPr>
              <a:t>Example</a:t>
            </a:r>
            <a:endParaRPr sz="2902" dirty="0">
              <a:latin typeface="Georgia"/>
              <a:cs typeface="Georgia"/>
            </a:endParaRPr>
          </a:p>
        </p:txBody>
      </p:sp>
      <p:grpSp>
        <p:nvGrpSpPr>
          <p:cNvPr id="3" name="object 3"/>
          <p:cNvGrpSpPr/>
          <p:nvPr/>
        </p:nvGrpSpPr>
        <p:grpSpPr>
          <a:xfrm>
            <a:off x="2099995" y="1816119"/>
            <a:ext cx="3381689" cy="3381689"/>
            <a:chOff x="505779" y="662963"/>
            <a:chExt cx="2011680" cy="2011680"/>
          </a:xfrm>
        </p:grpSpPr>
        <p:pic>
          <p:nvPicPr>
            <p:cNvPr id="4" name="object 4"/>
            <p:cNvPicPr/>
            <p:nvPr/>
          </p:nvPicPr>
          <p:blipFill>
            <a:blip r:embed="rId2" cstate="print"/>
            <a:stretch>
              <a:fillRect/>
            </a:stretch>
          </p:blipFill>
          <p:spPr>
            <a:xfrm>
              <a:off x="505779" y="662963"/>
              <a:ext cx="380615" cy="380615"/>
            </a:xfrm>
            <a:prstGeom prst="rect">
              <a:avLst/>
            </a:prstGeom>
          </p:spPr>
        </p:pic>
        <p:pic>
          <p:nvPicPr>
            <p:cNvPr id="5" name="object 5"/>
            <p:cNvPicPr/>
            <p:nvPr/>
          </p:nvPicPr>
          <p:blipFill>
            <a:blip r:embed="rId2" cstate="print"/>
            <a:stretch>
              <a:fillRect/>
            </a:stretch>
          </p:blipFill>
          <p:spPr>
            <a:xfrm>
              <a:off x="738773" y="662963"/>
              <a:ext cx="380615" cy="380615"/>
            </a:xfrm>
            <a:prstGeom prst="rect">
              <a:avLst/>
            </a:prstGeom>
          </p:spPr>
        </p:pic>
        <p:pic>
          <p:nvPicPr>
            <p:cNvPr id="6" name="object 6"/>
            <p:cNvPicPr/>
            <p:nvPr/>
          </p:nvPicPr>
          <p:blipFill>
            <a:blip r:embed="rId2" cstate="print"/>
            <a:stretch>
              <a:fillRect/>
            </a:stretch>
          </p:blipFill>
          <p:spPr>
            <a:xfrm>
              <a:off x="971790" y="662963"/>
              <a:ext cx="380615" cy="380615"/>
            </a:xfrm>
            <a:prstGeom prst="rect">
              <a:avLst/>
            </a:prstGeom>
          </p:spPr>
        </p:pic>
        <p:pic>
          <p:nvPicPr>
            <p:cNvPr id="7" name="object 7"/>
            <p:cNvPicPr/>
            <p:nvPr/>
          </p:nvPicPr>
          <p:blipFill>
            <a:blip r:embed="rId2" cstate="print"/>
            <a:stretch>
              <a:fillRect/>
            </a:stretch>
          </p:blipFill>
          <p:spPr>
            <a:xfrm>
              <a:off x="1204784" y="662963"/>
              <a:ext cx="380615" cy="380615"/>
            </a:xfrm>
            <a:prstGeom prst="rect">
              <a:avLst/>
            </a:prstGeom>
          </p:spPr>
        </p:pic>
        <p:pic>
          <p:nvPicPr>
            <p:cNvPr id="8" name="object 8"/>
            <p:cNvPicPr/>
            <p:nvPr/>
          </p:nvPicPr>
          <p:blipFill>
            <a:blip r:embed="rId2" cstate="print"/>
            <a:stretch>
              <a:fillRect/>
            </a:stretch>
          </p:blipFill>
          <p:spPr>
            <a:xfrm>
              <a:off x="1437802" y="662963"/>
              <a:ext cx="380615" cy="380615"/>
            </a:xfrm>
            <a:prstGeom prst="rect">
              <a:avLst/>
            </a:prstGeom>
          </p:spPr>
        </p:pic>
        <p:pic>
          <p:nvPicPr>
            <p:cNvPr id="9" name="object 9"/>
            <p:cNvPicPr/>
            <p:nvPr/>
          </p:nvPicPr>
          <p:blipFill>
            <a:blip r:embed="rId2" cstate="print"/>
            <a:stretch>
              <a:fillRect/>
            </a:stretch>
          </p:blipFill>
          <p:spPr>
            <a:xfrm>
              <a:off x="1670795" y="662963"/>
              <a:ext cx="380615" cy="380615"/>
            </a:xfrm>
            <a:prstGeom prst="rect">
              <a:avLst/>
            </a:prstGeom>
          </p:spPr>
        </p:pic>
        <p:pic>
          <p:nvPicPr>
            <p:cNvPr id="10" name="object 10"/>
            <p:cNvPicPr/>
            <p:nvPr/>
          </p:nvPicPr>
          <p:blipFill>
            <a:blip r:embed="rId2" cstate="print"/>
            <a:stretch>
              <a:fillRect/>
            </a:stretch>
          </p:blipFill>
          <p:spPr>
            <a:xfrm>
              <a:off x="1903788" y="662963"/>
              <a:ext cx="380615" cy="380615"/>
            </a:xfrm>
            <a:prstGeom prst="rect">
              <a:avLst/>
            </a:prstGeom>
          </p:spPr>
        </p:pic>
        <p:pic>
          <p:nvPicPr>
            <p:cNvPr id="11" name="object 11"/>
            <p:cNvPicPr/>
            <p:nvPr/>
          </p:nvPicPr>
          <p:blipFill>
            <a:blip r:embed="rId2" cstate="print"/>
            <a:stretch>
              <a:fillRect/>
            </a:stretch>
          </p:blipFill>
          <p:spPr>
            <a:xfrm>
              <a:off x="2136807" y="662963"/>
              <a:ext cx="380615" cy="380615"/>
            </a:xfrm>
            <a:prstGeom prst="rect">
              <a:avLst/>
            </a:prstGeom>
          </p:spPr>
        </p:pic>
        <p:pic>
          <p:nvPicPr>
            <p:cNvPr id="12" name="object 12"/>
            <p:cNvPicPr/>
            <p:nvPr/>
          </p:nvPicPr>
          <p:blipFill>
            <a:blip r:embed="rId2" cstate="print"/>
            <a:stretch>
              <a:fillRect/>
            </a:stretch>
          </p:blipFill>
          <p:spPr>
            <a:xfrm>
              <a:off x="505779" y="895956"/>
              <a:ext cx="380615" cy="380615"/>
            </a:xfrm>
            <a:prstGeom prst="rect">
              <a:avLst/>
            </a:prstGeom>
          </p:spPr>
        </p:pic>
        <p:pic>
          <p:nvPicPr>
            <p:cNvPr id="13" name="object 13"/>
            <p:cNvPicPr/>
            <p:nvPr/>
          </p:nvPicPr>
          <p:blipFill>
            <a:blip r:embed="rId2" cstate="print"/>
            <a:stretch>
              <a:fillRect/>
            </a:stretch>
          </p:blipFill>
          <p:spPr>
            <a:xfrm>
              <a:off x="738773" y="895956"/>
              <a:ext cx="380615" cy="380615"/>
            </a:xfrm>
            <a:prstGeom prst="rect">
              <a:avLst/>
            </a:prstGeom>
          </p:spPr>
        </p:pic>
        <p:pic>
          <p:nvPicPr>
            <p:cNvPr id="14" name="object 14"/>
            <p:cNvPicPr/>
            <p:nvPr/>
          </p:nvPicPr>
          <p:blipFill>
            <a:blip r:embed="rId2" cstate="print"/>
            <a:stretch>
              <a:fillRect/>
            </a:stretch>
          </p:blipFill>
          <p:spPr>
            <a:xfrm>
              <a:off x="971790" y="895956"/>
              <a:ext cx="380615" cy="380615"/>
            </a:xfrm>
            <a:prstGeom prst="rect">
              <a:avLst/>
            </a:prstGeom>
          </p:spPr>
        </p:pic>
        <p:pic>
          <p:nvPicPr>
            <p:cNvPr id="15" name="object 15"/>
            <p:cNvPicPr/>
            <p:nvPr/>
          </p:nvPicPr>
          <p:blipFill>
            <a:blip r:embed="rId2" cstate="print"/>
            <a:stretch>
              <a:fillRect/>
            </a:stretch>
          </p:blipFill>
          <p:spPr>
            <a:xfrm>
              <a:off x="1204784" y="895956"/>
              <a:ext cx="380615" cy="380615"/>
            </a:xfrm>
            <a:prstGeom prst="rect">
              <a:avLst/>
            </a:prstGeom>
          </p:spPr>
        </p:pic>
        <p:pic>
          <p:nvPicPr>
            <p:cNvPr id="16" name="object 16"/>
            <p:cNvPicPr/>
            <p:nvPr/>
          </p:nvPicPr>
          <p:blipFill>
            <a:blip r:embed="rId2" cstate="print"/>
            <a:stretch>
              <a:fillRect/>
            </a:stretch>
          </p:blipFill>
          <p:spPr>
            <a:xfrm>
              <a:off x="1437802" y="895956"/>
              <a:ext cx="380615" cy="380615"/>
            </a:xfrm>
            <a:prstGeom prst="rect">
              <a:avLst/>
            </a:prstGeom>
          </p:spPr>
        </p:pic>
        <p:pic>
          <p:nvPicPr>
            <p:cNvPr id="17" name="object 17"/>
            <p:cNvPicPr/>
            <p:nvPr/>
          </p:nvPicPr>
          <p:blipFill>
            <a:blip r:embed="rId2" cstate="print"/>
            <a:stretch>
              <a:fillRect/>
            </a:stretch>
          </p:blipFill>
          <p:spPr>
            <a:xfrm>
              <a:off x="1670795" y="895956"/>
              <a:ext cx="380615" cy="380615"/>
            </a:xfrm>
            <a:prstGeom prst="rect">
              <a:avLst/>
            </a:prstGeom>
          </p:spPr>
        </p:pic>
        <p:pic>
          <p:nvPicPr>
            <p:cNvPr id="18" name="object 18"/>
            <p:cNvPicPr/>
            <p:nvPr/>
          </p:nvPicPr>
          <p:blipFill>
            <a:blip r:embed="rId2" cstate="print"/>
            <a:stretch>
              <a:fillRect/>
            </a:stretch>
          </p:blipFill>
          <p:spPr>
            <a:xfrm>
              <a:off x="1903788" y="895956"/>
              <a:ext cx="380615" cy="380615"/>
            </a:xfrm>
            <a:prstGeom prst="rect">
              <a:avLst/>
            </a:prstGeom>
          </p:spPr>
        </p:pic>
        <p:pic>
          <p:nvPicPr>
            <p:cNvPr id="19" name="object 19"/>
            <p:cNvPicPr/>
            <p:nvPr/>
          </p:nvPicPr>
          <p:blipFill>
            <a:blip r:embed="rId2" cstate="print"/>
            <a:stretch>
              <a:fillRect/>
            </a:stretch>
          </p:blipFill>
          <p:spPr>
            <a:xfrm>
              <a:off x="2136807" y="895956"/>
              <a:ext cx="380615" cy="380615"/>
            </a:xfrm>
            <a:prstGeom prst="rect">
              <a:avLst/>
            </a:prstGeom>
          </p:spPr>
        </p:pic>
        <p:pic>
          <p:nvPicPr>
            <p:cNvPr id="20" name="object 20"/>
            <p:cNvPicPr/>
            <p:nvPr/>
          </p:nvPicPr>
          <p:blipFill>
            <a:blip r:embed="rId2" cstate="print"/>
            <a:stretch>
              <a:fillRect/>
            </a:stretch>
          </p:blipFill>
          <p:spPr>
            <a:xfrm>
              <a:off x="505779" y="1128974"/>
              <a:ext cx="380615" cy="380615"/>
            </a:xfrm>
            <a:prstGeom prst="rect">
              <a:avLst/>
            </a:prstGeom>
          </p:spPr>
        </p:pic>
        <p:pic>
          <p:nvPicPr>
            <p:cNvPr id="21" name="object 21"/>
            <p:cNvPicPr/>
            <p:nvPr/>
          </p:nvPicPr>
          <p:blipFill>
            <a:blip r:embed="rId2" cstate="print"/>
            <a:stretch>
              <a:fillRect/>
            </a:stretch>
          </p:blipFill>
          <p:spPr>
            <a:xfrm>
              <a:off x="738773" y="1128974"/>
              <a:ext cx="380615" cy="380615"/>
            </a:xfrm>
            <a:prstGeom prst="rect">
              <a:avLst/>
            </a:prstGeom>
          </p:spPr>
        </p:pic>
        <p:pic>
          <p:nvPicPr>
            <p:cNvPr id="22" name="object 22"/>
            <p:cNvPicPr/>
            <p:nvPr/>
          </p:nvPicPr>
          <p:blipFill>
            <a:blip r:embed="rId2" cstate="print"/>
            <a:stretch>
              <a:fillRect/>
            </a:stretch>
          </p:blipFill>
          <p:spPr>
            <a:xfrm>
              <a:off x="971790" y="1128974"/>
              <a:ext cx="380615" cy="380615"/>
            </a:xfrm>
            <a:prstGeom prst="rect">
              <a:avLst/>
            </a:prstGeom>
          </p:spPr>
        </p:pic>
        <p:pic>
          <p:nvPicPr>
            <p:cNvPr id="23" name="object 23"/>
            <p:cNvPicPr/>
            <p:nvPr/>
          </p:nvPicPr>
          <p:blipFill>
            <a:blip r:embed="rId2" cstate="print"/>
            <a:stretch>
              <a:fillRect/>
            </a:stretch>
          </p:blipFill>
          <p:spPr>
            <a:xfrm>
              <a:off x="1204784" y="1128974"/>
              <a:ext cx="380615" cy="380615"/>
            </a:xfrm>
            <a:prstGeom prst="rect">
              <a:avLst/>
            </a:prstGeom>
          </p:spPr>
        </p:pic>
        <p:pic>
          <p:nvPicPr>
            <p:cNvPr id="24" name="object 24"/>
            <p:cNvPicPr/>
            <p:nvPr/>
          </p:nvPicPr>
          <p:blipFill>
            <a:blip r:embed="rId2" cstate="print"/>
            <a:stretch>
              <a:fillRect/>
            </a:stretch>
          </p:blipFill>
          <p:spPr>
            <a:xfrm>
              <a:off x="1437802" y="1128974"/>
              <a:ext cx="380615" cy="380615"/>
            </a:xfrm>
            <a:prstGeom prst="rect">
              <a:avLst/>
            </a:prstGeom>
          </p:spPr>
        </p:pic>
        <p:pic>
          <p:nvPicPr>
            <p:cNvPr id="25" name="object 25"/>
            <p:cNvPicPr/>
            <p:nvPr/>
          </p:nvPicPr>
          <p:blipFill>
            <a:blip r:embed="rId2" cstate="print"/>
            <a:stretch>
              <a:fillRect/>
            </a:stretch>
          </p:blipFill>
          <p:spPr>
            <a:xfrm>
              <a:off x="1670795" y="1128974"/>
              <a:ext cx="380615" cy="380615"/>
            </a:xfrm>
            <a:prstGeom prst="rect">
              <a:avLst/>
            </a:prstGeom>
          </p:spPr>
        </p:pic>
        <p:pic>
          <p:nvPicPr>
            <p:cNvPr id="26" name="object 26"/>
            <p:cNvPicPr/>
            <p:nvPr/>
          </p:nvPicPr>
          <p:blipFill>
            <a:blip r:embed="rId2" cstate="print"/>
            <a:stretch>
              <a:fillRect/>
            </a:stretch>
          </p:blipFill>
          <p:spPr>
            <a:xfrm>
              <a:off x="1903788" y="1128974"/>
              <a:ext cx="380615" cy="380615"/>
            </a:xfrm>
            <a:prstGeom prst="rect">
              <a:avLst/>
            </a:prstGeom>
          </p:spPr>
        </p:pic>
        <p:pic>
          <p:nvPicPr>
            <p:cNvPr id="27" name="object 27"/>
            <p:cNvPicPr/>
            <p:nvPr/>
          </p:nvPicPr>
          <p:blipFill>
            <a:blip r:embed="rId2" cstate="print"/>
            <a:stretch>
              <a:fillRect/>
            </a:stretch>
          </p:blipFill>
          <p:spPr>
            <a:xfrm>
              <a:off x="2136807" y="1128974"/>
              <a:ext cx="380615" cy="380615"/>
            </a:xfrm>
            <a:prstGeom prst="rect">
              <a:avLst/>
            </a:prstGeom>
          </p:spPr>
        </p:pic>
        <p:pic>
          <p:nvPicPr>
            <p:cNvPr id="28" name="object 28"/>
            <p:cNvPicPr/>
            <p:nvPr/>
          </p:nvPicPr>
          <p:blipFill>
            <a:blip r:embed="rId2" cstate="print"/>
            <a:stretch>
              <a:fillRect/>
            </a:stretch>
          </p:blipFill>
          <p:spPr>
            <a:xfrm>
              <a:off x="505779" y="1361967"/>
              <a:ext cx="380615" cy="380615"/>
            </a:xfrm>
            <a:prstGeom prst="rect">
              <a:avLst/>
            </a:prstGeom>
          </p:spPr>
        </p:pic>
        <p:pic>
          <p:nvPicPr>
            <p:cNvPr id="29" name="object 29"/>
            <p:cNvPicPr/>
            <p:nvPr/>
          </p:nvPicPr>
          <p:blipFill>
            <a:blip r:embed="rId2" cstate="print"/>
            <a:stretch>
              <a:fillRect/>
            </a:stretch>
          </p:blipFill>
          <p:spPr>
            <a:xfrm>
              <a:off x="738773" y="1361967"/>
              <a:ext cx="380615" cy="380615"/>
            </a:xfrm>
            <a:prstGeom prst="rect">
              <a:avLst/>
            </a:prstGeom>
          </p:spPr>
        </p:pic>
        <p:pic>
          <p:nvPicPr>
            <p:cNvPr id="30" name="object 30"/>
            <p:cNvPicPr/>
            <p:nvPr/>
          </p:nvPicPr>
          <p:blipFill>
            <a:blip r:embed="rId2" cstate="print"/>
            <a:stretch>
              <a:fillRect/>
            </a:stretch>
          </p:blipFill>
          <p:spPr>
            <a:xfrm>
              <a:off x="971790" y="1361967"/>
              <a:ext cx="380615" cy="380615"/>
            </a:xfrm>
            <a:prstGeom prst="rect">
              <a:avLst/>
            </a:prstGeom>
          </p:spPr>
        </p:pic>
        <p:pic>
          <p:nvPicPr>
            <p:cNvPr id="31" name="object 31"/>
            <p:cNvPicPr/>
            <p:nvPr/>
          </p:nvPicPr>
          <p:blipFill>
            <a:blip r:embed="rId2" cstate="print"/>
            <a:stretch>
              <a:fillRect/>
            </a:stretch>
          </p:blipFill>
          <p:spPr>
            <a:xfrm>
              <a:off x="1204784" y="1361967"/>
              <a:ext cx="380615" cy="380615"/>
            </a:xfrm>
            <a:prstGeom prst="rect">
              <a:avLst/>
            </a:prstGeom>
          </p:spPr>
        </p:pic>
        <p:pic>
          <p:nvPicPr>
            <p:cNvPr id="32" name="object 32"/>
            <p:cNvPicPr/>
            <p:nvPr/>
          </p:nvPicPr>
          <p:blipFill>
            <a:blip r:embed="rId2" cstate="print"/>
            <a:stretch>
              <a:fillRect/>
            </a:stretch>
          </p:blipFill>
          <p:spPr>
            <a:xfrm>
              <a:off x="1437802" y="1361967"/>
              <a:ext cx="380615" cy="380615"/>
            </a:xfrm>
            <a:prstGeom prst="rect">
              <a:avLst/>
            </a:prstGeom>
          </p:spPr>
        </p:pic>
        <p:pic>
          <p:nvPicPr>
            <p:cNvPr id="33" name="object 33"/>
            <p:cNvPicPr/>
            <p:nvPr/>
          </p:nvPicPr>
          <p:blipFill>
            <a:blip r:embed="rId2" cstate="print"/>
            <a:stretch>
              <a:fillRect/>
            </a:stretch>
          </p:blipFill>
          <p:spPr>
            <a:xfrm>
              <a:off x="1670795" y="1361967"/>
              <a:ext cx="380615" cy="380615"/>
            </a:xfrm>
            <a:prstGeom prst="rect">
              <a:avLst/>
            </a:prstGeom>
          </p:spPr>
        </p:pic>
        <p:pic>
          <p:nvPicPr>
            <p:cNvPr id="34" name="object 34"/>
            <p:cNvPicPr/>
            <p:nvPr/>
          </p:nvPicPr>
          <p:blipFill>
            <a:blip r:embed="rId2" cstate="print"/>
            <a:stretch>
              <a:fillRect/>
            </a:stretch>
          </p:blipFill>
          <p:spPr>
            <a:xfrm>
              <a:off x="1903788" y="1361967"/>
              <a:ext cx="380615" cy="380615"/>
            </a:xfrm>
            <a:prstGeom prst="rect">
              <a:avLst/>
            </a:prstGeom>
          </p:spPr>
        </p:pic>
        <p:pic>
          <p:nvPicPr>
            <p:cNvPr id="35" name="object 35"/>
            <p:cNvPicPr/>
            <p:nvPr/>
          </p:nvPicPr>
          <p:blipFill>
            <a:blip r:embed="rId2" cstate="print"/>
            <a:stretch>
              <a:fillRect/>
            </a:stretch>
          </p:blipFill>
          <p:spPr>
            <a:xfrm>
              <a:off x="2136807" y="1361967"/>
              <a:ext cx="380615" cy="380615"/>
            </a:xfrm>
            <a:prstGeom prst="rect">
              <a:avLst/>
            </a:prstGeom>
          </p:spPr>
        </p:pic>
        <p:pic>
          <p:nvPicPr>
            <p:cNvPr id="36" name="object 36"/>
            <p:cNvPicPr/>
            <p:nvPr/>
          </p:nvPicPr>
          <p:blipFill>
            <a:blip r:embed="rId2" cstate="print"/>
            <a:stretch>
              <a:fillRect/>
            </a:stretch>
          </p:blipFill>
          <p:spPr>
            <a:xfrm>
              <a:off x="505779" y="1594987"/>
              <a:ext cx="380615" cy="380615"/>
            </a:xfrm>
            <a:prstGeom prst="rect">
              <a:avLst/>
            </a:prstGeom>
          </p:spPr>
        </p:pic>
        <p:pic>
          <p:nvPicPr>
            <p:cNvPr id="37" name="object 37"/>
            <p:cNvPicPr/>
            <p:nvPr/>
          </p:nvPicPr>
          <p:blipFill>
            <a:blip r:embed="rId2" cstate="print"/>
            <a:stretch>
              <a:fillRect/>
            </a:stretch>
          </p:blipFill>
          <p:spPr>
            <a:xfrm>
              <a:off x="738773" y="1594987"/>
              <a:ext cx="380615" cy="380615"/>
            </a:xfrm>
            <a:prstGeom prst="rect">
              <a:avLst/>
            </a:prstGeom>
          </p:spPr>
        </p:pic>
        <p:pic>
          <p:nvPicPr>
            <p:cNvPr id="38" name="object 38"/>
            <p:cNvPicPr/>
            <p:nvPr/>
          </p:nvPicPr>
          <p:blipFill>
            <a:blip r:embed="rId2" cstate="print"/>
            <a:stretch>
              <a:fillRect/>
            </a:stretch>
          </p:blipFill>
          <p:spPr>
            <a:xfrm>
              <a:off x="971790" y="1594987"/>
              <a:ext cx="380615" cy="380615"/>
            </a:xfrm>
            <a:prstGeom prst="rect">
              <a:avLst/>
            </a:prstGeom>
          </p:spPr>
        </p:pic>
        <p:pic>
          <p:nvPicPr>
            <p:cNvPr id="39" name="object 39"/>
            <p:cNvPicPr/>
            <p:nvPr/>
          </p:nvPicPr>
          <p:blipFill>
            <a:blip r:embed="rId2" cstate="print"/>
            <a:stretch>
              <a:fillRect/>
            </a:stretch>
          </p:blipFill>
          <p:spPr>
            <a:xfrm>
              <a:off x="1204784" y="1594987"/>
              <a:ext cx="380615" cy="380615"/>
            </a:xfrm>
            <a:prstGeom prst="rect">
              <a:avLst/>
            </a:prstGeom>
          </p:spPr>
        </p:pic>
        <p:pic>
          <p:nvPicPr>
            <p:cNvPr id="40" name="object 40"/>
            <p:cNvPicPr/>
            <p:nvPr/>
          </p:nvPicPr>
          <p:blipFill>
            <a:blip r:embed="rId2" cstate="print"/>
            <a:stretch>
              <a:fillRect/>
            </a:stretch>
          </p:blipFill>
          <p:spPr>
            <a:xfrm>
              <a:off x="1437802" y="1594987"/>
              <a:ext cx="380615" cy="380615"/>
            </a:xfrm>
            <a:prstGeom prst="rect">
              <a:avLst/>
            </a:prstGeom>
          </p:spPr>
        </p:pic>
        <p:pic>
          <p:nvPicPr>
            <p:cNvPr id="41" name="object 41"/>
            <p:cNvPicPr/>
            <p:nvPr/>
          </p:nvPicPr>
          <p:blipFill>
            <a:blip r:embed="rId2" cstate="print"/>
            <a:stretch>
              <a:fillRect/>
            </a:stretch>
          </p:blipFill>
          <p:spPr>
            <a:xfrm>
              <a:off x="1670795" y="1594987"/>
              <a:ext cx="380615" cy="380615"/>
            </a:xfrm>
            <a:prstGeom prst="rect">
              <a:avLst/>
            </a:prstGeom>
          </p:spPr>
        </p:pic>
        <p:pic>
          <p:nvPicPr>
            <p:cNvPr id="42" name="object 42"/>
            <p:cNvPicPr/>
            <p:nvPr/>
          </p:nvPicPr>
          <p:blipFill>
            <a:blip r:embed="rId2" cstate="print"/>
            <a:stretch>
              <a:fillRect/>
            </a:stretch>
          </p:blipFill>
          <p:spPr>
            <a:xfrm>
              <a:off x="1903788" y="1594987"/>
              <a:ext cx="380615" cy="380615"/>
            </a:xfrm>
            <a:prstGeom prst="rect">
              <a:avLst/>
            </a:prstGeom>
          </p:spPr>
        </p:pic>
        <p:pic>
          <p:nvPicPr>
            <p:cNvPr id="43" name="object 43"/>
            <p:cNvPicPr/>
            <p:nvPr/>
          </p:nvPicPr>
          <p:blipFill>
            <a:blip r:embed="rId2" cstate="print"/>
            <a:stretch>
              <a:fillRect/>
            </a:stretch>
          </p:blipFill>
          <p:spPr>
            <a:xfrm>
              <a:off x="2136807" y="1594987"/>
              <a:ext cx="380615" cy="380615"/>
            </a:xfrm>
            <a:prstGeom prst="rect">
              <a:avLst/>
            </a:prstGeom>
          </p:spPr>
        </p:pic>
        <p:pic>
          <p:nvPicPr>
            <p:cNvPr id="44" name="object 44"/>
            <p:cNvPicPr/>
            <p:nvPr/>
          </p:nvPicPr>
          <p:blipFill>
            <a:blip r:embed="rId2" cstate="print"/>
            <a:stretch>
              <a:fillRect/>
            </a:stretch>
          </p:blipFill>
          <p:spPr>
            <a:xfrm>
              <a:off x="505779" y="1827978"/>
              <a:ext cx="380615" cy="380615"/>
            </a:xfrm>
            <a:prstGeom prst="rect">
              <a:avLst/>
            </a:prstGeom>
          </p:spPr>
        </p:pic>
        <p:pic>
          <p:nvPicPr>
            <p:cNvPr id="45" name="object 45"/>
            <p:cNvPicPr/>
            <p:nvPr/>
          </p:nvPicPr>
          <p:blipFill>
            <a:blip r:embed="rId2" cstate="print"/>
            <a:stretch>
              <a:fillRect/>
            </a:stretch>
          </p:blipFill>
          <p:spPr>
            <a:xfrm>
              <a:off x="738773" y="1827978"/>
              <a:ext cx="380615" cy="380615"/>
            </a:xfrm>
            <a:prstGeom prst="rect">
              <a:avLst/>
            </a:prstGeom>
          </p:spPr>
        </p:pic>
        <p:pic>
          <p:nvPicPr>
            <p:cNvPr id="46" name="object 46"/>
            <p:cNvPicPr/>
            <p:nvPr/>
          </p:nvPicPr>
          <p:blipFill>
            <a:blip r:embed="rId2" cstate="print"/>
            <a:stretch>
              <a:fillRect/>
            </a:stretch>
          </p:blipFill>
          <p:spPr>
            <a:xfrm>
              <a:off x="971790" y="1827978"/>
              <a:ext cx="380615" cy="380615"/>
            </a:xfrm>
            <a:prstGeom prst="rect">
              <a:avLst/>
            </a:prstGeom>
          </p:spPr>
        </p:pic>
        <p:pic>
          <p:nvPicPr>
            <p:cNvPr id="47" name="object 47"/>
            <p:cNvPicPr/>
            <p:nvPr/>
          </p:nvPicPr>
          <p:blipFill>
            <a:blip r:embed="rId2" cstate="print"/>
            <a:stretch>
              <a:fillRect/>
            </a:stretch>
          </p:blipFill>
          <p:spPr>
            <a:xfrm>
              <a:off x="1204784" y="1827978"/>
              <a:ext cx="380615" cy="380615"/>
            </a:xfrm>
            <a:prstGeom prst="rect">
              <a:avLst/>
            </a:prstGeom>
          </p:spPr>
        </p:pic>
        <p:pic>
          <p:nvPicPr>
            <p:cNvPr id="48" name="object 48"/>
            <p:cNvPicPr/>
            <p:nvPr/>
          </p:nvPicPr>
          <p:blipFill>
            <a:blip r:embed="rId2" cstate="print"/>
            <a:stretch>
              <a:fillRect/>
            </a:stretch>
          </p:blipFill>
          <p:spPr>
            <a:xfrm>
              <a:off x="1437802" y="1827978"/>
              <a:ext cx="380615" cy="380615"/>
            </a:xfrm>
            <a:prstGeom prst="rect">
              <a:avLst/>
            </a:prstGeom>
          </p:spPr>
        </p:pic>
        <p:pic>
          <p:nvPicPr>
            <p:cNvPr id="49" name="object 49"/>
            <p:cNvPicPr/>
            <p:nvPr/>
          </p:nvPicPr>
          <p:blipFill>
            <a:blip r:embed="rId2" cstate="print"/>
            <a:stretch>
              <a:fillRect/>
            </a:stretch>
          </p:blipFill>
          <p:spPr>
            <a:xfrm>
              <a:off x="1670795" y="1827978"/>
              <a:ext cx="380615" cy="380615"/>
            </a:xfrm>
            <a:prstGeom prst="rect">
              <a:avLst/>
            </a:prstGeom>
          </p:spPr>
        </p:pic>
        <p:pic>
          <p:nvPicPr>
            <p:cNvPr id="50" name="object 50"/>
            <p:cNvPicPr/>
            <p:nvPr/>
          </p:nvPicPr>
          <p:blipFill>
            <a:blip r:embed="rId2" cstate="print"/>
            <a:stretch>
              <a:fillRect/>
            </a:stretch>
          </p:blipFill>
          <p:spPr>
            <a:xfrm>
              <a:off x="1903788" y="1827978"/>
              <a:ext cx="380615" cy="380615"/>
            </a:xfrm>
            <a:prstGeom prst="rect">
              <a:avLst/>
            </a:prstGeom>
          </p:spPr>
        </p:pic>
        <p:pic>
          <p:nvPicPr>
            <p:cNvPr id="51" name="object 51"/>
            <p:cNvPicPr/>
            <p:nvPr/>
          </p:nvPicPr>
          <p:blipFill>
            <a:blip r:embed="rId2" cstate="print"/>
            <a:stretch>
              <a:fillRect/>
            </a:stretch>
          </p:blipFill>
          <p:spPr>
            <a:xfrm>
              <a:off x="2136807" y="1827978"/>
              <a:ext cx="380615" cy="380615"/>
            </a:xfrm>
            <a:prstGeom prst="rect">
              <a:avLst/>
            </a:prstGeom>
          </p:spPr>
        </p:pic>
        <p:pic>
          <p:nvPicPr>
            <p:cNvPr id="52" name="object 52"/>
            <p:cNvPicPr/>
            <p:nvPr/>
          </p:nvPicPr>
          <p:blipFill>
            <a:blip r:embed="rId2" cstate="print"/>
            <a:stretch>
              <a:fillRect/>
            </a:stretch>
          </p:blipFill>
          <p:spPr>
            <a:xfrm>
              <a:off x="505779" y="2060972"/>
              <a:ext cx="380615" cy="380615"/>
            </a:xfrm>
            <a:prstGeom prst="rect">
              <a:avLst/>
            </a:prstGeom>
          </p:spPr>
        </p:pic>
        <p:pic>
          <p:nvPicPr>
            <p:cNvPr id="53" name="object 53"/>
            <p:cNvPicPr/>
            <p:nvPr/>
          </p:nvPicPr>
          <p:blipFill>
            <a:blip r:embed="rId2" cstate="print"/>
            <a:stretch>
              <a:fillRect/>
            </a:stretch>
          </p:blipFill>
          <p:spPr>
            <a:xfrm>
              <a:off x="738773" y="2060972"/>
              <a:ext cx="380615" cy="380615"/>
            </a:xfrm>
            <a:prstGeom prst="rect">
              <a:avLst/>
            </a:prstGeom>
          </p:spPr>
        </p:pic>
        <p:pic>
          <p:nvPicPr>
            <p:cNvPr id="54" name="object 54"/>
            <p:cNvPicPr/>
            <p:nvPr/>
          </p:nvPicPr>
          <p:blipFill>
            <a:blip r:embed="rId2" cstate="print"/>
            <a:stretch>
              <a:fillRect/>
            </a:stretch>
          </p:blipFill>
          <p:spPr>
            <a:xfrm>
              <a:off x="971790" y="2060972"/>
              <a:ext cx="380615" cy="380615"/>
            </a:xfrm>
            <a:prstGeom prst="rect">
              <a:avLst/>
            </a:prstGeom>
          </p:spPr>
        </p:pic>
        <p:pic>
          <p:nvPicPr>
            <p:cNvPr id="55" name="object 55"/>
            <p:cNvPicPr/>
            <p:nvPr/>
          </p:nvPicPr>
          <p:blipFill>
            <a:blip r:embed="rId2" cstate="print"/>
            <a:stretch>
              <a:fillRect/>
            </a:stretch>
          </p:blipFill>
          <p:spPr>
            <a:xfrm>
              <a:off x="1204784" y="2060972"/>
              <a:ext cx="380615" cy="380615"/>
            </a:xfrm>
            <a:prstGeom prst="rect">
              <a:avLst/>
            </a:prstGeom>
          </p:spPr>
        </p:pic>
        <p:pic>
          <p:nvPicPr>
            <p:cNvPr id="56" name="object 56"/>
            <p:cNvPicPr/>
            <p:nvPr/>
          </p:nvPicPr>
          <p:blipFill>
            <a:blip r:embed="rId2" cstate="print"/>
            <a:stretch>
              <a:fillRect/>
            </a:stretch>
          </p:blipFill>
          <p:spPr>
            <a:xfrm>
              <a:off x="1437802" y="2060972"/>
              <a:ext cx="380615" cy="380615"/>
            </a:xfrm>
            <a:prstGeom prst="rect">
              <a:avLst/>
            </a:prstGeom>
          </p:spPr>
        </p:pic>
        <p:pic>
          <p:nvPicPr>
            <p:cNvPr id="57" name="object 57"/>
            <p:cNvPicPr/>
            <p:nvPr/>
          </p:nvPicPr>
          <p:blipFill>
            <a:blip r:embed="rId2" cstate="print"/>
            <a:stretch>
              <a:fillRect/>
            </a:stretch>
          </p:blipFill>
          <p:spPr>
            <a:xfrm>
              <a:off x="1670795" y="2060972"/>
              <a:ext cx="380615" cy="380615"/>
            </a:xfrm>
            <a:prstGeom prst="rect">
              <a:avLst/>
            </a:prstGeom>
          </p:spPr>
        </p:pic>
        <p:pic>
          <p:nvPicPr>
            <p:cNvPr id="58" name="object 58"/>
            <p:cNvPicPr/>
            <p:nvPr/>
          </p:nvPicPr>
          <p:blipFill>
            <a:blip r:embed="rId2" cstate="print"/>
            <a:stretch>
              <a:fillRect/>
            </a:stretch>
          </p:blipFill>
          <p:spPr>
            <a:xfrm>
              <a:off x="1903788" y="2060972"/>
              <a:ext cx="380615" cy="380615"/>
            </a:xfrm>
            <a:prstGeom prst="rect">
              <a:avLst/>
            </a:prstGeom>
          </p:spPr>
        </p:pic>
        <p:pic>
          <p:nvPicPr>
            <p:cNvPr id="59" name="object 59"/>
            <p:cNvPicPr/>
            <p:nvPr/>
          </p:nvPicPr>
          <p:blipFill>
            <a:blip r:embed="rId2" cstate="print"/>
            <a:stretch>
              <a:fillRect/>
            </a:stretch>
          </p:blipFill>
          <p:spPr>
            <a:xfrm>
              <a:off x="2136807" y="2060972"/>
              <a:ext cx="380615" cy="380615"/>
            </a:xfrm>
            <a:prstGeom prst="rect">
              <a:avLst/>
            </a:prstGeom>
          </p:spPr>
        </p:pic>
        <p:pic>
          <p:nvPicPr>
            <p:cNvPr id="60" name="object 60"/>
            <p:cNvPicPr/>
            <p:nvPr/>
          </p:nvPicPr>
          <p:blipFill>
            <a:blip r:embed="rId2" cstate="print"/>
            <a:stretch>
              <a:fillRect/>
            </a:stretch>
          </p:blipFill>
          <p:spPr>
            <a:xfrm>
              <a:off x="505779" y="2293991"/>
              <a:ext cx="380615" cy="380615"/>
            </a:xfrm>
            <a:prstGeom prst="rect">
              <a:avLst/>
            </a:prstGeom>
          </p:spPr>
        </p:pic>
        <p:pic>
          <p:nvPicPr>
            <p:cNvPr id="61" name="object 61"/>
            <p:cNvPicPr/>
            <p:nvPr/>
          </p:nvPicPr>
          <p:blipFill>
            <a:blip r:embed="rId2" cstate="print"/>
            <a:stretch>
              <a:fillRect/>
            </a:stretch>
          </p:blipFill>
          <p:spPr>
            <a:xfrm>
              <a:off x="738773" y="2293991"/>
              <a:ext cx="380615" cy="380615"/>
            </a:xfrm>
            <a:prstGeom prst="rect">
              <a:avLst/>
            </a:prstGeom>
          </p:spPr>
        </p:pic>
        <p:pic>
          <p:nvPicPr>
            <p:cNvPr id="62" name="object 62"/>
            <p:cNvPicPr/>
            <p:nvPr/>
          </p:nvPicPr>
          <p:blipFill>
            <a:blip r:embed="rId2" cstate="print"/>
            <a:stretch>
              <a:fillRect/>
            </a:stretch>
          </p:blipFill>
          <p:spPr>
            <a:xfrm>
              <a:off x="971790" y="2293991"/>
              <a:ext cx="380615" cy="380615"/>
            </a:xfrm>
            <a:prstGeom prst="rect">
              <a:avLst/>
            </a:prstGeom>
          </p:spPr>
        </p:pic>
        <p:pic>
          <p:nvPicPr>
            <p:cNvPr id="63" name="object 63"/>
            <p:cNvPicPr/>
            <p:nvPr/>
          </p:nvPicPr>
          <p:blipFill>
            <a:blip r:embed="rId2" cstate="print"/>
            <a:stretch>
              <a:fillRect/>
            </a:stretch>
          </p:blipFill>
          <p:spPr>
            <a:xfrm>
              <a:off x="1204784" y="2293991"/>
              <a:ext cx="380615" cy="380615"/>
            </a:xfrm>
            <a:prstGeom prst="rect">
              <a:avLst/>
            </a:prstGeom>
          </p:spPr>
        </p:pic>
        <p:pic>
          <p:nvPicPr>
            <p:cNvPr id="64" name="object 64"/>
            <p:cNvPicPr/>
            <p:nvPr/>
          </p:nvPicPr>
          <p:blipFill>
            <a:blip r:embed="rId2" cstate="print"/>
            <a:stretch>
              <a:fillRect/>
            </a:stretch>
          </p:blipFill>
          <p:spPr>
            <a:xfrm>
              <a:off x="1437802" y="2293991"/>
              <a:ext cx="380615" cy="380615"/>
            </a:xfrm>
            <a:prstGeom prst="rect">
              <a:avLst/>
            </a:prstGeom>
          </p:spPr>
        </p:pic>
        <p:pic>
          <p:nvPicPr>
            <p:cNvPr id="65" name="object 65"/>
            <p:cNvPicPr/>
            <p:nvPr/>
          </p:nvPicPr>
          <p:blipFill>
            <a:blip r:embed="rId2" cstate="print"/>
            <a:stretch>
              <a:fillRect/>
            </a:stretch>
          </p:blipFill>
          <p:spPr>
            <a:xfrm>
              <a:off x="1670795" y="2293991"/>
              <a:ext cx="380615" cy="380615"/>
            </a:xfrm>
            <a:prstGeom prst="rect">
              <a:avLst/>
            </a:prstGeom>
          </p:spPr>
        </p:pic>
        <p:pic>
          <p:nvPicPr>
            <p:cNvPr id="66" name="object 66"/>
            <p:cNvPicPr/>
            <p:nvPr/>
          </p:nvPicPr>
          <p:blipFill>
            <a:blip r:embed="rId2" cstate="print"/>
            <a:stretch>
              <a:fillRect/>
            </a:stretch>
          </p:blipFill>
          <p:spPr>
            <a:xfrm>
              <a:off x="1903788" y="2293991"/>
              <a:ext cx="380615" cy="380615"/>
            </a:xfrm>
            <a:prstGeom prst="rect">
              <a:avLst/>
            </a:prstGeom>
          </p:spPr>
        </p:pic>
        <p:pic>
          <p:nvPicPr>
            <p:cNvPr id="67" name="object 67"/>
            <p:cNvPicPr/>
            <p:nvPr/>
          </p:nvPicPr>
          <p:blipFill>
            <a:blip r:embed="rId2" cstate="print"/>
            <a:stretch>
              <a:fillRect/>
            </a:stretch>
          </p:blipFill>
          <p:spPr>
            <a:xfrm>
              <a:off x="2136807" y="2293991"/>
              <a:ext cx="380615" cy="380615"/>
            </a:xfrm>
            <a:prstGeom prst="rect">
              <a:avLst/>
            </a:prstGeom>
          </p:spPr>
        </p:pic>
        <p:sp>
          <p:nvSpPr>
            <p:cNvPr id="68" name="object 68"/>
            <p:cNvSpPr/>
            <p:nvPr/>
          </p:nvSpPr>
          <p:spPr>
            <a:xfrm>
              <a:off x="577965" y="708899"/>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69" name="object 69"/>
            <p:cNvSpPr/>
            <p:nvPr/>
          </p:nvSpPr>
          <p:spPr>
            <a:xfrm>
              <a:off x="577965" y="708899"/>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70" name="object 70"/>
            <p:cNvSpPr/>
            <p:nvPr/>
          </p:nvSpPr>
          <p:spPr>
            <a:xfrm>
              <a:off x="810958" y="708899"/>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71" name="object 71"/>
            <p:cNvSpPr/>
            <p:nvPr/>
          </p:nvSpPr>
          <p:spPr>
            <a:xfrm>
              <a:off x="810958" y="708899"/>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72" name="object 72"/>
            <p:cNvSpPr/>
            <p:nvPr/>
          </p:nvSpPr>
          <p:spPr>
            <a:xfrm>
              <a:off x="1043976" y="708899"/>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73" name="object 73"/>
            <p:cNvSpPr/>
            <p:nvPr/>
          </p:nvSpPr>
          <p:spPr>
            <a:xfrm>
              <a:off x="1043976" y="708899"/>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74" name="object 74"/>
            <p:cNvSpPr/>
            <p:nvPr/>
          </p:nvSpPr>
          <p:spPr>
            <a:xfrm>
              <a:off x="1276969" y="708899"/>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75" name="object 75"/>
            <p:cNvSpPr/>
            <p:nvPr/>
          </p:nvSpPr>
          <p:spPr>
            <a:xfrm>
              <a:off x="1276969" y="708899"/>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76" name="object 76"/>
            <p:cNvSpPr/>
            <p:nvPr/>
          </p:nvSpPr>
          <p:spPr>
            <a:xfrm>
              <a:off x="1509988" y="708899"/>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77" name="object 77"/>
            <p:cNvSpPr/>
            <p:nvPr/>
          </p:nvSpPr>
          <p:spPr>
            <a:xfrm>
              <a:off x="1509988" y="708899"/>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78" name="object 78"/>
            <p:cNvSpPr/>
            <p:nvPr/>
          </p:nvSpPr>
          <p:spPr>
            <a:xfrm>
              <a:off x="1742980" y="708899"/>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79" name="object 79"/>
            <p:cNvSpPr/>
            <p:nvPr/>
          </p:nvSpPr>
          <p:spPr>
            <a:xfrm>
              <a:off x="1742980" y="708899"/>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80" name="object 80"/>
            <p:cNvSpPr/>
            <p:nvPr/>
          </p:nvSpPr>
          <p:spPr>
            <a:xfrm>
              <a:off x="1975974" y="708899"/>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81" name="object 81"/>
            <p:cNvSpPr/>
            <p:nvPr/>
          </p:nvSpPr>
          <p:spPr>
            <a:xfrm>
              <a:off x="1975974" y="708899"/>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82" name="object 82"/>
            <p:cNvSpPr/>
            <p:nvPr/>
          </p:nvSpPr>
          <p:spPr>
            <a:xfrm>
              <a:off x="2208993" y="708899"/>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83" name="object 83"/>
            <p:cNvSpPr/>
            <p:nvPr/>
          </p:nvSpPr>
          <p:spPr>
            <a:xfrm>
              <a:off x="2208993" y="708899"/>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84" name="object 84"/>
            <p:cNvSpPr/>
            <p:nvPr/>
          </p:nvSpPr>
          <p:spPr>
            <a:xfrm>
              <a:off x="577965" y="941893"/>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85" name="object 85"/>
            <p:cNvSpPr/>
            <p:nvPr/>
          </p:nvSpPr>
          <p:spPr>
            <a:xfrm>
              <a:off x="577965" y="941892"/>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86" name="object 86"/>
            <p:cNvSpPr/>
            <p:nvPr/>
          </p:nvSpPr>
          <p:spPr>
            <a:xfrm>
              <a:off x="810958" y="941893"/>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87" name="object 87"/>
            <p:cNvSpPr/>
            <p:nvPr/>
          </p:nvSpPr>
          <p:spPr>
            <a:xfrm>
              <a:off x="810958" y="941892"/>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88" name="object 88"/>
            <p:cNvSpPr/>
            <p:nvPr/>
          </p:nvSpPr>
          <p:spPr>
            <a:xfrm>
              <a:off x="1043976" y="941893"/>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89" name="object 89"/>
            <p:cNvSpPr/>
            <p:nvPr/>
          </p:nvSpPr>
          <p:spPr>
            <a:xfrm>
              <a:off x="1043976" y="941892"/>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90" name="object 90"/>
            <p:cNvSpPr/>
            <p:nvPr/>
          </p:nvSpPr>
          <p:spPr>
            <a:xfrm>
              <a:off x="1276969" y="941893"/>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91" name="object 91"/>
            <p:cNvSpPr/>
            <p:nvPr/>
          </p:nvSpPr>
          <p:spPr>
            <a:xfrm>
              <a:off x="1276969" y="941892"/>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92" name="object 92"/>
            <p:cNvSpPr/>
            <p:nvPr/>
          </p:nvSpPr>
          <p:spPr>
            <a:xfrm>
              <a:off x="1509988" y="941893"/>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93" name="object 93"/>
            <p:cNvSpPr/>
            <p:nvPr/>
          </p:nvSpPr>
          <p:spPr>
            <a:xfrm>
              <a:off x="1509988" y="941892"/>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94" name="object 94"/>
            <p:cNvSpPr/>
            <p:nvPr/>
          </p:nvSpPr>
          <p:spPr>
            <a:xfrm>
              <a:off x="1742980" y="941893"/>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95" name="object 95"/>
            <p:cNvSpPr/>
            <p:nvPr/>
          </p:nvSpPr>
          <p:spPr>
            <a:xfrm>
              <a:off x="1742980" y="941892"/>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96" name="object 96"/>
            <p:cNvSpPr/>
            <p:nvPr/>
          </p:nvSpPr>
          <p:spPr>
            <a:xfrm>
              <a:off x="1975974" y="941893"/>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97" name="object 97"/>
            <p:cNvSpPr/>
            <p:nvPr/>
          </p:nvSpPr>
          <p:spPr>
            <a:xfrm>
              <a:off x="1975974" y="941892"/>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98" name="object 98"/>
            <p:cNvSpPr/>
            <p:nvPr/>
          </p:nvSpPr>
          <p:spPr>
            <a:xfrm>
              <a:off x="2208993" y="941893"/>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99" name="object 99"/>
            <p:cNvSpPr/>
            <p:nvPr/>
          </p:nvSpPr>
          <p:spPr>
            <a:xfrm>
              <a:off x="2208993" y="941892"/>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00" name="object 100"/>
            <p:cNvSpPr/>
            <p:nvPr/>
          </p:nvSpPr>
          <p:spPr>
            <a:xfrm>
              <a:off x="577965" y="1174910"/>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01" name="object 101"/>
            <p:cNvSpPr/>
            <p:nvPr/>
          </p:nvSpPr>
          <p:spPr>
            <a:xfrm>
              <a:off x="577965" y="1174910"/>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02" name="object 102"/>
            <p:cNvSpPr/>
            <p:nvPr/>
          </p:nvSpPr>
          <p:spPr>
            <a:xfrm>
              <a:off x="810958" y="1174910"/>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03" name="object 103"/>
            <p:cNvSpPr/>
            <p:nvPr/>
          </p:nvSpPr>
          <p:spPr>
            <a:xfrm>
              <a:off x="810958" y="1174910"/>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04" name="object 104"/>
            <p:cNvSpPr/>
            <p:nvPr/>
          </p:nvSpPr>
          <p:spPr>
            <a:xfrm>
              <a:off x="1043976" y="1174910"/>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05" name="object 105"/>
            <p:cNvSpPr/>
            <p:nvPr/>
          </p:nvSpPr>
          <p:spPr>
            <a:xfrm>
              <a:off x="1043976" y="1174910"/>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06" name="object 106"/>
            <p:cNvSpPr/>
            <p:nvPr/>
          </p:nvSpPr>
          <p:spPr>
            <a:xfrm>
              <a:off x="1276969" y="1174910"/>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07" name="object 107"/>
            <p:cNvSpPr/>
            <p:nvPr/>
          </p:nvSpPr>
          <p:spPr>
            <a:xfrm>
              <a:off x="1276969" y="1174910"/>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08" name="object 108"/>
            <p:cNvSpPr/>
            <p:nvPr/>
          </p:nvSpPr>
          <p:spPr>
            <a:xfrm>
              <a:off x="1509988" y="1174910"/>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09" name="object 109"/>
            <p:cNvSpPr/>
            <p:nvPr/>
          </p:nvSpPr>
          <p:spPr>
            <a:xfrm>
              <a:off x="1509988" y="1174910"/>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10" name="object 110"/>
            <p:cNvSpPr/>
            <p:nvPr/>
          </p:nvSpPr>
          <p:spPr>
            <a:xfrm>
              <a:off x="1742980" y="1174910"/>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11" name="object 111"/>
            <p:cNvSpPr/>
            <p:nvPr/>
          </p:nvSpPr>
          <p:spPr>
            <a:xfrm>
              <a:off x="1742980" y="1174910"/>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12" name="object 112"/>
            <p:cNvSpPr/>
            <p:nvPr/>
          </p:nvSpPr>
          <p:spPr>
            <a:xfrm>
              <a:off x="1975974" y="1174910"/>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13" name="object 113"/>
            <p:cNvSpPr/>
            <p:nvPr/>
          </p:nvSpPr>
          <p:spPr>
            <a:xfrm>
              <a:off x="1975974" y="1174910"/>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14" name="object 114"/>
            <p:cNvSpPr/>
            <p:nvPr/>
          </p:nvSpPr>
          <p:spPr>
            <a:xfrm>
              <a:off x="2208993" y="1174910"/>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15" name="object 115"/>
            <p:cNvSpPr/>
            <p:nvPr/>
          </p:nvSpPr>
          <p:spPr>
            <a:xfrm>
              <a:off x="2208993" y="1174910"/>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16" name="object 116"/>
            <p:cNvSpPr/>
            <p:nvPr/>
          </p:nvSpPr>
          <p:spPr>
            <a:xfrm>
              <a:off x="577965" y="1407904"/>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17" name="object 117"/>
            <p:cNvSpPr/>
            <p:nvPr/>
          </p:nvSpPr>
          <p:spPr>
            <a:xfrm>
              <a:off x="577965" y="1407904"/>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18" name="object 118"/>
            <p:cNvSpPr/>
            <p:nvPr/>
          </p:nvSpPr>
          <p:spPr>
            <a:xfrm>
              <a:off x="810958" y="1407904"/>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19" name="object 119"/>
            <p:cNvSpPr/>
            <p:nvPr/>
          </p:nvSpPr>
          <p:spPr>
            <a:xfrm>
              <a:off x="810958" y="1407904"/>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20" name="object 120"/>
            <p:cNvSpPr/>
            <p:nvPr/>
          </p:nvSpPr>
          <p:spPr>
            <a:xfrm>
              <a:off x="1043976" y="1407904"/>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21" name="object 121"/>
            <p:cNvSpPr/>
            <p:nvPr/>
          </p:nvSpPr>
          <p:spPr>
            <a:xfrm>
              <a:off x="1043976" y="1407904"/>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22" name="object 122"/>
            <p:cNvSpPr/>
            <p:nvPr/>
          </p:nvSpPr>
          <p:spPr>
            <a:xfrm>
              <a:off x="1276969" y="1407904"/>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23" name="object 123"/>
            <p:cNvSpPr/>
            <p:nvPr/>
          </p:nvSpPr>
          <p:spPr>
            <a:xfrm>
              <a:off x="1276969" y="1407904"/>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24" name="object 124"/>
            <p:cNvSpPr/>
            <p:nvPr/>
          </p:nvSpPr>
          <p:spPr>
            <a:xfrm>
              <a:off x="1509988" y="1407904"/>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25" name="object 125"/>
            <p:cNvSpPr/>
            <p:nvPr/>
          </p:nvSpPr>
          <p:spPr>
            <a:xfrm>
              <a:off x="1509988" y="1407904"/>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26" name="object 126"/>
            <p:cNvSpPr/>
            <p:nvPr/>
          </p:nvSpPr>
          <p:spPr>
            <a:xfrm>
              <a:off x="1742980" y="1407904"/>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27" name="object 127"/>
            <p:cNvSpPr/>
            <p:nvPr/>
          </p:nvSpPr>
          <p:spPr>
            <a:xfrm>
              <a:off x="1742980" y="1407904"/>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28" name="object 128"/>
            <p:cNvSpPr/>
            <p:nvPr/>
          </p:nvSpPr>
          <p:spPr>
            <a:xfrm>
              <a:off x="1975974" y="1407904"/>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29" name="object 129"/>
            <p:cNvSpPr/>
            <p:nvPr/>
          </p:nvSpPr>
          <p:spPr>
            <a:xfrm>
              <a:off x="1975974" y="1407904"/>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30" name="object 130"/>
            <p:cNvSpPr/>
            <p:nvPr/>
          </p:nvSpPr>
          <p:spPr>
            <a:xfrm>
              <a:off x="2208993" y="1407904"/>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31" name="object 131"/>
            <p:cNvSpPr/>
            <p:nvPr/>
          </p:nvSpPr>
          <p:spPr>
            <a:xfrm>
              <a:off x="2208993" y="1407904"/>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32" name="object 132"/>
            <p:cNvSpPr/>
            <p:nvPr/>
          </p:nvSpPr>
          <p:spPr>
            <a:xfrm>
              <a:off x="577965" y="1640923"/>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33" name="object 133"/>
            <p:cNvSpPr/>
            <p:nvPr/>
          </p:nvSpPr>
          <p:spPr>
            <a:xfrm>
              <a:off x="577965" y="1640923"/>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34" name="object 134"/>
            <p:cNvSpPr/>
            <p:nvPr/>
          </p:nvSpPr>
          <p:spPr>
            <a:xfrm>
              <a:off x="810958" y="1640923"/>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35" name="object 135"/>
            <p:cNvSpPr/>
            <p:nvPr/>
          </p:nvSpPr>
          <p:spPr>
            <a:xfrm>
              <a:off x="810958" y="1640923"/>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36" name="object 136"/>
            <p:cNvSpPr/>
            <p:nvPr/>
          </p:nvSpPr>
          <p:spPr>
            <a:xfrm>
              <a:off x="1043976" y="1640923"/>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37" name="object 137"/>
            <p:cNvSpPr/>
            <p:nvPr/>
          </p:nvSpPr>
          <p:spPr>
            <a:xfrm>
              <a:off x="1043976" y="1640923"/>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38" name="object 138"/>
            <p:cNvSpPr/>
            <p:nvPr/>
          </p:nvSpPr>
          <p:spPr>
            <a:xfrm>
              <a:off x="1276969" y="1640923"/>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39" name="object 139"/>
            <p:cNvSpPr/>
            <p:nvPr/>
          </p:nvSpPr>
          <p:spPr>
            <a:xfrm>
              <a:off x="1276969" y="1640923"/>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40" name="object 140"/>
            <p:cNvSpPr/>
            <p:nvPr/>
          </p:nvSpPr>
          <p:spPr>
            <a:xfrm>
              <a:off x="1509988" y="1640923"/>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41" name="object 141"/>
            <p:cNvSpPr/>
            <p:nvPr/>
          </p:nvSpPr>
          <p:spPr>
            <a:xfrm>
              <a:off x="1509988" y="1640923"/>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42" name="object 142"/>
            <p:cNvSpPr/>
            <p:nvPr/>
          </p:nvSpPr>
          <p:spPr>
            <a:xfrm>
              <a:off x="1742980" y="1640923"/>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43" name="object 143"/>
            <p:cNvSpPr/>
            <p:nvPr/>
          </p:nvSpPr>
          <p:spPr>
            <a:xfrm>
              <a:off x="1742980" y="1640923"/>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44" name="object 144"/>
            <p:cNvSpPr/>
            <p:nvPr/>
          </p:nvSpPr>
          <p:spPr>
            <a:xfrm>
              <a:off x="1975974" y="1640923"/>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45" name="object 145"/>
            <p:cNvSpPr/>
            <p:nvPr/>
          </p:nvSpPr>
          <p:spPr>
            <a:xfrm>
              <a:off x="1975974" y="1640923"/>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46" name="object 146"/>
            <p:cNvSpPr/>
            <p:nvPr/>
          </p:nvSpPr>
          <p:spPr>
            <a:xfrm>
              <a:off x="2208993" y="1640923"/>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47" name="object 147"/>
            <p:cNvSpPr/>
            <p:nvPr/>
          </p:nvSpPr>
          <p:spPr>
            <a:xfrm>
              <a:off x="2208993" y="1640923"/>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48" name="object 148"/>
            <p:cNvSpPr/>
            <p:nvPr/>
          </p:nvSpPr>
          <p:spPr>
            <a:xfrm>
              <a:off x="577965" y="1873914"/>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49" name="object 149"/>
            <p:cNvSpPr/>
            <p:nvPr/>
          </p:nvSpPr>
          <p:spPr>
            <a:xfrm>
              <a:off x="577965" y="1873914"/>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50" name="object 150"/>
            <p:cNvSpPr/>
            <p:nvPr/>
          </p:nvSpPr>
          <p:spPr>
            <a:xfrm>
              <a:off x="810958" y="1873914"/>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51" name="object 151"/>
            <p:cNvSpPr/>
            <p:nvPr/>
          </p:nvSpPr>
          <p:spPr>
            <a:xfrm>
              <a:off x="810958" y="1873914"/>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52" name="object 152"/>
            <p:cNvSpPr/>
            <p:nvPr/>
          </p:nvSpPr>
          <p:spPr>
            <a:xfrm>
              <a:off x="1043976" y="1873914"/>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53" name="object 153"/>
            <p:cNvSpPr/>
            <p:nvPr/>
          </p:nvSpPr>
          <p:spPr>
            <a:xfrm>
              <a:off x="1043976" y="1873914"/>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54" name="object 154"/>
            <p:cNvSpPr/>
            <p:nvPr/>
          </p:nvSpPr>
          <p:spPr>
            <a:xfrm>
              <a:off x="1276969" y="1873914"/>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55" name="object 155"/>
            <p:cNvSpPr/>
            <p:nvPr/>
          </p:nvSpPr>
          <p:spPr>
            <a:xfrm>
              <a:off x="1276969" y="1873914"/>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56" name="object 156"/>
            <p:cNvSpPr/>
            <p:nvPr/>
          </p:nvSpPr>
          <p:spPr>
            <a:xfrm>
              <a:off x="1509988" y="1873914"/>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57" name="object 157"/>
            <p:cNvSpPr/>
            <p:nvPr/>
          </p:nvSpPr>
          <p:spPr>
            <a:xfrm>
              <a:off x="1509988" y="1873914"/>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58" name="object 158"/>
            <p:cNvSpPr/>
            <p:nvPr/>
          </p:nvSpPr>
          <p:spPr>
            <a:xfrm>
              <a:off x="1742980" y="1873914"/>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59" name="object 159"/>
            <p:cNvSpPr/>
            <p:nvPr/>
          </p:nvSpPr>
          <p:spPr>
            <a:xfrm>
              <a:off x="1742980" y="1873914"/>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60" name="object 160"/>
            <p:cNvSpPr/>
            <p:nvPr/>
          </p:nvSpPr>
          <p:spPr>
            <a:xfrm>
              <a:off x="1975974" y="1873914"/>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61" name="object 161"/>
            <p:cNvSpPr/>
            <p:nvPr/>
          </p:nvSpPr>
          <p:spPr>
            <a:xfrm>
              <a:off x="1975974" y="1873914"/>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62" name="object 162"/>
            <p:cNvSpPr/>
            <p:nvPr/>
          </p:nvSpPr>
          <p:spPr>
            <a:xfrm>
              <a:off x="2208993" y="1873914"/>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63" name="object 163"/>
            <p:cNvSpPr/>
            <p:nvPr/>
          </p:nvSpPr>
          <p:spPr>
            <a:xfrm>
              <a:off x="2208993" y="1873914"/>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64" name="object 164"/>
            <p:cNvSpPr/>
            <p:nvPr/>
          </p:nvSpPr>
          <p:spPr>
            <a:xfrm>
              <a:off x="577965" y="2106908"/>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65" name="object 165"/>
            <p:cNvSpPr/>
            <p:nvPr/>
          </p:nvSpPr>
          <p:spPr>
            <a:xfrm>
              <a:off x="577965" y="2106908"/>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66" name="object 166"/>
            <p:cNvSpPr/>
            <p:nvPr/>
          </p:nvSpPr>
          <p:spPr>
            <a:xfrm>
              <a:off x="810958" y="2106908"/>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67" name="object 167"/>
            <p:cNvSpPr/>
            <p:nvPr/>
          </p:nvSpPr>
          <p:spPr>
            <a:xfrm>
              <a:off x="810958" y="2106908"/>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68" name="object 168"/>
            <p:cNvSpPr/>
            <p:nvPr/>
          </p:nvSpPr>
          <p:spPr>
            <a:xfrm>
              <a:off x="1043976" y="2106908"/>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69" name="object 169"/>
            <p:cNvSpPr/>
            <p:nvPr/>
          </p:nvSpPr>
          <p:spPr>
            <a:xfrm>
              <a:off x="1043976" y="2106908"/>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70" name="object 170"/>
            <p:cNvSpPr/>
            <p:nvPr/>
          </p:nvSpPr>
          <p:spPr>
            <a:xfrm>
              <a:off x="1276969" y="2106908"/>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71" name="object 171"/>
            <p:cNvSpPr/>
            <p:nvPr/>
          </p:nvSpPr>
          <p:spPr>
            <a:xfrm>
              <a:off x="1276969" y="2106908"/>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72" name="object 172"/>
            <p:cNvSpPr/>
            <p:nvPr/>
          </p:nvSpPr>
          <p:spPr>
            <a:xfrm>
              <a:off x="1509988" y="2106908"/>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73" name="object 173"/>
            <p:cNvSpPr/>
            <p:nvPr/>
          </p:nvSpPr>
          <p:spPr>
            <a:xfrm>
              <a:off x="1509988" y="2106908"/>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74" name="object 174"/>
            <p:cNvSpPr/>
            <p:nvPr/>
          </p:nvSpPr>
          <p:spPr>
            <a:xfrm>
              <a:off x="1742980" y="2106908"/>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75" name="object 175"/>
            <p:cNvSpPr/>
            <p:nvPr/>
          </p:nvSpPr>
          <p:spPr>
            <a:xfrm>
              <a:off x="1742980" y="2106908"/>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76" name="object 176"/>
            <p:cNvSpPr/>
            <p:nvPr/>
          </p:nvSpPr>
          <p:spPr>
            <a:xfrm>
              <a:off x="1975974" y="2106908"/>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77" name="object 177"/>
            <p:cNvSpPr/>
            <p:nvPr/>
          </p:nvSpPr>
          <p:spPr>
            <a:xfrm>
              <a:off x="1975974" y="2106908"/>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78" name="object 178"/>
            <p:cNvSpPr/>
            <p:nvPr/>
          </p:nvSpPr>
          <p:spPr>
            <a:xfrm>
              <a:off x="2208993" y="2106908"/>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79" name="object 179"/>
            <p:cNvSpPr/>
            <p:nvPr/>
          </p:nvSpPr>
          <p:spPr>
            <a:xfrm>
              <a:off x="2208993" y="2106908"/>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80" name="object 180"/>
            <p:cNvSpPr/>
            <p:nvPr/>
          </p:nvSpPr>
          <p:spPr>
            <a:xfrm>
              <a:off x="577965" y="2339927"/>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81" name="object 181"/>
            <p:cNvSpPr/>
            <p:nvPr/>
          </p:nvSpPr>
          <p:spPr>
            <a:xfrm>
              <a:off x="577965" y="2339927"/>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82" name="object 182"/>
            <p:cNvSpPr/>
            <p:nvPr/>
          </p:nvSpPr>
          <p:spPr>
            <a:xfrm>
              <a:off x="810958" y="2339927"/>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83" name="object 183"/>
            <p:cNvSpPr/>
            <p:nvPr/>
          </p:nvSpPr>
          <p:spPr>
            <a:xfrm>
              <a:off x="810958" y="2339927"/>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84" name="object 184"/>
            <p:cNvSpPr/>
            <p:nvPr/>
          </p:nvSpPr>
          <p:spPr>
            <a:xfrm>
              <a:off x="1043976" y="2339927"/>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85" name="object 185"/>
            <p:cNvSpPr/>
            <p:nvPr/>
          </p:nvSpPr>
          <p:spPr>
            <a:xfrm>
              <a:off x="1043976" y="2339927"/>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86" name="object 186"/>
            <p:cNvSpPr/>
            <p:nvPr/>
          </p:nvSpPr>
          <p:spPr>
            <a:xfrm>
              <a:off x="1276969" y="2339927"/>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87" name="object 187"/>
            <p:cNvSpPr/>
            <p:nvPr/>
          </p:nvSpPr>
          <p:spPr>
            <a:xfrm>
              <a:off x="1276969" y="2339927"/>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88" name="object 188"/>
            <p:cNvSpPr/>
            <p:nvPr/>
          </p:nvSpPr>
          <p:spPr>
            <a:xfrm>
              <a:off x="1509988" y="2339927"/>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89" name="object 189"/>
            <p:cNvSpPr/>
            <p:nvPr/>
          </p:nvSpPr>
          <p:spPr>
            <a:xfrm>
              <a:off x="1509988" y="2339927"/>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90" name="object 190"/>
            <p:cNvSpPr/>
            <p:nvPr/>
          </p:nvSpPr>
          <p:spPr>
            <a:xfrm>
              <a:off x="1742980" y="2339927"/>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91" name="object 191"/>
            <p:cNvSpPr/>
            <p:nvPr/>
          </p:nvSpPr>
          <p:spPr>
            <a:xfrm>
              <a:off x="1742980" y="2339927"/>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92" name="object 192"/>
            <p:cNvSpPr/>
            <p:nvPr/>
          </p:nvSpPr>
          <p:spPr>
            <a:xfrm>
              <a:off x="1975974" y="2339927"/>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93" name="object 193"/>
            <p:cNvSpPr/>
            <p:nvPr/>
          </p:nvSpPr>
          <p:spPr>
            <a:xfrm>
              <a:off x="1975974" y="2339927"/>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94" name="object 194"/>
            <p:cNvSpPr/>
            <p:nvPr/>
          </p:nvSpPr>
          <p:spPr>
            <a:xfrm>
              <a:off x="2208993" y="2339927"/>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95" name="object 195"/>
            <p:cNvSpPr/>
            <p:nvPr/>
          </p:nvSpPr>
          <p:spPr>
            <a:xfrm>
              <a:off x="2208993" y="2339927"/>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96" name="object 196"/>
            <p:cNvSpPr/>
            <p:nvPr/>
          </p:nvSpPr>
          <p:spPr>
            <a:xfrm>
              <a:off x="577964" y="708899"/>
              <a:ext cx="1864360" cy="1864360"/>
            </a:xfrm>
            <a:custGeom>
              <a:avLst/>
              <a:gdLst/>
              <a:ahLst/>
              <a:cxnLst/>
              <a:rect l="l" t="t" r="r" b="b"/>
              <a:pathLst>
                <a:path w="1864360" h="1864360">
                  <a:moveTo>
                    <a:pt x="1864023" y="0"/>
                  </a:moveTo>
                  <a:lnTo>
                    <a:pt x="1864023" y="1864021"/>
                  </a:lnTo>
                </a:path>
                <a:path w="1864360" h="1864360">
                  <a:moveTo>
                    <a:pt x="0" y="0"/>
                  </a:moveTo>
                  <a:lnTo>
                    <a:pt x="0" y="1864021"/>
                  </a:lnTo>
                </a:path>
                <a:path w="1864360" h="1864360">
                  <a:moveTo>
                    <a:pt x="1864021" y="1864022"/>
                  </a:moveTo>
                  <a:lnTo>
                    <a:pt x="0" y="1864022"/>
                  </a:lnTo>
                </a:path>
                <a:path w="1864360" h="1864360">
                  <a:moveTo>
                    <a:pt x="1864021" y="0"/>
                  </a:moveTo>
                  <a:lnTo>
                    <a:pt x="0" y="0"/>
                  </a:lnTo>
                </a:path>
              </a:pathLst>
            </a:custGeom>
            <a:ln w="6562">
              <a:solidFill>
                <a:srgbClr val="000000"/>
              </a:solidFill>
            </a:ln>
          </p:spPr>
          <p:txBody>
            <a:bodyPr wrap="square" lIns="0" tIns="0" rIns="0" bIns="0" rtlCol="0"/>
            <a:lstStyle/>
            <a:p>
              <a:endParaRPr sz="3530"/>
            </a:p>
          </p:txBody>
        </p:sp>
      </p:grpSp>
      <p:sp>
        <p:nvSpPr>
          <p:cNvPr id="197" name="object 197"/>
          <p:cNvSpPr txBox="1"/>
          <p:nvPr/>
        </p:nvSpPr>
        <p:spPr>
          <a:xfrm>
            <a:off x="1743941" y="2746409"/>
            <a:ext cx="392821" cy="220846"/>
          </a:xfrm>
          <a:prstGeom prst="rect">
            <a:avLst/>
          </a:prstGeom>
        </p:spPr>
        <p:txBody>
          <a:bodyPr vert="horz" wrap="square" lIns="0" tIns="26686" rIns="0" bIns="0" rtlCol="0">
            <a:spAutoFit/>
          </a:bodyPr>
          <a:lstStyle/>
          <a:p>
            <a:pPr marL="21349">
              <a:spcBef>
                <a:spcPts val="210"/>
              </a:spcBef>
            </a:pPr>
            <a:r>
              <a:rPr sz="1260" spc="25" dirty="0">
                <a:latin typeface="Arial MT"/>
                <a:cs typeface="Arial MT"/>
              </a:rPr>
              <a:t>S</a:t>
            </a:r>
            <a:r>
              <a:rPr sz="1260" dirty="0">
                <a:latin typeface="Arial MT"/>
                <a:cs typeface="Arial MT"/>
              </a:rPr>
              <a:t>t</a:t>
            </a:r>
            <a:r>
              <a:rPr sz="1260" spc="8" dirty="0">
                <a:latin typeface="Arial MT"/>
                <a:cs typeface="Arial MT"/>
              </a:rPr>
              <a:t>art</a:t>
            </a:r>
            <a:endParaRPr sz="1260">
              <a:latin typeface="Arial MT"/>
              <a:cs typeface="Arial MT"/>
            </a:endParaRPr>
          </a:p>
        </p:txBody>
      </p:sp>
      <p:sp>
        <p:nvSpPr>
          <p:cNvPr id="198" name="object 198"/>
          <p:cNvSpPr txBox="1"/>
          <p:nvPr/>
        </p:nvSpPr>
        <p:spPr>
          <a:xfrm>
            <a:off x="5396033" y="3038548"/>
            <a:ext cx="3729679" cy="1548675"/>
          </a:xfrm>
          <a:prstGeom prst="rect">
            <a:avLst/>
          </a:prstGeom>
        </p:spPr>
        <p:txBody>
          <a:bodyPr vert="horz" wrap="square" lIns="0" tIns="74721" rIns="0" bIns="0" rtlCol="0">
            <a:spAutoFit/>
          </a:bodyPr>
          <a:lstStyle/>
          <a:p>
            <a:pPr marL="1321505" indent="-256188">
              <a:spcBef>
                <a:spcPts val="589"/>
              </a:spcBef>
              <a:buClr>
                <a:srgbClr val="3333B2"/>
              </a:buClr>
              <a:buSzPct val="110526"/>
              <a:buFont typeface="Lucida Sans Unicode"/>
              <a:buChar char="►"/>
              <a:tabLst>
                <a:tab pos="1322572" algn="l"/>
              </a:tabLst>
            </a:pPr>
            <a:r>
              <a:rPr sz="1597" spc="-17" dirty="0">
                <a:latin typeface="Georgia"/>
                <a:cs typeface="Georgia"/>
              </a:rPr>
              <a:t>Rewards:</a:t>
            </a:r>
            <a:r>
              <a:rPr sz="1597" spc="118" dirty="0">
                <a:latin typeface="Georgia"/>
                <a:cs typeface="Georgia"/>
              </a:rPr>
              <a:t> </a:t>
            </a:r>
            <a:r>
              <a:rPr sz="1597" spc="67" dirty="0">
                <a:latin typeface="Georgia"/>
                <a:cs typeface="Georgia"/>
              </a:rPr>
              <a:t>-1</a:t>
            </a:r>
            <a:r>
              <a:rPr sz="1597" spc="51" dirty="0">
                <a:latin typeface="Georgia"/>
                <a:cs typeface="Georgia"/>
              </a:rPr>
              <a:t> </a:t>
            </a:r>
            <a:r>
              <a:rPr sz="1597" spc="-8" dirty="0">
                <a:latin typeface="Georgia"/>
                <a:cs typeface="Georgia"/>
              </a:rPr>
              <a:t>per</a:t>
            </a:r>
            <a:r>
              <a:rPr sz="1597" spc="51" dirty="0">
                <a:latin typeface="Georgia"/>
                <a:cs typeface="Georgia"/>
              </a:rPr>
              <a:t> </a:t>
            </a:r>
            <a:r>
              <a:rPr sz="1597" spc="-25" dirty="0">
                <a:latin typeface="Georgia"/>
                <a:cs typeface="Georgia"/>
              </a:rPr>
              <a:t>time-step</a:t>
            </a:r>
            <a:endParaRPr sz="1597">
              <a:latin typeface="Georgia"/>
              <a:cs typeface="Georgia"/>
            </a:endParaRPr>
          </a:p>
          <a:p>
            <a:pPr marL="1321505" indent="-256188">
              <a:spcBef>
                <a:spcPts val="597"/>
              </a:spcBef>
              <a:buClr>
                <a:srgbClr val="3333B2"/>
              </a:buClr>
              <a:buSzPct val="110526"/>
              <a:buFont typeface="Lucida Sans Unicode"/>
              <a:buChar char="►"/>
              <a:tabLst>
                <a:tab pos="1322572" algn="l"/>
              </a:tabLst>
            </a:pPr>
            <a:r>
              <a:rPr sz="1597" spc="-25" dirty="0">
                <a:latin typeface="Georgia"/>
                <a:cs typeface="Georgia"/>
              </a:rPr>
              <a:t>Actions:</a:t>
            </a:r>
            <a:r>
              <a:rPr sz="1597" spc="118" dirty="0">
                <a:latin typeface="Georgia"/>
                <a:cs typeface="Georgia"/>
              </a:rPr>
              <a:t> </a:t>
            </a:r>
            <a:r>
              <a:rPr sz="1597" spc="-75" dirty="0">
                <a:latin typeface="Georgia"/>
                <a:cs typeface="Georgia"/>
              </a:rPr>
              <a:t>N,</a:t>
            </a:r>
            <a:r>
              <a:rPr sz="1597" spc="42" dirty="0">
                <a:latin typeface="Georgia"/>
                <a:cs typeface="Georgia"/>
              </a:rPr>
              <a:t> </a:t>
            </a:r>
            <a:r>
              <a:rPr sz="1597" spc="-51" dirty="0">
                <a:latin typeface="Georgia"/>
                <a:cs typeface="Georgia"/>
              </a:rPr>
              <a:t>E,</a:t>
            </a:r>
            <a:r>
              <a:rPr sz="1597" spc="42" dirty="0">
                <a:latin typeface="Georgia"/>
                <a:cs typeface="Georgia"/>
              </a:rPr>
              <a:t> </a:t>
            </a:r>
            <a:r>
              <a:rPr sz="1597" spc="-34" dirty="0">
                <a:latin typeface="Georgia"/>
                <a:cs typeface="Georgia"/>
              </a:rPr>
              <a:t>S,</a:t>
            </a:r>
            <a:r>
              <a:rPr sz="1597" spc="42" dirty="0">
                <a:latin typeface="Georgia"/>
                <a:cs typeface="Georgia"/>
              </a:rPr>
              <a:t> </a:t>
            </a:r>
            <a:r>
              <a:rPr sz="1597" spc="-51" dirty="0">
                <a:latin typeface="Georgia"/>
                <a:cs typeface="Georgia"/>
              </a:rPr>
              <a:t>W</a:t>
            </a:r>
            <a:endParaRPr sz="1597">
              <a:latin typeface="Georgia"/>
              <a:cs typeface="Georgia"/>
            </a:endParaRPr>
          </a:p>
          <a:p>
            <a:pPr marL="1321505" indent="-256188">
              <a:spcBef>
                <a:spcPts val="597"/>
              </a:spcBef>
              <a:buClr>
                <a:srgbClr val="3333B2"/>
              </a:buClr>
              <a:buSzPct val="110526"/>
              <a:buFont typeface="Lucida Sans Unicode"/>
              <a:buChar char="►"/>
              <a:tabLst>
                <a:tab pos="1322572" algn="l"/>
              </a:tabLst>
            </a:pPr>
            <a:r>
              <a:rPr sz="1597" dirty="0">
                <a:latin typeface="Georgia"/>
                <a:cs typeface="Georgia"/>
              </a:rPr>
              <a:t>States:</a:t>
            </a:r>
            <a:r>
              <a:rPr sz="1597" spc="126" dirty="0">
                <a:latin typeface="Georgia"/>
                <a:cs typeface="Georgia"/>
              </a:rPr>
              <a:t> </a:t>
            </a:r>
            <a:r>
              <a:rPr sz="1597" spc="-17" dirty="0">
                <a:latin typeface="Georgia"/>
                <a:cs typeface="Georgia"/>
              </a:rPr>
              <a:t>Agent’s</a:t>
            </a:r>
            <a:r>
              <a:rPr sz="1597" spc="51" dirty="0">
                <a:latin typeface="Georgia"/>
                <a:cs typeface="Georgia"/>
              </a:rPr>
              <a:t> </a:t>
            </a:r>
            <a:r>
              <a:rPr sz="1597" spc="-17" dirty="0">
                <a:latin typeface="Georgia"/>
                <a:cs typeface="Georgia"/>
              </a:rPr>
              <a:t>location</a:t>
            </a:r>
            <a:endParaRPr sz="1597">
              <a:latin typeface="Georgia"/>
              <a:cs typeface="Georgia"/>
            </a:endParaRPr>
          </a:p>
          <a:p>
            <a:pPr>
              <a:spcBef>
                <a:spcPts val="17"/>
              </a:spcBef>
            </a:pPr>
            <a:endParaRPr sz="2522">
              <a:latin typeface="Georgia"/>
              <a:cs typeface="Georgia"/>
            </a:endParaRPr>
          </a:p>
          <a:p>
            <a:pPr marL="42698"/>
            <a:r>
              <a:rPr sz="1260" spc="17" dirty="0">
                <a:latin typeface="Arial MT"/>
                <a:cs typeface="Arial MT"/>
              </a:rPr>
              <a:t>Goal</a:t>
            </a:r>
            <a:endParaRPr sz="1260">
              <a:latin typeface="Arial MT"/>
              <a:cs typeface="Arial MT"/>
            </a:endParaRPr>
          </a:p>
        </p:txBody>
      </p:sp>
      <p:sp>
        <p:nvSpPr>
          <p:cNvPr id="199" name="Rectangle 198">
            <a:extLst>
              <a:ext uri="{FF2B5EF4-FFF2-40B4-BE49-F238E27FC236}">
                <a16:creationId xmlns:a16="http://schemas.microsoft.com/office/drawing/2014/main" id="{658E713D-9206-6CB7-D8A4-021FA8CE8D1C}"/>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0" name="TextBox 199">
            <a:extLst>
              <a:ext uri="{FF2B5EF4-FFF2-40B4-BE49-F238E27FC236}">
                <a16:creationId xmlns:a16="http://schemas.microsoft.com/office/drawing/2014/main" id="{FC3264EA-3548-BAE8-F1B6-2C617FFF1FB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01" name="Graphic 21">
            <a:extLst>
              <a:ext uri="{FF2B5EF4-FFF2-40B4-BE49-F238E27FC236}">
                <a16:creationId xmlns:a16="http://schemas.microsoft.com/office/drawing/2014/main" id="{D9CBCE1C-A7E1-6D88-2F27-91B5040A2CD4}"/>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244490969"/>
      </p:ext>
    </p:extLst>
  </p:cSld>
  <p:clrMapOvr>
    <a:masterClrMapping/>
  </p:clrMapOvr>
  <p:transition>
    <p:cut/>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4223725" y="804170"/>
            <a:ext cx="4179287" cy="465999"/>
          </a:xfrm>
          <a:prstGeom prst="rect">
            <a:avLst/>
          </a:prstGeom>
        </p:spPr>
        <p:txBody>
          <a:bodyPr vert="horz" wrap="square" lIns="0" tIns="19214" rIns="0" bIns="0" rtlCol="0">
            <a:spAutoFit/>
          </a:bodyPr>
          <a:lstStyle/>
          <a:p>
            <a:pPr marL="21349">
              <a:spcBef>
                <a:spcPts val="151"/>
              </a:spcBef>
            </a:pPr>
            <a:r>
              <a:rPr sz="2902" spc="-25" dirty="0">
                <a:solidFill>
                  <a:srgbClr val="3333B2"/>
                </a:solidFill>
                <a:latin typeface="Georgia"/>
                <a:cs typeface="Georgia"/>
              </a:rPr>
              <a:t>Maze</a:t>
            </a:r>
            <a:r>
              <a:rPr sz="2902" spc="42" dirty="0">
                <a:solidFill>
                  <a:srgbClr val="3333B2"/>
                </a:solidFill>
                <a:latin typeface="Georgia"/>
                <a:cs typeface="Georgia"/>
              </a:rPr>
              <a:t> </a:t>
            </a:r>
            <a:r>
              <a:rPr sz="2902" spc="-51" dirty="0">
                <a:solidFill>
                  <a:srgbClr val="3333B2"/>
                </a:solidFill>
                <a:latin typeface="Georgia"/>
                <a:cs typeface="Georgia"/>
              </a:rPr>
              <a:t>Example:</a:t>
            </a:r>
            <a:r>
              <a:rPr sz="2902" spc="143" dirty="0">
                <a:solidFill>
                  <a:srgbClr val="3333B2"/>
                </a:solidFill>
                <a:latin typeface="Georgia"/>
                <a:cs typeface="Georgia"/>
              </a:rPr>
              <a:t> </a:t>
            </a:r>
            <a:r>
              <a:rPr sz="2902" spc="-67" dirty="0">
                <a:solidFill>
                  <a:srgbClr val="3333B2"/>
                </a:solidFill>
                <a:latin typeface="Georgia"/>
                <a:cs typeface="Georgia"/>
              </a:rPr>
              <a:t>Policy</a:t>
            </a:r>
            <a:endParaRPr sz="2902" dirty="0">
              <a:latin typeface="Georgia"/>
              <a:cs typeface="Georgia"/>
            </a:endParaRPr>
          </a:p>
        </p:txBody>
      </p:sp>
      <p:grpSp>
        <p:nvGrpSpPr>
          <p:cNvPr id="3" name="object 3"/>
          <p:cNvGrpSpPr/>
          <p:nvPr/>
        </p:nvGrpSpPr>
        <p:grpSpPr>
          <a:xfrm>
            <a:off x="4419805" y="1611040"/>
            <a:ext cx="3381689" cy="3381689"/>
            <a:chOff x="1885774" y="540967"/>
            <a:chExt cx="2011680" cy="2011680"/>
          </a:xfrm>
        </p:grpSpPr>
        <p:pic>
          <p:nvPicPr>
            <p:cNvPr id="4" name="object 4"/>
            <p:cNvPicPr/>
            <p:nvPr/>
          </p:nvPicPr>
          <p:blipFill>
            <a:blip r:embed="rId2" cstate="print"/>
            <a:stretch>
              <a:fillRect/>
            </a:stretch>
          </p:blipFill>
          <p:spPr>
            <a:xfrm>
              <a:off x="1885774" y="540967"/>
              <a:ext cx="380615" cy="380615"/>
            </a:xfrm>
            <a:prstGeom prst="rect">
              <a:avLst/>
            </a:prstGeom>
          </p:spPr>
        </p:pic>
        <p:pic>
          <p:nvPicPr>
            <p:cNvPr id="5" name="object 5"/>
            <p:cNvPicPr/>
            <p:nvPr/>
          </p:nvPicPr>
          <p:blipFill>
            <a:blip r:embed="rId2" cstate="print"/>
            <a:stretch>
              <a:fillRect/>
            </a:stretch>
          </p:blipFill>
          <p:spPr>
            <a:xfrm>
              <a:off x="2118767" y="540967"/>
              <a:ext cx="380615" cy="380615"/>
            </a:xfrm>
            <a:prstGeom prst="rect">
              <a:avLst/>
            </a:prstGeom>
          </p:spPr>
        </p:pic>
        <p:pic>
          <p:nvPicPr>
            <p:cNvPr id="6" name="object 6"/>
            <p:cNvPicPr/>
            <p:nvPr/>
          </p:nvPicPr>
          <p:blipFill>
            <a:blip r:embed="rId2" cstate="print"/>
            <a:stretch>
              <a:fillRect/>
            </a:stretch>
          </p:blipFill>
          <p:spPr>
            <a:xfrm>
              <a:off x="2351785" y="540967"/>
              <a:ext cx="380615" cy="380615"/>
            </a:xfrm>
            <a:prstGeom prst="rect">
              <a:avLst/>
            </a:prstGeom>
          </p:spPr>
        </p:pic>
        <p:pic>
          <p:nvPicPr>
            <p:cNvPr id="7" name="object 7"/>
            <p:cNvPicPr/>
            <p:nvPr/>
          </p:nvPicPr>
          <p:blipFill>
            <a:blip r:embed="rId2" cstate="print"/>
            <a:stretch>
              <a:fillRect/>
            </a:stretch>
          </p:blipFill>
          <p:spPr>
            <a:xfrm>
              <a:off x="2584778" y="540967"/>
              <a:ext cx="380615" cy="380615"/>
            </a:xfrm>
            <a:prstGeom prst="rect">
              <a:avLst/>
            </a:prstGeom>
          </p:spPr>
        </p:pic>
        <p:pic>
          <p:nvPicPr>
            <p:cNvPr id="8" name="object 8"/>
            <p:cNvPicPr/>
            <p:nvPr/>
          </p:nvPicPr>
          <p:blipFill>
            <a:blip r:embed="rId2" cstate="print"/>
            <a:stretch>
              <a:fillRect/>
            </a:stretch>
          </p:blipFill>
          <p:spPr>
            <a:xfrm>
              <a:off x="2817797" y="540967"/>
              <a:ext cx="380615" cy="380615"/>
            </a:xfrm>
            <a:prstGeom prst="rect">
              <a:avLst/>
            </a:prstGeom>
          </p:spPr>
        </p:pic>
        <p:pic>
          <p:nvPicPr>
            <p:cNvPr id="9" name="object 9"/>
            <p:cNvPicPr/>
            <p:nvPr/>
          </p:nvPicPr>
          <p:blipFill>
            <a:blip r:embed="rId2" cstate="print"/>
            <a:stretch>
              <a:fillRect/>
            </a:stretch>
          </p:blipFill>
          <p:spPr>
            <a:xfrm>
              <a:off x="3050789" y="540967"/>
              <a:ext cx="380615" cy="380615"/>
            </a:xfrm>
            <a:prstGeom prst="rect">
              <a:avLst/>
            </a:prstGeom>
          </p:spPr>
        </p:pic>
        <p:pic>
          <p:nvPicPr>
            <p:cNvPr id="10" name="object 10"/>
            <p:cNvPicPr/>
            <p:nvPr/>
          </p:nvPicPr>
          <p:blipFill>
            <a:blip r:embed="rId2" cstate="print"/>
            <a:stretch>
              <a:fillRect/>
            </a:stretch>
          </p:blipFill>
          <p:spPr>
            <a:xfrm>
              <a:off x="3283783" y="540967"/>
              <a:ext cx="380615" cy="380615"/>
            </a:xfrm>
            <a:prstGeom prst="rect">
              <a:avLst/>
            </a:prstGeom>
          </p:spPr>
        </p:pic>
        <p:pic>
          <p:nvPicPr>
            <p:cNvPr id="11" name="object 11"/>
            <p:cNvPicPr/>
            <p:nvPr/>
          </p:nvPicPr>
          <p:blipFill>
            <a:blip r:embed="rId2" cstate="print"/>
            <a:stretch>
              <a:fillRect/>
            </a:stretch>
          </p:blipFill>
          <p:spPr>
            <a:xfrm>
              <a:off x="3516802" y="540967"/>
              <a:ext cx="380615" cy="380615"/>
            </a:xfrm>
            <a:prstGeom prst="rect">
              <a:avLst/>
            </a:prstGeom>
          </p:spPr>
        </p:pic>
        <p:pic>
          <p:nvPicPr>
            <p:cNvPr id="12" name="object 12"/>
            <p:cNvPicPr/>
            <p:nvPr/>
          </p:nvPicPr>
          <p:blipFill>
            <a:blip r:embed="rId2" cstate="print"/>
            <a:stretch>
              <a:fillRect/>
            </a:stretch>
          </p:blipFill>
          <p:spPr>
            <a:xfrm>
              <a:off x="1885774" y="773959"/>
              <a:ext cx="380615" cy="380615"/>
            </a:xfrm>
            <a:prstGeom prst="rect">
              <a:avLst/>
            </a:prstGeom>
          </p:spPr>
        </p:pic>
        <p:pic>
          <p:nvPicPr>
            <p:cNvPr id="13" name="object 13"/>
            <p:cNvPicPr/>
            <p:nvPr/>
          </p:nvPicPr>
          <p:blipFill>
            <a:blip r:embed="rId2" cstate="print"/>
            <a:stretch>
              <a:fillRect/>
            </a:stretch>
          </p:blipFill>
          <p:spPr>
            <a:xfrm>
              <a:off x="2118767" y="773959"/>
              <a:ext cx="380615" cy="380615"/>
            </a:xfrm>
            <a:prstGeom prst="rect">
              <a:avLst/>
            </a:prstGeom>
          </p:spPr>
        </p:pic>
        <p:pic>
          <p:nvPicPr>
            <p:cNvPr id="14" name="object 14"/>
            <p:cNvPicPr/>
            <p:nvPr/>
          </p:nvPicPr>
          <p:blipFill>
            <a:blip r:embed="rId2" cstate="print"/>
            <a:stretch>
              <a:fillRect/>
            </a:stretch>
          </p:blipFill>
          <p:spPr>
            <a:xfrm>
              <a:off x="2351785" y="773959"/>
              <a:ext cx="380615" cy="380615"/>
            </a:xfrm>
            <a:prstGeom prst="rect">
              <a:avLst/>
            </a:prstGeom>
          </p:spPr>
        </p:pic>
        <p:pic>
          <p:nvPicPr>
            <p:cNvPr id="15" name="object 15"/>
            <p:cNvPicPr/>
            <p:nvPr/>
          </p:nvPicPr>
          <p:blipFill>
            <a:blip r:embed="rId2" cstate="print"/>
            <a:stretch>
              <a:fillRect/>
            </a:stretch>
          </p:blipFill>
          <p:spPr>
            <a:xfrm>
              <a:off x="2584778" y="773959"/>
              <a:ext cx="380615" cy="380615"/>
            </a:xfrm>
            <a:prstGeom prst="rect">
              <a:avLst/>
            </a:prstGeom>
          </p:spPr>
        </p:pic>
        <p:pic>
          <p:nvPicPr>
            <p:cNvPr id="16" name="object 16"/>
            <p:cNvPicPr/>
            <p:nvPr/>
          </p:nvPicPr>
          <p:blipFill>
            <a:blip r:embed="rId2" cstate="print"/>
            <a:stretch>
              <a:fillRect/>
            </a:stretch>
          </p:blipFill>
          <p:spPr>
            <a:xfrm>
              <a:off x="2817797" y="773959"/>
              <a:ext cx="380615" cy="380615"/>
            </a:xfrm>
            <a:prstGeom prst="rect">
              <a:avLst/>
            </a:prstGeom>
          </p:spPr>
        </p:pic>
        <p:pic>
          <p:nvPicPr>
            <p:cNvPr id="17" name="object 17"/>
            <p:cNvPicPr/>
            <p:nvPr/>
          </p:nvPicPr>
          <p:blipFill>
            <a:blip r:embed="rId2" cstate="print"/>
            <a:stretch>
              <a:fillRect/>
            </a:stretch>
          </p:blipFill>
          <p:spPr>
            <a:xfrm>
              <a:off x="3050789" y="773959"/>
              <a:ext cx="380615" cy="380615"/>
            </a:xfrm>
            <a:prstGeom prst="rect">
              <a:avLst/>
            </a:prstGeom>
          </p:spPr>
        </p:pic>
        <p:pic>
          <p:nvPicPr>
            <p:cNvPr id="18" name="object 18"/>
            <p:cNvPicPr/>
            <p:nvPr/>
          </p:nvPicPr>
          <p:blipFill>
            <a:blip r:embed="rId2" cstate="print"/>
            <a:stretch>
              <a:fillRect/>
            </a:stretch>
          </p:blipFill>
          <p:spPr>
            <a:xfrm>
              <a:off x="3283783" y="773959"/>
              <a:ext cx="380615" cy="380615"/>
            </a:xfrm>
            <a:prstGeom prst="rect">
              <a:avLst/>
            </a:prstGeom>
          </p:spPr>
        </p:pic>
        <p:pic>
          <p:nvPicPr>
            <p:cNvPr id="19" name="object 19"/>
            <p:cNvPicPr/>
            <p:nvPr/>
          </p:nvPicPr>
          <p:blipFill>
            <a:blip r:embed="rId2" cstate="print"/>
            <a:stretch>
              <a:fillRect/>
            </a:stretch>
          </p:blipFill>
          <p:spPr>
            <a:xfrm>
              <a:off x="3516802" y="773959"/>
              <a:ext cx="380615" cy="380615"/>
            </a:xfrm>
            <a:prstGeom prst="rect">
              <a:avLst/>
            </a:prstGeom>
          </p:spPr>
        </p:pic>
        <p:pic>
          <p:nvPicPr>
            <p:cNvPr id="20" name="object 20"/>
            <p:cNvPicPr/>
            <p:nvPr/>
          </p:nvPicPr>
          <p:blipFill>
            <a:blip r:embed="rId2" cstate="print"/>
            <a:stretch>
              <a:fillRect/>
            </a:stretch>
          </p:blipFill>
          <p:spPr>
            <a:xfrm>
              <a:off x="1885774" y="1006978"/>
              <a:ext cx="380615" cy="380615"/>
            </a:xfrm>
            <a:prstGeom prst="rect">
              <a:avLst/>
            </a:prstGeom>
          </p:spPr>
        </p:pic>
        <p:pic>
          <p:nvPicPr>
            <p:cNvPr id="21" name="object 21"/>
            <p:cNvPicPr/>
            <p:nvPr/>
          </p:nvPicPr>
          <p:blipFill>
            <a:blip r:embed="rId2" cstate="print"/>
            <a:stretch>
              <a:fillRect/>
            </a:stretch>
          </p:blipFill>
          <p:spPr>
            <a:xfrm>
              <a:off x="2118767" y="1006978"/>
              <a:ext cx="380615" cy="380615"/>
            </a:xfrm>
            <a:prstGeom prst="rect">
              <a:avLst/>
            </a:prstGeom>
          </p:spPr>
        </p:pic>
        <p:pic>
          <p:nvPicPr>
            <p:cNvPr id="22" name="object 22"/>
            <p:cNvPicPr/>
            <p:nvPr/>
          </p:nvPicPr>
          <p:blipFill>
            <a:blip r:embed="rId2" cstate="print"/>
            <a:stretch>
              <a:fillRect/>
            </a:stretch>
          </p:blipFill>
          <p:spPr>
            <a:xfrm>
              <a:off x="2351785" y="1006978"/>
              <a:ext cx="380615" cy="380615"/>
            </a:xfrm>
            <a:prstGeom prst="rect">
              <a:avLst/>
            </a:prstGeom>
          </p:spPr>
        </p:pic>
        <p:pic>
          <p:nvPicPr>
            <p:cNvPr id="23" name="object 23"/>
            <p:cNvPicPr/>
            <p:nvPr/>
          </p:nvPicPr>
          <p:blipFill>
            <a:blip r:embed="rId2" cstate="print"/>
            <a:stretch>
              <a:fillRect/>
            </a:stretch>
          </p:blipFill>
          <p:spPr>
            <a:xfrm>
              <a:off x="2584778" y="1006978"/>
              <a:ext cx="380615" cy="380615"/>
            </a:xfrm>
            <a:prstGeom prst="rect">
              <a:avLst/>
            </a:prstGeom>
          </p:spPr>
        </p:pic>
        <p:pic>
          <p:nvPicPr>
            <p:cNvPr id="24" name="object 24"/>
            <p:cNvPicPr/>
            <p:nvPr/>
          </p:nvPicPr>
          <p:blipFill>
            <a:blip r:embed="rId2" cstate="print"/>
            <a:stretch>
              <a:fillRect/>
            </a:stretch>
          </p:blipFill>
          <p:spPr>
            <a:xfrm>
              <a:off x="2817797" y="1006978"/>
              <a:ext cx="380615" cy="380615"/>
            </a:xfrm>
            <a:prstGeom prst="rect">
              <a:avLst/>
            </a:prstGeom>
          </p:spPr>
        </p:pic>
        <p:pic>
          <p:nvPicPr>
            <p:cNvPr id="25" name="object 25"/>
            <p:cNvPicPr/>
            <p:nvPr/>
          </p:nvPicPr>
          <p:blipFill>
            <a:blip r:embed="rId2" cstate="print"/>
            <a:stretch>
              <a:fillRect/>
            </a:stretch>
          </p:blipFill>
          <p:spPr>
            <a:xfrm>
              <a:off x="3050789" y="1006978"/>
              <a:ext cx="380615" cy="380615"/>
            </a:xfrm>
            <a:prstGeom prst="rect">
              <a:avLst/>
            </a:prstGeom>
          </p:spPr>
        </p:pic>
        <p:pic>
          <p:nvPicPr>
            <p:cNvPr id="26" name="object 26"/>
            <p:cNvPicPr/>
            <p:nvPr/>
          </p:nvPicPr>
          <p:blipFill>
            <a:blip r:embed="rId2" cstate="print"/>
            <a:stretch>
              <a:fillRect/>
            </a:stretch>
          </p:blipFill>
          <p:spPr>
            <a:xfrm>
              <a:off x="3283783" y="1006978"/>
              <a:ext cx="380615" cy="380615"/>
            </a:xfrm>
            <a:prstGeom prst="rect">
              <a:avLst/>
            </a:prstGeom>
          </p:spPr>
        </p:pic>
        <p:pic>
          <p:nvPicPr>
            <p:cNvPr id="27" name="object 27"/>
            <p:cNvPicPr/>
            <p:nvPr/>
          </p:nvPicPr>
          <p:blipFill>
            <a:blip r:embed="rId2" cstate="print"/>
            <a:stretch>
              <a:fillRect/>
            </a:stretch>
          </p:blipFill>
          <p:spPr>
            <a:xfrm>
              <a:off x="3516802" y="1006978"/>
              <a:ext cx="380615" cy="380615"/>
            </a:xfrm>
            <a:prstGeom prst="rect">
              <a:avLst/>
            </a:prstGeom>
          </p:spPr>
        </p:pic>
        <p:pic>
          <p:nvPicPr>
            <p:cNvPr id="28" name="object 28"/>
            <p:cNvPicPr/>
            <p:nvPr/>
          </p:nvPicPr>
          <p:blipFill>
            <a:blip r:embed="rId2" cstate="print"/>
            <a:stretch>
              <a:fillRect/>
            </a:stretch>
          </p:blipFill>
          <p:spPr>
            <a:xfrm>
              <a:off x="1885774" y="1239971"/>
              <a:ext cx="380615" cy="380615"/>
            </a:xfrm>
            <a:prstGeom prst="rect">
              <a:avLst/>
            </a:prstGeom>
          </p:spPr>
        </p:pic>
        <p:pic>
          <p:nvPicPr>
            <p:cNvPr id="29" name="object 29"/>
            <p:cNvPicPr/>
            <p:nvPr/>
          </p:nvPicPr>
          <p:blipFill>
            <a:blip r:embed="rId2" cstate="print"/>
            <a:stretch>
              <a:fillRect/>
            </a:stretch>
          </p:blipFill>
          <p:spPr>
            <a:xfrm>
              <a:off x="2118767" y="1239971"/>
              <a:ext cx="380615" cy="380615"/>
            </a:xfrm>
            <a:prstGeom prst="rect">
              <a:avLst/>
            </a:prstGeom>
          </p:spPr>
        </p:pic>
        <p:pic>
          <p:nvPicPr>
            <p:cNvPr id="30" name="object 30"/>
            <p:cNvPicPr/>
            <p:nvPr/>
          </p:nvPicPr>
          <p:blipFill>
            <a:blip r:embed="rId2" cstate="print"/>
            <a:stretch>
              <a:fillRect/>
            </a:stretch>
          </p:blipFill>
          <p:spPr>
            <a:xfrm>
              <a:off x="2351785" y="1239971"/>
              <a:ext cx="380615" cy="380615"/>
            </a:xfrm>
            <a:prstGeom prst="rect">
              <a:avLst/>
            </a:prstGeom>
          </p:spPr>
        </p:pic>
        <p:pic>
          <p:nvPicPr>
            <p:cNvPr id="31" name="object 31"/>
            <p:cNvPicPr/>
            <p:nvPr/>
          </p:nvPicPr>
          <p:blipFill>
            <a:blip r:embed="rId2" cstate="print"/>
            <a:stretch>
              <a:fillRect/>
            </a:stretch>
          </p:blipFill>
          <p:spPr>
            <a:xfrm>
              <a:off x="2584778" y="1239971"/>
              <a:ext cx="380615" cy="380615"/>
            </a:xfrm>
            <a:prstGeom prst="rect">
              <a:avLst/>
            </a:prstGeom>
          </p:spPr>
        </p:pic>
        <p:pic>
          <p:nvPicPr>
            <p:cNvPr id="32" name="object 32"/>
            <p:cNvPicPr/>
            <p:nvPr/>
          </p:nvPicPr>
          <p:blipFill>
            <a:blip r:embed="rId2" cstate="print"/>
            <a:stretch>
              <a:fillRect/>
            </a:stretch>
          </p:blipFill>
          <p:spPr>
            <a:xfrm>
              <a:off x="2817797" y="1239971"/>
              <a:ext cx="380615" cy="380615"/>
            </a:xfrm>
            <a:prstGeom prst="rect">
              <a:avLst/>
            </a:prstGeom>
          </p:spPr>
        </p:pic>
        <p:pic>
          <p:nvPicPr>
            <p:cNvPr id="33" name="object 33"/>
            <p:cNvPicPr/>
            <p:nvPr/>
          </p:nvPicPr>
          <p:blipFill>
            <a:blip r:embed="rId2" cstate="print"/>
            <a:stretch>
              <a:fillRect/>
            </a:stretch>
          </p:blipFill>
          <p:spPr>
            <a:xfrm>
              <a:off x="3050789" y="1239971"/>
              <a:ext cx="380615" cy="380615"/>
            </a:xfrm>
            <a:prstGeom prst="rect">
              <a:avLst/>
            </a:prstGeom>
          </p:spPr>
        </p:pic>
        <p:pic>
          <p:nvPicPr>
            <p:cNvPr id="34" name="object 34"/>
            <p:cNvPicPr/>
            <p:nvPr/>
          </p:nvPicPr>
          <p:blipFill>
            <a:blip r:embed="rId2" cstate="print"/>
            <a:stretch>
              <a:fillRect/>
            </a:stretch>
          </p:blipFill>
          <p:spPr>
            <a:xfrm>
              <a:off x="3283783" y="1239971"/>
              <a:ext cx="380615" cy="380615"/>
            </a:xfrm>
            <a:prstGeom prst="rect">
              <a:avLst/>
            </a:prstGeom>
          </p:spPr>
        </p:pic>
        <p:pic>
          <p:nvPicPr>
            <p:cNvPr id="35" name="object 35"/>
            <p:cNvPicPr/>
            <p:nvPr/>
          </p:nvPicPr>
          <p:blipFill>
            <a:blip r:embed="rId2" cstate="print"/>
            <a:stretch>
              <a:fillRect/>
            </a:stretch>
          </p:blipFill>
          <p:spPr>
            <a:xfrm>
              <a:off x="3516802" y="1239971"/>
              <a:ext cx="380615" cy="380615"/>
            </a:xfrm>
            <a:prstGeom prst="rect">
              <a:avLst/>
            </a:prstGeom>
          </p:spPr>
        </p:pic>
        <p:pic>
          <p:nvPicPr>
            <p:cNvPr id="36" name="object 36"/>
            <p:cNvPicPr/>
            <p:nvPr/>
          </p:nvPicPr>
          <p:blipFill>
            <a:blip r:embed="rId2" cstate="print"/>
            <a:stretch>
              <a:fillRect/>
            </a:stretch>
          </p:blipFill>
          <p:spPr>
            <a:xfrm>
              <a:off x="1885774" y="1472991"/>
              <a:ext cx="380615" cy="380615"/>
            </a:xfrm>
            <a:prstGeom prst="rect">
              <a:avLst/>
            </a:prstGeom>
          </p:spPr>
        </p:pic>
        <p:pic>
          <p:nvPicPr>
            <p:cNvPr id="37" name="object 37"/>
            <p:cNvPicPr/>
            <p:nvPr/>
          </p:nvPicPr>
          <p:blipFill>
            <a:blip r:embed="rId2" cstate="print"/>
            <a:stretch>
              <a:fillRect/>
            </a:stretch>
          </p:blipFill>
          <p:spPr>
            <a:xfrm>
              <a:off x="2118767" y="1472991"/>
              <a:ext cx="380615" cy="380615"/>
            </a:xfrm>
            <a:prstGeom prst="rect">
              <a:avLst/>
            </a:prstGeom>
          </p:spPr>
        </p:pic>
        <p:pic>
          <p:nvPicPr>
            <p:cNvPr id="38" name="object 38"/>
            <p:cNvPicPr/>
            <p:nvPr/>
          </p:nvPicPr>
          <p:blipFill>
            <a:blip r:embed="rId2" cstate="print"/>
            <a:stretch>
              <a:fillRect/>
            </a:stretch>
          </p:blipFill>
          <p:spPr>
            <a:xfrm>
              <a:off x="2351785" y="1472991"/>
              <a:ext cx="380615" cy="380615"/>
            </a:xfrm>
            <a:prstGeom prst="rect">
              <a:avLst/>
            </a:prstGeom>
          </p:spPr>
        </p:pic>
        <p:pic>
          <p:nvPicPr>
            <p:cNvPr id="39" name="object 39"/>
            <p:cNvPicPr/>
            <p:nvPr/>
          </p:nvPicPr>
          <p:blipFill>
            <a:blip r:embed="rId2" cstate="print"/>
            <a:stretch>
              <a:fillRect/>
            </a:stretch>
          </p:blipFill>
          <p:spPr>
            <a:xfrm>
              <a:off x="2584778" y="1472991"/>
              <a:ext cx="380615" cy="380615"/>
            </a:xfrm>
            <a:prstGeom prst="rect">
              <a:avLst/>
            </a:prstGeom>
          </p:spPr>
        </p:pic>
        <p:pic>
          <p:nvPicPr>
            <p:cNvPr id="40" name="object 40"/>
            <p:cNvPicPr/>
            <p:nvPr/>
          </p:nvPicPr>
          <p:blipFill>
            <a:blip r:embed="rId2" cstate="print"/>
            <a:stretch>
              <a:fillRect/>
            </a:stretch>
          </p:blipFill>
          <p:spPr>
            <a:xfrm>
              <a:off x="2817797" y="1472991"/>
              <a:ext cx="380615" cy="380615"/>
            </a:xfrm>
            <a:prstGeom prst="rect">
              <a:avLst/>
            </a:prstGeom>
          </p:spPr>
        </p:pic>
        <p:pic>
          <p:nvPicPr>
            <p:cNvPr id="41" name="object 41"/>
            <p:cNvPicPr/>
            <p:nvPr/>
          </p:nvPicPr>
          <p:blipFill>
            <a:blip r:embed="rId2" cstate="print"/>
            <a:stretch>
              <a:fillRect/>
            </a:stretch>
          </p:blipFill>
          <p:spPr>
            <a:xfrm>
              <a:off x="3050789" y="1472991"/>
              <a:ext cx="380615" cy="380615"/>
            </a:xfrm>
            <a:prstGeom prst="rect">
              <a:avLst/>
            </a:prstGeom>
          </p:spPr>
        </p:pic>
        <p:pic>
          <p:nvPicPr>
            <p:cNvPr id="42" name="object 42"/>
            <p:cNvPicPr/>
            <p:nvPr/>
          </p:nvPicPr>
          <p:blipFill>
            <a:blip r:embed="rId2" cstate="print"/>
            <a:stretch>
              <a:fillRect/>
            </a:stretch>
          </p:blipFill>
          <p:spPr>
            <a:xfrm>
              <a:off x="3283783" y="1472991"/>
              <a:ext cx="380615" cy="380615"/>
            </a:xfrm>
            <a:prstGeom prst="rect">
              <a:avLst/>
            </a:prstGeom>
          </p:spPr>
        </p:pic>
        <p:pic>
          <p:nvPicPr>
            <p:cNvPr id="43" name="object 43"/>
            <p:cNvPicPr/>
            <p:nvPr/>
          </p:nvPicPr>
          <p:blipFill>
            <a:blip r:embed="rId2" cstate="print"/>
            <a:stretch>
              <a:fillRect/>
            </a:stretch>
          </p:blipFill>
          <p:spPr>
            <a:xfrm>
              <a:off x="3516802" y="1472991"/>
              <a:ext cx="380615" cy="380615"/>
            </a:xfrm>
            <a:prstGeom prst="rect">
              <a:avLst/>
            </a:prstGeom>
          </p:spPr>
        </p:pic>
        <p:pic>
          <p:nvPicPr>
            <p:cNvPr id="44" name="object 44"/>
            <p:cNvPicPr/>
            <p:nvPr/>
          </p:nvPicPr>
          <p:blipFill>
            <a:blip r:embed="rId2" cstate="print"/>
            <a:stretch>
              <a:fillRect/>
            </a:stretch>
          </p:blipFill>
          <p:spPr>
            <a:xfrm>
              <a:off x="1885774" y="1705982"/>
              <a:ext cx="380615" cy="380615"/>
            </a:xfrm>
            <a:prstGeom prst="rect">
              <a:avLst/>
            </a:prstGeom>
          </p:spPr>
        </p:pic>
        <p:pic>
          <p:nvPicPr>
            <p:cNvPr id="45" name="object 45"/>
            <p:cNvPicPr/>
            <p:nvPr/>
          </p:nvPicPr>
          <p:blipFill>
            <a:blip r:embed="rId2" cstate="print"/>
            <a:stretch>
              <a:fillRect/>
            </a:stretch>
          </p:blipFill>
          <p:spPr>
            <a:xfrm>
              <a:off x="2118767" y="1705982"/>
              <a:ext cx="380615" cy="380615"/>
            </a:xfrm>
            <a:prstGeom prst="rect">
              <a:avLst/>
            </a:prstGeom>
          </p:spPr>
        </p:pic>
        <p:pic>
          <p:nvPicPr>
            <p:cNvPr id="46" name="object 46"/>
            <p:cNvPicPr/>
            <p:nvPr/>
          </p:nvPicPr>
          <p:blipFill>
            <a:blip r:embed="rId2" cstate="print"/>
            <a:stretch>
              <a:fillRect/>
            </a:stretch>
          </p:blipFill>
          <p:spPr>
            <a:xfrm>
              <a:off x="2351785" y="1705982"/>
              <a:ext cx="380615" cy="380615"/>
            </a:xfrm>
            <a:prstGeom prst="rect">
              <a:avLst/>
            </a:prstGeom>
          </p:spPr>
        </p:pic>
        <p:pic>
          <p:nvPicPr>
            <p:cNvPr id="47" name="object 47"/>
            <p:cNvPicPr/>
            <p:nvPr/>
          </p:nvPicPr>
          <p:blipFill>
            <a:blip r:embed="rId2" cstate="print"/>
            <a:stretch>
              <a:fillRect/>
            </a:stretch>
          </p:blipFill>
          <p:spPr>
            <a:xfrm>
              <a:off x="2584778" y="1705982"/>
              <a:ext cx="380615" cy="380615"/>
            </a:xfrm>
            <a:prstGeom prst="rect">
              <a:avLst/>
            </a:prstGeom>
          </p:spPr>
        </p:pic>
        <p:pic>
          <p:nvPicPr>
            <p:cNvPr id="48" name="object 48"/>
            <p:cNvPicPr/>
            <p:nvPr/>
          </p:nvPicPr>
          <p:blipFill>
            <a:blip r:embed="rId2" cstate="print"/>
            <a:stretch>
              <a:fillRect/>
            </a:stretch>
          </p:blipFill>
          <p:spPr>
            <a:xfrm>
              <a:off x="2817797" y="1705982"/>
              <a:ext cx="380615" cy="380615"/>
            </a:xfrm>
            <a:prstGeom prst="rect">
              <a:avLst/>
            </a:prstGeom>
          </p:spPr>
        </p:pic>
        <p:pic>
          <p:nvPicPr>
            <p:cNvPr id="49" name="object 49"/>
            <p:cNvPicPr/>
            <p:nvPr/>
          </p:nvPicPr>
          <p:blipFill>
            <a:blip r:embed="rId2" cstate="print"/>
            <a:stretch>
              <a:fillRect/>
            </a:stretch>
          </p:blipFill>
          <p:spPr>
            <a:xfrm>
              <a:off x="3050789" y="1705982"/>
              <a:ext cx="380615" cy="380615"/>
            </a:xfrm>
            <a:prstGeom prst="rect">
              <a:avLst/>
            </a:prstGeom>
          </p:spPr>
        </p:pic>
        <p:pic>
          <p:nvPicPr>
            <p:cNvPr id="50" name="object 50"/>
            <p:cNvPicPr/>
            <p:nvPr/>
          </p:nvPicPr>
          <p:blipFill>
            <a:blip r:embed="rId2" cstate="print"/>
            <a:stretch>
              <a:fillRect/>
            </a:stretch>
          </p:blipFill>
          <p:spPr>
            <a:xfrm>
              <a:off x="3283783" y="1705982"/>
              <a:ext cx="380615" cy="380615"/>
            </a:xfrm>
            <a:prstGeom prst="rect">
              <a:avLst/>
            </a:prstGeom>
          </p:spPr>
        </p:pic>
        <p:pic>
          <p:nvPicPr>
            <p:cNvPr id="51" name="object 51"/>
            <p:cNvPicPr/>
            <p:nvPr/>
          </p:nvPicPr>
          <p:blipFill>
            <a:blip r:embed="rId2" cstate="print"/>
            <a:stretch>
              <a:fillRect/>
            </a:stretch>
          </p:blipFill>
          <p:spPr>
            <a:xfrm>
              <a:off x="3516802" y="1705982"/>
              <a:ext cx="380615" cy="380615"/>
            </a:xfrm>
            <a:prstGeom prst="rect">
              <a:avLst/>
            </a:prstGeom>
          </p:spPr>
        </p:pic>
        <p:pic>
          <p:nvPicPr>
            <p:cNvPr id="52" name="object 52"/>
            <p:cNvPicPr/>
            <p:nvPr/>
          </p:nvPicPr>
          <p:blipFill>
            <a:blip r:embed="rId2" cstate="print"/>
            <a:stretch>
              <a:fillRect/>
            </a:stretch>
          </p:blipFill>
          <p:spPr>
            <a:xfrm>
              <a:off x="1885774" y="1938975"/>
              <a:ext cx="380615" cy="380615"/>
            </a:xfrm>
            <a:prstGeom prst="rect">
              <a:avLst/>
            </a:prstGeom>
          </p:spPr>
        </p:pic>
        <p:pic>
          <p:nvPicPr>
            <p:cNvPr id="53" name="object 53"/>
            <p:cNvPicPr/>
            <p:nvPr/>
          </p:nvPicPr>
          <p:blipFill>
            <a:blip r:embed="rId2" cstate="print"/>
            <a:stretch>
              <a:fillRect/>
            </a:stretch>
          </p:blipFill>
          <p:spPr>
            <a:xfrm>
              <a:off x="2118767" y="1938975"/>
              <a:ext cx="380615" cy="380615"/>
            </a:xfrm>
            <a:prstGeom prst="rect">
              <a:avLst/>
            </a:prstGeom>
          </p:spPr>
        </p:pic>
        <p:pic>
          <p:nvPicPr>
            <p:cNvPr id="54" name="object 54"/>
            <p:cNvPicPr/>
            <p:nvPr/>
          </p:nvPicPr>
          <p:blipFill>
            <a:blip r:embed="rId2" cstate="print"/>
            <a:stretch>
              <a:fillRect/>
            </a:stretch>
          </p:blipFill>
          <p:spPr>
            <a:xfrm>
              <a:off x="2351785" y="1938975"/>
              <a:ext cx="380615" cy="380615"/>
            </a:xfrm>
            <a:prstGeom prst="rect">
              <a:avLst/>
            </a:prstGeom>
          </p:spPr>
        </p:pic>
        <p:pic>
          <p:nvPicPr>
            <p:cNvPr id="55" name="object 55"/>
            <p:cNvPicPr/>
            <p:nvPr/>
          </p:nvPicPr>
          <p:blipFill>
            <a:blip r:embed="rId2" cstate="print"/>
            <a:stretch>
              <a:fillRect/>
            </a:stretch>
          </p:blipFill>
          <p:spPr>
            <a:xfrm>
              <a:off x="2584778" y="1938975"/>
              <a:ext cx="380615" cy="380615"/>
            </a:xfrm>
            <a:prstGeom prst="rect">
              <a:avLst/>
            </a:prstGeom>
          </p:spPr>
        </p:pic>
        <p:pic>
          <p:nvPicPr>
            <p:cNvPr id="56" name="object 56"/>
            <p:cNvPicPr/>
            <p:nvPr/>
          </p:nvPicPr>
          <p:blipFill>
            <a:blip r:embed="rId2" cstate="print"/>
            <a:stretch>
              <a:fillRect/>
            </a:stretch>
          </p:blipFill>
          <p:spPr>
            <a:xfrm>
              <a:off x="2817797" y="1938975"/>
              <a:ext cx="380615" cy="380615"/>
            </a:xfrm>
            <a:prstGeom prst="rect">
              <a:avLst/>
            </a:prstGeom>
          </p:spPr>
        </p:pic>
        <p:pic>
          <p:nvPicPr>
            <p:cNvPr id="57" name="object 57"/>
            <p:cNvPicPr/>
            <p:nvPr/>
          </p:nvPicPr>
          <p:blipFill>
            <a:blip r:embed="rId2" cstate="print"/>
            <a:stretch>
              <a:fillRect/>
            </a:stretch>
          </p:blipFill>
          <p:spPr>
            <a:xfrm>
              <a:off x="3050789" y="1938975"/>
              <a:ext cx="380615" cy="380615"/>
            </a:xfrm>
            <a:prstGeom prst="rect">
              <a:avLst/>
            </a:prstGeom>
          </p:spPr>
        </p:pic>
        <p:pic>
          <p:nvPicPr>
            <p:cNvPr id="58" name="object 58"/>
            <p:cNvPicPr/>
            <p:nvPr/>
          </p:nvPicPr>
          <p:blipFill>
            <a:blip r:embed="rId2" cstate="print"/>
            <a:stretch>
              <a:fillRect/>
            </a:stretch>
          </p:blipFill>
          <p:spPr>
            <a:xfrm>
              <a:off x="3283783" y="1938975"/>
              <a:ext cx="380615" cy="380615"/>
            </a:xfrm>
            <a:prstGeom prst="rect">
              <a:avLst/>
            </a:prstGeom>
          </p:spPr>
        </p:pic>
        <p:pic>
          <p:nvPicPr>
            <p:cNvPr id="59" name="object 59"/>
            <p:cNvPicPr/>
            <p:nvPr/>
          </p:nvPicPr>
          <p:blipFill>
            <a:blip r:embed="rId2" cstate="print"/>
            <a:stretch>
              <a:fillRect/>
            </a:stretch>
          </p:blipFill>
          <p:spPr>
            <a:xfrm>
              <a:off x="3516802" y="1938975"/>
              <a:ext cx="380615" cy="380615"/>
            </a:xfrm>
            <a:prstGeom prst="rect">
              <a:avLst/>
            </a:prstGeom>
          </p:spPr>
        </p:pic>
        <p:pic>
          <p:nvPicPr>
            <p:cNvPr id="60" name="object 60"/>
            <p:cNvPicPr/>
            <p:nvPr/>
          </p:nvPicPr>
          <p:blipFill>
            <a:blip r:embed="rId2" cstate="print"/>
            <a:stretch>
              <a:fillRect/>
            </a:stretch>
          </p:blipFill>
          <p:spPr>
            <a:xfrm>
              <a:off x="1885774" y="2171995"/>
              <a:ext cx="380615" cy="380615"/>
            </a:xfrm>
            <a:prstGeom prst="rect">
              <a:avLst/>
            </a:prstGeom>
          </p:spPr>
        </p:pic>
        <p:pic>
          <p:nvPicPr>
            <p:cNvPr id="61" name="object 61"/>
            <p:cNvPicPr/>
            <p:nvPr/>
          </p:nvPicPr>
          <p:blipFill>
            <a:blip r:embed="rId2" cstate="print"/>
            <a:stretch>
              <a:fillRect/>
            </a:stretch>
          </p:blipFill>
          <p:spPr>
            <a:xfrm>
              <a:off x="2118767" y="2171995"/>
              <a:ext cx="380615" cy="380615"/>
            </a:xfrm>
            <a:prstGeom prst="rect">
              <a:avLst/>
            </a:prstGeom>
          </p:spPr>
        </p:pic>
        <p:pic>
          <p:nvPicPr>
            <p:cNvPr id="62" name="object 62"/>
            <p:cNvPicPr/>
            <p:nvPr/>
          </p:nvPicPr>
          <p:blipFill>
            <a:blip r:embed="rId2" cstate="print"/>
            <a:stretch>
              <a:fillRect/>
            </a:stretch>
          </p:blipFill>
          <p:spPr>
            <a:xfrm>
              <a:off x="2351785" y="2171995"/>
              <a:ext cx="380615" cy="380615"/>
            </a:xfrm>
            <a:prstGeom prst="rect">
              <a:avLst/>
            </a:prstGeom>
          </p:spPr>
        </p:pic>
        <p:pic>
          <p:nvPicPr>
            <p:cNvPr id="63" name="object 63"/>
            <p:cNvPicPr/>
            <p:nvPr/>
          </p:nvPicPr>
          <p:blipFill>
            <a:blip r:embed="rId2" cstate="print"/>
            <a:stretch>
              <a:fillRect/>
            </a:stretch>
          </p:blipFill>
          <p:spPr>
            <a:xfrm>
              <a:off x="2584778" y="2171995"/>
              <a:ext cx="380615" cy="380615"/>
            </a:xfrm>
            <a:prstGeom prst="rect">
              <a:avLst/>
            </a:prstGeom>
          </p:spPr>
        </p:pic>
        <p:pic>
          <p:nvPicPr>
            <p:cNvPr id="64" name="object 64"/>
            <p:cNvPicPr/>
            <p:nvPr/>
          </p:nvPicPr>
          <p:blipFill>
            <a:blip r:embed="rId2" cstate="print"/>
            <a:stretch>
              <a:fillRect/>
            </a:stretch>
          </p:blipFill>
          <p:spPr>
            <a:xfrm>
              <a:off x="2817797" y="2171995"/>
              <a:ext cx="380615" cy="380615"/>
            </a:xfrm>
            <a:prstGeom prst="rect">
              <a:avLst/>
            </a:prstGeom>
          </p:spPr>
        </p:pic>
        <p:pic>
          <p:nvPicPr>
            <p:cNvPr id="65" name="object 65"/>
            <p:cNvPicPr/>
            <p:nvPr/>
          </p:nvPicPr>
          <p:blipFill>
            <a:blip r:embed="rId2" cstate="print"/>
            <a:stretch>
              <a:fillRect/>
            </a:stretch>
          </p:blipFill>
          <p:spPr>
            <a:xfrm>
              <a:off x="3050789" y="2171995"/>
              <a:ext cx="380615" cy="380615"/>
            </a:xfrm>
            <a:prstGeom prst="rect">
              <a:avLst/>
            </a:prstGeom>
          </p:spPr>
        </p:pic>
        <p:pic>
          <p:nvPicPr>
            <p:cNvPr id="66" name="object 66"/>
            <p:cNvPicPr/>
            <p:nvPr/>
          </p:nvPicPr>
          <p:blipFill>
            <a:blip r:embed="rId2" cstate="print"/>
            <a:stretch>
              <a:fillRect/>
            </a:stretch>
          </p:blipFill>
          <p:spPr>
            <a:xfrm>
              <a:off x="3283783" y="2171995"/>
              <a:ext cx="380615" cy="380615"/>
            </a:xfrm>
            <a:prstGeom prst="rect">
              <a:avLst/>
            </a:prstGeom>
          </p:spPr>
        </p:pic>
        <p:pic>
          <p:nvPicPr>
            <p:cNvPr id="67" name="object 67"/>
            <p:cNvPicPr/>
            <p:nvPr/>
          </p:nvPicPr>
          <p:blipFill>
            <a:blip r:embed="rId2" cstate="print"/>
            <a:stretch>
              <a:fillRect/>
            </a:stretch>
          </p:blipFill>
          <p:spPr>
            <a:xfrm>
              <a:off x="3516802" y="2171995"/>
              <a:ext cx="380615" cy="380615"/>
            </a:xfrm>
            <a:prstGeom prst="rect">
              <a:avLst/>
            </a:prstGeom>
          </p:spPr>
        </p:pic>
        <p:sp>
          <p:nvSpPr>
            <p:cNvPr id="68" name="object 68"/>
            <p:cNvSpPr/>
            <p:nvPr/>
          </p:nvSpPr>
          <p:spPr>
            <a:xfrm>
              <a:off x="1957960" y="586903"/>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69" name="object 69"/>
            <p:cNvSpPr/>
            <p:nvPr/>
          </p:nvSpPr>
          <p:spPr>
            <a:xfrm>
              <a:off x="1957960" y="586903"/>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70" name="object 70"/>
            <p:cNvSpPr/>
            <p:nvPr/>
          </p:nvSpPr>
          <p:spPr>
            <a:xfrm>
              <a:off x="2190953" y="586903"/>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71" name="object 71"/>
            <p:cNvSpPr/>
            <p:nvPr/>
          </p:nvSpPr>
          <p:spPr>
            <a:xfrm>
              <a:off x="2190953" y="586903"/>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72" name="object 72"/>
            <p:cNvSpPr/>
            <p:nvPr/>
          </p:nvSpPr>
          <p:spPr>
            <a:xfrm>
              <a:off x="2423971" y="586903"/>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73" name="object 73"/>
            <p:cNvSpPr/>
            <p:nvPr/>
          </p:nvSpPr>
          <p:spPr>
            <a:xfrm>
              <a:off x="2423971" y="586903"/>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74" name="object 74"/>
            <p:cNvSpPr/>
            <p:nvPr/>
          </p:nvSpPr>
          <p:spPr>
            <a:xfrm>
              <a:off x="2656964" y="586903"/>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75" name="object 75"/>
            <p:cNvSpPr/>
            <p:nvPr/>
          </p:nvSpPr>
          <p:spPr>
            <a:xfrm>
              <a:off x="2656964" y="586903"/>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76" name="object 76"/>
            <p:cNvSpPr/>
            <p:nvPr/>
          </p:nvSpPr>
          <p:spPr>
            <a:xfrm>
              <a:off x="2889982" y="586903"/>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77" name="object 77"/>
            <p:cNvSpPr/>
            <p:nvPr/>
          </p:nvSpPr>
          <p:spPr>
            <a:xfrm>
              <a:off x="2889982" y="586903"/>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78" name="object 78"/>
            <p:cNvSpPr/>
            <p:nvPr/>
          </p:nvSpPr>
          <p:spPr>
            <a:xfrm>
              <a:off x="3122975" y="586903"/>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79" name="object 79"/>
            <p:cNvSpPr/>
            <p:nvPr/>
          </p:nvSpPr>
          <p:spPr>
            <a:xfrm>
              <a:off x="3122975" y="586903"/>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80" name="object 80"/>
            <p:cNvSpPr/>
            <p:nvPr/>
          </p:nvSpPr>
          <p:spPr>
            <a:xfrm>
              <a:off x="3355968" y="586903"/>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81" name="object 81"/>
            <p:cNvSpPr/>
            <p:nvPr/>
          </p:nvSpPr>
          <p:spPr>
            <a:xfrm>
              <a:off x="3355968" y="586903"/>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82" name="object 82"/>
            <p:cNvSpPr/>
            <p:nvPr/>
          </p:nvSpPr>
          <p:spPr>
            <a:xfrm>
              <a:off x="3588987" y="586903"/>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83" name="object 83"/>
            <p:cNvSpPr/>
            <p:nvPr/>
          </p:nvSpPr>
          <p:spPr>
            <a:xfrm>
              <a:off x="3588987" y="586903"/>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84" name="object 84"/>
            <p:cNvSpPr/>
            <p:nvPr/>
          </p:nvSpPr>
          <p:spPr>
            <a:xfrm>
              <a:off x="1957960" y="819896"/>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85" name="object 85"/>
            <p:cNvSpPr/>
            <p:nvPr/>
          </p:nvSpPr>
          <p:spPr>
            <a:xfrm>
              <a:off x="1957960" y="819896"/>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86" name="object 86"/>
            <p:cNvSpPr/>
            <p:nvPr/>
          </p:nvSpPr>
          <p:spPr>
            <a:xfrm>
              <a:off x="2190953" y="819896"/>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87" name="object 87"/>
            <p:cNvSpPr/>
            <p:nvPr/>
          </p:nvSpPr>
          <p:spPr>
            <a:xfrm>
              <a:off x="2190953" y="819896"/>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88" name="object 88"/>
            <p:cNvSpPr/>
            <p:nvPr/>
          </p:nvSpPr>
          <p:spPr>
            <a:xfrm>
              <a:off x="2423971" y="819896"/>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89" name="object 89"/>
            <p:cNvSpPr/>
            <p:nvPr/>
          </p:nvSpPr>
          <p:spPr>
            <a:xfrm>
              <a:off x="2423971" y="819896"/>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90" name="object 90"/>
            <p:cNvSpPr/>
            <p:nvPr/>
          </p:nvSpPr>
          <p:spPr>
            <a:xfrm>
              <a:off x="2656964" y="819896"/>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91" name="object 91"/>
            <p:cNvSpPr/>
            <p:nvPr/>
          </p:nvSpPr>
          <p:spPr>
            <a:xfrm>
              <a:off x="2656964" y="819896"/>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92" name="object 92"/>
            <p:cNvSpPr/>
            <p:nvPr/>
          </p:nvSpPr>
          <p:spPr>
            <a:xfrm>
              <a:off x="2889982" y="819896"/>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93" name="object 93"/>
            <p:cNvSpPr/>
            <p:nvPr/>
          </p:nvSpPr>
          <p:spPr>
            <a:xfrm>
              <a:off x="2889982" y="819896"/>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94" name="object 94"/>
            <p:cNvSpPr/>
            <p:nvPr/>
          </p:nvSpPr>
          <p:spPr>
            <a:xfrm>
              <a:off x="3122975" y="819896"/>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95" name="object 95"/>
            <p:cNvSpPr/>
            <p:nvPr/>
          </p:nvSpPr>
          <p:spPr>
            <a:xfrm>
              <a:off x="3122975" y="819896"/>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96" name="object 96"/>
            <p:cNvSpPr/>
            <p:nvPr/>
          </p:nvSpPr>
          <p:spPr>
            <a:xfrm>
              <a:off x="3355968" y="819896"/>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97" name="object 97"/>
            <p:cNvSpPr/>
            <p:nvPr/>
          </p:nvSpPr>
          <p:spPr>
            <a:xfrm>
              <a:off x="3355968" y="819896"/>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98" name="object 98"/>
            <p:cNvSpPr/>
            <p:nvPr/>
          </p:nvSpPr>
          <p:spPr>
            <a:xfrm>
              <a:off x="3588987" y="819896"/>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99" name="object 99"/>
            <p:cNvSpPr/>
            <p:nvPr/>
          </p:nvSpPr>
          <p:spPr>
            <a:xfrm>
              <a:off x="3588987" y="819896"/>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00" name="object 100"/>
            <p:cNvSpPr/>
            <p:nvPr/>
          </p:nvSpPr>
          <p:spPr>
            <a:xfrm>
              <a:off x="1957960" y="1052914"/>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01" name="object 101"/>
            <p:cNvSpPr/>
            <p:nvPr/>
          </p:nvSpPr>
          <p:spPr>
            <a:xfrm>
              <a:off x="1957960" y="1052914"/>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02" name="object 102"/>
            <p:cNvSpPr/>
            <p:nvPr/>
          </p:nvSpPr>
          <p:spPr>
            <a:xfrm>
              <a:off x="2190953" y="1052914"/>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03" name="object 103"/>
            <p:cNvSpPr/>
            <p:nvPr/>
          </p:nvSpPr>
          <p:spPr>
            <a:xfrm>
              <a:off x="2190953" y="1052914"/>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04" name="object 104"/>
            <p:cNvSpPr/>
            <p:nvPr/>
          </p:nvSpPr>
          <p:spPr>
            <a:xfrm>
              <a:off x="2423971" y="1052914"/>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05" name="object 105"/>
            <p:cNvSpPr/>
            <p:nvPr/>
          </p:nvSpPr>
          <p:spPr>
            <a:xfrm>
              <a:off x="2423971" y="1052914"/>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06" name="object 106"/>
            <p:cNvSpPr/>
            <p:nvPr/>
          </p:nvSpPr>
          <p:spPr>
            <a:xfrm>
              <a:off x="2656964" y="1052914"/>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07" name="object 107"/>
            <p:cNvSpPr/>
            <p:nvPr/>
          </p:nvSpPr>
          <p:spPr>
            <a:xfrm>
              <a:off x="2656964" y="1052914"/>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08" name="object 108"/>
            <p:cNvSpPr/>
            <p:nvPr/>
          </p:nvSpPr>
          <p:spPr>
            <a:xfrm>
              <a:off x="2889982" y="1052914"/>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09" name="object 109"/>
            <p:cNvSpPr/>
            <p:nvPr/>
          </p:nvSpPr>
          <p:spPr>
            <a:xfrm>
              <a:off x="2889982" y="1052914"/>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10" name="object 110"/>
            <p:cNvSpPr/>
            <p:nvPr/>
          </p:nvSpPr>
          <p:spPr>
            <a:xfrm>
              <a:off x="3122975" y="1052914"/>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11" name="object 111"/>
            <p:cNvSpPr/>
            <p:nvPr/>
          </p:nvSpPr>
          <p:spPr>
            <a:xfrm>
              <a:off x="3122975" y="1052914"/>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12" name="object 112"/>
            <p:cNvSpPr/>
            <p:nvPr/>
          </p:nvSpPr>
          <p:spPr>
            <a:xfrm>
              <a:off x="3355968" y="1052914"/>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13" name="object 113"/>
            <p:cNvSpPr/>
            <p:nvPr/>
          </p:nvSpPr>
          <p:spPr>
            <a:xfrm>
              <a:off x="3355968" y="1052914"/>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14" name="object 114"/>
            <p:cNvSpPr/>
            <p:nvPr/>
          </p:nvSpPr>
          <p:spPr>
            <a:xfrm>
              <a:off x="3588987" y="1052914"/>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15" name="object 115"/>
            <p:cNvSpPr/>
            <p:nvPr/>
          </p:nvSpPr>
          <p:spPr>
            <a:xfrm>
              <a:off x="3588987" y="1052914"/>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16" name="object 116"/>
            <p:cNvSpPr/>
            <p:nvPr/>
          </p:nvSpPr>
          <p:spPr>
            <a:xfrm>
              <a:off x="1957960" y="1285908"/>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17" name="object 117"/>
            <p:cNvSpPr/>
            <p:nvPr/>
          </p:nvSpPr>
          <p:spPr>
            <a:xfrm>
              <a:off x="1957960" y="1285907"/>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18" name="object 118"/>
            <p:cNvSpPr/>
            <p:nvPr/>
          </p:nvSpPr>
          <p:spPr>
            <a:xfrm>
              <a:off x="2190953" y="1285908"/>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19" name="object 119"/>
            <p:cNvSpPr/>
            <p:nvPr/>
          </p:nvSpPr>
          <p:spPr>
            <a:xfrm>
              <a:off x="2190953" y="1285907"/>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20" name="object 120"/>
            <p:cNvSpPr/>
            <p:nvPr/>
          </p:nvSpPr>
          <p:spPr>
            <a:xfrm>
              <a:off x="2423971" y="1285908"/>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21" name="object 121"/>
            <p:cNvSpPr/>
            <p:nvPr/>
          </p:nvSpPr>
          <p:spPr>
            <a:xfrm>
              <a:off x="2423971" y="1285907"/>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22" name="object 122"/>
            <p:cNvSpPr/>
            <p:nvPr/>
          </p:nvSpPr>
          <p:spPr>
            <a:xfrm>
              <a:off x="2656964" y="1285908"/>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23" name="object 123"/>
            <p:cNvSpPr/>
            <p:nvPr/>
          </p:nvSpPr>
          <p:spPr>
            <a:xfrm>
              <a:off x="2656964" y="1285907"/>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24" name="object 124"/>
            <p:cNvSpPr/>
            <p:nvPr/>
          </p:nvSpPr>
          <p:spPr>
            <a:xfrm>
              <a:off x="2889982" y="1285908"/>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25" name="object 125"/>
            <p:cNvSpPr/>
            <p:nvPr/>
          </p:nvSpPr>
          <p:spPr>
            <a:xfrm>
              <a:off x="2889982" y="1285907"/>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26" name="object 126"/>
            <p:cNvSpPr/>
            <p:nvPr/>
          </p:nvSpPr>
          <p:spPr>
            <a:xfrm>
              <a:off x="3122975" y="1285908"/>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27" name="object 127"/>
            <p:cNvSpPr/>
            <p:nvPr/>
          </p:nvSpPr>
          <p:spPr>
            <a:xfrm>
              <a:off x="3122975" y="1285907"/>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28" name="object 128"/>
            <p:cNvSpPr/>
            <p:nvPr/>
          </p:nvSpPr>
          <p:spPr>
            <a:xfrm>
              <a:off x="3355968" y="1285908"/>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29" name="object 129"/>
            <p:cNvSpPr/>
            <p:nvPr/>
          </p:nvSpPr>
          <p:spPr>
            <a:xfrm>
              <a:off x="3355968" y="1285907"/>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30" name="object 130"/>
            <p:cNvSpPr/>
            <p:nvPr/>
          </p:nvSpPr>
          <p:spPr>
            <a:xfrm>
              <a:off x="3588987" y="1285908"/>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31" name="object 131"/>
            <p:cNvSpPr/>
            <p:nvPr/>
          </p:nvSpPr>
          <p:spPr>
            <a:xfrm>
              <a:off x="3588987" y="1285907"/>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32" name="object 132"/>
            <p:cNvSpPr/>
            <p:nvPr/>
          </p:nvSpPr>
          <p:spPr>
            <a:xfrm>
              <a:off x="1957960" y="1518927"/>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33" name="object 133"/>
            <p:cNvSpPr/>
            <p:nvPr/>
          </p:nvSpPr>
          <p:spPr>
            <a:xfrm>
              <a:off x="1957960" y="1518927"/>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34" name="object 134"/>
            <p:cNvSpPr/>
            <p:nvPr/>
          </p:nvSpPr>
          <p:spPr>
            <a:xfrm>
              <a:off x="2190953" y="1518927"/>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35" name="object 135"/>
            <p:cNvSpPr/>
            <p:nvPr/>
          </p:nvSpPr>
          <p:spPr>
            <a:xfrm>
              <a:off x="2190953" y="1518927"/>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36" name="object 136"/>
            <p:cNvSpPr/>
            <p:nvPr/>
          </p:nvSpPr>
          <p:spPr>
            <a:xfrm>
              <a:off x="2423971" y="1518927"/>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37" name="object 137"/>
            <p:cNvSpPr/>
            <p:nvPr/>
          </p:nvSpPr>
          <p:spPr>
            <a:xfrm>
              <a:off x="2423971" y="1518927"/>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38" name="object 138"/>
            <p:cNvSpPr/>
            <p:nvPr/>
          </p:nvSpPr>
          <p:spPr>
            <a:xfrm>
              <a:off x="2656964" y="1518927"/>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39" name="object 139"/>
            <p:cNvSpPr/>
            <p:nvPr/>
          </p:nvSpPr>
          <p:spPr>
            <a:xfrm>
              <a:off x="2656964" y="1518927"/>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40" name="object 140"/>
            <p:cNvSpPr/>
            <p:nvPr/>
          </p:nvSpPr>
          <p:spPr>
            <a:xfrm>
              <a:off x="2889982" y="1518927"/>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41" name="object 141"/>
            <p:cNvSpPr/>
            <p:nvPr/>
          </p:nvSpPr>
          <p:spPr>
            <a:xfrm>
              <a:off x="2889982" y="1518927"/>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42" name="object 142"/>
            <p:cNvSpPr/>
            <p:nvPr/>
          </p:nvSpPr>
          <p:spPr>
            <a:xfrm>
              <a:off x="3122975" y="1518927"/>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43" name="object 143"/>
            <p:cNvSpPr/>
            <p:nvPr/>
          </p:nvSpPr>
          <p:spPr>
            <a:xfrm>
              <a:off x="3122975" y="1518927"/>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44" name="object 144"/>
            <p:cNvSpPr/>
            <p:nvPr/>
          </p:nvSpPr>
          <p:spPr>
            <a:xfrm>
              <a:off x="3355968" y="1518927"/>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45" name="object 145"/>
            <p:cNvSpPr/>
            <p:nvPr/>
          </p:nvSpPr>
          <p:spPr>
            <a:xfrm>
              <a:off x="3355968" y="1518927"/>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46" name="object 146"/>
            <p:cNvSpPr/>
            <p:nvPr/>
          </p:nvSpPr>
          <p:spPr>
            <a:xfrm>
              <a:off x="3588987" y="1518927"/>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47" name="object 147"/>
            <p:cNvSpPr/>
            <p:nvPr/>
          </p:nvSpPr>
          <p:spPr>
            <a:xfrm>
              <a:off x="3588987" y="1518927"/>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48" name="object 148"/>
            <p:cNvSpPr/>
            <p:nvPr/>
          </p:nvSpPr>
          <p:spPr>
            <a:xfrm>
              <a:off x="1957960" y="1751918"/>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49" name="object 149"/>
            <p:cNvSpPr/>
            <p:nvPr/>
          </p:nvSpPr>
          <p:spPr>
            <a:xfrm>
              <a:off x="1957960" y="1751918"/>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50" name="object 150"/>
            <p:cNvSpPr/>
            <p:nvPr/>
          </p:nvSpPr>
          <p:spPr>
            <a:xfrm>
              <a:off x="2190953" y="1751918"/>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51" name="object 151"/>
            <p:cNvSpPr/>
            <p:nvPr/>
          </p:nvSpPr>
          <p:spPr>
            <a:xfrm>
              <a:off x="2190953" y="1751918"/>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52" name="object 152"/>
            <p:cNvSpPr/>
            <p:nvPr/>
          </p:nvSpPr>
          <p:spPr>
            <a:xfrm>
              <a:off x="2423971" y="1751918"/>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53" name="object 153"/>
            <p:cNvSpPr/>
            <p:nvPr/>
          </p:nvSpPr>
          <p:spPr>
            <a:xfrm>
              <a:off x="2423971" y="1751918"/>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54" name="object 154"/>
            <p:cNvSpPr/>
            <p:nvPr/>
          </p:nvSpPr>
          <p:spPr>
            <a:xfrm>
              <a:off x="2656964" y="1751918"/>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55" name="object 155"/>
            <p:cNvSpPr/>
            <p:nvPr/>
          </p:nvSpPr>
          <p:spPr>
            <a:xfrm>
              <a:off x="2656964" y="1751918"/>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56" name="object 156"/>
            <p:cNvSpPr/>
            <p:nvPr/>
          </p:nvSpPr>
          <p:spPr>
            <a:xfrm>
              <a:off x="2889982" y="1751918"/>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57" name="object 157"/>
            <p:cNvSpPr/>
            <p:nvPr/>
          </p:nvSpPr>
          <p:spPr>
            <a:xfrm>
              <a:off x="2889982" y="1751918"/>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58" name="object 158"/>
            <p:cNvSpPr/>
            <p:nvPr/>
          </p:nvSpPr>
          <p:spPr>
            <a:xfrm>
              <a:off x="3122975" y="1751918"/>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59" name="object 159"/>
            <p:cNvSpPr/>
            <p:nvPr/>
          </p:nvSpPr>
          <p:spPr>
            <a:xfrm>
              <a:off x="3122975" y="1751918"/>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60" name="object 160"/>
            <p:cNvSpPr/>
            <p:nvPr/>
          </p:nvSpPr>
          <p:spPr>
            <a:xfrm>
              <a:off x="3355968" y="1751918"/>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61" name="object 161"/>
            <p:cNvSpPr/>
            <p:nvPr/>
          </p:nvSpPr>
          <p:spPr>
            <a:xfrm>
              <a:off x="3355968" y="1751918"/>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62" name="object 162"/>
            <p:cNvSpPr/>
            <p:nvPr/>
          </p:nvSpPr>
          <p:spPr>
            <a:xfrm>
              <a:off x="3588987" y="1751918"/>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63" name="object 163"/>
            <p:cNvSpPr/>
            <p:nvPr/>
          </p:nvSpPr>
          <p:spPr>
            <a:xfrm>
              <a:off x="3588987" y="1751918"/>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64" name="object 164"/>
            <p:cNvSpPr/>
            <p:nvPr/>
          </p:nvSpPr>
          <p:spPr>
            <a:xfrm>
              <a:off x="1957960" y="1984912"/>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65" name="object 165"/>
            <p:cNvSpPr/>
            <p:nvPr/>
          </p:nvSpPr>
          <p:spPr>
            <a:xfrm>
              <a:off x="1957960" y="1984912"/>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66" name="object 166"/>
            <p:cNvSpPr/>
            <p:nvPr/>
          </p:nvSpPr>
          <p:spPr>
            <a:xfrm>
              <a:off x="2190953" y="1984912"/>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67" name="object 167"/>
            <p:cNvSpPr/>
            <p:nvPr/>
          </p:nvSpPr>
          <p:spPr>
            <a:xfrm>
              <a:off x="2190953" y="1984912"/>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68" name="object 168"/>
            <p:cNvSpPr/>
            <p:nvPr/>
          </p:nvSpPr>
          <p:spPr>
            <a:xfrm>
              <a:off x="2423971" y="1984912"/>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69" name="object 169"/>
            <p:cNvSpPr/>
            <p:nvPr/>
          </p:nvSpPr>
          <p:spPr>
            <a:xfrm>
              <a:off x="2423971" y="1984912"/>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70" name="object 170"/>
            <p:cNvSpPr/>
            <p:nvPr/>
          </p:nvSpPr>
          <p:spPr>
            <a:xfrm>
              <a:off x="2656964" y="1984912"/>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71" name="object 171"/>
            <p:cNvSpPr/>
            <p:nvPr/>
          </p:nvSpPr>
          <p:spPr>
            <a:xfrm>
              <a:off x="2656964" y="1984912"/>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72" name="object 172"/>
            <p:cNvSpPr/>
            <p:nvPr/>
          </p:nvSpPr>
          <p:spPr>
            <a:xfrm>
              <a:off x="2889982" y="1984912"/>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73" name="object 173"/>
            <p:cNvSpPr/>
            <p:nvPr/>
          </p:nvSpPr>
          <p:spPr>
            <a:xfrm>
              <a:off x="2889982" y="1984912"/>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74" name="object 174"/>
            <p:cNvSpPr/>
            <p:nvPr/>
          </p:nvSpPr>
          <p:spPr>
            <a:xfrm>
              <a:off x="3122975" y="1984912"/>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75" name="object 175"/>
            <p:cNvSpPr/>
            <p:nvPr/>
          </p:nvSpPr>
          <p:spPr>
            <a:xfrm>
              <a:off x="3122975" y="1984912"/>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76" name="object 176"/>
            <p:cNvSpPr/>
            <p:nvPr/>
          </p:nvSpPr>
          <p:spPr>
            <a:xfrm>
              <a:off x="3355968" y="1984912"/>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77" name="object 177"/>
            <p:cNvSpPr/>
            <p:nvPr/>
          </p:nvSpPr>
          <p:spPr>
            <a:xfrm>
              <a:off x="3355968" y="1984912"/>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78" name="object 178"/>
            <p:cNvSpPr/>
            <p:nvPr/>
          </p:nvSpPr>
          <p:spPr>
            <a:xfrm>
              <a:off x="3588987" y="1984912"/>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FFFFFF"/>
            </a:solidFill>
          </p:spPr>
          <p:txBody>
            <a:bodyPr wrap="square" lIns="0" tIns="0" rIns="0" bIns="0" rtlCol="0"/>
            <a:lstStyle/>
            <a:p>
              <a:endParaRPr sz="3530"/>
            </a:p>
          </p:txBody>
        </p:sp>
        <p:sp>
          <p:nvSpPr>
            <p:cNvPr id="179" name="object 179"/>
            <p:cNvSpPr/>
            <p:nvPr/>
          </p:nvSpPr>
          <p:spPr>
            <a:xfrm>
              <a:off x="3588987" y="1984912"/>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80" name="object 180"/>
            <p:cNvSpPr/>
            <p:nvPr/>
          </p:nvSpPr>
          <p:spPr>
            <a:xfrm>
              <a:off x="1957960" y="2217931"/>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81" name="object 181"/>
            <p:cNvSpPr/>
            <p:nvPr/>
          </p:nvSpPr>
          <p:spPr>
            <a:xfrm>
              <a:off x="1957960" y="2217931"/>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82" name="object 182"/>
            <p:cNvSpPr/>
            <p:nvPr/>
          </p:nvSpPr>
          <p:spPr>
            <a:xfrm>
              <a:off x="2190953" y="2217931"/>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83" name="object 183"/>
            <p:cNvSpPr/>
            <p:nvPr/>
          </p:nvSpPr>
          <p:spPr>
            <a:xfrm>
              <a:off x="2190953" y="2217931"/>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84" name="object 184"/>
            <p:cNvSpPr/>
            <p:nvPr/>
          </p:nvSpPr>
          <p:spPr>
            <a:xfrm>
              <a:off x="2423971" y="2217931"/>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85" name="object 185"/>
            <p:cNvSpPr/>
            <p:nvPr/>
          </p:nvSpPr>
          <p:spPr>
            <a:xfrm>
              <a:off x="2423971" y="2217931"/>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86" name="object 186"/>
            <p:cNvSpPr/>
            <p:nvPr/>
          </p:nvSpPr>
          <p:spPr>
            <a:xfrm>
              <a:off x="2656964" y="2217931"/>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87" name="object 187"/>
            <p:cNvSpPr/>
            <p:nvPr/>
          </p:nvSpPr>
          <p:spPr>
            <a:xfrm>
              <a:off x="2656964" y="2217931"/>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88" name="object 188"/>
            <p:cNvSpPr/>
            <p:nvPr/>
          </p:nvSpPr>
          <p:spPr>
            <a:xfrm>
              <a:off x="2889982" y="2217931"/>
              <a:ext cx="233045" cy="233045"/>
            </a:xfrm>
            <a:custGeom>
              <a:avLst/>
              <a:gdLst/>
              <a:ahLst/>
              <a:cxnLst/>
              <a:rect l="l" t="t" r="r" b="b"/>
              <a:pathLst>
                <a:path w="233044"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89" name="object 189"/>
            <p:cNvSpPr/>
            <p:nvPr/>
          </p:nvSpPr>
          <p:spPr>
            <a:xfrm>
              <a:off x="2889982" y="2217931"/>
              <a:ext cx="233045" cy="233045"/>
            </a:xfrm>
            <a:custGeom>
              <a:avLst/>
              <a:gdLst/>
              <a:ahLst/>
              <a:cxnLst/>
              <a:rect l="l" t="t" r="r" b="b"/>
              <a:pathLst>
                <a:path w="233044"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90" name="object 190"/>
            <p:cNvSpPr/>
            <p:nvPr/>
          </p:nvSpPr>
          <p:spPr>
            <a:xfrm>
              <a:off x="3122975" y="2217931"/>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91" name="object 191"/>
            <p:cNvSpPr/>
            <p:nvPr/>
          </p:nvSpPr>
          <p:spPr>
            <a:xfrm>
              <a:off x="3122975" y="2217931"/>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92" name="object 192"/>
            <p:cNvSpPr/>
            <p:nvPr/>
          </p:nvSpPr>
          <p:spPr>
            <a:xfrm>
              <a:off x="3355968" y="2217931"/>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93" name="object 193"/>
            <p:cNvSpPr/>
            <p:nvPr/>
          </p:nvSpPr>
          <p:spPr>
            <a:xfrm>
              <a:off x="3355968" y="2217931"/>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94" name="object 194"/>
            <p:cNvSpPr/>
            <p:nvPr/>
          </p:nvSpPr>
          <p:spPr>
            <a:xfrm>
              <a:off x="3588987" y="2217931"/>
              <a:ext cx="233045" cy="233045"/>
            </a:xfrm>
            <a:custGeom>
              <a:avLst/>
              <a:gdLst/>
              <a:ahLst/>
              <a:cxnLst/>
              <a:rect l="l" t="t" r="r" b="b"/>
              <a:pathLst>
                <a:path w="233045" h="233044">
                  <a:moveTo>
                    <a:pt x="233003" y="0"/>
                  </a:moveTo>
                  <a:lnTo>
                    <a:pt x="0" y="0"/>
                  </a:lnTo>
                  <a:lnTo>
                    <a:pt x="0" y="233003"/>
                  </a:lnTo>
                  <a:lnTo>
                    <a:pt x="233003" y="233003"/>
                  </a:lnTo>
                  <a:lnTo>
                    <a:pt x="233003" y="0"/>
                  </a:lnTo>
                  <a:close/>
                </a:path>
              </a:pathLst>
            </a:custGeom>
            <a:solidFill>
              <a:srgbClr val="000000"/>
            </a:solidFill>
          </p:spPr>
          <p:txBody>
            <a:bodyPr wrap="square" lIns="0" tIns="0" rIns="0" bIns="0" rtlCol="0"/>
            <a:lstStyle/>
            <a:p>
              <a:endParaRPr sz="3530"/>
            </a:p>
          </p:txBody>
        </p:sp>
        <p:sp>
          <p:nvSpPr>
            <p:cNvPr id="195" name="object 195"/>
            <p:cNvSpPr/>
            <p:nvPr/>
          </p:nvSpPr>
          <p:spPr>
            <a:xfrm>
              <a:off x="3588987" y="2217931"/>
              <a:ext cx="233045" cy="233045"/>
            </a:xfrm>
            <a:custGeom>
              <a:avLst/>
              <a:gdLst/>
              <a:ahLst/>
              <a:cxnLst/>
              <a:rect l="l" t="t" r="r" b="b"/>
              <a:pathLst>
                <a:path w="233045" h="233044">
                  <a:moveTo>
                    <a:pt x="0" y="0"/>
                  </a:moveTo>
                  <a:lnTo>
                    <a:pt x="233003" y="0"/>
                  </a:lnTo>
                  <a:lnTo>
                    <a:pt x="233003" y="233003"/>
                  </a:lnTo>
                  <a:lnTo>
                    <a:pt x="0" y="233003"/>
                  </a:lnTo>
                  <a:lnTo>
                    <a:pt x="0" y="0"/>
                  </a:lnTo>
                  <a:close/>
                </a:path>
              </a:pathLst>
            </a:custGeom>
            <a:ln w="3281">
              <a:solidFill>
                <a:srgbClr val="000000"/>
              </a:solidFill>
            </a:ln>
          </p:spPr>
          <p:txBody>
            <a:bodyPr wrap="square" lIns="0" tIns="0" rIns="0" bIns="0" rtlCol="0"/>
            <a:lstStyle/>
            <a:p>
              <a:endParaRPr sz="3530"/>
            </a:p>
          </p:txBody>
        </p:sp>
        <p:sp>
          <p:nvSpPr>
            <p:cNvPr id="196" name="object 196"/>
            <p:cNvSpPr/>
            <p:nvPr/>
          </p:nvSpPr>
          <p:spPr>
            <a:xfrm>
              <a:off x="1957959" y="586903"/>
              <a:ext cx="1864360" cy="1864360"/>
            </a:xfrm>
            <a:custGeom>
              <a:avLst/>
              <a:gdLst/>
              <a:ahLst/>
              <a:cxnLst/>
              <a:rect l="l" t="t" r="r" b="b"/>
              <a:pathLst>
                <a:path w="1864360" h="1864360">
                  <a:moveTo>
                    <a:pt x="1864023" y="0"/>
                  </a:moveTo>
                  <a:lnTo>
                    <a:pt x="1864023" y="1864021"/>
                  </a:lnTo>
                </a:path>
                <a:path w="1864360" h="1864360">
                  <a:moveTo>
                    <a:pt x="0" y="0"/>
                  </a:moveTo>
                  <a:lnTo>
                    <a:pt x="0" y="1864021"/>
                  </a:lnTo>
                </a:path>
                <a:path w="1864360" h="1864360">
                  <a:moveTo>
                    <a:pt x="1864021" y="1864022"/>
                  </a:moveTo>
                  <a:lnTo>
                    <a:pt x="0" y="1864022"/>
                  </a:lnTo>
                </a:path>
                <a:path w="1864360" h="1864360">
                  <a:moveTo>
                    <a:pt x="1864021" y="0"/>
                  </a:moveTo>
                  <a:lnTo>
                    <a:pt x="0" y="0"/>
                  </a:lnTo>
                </a:path>
              </a:pathLst>
            </a:custGeom>
            <a:ln w="6562">
              <a:solidFill>
                <a:srgbClr val="000000"/>
              </a:solidFill>
            </a:ln>
          </p:spPr>
          <p:txBody>
            <a:bodyPr wrap="square" lIns="0" tIns="0" rIns="0" bIns="0" rtlCol="0"/>
            <a:lstStyle/>
            <a:p>
              <a:endParaRPr sz="3530"/>
            </a:p>
          </p:txBody>
        </p:sp>
      </p:grpSp>
      <p:sp>
        <p:nvSpPr>
          <p:cNvPr id="197" name="object 197"/>
          <p:cNvSpPr txBox="1"/>
          <p:nvPr/>
        </p:nvSpPr>
        <p:spPr>
          <a:xfrm>
            <a:off x="4063748" y="2541331"/>
            <a:ext cx="392821" cy="220846"/>
          </a:xfrm>
          <a:prstGeom prst="rect">
            <a:avLst/>
          </a:prstGeom>
        </p:spPr>
        <p:txBody>
          <a:bodyPr vert="horz" wrap="square" lIns="0" tIns="26686" rIns="0" bIns="0" rtlCol="0">
            <a:spAutoFit/>
          </a:bodyPr>
          <a:lstStyle/>
          <a:p>
            <a:pPr marL="21349">
              <a:spcBef>
                <a:spcPts val="210"/>
              </a:spcBef>
            </a:pPr>
            <a:r>
              <a:rPr sz="1260" spc="25" dirty="0">
                <a:latin typeface="Arial MT"/>
                <a:cs typeface="Arial MT"/>
              </a:rPr>
              <a:t>S</a:t>
            </a:r>
            <a:r>
              <a:rPr sz="1260" dirty="0">
                <a:latin typeface="Arial MT"/>
                <a:cs typeface="Arial MT"/>
              </a:rPr>
              <a:t>t</a:t>
            </a:r>
            <a:r>
              <a:rPr sz="1260" spc="8" dirty="0">
                <a:latin typeface="Arial MT"/>
                <a:cs typeface="Arial MT"/>
              </a:rPr>
              <a:t>art</a:t>
            </a:r>
            <a:endParaRPr sz="1260">
              <a:latin typeface="Arial MT"/>
              <a:cs typeface="Arial MT"/>
            </a:endParaRPr>
          </a:p>
        </p:txBody>
      </p:sp>
      <p:sp>
        <p:nvSpPr>
          <p:cNvPr id="198" name="object 198"/>
          <p:cNvSpPr txBox="1"/>
          <p:nvPr/>
        </p:nvSpPr>
        <p:spPr>
          <a:xfrm>
            <a:off x="7737191" y="4129864"/>
            <a:ext cx="392821" cy="220846"/>
          </a:xfrm>
          <a:prstGeom prst="rect">
            <a:avLst/>
          </a:prstGeom>
        </p:spPr>
        <p:txBody>
          <a:bodyPr vert="horz" wrap="square" lIns="0" tIns="26686" rIns="0" bIns="0" rtlCol="0">
            <a:spAutoFit/>
          </a:bodyPr>
          <a:lstStyle/>
          <a:p>
            <a:pPr marL="21349">
              <a:spcBef>
                <a:spcPts val="210"/>
              </a:spcBef>
            </a:pPr>
            <a:r>
              <a:rPr sz="1260" spc="17" dirty="0">
                <a:latin typeface="Arial MT"/>
                <a:cs typeface="Arial MT"/>
              </a:rPr>
              <a:t>Goal</a:t>
            </a:r>
            <a:endParaRPr sz="1260">
              <a:latin typeface="Arial MT"/>
              <a:cs typeface="Arial MT"/>
            </a:endParaRPr>
          </a:p>
        </p:txBody>
      </p:sp>
      <p:grpSp>
        <p:nvGrpSpPr>
          <p:cNvPr id="199" name="object 199"/>
          <p:cNvGrpSpPr/>
          <p:nvPr/>
        </p:nvGrpSpPr>
        <p:grpSpPr>
          <a:xfrm>
            <a:off x="4557766" y="2082606"/>
            <a:ext cx="3124433" cy="2359070"/>
            <a:chOff x="1967843" y="821490"/>
            <a:chExt cx="1858645" cy="1403350"/>
          </a:xfrm>
        </p:grpSpPr>
        <p:sp>
          <p:nvSpPr>
            <p:cNvPr id="200" name="object 200"/>
            <p:cNvSpPr/>
            <p:nvPr/>
          </p:nvSpPr>
          <p:spPr>
            <a:xfrm>
              <a:off x="1974405" y="1170952"/>
              <a:ext cx="135255" cy="4445"/>
            </a:xfrm>
            <a:custGeom>
              <a:avLst/>
              <a:gdLst/>
              <a:ahLst/>
              <a:cxnLst/>
              <a:rect l="l" t="t" r="r" b="b"/>
              <a:pathLst>
                <a:path w="135255" h="4444">
                  <a:moveTo>
                    <a:pt x="-6562" y="1999"/>
                  </a:moveTo>
                  <a:lnTo>
                    <a:pt x="141813" y="1999"/>
                  </a:lnTo>
                </a:path>
              </a:pathLst>
            </a:custGeom>
            <a:ln w="17123">
              <a:solidFill>
                <a:srgbClr val="FF2600"/>
              </a:solidFill>
            </a:ln>
          </p:spPr>
          <p:txBody>
            <a:bodyPr wrap="square" lIns="0" tIns="0" rIns="0" bIns="0" rtlCol="0"/>
            <a:lstStyle/>
            <a:p>
              <a:endParaRPr sz="3530"/>
            </a:p>
          </p:txBody>
        </p:sp>
        <p:sp>
          <p:nvSpPr>
            <p:cNvPr id="201" name="object 201"/>
            <p:cNvSpPr/>
            <p:nvPr/>
          </p:nvSpPr>
          <p:spPr>
            <a:xfrm>
              <a:off x="2108959" y="1151337"/>
              <a:ext cx="64135" cy="47625"/>
            </a:xfrm>
            <a:custGeom>
              <a:avLst/>
              <a:gdLst/>
              <a:ahLst/>
              <a:cxnLst/>
              <a:rect l="l" t="t" r="r" b="b"/>
              <a:pathLst>
                <a:path w="64135" h="47625">
                  <a:moveTo>
                    <a:pt x="1396" y="0"/>
                  </a:moveTo>
                  <a:lnTo>
                    <a:pt x="0" y="47227"/>
                  </a:lnTo>
                  <a:lnTo>
                    <a:pt x="63669" y="25475"/>
                  </a:lnTo>
                  <a:lnTo>
                    <a:pt x="1396" y="0"/>
                  </a:lnTo>
                  <a:close/>
                </a:path>
              </a:pathLst>
            </a:custGeom>
            <a:solidFill>
              <a:srgbClr val="FF2600"/>
            </a:solidFill>
          </p:spPr>
          <p:txBody>
            <a:bodyPr wrap="square" lIns="0" tIns="0" rIns="0" bIns="0" rtlCol="0"/>
            <a:lstStyle/>
            <a:p>
              <a:endParaRPr sz="3530"/>
            </a:p>
          </p:txBody>
        </p:sp>
        <p:sp>
          <p:nvSpPr>
            <p:cNvPr id="202" name="object 202"/>
            <p:cNvSpPr/>
            <p:nvPr/>
          </p:nvSpPr>
          <p:spPr>
            <a:xfrm>
              <a:off x="2108958" y="1151337"/>
              <a:ext cx="64135" cy="47625"/>
            </a:xfrm>
            <a:custGeom>
              <a:avLst/>
              <a:gdLst/>
              <a:ahLst/>
              <a:cxnLst/>
              <a:rect l="l" t="t" r="r" b="b"/>
              <a:pathLst>
                <a:path w="64135" h="47625">
                  <a:moveTo>
                    <a:pt x="63669" y="25475"/>
                  </a:moveTo>
                  <a:lnTo>
                    <a:pt x="1396" y="0"/>
                  </a:lnTo>
                  <a:lnTo>
                    <a:pt x="0" y="47227"/>
                  </a:lnTo>
                  <a:lnTo>
                    <a:pt x="63669" y="25475"/>
                  </a:lnTo>
                  <a:close/>
                </a:path>
              </a:pathLst>
            </a:custGeom>
            <a:ln w="13124">
              <a:solidFill>
                <a:srgbClr val="FF2600"/>
              </a:solidFill>
            </a:ln>
          </p:spPr>
          <p:txBody>
            <a:bodyPr wrap="square" lIns="0" tIns="0" rIns="0" bIns="0" rtlCol="0"/>
            <a:lstStyle/>
            <a:p>
              <a:endParaRPr sz="3530"/>
            </a:p>
          </p:txBody>
        </p:sp>
        <p:sp>
          <p:nvSpPr>
            <p:cNvPr id="203" name="object 203"/>
            <p:cNvSpPr/>
            <p:nvPr/>
          </p:nvSpPr>
          <p:spPr>
            <a:xfrm>
              <a:off x="2446894" y="934707"/>
              <a:ext cx="135255" cy="4445"/>
            </a:xfrm>
            <a:custGeom>
              <a:avLst/>
              <a:gdLst/>
              <a:ahLst/>
              <a:cxnLst/>
              <a:rect l="l" t="t" r="r" b="b"/>
              <a:pathLst>
                <a:path w="135255" h="4444">
                  <a:moveTo>
                    <a:pt x="-6562" y="2000"/>
                  </a:moveTo>
                  <a:lnTo>
                    <a:pt x="141816" y="2000"/>
                  </a:lnTo>
                </a:path>
              </a:pathLst>
            </a:custGeom>
            <a:ln w="17125">
              <a:solidFill>
                <a:srgbClr val="FF2600"/>
              </a:solidFill>
            </a:ln>
          </p:spPr>
          <p:txBody>
            <a:bodyPr wrap="square" lIns="0" tIns="0" rIns="0" bIns="0" rtlCol="0"/>
            <a:lstStyle/>
            <a:p>
              <a:endParaRPr sz="3530"/>
            </a:p>
          </p:txBody>
        </p:sp>
        <p:sp>
          <p:nvSpPr>
            <p:cNvPr id="204" name="object 204"/>
            <p:cNvSpPr/>
            <p:nvPr/>
          </p:nvSpPr>
          <p:spPr>
            <a:xfrm>
              <a:off x="2581450" y="915094"/>
              <a:ext cx="64135" cy="47625"/>
            </a:xfrm>
            <a:custGeom>
              <a:avLst/>
              <a:gdLst/>
              <a:ahLst/>
              <a:cxnLst/>
              <a:rect l="l" t="t" r="r" b="b"/>
              <a:pathLst>
                <a:path w="64135" h="47625">
                  <a:moveTo>
                    <a:pt x="1397" y="0"/>
                  </a:moveTo>
                  <a:lnTo>
                    <a:pt x="0" y="47227"/>
                  </a:lnTo>
                  <a:lnTo>
                    <a:pt x="63669" y="25476"/>
                  </a:lnTo>
                  <a:lnTo>
                    <a:pt x="1397" y="0"/>
                  </a:lnTo>
                  <a:close/>
                </a:path>
              </a:pathLst>
            </a:custGeom>
            <a:solidFill>
              <a:srgbClr val="FF2600"/>
            </a:solidFill>
          </p:spPr>
          <p:txBody>
            <a:bodyPr wrap="square" lIns="0" tIns="0" rIns="0" bIns="0" rtlCol="0"/>
            <a:lstStyle/>
            <a:p>
              <a:endParaRPr sz="3530"/>
            </a:p>
          </p:txBody>
        </p:sp>
        <p:sp>
          <p:nvSpPr>
            <p:cNvPr id="205" name="object 205"/>
            <p:cNvSpPr/>
            <p:nvPr/>
          </p:nvSpPr>
          <p:spPr>
            <a:xfrm>
              <a:off x="2581450" y="915094"/>
              <a:ext cx="64135" cy="47625"/>
            </a:xfrm>
            <a:custGeom>
              <a:avLst/>
              <a:gdLst/>
              <a:ahLst/>
              <a:cxnLst/>
              <a:rect l="l" t="t" r="r" b="b"/>
              <a:pathLst>
                <a:path w="64135" h="47625">
                  <a:moveTo>
                    <a:pt x="63669" y="25476"/>
                  </a:moveTo>
                  <a:lnTo>
                    <a:pt x="1397" y="0"/>
                  </a:lnTo>
                  <a:lnTo>
                    <a:pt x="0" y="47227"/>
                  </a:lnTo>
                  <a:lnTo>
                    <a:pt x="63669" y="25476"/>
                  </a:lnTo>
                  <a:close/>
                </a:path>
              </a:pathLst>
            </a:custGeom>
            <a:ln w="13124">
              <a:solidFill>
                <a:srgbClr val="FF2600"/>
              </a:solidFill>
            </a:ln>
          </p:spPr>
          <p:txBody>
            <a:bodyPr wrap="square" lIns="0" tIns="0" rIns="0" bIns="0" rtlCol="0"/>
            <a:lstStyle/>
            <a:p>
              <a:endParaRPr sz="3530"/>
            </a:p>
          </p:txBody>
        </p:sp>
        <p:sp>
          <p:nvSpPr>
            <p:cNvPr id="206" name="object 206"/>
            <p:cNvSpPr/>
            <p:nvPr/>
          </p:nvSpPr>
          <p:spPr>
            <a:xfrm>
              <a:off x="2683139" y="934707"/>
              <a:ext cx="135255" cy="4445"/>
            </a:xfrm>
            <a:custGeom>
              <a:avLst/>
              <a:gdLst/>
              <a:ahLst/>
              <a:cxnLst/>
              <a:rect l="l" t="t" r="r" b="b"/>
              <a:pathLst>
                <a:path w="135255" h="4444">
                  <a:moveTo>
                    <a:pt x="-6562" y="2000"/>
                  </a:moveTo>
                  <a:lnTo>
                    <a:pt x="141816" y="2000"/>
                  </a:lnTo>
                </a:path>
              </a:pathLst>
            </a:custGeom>
            <a:ln w="17125">
              <a:solidFill>
                <a:srgbClr val="FF2600"/>
              </a:solidFill>
            </a:ln>
          </p:spPr>
          <p:txBody>
            <a:bodyPr wrap="square" lIns="0" tIns="0" rIns="0" bIns="0" rtlCol="0"/>
            <a:lstStyle/>
            <a:p>
              <a:endParaRPr sz="3530"/>
            </a:p>
          </p:txBody>
        </p:sp>
        <p:sp>
          <p:nvSpPr>
            <p:cNvPr id="207" name="object 207"/>
            <p:cNvSpPr/>
            <p:nvPr/>
          </p:nvSpPr>
          <p:spPr>
            <a:xfrm>
              <a:off x="2817694" y="915094"/>
              <a:ext cx="64135" cy="47625"/>
            </a:xfrm>
            <a:custGeom>
              <a:avLst/>
              <a:gdLst/>
              <a:ahLst/>
              <a:cxnLst/>
              <a:rect l="l" t="t" r="r" b="b"/>
              <a:pathLst>
                <a:path w="64135" h="47625">
                  <a:moveTo>
                    <a:pt x="1397" y="0"/>
                  </a:moveTo>
                  <a:lnTo>
                    <a:pt x="0" y="47227"/>
                  </a:lnTo>
                  <a:lnTo>
                    <a:pt x="63669" y="25476"/>
                  </a:lnTo>
                  <a:lnTo>
                    <a:pt x="1397" y="0"/>
                  </a:lnTo>
                  <a:close/>
                </a:path>
              </a:pathLst>
            </a:custGeom>
            <a:solidFill>
              <a:srgbClr val="FF2600"/>
            </a:solidFill>
          </p:spPr>
          <p:txBody>
            <a:bodyPr wrap="square" lIns="0" tIns="0" rIns="0" bIns="0" rtlCol="0"/>
            <a:lstStyle/>
            <a:p>
              <a:endParaRPr sz="3530"/>
            </a:p>
          </p:txBody>
        </p:sp>
        <p:sp>
          <p:nvSpPr>
            <p:cNvPr id="208" name="object 208"/>
            <p:cNvSpPr/>
            <p:nvPr/>
          </p:nvSpPr>
          <p:spPr>
            <a:xfrm>
              <a:off x="2817694" y="915094"/>
              <a:ext cx="64135" cy="47625"/>
            </a:xfrm>
            <a:custGeom>
              <a:avLst/>
              <a:gdLst/>
              <a:ahLst/>
              <a:cxnLst/>
              <a:rect l="l" t="t" r="r" b="b"/>
              <a:pathLst>
                <a:path w="64135" h="47625">
                  <a:moveTo>
                    <a:pt x="63669" y="25476"/>
                  </a:moveTo>
                  <a:lnTo>
                    <a:pt x="1397" y="0"/>
                  </a:lnTo>
                  <a:lnTo>
                    <a:pt x="0" y="47227"/>
                  </a:lnTo>
                  <a:lnTo>
                    <a:pt x="63669" y="25476"/>
                  </a:lnTo>
                  <a:close/>
                </a:path>
              </a:pathLst>
            </a:custGeom>
            <a:ln w="13124">
              <a:solidFill>
                <a:srgbClr val="FF2600"/>
              </a:solidFill>
            </a:ln>
          </p:spPr>
          <p:txBody>
            <a:bodyPr wrap="square" lIns="0" tIns="0" rIns="0" bIns="0" rtlCol="0"/>
            <a:lstStyle/>
            <a:p>
              <a:endParaRPr sz="3530"/>
            </a:p>
          </p:txBody>
        </p:sp>
        <p:sp>
          <p:nvSpPr>
            <p:cNvPr id="209" name="object 209"/>
            <p:cNvSpPr/>
            <p:nvPr/>
          </p:nvSpPr>
          <p:spPr>
            <a:xfrm>
              <a:off x="2919383" y="934707"/>
              <a:ext cx="135255" cy="4445"/>
            </a:xfrm>
            <a:custGeom>
              <a:avLst/>
              <a:gdLst/>
              <a:ahLst/>
              <a:cxnLst/>
              <a:rect l="l" t="t" r="r" b="b"/>
              <a:pathLst>
                <a:path w="135255" h="4444">
                  <a:moveTo>
                    <a:pt x="-6562" y="2000"/>
                  </a:moveTo>
                  <a:lnTo>
                    <a:pt x="141816" y="2000"/>
                  </a:lnTo>
                </a:path>
              </a:pathLst>
            </a:custGeom>
            <a:ln w="17125">
              <a:solidFill>
                <a:srgbClr val="FF2600"/>
              </a:solidFill>
            </a:ln>
          </p:spPr>
          <p:txBody>
            <a:bodyPr wrap="square" lIns="0" tIns="0" rIns="0" bIns="0" rtlCol="0"/>
            <a:lstStyle/>
            <a:p>
              <a:endParaRPr sz="3530"/>
            </a:p>
          </p:txBody>
        </p:sp>
        <p:sp>
          <p:nvSpPr>
            <p:cNvPr id="210" name="object 210"/>
            <p:cNvSpPr/>
            <p:nvPr/>
          </p:nvSpPr>
          <p:spPr>
            <a:xfrm>
              <a:off x="3053939" y="915094"/>
              <a:ext cx="64135" cy="47625"/>
            </a:xfrm>
            <a:custGeom>
              <a:avLst/>
              <a:gdLst/>
              <a:ahLst/>
              <a:cxnLst/>
              <a:rect l="l" t="t" r="r" b="b"/>
              <a:pathLst>
                <a:path w="64135" h="47625">
                  <a:moveTo>
                    <a:pt x="1397" y="0"/>
                  </a:moveTo>
                  <a:lnTo>
                    <a:pt x="0" y="47227"/>
                  </a:lnTo>
                  <a:lnTo>
                    <a:pt x="63669" y="25476"/>
                  </a:lnTo>
                  <a:lnTo>
                    <a:pt x="1397" y="0"/>
                  </a:lnTo>
                  <a:close/>
                </a:path>
              </a:pathLst>
            </a:custGeom>
            <a:solidFill>
              <a:srgbClr val="FF2600"/>
            </a:solidFill>
          </p:spPr>
          <p:txBody>
            <a:bodyPr wrap="square" lIns="0" tIns="0" rIns="0" bIns="0" rtlCol="0"/>
            <a:lstStyle/>
            <a:p>
              <a:endParaRPr sz="3530"/>
            </a:p>
          </p:txBody>
        </p:sp>
        <p:sp>
          <p:nvSpPr>
            <p:cNvPr id="211" name="object 211"/>
            <p:cNvSpPr/>
            <p:nvPr/>
          </p:nvSpPr>
          <p:spPr>
            <a:xfrm>
              <a:off x="3053939" y="915094"/>
              <a:ext cx="64135" cy="47625"/>
            </a:xfrm>
            <a:custGeom>
              <a:avLst/>
              <a:gdLst/>
              <a:ahLst/>
              <a:cxnLst/>
              <a:rect l="l" t="t" r="r" b="b"/>
              <a:pathLst>
                <a:path w="64135" h="47625">
                  <a:moveTo>
                    <a:pt x="63669" y="25476"/>
                  </a:moveTo>
                  <a:lnTo>
                    <a:pt x="1397" y="0"/>
                  </a:lnTo>
                  <a:lnTo>
                    <a:pt x="0" y="47227"/>
                  </a:lnTo>
                  <a:lnTo>
                    <a:pt x="63669" y="25476"/>
                  </a:lnTo>
                  <a:close/>
                </a:path>
              </a:pathLst>
            </a:custGeom>
            <a:ln w="13124">
              <a:solidFill>
                <a:srgbClr val="FF2600"/>
              </a:solidFill>
            </a:ln>
          </p:spPr>
          <p:txBody>
            <a:bodyPr wrap="square" lIns="0" tIns="0" rIns="0" bIns="0" rtlCol="0"/>
            <a:lstStyle/>
            <a:p>
              <a:endParaRPr sz="3530"/>
            </a:p>
          </p:txBody>
        </p:sp>
        <p:sp>
          <p:nvSpPr>
            <p:cNvPr id="212" name="object 212"/>
            <p:cNvSpPr/>
            <p:nvPr/>
          </p:nvSpPr>
          <p:spPr>
            <a:xfrm>
              <a:off x="3155627" y="934707"/>
              <a:ext cx="135255" cy="4445"/>
            </a:xfrm>
            <a:custGeom>
              <a:avLst/>
              <a:gdLst/>
              <a:ahLst/>
              <a:cxnLst/>
              <a:rect l="l" t="t" r="r" b="b"/>
              <a:pathLst>
                <a:path w="135254" h="4444">
                  <a:moveTo>
                    <a:pt x="-6562" y="2000"/>
                  </a:moveTo>
                  <a:lnTo>
                    <a:pt x="141816" y="2000"/>
                  </a:lnTo>
                </a:path>
              </a:pathLst>
            </a:custGeom>
            <a:ln w="17125">
              <a:solidFill>
                <a:srgbClr val="FF2600"/>
              </a:solidFill>
            </a:ln>
          </p:spPr>
          <p:txBody>
            <a:bodyPr wrap="square" lIns="0" tIns="0" rIns="0" bIns="0" rtlCol="0"/>
            <a:lstStyle/>
            <a:p>
              <a:endParaRPr sz="3530"/>
            </a:p>
          </p:txBody>
        </p:sp>
        <p:sp>
          <p:nvSpPr>
            <p:cNvPr id="213" name="object 213"/>
            <p:cNvSpPr/>
            <p:nvPr/>
          </p:nvSpPr>
          <p:spPr>
            <a:xfrm>
              <a:off x="3290183" y="915094"/>
              <a:ext cx="64135" cy="47625"/>
            </a:xfrm>
            <a:custGeom>
              <a:avLst/>
              <a:gdLst/>
              <a:ahLst/>
              <a:cxnLst/>
              <a:rect l="l" t="t" r="r" b="b"/>
              <a:pathLst>
                <a:path w="64135" h="47625">
                  <a:moveTo>
                    <a:pt x="1397" y="0"/>
                  </a:moveTo>
                  <a:lnTo>
                    <a:pt x="0" y="47227"/>
                  </a:lnTo>
                  <a:lnTo>
                    <a:pt x="63669" y="25476"/>
                  </a:lnTo>
                  <a:lnTo>
                    <a:pt x="1397" y="0"/>
                  </a:lnTo>
                  <a:close/>
                </a:path>
              </a:pathLst>
            </a:custGeom>
            <a:solidFill>
              <a:srgbClr val="FF2600"/>
            </a:solidFill>
          </p:spPr>
          <p:txBody>
            <a:bodyPr wrap="square" lIns="0" tIns="0" rIns="0" bIns="0" rtlCol="0"/>
            <a:lstStyle/>
            <a:p>
              <a:endParaRPr sz="3530"/>
            </a:p>
          </p:txBody>
        </p:sp>
        <p:sp>
          <p:nvSpPr>
            <p:cNvPr id="214" name="object 214"/>
            <p:cNvSpPr/>
            <p:nvPr/>
          </p:nvSpPr>
          <p:spPr>
            <a:xfrm>
              <a:off x="3290183" y="915094"/>
              <a:ext cx="64135" cy="47625"/>
            </a:xfrm>
            <a:custGeom>
              <a:avLst/>
              <a:gdLst/>
              <a:ahLst/>
              <a:cxnLst/>
              <a:rect l="l" t="t" r="r" b="b"/>
              <a:pathLst>
                <a:path w="64135" h="47625">
                  <a:moveTo>
                    <a:pt x="63669" y="25476"/>
                  </a:moveTo>
                  <a:lnTo>
                    <a:pt x="1397" y="0"/>
                  </a:lnTo>
                  <a:lnTo>
                    <a:pt x="0" y="47227"/>
                  </a:lnTo>
                  <a:lnTo>
                    <a:pt x="63669" y="25476"/>
                  </a:lnTo>
                  <a:close/>
                </a:path>
              </a:pathLst>
            </a:custGeom>
            <a:ln w="13124">
              <a:solidFill>
                <a:srgbClr val="FF2600"/>
              </a:solidFill>
            </a:ln>
          </p:spPr>
          <p:txBody>
            <a:bodyPr wrap="square" lIns="0" tIns="0" rIns="0" bIns="0" rtlCol="0"/>
            <a:lstStyle/>
            <a:p>
              <a:endParaRPr sz="3530"/>
            </a:p>
          </p:txBody>
        </p:sp>
        <p:sp>
          <p:nvSpPr>
            <p:cNvPr id="215" name="object 215"/>
            <p:cNvSpPr/>
            <p:nvPr/>
          </p:nvSpPr>
          <p:spPr>
            <a:xfrm>
              <a:off x="3474839" y="1064297"/>
              <a:ext cx="4445" cy="135255"/>
            </a:xfrm>
            <a:custGeom>
              <a:avLst/>
              <a:gdLst/>
              <a:ahLst/>
              <a:cxnLst/>
              <a:rect l="l" t="t" r="r" b="b"/>
              <a:pathLst>
                <a:path w="4445" h="135255">
                  <a:moveTo>
                    <a:pt x="2000" y="-6562"/>
                  </a:moveTo>
                  <a:lnTo>
                    <a:pt x="2000" y="141816"/>
                  </a:lnTo>
                </a:path>
              </a:pathLst>
            </a:custGeom>
            <a:ln w="17125">
              <a:solidFill>
                <a:srgbClr val="FF2600"/>
              </a:solidFill>
            </a:ln>
          </p:spPr>
          <p:txBody>
            <a:bodyPr wrap="square" lIns="0" tIns="0" rIns="0" bIns="0" rtlCol="0"/>
            <a:lstStyle/>
            <a:p>
              <a:endParaRPr sz="3530"/>
            </a:p>
          </p:txBody>
        </p:sp>
        <p:sp>
          <p:nvSpPr>
            <p:cNvPr id="216" name="object 216"/>
            <p:cNvSpPr/>
            <p:nvPr/>
          </p:nvSpPr>
          <p:spPr>
            <a:xfrm>
              <a:off x="3451225" y="1198853"/>
              <a:ext cx="47625" cy="64135"/>
            </a:xfrm>
            <a:custGeom>
              <a:avLst/>
              <a:gdLst/>
              <a:ahLst/>
              <a:cxnLst/>
              <a:rect l="l" t="t" r="r" b="b"/>
              <a:pathLst>
                <a:path w="47625" h="64134">
                  <a:moveTo>
                    <a:pt x="0" y="0"/>
                  </a:moveTo>
                  <a:lnTo>
                    <a:pt x="21751" y="63669"/>
                  </a:lnTo>
                  <a:lnTo>
                    <a:pt x="47227" y="1397"/>
                  </a:lnTo>
                  <a:lnTo>
                    <a:pt x="0" y="0"/>
                  </a:lnTo>
                  <a:close/>
                </a:path>
              </a:pathLst>
            </a:custGeom>
            <a:solidFill>
              <a:srgbClr val="FF2600"/>
            </a:solidFill>
          </p:spPr>
          <p:txBody>
            <a:bodyPr wrap="square" lIns="0" tIns="0" rIns="0" bIns="0" rtlCol="0"/>
            <a:lstStyle/>
            <a:p>
              <a:endParaRPr sz="3530"/>
            </a:p>
          </p:txBody>
        </p:sp>
        <p:sp>
          <p:nvSpPr>
            <p:cNvPr id="217" name="object 217"/>
            <p:cNvSpPr/>
            <p:nvPr/>
          </p:nvSpPr>
          <p:spPr>
            <a:xfrm>
              <a:off x="3451225" y="1198853"/>
              <a:ext cx="47625" cy="64135"/>
            </a:xfrm>
            <a:custGeom>
              <a:avLst/>
              <a:gdLst/>
              <a:ahLst/>
              <a:cxnLst/>
              <a:rect l="l" t="t" r="r" b="b"/>
              <a:pathLst>
                <a:path w="47625" h="64134">
                  <a:moveTo>
                    <a:pt x="21751" y="63669"/>
                  </a:moveTo>
                  <a:lnTo>
                    <a:pt x="47227" y="1397"/>
                  </a:lnTo>
                  <a:lnTo>
                    <a:pt x="0" y="0"/>
                  </a:lnTo>
                  <a:lnTo>
                    <a:pt x="21751" y="63669"/>
                  </a:lnTo>
                  <a:close/>
                </a:path>
              </a:pathLst>
            </a:custGeom>
            <a:ln w="13124">
              <a:solidFill>
                <a:srgbClr val="FF2600"/>
              </a:solidFill>
            </a:ln>
          </p:spPr>
          <p:txBody>
            <a:bodyPr wrap="square" lIns="0" tIns="0" rIns="0" bIns="0" rtlCol="0"/>
            <a:lstStyle/>
            <a:p>
              <a:endParaRPr sz="3530"/>
            </a:p>
          </p:txBody>
        </p:sp>
        <p:sp>
          <p:nvSpPr>
            <p:cNvPr id="218" name="object 218"/>
            <p:cNvSpPr/>
            <p:nvPr/>
          </p:nvSpPr>
          <p:spPr>
            <a:xfrm>
              <a:off x="3238594" y="1300542"/>
              <a:ext cx="4445" cy="135255"/>
            </a:xfrm>
            <a:custGeom>
              <a:avLst/>
              <a:gdLst/>
              <a:ahLst/>
              <a:cxnLst/>
              <a:rect l="l" t="t" r="r" b="b"/>
              <a:pathLst>
                <a:path w="4444" h="135255">
                  <a:moveTo>
                    <a:pt x="2000" y="-6562"/>
                  </a:moveTo>
                  <a:lnTo>
                    <a:pt x="2000" y="141822"/>
                  </a:lnTo>
                </a:path>
              </a:pathLst>
            </a:custGeom>
            <a:ln w="17125">
              <a:solidFill>
                <a:srgbClr val="FF2600"/>
              </a:solidFill>
            </a:ln>
          </p:spPr>
          <p:txBody>
            <a:bodyPr wrap="square" lIns="0" tIns="0" rIns="0" bIns="0" rtlCol="0"/>
            <a:lstStyle/>
            <a:p>
              <a:endParaRPr sz="3530"/>
            </a:p>
          </p:txBody>
        </p:sp>
        <p:sp>
          <p:nvSpPr>
            <p:cNvPr id="219" name="object 219"/>
            <p:cNvSpPr/>
            <p:nvPr/>
          </p:nvSpPr>
          <p:spPr>
            <a:xfrm>
              <a:off x="3214981" y="1435104"/>
              <a:ext cx="47625" cy="64135"/>
            </a:xfrm>
            <a:custGeom>
              <a:avLst/>
              <a:gdLst/>
              <a:ahLst/>
              <a:cxnLst/>
              <a:rect l="l" t="t" r="r" b="b"/>
              <a:pathLst>
                <a:path w="47625" h="64134">
                  <a:moveTo>
                    <a:pt x="0" y="0"/>
                  </a:moveTo>
                  <a:lnTo>
                    <a:pt x="21751" y="63669"/>
                  </a:lnTo>
                  <a:lnTo>
                    <a:pt x="47227" y="1397"/>
                  </a:lnTo>
                  <a:lnTo>
                    <a:pt x="0" y="0"/>
                  </a:lnTo>
                  <a:close/>
                </a:path>
              </a:pathLst>
            </a:custGeom>
            <a:solidFill>
              <a:srgbClr val="FF2600"/>
            </a:solidFill>
          </p:spPr>
          <p:txBody>
            <a:bodyPr wrap="square" lIns="0" tIns="0" rIns="0" bIns="0" rtlCol="0"/>
            <a:lstStyle/>
            <a:p>
              <a:endParaRPr sz="3530"/>
            </a:p>
          </p:txBody>
        </p:sp>
        <p:sp>
          <p:nvSpPr>
            <p:cNvPr id="220" name="object 220"/>
            <p:cNvSpPr/>
            <p:nvPr/>
          </p:nvSpPr>
          <p:spPr>
            <a:xfrm>
              <a:off x="3214980" y="1435104"/>
              <a:ext cx="47625" cy="64135"/>
            </a:xfrm>
            <a:custGeom>
              <a:avLst/>
              <a:gdLst/>
              <a:ahLst/>
              <a:cxnLst/>
              <a:rect l="l" t="t" r="r" b="b"/>
              <a:pathLst>
                <a:path w="47625" h="64134">
                  <a:moveTo>
                    <a:pt x="21751" y="63669"/>
                  </a:moveTo>
                  <a:lnTo>
                    <a:pt x="47227" y="1397"/>
                  </a:lnTo>
                  <a:lnTo>
                    <a:pt x="0" y="0"/>
                  </a:lnTo>
                  <a:lnTo>
                    <a:pt x="21751" y="63669"/>
                  </a:lnTo>
                  <a:close/>
                </a:path>
              </a:pathLst>
            </a:custGeom>
            <a:ln w="13124">
              <a:solidFill>
                <a:srgbClr val="FF2600"/>
              </a:solidFill>
            </a:ln>
          </p:spPr>
          <p:txBody>
            <a:bodyPr wrap="square" lIns="0" tIns="0" rIns="0" bIns="0" rtlCol="0"/>
            <a:lstStyle/>
            <a:p>
              <a:endParaRPr sz="3530"/>
            </a:p>
          </p:txBody>
        </p:sp>
        <p:sp>
          <p:nvSpPr>
            <p:cNvPr id="221" name="object 221"/>
            <p:cNvSpPr/>
            <p:nvPr/>
          </p:nvSpPr>
          <p:spPr>
            <a:xfrm>
              <a:off x="3232032" y="1536786"/>
              <a:ext cx="4445" cy="135255"/>
            </a:xfrm>
            <a:custGeom>
              <a:avLst/>
              <a:gdLst/>
              <a:ahLst/>
              <a:cxnLst/>
              <a:rect l="l" t="t" r="r" b="b"/>
              <a:pathLst>
                <a:path w="4444" h="135255">
                  <a:moveTo>
                    <a:pt x="2000" y="-6562"/>
                  </a:moveTo>
                  <a:lnTo>
                    <a:pt x="2000" y="141822"/>
                  </a:lnTo>
                </a:path>
              </a:pathLst>
            </a:custGeom>
            <a:ln w="17125">
              <a:solidFill>
                <a:srgbClr val="FF2600"/>
              </a:solidFill>
            </a:ln>
          </p:spPr>
          <p:txBody>
            <a:bodyPr wrap="square" lIns="0" tIns="0" rIns="0" bIns="0" rtlCol="0"/>
            <a:lstStyle/>
            <a:p>
              <a:endParaRPr sz="3530"/>
            </a:p>
          </p:txBody>
        </p:sp>
        <p:sp>
          <p:nvSpPr>
            <p:cNvPr id="222" name="object 222"/>
            <p:cNvSpPr/>
            <p:nvPr/>
          </p:nvSpPr>
          <p:spPr>
            <a:xfrm>
              <a:off x="3208418" y="1671348"/>
              <a:ext cx="47625" cy="64135"/>
            </a:xfrm>
            <a:custGeom>
              <a:avLst/>
              <a:gdLst/>
              <a:ahLst/>
              <a:cxnLst/>
              <a:rect l="l" t="t" r="r" b="b"/>
              <a:pathLst>
                <a:path w="47625" h="64135">
                  <a:moveTo>
                    <a:pt x="0" y="0"/>
                  </a:moveTo>
                  <a:lnTo>
                    <a:pt x="21751" y="63669"/>
                  </a:lnTo>
                  <a:lnTo>
                    <a:pt x="47227" y="1397"/>
                  </a:lnTo>
                  <a:lnTo>
                    <a:pt x="0" y="0"/>
                  </a:lnTo>
                  <a:close/>
                </a:path>
              </a:pathLst>
            </a:custGeom>
            <a:solidFill>
              <a:srgbClr val="FF2600"/>
            </a:solidFill>
          </p:spPr>
          <p:txBody>
            <a:bodyPr wrap="square" lIns="0" tIns="0" rIns="0" bIns="0" rtlCol="0"/>
            <a:lstStyle/>
            <a:p>
              <a:endParaRPr sz="3530"/>
            </a:p>
          </p:txBody>
        </p:sp>
        <p:sp>
          <p:nvSpPr>
            <p:cNvPr id="223" name="object 223"/>
            <p:cNvSpPr/>
            <p:nvPr/>
          </p:nvSpPr>
          <p:spPr>
            <a:xfrm>
              <a:off x="3208418" y="1671348"/>
              <a:ext cx="47625" cy="64135"/>
            </a:xfrm>
            <a:custGeom>
              <a:avLst/>
              <a:gdLst/>
              <a:ahLst/>
              <a:cxnLst/>
              <a:rect l="l" t="t" r="r" b="b"/>
              <a:pathLst>
                <a:path w="47625" h="64135">
                  <a:moveTo>
                    <a:pt x="21751" y="63669"/>
                  </a:moveTo>
                  <a:lnTo>
                    <a:pt x="47227" y="1397"/>
                  </a:lnTo>
                  <a:lnTo>
                    <a:pt x="0" y="0"/>
                  </a:lnTo>
                  <a:lnTo>
                    <a:pt x="21751" y="63669"/>
                  </a:lnTo>
                  <a:close/>
                </a:path>
              </a:pathLst>
            </a:custGeom>
            <a:ln w="13124">
              <a:solidFill>
                <a:srgbClr val="FF2600"/>
              </a:solidFill>
            </a:ln>
          </p:spPr>
          <p:txBody>
            <a:bodyPr wrap="square" lIns="0" tIns="0" rIns="0" bIns="0" rtlCol="0"/>
            <a:lstStyle/>
            <a:p>
              <a:endParaRPr sz="3530"/>
            </a:p>
          </p:txBody>
        </p:sp>
        <p:sp>
          <p:nvSpPr>
            <p:cNvPr id="224" name="object 224"/>
            <p:cNvSpPr/>
            <p:nvPr/>
          </p:nvSpPr>
          <p:spPr>
            <a:xfrm>
              <a:off x="3474839" y="1773030"/>
              <a:ext cx="4445" cy="135255"/>
            </a:xfrm>
            <a:custGeom>
              <a:avLst/>
              <a:gdLst/>
              <a:ahLst/>
              <a:cxnLst/>
              <a:rect l="l" t="t" r="r" b="b"/>
              <a:pathLst>
                <a:path w="4445" h="135255">
                  <a:moveTo>
                    <a:pt x="2000" y="-6562"/>
                  </a:moveTo>
                  <a:lnTo>
                    <a:pt x="2000" y="141823"/>
                  </a:lnTo>
                </a:path>
              </a:pathLst>
            </a:custGeom>
            <a:ln w="17125">
              <a:solidFill>
                <a:srgbClr val="FF2600"/>
              </a:solidFill>
            </a:ln>
          </p:spPr>
          <p:txBody>
            <a:bodyPr wrap="square" lIns="0" tIns="0" rIns="0" bIns="0" rtlCol="0"/>
            <a:lstStyle/>
            <a:p>
              <a:endParaRPr sz="3530"/>
            </a:p>
          </p:txBody>
        </p:sp>
        <p:sp>
          <p:nvSpPr>
            <p:cNvPr id="225" name="object 225"/>
            <p:cNvSpPr/>
            <p:nvPr/>
          </p:nvSpPr>
          <p:spPr>
            <a:xfrm>
              <a:off x="3451225" y="1907592"/>
              <a:ext cx="47625" cy="64135"/>
            </a:xfrm>
            <a:custGeom>
              <a:avLst/>
              <a:gdLst/>
              <a:ahLst/>
              <a:cxnLst/>
              <a:rect l="l" t="t" r="r" b="b"/>
              <a:pathLst>
                <a:path w="47625" h="64135">
                  <a:moveTo>
                    <a:pt x="0" y="0"/>
                  </a:moveTo>
                  <a:lnTo>
                    <a:pt x="21751" y="63669"/>
                  </a:lnTo>
                  <a:lnTo>
                    <a:pt x="47227" y="1397"/>
                  </a:lnTo>
                  <a:lnTo>
                    <a:pt x="0" y="0"/>
                  </a:lnTo>
                  <a:close/>
                </a:path>
              </a:pathLst>
            </a:custGeom>
            <a:solidFill>
              <a:srgbClr val="FF2600"/>
            </a:solidFill>
          </p:spPr>
          <p:txBody>
            <a:bodyPr wrap="square" lIns="0" tIns="0" rIns="0" bIns="0" rtlCol="0"/>
            <a:lstStyle/>
            <a:p>
              <a:endParaRPr sz="3530"/>
            </a:p>
          </p:txBody>
        </p:sp>
        <p:sp>
          <p:nvSpPr>
            <p:cNvPr id="226" name="object 226"/>
            <p:cNvSpPr/>
            <p:nvPr/>
          </p:nvSpPr>
          <p:spPr>
            <a:xfrm>
              <a:off x="3451225" y="1907592"/>
              <a:ext cx="47625" cy="64135"/>
            </a:xfrm>
            <a:custGeom>
              <a:avLst/>
              <a:gdLst/>
              <a:ahLst/>
              <a:cxnLst/>
              <a:rect l="l" t="t" r="r" b="b"/>
              <a:pathLst>
                <a:path w="47625" h="64135">
                  <a:moveTo>
                    <a:pt x="21751" y="63669"/>
                  </a:moveTo>
                  <a:lnTo>
                    <a:pt x="47227" y="1397"/>
                  </a:lnTo>
                  <a:lnTo>
                    <a:pt x="0" y="0"/>
                  </a:lnTo>
                  <a:lnTo>
                    <a:pt x="21751" y="63669"/>
                  </a:lnTo>
                  <a:close/>
                </a:path>
              </a:pathLst>
            </a:custGeom>
            <a:ln w="13124">
              <a:solidFill>
                <a:srgbClr val="FF2600"/>
              </a:solidFill>
            </a:ln>
          </p:spPr>
          <p:txBody>
            <a:bodyPr wrap="square" lIns="0" tIns="0" rIns="0" bIns="0" rtlCol="0"/>
            <a:lstStyle/>
            <a:p>
              <a:endParaRPr sz="3530"/>
            </a:p>
          </p:txBody>
        </p:sp>
        <p:sp>
          <p:nvSpPr>
            <p:cNvPr id="227" name="object 227"/>
            <p:cNvSpPr/>
            <p:nvPr/>
          </p:nvSpPr>
          <p:spPr>
            <a:xfrm>
              <a:off x="3474839" y="828053"/>
              <a:ext cx="4445" cy="135255"/>
            </a:xfrm>
            <a:custGeom>
              <a:avLst/>
              <a:gdLst/>
              <a:ahLst/>
              <a:cxnLst/>
              <a:rect l="l" t="t" r="r" b="b"/>
              <a:pathLst>
                <a:path w="4445" h="135255">
                  <a:moveTo>
                    <a:pt x="2000" y="-6562"/>
                  </a:moveTo>
                  <a:lnTo>
                    <a:pt x="2000" y="141822"/>
                  </a:lnTo>
                </a:path>
              </a:pathLst>
            </a:custGeom>
            <a:ln w="17125">
              <a:solidFill>
                <a:srgbClr val="FF2600"/>
              </a:solidFill>
            </a:ln>
          </p:spPr>
          <p:txBody>
            <a:bodyPr wrap="square" lIns="0" tIns="0" rIns="0" bIns="0" rtlCol="0"/>
            <a:lstStyle/>
            <a:p>
              <a:endParaRPr sz="3530"/>
            </a:p>
          </p:txBody>
        </p:sp>
        <p:sp>
          <p:nvSpPr>
            <p:cNvPr id="228" name="object 228"/>
            <p:cNvSpPr/>
            <p:nvPr/>
          </p:nvSpPr>
          <p:spPr>
            <a:xfrm>
              <a:off x="3451225" y="962615"/>
              <a:ext cx="47625" cy="64135"/>
            </a:xfrm>
            <a:custGeom>
              <a:avLst/>
              <a:gdLst/>
              <a:ahLst/>
              <a:cxnLst/>
              <a:rect l="l" t="t" r="r" b="b"/>
              <a:pathLst>
                <a:path w="47625" h="64134">
                  <a:moveTo>
                    <a:pt x="0" y="0"/>
                  </a:moveTo>
                  <a:lnTo>
                    <a:pt x="21751" y="63669"/>
                  </a:lnTo>
                  <a:lnTo>
                    <a:pt x="47227" y="1397"/>
                  </a:lnTo>
                  <a:lnTo>
                    <a:pt x="0" y="0"/>
                  </a:lnTo>
                  <a:close/>
                </a:path>
              </a:pathLst>
            </a:custGeom>
            <a:solidFill>
              <a:srgbClr val="FF2600"/>
            </a:solidFill>
          </p:spPr>
          <p:txBody>
            <a:bodyPr wrap="square" lIns="0" tIns="0" rIns="0" bIns="0" rtlCol="0"/>
            <a:lstStyle/>
            <a:p>
              <a:endParaRPr sz="3530"/>
            </a:p>
          </p:txBody>
        </p:sp>
        <p:sp>
          <p:nvSpPr>
            <p:cNvPr id="229" name="object 229"/>
            <p:cNvSpPr/>
            <p:nvPr/>
          </p:nvSpPr>
          <p:spPr>
            <a:xfrm>
              <a:off x="3451225" y="962615"/>
              <a:ext cx="47625" cy="64135"/>
            </a:xfrm>
            <a:custGeom>
              <a:avLst/>
              <a:gdLst/>
              <a:ahLst/>
              <a:cxnLst/>
              <a:rect l="l" t="t" r="r" b="b"/>
              <a:pathLst>
                <a:path w="47625" h="64134">
                  <a:moveTo>
                    <a:pt x="21751" y="63669"/>
                  </a:moveTo>
                  <a:lnTo>
                    <a:pt x="47227" y="1397"/>
                  </a:lnTo>
                  <a:lnTo>
                    <a:pt x="0" y="0"/>
                  </a:lnTo>
                  <a:lnTo>
                    <a:pt x="21751" y="63669"/>
                  </a:lnTo>
                  <a:close/>
                </a:path>
              </a:pathLst>
            </a:custGeom>
            <a:ln w="13124">
              <a:solidFill>
                <a:srgbClr val="FF2600"/>
              </a:solidFill>
            </a:ln>
          </p:spPr>
          <p:txBody>
            <a:bodyPr wrap="square" lIns="0" tIns="0" rIns="0" bIns="0" rtlCol="0"/>
            <a:lstStyle/>
            <a:p>
              <a:endParaRPr sz="3530"/>
            </a:p>
          </p:txBody>
        </p:sp>
        <p:sp>
          <p:nvSpPr>
            <p:cNvPr id="230" name="object 230"/>
            <p:cNvSpPr/>
            <p:nvPr/>
          </p:nvSpPr>
          <p:spPr>
            <a:xfrm>
              <a:off x="3155627" y="1873237"/>
              <a:ext cx="135255" cy="4445"/>
            </a:xfrm>
            <a:custGeom>
              <a:avLst/>
              <a:gdLst/>
              <a:ahLst/>
              <a:cxnLst/>
              <a:rect l="l" t="t" r="r" b="b"/>
              <a:pathLst>
                <a:path w="135254" h="4444">
                  <a:moveTo>
                    <a:pt x="-6562" y="2000"/>
                  </a:moveTo>
                  <a:lnTo>
                    <a:pt x="141816" y="2000"/>
                  </a:lnTo>
                </a:path>
              </a:pathLst>
            </a:custGeom>
            <a:ln w="17125">
              <a:solidFill>
                <a:srgbClr val="FF2600"/>
              </a:solidFill>
            </a:ln>
          </p:spPr>
          <p:txBody>
            <a:bodyPr wrap="square" lIns="0" tIns="0" rIns="0" bIns="0" rtlCol="0"/>
            <a:lstStyle/>
            <a:p>
              <a:endParaRPr sz="3530"/>
            </a:p>
          </p:txBody>
        </p:sp>
        <p:sp>
          <p:nvSpPr>
            <p:cNvPr id="231" name="object 231"/>
            <p:cNvSpPr/>
            <p:nvPr/>
          </p:nvSpPr>
          <p:spPr>
            <a:xfrm>
              <a:off x="3290183" y="1853624"/>
              <a:ext cx="64135" cy="47625"/>
            </a:xfrm>
            <a:custGeom>
              <a:avLst/>
              <a:gdLst/>
              <a:ahLst/>
              <a:cxnLst/>
              <a:rect l="l" t="t" r="r" b="b"/>
              <a:pathLst>
                <a:path w="64135" h="47625">
                  <a:moveTo>
                    <a:pt x="1397" y="0"/>
                  </a:moveTo>
                  <a:lnTo>
                    <a:pt x="0" y="47227"/>
                  </a:lnTo>
                  <a:lnTo>
                    <a:pt x="63669" y="25476"/>
                  </a:lnTo>
                  <a:lnTo>
                    <a:pt x="1397" y="0"/>
                  </a:lnTo>
                  <a:close/>
                </a:path>
              </a:pathLst>
            </a:custGeom>
            <a:solidFill>
              <a:srgbClr val="FF2600"/>
            </a:solidFill>
          </p:spPr>
          <p:txBody>
            <a:bodyPr wrap="square" lIns="0" tIns="0" rIns="0" bIns="0" rtlCol="0"/>
            <a:lstStyle/>
            <a:p>
              <a:endParaRPr sz="3530"/>
            </a:p>
          </p:txBody>
        </p:sp>
        <p:sp>
          <p:nvSpPr>
            <p:cNvPr id="232" name="object 232"/>
            <p:cNvSpPr/>
            <p:nvPr/>
          </p:nvSpPr>
          <p:spPr>
            <a:xfrm>
              <a:off x="3290183" y="1853624"/>
              <a:ext cx="64135" cy="47625"/>
            </a:xfrm>
            <a:custGeom>
              <a:avLst/>
              <a:gdLst/>
              <a:ahLst/>
              <a:cxnLst/>
              <a:rect l="l" t="t" r="r" b="b"/>
              <a:pathLst>
                <a:path w="64135" h="47625">
                  <a:moveTo>
                    <a:pt x="63669" y="25476"/>
                  </a:moveTo>
                  <a:lnTo>
                    <a:pt x="1397" y="0"/>
                  </a:lnTo>
                  <a:lnTo>
                    <a:pt x="0" y="47227"/>
                  </a:lnTo>
                  <a:lnTo>
                    <a:pt x="63669" y="25476"/>
                  </a:lnTo>
                  <a:close/>
                </a:path>
              </a:pathLst>
            </a:custGeom>
            <a:ln w="13124">
              <a:solidFill>
                <a:srgbClr val="FF2600"/>
              </a:solidFill>
            </a:ln>
          </p:spPr>
          <p:txBody>
            <a:bodyPr wrap="square" lIns="0" tIns="0" rIns="0" bIns="0" rtlCol="0"/>
            <a:lstStyle/>
            <a:p>
              <a:endParaRPr sz="3530"/>
            </a:p>
          </p:txBody>
        </p:sp>
        <p:sp>
          <p:nvSpPr>
            <p:cNvPr id="233" name="object 233"/>
            <p:cNvSpPr/>
            <p:nvPr/>
          </p:nvSpPr>
          <p:spPr>
            <a:xfrm>
              <a:off x="3388631" y="2104694"/>
              <a:ext cx="135255" cy="4445"/>
            </a:xfrm>
            <a:custGeom>
              <a:avLst/>
              <a:gdLst/>
              <a:ahLst/>
              <a:cxnLst/>
              <a:rect l="l" t="t" r="r" b="b"/>
              <a:pathLst>
                <a:path w="135254" h="4444">
                  <a:moveTo>
                    <a:pt x="-6562" y="2000"/>
                  </a:moveTo>
                  <a:lnTo>
                    <a:pt x="141816" y="2000"/>
                  </a:lnTo>
                </a:path>
              </a:pathLst>
            </a:custGeom>
            <a:ln w="17125">
              <a:solidFill>
                <a:srgbClr val="FF2600"/>
              </a:solidFill>
            </a:ln>
          </p:spPr>
          <p:txBody>
            <a:bodyPr wrap="square" lIns="0" tIns="0" rIns="0" bIns="0" rtlCol="0"/>
            <a:lstStyle/>
            <a:p>
              <a:endParaRPr sz="3530"/>
            </a:p>
          </p:txBody>
        </p:sp>
        <p:sp>
          <p:nvSpPr>
            <p:cNvPr id="234" name="object 234"/>
            <p:cNvSpPr/>
            <p:nvPr/>
          </p:nvSpPr>
          <p:spPr>
            <a:xfrm>
              <a:off x="3523187" y="2085081"/>
              <a:ext cx="64135" cy="47625"/>
            </a:xfrm>
            <a:custGeom>
              <a:avLst/>
              <a:gdLst/>
              <a:ahLst/>
              <a:cxnLst/>
              <a:rect l="l" t="t" r="r" b="b"/>
              <a:pathLst>
                <a:path w="64135" h="47625">
                  <a:moveTo>
                    <a:pt x="1397" y="0"/>
                  </a:moveTo>
                  <a:lnTo>
                    <a:pt x="0" y="47228"/>
                  </a:lnTo>
                  <a:lnTo>
                    <a:pt x="63669" y="25476"/>
                  </a:lnTo>
                  <a:lnTo>
                    <a:pt x="1397" y="0"/>
                  </a:lnTo>
                  <a:close/>
                </a:path>
              </a:pathLst>
            </a:custGeom>
            <a:solidFill>
              <a:srgbClr val="FF2600"/>
            </a:solidFill>
          </p:spPr>
          <p:txBody>
            <a:bodyPr wrap="square" lIns="0" tIns="0" rIns="0" bIns="0" rtlCol="0"/>
            <a:lstStyle/>
            <a:p>
              <a:endParaRPr sz="3530"/>
            </a:p>
          </p:txBody>
        </p:sp>
        <p:sp>
          <p:nvSpPr>
            <p:cNvPr id="235" name="object 235"/>
            <p:cNvSpPr/>
            <p:nvPr/>
          </p:nvSpPr>
          <p:spPr>
            <a:xfrm>
              <a:off x="3523187" y="2085081"/>
              <a:ext cx="64135" cy="47625"/>
            </a:xfrm>
            <a:custGeom>
              <a:avLst/>
              <a:gdLst/>
              <a:ahLst/>
              <a:cxnLst/>
              <a:rect l="l" t="t" r="r" b="b"/>
              <a:pathLst>
                <a:path w="64135" h="47625">
                  <a:moveTo>
                    <a:pt x="63669" y="25476"/>
                  </a:moveTo>
                  <a:lnTo>
                    <a:pt x="1397" y="0"/>
                  </a:lnTo>
                  <a:lnTo>
                    <a:pt x="0" y="47228"/>
                  </a:lnTo>
                  <a:lnTo>
                    <a:pt x="63669" y="25476"/>
                  </a:lnTo>
                  <a:close/>
                </a:path>
              </a:pathLst>
            </a:custGeom>
            <a:ln w="13124">
              <a:solidFill>
                <a:srgbClr val="FF2600"/>
              </a:solidFill>
            </a:ln>
          </p:spPr>
          <p:txBody>
            <a:bodyPr wrap="square" lIns="0" tIns="0" rIns="0" bIns="0" rtlCol="0"/>
            <a:lstStyle/>
            <a:p>
              <a:endParaRPr sz="3530"/>
            </a:p>
          </p:txBody>
        </p:sp>
        <p:sp>
          <p:nvSpPr>
            <p:cNvPr id="236" name="object 236"/>
            <p:cNvSpPr/>
            <p:nvPr/>
          </p:nvSpPr>
          <p:spPr>
            <a:xfrm>
              <a:off x="3621635" y="2099908"/>
              <a:ext cx="135255" cy="4445"/>
            </a:xfrm>
            <a:custGeom>
              <a:avLst/>
              <a:gdLst/>
              <a:ahLst/>
              <a:cxnLst/>
              <a:rect l="l" t="t" r="r" b="b"/>
              <a:pathLst>
                <a:path w="135254" h="4444">
                  <a:moveTo>
                    <a:pt x="-6562" y="2000"/>
                  </a:moveTo>
                  <a:lnTo>
                    <a:pt x="141816" y="2000"/>
                  </a:lnTo>
                </a:path>
              </a:pathLst>
            </a:custGeom>
            <a:ln w="17125">
              <a:solidFill>
                <a:srgbClr val="FF2600"/>
              </a:solidFill>
            </a:ln>
          </p:spPr>
          <p:txBody>
            <a:bodyPr wrap="square" lIns="0" tIns="0" rIns="0" bIns="0" rtlCol="0"/>
            <a:lstStyle/>
            <a:p>
              <a:endParaRPr sz="3530"/>
            </a:p>
          </p:txBody>
        </p:sp>
        <p:sp>
          <p:nvSpPr>
            <p:cNvPr id="237" name="object 237"/>
            <p:cNvSpPr/>
            <p:nvPr/>
          </p:nvSpPr>
          <p:spPr>
            <a:xfrm>
              <a:off x="3756191" y="2080294"/>
              <a:ext cx="64135" cy="47625"/>
            </a:xfrm>
            <a:custGeom>
              <a:avLst/>
              <a:gdLst/>
              <a:ahLst/>
              <a:cxnLst/>
              <a:rect l="l" t="t" r="r" b="b"/>
              <a:pathLst>
                <a:path w="64135" h="47625">
                  <a:moveTo>
                    <a:pt x="1397" y="0"/>
                  </a:moveTo>
                  <a:lnTo>
                    <a:pt x="0" y="47228"/>
                  </a:lnTo>
                  <a:lnTo>
                    <a:pt x="63669" y="25476"/>
                  </a:lnTo>
                  <a:lnTo>
                    <a:pt x="1397" y="0"/>
                  </a:lnTo>
                  <a:close/>
                </a:path>
              </a:pathLst>
            </a:custGeom>
            <a:solidFill>
              <a:srgbClr val="FF2600"/>
            </a:solidFill>
          </p:spPr>
          <p:txBody>
            <a:bodyPr wrap="square" lIns="0" tIns="0" rIns="0" bIns="0" rtlCol="0"/>
            <a:lstStyle/>
            <a:p>
              <a:endParaRPr sz="3530"/>
            </a:p>
          </p:txBody>
        </p:sp>
        <p:sp>
          <p:nvSpPr>
            <p:cNvPr id="238" name="object 238"/>
            <p:cNvSpPr/>
            <p:nvPr/>
          </p:nvSpPr>
          <p:spPr>
            <a:xfrm>
              <a:off x="3756191" y="2080294"/>
              <a:ext cx="64135" cy="47625"/>
            </a:xfrm>
            <a:custGeom>
              <a:avLst/>
              <a:gdLst/>
              <a:ahLst/>
              <a:cxnLst/>
              <a:rect l="l" t="t" r="r" b="b"/>
              <a:pathLst>
                <a:path w="64135" h="47625">
                  <a:moveTo>
                    <a:pt x="63669" y="25476"/>
                  </a:moveTo>
                  <a:lnTo>
                    <a:pt x="1397" y="0"/>
                  </a:lnTo>
                  <a:lnTo>
                    <a:pt x="0" y="47227"/>
                  </a:lnTo>
                  <a:lnTo>
                    <a:pt x="63669" y="25476"/>
                  </a:lnTo>
                  <a:close/>
                </a:path>
              </a:pathLst>
            </a:custGeom>
            <a:ln w="13124">
              <a:solidFill>
                <a:srgbClr val="FF2600"/>
              </a:solidFill>
            </a:ln>
          </p:spPr>
          <p:txBody>
            <a:bodyPr wrap="square" lIns="0" tIns="0" rIns="0" bIns="0" rtlCol="0"/>
            <a:lstStyle/>
            <a:p>
              <a:endParaRPr sz="3530"/>
            </a:p>
          </p:txBody>
        </p:sp>
        <p:sp>
          <p:nvSpPr>
            <p:cNvPr id="239" name="object 239"/>
            <p:cNvSpPr/>
            <p:nvPr/>
          </p:nvSpPr>
          <p:spPr>
            <a:xfrm>
              <a:off x="2207751" y="2098132"/>
              <a:ext cx="135255" cy="4445"/>
            </a:xfrm>
            <a:custGeom>
              <a:avLst/>
              <a:gdLst/>
              <a:ahLst/>
              <a:cxnLst/>
              <a:rect l="l" t="t" r="r" b="b"/>
              <a:pathLst>
                <a:path w="135255" h="4444">
                  <a:moveTo>
                    <a:pt x="-6562" y="2000"/>
                  </a:moveTo>
                  <a:lnTo>
                    <a:pt x="141816" y="2000"/>
                  </a:lnTo>
                </a:path>
              </a:pathLst>
            </a:custGeom>
            <a:ln w="17125">
              <a:solidFill>
                <a:srgbClr val="FF2600"/>
              </a:solidFill>
            </a:ln>
          </p:spPr>
          <p:txBody>
            <a:bodyPr wrap="square" lIns="0" tIns="0" rIns="0" bIns="0" rtlCol="0"/>
            <a:lstStyle/>
            <a:p>
              <a:endParaRPr sz="3530"/>
            </a:p>
          </p:txBody>
        </p:sp>
        <p:sp>
          <p:nvSpPr>
            <p:cNvPr id="240" name="object 240"/>
            <p:cNvSpPr/>
            <p:nvPr/>
          </p:nvSpPr>
          <p:spPr>
            <a:xfrm>
              <a:off x="2342306" y="2078519"/>
              <a:ext cx="64135" cy="47625"/>
            </a:xfrm>
            <a:custGeom>
              <a:avLst/>
              <a:gdLst/>
              <a:ahLst/>
              <a:cxnLst/>
              <a:rect l="l" t="t" r="r" b="b"/>
              <a:pathLst>
                <a:path w="64135" h="47625">
                  <a:moveTo>
                    <a:pt x="1397" y="0"/>
                  </a:moveTo>
                  <a:lnTo>
                    <a:pt x="0" y="47228"/>
                  </a:lnTo>
                  <a:lnTo>
                    <a:pt x="63669" y="25476"/>
                  </a:lnTo>
                  <a:lnTo>
                    <a:pt x="1397" y="0"/>
                  </a:lnTo>
                  <a:close/>
                </a:path>
              </a:pathLst>
            </a:custGeom>
            <a:solidFill>
              <a:srgbClr val="FF2600"/>
            </a:solidFill>
          </p:spPr>
          <p:txBody>
            <a:bodyPr wrap="square" lIns="0" tIns="0" rIns="0" bIns="0" rtlCol="0"/>
            <a:lstStyle/>
            <a:p>
              <a:endParaRPr sz="3530"/>
            </a:p>
          </p:txBody>
        </p:sp>
        <p:sp>
          <p:nvSpPr>
            <p:cNvPr id="241" name="object 241"/>
            <p:cNvSpPr/>
            <p:nvPr/>
          </p:nvSpPr>
          <p:spPr>
            <a:xfrm>
              <a:off x="2342306" y="2078519"/>
              <a:ext cx="64135" cy="47625"/>
            </a:xfrm>
            <a:custGeom>
              <a:avLst/>
              <a:gdLst/>
              <a:ahLst/>
              <a:cxnLst/>
              <a:rect l="l" t="t" r="r" b="b"/>
              <a:pathLst>
                <a:path w="64135" h="47625">
                  <a:moveTo>
                    <a:pt x="63669" y="25476"/>
                  </a:moveTo>
                  <a:lnTo>
                    <a:pt x="1397" y="0"/>
                  </a:lnTo>
                  <a:lnTo>
                    <a:pt x="0" y="47228"/>
                  </a:lnTo>
                  <a:lnTo>
                    <a:pt x="63669" y="25476"/>
                  </a:lnTo>
                  <a:close/>
                </a:path>
              </a:pathLst>
            </a:custGeom>
            <a:ln w="13124">
              <a:solidFill>
                <a:srgbClr val="FF2600"/>
              </a:solidFill>
            </a:ln>
          </p:spPr>
          <p:txBody>
            <a:bodyPr wrap="square" lIns="0" tIns="0" rIns="0" bIns="0" rtlCol="0"/>
            <a:lstStyle/>
            <a:p>
              <a:endParaRPr sz="3530"/>
            </a:p>
          </p:txBody>
        </p:sp>
        <p:sp>
          <p:nvSpPr>
            <p:cNvPr id="242" name="object 242"/>
            <p:cNvSpPr/>
            <p:nvPr/>
          </p:nvSpPr>
          <p:spPr>
            <a:xfrm>
              <a:off x="2430448" y="2099793"/>
              <a:ext cx="135255" cy="4445"/>
            </a:xfrm>
            <a:custGeom>
              <a:avLst/>
              <a:gdLst/>
              <a:ahLst/>
              <a:cxnLst/>
              <a:rect l="l" t="t" r="r" b="b"/>
              <a:pathLst>
                <a:path w="135255" h="4444">
                  <a:moveTo>
                    <a:pt x="-6562" y="2000"/>
                  </a:moveTo>
                  <a:lnTo>
                    <a:pt x="141816" y="2000"/>
                  </a:lnTo>
                </a:path>
              </a:pathLst>
            </a:custGeom>
            <a:ln w="17125">
              <a:solidFill>
                <a:srgbClr val="FF2600"/>
              </a:solidFill>
            </a:ln>
          </p:spPr>
          <p:txBody>
            <a:bodyPr wrap="square" lIns="0" tIns="0" rIns="0" bIns="0" rtlCol="0"/>
            <a:lstStyle/>
            <a:p>
              <a:endParaRPr sz="3530"/>
            </a:p>
          </p:txBody>
        </p:sp>
        <p:sp>
          <p:nvSpPr>
            <p:cNvPr id="243" name="object 243"/>
            <p:cNvSpPr/>
            <p:nvPr/>
          </p:nvSpPr>
          <p:spPr>
            <a:xfrm>
              <a:off x="2565004" y="2080179"/>
              <a:ext cx="64135" cy="47625"/>
            </a:xfrm>
            <a:custGeom>
              <a:avLst/>
              <a:gdLst/>
              <a:ahLst/>
              <a:cxnLst/>
              <a:rect l="l" t="t" r="r" b="b"/>
              <a:pathLst>
                <a:path w="64135" h="47625">
                  <a:moveTo>
                    <a:pt x="1397" y="0"/>
                  </a:moveTo>
                  <a:lnTo>
                    <a:pt x="0" y="47228"/>
                  </a:lnTo>
                  <a:lnTo>
                    <a:pt x="63669" y="25476"/>
                  </a:lnTo>
                  <a:lnTo>
                    <a:pt x="1397" y="0"/>
                  </a:lnTo>
                  <a:close/>
                </a:path>
              </a:pathLst>
            </a:custGeom>
            <a:solidFill>
              <a:srgbClr val="FF2600"/>
            </a:solidFill>
          </p:spPr>
          <p:txBody>
            <a:bodyPr wrap="square" lIns="0" tIns="0" rIns="0" bIns="0" rtlCol="0"/>
            <a:lstStyle/>
            <a:p>
              <a:endParaRPr sz="3530"/>
            </a:p>
          </p:txBody>
        </p:sp>
        <p:sp>
          <p:nvSpPr>
            <p:cNvPr id="244" name="object 244"/>
            <p:cNvSpPr/>
            <p:nvPr/>
          </p:nvSpPr>
          <p:spPr>
            <a:xfrm>
              <a:off x="2565004" y="2080180"/>
              <a:ext cx="64135" cy="47625"/>
            </a:xfrm>
            <a:custGeom>
              <a:avLst/>
              <a:gdLst/>
              <a:ahLst/>
              <a:cxnLst/>
              <a:rect l="l" t="t" r="r" b="b"/>
              <a:pathLst>
                <a:path w="64135" h="47625">
                  <a:moveTo>
                    <a:pt x="63669" y="25476"/>
                  </a:moveTo>
                  <a:lnTo>
                    <a:pt x="1397" y="0"/>
                  </a:lnTo>
                  <a:lnTo>
                    <a:pt x="0" y="47227"/>
                  </a:lnTo>
                  <a:lnTo>
                    <a:pt x="63669" y="25476"/>
                  </a:lnTo>
                  <a:close/>
                </a:path>
              </a:pathLst>
            </a:custGeom>
            <a:ln w="13124">
              <a:solidFill>
                <a:srgbClr val="FF2600"/>
              </a:solidFill>
            </a:ln>
          </p:spPr>
          <p:txBody>
            <a:bodyPr wrap="square" lIns="0" tIns="0" rIns="0" bIns="0" rtlCol="0"/>
            <a:lstStyle/>
            <a:p>
              <a:endParaRPr sz="3530"/>
            </a:p>
          </p:txBody>
        </p:sp>
        <p:sp>
          <p:nvSpPr>
            <p:cNvPr id="245" name="object 245"/>
            <p:cNvSpPr/>
            <p:nvPr/>
          </p:nvSpPr>
          <p:spPr>
            <a:xfrm>
              <a:off x="2210650" y="934707"/>
              <a:ext cx="135255" cy="4445"/>
            </a:xfrm>
            <a:custGeom>
              <a:avLst/>
              <a:gdLst/>
              <a:ahLst/>
              <a:cxnLst/>
              <a:rect l="l" t="t" r="r" b="b"/>
              <a:pathLst>
                <a:path w="135255" h="4444">
                  <a:moveTo>
                    <a:pt x="-6562" y="2000"/>
                  </a:moveTo>
                  <a:lnTo>
                    <a:pt x="141816" y="2000"/>
                  </a:lnTo>
                </a:path>
              </a:pathLst>
            </a:custGeom>
            <a:ln w="17125">
              <a:solidFill>
                <a:srgbClr val="FF2600"/>
              </a:solidFill>
            </a:ln>
          </p:spPr>
          <p:txBody>
            <a:bodyPr wrap="square" lIns="0" tIns="0" rIns="0" bIns="0" rtlCol="0"/>
            <a:lstStyle/>
            <a:p>
              <a:endParaRPr sz="3530"/>
            </a:p>
          </p:txBody>
        </p:sp>
        <p:sp>
          <p:nvSpPr>
            <p:cNvPr id="246" name="object 246"/>
            <p:cNvSpPr/>
            <p:nvPr/>
          </p:nvSpPr>
          <p:spPr>
            <a:xfrm>
              <a:off x="2345206" y="915094"/>
              <a:ext cx="64135" cy="47625"/>
            </a:xfrm>
            <a:custGeom>
              <a:avLst/>
              <a:gdLst/>
              <a:ahLst/>
              <a:cxnLst/>
              <a:rect l="l" t="t" r="r" b="b"/>
              <a:pathLst>
                <a:path w="64135" h="47625">
                  <a:moveTo>
                    <a:pt x="1397" y="0"/>
                  </a:moveTo>
                  <a:lnTo>
                    <a:pt x="0" y="47227"/>
                  </a:lnTo>
                  <a:lnTo>
                    <a:pt x="63669" y="25476"/>
                  </a:lnTo>
                  <a:lnTo>
                    <a:pt x="1397" y="0"/>
                  </a:lnTo>
                  <a:close/>
                </a:path>
              </a:pathLst>
            </a:custGeom>
            <a:solidFill>
              <a:srgbClr val="FF2600"/>
            </a:solidFill>
          </p:spPr>
          <p:txBody>
            <a:bodyPr wrap="square" lIns="0" tIns="0" rIns="0" bIns="0" rtlCol="0"/>
            <a:lstStyle/>
            <a:p>
              <a:endParaRPr sz="3530"/>
            </a:p>
          </p:txBody>
        </p:sp>
        <p:sp>
          <p:nvSpPr>
            <p:cNvPr id="247" name="object 247"/>
            <p:cNvSpPr/>
            <p:nvPr/>
          </p:nvSpPr>
          <p:spPr>
            <a:xfrm>
              <a:off x="2345205" y="915094"/>
              <a:ext cx="64135" cy="47625"/>
            </a:xfrm>
            <a:custGeom>
              <a:avLst/>
              <a:gdLst/>
              <a:ahLst/>
              <a:cxnLst/>
              <a:rect l="l" t="t" r="r" b="b"/>
              <a:pathLst>
                <a:path w="64135" h="47625">
                  <a:moveTo>
                    <a:pt x="63669" y="25476"/>
                  </a:moveTo>
                  <a:lnTo>
                    <a:pt x="1397" y="0"/>
                  </a:lnTo>
                  <a:lnTo>
                    <a:pt x="0" y="47227"/>
                  </a:lnTo>
                  <a:lnTo>
                    <a:pt x="63669" y="25476"/>
                  </a:lnTo>
                  <a:close/>
                </a:path>
              </a:pathLst>
            </a:custGeom>
            <a:ln w="13124">
              <a:solidFill>
                <a:srgbClr val="FF2600"/>
              </a:solidFill>
            </a:ln>
          </p:spPr>
          <p:txBody>
            <a:bodyPr wrap="square" lIns="0" tIns="0" rIns="0" bIns="0" rtlCol="0"/>
            <a:lstStyle/>
            <a:p>
              <a:endParaRPr sz="3530"/>
            </a:p>
          </p:txBody>
        </p:sp>
        <p:sp>
          <p:nvSpPr>
            <p:cNvPr id="248" name="object 248"/>
            <p:cNvSpPr/>
            <p:nvPr/>
          </p:nvSpPr>
          <p:spPr>
            <a:xfrm>
              <a:off x="2304180" y="1144127"/>
              <a:ext cx="4445" cy="135255"/>
            </a:xfrm>
            <a:custGeom>
              <a:avLst/>
              <a:gdLst/>
              <a:ahLst/>
              <a:cxnLst/>
              <a:rect l="l" t="t" r="r" b="b"/>
              <a:pathLst>
                <a:path w="4444" h="135255">
                  <a:moveTo>
                    <a:pt x="2000" y="-6562"/>
                  </a:moveTo>
                  <a:lnTo>
                    <a:pt x="2000" y="141816"/>
                  </a:lnTo>
                </a:path>
              </a:pathLst>
            </a:custGeom>
            <a:ln w="17125">
              <a:solidFill>
                <a:srgbClr val="FF2600"/>
              </a:solidFill>
            </a:ln>
          </p:spPr>
          <p:txBody>
            <a:bodyPr wrap="square" lIns="0" tIns="0" rIns="0" bIns="0" rtlCol="0"/>
            <a:lstStyle/>
            <a:p>
              <a:endParaRPr sz="3530"/>
            </a:p>
          </p:txBody>
        </p:sp>
        <p:sp>
          <p:nvSpPr>
            <p:cNvPr id="249" name="object 249"/>
            <p:cNvSpPr/>
            <p:nvPr/>
          </p:nvSpPr>
          <p:spPr>
            <a:xfrm>
              <a:off x="2284566" y="1081156"/>
              <a:ext cx="47625" cy="64135"/>
            </a:xfrm>
            <a:custGeom>
              <a:avLst/>
              <a:gdLst/>
              <a:ahLst/>
              <a:cxnLst/>
              <a:rect l="l" t="t" r="r" b="b"/>
              <a:pathLst>
                <a:path w="47625" h="64134">
                  <a:moveTo>
                    <a:pt x="25476" y="0"/>
                  </a:moveTo>
                  <a:lnTo>
                    <a:pt x="0" y="62272"/>
                  </a:lnTo>
                  <a:lnTo>
                    <a:pt x="47227" y="63669"/>
                  </a:lnTo>
                  <a:lnTo>
                    <a:pt x="25476" y="0"/>
                  </a:lnTo>
                  <a:close/>
                </a:path>
              </a:pathLst>
            </a:custGeom>
            <a:solidFill>
              <a:srgbClr val="FF2600"/>
            </a:solidFill>
          </p:spPr>
          <p:txBody>
            <a:bodyPr wrap="square" lIns="0" tIns="0" rIns="0" bIns="0" rtlCol="0"/>
            <a:lstStyle/>
            <a:p>
              <a:endParaRPr sz="3530"/>
            </a:p>
          </p:txBody>
        </p:sp>
        <p:sp>
          <p:nvSpPr>
            <p:cNvPr id="250" name="object 250"/>
            <p:cNvSpPr/>
            <p:nvPr/>
          </p:nvSpPr>
          <p:spPr>
            <a:xfrm>
              <a:off x="2284566" y="1081156"/>
              <a:ext cx="47625" cy="64135"/>
            </a:xfrm>
            <a:custGeom>
              <a:avLst/>
              <a:gdLst/>
              <a:ahLst/>
              <a:cxnLst/>
              <a:rect l="l" t="t" r="r" b="b"/>
              <a:pathLst>
                <a:path w="47625" h="64134">
                  <a:moveTo>
                    <a:pt x="25476" y="0"/>
                  </a:moveTo>
                  <a:lnTo>
                    <a:pt x="0" y="62272"/>
                  </a:lnTo>
                  <a:lnTo>
                    <a:pt x="47227" y="63669"/>
                  </a:lnTo>
                  <a:lnTo>
                    <a:pt x="25476" y="0"/>
                  </a:lnTo>
                  <a:close/>
                </a:path>
              </a:pathLst>
            </a:custGeom>
            <a:ln w="13124">
              <a:solidFill>
                <a:srgbClr val="FF2600"/>
              </a:solidFill>
            </a:ln>
          </p:spPr>
          <p:txBody>
            <a:bodyPr wrap="square" lIns="0" tIns="0" rIns="0" bIns="0" rtlCol="0"/>
            <a:lstStyle/>
            <a:p>
              <a:endParaRPr sz="3530"/>
            </a:p>
          </p:txBody>
        </p:sp>
        <p:sp>
          <p:nvSpPr>
            <p:cNvPr id="251" name="object 251"/>
            <p:cNvSpPr/>
            <p:nvPr/>
          </p:nvSpPr>
          <p:spPr>
            <a:xfrm>
              <a:off x="2304180" y="1380372"/>
              <a:ext cx="4445" cy="135255"/>
            </a:xfrm>
            <a:custGeom>
              <a:avLst/>
              <a:gdLst/>
              <a:ahLst/>
              <a:cxnLst/>
              <a:rect l="l" t="t" r="r" b="b"/>
              <a:pathLst>
                <a:path w="4444" h="135255">
                  <a:moveTo>
                    <a:pt x="2000" y="-6562"/>
                  </a:moveTo>
                  <a:lnTo>
                    <a:pt x="2000" y="141816"/>
                  </a:lnTo>
                </a:path>
              </a:pathLst>
            </a:custGeom>
            <a:ln w="17125">
              <a:solidFill>
                <a:srgbClr val="FF2600"/>
              </a:solidFill>
            </a:ln>
          </p:spPr>
          <p:txBody>
            <a:bodyPr wrap="square" lIns="0" tIns="0" rIns="0" bIns="0" rtlCol="0"/>
            <a:lstStyle/>
            <a:p>
              <a:endParaRPr sz="3530"/>
            </a:p>
          </p:txBody>
        </p:sp>
        <p:sp>
          <p:nvSpPr>
            <p:cNvPr id="252" name="object 252"/>
            <p:cNvSpPr/>
            <p:nvPr/>
          </p:nvSpPr>
          <p:spPr>
            <a:xfrm>
              <a:off x="2284566" y="1317401"/>
              <a:ext cx="47625" cy="64135"/>
            </a:xfrm>
            <a:custGeom>
              <a:avLst/>
              <a:gdLst/>
              <a:ahLst/>
              <a:cxnLst/>
              <a:rect l="l" t="t" r="r" b="b"/>
              <a:pathLst>
                <a:path w="47625" h="64134">
                  <a:moveTo>
                    <a:pt x="25476" y="0"/>
                  </a:moveTo>
                  <a:lnTo>
                    <a:pt x="0" y="62272"/>
                  </a:lnTo>
                  <a:lnTo>
                    <a:pt x="47227" y="63669"/>
                  </a:lnTo>
                  <a:lnTo>
                    <a:pt x="25476" y="0"/>
                  </a:lnTo>
                  <a:close/>
                </a:path>
              </a:pathLst>
            </a:custGeom>
            <a:solidFill>
              <a:srgbClr val="FF2600"/>
            </a:solidFill>
          </p:spPr>
          <p:txBody>
            <a:bodyPr wrap="square" lIns="0" tIns="0" rIns="0" bIns="0" rtlCol="0"/>
            <a:lstStyle/>
            <a:p>
              <a:endParaRPr sz="3530"/>
            </a:p>
          </p:txBody>
        </p:sp>
        <p:sp>
          <p:nvSpPr>
            <p:cNvPr id="253" name="object 253"/>
            <p:cNvSpPr/>
            <p:nvPr/>
          </p:nvSpPr>
          <p:spPr>
            <a:xfrm>
              <a:off x="2284566" y="1317401"/>
              <a:ext cx="47625" cy="64135"/>
            </a:xfrm>
            <a:custGeom>
              <a:avLst/>
              <a:gdLst/>
              <a:ahLst/>
              <a:cxnLst/>
              <a:rect l="l" t="t" r="r" b="b"/>
              <a:pathLst>
                <a:path w="47625" h="64134">
                  <a:moveTo>
                    <a:pt x="25476" y="0"/>
                  </a:moveTo>
                  <a:lnTo>
                    <a:pt x="0" y="62272"/>
                  </a:lnTo>
                  <a:lnTo>
                    <a:pt x="47227" y="63669"/>
                  </a:lnTo>
                  <a:lnTo>
                    <a:pt x="25476" y="0"/>
                  </a:lnTo>
                  <a:close/>
                </a:path>
              </a:pathLst>
            </a:custGeom>
            <a:ln w="13124">
              <a:solidFill>
                <a:srgbClr val="FF2600"/>
              </a:solidFill>
            </a:ln>
          </p:spPr>
          <p:txBody>
            <a:bodyPr wrap="square" lIns="0" tIns="0" rIns="0" bIns="0" rtlCol="0"/>
            <a:lstStyle/>
            <a:p>
              <a:endParaRPr sz="3530"/>
            </a:p>
          </p:txBody>
        </p:sp>
        <p:sp>
          <p:nvSpPr>
            <p:cNvPr id="254" name="object 254"/>
            <p:cNvSpPr/>
            <p:nvPr/>
          </p:nvSpPr>
          <p:spPr>
            <a:xfrm>
              <a:off x="2540424" y="1610054"/>
              <a:ext cx="4445" cy="135255"/>
            </a:xfrm>
            <a:custGeom>
              <a:avLst/>
              <a:gdLst/>
              <a:ahLst/>
              <a:cxnLst/>
              <a:rect l="l" t="t" r="r" b="b"/>
              <a:pathLst>
                <a:path w="4444" h="135255">
                  <a:moveTo>
                    <a:pt x="2000" y="-6562"/>
                  </a:moveTo>
                  <a:lnTo>
                    <a:pt x="2000" y="141816"/>
                  </a:lnTo>
                </a:path>
              </a:pathLst>
            </a:custGeom>
            <a:ln w="17125">
              <a:solidFill>
                <a:srgbClr val="FF2600"/>
              </a:solidFill>
            </a:ln>
          </p:spPr>
          <p:txBody>
            <a:bodyPr wrap="square" lIns="0" tIns="0" rIns="0" bIns="0" rtlCol="0"/>
            <a:lstStyle/>
            <a:p>
              <a:endParaRPr sz="3530"/>
            </a:p>
          </p:txBody>
        </p:sp>
        <p:sp>
          <p:nvSpPr>
            <p:cNvPr id="255" name="object 255"/>
            <p:cNvSpPr/>
            <p:nvPr/>
          </p:nvSpPr>
          <p:spPr>
            <a:xfrm>
              <a:off x="2520811" y="1547083"/>
              <a:ext cx="47625" cy="64135"/>
            </a:xfrm>
            <a:custGeom>
              <a:avLst/>
              <a:gdLst/>
              <a:ahLst/>
              <a:cxnLst/>
              <a:rect l="l" t="t" r="r" b="b"/>
              <a:pathLst>
                <a:path w="47625" h="64134">
                  <a:moveTo>
                    <a:pt x="25476" y="0"/>
                  </a:moveTo>
                  <a:lnTo>
                    <a:pt x="0" y="62272"/>
                  </a:lnTo>
                  <a:lnTo>
                    <a:pt x="47227" y="63669"/>
                  </a:lnTo>
                  <a:lnTo>
                    <a:pt x="25476" y="0"/>
                  </a:lnTo>
                  <a:close/>
                </a:path>
              </a:pathLst>
            </a:custGeom>
            <a:solidFill>
              <a:srgbClr val="FF2600"/>
            </a:solidFill>
          </p:spPr>
          <p:txBody>
            <a:bodyPr wrap="square" lIns="0" tIns="0" rIns="0" bIns="0" rtlCol="0"/>
            <a:lstStyle/>
            <a:p>
              <a:endParaRPr sz="3530"/>
            </a:p>
          </p:txBody>
        </p:sp>
        <p:sp>
          <p:nvSpPr>
            <p:cNvPr id="256" name="object 256"/>
            <p:cNvSpPr/>
            <p:nvPr/>
          </p:nvSpPr>
          <p:spPr>
            <a:xfrm>
              <a:off x="2520811" y="1547083"/>
              <a:ext cx="47625" cy="64135"/>
            </a:xfrm>
            <a:custGeom>
              <a:avLst/>
              <a:gdLst/>
              <a:ahLst/>
              <a:cxnLst/>
              <a:rect l="l" t="t" r="r" b="b"/>
              <a:pathLst>
                <a:path w="47625" h="64134">
                  <a:moveTo>
                    <a:pt x="25476" y="0"/>
                  </a:moveTo>
                  <a:lnTo>
                    <a:pt x="0" y="62272"/>
                  </a:lnTo>
                  <a:lnTo>
                    <a:pt x="47227" y="63669"/>
                  </a:lnTo>
                  <a:lnTo>
                    <a:pt x="25476" y="0"/>
                  </a:lnTo>
                  <a:close/>
                </a:path>
              </a:pathLst>
            </a:custGeom>
            <a:ln w="13124">
              <a:solidFill>
                <a:srgbClr val="FF2600"/>
              </a:solidFill>
            </a:ln>
          </p:spPr>
          <p:txBody>
            <a:bodyPr wrap="square" lIns="0" tIns="0" rIns="0" bIns="0" rtlCol="0"/>
            <a:lstStyle/>
            <a:p>
              <a:endParaRPr sz="3530"/>
            </a:p>
          </p:txBody>
        </p:sp>
        <p:sp>
          <p:nvSpPr>
            <p:cNvPr id="257" name="object 257"/>
            <p:cNvSpPr/>
            <p:nvPr/>
          </p:nvSpPr>
          <p:spPr>
            <a:xfrm>
              <a:off x="2776668" y="1846298"/>
              <a:ext cx="4445" cy="135255"/>
            </a:xfrm>
            <a:custGeom>
              <a:avLst/>
              <a:gdLst/>
              <a:ahLst/>
              <a:cxnLst/>
              <a:rect l="l" t="t" r="r" b="b"/>
              <a:pathLst>
                <a:path w="4444" h="135255">
                  <a:moveTo>
                    <a:pt x="2000" y="-6562"/>
                  </a:moveTo>
                  <a:lnTo>
                    <a:pt x="2000" y="141816"/>
                  </a:lnTo>
                </a:path>
              </a:pathLst>
            </a:custGeom>
            <a:ln w="17125">
              <a:solidFill>
                <a:srgbClr val="FF2600"/>
              </a:solidFill>
            </a:ln>
          </p:spPr>
          <p:txBody>
            <a:bodyPr wrap="square" lIns="0" tIns="0" rIns="0" bIns="0" rtlCol="0"/>
            <a:lstStyle/>
            <a:p>
              <a:endParaRPr sz="3530"/>
            </a:p>
          </p:txBody>
        </p:sp>
        <p:sp>
          <p:nvSpPr>
            <p:cNvPr id="258" name="object 258"/>
            <p:cNvSpPr/>
            <p:nvPr/>
          </p:nvSpPr>
          <p:spPr>
            <a:xfrm>
              <a:off x="2757055" y="1783327"/>
              <a:ext cx="47625" cy="64135"/>
            </a:xfrm>
            <a:custGeom>
              <a:avLst/>
              <a:gdLst/>
              <a:ahLst/>
              <a:cxnLst/>
              <a:rect l="l" t="t" r="r" b="b"/>
              <a:pathLst>
                <a:path w="47625" h="64135">
                  <a:moveTo>
                    <a:pt x="25476" y="0"/>
                  </a:moveTo>
                  <a:lnTo>
                    <a:pt x="0" y="62272"/>
                  </a:lnTo>
                  <a:lnTo>
                    <a:pt x="47227" y="63669"/>
                  </a:lnTo>
                  <a:lnTo>
                    <a:pt x="25476" y="0"/>
                  </a:lnTo>
                  <a:close/>
                </a:path>
              </a:pathLst>
            </a:custGeom>
            <a:solidFill>
              <a:srgbClr val="FF2600"/>
            </a:solidFill>
          </p:spPr>
          <p:txBody>
            <a:bodyPr wrap="square" lIns="0" tIns="0" rIns="0" bIns="0" rtlCol="0"/>
            <a:lstStyle/>
            <a:p>
              <a:endParaRPr sz="3530"/>
            </a:p>
          </p:txBody>
        </p:sp>
        <p:sp>
          <p:nvSpPr>
            <p:cNvPr id="259" name="object 259"/>
            <p:cNvSpPr/>
            <p:nvPr/>
          </p:nvSpPr>
          <p:spPr>
            <a:xfrm>
              <a:off x="2757055" y="1783327"/>
              <a:ext cx="47625" cy="64135"/>
            </a:xfrm>
            <a:custGeom>
              <a:avLst/>
              <a:gdLst/>
              <a:ahLst/>
              <a:cxnLst/>
              <a:rect l="l" t="t" r="r" b="b"/>
              <a:pathLst>
                <a:path w="47625" h="64135">
                  <a:moveTo>
                    <a:pt x="25476" y="0"/>
                  </a:moveTo>
                  <a:lnTo>
                    <a:pt x="0" y="62272"/>
                  </a:lnTo>
                  <a:lnTo>
                    <a:pt x="47227" y="63669"/>
                  </a:lnTo>
                  <a:lnTo>
                    <a:pt x="25476" y="0"/>
                  </a:lnTo>
                  <a:close/>
                </a:path>
              </a:pathLst>
            </a:custGeom>
            <a:ln w="13124">
              <a:solidFill>
                <a:srgbClr val="FF2600"/>
              </a:solidFill>
            </a:ln>
          </p:spPr>
          <p:txBody>
            <a:bodyPr wrap="square" lIns="0" tIns="0" rIns="0" bIns="0" rtlCol="0"/>
            <a:lstStyle/>
            <a:p>
              <a:endParaRPr sz="3530"/>
            </a:p>
          </p:txBody>
        </p:sp>
        <p:sp>
          <p:nvSpPr>
            <p:cNvPr id="260" name="object 260"/>
            <p:cNvSpPr/>
            <p:nvPr/>
          </p:nvSpPr>
          <p:spPr>
            <a:xfrm>
              <a:off x="2770106" y="2082543"/>
              <a:ext cx="4445" cy="135255"/>
            </a:xfrm>
            <a:custGeom>
              <a:avLst/>
              <a:gdLst/>
              <a:ahLst/>
              <a:cxnLst/>
              <a:rect l="l" t="t" r="r" b="b"/>
              <a:pathLst>
                <a:path w="4444" h="135255">
                  <a:moveTo>
                    <a:pt x="2000" y="-6562"/>
                  </a:moveTo>
                  <a:lnTo>
                    <a:pt x="2000" y="141816"/>
                  </a:lnTo>
                </a:path>
              </a:pathLst>
            </a:custGeom>
            <a:ln w="17125">
              <a:solidFill>
                <a:srgbClr val="FF2600"/>
              </a:solidFill>
            </a:ln>
          </p:spPr>
          <p:txBody>
            <a:bodyPr wrap="square" lIns="0" tIns="0" rIns="0" bIns="0" rtlCol="0"/>
            <a:lstStyle/>
            <a:p>
              <a:endParaRPr sz="3530"/>
            </a:p>
          </p:txBody>
        </p:sp>
        <p:sp>
          <p:nvSpPr>
            <p:cNvPr id="261" name="object 261"/>
            <p:cNvSpPr/>
            <p:nvPr/>
          </p:nvSpPr>
          <p:spPr>
            <a:xfrm>
              <a:off x="2750493" y="2019571"/>
              <a:ext cx="47625" cy="64135"/>
            </a:xfrm>
            <a:custGeom>
              <a:avLst/>
              <a:gdLst/>
              <a:ahLst/>
              <a:cxnLst/>
              <a:rect l="l" t="t" r="r" b="b"/>
              <a:pathLst>
                <a:path w="47625" h="64135">
                  <a:moveTo>
                    <a:pt x="25476" y="0"/>
                  </a:moveTo>
                  <a:lnTo>
                    <a:pt x="0" y="62272"/>
                  </a:lnTo>
                  <a:lnTo>
                    <a:pt x="47227" y="63669"/>
                  </a:lnTo>
                  <a:lnTo>
                    <a:pt x="25476" y="0"/>
                  </a:lnTo>
                  <a:close/>
                </a:path>
              </a:pathLst>
            </a:custGeom>
            <a:solidFill>
              <a:srgbClr val="FF2600"/>
            </a:solidFill>
          </p:spPr>
          <p:txBody>
            <a:bodyPr wrap="square" lIns="0" tIns="0" rIns="0" bIns="0" rtlCol="0"/>
            <a:lstStyle/>
            <a:p>
              <a:endParaRPr sz="3530"/>
            </a:p>
          </p:txBody>
        </p:sp>
        <p:sp>
          <p:nvSpPr>
            <p:cNvPr id="262" name="object 262"/>
            <p:cNvSpPr/>
            <p:nvPr/>
          </p:nvSpPr>
          <p:spPr>
            <a:xfrm>
              <a:off x="2750493" y="2019572"/>
              <a:ext cx="47625" cy="64135"/>
            </a:xfrm>
            <a:custGeom>
              <a:avLst/>
              <a:gdLst/>
              <a:ahLst/>
              <a:cxnLst/>
              <a:rect l="l" t="t" r="r" b="b"/>
              <a:pathLst>
                <a:path w="47625" h="64135">
                  <a:moveTo>
                    <a:pt x="25476" y="0"/>
                  </a:moveTo>
                  <a:lnTo>
                    <a:pt x="0" y="62272"/>
                  </a:lnTo>
                  <a:lnTo>
                    <a:pt x="47227" y="63669"/>
                  </a:lnTo>
                  <a:lnTo>
                    <a:pt x="25476" y="0"/>
                  </a:lnTo>
                  <a:close/>
                </a:path>
              </a:pathLst>
            </a:custGeom>
            <a:ln w="13124">
              <a:solidFill>
                <a:srgbClr val="FF2600"/>
              </a:solidFill>
            </a:ln>
          </p:spPr>
          <p:txBody>
            <a:bodyPr wrap="square" lIns="0" tIns="0" rIns="0" bIns="0" rtlCol="0"/>
            <a:lstStyle/>
            <a:p>
              <a:endParaRPr sz="3530"/>
            </a:p>
          </p:txBody>
        </p:sp>
        <p:sp>
          <p:nvSpPr>
            <p:cNvPr id="263" name="object 263"/>
            <p:cNvSpPr/>
            <p:nvPr/>
          </p:nvSpPr>
          <p:spPr>
            <a:xfrm>
              <a:off x="2306779" y="1766666"/>
              <a:ext cx="4445" cy="135890"/>
            </a:xfrm>
            <a:custGeom>
              <a:avLst/>
              <a:gdLst/>
              <a:ahLst/>
              <a:cxnLst/>
              <a:rect l="l" t="t" r="r" b="b"/>
              <a:pathLst>
                <a:path w="4444" h="135889">
                  <a:moveTo>
                    <a:pt x="2000" y="-6562"/>
                  </a:moveTo>
                  <a:lnTo>
                    <a:pt x="2000" y="141829"/>
                  </a:lnTo>
                </a:path>
              </a:pathLst>
            </a:custGeom>
            <a:ln w="17125">
              <a:solidFill>
                <a:srgbClr val="FF2600"/>
              </a:solidFill>
            </a:ln>
          </p:spPr>
          <p:txBody>
            <a:bodyPr wrap="square" lIns="0" tIns="0" rIns="0" bIns="0" rtlCol="0"/>
            <a:lstStyle/>
            <a:p>
              <a:endParaRPr sz="3530"/>
            </a:p>
          </p:txBody>
        </p:sp>
        <p:sp>
          <p:nvSpPr>
            <p:cNvPr id="264" name="object 264"/>
            <p:cNvSpPr/>
            <p:nvPr/>
          </p:nvSpPr>
          <p:spPr>
            <a:xfrm>
              <a:off x="2283165" y="1901236"/>
              <a:ext cx="47625" cy="64135"/>
            </a:xfrm>
            <a:custGeom>
              <a:avLst/>
              <a:gdLst/>
              <a:ahLst/>
              <a:cxnLst/>
              <a:rect l="l" t="t" r="r" b="b"/>
              <a:pathLst>
                <a:path w="47625" h="64135">
                  <a:moveTo>
                    <a:pt x="0" y="0"/>
                  </a:moveTo>
                  <a:lnTo>
                    <a:pt x="21751" y="63669"/>
                  </a:lnTo>
                  <a:lnTo>
                    <a:pt x="47227" y="1396"/>
                  </a:lnTo>
                  <a:lnTo>
                    <a:pt x="0" y="0"/>
                  </a:lnTo>
                  <a:close/>
                </a:path>
              </a:pathLst>
            </a:custGeom>
            <a:solidFill>
              <a:srgbClr val="FF2600"/>
            </a:solidFill>
          </p:spPr>
          <p:txBody>
            <a:bodyPr wrap="square" lIns="0" tIns="0" rIns="0" bIns="0" rtlCol="0"/>
            <a:lstStyle/>
            <a:p>
              <a:endParaRPr sz="3530"/>
            </a:p>
          </p:txBody>
        </p:sp>
        <p:sp>
          <p:nvSpPr>
            <p:cNvPr id="265" name="object 265"/>
            <p:cNvSpPr/>
            <p:nvPr/>
          </p:nvSpPr>
          <p:spPr>
            <a:xfrm>
              <a:off x="2283165" y="1901236"/>
              <a:ext cx="47625" cy="64135"/>
            </a:xfrm>
            <a:custGeom>
              <a:avLst/>
              <a:gdLst/>
              <a:ahLst/>
              <a:cxnLst/>
              <a:rect l="l" t="t" r="r" b="b"/>
              <a:pathLst>
                <a:path w="47625" h="64135">
                  <a:moveTo>
                    <a:pt x="21751" y="63669"/>
                  </a:moveTo>
                  <a:lnTo>
                    <a:pt x="47227" y="1396"/>
                  </a:lnTo>
                  <a:lnTo>
                    <a:pt x="0" y="0"/>
                  </a:lnTo>
                  <a:lnTo>
                    <a:pt x="21751" y="63669"/>
                  </a:lnTo>
                  <a:close/>
                </a:path>
              </a:pathLst>
            </a:custGeom>
            <a:ln w="13124">
              <a:solidFill>
                <a:srgbClr val="FF2600"/>
              </a:solidFill>
            </a:ln>
          </p:spPr>
          <p:txBody>
            <a:bodyPr wrap="square" lIns="0" tIns="0" rIns="0" bIns="0" rtlCol="0"/>
            <a:lstStyle/>
            <a:p>
              <a:endParaRPr sz="3530"/>
            </a:p>
          </p:txBody>
        </p:sp>
        <p:sp>
          <p:nvSpPr>
            <p:cNvPr id="266" name="object 266"/>
            <p:cNvSpPr/>
            <p:nvPr/>
          </p:nvSpPr>
          <p:spPr>
            <a:xfrm>
              <a:off x="2987554" y="2099793"/>
              <a:ext cx="135255" cy="4445"/>
            </a:xfrm>
            <a:custGeom>
              <a:avLst/>
              <a:gdLst/>
              <a:ahLst/>
              <a:cxnLst/>
              <a:rect l="l" t="t" r="r" b="b"/>
              <a:pathLst>
                <a:path w="135255" h="4444">
                  <a:moveTo>
                    <a:pt x="-6562" y="2000"/>
                  </a:moveTo>
                  <a:lnTo>
                    <a:pt x="141816" y="2000"/>
                  </a:lnTo>
                </a:path>
              </a:pathLst>
            </a:custGeom>
            <a:ln w="17125">
              <a:solidFill>
                <a:srgbClr val="FF2600"/>
              </a:solidFill>
            </a:ln>
          </p:spPr>
          <p:txBody>
            <a:bodyPr wrap="square" lIns="0" tIns="0" rIns="0" bIns="0" rtlCol="0"/>
            <a:lstStyle/>
            <a:p>
              <a:endParaRPr sz="3530"/>
            </a:p>
          </p:txBody>
        </p:sp>
        <p:sp>
          <p:nvSpPr>
            <p:cNvPr id="267" name="object 267"/>
            <p:cNvSpPr/>
            <p:nvPr/>
          </p:nvSpPr>
          <p:spPr>
            <a:xfrm>
              <a:off x="2924584" y="2080179"/>
              <a:ext cx="64135" cy="47625"/>
            </a:xfrm>
            <a:custGeom>
              <a:avLst/>
              <a:gdLst/>
              <a:ahLst/>
              <a:cxnLst/>
              <a:rect l="l" t="t" r="r" b="b"/>
              <a:pathLst>
                <a:path w="64135" h="47625">
                  <a:moveTo>
                    <a:pt x="62272" y="0"/>
                  </a:moveTo>
                  <a:lnTo>
                    <a:pt x="0" y="25476"/>
                  </a:lnTo>
                  <a:lnTo>
                    <a:pt x="63669" y="47228"/>
                  </a:lnTo>
                  <a:lnTo>
                    <a:pt x="62272" y="0"/>
                  </a:lnTo>
                  <a:close/>
                </a:path>
              </a:pathLst>
            </a:custGeom>
            <a:solidFill>
              <a:srgbClr val="FF2600"/>
            </a:solidFill>
          </p:spPr>
          <p:txBody>
            <a:bodyPr wrap="square" lIns="0" tIns="0" rIns="0" bIns="0" rtlCol="0"/>
            <a:lstStyle/>
            <a:p>
              <a:endParaRPr sz="3530"/>
            </a:p>
          </p:txBody>
        </p:sp>
        <p:sp>
          <p:nvSpPr>
            <p:cNvPr id="268" name="object 268"/>
            <p:cNvSpPr/>
            <p:nvPr/>
          </p:nvSpPr>
          <p:spPr>
            <a:xfrm>
              <a:off x="2924584" y="2080180"/>
              <a:ext cx="64135" cy="47625"/>
            </a:xfrm>
            <a:custGeom>
              <a:avLst/>
              <a:gdLst/>
              <a:ahLst/>
              <a:cxnLst/>
              <a:rect l="l" t="t" r="r" b="b"/>
              <a:pathLst>
                <a:path w="64135" h="47625">
                  <a:moveTo>
                    <a:pt x="0" y="25476"/>
                  </a:moveTo>
                  <a:lnTo>
                    <a:pt x="63669" y="47227"/>
                  </a:lnTo>
                  <a:lnTo>
                    <a:pt x="62272" y="0"/>
                  </a:lnTo>
                  <a:lnTo>
                    <a:pt x="0" y="25476"/>
                  </a:lnTo>
                  <a:close/>
                </a:path>
              </a:pathLst>
            </a:custGeom>
            <a:ln w="13124">
              <a:solidFill>
                <a:srgbClr val="FF2600"/>
              </a:solidFill>
            </a:ln>
          </p:spPr>
          <p:txBody>
            <a:bodyPr wrap="square" lIns="0" tIns="0" rIns="0" bIns="0" rtlCol="0"/>
            <a:lstStyle/>
            <a:p>
              <a:endParaRPr sz="3530"/>
            </a:p>
          </p:txBody>
        </p:sp>
        <p:sp>
          <p:nvSpPr>
            <p:cNvPr id="269" name="object 269"/>
            <p:cNvSpPr/>
            <p:nvPr/>
          </p:nvSpPr>
          <p:spPr>
            <a:xfrm>
              <a:off x="2744039" y="1630484"/>
              <a:ext cx="135255" cy="4445"/>
            </a:xfrm>
            <a:custGeom>
              <a:avLst/>
              <a:gdLst/>
              <a:ahLst/>
              <a:cxnLst/>
              <a:rect l="l" t="t" r="r" b="b"/>
              <a:pathLst>
                <a:path w="135255" h="4444">
                  <a:moveTo>
                    <a:pt x="-6562" y="2000"/>
                  </a:moveTo>
                  <a:lnTo>
                    <a:pt x="141816" y="2000"/>
                  </a:lnTo>
                </a:path>
              </a:pathLst>
            </a:custGeom>
            <a:ln w="17125">
              <a:solidFill>
                <a:srgbClr val="FF2600"/>
              </a:solidFill>
            </a:ln>
          </p:spPr>
          <p:txBody>
            <a:bodyPr wrap="square" lIns="0" tIns="0" rIns="0" bIns="0" rtlCol="0"/>
            <a:lstStyle/>
            <a:p>
              <a:endParaRPr sz="3530"/>
            </a:p>
          </p:txBody>
        </p:sp>
        <p:sp>
          <p:nvSpPr>
            <p:cNvPr id="270" name="object 270"/>
            <p:cNvSpPr/>
            <p:nvPr/>
          </p:nvSpPr>
          <p:spPr>
            <a:xfrm>
              <a:off x="2681068" y="1610870"/>
              <a:ext cx="64135" cy="47625"/>
            </a:xfrm>
            <a:custGeom>
              <a:avLst/>
              <a:gdLst/>
              <a:ahLst/>
              <a:cxnLst/>
              <a:rect l="l" t="t" r="r" b="b"/>
              <a:pathLst>
                <a:path w="64135" h="47625">
                  <a:moveTo>
                    <a:pt x="62272" y="0"/>
                  </a:moveTo>
                  <a:lnTo>
                    <a:pt x="0" y="25476"/>
                  </a:lnTo>
                  <a:lnTo>
                    <a:pt x="63669" y="47228"/>
                  </a:lnTo>
                  <a:lnTo>
                    <a:pt x="62272" y="0"/>
                  </a:lnTo>
                  <a:close/>
                </a:path>
              </a:pathLst>
            </a:custGeom>
            <a:solidFill>
              <a:srgbClr val="FF2600"/>
            </a:solidFill>
          </p:spPr>
          <p:txBody>
            <a:bodyPr wrap="square" lIns="0" tIns="0" rIns="0" bIns="0" rtlCol="0"/>
            <a:lstStyle/>
            <a:p>
              <a:endParaRPr sz="3530"/>
            </a:p>
          </p:txBody>
        </p:sp>
        <p:sp>
          <p:nvSpPr>
            <p:cNvPr id="271" name="object 271"/>
            <p:cNvSpPr/>
            <p:nvPr/>
          </p:nvSpPr>
          <p:spPr>
            <a:xfrm>
              <a:off x="2681068" y="1610870"/>
              <a:ext cx="64135" cy="47625"/>
            </a:xfrm>
            <a:custGeom>
              <a:avLst/>
              <a:gdLst/>
              <a:ahLst/>
              <a:cxnLst/>
              <a:rect l="l" t="t" r="r" b="b"/>
              <a:pathLst>
                <a:path w="64135" h="47625">
                  <a:moveTo>
                    <a:pt x="0" y="25476"/>
                  </a:moveTo>
                  <a:lnTo>
                    <a:pt x="63669" y="47228"/>
                  </a:lnTo>
                  <a:lnTo>
                    <a:pt x="62272" y="0"/>
                  </a:lnTo>
                  <a:lnTo>
                    <a:pt x="0" y="25476"/>
                  </a:lnTo>
                  <a:close/>
                </a:path>
              </a:pathLst>
            </a:custGeom>
            <a:ln w="13124">
              <a:solidFill>
                <a:srgbClr val="FF2600"/>
              </a:solidFill>
            </a:ln>
          </p:spPr>
          <p:txBody>
            <a:bodyPr wrap="square" lIns="0" tIns="0" rIns="0" bIns="0" rtlCol="0"/>
            <a:lstStyle/>
            <a:p>
              <a:endParaRPr sz="3530"/>
            </a:p>
          </p:txBody>
        </p:sp>
        <p:sp>
          <p:nvSpPr>
            <p:cNvPr id="272" name="object 272"/>
            <p:cNvSpPr/>
            <p:nvPr/>
          </p:nvSpPr>
          <p:spPr>
            <a:xfrm>
              <a:off x="2500524" y="1397419"/>
              <a:ext cx="135255" cy="4445"/>
            </a:xfrm>
            <a:custGeom>
              <a:avLst/>
              <a:gdLst/>
              <a:ahLst/>
              <a:cxnLst/>
              <a:rect l="l" t="t" r="r" b="b"/>
              <a:pathLst>
                <a:path w="135255" h="4444">
                  <a:moveTo>
                    <a:pt x="-6562" y="2000"/>
                  </a:moveTo>
                  <a:lnTo>
                    <a:pt x="141816" y="2000"/>
                  </a:lnTo>
                </a:path>
              </a:pathLst>
            </a:custGeom>
            <a:ln w="17125">
              <a:solidFill>
                <a:srgbClr val="FF2600"/>
              </a:solidFill>
            </a:ln>
          </p:spPr>
          <p:txBody>
            <a:bodyPr wrap="square" lIns="0" tIns="0" rIns="0" bIns="0" rtlCol="0"/>
            <a:lstStyle/>
            <a:p>
              <a:endParaRPr sz="3530"/>
            </a:p>
          </p:txBody>
        </p:sp>
        <p:sp>
          <p:nvSpPr>
            <p:cNvPr id="273" name="object 273"/>
            <p:cNvSpPr/>
            <p:nvPr/>
          </p:nvSpPr>
          <p:spPr>
            <a:xfrm>
              <a:off x="2437553" y="1377806"/>
              <a:ext cx="64135" cy="47625"/>
            </a:xfrm>
            <a:custGeom>
              <a:avLst/>
              <a:gdLst/>
              <a:ahLst/>
              <a:cxnLst/>
              <a:rect l="l" t="t" r="r" b="b"/>
              <a:pathLst>
                <a:path w="64135" h="47625">
                  <a:moveTo>
                    <a:pt x="62272" y="0"/>
                  </a:moveTo>
                  <a:lnTo>
                    <a:pt x="0" y="25476"/>
                  </a:lnTo>
                  <a:lnTo>
                    <a:pt x="63669" y="47228"/>
                  </a:lnTo>
                  <a:lnTo>
                    <a:pt x="62272" y="0"/>
                  </a:lnTo>
                  <a:close/>
                </a:path>
              </a:pathLst>
            </a:custGeom>
            <a:solidFill>
              <a:srgbClr val="FF2600"/>
            </a:solidFill>
          </p:spPr>
          <p:txBody>
            <a:bodyPr wrap="square" lIns="0" tIns="0" rIns="0" bIns="0" rtlCol="0"/>
            <a:lstStyle/>
            <a:p>
              <a:endParaRPr sz="3530"/>
            </a:p>
          </p:txBody>
        </p:sp>
        <p:sp>
          <p:nvSpPr>
            <p:cNvPr id="274" name="object 274"/>
            <p:cNvSpPr/>
            <p:nvPr/>
          </p:nvSpPr>
          <p:spPr>
            <a:xfrm>
              <a:off x="2437553" y="1377806"/>
              <a:ext cx="64135" cy="47625"/>
            </a:xfrm>
            <a:custGeom>
              <a:avLst/>
              <a:gdLst/>
              <a:ahLst/>
              <a:cxnLst/>
              <a:rect l="l" t="t" r="r" b="b"/>
              <a:pathLst>
                <a:path w="64135" h="47625">
                  <a:moveTo>
                    <a:pt x="0" y="25476"/>
                  </a:moveTo>
                  <a:lnTo>
                    <a:pt x="63669" y="47228"/>
                  </a:lnTo>
                  <a:lnTo>
                    <a:pt x="62272" y="0"/>
                  </a:lnTo>
                  <a:lnTo>
                    <a:pt x="0" y="25476"/>
                  </a:lnTo>
                  <a:close/>
                </a:path>
              </a:pathLst>
            </a:custGeom>
            <a:ln w="13124">
              <a:solidFill>
                <a:srgbClr val="FF2600"/>
              </a:solidFill>
            </a:ln>
          </p:spPr>
          <p:txBody>
            <a:bodyPr wrap="square" lIns="0" tIns="0" rIns="0" bIns="0" rtlCol="0"/>
            <a:lstStyle/>
            <a:p>
              <a:endParaRPr sz="3530"/>
            </a:p>
          </p:txBody>
        </p:sp>
        <p:sp>
          <p:nvSpPr>
            <p:cNvPr id="275" name="object 275"/>
            <p:cNvSpPr/>
            <p:nvPr/>
          </p:nvSpPr>
          <p:spPr>
            <a:xfrm>
              <a:off x="3431131" y="1397419"/>
              <a:ext cx="135255" cy="4445"/>
            </a:xfrm>
            <a:custGeom>
              <a:avLst/>
              <a:gdLst/>
              <a:ahLst/>
              <a:cxnLst/>
              <a:rect l="l" t="t" r="r" b="b"/>
              <a:pathLst>
                <a:path w="135254" h="4444">
                  <a:moveTo>
                    <a:pt x="-6562" y="2000"/>
                  </a:moveTo>
                  <a:lnTo>
                    <a:pt x="141816" y="2000"/>
                  </a:lnTo>
                </a:path>
              </a:pathLst>
            </a:custGeom>
            <a:ln w="17125">
              <a:solidFill>
                <a:srgbClr val="FF2600"/>
              </a:solidFill>
            </a:ln>
          </p:spPr>
          <p:txBody>
            <a:bodyPr wrap="square" lIns="0" tIns="0" rIns="0" bIns="0" rtlCol="0"/>
            <a:lstStyle/>
            <a:p>
              <a:endParaRPr sz="3530"/>
            </a:p>
          </p:txBody>
        </p:sp>
        <p:sp>
          <p:nvSpPr>
            <p:cNvPr id="276" name="object 276"/>
            <p:cNvSpPr/>
            <p:nvPr/>
          </p:nvSpPr>
          <p:spPr>
            <a:xfrm>
              <a:off x="3368160" y="1377806"/>
              <a:ext cx="64135" cy="47625"/>
            </a:xfrm>
            <a:custGeom>
              <a:avLst/>
              <a:gdLst/>
              <a:ahLst/>
              <a:cxnLst/>
              <a:rect l="l" t="t" r="r" b="b"/>
              <a:pathLst>
                <a:path w="64135" h="47625">
                  <a:moveTo>
                    <a:pt x="62272" y="0"/>
                  </a:moveTo>
                  <a:lnTo>
                    <a:pt x="0" y="25476"/>
                  </a:lnTo>
                  <a:lnTo>
                    <a:pt x="63669" y="47227"/>
                  </a:lnTo>
                  <a:lnTo>
                    <a:pt x="62272" y="0"/>
                  </a:lnTo>
                  <a:close/>
                </a:path>
              </a:pathLst>
            </a:custGeom>
            <a:solidFill>
              <a:srgbClr val="FF2600"/>
            </a:solidFill>
          </p:spPr>
          <p:txBody>
            <a:bodyPr wrap="square" lIns="0" tIns="0" rIns="0" bIns="0" rtlCol="0"/>
            <a:lstStyle/>
            <a:p>
              <a:endParaRPr sz="3530"/>
            </a:p>
          </p:txBody>
        </p:sp>
        <p:sp>
          <p:nvSpPr>
            <p:cNvPr id="277" name="object 277"/>
            <p:cNvSpPr/>
            <p:nvPr/>
          </p:nvSpPr>
          <p:spPr>
            <a:xfrm>
              <a:off x="3368160" y="1377806"/>
              <a:ext cx="64135" cy="47625"/>
            </a:xfrm>
            <a:custGeom>
              <a:avLst/>
              <a:gdLst/>
              <a:ahLst/>
              <a:cxnLst/>
              <a:rect l="l" t="t" r="r" b="b"/>
              <a:pathLst>
                <a:path w="64135" h="47625">
                  <a:moveTo>
                    <a:pt x="0" y="25476"/>
                  </a:moveTo>
                  <a:lnTo>
                    <a:pt x="63669" y="47227"/>
                  </a:lnTo>
                  <a:lnTo>
                    <a:pt x="62272" y="0"/>
                  </a:lnTo>
                  <a:lnTo>
                    <a:pt x="0" y="25476"/>
                  </a:lnTo>
                  <a:close/>
                </a:path>
              </a:pathLst>
            </a:custGeom>
            <a:ln w="13124">
              <a:solidFill>
                <a:srgbClr val="FF2600"/>
              </a:solidFill>
            </a:ln>
          </p:spPr>
          <p:txBody>
            <a:bodyPr wrap="square" lIns="0" tIns="0" rIns="0" bIns="0" rtlCol="0"/>
            <a:lstStyle/>
            <a:p>
              <a:endParaRPr sz="3530"/>
            </a:p>
          </p:txBody>
        </p:sp>
        <p:sp>
          <p:nvSpPr>
            <p:cNvPr id="278" name="object 278"/>
            <p:cNvSpPr/>
            <p:nvPr/>
          </p:nvSpPr>
          <p:spPr>
            <a:xfrm>
              <a:off x="3008007" y="1144127"/>
              <a:ext cx="4445" cy="135255"/>
            </a:xfrm>
            <a:custGeom>
              <a:avLst/>
              <a:gdLst/>
              <a:ahLst/>
              <a:cxnLst/>
              <a:rect l="l" t="t" r="r" b="b"/>
              <a:pathLst>
                <a:path w="4444" h="135255">
                  <a:moveTo>
                    <a:pt x="2000" y="-6562"/>
                  </a:moveTo>
                  <a:lnTo>
                    <a:pt x="2000" y="141816"/>
                  </a:lnTo>
                </a:path>
              </a:pathLst>
            </a:custGeom>
            <a:ln w="17125">
              <a:solidFill>
                <a:srgbClr val="FF2600"/>
              </a:solidFill>
            </a:ln>
          </p:spPr>
          <p:txBody>
            <a:bodyPr wrap="square" lIns="0" tIns="0" rIns="0" bIns="0" rtlCol="0"/>
            <a:lstStyle/>
            <a:p>
              <a:endParaRPr sz="3530"/>
            </a:p>
          </p:txBody>
        </p:sp>
        <p:sp>
          <p:nvSpPr>
            <p:cNvPr id="279" name="object 279"/>
            <p:cNvSpPr/>
            <p:nvPr/>
          </p:nvSpPr>
          <p:spPr>
            <a:xfrm>
              <a:off x="2988394" y="1081156"/>
              <a:ext cx="47625" cy="64135"/>
            </a:xfrm>
            <a:custGeom>
              <a:avLst/>
              <a:gdLst/>
              <a:ahLst/>
              <a:cxnLst/>
              <a:rect l="l" t="t" r="r" b="b"/>
              <a:pathLst>
                <a:path w="47625" h="64134">
                  <a:moveTo>
                    <a:pt x="25476" y="0"/>
                  </a:moveTo>
                  <a:lnTo>
                    <a:pt x="0" y="62272"/>
                  </a:lnTo>
                  <a:lnTo>
                    <a:pt x="47227" y="63669"/>
                  </a:lnTo>
                  <a:lnTo>
                    <a:pt x="25476" y="0"/>
                  </a:lnTo>
                  <a:close/>
                </a:path>
              </a:pathLst>
            </a:custGeom>
            <a:solidFill>
              <a:srgbClr val="FF2600"/>
            </a:solidFill>
          </p:spPr>
          <p:txBody>
            <a:bodyPr wrap="square" lIns="0" tIns="0" rIns="0" bIns="0" rtlCol="0"/>
            <a:lstStyle/>
            <a:p>
              <a:endParaRPr sz="3530"/>
            </a:p>
          </p:txBody>
        </p:sp>
        <p:sp>
          <p:nvSpPr>
            <p:cNvPr id="280" name="object 280"/>
            <p:cNvSpPr/>
            <p:nvPr/>
          </p:nvSpPr>
          <p:spPr>
            <a:xfrm>
              <a:off x="2988394" y="1081156"/>
              <a:ext cx="47625" cy="64135"/>
            </a:xfrm>
            <a:custGeom>
              <a:avLst/>
              <a:gdLst/>
              <a:ahLst/>
              <a:cxnLst/>
              <a:rect l="l" t="t" r="r" b="b"/>
              <a:pathLst>
                <a:path w="47625" h="64134">
                  <a:moveTo>
                    <a:pt x="25476" y="0"/>
                  </a:moveTo>
                  <a:lnTo>
                    <a:pt x="0" y="62272"/>
                  </a:lnTo>
                  <a:lnTo>
                    <a:pt x="47227" y="63669"/>
                  </a:lnTo>
                  <a:lnTo>
                    <a:pt x="25476" y="0"/>
                  </a:lnTo>
                  <a:close/>
                </a:path>
              </a:pathLst>
            </a:custGeom>
            <a:ln w="13124">
              <a:solidFill>
                <a:srgbClr val="FF2600"/>
              </a:solidFill>
            </a:ln>
          </p:spPr>
          <p:txBody>
            <a:bodyPr wrap="square" lIns="0" tIns="0" rIns="0" bIns="0" rtlCol="0"/>
            <a:lstStyle/>
            <a:p>
              <a:endParaRPr sz="3530"/>
            </a:p>
          </p:txBody>
        </p:sp>
      </p:grpSp>
      <p:sp>
        <p:nvSpPr>
          <p:cNvPr id="281" name="object 281"/>
          <p:cNvSpPr txBox="1"/>
          <p:nvPr/>
        </p:nvSpPr>
        <p:spPr>
          <a:xfrm>
            <a:off x="2003899" y="5208362"/>
            <a:ext cx="4275147" cy="292093"/>
          </a:xfrm>
          <a:prstGeom prst="rect">
            <a:avLst/>
          </a:prstGeom>
        </p:spPr>
        <p:txBody>
          <a:bodyPr vert="horz" wrap="square" lIns="0" tIns="20282" rIns="0" bIns="0" rtlCol="0">
            <a:spAutoFit/>
          </a:bodyPr>
          <a:lstStyle/>
          <a:p>
            <a:pPr marL="275402" indent="-255121">
              <a:spcBef>
                <a:spcPts val="160"/>
              </a:spcBef>
              <a:buClr>
                <a:srgbClr val="3333B2"/>
              </a:buClr>
              <a:buSzPct val="110526"/>
              <a:buFont typeface="Lucida Sans Unicode"/>
              <a:buChar char="►"/>
              <a:tabLst>
                <a:tab pos="276470" algn="l"/>
              </a:tabLst>
            </a:pPr>
            <a:r>
              <a:rPr sz="1597" spc="-25" dirty="0">
                <a:latin typeface="Georgia"/>
                <a:cs typeface="Georgia"/>
              </a:rPr>
              <a:t>Arrows</a:t>
            </a:r>
            <a:r>
              <a:rPr sz="1597" spc="59" dirty="0">
                <a:latin typeface="Georgia"/>
                <a:cs typeface="Georgia"/>
              </a:rPr>
              <a:t> </a:t>
            </a:r>
            <a:r>
              <a:rPr sz="1597" spc="-17" dirty="0">
                <a:latin typeface="Georgia"/>
                <a:cs typeface="Georgia"/>
              </a:rPr>
              <a:t>represent</a:t>
            </a:r>
            <a:r>
              <a:rPr sz="1597" spc="59" dirty="0">
                <a:latin typeface="Georgia"/>
                <a:cs typeface="Georgia"/>
              </a:rPr>
              <a:t> </a:t>
            </a:r>
            <a:r>
              <a:rPr sz="1597" spc="-8" dirty="0">
                <a:latin typeface="Georgia"/>
                <a:cs typeface="Georgia"/>
              </a:rPr>
              <a:t>policy</a:t>
            </a:r>
            <a:r>
              <a:rPr sz="1597" spc="51" dirty="0">
                <a:latin typeface="Georgia"/>
                <a:cs typeface="Georgia"/>
              </a:rPr>
              <a:t> </a:t>
            </a:r>
            <a:r>
              <a:rPr sz="1765" i="1" spc="-260" dirty="0">
                <a:latin typeface="Arial"/>
                <a:cs typeface="Arial"/>
              </a:rPr>
              <a:t>π</a:t>
            </a:r>
            <a:r>
              <a:rPr sz="1765" i="1" spc="-294" dirty="0">
                <a:latin typeface="Arial"/>
                <a:cs typeface="Arial"/>
              </a:rPr>
              <a:t> </a:t>
            </a:r>
            <a:r>
              <a:rPr sz="1765" spc="34" dirty="0">
                <a:latin typeface="Lucida Sans Unicode"/>
                <a:cs typeface="Lucida Sans Unicode"/>
              </a:rPr>
              <a:t>(</a:t>
            </a:r>
            <a:r>
              <a:rPr sz="1681" i="1" spc="34" dirty="0">
                <a:latin typeface="Trebuchet MS"/>
                <a:cs typeface="Trebuchet MS"/>
              </a:rPr>
              <a:t>s</a:t>
            </a:r>
            <a:r>
              <a:rPr sz="1765" spc="34" dirty="0">
                <a:latin typeface="Lucida Sans Unicode"/>
                <a:cs typeface="Lucida Sans Unicode"/>
              </a:rPr>
              <a:t>)</a:t>
            </a:r>
            <a:r>
              <a:rPr sz="1765" spc="-101" dirty="0">
                <a:latin typeface="Lucida Sans Unicode"/>
                <a:cs typeface="Lucida Sans Unicode"/>
              </a:rPr>
              <a:t> </a:t>
            </a:r>
            <a:r>
              <a:rPr sz="1597" spc="-25" dirty="0">
                <a:latin typeface="Georgia"/>
                <a:cs typeface="Georgia"/>
              </a:rPr>
              <a:t>for</a:t>
            </a:r>
            <a:r>
              <a:rPr sz="1597" spc="59" dirty="0">
                <a:latin typeface="Georgia"/>
                <a:cs typeface="Georgia"/>
              </a:rPr>
              <a:t> </a:t>
            </a:r>
            <a:r>
              <a:rPr sz="1597" dirty="0">
                <a:latin typeface="Georgia"/>
                <a:cs typeface="Georgia"/>
              </a:rPr>
              <a:t>each</a:t>
            </a:r>
            <a:r>
              <a:rPr sz="1597" spc="67" dirty="0">
                <a:latin typeface="Georgia"/>
                <a:cs typeface="Georgia"/>
              </a:rPr>
              <a:t> </a:t>
            </a:r>
            <a:r>
              <a:rPr sz="1597" dirty="0">
                <a:latin typeface="Georgia"/>
                <a:cs typeface="Georgia"/>
              </a:rPr>
              <a:t>state</a:t>
            </a:r>
            <a:r>
              <a:rPr sz="1597" spc="59" dirty="0">
                <a:latin typeface="Georgia"/>
                <a:cs typeface="Georgia"/>
              </a:rPr>
              <a:t> </a:t>
            </a:r>
            <a:r>
              <a:rPr sz="1681" i="1" spc="-42" dirty="0">
                <a:latin typeface="Trebuchet MS"/>
                <a:cs typeface="Trebuchet MS"/>
              </a:rPr>
              <a:t>s</a:t>
            </a:r>
            <a:endParaRPr sz="1681">
              <a:latin typeface="Trebuchet MS"/>
              <a:cs typeface="Trebuchet MS"/>
            </a:endParaRPr>
          </a:p>
        </p:txBody>
      </p:sp>
      <p:sp>
        <p:nvSpPr>
          <p:cNvPr id="282" name="Rectangle 281">
            <a:extLst>
              <a:ext uri="{FF2B5EF4-FFF2-40B4-BE49-F238E27FC236}">
                <a16:creationId xmlns:a16="http://schemas.microsoft.com/office/drawing/2014/main" id="{431A6F72-99D5-8158-620C-F6EEDD98C301}"/>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3" name="TextBox 282">
            <a:extLst>
              <a:ext uri="{FF2B5EF4-FFF2-40B4-BE49-F238E27FC236}">
                <a16:creationId xmlns:a16="http://schemas.microsoft.com/office/drawing/2014/main" id="{47633F1B-2A53-0760-BCE4-E33EB5DF17B0}"/>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284" name="Graphic 21">
            <a:extLst>
              <a:ext uri="{FF2B5EF4-FFF2-40B4-BE49-F238E27FC236}">
                <a16:creationId xmlns:a16="http://schemas.microsoft.com/office/drawing/2014/main" id="{909B1F46-08A1-0149-7AE7-E02D72BC861E}"/>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872718089"/>
      </p:ext>
    </p:extLst>
  </p:cSld>
  <p:clrMapOvr>
    <a:masterClrMapping/>
  </p:clrMapOvr>
  <p:transition>
    <p:cut/>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3493237" y="696228"/>
            <a:ext cx="5751631" cy="465999"/>
          </a:xfrm>
          <a:prstGeom prst="rect">
            <a:avLst/>
          </a:prstGeom>
        </p:spPr>
        <p:txBody>
          <a:bodyPr vert="horz" wrap="square" lIns="0" tIns="19214" rIns="0" bIns="0" rtlCol="0">
            <a:spAutoFit/>
          </a:bodyPr>
          <a:lstStyle/>
          <a:p>
            <a:pPr marL="21349">
              <a:spcBef>
                <a:spcPts val="151"/>
              </a:spcBef>
            </a:pPr>
            <a:r>
              <a:rPr sz="2902" spc="-25" dirty="0">
                <a:solidFill>
                  <a:srgbClr val="3333B2"/>
                </a:solidFill>
                <a:latin typeface="Georgia"/>
                <a:cs typeface="Georgia"/>
              </a:rPr>
              <a:t>Maze</a:t>
            </a:r>
            <a:r>
              <a:rPr sz="2902" spc="51" dirty="0">
                <a:solidFill>
                  <a:srgbClr val="3333B2"/>
                </a:solidFill>
                <a:latin typeface="Georgia"/>
                <a:cs typeface="Georgia"/>
              </a:rPr>
              <a:t> </a:t>
            </a:r>
            <a:r>
              <a:rPr sz="2902" spc="-51" dirty="0">
                <a:solidFill>
                  <a:srgbClr val="3333B2"/>
                </a:solidFill>
                <a:latin typeface="Georgia"/>
                <a:cs typeface="Georgia"/>
              </a:rPr>
              <a:t>Example:</a:t>
            </a:r>
            <a:r>
              <a:rPr sz="2902" spc="151" dirty="0">
                <a:solidFill>
                  <a:srgbClr val="3333B2"/>
                </a:solidFill>
                <a:latin typeface="Georgia"/>
                <a:cs typeface="Georgia"/>
              </a:rPr>
              <a:t> </a:t>
            </a:r>
            <a:r>
              <a:rPr sz="2902" spc="-84" dirty="0">
                <a:solidFill>
                  <a:srgbClr val="3333B2"/>
                </a:solidFill>
                <a:latin typeface="Georgia"/>
                <a:cs typeface="Georgia"/>
              </a:rPr>
              <a:t>Value</a:t>
            </a:r>
            <a:r>
              <a:rPr sz="2902" spc="51" dirty="0">
                <a:solidFill>
                  <a:srgbClr val="3333B2"/>
                </a:solidFill>
                <a:latin typeface="Georgia"/>
                <a:cs typeface="Georgia"/>
              </a:rPr>
              <a:t> </a:t>
            </a:r>
            <a:r>
              <a:rPr sz="2902" spc="-67" dirty="0">
                <a:solidFill>
                  <a:srgbClr val="3333B2"/>
                </a:solidFill>
                <a:latin typeface="Georgia"/>
                <a:cs typeface="Georgia"/>
              </a:rPr>
              <a:t>Function</a:t>
            </a:r>
            <a:endParaRPr sz="2902" dirty="0">
              <a:latin typeface="Georgia"/>
              <a:cs typeface="Georgia"/>
            </a:endParaRPr>
          </a:p>
        </p:txBody>
      </p:sp>
      <p:sp>
        <p:nvSpPr>
          <p:cNvPr id="125" name="object 125"/>
          <p:cNvSpPr txBox="1"/>
          <p:nvPr/>
        </p:nvSpPr>
        <p:spPr>
          <a:xfrm>
            <a:off x="1961202" y="5201743"/>
            <a:ext cx="4484368" cy="292093"/>
          </a:xfrm>
          <a:prstGeom prst="rect">
            <a:avLst/>
          </a:prstGeom>
        </p:spPr>
        <p:txBody>
          <a:bodyPr vert="horz" wrap="square" lIns="0" tIns="20282" rIns="0" bIns="0" rtlCol="0">
            <a:spAutoFit/>
          </a:bodyPr>
          <a:lstStyle/>
          <a:p>
            <a:pPr marL="318101" indent="-255121">
              <a:spcBef>
                <a:spcPts val="160"/>
              </a:spcBef>
              <a:buClr>
                <a:srgbClr val="3333B2"/>
              </a:buClr>
              <a:buSzPct val="110526"/>
              <a:buFont typeface="Lucida Sans Unicode"/>
              <a:buChar char="►"/>
              <a:tabLst>
                <a:tab pos="319168" algn="l"/>
              </a:tabLst>
            </a:pPr>
            <a:r>
              <a:rPr sz="1597" spc="-34" dirty="0">
                <a:latin typeface="Georgia"/>
                <a:cs typeface="Georgia"/>
              </a:rPr>
              <a:t>Numbers</a:t>
            </a:r>
            <a:r>
              <a:rPr sz="1597" spc="59" dirty="0">
                <a:latin typeface="Georgia"/>
                <a:cs typeface="Georgia"/>
              </a:rPr>
              <a:t> </a:t>
            </a:r>
            <a:r>
              <a:rPr sz="1597" spc="-17" dirty="0">
                <a:latin typeface="Georgia"/>
                <a:cs typeface="Georgia"/>
              </a:rPr>
              <a:t>represent</a:t>
            </a:r>
            <a:r>
              <a:rPr sz="1597" spc="59" dirty="0">
                <a:latin typeface="Georgia"/>
                <a:cs typeface="Georgia"/>
              </a:rPr>
              <a:t> </a:t>
            </a:r>
            <a:r>
              <a:rPr sz="1597" spc="-8" dirty="0">
                <a:latin typeface="Georgia"/>
                <a:cs typeface="Georgia"/>
              </a:rPr>
              <a:t>value</a:t>
            </a:r>
            <a:r>
              <a:rPr sz="1597" spc="67" dirty="0">
                <a:latin typeface="Georgia"/>
                <a:cs typeface="Georgia"/>
              </a:rPr>
              <a:t> </a:t>
            </a:r>
            <a:r>
              <a:rPr sz="1681" i="1" spc="-75" dirty="0">
                <a:latin typeface="Trebuchet MS"/>
                <a:cs typeface="Trebuchet MS"/>
              </a:rPr>
              <a:t>v</a:t>
            </a:r>
            <a:r>
              <a:rPr sz="1892" i="1" spc="-112" baseline="-11111" dirty="0">
                <a:latin typeface="Arial"/>
                <a:cs typeface="Arial"/>
              </a:rPr>
              <a:t>π</a:t>
            </a:r>
            <a:r>
              <a:rPr sz="1892" i="1" spc="-126" baseline="-11111" dirty="0">
                <a:latin typeface="Arial"/>
                <a:cs typeface="Arial"/>
              </a:rPr>
              <a:t> </a:t>
            </a:r>
            <a:r>
              <a:rPr sz="1765" spc="34" dirty="0">
                <a:latin typeface="Lucida Sans Unicode"/>
                <a:cs typeface="Lucida Sans Unicode"/>
              </a:rPr>
              <a:t>(</a:t>
            </a:r>
            <a:r>
              <a:rPr sz="1681" i="1" spc="34" dirty="0">
                <a:latin typeface="Trebuchet MS"/>
                <a:cs typeface="Trebuchet MS"/>
              </a:rPr>
              <a:t>s</a:t>
            </a:r>
            <a:r>
              <a:rPr sz="1765" spc="34" dirty="0">
                <a:latin typeface="Lucida Sans Unicode"/>
                <a:cs typeface="Lucida Sans Unicode"/>
              </a:rPr>
              <a:t>)</a:t>
            </a:r>
            <a:r>
              <a:rPr sz="1765" spc="-109" dirty="0">
                <a:latin typeface="Lucida Sans Unicode"/>
                <a:cs typeface="Lucida Sans Unicode"/>
              </a:rPr>
              <a:t> </a:t>
            </a:r>
            <a:r>
              <a:rPr sz="1597" spc="-17" dirty="0">
                <a:latin typeface="Georgia"/>
                <a:cs typeface="Georgia"/>
              </a:rPr>
              <a:t>of</a:t>
            </a:r>
            <a:r>
              <a:rPr sz="1597" spc="67" dirty="0">
                <a:latin typeface="Georgia"/>
                <a:cs typeface="Georgia"/>
              </a:rPr>
              <a:t> </a:t>
            </a:r>
            <a:r>
              <a:rPr sz="1597" dirty="0">
                <a:latin typeface="Georgia"/>
                <a:cs typeface="Georgia"/>
              </a:rPr>
              <a:t>each</a:t>
            </a:r>
            <a:r>
              <a:rPr sz="1597" spc="59" dirty="0">
                <a:latin typeface="Georgia"/>
                <a:cs typeface="Georgia"/>
              </a:rPr>
              <a:t> </a:t>
            </a:r>
            <a:r>
              <a:rPr sz="1597" dirty="0">
                <a:latin typeface="Georgia"/>
                <a:cs typeface="Georgia"/>
              </a:rPr>
              <a:t>state</a:t>
            </a:r>
            <a:r>
              <a:rPr sz="1597" spc="59" dirty="0">
                <a:latin typeface="Georgia"/>
                <a:cs typeface="Georgia"/>
              </a:rPr>
              <a:t> </a:t>
            </a:r>
            <a:r>
              <a:rPr sz="1681" i="1" spc="-42" dirty="0">
                <a:latin typeface="Trebuchet MS"/>
                <a:cs typeface="Trebuchet MS"/>
              </a:rPr>
              <a:t>s</a:t>
            </a:r>
            <a:endParaRPr sz="1681">
              <a:latin typeface="Trebuchet MS"/>
              <a:cs typeface="Trebuchet MS"/>
            </a:endParaRPr>
          </a:p>
        </p:txBody>
      </p:sp>
      <p:pic>
        <p:nvPicPr>
          <p:cNvPr id="126" name="Picture 125"/>
          <p:cNvPicPr>
            <a:picLocks noChangeAspect="1"/>
          </p:cNvPicPr>
          <p:nvPr/>
        </p:nvPicPr>
        <p:blipFill>
          <a:blip r:embed="rId2"/>
          <a:stretch>
            <a:fillRect/>
          </a:stretch>
        </p:blipFill>
        <p:spPr>
          <a:xfrm>
            <a:off x="3689531" y="1162227"/>
            <a:ext cx="5359045" cy="3916494"/>
          </a:xfrm>
          <a:prstGeom prst="rect">
            <a:avLst/>
          </a:prstGeom>
        </p:spPr>
      </p:pic>
      <p:sp>
        <p:nvSpPr>
          <p:cNvPr id="3" name="Rectangle 2">
            <a:extLst>
              <a:ext uri="{FF2B5EF4-FFF2-40B4-BE49-F238E27FC236}">
                <a16:creationId xmlns:a16="http://schemas.microsoft.com/office/drawing/2014/main" id="{5CD5244A-1A05-873A-3E49-B3C571B45F09}"/>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DF3AB828-4527-F89C-0677-FB40407DEB7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5C1C371E-229A-127F-534E-21350C95A1D9}"/>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084689414"/>
      </p:ext>
    </p:extLst>
  </p:cSld>
  <p:clrMapOvr>
    <a:masterClrMapping/>
  </p:clrMapOvr>
  <p:transition>
    <p:cut/>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455709" y="649621"/>
            <a:ext cx="5089113" cy="471513"/>
          </a:xfrm>
          <a:prstGeom prst="rect">
            <a:avLst/>
          </a:prstGeom>
        </p:spPr>
        <p:txBody>
          <a:bodyPr vert="horz" wrap="square" lIns="0" tIns="19214" rIns="0" bIns="0" rtlCol="0" anchor="ctr">
            <a:spAutoFit/>
          </a:bodyPr>
          <a:lstStyle/>
          <a:p>
            <a:pPr marL="21349">
              <a:spcBef>
                <a:spcPts val="151"/>
              </a:spcBef>
            </a:pPr>
            <a:r>
              <a:rPr sz="3264" spc="-25" dirty="0">
                <a:solidFill>
                  <a:srgbClr val="3333B2"/>
                </a:solidFill>
                <a:latin typeface="Georgia"/>
                <a:cs typeface="Georgia"/>
              </a:rPr>
              <a:t>Maze</a:t>
            </a:r>
            <a:r>
              <a:rPr sz="3264" spc="25" dirty="0">
                <a:solidFill>
                  <a:srgbClr val="3333B2"/>
                </a:solidFill>
                <a:latin typeface="Georgia"/>
                <a:cs typeface="Georgia"/>
              </a:rPr>
              <a:t> </a:t>
            </a:r>
            <a:r>
              <a:rPr sz="3264" spc="-51" dirty="0">
                <a:solidFill>
                  <a:srgbClr val="3333B2"/>
                </a:solidFill>
                <a:latin typeface="Georgia"/>
                <a:cs typeface="Georgia"/>
              </a:rPr>
              <a:t>Example:</a:t>
            </a:r>
            <a:r>
              <a:rPr sz="3264" spc="143" dirty="0">
                <a:solidFill>
                  <a:srgbClr val="3333B2"/>
                </a:solidFill>
                <a:latin typeface="Georgia"/>
                <a:cs typeface="Georgia"/>
              </a:rPr>
              <a:t> </a:t>
            </a:r>
            <a:r>
              <a:rPr sz="3264" spc="-42" dirty="0">
                <a:solidFill>
                  <a:srgbClr val="3333B2"/>
                </a:solidFill>
                <a:latin typeface="Georgia"/>
                <a:cs typeface="Georgia"/>
              </a:rPr>
              <a:t>Model</a:t>
            </a:r>
            <a:endParaRPr sz="3264" dirty="0">
              <a:latin typeface="Georgia"/>
              <a:cs typeface="Georgia"/>
            </a:endParaRPr>
          </a:p>
        </p:txBody>
      </p:sp>
      <p:pic>
        <p:nvPicPr>
          <p:cNvPr id="215" name="Picture 214"/>
          <p:cNvPicPr>
            <a:picLocks noChangeAspect="1"/>
          </p:cNvPicPr>
          <p:nvPr/>
        </p:nvPicPr>
        <p:blipFill>
          <a:blip r:embed="rId3"/>
          <a:stretch>
            <a:fillRect/>
          </a:stretch>
        </p:blipFill>
        <p:spPr>
          <a:xfrm>
            <a:off x="1394066" y="1290928"/>
            <a:ext cx="9212401" cy="5182321"/>
          </a:xfrm>
          <a:prstGeom prst="rect">
            <a:avLst/>
          </a:prstGeom>
        </p:spPr>
      </p:pic>
      <p:sp>
        <p:nvSpPr>
          <p:cNvPr id="3" name="Rectangle 2">
            <a:extLst>
              <a:ext uri="{FF2B5EF4-FFF2-40B4-BE49-F238E27FC236}">
                <a16:creationId xmlns:a16="http://schemas.microsoft.com/office/drawing/2014/main" id="{3488247E-99F5-15C2-8CF3-DB93E8A98E83}"/>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8FFCDDE-7C7A-2D75-C3F0-00370668FB9A}"/>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6EAB0101-22F3-FC3B-A0D9-56736419396D}"/>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363265900"/>
      </p:ext>
    </p:extLst>
  </p:cSld>
  <p:clrMapOvr>
    <a:masterClrMapping/>
  </p:clrMapOvr>
  <p:transition>
    <p:cut/>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346957" y="756637"/>
            <a:ext cx="3929157" cy="421371"/>
          </a:xfrm>
          <a:prstGeom prst="rect">
            <a:avLst/>
          </a:prstGeom>
        </p:spPr>
        <p:txBody>
          <a:bodyPr vert="horz" wrap="square" lIns="0" tIns="19214" rIns="0" bIns="0" rtlCol="0" anchor="ctr">
            <a:spAutoFit/>
          </a:bodyPr>
          <a:lstStyle/>
          <a:p>
            <a:pPr marL="21349">
              <a:spcBef>
                <a:spcPts val="151"/>
              </a:spcBef>
            </a:pPr>
            <a:r>
              <a:rPr sz="2902" spc="-34" dirty="0">
                <a:solidFill>
                  <a:srgbClr val="3333B2"/>
                </a:solidFill>
                <a:latin typeface="Georgia"/>
                <a:cs typeface="Georgia"/>
              </a:rPr>
              <a:t>Agent </a:t>
            </a:r>
            <a:r>
              <a:rPr sz="2902" spc="-25" dirty="0">
                <a:solidFill>
                  <a:srgbClr val="3333B2"/>
                </a:solidFill>
                <a:latin typeface="Georgia"/>
                <a:cs typeface="Georgia"/>
              </a:rPr>
              <a:t>Categories</a:t>
            </a:r>
            <a:endParaRPr sz="2902" dirty="0">
              <a:latin typeface="Georgia"/>
              <a:cs typeface="Georgia"/>
            </a:endParaRPr>
          </a:p>
        </p:txBody>
      </p:sp>
      <p:sp>
        <p:nvSpPr>
          <p:cNvPr id="3" name="object 3"/>
          <p:cNvSpPr txBox="1"/>
          <p:nvPr/>
        </p:nvSpPr>
        <p:spPr>
          <a:xfrm>
            <a:off x="2007844" y="1721229"/>
            <a:ext cx="4678227" cy="3060541"/>
          </a:xfrm>
          <a:prstGeom prst="rect">
            <a:avLst/>
          </a:prstGeom>
        </p:spPr>
        <p:txBody>
          <a:bodyPr vert="horz" wrap="square" lIns="0" tIns="59777" rIns="0" bIns="0" rtlCol="0">
            <a:spAutoFit/>
          </a:bodyPr>
          <a:lstStyle/>
          <a:p>
            <a:pPr marL="318101" indent="-255121">
              <a:spcBef>
                <a:spcPts val="471"/>
              </a:spcBef>
              <a:buClr>
                <a:srgbClr val="3333B2"/>
              </a:buClr>
              <a:buSzPct val="110526"/>
              <a:buFont typeface="Lucida Sans Unicode"/>
              <a:buChar char="►"/>
              <a:tabLst>
                <a:tab pos="319168" algn="l"/>
              </a:tabLst>
            </a:pPr>
            <a:r>
              <a:rPr sz="2176" spc="-42" dirty="0">
                <a:latin typeface="Georgia"/>
                <a:cs typeface="Georgia"/>
              </a:rPr>
              <a:t>Value</a:t>
            </a:r>
            <a:r>
              <a:rPr sz="2176" dirty="0">
                <a:latin typeface="Georgia"/>
                <a:cs typeface="Georgia"/>
              </a:rPr>
              <a:t> </a:t>
            </a:r>
            <a:r>
              <a:rPr sz="2176" spc="-25" dirty="0">
                <a:latin typeface="Georgia"/>
                <a:cs typeface="Georgia"/>
              </a:rPr>
              <a:t>Based</a:t>
            </a:r>
            <a:endParaRPr sz="2176" dirty="0">
              <a:latin typeface="Georgia"/>
              <a:cs typeface="Georgia"/>
            </a:endParaRPr>
          </a:p>
          <a:p>
            <a:pPr marL="744014" lvl="1" indent="-241244">
              <a:spcBef>
                <a:spcPts val="427"/>
              </a:spcBef>
              <a:buClr>
                <a:srgbClr val="3333B2"/>
              </a:buClr>
              <a:buSzPct val="111764"/>
              <a:buFont typeface="Lucida Sans Unicode"/>
              <a:buChar char="►"/>
              <a:tabLst>
                <a:tab pos="745081" algn="l"/>
              </a:tabLst>
            </a:pPr>
            <a:r>
              <a:rPr sz="1814" spc="-34" dirty="0">
                <a:solidFill>
                  <a:srgbClr val="BFBFBF"/>
                </a:solidFill>
                <a:latin typeface="Georgia"/>
                <a:cs typeface="Georgia"/>
              </a:rPr>
              <a:t>No</a:t>
            </a:r>
            <a:r>
              <a:rPr sz="1814" spc="34" dirty="0">
                <a:solidFill>
                  <a:srgbClr val="BFBFBF"/>
                </a:solidFill>
                <a:latin typeface="Georgia"/>
                <a:cs typeface="Georgia"/>
              </a:rPr>
              <a:t> </a:t>
            </a:r>
            <a:r>
              <a:rPr sz="1814" spc="-25" dirty="0">
                <a:solidFill>
                  <a:srgbClr val="BFBFBF"/>
                </a:solidFill>
                <a:latin typeface="Georgia"/>
                <a:cs typeface="Georgia"/>
              </a:rPr>
              <a:t>Policy</a:t>
            </a:r>
            <a:r>
              <a:rPr sz="1814" spc="42" dirty="0">
                <a:solidFill>
                  <a:srgbClr val="BFBFBF"/>
                </a:solidFill>
                <a:latin typeface="Georgia"/>
                <a:cs typeface="Georgia"/>
              </a:rPr>
              <a:t> </a:t>
            </a:r>
            <a:r>
              <a:rPr sz="1814" spc="-8" dirty="0">
                <a:solidFill>
                  <a:srgbClr val="BFBFBF"/>
                </a:solidFill>
                <a:latin typeface="Georgia"/>
                <a:cs typeface="Georgia"/>
              </a:rPr>
              <a:t>(Implicit)</a:t>
            </a:r>
            <a:endParaRPr sz="1814" dirty="0">
              <a:latin typeface="Georgia"/>
              <a:cs typeface="Georgia"/>
            </a:endParaRPr>
          </a:p>
          <a:p>
            <a:pPr marL="744014" lvl="1" indent="-241244">
              <a:spcBef>
                <a:spcPts val="126"/>
              </a:spcBef>
              <a:buClr>
                <a:srgbClr val="3333B2"/>
              </a:buClr>
              <a:buSzPct val="111764"/>
              <a:buFont typeface="Lucida Sans Unicode"/>
              <a:buChar char="►"/>
              <a:tabLst>
                <a:tab pos="745081" algn="l"/>
              </a:tabLst>
            </a:pPr>
            <a:r>
              <a:rPr sz="1814" spc="-42" dirty="0">
                <a:latin typeface="Georgia"/>
                <a:cs typeface="Georgia"/>
              </a:rPr>
              <a:t>Value</a:t>
            </a:r>
            <a:r>
              <a:rPr sz="1814" spc="8" dirty="0">
                <a:latin typeface="Georgia"/>
                <a:cs typeface="Georgia"/>
              </a:rPr>
              <a:t> </a:t>
            </a:r>
            <a:r>
              <a:rPr sz="1814" spc="-25" dirty="0">
                <a:latin typeface="Georgia"/>
                <a:cs typeface="Georgia"/>
              </a:rPr>
              <a:t>Function</a:t>
            </a:r>
            <a:endParaRPr sz="1814" dirty="0">
              <a:latin typeface="Georgia"/>
              <a:cs typeface="Georgia"/>
            </a:endParaRPr>
          </a:p>
          <a:p>
            <a:pPr marL="318101" indent="-255121">
              <a:spcBef>
                <a:spcPts val="462"/>
              </a:spcBef>
              <a:buClr>
                <a:srgbClr val="3333B2"/>
              </a:buClr>
              <a:buSzPct val="110526"/>
              <a:buFont typeface="Lucida Sans Unicode"/>
              <a:buChar char="►"/>
              <a:tabLst>
                <a:tab pos="319168" algn="l"/>
              </a:tabLst>
            </a:pPr>
            <a:r>
              <a:rPr sz="2176" spc="-34" dirty="0">
                <a:latin typeface="Georgia"/>
                <a:cs typeface="Georgia"/>
              </a:rPr>
              <a:t>Policy</a:t>
            </a:r>
            <a:r>
              <a:rPr sz="2176" spc="17" dirty="0">
                <a:latin typeface="Georgia"/>
                <a:cs typeface="Georgia"/>
              </a:rPr>
              <a:t> </a:t>
            </a:r>
            <a:r>
              <a:rPr sz="2176" spc="-25" dirty="0">
                <a:latin typeface="Georgia"/>
                <a:cs typeface="Georgia"/>
              </a:rPr>
              <a:t>Based</a:t>
            </a:r>
            <a:endParaRPr sz="2176" dirty="0">
              <a:latin typeface="Georgia"/>
              <a:cs typeface="Georgia"/>
            </a:endParaRPr>
          </a:p>
          <a:p>
            <a:pPr marL="744014" lvl="1" indent="-241244">
              <a:spcBef>
                <a:spcPts val="427"/>
              </a:spcBef>
              <a:buClr>
                <a:srgbClr val="3333B2"/>
              </a:buClr>
              <a:buSzPct val="111764"/>
              <a:buFont typeface="Lucida Sans Unicode"/>
              <a:buChar char="►"/>
              <a:tabLst>
                <a:tab pos="745081" algn="l"/>
              </a:tabLst>
            </a:pPr>
            <a:r>
              <a:rPr sz="1814" spc="-25" dirty="0">
                <a:latin typeface="Georgia"/>
                <a:cs typeface="Georgia"/>
              </a:rPr>
              <a:t>Policy</a:t>
            </a:r>
            <a:endParaRPr sz="1814" dirty="0">
              <a:latin typeface="Georgia"/>
              <a:cs typeface="Georgia"/>
            </a:endParaRPr>
          </a:p>
          <a:p>
            <a:pPr marL="744014" lvl="1" indent="-241244">
              <a:spcBef>
                <a:spcPts val="126"/>
              </a:spcBef>
              <a:buClr>
                <a:srgbClr val="3333B2"/>
              </a:buClr>
              <a:buSzPct val="111764"/>
              <a:buFont typeface="Lucida Sans Unicode"/>
              <a:buChar char="►"/>
              <a:tabLst>
                <a:tab pos="745081" algn="l"/>
              </a:tabLst>
            </a:pPr>
            <a:r>
              <a:rPr sz="1814" spc="-34" dirty="0">
                <a:solidFill>
                  <a:srgbClr val="BFBFBF"/>
                </a:solidFill>
                <a:latin typeface="Georgia"/>
                <a:cs typeface="Georgia"/>
              </a:rPr>
              <a:t>No</a:t>
            </a:r>
            <a:r>
              <a:rPr sz="1814" spc="25" dirty="0">
                <a:solidFill>
                  <a:srgbClr val="BFBFBF"/>
                </a:solidFill>
                <a:latin typeface="Georgia"/>
                <a:cs typeface="Georgia"/>
              </a:rPr>
              <a:t> </a:t>
            </a:r>
            <a:r>
              <a:rPr sz="1814" spc="-42" dirty="0">
                <a:solidFill>
                  <a:srgbClr val="BFBFBF"/>
                </a:solidFill>
                <a:latin typeface="Georgia"/>
                <a:cs typeface="Georgia"/>
              </a:rPr>
              <a:t>Value</a:t>
            </a:r>
            <a:r>
              <a:rPr sz="1814" spc="34" dirty="0">
                <a:solidFill>
                  <a:srgbClr val="BFBFBF"/>
                </a:solidFill>
                <a:latin typeface="Georgia"/>
                <a:cs typeface="Georgia"/>
              </a:rPr>
              <a:t> </a:t>
            </a:r>
            <a:r>
              <a:rPr sz="1814" spc="-25" dirty="0">
                <a:solidFill>
                  <a:srgbClr val="BFBFBF"/>
                </a:solidFill>
                <a:latin typeface="Georgia"/>
                <a:cs typeface="Georgia"/>
              </a:rPr>
              <a:t>Function</a:t>
            </a:r>
            <a:endParaRPr sz="1814" dirty="0">
              <a:latin typeface="Georgia"/>
              <a:cs typeface="Georgia"/>
            </a:endParaRPr>
          </a:p>
          <a:p>
            <a:pPr marL="318101" indent="-255121">
              <a:spcBef>
                <a:spcPts val="462"/>
              </a:spcBef>
              <a:buClr>
                <a:srgbClr val="3333B2"/>
              </a:buClr>
              <a:buSzPct val="110526"/>
              <a:buFont typeface="Lucida Sans Unicode"/>
              <a:buChar char="►"/>
              <a:tabLst>
                <a:tab pos="319168" algn="l"/>
              </a:tabLst>
            </a:pPr>
            <a:r>
              <a:rPr sz="2176" spc="-17" dirty="0">
                <a:latin typeface="Georgia"/>
                <a:cs typeface="Georgia"/>
              </a:rPr>
              <a:t>Actor</a:t>
            </a:r>
            <a:r>
              <a:rPr sz="2176" spc="-8" dirty="0">
                <a:latin typeface="Georgia"/>
                <a:cs typeface="Georgia"/>
              </a:rPr>
              <a:t> </a:t>
            </a:r>
            <a:r>
              <a:rPr sz="2176" spc="-17" dirty="0">
                <a:latin typeface="Georgia"/>
                <a:cs typeface="Georgia"/>
              </a:rPr>
              <a:t>Critic</a:t>
            </a:r>
            <a:endParaRPr sz="2176" dirty="0">
              <a:latin typeface="Georgia"/>
              <a:cs typeface="Georgia"/>
            </a:endParaRPr>
          </a:p>
          <a:p>
            <a:pPr marL="744014" lvl="1" indent="-241244">
              <a:spcBef>
                <a:spcPts val="427"/>
              </a:spcBef>
              <a:buClr>
                <a:srgbClr val="3333B2"/>
              </a:buClr>
              <a:buSzPct val="111764"/>
              <a:buFont typeface="Lucida Sans Unicode"/>
              <a:buChar char="►"/>
              <a:tabLst>
                <a:tab pos="745081" algn="l"/>
              </a:tabLst>
            </a:pPr>
            <a:r>
              <a:rPr sz="1814" spc="-25" dirty="0">
                <a:latin typeface="Georgia"/>
                <a:cs typeface="Georgia"/>
              </a:rPr>
              <a:t>Policy</a:t>
            </a:r>
            <a:endParaRPr sz="1814" dirty="0">
              <a:latin typeface="Georgia"/>
              <a:cs typeface="Georgia"/>
            </a:endParaRPr>
          </a:p>
          <a:p>
            <a:pPr marL="744014" lvl="1" indent="-241244">
              <a:spcBef>
                <a:spcPts val="126"/>
              </a:spcBef>
              <a:buClr>
                <a:srgbClr val="3333B2"/>
              </a:buClr>
              <a:buSzPct val="111764"/>
              <a:buFont typeface="Lucida Sans Unicode"/>
              <a:buChar char="►"/>
              <a:tabLst>
                <a:tab pos="745081" algn="l"/>
              </a:tabLst>
            </a:pPr>
            <a:r>
              <a:rPr sz="1814" spc="-42" dirty="0">
                <a:latin typeface="Georgia"/>
                <a:cs typeface="Georgia"/>
              </a:rPr>
              <a:t>Value</a:t>
            </a:r>
            <a:r>
              <a:rPr sz="1814" spc="8" dirty="0">
                <a:latin typeface="Georgia"/>
                <a:cs typeface="Georgia"/>
              </a:rPr>
              <a:t> </a:t>
            </a:r>
            <a:r>
              <a:rPr sz="1814" spc="-25" dirty="0">
                <a:latin typeface="Georgia"/>
                <a:cs typeface="Georgia"/>
              </a:rPr>
              <a:t>Function</a:t>
            </a:r>
            <a:endParaRPr sz="1814" dirty="0">
              <a:latin typeface="Georgia"/>
              <a:cs typeface="Georgia"/>
            </a:endParaRPr>
          </a:p>
        </p:txBody>
      </p:sp>
      <p:sp>
        <p:nvSpPr>
          <p:cNvPr id="4" name="Rectangle 3">
            <a:extLst>
              <a:ext uri="{FF2B5EF4-FFF2-40B4-BE49-F238E27FC236}">
                <a16:creationId xmlns:a16="http://schemas.microsoft.com/office/drawing/2014/main" id="{29517CDC-5C98-A861-5715-107D3F78245B}"/>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F295C05-FAEA-4D04-89E7-99E8CF21D499}"/>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6B2493D8-0444-C533-8801-0C6FF616D9FD}"/>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540293174"/>
      </p:ext>
    </p:extLst>
  </p:cSld>
  <p:clrMapOvr>
    <a:masterClrMapping/>
  </p:clrMapOvr>
  <p:transition>
    <p:cut/>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1961201" y="1771267"/>
            <a:ext cx="7552086" cy="2039108"/>
          </a:xfrm>
          <a:prstGeom prst="rect">
            <a:avLst/>
          </a:prstGeom>
        </p:spPr>
        <p:txBody>
          <a:bodyPr vert="horz" wrap="square" lIns="0" tIns="59777" rIns="0" bIns="0" rtlCol="0">
            <a:spAutoFit/>
          </a:bodyPr>
          <a:lstStyle/>
          <a:p>
            <a:pPr marL="318101" indent="-255121">
              <a:spcBef>
                <a:spcPts val="471"/>
              </a:spcBef>
              <a:buClr>
                <a:srgbClr val="3333B2"/>
              </a:buClr>
              <a:buSzPct val="110526"/>
              <a:buFont typeface="Lucida Sans Unicode"/>
              <a:buChar char="►"/>
              <a:tabLst>
                <a:tab pos="319168" algn="l"/>
              </a:tabLst>
            </a:pPr>
            <a:r>
              <a:rPr sz="2176" spc="-8" dirty="0">
                <a:latin typeface="Georgia"/>
                <a:cs typeface="Georgia"/>
              </a:rPr>
              <a:t>Model</a:t>
            </a:r>
            <a:r>
              <a:rPr sz="2176" spc="-17" dirty="0">
                <a:latin typeface="Georgia"/>
                <a:cs typeface="Georgia"/>
              </a:rPr>
              <a:t> Free</a:t>
            </a:r>
            <a:endParaRPr sz="2176" dirty="0">
              <a:latin typeface="Georgia"/>
              <a:cs typeface="Georgia"/>
            </a:endParaRPr>
          </a:p>
          <a:p>
            <a:pPr marL="744014" lvl="1" indent="-241244">
              <a:spcBef>
                <a:spcPts val="427"/>
              </a:spcBef>
              <a:buClr>
                <a:srgbClr val="3333B2"/>
              </a:buClr>
              <a:buSzPct val="111764"/>
              <a:buFont typeface="Lucida Sans Unicode"/>
              <a:buChar char="►"/>
              <a:tabLst>
                <a:tab pos="745081" algn="l"/>
              </a:tabLst>
            </a:pPr>
            <a:r>
              <a:rPr sz="1814" spc="-25" dirty="0">
                <a:latin typeface="Georgia"/>
                <a:cs typeface="Georgia"/>
              </a:rPr>
              <a:t>Policy</a:t>
            </a:r>
            <a:r>
              <a:rPr sz="1814" spc="51" dirty="0">
                <a:latin typeface="Georgia"/>
                <a:cs typeface="Georgia"/>
              </a:rPr>
              <a:t> </a:t>
            </a:r>
            <a:r>
              <a:rPr sz="1814" dirty="0">
                <a:latin typeface="Georgia"/>
                <a:cs typeface="Georgia"/>
              </a:rPr>
              <a:t>and/or</a:t>
            </a:r>
            <a:r>
              <a:rPr sz="1814" spc="51" dirty="0">
                <a:latin typeface="Georgia"/>
                <a:cs typeface="Georgia"/>
              </a:rPr>
              <a:t> </a:t>
            </a:r>
            <a:r>
              <a:rPr sz="1814" spc="-42" dirty="0">
                <a:latin typeface="Georgia"/>
                <a:cs typeface="Georgia"/>
              </a:rPr>
              <a:t>Value</a:t>
            </a:r>
            <a:r>
              <a:rPr sz="1814" spc="51" dirty="0">
                <a:latin typeface="Georgia"/>
                <a:cs typeface="Georgia"/>
              </a:rPr>
              <a:t> </a:t>
            </a:r>
            <a:r>
              <a:rPr sz="1814" spc="-25" dirty="0">
                <a:latin typeface="Georgia"/>
                <a:cs typeface="Georgia"/>
              </a:rPr>
              <a:t>Function</a:t>
            </a:r>
            <a:endParaRPr sz="1814" dirty="0">
              <a:latin typeface="Georgia"/>
              <a:cs typeface="Georgia"/>
            </a:endParaRPr>
          </a:p>
          <a:p>
            <a:pPr marL="744014" lvl="1" indent="-241244">
              <a:spcBef>
                <a:spcPts val="126"/>
              </a:spcBef>
              <a:buClr>
                <a:srgbClr val="3333B2"/>
              </a:buClr>
              <a:buSzPct val="111764"/>
              <a:buFont typeface="Lucida Sans Unicode"/>
              <a:buChar char="►"/>
              <a:tabLst>
                <a:tab pos="745081" algn="l"/>
              </a:tabLst>
            </a:pPr>
            <a:r>
              <a:rPr sz="1814" spc="-34" dirty="0">
                <a:solidFill>
                  <a:srgbClr val="BFBFBF"/>
                </a:solidFill>
                <a:latin typeface="Georgia"/>
                <a:cs typeface="Georgia"/>
              </a:rPr>
              <a:t>No</a:t>
            </a:r>
            <a:r>
              <a:rPr sz="1814" dirty="0">
                <a:solidFill>
                  <a:srgbClr val="BFBFBF"/>
                </a:solidFill>
                <a:latin typeface="Georgia"/>
                <a:cs typeface="Georgia"/>
              </a:rPr>
              <a:t> </a:t>
            </a:r>
            <a:r>
              <a:rPr sz="1814" spc="-8" dirty="0">
                <a:solidFill>
                  <a:srgbClr val="BFBFBF"/>
                </a:solidFill>
                <a:latin typeface="Georgia"/>
                <a:cs typeface="Georgia"/>
              </a:rPr>
              <a:t>Model</a:t>
            </a:r>
            <a:endParaRPr sz="1814" dirty="0">
              <a:latin typeface="Georgia"/>
              <a:cs typeface="Georgia"/>
            </a:endParaRPr>
          </a:p>
          <a:p>
            <a:pPr marL="318101" indent="-255121">
              <a:spcBef>
                <a:spcPts val="462"/>
              </a:spcBef>
              <a:buClr>
                <a:srgbClr val="3333B2"/>
              </a:buClr>
              <a:buSzPct val="110526"/>
              <a:buFont typeface="Lucida Sans Unicode"/>
              <a:buChar char="►"/>
              <a:tabLst>
                <a:tab pos="319168" algn="l"/>
              </a:tabLst>
            </a:pPr>
            <a:r>
              <a:rPr sz="2176" spc="-8" dirty="0">
                <a:latin typeface="Georgia"/>
                <a:cs typeface="Georgia"/>
              </a:rPr>
              <a:t>Model</a:t>
            </a:r>
            <a:r>
              <a:rPr sz="2176" dirty="0">
                <a:latin typeface="Georgia"/>
                <a:cs typeface="Georgia"/>
              </a:rPr>
              <a:t> </a:t>
            </a:r>
            <a:r>
              <a:rPr sz="2176" spc="-25" dirty="0">
                <a:latin typeface="Georgia"/>
                <a:cs typeface="Georgia"/>
              </a:rPr>
              <a:t>Based</a:t>
            </a:r>
            <a:endParaRPr sz="2176" dirty="0">
              <a:latin typeface="Georgia"/>
              <a:cs typeface="Georgia"/>
            </a:endParaRPr>
          </a:p>
          <a:p>
            <a:pPr marL="744014" lvl="1" indent="-241244">
              <a:spcBef>
                <a:spcPts val="427"/>
              </a:spcBef>
              <a:buClr>
                <a:srgbClr val="3333B2"/>
              </a:buClr>
              <a:buSzPct val="111764"/>
              <a:buFont typeface="Lucida Sans Unicode"/>
              <a:buChar char="►"/>
              <a:tabLst>
                <a:tab pos="745081" algn="l"/>
              </a:tabLst>
            </a:pPr>
            <a:r>
              <a:rPr sz="1814" spc="-8" dirty="0">
                <a:latin typeface="Georgia"/>
                <a:cs typeface="Georgia"/>
              </a:rPr>
              <a:t>Optionally</a:t>
            </a:r>
            <a:r>
              <a:rPr sz="1814" spc="59" dirty="0">
                <a:latin typeface="Georgia"/>
                <a:cs typeface="Georgia"/>
              </a:rPr>
              <a:t> </a:t>
            </a:r>
            <a:r>
              <a:rPr sz="1814" spc="-25" dirty="0">
                <a:latin typeface="Georgia"/>
                <a:cs typeface="Georgia"/>
              </a:rPr>
              <a:t>Policy</a:t>
            </a:r>
            <a:r>
              <a:rPr sz="1814" spc="59" dirty="0">
                <a:latin typeface="Georgia"/>
                <a:cs typeface="Georgia"/>
              </a:rPr>
              <a:t> </a:t>
            </a:r>
            <a:r>
              <a:rPr sz="1814" dirty="0">
                <a:latin typeface="Georgia"/>
                <a:cs typeface="Georgia"/>
              </a:rPr>
              <a:t>and/or</a:t>
            </a:r>
            <a:r>
              <a:rPr sz="1814" spc="59" dirty="0">
                <a:latin typeface="Georgia"/>
                <a:cs typeface="Georgia"/>
              </a:rPr>
              <a:t> </a:t>
            </a:r>
            <a:r>
              <a:rPr sz="1814" spc="-42" dirty="0">
                <a:latin typeface="Georgia"/>
                <a:cs typeface="Georgia"/>
              </a:rPr>
              <a:t>Value</a:t>
            </a:r>
            <a:r>
              <a:rPr sz="1814" spc="59" dirty="0">
                <a:latin typeface="Georgia"/>
                <a:cs typeface="Georgia"/>
              </a:rPr>
              <a:t> </a:t>
            </a:r>
            <a:r>
              <a:rPr sz="1814" spc="-25" dirty="0">
                <a:latin typeface="Georgia"/>
                <a:cs typeface="Georgia"/>
              </a:rPr>
              <a:t>Function</a:t>
            </a:r>
            <a:endParaRPr sz="1814" dirty="0">
              <a:latin typeface="Georgia"/>
              <a:cs typeface="Georgia"/>
            </a:endParaRPr>
          </a:p>
          <a:p>
            <a:pPr marL="744014" lvl="1" indent="-241244">
              <a:spcBef>
                <a:spcPts val="126"/>
              </a:spcBef>
              <a:buClr>
                <a:srgbClr val="3333B2"/>
              </a:buClr>
              <a:buSzPct val="111764"/>
              <a:buFont typeface="Lucida Sans Unicode"/>
              <a:buChar char="►"/>
              <a:tabLst>
                <a:tab pos="745081" algn="l"/>
              </a:tabLst>
            </a:pPr>
            <a:r>
              <a:rPr sz="1814" spc="-8" dirty="0">
                <a:latin typeface="Georgia"/>
                <a:cs typeface="Georgia"/>
              </a:rPr>
              <a:t>Model</a:t>
            </a:r>
            <a:endParaRPr sz="1814" dirty="0">
              <a:latin typeface="Georgia"/>
              <a:cs typeface="Georgia"/>
            </a:endParaRPr>
          </a:p>
        </p:txBody>
      </p:sp>
      <p:sp>
        <p:nvSpPr>
          <p:cNvPr id="4" name="object 2"/>
          <p:cNvSpPr txBox="1">
            <a:spLocks/>
          </p:cNvSpPr>
          <p:nvPr/>
        </p:nvSpPr>
        <p:spPr>
          <a:xfrm>
            <a:off x="4420700" y="704826"/>
            <a:ext cx="3929157" cy="465999"/>
          </a:xfrm>
          <a:prstGeom prst="rect">
            <a:avLst/>
          </a:prstGeom>
        </p:spPr>
        <p:txBody>
          <a:bodyPr vert="horz" wrap="square" lIns="0" tIns="19214" rIns="0" bIns="0" rtlCol="0" anchor="ctr">
            <a:spAutoFit/>
          </a:bodyPr>
          <a:lstStyle>
            <a:lvl1pPr algn="ctr" defTabSz="521437" rtl="0" eaLnBrk="1" latinLnBrk="0" hangingPunct="1">
              <a:spcBef>
                <a:spcPct val="0"/>
              </a:spcBef>
              <a:buNone/>
              <a:defRPr sz="5000" kern="1200">
                <a:solidFill>
                  <a:schemeClr val="tx1"/>
                </a:solidFill>
                <a:latin typeface="+mj-lt"/>
                <a:ea typeface="+mj-ea"/>
                <a:cs typeface="+mj-cs"/>
              </a:defRPr>
            </a:lvl1pPr>
          </a:lstStyle>
          <a:p>
            <a:pPr marL="21349">
              <a:spcBef>
                <a:spcPts val="151"/>
              </a:spcBef>
            </a:pPr>
            <a:r>
              <a:rPr lang="en-US" sz="2902" spc="-34" dirty="0">
                <a:solidFill>
                  <a:srgbClr val="3333B2"/>
                </a:solidFill>
                <a:latin typeface="Georgia"/>
                <a:cs typeface="Georgia"/>
              </a:rPr>
              <a:t>Agent </a:t>
            </a:r>
            <a:r>
              <a:rPr lang="en-US" sz="2902" spc="-25" dirty="0">
                <a:solidFill>
                  <a:srgbClr val="3333B2"/>
                </a:solidFill>
                <a:latin typeface="Georgia"/>
                <a:cs typeface="Georgia"/>
              </a:rPr>
              <a:t>Categories</a:t>
            </a:r>
            <a:endParaRPr lang="en-US" sz="2902" dirty="0">
              <a:latin typeface="Georgia"/>
              <a:cs typeface="Georgia"/>
            </a:endParaRPr>
          </a:p>
        </p:txBody>
      </p:sp>
      <p:sp>
        <p:nvSpPr>
          <p:cNvPr id="2" name="Rectangle 1">
            <a:extLst>
              <a:ext uri="{FF2B5EF4-FFF2-40B4-BE49-F238E27FC236}">
                <a16:creationId xmlns:a16="http://schemas.microsoft.com/office/drawing/2014/main" id="{2FBAC9A1-C6A7-829C-173F-6EF859BCDD3C}"/>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4351BAB7-A31E-0269-8681-11BF0DC6FD16}"/>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AFF0C86D-E2D5-726A-A3AD-FD58D1A28345}"/>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005796341"/>
      </p:ext>
    </p:extLst>
  </p:cSld>
  <p:clrMapOvr>
    <a:masterClrMapping/>
  </p:clrMapOvr>
  <p:transition>
    <p:cut/>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467136" y="870353"/>
            <a:ext cx="5257728" cy="421371"/>
          </a:xfrm>
          <a:prstGeom prst="rect">
            <a:avLst/>
          </a:prstGeom>
        </p:spPr>
        <p:txBody>
          <a:bodyPr vert="horz" wrap="square" lIns="0" tIns="19214" rIns="0" bIns="0" rtlCol="0" anchor="ctr">
            <a:spAutoFit/>
          </a:bodyPr>
          <a:lstStyle/>
          <a:p>
            <a:pPr marL="21349">
              <a:spcBef>
                <a:spcPts val="151"/>
              </a:spcBef>
            </a:pPr>
            <a:r>
              <a:rPr sz="2902" spc="-51" dirty="0">
                <a:solidFill>
                  <a:srgbClr val="3333B2"/>
                </a:solidFill>
                <a:latin typeface="Georgia"/>
                <a:cs typeface="Georgia"/>
              </a:rPr>
              <a:t>Learning</a:t>
            </a:r>
            <a:r>
              <a:rPr sz="2902" spc="67" dirty="0">
                <a:solidFill>
                  <a:srgbClr val="3333B2"/>
                </a:solidFill>
                <a:latin typeface="Georgia"/>
                <a:cs typeface="Georgia"/>
              </a:rPr>
              <a:t> </a:t>
            </a:r>
            <a:r>
              <a:rPr sz="2902" spc="-34" dirty="0">
                <a:solidFill>
                  <a:srgbClr val="3333B2"/>
                </a:solidFill>
                <a:latin typeface="Georgia"/>
                <a:cs typeface="Georgia"/>
              </a:rPr>
              <a:t>Agent</a:t>
            </a:r>
            <a:r>
              <a:rPr sz="2902" spc="67" dirty="0">
                <a:solidFill>
                  <a:srgbClr val="3333B2"/>
                </a:solidFill>
                <a:latin typeface="Georgia"/>
                <a:cs typeface="Georgia"/>
              </a:rPr>
              <a:t> </a:t>
            </a:r>
            <a:r>
              <a:rPr sz="2902" spc="-59" dirty="0">
                <a:solidFill>
                  <a:srgbClr val="3333B2"/>
                </a:solidFill>
                <a:latin typeface="Georgia"/>
                <a:cs typeface="Georgia"/>
              </a:rPr>
              <a:t>Components</a:t>
            </a:r>
            <a:endParaRPr sz="2902" dirty="0">
              <a:latin typeface="Georgia"/>
              <a:cs typeface="Georgia"/>
            </a:endParaRPr>
          </a:p>
        </p:txBody>
      </p:sp>
      <p:sp>
        <p:nvSpPr>
          <p:cNvPr id="3" name="object 3"/>
          <p:cNvSpPr txBox="1"/>
          <p:nvPr/>
        </p:nvSpPr>
        <p:spPr>
          <a:xfrm>
            <a:off x="1595633" y="1370154"/>
            <a:ext cx="9346600" cy="4406807"/>
          </a:xfrm>
          <a:prstGeom prst="rect">
            <a:avLst/>
          </a:prstGeom>
        </p:spPr>
        <p:txBody>
          <a:bodyPr vert="horz" wrap="square" lIns="0" tIns="59777" rIns="0" bIns="0" rtlCol="0">
            <a:spAutoFit/>
          </a:bodyPr>
          <a:lstStyle/>
          <a:p>
            <a:pPr marL="437967" indent="-310942">
              <a:spcBef>
                <a:spcPts val="471"/>
              </a:spcBef>
              <a:buClr>
                <a:srgbClr val="3333B2"/>
              </a:buClr>
              <a:buSzPct val="110526"/>
              <a:buFont typeface="Arial" panose="020B0604020202020204" pitchFamily="34" charset="0"/>
              <a:buChar char="•"/>
              <a:tabLst>
                <a:tab pos="383215" algn="l"/>
              </a:tabLst>
            </a:pPr>
            <a:r>
              <a:rPr sz="1814" spc="-17" dirty="0">
                <a:latin typeface="Georgia"/>
                <a:cs typeface="Georgia"/>
              </a:rPr>
              <a:t>All</a:t>
            </a:r>
            <a:r>
              <a:rPr sz="1814" spc="25" dirty="0">
                <a:latin typeface="Georgia"/>
                <a:cs typeface="Georgia"/>
              </a:rPr>
              <a:t> </a:t>
            </a:r>
            <a:r>
              <a:rPr sz="1814" spc="-17" dirty="0">
                <a:latin typeface="Georgia"/>
                <a:cs typeface="Georgia"/>
              </a:rPr>
              <a:t>components</a:t>
            </a:r>
            <a:r>
              <a:rPr sz="1814" spc="34" dirty="0">
                <a:latin typeface="Georgia"/>
                <a:cs typeface="Georgia"/>
              </a:rPr>
              <a:t> </a:t>
            </a:r>
            <a:r>
              <a:rPr sz="1814" dirty="0">
                <a:latin typeface="Georgia"/>
                <a:cs typeface="Georgia"/>
              </a:rPr>
              <a:t>are</a:t>
            </a:r>
            <a:r>
              <a:rPr sz="1814" spc="34" dirty="0">
                <a:latin typeface="Georgia"/>
                <a:cs typeface="Georgia"/>
              </a:rPr>
              <a:t> </a:t>
            </a:r>
            <a:r>
              <a:rPr sz="1814" spc="-17" dirty="0">
                <a:latin typeface="Georgia"/>
                <a:cs typeface="Georgia"/>
              </a:rPr>
              <a:t>functions</a:t>
            </a:r>
            <a:endParaRPr lang="en-US" sz="1814" spc="-17" dirty="0">
              <a:latin typeface="Georgia"/>
              <a:cs typeface="Georgia"/>
            </a:endParaRPr>
          </a:p>
          <a:p>
            <a:pPr marL="437967" indent="-310942">
              <a:spcBef>
                <a:spcPts val="471"/>
              </a:spcBef>
              <a:buClr>
                <a:srgbClr val="3333B2"/>
              </a:buClr>
              <a:buSzPct val="110526"/>
              <a:buFont typeface="Arial" panose="020B0604020202020204" pitchFamily="34" charset="0"/>
              <a:buChar char="•"/>
              <a:tabLst>
                <a:tab pos="383215" algn="l"/>
              </a:tabLst>
            </a:pPr>
            <a:endParaRPr sz="1814" dirty="0">
              <a:latin typeface="Georgia"/>
              <a:cs typeface="Georgia"/>
            </a:endParaRPr>
          </a:p>
          <a:p>
            <a:pPr marL="825934" lvl="1" indent="-259118">
              <a:lnSpc>
                <a:spcPts val="1883"/>
              </a:lnSpc>
              <a:spcBef>
                <a:spcPts val="260"/>
              </a:spcBef>
              <a:buClr>
                <a:srgbClr val="3333B2"/>
              </a:buClr>
              <a:buSzPct val="111764"/>
              <a:buFont typeface="Arial" panose="020B0604020202020204" pitchFamily="34" charset="0"/>
              <a:buChar char="•"/>
              <a:tabLst>
                <a:tab pos="809129" algn="l"/>
              </a:tabLst>
            </a:pPr>
            <a:r>
              <a:rPr sz="1632" spc="-25" dirty="0">
                <a:latin typeface="Georgia"/>
                <a:cs typeface="Georgia"/>
              </a:rPr>
              <a:t>Policies:</a:t>
            </a:r>
            <a:r>
              <a:rPr sz="1632" spc="109" dirty="0">
                <a:latin typeface="Georgia"/>
                <a:cs typeface="Georgia"/>
              </a:rPr>
              <a:t> </a:t>
            </a:r>
            <a:r>
              <a:rPr sz="1814" i="1" spc="-244" dirty="0">
                <a:latin typeface="Arial"/>
                <a:cs typeface="Arial"/>
              </a:rPr>
              <a:t>π</a:t>
            </a:r>
            <a:r>
              <a:rPr sz="1814" i="1" spc="-17" dirty="0">
                <a:latin typeface="Arial"/>
                <a:cs typeface="Arial"/>
              </a:rPr>
              <a:t> </a:t>
            </a:r>
            <a:r>
              <a:rPr sz="1814" spc="8" dirty="0">
                <a:latin typeface="Microsoft Sans Serif"/>
                <a:cs typeface="Microsoft Sans Serif"/>
              </a:rPr>
              <a:t>:</a:t>
            </a:r>
            <a:r>
              <a:rPr sz="1814" spc="42" dirty="0">
                <a:latin typeface="Microsoft Sans Serif"/>
                <a:cs typeface="Microsoft Sans Serif"/>
              </a:rPr>
              <a:t> </a:t>
            </a:r>
            <a:r>
              <a:rPr sz="1814" spc="210" dirty="0">
                <a:latin typeface="Lucida Sans Unicode"/>
                <a:cs typeface="Lucida Sans Unicode"/>
              </a:rPr>
              <a:t>S</a:t>
            </a:r>
            <a:r>
              <a:rPr sz="1814" dirty="0">
                <a:latin typeface="Lucida Sans Unicode"/>
                <a:cs typeface="Lucida Sans Unicode"/>
              </a:rPr>
              <a:t> </a:t>
            </a:r>
            <a:r>
              <a:rPr sz="1814" spc="118" dirty="0">
                <a:latin typeface="Lucida Sans Unicode"/>
                <a:cs typeface="Lucida Sans Unicode"/>
              </a:rPr>
              <a:t>→</a:t>
            </a:r>
            <a:r>
              <a:rPr sz="1814" spc="-34" dirty="0">
                <a:latin typeface="Lucida Sans Unicode"/>
                <a:cs typeface="Lucida Sans Unicode"/>
              </a:rPr>
              <a:t> </a:t>
            </a:r>
            <a:r>
              <a:rPr sz="1814" spc="269" dirty="0">
                <a:latin typeface="Lucida Sans Unicode"/>
                <a:cs typeface="Lucida Sans Unicode"/>
              </a:rPr>
              <a:t>A</a:t>
            </a:r>
            <a:r>
              <a:rPr sz="1814" spc="395" dirty="0">
                <a:latin typeface="Lucida Sans Unicode"/>
                <a:cs typeface="Lucida Sans Unicode"/>
              </a:rPr>
              <a:t> </a:t>
            </a:r>
            <a:r>
              <a:rPr sz="1632" spc="17" dirty="0">
                <a:latin typeface="Georgia"/>
                <a:cs typeface="Georgia"/>
              </a:rPr>
              <a:t>(or</a:t>
            </a:r>
            <a:r>
              <a:rPr sz="1632" spc="67" dirty="0">
                <a:latin typeface="Georgia"/>
                <a:cs typeface="Georgia"/>
              </a:rPr>
              <a:t> </a:t>
            </a:r>
            <a:r>
              <a:rPr sz="1632" dirty="0">
                <a:latin typeface="Georgia"/>
                <a:cs typeface="Georgia"/>
              </a:rPr>
              <a:t>to</a:t>
            </a:r>
            <a:r>
              <a:rPr sz="1632" spc="67" dirty="0">
                <a:latin typeface="Georgia"/>
                <a:cs typeface="Georgia"/>
              </a:rPr>
              <a:t> </a:t>
            </a:r>
            <a:r>
              <a:rPr sz="1632" spc="-17" dirty="0">
                <a:latin typeface="Georgia"/>
                <a:cs typeface="Georgia"/>
              </a:rPr>
              <a:t>probabilities</a:t>
            </a:r>
            <a:r>
              <a:rPr sz="1632" spc="59" dirty="0">
                <a:latin typeface="Georgia"/>
                <a:cs typeface="Georgia"/>
              </a:rPr>
              <a:t> </a:t>
            </a:r>
            <a:r>
              <a:rPr sz="1632" spc="-17" dirty="0">
                <a:latin typeface="Georgia"/>
                <a:cs typeface="Georgia"/>
              </a:rPr>
              <a:t>over</a:t>
            </a:r>
            <a:r>
              <a:rPr sz="1632" spc="92" dirty="0">
                <a:latin typeface="Georgia"/>
                <a:cs typeface="Georgia"/>
              </a:rPr>
              <a:t> </a:t>
            </a:r>
            <a:r>
              <a:rPr sz="1814" spc="210" dirty="0">
                <a:latin typeface="Lucida Sans Unicode"/>
                <a:cs typeface="Lucida Sans Unicode"/>
              </a:rPr>
              <a:t>A</a:t>
            </a:r>
            <a:r>
              <a:rPr sz="1632" spc="210" dirty="0">
                <a:latin typeface="Georgia"/>
                <a:cs typeface="Georgia"/>
              </a:rPr>
              <a:t>)</a:t>
            </a:r>
            <a:endParaRPr sz="1632" dirty="0">
              <a:latin typeface="Georgia"/>
              <a:cs typeface="Georgia"/>
            </a:endParaRPr>
          </a:p>
          <a:p>
            <a:pPr marL="825934" lvl="1" indent="-259118">
              <a:lnSpc>
                <a:spcPts val="1841"/>
              </a:lnSpc>
              <a:buClr>
                <a:srgbClr val="3333B2"/>
              </a:buClr>
              <a:buSzPct val="111764"/>
              <a:buFont typeface="Arial" panose="020B0604020202020204" pitchFamily="34" charset="0"/>
              <a:buChar char="•"/>
              <a:tabLst>
                <a:tab pos="809129" algn="l"/>
              </a:tabLst>
            </a:pPr>
            <a:r>
              <a:rPr sz="1632" spc="-42" dirty="0">
                <a:latin typeface="Georgia"/>
                <a:cs typeface="Georgia"/>
              </a:rPr>
              <a:t>Value</a:t>
            </a:r>
            <a:r>
              <a:rPr sz="1632" spc="42" dirty="0">
                <a:latin typeface="Georgia"/>
                <a:cs typeface="Georgia"/>
              </a:rPr>
              <a:t> </a:t>
            </a:r>
            <a:r>
              <a:rPr sz="1632" spc="-8" dirty="0">
                <a:latin typeface="Georgia"/>
                <a:cs typeface="Georgia"/>
              </a:rPr>
              <a:t>functions:</a:t>
            </a:r>
            <a:r>
              <a:rPr sz="1632" spc="109" dirty="0">
                <a:latin typeface="Georgia"/>
                <a:cs typeface="Georgia"/>
              </a:rPr>
              <a:t> </a:t>
            </a:r>
            <a:r>
              <a:rPr sz="1814" i="1" spc="-51" dirty="0">
                <a:latin typeface="Arial"/>
                <a:cs typeface="Arial"/>
              </a:rPr>
              <a:t>v</a:t>
            </a:r>
            <a:r>
              <a:rPr sz="1814" i="1" spc="160" dirty="0">
                <a:latin typeface="Arial"/>
                <a:cs typeface="Arial"/>
              </a:rPr>
              <a:t> </a:t>
            </a:r>
            <a:r>
              <a:rPr sz="1814" spc="8" dirty="0">
                <a:latin typeface="Microsoft Sans Serif"/>
                <a:cs typeface="Microsoft Sans Serif"/>
              </a:rPr>
              <a:t>:</a:t>
            </a:r>
            <a:r>
              <a:rPr sz="1814" spc="25" dirty="0">
                <a:latin typeface="Microsoft Sans Serif"/>
                <a:cs typeface="Microsoft Sans Serif"/>
              </a:rPr>
              <a:t> </a:t>
            </a:r>
            <a:r>
              <a:rPr sz="1814" spc="210" dirty="0">
                <a:latin typeface="Lucida Sans Unicode"/>
                <a:cs typeface="Lucida Sans Unicode"/>
              </a:rPr>
              <a:t>S</a:t>
            </a:r>
            <a:r>
              <a:rPr sz="1814" spc="-17" dirty="0">
                <a:latin typeface="Lucida Sans Unicode"/>
                <a:cs typeface="Lucida Sans Unicode"/>
              </a:rPr>
              <a:t> </a:t>
            </a:r>
            <a:r>
              <a:rPr sz="1814" spc="118" dirty="0">
                <a:latin typeface="Lucida Sans Unicode"/>
                <a:cs typeface="Lucida Sans Unicode"/>
              </a:rPr>
              <a:t>→</a:t>
            </a:r>
            <a:r>
              <a:rPr sz="1814" spc="-75" dirty="0">
                <a:latin typeface="Lucida Sans Unicode"/>
                <a:cs typeface="Lucida Sans Unicode"/>
              </a:rPr>
              <a:t> </a:t>
            </a:r>
            <a:r>
              <a:rPr sz="1814" spc="25" dirty="0">
                <a:latin typeface="Microsoft Sans Serif"/>
                <a:cs typeface="Microsoft Sans Serif"/>
              </a:rPr>
              <a:t>R</a:t>
            </a:r>
            <a:endParaRPr sz="1814" dirty="0">
              <a:latin typeface="Microsoft Sans Serif"/>
              <a:cs typeface="Microsoft Sans Serif"/>
            </a:endParaRPr>
          </a:p>
          <a:p>
            <a:pPr marL="825934" lvl="1" indent="-259118">
              <a:lnSpc>
                <a:spcPts val="1841"/>
              </a:lnSpc>
              <a:buClr>
                <a:srgbClr val="3333B2"/>
              </a:buClr>
              <a:buSzPct val="111764"/>
              <a:buFont typeface="Arial" panose="020B0604020202020204" pitchFamily="34" charset="0"/>
              <a:buChar char="•"/>
              <a:tabLst>
                <a:tab pos="809129" algn="l"/>
              </a:tabLst>
            </a:pPr>
            <a:r>
              <a:rPr sz="1632" spc="-8" dirty="0">
                <a:latin typeface="Georgia"/>
                <a:cs typeface="Georgia"/>
              </a:rPr>
              <a:t>Models:</a:t>
            </a:r>
            <a:r>
              <a:rPr sz="1632" spc="118" dirty="0">
                <a:latin typeface="Georgia"/>
                <a:cs typeface="Georgia"/>
              </a:rPr>
              <a:t> </a:t>
            </a:r>
            <a:r>
              <a:rPr sz="1814" i="1" spc="-34" dirty="0">
                <a:latin typeface="Arial"/>
                <a:cs typeface="Arial"/>
              </a:rPr>
              <a:t>m</a:t>
            </a:r>
            <a:r>
              <a:rPr sz="1814" i="1" spc="34" dirty="0">
                <a:latin typeface="Arial"/>
                <a:cs typeface="Arial"/>
              </a:rPr>
              <a:t> </a:t>
            </a:r>
            <a:r>
              <a:rPr sz="1814" spc="8" dirty="0">
                <a:latin typeface="Microsoft Sans Serif"/>
                <a:cs typeface="Microsoft Sans Serif"/>
              </a:rPr>
              <a:t>:</a:t>
            </a:r>
            <a:r>
              <a:rPr sz="1814" spc="34" dirty="0">
                <a:latin typeface="Microsoft Sans Serif"/>
                <a:cs typeface="Microsoft Sans Serif"/>
              </a:rPr>
              <a:t> </a:t>
            </a:r>
            <a:r>
              <a:rPr sz="1814" spc="210" dirty="0">
                <a:latin typeface="Lucida Sans Unicode"/>
                <a:cs typeface="Lucida Sans Unicode"/>
              </a:rPr>
              <a:t>S</a:t>
            </a:r>
            <a:r>
              <a:rPr sz="1814" spc="-8" dirty="0">
                <a:latin typeface="Lucida Sans Unicode"/>
                <a:cs typeface="Lucida Sans Unicode"/>
              </a:rPr>
              <a:t> </a:t>
            </a:r>
            <a:r>
              <a:rPr sz="1814" spc="118" dirty="0">
                <a:latin typeface="Lucida Sans Unicode"/>
                <a:cs typeface="Lucida Sans Unicode"/>
              </a:rPr>
              <a:t>→</a:t>
            </a:r>
            <a:r>
              <a:rPr sz="1814" spc="-75" dirty="0">
                <a:latin typeface="Lucida Sans Unicode"/>
                <a:cs typeface="Lucida Sans Unicode"/>
              </a:rPr>
              <a:t> </a:t>
            </a:r>
            <a:r>
              <a:rPr sz="1814" spc="210" dirty="0">
                <a:latin typeface="Lucida Sans Unicode"/>
                <a:cs typeface="Lucida Sans Unicode"/>
              </a:rPr>
              <a:t>S</a:t>
            </a:r>
            <a:r>
              <a:rPr sz="1814" spc="-34" dirty="0">
                <a:latin typeface="Lucida Sans Unicode"/>
                <a:cs typeface="Lucida Sans Unicode"/>
              </a:rPr>
              <a:t> </a:t>
            </a:r>
            <a:r>
              <a:rPr sz="1632" dirty="0">
                <a:latin typeface="Georgia"/>
                <a:cs typeface="Georgia"/>
              </a:rPr>
              <a:t>and/or</a:t>
            </a:r>
            <a:r>
              <a:rPr sz="1632" spc="51" dirty="0">
                <a:latin typeface="Georgia"/>
                <a:cs typeface="Georgia"/>
              </a:rPr>
              <a:t> </a:t>
            </a:r>
            <a:r>
              <a:rPr sz="1814" i="1" spc="25" dirty="0">
                <a:latin typeface="Arial"/>
                <a:cs typeface="Arial"/>
              </a:rPr>
              <a:t>r</a:t>
            </a:r>
            <a:r>
              <a:rPr sz="1814" i="1" spc="177" dirty="0">
                <a:latin typeface="Arial"/>
                <a:cs typeface="Arial"/>
              </a:rPr>
              <a:t> </a:t>
            </a:r>
            <a:r>
              <a:rPr sz="1814" spc="8" dirty="0">
                <a:latin typeface="Microsoft Sans Serif"/>
                <a:cs typeface="Microsoft Sans Serif"/>
              </a:rPr>
              <a:t>:</a:t>
            </a:r>
            <a:r>
              <a:rPr sz="1814" spc="25" dirty="0">
                <a:latin typeface="Microsoft Sans Serif"/>
                <a:cs typeface="Microsoft Sans Serif"/>
              </a:rPr>
              <a:t> </a:t>
            </a:r>
            <a:r>
              <a:rPr sz="1814" spc="210" dirty="0">
                <a:latin typeface="Lucida Sans Unicode"/>
                <a:cs typeface="Lucida Sans Unicode"/>
              </a:rPr>
              <a:t>S</a:t>
            </a:r>
            <a:r>
              <a:rPr sz="1814" spc="-8" dirty="0">
                <a:latin typeface="Lucida Sans Unicode"/>
                <a:cs typeface="Lucida Sans Unicode"/>
              </a:rPr>
              <a:t> </a:t>
            </a:r>
            <a:r>
              <a:rPr sz="1814" spc="118" dirty="0">
                <a:latin typeface="Lucida Sans Unicode"/>
                <a:cs typeface="Lucida Sans Unicode"/>
              </a:rPr>
              <a:t>→</a:t>
            </a:r>
            <a:r>
              <a:rPr sz="1814" spc="-67" dirty="0">
                <a:latin typeface="Lucida Sans Unicode"/>
                <a:cs typeface="Lucida Sans Unicode"/>
              </a:rPr>
              <a:t> </a:t>
            </a:r>
            <a:r>
              <a:rPr sz="1814" spc="25" dirty="0">
                <a:latin typeface="Microsoft Sans Serif"/>
                <a:cs typeface="Microsoft Sans Serif"/>
              </a:rPr>
              <a:t>R</a:t>
            </a:r>
            <a:endParaRPr sz="1814" dirty="0">
              <a:latin typeface="Microsoft Sans Serif"/>
              <a:cs typeface="Microsoft Sans Serif"/>
            </a:endParaRPr>
          </a:p>
          <a:p>
            <a:pPr marL="825934" lvl="1" indent="-259118">
              <a:lnSpc>
                <a:spcPts val="1883"/>
              </a:lnSpc>
              <a:buClr>
                <a:srgbClr val="3333B2"/>
              </a:buClr>
              <a:buSzPct val="111764"/>
              <a:buFont typeface="Arial" panose="020B0604020202020204" pitchFamily="34" charset="0"/>
              <a:buChar char="•"/>
              <a:tabLst>
                <a:tab pos="809129" algn="l"/>
              </a:tabLst>
            </a:pPr>
            <a:r>
              <a:rPr sz="1632" dirty="0">
                <a:latin typeface="Georgia"/>
                <a:cs typeface="Georgia"/>
              </a:rPr>
              <a:t>S</a:t>
            </a:r>
            <a:r>
              <a:rPr sz="1632" spc="25" dirty="0">
                <a:latin typeface="Georgia"/>
                <a:cs typeface="Georgia"/>
              </a:rPr>
              <a:t>t</a:t>
            </a:r>
            <a:r>
              <a:rPr sz="1632" spc="8" dirty="0">
                <a:latin typeface="Georgia"/>
                <a:cs typeface="Georgia"/>
              </a:rPr>
              <a:t>ate</a:t>
            </a:r>
            <a:r>
              <a:rPr sz="1632" spc="59" dirty="0">
                <a:latin typeface="Georgia"/>
                <a:cs typeface="Georgia"/>
              </a:rPr>
              <a:t> </a:t>
            </a:r>
            <a:r>
              <a:rPr sz="1632" spc="8" dirty="0">
                <a:latin typeface="Georgia"/>
                <a:cs typeface="Georgia"/>
              </a:rPr>
              <a:t>update:</a:t>
            </a:r>
            <a:r>
              <a:rPr sz="1632" spc="126" dirty="0">
                <a:latin typeface="Georgia"/>
                <a:cs typeface="Georgia"/>
              </a:rPr>
              <a:t> </a:t>
            </a:r>
            <a:r>
              <a:rPr sz="1814" i="1" spc="-51" dirty="0">
                <a:latin typeface="Arial"/>
                <a:cs typeface="Arial"/>
              </a:rPr>
              <a:t>u</a:t>
            </a:r>
            <a:r>
              <a:rPr sz="1814" i="1" spc="75" dirty="0">
                <a:latin typeface="Arial"/>
                <a:cs typeface="Arial"/>
              </a:rPr>
              <a:t> </a:t>
            </a:r>
            <a:r>
              <a:rPr sz="1814" spc="8" dirty="0">
                <a:latin typeface="Microsoft Sans Serif"/>
                <a:cs typeface="Microsoft Sans Serif"/>
              </a:rPr>
              <a:t>:</a:t>
            </a:r>
            <a:r>
              <a:rPr sz="1814" spc="34" dirty="0">
                <a:latin typeface="Microsoft Sans Serif"/>
                <a:cs typeface="Microsoft Sans Serif"/>
              </a:rPr>
              <a:t> </a:t>
            </a:r>
            <a:r>
              <a:rPr sz="1814" spc="210" dirty="0">
                <a:latin typeface="Lucida Sans Unicode"/>
                <a:cs typeface="Lucida Sans Unicode"/>
              </a:rPr>
              <a:t>S</a:t>
            </a:r>
            <a:r>
              <a:rPr sz="1814" spc="-84" dirty="0">
                <a:latin typeface="Lucida Sans Unicode"/>
                <a:cs typeface="Lucida Sans Unicode"/>
              </a:rPr>
              <a:t> </a:t>
            </a:r>
            <a:r>
              <a:rPr sz="1814" spc="-269" dirty="0">
                <a:latin typeface="Lucida Sans Unicode"/>
                <a:cs typeface="Lucida Sans Unicode"/>
              </a:rPr>
              <a:t>×</a:t>
            </a:r>
            <a:r>
              <a:rPr sz="1814" spc="-118" dirty="0">
                <a:latin typeface="Lucida Sans Unicode"/>
                <a:cs typeface="Lucida Sans Unicode"/>
              </a:rPr>
              <a:t> </a:t>
            </a:r>
            <a:r>
              <a:rPr sz="1814" spc="-134" dirty="0">
                <a:latin typeface="Lucida Sans Unicode"/>
                <a:cs typeface="Lucida Sans Unicode"/>
              </a:rPr>
              <a:t>O</a:t>
            </a:r>
            <a:r>
              <a:rPr sz="1814" spc="8" dirty="0">
                <a:latin typeface="Lucida Sans Unicode"/>
                <a:cs typeface="Lucida Sans Unicode"/>
              </a:rPr>
              <a:t> </a:t>
            </a:r>
            <a:r>
              <a:rPr sz="1814" spc="118" dirty="0">
                <a:latin typeface="Lucida Sans Unicode"/>
                <a:cs typeface="Lucida Sans Unicode"/>
              </a:rPr>
              <a:t>→</a:t>
            </a:r>
            <a:r>
              <a:rPr sz="1814" spc="-67" dirty="0">
                <a:latin typeface="Lucida Sans Unicode"/>
                <a:cs typeface="Lucida Sans Unicode"/>
              </a:rPr>
              <a:t> </a:t>
            </a:r>
            <a:r>
              <a:rPr sz="1814" spc="210" dirty="0">
                <a:latin typeface="Lucida Sans Unicode"/>
                <a:cs typeface="Lucida Sans Unicode"/>
              </a:rPr>
              <a:t>S</a:t>
            </a:r>
            <a:endParaRPr lang="en-US" sz="1814" spc="210" dirty="0">
              <a:latin typeface="Lucida Sans Unicode"/>
              <a:cs typeface="Lucida Sans Unicode"/>
            </a:endParaRPr>
          </a:p>
          <a:p>
            <a:pPr marL="877758" lvl="1" indent="-310942">
              <a:lnSpc>
                <a:spcPts val="1883"/>
              </a:lnSpc>
              <a:buClr>
                <a:srgbClr val="3333B2"/>
              </a:buClr>
              <a:buSzPct val="111764"/>
              <a:buFont typeface="Arial" panose="020B0604020202020204" pitchFamily="34" charset="0"/>
              <a:buChar char="•"/>
              <a:tabLst>
                <a:tab pos="809129" algn="l"/>
              </a:tabLst>
            </a:pPr>
            <a:endParaRPr sz="1814" dirty="0">
              <a:latin typeface="Lucida Sans Unicode"/>
              <a:cs typeface="Lucida Sans Unicode"/>
            </a:endParaRPr>
          </a:p>
          <a:p>
            <a:pPr marL="437967" indent="-310942">
              <a:spcBef>
                <a:spcPts val="597"/>
              </a:spcBef>
              <a:buClr>
                <a:srgbClr val="3333B2"/>
              </a:buClr>
              <a:buSzPct val="110526"/>
              <a:buFont typeface="Arial" panose="020B0604020202020204" pitchFamily="34" charset="0"/>
              <a:buChar char="•"/>
              <a:tabLst>
                <a:tab pos="383215" algn="l"/>
              </a:tabLst>
            </a:pPr>
            <a:r>
              <a:rPr sz="1814" spc="-8" dirty="0">
                <a:latin typeface="Georgia"/>
                <a:cs typeface="Georgia"/>
              </a:rPr>
              <a:t>E.g.,</a:t>
            </a:r>
            <a:r>
              <a:rPr sz="1814" spc="67" dirty="0">
                <a:latin typeface="Georgia"/>
                <a:cs typeface="Georgia"/>
              </a:rPr>
              <a:t> </a:t>
            </a:r>
            <a:r>
              <a:rPr sz="1814" spc="25" dirty="0">
                <a:latin typeface="Georgia"/>
                <a:cs typeface="Georgia"/>
              </a:rPr>
              <a:t>we</a:t>
            </a:r>
            <a:r>
              <a:rPr sz="1814" spc="67" dirty="0">
                <a:latin typeface="Georgia"/>
                <a:cs typeface="Georgia"/>
              </a:rPr>
              <a:t> </a:t>
            </a:r>
            <a:r>
              <a:rPr sz="1814" spc="-8" dirty="0">
                <a:latin typeface="Georgia"/>
                <a:cs typeface="Georgia"/>
              </a:rPr>
              <a:t>can</a:t>
            </a:r>
            <a:r>
              <a:rPr sz="1814" spc="67" dirty="0">
                <a:latin typeface="Georgia"/>
                <a:cs typeface="Georgia"/>
              </a:rPr>
              <a:t> </a:t>
            </a:r>
            <a:r>
              <a:rPr sz="1814" spc="-8" dirty="0">
                <a:latin typeface="Georgia"/>
                <a:cs typeface="Georgia"/>
              </a:rPr>
              <a:t>use</a:t>
            </a:r>
            <a:r>
              <a:rPr sz="1814" spc="67" dirty="0">
                <a:latin typeface="Georgia"/>
                <a:cs typeface="Georgia"/>
              </a:rPr>
              <a:t> </a:t>
            </a:r>
            <a:r>
              <a:rPr sz="1814" spc="-17" dirty="0">
                <a:latin typeface="Georgia"/>
                <a:cs typeface="Georgia"/>
              </a:rPr>
              <a:t>neural</a:t>
            </a:r>
            <a:r>
              <a:rPr sz="1814" spc="67" dirty="0">
                <a:latin typeface="Georgia"/>
                <a:cs typeface="Georgia"/>
              </a:rPr>
              <a:t> </a:t>
            </a:r>
            <a:r>
              <a:rPr sz="1814" dirty="0">
                <a:latin typeface="Georgia"/>
                <a:cs typeface="Georgia"/>
              </a:rPr>
              <a:t>networks,</a:t>
            </a:r>
            <a:r>
              <a:rPr sz="1814" spc="67" dirty="0">
                <a:latin typeface="Georgia"/>
                <a:cs typeface="Georgia"/>
              </a:rPr>
              <a:t> </a:t>
            </a:r>
            <a:r>
              <a:rPr sz="1814" spc="-8" dirty="0">
                <a:latin typeface="Georgia"/>
                <a:cs typeface="Georgia"/>
              </a:rPr>
              <a:t>and</a:t>
            </a:r>
            <a:r>
              <a:rPr sz="1814" spc="67" dirty="0">
                <a:latin typeface="Georgia"/>
                <a:cs typeface="Georgia"/>
              </a:rPr>
              <a:t> </a:t>
            </a:r>
            <a:r>
              <a:rPr sz="1814" spc="-8" dirty="0">
                <a:latin typeface="Georgia"/>
                <a:cs typeface="Georgia"/>
              </a:rPr>
              <a:t>use</a:t>
            </a:r>
            <a:r>
              <a:rPr sz="1814" spc="75" dirty="0">
                <a:latin typeface="Georgia"/>
                <a:cs typeface="Georgia"/>
              </a:rPr>
              <a:t> </a:t>
            </a:r>
            <a:r>
              <a:rPr sz="1814" b="1" dirty="0">
                <a:solidFill>
                  <a:srgbClr val="0046FF"/>
                </a:solidFill>
                <a:latin typeface="Cambria"/>
                <a:cs typeface="Cambria"/>
              </a:rPr>
              <a:t>deep</a:t>
            </a:r>
            <a:r>
              <a:rPr sz="1814" b="1" spc="126" dirty="0">
                <a:solidFill>
                  <a:srgbClr val="0046FF"/>
                </a:solidFill>
                <a:latin typeface="Cambria"/>
                <a:cs typeface="Cambria"/>
              </a:rPr>
              <a:t> </a:t>
            </a:r>
            <a:r>
              <a:rPr sz="1814" b="1" dirty="0">
                <a:solidFill>
                  <a:srgbClr val="0046FF"/>
                </a:solidFill>
                <a:latin typeface="Cambria"/>
                <a:cs typeface="Cambria"/>
              </a:rPr>
              <a:t>learning</a:t>
            </a:r>
            <a:r>
              <a:rPr sz="1814" b="1" spc="109" dirty="0">
                <a:solidFill>
                  <a:srgbClr val="0046FF"/>
                </a:solidFill>
                <a:latin typeface="Cambria"/>
                <a:cs typeface="Cambria"/>
              </a:rPr>
              <a:t> </a:t>
            </a:r>
            <a:r>
              <a:rPr sz="1814" spc="-17" dirty="0">
                <a:latin typeface="Georgia"/>
                <a:cs typeface="Georgia"/>
              </a:rPr>
              <a:t>techniques</a:t>
            </a:r>
            <a:r>
              <a:rPr sz="1814" spc="67" dirty="0">
                <a:latin typeface="Georgia"/>
                <a:cs typeface="Georgia"/>
              </a:rPr>
              <a:t> </a:t>
            </a:r>
            <a:r>
              <a:rPr sz="1814" spc="-8" dirty="0">
                <a:latin typeface="Georgia"/>
                <a:cs typeface="Georgia"/>
              </a:rPr>
              <a:t>to</a:t>
            </a:r>
            <a:r>
              <a:rPr sz="1814" spc="67" dirty="0">
                <a:latin typeface="Georgia"/>
                <a:cs typeface="Georgia"/>
              </a:rPr>
              <a:t> </a:t>
            </a:r>
            <a:r>
              <a:rPr sz="1814" spc="-8" dirty="0">
                <a:latin typeface="Georgia"/>
                <a:cs typeface="Georgia"/>
              </a:rPr>
              <a:t>learn</a:t>
            </a:r>
            <a:endParaRPr lang="en-US" sz="1814" spc="-8" dirty="0">
              <a:latin typeface="Georgia"/>
              <a:cs typeface="Georgia"/>
            </a:endParaRPr>
          </a:p>
          <a:p>
            <a:pPr marL="437967" indent="-310942">
              <a:spcBef>
                <a:spcPts val="597"/>
              </a:spcBef>
              <a:buClr>
                <a:srgbClr val="3333B2"/>
              </a:buClr>
              <a:buSzPct val="110526"/>
              <a:buFont typeface="Arial" panose="020B0604020202020204" pitchFamily="34" charset="0"/>
              <a:buChar char="•"/>
              <a:tabLst>
                <a:tab pos="383215" algn="l"/>
              </a:tabLst>
            </a:pPr>
            <a:endParaRPr sz="1814" dirty="0">
              <a:latin typeface="Georgia"/>
              <a:cs typeface="Georgia"/>
            </a:endParaRPr>
          </a:p>
          <a:p>
            <a:pPr marL="437967" indent="-310942">
              <a:spcBef>
                <a:spcPts val="597"/>
              </a:spcBef>
              <a:buClr>
                <a:srgbClr val="3333B2"/>
              </a:buClr>
              <a:buSzPct val="110526"/>
              <a:buFont typeface="Arial" panose="020B0604020202020204" pitchFamily="34" charset="0"/>
              <a:buChar char="•"/>
              <a:tabLst>
                <a:tab pos="383215" algn="l"/>
              </a:tabLst>
            </a:pPr>
            <a:r>
              <a:rPr sz="1814" spc="-42" dirty="0">
                <a:latin typeface="Georgia"/>
                <a:cs typeface="Georgia"/>
              </a:rPr>
              <a:t>Take</a:t>
            </a:r>
            <a:r>
              <a:rPr sz="1814" spc="59" dirty="0">
                <a:latin typeface="Georgia"/>
                <a:cs typeface="Georgia"/>
              </a:rPr>
              <a:t> </a:t>
            </a:r>
            <a:r>
              <a:rPr sz="1814" dirty="0">
                <a:latin typeface="Georgia"/>
                <a:cs typeface="Georgia"/>
              </a:rPr>
              <a:t>care:</a:t>
            </a:r>
            <a:r>
              <a:rPr sz="1814" spc="143" dirty="0">
                <a:latin typeface="Georgia"/>
                <a:cs typeface="Georgia"/>
              </a:rPr>
              <a:t> </a:t>
            </a:r>
            <a:r>
              <a:rPr sz="1814" spc="25" dirty="0">
                <a:latin typeface="Georgia"/>
                <a:cs typeface="Georgia"/>
              </a:rPr>
              <a:t>we</a:t>
            </a:r>
            <a:r>
              <a:rPr sz="1814" spc="67" dirty="0">
                <a:latin typeface="Georgia"/>
                <a:cs typeface="Georgia"/>
              </a:rPr>
              <a:t> </a:t>
            </a:r>
            <a:r>
              <a:rPr sz="1814" dirty="0">
                <a:latin typeface="Georgia"/>
                <a:cs typeface="Georgia"/>
              </a:rPr>
              <a:t>do</a:t>
            </a:r>
            <a:r>
              <a:rPr sz="1814" spc="67" dirty="0">
                <a:latin typeface="Georgia"/>
                <a:cs typeface="Georgia"/>
              </a:rPr>
              <a:t> </a:t>
            </a:r>
            <a:r>
              <a:rPr sz="1814" spc="-8" dirty="0">
                <a:latin typeface="Georgia"/>
                <a:cs typeface="Georgia"/>
              </a:rPr>
              <a:t>often</a:t>
            </a:r>
            <a:r>
              <a:rPr sz="1814" spc="67" dirty="0">
                <a:latin typeface="Georgia"/>
                <a:cs typeface="Georgia"/>
              </a:rPr>
              <a:t> </a:t>
            </a:r>
            <a:r>
              <a:rPr sz="1814" dirty="0">
                <a:latin typeface="Georgia"/>
                <a:cs typeface="Georgia"/>
              </a:rPr>
              <a:t>violate</a:t>
            </a:r>
            <a:r>
              <a:rPr sz="1814" spc="67" dirty="0">
                <a:latin typeface="Georgia"/>
                <a:cs typeface="Georgia"/>
              </a:rPr>
              <a:t> </a:t>
            </a:r>
            <a:r>
              <a:rPr sz="1814" spc="-25" dirty="0">
                <a:latin typeface="Georgia"/>
                <a:cs typeface="Georgia"/>
              </a:rPr>
              <a:t>assumptions</a:t>
            </a:r>
            <a:r>
              <a:rPr sz="1814" spc="67" dirty="0">
                <a:latin typeface="Georgia"/>
                <a:cs typeface="Georgia"/>
              </a:rPr>
              <a:t> </a:t>
            </a:r>
            <a:r>
              <a:rPr sz="1814" spc="-25" dirty="0">
                <a:latin typeface="Georgia"/>
                <a:cs typeface="Georgia"/>
              </a:rPr>
              <a:t>from</a:t>
            </a:r>
            <a:r>
              <a:rPr sz="1814" spc="59" dirty="0">
                <a:latin typeface="Georgia"/>
                <a:cs typeface="Georgia"/>
              </a:rPr>
              <a:t> </a:t>
            </a:r>
            <a:r>
              <a:rPr sz="1814" spc="-8" dirty="0">
                <a:latin typeface="Georgia"/>
                <a:cs typeface="Georgia"/>
              </a:rPr>
              <a:t>supervised</a:t>
            </a:r>
            <a:r>
              <a:rPr sz="1814" spc="67" dirty="0">
                <a:latin typeface="Georgia"/>
                <a:cs typeface="Georgia"/>
              </a:rPr>
              <a:t> </a:t>
            </a:r>
            <a:r>
              <a:rPr sz="1814" spc="-8" dirty="0">
                <a:latin typeface="Georgia"/>
                <a:cs typeface="Georgia"/>
              </a:rPr>
              <a:t>learning</a:t>
            </a:r>
            <a:r>
              <a:rPr sz="1814" spc="67" dirty="0">
                <a:latin typeface="Georgia"/>
                <a:cs typeface="Georgia"/>
              </a:rPr>
              <a:t> </a:t>
            </a:r>
            <a:r>
              <a:rPr sz="1814" spc="8" dirty="0">
                <a:latin typeface="Georgia"/>
                <a:cs typeface="Georgia"/>
              </a:rPr>
              <a:t>(iid,</a:t>
            </a:r>
            <a:r>
              <a:rPr sz="1814" spc="67" dirty="0">
                <a:latin typeface="Georgia"/>
                <a:cs typeface="Georgia"/>
              </a:rPr>
              <a:t> </a:t>
            </a:r>
            <a:r>
              <a:rPr sz="1814" dirty="0">
                <a:latin typeface="Georgia"/>
                <a:cs typeface="Georgia"/>
              </a:rPr>
              <a:t>stationarity)</a:t>
            </a:r>
            <a:endParaRPr lang="en-US" sz="1814" dirty="0">
              <a:latin typeface="Georgia"/>
              <a:cs typeface="Georgia"/>
            </a:endParaRPr>
          </a:p>
          <a:p>
            <a:pPr marL="437967" indent="-310942">
              <a:spcBef>
                <a:spcPts val="597"/>
              </a:spcBef>
              <a:buClr>
                <a:srgbClr val="3333B2"/>
              </a:buClr>
              <a:buSzPct val="110526"/>
              <a:buFont typeface="Arial" panose="020B0604020202020204" pitchFamily="34" charset="0"/>
              <a:buChar char="•"/>
              <a:tabLst>
                <a:tab pos="383215" algn="l"/>
              </a:tabLst>
            </a:pPr>
            <a:endParaRPr sz="1814" dirty="0">
              <a:latin typeface="Georgia"/>
              <a:cs typeface="Georgia"/>
            </a:endParaRPr>
          </a:p>
          <a:p>
            <a:pPr marL="437967" indent="-310942">
              <a:spcBef>
                <a:spcPts val="597"/>
              </a:spcBef>
              <a:buClr>
                <a:srgbClr val="3333B2"/>
              </a:buClr>
              <a:buSzPct val="110526"/>
              <a:buFont typeface="Arial" panose="020B0604020202020204" pitchFamily="34" charset="0"/>
              <a:buChar char="•"/>
              <a:tabLst>
                <a:tab pos="383215" algn="l"/>
              </a:tabLst>
            </a:pPr>
            <a:r>
              <a:rPr sz="1814" spc="-17" dirty="0">
                <a:latin typeface="Georgia"/>
                <a:cs typeface="Georgia"/>
              </a:rPr>
              <a:t>Deep</a:t>
            </a:r>
            <a:r>
              <a:rPr sz="1814" spc="59" dirty="0">
                <a:latin typeface="Georgia"/>
                <a:cs typeface="Georgia"/>
              </a:rPr>
              <a:t> </a:t>
            </a:r>
            <a:r>
              <a:rPr sz="1814" spc="-8" dirty="0">
                <a:latin typeface="Georgia"/>
                <a:cs typeface="Georgia"/>
              </a:rPr>
              <a:t>learning</a:t>
            </a:r>
            <a:r>
              <a:rPr sz="1814" spc="59" dirty="0">
                <a:latin typeface="Georgia"/>
                <a:cs typeface="Georgia"/>
              </a:rPr>
              <a:t> </a:t>
            </a:r>
            <a:r>
              <a:rPr sz="1814" spc="-34" dirty="0">
                <a:latin typeface="Georgia"/>
                <a:cs typeface="Georgia"/>
              </a:rPr>
              <a:t>is</a:t>
            </a:r>
            <a:r>
              <a:rPr sz="1814" spc="67" dirty="0">
                <a:latin typeface="Georgia"/>
                <a:cs typeface="Georgia"/>
              </a:rPr>
              <a:t> </a:t>
            </a:r>
            <a:r>
              <a:rPr sz="1814" spc="-8" dirty="0">
                <a:latin typeface="Georgia"/>
                <a:cs typeface="Georgia"/>
              </a:rPr>
              <a:t>an</a:t>
            </a:r>
            <a:r>
              <a:rPr sz="1814" spc="59" dirty="0">
                <a:latin typeface="Georgia"/>
                <a:cs typeface="Georgia"/>
              </a:rPr>
              <a:t> </a:t>
            </a:r>
            <a:r>
              <a:rPr sz="1814" spc="-17" dirty="0">
                <a:latin typeface="Georgia"/>
                <a:cs typeface="Georgia"/>
              </a:rPr>
              <a:t>important</a:t>
            </a:r>
            <a:r>
              <a:rPr sz="1814" spc="59" dirty="0">
                <a:latin typeface="Georgia"/>
                <a:cs typeface="Georgia"/>
              </a:rPr>
              <a:t> </a:t>
            </a:r>
            <a:r>
              <a:rPr sz="1814" dirty="0">
                <a:latin typeface="Georgia"/>
                <a:cs typeface="Georgia"/>
              </a:rPr>
              <a:t>tool</a:t>
            </a:r>
          </a:p>
          <a:p>
            <a:pPr marL="437967" indent="-310942">
              <a:spcBef>
                <a:spcPts val="589"/>
              </a:spcBef>
              <a:buClr>
                <a:srgbClr val="3333B2"/>
              </a:buClr>
              <a:buSzPct val="110526"/>
              <a:buFont typeface="Arial" panose="020B0604020202020204" pitchFamily="34" charset="0"/>
              <a:buChar char="•"/>
              <a:tabLst>
                <a:tab pos="383215" algn="l"/>
              </a:tabLst>
            </a:pPr>
            <a:endParaRPr lang="en-US" sz="1814" spc="-17" dirty="0">
              <a:latin typeface="Georgia"/>
              <a:cs typeface="Georgia"/>
            </a:endParaRPr>
          </a:p>
          <a:p>
            <a:pPr marL="437967" indent="-310942">
              <a:spcBef>
                <a:spcPts val="589"/>
              </a:spcBef>
              <a:buClr>
                <a:srgbClr val="3333B2"/>
              </a:buClr>
              <a:buSzPct val="110526"/>
              <a:buFont typeface="Arial" panose="020B0604020202020204" pitchFamily="34" charset="0"/>
              <a:buChar char="•"/>
              <a:tabLst>
                <a:tab pos="383215" algn="l"/>
              </a:tabLst>
            </a:pPr>
            <a:r>
              <a:rPr sz="1814" spc="-17" dirty="0">
                <a:latin typeface="Georgia"/>
                <a:cs typeface="Georgia"/>
              </a:rPr>
              <a:t>Deep</a:t>
            </a:r>
            <a:r>
              <a:rPr sz="1814" spc="67" dirty="0">
                <a:latin typeface="Georgia"/>
                <a:cs typeface="Georgia"/>
              </a:rPr>
              <a:t> </a:t>
            </a:r>
            <a:r>
              <a:rPr sz="1814" spc="-17" dirty="0">
                <a:latin typeface="Georgia"/>
                <a:cs typeface="Georgia"/>
              </a:rPr>
              <a:t>reinforcement</a:t>
            </a:r>
            <a:r>
              <a:rPr sz="1814" spc="67" dirty="0">
                <a:latin typeface="Georgia"/>
                <a:cs typeface="Georgia"/>
              </a:rPr>
              <a:t> </a:t>
            </a:r>
            <a:r>
              <a:rPr sz="1814" spc="-8" dirty="0">
                <a:latin typeface="Georgia"/>
                <a:cs typeface="Georgia"/>
              </a:rPr>
              <a:t>learning</a:t>
            </a:r>
            <a:r>
              <a:rPr sz="1814" spc="75" dirty="0">
                <a:latin typeface="Georgia"/>
                <a:cs typeface="Georgia"/>
              </a:rPr>
              <a:t> </a:t>
            </a:r>
            <a:r>
              <a:rPr sz="1814" spc="-34" dirty="0">
                <a:latin typeface="Georgia"/>
                <a:cs typeface="Georgia"/>
              </a:rPr>
              <a:t>is</a:t>
            </a:r>
            <a:r>
              <a:rPr sz="1814" spc="67" dirty="0">
                <a:latin typeface="Georgia"/>
                <a:cs typeface="Georgia"/>
              </a:rPr>
              <a:t> </a:t>
            </a:r>
            <a:r>
              <a:rPr sz="1814" spc="17" dirty="0">
                <a:latin typeface="Georgia"/>
                <a:cs typeface="Georgia"/>
              </a:rPr>
              <a:t>a</a:t>
            </a:r>
            <a:r>
              <a:rPr sz="1814" spc="75" dirty="0">
                <a:latin typeface="Georgia"/>
                <a:cs typeface="Georgia"/>
              </a:rPr>
              <a:t> </a:t>
            </a:r>
            <a:r>
              <a:rPr sz="1814" spc="-25" dirty="0">
                <a:latin typeface="Georgia"/>
                <a:cs typeface="Georgia"/>
              </a:rPr>
              <a:t>rich</a:t>
            </a:r>
            <a:r>
              <a:rPr sz="1814" spc="67" dirty="0">
                <a:latin typeface="Georgia"/>
                <a:cs typeface="Georgia"/>
              </a:rPr>
              <a:t> </a:t>
            </a:r>
            <a:r>
              <a:rPr sz="1814" spc="-8" dirty="0">
                <a:latin typeface="Georgia"/>
                <a:cs typeface="Georgia"/>
              </a:rPr>
              <a:t>and</a:t>
            </a:r>
            <a:r>
              <a:rPr sz="1814" spc="75" dirty="0">
                <a:latin typeface="Georgia"/>
                <a:cs typeface="Georgia"/>
              </a:rPr>
              <a:t> </a:t>
            </a:r>
            <a:r>
              <a:rPr sz="1814" spc="-8" dirty="0">
                <a:latin typeface="Georgia"/>
                <a:cs typeface="Georgia"/>
              </a:rPr>
              <a:t>active</a:t>
            </a:r>
            <a:r>
              <a:rPr sz="1814" spc="67" dirty="0">
                <a:latin typeface="Georgia"/>
                <a:cs typeface="Georgia"/>
              </a:rPr>
              <a:t> </a:t>
            </a:r>
            <a:r>
              <a:rPr sz="1814" spc="-8" dirty="0">
                <a:latin typeface="Georgia"/>
                <a:cs typeface="Georgia"/>
              </a:rPr>
              <a:t>research</a:t>
            </a:r>
            <a:r>
              <a:rPr sz="1814" spc="75" dirty="0">
                <a:latin typeface="Georgia"/>
                <a:cs typeface="Georgia"/>
              </a:rPr>
              <a:t> </a:t>
            </a:r>
            <a:r>
              <a:rPr sz="1814" spc="-17" dirty="0">
                <a:latin typeface="Georgia"/>
                <a:cs typeface="Georgia"/>
              </a:rPr>
              <a:t>field</a:t>
            </a:r>
            <a:endParaRPr sz="1814" dirty="0">
              <a:latin typeface="Georgia"/>
              <a:cs typeface="Georgia"/>
            </a:endParaRPr>
          </a:p>
        </p:txBody>
      </p:sp>
      <p:sp>
        <p:nvSpPr>
          <p:cNvPr id="4" name="Rectangle 3">
            <a:extLst>
              <a:ext uri="{FF2B5EF4-FFF2-40B4-BE49-F238E27FC236}">
                <a16:creationId xmlns:a16="http://schemas.microsoft.com/office/drawing/2014/main" id="{EA59DABD-2E34-0109-3E59-36D2EAB4439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70ECC766-4547-9981-5AA3-BDA6973BEF2A}"/>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BE452CD0-A83B-13B4-525D-7F3D0651C9F7}"/>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908445525"/>
      </p:ext>
    </p:extLst>
  </p:cSld>
  <p:clrMapOvr>
    <a:masterClrMapping/>
  </p:clrMapOvr>
  <p:transition>
    <p:cut/>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0" ma:contentTypeDescription="Create a new document." ma:contentTypeScope="" ma:versionID="ffdc4f1c77f00ab600cca569207c3b47">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c2e862ff68316f879b6e5e756a58323c"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MediaServiceSearchPropertie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B93FC8B-7B16-4C40-9A84-D294640D2FF3}">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8EA87B61-93A0-497D-A1D8-332E95F69D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7A12F40-ED65-4AAB-8790-BFC23C736C9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781</TotalTime>
  <Words>2492</Words>
  <Application>Microsoft Office PowerPoint</Application>
  <PresentationFormat>Widescreen</PresentationFormat>
  <Paragraphs>394</Paragraphs>
  <Slides>52</Slides>
  <Notes>3</Notes>
  <HiddenSlides>0</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52</vt:i4>
      </vt:variant>
    </vt:vector>
  </HeadingPairs>
  <TitlesOfParts>
    <vt:vector size="67" baseType="lpstr">
      <vt:lpstr>Aldhabi</vt:lpstr>
      <vt:lpstr>Andalus</vt:lpstr>
      <vt:lpstr>Arial</vt:lpstr>
      <vt:lpstr>Arial MT</vt:lpstr>
      <vt:lpstr>Calibri</vt:lpstr>
      <vt:lpstr>Calibri Light</vt:lpstr>
      <vt:lpstr>Cambria</vt:lpstr>
      <vt:lpstr>Carlito</vt:lpstr>
      <vt:lpstr>Georgia</vt:lpstr>
      <vt:lpstr>Lucida Sans Unicode</vt:lpstr>
      <vt:lpstr>Microsoft Sans Serif</vt:lpstr>
      <vt:lpstr>Times New Roman</vt:lpstr>
      <vt:lpstr>Trebuchet MS</vt:lpstr>
      <vt:lpstr>Wingdings</vt:lpstr>
      <vt:lpstr>Office Theme</vt:lpstr>
      <vt:lpstr>PowerPoint Presentation</vt:lpstr>
      <vt:lpstr>PowerPoint Presentation</vt:lpstr>
      <vt:lpstr>Introduction to Reinforcement Learning</vt:lpstr>
      <vt:lpstr>The objectives of the lecture is to:</vt:lpstr>
      <vt:lpstr>What is Reinforcement Learning?</vt:lpstr>
      <vt:lpstr>Machine Learning</vt:lpstr>
      <vt:lpstr>Machine Learning Areas</vt:lpstr>
      <vt:lpstr>Supervised Learning</vt:lpstr>
      <vt:lpstr>Steps</vt:lpstr>
      <vt:lpstr>Unsupervised Learning</vt:lpstr>
      <vt:lpstr>Unsupervised Learning</vt:lpstr>
      <vt:lpstr>Reinforcement Learning</vt:lpstr>
      <vt:lpstr>What is reinforcement learning?</vt:lpstr>
      <vt:lpstr>PowerPoint Presentation</vt:lpstr>
      <vt:lpstr>PowerPoint Presentation</vt:lpstr>
      <vt:lpstr>Examples of RL problems</vt:lpstr>
      <vt:lpstr>What is reinforcement learning?</vt:lpstr>
      <vt:lpstr>Atari Example: Reinforcement Learning</vt:lpstr>
      <vt:lpstr>Agent and Environment</vt:lpstr>
      <vt:lpstr>Rewards</vt:lpstr>
      <vt:lpstr>Values</vt:lpstr>
      <vt:lpstr>Maximizing value by taking actions</vt:lpstr>
      <vt:lpstr>Action values</vt:lpstr>
      <vt:lpstr>Core concepts</vt:lpstr>
      <vt:lpstr>PowerPoint Presentation</vt:lpstr>
      <vt:lpstr>Environment State</vt:lpstr>
      <vt:lpstr>Agent State</vt:lpstr>
      <vt:lpstr>Fully Observable Environments</vt:lpstr>
      <vt:lpstr>Markov decision processes</vt:lpstr>
      <vt:lpstr>Partially Observable Environments</vt:lpstr>
      <vt:lpstr>Agent State</vt:lpstr>
      <vt:lpstr>PowerPoint Presentation</vt:lpstr>
      <vt:lpstr>PowerPoint Presentation</vt:lpstr>
      <vt:lpstr>PowerPoint Presentation</vt:lpstr>
      <vt:lpstr>PowerPoint Presentation</vt:lpstr>
      <vt:lpstr>PowerPoint Presentation</vt:lpstr>
      <vt:lpstr>Partially Observable Environments</vt:lpstr>
      <vt:lpstr>PowerPoint Presentation</vt:lpstr>
      <vt:lpstr>Policy</vt:lpstr>
      <vt:lpstr>PowerPoint Presentation</vt:lpstr>
      <vt:lpstr>Value Function</vt:lpstr>
      <vt:lpstr>Value Function</vt:lpstr>
      <vt:lpstr>PowerPoint Presentation</vt:lpstr>
      <vt:lpstr>Model</vt:lpstr>
      <vt:lpstr>Maze Example</vt:lpstr>
      <vt:lpstr>PowerPoint Presentation</vt:lpstr>
      <vt:lpstr>PowerPoint Presentation</vt:lpstr>
      <vt:lpstr>Maze Example: Model</vt:lpstr>
      <vt:lpstr>Agent Categories</vt:lpstr>
      <vt:lpstr>PowerPoint Presentation</vt:lpstr>
      <vt:lpstr>Learning Agent Components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Ashraf Elsayed</cp:lastModifiedBy>
  <cp:revision>44</cp:revision>
  <dcterms:created xsi:type="dcterms:W3CDTF">2023-04-29T09:08:23Z</dcterms:created>
  <dcterms:modified xsi:type="dcterms:W3CDTF">2024-02-03T02:18:10Z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