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8" r:id="rId1"/>
  </p:sldMasterIdLst>
  <p:notesMasterIdLst>
    <p:notesMasterId r:id="rId18"/>
  </p:notesMasterIdLst>
  <p:handoutMasterIdLst>
    <p:handoutMasterId r:id="rId19"/>
  </p:handoutMasterIdLst>
  <p:sldIdLst>
    <p:sldId id="363" r:id="rId2"/>
    <p:sldId id="369" r:id="rId3"/>
    <p:sldId id="364" r:id="rId4"/>
    <p:sldId id="365" r:id="rId5"/>
    <p:sldId id="371" r:id="rId6"/>
    <p:sldId id="370" r:id="rId7"/>
    <p:sldId id="366" r:id="rId8"/>
    <p:sldId id="367" r:id="rId9"/>
    <p:sldId id="373" r:id="rId10"/>
    <p:sldId id="374" r:id="rId11"/>
    <p:sldId id="375" r:id="rId12"/>
    <p:sldId id="376" r:id="rId13"/>
    <p:sldId id="377" r:id="rId14"/>
    <p:sldId id="378" r:id="rId15"/>
    <p:sldId id="379" r:id="rId16"/>
    <p:sldId id="297" r:id="rId17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B06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282" autoAdjust="0"/>
  </p:normalViewPr>
  <p:slideViewPr>
    <p:cSldViewPr>
      <p:cViewPr varScale="1">
        <p:scale>
          <a:sx n="62" d="100"/>
          <a:sy n="62" d="100"/>
        </p:scale>
        <p:origin x="-967" y="-69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3113D46D-4065-4A17-BF4D-6C30E413B4D1}" type="datetimeFigureOut">
              <a:rPr lang="en-US"/>
              <a:pPr>
                <a:defRPr/>
              </a:pPr>
              <a:t>5/20/2022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1D42E491-B660-402F-B9F4-9CDE4A5A3D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50964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48B9DC0-9837-4C0D-91BC-480B9B759597}" type="datetimeFigureOut">
              <a:rPr lang="en-US"/>
              <a:pPr>
                <a:defRPr/>
              </a:pPr>
              <a:t>5/20/2022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233DB91E-1848-49E0-A451-46FC7AAC16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38974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2F36CEA6-4DEC-453E-97E3-4696949721A7}" type="slidenum">
              <a:rPr lang="en-US" smtClean="0">
                <a:solidFill>
                  <a:prstClr val="black"/>
                </a:solidFill>
                <a:latin typeface="Calibri" panose="020F0502020204030204" pitchFamily="34" charset="0"/>
              </a:rPr>
              <a:pPr/>
              <a:t>1</a:t>
            </a:fld>
            <a:endParaRPr lang="en-US" smtClean="0">
              <a:solidFill>
                <a:prstClr val="black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4174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F6AD1-BAE9-4C65-82CB-714C360FBA62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4257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5D09203-26C8-41C2-A1A2-75D29EF0E4F5}" type="slidenum">
              <a:rPr lang="en-US" smtClean="0">
                <a:latin typeface="Calibri" panose="020F0502020204030204" pitchFamily="34" charset="0"/>
              </a:rPr>
              <a:pPr/>
              <a:t>16</a:t>
            </a:fld>
            <a:endParaRPr 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091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FE3D05-E49F-4AB4-A10A-303593E7A55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7E4EF3-2510-4CA4-AC11-B867A8637131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394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585A118-EBFB-4B26-899A-2119EABDE539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E69E91-E87B-45DD-B099-93F3FF06128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8032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9E315D-89BE-4855-BACE-FBC3909E2A78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A831CBB-B184-4CEE-A904-A90280CB53B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30388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E74281-ABC8-473B-A89E-9F4118249E8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712B6BE-D494-49E6-A5E5-2B4EDE9C3F67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179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47BA70-00A0-49DB-90E8-CB5ECD9B109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953389-D827-46B3-AA9C-A956CB533B5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89315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0661AA-0B9A-4C33-8B10-E114C41B2AAE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39D963-7E45-43CD-BD7B-F60E9EF7FF0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920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FD98A0-AD63-4A8B-B2ED-5A8DBC33BD9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5EBB11-54BE-472D-9F59-4E294CA4F9F4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7736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EE7CC6D-7003-45BF-A175-1015924C295C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FCABA0-58EF-47D2-BCD9-ABA7B4732CA0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3679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A389063-28AC-4D41-9AA1-8BDAB87C7FD5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27C7C6-24F9-4E54-A0BB-9D3CD7837305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518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172626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1756235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9895364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z="8000" dirty="0">
                <a:ln w="3175" cmpd="sng">
                  <a:noFill/>
                </a:ln>
                <a:solidFill>
                  <a:srgbClr val="A5300F">
                    <a:lumMod val="60000"/>
                    <a:lumOff val="40000"/>
                  </a:srgbClr>
                </a:solidFill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34209985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7176944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BDD2BA-44F9-4AB4-BD82-D6DDDEB02783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A8BD21F-160C-4AE3-9057-B29D6E510D0B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6153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FB3E57F-9079-4ABB-BB29-54F2B86C2620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86382C3-FD8A-4893-B827-E3EC5FB4D3DD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2255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C93531F-42D5-4FDB-B679-D1D43990E1DB}" type="datetime1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5/20/2022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93CE93DD-7EE5-4721-9DB4-AA21296D1CFA}" type="slidenum">
              <a:rPr lang="en-US" smtClean="0">
                <a:solidFill>
                  <a:srgbClr val="A5300F"/>
                </a:solidFill>
              </a:rPr>
              <a:pPr>
                <a:defRPr/>
              </a:pPr>
              <a:t>‹#›</a:t>
            </a:fld>
            <a:endParaRPr lang="en-US">
              <a:solidFill>
                <a:srgbClr val="A5300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2033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9" r:id="rId1"/>
    <p:sldLayoutId id="2147483940" r:id="rId2"/>
    <p:sldLayoutId id="2147483941" r:id="rId3"/>
    <p:sldLayoutId id="2147483942" r:id="rId4"/>
    <p:sldLayoutId id="2147483943" r:id="rId5"/>
    <p:sldLayoutId id="2147483944" r:id="rId6"/>
    <p:sldLayoutId id="2147483945" r:id="rId7"/>
    <p:sldLayoutId id="2147483946" r:id="rId8"/>
    <p:sldLayoutId id="2147483947" r:id="rId9"/>
    <p:sldLayoutId id="2147483948" r:id="rId10"/>
    <p:sldLayoutId id="2147483949" r:id="rId11"/>
    <p:sldLayoutId id="2147483950" r:id="rId12"/>
    <p:sldLayoutId id="2147483951" r:id="rId13"/>
    <p:sldLayoutId id="2147483952" r:id="rId14"/>
    <p:sldLayoutId id="2147483953" r:id="rId15"/>
    <p:sldLayoutId id="214748395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2.png"/><Relationship Id="rId3" Type="http://schemas.openxmlformats.org/officeDocument/2006/relationships/image" Target="../media/image3.png"/><Relationship Id="rId7" Type="http://schemas.openxmlformats.org/officeDocument/2006/relationships/image" Target="../media/image8.png"/><Relationship Id="rId12" Type="http://schemas.openxmlformats.org/officeDocument/2006/relationships/hyperlink" Target="https://www.scopus.com/authid/detail.uri?authorId=56105545600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emf"/><Relationship Id="rId11" Type="http://schemas.openxmlformats.org/officeDocument/2006/relationships/hyperlink" Target="https://orcid.org/0000-0001-7241-9327" TargetMode="External"/><Relationship Id="rId5" Type="http://schemas.openxmlformats.org/officeDocument/2006/relationships/image" Target="../media/image5.emf"/><Relationship Id="rId10" Type="http://schemas.openxmlformats.org/officeDocument/2006/relationships/hyperlink" Target="https://scholar.google.com.my/citations?user=4CFExCUAAAAJ&amp;hl=en" TargetMode="External"/><Relationship Id="rId4" Type="http://schemas.openxmlformats.org/officeDocument/2006/relationships/image" Target="../media/image4.emf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4.emf"/><Relationship Id="rId7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emf"/><Relationship Id="rId5" Type="http://schemas.openxmlformats.org/officeDocument/2006/relationships/image" Target="../media/image6.emf"/><Relationship Id="rId4" Type="http://schemas.openxmlformats.org/officeDocument/2006/relationships/image" Target="../media/image5.emf"/><Relationship Id="rId9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14300"/>
            <a:ext cx="8935175" cy="3810000"/>
          </a:xfrm>
          <a:extLst/>
        </p:spPr>
        <p:txBody>
          <a:bodyPr>
            <a:normAutofit/>
          </a:bodyPr>
          <a:lstStyle/>
          <a:p>
            <a:pPr algn="ctr">
              <a:defRPr/>
            </a:pP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err="1" smtClean="0"/>
              <a:t>CyberSecurity</a:t>
            </a:r>
            <a:r>
              <a:rPr lang="en-US" dirty="0" smtClean="0"/>
              <a:t> Fundamentals</a:t>
            </a:r>
            <a:br>
              <a:rPr lang="en-US" dirty="0" smtClean="0"/>
            </a:br>
            <a:r>
              <a:rPr lang="en-US" sz="2000" dirty="0" smtClean="0"/>
              <a:t>Master of Science in </a:t>
            </a:r>
            <a:r>
              <a:rPr lang="en-US" sz="2000" dirty="0" err="1" smtClean="0"/>
              <a:t>Cybersecurity</a:t>
            </a:r>
            <a:r>
              <a:rPr lang="en-US" sz="2000" dirty="0" smtClean="0"/>
              <a:t> </a:t>
            </a:r>
            <a:br>
              <a:rPr lang="en-US" sz="2000" dirty="0" smtClean="0"/>
            </a:br>
            <a:r>
              <a:rPr lang="en-US" sz="2800" dirty="0" smtClean="0"/>
              <a:t/>
            </a:r>
            <a:br>
              <a:rPr lang="en-US" sz="2800" dirty="0" smtClean="0"/>
            </a:br>
            <a:r>
              <a:rPr lang="en-US" sz="27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Orientation </a:t>
            </a:r>
            <a:r>
              <a:rPr lang="en-US" sz="27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show</a:t>
            </a:r>
            <a:br>
              <a:rPr lang="en-US" sz="27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r-YE" sz="27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عرض توجيهي</a:t>
            </a:r>
            <a:r>
              <a:rPr lang="en-US" sz="27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sz="49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1793355" y="4356100"/>
            <a:ext cx="7854950" cy="1752600"/>
          </a:xfrm>
        </p:spPr>
        <p:txBody>
          <a:bodyPr>
            <a:noAutofit/>
          </a:bodyPr>
          <a:lstStyle/>
          <a:p>
            <a:pPr marR="0" algn="ctr" eaLnBrk="1" hangingPunct="1"/>
            <a:r>
              <a:rPr lang="en-US" i="1" dirty="0" smtClean="0"/>
              <a:t>Dr. Redhwan </a:t>
            </a:r>
            <a:r>
              <a:rPr lang="en-US" i="1" dirty="0" err="1" smtClean="0"/>
              <a:t>Saad</a:t>
            </a:r>
            <a:endParaRPr lang="en-US" i="1" dirty="0" smtClean="0"/>
          </a:p>
          <a:p>
            <a:pPr marR="0" algn="ctr" eaLnBrk="1" hangingPunct="1"/>
            <a:endParaRPr lang="en-US" i="1" dirty="0" smtClean="0"/>
          </a:p>
          <a:p>
            <a:pPr marR="0" algn="ctr" eaLnBrk="1" hangingPunct="1"/>
            <a:r>
              <a:rPr lang="en-US" sz="2000" dirty="0" smtClean="0">
                <a:ea typeface="Majalla UI"/>
                <a:cs typeface="Majalla UI"/>
              </a:rPr>
              <a:t>Everyone Smart </a:t>
            </a:r>
            <a:r>
              <a:rPr lang="en-US" sz="2000" dirty="0">
                <a:ea typeface="Majalla UI"/>
                <a:cs typeface="Majalla UI"/>
              </a:rPr>
              <a:t>University </a:t>
            </a:r>
            <a:r>
              <a:rPr lang="en-US" sz="2000" dirty="0" smtClean="0">
                <a:ea typeface="Majalla UI"/>
                <a:cs typeface="Majalla UI"/>
              </a:rPr>
              <a:t> </a:t>
            </a:r>
          </a:p>
          <a:p>
            <a:pPr marR="0" algn="ctr" eaLnBrk="1" hangingPunct="1"/>
            <a:r>
              <a:rPr lang="en-US" sz="2000" dirty="0" smtClean="0">
                <a:ea typeface="Majalla UI"/>
                <a:cs typeface="Majalla UI"/>
              </a:rPr>
              <a:t>Faculty of IT</a:t>
            </a:r>
            <a:endParaRPr lang="en-US" sz="2000" dirty="0"/>
          </a:p>
          <a:p>
            <a:pPr marR="0" algn="ctr" eaLnBrk="1" hangingPunct="1"/>
            <a:r>
              <a:rPr lang="en-US" sz="2000" dirty="0" smtClean="0"/>
              <a:t>2022</a:t>
            </a:r>
            <a:endParaRPr lang="en-US" sz="2000" dirty="0"/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729AD7A-7DE9-4247-A582-BC235EEC0C3A}" type="slidenum">
              <a:rPr lang="en-US" smtClean="0">
                <a:solidFill>
                  <a:srgbClr val="D1EAEE"/>
                </a:solidFill>
                <a:latin typeface="Constantia" panose="02030602050306030303" pitchFamily="18" charset="0"/>
              </a:rPr>
              <a:pPr/>
              <a:t>1</a:t>
            </a:fld>
            <a:endParaRPr lang="en-US" smtClean="0">
              <a:solidFill>
                <a:srgbClr val="D1EAE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62400" y="-76200"/>
            <a:ext cx="2819400" cy="1702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276600"/>
            <a:ext cx="2133600" cy="21336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5" y="0"/>
            <a:ext cx="7740736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498863" y="1897595"/>
            <a:ext cx="6235438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400" b="1" i="1" dirty="0" smtClean="0">
                <a:solidFill>
                  <a:srgbClr val="FF0000"/>
                </a:solidFill>
              </a:rPr>
              <a:t>Dr. Redhwan Mohammed Ahmed </a:t>
            </a:r>
            <a:r>
              <a:rPr lang="en-US" sz="2400" b="1" i="1" dirty="0" err="1" smtClean="0">
                <a:solidFill>
                  <a:srgbClr val="FF0000"/>
                </a:solidFill>
              </a:rPr>
              <a:t>Saad</a:t>
            </a:r>
            <a:endParaRPr lang="en-US" sz="2400" b="1" i="1" dirty="0" smtClean="0">
              <a:solidFill>
                <a:srgbClr val="FF0000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000" dirty="0" smtClean="0">
                <a:solidFill>
                  <a:srgbClr val="0070C0"/>
                </a:solidFill>
              </a:rPr>
              <a:t>Assistant </a:t>
            </a:r>
            <a:r>
              <a:rPr lang="en-US" sz="2000" dirty="0">
                <a:solidFill>
                  <a:srgbClr val="0070C0"/>
                </a:solidFill>
              </a:rPr>
              <a:t>Professor in Internet Infrastructure Security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 err="1"/>
              <a:t>Ph.D</a:t>
            </a:r>
            <a:r>
              <a:rPr lang="en-US" sz="2000" dirty="0"/>
              <a:t> from USM, Malaysia, April. 2016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Thesis: “</a:t>
            </a:r>
            <a:r>
              <a:rPr lang="en-US" dirty="0"/>
              <a:t>ICMPv6  Echo  Request  </a:t>
            </a:r>
            <a:r>
              <a:rPr lang="en-US" dirty="0" err="1"/>
              <a:t>DDoS</a:t>
            </a:r>
            <a:r>
              <a:rPr lang="en-US" dirty="0"/>
              <a:t>  Attack  Detection  Framework using a Back-propagation Neural Network”.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M.Sc</a:t>
            </a:r>
            <a:r>
              <a:rPr lang="en-US" sz="2000" dirty="0"/>
              <a:t> from “LETI”, RUSSIA, Sep.2007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err="1"/>
              <a:t>B.Sc</a:t>
            </a:r>
            <a:r>
              <a:rPr lang="en-US" sz="2000" dirty="0"/>
              <a:t> from “LETI”, RUSSIA, Sep.2004</a:t>
            </a:r>
          </a:p>
          <a:p>
            <a:pPr marL="914400" lvl="2" indent="0"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2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158" y="322031"/>
            <a:ext cx="3546384" cy="5999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955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3252" y="622966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1178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Who Am I?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204594" y="1353252"/>
            <a:ext cx="10317163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accent6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By email at </a:t>
            </a:r>
            <a:r>
              <a:rPr lang="en-US" sz="2000" dirty="0" smtClean="0">
                <a:solidFill>
                  <a:srgbClr val="0B06D0"/>
                </a:solidFill>
              </a:rPr>
              <a:t>redhwan@esu.ac.ae</a:t>
            </a:r>
            <a:r>
              <a:rPr lang="en-US" sz="2000" dirty="0">
                <a:solidFill>
                  <a:srgbClr val="0B06D0"/>
                </a:solidFill>
              </a:rPr>
              <a:t/>
            </a:r>
            <a:br>
              <a:rPr lang="en-US" sz="2000" dirty="0">
                <a:solidFill>
                  <a:srgbClr val="0B06D0"/>
                </a:solidFill>
              </a:rPr>
            </a:br>
            <a:r>
              <a:rPr lang="en-US" sz="2000" dirty="0"/>
              <a:t>( please include </a:t>
            </a:r>
            <a:r>
              <a:rPr lang="en-US" sz="2000" dirty="0" smtClean="0"/>
              <a:t>“</a:t>
            </a:r>
            <a:r>
              <a:rPr lang="en-US" sz="2000" dirty="0" err="1" smtClean="0"/>
              <a:t>Cybersecurity</a:t>
            </a:r>
            <a:r>
              <a:rPr lang="en-US" sz="2000" dirty="0" smtClean="0"/>
              <a:t> Fundamentals” </a:t>
            </a:r>
            <a:r>
              <a:rPr lang="en-US" sz="2000" dirty="0"/>
              <a:t>in subject line)</a:t>
            </a:r>
          </a:p>
          <a:p>
            <a:pPr marL="914400" lvl="2" indent="0">
              <a:defRPr/>
            </a:pPr>
            <a:endParaRPr lang="en-US" sz="2000" dirty="0"/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rgbClr val="0070C0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/>
              <a:t> </a:t>
            </a:r>
            <a:r>
              <a:rPr lang="en-US" sz="2000" dirty="0" smtClean="0"/>
              <a:t>Discussion Time (Tuesday at 9:00 PM) every day</a:t>
            </a:r>
            <a:endParaRPr lang="en-US" sz="2000" dirty="0"/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endParaRPr lang="en-US" sz="2000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3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204594" y="36576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4" name="Picture 13" descr="C:\Users\Redhwan\Downloads\ClipartKey_1242841.pn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9694" y="367474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Rounded Rectangle 14"/>
          <p:cNvSpPr/>
          <p:nvPr/>
        </p:nvSpPr>
        <p:spPr>
          <a:xfrm>
            <a:off x="1226184" y="434340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6" name="Picture 15" descr="Scopus Indexed Journals - I -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0010" y="4352925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7" name="Rounded Rectangle 16"/>
          <p:cNvSpPr/>
          <p:nvPr/>
        </p:nvSpPr>
        <p:spPr>
          <a:xfrm>
            <a:off x="1219199" y="505446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8" name="Picture 17" descr="المعرف المفتوح للباحثين والمساهمين - ويكيبيديا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264" y="505319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Text Box 84"/>
          <p:cNvSpPr txBox="1"/>
          <p:nvPr/>
        </p:nvSpPr>
        <p:spPr>
          <a:xfrm>
            <a:off x="1810510" y="3741445"/>
            <a:ext cx="7201047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10"/>
              </a:rPr>
              <a:t>https://scholar.google.com.my/citations?user=4CFExCUAAAAJ&amp;hl=en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21" name="Text Box 90"/>
          <p:cNvSpPr txBox="1"/>
          <p:nvPr/>
        </p:nvSpPr>
        <p:spPr>
          <a:xfrm>
            <a:off x="1994162" y="515165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  <a:hlinkClick r:id="rId11"/>
              </a:rPr>
              <a:t>https://orcid.org/0000-0001-7241-9327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rgbClr val="0B06D0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rgbClr val="0B06D0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22" name="Text Box 87"/>
          <p:cNvSpPr txBox="1"/>
          <p:nvPr/>
        </p:nvSpPr>
        <p:spPr>
          <a:xfrm>
            <a:off x="1903479" y="443285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u="sng" dirty="0">
                <a:solidFill>
                  <a:srgbClr val="0000FF"/>
                </a:solidFill>
                <a:effectLst/>
                <a:latin typeface="Calibri"/>
                <a:ea typeface="Calibri"/>
                <a:cs typeface="Arial"/>
                <a:hlinkClick r:id="rId12"/>
              </a:rPr>
              <a:t>https://www.scopus.com/authid/detail.uri?authorId=56105545600</a:t>
            </a:r>
            <a:endParaRPr lang="en-US" dirty="0"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2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5032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66287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The course that will be taught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4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28674" name="Picture 2" descr="What’s the real Problem with COVID-19 and Cyber Security?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6507" y="2091211"/>
            <a:ext cx="7235825" cy="283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مستطيل 14"/>
          <p:cNvSpPr/>
          <p:nvPr/>
        </p:nvSpPr>
        <p:spPr>
          <a:xfrm>
            <a:off x="3200400" y="1371364"/>
            <a:ext cx="4426085" cy="719847"/>
          </a:xfrm>
          <a:prstGeom prst="rect">
            <a:avLst/>
          </a:prstGeom>
          <a:solidFill>
            <a:srgbClr val="FFC000"/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dirty="0" err="1" smtClean="0">
                <a:latin typeface="Aardvark Cafe" pitchFamily="2" charset="0"/>
              </a:rPr>
              <a:t>Cybersecurity</a:t>
            </a:r>
            <a:r>
              <a:rPr lang="en-US" sz="2400" dirty="0" smtClean="0">
                <a:latin typeface="Aardvark Cafe" pitchFamily="2" charset="0"/>
              </a:rPr>
              <a:t> Fundamentals </a:t>
            </a:r>
            <a:endParaRPr lang="en-US" dirty="0">
              <a:latin typeface="Aardvark Caf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2297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9843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6" y="1505744"/>
            <a:ext cx="9936163" cy="4548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  <a:defRPr/>
            </a:pPr>
            <a:r>
              <a:rPr lang="en-US" sz="2800" b="1" i="1" dirty="0">
                <a:solidFill>
                  <a:srgbClr val="FF0000"/>
                </a:solidFill>
              </a:rPr>
              <a:t>This course aims to</a:t>
            </a:r>
            <a:r>
              <a:rPr lang="en-US" sz="2800" b="1" i="1" dirty="0" smtClean="0">
                <a:solidFill>
                  <a:srgbClr val="FF0000"/>
                </a:solidFill>
              </a:rPr>
              <a:t>:</a:t>
            </a:r>
          </a:p>
          <a:p>
            <a:pPr lvl="1">
              <a:lnSpc>
                <a:spcPct val="150000"/>
              </a:lnSpc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Provide </a:t>
            </a:r>
            <a:r>
              <a:rPr lang="en-US" sz="2400" dirty="0">
                <a:solidFill>
                  <a:srgbClr val="0070C0"/>
                </a:solidFill>
              </a:rPr>
              <a:t>students with concepts of </a:t>
            </a:r>
            <a:endParaRPr lang="en-US" sz="2400" dirty="0" smtClean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computer security,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cryptography</a:t>
            </a:r>
            <a:r>
              <a:rPr lang="en-US" sz="2400" dirty="0">
                <a:solidFill>
                  <a:srgbClr val="0070C0"/>
                </a:solidFill>
              </a:rPr>
              <a:t>, </a:t>
            </a:r>
            <a:endParaRPr lang="en-US" sz="2400" dirty="0" smtClean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secure  </a:t>
            </a:r>
            <a:r>
              <a:rPr lang="en-US" sz="2400" dirty="0">
                <a:solidFill>
                  <a:srgbClr val="0070C0"/>
                </a:solidFill>
              </a:rPr>
              <a:t>protocols,  </a:t>
            </a:r>
            <a:endParaRPr lang="en-US" sz="2400" dirty="0" smtClean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 smtClean="0">
                <a:solidFill>
                  <a:srgbClr val="0070C0"/>
                </a:solidFill>
              </a:rPr>
              <a:t>detection and prevention,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 smtClean="0">
                <a:solidFill>
                  <a:srgbClr val="0070C0"/>
                </a:solidFill>
              </a:rPr>
              <a:t> and  </a:t>
            </a:r>
            <a:r>
              <a:rPr lang="en-US" sz="2400" dirty="0">
                <a:solidFill>
                  <a:srgbClr val="0070C0"/>
                </a:solidFill>
              </a:rPr>
              <a:t>other  security  techniques</a:t>
            </a:r>
            <a:r>
              <a:rPr lang="en-US" sz="2400" dirty="0" smtClean="0">
                <a:solidFill>
                  <a:srgbClr val="0070C0"/>
                </a:solidFill>
              </a:rPr>
              <a:t>.</a:t>
            </a:r>
            <a:endParaRPr lang="ar-YE" sz="2400" dirty="0">
              <a:solidFill>
                <a:srgbClr val="0070C0"/>
              </a:solidFill>
            </a:endParaRPr>
          </a:p>
          <a:p>
            <a:pPr lvl="1">
              <a:lnSpc>
                <a:spcPct val="150000"/>
              </a:lnSpc>
              <a:defRPr/>
            </a:pPr>
            <a:endParaRPr lang="ar-YE" sz="2400" dirty="0">
              <a:solidFill>
                <a:srgbClr val="0070C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5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7399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180892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5060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</a:rPr>
              <a:t>Learning Resources: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6"/>
          <p:cNvSpPr txBox="1">
            <a:spLocks noChangeArrowheads="1"/>
          </p:cNvSpPr>
          <p:nvPr/>
        </p:nvSpPr>
        <p:spPr bwMode="auto">
          <a:xfrm>
            <a:off x="1908207" y="1505744"/>
            <a:ext cx="6397594" cy="3816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buFont typeface="Wingdings" panose="05000000000000000000" pitchFamily="2" charset="2"/>
              <a:buChar char="Ø"/>
              <a:defRPr/>
            </a:pPr>
            <a:r>
              <a:rPr lang="ar-YE" sz="2400" b="1" i="1" dirty="0" smtClean="0">
                <a:solidFill>
                  <a:srgbClr val="FF0000"/>
                </a:solidFill>
              </a:rPr>
              <a:t> </a:t>
            </a:r>
            <a:r>
              <a:rPr lang="en-US" sz="2000" b="1" i="1" dirty="0" smtClean="0">
                <a:solidFill>
                  <a:srgbClr val="FF0000"/>
                </a:solidFill>
              </a:rPr>
              <a:t>Credit </a:t>
            </a:r>
            <a:r>
              <a:rPr lang="en-US" sz="2000" b="1" i="1" dirty="0">
                <a:solidFill>
                  <a:srgbClr val="FF0000"/>
                </a:solidFill>
              </a:rPr>
              <a:t>Hours</a:t>
            </a:r>
            <a:r>
              <a:rPr lang="en-US" sz="2000" dirty="0"/>
              <a:t>: </a:t>
            </a:r>
            <a:endParaRPr lang="ar-YE" sz="2000" dirty="0" smtClean="0"/>
          </a:p>
          <a:p>
            <a:endParaRPr lang="ar-YE" sz="1600" dirty="0"/>
          </a:p>
          <a:p>
            <a:pPr marL="446088" indent="-446088"/>
            <a:r>
              <a:rPr lang="en-US" sz="2000" dirty="0" smtClean="0"/>
              <a:t>3 </a:t>
            </a:r>
            <a:r>
              <a:rPr lang="en-US" sz="2000" dirty="0"/>
              <a:t>credit hours.  </a:t>
            </a:r>
            <a:endParaRPr lang="en-US" sz="1600" dirty="0"/>
          </a:p>
          <a:p>
            <a:pPr lvl="1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>
              <a:buFont typeface="Wingdings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Required Textbook</a:t>
            </a:r>
            <a:r>
              <a:rPr lang="en-US" sz="2000" b="1" i="1" dirty="0">
                <a:solidFill>
                  <a:srgbClr val="FF0000"/>
                </a:solidFill>
              </a:rPr>
              <a:t>: </a:t>
            </a:r>
            <a:endParaRPr lang="ar-YE" sz="2000" b="1" i="1" dirty="0" smtClean="0">
              <a:solidFill>
                <a:srgbClr val="FF0000"/>
              </a:solidFill>
            </a:endParaRPr>
          </a:p>
          <a:p>
            <a:pPr marL="514350" lvl="1" indent="-514350">
              <a:buAutoNum type="arabicPeriod"/>
              <a:defRPr/>
            </a:pPr>
            <a:r>
              <a:rPr lang="en-US" dirty="0" smtClean="0"/>
              <a:t>ISACA</a:t>
            </a:r>
            <a:r>
              <a:rPr lang="en-US" dirty="0"/>
              <a:t>, C. (2015). </a:t>
            </a:r>
            <a:r>
              <a:rPr lang="en-US" dirty="0" err="1"/>
              <a:t>Cybersecurity</a:t>
            </a:r>
            <a:r>
              <a:rPr lang="en-US" dirty="0"/>
              <a:t> Fundamentals: ISACA Rolling Meadows</a:t>
            </a:r>
            <a:r>
              <a:rPr lang="en-US" dirty="0" smtClean="0"/>
              <a:t>.</a:t>
            </a:r>
          </a:p>
          <a:p>
            <a:pPr marL="514350" lvl="1" indent="-514350">
              <a:buAutoNum type="arabicPeriod"/>
              <a:defRPr/>
            </a:pPr>
            <a:r>
              <a:rPr lang="en-US" dirty="0" smtClean="0"/>
              <a:t>Graham</a:t>
            </a:r>
            <a:r>
              <a:rPr lang="en-US" dirty="0"/>
              <a:t>, J., Olson, R., &amp; Howard, R. (Eds.). (2016). Cyber security essentials. CRC Press.  </a:t>
            </a:r>
            <a:endParaRPr lang="en-US" dirty="0" smtClean="0"/>
          </a:p>
          <a:p>
            <a:pPr marL="514350" lvl="1" indent="-514350">
              <a:buAutoNum type="arabicPeriod"/>
              <a:defRPr/>
            </a:pPr>
            <a:endParaRPr lang="en-US" dirty="0"/>
          </a:p>
          <a:p>
            <a:pPr lvl="1" indent="-457200">
              <a:buFont typeface="Wingdings" panose="05000000000000000000" pitchFamily="2" charset="2"/>
              <a:buChar char="Ø"/>
              <a:defRPr/>
            </a:pPr>
            <a:r>
              <a:rPr lang="en-US" sz="2000" b="1" i="1" dirty="0">
                <a:solidFill>
                  <a:schemeClr val="accent6"/>
                </a:solidFill>
              </a:rPr>
              <a:t>Essential References:</a:t>
            </a:r>
          </a:p>
          <a:p>
            <a:pPr marL="0" lvl="1">
              <a:defRPr/>
            </a:pPr>
            <a:endParaRPr lang="en-US" sz="2400" b="1" i="1" dirty="0">
              <a:solidFill>
                <a:srgbClr val="FF0000"/>
              </a:solidFill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6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TextBox 6"/>
          <p:cNvSpPr txBox="1">
            <a:spLocks noChangeArrowheads="1"/>
          </p:cNvSpPr>
          <p:nvPr/>
        </p:nvSpPr>
        <p:spPr bwMode="auto">
          <a:xfrm>
            <a:off x="2025918" y="4937452"/>
            <a:ext cx="641299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buFont typeface="Arial" pitchFamily="34" charset="0"/>
              <a:buChar char="•"/>
            </a:pPr>
            <a:r>
              <a:rPr lang="en-US" dirty="0"/>
              <a:t>Thakur, K., &amp; </a:t>
            </a:r>
            <a:r>
              <a:rPr lang="en-US" dirty="0" err="1"/>
              <a:t>Pathan</a:t>
            </a:r>
            <a:r>
              <a:rPr lang="en-US" dirty="0"/>
              <a:t>, A. S. K. (2020). </a:t>
            </a:r>
            <a:r>
              <a:rPr lang="en-US" i="1" dirty="0" err="1"/>
              <a:t>Cybersecurity</a:t>
            </a:r>
            <a:r>
              <a:rPr lang="en-US" i="1" dirty="0"/>
              <a:t> Fundamentals: A Real-World Perspective</a:t>
            </a:r>
            <a:r>
              <a:rPr lang="en-US" dirty="0"/>
              <a:t>. CRC Press.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7319" y="1484727"/>
            <a:ext cx="2649449" cy="3996101"/>
          </a:xfrm>
          <a:prstGeom prst="rect">
            <a:avLst/>
          </a:prstGeom>
        </p:spPr>
      </p:pic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8449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327196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5547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What This Course is About</a:t>
            </a:r>
          </a:p>
        </p:txBody>
      </p:sp>
      <p:sp>
        <p:nvSpPr>
          <p:cNvPr id="10" name="Rectangle 9"/>
          <p:cNvSpPr/>
          <p:nvPr/>
        </p:nvSpPr>
        <p:spPr>
          <a:xfrm>
            <a:off x="1402080" y="1688820"/>
            <a:ext cx="9936480" cy="44558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 course  will  help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students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2400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gauge </a:t>
            </a:r>
            <a:r>
              <a:rPr lang="en-US" sz="24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understanding in essential techniques in </a:t>
            </a:r>
            <a:endParaRPr lang="en-US" sz="2400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protecting 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information systems,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 infrastructure,  </a:t>
            </a: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analyzing  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 monitoring  potential threats </a:t>
            </a: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attacks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endParaRPr lang="en-US" sz="2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devising  security architecture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endParaRPr lang="en-US" sz="2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169988" lvl="1" indent="-3429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4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and  </a:t>
            </a:r>
            <a:r>
              <a:rPr lang="en-US" sz="24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implementing  security  solutions.  </a:t>
            </a:r>
            <a:endParaRPr lang="en-US" sz="2400" dirty="0" smtClean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defRPr/>
            </a:pPr>
            <a:endParaRPr lang="en-US" sz="2400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7</a:t>
            </a:fld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616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3399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Units of Course Contents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1228067"/>
              </p:ext>
            </p:extLst>
          </p:nvPr>
        </p:nvGraphicFramePr>
        <p:xfrm>
          <a:off x="1764793" y="1708451"/>
          <a:ext cx="10198607" cy="45399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9861"/>
                <a:gridCol w="6966999"/>
                <a:gridCol w="1144947"/>
                <a:gridCol w="1066800"/>
              </a:tblGrid>
              <a:tr h="525334"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Module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Course</a:t>
                      </a:r>
                      <a:r>
                        <a:rPr lang="en-US" sz="1800" baseline="0" dirty="0" smtClean="0"/>
                        <a:t> </a:t>
                      </a:r>
                      <a:r>
                        <a:rPr lang="en-US" sz="1800" dirty="0" smtClean="0"/>
                        <a:t>Unit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 smtClean="0"/>
                        <a:t>No.of</a:t>
                      </a:r>
                      <a:r>
                        <a:rPr lang="en-US" sz="1800" dirty="0" smtClean="0"/>
                        <a:t>. Weeks</a:t>
                      </a:r>
                      <a:r>
                        <a:rPr lang="en-US" sz="1800" baseline="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Contact Hours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 Lecture_1_Introduction to Networks Concepts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</a:t>
                      </a:r>
                      <a:r>
                        <a:rPr lang="en-US" sz="1800" baseline="30000" dirty="0" smtClean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63459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2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Lecture_2_Introduction to Cyber Security Concepts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baseline="0" dirty="0" smtClean="0"/>
                        <a:t>2</a:t>
                      </a:r>
                      <a:r>
                        <a:rPr lang="en-US" sz="1800" baseline="30000" dirty="0" smtClean="0"/>
                        <a:t>nd</a:t>
                      </a:r>
                      <a:r>
                        <a:rPr lang="en-US" sz="1800" baseline="0" dirty="0" smtClean="0"/>
                        <a:t>  </a:t>
                      </a:r>
                      <a:r>
                        <a:rPr lang="en-US" sz="1800" dirty="0" smtClean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454897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Lecture_3_Hackers and Cyber Crime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8100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smtClean="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 smtClean="0"/>
                        <a:t>Lecture_4_Malware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4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Lecture_5_Attacks Type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5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47080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Lecture_6 Securing Your Computers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6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Lecture_7_Password Management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7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Lecture_8_Prevention from </a:t>
                      </a:r>
                      <a:r>
                        <a:rPr lang="en-US" sz="1800" dirty="0" err="1" smtClean="0"/>
                        <a:t>Cyberattacks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8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9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Lecture_9_Wireless Network Security and Mobile Device Security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9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  <a:tr h="371234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800" dirty="0" smtClean="0"/>
                        <a:t>10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Lecture_10_Cybersecurity Standards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10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r>
                        <a:rPr lang="en-US" sz="1800" dirty="0" smtClean="0"/>
                        <a:t>3</a:t>
                      </a:r>
                      <a:endParaRPr lang="en-US" sz="1800" dirty="0"/>
                    </a:p>
                  </a:txBody>
                  <a:tcPr marT="45721" marB="45721" anchor="ctr"/>
                </a:tc>
              </a:tr>
            </a:tbl>
          </a:graphicData>
        </a:graphic>
      </p:graphicFrame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38838" y="1307436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b="1" dirty="0">
                <a:solidFill>
                  <a:srgbClr val="FF0000"/>
                </a:solidFill>
              </a:rPr>
              <a:t>Lecture Structure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8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05110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 Information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914400" y="1692025"/>
            <a:ext cx="876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1319213" lvl="1" indent="-342900">
              <a:buFont typeface="Wingdings" panose="05000000000000000000" pitchFamily="2" charset="2"/>
              <a:buChar char="Ø"/>
              <a:defRPr/>
            </a:pPr>
            <a:r>
              <a:rPr lang="en-US" sz="2400" dirty="0">
                <a:solidFill>
                  <a:srgbClr val="FF0000"/>
                </a:solidFill>
              </a:rPr>
              <a:t>Assessment Method</a:t>
            </a:r>
            <a:r>
              <a:rPr lang="en-US" sz="2400" dirty="0" smtClean="0">
                <a:solidFill>
                  <a:srgbClr val="FF0000"/>
                </a:solidFill>
              </a:rPr>
              <a:t>: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9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2" name="Rectangle 11"/>
          <p:cNvSpPr>
            <a:spLocks noGrp="1" noChangeArrowheads="1"/>
          </p:cNvSpPr>
          <p:nvPr/>
        </p:nvSpPr>
        <p:spPr>
          <a:xfrm>
            <a:off x="3359383" y="2385123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r>
              <a:rPr lang="en-GB" sz="2400" dirty="0" smtClean="0"/>
              <a:t>Short Exam</a:t>
            </a:r>
            <a:endParaRPr lang="en-GB" sz="2400" dirty="0"/>
          </a:p>
          <a:p>
            <a:pPr lvl="1">
              <a:lnSpc>
                <a:spcPct val="90000"/>
              </a:lnSpc>
            </a:pPr>
            <a:r>
              <a:rPr lang="en-US" sz="2000" dirty="0" smtClean="0"/>
              <a:t>80</a:t>
            </a:r>
            <a:r>
              <a:rPr lang="en-GB" sz="2000" dirty="0" smtClean="0"/>
              <a:t>% mark</a:t>
            </a:r>
            <a:r>
              <a:rPr lang="en-US" sz="2000" dirty="0" smtClean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Count of short Exam 10 (Weekly)</a:t>
            </a:r>
            <a:endParaRPr lang="en-GB" sz="1800" dirty="0"/>
          </a:p>
          <a:p>
            <a:pPr lvl="2">
              <a:lnSpc>
                <a:spcPct val="90000"/>
              </a:lnSpc>
            </a:pPr>
            <a:r>
              <a:rPr lang="en-GB" sz="1800" dirty="0" smtClean="0"/>
              <a:t>8 Marks for </a:t>
            </a:r>
            <a:r>
              <a:rPr lang="en-GB" sz="1800" dirty="0" smtClean="0"/>
              <a:t>each </a:t>
            </a:r>
            <a:r>
              <a:rPr lang="en-GB" sz="1800" dirty="0" smtClean="0"/>
              <a:t>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 smtClean="0"/>
              <a:t>20</a:t>
            </a:r>
            <a:r>
              <a:rPr lang="en-GB" sz="2000" dirty="0" smtClean="0"/>
              <a:t>% Final Examination</a:t>
            </a:r>
            <a:endParaRPr lang="en-GB" sz="2000" dirty="0"/>
          </a:p>
        </p:txBody>
      </p:sp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EXAM | University of Lapland">
            <a:extLst>
              <a:ext uri="{FF2B5EF4-FFF2-40B4-BE49-F238E27FC236}">
                <a16:creationId xmlns="" xmlns:a16="http://schemas.microsoft.com/office/drawing/2014/main" id="{8C68F710-40D9-0EE7-20FB-0DB52FC40C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467" y="2705240"/>
            <a:ext cx="2856985" cy="1589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524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47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Summer 2022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10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12150" y="1109132"/>
            <a:ext cx="3179850" cy="5748868"/>
          </a:xfrm>
          <a:prstGeom prst="rect">
            <a:avLst/>
          </a:prstGeom>
        </p:spPr>
      </p:pic>
      <p:sp>
        <p:nvSpPr>
          <p:cNvPr id="16" name="Google Shape;832;p55">
            <a:extLst>
              <a:ext uri="{FF2B5EF4-FFF2-40B4-BE49-F238E27FC236}">
                <a16:creationId xmlns:lc="http://schemas.openxmlformats.org/drawingml/2006/lockedCanvas" xmlns:a16="http://schemas.microsoft.com/office/drawing/2014/main" xmlns="" id="{53773C2C-A101-0D40-BB5B-E4455CD3CB64}"/>
              </a:ext>
            </a:extLst>
          </p:cNvPr>
          <p:cNvSpPr/>
          <p:nvPr/>
        </p:nvSpPr>
        <p:spPr>
          <a:xfrm>
            <a:off x="830168" y="5034391"/>
            <a:ext cx="6024282" cy="204838"/>
          </a:xfrm>
          <a:custGeom>
            <a:avLst/>
            <a:gdLst/>
            <a:ahLst/>
            <a:cxnLst/>
            <a:rect l="l" t="t" r="r" b="b"/>
            <a:pathLst>
              <a:path w="284634" h="5400" extrusionOk="0">
                <a:moveTo>
                  <a:pt x="0" y="1"/>
                </a:moveTo>
                <a:lnTo>
                  <a:pt x="0" y="5399"/>
                </a:lnTo>
                <a:lnTo>
                  <a:pt x="284633" y="5399"/>
                </a:lnTo>
                <a:lnTo>
                  <a:pt x="284633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7" name="Picture 16" descr="8,529 Welcome Back Illustrations &amp; Clip Art - iStock">
            <a:extLst>
              <a:ext uri="{FF2B5EF4-FFF2-40B4-BE49-F238E27FC236}">
                <a16:creationId xmlns:lc="http://schemas.openxmlformats.org/drawingml/2006/lockedCanvas" xmlns:a16="http://schemas.microsoft.com/office/drawing/2014/main" xmlns="" id="{61606B4E-BE6C-2C40-8D60-2C6808F283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5203" y="2555521"/>
            <a:ext cx="3276600" cy="2501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lc="http://schemas.openxmlformats.org/drawingml/2006/lockedCanvas" xmlns:a16="http://schemas.microsoft.com/office/drawing/2014/main" xmlns="" id="{3D0F6094-9CB6-306F-0889-5DE03DEE4D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991" y="1541891"/>
            <a:ext cx="6070600" cy="3492500"/>
          </a:xfrm>
          <a:prstGeom prst="rect">
            <a:avLst/>
          </a:prstGeom>
        </p:spPr>
      </p:pic>
      <p:pic>
        <p:nvPicPr>
          <p:cNvPr id="19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9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4204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11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617720" y="1125781"/>
            <a:ext cx="5400000" cy="5400000"/>
          </a:xfrm>
          <a:prstGeom prst="rect">
            <a:avLst/>
          </a:prstGeom>
        </p:spPr>
      </p:pic>
      <p:pic>
        <p:nvPicPr>
          <p:cNvPr id="19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4243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12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Google Shape;1103;p33">
            <a:extLst>
              <a:ext uri="{FF2B5EF4-FFF2-40B4-BE49-F238E27FC236}">
                <a16:creationId xmlns:lc="http://schemas.openxmlformats.org/drawingml/2006/lockedCanvas" xmlns:a16="http://schemas.microsoft.com/office/drawing/2014/main" xmlns="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5456176" y="2248361"/>
            <a:ext cx="4373393" cy="2452839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الفترة الزمنية التعليمية في الفصل الدراسي </a:t>
            </a:r>
            <a:r>
              <a:rPr lang="ar-SA" sz="2400" b="1" dirty="0" smtClean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الصيف</a:t>
            </a:r>
            <a:r>
              <a:rPr lang="en-US" sz="2400" b="1" dirty="0" smtClean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 </a:t>
            </a:r>
            <a:r>
              <a:rPr lang="ar-SA" sz="2400" b="1" dirty="0" smtClean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تكون </a:t>
            </a:r>
            <a:r>
              <a:rPr lang="ar-SA" sz="2400" b="1" dirty="0">
                <a:solidFill>
                  <a:srgbClr val="24A9E1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مدة </a:t>
            </a:r>
            <a:r>
              <a:rPr lang="ar-SA" sz="2400" b="1" dirty="0" smtClean="0">
                <a:solidFill>
                  <a:srgbClr val="24A9E1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١٣أسبوع</a:t>
            </a:r>
            <a:endParaRPr lang="en-US" sz="2400" b="1" dirty="0" smtClean="0">
              <a:solidFill>
                <a:srgbClr val="24A9E1"/>
              </a:solidFill>
              <a:latin typeface="ae_Ouhod" pitchFamily="34" charset="-78"/>
              <a:ea typeface="Tahoma" panose="020B0604030504040204" pitchFamily="34" charset="0"/>
              <a:cs typeface="ae_Ouhod" pitchFamily="34" charset="-78"/>
            </a:endParaRPr>
          </a:p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SA" sz="2400" b="1" dirty="0" smtClean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   (منهم </a:t>
            </a:r>
            <a:r>
              <a:rPr lang="ar-SA" sz="2400" b="1" dirty="0">
                <a:solidFill>
                  <a:srgbClr val="F27A1C"/>
                </a:solidFill>
                <a:latin typeface="ae_Ouhod" pitchFamily="34" charset="-78"/>
                <a:ea typeface="Tahoma" panose="020B0604030504040204" pitchFamily="34" charset="0"/>
                <a:cs typeface="ae_Ouhod" pitchFamily="34" charset="-78"/>
              </a:rPr>
              <a:t>أسبوعين للاختبار النهائي)</a:t>
            </a:r>
          </a:p>
        </p:txBody>
      </p:sp>
      <p:grpSp>
        <p:nvGrpSpPr>
          <p:cNvPr id="12" name="Google Shape;531;p45">
            <a:extLst>
              <a:ext uri="{FF2B5EF4-FFF2-40B4-BE49-F238E27FC236}">
                <a16:creationId xmlns:lc="http://schemas.openxmlformats.org/drawingml/2006/lockedCanvas" xmlns:a16="http://schemas.microsoft.com/office/drawing/2014/main" xmlns="" id="{5594617E-7544-D04F-B38A-E344AC5615A3}"/>
              </a:ext>
            </a:extLst>
          </p:cNvPr>
          <p:cNvGrpSpPr/>
          <p:nvPr/>
        </p:nvGrpSpPr>
        <p:grpSpPr>
          <a:xfrm>
            <a:off x="453975" y="2434427"/>
            <a:ext cx="4446494" cy="1884958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lc="http://schemas.openxmlformats.org/drawingml/2006/lockedCanvas" xmlns:a16="http://schemas.microsoft.com/office/drawing/2014/main" xmlns="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53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5486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13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53" name="Picture 52">
            <a:extLst>
              <a:ext uri="{FF2B5EF4-FFF2-40B4-BE49-F238E27FC236}">
                <a16:creationId xmlns:lc="http://schemas.openxmlformats.org/drawingml/2006/lockedCanvas" xmlns:a16="http://schemas.microsoft.com/office/drawing/2014/main" xmlns="" id="{7A9E4BD5-CBFB-815B-D5C7-D603CF4682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761" y="1169029"/>
            <a:ext cx="5852439" cy="5599159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819400" y="4343400"/>
            <a:ext cx="5394591" cy="457200"/>
          </a:xfrm>
          <a:prstGeom prst="roundRect">
            <a:avLst/>
          </a:prstGeom>
          <a:noFill/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9274002" y="2362200"/>
            <a:ext cx="261319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YE" sz="2400" dirty="0" smtClean="0">
                <a:cs typeface="Bader" pitchFamily="2" charset="-78"/>
              </a:rPr>
              <a:t>عبر برنامج </a:t>
            </a:r>
            <a:r>
              <a:rPr lang="en-US" sz="2400" b="1" dirty="0" smtClean="0">
                <a:solidFill>
                  <a:srgbClr val="FFC000"/>
                </a:solidFill>
                <a:cs typeface="Bader" pitchFamily="2" charset="-78"/>
              </a:rPr>
              <a:t>ZOOM</a:t>
            </a:r>
          </a:p>
          <a:p>
            <a:pPr algn="ctr" rtl="1"/>
            <a:r>
              <a:rPr lang="ar-YE" sz="2400" dirty="0" smtClean="0">
                <a:cs typeface="Bader" pitchFamily="2" charset="-78"/>
              </a:rPr>
              <a:t>سيتم تثبيت رابط حلقة النقاش على صفحة المقرر</a:t>
            </a:r>
            <a:endParaRPr lang="en-US" sz="2400" dirty="0">
              <a:cs typeface="Bader" pitchFamily="2" charset="-78"/>
            </a:endParaRPr>
          </a:p>
        </p:txBody>
      </p:sp>
      <p:pic>
        <p:nvPicPr>
          <p:cNvPr id="54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2962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14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lc="http://schemas.openxmlformats.org/drawingml/2006/lockedCanvas" xmlns:a16="http://schemas.microsoft.com/office/drawing/2014/main" xmlns="" id="{2DF9CBC4-004F-8D3D-7323-C5AC8697009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200" y="1038358"/>
            <a:ext cx="6121400" cy="5819641"/>
          </a:xfrm>
          <a:prstGeom prst="rect">
            <a:avLst/>
          </a:prstGeom>
        </p:spPr>
      </p:pic>
      <p:pic>
        <p:nvPicPr>
          <p:cNvPr id="1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7312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975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9062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8363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 smtClean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Academic Calendar</a:t>
            </a:r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15</a:t>
            </a:fld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2446894" y="6497332"/>
            <a:ext cx="6163706" cy="224143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i="1" dirty="0" err="1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Cybersecurity</a:t>
            </a:r>
            <a:r>
              <a:rPr lang="en-US" sz="1200" i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  <a:r>
              <a:rPr lang="en-US" sz="1200" i="1" dirty="0" smtClean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Fundamentals,  Dr. Redhwan Mohammed, Summer 2022</a:t>
            </a:r>
            <a:endParaRPr lang="en-US" sz="1200" i="1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lc="http://schemas.openxmlformats.org/drawingml/2006/lockedCanvas" xmlns:a16="http://schemas.microsoft.com/office/drawing/2014/main" xmlns="" id="{B95F92D7-495F-3E41-B2B6-1617A25E98B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9356" y="962748"/>
            <a:ext cx="6417423" cy="5758727"/>
          </a:xfrm>
          <a:prstGeom prst="rect">
            <a:avLst/>
          </a:prstGeom>
        </p:spPr>
      </p:pic>
      <p:sp>
        <p:nvSpPr>
          <p:cNvPr id="15" name="Google Shape;1103;p33">
            <a:extLst>
              <a:ext uri="{FF2B5EF4-FFF2-40B4-BE49-F238E27FC236}">
                <a16:creationId xmlns:lc="http://schemas.openxmlformats.org/drawingml/2006/lockedCanvas" xmlns:a16="http://schemas.microsoft.com/office/drawing/2014/main" xmlns="" id="{A8AFFF94-2549-554A-A261-8AC7C77F1D82}"/>
              </a:ext>
            </a:extLst>
          </p:cNvPr>
          <p:cNvSpPr txBox="1">
            <a:spLocks/>
          </p:cNvSpPr>
          <p:nvPr/>
        </p:nvSpPr>
        <p:spPr>
          <a:xfrm>
            <a:off x="8136779" y="2278301"/>
            <a:ext cx="3879048" cy="2542884"/>
          </a:xfrm>
          <a:prstGeom prst="rect">
            <a:avLst/>
          </a:prstGeom>
          <a:solidFill>
            <a:schemeClr val="bg1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rtl="1"/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اللغة الأساسية في المحاضرات </a:t>
            </a:r>
            <a:r>
              <a:rPr lang="ar-SA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هي</a:t>
            </a:r>
            <a:r>
              <a:rPr lang="en-US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:</a:t>
            </a:r>
            <a:endParaRPr lang="ar-YE" sz="2000" b="1" dirty="0" smtClean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اللغة الإنجليزية </a:t>
            </a: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/>
            </a:r>
            <a:b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</a:br>
            <a:r>
              <a:rPr lang="ar-SA" sz="2000" b="1" dirty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-- الاختبارات باللغة الإنجليزية مع </a:t>
            </a:r>
            <a:r>
              <a:rPr lang="ar-SA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وجود</a:t>
            </a:r>
            <a:endParaRPr lang="ar-YE" sz="2000" b="1" dirty="0" smtClean="0">
              <a:solidFill>
                <a:schemeClr val="tx1">
                  <a:lumMod val="60000"/>
                  <a:lumOff val="40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Bader" pitchFamily="2" charset="-78"/>
            </a:endParaRPr>
          </a:p>
          <a:p>
            <a:pPr algn="ctr" rtl="1"/>
            <a:r>
              <a:rPr lang="ar-SA" sz="2000" b="1" dirty="0" smtClean="0">
                <a:solidFill>
                  <a:schemeClr val="tx1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 </a:t>
            </a:r>
            <a:r>
              <a:rPr lang="ar-SA" sz="2000" b="1" dirty="0">
                <a:solidFill>
                  <a:schemeClr val="accent2"/>
                </a:solidFill>
                <a:latin typeface="Tahoma" panose="020B0604030504040204" pitchFamily="34" charset="0"/>
                <a:ea typeface="Tahoma" panose="020B0604030504040204" pitchFamily="34" charset="0"/>
                <a:cs typeface="Bader" pitchFamily="2" charset="-78"/>
              </a:rPr>
              <a:t>ترجمة للسؤال.</a:t>
            </a:r>
          </a:p>
        </p:txBody>
      </p:sp>
      <p:pic>
        <p:nvPicPr>
          <p:cNvPr id="16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516" y="152400"/>
            <a:ext cx="1066710" cy="10667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5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F5880E1B-9AE6-486B-BDD4-9CE0F37513D3}" type="slidenum">
              <a:rPr lang="en-US" smtClean="0">
                <a:solidFill>
                  <a:srgbClr val="045C75"/>
                </a:solidFill>
                <a:latin typeface="Constantia" panose="02030602050306030303" pitchFamily="18" charset="0"/>
              </a:rPr>
              <a:pPr/>
              <a:t>16</a:t>
            </a:fld>
            <a:endParaRPr lang="en-US" smtClean="0">
              <a:solidFill>
                <a:srgbClr val="045C75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lc="http://schemas.openxmlformats.org/drawingml/2006/lockedCanvas" xmlns:a16="http://schemas.microsoft.com/office/drawing/2014/main" xmlns="" id="{FF1165F4-8B05-DE45-8021-00287CC6DF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0665" y="1104900"/>
            <a:ext cx="7571667" cy="4380650"/>
          </a:xfrm>
          <a:prstGeom prst="rect">
            <a:avLst/>
          </a:prstGeom>
        </p:spPr>
      </p:pic>
      <p:pic>
        <p:nvPicPr>
          <p:cNvPr id="5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266700"/>
            <a:ext cx="1676400" cy="167640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دفق الهواء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4955</TotalTime>
  <Words>572</Words>
  <Application>Microsoft Office PowerPoint</Application>
  <PresentationFormat>مخصص</PresentationFormat>
  <Paragraphs>158</Paragraphs>
  <Slides>16</Slides>
  <Notes>4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16</vt:i4>
      </vt:variant>
    </vt:vector>
  </HeadingPairs>
  <TitlesOfParts>
    <vt:vector size="17" baseType="lpstr">
      <vt:lpstr>Facet</vt:lpstr>
      <vt:lpstr> CyberSecurity Fundamentals Master of Science in Cybersecurity   Orientation show عرض توجيهي 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kadhum</dc:creator>
  <cp:lastModifiedBy>Redhwan</cp:lastModifiedBy>
  <cp:revision>147</cp:revision>
  <dcterms:created xsi:type="dcterms:W3CDTF">2012-10-04T04:34:07Z</dcterms:created>
  <dcterms:modified xsi:type="dcterms:W3CDTF">2022-05-20T21:13:05Z</dcterms:modified>
</cp:coreProperties>
</file>