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ink/ink1.xml" ContentType="application/inkml+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71"/>
  </p:notesMasterIdLst>
  <p:sldIdLst>
    <p:sldId id="480" r:id="rId5"/>
    <p:sldId id="303" r:id="rId6"/>
    <p:sldId id="313" r:id="rId7"/>
    <p:sldId id="276" r:id="rId8"/>
    <p:sldId id="580" r:id="rId9"/>
    <p:sldId id="549" r:id="rId10"/>
    <p:sldId id="550" r:id="rId11"/>
    <p:sldId id="585" r:id="rId12"/>
    <p:sldId id="586" r:id="rId13"/>
    <p:sldId id="587" r:id="rId14"/>
    <p:sldId id="551" r:id="rId15"/>
    <p:sldId id="588" r:id="rId16"/>
    <p:sldId id="589" r:id="rId17"/>
    <p:sldId id="590" r:id="rId18"/>
    <p:sldId id="552" r:id="rId19"/>
    <p:sldId id="570" r:id="rId20"/>
    <p:sldId id="571" r:id="rId21"/>
    <p:sldId id="572" r:id="rId22"/>
    <p:sldId id="573" r:id="rId23"/>
    <p:sldId id="495" r:id="rId24"/>
    <p:sldId id="554" r:id="rId25"/>
    <p:sldId id="553" r:id="rId26"/>
    <p:sldId id="556" r:id="rId27"/>
    <p:sldId id="557" r:id="rId28"/>
    <p:sldId id="558" r:id="rId29"/>
    <p:sldId id="559" r:id="rId30"/>
    <p:sldId id="560" r:id="rId31"/>
    <p:sldId id="561" r:id="rId32"/>
    <p:sldId id="562" r:id="rId33"/>
    <p:sldId id="563" r:id="rId34"/>
    <p:sldId id="565" r:id="rId35"/>
    <p:sldId id="566" r:id="rId36"/>
    <p:sldId id="567" r:id="rId37"/>
    <p:sldId id="568" r:id="rId38"/>
    <p:sldId id="555" r:id="rId39"/>
    <p:sldId id="496" r:id="rId40"/>
    <p:sldId id="497" r:id="rId41"/>
    <p:sldId id="569" r:id="rId42"/>
    <p:sldId id="498" r:id="rId43"/>
    <p:sldId id="499" r:id="rId44"/>
    <p:sldId id="574" r:id="rId45"/>
    <p:sldId id="500" r:id="rId46"/>
    <p:sldId id="501" r:id="rId47"/>
    <p:sldId id="576" r:id="rId48"/>
    <p:sldId id="502" r:id="rId49"/>
    <p:sldId id="503" r:id="rId50"/>
    <p:sldId id="504" r:id="rId51"/>
    <p:sldId id="577" r:id="rId52"/>
    <p:sldId id="506" r:id="rId53"/>
    <p:sldId id="507" r:id="rId54"/>
    <p:sldId id="508" r:id="rId55"/>
    <p:sldId id="509" r:id="rId56"/>
    <p:sldId id="510" r:id="rId57"/>
    <p:sldId id="578" r:id="rId58"/>
    <p:sldId id="512" r:id="rId59"/>
    <p:sldId id="513" r:id="rId60"/>
    <p:sldId id="514" r:id="rId61"/>
    <p:sldId id="516" r:id="rId62"/>
    <p:sldId id="518" r:id="rId63"/>
    <p:sldId id="581" r:id="rId64"/>
    <p:sldId id="582" r:id="rId65"/>
    <p:sldId id="583" r:id="rId66"/>
    <p:sldId id="584" r:id="rId67"/>
    <p:sldId id="256" r:id="rId68"/>
    <p:sldId id="579" r:id="rId69"/>
    <p:sldId id="349" r:id="rId7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580"/>
            <p14:sldId id="549"/>
            <p14:sldId id="550"/>
            <p14:sldId id="585"/>
            <p14:sldId id="586"/>
            <p14:sldId id="587"/>
            <p14:sldId id="551"/>
            <p14:sldId id="588"/>
            <p14:sldId id="589"/>
            <p14:sldId id="590"/>
            <p14:sldId id="552"/>
            <p14:sldId id="570"/>
            <p14:sldId id="571"/>
            <p14:sldId id="572"/>
            <p14:sldId id="573"/>
            <p14:sldId id="495"/>
            <p14:sldId id="554"/>
            <p14:sldId id="553"/>
            <p14:sldId id="556"/>
            <p14:sldId id="557"/>
            <p14:sldId id="558"/>
            <p14:sldId id="559"/>
            <p14:sldId id="560"/>
            <p14:sldId id="561"/>
            <p14:sldId id="562"/>
            <p14:sldId id="563"/>
            <p14:sldId id="565"/>
            <p14:sldId id="566"/>
            <p14:sldId id="567"/>
            <p14:sldId id="568"/>
            <p14:sldId id="555"/>
            <p14:sldId id="496"/>
            <p14:sldId id="497"/>
            <p14:sldId id="569"/>
            <p14:sldId id="498"/>
            <p14:sldId id="499"/>
            <p14:sldId id="574"/>
            <p14:sldId id="500"/>
            <p14:sldId id="501"/>
            <p14:sldId id="576"/>
            <p14:sldId id="502"/>
            <p14:sldId id="503"/>
            <p14:sldId id="504"/>
            <p14:sldId id="577"/>
            <p14:sldId id="506"/>
            <p14:sldId id="507"/>
            <p14:sldId id="508"/>
            <p14:sldId id="509"/>
            <p14:sldId id="510"/>
            <p14:sldId id="578"/>
            <p14:sldId id="512"/>
            <p14:sldId id="513"/>
            <p14:sldId id="514"/>
            <p14:sldId id="516"/>
            <p14:sldId id="518"/>
            <p14:sldId id="581"/>
            <p14:sldId id="582"/>
            <p14:sldId id="583"/>
            <p14:sldId id="584"/>
            <p14:sldId id="256"/>
            <p14:sldId id="57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microsoft.com/office/2015/10/relationships/revisionInfo" Target="revisionInfo.xml"/><Relationship Id="rId7" Type="http://schemas.openxmlformats.org/officeDocument/2006/relationships/slide" Target="slides/slide3.xml"/><Relationship Id="rId71" Type="http://schemas.openxmlformats.org/officeDocument/2006/relationships/notesMaster" Target="notesMasters/notesMaster1.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3-21T21:58:09.105"/>
    </inkml:context>
    <inkml:brush xml:id="br0">
      <inkml:brushProperty name="width" value="0.05" units="cm"/>
      <inkml:brushProperty name="height" value="0.05" units="cm"/>
    </inkml:brush>
  </inkml:definitions>
  <inkml:trace contextRef="#ctx0" brushRef="#br0">0 0 24516,'0'467'0,"1422"-467"0,-1422-467 0,-1422 467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EG"/>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EG"/>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EG"/>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FEB8E7-C3CF-DD81-B873-BDB6EBE0BF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9C85C8-1CB9-B297-A142-E7954E99F110}"/>
              </a:ext>
            </a:extLst>
          </p:cNvPr>
          <p:cNvSpPr>
            <a:spLocks noGrp="1" noRot="1" noChangeAspect="1"/>
          </p:cNvSpPr>
          <p:nvPr>
            <p:ph type="sldImg"/>
          </p:nvPr>
        </p:nvSpPr>
        <p:spPr/>
        <p:txBody>
          <a:bodyPr/>
          <a:lstStyle/>
          <a:p>
            <a:endParaRPr lang="ar-EG"/>
          </a:p>
        </p:txBody>
      </p:sp>
      <p:sp>
        <p:nvSpPr>
          <p:cNvPr id="3" name="Notes Placeholder 2">
            <a:extLst>
              <a:ext uri="{FF2B5EF4-FFF2-40B4-BE49-F238E27FC236}">
                <a16:creationId xmlns:a16="http://schemas.microsoft.com/office/drawing/2014/main" id="{0FA0ECAB-DB20-7B3A-826B-4031D321D24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3502227-06DB-F4D8-08DF-D9CF281FA172}"/>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0817952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EG"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750054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EG"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9610779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5.xml"/><Relationship Id="rId5" Type="http://schemas.openxmlformats.org/officeDocument/2006/relationships/image" Target="../media/image90.png"/><Relationship Id="rId4" Type="http://schemas.openxmlformats.org/officeDocument/2006/relationships/customXml" Target="../ink/ink1.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8.png"/></Relationships>
</file>

<file path=ppt/slides/_rels/slide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6.xml"/><Relationship Id="rId5" Type="http://schemas.openxmlformats.org/officeDocument/2006/relationships/image" Target="../media/image27.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73669" y="3775075"/>
            <a:ext cx="5216525" cy="398780"/>
          </a:xfrm>
          <a:prstGeom prst="rect">
            <a:avLst/>
          </a:prstGeom>
          <a:noFill/>
        </p:spPr>
        <p:txBody>
          <a:bodyPr wrap="square" rtlCol="0">
            <a:spAutoFit/>
          </a:bodyPr>
          <a:lstStyle/>
          <a:p>
            <a:r>
              <a:rPr lang="en-US" sz="2000" dirty="0">
                <a:latin typeface="Alexandria" charset="0"/>
                <a:cs typeface="Alexandria" charset="0"/>
              </a:rPr>
              <a:t>Prepared by </a:t>
            </a:r>
          </a:p>
        </p:txBody>
      </p:sp>
      <p:sp>
        <p:nvSpPr>
          <p:cNvPr id="31" name="TextBox 30"/>
          <p:cNvSpPr txBox="1"/>
          <p:nvPr/>
        </p:nvSpPr>
        <p:spPr>
          <a:xfrm>
            <a:off x="673669" y="2424037"/>
            <a:ext cx="3211135" cy="769441"/>
          </a:xfrm>
          <a:prstGeom prst="rect">
            <a:avLst/>
          </a:prstGeom>
          <a:noFill/>
        </p:spPr>
        <p:txBody>
          <a:bodyPr wrap="none" rtlCol="0">
            <a:spAutoFit/>
          </a:bodyPr>
          <a:lstStyle/>
          <a:p>
            <a:r>
              <a:rPr lang="ar-EG" sz="4400" b="1" dirty="0">
                <a:solidFill>
                  <a:srgbClr val="00B0F0"/>
                </a:solidFill>
                <a:latin typeface="Alexandria" charset="0"/>
                <a:cs typeface="Alexandria" charset="0"/>
              </a:rPr>
              <a:t>مهارات بحثية 2</a:t>
            </a:r>
          </a:p>
        </p:txBody>
      </p:sp>
      <p:sp>
        <p:nvSpPr>
          <p:cNvPr id="34" name="Rectangle: Rounded Corners 33"/>
          <p:cNvSpPr/>
          <p:nvPr/>
        </p:nvSpPr>
        <p:spPr>
          <a:xfrm>
            <a:off x="2030065" y="504724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bg1"/>
                </a:solidFill>
                <a:latin typeface="Alexandria" charset="0"/>
                <a:cs typeface="Alexandria" charset="0"/>
              </a:rPr>
              <a:t>المحاضرة الثامنة </a:t>
            </a:r>
            <a:endParaRPr lang="en-US" sz="2800" b="1" dirty="0">
              <a:solidFill>
                <a:schemeClr val="bg1"/>
              </a:solidFill>
              <a:latin typeface="Alexandria" charset="0"/>
              <a:cs typeface="Alexandria" charset="0"/>
            </a:endParaRPr>
          </a:p>
        </p:txBody>
      </p:sp>
      <p:sp>
        <p:nvSpPr>
          <p:cNvPr id="46" name="TextBox 45"/>
          <p:cNvSpPr txBox="1"/>
          <p:nvPr/>
        </p:nvSpPr>
        <p:spPr>
          <a:xfrm>
            <a:off x="1656899" y="4173855"/>
            <a:ext cx="1761444" cy="400110"/>
          </a:xfrm>
          <a:prstGeom prst="rect">
            <a:avLst/>
          </a:prstGeom>
          <a:noFill/>
        </p:spPr>
        <p:txBody>
          <a:bodyPr wrap="none" rtlCol="0">
            <a:spAutoFit/>
          </a:bodyPr>
          <a:lstStyle/>
          <a:p>
            <a:r>
              <a:rPr lang="en-US" sz="2000" dirty="0">
                <a:latin typeface="Alexandria" charset="0"/>
                <a:cs typeface="Alexandria" charset="0"/>
              </a:rPr>
              <a:t>Dr. Amira Gado</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مربع نص 1">
            <a:extLst>
              <a:ext uri="{FF2B5EF4-FFF2-40B4-BE49-F238E27FC236}">
                <a16:creationId xmlns:a16="http://schemas.microsoft.com/office/drawing/2014/main" id="{CDFC0728-42A3-5774-4190-1985C2644401}"/>
              </a:ext>
            </a:extLst>
          </p:cNvPr>
          <p:cNvSpPr txBox="1"/>
          <p:nvPr/>
        </p:nvSpPr>
        <p:spPr>
          <a:xfrm>
            <a:off x="511277" y="6080470"/>
            <a:ext cx="3516608" cy="369332"/>
          </a:xfrm>
          <a:prstGeom prst="rect">
            <a:avLst/>
          </a:prstGeom>
          <a:noFill/>
        </p:spPr>
        <p:txBody>
          <a:bodyPr wrap="square" rtlCol="1">
            <a:spAutoFit/>
          </a:bodyPr>
          <a:lstStyle/>
          <a:p>
            <a:r>
              <a:rPr lang="en-US">
                <a:solidFill>
                  <a:srgbClr val="00B0F0"/>
                </a:solidFill>
                <a:latin typeface="Alexandria" charset="0"/>
                <a:cs typeface="Alexandria" charset="0"/>
              </a:rPr>
              <a:t>https://midocean.edu.km/</a:t>
            </a:r>
            <a:endParaRPr lang="en-US" dirty="0">
              <a:solidFill>
                <a:srgbClr val="00B0F0"/>
              </a:solidFill>
              <a:latin typeface="Alexandria" charset="0"/>
              <a:cs typeface="Alexand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71883" y="2745639"/>
            <a:ext cx="5182697" cy="1446550"/>
          </a:xfrm>
          <a:prstGeom prst="rect">
            <a:avLst/>
          </a:prstGeom>
          <a:noFill/>
        </p:spPr>
        <p:txBody>
          <a:bodyPr wrap="square" rtlCol="0">
            <a:spAutoFit/>
          </a:bodyPr>
          <a:lstStyle/>
          <a:p>
            <a:pPr algn="r" rtl="1"/>
            <a:r>
              <a:rPr lang="ar-SA" sz="4400" b="1" dirty="0">
                <a:solidFill>
                  <a:srgbClr val="00B0F0"/>
                </a:solidFill>
                <a:latin typeface="Alexandria" charset="0"/>
                <a:cs typeface="Alexandria" charset="0"/>
              </a:rPr>
              <a:t>الإحصاء الاستدلالي </a:t>
            </a:r>
            <a:endParaRPr lang="en-US" sz="4400" b="1" dirty="0">
              <a:solidFill>
                <a:srgbClr val="00B0F0"/>
              </a:solidFill>
              <a:latin typeface="Alexandria" charset="0"/>
              <a:cs typeface="Alexandria" charset="0"/>
            </a:endParaRPr>
          </a:p>
          <a:p>
            <a:pPr algn="r" rtl="1"/>
            <a:r>
              <a:rPr lang="ar-EG" sz="4400" b="1" dirty="0">
                <a:solidFill>
                  <a:srgbClr val="00B0F0"/>
                </a:solidFill>
                <a:latin typeface="Alexandria" charset="0"/>
                <a:cs typeface="Alexandria" charset="0"/>
              </a:rPr>
              <a:t> </a:t>
            </a:r>
          </a:p>
        </p:txBody>
      </p:sp>
      <p:sp>
        <p:nvSpPr>
          <p:cNvPr id="13" name="TextBox 12"/>
          <p:cNvSpPr txBox="1"/>
          <p:nvPr/>
        </p:nvSpPr>
        <p:spPr>
          <a:xfrm>
            <a:off x="803314" y="5924022"/>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https://midocean.edu.km/</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3967377" y="1136132"/>
            <a:ext cx="7392366" cy="4524315"/>
          </a:xfrm>
          <a:prstGeom prst="rect">
            <a:avLst/>
          </a:prstGeom>
          <a:noFill/>
        </p:spPr>
        <p:txBody>
          <a:bodyPr wrap="square" rtlCol="0">
            <a:spAutoFit/>
          </a:bodyPr>
          <a:lstStyle/>
          <a:p>
            <a:pPr algn="r" rtl="1"/>
            <a:r>
              <a:rPr lang="ar-EG" sz="2400" b="1" dirty="0">
                <a:solidFill>
                  <a:schemeClr val="accent1"/>
                </a:solidFill>
                <a:latin typeface="Alexandria" charset="0"/>
                <a:cs typeface="Alexandria" charset="0"/>
              </a:rPr>
              <a:t>محاور المحاضرة الثامنة</a:t>
            </a:r>
          </a:p>
          <a:p>
            <a:pPr algn="r" rtl="1"/>
            <a:endParaRPr lang="ar-EG" sz="2400" dirty="0">
              <a:solidFill>
                <a:srgbClr val="2D3956"/>
              </a:solidFill>
              <a:latin typeface="Alexandria" charset="0"/>
              <a:cs typeface="Alexandria" charset="0"/>
            </a:endParaRPr>
          </a:p>
          <a:p>
            <a:pPr marL="285750" indent="-285750" algn="r" rtl="1">
              <a:buFont typeface="Wingdings" panose="05000000000000000000" pitchFamily="2" charset="2"/>
              <a:buChar char="Ø"/>
            </a:pPr>
            <a:r>
              <a:rPr lang="ar-EG" sz="2400" dirty="0">
                <a:solidFill>
                  <a:srgbClr val="2D3956"/>
                </a:solidFill>
                <a:latin typeface="Alexandria" charset="0"/>
                <a:cs typeface="Alexandria" charset="0"/>
              </a:rPr>
              <a:t> الإحصاء الاستدلالي</a:t>
            </a:r>
          </a:p>
          <a:p>
            <a:pPr marL="285750" indent="-285750" algn="r" rtl="1">
              <a:buFont typeface="Wingdings" panose="05000000000000000000" pitchFamily="2" charset="2"/>
              <a:buChar char="Ø"/>
            </a:pPr>
            <a:r>
              <a:rPr lang="ar-EG" sz="2400" dirty="0">
                <a:solidFill>
                  <a:srgbClr val="2D3956"/>
                </a:solidFill>
                <a:latin typeface="Alexandria" charset="0"/>
                <a:cs typeface="Alexandria" charset="0"/>
              </a:rPr>
              <a:t>اختبارات الفروض </a:t>
            </a:r>
          </a:p>
          <a:p>
            <a:pPr marL="285750" indent="-285750" algn="r" rtl="1">
              <a:buFont typeface="Wingdings" panose="05000000000000000000" pitchFamily="2" charset="2"/>
              <a:buChar char="Ø"/>
            </a:pPr>
            <a:r>
              <a:rPr lang="ar-EG" sz="2400" dirty="0">
                <a:solidFill>
                  <a:srgbClr val="2D3956"/>
                </a:solidFill>
                <a:latin typeface="Alexandria" charset="0"/>
                <a:cs typeface="Alexandria" charset="0"/>
              </a:rPr>
              <a:t>الفرضية المتعلقة بالوسط الحسابي</a:t>
            </a:r>
          </a:p>
          <a:p>
            <a:pPr marL="285750" indent="-285750" algn="r" rtl="1">
              <a:buFont typeface="Wingdings" panose="05000000000000000000" pitchFamily="2" charset="2"/>
              <a:buChar char="Ø"/>
            </a:pPr>
            <a:r>
              <a:rPr lang="ar-EG" sz="2400" dirty="0">
                <a:solidFill>
                  <a:srgbClr val="2D3956"/>
                </a:solidFill>
                <a:latin typeface="Alexandria" charset="0"/>
                <a:cs typeface="Alexandria" charset="0"/>
              </a:rPr>
              <a:t>اختبار </a:t>
            </a:r>
            <a:r>
              <a:rPr lang="en-US" sz="2400" dirty="0">
                <a:solidFill>
                  <a:srgbClr val="2D3956"/>
                </a:solidFill>
                <a:latin typeface="Alexandria" charset="0"/>
                <a:cs typeface="Alexandria" charset="0"/>
              </a:rPr>
              <a:t>t </a:t>
            </a:r>
            <a:r>
              <a:rPr lang="ar-EG" sz="2400" dirty="0">
                <a:solidFill>
                  <a:srgbClr val="2D3956"/>
                </a:solidFill>
                <a:latin typeface="Alexandria" charset="0"/>
                <a:cs typeface="Alexandria" charset="0"/>
              </a:rPr>
              <a:t> لعينة واحدة  </a:t>
            </a:r>
            <a:r>
              <a:rPr lang="en-US" sz="2400" dirty="0">
                <a:solidFill>
                  <a:srgbClr val="2D3956"/>
                </a:solidFill>
                <a:latin typeface="Alexandria" charset="0"/>
                <a:cs typeface="Alexandria" charset="0"/>
              </a:rPr>
              <a:t>One- Samples T Test</a:t>
            </a:r>
          </a:p>
          <a:p>
            <a:pPr marL="285750" indent="-285750" algn="r" rtl="1">
              <a:buFont typeface="Wingdings" panose="05000000000000000000" pitchFamily="2" charset="2"/>
              <a:buChar char="Ø"/>
            </a:pPr>
            <a:r>
              <a:rPr lang="ar-EG" sz="2400" dirty="0">
                <a:solidFill>
                  <a:srgbClr val="2D3956"/>
                </a:solidFill>
                <a:latin typeface="Alexandria" charset="0"/>
                <a:cs typeface="Alexandria" charset="0"/>
              </a:rPr>
              <a:t>اختبار </a:t>
            </a:r>
            <a:r>
              <a:rPr lang="en-US" sz="2400" dirty="0">
                <a:solidFill>
                  <a:srgbClr val="2D3956"/>
                </a:solidFill>
                <a:latin typeface="Alexandria" charset="0"/>
                <a:cs typeface="Alexandria" charset="0"/>
              </a:rPr>
              <a:t> t </a:t>
            </a:r>
            <a:r>
              <a:rPr lang="ar-EG" sz="2400" dirty="0">
                <a:solidFill>
                  <a:srgbClr val="2D3956"/>
                </a:solidFill>
                <a:latin typeface="Alexandria" charset="0"/>
                <a:cs typeface="Alexandria" charset="0"/>
              </a:rPr>
              <a:t>لعينتين مستقلتين </a:t>
            </a:r>
            <a:r>
              <a:rPr lang="en-US" sz="2400" dirty="0">
                <a:solidFill>
                  <a:srgbClr val="2D3956"/>
                </a:solidFill>
                <a:latin typeface="Alexandria" charset="0"/>
                <a:cs typeface="Alexandria" charset="0"/>
              </a:rPr>
              <a:t>Independent Sample T Test</a:t>
            </a:r>
          </a:p>
          <a:p>
            <a:pPr marL="285750" indent="-285750" algn="r" rtl="1">
              <a:buFont typeface="Wingdings" panose="05000000000000000000" pitchFamily="2" charset="2"/>
              <a:buChar char="Ø"/>
            </a:pPr>
            <a:r>
              <a:rPr lang="ar-EG" sz="2400" dirty="0">
                <a:solidFill>
                  <a:srgbClr val="2D3956"/>
                </a:solidFill>
                <a:latin typeface="Alexandria" charset="0"/>
                <a:cs typeface="Alexandria" charset="0"/>
              </a:rPr>
              <a:t>اختبار </a:t>
            </a:r>
            <a:r>
              <a:rPr lang="en-US" sz="2400" dirty="0">
                <a:solidFill>
                  <a:srgbClr val="2D3956"/>
                </a:solidFill>
                <a:latin typeface="Alexandria" charset="0"/>
                <a:cs typeface="Alexandria" charset="0"/>
              </a:rPr>
              <a:t>t </a:t>
            </a:r>
            <a:r>
              <a:rPr lang="ar-EG" sz="2400" dirty="0">
                <a:solidFill>
                  <a:srgbClr val="2D3956"/>
                </a:solidFill>
                <a:latin typeface="Alexandria" charset="0"/>
                <a:cs typeface="Alexandria" charset="0"/>
              </a:rPr>
              <a:t> لعينتين مترابطتين  </a:t>
            </a:r>
            <a:r>
              <a:rPr lang="en-US" sz="2400" dirty="0">
                <a:solidFill>
                  <a:srgbClr val="2D3956"/>
                </a:solidFill>
                <a:latin typeface="Alexandria" charset="0"/>
                <a:cs typeface="Alexandria" charset="0"/>
              </a:rPr>
              <a:t>Paired Sample T Test</a:t>
            </a:r>
          </a:p>
          <a:p>
            <a:pPr marL="285750" indent="-285750" algn="r" rtl="1">
              <a:buFont typeface="Wingdings" panose="05000000000000000000" pitchFamily="2" charset="2"/>
              <a:buChar char="Ø"/>
            </a:pPr>
            <a:r>
              <a:rPr lang="ar-EG" sz="2400" dirty="0">
                <a:solidFill>
                  <a:srgbClr val="2D3956"/>
                </a:solidFill>
                <a:latin typeface="Alexandria" charset="0"/>
                <a:cs typeface="Alexandria" charset="0"/>
              </a:rPr>
              <a:t>الارتباط</a:t>
            </a:r>
          </a:p>
          <a:p>
            <a:pPr algn="r" rtl="1"/>
            <a:endParaRPr lang="ar-EG" sz="2400" b="1" dirty="0">
              <a:solidFill>
                <a:srgbClr val="00B0F0"/>
              </a:solidFill>
              <a:latin typeface="Alexandria" charset="0"/>
              <a:cs typeface="Alexandria" charset="0"/>
            </a:endParaRPr>
          </a:p>
          <a:p>
            <a:endParaRPr lang="ar-EG" sz="2400" b="1" dirty="0">
              <a:solidFill>
                <a:srgbClr val="00B0F0"/>
              </a:solidFill>
              <a:latin typeface="Alexandria" charset="0"/>
              <a:cs typeface="Alexandria" charset="0"/>
            </a:endParaRPr>
          </a:p>
          <a:p>
            <a:r>
              <a:rPr lang="ar-EG" sz="2400" b="1" dirty="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7DB89B9F-C74F-2A25-A003-7EB4A460DC78}"/>
              </a:ext>
            </a:extLst>
          </p:cNvPr>
          <p:cNvSpPr txBox="1"/>
          <p:nvPr/>
        </p:nvSpPr>
        <p:spPr>
          <a:xfrm>
            <a:off x="668594" y="6204155"/>
            <a:ext cx="3460954" cy="369332"/>
          </a:xfrm>
          <a:prstGeom prst="rect">
            <a:avLst/>
          </a:prstGeom>
          <a:noFill/>
        </p:spPr>
        <p:txBody>
          <a:bodyPr wrap="square" rtlCol="1">
            <a:spAutoFit/>
          </a:bodyPr>
          <a:lstStyle/>
          <a:p>
            <a:r>
              <a:rPr lang="en-US" dirty="0"/>
              <a:t>https://midocean.edu.km/</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5137" y="806697"/>
            <a:ext cx="7034614" cy="1077218"/>
          </a:xfrm>
          <a:prstGeom prst="rect">
            <a:avLst/>
          </a:prstGeom>
          <a:noFill/>
        </p:spPr>
        <p:txBody>
          <a:bodyPr wrap="square" rtlCol="0">
            <a:spAutoFit/>
          </a:bodyPr>
          <a:lstStyle/>
          <a:p>
            <a:pPr algn="r" rtl="1"/>
            <a:r>
              <a:rPr lang="ar-EG" sz="2800" b="1" dirty="0">
                <a:latin typeface="Alexandria" charset="0"/>
                <a:cs typeface="Alexandria" charset="0"/>
              </a:rPr>
              <a:t> </a:t>
            </a:r>
            <a:r>
              <a:rPr lang="ar-EG" sz="3200" b="1" dirty="0">
                <a:latin typeface="Alexandria" charset="0"/>
                <a:cs typeface="Alexandria" charset="0"/>
              </a:rPr>
              <a:t>الإحصاء الاستدلالي </a:t>
            </a:r>
          </a:p>
          <a:p>
            <a:pPr algn="r" rtl="1"/>
            <a:endParaRPr lang="en-US" sz="3200" b="1" dirty="0">
              <a:latin typeface="Alexandria" charset="0"/>
              <a:cs typeface="Alexandria" charset="0"/>
            </a:endParaRPr>
          </a:p>
        </p:txBody>
      </p:sp>
      <p:sp>
        <p:nvSpPr>
          <p:cNvPr id="48" name="TextBox 47"/>
          <p:cNvSpPr txBox="1"/>
          <p:nvPr/>
        </p:nvSpPr>
        <p:spPr>
          <a:xfrm>
            <a:off x="546632" y="2055748"/>
            <a:ext cx="10541000" cy="5386090"/>
          </a:xfrm>
          <a:prstGeom prst="rect">
            <a:avLst/>
          </a:prstGeom>
          <a:noFill/>
        </p:spPr>
        <p:txBody>
          <a:bodyPr wrap="square" rtlCol="0">
            <a:spAutoFit/>
          </a:bodyPr>
          <a:lstStyle/>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مجموعة الطرق والأساليب التي تستخدم في تعميم نتائج العينة على خصائص المجتمع الذي سحبت منه.</a:t>
            </a:r>
          </a:p>
          <a:p>
            <a:pPr marL="285750" indent="-285750" algn="just" rtl="1">
              <a:buFont typeface="Wingdings" panose="05000000000000000000" pitchFamily="2" charset="2"/>
              <a:buChar char="ü"/>
            </a:pPr>
            <a:r>
              <a:rPr lang="ar-EG" sz="3200" dirty="0">
                <a:solidFill>
                  <a:srgbClr val="2D3956"/>
                </a:solidFill>
                <a:latin typeface="Alexandria" charset="0"/>
                <a:cs typeface="Alexandria" charset="0"/>
              </a:rPr>
              <a:t>قياس العلاقات بين الخصائص المختلفة للمجتمع والتنبؤ بالقيم المستقبلية لهذه الخصائص بهدف اتخاذ القرار المناسب. </a:t>
            </a:r>
          </a:p>
          <a:p>
            <a:pPr marL="285750" indent="-285750" algn="just" rtl="1">
              <a:buFont typeface="Wingdings" panose="05000000000000000000" pitchFamily="2" charset="2"/>
              <a:buChar char="ü"/>
            </a:pPr>
            <a:r>
              <a:rPr lang="ar-EG" sz="3200" dirty="0">
                <a:solidFill>
                  <a:srgbClr val="2D3956"/>
                </a:solidFill>
                <a:latin typeface="Alexandria" charset="0"/>
                <a:cs typeface="Alexandria" charset="0"/>
              </a:rPr>
              <a:t>يشمل هذا القسم:</a:t>
            </a:r>
          </a:p>
          <a:p>
            <a:pPr algn="just" rtl="1"/>
            <a:r>
              <a:rPr lang="ar-EG" sz="3200" dirty="0">
                <a:solidFill>
                  <a:srgbClr val="2D3956"/>
                </a:solidFill>
                <a:latin typeface="Alexandria" charset="0"/>
                <a:cs typeface="Alexandria" charset="0"/>
              </a:rPr>
              <a:t>1-  اختبار الفرضيات  </a:t>
            </a:r>
            <a:r>
              <a:rPr lang="en-US" sz="3200" dirty="0">
                <a:solidFill>
                  <a:srgbClr val="2D3956"/>
                </a:solidFill>
                <a:latin typeface="Alexandria" charset="0"/>
                <a:cs typeface="Alexandria" charset="0"/>
              </a:rPr>
              <a:t>Test of hypothesis</a:t>
            </a:r>
            <a:endParaRPr lang="ar-EG" sz="3200" dirty="0">
              <a:solidFill>
                <a:srgbClr val="2D3956"/>
              </a:solidFill>
              <a:latin typeface="Alexandria" charset="0"/>
              <a:cs typeface="Alexandria" charset="0"/>
            </a:endParaRPr>
          </a:p>
          <a:p>
            <a:pPr algn="just" rtl="1"/>
            <a:r>
              <a:rPr lang="ar-EG" sz="3200" dirty="0">
                <a:solidFill>
                  <a:srgbClr val="2D3956"/>
                </a:solidFill>
                <a:latin typeface="Alexandria" charset="0"/>
                <a:cs typeface="Alexandria" charset="0"/>
              </a:rPr>
              <a:t>2- التقدير  </a:t>
            </a:r>
            <a:r>
              <a:rPr lang="en-US" sz="3200" dirty="0">
                <a:solidFill>
                  <a:srgbClr val="2D3956"/>
                </a:solidFill>
                <a:latin typeface="Alexandria" charset="0"/>
                <a:cs typeface="Alexandria" charset="0"/>
              </a:rPr>
              <a:t>Estimation </a:t>
            </a:r>
          </a:p>
          <a:p>
            <a:pPr marL="285750" indent="-285750" algn="r" rtl="1">
              <a:buFont typeface="Wingdings" panose="05000000000000000000" pitchFamily="2" charset="2"/>
              <a:buChar char="ü"/>
            </a:pPr>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CAD7ED84-4711-8874-8953-583B539B65B5}"/>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08ECD0-4D94-832C-7BA9-06A843B4081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C6DBC98-A2CA-2988-DBF6-5899767D50D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2F1CC44B-871A-FBCE-1965-26926836339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BE36C270-938F-B443-968B-83E59B1029F0}"/>
              </a:ext>
            </a:extLst>
          </p:cNvPr>
          <p:cNvSpPr txBox="1"/>
          <p:nvPr/>
        </p:nvSpPr>
        <p:spPr>
          <a:xfrm>
            <a:off x="1224177" y="2986751"/>
            <a:ext cx="7392366" cy="1754326"/>
          </a:xfrm>
          <a:prstGeom prst="rect">
            <a:avLst/>
          </a:prstGeom>
          <a:noFill/>
        </p:spPr>
        <p:txBody>
          <a:bodyPr wrap="square" rtlCol="0">
            <a:spAutoFit/>
          </a:bodyPr>
          <a:lstStyle/>
          <a:p>
            <a:pPr algn="r" rtl="1"/>
            <a:r>
              <a:rPr lang="ar-EG" sz="3600" b="1" dirty="0">
                <a:solidFill>
                  <a:schemeClr val="accent1"/>
                </a:solidFill>
                <a:latin typeface="Alexandria" charset="0"/>
                <a:cs typeface="Alexandria" charset="0"/>
              </a:rPr>
              <a:t>أولا: اختبار الفرضيات </a:t>
            </a:r>
          </a:p>
          <a:p>
            <a:pPr algn="r" rtl="1"/>
            <a:endParaRPr lang="ar-EG" sz="2400" b="1" dirty="0">
              <a:solidFill>
                <a:srgbClr val="00B0F0"/>
              </a:solidFill>
              <a:latin typeface="Alexandria" charset="0"/>
              <a:cs typeface="Alexandria" charset="0"/>
            </a:endParaRPr>
          </a:p>
          <a:p>
            <a:endParaRPr lang="ar-EG" sz="2400" b="1" dirty="0">
              <a:solidFill>
                <a:srgbClr val="00B0F0"/>
              </a:solidFill>
              <a:latin typeface="Alexandria" charset="0"/>
              <a:cs typeface="Alexandria" charset="0"/>
            </a:endParaRPr>
          </a:p>
          <a:p>
            <a:r>
              <a:rPr lang="ar-EG" sz="2400" b="1" dirty="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73B1E83C-AF3B-30D5-8B7C-3524AE56FE2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7C22DB02-0657-0907-A123-B87EA264055B}"/>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pic>
        <p:nvPicPr>
          <p:cNvPr id="6" name="Graphic 21">
            <a:extLst>
              <a:ext uri="{FF2B5EF4-FFF2-40B4-BE49-F238E27FC236}">
                <a16:creationId xmlns:a16="http://schemas.microsoft.com/office/drawing/2014/main" id="{B51F633D-38B1-9B8E-8591-7ECFD0F00DD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D128E06E-0D80-3BEC-29D0-85A28E110D61}"/>
              </a:ext>
            </a:extLst>
          </p:cNvPr>
          <p:cNvSpPr txBox="1"/>
          <p:nvPr/>
        </p:nvSpPr>
        <p:spPr>
          <a:xfrm>
            <a:off x="668594" y="6204155"/>
            <a:ext cx="3460954"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2785015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6D77F-BC67-1221-F995-8911C1767B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2BC3F9-7721-3358-D02E-CEB8253829B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EB43450-DA2C-F079-9E1D-1BBC67183EA5}"/>
              </a:ext>
            </a:extLst>
          </p:cNvPr>
          <p:cNvSpPr txBox="1"/>
          <p:nvPr/>
        </p:nvSpPr>
        <p:spPr>
          <a:xfrm>
            <a:off x="1317524" y="802093"/>
            <a:ext cx="7034614" cy="584775"/>
          </a:xfrm>
          <a:prstGeom prst="rect">
            <a:avLst/>
          </a:prstGeom>
          <a:noFill/>
        </p:spPr>
        <p:txBody>
          <a:bodyPr wrap="square" rtlCol="0">
            <a:spAutoFit/>
          </a:bodyPr>
          <a:lstStyle/>
          <a:p>
            <a:pPr algn="r" rtl="1"/>
            <a:r>
              <a:rPr lang="ar-EG" sz="3200" b="1" dirty="0">
                <a:latin typeface="Alexandria" charset="0"/>
                <a:cs typeface="Alexandria" charset="0"/>
              </a:rPr>
              <a:t>المفاهيم الأساسية لاختبار الفرضيات </a:t>
            </a:r>
          </a:p>
        </p:txBody>
      </p:sp>
      <p:sp>
        <p:nvSpPr>
          <p:cNvPr id="48" name="TextBox 47">
            <a:extLst>
              <a:ext uri="{FF2B5EF4-FFF2-40B4-BE49-F238E27FC236}">
                <a16:creationId xmlns:a16="http://schemas.microsoft.com/office/drawing/2014/main" id="{3D6E068B-E4C2-D5E9-FA38-E5AECA1C65AF}"/>
              </a:ext>
            </a:extLst>
          </p:cNvPr>
          <p:cNvSpPr txBox="1"/>
          <p:nvPr/>
        </p:nvSpPr>
        <p:spPr>
          <a:xfrm>
            <a:off x="889000" y="2055748"/>
            <a:ext cx="10198632" cy="4401205"/>
          </a:xfrm>
          <a:prstGeom prst="rect">
            <a:avLst/>
          </a:prstGeom>
          <a:noFill/>
        </p:spPr>
        <p:txBody>
          <a:bodyPr wrap="square" rtlCol="0">
            <a:spAutoFit/>
          </a:bodyPr>
          <a:lstStyle/>
          <a:p>
            <a:pPr marL="457200" indent="-457200" algn="just" rtl="1">
              <a:buFont typeface="Arial" panose="020B0604020202020204" pitchFamily="34" charset="0"/>
              <a:buChar char="•"/>
            </a:pPr>
            <a:r>
              <a:rPr lang="ar-EG" sz="3200" b="1" dirty="0">
                <a:solidFill>
                  <a:srgbClr val="2D3956"/>
                </a:solidFill>
                <a:latin typeface="Alexandria"/>
              </a:rPr>
              <a:t>تعريف الفرضية</a:t>
            </a:r>
          </a:p>
          <a:p>
            <a:pPr algn="just" rtl="1"/>
            <a:r>
              <a:rPr lang="ar-EG" sz="3200" dirty="0">
                <a:solidFill>
                  <a:srgbClr val="2D3956"/>
                </a:solidFill>
                <a:latin typeface="Alexandria"/>
              </a:rPr>
              <a:t> بصورة عامة تمثل ادعاء قد يكون صحيح وقد يكون خاطئ  ويحتاج الباحث لاختباره من خلال جمع البيانات واتباع عملية إحصائية تقود إلى القرار بقبول الفرضية أو رفضها عند مستوى احتمال محدد. </a:t>
            </a:r>
          </a:p>
          <a:p>
            <a:pPr algn="r" rtl="1"/>
            <a:endParaRPr lang="ar-EG" sz="3200" dirty="0">
              <a:solidFill>
                <a:srgbClr val="2D3956"/>
              </a:solidFill>
              <a:latin typeface="Alexandria" charset="0"/>
            </a:endParaRPr>
          </a:p>
          <a:p>
            <a:pPr marL="285750" indent="-285750" algn="r" rtl="1">
              <a:buFont typeface="Wingdings" panose="05000000000000000000" pitchFamily="2" charset="2"/>
              <a:buChar char="ü"/>
            </a:pPr>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DC1565E1-0813-8235-4B35-558E09DA4E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C1FC4711-6581-4BF1-F42B-B9ED18DF5053}"/>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0831764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0E97AD-4F7F-C5A8-01C2-CC0021ECD08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1102A2C-293F-2050-2349-83C12D70688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374FCA4-EB90-A373-F49C-4761A1F037F1}"/>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4DA57FC0-8703-3805-F7AF-A8F8DC9A8B6A}"/>
              </a:ext>
            </a:extLst>
          </p:cNvPr>
          <p:cNvSpPr txBox="1"/>
          <p:nvPr/>
        </p:nvSpPr>
        <p:spPr>
          <a:xfrm>
            <a:off x="797324" y="1809941"/>
            <a:ext cx="10198632" cy="4893647"/>
          </a:xfrm>
          <a:prstGeom prst="rect">
            <a:avLst/>
          </a:prstGeom>
          <a:noFill/>
        </p:spPr>
        <p:txBody>
          <a:bodyPr wrap="square" rtlCol="0">
            <a:spAutoFit/>
          </a:bodyPr>
          <a:lstStyle/>
          <a:p>
            <a:pPr marL="457200" indent="-457200" algn="r" rtl="1">
              <a:buFont typeface="Arial" panose="020B0604020202020204" pitchFamily="34" charset="0"/>
              <a:buChar char="•"/>
            </a:pPr>
            <a:r>
              <a:rPr lang="ar-EG" sz="3200" b="1" dirty="0">
                <a:solidFill>
                  <a:srgbClr val="2D3956"/>
                </a:solidFill>
                <a:latin typeface="Alexandria" charset="0"/>
              </a:rPr>
              <a:t>فرضية العدم </a:t>
            </a:r>
          </a:p>
          <a:p>
            <a:pPr algn="just" rtl="1"/>
            <a:r>
              <a:rPr lang="ar-EG" sz="3200" dirty="0">
                <a:solidFill>
                  <a:srgbClr val="2D3956"/>
                </a:solidFill>
                <a:latin typeface="Alexandria" charset="0"/>
              </a:rPr>
              <a:t>وتسمى أيضا الفرضية الصفرية ويرمز لها</a:t>
            </a:r>
            <a:r>
              <a:rPr lang="en-US" sz="3200" dirty="0">
                <a:solidFill>
                  <a:srgbClr val="2D3956"/>
                </a:solidFill>
                <a:latin typeface="Alexandria" charset="0"/>
              </a:rPr>
              <a:t>H0 </a:t>
            </a:r>
            <a:r>
              <a:rPr lang="ar-EG" sz="3200" dirty="0">
                <a:solidFill>
                  <a:srgbClr val="2D3956"/>
                </a:solidFill>
                <a:latin typeface="Alexandria" charset="0"/>
              </a:rPr>
              <a:t> وهي العبارة التي ينوي الباحث اختبارها ، وبصورة عامة تفترض فرضية العدم أن تكون الأشياء موضع الاختبار  متساوية وعدم وجود فروق بينهما أو عدم اختلافها عن قيم نظرية متوقعة. </a:t>
            </a:r>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D80DB3CE-50ED-1F17-2142-F585938053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AECB03F9-652D-A9DE-CD7C-31BFE9ED0F6D}"/>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565853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BF9877-8CE5-A90A-BA0E-3F23B3B140C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96A159C-4D07-CFE1-D131-70020A47068E}"/>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E55BFD8-5A47-6744-FC91-3F122B6F0268}"/>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mc:AlternateContent xmlns:mc="http://schemas.openxmlformats.org/markup-compatibility/2006">
        <mc:Choice xmlns:a14="http://schemas.microsoft.com/office/drawing/2010/main" Requires="a14">
          <p:sp>
            <p:nvSpPr>
              <p:cNvPr id="48" name="TextBox 47">
                <a:extLst>
                  <a:ext uri="{FF2B5EF4-FFF2-40B4-BE49-F238E27FC236}">
                    <a16:creationId xmlns:a16="http://schemas.microsoft.com/office/drawing/2014/main" id="{65D7577D-922C-C50B-195E-B071C0DFECAF}"/>
                  </a:ext>
                </a:extLst>
              </p:cNvPr>
              <p:cNvSpPr txBox="1"/>
              <p:nvPr/>
            </p:nvSpPr>
            <p:spPr>
              <a:xfrm>
                <a:off x="797324" y="1809941"/>
                <a:ext cx="10198632" cy="4893647"/>
              </a:xfrm>
              <a:prstGeom prst="rect">
                <a:avLst/>
              </a:prstGeom>
              <a:noFill/>
            </p:spPr>
            <p:txBody>
              <a:bodyPr wrap="square" rtlCol="0">
                <a:spAutoFit/>
              </a:bodyPr>
              <a:lstStyle/>
              <a:p>
                <a:pPr algn="just" rtl="1"/>
                <a:r>
                  <a:rPr lang="ar-IQ" sz="3200" dirty="0"/>
                  <a:t>فمثلاً </a:t>
                </a:r>
                <a:r>
                  <a:rPr lang="ar-EG" sz="3200" dirty="0"/>
                  <a:t>إ</a:t>
                </a:r>
                <a:r>
                  <a:rPr lang="ar-IQ" sz="3200" dirty="0"/>
                  <a:t>ذا كانت فرضية العدم المراد اختبارها هي ان متوسط دخل الفرد في احدى المناطق هو 200دولار شهرياً فان هذا الفرض يُكتَبْ كما يلي:</a:t>
                </a:r>
                <a:endParaRPr lang="en-US" sz="3200" dirty="0"/>
              </a:p>
              <a:p>
                <a:pPr algn="ctr" rtl="1"/>
                <a:r>
                  <a:rPr lang="en-US" sz="3200" dirty="0"/>
                  <a:t> </a:t>
                </a:r>
                <a14:m>
                  <m:oMath xmlns:m="http://schemas.openxmlformats.org/officeDocument/2006/math">
                    <m:r>
                      <a:rPr lang="en-US" sz="3200" i="1">
                        <a:latin typeface="Cambria Math"/>
                        <a:ea typeface="Cambria Math"/>
                      </a:rPr>
                      <m:t>𝜇</m:t>
                    </m:r>
                  </m:oMath>
                </a14:m>
                <a:r>
                  <a:rPr lang="en-US" sz="3200" dirty="0"/>
                  <a:t> = 200</a:t>
                </a:r>
                <a:r>
                  <a:rPr lang="ar-IQ" sz="3200" dirty="0"/>
                  <a:t>:</a:t>
                </a:r>
                <a:r>
                  <a:rPr lang="en-US" sz="3200" dirty="0"/>
                  <a:t>  H</a:t>
                </a:r>
                <a:r>
                  <a:rPr lang="en-US" sz="1000" dirty="0"/>
                  <a:t>0</a:t>
                </a:r>
                <a:r>
                  <a:rPr lang="ar-IQ" sz="1000" dirty="0"/>
                  <a:t>  :</a:t>
                </a:r>
              </a:p>
              <a:p>
                <a:pPr algn="just" rtl="1"/>
                <a:r>
                  <a:rPr lang="ar-IQ" sz="3200" dirty="0"/>
                  <a:t>ويقرأ بالشكل التالي:</a:t>
                </a:r>
              </a:p>
              <a:p>
                <a:pPr algn="just" rtl="1"/>
                <a:r>
                  <a:rPr lang="ar-IQ" sz="3200" dirty="0"/>
                  <a:t>فرضية العدم: هي </a:t>
                </a:r>
                <a:r>
                  <a:rPr lang="ar-EG" sz="3200" dirty="0"/>
                  <a:t>أ</a:t>
                </a:r>
                <a:r>
                  <a:rPr lang="ar-IQ" sz="3200" dirty="0"/>
                  <a:t>ن متوسط دخل الفرد في المنطقة هو 200 دولار شهريا</a:t>
                </a:r>
                <a:endParaRPr lang="en-US" sz="3200" dirty="0"/>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mc:Choice>
        <mc:Fallback>
          <p:sp>
            <p:nvSpPr>
              <p:cNvPr id="48" name="TextBox 47">
                <a:extLst>
                  <a:ext uri="{FF2B5EF4-FFF2-40B4-BE49-F238E27FC236}">
                    <a16:creationId xmlns:a16="http://schemas.microsoft.com/office/drawing/2014/main" id="{65D7577D-922C-C50B-195E-B071C0DFECAF}"/>
                  </a:ext>
                </a:extLst>
              </p:cNvPr>
              <p:cNvSpPr txBox="1">
                <a:spLocks noRot="1" noChangeAspect="1" noMove="1" noResize="1" noEditPoints="1" noAdjustHandles="1" noChangeArrowheads="1" noChangeShapeType="1" noTextEdit="1"/>
              </p:cNvSpPr>
              <p:nvPr/>
            </p:nvSpPr>
            <p:spPr>
              <a:xfrm>
                <a:off x="797324" y="1809941"/>
                <a:ext cx="10198632" cy="4893647"/>
              </a:xfrm>
              <a:prstGeom prst="rect">
                <a:avLst/>
              </a:prstGeom>
              <a:blipFill>
                <a:blip r:embed="rId2"/>
                <a:stretch>
                  <a:fillRect l="-2630" t="-1619" r="-1494"/>
                </a:stretch>
              </a:blipFill>
            </p:spPr>
            <p:txBody>
              <a:bodyPr/>
              <a:lstStyle/>
              <a:p>
                <a:r>
                  <a:rPr lang="ar-EG">
                    <a:noFill/>
                  </a:rPr>
                  <a:t> </a:t>
                </a:r>
              </a:p>
            </p:txBody>
          </p:sp>
        </mc:Fallback>
      </mc:AlternateContent>
      <p:pic>
        <p:nvPicPr>
          <p:cNvPr id="7" name="Graphic 21">
            <a:extLst>
              <a:ext uri="{FF2B5EF4-FFF2-40B4-BE49-F238E27FC236}">
                <a16:creationId xmlns:a16="http://schemas.microsoft.com/office/drawing/2014/main" id="{7D8DB2E5-A21A-02D8-9584-D26D216626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9E3F1E12-056D-9FD6-A9DC-1CA3C226D7DE}"/>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7409641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1FA2D3-4223-B342-F9F3-D27189A983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B27F12-1412-2097-FE1B-D05496FC2F95}"/>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E89557A-87B7-8CE9-B235-E8CB0D25B962}"/>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CFEA28BF-4965-EA38-66B2-0E9B25C83227}"/>
              </a:ext>
            </a:extLst>
          </p:cNvPr>
          <p:cNvSpPr txBox="1"/>
          <p:nvPr/>
        </p:nvSpPr>
        <p:spPr>
          <a:xfrm>
            <a:off x="797324" y="1809941"/>
            <a:ext cx="10198632" cy="5878532"/>
          </a:xfrm>
          <a:prstGeom prst="rect">
            <a:avLst/>
          </a:prstGeom>
          <a:noFill/>
        </p:spPr>
        <p:txBody>
          <a:bodyPr wrap="square" rtlCol="0">
            <a:spAutoFit/>
          </a:bodyPr>
          <a:lstStyle/>
          <a:p>
            <a:pPr algn="just" rtl="1"/>
            <a:r>
              <a:rPr lang="ar-IQ" sz="3200" dirty="0"/>
              <a:t>مثال اخر: اذا كانت الظاهرة المراد اختبارها هي ان نسبة المؤيدين لبرنامج اقتصادي معين بين عمال احد المصانع هي 30% فان هذه الفرضية تكتب كما يلي:</a:t>
            </a:r>
          </a:p>
          <a:p>
            <a:pPr algn="ctr" rtl="1"/>
            <a:r>
              <a:rPr lang="en-US" sz="3200" dirty="0"/>
              <a:t>H0 : P= 0.30</a:t>
            </a:r>
          </a:p>
          <a:p>
            <a:pPr algn="just" rtl="1"/>
            <a:r>
              <a:rPr lang="ar-IQ" sz="3200" dirty="0"/>
              <a:t>وتقرأ بالشكل التالي:</a:t>
            </a:r>
          </a:p>
          <a:p>
            <a:pPr algn="just" rtl="1"/>
            <a:r>
              <a:rPr lang="ar-IQ" sz="3200" dirty="0"/>
              <a:t>فرضية العدم: هي نسبة المؤيدين للبرنامج الاقتصادي بين عمال المصنع هي 0.30.</a:t>
            </a:r>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448447D1-0337-23F3-0C36-CC22205A21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9DE21953-C4DC-88B7-3C06-ABC79856BE22}"/>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6906376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39591F-6131-4394-2BCB-324745D4B4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468053-8E52-D7BB-A5C7-474383CF056D}"/>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B09BCC4-839E-585E-47CB-956316612F00}"/>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00746373-FBEF-2AB5-6DB0-7A341C45BB89}"/>
              </a:ext>
            </a:extLst>
          </p:cNvPr>
          <p:cNvSpPr txBox="1"/>
          <p:nvPr/>
        </p:nvSpPr>
        <p:spPr>
          <a:xfrm>
            <a:off x="797324" y="1809941"/>
            <a:ext cx="10198632" cy="5386090"/>
          </a:xfrm>
          <a:prstGeom prst="rect">
            <a:avLst/>
          </a:prstGeom>
          <a:noFill/>
        </p:spPr>
        <p:txBody>
          <a:bodyPr wrap="square" rtlCol="0">
            <a:spAutoFit/>
          </a:bodyPr>
          <a:lstStyle/>
          <a:p>
            <a:pPr algn="just" rtl="1"/>
            <a:r>
              <a:rPr lang="ar-IQ" sz="3200" dirty="0"/>
              <a:t>وليس شرطاً </a:t>
            </a:r>
            <a:r>
              <a:rPr lang="ar-EG" sz="3200" dirty="0"/>
              <a:t>أ</a:t>
            </a:r>
            <a:r>
              <a:rPr lang="ar-IQ" sz="3200" dirty="0"/>
              <a:t>ن تصاغ فرضية العدم بالرموز، فقد يتم التعبير عنها بدون رموز.</a:t>
            </a:r>
            <a:endParaRPr lang="ar-SA" sz="3200" dirty="0"/>
          </a:p>
          <a:p>
            <a:pPr algn="just" rtl="1"/>
            <a:r>
              <a:rPr lang="ar-IQ" sz="3200" dirty="0"/>
              <a:t> قد يريد الباحث ان يختبر ما </a:t>
            </a:r>
            <a:r>
              <a:rPr lang="ar-EG" sz="3200" dirty="0"/>
              <a:t>إ</a:t>
            </a:r>
            <a:r>
              <a:rPr lang="ar-IQ" sz="3200" dirty="0"/>
              <a:t>ذا كانت هناك علاقة بين ال</a:t>
            </a:r>
            <a:r>
              <a:rPr lang="ar-EG" sz="3200" dirty="0"/>
              <a:t>أ</a:t>
            </a:r>
            <a:r>
              <a:rPr lang="ar-IQ" sz="3200" dirty="0"/>
              <a:t>مية والاستعداد للانحراف، </a:t>
            </a:r>
            <a:r>
              <a:rPr lang="ar-EG" sz="3200" dirty="0"/>
              <a:t>أ</a:t>
            </a:r>
            <a:r>
              <a:rPr lang="ar-IQ" sz="3200" dirty="0"/>
              <a:t>و بين المؤهل العلمي ودرجة الوعي السياسي. فقد يصيغ الباحث فرضية العدم بالشكل التالي: على سبيل المثال ال</a:t>
            </a:r>
            <a:r>
              <a:rPr lang="ar-EG" sz="3200" dirty="0"/>
              <a:t>أ</a:t>
            </a:r>
            <a:r>
              <a:rPr lang="ar-IQ" sz="3200" dirty="0"/>
              <a:t>مية والاستعداد للانحراف مستقلان</a:t>
            </a:r>
            <a:r>
              <a:rPr lang="ar-EG" sz="3200" dirty="0"/>
              <a:t> </a:t>
            </a:r>
            <a:r>
              <a:rPr lang="ar-IQ" sz="3200" dirty="0"/>
              <a:t>(</a:t>
            </a:r>
            <a:r>
              <a:rPr lang="ar-SA" sz="3200" dirty="0"/>
              <a:t>أ</a:t>
            </a:r>
            <a:r>
              <a:rPr lang="ar-IQ" sz="3200" dirty="0"/>
              <a:t>ي لا</a:t>
            </a:r>
            <a:r>
              <a:rPr lang="ar-EG" sz="3200" dirty="0"/>
              <a:t> </a:t>
            </a:r>
            <a:r>
              <a:rPr lang="ar-IQ" sz="3200" dirty="0"/>
              <a:t>توجد بينهما علاقة، او </a:t>
            </a:r>
            <a:r>
              <a:rPr lang="ar-EG" sz="3200" dirty="0"/>
              <a:t>أ</a:t>
            </a:r>
            <a:r>
              <a:rPr lang="ar-IQ" sz="3200" dirty="0"/>
              <a:t>ن العلاقة بينهما منعدمة).</a:t>
            </a:r>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363B7C5C-F25B-932F-B786-94E393F811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9412AA99-3B65-38EB-811D-B53D0E5C6261}"/>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5632657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333483-CCE7-252B-83D1-F2DF6A4611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3A8B951-66D9-8FB7-1CE4-F47B08A5B6C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2CC2051A-09C4-13C6-6217-F2F632E2B628}"/>
              </a:ext>
            </a:extLst>
          </p:cNvPr>
          <p:cNvSpPr txBox="1"/>
          <p:nvPr/>
        </p:nvSpPr>
        <p:spPr>
          <a:xfrm>
            <a:off x="889000" y="1888600"/>
            <a:ext cx="10198632" cy="5878532"/>
          </a:xfrm>
          <a:prstGeom prst="rect">
            <a:avLst/>
          </a:prstGeom>
          <a:noFill/>
        </p:spPr>
        <p:txBody>
          <a:bodyPr wrap="square" rtlCol="0">
            <a:spAutoFit/>
          </a:bodyPr>
          <a:lstStyle/>
          <a:p>
            <a:pPr marL="457200" indent="-457200" algn="just" rtl="1">
              <a:buFont typeface="Arial" panose="020B0604020202020204" pitchFamily="34" charset="0"/>
              <a:buChar char="•"/>
            </a:pPr>
            <a:r>
              <a:rPr lang="ar-EG" sz="3200" b="1" dirty="0">
                <a:solidFill>
                  <a:srgbClr val="2D3956"/>
                </a:solidFill>
                <a:latin typeface="Alexandria" charset="0"/>
              </a:rPr>
              <a:t>الفرضية البديلة </a:t>
            </a:r>
          </a:p>
          <a:p>
            <a:pPr algn="just" rtl="1"/>
            <a:r>
              <a:rPr lang="ar-EG" sz="3200" dirty="0">
                <a:solidFill>
                  <a:srgbClr val="2D3956"/>
                </a:solidFill>
                <a:latin typeface="Alexandria" charset="0"/>
              </a:rPr>
              <a:t> في اختبارات الفرضيات يتحتم وضع فرضية أخرى غير فرضية العدم المراد اختبارها تسمى الفرضية البديلة. وهذه الفرضية “هي التي ستُقبَل في حالة رفض فرضية العدم” اي لابد من تحديد فرضية اخرى بديلة في الوقت الذي نحدد فيه فرضية العدم، وبالتالي فإن الفرضية البديلة تعرف كما يلي:</a:t>
            </a:r>
          </a:p>
          <a:p>
            <a:pPr algn="just" rtl="1"/>
            <a:r>
              <a:rPr lang="ar-EG" sz="3200" dirty="0">
                <a:solidFill>
                  <a:srgbClr val="2D3956"/>
                </a:solidFill>
                <a:latin typeface="Alexandria" charset="0"/>
              </a:rPr>
              <a:t>الفرضية البديلة: هي الفرضية الاخرى التي ستُقبَل في حالة رفض فرضية العدم. ويرمز لها عادة بالرمز </a:t>
            </a:r>
            <a:r>
              <a:rPr lang="en-US" sz="3200" dirty="0">
                <a:solidFill>
                  <a:srgbClr val="2D3956"/>
                </a:solidFill>
                <a:latin typeface="Alexandria" charset="0"/>
              </a:rPr>
              <a:t>H1</a:t>
            </a:r>
          </a:p>
          <a:p>
            <a:pPr algn="just" rtl="1"/>
            <a:endParaRPr lang="ar-EG" sz="3200" dirty="0">
              <a:solidFill>
                <a:srgbClr val="2D3956"/>
              </a:solidFill>
              <a:latin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B6282E0B-E337-ECFA-617E-C9FB9BEC97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CA0854D6-31FB-F444-70B9-32D32321BA4D}"/>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291450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B250B6-66C9-B343-C0BD-6E9D738119A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984027-3132-A080-67AC-E10F68A25ADA}"/>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mc:Choice xmlns:a14="http://schemas.microsoft.com/office/drawing/2010/main" Requires="a14">
          <p:sp>
            <p:nvSpPr>
              <p:cNvPr id="48" name="TextBox 47">
                <a:extLst>
                  <a:ext uri="{FF2B5EF4-FFF2-40B4-BE49-F238E27FC236}">
                    <a16:creationId xmlns:a16="http://schemas.microsoft.com/office/drawing/2014/main" id="{08EFFC5A-22EF-A7BA-D3AF-37CAD84380E6}"/>
                  </a:ext>
                </a:extLst>
              </p:cNvPr>
              <p:cNvSpPr txBox="1"/>
              <p:nvPr/>
            </p:nvSpPr>
            <p:spPr>
              <a:xfrm>
                <a:off x="889000" y="1888600"/>
                <a:ext cx="10198632" cy="6370975"/>
              </a:xfrm>
              <a:prstGeom prst="rect">
                <a:avLst/>
              </a:prstGeom>
              <a:noFill/>
            </p:spPr>
            <p:txBody>
              <a:bodyPr wrap="square" rtlCol="0">
                <a:spAutoFit/>
              </a:bodyPr>
              <a:lstStyle/>
              <a:p>
                <a:pPr marL="457200" indent="-457200" algn="just" rtl="1">
                  <a:buFont typeface="Arial" panose="020B0604020202020204" pitchFamily="34" charset="0"/>
                  <a:buChar char="•"/>
                </a:pPr>
                <a:r>
                  <a:rPr lang="ar-EG" sz="3200" b="1" dirty="0">
                    <a:solidFill>
                      <a:srgbClr val="2D3956"/>
                    </a:solidFill>
                    <a:latin typeface="Alexandria" charset="0"/>
                  </a:rPr>
                  <a:t>تأخذ الفرضية البديلة احدى الأشكال الثلاثة التالية:</a:t>
                </a:r>
              </a:p>
              <a:p>
                <a:pPr algn="just" rtl="1"/>
                <a:r>
                  <a:rPr lang="ar-EG" sz="3200" dirty="0">
                    <a:solidFill>
                      <a:srgbClr val="2D3956"/>
                    </a:solidFill>
                    <a:latin typeface="Alexandria" charset="0"/>
                  </a:rPr>
                  <a:t>أ- ان تأخذ شكل “لا يساوي” وفي هذه الحالة نستخدم ما يسمى اختبار الطرفين، فمثلاً: إذا كانت فرضية العدم هي ان متوسط دخل الفرد لفئة معينة من المجتمع هي 200 دولار.</a:t>
                </a:r>
              </a:p>
              <a:p>
                <a:pPr algn="ctr" rtl="1"/>
                <a14:m>
                  <m:oMath xmlns:m="http://schemas.openxmlformats.org/officeDocument/2006/math">
                    <m:r>
                      <a:rPr lang="en-US" sz="3200" i="1">
                        <a:latin typeface="Cambria Math"/>
                        <a:ea typeface="Cambria Math"/>
                      </a:rPr>
                      <m:t>𝜇</m:t>
                    </m:r>
                  </m:oMath>
                </a14:m>
                <a:r>
                  <a:rPr lang="en-US" sz="3200" dirty="0"/>
                  <a:t> = 200 </a:t>
                </a:r>
                <a:r>
                  <a:rPr lang="ar-EG" sz="3200" dirty="0">
                    <a:solidFill>
                      <a:srgbClr val="2D3956"/>
                    </a:solidFill>
                    <a:latin typeface="Alexandria" charset="0"/>
                  </a:rPr>
                  <a:t>: </a:t>
                </a:r>
                <a:r>
                  <a:rPr lang="en-US" sz="3200" dirty="0">
                    <a:solidFill>
                      <a:srgbClr val="2D3956"/>
                    </a:solidFill>
                    <a:latin typeface="Alexandria" charset="0"/>
                  </a:rPr>
                  <a:t>H0</a:t>
                </a:r>
              </a:p>
              <a:p>
                <a:pPr algn="just" rtl="1"/>
                <a:r>
                  <a:rPr lang="ar-EG" sz="3200" dirty="0">
                    <a:solidFill>
                      <a:srgbClr val="2D3956"/>
                    </a:solidFill>
                    <a:latin typeface="Alexandria" charset="0"/>
                  </a:rPr>
                  <a:t>فإن الفرضية البديلة في هذه الحالة تأخذ الشكل التالي:</a:t>
                </a:r>
              </a:p>
              <a:p>
                <a:pPr algn="ctr" rtl="1"/>
                <a14:m>
                  <m:oMath xmlns:m="http://schemas.openxmlformats.org/officeDocument/2006/math">
                    <m:r>
                      <a:rPr lang="en-US" sz="3200" i="1">
                        <a:latin typeface="Cambria Math"/>
                        <a:ea typeface="Cambria Math"/>
                      </a:rPr>
                      <m:t>𝜇</m:t>
                    </m:r>
                  </m:oMath>
                </a14:m>
                <a:r>
                  <a:rPr lang="en-US" sz="3200" dirty="0"/>
                  <a:t> </a:t>
                </a:r>
                <a14:m>
                  <m:oMath xmlns:m="http://schemas.openxmlformats.org/officeDocument/2006/math">
                    <m:r>
                      <a:rPr lang="en-US" sz="3200" i="1" dirty="0">
                        <a:latin typeface="Cambria Math"/>
                        <a:ea typeface="Cambria Math"/>
                      </a:rPr>
                      <m:t>≠</m:t>
                    </m:r>
                  </m:oMath>
                </a14:m>
                <a:r>
                  <a:rPr lang="en-US" sz="3200" dirty="0"/>
                  <a:t> 200</a:t>
                </a:r>
                <a:r>
                  <a:rPr lang="ar-EG" sz="3200" dirty="0">
                    <a:solidFill>
                      <a:srgbClr val="2D3956"/>
                    </a:solidFill>
                    <a:latin typeface="Alexandria" charset="0"/>
                  </a:rPr>
                  <a:t>  : </a:t>
                </a:r>
                <a:r>
                  <a:rPr lang="en-US" sz="3200" dirty="0">
                    <a:solidFill>
                      <a:srgbClr val="2D3956"/>
                    </a:solidFill>
                    <a:latin typeface="Alexandria" charset="0"/>
                  </a:rPr>
                  <a:t>H1</a:t>
                </a:r>
              </a:p>
              <a:p>
                <a:pPr algn="just" rtl="1"/>
                <a:r>
                  <a:rPr lang="ar-EG" sz="3200" dirty="0">
                    <a:solidFill>
                      <a:srgbClr val="2D3956"/>
                    </a:solidFill>
                    <a:latin typeface="Alexandria" charset="0"/>
                  </a:rPr>
                  <a:t>بمعنى ان متوسط دخل هذه الفئة من المجتمع ”لا يساوي” 200 دولار شهرياً.</a:t>
                </a:r>
              </a:p>
              <a:p>
                <a:pPr algn="just" rtl="1"/>
                <a:endParaRPr lang="ar-EG" sz="3200" dirty="0">
                  <a:solidFill>
                    <a:srgbClr val="2D3956"/>
                  </a:solidFill>
                  <a:latin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mc:Choice>
        <mc:Fallback>
          <p:sp>
            <p:nvSpPr>
              <p:cNvPr id="48" name="TextBox 47">
                <a:extLst>
                  <a:ext uri="{FF2B5EF4-FFF2-40B4-BE49-F238E27FC236}">
                    <a16:creationId xmlns:a16="http://schemas.microsoft.com/office/drawing/2014/main" id="{08EFFC5A-22EF-A7BA-D3AF-37CAD84380E6}"/>
                  </a:ext>
                </a:extLst>
              </p:cNvPr>
              <p:cNvSpPr txBox="1">
                <a:spLocks noRot="1" noChangeAspect="1" noMove="1" noResize="1" noEditPoints="1" noAdjustHandles="1" noChangeArrowheads="1" noChangeShapeType="1" noTextEdit="1"/>
              </p:cNvSpPr>
              <p:nvPr/>
            </p:nvSpPr>
            <p:spPr>
              <a:xfrm>
                <a:off x="889000" y="1888600"/>
                <a:ext cx="10198632" cy="6370975"/>
              </a:xfrm>
              <a:prstGeom prst="rect">
                <a:avLst/>
              </a:prstGeom>
              <a:blipFill>
                <a:blip r:embed="rId2"/>
                <a:stretch>
                  <a:fillRect l="-2690" t="-1244" r="-1494"/>
                </a:stretch>
              </a:blipFill>
            </p:spPr>
            <p:txBody>
              <a:bodyPr/>
              <a:lstStyle/>
              <a:p>
                <a:r>
                  <a:rPr lang="ar-EG">
                    <a:noFill/>
                  </a:rPr>
                  <a:t> </a:t>
                </a:r>
              </a:p>
            </p:txBody>
          </p:sp>
        </mc:Fallback>
      </mc:AlternateContent>
      <p:pic>
        <p:nvPicPr>
          <p:cNvPr id="7" name="Graphic 21">
            <a:extLst>
              <a:ext uri="{FF2B5EF4-FFF2-40B4-BE49-F238E27FC236}">
                <a16:creationId xmlns:a16="http://schemas.microsoft.com/office/drawing/2014/main" id="{4B7B739A-F175-157C-4F71-935C2A18686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1FA966B0-74EC-E8CB-037F-AD2C4A7F18FC}"/>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9128773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8D2D42-8771-11DE-0D15-27F715C370D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AFCF75D-DEE2-E3BD-5F66-62C8C45FAEFE}"/>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mc:Choice xmlns:a14="http://schemas.microsoft.com/office/drawing/2010/main" Requires="a14">
          <p:sp>
            <p:nvSpPr>
              <p:cNvPr id="48" name="TextBox 47">
                <a:extLst>
                  <a:ext uri="{FF2B5EF4-FFF2-40B4-BE49-F238E27FC236}">
                    <a16:creationId xmlns:a16="http://schemas.microsoft.com/office/drawing/2014/main" id="{FD86301A-1CF7-0947-403D-6908612921A7}"/>
                  </a:ext>
                </a:extLst>
              </p:cNvPr>
              <p:cNvSpPr txBox="1"/>
              <p:nvPr/>
            </p:nvSpPr>
            <p:spPr>
              <a:xfrm>
                <a:off x="889000" y="1888600"/>
                <a:ext cx="10198632" cy="4401205"/>
              </a:xfrm>
              <a:prstGeom prst="rect">
                <a:avLst/>
              </a:prstGeom>
              <a:noFill/>
            </p:spPr>
            <p:txBody>
              <a:bodyPr wrap="square" rtlCol="0">
                <a:spAutoFit/>
              </a:bodyPr>
              <a:lstStyle/>
              <a:p>
                <a:pPr algn="just" rtl="1"/>
                <a:r>
                  <a:rPr lang="ar-EG" sz="3200" dirty="0">
                    <a:solidFill>
                      <a:srgbClr val="2D3956"/>
                    </a:solidFill>
                    <a:latin typeface="Alexandria" charset="0"/>
                  </a:rPr>
                  <a:t>ب- أو أن يأخذ شكل ”أكبر من” وفي هذه الحالة نستخدم ما يسمى “اختبار الطرف الايمن”، فمثلاً: قد يكون الفرضية البديلة كما يلي:</a:t>
                </a:r>
              </a:p>
              <a:p>
                <a:pPr algn="ctr" rtl="1"/>
                <a14:m>
                  <m:oMath xmlns:m="http://schemas.openxmlformats.org/officeDocument/2006/math">
                    <m:r>
                      <a:rPr lang="en-US" sz="3200" i="1" dirty="0">
                        <a:latin typeface="Cambria Math"/>
                        <a:ea typeface="Cambria Math"/>
                      </a:rPr>
                      <m:t>&gt;</m:t>
                    </m:r>
                  </m:oMath>
                </a14:m>
                <a:r>
                  <a:rPr lang="en-US" sz="3200" dirty="0"/>
                  <a:t> 200</a:t>
                </a:r>
                <a:r>
                  <a:rPr lang="ar-EG" sz="3200" dirty="0">
                    <a:solidFill>
                      <a:srgbClr val="2D3956"/>
                    </a:solidFill>
                    <a:latin typeface="Alexandria" charset="0"/>
                  </a:rPr>
                  <a:t> 𝜇 : </a:t>
                </a:r>
                <a:r>
                  <a:rPr lang="en-US" sz="3200" dirty="0">
                    <a:solidFill>
                      <a:srgbClr val="2D3956"/>
                    </a:solidFill>
                    <a:latin typeface="Alexandria" charset="0"/>
                  </a:rPr>
                  <a:t>H1</a:t>
                </a:r>
              </a:p>
              <a:p>
                <a:pPr algn="just" rtl="1"/>
                <a:r>
                  <a:rPr lang="ar-EG" sz="3200" dirty="0">
                    <a:solidFill>
                      <a:srgbClr val="2D3956"/>
                    </a:solidFill>
                    <a:latin typeface="Alexandria" charset="0"/>
                  </a:rPr>
                  <a:t>أي أن متوسط الدخل لهذه الفئة من المجتمع أكبر من 200 دولار شهرياً.</a:t>
                </a:r>
              </a:p>
              <a:p>
                <a:pPr algn="just" rtl="1"/>
                <a:endParaRPr lang="ar-EG" sz="3200" dirty="0">
                  <a:solidFill>
                    <a:srgbClr val="2D3956"/>
                  </a:solidFill>
                  <a:latin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mc:Choice>
        <mc:Fallback>
          <p:sp>
            <p:nvSpPr>
              <p:cNvPr id="48" name="TextBox 47">
                <a:extLst>
                  <a:ext uri="{FF2B5EF4-FFF2-40B4-BE49-F238E27FC236}">
                    <a16:creationId xmlns:a16="http://schemas.microsoft.com/office/drawing/2014/main" id="{FD86301A-1CF7-0947-403D-6908612921A7}"/>
                  </a:ext>
                </a:extLst>
              </p:cNvPr>
              <p:cNvSpPr txBox="1">
                <a:spLocks noRot="1" noChangeAspect="1" noMove="1" noResize="1" noEditPoints="1" noAdjustHandles="1" noChangeArrowheads="1" noChangeShapeType="1" noTextEdit="1"/>
              </p:cNvSpPr>
              <p:nvPr/>
            </p:nvSpPr>
            <p:spPr>
              <a:xfrm>
                <a:off x="889000" y="1888600"/>
                <a:ext cx="10198632" cy="4401205"/>
              </a:xfrm>
              <a:prstGeom prst="rect">
                <a:avLst/>
              </a:prstGeom>
              <a:blipFill>
                <a:blip r:embed="rId2"/>
                <a:stretch>
                  <a:fillRect l="-2690" t="-1801" r="-1494"/>
                </a:stretch>
              </a:blipFill>
            </p:spPr>
            <p:txBody>
              <a:bodyPr/>
              <a:lstStyle/>
              <a:p>
                <a:r>
                  <a:rPr lang="ar-EG">
                    <a:noFill/>
                  </a:rPr>
                  <a:t> </a:t>
                </a:r>
              </a:p>
            </p:txBody>
          </p:sp>
        </mc:Fallback>
      </mc:AlternateContent>
      <p:pic>
        <p:nvPicPr>
          <p:cNvPr id="7" name="Graphic 21">
            <a:extLst>
              <a:ext uri="{FF2B5EF4-FFF2-40B4-BE49-F238E27FC236}">
                <a16:creationId xmlns:a16="http://schemas.microsoft.com/office/drawing/2014/main" id="{072696D5-DD75-1468-BBBC-3C98A2C773D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ACF6F779-C5AC-4603-1B62-3CF62F07451B}"/>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1097472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544BD6-A649-42B4-1432-D8F6F6F7E92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C736900-8ACA-7B71-A24A-35FCD1E2F34E}"/>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4FF2838B-81CC-08D1-F759-BAD50032C3E6}"/>
              </a:ext>
            </a:extLst>
          </p:cNvPr>
          <p:cNvSpPr txBox="1"/>
          <p:nvPr/>
        </p:nvSpPr>
        <p:spPr>
          <a:xfrm>
            <a:off x="889000" y="1888600"/>
            <a:ext cx="10198632" cy="5386090"/>
          </a:xfrm>
          <a:prstGeom prst="rect">
            <a:avLst/>
          </a:prstGeom>
          <a:noFill/>
        </p:spPr>
        <p:txBody>
          <a:bodyPr wrap="square" rtlCol="0">
            <a:spAutoFit/>
          </a:bodyPr>
          <a:lstStyle/>
          <a:p>
            <a:pPr algn="just" rtl="1"/>
            <a:r>
              <a:rPr lang="ar-EG" sz="3200" dirty="0">
                <a:solidFill>
                  <a:srgbClr val="2D3956"/>
                </a:solidFill>
                <a:latin typeface="Alexandria" charset="0"/>
              </a:rPr>
              <a:t>ج- وأخيراً قد يأخذ الفرض البديل شكل “اقل من” وفي هذه الحالة نستخدم ما يسمى “اختبار الطرف الايسر”، فمثلاً: قد تكون الفرضية البديلة هي:</a:t>
            </a:r>
          </a:p>
          <a:p>
            <a:pPr algn="ctr" rtl="1"/>
            <a:r>
              <a:rPr lang="en-US" sz="3200" dirty="0">
                <a:solidFill>
                  <a:srgbClr val="2D3956"/>
                </a:solidFill>
                <a:latin typeface="Alexandria" charset="0"/>
              </a:rPr>
              <a:t>&lt; 200  </a:t>
            </a:r>
            <a:r>
              <a:rPr lang="ar-EG" sz="3200" dirty="0">
                <a:solidFill>
                  <a:srgbClr val="2D3956"/>
                </a:solidFill>
                <a:latin typeface="Alexandria" charset="0"/>
              </a:rPr>
              <a:t>𝝁 : </a:t>
            </a:r>
            <a:r>
              <a:rPr lang="en-US" sz="3200" dirty="0">
                <a:solidFill>
                  <a:srgbClr val="2D3956"/>
                </a:solidFill>
                <a:latin typeface="Alexandria" charset="0"/>
              </a:rPr>
              <a:t>H1</a:t>
            </a:r>
          </a:p>
          <a:p>
            <a:pPr algn="just" rtl="1"/>
            <a:r>
              <a:rPr lang="ar-EG" sz="3200" dirty="0">
                <a:solidFill>
                  <a:srgbClr val="2D3956"/>
                </a:solidFill>
                <a:latin typeface="Alexandria" charset="0"/>
              </a:rPr>
              <a:t>أي أن متوسط الدخل لهذه الفئة من المجتمع أقل من 200 دولار شهرياً.</a:t>
            </a:r>
          </a:p>
          <a:p>
            <a:pPr algn="just" rtl="1"/>
            <a:r>
              <a:rPr lang="ar-EG" sz="3200" dirty="0">
                <a:solidFill>
                  <a:srgbClr val="2D3956"/>
                </a:solidFill>
                <a:latin typeface="Alexandria" charset="0"/>
              </a:rPr>
              <a:t>والخلاصة: لابد للباحث من تحديد الفرضية البديلة التي لا تخرج عن أحد الاشكال الثلاثة السابقة، وحسب ما تفرضه عليه الظاهرة قيد الدراسة.</a:t>
            </a:r>
          </a:p>
          <a:p>
            <a:pPr algn="just" rtl="1"/>
            <a:endParaRPr lang="ar-EG" sz="3200" dirty="0">
              <a:solidFill>
                <a:srgbClr val="2D3956"/>
              </a:solidFill>
              <a:latin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78340952-F7DE-85E7-C26F-DE3926E7B7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3BD2BCF2-18E5-F459-0395-CBF0E91E3FF3}"/>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0585418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AE6E38-B52D-3AE9-3427-B5FBD1539D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B4FA091-B3A3-CD50-910F-4128948DBF62}"/>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A4CF381-8838-379C-1375-6B2961C52AEE}"/>
              </a:ext>
            </a:extLst>
          </p:cNvPr>
          <p:cNvSpPr txBox="1"/>
          <p:nvPr/>
        </p:nvSpPr>
        <p:spPr>
          <a:xfrm>
            <a:off x="1543666" y="993431"/>
            <a:ext cx="7034614" cy="1015663"/>
          </a:xfrm>
          <a:prstGeom prst="rect">
            <a:avLst/>
          </a:prstGeom>
          <a:noFill/>
        </p:spPr>
        <p:txBody>
          <a:bodyPr wrap="square" rtlCol="0">
            <a:spAutoFit/>
          </a:bodyPr>
          <a:lstStyle/>
          <a:p>
            <a:pPr algn="r" rtl="1"/>
            <a:r>
              <a:rPr lang="ar-EG" sz="2800" b="1" dirty="0">
                <a:latin typeface="Alexandria" charset="0"/>
                <a:cs typeface="Alexandria" charset="0"/>
              </a:rPr>
              <a:t>اختبار الفرضيات </a:t>
            </a:r>
            <a:r>
              <a:rPr lang="en-US" sz="2800" b="1" dirty="0">
                <a:latin typeface="Alexandria" charset="0"/>
                <a:cs typeface="Alexandria" charset="0"/>
              </a:rPr>
              <a:t>Hypothesis Testing</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87AFA788-1FA6-EAA6-9A0F-DE5EF8BE7097}"/>
              </a:ext>
            </a:extLst>
          </p:cNvPr>
          <p:cNvSpPr txBox="1"/>
          <p:nvPr/>
        </p:nvSpPr>
        <p:spPr>
          <a:xfrm>
            <a:off x="797324" y="1888600"/>
            <a:ext cx="10198632" cy="5386090"/>
          </a:xfrm>
          <a:prstGeom prst="rect">
            <a:avLst/>
          </a:prstGeom>
          <a:noFill/>
        </p:spPr>
        <p:txBody>
          <a:bodyPr wrap="square" rtlCol="0">
            <a:spAutoFit/>
          </a:bodyPr>
          <a:lstStyle/>
          <a:p>
            <a:pPr algn="ctr" rtl="1"/>
            <a:r>
              <a:rPr lang="ar-EG" sz="3200" b="1" dirty="0">
                <a:solidFill>
                  <a:srgbClr val="2D3956"/>
                </a:solidFill>
                <a:latin typeface="Alexandria" charset="0"/>
                <a:cs typeface="Alexandria" charset="0"/>
              </a:rPr>
              <a:t>أولا: الفرضية المتعلقة بالوسط الحسابي</a:t>
            </a:r>
          </a:p>
          <a:p>
            <a:pPr algn="just" rtl="1"/>
            <a:r>
              <a:rPr lang="ar-EG" sz="3200" dirty="0">
                <a:solidFill>
                  <a:srgbClr val="2D3956"/>
                </a:solidFill>
                <a:latin typeface="Alexandria" charset="0"/>
                <a:cs typeface="Alexandria" charset="0"/>
              </a:rPr>
              <a:t>يهدف هذا الاختبار للحكم على ما إذا كان وسط عينة ما يختلف اختلاف معنويا عن وسط المجتمع الذي سحبت منه أو الحكم على مدى معنوية الفروق بين متوسط عينة ما وقيمة ثابتة محددة سلفا</a:t>
            </a:r>
          </a:p>
          <a:p>
            <a:pPr marL="457200" indent="-457200" algn="just" rtl="1">
              <a:buFont typeface="Wingdings" panose="05000000000000000000" pitchFamily="2" charset="2"/>
              <a:buChar char="Ø"/>
            </a:pPr>
            <a:r>
              <a:rPr lang="ar-EG" sz="3200" dirty="0">
                <a:solidFill>
                  <a:srgbClr val="2D3956"/>
                </a:solidFill>
                <a:latin typeface="Alexandria" charset="0"/>
                <a:cs typeface="Alexandria" charset="0"/>
              </a:rPr>
              <a:t>عند اختبار الفرضية المتعلقة بالوسط الحسابي نكون أمام حالتين: </a:t>
            </a:r>
          </a:p>
          <a:p>
            <a:pPr marL="914400" lvl="1" indent="-457200" algn="just" rtl="1">
              <a:buFont typeface="Courier New" panose="02070309020205020404" pitchFamily="49" charset="0"/>
              <a:buChar char="o"/>
            </a:pPr>
            <a:r>
              <a:rPr lang="ar-EG" sz="3200" dirty="0">
                <a:solidFill>
                  <a:srgbClr val="2D3956"/>
                </a:solidFill>
                <a:latin typeface="Alexandria" charset="0"/>
                <a:cs typeface="Alexandria" charset="0"/>
              </a:rPr>
              <a:t>الانحراف المعياري معلوم </a:t>
            </a:r>
          </a:p>
          <a:p>
            <a:pPr marL="914400" lvl="1" indent="-457200" algn="just" rtl="1">
              <a:buFont typeface="Courier New" panose="02070309020205020404" pitchFamily="49" charset="0"/>
              <a:buChar char="o"/>
            </a:pPr>
            <a:r>
              <a:rPr lang="ar-EG" sz="3200" dirty="0">
                <a:solidFill>
                  <a:srgbClr val="2D3956"/>
                </a:solidFill>
                <a:latin typeface="Alexandria" charset="0"/>
                <a:cs typeface="Alexandria" charset="0"/>
              </a:rPr>
              <a:t>الانحراف المعياري غير معلوم والعينة صغيرة الحجم </a:t>
            </a: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BFECD82C-65AE-6F23-1541-8D6A01498A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BAF88251-283D-4B3F-3C41-291151886C55}"/>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33400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AACEBC-E208-2DA5-D75F-A2781D38A4E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AE7643-30C2-0186-310D-E109173B2D6D}"/>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2A9F7194-26E5-6094-6A5C-FC6786B68376}"/>
              </a:ext>
            </a:extLst>
          </p:cNvPr>
          <p:cNvSpPr txBox="1"/>
          <p:nvPr/>
        </p:nvSpPr>
        <p:spPr>
          <a:xfrm>
            <a:off x="889000" y="1918395"/>
            <a:ext cx="10198632" cy="5386090"/>
          </a:xfrm>
          <a:prstGeom prst="rect">
            <a:avLst/>
          </a:prstGeom>
          <a:noFill/>
        </p:spPr>
        <p:txBody>
          <a:bodyPr wrap="square" rtlCol="0">
            <a:spAutoFit/>
          </a:bodyPr>
          <a:lstStyle/>
          <a:p>
            <a:pPr algn="just" rtl="1"/>
            <a:r>
              <a:rPr lang="ar-EG" sz="3200" b="1" dirty="0">
                <a:solidFill>
                  <a:srgbClr val="2D3956"/>
                </a:solidFill>
                <a:latin typeface="Alexandria" charset="0"/>
                <a:cs typeface="Alexandria" charset="0"/>
              </a:rPr>
              <a:t>في حالة اختبار الفرضية حول الوسط الحسابي فإننا نكون أمام خيارين: </a:t>
            </a:r>
          </a:p>
          <a:p>
            <a:pPr marL="457200" indent="-457200" algn="just" rtl="1">
              <a:buFont typeface="Wingdings" panose="05000000000000000000" pitchFamily="2" charset="2"/>
              <a:buChar char="Ø"/>
            </a:pPr>
            <a:r>
              <a:rPr lang="ar-EG" sz="3200" b="1" dirty="0">
                <a:solidFill>
                  <a:srgbClr val="2D3956"/>
                </a:solidFill>
                <a:latin typeface="Alexandria" charset="0"/>
                <a:cs typeface="Alexandria" charset="0"/>
              </a:rPr>
              <a:t>الأول: </a:t>
            </a:r>
            <a:r>
              <a:rPr lang="ar-EG" sz="3200" dirty="0">
                <a:solidFill>
                  <a:srgbClr val="2D3956"/>
                </a:solidFill>
                <a:latin typeface="Alexandria" charset="0"/>
                <a:cs typeface="Alexandria" charset="0"/>
              </a:rPr>
              <a:t>استخدام اختبار  </a:t>
            </a:r>
            <a:r>
              <a:rPr lang="en-US" sz="3200" dirty="0">
                <a:solidFill>
                  <a:srgbClr val="2D3956"/>
                </a:solidFill>
                <a:latin typeface="Alexandria" charset="0"/>
                <a:cs typeface="Alexandria" charset="0"/>
              </a:rPr>
              <a:t>z </a:t>
            </a:r>
            <a:r>
              <a:rPr lang="ar-EG" sz="3200" dirty="0">
                <a:solidFill>
                  <a:srgbClr val="2D3956"/>
                </a:solidFill>
                <a:latin typeface="Alexandria" charset="0"/>
                <a:cs typeface="Alexandria" charset="0"/>
              </a:rPr>
              <a:t> في حال إذا تم الافتراض أن البيانات تتبع التوزيع الطبيعي وعندما تكون</a:t>
            </a:r>
            <a:r>
              <a:rPr lang="en-US" sz="3200" dirty="0">
                <a:solidFill>
                  <a:srgbClr val="2D3956"/>
                </a:solidFill>
                <a:latin typeface="Alexandria" charset="0"/>
                <a:cs typeface="Alexandria" charset="0"/>
              </a:rPr>
              <a:t>(n&gt; 30) </a:t>
            </a:r>
            <a:r>
              <a:rPr lang="ar-EG" sz="3200" dirty="0">
                <a:solidFill>
                  <a:srgbClr val="2D3956"/>
                </a:solidFill>
                <a:latin typeface="Alexandria" charset="0"/>
                <a:cs typeface="Alexandria" charset="0"/>
              </a:rPr>
              <a:t> أو إذا كان الانحراف المعياري للمجتمع معلوم مهما كان حجم العينة وهو وضع نادر الحدوث. </a:t>
            </a:r>
          </a:p>
          <a:p>
            <a:pPr marL="457200" indent="-457200" algn="just" rtl="1">
              <a:buFont typeface="Wingdings" panose="05000000000000000000" pitchFamily="2" charset="2"/>
              <a:buChar char="Ø"/>
            </a:pPr>
            <a:r>
              <a:rPr lang="ar-EG" sz="3200" b="1" dirty="0">
                <a:solidFill>
                  <a:srgbClr val="2D3956"/>
                </a:solidFill>
                <a:latin typeface="Alexandria" charset="0"/>
                <a:cs typeface="Alexandria" charset="0"/>
              </a:rPr>
              <a:t>الثاني: </a:t>
            </a:r>
            <a:r>
              <a:rPr lang="ar-EG" sz="3200" dirty="0">
                <a:solidFill>
                  <a:srgbClr val="2D3956"/>
                </a:solidFill>
                <a:latin typeface="Alexandria" charset="0"/>
                <a:cs typeface="Alexandria" charset="0"/>
              </a:rPr>
              <a:t>استخدام اختبار </a:t>
            </a:r>
            <a:r>
              <a:rPr lang="en-US" sz="3200" dirty="0">
                <a:solidFill>
                  <a:srgbClr val="2D3956"/>
                </a:solidFill>
                <a:latin typeface="Alexandria" charset="0"/>
                <a:cs typeface="Alexandria" charset="0"/>
              </a:rPr>
              <a:t>t </a:t>
            </a:r>
            <a:r>
              <a:rPr lang="ar-EG" sz="3200" dirty="0">
                <a:solidFill>
                  <a:srgbClr val="2D3956"/>
                </a:solidFill>
                <a:latin typeface="Alexandria" charset="0"/>
                <a:cs typeface="Alexandria" charset="0"/>
              </a:rPr>
              <a:t> ويفضل استخدامه في العينات الصغيرة إذا كانت   </a:t>
            </a:r>
            <a:r>
              <a:rPr lang="en-US" sz="3200" dirty="0">
                <a:solidFill>
                  <a:srgbClr val="2D3956"/>
                </a:solidFill>
                <a:latin typeface="Alexandria" charset="0"/>
                <a:cs typeface="Alexandria" charset="0"/>
              </a:rPr>
              <a:t> n&lt; 30 </a:t>
            </a:r>
            <a:r>
              <a:rPr lang="ar-EG" sz="3200" dirty="0">
                <a:solidFill>
                  <a:srgbClr val="2D3956"/>
                </a:solidFill>
                <a:latin typeface="Alexandria" charset="0"/>
                <a:cs typeface="Alexandria" charset="0"/>
              </a:rPr>
              <a:t>أو إذا كان الانحراف المعياري للمجتمع غير معلوم. </a:t>
            </a:r>
          </a:p>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ومن هنا نستنتج أن استخدام اختبار </a:t>
            </a:r>
            <a:r>
              <a:rPr lang="en-US" sz="3200" dirty="0">
                <a:solidFill>
                  <a:srgbClr val="2D3956"/>
                </a:solidFill>
                <a:latin typeface="Alexandria" charset="0"/>
                <a:cs typeface="Alexandria" charset="0"/>
              </a:rPr>
              <a:t> t </a:t>
            </a:r>
            <a:r>
              <a:rPr lang="ar-EG" sz="3200" dirty="0">
                <a:solidFill>
                  <a:srgbClr val="2D3956"/>
                </a:solidFill>
                <a:latin typeface="Alexandria" charset="0"/>
                <a:cs typeface="Alexandria" charset="0"/>
              </a:rPr>
              <a:t>هو الأنسب في معظم الحالات. </a:t>
            </a: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A48C3B8A-1F52-B65C-E7CE-EF04A2B43D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F997E0CA-D100-19D4-B789-8815BAE14BE2}"/>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317097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B1DFF9-336F-EC04-C364-CD16ECE02C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A837D47-BCC8-9133-4E69-420981E9BA14}"/>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525CB4BE-001C-4A62-6402-652CC4732B5C}"/>
              </a:ext>
            </a:extLst>
          </p:cNvPr>
          <p:cNvSpPr txBox="1"/>
          <p:nvPr/>
        </p:nvSpPr>
        <p:spPr>
          <a:xfrm>
            <a:off x="889000" y="2055748"/>
            <a:ext cx="10198632" cy="3908762"/>
          </a:xfrm>
          <a:prstGeom prst="rect">
            <a:avLst/>
          </a:prstGeom>
          <a:noFill/>
        </p:spPr>
        <p:txBody>
          <a:bodyPr wrap="square" rtlCol="0">
            <a:spAutoFit/>
          </a:bodyPr>
          <a:lstStyle/>
          <a:p>
            <a:pPr algn="r" rtl="1"/>
            <a:r>
              <a:rPr lang="ar-EG" sz="3200" dirty="0">
                <a:solidFill>
                  <a:srgbClr val="2D3956"/>
                </a:solidFill>
                <a:latin typeface="Alexandria" charset="0"/>
                <a:cs typeface="Alexandria" charset="0"/>
              </a:rPr>
              <a:t>اختبار </a:t>
            </a:r>
            <a:r>
              <a:rPr lang="en-US" sz="3200" dirty="0">
                <a:solidFill>
                  <a:srgbClr val="2D3956"/>
                </a:solidFill>
                <a:latin typeface="Alexandria" charset="0"/>
                <a:cs typeface="Alexandria" charset="0"/>
              </a:rPr>
              <a:t>t </a:t>
            </a:r>
            <a:r>
              <a:rPr lang="ar-EG" sz="3200" dirty="0">
                <a:solidFill>
                  <a:srgbClr val="2D3956"/>
                </a:solidFill>
                <a:latin typeface="Alexandria" charset="0"/>
                <a:cs typeface="Alexandria" charset="0"/>
              </a:rPr>
              <a:t> يستخدم لحساب الفرق بين المتوسطات والذي يشمل: </a:t>
            </a:r>
          </a:p>
          <a:p>
            <a:pPr marL="457200" indent="-457200" algn="r" rtl="1">
              <a:buFont typeface="Wingdings" panose="05000000000000000000" pitchFamily="2" charset="2"/>
              <a:buChar char="ü"/>
            </a:pPr>
            <a:r>
              <a:rPr lang="ar-EG" sz="3200" dirty="0">
                <a:solidFill>
                  <a:srgbClr val="2D3956"/>
                </a:solidFill>
                <a:latin typeface="Alexandria" charset="0"/>
                <a:cs typeface="Alexandria" charset="0"/>
              </a:rPr>
              <a:t>اختبار </a:t>
            </a:r>
            <a:r>
              <a:rPr lang="en-US" sz="3200" dirty="0">
                <a:solidFill>
                  <a:srgbClr val="2D3956"/>
                </a:solidFill>
                <a:latin typeface="Alexandria" charset="0"/>
                <a:cs typeface="Alexandria" charset="0"/>
              </a:rPr>
              <a:t>t </a:t>
            </a:r>
            <a:r>
              <a:rPr lang="ar-EG" sz="3200" dirty="0">
                <a:solidFill>
                  <a:srgbClr val="2D3956"/>
                </a:solidFill>
                <a:latin typeface="Alexandria" charset="0"/>
                <a:cs typeface="Alexandria" charset="0"/>
              </a:rPr>
              <a:t> لعينة واحدة </a:t>
            </a:r>
            <a:r>
              <a:rPr lang="en-US" sz="3200" dirty="0">
                <a:solidFill>
                  <a:srgbClr val="2D3956"/>
                </a:solidFill>
                <a:latin typeface="Alexandria" charset="0"/>
                <a:cs typeface="Alexandria" charset="0"/>
              </a:rPr>
              <a:t>One- Samples T Test</a:t>
            </a:r>
            <a:endParaRPr lang="ar-EG" sz="3200" dirty="0">
              <a:solidFill>
                <a:srgbClr val="2D3956"/>
              </a:solidFill>
              <a:latin typeface="Alexandria" charset="0"/>
              <a:cs typeface="Alexandria" charset="0"/>
            </a:endParaRPr>
          </a:p>
          <a:p>
            <a:pPr marL="457200" indent="-457200" algn="r" rtl="1">
              <a:buFont typeface="Wingdings" panose="05000000000000000000" pitchFamily="2" charset="2"/>
              <a:buChar char="ü"/>
            </a:pPr>
            <a:r>
              <a:rPr lang="ar-EG" sz="3200" dirty="0">
                <a:solidFill>
                  <a:srgbClr val="2D3956"/>
                </a:solidFill>
                <a:latin typeface="Alexandria" charset="0"/>
                <a:cs typeface="Alexandria" charset="0"/>
              </a:rPr>
              <a:t>اختبار </a:t>
            </a:r>
            <a:r>
              <a:rPr lang="en-US" sz="3200" dirty="0">
                <a:solidFill>
                  <a:srgbClr val="2D3956"/>
                </a:solidFill>
                <a:latin typeface="Alexandria" charset="0"/>
                <a:cs typeface="Alexandria" charset="0"/>
              </a:rPr>
              <a:t>t </a:t>
            </a:r>
            <a:r>
              <a:rPr lang="ar-EG" sz="3200" dirty="0">
                <a:solidFill>
                  <a:srgbClr val="2D3956"/>
                </a:solidFill>
                <a:latin typeface="Alexandria" charset="0"/>
                <a:cs typeface="Alexandria" charset="0"/>
              </a:rPr>
              <a:t> لعينتين مستقلتين </a:t>
            </a:r>
            <a:r>
              <a:rPr lang="en-US" sz="3200" dirty="0">
                <a:solidFill>
                  <a:srgbClr val="2D3956"/>
                </a:solidFill>
                <a:latin typeface="Alexandria" charset="0"/>
                <a:cs typeface="Alexandria" charset="0"/>
              </a:rPr>
              <a:t>Independent Sample T Test</a:t>
            </a:r>
          </a:p>
          <a:p>
            <a:pPr marL="457200" indent="-457200" algn="r" rtl="1">
              <a:buFont typeface="Wingdings" panose="05000000000000000000" pitchFamily="2" charset="2"/>
              <a:buChar char="ü"/>
            </a:pPr>
            <a:r>
              <a:rPr lang="ar-EG" sz="3200" dirty="0">
                <a:solidFill>
                  <a:srgbClr val="2D3956"/>
                </a:solidFill>
                <a:latin typeface="Alexandria" charset="0"/>
                <a:cs typeface="Alexandria" charset="0"/>
              </a:rPr>
              <a:t>اختبار </a:t>
            </a:r>
            <a:r>
              <a:rPr lang="en-US" sz="3200" dirty="0">
                <a:solidFill>
                  <a:srgbClr val="2D3956"/>
                </a:solidFill>
                <a:latin typeface="Alexandria" charset="0"/>
                <a:cs typeface="Alexandria" charset="0"/>
              </a:rPr>
              <a:t>t </a:t>
            </a:r>
            <a:r>
              <a:rPr lang="ar-EG" sz="3200" dirty="0">
                <a:solidFill>
                  <a:srgbClr val="2D3956"/>
                </a:solidFill>
                <a:latin typeface="Alexandria" charset="0"/>
                <a:cs typeface="Alexandria" charset="0"/>
              </a:rPr>
              <a:t> لعينتين مترابطتين </a:t>
            </a:r>
            <a:r>
              <a:rPr lang="en-US" sz="3200" dirty="0">
                <a:solidFill>
                  <a:srgbClr val="2D3956"/>
                </a:solidFill>
                <a:latin typeface="Alexandria" charset="0"/>
                <a:cs typeface="Alexandria" charset="0"/>
              </a:rPr>
              <a:t>Paired Sample T Test</a:t>
            </a: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C7A2B335-5713-86D0-B55D-0B10943AD3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D686DAB4-DB80-4067-5D15-0879AC12E347}"/>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436582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D0D03D-DAB1-3025-4C9A-8075CD3996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BBC869-009F-9291-65D3-F2C595C447BA}"/>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D79682C-49E3-AAA1-D1CF-5B3002607C89}"/>
              </a:ext>
            </a:extLst>
          </p:cNvPr>
          <p:cNvSpPr txBox="1"/>
          <p:nvPr/>
        </p:nvSpPr>
        <p:spPr>
          <a:xfrm>
            <a:off x="1543666" y="993431"/>
            <a:ext cx="7034614" cy="1446550"/>
          </a:xfrm>
          <a:prstGeom prst="rect">
            <a:avLst/>
          </a:prstGeom>
          <a:noFill/>
        </p:spPr>
        <p:txBody>
          <a:bodyPr wrap="square" rtlCol="0">
            <a:spAutoFit/>
          </a:bodyPr>
          <a:lstStyle/>
          <a:p>
            <a:pPr algn="r" rtl="1"/>
            <a:r>
              <a:rPr lang="ar-EG" sz="2800" b="1" dirty="0">
                <a:latin typeface="Alexandria" charset="0"/>
                <a:cs typeface="Alexandria" charset="0"/>
              </a:rPr>
              <a:t>اختبار </a:t>
            </a:r>
            <a:r>
              <a:rPr lang="en-US" sz="2800" b="1" dirty="0">
                <a:latin typeface="Alexandria" charset="0"/>
                <a:cs typeface="Alexandria" charset="0"/>
              </a:rPr>
              <a:t> T  </a:t>
            </a:r>
            <a:r>
              <a:rPr lang="ar-EG" sz="2800" b="1" dirty="0">
                <a:latin typeface="Alexandria" charset="0"/>
                <a:cs typeface="Alexandria" charset="0"/>
              </a:rPr>
              <a:t>لعينة واحدة  </a:t>
            </a:r>
            <a:r>
              <a:rPr lang="en-US" sz="2800" b="1" dirty="0">
                <a:latin typeface="Alexandria" charset="0"/>
                <a:cs typeface="Alexandria" charset="0"/>
              </a:rPr>
              <a:t>One Sample T-Test</a:t>
            </a:r>
          </a:p>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144DC0AC-0CD0-8FDC-E9A4-AABEE9471308}"/>
              </a:ext>
            </a:extLst>
          </p:cNvPr>
          <p:cNvSpPr txBox="1"/>
          <p:nvPr/>
        </p:nvSpPr>
        <p:spPr>
          <a:xfrm>
            <a:off x="797324" y="1898432"/>
            <a:ext cx="10198632" cy="5878532"/>
          </a:xfrm>
          <a:prstGeom prst="rect">
            <a:avLst/>
          </a:prstGeom>
          <a:noFill/>
        </p:spPr>
        <p:txBody>
          <a:bodyPr wrap="square" rtlCol="0">
            <a:spAutoFit/>
          </a:bodyPr>
          <a:lstStyle/>
          <a:p>
            <a:pPr marL="457200" indent="-457200" algn="r" rtl="1">
              <a:buFont typeface="Wingdings" panose="05000000000000000000" pitchFamily="2" charset="2"/>
              <a:buChar char="Ø"/>
            </a:pPr>
            <a:r>
              <a:rPr lang="ar-EG" sz="3200" dirty="0">
                <a:solidFill>
                  <a:srgbClr val="2D3956"/>
                </a:solidFill>
                <a:latin typeface="Alexandria" charset="0"/>
                <a:cs typeface="Alexandria" charset="0"/>
              </a:rPr>
              <a:t>يستخدم  لاختبار الفرضية حول متوسط مجتمع واحد من خلال اختبار فيما إذا كان متوسط العينة يختلف اختلافا معنويا ( حقيقيا) عن القيمة الافتراضية لمتوسط المجتمع. </a:t>
            </a:r>
          </a:p>
          <a:p>
            <a:pPr marL="457200" indent="-457200" algn="r" rtl="1">
              <a:buFont typeface="Wingdings" panose="05000000000000000000" pitchFamily="2" charset="2"/>
              <a:buChar char="Ø"/>
            </a:pPr>
            <a:endParaRPr lang="ar-EG" sz="3200" dirty="0">
              <a:solidFill>
                <a:srgbClr val="2D3956"/>
              </a:solidFill>
              <a:latin typeface="Alexandria" charset="0"/>
              <a:cs typeface="Alexandria" charset="0"/>
            </a:endParaRPr>
          </a:p>
          <a:p>
            <a:pPr marL="457200" indent="-457200" algn="r" rtl="1">
              <a:buFont typeface="Wingdings" panose="05000000000000000000" pitchFamily="2" charset="2"/>
              <a:buChar char="Ø"/>
            </a:pPr>
            <a:r>
              <a:rPr lang="ar-EG" sz="3200" dirty="0">
                <a:solidFill>
                  <a:srgbClr val="2D3956"/>
                </a:solidFill>
                <a:latin typeface="Alexandria" charset="0"/>
                <a:cs typeface="Alexandria" charset="0"/>
              </a:rPr>
              <a:t>يستخدم اختبار العينة الواحدة عندما يكون لدينا بيانات عددية من عينة واحدة ونرغب في مقارنة متوسط العينة الذي حصلنا عليه  مع متوسط المجتمع ذو القيمة المعلومة والمعروفة سابقا</a:t>
            </a:r>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6883321C-25CC-1E2D-A335-12221FEF99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3AFBBA21-0747-83A4-CF0E-E1AADA56EC1F}"/>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8311429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0FA87A-1D5F-2F93-91CA-06E430251D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4520424-C8FA-BD17-D9D3-2E33AA0D42C5}"/>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9080F1-4309-C65B-BE9C-7FAC2F5FCAB5}"/>
              </a:ext>
            </a:extLst>
          </p:cNvPr>
          <p:cNvSpPr txBox="1"/>
          <p:nvPr/>
        </p:nvSpPr>
        <p:spPr>
          <a:xfrm>
            <a:off x="1543666" y="993431"/>
            <a:ext cx="7034614" cy="1446550"/>
          </a:xfrm>
          <a:prstGeom prst="rect">
            <a:avLst/>
          </a:prstGeom>
          <a:noFill/>
        </p:spPr>
        <p:txBody>
          <a:bodyPr wrap="square" rtlCol="0">
            <a:spAutoFit/>
          </a:bodyPr>
          <a:lstStyle/>
          <a:p>
            <a:pPr algn="r" rtl="1"/>
            <a:r>
              <a:rPr lang="ar-EG" sz="2800" b="1" dirty="0">
                <a:latin typeface="Alexandria" charset="0"/>
                <a:cs typeface="Alexandria" charset="0"/>
              </a:rPr>
              <a:t>اختبار </a:t>
            </a:r>
            <a:r>
              <a:rPr lang="en-US" sz="2800" b="1" dirty="0">
                <a:latin typeface="Alexandria" charset="0"/>
                <a:cs typeface="Alexandria" charset="0"/>
              </a:rPr>
              <a:t>T  </a:t>
            </a:r>
            <a:r>
              <a:rPr lang="ar-EG" sz="2800" b="1" dirty="0">
                <a:latin typeface="Alexandria" charset="0"/>
                <a:cs typeface="Alexandria" charset="0"/>
              </a:rPr>
              <a:t> لعينة واحدة  </a:t>
            </a:r>
            <a:r>
              <a:rPr lang="en-US" sz="2800" b="1" dirty="0">
                <a:latin typeface="Alexandria" charset="0"/>
                <a:cs typeface="Alexandria" charset="0"/>
              </a:rPr>
              <a:t>One Sample T-Test</a:t>
            </a:r>
          </a:p>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61DD65E7-EA52-648E-5275-01CDA6C6642B}"/>
              </a:ext>
            </a:extLst>
          </p:cNvPr>
          <p:cNvSpPr txBox="1"/>
          <p:nvPr/>
        </p:nvSpPr>
        <p:spPr>
          <a:xfrm>
            <a:off x="889000" y="2055748"/>
            <a:ext cx="10198632" cy="4401205"/>
          </a:xfrm>
          <a:prstGeom prst="rect">
            <a:avLst/>
          </a:prstGeom>
          <a:noFill/>
        </p:spPr>
        <p:txBody>
          <a:bodyPr wrap="square" rtlCol="0">
            <a:spAutoFit/>
          </a:bodyPr>
          <a:lstStyle/>
          <a:p>
            <a:pPr marL="457200" indent="-457200" algn="r" rtl="1">
              <a:buFont typeface="Wingdings" panose="05000000000000000000" pitchFamily="2" charset="2"/>
              <a:buChar char="Ø"/>
            </a:pPr>
            <a:r>
              <a:rPr lang="ar-EG" sz="3200" dirty="0">
                <a:solidFill>
                  <a:srgbClr val="2D3956"/>
                </a:solidFill>
                <a:latin typeface="Alexandria" charset="0"/>
                <a:cs typeface="Alexandria" charset="0"/>
              </a:rPr>
              <a:t>الفرضية الصفرية ( فرض العدم) : لا توجد فروق ذات دلالة إحصائية بين متوسط العينة ومتوسط المجتمع.</a:t>
            </a:r>
          </a:p>
          <a:p>
            <a:pPr algn="r" rtl="1"/>
            <a:endParaRPr lang="ar-EG" sz="3200" dirty="0">
              <a:solidFill>
                <a:srgbClr val="2D3956"/>
              </a:solidFill>
              <a:latin typeface="Alexandria" charset="0"/>
              <a:cs typeface="Alexandria" charset="0"/>
            </a:endParaRPr>
          </a:p>
          <a:p>
            <a:pPr marL="457200" indent="-457200" algn="r" rtl="1">
              <a:buFont typeface="Wingdings" panose="05000000000000000000" pitchFamily="2" charset="2"/>
              <a:buChar char="Ø"/>
            </a:pPr>
            <a:r>
              <a:rPr lang="ar-EG" sz="3200" dirty="0">
                <a:solidFill>
                  <a:srgbClr val="2D3956"/>
                </a:solidFill>
                <a:latin typeface="Alexandria" charset="0"/>
                <a:cs typeface="Alexandria" charset="0"/>
              </a:rPr>
              <a:t>الفرضية البديلة : توجد فروق ذات دلالة إحصائية بين متوسط العينة ومتوسط المجتمع. </a:t>
            </a: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C409FB16-5EEF-2073-F0CE-A498C25ACF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17C5DB9F-CE11-CAD3-BA22-FD98754135E6}"/>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646066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6A9CB8-E34D-BF7F-8887-43406AADCD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768978-AE39-278A-83A0-348D4A4A9EA4}"/>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6648131-114E-24D4-9662-1AFACE0B5B71}"/>
              </a:ext>
            </a:extLst>
          </p:cNvPr>
          <p:cNvSpPr txBox="1"/>
          <p:nvPr/>
        </p:nvSpPr>
        <p:spPr>
          <a:xfrm>
            <a:off x="1592826" y="900665"/>
            <a:ext cx="7437737" cy="1569660"/>
          </a:xfrm>
          <a:prstGeom prst="rect">
            <a:avLst/>
          </a:prstGeom>
          <a:noFill/>
        </p:spPr>
        <p:txBody>
          <a:bodyPr wrap="square" rtlCol="0">
            <a:spAutoFit/>
          </a:bodyPr>
          <a:lstStyle/>
          <a:p>
            <a:pPr algn="r" rtl="1"/>
            <a:r>
              <a:rPr lang="ar-EG" sz="2800" b="1" dirty="0">
                <a:latin typeface="Alexandria" charset="0"/>
                <a:cs typeface="Alexandria" charset="0"/>
              </a:rPr>
              <a:t> </a:t>
            </a:r>
            <a:r>
              <a:rPr lang="ar-EG" sz="3200" b="1" dirty="0">
                <a:latin typeface="Alexandria" charset="0"/>
                <a:cs typeface="Alexandria" charset="0"/>
              </a:rPr>
              <a:t>اختبار </a:t>
            </a:r>
            <a:r>
              <a:rPr lang="en-US" sz="3200" b="1" dirty="0">
                <a:latin typeface="Alexandria" charset="0"/>
                <a:cs typeface="Alexandria" charset="0"/>
              </a:rPr>
              <a:t>t  </a:t>
            </a:r>
            <a:r>
              <a:rPr lang="ar-EG" sz="3200" b="1" dirty="0">
                <a:latin typeface="Alexandria" charset="0"/>
                <a:cs typeface="Alexandria" charset="0"/>
              </a:rPr>
              <a:t> لعينة واحدة على البرنامج الاحصائي </a:t>
            </a:r>
            <a:r>
              <a:rPr lang="en-US" sz="3200" b="1" dirty="0">
                <a:latin typeface="Alexandria" charset="0"/>
                <a:cs typeface="Alexandria" charset="0"/>
              </a:rPr>
              <a:t>SPSS</a:t>
            </a:r>
            <a:br>
              <a:rPr lang="en-US" sz="3200" b="1" dirty="0">
                <a:latin typeface="Alexandria" charset="0"/>
                <a:cs typeface="Alexandria" charset="0"/>
              </a:rPr>
            </a:br>
            <a:endParaRPr lang="en-US" sz="3200" b="1" dirty="0">
              <a:latin typeface="Alexandria" charset="0"/>
              <a:cs typeface="Alexandria" charset="0"/>
            </a:endParaRPr>
          </a:p>
          <a:p>
            <a:pPr algn="r" rtl="1"/>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9F5A442B-C768-F554-6EE8-BC7D53B24CBC}"/>
              </a:ext>
            </a:extLst>
          </p:cNvPr>
          <p:cNvSpPr txBox="1"/>
          <p:nvPr/>
        </p:nvSpPr>
        <p:spPr>
          <a:xfrm>
            <a:off x="626140" y="1685495"/>
            <a:ext cx="10541000" cy="3046988"/>
          </a:xfrm>
          <a:prstGeom prst="rect">
            <a:avLst/>
          </a:prstGeom>
          <a:noFill/>
        </p:spPr>
        <p:txBody>
          <a:bodyPr wrap="square" rtlCol="0">
            <a:spAutoFit/>
          </a:bodyPr>
          <a:lstStyle/>
          <a:p>
            <a:pPr algn="r" rtl="1"/>
            <a:r>
              <a:rPr lang="ar-EG" sz="3200" b="1" dirty="0">
                <a:solidFill>
                  <a:srgbClr val="2D3956"/>
                </a:solidFill>
                <a:latin typeface="Alexandria" charset="0"/>
              </a:rPr>
              <a:t>مثال: </a:t>
            </a:r>
          </a:p>
          <a:p>
            <a:pPr algn="r" rtl="1"/>
            <a:r>
              <a:rPr lang="ar-EG" sz="3200" dirty="0">
                <a:solidFill>
                  <a:srgbClr val="2D3956"/>
                </a:solidFill>
                <a:latin typeface="Alexandria" charset="0"/>
              </a:rPr>
              <a:t>كان مستوى القلق لدى عينة مكونة من 15 فردا من غير الرياضيين كما يلي: 61، 65، 51، 48، 71، 62، 67، 63، 46، 45، 66، 69، 62، 56، 52</a:t>
            </a:r>
          </a:p>
          <a:p>
            <a:pPr algn="r" rtl="1"/>
            <a:r>
              <a:rPr lang="ar-EG" sz="3200" dirty="0">
                <a:solidFill>
                  <a:srgbClr val="2D3956"/>
                </a:solidFill>
                <a:latin typeface="Alexandria" charset="0"/>
              </a:rPr>
              <a:t>المطلوب : إيجاد ما إذا كان هناك فروقا معنوية بين مستوى القلق لدى غير الرياضيين ومستوى القلق الطبيعي للمجتمع من الرياضيين والمقدر ب 50 درجة . </a:t>
            </a:r>
          </a:p>
        </p:txBody>
      </p:sp>
      <p:pic>
        <p:nvPicPr>
          <p:cNvPr id="7" name="Graphic 21">
            <a:extLst>
              <a:ext uri="{FF2B5EF4-FFF2-40B4-BE49-F238E27FC236}">
                <a16:creationId xmlns:a16="http://schemas.microsoft.com/office/drawing/2014/main" id="{06FED2D1-D99A-6979-A701-0FB4B0A78A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8499E147-4CD2-F4D5-F9A2-987EBD46F11A}"/>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1684224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7F0E86-2DD3-11F0-BDB5-FB19E27AFC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0F8D62-14F2-4A45-4274-492B9A7A5438}"/>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DD392FCD-8131-46D4-25D9-7D6686C915D2}"/>
              </a:ext>
            </a:extLst>
          </p:cNvPr>
          <p:cNvSpPr txBox="1"/>
          <p:nvPr/>
        </p:nvSpPr>
        <p:spPr>
          <a:xfrm>
            <a:off x="490280" y="1818500"/>
            <a:ext cx="10541000" cy="4770537"/>
          </a:xfrm>
          <a:prstGeom prst="rect">
            <a:avLst/>
          </a:prstGeom>
          <a:noFill/>
        </p:spPr>
        <p:txBody>
          <a:bodyPr wrap="square" rtlCol="0">
            <a:spAutoFit/>
          </a:bodyPr>
          <a:lstStyle/>
          <a:p>
            <a:pPr algn="r" rtl="1"/>
            <a:r>
              <a:rPr lang="ar-EG" sz="3200" dirty="0">
                <a:latin typeface="Alexandria"/>
                <a:cs typeface="Arial" panose="020B0604020202020204" pitchFamily="34" charset="0"/>
              </a:rPr>
              <a:t> </a:t>
            </a:r>
            <a:r>
              <a:rPr lang="ar-EG" sz="3200" b="1" dirty="0">
                <a:latin typeface="Alexandria" charset="0"/>
              </a:rPr>
              <a:t>أولا: صياغة الفروض </a:t>
            </a:r>
          </a:p>
          <a:p>
            <a:pPr algn="ctr" rtl="1"/>
            <a:r>
              <a:rPr lang="en-US" sz="3200" dirty="0">
                <a:latin typeface="Alexandria" charset="0"/>
              </a:rPr>
              <a:t>:H0</a:t>
            </a:r>
            <a:r>
              <a:rPr lang="ar-EG" sz="3200" dirty="0">
                <a:latin typeface="Alexandria" charset="0"/>
              </a:rPr>
              <a:t>لا يوجد فرق ذو دلالة إحصائية عند مستوى معنوية </a:t>
            </a:r>
            <a:r>
              <a:rPr lang="en-US" sz="3200" dirty="0">
                <a:latin typeface="Alexandria" charset="0"/>
              </a:rPr>
              <a:t>(P&lt; 0.05) </a:t>
            </a:r>
            <a:r>
              <a:rPr lang="ar-EG" sz="3200" dirty="0">
                <a:latin typeface="Alexandria" charset="0"/>
              </a:rPr>
              <a:t> بين متوسط درجة القلق لغير الرياضيين ومتوسط القلق للرياضيين والمساوي 50              </a:t>
            </a:r>
            <a:r>
              <a:rPr lang="en-US" sz="3200" dirty="0">
                <a:latin typeface="Alexandria" charset="0"/>
              </a:rPr>
              <a:t>H0: µ=50</a:t>
            </a:r>
          </a:p>
          <a:p>
            <a:pPr algn="ctr" rtl="1"/>
            <a:r>
              <a:rPr lang="en-US" sz="3200" dirty="0">
                <a:latin typeface="Alexandria" charset="0"/>
              </a:rPr>
              <a:t>: H1 </a:t>
            </a:r>
            <a:r>
              <a:rPr lang="ar-EG" sz="3200" dirty="0">
                <a:latin typeface="Alexandria" charset="0"/>
              </a:rPr>
              <a:t>يوجد فرق ذو دلالة إحصائية عند مستوى معنوية </a:t>
            </a:r>
            <a:r>
              <a:rPr lang="en-US" sz="3200" dirty="0">
                <a:latin typeface="Alexandria" charset="0"/>
              </a:rPr>
              <a:t> (P&lt; 0.05) </a:t>
            </a:r>
            <a:r>
              <a:rPr lang="ar-EG" sz="3200" dirty="0">
                <a:latin typeface="Alexandria" charset="0"/>
              </a:rPr>
              <a:t>بين متوسط درجة القلق لغير الرياضيين ومتوسط القلق للرياضيين والمساوي 50                       </a:t>
            </a:r>
            <a:r>
              <a:rPr lang="en-US" sz="3200" dirty="0">
                <a:latin typeface="Alexandria" charset="0"/>
              </a:rPr>
              <a:t>H1:µ"≠" 50</a:t>
            </a:r>
          </a:p>
          <a:p>
            <a:pPr algn="r"/>
            <a:r>
              <a:rPr lang="ar-EG" sz="3200" dirty="0">
                <a:latin typeface="Alexandria" charset="0"/>
              </a:rPr>
              <a:t>تشير µ   إلى متوسط درجة القلق لغير الرياضيين</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0E085797-0059-F033-D1A2-54A5777A4F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BED5FC87-4A12-57C3-00DD-457890C46C9C}"/>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6009659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7C52AB-C870-1945-E30E-0513DC0D53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2C5F18C-D862-557E-4122-2CAB485490ED}"/>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345F7BB-5E4A-D9CA-34F8-A34489676E44}"/>
              </a:ext>
            </a:extLst>
          </p:cNvPr>
          <p:cNvSpPr txBox="1"/>
          <p:nvPr/>
        </p:nvSpPr>
        <p:spPr>
          <a:xfrm>
            <a:off x="2802194" y="993431"/>
            <a:ext cx="5776085" cy="584775"/>
          </a:xfrm>
          <a:prstGeom prst="rect">
            <a:avLst/>
          </a:prstGeom>
          <a:noFill/>
        </p:spPr>
        <p:txBody>
          <a:bodyPr wrap="square" rtlCol="0">
            <a:spAutoFit/>
          </a:bodyPr>
          <a:lstStyle/>
          <a:p>
            <a:pPr algn="r" rtl="1"/>
            <a:r>
              <a:rPr lang="ar-EG" sz="2800" b="1" dirty="0">
                <a:latin typeface="Alexandria" charset="0"/>
                <a:cs typeface="Alexandria" charset="0"/>
              </a:rPr>
              <a:t> </a:t>
            </a:r>
            <a:r>
              <a:rPr lang="ar-EG" sz="3200" b="1" dirty="0">
                <a:latin typeface="Alexandria" charset="0"/>
                <a:cs typeface="Alexandria" charset="0"/>
              </a:rPr>
              <a:t>مكونات برنامج </a:t>
            </a:r>
            <a:r>
              <a:rPr lang="en-US" sz="3200" b="1" dirty="0">
                <a:latin typeface="Alexandria" charset="0"/>
                <a:cs typeface="Alexandria" charset="0"/>
              </a:rPr>
              <a:t>SPSS</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77D4C593-FC00-A844-BD1C-B16DE009D69B}"/>
              </a:ext>
            </a:extLst>
          </p:cNvPr>
          <p:cNvSpPr txBox="1"/>
          <p:nvPr/>
        </p:nvSpPr>
        <p:spPr>
          <a:xfrm>
            <a:off x="626140" y="1831458"/>
            <a:ext cx="10541000" cy="4278094"/>
          </a:xfrm>
          <a:prstGeom prst="rect">
            <a:avLst/>
          </a:prstGeom>
          <a:noFill/>
        </p:spPr>
        <p:txBody>
          <a:bodyPr wrap="square" rtlCol="0">
            <a:spAutoFit/>
          </a:bodyPr>
          <a:lstStyle/>
          <a:p>
            <a:pPr algn="r" rtl="1"/>
            <a:r>
              <a:rPr lang="ar-EG" sz="3200" b="1" dirty="0">
                <a:latin typeface="Alexandria" charset="0"/>
              </a:rPr>
              <a:t>ثانيا: خطوات الاختبار على البرنامج الاحصائي </a:t>
            </a:r>
            <a:r>
              <a:rPr lang="en-US" sz="3200" b="1" dirty="0">
                <a:latin typeface="Alexandria" charset="0"/>
              </a:rPr>
              <a:t>SPSS </a:t>
            </a:r>
          </a:p>
          <a:p>
            <a:pPr algn="r" rtl="1"/>
            <a:r>
              <a:rPr lang="ar-SA" sz="3200" dirty="0">
                <a:latin typeface="Alexandria" charset="0"/>
              </a:rPr>
              <a:t>1-</a:t>
            </a:r>
            <a:r>
              <a:rPr lang="en-US" sz="3200" dirty="0">
                <a:latin typeface="Alexandria" charset="0"/>
              </a:rPr>
              <a:t>  </a:t>
            </a:r>
            <a:r>
              <a:rPr lang="ar-EG" sz="3200" dirty="0">
                <a:latin typeface="Alexandria" charset="0"/>
              </a:rPr>
              <a:t>ادخال البيانات ونسمي المتغير مثلا على سبيل المثال ب </a:t>
            </a:r>
            <a:r>
              <a:rPr lang="en-US" sz="3200" dirty="0" err="1">
                <a:latin typeface="Alexandria" charset="0"/>
              </a:rPr>
              <a:t>anxnonsprt</a:t>
            </a:r>
            <a:endParaRPr lang="en-US" sz="3200" dirty="0">
              <a:latin typeface="Alexandria" charset="0"/>
            </a:endParaRPr>
          </a:p>
          <a:p>
            <a:pPr algn="r" rtl="1"/>
            <a:r>
              <a:rPr lang="ar-EG" sz="3200" dirty="0">
                <a:latin typeface="Alexandria" charset="0"/>
              </a:rPr>
              <a:t>2- من القائمة نختار</a:t>
            </a:r>
          </a:p>
          <a:p>
            <a:pPr algn="r" rtl="1"/>
            <a:r>
              <a:rPr lang="ar-EG" sz="3200" dirty="0">
                <a:latin typeface="Alexandria" charset="0"/>
              </a:rPr>
              <a:t>  </a:t>
            </a:r>
            <a:r>
              <a:rPr lang="en-US" sz="3200" dirty="0">
                <a:latin typeface="Alexandria" charset="0"/>
              </a:rPr>
              <a:t>Analyze         Compare Means           One-Sample T Test   </a:t>
            </a:r>
          </a:p>
          <a:p>
            <a:pPr algn="r" rtl="1"/>
            <a:r>
              <a:rPr lang="ar-EG" sz="3200" dirty="0">
                <a:latin typeface="Alexandria" charset="0"/>
              </a:rPr>
              <a:t>3- تظهر نافذة </a:t>
            </a:r>
            <a:r>
              <a:rPr lang="en-US" sz="3200" dirty="0">
                <a:latin typeface="Alexandria" charset="0"/>
              </a:rPr>
              <a:t>One-Sample T Test  </a:t>
            </a:r>
          </a:p>
          <a:p>
            <a:pPr algn="r" rtl="1"/>
            <a:r>
              <a:rPr lang="ar-SA" sz="3200" dirty="0">
                <a:latin typeface="Alexandria" charset="0"/>
              </a:rPr>
              <a:t>4-</a:t>
            </a:r>
            <a:r>
              <a:rPr lang="en-US" sz="3200" dirty="0">
                <a:latin typeface="Alexandria" charset="0"/>
              </a:rPr>
              <a:t> </a:t>
            </a:r>
            <a:r>
              <a:rPr lang="ar-EG" sz="3200" dirty="0">
                <a:latin typeface="Alexandria" charset="0"/>
              </a:rPr>
              <a:t>ننقل المتغير </a:t>
            </a:r>
            <a:r>
              <a:rPr lang="en-US" sz="3200" dirty="0">
                <a:latin typeface="Alexandria" charset="0"/>
              </a:rPr>
              <a:t> </a:t>
            </a:r>
            <a:r>
              <a:rPr lang="en-US" sz="3200" dirty="0" err="1">
                <a:latin typeface="Alexandria" charset="0"/>
              </a:rPr>
              <a:t>anxnonsprt</a:t>
            </a:r>
            <a:r>
              <a:rPr lang="en-US" sz="3200" dirty="0">
                <a:latin typeface="Alexandria" charset="0"/>
              </a:rPr>
              <a:t> </a:t>
            </a:r>
            <a:r>
              <a:rPr lang="ar-EG" sz="3200" dirty="0">
                <a:latin typeface="Alexandria" charset="0"/>
              </a:rPr>
              <a:t>إلى المستطيل بعنوان </a:t>
            </a:r>
            <a:r>
              <a:rPr lang="en-US" sz="3200" dirty="0">
                <a:latin typeface="Alexandria" charset="0"/>
              </a:rPr>
              <a:t>Test Variables</a:t>
            </a:r>
          </a:p>
          <a:p>
            <a:endParaRPr lang="en-US" sz="3200" dirty="0">
              <a:latin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CB96BAB7-9178-08F9-C221-DEDE0DD434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05854BAD-E54B-BAAE-85D8-FF5AE225D1C7}"/>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
        <p:nvSpPr>
          <p:cNvPr id="4" name="سهم: لليمين 3">
            <a:extLst>
              <a:ext uri="{FF2B5EF4-FFF2-40B4-BE49-F238E27FC236}">
                <a16:creationId xmlns:a16="http://schemas.microsoft.com/office/drawing/2014/main" id="{6E2A5FE4-3E42-65FB-4E11-6ED16F1474FA}"/>
              </a:ext>
            </a:extLst>
          </p:cNvPr>
          <p:cNvSpPr/>
          <p:nvPr/>
        </p:nvSpPr>
        <p:spPr>
          <a:xfrm>
            <a:off x="3079977" y="3428568"/>
            <a:ext cx="646449" cy="34227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5" name="سهم: لليمين 4">
            <a:extLst>
              <a:ext uri="{FF2B5EF4-FFF2-40B4-BE49-F238E27FC236}">
                <a16:creationId xmlns:a16="http://schemas.microsoft.com/office/drawing/2014/main" id="{6035A0AA-0654-98F3-6E5D-175520C81555}"/>
              </a:ext>
            </a:extLst>
          </p:cNvPr>
          <p:cNvSpPr/>
          <p:nvPr/>
        </p:nvSpPr>
        <p:spPr>
          <a:xfrm flipV="1">
            <a:off x="6629422" y="3428568"/>
            <a:ext cx="646450" cy="3416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5263975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C83A50-0E83-BC48-1112-62283B60679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52AC95-FB01-6925-E072-DBC4B400FE0A}"/>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6BCF4FA-B00D-D7E1-D12B-03DD27F9DC8F}"/>
              </a:ext>
            </a:extLst>
          </p:cNvPr>
          <p:cNvSpPr txBox="1"/>
          <p:nvPr/>
        </p:nvSpPr>
        <p:spPr>
          <a:xfrm>
            <a:off x="2802194" y="993431"/>
            <a:ext cx="5776085" cy="523220"/>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4A1B6443-8FAB-8D28-99B9-2F22F64C6764}"/>
              </a:ext>
            </a:extLst>
          </p:cNvPr>
          <p:cNvSpPr txBox="1"/>
          <p:nvPr/>
        </p:nvSpPr>
        <p:spPr>
          <a:xfrm>
            <a:off x="626140" y="1967061"/>
            <a:ext cx="10541000" cy="5016758"/>
          </a:xfrm>
          <a:prstGeom prst="rect">
            <a:avLst/>
          </a:prstGeom>
          <a:noFill/>
        </p:spPr>
        <p:txBody>
          <a:bodyPr wrap="square" rtlCol="0">
            <a:spAutoFit/>
          </a:bodyPr>
          <a:lstStyle/>
          <a:p>
            <a:pPr algn="just" rtl="1"/>
            <a:r>
              <a:rPr lang="ar-EG" sz="3200" dirty="0">
                <a:latin typeface="Alexandria"/>
                <a:cs typeface="Arial" panose="020B0604020202020204" pitchFamily="34" charset="0"/>
              </a:rPr>
              <a:t> 5-  نطبع في المستطيل الصغير أمام  </a:t>
            </a:r>
            <a:r>
              <a:rPr lang="en-US" sz="3200" dirty="0">
                <a:latin typeface="Alexandria"/>
                <a:cs typeface="Arial" panose="020B0604020202020204" pitchFamily="34" charset="0"/>
              </a:rPr>
              <a:t> Test Value </a:t>
            </a:r>
            <a:r>
              <a:rPr lang="ar-EG" sz="3200" dirty="0">
                <a:latin typeface="Alexandria"/>
                <a:cs typeface="Arial" panose="020B0604020202020204" pitchFamily="34" charset="0"/>
              </a:rPr>
              <a:t>القيمة الثابتة المراد المقارنة بها وهي 50 ثم نقوم بالضغط على </a:t>
            </a:r>
            <a:r>
              <a:rPr lang="en-US" sz="3200" dirty="0">
                <a:latin typeface="Alexandria"/>
                <a:cs typeface="Arial" panose="020B0604020202020204" pitchFamily="34" charset="0"/>
              </a:rPr>
              <a:t> Option  </a:t>
            </a:r>
            <a:r>
              <a:rPr lang="ar-EG" sz="3200" dirty="0">
                <a:latin typeface="Alexandria"/>
                <a:cs typeface="Arial" panose="020B0604020202020204" pitchFamily="34" charset="0"/>
              </a:rPr>
              <a:t>فيظهر النافذة </a:t>
            </a:r>
            <a:r>
              <a:rPr lang="en-US" sz="3200" dirty="0">
                <a:latin typeface="Alexandria"/>
                <a:cs typeface="Arial" panose="020B0604020202020204" pitchFamily="34" charset="0"/>
              </a:rPr>
              <a:t>One-Sample T Test </a:t>
            </a:r>
          </a:p>
          <a:p>
            <a:pPr algn="just" rtl="1"/>
            <a:r>
              <a:rPr lang="ar-EG" sz="3200" b="1" u="sng" dirty="0">
                <a:latin typeface="Alexandria"/>
                <a:cs typeface="Arial" panose="020B0604020202020204" pitchFamily="34" charset="0"/>
              </a:rPr>
              <a:t>ملحوظتين حول هذه النافذة: </a:t>
            </a:r>
          </a:p>
          <a:p>
            <a:pPr algn="just" rtl="1"/>
            <a:r>
              <a:rPr lang="ar-EG" sz="3200" b="1" dirty="0">
                <a:latin typeface="Alexandria"/>
                <a:cs typeface="Arial" panose="020B0604020202020204" pitchFamily="34" charset="0"/>
              </a:rPr>
              <a:t>الأولى: </a:t>
            </a:r>
            <a:r>
              <a:rPr lang="ar-EG" sz="3200" dirty="0">
                <a:latin typeface="Alexandria"/>
                <a:cs typeface="Arial" panose="020B0604020202020204" pitchFamily="34" charset="0"/>
              </a:rPr>
              <a:t>مستوى الثقة محدد ب 95 % وهو قابل للتغيير . على الرغم من أن مستوى الثقة في الدراسات الإنسانية والاجتماعية غالبا ما يكون 95 % ، إلا انه يمكن ان تكون في الدراسات الطبيعية  1 % مثلا </a:t>
            </a:r>
          </a:p>
          <a:p>
            <a:pPr algn="just" rtl="1"/>
            <a:endParaRPr lang="en-US" sz="3200" dirty="0">
              <a:latin typeface="Alexandria" charset="0"/>
              <a:cs typeface="Alexandria" charset="0"/>
            </a:endParaRPr>
          </a:p>
          <a:p>
            <a:endParaRPr lang="en-US" sz="32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80832264-742B-ADA4-1763-85FCE616F1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7C694545-BCE6-B830-8863-441A6B71FDB6}"/>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967300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15B631-E0C5-796E-0FFC-FD3D47C1D5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350873-6492-A69D-C675-69F8760BFE98}"/>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6EE5591-4109-B964-CE98-892A170B1430}"/>
              </a:ext>
            </a:extLst>
          </p:cNvPr>
          <p:cNvSpPr txBox="1"/>
          <p:nvPr/>
        </p:nvSpPr>
        <p:spPr>
          <a:xfrm>
            <a:off x="2802194" y="993431"/>
            <a:ext cx="5776085" cy="523220"/>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1F6DB986-F4C4-E895-6CB6-57CFA7074B8A}"/>
              </a:ext>
            </a:extLst>
          </p:cNvPr>
          <p:cNvSpPr txBox="1"/>
          <p:nvPr/>
        </p:nvSpPr>
        <p:spPr>
          <a:xfrm>
            <a:off x="626140" y="1854764"/>
            <a:ext cx="10541000" cy="4031873"/>
          </a:xfrm>
          <a:prstGeom prst="rect">
            <a:avLst/>
          </a:prstGeom>
          <a:noFill/>
        </p:spPr>
        <p:txBody>
          <a:bodyPr wrap="square" rtlCol="0">
            <a:spAutoFit/>
          </a:bodyPr>
          <a:lstStyle/>
          <a:p>
            <a:pPr algn="just" rtl="1"/>
            <a:r>
              <a:rPr lang="ar-EG" sz="3200" b="1" dirty="0">
                <a:latin typeface="Alexandria"/>
              </a:rPr>
              <a:t>الثاني: </a:t>
            </a:r>
            <a:r>
              <a:rPr lang="ar-EG" sz="3200" dirty="0">
                <a:latin typeface="Alexandria"/>
              </a:rPr>
              <a:t>يوجد في النافذة اختيارين للتعامل مع القيم المفقودة. </a:t>
            </a:r>
          </a:p>
          <a:p>
            <a:pPr algn="just" rtl="1"/>
            <a:r>
              <a:rPr lang="ar-EG" sz="3200" dirty="0">
                <a:latin typeface="Alexandria"/>
              </a:rPr>
              <a:t>الاختيار الأول:  </a:t>
            </a:r>
            <a:r>
              <a:rPr lang="en-US" sz="3200" dirty="0">
                <a:latin typeface="Alexandria"/>
              </a:rPr>
              <a:t>Exclude cases analysis by analysis  </a:t>
            </a:r>
            <a:r>
              <a:rPr lang="ar-EG" sz="3200" dirty="0">
                <a:latin typeface="Alexandria"/>
              </a:rPr>
              <a:t> لاستبعاد القيم المفقودة من المتغير الخاضع لاختبار </a:t>
            </a:r>
            <a:r>
              <a:rPr lang="en-US" sz="3200" dirty="0">
                <a:latin typeface="Alexandria"/>
              </a:rPr>
              <a:t> t </a:t>
            </a:r>
            <a:r>
              <a:rPr lang="ar-EG" sz="3200" dirty="0">
                <a:latin typeface="Alexandria"/>
              </a:rPr>
              <a:t>أما المتغيرات الأخرى التي لا يوجد بها قيم مفقودة فيجري الاختبار على كافة القيم فيها. </a:t>
            </a:r>
          </a:p>
          <a:p>
            <a:pPr algn="just" rtl="1"/>
            <a:r>
              <a:rPr lang="ar-EG" sz="3200" dirty="0">
                <a:latin typeface="Alexandria"/>
              </a:rPr>
              <a:t>الاختيار الثاني: </a:t>
            </a:r>
            <a:r>
              <a:rPr lang="en-US" sz="3200" dirty="0">
                <a:latin typeface="Alexandria"/>
              </a:rPr>
              <a:t> Exclude cases listwise  </a:t>
            </a:r>
            <a:r>
              <a:rPr lang="ar-EG" sz="3200" dirty="0">
                <a:latin typeface="Alexandria"/>
              </a:rPr>
              <a:t>لاستبعاد القيم المفقودة في متغير معين من الاختبارات في كافة المتغيرات . </a:t>
            </a:r>
          </a:p>
          <a:p>
            <a:pPr algn="just" rtl="1"/>
            <a:r>
              <a:rPr lang="ar-EG" sz="3200" dirty="0">
                <a:latin typeface="Alexandria"/>
              </a:rPr>
              <a:t>6- الضغط على </a:t>
            </a:r>
            <a:r>
              <a:rPr lang="en-US" sz="3200" dirty="0">
                <a:latin typeface="Alexandria"/>
              </a:rPr>
              <a:t> continue </a:t>
            </a:r>
            <a:r>
              <a:rPr lang="ar-EG" sz="3200" dirty="0">
                <a:latin typeface="Alexandria"/>
              </a:rPr>
              <a:t>للعودة إلى النافذة الرئيسية </a:t>
            </a:r>
            <a:r>
              <a:rPr lang="en-US" sz="3200" dirty="0">
                <a:latin typeface="Alexandria"/>
              </a:rPr>
              <a:t>One-Sample T Test </a:t>
            </a:r>
            <a:r>
              <a:rPr lang="ar-EG" sz="3200" dirty="0">
                <a:latin typeface="Alexandria"/>
              </a:rPr>
              <a:t>ثم الضغط على </a:t>
            </a:r>
            <a:r>
              <a:rPr lang="en-US" sz="3200" dirty="0">
                <a:latin typeface="Alexandria"/>
              </a:rPr>
              <a:t>ok</a:t>
            </a:r>
          </a:p>
        </p:txBody>
      </p:sp>
      <p:pic>
        <p:nvPicPr>
          <p:cNvPr id="7" name="Graphic 21">
            <a:extLst>
              <a:ext uri="{FF2B5EF4-FFF2-40B4-BE49-F238E27FC236}">
                <a16:creationId xmlns:a16="http://schemas.microsoft.com/office/drawing/2014/main" id="{00723C3F-7074-FFD5-81E8-09672CF4BC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1F427D0C-86B3-8212-E958-749593CCD7CC}"/>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0034420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954503-B41B-5B86-FAE5-1C0534EE5A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0BE0676-0DE1-9B5E-314E-DBD02169E30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EDF6290F-A9B8-183D-F472-A98EEE72E3D3}"/>
              </a:ext>
            </a:extLst>
          </p:cNvPr>
          <p:cNvSpPr txBox="1"/>
          <p:nvPr/>
        </p:nvSpPr>
        <p:spPr>
          <a:xfrm>
            <a:off x="626140" y="1967061"/>
            <a:ext cx="10541000" cy="1077218"/>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6D8AF38E-0B6E-A074-A091-965828ECDE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FF5A03C7-5461-17E4-9CE6-692B38CF69FE}"/>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79BAE837-A79B-6061-2C1B-CBDF7CA98F58}"/>
              </a:ext>
            </a:extLst>
          </p:cNvPr>
          <p:cNvPicPr>
            <a:picLocks noChangeAspect="1"/>
          </p:cNvPicPr>
          <p:nvPr/>
        </p:nvPicPr>
        <p:blipFill>
          <a:blip r:embed="rId3"/>
          <a:stretch>
            <a:fillRect/>
          </a:stretch>
        </p:blipFill>
        <p:spPr>
          <a:xfrm>
            <a:off x="791425" y="1853191"/>
            <a:ext cx="10210429" cy="4011378"/>
          </a:xfrm>
          <a:prstGeom prst="rect">
            <a:avLst/>
          </a:prstGeom>
        </p:spPr>
      </p:pic>
      <mc:AlternateContent xmlns:mc="http://schemas.openxmlformats.org/markup-compatibility/2006" xmlns:p14="http://schemas.microsoft.com/office/powerpoint/2010/main">
        <mc:Choice Requires="p14">
          <p:contentPart p14:bwMode="auto" r:id="rId4">
            <p14:nvContentPartPr>
              <p14:cNvPr id="10" name="حبر 9">
                <a:extLst>
                  <a:ext uri="{FF2B5EF4-FFF2-40B4-BE49-F238E27FC236}">
                    <a16:creationId xmlns:a16="http://schemas.microsoft.com/office/drawing/2014/main" id="{C64C5D19-93EB-B199-854A-35BB612A81C8}"/>
                  </a:ext>
                </a:extLst>
              </p14:cNvPr>
              <p14:cNvContentPartPr/>
              <p14:nvPr/>
            </p14:nvContentPartPr>
            <p14:xfrm>
              <a:off x="6927770" y="4805508"/>
              <a:ext cx="512280" cy="168120"/>
            </p14:xfrm>
          </p:contentPart>
        </mc:Choice>
        <mc:Fallback xmlns="">
          <p:pic>
            <p:nvPicPr>
              <p:cNvPr id="10" name="حبر 9">
                <a:extLst>
                  <a:ext uri="{FF2B5EF4-FFF2-40B4-BE49-F238E27FC236}">
                    <a16:creationId xmlns:a16="http://schemas.microsoft.com/office/drawing/2014/main" id="{C64C5D19-93EB-B199-854A-35BB612A81C8}"/>
                  </a:ext>
                </a:extLst>
              </p:cNvPr>
              <p:cNvPicPr/>
              <p:nvPr/>
            </p:nvPicPr>
            <p:blipFill>
              <a:blip r:embed="rId5"/>
              <a:stretch>
                <a:fillRect/>
              </a:stretch>
            </p:blipFill>
            <p:spPr>
              <a:xfrm>
                <a:off x="6918770" y="4796508"/>
                <a:ext cx="529920" cy="185760"/>
              </a:xfrm>
              <a:prstGeom prst="rect">
                <a:avLst/>
              </a:prstGeom>
            </p:spPr>
          </p:pic>
        </mc:Fallback>
      </mc:AlternateContent>
    </p:spTree>
    <p:extLst>
      <p:ext uri="{BB962C8B-B14F-4D97-AF65-F5344CB8AC3E}">
        <p14:creationId xmlns:p14="http://schemas.microsoft.com/office/powerpoint/2010/main" val="23883367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C3B48F-4922-FC6B-6493-6EEC61D084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D25599-D6A6-80A2-ADCA-32AE1E6C52BE}"/>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4FE2EA6-1CAD-0C29-152F-02B54B8DD20C}"/>
              </a:ext>
            </a:extLst>
          </p:cNvPr>
          <p:cNvSpPr txBox="1"/>
          <p:nvPr/>
        </p:nvSpPr>
        <p:spPr>
          <a:xfrm>
            <a:off x="2802194" y="993431"/>
            <a:ext cx="5776085" cy="523220"/>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94A36C1F-88AD-43A4-D515-E985ED1786D3}"/>
              </a:ext>
            </a:extLst>
          </p:cNvPr>
          <p:cNvSpPr txBox="1"/>
          <p:nvPr/>
        </p:nvSpPr>
        <p:spPr>
          <a:xfrm>
            <a:off x="626140" y="1967061"/>
            <a:ext cx="10541000" cy="1077218"/>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B5F8E7AA-FD60-E184-138D-06DEC24BF4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BAE993F8-C73F-D146-D950-55209B57816F}"/>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9F3EAB87-B6B2-39B0-9DAF-55140ECCD469}"/>
              </a:ext>
            </a:extLst>
          </p:cNvPr>
          <p:cNvPicPr>
            <a:picLocks noChangeAspect="1"/>
          </p:cNvPicPr>
          <p:nvPr/>
        </p:nvPicPr>
        <p:blipFill>
          <a:blip r:embed="rId3"/>
          <a:stretch>
            <a:fillRect/>
          </a:stretch>
        </p:blipFill>
        <p:spPr>
          <a:xfrm>
            <a:off x="800509" y="1861094"/>
            <a:ext cx="10152626" cy="3905255"/>
          </a:xfrm>
          <a:prstGeom prst="rect">
            <a:avLst/>
          </a:prstGeom>
        </p:spPr>
      </p:pic>
    </p:spTree>
    <p:extLst>
      <p:ext uri="{BB962C8B-B14F-4D97-AF65-F5344CB8AC3E}">
        <p14:creationId xmlns:p14="http://schemas.microsoft.com/office/powerpoint/2010/main" val="130542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71885A-F87A-A1B4-3E6F-B83BB07206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407D6E-5829-9624-9D0C-406FC4A4FF58}"/>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3E287A5-7B7C-919B-91B7-6B684BD7C228}"/>
              </a:ext>
            </a:extLst>
          </p:cNvPr>
          <p:cNvSpPr txBox="1"/>
          <p:nvPr/>
        </p:nvSpPr>
        <p:spPr>
          <a:xfrm>
            <a:off x="2153265" y="976792"/>
            <a:ext cx="5776085" cy="1077218"/>
          </a:xfrm>
          <a:prstGeom prst="rect">
            <a:avLst/>
          </a:prstGeom>
          <a:noFill/>
        </p:spPr>
        <p:txBody>
          <a:bodyPr wrap="square" rtlCol="0">
            <a:spAutoFit/>
          </a:bodyPr>
          <a:lstStyle/>
          <a:p>
            <a:pPr algn="r" rtl="1"/>
            <a:r>
              <a:rPr lang="ar-EG" sz="2800" b="1" dirty="0">
                <a:latin typeface="Alexandria" charset="0"/>
                <a:cs typeface="Alexandria" charset="0"/>
              </a:rPr>
              <a:t> </a:t>
            </a:r>
            <a:r>
              <a:rPr lang="ar-EG" sz="3200" b="1" dirty="0">
                <a:latin typeface="Alexandria" charset="0"/>
                <a:cs typeface="Alexandria" charset="0"/>
              </a:rPr>
              <a:t>المخرجات وقرار الاختبار</a:t>
            </a:r>
          </a:p>
          <a:p>
            <a:pPr algn="r" rtl="1"/>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0EC8DAAD-0BA8-80AA-E77B-576676D9A8D5}"/>
              </a:ext>
            </a:extLst>
          </p:cNvPr>
          <p:cNvSpPr txBox="1"/>
          <p:nvPr/>
        </p:nvSpPr>
        <p:spPr>
          <a:xfrm>
            <a:off x="626140" y="1822760"/>
            <a:ext cx="10541000" cy="3539430"/>
          </a:xfrm>
          <a:prstGeom prst="rect">
            <a:avLst/>
          </a:prstGeom>
          <a:noFill/>
        </p:spPr>
        <p:txBody>
          <a:bodyPr wrap="square" rtlCol="0">
            <a:spAutoFit/>
          </a:bodyPr>
          <a:lstStyle/>
          <a:p>
            <a:pPr algn="ctr" rtl="1"/>
            <a:r>
              <a:rPr lang="ar-EG" sz="3200" b="1" u="sng" dirty="0">
                <a:solidFill>
                  <a:srgbClr val="2D3956"/>
                </a:solidFill>
                <a:latin typeface="Alexandria" charset="0"/>
              </a:rPr>
              <a:t>المخرجات</a:t>
            </a:r>
          </a:p>
          <a:p>
            <a:pPr algn="r" rtl="1"/>
            <a:r>
              <a:rPr lang="ar-EG" sz="3200" dirty="0">
                <a:solidFill>
                  <a:srgbClr val="2D3956"/>
                </a:solidFill>
                <a:latin typeface="Alexandria" charset="0"/>
              </a:rPr>
              <a:t>الوسط الحسابي للعينة = 58.93 </a:t>
            </a:r>
          </a:p>
          <a:p>
            <a:pPr algn="r" rtl="1"/>
            <a:r>
              <a:rPr lang="ar-EG" sz="3200" dirty="0">
                <a:solidFill>
                  <a:srgbClr val="2D3956"/>
                </a:solidFill>
                <a:latin typeface="Alexandria" charset="0"/>
              </a:rPr>
              <a:t>الوسط الحسابي للفروق </a:t>
            </a:r>
            <a:r>
              <a:rPr lang="en-US" sz="3200" dirty="0">
                <a:solidFill>
                  <a:srgbClr val="2D3956"/>
                </a:solidFill>
                <a:latin typeface="Alexandria" charset="0"/>
              </a:rPr>
              <a:t>Mean Difference = 8.933</a:t>
            </a:r>
            <a:endParaRPr lang="ar-EG" sz="3200" dirty="0">
              <a:solidFill>
                <a:srgbClr val="2D3956"/>
              </a:solidFill>
              <a:latin typeface="Alexandria" charset="0"/>
            </a:endParaRPr>
          </a:p>
          <a:p>
            <a:pPr algn="r" rtl="1"/>
            <a:endParaRPr lang="en-US" sz="3200" dirty="0">
              <a:solidFill>
                <a:srgbClr val="2D3956"/>
              </a:solidFill>
              <a:latin typeface="Alexandria" charset="0"/>
            </a:endParaRPr>
          </a:p>
          <a:p>
            <a:pPr marL="457200" indent="-457200" algn="r" rtl="1">
              <a:buFont typeface="Wingdings" panose="05000000000000000000" pitchFamily="2" charset="2"/>
              <a:buChar char="ü"/>
            </a:pPr>
            <a:r>
              <a:rPr lang="ar-EG" sz="3200" dirty="0">
                <a:solidFill>
                  <a:srgbClr val="2D3956"/>
                </a:solidFill>
                <a:latin typeface="Alexandria" charset="0"/>
              </a:rPr>
              <a:t>هل هذا الفرق والذي يساوي 8.933 كافيا لكي نقرر أن غير الرياضيين لديهم مستوى قلق أعلى من متوسط المجتمع للرياضيين ، أم أن هذا الفرق يعود للصدفة وناتج عن اختيار أفراد العينة الذين لديهم مستوى عال من القلق؟ </a:t>
            </a:r>
          </a:p>
        </p:txBody>
      </p:sp>
      <p:pic>
        <p:nvPicPr>
          <p:cNvPr id="7" name="Graphic 21">
            <a:extLst>
              <a:ext uri="{FF2B5EF4-FFF2-40B4-BE49-F238E27FC236}">
                <a16:creationId xmlns:a16="http://schemas.microsoft.com/office/drawing/2014/main" id="{C12AD261-6452-31CB-46B6-6352CC31FB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A1B804F1-15C3-5284-9759-F2AD98767CDF}"/>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020997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FD0723-B452-5D2E-2DAD-F5F872B42A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2B406D-38FB-9E1D-0C8A-820FB93D35E5}"/>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C5932BC7-8631-E3CF-ABFC-F6E3542136D5}"/>
              </a:ext>
            </a:extLst>
          </p:cNvPr>
          <p:cNvSpPr txBox="1"/>
          <p:nvPr/>
        </p:nvSpPr>
        <p:spPr>
          <a:xfrm>
            <a:off x="626140" y="1854764"/>
            <a:ext cx="10541000" cy="4031873"/>
          </a:xfrm>
          <a:prstGeom prst="rect">
            <a:avLst/>
          </a:prstGeom>
          <a:noFill/>
        </p:spPr>
        <p:txBody>
          <a:bodyPr wrap="square" rtlCol="0">
            <a:spAutoFit/>
          </a:bodyPr>
          <a:lstStyle/>
          <a:p>
            <a:pPr algn="ctr" rtl="1"/>
            <a:r>
              <a:rPr lang="ar-EG" sz="3200" b="1" u="sng" dirty="0">
                <a:solidFill>
                  <a:srgbClr val="2D3956"/>
                </a:solidFill>
                <a:latin typeface="Alexandria" charset="0"/>
              </a:rPr>
              <a:t>القرار</a:t>
            </a:r>
          </a:p>
          <a:p>
            <a:pPr algn="r" rtl="1"/>
            <a:r>
              <a:rPr lang="ar-EG" sz="3200" dirty="0">
                <a:solidFill>
                  <a:srgbClr val="2D3956"/>
                </a:solidFill>
                <a:latin typeface="Alexandria" charset="0"/>
              </a:rPr>
              <a:t> </a:t>
            </a:r>
            <a:r>
              <a:rPr lang="en-US" sz="3200" dirty="0">
                <a:solidFill>
                  <a:srgbClr val="2D3956"/>
                </a:solidFill>
                <a:latin typeface="Alexandria" charset="0"/>
              </a:rPr>
              <a:t> T </a:t>
            </a:r>
            <a:r>
              <a:rPr lang="ar-EG" sz="3200" dirty="0">
                <a:solidFill>
                  <a:srgbClr val="2D3956"/>
                </a:solidFill>
                <a:latin typeface="Alexandria" charset="0"/>
              </a:rPr>
              <a:t>المحسوبة ( من جدول المخرجات 4.016) أكبر  من </a:t>
            </a:r>
            <a:r>
              <a:rPr lang="en-US" sz="3200" dirty="0">
                <a:solidFill>
                  <a:srgbClr val="2D3956"/>
                </a:solidFill>
                <a:latin typeface="Alexandria" charset="0"/>
              </a:rPr>
              <a:t>T </a:t>
            </a:r>
            <a:r>
              <a:rPr lang="ar-EG" sz="3200" dirty="0">
                <a:solidFill>
                  <a:srgbClr val="2D3956"/>
                </a:solidFill>
                <a:latin typeface="Alexandria" charset="0"/>
              </a:rPr>
              <a:t> الجدولية  ( حصلنا عليها من جدول توزيع </a:t>
            </a:r>
            <a:r>
              <a:rPr lang="en-US" sz="3200" dirty="0">
                <a:solidFill>
                  <a:srgbClr val="2D3956"/>
                </a:solidFill>
                <a:latin typeface="Alexandria" charset="0"/>
              </a:rPr>
              <a:t>t </a:t>
            </a:r>
            <a:r>
              <a:rPr lang="ar-EG" sz="3200" dirty="0">
                <a:solidFill>
                  <a:srgbClr val="2D3956"/>
                </a:solidFill>
                <a:latin typeface="Alexandria" charset="0"/>
              </a:rPr>
              <a:t> بدرجة حرية 14 ومستوى معنوية 0.05 وتبلغ قيمتها 2.145) . </a:t>
            </a:r>
          </a:p>
          <a:p>
            <a:pPr algn="r" rtl="1"/>
            <a:r>
              <a:rPr lang="ar-EG" sz="3200" dirty="0">
                <a:solidFill>
                  <a:srgbClr val="2D3956"/>
                </a:solidFill>
                <a:latin typeface="Alexandria" charset="0"/>
              </a:rPr>
              <a:t> لذلك نرفض فرض العدم ونقبل الفرض البديل بأنه يوجد فرق ذو دلالة إحصائية عند مستوى معنوية </a:t>
            </a:r>
            <a:r>
              <a:rPr lang="en-US" sz="3200" dirty="0">
                <a:solidFill>
                  <a:srgbClr val="2D3956"/>
                </a:solidFill>
                <a:latin typeface="Alexandria" charset="0"/>
              </a:rPr>
              <a:t>P&lt; 0.05</a:t>
            </a:r>
            <a:r>
              <a:rPr lang="ar-EG" sz="3200" dirty="0">
                <a:solidFill>
                  <a:srgbClr val="2D3956"/>
                </a:solidFill>
                <a:latin typeface="Alexandria" charset="0"/>
              </a:rPr>
              <a:t> بين متوسط درجة القلق لغير الرياضيين ومتوسط القلق للرياضيين والمساوي 50</a:t>
            </a:r>
          </a:p>
          <a:p>
            <a:pPr marL="457200" indent="-457200" algn="r" rtl="1">
              <a:buFont typeface="Wingdings" panose="05000000000000000000" pitchFamily="2" charset="2"/>
              <a:buChar char="q"/>
            </a:pPr>
            <a:r>
              <a:rPr lang="ar-EG" sz="3200" dirty="0">
                <a:solidFill>
                  <a:srgbClr val="2D3956"/>
                </a:solidFill>
                <a:latin typeface="Alexandria" charset="0"/>
              </a:rPr>
              <a:t>ملحوظة : درجات الحرية = عدد المشاهدات – عدد المتغيرات</a:t>
            </a:r>
          </a:p>
        </p:txBody>
      </p:sp>
      <p:pic>
        <p:nvPicPr>
          <p:cNvPr id="7" name="Graphic 21">
            <a:extLst>
              <a:ext uri="{FF2B5EF4-FFF2-40B4-BE49-F238E27FC236}">
                <a16:creationId xmlns:a16="http://schemas.microsoft.com/office/drawing/2014/main" id="{0E7DDFBC-14C3-18A9-BB61-A192C520C1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9BC3020A-1C4F-80FF-D2D2-01FEB8CE94F7}"/>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4616319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6F40D5-420F-D79C-79D8-F7E780B589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AD2D82-0FF3-E317-8BB8-6D33FCD214E1}"/>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D860471-D5F5-C979-A92E-0A7EF2AC2780}"/>
              </a:ext>
            </a:extLst>
          </p:cNvPr>
          <p:cNvSpPr txBox="1"/>
          <p:nvPr/>
        </p:nvSpPr>
        <p:spPr>
          <a:xfrm>
            <a:off x="2359743" y="560476"/>
            <a:ext cx="5624052" cy="1569660"/>
          </a:xfrm>
          <a:prstGeom prst="rect">
            <a:avLst/>
          </a:prstGeom>
          <a:noFill/>
        </p:spPr>
        <p:txBody>
          <a:bodyPr wrap="square" rtlCol="0">
            <a:spAutoFit/>
          </a:bodyPr>
          <a:lstStyle/>
          <a:p>
            <a:pPr algn="r" rtl="1"/>
            <a:r>
              <a:rPr lang="ar-EG" sz="2800" b="1" dirty="0">
                <a:latin typeface="Alexandria" charset="0"/>
                <a:cs typeface="Alexandria" charset="0"/>
              </a:rPr>
              <a:t> </a:t>
            </a:r>
            <a:r>
              <a:rPr lang="ar-EG" sz="3200" b="1" dirty="0">
                <a:latin typeface="Alexandria" charset="0"/>
                <a:cs typeface="Alexandria" charset="0"/>
              </a:rPr>
              <a:t>اختبار </a:t>
            </a:r>
            <a:r>
              <a:rPr lang="en-US" sz="3200" b="1" dirty="0">
                <a:latin typeface="Alexandria" charset="0"/>
                <a:cs typeface="Alexandria" charset="0"/>
              </a:rPr>
              <a:t> t  </a:t>
            </a:r>
            <a:r>
              <a:rPr lang="ar-EG" sz="3200" b="1" dirty="0">
                <a:latin typeface="Alexandria" charset="0"/>
                <a:cs typeface="Alexandria" charset="0"/>
              </a:rPr>
              <a:t>لعينتين مستقلتين </a:t>
            </a:r>
            <a:br>
              <a:rPr lang="ar-EG" sz="3200" b="1" dirty="0">
                <a:latin typeface="Alexandria" charset="0"/>
                <a:cs typeface="Alexandria" charset="0"/>
              </a:rPr>
            </a:br>
            <a:r>
              <a:rPr lang="en-US" sz="3200" b="1" dirty="0">
                <a:latin typeface="Alexandria" charset="0"/>
                <a:cs typeface="Alexandria" charset="0"/>
              </a:rPr>
              <a:t>Independent- Samples T Test</a:t>
            </a:r>
          </a:p>
          <a:p>
            <a:pPr algn="r" rtl="1"/>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2226C42C-9CC0-31A4-7643-7CE44C3CA604}"/>
              </a:ext>
            </a:extLst>
          </p:cNvPr>
          <p:cNvSpPr txBox="1"/>
          <p:nvPr/>
        </p:nvSpPr>
        <p:spPr>
          <a:xfrm>
            <a:off x="626140" y="1967061"/>
            <a:ext cx="10541000" cy="3416320"/>
          </a:xfrm>
          <a:prstGeom prst="rect">
            <a:avLst/>
          </a:prstGeom>
          <a:noFill/>
        </p:spPr>
        <p:txBody>
          <a:bodyPr wrap="square" rtlCol="0">
            <a:spAutoFit/>
          </a:bodyPr>
          <a:lstStyle/>
          <a:p>
            <a:pPr marL="285750" indent="-285750" algn="just" rtl="1">
              <a:buFont typeface="Wingdings" panose="05000000000000000000" pitchFamily="2" charset="2"/>
              <a:buChar char="§"/>
            </a:pPr>
            <a:r>
              <a:rPr lang="ar-EG" sz="2400" dirty="0">
                <a:solidFill>
                  <a:srgbClr val="2D3956"/>
                </a:solidFill>
                <a:latin typeface="Alexandria" charset="0"/>
                <a:cs typeface="Alexandria" charset="0"/>
              </a:rPr>
              <a:t>يستخدم اختبار </a:t>
            </a:r>
            <a:r>
              <a:rPr lang="en-US" sz="2400" dirty="0">
                <a:solidFill>
                  <a:srgbClr val="2D3956"/>
                </a:solidFill>
                <a:latin typeface="Alexandria" charset="0"/>
                <a:cs typeface="Alexandria" charset="0"/>
              </a:rPr>
              <a:t>T </a:t>
            </a:r>
            <a:r>
              <a:rPr lang="ar-EG" sz="2400" dirty="0">
                <a:solidFill>
                  <a:srgbClr val="2D3956"/>
                </a:solidFill>
                <a:latin typeface="Alexandria" charset="0"/>
                <a:cs typeface="Alexandria" charset="0"/>
              </a:rPr>
              <a:t> لعينتين مستقلتين </a:t>
            </a:r>
            <a:r>
              <a:rPr lang="en-US" sz="2400" dirty="0">
                <a:solidFill>
                  <a:srgbClr val="2D3956"/>
                </a:solidFill>
                <a:latin typeface="Alexandria" charset="0"/>
                <a:cs typeface="Alexandria" charset="0"/>
              </a:rPr>
              <a:t> ( Independent –Samples T Test)</a:t>
            </a:r>
            <a:r>
              <a:rPr lang="ar-EG" sz="2400" dirty="0">
                <a:solidFill>
                  <a:srgbClr val="2D3956"/>
                </a:solidFill>
                <a:latin typeface="Alexandria" charset="0"/>
                <a:cs typeface="Alexandria" charset="0"/>
              </a:rPr>
              <a:t>أي أن الأشخاص في العينة الأولى خلاف الأشخاص في العينة الثانية) للحكم على معنوية الفروق بين متوسطي عينتين في ضوء متغير معين كإجراء المقارنة بين العزاب والمتزوجين بالنسبة لضغط الدم أو بين إنتاجية الحاصلين على التوجيهية والحاصلين على البكالوريوس . </a:t>
            </a:r>
          </a:p>
          <a:p>
            <a:pPr marL="285750" indent="-285750" algn="just" rtl="1">
              <a:buFont typeface="Wingdings" panose="05000000000000000000" pitchFamily="2" charset="2"/>
              <a:buChar char="§"/>
            </a:pPr>
            <a:r>
              <a:rPr lang="ar-EG" sz="2400" dirty="0">
                <a:solidFill>
                  <a:srgbClr val="2D3956"/>
                </a:solidFill>
                <a:latin typeface="Alexandria" charset="0"/>
                <a:cs typeface="Alexandria" charset="0"/>
              </a:rPr>
              <a:t>المقارنة هنا تجري بين عينتين فقط ، فإذا كان هناك خمس فئات من المستويات التعليمية فهذا الأمر قادر على إجراء مقارنة بين الفئة 1 والفئة 2 ،أو الفئة 3 والفئة 2، أو الفئة 1 والفئة 5. ولكنه لا يتمكن من إجراء المقارنة بين الفئات الخمسة مرة واحدة. </a:t>
            </a:r>
          </a:p>
          <a:p>
            <a:pPr marL="285750" indent="-285750" algn="just" rtl="1">
              <a:buFont typeface="Wingdings" panose="05000000000000000000" pitchFamily="2" charset="2"/>
              <a:buChar char="§"/>
            </a:pPr>
            <a:r>
              <a:rPr lang="ar-EG" sz="2400" dirty="0">
                <a:solidFill>
                  <a:srgbClr val="2D3956"/>
                </a:solidFill>
                <a:latin typeface="Alexandria" charset="0"/>
                <a:cs typeface="Alexandria" charset="0"/>
              </a:rPr>
              <a:t>يجب أن تكون العينتين مستقلتين تماما ، كما يجب أن يكون المجتمعين الذين تم سحب العينتين منهما مجتمعين متجانسين. أما إذا لم يكن هناك تجانس بين المجتمعين فإن نتائج اختبار </a:t>
            </a:r>
            <a:r>
              <a:rPr lang="en-US" sz="2400" dirty="0">
                <a:solidFill>
                  <a:srgbClr val="2D3956"/>
                </a:solidFill>
                <a:latin typeface="Alexandria" charset="0"/>
                <a:cs typeface="Alexandria" charset="0"/>
              </a:rPr>
              <a:t> T </a:t>
            </a:r>
            <a:r>
              <a:rPr lang="ar-EG" sz="2400" dirty="0">
                <a:solidFill>
                  <a:srgbClr val="2D3956"/>
                </a:solidFill>
                <a:latin typeface="Alexandria" charset="0"/>
                <a:cs typeface="Alexandria" charset="0"/>
              </a:rPr>
              <a:t>لا تكون دقيقة. </a:t>
            </a:r>
          </a:p>
        </p:txBody>
      </p:sp>
      <p:pic>
        <p:nvPicPr>
          <p:cNvPr id="7" name="Graphic 21">
            <a:extLst>
              <a:ext uri="{FF2B5EF4-FFF2-40B4-BE49-F238E27FC236}">
                <a16:creationId xmlns:a16="http://schemas.microsoft.com/office/drawing/2014/main" id="{ECC677A1-8F8C-8079-D458-CA504A843C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3F151129-7F16-9454-92E3-1934A08BFE61}"/>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9656114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F7A87B-7D4F-6679-0AB8-7E0EE9F55A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3E9CF9-775B-992F-8903-EEEA288A430C}"/>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A77911D-1C7E-CC56-A5F1-CADCB64F5D60}"/>
              </a:ext>
            </a:extLst>
          </p:cNvPr>
          <p:cNvSpPr txBox="1"/>
          <p:nvPr/>
        </p:nvSpPr>
        <p:spPr>
          <a:xfrm>
            <a:off x="1324231" y="925203"/>
            <a:ext cx="7952139" cy="584775"/>
          </a:xfrm>
          <a:prstGeom prst="rect">
            <a:avLst/>
          </a:prstGeom>
          <a:noFill/>
        </p:spPr>
        <p:txBody>
          <a:bodyPr wrap="square" rtlCol="0">
            <a:spAutoFit/>
          </a:bodyPr>
          <a:lstStyle/>
          <a:p>
            <a:pPr algn="r" rtl="1"/>
            <a:r>
              <a:rPr lang="ar-EG" sz="2800" b="1" dirty="0">
                <a:latin typeface="Alexandria" charset="0"/>
                <a:cs typeface="Alexandria" charset="0"/>
              </a:rPr>
              <a:t> </a:t>
            </a:r>
            <a:r>
              <a:rPr lang="ar-EG" sz="3200" b="1" dirty="0">
                <a:latin typeface="Alexandria" charset="0"/>
                <a:cs typeface="Alexandria" charset="0"/>
              </a:rPr>
              <a:t>اختبار </a:t>
            </a:r>
            <a:r>
              <a:rPr lang="en-US" sz="3200" b="1" dirty="0">
                <a:latin typeface="Alexandria" charset="0"/>
                <a:cs typeface="Alexandria" charset="0"/>
              </a:rPr>
              <a:t>t </a:t>
            </a:r>
            <a:r>
              <a:rPr lang="ar-EG" sz="3200" b="1" dirty="0">
                <a:latin typeface="Alexandria" charset="0"/>
                <a:cs typeface="Alexandria" charset="0"/>
              </a:rPr>
              <a:t> لعينتين مستقلتين على البرنامج الاحصائي </a:t>
            </a:r>
            <a:r>
              <a:rPr lang="en-US" sz="3200" b="1" dirty="0">
                <a:latin typeface="Alexandria" charset="0"/>
                <a:cs typeface="Alexandria" charset="0"/>
              </a:rPr>
              <a:t>SPSS</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6BE1398F-989F-0348-8D26-4315389D7DB2}"/>
              </a:ext>
            </a:extLst>
          </p:cNvPr>
          <p:cNvSpPr txBox="1"/>
          <p:nvPr/>
        </p:nvSpPr>
        <p:spPr>
          <a:xfrm>
            <a:off x="626140" y="1967061"/>
            <a:ext cx="10541000" cy="3046988"/>
          </a:xfrm>
          <a:prstGeom prst="rect">
            <a:avLst/>
          </a:prstGeom>
          <a:noFill/>
        </p:spPr>
        <p:txBody>
          <a:bodyPr wrap="square" rtlCol="0">
            <a:spAutoFit/>
          </a:bodyPr>
          <a:lstStyle/>
          <a:p>
            <a:pPr marL="457200" indent="-457200" algn="r" rtl="1">
              <a:buFont typeface="Wingdings" panose="05000000000000000000" pitchFamily="2" charset="2"/>
              <a:buChar char="§"/>
            </a:pPr>
            <a:r>
              <a:rPr lang="ar-EG" sz="3200" dirty="0">
                <a:solidFill>
                  <a:srgbClr val="2D3956"/>
                </a:solidFill>
                <a:latin typeface="Alexandria" charset="0"/>
              </a:rPr>
              <a:t>برنامج </a:t>
            </a:r>
            <a:r>
              <a:rPr lang="en-US" sz="3200" dirty="0">
                <a:solidFill>
                  <a:srgbClr val="2D3956"/>
                </a:solidFill>
                <a:latin typeface="Alexandria" charset="0"/>
              </a:rPr>
              <a:t> SPSS </a:t>
            </a:r>
            <a:r>
              <a:rPr lang="ar-EG" sz="3200" dirty="0">
                <a:solidFill>
                  <a:srgbClr val="2D3956"/>
                </a:solidFill>
                <a:latin typeface="Alexandria" charset="0"/>
              </a:rPr>
              <a:t>يجري اختبار </a:t>
            </a:r>
            <a:r>
              <a:rPr lang="en-US" sz="3200" dirty="0">
                <a:solidFill>
                  <a:srgbClr val="2D3956"/>
                </a:solidFill>
                <a:latin typeface="Alexandria" charset="0"/>
              </a:rPr>
              <a:t> Levene </a:t>
            </a:r>
            <a:r>
              <a:rPr lang="ar-EG" sz="3200" dirty="0">
                <a:solidFill>
                  <a:srgbClr val="2D3956"/>
                </a:solidFill>
                <a:latin typeface="Alexandria" charset="0"/>
              </a:rPr>
              <a:t>لتساوي التباين </a:t>
            </a:r>
            <a:r>
              <a:rPr lang="en-US" sz="3200" dirty="0">
                <a:solidFill>
                  <a:srgbClr val="2D3956"/>
                </a:solidFill>
                <a:latin typeface="Alexandria" charset="0"/>
              </a:rPr>
              <a:t> Levene’s test for equality of variances </a:t>
            </a:r>
            <a:r>
              <a:rPr lang="ar-EG" sz="3200" dirty="0">
                <a:solidFill>
                  <a:srgbClr val="2D3956"/>
                </a:solidFill>
                <a:latin typeface="Alexandria" charset="0"/>
              </a:rPr>
              <a:t> ويعطي قيمتين لاختبار </a:t>
            </a:r>
            <a:r>
              <a:rPr lang="en-US" sz="3200" dirty="0">
                <a:solidFill>
                  <a:srgbClr val="2D3956"/>
                </a:solidFill>
                <a:latin typeface="Alexandria" charset="0"/>
              </a:rPr>
              <a:t>T </a:t>
            </a:r>
          </a:p>
          <a:p>
            <a:pPr marL="285750" indent="-285750" algn="r" rtl="1">
              <a:buFont typeface="Wingdings" panose="05000000000000000000" pitchFamily="2" charset="2"/>
              <a:buChar char="§"/>
            </a:pPr>
            <a:r>
              <a:rPr lang="ar-EG" sz="3200" dirty="0">
                <a:solidFill>
                  <a:srgbClr val="2D3956"/>
                </a:solidFill>
                <a:latin typeface="Alexandria" charset="0"/>
              </a:rPr>
              <a:t>القيمة الأولى في حالة وجود تجانس للتباين </a:t>
            </a:r>
            <a:r>
              <a:rPr lang="en-US" sz="3200" dirty="0">
                <a:solidFill>
                  <a:srgbClr val="2D3956"/>
                </a:solidFill>
                <a:latin typeface="Alexandria" charset="0"/>
              </a:rPr>
              <a:t>Equal variances assumed </a:t>
            </a:r>
            <a:r>
              <a:rPr lang="ar-EG" sz="3200" dirty="0">
                <a:solidFill>
                  <a:srgbClr val="2D3956"/>
                </a:solidFill>
                <a:latin typeface="Alexandria" charset="0"/>
              </a:rPr>
              <a:t>وهذه القيمة هي التي يتم اختيارها والنتيجة التي يتم اعتمادها. </a:t>
            </a:r>
          </a:p>
          <a:p>
            <a:pPr marL="285750" indent="-285750" algn="r" rtl="1">
              <a:buFont typeface="Wingdings" panose="05000000000000000000" pitchFamily="2" charset="2"/>
              <a:buChar char="§"/>
            </a:pPr>
            <a:r>
              <a:rPr lang="ar-EG" sz="3200" dirty="0">
                <a:solidFill>
                  <a:srgbClr val="2D3956"/>
                </a:solidFill>
                <a:latin typeface="Alexandria" charset="0"/>
              </a:rPr>
              <a:t>القيمة الثانية في حالة عدم وجود تجانس </a:t>
            </a:r>
            <a:r>
              <a:rPr lang="en-US" sz="3200" dirty="0">
                <a:solidFill>
                  <a:srgbClr val="2D3956"/>
                </a:solidFill>
                <a:latin typeface="Alexandria" charset="0"/>
              </a:rPr>
              <a:t>Equal variances not assumed </a:t>
            </a:r>
            <a:r>
              <a:rPr lang="ar-EG" sz="3200" dirty="0">
                <a:solidFill>
                  <a:srgbClr val="2D3956"/>
                </a:solidFill>
                <a:latin typeface="Alexandria" charset="0"/>
              </a:rPr>
              <a:t>حيث ان هذه النتيجة لا تحقق الشرط المطلوب لإجراء اختبار </a:t>
            </a:r>
            <a:r>
              <a:rPr lang="en-US" sz="3200" dirty="0">
                <a:solidFill>
                  <a:srgbClr val="2D3956"/>
                </a:solidFill>
                <a:latin typeface="Alexandria" charset="0"/>
              </a:rPr>
              <a:t>T </a:t>
            </a:r>
          </a:p>
        </p:txBody>
      </p:sp>
      <p:pic>
        <p:nvPicPr>
          <p:cNvPr id="7" name="Graphic 21">
            <a:extLst>
              <a:ext uri="{FF2B5EF4-FFF2-40B4-BE49-F238E27FC236}">
                <a16:creationId xmlns:a16="http://schemas.microsoft.com/office/drawing/2014/main" id="{52959E9B-299F-8515-89E5-DE664BC22C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0F2EFF6D-DAEF-BC3F-F045-9F35D10406CD}"/>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8005192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ECACD3-2398-DDF6-B569-D4D8E855043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74DD31A-B252-9053-B355-3E028AF9FFD7}"/>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AB5F83C-F6CB-369F-2E09-6949DAA60990}"/>
              </a:ext>
            </a:extLst>
          </p:cNvPr>
          <p:cNvSpPr txBox="1"/>
          <p:nvPr/>
        </p:nvSpPr>
        <p:spPr>
          <a:xfrm>
            <a:off x="2802194" y="993431"/>
            <a:ext cx="5776085" cy="523220"/>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61866B32-C01E-5D15-609A-0C562440D516}"/>
              </a:ext>
            </a:extLst>
          </p:cNvPr>
          <p:cNvSpPr txBox="1"/>
          <p:nvPr/>
        </p:nvSpPr>
        <p:spPr>
          <a:xfrm>
            <a:off x="626140" y="1856840"/>
            <a:ext cx="10541000" cy="5016758"/>
          </a:xfrm>
          <a:prstGeom prst="rect">
            <a:avLst/>
          </a:prstGeom>
          <a:noFill/>
        </p:spPr>
        <p:txBody>
          <a:bodyPr wrap="square" rtlCol="0">
            <a:spAutoFit/>
          </a:bodyPr>
          <a:lstStyle/>
          <a:p>
            <a:pPr algn="just" rtl="1"/>
            <a:r>
              <a:rPr lang="ar-EG" sz="2800" dirty="0">
                <a:solidFill>
                  <a:srgbClr val="2D3956"/>
                </a:solidFill>
                <a:latin typeface="Alexandria" charset="0"/>
                <a:cs typeface="Alexandria" charset="0"/>
              </a:rPr>
              <a:t> </a:t>
            </a:r>
            <a:r>
              <a:rPr lang="ar-EG" sz="3200" b="1" dirty="0">
                <a:solidFill>
                  <a:srgbClr val="2D3956"/>
                </a:solidFill>
                <a:latin typeface="Alexandria" charset="0"/>
              </a:rPr>
              <a:t>مثال: </a:t>
            </a:r>
          </a:p>
          <a:p>
            <a:pPr algn="just" rtl="1"/>
            <a:r>
              <a:rPr lang="ar-EG" sz="3200" dirty="0">
                <a:solidFill>
                  <a:srgbClr val="2D3956"/>
                </a:solidFill>
                <a:latin typeface="Alexandria" charset="0"/>
              </a:rPr>
              <a:t>البيانات التالية تعكس درجات الرضا الوظيفي لدى العاملين في دائرة المبيعات  وفقا لمستويات الضغط النفسي والتي تم تقسمها إلى مستويين: مستوى منخفض لمن يكون مستوى ضغطهم النفسي أقل من 50 ومستوى مرتفع 2 لمن يكون مستوى ضغطهم النفسي 50 فأكثر. </a:t>
            </a:r>
          </a:p>
          <a:p>
            <a:pPr algn="just" rtl="1"/>
            <a:r>
              <a:rPr lang="ar-EG" sz="3200" b="1" dirty="0">
                <a:solidFill>
                  <a:srgbClr val="2D3956"/>
                </a:solidFill>
                <a:latin typeface="Alexandria" charset="0"/>
              </a:rPr>
              <a:t>المطلوب :</a:t>
            </a:r>
          </a:p>
          <a:p>
            <a:pPr algn="just" rtl="1"/>
            <a:r>
              <a:rPr lang="ar-EG" sz="3200" dirty="0">
                <a:solidFill>
                  <a:srgbClr val="2D3956"/>
                </a:solidFill>
                <a:latin typeface="Alexandria" charset="0"/>
              </a:rPr>
              <a:t> اختبار هل تختلف درجة الرضى الوظيفي بين من لديهم مستوى ضغط نفسي مرتفع وبين من لديهم مستوى ضغط نفسي منخفض. </a:t>
            </a:r>
          </a:p>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2A2B3903-0EA1-583B-34A5-F832457B9B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187EF49F-C47F-305B-F90E-0FFBA87033C4}"/>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8840292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1436F5-163D-24FF-E150-311C45BBBC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E3D2C3-4415-9EDB-2E93-95E2E299C01C}"/>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9D313BEE-0802-8E43-F51C-B649FC236C82}"/>
              </a:ext>
            </a:extLst>
          </p:cNvPr>
          <p:cNvSpPr txBox="1"/>
          <p:nvPr/>
        </p:nvSpPr>
        <p:spPr>
          <a:xfrm>
            <a:off x="626140" y="1967061"/>
            <a:ext cx="10541000" cy="1754326"/>
          </a:xfrm>
          <a:prstGeom prst="rect">
            <a:avLst/>
          </a:prstGeom>
          <a:noFill/>
        </p:spPr>
        <p:txBody>
          <a:bodyPr wrap="square" rtlCol="0">
            <a:spAutoFit/>
          </a:bodyPr>
          <a:lstStyle/>
          <a:p>
            <a:pPr algn="r" rtl="1"/>
            <a:endParaRPr lang="ar-EG" sz="3200" dirty="0">
              <a:solidFill>
                <a:srgbClr val="2D3956"/>
              </a:solidFill>
              <a:latin typeface="Alexandria" charset="0"/>
              <a:cs typeface="Alexandria" charset="0"/>
            </a:endParaRPr>
          </a:p>
          <a:p>
            <a:pPr algn="r" rtl="1"/>
            <a:r>
              <a:rPr lang="ar-EG" sz="2800" dirty="0">
                <a:solidFill>
                  <a:srgbClr val="2D3956"/>
                </a:solidFill>
                <a:latin typeface="Alexandria" charset="0"/>
                <a:cs typeface="Alexandria" charset="0"/>
              </a:rPr>
              <a:t> </a:t>
            </a:r>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4B8CB09A-B3B4-FBDC-4C88-6A92DF5949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648B2D7-C173-FB8A-4AE6-D6D48F43D3B1}"/>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296EBC4C-2511-3A50-F676-029584770D17}"/>
              </a:ext>
            </a:extLst>
          </p:cNvPr>
          <p:cNvPicPr>
            <a:picLocks noChangeAspect="1"/>
          </p:cNvPicPr>
          <p:nvPr/>
        </p:nvPicPr>
        <p:blipFill>
          <a:blip r:embed="rId3"/>
          <a:stretch>
            <a:fillRect/>
          </a:stretch>
        </p:blipFill>
        <p:spPr>
          <a:xfrm>
            <a:off x="1024860" y="1779639"/>
            <a:ext cx="9328508" cy="4084930"/>
          </a:xfrm>
          <a:prstGeom prst="rect">
            <a:avLst/>
          </a:prstGeom>
        </p:spPr>
      </p:pic>
    </p:spTree>
    <p:extLst>
      <p:ext uri="{BB962C8B-B14F-4D97-AF65-F5344CB8AC3E}">
        <p14:creationId xmlns:p14="http://schemas.microsoft.com/office/powerpoint/2010/main" val="30228830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83105F-B7A3-D35C-8986-2A1CF19E3A6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04A7A3-7650-BD50-D0F2-B9C8B174DEA9}"/>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7D8D28D-D1E9-53A5-D0C9-F64BE782A7E3}"/>
              </a:ext>
            </a:extLst>
          </p:cNvPr>
          <p:cNvSpPr txBox="1"/>
          <p:nvPr/>
        </p:nvSpPr>
        <p:spPr>
          <a:xfrm>
            <a:off x="1779639" y="1018366"/>
            <a:ext cx="5776085" cy="523220"/>
          </a:xfrm>
          <a:prstGeom prst="rect">
            <a:avLst/>
          </a:prstGeom>
          <a:noFill/>
        </p:spPr>
        <p:txBody>
          <a:bodyPr wrap="square" rtlCol="0">
            <a:spAutoFit/>
          </a:bodyPr>
          <a:lstStyle/>
          <a:p>
            <a:pPr algn="r" rtl="1"/>
            <a:r>
              <a:rPr lang="ar-EG" sz="2800" b="1">
                <a:latin typeface="Alexandria" charset="0"/>
                <a:cs typeface="Alexandria" charset="0"/>
              </a:rPr>
              <a:t>أولا: صياغة الفروض </a:t>
            </a:r>
            <a:endParaRPr lang="ar-EG" sz="2800" b="1" dirty="0">
              <a:latin typeface="Alexandria" charset="0"/>
              <a:cs typeface="Alexandria" charset="0"/>
            </a:endParaRPr>
          </a:p>
        </p:txBody>
      </p:sp>
      <p:sp>
        <p:nvSpPr>
          <p:cNvPr id="48" name="TextBox 47">
            <a:extLst>
              <a:ext uri="{FF2B5EF4-FFF2-40B4-BE49-F238E27FC236}">
                <a16:creationId xmlns:a16="http://schemas.microsoft.com/office/drawing/2014/main" id="{BDB3D4C5-53B5-88FE-2067-4F646B8D82F0}"/>
              </a:ext>
            </a:extLst>
          </p:cNvPr>
          <p:cNvSpPr txBox="1"/>
          <p:nvPr/>
        </p:nvSpPr>
        <p:spPr>
          <a:xfrm>
            <a:off x="490280" y="1856840"/>
            <a:ext cx="10541000" cy="4708981"/>
          </a:xfrm>
          <a:prstGeom prst="rect">
            <a:avLst/>
          </a:prstGeom>
          <a:noFill/>
        </p:spPr>
        <p:txBody>
          <a:bodyPr wrap="square" rtlCol="0">
            <a:spAutoFit/>
          </a:bodyPr>
          <a:lstStyle/>
          <a:p>
            <a:pPr algn="r" rtl="1"/>
            <a:r>
              <a:rPr lang="en-US" sz="3200" dirty="0">
                <a:solidFill>
                  <a:srgbClr val="2D3956"/>
                </a:solidFill>
                <a:latin typeface="Alexandria" charset="0"/>
                <a:cs typeface="Alexandria" charset="0"/>
              </a:rPr>
              <a:t>:H0 </a:t>
            </a:r>
            <a:r>
              <a:rPr lang="ar-EG" sz="3200" dirty="0">
                <a:solidFill>
                  <a:srgbClr val="2D3956"/>
                </a:solidFill>
                <a:latin typeface="Alexandria" charset="0"/>
                <a:cs typeface="Alexandria" charset="0"/>
              </a:rPr>
              <a:t>لا يوجد فرق ذو دلالة إحصائية في درجة الرضى الوظيفي بين من لديهم مستوى ضغط نفسي مرتفع وبين من لديهم مستوى ضغط نفسي منخفض. </a:t>
            </a:r>
          </a:p>
          <a:p>
            <a:pPr algn="ctr" rtl="1"/>
            <a:r>
              <a:rPr lang="en-US" sz="3200" dirty="0">
                <a:solidFill>
                  <a:srgbClr val="2D3956"/>
                </a:solidFill>
                <a:latin typeface="Alexandria" charset="0"/>
                <a:cs typeface="Alexandria" charset="0"/>
              </a:rPr>
              <a:t>H0: µ1 = µ2    OR       H0: µ1 - µ2 = 0</a:t>
            </a:r>
          </a:p>
          <a:p>
            <a:pPr algn="r" rtl="1"/>
            <a:r>
              <a:rPr lang="en-US" sz="3200" dirty="0">
                <a:solidFill>
                  <a:srgbClr val="2D3956"/>
                </a:solidFill>
                <a:latin typeface="Alexandria" charset="0"/>
                <a:cs typeface="Alexandria" charset="0"/>
              </a:rPr>
              <a:t>:H1 </a:t>
            </a:r>
            <a:r>
              <a:rPr lang="ar-EG" sz="3200" dirty="0">
                <a:solidFill>
                  <a:srgbClr val="2D3956"/>
                </a:solidFill>
                <a:latin typeface="Alexandria" charset="0"/>
                <a:cs typeface="Alexandria" charset="0"/>
              </a:rPr>
              <a:t>يوجد فرق ذو دلالة إحصائية في درجة الرضى الوظيفي بين من لديهم مستوى ضغط نفسي مرتفع وبين من لديهم مستوى ضغط نفسي منخفض. </a:t>
            </a:r>
          </a:p>
          <a:p>
            <a:pPr algn="ctr" rtl="1"/>
            <a:r>
              <a:rPr lang="en-US" sz="3200" dirty="0">
                <a:solidFill>
                  <a:srgbClr val="2D3956"/>
                </a:solidFill>
                <a:latin typeface="Alexandria" charset="0"/>
                <a:cs typeface="Alexandria" charset="0"/>
              </a:rPr>
              <a:t>H1: µ1 ≠ µ1   OR       H0: µ1 - µ1 ≠ 0</a:t>
            </a:r>
          </a:p>
          <a:p>
            <a:pPr algn="r" rtl="1"/>
            <a:endParaRPr lang="ar-EG" sz="3200" dirty="0">
              <a:solidFill>
                <a:srgbClr val="2D3956"/>
              </a:solidFill>
              <a:latin typeface="Alexandria" charset="0"/>
              <a:cs typeface="Alexandria" charset="0"/>
            </a:endParaRPr>
          </a:p>
          <a:p>
            <a:pPr algn="r" rtl="1"/>
            <a:r>
              <a:rPr lang="ar-EG" sz="2800" dirty="0">
                <a:solidFill>
                  <a:srgbClr val="2D3956"/>
                </a:solidFill>
                <a:latin typeface="Alexandria" charset="0"/>
                <a:cs typeface="Alexandria" charset="0"/>
              </a:rPr>
              <a:t> </a:t>
            </a:r>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294D6C2A-FF1F-A6CB-12FE-8B9700DAE4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EB517639-99CF-7ABF-CD3F-FF8C8BFC7ACC}"/>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810889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24F18E-5C9C-7E04-D5CF-F906FD5836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B397B7-E262-08C8-DF3F-3808A7687A39}"/>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13F88F81-568F-3958-B971-66534C863D8C}"/>
              </a:ext>
            </a:extLst>
          </p:cNvPr>
          <p:cNvSpPr txBox="1"/>
          <p:nvPr/>
        </p:nvSpPr>
        <p:spPr>
          <a:xfrm>
            <a:off x="490280" y="1685495"/>
            <a:ext cx="10541000" cy="4524315"/>
          </a:xfrm>
          <a:prstGeom prst="rect">
            <a:avLst/>
          </a:prstGeom>
          <a:noFill/>
        </p:spPr>
        <p:txBody>
          <a:bodyPr wrap="square" rtlCol="0">
            <a:spAutoFit/>
          </a:bodyPr>
          <a:lstStyle/>
          <a:p>
            <a:pPr algn="r" rtl="1"/>
            <a:r>
              <a:rPr lang="ar-SA" sz="3200" dirty="0">
                <a:solidFill>
                  <a:srgbClr val="2D3956"/>
                </a:solidFill>
                <a:latin typeface="Alexandria" charset="0"/>
              </a:rPr>
              <a:t>1-</a:t>
            </a:r>
            <a:r>
              <a:rPr lang="en-US" sz="3200" dirty="0">
                <a:solidFill>
                  <a:srgbClr val="2D3956"/>
                </a:solidFill>
                <a:latin typeface="Alexandria" charset="0"/>
              </a:rPr>
              <a:t> </a:t>
            </a:r>
            <a:r>
              <a:rPr lang="ar-EG" sz="3200" dirty="0">
                <a:solidFill>
                  <a:srgbClr val="2D3956"/>
                </a:solidFill>
                <a:latin typeface="Alexandria" charset="0"/>
              </a:rPr>
              <a:t>ادخال البيانات على البرنامج لكل من متغير  </a:t>
            </a:r>
            <a:r>
              <a:rPr lang="en-US" sz="3200" dirty="0">
                <a:solidFill>
                  <a:srgbClr val="2D3956"/>
                </a:solidFill>
                <a:latin typeface="Alexandria" charset="0"/>
              </a:rPr>
              <a:t> pressure </a:t>
            </a:r>
            <a:r>
              <a:rPr lang="ar-EG" sz="3200" dirty="0">
                <a:solidFill>
                  <a:srgbClr val="2D3956"/>
                </a:solidFill>
                <a:latin typeface="Alexandria" charset="0"/>
              </a:rPr>
              <a:t>لبيانات الضغط النفسي والمتغير  </a:t>
            </a:r>
            <a:r>
              <a:rPr lang="en-US" sz="3200" dirty="0" err="1">
                <a:solidFill>
                  <a:srgbClr val="2D3956"/>
                </a:solidFill>
                <a:latin typeface="Alexandria" charset="0"/>
              </a:rPr>
              <a:t>jobsatisfy</a:t>
            </a:r>
            <a:r>
              <a:rPr lang="en-US" sz="3200" dirty="0">
                <a:solidFill>
                  <a:srgbClr val="2D3956"/>
                </a:solidFill>
                <a:latin typeface="Alexandria" charset="0"/>
              </a:rPr>
              <a:t>  </a:t>
            </a:r>
            <a:r>
              <a:rPr lang="ar-EG" sz="3200" dirty="0">
                <a:solidFill>
                  <a:srgbClr val="2D3956"/>
                </a:solidFill>
                <a:latin typeface="Alexandria" charset="0"/>
              </a:rPr>
              <a:t> لبيانات الرضا الوظيفي</a:t>
            </a:r>
          </a:p>
          <a:p>
            <a:pPr algn="r" rtl="1"/>
            <a:r>
              <a:rPr lang="ar-EG" sz="3200" dirty="0">
                <a:solidFill>
                  <a:srgbClr val="2D3956"/>
                </a:solidFill>
                <a:latin typeface="Alexandria" charset="0"/>
              </a:rPr>
              <a:t>2-  نختار  </a:t>
            </a:r>
            <a:r>
              <a:rPr lang="en-US" sz="3200" dirty="0">
                <a:solidFill>
                  <a:srgbClr val="2D3956"/>
                </a:solidFill>
                <a:latin typeface="Alexandria" charset="0"/>
              </a:rPr>
              <a:t>Analyze         Compare Means         Independent Samples T test</a:t>
            </a:r>
          </a:p>
          <a:p>
            <a:pPr algn="r" rtl="1"/>
            <a:r>
              <a:rPr lang="ar-EG" sz="3200" dirty="0">
                <a:latin typeface="Alexandria" charset="0"/>
              </a:rPr>
              <a:t>3- تظهر نافذة جديدة بعنوان </a:t>
            </a:r>
            <a:r>
              <a:rPr lang="en-US" sz="3200" dirty="0">
                <a:latin typeface="Alexandria" charset="0"/>
              </a:rPr>
              <a:t>Independent Samples T test  </a:t>
            </a:r>
            <a:r>
              <a:rPr lang="ar-EG" sz="3200" dirty="0">
                <a:latin typeface="Alexandria" charset="0"/>
              </a:rPr>
              <a:t>ونقوم بنقل المتغير </a:t>
            </a:r>
            <a:r>
              <a:rPr lang="en-US" sz="3200" dirty="0">
                <a:latin typeface="Alexandria" charset="0"/>
              </a:rPr>
              <a:t>    </a:t>
            </a:r>
            <a:r>
              <a:rPr lang="en-US" sz="3200" dirty="0" err="1">
                <a:latin typeface="Alexandria" charset="0"/>
              </a:rPr>
              <a:t>jobsatisfy</a:t>
            </a:r>
            <a:r>
              <a:rPr lang="en-US" sz="3200" dirty="0">
                <a:latin typeface="Alexandria" charset="0"/>
              </a:rPr>
              <a:t>  </a:t>
            </a:r>
            <a:r>
              <a:rPr lang="ar-EG" sz="3200" dirty="0">
                <a:latin typeface="Alexandria" charset="0"/>
              </a:rPr>
              <a:t> في المستطيل بعنوان </a:t>
            </a:r>
            <a:r>
              <a:rPr lang="en-US" sz="3200" dirty="0">
                <a:latin typeface="Alexandria" charset="0"/>
              </a:rPr>
              <a:t> Test variables </a:t>
            </a:r>
            <a:r>
              <a:rPr lang="ar-EG" sz="3200" dirty="0">
                <a:latin typeface="Alexandria" charset="0"/>
              </a:rPr>
              <a:t>نقوم بنقل المتغير  </a:t>
            </a:r>
            <a:r>
              <a:rPr lang="en-US" sz="3200" dirty="0">
                <a:latin typeface="Alexandria" charset="0"/>
              </a:rPr>
              <a:t>Pressure </a:t>
            </a:r>
            <a:r>
              <a:rPr lang="ar-EG" sz="3200" dirty="0">
                <a:latin typeface="Alexandria" charset="0"/>
              </a:rPr>
              <a:t> إلى المستطيل بعنوان </a:t>
            </a:r>
            <a:r>
              <a:rPr lang="en-US" sz="3200" dirty="0">
                <a:latin typeface="Alexandria" charset="0"/>
              </a:rPr>
              <a:t> Grouping variables </a:t>
            </a:r>
            <a:r>
              <a:rPr lang="ar-EG" sz="3200" dirty="0">
                <a:latin typeface="Alexandria" charset="0"/>
              </a:rPr>
              <a:t>والذي على أساسه سيتم تقسيم المجموعتين المراد المقارنة بينهما. </a:t>
            </a: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7DEF302E-E86E-8E96-E693-C117DFCF83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A512A305-F009-4E1D-8190-2E4C359A649B}"/>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
        <p:nvSpPr>
          <p:cNvPr id="5" name="سهم: لليمين 4">
            <a:extLst>
              <a:ext uri="{FF2B5EF4-FFF2-40B4-BE49-F238E27FC236}">
                <a16:creationId xmlns:a16="http://schemas.microsoft.com/office/drawing/2014/main" id="{FE869C5D-E7EA-203D-75E3-C63110665D6A}"/>
              </a:ext>
            </a:extLst>
          </p:cNvPr>
          <p:cNvSpPr/>
          <p:nvPr/>
        </p:nvSpPr>
        <p:spPr>
          <a:xfrm>
            <a:off x="2965632" y="2798993"/>
            <a:ext cx="475658" cy="27604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6" name="سهم: لليمين 5">
            <a:extLst>
              <a:ext uri="{FF2B5EF4-FFF2-40B4-BE49-F238E27FC236}">
                <a16:creationId xmlns:a16="http://schemas.microsoft.com/office/drawing/2014/main" id="{CA88644A-6373-1DEB-C03D-47E66767EED0}"/>
              </a:ext>
            </a:extLst>
          </p:cNvPr>
          <p:cNvSpPr/>
          <p:nvPr/>
        </p:nvSpPr>
        <p:spPr>
          <a:xfrm>
            <a:off x="6522798" y="2798993"/>
            <a:ext cx="475658" cy="27604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3" name="مربع نص 2">
            <a:extLst>
              <a:ext uri="{FF2B5EF4-FFF2-40B4-BE49-F238E27FC236}">
                <a16:creationId xmlns:a16="http://schemas.microsoft.com/office/drawing/2014/main" id="{6A50E33D-EEC4-2B99-2762-92119EEBC0FE}"/>
              </a:ext>
            </a:extLst>
          </p:cNvPr>
          <p:cNvSpPr txBox="1"/>
          <p:nvPr/>
        </p:nvSpPr>
        <p:spPr>
          <a:xfrm>
            <a:off x="1976284" y="1048299"/>
            <a:ext cx="6607278" cy="523220"/>
          </a:xfrm>
          <a:prstGeom prst="rect">
            <a:avLst/>
          </a:prstGeom>
          <a:noFill/>
        </p:spPr>
        <p:txBody>
          <a:bodyPr wrap="square" rtlCol="1">
            <a:spAutoFit/>
          </a:bodyPr>
          <a:lstStyle/>
          <a:p>
            <a:pPr algn="r" rtl="1"/>
            <a:r>
              <a:rPr lang="ar-EG" sz="2800" dirty="0"/>
              <a:t>ثانيا: خطوات الاختبار على البرنامج الاحصائي </a:t>
            </a:r>
            <a:r>
              <a:rPr lang="en-US" sz="2800" dirty="0"/>
              <a:t>SPSS </a:t>
            </a:r>
          </a:p>
        </p:txBody>
      </p:sp>
    </p:spTree>
    <p:extLst>
      <p:ext uri="{BB962C8B-B14F-4D97-AF65-F5344CB8AC3E}">
        <p14:creationId xmlns:p14="http://schemas.microsoft.com/office/powerpoint/2010/main" val="26623555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44B2BC-CF0D-DF59-51CD-FED876F71CB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F33411-E001-4D94-A6DC-98F6B679CFBF}"/>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34A6F42-1AC9-CBDC-FF64-E0062AFE9CAA}"/>
              </a:ext>
            </a:extLst>
          </p:cNvPr>
          <p:cNvSpPr txBox="1"/>
          <p:nvPr/>
        </p:nvSpPr>
        <p:spPr>
          <a:xfrm>
            <a:off x="2802194" y="993431"/>
            <a:ext cx="5776085" cy="523220"/>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267006CE-0C30-B972-34BD-44B5F83A8355}"/>
              </a:ext>
            </a:extLst>
          </p:cNvPr>
          <p:cNvSpPr txBox="1"/>
          <p:nvPr/>
        </p:nvSpPr>
        <p:spPr>
          <a:xfrm>
            <a:off x="626140" y="1967061"/>
            <a:ext cx="10541000" cy="4031873"/>
          </a:xfrm>
          <a:prstGeom prst="rect">
            <a:avLst/>
          </a:prstGeom>
          <a:noFill/>
        </p:spPr>
        <p:txBody>
          <a:bodyPr wrap="square" rtlCol="0">
            <a:spAutoFit/>
          </a:bodyPr>
          <a:lstStyle/>
          <a:p>
            <a:pPr algn="r" rtl="1"/>
            <a:r>
              <a:rPr lang="ar-EG" sz="3200" dirty="0">
                <a:latin typeface="Alexandria"/>
                <a:cs typeface="Arial" panose="020B0604020202020204" pitchFamily="34" charset="0"/>
              </a:rPr>
              <a:t> 4- بعد ادخال المتغير </a:t>
            </a:r>
            <a:r>
              <a:rPr lang="en-US" sz="3200" dirty="0">
                <a:latin typeface="Alexandria"/>
                <a:cs typeface="Arial" panose="020B0604020202020204" pitchFamily="34" charset="0"/>
              </a:rPr>
              <a:t>pressure  </a:t>
            </a:r>
            <a:r>
              <a:rPr lang="ar-EG" sz="3200" dirty="0">
                <a:latin typeface="Alexandria"/>
                <a:cs typeface="Arial" panose="020B0604020202020204" pitchFamily="34" charset="0"/>
              </a:rPr>
              <a:t> في المستطيل  </a:t>
            </a:r>
            <a:r>
              <a:rPr lang="en-US" sz="3200" dirty="0">
                <a:latin typeface="Alexandria"/>
                <a:cs typeface="Arial" panose="020B0604020202020204" pitchFamily="34" charset="0"/>
              </a:rPr>
              <a:t>grouping variables </a:t>
            </a:r>
            <a:r>
              <a:rPr lang="ar-EG" sz="3200" dirty="0">
                <a:latin typeface="Alexandria"/>
                <a:cs typeface="Arial" panose="020B0604020202020204" pitchFamily="34" charset="0"/>
              </a:rPr>
              <a:t> يصبح  الزر </a:t>
            </a:r>
            <a:r>
              <a:rPr lang="en-US" sz="3200" dirty="0">
                <a:latin typeface="Alexandria"/>
                <a:cs typeface="Arial" panose="020B0604020202020204" pitchFamily="34" charset="0"/>
              </a:rPr>
              <a:t> Define Groups  </a:t>
            </a:r>
            <a:r>
              <a:rPr lang="ar-EG" sz="3200" dirty="0">
                <a:latin typeface="Alexandria"/>
                <a:cs typeface="Arial" panose="020B0604020202020204" pitchFamily="34" charset="0"/>
              </a:rPr>
              <a:t>قابل للضغط  ، وبعد الضغط عليه تظهر نافذة جديدة بعنوان  </a:t>
            </a:r>
            <a:r>
              <a:rPr lang="en-US" sz="3200" dirty="0">
                <a:latin typeface="Alexandria"/>
                <a:cs typeface="Arial" panose="020B0604020202020204" pitchFamily="34" charset="0"/>
              </a:rPr>
              <a:t> Define group </a:t>
            </a:r>
            <a:r>
              <a:rPr lang="ar-EG" sz="3200" dirty="0">
                <a:latin typeface="Alexandria"/>
                <a:cs typeface="Arial" panose="020B0604020202020204" pitchFamily="34" charset="0"/>
              </a:rPr>
              <a:t>ثم نقوم بكتابة رقم 1 والذي  يرمز الى مستوى الضغط المنخفض أمام كلمة </a:t>
            </a:r>
            <a:r>
              <a:rPr lang="en-US" sz="3200" dirty="0">
                <a:latin typeface="Alexandria"/>
                <a:cs typeface="Arial" panose="020B0604020202020204" pitchFamily="34" charset="0"/>
              </a:rPr>
              <a:t>Group 1    </a:t>
            </a:r>
            <a:r>
              <a:rPr lang="ar-EG" sz="3200" dirty="0">
                <a:latin typeface="Alexandria"/>
                <a:cs typeface="Arial" panose="020B0604020202020204" pitchFamily="34" charset="0"/>
              </a:rPr>
              <a:t> ونكتب رقم 2 والذي يرمز إلى مستوى الضغط المرتفع امام كلمة </a:t>
            </a:r>
            <a:r>
              <a:rPr lang="en-US" sz="3200" dirty="0">
                <a:latin typeface="Alexandria"/>
                <a:cs typeface="Arial" panose="020B0604020202020204" pitchFamily="34" charset="0"/>
              </a:rPr>
              <a:t>Group 2 ، </a:t>
            </a:r>
            <a:r>
              <a:rPr lang="ar-EG" sz="3200" dirty="0">
                <a:latin typeface="Alexandria"/>
                <a:cs typeface="Arial" panose="020B0604020202020204" pitchFamily="34" charset="0"/>
              </a:rPr>
              <a:t>ثم الضغط على كلمة  </a:t>
            </a:r>
            <a:r>
              <a:rPr lang="en-US" sz="3200" dirty="0">
                <a:latin typeface="Alexandria"/>
                <a:cs typeface="Arial" panose="020B0604020202020204" pitchFamily="34" charset="0"/>
              </a:rPr>
              <a:t>Continue  </a:t>
            </a:r>
            <a:r>
              <a:rPr lang="ar-EG" sz="3200" dirty="0">
                <a:latin typeface="Alexandria"/>
                <a:cs typeface="Arial" panose="020B0604020202020204" pitchFamily="34" charset="0"/>
              </a:rPr>
              <a:t> فنعود الى نافذة الحوار الرئيسية  ثم الضغط على </a:t>
            </a:r>
            <a:r>
              <a:rPr lang="en-US" sz="3200" dirty="0">
                <a:latin typeface="Alexandria"/>
                <a:cs typeface="Arial" panose="020B0604020202020204" pitchFamily="34" charset="0"/>
              </a:rPr>
              <a:t>OK</a:t>
            </a:r>
          </a:p>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A11F2161-752A-919E-A470-565C48D1B4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4989D659-96BB-A03E-0872-0615FADC2CD3}"/>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1744771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C3BB0D-1D9A-0116-33D2-38D843DE26C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493D44-CB9E-52AD-F1E6-1E261E02E1DE}"/>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3EC1413-4C7D-513A-EC5E-02B834CDF3ED}"/>
              </a:ext>
            </a:extLst>
          </p:cNvPr>
          <p:cNvSpPr txBox="1"/>
          <p:nvPr/>
        </p:nvSpPr>
        <p:spPr>
          <a:xfrm>
            <a:off x="2802194" y="993431"/>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4649060F-D14C-6D2A-E668-2043E42E65C2}"/>
              </a:ext>
            </a:extLst>
          </p:cNvPr>
          <p:cNvSpPr txBox="1"/>
          <p:nvPr/>
        </p:nvSpPr>
        <p:spPr>
          <a:xfrm>
            <a:off x="626140" y="1832696"/>
            <a:ext cx="10541000" cy="4031873"/>
          </a:xfrm>
          <a:prstGeom prst="rect">
            <a:avLst/>
          </a:prstGeom>
          <a:noFill/>
        </p:spPr>
        <p:txBody>
          <a:bodyPr wrap="square" rtlCol="0">
            <a:spAutoFit/>
          </a:bodyPr>
          <a:lstStyle/>
          <a:p>
            <a:pPr algn="ctr" rtl="1"/>
            <a:r>
              <a:rPr lang="ar-EG" sz="3200" b="1" dirty="0">
                <a:latin typeface="Alexandria" charset="0"/>
              </a:rPr>
              <a:t>المخرجات</a:t>
            </a:r>
          </a:p>
          <a:p>
            <a:pPr algn="r" rtl="1"/>
            <a:r>
              <a:rPr lang="ar-EG" sz="3200" dirty="0">
                <a:latin typeface="Alexandria" charset="0"/>
              </a:rPr>
              <a:t>الوسط الحسابي لمستوى الضغط المنخفض = 8.295</a:t>
            </a:r>
          </a:p>
          <a:p>
            <a:pPr algn="r" rtl="1"/>
            <a:r>
              <a:rPr lang="ar-EG" sz="3200" dirty="0">
                <a:latin typeface="Alexandria" charset="0"/>
              </a:rPr>
              <a:t>الوسط الحسابي لمستوى الضغط المرتفع = 12.807</a:t>
            </a:r>
          </a:p>
          <a:p>
            <a:pPr algn="r" rtl="1"/>
            <a:r>
              <a:rPr lang="ar-EG" sz="3200" dirty="0">
                <a:latin typeface="Alexandria" charset="0"/>
              </a:rPr>
              <a:t>نتيجة اختبار </a:t>
            </a:r>
            <a:r>
              <a:rPr lang="en-US" sz="3200" dirty="0">
                <a:latin typeface="Alexandria" charset="0"/>
              </a:rPr>
              <a:t>Levene  </a:t>
            </a:r>
            <a:r>
              <a:rPr lang="ar-EG" sz="3200" dirty="0">
                <a:latin typeface="Alexandria" charset="0"/>
              </a:rPr>
              <a:t> حيث </a:t>
            </a:r>
            <a:r>
              <a:rPr lang="en-US" sz="3200" dirty="0">
                <a:latin typeface="Alexandria" charset="0"/>
              </a:rPr>
              <a:t>Sig= 0.155 </a:t>
            </a:r>
            <a:r>
              <a:rPr lang="ar-EG" sz="3200" dirty="0">
                <a:latin typeface="Alexandria" charset="0"/>
              </a:rPr>
              <a:t> وهي أكبر من 0.05 مما يعني وجود تجانس بين مجتمعي العينتين </a:t>
            </a:r>
          </a:p>
          <a:p>
            <a:pPr marL="457200" indent="-457200" algn="r" rtl="1">
              <a:buFont typeface="Wingdings" panose="05000000000000000000" pitchFamily="2" charset="2"/>
              <a:buChar char="ü"/>
            </a:pPr>
            <a:r>
              <a:rPr lang="ar-EG" sz="3200" b="1" dirty="0">
                <a:latin typeface="Alexandria" charset="0"/>
              </a:rPr>
              <a:t>ملحوظة بخصوص فروض اختبار </a:t>
            </a:r>
            <a:r>
              <a:rPr lang="en-US" sz="3200" b="1" dirty="0">
                <a:latin typeface="Alexandria" charset="0"/>
              </a:rPr>
              <a:t>Levene</a:t>
            </a:r>
          </a:p>
          <a:p>
            <a:pPr algn="r" rtl="1"/>
            <a:r>
              <a:rPr lang="ar-EG" sz="3200" dirty="0">
                <a:latin typeface="Alexandria" charset="0"/>
              </a:rPr>
              <a:t>الفرض الصفري : لا يوجد تباين (يوجد تجانس)</a:t>
            </a:r>
          </a:p>
          <a:p>
            <a:pPr algn="r" rtl="1"/>
            <a:r>
              <a:rPr lang="ar-EG" sz="3200" dirty="0">
                <a:latin typeface="Alexandria" charset="0"/>
              </a:rPr>
              <a:t>الفرض البديل : يوجد تباين ( لا يوجد تجانس) </a:t>
            </a:r>
          </a:p>
        </p:txBody>
      </p:sp>
      <p:pic>
        <p:nvPicPr>
          <p:cNvPr id="7" name="Graphic 21">
            <a:extLst>
              <a:ext uri="{FF2B5EF4-FFF2-40B4-BE49-F238E27FC236}">
                <a16:creationId xmlns:a16="http://schemas.microsoft.com/office/drawing/2014/main" id="{B6D153E3-6446-ECD4-0398-60BE183D18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82C4682-7DFC-16B9-057D-DEBC6228CB9C}"/>
              </a:ext>
            </a:extLst>
          </p:cNvPr>
          <p:cNvSpPr txBox="1"/>
          <p:nvPr/>
        </p:nvSpPr>
        <p:spPr>
          <a:xfrm>
            <a:off x="908665" y="6115171"/>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4432849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8BCCE9-59BD-C995-CE76-D771015E61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AC984DC-BEEB-DBFC-F393-38397FE9854C}"/>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BF469D39-E05B-0339-3BAE-AE29B9F3E732}"/>
              </a:ext>
            </a:extLst>
          </p:cNvPr>
          <p:cNvSpPr txBox="1"/>
          <p:nvPr/>
        </p:nvSpPr>
        <p:spPr>
          <a:xfrm>
            <a:off x="626140" y="1967061"/>
            <a:ext cx="10541000" cy="3046988"/>
          </a:xfrm>
          <a:prstGeom prst="rect">
            <a:avLst/>
          </a:prstGeom>
          <a:noFill/>
        </p:spPr>
        <p:txBody>
          <a:bodyPr wrap="square" rtlCol="0">
            <a:spAutoFit/>
          </a:bodyPr>
          <a:lstStyle/>
          <a:p>
            <a:pPr algn="ctr" rtl="1"/>
            <a:r>
              <a:rPr lang="ar-EG" sz="3200" b="1" u="sng" dirty="0">
                <a:solidFill>
                  <a:srgbClr val="2D3956"/>
                </a:solidFill>
                <a:latin typeface="Alexandria" charset="0"/>
              </a:rPr>
              <a:t>القرار</a:t>
            </a:r>
          </a:p>
          <a:p>
            <a:pPr algn="just" rtl="1"/>
            <a:r>
              <a:rPr lang="ar-EG" sz="3200" dirty="0">
                <a:solidFill>
                  <a:srgbClr val="2D3956"/>
                </a:solidFill>
                <a:latin typeface="Alexandria" charset="0"/>
              </a:rPr>
              <a:t>حيث إن شرط التجانس موجود ، فإننا سنتعامل مع نتيجة مستوى المعنوية لاختبار </a:t>
            </a:r>
            <a:r>
              <a:rPr lang="en-US" sz="3200" dirty="0">
                <a:solidFill>
                  <a:srgbClr val="2D3956"/>
                </a:solidFill>
                <a:latin typeface="Alexandria" charset="0"/>
              </a:rPr>
              <a:t> T </a:t>
            </a:r>
            <a:r>
              <a:rPr lang="ar-EG" sz="3200" dirty="0">
                <a:solidFill>
                  <a:srgbClr val="2D3956"/>
                </a:solidFill>
                <a:latin typeface="Alexandria" charset="0"/>
              </a:rPr>
              <a:t>الموجودة في صف </a:t>
            </a:r>
            <a:r>
              <a:rPr lang="en-US" sz="3200" dirty="0">
                <a:solidFill>
                  <a:srgbClr val="2D3956"/>
                </a:solidFill>
                <a:latin typeface="Alexandria" charset="0"/>
              </a:rPr>
              <a:t> Equal Variances Assumed  </a:t>
            </a:r>
            <a:r>
              <a:rPr lang="ar-EG" sz="3200" dirty="0">
                <a:solidFill>
                  <a:srgbClr val="2D3956"/>
                </a:solidFill>
                <a:latin typeface="Alexandria" charset="0"/>
              </a:rPr>
              <a:t>والتي بلغت 0.044 وهي أقل من 0.05 ، مما يعني ذلك قبول الفرضية البديلة وذلك بوجود اختلاف في درجة الرضى الوظيفي بين من لديهم مستوى ضغط نفسي منخفض ومن لديهم مستوى ضغط نفسي</a:t>
            </a:r>
            <a:endParaRPr lang="en-US" sz="3200" dirty="0">
              <a:latin typeface="Alexandria" charset="0"/>
            </a:endParaRPr>
          </a:p>
        </p:txBody>
      </p:sp>
      <p:pic>
        <p:nvPicPr>
          <p:cNvPr id="7" name="Graphic 21">
            <a:extLst>
              <a:ext uri="{FF2B5EF4-FFF2-40B4-BE49-F238E27FC236}">
                <a16:creationId xmlns:a16="http://schemas.microsoft.com/office/drawing/2014/main" id="{69A52AC0-7FD8-89B9-74AA-14D3FD1D77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986A520D-7552-D0DA-FCB5-857D2C6C01A9}"/>
              </a:ext>
            </a:extLst>
          </p:cNvPr>
          <p:cNvSpPr txBox="1"/>
          <p:nvPr/>
        </p:nvSpPr>
        <p:spPr>
          <a:xfrm>
            <a:off x="751349" y="621143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017104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7B9C8A-9F2E-6492-6AB6-7F57FE6FA4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4E8123-2045-F28D-E910-168B78F6F089}"/>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FA5516A-7249-4DCC-65B0-BF41169BE8D9}"/>
              </a:ext>
            </a:extLst>
          </p:cNvPr>
          <p:cNvSpPr txBox="1"/>
          <p:nvPr/>
        </p:nvSpPr>
        <p:spPr>
          <a:xfrm>
            <a:off x="2802194" y="993431"/>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5A1ABD52-F87A-3A67-944C-B52F4D0AA8EE}"/>
              </a:ext>
            </a:extLst>
          </p:cNvPr>
          <p:cNvSpPr txBox="1"/>
          <p:nvPr/>
        </p:nvSpPr>
        <p:spPr>
          <a:xfrm>
            <a:off x="626140" y="1775522"/>
            <a:ext cx="10541000" cy="5016758"/>
          </a:xfrm>
          <a:prstGeom prst="rect">
            <a:avLst/>
          </a:prstGeom>
          <a:noFill/>
        </p:spPr>
        <p:txBody>
          <a:bodyPr wrap="square" rtlCol="0">
            <a:spAutoFit/>
          </a:bodyPr>
          <a:lstStyle/>
          <a:p>
            <a:pPr algn="just" rtl="1"/>
            <a:endParaRPr lang="en-US" sz="1600" dirty="0">
              <a:latin typeface="Alexandria" charset="0"/>
              <a:cs typeface="Alexandria" charset="0"/>
            </a:endParaRPr>
          </a:p>
          <a:p>
            <a:pPr marL="457200" indent="-457200" algn="just" rtl="1">
              <a:buFont typeface="Wingdings" panose="05000000000000000000" pitchFamily="2" charset="2"/>
              <a:buChar char="Ø"/>
            </a:pPr>
            <a:r>
              <a:rPr lang="ar-EG" sz="3200" dirty="0">
                <a:solidFill>
                  <a:srgbClr val="2D3956"/>
                </a:solidFill>
                <a:latin typeface="Alexandria" charset="0"/>
              </a:rPr>
              <a:t>يمكن تحديد قيم للمتغير المستقل ( مستوى الضغط النفسي ) بدلا من الاعتماد على التقسيم الى فئتين  ( 1 ، 2) . </a:t>
            </a:r>
          </a:p>
          <a:p>
            <a:pPr algn="just" rtl="1"/>
            <a:r>
              <a:rPr lang="ar-EG" sz="3200" dirty="0">
                <a:solidFill>
                  <a:srgbClr val="2D3956"/>
                </a:solidFill>
                <a:latin typeface="Alexandria" charset="0"/>
              </a:rPr>
              <a:t>في هذه الحالة نستخدم </a:t>
            </a:r>
            <a:r>
              <a:rPr lang="en-US" sz="3200" dirty="0">
                <a:solidFill>
                  <a:srgbClr val="2D3956"/>
                </a:solidFill>
                <a:latin typeface="Alexandria" charset="0"/>
              </a:rPr>
              <a:t> Cut Point </a:t>
            </a:r>
            <a:r>
              <a:rPr lang="ar-EG" sz="3200" dirty="0">
                <a:solidFill>
                  <a:srgbClr val="2D3956"/>
                </a:solidFill>
                <a:latin typeface="Alexandria" charset="0"/>
              </a:rPr>
              <a:t>الموجود في النافذة </a:t>
            </a:r>
            <a:r>
              <a:rPr lang="en-US" sz="3200" dirty="0">
                <a:solidFill>
                  <a:srgbClr val="2D3956"/>
                </a:solidFill>
                <a:latin typeface="Alexandria" charset="0"/>
              </a:rPr>
              <a:t>Define Group</a:t>
            </a:r>
          </a:p>
          <a:p>
            <a:pPr algn="just" rtl="1"/>
            <a:r>
              <a:rPr lang="ar-EG" sz="3200" b="1" dirty="0">
                <a:solidFill>
                  <a:srgbClr val="2D3956"/>
                </a:solidFill>
                <a:latin typeface="Alexandria" charset="0"/>
              </a:rPr>
              <a:t>مثال: </a:t>
            </a:r>
          </a:p>
          <a:p>
            <a:pPr algn="just" rtl="1"/>
            <a:r>
              <a:rPr lang="ar-EG" sz="3200" dirty="0">
                <a:solidFill>
                  <a:srgbClr val="2D3956"/>
                </a:solidFill>
                <a:latin typeface="Alexandria" charset="0"/>
              </a:rPr>
              <a:t>البيانات التالية تعكس درجات الرضا الوظيفي لدى العاملين في دائرة المبيعات  وفقا لقراءات الضغط النفسي </a:t>
            </a:r>
          </a:p>
          <a:p>
            <a:pPr algn="just" rtl="1"/>
            <a:r>
              <a:rPr lang="ar-EG" sz="3200" b="1" dirty="0">
                <a:solidFill>
                  <a:srgbClr val="2D3956"/>
                </a:solidFill>
                <a:latin typeface="Alexandria" charset="0"/>
              </a:rPr>
              <a:t>المطلوب : </a:t>
            </a:r>
            <a:r>
              <a:rPr lang="ar-EG" sz="3200" dirty="0">
                <a:solidFill>
                  <a:srgbClr val="2D3956"/>
                </a:solidFill>
                <a:latin typeface="Alexandria" charset="0"/>
              </a:rPr>
              <a:t>اختبار هل تختلف درجة الرضى الوظيفي بين من لديهم مستوى ضغط نفسي أقل من 50 وبين من لديهم مستوى ضغط نفسي 50 فأكثر.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14EE4B88-FC1E-DC7B-DAD3-E6ED0D3DB0A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FBC6EAE5-4FF5-F026-58B4-549A485F3165}"/>
              </a:ext>
            </a:extLst>
          </p:cNvPr>
          <p:cNvSpPr txBox="1"/>
          <p:nvPr/>
        </p:nvSpPr>
        <p:spPr>
          <a:xfrm>
            <a:off x="908665" y="6115171"/>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774473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29A852-B84E-9C09-A7EB-76D7FF0DB6D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DF914C-4585-7B02-849D-A02EADFAE311}"/>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CF8BB995-CF92-5F7D-ABA0-DEC577DCBCF3}"/>
              </a:ext>
            </a:extLst>
          </p:cNvPr>
          <p:cNvSpPr txBox="1"/>
          <p:nvPr/>
        </p:nvSpPr>
        <p:spPr>
          <a:xfrm>
            <a:off x="626140" y="1834346"/>
            <a:ext cx="10541000" cy="1077218"/>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6405288A-A088-0106-C3AD-FF59FF7952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49EA1BF4-2DA3-82FD-C172-69ADE626DEAB}"/>
              </a:ext>
            </a:extLst>
          </p:cNvPr>
          <p:cNvSpPr txBox="1"/>
          <p:nvPr/>
        </p:nvSpPr>
        <p:spPr>
          <a:xfrm>
            <a:off x="889000" y="6062579"/>
            <a:ext cx="3462288" cy="369332"/>
          </a:xfrm>
          <a:prstGeom prst="rect">
            <a:avLst/>
          </a:prstGeom>
          <a:noFill/>
        </p:spPr>
        <p:txBody>
          <a:bodyPr wrap="square" rtlCol="1">
            <a:spAutoFit/>
          </a:bodyPr>
          <a:lstStyle/>
          <a:p>
            <a:r>
              <a:rPr lang="en-US" dirty="0"/>
              <a:t>https://midocean.edu.km/</a:t>
            </a:r>
          </a:p>
        </p:txBody>
      </p:sp>
      <p:pic>
        <p:nvPicPr>
          <p:cNvPr id="3" name="صورة 2">
            <a:extLst>
              <a:ext uri="{FF2B5EF4-FFF2-40B4-BE49-F238E27FC236}">
                <a16:creationId xmlns:a16="http://schemas.microsoft.com/office/drawing/2014/main" id="{B4252F67-EA10-295F-CE58-B3A5016A0713}"/>
              </a:ext>
            </a:extLst>
          </p:cNvPr>
          <p:cNvPicPr>
            <a:picLocks noChangeAspect="1"/>
          </p:cNvPicPr>
          <p:nvPr/>
        </p:nvPicPr>
        <p:blipFill>
          <a:blip r:embed="rId3"/>
          <a:stretch>
            <a:fillRect/>
          </a:stretch>
        </p:blipFill>
        <p:spPr>
          <a:xfrm>
            <a:off x="1024860" y="2001470"/>
            <a:ext cx="9790623" cy="3738462"/>
          </a:xfrm>
          <a:prstGeom prst="rect">
            <a:avLst/>
          </a:prstGeom>
        </p:spPr>
      </p:pic>
    </p:spTree>
    <p:extLst>
      <p:ext uri="{BB962C8B-B14F-4D97-AF65-F5344CB8AC3E}">
        <p14:creationId xmlns:p14="http://schemas.microsoft.com/office/powerpoint/2010/main" val="11091245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5EA6FA-4C52-F5ED-1413-E6D24F577C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36ACBE-113E-88DD-99B1-6910C5850E6A}"/>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22CF486-E58F-682A-68B1-51AFED6B63E4}"/>
              </a:ext>
            </a:extLst>
          </p:cNvPr>
          <p:cNvSpPr txBox="1"/>
          <p:nvPr/>
        </p:nvSpPr>
        <p:spPr>
          <a:xfrm>
            <a:off x="2664543" y="970937"/>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0AD9FA8E-BCF7-4798-3FDB-5CEA316EE4F6}"/>
              </a:ext>
            </a:extLst>
          </p:cNvPr>
          <p:cNvSpPr txBox="1"/>
          <p:nvPr/>
        </p:nvSpPr>
        <p:spPr>
          <a:xfrm>
            <a:off x="825500" y="1550327"/>
            <a:ext cx="10541000" cy="4401205"/>
          </a:xfrm>
          <a:prstGeom prst="rect">
            <a:avLst/>
          </a:prstGeom>
          <a:noFill/>
        </p:spPr>
        <p:txBody>
          <a:bodyPr wrap="square" rtlCol="0">
            <a:spAutoFit/>
          </a:bodyPr>
          <a:lstStyle/>
          <a:p>
            <a:pPr algn="just" rtl="1"/>
            <a:r>
              <a:rPr lang="ar-EG" sz="2800" dirty="0">
                <a:solidFill>
                  <a:srgbClr val="2D3956"/>
                </a:solidFill>
                <a:latin typeface="Alexandria" charset="0"/>
                <a:cs typeface="Alexandria" charset="0"/>
              </a:rPr>
              <a:t>1- نختار      </a:t>
            </a:r>
            <a:r>
              <a:rPr lang="en-US" sz="2800" dirty="0">
                <a:solidFill>
                  <a:srgbClr val="2D3956"/>
                </a:solidFill>
                <a:latin typeface="Alexandria" charset="0"/>
                <a:cs typeface="Alexandria" charset="0"/>
              </a:rPr>
              <a:t>Analyze          Compare Means         Independent Samples T test </a:t>
            </a:r>
          </a:p>
          <a:p>
            <a:pPr algn="just" rtl="1"/>
            <a:r>
              <a:rPr lang="ar-EG" sz="2800" dirty="0">
                <a:solidFill>
                  <a:srgbClr val="2D3956"/>
                </a:solidFill>
                <a:latin typeface="Alexandria" charset="0"/>
                <a:cs typeface="Alexandria" charset="0"/>
              </a:rPr>
              <a:t>2- تظهر نافذة جديدة بعنوان </a:t>
            </a:r>
            <a:r>
              <a:rPr lang="en-US" sz="2800" dirty="0">
                <a:solidFill>
                  <a:srgbClr val="2D3956"/>
                </a:solidFill>
                <a:latin typeface="Alexandria" charset="0"/>
                <a:cs typeface="Alexandria" charset="0"/>
              </a:rPr>
              <a:t>Independent Samples T test  </a:t>
            </a:r>
            <a:r>
              <a:rPr lang="ar-EG" sz="2800" dirty="0">
                <a:solidFill>
                  <a:srgbClr val="2D3956"/>
                </a:solidFill>
                <a:latin typeface="Alexandria" charset="0"/>
                <a:cs typeface="Alexandria" charset="0"/>
              </a:rPr>
              <a:t>ونقوم بنقل المتغير  </a:t>
            </a:r>
            <a:r>
              <a:rPr lang="en-US" sz="2800" dirty="0" err="1">
                <a:solidFill>
                  <a:srgbClr val="2D3956"/>
                </a:solidFill>
                <a:latin typeface="Alexandria" charset="0"/>
                <a:cs typeface="Alexandria" charset="0"/>
              </a:rPr>
              <a:t>jobsatisfy</a:t>
            </a:r>
            <a:r>
              <a:rPr lang="en-US" sz="2800" dirty="0">
                <a:solidFill>
                  <a:srgbClr val="2D3956"/>
                </a:solidFill>
                <a:latin typeface="Alexandria" charset="0"/>
                <a:cs typeface="Alexandria" charset="0"/>
              </a:rPr>
              <a:t> </a:t>
            </a:r>
            <a:r>
              <a:rPr lang="ar-EG" sz="2800" dirty="0">
                <a:solidFill>
                  <a:srgbClr val="2D3956"/>
                </a:solidFill>
                <a:latin typeface="Alexandria" charset="0"/>
                <a:cs typeface="Alexandria" charset="0"/>
              </a:rPr>
              <a:t> في المستطيل بعنوان </a:t>
            </a:r>
            <a:r>
              <a:rPr lang="en-US" sz="2800" dirty="0">
                <a:solidFill>
                  <a:srgbClr val="2D3956"/>
                </a:solidFill>
                <a:latin typeface="Alexandria" charset="0"/>
                <a:cs typeface="Alexandria" charset="0"/>
              </a:rPr>
              <a:t>Test variables </a:t>
            </a:r>
            <a:r>
              <a:rPr lang="ar-EG" sz="2800" dirty="0">
                <a:solidFill>
                  <a:srgbClr val="2D3956"/>
                </a:solidFill>
                <a:latin typeface="Alexandria" charset="0"/>
                <a:cs typeface="Alexandria" charset="0"/>
              </a:rPr>
              <a:t>ونقوم بنقل المتغير </a:t>
            </a:r>
            <a:r>
              <a:rPr lang="en-US" sz="2800" dirty="0">
                <a:solidFill>
                  <a:srgbClr val="2D3956"/>
                </a:solidFill>
                <a:latin typeface="Alexandria" charset="0"/>
                <a:cs typeface="Alexandria" charset="0"/>
              </a:rPr>
              <a:t> Pressure </a:t>
            </a:r>
            <a:r>
              <a:rPr lang="ar-EG" sz="2800" dirty="0">
                <a:solidFill>
                  <a:srgbClr val="2D3956"/>
                </a:solidFill>
                <a:latin typeface="Alexandria" charset="0"/>
                <a:cs typeface="Alexandria" charset="0"/>
              </a:rPr>
              <a:t>إلى المستطيل بعنوان </a:t>
            </a:r>
            <a:r>
              <a:rPr lang="en-US" sz="2800" dirty="0">
                <a:solidFill>
                  <a:srgbClr val="2D3956"/>
                </a:solidFill>
                <a:latin typeface="Alexandria" charset="0"/>
                <a:cs typeface="Alexandria" charset="0"/>
              </a:rPr>
              <a:t>Grouping variables </a:t>
            </a:r>
            <a:r>
              <a:rPr lang="ar-EG" sz="2800" dirty="0">
                <a:solidFill>
                  <a:srgbClr val="2D3956"/>
                </a:solidFill>
                <a:latin typeface="Alexandria" charset="0"/>
                <a:cs typeface="Alexandria" charset="0"/>
              </a:rPr>
              <a:t> والذي على أساسه سيتم تقسيم المجموعتين المراد المقارنة بينهما. </a:t>
            </a:r>
          </a:p>
          <a:p>
            <a:pPr algn="just" rtl="1"/>
            <a:r>
              <a:rPr lang="ar-EG" sz="2800" dirty="0">
                <a:solidFill>
                  <a:srgbClr val="2D3956"/>
                </a:solidFill>
                <a:latin typeface="Alexandria" charset="0"/>
                <a:cs typeface="Alexandria" charset="0"/>
              </a:rPr>
              <a:t>3- نطبع الرقم 50 في المستطيل  </a:t>
            </a:r>
            <a:r>
              <a:rPr lang="en-US" sz="2800" dirty="0">
                <a:solidFill>
                  <a:srgbClr val="2D3956"/>
                </a:solidFill>
                <a:latin typeface="Alexandria" charset="0"/>
                <a:cs typeface="Alexandria" charset="0"/>
              </a:rPr>
              <a:t> Cut Point  </a:t>
            </a:r>
            <a:r>
              <a:rPr lang="ar-EG" sz="2800" dirty="0">
                <a:solidFill>
                  <a:srgbClr val="2D3956"/>
                </a:solidFill>
                <a:latin typeface="Alexandria" charset="0"/>
                <a:cs typeface="Alexandria" charset="0"/>
              </a:rPr>
              <a:t>والذي سيقوم بتقسيم المجموعتين بناء على الرقم 50. </a:t>
            </a:r>
          </a:p>
          <a:p>
            <a:pPr algn="just" rtl="1"/>
            <a:r>
              <a:rPr lang="ar-EG" sz="2800" dirty="0">
                <a:solidFill>
                  <a:srgbClr val="2D3956"/>
                </a:solidFill>
                <a:latin typeface="Alexandria" charset="0"/>
                <a:cs typeface="Alexandria" charset="0"/>
              </a:rPr>
              <a:t>4- بعد ذلك على كلمة </a:t>
            </a:r>
            <a:r>
              <a:rPr lang="en-US" sz="2800" dirty="0">
                <a:solidFill>
                  <a:srgbClr val="2D3956"/>
                </a:solidFill>
                <a:latin typeface="Alexandria" charset="0"/>
                <a:cs typeface="Alexandria" charset="0"/>
              </a:rPr>
              <a:t>continue  </a:t>
            </a:r>
            <a:r>
              <a:rPr lang="ar-EG" sz="2800" dirty="0">
                <a:solidFill>
                  <a:srgbClr val="2D3956"/>
                </a:solidFill>
                <a:latin typeface="Alexandria" charset="0"/>
                <a:cs typeface="Alexandria" charset="0"/>
              </a:rPr>
              <a:t> ونعود للنافذة الرئيسية </a:t>
            </a:r>
            <a:r>
              <a:rPr lang="en-US" sz="2800" dirty="0">
                <a:solidFill>
                  <a:srgbClr val="2D3956"/>
                </a:solidFill>
                <a:latin typeface="Alexandria" charset="0"/>
                <a:cs typeface="Alexandria" charset="0"/>
              </a:rPr>
              <a:t>Samples T test Independent    </a:t>
            </a:r>
            <a:r>
              <a:rPr lang="ar-EG" sz="2800" dirty="0">
                <a:solidFill>
                  <a:srgbClr val="2D3956"/>
                </a:solidFill>
                <a:latin typeface="Alexandria" charset="0"/>
                <a:cs typeface="Alexandria" charset="0"/>
              </a:rPr>
              <a:t>  ثم الضغط على </a:t>
            </a:r>
            <a:r>
              <a:rPr lang="en-US" sz="2800" dirty="0">
                <a:solidFill>
                  <a:srgbClr val="2D3956"/>
                </a:solidFill>
                <a:latin typeface="Alexandria" charset="0"/>
                <a:cs typeface="Alexandria" charset="0"/>
              </a:rPr>
              <a:t>OK</a:t>
            </a:r>
            <a:r>
              <a:rPr lang="ar-SA" sz="2800" dirty="0">
                <a:solidFill>
                  <a:srgbClr val="2D3956"/>
                </a:solidFill>
                <a:latin typeface="Alexandria" charset="0"/>
                <a:cs typeface="Alexandria" charset="0"/>
              </a:rPr>
              <a:t>. </a:t>
            </a:r>
            <a:endParaRPr lang="en-US" sz="2800" dirty="0">
              <a:solidFill>
                <a:srgbClr val="2D3956"/>
              </a:solidFill>
              <a:latin typeface="Alexandria" charset="0"/>
              <a:cs typeface="Alexandria" charset="0"/>
            </a:endParaRPr>
          </a:p>
        </p:txBody>
      </p:sp>
      <p:pic>
        <p:nvPicPr>
          <p:cNvPr id="7" name="Graphic 21">
            <a:extLst>
              <a:ext uri="{FF2B5EF4-FFF2-40B4-BE49-F238E27FC236}">
                <a16:creationId xmlns:a16="http://schemas.microsoft.com/office/drawing/2014/main" id="{2855C8FC-9C5C-057B-1D2F-CA0FCAD861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B6CC1261-C5FC-11D5-7CDC-417A83CD44D6}"/>
              </a:ext>
            </a:extLst>
          </p:cNvPr>
          <p:cNvSpPr txBox="1"/>
          <p:nvPr/>
        </p:nvSpPr>
        <p:spPr>
          <a:xfrm>
            <a:off x="825500" y="6069590"/>
            <a:ext cx="3462288" cy="369332"/>
          </a:xfrm>
          <a:prstGeom prst="rect">
            <a:avLst/>
          </a:prstGeom>
          <a:noFill/>
        </p:spPr>
        <p:txBody>
          <a:bodyPr wrap="square" rtlCol="1">
            <a:spAutoFit/>
          </a:bodyPr>
          <a:lstStyle/>
          <a:p>
            <a:r>
              <a:rPr lang="en-US" dirty="0"/>
              <a:t>https://midocean.edu.km/</a:t>
            </a:r>
          </a:p>
        </p:txBody>
      </p:sp>
      <p:sp>
        <p:nvSpPr>
          <p:cNvPr id="4" name="سهم: لليمين 3">
            <a:extLst>
              <a:ext uri="{FF2B5EF4-FFF2-40B4-BE49-F238E27FC236}">
                <a16:creationId xmlns:a16="http://schemas.microsoft.com/office/drawing/2014/main" id="{22B30C04-ADA1-44D2-B220-DA2F4B67132D}"/>
              </a:ext>
            </a:extLst>
          </p:cNvPr>
          <p:cNvSpPr/>
          <p:nvPr/>
        </p:nvSpPr>
        <p:spPr>
          <a:xfrm>
            <a:off x="2241849" y="1699178"/>
            <a:ext cx="422694" cy="24687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5" name="سهم: لليمين 4">
            <a:extLst>
              <a:ext uri="{FF2B5EF4-FFF2-40B4-BE49-F238E27FC236}">
                <a16:creationId xmlns:a16="http://schemas.microsoft.com/office/drawing/2014/main" id="{DCD49FC3-A142-1925-C0EA-6D03A9C019B9}"/>
              </a:ext>
            </a:extLst>
          </p:cNvPr>
          <p:cNvSpPr/>
          <p:nvPr/>
        </p:nvSpPr>
        <p:spPr>
          <a:xfrm>
            <a:off x="5552585" y="1699177"/>
            <a:ext cx="422694" cy="24687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24366565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895B70-6642-08BE-6B0E-F41D4E1A25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44E9005-7F6E-0AB9-BC15-0FE11AA957B5}"/>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2101941-DA0F-303F-4457-A51FFD2FB5D6}"/>
              </a:ext>
            </a:extLst>
          </p:cNvPr>
          <p:cNvSpPr txBox="1"/>
          <p:nvPr/>
        </p:nvSpPr>
        <p:spPr>
          <a:xfrm>
            <a:off x="2664543" y="970937"/>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B7BFD60E-AB82-47F5-2159-08043908714E}"/>
              </a:ext>
            </a:extLst>
          </p:cNvPr>
          <p:cNvSpPr txBox="1"/>
          <p:nvPr/>
        </p:nvSpPr>
        <p:spPr>
          <a:xfrm>
            <a:off x="825500" y="1550327"/>
            <a:ext cx="10541000" cy="2062103"/>
          </a:xfrm>
          <a:prstGeom prst="rect">
            <a:avLst/>
          </a:prstGeom>
          <a:noFill/>
        </p:spPr>
        <p:txBody>
          <a:bodyPr wrap="square" rtlCol="0">
            <a:spAutoFit/>
          </a:bodyPr>
          <a:lstStyle/>
          <a:p>
            <a:pPr algn="ctr" rtl="1"/>
            <a:r>
              <a:rPr lang="ar-EG" sz="3200" b="1" dirty="0">
                <a:solidFill>
                  <a:srgbClr val="2D3956"/>
                </a:solidFill>
                <a:latin typeface="Alexandria" charset="0"/>
                <a:cs typeface="Alexandria" charset="0"/>
              </a:rPr>
              <a:t>المخرجات وقرار الاختبار</a:t>
            </a:r>
          </a:p>
          <a:p>
            <a:pPr algn="r" rtl="1"/>
            <a:r>
              <a:rPr lang="ar-EG" sz="3200" dirty="0">
                <a:solidFill>
                  <a:srgbClr val="2D3956"/>
                </a:solidFill>
                <a:latin typeface="Alexandria" charset="0"/>
                <a:cs typeface="Alexandria" charset="0"/>
              </a:rPr>
              <a:t>نفس مخرجات المثال السابق  والفرق في ان المثال السابق قسمنا الموظفين إلى عينتين ( 1،2) بينما في هذا المثال  تم ادخال قراءات الضغط النفسي كما هي وتم تقسيم الموظفين إلى عينتين بناء على قيمة محددة للقطع . </a:t>
            </a:r>
          </a:p>
        </p:txBody>
      </p:sp>
      <p:pic>
        <p:nvPicPr>
          <p:cNvPr id="7" name="Graphic 21">
            <a:extLst>
              <a:ext uri="{FF2B5EF4-FFF2-40B4-BE49-F238E27FC236}">
                <a16:creationId xmlns:a16="http://schemas.microsoft.com/office/drawing/2014/main" id="{68176A64-0F12-113E-097B-16D32EEFDD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7552771-5E93-1A6C-11BE-69DB03212395}"/>
              </a:ext>
            </a:extLst>
          </p:cNvPr>
          <p:cNvSpPr txBox="1"/>
          <p:nvPr/>
        </p:nvSpPr>
        <p:spPr>
          <a:xfrm>
            <a:off x="825500"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41386867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3864C6-2532-B7D6-8A4D-09579EF2B55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1C46193-6941-BE7C-7910-4DA037575179}"/>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A212160-B1BF-CFB6-D77F-A6E7A76785A7}"/>
              </a:ext>
            </a:extLst>
          </p:cNvPr>
          <p:cNvSpPr txBox="1"/>
          <p:nvPr/>
        </p:nvSpPr>
        <p:spPr>
          <a:xfrm>
            <a:off x="1720645" y="898666"/>
            <a:ext cx="7319751" cy="1015663"/>
          </a:xfrm>
          <a:prstGeom prst="rect">
            <a:avLst/>
          </a:prstGeom>
          <a:noFill/>
        </p:spPr>
        <p:txBody>
          <a:bodyPr wrap="square" rtlCol="0">
            <a:spAutoFit/>
          </a:bodyPr>
          <a:lstStyle/>
          <a:p>
            <a:pPr algn="ctr" rtl="1"/>
            <a:r>
              <a:rPr lang="ar-EG" sz="2800" b="1" dirty="0">
                <a:solidFill>
                  <a:srgbClr val="2D3956"/>
                </a:solidFill>
                <a:latin typeface="Alexandria" charset="0"/>
                <a:cs typeface="Alexandria" charset="0"/>
              </a:rPr>
              <a:t>اختبار  </a:t>
            </a:r>
            <a:r>
              <a:rPr lang="en-US" sz="2800" b="1" dirty="0">
                <a:solidFill>
                  <a:srgbClr val="2D3956"/>
                </a:solidFill>
                <a:latin typeface="Alexandria" charset="0"/>
                <a:cs typeface="Alexandria" charset="0"/>
              </a:rPr>
              <a:t>T </a:t>
            </a:r>
            <a:r>
              <a:rPr lang="ar-EG" sz="2800" b="1" dirty="0">
                <a:solidFill>
                  <a:srgbClr val="2D3956"/>
                </a:solidFill>
                <a:latin typeface="Alexandria" charset="0"/>
                <a:cs typeface="Alexandria" charset="0"/>
              </a:rPr>
              <a:t> لعينتين مرتبطتين </a:t>
            </a:r>
            <a:r>
              <a:rPr lang="en-US" sz="2800" b="1" dirty="0">
                <a:solidFill>
                  <a:srgbClr val="2D3956"/>
                </a:solidFill>
                <a:latin typeface="Alexandria" charset="0"/>
                <a:cs typeface="Alexandria" charset="0"/>
              </a:rPr>
              <a:t>Paired Samples T Test   </a:t>
            </a:r>
            <a:endParaRPr lang="ar-EG" sz="2800" b="1" dirty="0">
              <a:solidFill>
                <a:srgbClr val="2D3956"/>
              </a:solidFill>
              <a:latin typeface="Alexandria" charset="0"/>
              <a:cs typeface="Alexandria" charset="0"/>
            </a:endParaRPr>
          </a:p>
          <a:p>
            <a:pPr algn="ctr" rtl="1"/>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0E14CB23-77FE-3A62-2FA5-B2A8ED1802C5}"/>
              </a:ext>
            </a:extLst>
          </p:cNvPr>
          <p:cNvSpPr txBox="1"/>
          <p:nvPr/>
        </p:nvSpPr>
        <p:spPr>
          <a:xfrm>
            <a:off x="825500" y="1699178"/>
            <a:ext cx="10541000" cy="4524315"/>
          </a:xfrm>
          <a:prstGeom prst="rect">
            <a:avLst/>
          </a:prstGeom>
          <a:noFill/>
        </p:spPr>
        <p:txBody>
          <a:bodyPr wrap="square" rtlCol="0">
            <a:spAutoFit/>
          </a:bodyPr>
          <a:lstStyle/>
          <a:p>
            <a:pPr marL="571500" indent="-571500" algn="r" rtl="1">
              <a:buFont typeface="Wingdings" panose="05000000000000000000" pitchFamily="2" charset="2"/>
              <a:buChar char="q"/>
            </a:pPr>
            <a:r>
              <a:rPr lang="ar-EG" sz="3200" dirty="0">
                <a:solidFill>
                  <a:srgbClr val="2D3956"/>
                </a:solidFill>
                <a:latin typeface="Alexandria" charset="0"/>
                <a:cs typeface="Alexandria" charset="0"/>
              </a:rPr>
              <a:t>يجري اختبار  </a:t>
            </a:r>
            <a:r>
              <a:rPr lang="en-US" sz="3200" dirty="0">
                <a:solidFill>
                  <a:srgbClr val="2D3956"/>
                </a:solidFill>
                <a:latin typeface="Alexandria" charset="0"/>
                <a:cs typeface="Alexandria" charset="0"/>
              </a:rPr>
              <a:t>T </a:t>
            </a:r>
            <a:r>
              <a:rPr lang="ar-EG" sz="3200" dirty="0">
                <a:solidFill>
                  <a:srgbClr val="2D3956"/>
                </a:solidFill>
                <a:latin typeface="Alexandria" charset="0"/>
                <a:cs typeface="Alexandria" charset="0"/>
              </a:rPr>
              <a:t> لعينتين مرتبطتين وذلك لدراسة أثر متغير معين كالتدريب أو نظام خاص لإنقاص الوزن على مجموعة معينة، وذلك من خلال مقارنة قيم هذه الظاهرة قبل تطبيقها مع قيمها بعد التطبيق . أي اختبار قبلي وبعدي على نفس المجموعة ونريد معرفة الفرق بين المتوسطين. </a:t>
            </a:r>
          </a:p>
          <a:p>
            <a:pPr algn="r" rtl="1"/>
            <a:r>
              <a:rPr lang="ar-EG" sz="3200" dirty="0">
                <a:solidFill>
                  <a:srgbClr val="2D3956"/>
                </a:solidFill>
                <a:latin typeface="Alexandria" charset="0"/>
                <a:cs typeface="Alexandria" charset="0"/>
              </a:rPr>
              <a:t> </a:t>
            </a:r>
          </a:p>
          <a:p>
            <a:pPr marL="571500" indent="-571500" algn="r" rtl="1">
              <a:buFont typeface="Wingdings" panose="05000000000000000000" pitchFamily="2" charset="2"/>
              <a:buChar char="q"/>
            </a:pPr>
            <a:r>
              <a:rPr lang="ar-EG" sz="3200" dirty="0">
                <a:solidFill>
                  <a:srgbClr val="2D3956"/>
                </a:solidFill>
                <a:latin typeface="Alexandria" charset="0"/>
                <a:cs typeface="Alexandria" charset="0"/>
              </a:rPr>
              <a:t>يقوم برنامج  </a:t>
            </a:r>
            <a:r>
              <a:rPr lang="en-US" sz="3200" dirty="0">
                <a:solidFill>
                  <a:srgbClr val="2D3956"/>
                </a:solidFill>
                <a:latin typeface="Alexandria" charset="0"/>
                <a:cs typeface="Alexandria" charset="0"/>
              </a:rPr>
              <a:t>SPSS </a:t>
            </a:r>
            <a:r>
              <a:rPr lang="ar-EG" sz="3200" dirty="0">
                <a:solidFill>
                  <a:srgbClr val="2D3956"/>
                </a:solidFill>
                <a:latin typeface="Alexandria" charset="0"/>
                <a:cs typeface="Alexandria" charset="0"/>
              </a:rPr>
              <a:t>بإجراء المقارنات لكل فرد في المجموعة قبل تطبيق الظاهرة وبعد تطبيقها وبالتالي لا بد أن يكون حجم العينتين متساويا.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EDCF522D-5E1C-7B9C-466A-C55F94894C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5BF8A9BE-1FFF-C6E7-5A1E-6C9519266CD1}"/>
              </a:ext>
            </a:extLst>
          </p:cNvPr>
          <p:cNvSpPr txBox="1"/>
          <p:nvPr/>
        </p:nvSpPr>
        <p:spPr>
          <a:xfrm>
            <a:off x="933399" y="6064568"/>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63212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75BD0F-CD87-2276-4895-72FF8ECDEE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77FFA2-4B0E-16BF-C2C6-424F4AB38976}"/>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5AB9544-1D44-55E2-6185-DC24CF9852F9}"/>
              </a:ext>
            </a:extLst>
          </p:cNvPr>
          <p:cNvSpPr txBox="1"/>
          <p:nvPr/>
        </p:nvSpPr>
        <p:spPr>
          <a:xfrm>
            <a:off x="2664543" y="970937"/>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77EF35B3-542D-D78A-8109-AF4A05B40644}"/>
              </a:ext>
            </a:extLst>
          </p:cNvPr>
          <p:cNvSpPr txBox="1"/>
          <p:nvPr/>
        </p:nvSpPr>
        <p:spPr>
          <a:xfrm>
            <a:off x="825500" y="1699178"/>
            <a:ext cx="10541000" cy="4524315"/>
          </a:xfrm>
          <a:prstGeom prst="rect">
            <a:avLst/>
          </a:prstGeom>
          <a:noFill/>
        </p:spPr>
        <p:txBody>
          <a:bodyPr wrap="square" rtlCol="0">
            <a:spAutoFit/>
          </a:bodyPr>
          <a:lstStyle/>
          <a:p>
            <a:pPr algn="r" rtl="1"/>
            <a:r>
              <a:rPr lang="ar-EG" sz="3200" b="1" dirty="0">
                <a:latin typeface="Alexandria" charset="0"/>
              </a:rPr>
              <a:t>مثال:</a:t>
            </a:r>
          </a:p>
          <a:p>
            <a:pPr algn="r" rtl="1"/>
            <a:r>
              <a:rPr lang="ar-EG" sz="3200" dirty="0">
                <a:latin typeface="Alexandria" charset="0"/>
              </a:rPr>
              <a:t> قام باحث بدراسة علامات عشرة من العملاء تبين مدى تذوقهم لصنف من القهوة قبل إضافة مواد معينة عليها وكذلك بعد إضافة هذه المواد .</a:t>
            </a:r>
          </a:p>
          <a:p>
            <a:pPr algn="r" rtl="1"/>
            <a:r>
              <a:rPr lang="ar-EG" sz="3200" dirty="0">
                <a:latin typeface="Alexandria" charset="0"/>
              </a:rPr>
              <a:t> </a:t>
            </a:r>
          </a:p>
          <a:p>
            <a:pPr algn="r" rtl="1"/>
            <a:r>
              <a:rPr lang="ar-EG" sz="3200" b="1" dirty="0">
                <a:latin typeface="Alexandria" charset="0"/>
              </a:rPr>
              <a:t>المطلوب:</a:t>
            </a:r>
          </a:p>
          <a:p>
            <a:pPr algn="r" rtl="1"/>
            <a:r>
              <a:rPr lang="ar-EG" sz="3200" dirty="0">
                <a:latin typeface="Alexandria" charset="0"/>
              </a:rPr>
              <a:t> اختبار ما إذا كان هناك فرق معنوي في متوسط تذوق العملاء قبل الإضافة وبعد الإضافة. </a:t>
            </a:r>
          </a:p>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18E5F8FE-6D94-6F05-A6CF-6439DE558E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37C577B8-9EF9-7187-B794-E01CA39AE43A}"/>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841380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ED536-7C35-F13C-920F-394559C292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332BB9-4FB2-08CD-BB11-C65C2410B2FA}"/>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70808DA-E89B-FAEA-38C4-B1C9D1406EE7}"/>
              </a:ext>
            </a:extLst>
          </p:cNvPr>
          <p:cNvSpPr txBox="1"/>
          <p:nvPr/>
        </p:nvSpPr>
        <p:spPr>
          <a:xfrm>
            <a:off x="2664543" y="970937"/>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85A16205-535E-7F3D-3DE6-46FD02579DCB}"/>
              </a:ext>
            </a:extLst>
          </p:cNvPr>
          <p:cNvSpPr txBox="1"/>
          <p:nvPr/>
        </p:nvSpPr>
        <p:spPr>
          <a:xfrm>
            <a:off x="825500" y="1699178"/>
            <a:ext cx="10541000" cy="1077218"/>
          </a:xfrm>
          <a:prstGeom prst="rect">
            <a:avLst/>
          </a:prstGeom>
          <a:noFill/>
        </p:spPr>
        <p:txBody>
          <a:bodyPr wrap="square" rtlCol="0">
            <a:spAutoFit/>
          </a:bodyPr>
          <a:lstStyle/>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A69F09F0-1376-5671-B98E-F83231FE0A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C8FAFA9-F441-88B3-E16E-384E3F4DF552}"/>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9EBEF815-E0DC-3E80-08DC-00E611E4ED98}"/>
              </a:ext>
            </a:extLst>
          </p:cNvPr>
          <p:cNvPicPr>
            <a:picLocks noChangeAspect="1"/>
          </p:cNvPicPr>
          <p:nvPr/>
        </p:nvPicPr>
        <p:blipFill>
          <a:blip r:embed="rId3"/>
          <a:stretch>
            <a:fillRect/>
          </a:stretch>
        </p:blipFill>
        <p:spPr>
          <a:xfrm>
            <a:off x="1355535" y="1697375"/>
            <a:ext cx="9475885" cy="3851705"/>
          </a:xfrm>
          <a:prstGeom prst="rect">
            <a:avLst/>
          </a:prstGeom>
        </p:spPr>
      </p:pic>
    </p:spTree>
    <p:extLst>
      <p:ext uri="{BB962C8B-B14F-4D97-AF65-F5344CB8AC3E}">
        <p14:creationId xmlns:p14="http://schemas.microsoft.com/office/powerpoint/2010/main" val="25444455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9B3D76-3C8A-DAE9-C01F-6E9BAEA194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906EC07-AA1F-A7D8-F037-27A7BBABD899}"/>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963A44F-E704-983F-55D3-F514BBCE4344}"/>
              </a:ext>
            </a:extLst>
          </p:cNvPr>
          <p:cNvSpPr txBox="1"/>
          <p:nvPr/>
        </p:nvSpPr>
        <p:spPr>
          <a:xfrm>
            <a:off x="2458065" y="839923"/>
            <a:ext cx="6548283" cy="523220"/>
          </a:xfrm>
          <a:prstGeom prst="rect">
            <a:avLst/>
          </a:prstGeom>
          <a:noFill/>
        </p:spPr>
        <p:txBody>
          <a:bodyPr wrap="square" rtlCol="0">
            <a:spAutoFit/>
          </a:bodyPr>
          <a:lstStyle/>
          <a:p>
            <a:pPr algn="ctr" rtl="1"/>
            <a:r>
              <a:rPr lang="ar-EG" sz="2800" b="1" dirty="0">
                <a:solidFill>
                  <a:srgbClr val="2D3956"/>
                </a:solidFill>
                <a:latin typeface="Alexandria" charset="0"/>
                <a:cs typeface="Alexandria" charset="0"/>
              </a:rPr>
              <a:t>خطوات الاختبار على البرنامج الاحصائي </a:t>
            </a:r>
            <a:r>
              <a:rPr lang="en-US" sz="2800" b="1" dirty="0">
                <a:solidFill>
                  <a:srgbClr val="2D3956"/>
                </a:solidFill>
                <a:latin typeface="Alexandria" charset="0"/>
                <a:cs typeface="Alexandria" charset="0"/>
              </a:rPr>
              <a:t>SPSS </a:t>
            </a:r>
          </a:p>
        </p:txBody>
      </p:sp>
      <p:sp>
        <p:nvSpPr>
          <p:cNvPr id="48" name="TextBox 47">
            <a:extLst>
              <a:ext uri="{FF2B5EF4-FFF2-40B4-BE49-F238E27FC236}">
                <a16:creationId xmlns:a16="http://schemas.microsoft.com/office/drawing/2014/main" id="{C0447F4F-6E5F-B74F-8A9D-EA61FCCF90FD}"/>
              </a:ext>
            </a:extLst>
          </p:cNvPr>
          <p:cNvSpPr txBox="1"/>
          <p:nvPr/>
        </p:nvSpPr>
        <p:spPr>
          <a:xfrm>
            <a:off x="825500" y="1699178"/>
            <a:ext cx="10541000" cy="4955203"/>
          </a:xfrm>
          <a:prstGeom prst="rect">
            <a:avLst/>
          </a:prstGeom>
          <a:noFill/>
        </p:spPr>
        <p:txBody>
          <a:bodyPr wrap="square" rtlCol="0">
            <a:spAutoFit/>
          </a:bodyPr>
          <a:lstStyle/>
          <a:p>
            <a:pPr algn="just" rtl="1"/>
            <a:r>
              <a:rPr lang="ar-EG" sz="3600" dirty="0">
                <a:solidFill>
                  <a:srgbClr val="2D3956"/>
                </a:solidFill>
                <a:latin typeface="Alexandria" charset="0"/>
                <a:cs typeface="Alexandria" charset="0"/>
              </a:rPr>
              <a:t>1- ادخال البيانات للمتغيرين </a:t>
            </a:r>
            <a:r>
              <a:rPr lang="en-US" sz="3600" dirty="0">
                <a:solidFill>
                  <a:srgbClr val="2D3956"/>
                </a:solidFill>
                <a:latin typeface="Alexandria" charset="0"/>
                <a:cs typeface="Alexandria" charset="0"/>
              </a:rPr>
              <a:t>Before</a:t>
            </a:r>
            <a:r>
              <a:rPr lang="ar-EG" sz="3600" dirty="0">
                <a:solidFill>
                  <a:srgbClr val="2D3956"/>
                </a:solidFill>
                <a:latin typeface="Alexandria" charset="0"/>
                <a:cs typeface="Alexandria" charset="0"/>
              </a:rPr>
              <a:t> قبل الإضافة و </a:t>
            </a:r>
            <a:r>
              <a:rPr lang="en-US" sz="3600" dirty="0">
                <a:solidFill>
                  <a:srgbClr val="2D3956"/>
                </a:solidFill>
                <a:latin typeface="Alexandria" charset="0"/>
                <a:cs typeface="Alexandria" charset="0"/>
              </a:rPr>
              <a:t>After</a:t>
            </a:r>
            <a:r>
              <a:rPr lang="ar-EG" sz="3600" dirty="0">
                <a:solidFill>
                  <a:srgbClr val="2D3956"/>
                </a:solidFill>
                <a:latin typeface="Alexandria" charset="0"/>
                <a:cs typeface="Alexandria" charset="0"/>
              </a:rPr>
              <a:t> بعد الإضافة. </a:t>
            </a:r>
          </a:p>
          <a:p>
            <a:pPr algn="just" rtl="1"/>
            <a:r>
              <a:rPr lang="ar-EG" sz="3600" dirty="0">
                <a:solidFill>
                  <a:srgbClr val="2D3956"/>
                </a:solidFill>
                <a:latin typeface="Alexandria" charset="0"/>
                <a:cs typeface="Alexandria" charset="0"/>
              </a:rPr>
              <a:t>2- نختار </a:t>
            </a:r>
            <a:r>
              <a:rPr lang="en-US" sz="3600" dirty="0">
                <a:solidFill>
                  <a:srgbClr val="2D3956"/>
                </a:solidFill>
                <a:latin typeface="Alexandria" charset="0"/>
                <a:cs typeface="Alexandria" charset="0"/>
              </a:rPr>
              <a:t>Analyze      Compare mean       Paired Samples T test  </a:t>
            </a:r>
          </a:p>
          <a:p>
            <a:pPr algn="just" rtl="1"/>
            <a:r>
              <a:rPr lang="en-US" sz="3600" dirty="0">
                <a:solidFill>
                  <a:srgbClr val="2D3956"/>
                </a:solidFill>
                <a:latin typeface="Alexandria" charset="0"/>
                <a:cs typeface="Alexandria" charset="0"/>
              </a:rPr>
              <a:t>3- </a:t>
            </a:r>
            <a:r>
              <a:rPr lang="ar-EG" sz="3600" dirty="0">
                <a:solidFill>
                  <a:srgbClr val="2D3956"/>
                </a:solidFill>
                <a:latin typeface="Alexandria" charset="0"/>
                <a:cs typeface="Alexandria" charset="0"/>
              </a:rPr>
              <a:t>تظهر نافذة بعنوان </a:t>
            </a:r>
            <a:r>
              <a:rPr lang="en-US" sz="3600" dirty="0">
                <a:solidFill>
                  <a:srgbClr val="2D3956"/>
                </a:solidFill>
                <a:latin typeface="Alexandria" charset="0"/>
                <a:cs typeface="Alexandria" charset="0"/>
              </a:rPr>
              <a:t>Paired Samples T Test ، </a:t>
            </a:r>
            <a:r>
              <a:rPr lang="ar-EG" sz="3600" dirty="0">
                <a:solidFill>
                  <a:srgbClr val="2D3956"/>
                </a:solidFill>
                <a:latin typeface="Alexandria" charset="0"/>
                <a:cs typeface="Alexandria" charset="0"/>
              </a:rPr>
              <a:t>ننقل المتغيرين </a:t>
            </a:r>
            <a:r>
              <a:rPr lang="en-US" sz="3600" dirty="0">
                <a:solidFill>
                  <a:srgbClr val="2D3956"/>
                </a:solidFill>
                <a:latin typeface="Alexandria" charset="0"/>
                <a:cs typeface="Alexandria" charset="0"/>
              </a:rPr>
              <a:t> After </a:t>
            </a:r>
            <a:r>
              <a:rPr lang="ar-EG" sz="3600" dirty="0">
                <a:solidFill>
                  <a:srgbClr val="2D3956"/>
                </a:solidFill>
                <a:latin typeface="Alexandria" charset="0"/>
                <a:cs typeface="Alexandria" charset="0"/>
              </a:rPr>
              <a:t> و </a:t>
            </a:r>
            <a:r>
              <a:rPr lang="en-US" sz="3600" dirty="0">
                <a:solidFill>
                  <a:srgbClr val="2D3956"/>
                </a:solidFill>
                <a:latin typeface="Alexandria" charset="0"/>
                <a:cs typeface="Alexandria" charset="0"/>
              </a:rPr>
              <a:t> Before </a:t>
            </a:r>
            <a:r>
              <a:rPr lang="ar-EG" sz="3600" dirty="0">
                <a:solidFill>
                  <a:srgbClr val="2D3956"/>
                </a:solidFill>
                <a:latin typeface="Alexandria" charset="0"/>
                <a:cs typeface="Alexandria" charset="0"/>
              </a:rPr>
              <a:t>الى المستطيل بعنوان</a:t>
            </a:r>
            <a:r>
              <a:rPr lang="en-US" sz="3600" dirty="0">
                <a:solidFill>
                  <a:srgbClr val="2D3956"/>
                </a:solidFill>
                <a:latin typeface="Alexandria" charset="0"/>
                <a:cs typeface="Alexandria" charset="0"/>
              </a:rPr>
              <a:t>Paired   variables </a:t>
            </a:r>
            <a:r>
              <a:rPr lang="ar-EG" sz="3600" dirty="0">
                <a:solidFill>
                  <a:srgbClr val="2D3956"/>
                </a:solidFill>
                <a:latin typeface="Alexandria" charset="0"/>
                <a:cs typeface="Alexandria" charset="0"/>
              </a:rPr>
              <a:t> ثم الضغط على </a:t>
            </a:r>
            <a:r>
              <a:rPr lang="en-US" sz="3600" dirty="0">
                <a:solidFill>
                  <a:srgbClr val="2D3956"/>
                </a:solidFill>
                <a:latin typeface="Alexandria" charset="0"/>
                <a:cs typeface="Alexandria" charset="0"/>
              </a:rPr>
              <a:t>OK</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6BE01EB3-B68C-2432-E2D9-151236F903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7491830A-20A5-419F-8B24-97B4AB46D2E3}"/>
              </a:ext>
            </a:extLst>
          </p:cNvPr>
          <p:cNvSpPr txBox="1"/>
          <p:nvPr/>
        </p:nvSpPr>
        <p:spPr>
          <a:xfrm>
            <a:off x="825500" y="6038827"/>
            <a:ext cx="3462288" cy="369332"/>
          </a:xfrm>
          <a:prstGeom prst="rect">
            <a:avLst/>
          </a:prstGeom>
          <a:noFill/>
        </p:spPr>
        <p:txBody>
          <a:bodyPr wrap="square" rtlCol="1">
            <a:spAutoFit/>
          </a:bodyPr>
          <a:lstStyle/>
          <a:p>
            <a:r>
              <a:rPr lang="en-US" dirty="0"/>
              <a:t>https://midocean.edu.km/</a:t>
            </a:r>
          </a:p>
        </p:txBody>
      </p:sp>
      <p:sp>
        <p:nvSpPr>
          <p:cNvPr id="4" name="سهم: لليمين 3">
            <a:extLst>
              <a:ext uri="{FF2B5EF4-FFF2-40B4-BE49-F238E27FC236}">
                <a16:creationId xmlns:a16="http://schemas.microsoft.com/office/drawing/2014/main" id="{DB0F728E-B209-F94C-53D0-68F345035027}"/>
              </a:ext>
            </a:extLst>
          </p:cNvPr>
          <p:cNvSpPr/>
          <p:nvPr/>
        </p:nvSpPr>
        <p:spPr>
          <a:xfrm flipV="1">
            <a:off x="2458065" y="2989006"/>
            <a:ext cx="473826" cy="3188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5" name="سهم: لليمين 4">
            <a:extLst>
              <a:ext uri="{FF2B5EF4-FFF2-40B4-BE49-F238E27FC236}">
                <a16:creationId xmlns:a16="http://schemas.microsoft.com/office/drawing/2014/main" id="{CB212A03-F0FC-75CE-BA0F-9FDEE87B9A3F}"/>
              </a:ext>
            </a:extLst>
          </p:cNvPr>
          <p:cNvSpPr/>
          <p:nvPr/>
        </p:nvSpPr>
        <p:spPr>
          <a:xfrm>
            <a:off x="5996068" y="2989007"/>
            <a:ext cx="473826" cy="31883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26618246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63050C-DC7A-25E9-B252-D3653A0AEC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9586E9-161D-7D4F-C8AE-88268B4CFF62}"/>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A135EDF-AFF5-AB1C-F201-85F5A654950E}"/>
              </a:ext>
            </a:extLst>
          </p:cNvPr>
          <p:cNvSpPr txBox="1"/>
          <p:nvPr/>
        </p:nvSpPr>
        <p:spPr>
          <a:xfrm>
            <a:off x="2664543" y="970937"/>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9493DF9A-FADF-9768-B1B3-79A507F2CBCB}"/>
              </a:ext>
            </a:extLst>
          </p:cNvPr>
          <p:cNvSpPr txBox="1"/>
          <p:nvPr/>
        </p:nvSpPr>
        <p:spPr>
          <a:xfrm>
            <a:off x="825500" y="1699178"/>
            <a:ext cx="10541000" cy="4955203"/>
          </a:xfrm>
          <a:prstGeom prst="rect">
            <a:avLst/>
          </a:prstGeom>
          <a:noFill/>
        </p:spPr>
        <p:txBody>
          <a:bodyPr wrap="square" rtlCol="0">
            <a:spAutoFit/>
          </a:bodyPr>
          <a:lstStyle/>
          <a:p>
            <a:pPr algn="ctr" rtl="1"/>
            <a:r>
              <a:rPr lang="ar-EG" sz="2800" b="1" dirty="0">
                <a:latin typeface="Alexandria" charset="0"/>
                <a:cs typeface="Alexandria" charset="0"/>
              </a:rPr>
              <a:t>المخرجات (ثلاث جداول) </a:t>
            </a:r>
          </a:p>
          <a:p>
            <a:pPr algn="r" rtl="1"/>
            <a:r>
              <a:rPr lang="ar-EG" sz="2800" dirty="0">
                <a:latin typeface="Alexandria" charset="0"/>
                <a:cs typeface="Alexandria" charset="0"/>
              </a:rPr>
              <a:t>الأول: </a:t>
            </a:r>
            <a:r>
              <a:rPr lang="en-US" sz="2800" dirty="0">
                <a:latin typeface="Alexandria" charset="0"/>
                <a:cs typeface="Alexandria" charset="0"/>
              </a:rPr>
              <a:t>Paired Samples Statistics : </a:t>
            </a:r>
            <a:r>
              <a:rPr lang="ar-EG" sz="2800" dirty="0">
                <a:latin typeface="Alexandria" charset="0"/>
                <a:cs typeface="Alexandria" charset="0"/>
              </a:rPr>
              <a:t>يظهر المتوسط الحسابي  وذلك لكل من العلامات قبل وبعد الإضافة</a:t>
            </a:r>
          </a:p>
          <a:p>
            <a:pPr algn="r" rtl="1"/>
            <a:r>
              <a:rPr lang="ar-EG" sz="2800" dirty="0">
                <a:latin typeface="Alexandria" charset="0"/>
                <a:cs typeface="Alexandria" charset="0"/>
              </a:rPr>
              <a:t>الثاني: </a:t>
            </a:r>
            <a:r>
              <a:rPr lang="en-US" sz="2800" dirty="0">
                <a:latin typeface="Alexandria" charset="0"/>
                <a:cs typeface="Alexandria" charset="0"/>
              </a:rPr>
              <a:t>Paired Samples Correlation :</a:t>
            </a:r>
            <a:r>
              <a:rPr lang="ar-EG" sz="2800" dirty="0">
                <a:latin typeface="Alexandria" charset="0"/>
                <a:cs typeface="Alexandria" charset="0"/>
              </a:rPr>
              <a:t>يظهر قوة الارتباط بين العلامات  قبل وبعد الإضافة والتي تساوي 0.545 </a:t>
            </a:r>
          </a:p>
          <a:p>
            <a:pPr algn="r" rtl="1"/>
            <a:r>
              <a:rPr lang="ar-EG" sz="2800" dirty="0">
                <a:latin typeface="Alexandria" charset="0"/>
                <a:cs typeface="Alexandria" charset="0"/>
              </a:rPr>
              <a:t>الثالث </a:t>
            </a:r>
            <a:r>
              <a:rPr lang="en-US" sz="2800" dirty="0">
                <a:latin typeface="Alexandria" charset="0"/>
                <a:cs typeface="Alexandria" charset="0"/>
              </a:rPr>
              <a:t>Paired Samples Test : </a:t>
            </a:r>
            <a:r>
              <a:rPr lang="ar-EG" sz="2800" dirty="0">
                <a:latin typeface="Alexandria" charset="0"/>
                <a:cs typeface="Alexandria" charset="0"/>
              </a:rPr>
              <a:t>يظهر اختبار </a:t>
            </a:r>
            <a:r>
              <a:rPr lang="en-US" sz="2800" dirty="0">
                <a:latin typeface="Alexandria" charset="0"/>
                <a:cs typeface="Alexandria" charset="0"/>
              </a:rPr>
              <a:t>t  </a:t>
            </a:r>
            <a:r>
              <a:rPr lang="ar-EG" sz="2800" dirty="0">
                <a:latin typeface="Alexandria" charset="0"/>
                <a:cs typeface="Alexandria" charset="0"/>
              </a:rPr>
              <a:t>للعينتين المرتبطين </a:t>
            </a:r>
            <a:r>
              <a:rPr lang="en-US" sz="2800" dirty="0">
                <a:latin typeface="Alexandria" charset="0"/>
                <a:cs typeface="Alexandria" charset="0"/>
              </a:rPr>
              <a:t> t  </a:t>
            </a:r>
            <a:r>
              <a:rPr lang="ar-EG" sz="2800" dirty="0">
                <a:latin typeface="Alexandria" charset="0"/>
                <a:cs typeface="Alexandria" charset="0"/>
              </a:rPr>
              <a:t>المحسوبة = 2.090   ، مستوى الدلالة </a:t>
            </a:r>
            <a:r>
              <a:rPr lang="en-US" sz="2800" dirty="0">
                <a:latin typeface="Alexandria" charset="0"/>
                <a:cs typeface="Alexandria" charset="0"/>
              </a:rPr>
              <a:t> sig= 0.066   </a:t>
            </a:r>
            <a:r>
              <a:rPr lang="ar-EG" sz="2800" dirty="0">
                <a:latin typeface="Alexandria" charset="0"/>
                <a:cs typeface="Alexandria" charset="0"/>
              </a:rPr>
              <a:t>وأكبر من 0.05 </a:t>
            </a:r>
          </a:p>
          <a:p>
            <a:pPr algn="ctr" rtl="1"/>
            <a:r>
              <a:rPr lang="ar-EG" sz="2800" b="1" dirty="0">
                <a:latin typeface="Alexandria" charset="0"/>
                <a:cs typeface="Alexandria" charset="0"/>
              </a:rPr>
              <a:t>القرار</a:t>
            </a:r>
          </a:p>
          <a:p>
            <a:pPr algn="r" rtl="1"/>
            <a:r>
              <a:rPr lang="ar-EG" sz="2800" dirty="0">
                <a:latin typeface="Alexandria" charset="0"/>
                <a:cs typeface="Alexandria" charset="0"/>
              </a:rPr>
              <a:t>لذلك لا يوجد فرق معنوي بين تذوق العملاء للقهوة قبل الإضافة وتذوقهم لها بعد الإضافة. </a:t>
            </a:r>
          </a:p>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2988CB90-AD8E-D0F0-7B17-65D0AB5DE5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E12FFD3E-E978-46B2-91D7-30953BC8489F}"/>
              </a:ext>
            </a:extLst>
          </p:cNvPr>
          <p:cNvSpPr txBox="1"/>
          <p:nvPr/>
        </p:nvSpPr>
        <p:spPr>
          <a:xfrm>
            <a:off x="825500" y="6003013"/>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863394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EE6C1D-200C-7B54-9110-092E6D3BC3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26D034-DDD2-7194-327A-1357D9028AF3}"/>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8538F27-345A-52D6-5760-B98C39D53D0A}"/>
              </a:ext>
            </a:extLst>
          </p:cNvPr>
          <p:cNvSpPr txBox="1"/>
          <p:nvPr/>
        </p:nvSpPr>
        <p:spPr>
          <a:xfrm>
            <a:off x="1604041" y="924597"/>
            <a:ext cx="7750988" cy="523220"/>
          </a:xfrm>
          <a:prstGeom prst="rect">
            <a:avLst/>
          </a:prstGeom>
          <a:noFill/>
        </p:spPr>
        <p:txBody>
          <a:bodyPr wrap="square" rtlCol="0">
            <a:spAutoFit/>
          </a:bodyPr>
          <a:lstStyle/>
          <a:p>
            <a:pPr algn="ctr" rtl="1"/>
            <a:r>
              <a:rPr lang="ar-EG" sz="2800" b="1">
                <a:latin typeface="Alexandria" charset="0"/>
                <a:cs typeface="Alexandria" charset="0"/>
              </a:rPr>
              <a:t>اختبار الفرق بين متوسطات عدد من المجموعات ( ثلاث فأكثر)</a:t>
            </a:r>
            <a:endParaRPr lang="ar-EG" sz="2800" b="1" dirty="0">
              <a:latin typeface="Alexandria" charset="0"/>
              <a:cs typeface="Alexandria" charset="0"/>
            </a:endParaRPr>
          </a:p>
        </p:txBody>
      </p:sp>
      <p:sp>
        <p:nvSpPr>
          <p:cNvPr id="48" name="TextBox 47">
            <a:extLst>
              <a:ext uri="{FF2B5EF4-FFF2-40B4-BE49-F238E27FC236}">
                <a16:creationId xmlns:a16="http://schemas.microsoft.com/office/drawing/2014/main" id="{E607FA7A-52DD-65F6-A97A-082633944F5F}"/>
              </a:ext>
            </a:extLst>
          </p:cNvPr>
          <p:cNvSpPr txBox="1"/>
          <p:nvPr/>
        </p:nvSpPr>
        <p:spPr>
          <a:xfrm>
            <a:off x="825500" y="1699178"/>
            <a:ext cx="10541000" cy="4955203"/>
          </a:xfrm>
          <a:prstGeom prst="rect">
            <a:avLst/>
          </a:prstGeom>
          <a:noFill/>
        </p:spPr>
        <p:txBody>
          <a:bodyPr wrap="square" rtlCol="0">
            <a:spAutoFit/>
          </a:bodyPr>
          <a:lstStyle/>
          <a:p>
            <a:pPr marL="457200" indent="-457200" algn="r" rtl="1">
              <a:buFont typeface="Arial" panose="020B0604020202020204" pitchFamily="34" charset="0"/>
              <a:buChar char="•"/>
            </a:pPr>
            <a:r>
              <a:rPr lang="ar-EG" sz="2800" dirty="0">
                <a:latin typeface="Sakkal Majalla" panose="02000000000000000000" pitchFamily="2" charset="-78"/>
                <a:cs typeface="Arial" panose="020B0604020202020204" pitchFamily="34" charset="0"/>
              </a:rPr>
              <a:t> </a:t>
            </a:r>
            <a:r>
              <a:rPr lang="ar-EG" sz="3200" dirty="0">
                <a:latin typeface="Sakkal Majalla" panose="02000000000000000000" pitchFamily="2" charset="-78"/>
              </a:rPr>
              <a:t>يستخدم اختبار </a:t>
            </a:r>
            <a:r>
              <a:rPr lang="en-US" sz="3200" dirty="0">
                <a:latin typeface="Sakkal Majalla" panose="02000000000000000000" pitchFamily="2" charset="-78"/>
              </a:rPr>
              <a:t> ANOVA ( Analysis of Variance)  </a:t>
            </a:r>
            <a:r>
              <a:rPr lang="ar-EG" sz="3200" dirty="0">
                <a:latin typeface="Sakkal Majalla" panose="02000000000000000000" pitchFamily="2" charset="-78"/>
              </a:rPr>
              <a:t>لمعرفة الفرق بين متوسطات عدد من المجموعات ( ثلاث فأكثر)</a:t>
            </a:r>
          </a:p>
          <a:p>
            <a:pPr marL="457200" indent="-457200" algn="r" rtl="1">
              <a:buFont typeface="Arial" panose="020B0604020202020204" pitchFamily="34" charset="0"/>
              <a:buChar char="•"/>
            </a:pPr>
            <a:r>
              <a:rPr lang="ar-EG" sz="3200" dirty="0">
                <a:latin typeface="Sakkal Majalla" panose="02000000000000000000" pitchFamily="2" charset="-78"/>
              </a:rPr>
              <a:t>يظهر تحليل التباين </a:t>
            </a:r>
            <a:r>
              <a:rPr lang="en-US" sz="3200" dirty="0">
                <a:latin typeface="Sakkal Majalla" panose="02000000000000000000" pitchFamily="2" charset="-78"/>
              </a:rPr>
              <a:t>ANOVA </a:t>
            </a:r>
            <a:r>
              <a:rPr lang="ar-EG" sz="3200" dirty="0">
                <a:latin typeface="Sakkal Majalla" panose="02000000000000000000" pitchFamily="2" charset="-78"/>
              </a:rPr>
              <a:t> ما يلي: </a:t>
            </a:r>
          </a:p>
          <a:p>
            <a:pPr marL="914400" lvl="1" indent="-457200" algn="r" rtl="1">
              <a:buFont typeface="Wingdings" panose="05000000000000000000" pitchFamily="2" charset="2"/>
              <a:buChar char="ü"/>
            </a:pPr>
            <a:r>
              <a:rPr lang="ar-EG" sz="3200" dirty="0">
                <a:latin typeface="Sakkal Majalla" panose="02000000000000000000" pitchFamily="2" charset="-78"/>
              </a:rPr>
              <a:t>التباين بين المجموعة </a:t>
            </a:r>
            <a:r>
              <a:rPr lang="en-US" sz="3200" dirty="0">
                <a:latin typeface="Sakkal Majalla" panose="02000000000000000000" pitchFamily="2" charset="-78"/>
              </a:rPr>
              <a:t>Between group</a:t>
            </a:r>
          </a:p>
          <a:p>
            <a:pPr marL="914400" lvl="1" indent="-457200" algn="r" rtl="1">
              <a:buFont typeface="Wingdings" panose="05000000000000000000" pitchFamily="2" charset="2"/>
              <a:buChar char="ü"/>
            </a:pPr>
            <a:r>
              <a:rPr lang="ar-EG" sz="3200" dirty="0">
                <a:latin typeface="Sakkal Majalla" panose="02000000000000000000" pitchFamily="2" charset="-78"/>
              </a:rPr>
              <a:t>التباين في المجموعة </a:t>
            </a:r>
            <a:r>
              <a:rPr lang="en-US" sz="3200" dirty="0">
                <a:latin typeface="Sakkal Majalla" panose="02000000000000000000" pitchFamily="2" charset="-78"/>
              </a:rPr>
              <a:t>Within group </a:t>
            </a:r>
          </a:p>
          <a:p>
            <a:pPr marL="457200" indent="-457200" algn="r" rtl="1">
              <a:buFont typeface="Arial" panose="020B0604020202020204" pitchFamily="34" charset="0"/>
              <a:buChar char="•"/>
            </a:pPr>
            <a:r>
              <a:rPr lang="ar-EG" sz="3200" dirty="0">
                <a:latin typeface="Sakkal Majalla" panose="02000000000000000000" pitchFamily="2" charset="-78"/>
              </a:rPr>
              <a:t>نتائج اختبار  </a:t>
            </a:r>
            <a:r>
              <a:rPr lang="en-US" sz="3200" dirty="0">
                <a:latin typeface="Sakkal Majalla" panose="02000000000000000000" pitchFamily="2" charset="-78"/>
              </a:rPr>
              <a:t>F  </a:t>
            </a:r>
            <a:r>
              <a:rPr lang="ar-EG" sz="3200" dirty="0">
                <a:latin typeface="Sakkal Majalla" panose="02000000000000000000" pitchFamily="2" charset="-78"/>
              </a:rPr>
              <a:t> والتي تشير ما إذا كان هناك فرق معنوي بين متوسطات المجموعات المختلفة ، ولكنه لا يحدد أين يوجد الفرق؟ </a:t>
            </a:r>
          </a:p>
          <a:p>
            <a:pPr algn="r" rtl="1"/>
            <a:endParaRPr lang="ar-EG" sz="2800" dirty="0">
              <a:latin typeface="Sakkal Majalla" panose="02000000000000000000" pitchFamily="2" charset="-78"/>
              <a:cs typeface="Arial" panose="020B0604020202020204" pitchFamily="34"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1FC56813-B891-AFB8-9F85-7894641BD8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904A0F94-0487-E8B4-6A5A-C6F4389E280C}"/>
              </a:ext>
            </a:extLst>
          </p:cNvPr>
          <p:cNvSpPr txBox="1"/>
          <p:nvPr/>
        </p:nvSpPr>
        <p:spPr>
          <a:xfrm>
            <a:off x="933399" y="5976909"/>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774856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13A27F-AFC4-FC98-55C4-210E3692AD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968B72-A29A-607E-EDCC-276C30FA9EC0}"/>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4DEF49F-707C-8C8B-810A-85D515CE13D2}"/>
              </a:ext>
            </a:extLst>
          </p:cNvPr>
          <p:cNvSpPr txBox="1"/>
          <p:nvPr/>
        </p:nvSpPr>
        <p:spPr>
          <a:xfrm>
            <a:off x="2664543" y="596220"/>
            <a:ext cx="5776085" cy="954107"/>
          </a:xfrm>
          <a:prstGeom prst="rect">
            <a:avLst/>
          </a:prstGeom>
          <a:noFill/>
        </p:spPr>
        <p:txBody>
          <a:bodyPr wrap="square" rtlCol="0">
            <a:spAutoFit/>
          </a:bodyPr>
          <a:lstStyle/>
          <a:p>
            <a:pPr algn="ctr" rtl="1"/>
            <a:r>
              <a:rPr lang="ar-EG" sz="2800" b="1">
                <a:latin typeface="Alexandria" charset="0"/>
                <a:cs typeface="Alexandria" charset="0"/>
              </a:rPr>
              <a:t>اختبار الفرق بين متوسطات عدد من المجموعات ( ثلاث فأكثر) على برنامج </a:t>
            </a:r>
            <a:r>
              <a:rPr lang="en-US" sz="2800" b="1">
                <a:latin typeface="Alexandria" charset="0"/>
                <a:cs typeface="Alexandria" charset="0"/>
              </a:rPr>
              <a:t>SPSS</a:t>
            </a:r>
            <a:endParaRPr lang="en-US" sz="2800" b="1" dirty="0">
              <a:latin typeface="Alexandria" charset="0"/>
              <a:cs typeface="Alexandria" charset="0"/>
            </a:endParaRPr>
          </a:p>
        </p:txBody>
      </p:sp>
      <p:sp>
        <p:nvSpPr>
          <p:cNvPr id="48" name="TextBox 47">
            <a:extLst>
              <a:ext uri="{FF2B5EF4-FFF2-40B4-BE49-F238E27FC236}">
                <a16:creationId xmlns:a16="http://schemas.microsoft.com/office/drawing/2014/main" id="{442FBB45-E752-C3B8-72F5-6890BF7847C0}"/>
              </a:ext>
            </a:extLst>
          </p:cNvPr>
          <p:cNvSpPr txBox="1"/>
          <p:nvPr/>
        </p:nvSpPr>
        <p:spPr>
          <a:xfrm>
            <a:off x="6351638" y="1699178"/>
            <a:ext cx="5014861" cy="4031873"/>
          </a:xfrm>
          <a:prstGeom prst="rect">
            <a:avLst/>
          </a:prstGeom>
          <a:noFill/>
        </p:spPr>
        <p:txBody>
          <a:bodyPr wrap="square" rtlCol="0">
            <a:spAutoFit/>
          </a:bodyPr>
          <a:lstStyle/>
          <a:p>
            <a:pPr algn="r" rtl="1"/>
            <a:r>
              <a:rPr lang="ar-EG" sz="3200" dirty="0">
                <a:solidFill>
                  <a:srgbClr val="2D3956"/>
                </a:solidFill>
                <a:latin typeface="Alexandria" charset="0"/>
                <a:cs typeface="Alexandria" charset="0"/>
              </a:rPr>
              <a:t>مثال: </a:t>
            </a:r>
          </a:p>
          <a:p>
            <a:pPr algn="r" rtl="1"/>
            <a:r>
              <a:rPr lang="ar-EG" sz="3200" dirty="0">
                <a:solidFill>
                  <a:srgbClr val="2D3956"/>
                </a:solidFill>
                <a:latin typeface="Alexandria" charset="0"/>
                <a:cs typeface="Alexandria" charset="0"/>
              </a:rPr>
              <a:t>إذا أراد باحث أن يدرس مستوى الرضا الوظيفي في الورديات الثلاثة العاملة في أحد المصانع لمعرفة ما إذا كان  هناك فرق ذو دلالة إحصائية بينهما وذلك وفقا للبيانات المقابلة.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E0780295-8B59-6E3E-DFFD-375DFDE9FF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DF4E01D-EF81-16BB-9112-2A15873A45FF}"/>
              </a:ext>
            </a:extLst>
          </p:cNvPr>
          <p:cNvSpPr txBox="1"/>
          <p:nvPr/>
        </p:nvSpPr>
        <p:spPr>
          <a:xfrm>
            <a:off x="933399" y="5976909"/>
            <a:ext cx="3462288" cy="369332"/>
          </a:xfrm>
          <a:prstGeom prst="rect">
            <a:avLst/>
          </a:prstGeom>
          <a:noFill/>
        </p:spPr>
        <p:txBody>
          <a:bodyPr wrap="square" rtlCol="1">
            <a:spAutoFit/>
          </a:bodyPr>
          <a:lstStyle/>
          <a:p>
            <a:r>
              <a:rPr lang="en-US" dirty="0"/>
              <a:t>https://midocean.edu.km/</a:t>
            </a:r>
          </a:p>
        </p:txBody>
      </p:sp>
      <p:pic>
        <p:nvPicPr>
          <p:cNvPr id="5" name="صورة 4">
            <a:extLst>
              <a:ext uri="{FF2B5EF4-FFF2-40B4-BE49-F238E27FC236}">
                <a16:creationId xmlns:a16="http://schemas.microsoft.com/office/drawing/2014/main" id="{BFD6B349-D5BF-E255-6475-857AC9B030CB}"/>
              </a:ext>
            </a:extLst>
          </p:cNvPr>
          <p:cNvPicPr>
            <a:picLocks noChangeAspect="1"/>
          </p:cNvPicPr>
          <p:nvPr/>
        </p:nvPicPr>
        <p:blipFill>
          <a:blip r:embed="rId3"/>
          <a:stretch>
            <a:fillRect/>
          </a:stretch>
        </p:blipFill>
        <p:spPr>
          <a:xfrm>
            <a:off x="1042395" y="1666680"/>
            <a:ext cx="4797968" cy="4096867"/>
          </a:xfrm>
          <a:prstGeom prst="rect">
            <a:avLst/>
          </a:prstGeom>
        </p:spPr>
      </p:pic>
    </p:spTree>
    <p:extLst>
      <p:ext uri="{BB962C8B-B14F-4D97-AF65-F5344CB8AC3E}">
        <p14:creationId xmlns:p14="http://schemas.microsoft.com/office/powerpoint/2010/main" val="2740875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72B9EC-BAA0-260B-70D8-90C191EA6B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AB37C5-2FB4-85E0-D107-92ECF4B279AB}"/>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5AA4957-BABC-2097-82F6-B067EB4001A8}"/>
              </a:ext>
            </a:extLst>
          </p:cNvPr>
          <p:cNvSpPr txBox="1"/>
          <p:nvPr/>
        </p:nvSpPr>
        <p:spPr>
          <a:xfrm>
            <a:off x="1475531" y="878256"/>
            <a:ext cx="8454360" cy="523220"/>
          </a:xfrm>
          <a:prstGeom prst="rect">
            <a:avLst/>
          </a:prstGeom>
          <a:noFill/>
        </p:spPr>
        <p:txBody>
          <a:bodyPr wrap="square" rtlCol="0">
            <a:spAutoFit/>
          </a:bodyPr>
          <a:lstStyle/>
          <a:p>
            <a:pPr algn="ctr" rtl="1"/>
            <a:r>
              <a:rPr lang="ar-EG" sz="2800" b="1" dirty="0">
                <a:latin typeface="Sakkal Majalla" panose="02000000000000000000" pitchFamily="2" charset="-78"/>
                <a:cs typeface="Sakkal Majalla" panose="02000000000000000000" pitchFamily="2" charset="-78"/>
              </a:rPr>
              <a:t>أولا : صياغة الفروض</a:t>
            </a:r>
          </a:p>
        </p:txBody>
      </p:sp>
      <p:sp>
        <p:nvSpPr>
          <p:cNvPr id="48" name="TextBox 47">
            <a:extLst>
              <a:ext uri="{FF2B5EF4-FFF2-40B4-BE49-F238E27FC236}">
                <a16:creationId xmlns:a16="http://schemas.microsoft.com/office/drawing/2014/main" id="{7F541E70-7E86-42AB-A7E2-2F54EF0D9BA5}"/>
              </a:ext>
            </a:extLst>
          </p:cNvPr>
          <p:cNvSpPr txBox="1"/>
          <p:nvPr/>
        </p:nvSpPr>
        <p:spPr>
          <a:xfrm>
            <a:off x="825500" y="1699178"/>
            <a:ext cx="10541000" cy="5509200"/>
          </a:xfrm>
          <a:prstGeom prst="rect">
            <a:avLst/>
          </a:prstGeom>
          <a:noFill/>
        </p:spPr>
        <p:txBody>
          <a:bodyPr wrap="square" rtlCol="0">
            <a:spAutoFit/>
          </a:bodyPr>
          <a:lstStyle/>
          <a:p>
            <a:pPr algn="r" rtl="1"/>
            <a:r>
              <a:rPr lang="en-US" sz="3200" dirty="0">
                <a:latin typeface="Sakkal Majalla" panose="02000000000000000000" pitchFamily="2" charset="-78"/>
                <a:cs typeface="Sakkal Majalla" panose="02000000000000000000" pitchFamily="2" charset="-78"/>
              </a:rPr>
              <a:t>H0</a:t>
            </a:r>
            <a:r>
              <a:rPr lang="ar-EG" sz="3200" dirty="0">
                <a:latin typeface="Sakkal Majalla" panose="02000000000000000000" pitchFamily="2" charset="-78"/>
                <a:cs typeface="Sakkal Majalla" panose="02000000000000000000" pitchFamily="2" charset="-78"/>
              </a:rPr>
              <a:t>: لا يوجد فرق ذو دلالة إحصائية بين مستوى متوسط الرضى الوظيفي في الورديات الثلاثة العاملة في المصنع         </a:t>
            </a:r>
            <a:r>
              <a:rPr lang="en-US" sz="3200" dirty="0">
                <a:latin typeface="Sakkal Majalla" panose="02000000000000000000" pitchFamily="2" charset="-78"/>
                <a:cs typeface="Sakkal Majalla" panose="02000000000000000000" pitchFamily="2" charset="-78"/>
              </a:rPr>
              <a:t>HO: µ1= µ2 = µ3</a:t>
            </a:r>
            <a:endParaRPr lang="ar-EG" sz="3200" dirty="0">
              <a:latin typeface="Sakkal Majalla" panose="02000000000000000000" pitchFamily="2" charset="-78"/>
              <a:cs typeface="Sakkal Majalla" panose="02000000000000000000" pitchFamily="2" charset="-78"/>
            </a:endParaRPr>
          </a:p>
          <a:p>
            <a:pPr algn="r" rtl="1"/>
            <a:r>
              <a:rPr lang="en-US" sz="3200" dirty="0">
                <a:latin typeface="Sakkal Majalla" panose="02000000000000000000" pitchFamily="2" charset="-78"/>
                <a:cs typeface="Sakkal Majalla" panose="02000000000000000000" pitchFamily="2" charset="-78"/>
              </a:rPr>
              <a:t>H1</a:t>
            </a:r>
            <a:r>
              <a:rPr lang="ar-EG" sz="3200" dirty="0">
                <a:latin typeface="Sakkal Majalla" panose="02000000000000000000" pitchFamily="2" charset="-78"/>
                <a:cs typeface="Sakkal Majalla" panose="02000000000000000000" pitchFamily="2" charset="-78"/>
              </a:rPr>
              <a:t>: يوجد فرق ذو دلالة إحصائية بين مستوى متوسط الرضى الوظيفي في الورديات الثلاثة العاملة في المصنع      </a:t>
            </a:r>
            <a:r>
              <a:rPr lang="en-US" sz="3200" dirty="0">
                <a:latin typeface="Sakkal Majalla" panose="02000000000000000000" pitchFamily="2" charset="-78"/>
                <a:cs typeface="Sakkal Majalla" panose="02000000000000000000" pitchFamily="2" charset="-78"/>
              </a:rPr>
              <a:t>H1: µ1≠ µ2 ≠ µ3</a:t>
            </a:r>
            <a:endParaRPr lang="ar-EG" sz="3200" dirty="0">
              <a:latin typeface="Sakkal Majalla" panose="02000000000000000000" pitchFamily="2" charset="-78"/>
              <a:cs typeface="Sakkal Majalla" panose="02000000000000000000" pitchFamily="2" charset="-78"/>
            </a:endParaRPr>
          </a:p>
          <a:p>
            <a:pPr algn="r" rtl="1"/>
            <a:r>
              <a:rPr lang="ar-EG" sz="3200" dirty="0">
                <a:latin typeface="Sakkal Majalla" panose="02000000000000000000" pitchFamily="2" charset="-78"/>
                <a:cs typeface="Sakkal Majalla" panose="02000000000000000000" pitchFamily="2" charset="-78"/>
              </a:rPr>
              <a:t>حيث: </a:t>
            </a:r>
            <a:endParaRPr lang="en-US" sz="3200" dirty="0">
              <a:latin typeface="Sakkal Majalla" panose="02000000000000000000" pitchFamily="2" charset="-78"/>
              <a:cs typeface="Sakkal Majalla" panose="02000000000000000000" pitchFamily="2" charset="-78"/>
            </a:endParaRPr>
          </a:p>
          <a:p>
            <a:pPr algn="r" rtl="1"/>
            <a:r>
              <a:rPr lang="en-US" sz="3200" dirty="0">
                <a:latin typeface="Sakkal Majalla" panose="02000000000000000000" pitchFamily="2" charset="-78"/>
                <a:cs typeface="Sakkal Majalla" panose="02000000000000000000" pitchFamily="2" charset="-78"/>
              </a:rPr>
              <a:t>µ1 </a:t>
            </a:r>
            <a:r>
              <a:rPr lang="ar-EG" sz="3200" dirty="0">
                <a:latin typeface="Sakkal Majalla" panose="02000000000000000000" pitchFamily="2" charset="-78"/>
                <a:cs typeface="Sakkal Majalla" panose="02000000000000000000" pitchFamily="2" charset="-78"/>
              </a:rPr>
              <a:t>: متوسط الرضى الوظيفي في الوردية الأولى</a:t>
            </a:r>
          </a:p>
          <a:p>
            <a:pPr algn="r" rtl="1"/>
            <a:r>
              <a:rPr lang="ar-EG" sz="3200" dirty="0">
                <a:latin typeface="Sakkal Majalla" panose="02000000000000000000" pitchFamily="2" charset="-78"/>
                <a:cs typeface="Sakkal Majalla" panose="02000000000000000000" pitchFamily="2" charset="-78"/>
              </a:rPr>
              <a:t> </a:t>
            </a:r>
            <a:r>
              <a:rPr lang="en-US" sz="3200" dirty="0">
                <a:latin typeface="Sakkal Majalla" panose="02000000000000000000" pitchFamily="2" charset="-78"/>
                <a:cs typeface="Sakkal Majalla" panose="02000000000000000000" pitchFamily="2" charset="-78"/>
              </a:rPr>
              <a:t>2</a:t>
            </a:r>
            <a:r>
              <a:rPr lang="ar-EG" sz="3200" dirty="0">
                <a:latin typeface="Sakkal Majalla" panose="02000000000000000000" pitchFamily="2" charset="-78"/>
                <a:cs typeface="Sakkal Majalla" panose="02000000000000000000" pitchFamily="2" charset="-78"/>
              </a:rPr>
              <a:t>µ: متوسط الرضا الوظيفي في الوردية الثانية </a:t>
            </a:r>
          </a:p>
          <a:p>
            <a:pPr algn="r" rtl="1"/>
            <a:r>
              <a:rPr lang="ar-EG" sz="3200" dirty="0">
                <a:latin typeface="Sakkal Majalla" panose="02000000000000000000" pitchFamily="2" charset="-78"/>
                <a:cs typeface="Sakkal Majalla" panose="02000000000000000000" pitchFamily="2" charset="-78"/>
              </a:rPr>
              <a:t> </a:t>
            </a:r>
            <a:r>
              <a:rPr lang="en-US" sz="3200" dirty="0">
                <a:latin typeface="Sakkal Majalla" panose="02000000000000000000" pitchFamily="2" charset="-78"/>
                <a:cs typeface="Sakkal Majalla" panose="02000000000000000000" pitchFamily="2" charset="-78"/>
              </a:rPr>
              <a:t>3</a:t>
            </a:r>
            <a:r>
              <a:rPr lang="ar-EG" sz="3200" dirty="0">
                <a:latin typeface="Sakkal Majalla" panose="02000000000000000000" pitchFamily="2" charset="-78"/>
                <a:cs typeface="Sakkal Majalla" panose="02000000000000000000" pitchFamily="2" charset="-78"/>
              </a:rPr>
              <a:t>µ: متوسط الرضى الوظيفي في الوردية الثالثة</a:t>
            </a:r>
          </a:p>
          <a:p>
            <a:pPr algn="r" rtl="1"/>
            <a:endParaRPr lang="ar-EG" sz="3200" dirty="0">
              <a:latin typeface="Sakkal Majalla" panose="02000000000000000000" pitchFamily="2" charset="-78"/>
              <a:cs typeface="Sakkal Majalla" panose="02000000000000000000" pitchFamily="2" charset="-78"/>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8F510E3C-AC1B-3F39-C751-88DA599ADC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5AEFEB0B-E9F5-22BC-AE6C-76878851BD17}"/>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05416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89992B-8793-661C-D8C5-BC7AE97E4E2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23B042-0A3D-D032-76EE-C1F1CC8EBDA5}"/>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FE283DB-0DB0-7629-6F1B-7E90717F3BAF}"/>
              </a:ext>
            </a:extLst>
          </p:cNvPr>
          <p:cNvSpPr txBox="1"/>
          <p:nvPr/>
        </p:nvSpPr>
        <p:spPr>
          <a:xfrm>
            <a:off x="-698755" y="839923"/>
            <a:ext cx="8377750" cy="523220"/>
          </a:xfrm>
          <a:prstGeom prst="rect">
            <a:avLst/>
          </a:prstGeom>
          <a:noFill/>
        </p:spPr>
        <p:txBody>
          <a:bodyPr wrap="square" rtlCol="0">
            <a:spAutoFit/>
          </a:bodyPr>
          <a:lstStyle/>
          <a:p>
            <a:pPr algn="r" rtl="1"/>
            <a:r>
              <a:rPr lang="ar-EG" sz="2800" dirty="0">
                <a:latin typeface="Alexandria" charset="0"/>
                <a:cs typeface="Alexandria" charset="0"/>
              </a:rPr>
              <a:t>ثانيا: الخطوات على برنامج </a:t>
            </a:r>
            <a:r>
              <a:rPr lang="en-US" sz="2800" dirty="0">
                <a:latin typeface="Alexandria" charset="0"/>
                <a:cs typeface="Alexandria" charset="0"/>
              </a:rPr>
              <a:t>SPSS</a:t>
            </a:r>
          </a:p>
        </p:txBody>
      </p:sp>
      <p:sp>
        <p:nvSpPr>
          <p:cNvPr id="48" name="TextBox 47">
            <a:extLst>
              <a:ext uri="{FF2B5EF4-FFF2-40B4-BE49-F238E27FC236}">
                <a16:creationId xmlns:a16="http://schemas.microsoft.com/office/drawing/2014/main" id="{67DBF57F-2FD8-BDBD-DB4F-38DE6A2AFDAF}"/>
              </a:ext>
            </a:extLst>
          </p:cNvPr>
          <p:cNvSpPr txBox="1"/>
          <p:nvPr/>
        </p:nvSpPr>
        <p:spPr>
          <a:xfrm>
            <a:off x="825500" y="1699178"/>
            <a:ext cx="10541000" cy="5447645"/>
          </a:xfrm>
          <a:prstGeom prst="rect">
            <a:avLst/>
          </a:prstGeom>
          <a:noFill/>
        </p:spPr>
        <p:txBody>
          <a:bodyPr wrap="square" rtlCol="0">
            <a:spAutoFit/>
          </a:bodyPr>
          <a:lstStyle/>
          <a:p>
            <a:pPr algn="r" rtl="1"/>
            <a:r>
              <a:rPr lang="ar-EG" sz="2800" dirty="0">
                <a:latin typeface="Sakkal Majalla" panose="02000000000000000000" pitchFamily="2" charset="-78"/>
              </a:rPr>
              <a:t>1- بعد ادخال البيانات على البرنامج نختار من القائمة  </a:t>
            </a:r>
          </a:p>
          <a:p>
            <a:pPr algn="ctr"/>
            <a:r>
              <a:rPr lang="ar-EG" sz="2800" dirty="0">
                <a:latin typeface="Sakkal Majalla" panose="02000000000000000000" pitchFamily="2" charset="-78"/>
              </a:rPr>
              <a:t> </a:t>
            </a:r>
            <a:r>
              <a:rPr lang="en-US" sz="2800" dirty="0">
                <a:latin typeface="Sakkal Majalla" panose="02000000000000000000" pitchFamily="2" charset="-78"/>
              </a:rPr>
              <a:t>Analyze              One Way ANOVA            Compare Means</a:t>
            </a:r>
          </a:p>
          <a:p>
            <a:pPr algn="r" rtl="1"/>
            <a:r>
              <a:rPr lang="ar-EG" sz="2800" dirty="0">
                <a:latin typeface="Sakkal Majalla" panose="02000000000000000000" pitchFamily="2" charset="-78"/>
              </a:rPr>
              <a:t>2- تظهر نافذة بعنوان  </a:t>
            </a:r>
            <a:r>
              <a:rPr lang="en-US" sz="2800" dirty="0">
                <a:latin typeface="Sakkal Majalla" panose="02000000000000000000" pitchFamily="2" charset="-78"/>
              </a:rPr>
              <a:t>  One Way ANOVA   </a:t>
            </a:r>
            <a:r>
              <a:rPr lang="ar-EG" sz="2800" dirty="0">
                <a:latin typeface="Sakkal Majalla" panose="02000000000000000000" pitchFamily="2" charset="-78"/>
              </a:rPr>
              <a:t>نقوم بوضع الرضا في المستطيل بعنوان </a:t>
            </a:r>
            <a:r>
              <a:rPr lang="en-US" sz="2800" dirty="0">
                <a:latin typeface="Sakkal Majalla" panose="02000000000000000000" pitchFamily="2" charset="-78"/>
              </a:rPr>
              <a:t>Dependent List  </a:t>
            </a:r>
            <a:r>
              <a:rPr lang="ar-EG" sz="2800" dirty="0">
                <a:latin typeface="Sakkal Majalla" panose="02000000000000000000" pitchFamily="2" charset="-78"/>
              </a:rPr>
              <a:t> ومتغير الوردية  في المستطيل بعنوان </a:t>
            </a:r>
            <a:r>
              <a:rPr lang="en-US" sz="2800" dirty="0">
                <a:latin typeface="Sakkal Majalla" panose="02000000000000000000" pitchFamily="2" charset="-78"/>
              </a:rPr>
              <a:t>Factor  </a:t>
            </a:r>
          </a:p>
          <a:p>
            <a:pPr algn="r" rtl="1"/>
            <a:r>
              <a:rPr lang="ar-EG" sz="2800" dirty="0">
                <a:latin typeface="Sakkal Majalla" panose="02000000000000000000" pitchFamily="2" charset="-78"/>
              </a:rPr>
              <a:t>3- نضغط على كلمة </a:t>
            </a:r>
            <a:r>
              <a:rPr lang="en-US" sz="2800" dirty="0">
                <a:latin typeface="Sakkal Majalla" panose="02000000000000000000" pitchFamily="2" charset="-78"/>
              </a:rPr>
              <a:t>Post Hoc  </a:t>
            </a:r>
            <a:r>
              <a:rPr lang="ar-EG" sz="2800" dirty="0">
                <a:latin typeface="Sakkal Majalla" panose="02000000000000000000" pitchFamily="2" charset="-78"/>
              </a:rPr>
              <a:t>  فتظهر نافذة جديدة بعنوان </a:t>
            </a:r>
            <a:r>
              <a:rPr lang="en-US" sz="2800" dirty="0">
                <a:latin typeface="Sakkal Majalla" panose="02000000000000000000" pitchFamily="2" charset="-78"/>
              </a:rPr>
              <a:t>One Way ANOVA Post Hoc Multiple   Comparisons   </a:t>
            </a:r>
            <a:r>
              <a:rPr lang="ar-EG" sz="2800" dirty="0">
                <a:latin typeface="Sakkal Majalla" panose="02000000000000000000" pitchFamily="2" charset="-78"/>
              </a:rPr>
              <a:t> ثم نحدد نوع الاختبار   </a:t>
            </a:r>
            <a:r>
              <a:rPr lang="en-US" sz="2800" dirty="0">
                <a:latin typeface="Sakkal Majalla" panose="02000000000000000000" pitchFamily="2" charset="-78"/>
              </a:rPr>
              <a:t> Scheffe  </a:t>
            </a:r>
            <a:r>
              <a:rPr lang="ar-EG" sz="2800" dirty="0">
                <a:latin typeface="Sakkal Majalla" panose="02000000000000000000" pitchFamily="2" charset="-78"/>
              </a:rPr>
              <a:t>وكذلك نكتب </a:t>
            </a:r>
            <a:r>
              <a:rPr lang="en-US" sz="2800" dirty="0">
                <a:latin typeface="Sakkal Majalla" panose="02000000000000000000" pitchFamily="2" charset="-78"/>
              </a:rPr>
              <a:t> Significance Level   </a:t>
            </a:r>
            <a:r>
              <a:rPr lang="ar-EG" sz="2800" dirty="0">
                <a:latin typeface="Sakkal Majalla" panose="02000000000000000000" pitchFamily="2" charset="-78"/>
              </a:rPr>
              <a:t>ثم الضغط على كلمة  </a:t>
            </a:r>
            <a:r>
              <a:rPr lang="en-US" sz="2800" dirty="0">
                <a:latin typeface="Sakkal Majalla" panose="02000000000000000000" pitchFamily="2" charset="-78"/>
              </a:rPr>
              <a:t>  Continue    </a:t>
            </a:r>
            <a:r>
              <a:rPr lang="ar-EG" sz="2800" dirty="0">
                <a:latin typeface="Sakkal Majalla" panose="02000000000000000000" pitchFamily="2" charset="-78"/>
              </a:rPr>
              <a:t>فتظهر المخرجات للاختبار. </a:t>
            </a:r>
          </a:p>
          <a:p>
            <a:pPr marL="457200" indent="-457200" algn="r" rtl="1">
              <a:buFont typeface="Wingdings" panose="05000000000000000000" pitchFamily="2" charset="2"/>
              <a:buChar char="ü"/>
            </a:pPr>
            <a:r>
              <a:rPr lang="ar-EG" sz="2800" dirty="0">
                <a:latin typeface="Sakkal Majalla" panose="02000000000000000000" pitchFamily="2" charset="-78"/>
              </a:rPr>
              <a:t>ملحوظة : اختبار   </a:t>
            </a:r>
            <a:r>
              <a:rPr lang="en-US" sz="2800" dirty="0">
                <a:latin typeface="Sakkal Majalla" panose="02000000000000000000" pitchFamily="2" charset="-78"/>
              </a:rPr>
              <a:t> Scheffe </a:t>
            </a:r>
            <a:r>
              <a:rPr lang="ar-EG" sz="2800" dirty="0">
                <a:latin typeface="Sakkal Majalla" panose="02000000000000000000" pitchFamily="2" charset="-78"/>
              </a:rPr>
              <a:t>للتعرف عل المجموعات التي يوجد بينها تباين ( موقع فرق المتوسط) </a:t>
            </a:r>
          </a:p>
          <a:p>
            <a:pPr algn="r" rtl="1"/>
            <a:endParaRPr lang="ar-EG" sz="3200" dirty="0">
              <a:latin typeface="Sakkal Majalla" panose="02000000000000000000" pitchFamily="2" charset="-78"/>
              <a:cs typeface="Sakkal Majalla" panose="02000000000000000000" pitchFamily="2" charset="-78"/>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C7D2BDCF-8B52-5255-E035-C491487EA5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D68D9868-6F8E-00FB-054E-FA716B4AC475}"/>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
        <p:nvSpPr>
          <p:cNvPr id="4" name="سهم: لليسار 3">
            <a:extLst>
              <a:ext uri="{FF2B5EF4-FFF2-40B4-BE49-F238E27FC236}">
                <a16:creationId xmlns:a16="http://schemas.microsoft.com/office/drawing/2014/main" id="{E1AD1572-DB32-78DA-BEF2-6A969CF6C560}"/>
              </a:ext>
            </a:extLst>
          </p:cNvPr>
          <p:cNvSpPr/>
          <p:nvPr/>
        </p:nvSpPr>
        <p:spPr>
          <a:xfrm rot="10800000">
            <a:off x="4203107" y="2231923"/>
            <a:ext cx="427885" cy="23597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5" name="سهم: لليسار 4">
            <a:extLst>
              <a:ext uri="{FF2B5EF4-FFF2-40B4-BE49-F238E27FC236}">
                <a16:creationId xmlns:a16="http://schemas.microsoft.com/office/drawing/2014/main" id="{964C53FF-9447-3FA1-BFBC-C003D7CB958F}"/>
              </a:ext>
            </a:extLst>
          </p:cNvPr>
          <p:cNvSpPr/>
          <p:nvPr/>
        </p:nvSpPr>
        <p:spPr>
          <a:xfrm rot="10800000">
            <a:off x="6784075" y="2231924"/>
            <a:ext cx="427885" cy="23597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17774132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9974C5-B2BE-9B9B-30A5-975E3F327C7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8D3570-0531-012B-D645-926043C515D6}"/>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979B8131-0B00-9237-DB3A-F25D8D4A484D}"/>
              </a:ext>
            </a:extLst>
          </p:cNvPr>
          <p:cNvSpPr txBox="1"/>
          <p:nvPr/>
        </p:nvSpPr>
        <p:spPr>
          <a:xfrm>
            <a:off x="825500" y="1699178"/>
            <a:ext cx="10541000" cy="5016758"/>
          </a:xfrm>
          <a:prstGeom prst="rect">
            <a:avLst/>
          </a:prstGeom>
          <a:noFill/>
        </p:spPr>
        <p:txBody>
          <a:bodyPr wrap="square" rtlCol="0">
            <a:spAutoFit/>
          </a:bodyPr>
          <a:lstStyle/>
          <a:p>
            <a:pPr algn="ctr" rtl="1"/>
            <a:r>
              <a:rPr lang="ar-EG" sz="2800" b="1" dirty="0">
                <a:latin typeface="Arial" panose="020B0604020202020204" pitchFamily="34" charset="0"/>
              </a:rPr>
              <a:t>المخرجات </a:t>
            </a:r>
          </a:p>
          <a:p>
            <a:pPr algn="r" rtl="1"/>
            <a:r>
              <a:rPr lang="ar-EG" sz="2800" dirty="0">
                <a:latin typeface="Arial" panose="020B0604020202020204" pitchFamily="34" charset="0"/>
              </a:rPr>
              <a:t>يتبين من جدول تحليل التباين  </a:t>
            </a:r>
            <a:r>
              <a:rPr lang="en-US" sz="2800" dirty="0">
                <a:latin typeface="Arial" panose="020B0604020202020204" pitchFamily="34" charset="0"/>
              </a:rPr>
              <a:t>  ANOVA </a:t>
            </a:r>
            <a:r>
              <a:rPr lang="ar-EG" sz="2800" dirty="0">
                <a:latin typeface="Arial" panose="020B0604020202020204" pitchFamily="34" charset="0"/>
              </a:rPr>
              <a:t>أن التباين بين المجموعة </a:t>
            </a:r>
            <a:r>
              <a:rPr lang="en-US" sz="2800" dirty="0">
                <a:latin typeface="Arial" panose="020B0604020202020204" pitchFamily="34" charset="0"/>
              </a:rPr>
              <a:t>       Between    groups  </a:t>
            </a:r>
            <a:r>
              <a:rPr lang="ar-EG" sz="2800" dirty="0">
                <a:latin typeface="Arial" panose="020B0604020202020204" pitchFamily="34" charset="0"/>
              </a:rPr>
              <a:t> بلغ 140.222   ، وبلغت  قيمة </a:t>
            </a:r>
            <a:r>
              <a:rPr lang="en-US" sz="2800" dirty="0">
                <a:latin typeface="Arial" panose="020B0604020202020204" pitchFamily="34" charset="0"/>
              </a:rPr>
              <a:t>F = 0.228  </a:t>
            </a:r>
            <a:r>
              <a:rPr lang="ar-EG" sz="2800" dirty="0">
                <a:latin typeface="Arial" panose="020B0604020202020204" pitchFamily="34" charset="0"/>
              </a:rPr>
              <a:t>  وهذه القيمة غير معنوية ، حيث إن مستوى الدلالة 0.803 </a:t>
            </a:r>
            <a:r>
              <a:rPr lang="en-US" sz="2800" dirty="0">
                <a:latin typeface="Arial" panose="020B0604020202020204" pitchFamily="34" charset="0"/>
              </a:rPr>
              <a:t>sig=  ( level of significance)</a:t>
            </a:r>
          </a:p>
          <a:p>
            <a:pPr algn="ctr" rtl="1"/>
            <a:r>
              <a:rPr lang="ar-EG" sz="2800" b="1" dirty="0">
                <a:latin typeface="Arial" panose="020B0604020202020204" pitchFamily="34" charset="0"/>
              </a:rPr>
              <a:t>القرار</a:t>
            </a:r>
          </a:p>
          <a:p>
            <a:pPr algn="r" rtl="1"/>
            <a:r>
              <a:rPr lang="ar-EG" sz="2800" dirty="0">
                <a:latin typeface="Arial" panose="020B0604020202020204" pitchFamily="34" charset="0"/>
              </a:rPr>
              <a:t>بناء عليه ، يتم رفض الفرضية البديلة  وقبول فرض العدم ، بأنه لا يوجد فرق ذو دلالة إحصائية عند مستوى معنوية  </a:t>
            </a:r>
            <a:r>
              <a:rPr lang="en-US" sz="2800" dirty="0">
                <a:latin typeface="Arial" panose="020B0604020202020204" pitchFamily="34" charset="0"/>
              </a:rPr>
              <a:t>P&lt; 0.05 </a:t>
            </a:r>
            <a:r>
              <a:rPr lang="ar-EG" sz="2800" dirty="0">
                <a:latin typeface="Arial" panose="020B0604020202020204" pitchFamily="34" charset="0"/>
              </a:rPr>
              <a:t> بين مستوى الرضا الوظيفي في دوريات العمل الثلاثة في المصنع. </a:t>
            </a:r>
          </a:p>
          <a:p>
            <a:pPr algn="r" rtl="1"/>
            <a:endParaRPr lang="ar-EG" sz="3200" dirty="0">
              <a:latin typeface="Sakkal Majalla" panose="02000000000000000000" pitchFamily="2" charset="-78"/>
              <a:cs typeface="Sakkal Majalla" panose="02000000000000000000" pitchFamily="2" charset="-78"/>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2FD6D914-6CD1-FC81-01CC-07E000EF98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41670415-5FF8-09C3-C73C-9970031C291D}"/>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806191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CFF637-CB0D-6EA8-D86E-B63D82D98E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8D6BB87-D103-4BCF-3C22-C6D1065F4959}"/>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9F9971F-6B79-E445-7913-525FD265E163}"/>
              </a:ext>
            </a:extLst>
          </p:cNvPr>
          <p:cNvSpPr txBox="1"/>
          <p:nvPr/>
        </p:nvSpPr>
        <p:spPr>
          <a:xfrm>
            <a:off x="1553497" y="807134"/>
            <a:ext cx="8597301" cy="1077218"/>
          </a:xfrm>
          <a:prstGeom prst="rect">
            <a:avLst/>
          </a:prstGeom>
          <a:noFill/>
        </p:spPr>
        <p:txBody>
          <a:bodyPr wrap="square" rtlCol="0">
            <a:spAutoFit/>
          </a:bodyPr>
          <a:lstStyle/>
          <a:p>
            <a:pPr algn="ctr" rtl="1"/>
            <a:r>
              <a:rPr lang="ar-EG" sz="3200" b="1" dirty="0">
                <a:solidFill>
                  <a:srgbClr val="2D3956"/>
                </a:solidFill>
                <a:latin typeface="Alexandria" charset="0"/>
                <a:cs typeface="Alexandria" charset="0"/>
              </a:rPr>
              <a:t>ثانيا: الارتباط </a:t>
            </a:r>
            <a:r>
              <a:rPr lang="en-US" sz="3200" b="1" dirty="0">
                <a:solidFill>
                  <a:srgbClr val="2D3956"/>
                </a:solidFill>
                <a:latin typeface="Alexandria" charset="0"/>
                <a:cs typeface="Alexandria" charset="0"/>
              </a:rPr>
              <a:t>Correlation</a:t>
            </a:r>
          </a:p>
          <a:p>
            <a:pPr algn="ctr" rtl="1"/>
            <a:r>
              <a:rPr lang="en-US" sz="3200" b="1" dirty="0">
                <a:solidFill>
                  <a:srgbClr val="2D3956"/>
                </a:solidFill>
                <a:latin typeface="Alexandria" charset="0"/>
                <a:cs typeface="Alexandria" charset="0"/>
              </a:rPr>
              <a:t> </a:t>
            </a:r>
          </a:p>
        </p:txBody>
      </p:sp>
      <p:sp>
        <p:nvSpPr>
          <p:cNvPr id="48" name="TextBox 47">
            <a:extLst>
              <a:ext uri="{FF2B5EF4-FFF2-40B4-BE49-F238E27FC236}">
                <a16:creationId xmlns:a16="http://schemas.microsoft.com/office/drawing/2014/main" id="{02B15F75-9270-ED82-16F9-2E55081DF23A}"/>
              </a:ext>
            </a:extLst>
          </p:cNvPr>
          <p:cNvSpPr txBox="1"/>
          <p:nvPr/>
        </p:nvSpPr>
        <p:spPr>
          <a:xfrm>
            <a:off x="825500" y="1699178"/>
            <a:ext cx="10541000" cy="5016758"/>
          </a:xfrm>
          <a:prstGeom prst="rect">
            <a:avLst/>
          </a:prstGeom>
          <a:noFill/>
        </p:spPr>
        <p:txBody>
          <a:bodyPr wrap="square" rtlCol="0">
            <a:spAutoFit/>
          </a:bodyPr>
          <a:lstStyle/>
          <a:p>
            <a:pPr marL="457200" indent="-457200" algn="just" rtl="1">
              <a:buFont typeface="Arial" panose="020B0604020202020204" pitchFamily="34" charset="0"/>
              <a:buChar char="•"/>
            </a:pPr>
            <a:r>
              <a:rPr lang="ar-EG" sz="3200" dirty="0">
                <a:solidFill>
                  <a:srgbClr val="2D3956"/>
                </a:solidFill>
                <a:latin typeface="Alexandria" charset="0"/>
              </a:rPr>
              <a:t>الارتباط علاقة بين متغيرين أو أكثر </a:t>
            </a:r>
          </a:p>
          <a:p>
            <a:pPr marL="457200" indent="-457200" algn="just" rtl="1">
              <a:buFont typeface="Arial" panose="020B0604020202020204" pitchFamily="34" charset="0"/>
              <a:buChar char="•"/>
            </a:pPr>
            <a:r>
              <a:rPr lang="ar-EG" sz="3200" dirty="0">
                <a:solidFill>
                  <a:srgbClr val="2D3956"/>
                </a:solidFill>
                <a:latin typeface="Alexandria" charset="0"/>
              </a:rPr>
              <a:t>يمكن تقدير الارتباط من خلال حساب معامل الارتباط</a:t>
            </a:r>
          </a:p>
          <a:p>
            <a:pPr marL="457200" indent="-457200" algn="just" rtl="1">
              <a:buFont typeface="Arial" panose="020B0604020202020204" pitchFamily="34" charset="0"/>
              <a:buChar char="•"/>
            </a:pPr>
            <a:r>
              <a:rPr lang="ar-EG" sz="3200" dirty="0">
                <a:solidFill>
                  <a:srgbClr val="2D3956"/>
                </a:solidFill>
                <a:latin typeface="Alexandria" charset="0"/>
              </a:rPr>
              <a:t>وجود الارتباط بين متغير مستقل ومتغير تابع لا يعني أن هناك علاقة سببية ، على سبيل المثال،  قد تكون هناك علاقة طردية بين شرب القهوة ومعدلات الوفيات إلا ان شرب القهوة لا يعتبر سببا في زيادة معدلات الوفيات ، فقد يكون هناك عامل آخر كالتدخين مثلا ينتج عن زيادة معدلات شرب القهوة ويؤثر على زيادة  معدلات الوفيات . </a:t>
            </a:r>
          </a:p>
          <a:p>
            <a:pPr algn="r" rtl="1"/>
            <a:endParaRPr lang="ar-EG" sz="3200" dirty="0">
              <a:latin typeface="Sakkal Majalla" panose="02000000000000000000" pitchFamily="2" charset="-78"/>
              <a:cs typeface="Sakkal Majalla" panose="02000000000000000000" pitchFamily="2" charset="-78"/>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0B85B4F6-AAF5-6CBE-78C2-725A044660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0EBC61D5-AAC7-A42C-4044-1B1223DED696}"/>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924221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4A54BB-0F81-B1BD-E51D-049AB934F9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F21511-7612-F50A-BC6C-197C0B1D5E30}"/>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52D1D199-34E4-1A50-44C7-EF03C379B7EC}"/>
              </a:ext>
            </a:extLst>
          </p:cNvPr>
          <p:cNvSpPr txBox="1"/>
          <p:nvPr/>
        </p:nvSpPr>
        <p:spPr>
          <a:xfrm>
            <a:off x="825500" y="1699178"/>
            <a:ext cx="10541000" cy="5016758"/>
          </a:xfrm>
          <a:prstGeom prst="rect">
            <a:avLst/>
          </a:prstGeom>
          <a:noFill/>
        </p:spPr>
        <p:txBody>
          <a:bodyPr wrap="square" rtlCol="0">
            <a:spAutoFit/>
          </a:bodyPr>
          <a:lstStyle/>
          <a:p>
            <a:pPr algn="r" rtl="1"/>
            <a:r>
              <a:rPr lang="ar-EG" sz="3200" b="1" dirty="0">
                <a:solidFill>
                  <a:srgbClr val="2D3956"/>
                </a:solidFill>
                <a:latin typeface="Alexandria" charset="0"/>
                <a:cs typeface="Alexandria" charset="0"/>
              </a:rPr>
              <a:t>قيمة معامل الارتباط </a:t>
            </a:r>
            <a:r>
              <a:rPr lang="en-US" sz="3200" b="1" dirty="0">
                <a:solidFill>
                  <a:srgbClr val="2D3956"/>
                </a:solidFill>
                <a:latin typeface="Alexandria" charset="0"/>
                <a:cs typeface="Alexandria" charset="0"/>
              </a:rPr>
              <a:t> r  </a:t>
            </a:r>
            <a:r>
              <a:rPr lang="ar-EG" sz="3200" b="1" dirty="0">
                <a:solidFill>
                  <a:srgbClr val="2D3956"/>
                </a:solidFill>
                <a:latin typeface="Alexandria" charset="0"/>
                <a:cs typeface="Alexandria" charset="0"/>
              </a:rPr>
              <a:t>تشير إلى ما يلي : </a:t>
            </a:r>
          </a:p>
          <a:p>
            <a:pPr algn="r" rtl="1"/>
            <a:r>
              <a:rPr lang="ar-EG" sz="3200" b="1" dirty="0">
                <a:solidFill>
                  <a:srgbClr val="2D3956"/>
                </a:solidFill>
                <a:latin typeface="Alexandria" charset="0"/>
                <a:cs typeface="Alexandria" charset="0"/>
              </a:rPr>
              <a:t>1- قوة العلاقة : </a:t>
            </a:r>
            <a:r>
              <a:rPr lang="ar-EG" sz="3200" dirty="0">
                <a:solidFill>
                  <a:srgbClr val="2D3956"/>
                </a:solidFill>
                <a:latin typeface="Alexandria" charset="0"/>
                <a:cs typeface="Alexandria" charset="0"/>
              </a:rPr>
              <a:t>التي يمكن معرفتها من خلال قيمة معامل الارتباط.</a:t>
            </a:r>
          </a:p>
          <a:p>
            <a:pPr algn="r" rtl="1"/>
            <a:r>
              <a:rPr lang="ar-EG" sz="3200" b="1" dirty="0">
                <a:solidFill>
                  <a:srgbClr val="2D3956"/>
                </a:solidFill>
                <a:latin typeface="Alexandria" charset="0"/>
                <a:cs typeface="Alexandria" charset="0"/>
              </a:rPr>
              <a:t>2- اتجاه العلاقة : </a:t>
            </a:r>
            <a:r>
              <a:rPr lang="ar-EG" sz="3200" dirty="0">
                <a:solidFill>
                  <a:srgbClr val="2D3956"/>
                </a:solidFill>
                <a:latin typeface="Alexandria" charset="0"/>
                <a:cs typeface="Alexandria" charset="0"/>
              </a:rPr>
              <a:t>والتي تعكسها إشارة معامل الارتباط ، فإذا كانت الإشارة موجبة فهذا يدل على وجود علاقة إيجابية</a:t>
            </a:r>
          </a:p>
          <a:p>
            <a:pPr algn="r" rtl="1"/>
            <a:r>
              <a:rPr lang="ar-EG" sz="3200" dirty="0">
                <a:solidFill>
                  <a:srgbClr val="2D3956"/>
                </a:solidFill>
                <a:latin typeface="Alexandria" charset="0"/>
                <a:cs typeface="Alexandria" charset="0"/>
              </a:rPr>
              <a:t> ( طردية ) بين المتغيرين . وإذا كانت الإشارة سالبة دل ذلك على وجود علاقة سلبية ( عكسية ) بين المتغيرين </a:t>
            </a:r>
          </a:p>
          <a:p>
            <a:pPr algn="r" rtl="1"/>
            <a:r>
              <a:rPr lang="ar-EG" sz="3200" dirty="0">
                <a:solidFill>
                  <a:srgbClr val="2D3956"/>
                </a:solidFill>
                <a:latin typeface="Alexandria" charset="0"/>
                <a:cs typeface="Alexandria" charset="0"/>
              </a:rPr>
              <a:t>تتراوح قيمة معامل الارتباط </a:t>
            </a:r>
            <a:r>
              <a:rPr lang="en-US" sz="3200" dirty="0">
                <a:solidFill>
                  <a:srgbClr val="2D3956"/>
                </a:solidFill>
                <a:latin typeface="Alexandria" charset="0"/>
                <a:cs typeface="Alexandria" charset="0"/>
              </a:rPr>
              <a:t>r </a:t>
            </a:r>
            <a:r>
              <a:rPr lang="ar-EG" sz="3200" dirty="0">
                <a:solidFill>
                  <a:srgbClr val="2D3956"/>
                </a:solidFill>
                <a:latin typeface="Alexandria" charset="0"/>
                <a:cs typeface="Alexandria" charset="0"/>
              </a:rPr>
              <a:t>ما بين ( 1 موجب إلى 1 سالب) </a:t>
            </a:r>
          </a:p>
          <a:p>
            <a:pPr algn="r" rtl="1"/>
            <a:endParaRPr lang="ar-EG" sz="3200" dirty="0">
              <a:latin typeface="Sakkal Majalla" panose="02000000000000000000" pitchFamily="2" charset="-78"/>
              <a:cs typeface="Sakkal Majalla" panose="02000000000000000000" pitchFamily="2" charset="-78"/>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F846F288-D990-1EB9-2927-A424E10127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81DD128B-7E5C-8C10-A0A5-272543370314}"/>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6074597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591A69-4C03-9356-F4C6-FDFF5F78CE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DD079D-8F56-4352-1A16-2AC4DF5F0C99}"/>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BE2AEEB-8FAE-34E3-DF23-29DE3B61719A}"/>
              </a:ext>
            </a:extLst>
          </p:cNvPr>
          <p:cNvSpPr txBox="1"/>
          <p:nvPr/>
        </p:nvSpPr>
        <p:spPr>
          <a:xfrm>
            <a:off x="1671485" y="816701"/>
            <a:ext cx="7462684" cy="584775"/>
          </a:xfrm>
          <a:prstGeom prst="rect">
            <a:avLst/>
          </a:prstGeom>
          <a:noFill/>
        </p:spPr>
        <p:txBody>
          <a:bodyPr wrap="square" rtlCol="0">
            <a:spAutoFit/>
          </a:bodyPr>
          <a:lstStyle/>
          <a:p>
            <a:pPr algn="ctr" rtl="1"/>
            <a:r>
              <a:rPr lang="ar-EG" sz="3200" b="1" dirty="0">
                <a:latin typeface="Sakkal Majalla" panose="02000000000000000000" pitchFamily="2" charset="-78"/>
              </a:rPr>
              <a:t>أنواع الارتباط </a:t>
            </a:r>
            <a:r>
              <a:rPr lang="en-US" sz="3200" b="1" dirty="0">
                <a:latin typeface="Sakkal Majalla" panose="02000000000000000000" pitchFamily="2" charset="-78"/>
              </a:rPr>
              <a:t>Types of Correlation</a:t>
            </a:r>
            <a:endParaRPr lang="ar-EG" sz="3200" b="1" dirty="0">
              <a:latin typeface="Sakkal Majalla" panose="02000000000000000000" pitchFamily="2" charset="-78"/>
            </a:endParaRPr>
          </a:p>
        </p:txBody>
      </p:sp>
      <p:sp>
        <p:nvSpPr>
          <p:cNvPr id="48" name="TextBox 47">
            <a:extLst>
              <a:ext uri="{FF2B5EF4-FFF2-40B4-BE49-F238E27FC236}">
                <a16:creationId xmlns:a16="http://schemas.microsoft.com/office/drawing/2014/main" id="{BD94D293-5FA5-9B58-55A0-BBE50F8F66E5}"/>
              </a:ext>
            </a:extLst>
          </p:cNvPr>
          <p:cNvSpPr txBox="1"/>
          <p:nvPr/>
        </p:nvSpPr>
        <p:spPr>
          <a:xfrm>
            <a:off x="825500" y="1699178"/>
            <a:ext cx="10541000" cy="6124754"/>
          </a:xfrm>
          <a:prstGeom prst="rect">
            <a:avLst/>
          </a:prstGeom>
          <a:noFill/>
        </p:spPr>
        <p:txBody>
          <a:bodyPr wrap="square" rtlCol="0">
            <a:spAutoFit/>
          </a:bodyPr>
          <a:lstStyle/>
          <a:p>
            <a:pPr marL="571500" indent="-571500" algn="r" rtl="1">
              <a:buFont typeface="Wingdings" panose="05000000000000000000" pitchFamily="2" charset="2"/>
              <a:buChar char="§"/>
            </a:pPr>
            <a:r>
              <a:rPr lang="en-US" sz="3600" dirty="0">
                <a:solidFill>
                  <a:srgbClr val="2D3956"/>
                </a:solidFill>
                <a:latin typeface="Alexandria" charset="0"/>
                <a:cs typeface="Alexandria" charset="0"/>
              </a:rPr>
              <a:t> </a:t>
            </a:r>
            <a:r>
              <a:rPr lang="ar-EG" sz="3200" dirty="0">
                <a:solidFill>
                  <a:srgbClr val="2D3956"/>
                </a:solidFill>
                <a:latin typeface="Alexandria" charset="0"/>
                <a:cs typeface="Alexandria" charset="0"/>
              </a:rPr>
              <a:t>ينقسم الارتباط الى كل من : الارتباط الثنائي ، والارتباط المتعدد </a:t>
            </a:r>
          </a:p>
          <a:p>
            <a:pPr marL="457200" indent="-457200" algn="r" rtl="1">
              <a:buFont typeface="Wingdings" panose="05000000000000000000" pitchFamily="2" charset="2"/>
              <a:buChar char="§"/>
            </a:pPr>
            <a:r>
              <a:rPr lang="ar-EG" sz="3200" dirty="0">
                <a:solidFill>
                  <a:srgbClr val="2D3956"/>
                </a:solidFill>
                <a:latin typeface="Alexandria" charset="0"/>
                <a:cs typeface="Alexandria" charset="0"/>
              </a:rPr>
              <a:t>ينقسم الارتباط الثنائي إلى كل من : الارتباط البسيط</a:t>
            </a:r>
            <a:r>
              <a:rPr lang="en-US" sz="3200" dirty="0">
                <a:solidFill>
                  <a:srgbClr val="2D3956"/>
                </a:solidFill>
                <a:latin typeface="Alexandria" charset="0"/>
                <a:cs typeface="Alexandria" charset="0"/>
              </a:rPr>
              <a:t>simple correlation ، </a:t>
            </a:r>
            <a:r>
              <a:rPr lang="ar-EG" sz="3200" dirty="0">
                <a:solidFill>
                  <a:srgbClr val="2D3956"/>
                </a:solidFill>
                <a:latin typeface="Alexandria" charset="0"/>
                <a:cs typeface="Alexandria" charset="0"/>
              </a:rPr>
              <a:t>والارتباط الجزئي </a:t>
            </a:r>
            <a:r>
              <a:rPr lang="en-US" sz="3200" dirty="0">
                <a:solidFill>
                  <a:srgbClr val="2D3956"/>
                </a:solidFill>
                <a:latin typeface="Alexandria" charset="0"/>
                <a:cs typeface="Alexandria" charset="0"/>
              </a:rPr>
              <a:t>partial correlation</a:t>
            </a:r>
          </a:p>
          <a:p>
            <a:pPr marL="457200" indent="-457200" algn="r" rtl="1">
              <a:buFont typeface="Wingdings" panose="05000000000000000000" pitchFamily="2" charset="2"/>
              <a:buChar char="§"/>
            </a:pPr>
            <a:r>
              <a:rPr lang="ar-EG" sz="3200" dirty="0">
                <a:solidFill>
                  <a:srgbClr val="2D3956"/>
                </a:solidFill>
                <a:latin typeface="Alexandria" charset="0"/>
                <a:cs typeface="Alexandria" charset="0"/>
              </a:rPr>
              <a:t>الارتباط البسيط:  يبحث في العلاقة بين متغيرين </a:t>
            </a:r>
            <a:r>
              <a:rPr lang="en-US" sz="3200" dirty="0">
                <a:solidFill>
                  <a:srgbClr val="2D3956"/>
                </a:solidFill>
                <a:latin typeface="Alexandria" charset="0"/>
                <a:cs typeface="Alexandria" charset="0"/>
              </a:rPr>
              <a:t>Y,X    </a:t>
            </a:r>
            <a:r>
              <a:rPr lang="ar-EG" sz="3200" dirty="0">
                <a:solidFill>
                  <a:srgbClr val="2D3956"/>
                </a:solidFill>
                <a:latin typeface="Alexandria" charset="0"/>
                <a:cs typeface="Alexandria" charset="0"/>
              </a:rPr>
              <a:t>كدراسة العلاقة بين علامتي الطالب بمساق نظم المعلومات الإدارية والتجارة الإلكترونية</a:t>
            </a:r>
          </a:p>
          <a:p>
            <a:pPr marL="457200" indent="-457200" algn="r" rtl="1">
              <a:buFont typeface="Wingdings" panose="05000000000000000000" pitchFamily="2" charset="2"/>
              <a:buChar char="§"/>
            </a:pPr>
            <a:r>
              <a:rPr lang="ar-EG" sz="3200" dirty="0">
                <a:solidFill>
                  <a:srgbClr val="2D3956"/>
                </a:solidFill>
                <a:latin typeface="Alexandria" charset="0"/>
                <a:cs typeface="Alexandria" charset="0"/>
              </a:rPr>
              <a:t>الارتباط الجزئي: يقيس العلاقة بين متغيرين </a:t>
            </a:r>
            <a:r>
              <a:rPr lang="en-US" sz="3200" dirty="0">
                <a:solidFill>
                  <a:srgbClr val="2D3956"/>
                </a:solidFill>
                <a:latin typeface="Alexandria" charset="0"/>
                <a:cs typeface="Alexandria" charset="0"/>
              </a:rPr>
              <a:t>Y, X </a:t>
            </a:r>
            <a:r>
              <a:rPr lang="ar-EG" sz="3200" dirty="0">
                <a:solidFill>
                  <a:srgbClr val="2D3956"/>
                </a:solidFill>
                <a:latin typeface="Alexandria" charset="0"/>
                <a:cs typeface="Alexandria" charset="0"/>
              </a:rPr>
              <a:t>بعد ثبات أثر أي متغيرات أخرى أي تحييد أثر المتغيرات الأخرى التي قد تؤثر على أحد المتغيرين </a:t>
            </a:r>
            <a:r>
              <a:rPr lang="en-US" sz="3200" dirty="0">
                <a:solidFill>
                  <a:srgbClr val="2D3956"/>
                </a:solidFill>
                <a:latin typeface="Alexandria" charset="0"/>
                <a:cs typeface="Alexandria" charset="0"/>
              </a:rPr>
              <a:t>Y, X </a:t>
            </a:r>
            <a:r>
              <a:rPr lang="ar-EG" sz="3200" dirty="0">
                <a:solidFill>
                  <a:srgbClr val="2D3956"/>
                </a:solidFill>
                <a:latin typeface="Alexandria" charset="0"/>
                <a:cs typeface="Alexandria" charset="0"/>
              </a:rPr>
              <a:t>واللذان نريد قياس العلاقة بينهما. </a:t>
            </a:r>
          </a:p>
          <a:p>
            <a:pPr algn="r" rtl="1"/>
            <a:endParaRPr lang="ar-EG" sz="3600" dirty="0">
              <a:solidFill>
                <a:srgbClr val="2D3956"/>
              </a:solidFill>
              <a:latin typeface="Alexandria" charset="0"/>
              <a:cs typeface="Alexandria" charset="0"/>
            </a:endParaRPr>
          </a:p>
          <a:p>
            <a:pPr algn="r" rtl="1"/>
            <a:endParaRPr lang="ar-EG" sz="3200" dirty="0">
              <a:latin typeface="Sakkal Majalla" panose="02000000000000000000" pitchFamily="2" charset="-78"/>
              <a:cs typeface="Sakkal Majalla" panose="02000000000000000000" pitchFamily="2" charset="-78"/>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B6908A97-0295-5139-101B-2FD5AC5B1E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FF8337DE-E937-DA0D-2BB9-6984A6B9EFA6}"/>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646931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0EB0C1-0E2A-828F-6A19-8DD6C9B93D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777519-3C5D-3ADC-5CBF-EB3DE0B0BF80}"/>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57B2D5C-3975-CFA6-7916-1B4FFDC33C3C}"/>
              </a:ext>
            </a:extLst>
          </p:cNvPr>
          <p:cNvSpPr txBox="1"/>
          <p:nvPr/>
        </p:nvSpPr>
        <p:spPr>
          <a:xfrm>
            <a:off x="1154281" y="622031"/>
            <a:ext cx="8524569" cy="1446550"/>
          </a:xfrm>
          <a:prstGeom prst="rect">
            <a:avLst/>
          </a:prstGeom>
          <a:noFill/>
        </p:spPr>
        <p:txBody>
          <a:bodyPr wrap="square" rtlCol="0">
            <a:spAutoFit/>
          </a:bodyPr>
          <a:lstStyle/>
          <a:p>
            <a:pPr algn="ctr" rtl="1"/>
            <a:r>
              <a:rPr lang="ar-EG" sz="2800" b="1" dirty="0">
                <a:solidFill>
                  <a:srgbClr val="2D3956"/>
                </a:solidFill>
                <a:latin typeface="Alexandria" charset="0"/>
              </a:rPr>
              <a:t> معايير قوة معامل الارتباط الناتجة عن التحليل الاحصائي والتعليق عليها  اعتمادا على آراء بعض العلماء </a:t>
            </a:r>
          </a:p>
          <a:p>
            <a:pPr algn="ctr" rtl="1"/>
            <a:endParaRPr lang="ar-EG" sz="3200" b="1" dirty="0">
              <a:solidFill>
                <a:srgbClr val="2D3956"/>
              </a:solidFill>
              <a:latin typeface="Alexandria" charset="0"/>
              <a:cs typeface="Alexandria" charset="0"/>
            </a:endParaRPr>
          </a:p>
        </p:txBody>
      </p:sp>
      <p:sp>
        <p:nvSpPr>
          <p:cNvPr id="48" name="TextBox 47">
            <a:extLst>
              <a:ext uri="{FF2B5EF4-FFF2-40B4-BE49-F238E27FC236}">
                <a16:creationId xmlns:a16="http://schemas.microsoft.com/office/drawing/2014/main" id="{441BB07A-9EF4-EBD9-59CE-24FB3F6D6BFB}"/>
              </a:ext>
            </a:extLst>
          </p:cNvPr>
          <p:cNvSpPr txBox="1"/>
          <p:nvPr/>
        </p:nvSpPr>
        <p:spPr>
          <a:xfrm>
            <a:off x="825500" y="1699178"/>
            <a:ext cx="10541000" cy="830997"/>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59418482-75A9-DF6A-F547-E19CE455BC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77049542-EEE4-C701-A802-B09295CA1EC5}"/>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523ACF5A-D3D6-9BC2-D987-EB07B1256FA9}"/>
              </a:ext>
            </a:extLst>
          </p:cNvPr>
          <p:cNvPicPr>
            <a:picLocks noChangeAspect="1"/>
          </p:cNvPicPr>
          <p:nvPr/>
        </p:nvPicPr>
        <p:blipFill>
          <a:blip r:embed="rId3"/>
          <a:stretch>
            <a:fillRect/>
          </a:stretch>
        </p:blipFill>
        <p:spPr>
          <a:xfrm>
            <a:off x="6239954" y="1789471"/>
            <a:ext cx="5018648" cy="3814915"/>
          </a:xfrm>
          <a:prstGeom prst="rect">
            <a:avLst/>
          </a:prstGeom>
        </p:spPr>
      </p:pic>
      <p:pic>
        <p:nvPicPr>
          <p:cNvPr id="5" name="صورة 4">
            <a:extLst>
              <a:ext uri="{FF2B5EF4-FFF2-40B4-BE49-F238E27FC236}">
                <a16:creationId xmlns:a16="http://schemas.microsoft.com/office/drawing/2014/main" id="{79351ABE-CE1C-3D44-B0CA-FF2F8EF853D7}"/>
              </a:ext>
            </a:extLst>
          </p:cNvPr>
          <p:cNvPicPr>
            <a:picLocks noChangeAspect="1"/>
          </p:cNvPicPr>
          <p:nvPr/>
        </p:nvPicPr>
        <p:blipFill>
          <a:blip r:embed="rId4"/>
          <a:stretch>
            <a:fillRect/>
          </a:stretch>
        </p:blipFill>
        <p:spPr>
          <a:xfrm>
            <a:off x="933399" y="1699178"/>
            <a:ext cx="5018648" cy="4151016"/>
          </a:xfrm>
          <a:prstGeom prst="rect">
            <a:avLst/>
          </a:prstGeom>
        </p:spPr>
      </p:pic>
    </p:spTree>
    <p:extLst>
      <p:ext uri="{BB962C8B-B14F-4D97-AF65-F5344CB8AC3E}">
        <p14:creationId xmlns:p14="http://schemas.microsoft.com/office/powerpoint/2010/main" val="1548099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F3D322-782A-A531-74A5-4C1DDC96AB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927699B-E6AC-B1C0-C1E9-D70778D53CCD}"/>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361ECE9E-585B-0DBC-1AB9-E5734AA34735}"/>
              </a:ext>
            </a:extLst>
          </p:cNvPr>
          <p:cNvSpPr txBox="1"/>
          <p:nvPr/>
        </p:nvSpPr>
        <p:spPr>
          <a:xfrm>
            <a:off x="825500" y="1699178"/>
            <a:ext cx="10541000" cy="4031873"/>
          </a:xfrm>
          <a:prstGeom prst="rect">
            <a:avLst/>
          </a:prstGeom>
          <a:noFill/>
        </p:spPr>
        <p:txBody>
          <a:bodyPr wrap="square" rtlCol="0">
            <a:spAutoFit/>
          </a:bodyPr>
          <a:lstStyle/>
          <a:p>
            <a:pPr marL="457200" indent="-457200" algn="r" rtl="1">
              <a:buFont typeface="Wingdings" panose="05000000000000000000" pitchFamily="2" charset="2"/>
              <a:buChar char="Ø"/>
            </a:pPr>
            <a:r>
              <a:rPr lang="ar-EG" sz="3200" dirty="0">
                <a:solidFill>
                  <a:srgbClr val="2D3956"/>
                </a:solidFill>
                <a:latin typeface="Alexandria" charset="0"/>
              </a:rPr>
              <a:t>يمكن التأكد من معنوية العلاقة م عن طرق قيمة  المعنوية </a:t>
            </a:r>
            <a:r>
              <a:rPr lang="en-US" sz="3200" dirty="0">
                <a:solidFill>
                  <a:srgbClr val="2D3956"/>
                </a:solidFill>
                <a:latin typeface="Alexandria" charset="0"/>
              </a:rPr>
              <a:t>sig ، </a:t>
            </a:r>
            <a:r>
              <a:rPr lang="ar-EG" sz="3200" dirty="0">
                <a:solidFill>
                  <a:srgbClr val="2D3956"/>
                </a:solidFill>
                <a:latin typeface="Alexandria" charset="0"/>
              </a:rPr>
              <a:t>علما أن مستوى المعنوية </a:t>
            </a:r>
            <a:r>
              <a:rPr lang="en-US" sz="3200" dirty="0">
                <a:solidFill>
                  <a:srgbClr val="2D3956"/>
                </a:solidFill>
                <a:latin typeface="Alexandria" charset="0"/>
              </a:rPr>
              <a:t> P&lt;0.05 </a:t>
            </a:r>
            <a:r>
              <a:rPr lang="ar-EG" sz="3200" dirty="0">
                <a:solidFill>
                  <a:srgbClr val="2D3956"/>
                </a:solidFill>
                <a:latin typeface="Alexandria" charset="0"/>
              </a:rPr>
              <a:t>يعتبر مقبولا في العلوم الانسانية وهو يعني ان الارتباط يوجد بين المتغيرين بنسبة 95 % وأن احتمال عدم وجود هذه العلاقة لا يتجاوز 5 % . </a:t>
            </a:r>
          </a:p>
          <a:p>
            <a:pPr marL="457200" indent="-457200" algn="r" rtl="1">
              <a:buFont typeface="Wingdings" panose="05000000000000000000" pitchFamily="2" charset="2"/>
              <a:buChar char="Ø"/>
            </a:pPr>
            <a:r>
              <a:rPr lang="ar-EG" sz="3200" dirty="0">
                <a:solidFill>
                  <a:srgbClr val="2D3956"/>
                </a:solidFill>
                <a:latin typeface="Alexandria" charset="0"/>
              </a:rPr>
              <a:t>مثال: البيانات المقابلة تعكس درجات الرضى الوظيفي لرجال البيع في إحدى الشركات وفقا للعمر</a:t>
            </a:r>
          </a:p>
          <a:p>
            <a:pPr algn="r" rtl="1"/>
            <a:r>
              <a:rPr lang="ar-EG" sz="3200" dirty="0">
                <a:solidFill>
                  <a:srgbClr val="2D3956"/>
                </a:solidFill>
                <a:latin typeface="Alexandria" charset="0"/>
              </a:rPr>
              <a:t>المطلوب: اختبار قوة العلاقة بين العمر ودرجة الرضى الوظيفي باستخدام معامل بيرسون. </a:t>
            </a:r>
          </a:p>
        </p:txBody>
      </p:sp>
      <p:pic>
        <p:nvPicPr>
          <p:cNvPr id="7" name="Graphic 21">
            <a:extLst>
              <a:ext uri="{FF2B5EF4-FFF2-40B4-BE49-F238E27FC236}">
                <a16:creationId xmlns:a16="http://schemas.microsoft.com/office/drawing/2014/main" id="{1FDF148F-062E-CADF-ED49-5F90E679D9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D6AAA1ED-F548-0452-2304-E70F5D7771AC}"/>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
        <p:nvSpPr>
          <p:cNvPr id="3" name="مربع نص 2">
            <a:extLst>
              <a:ext uri="{FF2B5EF4-FFF2-40B4-BE49-F238E27FC236}">
                <a16:creationId xmlns:a16="http://schemas.microsoft.com/office/drawing/2014/main" id="{A84A06B8-ED98-581C-B82B-39CB8BA78F8D}"/>
              </a:ext>
            </a:extLst>
          </p:cNvPr>
          <p:cNvSpPr txBox="1"/>
          <p:nvPr/>
        </p:nvSpPr>
        <p:spPr>
          <a:xfrm>
            <a:off x="1434844" y="879145"/>
            <a:ext cx="7758317" cy="523220"/>
          </a:xfrm>
          <a:prstGeom prst="rect">
            <a:avLst/>
          </a:prstGeom>
          <a:noFill/>
        </p:spPr>
        <p:txBody>
          <a:bodyPr wrap="square" rtlCol="1">
            <a:spAutoFit/>
          </a:bodyPr>
          <a:lstStyle/>
          <a:p>
            <a:pPr algn="r" rtl="1"/>
            <a:r>
              <a:rPr lang="ar-EG" sz="2800" dirty="0">
                <a:solidFill>
                  <a:srgbClr val="2D3956"/>
                </a:solidFill>
                <a:latin typeface="Alexandria" charset="0"/>
                <a:cs typeface="Alexandria" charset="0"/>
              </a:rPr>
              <a:t>معنوية العلاقة هل حدث الارتباط صدفة أم أنها علاقة حقيقية؟ </a:t>
            </a:r>
          </a:p>
        </p:txBody>
      </p:sp>
    </p:spTree>
    <p:extLst>
      <p:ext uri="{BB962C8B-B14F-4D97-AF65-F5344CB8AC3E}">
        <p14:creationId xmlns:p14="http://schemas.microsoft.com/office/powerpoint/2010/main" val="20084705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F426D4-FCCC-4066-FA56-1A204A5B24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FA6A0B-CF5A-5C61-C231-3A5C6BF5CA5D}"/>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0681D5BB-D8EF-684A-ECFA-8835167967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EBD44487-6DF8-511A-3F54-93585DFA0FA5}"/>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pic>
        <p:nvPicPr>
          <p:cNvPr id="3" name="صورة 2">
            <a:extLst>
              <a:ext uri="{FF2B5EF4-FFF2-40B4-BE49-F238E27FC236}">
                <a16:creationId xmlns:a16="http://schemas.microsoft.com/office/drawing/2014/main" id="{E5063437-4777-F26D-2A51-C325E2C5BD3B}"/>
              </a:ext>
            </a:extLst>
          </p:cNvPr>
          <p:cNvPicPr>
            <a:picLocks noChangeAspect="1"/>
          </p:cNvPicPr>
          <p:nvPr/>
        </p:nvPicPr>
        <p:blipFill>
          <a:blip r:embed="rId3"/>
          <a:stretch>
            <a:fillRect/>
          </a:stretch>
        </p:blipFill>
        <p:spPr>
          <a:xfrm>
            <a:off x="1578808" y="1781217"/>
            <a:ext cx="8745064" cy="3637667"/>
          </a:xfrm>
          <a:prstGeom prst="rect">
            <a:avLst/>
          </a:prstGeom>
        </p:spPr>
      </p:pic>
    </p:spTree>
    <p:extLst>
      <p:ext uri="{BB962C8B-B14F-4D97-AF65-F5344CB8AC3E}">
        <p14:creationId xmlns:p14="http://schemas.microsoft.com/office/powerpoint/2010/main" val="2681345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9FA721-E5A0-B803-4994-E233033BBD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A17020-EA09-20A0-2B37-8986BD87AFDC}"/>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3200" dirty="0">
                <a:solidFill>
                  <a:srgbClr val="2D3956"/>
                </a:solidFill>
                <a:latin typeface="Alexandria" charset="0"/>
              </a:rPr>
              <a:t>1- ادخل البيانات (متغير العمر باسم </a:t>
            </a:r>
            <a:r>
              <a:rPr lang="en-US" sz="3200" dirty="0">
                <a:solidFill>
                  <a:srgbClr val="2D3956"/>
                </a:solidFill>
                <a:latin typeface="Alexandria" charset="0"/>
              </a:rPr>
              <a:t> Age </a:t>
            </a:r>
            <a:r>
              <a:rPr lang="ar-EG" sz="3200" dirty="0">
                <a:solidFill>
                  <a:srgbClr val="2D3956"/>
                </a:solidFill>
                <a:latin typeface="Alexandria" charset="0"/>
              </a:rPr>
              <a:t>ومتغير درجة الرضى الوظيفي باسم </a:t>
            </a:r>
            <a:r>
              <a:rPr lang="en-US" sz="3200" dirty="0" err="1">
                <a:solidFill>
                  <a:srgbClr val="2D3956"/>
                </a:solidFill>
                <a:latin typeface="Alexandria" charset="0"/>
              </a:rPr>
              <a:t>jobsat</a:t>
            </a:r>
            <a:r>
              <a:rPr lang="en-US" sz="3200" dirty="0">
                <a:solidFill>
                  <a:srgbClr val="2D3956"/>
                </a:solidFill>
                <a:latin typeface="Alexandria" charset="0"/>
              </a:rPr>
              <a:t>.</a:t>
            </a:r>
            <a:r>
              <a:rPr lang="ar-SA" sz="3200" dirty="0">
                <a:solidFill>
                  <a:srgbClr val="2D3956"/>
                </a:solidFill>
                <a:latin typeface="Alexandria" charset="0"/>
              </a:rPr>
              <a:t>)</a:t>
            </a:r>
            <a:endParaRPr lang="en-US" sz="3200" dirty="0">
              <a:solidFill>
                <a:srgbClr val="2D3956"/>
              </a:solidFill>
              <a:latin typeface="Alexandria" charset="0"/>
            </a:endParaRPr>
          </a:p>
          <a:p>
            <a:pPr algn="r" rtl="1"/>
            <a:r>
              <a:rPr lang="ar-EG" sz="3200" dirty="0">
                <a:solidFill>
                  <a:srgbClr val="2D3956"/>
                </a:solidFill>
                <a:latin typeface="Alexandria" charset="0"/>
              </a:rPr>
              <a:t>2- من القائمة الرئيسية نختار </a:t>
            </a:r>
          </a:p>
          <a:p>
            <a:pPr algn="ctr" rtl="1"/>
            <a:r>
              <a:rPr lang="en-US" sz="3200" dirty="0">
                <a:solidFill>
                  <a:srgbClr val="2D3956"/>
                </a:solidFill>
                <a:latin typeface="Alexandria" charset="0"/>
              </a:rPr>
              <a:t>Analyze               Correlate              Bivariate  </a:t>
            </a:r>
          </a:p>
          <a:p>
            <a:pPr algn="r" rtl="1"/>
            <a:r>
              <a:rPr lang="ar-EG" sz="3200" dirty="0">
                <a:solidFill>
                  <a:srgbClr val="2D3956"/>
                </a:solidFill>
                <a:latin typeface="Alexandria" charset="0"/>
              </a:rPr>
              <a:t>3- تفتح نافذة بعنوان  </a:t>
            </a:r>
            <a:r>
              <a:rPr lang="en-US" sz="3200" dirty="0">
                <a:solidFill>
                  <a:srgbClr val="2D3956"/>
                </a:solidFill>
                <a:latin typeface="Alexandria" charset="0"/>
              </a:rPr>
              <a:t>Bivariate Correlation  ، </a:t>
            </a:r>
            <a:r>
              <a:rPr lang="ar-EG" sz="3200" dirty="0">
                <a:solidFill>
                  <a:srgbClr val="2D3956"/>
                </a:solidFill>
                <a:latin typeface="Alexandria" charset="0"/>
              </a:rPr>
              <a:t>ثم نقوم  بنقل المتغيرين </a:t>
            </a:r>
            <a:r>
              <a:rPr lang="en-US" sz="3200" dirty="0">
                <a:solidFill>
                  <a:srgbClr val="2D3956"/>
                </a:solidFill>
                <a:latin typeface="Alexandria" charset="0"/>
              </a:rPr>
              <a:t>age  ،</a:t>
            </a:r>
            <a:r>
              <a:rPr lang="en-US" sz="3200" dirty="0" err="1">
                <a:solidFill>
                  <a:srgbClr val="2D3956"/>
                </a:solidFill>
                <a:latin typeface="Alexandria" charset="0"/>
              </a:rPr>
              <a:t>jobsat</a:t>
            </a:r>
            <a:r>
              <a:rPr lang="en-US" sz="3200" dirty="0">
                <a:solidFill>
                  <a:srgbClr val="2D3956"/>
                </a:solidFill>
                <a:latin typeface="Alexandria" charset="0"/>
              </a:rPr>
              <a:t> </a:t>
            </a:r>
            <a:r>
              <a:rPr lang="ar-EG" sz="3200" dirty="0">
                <a:solidFill>
                  <a:srgbClr val="2D3956"/>
                </a:solidFill>
                <a:latin typeface="Alexandria" charset="0"/>
              </a:rPr>
              <a:t> في المستطيل بعنوان </a:t>
            </a:r>
            <a:r>
              <a:rPr lang="en-US" sz="3200" dirty="0">
                <a:solidFill>
                  <a:srgbClr val="2D3956"/>
                </a:solidFill>
                <a:latin typeface="Alexandria" charset="0"/>
              </a:rPr>
              <a:t> Variables  </a:t>
            </a:r>
            <a:r>
              <a:rPr lang="ar-EG" sz="3200" dirty="0">
                <a:solidFill>
                  <a:srgbClr val="2D3956"/>
                </a:solidFill>
                <a:latin typeface="Alexandria" charset="0"/>
              </a:rPr>
              <a:t>ثم نقوم بالتأشير على  كلمة </a:t>
            </a:r>
            <a:r>
              <a:rPr lang="en-US" sz="3200" dirty="0">
                <a:solidFill>
                  <a:srgbClr val="2D3956"/>
                </a:solidFill>
                <a:latin typeface="Alexandria" charset="0"/>
              </a:rPr>
              <a:t>Pearson </a:t>
            </a:r>
            <a:r>
              <a:rPr lang="ar-EG" sz="3200" dirty="0">
                <a:solidFill>
                  <a:srgbClr val="2D3956"/>
                </a:solidFill>
                <a:latin typeface="Alexandria" charset="0"/>
              </a:rPr>
              <a:t> ثم الضغط على </a:t>
            </a:r>
            <a:r>
              <a:rPr lang="en-US" sz="3200" dirty="0">
                <a:solidFill>
                  <a:srgbClr val="2D3956"/>
                </a:solidFill>
                <a:latin typeface="Alexandria" charset="0"/>
              </a:rPr>
              <a:t>OK</a:t>
            </a:r>
            <a:r>
              <a:rPr lang="ar-SA" sz="3200" dirty="0">
                <a:solidFill>
                  <a:srgbClr val="2D3956"/>
                </a:solidFill>
                <a:latin typeface="Alexandria" charset="0"/>
              </a:rPr>
              <a:t>. </a:t>
            </a:r>
            <a:endParaRPr lang="ar-EG" sz="3200" dirty="0">
              <a:solidFill>
                <a:srgbClr val="2D3956"/>
              </a:solidFill>
              <a:latin typeface="Alexandria" charset="0"/>
            </a:endParaRPr>
          </a:p>
        </p:txBody>
      </p:sp>
      <p:pic>
        <p:nvPicPr>
          <p:cNvPr id="7" name="Graphic 21">
            <a:extLst>
              <a:ext uri="{FF2B5EF4-FFF2-40B4-BE49-F238E27FC236}">
                <a16:creationId xmlns:a16="http://schemas.microsoft.com/office/drawing/2014/main" id="{9ECF3F75-9263-95CA-CCC8-6DEC542079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B44D063-60E7-CB93-80D8-B8E64775B91B}"/>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
        <p:nvSpPr>
          <p:cNvPr id="3" name="سهم: لليمين 2">
            <a:extLst>
              <a:ext uri="{FF2B5EF4-FFF2-40B4-BE49-F238E27FC236}">
                <a16:creationId xmlns:a16="http://schemas.microsoft.com/office/drawing/2014/main" id="{41E8C5FA-B9B0-7032-6C11-BB24AA673135}"/>
              </a:ext>
            </a:extLst>
          </p:cNvPr>
          <p:cNvSpPr/>
          <p:nvPr/>
        </p:nvSpPr>
        <p:spPr>
          <a:xfrm>
            <a:off x="4264987" y="3523156"/>
            <a:ext cx="571500" cy="42475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5" name="سهم: لليمين 4">
            <a:extLst>
              <a:ext uri="{FF2B5EF4-FFF2-40B4-BE49-F238E27FC236}">
                <a16:creationId xmlns:a16="http://schemas.microsoft.com/office/drawing/2014/main" id="{5B611F48-4C69-E3E7-02E1-5CB842BE9F8C}"/>
              </a:ext>
            </a:extLst>
          </p:cNvPr>
          <p:cNvSpPr/>
          <p:nvPr/>
        </p:nvSpPr>
        <p:spPr>
          <a:xfrm>
            <a:off x="6924613" y="3538163"/>
            <a:ext cx="571500" cy="42475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6" name="مربع نص 5">
            <a:extLst>
              <a:ext uri="{FF2B5EF4-FFF2-40B4-BE49-F238E27FC236}">
                <a16:creationId xmlns:a16="http://schemas.microsoft.com/office/drawing/2014/main" id="{68FF4F9F-5399-80A9-3A4C-8D2B7B11E0D3}"/>
              </a:ext>
            </a:extLst>
          </p:cNvPr>
          <p:cNvSpPr txBox="1"/>
          <p:nvPr/>
        </p:nvSpPr>
        <p:spPr>
          <a:xfrm>
            <a:off x="2133599" y="883641"/>
            <a:ext cx="6312310" cy="461665"/>
          </a:xfrm>
          <a:prstGeom prst="rect">
            <a:avLst/>
          </a:prstGeom>
          <a:noFill/>
        </p:spPr>
        <p:txBody>
          <a:bodyPr wrap="square" rtlCol="1">
            <a:spAutoFit/>
          </a:bodyPr>
          <a:lstStyle/>
          <a:p>
            <a:pPr algn="ctr" rtl="1"/>
            <a:r>
              <a:rPr lang="ar-EG" sz="2400" b="1" dirty="0">
                <a:solidFill>
                  <a:srgbClr val="2D3956"/>
                </a:solidFill>
                <a:latin typeface="Alexandria" charset="0"/>
              </a:rPr>
              <a:t>خطوات إيجاد معامل الارتباط </a:t>
            </a:r>
            <a:r>
              <a:rPr lang="en-US" sz="2400" b="1" dirty="0">
                <a:solidFill>
                  <a:srgbClr val="2D3956"/>
                </a:solidFill>
                <a:latin typeface="Alexandria" charset="0"/>
              </a:rPr>
              <a:t>Pearson </a:t>
            </a:r>
            <a:r>
              <a:rPr lang="ar-EG" sz="2400" b="1" dirty="0">
                <a:solidFill>
                  <a:srgbClr val="2D3956"/>
                </a:solidFill>
                <a:latin typeface="Alexandria" charset="0"/>
              </a:rPr>
              <a:t>على برنامج  </a:t>
            </a:r>
            <a:r>
              <a:rPr lang="en-US" sz="2400" b="1" dirty="0">
                <a:solidFill>
                  <a:srgbClr val="2D3956"/>
                </a:solidFill>
                <a:latin typeface="Alexandria" charset="0"/>
              </a:rPr>
              <a:t>SPSS</a:t>
            </a:r>
          </a:p>
        </p:txBody>
      </p:sp>
    </p:spTree>
    <p:extLst>
      <p:ext uri="{BB962C8B-B14F-4D97-AF65-F5344CB8AC3E}">
        <p14:creationId xmlns:p14="http://schemas.microsoft.com/office/powerpoint/2010/main" val="4291856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CB589C-3C98-DD3F-05CA-6531E4004F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B92D21-F4F0-FE53-2430-7FF7638F8E1E}"/>
              </a:ext>
            </a:extLst>
          </p:cNvPr>
          <p:cNvSpPr/>
          <p:nvPr/>
        </p:nvSpPr>
        <p:spPr>
          <a:xfrm>
            <a:off x="845574" y="1582993"/>
            <a:ext cx="10656786" cy="43377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r" rtl="1">
              <a:buFont typeface="Wingdings" panose="05000000000000000000" pitchFamily="2" charset="2"/>
              <a:buChar char="Ø"/>
            </a:pPr>
            <a:r>
              <a:rPr lang="ar-EG" sz="3200" b="1" u="sng" dirty="0">
                <a:solidFill>
                  <a:srgbClr val="2D3956"/>
                </a:solidFill>
                <a:latin typeface="Alexandria" charset="0"/>
              </a:rPr>
              <a:t>ملحوظة:  في برنامج </a:t>
            </a:r>
            <a:r>
              <a:rPr lang="en-US" sz="3200" b="1" u="sng" dirty="0">
                <a:solidFill>
                  <a:srgbClr val="2D3956"/>
                </a:solidFill>
                <a:latin typeface="Alexandria" charset="0"/>
              </a:rPr>
              <a:t>SPSS </a:t>
            </a:r>
            <a:r>
              <a:rPr lang="ar-EG" sz="3200" b="1" u="sng" dirty="0">
                <a:solidFill>
                  <a:srgbClr val="2D3956"/>
                </a:solidFill>
                <a:latin typeface="Alexandria" charset="0"/>
              </a:rPr>
              <a:t>تظهر ثلاث أنواع من معاملات الارتباط</a:t>
            </a:r>
          </a:p>
          <a:p>
            <a:pPr algn="r" rtl="1"/>
            <a:r>
              <a:rPr lang="ar-EG" sz="3200" b="1" u="sng" dirty="0">
                <a:solidFill>
                  <a:srgbClr val="2D3956"/>
                </a:solidFill>
                <a:latin typeface="Alexandria" charset="0"/>
              </a:rPr>
              <a:t> ( </a:t>
            </a:r>
            <a:r>
              <a:rPr lang="en-US" sz="3200" b="1" u="sng" dirty="0">
                <a:solidFill>
                  <a:srgbClr val="2D3956"/>
                </a:solidFill>
                <a:latin typeface="Alexandria" charset="0"/>
              </a:rPr>
              <a:t>Pearson ، Kendall s tau-b ،  Spearman  </a:t>
            </a:r>
            <a:r>
              <a:rPr lang="ar-EG" sz="3200" b="1" u="sng" dirty="0">
                <a:solidFill>
                  <a:srgbClr val="2D3956"/>
                </a:solidFill>
                <a:latin typeface="Alexandria" charset="0"/>
              </a:rPr>
              <a:t>)</a:t>
            </a:r>
            <a:endParaRPr lang="en-US" sz="3200" b="1" u="sng" dirty="0">
              <a:solidFill>
                <a:srgbClr val="2D3956"/>
              </a:solidFill>
              <a:latin typeface="Alexandria" charset="0"/>
            </a:endParaRPr>
          </a:p>
          <a:p>
            <a:pPr algn="r" rtl="1"/>
            <a:r>
              <a:rPr lang="ar-EG" sz="3200" dirty="0">
                <a:solidFill>
                  <a:srgbClr val="2D3956"/>
                </a:solidFill>
                <a:latin typeface="Alexandria" charset="0"/>
              </a:rPr>
              <a:t>يستخدم </a:t>
            </a:r>
            <a:r>
              <a:rPr lang="en-US" sz="3200" dirty="0">
                <a:solidFill>
                  <a:srgbClr val="2D3956"/>
                </a:solidFill>
                <a:latin typeface="Alexandria" charset="0"/>
              </a:rPr>
              <a:t> Pearson </a:t>
            </a:r>
            <a:r>
              <a:rPr lang="ar-EG" sz="3200" dirty="0">
                <a:solidFill>
                  <a:srgbClr val="2D3956"/>
                </a:solidFill>
                <a:latin typeface="Alexandria" charset="0"/>
              </a:rPr>
              <a:t>لقياس قوة واتجاه العلاقة بين متغيرين كميين بينما يستخدم </a:t>
            </a:r>
            <a:r>
              <a:rPr lang="en-US" sz="3200" dirty="0">
                <a:solidFill>
                  <a:srgbClr val="2D3956"/>
                </a:solidFill>
                <a:latin typeface="Alexandria" charset="0"/>
              </a:rPr>
              <a:t>Kendall s tau-b   ، Spearman  </a:t>
            </a:r>
            <a:r>
              <a:rPr lang="ar-EG" sz="3200" dirty="0">
                <a:solidFill>
                  <a:srgbClr val="2D3956"/>
                </a:solidFill>
                <a:latin typeface="Alexandria" charset="0"/>
              </a:rPr>
              <a:t> معامل لقياس قوة الارتباط بين متغيرين من المستوى الترتيبي. </a:t>
            </a:r>
          </a:p>
        </p:txBody>
      </p:sp>
      <p:pic>
        <p:nvPicPr>
          <p:cNvPr id="7" name="Graphic 21">
            <a:extLst>
              <a:ext uri="{FF2B5EF4-FFF2-40B4-BE49-F238E27FC236}">
                <a16:creationId xmlns:a16="http://schemas.microsoft.com/office/drawing/2014/main" id="{CB4C7436-07D9-CAE4-0296-C1249CDFE0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7CC3A540-60AE-5E05-38CD-9FAB8F2426F0}"/>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
        <p:nvSpPr>
          <p:cNvPr id="5" name="مربع نص 4">
            <a:extLst>
              <a:ext uri="{FF2B5EF4-FFF2-40B4-BE49-F238E27FC236}">
                <a16:creationId xmlns:a16="http://schemas.microsoft.com/office/drawing/2014/main" id="{6632DDF0-D52E-D94F-96C6-871DA44A90DD}"/>
              </a:ext>
            </a:extLst>
          </p:cNvPr>
          <p:cNvSpPr txBox="1"/>
          <p:nvPr/>
        </p:nvSpPr>
        <p:spPr>
          <a:xfrm>
            <a:off x="1946787" y="1032492"/>
            <a:ext cx="7905135" cy="461665"/>
          </a:xfrm>
          <a:prstGeom prst="rect">
            <a:avLst/>
          </a:prstGeom>
          <a:noFill/>
        </p:spPr>
        <p:txBody>
          <a:bodyPr wrap="square" rtlCol="1">
            <a:spAutoFit/>
          </a:bodyPr>
          <a:lstStyle/>
          <a:p>
            <a:pPr algn="r" rtl="1"/>
            <a:r>
              <a:rPr lang="ar-SA" sz="2400" dirty="0"/>
              <a:t> </a:t>
            </a:r>
            <a:endParaRPr lang="ar-EG" sz="2400" dirty="0"/>
          </a:p>
        </p:txBody>
      </p:sp>
    </p:spTree>
    <p:extLst>
      <p:ext uri="{BB962C8B-B14F-4D97-AF65-F5344CB8AC3E}">
        <p14:creationId xmlns:p14="http://schemas.microsoft.com/office/powerpoint/2010/main" val="35649916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AD04B6-A874-3591-930F-8DB44DB43AB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A52841-17DB-C491-48A0-7D7E207C1BEC}"/>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0E09176C-04C2-EEDC-F7A5-CEF4FA4F433E}"/>
              </a:ext>
            </a:extLst>
          </p:cNvPr>
          <p:cNvSpPr txBox="1"/>
          <p:nvPr/>
        </p:nvSpPr>
        <p:spPr>
          <a:xfrm>
            <a:off x="5211096" y="1699178"/>
            <a:ext cx="6155403" cy="4031873"/>
          </a:xfrm>
          <a:prstGeom prst="rect">
            <a:avLst/>
          </a:prstGeom>
          <a:noFill/>
        </p:spPr>
        <p:txBody>
          <a:bodyPr wrap="square" rtlCol="0">
            <a:spAutoFit/>
          </a:bodyPr>
          <a:lstStyle/>
          <a:p>
            <a:pPr algn="r" rtl="1"/>
            <a:r>
              <a:rPr lang="ar-EG" sz="3200" dirty="0">
                <a:solidFill>
                  <a:srgbClr val="2D3956"/>
                </a:solidFill>
                <a:latin typeface="Alexandria" charset="0"/>
              </a:rPr>
              <a:t>مثال:</a:t>
            </a:r>
          </a:p>
          <a:p>
            <a:pPr algn="r" rtl="1"/>
            <a:r>
              <a:rPr lang="ar-EG" sz="3200" dirty="0">
                <a:solidFill>
                  <a:srgbClr val="2D3956"/>
                </a:solidFill>
                <a:latin typeface="Alexandria" charset="0"/>
              </a:rPr>
              <a:t> تقدم ستة أشخاص لامتحان تنافسي  لشغر وظيفة مدير العلاقات العامة فقدموا امتحانا تنافسيا وبنفس الوقت أجريت مقابلات شخصية معهم وكانت النتائج كما يلي: </a:t>
            </a:r>
          </a:p>
          <a:p>
            <a:pPr algn="r" rtl="1"/>
            <a:r>
              <a:rPr lang="ar-EG" sz="3200" dirty="0">
                <a:solidFill>
                  <a:srgbClr val="2D3956"/>
                </a:solidFill>
                <a:latin typeface="Alexandria" charset="0"/>
              </a:rPr>
              <a:t>المطلوب: </a:t>
            </a:r>
          </a:p>
          <a:p>
            <a:pPr algn="r" rtl="1"/>
            <a:r>
              <a:rPr lang="ar-EG" sz="3200" dirty="0">
                <a:solidFill>
                  <a:srgbClr val="2D3956"/>
                </a:solidFill>
                <a:latin typeface="Alexandria" charset="0"/>
              </a:rPr>
              <a:t> هل هناك علاقة ارتباط بين نتيجة الامتحان ونتيجة المقابلة؟ </a:t>
            </a:r>
          </a:p>
        </p:txBody>
      </p:sp>
      <p:pic>
        <p:nvPicPr>
          <p:cNvPr id="7" name="Graphic 21">
            <a:extLst>
              <a:ext uri="{FF2B5EF4-FFF2-40B4-BE49-F238E27FC236}">
                <a16:creationId xmlns:a16="http://schemas.microsoft.com/office/drawing/2014/main" id="{D7EAB026-A1C6-EFC4-C447-8E4531DCDF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63F1CB08-8CDA-60EA-0EAF-7608155B2C5D}"/>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
        <p:nvSpPr>
          <p:cNvPr id="3" name="مربع نص 2">
            <a:extLst>
              <a:ext uri="{FF2B5EF4-FFF2-40B4-BE49-F238E27FC236}">
                <a16:creationId xmlns:a16="http://schemas.microsoft.com/office/drawing/2014/main" id="{6881A20B-3BA5-921C-87FF-215FF55AE52D}"/>
              </a:ext>
            </a:extLst>
          </p:cNvPr>
          <p:cNvSpPr txBox="1"/>
          <p:nvPr/>
        </p:nvSpPr>
        <p:spPr>
          <a:xfrm>
            <a:off x="1434844" y="879145"/>
            <a:ext cx="7758317" cy="523220"/>
          </a:xfrm>
          <a:prstGeom prst="rect">
            <a:avLst/>
          </a:prstGeom>
          <a:noFill/>
        </p:spPr>
        <p:txBody>
          <a:bodyPr wrap="square" rtlCol="1">
            <a:spAutoFit/>
          </a:bodyPr>
          <a:lstStyle/>
          <a:p>
            <a:pPr algn="r" rtl="1"/>
            <a:r>
              <a:rPr lang="ar-EG" sz="2800" dirty="0">
                <a:solidFill>
                  <a:srgbClr val="2D3956"/>
                </a:solidFill>
                <a:latin typeface="Alexandria" charset="0"/>
                <a:cs typeface="Alexandria" charset="0"/>
              </a:rPr>
              <a:t>معامل ارتباط الرتب </a:t>
            </a:r>
            <a:r>
              <a:rPr lang="en-US" sz="2800" dirty="0">
                <a:solidFill>
                  <a:srgbClr val="2D3956"/>
                </a:solidFill>
                <a:latin typeface="Alexandria" charset="0"/>
                <a:cs typeface="Alexandria" charset="0"/>
              </a:rPr>
              <a:t>Spearman </a:t>
            </a:r>
            <a:r>
              <a:rPr lang="ar-EG" sz="2800" dirty="0">
                <a:solidFill>
                  <a:srgbClr val="2D3956"/>
                </a:solidFill>
                <a:latin typeface="Alexandria" charset="0"/>
                <a:cs typeface="Alexandria" charset="0"/>
              </a:rPr>
              <a:t>على البرنامج الاحصائي </a:t>
            </a:r>
            <a:r>
              <a:rPr lang="en-US" sz="2800" dirty="0">
                <a:solidFill>
                  <a:srgbClr val="2D3956"/>
                </a:solidFill>
                <a:latin typeface="Alexandria" charset="0"/>
                <a:cs typeface="Alexandria" charset="0"/>
              </a:rPr>
              <a:t>SPSS</a:t>
            </a:r>
          </a:p>
        </p:txBody>
      </p:sp>
      <p:pic>
        <p:nvPicPr>
          <p:cNvPr id="4" name="صورة 3">
            <a:extLst>
              <a:ext uri="{FF2B5EF4-FFF2-40B4-BE49-F238E27FC236}">
                <a16:creationId xmlns:a16="http://schemas.microsoft.com/office/drawing/2014/main" id="{3157B94F-6951-BCC7-9D42-478085DF8200}"/>
              </a:ext>
            </a:extLst>
          </p:cNvPr>
          <p:cNvPicPr>
            <a:picLocks noChangeAspect="1"/>
          </p:cNvPicPr>
          <p:nvPr/>
        </p:nvPicPr>
        <p:blipFill>
          <a:blip r:embed="rId3"/>
          <a:stretch>
            <a:fillRect/>
          </a:stretch>
        </p:blipFill>
        <p:spPr>
          <a:xfrm>
            <a:off x="1008498" y="1607386"/>
            <a:ext cx="4305504" cy="4038130"/>
          </a:xfrm>
          <a:prstGeom prst="rect">
            <a:avLst/>
          </a:prstGeom>
        </p:spPr>
      </p:pic>
    </p:spTree>
    <p:extLst>
      <p:ext uri="{BB962C8B-B14F-4D97-AF65-F5344CB8AC3E}">
        <p14:creationId xmlns:p14="http://schemas.microsoft.com/office/powerpoint/2010/main" val="1038568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72FBFD-4968-588B-F9FA-0D87905FEAF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336142-803B-E776-CDB1-D4CEB0BC0DEA}"/>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9BBD3A4F-EF23-CEE9-0DD5-DC012DFF34F3}"/>
              </a:ext>
            </a:extLst>
          </p:cNvPr>
          <p:cNvSpPr txBox="1"/>
          <p:nvPr/>
        </p:nvSpPr>
        <p:spPr>
          <a:xfrm>
            <a:off x="4483510" y="1699178"/>
            <a:ext cx="6882990" cy="4031873"/>
          </a:xfrm>
          <a:prstGeom prst="rect">
            <a:avLst/>
          </a:prstGeom>
          <a:noFill/>
        </p:spPr>
        <p:txBody>
          <a:bodyPr wrap="square" rtlCol="0">
            <a:spAutoFit/>
          </a:bodyPr>
          <a:lstStyle/>
          <a:p>
            <a:pPr algn="r" rtl="1"/>
            <a:r>
              <a:rPr lang="ar-SA" sz="3200" dirty="0">
                <a:solidFill>
                  <a:srgbClr val="2D3956"/>
                </a:solidFill>
                <a:latin typeface="Alexandria" charset="0"/>
              </a:rPr>
              <a:t>1- </a:t>
            </a:r>
            <a:r>
              <a:rPr lang="en-US" sz="3200" dirty="0">
                <a:solidFill>
                  <a:srgbClr val="2D3956"/>
                </a:solidFill>
                <a:latin typeface="Alexandria" charset="0"/>
              </a:rPr>
              <a:t> </a:t>
            </a:r>
            <a:r>
              <a:rPr lang="ar-EG" sz="3200" dirty="0">
                <a:solidFill>
                  <a:srgbClr val="2D3956"/>
                </a:solidFill>
                <a:latin typeface="Alexandria" charset="0"/>
              </a:rPr>
              <a:t>ادخال البيانات كأرقام ترتيبية للمتغيرين </a:t>
            </a:r>
            <a:r>
              <a:rPr lang="en-US" sz="3200" dirty="0">
                <a:solidFill>
                  <a:srgbClr val="2D3956"/>
                </a:solidFill>
                <a:latin typeface="Alexandria" charset="0"/>
              </a:rPr>
              <a:t>Exam </a:t>
            </a:r>
            <a:r>
              <a:rPr lang="ar-EG" sz="3200" dirty="0">
                <a:solidFill>
                  <a:srgbClr val="2D3956"/>
                </a:solidFill>
                <a:latin typeface="Alexandria" charset="0"/>
              </a:rPr>
              <a:t>و </a:t>
            </a:r>
            <a:r>
              <a:rPr lang="en-US" sz="3200" dirty="0">
                <a:solidFill>
                  <a:srgbClr val="2D3956"/>
                </a:solidFill>
                <a:latin typeface="Alexandria" charset="0"/>
              </a:rPr>
              <a:t>interview </a:t>
            </a:r>
            <a:r>
              <a:rPr lang="ar-EG" sz="3200" dirty="0">
                <a:solidFill>
                  <a:srgbClr val="2D3956"/>
                </a:solidFill>
                <a:latin typeface="Alexandria" charset="0"/>
              </a:rPr>
              <a:t>على النحو المقابل.</a:t>
            </a:r>
          </a:p>
          <a:p>
            <a:pPr algn="r" rtl="1"/>
            <a:r>
              <a:rPr lang="ar-EG" sz="3200" dirty="0">
                <a:solidFill>
                  <a:srgbClr val="2D3956"/>
                </a:solidFill>
                <a:latin typeface="Alexandria" charset="0"/>
              </a:rPr>
              <a:t>2- من القائمة الرئيسية نختار</a:t>
            </a:r>
          </a:p>
          <a:p>
            <a:pPr algn="r" rtl="1"/>
            <a:r>
              <a:rPr lang="en-US" sz="3200" dirty="0">
                <a:solidFill>
                  <a:srgbClr val="2D3956"/>
                </a:solidFill>
                <a:latin typeface="Alexandria" charset="0"/>
              </a:rPr>
              <a:t>Analyze        Correlate         Bivariate </a:t>
            </a:r>
          </a:p>
          <a:p>
            <a:pPr algn="r" rtl="1"/>
            <a:r>
              <a:rPr lang="ar-EG" sz="3200" dirty="0">
                <a:solidFill>
                  <a:srgbClr val="2D3956"/>
                </a:solidFill>
                <a:latin typeface="Alexandria" charset="0"/>
              </a:rPr>
              <a:t>3- تفتح نافذة بعنوان  </a:t>
            </a:r>
            <a:r>
              <a:rPr lang="en-US" sz="3200" dirty="0">
                <a:solidFill>
                  <a:srgbClr val="2D3956"/>
                </a:solidFill>
                <a:latin typeface="Alexandria" charset="0"/>
              </a:rPr>
              <a:t>Bivariate Correlation  ، </a:t>
            </a:r>
            <a:r>
              <a:rPr lang="ar-EG" sz="3200" dirty="0">
                <a:solidFill>
                  <a:srgbClr val="2D3956"/>
                </a:solidFill>
                <a:latin typeface="Alexandria" charset="0"/>
              </a:rPr>
              <a:t>ثم نقوم  بنقل المتغيرين </a:t>
            </a:r>
            <a:r>
              <a:rPr lang="en-US" sz="3200" dirty="0">
                <a:solidFill>
                  <a:srgbClr val="2D3956"/>
                </a:solidFill>
                <a:latin typeface="Alexandria" charset="0"/>
              </a:rPr>
              <a:t>exam , interview   </a:t>
            </a:r>
            <a:r>
              <a:rPr lang="ar-EG" sz="3200" dirty="0">
                <a:solidFill>
                  <a:srgbClr val="2D3956"/>
                </a:solidFill>
                <a:latin typeface="Alexandria" charset="0"/>
              </a:rPr>
              <a:t>في المستطيل بعنوان </a:t>
            </a:r>
            <a:r>
              <a:rPr lang="en-US" sz="3200" dirty="0">
                <a:solidFill>
                  <a:srgbClr val="2D3956"/>
                </a:solidFill>
                <a:latin typeface="Alexandria" charset="0"/>
              </a:rPr>
              <a:t>Variables    </a:t>
            </a:r>
            <a:r>
              <a:rPr lang="ar-EG" sz="3200" dirty="0">
                <a:solidFill>
                  <a:srgbClr val="2D3956"/>
                </a:solidFill>
                <a:latin typeface="Alexandria" charset="0"/>
              </a:rPr>
              <a:t>ثم نقوم بالتأشير على  كلمة </a:t>
            </a:r>
            <a:r>
              <a:rPr lang="en-US" sz="3200" dirty="0">
                <a:solidFill>
                  <a:srgbClr val="2D3956"/>
                </a:solidFill>
                <a:latin typeface="Alexandria" charset="0"/>
              </a:rPr>
              <a:t>Spearman ، </a:t>
            </a:r>
            <a:r>
              <a:rPr lang="ar-EG" sz="3200" dirty="0">
                <a:solidFill>
                  <a:srgbClr val="2D3956"/>
                </a:solidFill>
                <a:latin typeface="Alexandria" charset="0"/>
              </a:rPr>
              <a:t>ثم الضغط على </a:t>
            </a:r>
            <a:r>
              <a:rPr lang="en-US" sz="3200" dirty="0">
                <a:solidFill>
                  <a:srgbClr val="2D3956"/>
                </a:solidFill>
                <a:latin typeface="Alexandria" charset="0"/>
              </a:rPr>
              <a:t>OK</a:t>
            </a:r>
          </a:p>
        </p:txBody>
      </p:sp>
      <p:pic>
        <p:nvPicPr>
          <p:cNvPr id="7" name="Graphic 21">
            <a:extLst>
              <a:ext uri="{FF2B5EF4-FFF2-40B4-BE49-F238E27FC236}">
                <a16:creationId xmlns:a16="http://schemas.microsoft.com/office/drawing/2014/main" id="{C7B0EFA4-0A9D-D098-90FF-EA943B45B6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7EE3BE90-D5AE-B90E-6DB3-2CA300676361}"/>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
        <p:nvSpPr>
          <p:cNvPr id="3" name="مربع نص 2">
            <a:extLst>
              <a:ext uri="{FF2B5EF4-FFF2-40B4-BE49-F238E27FC236}">
                <a16:creationId xmlns:a16="http://schemas.microsoft.com/office/drawing/2014/main" id="{918B4E25-EEDB-A030-749D-7AAD6A916153}"/>
              </a:ext>
            </a:extLst>
          </p:cNvPr>
          <p:cNvSpPr txBox="1"/>
          <p:nvPr/>
        </p:nvSpPr>
        <p:spPr>
          <a:xfrm>
            <a:off x="107489" y="878256"/>
            <a:ext cx="7758317" cy="523220"/>
          </a:xfrm>
          <a:prstGeom prst="rect">
            <a:avLst/>
          </a:prstGeom>
          <a:noFill/>
        </p:spPr>
        <p:txBody>
          <a:bodyPr wrap="square" rtlCol="1">
            <a:spAutoFit/>
          </a:bodyPr>
          <a:lstStyle/>
          <a:p>
            <a:pPr algn="r" rtl="1"/>
            <a:r>
              <a:rPr lang="ar-EG" sz="2800" dirty="0">
                <a:solidFill>
                  <a:srgbClr val="2D3956"/>
                </a:solidFill>
                <a:latin typeface="Alexandria" charset="0"/>
                <a:cs typeface="Alexandria" charset="0"/>
              </a:rPr>
              <a:t>الخطوات على برنامج </a:t>
            </a:r>
            <a:r>
              <a:rPr lang="en-US" sz="2800" dirty="0">
                <a:solidFill>
                  <a:srgbClr val="2D3956"/>
                </a:solidFill>
                <a:latin typeface="Alexandria" charset="0"/>
                <a:cs typeface="Alexandria" charset="0"/>
              </a:rPr>
              <a:t>SPSS</a:t>
            </a:r>
          </a:p>
        </p:txBody>
      </p:sp>
      <p:pic>
        <p:nvPicPr>
          <p:cNvPr id="5" name="صورة 4">
            <a:extLst>
              <a:ext uri="{FF2B5EF4-FFF2-40B4-BE49-F238E27FC236}">
                <a16:creationId xmlns:a16="http://schemas.microsoft.com/office/drawing/2014/main" id="{FEAF319E-F007-7A4A-6C58-1DAD57FAA4E7}"/>
              </a:ext>
            </a:extLst>
          </p:cNvPr>
          <p:cNvPicPr>
            <a:picLocks noChangeAspect="1"/>
          </p:cNvPicPr>
          <p:nvPr/>
        </p:nvPicPr>
        <p:blipFill>
          <a:blip r:embed="rId3"/>
          <a:stretch>
            <a:fillRect/>
          </a:stretch>
        </p:blipFill>
        <p:spPr>
          <a:xfrm>
            <a:off x="1170623" y="1699178"/>
            <a:ext cx="3225064" cy="3989092"/>
          </a:xfrm>
          <a:prstGeom prst="rect">
            <a:avLst/>
          </a:prstGeom>
        </p:spPr>
      </p:pic>
      <p:sp>
        <p:nvSpPr>
          <p:cNvPr id="6" name="سهم: لليمين 5">
            <a:extLst>
              <a:ext uri="{FF2B5EF4-FFF2-40B4-BE49-F238E27FC236}">
                <a16:creationId xmlns:a16="http://schemas.microsoft.com/office/drawing/2014/main" id="{72B7997B-572B-4966-7821-96AA4CA7CD05}"/>
              </a:ext>
            </a:extLst>
          </p:cNvPr>
          <p:cNvSpPr/>
          <p:nvPr/>
        </p:nvSpPr>
        <p:spPr>
          <a:xfrm flipV="1">
            <a:off x="6830862" y="3272912"/>
            <a:ext cx="364849" cy="3121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8" name="سهم: لليمين 7">
            <a:extLst>
              <a:ext uri="{FF2B5EF4-FFF2-40B4-BE49-F238E27FC236}">
                <a16:creationId xmlns:a16="http://schemas.microsoft.com/office/drawing/2014/main" id="{370F35A7-5576-8947-6558-C7556539AB24}"/>
              </a:ext>
            </a:extLst>
          </p:cNvPr>
          <p:cNvSpPr/>
          <p:nvPr/>
        </p:nvSpPr>
        <p:spPr>
          <a:xfrm flipV="1">
            <a:off x="9048018" y="3272912"/>
            <a:ext cx="364849" cy="3121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10269078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F8DCA0-C2E8-6552-8DC0-74183118BE8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99C7C4-B57D-7699-588C-0AAD6C2B56BB}"/>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E781F3DB-69B1-111A-7853-3B85F1DC8C2D}"/>
              </a:ext>
            </a:extLst>
          </p:cNvPr>
          <p:cNvSpPr txBox="1"/>
          <p:nvPr/>
        </p:nvSpPr>
        <p:spPr>
          <a:xfrm>
            <a:off x="6705600" y="1699178"/>
            <a:ext cx="4660900" cy="4031873"/>
          </a:xfrm>
          <a:prstGeom prst="rect">
            <a:avLst/>
          </a:prstGeom>
          <a:noFill/>
        </p:spPr>
        <p:txBody>
          <a:bodyPr wrap="square" rtlCol="0">
            <a:spAutoFit/>
          </a:bodyPr>
          <a:lstStyle/>
          <a:p>
            <a:pPr algn="r" rtl="1"/>
            <a:r>
              <a:rPr lang="ar-EG" sz="3200" dirty="0">
                <a:solidFill>
                  <a:srgbClr val="2D3956"/>
                </a:solidFill>
                <a:latin typeface="Alexandria" charset="0"/>
              </a:rPr>
              <a:t>مثال: </a:t>
            </a:r>
          </a:p>
          <a:p>
            <a:pPr algn="r" rtl="1"/>
            <a:r>
              <a:rPr lang="ar-EG" sz="3200" dirty="0">
                <a:solidFill>
                  <a:srgbClr val="2D3956"/>
                </a:solidFill>
                <a:latin typeface="Alexandria" charset="0"/>
              </a:rPr>
              <a:t>تم اختيار عينة مكونة من ستة عشر فردا لدراسة الارتباط الجزئي بين كل من الوزن والطول بعد عزل أثر العمر .</a:t>
            </a:r>
          </a:p>
          <a:p>
            <a:pPr algn="r" rtl="1"/>
            <a:r>
              <a:rPr lang="ar-EG" sz="3200" dirty="0">
                <a:solidFill>
                  <a:srgbClr val="2D3956"/>
                </a:solidFill>
                <a:latin typeface="Alexandria" charset="0"/>
              </a:rPr>
              <a:t>المطلوب: </a:t>
            </a:r>
          </a:p>
          <a:p>
            <a:pPr algn="r" rtl="1"/>
            <a:r>
              <a:rPr lang="ar-EG" sz="3200" dirty="0">
                <a:solidFill>
                  <a:srgbClr val="2D3956"/>
                </a:solidFill>
                <a:latin typeface="Alexandria" charset="0"/>
              </a:rPr>
              <a:t>إيجاد قوة العلاقة بين كل من الوزن والطول بعد عزل متغير العمر </a:t>
            </a:r>
          </a:p>
        </p:txBody>
      </p:sp>
      <p:pic>
        <p:nvPicPr>
          <p:cNvPr id="7" name="Graphic 21">
            <a:extLst>
              <a:ext uri="{FF2B5EF4-FFF2-40B4-BE49-F238E27FC236}">
                <a16:creationId xmlns:a16="http://schemas.microsoft.com/office/drawing/2014/main" id="{6727E86C-4F19-1FA9-A945-53A0699EAF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8850986E-C452-5070-C87B-5CD1B5E049B1}"/>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
        <p:nvSpPr>
          <p:cNvPr id="3" name="مربع نص 2">
            <a:extLst>
              <a:ext uri="{FF2B5EF4-FFF2-40B4-BE49-F238E27FC236}">
                <a16:creationId xmlns:a16="http://schemas.microsoft.com/office/drawing/2014/main" id="{C3B75981-F698-8A90-8545-01509689BBA1}"/>
              </a:ext>
            </a:extLst>
          </p:cNvPr>
          <p:cNvSpPr txBox="1"/>
          <p:nvPr/>
        </p:nvSpPr>
        <p:spPr>
          <a:xfrm>
            <a:off x="689640" y="822086"/>
            <a:ext cx="7758317" cy="523220"/>
          </a:xfrm>
          <a:prstGeom prst="rect">
            <a:avLst/>
          </a:prstGeom>
          <a:noFill/>
        </p:spPr>
        <p:txBody>
          <a:bodyPr wrap="square" rtlCol="1">
            <a:spAutoFit/>
          </a:bodyPr>
          <a:lstStyle/>
          <a:p>
            <a:pPr algn="r" rtl="1"/>
            <a:r>
              <a:rPr lang="ar-EG" sz="2800" dirty="0">
                <a:solidFill>
                  <a:srgbClr val="2D3956"/>
                </a:solidFill>
                <a:latin typeface="Alexandria" charset="0"/>
                <a:cs typeface="Alexandria" charset="0"/>
              </a:rPr>
              <a:t>الارتباط الجزئي على البرنامج الاحصائي </a:t>
            </a:r>
            <a:r>
              <a:rPr lang="en-US" sz="2800" dirty="0">
                <a:solidFill>
                  <a:srgbClr val="2D3956"/>
                </a:solidFill>
                <a:latin typeface="Alexandria" charset="0"/>
                <a:cs typeface="Alexandria" charset="0"/>
              </a:rPr>
              <a:t>SPSS </a:t>
            </a:r>
          </a:p>
        </p:txBody>
      </p:sp>
      <p:pic>
        <p:nvPicPr>
          <p:cNvPr id="4" name="صورة 3">
            <a:extLst>
              <a:ext uri="{FF2B5EF4-FFF2-40B4-BE49-F238E27FC236}">
                <a16:creationId xmlns:a16="http://schemas.microsoft.com/office/drawing/2014/main" id="{0AD6050B-0924-3246-8F01-3079B2A48F6E}"/>
              </a:ext>
            </a:extLst>
          </p:cNvPr>
          <p:cNvPicPr>
            <a:picLocks noChangeAspect="1"/>
          </p:cNvPicPr>
          <p:nvPr/>
        </p:nvPicPr>
        <p:blipFill>
          <a:blip r:embed="rId3"/>
          <a:stretch>
            <a:fillRect/>
          </a:stretch>
        </p:blipFill>
        <p:spPr>
          <a:xfrm>
            <a:off x="933399" y="1725505"/>
            <a:ext cx="5772201" cy="4035073"/>
          </a:xfrm>
          <a:prstGeom prst="rect">
            <a:avLst/>
          </a:prstGeom>
        </p:spPr>
      </p:pic>
    </p:spTree>
    <p:extLst>
      <p:ext uri="{BB962C8B-B14F-4D97-AF65-F5344CB8AC3E}">
        <p14:creationId xmlns:p14="http://schemas.microsoft.com/office/powerpoint/2010/main" val="17205212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F31C06-E30F-D172-5FEA-0615D27D03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EABB02-80D5-45B2-4724-37938782FC88}"/>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4A199A6E-678B-4FD6-F8A7-474D5A2EC3BD}"/>
              </a:ext>
            </a:extLst>
          </p:cNvPr>
          <p:cNvSpPr txBox="1"/>
          <p:nvPr/>
        </p:nvSpPr>
        <p:spPr>
          <a:xfrm>
            <a:off x="553780" y="1699178"/>
            <a:ext cx="10812720" cy="4031873"/>
          </a:xfrm>
          <a:prstGeom prst="rect">
            <a:avLst/>
          </a:prstGeom>
          <a:noFill/>
        </p:spPr>
        <p:txBody>
          <a:bodyPr wrap="square" rtlCol="0">
            <a:spAutoFit/>
          </a:bodyPr>
          <a:lstStyle/>
          <a:p>
            <a:pPr algn="r" rtl="1"/>
            <a:r>
              <a:rPr lang="ar-EG" sz="3200" dirty="0">
                <a:solidFill>
                  <a:srgbClr val="2D3956"/>
                </a:solidFill>
                <a:latin typeface="Alexandria" charset="0"/>
              </a:rPr>
              <a:t>1- ادخل البيانات عل البرنامج تحت مسميات </a:t>
            </a:r>
            <a:r>
              <a:rPr lang="en-US" sz="3200" dirty="0">
                <a:solidFill>
                  <a:srgbClr val="2D3956"/>
                </a:solidFill>
                <a:latin typeface="Alexandria" charset="0"/>
              </a:rPr>
              <a:t>age, height, weight </a:t>
            </a:r>
          </a:p>
          <a:p>
            <a:pPr algn="r" rtl="1"/>
            <a:r>
              <a:rPr lang="ar-SA" sz="3200" dirty="0">
                <a:solidFill>
                  <a:srgbClr val="2D3956"/>
                </a:solidFill>
                <a:latin typeface="Alexandria" charset="0"/>
              </a:rPr>
              <a:t>2-</a:t>
            </a:r>
            <a:r>
              <a:rPr lang="en-US" sz="3200" dirty="0">
                <a:solidFill>
                  <a:srgbClr val="2D3956"/>
                </a:solidFill>
                <a:latin typeface="Alexandria" charset="0"/>
              </a:rPr>
              <a:t> </a:t>
            </a:r>
            <a:r>
              <a:rPr lang="ar-EG" sz="3200" dirty="0">
                <a:solidFill>
                  <a:srgbClr val="2D3956"/>
                </a:solidFill>
                <a:latin typeface="Alexandria" charset="0"/>
              </a:rPr>
              <a:t>نختار من القائمة الرئيسية </a:t>
            </a:r>
            <a:r>
              <a:rPr lang="en-US" sz="3200" dirty="0">
                <a:solidFill>
                  <a:srgbClr val="2D3956"/>
                </a:solidFill>
                <a:latin typeface="Alexandria" charset="0"/>
              </a:rPr>
              <a:t>Analyze         Correlate            partial</a:t>
            </a:r>
          </a:p>
          <a:p>
            <a:pPr algn="r" rtl="1"/>
            <a:r>
              <a:rPr lang="ar-EG" sz="3200" dirty="0">
                <a:solidFill>
                  <a:srgbClr val="2D3956"/>
                </a:solidFill>
                <a:latin typeface="Alexandria" charset="0"/>
              </a:rPr>
              <a:t>3- تظهر نافذة جديدة بعنوان  </a:t>
            </a:r>
            <a:r>
              <a:rPr lang="en-US" sz="3200" dirty="0">
                <a:solidFill>
                  <a:srgbClr val="2D3956"/>
                </a:solidFill>
                <a:latin typeface="Alexandria" charset="0"/>
              </a:rPr>
              <a:t>Partial Correlation   ، </a:t>
            </a:r>
            <a:r>
              <a:rPr lang="ar-EG" sz="3200" dirty="0">
                <a:solidFill>
                  <a:srgbClr val="2D3956"/>
                </a:solidFill>
                <a:latin typeface="Alexandria" charset="0"/>
              </a:rPr>
              <a:t>ثم نقوم بنقل المتغيرين </a:t>
            </a:r>
            <a:r>
              <a:rPr lang="en-US" sz="3200" dirty="0">
                <a:solidFill>
                  <a:srgbClr val="2D3956"/>
                </a:solidFill>
                <a:latin typeface="Alexandria" charset="0"/>
              </a:rPr>
              <a:t>     height, weight    </a:t>
            </a:r>
            <a:r>
              <a:rPr lang="ar-EG" sz="3200" dirty="0">
                <a:solidFill>
                  <a:srgbClr val="2D3956"/>
                </a:solidFill>
                <a:latin typeface="Alexandria" charset="0"/>
              </a:rPr>
              <a:t>تحت المستطيل   </a:t>
            </a:r>
            <a:r>
              <a:rPr lang="en-US" sz="3200" dirty="0">
                <a:solidFill>
                  <a:srgbClr val="2D3956"/>
                </a:solidFill>
                <a:latin typeface="Alexandria" charset="0"/>
              </a:rPr>
              <a:t> variables </a:t>
            </a:r>
            <a:r>
              <a:rPr lang="ar-EG" sz="3200" dirty="0">
                <a:solidFill>
                  <a:srgbClr val="2D3956"/>
                </a:solidFill>
                <a:latin typeface="Alexandria" charset="0"/>
              </a:rPr>
              <a:t>ونقوم بنقل المتغير    </a:t>
            </a:r>
            <a:r>
              <a:rPr lang="en-US" sz="3200" dirty="0">
                <a:solidFill>
                  <a:srgbClr val="2D3956"/>
                </a:solidFill>
                <a:latin typeface="Alexandria" charset="0"/>
              </a:rPr>
              <a:t> age </a:t>
            </a:r>
            <a:r>
              <a:rPr lang="ar-EG" sz="3200" dirty="0">
                <a:solidFill>
                  <a:srgbClr val="2D3956"/>
                </a:solidFill>
                <a:latin typeface="Alexandria" charset="0"/>
              </a:rPr>
              <a:t>المراد تحييده في المستطيل بعنوان </a:t>
            </a:r>
            <a:r>
              <a:rPr lang="en-US" sz="3200" dirty="0">
                <a:solidFill>
                  <a:srgbClr val="2D3956"/>
                </a:solidFill>
                <a:latin typeface="Alexandria" charset="0"/>
              </a:rPr>
              <a:t>Controlling for </a:t>
            </a:r>
          </a:p>
          <a:p>
            <a:pPr algn="r" rtl="1"/>
            <a:r>
              <a:rPr lang="ar-EG" sz="3200" dirty="0">
                <a:solidFill>
                  <a:srgbClr val="2D3956"/>
                </a:solidFill>
                <a:latin typeface="Alexandria" charset="0"/>
              </a:rPr>
              <a:t>4- نضغط على الزر </a:t>
            </a:r>
            <a:r>
              <a:rPr lang="en-US" sz="3200" dirty="0">
                <a:solidFill>
                  <a:srgbClr val="2D3956"/>
                </a:solidFill>
                <a:latin typeface="Alexandria" charset="0"/>
              </a:rPr>
              <a:t> option </a:t>
            </a:r>
            <a:r>
              <a:rPr lang="ar-EG" sz="3200" dirty="0">
                <a:solidFill>
                  <a:srgbClr val="2D3956"/>
                </a:solidFill>
                <a:latin typeface="Alexandria" charset="0"/>
              </a:rPr>
              <a:t>فتظهر نافذه بعنوان    </a:t>
            </a:r>
            <a:r>
              <a:rPr lang="en-US" sz="3200" dirty="0">
                <a:solidFill>
                  <a:srgbClr val="2D3956"/>
                </a:solidFill>
                <a:latin typeface="Alexandria" charset="0"/>
              </a:rPr>
              <a:t>partial correlations: options </a:t>
            </a:r>
            <a:r>
              <a:rPr lang="ar-EG" sz="3200" dirty="0">
                <a:solidFill>
                  <a:srgbClr val="2D3956"/>
                </a:solidFill>
                <a:latin typeface="Alexandria" charset="0"/>
              </a:rPr>
              <a:t> والتأشير على كل من </a:t>
            </a:r>
            <a:r>
              <a:rPr lang="en-US" sz="3200" dirty="0">
                <a:solidFill>
                  <a:srgbClr val="2D3956"/>
                </a:solidFill>
                <a:latin typeface="Alexandria" charset="0"/>
              </a:rPr>
              <a:t>Means and standard deviations  </a:t>
            </a:r>
            <a:r>
              <a:rPr lang="ar-EG" sz="3200" dirty="0">
                <a:solidFill>
                  <a:srgbClr val="2D3956"/>
                </a:solidFill>
                <a:latin typeface="Alexandria" charset="0"/>
              </a:rPr>
              <a:t> و </a:t>
            </a:r>
            <a:r>
              <a:rPr lang="en-US" sz="3200" dirty="0">
                <a:solidFill>
                  <a:srgbClr val="2D3956"/>
                </a:solidFill>
                <a:latin typeface="Alexandria" charset="0"/>
              </a:rPr>
              <a:t>Zero- order correlations ، </a:t>
            </a:r>
            <a:r>
              <a:rPr lang="ar-EG" sz="3200" dirty="0">
                <a:solidFill>
                  <a:srgbClr val="2D3956"/>
                </a:solidFill>
                <a:latin typeface="Alexandria" charset="0"/>
              </a:rPr>
              <a:t>ثم الضغط على </a:t>
            </a:r>
            <a:r>
              <a:rPr lang="en-US" sz="3200" dirty="0">
                <a:solidFill>
                  <a:srgbClr val="2D3956"/>
                </a:solidFill>
                <a:latin typeface="Alexandria" charset="0"/>
              </a:rPr>
              <a:t>OK </a:t>
            </a:r>
          </a:p>
        </p:txBody>
      </p:sp>
      <p:pic>
        <p:nvPicPr>
          <p:cNvPr id="7" name="Graphic 21">
            <a:extLst>
              <a:ext uri="{FF2B5EF4-FFF2-40B4-BE49-F238E27FC236}">
                <a16:creationId xmlns:a16="http://schemas.microsoft.com/office/drawing/2014/main" id="{32756E20-301A-E3D0-D8D4-AFA977E902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8B25AF79-3E17-A8D0-4EAE-BADC5C3388BB}"/>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
        <p:nvSpPr>
          <p:cNvPr id="3" name="مربع نص 2">
            <a:extLst>
              <a:ext uri="{FF2B5EF4-FFF2-40B4-BE49-F238E27FC236}">
                <a16:creationId xmlns:a16="http://schemas.microsoft.com/office/drawing/2014/main" id="{B7B1FD0B-5B3A-BAC1-2C4A-9F7C099CC6C9}"/>
              </a:ext>
            </a:extLst>
          </p:cNvPr>
          <p:cNvSpPr txBox="1"/>
          <p:nvPr/>
        </p:nvSpPr>
        <p:spPr>
          <a:xfrm>
            <a:off x="689640" y="822086"/>
            <a:ext cx="7758317" cy="523220"/>
          </a:xfrm>
          <a:prstGeom prst="rect">
            <a:avLst/>
          </a:prstGeom>
          <a:noFill/>
        </p:spPr>
        <p:txBody>
          <a:bodyPr wrap="square" rtlCol="1">
            <a:spAutoFit/>
          </a:bodyPr>
          <a:lstStyle/>
          <a:p>
            <a:pPr algn="r" rtl="1"/>
            <a:r>
              <a:rPr lang="ar-EG" sz="2800" dirty="0">
                <a:solidFill>
                  <a:srgbClr val="2D3956"/>
                </a:solidFill>
                <a:latin typeface="Alexandria" charset="0"/>
                <a:cs typeface="Alexandria" charset="0"/>
              </a:rPr>
              <a:t>الخطوات على البرنامج الاحصائي </a:t>
            </a:r>
            <a:r>
              <a:rPr lang="en-US" sz="2800" dirty="0">
                <a:solidFill>
                  <a:srgbClr val="2D3956"/>
                </a:solidFill>
                <a:latin typeface="Alexandria" charset="0"/>
                <a:cs typeface="Alexandria" charset="0"/>
              </a:rPr>
              <a:t>SPSS </a:t>
            </a:r>
          </a:p>
        </p:txBody>
      </p:sp>
      <p:sp>
        <p:nvSpPr>
          <p:cNvPr id="5" name="سهم: لليمين 4">
            <a:extLst>
              <a:ext uri="{FF2B5EF4-FFF2-40B4-BE49-F238E27FC236}">
                <a16:creationId xmlns:a16="http://schemas.microsoft.com/office/drawing/2014/main" id="{D7E20385-DFDF-E891-F810-F0019A18239F}"/>
              </a:ext>
            </a:extLst>
          </p:cNvPr>
          <p:cNvSpPr/>
          <p:nvPr/>
        </p:nvSpPr>
        <p:spPr>
          <a:xfrm>
            <a:off x="3169183" y="2349911"/>
            <a:ext cx="426720" cy="3384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6" name="سهم: لليمين 5">
            <a:extLst>
              <a:ext uri="{FF2B5EF4-FFF2-40B4-BE49-F238E27FC236}">
                <a16:creationId xmlns:a16="http://schemas.microsoft.com/office/drawing/2014/main" id="{B84C1E5E-E220-7E98-43FE-4A9B06638617}"/>
              </a:ext>
            </a:extLst>
          </p:cNvPr>
          <p:cNvSpPr/>
          <p:nvPr/>
        </p:nvSpPr>
        <p:spPr>
          <a:xfrm>
            <a:off x="5648726" y="2349910"/>
            <a:ext cx="426720" cy="3384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1134400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75976" y="1468531"/>
            <a:ext cx="8417320" cy="4524315"/>
          </a:xfrm>
          <a:prstGeom prst="rect">
            <a:avLst/>
          </a:prstGeom>
          <a:noFill/>
        </p:spPr>
        <p:txBody>
          <a:bodyPr wrap="square" rtlCol="0">
            <a:spAutoFit/>
          </a:bodyPr>
          <a:lstStyle/>
          <a:p>
            <a:pPr algn="ctr" rtl="1"/>
            <a:r>
              <a:rPr lang="ar-EG" sz="2800" b="1" dirty="0">
                <a:latin typeface="Alexandria" charset="0"/>
                <a:cs typeface="Alexandria" charset="0"/>
              </a:rPr>
              <a:t>التكليف الثامن</a:t>
            </a:r>
          </a:p>
          <a:p>
            <a:pPr algn="r" rtl="1"/>
            <a:r>
              <a:rPr lang="ar-EG" sz="2800" dirty="0">
                <a:latin typeface="Alexandria" charset="0"/>
                <a:cs typeface="Alexandria" charset="0"/>
              </a:rPr>
              <a:t>المطلوب : باستخدام برنامج </a:t>
            </a:r>
            <a:r>
              <a:rPr lang="en-US" sz="2800" dirty="0">
                <a:latin typeface="Alexandria" charset="0"/>
                <a:cs typeface="Alexandria" charset="0"/>
              </a:rPr>
              <a:t>SPSS </a:t>
            </a:r>
          </a:p>
          <a:p>
            <a:pPr algn="r" rtl="1"/>
            <a:r>
              <a:rPr lang="ar-EG" sz="2800" dirty="0">
                <a:latin typeface="Alexandria" charset="0"/>
                <a:cs typeface="Alexandria" charset="0"/>
              </a:rPr>
              <a:t>أولا: إيجاد معامل الارتباط بين كل من درجة الطالب في الرياضيات والاحصاء أو بمعنى آخر اختبر الفرضية  التي تقول " بأنه لا يوجد ارتباط بين علامة الرياضيات وعلامة الإحصاء" </a:t>
            </a:r>
          </a:p>
          <a:p>
            <a:pPr algn="r" rtl="1"/>
            <a:r>
              <a:rPr lang="ar-EG" sz="2800" dirty="0">
                <a:latin typeface="Alexandria" charset="0"/>
                <a:cs typeface="Alexandria" charset="0"/>
              </a:rPr>
              <a:t>ثانيا: إيجاد مصفوفة معاملات الارتباط  بين كل زوجين من المتغيرات التالية (رياضيات ، واحصاء، واقتصاد ، ومحاسبة) </a:t>
            </a:r>
          </a:p>
          <a:p>
            <a:pPr algn="r" rtl="1"/>
            <a:r>
              <a:rPr lang="ar-EG" sz="2800" dirty="0">
                <a:latin typeface="Alexandria" charset="0"/>
                <a:cs typeface="Alexandria" charset="0"/>
              </a:rPr>
              <a:t>ثالثا: قم بعرض المتغيرين بيانيا ( الحالة الاجتماعية والجنس) باستخدام العرض البياني المناسب  (يمكن الرجوع للمحاضرة السادسة). </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مربع نص 1">
            <a:extLst>
              <a:ext uri="{FF2B5EF4-FFF2-40B4-BE49-F238E27FC236}">
                <a16:creationId xmlns:a16="http://schemas.microsoft.com/office/drawing/2014/main" id="{F330D456-3ECE-7E9E-C7DB-A0E869E80488}"/>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D30A8C-3013-5E10-FACF-CF8298DD2A4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82DD81D-52EB-F424-FA85-B341E36D496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86D84BF-7945-1F9B-1616-48E625314120}"/>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B62669C-7F8F-464B-688C-541EBCE027EA}"/>
              </a:ext>
            </a:extLst>
          </p:cNvPr>
          <p:cNvSpPr txBox="1"/>
          <p:nvPr/>
        </p:nvSpPr>
        <p:spPr>
          <a:xfrm>
            <a:off x="1675976" y="1468531"/>
            <a:ext cx="8417320" cy="646331"/>
          </a:xfrm>
          <a:prstGeom prst="rect">
            <a:avLst/>
          </a:prstGeom>
          <a:noFill/>
        </p:spPr>
        <p:txBody>
          <a:bodyPr wrap="square" rtlCol="0">
            <a:spAutoFit/>
          </a:bodyPr>
          <a:lstStyle/>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263FAEE6-EA5B-F8E2-9E19-A16FF4E280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ربع نص 2">
            <a:extLst>
              <a:ext uri="{FF2B5EF4-FFF2-40B4-BE49-F238E27FC236}">
                <a16:creationId xmlns:a16="http://schemas.microsoft.com/office/drawing/2014/main" id="{EEB3689F-FEE5-6F42-B180-B18EB90E177F}"/>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66AADDF5-8C7A-AA82-6B86-D017113BA3E5}"/>
              </a:ext>
            </a:extLst>
          </p:cNvPr>
          <p:cNvPicPr>
            <a:picLocks noChangeAspect="1"/>
          </p:cNvPicPr>
          <p:nvPr/>
        </p:nvPicPr>
        <p:blipFill>
          <a:blip r:embed="rId3"/>
          <a:stretch>
            <a:fillRect/>
          </a:stretch>
        </p:blipFill>
        <p:spPr>
          <a:xfrm>
            <a:off x="1423125" y="1553497"/>
            <a:ext cx="8576281" cy="3657600"/>
          </a:xfrm>
          <a:prstGeom prst="rect">
            <a:avLst/>
          </a:prstGeom>
        </p:spPr>
      </p:pic>
    </p:spTree>
    <p:extLst>
      <p:ext uri="{BB962C8B-B14F-4D97-AF65-F5344CB8AC3E}">
        <p14:creationId xmlns:p14="http://schemas.microsoft.com/office/powerpoint/2010/main" val="336495017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4EEA3B3-85AC-4A4B-B258-7831CDCF4FB1}"/>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3796</TotalTime>
  <Words>4185</Words>
  <Application>Microsoft Office PowerPoint</Application>
  <PresentationFormat>شاشة عريضة</PresentationFormat>
  <Paragraphs>474</Paragraphs>
  <Slides>66</Slides>
  <Notes>6</Notes>
  <HiddenSlides>0</HiddenSlides>
  <MMClips>0</MMClips>
  <ScaleCrop>false</ScaleCrop>
  <HeadingPairs>
    <vt:vector size="6" baseType="variant">
      <vt:variant>
        <vt:lpstr>الخطوط المستخدمة</vt:lpstr>
      </vt:variant>
      <vt:variant>
        <vt:i4>8</vt:i4>
      </vt:variant>
      <vt:variant>
        <vt:lpstr>نسق</vt:lpstr>
      </vt:variant>
      <vt:variant>
        <vt:i4>1</vt:i4>
      </vt:variant>
      <vt:variant>
        <vt:lpstr>عناوين الشرائح</vt:lpstr>
      </vt:variant>
      <vt:variant>
        <vt:i4>66</vt:i4>
      </vt:variant>
    </vt:vector>
  </HeadingPairs>
  <TitlesOfParts>
    <vt:vector size="75" baseType="lpstr">
      <vt:lpstr>Alexandria</vt:lpstr>
      <vt:lpstr>Arial</vt:lpstr>
      <vt:lpstr>Calibri</vt:lpstr>
      <vt:lpstr>Calibri Light</vt:lpstr>
      <vt:lpstr>Cambria Math</vt:lpstr>
      <vt:lpstr>Courier New</vt:lpstr>
      <vt:lpstr>Sakkal Majalla</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Gado</cp:lastModifiedBy>
  <cp:revision>328</cp:revision>
  <dcterms:created xsi:type="dcterms:W3CDTF">2023-04-29T09:08:00Z</dcterms:created>
  <dcterms:modified xsi:type="dcterms:W3CDTF">2026-03-25T22:55:16Z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