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8" r:id="rId5"/>
  </p:sldMasterIdLst>
  <p:notesMasterIdLst>
    <p:notesMasterId r:id="rId45"/>
  </p:notesMasterIdLst>
  <p:sldIdLst>
    <p:sldId id="586" r:id="rId6"/>
    <p:sldId id="534" r:id="rId7"/>
    <p:sldId id="536" r:id="rId8"/>
    <p:sldId id="538" r:id="rId9"/>
    <p:sldId id="539" r:id="rId10"/>
    <p:sldId id="576" r:id="rId11"/>
    <p:sldId id="540" r:id="rId12"/>
    <p:sldId id="541" r:id="rId13"/>
    <p:sldId id="542" r:id="rId14"/>
    <p:sldId id="544" r:id="rId15"/>
    <p:sldId id="545" r:id="rId16"/>
    <p:sldId id="546" r:id="rId17"/>
    <p:sldId id="577" r:id="rId18"/>
    <p:sldId id="547" r:id="rId19"/>
    <p:sldId id="548" r:id="rId20"/>
    <p:sldId id="588" r:id="rId21"/>
    <p:sldId id="549" r:id="rId22"/>
    <p:sldId id="551" r:id="rId23"/>
    <p:sldId id="589" r:id="rId24"/>
    <p:sldId id="550" r:id="rId25"/>
    <p:sldId id="578" r:id="rId26"/>
    <p:sldId id="579" r:id="rId27"/>
    <p:sldId id="581" r:id="rId28"/>
    <p:sldId id="590" r:id="rId29"/>
    <p:sldId id="553" r:id="rId30"/>
    <p:sldId id="572" r:id="rId31"/>
    <p:sldId id="554" r:id="rId32"/>
    <p:sldId id="583" r:id="rId33"/>
    <p:sldId id="555" r:id="rId34"/>
    <p:sldId id="591" r:id="rId35"/>
    <p:sldId id="556" r:id="rId36"/>
    <p:sldId id="557" r:id="rId37"/>
    <p:sldId id="558" r:id="rId38"/>
    <p:sldId id="559" r:id="rId39"/>
    <p:sldId id="592" r:id="rId40"/>
    <p:sldId id="562" r:id="rId41"/>
    <p:sldId id="574" r:id="rId42"/>
    <p:sldId id="584" r:id="rId43"/>
    <p:sldId id="58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6"/>
            <p14:sldId id="534"/>
            <p14:sldId id="536"/>
            <p14:sldId id="538"/>
            <p14:sldId id="539"/>
            <p14:sldId id="576"/>
            <p14:sldId id="540"/>
            <p14:sldId id="541"/>
            <p14:sldId id="542"/>
            <p14:sldId id="544"/>
            <p14:sldId id="545"/>
            <p14:sldId id="546"/>
            <p14:sldId id="577"/>
            <p14:sldId id="547"/>
            <p14:sldId id="548"/>
            <p14:sldId id="588"/>
            <p14:sldId id="549"/>
            <p14:sldId id="551"/>
            <p14:sldId id="589"/>
            <p14:sldId id="550"/>
            <p14:sldId id="578"/>
            <p14:sldId id="579"/>
            <p14:sldId id="581"/>
            <p14:sldId id="590"/>
            <p14:sldId id="553"/>
            <p14:sldId id="572"/>
            <p14:sldId id="554"/>
            <p14:sldId id="583"/>
            <p14:sldId id="555"/>
            <p14:sldId id="591"/>
            <p14:sldId id="556"/>
            <p14:sldId id="557"/>
            <p14:sldId id="558"/>
            <p14:sldId id="559"/>
            <p14:sldId id="592"/>
            <p14:sldId id="562"/>
            <p14:sldId id="574"/>
            <p14:sldId id="584"/>
            <p14:sldId id="585"/>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3767" autoAdjust="0"/>
  </p:normalViewPr>
  <p:slideViewPr>
    <p:cSldViewPr snapToGrid="0">
      <p:cViewPr varScale="1">
        <p:scale>
          <a:sx n="119" d="100"/>
          <a:sy n="119" d="100"/>
        </p:scale>
        <p:origin x="856"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2/17/26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95958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4888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2331935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820381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56058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124340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2/17/26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2/17/26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2/17/26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2/17/26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2/17/26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2/17/26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2/17/26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2/17/26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2/17/26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2/17/26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2/17/26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2/17/26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2/17/26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2/17/26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2/17/26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7.xml"/><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27.xml"/><Relationship Id="rId4" Type="http://schemas.microsoft.com/office/2007/relationships/hdphoto" Target="../media/hdphoto3.wdp"/></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27.xml"/><Relationship Id="rId4" Type="http://schemas.microsoft.com/office/2007/relationships/hdphoto" Target="../media/hdphoto4.wdp"/></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5" Type="http://schemas.microsoft.com/office/2007/relationships/hdphoto" Target="../media/hdphoto5.wdp"/><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8.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77075" y="2232664"/>
            <a:ext cx="4906370" cy="1077218"/>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Organizational Behavior  </a:t>
            </a:r>
          </a:p>
          <a:p>
            <a:pPr algn="ctr"/>
            <a:r>
              <a:rPr lang="en-US" sz="3200" b="1" dirty="0">
                <a:solidFill>
                  <a:srgbClr val="00B0F0"/>
                </a:solidFill>
                <a:latin typeface="Alexandria" charset="0"/>
                <a:cs typeface="Alexandria" charset="0"/>
              </a:rPr>
              <a:t>and Projects</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02</a:t>
            </a:r>
          </a:p>
        </p:txBody>
      </p:sp>
      <p:sp>
        <p:nvSpPr>
          <p:cNvPr id="11" name="TextBox 10"/>
          <p:cNvSpPr txBox="1"/>
          <p:nvPr/>
        </p:nvSpPr>
        <p:spPr>
          <a:xfrm>
            <a:off x="7450847" y="3281131"/>
            <a:ext cx="3531122" cy="707886"/>
          </a:xfrm>
          <a:prstGeom prst="rect">
            <a:avLst/>
          </a:prstGeom>
          <a:noFill/>
        </p:spPr>
        <p:txBody>
          <a:bodyPr wrap="square" rtlCol="0">
            <a:spAutoFit/>
          </a:bodyPr>
          <a:lstStyle/>
          <a:p>
            <a:r>
              <a:rPr lang="en-US" sz="2000" dirty="0">
                <a:latin typeface="Alexandria" charset="0"/>
                <a:cs typeface="Alexandria" charset="0"/>
              </a:rPr>
              <a:t>PMG421</a:t>
            </a:r>
          </a:p>
          <a:p>
            <a:endParaRPr lang="en-US" sz="2000"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Mumen</a:t>
            </a:r>
            <a:r>
              <a:rPr lang="en-US" sz="2400" b="1" dirty="0">
                <a:solidFill>
                  <a:srgbClr val="00B0F0"/>
                </a:solidFill>
                <a:latin typeface="Alexandria" charset="0"/>
                <a:cs typeface="Alexandria" charset="0"/>
              </a:rPr>
              <a:t> </a:t>
            </a:r>
            <a:r>
              <a:rPr lang="en-US" sz="2400" b="1" dirty="0" err="1">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Calibri" panose="020F0502020204030204" pitchFamily="34" charset="0"/>
                <a:cs typeface="Calibri" panose="020F0502020204030204" pitchFamily="34" charset="0"/>
              </a:rPr>
              <a:t>Attitudes and  Job Satisfaction </a:t>
            </a:r>
            <a:endParaRPr lang="ar-SA" sz="2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88365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pitchFamily="34" charset="0"/>
                <a:ea typeface="Calibri" panose="020F0502020204030204" pitchFamily="34" charset="0"/>
                <a:cs typeface="Calibri" panose="020F0502020204030204" pitchFamily="34" charset="0"/>
              </a:rPr>
              <a:t>Learning Outcomes</a:t>
            </a: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9"/>
          <p:cNvSpPr/>
          <p:nvPr/>
        </p:nvSpPr>
        <p:spPr>
          <a:xfrm>
            <a:off x="3877340" y="2421568"/>
            <a:ext cx="6096000" cy="3108543"/>
          </a:xfrm>
          <a:prstGeom prst="rect">
            <a:avLst/>
          </a:prstGeom>
          <a:solidFill>
            <a:srgbClr val="00B0F0"/>
          </a:solidFill>
          <a:ln w="28575">
            <a:solidFill>
              <a:srgbClr val="00B0F0"/>
            </a:solidFill>
          </a:ln>
        </p:spPr>
        <p:txBody>
          <a:bodyPr>
            <a:spAutoFit/>
          </a:bodyPr>
          <a:lstStyle/>
          <a:p>
            <a:pPr marL="358571" indent="-358571">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Attitudes and Behavior.</a:t>
            </a:r>
          </a:p>
          <a:p>
            <a:pPr marL="358571" indent="-358571">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Job Attitudes.</a:t>
            </a:r>
          </a:p>
          <a:p>
            <a:pPr marL="358571" indent="-358571">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Job Satisfaction .</a:t>
            </a:r>
          </a:p>
          <a:p>
            <a:pPr marL="358571" indent="-358571">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What Causes Job Satisfaction? </a:t>
            </a:r>
          </a:p>
          <a:p>
            <a:pPr marL="358571" indent="-358571">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Outcomes of Job Satisfaction. </a:t>
            </a:r>
          </a:p>
          <a:p>
            <a:pPr marL="358571" indent="-358571">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The Impact of Job Dissatisfaction.</a:t>
            </a:r>
            <a:endParaRPr lang="ar-SA" sz="2800" b="1" dirty="0">
              <a:latin typeface="Calibri" panose="020F0502020204030204" pitchFamily="34" charset="0"/>
              <a:ea typeface="Calibri" panose="020F0502020204030204" pitchFamily="34" charset="0"/>
              <a:cs typeface="Calibri" panose="020F0502020204030204" pitchFamily="34" charset="0"/>
            </a:endParaRPr>
          </a:p>
          <a:p>
            <a:endParaRPr lang="ar-SA" sz="2800" b="1" u="sng" dirty="0">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8" y="1598505"/>
            <a:ext cx="10883555" cy="4694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952630"/>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Attitudes and Job Satisfaction</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9" name="Picture 2"/>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708338" y="1637327"/>
            <a:ext cx="10792495" cy="465530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24330" y="1696382"/>
            <a:ext cx="8636100" cy="45130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Attitudes</a:t>
            </a:r>
            <a:r>
              <a:rPr lang="en-US" sz="2400" b="1"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a:t>
            </a:r>
            <a:endParaRPr lang="ar-SA" sz="24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Attitudes are evaluative statements—either favorable or unfavorable—about objects, people, or events.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They reflect how we feel about something. When you say “I like my job,” you are expressing your attitude about your work.</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Attitudes are </a:t>
            </a:r>
            <a:r>
              <a:rPr lang="en-US" sz="2400" b="1" u="sng" dirty="0">
                <a:solidFill>
                  <a:schemeClr val="tx1"/>
                </a:solidFill>
                <a:latin typeface="Calibri" panose="020F0502020204030204" pitchFamily="34" charset="0"/>
                <a:ea typeface="Calibri" panose="020F0502020204030204" pitchFamily="34" charset="0"/>
                <a:cs typeface="Calibri" panose="020F0502020204030204" pitchFamily="34" charset="0"/>
              </a:rPr>
              <a:t>complex</a:t>
            </a:r>
            <a:r>
              <a:rPr lang="en-US" sz="2400" dirty="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If you ask people about their attitude toward religion, or an organization, you may get a simple response, but the underlying reasons are probably complicated.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To fully understand attitudes, we must consider their</a:t>
            </a:r>
            <a:r>
              <a:rPr lang="en-US" sz="2400" dirty="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 </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fundamental  components</a:t>
            </a:r>
            <a:endParaRPr lang="ar-SA"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342270"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endParaRPr lang="en-US" sz="2400" b="1" dirty="0">
              <a:latin typeface="+mj-lt"/>
              <a:cs typeface="Times New Roman" panose="02020603050405020304" pitchFamily="18" charset="0"/>
            </a:endParaRPr>
          </a:p>
        </p:txBody>
      </p:sp>
      <p:sp>
        <p:nvSpPr>
          <p:cNvPr id="2" name="Content Placeholder 2">
            <a:extLst>
              <a:ext uri="{FF2B5EF4-FFF2-40B4-BE49-F238E27FC236}">
                <a16:creationId xmlns:a16="http://schemas.microsoft.com/office/drawing/2014/main" id="{7AF4F370-5457-C207-6DF1-41597CA0D67D}"/>
              </a:ext>
            </a:extLst>
          </p:cNvPr>
          <p:cNvSpPr txBox="1">
            <a:spLocks/>
          </p:cNvSpPr>
          <p:nvPr/>
        </p:nvSpPr>
        <p:spPr>
          <a:xfrm>
            <a:off x="1705590" y="2298534"/>
            <a:ext cx="86361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21983" y="1518396"/>
            <a:ext cx="1727747" cy="17614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53767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80804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Typically, researchers assume attitudes have </a:t>
            </a: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three</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 components: </a:t>
            </a: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cognition, affect, and behavior.</a:t>
            </a:r>
          </a:p>
          <a:p>
            <a:pPr marL="342900" indent="-3429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 The statement “My pay is low” is </a:t>
            </a: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a cognitive </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component of an attitude—a description of or belief in the way things are. </a:t>
            </a:r>
          </a:p>
          <a:p>
            <a:pPr marL="342900" indent="-342900" algn="just">
              <a:buFont typeface="Arial" panose="020B0604020202020204" pitchFamily="34" charset="0"/>
              <a:buChar char="•"/>
            </a:pP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Affect</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 is the emotional or feeling segment of an attitude reflected in the statement, “I am angry over how little I’m paid.” Affect can lead to behavioral outcomes</a:t>
            </a:r>
            <a:endPar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1173" y="701749"/>
            <a:ext cx="4687910" cy="173924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2183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167721"/>
            <a:ext cx="9579343" cy="3888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The behavioral</a:t>
            </a:r>
            <a:r>
              <a:rPr lang="en-US" sz="28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component of an attitude describes an intention to behave a certain way toward someone as in, “I’m going to look for another job that pays better.” </a:t>
            </a:r>
          </a:p>
          <a:p>
            <a:pPr marL="457200" indent="-4572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Viewing attitudes as having three components—cognition, affect, and behavior—helps understand their complexity and the potential relationship between attitudes and behavior.</a:t>
            </a:r>
            <a:endParaRPr lang="ar-SA" sz="28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147650" y="14143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1896" y="268963"/>
            <a:ext cx="4687910" cy="23058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156315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70C0"/>
              </a:solidFill>
            </a:endParaRPr>
          </a:p>
        </p:txBody>
      </p:sp>
      <p:sp>
        <p:nvSpPr>
          <p:cNvPr id="5" name="Rectangle 4"/>
          <p:cNvSpPr/>
          <p:nvPr/>
        </p:nvSpPr>
        <p:spPr>
          <a:xfrm>
            <a:off x="942308" y="935396"/>
            <a:ext cx="1404457" cy="592260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Attitudes three components: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Content Placeholder 2">
            <a:extLst>
              <a:ext uri="{FF2B5EF4-FFF2-40B4-BE49-F238E27FC236}">
                <a16:creationId xmlns:a16="http://schemas.microsoft.com/office/drawing/2014/main" id="{8DA59FCA-07D3-9045-3759-6A77363FF628}"/>
              </a:ext>
            </a:extLst>
          </p:cNvPr>
          <p:cNvSpPr txBox="1">
            <a:spLocks/>
          </p:cNvSpPr>
          <p:nvPr/>
        </p:nvSpPr>
        <p:spPr>
          <a:xfrm>
            <a:off x="1329548" y="2313252"/>
            <a:ext cx="5586407" cy="35595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1922987"/>
            <a:ext cx="10211245" cy="394977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49300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22823" y="2066496"/>
            <a:ext cx="9354034" cy="38988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In organizations, attitudes are important for their behavioral component. </a:t>
            </a:r>
          </a:p>
          <a:p>
            <a:pPr marL="457200" indent="-4572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If workers believe, for example, that managers, auditors, and engineers are in a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conspiracy</a:t>
            </a:r>
            <a:r>
              <a:rPr lang="en-US" sz="28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to make employees work harder for less money, we should try to understand how this attitude formed, how it impacts job behavior, and how it might be changed.</a:t>
            </a:r>
            <a:endParaRPr lang="ar-SA" sz="28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572281" y="1345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A3C13FF3-6BA8-8AA2-F61B-D88D61739F0A}"/>
              </a:ext>
            </a:extLst>
          </p:cNvPr>
          <p:cNvSpPr txBox="1">
            <a:spLocks/>
          </p:cNvSpPr>
          <p:nvPr/>
        </p:nvSpPr>
        <p:spPr>
          <a:xfrm>
            <a:off x="746975" y="2395678"/>
            <a:ext cx="10483401" cy="26785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pic>
        <p:nvPicPr>
          <p:cNvPr id="8" name="Picture 2"/>
          <p:cNvPicPr>
            <a:picLocks noChangeAspect="1" noChangeArrowheads="1"/>
          </p:cNvPicPr>
          <p:nvPr/>
        </p:nvPicPr>
        <p:blipFill>
          <a:blip r:embed="rId3">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2786743" y="695772"/>
            <a:ext cx="6477881" cy="183736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86174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58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CCFDE71C-8BCB-4A9A-F5BD-EB9C97D999BF}"/>
              </a:ext>
            </a:extLst>
          </p:cNvPr>
          <p:cNvSpPr txBox="1">
            <a:spLocks/>
          </p:cNvSpPr>
          <p:nvPr/>
        </p:nvSpPr>
        <p:spPr>
          <a:xfrm>
            <a:off x="1356711" y="2196296"/>
            <a:ext cx="9743271" cy="34968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
        <p:nvSpPr>
          <p:cNvPr id="6" name="Rectangle 5"/>
          <p:cNvSpPr/>
          <p:nvPr/>
        </p:nvSpPr>
        <p:spPr>
          <a:xfrm>
            <a:off x="2884408" y="1182181"/>
            <a:ext cx="5460641" cy="584775"/>
          </a:xfrm>
          <a:prstGeom prst="rect">
            <a:avLst/>
          </a:prstGeom>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Attitudes and Behavior</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0" y="1772816"/>
            <a:ext cx="10812720" cy="45365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39281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77756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Early research on attitudes assumed they were causally related to behavior—that is, the attitudes people hold determine what they do. </a:t>
            </a:r>
          </a:p>
          <a:p>
            <a:pPr marL="457200" indent="-4572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Other researchers have agreed that attitudes predict future behavior</a:t>
            </a:r>
            <a:endParaRPr lang="ar-SA" sz="28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523220"/>
          </a:xfrm>
          <a:prstGeom prst="rect">
            <a:avLst/>
          </a:prstGeom>
          <a:noFill/>
        </p:spPr>
        <p:txBody>
          <a:bodyPr wrap="square" rtlCol="0">
            <a:spAutoFit/>
          </a:bodyPr>
          <a:lstStyle/>
          <a:p>
            <a:r>
              <a:rPr lang="en-US" sz="2800" b="1" dirty="0">
                <a:solidFill>
                  <a:srgbClr val="00B0F0"/>
                </a:solidFill>
              </a:rPr>
              <a:t>Attitudes and Behavior</a:t>
            </a:r>
            <a:endParaRPr lang="ar-SA" sz="2800" b="1" dirty="0">
              <a:solidFill>
                <a:srgbClr val="00B0F0"/>
              </a:solidFill>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7484" y="1101488"/>
            <a:ext cx="5173909" cy="164243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53272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88879" y="627046"/>
            <a:ext cx="1404457" cy="636917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88641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7C8E4661-4608-0DE3-FD01-EF7B7EB1EECA}"/>
              </a:ext>
            </a:extLst>
          </p:cNvPr>
          <p:cNvSpPr txBox="1"/>
          <p:nvPr/>
        </p:nvSpPr>
        <p:spPr>
          <a:xfrm>
            <a:off x="798491" y="2101396"/>
            <a:ext cx="6941252" cy="2800767"/>
          </a:xfrm>
          <a:prstGeom prst="rect">
            <a:avLst/>
          </a:prstGeom>
          <a:noFill/>
        </p:spPr>
        <p:txBody>
          <a:bodyPr wrap="square">
            <a:spAutoFit/>
          </a:bodyPr>
          <a:lstStyle/>
          <a:p>
            <a:pPr algn="just"/>
            <a:r>
              <a:rPr lang="en-US" sz="3200" b="1" dirty="0">
                <a:latin typeface="Calibri" panose="020F0502020204030204" pitchFamily="34" charset="0"/>
                <a:ea typeface="Calibri" panose="020F0502020204030204" pitchFamily="34" charset="0"/>
                <a:cs typeface="Calibri" panose="020F0502020204030204" pitchFamily="34" charset="0"/>
              </a:rPr>
              <a:t>Cognitive dissonance</a:t>
            </a:r>
            <a:r>
              <a:rPr lang="en-US" sz="3200" dirty="0">
                <a:latin typeface="Calibri" panose="020F0502020204030204" pitchFamily="34" charset="0"/>
                <a:ea typeface="Calibri" panose="020F0502020204030204" pitchFamily="34" charset="0"/>
                <a:cs typeface="Calibri" panose="020F0502020204030204" pitchFamily="34" charset="0"/>
              </a:rPr>
              <a:t>: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Any incompatibility between two or more attitudes or between behavior and attitudes.</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People seek consistency among their attitudes, and between their attitudes and their behavior. Any form of </a:t>
            </a:r>
            <a:r>
              <a:rPr lang="en-US" sz="2400" dirty="0">
                <a:latin typeface="Calibri" panose="020F0502020204030204" pitchFamily="34" charset="0"/>
                <a:ea typeface="Calibri" panose="020F0502020204030204" pitchFamily="34" charset="0"/>
                <a:cs typeface="Calibri" panose="020F0502020204030204" pitchFamily="34" charset="0"/>
              </a:rPr>
              <a:t>inconsistency</a:t>
            </a: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is</a:t>
            </a: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400" dirty="0">
                <a:latin typeface="Calibri" panose="020F0502020204030204" pitchFamily="34" charset="0"/>
                <a:ea typeface="Calibri" panose="020F0502020204030204" pitchFamily="34" charset="0"/>
                <a:cs typeface="Calibri" panose="020F0502020204030204" pitchFamily="34" charset="0"/>
              </a:rPr>
              <a:t>uncomfortable</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 and individuals will therefore attempt to reduce it.</a:t>
            </a: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 </a:t>
            </a:r>
            <a:endParaRPr lang="ar-SA" sz="2400" dirty="0">
              <a:solidFill>
                <a:srgbClr val="0070C0"/>
              </a:solidFill>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cognitive reserve? - Harvard Health">
            <a:extLst>
              <a:ext uri="{FF2B5EF4-FFF2-40B4-BE49-F238E27FC236}">
                <a16:creationId xmlns:a16="http://schemas.microsoft.com/office/drawing/2014/main" id="{004571FF-92D0-3E24-5FBA-D268DA331A80}"/>
              </a:ext>
            </a:extLst>
          </p:cNvPr>
          <p:cNvPicPr>
            <a:picLocks noChangeAspect="1" noChangeArrowheads="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8298043" y="2300411"/>
            <a:ext cx="3095466" cy="3037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4740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63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721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E6E26C8-D383-E5D3-3CA0-B78E61855EBA}"/>
              </a:ext>
            </a:extLst>
          </p:cNvPr>
          <p:cNvSpPr txBox="1"/>
          <p:nvPr/>
        </p:nvSpPr>
        <p:spPr>
          <a:xfrm>
            <a:off x="772732" y="2101396"/>
            <a:ext cx="7293558" cy="3416320"/>
          </a:xfrm>
          <a:prstGeom prst="rect">
            <a:avLst/>
          </a:prstGeom>
          <a:noFill/>
        </p:spPr>
        <p:txBody>
          <a:bodyPr wrap="square">
            <a:spAutoFit/>
          </a:bodyPr>
          <a:lstStyle/>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When there is a </a:t>
            </a:r>
            <a:r>
              <a:rPr lang="en-US" sz="2400" dirty="0">
                <a:latin typeface="Calibri" panose="020F0502020204030204" pitchFamily="34" charset="0"/>
                <a:ea typeface="Calibri" panose="020F0502020204030204" pitchFamily="34" charset="0"/>
                <a:cs typeface="Calibri" panose="020F0502020204030204" pitchFamily="34" charset="0"/>
              </a:rPr>
              <a:t>dissonance</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 people will alter either the attitudes or the behavior, or they will develop a rationalization for the discrepancy.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Recent research found, for instance, that the attitudes of employees who had emotionally challenging work events improved after they talked about their experiences with coworkers.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Social sharing helped these workers adjust their attitudes to behavioral expectations.</a:t>
            </a: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6290" y="2101396"/>
            <a:ext cx="2881543" cy="289680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24095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475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9534" y="257952"/>
            <a:ext cx="2305141" cy="1076343"/>
          </a:xfrm>
          <a:prstGeom prst="rect">
            <a:avLst/>
          </a:prstGeom>
        </p:spPr>
      </p:pic>
      <p:sp>
        <p:nvSpPr>
          <p:cNvPr id="8" name="TextBox 7">
            <a:extLst>
              <a:ext uri="{FF2B5EF4-FFF2-40B4-BE49-F238E27FC236}">
                <a16:creationId xmlns:a16="http://schemas.microsoft.com/office/drawing/2014/main" id="{EE6E26C8-D383-E5D3-3CA0-B78E61855EBA}"/>
              </a:ext>
            </a:extLst>
          </p:cNvPr>
          <p:cNvSpPr txBox="1"/>
          <p:nvPr/>
        </p:nvSpPr>
        <p:spPr>
          <a:xfrm>
            <a:off x="804631" y="1651539"/>
            <a:ext cx="8583918" cy="4154984"/>
          </a:xfrm>
          <a:prstGeom prst="rect">
            <a:avLst/>
          </a:prstGeom>
          <a:noFill/>
        </p:spPr>
        <p:txBody>
          <a:bodyPr wrap="square">
            <a:spAutoFit/>
          </a:bodyPr>
          <a:lstStyle/>
          <a:p>
            <a:pPr algn="just"/>
            <a:r>
              <a:rPr lang="en-US" sz="2400" dirty="0">
                <a:latin typeface="Calibri" panose="020F0502020204030204" pitchFamily="34" charset="0"/>
                <a:ea typeface="Calibri" panose="020F0502020204030204" pitchFamily="34" charset="0"/>
                <a:cs typeface="Calibri" panose="020F0502020204030204" pitchFamily="34" charset="0"/>
              </a:rPr>
              <a:t>The desire to reduce dissonance depends on three factors, including :</a:t>
            </a:r>
          </a:p>
          <a:p>
            <a:pPr marL="457200" indent="-457200" algn="just">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The importance of the elements creating dissonance and,</a:t>
            </a:r>
          </a:p>
          <a:p>
            <a:pPr marL="457200" indent="-457200" algn="just">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The degree of influence we believe we have over the elements.</a:t>
            </a:r>
          </a:p>
          <a:p>
            <a:pPr marL="457200" indent="-457200" algn="just">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The third factor is the rewards of dissonance; high rewards accompanying high dissonance tend to reduce tension inherent in the dissonance (dissonance is less distressing if accompanied by something good, such as a higher pay raise than expected). </a:t>
            </a:r>
          </a:p>
          <a:p>
            <a:pPr marL="342900"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Individuals are more motivated to reduce dissonance when the attitudes are important or when they believe the dissonance is due to something they can control.                    </a:t>
            </a: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88549" y="2373408"/>
            <a:ext cx="2470242" cy="26683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92635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227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3481124-181E-7A57-9656-7C727EF54FD1}"/>
              </a:ext>
            </a:extLst>
          </p:cNvPr>
          <p:cNvSpPr txBox="1"/>
          <p:nvPr/>
        </p:nvSpPr>
        <p:spPr>
          <a:xfrm>
            <a:off x="798491" y="2006475"/>
            <a:ext cx="6336406" cy="461665"/>
          </a:xfrm>
          <a:prstGeom prst="rect">
            <a:avLst/>
          </a:prstGeom>
          <a:noFill/>
        </p:spPr>
        <p:txBody>
          <a:bodyPr wrap="square">
            <a:spAutoFit/>
          </a:bodyPr>
          <a:lstStyle/>
          <a:p>
            <a:r>
              <a:rPr lang="en-US" sz="2400" b="1" dirty="0"/>
              <a:t>For Example: </a:t>
            </a:r>
            <a:endParaRPr lang="ar-SA" sz="2400" b="1"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711" y="2529347"/>
            <a:ext cx="10153501" cy="339658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22477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08125" y="499730"/>
            <a:ext cx="1404457" cy="666661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657176" y="1037691"/>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Attitudes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F5ABD52D-6AAD-7059-DDEC-846A1648721F}"/>
              </a:ext>
            </a:extLst>
          </p:cNvPr>
          <p:cNvSpPr txBox="1"/>
          <p:nvPr/>
        </p:nvSpPr>
        <p:spPr>
          <a:xfrm>
            <a:off x="2174081" y="2683654"/>
            <a:ext cx="7843837" cy="397738"/>
          </a:xfrm>
          <a:prstGeom prst="rect">
            <a:avLst/>
          </a:prstGeom>
          <a:noFill/>
        </p:spPr>
        <p:txBody>
          <a:bodyPr wrap="square">
            <a:spAutoFit/>
          </a:bodyPr>
          <a:lstStyle/>
          <a:p>
            <a:pPr algn="justLow">
              <a:lnSpc>
                <a:spcPct val="107000"/>
              </a:lnSpc>
              <a:spcAft>
                <a:spcPts val="800"/>
              </a:spcAft>
            </a:pPr>
            <a:endParaRPr lang="en-US" sz="2000" kern="100" dirty="0">
              <a:effectLst/>
              <a:latin typeface="+mj-lt"/>
              <a:ea typeface="Calibri" panose="020F0502020204030204" pitchFamily="34" charset="0"/>
              <a:cs typeface="Arial" panose="020B0604020202020204" pitchFamily="34" charset="0"/>
            </a:endParaRPr>
          </a:p>
        </p:txBody>
      </p:sp>
      <p:pic>
        <p:nvPicPr>
          <p:cNvPr id="9" name="Picture 3"/>
          <p:cNvPicPr>
            <a:picLocks noChangeAspect="1" noChangeArrowheads="1"/>
          </p:cNvPicPr>
          <p:nvPr/>
        </p:nvPicPr>
        <p:blipFill>
          <a:blip r:embed="rId4">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1110413" y="1952020"/>
            <a:ext cx="9898912" cy="391376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35403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830997"/>
          </a:xfrm>
          <a:prstGeom prst="rect">
            <a:avLst/>
          </a:prstGeom>
          <a:noFill/>
        </p:spPr>
        <p:txBody>
          <a:bodyPr wrap="square" rtlCol="0">
            <a:spAutoFit/>
          </a:bodyPr>
          <a:lstStyle/>
          <a:p>
            <a:pPr algn="ctr"/>
            <a:r>
              <a:rPr lang="en-US" sz="2400" b="1" dirty="0">
                <a:solidFill>
                  <a:srgbClr val="00B0F0"/>
                </a:solidFill>
                <a:cs typeface="Alexandria" charset="0"/>
              </a:rPr>
              <a:t>Job satisfaction and concepts related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80135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16473" y="935396"/>
            <a:ext cx="1404457" cy="592260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942308" y="2571399"/>
            <a:ext cx="9777469" cy="372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We have thousands of attitudes, but OB focuses on a very limited number that form positive or negative evaluations employees hold about their work environments. </a:t>
            </a:r>
          </a:p>
          <a:p>
            <a:pPr marL="342900" indent="-3429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Much of the research has looked at three attitudes: job satisfaction, job involvement, and organizational commitment. Other important attitudes include perceived organizational support and employee engagement.</a:t>
            </a:r>
            <a:endParaRPr lang="ar-SA" sz="28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3061213" y="1154653"/>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Job satisfaction and concepts related </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3590" y="1733275"/>
            <a:ext cx="8211459" cy="107634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58969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5"/>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79" y="2519898"/>
            <a:ext cx="10515177" cy="3668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rPr>
              <a:t>Job satisfaction</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  A positive feeling about one’s job resulting from an evaluation of its characteristics.</a:t>
            </a:r>
          </a:p>
          <a:p>
            <a:pPr marL="342900" indent="-342900" algn="just">
              <a:buFont typeface="Arial" panose="020B0604020202020204" pitchFamily="34" charset="0"/>
              <a:buChar char="•"/>
            </a:pPr>
            <a:r>
              <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rPr>
              <a:t>Job involvement</a:t>
            </a: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The degree to which a person identifies with a job, actively participates in it, and considers performance important to self-worth.</a:t>
            </a:r>
          </a:p>
          <a:p>
            <a:pPr marL="342900" indent="-342900" algn="just">
              <a:buFont typeface="Arial" panose="020B0604020202020204" pitchFamily="34" charset="0"/>
              <a:buChar char="•"/>
            </a:pPr>
            <a:r>
              <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rPr>
              <a:t>Psychological empowerment</a:t>
            </a: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Employees’ belief in the degree to which they affect their work environment, their competence, and their perceived autonomy in their work.</a:t>
            </a:r>
            <a:endParaRPr lang="ar-SA" sz="24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2541181" y="906925"/>
            <a:ext cx="7041489" cy="20823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684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Organizational Commitment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4231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268963"/>
            <a:ext cx="1404457" cy="642377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94553" y="1976471"/>
            <a:ext cx="9927373" cy="42329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The degree to which an employee identifies with a particular organization and its goals and wishes to maintain membership in the organization.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Employees who are committed will be less likely to engage in work withdrawal even if they are dissatisfied because they have a sense of organizational loyalty or attachment.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Even if employees are not currently happy with their work, they are willing to make sacrifices for the organization if they are committed enough.</a:t>
            </a:r>
            <a:endParaRPr lang="ar-SA" sz="24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50000" y="759363"/>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Organizational Commitment </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Content Placeholder 2">
            <a:extLst>
              <a:ext uri="{FF2B5EF4-FFF2-40B4-BE49-F238E27FC236}">
                <a16:creationId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4133" y="1313131"/>
            <a:ext cx="8765485" cy="138969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84057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597202"/>
            <a:ext cx="10812720" cy="2772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The degree to which employees believe an organization values their contribution and cares about their well-being.</a:t>
            </a:r>
          </a:p>
          <a:p>
            <a:pPr marL="342900" indent="-3429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People perceive their organizations as supportive when rewards are deemed fair, when employees have a voice in decisions, and when their supervisors are supportive</a:t>
            </a:r>
            <a:endParaRPr lang="ar-SA" sz="28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942308" y="7440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12620" y="1029883"/>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Perceived organizational support (POS)</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Content Placeholder 2">
            <a:extLst>
              <a:ext uri="{FF2B5EF4-FFF2-40B4-BE49-F238E27FC236}">
                <a16:creationId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2004207" y="4181297"/>
            <a:ext cx="8538693" cy="235039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21581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690845"/>
            <a:ext cx="1404457" cy="636917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94553" y="1607835"/>
            <a:ext cx="10522946" cy="3889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POS is important ,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In low power-distance </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countries like the United States, people are more likely to view work as an exchange than as a moral obligation, so employees look for reasons to feel supported by their organizations. </a:t>
            </a:r>
          </a:p>
          <a:p>
            <a:pPr marL="342900" indent="-342900" algn="just">
              <a:buFont typeface="Arial" panose="020B0604020202020204" pitchFamily="34" charset="0"/>
              <a:buChar char="•"/>
            </a:pP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In high power-distance </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countries like China, employee POS perceptions are not as deeply based on demonstrations of fairness, support, and encouragement.</a:t>
            </a:r>
            <a:endParaRPr lang="ar-SA" sz="28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4CFC4040-D27B-8F19-167B-47655669C312}"/>
              </a:ext>
            </a:extLst>
          </p:cNvPr>
          <p:cNvSpPr txBox="1"/>
          <p:nvPr/>
        </p:nvSpPr>
        <p:spPr>
          <a:xfrm>
            <a:off x="2412620" y="1029883"/>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Perceived organizational support (POS)</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070105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812720" cy="3067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An individual’s involvement with, satisfaction, and enthusiasm for the work he or she does. </a:t>
            </a:r>
          </a:p>
          <a:p>
            <a:pPr marL="342900" indent="-342900" algn="just">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To evaluate engagement, we might ask employees whether they have access to resources and opportunities to learn new skills, whether they feel their work is important and meaningful, and whether interactions with coworkers and supervisors are rewarding.</a:t>
            </a:r>
            <a:endParaRPr lang="ar-SA"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942308" y="7285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6" y="1104313"/>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Employee engagement </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Content Placeholder 2">
            <a:extLst>
              <a:ext uri="{FF2B5EF4-FFF2-40B4-BE49-F238E27FC236}">
                <a16:creationId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0570" y="4675030"/>
            <a:ext cx="7283610" cy="194847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54700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Job Satisfaction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2393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552893"/>
            <a:ext cx="1404457" cy="63051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u="sng" dirty="0">
              <a:solidFill>
                <a:schemeClr val="tx1"/>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55153" y="105895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Job Satisfaction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Content Placeholder 2">
            <a:extLst>
              <a:ext uri="{FF2B5EF4-FFF2-40B4-BE49-F238E27FC236}">
                <a16:creationId xmlns:a16="http://schemas.microsoft.com/office/drawing/2014/main"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pic>
        <p:nvPicPr>
          <p:cNvPr id="9" name="Picture 2"/>
          <p:cNvPicPr>
            <a:picLocks noChangeAspect="1" noChangeArrowheads="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18706" y="2061212"/>
            <a:ext cx="10111563" cy="3701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89940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595423"/>
            <a:ext cx="1404457" cy="626257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479055" y="1685494"/>
            <a:ext cx="10057808" cy="38540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chemeClr val="tx1"/>
                </a:solidFill>
              </a:rPr>
              <a:t>A positive feeling about a job resulting from an evaluation of its characteristics—is broad. </a:t>
            </a:r>
          </a:p>
          <a:p>
            <a:pPr marL="457200" indent="-457200" algn="just">
              <a:buFont typeface="Arial" panose="020B0604020202020204" pitchFamily="34" charset="0"/>
              <a:buChar char="•"/>
            </a:pPr>
            <a:r>
              <a:rPr lang="en-US" sz="2800" dirty="0">
                <a:solidFill>
                  <a:srgbClr val="00B0F0"/>
                </a:solidFill>
              </a:rPr>
              <a:t>A job is more than just shuffling papers, writing programming code, waiting on customers, or driving a truck. Jobs require interacting with coworkers and bosses, following organizational rules and policies, meeting performance standards, adapting to new technology, and so forth.</a:t>
            </a:r>
            <a:endParaRPr lang="ar-SA" sz="2800" dirty="0">
              <a:solidFill>
                <a:srgbClr val="00B0F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sp>
        <p:nvSpPr>
          <p:cNvPr id="3" name="TextBox 2">
            <a:extLst>
              <a:ext uri="{FF2B5EF4-FFF2-40B4-BE49-F238E27FC236}">
                <a16:creationId xmlns:a16="http://schemas.microsoft.com/office/drawing/2014/main" id="{76C02FB0-9D36-4BD1-F3EE-C9E2A0EDF4FF}"/>
              </a:ext>
            </a:extLst>
          </p:cNvPr>
          <p:cNvSpPr txBox="1"/>
          <p:nvPr/>
        </p:nvSpPr>
        <p:spPr>
          <a:xfrm>
            <a:off x="2455153" y="105895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Job Satisfaction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1038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86860" y="435936"/>
            <a:ext cx="1404457" cy="644333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00150" lvl="2" indent="-285750">
              <a:buFont typeface="Arial" panose="020B0604020202020204" pitchFamily="34" charset="0"/>
              <a:buChar char="•"/>
            </a:pPr>
            <a:r>
              <a:rPr lang="en-US" sz="3200" dirty="0">
                <a:solidFill>
                  <a:srgbClr val="00B0F0"/>
                </a:solidFill>
                <a:latin typeface="Calibri" panose="020F0502020204030204" pitchFamily="34" charset="0"/>
                <a:ea typeface="Calibri" panose="020F0502020204030204" pitchFamily="34" charset="0"/>
                <a:cs typeface="Calibri" panose="020F0502020204030204" pitchFamily="34" charset="0"/>
              </a:rPr>
              <a:t>Job conditions.</a:t>
            </a:r>
          </a:p>
          <a:p>
            <a:pPr marL="1200150" lvl="2" indent="-285750">
              <a:buFont typeface="Arial" panose="020B0604020202020204" pitchFamily="34" charset="0"/>
              <a:buChar char="•"/>
            </a:pPr>
            <a:r>
              <a:rPr lang="en-US" sz="3200" dirty="0">
                <a:solidFill>
                  <a:srgbClr val="00B0F0"/>
                </a:solidFill>
                <a:latin typeface="Calibri" panose="020F0502020204030204" pitchFamily="34" charset="0"/>
                <a:ea typeface="Calibri" panose="020F0502020204030204" pitchFamily="34" charset="0"/>
                <a:cs typeface="Calibri" panose="020F0502020204030204" pitchFamily="34" charset="0"/>
              </a:rPr>
              <a:t>Personality.</a:t>
            </a:r>
          </a:p>
          <a:p>
            <a:pPr marL="1200150" lvl="2" indent="-285750">
              <a:buFont typeface="Arial" panose="020B0604020202020204" pitchFamily="34" charset="0"/>
              <a:buChar char="•"/>
            </a:pPr>
            <a:r>
              <a:rPr lang="en-US" sz="3200" dirty="0">
                <a:solidFill>
                  <a:srgbClr val="00B0F0"/>
                </a:solidFill>
                <a:latin typeface="Calibri" panose="020F0502020204030204" pitchFamily="34" charset="0"/>
                <a:ea typeface="Calibri" panose="020F0502020204030204" pitchFamily="34" charset="0"/>
                <a:cs typeface="Calibri" panose="020F0502020204030204" pitchFamily="34" charset="0"/>
              </a:rPr>
              <a:t>Pay.</a:t>
            </a:r>
          </a:p>
          <a:p>
            <a:pPr marL="1200150" lvl="2" indent="-285750">
              <a:buFont typeface="Arial" panose="020B0604020202020204" pitchFamily="34" charset="0"/>
              <a:buChar char="•"/>
            </a:pPr>
            <a:r>
              <a:rPr lang="en-US" sz="3200" dirty="0">
                <a:solidFill>
                  <a:srgbClr val="00B0F0"/>
                </a:solidFill>
                <a:latin typeface="Calibri" panose="020F0502020204030204" pitchFamily="34" charset="0"/>
                <a:ea typeface="Calibri" panose="020F0502020204030204" pitchFamily="34" charset="0"/>
                <a:cs typeface="Calibri" panose="020F0502020204030204" pitchFamily="34" charset="0"/>
              </a:rPr>
              <a:t>Corporate social responsibility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93380" y="1114473"/>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What Causes Job Satisfaction?</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Content Placeholder 2">
            <a:extLst>
              <a:ext uri="{FF2B5EF4-FFF2-40B4-BE49-F238E27FC236}">
                <a16:creationId xmlns:a16="http://schemas.microsoft.com/office/drawing/2014/main"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7092280" y="1685495"/>
            <a:ext cx="4337720" cy="425166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74743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69902" y="574158"/>
            <a:ext cx="1404457" cy="643269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74750" y="2163968"/>
            <a:ext cx="10812720" cy="40667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lgn="just">
              <a:buFont typeface="+mj-lt"/>
              <a:buAutoNum type="arabicPeriod"/>
            </a:pP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Job conditions</a:t>
            </a:r>
            <a:r>
              <a:rPr lang="en-US" sz="2800" b="1"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Generally, interesting jobs that provide training, variety, independence, and control satisfy most employees. Employees who feel empowered by their leaders experience higher job satisfaction.</a:t>
            </a:r>
          </a:p>
          <a:p>
            <a:pPr marL="514350" indent="-514350" algn="just">
              <a:buFont typeface="+mj-lt"/>
              <a:buAutoNum type="arabicPeriod"/>
            </a:pP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Personality</a:t>
            </a:r>
            <a:r>
              <a:rPr lang="en-US" sz="2800" b="1"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personality also plays an important role. People who have positive core self-evaluations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CSEs</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 </a:t>
            </a:r>
            <a:r>
              <a:rPr lang="en-US" sz="2800" u="sng" dirty="0">
                <a:solidFill>
                  <a:srgbClr val="00B0F0"/>
                </a:solidFill>
                <a:latin typeface="Calibri" panose="020F0502020204030204" pitchFamily="34" charset="0"/>
                <a:ea typeface="Calibri" panose="020F0502020204030204" pitchFamily="34" charset="0"/>
                <a:cs typeface="Calibri" panose="020F0502020204030204" pitchFamily="34" charset="0"/>
              </a:rPr>
              <a:t>who believe in their inner worth and basic competence</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—are more satisfied with their jobs than people with</a:t>
            </a:r>
            <a:r>
              <a:rPr lang="en-US" sz="28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negative CSEs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1197" y="515860"/>
            <a:ext cx="6513900" cy="182735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94525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95203" y="733374"/>
            <a:ext cx="1404457" cy="61246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8768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chemeClr val="tx1"/>
                </a:solidFill>
                <a:latin typeface="Calibri" panose="020F0502020204030204" pitchFamily="34" charset="0"/>
                <a:ea typeface="Calibri" panose="020F0502020204030204" pitchFamily="34" charset="0"/>
                <a:cs typeface="Calibri" panose="020F0502020204030204" pitchFamily="34" charset="0"/>
              </a:rPr>
              <a:t>3- Pay:</a:t>
            </a: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Pay does correlate with job satisfaction and overall happiness for many people, but the effect can be smaller once an individual reaches a standard level of comfortable living.</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Money does motivate people. But what motivates us is not necessarily the same as what makes us happy.</a:t>
            </a:r>
          </a:p>
          <a:p>
            <a:pPr algn="just"/>
            <a:r>
              <a:rPr lang="en-US" sz="2400" b="1" u="sng" dirty="0">
                <a:solidFill>
                  <a:schemeClr val="tx1"/>
                </a:solidFill>
                <a:latin typeface="Calibri" panose="020F0502020204030204" pitchFamily="34" charset="0"/>
                <a:ea typeface="Calibri" panose="020F0502020204030204" pitchFamily="34" charset="0"/>
                <a:cs typeface="Calibri" panose="020F0502020204030204" pitchFamily="34" charset="0"/>
              </a:rPr>
              <a:t>4- Corporate social responsibility (CSR):</a:t>
            </a:r>
            <a:r>
              <a:rPr lang="en-US" sz="2400" u="sng" dirty="0">
                <a:solidFill>
                  <a:schemeClr val="tx1"/>
                </a:solidFill>
                <a:latin typeface="Calibri" panose="020F0502020204030204" pitchFamily="34" charset="0"/>
                <a:ea typeface="Calibri" panose="020F0502020204030204" pitchFamily="34" charset="0"/>
                <a:cs typeface="Calibri" panose="020F0502020204030204" pitchFamily="34" charset="0"/>
              </a:rPr>
              <a:t>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An organization’s self-regulated actions to benefit society or the environment beyond what is required by law. CSR is good for the planet and good for people.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Employees whose personal values fit with the organization’s CSR mission are often more satisfied.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9922" y="719346"/>
            <a:ext cx="6187865" cy="148837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31447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Outcomes of Job Satisfaction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975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48638" y="606056"/>
            <a:ext cx="1404457" cy="633700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5895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Outcomes of Job Satisfaction</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4">
            <a:alphaModFix amt="70000"/>
            <a:extLst>
              <a:ext uri="{BEBA8EAE-BF5A-486C-A8C5-ECC9F3942E4B}">
                <a14:imgProps xmlns:a14="http://schemas.microsoft.com/office/drawing/2010/main">
                  <a14:imgLayer r:embed="rId5">
                    <a14:imgEffect>
                      <a14:artisticTexturizer/>
                    </a14:imgEffect>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936259" y="1834618"/>
            <a:ext cx="10196032" cy="404948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80536" y="552893"/>
            <a:ext cx="1404457" cy="651775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024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sz="2800" dirty="0">
                <a:solidFill>
                  <a:srgbClr val="000000"/>
                </a:solidFill>
                <a:latin typeface="Calibri" panose="020F0502020204030204" pitchFamily="34" charset="0"/>
                <a:ea typeface="Calibri" panose="020F0502020204030204" pitchFamily="34" charset="0"/>
                <a:cs typeface="Calibri" panose="020F0502020204030204" pitchFamily="34" charset="0"/>
              </a:rPr>
              <a:t>Job Performance.</a:t>
            </a:r>
          </a:p>
          <a:p>
            <a:pPr marL="285750" indent="-285750">
              <a:buFont typeface="Arial" panose="020B0604020202020204" pitchFamily="34" charset="0"/>
              <a:buChar char="•"/>
            </a:pPr>
            <a:r>
              <a:rPr lang="en-US" sz="2800" dirty="0">
                <a:solidFill>
                  <a:srgbClr val="000000"/>
                </a:solidFill>
                <a:latin typeface="Calibri" panose="020F0502020204030204" pitchFamily="34" charset="0"/>
                <a:ea typeface="Calibri" panose="020F0502020204030204" pitchFamily="34" charset="0"/>
                <a:cs typeface="Calibri" panose="020F0502020204030204" pitchFamily="34" charset="0"/>
              </a:rPr>
              <a:t>Organizational citizenship behavior (OCB). </a:t>
            </a:r>
            <a:endParaRPr lang="ar-SA" sz="28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800" dirty="0">
                <a:solidFill>
                  <a:srgbClr val="000000"/>
                </a:solidFill>
                <a:latin typeface="Calibri" panose="020F0502020204030204" pitchFamily="34" charset="0"/>
                <a:ea typeface="Calibri" panose="020F0502020204030204" pitchFamily="34" charset="0"/>
                <a:cs typeface="Calibri" panose="020F0502020204030204" pitchFamily="34" charset="0"/>
              </a:rPr>
              <a:t>Customer satisfaction.</a:t>
            </a:r>
            <a:endParaRPr lang="ar-SA" sz="28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800" dirty="0">
                <a:solidFill>
                  <a:srgbClr val="000000"/>
                </a:solidFill>
                <a:latin typeface="Calibri" panose="020F0502020204030204" pitchFamily="34" charset="0"/>
                <a:ea typeface="Calibri" panose="020F0502020204030204" pitchFamily="34" charset="0"/>
                <a:cs typeface="Calibri" panose="020F0502020204030204" pitchFamily="34" charset="0"/>
              </a:rPr>
              <a:t>Life satisfaction</a:t>
            </a: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a:t>
            </a:r>
          </a:p>
          <a:p>
            <a:pPr marL="285750" indent="-285750">
              <a:buFont typeface="Arial" panose="020B0604020202020204" pitchFamily="34" charset="0"/>
              <a:buChar char="•"/>
            </a:pPr>
            <a:endParaRPr lang="en-US" sz="2800" dirty="0">
              <a:solidFill>
                <a:schemeClr val="accent5">
                  <a:lumMod val="60000"/>
                  <a:lumOff val="4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8243" y="1802453"/>
            <a:ext cx="4097202" cy="379027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extLst>
              <a:ext uri="{FF2B5EF4-FFF2-40B4-BE49-F238E27FC236}">
                <a16:creationId xmlns:a16="http://schemas.microsoft.com/office/drawing/2014/main" id="{99DEED7A-0A00-F9C5-9A96-95B54708B1BA}"/>
              </a:ext>
            </a:extLst>
          </p:cNvPr>
          <p:cNvSpPr txBox="1"/>
          <p:nvPr/>
        </p:nvSpPr>
        <p:spPr>
          <a:xfrm>
            <a:off x="2448509" y="1052918"/>
            <a:ext cx="6097772" cy="584775"/>
          </a:xfrm>
          <a:prstGeom prst="rect">
            <a:avLst/>
          </a:prstGeom>
          <a:noFill/>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Outcomes of Job Satisfaction:</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162076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mj-lt"/>
              <a:buAutoNum type="arabicPeriod"/>
            </a:pPr>
            <a:r>
              <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rPr>
              <a:t>Job Performance</a:t>
            </a:r>
            <a:r>
              <a:rPr lang="en-US" sz="2400" b="1" dirty="0">
                <a:solidFill>
                  <a:srgbClr val="000000"/>
                </a:solidFill>
                <a:latin typeface="Calibri" panose="020F0502020204030204" pitchFamily="34" charset="0"/>
                <a:ea typeface="Calibri" panose="020F0502020204030204" pitchFamily="34" charset="0"/>
                <a:cs typeface="Calibri" panose="020F0502020204030204" pitchFamily="34" charset="0"/>
              </a:rPr>
              <a:t>:</a:t>
            </a:r>
            <a:r>
              <a:rPr lang="en-US" sz="2400" b="1" dirty="0">
                <a:solidFill>
                  <a:srgbClr val="0070C0"/>
                </a:solidFill>
                <a:latin typeface="Calibri" panose="020F0502020204030204" pitchFamily="34" charset="0"/>
                <a:ea typeface="Calibri" panose="020F0502020204030204" pitchFamily="34" charset="0"/>
                <a:cs typeface="Calibri" panose="020F0502020204030204" pitchFamily="34" charset="0"/>
              </a:rPr>
              <a:t>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Happy workers are more likely to be productive workers.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Individuals with higher job satisfaction perform better, and organizations with more satisfied employees tend to be more effective than those with fewer.</a:t>
            </a:r>
          </a:p>
          <a:p>
            <a:pPr algn="just"/>
            <a:endPar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endParaRPr>
          </a:p>
          <a:p>
            <a:pPr algn="just"/>
            <a:r>
              <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rPr>
              <a:t>2- Organizational citizenship behavior (OCB</a:t>
            </a:r>
            <a:r>
              <a:rPr lang="en-US" sz="2400" b="1" dirty="0">
                <a:solidFill>
                  <a:srgbClr val="000000"/>
                </a:solidFill>
                <a:latin typeface="Calibri" panose="020F0502020204030204" pitchFamily="34" charset="0"/>
                <a:ea typeface="Calibri" panose="020F0502020204030204" pitchFamily="34" charset="0"/>
                <a:cs typeface="Calibri" panose="020F0502020204030204" pitchFamily="34" charset="0"/>
              </a:rPr>
              <a:t>):</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OCBs include people talking positively about their organizations, helping others, and going beyond the normal expectations of their jobs.</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People who are more satisfied with their jobs are more likely to engage in citizenship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u="sng" dirty="0"/>
              <a:t> </a:t>
            </a:r>
            <a:endParaRPr lang="ar-SA" sz="2400" b="1" u="sng" dirty="0"/>
          </a:p>
        </p:txBody>
      </p:sp>
      <p:sp>
        <p:nvSpPr>
          <p:cNvPr id="6" name="Content Placeholder 2">
            <a:extLst>
              <a:ext uri="{FF2B5EF4-FFF2-40B4-BE49-F238E27FC236}">
                <a16:creationId xmlns:a16="http://schemas.microsoft.com/office/drawing/2014/main" id="{E44CDE30-8C59-9C58-FB2B-FAD461B34846}"/>
              </a:ext>
            </a:extLst>
          </p:cNvPr>
          <p:cNvSpPr txBox="1">
            <a:spLocks/>
          </p:cNvSpPr>
          <p:nvPr/>
        </p:nvSpPr>
        <p:spPr>
          <a:xfrm>
            <a:off x="1422298" y="2273426"/>
            <a:ext cx="9521927" cy="40192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rtl="0">
              <a:lnSpc>
                <a:spcPct val="107000"/>
              </a:lnSpc>
              <a:spcBef>
                <a:spcPts val="0"/>
              </a:spcBef>
              <a:spcAft>
                <a:spcPts val="0"/>
              </a:spcAft>
              <a:buNone/>
            </a:pPr>
            <a:endParaRPr lang="en-US" sz="2000" b="1" kern="100" dirty="0">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6266" y="200779"/>
            <a:ext cx="5431808" cy="21692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93519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701749"/>
            <a:ext cx="1404457" cy="63795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09399"/>
            <a:ext cx="10812720" cy="45468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49259F7-A910-6DCD-2F2E-C4A5E5736EA8}"/>
              </a:ext>
            </a:extLst>
          </p:cNvPr>
          <p:cNvSpPr txBox="1"/>
          <p:nvPr/>
        </p:nvSpPr>
        <p:spPr>
          <a:xfrm>
            <a:off x="883094" y="1705641"/>
            <a:ext cx="9061570" cy="4278094"/>
          </a:xfrm>
          <a:prstGeom prst="rect">
            <a:avLst/>
          </a:prstGeom>
          <a:noFill/>
        </p:spPr>
        <p:txBody>
          <a:bodyPr wrap="square">
            <a:spAutoFit/>
          </a:bodyPr>
          <a:lstStyle/>
          <a:p>
            <a:pPr algn="just"/>
            <a:r>
              <a:rPr lang="en-US" sz="2800" b="1" dirty="0">
                <a:latin typeface="Calibri" panose="020F0502020204030204" pitchFamily="34" charset="0"/>
                <a:ea typeface="Calibri" panose="020F0502020204030204" pitchFamily="34" charset="0"/>
                <a:cs typeface="Calibri" panose="020F0502020204030204" pitchFamily="34" charset="0"/>
              </a:rPr>
              <a:t>3- Customer satisfaction</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Because service organization managers should be concerned with pleasing customers, it’s reasonable to ask whether employee satisfaction is related to positive customer outcomes.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For frontline employees who have regular customer contact, the answer is “yes.” Satisfied employees appear to increase customer satisfaction and loyalty.</a:t>
            </a:r>
          </a:p>
          <a:p>
            <a:pPr algn="just"/>
            <a:r>
              <a:rPr lang="en-US" sz="2800" b="1" dirty="0">
                <a:latin typeface="Calibri" panose="020F0502020204030204" pitchFamily="34" charset="0"/>
                <a:ea typeface="Calibri" panose="020F0502020204030204" pitchFamily="34" charset="0"/>
                <a:cs typeface="Calibri" panose="020F0502020204030204" pitchFamily="34" charset="0"/>
              </a:rPr>
              <a:t>4-</a:t>
            </a:r>
            <a:r>
              <a:rPr lang="en-US" sz="2800" b="1" dirty="0">
                <a:solidFill>
                  <a:srgbClr val="FF0000"/>
                </a:solidFill>
                <a:latin typeface="Calibri" panose="020F0502020204030204" pitchFamily="34" charset="0"/>
                <a:ea typeface="Calibri" panose="020F0502020204030204" pitchFamily="34" charset="0"/>
                <a:cs typeface="Calibri" panose="020F0502020204030204" pitchFamily="34" charset="0"/>
              </a:rPr>
              <a:t> </a:t>
            </a:r>
            <a:r>
              <a:rPr lang="en-US" sz="2800" b="1" dirty="0">
                <a:latin typeface="Calibri" panose="020F0502020204030204" pitchFamily="34" charset="0"/>
                <a:ea typeface="Calibri" panose="020F0502020204030204" pitchFamily="34" charset="0"/>
                <a:cs typeface="Calibri" panose="020F0502020204030204" pitchFamily="34" charset="0"/>
              </a:rPr>
              <a:t>Life</a:t>
            </a:r>
            <a:r>
              <a:rPr lang="en-US" sz="2800" b="1" dirty="0">
                <a:solidFill>
                  <a:srgbClr val="FF0000"/>
                </a:solidFill>
                <a:latin typeface="Calibri" panose="020F0502020204030204" pitchFamily="34" charset="0"/>
                <a:ea typeface="Calibri" panose="020F0502020204030204" pitchFamily="34" charset="0"/>
                <a:cs typeface="Calibri" panose="020F0502020204030204" pitchFamily="34" charset="0"/>
              </a:rPr>
              <a:t> </a:t>
            </a:r>
            <a:r>
              <a:rPr lang="en-US" sz="2800" b="1" dirty="0">
                <a:latin typeface="Calibri" panose="020F0502020204030204" pitchFamily="34" charset="0"/>
                <a:ea typeface="Calibri" panose="020F0502020204030204" pitchFamily="34" charset="0"/>
                <a:cs typeface="Calibri" panose="020F0502020204030204" pitchFamily="34" charset="0"/>
              </a:rPr>
              <a:t>satisfaction</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For most individuals, work is an important part of life, and therefore it makes sense that our overall happiness depends in no small part on our happiness in our work (our job satisfaction).</a:t>
            </a:r>
          </a:p>
        </p:txBody>
      </p:sp>
      <p:pic>
        <p:nvPicPr>
          <p:cNvPr id="9"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2040"/>
          <a:stretch/>
        </p:blipFill>
        <p:spPr bwMode="auto">
          <a:xfrm>
            <a:off x="10210478" y="2117964"/>
            <a:ext cx="1885824" cy="311302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86066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830997"/>
          </a:xfrm>
          <a:prstGeom prst="rect">
            <a:avLst/>
          </a:prstGeom>
          <a:noFill/>
        </p:spPr>
        <p:txBody>
          <a:bodyPr wrap="square" rtlCol="0">
            <a:spAutoFit/>
          </a:bodyPr>
          <a:lstStyle/>
          <a:p>
            <a:pPr algn="ctr"/>
            <a:r>
              <a:rPr lang="en-US" sz="2400" b="1" dirty="0">
                <a:solidFill>
                  <a:srgbClr val="00B0F0"/>
                </a:solidFill>
                <a:cs typeface="Alexandria" charset="0"/>
              </a:rPr>
              <a:t>The Impact of Job Dissatisfaction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8196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The Impact of Job Dissatisfaction</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B62869D1-E732-9177-92EE-E1BD40D39556}"/>
              </a:ext>
            </a:extLst>
          </p:cNvPr>
          <p:cNvSpPr txBox="1"/>
          <p:nvPr/>
        </p:nvSpPr>
        <p:spPr>
          <a:xfrm>
            <a:off x="2397635" y="1800263"/>
            <a:ext cx="6540317" cy="461665"/>
          </a:xfrm>
          <a:prstGeom prst="rect">
            <a:avLst/>
          </a:prstGeom>
          <a:noFill/>
        </p:spPr>
        <p:txBody>
          <a:bodyPr wrap="square">
            <a:spAutoFit/>
          </a:bodyPr>
          <a:lstStyle/>
          <a:p>
            <a:pPr algn="ctr"/>
            <a:r>
              <a:rPr lang="en-US" sz="2400" b="1" dirty="0">
                <a:latin typeface="Calibri" panose="020F0502020204030204" pitchFamily="34" charset="0"/>
                <a:ea typeface="Calibri" panose="020F0502020204030204" pitchFamily="34" charset="0"/>
                <a:cs typeface="Calibri" panose="020F0502020204030204" pitchFamily="34" charset="0"/>
              </a:rPr>
              <a:t>Four employee responses to job dissatisfaction</a:t>
            </a:r>
            <a:endParaRPr lang="ar-SA" sz="2400" b="1" dirty="0">
              <a:latin typeface="Calibri" panose="020F0502020204030204" pitchFamily="34" charset="0"/>
              <a:ea typeface="Calibri" panose="020F0502020204030204" pitchFamily="34" charset="0"/>
              <a:cs typeface="Calibri" panose="020F0502020204030204" pitchFamily="34" charset="0"/>
            </a:endParaRPr>
          </a:p>
        </p:txBody>
      </p:sp>
      <p:sp>
        <p:nvSpPr>
          <p:cNvPr id="9" name="مستطيل ذو زوايا قطرية مستديرة 12"/>
          <p:cNvSpPr/>
          <p:nvPr/>
        </p:nvSpPr>
        <p:spPr>
          <a:xfrm>
            <a:off x="1302649" y="2359867"/>
            <a:ext cx="2088232"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Exit</a:t>
            </a:r>
            <a:endParaRPr lang="en-US" sz="2000" b="1" u="sng" dirty="0">
              <a:solidFill>
                <a:srgbClr val="00B0F0"/>
              </a:solidFill>
              <a:latin typeface="Calibri" panose="020F0502020204030204" pitchFamily="34" charset="0"/>
              <a:ea typeface="Calibri" panose="020F0502020204030204" pitchFamily="34" charset="0"/>
              <a:cs typeface="Calibri" panose="020F0502020204030204" pitchFamily="34" charset="0"/>
            </a:endParaRPr>
          </a:p>
          <a:p>
            <a:pPr algn="ctr"/>
            <a:r>
              <a:rPr 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The exit response directs behavior toward leaving the organization, including looking for a new position or resigning</a:t>
            </a:r>
            <a:endParaRPr lang="ar-SA"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ذو زوايا قطرية مستديرة 11"/>
          <p:cNvSpPr/>
          <p:nvPr/>
        </p:nvSpPr>
        <p:spPr>
          <a:xfrm>
            <a:off x="3671788" y="2359867"/>
            <a:ext cx="2124794"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Voice</a:t>
            </a:r>
            <a:r>
              <a:rPr lang="en-US" sz="2000" b="1" u="sng"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Dissatisfaction expressed through active and constructive attempts to improve conditions</a:t>
            </a:r>
            <a:endParaRPr lang="ar-SA"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11" name="مستطيل ذو زوايا قطرية مستديرة 10"/>
          <p:cNvSpPr/>
          <p:nvPr/>
        </p:nvSpPr>
        <p:spPr>
          <a:xfrm>
            <a:off x="6023640" y="2359867"/>
            <a:ext cx="2100983"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Loyalty</a:t>
            </a:r>
            <a:r>
              <a:rPr lang="en-US" sz="20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Dissatisfaction expressed by passively waiting for conditions to improve</a:t>
            </a:r>
            <a:endParaRPr lang="ar-SA"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مستطيل ذو زوايا قطرية مستديرة 8"/>
          <p:cNvSpPr/>
          <p:nvPr/>
        </p:nvSpPr>
        <p:spPr>
          <a:xfrm>
            <a:off x="8382299" y="2359867"/>
            <a:ext cx="2051720"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Neglect</a:t>
            </a:r>
            <a:r>
              <a:rPr lang="en-US" sz="2000" b="1" u="sng" dirty="0">
                <a:solidFill>
                  <a:srgbClr val="FF0000"/>
                </a:solidFill>
                <a:latin typeface="Calibri" panose="020F0502020204030204" pitchFamily="34" charset="0"/>
                <a:ea typeface="Calibri" panose="020F0502020204030204" pitchFamily="34" charset="0"/>
                <a:cs typeface="Calibri" panose="020F0502020204030204" pitchFamily="34" charset="0"/>
              </a:rPr>
              <a:t> </a:t>
            </a:r>
            <a:r>
              <a:rPr 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Dissatisfaction expressed through allowing conditions to worsen</a:t>
            </a:r>
            <a:endParaRPr lang="ar-SA"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77065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16470" y="501571"/>
            <a:ext cx="1404457" cy="642022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000054" y="1584251"/>
            <a:ext cx="10036543" cy="47083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B62869D1-E732-9177-92EE-E1BD40D39556}"/>
              </a:ext>
            </a:extLst>
          </p:cNvPr>
          <p:cNvSpPr txBox="1"/>
          <p:nvPr/>
        </p:nvSpPr>
        <p:spPr>
          <a:xfrm>
            <a:off x="1558999" y="1746499"/>
            <a:ext cx="8736542" cy="830997"/>
          </a:xfrm>
          <a:prstGeom prst="rect">
            <a:avLst/>
          </a:prstGeom>
          <a:noFill/>
        </p:spPr>
        <p:txBody>
          <a:bodyPr wrap="square">
            <a:spAutoFit/>
          </a:bodyPr>
          <a:lstStyle/>
          <a:p>
            <a:pPr algn="just"/>
            <a:r>
              <a:rPr lang="en-US" sz="2400" b="1" u="sng" dirty="0">
                <a:solidFill>
                  <a:srgbClr val="00B0F0"/>
                </a:solidFill>
              </a:rPr>
              <a:t>Responses</a:t>
            </a:r>
            <a:r>
              <a:rPr lang="en-US" sz="2400" dirty="0">
                <a:solidFill>
                  <a:srgbClr val="00B0F0"/>
                </a:solidFill>
              </a:rPr>
              <a:t> differ along two dimensions: constructive/destructive and active/passive.</a:t>
            </a:r>
          </a:p>
        </p:txBody>
      </p:sp>
      <p:pic>
        <p:nvPicPr>
          <p:cNvPr id="9"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2816" r="14593"/>
          <a:stretch/>
        </p:blipFill>
        <p:spPr bwMode="auto">
          <a:xfrm>
            <a:off x="2378405" y="2486017"/>
            <a:ext cx="7268805" cy="368965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25661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609600"/>
            <a:ext cx="1404457" cy="62484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99745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2"/>
          <p:cNvPicPr>
            <a:picLocks noChangeAspect="1" noChangeArrowheads="1"/>
          </p:cNvPicPr>
          <p:nvPr/>
        </p:nvPicPr>
        <p:blipFill>
          <a:blip r:embed="rId3">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86244" y="1975012"/>
            <a:ext cx="8138756" cy="368791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98594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6E0D0D-1EDC-49AC-A9DF-B386868520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AA20FDB-7C46-450A-AC2B-32F695501ADD}">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terms/"/>
    <ds:schemaRef ds:uri="49100919-8a76-4266-be0c-7dc583902cb4"/>
    <ds:schemaRef ds:uri="d13aca44-ef33-4cf4-9980-7f0b00e6eeb9"/>
    <ds:schemaRef ds:uri="http://schemas.microsoft.com/office/2006/metadata/properties"/>
    <ds:schemaRef ds:uri="http://schemas.microsoft.com/office/infopath/2007/PartnerControls"/>
    <ds:schemaRef ds:uri="http://purl.org/dc/dcmitype/"/>
  </ds:schemaRefs>
</ds:datastoreItem>
</file>

<file path=customXml/itemProps3.xml><?xml version="1.0" encoding="utf-8"?>
<ds:datastoreItem xmlns:ds="http://schemas.openxmlformats.org/officeDocument/2006/customXml" ds:itemID="{05C0CB49-BAFB-41FF-A383-6B5A64058B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2994</TotalTime>
  <Words>1718</Words>
  <Application>Microsoft Macintosh PowerPoint</Application>
  <PresentationFormat>Widescreen</PresentationFormat>
  <Paragraphs>164</Paragraphs>
  <Slides>39</Slides>
  <Notes>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39</vt:i4>
      </vt:variant>
    </vt:vector>
  </HeadingPairs>
  <TitlesOfParts>
    <vt:vector size="47" baseType="lpstr">
      <vt:lpstr>Alexandria</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95</cp:revision>
  <dcterms:created xsi:type="dcterms:W3CDTF">2023-04-29T09:08:23Z</dcterms:created>
  <dcterms:modified xsi:type="dcterms:W3CDTF">2026-02-17T13:00:34Z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y fmtid="{D5CDD505-2E9C-101B-9397-08002B2CF9AE}" pid="4" name="MSIP_Label_ea4c0c79-1302-4598-89cc-fc5f9b666c02_Enabled">
    <vt:lpwstr>true</vt:lpwstr>
  </property>
  <property fmtid="{D5CDD505-2E9C-101B-9397-08002B2CF9AE}" pid="5" name="MSIP_Label_ea4c0c79-1302-4598-89cc-fc5f9b666c02_SetDate">
    <vt:lpwstr>2026-02-17T13:00:33Z</vt:lpwstr>
  </property>
  <property fmtid="{D5CDD505-2E9C-101B-9397-08002B2CF9AE}" pid="6" name="MSIP_Label_ea4c0c79-1302-4598-89cc-fc5f9b666c02_Method">
    <vt:lpwstr>Standard</vt:lpwstr>
  </property>
  <property fmtid="{D5CDD505-2E9C-101B-9397-08002B2CF9AE}" pid="7" name="MSIP_Label_ea4c0c79-1302-4598-89cc-fc5f9b666c02_Name">
    <vt:lpwstr>defa4170-0d19-0005-0004-bc88714345d2</vt:lpwstr>
  </property>
  <property fmtid="{D5CDD505-2E9C-101B-9397-08002B2CF9AE}" pid="8" name="MSIP_Label_ea4c0c79-1302-4598-89cc-fc5f9b666c02_SiteId">
    <vt:lpwstr>d929240e-472e-4f27-9319-d188d429d45e</vt:lpwstr>
  </property>
  <property fmtid="{D5CDD505-2E9C-101B-9397-08002B2CF9AE}" pid="9" name="MSIP_Label_ea4c0c79-1302-4598-89cc-fc5f9b666c02_ActionId">
    <vt:lpwstr>34a3fc0b-ffa0-4d57-909e-cc3af7dbca98</vt:lpwstr>
  </property>
  <property fmtid="{D5CDD505-2E9C-101B-9397-08002B2CF9AE}" pid="10" name="MSIP_Label_ea4c0c79-1302-4598-89cc-fc5f9b666c02_ContentBits">
    <vt:lpwstr>0</vt:lpwstr>
  </property>
  <property fmtid="{D5CDD505-2E9C-101B-9397-08002B2CF9AE}" pid="11" name="MSIP_Label_ea4c0c79-1302-4598-89cc-fc5f9b666c02_Tag">
    <vt:lpwstr>50, 3, 0, 1</vt:lpwstr>
  </property>
</Properties>
</file>