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8" d="100"/>
          <a:sy n="48" d="100"/>
        </p:scale>
        <p:origin x="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7/12/2023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7/12/2023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718733" y="193243"/>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1852083" y="498247"/>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86189" y="3159395"/>
            <a:ext cx="8405812" cy="1384995"/>
          </a:xfrm>
          <a:prstGeom prst="rect">
            <a:avLst/>
          </a:prstGeom>
          <a:noFill/>
        </p:spPr>
        <p:txBody>
          <a:bodyPr wrap="square" rtlCol="0">
            <a:spAutoFit/>
          </a:bodyPr>
          <a:lstStyle/>
          <a:p>
            <a:r>
              <a:rPr lang="en-US" sz="2800" b="1" dirty="0" smtClean="0">
                <a:latin typeface="Tajawal Medium" panose="00000600000000000000" pitchFamily="2" charset="-78"/>
                <a:cs typeface="Tajawal Medium" panose="00000600000000000000" pitchFamily="2" charset="-78"/>
              </a:rPr>
              <a:t>MGM 506</a:t>
            </a:r>
          </a:p>
          <a:p>
            <a:r>
              <a:rPr lang="en-US" sz="2800" b="1" dirty="0">
                <a:latin typeface="Tajawal Medium" panose="00000600000000000000" pitchFamily="2" charset="-78"/>
                <a:cs typeface="Tajawal Medium" panose="00000600000000000000" pitchFamily="2" charset="-78"/>
              </a:rPr>
              <a:t>Managerial </a:t>
            </a:r>
            <a:r>
              <a:rPr lang="en-US" sz="2800" b="1" dirty="0" smtClean="0">
                <a:latin typeface="Tajawal Medium" panose="00000600000000000000" pitchFamily="2" charset="-78"/>
                <a:cs typeface="Tajawal Medium" panose="00000600000000000000" pitchFamily="2" charset="-78"/>
              </a:rPr>
              <a:t>Leadership and</a:t>
            </a:r>
            <a:r>
              <a:rPr lang="en-US" sz="2800" b="1" dirty="0">
                <a:latin typeface="Tajawal Medium" panose="00000600000000000000" pitchFamily="2" charset="-78"/>
                <a:cs typeface="Tajawal Medium" panose="00000600000000000000" pitchFamily="2" charset="-78"/>
              </a:rPr>
              <a:t> Motivation </a:t>
            </a:r>
          </a:p>
          <a:p>
            <a:r>
              <a:rPr lang="en-US" sz="2800" b="1" dirty="0">
                <a:latin typeface="Tajawal Medium" panose="00000600000000000000" pitchFamily="2" charset="-78"/>
                <a:cs typeface="Tajawal Medium" panose="00000600000000000000" pitchFamily="2" charset="-78"/>
              </a:rPr>
              <a:t>in an International Context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202788" y="1548039"/>
            <a:ext cx="11586575" cy="4401205"/>
          </a:xfrm>
          <a:prstGeom prst="rect">
            <a:avLst/>
          </a:prstGeom>
        </p:spPr>
        <p:txBody>
          <a:bodyPr wrap="square">
            <a:spAutoFit/>
          </a:bodyPr>
          <a:lstStyle/>
          <a:p>
            <a:pPr algn="just"/>
            <a:r>
              <a:rPr lang="en-US" sz="2800" b="1" dirty="0"/>
              <a:t>Many business failures can be traced to functional deficiencies, such as poor </a:t>
            </a:r>
            <a:r>
              <a:rPr lang="en-US" sz="2800" b="1" dirty="0" smtClean="0"/>
              <a:t>planning </a:t>
            </a:r>
            <a:r>
              <a:rPr lang="en-US" sz="2800" b="1" dirty="0"/>
              <a:t>or marketing. Many more are due to managers’ inability to lead and motivate </a:t>
            </a:r>
            <a:r>
              <a:rPr lang="en-US" sz="2800" b="1" dirty="0" smtClean="0"/>
              <a:t>employees</a:t>
            </a:r>
            <a:r>
              <a:rPr lang="en-US" sz="2800" b="1" dirty="0"/>
              <a:t>. Effective managers are those who can lead their subordinates toward the </a:t>
            </a:r>
            <a:r>
              <a:rPr lang="en-US" sz="2800" b="1" dirty="0" smtClean="0"/>
              <a:t>accomplishment </a:t>
            </a:r>
            <a:r>
              <a:rPr lang="en-US" sz="2800" b="1" dirty="0"/>
              <a:t>of organizational goals. This is a feat not easily managed. Among </a:t>
            </a:r>
            <a:r>
              <a:rPr lang="en-US" sz="2800" b="1" dirty="0" smtClean="0"/>
              <a:t>the </a:t>
            </a:r>
            <a:r>
              <a:rPr lang="en-US" sz="2800" b="1" dirty="0"/>
              <a:t>managerial skills, leadership competency and the ability to motivate are two of </a:t>
            </a:r>
            <a:r>
              <a:rPr lang="en-US" sz="2800" b="1" dirty="0" smtClean="0"/>
              <a:t>the </a:t>
            </a:r>
            <a:r>
              <a:rPr lang="en-US" sz="2800" b="1" dirty="0"/>
              <a:t>most difficult to master. While managers can rely on assistance from others in </a:t>
            </a:r>
            <a:r>
              <a:rPr lang="en-US" sz="2800" b="1" dirty="0" smtClean="0"/>
              <a:t>technical </a:t>
            </a:r>
            <a:r>
              <a:rPr lang="en-US" sz="2800" b="1" dirty="0"/>
              <a:t>matters, they have to resolve leadership problems and motivation issues </a:t>
            </a:r>
            <a:r>
              <a:rPr lang="en-US" sz="2800" b="1" dirty="0" smtClean="0"/>
              <a:t>through </a:t>
            </a:r>
            <a:r>
              <a:rPr lang="en-US" sz="2800" b="1" dirty="0"/>
              <a:t>personal initiatives. Leadership and motivation skills, therefore, are critical </a:t>
            </a:r>
            <a:r>
              <a:rPr lang="en-US" sz="2800" b="1" dirty="0" smtClean="0"/>
              <a:t>to </a:t>
            </a:r>
            <a:r>
              <a:rPr lang="en-US" sz="2800" b="1" dirty="0"/>
              <a:t>a manager’s success.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If leading and motivating are important determinants of success in a domestic </a:t>
            </a:r>
            <a:r>
              <a:rPr lang="en-US" sz="3200" b="1" dirty="0" smtClean="0"/>
              <a:t>business</a:t>
            </a:r>
            <a:r>
              <a:rPr lang="en-US" sz="3200" b="1" dirty="0"/>
              <a:t>, they are much more important in an international operation. What </a:t>
            </a:r>
            <a:r>
              <a:rPr lang="en-US" sz="3200" b="1" dirty="0" smtClean="0"/>
              <a:t>constitutes </a:t>
            </a:r>
            <a:r>
              <a:rPr lang="en-US" sz="3200" b="1" dirty="0"/>
              <a:t>a good leader in one culture may not necessarily be the case in other cultures. </a:t>
            </a:r>
            <a:r>
              <a:rPr lang="en-US" sz="3200" b="1" dirty="0" smtClean="0"/>
              <a:t>Also</a:t>
            </a:r>
            <a:r>
              <a:rPr lang="en-US" sz="3200" b="1" dirty="0"/>
              <a:t>, what motivates people varies among cultures. Most Americans, for example, </a:t>
            </a:r>
            <a:r>
              <a:rPr lang="en-US" sz="3200" b="1" dirty="0" smtClean="0"/>
              <a:t>prefer </a:t>
            </a:r>
            <a:r>
              <a:rPr lang="en-US" sz="3200" b="1" dirty="0"/>
              <a:t>democratic leaders who seek inputs from their subordinates. In other </a:t>
            </a:r>
            <a:r>
              <a:rPr lang="en-US" sz="3200" b="1" dirty="0" smtClean="0"/>
              <a:t>cultures, </a:t>
            </a:r>
            <a:r>
              <a:rPr lang="en-US" sz="3200" b="1" dirty="0"/>
              <a:t>such a leader may </a:t>
            </a:r>
            <a:r>
              <a:rPr lang="en-US" sz="3200" b="1" dirty="0" smtClean="0"/>
              <a:t>be regarded </a:t>
            </a:r>
            <a:r>
              <a:rPr lang="en-US" sz="3200" b="1" dirty="0"/>
              <a:t>as naive or incompetent.</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924"/>
            <a:ext cx="10515600" cy="4351338"/>
          </a:xfrm>
        </p:spPr>
        <p:txBody>
          <a:bodyPr>
            <a:noAutofit/>
          </a:bodyPr>
          <a:lstStyle/>
          <a:p>
            <a:pPr marL="0" indent="0" algn="just">
              <a:buNone/>
            </a:pPr>
            <a:r>
              <a:rPr lang="en-US" sz="3200" b="1" dirty="0" smtClean="0"/>
              <a:t>The </a:t>
            </a:r>
            <a:r>
              <a:rPr lang="en-US" sz="3200" b="1" dirty="0"/>
              <a:t>following discussion is based on the assumption that readers are familiar with </a:t>
            </a:r>
            <a:r>
              <a:rPr lang="en-US" sz="3200" b="1" dirty="0" smtClean="0"/>
              <a:t>the </a:t>
            </a:r>
            <a:r>
              <a:rPr lang="en-US" sz="3200" b="1" dirty="0"/>
              <a:t>leadership </a:t>
            </a:r>
            <a:r>
              <a:rPr lang="en-US" sz="3200" b="1" dirty="0" smtClean="0"/>
              <a:t>theories.</a:t>
            </a:r>
          </a:p>
          <a:p>
            <a:pPr marL="0" indent="0" algn="just">
              <a:buNone/>
            </a:pPr>
            <a:r>
              <a:rPr lang="en-US" sz="3200" b="1" dirty="0" smtClean="0"/>
              <a:t>Popular </a:t>
            </a:r>
            <a:r>
              <a:rPr lang="en-US" sz="3200" b="1" dirty="0"/>
              <a:t>leadership theories assume that the leaders and followers have a lot in </a:t>
            </a:r>
            <a:r>
              <a:rPr lang="en-US" sz="3200" b="1" dirty="0" smtClean="0"/>
              <a:t>common </a:t>
            </a:r>
            <a:r>
              <a:rPr lang="en-US" sz="3200" b="1" dirty="0"/>
              <a:t>within their value systems and culture and that the roles of leader and </a:t>
            </a:r>
            <a:r>
              <a:rPr lang="en-US" sz="3200" b="1" dirty="0" smtClean="0"/>
              <a:t>followers </a:t>
            </a:r>
            <a:r>
              <a:rPr lang="en-US" sz="3200" b="1" dirty="0"/>
              <a:t>are universal. These theories, implicitly if not explicitly, advocate </a:t>
            </a:r>
            <a:r>
              <a:rPr lang="en-US" sz="3200" b="1" dirty="0" smtClean="0"/>
              <a:t>democratic</a:t>
            </a:r>
            <a:r>
              <a:rPr lang="en-US" sz="3200" b="1" dirty="0"/>
              <a:t>, participative leadership behavior as the preferred choice. Almost all theories </a:t>
            </a:r>
            <a:r>
              <a:rPr lang="en-US" sz="3200" b="1" dirty="0" smtClean="0"/>
              <a:t>are </a:t>
            </a:r>
            <a:r>
              <a:rPr lang="en-US" sz="3200" b="1" dirty="0"/>
              <a:t>developed in the United </a:t>
            </a:r>
            <a:r>
              <a:rPr lang="en-US" sz="3200" b="1" dirty="0" smtClean="0"/>
              <a:t>States and </a:t>
            </a:r>
            <a:r>
              <a:rPr lang="en-US" sz="3200" b="1" dirty="0"/>
              <a:t>are based on American cultural values.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7537" y="622467"/>
            <a:ext cx="7050969" cy="584775"/>
          </a:xfrm>
          <a:prstGeom prst="rect">
            <a:avLst/>
          </a:prstGeom>
        </p:spPr>
        <p:txBody>
          <a:bodyPr wrap="none">
            <a:spAutoFit/>
          </a:bodyPr>
          <a:lstStyle/>
          <a:p>
            <a:r>
              <a:rPr lang="en-US" sz="3200" dirty="0">
                <a:solidFill>
                  <a:srgbClr val="FF0000"/>
                </a:solidFill>
              </a:rPr>
              <a:t>The Shortcomings of Leadership Theories</a:t>
            </a:r>
          </a:p>
        </p:txBody>
      </p:sp>
      <p:pic>
        <p:nvPicPr>
          <p:cNvPr id="6" name="Picture 5"/>
          <p:cNvPicPr>
            <a:picLocks noChangeAspect="1"/>
          </p:cNvPicPr>
          <p:nvPr/>
        </p:nvPicPr>
        <p:blipFill>
          <a:blip r:embed="rId3"/>
          <a:stretch>
            <a:fillRect/>
          </a:stretch>
        </p:blipFill>
        <p:spPr>
          <a:xfrm>
            <a:off x="10491069" y="152788"/>
            <a:ext cx="1700931" cy="1524132"/>
          </a:xfrm>
          <a:prstGeom prst="rect">
            <a:avLst/>
          </a:prstGeom>
        </p:spPr>
      </p:pic>
    </p:spTree>
    <p:extLst>
      <p:ext uri="{BB962C8B-B14F-4D97-AF65-F5344CB8AC3E}">
        <p14:creationId xmlns:p14="http://schemas.microsoft.com/office/powerpoint/2010/main" val="1140877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 American culture has traditionally placed higher values </a:t>
            </a:r>
            <a:r>
              <a:rPr lang="en-US" sz="3200" b="1" dirty="0" smtClean="0"/>
              <a:t>on democratic </a:t>
            </a:r>
            <a:r>
              <a:rPr lang="en-US" sz="3200" b="1" dirty="0"/>
              <a:t>than on </a:t>
            </a:r>
            <a:r>
              <a:rPr lang="en-US" sz="3200" b="1" dirty="0" smtClean="0"/>
              <a:t>authoritarian </a:t>
            </a:r>
            <a:r>
              <a:rPr lang="en-US" sz="3200" b="1" dirty="0"/>
              <a:t>leadership, certain biases can be detected in the research on the effects of these </a:t>
            </a:r>
            <a:r>
              <a:rPr lang="en-US" sz="3200" b="1" dirty="0" smtClean="0"/>
              <a:t>leadership </a:t>
            </a:r>
            <a:r>
              <a:rPr lang="en-US" sz="3200" b="1" dirty="0"/>
              <a:t>styles. A great deal of research is designed to prove that democracy is superior to </a:t>
            </a:r>
            <a:r>
              <a:rPr lang="en-US" sz="3200" b="1" dirty="0" smtClean="0"/>
              <a:t>autocracy</a:t>
            </a:r>
            <a:r>
              <a:rPr lang="en-US" sz="3200" b="1" dirty="0"/>
              <a:t>, rather than to test that proportion.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43034"/>
            <a:ext cx="1700931" cy="1524132"/>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solidFill>
                  <a:srgbClr val="FF0000"/>
                </a:solidFill>
              </a:rPr>
              <a:t>The Cultural Relativity of Leadership</a:t>
            </a:r>
          </a:p>
          <a:p>
            <a:pPr marL="0" indent="0" algn="just">
              <a:buNone/>
            </a:pPr>
            <a:r>
              <a:rPr lang="en-US" sz="3200" b="1" dirty="0"/>
              <a:t>Cultural differences have a major influence on the effectiveness of various </a:t>
            </a:r>
            <a:r>
              <a:rPr lang="en-US" sz="3200" b="1" dirty="0" smtClean="0"/>
              <a:t>leadership </a:t>
            </a:r>
            <a:r>
              <a:rPr lang="en-US" sz="3200" b="1" dirty="0"/>
              <a:t>behaviors. Norms, role expectations, and traditions governing relations between </a:t>
            </a:r>
            <a:r>
              <a:rPr lang="en-US" sz="3200" b="1" dirty="0" smtClean="0"/>
              <a:t>various </a:t>
            </a:r>
            <a:r>
              <a:rPr lang="en-US" sz="3200" b="1" dirty="0"/>
              <a:t>members of society are strong determinants of effective leadership </a:t>
            </a:r>
            <a:r>
              <a:rPr lang="en-US" sz="3200" b="1" dirty="0" smtClean="0"/>
              <a:t>behavior</a:t>
            </a:r>
            <a:r>
              <a:rPr lang="en-US" sz="3200" b="1" dirty="0"/>
              <a:t>. These differences are manifested in MNCs whose employees come from </a:t>
            </a:r>
            <a:r>
              <a:rPr lang="en-US" sz="3200" b="1" dirty="0" smtClean="0"/>
              <a:t>different </a:t>
            </a:r>
            <a:r>
              <a:rPr lang="en-US" sz="3200" b="1" dirty="0"/>
              <a:t>cultural backgrounds. The challenge for international managers working with </a:t>
            </a:r>
            <a:r>
              <a:rPr lang="en-US" sz="3200" b="1" dirty="0" smtClean="0"/>
              <a:t>multicultural </a:t>
            </a:r>
            <a:r>
              <a:rPr lang="en-US" sz="3200" b="1" dirty="0"/>
              <a:t>employees is to recognize these differences and adapt their relation-ships accordingly.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To learn about these differences, we will review two </a:t>
            </a:r>
            <a:r>
              <a:rPr lang="en-US" sz="3200" b="1" dirty="0" smtClean="0"/>
              <a:t>cultural dimensions</a:t>
            </a:r>
            <a:r>
              <a:rPr lang="en-US" sz="3200" b="1" dirty="0"/>
              <a: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acceptance </a:t>
            </a:r>
            <a:r>
              <a:rPr lang="en-US" sz="3200" b="1" dirty="0"/>
              <a:t>of </a:t>
            </a:r>
            <a:r>
              <a:rPr lang="en-US" sz="3200" b="1" dirty="0" smtClean="0"/>
              <a:t>authority</a:t>
            </a:r>
          </a:p>
          <a:p>
            <a:pPr algn="just">
              <a:buFont typeface="Wingdings" panose="05000000000000000000" pitchFamily="2" charset="2"/>
              <a:buChar char="Ø"/>
            </a:pPr>
            <a:r>
              <a:rPr lang="en-US" sz="3200" b="1" dirty="0" smtClean="0"/>
              <a:t> </a:t>
            </a:r>
            <a:r>
              <a:rPr lang="en-US" sz="3200" b="1" dirty="0"/>
              <a:t>and dealing with uncertainty</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While all cultural </a:t>
            </a:r>
            <a:r>
              <a:rPr lang="en-US" sz="3200" b="1" dirty="0" smtClean="0"/>
              <a:t>values </a:t>
            </a:r>
            <a:r>
              <a:rPr lang="en-US" sz="3200" b="1" dirty="0"/>
              <a:t>influence the behavior of leaders, these two are of particular importance. </a:t>
            </a:r>
            <a:r>
              <a:rPr lang="en-US" sz="3200" b="1" dirty="0" smtClean="0"/>
              <a:t>Here</a:t>
            </a:r>
            <a:r>
              <a:rPr lang="en-US" sz="3200" b="1" dirty="0"/>
              <a:t>, we will focus on their influence on leader-follower relationships. Using these </a:t>
            </a:r>
            <a:r>
              <a:rPr lang="en-US" sz="3200" b="1" dirty="0" smtClean="0"/>
              <a:t>two </a:t>
            </a:r>
            <a:r>
              <a:rPr lang="en-US" sz="3200" b="1" dirty="0"/>
              <a:t>dimensions as a reference, we will discuss the predominant leadership practices </a:t>
            </a:r>
            <a:r>
              <a:rPr lang="en-US" sz="3200" b="1" dirty="0" smtClean="0"/>
              <a:t>in </a:t>
            </a:r>
            <a:r>
              <a:rPr lang="en-US" sz="3200" b="1" dirty="0"/>
              <a:t>Europe and Japan.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Acceptance of Power and Authority</a:t>
            </a:r>
          </a:p>
          <a:p>
            <a:pPr marL="0" indent="0" algn="just">
              <a:buNone/>
            </a:pPr>
            <a:r>
              <a:rPr lang="en-US" sz="3200" b="1" dirty="0"/>
              <a:t>The use of power and authority is central to managing and leading. Power and </a:t>
            </a:r>
            <a:r>
              <a:rPr lang="en-US" sz="3200" b="1" dirty="0" smtClean="0"/>
              <a:t>authority </a:t>
            </a:r>
            <a:r>
              <a:rPr lang="en-US" sz="3200" b="1" dirty="0"/>
              <a:t>are universal to all cultures. Hierarchical relations are the mainstay of </a:t>
            </a:r>
            <a:r>
              <a:rPr lang="en-US" sz="3200" b="1" dirty="0" smtClean="0"/>
              <a:t>social </a:t>
            </a:r>
            <a:r>
              <a:rPr lang="en-US" sz="3200" b="1" dirty="0"/>
              <a:t>interactions. The importance, emphasis, scope, and application of power </a:t>
            </a:r>
            <a:r>
              <a:rPr lang="en-US" sz="3200" b="1" dirty="0" smtClean="0"/>
              <a:t>and </a:t>
            </a:r>
            <a:r>
              <a:rPr lang="en-US" sz="3200" b="1" dirty="0"/>
              <a:t>authority, however, vary among </a:t>
            </a:r>
            <a:r>
              <a:rPr lang="en-US" sz="3200" b="1" dirty="0" smtClean="0"/>
              <a:t>societies. </a:t>
            </a:r>
            <a:r>
              <a:rPr lang="en-US" sz="3200" b="1" dirty="0"/>
              <a:t>In societies where power is more evenly distributed among </a:t>
            </a:r>
            <a:r>
              <a:rPr lang="en-US" sz="3200" b="1" dirty="0" smtClean="0"/>
              <a:t>the </a:t>
            </a:r>
            <a:r>
              <a:rPr lang="en-US" sz="3200" b="1" dirty="0"/>
              <a:t>members, there is only a small gap between the most powerful members and </a:t>
            </a:r>
            <a:r>
              <a:rPr lang="en-US" sz="3200" b="1" dirty="0" smtClean="0"/>
              <a:t>the </a:t>
            </a:r>
            <a:r>
              <a:rPr lang="en-US" sz="3200" b="1" dirty="0"/>
              <a:t>least powerful. In others, there is a wide variation in power distribution, and </a:t>
            </a:r>
            <a:r>
              <a:rPr lang="en-US" sz="3200" b="1" dirty="0" smtClean="0"/>
              <a:t>the </a:t>
            </a:r>
            <a:r>
              <a:rPr lang="en-US" sz="3200" b="1" dirty="0"/>
              <a:t>difference between the most powerful and the least powerful is large. </a:t>
            </a:r>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such </a:t>
            </a:r>
            <a:r>
              <a:rPr lang="en-US" sz="3200" b="1" dirty="0" smtClean="0"/>
              <a:t>societies</a:t>
            </a:r>
            <a:r>
              <a:rPr lang="en-US" sz="3200" b="1" dirty="0"/>
              <a:t>, the large differences in power are legitimate and acceptable to all </a:t>
            </a:r>
            <a:r>
              <a:rPr lang="en-US" sz="3200" b="1" dirty="0" smtClean="0"/>
              <a:t>members</a:t>
            </a:r>
            <a:r>
              <a:rPr lang="en-US" sz="3200" b="1" dirty="0"/>
              <a:t>. Members often feel uncomfortable if the distance is knowingly </a:t>
            </a:r>
            <a:r>
              <a:rPr lang="en-US" sz="3200" b="1" dirty="0" smtClean="0"/>
              <a:t>violated</a:t>
            </a:r>
            <a:r>
              <a:rPr lang="en-US" sz="3200" b="1" dirty="0"/>
              <a:t>. </a:t>
            </a:r>
            <a:endParaRPr lang="en-US" sz="3200" b="1" dirty="0" smtClean="0"/>
          </a:p>
          <a:p>
            <a:pPr marL="0" indent="0" algn="just">
              <a:buNone/>
            </a:pPr>
            <a:r>
              <a:rPr lang="en-US" sz="3200" b="1" dirty="0" smtClean="0"/>
              <a:t>For </a:t>
            </a:r>
            <a:r>
              <a:rPr lang="en-US" sz="3200" b="1" dirty="0"/>
              <a:t>example, if a superior in a large-power-distance society attempts to </a:t>
            </a:r>
            <a:r>
              <a:rPr lang="en-US" sz="3200" b="1" dirty="0" smtClean="0"/>
              <a:t>reduce </a:t>
            </a:r>
            <a:r>
              <a:rPr lang="en-US" sz="3200" b="1" dirty="0"/>
              <a:t>the distance by acting more accessible and friendly, his/her subordinates </a:t>
            </a:r>
            <a:r>
              <a:rPr lang="en-US" sz="3200" b="1" dirty="0" smtClean="0"/>
              <a:t>may </a:t>
            </a:r>
            <a:r>
              <a:rPr lang="en-US" sz="3200" b="1" dirty="0"/>
              <a:t>not willingly accept such openness.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5196"/>
            <a:ext cx="1700931" cy="1524132"/>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Avoiding Uncertainty</a:t>
            </a:r>
          </a:p>
          <a:p>
            <a:pPr marL="0" indent="0" algn="just">
              <a:buNone/>
            </a:pPr>
            <a:r>
              <a:rPr lang="en-US" sz="3200" b="1" dirty="0"/>
              <a:t>To live is to deal with uncertainty. Uncertainty is part of life, and all managers deal </a:t>
            </a:r>
            <a:r>
              <a:rPr lang="en-US" sz="3200" b="1" dirty="0" smtClean="0"/>
              <a:t>with </a:t>
            </a:r>
            <a:r>
              <a:rPr lang="en-US" sz="3200" b="1" dirty="0"/>
              <a:t>uncertainty in running organizations. A critical aspect of managing and leading </a:t>
            </a:r>
            <a:r>
              <a:rPr lang="en-US" sz="3200" b="1" dirty="0" smtClean="0"/>
              <a:t>is </a:t>
            </a:r>
            <a:r>
              <a:rPr lang="en-US" sz="3200" b="1" dirty="0"/>
              <a:t>dealing with uncertainty by giving subordinates enough direction and instruction </a:t>
            </a:r>
            <a:r>
              <a:rPr lang="en-US" sz="3200" b="1" dirty="0" smtClean="0"/>
              <a:t>to </a:t>
            </a:r>
            <a:r>
              <a:rPr lang="en-US" sz="3200" b="1" dirty="0"/>
              <a:t>adequately perform their tasks. Society’s orientation toward the handling of </a:t>
            </a:r>
            <a:r>
              <a:rPr lang="en-US" sz="3200" b="1" dirty="0" smtClean="0"/>
              <a:t>uncertainty </a:t>
            </a:r>
            <a:r>
              <a:rPr lang="en-US" sz="3200" b="1" dirty="0"/>
              <a:t>is reflected in the management of its institutions and organizations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Uncertainty </a:t>
            </a:r>
            <a:r>
              <a:rPr lang="en-US" sz="3200" b="1" dirty="0" smtClean="0">
                <a:solidFill>
                  <a:srgbClr val="FF0000"/>
                </a:solidFill>
              </a:rPr>
              <a:t>avoidance is</a:t>
            </a:r>
            <a:r>
              <a:rPr lang="en-US" sz="3200" b="1" dirty="0">
                <a:solidFill>
                  <a:srgbClr val="FF0000"/>
                </a:solidFill>
              </a:rPr>
              <a:t>:</a:t>
            </a:r>
          </a:p>
          <a:p>
            <a:pPr marL="0" indent="0" algn="just">
              <a:buNone/>
            </a:pPr>
            <a:r>
              <a:rPr lang="en-US" sz="3200" b="1" dirty="0"/>
              <a:t>the extent to which a society feels threatened by uncertain and ambiguous situations and </a:t>
            </a:r>
            <a:r>
              <a:rPr lang="en-US" sz="3200" b="1" dirty="0" smtClean="0"/>
              <a:t>tries </a:t>
            </a:r>
            <a:r>
              <a:rPr lang="en-US" sz="3200" b="1" dirty="0"/>
              <a:t>to avoid these situations by providing greater career stability, establishing more formal </a:t>
            </a:r>
            <a:r>
              <a:rPr lang="en-US" sz="3200" b="1" dirty="0" smtClean="0"/>
              <a:t>rules</a:t>
            </a:r>
            <a:r>
              <a:rPr lang="en-US" sz="3200" b="1" dirty="0"/>
              <a:t>, not tolerating deviant ideas and behavior, and believing in absolute truths and the </a:t>
            </a:r>
            <a:r>
              <a:rPr lang="en-US" sz="3200" b="1" dirty="0" smtClean="0"/>
              <a:t>attainment </a:t>
            </a:r>
            <a:r>
              <a:rPr lang="en-US" sz="3200" b="1" dirty="0"/>
              <a:t>of </a:t>
            </a:r>
            <a:r>
              <a:rPr lang="en-US" sz="3200" b="1" dirty="0" smtClean="0"/>
              <a:t>expertise.</a:t>
            </a: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clustering of 40 countries according to their position on these two dimensions </a:t>
            </a:r>
            <a:r>
              <a:rPr lang="en-US" b="1" dirty="0" smtClean="0"/>
              <a:t>of </a:t>
            </a:r>
            <a:r>
              <a:rPr lang="en-US" b="1" dirty="0"/>
              <a:t>power distance and uncertainty avoidance is depicted in Fig. 5.1. As can be seen </a:t>
            </a:r>
            <a:r>
              <a:rPr lang="en-US" b="1" dirty="0" smtClean="0"/>
              <a:t>from </a:t>
            </a:r>
            <a:r>
              <a:rPr lang="en-US" b="1" dirty="0"/>
              <a:t>Fig. 5.1, the United States, Canada, and most northern European countries are </a:t>
            </a:r>
            <a:r>
              <a:rPr lang="en-US" b="1" dirty="0" smtClean="0"/>
              <a:t>low </a:t>
            </a:r>
            <a:r>
              <a:rPr lang="en-US" b="1" dirty="0"/>
              <a:t>on power distance and low on uncertainty avoidance. Asians, people from the </a:t>
            </a:r>
            <a:r>
              <a:rPr lang="en-US" b="1" dirty="0" smtClean="0"/>
              <a:t>Mediterranean</a:t>
            </a:r>
            <a:r>
              <a:rPr lang="en-US" b="1" dirty="0"/>
              <a:t>, and South Americans are high on both dimensions. A few Asian </a:t>
            </a:r>
            <a:r>
              <a:rPr lang="en-US" b="1" dirty="0" smtClean="0"/>
              <a:t>countries </a:t>
            </a:r>
            <a:r>
              <a:rPr lang="en-US" b="1" dirty="0"/>
              <a:t>are high on power distance and low on uncertainty avoidance (upper left-hand- side quadrant), and a few European countries are low on power distance and </a:t>
            </a:r>
            <a:r>
              <a:rPr lang="en-US" b="1" dirty="0" smtClean="0"/>
              <a:t>high </a:t>
            </a:r>
            <a:r>
              <a:rPr lang="en-US" b="1" dirty="0"/>
              <a:t>on uncertainty avoidance (lower right-hand-side quadrant).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42888" y="1117360"/>
            <a:ext cx="11744325" cy="5538136"/>
          </a:xfrm>
          <a:prstGeom prst="rect">
            <a:avLst/>
          </a:prstGeom>
        </p:spPr>
      </p:pic>
      <p:pic>
        <p:nvPicPr>
          <p:cNvPr id="3" name="Picture 2"/>
          <p:cNvPicPr>
            <a:picLocks noChangeAspect="1"/>
          </p:cNvPicPr>
          <p:nvPr/>
        </p:nvPicPr>
        <p:blipFill>
          <a:blip r:embed="rId3"/>
          <a:stretch>
            <a:fillRect/>
          </a:stretch>
        </p:blipFill>
        <p:spPr>
          <a:xfrm>
            <a:off x="-108036" y="0"/>
            <a:ext cx="9533101" cy="1400175"/>
          </a:xfrm>
          <a:prstGeom prst="rect">
            <a:avLst/>
          </a:prstGeom>
        </p:spPr>
      </p:pic>
      <p:pic>
        <p:nvPicPr>
          <p:cNvPr id="2" name="Picture 1"/>
          <p:cNvPicPr>
            <a:picLocks noChangeAspect="1"/>
          </p:cNvPicPr>
          <p:nvPr/>
        </p:nvPicPr>
        <p:blipFill>
          <a:blip r:embed="rId4"/>
          <a:stretch>
            <a:fillRect/>
          </a:stretch>
        </p:blipFill>
        <p:spPr>
          <a:xfrm>
            <a:off x="10286282" y="0"/>
            <a:ext cx="1700931" cy="1524132"/>
          </a:xfrm>
          <a:prstGeom prst="rect">
            <a:avLst/>
          </a:prstGeom>
        </p:spPr>
      </p:pic>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0996612" cy="4351338"/>
          </a:xfrm>
        </p:spPr>
        <p:txBody>
          <a:bodyPr>
            <a:noAutofit/>
          </a:bodyPr>
          <a:lstStyle/>
          <a:p>
            <a:pPr marL="0" indent="0" algn="just">
              <a:buNone/>
            </a:pPr>
            <a:r>
              <a:rPr lang="en-US" sz="3200" b="1" dirty="0"/>
              <a:t>It is important to recognize that the leadership theories referred to in this chapter </a:t>
            </a:r>
            <a:r>
              <a:rPr lang="en-US" sz="3200" b="1" dirty="0" smtClean="0"/>
              <a:t>were </a:t>
            </a:r>
            <a:r>
              <a:rPr lang="en-US" sz="3200" b="1" dirty="0"/>
              <a:t>all developed in countries that are low on power distance and low on uncertainty </a:t>
            </a:r>
            <a:r>
              <a:rPr lang="en-US" sz="3200" b="1" dirty="0" smtClean="0"/>
              <a:t>avoidance</a:t>
            </a:r>
            <a:r>
              <a:rPr lang="en-US" sz="3200" b="1" dirty="0"/>
              <a:t>. Both superiors and subordinates in these countries value power sharing. </a:t>
            </a:r>
            <a:r>
              <a:rPr lang="en-US" sz="3200" b="1" dirty="0" smtClean="0"/>
              <a:t> These </a:t>
            </a:r>
            <a:r>
              <a:rPr lang="en-US" sz="3200" b="1" dirty="0"/>
              <a:t>cultures have a more receptive environment for the practice of </a:t>
            </a:r>
            <a:r>
              <a:rPr lang="en-US" sz="3200" b="1" dirty="0" smtClean="0"/>
              <a:t>democratic-participative </a:t>
            </a:r>
            <a:r>
              <a:rPr lang="en-US" sz="3200" b="1" dirty="0"/>
              <a:t>management. Therefore, it is not surprising that these theories generally </a:t>
            </a:r>
            <a:r>
              <a:rPr lang="en-US" sz="3200" b="1" dirty="0" smtClean="0"/>
              <a:t>advocate </a:t>
            </a:r>
            <a:r>
              <a:rPr lang="en-US" sz="3200" b="1" dirty="0"/>
              <a:t>democratic-participative management. Subordinates gain more autonomy </a:t>
            </a:r>
            <a:r>
              <a:rPr lang="en-US" sz="3200" b="1" dirty="0" smtClean="0"/>
              <a:t>and </a:t>
            </a:r>
            <a:r>
              <a:rPr lang="en-US" sz="3200" b="1" dirty="0"/>
              <a:t>freedom due to their participation in the decision-making process.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Those who are </a:t>
            </a:r>
            <a:r>
              <a:rPr lang="en-US" sz="3200" b="1" dirty="0" smtClean="0"/>
              <a:t>low </a:t>
            </a:r>
            <a:r>
              <a:rPr lang="en-US" sz="3200" b="1" dirty="0"/>
              <a:t>on uncertainty avoidance are better suited to deal with the autonomy thus gained. </a:t>
            </a:r>
            <a:r>
              <a:rPr lang="en-US" sz="3200" b="1" dirty="0" smtClean="0"/>
              <a:t>In </a:t>
            </a:r>
            <a:r>
              <a:rPr lang="en-US" sz="3200" b="1" dirty="0"/>
              <a:t>these cultures, superiors are comfortable with the subsequent uncertainty </a:t>
            </a:r>
            <a:r>
              <a:rPr lang="en-US" sz="3200" b="1" dirty="0" smtClean="0"/>
              <a:t>associated </a:t>
            </a:r>
            <a:r>
              <a:rPr lang="en-US" sz="3200" b="1" dirty="0"/>
              <a:t>with granting autonomy to their subordinates. Similarly, subordinates are not </a:t>
            </a:r>
            <a:r>
              <a:rPr lang="en-US" sz="3200" b="1" dirty="0" smtClean="0"/>
              <a:t>uncomfortable </a:t>
            </a:r>
            <a:r>
              <a:rPr lang="en-US" sz="3200" b="1" dirty="0"/>
              <a:t>with assuming the risk and uncertainty associated with participation in </a:t>
            </a:r>
            <a:r>
              <a:rPr lang="en-US" sz="3200" b="1" dirty="0" smtClean="0"/>
              <a:t>decision-making</a:t>
            </a:r>
            <a:r>
              <a:rPr lang="en-US" sz="3200" b="1" dirty="0"/>
              <a:t>. The lower power distance between members of these societies </a:t>
            </a:r>
            <a:r>
              <a:rPr lang="en-US" sz="3200" b="1" dirty="0" smtClean="0"/>
              <a:t>allows </a:t>
            </a:r>
            <a:r>
              <a:rPr lang="en-US" sz="3200" b="1" dirty="0"/>
              <a:t>for a closer relationship between leaders and followers.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An essential aspect of leadership is the role and behavior of subordinates. </a:t>
            </a:r>
            <a:r>
              <a:rPr lang="en-US" sz="3200" b="1" dirty="0" smtClean="0"/>
              <a:t>Subordinate </a:t>
            </a:r>
            <a:r>
              <a:rPr lang="en-US" sz="3200" b="1" dirty="0"/>
              <a:t>employees use various strategies to influence their superiors. Table </a:t>
            </a:r>
            <a:r>
              <a:rPr lang="en-US" sz="3200" b="1" dirty="0" smtClean="0"/>
              <a:t>5.1 summarizes subordinate ships </a:t>
            </a:r>
            <a:r>
              <a:rPr lang="en-US" sz="3200" b="1" dirty="0"/>
              <a:t>for the two levels of power distance. At each level of </a:t>
            </a:r>
            <a:r>
              <a:rPr lang="en-US" sz="3200" b="1" dirty="0" smtClean="0"/>
              <a:t>power </a:t>
            </a:r>
            <a:r>
              <a:rPr lang="en-US" sz="3200" b="1" dirty="0"/>
              <a:t>distance, both subordinates and superiors expect certain appropriate </a:t>
            </a:r>
            <a:r>
              <a:rPr lang="en-US" sz="3200" b="1" dirty="0" smtClean="0"/>
              <a:t>behaviors </a:t>
            </a:r>
            <a:r>
              <a:rPr lang="en-US" sz="3200" b="1" dirty="0"/>
              <a:t>from the leader, and a mismatch poses problems. Which strategy is chosen </a:t>
            </a:r>
            <a:r>
              <a:rPr lang="en-US" sz="3200" b="1" dirty="0" smtClean="0"/>
              <a:t>depends </a:t>
            </a:r>
            <a:r>
              <a:rPr lang="en-US" sz="3200" b="1" dirty="0"/>
              <a:t>on its perceived appropriateness in a given culture. What an American sub-ordinate may find appropriate may not be </a:t>
            </a:r>
            <a:r>
              <a:rPr lang="en-US" sz="3200" b="1" dirty="0" smtClean="0"/>
              <a:t>viewed similarly </a:t>
            </a:r>
            <a:r>
              <a:rPr lang="en-US" sz="3200" b="1" dirty="0"/>
              <a:t>by an Asian.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56101" y="1434231"/>
            <a:ext cx="9444624" cy="5423769"/>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260447" y="223772"/>
            <a:ext cx="1700931" cy="1524132"/>
          </a:xfrm>
          <a:prstGeom prst="rect">
            <a:avLst/>
          </a:prstGeom>
        </p:spPr>
      </p:pic>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Managerial Leadership in Europe</a:t>
            </a:r>
          </a:p>
          <a:p>
            <a:pPr marL="0" indent="0" algn="just">
              <a:buNone/>
            </a:pPr>
            <a:r>
              <a:rPr lang="en-US" sz="3200" b="1" dirty="0"/>
              <a:t>Managerial leadership centers on the relationship between </a:t>
            </a:r>
            <a:r>
              <a:rPr lang="en-US" sz="3200" b="1" dirty="0" smtClean="0"/>
              <a:t>the manager </a:t>
            </a:r>
            <a:r>
              <a:rPr lang="en-US" sz="3200" b="1" dirty="0"/>
              <a:t>and the </a:t>
            </a:r>
            <a:r>
              <a:rPr lang="en-US" sz="3200" b="1" dirty="0" smtClean="0"/>
              <a:t>followers</a:t>
            </a:r>
            <a:r>
              <a:rPr lang="en-US" sz="3200" b="1" dirty="0"/>
              <a:t>. The manner of relating to employees, the style of projecting and using </a:t>
            </a:r>
            <a:r>
              <a:rPr lang="en-US" sz="3200" b="1" dirty="0" smtClean="0"/>
              <a:t>power</a:t>
            </a:r>
            <a:r>
              <a:rPr lang="en-US" sz="3200" b="1" dirty="0"/>
              <a:t>, and the method of dealing with conflicts and crises set the stage for </a:t>
            </a:r>
            <a:r>
              <a:rPr lang="en-US" sz="3200" b="1" dirty="0" smtClean="0"/>
              <a:t>managerial </a:t>
            </a:r>
            <a:r>
              <a:rPr lang="en-US" sz="3200" b="1" dirty="0"/>
              <a:t>leadership. </a:t>
            </a:r>
            <a:r>
              <a:rPr lang="en-US" sz="3200" b="1" dirty="0" smtClean="0"/>
              <a:t>The boundaries </a:t>
            </a:r>
            <a:r>
              <a:rPr lang="en-US" sz="3200" b="1" dirty="0"/>
              <a:t>within which these issues are dealt with vary among </a:t>
            </a:r>
            <a:r>
              <a:rPr lang="en-US" sz="3200" b="1" dirty="0" smtClean="0"/>
              <a:t>cultures</a:t>
            </a:r>
            <a:r>
              <a:rPr lang="en-US" sz="3200" b="1" dirty="0"/>
              <a:t>. Americans prefer informality and a moderate use of power. They are </a:t>
            </a:r>
            <a:r>
              <a:rPr lang="en-US" sz="3200" b="1" dirty="0" smtClean="0"/>
              <a:t>pragmatic </a:t>
            </a:r>
            <a:r>
              <a:rPr lang="en-US" sz="3200" b="1" dirty="0"/>
              <a:t>and practical.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492322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While they are conscious of projecting a proper image, they do </a:t>
            </a:r>
            <a:r>
              <a:rPr lang="en-US" sz="3200" b="1" dirty="0" smtClean="0"/>
              <a:t>not </a:t>
            </a:r>
            <a:r>
              <a:rPr lang="en-US" sz="3200" b="1" dirty="0"/>
              <a:t>sacrifice results for a proper appearance. They allow participation by the lower </a:t>
            </a:r>
            <a:r>
              <a:rPr lang="en-US" sz="3200" b="1" dirty="0" smtClean="0"/>
              <a:t>levels </a:t>
            </a:r>
            <a:r>
              <a:rPr lang="en-US" sz="3200" b="1" dirty="0"/>
              <a:t>of organization when such participation can lead to improved performance </a:t>
            </a:r>
            <a:r>
              <a:rPr lang="en-US" sz="3200" b="1" dirty="0" smtClean="0"/>
              <a:t>and </a:t>
            </a:r>
            <a:r>
              <a:rPr lang="en-US" sz="3200" b="1" dirty="0"/>
              <a:t>productivity. Assuming that Europeans, due to a shared cultural heritage, have </a:t>
            </a:r>
            <a:r>
              <a:rPr lang="en-US" sz="3200" b="1" dirty="0" smtClean="0"/>
              <a:t>the </a:t>
            </a:r>
            <a:r>
              <a:rPr lang="en-US" sz="3200" b="1" dirty="0"/>
              <a:t>same preferences can lead to disappointment.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3505322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Britain</a:t>
            </a:r>
          </a:p>
          <a:p>
            <a:pPr marL="0" indent="0" algn="just">
              <a:buNone/>
            </a:pPr>
            <a:r>
              <a:rPr lang="en-US" sz="3200" b="1" dirty="0"/>
              <a:t>On the two dimensions of uncertainty avoidance and power distance, the British are </a:t>
            </a:r>
            <a:r>
              <a:rPr lang="en-US" sz="3200" b="1" dirty="0" smtClean="0"/>
              <a:t>very </a:t>
            </a:r>
            <a:r>
              <a:rPr lang="en-US" sz="3200" b="1" dirty="0"/>
              <a:t>similar to the Americans. Their high tolerance for ambiguity and low power </a:t>
            </a:r>
            <a:r>
              <a:rPr lang="en-US" sz="3200" b="1" dirty="0" smtClean="0"/>
              <a:t>distance </a:t>
            </a:r>
            <a:r>
              <a:rPr lang="en-US" sz="3200" b="1" dirty="0"/>
              <a:t>is reflected in their industrial relations practices. Labor-management </a:t>
            </a:r>
            <a:r>
              <a:rPr lang="en-US" sz="3200" b="1" dirty="0" smtClean="0"/>
              <a:t>relations </a:t>
            </a:r>
            <a:r>
              <a:rPr lang="en-US" sz="3200" b="1" dirty="0"/>
              <a:t>are less codified in England than in any other Western European country, </a:t>
            </a:r>
            <a:r>
              <a:rPr lang="en-US" sz="3200" b="1" dirty="0" smtClean="0"/>
              <a:t>which </a:t>
            </a:r>
            <a:r>
              <a:rPr lang="en-US" sz="3200" b="1" dirty="0"/>
              <a:t>is not surprising in a country that does not even have a written constitution.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t>While French managers believe in a rigid separation of professional and private life, </a:t>
            </a:r>
            <a:r>
              <a:rPr lang="en-US" sz="3200" b="1" dirty="0" smtClean="0"/>
              <a:t>British </a:t>
            </a:r>
            <a:r>
              <a:rPr lang="en-US" sz="3200" b="1" dirty="0"/>
              <a:t>executives perceive a fluid and much more obscure boundary between the </a:t>
            </a:r>
            <a:r>
              <a:rPr lang="en-US" sz="3200" b="1" dirty="0" smtClean="0"/>
              <a:t>two </a:t>
            </a:r>
            <a:r>
              <a:rPr lang="en-US" sz="3200" b="1" dirty="0"/>
              <a:t>spheres. The British are more passive and empathetic, spending time relaxing, </a:t>
            </a:r>
            <a:r>
              <a:rPr lang="en-US" sz="3200" b="1" dirty="0" smtClean="0"/>
              <a:t>doing </a:t>
            </a:r>
            <a:r>
              <a:rPr lang="en-US" sz="3200" b="1" dirty="0"/>
              <a:t>chores, and simply being together. While the career strategy of the French </a:t>
            </a:r>
            <a:r>
              <a:rPr lang="en-US" sz="3200" b="1" dirty="0" smtClean="0"/>
              <a:t>executive </a:t>
            </a:r>
            <a:r>
              <a:rPr lang="en-US" sz="3200" b="1" dirty="0"/>
              <a:t>is more defensive, that of the British counterpart is more aggressive and </a:t>
            </a:r>
            <a:r>
              <a:rPr lang="en-US" sz="3200" b="1" dirty="0" smtClean="0"/>
              <a:t>risk-taking</a:t>
            </a:r>
            <a:r>
              <a:rPr lang="en-US" sz="3200" b="1" dirty="0"/>
              <a:t>. The British see the most positive characteristics of the boss as persuasive-paternalistic or </a:t>
            </a:r>
            <a:r>
              <a:rPr lang="en-US" sz="3200" b="1" dirty="0" smtClean="0"/>
              <a:t>consultative.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b="1" dirty="0">
                <a:solidFill>
                  <a:srgbClr val="FF0000"/>
                </a:solidFill>
              </a:rPr>
              <a:t>France</a:t>
            </a:r>
          </a:p>
          <a:p>
            <a:pPr marL="0" indent="0" algn="just">
              <a:buNone/>
            </a:pPr>
            <a:r>
              <a:rPr lang="en-US" b="1" dirty="0"/>
              <a:t>The French tend to favor formal and ritual activities over informal </a:t>
            </a:r>
            <a:r>
              <a:rPr lang="en-US" b="1" dirty="0" smtClean="0"/>
              <a:t>activities. </a:t>
            </a:r>
            <a:r>
              <a:rPr lang="en-US" b="1" dirty="0"/>
              <a:t>They are idealistic and concerned with the essence of values. While </a:t>
            </a:r>
            <a:r>
              <a:rPr lang="en-US" b="1" dirty="0" smtClean="0"/>
              <a:t> the </a:t>
            </a:r>
            <a:r>
              <a:rPr lang="en-US" b="1" dirty="0"/>
              <a:t>motto of the French republic </a:t>
            </a:r>
            <a:r>
              <a:rPr lang="en-US" b="1" dirty="0" smtClean="0"/>
              <a:t>is(“</a:t>
            </a:r>
            <a:r>
              <a:rPr lang="en-US" b="1" dirty="0"/>
              <a:t>Liberty, Equality, </a:t>
            </a:r>
            <a:r>
              <a:rPr lang="en-US" b="1" dirty="0" smtClean="0"/>
              <a:t> Fraternity</a:t>
            </a:r>
            <a:r>
              <a:rPr lang="en-US" b="1" dirty="0"/>
              <a:t>”), the importance of social classes cannot be ignored. The French social </a:t>
            </a:r>
            <a:r>
              <a:rPr lang="en-US" b="1" dirty="0" smtClean="0"/>
              <a:t>classes </a:t>
            </a:r>
            <a:r>
              <a:rPr lang="en-US" b="1" dirty="0"/>
              <a:t>are the aristocracy, the upper bourgeoisie, the upper-middle bourgeoisie, </a:t>
            </a:r>
            <a:r>
              <a:rPr lang="en-US" b="1" dirty="0" smtClean="0"/>
              <a:t>and </a:t>
            </a:r>
            <a:r>
              <a:rPr lang="en-US" b="1" dirty="0"/>
              <a:t>the middle, lower-middle, and lower classes. The French are very status </a:t>
            </a:r>
            <a:r>
              <a:rPr lang="en-US" b="1" dirty="0" smtClean="0"/>
              <a:t>conscious</a:t>
            </a:r>
            <a:r>
              <a:rPr lang="en-US" b="1" dirty="0"/>
              <a:t>. Social status depends on one’s social origin. While Americans can aspire </a:t>
            </a:r>
            <a:r>
              <a:rPr lang="en-US" b="1" dirty="0" smtClean="0"/>
              <a:t>to </a:t>
            </a:r>
            <a:r>
              <a:rPr lang="en-US" b="1" dirty="0"/>
              <a:t>the highest level of society through their own accomplishments and hard work, </a:t>
            </a:r>
            <a:r>
              <a:rPr lang="en-US" b="1" dirty="0" smtClean="0"/>
              <a:t>the </a:t>
            </a:r>
            <a:r>
              <a:rPr lang="en-US" b="1" dirty="0"/>
              <a:t>best that the French can do is climb one or two stages of the social ladder. </a:t>
            </a:r>
            <a:r>
              <a:rPr lang="en-US" b="1" dirty="0" smtClean="0"/>
              <a:t>Education</a:t>
            </a:r>
            <a:r>
              <a:rPr lang="en-US" b="1" dirty="0"/>
              <a:t>, a knowledge of literature and the fine arts, a tastefully decorated </a:t>
            </a:r>
            <a:r>
              <a:rPr lang="en-US" b="1" dirty="0" smtClean="0"/>
              <a:t>beautiful </a:t>
            </a:r>
            <a:r>
              <a:rPr lang="en-US" b="1" dirty="0"/>
              <a:t>house, and the proper ancestral social origins are outward signs of social </a:t>
            </a:r>
            <a:r>
              <a:rPr lang="en-US" b="1" dirty="0" smtClean="0"/>
              <a:t>status.</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b="1" dirty="0">
                <a:solidFill>
                  <a:srgbClr val="FF0000"/>
                </a:solidFill>
              </a:rPr>
              <a:t>Germany</a:t>
            </a:r>
          </a:p>
          <a:p>
            <a:pPr marL="0" indent="0" algn="just">
              <a:buNone/>
            </a:pPr>
            <a:r>
              <a:rPr lang="en-US" b="1" dirty="0"/>
              <a:t>Small power distance and strong uncertainty avoidance are two characteristics of </a:t>
            </a:r>
            <a:r>
              <a:rPr lang="en-US" b="1" dirty="0" smtClean="0"/>
              <a:t>German </a:t>
            </a:r>
            <a:r>
              <a:rPr lang="en-US" b="1" dirty="0"/>
              <a:t>society</a:t>
            </a:r>
            <a:r>
              <a:rPr lang="en-US" b="1" dirty="0" smtClean="0"/>
              <a:t>., </a:t>
            </a:r>
            <a:r>
              <a:rPr lang="en-US" b="1" dirty="0"/>
              <a:t>societies that are strong on uncertainty </a:t>
            </a:r>
            <a:r>
              <a:rPr lang="en-US" b="1" dirty="0" smtClean="0"/>
              <a:t>avoidance </a:t>
            </a:r>
            <a:r>
              <a:rPr lang="en-US" b="1" dirty="0"/>
              <a:t>are intolerant of deviant persons and ideas and consider them dangerous. </a:t>
            </a:r>
            <a:r>
              <a:rPr lang="en-US" b="1" dirty="0" smtClean="0"/>
              <a:t>People </a:t>
            </a:r>
            <a:r>
              <a:rPr lang="en-US" b="1" dirty="0"/>
              <a:t>of these societies are nationalistic, aggressive, and consensus seeking, have </a:t>
            </a:r>
            <a:r>
              <a:rPr lang="en-US" b="1" dirty="0" smtClean="0"/>
              <a:t>an </a:t>
            </a:r>
            <a:r>
              <a:rPr lang="en-US" b="1" dirty="0"/>
              <a:t>inner urge to work hard, are concerned with security, and are strong advocates of </a:t>
            </a:r>
            <a:r>
              <a:rPr lang="en-US" b="1" dirty="0" smtClean="0"/>
              <a:t>law </a:t>
            </a:r>
            <a:r>
              <a:rPr lang="en-US" b="1" dirty="0"/>
              <a:t>and order. Almost all these characteristics are stereotypical of Germans. </a:t>
            </a:r>
            <a:r>
              <a:rPr lang="en-US" b="1" dirty="0" smtClean="0"/>
              <a:t>Germans </a:t>
            </a:r>
            <a:r>
              <a:rPr lang="en-US" b="1" dirty="0"/>
              <a:t>are known for their industriousness and efficiency. They are an inward </a:t>
            </a:r>
            <a:r>
              <a:rPr lang="en-US" b="1" dirty="0" smtClean="0"/>
              <a:t>people </a:t>
            </a:r>
            <a:r>
              <a:rPr lang="en-US" b="1" dirty="0"/>
              <a:t>who tend to be very private. They perform better when they are given clear </a:t>
            </a:r>
            <a:r>
              <a:rPr lang="en-US" b="1" dirty="0" smtClean="0"/>
              <a:t>instructions </a:t>
            </a:r>
            <a:r>
              <a:rPr lang="en-US" b="1" dirty="0"/>
              <a:t>and know what is expected of </a:t>
            </a:r>
            <a:r>
              <a:rPr lang="en-US" b="1" dirty="0" smtClean="0"/>
              <a:t>them.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Compared with Americans, </a:t>
            </a:r>
            <a:r>
              <a:rPr lang="en-US" b="1" dirty="0" smtClean="0"/>
              <a:t>Germans </a:t>
            </a:r>
            <a:r>
              <a:rPr lang="en-US" b="1" dirty="0"/>
              <a:t>seem to take a long time to develop friendly relations with others. Germans </a:t>
            </a:r>
            <a:r>
              <a:rPr lang="en-US" b="1" dirty="0" smtClean="0"/>
              <a:t>are </a:t>
            </a:r>
            <a:r>
              <a:rPr lang="en-US" b="1" dirty="0"/>
              <a:t>status conscious and idealistic. They are reserved, and to outsiders, they appear </a:t>
            </a:r>
            <a:r>
              <a:rPr lang="en-US" b="1" dirty="0" smtClean="0"/>
              <a:t>to </a:t>
            </a:r>
            <a:r>
              <a:rPr lang="en-US" b="1" dirty="0"/>
              <a:t>be cold. They are detail oriented and meticulous. When Ford Motor Company </a:t>
            </a:r>
            <a:r>
              <a:rPr lang="en-US" b="1" dirty="0" smtClean="0"/>
              <a:t>started </a:t>
            </a:r>
            <a:r>
              <a:rPr lang="en-US" b="1" dirty="0"/>
              <a:t>its world </a:t>
            </a:r>
            <a:r>
              <a:rPr lang="en-US" b="1" dirty="0" smtClean="0"/>
              <a:t>car concept, </a:t>
            </a:r>
            <a:r>
              <a:rPr lang="en-US" b="1" dirty="0"/>
              <a:t>integrating the worldwide production of automobiles, </a:t>
            </a:r>
            <a:r>
              <a:rPr lang="en-US" b="1" dirty="0" smtClean="0"/>
              <a:t>they </a:t>
            </a:r>
            <a:r>
              <a:rPr lang="en-US" b="1" dirty="0"/>
              <a:t>learned firsthand about German precision. The Germans made components that </a:t>
            </a:r>
            <a:r>
              <a:rPr lang="en-US" b="1" dirty="0" smtClean="0"/>
              <a:t>required </a:t>
            </a:r>
            <a:r>
              <a:rPr lang="en-US" b="1" dirty="0"/>
              <a:t>very fine fitting. Other countries, however, were not accustomed to </a:t>
            </a:r>
            <a:r>
              <a:rPr lang="en-US" b="1" dirty="0" smtClean="0"/>
              <a:t>producing</a:t>
            </a:r>
            <a:r>
              <a:rPr lang="en-US" b="1" dirty="0"/>
              <a:t>, for example, doors and body parts with the precision of a few millimeters. The </a:t>
            </a:r>
            <a:r>
              <a:rPr lang="en-US" b="1" dirty="0" smtClean="0"/>
              <a:t>result </a:t>
            </a:r>
            <a:r>
              <a:rPr lang="en-US" b="1" dirty="0"/>
              <a:t>was incompatibility of parts and components produced in Germany with </a:t>
            </a:r>
            <a:r>
              <a:rPr lang="en-US" b="1" dirty="0" smtClean="0"/>
              <a:t>those </a:t>
            </a:r>
            <a:r>
              <a:rPr lang="en-US" b="1" dirty="0"/>
              <a:t>produced in other countries.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Managerial Leadership in Japan Versus the United States</a:t>
            </a:r>
          </a:p>
          <a:p>
            <a:pPr marL="0" indent="0" algn="just">
              <a:buNone/>
            </a:pPr>
            <a:r>
              <a:rPr lang="en-US" b="1" dirty="0"/>
              <a:t>The nature of the decision-making process at the higher levels </a:t>
            </a:r>
            <a:r>
              <a:rPr lang="en-US" b="1" dirty="0" smtClean="0"/>
              <a:t>of organizational hierarchy </a:t>
            </a:r>
            <a:r>
              <a:rPr lang="en-US" b="1" dirty="0"/>
              <a:t>influences the type of leadership employed throughout the organization. </a:t>
            </a:r>
            <a:r>
              <a:rPr lang="en-US" b="1" dirty="0" smtClean="0"/>
              <a:t>In </a:t>
            </a:r>
            <a:r>
              <a:rPr lang="en-US" b="1" dirty="0"/>
              <a:t>the United States, of the two components of the decision-making process, </a:t>
            </a:r>
            <a:r>
              <a:rPr lang="en-US" b="1" dirty="0" smtClean="0"/>
              <a:t>decision </a:t>
            </a:r>
            <a:r>
              <a:rPr lang="en-US" b="1" dirty="0"/>
              <a:t>formulation </a:t>
            </a:r>
            <a:r>
              <a:rPr lang="en-US" b="1" dirty="0" smtClean="0"/>
              <a:t>is the </a:t>
            </a:r>
            <a:r>
              <a:rPr lang="en-US" b="1" dirty="0"/>
              <a:t>domain of top management, and implementation of those </a:t>
            </a:r>
            <a:r>
              <a:rPr lang="en-US" b="1" dirty="0" smtClean="0"/>
              <a:t>decisions </a:t>
            </a:r>
            <a:r>
              <a:rPr lang="en-US" b="1" dirty="0"/>
              <a:t>is relegated to the lower levels. In the American system </a:t>
            </a:r>
            <a:r>
              <a:rPr lang="en-US" b="1" dirty="0" smtClean="0"/>
              <a:t>of decision-making</a:t>
            </a:r>
            <a:r>
              <a:rPr lang="en-US" b="1" dirty="0"/>
              <a:t>, fewer levels and smaller numbers of people are involved. Therefore, a shorter </a:t>
            </a:r>
            <a:r>
              <a:rPr lang="en-US" b="1" dirty="0" smtClean="0"/>
              <a:t>time period is needed to formulate a decision.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524132"/>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To implement these decisions, how-ever, organizations are compelled </a:t>
            </a:r>
            <a:r>
              <a:rPr lang="en-US" b="1" dirty="0" smtClean="0"/>
              <a:t>to secure </a:t>
            </a:r>
            <a:r>
              <a:rPr lang="en-US" b="1" dirty="0"/>
              <a:t>the commitment and support of the </a:t>
            </a:r>
            <a:r>
              <a:rPr lang="en-US" b="1" dirty="0" smtClean="0"/>
              <a:t>lower </a:t>
            </a:r>
            <a:r>
              <a:rPr lang="en-US" b="1" dirty="0"/>
              <a:t>levels and a larger number of people. When successful, this method produces </a:t>
            </a:r>
            <a:r>
              <a:rPr lang="en-US" b="1" dirty="0" smtClean="0"/>
              <a:t>quick </a:t>
            </a:r>
            <a:r>
              <a:rPr lang="en-US" b="1" dirty="0"/>
              <a:t>results. Securing the commitment and support of the lower levels in </a:t>
            </a:r>
            <a:r>
              <a:rPr lang="en-US" b="1" dirty="0" smtClean="0"/>
              <a:t>implementing these decisions </a:t>
            </a:r>
            <a:r>
              <a:rPr lang="en-US" b="1" dirty="0"/>
              <a:t>requires certain leadership characteristics and skills that are </a:t>
            </a:r>
            <a:r>
              <a:rPr lang="en-US" b="1" dirty="0" smtClean="0"/>
              <a:t> very </a:t>
            </a:r>
            <a:r>
              <a:rPr lang="en-US" b="1" dirty="0"/>
              <a:t>akin to those required in selling and marketing. To produce results, leaders </a:t>
            </a:r>
            <a:r>
              <a:rPr lang="en-US" b="1" dirty="0" smtClean="0"/>
              <a:t>have </a:t>
            </a:r>
            <a:r>
              <a:rPr lang="en-US" b="1" dirty="0"/>
              <a:t>to be very persuasive and have to command resources that the subordinates </a:t>
            </a:r>
            <a:r>
              <a:rPr lang="en-US" b="1" dirty="0" smtClean="0"/>
              <a:t>desire</a:t>
            </a:r>
            <a:r>
              <a:rPr lang="en-US" b="1" dirty="0"/>
              <a:t>, or they need to have the personal traits (charisma) that would make </a:t>
            </a:r>
            <a:r>
              <a:rPr lang="en-US" b="1" dirty="0" smtClean="0"/>
              <a:t>subordinates </a:t>
            </a:r>
            <a:r>
              <a:rPr lang="en-US" b="1" dirty="0"/>
              <a:t>follow their directions.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a:t>
            </a:r>
          </a:p>
          <a:p>
            <a:pPr marL="0" indent="0" algn="just">
              <a:buNone/>
            </a:pPr>
            <a:r>
              <a:rPr lang="en-US" b="1" dirty="0"/>
              <a:t>Motivation has long been a major concern for management because it is linked to </a:t>
            </a:r>
            <a:r>
              <a:rPr lang="en-US" b="1" dirty="0" smtClean="0"/>
              <a:t>productivity</a:t>
            </a:r>
            <a:r>
              <a:rPr lang="en-US" b="1" dirty="0"/>
              <a:t>, creativity, job turnover, absenteeism, etc. Motivation is defined as the </a:t>
            </a:r>
            <a:r>
              <a:rPr lang="en-US" b="1" dirty="0" smtClean="0"/>
              <a:t>process </a:t>
            </a:r>
            <a:r>
              <a:rPr lang="en-US" b="1" dirty="0"/>
              <a:t>through which behavior is mobilized to reach certain goals, which in turn </a:t>
            </a:r>
            <a:r>
              <a:rPr lang="en-US" b="1" dirty="0" smtClean="0"/>
              <a:t>satisfies </a:t>
            </a:r>
            <a:r>
              <a:rPr lang="en-US" b="1" dirty="0"/>
              <a:t>individual and/or organizational needs. Motivation is the total of all forces </a:t>
            </a:r>
            <a:r>
              <a:rPr lang="en-US" b="1" dirty="0" smtClean="0"/>
              <a:t>within </a:t>
            </a:r>
            <a:r>
              <a:rPr lang="en-US" b="1" dirty="0"/>
              <a:t>individuals that account for the effort he or she applies to the job at hand. </a:t>
            </a:r>
            <a:r>
              <a:rPr lang="en-US" b="1" dirty="0" smtClean="0"/>
              <a:t>Motivation </a:t>
            </a:r>
            <a:r>
              <a:rPr lang="en-US" b="1" dirty="0"/>
              <a:t>begins with the search to satisfy needs. Figure 5.2shows the three main </a:t>
            </a:r>
            <a:r>
              <a:rPr lang="en-US" b="1" dirty="0" smtClean="0"/>
              <a:t>phases </a:t>
            </a:r>
            <a:r>
              <a:rPr lang="en-US" b="1" dirty="0"/>
              <a:t>a person undergoes during the need satisfaction process.</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1458" y="2129425"/>
            <a:ext cx="10095978" cy="3344449"/>
          </a:xfrm>
          <a:prstGeom prst="rect">
            <a:avLst/>
          </a:prstGeom>
        </p:spPr>
      </p:pic>
      <p:pic>
        <p:nvPicPr>
          <p:cNvPr id="5" name="Picture 4"/>
          <p:cNvPicPr>
            <a:picLocks noChangeAspect="1"/>
          </p:cNvPicPr>
          <p:nvPr/>
        </p:nvPicPr>
        <p:blipFill>
          <a:blip r:embed="rId3"/>
          <a:stretch>
            <a:fillRect/>
          </a:stretch>
        </p:blipFill>
        <p:spPr>
          <a:xfrm>
            <a:off x="-108036" y="0"/>
            <a:ext cx="9533101" cy="1610200"/>
          </a:xfrm>
          <a:prstGeom prst="rect">
            <a:avLst/>
          </a:prstGeom>
        </p:spPr>
      </p:pic>
      <p:pic>
        <p:nvPicPr>
          <p:cNvPr id="3" name="Picture 2"/>
          <p:cNvPicPr>
            <a:picLocks noChangeAspect="1"/>
          </p:cNvPicPr>
          <p:nvPr/>
        </p:nvPicPr>
        <p:blipFill>
          <a:blip r:embed="rId4"/>
          <a:stretch>
            <a:fillRect/>
          </a:stretch>
        </p:blipFill>
        <p:spPr>
          <a:xfrm>
            <a:off x="10231871" y="345681"/>
            <a:ext cx="1700931" cy="1524132"/>
          </a:xfrm>
          <a:prstGeom prst="rect">
            <a:avLst/>
          </a:prstGeom>
        </p:spPr>
      </p:pic>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 and Culture</a:t>
            </a:r>
          </a:p>
          <a:p>
            <a:pPr marL="0" indent="0" algn="just">
              <a:buNone/>
            </a:pPr>
            <a:r>
              <a:rPr lang="en-US" b="1" dirty="0"/>
              <a:t>Human motivation is the product of the interaction between people and the physical </a:t>
            </a:r>
            <a:r>
              <a:rPr lang="en-US" b="1" dirty="0" smtClean="0"/>
              <a:t>and </a:t>
            </a:r>
            <a:r>
              <a:rPr lang="en-US" b="1" dirty="0"/>
              <a:t>social environment. It is important to recognize, however, that most of the </a:t>
            </a:r>
            <a:r>
              <a:rPr lang="en-US" b="1" dirty="0" smtClean="0"/>
              <a:t>management </a:t>
            </a:r>
            <a:r>
              <a:rPr lang="en-US" b="1" dirty="0"/>
              <a:t>literature on motivation is psychologically oriented and is based on </a:t>
            </a:r>
            <a:r>
              <a:rPr lang="en-US" b="1" dirty="0" smtClean="0"/>
              <a:t>psychological </a:t>
            </a:r>
            <a:r>
              <a:rPr lang="en-US" b="1" dirty="0"/>
              <a:t>models developed and tested almost exclusively in the United </a:t>
            </a:r>
            <a:r>
              <a:rPr lang="en-US" b="1" dirty="0" smtClean="0"/>
              <a:t>States.</a:t>
            </a:r>
            <a:r>
              <a:rPr lang="en-US" b="1" dirty="0"/>
              <a:t> While psychological models of </a:t>
            </a:r>
            <a:r>
              <a:rPr lang="en-US" b="1" dirty="0" smtClean="0"/>
              <a:t>motivation </a:t>
            </a:r>
            <a:r>
              <a:rPr lang="en-US" b="1" dirty="0"/>
              <a:t>are very useful for the management of US businesses, they are inadequate for </a:t>
            </a:r>
            <a:r>
              <a:rPr lang="en-US" b="1" dirty="0" smtClean="0"/>
              <a:t>international </a:t>
            </a:r>
            <a:r>
              <a:rPr lang="en-US" b="1" dirty="0"/>
              <a:t>management.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We all accept, in principle, that there are differences </a:t>
            </a:r>
            <a:r>
              <a:rPr lang="en-US" b="1" dirty="0" smtClean="0"/>
              <a:t>among </a:t>
            </a:r>
            <a:r>
              <a:rPr lang="en-US" b="1" dirty="0"/>
              <a:t>people of different cultures. In studying human motivation, however, United </a:t>
            </a:r>
            <a:r>
              <a:rPr lang="en-US" b="1" dirty="0" smtClean="0"/>
              <a:t>States based </a:t>
            </a:r>
            <a:r>
              <a:rPr lang="en-US" b="1" dirty="0"/>
              <a:t>researchers have taken a simplistic view by ignoring the cultural </a:t>
            </a:r>
            <a:r>
              <a:rPr lang="en-US" b="1" dirty="0" smtClean="0"/>
              <a:t>influences </a:t>
            </a:r>
            <a:r>
              <a:rPr lang="en-US" b="1" dirty="0"/>
              <a:t>on people’s behavior. To understand human motivation, we need to under-stand not only the people themselves but also their environment and their culture. </a:t>
            </a:r>
            <a:r>
              <a:rPr lang="en-US" b="1" dirty="0" smtClean="0"/>
              <a:t>More </a:t>
            </a:r>
            <a:r>
              <a:rPr lang="en-US" b="1" dirty="0"/>
              <a:t>specifically, as </a:t>
            </a:r>
            <a:r>
              <a:rPr lang="en-US" b="1" dirty="0" smtClean="0"/>
              <a:t>D’Andrad puts </a:t>
            </a:r>
            <a:r>
              <a:rPr lang="en-US" b="1" dirty="0"/>
              <a:t>it, “to understand why people do what </a:t>
            </a:r>
            <a:r>
              <a:rPr lang="en-US" b="1" dirty="0" smtClean="0"/>
              <a:t>they </a:t>
            </a:r>
            <a:r>
              <a:rPr lang="en-US" b="1" dirty="0"/>
              <a:t>do, we have to understand the cultural constructs by which they interpret the </a:t>
            </a:r>
            <a:r>
              <a:rPr lang="en-US" b="1" dirty="0" smtClean="0"/>
              <a:t> world</a:t>
            </a:r>
            <a:r>
              <a:rPr lang="en-US" b="1" dirty="0"/>
              <a:t>” </a:t>
            </a:r>
            <a:r>
              <a:rPr lang="en-US" b="1" dirty="0" smtClean="0"/>
              <a:t>.</a:t>
            </a:r>
            <a:endParaRPr lang="en-US" b="1" dirty="0"/>
          </a:p>
          <a:p>
            <a:pPr marL="0" indent="0">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Influences on Motivation</a:t>
            </a:r>
          </a:p>
          <a:p>
            <a:pPr marL="0" indent="0" algn="just">
              <a:buNone/>
            </a:pPr>
            <a:r>
              <a:rPr lang="en-US" b="1" dirty="0"/>
              <a:t>Organizational performance is a function of employees’ </a:t>
            </a:r>
            <a:r>
              <a:rPr lang="en-US" b="1" dirty="0" smtClean="0"/>
              <a:t>work contributions </a:t>
            </a:r>
            <a:r>
              <a:rPr lang="en-US" b="1" dirty="0"/>
              <a:t>to </a:t>
            </a:r>
            <a:r>
              <a:rPr lang="en-US" b="1" dirty="0" smtClean="0"/>
              <a:t>organizational </a:t>
            </a:r>
            <a:r>
              <a:rPr lang="en-US" b="1" dirty="0"/>
              <a:t>goals. The efforts exerted by employees at work are influenced by their </a:t>
            </a:r>
            <a:r>
              <a:rPr lang="en-US" b="1" dirty="0" smtClean="0"/>
              <a:t>motivation</a:t>
            </a:r>
            <a:r>
              <a:rPr lang="en-US" b="1" dirty="0"/>
              <a:t>. A motivated worker is a more productive worker. If we consider </a:t>
            </a:r>
            <a:r>
              <a:rPr lang="en-US" b="1" dirty="0" smtClean="0"/>
              <a:t>motivation </a:t>
            </a:r>
            <a:r>
              <a:rPr lang="en-US" b="1" dirty="0"/>
              <a:t>as a psychological state that compels a person to expend a certain amount of </a:t>
            </a:r>
            <a:r>
              <a:rPr lang="en-US" b="1" dirty="0" smtClean="0"/>
              <a:t>effort </a:t>
            </a:r>
            <a:r>
              <a:rPr lang="en-US" b="1" dirty="0"/>
              <a:t>to accomplish a job, we are dealing with two main concepts: work and the </a:t>
            </a:r>
            <a:r>
              <a:rPr lang="en-US" b="1" dirty="0" smtClean="0"/>
              <a:t>person </a:t>
            </a:r>
            <a:r>
              <a:rPr lang="en-US" b="1" dirty="0"/>
              <a:t>or “self</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301493"/>
            <a:ext cx="1700931" cy="1524132"/>
          </a:xfrm>
          <a:prstGeom prst="rect">
            <a:avLst/>
          </a:prstGeom>
        </p:spPr>
      </p:pic>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studying cross-cultural motivation, we should be careful not to </a:t>
            </a:r>
            <a:r>
              <a:rPr lang="en-US" sz="3200" b="1" dirty="0" smtClean="0"/>
              <a:t>assume </a:t>
            </a:r>
            <a:r>
              <a:rPr lang="en-US" sz="3200" b="1" dirty="0"/>
              <a:t>that these concepts have a universal meaning. There is a growing body of </a:t>
            </a:r>
            <a:r>
              <a:rPr lang="en-US" sz="3200" b="1" dirty="0" smtClean="0"/>
              <a:t>research </a:t>
            </a:r>
            <a:r>
              <a:rPr lang="en-US" sz="3200" b="1" dirty="0"/>
              <a:t>that indicates that people of different cultures have different views about </a:t>
            </a:r>
            <a:r>
              <a:rPr lang="en-US" sz="3200" b="1" dirty="0" smtClean="0"/>
              <a:t>these </a:t>
            </a:r>
            <a:r>
              <a:rPr lang="en-US" sz="3200" b="1" dirty="0"/>
              <a:t>two concepts. The perception of “self” is a product of cultural upbringing, and </a:t>
            </a:r>
            <a:r>
              <a:rPr lang="en-US" sz="3200" b="1" dirty="0" smtClean="0"/>
              <a:t>so </a:t>
            </a:r>
            <a:r>
              <a:rPr lang="en-US" sz="3200" b="1" dirty="0"/>
              <a:t>is the meaning of work.</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Definitions of Work</a:t>
            </a:r>
          </a:p>
          <a:p>
            <a:pPr marL="0" indent="0" algn="just">
              <a:buNone/>
            </a:pPr>
            <a:r>
              <a:rPr lang="en-US" b="1" dirty="0"/>
              <a:t>Throughout the history of Western civilization, work has been regarded variously as </a:t>
            </a:r>
            <a:r>
              <a:rPr lang="en-US" b="1" dirty="0" smtClean="0"/>
              <a:t>drudgery</a:t>
            </a:r>
            <a:r>
              <a:rPr lang="en-US" b="1" dirty="0"/>
              <a:t>, a necessary evil, an obligation, a duty, and a way to salvation. To engage </a:t>
            </a:r>
            <a:r>
              <a:rPr lang="en-US" b="1" dirty="0" smtClean="0"/>
              <a:t>in </a:t>
            </a:r>
            <a:r>
              <a:rPr lang="en-US" b="1" dirty="0"/>
              <a:t>physical work has been considered undignified and demeaning, on one extreme, and honorable, glorified, and exemplifying piety, on the other. According to Max </a:t>
            </a:r>
            <a:r>
              <a:rPr lang="en-US" b="1" dirty="0" smtClean="0"/>
              <a:t>Weber</a:t>
            </a:r>
            <a:r>
              <a:rPr lang="en-US" b="1" dirty="0"/>
              <a:t>, a contributing factor to the emergence of modern capitalism, characterized </a:t>
            </a:r>
            <a:r>
              <a:rPr lang="en-US" b="1" dirty="0" smtClean="0"/>
              <a:t>by </a:t>
            </a:r>
            <a:r>
              <a:rPr lang="en-US" b="1" dirty="0"/>
              <a:t>large organizations, was the value and importance that the Protestant religion </a:t>
            </a:r>
            <a:r>
              <a:rPr lang="en-US" b="1" dirty="0" smtClean="0"/>
              <a:t>accorded </a:t>
            </a:r>
            <a:r>
              <a:rPr lang="en-US" b="1" dirty="0"/>
              <a:t>to work and the accumulation of wealth.</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Cultural Definitions of Self</a:t>
            </a:r>
          </a:p>
          <a:p>
            <a:pPr marL="0" indent="0" algn="just">
              <a:buNone/>
            </a:pPr>
            <a:r>
              <a:rPr lang="en-US" b="1" dirty="0"/>
              <a:t>Many consider individualism as the most salient feature of American culture. Many </a:t>
            </a:r>
            <a:r>
              <a:rPr lang="en-US" b="1" dirty="0" smtClean="0"/>
              <a:t>American </a:t>
            </a:r>
            <a:r>
              <a:rPr lang="en-US" b="1" dirty="0"/>
              <a:t>ideals, such as equality and objectivity in treating people based on their </a:t>
            </a:r>
            <a:r>
              <a:rPr lang="en-US" b="1" dirty="0" smtClean="0"/>
              <a:t>own </a:t>
            </a:r>
            <a:r>
              <a:rPr lang="en-US" b="1" dirty="0"/>
              <a:t>merits and not on their social standing or political connections, are anchored to </a:t>
            </a:r>
            <a:r>
              <a:rPr lang="en-US" b="1" dirty="0" smtClean="0"/>
              <a:t>individualism</a:t>
            </a:r>
            <a:r>
              <a:rPr lang="en-US" b="1" dirty="0"/>
              <a:t>. To describe Americans as individualistic does not fully explain the </a:t>
            </a:r>
            <a:r>
              <a:rPr lang="en-US" b="1" dirty="0" smtClean="0"/>
              <a:t>cultural differences between Americans and the people of other nations. Individualism only tells us about the societal and external view of an “individual,” the view that the society holds with regard to a person and his or her relationship with other members of society. To fully comprehend the difference between Americans and the people of other cultures, we need to explore the concept of “individualism” from the personal aspect of “self.”</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301493"/>
            <a:ext cx="1700931" cy="1524132"/>
          </a:xfrm>
          <a:prstGeom prst="rect">
            <a:avLst/>
          </a:prstGeom>
        </p:spPr>
      </p:pic>
    </p:spTree>
    <p:extLst>
      <p:ext uri="{BB962C8B-B14F-4D97-AF65-F5344CB8AC3E}">
        <p14:creationId xmlns:p14="http://schemas.microsoft.com/office/powerpoint/2010/main" val="42858244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summary of the key differences between the independent and interdependent </a:t>
            </a:r>
            <a:r>
              <a:rPr lang="en-US" b="1" dirty="0" smtClean="0"/>
              <a:t>selves </a:t>
            </a:r>
            <a:r>
              <a:rPr lang="en-US" b="1" dirty="0"/>
              <a:t>is presented in Table 5.2. The two different concepts of self have various </a:t>
            </a:r>
            <a:r>
              <a:rPr lang="en-US" b="1" dirty="0" smtClean="0"/>
              <a:t>implications </a:t>
            </a:r>
            <a:r>
              <a:rPr lang="en-US" b="1" dirty="0"/>
              <a:t>for motivation. An independent self takes pride in its own attributes </a:t>
            </a:r>
            <a:r>
              <a:rPr lang="en-US" b="1" dirty="0" smtClean="0"/>
              <a:t>and </a:t>
            </a:r>
            <a:r>
              <a:rPr lang="en-US" b="1" dirty="0"/>
              <a:t>accomplishments. In contrast, an interdependent self may be motivated to avoid </a:t>
            </a:r>
            <a:r>
              <a:rPr lang="en-US" b="1" dirty="0" smtClean="0"/>
              <a:t>such </a:t>
            </a:r>
            <a:r>
              <a:rPr lang="en-US" b="1" dirty="0"/>
              <a:t>a selfish expression. Instead, the overt expression of pride may often be directed </a:t>
            </a:r>
            <a:r>
              <a:rPr lang="en-US" b="1" dirty="0" smtClean="0"/>
              <a:t>at </a:t>
            </a:r>
            <a:r>
              <a:rPr lang="en-US" b="1" dirty="0"/>
              <a:t>a collective of which the self is a </a:t>
            </a:r>
            <a:r>
              <a:rPr lang="en-US" b="1" dirty="0" smtClean="0"/>
              <a:t>part. </a:t>
            </a:r>
            <a:r>
              <a:rPr lang="en-US" b="1" dirty="0"/>
              <a:t>The following is an example </a:t>
            </a:r>
            <a:r>
              <a:rPr lang="en-US" b="1" dirty="0" smtClean="0"/>
              <a:t>of </a:t>
            </a:r>
            <a:r>
              <a:rPr lang="en-US" b="1" dirty="0"/>
              <a:t>how Japanese feel proud of the accomplishments of their superiors and how </a:t>
            </a:r>
            <a:r>
              <a:rPr lang="en-US" b="1" dirty="0" smtClean="0"/>
              <a:t>every </a:t>
            </a:r>
            <a:r>
              <a:rPr lang="en-US" b="1" dirty="0"/>
              <a:t>member of the group experiences a shared pride in those accomplishments.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3781"/>
            <a:ext cx="1700931" cy="1524132"/>
          </a:xfrm>
          <a:prstGeom prst="rect">
            <a:avLst/>
          </a:prstGeom>
        </p:spPr>
      </p:pic>
    </p:spTree>
    <p:extLst>
      <p:ext uri="{BB962C8B-B14F-4D97-AF65-F5344CB8AC3E}">
        <p14:creationId xmlns:p14="http://schemas.microsoft.com/office/powerpoint/2010/main" val="3814421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871537"/>
            <a:ext cx="11736301" cy="6300788"/>
          </a:xfrm>
          <a:prstGeom prst="rect">
            <a:avLst/>
          </a:prstGeom>
        </p:spPr>
      </p:pic>
      <p:pic>
        <p:nvPicPr>
          <p:cNvPr id="3" name="Picture 2"/>
          <p:cNvPicPr>
            <a:picLocks noChangeAspect="1"/>
          </p:cNvPicPr>
          <p:nvPr/>
        </p:nvPicPr>
        <p:blipFill>
          <a:blip r:embed="rId3"/>
          <a:stretch>
            <a:fillRect/>
          </a:stretch>
        </p:blipFill>
        <p:spPr>
          <a:xfrm>
            <a:off x="-108036" y="0"/>
            <a:ext cx="9533101" cy="1114425"/>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Applicability of Major Motivation Theories</a:t>
            </a:r>
          </a:p>
          <a:p>
            <a:pPr marL="0" indent="0" algn="just">
              <a:buNone/>
            </a:pPr>
            <a:r>
              <a:rPr lang="en-US" b="1" dirty="0"/>
              <a:t>One major obstacle in the effective motivation of employees in MNCs is the </a:t>
            </a:r>
            <a:r>
              <a:rPr lang="en-US" b="1" dirty="0" smtClean="0"/>
              <a:t>assumption </a:t>
            </a:r>
            <a:r>
              <a:rPr lang="en-US" b="1" dirty="0"/>
              <a:t>that the available motivation theories are universal. These theories erroneously </a:t>
            </a:r>
            <a:r>
              <a:rPr lang="en-US" b="1" dirty="0" smtClean="0"/>
              <a:t>assume </a:t>
            </a:r>
            <a:r>
              <a:rPr lang="en-US" b="1" dirty="0"/>
              <a:t>that human needs are the same everywhere and that people will respond </a:t>
            </a:r>
            <a:r>
              <a:rPr lang="en-US" b="1" dirty="0" smtClean="0"/>
              <a:t>similarly </a:t>
            </a:r>
            <a:r>
              <a:rPr lang="en-US" b="1" dirty="0"/>
              <a:t>to a motivation program. Of course, the assumption that “one size fits all” </a:t>
            </a:r>
            <a:r>
              <a:rPr lang="en-US" b="1" dirty="0" smtClean="0"/>
              <a:t>is </a:t>
            </a:r>
            <a:r>
              <a:rPr lang="en-US" b="1" dirty="0"/>
              <a:t>faulty. There are culturally based differences in people’s needs and the means they </a:t>
            </a:r>
            <a:r>
              <a:rPr lang="en-US" b="1" dirty="0" smtClean="0"/>
              <a:t>use </a:t>
            </a:r>
            <a:r>
              <a:rPr lang="en-US" b="1" dirty="0"/>
              <a:t>to satisfy them. Because of the difficulties in understanding other cultures, and </a:t>
            </a:r>
            <a:r>
              <a:rPr lang="en-US" b="1" dirty="0" smtClean="0"/>
              <a:t>perhaps </a:t>
            </a:r>
            <a:r>
              <a:rPr lang="en-US" b="1" dirty="0"/>
              <a:t>due to ethnocentric tendencies, many studies on motivation have, either </a:t>
            </a:r>
            <a:r>
              <a:rPr lang="en-US" b="1" dirty="0" smtClean="0"/>
              <a:t>explicitly </a:t>
            </a:r>
            <a:r>
              <a:rPr lang="en-US" b="1" dirty="0"/>
              <a:t>or implicitly, ignored cultural differences. In fact, until recently, most </a:t>
            </a:r>
            <a:r>
              <a:rPr lang="en-US" b="1" dirty="0" smtClean="0"/>
              <a:t>management </a:t>
            </a:r>
            <a:r>
              <a:rPr lang="en-US" b="1" dirty="0"/>
              <a:t>literature paid little attention to the effect of culture on motivation.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60447" y="193781"/>
            <a:ext cx="1700931" cy="1524132"/>
          </a:xfrm>
          <a:prstGeom prst="rect">
            <a:avLst/>
          </a:prstGeom>
        </p:spPr>
      </p:pic>
    </p:spTree>
    <p:extLst>
      <p:ext uri="{BB962C8B-B14F-4D97-AF65-F5344CB8AC3E}">
        <p14:creationId xmlns:p14="http://schemas.microsoft.com/office/powerpoint/2010/main" val="22098460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Stereotyping and Ethnocentrism</a:t>
            </a:r>
          </a:p>
          <a:p>
            <a:pPr marL="0" indent="0" algn="just">
              <a:buNone/>
            </a:pPr>
            <a:r>
              <a:rPr lang="en-US" b="1" dirty="0"/>
              <a:t>The roots of the universality assumption can be traced to stereotyping, </a:t>
            </a:r>
            <a:r>
              <a:rPr lang="en-US" b="1" dirty="0" smtClean="0"/>
              <a:t>oversimplified </a:t>
            </a:r>
            <a:r>
              <a:rPr lang="en-US" b="1" dirty="0"/>
              <a:t>conceptions or beliefs about others, and ethnocentrism, which is the belief in </a:t>
            </a:r>
            <a:r>
              <a:rPr lang="en-US" b="1" dirty="0" smtClean="0"/>
              <a:t>the </a:t>
            </a:r>
            <a:r>
              <a:rPr lang="en-US" b="1" dirty="0"/>
              <a:t>superiority of one’s own ethnic group. When faced with an unfamiliar situation, </a:t>
            </a:r>
            <a:r>
              <a:rPr lang="en-US" b="1" dirty="0" smtClean="0"/>
              <a:t>we </a:t>
            </a:r>
            <a:r>
              <a:rPr lang="en-US" b="1" dirty="0"/>
              <a:t>rely on stereotypes to simplify our perception of the environment. Stereotypes </a:t>
            </a:r>
            <a:r>
              <a:rPr lang="en-US" b="1" dirty="0" smtClean="0"/>
              <a:t>may </a:t>
            </a:r>
            <a:r>
              <a:rPr lang="en-US" b="1" dirty="0"/>
              <a:t>be correct or incorrect. When confronted with an unfamiliar culture, people </a:t>
            </a:r>
            <a:r>
              <a:rPr lang="en-US" b="1" dirty="0" smtClean="0"/>
              <a:t>assume </a:t>
            </a:r>
            <a:r>
              <a:rPr lang="en-US" b="1" dirty="0"/>
              <a:t>similarity with their own culture unless other stereotypes are present. </a:t>
            </a:r>
            <a:r>
              <a:rPr lang="en-US" b="1" dirty="0" smtClean="0"/>
              <a:t>Ethnocentrism </a:t>
            </a:r>
            <a:r>
              <a:rPr lang="en-US" b="1" dirty="0"/>
              <a:t>leads to the belief that “our way is the best way of doing things.”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346531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Ethnocentrism is an attitude found in almost any culture. Studies have found that </a:t>
            </a:r>
            <a:r>
              <a:rPr lang="en-US" b="1" dirty="0" smtClean="0"/>
              <a:t>people </a:t>
            </a:r>
            <a:r>
              <a:rPr lang="en-US" b="1" dirty="0"/>
              <a:t>usually think of their country as disproportionately important in the world. </a:t>
            </a:r>
            <a:r>
              <a:rPr lang="en-US" b="1" dirty="0" smtClean="0"/>
              <a:t>In </a:t>
            </a:r>
            <a:r>
              <a:rPr lang="en-US" b="1" dirty="0"/>
              <a:t>most countries, maps used in the classrooms usually illustrate that country as the </a:t>
            </a:r>
            <a:r>
              <a:rPr lang="en-US" b="1" dirty="0" smtClean="0"/>
              <a:t>center </a:t>
            </a:r>
            <a:r>
              <a:rPr lang="en-US" b="1" dirty="0"/>
              <a:t>of the world. In Chinese writings, the character for China means the “center </a:t>
            </a:r>
            <a:r>
              <a:rPr lang="en-US" b="1" dirty="0" smtClean="0"/>
              <a:t>of </a:t>
            </a:r>
            <a:r>
              <a:rPr lang="en-US" b="1" dirty="0"/>
              <a:t>the earth.” </a:t>
            </a:r>
          </a:p>
          <a:p>
            <a:pPr marL="0" indent="0" algn="just">
              <a:buNone/>
            </a:pPr>
            <a:r>
              <a:rPr lang="en-US" b="1" dirty="0"/>
              <a:t>Ethnocentrism often leads to prejudiced behavior. Many people of industrialized </a:t>
            </a:r>
            <a:r>
              <a:rPr lang="en-US" b="1" dirty="0" smtClean="0"/>
              <a:t>countries </a:t>
            </a:r>
            <a:r>
              <a:rPr lang="en-US" b="1" dirty="0"/>
              <a:t>equate lack of industrialization with lack of culture. Equally erroneous is </a:t>
            </a:r>
            <a:r>
              <a:rPr lang="en-US" b="1" dirty="0" smtClean="0"/>
              <a:t>the </a:t>
            </a:r>
            <a:r>
              <a:rPr lang="en-US" b="1" dirty="0"/>
              <a:t>tendency to equate the materialism of industrial societies with spiritual </a:t>
            </a:r>
            <a:r>
              <a:rPr lang="en-US" b="1" dirty="0" smtClean="0"/>
              <a:t>corruption</a:t>
            </a:r>
            <a:r>
              <a:rPr lang="en-US" b="1" dirty="0"/>
              <a:t>.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Global Trends and </a:t>
            </a:r>
            <a:r>
              <a:rPr lang="en-US" sz="3200" b="1" dirty="0" smtClean="0">
                <a:solidFill>
                  <a:srgbClr val="FF0000"/>
                </a:solidFill>
              </a:rPr>
              <a:t>Motivation</a:t>
            </a:r>
            <a:endParaRPr lang="en-US" sz="3200" b="1" dirty="0">
              <a:solidFill>
                <a:srgbClr val="FF0000"/>
              </a:solidFill>
            </a:endParaRPr>
          </a:p>
          <a:p>
            <a:pPr marL="0" indent="0" algn="just">
              <a:buNone/>
            </a:pPr>
            <a:r>
              <a:rPr lang="en-US" sz="3200" b="1" dirty="0"/>
              <a:t>Dramatic technological changes and political restructuring around the world have </a:t>
            </a:r>
            <a:r>
              <a:rPr lang="en-US" sz="3200" b="1" dirty="0" smtClean="0"/>
              <a:t>created </a:t>
            </a:r>
            <a:r>
              <a:rPr lang="en-US" sz="3200" b="1" dirty="0"/>
              <a:t>new problems as well as opportunities. Acceleration of the rate of change in </a:t>
            </a:r>
            <a:r>
              <a:rPr lang="en-US" sz="3200" b="1" dirty="0" smtClean="0"/>
              <a:t>recent </a:t>
            </a:r>
            <a:r>
              <a:rPr lang="en-US" sz="3200" b="1" dirty="0"/>
              <a:t>years has made it difficult to predict global trends in motivation. Two major </a:t>
            </a:r>
            <a:r>
              <a:rPr lang="en-US" sz="3200" b="1" dirty="0" smtClean="0"/>
              <a:t>questions </a:t>
            </a:r>
            <a:r>
              <a:rPr lang="en-US" sz="3200" b="1" dirty="0"/>
              <a:t>have been raised regarding the changes in the management of motivation </a:t>
            </a:r>
            <a:r>
              <a:rPr lang="en-US" sz="3200" b="1" dirty="0" smtClean="0"/>
              <a:t>and </a:t>
            </a:r>
            <a:r>
              <a:rPr lang="en-US" sz="3200" b="1" dirty="0"/>
              <a:t>human resources.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First</a:t>
            </a:r>
            <a:r>
              <a:rPr lang="en-US" b="1" dirty="0"/>
              <a:t>, would the collapse of the Soviet system result in the integration of the </a:t>
            </a:r>
            <a:r>
              <a:rPr lang="en-US" b="1" dirty="0" smtClean="0"/>
              <a:t>socialist </a:t>
            </a:r>
            <a:r>
              <a:rPr lang="en-US" b="1" dirty="0"/>
              <a:t>cultures into the Western cultures? Would this integration lead to more </a:t>
            </a:r>
            <a:r>
              <a:rPr lang="en-US" b="1" dirty="0" smtClean="0"/>
              <a:t>emphasis </a:t>
            </a:r>
            <a:r>
              <a:rPr lang="en-US" b="1" dirty="0"/>
              <a:t>on social needs in Western organizations (i.e., make them more employee </a:t>
            </a:r>
            <a:r>
              <a:rPr lang="en-US" b="1" dirty="0" smtClean="0"/>
              <a:t>centered</a:t>
            </a:r>
            <a:r>
              <a:rPr lang="en-US" b="1" dirty="0"/>
              <a:t>)? Some scholars of international management believe that this will hap-pen. They argue that there will be more emphasis on relationships in Western </a:t>
            </a:r>
            <a:r>
              <a:rPr lang="en-US" b="1" dirty="0" smtClean="0"/>
              <a:t>companies </a:t>
            </a:r>
            <a:r>
              <a:rPr lang="en-US" b="1" dirty="0"/>
              <a:t>and more attention paid to work and production in Eastern societies. So far, </a:t>
            </a:r>
            <a:r>
              <a:rPr lang="en-US" b="1" dirty="0" smtClean="0"/>
              <a:t>there </a:t>
            </a:r>
            <a:r>
              <a:rPr lang="en-US" b="1" dirty="0"/>
              <a:t>is little evidence to support this contention.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American companies have been </a:t>
            </a:r>
            <a:r>
              <a:rPr lang="en-US" sz="3200" b="1" dirty="0" smtClean="0"/>
              <a:t>reducing </a:t>
            </a:r>
            <a:r>
              <a:rPr lang="en-US" sz="3200" b="1" dirty="0"/>
              <a:t>their staff and lowering employees’ benefits despite increases in reported </a:t>
            </a:r>
            <a:r>
              <a:rPr lang="en-US" sz="3200" b="1" dirty="0" smtClean="0"/>
              <a:t>profits</a:t>
            </a:r>
            <a:r>
              <a:rPr lang="en-US" sz="3200" b="1" dirty="0"/>
              <a:t>. Traditionally, increased profits have led to more hiring and increases in </a:t>
            </a:r>
            <a:r>
              <a:rPr lang="en-US" sz="3200" b="1" dirty="0" smtClean="0"/>
              <a:t>employee </a:t>
            </a:r>
            <a:r>
              <a:rPr lang="en-US" sz="3200" b="1" dirty="0"/>
              <a:t>benefits. Recent practices, however, have been contrary to historical </a:t>
            </a:r>
            <a:r>
              <a:rPr lang="en-US" sz="3200" b="1" dirty="0" smtClean="0"/>
              <a:t>trends</a:t>
            </a:r>
            <a:r>
              <a:rPr lang="en-US" sz="3200" b="1" dirty="0"/>
              <a:t>. This “getting lean and mean” strategy has left unemployment and the </a:t>
            </a:r>
            <a:r>
              <a:rPr lang="en-US" sz="3200" b="1" dirty="0" smtClean="0"/>
              <a:t>employee </a:t>
            </a:r>
            <a:r>
              <a:rPr lang="en-US" sz="3200" b="1" dirty="0"/>
              <a:t>benefit problems for the individual or the government to solve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Tree>
    <p:extLst>
      <p:ext uri="{BB962C8B-B14F-4D97-AF65-F5344CB8AC3E}">
        <p14:creationId xmlns:p14="http://schemas.microsoft.com/office/powerpoint/2010/main" val="40902931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 On the </a:t>
            </a:r>
            <a:r>
              <a:rPr lang="en-US" sz="3200" b="1" dirty="0" smtClean="0"/>
              <a:t>other </a:t>
            </a:r>
            <a:r>
              <a:rPr lang="en-US" sz="3200" b="1" dirty="0"/>
              <a:t>hand, with the easing of restrictions on businesses in the former communist </a:t>
            </a:r>
            <a:r>
              <a:rPr lang="en-US" sz="3200" b="1" dirty="0" smtClean="0"/>
              <a:t>states</a:t>
            </a:r>
            <a:r>
              <a:rPr lang="en-US" sz="3200" b="1" dirty="0"/>
              <a:t>, there is a noticeable rise in entrepreneurial attitudes and behaviors. Freed </a:t>
            </a:r>
            <a:r>
              <a:rPr lang="en-US" sz="3200" b="1" dirty="0" smtClean="0"/>
              <a:t>from </a:t>
            </a:r>
            <a:r>
              <a:rPr lang="en-US" sz="3200" b="1" dirty="0"/>
              <a:t>the communist yoke, these societies have witnessed an explosion of emerging </a:t>
            </a:r>
            <a:r>
              <a:rPr lang="en-US" sz="3200" b="1" dirty="0" smtClean="0"/>
              <a:t>small </a:t>
            </a:r>
            <a:r>
              <a:rPr lang="en-US" sz="3200" b="1" dirty="0"/>
              <a:t>businesses and privatization of government-controlled industries. </a:t>
            </a:r>
            <a:r>
              <a:rPr lang="en-US" sz="3200" b="1" dirty="0" smtClean="0"/>
              <a:t>Transformation </a:t>
            </a:r>
            <a:r>
              <a:rPr lang="en-US" sz="3200" b="1" dirty="0"/>
              <a:t>to a market economy, however, has caused new political and </a:t>
            </a:r>
            <a:r>
              <a:rPr lang="en-US" sz="3200" b="1" dirty="0" smtClean="0"/>
              <a:t>economic </a:t>
            </a:r>
            <a:r>
              <a:rPr lang="en-US" sz="3200" b="1" dirty="0"/>
              <a:t>problems that have yet to be resolved.</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Tree>
    <p:extLst>
      <p:ext uri="{BB962C8B-B14F-4D97-AF65-F5344CB8AC3E}">
        <p14:creationId xmlns:p14="http://schemas.microsoft.com/office/powerpoint/2010/main" val="9467040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Second</a:t>
            </a:r>
            <a:r>
              <a:rPr lang="en-US" sz="3200" b="1" dirty="0"/>
              <a:t>, will the expansion of global business, advancements in </a:t>
            </a:r>
            <a:r>
              <a:rPr lang="en-US" sz="3200" b="1" dirty="0" smtClean="0"/>
              <a:t>telecommunication </a:t>
            </a:r>
            <a:r>
              <a:rPr lang="en-US" sz="3200" b="1" dirty="0"/>
              <a:t>technology, and widespread use of the Internet lead to more uniformity among </a:t>
            </a:r>
            <a:r>
              <a:rPr lang="en-US" sz="3200" b="1" dirty="0" smtClean="0"/>
              <a:t>cultures</a:t>
            </a:r>
            <a:r>
              <a:rPr lang="en-US" sz="3200" b="1" dirty="0"/>
              <a:t>? There are some signs of this development. The popularity of American culture overseas and Americans’ rising interest in learning about other cultures are </a:t>
            </a:r>
            <a:r>
              <a:rPr lang="en-US" sz="3200" b="1" dirty="0" smtClean="0"/>
              <a:t>early </a:t>
            </a:r>
            <a:r>
              <a:rPr lang="en-US" sz="3200" b="1" dirty="0"/>
              <a:t>indications of such a trend. There are some indications to the contrary as well.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For example, in a study of the macro-environmental characteristics of 18 </a:t>
            </a:r>
            <a:r>
              <a:rPr lang="en-US" sz="3200" b="1" dirty="0" smtClean="0"/>
              <a:t>industrialized </a:t>
            </a:r>
            <a:r>
              <a:rPr lang="en-US" sz="3200" b="1" dirty="0"/>
              <a:t>nations over the 1960–1988 period, </a:t>
            </a:r>
            <a:r>
              <a:rPr lang="en-US" sz="3200" b="1" dirty="0" smtClean="0"/>
              <a:t>Craig </a:t>
            </a:r>
            <a:r>
              <a:rPr lang="en-US" sz="3200" b="1" dirty="0"/>
              <a:t>found a diverging pattern. </a:t>
            </a:r>
            <a:r>
              <a:rPr lang="en-US" sz="3200" b="1" dirty="0" smtClean="0"/>
              <a:t>Contrary </a:t>
            </a:r>
            <a:r>
              <a:rPr lang="en-US" sz="3200" b="1" dirty="0"/>
              <a:t>to the popular assumption, they found that countries were diverging rather </a:t>
            </a:r>
            <a:r>
              <a:rPr lang="en-US" sz="3200" b="1" dirty="0" smtClean="0"/>
              <a:t>than </a:t>
            </a:r>
            <a:r>
              <a:rPr lang="en-US" sz="3200" b="1" dirty="0"/>
              <a:t>converging. Global economic problems and the resulting protectionist attitudes </a:t>
            </a:r>
            <a:r>
              <a:rPr lang="en-US" sz="3200" b="1" dirty="0" smtClean="0"/>
              <a:t>are </a:t>
            </a:r>
            <a:r>
              <a:rPr lang="en-US" sz="3200" b="1" dirty="0"/>
              <a:t>major obstacles in the road to a global culture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Tree>
    <p:extLst>
      <p:ext uri="{BB962C8B-B14F-4D97-AF65-F5344CB8AC3E}">
        <p14:creationId xmlns:p14="http://schemas.microsoft.com/office/powerpoint/2010/main" val="37539449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1954</TotalTime>
  <Words>2295</Words>
  <Application>Microsoft Office PowerPoint</Application>
  <PresentationFormat>Widescreen</PresentationFormat>
  <Paragraphs>82</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PC</cp:lastModifiedBy>
  <cp:revision>37</cp:revision>
  <dcterms:created xsi:type="dcterms:W3CDTF">2021-08-03T13:03:26Z</dcterms:created>
  <dcterms:modified xsi:type="dcterms:W3CDTF">2023-07-12T15:00:25Z</dcterms:modified>
</cp:coreProperties>
</file>