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569" r:id="rId2"/>
    <p:sldId id="570" r:id="rId3"/>
    <p:sldId id="646" r:id="rId4"/>
    <p:sldId id="647" r:id="rId5"/>
    <p:sldId id="656" r:id="rId6"/>
    <p:sldId id="556" r:id="rId7"/>
    <p:sldId id="648" r:id="rId8"/>
    <p:sldId id="649" r:id="rId9"/>
    <p:sldId id="650" r:id="rId10"/>
    <p:sldId id="651" r:id="rId11"/>
    <p:sldId id="652" r:id="rId12"/>
    <p:sldId id="653" r:id="rId13"/>
    <p:sldId id="654" r:id="rId14"/>
    <p:sldId id="655" r:id="rId15"/>
    <p:sldId id="645" r:id="rId16"/>
    <p:sldId id="580" r:id="rId17"/>
    <p:sldId id="636" r:id="rId18"/>
    <p:sldId id="587" r:id="rId19"/>
    <p:sldId id="581" r:id="rId20"/>
    <p:sldId id="588" r:id="rId21"/>
    <p:sldId id="589" r:id="rId22"/>
    <p:sldId id="260" r:id="rId23"/>
    <p:sldId id="590" r:id="rId24"/>
    <p:sldId id="639" r:id="rId25"/>
    <p:sldId id="640" r:id="rId26"/>
    <p:sldId id="641" r:id="rId27"/>
    <p:sldId id="642" r:id="rId28"/>
    <p:sldId id="593" r:id="rId29"/>
    <p:sldId id="479" r:id="rId30"/>
    <p:sldId id="637" r:id="rId31"/>
    <p:sldId id="592" r:id="rId32"/>
    <p:sldId id="638" r:id="rId33"/>
    <p:sldId id="583" r:id="rId34"/>
    <p:sldId id="262" r:id="rId35"/>
    <p:sldId id="585" r:id="rId36"/>
    <p:sldId id="594" r:id="rId37"/>
    <p:sldId id="596" r:id="rId38"/>
    <p:sldId id="586" r:id="rId39"/>
    <p:sldId id="595" r:id="rId40"/>
    <p:sldId id="643" r:id="rId41"/>
    <p:sldId id="509" r:id="rId42"/>
    <p:sldId id="510" r:id="rId43"/>
    <p:sldId id="501" r:id="rId44"/>
    <p:sldId id="500" r:id="rId45"/>
    <p:sldId id="502" r:id="rId46"/>
    <p:sldId id="504" r:id="rId47"/>
    <p:sldId id="494" r:id="rId48"/>
    <p:sldId id="503" r:id="rId49"/>
    <p:sldId id="644" r:id="rId50"/>
    <p:sldId id="495" r:id="rId51"/>
    <p:sldId id="626" r:id="rId52"/>
    <p:sldId id="627" r:id="rId53"/>
    <p:sldId id="628"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ED7D31"/>
    <a:srgbClr val="AFECFF"/>
    <a:srgbClr val="35A8E0"/>
    <a:srgbClr val="4472C4"/>
    <a:srgbClr val="8A593C"/>
    <a:srgbClr val="D18543"/>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0" d="100"/>
          <a:sy n="60" d="100"/>
        </p:scale>
        <p:origin x="81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CAFEA8-1386-4632-800D-19B7B864158B}" type="doc">
      <dgm:prSet loTypeId="urn:microsoft.com/office/officeart/2005/8/layout/radial6" loCatId="cycle" qsTypeId="urn:microsoft.com/office/officeart/2005/8/quickstyle/simple1" qsCatId="simple" csTypeId="urn:microsoft.com/office/officeart/2005/8/colors/colorful1" csCatId="colorful" phldr="1"/>
      <dgm:spPr/>
      <dgm:t>
        <a:bodyPr/>
        <a:lstStyle/>
        <a:p>
          <a:endParaRPr lang="en-US"/>
        </a:p>
      </dgm:t>
    </dgm:pt>
    <dgm:pt modelId="{C0610BAE-3A98-4C91-9E7A-2D7144E9AC59}">
      <dgm:prSet phldrT="[Text]" custT="1"/>
      <dgm:spPr/>
      <dgm:t>
        <a:bodyPr/>
        <a:lstStyle/>
        <a:p>
          <a:r>
            <a:rPr lang="ar-EG" sz="3000" b="1"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cap="none" spc="0" dirty="0">
            <a:ln w="3175">
              <a:solidFill>
                <a:srgbClr val="FFC000"/>
              </a:solidFill>
              <a:prstDash val="solid"/>
            </a:ln>
            <a:solidFill>
              <a:schemeClr val="bg1"/>
            </a:solidFill>
            <a:effectLst>
              <a:outerShdw dist="38100" dir="2700000" algn="tl" rotWithShape="0">
                <a:schemeClr val="accent2"/>
              </a:outerShdw>
            </a:effectLst>
          </a:endParaRPr>
        </a:p>
      </dgm:t>
    </dgm:pt>
    <dgm:pt modelId="{54284A49-41B7-45C5-9E60-112AAF5494E4}" type="parTrans" cxnId="{804EFE64-D72A-451B-9700-29DF06F79477}">
      <dgm:prSet/>
      <dgm:spPr/>
      <dgm:t>
        <a:bodyPr/>
        <a:lstStyle/>
        <a:p>
          <a:endParaRPr lang="en-US" sz="2000" b="1">
            <a:solidFill>
              <a:schemeClr val="tx1"/>
            </a:solidFill>
          </a:endParaRPr>
        </a:p>
      </dgm:t>
    </dgm:pt>
    <dgm:pt modelId="{14237C0F-8F76-4289-8A53-B0BE1EA359B2}" type="sibTrans" cxnId="{804EFE64-D72A-451B-9700-29DF06F79477}">
      <dgm:prSet/>
      <dgm:spPr/>
      <dgm:t>
        <a:bodyPr/>
        <a:lstStyle/>
        <a:p>
          <a:endParaRPr lang="en-US" sz="2000" b="1">
            <a:solidFill>
              <a:schemeClr val="tx1"/>
            </a:solidFill>
          </a:endParaRPr>
        </a:p>
      </dgm:t>
    </dgm:pt>
    <dgm:pt modelId="{9F444A40-644F-496B-9184-46DD6BCE053D}">
      <dgm:prSet phldrT="[Text]" custT="1"/>
      <dgm:spPr>
        <a:solidFill>
          <a:srgbClr val="FFC000"/>
        </a:solidFill>
      </dgm:spPr>
      <dgm:t>
        <a:bodyPr/>
        <a:lstStyle/>
        <a:p>
          <a:r>
            <a:rPr lang="ar-SA" sz="2000" b="1" dirty="0">
              <a:solidFill>
                <a:schemeClr val="tx1"/>
              </a:solidFill>
            </a:rPr>
            <a:t>البساطة والوضوح</a:t>
          </a:r>
          <a:endParaRPr lang="en-US" sz="2000" b="1" dirty="0">
            <a:solidFill>
              <a:schemeClr val="tx1"/>
            </a:solidFill>
          </a:endParaRPr>
        </a:p>
      </dgm:t>
    </dgm:pt>
    <dgm:pt modelId="{7479B676-7259-4086-84AD-4B19213ACD83}" type="parTrans" cxnId="{B78DDBA7-1B12-4848-922C-21C25F4E835B}">
      <dgm:prSet/>
      <dgm:spPr/>
      <dgm:t>
        <a:bodyPr/>
        <a:lstStyle/>
        <a:p>
          <a:endParaRPr lang="en-US" sz="2000" b="1">
            <a:solidFill>
              <a:schemeClr val="tx1"/>
            </a:solidFill>
          </a:endParaRPr>
        </a:p>
      </dgm:t>
    </dgm:pt>
    <dgm:pt modelId="{B09861CA-CEB5-4A9F-B464-29F0F7FEA848}" type="sibTrans" cxnId="{B78DDBA7-1B12-4848-922C-21C25F4E835B}">
      <dgm:prSet/>
      <dgm:spPr>
        <a:solidFill>
          <a:srgbClr val="FFC000"/>
        </a:solidFill>
      </dgm:spPr>
      <dgm:t>
        <a:bodyPr/>
        <a:lstStyle/>
        <a:p>
          <a:endParaRPr lang="en-US" sz="2000" b="1">
            <a:solidFill>
              <a:schemeClr val="tx1"/>
            </a:solidFill>
          </a:endParaRPr>
        </a:p>
      </dgm:t>
    </dgm:pt>
    <dgm:pt modelId="{92368002-1608-4EE5-8F9A-713931AE135C}">
      <dgm:prSet phldrT="[Text]" custT="1"/>
      <dgm:spPr>
        <a:solidFill>
          <a:srgbClr val="ED7D31"/>
        </a:solidFill>
      </dgm:spPr>
      <dgm:t>
        <a:bodyPr/>
        <a:lstStyle/>
        <a:p>
          <a:r>
            <a:rPr lang="ar-SA" sz="2000" b="1" dirty="0">
              <a:solidFill>
                <a:schemeClr val="tx1"/>
              </a:solidFill>
            </a:rPr>
            <a:t>الإثارة والتشويق </a:t>
          </a:r>
          <a:endParaRPr lang="en-US" sz="2000" b="1" dirty="0">
            <a:solidFill>
              <a:schemeClr val="tx1"/>
            </a:solidFill>
          </a:endParaRPr>
        </a:p>
      </dgm:t>
    </dgm:pt>
    <dgm:pt modelId="{D78FC267-02B8-44D5-B769-F5405494FC74}" type="parTrans" cxnId="{06B5A2C4-9ABD-45C4-ACDB-746327C9BCAC}">
      <dgm:prSet/>
      <dgm:spPr/>
      <dgm:t>
        <a:bodyPr/>
        <a:lstStyle/>
        <a:p>
          <a:endParaRPr lang="en-US" sz="2000" b="1">
            <a:solidFill>
              <a:schemeClr val="tx1"/>
            </a:solidFill>
          </a:endParaRPr>
        </a:p>
      </dgm:t>
    </dgm:pt>
    <dgm:pt modelId="{097B47D2-B4B8-453C-B394-7C1259D70A45}" type="sibTrans" cxnId="{06B5A2C4-9ABD-45C4-ACDB-746327C9BCAC}">
      <dgm:prSet/>
      <dgm:spPr>
        <a:solidFill>
          <a:srgbClr val="ED7D31"/>
        </a:solidFill>
      </dgm:spPr>
      <dgm:t>
        <a:bodyPr/>
        <a:lstStyle/>
        <a:p>
          <a:endParaRPr lang="en-US" sz="2000" b="1">
            <a:solidFill>
              <a:schemeClr val="tx1"/>
            </a:solidFill>
          </a:endParaRPr>
        </a:p>
      </dgm:t>
    </dgm:pt>
    <dgm:pt modelId="{5832CC7D-EA71-485E-BFBC-3D48160447F1}">
      <dgm:prSet phldrT="[Text]" custT="1"/>
      <dgm:spPr>
        <a:solidFill>
          <a:srgbClr val="66CCFF"/>
        </a:solidFill>
      </dgm:spPr>
      <dgm:t>
        <a:bodyPr/>
        <a:lstStyle/>
        <a:p>
          <a:r>
            <a:rPr lang="ar-SA" sz="2000" b="1" dirty="0">
              <a:solidFill>
                <a:schemeClr val="tx1"/>
              </a:solidFill>
            </a:rPr>
            <a:t>إشباع الرغبات والحاجات </a:t>
          </a:r>
          <a:endParaRPr lang="en-US" sz="2000" b="1" dirty="0">
            <a:solidFill>
              <a:schemeClr val="tx1"/>
            </a:solidFill>
          </a:endParaRPr>
        </a:p>
      </dgm:t>
    </dgm:pt>
    <dgm:pt modelId="{7C44D9A4-ABCE-4DE4-A796-C2F41616F2E8}" type="parTrans" cxnId="{0CA76FE6-35E4-402D-860D-385EF3E02C73}">
      <dgm:prSet/>
      <dgm:spPr/>
      <dgm:t>
        <a:bodyPr/>
        <a:lstStyle/>
        <a:p>
          <a:endParaRPr lang="en-US" sz="2000" b="1">
            <a:solidFill>
              <a:schemeClr val="tx1"/>
            </a:solidFill>
          </a:endParaRPr>
        </a:p>
      </dgm:t>
    </dgm:pt>
    <dgm:pt modelId="{D98A8C20-EA38-4AD8-87C7-170D84C3DFC9}" type="sibTrans" cxnId="{0CA76FE6-35E4-402D-860D-385EF3E02C73}">
      <dgm:prSet/>
      <dgm:spPr>
        <a:solidFill>
          <a:srgbClr val="66CCFF"/>
        </a:solidFill>
      </dgm:spPr>
      <dgm:t>
        <a:bodyPr/>
        <a:lstStyle/>
        <a:p>
          <a:endParaRPr lang="en-US" sz="2000" b="1">
            <a:solidFill>
              <a:schemeClr val="tx1"/>
            </a:solidFill>
          </a:endParaRPr>
        </a:p>
      </dgm:t>
    </dgm:pt>
    <dgm:pt modelId="{DBAE9358-1F4E-4199-93DE-1059E5B07938}">
      <dgm:prSet phldrT="[Text]" custT="1"/>
      <dgm:spPr/>
      <dgm:t>
        <a:bodyPr/>
        <a:lstStyle/>
        <a:p>
          <a:r>
            <a:rPr lang="ar-SA" sz="2000" b="1" dirty="0">
              <a:solidFill>
                <a:schemeClr val="tx1"/>
              </a:solidFill>
            </a:rPr>
            <a:t>مصداقية المضمون والمصدر </a:t>
          </a:r>
          <a:endParaRPr lang="en-US" sz="2000" b="1" dirty="0">
            <a:solidFill>
              <a:schemeClr val="tx1"/>
            </a:solidFill>
          </a:endParaRPr>
        </a:p>
      </dgm:t>
    </dgm:pt>
    <dgm:pt modelId="{4DD5C37A-DE9B-4D79-9620-6F9F9274576B}" type="parTrans" cxnId="{40BDAAF1-46F7-4528-830B-5121A095135B}">
      <dgm:prSet/>
      <dgm:spPr/>
      <dgm:t>
        <a:bodyPr/>
        <a:lstStyle/>
        <a:p>
          <a:endParaRPr lang="en-US" sz="2000" b="1">
            <a:solidFill>
              <a:schemeClr val="tx1"/>
            </a:solidFill>
          </a:endParaRPr>
        </a:p>
      </dgm:t>
    </dgm:pt>
    <dgm:pt modelId="{6A55831A-467B-489F-8521-9D0CEB45B3A5}" type="sibTrans" cxnId="{40BDAAF1-46F7-4528-830B-5121A095135B}">
      <dgm:prSet/>
      <dgm:spPr/>
      <dgm:t>
        <a:bodyPr/>
        <a:lstStyle/>
        <a:p>
          <a:endParaRPr lang="en-US" sz="2000" b="1">
            <a:solidFill>
              <a:schemeClr val="tx1"/>
            </a:solidFill>
          </a:endParaRPr>
        </a:p>
      </dgm:t>
    </dgm:pt>
    <dgm:pt modelId="{2EE57735-53E3-4B6F-A4DC-EA7E7CAB428F}">
      <dgm:prSet phldrT="[Text]" custT="1"/>
      <dgm:spPr/>
      <dgm:t>
        <a:bodyPr/>
        <a:lstStyle/>
        <a:p>
          <a:r>
            <a:rPr lang="ar-SA" sz="2000" b="1" dirty="0">
              <a:solidFill>
                <a:schemeClr val="tx1"/>
              </a:solidFill>
            </a:rPr>
            <a:t>الإثابة والتعزيز </a:t>
          </a:r>
          <a:endParaRPr lang="en-US" sz="2000" b="1" dirty="0">
            <a:solidFill>
              <a:schemeClr val="tx1"/>
            </a:solidFill>
          </a:endParaRPr>
        </a:p>
      </dgm:t>
    </dgm:pt>
    <dgm:pt modelId="{23EFEE42-B147-4B07-B23A-DA26C0CC25AD}" type="parTrans" cxnId="{9EB1E184-AFCC-4A1A-926E-975F7284ACA2}">
      <dgm:prSet/>
      <dgm:spPr/>
      <dgm:t>
        <a:bodyPr/>
        <a:lstStyle/>
        <a:p>
          <a:endParaRPr lang="en-US" sz="2000" b="1">
            <a:solidFill>
              <a:schemeClr val="tx1"/>
            </a:solidFill>
          </a:endParaRPr>
        </a:p>
      </dgm:t>
    </dgm:pt>
    <dgm:pt modelId="{359D22D7-3153-436E-9F1D-6525676A52BC}" type="sibTrans" cxnId="{9EB1E184-AFCC-4A1A-926E-975F7284ACA2}">
      <dgm:prSet/>
      <dgm:spPr/>
      <dgm:t>
        <a:bodyPr/>
        <a:lstStyle/>
        <a:p>
          <a:endParaRPr lang="en-US" sz="2000" b="1">
            <a:solidFill>
              <a:schemeClr val="tx1"/>
            </a:solidFill>
          </a:endParaRPr>
        </a:p>
      </dgm:t>
    </dgm:pt>
    <dgm:pt modelId="{26D6C521-9B80-4B1F-ADF1-6DB23C392257}" type="pres">
      <dgm:prSet presAssocID="{C8CAFEA8-1386-4632-800D-19B7B864158B}" presName="Name0" presStyleCnt="0">
        <dgm:presLayoutVars>
          <dgm:chMax val="1"/>
          <dgm:dir/>
          <dgm:animLvl val="ctr"/>
          <dgm:resizeHandles val="exact"/>
        </dgm:presLayoutVars>
      </dgm:prSet>
      <dgm:spPr/>
    </dgm:pt>
    <dgm:pt modelId="{A9D51249-B643-4B3A-871A-225941E530B0}" type="pres">
      <dgm:prSet presAssocID="{C0610BAE-3A98-4C91-9E7A-2D7144E9AC59}" presName="centerShape" presStyleLbl="node0" presStyleIdx="0" presStyleCnt="1"/>
      <dgm:spPr/>
    </dgm:pt>
    <dgm:pt modelId="{C136A193-8EBE-4B48-94CE-35D9C9817DC3}" type="pres">
      <dgm:prSet presAssocID="{9F444A40-644F-496B-9184-46DD6BCE053D}" presName="node" presStyleLbl="node1" presStyleIdx="0" presStyleCnt="5">
        <dgm:presLayoutVars>
          <dgm:bulletEnabled val="1"/>
        </dgm:presLayoutVars>
      </dgm:prSet>
      <dgm:spPr/>
    </dgm:pt>
    <dgm:pt modelId="{7170D166-40A7-4434-AD51-DEB6142A26FF}" type="pres">
      <dgm:prSet presAssocID="{9F444A40-644F-496B-9184-46DD6BCE053D}" presName="dummy" presStyleCnt="0"/>
      <dgm:spPr/>
    </dgm:pt>
    <dgm:pt modelId="{5B6A7E6D-798C-4DED-BB83-EDC87C035AA8}" type="pres">
      <dgm:prSet presAssocID="{B09861CA-CEB5-4A9F-B464-29F0F7FEA848}" presName="sibTrans" presStyleLbl="sibTrans2D1" presStyleIdx="0" presStyleCnt="5"/>
      <dgm:spPr/>
    </dgm:pt>
    <dgm:pt modelId="{5C07463D-784F-4E9F-84B1-7669652598DA}" type="pres">
      <dgm:prSet presAssocID="{92368002-1608-4EE5-8F9A-713931AE135C}" presName="node" presStyleLbl="node1" presStyleIdx="1" presStyleCnt="5">
        <dgm:presLayoutVars>
          <dgm:bulletEnabled val="1"/>
        </dgm:presLayoutVars>
      </dgm:prSet>
      <dgm:spPr/>
    </dgm:pt>
    <dgm:pt modelId="{AE303571-C04A-4FB0-84FA-778345E302FB}" type="pres">
      <dgm:prSet presAssocID="{92368002-1608-4EE5-8F9A-713931AE135C}" presName="dummy" presStyleCnt="0"/>
      <dgm:spPr/>
    </dgm:pt>
    <dgm:pt modelId="{D2702699-A3F8-4CAA-B65C-FB534D1CCD60}" type="pres">
      <dgm:prSet presAssocID="{097B47D2-B4B8-453C-B394-7C1259D70A45}" presName="sibTrans" presStyleLbl="sibTrans2D1" presStyleIdx="1" presStyleCnt="5"/>
      <dgm:spPr/>
    </dgm:pt>
    <dgm:pt modelId="{415F6937-CCA3-425F-8E89-36DB55B568DE}" type="pres">
      <dgm:prSet presAssocID="{5832CC7D-EA71-485E-BFBC-3D48160447F1}" presName="node" presStyleLbl="node1" presStyleIdx="2" presStyleCnt="5">
        <dgm:presLayoutVars>
          <dgm:bulletEnabled val="1"/>
        </dgm:presLayoutVars>
      </dgm:prSet>
      <dgm:spPr/>
    </dgm:pt>
    <dgm:pt modelId="{B2452F5B-4557-4DAD-B5CB-68FBDEED0DBB}" type="pres">
      <dgm:prSet presAssocID="{5832CC7D-EA71-485E-BFBC-3D48160447F1}" presName="dummy" presStyleCnt="0"/>
      <dgm:spPr/>
    </dgm:pt>
    <dgm:pt modelId="{57D76194-9E11-4710-BA04-20550135E2FD}" type="pres">
      <dgm:prSet presAssocID="{D98A8C20-EA38-4AD8-87C7-170D84C3DFC9}" presName="sibTrans" presStyleLbl="sibTrans2D1" presStyleIdx="2" presStyleCnt="5"/>
      <dgm:spPr/>
    </dgm:pt>
    <dgm:pt modelId="{C6F71845-63EB-4ED3-9861-52C2D6C60117}" type="pres">
      <dgm:prSet presAssocID="{DBAE9358-1F4E-4199-93DE-1059E5B07938}" presName="node" presStyleLbl="node1" presStyleIdx="3" presStyleCnt="5">
        <dgm:presLayoutVars>
          <dgm:bulletEnabled val="1"/>
        </dgm:presLayoutVars>
      </dgm:prSet>
      <dgm:spPr/>
    </dgm:pt>
    <dgm:pt modelId="{77DF19CB-AB01-491E-9248-9C0A2E4C581D}" type="pres">
      <dgm:prSet presAssocID="{DBAE9358-1F4E-4199-93DE-1059E5B07938}" presName="dummy" presStyleCnt="0"/>
      <dgm:spPr/>
    </dgm:pt>
    <dgm:pt modelId="{DA503709-B6DD-42C5-ABC9-16CD9066A82A}" type="pres">
      <dgm:prSet presAssocID="{6A55831A-467B-489F-8521-9D0CEB45B3A5}" presName="sibTrans" presStyleLbl="sibTrans2D1" presStyleIdx="3" presStyleCnt="5"/>
      <dgm:spPr/>
    </dgm:pt>
    <dgm:pt modelId="{19F8DF9C-5A90-48A8-962B-5246B7A65271}" type="pres">
      <dgm:prSet presAssocID="{2EE57735-53E3-4B6F-A4DC-EA7E7CAB428F}" presName="node" presStyleLbl="node1" presStyleIdx="4" presStyleCnt="5">
        <dgm:presLayoutVars>
          <dgm:bulletEnabled val="1"/>
        </dgm:presLayoutVars>
      </dgm:prSet>
      <dgm:spPr/>
    </dgm:pt>
    <dgm:pt modelId="{1FC5B03A-3940-45CD-8E1B-9C3497623C80}" type="pres">
      <dgm:prSet presAssocID="{2EE57735-53E3-4B6F-A4DC-EA7E7CAB428F}" presName="dummy" presStyleCnt="0"/>
      <dgm:spPr/>
    </dgm:pt>
    <dgm:pt modelId="{A7E7AA47-D6C1-4140-9C5C-F98F898C2354}" type="pres">
      <dgm:prSet presAssocID="{359D22D7-3153-436E-9F1D-6525676A52BC}" presName="sibTrans" presStyleLbl="sibTrans2D1" presStyleIdx="4" presStyleCnt="5"/>
      <dgm:spPr/>
    </dgm:pt>
  </dgm:ptLst>
  <dgm:cxnLst>
    <dgm:cxn modelId="{9E7A5D00-BD08-4AEF-844A-575608A76CB3}" type="presOf" srcId="{C0610BAE-3A98-4C91-9E7A-2D7144E9AC59}" destId="{A9D51249-B643-4B3A-871A-225941E530B0}" srcOrd="0" destOrd="0" presId="urn:microsoft.com/office/officeart/2005/8/layout/radial6"/>
    <dgm:cxn modelId="{02700B11-2E69-4DBD-A663-00660DD39E73}" type="presOf" srcId="{B09861CA-CEB5-4A9F-B464-29F0F7FEA848}" destId="{5B6A7E6D-798C-4DED-BB83-EDC87C035AA8}" srcOrd="0" destOrd="0" presId="urn:microsoft.com/office/officeart/2005/8/layout/radial6"/>
    <dgm:cxn modelId="{120D9F25-6DF3-4842-8B25-34484769A5A3}" type="presOf" srcId="{097B47D2-B4B8-453C-B394-7C1259D70A45}" destId="{D2702699-A3F8-4CAA-B65C-FB534D1CCD60}" srcOrd="0" destOrd="0" presId="urn:microsoft.com/office/officeart/2005/8/layout/radial6"/>
    <dgm:cxn modelId="{A09E872A-4699-4D7C-B026-0298D5FB7B79}" type="presOf" srcId="{92368002-1608-4EE5-8F9A-713931AE135C}" destId="{5C07463D-784F-4E9F-84B1-7669652598DA}" srcOrd="0" destOrd="0" presId="urn:microsoft.com/office/officeart/2005/8/layout/radial6"/>
    <dgm:cxn modelId="{52D49E37-2BF0-4566-9486-B8DB4045D6DA}" type="presOf" srcId="{2EE57735-53E3-4B6F-A4DC-EA7E7CAB428F}" destId="{19F8DF9C-5A90-48A8-962B-5246B7A65271}" srcOrd="0" destOrd="0" presId="urn:microsoft.com/office/officeart/2005/8/layout/radial6"/>
    <dgm:cxn modelId="{AC0F365C-3476-4AE8-A4D5-5C5D2F1DEE7A}" type="presOf" srcId="{D98A8C20-EA38-4AD8-87C7-170D84C3DFC9}" destId="{57D76194-9E11-4710-BA04-20550135E2FD}" srcOrd="0" destOrd="0" presId="urn:microsoft.com/office/officeart/2005/8/layout/radial6"/>
    <dgm:cxn modelId="{804EFE64-D72A-451B-9700-29DF06F79477}" srcId="{C8CAFEA8-1386-4632-800D-19B7B864158B}" destId="{C0610BAE-3A98-4C91-9E7A-2D7144E9AC59}" srcOrd="0" destOrd="0" parTransId="{54284A49-41B7-45C5-9E60-112AAF5494E4}" sibTransId="{14237C0F-8F76-4289-8A53-B0BE1EA359B2}"/>
    <dgm:cxn modelId="{02400846-13B6-4919-9F95-783D16BCBCF8}" type="presOf" srcId="{6A55831A-467B-489F-8521-9D0CEB45B3A5}" destId="{DA503709-B6DD-42C5-ABC9-16CD9066A82A}" srcOrd="0" destOrd="0" presId="urn:microsoft.com/office/officeart/2005/8/layout/radial6"/>
    <dgm:cxn modelId="{9EB1E184-AFCC-4A1A-926E-975F7284ACA2}" srcId="{C0610BAE-3A98-4C91-9E7A-2D7144E9AC59}" destId="{2EE57735-53E3-4B6F-A4DC-EA7E7CAB428F}" srcOrd="4" destOrd="0" parTransId="{23EFEE42-B147-4B07-B23A-DA26C0CC25AD}" sibTransId="{359D22D7-3153-436E-9F1D-6525676A52BC}"/>
    <dgm:cxn modelId="{B78DDBA7-1B12-4848-922C-21C25F4E835B}" srcId="{C0610BAE-3A98-4C91-9E7A-2D7144E9AC59}" destId="{9F444A40-644F-496B-9184-46DD6BCE053D}" srcOrd="0" destOrd="0" parTransId="{7479B676-7259-4086-84AD-4B19213ACD83}" sibTransId="{B09861CA-CEB5-4A9F-B464-29F0F7FEA848}"/>
    <dgm:cxn modelId="{2D4D69BA-9D6C-444D-BEED-0D849A16A428}" type="presOf" srcId="{9F444A40-644F-496B-9184-46DD6BCE053D}" destId="{C136A193-8EBE-4B48-94CE-35D9C9817DC3}" srcOrd="0" destOrd="0" presId="urn:microsoft.com/office/officeart/2005/8/layout/radial6"/>
    <dgm:cxn modelId="{069E05BC-3104-4565-941D-EC26B2925E30}" type="presOf" srcId="{359D22D7-3153-436E-9F1D-6525676A52BC}" destId="{A7E7AA47-D6C1-4140-9C5C-F98F898C2354}" srcOrd="0" destOrd="0" presId="urn:microsoft.com/office/officeart/2005/8/layout/radial6"/>
    <dgm:cxn modelId="{437B09BD-E7CF-4B60-B8CB-34A0F15F676A}" type="presOf" srcId="{C8CAFEA8-1386-4632-800D-19B7B864158B}" destId="{26D6C521-9B80-4B1F-ADF1-6DB23C392257}" srcOrd="0" destOrd="0" presId="urn:microsoft.com/office/officeart/2005/8/layout/radial6"/>
    <dgm:cxn modelId="{06B5A2C4-9ABD-45C4-ACDB-746327C9BCAC}" srcId="{C0610BAE-3A98-4C91-9E7A-2D7144E9AC59}" destId="{92368002-1608-4EE5-8F9A-713931AE135C}" srcOrd="1" destOrd="0" parTransId="{D78FC267-02B8-44D5-B769-F5405494FC74}" sibTransId="{097B47D2-B4B8-453C-B394-7C1259D70A45}"/>
    <dgm:cxn modelId="{9486E3C6-9B2D-4200-A0D7-F2BAB8AD3F24}" type="presOf" srcId="{5832CC7D-EA71-485E-BFBC-3D48160447F1}" destId="{415F6937-CCA3-425F-8E89-36DB55B568DE}" srcOrd="0" destOrd="0" presId="urn:microsoft.com/office/officeart/2005/8/layout/radial6"/>
    <dgm:cxn modelId="{0CA76FE6-35E4-402D-860D-385EF3E02C73}" srcId="{C0610BAE-3A98-4C91-9E7A-2D7144E9AC59}" destId="{5832CC7D-EA71-485E-BFBC-3D48160447F1}" srcOrd="2" destOrd="0" parTransId="{7C44D9A4-ABCE-4DE4-A796-C2F41616F2E8}" sibTransId="{D98A8C20-EA38-4AD8-87C7-170D84C3DFC9}"/>
    <dgm:cxn modelId="{40BDAAF1-46F7-4528-830B-5121A095135B}" srcId="{C0610BAE-3A98-4C91-9E7A-2D7144E9AC59}" destId="{DBAE9358-1F4E-4199-93DE-1059E5B07938}" srcOrd="3" destOrd="0" parTransId="{4DD5C37A-DE9B-4D79-9620-6F9F9274576B}" sibTransId="{6A55831A-467B-489F-8521-9D0CEB45B3A5}"/>
    <dgm:cxn modelId="{9C0C28FB-8E6C-463B-8479-9B533258E0A1}" type="presOf" srcId="{DBAE9358-1F4E-4199-93DE-1059E5B07938}" destId="{C6F71845-63EB-4ED3-9861-52C2D6C60117}" srcOrd="0" destOrd="0" presId="urn:microsoft.com/office/officeart/2005/8/layout/radial6"/>
    <dgm:cxn modelId="{4C97566D-3235-428E-A99A-82535BAD7F6F}" type="presParOf" srcId="{26D6C521-9B80-4B1F-ADF1-6DB23C392257}" destId="{A9D51249-B643-4B3A-871A-225941E530B0}" srcOrd="0" destOrd="0" presId="urn:microsoft.com/office/officeart/2005/8/layout/radial6"/>
    <dgm:cxn modelId="{2B2317C8-60C5-4D1B-A9F6-1D11022B35D3}" type="presParOf" srcId="{26D6C521-9B80-4B1F-ADF1-6DB23C392257}" destId="{C136A193-8EBE-4B48-94CE-35D9C9817DC3}" srcOrd="1" destOrd="0" presId="urn:microsoft.com/office/officeart/2005/8/layout/radial6"/>
    <dgm:cxn modelId="{11E3858B-6F79-48AB-AADD-C0DEE03A9C55}" type="presParOf" srcId="{26D6C521-9B80-4B1F-ADF1-6DB23C392257}" destId="{7170D166-40A7-4434-AD51-DEB6142A26FF}" srcOrd="2" destOrd="0" presId="urn:microsoft.com/office/officeart/2005/8/layout/radial6"/>
    <dgm:cxn modelId="{F93538F2-1ED2-476D-A8D9-BE747841D681}" type="presParOf" srcId="{26D6C521-9B80-4B1F-ADF1-6DB23C392257}" destId="{5B6A7E6D-798C-4DED-BB83-EDC87C035AA8}" srcOrd="3" destOrd="0" presId="urn:microsoft.com/office/officeart/2005/8/layout/radial6"/>
    <dgm:cxn modelId="{D60035F5-4F78-44B0-B299-11F1EAA9B5F7}" type="presParOf" srcId="{26D6C521-9B80-4B1F-ADF1-6DB23C392257}" destId="{5C07463D-784F-4E9F-84B1-7669652598DA}" srcOrd="4" destOrd="0" presId="urn:microsoft.com/office/officeart/2005/8/layout/radial6"/>
    <dgm:cxn modelId="{66DAB9F0-4B56-4421-8767-15B839220EE9}" type="presParOf" srcId="{26D6C521-9B80-4B1F-ADF1-6DB23C392257}" destId="{AE303571-C04A-4FB0-84FA-778345E302FB}" srcOrd="5" destOrd="0" presId="urn:microsoft.com/office/officeart/2005/8/layout/radial6"/>
    <dgm:cxn modelId="{9C1E293C-7FC4-4614-89D9-E4A8144AAE6E}" type="presParOf" srcId="{26D6C521-9B80-4B1F-ADF1-6DB23C392257}" destId="{D2702699-A3F8-4CAA-B65C-FB534D1CCD60}" srcOrd="6" destOrd="0" presId="urn:microsoft.com/office/officeart/2005/8/layout/radial6"/>
    <dgm:cxn modelId="{CBA77742-1DF3-461E-97DC-7C0784712E09}" type="presParOf" srcId="{26D6C521-9B80-4B1F-ADF1-6DB23C392257}" destId="{415F6937-CCA3-425F-8E89-36DB55B568DE}" srcOrd="7" destOrd="0" presId="urn:microsoft.com/office/officeart/2005/8/layout/radial6"/>
    <dgm:cxn modelId="{B3A1A390-E5D6-42ED-B464-7B4DA0AC7F54}" type="presParOf" srcId="{26D6C521-9B80-4B1F-ADF1-6DB23C392257}" destId="{B2452F5B-4557-4DAD-B5CB-68FBDEED0DBB}" srcOrd="8" destOrd="0" presId="urn:microsoft.com/office/officeart/2005/8/layout/radial6"/>
    <dgm:cxn modelId="{B00FFB9E-FD11-4988-8D21-849EDE27B23A}" type="presParOf" srcId="{26D6C521-9B80-4B1F-ADF1-6DB23C392257}" destId="{57D76194-9E11-4710-BA04-20550135E2FD}" srcOrd="9" destOrd="0" presId="urn:microsoft.com/office/officeart/2005/8/layout/radial6"/>
    <dgm:cxn modelId="{029EFA3B-B600-4301-988C-25B328CE08C9}" type="presParOf" srcId="{26D6C521-9B80-4B1F-ADF1-6DB23C392257}" destId="{C6F71845-63EB-4ED3-9861-52C2D6C60117}" srcOrd="10" destOrd="0" presId="urn:microsoft.com/office/officeart/2005/8/layout/radial6"/>
    <dgm:cxn modelId="{FFD21D19-4B9D-4DFC-A59F-4F2315D4A3AA}" type="presParOf" srcId="{26D6C521-9B80-4B1F-ADF1-6DB23C392257}" destId="{77DF19CB-AB01-491E-9248-9C0A2E4C581D}" srcOrd="11" destOrd="0" presId="urn:microsoft.com/office/officeart/2005/8/layout/radial6"/>
    <dgm:cxn modelId="{3E2D858D-4A94-42AC-A652-1EBB7D7F2616}" type="presParOf" srcId="{26D6C521-9B80-4B1F-ADF1-6DB23C392257}" destId="{DA503709-B6DD-42C5-ABC9-16CD9066A82A}" srcOrd="12" destOrd="0" presId="urn:microsoft.com/office/officeart/2005/8/layout/radial6"/>
    <dgm:cxn modelId="{A9A6C50D-431F-4AF8-BE31-639E76905BB8}" type="presParOf" srcId="{26D6C521-9B80-4B1F-ADF1-6DB23C392257}" destId="{19F8DF9C-5A90-48A8-962B-5246B7A65271}" srcOrd="13" destOrd="0" presId="urn:microsoft.com/office/officeart/2005/8/layout/radial6"/>
    <dgm:cxn modelId="{FBEFB9B3-B671-4753-8097-40549572B69C}" type="presParOf" srcId="{26D6C521-9B80-4B1F-ADF1-6DB23C392257}" destId="{1FC5B03A-3940-45CD-8E1B-9C3497623C80}" srcOrd="14" destOrd="0" presId="urn:microsoft.com/office/officeart/2005/8/layout/radial6"/>
    <dgm:cxn modelId="{148C1C08-FFA1-4A05-8798-6C1D803A30CB}" type="presParOf" srcId="{26D6C521-9B80-4B1F-ADF1-6DB23C392257}" destId="{A7E7AA47-D6C1-4140-9C5C-F98F898C2354}" srcOrd="15"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E7AA47-D6C1-4140-9C5C-F98F898C2354}">
      <dsp:nvSpPr>
        <dsp:cNvPr id="0" name=""/>
        <dsp:cNvSpPr/>
      </dsp:nvSpPr>
      <dsp:spPr>
        <a:xfrm>
          <a:off x="1501659" y="612365"/>
          <a:ext cx="4074374" cy="4074374"/>
        </a:xfrm>
        <a:prstGeom prst="blockArc">
          <a:avLst>
            <a:gd name="adj1" fmla="val 11880000"/>
            <a:gd name="adj2" fmla="val 16200000"/>
            <a:gd name="adj3" fmla="val 4643"/>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A503709-B6DD-42C5-ABC9-16CD9066A82A}">
      <dsp:nvSpPr>
        <dsp:cNvPr id="0" name=""/>
        <dsp:cNvSpPr/>
      </dsp:nvSpPr>
      <dsp:spPr>
        <a:xfrm>
          <a:off x="1501659" y="612365"/>
          <a:ext cx="4074374" cy="4074374"/>
        </a:xfrm>
        <a:prstGeom prst="blockArc">
          <a:avLst>
            <a:gd name="adj1" fmla="val 7560000"/>
            <a:gd name="adj2" fmla="val 11880000"/>
            <a:gd name="adj3" fmla="val 4643"/>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7D76194-9E11-4710-BA04-20550135E2FD}">
      <dsp:nvSpPr>
        <dsp:cNvPr id="0" name=""/>
        <dsp:cNvSpPr/>
      </dsp:nvSpPr>
      <dsp:spPr>
        <a:xfrm>
          <a:off x="1501659" y="612365"/>
          <a:ext cx="4074374" cy="4074374"/>
        </a:xfrm>
        <a:prstGeom prst="blockArc">
          <a:avLst>
            <a:gd name="adj1" fmla="val 3240000"/>
            <a:gd name="adj2" fmla="val 7560000"/>
            <a:gd name="adj3" fmla="val 4643"/>
          </a:avLst>
        </a:prstGeom>
        <a:solidFill>
          <a:srgbClr val="66CCFF"/>
        </a:solidFill>
        <a:ln>
          <a:noFill/>
        </a:ln>
        <a:effectLst/>
      </dsp:spPr>
      <dsp:style>
        <a:lnRef idx="0">
          <a:scrgbClr r="0" g="0" b="0"/>
        </a:lnRef>
        <a:fillRef idx="1">
          <a:scrgbClr r="0" g="0" b="0"/>
        </a:fillRef>
        <a:effectRef idx="0">
          <a:scrgbClr r="0" g="0" b="0"/>
        </a:effectRef>
        <a:fontRef idx="minor">
          <a:schemeClr val="lt1"/>
        </a:fontRef>
      </dsp:style>
    </dsp:sp>
    <dsp:sp modelId="{D2702699-A3F8-4CAA-B65C-FB534D1CCD60}">
      <dsp:nvSpPr>
        <dsp:cNvPr id="0" name=""/>
        <dsp:cNvSpPr/>
      </dsp:nvSpPr>
      <dsp:spPr>
        <a:xfrm>
          <a:off x="1501659" y="612365"/>
          <a:ext cx="4074374" cy="4074374"/>
        </a:xfrm>
        <a:prstGeom prst="blockArc">
          <a:avLst>
            <a:gd name="adj1" fmla="val 20520000"/>
            <a:gd name="adj2" fmla="val 3240000"/>
            <a:gd name="adj3" fmla="val 4643"/>
          </a:avLst>
        </a:prstGeom>
        <a:solidFill>
          <a:srgbClr val="ED7D31"/>
        </a:solidFill>
        <a:ln>
          <a:noFill/>
        </a:ln>
        <a:effectLst/>
      </dsp:spPr>
      <dsp:style>
        <a:lnRef idx="0">
          <a:scrgbClr r="0" g="0" b="0"/>
        </a:lnRef>
        <a:fillRef idx="1">
          <a:scrgbClr r="0" g="0" b="0"/>
        </a:fillRef>
        <a:effectRef idx="0">
          <a:scrgbClr r="0" g="0" b="0"/>
        </a:effectRef>
        <a:fontRef idx="minor">
          <a:schemeClr val="lt1"/>
        </a:fontRef>
      </dsp:style>
    </dsp:sp>
    <dsp:sp modelId="{5B6A7E6D-798C-4DED-BB83-EDC87C035AA8}">
      <dsp:nvSpPr>
        <dsp:cNvPr id="0" name=""/>
        <dsp:cNvSpPr/>
      </dsp:nvSpPr>
      <dsp:spPr>
        <a:xfrm>
          <a:off x="1501659" y="612365"/>
          <a:ext cx="4074374" cy="4074374"/>
        </a:xfrm>
        <a:prstGeom prst="blockArc">
          <a:avLst>
            <a:gd name="adj1" fmla="val 16200000"/>
            <a:gd name="adj2" fmla="val 20520000"/>
            <a:gd name="adj3" fmla="val 4643"/>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sp>
    <dsp:sp modelId="{A9D51249-B643-4B3A-871A-225941E530B0}">
      <dsp:nvSpPr>
        <dsp:cNvPr id="0" name=""/>
        <dsp:cNvSpPr/>
      </dsp:nvSpPr>
      <dsp:spPr>
        <a:xfrm>
          <a:off x="2600568" y="1711274"/>
          <a:ext cx="1876556" cy="187655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kern="1200" cap="none" spc="0" dirty="0">
            <a:ln w="3175">
              <a:solidFill>
                <a:srgbClr val="FFC000"/>
              </a:solidFill>
              <a:prstDash val="solid"/>
            </a:ln>
            <a:solidFill>
              <a:schemeClr val="bg1"/>
            </a:solidFill>
            <a:effectLst>
              <a:outerShdw dist="38100" dir="2700000" algn="tl" rotWithShape="0">
                <a:schemeClr val="accent2"/>
              </a:outerShdw>
            </a:effectLst>
          </a:endParaRPr>
        </a:p>
      </dsp:txBody>
      <dsp:txXfrm>
        <a:off x="2875383" y="1986089"/>
        <a:ext cx="1326926" cy="1326926"/>
      </dsp:txXfrm>
    </dsp:sp>
    <dsp:sp modelId="{C136A193-8EBE-4B48-94CE-35D9C9817DC3}">
      <dsp:nvSpPr>
        <dsp:cNvPr id="0" name=""/>
        <dsp:cNvSpPr/>
      </dsp:nvSpPr>
      <dsp:spPr>
        <a:xfrm>
          <a:off x="2882052" y="2860"/>
          <a:ext cx="1313589" cy="1313589"/>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البساطة والوضوح</a:t>
          </a:r>
          <a:endParaRPr lang="en-US" sz="2000" b="1" kern="1200" dirty="0">
            <a:solidFill>
              <a:schemeClr val="tx1"/>
            </a:solidFill>
          </a:endParaRPr>
        </a:p>
      </dsp:txBody>
      <dsp:txXfrm>
        <a:off x="3074423" y="195231"/>
        <a:ext cx="928847" cy="928847"/>
      </dsp:txXfrm>
    </dsp:sp>
    <dsp:sp modelId="{5C07463D-784F-4E9F-84B1-7669652598DA}">
      <dsp:nvSpPr>
        <dsp:cNvPr id="0" name=""/>
        <dsp:cNvSpPr/>
      </dsp:nvSpPr>
      <dsp:spPr>
        <a:xfrm>
          <a:off x="4774557" y="1377845"/>
          <a:ext cx="1313589" cy="1313589"/>
        </a:xfrm>
        <a:prstGeom prst="ellipse">
          <a:avLst/>
        </a:prstGeom>
        <a:solidFill>
          <a:srgbClr val="ED7D3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الإثارة والتشويق </a:t>
          </a:r>
          <a:endParaRPr lang="en-US" sz="2000" b="1" kern="1200" dirty="0">
            <a:solidFill>
              <a:schemeClr val="tx1"/>
            </a:solidFill>
          </a:endParaRPr>
        </a:p>
      </dsp:txBody>
      <dsp:txXfrm>
        <a:off x="4966928" y="1570216"/>
        <a:ext cx="928847" cy="928847"/>
      </dsp:txXfrm>
    </dsp:sp>
    <dsp:sp modelId="{415F6937-CCA3-425F-8E89-36DB55B568DE}">
      <dsp:nvSpPr>
        <dsp:cNvPr id="0" name=""/>
        <dsp:cNvSpPr/>
      </dsp:nvSpPr>
      <dsp:spPr>
        <a:xfrm>
          <a:off x="4051684" y="3602619"/>
          <a:ext cx="1313589" cy="1313589"/>
        </a:xfrm>
        <a:prstGeom prst="ellipse">
          <a:avLst/>
        </a:prstGeom>
        <a:solidFill>
          <a:srgbClr val="66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إشباع الرغبات والحاجات </a:t>
          </a:r>
          <a:endParaRPr lang="en-US" sz="2000" b="1" kern="1200" dirty="0">
            <a:solidFill>
              <a:schemeClr val="tx1"/>
            </a:solidFill>
          </a:endParaRPr>
        </a:p>
      </dsp:txBody>
      <dsp:txXfrm>
        <a:off x="4244055" y="3794990"/>
        <a:ext cx="928847" cy="928847"/>
      </dsp:txXfrm>
    </dsp:sp>
    <dsp:sp modelId="{C6F71845-63EB-4ED3-9861-52C2D6C60117}">
      <dsp:nvSpPr>
        <dsp:cNvPr id="0" name=""/>
        <dsp:cNvSpPr/>
      </dsp:nvSpPr>
      <dsp:spPr>
        <a:xfrm>
          <a:off x="1712419" y="3602619"/>
          <a:ext cx="1313589" cy="1313589"/>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مصداقية المضمون والمصدر </a:t>
          </a:r>
          <a:endParaRPr lang="en-US" sz="2000" b="1" kern="1200" dirty="0">
            <a:solidFill>
              <a:schemeClr val="tx1"/>
            </a:solidFill>
          </a:endParaRPr>
        </a:p>
      </dsp:txBody>
      <dsp:txXfrm>
        <a:off x="1904790" y="3794990"/>
        <a:ext cx="928847" cy="928847"/>
      </dsp:txXfrm>
    </dsp:sp>
    <dsp:sp modelId="{19F8DF9C-5A90-48A8-962B-5246B7A65271}">
      <dsp:nvSpPr>
        <dsp:cNvPr id="0" name=""/>
        <dsp:cNvSpPr/>
      </dsp:nvSpPr>
      <dsp:spPr>
        <a:xfrm>
          <a:off x="989546" y="1377845"/>
          <a:ext cx="1313589" cy="1313589"/>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الإثابة والتعزيز </a:t>
          </a:r>
          <a:endParaRPr lang="en-US" sz="2000" b="1" kern="1200" dirty="0">
            <a:solidFill>
              <a:schemeClr val="tx1"/>
            </a:solidFill>
          </a:endParaRPr>
        </a:p>
      </dsp:txBody>
      <dsp:txXfrm>
        <a:off x="1181917" y="1570216"/>
        <a:ext cx="928847" cy="928847"/>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2639422992"/>
      </p:ext>
    </p:extLst>
  </p:cSld>
  <p:clrMapOvr>
    <a:masterClrMapping/>
  </p:clrMapOvr>
  <p:transition spd="slow">
    <p:comb/>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343138320"/>
      </p:ext>
    </p:extLst>
  </p:cSld>
  <p:clrMapOvr>
    <a:masterClrMapping/>
  </p:clrMapOvr>
  <p:transition spd="slow">
    <p:comb/>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07661411"/>
      </p:ext>
    </p:extLst>
  </p:cSld>
  <p:clrMapOvr>
    <a:masterClrMapping/>
  </p:clrMapOvr>
  <p:transition spd="slow">
    <p:comb/>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736900740"/>
      </p:ext>
    </p:extLst>
  </p:cSld>
  <p:clrMapOvr>
    <a:masterClrMapping/>
  </p:clrMapOvr>
  <p:transition spd="slow">
    <p:comb/>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3266418716"/>
      </p:ext>
    </p:extLst>
  </p:cSld>
  <p:clrMapOvr>
    <a:masterClrMapping/>
  </p:clrMapOvr>
  <p:transition spd="slow">
    <p:comb/>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1790692743"/>
      </p:ext>
    </p:extLst>
  </p:cSld>
  <p:clrMapOvr>
    <a:masterClrMapping/>
  </p:clrMapOvr>
  <p:transition spd="slow">
    <p:comb/>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Date Placeholder 3">
            <a:extLst>
              <a:ext uri="{FF2B5EF4-FFF2-40B4-BE49-F238E27FC236}">
                <a16:creationId xmlns:a16="http://schemas.microsoft.com/office/drawing/2014/main" id="{B714DE1A-501D-AB37-B256-EC172E7D053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a16="http://schemas.microsoft.com/office/drawing/2014/main" id="{25C32DBD-2E5A-A265-0278-51965749E55C}"/>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B65D207-617D-58CE-9DAA-FA09741AAC08}"/>
              </a:ext>
            </a:extLst>
          </p:cNvPr>
          <p:cNvSpPr>
            <a:spLocks noGrp="1"/>
          </p:cNvSpPr>
          <p:nvPr>
            <p:ph type="sldNum" sz="quarter" idx="12"/>
          </p:nvPr>
        </p:nvSpPr>
        <p:spPr/>
        <p:txBody>
          <a:bodyPr/>
          <a:lstStyle>
            <a:lvl1pPr>
              <a:defRPr/>
            </a:lvl1pPr>
          </a:lstStyle>
          <a:p>
            <a:fld id="{4BDB7C9F-20AB-4312-A3A1-50F7A29F48A9}" type="slidenum">
              <a:rPr lang="en-US" altLang="en-US"/>
              <a:pPr/>
              <a:t>‹#›</a:t>
            </a:fld>
            <a:endParaRPr lang="en-US" altLang="en-US"/>
          </a:p>
        </p:txBody>
      </p:sp>
    </p:spTree>
    <p:extLst>
      <p:ext uri="{BB962C8B-B14F-4D97-AF65-F5344CB8AC3E}">
        <p14:creationId xmlns:p14="http://schemas.microsoft.com/office/powerpoint/2010/main" val="2780116418"/>
      </p:ext>
    </p:extLst>
  </p:cSld>
  <p:clrMapOvr>
    <a:masterClrMapping/>
  </p:clrMapOvr>
  <p:transition spd="slow">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6/25/2024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 id="2147483669" r:id="rId16"/>
    <p:sldLayoutId id="2147483670" r:id="rId17"/>
    <p:sldLayoutId id="2147483671" r:id="rId18"/>
    <p:sldLayoutId id="2147483672" r:id="rId19"/>
    <p:sldLayoutId id="2147483673" r:id="rId20"/>
    <p:sldLayoutId id="2147483674" r:id="rId21"/>
    <p:sldLayoutId id="2147483675" r:id="rId22"/>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WEbnWu1xwSg" TargetMode="External"/><Relationship Id="rId7" Type="http://schemas.openxmlformats.org/officeDocument/2006/relationships/image" Target="../media/image9.gif"/><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8.jpeg"/><Relationship Id="rId5" Type="http://schemas.openxmlformats.org/officeDocument/2006/relationships/hyperlink" Target="https://www.linkedin.com/feed/hashtag/?keywords=%D8%A7%D9%84%D8%B3%D8%B9%D9%88%D8%AF%D9%8A%D8%A9&amp;highlightedUpdateUrns=urn%3Ali%3Aactivity%3A7159589099308298241" TargetMode="External"/><Relationship Id="rId4" Type="http://schemas.openxmlformats.org/officeDocument/2006/relationships/hyperlink" Target="https://www.youtube.com/watch?v=t8DBsD8fZTA"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hyperlink" Target="https://www.for9a.com/learn/-%D9%85%D8%A7%D9%87%D9%8A-%D9%85%D9%87%D8%A7%D8%B1%D8%A7%D8%AA-%D8%A7%D9%84%D8%A5%D9%82%D9%86%D8%A7%D8%B9-%D9%88%D8%A7%D9%84%D8%AA%D8%A3%D8%AB%D9%8A%D8%B1-%D9%88%D9%83%D9%8A%D9%81-%D9%8A%D9%85%D9%83%D9%86%D9%83-%D8%AA%D8%B7%D9%88%D9%8A%D8%B1%D9%87%D8%A7"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9.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53.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image" Target="../media/image2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2.wdp"/><Relationship Id="rId4" Type="http://schemas.openxmlformats.org/officeDocument/2006/relationships/image" Target="../media/image28.svg"/><Relationship Id="rId9"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Times New Roman" panose="02020603050405020304" pitchFamily="18" charset="0"/>
                <a:cs typeface="Times New Roman" panose="02020603050405020304" pitchFamily="18" charset="0"/>
              </a:rPr>
              <a:t>محاضرة 2</a:t>
            </a:r>
            <a:endParaRPr lang="en-US" sz="2800" b="1">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52092" y="4739245"/>
            <a:ext cx="1699503"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مبادئ الإقناع</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5434" y="1887848"/>
            <a:ext cx="4688741" cy="3765133"/>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قواعد الإقناع</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عوامل نجاح عملية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عملية التواصل </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خاتمة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مبادئ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424773781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21AB6C-6A0F-0E8C-CD37-A57759E5740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56B0B1C-4A77-AEE3-3EEF-F29E6D26F9CD}"/>
              </a:ext>
            </a:extLst>
          </p:cNvPr>
          <p:cNvSpPr txBox="1"/>
          <p:nvPr/>
        </p:nvSpPr>
        <p:spPr>
          <a:xfrm>
            <a:off x="3048001" y="764121"/>
            <a:ext cx="5897880" cy="584775"/>
          </a:xfrm>
          <a:prstGeom prst="rect">
            <a:avLst/>
          </a:prstGeom>
          <a:noFill/>
        </p:spPr>
        <p:txBody>
          <a:bodyPr wrap="square" rtlCol="0">
            <a:spAutoFit/>
          </a:bodyPr>
          <a:lstStyle/>
          <a:p>
            <a:pPr algn="ctr" rtl="1"/>
            <a:r>
              <a:rPr lang="ar-EG" sz="3200" b="1" dirty="0">
                <a:solidFill>
                  <a:srgbClr val="FFFF00"/>
                </a:solidFill>
                <a:latin typeface="Times New Roman" panose="02020603050405020304" pitchFamily="18" charset="0"/>
                <a:cs typeface="Times New Roman" panose="02020603050405020304" pitchFamily="18" charset="0"/>
              </a:rPr>
              <a:t>سمو الأميرة ريما بنت بندر آل سعود</a:t>
            </a:r>
          </a:p>
        </p:txBody>
      </p:sp>
      <p:sp>
        <p:nvSpPr>
          <p:cNvPr id="29" name="Rectangle 28">
            <a:extLst>
              <a:ext uri="{FF2B5EF4-FFF2-40B4-BE49-F238E27FC236}">
                <a16:creationId xmlns:a16="http://schemas.microsoft.com/office/drawing/2014/main" id="{B1C96401-CA2B-9026-B703-ADC737C67204}"/>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DC66C32-ED90-CF26-B6EE-CDE74B14472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06320F29-C89E-C3D5-B434-38B41D7EB08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0F3407C2-D44F-5416-72D7-584C492E4FEF}"/>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64AAA14-E245-2EE5-2A5B-41E87E53BEF4}"/>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B828ACD-B3A0-E795-8436-32228E74E585}"/>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4CAA93B-BFF4-E5A7-6140-B0C8B12ECCCF}"/>
              </a:ext>
            </a:extLst>
          </p:cNvPr>
          <p:cNvSpPr txBox="1"/>
          <p:nvPr/>
        </p:nvSpPr>
        <p:spPr>
          <a:xfrm>
            <a:off x="3288241" y="5246583"/>
            <a:ext cx="8097520" cy="369332"/>
          </a:xfrm>
          <a:prstGeom prst="rect">
            <a:avLst/>
          </a:prstGeom>
          <a:noFill/>
        </p:spPr>
        <p:txBody>
          <a:bodyPr wrap="square">
            <a:spAutoFit/>
          </a:bodyPr>
          <a:lstStyle/>
          <a:p>
            <a:pPr algn="r" rtl="1"/>
            <a:r>
              <a:rPr lang="ar-EG" dirty="0">
                <a:hlinkClick r:id="rId3"/>
              </a:rPr>
              <a:t>الأميرة ريما بنت بندر: الشعب الفلسطيني في حاجة إلى دولة ذات سيادة (</a:t>
            </a:r>
            <a:r>
              <a:rPr lang="en-US" dirty="0">
                <a:hlinkClick r:id="rId3"/>
              </a:rPr>
              <a:t>youtube.com)</a:t>
            </a:r>
            <a:endParaRPr lang="en-US" dirty="0"/>
          </a:p>
        </p:txBody>
      </p:sp>
      <p:sp>
        <p:nvSpPr>
          <p:cNvPr id="10" name="TextBox 9">
            <a:extLst>
              <a:ext uri="{FF2B5EF4-FFF2-40B4-BE49-F238E27FC236}">
                <a16:creationId xmlns:a16="http://schemas.microsoft.com/office/drawing/2014/main" id="{154DCC81-080C-EE87-781D-E6FF77269274}"/>
              </a:ext>
            </a:extLst>
          </p:cNvPr>
          <p:cNvSpPr txBox="1"/>
          <p:nvPr/>
        </p:nvSpPr>
        <p:spPr>
          <a:xfrm>
            <a:off x="1225761" y="5754421"/>
            <a:ext cx="10160000" cy="369332"/>
          </a:xfrm>
          <a:prstGeom prst="rect">
            <a:avLst/>
          </a:prstGeom>
          <a:noFill/>
        </p:spPr>
        <p:txBody>
          <a:bodyPr wrap="square">
            <a:spAutoFit/>
          </a:bodyPr>
          <a:lstStyle/>
          <a:p>
            <a:pPr algn="r" rtl="1"/>
            <a:r>
              <a:rPr lang="ar-EG" dirty="0">
                <a:hlinkClick r:id="rId4"/>
              </a:rPr>
              <a:t>(44) الأميرة ريما بنت بندر لـ</a:t>
            </a:r>
            <a:r>
              <a:rPr lang="en-US" dirty="0">
                <a:hlinkClick r:id="rId4"/>
              </a:rPr>
              <a:t>CNN: </a:t>
            </a:r>
            <a:r>
              <a:rPr lang="ar-EG" dirty="0">
                <a:hlinkClick r:id="rId4"/>
              </a:rPr>
              <a:t>الخلاف مع أمريكا ليس سياسياً ومراجعة العلاقة مع السعودية أمر إيجابي - </a:t>
            </a:r>
            <a:r>
              <a:rPr lang="en-US" dirty="0">
                <a:hlinkClick r:id="rId4"/>
              </a:rPr>
              <a:t>YouTube</a:t>
            </a:r>
            <a:endParaRPr lang="en-US" dirty="0"/>
          </a:p>
        </p:txBody>
      </p:sp>
      <p:sp>
        <p:nvSpPr>
          <p:cNvPr id="13" name="TextBox 12">
            <a:extLst>
              <a:ext uri="{FF2B5EF4-FFF2-40B4-BE49-F238E27FC236}">
                <a16:creationId xmlns:a16="http://schemas.microsoft.com/office/drawing/2014/main" id="{FB1F7098-8F30-77DC-A789-0EDB7D256847}"/>
              </a:ext>
            </a:extLst>
          </p:cNvPr>
          <p:cNvSpPr txBox="1"/>
          <p:nvPr/>
        </p:nvSpPr>
        <p:spPr>
          <a:xfrm>
            <a:off x="3891281" y="1760295"/>
            <a:ext cx="7620000" cy="2492990"/>
          </a:xfrm>
          <a:prstGeom prst="rect">
            <a:avLst/>
          </a:prstGeom>
          <a:noFill/>
        </p:spPr>
        <p:txBody>
          <a:bodyPr wrap="square">
            <a:spAutoFit/>
          </a:bodyPr>
          <a:lstStyle/>
          <a:p>
            <a:pPr algn="just" rtl="1"/>
            <a:r>
              <a:rPr lang="ar-EG" sz="2600" b="0" i="0" dirty="0">
                <a:solidFill>
                  <a:schemeClr val="accent4">
                    <a:lumMod val="20000"/>
                    <a:lumOff val="80000"/>
                  </a:schemeClr>
                </a:solidFill>
                <a:effectLst/>
                <a:latin typeface="-apple-system"/>
              </a:rPr>
              <a:t>نستعرض اليوم نموذج رائع جدًا في الظهور الإعلامي، المتزن والاحترافي، وهي سمو الأميرة </a:t>
            </a:r>
            <a:r>
              <a:rPr lang="ar-EG" sz="2600" i="0" dirty="0">
                <a:solidFill>
                  <a:schemeClr val="accent4">
                    <a:lumMod val="20000"/>
                    <a:lumOff val="80000"/>
                  </a:schemeClr>
                </a:solidFill>
                <a:effectLst/>
                <a:latin typeface="-apple-system"/>
              </a:rPr>
              <a:t>ريما بنت بندر </a:t>
            </a:r>
            <a:r>
              <a:rPr lang="ar-EG" sz="2600" b="0" i="0" dirty="0">
                <a:solidFill>
                  <a:srgbClr val="00B0F0"/>
                </a:solidFill>
                <a:effectLst/>
                <a:latin typeface="-apple-system"/>
              </a:rPr>
              <a:t>سفيرة ‫المملكة العربية </a:t>
            </a:r>
            <a:r>
              <a:rPr lang="ar-EG" sz="2600" i="0" dirty="0">
                <a:solidFill>
                  <a:srgbClr val="00B0F0"/>
                </a:solidFill>
                <a:effectLst/>
                <a:latin typeface="-apple-system"/>
                <a:hlinkClick r:id="rId5">
                  <a:extLst>
                    <a:ext uri="{A12FA001-AC4F-418D-AE19-62706E023703}">
                      <ahyp:hlinkClr xmlns:ahyp="http://schemas.microsoft.com/office/drawing/2018/hyperlinkcolor" val="tx"/>
                    </a:ext>
                  </a:extLst>
                </a:hlinkClick>
              </a:rPr>
              <a:t>السعودية</a:t>
            </a:r>
            <a:r>
              <a:rPr lang="ar-EG" sz="2600" b="0" i="0" dirty="0">
                <a:solidFill>
                  <a:srgbClr val="00B0F0"/>
                </a:solidFill>
                <a:effectLst/>
                <a:latin typeface="-apple-system"/>
              </a:rPr>
              <a:t>‬ لدى الولايات المتحدة الأمريكية بمرتبة وزير، </a:t>
            </a:r>
            <a:r>
              <a:rPr lang="ar-EG" sz="2600" b="0" i="0" dirty="0">
                <a:solidFill>
                  <a:schemeClr val="accent4">
                    <a:lumMod val="20000"/>
                    <a:lumOff val="80000"/>
                  </a:schemeClr>
                </a:solidFill>
                <a:effectLst/>
                <a:latin typeface="-apple-system"/>
              </a:rPr>
              <a:t>حيث حصلت على </a:t>
            </a:r>
            <a:r>
              <a:rPr lang="ar-EG" sz="2600" b="0" i="0" dirty="0">
                <a:solidFill>
                  <a:srgbClr val="00B0F0"/>
                </a:solidFill>
                <a:effectLst/>
                <a:latin typeface="-apple-system"/>
              </a:rPr>
              <a:t>جائزة ”بطلة المرأة العالمية“ </a:t>
            </a:r>
            <a:r>
              <a:rPr lang="ar-EG" sz="2600" b="0" i="0" dirty="0">
                <a:solidFill>
                  <a:srgbClr val="FF0000"/>
                </a:solidFill>
                <a:effectLst/>
                <a:highlight>
                  <a:srgbClr val="FFFF00"/>
                </a:highlight>
                <a:latin typeface="-apple-system"/>
              </a:rPr>
              <a:t>في مجال الدبلوماسية العالمية</a:t>
            </a:r>
            <a:r>
              <a:rPr lang="ar-EG" sz="2600" b="0" i="0" dirty="0">
                <a:solidFill>
                  <a:schemeClr val="accent4">
                    <a:lumMod val="20000"/>
                    <a:lumOff val="80000"/>
                  </a:schemeClr>
                </a:solidFill>
                <a:effectLst/>
                <a:latin typeface="-apple-system"/>
              </a:rPr>
              <a:t>. جاءت هذه الجائزة خلال المنتدى الاقتصادي العالمي الذي انعقد في دافوس يناير 2024.</a:t>
            </a:r>
            <a:endParaRPr lang="en-US" sz="2600" dirty="0">
              <a:solidFill>
                <a:schemeClr val="accent4">
                  <a:lumMod val="20000"/>
                  <a:lumOff val="80000"/>
                </a:schemeClr>
              </a:solidFill>
            </a:endParaRPr>
          </a:p>
        </p:txBody>
      </p:sp>
      <p:pic>
        <p:nvPicPr>
          <p:cNvPr id="1026" name="Picture 2" descr="أمريكا تعلق على تصويت السعودية ضد روسيا في الأمم المتحدة وتقديمها ...">
            <a:extLst>
              <a:ext uri="{FF2B5EF4-FFF2-40B4-BE49-F238E27FC236}">
                <a16:creationId xmlns:a16="http://schemas.microsoft.com/office/drawing/2014/main" id="{FAB5A251-7B74-AB25-C0AA-F43AE778B9F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4216" r="22307" b="418"/>
          <a:stretch/>
        </p:blipFill>
        <p:spPr bwMode="auto">
          <a:xfrm>
            <a:off x="270612" y="1751220"/>
            <a:ext cx="3411174" cy="300736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28" name="Picture 4" descr="Youtube Logo Sticker for iOS &amp; Android | GIPHY">
            <a:extLst>
              <a:ext uri="{FF2B5EF4-FFF2-40B4-BE49-F238E27FC236}">
                <a16:creationId xmlns:a16="http://schemas.microsoft.com/office/drawing/2014/main" id="{E33B078F-DD81-8A24-43D3-274DD19753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415481" y="3813861"/>
            <a:ext cx="1940560" cy="1940560"/>
          </a:xfrm>
          <a:prstGeom prst="rect">
            <a:avLst/>
          </a:prstGeom>
          <a:noFill/>
          <a:extLst>
            <a:ext uri="{909E8E84-426E-40DD-AFC4-6F175D3DCCD1}">
              <a14:hiddenFill xmlns:a14="http://schemas.microsoft.com/office/drawing/2010/main">
                <a:solidFill>
                  <a:srgbClr val="FFFFFF"/>
                </a:solidFill>
              </a14:hiddenFill>
            </a:ext>
          </a:extLst>
        </p:spPr>
      </p:pic>
      <p:sp>
        <p:nvSpPr>
          <p:cNvPr id="5" name="Explosion: 8 Points 4">
            <a:extLst>
              <a:ext uri="{FF2B5EF4-FFF2-40B4-BE49-F238E27FC236}">
                <a16:creationId xmlns:a16="http://schemas.microsoft.com/office/drawing/2014/main" id="{A9F95CCF-BD4E-B8A1-9100-0AC2978C2D94}"/>
              </a:ext>
            </a:extLst>
          </p:cNvPr>
          <p:cNvSpPr/>
          <p:nvPr/>
        </p:nvSpPr>
        <p:spPr>
          <a:xfrm>
            <a:off x="1734242" y="195111"/>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3294479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F9EFC-8CE2-5332-E7B5-F8D48970B78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0C7657B-18BD-EA2C-87AA-FCD25F063CBA}"/>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7B7322C-97A7-3C08-6930-6DFBA8E189F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09F0D832-750B-8E02-65FB-D11BDC48B78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2AEEDED2-F7DF-DC0D-8B89-E8193E3431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4B50612-2D91-1535-6E84-1132AE9E7662}"/>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78E202A-4D82-CDA1-052D-78D9AFBB072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050" name="Picture 2" descr="graphical user interface">
            <a:extLst>
              <a:ext uri="{FF2B5EF4-FFF2-40B4-BE49-F238E27FC236}">
                <a16:creationId xmlns:a16="http://schemas.microsoft.com/office/drawing/2014/main" id="{B68D37DC-0AE9-8ACA-5144-04C05D7D9A58}"/>
              </a:ext>
            </a:extLst>
          </p:cNvPr>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b="8331"/>
          <a:stretch/>
        </p:blipFill>
        <p:spPr bwMode="auto">
          <a:xfrm>
            <a:off x="2462091" y="127000"/>
            <a:ext cx="6858000" cy="6286616"/>
          </a:xfrm>
          <a:prstGeom prst="rect">
            <a:avLst/>
          </a:prstGeom>
          <a:noFill/>
          <a:extLst>
            <a:ext uri="{909E8E84-426E-40DD-AFC4-6F175D3DCCD1}">
              <a14:hiddenFill xmlns:a14="http://schemas.microsoft.com/office/drawing/2010/main">
                <a:solidFill>
                  <a:srgbClr val="FFFFFF"/>
                </a:solidFill>
              </a14:hiddenFill>
            </a:ext>
          </a:extLst>
        </p:spPr>
      </p:pic>
      <p:sp>
        <p:nvSpPr>
          <p:cNvPr id="5" name="Explosion: 8 Points 4">
            <a:extLst>
              <a:ext uri="{FF2B5EF4-FFF2-40B4-BE49-F238E27FC236}">
                <a16:creationId xmlns:a16="http://schemas.microsoft.com/office/drawing/2014/main" id="{59B2EA98-03E7-C03A-3865-7906A01E3093}"/>
              </a:ext>
            </a:extLst>
          </p:cNvPr>
          <p:cNvSpPr/>
          <p:nvPr/>
        </p:nvSpPr>
        <p:spPr>
          <a:xfrm>
            <a:off x="1734242" y="195111"/>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368043547"/>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21AB6C-6A0F-0E8C-CD37-A57759E5740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56B0B1C-4A77-AEE3-3EEF-F29E6D26F9CD}"/>
              </a:ext>
            </a:extLst>
          </p:cNvPr>
          <p:cNvSpPr txBox="1"/>
          <p:nvPr/>
        </p:nvSpPr>
        <p:spPr>
          <a:xfrm>
            <a:off x="3048001" y="764121"/>
            <a:ext cx="5897880" cy="584775"/>
          </a:xfrm>
          <a:prstGeom prst="rect">
            <a:avLst/>
          </a:prstGeom>
          <a:noFill/>
        </p:spPr>
        <p:txBody>
          <a:bodyPr wrap="square" rtlCol="0">
            <a:spAutoFit/>
          </a:bodyPr>
          <a:lstStyle/>
          <a:p>
            <a:pPr algn="ctr" rtl="1"/>
            <a:r>
              <a:rPr lang="ar-EG" sz="3200" b="1" dirty="0">
                <a:solidFill>
                  <a:srgbClr val="FFFF00"/>
                </a:solidFill>
                <a:latin typeface="Times New Roman" panose="02020603050405020304" pitchFamily="18" charset="0"/>
                <a:cs typeface="Times New Roman" panose="02020603050405020304" pitchFamily="18" charset="0"/>
              </a:rPr>
              <a:t>مقياس الإقناع</a:t>
            </a:r>
          </a:p>
        </p:txBody>
      </p:sp>
      <p:sp>
        <p:nvSpPr>
          <p:cNvPr id="29" name="Rectangle 28">
            <a:extLst>
              <a:ext uri="{FF2B5EF4-FFF2-40B4-BE49-F238E27FC236}">
                <a16:creationId xmlns:a16="http://schemas.microsoft.com/office/drawing/2014/main" id="{B1C96401-CA2B-9026-B703-ADC737C67204}"/>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DC66C32-ED90-CF26-B6EE-CDE74B14472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06320F29-C89E-C3D5-B434-38B41D7EB08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0F3407C2-D44F-5416-72D7-584C492E4FEF}"/>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64AAA14-E245-2EE5-2A5B-41E87E53BEF4}"/>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B828ACD-B3A0-E795-8436-32228E74E585}"/>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FB1F7098-8F30-77DC-A789-0EDB7D256847}"/>
              </a:ext>
            </a:extLst>
          </p:cNvPr>
          <p:cNvSpPr txBox="1"/>
          <p:nvPr/>
        </p:nvSpPr>
        <p:spPr>
          <a:xfrm>
            <a:off x="2030584" y="2158301"/>
            <a:ext cx="7620000" cy="646331"/>
          </a:xfrm>
          <a:prstGeom prst="rect">
            <a:avLst/>
          </a:prstGeom>
          <a:noFill/>
        </p:spPr>
        <p:txBody>
          <a:bodyPr wrap="square">
            <a:spAutoFit/>
          </a:bodyPr>
          <a:lstStyle/>
          <a:p>
            <a:pPr algn="just" rtl="1"/>
            <a:r>
              <a:rPr lang="ar-EG" sz="3600" b="0" i="0" dirty="0">
                <a:solidFill>
                  <a:schemeClr val="accent4">
                    <a:lumMod val="20000"/>
                    <a:lumOff val="80000"/>
                  </a:schemeClr>
                </a:solidFill>
                <a:effectLst/>
                <a:latin typeface="-apple-system"/>
              </a:rPr>
              <a:t>يوضح درجة ذكائك </a:t>
            </a:r>
            <a:r>
              <a:rPr lang="ar-EG" sz="3600" b="0" i="0" dirty="0" err="1">
                <a:solidFill>
                  <a:schemeClr val="accent4">
                    <a:lumMod val="20000"/>
                    <a:lumOff val="80000"/>
                  </a:schemeClr>
                </a:solidFill>
                <a:effectLst/>
                <a:latin typeface="-apple-system"/>
              </a:rPr>
              <a:t>الإقناعي</a:t>
            </a:r>
            <a:r>
              <a:rPr lang="ar-EG" sz="3600" b="0" i="0" dirty="0">
                <a:solidFill>
                  <a:schemeClr val="accent4">
                    <a:lumMod val="20000"/>
                    <a:lumOff val="80000"/>
                  </a:schemeClr>
                </a:solidFill>
                <a:effectLst/>
                <a:latin typeface="-apple-system"/>
              </a:rPr>
              <a:t> من خلال 60 سؤال</a:t>
            </a:r>
            <a:endParaRPr lang="en-US" sz="3600" dirty="0">
              <a:solidFill>
                <a:schemeClr val="accent4">
                  <a:lumMod val="20000"/>
                  <a:lumOff val="80000"/>
                </a:schemeClr>
              </a:solidFill>
            </a:endParaRPr>
          </a:p>
        </p:txBody>
      </p:sp>
      <p:pic>
        <p:nvPicPr>
          <p:cNvPr id="9" name="Picture 8">
            <a:extLst>
              <a:ext uri="{FF2B5EF4-FFF2-40B4-BE49-F238E27FC236}">
                <a16:creationId xmlns:a16="http://schemas.microsoft.com/office/drawing/2014/main" id="{0C5C4420-1FBB-71FA-E8D1-BBA280E6F805}"/>
              </a:ext>
            </a:extLst>
          </p:cNvPr>
          <p:cNvPicPr>
            <a:picLocks noChangeAspect="1"/>
          </p:cNvPicPr>
          <p:nvPr/>
        </p:nvPicPr>
        <p:blipFill rotWithShape="1">
          <a:blip r:embed="rId3">
            <a:extLst>
              <a:ext uri="{28A0092B-C50C-407E-A947-70E740481C1C}">
                <a14:useLocalDpi xmlns:a14="http://schemas.microsoft.com/office/drawing/2010/main" val="0"/>
              </a:ext>
            </a:extLst>
          </a:blip>
          <a:srcRect l="17742" t="16103" r="17751"/>
          <a:stretch/>
        </p:blipFill>
        <p:spPr>
          <a:xfrm>
            <a:off x="4132521" y="3035621"/>
            <a:ext cx="3926957" cy="3058258"/>
          </a:xfrm>
          <a:prstGeom prst="rect">
            <a:avLst/>
          </a:prstGeom>
        </p:spPr>
      </p:pic>
      <p:sp>
        <p:nvSpPr>
          <p:cNvPr id="5" name="Explosion: 8 Points 4">
            <a:extLst>
              <a:ext uri="{FF2B5EF4-FFF2-40B4-BE49-F238E27FC236}">
                <a16:creationId xmlns:a16="http://schemas.microsoft.com/office/drawing/2014/main" id="{A4756A4B-8F02-AFE2-23A4-D65F498D1F52}"/>
              </a:ext>
            </a:extLst>
          </p:cNvPr>
          <p:cNvSpPr/>
          <p:nvPr/>
        </p:nvSpPr>
        <p:spPr>
          <a:xfrm>
            <a:off x="1734242" y="195111"/>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38198220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a:extLst>
              <a:ext uri="{FF2B5EF4-FFF2-40B4-BE49-F238E27FC236}">
                <a16:creationId xmlns:a16="http://schemas.microsoft.com/office/drawing/2014/main" id="{512A17A5-7AF0-F648-1613-1684FFCECEC1}"/>
              </a:ext>
            </a:extLst>
          </p:cNvPr>
          <p:cNvPicPr>
            <a:picLocks noChangeAspect="1"/>
          </p:cNvPicPr>
          <p:nvPr/>
        </p:nvPicPr>
        <p:blipFill rotWithShape="1">
          <a:blip r:embed="rId3">
            <a:extLst>
              <a:ext uri="{28A0092B-C50C-407E-A947-70E740481C1C}">
                <a14:useLocalDpi xmlns:a14="http://schemas.microsoft.com/office/drawing/2010/main" val="0"/>
              </a:ext>
            </a:extLst>
          </a:blip>
          <a:srcRect b="6751"/>
          <a:stretch/>
        </p:blipFill>
        <p:spPr>
          <a:xfrm>
            <a:off x="2646034" y="952879"/>
            <a:ext cx="5734493" cy="5348977"/>
          </a:xfrm>
          <a:prstGeom prst="rect">
            <a:avLst/>
          </a:prstGeom>
        </p:spPr>
      </p:pic>
      <p:sp>
        <p:nvSpPr>
          <p:cNvPr id="15" name="TextBox 14">
            <a:extLst>
              <a:ext uri="{FF2B5EF4-FFF2-40B4-BE49-F238E27FC236}">
                <a16:creationId xmlns:a16="http://schemas.microsoft.com/office/drawing/2014/main" id="{9BB4BE29-5A0E-B6E9-9996-15D7EB79153B}"/>
              </a:ext>
            </a:extLst>
          </p:cNvPr>
          <p:cNvSpPr txBox="1"/>
          <p:nvPr/>
        </p:nvSpPr>
        <p:spPr>
          <a:xfrm>
            <a:off x="3451454" y="5744813"/>
            <a:ext cx="4866640" cy="584775"/>
          </a:xfrm>
          <a:prstGeom prst="rect">
            <a:avLst/>
          </a:prstGeom>
          <a:noFill/>
        </p:spPr>
        <p:txBody>
          <a:bodyPr wrap="square">
            <a:spAutoFit/>
          </a:bodyPr>
          <a:lstStyle/>
          <a:p>
            <a:pPr algn="r" rtl="1"/>
            <a:r>
              <a:rPr lang="ar-EG" sz="1600" dirty="0">
                <a:hlinkClick r:id="rId4"/>
              </a:rPr>
              <a:t>المصدر:</a:t>
            </a:r>
            <a:endParaRPr lang="en-US" sz="1600" dirty="0">
              <a:hlinkClick r:id="rId4"/>
            </a:endParaRPr>
          </a:p>
          <a:p>
            <a:pPr algn="r" rtl="1"/>
            <a:r>
              <a:rPr lang="ar-EG" sz="1600" dirty="0">
                <a:hlinkClick r:id="rId4"/>
              </a:rPr>
              <a:t>ماهي مهارات الإقناع والتأثير وكيف يمكنك تطويرها؟ (</a:t>
            </a:r>
            <a:r>
              <a:rPr lang="en-US" sz="1600" dirty="0">
                <a:hlinkClick r:id="rId4"/>
              </a:rPr>
              <a:t>for9a.com)</a:t>
            </a:r>
            <a:endParaRPr lang="en-US" sz="1600" dirty="0"/>
          </a:p>
        </p:txBody>
      </p:sp>
      <p:sp>
        <p:nvSpPr>
          <p:cNvPr id="5" name="Explosion: 8 Points 4">
            <a:extLst>
              <a:ext uri="{FF2B5EF4-FFF2-40B4-BE49-F238E27FC236}">
                <a16:creationId xmlns:a16="http://schemas.microsoft.com/office/drawing/2014/main" id="{BBEC2F11-03A6-F9B1-DE01-4A484EAD58D9}"/>
              </a:ext>
            </a:extLst>
          </p:cNvPr>
          <p:cNvSpPr/>
          <p:nvPr/>
        </p:nvSpPr>
        <p:spPr>
          <a:xfrm>
            <a:off x="1734242" y="195111"/>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1390925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8B9A5-18DA-B2F0-4E7C-C4AC432D4F4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1293B39-1700-E337-F3C0-7BAED11EA12B}"/>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2C74E49-2B8B-AB87-67E9-1EEC3A8CE6B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EA450DEF-08F7-4186-B799-7D4E5FA584D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3C53F0B8-CD44-0653-61D1-78AF16C0432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4BC45F1A-5698-E0EC-CC6F-955A1523CF3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B36A1F7B-5C49-99A7-D0F9-13451A5177D5}"/>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94B7A22B-68FF-EEF5-A0E3-17F7DE327775}"/>
              </a:ext>
            </a:extLst>
          </p:cNvPr>
          <p:cNvPicPr>
            <a:picLocks noChangeAspect="1"/>
          </p:cNvPicPr>
          <p:nvPr/>
        </p:nvPicPr>
        <p:blipFill rotWithShape="1">
          <a:blip r:embed="rId3">
            <a:extLst>
              <a:ext uri="{28A0092B-C50C-407E-A947-70E740481C1C}">
                <a14:useLocalDpi xmlns:a14="http://schemas.microsoft.com/office/drawing/2010/main" val="0"/>
              </a:ext>
            </a:extLst>
          </a:blip>
          <a:srcRect t="20104" b="19482"/>
          <a:stretch/>
        </p:blipFill>
        <p:spPr>
          <a:xfrm>
            <a:off x="7741920" y="2414012"/>
            <a:ext cx="3815080" cy="2304877"/>
          </a:xfrm>
          <a:prstGeom prst="rect">
            <a:avLst/>
          </a:prstGeom>
        </p:spPr>
      </p:pic>
      <p:sp>
        <p:nvSpPr>
          <p:cNvPr id="10" name="TextBox 9">
            <a:extLst>
              <a:ext uri="{FF2B5EF4-FFF2-40B4-BE49-F238E27FC236}">
                <a16:creationId xmlns:a16="http://schemas.microsoft.com/office/drawing/2014/main" id="{78AE8DA8-D3C4-897F-17C1-E3CDC918135F}"/>
              </a:ext>
            </a:extLst>
          </p:cNvPr>
          <p:cNvSpPr txBox="1"/>
          <p:nvPr/>
        </p:nvSpPr>
        <p:spPr>
          <a:xfrm>
            <a:off x="1066346" y="1953736"/>
            <a:ext cx="6400800" cy="3539430"/>
          </a:xfrm>
          <a:prstGeom prst="rect">
            <a:avLst/>
          </a:prstGeom>
          <a:noFill/>
        </p:spPr>
        <p:txBody>
          <a:bodyPr wrap="square">
            <a:spAutoFit/>
          </a:bodyPr>
          <a:lstStyle/>
          <a:p>
            <a:pPr algn="just" rtl="1"/>
            <a:r>
              <a:rPr lang="ar-EG" sz="2800" b="1" i="0" dirty="0">
                <a:solidFill>
                  <a:schemeClr val="bg1"/>
                </a:solidFill>
                <a:effectLst/>
                <a:latin typeface="Cairo"/>
              </a:rPr>
              <a:t>الترهيب والتخويف أو الابتزاز كلّها أساليب غير فعّالة للإقناع. فالعديد من الدراسات والأبحاث العالمية تثبت أنّ الإنتاجية تكون دائمًا أعلى عندما ننجز المهام برغبتنا. قد يفعل الآخرون ما تطلبه منهم في حال استخدمت القوّة معهم، لكن ثق أنّ ذلك لن يكون إلاّ لفترة قصيرة خلال وجودك حولهم. وفي اللحظة التي تبتعد فيها، ستقلّ الإنتاجية ويتراجع كلّ شيء، نظرًا لانعدام الحافز الشخصي.</a:t>
            </a:r>
            <a:endParaRPr lang="en-US" sz="2800" b="1" dirty="0">
              <a:solidFill>
                <a:schemeClr val="bg1"/>
              </a:solidFill>
            </a:endParaRPr>
          </a:p>
        </p:txBody>
      </p:sp>
      <p:sp>
        <p:nvSpPr>
          <p:cNvPr id="5" name="Explosion: 8 Points 4">
            <a:extLst>
              <a:ext uri="{FF2B5EF4-FFF2-40B4-BE49-F238E27FC236}">
                <a16:creationId xmlns:a16="http://schemas.microsoft.com/office/drawing/2014/main" id="{FEAAACD0-13B5-59DB-7BDB-129003562ED6}"/>
              </a:ext>
            </a:extLst>
          </p:cNvPr>
          <p:cNvSpPr/>
          <p:nvPr/>
        </p:nvSpPr>
        <p:spPr>
          <a:xfrm>
            <a:off x="1734242" y="195111"/>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19888793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F48B70-9D91-B5AF-7E8E-169FAA2E51D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AD10CDB-EB56-61EE-3CBB-331FF09DF087}"/>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F1E4840-7721-EEB6-E883-9E26C6AAA98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5DA8E34-671C-43C6-5BE8-82BF4B1FFC07}"/>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E169B95A-3ADD-9FB5-0568-826F57FF652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7ABCEAE-0DC5-EB16-618D-3F963AAF0F51}"/>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28346F99-FD1D-432C-5EE9-3946375DAD2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A68FF11-F149-D693-C079-43CB8F512631}"/>
              </a:ext>
            </a:extLst>
          </p:cNvPr>
          <p:cNvSpPr txBox="1"/>
          <p:nvPr/>
        </p:nvSpPr>
        <p:spPr>
          <a:xfrm>
            <a:off x="1066346" y="1953736"/>
            <a:ext cx="6400800" cy="3108543"/>
          </a:xfrm>
          <a:prstGeom prst="rect">
            <a:avLst/>
          </a:prstGeom>
          <a:noFill/>
        </p:spPr>
        <p:txBody>
          <a:bodyPr wrap="square">
            <a:spAutoFit/>
          </a:bodyPr>
          <a:lstStyle/>
          <a:p>
            <a:pPr algn="just" rtl="1"/>
            <a:r>
              <a:rPr lang="ar-EG" sz="2800" b="1" i="0" dirty="0">
                <a:solidFill>
                  <a:schemeClr val="bg1"/>
                </a:solidFill>
                <a:effectLst/>
                <a:latin typeface="Cairo"/>
              </a:rPr>
              <a:t>يعتقد البعض أن تذكير الآخرين باستمرار حول ضرورة القيام بأمر معيّن سيدفعهم في نهاية المطاف لفعل ذلك. لكن هذا الأسلوب خاطئ تمامًا، وهو أبعد ما يكون عن فن الإقناع. فحتى لو نفّذ البعض ما تطلبه منهم بعد تذكير وإلحاح، سيفعلون ذلك بهدف التخلّص منك ومن إلحاحك! في حين قد يغضب منك البعض الآخر ويصدّونك بقوّة.</a:t>
            </a:r>
            <a:endParaRPr lang="en-US" sz="2800" b="1" dirty="0">
              <a:solidFill>
                <a:schemeClr val="bg1"/>
              </a:solidFill>
            </a:endParaRPr>
          </a:p>
        </p:txBody>
      </p:sp>
      <p:pic>
        <p:nvPicPr>
          <p:cNvPr id="9" name="Picture 8">
            <a:extLst>
              <a:ext uri="{FF2B5EF4-FFF2-40B4-BE49-F238E27FC236}">
                <a16:creationId xmlns:a16="http://schemas.microsoft.com/office/drawing/2014/main" id="{AC538E2A-008E-7FDB-3E32-7E24242EC7A1}"/>
              </a:ext>
            </a:extLst>
          </p:cNvPr>
          <p:cNvPicPr>
            <a:picLocks noChangeAspect="1"/>
          </p:cNvPicPr>
          <p:nvPr/>
        </p:nvPicPr>
        <p:blipFill rotWithShape="1">
          <a:blip r:embed="rId3">
            <a:extLst>
              <a:ext uri="{28A0092B-C50C-407E-A947-70E740481C1C}">
                <a14:useLocalDpi xmlns:a14="http://schemas.microsoft.com/office/drawing/2010/main" val="0"/>
              </a:ext>
            </a:extLst>
          </a:blip>
          <a:srcRect t="21235" b="21234"/>
          <a:stretch/>
        </p:blipFill>
        <p:spPr>
          <a:xfrm>
            <a:off x="7701272" y="2401151"/>
            <a:ext cx="4179553" cy="2404529"/>
          </a:xfrm>
          <a:prstGeom prst="rect">
            <a:avLst/>
          </a:prstGeom>
        </p:spPr>
      </p:pic>
      <p:sp>
        <p:nvSpPr>
          <p:cNvPr id="5" name="Explosion: 8 Points 4">
            <a:extLst>
              <a:ext uri="{FF2B5EF4-FFF2-40B4-BE49-F238E27FC236}">
                <a16:creationId xmlns:a16="http://schemas.microsoft.com/office/drawing/2014/main" id="{27AFFF57-474C-6034-81B5-25242F73D678}"/>
              </a:ext>
            </a:extLst>
          </p:cNvPr>
          <p:cNvSpPr/>
          <p:nvPr/>
        </p:nvSpPr>
        <p:spPr>
          <a:xfrm>
            <a:off x="1734242" y="195111"/>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529304456"/>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EF5026-52AA-3F42-159D-13C8F6BE5C3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8BE6ADC-DAC2-F312-95BD-CBE465D08BE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572113B0-DA41-8042-BD52-E0E17CA9F8F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864CA4B6-9EEE-41DD-43E0-2E8634C15FE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A33309D-8D32-C5CD-54C4-6A3463A5813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8EE7676-1A31-3A0C-C514-FE850F1FB475}"/>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B4B5367-4AD7-CA63-F679-E21259AAF46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FB3F1B-3922-97D1-7858-D41A64AB3B6A}"/>
              </a:ext>
            </a:extLst>
          </p:cNvPr>
          <p:cNvSpPr txBox="1"/>
          <p:nvPr/>
        </p:nvSpPr>
        <p:spPr>
          <a:xfrm>
            <a:off x="1066346" y="1580876"/>
            <a:ext cx="6400800" cy="4832092"/>
          </a:xfrm>
          <a:prstGeom prst="rect">
            <a:avLst/>
          </a:prstGeom>
          <a:noFill/>
        </p:spPr>
        <p:txBody>
          <a:bodyPr wrap="square">
            <a:spAutoFit/>
          </a:bodyPr>
          <a:lstStyle/>
          <a:p>
            <a:pPr algn="just" rtl="1"/>
            <a:r>
              <a:rPr lang="ar-EG" sz="2800" b="1" i="0" dirty="0">
                <a:solidFill>
                  <a:schemeClr val="bg1"/>
                </a:solidFill>
                <a:effectLst/>
                <a:latin typeface="Cairo"/>
              </a:rPr>
              <a:t>يُخيّل للبعض أنّ إظهار الحماس والشغف هو السبيل الوحيد لإقناع الآخرين والتأثير فيهم. لا أحد ينكر بالطبع أهميّة امتلاك الشغف والحماسة في تحقيق الأهداف، والتأثير على آراء الآخرين، لكن المبالغة والإفراط فيهما سيأتي بنتائج عكسية حتمًا.</a:t>
            </a:r>
          </a:p>
          <a:p>
            <a:pPr algn="just" rtl="1"/>
            <a:endParaRPr lang="ar-EG" sz="2800" b="1" i="0" dirty="0">
              <a:solidFill>
                <a:schemeClr val="bg1"/>
              </a:solidFill>
              <a:effectLst/>
              <a:latin typeface="Cairo"/>
            </a:endParaRPr>
          </a:p>
          <a:p>
            <a:pPr algn="just" rtl="1"/>
            <a:r>
              <a:rPr lang="ar-EG" sz="2800" b="1" i="0" dirty="0">
                <a:solidFill>
                  <a:schemeClr val="bg1"/>
                </a:solidFill>
                <a:effectLst/>
                <a:latin typeface="Cairo"/>
              </a:rPr>
              <a:t>يعتمد الأمر أيضًا على الثقافات والمجتمعات المختلفة، فلكلّ منها معاييرها الخاصّة فيما يتعلّق بالإتيكيت والأوساط المهنية، والحماس الذي يتمّ التشجيع عليه في شركة معيّنة قد لا يكون موضع ترحيب في شركة أخرى.</a:t>
            </a:r>
            <a:endParaRPr lang="en-US" sz="2800" b="1" dirty="0">
              <a:solidFill>
                <a:schemeClr val="bg1"/>
              </a:solidFill>
            </a:endParaRPr>
          </a:p>
        </p:txBody>
      </p:sp>
      <p:pic>
        <p:nvPicPr>
          <p:cNvPr id="7" name="Picture 6">
            <a:extLst>
              <a:ext uri="{FF2B5EF4-FFF2-40B4-BE49-F238E27FC236}">
                <a16:creationId xmlns:a16="http://schemas.microsoft.com/office/drawing/2014/main" id="{246DA518-FC15-1C50-E1F6-CD69019C99EF}"/>
              </a:ext>
            </a:extLst>
          </p:cNvPr>
          <p:cNvPicPr>
            <a:picLocks noChangeAspect="1"/>
          </p:cNvPicPr>
          <p:nvPr/>
        </p:nvPicPr>
        <p:blipFill rotWithShape="1">
          <a:blip r:embed="rId3">
            <a:extLst>
              <a:ext uri="{28A0092B-C50C-407E-A947-70E740481C1C}">
                <a14:useLocalDpi xmlns:a14="http://schemas.microsoft.com/office/drawing/2010/main" val="0"/>
              </a:ext>
            </a:extLst>
          </a:blip>
          <a:srcRect t="26148" b="22593"/>
          <a:stretch/>
        </p:blipFill>
        <p:spPr>
          <a:xfrm>
            <a:off x="7670832" y="2368548"/>
            <a:ext cx="4136356" cy="2120904"/>
          </a:xfrm>
          <a:prstGeom prst="rect">
            <a:avLst/>
          </a:prstGeom>
        </p:spPr>
      </p:pic>
      <p:sp>
        <p:nvSpPr>
          <p:cNvPr id="5" name="Explosion: 8 Points 4">
            <a:extLst>
              <a:ext uri="{FF2B5EF4-FFF2-40B4-BE49-F238E27FC236}">
                <a16:creationId xmlns:a16="http://schemas.microsoft.com/office/drawing/2014/main" id="{9B54D308-555B-A29A-A36D-079F473C7B0E}"/>
              </a:ext>
            </a:extLst>
          </p:cNvPr>
          <p:cNvSpPr/>
          <p:nvPr/>
        </p:nvSpPr>
        <p:spPr>
          <a:xfrm>
            <a:off x="1734242" y="195111"/>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20952086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E8301-55C5-2EB9-B6F1-207B76DA3F6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FB1D052-9FCE-54F2-C77B-39E7E4672C26}"/>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7F1A0E5-0195-CA95-D64F-D615DD8DE77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283D03-1F1B-2E8C-36DB-254D8315E646}"/>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DAE9C14A-DC8F-DEF8-2ADC-C9DB59C2BE1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EE63FEF-0FCF-8503-1ADC-A2A87EEA148E}"/>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3FB6806-AC66-24CB-B97E-4EF6AB1BF5B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BE76056-1B5A-0EEC-0CFE-C399A4207D72}"/>
              </a:ext>
            </a:extLst>
          </p:cNvPr>
          <p:cNvSpPr txBox="1"/>
          <p:nvPr/>
        </p:nvSpPr>
        <p:spPr>
          <a:xfrm>
            <a:off x="1066346" y="1510424"/>
            <a:ext cx="6400800" cy="3970318"/>
          </a:xfrm>
          <a:prstGeom prst="rect">
            <a:avLst/>
          </a:prstGeom>
          <a:noFill/>
        </p:spPr>
        <p:txBody>
          <a:bodyPr wrap="square">
            <a:spAutoFit/>
          </a:bodyPr>
          <a:lstStyle/>
          <a:p>
            <a:pPr algn="just" rtl="1"/>
            <a:r>
              <a:rPr lang="ar-EG" sz="2800" b="1" i="0" dirty="0">
                <a:solidFill>
                  <a:schemeClr val="bg1"/>
                </a:solidFill>
                <a:effectLst/>
                <a:latin typeface="Cairo"/>
              </a:rPr>
              <a:t>العثور على النقاط المشتركة هو أحد أقدم الوسائل المستخدمة في بناء التواصل الإنساني. قد تكون هذه النقاط أيّ شيء يخطر ببالك، كالانزعاج المشترك من الجوّ الماطر، أو الاهتمام المشترك بنوع معيّن من الفنون أو الموسيقى. مثل هذه الأمور ستجعل الطرف الآخر يشعر بأنه مرتبط بك على نحو ما، ويمكنك بعدها الاستفادة من هذه المشاعر في بناء الثقة المتبادلة التي تعدّ عنصرًا أساسيًا من عناصر الإقناع. فلن تتمكّن من إقناع أحدهم بأمر ما إن لم يكن واثقًا بك.</a:t>
            </a:r>
            <a:endParaRPr lang="en-US" sz="2800" b="1" dirty="0">
              <a:solidFill>
                <a:schemeClr val="bg1"/>
              </a:solidFill>
            </a:endParaRPr>
          </a:p>
        </p:txBody>
      </p:sp>
      <p:pic>
        <p:nvPicPr>
          <p:cNvPr id="9" name="Picture 8">
            <a:extLst>
              <a:ext uri="{FF2B5EF4-FFF2-40B4-BE49-F238E27FC236}">
                <a16:creationId xmlns:a16="http://schemas.microsoft.com/office/drawing/2014/main" id="{3FCD63E8-42F8-2A52-52E2-C469E2FAF7C1}"/>
              </a:ext>
            </a:extLst>
          </p:cNvPr>
          <p:cNvPicPr>
            <a:picLocks noChangeAspect="1"/>
          </p:cNvPicPr>
          <p:nvPr/>
        </p:nvPicPr>
        <p:blipFill rotWithShape="1">
          <a:blip r:embed="rId3">
            <a:extLst>
              <a:ext uri="{28A0092B-C50C-407E-A947-70E740481C1C}">
                <a14:useLocalDpi xmlns:a14="http://schemas.microsoft.com/office/drawing/2010/main" val="0"/>
              </a:ext>
            </a:extLst>
          </a:blip>
          <a:srcRect t="26222" b="21185"/>
          <a:stretch/>
        </p:blipFill>
        <p:spPr>
          <a:xfrm>
            <a:off x="7650189" y="2185184"/>
            <a:ext cx="4219569" cy="2219181"/>
          </a:xfrm>
          <a:prstGeom prst="rect">
            <a:avLst/>
          </a:prstGeom>
        </p:spPr>
      </p:pic>
      <p:pic>
        <p:nvPicPr>
          <p:cNvPr id="3080" name="Picture 8">
            <a:extLst>
              <a:ext uri="{FF2B5EF4-FFF2-40B4-BE49-F238E27FC236}">
                <a16:creationId xmlns:a16="http://schemas.microsoft.com/office/drawing/2014/main" id="{AE7CC798-8707-EB06-D08E-527EC403F5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0" y="3495583"/>
            <a:ext cx="1353820" cy="2112898"/>
          </a:xfrm>
          <a:prstGeom prst="rect">
            <a:avLst/>
          </a:prstGeom>
          <a:noFill/>
          <a:extLst>
            <a:ext uri="{909E8E84-426E-40DD-AFC4-6F175D3DCCD1}">
              <a14:hiddenFill xmlns:a14="http://schemas.microsoft.com/office/drawing/2010/main">
                <a:solidFill>
                  <a:srgbClr val="FFFFFF"/>
                </a:solidFill>
              </a14:hiddenFill>
            </a:ext>
          </a:extLst>
        </p:spPr>
      </p:pic>
      <p:sp>
        <p:nvSpPr>
          <p:cNvPr id="5" name="Explosion: 8 Points 4">
            <a:extLst>
              <a:ext uri="{FF2B5EF4-FFF2-40B4-BE49-F238E27FC236}">
                <a16:creationId xmlns:a16="http://schemas.microsoft.com/office/drawing/2014/main" id="{5059F1A3-76B2-2DB8-F57A-F13AC38DF9C1}"/>
              </a:ext>
            </a:extLst>
          </p:cNvPr>
          <p:cNvSpPr/>
          <p:nvPr/>
        </p:nvSpPr>
        <p:spPr>
          <a:xfrm>
            <a:off x="1734242" y="195111"/>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3301987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9A33B7-63E4-1768-B12B-4B0BE021A49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2500258-DD4B-F8AF-8541-3B774F4C7EE4}"/>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9D038E57-6CFA-BE05-9D90-4290F4ECA64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CE8C23FD-0B94-6F94-B4F8-AF036F498225}"/>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868E918D-1EB6-6BBE-C1F3-223C6288B48F}"/>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D36A4DF-7D6B-5AB0-4AE6-E27F73593ED4}"/>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17E2D1D-CA5B-C504-E4CA-5A20AEB9F47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46117C0-48C7-54E2-C856-5575C4A103A0}"/>
              </a:ext>
            </a:extLst>
          </p:cNvPr>
          <p:cNvSpPr txBox="1"/>
          <p:nvPr/>
        </p:nvSpPr>
        <p:spPr>
          <a:xfrm>
            <a:off x="1003300" y="1941312"/>
            <a:ext cx="6400800" cy="3108543"/>
          </a:xfrm>
          <a:prstGeom prst="rect">
            <a:avLst/>
          </a:prstGeom>
          <a:noFill/>
        </p:spPr>
        <p:txBody>
          <a:bodyPr wrap="square">
            <a:spAutoFit/>
          </a:bodyPr>
          <a:lstStyle/>
          <a:p>
            <a:pPr algn="just" rtl="1"/>
            <a:r>
              <a:rPr lang="ar-EG" sz="2800" b="1" i="0" dirty="0">
                <a:solidFill>
                  <a:schemeClr val="bg1"/>
                </a:solidFill>
                <a:effectLst/>
                <a:latin typeface="Cairo"/>
              </a:rPr>
              <a:t>قبل أن تبدأ بإلقاء محاضرتك لإقناع أحدهم بوجهة نظرك، فكّر في الطريقة التي يمكن أن تساعدهم بها. يمكنك فعل ذلك من خلال البحث المتعمق (في حال كان الإقناع جزءًا من وظيفتك)، أو من خلال سؤال هذا الشخص عن مشكلته، ومن ثمّ التفاوض معه وطرح وجهة نظرك بطريقة تقدّم له حلاّ يخدمه. الأمر الذي سيزيد من نسبة اقتناعه بما تقول.</a:t>
            </a:r>
            <a:endParaRPr lang="en-US" sz="2800" b="1" dirty="0">
              <a:solidFill>
                <a:schemeClr val="bg1"/>
              </a:solidFill>
            </a:endParaRPr>
          </a:p>
        </p:txBody>
      </p:sp>
      <p:pic>
        <p:nvPicPr>
          <p:cNvPr id="7" name="Picture 6">
            <a:extLst>
              <a:ext uri="{FF2B5EF4-FFF2-40B4-BE49-F238E27FC236}">
                <a16:creationId xmlns:a16="http://schemas.microsoft.com/office/drawing/2014/main" id="{C0A051D1-0E4C-8844-AC6C-52E2BCB7578B}"/>
              </a:ext>
            </a:extLst>
          </p:cNvPr>
          <p:cNvPicPr>
            <a:picLocks noChangeAspect="1"/>
          </p:cNvPicPr>
          <p:nvPr/>
        </p:nvPicPr>
        <p:blipFill rotWithShape="1">
          <a:blip r:embed="rId3">
            <a:extLst>
              <a:ext uri="{28A0092B-C50C-407E-A947-70E740481C1C}">
                <a14:useLocalDpi xmlns:a14="http://schemas.microsoft.com/office/drawing/2010/main" val="0"/>
              </a:ext>
            </a:extLst>
          </a:blip>
          <a:srcRect t="25092" b="22024"/>
          <a:stretch/>
        </p:blipFill>
        <p:spPr>
          <a:xfrm>
            <a:off x="7537680" y="2280593"/>
            <a:ext cx="4343145" cy="2296813"/>
          </a:xfrm>
          <a:prstGeom prst="rect">
            <a:avLst/>
          </a:prstGeom>
        </p:spPr>
      </p:pic>
      <p:pic>
        <p:nvPicPr>
          <p:cNvPr id="11" name="Picture 8">
            <a:extLst>
              <a:ext uri="{FF2B5EF4-FFF2-40B4-BE49-F238E27FC236}">
                <a16:creationId xmlns:a16="http://schemas.microsoft.com/office/drawing/2014/main" id="{F045054B-5665-E507-597E-BA2438A18EF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7620" y="4143238"/>
            <a:ext cx="1353820" cy="2112898"/>
          </a:xfrm>
          <a:prstGeom prst="rect">
            <a:avLst/>
          </a:prstGeom>
          <a:noFill/>
          <a:extLst>
            <a:ext uri="{909E8E84-426E-40DD-AFC4-6F175D3DCCD1}">
              <a14:hiddenFill xmlns:a14="http://schemas.microsoft.com/office/drawing/2010/main">
                <a:solidFill>
                  <a:srgbClr val="FFFFFF"/>
                </a:solidFill>
              </a14:hiddenFill>
            </a:ext>
          </a:extLst>
        </p:spPr>
      </p:pic>
      <p:sp>
        <p:nvSpPr>
          <p:cNvPr id="5" name="Explosion: 8 Points 4">
            <a:extLst>
              <a:ext uri="{FF2B5EF4-FFF2-40B4-BE49-F238E27FC236}">
                <a16:creationId xmlns:a16="http://schemas.microsoft.com/office/drawing/2014/main" id="{EB746D92-329B-A81F-B31C-55A625FAEDF4}"/>
              </a:ext>
            </a:extLst>
          </p:cNvPr>
          <p:cNvSpPr/>
          <p:nvPr/>
        </p:nvSpPr>
        <p:spPr>
          <a:xfrm>
            <a:off x="1734242" y="195111"/>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79092914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68407E-B4D3-AB78-8A41-8A6DD71CE55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BB68C15-3B41-478C-D889-8BA6E7FED434}"/>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42AA1CC-F759-83D0-A004-B0EDAFE4CC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6206950-23AD-5F2F-B655-CADFA99004D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C7551F64-244A-B2C5-268C-7ABB35964D7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742CBB7-247D-0C66-9447-610590BD7A18}"/>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FE671E7A-1F15-EF87-9256-3E763B63D87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787032-A1BA-6037-C567-CC173374D741}"/>
              </a:ext>
            </a:extLst>
          </p:cNvPr>
          <p:cNvSpPr txBox="1"/>
          <p:nvPr/>
        </p:nvSpPr>
        <p:spPr>
          <a:xfrm>
            <a:off x="1003300" y="1456774"/>
            <a:ext cx="6400800" cy="4893647"/>
          </a:xfrm>
          <a:prstGeom prst="rect">
            <a:avLst/>
          </a:prstGeom>
          <a:noFill/>
        </p:spPr>
        <p:txBody>
          <a:bodyPr wrap="square">
            <a:spAutoFit/>
          </a:bodyPr>
          <a:lstStyle/>
          <a:p>
            <a:pPr algn="just" rtl="1"/>
            <a:r>
              <a:rPr lang="ar-EG" sz="2400" b="1" i="0" dirty="0">
                <a:solidFill>
                  <a:srgbClr val="FFFF00"/>
                </a:solidFill>
                <a:effectLst/>
                <a:latin typeface="Cairo"/>
              </a:rPr>
              <a:t>هل لاحظت مدى سرعة مندوبي المبيعات في الحديث؟ وهل سبق لك أن تساءلت عن السبب وراء ذلك؟</a:t>
            </a:r>
          </a:p>
          <a:p>
            <a:pPr algn="just" rtl="1"/>
            <a:r>
              <a:rPr lang="ar-EG" sz="2400" b="1" i="0" dirty="0">
                <a:solidFill>
                  <a:schemeClr val="bg1"/>
                </a:solidFill>
                <a:effectLst/>
                <a:latin typeface="Cairo"/>
              </a:rPr>
              <a:t>في الواقع، هناك سبب مقنع، إذ تشير عدد من الدراسات إلى أنّ التحدّث بسرعة يزيد من نسبة اقتناع البعض بما تقوله، ولكن هذه ليست الحال على الدوام.</a:t>
            </a:r>
          </a:p>
          <a:p>
            <a:pPr algn="just" rtl="1"/>
            <a:r>
              <a:rPr lang="ar-EG" sz="2400" b="1" i="0" dirty="0">
                <a:solidFill>
                  <a:schemeClr val="bg1"/>
                </a:solidFill>
                <a:effectLst/>
                <a:latin typeface="Cairo"/>
              </a:rPr>
              <a:t>اتبع القاعدة التالية فيما يتعلّق بسرعة حديثك: عندما تشعر أنّ الطرف الآخر سيعارضك الرأي على الأرجح، اجعل حديثك أسرع. أمّا إذا يبدي اتفاقًا معك فأبطِئ في الكلام.</a:t>
            </a:r>
          </a:p>
          <a:p>
            <a:pPr algn="just" rtl="1"/>
            <a:r>
              <a:rPr lang="ar-EG" sz="2400" b="1" i="0" dirty="0">
                <a:solidFill>
                  <a:schemeClr val="bg1"/>
                </a:solidFill>
                <a:effectLst/>
                <a:latin typeface="Cairo"/>
              </a:rPr>
              <a:t>يمكننا تفسير هذا الأمر كالتالي: عندما تتحدّث بسرعة فأنت لا تعطي للشخص الذي أمامك وقتًا كافيًا للتفكير في كلامك، وتزيد بذلك من فرصك في إقناعه. أمّا في حال كان الطرف الآخر يملك استعدادًا للاقتناع بما تقوله، فالتحدّث ببطء سيتيح له مراجعة كلامك في رأسه وإقناع نفسه بنفسه.</a:t>
            </a:r>
            <a:endParaRPr lang="en-US" sz="2400" b="1" dirty="0">
              <a:solidFill>
                <a:schemeClr val="bg1"/>
              </a:solidFill>
            </a:endParaRPr>
          </a:p>
        </p:txBody>
      </p:sp>
      <p:pic>
        <p:nvPicPr>
          <p:cNvPr id="9" name="Picture 8">
            <a:extLst>
              <a:ext uri="{FF2B5EF4-FFF2-40B4-BE49-F238E27FC236}">
                <a16:creationId xmlns:a16="http://schemas.microsoft.com/office/drawing/2014/main" id="{19D0011B-AB76-BD4F-2618-E04B32008156}"/>
              </a:ext>
            </a:extLst>
          </p:cNvPr>
          <p:cNvPicPr>
            <a:picLocks noChangeAspect="1"/>
          </p:cNvPicPr>
          <p:nvPr/>
        </p:nvPicPr>
        <p:blipFill rotWithShape="1">
          <a:blip r:embed="rId3">
            <a:extLst>
              <a:ext uri="{28A0092B-C50C-407E-A947-70E740481C1C}">
                <a14:useLocalDpi xmlns:a14="http://schemas.microsoft.com/office/drawing/2010/main" val="0"/>
              </a:ext>
            </a:extLst>
          </a:blip>
          <a:srcRect t="26741" b="23481"/>
          <a:stretch/>
        </p:blipFill>
        <p:spPr>
          <a:xfrm>
            <a:off x="7544611" y="2385602"/>
            <a:ext cx="4458400" cy="2219961"/>
          </a:xfrm>
          <a:prstGeom prst="rect">
            <a:avLst/>
          </a:prstGeom>
        </p:spPr>
      </p:pic>
      <p:pic>
        <p:nvPicPr>
          <p:cNvPr id="11" name="Picture 8">
            <a:extLst>
              <a:ext uri="{FF2B5EF4-FFF2-40B4-BE49-F238E27FC236}">
                <a16:creationId xmlns:a16="http://schemas.microsoft.com/office/drawing/2014/main" id="{C5BFC60F-8685-55A3-F901-410778A11D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44611" y="4188958"/>
            <a:ext cx="1353820" cy="2112898"/>
          </a:xfrm>
          <a:prstGeom prst="rect">
            <a:avLst/>
          </a:prstGeom>
          <a:noFill/>
          <a:extLst>
            <a:ext uri="{909E8E84-426E-40DD-AFC4-6F175D3DCCD1}">
              <a14:hiddenFill xmlns:a14="http://schemas.microsoft.com/office/drawing/2010/main">
                <a:solidFill>
                  <a:srgbClr val="FFFFFF"/>
                </a:solidFill>
              </a14:hiddenFill>
            </a:ext>
          </a:extLst>
        </p:spPr>
      </p:pic>
      <p:sp>
        <p:nvSpPr>
          <p:cNvPr id="5" name="Explosion: 8 Points 4">
            <a:extLst>
              <a:ext uri="{FF2B5EF4-FFF2-40B4-BE49-F238E27FC236}">
                <a16:creationId xmlns:a16="http://schemas.microsoft.com/office/drawing/2014/main" id="{557B806E-840C-C92F-0345-3A2324A3E344}"/>
              </a:ext>
            </a:extLst>
          </p:cNvPr>
          <p:cNvSpPr/>
          <p:nvPr/>
        </p:nvSpPr>
        <p:spPr>
          <a:xfrm>
            <a:off x="1734242" y="195111"/>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91519999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BBD7D-5CDE-6F04-8915-72C9A99D2F7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2C9511AF-EE04-8C5D-6936-0F22BFC6657D}"/>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CF823A4-0233-5AD4-66F7-B9B1B363C5D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F893E858-A0D4-A225-402A-1C7B88DB9268}"/>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DA0CF7E6-53CC-862B-F000-F252DC8CC18F}"/>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CB1AF78-C72B-71FC-B624-678C6B3F2FD9}"/>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3515EB0-BE68-0272-384A-A914EC566A0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751ADDA-8A13-BFB1-6CCC-A7B415F2805D}"/>
              </a:ext>
            </a:extLst>
          </p:cNvPr>
          <p:cNvSpPr txBox="1"/>
          <p:nvPr/>
        </p:nvSpPr>
        <p:spPr>
          <a:xfrm>
            <a:off x="1003300" y="2282436"/>
            <a:ext cx="6400800" cy="2246769"/>
          </a:xfrm>
          <a:prstGeom prst="rect">
            <a:avLst/>
          </a:prstGeom>
          <a:noFill/>
        </p:spPr>
        <p:txBody>
          <a:bodyPr wrap="square">
            <a:spAutoFit/>
          </a:bodyPr>
          <a:lstStyle/>
          <a:p>
            <a:pPr algn="just" rtl="1"/>
            <a:r>
              <a:rPr lang="ar-EG" sz="2800" b="1" i="0" dirty="0">
                <a:solidFill>
                  <a:schemeClr val="bg1"/>
                </a:solidFill>
                <a:effectLst/>
                <a:latin typeface="Cairo"/>
              </a:rPr>
              <a:t>إنه أمر بسيط للغاية، عقلنا الباطن يستجيب لا إراديًا حين سماع اسمنا، ويصبح أكثر تجاوبًا في الحوار. احرص على مخاطبة الطرف الآخر مستخدمًا اسمه بطريقة ذكية تمنحه شعورًا كافيًا بالرضا ليقتنع بما تقول، ولكن من دون أن تبالغ في ذلك.</a:t>
            </a:r>
            <a:endParaRPr lang="en-US" sz="2800" b="1" dirty="0">
              <a:solidFill>
                <a:schemeClr val="bg1"/>
              </a:solidFill>
            </a:endParaRPr>
          </a:p>
        </p:txBody>
      </p:sp>
      <p:pic>
        <p:nvPicPr>
          <p:cNvPr id="9" name="Picture 8">
            <a:extLst>
              <a:ext uri="{FF2B5EF4-FFF2-40B4-BE49-F238E27FC236}">
                <a16:creationId xmlns:a16="http://schemas.microsoft.com/office/drawing/2014/main" id="{EA47FB25-1281-781E-7341-2B60B6819B4D}"/>
              </a:ext>
            </a:extLst>
          </p:cNvPr>
          <p:cNvPicPr>
            <a:picLocks noChangeAspect="1"/>
          </p:cNvPicPr>
          <p:nvPr/>
        </p:nvPicPr>
        <p:blipFill rotWithShape="1">
          <a:blip r:embed="rId3">
            <a:extLst>
              <a:ext uri="{28A0092B-C50C-407E-A947-70E740481C1C}">
                <a14:useLocalDpi xmlns:a14="http://schemas.microsoft.com/office/drawing/2010/main" val="0"/>
              </a:ext>
            </a:extLst>
          </a:blip>
          <a:srcRect l="11333" t="25759" r="8815" b="30914"/>
          <a:stretch/>
        </p:blipFill>
        <p:spPr>
          <a:xfrm>
            <a:off x="7539333" y="2224490"/>
            <a:ext cx="4224858" cy="2292394"/>
          </a:xfrm>
          <a:prstGeom prst="rect">
            <a:avLst/>
          </a:prstGeom>
        </p:spPr>
      </p:pic>
      <p:pic>
        <p:nvPicPr>
          <p:cNvPr id="11" name="Picture 8">
            <a:extLst>
              <a:ext uri="{FF2B5EF4-FFF2-40B4-BE49-F238E27FC236}">
                <a16:creationId xmlns:a16="http://schemas.microsoft.com/office/drawing/2014/main" id="{704B18A1-6AC9-CF92-6B6F-E18DAE2D7E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9333" y="4544567"/>
            <a:ext cx="1353820" cy="2112898"/>
          </a:xfrm>
          <a:prstGeom prst="rect">
            <a:avLst/>
          </a:prstGeom>
          <a:noFill/>
          <a:extLst>
            <a:ext uri="{909E8E84-426E-40DD-AFC4-6F175D3DCCD1}">
              <a14:hiddenFill xmlns:a14="http://schemas.microsoft.com/office/drawing/2010/main">
                <a:solidFill>
                  <a:srgbClr val="FFFFFF"/>
                </a:solidFill>
              </a14:hiddenFill>
            </a:ext>
          </a:extLst>
        </p:spPr>
      </p:pic>
      <p:sp>
        <p:nvSpPr>
          <p:cNvPr id="5" name="Explosion: 8 Points 4">
            <a:extLst>
              <a:ext uri="{FF2B5EF4-FFF2-40B4-BE49-F238E27FC236}">
                <a16:creationId xmlns:a16="http://schemas.microsoft.com/office/drawing/2014/main" id="{931EAEAC-32A1-D885-8D9F-E994EF42CBFA}"/>
              </a:ext>
            </a:extLst>
          </p:cNvPr>
          <p:cNvSpPr/>
          <p:nvPr/>
        </p:nvSpPr>
        <p:spPr>
          <a:xfrm>
            <a:off x="1734242" y="195111"/>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428054588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4F2FDB-43C0-D9E7-D139-0FB400884B5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D5FFFCB-1E81-F7F5-99C4-6B500911CB41}"/>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0672598-3B30-E00A-E31A-D563AED17C1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AEF6425F-4950-1D2F-9811-8976E280321F}"/>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360B125D-441F-E6D7-2372-33F12B5984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F3651A6-42FA-CF6D-D5BF-E76E0EBB6FA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E9FE150C-7705-7C24-1A69-92E85C465AD5}"/>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061CF60-E1F3-50FC-9BA5-279611B43CE4}"/>
              </a:ext>
            </a:extLst>
          </p:cNvPr>
          <p:cNvSpPr txBox="1"/>
          <p:nvPr/>
        </p:nvSpPr>
        <p:spPr>
          <a:xfrm>
            <a:off x="1003300" y="1722144"/>
            <a:ext cx="6400800" cy="4093428"/>
          </a:xfrm>
          <a:prstGeom prst="rect">
            <a:avLst/>
          </a:prstGeom>
          <a:noFill/>
        </p:spPr>
        <p:txBody>
          <a:bodyPr wrap="square">
            <a:spAutoFit/>
          </a:bodyPr>
          <a:lstStyle/>
          <a:p>
            <a:pPr algn="just" rtl="1"/>
            <a:r>
              <a:rPr lang="ar-EG" sz="2600" b="1" i="0" dirty="0">
                <a:solidFill>
                  <a:schemeClr val="bg1"/>
                </a:solidFill>
                <a:effectLst/>
                <a:latin typeface="Cairo"/>
              </a:rPr>
              <a:t>فن آخر من فنون الإقناع، ألا وهو التواصل الذكي الفعّال... إن كنت رجلاً ترغب في إقناع رجل آخر لا تعرفه جيدًا بأمر ما، فالأفضل هنا أن تتواصل معه بشكل غير شخصي، كأن ترسل له بريدًا إلكترونيًا مثلاً. ذلك أنّ الرجال وبشكل عام يميلون للشعور بروح المنافسة خلال عملية التواصل الشخصي، الأمر الذي يجعلهم يحوّلون حوارًا طبيعيًا إلى مسابقة لابدّ لهم أن يفوزوا فيها.</a:t>
            </a:r>
          </a:p>
          <a:p>
            <a:pPr algn="just" rtl="1"/>
            <a:r>
              <a:rPr lang="ar-EG" sz="2600" b="1" i="0" dirty="0">
                <a:solidFill>
                  <a:schemeClr val="bg1"/>
                </a:solidFill>
                <a:effectLst/>
                <a:latin typeface="Cairo"/>
              </a:rPr>
              <a:t>والعكس صحيح فيما يتعلّق بالنساء. فهنّ يركّزن أكثر على بناء العلاقات المشتركة، لذا من الأفضل التحدّث معهنّ شخصيًا عند محاولة إقناعهن بوجهة نظر معيّنة.</a:t>
            </a:r>
            <a:endParaRPr lang="en-US" sz="2600" b="1" dirty="0">
              <a:solidFill>
                <a:schemeClr val="bg1"/>
              </a:solidFill>
            </a:endParaRPr>
          </a:p>
        </p:txBody>
      </p:sp>
      <p:pic>
        <p:nvPicPr>
          <p:cNvPr id="7" name="Picture 6">
            <a:extLst>
              <a:ext uri="{FF2B5EF4-FFF2-40B4-BE49-F238E27FC236}">
                <a16:creationId xmlns:a16="http://schemas.microsoft.com/office/drawing/2014/main" id="{17C64F96-0860-588E-8F72-851EB8594460}"/>
              </a:ext>
            </a:extLst>
          </p:cNvPr>
          <p:cNvPicPr>
            <a:picLocks noChangeAspect="1"/>
          </p:cNvPicPr>
          <p:nvPr/>
        </p:nvPicPr>
        <p:blipFill rotWithShape="1">
          <a:blip r:embed="rId3">
            <a:extLst>
              <a:ext uri="{28A0092B-C50C-407E-A947-70E740481C1C}">
                <a14:useLocalDpi xmlns:a14="http://schemas.microsoft.com/office/drawing/2010/main" val="0"/>
              </a:ext>
            </a:extLst>
          </a:blip>
          <a:srcRect l="8815" t="23834" r="7778" b="25999"/>
          <a:stretch/>
        </p:blipFill>
        <p:spPr>
          <a:xfrm>
            <a:off x="7663022" y="2171607"/>
            <a:ext cx="4181128" cy="2514786"/>
          </a:xfrm>
          <a:prstGeom prst="rect">
            <a:avLst/>
          </a:prstGeom>
        </p:spPr>
      </p:pic>
      <p:pic>
        <p:nvPicPr>
          <p:cNvPr id="11" name="Picture 8">
            <a:extLst>
              <a:ext uri="{FF2B5EF4-FFF2-40B4-BE49-F238E27FC236}">
                <a16:creationId xmlns:a16="http://schemas.microsoft.com/office/drawing/2014/main" id="{7F6F2A8D-B6D2-9430-4F9E-838CF01207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63022" y="4287868"/>
            <a:ext cx="1353820" cy="2112898"/>
          </a:xfrm>
          <a:prstGeom prst="rect">
            <a:avLst/>
          </a:prstGeom>
          <a:noFill/>
          <a:extLst>
            <a:ext uri="{909E8E84-426E-40DD-AFC4-6F175D3DCCD1}">
              <a14:hiddenFill xmlns:a14="http://schemas.microsoft.com/office/drawing/2010/main">
                <a:solidFill>
                  <a:srgbClr val="FFFFFF"/>
                </a:solidFill>
              </a14:hiddenFill>
            </a:ext>
          </a:extLst>
        </p:spPr>
      </p:pic>
      <p:sp>
        <p:nvSpPr>
          <p:cNvPr id="5" name="Explosion: 8 Points 4">
            <a:extLst>
              <a:ext uri="{FF2B5EF4-FFF2-40B4-BE49-F238E27FC236}">
                <a16:creationId xmlns:a16="http://schemas.microsoft.com/office/drawing/2014/main" id="{389E3C1A-021B-45FD-E6B5-A21F7BA87DF7}"/>
              </a:ext>
            </a:extLst>
          </p:cNvPr>
          <p:cNvSpPr/>
          <p:nvPr/>
        </p:nvSpPr>
        <p:spPr>
          <a:xfrm>
            <a:off x="1734242" y="195111"/>
            <a:ext cx="1832709" cy="1400063"/>
          </a:xfrm>
          <a:prstGeom prst="irregularSeal1">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ln w="0"/>
                <a:solidFill>
                  <a:schemeClr val="tx1"/>
                </a:solidFill>
                <a:effectLst>
                  <a:outerShdw blurRad="38100" dist="19050" dir="2700000" algn="tl" rotWithShape="0">
                    <a:schemeClr val="dk1">
                      <a:alpha val="40000"/>
                    </a:schemeClr>
                  </a:outerShdw>
                </a:effectLst>
              </a:rPr>
              <a:t>Live </a:t>
            </a:r>
          </a:p>
          <a:p>
            <a:pPr algn="ctr"/>
            <a:r>
              <a:rPr lang="ar-EG" b="1" dirty="0">
                <a:ln w="0"/>
                <a:solidFill>
                  <a:schemeClr val="tx1"/>
                </a:solidFill>
                <a:effectLst>
                  <a:outerShdw blurRad="38100" dist="19050" dir="2700000" algn="tl" rotWithShape="0">
                    <a:schemeClr val="dk1">
                      <a:alpha val="40000"/>
                    </a:schemeClr>
                  </a:outerShdw>
                </a:effectLst>
              </a:rPr>
              <a:t>للاستزادة</a:t>
            </a:r>
            <a:endParaRPr lang="en-US" b="1"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1520251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79A70F-2803-4E5D-EFEC-8B276A9BDEF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4E713B6-7CE4-0D07-17E1-DDED0AC26B97}"/>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64EAC841-4CAA-BC2D-7CED-C0BE9CD3AB8C}"/>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مبادئ الإقناع</a:t>
            </a:r>
          </a:p>
        </p:txBody>
      </p:sp>
      <p:sp>
        <p:nvSpPr>
          <p:cNvPr id="29" name="Rectangle 28">
            <a:extLst>
              <a:ext uri="{FF2B5EF4-FFF2-40B4-BE49-F238E27FC236}">
                <a16:creationId xmlns:a16="http://schemas.microsoft.com/office/drawing/2014/main" id="{4269F300-46D6-4574-FE6F-F469D7261722}"/>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262668DB-645F-0F2A-42F0-077E5D316E7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8794065-0F3C-768C-E7C0-2AE4060CFD84}"/>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7DA211EC-62CC-4032-511B-3927BED921DF}"/>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8F84F6C-1DB3-1088-1EC5-887894C36DC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5393538-4152-25C6-8352-D3D06C6A33B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783932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لما كان الإقناع يقوم على الاتصال الهادف إلى مخاطبة عقل الجماهير في محاولة لإقناعها بفائدة مضمون الاتصال وبالتالي كسب تأييدها كنتيجة للتقبل والرضا ، فإنه يمكننا إعادة صياغة مبادئ الإقناع التي يستهدي ويسترشد بها العاملون في كافة المجالات الاتصالية لإقناع جمهورهم الذي يتعاملون معه كما يلي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1120120"/>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lvl="0" indent="0" algn="justLow" rtl="1">
              <a:lnSpc>
                <a:spcPct val="150000"/>
              </a:lnSpc>
              <a:buSzPts val="1400"/>
              <a:buNone/>
            </a:pPr>
            <a:endParaRPr lang="ar-EG" sz="3200" b="1" dirty="0">
              <a:latin typeface="Times New Roman" panose="02020603050405020304" pitchFamily="18" charset="0"/>
            </a:endParaRPr>
          </a:p>
          <a:p>
            <a:pPr marL="0" lvl="0" indent="0" algn="justLow" rtl="1">
              <a:lnSpc>
                <a:spcPct val="150000"/>
              </a:lnSpc>
              <a:buSzPts val="1400"/>
              <a:buNone/>
            </a:pPr>
            <a:r>
              <a:rPr lang="ar-EG" sz="3200" b="1" dirty="0">
                <a:latin typeface="Times New Roman" panose="02020603050405020304" pitchFamily="18" charset="0"/>
              </a:rPr>
              <a:t>1. </a:t>
            </a:r>
            <a:r>
              <a:rPr lang="ar-SA" sz="3200" b="1" dirty="0">
                <a:latin typeface="Times New Roman" panose="02020603050405020304" pitchFamily="18" charset="0"/>
              </a:rPr>
              <a:t>وجود اقتراحٍ مقبول : </a:t>
            </a:r>
            <a:r>
              <a:rPr lang="ar-SA" sz="3200" dirty="0">
                <a:latin typeface="Times New Roman" panose="02020603050405020304" pitchFamily="18" charset="0"/>
              </a:rPr>
              <a:t>بمعنى أن تتضمن الرسالة التي يحاول الشخص إيصالها إلى جمهوره بعض الجوانب التي تلقي قبولاً لديه مما يُشكل عاملاً مشتركاً وأرضية مشتركة يقفان عليها للانطلاق إلى الهدف نفسه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97953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eaLnBrk="1" hangingPunct="1">
              <a:lnSpc>
                <a:spcPct val="150000"/>
              </a:lnSpc>
              <a:buNone/>
            </a:pPr>
            <a:endParaRPr lang="ar-EG" altLang="en-US" sz="1100" b="1" dirty="0"/>
          </a:p>
          <a:p>
            <a:pPr marL="0" lvl="0" indent="0" algn="justLow" rtl="1">
              <a:lnSpc>
                <a:spcPct val="150000"/>
              </a:lnSpc>
              <a:buSzPts val="1400"/>
              <a:buNone/>
            </a:pPr>
            <a:r>
              <a:rPr lang="ar-EG" sz="3200" b="1" dirty="0">
                <a:latin typeface="Times New Roman" panose="02020603050405020304" pitchFamily="18" charset="0"/>
                <a:ea typeface="Times New Roman" panose="02020603050405020304" pitchFamily="18" charset="0"/>
              </a:rPr>
              <a:t>2. </a:t>
            </a:r>
            <a:r>
              <a:rPr lang="ar-SA" sz="3200" b="1" dirty="0">
                <a:effectLst/>
                <a:latin typeface="Times New Roman" panose="02020603050405020304" pitchFamily="18" charset="0"/>
                <a:ea typeface="Times New Roman" panose="02020603050405020304" pitchFamily="18" charset="0"/>
              </a:rPr>
              <a:t>أن يعكس الاقتراح رغبات الأفراد ومطالبهم :</a:t>
            </a:r>
            <a:r>
              <a:rPr lang="ar-SA" sz="3200" dirty="0">
                <a:effectLst/>
                <a:latin typeface="Times New Roman" panose="02020603050405020304" pitchFamily="18" charset="0"/>
                <a:ea typeface="Times New Roman" panose="02020603050405020304" pitchFamily="18" charset="0"/>
              </a:rPr>
              <a:t> فكلما ارتبطت الرسالة مضمون الاتصال بأمر يمس مصالح الأفراد ويُعبر عن حاجاتهم أو رغباتهم وطموحاتهم كلما لاقت الاهتمام والقبول فالتقبل والتبّني من الجمهور.</a:t>
            </a:r>
            <a:endParaRPr lang="en-US" sz="3200" dirty="0">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326349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2"/>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3. </a:t>
            </a:r>
            <a:r>
              <a:rPr lang="ar-SA" sz="3200" b="1" dirty="0">
                <a:latin typeface="Times New Roman" panose="02020603050405020304" pitchFamily="18" charset="0"/>
              </a:rPr>
              <a:t>أن يشمل الاقتراح  جوانب تُظهر نتائجه المتوقعة : فكلما اشتملت الرسالة على معلومات  وحقائق مستمدّة من خبراتٍ سابقة توحي بما ستُفضي إليه مضامين الرسالة وما سيؤول إليه الاقتراح من نتائج مفيدة ونافعة كلما لاقت القبول.</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05372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4"/>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4. </a:t>
            </a:r>
            <a:r>
              <a:rPr lang="ar-SA" sz="3200" b="1" dirty="0">
                <a:latin typeface="Times New Roman" panose="02020603050405020304" pitchFamily="18" charset="0"/>
              </a:rPr>
              <a:t>أن يصدر الاقتراح عن شخص موثوق به : فالرسالة إذا صدرت عن وجهة تحوز على ثقة الجمهور واحترامه كلما كنت أكثر تقبلاً منه .</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97648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Low" rtl="1">
              <a:lnSpc>
                <a:spcPct val="150000"/>
              </a:lnSpc>
              <a:buSzPts val="1400"/>
              <a:buNone/>
            </a:pPr>
            <a:endParaRPr 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5. </a:t>
            </a:r>
            <a:r>
              <a:rPr lang="ar-SA" sz="3200" b="1" dirty="0">
                <a:latin typeface="Times New Roman" panose="02020603050405020304" pitchFamily="18" charset="0"/>
              </a:rPr>
              <a:t>أن يقدّم الاقتراح بصفة شخصية ومباشرة : فالشخصية أو الجهة التي تحوز على رضا وقبول الجمهور يمكنها تقديم الاقتراح بشكل شخصي ومباشر مع ما يستلزم ذلك من شرح بالنسبة للاقتراح وأسلوب تطبيقه.</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052487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المعرفة :</a:t>
            </a:r>
            <a:r>
              <a:rPr lang="ar-SA" dirty="0">
                <a:effectLst/>
                <a:latin typeface="Times New Roman" panose="02020603050405020304" pitchFamily="18" charset="0"/>
                <a:ea typeface="Times New Roman" panose="02020603050405020304" pitchFamily="18" charset="0"/>
              </a:rPr>
              <a:t> أي التأثير على الجماهير </a:t>
            </a:r>
            <a:r>
              <a:rPr lang="ar-EG" dirty="0">
                <a:effectLst/>
                <a:latin typeface="Times New Roman" panose="02020603050405020304" pitchFamily="18" charset="0"/>
                <a:ea typeface="Times New Roman" panose="02020603050405020304" pitchFamily="18" charset="0"/>
              </a:rPr>
              <a:t>و</a:t>
            </a:r>
            <a:r>
              <a:rPr lang="ar-SA" dirty="0">
                <a:effectLst/>
                <a:latin typeface="Times New Roman" panose="02020603050405020304" pitchFamily="18" charset="0"/>
                <a:ea typeface="Times New Roman" panose="02020603050405020304" pitchFamily="18" charset="0"/>
              </a:rPr>
              <a:t>تطبيق </a:t>
            </a:r>
            <a:r>
              <a:rPr lang="ar-EG" dirty="0">
                <a:effectLst/>
                <a:latin typeface="Times New Roman" panose="02020603050405020304" pitchFamily="18" charset="0"/>
                <a:ea typeface="Times New Roman" panose="02020603050405020304" pitchFamily="18" charset="0"/>
              </a:rPr>
              <a:t>ذلك </a:t>
            </a:r>
            <a:r>
              <a:rPr lang="ar-SA" dirty="0">
                <a:effectLst/>
                <a:latin typeface="Times New Roman" panose="02020603050405020304" pitchFamily="18" charset="0"/>
                <a:ea typeface="Times New Roman" panose="02020603050405020304" pitchFamily="18" charset="0"/>
              </a:rPr>
              <a:t>على مصالحها . </a:t>
            </a:r>
            <a:endParaRPr lang="ar-EG"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a:t>
            </a:r>
            <a:r>
              <a:rPr lang="ar-EG" b="1" dirty="0">
                <a:effectLst/>
                <a:latin typeface="Times New Roman" panose="02020603050405020304" pitchFamily="18" charset="0"/>
                <a:ea typeface="Times New Roman" panose="02020603050405020304" pitchFamily="18" charset="0"/>
              </a:rPr>
              <a:t>الحركة</a:t>
            </a:r>
            <a:r>
              <a:rPr lang="ar-SA" b="1" dirty="0">
                <a:effectLst/>
                <a:latin typeface="Times New Roman" panose="02020603050405020304" pitchFamily="18" charset="0"/>
                <a:ea typeface="Times New Roman" panose="02020603050405020304" pitchFamily="18" charset="0"/>
              </a:rPr>
              <a:t>:</a:t>
            </a:r>
            <a:r>
              <a:rPr lang="ar-SA" dirty="0">
                <a:effectLst/>
                <a:latin typeface="Times New Roman" panose="02020603050405020304" pitchFamily="18" charset="0"/>
                <a:ea typeface="Times New Roman" panose="02020603050405020304" pitchFamily="18" charset="0"/>
              </a:rPr>
              <a:t> حيث إن قبول الاقتراح مرهون بمعرفة الجماهير لكيفية تطبيقه. </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457200" lvl="0" indent="-4572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مبدأ الثقة:</a:t>
            </a:r>
            <a:r>
              <a:rPr lang="ar-SA" dirty="0">
                <a:effectLst/>
                <a:latin typeface="Times New Roman" panose="02020603050405020304" pitchFamily="18" charset="0"/>
                <a:ea typeface="Times New Roman" panose="02020603050405020304" pitchFamily="18" charset="0"/>
              </a:rPr>
              <a:t> أي أن يصدر الاقتراح عن شخص أو منظمة ذات سمعة طيبة .</a:t>
            </a:r>
            <a:endParaRPr lang="en-US"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 مبدأ الوضوح : </a:t>
            </a:r>
            <a:r>
              <a:rPr lang="ar-SA" dirty="0">
                <a:effectLst/>
                <a:latin typeface="Times New Roman" panose="02020603050405020304" pitchFamily="18" charset="0"/>
                <a:ea typeface="Times New Roman" panose="02020603050405020304" pitchFamily="18" charset="0"/>
              </a:rPr>
              <a:t>أن يُصاغ الاقتراح لا لبس فيها ولا غموض.</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074306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61045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قواعد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phone&#10;&#10;Description automatically generated">
            <a:extLst>
              <a:ext uri="{FF2B5EF4-FFF2-40B4-BE49-F238E27FC236}">
                <a16:creationId xmlns:a16="http://schemas.microsoft.com/office/drawing/2014/main" id="{5A395831-D53A-5490-06D4-A2BE19D62BA3}"/>
              </a:ext>
            </a:extLst>
          </p:cNvPr>
          <p:cNvPicPr>
            <a:picLocks noChangeAspect="1"/>
          </p:cNvPicPr>
          <p:nvPr/>
        </p:nvPicPr>
        <p:blipFill rotWithShape="1">
          <a:blip r:embed="rId3">
            <a:extLst>
              <a:ext uri="{28A0092B-C50C-407E-A947-70E740481C1C}">
                <a14:useLocalDpi xmlns:a14="http://schemas.microsoft.com/office/drawing/2010/main" val="0"/>
              </a:ext>
            </a:extLst>
          </a:blip>
          <a:srcRect b="11136"/>
          <a:stretch/>
        </p:blipFill>
        <p:spPr>
          <a:xfrm>
            <a:off x="2910897" y="1259889"/>
            <a:ext cx="6370204" cy="2976020"/>
          </a:xfrm>
          <a:prstGeom prst="rect">
            <a:avLst/>
          </a:prstGeom>
        </p:spPr>
      </p:pic>
    </p:spTree>
    <p:extLst>
      <p:ext uri="{BB962C8B-B14F-4D97-AF65-F5344CB8AC3E}">
        <p14:creationId xmlns:p14="http://schemas.microsoft.com/office/powerpoint/2010/main" val="3137264724"/>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indent="269240" algn="justLow" rtl="1">
              <a:lnSpc>
                <a:spcPct val="115000"/>
              </a:lnSpc>
              <a:spcAft>
                <a:spcPts val="1000"/>
              </a:spcAft>
            </a:pPr>
            <a:r>
              <a:rPr lang="ar-SA" sz="3200" dirty="0">
                <a:latin typeface="Times New Roman" panose="02020603050405020304" pitchFamily="18" charset="0"/>
              </a:rPr>
              <a:t>هناك بعض القواعد لفن الإقناع إذا اتبعها الشخص باهتمام ودقة سوف يكون من أكثر الناس حباً وقبولا ً من الآخرين .. ومن أهم هذه القواعد ما يلي :</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أن يكون القيام بعملية الإقناع خالصاً.</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وضوح الحق</a:t>
            </a:r>
            <a:r>
              <a:rPr lang="ar-EG" sz="3200" dirty="0">
                <a:latin typeface="Times New Roman" panose="02020603050405020304" pitchFamily="18" charset="0"/>
              </a:rPr>
              <a:t> والهدف الإيجابي</a:t>
            </a:r>
            <a:r>
              <a:rPr lang="ar-SA" sz="3200" dirty="0">
                <a:latin typeface="Times New Roman" panose="02020603050405020304" pitchFamily="18" charset="0"/>
              </a:rPr>
              <a:t>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200606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الاقتناع بالفكرة </a:t>
            </a:r>
            <a:r>
              <a:rPr lang="ar-EG" sz="3200" dirty="0">
                <a:latin typeface="Times New Roman" panose="02020603050405020304" pitchFamily="18" charset="0"/>
              </a:rPr>
              <a:t>و</a:t>
            </a:r>
            <a:r>
              <a:rPr lang="ar-SA" sz="3200" dirty="0">
                <a:latin typeface="Times New Roman" panose="02020603050405020304" pitchFamily="18" charset="0"/>
              </a:rPr>
              <a:t>وضوحها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القدرة على إيضاحها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القوة في طرح الفكرة .</a:t>
            </a:r>
            <a:endParaRPr lang="en-US" sz="3200" dirty="0">
              <a:latin typeface="Times New Roman" panose="02020603050405020304" pitchFamily="18" charset="0"/>
            </a:endParaRPr>
          </a:p>
          <a:p>
            <a:pPr marL="342900" lvl="0" indent="-342900" algn="justLow" rtl="1">
              <a:lnSpc>
                <a:spcPct val="115000"/>
              </a:lnSpc>
              <a:spcAft>
                <a:spcPts val="1000"/>
              </a:spcAft>
              <a:buFont typeface="Arial" panose="020B0604020202020204" pitchFamily="34" charset="0"/>
              <a:buChar char="-"/>
            </a:pPr>
            <a:r>
              <a:rPr lang="ar-SA" sz="3200" dirty="0">
                <a:latin typeface="Times New Roman" panose="02020603050405020304" pitchFamily="18" charset="0"/>
              </a:rPr>
              <a:t>توافر الخصال الضرورية في مصدر الإقناع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20570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معرفة </a:t>
            </a:r>
            <a:r>
              <a:rPr lang="ar-SA" sz="3200" dirty="0">
                <a:solidFill>
                  <a:srgbClr val="C00000"/>
                </a:solidFill>
                <a:latin typeface="Times New Roman" panose="02020603050405020304" pitchFamily="18" charset="0"/>
              </a:rPr>
              <a:t>شخصية المتلقي وقيمة احتياجاته </a:t>
            </a:r>
            <a:r>
              <a:rPr lang="ar-SA" sz="3200" dirty="0">
                <a:latin typeface="Times New Roman" panose="02020603050405020304" pitchFamily="18" charset="0"/>
              </a:rPr>
              <a:t>مع تحديد ترتيبها</a:t>
            </a:r>
            <a:r>
              <a:rPr lang="ar-EG" sz="3200" dirty="0">
                <a:latin typeface="Times New Roman" panose="02020603050405020304" pitchFamily="18" charset="0"/>
              </a:rPr>
              <a:t>،</a:t>
            </a:r>
            <a:r>
              <a:rPr lang="ar-SA" sz="3200" dirty="0">
                <a:latin typeface="Times New Roman" panose="02020603050405020304" pitchFamily="18" charset="0"/>
              </a:rPr>
              <a:t> وقد ينبغي عليك تقمص شخصيته للتعرف على دوافعه ووجهة نظره</a:t>
            </a:r>
            <a:r>
              <a:rPr lang="ar-EG" sz="3200" dirty="0">
                <a:latin typeface="Times New Roman" panose="02020603050405020304" pitchFamily="18" charset="0"/>
              </a:rPr>
              <a:t>،</a:t>
            </a:r>
            <a:r>
              <a:rPr lang="ar-SA" sz="3200" dirty="0">
                <a:latin typeface="Times New Roman" panose="02020603050405020304" pitchFamily="18" charset="0"/>
              </a:rPr>
              <a:t> كما يجب معرفة حيله وألاعيبه حتى لا تقع في شراكها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حصر </a:t>
            </a:r>
            <a:r>
              <a:rPr lang="ar-SA" sz="3200" dirty="0">
                <a:solidFill>
                  <a:srgbClr val="C00000"/>
                </a:solidFill>
                <a:latin typeface="Times New Roman" panose="02020603050405020304" pitchFamily="18" charset="0"/>
              </a:rPr>
              <a:t>مميزات الفكرة </a:t>
            </a:r>
            <a:r>
              <a:rPr lang="ar-SA" sz="3200" dirty="0">
                <a:latin typeface="Times New Roman" panose="02020603050405020304" pitchFamily="18" charset="0"/>
              </a:rPr>
              <a:t>التي تدعو إليها مع معرفة مآخذها الحقيقية أو المتوهمة وتحليل المعارضة  السلبية المحتملة وإعداد الجواب الشافي عنها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العلم أن أسلم طريقة </a:t>
            </a:r>
            <a:r>
              <a:rPr lang="ar-SA" sz="3200" dirty="0">
                <a:solidFill>
                  <a:srgbClr val="C00000"/>
                </a:solidFill>
                <a:latin typeface="Times New Roman" panose="02020603050405020304" pitchFamily="18" charset="0"/>
              </a:rPr>
              <a:t>للتغلب على الاعتراض أن تجعله من ضمن حديثك </a:t>
            </a:r>
            <a:r>
              <a:rPr lang="ar-SA" sz="3200" dirty="0">
                <a:latin typeface="Times New Roman" panose="02020603050405020304" pitchFamily="18" charset="0"/>
              </a:rPr>
              <a:t>.</a:t>
            </a:r>
          </a:p>
          <a:p>
            <a:pPr marL="342900" lvl="0" indent="-342900" algn="justLow" rtl="1">
              <a:lnSpc>
                <a:spcPct val="115000"/>
              </a:lnSpc>
              <a:buFont typeface="Arial" panose="020B0604020202020204" pitchFamily="34" charset="0"/>
              <a:buChar char="-"/>
            </a:pPr>
            <a:r>
              <a:rPr lang="ar-SA" sz="3200" dirty="0">
                <a:solidFill>
                  <a:srgbClr val="C00000"/>
                </a:solidFill>
                <a:latin typeface="Times New Roman" panose="02020603050405020304" pitchFamily="18" charset="0"/>
              </a:rPr>
              <a:t>اختيار الأحوال المناسبة للإقناع</a:t>
            </a:r>
            <a:r>
              <a:rPr lang="ar-SA" sz="3200" dirty="0">
                <a:latin typeface="Times New Roman" panose="02020603050405020304" pitchFamily="18" charset="0"/>
              </a:rPr>
              <a:t>: زمنية ومكانية ونفسية وجسدية؛ مع تعيين الفرصة المناسبة لتحقيق ذلك.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439708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 القواعد ينبغي مراعاتها عند إقناع الآخرين</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C:\Users\hp\Desktop\convince.jpg">
            <a:extLst>
              <a:ext uri="{FF2B5EF4-FFF2-40B4-BE49-F238E27FC236}">
                <a16:creationId xmlns:a16="http://schemas.microsoft.com/office/drawing/2014/main" id="{392E7227-5020-9A12-1EE8-FCD4874362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4285" y="1064118"/>
            <a:ext cx="5067238" cy="2842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42515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16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أولاً: لابد أن تكون مقتنعاً جداً من الفكرة التي تسعى لنشرها</a:t>
            </a:r>
          </a:p>
          <a:p>
            <a:pPr marL="114300" indent="0" algn="just" rtl="1">
              <a:lnSpc>
                <a:spcPct val="150000"/>
              </a:lnSpc>
              <a:buNone/>
            </a:pP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ثانياً: استخدم الكلمات ذات المعاني المحصورة والمحددة مثل بما أن، إذن</a:t>
            </a:r>
          </a:p>
        </p:txBody>
      </p:sp>
      <p:sp>
        <p:nvSpPr>
          <p:cNvPr id="6" name="TextBox 5">
            <a:extLst>
              <a:ext uri="{FF2B5EF4-FFF2-40B4-BE49-F238E27FC236}">
                <a16:creationId xmlns:a16="http://schemas.microsoft.com/office/drawing/2014/main" id="{CDC72829-DEFA-271C-0B9E-4FCBF4442AE4}"/>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18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ثالثاً: ترك الجدل العقيم الذي يقود إلى الخصام،</a:t>
            </a: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endParaRPr lang="ar-SA"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رابعاً: حلل حوارك إلى عنصرين أساسيين هما:</a:t>
            </a:r>
            <a:r>
              <a:rPr lang="ar-EG" altLang="en-US" sz="3200" b="1" dirty="0">
                <a:solidFill>
                  <a:srgbClr val="000000"/>
                </a:solidFill>
                <a:latin typeface="Times New Roman" panose="02020603050405020304" pitchFamily="18" charset="0"/>
                <a:cs typeface="Times New Roman" panose="02020603050405020304" pitchFamily="18" charset="0"/>
              </a:rPr>
              <a:t> </a:t>
            </a:r>
            <a:r>
              <a:rPr lang="ar-SA" altLang="en-US" sz="3200" b="1" dirty="0">
                <a:solidFill>
                  <a:srgbClr val="000000"/>
                </a:solidFill>
                <a:latin typeface="Times New Roman" panose="02020603050405020304" pitchFamily="18" charset="0"/>
                <a:cs typeface="Times New Roman" panose="02020603050405020304" pitchFamily="18" charset="0"/>
              </a:rPr>
              <a:t>المقدمات المنطقية والنتائج</a:t>
            </a:r>
          </a:p>
        </p:txBody>
      </p:sp>
      <p:sp>
        <p:nvSpPr>
          <p:cNvPr id="6" name="TextBox 5">
            <a:extLst>
              <a:ext uri="{FF2B5EF4-FFF2-40B4-BE49-F238E27FC236}">
                <a16:creationId xmlns:a16="http://schemas.microsoft.com/office/drawing/2014/main" id="{CDC72829-DEFA-271C-0B9E-4FCBF4442AE4}"/>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116011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خامساً: </a:t>
            </a:r>
            <a:endParaRPr lang="ar-EG" altLang="en-US" sz="32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اختيار العبارة اللينة الهينة، والابتعاد عن الشدة الإرهاب والضغوط وفرض الرأي</a:t>
            </a:r>
          </a:p>
        </p:txBody>
      </p:sp>
      <p:sp>
        <p:nvSpPr>
          <p:cNvPr id="6" name="TextBox 5">
            <a:extLst>
              <a:ext uri="{FF2B5EF4-FFF2-40B4-BE49-F238E27FC236}">
                <a16:creationId xmlns:a16="http://schemas.microsoft.com/office/drawing/2014/main" id="{CDC72829-DEFA-271C-0B9E-4FCBF4442AE4}"/>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265334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Content Placeholder 3">
            <a:extLst>
              <a:ext uri="{FF2B5EF4-FFF2-40B4-BE49-F238E27FC236}">
                <a16:creationId xmlns:a16="http://schemas.microsoft.com/office/drawing/2014/main" id="{7784B46B-42A7-4F93-32CF-87C98E89232A}"/>
              </a:ext>
            </a:extLst>
          </p:cNvPr>
          <p:cNvSpPr>
            <a:spLocks noGrp="1"/>
          </p:cNvSpPr>
          <p:nvPr>
            <p:ph sz="half" idx="2"/>
          </p:nvPr>
        </p:nvSpPr>
        <p:spPr>
          <a:xfrm>
            <a:off x="1464228" y="1686297"/>
            <a:ext cx="9646005" cy="4322618"/>
          </a:xfrm>
          <a:solidFill>
            <a:schemeClr val="bg1"/>
          </a:solidFill>
        </p:spPr>
        <p:txBody>
          <a:bodyPr/>
          <a:lstStyle/>
          <a:p>
            <a:pPr marL="114300" indent="0" algn="just" rtl="1">
              <a:lnSpc>
                <a:spcPct val="150000"/>
              </a:lnSpc>
              <a:buNone/>
            </a:pPr>
            <a:endParaRPr lang="ar-EG" altLang="en-US" sz="18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سادساً: احرص على ربط بداية حديثك بنهاية حديث المتلقي</a:t>
            </a:r>
          </a:p>
          <a:p>
            <a:pPr marL="114300" indent="0" algn="just" rtl="1">
              <a:lnSpc>
                <a:spcPct val="150000"/>
              </a:lnSpc>
              <a:buNone/>
            </a:pPr>
            <a:endParaRPr lang="ar-EG" altLang="en-US" sz="2000" b="1" dirty="0">
              <a:solidFill>
                <a:srgbClr val="000000"/>
              </a:solidFill>
              <a:latin typeface="Times New Roman" panose="02020603050405020304" pitchFamily="18" charset="0"/>
              <a:cs typeface="Times New Roman" panose="02020603050405020304" pitchFamily="18" charset="0"/>
            </a:endParaRPr>
          </a:p>
          <a:p>
            <a:pPr marL="114300" indent="0" algn="just" rtl="1">
              <a:lnSpc>
                <a:spcPct val="150000"/>
              </a:lnSpc>
              <a:buNone/>
            </a:pPr>
            <a:r>
              <a:rPr lang="ar-SA" altLang="en-US" sz="3200" b="1" dirty="0">
                <a:solidFill>
                  <a:srgbClr val="000000"/>
                </a:solidFill>
                <a:latin typeface="Times New Roman" panose="02020603050405020304" pitchFamily="18" charset="0"/>
                <a:cs typeface="Times New Roman" panose="02020603050405020304" pitchFamily="18" charset="0"/>
              </a:rPr>
              <a:t>سابعاً: أظهر فرحك الحقيقي -غير المصطنع- بكل حق يظهر على لسان الطرف الآخر</a:t>
            </a:r>
          </a:p>
        </p:txBody>
      </p:sp>
      <p:sp>
        <p:nvSpPr>
          <p:cNvPr id="6" name="TextBox 5">
            <a:extLst>
              <a:ext uri="{FF2B5EF4-FFF2-40B4-BE49-F238E27FC236}">
                <a16:creationId xmlns:a16="http://schemas.microsoft.com/office/drawing/2014/main" id="{CDC72829-DEFA-271C-0B9E-4FCBF4442AE4}"/>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7" name="TextBox 6">
            <a:extLst>
              <a:ext uri="{FF2B5EF4-FFF2-40B4-BE49-F238E27FC236}">
                <a16:creationId xmlns:a16="http://schemas.microsoft.com/office/drawing/2014/main" id="{295D90DE-06DF-9C79-78CF-F45111E30523}"/>
              </a:ext>
            </a:extLst>
          </p:cNvPr>
          <p:cNvSpPr txBox="1"/>
          <p:nvPr/>
        </p:nvSpPr>
        <p:spPr>
          <a:xfrm>
            <a:off x="1630612" y="272562"/>
            <a:ext cx="5672713"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 القواعد ينبغي مراعاتها عند إقناع الآخرين</a:t>
            </a:r>
          </a:p>
        </p:txBody>
      </p:sp>
      <p:pic>
        <p:nvPicPr>
          <p:cNvPr id="8" name="Picture 7">
            <a:extLst>
              <a:ext uri="{FF2B5EF4-FFF2-40B4-BE49-F238E27FC236}">
                <a16:creationId xmlns:a16="http://schemas.microsoft.com/office/drawing/2014/main" id="{D419EA68-77D1-074E-8F8D-7FE7BF36815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0FB17294-928E-D9FF-354D-F5A782F87D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F8AEAE7-202E-3531-E6EF-B0DE82D854F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D26283D-71C9-1B90-5B94-966062DE9BB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528282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939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939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عوامل نجاح عملية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5150962"/>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7077694" y="1842920"/>
            <a:ext cx="4067464" cy="3449841"/>
          </a:xfrm>
          <a:prstGeom prst="rect">
            <a:avLst/>
          </a:prstGeom>
          <a:solidFill>
            <a:schemeClr val="bg1"/>
          </a:solidFill>
        </p:spPr>
        <p:txBody>
          <a:bodyPr vert="horz" lIns="274320" tIns="182880" rIns="27432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altLang="en-US" sz="3200" b="1" dirty="0"/>
              <a:t>من أجل سير عملية الإقناع بصورة سلسة وحتى لا تضيع الجهود سدى لابد من مُراعاة بعض العوامل في عملية الإقناع التي نريد إيصالها  إلى الجمهور فيتقبل مضمونها  ويتبنّاه وهذه العوامل هي :</a:t>
            </a:r>
            <a:endParaRPr lang="en-US" sz="5400" dirty="0">
              <a:latin typeface="Times New Roman" panose="02020603050405020304" pitchFamily="18" charset="0"/>
              <a:ea typeface="Times New Roman" panose="02020603050405020304" pitchFamily="18" charset="0"/>
            </a:endParaRPr>
          </a:p>
        </p:txBody>
      </p:sp>
      <p:graphicFrame>
        <p:nvGraphicFramePr>
          <p:cNvPr id="11" name="Diagram 10">
            <a:extLst>
              <a:ext uri="{FF2B5EF4-FFF2-40B4-BE49-F238E27FC236}">
                <a16:creationId xmlns:a16="http://schemas.microsoft.com/office/drawing/2014/main" id="{432107A6-518A-1AEF-2205-7BEBEAC4860E}"/>
              </a:ext>
            </a:extLst>
          </p:cNvPr>
          <p:cNvGraphicFramePr/>
          <p:nvPr>
            <p:extLst>
              <p:ext uri="{D42A27DB-BD31-4B8C-83A1-F6EECF244321}">
                <p14:modId xmlns:p14="http://schemas.microsoft.com/office/powerpoint/2010/main" val="3249005184"/>
              </p:ext>
            </p:extLst>
          </p:nvPr>
        </p:nvGraphicFramePr>
        <p:xfrm>
          <a:off x="0" y="1051598"/>
          <a:ext cx="7077694" cy="4952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20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1. </a:t>
            </a:r>
            <a:r>
              <a:rPr lang="ar-SA" sz="3600" b="1" dirty="0">
                <a:effectLst/>
                <a:latin typeface="Times New Roman" panose="02020603050405020304" pitchFamily="18" charset="0"/>
                <a:ea typeface="Times New Roman" panose="02020603050405020304" pitchFamily="18" charset="0"/>
              </a:rPr>
              <a:t>البساطة والوضوح :</a:t>
            </a:r>
            <a:r>
              <a:rPr lang="ar-SA" sz="3600" dirty="0">
                <a:effectLst/>
                <a:latin typeface="Times New Roman" panose="02020603050405020304" pitchFamily="18" charset="0"/>
                <a:ea typeface="Times New Roman" panose="02020603050405020304" pitchFamily="18" charset="0"/>
              </a:rPr>
              <a:t> يجب أن تكون العملية بسيطة وواضحة مضمونها وكذلك في لغتها ويجب أن تكون مترابطة متسلسلة  ومنطقية ولغتها تتناسب مع احتياجات الموقف نفسه وتكون كذلك كاملة مختصرة صحيحة ومفهومة.</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75732756"/>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lnSpc>
                <a:spcPct val="150000"/>
              </a:lnSpc>
              <a:spcAft>
                <a:spcPts val="0"/>
              </a:spcAft>
              <a:buSzPts val="1400"/>
              <a:buNone/>
              <a:tabLst>
                <a:tab pos="228600" algn="l"/>
              </a:tabLst>
            </a:pPr>
            <a:endParaRPr lang="ar-EG" sz="24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2. </a:t>
            </a:r>
            <a:r>
              <a:rPr lang="ar-SA" sz="3600" b="1" dirty="0">
                <a:effectLst/>
                <a:latin typeface="Times New Roman" panose="02020603050405020304" pitchFamily="18" charset="0"/>
                <a:ea typeface="Times New Roman" panose="02020603050405020304" pitchFamily="18" charset="0"/>
              </a:rPr>
              <a:t>الإثارة والتشويق </a:t>
            </a:r>
            <a:r>
              <a:rPr lang="ar-SA" sz="3600" b="1">
                <a:effectLst/>
                <a:latin typeface="Times New Roman" panose="02020603050405020304" pitchFamily="18" charset="0"/>
                <a:ea typeface="Times New Roman" panose="02020603050405020304" pitchFamily="18" charset="0"/>
              </a:rPr>
              <a:t>:</a:t>
            </a:r>
            <a:r>
              <a:rPr lang="ar-SA" sz="3600">
                <a:effectLst/>
                <a:latin typeface="Times New Roman" panose="02020603050405020304" pitchFamily="18" charset="0"/>
                <a:ea typeface="Times New Roman" panose="02020603050405020304" pitchFamily="18" charset="0"/>
              </a:rPr>
              <a:t> لابد </a:t>
            </a:r>
            <a:r>
              <a:rPr lang="ar-SA" sz="3600" dirty="0">
                <a:effectLst/>
                <a:latin typeface="Times New Roman" panose="02020603050405020304" pitchFamily="18" charset="0"/>
                <a:ea typeface="Times New Roman" panose="02020603050405020304" pitchFamily="18" charset="0"/>
              </a:rPr>
              <a:t>أن يكون في عملية الإقناع نوع من التشويق وإثارة الانتباه والاهتمام مما يحفز المتلقي على التعاون ، كما يجب ألا تتضمن أو تُشعر بأي طريقة تجريح أو لبس أو تعالي على المتلقي.</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472631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spcAft>
                <a:spcPts val="0"/>
              </a:spcAft>
              <a:buSzPts val="1400"/>
              <a:buNone/>
              <a:tabLst>
                <a:tab pos="228600" algn="l"/>
              </a:tabLst>
            </a:pPr>
            <a:endParaRPr lang="ar-EG" sz="32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3. </a:t>
            </a:r>
            <a:r>
              <a:rPr lang="ar-SA" sz="3600" b="1" dirty="0">
                <a:effectLst/>
                <a:latin typeface="Times New Roman" panose="02020603050405020304" pitchFamily="18" charset="0"/>
                <a:ea typeface="Times New Roman" panose="02020603050405020304" pitchFamily="18" charset="0"/>
              </a:rPr>
              <a:t>إشباع الرغبات والحاجات :</a:t>
            </a:r>
            <a:r>
              <a:rPr lang="ar-SA" sz="3600" dirty="0">
                <a:effectLst/>
                <a:latin typeface="Times New Roman" panose="02020603050405020304" pitchFamily="18" charset="0"/>
                <a:ea typeface="Times New Roman" panose="02020603050405020304" pitchFamily="18" charset="0"/>
              </a:rPr>
              <a:t> لدى المتلقي حاجات كثيرة مما يجب معه معرفة  تلك الرغبات والحاجات التي تنسجم مع مضمون الرسالة للعمل على إشباعها ما أمكن وغالباً ما تعمد الرسائل إلى إثارة حاجة حب الاستطلاع وأحياناً الحاجة إلى الأمان وهكذا ..</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448082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4. </a:t>
            </a:r>
            <a:r>
              <a:rPr lang="ar-SA" sz="3600" b="1" dirty="0">
                <a:effectLst/>
                <a:latin typeface="Times New Roman" panose="02020603050405020304" pitchFamily="18" charset="0"/>
                <a:ea typeface="Times New Roman" panose="02020603050405020304" pitchFamily="18" charset="0"/>
              </a:rPr>
              <a:t>المصداقية في المضمون وفي المصدر نفسه :</a:t>
            </a:r>
            <a:r>
              <a:rPr lang="ar-SA" sz="3600" dirty="0">
                <a:effectLst/>
                <a:latin typeface="Times New Roman" panose="02020603050405020304" pitchFamily="18" charset="0"/>
                <a:ea typeface="Times New Roman" panose="02020603050405020304" pitchFamily="18" charset="0"/>
              </a:rPr>
              <a:t> وهذا يتطلب منا توخي الصدق في المعلومات والدقة والوضوح . كما أن المصدر إذا كان يحظى بالقبول لدى المتلقي فإنه يكون باعثاً على الثقة ومن ثم الارتياح والاقتناع بما يقول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 </a:t>
            </a:r>
            <a:r>
              <a:rPr lang="ar-EG" sz="3600" dirty="0">
                <a:effectLst/>
                <a:latin typeface="Times New Roman" panose="02020603050405020304" pitchFamily="18" charset="0"/>
                <a:ea typeface="Times New Roman" panose="02020603050405020304" pitchFamily="18" charset="0"/>
              </a:rPr>
              <a:t>أو </a:t>
            </a:r>
            <a:r>
              <a:rPr lang="ar-SA" sz="3600" dirty="0">
                <a:effectLst/>
                <a:latin typeface="Times New Roman" panose="02020603050405020304" pitchFamily="18" charset="0"/>
                <a:ea typeface="Times New Roman" panose="02020603050405020304" pitchFamily="18" charset="0"/>
              </a:rPr>
              <a:t>يرسل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612010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5. </a:t>
            </a:r>
            <a:r>
              <a:rPr lang="ar-SA" sz="3600" b="1" dirty="0">
                <a:effectLst/>
                <a:latin typeface="Times New Roman" panose="02020603050405020304" pitchFamily="18" charset="0"/>
                <a:ea typeface="Times New Roman" panose="02020603050405020304" pitchFamily="18" charset="0"/>
              </a:rPr>
              <a:t>الإثابة والتعزيز : </a:t>
            </a:r>
            <a:r>
              <a:rPr lang="ar-SA" sz="3600" dirty="0">
                <a:effectLst/>
                <a:latin typeface="Times New Roman" panose="02020603050405020304" pitchFamily="18" charset="0"/>
                <a:ea typeface="Times New Roman" panose="02020603050405020304" pitchFamily="18" charset="0"/>
              </a:rPr>
              <a:t>ففي كافة أشكال الاتصال وعند البحث عن عنصر الإقناع لابد من ممارسة هذا المبدأ لنجاح الاتصال بشكل عام . ويكون ذلك أحياناً بمساعدة المتلقي على الرد على الرسالة وإشعاره بالاهتمام بها وغيرها من الأساليب المناسبة .</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46367413"/>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388106" y="5100797"/>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عملية التواصل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8" name="Picture 17" descr="A cartoon of a person using a computer&#10;&#10;Description automatically generated">
            <a:extLst>
              <a:ext uri="{FF2B5EF4-FFF2-40B4-BE49-F238E27FC236}">
                <a16:creationId xmlns:a16="http://schemas.microsoft.com/office/drawing/2014/main" id="{BACA98AF-7A1F-6C33-A7D7-F74BFEE448CE}"/>
              </a:ext>
            </a:extLst>
          </p:cNvPr>
          <p:cNvPicPr>
            <a:picLocks noChangeAspect="1"/>
          </p:cNvPicPr>
          <p:nvPr/>
        </p:nvPicPr>
        <p:blipFill rotWithShape="1">
          <a:blip r:embed="rId3">
            <a:extLst>
              <a:ext uri="{28A0092B-C50C-407E-A947-70E740481C1C}">
                <a14:useLocalDpi xmlns:a14="http://schemas.microsoft.com/office/drawing/2010/main" val="0"/>
              </a:ext>
            </a:extLst>
          </a:blip>
          <a:srcRect t="7433"/>
          <a:stretch/>
        </p:blipFill>
        <p:spPr>
          <a:xfrm>
            <a:off x="2910973" y="767725"/>
            <a:ext cx="5996252" cy="4162898"/>
          </a:xfrm>
          <a:prstGeom prst="rect">
            <a:avLst/>
          </a:prstGeom>
        </p:spPr>
      </p:pic>
    </p:spTree>
    <p:extLst>
      <p:ext uri="{BB962C8B-B14F-4D97-AF65-F5344CB8AC3E}">
        <p14:creationId xmlns:p14="http://schemas.microsoft.com/office/powerpoint/2010/main" val="4011093946"/>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hape 133">
            <a:extLst>
              <a:ext uri="{FF2B5EF4-FFF2-40B4-BE49-F238E27FC236}">
                <a16:creationId xmlns:a16="http://schemas.microsoft.com/office/drawing/2014/main" id="{5FDF5816-8C48-1F16-ABD1-4D4B21211DBB}"/>
              </a:ext>
            </a:extLst>
          </p:cNvPr>
          <p:cNvSpPr/>
          <p:nvPr/>
        </p:nvSpPr>
        <p:spPr>
          <a:xfrm>
            <a:off x="1763713" y="1504951"/>
            <a:ext cx="8780462" cy="4924425"/>
          </a:xfrm>
          <a:prstGeom prst="rect">
            <a:avLst/>
          </a:prstGeom>
          <a:solidFill>
            <a:schemeClr val="accent2">
              <a:lumMod val="40000"/>
              <a:lumOff val="60000"/>
              <a:alpha val="71907"/>
            </a:schemeClr>
          </a:solidFill>
          <a:ln w="12700">
            <a:miter lim="400000"/>
          </a:ln>
        </p:spPr>
        <p:txBody>
          <a:bodyPr lIns="35719" tIns="35719" rIns="35719" bIns="35719" anchor="ctr"/>
          <a:lstStyle/>
          <a:p>
            <a:pPr>
              <a:defRPr sz="2400">
                <a:solidFill>
                  <a:srgbClr val="FFFFFF"/>
                </a:solidFill>
              </a:defRPr>
            </a:pPr>
            <a:endParaRPr sz="1687">
              <a:solidFill>
                <a:srgbClr val="FFFFFF"/>
              </a:solidFill>
              <a:latin typeface="Times" panose="02020603050405020304" pitchFamily="18" charset="0"/>
            </a:endParaRPr>
          </a:p>
        </p:txBody>
      </p:sp>
      <p:sp>
        <p:nvSpPr>
          <p:cNvPr id="6" name="Shape 135">
            <a:extLst>
              <a:ext uri="{FF2B5EF4-FFF2-40B4-BE49-F238E27FC236}">
                <a16:creationId xmlns:a16="http://schemas.microsoft.com/office/drawing/2014/main" id="{E1F1E318-32BF-DE56-17D3-9DF607673E0C}"/>
              </a:ext>
            </a:extLst>
          </p:cNvPr>
          <p:cNvSpPr/>
          <p:nvPr/>
        </p:nvSpPr>
        <p:spPr>
          <a:xfrm>
            <a:off x="5451475" y="1552575"/>
            <a:ext cx="1289050" cy="1327150"/>
          </a:xfrm>
          <a:prstGeom prst="ellipse">
            <a:avLst/>
          </a:prstGeom>
          <a:solidFill>
            <a:srgbClr val="FFFFFF">
              <a:alpha val="65999"/>
            </a:srgbClr>
          </a:solidFill>
          <a:ln w="12700">
            <a:miter lim="400000"/>
          </a:ln>
        </p:spPr>
        <p:txBody>
          <a:bodyPr lIns="35719" tIns="35719" rIns="35719" bIns="35719" anchor="ctr"/>
          <a:lstStyle/>
          <a:p>
            <a:pPr>
              <a:defRPr sz="2400">
                <a:solidFill>
                  <a:srgbClr val="FFFFFF"/>
                </a:solidFill>
              </a:defRPr>
            </a:pPr>
            <a:endParaRPr sz="1687">
              <a:solidFill>
                <a:srgbClr val="002060"/>
              </a:solidFill>
              <a:latin typeface="Times" panose="02020603050405020304" pitchFamily="18" charset="0"/>
            </a:endParaRPr>
          </a:p>
        </p:txBody>
      </p:sp>
      <p:sp>
        <p:nvSpPr>
          <p:cNvPr id="7" name="Shape 136">
            <a:extLst>
              <a:ext uri="{FF2B5EF4-FFF2-40B4-BE49-F238E27FC236}">
                <a16:creationId xmlns:a16="http://schemas.microsoft.com/office/drawing/2014/main" id="{7BF70354-9E66-6BB1-8572-EB5B59846A4F}"/>
              </a:ext>
            </a:extLst>
          </p:cNvPr>
          <p:cNvSpPr/>
          <p:nvPr/>
        </p:nvSpPr>
        <p:spPr>
          <a:xfrm>
            <a:off x="5451475" y="4845050"/>
            <a:ext cx="1289050" cy="1327150"/>
          </a:xfrm>
          <a:prstGeom prst="ellipse">
            <a:avLst/>
          </a:prstGeom>
          <a:solidFill>
            <a:srgbClr val="FFFFFF">
              <a:alpha val="65999"/>
            </a:srgbClr>
          </a:solidFill>
          <a:ln w="12700">
            <a:miter lim="400000"/>
          </a:ln>
        </p:spPr>
        <p:txBody>
          <a:bodyPr lIns="35719" tIns="35719" rIns="35719" bIns="35719" anchor="ctr"/>
          <a:lstStyle/>
          <a:p>
            <a:pPr>
              <a:defRPr sz="2400">
                <a:solidFill>
                  <a:srgbClr val="FFFFFF"/>
                </a:solidFill>
              </a:defRPr>
            </a:pPr>
            <a:endParaRPr sz="1687">
              <a:solidFill>
                <a:srgbClr val="002060"/>
              </a:solidFill>
              <a:latin typeface="Times" panose="02020603050405020304" pitchFamily="18" charset="0"/>
            </a:endParaRPr>
          </a:p>
        </p:txBody>
      </p:sp>
      <p:sp>
        <p:nvSpPr>
          <p:cNvPr id="12" name="Shape 141">
            <a:extLst>
              <a:ext uri="{FF2B5EF4-FFF2-40B4-BE49-F238E27FC236}">
                <a16:creationId xmlns:a16="http://schemas.microsoft.com/office/drawing/2014/main" id="{E53FB7AF-5F7D-D2C4-E4A3-9F86D1B26929}"/>
              </a:ext>
            </a:extLst>
          </p:cNvPr>
          <p:cNvSpPr/>
          <p:nvPr/>
        </p:nvSpPr>
        <p:spPr>
          <a:xfrm>
            <a:off x="5760164" y="1919326"/>
            <a:ext cx="673262"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b="1" dirty="0">
                <a:solidFill>
                  <a:srgbClr val="002060"/>
                </a:solidFill>
              </a:rPr>
              <a:t>S</a:t>
            </a:r>
            <a:r>
              <a:rPr sz="1617" b="1" dirty="0">
                <a:solidFill>
                  <a:srgbClr val="002060"/>
                </a:solidFill>
              </a:rPr>
              <a:t>ender</a:t>
            </a:r>
            <a:endParaRPr lang="ar-LB" sz="1617" b="1" dirty="0">
              <a:solidFill>
                <a:srgbClr val="002060"/>
              </a:solidFill>
            </a:endParaRPr>
          </a:p>
          <a:p>
            <a:pPr algn="ctr">
              <a:defRPr/>
            </a:pPr>
            <a:r>
              <a:rPr lang="ar-LB" sz="1617" b="1" dirty="0">
                <a:solidFill>
                  <a:srgbClr val="002060"/>
                </a:solidFill>
              </a:rPr>
              <a:t>المرسل</a:t>
            </a:r>
            <a:endParaRPr sz="1617" b="1" dirty="0">
              <a:solidFill>
                <a:srgbClr val="002060"/>
              </a:solidFill>
            </a:endParaRPr>
          </a:p>
        </p:txBody>
      </p:sp>
      <p:sp>
        <p:nvSpPr>
          <p:cNvPr id="15" name="Shape 144">
            <a:extLst>
              <a:ext uri="{FF2B5EF4-FFF2-40B4-BE49-F238E27FC236}">
                <a16:creationId xmlns:a16="http://schemas.microsoft.com/office/drawing/2014/main" id="{40A56D77-EB0E-0F9D-752F-34C555DDD6C3}"/>
              </a:ext>
            </a:extLst>
          </p:cNvPr>
          <p:cNvSpPr/>
          <p:nvPr/>
        </p:nvSpPr>
        <p:spPr>
          <a:xfrm>
            <a:off x="5712837" y="5224501"/>
            <a:ext cx="880627"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b="1" dirty="0">
                <a:solidFill>
                  <a:srgbClr val="002060"/>
                </a:solidFill>
              </a:rPr>
              <a:t>R</a:t>
            </a:r>
            <a:r>
              <a:rPr sz="1617" b="1" dirty="0">
                <a:solidFill>
                  <a:srgbClr val="002060"/>
                </a:solidFill>
              </a:rPr>
              <a:t>receiver</a:t>
            </a:r>
            <a:endParaRPr lang="ar-LB" sz="1617" b="1" dirty="0">
              <a:solidFill>
                <a:srgbClr val="002060"/>
              </a:solidFill>
            </a:endParaRPr>
          </a:p>
          <a:p>
            <a:pPr algn="ctr">
              <a:defRPr/>
            </a:pPr>
            <a:r>
              <a:rPr lang="ar-LB" sz="1617" b="1" dirty="0">
                <a:solidFill>
                  <a:srgbClr val="002060"/>
                </a:solidFill>
              </a:rPr>
              <a:t>المتلقي</a:t>
            </a:r>
            <a:endParaRPr sz="1617" b="1" dirty="0">
              <a:solidFill>
                <a:srgbClr val="002060"/>
              </a:solidFill>
            </a:endParaRPr>
          </a:p>
        </p:txBody>
      </p:sp>
      <p:sp>
        <p:nvSpPr>
          <p:cNvPr id="11" name="Shape 148">
            <a:extLst>
              <a:ext uri="{FF2B5EF4-FFF2-40B4-BE49-F238E27FC236}">
                <a16:creationId xmlns:a16="http://schemas.microsoft.com/office/drawing/2014/main" id="{5544AF82-E9BD-7DB5-A1C5-D86A4B486D05}"/>
              </a:ext>
            </a:extLst>
          </p:cNvPr>
          <p:cNvSpPr/>
          <p:nvPr/>
        </p:nvSpPr>
        <p:spPr>
          <a:xfrm flipV="1">
            <a:off x="6007100" y="3048001"/>
            <a:ext cx="0" cy="1554163"/>
          </a:xfrm>
          <a:prstGeom prst="line">
            <a:avLst/>
          </a:prstGeom>
          <a:ln w="38100">
            <a:solidFill>
              <a:srgbClr val="FFFFFF"/>
            </a:solidFill>
            <a:miter lim="400000"/>
            <a:headEnd type="triangle"/>
          </a:ln>
        </p:spPr>
        <p:txBody>
          <a:bodyPr lIns="35719" tIns="35719" rIns="35719" bIns="35719" anchor="ctr"/>
          <a:lstStyle/>
          <a:p>
            <a:pPr>
              <a:defRPr sz="2400"/>
            </a:pPr>
            <a:endParaRPr sz="1687">
              <a:solidFill>
                <a:srgbClr val="002060"/>
              </a:solidFill>
              <a:latin typeface="Times" panose="02020603050405020304" pitchFamily="18" charset="0"/>
            </a:endParaRPr>
          </a:p>
        </p:txBody>
      </p:sp>
      <p:sp>
        <p:nvSpPr>
          <p:cNvPr id="13" name="Shape 148">
            <a:extLst>
              <a:ext uri="{FF2B5EF4-FFF2-40B4-BE49-F238E27FC236}">
                <a16:creationId xmlns:a16="http://schemas.microsoft.com/office/drawing/2014/main" id="{BEABF7E3-49E8-0895-3053-ED11250B3A9C}"/>
              </a:ext>
            </a:extLst>
          </p:cNvPr>
          <p:cNvSpPr/>
          <p:nvPr/>
        </p:nvSpPr>
        <p:spPr>
          <a:xfrm flipV="1">
            <a:off x="6248400" y="3048001"/>
            <a:ext cx="0" cy="1554163"/>
          </a:xfrm>
          <a:prstGeom prst="line">
            <a:avLst/>
          </a:prstGeom>
          <a:ln w="38100">
            <a:solidFill>
              <a:srgbClr val="FFFFFF"/>
            </a:solidFill>
            <a:miter lim="400000"/>
            <a:headEnd type="none" w="med" len="med"/>
            <a:tailEnd type="triangle" w="med" len="med"/>
          </a:ln>
        </p:spPr>
        <p:txBody>
          <a:bodyPr lIns="35719" tIns="35719" rIns="35719" bIns="35719" anchor="ctr"/>
          <a:lstStyle/>
          <a:p>
            <a:pPr>
              <a:defRPr sz="2400"/>
            </a:pPr>
            <a:endParaRPr sz="1687">
              <a:solidFill>
                <a:srgbClr val="002060"/>
              </a:solidFill>
              <a:latin typeface="Times" panose="02020603050405020304" pitchFamily="18" charset="0"/>
            </a:endParaRPr>
          </a:p>
        </p:txBody>
      </p:sp>
      <p:sp>
        <p:nvSpPr>
          <p:cNvPr id="2" name="TextBox 1">
            <a:extLst>
              <a:ext uri="{FF2B5EF4-FFF2-40B4-BE49-F238E27FC236}">
                <a16:creationId xmlns:a16="http://schemas.microsoft.com/office/drawing/2014/main" id="{1E9DBD1A-B7A2-FEEF-061A-411DF073976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4" name="Picture 3">
            <a:extLst>
              <a:ext uri="{FF2B5EF4-FFF2-40B4-BE49-F238E27FC236}">
                <a16:creationId xmlns:a16="http://schemas.microsoft.com/office/drawing/2014/main" id="{CC466E18-F9EE-321B-6856-D3B55A87322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16" name="Rectangle 15">
            <a:extLst>
              <a:ext uri="{FF2B5EF4-FFF2-40B4-BE49-F238E27FC236}">
                <a16:creationId xmlns:a16="http://schemas.microsoft.com/office/drawing/2014/main" id="{14C45361-EC1B-1360-BF3B-3107626E1907}"/>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id="{BB704636-43D7-F782-2006-BA6AF34DD9A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D59595E-B940-3684-B3E1-91F684209F3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4AA4452A-AB42-3F83-B7B1-1445D5E06C64}"/>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hape 133">
            <a:extLst>
              <a:ext uri="{FF2B5EF4-FFF2-40B4-BE49-F238E27FC236}">
                <a16:creationId xmlns:a16="http://schemas.microsoft.com/office/drawing/2014/main" id="{845530EB-B118-6A9B-1034-C8AC3C4851A7}"/>
              </a:ext>
            </a:extLst>
          </p:cNvPr>
          <p:cNvSpPr/>
          <p:nvPr/>
        </p:nvSpPr>
        <p:spPr>
          <a:xfrm>
            <a:off x="1763713" y="1504951"/>
            <a:ext cx="8780462" cy="4924425"/>
          </a:xfrm>
          <a:prstGeom prst="rect">
            <a:avLst/>
          </a:prstGeom>
          <a:solidFill>
            <a:schemeClr val="accent2">
              <a:lumMod val="40000"/>
              <a:lumOff val="60000"/>
              <a:alpha val="71907"/>
            </a:schemeClr>
          </a:solidFill>
          <a:ln w="12700">
            <a:miter lim="400000"/>
          </a:ln>
        </p:spPr>
        <p:txBody>
          <a:bodyPr lIns="35719" tIns="35719" rIns="35719" bIns="35719" anchor="ctr"/>
          <a:lstStyle/>
          <a:p>
            <a:pPr>
              <a:defRPr sz="2400">
                <a:solidFill>
                  <a:srgbClr val="FFFFFF"/>
                </a:solidFill>
              </a:defRPr>
            </a:pPr>
            <a:endParaRPr sz="1687">
              <a:solidFill>
                <a:srgbClr val="FFFFFF"/>
              </a:solidFill>
              <a:latin typeface="Times" panose="02020603050405020304" pitchFamily="18" charset="0"/>
            </a:endParaRPr>
          </a:p>
        </p:txBody>
      </p:sp>
      <p:sp>
        <p:nvSpPr>
          <p:cNvPr id="6" name="Shape 135">
            <a:extLst>
              <a:ext uri="{FF2B5EF4-FFF2-40B4-BE49-F238E27FC236}">
                <a16:creationId xmlns:a16="http://schemas.microsoft.com/office/drawing/2014/main" id="{36DD03B6-904A-2E8D-60B3-DE30A08EB495}"/>
              </a:ext>
            </a:extLst>
          </p:cNvPr>
          <p:cNvSpPr/>
          <p:nvPr/>
        </p:nvSpPr>
        <p:spPr>
          <a:xfrm>
            <a:off x="5451475" y="1552575"/>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7" name="Shape 136">
            <a:extLst>
              <a:ext uri="{FF2B5EF4-FFF2-40B4-BE49-F238E27FC236}">
                <a16:creationId xmlns:a16="http://schemas.microsoft.com/office/drawing/2014/main" id="{3B2BEF96-ACE6-FADE-0070-CC3D522D04ED}"/>
              </a:ext>
            </a:extLst>
          </p:cNvPr>
          <p:cNvSpPr/>
          <p:nvPr/>
        </p:nvSpPr>
        <p:spPr>
          <a:xfrm>
            <a:off x="5451475" y="4845050"/>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8" name="Shape 137">
            <a:extLst>
              <a:ext uri="{FF2B5EF4-FFF2-40B4-BE49-F238E27FC236}">
                <a16:creationId xmlns:a16="http://schemas.microsoft.com/office/drawing/2014/main" id="{F2CE8B95-4C70-A92A-DED2-1B1F259CEDD0}"/>
              </a:ext>
            </a:extLst>
          </p:cNvPr>
          <p:cNvSpPr/>
          <p:nvPr/>
        </p:nvSpPr>
        <p:spPr>
          <a:xfrm>
            <a:off x="7077075" y="3998913"/>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9" name="Shape 138">
            <a:extLst>
              <a:ext uri="{FF2B5EF4-FFF2-40B4-BE49-F238E27FC236}">
                <a16:creationId xmlns:a16="http://schemas.microsoft.com/office/drawing/2014/main" id="{6B7342E1-869B-5E1C-8822-75580190CEF3}"/>
              </a:ext>
            </a:extLst>
          </p:cNvPr>
          <p:cNvSpPr/>
          <p:nvPr/>
        </p:nvSpPr>
        <p:spPr>
          <a:xfrm>
            <a:off x="3825875" y="3998913"/>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10" name="Shape 139">
            <a:extLst>
              <a:ext uri="{FF2B5EF4-FFF2-40B4-BE49-F238E27FC236}">
                <a16:creationId xmlns:a16="http://schemas.microsoft.com/office/drawing/2014/main" id="{59CA5594-9E6F-6B10-899A-0B8BBDF9DA36}"/>
              </a:ext>
            </a:extLst>
          </p:cNvPr>
          <p:cNvSpPr/>
          <p:nvPr/>
        </p:nvSpPr>
        <p:spPr>
          <a:xfrm>
            <a:off x="3825875" y="2374900"/>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11" name="Shape 140">
            <a:extLst>
              <a:ext uri="{FF2B5EF4-FFF2-40B4-BE49-F238E27FC236}">
                <a16:creationId xmlns:a16="http://schemas.microsoft.com/office/drawing/2014/main" id="{4057EFA5-F22A-0755-A230-347918A98888}"/>
              </a:ext>
            </a:extLst>
          </p:cNvPr>
          <p:cNvSpPr/>
          <p:nvPr/>
        </p:nvSpPr>
        <p:spPr>
          <a:xfrm>
            <a:off x="7077075" y="2374900"/>
            <a:ext cx="1289050" cy="1327150"/>
          </a:xfrm>
          <a:prstGeom prst="ellipse">
            <a:avLst/>
          </a:prstGeom>
          <a:solidFill>
            <a:srgbClr val="FFFFFF">
              <a:alpha val="65999"/>
            </a:srgbClr>
          </a:solidFill>
          <a:ln w="12700">
            <a:miter lim="400000"/>
          </a:ln>
        </p:spPr>
        <p:txBody>
          <a:bodyPr lIns="35719" tIns="35719" rIns="35719" bIns="35719" anchor="ctr"/>
          <a:lstStyle/>
          <a:p>
            <a:pPr algn="ctr">
              <a:defRPr sz="2400">
                <a:solidFill>
                  <a:srgbClr val="FFFFFF"/>
                </a:solidFill>
              </a:defRPr>
            </a:pPr>
            <a:endParaRPr sz="1687">
              <a:solidFill>
                <a:srgbClr val="002060"/>
              </a:solidFill>
              <a:latin typeface="Times" panose="02020603050405020304" pitchFamily="18" charset="0"/>
            </a:endParaRPr>
          </a:p>
        </p:txBody>
      </p:sp>
      <p:sp>
        <p:nvSpPr>
          <p:cNvPr id="12" name="Shape 141">
            <a:extLst>
              <a:ext uri="{FF2B5EF4-FFF2-40B4-BE49-F238E27FC236}">
                <a16:creationId xmlns:a16="http://schemas.microsoft.com/office/drawing/2014/main" id="{51684A07-FC09-A326-630F-251E5E0325DC}"/>
              </a:ext>
            </a:extLst>
          </p:cNvPr>
          <p:cNvSpPr/>
          <p:nvPr/>
        </p:nvSpPr>
        <p:spPr>
          <a:xfrm>
            <a:off x="5765774" y="1919326"/>
            <a:ext cx="662041"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a:solidFill>
                  <a:srgbClr val="002060"/>
                </a:solidFill>
              </a:rPr>
              <a:t>S</a:t>
            </a:r>
            <a:r>
              <a:rPr sz="1617">
                <a:solidFill>
                  <a:srgbClr val="002060"/>
                </a:solidFill>
              </a:rPr>
              <a:t>ender</a:t>
            </a:r>
            <a:endParaRPr lang="ar-LB" sz="1617">
              <a:solidFill>
                <a:srgbClr val="002060"/>
              </a:solidFill>
            </a:endParaRPr>
          </a:p>
          <a:p>
            <a:pPr algn="ctr">
              <a:defRPr/>
            </a:pPr>
            <a:r>
              <a:rPr lang="ar-LB" sz="1617">
                <a:solidFill>
                  <a:srgbClr val="002060"/>
                </a:solidFill>
              </a:rPr>
              <a:t>المرسل</a:t>
            </a:r>
            <a:endParaRPr sz="1617">
              <a:solidFill>
                <a:srgbClr val="002060"/>
              </a:solidFill>
            </a:endParaRPr>
          </a:p>
        </p:txBody>
      </p:sp>
      <p:sp>
        <p:nvSpPr>
          <p:cNvPr id="13" name="Shape 142">
            <a:extLst>
              <a:ext uri="{FF2B5EF4-FFF2-40B4-BE49-F238E27FC236}">
                <a16:creationId xmlns:a16="http://schemas.microsoft.com/office/drawing/2014/main" id="{7997E8A8-8160-2C02-866C-C67BD64B8BA8}"/>
              </a:ext>
            </a:extLst>
          </p:cNvPr>
          <p:cNvSpPr/>
          <p:nvPr/>
        </p:nvSpPr>
        <p:spPr>
          <a:xfrm>
            <a:off x="7339901" y="2752763"/>
            <a:ext cx="814198"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dirty="0">
                <a:solidFill>
                  <a:srgbClr val="002060"/>
                </a:solidFill>
              </a:rPr>
              <a:t>M</a:t>
            </a:r>
            <a:r>
              <a:rPr lang="en-US" sz="1617" dirty="0" err="1">
                <a:solidFill>
                  <a:srgbClr val="002060"/>
                </a:solidFill>
              </a:rPr>
              <a:t>essage</a:t>
            </a:r>
            <a:endParaRPr lang="ar-LB" sz="1617" dirty="0">
              <a:solidFill>
                <a:srgbClr val="002060"/>
              </a:solidFill>
            </a:endParaRPr>
          </a:p>
          <a:p>
            <a:pPr algn="ctr">
              <a:defRPr/>
            </a:pPr>
            <a:r>
              <a:rPr lang="ar-LB" sz="1617" dirty="0">
                <a:solidFill>
                  <a:srgbClr val="002060"/>
                </a:solidFill>
              </a:rPr>
              <a:t>الرسالة</a:t>
            </a:r>
            <a:endParaRPr sz="1617" dirty="0">
              <a:solidFill>
                <a:srgbClr val="002060"/>
              </a:solidFill>
            </a:endParaRPr>
          </a:p>
        </p:txBody>
      </p:sp>
      <p:sp>
        <p:nvSpPr>
          <p:cNvPr id="14" name="Shape 143">
            <a:extLst>
              <a:ext uri="{FF2B5EF4-FFF2-40B4-BE49-F238E27FC236}">
                <a16:creationId xmlns:a16="http://schemas.microsoft.com/office/drawing/2014/main" id="{F340659E-37A9-B16B-D59D-83876496AF1D}"/>
              </a:ext>
            </a:extLst>
          </p:cNvPr>
          <p:cNvSpPr/>
          <p:nvPr/>
        </p:nvSpPr>
        <p:spPr>
          <a:xfrm>
            <a:off x="7341688" y="4378363"/>
            <a:ext cx="759824"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a:solidFill>
                  <a:srgbClr val="002060"/>
                </a:solidFill>
              </a:rPr>
              <a:t>C</a:t>
            </a:r>
            <a:r>
              <a:rPr sz="1617" err="1">
                <a:solidFill>
                  <a:srgbClr val="002060"/>
                </a:solidFill>
              </a:rPr>
              <a:t>hannel</a:t>
            </a:r>
            <a:endParaRPr lang="ar-LB" sz="1617">
              <a:solidFill>
                <a:srgbClr val="002060"/>
              </a:solidFill>
            </a:endParaRPr>
          </a:p>
          <a:p>
            <a:pPr algn="ctr">
              <a:defRPr/>
            </a:pPr>
            <a:r>
              <a:rPr lang="ar-LB" sz="1617">
                <a:solidFill>
                  <a:srgbClr val="002060"/>
                </a:solidFill>
              </a:rPr>
              <a:t>الوسيلة</a:t>
            </a:r>
            <a:endParaRPr sz="1617">
              <a:solidFill>
                <a:srgbClr val="002060"/>
              </a:solidFill>
            </a:endParaRPr>
          </a:p>
        </p:txBody>
      </p:sp>
      <p:sp>
        <p:nvSpPr>
          <p:cNvPr id="15" name="Shape 144">
            <a:extLst>
              <a:ext uri="{FF2B5EF4-FFF2-40B4-BE49-F238E27FC236}">
                <a16:creationId xmlns:a16="http://schemas.microsoft.com/office/drawing/2014/main" id="{E21895F7-A047-4A0B-6E19-7462EF8866E7}"/>
              </a:ext>
            </a:extLst>
          </p:cNvPr>
          <p:cNvSpPr/>
          <p:nvPr/>
        </p:nvSpPr>
        <p:spPr>
          <a:xfrm>
            <a:off x="5759260" y="5224501"/>
            <a:ext cx="787780"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a:solidFill>
                  <a:srgbClr val="002060"/>
                </a:solidFill>
              </a:rPr>
              <a:t>R</a:t>
            </a:r>
            <a:r>
              <a:rPr sz="1617" err="1">
                <a:solidFill>
                  <a:srgbClr val="002060"/>
                </a:solidFill>
              </a:rPr>
              <a:t>eceiver</a:t>
            </a:r>
            <a:endParaRPr lang="ar-LB" sz="1617">
              <a:solidFill>
                <a:srgbClr val="002060"/>
              </a:solidFill>
            </a:endParaRPr>
          </a:p>
          <a:p>
            <a:pPr algn="ctr">
              <a:defRPr/>
            </a:pPr>
            <a:r>
              <a:rPr lang="ar-LB" sz="1617">
                <a:solidFill>
                  <a:srgbClr val="002060"/>
                </a:solidFill>
              </a:rPr>
              <a:t>المتلقي</a:t>
            </a:r>
            <a:endParaRPr sz="1617">
              <a:solidFill>
                <a:srgbClr val="002060"/>
              </a:solidFill>
            </a:endParaRPr>
          </a:p>
        </p:txBody>
      </p:sp>
      <p:sp>
        <p:nvSpPr>
          <p:cNvPr id="16" name="Shape 145">
            <a:extLst>
              <a:ext uri="{FF2B5EF4-FFF2-40B4-BE49-F238E27FC236}">
                <a16:creationId xmlns:a16="http://schemas.microsoft.com/office/drawing/2014/main" id="{20AC5724-DCC1-55D5-7F36-F0D3FE2B5FEC}"/>
              </a:ext>
            </a:extLst>
          </p:cNvPr>
          <p:cNvSpPr/>
          <p:nvPr/>
        </p:nvSpPr>
        <p:spPr>
          <a:xfrm>
            <a:off x="4037478" y="4378363"/>
            <a:ext cx="869020"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dirty="0">
                <a:solidFill>
                  <a:srgbClr val="002060"/>
                </a:solidFill>
              </a:rPr>
              <a:t>F</a:t>
            </a:r>
            <a:r>
              <a:rPr lang="en-US" sz="1617" dirty="0" err="1">
                <a:solidFill>
                  <a:srgbClr val="002060"/>
                </a:solidFill>
              </a:rPr>
              <a:t>eedback</a:t>
            </a:r>
            <a:endParaRPr lang="ar-LB" sz="1617" dirty="0">
              <a:solidFill>
                <a:srgbClr val="002060"/>
              </a:solidFill>
            </a:endParaRPr>
          </a:p>
          <a:p>
            <a:pPr algn="ctr">
              <a:defRPr/>
            </a:pPr>
            <a:r>
              <a:rPr lang="ar-LB" sz="1617" dirty="0">
                <a:solidFill>
                  <a:srgbClr val="002060"/>
                </a:solidFill>
              </a:rPr>
              <a:t>ردود الفعل</a:t>
            </a:r>
            <a:endParaRPr sz="1617" dirty="0">
              <a:solidFill>
                <a:srgbClr val="002060"/>
              </a:solidFill>
            </a:endParaRPr>
          </a:p>
        </p:txBody>
      </p:sp>
      <p:sp>
        <p:nvSpPr>
          <p:cNvPr id="17" name="Shape 146">
            <a:extLst>
              <a:ext uri="{FF2B5EF4-FFF2-40B4-BE49-F238E27FC236}">
                <a16:creationId xmlns:a16="http://schemas.microsoft.com/office/drawing/2014/main" id="{BD09313B-560D-6354-68EB-633DF044791C}"/>
              </a:ext>
            </a:extLst>
          </p:cNvPr>
          <p:cNvSpPr/>
          <p:nvPr/>
        </p:nvSpPr>
        <p:spPr>
          <a:xfrm>
            <a:off x="4092076" y="2752763"/>
            <a:ext cx="759824" cy="569836"/>
          </a:xfrm>
          <a:prstGeom prst="rect">
            <a:avLst/>
          </a:prstGeom>
          <a:ln w="12700">
            <a:miter lim="400000"/>
          </a:ln>
          <a:extLst>
            <a:ext uri="{C572A759-6A51-4108-AA02-DFA0A04FC94B}"/>
          </a:extLst>
        </p:spPr>
        <p:txBody>
          <a:bodyPr wrap="none" lIns="35719" tIns="35719" rIns="35719" bIns="35719" anchor="ctr">
            <a:spAutoFit/>
          </a:bodyPr>
          <a:lstStyle>
            <a:lvl1pPr>
              <a:defRPr sz="2300">
                <a:solidFill>
                  <a:srgbClr val="212121"/>
                </a:solidFill>
                <a:latin typeface="Comfortaa Bold"/>
                <a:ea typeface="Comfortaa Bold"/>
                <a:cs typeface="Comfortaa Bold"/>
                <a:sym typeface="Comfortaa Bold"/>
              </a:defRPr>
            </a:lvl1pPr>
          </a:lstStyle>
          <a:p>
            <a:pPr algn="ctr">
              <a:defRPr/>
            </a:pPr>
            <a:r>
              <a:rPr lang="fr-FR" sz="1617" dirty="0">
                <a:solidFill>
                  <a:srgbClr val="002060"/>
                </a:solidFill>
              </a:rPr>
              <a:t>C</a:t>
            </a:r>
            <a:r>
              <a:rPr lang="en-US" sz="1617" dirty="0" err="1">
                <a:solidFill>
                  <a:srgbClr val="002060"/>
                </a:solidFill>
              </a:rPr>
              <a:t>hannel</a:t>
            </a:r>
            <a:endParaRPr lang="ar-LB" sz="1617" dirty="0">
              <a:solidFill>
                <a:srgbClr val="002060"/>
              </a:solidFill>
            </a:endParaRPr>
          </a:p>
          <a:p>
            <a:pPr algn="ctr">
              <a:defRPr/>
            </a:pPr>
            <a:r>
              <a:rPr lang="ar-LB" sz="1617" dirty="0">
                <a:solidFill>
                  <a:srgbClr val="002060"/>
                </a:solidFill>
              </a:rPr>
              <a:t>الوسيلة</a:t>
            </a:r>
            <a:endParaRPr sz="1617" dirty="0">
              <a:solidFill>
                <a:srgbClr val="002060"/>
              </a:solidFill>
            </a:endParaRPr>
          </a:p>
        </p:txBody>
      </p:sp>
      <p:sp>
        <p:nvSpPr>
          <p:cNvPr id="18" name="Shape 147">
            <a:extLst>
              <a:ext uri="{FF2B5EF4-FFF2-40B4-BE49-F238E27FC236}">
                <a16:creationId xmlns:a16="http://schemas.microsoft.com/office/drawing/2014/main" id="{298B2AFE-305D-B9C9-D5D9-0D472BF27DED}"/>
              </a:ext>
            </a:extLst>
          </p:cNvPr>
          <p:cNvSpPr/>
          <p:nvPr/>
        </p:nvSpPr>
        <p:spPr>
          <a:xfrm flipH="1" flipV="1">
            <a:off x="6880226" y="2278064"/>
            <a:ext cx="193675" cy="193675"/>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19" name="Shape 148">
            <a:extLst>
              <a:ext uri="{FF2B5EF4-FFF2-40B4-BE49-F238E27FC236}">
                <a16:creationId xmlns:a16="http://schemas.microsoft.com/office/drawing/2014/main" id="{8A15927F-DD59-6493-5C79-F5C392F19C69}"/>
              </a:ext>
            </a:extLst>
          </p:cNvPr>
          <p:cNvSpPr/>
          <p:nvPr/>
        </p:nvSpPr>
        <p:spPr>
          <a:xfrm flipV="1">
            <a:off x="7772400" y="3713164"/>
            <a:ext cx="0" cy="274637"/>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0" name="Shape 149">
            <a:extLst>
              <a:ext uri="{FF2B5EF4-FFF2-40B4-BE49-F238E27FC236}">
                <a16:creationId xmlns:a16="http://schemas.microsoft.com/office/drawing/2014/main" id="{40AE9FFD-5402-72B5-F820-6045EA591A6F}"/>
              </a:ext>
            </a:extLst>
          </p:cNvPr>
          <p:cNvSpPr/>
          <p:nvPr/>
        </p:nvSpPr>
        <p:spPr>
          <a:xfrm flipV="1">
            <a:off x="6950076" y="5267325"/>
            <a:ext cx="244475" cy="122238"/>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1" name="Shape 150">
            <a:extLst>
              <a:ext uri="{FF2B5EF4-FFF2-40B4-BE49-F238E27FC236}">
                <a16:creationId xmlns:a16="http://schemas.microsoft.com/office/drawing/2014/main" id="{DE17DDF8-FB40-C893-3258-F44613C52569}"/>
              </a:ext>
            </a:extLst>
          </p:cNvPr>
          <p:cNvSpPr/>
          <p:nvPr/>
        </p:nvSpPr>
        <p:spPr>
          <a:xfrm>
            <a:off x="5010151" y="5194301"/>
            <a:ext cx="214313" cy="168275"/>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2" name="Shape 151">
            <a:extLst>
              <a:ext uri="{FF2B5EF4-FFF2-40B4-BE49-F238E27FC236}">
                <a16:creationId xmlns:a16="http://schemas.microsoft.com/office/drawing/2014/main" id="{520AF566-E2CC-4712-0B83-5CB32B1294A4}"/>
              </a:ext>
            </a:extLst>
          </p:cNvPr>
          <p:cNvSpPr/>
          <p:nvPr/>
        </p:nvSpPr>
        <p:spPr>
          <a:xfrm>
            <a:off x="4497388" y="3713164"/>
            <a:ext cx="0" cy="274637"/>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3" name="Shape 152">
            <a:extLst>
              <a:ext uri="{FF2B5EF4-FFF2-40B4-BE49-F238E27FC236}">
                <a16:creationId xmlns:a16="http://schemas.microsoft.com/office/drawing/2014/main" id="{14C9E26C-CEBF-636D-D480-6BD83DF31385}"/>
              </a:ext>
            </a:extLst>
          </p:cNvPr>
          <p:cNvSpPr/>
          <p:nvPr/>
        </p:nvSpPr>
        <p:spPr>
          <a:xfrm flipH="1">
            <a:off x="5033963" y="2330450"/>
            <a:ext cx="222250" cy="160338"/>
          </a:xfrm>
          <a:prstGeom prst="line">
            <a:avLst/>
          </a:prstGeom>
          <a:ln w="12700">
            <a:solidFill>
              <a:srgbClr val="FFFFFF"/>
            </a:solidFill>
            <a:miter lim="400000"/>
            <a:headEnd type="triangle"/>
          </a:ln>
        </p:spPr>
        <p:txBody>
          <a:bodyPr lIns="35719" tIns="35719" rIns="35719" bIns="35719" anchor="ctr"/>
          <a:lstStyle/>
          <a:p>
            <a:pPr algn="ctr">
              <a:defRPr sz="2400"/>
            </a:pPr>
            <a:endParaRPr sz="1687">
              <a:solidFill>
                <a:srgbClr val="002060"/>
              </a:solidFill>
              <a:latin typeface="Times" panose="02020603050405020304" pitchFamily="18" charset="0"/>
            </a:endParaRPr>
          </a:p>
        </p:txBody>
      </p:sp>
      <p:sp>
        <p:nvSpPr>
          <p:cNvPr id="2" name="TextBox 1">
            <a:extLst>
              <a:ext uri="{FF2B5EF4-FFF2-40B4-BE49-F238E27FC236}">
                <a16:creationId xmlns:a16="http://schemas.microsoft.com/office/drawing/2014/main" id="{DCC0BAC0-8770-8EB6-8B6F-6088FC3C4CF9}"/>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11974E7F-DE44-B899-FC6E-2708DD8390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4" name="Rectangle 3">
            <a:extLst>
              <a:ext uri="{FF2B5EF4-FFF2-40B4-BE49-F238E27FC236}">
                <a16:creationId xmlns:a16="http://schemas.microsoft.com/office/drawing/2014/main" id="{C3480FBE-D30C-58ED-8BD4-909F87D4C0F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5" name="TextBox 24">
            <a:extLst>
              <a:ext uri="{FF2B5EF4-FFF2-40B4-BE49-F238E27FC236}">
                <a16:creationId xmlns:a16="http://schemas.microsoft.com/office/drawing/2014/main" id="{F5E49E03-D463-6001-F285-B036F06FED8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F0C4B829-4165-3056-6A33-06E3A251AEF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52A6AD57-5009-5339-5B56-E14D6E2C4BE8}"/>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79">
            <a:extLst>
              <a:ext uri="{FF2B5EF4-FFF2-40B4-BE49-F238E27FC236}">
                <a16:creationId xmlns:a16="http://schemas.microsoft.com/office/drawing/2014/main" id="{70EE533F-2C95-A3BD-5F4E-666BBBF56A5B}"/>
              </a:ext>
            </a:extLst>
          </p:cNvPr>
          <p:cNvSpPr/>
          <p:nvPr/>
        </p:nvSpPr>
        <p:spPr>
          <a:xfrm>
            <a:off x="2533651" y="3875088"/>
            <a:ext cx="7529513" cy="1370012"/>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التواصل يساعد على التطور وتنظيم العمل</a:t>
            </a:r>
            <a:endParaRPr lang="en-US"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التواصل يزيد من التحفيز ويؤثر إيجابياً على المواقف</a:t>
            </a:r>
            <a:endParaRPr lang="en-US"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وعلى فهم الأمور</a:t>
            </a:r>
            <a:r>
              <a:rPr lang="en-US"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rPr>
              <a:t>  </a:t>
            </a:r>
            <a:endParaRPr sz="2812"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p:txBody>
      </p:sp>
      <p:sp>
        <p:nvSpPr>
          <p:cNvPr id="5" name="Shape 171">
            <a:extLst>
              <a:ext uri="{FF2B5EF4-FFF2-40B4-BE49-F238E27FC236}">
                <a16:creationId xmlns:a16="http://schemas.microsoft.com/office/drawing/2014/main" id="{6C7BF3A2-9943-982B-FC0D-3DB17C6B381D}"/>
              </a:ext>
            </a:extLst>
          </p:cNvPr>
          <p:cNvSpPr/>
          <p:nvPr/>
        </p:nvSpPr>
        <p:spPr>
          <a:xfrm>
            <a:off x="5048251" y="2806701"/>
            <a:ext cx="5040313" cy="938213"/>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الركيزة الأساسية لقيام المجتمع</a:t>
            </a:r>
            <a:r>
              <a:rPr sz="2812" b="1" dirty="0">
                <a:solidFill>
                  <a:srgbClr val="002060"/>
                </a:solidFill>
                <a:latin typeface="Simplified Arabic" panose="02020603050405020304" pitchFamily="18" charset="-78"/>
                <a:cs typeface="Simplified Arabic" panose="02020603050405020304" pitchFamily="18" charset="-78"/>
                <a:sym typeface="Comfortaa Bold"/>
              </a:rPr>
              <a:t> </a:t>
            </a:r>
          </a:p>
          <a:p>
            <a:pPr algn="just" rtl="1">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العلاقات الإنسانية</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p:txBody>
      </p:sp>
      <p:sp>
        <p:nvSpPr>
          <p:cNvPr id="6" name="Shape 162">
            <a:extLst>
              <a:ext uri="{FF2B5EF4-FFF2-40B4-BE49-F238E27FC236}">
                <a16:creationId xmlns:a16="http://schemas.microsoft.com/office/drawing/2014/main" id="{9507BDE4-CC13-23C6-9143-08378EF3EBDE}"/>
              </a:ext>
            </a:extLst>
          </p:cNvPr>
          <p:cNvSpPr/>
          <p:nvPr/>
        </p:nvSpPr>
        <p:spPr>
          <a:xfrm>
            <a:off x="7680325" y="1676419"/>
            <a:ext cx="2551982" cy="981039"/>
          </a:xfrm>
          <a:prstGeom prst="rect">
            <a:avLst/>
          </a:prstGeom>
          <a:solidFill>
            <a:schemeClr val="bg1"/>
          </a:solidFill>
          <a:ln w="12700">
            <a:miter lim="400000"/>
          </a:ln>
          <a:extLst>
            <a:ext uri="{C572A759-6A51-4108-AA02-DFA0A04FC94B}"/>
          </a:extLst>
        </p:spPr>
        <p:txBody>
          <a:bodyPr wrap="none" lIns="35719" tIns="35719" rIns="35719" bIns="35719" anchor="ctr">
            <a:spAutoFit/>
          </a:bodyPr>
          <a:lstStyle/>
          <a:p>
            <a:pPr>
              <a:defRPr sz="5400">
                <a:solidFill>
                  <a:srgbClr val="FFFFFF"/>
                </a:solidFill>
                <a:latin typeface="Frutiger CE 45 Light"/>
                <a:ea typeface="Frutiger CE 45 Light"/>
                <a:cs typeface="Frutiger CE 45 Light"/>
                <a:sym typeface="Frutiger CE 45 Light"/>
              </a:defRPr>
            </a:pPr>
            <a:r>
              <a:rPr lang="ar-LB" sz="3797" b="1">
                <a:solidFill>
                  <a:srgbClr val="002060"/>
                </a:solidFill>
                <a:latin typeface="Frutiger CE 45 Light"/>
                <a:ea typeface="Frutiger CE 45 Light"/>
                <a:cs typeface="Frutiger CE 45 Light"/>
                <a:sym typeface="Frutiger CE 45 Light"/>
              </a:rPr>
              <a:t>التواصل الفعال</a:t>
            </a:r>
            <a:endParaRPr sz="3797" b="1">
              <a:solidFill>
                <a:srgbClr val="002060"/>
              </a:solidFill>
              <a:latin typeface="Frutiger CE 45 Light"/>
              <a:ea typeface="Frutiger CE 45 Light"/>
              <a:cs typeface="Frutiger CE 45 Light"/>
              <a:sym typeface="Frutiger CE 45 Light"/>
            </a:endParaRPr>
          </a:p>
          <a:p>
            <a:pPr>
              <a:defRPr sz="3000">
                <a:solidFill>
                  <a:srgbClr val="FFFFFF"/>
                </a:solidFill>
                <a:latin typeface="Frutiger CE 45 Light"/>
                <a:ea typeface="Frutiger CE 45 Light"/>
                <a:cs typeface="Frutiger CE 45 Light"/>
                <a:sym typeface="Frutiger CE 45 Light"/>
              </a:defRPr>
            </a:pPr>
            <a:endParaRPr sz="2109">
              <a:solidFill>
                <a:srgbClr val="002060"/>
              </a:solidFill>
              <a:latin typeface="Frutiger CE 45 Light"/>
              <a:ea typeface="Frutiger CE 45 Light"/>
              <a:cs typeface="Frutiger CE 45 Light"/>
              <a:sym typeface="Frutiger CE 45 Light"/>
            </a:endParaRPr>
          </a:p>
        </p:txBody>
      </p:sp>
      <p:sp>
        <p:nvSpPr>
          <p:cNvPr id="2" name="TextBox 1">
            <a:extLst>
              <a:ext uri="{FF2B5EF4-FFF2-40B4-BE49-F238E27FC236}">
                <a16:creationId xmlns:a16="http://schemas.microsoft.com/office/drawing/2014/main" id="{DDD42764-919A-1E2A-E59E-295760CA3736}"/>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CFC3D8B9-34A1-5C43-BC44-7742BAC05D4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3E767FD5-83E2-FF61-0644-067A14D893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D815EB17-6C31-997E-4BC6-F9C4C0B626A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DC99294-F66C-6995-5335-CD1363C1FBF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1F42A35-D311-6D37-C57C-1169D2316FB9}"/>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62">
            <a:extLst>
              <a:ext uri="{FF2B5EF4-FFF2-40B4-BE49-F238E27FC236}">
                <a16:creationId xmlns:a16="http://schemas.microsoft.com/office/drawing/2014/main" id="{C835E623-CAE0-1F51-D382-65E97F2E78DF}"/>
              </a:ext>
            </a:extLst>
          </p:cNvPr>
          <p:cNvSpPr/>
          <p:nvPr/>
        </p:nvSpPr>
        <p:spPr>
          <a:xfrm>
            <a:off x="7391400" y="1676419"/>
            <a:ext cx="2551982" cy="981039"/>
          </a:xfrm>
          <a:prstGeom prst="rect">
            <a:avLst/>
          </a:prstGeom>
          <a:solidFill>
            <a:schemeClr val="bg1"/>
          </a:solidFill>
          <a:ln w="12700">
            <a:miter lim="400000"/>
          </a:ln>
          <a:extLst>
            <a:ext uri="{C572A759-6A51-4108-AA02-DFA0A04FC94B}"/>
          </a:extLst>
        </p:spPr>
        <p:txBody>
          <a:bodyPr wrap="none" lIns="35719" tIns="35719" rIns="35719" bIns="35719" anchor="ctr">
            <a:spAutoFit/>
          </a:bodyPr>
          <a:lstStyle/>
          <a:p>
            <a:pPr>
              <a:defRPr sz="5400">
                <a:solidFill>
                  <a:srgbClr val="FFFFFF"/>
                </a:solidFill>
                <a:latin typeface="Frutiger CE 45 Light"/>
                <a:ea typeface="Frutiger CE 45 Light"/>
                <a:cs typeface="Frutiger CE 45 Light"/>
                <a:sym typeface="Frutiger CE 45 Light"/>
              </a:defRPr>
            </a:pPr>
            <a:r>
              <a:rPr lang="ar-LB" sz="3797" b="1">
                <a:solidFill>
                  <a:srgbClr val="002060"/>
                </a:solidFill>
                <a:latin typeface="Frutiger CE 45 Light"/>
                <a:ea typeface="Frutiger CE 45 Light"/>
                <a:cs typeface="Frutiger CE 45 Light"/>
                <a:sym typeface="Frutiger CE 45 Light"/>
              </a:rPr>
              <a:t>التواصل الفعال</a:t>
            </a:r>
            <a:endParaRPr sz="3797" b="1">
              <a:solidFill>
                <a:srgbClr val="002060"/>
              </a:solidFill>
              <a:latin typeface="Frutiger CE 45 Light"/>
              <a:ea typeface="Frutiger CE 45 Light"/>
              <a:cs typeface="Frutiger CE 45 Light"/>
              <a:sym typeface="Frutiger CE 45 Light"/>
            </a:endParaRPr>
          </a:p>
          <a:p>
            <a:pPr>
              <a:defRPr sz="3000">
                <a:solidFill>
                  <a:srgbClr val="FFFFFF"/>
                </a:solidFill>
                <a:latin typeface="Frutiger CE 45 Light"/>
                <a:ea typeface="Frutiger CE 45 Light"/>
                <a:cs typeface="Frutiger CE 45 Light"/>
                <a:sym typeface="Frutiger CE 45 Light"/>
              </a:defRPr>
            </a:pPr>
            <a:endParaRPr sz="2109">
              <a:solidFill>
                <a:srgbClr val="002060"/>
              </a:solidFill>
              <a:latin typeface="Frutiger CE 45 Light"/>
              <a:ea typeface="Frutiger CE 45 Light"/>
              <a:cs typeface="Frutiger CE 45 Light"/>
              <a:sym typeface="Frutiger CE 45 Light"/>
            </a:endParaRPr>
          </a:p>
        </p:txBody>
      </p:sp>
      <p:sp>
        <p:nvSpPr>
          <p:cNvPr id="5" name="Shape 163">
            <a:extLst>
              <a:ext uri="{FF2B5EF4-FFF2-40B4-BE49-F238E27FC236}">
                <a16:creationId xmlns:a16="http://schemas.microsoft.com/office/drawing/2014/main" id="{42C6FBAE-3E94-1641-4190-146D46011FE9}"/>
              </a:ext>
            </a:extLst>
          </p:cNvPr>
          <p:cNvSpPr/>
          <p:nvPr/>
        </p:nvSpPr>
        <p:spPr>
          <a:xfrm>
            <a:off x="4582394" y="3054603"/>
            <a:ext cx="5360988" cy="1803122"/>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تماسك التواصل الشفهي وغير الشفهي</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الاستماع والإصغاء</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إثارة الأسئلة</a:t>
            </a:r>
            <a:endParaRPr sz="2812" b="1" dirty="0">
              <a:solidFill>
                <a:srgbClr val="002060"/>
              </a:solidFill>
              <a:latin typeface="Simplified Arabic" panose="02020603050405020304" pitchFamily="18" charset="-78"/>
              <a:cs typeface="Simplified Arabic" panose="02020603050405020304" pitchFamily="18" charset="-78"/>
              <a:sym typeface="Comfortaa Bold"/>
            </a:endParaRPr>
          </a:p>
          <a:p>
            <a:pPr indent="-312528" algn="just" rtl="1">
              <a:buSzPct val="75000"/>
              <a:buFontTx/>
              <a:buChar char="•"/>
              <a:defRPr sz="2500">
                <a:solidFill>
                  <a:srgbClr val="FFFFFF"/>
                </a:solidFill>
                <a:latin typeface="Comfortaa Bold"/>
                <a:ea typeface="Comfortaa Bold"/>
                <a:cs typeface="Comfortaa Bold"/>
                <a:sym typeface="Comfortaa Bold"/>
              </a:defRPr>
            </a:pPr>
            <a:r>
              <a:rPr lang="ar-LB" sz="2812" b="1" dirty="0">
                <a:solidFill>
                  <a:srgbClr val="002060"/>
                </a:solidFill>
                <a:latin typeface="Simplified Arabic" panose="02020603050405020304" pitchFamily="18" charset="-78"/>
                <a:cs typeface="Simplified Arabic" panose="02020603050405020304" pitchFamily="18" charset="-78"/>
                <a:sym typeface="Comfortaa Bold"/>
              </a:rPr>
              <a:t>التأكيد والإصرار</a:t>
            </a:r>
          </a:p>
        </p:txBody>
      </p:sp>
      <p:sp>
        <p:nvSpPr>
          <p:cNvPr id="2" name="TextBox 1">
            <a:extLst>
              <a:ext uri="{FF2B5EF4-FFF2-40B4-BE49-F238E27FC236}">
                <a16:creationId xmlns:a16="http://schemas.microsoft.com/office/drawing/2014/main" id="{087DAB61-2567-32E4-C255-2FA96976150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B1AFAB36-16A9-C80A-0FFE-D7A74380988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Rectangle 5">
            <a:extLst>
              <a:ext uri="{FF2B5EF4-FFF2-40B4-BE49-F238E27FC236}">
                <a16:creationId xmlns:a16="http://schemas.microsoft.com/office/drawing/2014/main" id="{99C5B725-2F12-CE1D-550E-85249CF3ABB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0E6BF855-EFFE-9BAC-6898-2065B0F8017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9E7A71A-A397-C464-C2CD-66C9B049C12D}"/>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A855C59-4FCA-D88E-9C9D-E869CF69BF9D}"/>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194">
            <a:extLst>
              <a:ext uri="{FF2B5EF4-FFF2-40B4-BE49-F238E27FC236}">
                <a16:creationId xmlns:a16="http://schemas.microsoft.com/office/drawing/2014/main" id="{F5203A08-DFA1-85EE-1968-5108D0EDF303}"/>
              </a:ext>
            </a:extLst>
          </p:cNvPr>
          <p:cNvSpPr/>
          <p:nvPr/>
        </p:nvSpPr>
        <p:spPr>
          <a:xfrm>
            <a:off x="6704014" y="1669699"/>
            <a:ext cx="3137077" cy="775405"/>
          </a:xfrm>
          <a:prstGeom prst="rect">
            <a:avLst/>
          </a:prstGeom>
          <a:solidFill>
            <a:schemeClr val="bg1"/>
          </a:solidFill>
          <a:ln w="12700">
            <a:miter lim="400000"/>
          </a:ln>
          <a:extLst>
            <a:ext uri="{C572A759-6A51-4108-AA02-DFA0A04FC94B}"/>
          </a:extLst>
        </p:spPr>
        <p:txBody>
          <a:bodyPr wrap="none" lIns="35719" tIns="35719" rIns="35719" bIns="35719" anchor="ctr">
            <a:spAutoFit/>
          </a:bodyPr>
          <a:lstStyle>
            <a:lvl1pPr>
              <a:defRPr sz="6500">
                <a:solidFill>
                  <a:srgbClr val="FFFFFF"/>
                </a:solidFill>
                <a:latin typeface="Frutiger CE 45 Light"/>
                <a:ea typeface="Frutiger CE 45 Light"/>
                <a:cs typeface="Frutiger CE 45 Light"/>
                <a:sym typeface="Frutiger CE 45 Light"/>
              </a:defRPr>
            </a:lvl1pPr>
          </a:lstStyle>
          <a:p>
            <a:pPr>
              <a:defRPr/>
            </a:pPr>
            <a:r>
              <a:rPr lang="ar-LB" sz="4570" b="1">
                <a:solidFill>
                  <a:srgbClr val="002060"/>
                </a:solidFill>
              </a:rPr>
              <a:t>وظيفة التواصل</a:t>
            </a:r>
            <a:endParaRPr sz="4570" b="1">
              <a:solidFill>
                <a:srgbClr val="002060"/>
              </a:solidFill>
            </a:endParaRPr>
          </a:p>
        </p:txBody>
      </p:sp>
      <p:sp>
        <p:nvSpPr>
          <p:cNvPr id="5" name="Shape 195">
            <a:extLst>
              <a:ext uri="{FF2B5EF4-FFF2-40B4-BE49-F238E27FC236}">
                <a16:creationId xmlns:a16="http://schemas.microsoft.com/office/drawing/2014/main" id="{3A89B682-974A-406D-0F15-7B2EF18FF67F}"/>
              </a:ext>
            </a:extLst>
          </p:cNvPr>
          <p:cNvSpPr/>
          <p:nvPr/>
        </p:nvSpPr>
        <p:spPr>
          <a:xfrm>
            <a:off x="1888177" y="2494548"/>
            <a:ext cx="7446323" cy="3026791"/>
          </a:xfrm>
          <a:prstGeom prst="rect">
            <a:avLst/>
          </a:prstGeom>
          <a:solidFill>
            <a:schemeClr val="bg1"/>
          </a:solidFill>
          <a:ln w="12700">
            <a:miter lim="400000"/>
          </a:ln>
          <a:extLst>
            <a:ext uri="{C572A759-6A51-4108-AA02-DFA0A04FC94B}"/>
          </a:extLst>
        </p:spPr>
        <p:txBody>
          <a:bodyPr wrap="square" lIns="35719" tIns="35719" rIns="35719" bIns="35719" anchor="ctr">
            <a:spAutoFit/>
          </a:bodyPr>
          <a:lstStyle/>
          <a:p>
            <a:pPr algn="just" rtl="1">
              <a:buSzPct val="75000"/>
              <a:defRPr sz="2500">
                <a:solidFill>
                  <a:srgbClr val="FFFFFF"/>
                </a:solidFill>
                <a:latin typeface="Comfortaa Bold"/>
                <a:ea typeface="Comfortaa Bold"/>
                <a:cs typeface="Comfortaa Bold"/>
                <a:sym typeface="Comfortaa Bold"/>
              </a:defRPr>
            </a:pPr>
            <a:r>
              <a:rPr lang="ar-LB" sz="3200" b="1" dirty="0">
                <a:solidFill>
                  <a:srgbClr val="C00000"/>
                </a:solidFill>
                <a:latin typeface="Simplified Arabic" panose="02020603050405020304" pitchFamily="18" charset="-78"/>
                <a:cs typeface="Simplified Arabic" panose="02020603050405020304" pitchFamily="18" charset="-78"/>
                <a:sym typeface="Comfortaa Bold"/>
              </a:rPr>
              <a:t>الإعلام</a:t>
            </a:r>
            <a:r>
              <a:rPr sz="3200" b="1" dirty="0">
                <a:solidFill>
                  <a:srgbClr val="C00000"/>
                </a:solidFill>
                <a:latin typeface="Simplified Arabic" panose="02020603050405020304" pitchFamily="18" charset="-78"/>
                <a:cs typeface="Simplified Arabic" panose="02020603050405020304" pitchFamily="18" charset="-78"/>
                <a:sym typeface="Comfortaa Bold"/>
              </a:rPr>
              <a:t>: </a:t>
            </a:r>
            <a:r>
              <a:rPr lang="ar-LB" sz="3200" b="1" dirty="0">
                <a:solidFill>
                  <a:srgbClr val="C00000"/>
                </a:solidFill>
                <a:latin typeface="Simplified Arabic" panose="02020603050405020304" pitchFamily="18" charset="-78"/>
                <a:cs typeface="Simplified Arabic" panose="02020603050405020304" pitchFamily="18" charset="-78"/>
                <a:sym typeface="Comfortaa Bold"/>
              </a:rPr>
              <a:t> </a:t>
            </a:r>
            <a:r>
              <a:rPr lang="ar-LB" sz="3200" b="1" dirty="0">
                <a:solidFill>
                  <a:srgbClr val="002060"/>
                </a:solidFill>
                <a:latin typeface="Simplified Arabic" panose="02020603050405020304" pitchFamily="18" charset="-78"/>
                <a:cs typeface="Simplified Arabic" panose="02020603050405020304" pitchFamily="18" charset="-78"/>
                <a:sym typeface="Comfortaa Bold"/>
              </a:rPr>
              <a:t>إعطاء معلومات وبيانات وحقائق للوصول إلى نتيجة فعالة بعيداً عن العواطف</a:t>
            </a:r>
            <a:endParaRPr sz="3200" b="1" dirty="0">
              <a:solidFill>
                <a:srgbClr val="002060"/>
              </a:solidFill>
              <a:latin typeface="Simplified Arabic" panose="02020603050405020304" pitchFamily="18" charset="-78"/>
              <a:cs typeface="Simplified Arabic" panose="02020603050405020304" pitchFamily="18" charset="-78"/>
              <a:sym typeface="Comfortaa Bold"/>
            </a:endParaRPr>
          </a:p>
          <a:p>
            <a:pPr algn="just" rtl="1">
              <a:defRPr sz="2500">
                <a:solidFill>
                  <a:srgbClr val="FFFFFF"/>
                </a:solidFill>
                <a:latin typeface="Comfortaa Bold"/>
                <a:ea typeface="Comfortaa Bold"/>
                <a:cs typeface="Comfortaa Bold"/>
                <a:sym typeface="Comfortaa Bold"/>
              </a:defRPr>
            </a:pPr>
            <a:r>
              <a:rPr sz="3200" b="1" dirty="0">
                <a:solidFill>
                  <a:srgbClr val="002060"/>
                </a:solidFill>
                <a:latin typeface="Simplified Arabic" panose="02020603050405020304" pitchFamily="18" charset="-78"/>
                <a:cs typeface="Simplified Arabic" panose="02020603050405020304" pitchFamily="18" charset="-78"/>
                <a:sym typeface="Comfortaa Bold"/>
              </a:rPr>
              <a:t> </a:t>
            </a:r>
          </a:p>
          <a:p>
            <a:pPr algn="just" rtl="1">
              <a:buSzPct val="75000"/>
              <a:defRPr sz="2500">
                <a:solidFill>
                  <a:srgbClr val="FFFFFF"/>
                </a:solidFill>
                <a:latin typeface="Comfortaa Bold"/>
                <a:ea typeface="Comfortaa Bold"/>
                <a:cs typeface="Comfortaa Bold"/>
                <a:sym typeface="Comfortaa Bold"/>
              </a:defRPr>
            </a:pPr>
            <a:r>
              <a:rPr lang="ar-LB" sz="3200" b="1" dirty="0">
                <a:solidFill>
                  <a:srgbClr val="C00000"/>
                </a:solidFill>
                <a:latin typeface="Simplified Arabic" panose="02020603050405020304" pitchFamily="18" charset="-78"/>
                <a:cs typeface="Simplified Arabic" panose="02020603050405020304" pitchFamily="18" charset="-78"/>
                <a:sym typeface="Comfortaa Bold"/>
              </a:rPr>
              <a:t>الإقناع </a:t>
            </a:r>
            <a:r>
              <a:rPr lang="en-US" sz="3200" b="1" dirty="0">
                <a:solidFill>
                  <a:srgbClr val="C00000"/>
                </a:solidFill>
                <a:latin typeface="Simplified Arabic" panose="02020603050405020304" pitchFamily="18" charset="-78"/>
                <a:cs typeface="Simplified Arabic" panose="02020603050405020304" pitchFamily="18" charset="-78"/>
                <a:sym typeface="Comfortaa Bold"/>
              </a:rPr>
              <a:t> </a:t>
            </a:r>
            <a:r>
              <a:rPr sz="3200" b="1" dirty="0">
                <a:solidFill>
                  <a:srgbClr val="002060"/>
                </a:solidFill>
                <a:latin typeface="Simplified Arabic" panose="02020603050405020304" pitchFamily="18" charset="-78"/>
                <a:cs typeface="Simplified Arabic" panose="02020603050405020304" pitchFamily="18" charset="-78"/>
                <a:sym typeface="Comfortaa Bold"/>
              </a:rPr>
              <a:t>: </a:t>
            </a:r>
            <a:r>
              <a:rPr lang="ar-LB" sz="3200" b="1" dirty="0">
                <a:solidFill>
                  <a:srgbClr val="002060"/>
                </a:solidFill>
                <a:latin typeface="Simplified Arabic" panose="02020603050405020304" pitchFamily="18" charset="-78"/>
                <a:cs typeface="Simplified Arabic" panose="02020603050405020304" pitchFamily="18" charset="-78"/>
                <a:sym typeface="Comfortaa Bold"/>
              </a:rPr>
              <a:t>التأثير على قرارات ومواقف الآخرين عبر استخدام أفضل الحجج لإقناع الآخر وكسب موافقته أو دعمه</a:t>
            </a:r>
            <a:endParaRPr sz="3200" b="1" dirty="0">
              <a:solidFill>
                <a:srgbClr val="002060"/>
              </a:solidFill>
              <a:latin typeface="Simplified Arabic" panose="02020603050405020304" pitchFamily="18" charset="-78"/>
              <a:cs typeface="Simplified Arabic" panose="02020603050405020304" pitchFamily="18" charset="-78"/>
              <a:sym typeface="Comfortaa Bold"/>
            </a:endParaRPr>
          </a:p>
        </p:txBody>
      </p:sp>
      <p:sp>
        <p:nvSpPr>
          <p:cNvPr id="2" name="TextBox 1">
            <a:extLst>
              <a:ext uri="{FF2B5EF4-FFF2-40B4-BE49-F238E27FC236}">
                <a16:creationId xmlns:a16="http://schemas.microsoft.com/office/drawing/2014/main" id="{651B2914-1EF1-F3EF-1751-412D73619F7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CE8BAA90-909D-0B6B-B222-8968776D041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Rectangle 5">
            <a:extLst>
              <a:ext uri="{FF2B5EF4-FFF2-40B4-BE49-F238E27FC236}">
                <a16:creationId xmlns:a16="http://schemas.microsoft.com/office/drawing/2014/main" id="{F1FD7520-1F3F-3643-9DAB-3A40D77F9F3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B69198AB-92B1-AC5D-2037-84872D590C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02588EB-0DC0-91CB-DCDB-51F84B198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0BA2CF08-1399-38C0-7543-44CFBF3B2994}"/>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Shape 204">
            <a:extLst>
              <a:ext uri="{FF2B5EF4-FFF2-40B4-BE49-F238E27FC236}">
                <a16:creationId xmlns:a16="http://schemas.microsoft.com/office/drawing/2014/main" id="{3110B676-9D40-EB9A-5849-7ABA37E04A29}"/>
              </a:ext>
            </a:extLst>
          </p:cNvPr>
          <p:cNvSpPr>
            <a:spLocks noChangeArrowheads="1"/>
          </p:cNvSpPr>
          <p:nvPr/>
        </p:nvSpPr>
        <p:spPr bwMode="auto">
          <a:xfrm>
            <a:off x="7486651" y="1883333"/>
            <a:ext cx="2878994" cy="941861"/>
          </a:xfrm>
          <a:prstGeom prst="rect">
            <a:avLst/>
          </a:prstGeom>
          <a:solidFill>
            <a:schemeClr val="bg1"/>
          </a:solidFill>
          <a:ln>
            <a:noFill/>
          </a:ln>
        </p:spPr>
        <p:txBody>
          <a:bodyPr wrap="none" lIns="35719" tIns="35719" rIns="35719" bIns="35719" anchor="ctr">
            <a:spAutoFit/>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r" rtl="1">
              <a:lnSpc>
                <a:spcPct val="80000"/>
              </a:lnSpc>
            </a:pPr>
            <a:r>
              <a:rPr lang="ar-LB" altLang="en-US" sz="4400" b="1" dirty="0">
                <a:solidFill>
                  <a:srgbClr val="002060"/>
                </a:solidFill>
                <a:latin typeface="Frutiger CE 45 Light"/>
                <a:ea typeface="Frutiger CE 45 Light"/>
                <a:cs typeface="Frutiger CE 45 Light"/>
                <a:sym typeface="Frutiger CE 45 Light"/>
              </a:rPr>
              <a:t>الجمهور</a:t>
            </a:r>
            <a:endParaRPr lang="en-US" altLang="en-US" sz="4400" b="1" dirty="0">
              <a:solidFill>
                <a:srgbClr val="002060"/>
              </a:solidFill>
              <a:latin typeface="Frutiger CE 45 Light"/>
              <a:ea typeface="Frutiger CE 45 Light"/>
              <a:cs typeface="Frutiger CE 45 Light"/>
              <a:sym typeface="Frutiger CE 45 Light"/>
            </a:endParaRPr>
          </a:p>
          <a:p>
            <a:pPr algn="r" rtl="1">
              <a:lnSpc>
                <a:spcPct val="80000"/>
              </a:lnSpc>
            </a:pPr>
            <a:r>
              <a:rPr lang="en-US" altLang="en-US" sz="2600" dirty="0">
                <a:solidFill>
                  <a:srgbClr val="002060"/>
                </a:solidFill>
                <a:latin typeface="Frutiger CE 45 Light"/>
                <a:ea typeface="Frutiger CE 45 Light"/>
                <a:cs typeface="Frutiger CE 45 Light"/>
                <a:sym typeface="Frutiger CE 45 Light"/>
              </a:rPr>
              <a:t>	</a:t>
            </a:r>
            <a:r>
              <a:rPr lang="ar-LB" altLang="en-US" sz="2600" dirty="0">
                <a:solidFill>
                  <a:srgbClr val="002060"/>
                </a:solidFill>
                <a:latin typeface="Frutiger CE 45 Light"/>
                <a:ea typeface="Frutiger CE 45 Light"/>
                <a:cs typeface="Frutiger CE 45 Light"/>
                <a:sym typeface="Frutiger CE 45 Light"/>
              </a:rPr>
              <a:t>خصائصه وأنواعه</a:t>
            </a:r>
            <a:endParaRPr lang="en-US" altLang="en-US" sz="2600" dirty="0">
              <a:solidFill>
                <a:srgbClr val="002060"/>
              </a:solidFill>
              <a:latin typeface="Frutiger CE 45 Light"/>
              <a:ea typeface="Frutiger CE 45 Light"/>
              <a:cs typeface="Frutiger CE 45 Light"/>
              <a:sym typeface="Frutiger CE 45 Light"/>
            </a:endParaRPr>
          </a:p>
        </p:txBody>
      </p:sp>
      <p:sp>
        <p:nvSpPr>
          <p:cNvPr id="5" name="Shape 205">
            <a:extLst>
              <a:ext uri="{FF2B5EF4-FFF2-40B4-BE49-F238E27FC236}">
                <a16:creationId xmlns:a16="http://schemas.microsoft.com/office/drawing/2014/main" id="{4E0DC661-8270-BA31-CD0A-F2A02BE56039}"/>
              </a:ext>
            </a:extLst>
          </p:cNvPr>
          <p:cNvSpPr/>
          <p:nvPr/>
        </p:nvSpPr>
        <p:spPr>
          <a:xfrm>
            <a:off x="2895600" y="3369437"/>
            <a:ext cx="6724650" cy="1549463"/>
          </a:xfrm>
          <a:prstGeom prst="rect">
            <a:avLst/>
          </a:prstGeom>
          <a:solidFill>
            <a:schemeClr val="bg1"/>
          </a:solidFill>
          <a:ln w="12700">
            <a:miter lim="400000"/>
          </a:ln>
          <a:extLst>
            <a:ext uri="{C572A759-6A51-4108-AA02-DFA0A04FC94B}"/>
          </a:extLst>
        </p:spPr>
        <p:txBody>
          <a:bodyPr lIns="35719" tIns="35719" rIns="35719" bIns="35719" anchor="ctr">
            <a:spAutoFit/>
          </a:bodyPr>
          <a:lstStyle/>
          <a:p>
            <a:pPr indent="-217033" algn="just" rtl="1">
              <a:buSzPct val="75000"/>
              <a:buFontTx/>
              <a:buChar char="•"/>
              <a:defRPr sz="2500">
                <a:solidFill>
                  <a:srgbClr val="FFFFFF"/>
                </a:solidFill>
                <a:latin typeface="Comfortaa Bold"/>
                <a:ea typeface="Comfortaa Bold"/>
                <a:cs typeface="Comfortaa Bold"/>
                <a:sym typeface="Comfortaa Bold"/>
              </a:defRPr>
            </a:pPr>
            <a:r>
              <a:rPr lang="ar-LB" sz="3200" b="1" dirty="0">
                <a:solidFill>
                  <a:srgbClr val="002060"/>
                </a:solidFill>
                <a:latin typeface="Simplified Arabic" panose="02020603050405020304" pitchFamily="18" charset="-78"/>
                <a:cs typeface="Simplified Arabic" panose="02020603050405020304" pitchFamily="18" charset="-78"/>
                <a:sym typeface="Comfortaa Bold"/>
              </a:rPr>
              <a:t>لكل جمهور حاجات مختلفة فيما يخص التواصل </a:t>
            </a:r>
          </a:p>
          <a:p>
            <a:pPr indent="-217033" algn="just" rtl="1">
              <a:buSzPct val="75000"/>
              <a:buFontTx/>
              <a:buChar char="•"/>
              <a:defRPr sz="2500">
                <a:solidFill>
                  <a:srgbClr val="FFFFFF"/>
                </a:solidFill>
                <a:latin typeface="Comfortaa Bold"/>
                <a:ea typeface="Comfortaa Bold"/>
                <a:cs typeface="Comfortaa Bold"/>
                <a:sym typeface="Comfortaa Bold"/>
              </a:defRPr>
            </a:pPr>
            <a:r>
              <a:rPr lang="ar-LB" sz="3200" b="1" dirty="0">
                <a:solidFill>
                  <a:srgbClr val="002060"/>
                </a:solidFill>
                <a:latin typeface="Simplified Arabic" panose="02020603050405020304" pitchFamily="18" charset="-78"/>
                <a:cs typeface="Simplified Arabic" panose="02020603050405020304" pitchFamily="18" charset="-78"/>
                <a:sym typeface="Comfortaa Bold"/>
              </a:rPr>
              <a:t>إيجاد التوازن بين الرسائل ووسائل التواصل </a:t>
            </a:r>
          </a:p>
          <a:p>
            <a:pPr indent="-217033" algn="just" rtl="1">
              <a:buSzPct val="75000"/>
              <a:buFontTx/>
              <a:buChar char="•"/>
              <a:defRPr sz="2500">
                <a:solidFill>
                  <a:srgbClr val="FFFFFF"/>
                </a:solidFill>
                <a:latin typeface="Comfortaa Bold"/>
                <a:ea typeface="Comfortaa Bold"/>
                <a:cs typeface="Comfortaa Bold"/>
                <a:sym typeface="Comfortaa Bold"/>
              </a:defRPr>
            </a:pPr>
            <a:r>
              <a:rPr lang="ar-LB" sz="3200" b="1" dirty="0">
                <a:solidFill>
                  <a:srgbClr val="002060"/>
                </a:solidFill>
                <a:latin typeface="Simplified Arabic" panose="02020603050405020304" pitchFamily="18" charset="-78"/>
                <a:cs typeface="Simplified Arabic" panose="02020603050405020304" pitchFamily="18" charset="-78"/>
                <a:sym typeface="Comfortaa Bold"/>
              </a:rPr>
              <a:t>إيجاد الرسائل المناسبة</a:t>
            </a:r>
            <a:endParaRPr sz="3200" b="1" dirty="0">
              <a:solidFill>
                <a:srgbClr val="002060"/>
              </a:solidFill>
              <a:latin typeface="Simplified Arabic" panose="02020603050405020304" pitchFamily="18" charset="-78"/>
              <a:cs typeface="Simplified Arabic" panose="02020603050405020304" pitchFamily="18" charset="-78"/>
              <a:sym typeface="Comfortaa Bold"/>
            </a:endParaRPr>
          </a:p>
        </p:txBody>
      </p:sp>
      <p:sp>
        <p:nvSpPr>
          <p:cNvPr id="2" name="TextBox 1">
            <a:extLst>
              <a:ext uri="{FF2B5EF4-FFF2-40B4-BE49-F238E27FC236}">
                <a16:creationId xmlns:a16="http://schemas.microsoft.com/office/drawing/2014/main" id="{0D6020BA-0767-7EB7-FE54-5ECB2DF0A91A}"/>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514E9D13-38A8-0E74-B55D-604C5D220FA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4" name="Rectangle 3">
            <a:extLst>
              <a:ext uri="{FF2B5EF4-FFF2-40B4-BE49-F238E27FC236}">
                <a16:creationId xmlns:a16="http://schemas.microsoft.com/office/drawing/2014/main" id="{1B39C9E2-4611-1ECD-1F63-B03B69911F1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AEE5B-0B94-40E2-F294-789A75A6C992}"/>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6AD8804-D02F-C50F-5E0F-6F86E42196E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3109B04-4A77-2EA4-8879-D65F78D4C8CC}"/>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030960FE-96A9-B837-7733-A4CE475FDF77}"/>
              </a:ext>
            </a:extLst>
          </p:cNvPr>
          <p:cNvSpPr>
            <a:spLocks noChangeArrowheads="1"/>
          </p:cNvSpPr>
          <p:nvPr/>
        </p:nvSpPr>
        <p:spPr bwMode="auto">
          <a:xfrm>
            <a:off x="4051301" y="3190876"/>
            <a:ext cx="5654675" cy="2688813"/>
          </a:xfrm>
          <a:prstGeom prst="rect">
            <a:avLst/>
          </a:prstGeom>
          <a:solidFill>
            <a:schemeClr val="bg1"/>
          </a:solidFill>
          <a:ln>
            <a:noFill/>
          </a:ln>
        </p:spPr>
        <p:txBody>
          <a:bodyPr>
            <a:spAutoFit/>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السلامة</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العامة</a:t>
            </a:r>
            <a:r>
              <a:rPr lang="en-US" altLang="en-US" sz="2812" b="1" dirty="0">
                <a:solidFill>
                  <a:srgbClr val="002060"/>
                </a:solidFill>
                <a:latin typeface="Simplified Arabic" panose="02020603050405020304" pitchFamily="18" charset="-78"/>
                <a:cs typeface="Simplified Arabic" panose="02020603050405020304" pitchFamily="18" charset="-78"/>
              </a:rPr>
              <a:t> </a:t>
            </a:r>
          </a:p>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رد</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فعل</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سلبي</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من</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المجتمع</a:t>
            </a:r>
            <a:r>
              <a:rPr lang="en-US" altLang="en-US" sz="2812" b="1" dirty="0">
                <a:solidFill>
                  <a:srgbClr val="002060"/>
                </a:solidFill>
                <a:latin typeface="Simplified Arabic" panose="02020603050405020304" pitchFamily="18" charset="-78"/>
                <a:cs typeface="Simplified Arabic" panose="02020603050405020304" pitchFamily="18" charset="-78"/>
              </a:rPr>
              <a:t> </a:t>
            </a:r>
          </a:p>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خدمات</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مفقودة</a:t>
            </a:r>
            <a:r>
              <a:rPr lang="en-US" altLang="en-US" sz="2812" b="1" dirty="0">
                <a:solidFill>
                  <a:srgbClr val="002060"/>
                </a:solidFill>
                <a:latin typeface="Simplified Arabic" panose="02020603050405020304" pitchFamily="18" charset="-78"/>
                <a:cs typeface="Simplified Arabic" panose="02020603050405020304" pitchFamily="18" charset="-78"/>
              </a:rPr>
              <a:t> </a:t>
            </a:r>
          </a:p>
          <a:p>
            <a:pPr algn="just" rtl="1">
              <a:defRPr sz="2500">
                <a:solidFill>
                  <a:srgbClr val="FFFFFF"/>
                </a:solidFill>
                <a:latin typeface="Comfortaa Bold"/>
                <a:ea typeface="Comfortaa Bold"/>
                <a:cs typeface="Comfortaa Bold"/>
                <a:sym typeface="Comfortaa Bold"/>
              </a:defRPr>
            </a:pPr>
            <a:r>
              <a:rPr lang="ar-LB" altLang="en-US" sz="2812" b="1" dirty="0">
                <a:solidFill>
                  <a:srgbClr val="002060"/>
                </a:solidFill>
                <a:latin typeface="Simplified Arabic" panose="02020603050405020304" pitchFamily="18" charset="-78"/>
                <a:cs typeface="Simplified Arabic" panose="02020603050405020304" pitchFamily="18" charset="-78"/>
              </a:rPr>
              <a:t>ضعف الثقة</a:t>
            </a:r>
            <a:endParaRPr lang="en-US" altLang="en-US" sz="2812" b="1" dirty="0">
              <a:solidFill>
                <a:srgbClr val="002060"/>
              </a:solidFill>
              <a:latin typeface="Simplified Arabic" panose="02020603050405020304" pitchFamily="18" charset="-78"/>
              <a:cs typeface="Simplified Arabic" panose="02020603050405020304" pitchFamily="18" charset="-78"/>
            </a:endParaRPr>
          </a:p>
          <a:p>
            <a:pPr algn="just" rtl="1">
              <a:defRPr sz="2500">
                <a:solidFill>
                  <a:srgbClr val="FFFFFF"/>
                </a:solidFill>
                <a:latin typeface="Comfortaa Bold"/>
                <a:ea typeface="Comfortaa Bold"/>
                <a:cs typeface="Comfortaa Bold"/>
                <a:sym typeface="Comfortaa Bold"/>
              </a:defRPr>
            </a:pPr>
            <a:r>
              <a:rPr lang="ar-LB" altLang="en-US" sz="2812" b="1" dirty="0">
                <a:solidFill>
                  <a:srgbClr val="002060"/>
                </a:solidFill>
                <a:latin typeface="Simplified Arabic" panose="02020603050405020304" pitchFamily="18" charset="-78"/>
                <a:cs typeface="Simplified Arabic" panose="02020603050405020304" pitchFamily="18" charset="-78"/>
              </a:rPr>
              <a:t>عدم بناء موقع مؤثر وخلق إرث ومنهج </a:t>
            </a:r>
            <a:endParaRPr lang="en-US" altLang="en-US" sz="2812" b="1" dirty="0">
              <a:solidFill>
                <a:srgbClr val="002060"/>
              </a:solidFill>
              <a:latin typeface="Simplified Arabic" panose="02020603050405020304" pitchFamily="18" charset="-78"/>
              <a:cs typeface="Simplified Arabic" panose="02020603050405020304" pitchFamily="18" charset="-78"/>
            </a:endParaRPr>
          </a:p>
          <a:p>
            <a:pPr algn="just" rtl="1">
              <a:defRPr sz="2500">
                <a:solidFill>
                  <a:srgbClr val="FFFFFF"/>
                </a:solidFill>
                <a:latin typeface="Comfortaa Bold"/>
                <a:ea typeface="Comfortaa Bold"/>
                <a:cs typeface="Comfortaa Bold"/>
                <a:sym typeface="Comfortaa Bold"/>
              </a:defRPr>
            </a:pPr>
            <a:r>
              <a:rPr lang="en-US" altLang="en-US" sz="2812" b="1" dirty="0" err="1">
                <a:solidFill>
                  <a:srgbClr val="002060"/>
                </a:solidFill>
                <a:latin typeface="Simplified Arabic" panose="02020603050405020304" pitchFamily="18" charset="-78"/>
                <a:cs typeface="Simplified Arabic" panose="02020603050405020304" pitchFamily="18" charset="-78"/>
              </a:rPr>
              <a:t>فقد</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الدعم</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من</a:t>
            </a:r>
            <a:r>
              <a:rPr lang="en-US" altLang="en-US" sz="2812" b="1" dirty="0">
                <a:solidFill>
                  <a:srgbClr val="002060"/>
                </a:solidFill>
                <a:latin typeface="Simplified Arabic" panose="02020603050405020304" pitchFamily="18" charset="-78"/>
                <a:cs typeface="Simplified Arabic" panose="02020603050405020304" pitchFamily="18" charset="-78"/>
              </a:rPr>
              <a:t> </a:t>
            </a:r>
            <a:r>
              <a:rPr lang="en-US" altLang="en-US" sz="2812" b="1" dirty="0" err="1">
                <a:solidFill>
                  <a:srgbClr val="002060"/>
                </a:solidFill>
                <a:latin typeface="Simplified Arabic" panose="02020603050405020304" pitchFamily="18" charset="-78"/>
                <a:cs typeface="Simplified Arabic" panose="02020603050405020304" pitchFamily="18" charset="-78"/>
              </a:rPr>
              <a:t>المجتمع</a:t>
            </a:r>
            <a:endParaRPr lang="en-US" altLang="en-US" sz="2812" b="1" dirty="0">
              <a:solidFill>
                <a:srgbClr val="002060"/>
              </a:solidFill>
              <a:latin typeface="Simplified Arabic" panose="02020603050405020304" pitchFamily="18" charset="-78"/>
              <a:cs typeface="Simplified Arabic" panose="02020603050405020304" pitchFamily="18" charset="-78"/>
            </a:endParaRPr>
          </a:p>
        </p:txBody>
      </p:sp>
      <p:sp>
        <p:nvSpPr>
          <p:cNvPr id="13315" name="Rectangle 4">
            <a:extLst>
              <a:ext uri="{FF2B5EF4-FFF2-40B4-BE49-F238E27FC236}">
                <a16:creationId xmlns:a16="http://schemas.microsoft.com/office/drawing/2014/main" id="{E3B420E1-08B2-6830-600D-1BDFEA5064A3}"/>
              </a:ext>
            </a:extLst>
          </p:cNvPr>
          <p:cNvSpPr>
            <a:spLocks noChangeArrowheads="1"/>
          </p:cNvSpPr>
          <p:nvPr/>
        </p:nvSpPr>
        <p:spPr bwMode="auto">
          <a:xfrm>
            <a:off x="5332021" y="1519239"/>
            <a:ext cx="4373955" cy="1216025"/>
          </a:xfrm>
          <a:prstGeom prst="rect">
            <a:avLst/>
          </a:prstGeom>
          <a:solidFill>
            <a:schemeClr val="bg1"/>
          </a:solidFill>
          <a:ln>
            <a:noFill/>
          </a:ln>
        </p:spPr>
        <p:txBody>
          <a:bodyPr wrap="square">
            <a:spAutoFit/>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just" rtl="1"/>
            <a:r>
              <a:rPr lang="ar-SA" altLang="en-US" sz="4400" b="1" dirty="0">
                <a:solidFill>
                  <a:srgbClr val="002060"/>
                </a:solidFill>
              </a:rPr>
              <a:t>الفرص الضائعة</a:t>
            </a:r>
            <a:r>
              <a:rPr lang="en-US" altLang="en-US" sz="4400" b="1" dirty="0">
                <a:solidFill>
                  <a:srgbClr val="002060"/>
                </a:solidFill>
              </a:rPr>
              <a:t> </a:t>
            </a:r>
          </a:p>
          <a:p>
            <a:pPr algn="l" rtl="1"/>
            <a:r>
              <a:rPr lang="en-US" altLang="en-US" dirty="0">
                <a:solidFill>
                  <a:srgbClr val="002060"/>
                </a:solidFill>
              </a:rPr>
              <a:t>		</a:t>
            </a:r>
            <a:r>
              <a:rPr lang="ar-SA" altLang="en-US" dirty="0">
                <a:solidFill>
                  <a:srgbClr val="002060"/>
                </a:solidFill>
              </a:rPr>
              <a:t>لعدم التواصل</a:t>
            </a:r>
            <a:endParaRPr lang="en-US" altLang="en-US" dirty="0">
              <a:solidFill>
                <a:srgbClr val="002060"/>
              </a:solidFill>
            </a:endParaRPr>
          </a:p>
        </p:txBody>
      </p:sp>
      <p:sp>
        <p:nvSpPr>
          <p:cNvPr id="2" name="TextBox 1">
            <a:extLst>
              <a:ext uri="{FF2B5EF4-FFF2-40B4-BE49-F238E27FC236}">
                <a16:creationId xmlns:a16="http://schemas.microsoft.com/office/drawing/2014/main" id="{6353743C-BF38-A0F5-6700-AABB42C0F5BA}"/>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893C2F13-351C-ED07-F8EE-EA98D70DE44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4" name="Rectangle 3">
            <a:extLst>
              <a:ext uri="{FF2B5EF4-FFF2-40B4-BE49-F238E27FC236}">
                <a16:creationId xmlns:a16="http://schemas.microsoft.com/office/drawing/2014/main" id="{41F2A9C7-B43D-76D0-ED7B-F55294A19A06}"/>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40FF665-E249-BF2C-AC76-D37EEC0C11B6}"/>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0442A25-74C8-A586-F5D3-A644E6FC4FC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CF2B4A9F-8D11-E6A8-62A0-D4848BE57430}"/>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2">
            <a:extLst>
              <a:ext uri="{FF2B5EF4-FFF2-40B4-BE49-F238E27FC236}">
                <a16:creationId xmlns:a16="http://schemas.microsoft.com/office/drawing/2014/main" id="{4E6F01A8-B2FD-F153-292F-A13E8974617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fld id="{C02AB407-3B41-487C-9619-109B5FA37116}" type="slidenum">
              <a:rPr lang="en-US" altLang="en-US" sz="900">
                <a:solidFill>
                  <a:srgbClr val="898989"/>
                </a:solidFill>
              </a:rPr>
              <a:pPr/>
              <a:t>48</a:t>
            </a:fld>
            <a:endParaRPr lang="en-US" altLang="en-US" sz="900">
              <a:solidFill>
                <a:srgbClr val="898989"/>
              </a:solidFill>
            </a:endParaRPr>
          </a:p>
        </p:txBody>
      </p:sp>
      <p:sp>
        <p:nvSpPr>
          <p:cNvPr id="4" name="Shape 199">
            <a:extLst>
              <a:ext uri="{FF2B5EF4-FFF2-40B4-BE49-F238E27FC236}">
                <a16:creationId xmlns:a16="http://schemas.microsoft.com/office/drawing/2014/main" id="{4C16CD39-36E7-A4C4-825C-596E89E3B56B}"/>
              </a:ext>
            </a:extLst>
          </p:cNvPr>
          <p:cNvSpPr/>
          <p:nvPr/>
        </p:nvSpPr>
        <p:spPr>
          <a:xfrm>
            <a:off x="8942294" y="3184829"/>
            <a:ext cx="1746662" cy="648832"/>
          </a:xfrm>
          <a:prstGeom prst="rect">
            <a:avLst/>
          </a:prstGeom>
          <a:solidFill>
            <a:schemeClr val="bg1"/>
          </a:solidFill>
          <a:ln w="12700">
            <a:miter lim="400000"/>
          </a:ln>
          <a:extLst>
            <a:ext uri="{C572A759-6A51-4108-AA02-DFA0A04FC94B}"/>
          </a:extLst>
        </p:spPr>
        <p:txBody>
          <a:bodyPr wrap="square" lIns="35719" tIns="35719" rIns="35719" bIns="35719" anchor="ctr">
            <a:spAutoFit/>
          </a:bodyPr>
          <a:lstStyle/>
          <a:p>
            <a:pPr algn="r">
              <a:lnSpc>
                <a:spcPct val="80000"/>
              </a:lnSpc>
              <a:defRPr sz="6500">
                <a:solidFill>
                  <a:srgbClr val="FFFFFF"/>
                </a:solidFill>
                <a:latin typeface="Frutiger CE 45 Light"/>
                <a:ea typeface="Frutiger CE 45 Light"/>
                <a:cs typeface="Frutiger CE 45 Light"/>
                <a:sym typeface="Frutiger CE 45 Light"/>
              </a:defRPr>
            </a:pPr>
            <a:r>
              <a:rPr lang="en-US" sz="4570" b="1" err="1">
                <a:solidFill>
                  <a:srgbClr val="002060"/>
                </a:solidFill>
                <a:latin typeface="Frutiger CE 45 Light"/>
                <a:ea typeface="Frutiger CE 45 Light"/>
                <a:cs typeface="Frutiger CE 45 Light"/>
                <a:sym typeface="Frutiger CE 45 Light"/>
              </a:rPr>
              <a:t>الفوائد</a:t>
            </a:r>
            <a:endParaRPr lang="ar-LB" sz="4570" b="1">
              <a:solidFill>
                <a:srgbClr val="002060"/>
              </a:solidFill>
              <a:latin typeface="Frutiger CE 45 Light"/>
              <a:ea typeface="Frutiger CE 45 Light"/>
              <a:cs typeface="Frutiger CE 45 Light"/>
              <a:sym typeface="Frutiger CE 45 Light"/>
            </a:endParaRPr>
          </a:p>
        </p:txBody>
      </p:sp>
      <p:sp>
        <p:nvSpPr>
          <p:cNvPr id="14340" name="Shape 200">
            <a:extLst>
              <a:ext uri="{FF2B5EF4-FFF2-40B4-BE49-F238E27FC236}">
                <a16:creationId xmlns:a16="http://schemas.microsoft.com/office/drawing/2014/main" id="{2142716E-8267-45A1-7628-EE5F86B43609}"/>
              </a:ext>
            </a:extLst>
          </p:cNvPr>
          <p:cNvSpPr>
            <a:spLocks noChangeArrowheads="1"/>
          </p:cNvSpPr>
          <p:nvPr/>
        </p:nvSpPr>
        <p:spPr bwMode="auto">
          <a:xfrm>
            <a:off x="2170216" y="1581792"/>
            <a:ext cx="5588000" cy="4503738"/>
          </a:xfrm>
          <a:prstGeom prst="rect">
            <a:avLst/>
          </a:prstGeom>
          <a:solidFill>
            <a:schemeClr val="bg1"/>
          </a:solidFill>
          <a:ln>
            <a:noFill/>
          </a:ln>
        </p:spPr>
        <p:txBody>
          <a:bodyPr lIns="35719" tIns="35719" rIns="35719" bIns="35719" anchor="ctr">
            <a:spAutoFit/>
          </a:bodyPr>
          <a:lstStyle>
            <a:lvl1pPr marL="342900" indent="-342900">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فهم الإنجازات المراد تحقيقها</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التأثير لإقامة علاقات على أساس إيجابي</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بناء الحوار للتوصل إلى أعلى درجات التفاهم </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أكبر تأثير لتحقيق النجاح </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بناء علاقات فعالة طويلة الأمد</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تأسيس الاحتراف</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خلق وتوطيد الثقة</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بناء روابط أفضل</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تخطي المصاعب</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مشاركة أفضل</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زيادة النجاح وتأمين الوضوح</a:t>
            </a:r>
          </a:p>
          <a:p>
            <a:pPr algn="r" rtl="1">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خلق الرضا الذاتي</a:t>
            </a:r>
          </a:p>
        </p:txBody>
      </p:sp>
      <p:sp>
        <p:nvSpPr>
          <p:cNvPr id="2" name="TextBox 1">
            <a:extLst>
              <a:ext uri="{FF2B5EF4-FFF2-40B4-BE49-F238E27FC236}">
                <a16:creationId xmlns:a16="http://schemas.microsoft.com/office/drawing/2014/main" id="{25D96439-D1C2-7E1D-FBC6-73B5DBD2209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19B07558-69F4-7EA9-C0FD-6B3B6C5AF6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EBA90CFD-A8A0-DFB1-3B76-1B6FAFE0F02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2A367C-2166-E568-72CA-46D840F26442}"/>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338084A-9D9D-96AD-C57A-6DF625194F20}"/>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61F798C-61F0-CC44-900F-224C8D0107C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2">
            <a:extLst>
              <a:ext uri="{FF2B5EF4-FFF2-40B4-BE49-F238E27FC236}">
                <a16:creationId xmlns:a16="http://schemas.microsoft.com/office/drawing/2014/main" id="{4E6F01A8-B2FD-F153-292F-A13E89746171}"/>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fld id="{C02AB407-3B41-487C-9619-109B5FA37116}" type="slidenum">
              <a:rPr lang="en-US" altLang="en-US" sz="900">
                <a:solidFill>
                  <a:srgbClr val="898989"/>
                </a:solidFill>
              </a:rPr>
              <a:pPr/>
              <a:t>49</a:t>
            </a:fld>
            <a:endParaRPr lang="en-US" altLang="en-US" sz="900">
              <a:solidFill>
                <a:srgbClr val="898989"/>
              </a:solidFill>
            </a:endParaRPr>
          </a:p>
        </p:txBody>
      </p:sp>
      <p:sp>
        <p:nvSpPr>
          <p:cNvPr id="4" name="Shape 199">
            <a:extLst>
              <a:ext uri="{FF2B5EF4-FFF2-40B4-BE49-F238E27FC236}">
                <a16:creationId xmlns:a16="http://schemas.microsoft.com/office/drawing/2014/main" id="{4C16CD39-36E7-A4C4-825C-596E89E3B56B}"/>
              </a:ext>
            </a:extLst>
          </p:cNvPr>
          <p:cNvSpPr/>
          <p:nvPr/>
        </p:nvSpPr>
        <p:spPr>
          <a:xfrm>
            <a:off x="8942294" y="3184829"/>
            <a:ext cx="1746662" cy="648832"/>
          </a:xfrm>
          <a:prstGeom prst="rect">
            <a:avLst/>
          </a:prstGeom>
          <a:solidFill>
            <a:schemeClr val="bg1"/>
          </a:solidFill>
          <a:ln w="12700">
            <a:miter lim="400000"/>
          </a:ln>
          <a:extLst>
            <a:ext uri="{C572A759-6A51-4108-AA02-DFA0A04FC94B}"/>
          </a:extLst>
        </p:spPr>
        <p:txBody>
          <a:bodyPr wrap="square" lIns="35719" tIns="35719" rIns="35719" bIns="35719" anchor="ctr">
            <a:spAutoFit/>
          </a:bodyPr>
          <a:lstStyle/>
          <a:p>
            <a:pPr algn="r">
              <a:lnSpc>
                <a:spcPct val="80000"/>
              </a:lnSpc>
              <a:defRPr sz="6500">
                <a:solidFill>
                  <a:srgbClr val="FFFFFF"/>
                </a:solidFill>
                <a:latin typeface="Frutiger CE 45 Light"/>
                <a:ea typeface="Frutiger CE 45 Light"/>
                <a:cs typeface="Frutiger CE 45 Light"/>
                <a:sym typeface="Frutiger CE 45 Light"/>
              </a:defRPr>
            </a:pPr>
            <a:r>
              <a:rPr lang="en-US" sz="4570" b="1" err="1">
                <a:solidFill>
                  <a:srgbClr val="002060"/>
                </a:solidFill>
                <a:latin typeface="Frutiger CE 45 Light"/>
                <a:ea typeface="Frutiger CE 45 Light"/>
                <a:cs typeface="Frutiger CE 45 Light"/>
                <a:sym typeface="Frutiger CE 45 Light"/>
              </a:rPr>
              <a:t>الفوائد</a:t>
            </a:r>
            <a:endParaRPr lang="ar-LB" sz="4570" b="1">
              <a:solidFill>
                <a:srgbClr val="002060"/>
              </a:solidFill>
              <a:latin typeface="Frutiger CE 45 Light"/>
              <a:ea typeface="Frutiger CE 45 Light"/>
              <a:cs typeface="Frutiger CE 45 Light"/>
              <a:sym typeface="Frutiger CE 45 Light"/>
            </a:endParaRPr>
          </a:p>
        </p:txBody>
      </p:sp>
      <p:sp>
        <p:nvSpPr>
          <p:cNvPr id="14340" name="Shape 200">
            <a:extLst>
              <a:ext uri="{FF2B5EF4-FFF2-40B4-BE49-F238E27FC236}">
                <a16:creationId xmlns:a16="http://schemas.microsoft.com/office/drawing/2014/main" id="{2142716E-8267-45A1-7628-EE5F86B43609}"/>
              </a:ext>
            </a:extLst>
          </p:cNvPr>
          <p:cNvSpPr>
            <a:spLocks noChangeArrowheads="1"/>
          </p:cNvSpPr>
          <p:nvPr/>
        </p:nvSpPr>
        <p:spPr bwMode="auto">
          <a:xfrm>
            <a:off x="2170216" y="2504931"/>
            <a:ext cx="5588000" cy="2657459"/>
          </a:xfrm>
          <a:prstGeom prst="rect">
            <a:avLst/>
          </a:prstGeom>
          <a:solidFill>
            <a:schemeClr val="bg1"/>
          </a:solidFill>
          <a:ln>
            <a:noFill/>
          </a:ln>
        </p:spPr>
        <p:txBody>
          <a:bodyPr lIns="35719" tIns="35719" rIns="35719" bIns="35719" anchor="ctr">
            <a:spAutoFit/>
          </a:bodyPr>
          <a:lstStyle>
            <a:lvl1pPr marL="342900" indent="-342900">
              <a:defRPr sz="2800">
                <a:solidFill>
                  <a:schemeClr val="tx1"/>
                </a:solidFill>
                <a:latin typeface="Times" panose="02020603060405020304" pitchFamily="18" charset="0"/>
              </a:defRPr>
            </a:lvl1pPr>
            <a:lvl2pPr marL="742950" indent="-285750">
              <a:defRPr sz="2800">
                <a:solidFill>
                  <a:schemeClr val="tx1"/>
                </a:solidFill>
                <a:latin typeface="Times" panose="02020603060405020304" pitchFamily="18" charset="0"/>
              </a:defRPr>
            </a:lvl2pPr>
            <a:lvl3pPr marL="1143000" indent="-228600">
              <a:defRPr sz="2800">
                <a:solidFill>
                  <a:schemeClr val="tx1"/>
                </a:solidFill>
                <a:latin typeface="Times" panose="02020603060405020304" pitchFamily="18" charset="0"/>
              </a:defRPr>
            </a:lvl3pPr>
            <a:lvl4pPr marL="1600200" indent="-228600">
              <a:defRPr sz="2800">
                <a:solidFill>
                  <a:schemeClr val="tx1"/>
                </a:solidFill>
                <a:latin typeface="Times" panose="02020603060405020304" pitchFamily="18" charset="0"/>
              </a:defRPr>
            </a:lvl4pPr>
            <a:lvl5pPr marL="2057400" indent="-228600">
              <a:defRPr sz="2800">
                <a:solidFill>
                  <a:schemeClr val="tx1"/>
                </a:solidFill>
                <a:latin typeface="Times" panose="02020603060405020304" pitchFamily="18" charset="0"/>
              </a:defRPr>
            </a:lvl5pPr>
            <a:lvl6pPr marL="2514600" indent="-228600" eaLnBrk="0" fontAlgn="base" hangingPunct="0">
              <a:spcBef>
                <a:spcPct val="0"/>
              </a:spcBef>
              <a:spcAft>
                <a:spcPct val="0"/>
              </a:spcAft>
              <a:defRPr sz="2800">
                <a:solidFill>
                  <a:schemeClr val="tx1"/>
                </a:solidFill>
                <a:latin typeface="Times" panose="02020603060405020304" pitchFamily="18" charset="0"/>
              </a:defRPr>
            </a:lvl6pPr>
            <a:lvl7pPr marL="2971800" indent="-228600" eaLnBrk="0" fontAlgn="base" hangingPunct="0">
              <a:spcBef>
                <a:spcPct val="0"/>
              </a:spcBef>
              <a:spcAft>
                <a:spcPct val="0"/>
              </a:spcAft>
              <a:defRPr sz="2800">
                <a:solidFill>
                  <a:schemeClr val="tx1"/>
                </a:solidFill>
                <a:latin typeface="Times" panose="02020603060405020304" pitchFamily="18" charset="0"/>
              </a:defRPr>
            </a:lvl7pPr>
            <a:lvl8pPr marL="3429000" indent="-228600" eaLnBrk="0" fontAlgn="base" hangingPunct="0">
              <a:spcBef>
                <a:spcPct val="0"/>
              </a:spcBef>
              <a:spcAft>
                <a:spcPct val="0"/>
              </a:spcAft>
              <a:defRPr sz="2800">
                <a:solidFill>
                  <a:schemeClr val="tx1"/>
                </a:solidFill>
                <a:latin typeface="Times" panose="02020603060405020304" pitchFamily="18" charset="0"/>
              </a:defRPr>
            </a:lvl8pPr>
            <a:lvl9pPr marL="3886200" indent="-228600" eaLnBrk="0" fontAlgn="base" hangingPunct="0">
              <a:spcBef>
                <a:spcPct val="0"/>
              </a:spcBef>
              <a:spcAft>
                <a:spcPct val="0"/>
              </a:spcAft>
              <a:defRPr sz="2800">
                <a:solidFill>
                  <a:schemeClr val="tx1"/>
                </a:solidFill>
                <a:latin typeface="Times" panose="02020603060405020304" pitchFamily="18" charset="0"/>
              </a:defRPr>
            </a:lvl9pPr>
          </a:lstStyle>
          <a:p>
            <a:pPr marL="0" indent="0" algn="r" rtl="1">
              <a:buSzPct val="75000"/>
            </a:pPr>
            <a:endPar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تبادل الأخبار والأحداث القادمة </a:t>
            </a: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برامج جديدة ومبادرات مستدامة التحديثات الهامة والنجاحات </a:t>
            </a: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استعادة الثقة بين السكان </a:t>
            </a:r>
          </a:p>
          <a:p>
            <a:pPr algn="r" rtl="1">
              <a:buSzPct val="75000"/>
              <a:buFont typeface="Wingdings" panose="05000000000000000000" pitchFamily="2" charset="2"/>
              <a:buChar char="ü"/>
            </a:pPr>
            <a:r>
              <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rPr>
              <a:t>إشراك الجمهور</a:t>
            </a:r>
            <a:endParaRPr lang="en-US"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a:p>
            <a:pPr marL="0" indent="0" algn="r" rtl="1">
              <a:buSzPct val="75000"/>
            </a:pPr>
            <a:endParaRPr lang="ar-LB" altLang="en-US" sz="2400" b="1" dirty="0">
              <a:solidFill>
                <a:srgbClr val="002060"/>
              </a:solidFill>
              <a:latin typeface="Simplified Arabic" panose="02020603050405020304" pitchFamily="18" charset="-78"/>
              <a:ea typeface="Comfortaa Bold"/>
              <a:cs typeface="Simplified Arabic" panose="02020603050405020304" pitchFamily="18" charset="-78"/>
              <a:sym typeface="Comfortaa Bold"/>
            </a:endParaRPr>
          </a:p>
        </p:txBody>
      </p:sp>
      <p:sp>
        <p:nvSpPr>
          <p:cNvPr id="2" name="TextBox 1">
            <a:extLst>
              <a:ext uri="{FF2B5EF4-FFF2-40B4-BE49-F238E27FC236}">
                <a16:creationId xmlns:a16="http://schemas.microsoft.com/office/drawing/2014/main" id="{25D96439-D1C2-7E1D-FBC6-73B5DBD2209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3" name="Picture 2">
            <a:extLst>
              <a:ext uri="{FF2B5EF4-FFF2-40B4-BE49-F238E27FC236}">
                <a16:creationId xmlns:a16="http://schemas.microsoft.com/office/drawing/2014/main" id="{19B07558-69F4-7EA9-C0FD-6B3B6C5AF6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EBA90CFD-A8A0-DFB1-3B76-1B6FAFE0F02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A2A367C-2166-E568-72CA-46D840F26442}"/>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6338084A-9D9D-96AD-C57A-6DF625194F20}"/>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61F798C-61F0-CC44-900F-224C8D0107C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extLst>
      <p:ext uri="{BB962C8B-B14F-4D97-AF65-F5344CB8AC3E}">
        <p14:creationId xmlns:p14="http://schemas.microsoft.com/office/powerpoint/2010/main" val="1684658365"/>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93C32FE1-F29E-B9A4-0373-40E34FEF5722}"/>
              </a:ext>
            </a:extLst>
          </p:cNvPr>
          <p:cNvSpPr>
            <a:spLocks noChangeArrowheads="1"/>
          </p:cNvSpPr>
          <p:nvPr/>
        </p:nvSpPr>
        <p:spPr bwMode="auto">
          <a:xfrm>
            <a:off x="2315688" y="1658700"/>
            <a:ext cx="8047512" cy="3200876"/>
          </a:xfrm>
          <a:prstGeom prst="rect">
            <a:avLst/>
          </a:prstGeom>
          <a:solidFill>
            <a:schemeClr val="bg1"/>
          </a:solidFill>
          <a:ln>
            <a:noFill/>
          </a:ln>
          <a:effectLst/>
        </p:spPr>
        <p:txBody>
          <a:bodyPr wrap="square" lIns="0" tIns="0" rIns="0" bIns="0" anchor="ctr">
            <a:spAutoFit/>
          </a:bodyPr>
          <a:lstStyle/>
          <a:p>
            <a:pPr algn="r" rtl="1">
              <a:defRPr/>
            </a:pPr>
            <a:r>
              <a:rPr lang="en-US" altLang="en-US" sz="3200" dirty="0">
                <a:latin typeface="inherit"/>
                <a:cs typeface="Arial" panose="020B0604020202020204" pitchFamily="34" charset="0"/>
              </a:rPr>
              <a:t> </a:t>
            </a:r>
            <a:endParaRPr lang="ar-EG" altLang="en-US" sz="3200" dirty="0">
              <a:latin typeface="inherit"/>
              <a:cs typeface="Arial" panose="020B0604020202020204" pitchFamily="34" charset="0"/>
            </a:endParaRPr>
          </a:p>
          <a:p>
            <a:pPr algn="r" rtl="1">
              <a:defRPr/>
            </a:pPr>
            <a:r>
              <a:rPr lang="ar-EG" altLang="en-US" sz="3200" dirty="0">
                <a:latin typeface="inherit"/>
                <a:cs typeface="Arial" panose="020B0604020202020204" pitchFamily="34" charset="0"/>
              </a:rPr>
              <a:t> ن</a:t>
            </a:r>
            <a:r>
              <a:rPr lang="ar-SA" altLang="en-US" sz="3200" dirty="0">
                <a:latin typeface="inherit"/>
              </a:rPr>
              <a:t>تعلم أن الناس سوف ينسوا ما قلته، </a:t>
            </a:r>
            <a:endParaRPr lang="en-US" altLang="en-US" sz="3200" dirty="0">
              <a:latin typeface="inherit"/>
              <a:cs typeface="Arial" panose="020B0604020202020204" pitchFamily="34" charset="0"/>
            </a:endParaRPr>
          </a:p>
          <a:p>
            <a:pPr algn="ctr" rtl="1">
              <a:defRPr/>
            </a:pPr>
            <a:r>
              <a:rPr lang="en-US" altLang="en-US" sz="3200" dirty="0">
                <a:latin typeface="inherit"/>
                <a:cs typeface="Arial" panose="020B0604020202020204" pitchFamily="34" charset="0"/>
              </a:rPr>
              <a:t> </a:t>
            </a:r>
            <a:r>
              <a:rPr lang="ar-EG" altLang="en-US" sz="3200" dirty="0">
                <a:latin typeface="inherit"/>
                <a:cs typeface="Arial" panose="020B0604020202020204" pitchFamily="34" charset="0"/>
              </a:rPr>
              <a:t>		</a:t>
            </a:r>
            <a:r>
              <a:rPr lang="ar-SA" altLang="en-US" sz="3200" dirty="0">
                <a:latin typeface="inherit"/>
              </a:rPr>
              <a:t>الناس سوف ينسوا ما فعلته</a:t>
            </a:r>
            <a:r>
              <a:rPr lang="ar-SA" altLang="en-US" sz="3600" b="1" dirty="0">
                <a:latin typeface="inherit"/>
              </a:rPr>
              <a:t>، </a:t>
            </a:r>
            <a:endParaRPr lang="en-US" altLang="en-US" sz="3600" b="1" dirty="0">
              <a:latin typeface="inherit"/>
              <a:cs typeface="Arial" panose="020B0604020202020204" pitchFamily="34" charset="0"/>
            </a:endParaRPr>
          </a:p>
          <a:p>
            <a:pPr algn="r" rtl="1">
              <a:defRPr/>
            </a:pPr>
            <a:endParaRPr lang="ar-EG" altLang="en-US" sz="3600" b="1" dirty="0">
              <a:latin typeface="inherit"/>
              <a:cs typeface="Arial" panose="020B0604020202020204" pitchFamily="34" charset="0"/>
            </a:endParaRPr>
          </a:p>
          <a:p>
            <a:pPr algn="ctr" rtl="1">
              <a:defRPr/>
            </a:pPr>
            <a:r>
              <a:rPr lang="en-US" altLang="en-US" sz="3600" b="1" dirty="0">
                <a:solidFill>
                  <a:srgbClr val="C00000"/>
                </a:solidFill>
                <a:latin typeface="inherit"/>
                <a:cs typeface="Arial" panose="020B0604020202020204" pitchFamily="34" charset="0"/>
              </a:rPr>
              <a:t> </a:t>
            </a:r>
            <a:r>
              <a:rPr lang="ar-SA" altLang="en-US" sz="3600" b="1" dirty="0">
                <a:solidFill>
                  <a:srgbClr val="C00000"/>
                </a:solidFill>
                <a:latin typeface="inherit"/>
              </a:rPr>
              <a:t>لكن الناس لن ينسوا أبداً كيف جعلتهم يشعرون</a:t>
            </a:r>
            <a:endParaRPr lang="ar-EG" altLang="en-US" sz="3600" b="1" dirty="0">
              <a:solidFill>
                <a:srgbClr val="C00000"/>
              </a:solidFill>
              <a:latin typeface="inherit"/>
            </a:endParaRPr>
          </a:p>
          <a:p>
            <a:pPr algn="r" rtl="1">
              <a:defRPr/>
            </a:pPr>
            <a:endParaRPr lang="en-US" altLang="en-US" sz="3600" b="1" dirty="0">
              <a:solidFill>
                <a:srgbClr val="C00000"/>
              </a:solidFill>
              <a:latin typeface="inherit"/>
              <a:cs typeface="Arial" panose="020B0604020202020204" pitchFamily="34" charset="0"/>
            </a:endParaRPr>
          </a:p>
        </p:txBody>
      </p:sp>
      <p:sp>
        <p:nvSpPr>
          <p:cNvPr id="2" name="TextBox 1">
            <a:extLst>
              <a:ext uri="{FF2B5EF4-FFF2-40B4-BE49-F238E27FC236}">
                <a16:creationId xmlns:a16="http://schemas.microsoft.com/office/drawing/2014/main" id="{F9B8A5A3-5845-F478-9234-7F9B7203C49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pic>
        <p:nvPicPr>
          <p:cNvPr id="4" name="Picture 3">
            <a:extLst>
              <a:ext uri="{FF2B5EF4-FFF2-40B4-BE49-F238E27FC236}">
                <a16:creationId xmlns:a16="http://schemas.microsoft.com/office/drawing/2014/main" id="{912CC571-7356-D5E3-E531-E65488D3941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C06F177D-C81F-922F-19E8-4DB47131397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404EA3F-24C6-D6B8-A6CE-B8D92C97AF43}"/>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DAB90FB4-406D-0C90-418F-0092485ED7D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DC13E6B-C6C0-F15E-117A-B02E604C14A0}"/>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عملية التواصل </a:t>
            </a:r>
          </a:p>
        </p:txBody>
      </p:sp>
    </p:spTree>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FE5EB318-9BC2-40BE-6C82-06426C3B5AEB}"/>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خاتمة</a:t>
            </a:r>
          </a:p>
        </p:txBody>
      </p:sp>
      <p:sp>
        <p:nvSpPr>
          <p:cNvPr id="7" name="Rectangle 6">
            <a:extLst>
              <a:ext uri="{FF2B5EF4-FFF2-40B4-BE49-F238E27FC236}">
                <a16:creationId xmlns:a16="http://schemas.microsoft.com/office/drawing/2014/main" id="{191A8AB7-92C6-544C-9DD0-647293158465}"/>
              </a:ext>
            </a:extLst>
          </p:cNvPr>
          <p:cNvSpPr/>
          <p:nvPr/>
        </p:nvSpPr>
        <p:spPr>
          <a:xfrm>
            <a:off x="1305434" y="1887848"/>
            <a:ext cx="4688741" cy="3167021"/>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en-US" sz="1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800"/>
              </a:spcAft>
            </a:pP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مبادئ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قواعد الإقناع</a:t>
            </a:r>
            <a:endParaRPr lang="en-US" sz="28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عوامل نجاح عملية الإقناع</a:t>
            </a:r>
          </a:p>
          <a:p>
            <a:pPr marL="742950" lvl="1" indent="-285750" algn="just" rtl="1">
              <a:lnSpc>
                <a:spcPct val="115000"/>
              </a:lnSpc>
              <a:spcAft>
                <a:spcPts val="800"/>
              </a:spcAft>
              <a:buFont typeface="Wingdings" panose="05000000000000000000" pitchFamily="2" charset="2"/>
              <a:buChar char="ü"/>
            </a:pPr>
            <a:r>
              <a:rPr lang="ar-EG" sz="2800" b="1" kern="100" dirty="0">
                <a:effectLst/>
                <a:latin typeface="Calibri" panose="020F0502020204030204" pitchFamily="34" charset="0"/>
                <a:ea typeface="Calibri" panose="020F0502020204030204" pitchFamily="34" charset="0"/>
                <a:cs typeface="Times New Roman" panose="02020603050405020304" pitchFamily="18" charset="0"/>
              </a:rPr>
              <a:t>عملية التواصل </a:t>
            </a:r>
          </a:p>
        </p:txBody>
      </p:sp>
      <p:sp>
        <p:nvSpPr>
          <p:cNvPr id="9" name="TextBox 8">
            <a:extLst>
              <a:ext uri="{FF2B5EF4-FFF2-40B4-BE49-F238E27FC236}">
                <a16:creationId xmlns:a16="http://schemas.microsoft.com/office/drawing/2014/main" id="{9EEC94A1-9B34-7B16-10CC-11468B03523D}"/>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مبادئ الإقناع</a:t>
            </a:r>
          </a:p>
        </p:txBody>
      </p:sp>
    </p:spTree>
    <p:extLst>
      <p:ext uri="{BB962C8B-B14F-4D97-AF65-F5344CB8AC3E}">
        <p14:creationId xmlns:p14="http://schemas.microsoft.com/office/powerpoint/2010/main" val="962304873"/>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(2020).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(2028).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a:t>
            </a: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سيالديني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روبرت؛ الأيوبي، سامر. (2020).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https://books4arabs.com/B7/books4arab.com.BOOK0205.pdf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المراجع المقترحة للمقرر</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6" name="TextBox 5">
            <a:extLst>
              <a:ext uri="{FF2B5EF4-FFF2-40B4-BE49-F238E27FC236}">
                <a16:creationId xmlns:a16="http://schemas.microsoft.com/office/drawing/2014/main" id="{FE8B9D2A-8022-94B3-9E6C-0D72D1B2BC47}"/>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9AA0526B-421D-7AAA-4CB2-DAA8547E0883}"/>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5429</TotalTime>
  <Words>2659</Words>
  <Application>Microsoft Office PowerPoint</Application>
  <PresentationFormat>Widescreen</PresentationFormat>
  <Paragraphs>455</Paragraphs>
  <Slides>53</Slides>
  <Notes>2</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53</vt:i4>
      </vt:variant>
    </vt:vector>
  </HeadingPairs>
  <TitlesOfParts>
    <vt:vector size="67" baseType="lpstr">
      <vt:lpstr>-apple-system</vt:lpstr>
      <vt:lpstr>Arial</vt:lpstr>
      <vt:lpstr>Cairo</vt:lpstr>
      <vt:lpstr>Calibri</vt:lpstr>
      <vt:lpstr>Calibri Light</vt:lpstr>
      <vt:lpstr>Frutiger CE 45 Light</vt:lpstr>
      <vt:lpstr>inherit</vt:lpstr>
      <vt:lpstr>Roboto Light</vt:lpstr>
      <vt:lpstr>Simplified Arabic</vt:lpstr>
      <vt:lpstr>Symbol</vt:lpstr>
      <vt:lpstr>Times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121</cp:revision>
  <dcterms:created xsi:type="dcterms:W3CDTF">2023-04-29T09:08:23Z</dcterms:created>
  <dcterms:modified xsi:type="dcterms:W3CDTF">2024-06-25T19:34:13Z</dcterms:modified>
</cp:coreProperties>
</file>