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59"/>
  </p:notesMasterIdLst>
  <p:sldIdLst>
    <p:sldId id="480" r:id="rId3"/>
    <p:sldId id="303" r:id="rId4"/>
    <p:sldId id="313" r:id="rId5"/>
    <p:sldId id="354" r:id="rId6"/>
    <p:sldId id="542" r:id="rId7"/>
    <p:sldId id="546" r:id="rId8"/>
    <p:sldId id="4666" r:id="rId9"/>
    <p:sldId id="4608" r:id="rId10"/>
    <p:sldId id="4602" r:id="rId11"/>
    <p:sldId id="4610" r:id="rId12"/>
    <p:sldId id="4606" r:id="rId13"/>
    <p:sldId id="4612" r:id="rId14"/>
    <p:sldId id="4614" r:id="rId15"/>
    <p:sldId id="484" r:id="rId16"/>
    <p:sldId id="967" r:id="rId17"/>
    <p:sldId id="1795" r:id="rId18"/>
    <p:sldId id="501" r:id="rId19"/>
    <p:sldId id="507" r:id="rId20"/>
    <p:sldId id="508" r:id="rId21"/>
    <p:sldId id="548" r:id="rId22"/>
    <p:sldId id="4598" r:id="rId23"/>
    <p:sldId id="4651" r:id="rId24"/>
    <p:sldId id="4623" r:id="rId25"/>
    <p:sldId id="4628" r:id="rId26"/>
    <p:sldId id="4630" r:id="rId27"/>
    <p:sldId id="4636" r:id="rId28"/>
    <p:sldId id="4638" r:id="rId29"/>
    <p:sldId id="4640" r:id="rId30"/>
    <p:sldId id="4642" r:id="rId31"/>
    <p:sldId id="4644" r:id="rId32"/>
    <p:sldId id="513" r:id="rId33"/>
    <p:sldId id="514" r:id="rId34"/>
    <p:sldId id="515" r:id="rId35"/>
    <p:sldId id="516" r:id="rId36"/>
    <p:sldId id="518" r:id="rId37"/>
    <p:sldId id="519" r:id="rId38"/>
    <p:sldId id="520" r:id="rId39"/>
    <p:sldId id="521" r:id="rId40"/>
    <p:sldId id="4667" r:id="rId41"/>
    <p:sldId id="522" r:id="rId42"/>
    <p:sldId id="524" r:id="rId43"/>
    <p:sldId id="4657" r:id="rId44"/>
    <p:sldId id="4659" r:id="rId45"/>
    <p:sldId id="527" r:id="rId46"/>
    <p:sldId id="529" r:id="rId47"/>
    <p:sldId id="530" r:id="rId48"/>
    <p:sldId id="531" r:id="rId49"/>
    <p:sldId id="4661" r:id="rId50"/>
    <p:sldId id="4663" r:id="rId51"/>
    <p:sldId id="533" r:id="rId52"/>
    <p:sldId id="534" r:id="rId53"/>
    <p:sldId id="4665" r:id="rId54"/>
    <p:sldId id="4616" r:id="rId55"/>
    <p:sldId id="4621" r:id="rId56"/>
    <p:sldId id="499" r:id="rId57"/>
    <p:sldId id="545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354"/>
            <p14:sldId id="542"/>
            <p14:sldId id="546"/>
            <p14:sldId id="4666"/>
            <p14:sldId id="4608"/>
            <p14:sldId id="4602"/>
            <p14:sldId id="4610"/>
            <p14:sldId id="4606"/>
            <p14:sldId id="4612"/>
            <p14:sldId id="4614"/>
            <p14:sldId id="484"/>
            <p14:sldId id="967"/>
            <p14:sldId id="1795"/>
            <p14:sldId id="501"/>
            <p14:sldId id="507"/>
            <p14:sldId id="508"/>
            <p14:sldId id="548"/>
            <p14:sldId id="4598"/>
            <p14:sldId id="4651"/>
            <p14:sldId id="4623"/>
            <p14:sldId id="4628"/>
            <p14:sldId id="4630"/>
            <p14:sldId id="4636"/>
            <p14:sldId id="4638"/>
            <p14:sldId id="4640"/>
            <p14:sldId id="4642"/>
            <p14:sldId id="4644"/>
            <p14:sldId id="513"/>
            <p14:sldId id="514"/>
            <p14:sldId id="515"/>
            <p14:sldId id="516"/>
            <p14:sldId id="518"/>
            <p14:sldId id="519"/>
            <p14:sldId id="520"/>
            <p14:sldId id="521"/>
            <p14:sldId id="4667"/>
            <p14:sldId id="522"/>
            <p14:sldId id="524"/>
            <p14:sldId id="4657"/>
            <p14:sldId id="4659"/>
            <p14:sldId id="527"/>
            <p14:sldId id="529"/>
            <p14:sldId id="530"/>
            <p14:sldId id="531"/>
            <p14:sldId id="4661"/>
            <p14:sldId id="4663"/>
            <p14:sldId id="533"/>
            <p14:sldId id="534"/>
            <p14:sldId id="4665"/>
            <p14:sldId id="4616"/>
            <p14:sldId id="4621"/>
            <p14:sldId id="499"/>
            <p14:sldId id="54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customXml" Target="../customXml/item3.xml"/><Relationship Id="rId5" Type="http://schemas.openxmlformats.org/officeDocument/2006/relationships/slide" Target="slides/slide3.xml"/><Relationship Id="rId61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customXml" Target="../customXml/item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65" Type="http://schemas.openxmlformats.org/officeDocument/2006/relationships/customXml" Target="../customXml/item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FC14FB-C1E0-3E98-95EF-A018E7665F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271349-BDA4-E188-6E36-4966A76FF0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CFB2C2-F20B-CC1C-8A85-E1D84987A5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CFD623-2697-F3F8-E0DC-275855452E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982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4380" y="3085765"/>
            <a:ext cx="11292539" cy="320394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9/20/2026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12283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63953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1418602"/>
            <a:ext cx="11029615" cy="4556748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9/20/2026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21765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5"/>
            <a:ext cx="11290860" cy="1164822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9/20/2026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52653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60348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1435693"/>
            <a:ext cx="5194767" cy="442535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1435693"/>
            <a:ext cx="5194769" cy="442535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9/20/2026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6339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62057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89" y="1464678"/>
            <a:ext cx="5194769" cy="45199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031114"/>
            <a:ext cx="5194766" cy="382993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7" y="1464680"/>
            <a:ext cx="5194770" cy="448420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031114"/>
            <a:ext cx="5194771" cy="382993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9/20/2026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28089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6120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9/20/2026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50008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9/20/2026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9029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1"/>
            <a:ext cx="3682723" cy="5705596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1"/>
            <a:ext cx="3031852" cy="1373914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933451"/>
            <a:ext cx="6650991" cy="4904594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453158"/>
            <a:ext cx="3031852" cy="3384888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9/20/2026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2736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9/20/2026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47275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9/20/2026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873392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9/20/2026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602493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600" b="0" i="0">
                <a:solidFill>
                  <a:schemeClr val="bg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77072" y="1148353"/>
            <a:ext cx="4751705" cy="41313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rgbClr val="00538A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166596" y="1898585"/>
            <a:ext cx="5167630" cy="44297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A2AAAD"/>
                </a:solidFill>
                <a:latin typeface="Arial MT"/>
                <a:cs typeface="Arial MT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dirty="0"/>
              <a:t>© </a:t>
            </a:r>
            <a:r>
              <a:rPr spc="-5" dirty="0"/>
              <a:t>2023</a:t>
            </a:r>
            <a:r>
              <a:rPr spc="15" dirty="0"/>
              <a:t> </a:t>
            </a:r>
            <a:r>
              <a:rPr dirty="0"/>
              <a:t>APICS </a:t>
            </a:r>
            <a:r>
              <a:rPr spc="-5" dirty="0"/>
              <a:t>Confidential</a:t>
            </a:r>
            <a:r>
              <a:rPr spc="15" dirty="0"/>
              <a:t> </a:t>
            </a:r>
            <a:r>
              <a:rPr spc="-5" dirty="0"/>
              <a:t>and</a:t>
            </a:r>
            <a:r>
              <a:rPr spc="15" dirty="0"/>
              <a:t> </a:t>
            </a:r>
            <a:r>
              <a:rPr spc="-5" dirty="0"/>
              <a:t>Proprietary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9/20/2026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0D5C91"/>
                </a:solidFill>
                <a:latin typeface="Arial MT"/>
                <a:cs typeface="Arial MT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5" dirty="0"/>
              <a:t>Module</a:t>
            </a:r>
            <a:r>
              <a:rPr spc="15" dirty="0"/>
              <a:t> </a:t>
            </a:r>
            <a:r>
              <a:rPr spc="-5" dirty="0"/>
              <a:t>1,</a:t>
            </a:r>
            <a:r>
              <a:rPr dirty="0"/>
              <a:t> Section</a:t>
            </a:r>
            <a:r>
              <a:rPr spc="-15" dirty="0"/>
              <a:t> </a:t>
            </a:r>
            <a:r>
              <a:rPr dirty="0"/>
              <a:t>A </a:t>
            </a:r>
            <a:r>
              <a:rPr dirty="0">
                <a:latin typeface="Yu Gothic"/>
                <a:cs typeface="Yu Gothic"/>
              </a:rPr>
              <a:t>■</a:t>
            </a:r>
            <a:r>
              <a:rPr spc="200" dirty="0">
                <a:latin typeface="Yu Gothic"/>
                <a:cs typeface="Yu Gothic"/>
              </a:rPr>
              <a:t> </a:t>
            </a:r>
            <a:fld id="{81D60167-4931-47E6-BA6A-407CBD079E47}" type="slidenum">
              <a:rPr dirty="0">
                <a:solidFill>
                  <a:srgbClr val="00538A"/>
                </a:solidFill>
              </a:rPr>
              <a:t>‹#›</a:t>
            </a:fld>
            <a:endParaRPr dirty="0">
              <a:solidFill>
                <a:srgbClr val="00538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552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>
            <a:off x="0" y="0"/>
            <a:ext cx="12192000" cy="532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" name="Google Shape;17;p3"/>
          <p:cNvSpPr txBox="1">
            <a:spLocks noGrp="1"/>
          </p:cNvSpPr>
          <p:nvPr>
            <p:ph type="ctrTitle"/>
          </p:nvPr>
        </p:nvSpPr>
        <p:spPr>
          <a:xfrm>
            <a:off x="914400" y="2111123"/>
            <a:ext cx="10363200" cy="154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6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ubTitle" idx="1"/>
          </p:nvPr>
        </p:nvSpPr>
        <p:spPr>
          <a:xfrm>
            <a:off x="914400" y="3786737"/>
            <a:ext cx="10363200" cy="10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 b="1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 b="1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 b="1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 b="1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 b="1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 b="1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3200" b="1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9" name="Google Shape;19;p3"/>
          <p:cNvSpPr/>
          <p:nvPr/>
        </p:nvSpPr>
        <p:spPr>
          <a:xfrm>
            <a:off x="4063605" y="5323800"/>
            <a:ext cx="4063600" cy="102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" name="Google Shape;20;p3"/>
          <p:cNvSpPr/>
          <p:nvPr/>
        </p:nvSpPr>
        <p:spPr>
          <a:xfrm>
            <a:off x="8128361" y="5323800"/>
            <a:ext cx="4063600" cy="102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" name="Google Shape;21;p3"/>
          <p:cNvSpPr/>
          <p:nvPr/>
        </p:nvSpPr>
        <p:spPr>
          <a:xfrm>
            <a:off x="1" y="5323800"/>
            <a:ext cx="4063600" cy="102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-167" y="6440375"/>
            <a:ext cx="12192000" cy="41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buNone/>
              <a:defRPr/>
            </a:lvl1pPr>
            <a:lvl2pPr lvl="1" algn="ctr">
              <a:buNone/>
              <a:defRPr/>
            </a:lvl2pPr>
            <a:lvl3pPr lvl="2" algn="ctr">
              <a:buNone/>
              <a:defRPr/>
            </a:lvl3pPr>
            <a:lvl4pPr lvl="3" algn="ctr">
              <a:buNone/>
              <a:defRPr/>
            </a:lvl4pPr>
            <a:lvl5pPr lvl="4" algn="ctr">
              <a:buNone/>
              <a:defRPr/>
            </a:lvl5pPr>
            <a:lvl6pPr lvl="5" algn="ctr">
              <a:buNone/>
              <a:defRPr/>
            </a:lvl6pPr>
            <a:lvl7pPr lvl="6" algn="ctr">
              <a:buNone/>
              <a:defRPr/>
            </a:lvl7pPr>
            <a:lvl8pPr lvl="7" algn="ctr">
              <a:buNone/>
              <a:defRPr/>
            </a:lvl8pPr>
            <a:lvl9pPr lvl="8" algn="ctr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450103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 txBox="1">
            <a:spLocks noGrp="1"/>
          </p:cNvSpPr>
          <p:nvPr>
            <p:ph type="title"/>
          </p:nvPr>
        </p:nvSpPr>
        <p:spPr>
          <a:xfrm>
            <a:off x="1191600" y="23027"/>
            <a:ext cx="8616800" cy="1143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 dirty="0"/>
          </a:p>
        </p:txBody>
      </p:sp>
      <p:sp>
        <p:nvSpPr>
          <p:cNvPr id="33" name="Google Shape;33;p5"/>
          <p:cNvSpPr txBox="1">
            <a:spLocks noGrp="1"/>
          </p:cNvSpPr>
          <p:nvPr>
            <p:ph type="body" idx="1"/>
          </p:nvPr>
        </p:nvSpPr>
        <p:spPr>
          <a:xfrm>
            <a:off x="1191600" y="1831451"/>
            <a:ext cx="8616800" cy="473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>
              <a:spcBef>
                <a:spcPts val="800"/>
              </a:spcBef>
              <a:spcAft>
                <a:spcPts val="0"/>
              </a:spcAft>
              <a:buClr>
                <a:schemeClr val="accent6"/>
              </a:buClr>
              <a:buSzPts val="1800"/>
              <a:buChar char="▷"/>
              <a:defRPr>
                <a:solidFill>
                  <a:schemeClr val="dk1"/>
                </a:solidFill>
              </a:defRPr>
            </a:lvl1pPr>
            <a:lvl2pPr marL="1219170" lvl="1" indent="-50798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>
                <a:solidFill>
                  <a:schemeClr val="dk1"/>
                </a:solidFill>
              </a:defRPr>
            </a:lvl2pPr>
            <a:lvl3pPr marL="1828754" lvl="2" indent="-50798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■"/>
              <a:defRPr>
                <a:solidFill>
                  <a:schemeClr val="dk1"/>
                </a:solidFill>
              </a:defRPr>
            </a:lvl3pPr>
            <a:lvl4pPr marL="2438339" lvl="3" indent="-50798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>
                <a:solidFill>
                  <a:schemeClr val="dk1"/>
                </a:solidFill>
              </a:defRPr>
            </a:lvl4pPr>
            <a:lvl5pPr marL="3047924" lvl="4" indent="-50798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>
                <a:solidFill>
                  <a:schemeClr val="dk1"/>
                </a:solidFill>
              </a:defRPr>
            </a:lvl5pPr>
            <a:lvl6pPr marL="3657509" lvl="5" indent="-50798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■"/>
              <a:defRPr>
                <a:solidFill>
                  <a:schemeClr val="dk1"/>
                </a:solidFill>
              </a:defRPr>
            </a:lvl6pPr>
            <a:lvl7pPr marL="4267093" lvl="6" indent="-50798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>
                <a:solidFill>
                  <a:schemeClr val="dk1"/>
                </a:solidFill>
              </a:defRPr>
            </a:lvl7pPr>
            <a:lvl8pPr marL="4876678" lvl="7" indent="-50798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>
                <a:solidFill>
                  <a:schemeClr val="dk1"/>
                </a:solidFill>
              </a:defRPr>
            </a:lvl8pPr>
            <a:lvl9pPr marL="5486263" lvl="8" indent="-50798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5"/>
          <p:cNvSpPr/>
          <p:nvPr/>
        </p:nvSpPr>
        <p:spPr>
          <a:xfrm>
            <a:off x="9808488" y="6755100"/>
            <a:ext cx="1191600" cy="102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" name="Google Shape;35;p5"/>
          <p:cNvSpPr/>
          <p:nvPr/>
        </p:nvSpPr>
        <p:spPr>
          <a:xfrm>
            <a:off x="11000416" y="6755100"/>
            <a:ext cx="1191600" cy="102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" name="Google Shape;36;p5"/>
          <p:cNvSpPr/>
          <p:nvPr/>
        </p:nvSpPr>
        <p:spPr>
          <a:xfrm>
            <a:off x="0" y="6755100"/>
            <a:ext cx="1191600" cy="102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" name="Google Shape;37;p5"/>
          <p:cNvSpPr/>
          <p:nvPr/>
        </p:nvSpPr>
        <p:spPr>
          <a:xfrm>
            <a:off x="1191613" y="6755100"/>
            <a:ext cx="8616800" cy="102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8" name="Google Shape;38;p5"/>
          <p:cNvSpPr txBox="1">
            <a:spLocks noGrp="1"/>
          </p:cNvSpPr>
          <p:nvPr>
            <p:ph type="sldNum" idx="12"/>
          </p:nvPr>
        </p:nvSpPr>
        <p:spPr>
          <a:xfrm>
            <a:off x="11307433" y="6262577"/>
            <a:ext cx="731600" cy="41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1462AAB-55E8-973F-E548-D5221408E05A}"/>
              </a:ext>
            </a:extLst>
          </p:cNvPr>
          <p:cNvSpPr/>
          <p:nvPr userDrawn="1"/>
        </p:nvSpPr>
        <p:spPr>
          <a:xfrm>
            <a:off x="11918304" y="0"/>
            <a:ext cx="116113" cy="6858000"/>
          </a:xfrm>
          <a:prstGeom prst="rect">
            <a:avLst/>
          </a:prstGeom>
          <a:solidFill>
            <a:srgbClr val="2185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4D960DA-C80E-361D-10EA-30F6D4714FA0}"/>
              </a:ext>
            </a:extLst>
          </p:cNvPr>
          <p:cNvSpPr/>
          <p:nvPr userDrawn="1"/>
        </p:nvSpPr>
        <p:spPr>
          <a:xfrm>
            <a:off x="1" y="273697"/>
            <a:ext cx="1186983" cy="102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E04E80-4EB0-35E1-C0CE-F56386B205AF}"/>
              </a:ext>
            </a:extLst>
          </p:cNvPr>
          <p:cNvSpPr txBox="1"/>
          <p:nvPr userDrawn="1"/>
        </p:nvSpPr>
        <p:spPr>
          <a:xfrm>
            <a:off x="104161" y="6426806"/>
            <a:ext cx="3649307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33" dirty="0"/>
              <a:t>Mohamad Charata </a:t>
            </a:r>
          </a:p>
        </p:txBody>
      </p:sp>
    </p:spTree>
    <p:extLst>
      <p:ext uri="{BB962C8B-B14F-4D97-AF65-F5344CB8AC3E}">
        <p14:creationId xmlns:p14="http://schemas.microsoft.com/office/powerpoint/2010/main" val="344947530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762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10972800" cy="21891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3941763"/>
            <a:ext cx="10972800" cy="21891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DA98AB-5642-40F3-80A3-73DF479E496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1016000" y="6391275"/>
            <a:ext cx="2743200" cy="457200"/>
          </a:xfr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11468E-B6BE-49D1-AD26-03BF0953409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470400" y="6403975"/>
            <a:ext cx="3860800" cy="457200"/>
          </a:xfrm>
        </p:spPr>
        <p:txBody>
          <a:bodyPr/>
          <a:lstStyle>
            <a:lvl1pPr>
              <a:defRPr smtClean="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Dr.Tarek Mohamed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50A46D-E234-4A2C-B5BF-245AA28FCD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44000" y="6400800"/>
            <a:ext cx="2133600" cy="45720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86ACFE77-5CD7-48BE-876F-504B1EA0A20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19661069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68185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1485536"/>
            <a:ext cx="11029616" cy="45025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9/20/2026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E50A1A6-ED96-48EF-E054-B0CD245E979E}"/>
              </a:ext>
            </a:extLst>
          </p:cNvPr>
          <p:cNvSpPr/>
          <p:nvPr userDrawn="1"/>
        </p:nvSpPr>
        <p:spPr>
          <a:xfrm>
            <a:off x="446533" y="6325361"/>
            <a:ext cx="11298933" cy="7544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860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</p:sldLayoutIdLst>
  <p:hf sldNum="0" hdr="0" ft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3.png"/><Relationship Id="rId5" Type="http://schemas.microsoft.com/office/2007/relationships/hdphoto" Target="../media/hdphoto1.wdp"/><Relationship Id="rId10" Type="http://schemas.openxmlformats.org/officeDocument/2006/relationships/image" Target="../media/image17.png"/><Relationship Id="rId4" Type="http://schemas.openxmlformats.org/officeDocument/2006/relationships/image" Target="../media/image13.png"/><Relationship Id="rId9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751896" cy="6617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9" y="5843657"/>
            <a:ext cx="1768434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660343" cy="104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103859" y="-54597"/>
            <a:ext cx="8144041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900132" y="3494058"/>
            <a:ext cx="729186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981933" y="4059109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981933" y="4672327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180072" y="269699"/>
            <a:ext cx="5547685" cy="6022932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94006" y="3645306"/>
            <a:ext cx="5573486" cy="33854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28442" y="754273"/>
            <a:ext cx="41138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3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3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65546" y="1882778"/>
            <a:ext cx="8680388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832E9365-28E5-85CC-F6F9-A5CBDDB4A29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B9C7B1AB-E9A3-08D2-1093-182E0B4E8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pic>
        <p:nvPicPr>
          <p:cNvPr id="28676" name="Picture 2" descr="http://images.slidesharecdn.com/supplychainriskmanagement-090606232924-phpapp01-slide-5-768.jpg?1244349084">
            <a:extLst>
              <a:ext uri="{FF2B5EF4-FFF2-40B4-BE49-F238E27FC236}">
                <a16:creationId xmlns:a16="http://schemas.microsoft.com/office/drawing/2014/main" id="{B9C39551-BD1C-8F92-6274-2528ADAD8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4380"/>
            <a:ext cx="12192000" cy="846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Footer Placeholder 5">
            <a:extLst>
              <a:ext uri="{FF2B5EF4-FFF2-40B4-BE49-F238E27FC236}">
                <a16:creationId xmlns:a16="http://schemas.microsoft.com/office/drawing/2014/main" id="{5FA16449-9FD5-A58D-392A-1DE3D9EF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rgbClr val="898989"/>
                </a:solidFill>
                <a:cs typeface="Arial" panose="020B0604020202020204" pitchFamily="34" charset="0"/>
              </a:rPr>
              <a:t>Dr.Tarek Mohamed</a:t>
            </a:r>
          </a:p>
        </p:txBody>
      </p:sp>
    </p:spTree>
    <p:extLst>
      <p:ext uri="{BB962C8B-B14F-4D97-AF65-F5344CB8AC3E}">
        <p14:creationId xmlns:p14="http://schemas.microsoft.com/office/powerpoint/2010/main" val="255000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2AEF94-3D88-5862-8C13-0F19781195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2A283D-A02B-53F4-F34A-CB6194C03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F02BDE-DF85-44B1-3E05-2F5ADEB275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E8BB4A-5127-9DD6-780B-A9E12A1AA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42A7F9B-286F-A444-103B-7ECDCE64F0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753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14527D-552B-84DF-F241-3A619B1720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75A8AB3-4D9D-69D4-E241-266843F7D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6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EBDA06-4976-088E-1FBE-F483CDF87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" y="1"/>
            <a:ext cx="1211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6961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99A876-2251-98C9-F607-43362913F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67063F-3AF2-C8FD-9CFD-03BB98BA70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0960"/>
            <a:ext cx="12120880" cy="6929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7557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616FA5-7096-F85E-8A34-9AFFBF6D8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1CCF8B5-4706-EA90-479F-2CE3C7149CFF}"/>
              </a:ext>
            </a:extLst>
          </p:cNvPr>
          <p:cNvSpPr/>
          <p:nvPr/>
        </p:nvSpPr>
        <p:spPr>
          <a:xfrm>
            <a:off x="9006354" y="1060464"/>
            <a:ext cx="3592046" cy="520986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0A4686-E734-AFE9-BD31-7F1607EF6D2F}"/>
              </a:ext>
            </a:extLst>
          </p:cNvPr>
          <p:cNvSpPr/>
          <p:nvPr/>
        </p:nvSpPr>
        <p:spPr>
          <a:xfrm>
            <a:off x="365303" y="1451314"/>
            <a:ext cx="11515521" cy="46243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 (SCM) Goals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b="1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Efficiency</a:t>
            </a:r>
            <a:r>
              <a:rPr lang="en-US" sz="28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Minimize costs and maximize productivity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Reliability</a:t>
            </a:r>
            <a:r>
              <a:rPr lang="en-US" sz="28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Ensure consistent quality and delivery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Resilience: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Adapt to disruptions and risks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Sustainability</a:t>
            </a:r>
            <a:r>
              <a:rPr lang="en-US" sz="28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 environmental impact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Satisfaction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Meet demand and expectations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929CF77-8B48-8663-D0B3-562AB8F867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D791EC1-C02C-1310-5141-BA368E92759D}"/>
              </a:ext>
            </a:extLst>
          </p:cNvPr>
          <p:cNvSpPr/>
          <p:nvPr/>
        </p:nvSpPr>
        <p:spPr>
          <a:xfrm>
            <a:off x="3204953" y="236167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BBBF14-8E19-2ED9-CF4A-3F4AB9634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3525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CDFA9C-3D8C-8250-31ED-160BF39658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502AB3-0C8D-6E31-9066-FB9DE19C8237}"/>
              </a:ext>
            </a:extLst>
          </p:cNvPr>
          <p:cNvSpPr/>
          <p:nvPr/>
        </p:nvSpPr>
        <p:spPr>
          <a:xfrm>
            <a:off x="9057154" y="115586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EFEEB9-EB2F-6FA9-CE5F-7E22FEBA381B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Key Components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Raw materials or inputs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Production process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Distribution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Logistics, transportation, and warehousing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Retail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Sales and customer service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Reverse Logistics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Returns, recycling, and waste management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247AF6A-48D1-4B33-7917-180F84BECA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36E2B1A-1A17-A43E-B7F2-F2CCDCA0EB1D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5746881-D900-0D12-E689-F1847A9D7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542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513860-CA4E-7ECF-E50C-4670DEAA19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D149D9D-7513-2B49-1A26-73DE489BD4FE}"/>
              </a:ext>
            </a:extLst>
          </p:cNvPr>
          <p:cNvSpPr/>
          <p:nvPr/>
        </p:nvSpPr>
        <p:spPr>
          <a:xfrm>
            <a:off x="9264625" y="1143006"/>
            <a:ext cx="3561566" cy="535939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6779877-7DC7-D449-FCFA-DD32818ED52D}"/>
              </a:ext>
            </a:extLst>
          </p:cNvPr>
          <p:cNvSpPr/>
          <p:nvPr/>
        </p:nvSpPr>
        <p:spPr>
          <a:xfrm>
            <a:off x="264160" y="1565507"/>
            <a:ext cx="11602720" cy="47032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Types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Just-In-Case (JIC):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Maintaining inventory for potential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Hybrid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Combining JIT and JIC approaches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Agile: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changing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 and optimizing processes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7A07A2F-F971-170A-7D53-A3E897BF945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4C5E616-FCD9-12B0-6584-92FC6DFF3062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8B435B8-B506-A467-69C5-E2BF313E2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103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19393F-CFCD-0BBE-68DE-9F69132EF5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66E3FC8-55CA-5EE1-62D3-6DC23CEA25F7}"/>
              </a:ext>
            </a:extLst>
          </p:cNvPr>
          <p:cNvSpPr/>
          <p:nvPr/>
        </p:nvSpPr>
        <p:spPr>
          <a:xfrm>
            <a:off x="9264625" y="1199900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4AA90C6-755A-2BB4-E959-10429A14C904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Technologies Used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Enterprise Resource Planning (ERP):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Integrated software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Visibility (SCV):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Real-time monitoring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Internet of Things (IoT):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Connected devices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Artificial Intelligence (AI):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Predictive analytics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Blockchain: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Secure, transparent transactions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Cloud computing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Scalable, flexible infrastructure.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Radio-frequency identification (RFID):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tracking.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2F50C5A-7709-B186-F6C0-16B3C7248E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1306B2A-AB69-8A9E-10C7-95F82B725DF4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BED6F46-F3E1-77F0-FE30-1430B0FD7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6748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7ECE61-8AF4-420E-A05C-AA1DD84D61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4AA18C4-CFE9-2DE6-3FA4-7DB5E81989F4}"/>
              </a:ext>
            </a:extLst>
          </p:cNvPr>
          <p:cNvSpPr/>
          <p:nvPr/>
        </p:nvSpPr>
        <p:spPr>
          <a:xfrm>
            <a:off x="9341634" y="1171741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C077A1B-D67F-C888-DFB4-18443529BC8C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SCM Techniques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Total Quality Management (TQM):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Ensuring quality throughout.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 management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Six Sigma</a:t>
            </a: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Data-driven quality improvement.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supply chain</a:t>
            </a: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changes.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089F1C7-B6F1-D2AA-EBFD-78B7A2F217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149BFEE-C20C-65F5-35D4-5127743AF904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5DE30C4-B795-2D12-5C6F-728ECE2E9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4141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731C01-0DFC-903D-726B-3A0CE39C27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ED0214-B737-8EC3-9E42-1F18DAF45399}"/>
              </a:ext>
            </a:extLst>
          </p:cNvPr>
          <p:cNvSpPr/>
          <p:nvPr/>
        </p:nvSpPr>
        <p:spPr>
          <a:xfrm>
            <a:off x="9264625" y="1235460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B2D947-D50A-6567-C03F-A47300684072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Benefits of Effective SCM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Improved customer satisfaction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efficiency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Reduced costs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Enhanced competitiveness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Better risk management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Improved sustainability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transparency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C3B8A74-4A74-A305-A6E3-83993FA2FD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5EB72EB-9A9D-AC6C-0C11-0D6FF280B7A4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65A1B05-E424-9963-5C8A-E8D560676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5507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6185FA-C179-B3A5-4FF5-7601E44913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712F1D0-A336-3A70-86A2-5D74C223F9AC}"/>
              </a:ext>
            </a:extLst>
          </p:cNvPr>
          <p:cNvSpPr/>
          <p:nvPr/>
        </p:nvSpPr>
        <p:spPr>
          <a:xfrm>
            <a:off x="9557777" y="993784"/>
            <a:ext cx="3345423" cy="564069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0F4ED03-6DE7-F9CA-64ED-1261EBB17092}"/>
              </a:ext>
            </a:extLst>
          </p:cNvPr>
          <p:cNvSpPr/>
          <p:nvPr/>
        </p:nvSpPr>
        <p:spPr>
          <a:xfrm>
            <a:off x="254000" y="993783"/>
            <a:ext cx="11683999" cy="54642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All facilities, functions, and activities, associated with the flow and transformation of goods and services from raw materials to customer, as well as the associated information flows.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Management involves both upstream and downstream relationships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56AED77-7145-3AD7-322B-7ED2F4AC2E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5"/>
            <a:ext cx="2404292" cy="84594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E4EDDA-F80A-488C-A795-D4899847134F}"/>
              </a:ext>
            </a:extLst>
          </p:cNvPr>
          <p:cNvSpPr/>
          <p:nvPr/>
        </p:nvSpPr>
        <p:spPr>
          <a:xfrm>
            <a:off x="2989067" y="134508"/>
            <a:ext cx="64508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5AE1C6-E6AF-A5B9-5090-58F94E687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2038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3668448" y="246949"/>
            <a:ext cx="9726309" cy="94684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Logistics Management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35644" y="1182495"/>
            <a:ext cx="9994795" cy="474998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Logistics management 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that part of supply chain management that plans, implements, and controls the efficient, effective forward and reverse</a:t>
            </a:r>
            <a:r>
              <a:rPr lang="en-US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flow and storage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goods, services, and related information between the point of origin and the point of consumption in order to meet customers' requirements.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Logistics management 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an </a:t>
            </a:r>
            <a:r>
              <a:rPr lang="en-US" sz="2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integrating function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which coordinates and optimizes all logistics activities, as well as </a:t>
            </a:r>
            <a:r>
              <a:rPr lang="en-US" sz="2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integrates logistics activities with other functions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including marketing, sales, manufacturing, finance, and information technology.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10124727" y="246949"/>
            <a:ext cx="1931629" cy="3856745"/>
            <a:chOff x="6607749" y="1899502"/>
            <a:chExt cx="5370287" cy="4583671"/>
          </a:xfrm>
        </p:grpSpPr>
        <p:cxnSp>
          <p:nvCxnSpPr>
            <p:cNvPr id="18" name="Straight Connector 17"/>
            <p:cNvCxnSpPr>
              <a:stCxn id="35" idx="1"/>
              <a:endCxn id="30" idx="3"/>
            </p:cNvCxnSpPr>
            <p:nvPr/>
          </p:nvCxnSpPr>
          <p:spPr>
            <a:xfrm flipH="1">
              <a:off x="7225697" y="3506530"/>
              <a:ext cx="2711893" cy="691140"/>
            </a:xfrm>
            <a:prstGeom prst="line">
              <a:avLst/>
            </a:prstGeom>
            <a:ln w="57150">
              <a:solidFill>
                <a:srgbClr val="FF99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35" idx="1"/>
              <a:endCxn id="37" idx="3"/>
            </p:cNvCxnSpPr>
            <p:nvPr/>
          </p:nvCxnSpPr>
          <p:spPr>
            <a:xfrm flipH="1">
              <a:off x="9096704" y="3506530"/>
              <a:ext cx="840886" cy="691139"/>
            </a:xfrm>
            <a:prstGeom prst="line">
              <a:avLst/>
            </a:prstGeom>
            <a:ln w="57150">
              <a:solidFill>
                <a:srgbClr val="FF99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39" idx="2"/>
              <a:endCxn id="24" idx="2"/>
            </p:cNvCxnSpPr>
            <p:nvPr/>
          </p:nvCxnSpPr>
          <p:spPr>
            <a:xfrm flipH="1">
              <a:off x="10595258" y="4468350"/>
              <a:ext cx="758542" cy="464666"/>
            </a:xfrm>
            <a:prstGeom prst="line">
              <a:avLst/>
            </a:prstGeom>
            <a:ln w="57150">
              <a:solidFill>
                <a:srgbClr val="FF99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>
              <a:stCxn id="38" idx="0"/>
              <a:endCxn id="34" idx="2"/>
            </p:cNvCxnSpPr>
            <p:nvPr/>
          </p:nvCxnSpPr>
          <p:spPr>
            <a:xfrm flipH="1" flipV="1">
              <a:off x="10490308" y="5164538"/>
              <a:ext cx="352575" cy="700656"/>
            </a:xfrm>
            <a:prstGeom prst="line">
              <a:avLst/>
            </a:prstGeom>
            <a:ln w="57150">
              <a:solidFill>
                <a:srgbClr val="FF99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>
              <a:stCxn id="34" idx="1"/>
              <a:endCxn id="30" idx="3"/>
            </p:cNvCxnSpPr>
            <p:nvPr/>
          </p:nvCxnSpPr>
          <p:spPr>
            <a:xfrm flipH="1" flipV="1">
              <a:off x="7225697" y="4197670"/>
              <a:ext cx="2969579" cy="671837"/>
            </a:xfrm>
            <a:prstGeom prst="line">
              <a:avLst/>
            </a:prstGeom>
            <a:ln w="57150">
              <a:solidFill>
                <a:srgbClr val="FF99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stCxn id="40" idx="2"/>
              <a:endCxn id="26" idx="2"/>
            </p:cNvCxnSpPr>
            <p:nvPr/>
          </p:nvCxnSpPr>
          <p:spPr>
            <a:xfrm flipH="1">
              <a:off x="10449491" y="2489565"/>
              <a:ext cx="630880" cy="1041602"/>
            </a:xfrm>
            <a:prstGeom prst="line">
              <a:avLst/>
            </a:prstGeom>
            <a:ln w="57150">
              <a:solidFill>
                <a:srgbClr val="FF99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Curved Up Arrow 11"/>
            <p:cNvSpPr/>
            <p:nvPr/>
          </p:nvSpPr>
          <p:spPr>
            <a:xfrm rot="4210909" flipV="1">
              <a:off x="10319254" y="5190129"/>
              <a:ext cx="1823188" cy="762900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5" name="Curved Up Arrow 12"/>
            <p:cNvSpPr/>
            <p:nvPr/>
          </p:nvSpPr>
          <p:spPr>
            <a:xfrm rot="18721230" flipV="1">
              <a:off x="10307325" y="4075935"/>
              <a:ext cx="796444" cy="472342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6" name="Curved Up Arrow 13"/>
            <p:cNvSpPr/>
            <p:nvPr/>
          </p:nvSpPr>
          <p:spPr>
            <a:xfrm rot="18567977">
              <a:off x="10345312" y="2864738"/>
              <a:ext cx="1591918" cy="606269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7" name="Curved Left Arrow 14"/>
            <p:cNvSpPr/>
            <p:nvPr/>
          </p:nvSpPr>
          <p:spPr>
            <a:xfrm rot="3273619">
              <a:off x="9412565" y="3501890"/>
              <a:ext cx="713512" cy="1768973"/>
            </a:xfrm>
            <a:prstGeom prst="curved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8" name="Curved Up Arrow 15"/>
            <p:cNvSpPr/>
            <p:nvPr/>
          </p:nvSpPr>
          <p:spPr>
            <a:xfrm rot="20743744" flipV="1">
              <a:off x="6607749" y="2722501"/>
              <a:ext cx="3854674" cy="947770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9" name="Curved Up Arrow 16"/>
            <p:cNvSpPr/>
            <p:nvPr/>
          </p:nvSpPr>
          <p:spPr>
            <a:xfrm rot="848910">
              <a:off x="6666614" y="4697420"/>
              <a:ext cx="3929065" cy="895059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5634" y="3902638"/>
              <a:ext cx="590063" cy="590063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34" t="29379" r="4684" b="36723"/>
            <a:stretch/>
          </p:blipFill>
          <p:spPr>
            <a:xfrm>
              <a:off x="7702280" y="2461853"/>
              <a:ext cx="1025070" cy="411124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26400" b="72600" l="23067" r="77733">
                          <a14:foregroundMark x1="68000" y1="54200" x2="68000" y2="542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026" t="26488" r="22520" b="26651"/>
            <a:stretch/>
          </p:blipFill>
          <p:spPr>
            <a:xfrm>
              <a:off x="7791048" y="5163509"/>
              <a:ext cx="901322" cy="517093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47" t="27571" r="3024" b="36949"/>
            <a:stretch/>
          </p:blipFill>
          <p:spPr>
            <a:xfrm>
              <a:off x="9649421" y="5440280"/>
              <a:ext cx="751012" cy="269199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95276" y="4574475"/>
              <a:ext cx="590063" cy="590063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37590" y="3211498"/>
              <a:ext cx="590063" cy="590063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47" t="27571" r="3024" b="36949"/>
            <a:stretch/>
          </p:blipFill>
          <p:spPr>
            <a:xfrm>
              <a:off x="6735864" y="3379242"/>
              <a:ext cx="751012" cy="269199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6641" y="3902637"/>
              <a:ext cx="590063" cy="590063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47851" y="5865194"/>
              <a:ext cx="590063" cy="590063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058768" y="3878287"/>
              <a:ext cx="590063" cy="590063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85339" y="1899502"/>
              <a:ext cx="590063" cy="590063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47" t="27571" r="3024" b="36949"/>
            <a:stretch/>
          </p:blipFill>
          <p:spPr>
            <a:xfrm>
              <a:off x="6862761" y="4721920"/>
              <a:ext cx="751012" cy="269199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47" t="27571" r="3024" b="36949"/>
            <a:stretch/>
          </p:blipFill>
          <p:spPr>
            <a:xfrm>
              <a:off x="9639994" y="2660031"/>
              <a:ext cx="751012" cy="269199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418" r="2304" b="24185"/>
            <a:stretch/>
          </p:blipFill>
          <p:spPr>
            <a:xfrm>
              <a:off x="11128930" y="3144407"/>
              <a:ext cx="651528" cy="369435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418" r="2304" b="24185"/>
            <a:stretch/>
          </p:blipFill>
          <p:spPr>
            <a:xfrm>
              <a:off x="10319715" y="4169655"/>
              <a:ext cx="651528" cy="369435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47" t="27571" r="3024" b="36949"/>
            <a:stretch/>
          </p:blipFill>
          <p:spPr>
            <a:xfrm>
              <a:off x="11227024" y="5552188"/>
              <a:ext cx="751012" cy="269199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34" t="29379" r="4684" b="36723"/>
            <a:stretch/>
          </p:blipFill>
          <p:spPr>
            <a:xfrm>
              <a:off x="10599272" y="5070060"/>
              <a:ext cx="1025070" cy="411124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93976" l="1124" r="100000">
                          <a14:foregroundMark x1="37640" y1="77108" x2="37640" y2="77108"/>
                          <a14:foregroundMark x1="83708" y1="74699" x2="83708" y2="74699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189595" y="4469466"/>
              <a:ext cx="818618" cy="365760"/>
            </a:xfrm>
            <a:prstGeom prst="rect">
              <a:avLst/>
            </a:prstGeom>
          </p:spPr>
        </p:pic>
      </p:grpSp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25" r="17691"/>
          <a:stretch/>
        </p:blipFill>
        <p:spPr>
          <a:xfrm rot="5031285">
            <a:off x="9774435" y="4771315"/>
            <a:ext cx="1353076" cy="647136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10638163" y="4097162"/>
            <a:ext cx="13849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tserrat" pitchFamily="2" charset="0"/>
              </a:rPr>
              <a:t>Goods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0600465" y="4481889"/>
            <a:ext cx="1731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defRPr>
            </a:lvl1pPr>
          </a:lstStyle>
          <a:p>
            <a:r>
              <a:rPr lang="en-US" b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tserrat" pitchFamily="2" charset="0"/>
              </a:rPr>
              <a:t>Locations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0696202" y="4955004"/>
            <a:ext cx="1799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tserrat" pitchFamily="2" charset="0"/>
              </a:rPr>
              <a:t>Vehicles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0733920" y="5528020"/>
            <a:ext cx="13849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defRPr>
            </a:lvl1pPr>
          </a:lstStyle>
          <a:p>
            <a:r>
              <a:rPr lang="en-US" b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tserrat" pitchFamily="2" charset="0"/>
              </a:rPr>
              <a:t>Routs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4CA5D71-C3F8-CBE5-EBA7-E21283EF568B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207501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8363A57-8688-A576-169F-D27AB8BFC3B5}"/>
              </a:ext>
            </a:extLst>
          </p:cNvPr>
          <p:cNvSpPr/>
          <p:nvPr/>
        </p:nvSpPr>
        <p:spPr>
          <a:xfrm>
            <a:off x="12293808" y="997043"/>
            <a:ext cx="1133039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31870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D1ABDC-FB4B-4E82-BFF0-8EE3C48AF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8DB56A3-D0A1-44D8-92E4-3A129790D9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71120"/>
            <a:ext cx="12191999" cy="6644640"/>
          </a:xfrm>
        </p:spPr>
      </p:pic>
    </p:spTree>
    <p:extLst>
      <p:ext uri="{BB962C8B-B14F-4D97-AF65-F5344CB8AC3E}">
        <p14:creationId xmlns:p14="http://schemas.microsoft.com/office/powerpoint/2010/main" val="41139143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0AD2BE-EF9C-3133-088F-6C96D1D726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B378058-B3AE-F286-663B-BFFAA2264972}"/>
              </a:ext>
            </a:extLst>
          </p:cNvPr>
          <p:cNvSpPr/>
          <p:nvPr/>
        </p:nvSpPr>
        <p:spPr>
          <a:xfrm>
            <a:off x="9237474" y="870729"/>
            <a:ext cx="3561566" cy="538744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E794A77-91A8-CBE6-B3AB-FB45390EF886}"/>
              </a:ext>
            </a:extLst>
          </p:cNvPr>
          <p:cNvSpPr/>
          <p:nvPr/>
        </p:nvSpPr>
        <p:spPr>
          <a:xfrm>
            <a:off x="180430" y="966544"/>
            <a:ext cx="11676289" cy="5617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is an integral part of the supply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movement of products from suppliers to manufacturers to distributors and information, funds, and products in both directions.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May be more accurate to use the term “supply network” or “supply web”.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Typical supply chain stages: customers, retailers, wholesalers/distributors, manufacturers, component/raw material suppliers.</a:t>
            </a: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performance should be evaluated from an end-to-end perspective rather than by considering only one firm's performance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may not be present in all supply chains (e.g., no retailer or distributor for Dell).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76A06B-8C70-3A95-D91C-2A907EBD61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88701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6A29E44-17A5-41D8-715E-0B6674E5B453}"/>
              </a:ext>
            </a:extLst>
          </p:cNvPr>
          <p:cNvSpPr txBox="1"/>
          <p:nvPr/>
        </p:nvSpPr>
        <p:spPr>
          <a:xfrm>
            <a:off x="3068120" y="153814"/>
            <a:ext cx="6914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C6D31CB-3F09-9569-7474-F7B2A987B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6299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AACD06-C4EF-B048-9B1C-D7A60DAA6B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DF698BC-A723-308B-0C8E-2514D542B4EA}"/>
              </a:ext>
            </a:extLst>
          </p:cNvPr>
          <p:cNvSpPr/>
          <p:nvPr/>
        </p:nvSpPr>
        <p:spPr>
          <a:xfrm>
            <a:off x="9392434" y="994658"/>
            <a:ext cx="3571726" cy="542401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33C8C0A-326B-1973-2DB6-0D54CF5876DE}"/>
              </a:ext>
            </a:extLst>
          </p:cNvPr>
          <p:cNvSpPr/>
          <p:nvPr/>
        </p:nvSpPr>
        <p:spPr>
          <a:xfrm>
            <a:off x="254000" y="1272317"/>
            <a:ext cx="11626825" cy="51463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Maximize overall value generated.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Surplus = Customer Value – Supply Chain Cost.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Example: a customer purchases a router from Amazon for $100 (revenue).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costs include (information, storage, transportation, produce components, assembly, etc.)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difference between $100 and the sum of all of these costs is the supply chain profit.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 seeks to increase total supply chain value while balancing cost and customer service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profitability is the total profit to be shared across all stages of the supply chain.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18D90BA-1BA0-D4FF-DF61-285B96F769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9903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F16BCD7-B5A5-CBFB-02F2-DB78A78FA9AA}"/>
              </a:ext>
            </a:extLst>
          </p:cNvPr>
          <p:cNvSpPr/>
          <p:nvPr/>
        </p:nvSpPr>
        <p:spPr>
          <a:xfrm>
            <a:off x="2955267" y="256325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</p:spTree>
    <p:extLst>
      <p:ext uri="{BB962C8B-B14F-4D97-AF65-F5344CB8AC3E}">
        <p14:creationId xmlns:p14="http://schemas.microsoft.com/office/powerpoint/2010/main" val="20370162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09867E-BAD1-4E9F-4B79-997499F5CC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74530BA-7BA2-F12F-04AB-511CCCEC95DC}"/>
              </a:ext>
            </a:extLst>
          </p:cNvPr>
          <p:cNvSpPr/>
          <p:nvPr/>
        </p:nvSpPr>
        <p:spPr>
          <a:xfrm>
            <a:off x="9203322" y="877709"/>
            <a:ext cx="3541246" cy="58150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D0F6082-5EC2-5CE2-3419-623270EDE4D4}"/>
              </a:ext>
            </a:extLst>
          </p:cNvPr>
          <p:cNvSpPr/>
          <p:nvPr/>
        </p:nvSpPr>
        <p:spPr>
          <a:xfrm>
            <a:off x="180431" y="1241892"/>
            <a:ext cx="11889649" cy="52421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Dell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$56B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2006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by adopting new supply chain strategies to         $102.301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2023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b="0" i="0" dirty="0">
                <a:solidFill>
                  <a:srgbClr val="E8E8E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$88.425 B in </a:t>
            </a:r>
            <a:r>
              <a:rPr lang="en-US" sz="2800" b="1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2024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 $95.6 B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$113.54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2026.</a:t>
            </a: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$1B revenue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1980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jumped to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$648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$681.30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$713.16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2026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Boeing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’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$101B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2018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$73.293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$89.5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2025</a:t>
            </a: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Apple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$65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$391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$ 416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2025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 $ 466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2026.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Amazon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'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$ 34 B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$ 637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$ 719.9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2025.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$775.68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2026.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33475EA-C448-D125-C64B-920FC54A8F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95365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04163C7-29D8-29EA-0998-0A30BC24255E}"/>
              </a:ext>
            </a:extLst>
          </p:cNvPr>
          <p:cNvSpPr/>
          <p:nvPr/>
        </p:nvSpPr>
        <p:spPr>
          <a:xfrm>
            <a:off x="2848641" y="165259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693629-1B78-6006-CCF0-1AC0DC13B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2022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65B0E-6297-8DBF-CA12-51301BFE9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 map of the world with different colored squares&#10;&#10;Description automatically generated">
            <a:extLst>
              <a:ext uri="{FF2B5EF4-FFF2-40B4-BE49-F238E27FC236}">
                <a16:creationId xmlns:a16="http://schemas.microsoft.com/office/drawing/2014/main" id="{F4B757AE-FD7E-8DB0-46EE-464D452C72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1994650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49998-7991-B5CF-DB77-CCC312DB1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A233F5-CA2E-81E9-9A9D-0E618533C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98AB2F6-D872-2B56-E18F-EF8B87090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223"/>
            <a:ext cx="12192000" cy="620941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1B77594-9ED1-D8E5-FE4A-B53AACCA1B2C}"/>
              </a:ext>
            </a:extLst>
          </p:cNvPr>
          <p:cNvSpPr txBox="1"/>
          <p:nvPr/>
        </p:nvSpPr>
        <p:spPr>
          <a:xfrm>
            <a:off x="3229640" y="6424549"/>
            <a:ext cx="60977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disruption risks in supply chains</a:t>
            </a:r>
          </a:p>
        </p:txBody>
      </p:sp>
    </p:spTree>
    <p:extLst>
      <p:ext uri="{BB962C8B-B14F-4D97-AF65-F5344CB8AC3E}">
        <p14:creationId xmlns:p14="http://schemas.microsoft.com/office/powerpoint/2010/main" val="24475675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C213CE-3926-4947-383F-C558440646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05DC30F-50AE-9A8A-1C14-B0322BF8C55D}"/>
              </a:ext>
            </a:extLst>
          </p:cNvPr>
          <p:cNvSpPr/>
          <p:nvPr/>
        </p:nvSpPr>
        <p:spPr>
          <a:xfrm>
            <a:off x="12283441" y="1177598"/>
            <a:ext cx="1635760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60EAE97-B80B-CE88-0AF4-E2705B48A5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79978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92FD5AF-7302-3F57-E5CB-DBD80D1959E3}"/>
              </a:ext>
            </a:extLst>
          </p:cNvPr>
          <p:cNvSpPr/>
          <p:nvPr/>
        </p:nvSpPr>
        <p:spPr>
          <a:xfrm>
            <a:off x="3696045" y="0"/>
            <a:ext cx="74494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349C35-D2CD-EE5B-CFEA-05518163F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B973BFD-D7D1-E107-EA2D-4456B02ABD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2172304"/>
              </p:ext>
            </p:extLst>
          </p:nvPr>
        </p:nvGraphicFramePr>
        <p:xfrm>
          <a:off x="91441" y="374446"/>
          <a:ext cx="12547600" cy="6558150"/>
        </p:xfrm>
        <a:graphic>
          <a:graphicData uri="http://schemas.openxmlformats.org/drawingml/2006/table">
            <a:tbl>
              <a:tblPr/>
              <a:tblGrid>
                <a:gridCol w="2326000">
                  <a:extLst>
                    <a:ext uri="{9D8B030D-6E8A-4147-A177-3AD203B41FA5}">
                      <a16:colId xmlns:a16="http://schemas.microsoft.com/office/drawing/2014/main" val="799870512"/>
                    </a:ext>
                  </a:extLst>
                </a:gridCol>
                <a:gridCol w="2987679">
                  <a:extLst>
                    <a:ext uri="{9D8B030D-6E8A-4147-A177-3AD203B41FA5}">
                      <a16:colId xmlns:a16="http://schemas.microsoft.com/office/drawing/2014/main" val="3295687801"/>
                    </a:ext>
                  </a:extLst>
                </a:gridCol>
                <a:gridCol w="7233921">
                  <a:extLst>
                    <a:ext uri="{9D8B030D-6E8A-4147-A177-3AD203B41FA5}">
                      <a16:colId xmlns:a16="http://schemas.microsoft.com/office/drawing/2014/main" val="3832959805"/>
                    </a:ext>
                  </a:extLst>
                </a:gridCol>
              </a:tblGrid>
              <a:tr h="34507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Company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Supply Chain </a:t>
                      </a:r>
                    </a:p>
                    <a:p>
                      <a:pPr algn="l"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Disruption Risk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Example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1821421"/>
                  </a:ext>
                </a:extLst>
              </a:tr>
              <a:tr h="7895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Toyota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Supplier disruption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Production was affected after earthquakes in Japan and shortages of semiconductor chips.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3987746"/>
                  </a:ext>
                </a:extLst>
              </a:tr>
              <a:tr h="6998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Apple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Supplier and manufacturing </a:t>
                      </a:r>
                    </a:p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disruption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Factory shutdowns and chip shortages delayed production of some products.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4322449"/>
                  </a:ext>
                </a:extLst>
              </a:tr>
              <a:tr h="7895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Nike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Manufacturing disruption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Factory closures in Asia during the COVID-19 pandemic disrupted production and deliveries.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5343251"/>
                  </a:ext>
                </a:extLst>
              </a:tr>
              <a:tr h="6998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Walmart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Transportation disruption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Port congestion and shipping delays affected inventory availability.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4831511"/>
                  </a:ext>
                </a:extLst>
              </a:tr>
              <a:tr h="6998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Tesla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Component shortage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Global semiconductor shortages affected vehicle production schedules.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6557232"/>
                  </a:ext>
                </a:extLst>
              </a:tr>
              <a:tr h="7895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Starbucks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Logistics and sourcing disruption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Supply shortages and transportation issues affected product availability in some locations.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2378309"/>
                  </a:ext>
                </a:extLst>
              </a:tr>
              <a:tr h="7895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Unilever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Raw material disruption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Rising commodity prices and supply shortages increased costs and affected operations.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3719511"/>
                  </a:ext>
                </a:extLst>
              </a:tr>
              <a:tr h="6998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Samsung Electronics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Manufacturing disruption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Factory shutdowns and chip supply constraints affected production.</a:t>
                      </a:r>
                    </a:p>
                  </a:txBody>
                  <a:tcPr marL="51802" marR="51802" marT="25901" marB="2590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22960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22627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F0D95D-B2A4-F158-A7EF-864972EA5F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A1BDE12-E43E-88BB-4DBD-F323E72D6DBB}"/>
              </a:ext>
            </a:extLst>
          </p:cNvPr>
          <p:cNvSpPr/>
          <p:nvPr/>
        </p:nvSpPr>
        <p:spPr>
          <a:xfrm>
            <a:off x="9517137" y="995035"/>
            <a:ext cx="334542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89E28F-7511-6AF0-F0A6-BDB868900C63}"/>
              </a:ext>
            </a:extLst>
          </p:cNvPr>
          <p:cNvSpPr/>
          <p:nvPr/>
        </p:nvSpPr>
        <p:spPr>
          <a:xfrm>
            <a:off x="203200" y="1241890"/>
            <a:ext cx="11677625" cy="51144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one of the most robust risk management strategies in the automotive industry. After the 2011 earthquake and tsunami in Japan, which disrupted their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implemented a strategy called "Resilient Supply Chain" that included having backup suppliers, maintaining higher inventory levels, and ensuring supplier geographic diversification.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This enabled </a:t>
            </a: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to recover quickly from supply disruptions, keeping their production lines running.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0AEB965-1B92-E20C-54FF-28BE4A1A18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91550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579CB41-4F02-9624-2492-230174EC7BC8}"/>
              </a:ext>
            </a:extLst>
          </p:cNvPr>
          <p:cNvSpPr/>
          <p:nvPr/>
        </p:nvSpPr>
        <p:spPr>
          <a:xfrm>
            <a:off x="3213552" y="164038"/>
            <a:ext cx="654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FEB401-64F3-F1B4-4045-4659638F5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6431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0C02D-CA8D-1FA9-9269-8AF055F70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EC15111-0CCC-36DF-F47A-5E1CA3E3341C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15582D1-2E76-012C-FA14-6EE51339AF98}"/>
              </a:ext>
            </a:extLst>
          </p:cNvPr>
          <p:cNvSpPr/>
          <p:nvPr/>
        </p:nvSpPr>
        <p:spPr>
          <a:xfrm>
            <a:off x="325120" y="1158717"/>
            <a:ext cx="11683999" cy="53613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3200" b="1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experienced significant challenges during the COVID-19 pandemic.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 spikes in demand for hygiene products like soap and sanitizers, and a dip in demand for other categories, </a:t>
            </a: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had to quickly adapt its supply chain operations.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redirecting resources and production capacity to meet hygiene product demand, Unilever demonstrated flexibility in its demand management.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uses currency hedging to protect against the effects of exchange rate fluctuations in its global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E5FF6BB-ED76-B95F-174E-4FCB0C51DC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7"/>
            <a:ext cx="2404292" cy="86266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39BC048-553A-B7AC-E03B-5535EAF18AA7}"/>
              </a:ext>
            </a:extLst>
          </p:cNvPr>
          <p:cNvSpPr/>
          <p:nvPr/>
        </p:nvSpPr>
        <p:spPr>
          <a:xfrm>
            <a:off x="3575008" y="301715"/>
            <a:ext cx="654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BE03BB-EFBF-3708-AE9F-B4AC2A2EF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6271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DCBD35-18D9-0BF4-B9C8-7C13321DD5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BF1FF31-DD98-39A4-3C48-F98BE38B3772}"/>
              </a:ext>
            </a:extLst>
          </p:cNvPr>
          <p:cNvSpPr/>
          <p:nvPr/>
        </p:nvSpPr>
        <p:spPr>
          <a:xfrm>
            <a:off x="9557777" y="1072237"/>
            <a:ext cx="326414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8FD3AB-CB05-8BE6-877F-BD63FC7FF05F}"/>
              </a:ext>
            </a:extLst>
          </p:cNvPr>
          <p:cNvSpPr/>
          <p:nvPr/>
        </p:nvSpPr>
        <p:spPr>
          <a:xfrm>
            <a:off x="254001" y="1423587"/>
            <a:ext cx="11626824" cy="460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During the COVID-19 pandemic, </a:t>
            </a: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Procter &amp; Gamble (P&amp;G)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faced significant demand uncertainty for essential products like paper towels and hand sanitizers. 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P&amp;G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responded by ramping up production capacity, working closely with suppliers, and ensuring that production facilities could meet the surge in demand without overproducing other items with declining demand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19785A-C4E7-CD01-16EC-8AC7391E63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CFA2812-8CF6-D0D9-E00D-A9AFD7D4625D}"/>
              </a:ext>
            </a:extLst>
          </p:cNvPr>
          <p:cNvSpPr/>
          <p:nvPr/>
        </p:nvSpPr>
        <p:spPr>
          <a:xfrm>
            <a:off x="3368210" y="220777"/>
            <a:ext cx="654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70E841-4F27-BBFB-98A6-B37F9E18D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7207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48DE79-9B5E-1853-8669-41BF447BF0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AF33A50-8375-95EE-90AA-1BFA848AD991}"/>
              </a:ext>
            </a:extLst>
          </p:cNvPr>
          <p:cNvSpPr/>
          <p:nvPr/>
        </p:nvSpPr>
        <p:spPr>
          <a:xfrm>
            <a:off x="9557777" y="1072237"/>
            <a:ext cx="326414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9627931-1651-C1CF-83A8-7FF5A59498EA}"/>
              </a:ext>
            </a:extLst>
          </p:cNvPr>
          <p:cNvSpPr/>
          <p:nvPr/>
        </p:nvSpPr>
        <p:spPr>
          <a:xfrm>
            <a:off x="254000" y="1423587"/>
            <a:ext cx="11490959" cy="460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Samsung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experienced supply chain disruptions in 2020 when the COVID-19 pandemic led to semiconductor shortages. 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mitigate such risks in the future, Samsung has diversified its supply chain by working with multiple suppliers and investing in building its own semiconductor manufacturing capabilities.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28220BD-0981-BAF6-184E-9F73197394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22CB01A-7562-05F6-1322-7FFFA7F2B49B}"/>
              </a:ext>
            </a:extLst>
          </p:cNvPr>
          <p:cNvSpPr/>
          <p:nvPr/>
        </p:nvSpPr>
        <p:spPr>
          <a:xfrm>
            <a:off x="3368210" y="220777"/>
            <a:ext cx="654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638466-B97C-8F34-8575-8F0F99614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1672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6D461A-12B1-7739-4ABB-78519FDA97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E9BB0D1-1812-1DFE-EB0A-B89C3130501D}"/>
              </a:ext>
            </a:extLst>
          </p:cNvPr>
          <p:cNvSpPr/>
          <p:nvPr/>
        </p:nvSpPr>
        <p:spPr>
          <a:xfrm>
            <a:off x="9557777" y="1072237"/>
            <a:ext cx="326414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82A6CA2-F073-EEDD-8E16-A534727A68D9}"/>
              </a:ext>
            </a:extLst>
          </p:cNvPr>
          <p:cNvSpPr/>
          <p:nvPr/>
        </p:nvSpPr>
        <p:spPr>
          <a:xfrm>
            <a:off x="254000" y="1423586"/>
            <a:ext cx="11724640" cy="49118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Boeing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faces high risks in sourcing specialized aircraft components, as it often relies on single or limited suppliers. 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To mitigate risks,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Boeing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develops contingency plans, diversifies its supplier base, and maintains buffer inventories for critical components.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Huawei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faced significant geopolitical risk when the U.S. government-imposed sanctions, leading to disruptions in its global supply chain.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D0F7641-4693-E42B-F807-838BDE4500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7FA057B-1F51-433A-7762-2651DCB89980}"/>
              </a:ext>
            </a:extLst>
          </p:cNvPr>
          <p:cNvSpPr/>
          <p:nvPr/>
        </p:nvSpPr>
        <p:spPr>
          <a:xfrm>
            <a:off x="3368210" y="220777"/>
            <a:ext cx="654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84CE10-EFF2-52E6-7263-0EE96ED69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22772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BCFFC6-D5E6-689D-82D2-6918CF5B0C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4E951CC-71D1-69FD-47F1-567C0110F286}"/>
              </a:ext>
            </a:extLst>
          </p:cNvPr>
          <p:cNvSpPr/>
          <p:nvPr/>
        </p:nvSpPr>
        <p:spPr>
          <a:xfrm>
            <a:off x="9557777" y="1072236"/>
            <a:ext cx="3264143" cy="566384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22EA506-0911-B3ED-4F51-B96BA8C6A8B0}"/>
              </a:ext>
            </a:extLst>
          </p:cNvPr>
          <p:cNvSpPr/>
          <p:nvPr/>
        </p:nvSpPr>
        <p:spPr>
          <a:xfrm>
            <a:off x="254000" y="1270000"/>
            <a:ext cx="11626825" cy="52730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Coca-Cola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has dealt with geopolitical risks in several markets, including Venezuela and Russia, where political instability has affected its ability to operate smoothly.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General Motors 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mitigates risks related to component shortages by maintaining a diversified supplier base and investing in contingency stock to ensure uninterrupted production during supplier disruptions.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Netflix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uses data analytics to identify potential service disruptions before they affect users, often resolving issues before customers even become aware of them.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D36CBE5-4544-DA7A-6C19-B4B7AE490A2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AF3F791-E7D4-6065-07D6-1EA78FAF8A87}"/>
              </a:ext>
            </a:extLst>
          </p:cNvPr>
          <p:cNvSpPr/>
          <p:nvPr/>
        </p:nvSpPr>
        <p:spPr>
          <a:xfrm>
            <a:off x="3368210" y="220777"/>
            <a:ext cx="654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</p:spTree>
    <p:extLst>
      <p:ext uri="{BB962C8B-B14F-4D97-AF65-F5344CB8AC3E}">
        <p14:creationId xmlns:p14="http://schemas.microsoft.com/office/powerpoint/2010/main" val="4851871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EE6982-7B1E-D309-351A-4F7F6DCFCF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96A4C33-4BAA-9238-6A7E-A190A2859073}"/>
              </a:ext>
            </a:extLst>
          </p:cNvPr>
          <p:cNvSpPr/>
          <p:nvPr/>
        </p:nvSpPr>
        <p:spPr>
          <a:xfrm>
            <a:off x="9557777" y="1072237"/>
            <a:ext cx="326414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EE08EE-9646-206A-D3CE-A576503A1126}"/>
              </a:ext>
            </a:extLst>
          </p:cNvPr>
          <p:cNvSpPr/>
          <p:nvPr/>
        </p:nvSpPr>
        <p:spPr>
          <a:xfrm>
            <a:off x="254000" y="1423587"/>
            <a:ext cx="11653520" cy="483235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Ford 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faced significant production delays in 2021 when a major semiconductor supplier experienced shortages, impacting Ford's ability to manufacture vehicles. This dependency on a few key chip suppliers created bottlenecks throughout the auto industry.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Nike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faced supply chain disruptions in Vietnam due to labor strikes and factory closures caused by political unrest and COVID-19 lockdowns. Vietnam is a key manufacturing hub for Nike, and these events affected production timelines.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376421D-0B8D-B216-E0EF-914427BDD3A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70667B4-2A05-9FE9-1569-E7C69BAEA689}"/>
              </a:ext>
            </a:extLst>
          </p:cNvPr>
          <p:cNvSpPr/>
          <p:nvPr/>
        </p:nvSpPr>
        <p:spPr>
          <a:xfrm>
            <a:off x="3368210" y="220777"/>
            <a:ext cx="654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541042-C3BA-ACD3-BFFF-3DE7981CD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87735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648B75-3F66-D6D2-5D06-1DAD8CD77C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EFC29D8-3DDC-B8E2-12C1-04CBF6B41118}"/>
              </a:ext>
            </a:extLst>
          </p:cNvPr>
          <p:cNvSpPr/>
          <p:nvPr/>
        </p:nvSpPr>
        <p:spPr>
          <a:xfrm>
            <a:off x="9557777" y="1072237"/>
            <a:ext cx="326414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FCE1BBE-0665-17F2-431E-36572A398E2E}"/>
              </a:ext>
            </a:extLst>
          </p:cNvPr>
          <p:cNvSpPr/>
          <p:nvPr/>
        </p:nvSpPr>
        <p:spPr>
          <a:xfrm>
            <a:off x="254000" y="1423587"/>
            <a:ext cx="11633200" cy="483235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Shell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frequently uses scenario planning to anticipate geopolitical risks and fluctuating energy markets. The company prepares for possible outcomes like changes in trade regulations or supply shortages by running multiple scenarios.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Pfizer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uses quantitative risk analysis when evaluating risks associated with pharmaceutical supply chains, particularly for drug development timelines. This approach allows them to predict potential delays and make data-driven decisions.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16F1FEF-6914-257D-A17B-F001AC2BF1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941E097-9BC2-12CF-34A3-C9F65BA9AA65}"/>
              </a:ext>
            </a:extLst>
          </p:cNvPr>
          <p:cNvSpPr/>
          <p:nvPr/>
        </p:nvSpPr>
        <p:spPr>
          <a:xfrm>
            <a:off x="3368210" y="220777"/>
            <a:ext cx="654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950257-9536-2337-A462-92241815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76033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494034" y="1036321"/>
            <a:ext cx="3317726" cy="516128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311544"/>
            <a:ext cx="11565865" cy="50448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structure the supply chain over the next several years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over the next quarter or year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Daily or weekly operational decisions</a:t>
            </a:r>
          </a:p>
          <a:p>
            <a:pPr lvl="0" algn="just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63521" y="339450"/>
            <a:ext cx="5464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90834" y="851541"/>
            <a:ext cx="3602206" cy="54698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2615" y="1138967"/>
            <a:ext cx="11484585" cy="52173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about the configuration of the supply chain, allocation of resources, and what processes each stage will perform.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Strategic supply chain decisions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Outsource supply chain functions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Locations and capacities of facilities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Products to be made or stored at various locations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Modes of transportation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Information systems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must support strategic objectives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decisions are long-term and expensive to reverse – must take into account market uncertainty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81348" y="279159"/>
            <a:ext cx="5229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155869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5440" y="1402080"/>
            <a:ext cx="11535385" cy="46429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For decisions made during this phase,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time frame considered is a quarter to a year. Therefore,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supply chain's configuration determined in the strategic phase is fixed.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goal of planning is to maximize the supply chain surplus that can be generated over the planning horizon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99031" y="325309"/>
            <a:ext cx="3762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404617" y="1124550"/>
            <a:ext cx="4150846" cy="507612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543346"/>
            <a:ext cx="1158240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Definition of a set of policies that govern short-term operations.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Fixed by the supply configuration from the strategic phase.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maximize supply chain surplus given established constraints.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Starts with a forecast of demand in the coming year.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52165" y="356087"/>
            <a:ext cx="3762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92434" y="1086216"/>
            <a:ext cx="3459966" cy="527013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387011"/>
            <a:ext cx="11565865" cy="46579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Planning decisions: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Which markets will be supplied from which locations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Planned buildup of inventories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Subcontracting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policies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Timing and size of market promotions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Must consider demand uncertainty, exchange rates, and competition over the time horizon in planning decisions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58014" y="356087"/>
            <a:ext cx="3762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48594" y="1155869"/>
            <a:ext cx="3561566" cy="520048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412239"/>
            <a:ext cx="11565865" cy="47884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time horizon is weekly or daily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regarding individual customer orders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configuration is fixed, and planning policies are defined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handle incoming customer orders as effectively as possible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Allocate orders to inventory or production, set order due dates, generate pick lists at a warehouse, allocate an order to a particular shipment, set delivery schedules, place replenishment orders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Much less uncertainty (short time horizon)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24700" y="244327"/>
            <a:ext cx="39597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51794" y="1047016"/>
            <a:ext cx="3551406" cy="52949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64160" y="1318018"/>
            <a:ext cx="11616665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supply chain is a sequence of processes and flows that take place within and between different stages and combine to fill a customer's need for a product. 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are </a:t>
            </a: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two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different ways to view the processes performed in a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1136" y="224463"/>
            <a:ext cx="5177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37930" y="934720"/>
            <a:ext cx="3561566" cy="578675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04800" y="1155869"/>
            <a:ext cx="11602720" cy="55093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View: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a series of cycles; each performed at the interface between two successive stages of the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Given the five stages of a supply chain, all supply chain processes can be  broken down into the following four process cycles.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A typical supply chain may include: 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Supplier → Manufacturer → Distributor → Retailer → Customer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92938" y="293014"/>
            <a:ext cx="6012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0138F1-ABB2-CCE6-BF6C-BB395650E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D78884-1F90-DD96-FCF4-1955818374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FF090B-F24E-F216-4526-F1B83A958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39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0041F09-DC9E-A3EA-AD46-D42B780550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1072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36493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939800"/>
            <a:ext cx="3581886" cy="5507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155869"/>
            <a:ext cx="11490960" cy="5291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directly involved in receiving and filling a customer order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involved in replenishing retailer inventory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processes involved in generating the product that will fill the customer,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retailer and distributor orders. It is driven by the actual orders placed with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the manufacturer, forecasts for expected future demand, and the current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product availability in the manufacturer’s finished-product warehouse.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necessary to ensure that materials are available for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manufacturing to occur according to schedule.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52082" y="277378"/>
            <a:ext cx="6012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28274" y="1017002"/>
            <a:ext cx="3561566" cy="560731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74320" y="1241892"/>
            <a:ext cx="11663680" cy="51081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cycle occurs at the interface between two successive stages of the supply chain.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every supply chain will have all four cycles clearly separated.           For example, </a:t>
            </a: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grocery supply chain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which a retailer stocks finished goods inventories and places replenishment orders with a distributor is likely to have all four cycles separated.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Dell, in contrast, bypasses the retailer and distributor when it sells servers directly to customers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(Direct Channel).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52082" y="326063"/>
            <a:ext cx="6012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58898E-C365-8774-E2DA-A88862E8D1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F26F849-E2AC-8B3A-8FB0-53D8108DC45D}"/>
              </a:ext>
            </a:extLst>
          </p:cNvPr>
          <p:cNvSpPr/>
          <p:nvPr/>
        </p:nvSpPr>
        <p:spPr>
          <a:xfrm>
            <a:off x="9351794" y="1047016"/>
            <a:ext cx="3551406" cy="52949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DE62208-A877-7FA0-B670-40F9C0459F6D}"/>
              </a:ext>
            </a:extLst>
          </p:cNvPr>
          <p:cNvSpPr/>
          <p:nvPr/>
        </p:nvSpPr>
        <p:spPr>
          <a:xfrm>
            <a:off x="264160" y="1318018"/>
            <a:ext cx="11616665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060BB74-C839-58C0-BABD-B998F7E695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1C556A4-B2D0-86C3-1A81-09C64704D1F0}"/>
              </a:ext>
            </a:extLst>
          </p:cNvPr>
          <p:cNvSpPr/>
          <p:nvPr/>
        </p:nvSpPr>
        <p:spPr>
          <a:xfrm>
            <a:off x="3331136" y="224463"/>
            <a:ext cx="5177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578325-5235-7F07-7DFF-69D2AE033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CA02D3D-DDF7-9290-5293-71E6E2AE0B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3949687"/>
              </p:ext>
            </p:extLst>
          </p:nvPr>
        </p:nvGraphicFramePr>
        <p:xfrm>
          <a:off x="264160" y="1426871"/>
          <a:ext cx="11541759" cy="4837024"/>
        </p:xfrm>
        <a:graphic>
          <a:graphicData uri="http://schemas.openxmlformats.org/drawingml/2006/table">
            <a:tbl>
              <a:tblPr/>
              <a:tblGrid>
                <a:gridCol w="3535680">
                  <a:extLst>
                    <a:ext uri="{9D8B030D-6E8A-4147-A177-3AD203B41FA5}">
                      <a16:colId xmlns:a16="http://schemas.microsoft.com/office/drawing/2014/main" val="279344479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969162080"/>
                    </a:ext>
                  </a:extLst>
                </a:gridCol>
                <a:gridCol w="4500879">
                  <a:extLst>
                    <a:ext uri="{9D8B030D-6E8A-4147-A177-3AD203B41FA5}">
                      <a16:colId xmlns:a16="http://schemas.microsoft.com/office/drawing/2014/main" val="1120580169"/>
                    </a:ext>
                  </a:extLst>
                </a:gridCol>
              </a:tblGrid>
              <a:tr h="60462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Supply Chain Cycle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Between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Main Activities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1701692"/>
                  </a:ext>
                </a:extLst>
              </a:tr>
              <a:tr h="105809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Customer Order Cycle</a:t>
                      </a:r>
                      <a:endParaRPr lang="en-US" sz="2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Customer </a:t>
                      </a: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↔</a:t>
                      </a: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Retailer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Customer places order, order fulfillment, delivery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5379456"/>
                  </a:ext>
                </a:extLst>
              </a:tr>
              <a:tr h="105809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Replenishment Cycle</a:t>
                      </a:r>
                      <a:endParaRPr lang="en-US" sz="2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Retailer </a:t>
                      </a: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↔</a:t>
                      </a: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Distributor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Retailer orders replenishment and distributor fulfills 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1745464"/>
                  </a:ext>
                </a:extLst>
              </a:tr>
              <a:tr h="105809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Manufacturing Cycle</a:t>
                      </a:r>
                      <a:endParaRPr lang="en-US" sz="2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Distributor/Retailer </a:t>
                      </a: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↔</a:t>
                      </a: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Manufacturer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Production based on demand and replenishment requirements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0972207"/>
                  </a:ext>
                </a:extLst>
              </a:tr>
              <a:tr h="105809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Procurement Cycle</a:t>
                      </a:r>
                      <a:endParaRPr lang="en-US" sz="2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Manufacturer </a:t>
                      </a: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↔</a:t>
                      </a: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Supplier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Ordering and receiving raw materials/components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66299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21915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0C3167-DC2A-A2F3-B44F-5981583F1C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0C5F132-F103-C614-289C-E4A0BB11CE51}"/>
              </a:ext>
            </a:extLst>
          </p:cNvPr>
          <p:cNvSpPr/>
          <p:nvPr/>
        </p:nvSpPr>
        <p:spPr>
          <a:xfrm>
            <a:off x="9128274" y="1017002"/>
            <a:ext cx="3561566" cy="560731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909F404-159C-62F9-8DB7-DFFF23AF13BD}"/>
              </a:ext>
            </a:extLst>
          </p:cNvPr>
          <p:cNvSpPr/>
          <p:nvPr/>
        </p:nvSpPr>
        <p:spPr>
          <a:xfrm>
            <a:off x="274320" y="1241892"/>
            <a:ext cx="11551920" cy="51081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Example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lang="en-US" sz="2800" dirty="0">
              <a:solidFill>
                <a:prstClr val="black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When a customer buys a laptop: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Customer orders → Retailer replenishes inventory → Manufacturer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tabLst/>
              <a:defRPr/>
            </a:pPr>
            <a:r>
              <a:rPr lang="en-US" sz="27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</a:t>
            </a: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produces laptop → Manufacturer procures components from suppliers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800"/>
              <a:buFont typeface="Noto Sans Symbols"/>
              <a:buChar char="❑"/>
              <a:tabLst/>
              <a:defRPr/>
            </a:pPr>
            <a:r>
              <a:rPr kumimoji="0" 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Each interaction between two consecutive stages represents a process cycle.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870AD04-8E8F-2F14-7E9C-3FBD3CCD5B3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4804DA2-318E-54FF-FCBF-44B33A68BC53}"/>
              </a:ext>
            </a:extLst>
          </p:cNvPr>
          <p:cNvSpPr/>
          <p:nvPr/>
        </p:nvSpPr>
        <p:spPr>
          <a:xfrm>
            <a:off x="3252082" y="326063"/>
            <a:ext cx="6012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</p:spTree>
    <p:extLst>
      <p:ext uri="{BB962C8B-B14F-4D97-AF65-F5344CB8AC3E}">
        <p14:creationId xmlns:p14="http://schemas.microsoft.com/office/powerpoint/2010/main" val="142085817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60097"/>
            <a:ext cx="3503055" cy="51863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241893"/>
            <a:ext cx="11716929" cy="50220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View: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two categories, depending on whether they are executed in response to a customer order or in anticipation of customer orders.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Pull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by a customer order, whereas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and performed in anticipation of customer orders.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07311" y="272729"/>
            <a:ext cx="5177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88730" y="1099401"/>
            <a:ext cx="3571726" cy="520170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412241"/>
            <a:ext cx="11700394" cy="47345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processes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fall into one of two categories depending on the timing of their execution relative to customer demand.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(reactive).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anticipation of customer orders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(speculative).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The Push/pull boundary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separates push processes from pull processes.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57923" y="335854"/>
            <a:ext cx="6724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59160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174669"/>
            <a:ext cx="3520926" cy="505189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442720"/>
            <a:ext cx="11504905" cy="49136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(reactive).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Dell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assembles its computers to order and therefore, all processes except for those involved in the procurement cycle are “pull ”.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endParaRPr lang="en-US" altLang="en-US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Example: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endParaRPr lang="en-US" sz="2800" b="1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q"/>
            </a:pP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Customer places an order → Retailer requests product → Supply chain responds. 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q"/>
            </a:pP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Pull processes are therefore </a:t>
            </a:r>
            <a:r>
              <a:rPr 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demand-driven.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26417" y="373240"/>
            <a:ext cx="6724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48090" y="1243386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5439" y="1359645"/>
            <a:ext cx="11535385" cy="5187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800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execution is initiated in anticipation of customer orders (speculative).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Compaq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All processes except for those involved in the customer order cycle are of “push” type.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endParaRPr lang="en-US" altLang="en-US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Example: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endParaRPr lang="en-US" altLang="en-US" sz="2800" b="1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Manufacturer forecasts demand → Produces products → Stores them in inventory → Customers purchase later.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endParaRPr lang="en-US" altLang="en-US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Push processes are therefore 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forecast-driven.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88977" y="310501"/>
            <a:ext cx="6724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A9061E-BD51-F606-0EB1-FEE95B50B4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6981BD3-5C00-6A00-C55C-7D5A8A5F8FF4}"/>
              </a:ext>
            </a:extLst>
          </p:cNvPr>
          <p:cNvSpPr/>
          <p:nvPr/>
        </p:nvSpPr>
        <p:spPr>
          <a:xfrm>
            <a:off x="9248090" y="1243386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3C94329-234B-5EC4-7ACD-44E1FDC5F92F}"/>
              </a:ext>
            </a:extLst>
          </p:cNvPr>
          <p:cNvSpPr/>
          <p:nvPr/>
        </p:nvSpPr>
        <p:spPr>
          <a:xfrm>
            <a:off x="345439" y="1359645"/>
            <a:ext cx="11535385" cy="5187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5FD71C7-5A9C-6440-0B2A-EC0D2DCB2C3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3393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1F8F67F-ACFF-92DC-5865-FC15907703BE}"/>
              </a:ext>
            </a:extLst>
          </p:cNvPr>
          <p:cNvSpPr/>
          <p:nvPr/>
        </p:nvSpPr>
        <p:spPr>
          <a:xfrm>
            <a:off x="3272855" y="128624"/>
            <a:ext cx="680923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Key Difference between Push/Pull View of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Processes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D52F8D-8C5E-EE2F-E169-AE8FA8AB9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3E21EC3-4A14-AFAC-60C7-BB3E7D8241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3214492"/>
              </p:ext>
            </p:extLst>
          </p:nvPr>
        </p:nvGraphicFramePr>
        <p:xfrm>
          <a:off x="345439" y="1554480"/>
          <a:ext cx="11501122" cy="4890579"/>
        </p:xfrm>
        <a:graphic>
          <a:graphicData uri="http://schemas.openxmlformats.org/drawingml/2006/table">
            <a:tbl>
              <a:tblPr/>
              <a:tblGrid>
                <a:gridCol w="5435601">
                  <a:extLst>
                    <a:ext uri="{9D8B030D-6E8A-4147-A177-3AD203B41FA5}">
                      <a16:colId xmlns:a16="http://schemas.microsoft.com/office/drawing/2014/main" val="3005896642"/>
                    </a:ext>
                  </a:extLst>
                </a:gridCol>
                <a:gridCol w="6065521">
                  <a:extLst>
                    <a:ext uri="{9D8B030D-6E8A-4147-A177-3AD203B41FA5}">
                      <a16:colId xmlns:a16="http://schemas.microsoft.com/office/drawing/2014/main" val="637380447"/>
                    </a:ext>
                  </a:extLst>
                </a:gridCol>
              </a:tblGrid>
              <a:tr h="75239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Cycle View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Push/Pull View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1852508"/>
                  </a:ext>
                </a:extLst>
              </a:tr>
              <a:tr h="75239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Focuses on </a:t>
                      </a: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who interacts with whom</a:t>
                      </a:r>
                      <a:endParaRPr lang="en-US" sz="2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Focuses on </a:t>
                      </a: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triggers the process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1378401"/>
                  </a:ext>
                </a:extLst>
              </a:tr>
              <a:tr h="75239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Divides processes into cycles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Divides processes into push and pull processes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3774297"/>
                  </a:ext>
                </a:extLst>
              </a:tr>
              <a:tr h="131669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Customer order, replenishment, manufacturing, procurement cycles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Forecast-driven vs. demand-driven processes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6856691"/>
                  </a:ext>
                </a:extLst>
              </a:tr>
              <a:tr h="131669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Useful for understanding supply chain </a:t>
                      </a: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interfaces and activities</a:t>
                      </a:r>
                      <a:endParaRPr lang="en-US" sz="2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Useful for understanding </a:t>
                      </a: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demand responsiveness and inventory strategy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38779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945622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EA244E-59B3-9EA3-EC95-26051C0DCE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D3093EF-6F78-CD52-0D09-0501395DC5D3}"/>
              </a:ext>
            </a:extLst>
          </p:cNvPr>
          <p:cNvSpPr/>
          <p:nvPr/>
        </p:nvSpPr>
        <p:spPr>
          <a:xfrm>
            <a:off x="9248090" y="1243386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57E3DB5-3609-4A91-A20D-FA37BF395DC3}"/>
              </a:ext>
            </a:extLst>
          </p:cNvPr>
          <p:cNvSpPr/>
          <p:nvPr/>
        </p:nvSpPr>
        <p:spPr>
          <a:xfrm>
            <a:off x="180431" y="1359645"/>
            <a:ext cx="11700393" cy="5187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Customer orders product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→ Amazon fulfills order → Amazon replenishes inventory → Manufacturer produces product → Supplier provides components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Customer order fulfillment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primarily pull, because it responds to an actual customer order.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Inventory replenishment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based on demand forecasts: may involve push processes.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Production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based on forecasts: generally, push.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Procurement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based on expected production requirements: generally, push, although some procurement can be demand-driven.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3D5C1F7-19DE-E1F0-4428-589CF6AAEF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93647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F6F75FC-3C46-F4E5-0248-C90648B8BE97}"/>
              </a:ext>
            </a:extLst>
          </p:cNvPr>
          <p:cNvSpPr/>
          <p:nvPr/>
        </p:nvSpPr>
        <p:spPr>
          <a:xfrm>
            <a:off x="3315569" y="79527"/>
            <a:ext cx="589712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Simple Example of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Push/Pull View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of  Supply Chain Processes( Amazon)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B8DF22-B302-7C8D-CD38-873E5EBFE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825920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19210" y="1101000"/>
            <a:ext cx="3503055" cy="52553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35279" y="1402081"/>
            <a:ext cx="11545545" cy="50091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processes discussed in the two views can be classified into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Relationship Management (CRM):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customers.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2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Supply Chain Management (ISCM):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that are internal to the firm.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3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Relationship Management (SRM):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suppliers.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82777" y="356087"/>
            <a:ext cx="4927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48132"/>
            <a:ext cx="3551406" cy="52126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1" y="1361440"/>
            <a:ext cx="11565864" cy="49949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macro processes manage the flow of information, products, and funds required to generate, receive, and fulfill a customer request. 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generate customer demand and facilitate the placement and tracking of orders.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ISCM macro process</a:t>
            </a: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fulfill the demand generated by the CRM process in a timely manner and at the lowest possible cost.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arrange for and manage supply sources for various goods and services.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40704" y="323323"/>
            <a:ext cx="4927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51922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0E6A1B-C0D3-ABB5-E6AA-6FA162148D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596920D-19AC-D1A8-5F9F-AAC01B4E4AFE}"/>
              </a:ext>
            </a:extLst>
          </p:cNvPr>
          <p:cNvSpPr/>
          <p:nvPr/>
        </p:nvSpPr>
        <p:spPr>
          <a:xfrm>
            <a:off x="9319211" y="1100999"/>
            <a:ext cx="3360470" cy="562047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28FD478-8325-1B34-619F-0EAFDC4121AF}"/>
              </a:ext>
            </a:extLst>
          </p:cNvPr>
          <p:cNvSpPr/>
          <p:nvPr/>
        </p:nvSpPr>
        <p:spPr>
          <a:xfrm>
            <a:off x="254001" y="1402081"/>
            <a:ext cx="11626824" cy="50998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They Work Together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three macro processes must be closely integrated.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 example: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Customer demand information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↓CRM identifies customer requirements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↓ISCM translates requirements into production and inventory plans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↓SRM ensures suppliers provide the required materials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↓Production &amp; distribution</a:t>
            </a:r>
          </a:p>
          <a:p>
            <a:pPr marL="804863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↓Customer fulfillment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9F1EBB1-6E12-6A02-2323-5466FD42DF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89583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95C4DF5-2B7F-1024-0BB7-F2864CBB4D01}"/>
              </a:ext>
            </a:extLst>
          </p:cNvPr>
          <p:cNvSpPr/>
          <p:nvPr/>
        </p:nvSpPr>
        <p:spPr>
          <a:xfrm>
            <a:off x="3885977" y="224007"/>
            <a:ext cx="4927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76934D-BA4D-F21F-E4AF-3FBCCEEAA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617973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65B1C-FD0F-747C-E50C-8D625870C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EA79091-3CDF-4D5D-7C15-0B9B71426140}"/>
              </a:ext>
            </a:extLst>
          </p:cNvPr>
          <p:cNvSpPr/>
          <p:nvPr/>
        </p:nvSpPr>
        <p:spPr>
          <a:xfrm>
            <a:off x="9056190" y="856621"/>
            <a:ext cx="374541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DD0C3B-58DF-39AA-1C20-9AB7B4B9E126}"/>
              </a:ext>
            </a:extLst>
          </p:cNvPr>
          <p:cNvSpPr/>
          <p:nvPr/>
        </p:nvSpPr>
        <p:spPr>
          <a:xfrm>
            <a:off x="180431" y="1079992"/>
            <a:ext cx="11808369" cy="5383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optimizes inventory management</a:t>
            </a:r>
            <a:r>
              <a:rPr lang="en-US" sz="2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This is done by analyzing sales data, supply chain dynamics, and external variables to maintain ideal stock.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 forecasting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AI-powered demand forecasting enables companies to predict future demand for products with high accuracy by analyzing a wide range of data sources.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Improved warehouse efficiency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AI, specifically ML models, helps lay out warehouses more efficiently by being able to evaluate the quantity of materials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More-timely deliveries</a:t>
            </a:r>
            <a:r>
              <a:rPr lang="en-US" sz="27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Manufacturers that assemble products via complex supply chains are especially dependent on timely and well-coordinated deliveries 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can help make supply chains more sustainable</a:t>
            </a:r>
            <a:r>
              <a:rPr lang="en-US" sz="27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optimizing routes and reducing carbon emissions through smart logistics.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513FC1A-3366-4021-7822-FE91F40044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C8E1842-7DBA-BC92-D76F-EEF088807217}"/>
              </a:ext>
            </a:extLst>
          </p:cNvPr>
          <p:cNvSpPr/>
          <p:nvPr/>
        </p:nvSpPr>
        <p:spPr>
          <a:xfrm>
            <a:off x="3232236" y="195368"/>
            <a:ext cx="74360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Applications of Artificial Intelligence in the SC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813289-F09E-23FE-8DE1-2A479246A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26270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38FF16-5042-4712-3FED-ABBEACA07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70958A4-1565-1BE2-A75A-5EF4600CBF0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4525634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CBFAD128-F7A6-6BCD-3595-CBF9AC3A6A2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ADC1EDB5-4C8D-582C-92F7-2556B53ABA39}"/>
              </a:ext>
            </a:extLst>
          </p:cNvPr>
          <p:cNvSpPr/>
          <p:nvPr/>
        </p:nvSpPr>
        <p:spPr>
          <a:xfrm rot="16200000" flipV="1">
            <a:off x="-1548190" y="433493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4898F04-CC69-34A3-D0B5-FB068AFE653D}"/>
              </a:ext>
            </a:extLst>
          </p:cNvPr>
          <p:cNvSpPr txBox="1"/>
          <p:nvPr/>
        </p:nvSpPr>
        <p:spPr>
          <a:xfrm>
            <a:off x="3437433" y="997450"/>
            <a:ext cx="6488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CEA0D26-4654-A0E4-4C12-30B1D432A04E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FA5377F-9EAA-B9B9-EF46-C56600C961BF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336FEC0-90D0-EFA4-175F-5D33E69DA1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556514E-09E6-9192-89D0-3BEA8B8C3B78}"/>
              </a:ext>
            </a:extLst>
          </p:cNvPr>
          <p:cNvSpPr txBox="1"/>
          <p:nvPr/>
        </p:nvSpPr>
        <p:spPr>
          <a:xfrm>
            <a:off x="3027680" y="1882778"/>
            <a:ext cx="9218253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</p:spTree>
    <p:extLst>
      <p:ext uri="{BB962C8B-B14F-4D97-AF65-F5344CB8AC3E}">
        <p14:creationId xmlns:p14="http://schemas.microsoft.com/office/powerpoint/2010/main" val="87405756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22196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40" y="1351280"/>
            <a:ext cx="11440160" cy="49977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 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Chapter One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Lysons, K., &amp; Farrington, B. (2020). </a:t>
            </a:r>
            <a:r>
              <a:rPr lang="en-US" sz="2700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 Pearson UK.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  <a:endParaRPr lang="en-US" sz="27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25863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328889" y="2790168"/>
            <a:ext cx="3801492" cy="25662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261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videndVTI">
  <a:themeElements>
    <a:clrScheme name="Custom 1">
      <a:dk1>
        <a:sysClr val="windowText" lastClr="000000"/>
      </a:dk1>
      <a:lt1>
        <a:sysClr val="window" lastClr="FFFFFF"/>
      </a:lt1>
      <a:dk2>
        <a:srgbClr val="335B74"/>
      </a:dk2>
      <a:lt2>
        <a:srgbClr val="D8D8D8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Dividend">
      <a:majorFont>
        <a:latin typeface="Franklin Gothic Demi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7F98DE3-AEF3-4304-B254-55A8313FE8C5}"/>
</file>

<file path=customXml/itemProps2.xml><?xml version="1.0" encoding="utf-8"?>
<ds:datastoreItem xmlns:ds="http://schemas.openxmlformats.org/officeDocument/2006/customXml" ds:itemID="{9E54FC69-9BB4-41B8-9B5B-7DA23350607A}"/>
</file>

<file path=customXml/itemProps3.xml><?xml version="1.0" encoding="utf-8"?>
<ds:datastoreItem xmlns:ds="http://schemas.openxmlformats.org/officeDocument/2006/customXml" ds:itemID="{AB1B167F-017D-4A93-A73C-DBEAC8E803F3}"/>
</file>

<file path=docProps/app.xml><?xml version="1.0" encoding="utf-8"?>
<Properties xmlns="http://schemas.openxmlformats.org/officeDocument/2006/extended-properties" xmlns:vt="http://schemas.openxmlformats.org/officeDocument/2006/docPropsVTypes">
  <TotalTime>17286</TotalTime>
  <Words>3464</Words>
  <Application>Microsoft Office PowerPoint</Application>
  <PresentationFormat>Widescreen</PresentationFormat>
  <Paragraphs>481</Paragraphs>
  <Slides>56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56</vt:i4>
      </vt:variant>
    </vt:vector>
  </HeadingPairs>
  <TitlesOfParts>
    <vt:vector size="71" baseType="lpstr">
      <vt:lpstr>MS PGothic</vt:lpstr>
      <vt:lpstr>Yu Gothic</vt:lpstr>
      <vt:lpstr>Arial</vt:lpstr>
      <vt:lpstr>Arial MT</vt:lpstr>
      <vt:lpstr>Calibri</vt:lpstr>
      <vt:lpstr>Calibri Light</vt:lpstr>
      <vt:lpstr>Franklin Gothic Book</vt:lpstr>
      <vt:lpstr>Franklin Gothic Demi</vt:lpstr>
      <vt:lpstr>Montserrat</vt:lpstr>
      <vt:lpstr>Noto Sans Symbols</vt:lpstr>
      <vt:lpstr>Times New Roman</vt:lpstr>
      <vt:lpstr>Wingdings</vt:lpstr>
      <vt:lpstr>Wingdings 2</vt:lpstr>
      <vt:lpstr>Office Theme</vt:lpstr>
      <vt:lpstr>DividendVTI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Ismail</dc:creator>
  <cp:lastModifiedBy>Dr.Tarek Mohamed</cp:lastModifiedBy>
  <cp:revision>193</cp:revision>
  <dcterms:created xsi:type="dcterms:W3CDTF">2023-04-29T09:08:23Z</dcterms:created>
  <dcterms:modified xsi:type="dcterms:W3CDTF">2026-09-20T12:42:57Z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