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4" r:id="rId2"/>
    <p:sldId id="303" r:id="rId3"/>
    <p:sldId id="276" r:id="rId4"/>
    <p:sldId id="521" r:id="rId5"/>
    <p:sldId id="558" r:id="rId6"/>
    <p:sldId id="562" r:id="rId7"/>
    <p:sldId id="563" r:id="rId8"/>
    <p:sldId id="564" r:id="rId9"/>
    <p:sldId id="565" r:id="rId10"/>
    <p:sldId id="566" r:id="rId11"/>
    <p:sldId id="567" r:id="rId12"/>
    <p:sldId id="568" r:id="rId13"/>
    <p:sldId id="569" r:id="rId14"/>
    <p:sldId id="570" r:id="rId15"/>
    <p:sldId id="571" r:id="rId16"/>
    <p:sldId id="572" r:id="rId17"/>
    <p:sldId id="573" r:id="rId18"/>
    <p:sldId id="575" r:id="rId19"/>
    <p:sldId id="574" r:id="rId20"/>
    <p:sldId id="576" r:id="rId21"/>
    <p:sldId id="577" r:id="rId22"/>
    <p:sldId id="578" r:id="rId23"/>
    <p:sldId id="579" r:id="rId24"/>
    <p:sldId id="580" r:id="rId25"/>
    <p:sldId id="581" r:id="rId26"/>
    <p:sldId id="582" r:id="rId27"/>
    <p:sldId id="583" r:id="rId28"/>
    <p:sldId id="584" r:id="rId29"/>
    <p:sldId id="585" r:id="rId30"/>
    <p:sldId id="586" r:id="rId31"/>
    <p:sldId id="587" r:id="rId32"/>
    <p:sldId id="588" r:id="rId33"/>
    <p:sldId id="589" r:id="rId34"/>
    <p:sldId id="590" r:id="rId35"/>
    <p:sldId id="591" r:id="rId36"/>
    <p:sldId id="592" r:id="rId37"/>
    <p:sldId id="593" r:id="rId38"/>
    <p:sldId id="594" r:id="rId39"/>
    <p:sldId id="561"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4"/>
            <p14:sldId id="303"/>
            <p14:sldId id="276"/>
            <p14:sldId id="521"/>
            <p14:sldId id="558"/>
            <p14:sldId id="562"/>
            <p14:sldId id="563"/>
            <p14:sldId id="564"/>
            <p14:sldId id="565"/>
            <p14:sldId id="566"/>
            <p14:sldId id="567"/>
            <p14:sldId id="568"/>
            <p14:sldId id="569"/>
            <p14:sldId id="570"/>
            <p14:sldId id="571"/>
            <p14:sldId id="572"/>
            <p14:sldId id="573"/>
            <p14:sldId id="575"/>
            <p14:sldId id="574"/>
            <p14:sldId id="576"/>
            <p14:sldId id="577"/>
            <p14:sldId id="578"/>
            <p14:sldId id="579"/>
            <p14:sldId id="580"/>
            <p14:sldId id="581"/>
            <p14:sldId id="582"/>
            <p14:sldId id="583"/>
            <p14:sldId id="584"/>
            <p14:sldId id="585"/>
            <p14:sldId id="586"/>
            <p14:sldId id="587"/>
            <p14:sldId id="588"/>
            <p14:sldId id="589"/>
            <p14:sldId id="590"/>
            <p14:sldId id="591"/>
            <p14:sldId id="592"/>
            <p14:sldId id="593"/>
            <p14:sldId id="594"/>
            <p14:sldId id="561"/>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C748"/>
    <a:srgbClr val="000000"/>
    <a:srgbClr val="669BBC"/>
    <a:srgbClr val="2D3956"/>
    <a:srgbClr val="8E5A6D"/>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291E5-0BD8-EA9E-1BB4-6A8A163CDEDB}" v="667" dt="2023-08-29T16:10:11.462"/>
    <p1510:client id="{05A17F0D-DD91-242D-6088-3D66914F2012}" v="1660" dt="2023-09-12T18:14:47.057"/>
    <p1510:client id="{1176E7FB-7952-BDDE-1BF3-CF8344E9990C}" v="443" dt="2023-09-12T17:18:43.502"/>
    <p1510:client id="{17AA0ED1-A0DA-3F13-CDFB-3A31D3DBC440}" v="923" dt="2023-09-12T11:16:06.740"/>
    <p1510:client id="{21C58AA7-73FF-876F-BA96-56C7D98867FF}" v="35" dt="2023-09-08T20:31:26.322"/>
    <p1510:client id="{2284D4EA-F7CD-2E14-3743-1591894FFC75}" v="84" dt="2023-09-12T19:35:42.124"/>
    <p1510:client id="{3F9A7881-86C8-AF81-9086-6EBBE67B0D96}" v="185" dt="2023-09-12T18:29:42.029"/>
    <p1510:client id="{46CB2493-4DD4-6EA3-99EE-01D1C2FC8003}" v="3414" dt="2023-08-31T16:22:27.629"/>
    <p1510:client id="{57910821-4839-E1BD-2750-0DF33731EECC}" v="3214" dt="2023-08-31T09:37:19.792"/>
    <p1510:client id="{5EA41550-3138-B522-E536-5D89A4E1D701}" v="4983" dt="2023-08-31T12:10:09.432"/>
    <p1510:client id="{749713F8-C72F-8F6D-DFCD-EFFFD3370699}" v="234" dt="2023-09-12T19:47:16.808"/>
    <p1510:client id="{7749E1A6-CAC7-6A9B-353A-8A40011C12FA}" v="481" dt="2023-11-04T15:02:02.022"/>
    <p1510:client id="{7E49A461-0E87-FCF9-0046-038196C3BBD9}" v="524" dt="2023-09-08T20:46:26.638"/>
    <p1510:client id="{878B5414-2B7C-1BBA-D173-562788A1EAD8}" v="280" dt="2023-08-29T15:17:31.020"/>
    <p1510:client id="{93B27F12-8DF8-5135-EB83-95C732A60885}" v="1908" dt="2023-09-12T19:31:34.673"/>
    <p1510:client id="{9974AAA3-8226-2AEF-CE4E-AA5B2D54117B}" v="1393" dt="2023-09-04T12:38:58.344"/>
    <p1510:client id="{A974CCAD-602F-EF86-F79D-88AAF856994A}" v="38" dt="2023-10-05T17:13:12.024"/>
    <p1510:client id="{BB44D990-3789-D892-A808-85EED76AA05C}" v="374" dt="2023-08-29T15:35:40.226"/>
    <p1510:client id="{BB723FAD-1C93-E73A-CA62-0AFE81A0AC6F}" v="2824" dt="2023-08-30T15:38:17.740"/>
    <p1510:client id="{D4C8152E-31B3-D59A-F086-D6D72784B865}" v="275" dt="2023-09-04T12:46:47.182"/>
    <p1510:client id="{D932AD42-0DDB-A44F-8ABF-1CDB06878786}" v="484" dt="2023-09-12T11:35:49.618"/>
    <p1510:client id="{DE832326-2AC0-0026-2233-9D09B1E2BEBD}" v="9" dt="2023-09-12T19:37:32.053"/>
    <p1510:client id="{E00F0F0D-72BF-078F-AD30-2EAD1004C057}" v="1183" dt="2023-09-04T13:35:08.583"/>
    <p1510:client id="{E94B961E-19AB-F473-BAB8-514062B08F91}" v="176" dt="2023-09-13T10:47:21.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020058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11/6/2023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3.png"/><Relationship Id="rId7"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4455754"/>
            <a:ext cx="5188387" cy="461665"/>
          </a:xfrm>
          <a:prstGeom prst="rect">
            <a:avLst/>
          </a:prstGeom>
          <a:noFill/>
        </p:spPr>
        <p:txBody>
          <a:bodyPr wrap="square" lIns="91440" tIns="45720" rIns="91440" bIns="45720" rtlCol="0" anchor="t">
            <a:spAutoFit/>
          </a:bodyPr>
          <a:lstStyle/>
          <a:p>
            <a:r>
              <a:rPr lang="en-US" sz="2400">
                <a:solidFill>
                  <a:schemeClr val="bg1"/>
                </a:solidFill>
                <a:latin typeface="Times New Roman"/>
                <a:cs typeface="Times New Roman"/>
              </a:rPr>
              <a:t>Prepared by Dr. Hamada I. AbdulWakel</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3809056" cy="2123658"/>
          </a:xfrm>
          <a:prstGeom prst="rect">
            <a:avLst/>
          </a:prstGeom>
          <a:noFill/>
        </p:spPr>
        <p:txBody>
          <a:bodyPr wrap="none" lIns="91440" tIns="45720" rIns="91440" bIns="45720" rtlCol="0" anchor="t">
            <a:spAutoFit/>
          </a:bodyPr>
          <a:lstStyle/>
          <a:p>
            <a:r>
              <a:rPr lang="en-US" sz="4400" b="1">
                <a:solidFill>
                  <a:srgbClr val="00B0F0"/>
                </a:solidFill>
                <a:latin typeface="Times New Roman"/>
                <a:cs typeface="Times New Roman"/>
              </a:rPr>
              <a:t>Programming </a:t>
            </a:r>
            <a:br>
              <a:rPr lang="en-US" sz="4400" b="1">
                <a:latin typeface="Times New Roman" panose="02020603050405020304" pitchFamily="18" charset="0"/>
                <a:cs typeface="Times New Roman" panose="02020603050405020304" pitchFamily="18" charset="0"/>
              </a:rPr>
            </a:br>
            <a:r>
              <a:rPr lang="en-US" sz="4400" b="1">
                <a:solidFill>
                  <a:srgbClr val="00B0F0"/>
                </a:solidFill>
                <a:latin typeface="Times New Roman"/>
                <a:cs typeface="Times New Roman"/>
              </a:rPr>
              <a:t>Foundations in</a:t>
            </a:r>
          </a:p>
          <a:p>
            <a:r>
              <a:rPr lang="en-US" sz="4400" b="1">
                <a:solidFill>
                  <a:srgbClr val="00B0F0"/>
                </a:solidFill>
                <a:latin typeface="Times New Roman"/>
                <a:cs typeface="Times New Roman"/>
              </a:rPr>
              <a:t>Python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rgbClr val="000000"/>
                </a:solidFill>
                <a:latin typeface="Times New Roman"/>
                <a:cs typeface="Times New Roman"/>
              </a:rPr>
              <a:t>Lecture 6</a:t>
            </a:r>
            <a:endParaRPr lang="en-US" sz="2800" b="1">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pic>
        <p:nvPicPr>
          <p:cNvPr id="2" name="Picture 1" descr="A person typing on a computer&#10;&#10;Description automatically generated">
            <a:extLst>
              <a:ext uri="{FF2B5EF4-FFF2-40B4-BE49-F238E27FC236}">
                <a16:creationId xmlns:a16="http://schemas.microsoft.com/office/drawing/2014/main" id="{08D4FAB9-1930-430F-E48C-6D35988808B1}"/>
              </a:ext>
            </a:extLst>
          </p:cNvPr>
          <p:cNvPicPr>
            <a:picLocks noChangeAspect="1"/>
          </p:cNvPicPr>
          <p:nvPr/>
        </p:nvPicPr>
        <p:blipFill>
          <a:blip r:embed="rId5"/>
          <a:stretch>
            <a:fillRect/>
          </a:stretch>
        </p:blipFill>
        <p:spPr>
          <a:xfrm>
            <a:off x="6190891" y="-329242"/>
            <a:ext cx="7415840" cy="7415840"/>
          </a:xfrm>
          <a:prstGeom prst="rect">
            <a:avLst/>
          </a:prstGeom>
        </p:spPr>
      </p:pic>
    </p:spTree>
    <p:extLst>
      <p:ext uri="{BB962C8B-B14F-4D97-AF65-F5344CB8AC3E}">
        <p14:creationId xmlns:p14="http://schemas.microsoft.com/office/powerpoint/2010/main" val="1467857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718426" y="2785710"/>
            <a:ext cx="4823756" cy="738664"/>
          </a:xfrm>
          <a:prstGeom prst="rect">
            <a:avLst/>
          </a:prstGeom>
          <a:noFill/>
        </p:spPr>
        <p:txBody>
          <a:bodyPr wrap="none" lIns="91440" tIns="45720" rIns="91440" bIns="45720" rtlCol="0" anchor="t">
            <a:spAutoFit/>
          </a:bodyPr>
          <a:lstStyle/>
          <a:p>
            <a:r>
              <a:rPr lang="en-US" sz="4200" b="1">
                <a:solidFill>
                  <a:srgbClr val="00B0F0"/>
                </a:solidFill>
                <a:latin typeface="Times New Roman"/>
                <a:cs typeface="Times New Roman"/>
              </a:rPr>
              <a:t>Functions in Python</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852776"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solidFill>
                  <a:schemeClr val="tx1"/>
                </a:solidFill>
                <a:latin typeface="Times New Roman"/>
                <a:cs typeface="Times New Roman"/>
              </a:rPr>
              <a:t>Lecture 6</a:t>
            </a:r>
            <a:endParaRPr lang="en-US" sz="2800" b="1">
              <a:solidFill>
                <a:schemeClr val="tx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lIns="91440" tIns="45720" rIns="91440" bIns="45720" rtlCol="0" anchor="t">
            <a:spAutoFit/>
          </a:bodyPr>
          <a:lstStyle/>
          <a:p>
            <a:r>
              <a:rPr lang="en-US" sz="2800" b="1">
                <a:solidFill>
                  <a:srgbClr val="00B0F0"/>
                </a:solidFill>
                <a:latin typeface="Times New Roman"/>
                <a:cs typeface="Times New Roman"/>
              </a:rPr>
              <a:t>Dr. Hamada I. AbdulWakel</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4549013"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RECAP: LECTURE 5</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308324"/>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endParaRPr lang="en-US" sz="2400">
              <a:solidFill>
                <a:srgbClr val="2D3956"/>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sz="2400">
              <a:solidFill>
                <a:srgbClr val="2D3956"/>
              </a:solidFill>
              <a:latin typeface="Times New Roman"/>
              <a:cs typeface="Times New Roman"/>
            </a:endParaRPr>
          </a:p>
          <a:p>
            <a:pPr marL="342900" indent="-342900">
              <a:buFont typeface="Arial,Sans-Serif"/>
              <a:buChar char="•"/>
            </a:pPr>
            <a:r>
              <a:rPr lang="en-US" sz="2400">
                <a:solidFill>
                  <a:srgbClr val="2D3956"/>
                </a:solidFill>
                <a:latin typeface="Times New Roman"/>
                <a:cs typeface="Times New Roman"/>
              </a:rPr>
              <a:t>List data type and its functions.</a:t>
            </a:r>
          </a:p>
          <a:p>
            <a:pPr marL="342900" indent="-342900">
              <a:buFont typeface="Arial,Sans-Serif"/>
              <a:buChar char="•"/>
            </a:pPr>
            <a:endParaRPr lang="en-US" sz="2400">
              <a:solidFill>
                <a:srgbClr val="2D3956"/>
              </a:solidFill>
              <a:latin typeface="Times New Roman"/>
              <a:cs typeface="Times New Roman"/>
            </a:endParaRPr>
          </a:p>
          <a:p>
            <a:pPr marL="342900" indent="-342900">
              <a:buFont typeface="Arial,Sans-Serif"/>
              <a:buChar char="•"/>
            </a:pPr>
            <a:endParaRPr lang="en-US" sz="2400">
              <a:solidFill>
                <a:srgbClr val="2D3956"/>
              </a:solidFill>
              <a:latin typeface="Times New Roman"/>
              <a:cs typeface="Times New Roman"/>
            </a:endParaRPr>
          </a:p>
          <a:p>
            <a:pPr marL="342900" indent="-342900">
              <a:buFont typeface="Arial,Sans-Serif"/>
              <a:buChar char="•"/>
            </a:pPr>
            <a:r>
              <a:rPr lang="en-US" sz="2400">
                <a:solidFill>
                  <a:srgbClr val="2D3956"/>
                </a:solidFill>
                <a:latin typeface="Times New Roman"/>
                <a:cs typeface="Times New Roman"/>
              </a:rPr>
              <a:t>Dictionary data type and its functions.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4549013"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LECTURE MAIN POINTS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1754326"/>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065</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47098"/>
          </a:xfrm>
          <a:prstGeom prst="rect">
            <a:avLst/>
          </a:prstGeom>
          <a:noFill/>
        </p:spPr>
        <p:txBody>
          <a:bodyPr wrap="square" lIns="91440" tIns="45720" rIns="91440" bIns="45720" rtlCol="0" anchor="t">
            <a:spAutoFit/>
          </a:bodyPr>
          <a:lstStyle/>
          <a:p>
            <a:pPr marL="285750" indent="-285750">
              <a:buFont typeface="Arial,Sans-Serif"/>
              <a:buChar char="•"/>
            </a:pPr>
            <a:r>
              <a:rPr lang="en-US" sz="2400">
                <a:solidFill>
                  <a:srgbClr val="2D3956"/>
                </a:solidFill>
                <a:latin typeface="Times New Roman"/>
                <a:cs typeface="Times New Roman"/>
              </a:rPr>
              <a:t>Abstraction mechanism.</a:t>
            </a:r>
          </a:p>
          <a:p>
            <a:pPr marL="285750" indent="-285750">
              <a:buFont typeface="Arial"/>
              <a:buChar char="•"/>
            </a:pPr>
            <a:endParaRPr lang="en-US" sz="2400">
              <a:solidFill>
                <a:srgbClr val="2D3956"/>
              </a:solidFill>
              <a:latin typeface="Times New Roman"/>
              <a:cs typeface="Times New Roman"/>
            </a:endParaRPr>
          </a:p>
          <a:p>
            <a:pPr marL="285750" indent="-285750">
              <a:buFont typeface="Arial,Sans-Serif"/>
              <a:buChar char="•"/>
            </a:pPr>
            <a:r>
              <a:rPr lang="en-US" sz="2400">
                <a:solidFill>
                  <a:srgbClr val="2D3956"/>
                </a:solidFill>
                <a:latin typeface="Times New Roman"/>
                <a:cs typeface="Times New Roman"/>
              </a:rPr>
              <a:t>The creation of the user-defined functions.</a:t>
            </a:r>
          </a:p>
          <a:p>
            <a:pPr marL="285750" indent="-285750">
              <a:buFont typeface="Arial,Sans-Serif"/>
              <a:buChar char="•"/>
            </a:pPr>
            <a:endParaRPr lang="en-US" sz="2400">
              <a:solidFill>
                <a:srgbClr val="2D3956"/>
              </a:solidFill>
              <a:latin typeface="Times New Roman"/>
              <a:cs typeface="Times New Roman"/>
            </a:endParaRPr>
          </a:p>
          <a:p>
            <a:pPr marL="285750" indent="-285750">
              <a:buFont typeface="Arial,Sans-Serif"/>
              <a:buChar char="•"/>
            </a:pPr>
            <a:r>
              <a:rPr lang="en-US" sz="2400">
                <a:solidFill>
                  <a:srgbClr val="2D3956"/>
                </a:solidFill>
                <a:latin typeface="Times New Roman"/>
                <a:cs typeface="Times New Roman"/>
              </a:rPr>
              <a:t>The difference between local and global variables.</a:t>
            </a:r>
          </a:p>
          <a:p>
            <a:pPr marL="285750" indent="-285750">
              <a:buFont typeface="Arial,Sans-Serif"/>
              <a:buChar char="•"/>
            </a:pPr>
            <a:endParaRPr lang="en-US" sz="2400">
              <a:solidFill>
                <a:srgbClr val="2D3956"/>
              </a:solidFill>
              <a:latin typeface="Times New Roman"/>
              <a:cs typeface="Times New Roman"/>
            </a:endParaRPr>
          </a:p>
          <a:p>
            <a:pPr marL="285750" indent="-285750">
              <a:buFont typeface="Arial,Sans-Serif"/>
              <a:buChar char="•"/>
            </a:pPr>
            <a:r>
              <a:rPr lang="en-US" sz="2400">
                <a:solidFill>
                  <a:srgbClr val="2D3956"/>
                </a:solidFill>
                <a:latin typeface="Times New Roman"/>
                <a:cs typeface="Times New Roman"/>
              </a:rPr>
              <a:t>The top-down program design.</a:t>
            </a:r>
          </a:p>
          <a:p>
            <a:pPr marL="285750" indent="-285750">
              <a:buFont typeface="Arial,Sans-Serif"/>
              <a:buChar char="•"/>
            </a:pPr>
            <a:endParaRPr lang="en-US" sz="2400">
              <a:solidFill>
                <a:srgbClr val="2D3956"/>
              </a:solidFill>
              <a:latin typeface="Times New Roman"/>
              <a:cs typeface="Times New Roman"/>
            </a:endParaRPr>
          </a:p>
          <a:p>
            <a:pPr marL="285750" indent="-285750">
              <a:buFont typeface="Arial,Sans-Serif"/>
              <a:buChar char="•"/>
            </a:pPr>
            <a:r>
              <a:rPr lang="en-US" sz="2400">
                <a:solidFill>
                  <a:srgbClr val="2D3956"/>
                </a:solidFill>
                <a:latin typeface="Times New Roman"/>
                <a:cs typeface="Times New Roman"/>
              </a:rPr>
              <a:t>The recursive functions.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Tree>
    <p:extLst>
      <p:ext uri="{BB962C8B-B14F-4D97-AF65-F5344CB8AC3E}">
        <p14:creationId xmlns:p14="http://schemas.microsoft.com/office/powerpoint/2010/main" val="30705918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1200329"/>
          </a:xfrm>
          <a:prstGeom prst="rect">
            <a:avLst/>
          </a:prstGeom>
          <a:noFill/>
        </p:spPr>
        <p:txBody>
          <a:bodyPr wrap="square" lIns="91440" tIns="45720" rIns="91440" bIns="45720" rtlCol="0" anchor="t">
            <a:spAutoFit/>
          </a:bodyPr>
          <a:lstStyle/>
          <a:p>
            <a:pPr marL="285750" indent="-285750">
              <a:buFont typeface="Arial,Sans-Serif"/>
              <a:buChar char="•"/>
            </a:pPr>
            <a:r>
              <a:rPr lang="en-US" sz="2400" dirty="0">
                <a:solidFill>
                  <a:srgbClr val="2D3956"/>
                </a:solidFill>
                <a:latin typeface="Times New Roman"/>
                <a:cs typeface="Times New Roman"/>
              </a:rPr>
              <a:t>Abstraction mechanism is used to hide details.</a:t>
            </a:r>
            <a:endParaRPr lang="en-US" dirty="0"/>
          </a:p>
          <a:p>
            <a:pPr marL="285750" indent="-285750">
              <a:buFont typeface="Arial,Sans-Serif"/>
              <a:buChar char="•"/>
            </a:pPr>
            <a:r>
              <a:rPr lang="en-US" sz="2400" dirty="0">
                <a:solidFill>
                  <a:srgbClr val="2D3956"/>
                </a:solidFill>
                <a:latin typeface="Times New Roman"/>
                <a:cs typeface="Times New Roman"/>
              </a:rPr>
              <a:t>A programmer hides all but the relevant data in order to reduce complexity and increase efficiency.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5612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ABSTRACTION MECHANISM</a:t>
            </a:r>
          </a:p>
        </p:txBody>
      </p:sp>
      <p:pic>
        <p:nvPicPr>
          <p:cNvPr id="11" name="Picture 10" descr="A hand pointing at a light switch&#10;&#10;Description automatically generated">
            <a:extLst>
              <a:ext uri="{FF2B5EF4-FFF2-40B4-BE49-F238E27FC236}">
                <a16:creationId xmlns:a16="http://schemas.microsoft.com/office/drawing/2014/main" id="{0B1790EB-F8AE-C3CC-6820-D29E098F5550}"/>
              </a:ext>
            </a:extLst>
          </p:cNvPr>
          <p:cNvPicPr>
            <a:picLocks noChangeAspect="1"/>
          </p:cNvPicPr>
          <p:nvPr/>
        </p:nvPicPr>
        <p:blipFill>
          <a:blip r:embed="rId3"/>
          <a:stretch>
            <a:fillRect/>
          </a:stretch>
        </p:blipFill>
        <p:spPr>
          <a:xfrm>
            <a:off x="4138163" y="3244611"/>
            <a:ext cx="4346994" cy="2683533"/>
          </a:xfrm>
          <a:prstGeom prst="rect">
            <a:avLst/>
          </a:prstGeom>
        </p:spPr>
      </p:pic>
    </p:spTree>
    <p:extLst>
      <p:ext uri="{BB962C8B-B14F-4D97-AF65-F5344CB8AC3E}">
        <p14:creationId xmlns:p14="http://schemas.microsoft.com/office/powerpoint/2010/main" val="7892181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Functions serve as abstraction mechanisms.</a:t>
            </a:r>
            <a:endParaRPr lang="en-US" dirty="0"/>
          </a:p>
          <a:p>
            <a:pPr marL="285750" indent="-285750" algn="just">
              <a:buFont typeface="Arial,Sans-Serif"/>
              <a:buChar char="•"/>
            </a:pPr>
            <a:endParaRPr lang="en-US" sz="2400">
              <a:solidFill>
                <a:srgbClr val="2D3956"/>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Functions are the re-usable pieces/block of code which help us to organize structure of the code and do a task.</a:t>
            </a:r>
          </a:p>
          <a:p>
            <a:pPr marL="285750" indent="-285750" algn="just">
              <a:buFont typeface="Arial,Sans-Serif"/>
              <a:buChar char="•"/>
            </a:pPr>
            <a:endParaRPr lang="en-US" sz="2400">
              <a:solidFill>
                <a:srgbClr val="2D3956"/>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Functions allow us to run a specific statements multiple times without repeating these statements.</a:t>
            </a:r>
          </a:p>
          <a:p>
            <a:pPr marL="742950" lvl="1" indent="-285750" algn="just">
              <a:buFont typeface="Arial,Sans-Serif"/>
              <a:buChar char="•"/>
            </a:pPr>
            <a:r>
              <a:rPr lang="en-US" sz="2400" dirty="0">
                <a:solidFill>
                  <a:srgbClr val="2D3956"/>
                </a:solidFill>
                <a:latin typeface="Times New Roman"/>
                <a:cs typeface="Times New Roman"/>
              </a:rPr>
              <a:t>This achieve the concept of "DRY" </a:t>
            </a:r>
            <a:r>
              <a:rPr lang="en-US" sz="2400" dirty="0">
                <a:solidFill>
                  <a:srgbClr val="00B0F0"/>
                </a:solidFill>
                <a:latin typeface="Times New Roman"/>
                <a:cs typeface="Times New Roman"/>
              </a:rPr>
              <a:t>don't repeat yourself</a:t>
            </a:r>
            <a:r>
              <a:rPr lang="en-US" sz="2400" dirty="0">
                <a:solidFill>
                  <a:srgbClr val="2D3956"/>
                </a:solidFill>
                <a:latin typeface="Times New Roman"/>
                <a:cs typeface="Times New Roman"/>
              </a:rPr>
              <a:t>.  </a:t>
            </a:r>
          </a:p>
          <a:p>
            <a:pPr marL="285750" indent="-285750">
              <a:buFont typeface="Arial,Sans-Serif"/>
              <a:buChar char="•"/>
            </a:pPr>
            <a:endParaRPr lang="en-US" sz="2400">
              <a:solidFill>
                <a:srgbClr val="2D3956"/>
              </a:solidFill>
              <a:latin typeface="Times New Roman"/>
              <a:cs typeface="Times New Roman"/>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60276"/>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FUNCTIONS AS AN ABSTRACTION</a:t>
            </a:r>
            <a:endParaRPr lang="en-US">
              <a:solidFill>
                <a:schemeClr val="bg1"/>
              </a:solidFill>
            </a:endParaRPr>
          </a:p>
          <a:p>
            <a:r>
              <a:rPr lang="en-US" sz="2800" b="1">
                <a:solidFill>
                  <a:schemeClr val="bg1"/>
                </a:solidFill>
                <a:latin typeface="Times New Roman"/>
                <a:cs typeface="Times New Roman"/>
              </a:rPr>
              <a:t>MECHANISM</a:t>
            </a:r>
            <a:endParaRPr lang="en-US">
              <a:solidFill>
                <a:schemeClr val="bg1"/>
              </a:solidFill>
            </a:endParaRPr>
          </a:p>
        </p:txBody>
      </p:sp>
    </p:spTree>
    <p:extLst>
      <p:ext uri="{BB962C8B-B14F-4D97-AF65-F5344CB8AC3E}">
        <p14:creationId xmlns:p14="http://schemas.microsoft.com/office/powerpoint/2010/main" val="2999919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buFont typeface="Arial,Sans-Serif"/>
              <a:buChar char="•"/>
            </a:pPr>
            <a:r>
              <a:rPr lang="en-US" sz="2400">
                <a:solidFill>
                  <a:srgbClr val="2D3956"/>
                </a:solidFill>
                <a:latin typeface="Times New Roman"/>
                <a:cs typeface="Times New Roman"/>
              </a:rPr>
              <a:t>The built-in functions: the functions provided by python language.</a:t>
            </a:r>
          </a:p>
          <a:p>
            <a:pPr marL="0" lvl="1"/>
            <a:r>
              <a:rPr lang="en-US" sz="2400">
                <a:solidFill>
                  <a:srgbClr val="2D3956"/>
                </a:solidFill>
                <a:latin typeface="Times New Roman"/>
                <a:cs typeface="Times New Roman"/>
              </a:rPr>
              <a:t>               </a:t>
            </a:r>
            <a:r>
              <a:rPr lang="en-US" sz="2400">
                <a:solidFill>
                  <a:srgbClr val="00B0F0"/>
                </a:solidFill>
                <a:latin typeface="Times New Roman"/>
                <a:cs typeface="Times New Roman"/>
              </a:rPr>
              <a:t>print()</a:t>
            </a:r>
          </a:p>
          <a:p>
            <a:pPr marL="0" lvl="1"/>
            <a:r>
              <a:rPr lang="en-US" sz="2400">
                <a:solidFill>
                  <a:srgbClr val="00B0F0"/>
                </a:solidFill>
                <a:latin typeface="Times New Roman"/>
                <a:cs typeface="Times New Roman"/>
              </a:rPr>
              <a:t>               input()</a:t>
            </a:r>
          </a:p>
          <a:p>
            <a:pPr marL="0" lvl="1"/>
            <a:r>
              <a:rPr lang="en-US" sz="2400">
                <a:solidFill>
                  <a:srgbClr val="00B0F0"/>
                </a:solidFill>
                <a:latin typeface="Times New Roman"/>
                <a:cs typeface="Times New Roman"/>
              </a:rPr>
              <a:t>               </a:t>
            </a:r>
            <a:r>
              <a:rPr lang="en-US" sz="2400" err="1">
                <a:solidFill>
                  <a:srgbClr val="00B0F0"/>
                </a:solidFill>
                <a:latin typeface="Times New Roman"/>
                <a:cs typeface="Times New Roman"/>
              </a:rPr>
              <a:t>popitem</a:t>
            </a:r>
            <a:r>
              <a:rPr lang="en-US" sz="2400">
                <a:solidFill>
                  <a:srgbClr val="00B0F0"/>
                </a:solidFill>
                <a:latin typeface="Times New Roman"/>
                <a:cs typeface="Times New Roman"/>
              </a:rPr>
              <a:t>()</a:t>
            </a:r>
            <a:r>
              <a:rPr lang="en-US" sz="2400">
                <a:solidFill>
                  <a:srgbClr val="2D3956"/>
                </a:solidFill>
                <a:latin typeface="Times New Roman"/>
                <a:cs typeface="Times New Roman"/>
              </a:rPr>
              <a:t>    </a:t>
            </a:r>
          </a:p>
          <a:p>
            <a:pPr marL="285750" lvl="1" indent="-285750">
              <a:buFont typeface="Arial"/>
              <a:buChar char="•"/>
            </a:pPr>
            <a:endParaRPr lang="en-US" sz="2400">
              <a:solidFill>
                <a:srgbClr val="2D3956"/>
              </a:solidFill>
              <a:latin typeface="Times New Roman"/>
              <a:cs typeface="Times New Roman"/>
            </a:endParaRPr>
          </a:p>
          <a:p>
            <a:pPr marL="285750" indent="-285750">
              <a:buFont typeface="Arial,Sans-Serif"/>
              <a:buChar char="•"/>
            </a:pPr>
            <a:r>
              <a:rPr lang="en-US" sz="2400">
                <a:solidFill>
                  <a:srgbClr val="2D3956"/>
                </a:solidFill>
                <a:latin typeface="Times New Roman"/>
                <a:cs typeface="Times New Roman"/>
              </a:rPr>
              <a:t>The user-defined functions:  the functions that the user creates it to do a specific task.</a:t>
            </a:r>
          </a:p>
          <a:p>
            <a:r>
              <a:rPr lang="en-US" sz="2400">
                <a:solidFill>
                  <a:srgbClr val="2D3956"/>
                </a:solidFill>
                <a:latin typeface="Times New Roman"/>
                <a:cs typeface="Times New Roman"/>
              </a:rPr>
              <a:t>               </a:t>
            </a:r>
            <a:r>
              <a:rPr lang="en-US" sz="2400" err="1">
                <a:solidFill>
                  <a:srgbClr val="00B0F0"/>
                </a:solidFill>
                <a:latin typeface="Times New Roman"/>
                <a:cs typeface="Times New Roman"/>
              </a:rPr>
              <a:t>getUserAccount</a:t>
            </a:r>
            <a:r>
              <a:rPr lang="en-US" sz="2400">
                <a:solidFill>
                  <a:srgbClr val="00B0F0"/>
                </a:solidFill>
                <a:latin typeface="Times New Roman"/>
                <a:cs typeface="Times New Roman"/>
              </a:rPr>
              <a:t>()</a:t>
            </a:r>
          </a:p>
          <a:p>
            <a:r>
              <a:rPr lang="en-US" sz="2400">
                <a:solidFill>
                  <a:srgbClr val="00B0F0"/>
                </a:solidFill>
                <a:latin typeface="Times New Roman"/>
                <a:cs typeface="Times New Roman"/>
              </a:rPr>
              <a:t>               </a:t>
            </a:r>
            <a:r>
              <a:rPr lang="en-US" sz="2400" err="1">
                <a:solidFill>
                  <a:srgbClr val="00B0F0"/>
                </a:solidFill>
                <a:latin typeface="Times New Roman"/>
                <a:cs typeface="Times New Roman"/>
              </a:rPr>
              <a:t>updateStudentAddress</a:t>
            </a:r>
            <a:r>
              <a:rPr lang="en-US" sz="2400">
                <a:solidFill>
                  <a:srgbClr val="00B0F0"/>
                </a:solidFill>
                <a:latin typeface="Times New Roman"/>
                <a:cs typeface="Times New Roman"/>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60276"/>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BUILT-IN VS. USER-DEFINED FUNCTIONS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38380758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77219"/>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CREATION</a:t>
            </a:r>
            <a:endParaRPr lang="en-US" sz="2800" b="1">
              <a:solidFill>
                <a:schemeClr val="bg1"/>
              </a:solidFill>
              <a:latin typeface="Times New Roman"/>
              <a:ea typeface="Calibri"/>
              <a:cs typeface="Times New Roman"/>
            </a:endParaRPr>
          </a:p>
        </p:txBody>
      </p:sp>
      <p:pic>
        <p:nvPicPr>
          <p:cNvPr id="3" name="Picture 2" descr="A diagram of a statement&#10;&#10;Description automatically generated">
            <a:extLst>
              <a:ext uri="{FF2B5EF4-FFF2-40B4-BE49-F238E27FC236}">
                <a16:creationId xmlns:a16="http://schemas.microsoft.com/office/drawing/2014/main" id="{B3FC4A4A-2CB0-AE67-A3E7-0F4BEE0A446C}"/>
              </a:ext>
            </a:extLst>
          </p:cNvPr>
          <p:cNvPicPr>
            <a:picLocks noChangeAspect="1"/>
          </p:cNvPicPr>
          <p:nvPr/>
        </p:nvPicPr>
        <p:blipFill>
          <a:blip r:embed="rId3"/>
          <a:stretch>
            <a:fillRect/>
          </a:stretch>
        </p:blipFill>
        <p:spPr>
          <a:xfrm>
            <a:off x="2510286" y="2096913"/>
            <a:ext cx="7200181" cy="3857494"/>
          </a:xfrm>
          <a:prstGeom prst="rect">
            <a:avLst/>
          </a:prstGeom>
        </p:spPr>
      </p:pic>
    </p:spTree>
    <p:extLst>
      <p:ext uri="{BB962C8B-B14F-4D97-AF65-F5344CB8AC3E}">
        <p14:creationId xmlns:p14="http://schemas.microsoft.com/office/powerpoint/2010/main" val="1365690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Code: </a:t>
            </a:r>
            <a:endParaRPr lang="en-US"/>
          </a:p>
          <a:p>
            <a:pPr algn="just">
              <a:buFont typeface="Arial"/>
            </a:pPr>
            <a:r>
              <a:rPr lang="en-US" sz="2400">
                <a:solidFill>
                  <a:srgbClr val="2D3956"/>
                </a:solidFill>
                <a:latin typeface="Times New Roman"/>
                <a:cs typeface="Times New Roman"/>
              </a:rPr>
              <a:t>                </a:t>
            </a:r>
            <a:r>
              <a:rPr lang="en-US" sz="2400">
                <a:solidFill>
                  <a:srgbClr val="00B0F0"/>
                </a:solidFill>
                <a:latin typeface="Times New Roman"/>
                <a:cs typeface="Times New Roman"/>
              </a:rPr>
              <a:t>def  </a:t>
            </a:r>
            <a:r>
              <a:rPr lang="en-US" sz="2400" err="1">
                <a:solidFill>
                  <a:srgbClr val="00B0F0"/>
                </a:solidFill>
                <a:latin typeface="Times New Roman"/>
                <a:cs typeface="Times New Roman"/>
              </a:rPr>
              <a:t>sayHello</a:t>
            </a:r>
            <a:r>
              <a:rPr lang="en-US" sz="2400">
                <a:solidFill>
                  <a:srgbClr val="00B0F0"/>
                </a:solidFill>
                <a:latin typeface="Times New Roman"/>
                <a:cs typeface="Times New Roman"/>
              </a:rPr>
              <a:t>( ):</a:t>
            </a:r>
          </a:p>
          <a:p>
            <a:pPr algn="just">
              <a:buFont typeface="Arial"/>
            </a:pPr>
            <a:r>
              <a:rPr lang="en-US" sz="2400">
                <a:solidFill>
                  <a:srgbClr val="00B0F0"/>
                </a:solidFill>
                <a:latin typeface="Times New Roman"/>
                <a:cs typeface="Times New Roman"/>
              </a:rPr>
              <a:t>                        print("Hello to Python from ESU") </a:t>
            </a:r>
          </a:p>
          <a:p>
            <a:pPr algn="just">
              <a:buFont typeface="Arial"/>
            </a:pPr>
            <a:r>
              <a:rPr lang="en-US" sz="2400">
                <a:solidFill>
                  <a:srgbClr val="00B0F0"/>
                </a:solidFill>
                <a:latin typeface="Times New Roman"/>
                <a:cs typeface="Times New Roman"/>
              </a:rPr>
              <a:t>                </a:t>
            </a:r>
          </a:p>
          <a:p>
            <a:pPr algn="just">
              <a:buFont typeface="Arial"/>
            </a:pPr>
            <a:r>
              <a:rPr lang="en-US" sz="2400">
                <a:solidFill>
                  <a:srgbClr val="00B0F0"/>
                </a:solidFill>
                <a:latin typeface="Times New Roman"/>
                <a:cs typeface="Times New Roman"/>
              </a:rPr>
              <a:t>                def  </a:t>
            </a:r>
            <a:r>
              <a:rPr lang="en-US" sz="2400" err="1">
                <a:solidFill>
                  <a:srgbClr val="00B0F0"/>
                </a:solidFill>
                <a:latin typeface="Times New Roman"/>
                <a:cs typeface="Times New Roman"/>
              </a:rPr>
              <a:t>Mysum</a:t>
            </a:r>
            <a:r>
              <a:rPr lang="en-US" sz="2400">
                <a:solidFill>
                  <a:srgbClr val="00B0F0"/>
                </a:solidFill>
                <a:latin typeface="Times New Roman"/>
                <a:cs typeface="Times New Roman"/>
              </a:rPr>
              <a:t>( ):</a:t>
            </a:r>
          </a:p>
          <a:p>
            <a:pPr algn="just">
              <a:buFont typeface="Arial"/>
            </a:pPr>
            <a:r>
              <a:rPr lang="en-US" sz="2400">
                <a:solidFill>
                  <a:srgbClr val="00B0F0"/>
                </a:solidFill>
                <a:latin typeface="Times New Roman"/>
                <a:cs typeface="Times New Roman"/>
              </a:rPr>
              <a:t>                        X = 4</a:t>
            </a:r>
          </a:p>
          <a:p>
            <a:pPr algn="just">
              <a:buFont typeface="Arial"/>
            </a:pPr>
            <a:r>
              <a:rPr lang="en-US" sz="2400">
                <a:solidFill>
                  <a:srgbClr val="00B0F0"/>
                </a:solidFill>
                <a:latin typeface="Times New Roman"/>
                <a:cs typeface="Times New Roman"/>
              </a:rPr>
              <a:t>                        Y = 5</a:t>
            </a:r>
          </a:p>
          <a:p>
            <a:pPr algn="just"/>
            <a:r>
              <a:rPr lang="en-US" sz="2400">
                <a:solidFill>
                  <a:srgbClr val="00B0F0"/>
                </a:solidFill>
                <a:latin typeface="Times New Roman"/>
                <a:cs typeface="Times New Roman"/>
              </a:rPr>
              <a:t>                        print("Sum = ", X + 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77219"/>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CREATION</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0115486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The </a:t>
            </a:r>
            <a:r>
              <a:rPr lang="en-US" sz="2400">
                <a:solidFill>
                  <a:srgbClr val="FFC000"/>
                </a:solidFill>
                <a:latin typeface="Times New Roman"/>
                <a:cs typeface="Times New Roman"/>
              </a:rPr>
              <a:t>def </a:t>
            </a:r>
            <a:r>
              <a:rPr lang="en-US" sz="2400">
                <a:solidFill>
                  <a:srgbClr val="2D3956"/>
                </a:solidFill>
                <a:latin typeface="Times New Roman"/>
                <a:cs typeface="Times New Roman"/>
              </a:rPr>
              <a:t>statement only creates/declares a function but does not call it. </a:t>
            </a:r>
          </a:p>
          <a:p>
            <a:pPr marL="285750" indent="-285750" algn="just">
              <a:buFont typeface="Arial,Sans-Serif"/>
              <a:buChar char="•"/>
            </a:pPr>
            <a:endParaRPr lang="en-US" sz="2400">
              <a:solidFill>
                <a:srgbClr val="2D3956"/>
              </a:solidFill>
              <a:latin typeface="Times New Roman"/>
              <a:cs typeface="Times New Roman"/>
            </a:endParaRPr>
          </a:p>
          <a:p>
            <a:pPr marL="285750" indent="-285750" algn="just">
              <a:buFont typeface="Arial,Sans-Serif"/>
              <a:buChar char="•"/>
            </a:pPr>
            <a:r>
              <a:rPr lang="en-US" sz="2400">
                <a:solidFill>
                  <a:srgbClr val="2D3956"/>
                </a:solidFill>
                <a:latin typeface="Times New Roman"/>
                <a:cs typeface="Times New Roman"/>
              </a:rPr>
              <a:t>After creating the function, you can call (run) the function by adding parentheses after the function’s name.</a:t>
            </a:r>
          </a:p>
          <a:p>
            <a:pPr algn="just"/>
            <a:r>
              <a:rPr lang="en-US" sz="2400">
                <a:solidFill>
                  <a:srgbClr val="2D3956"/>
                </a:solidFill>
                <a:latin typeface="Times New Roman"/>
                <a:cs typeface="Times New Roman"/>
              </a:rPr>
              <a:t>                </a:t>
            </a:r>
          </a:p>
          <a:p>
            <a:pPr algn="just"/>
            <a:r>
              <a:rPr lang="en-US" sz="2400">
                <a:solidFill>
                  <a:srgbClr val="2D3956"/>
                </a:solidFill>
                <a:latin typeface="Times New Roman"/>
                <a:cs typeface="Times New Roman"/>
              </a:rPr>
              <a:t>                 </a:t>
            </a:r>
            <a:r>
              <a:rPr lang="en-US" sz="2400" err="1">
                <a:solidFill>
                  <a:srgbClr val="00B0F0"/>
                </a:solidFill>
                <a:latin typeface="Times New Roman"/>
                <a:cs typeface="Times New Roman"/>
              </a:rPr>
              <a:t>sayHello</a:t>
            </a:r>
            <a:r>
              <a:rPr lang="en-US" sz="2400">
                <a:solidFill>
                  <a:srgbClr val="00B0F0"/>
                </a:solidFill>
                <a:latin typeface="Times New Roman"/>
                <a:cs typeface="Times New Roman"/>
              </a:rPr>
              <a:t>( ) </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Mysum</a:t>
            </a:r>
            <a:r>
              <a:rPr lang="en-US" sz="2400">
                <a:solidFill>
                  <a:srgbClr val="00B0F0"/>
                </a:solidFill>
                <a:latin typeface="Times New Roman"/>
                <a:cs typeface="Times New Roman"/>
              </a:rPr>
              <a:t>( )</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mysum</a:t>
            </a:r>
            <a:r>
              <a:rPr lang="en-US" sz="2400">
                <a:solidFill>
                  <a:srgbClr val="00B0F0"/>
                </a:solidFill>
                <a:latin typeface="Times New Roman"/>
                <a:cs typeface="Times New Roman"/>
              </a:rPr>
              <a:t>( )</a:t>
            </a:r>
            <a:r>
              <a:rPr lang="en-US" sz="2400">
                <a:solidFill>
                  <a:srgbClr val="2D3956"/>
                </a:solidFill>
                <a:latin typeface="Times New Roman"/>
                <a:cs typeface="Times New Roman"/>
              </a:rPr>
              <a:t>    </a:t>
            </a:r>
            <a:r>
              <a:rPr lang="en-US" sz="2400">
                <a:solidFill>
                  <a:srgbClr val="FF0000"/>
                </a:solidFill>
                <a:latin typeface="Times New Roman"/>
                <a:cs typeface="Times New Roman"/>
              </a:rPr>
              <a:t>#NameError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77219"/>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CALLING</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25968233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A parameter is a </a:t>
            </a:r>
            <a:r>
              <a:rPr lang="en-US" sz="2400" b="1" dirty="0">
                <a:solidFill>
                  <a:srgbClr val="2D3956"/>
                </a:solidFill>
                <a:latin typeface="Times New Roman"/>
                <a:cs typeface="Times New Roman"/>
              </a:rPr>
              <a:t>variable</a:t>
            </a:r>
            <a:r>
              <a:rPr lang="en-US" sz="2400" dirty="0">
                <a:solidFill>
                  <a:srgbClr val="2D3956"/>
                </a:solidFill>
                <a:latin typeface="Times New Roman"/>
                <a:cs typeface="Times New Roman"/>
              </a:rPr>
              <a:t> in a function definition. It is a placeholder and hence does not have a concrete value. </a:t>
            </a:r>
          </a:p>
          <a:p>
            <a:pPr marL="285750" indent="-285750" algn="just">
              <a:buFont typeface="Arial,Sans-Serif"/>
              <a:buChar char="•"/>
            </a:pPr>
            <a:endParaRPr lang="en-US" sz="2400" dirty="0">
              <a:solidFill>
                <a:srgbClr val="2D3956"/>
              </a:solidFill>
              <a:latin typeface="Times New Roman"/>
              <a:cs typeface="Times New Roman"/>
            </a:endParaRPr>
          </a:p>
          <a:p>
            <a:pPr algn="just"/>
            <a:r>
              <a:rPr lang="en-US" sz="2400" dirty="0">
                <a:solidFill>
                  <a:srgbClr val="2D3956"/>
                </a:solidFill>
                <a:latin typeface="Times New Roman"/>
                <a:cs typeface="Times New Roman"/>
              </a:rPr>
              <a:t>                </a:t>
            </a:r>
            <a:r>
              <a:rPr lang="en-US" sz="2400" dirty="0">
                <a:solidFill>
                  <a:srgbClr val="00B0F0"/>
                </a:solidFill>
                <a:latin typeface="Times New Roman"/>
                <a:cs typeface="Times New Roman"/>
              </a:rPr>
              <a:t>def  </a:t>
            </a:r>
            <a:r>
              <a:rPr lang="en-US" sz="2400" dirty="0" err="1">
                <a:solidFill>
                  <a:srgbClr val="00B0F0"/>
                </a:solidFill>
                <a:latin typeface="Times New Roman"/>
                <a:cs typeface="Times New Roman"/>
              </a:rPr>
              <a:t>Mysum</a:t>
            </a:r>
            <a:r>
              <a:rPr lang="en-US" sz="2400" dirty="0">
                <a:solidFill>
                  <a:srgbClr val="00B0F0"/>
                </a:solidFill>
                <a:latin typeface="Times New Roman"/>
                <a:cs typeface="Times New Roman"/>
              </a:rPr>
              <a:t>(x, y):</a:t>
            </a:r>
          </a:p>
          <a:p>
            <a:pPr algn="just"/>
            <a:r>
              <a:rPr lang="en-US" sz="2400" dirty="0">
                <a:solidFill>
                  <a:srgbClr val="00B0F0"/>
                </a:solidFill>
                <a:latin typeface="Times New Roman"/>
                <a:cs typeface="Times New Roman"/>
              </a:rPr>
              <a:t>                        print("Sum = ", x + y)</a:t>
            </a:r>
          </a:p>
          <a:p>
            <a:pPr algn="just"/>
            <a:endParaRPr lang="en-US" sz="2400" dirty="0">
              <a:solidFill>
                <a:srgbClr val="00B0F0"/>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An argument is a </a:t>
            </a:r>
            <a:r>
              <a:rPr lang="en-US" sz="2400" b="1" dirty="0">
                <a:solidFill>
                  <a:srgbClr val="2D3956"/>
                </a:solidFill>
                <a:latin typeface="Times New Roman"/>
                <a:cs typeface="Times New Roman"/>
              </a:rPr>
              <a:t>value</a:t>
            </a:r>
            <a:r>
              <a:rPr lang="en-US" sz="2400" dirty="0">
                <a:solidFill>
                  <a:srgbClr val="2D3956"/>
                </a:solidFill>
                <a:latin typeface="Times New Roman"/>
                <a:cs typeface="Times New Roman"/>
              </a:rPr>
              <a:t> passed during function calling.</a:t>
            </a:r>
          </a:p>
          <a:p>
            <a:pPr algn="just"/>
            <a:r>
              <a:rPr lang="en-US" sz="2400" dirty="0">
                <a:solidFill>
                  <a:srgbClr val="2D3956"/>
                </a:solidFill>
                <a:latin typeface="Times New Roman"/>
                <a:cs typeface="Times New Roman"/>
              </a:rPr>
              <a:t>                       </a:t>
            </a:r>
            <a:r>
              <a:rPr lang="en-US" sz="2400" dirty="0" err="1">
                <a:solidFill>
                  <a:srgbClr val="00B0F0"/>
                </a:solidFill>
                <a:latin typeface="Times New Roman"/>
                <a:cs typeface="Times New Roman"/>
              </a:rPr>
              <a:t>Mysum</a:t>
            </a:r>
            <a:r>
              <a:rPr lang="en-US" sz="2400" dirty="0">
                <a:solidFill>
                  <a:srgbClr val="00B0F0"/>
                </a:solidFill>
                <a:latin typeface="Times New Roman"/>
                <a:cs typeface="Times New Roman"/>
              </a:rPr>
              <a:t>(2, 3)</a:t>
            </a:r>
            <a:r>
              <a:rPr lang="en-US" sz="2400" dirty="0">
                <a:solidFill>
                  <a:srgbClr val="2D3956"/>
                </a:solidFill>
                <a:latin typeface="Times New Roman"/>
                <a:cs typeface="Times New Roman"/>
              </a:rPr>
              <a:t>                </a:t>
            </a:r>
          </a:p>
          <a:p>
            <a:pPr algn="just"/>
            <a:endParaRPr lang="en-US" sz="2400">
              <a:solidFill>
                <a:srgbClr val="FF0000"/>
              </a:solidFill>
              <a:latin typeface="Times New Roman"/>
              <a:cs typeface="Times New Roman"/>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dirty="0">
                <a:solidFill>
                  <a:schemeClr val="bg1"/>
                </a:solidFill>
                <a:latin typeface="Times New Roman"/>
                <a:cs typeface="Times New Roman"/>
              </a:rPr>
              <a:t>FUNCTION PARAMETERS AND  ARGUMENTS</a:t>
            </a:r>
            <a:endParaRPr lang="en-US" sz="2800" b="1" dirty="0">
              <a:solidFill>
                <a:schemeClr val="bg1"/>
              </a:solidFill>
              <a:latin typeface="Times New Roman"/>
              <a:ea typeface="Calibri"/>
              <a:cs typeface="Times New Roman"/>
            </a:endParaRPr>
          </a:p>
        </p:txBody>
      </p:sp>
    </p:spTree>
    <p:extLst>
      <p:ext uri="{BB962C8B-B14F-4D97-AF65-F5344CB8AC3E}">
        <p14:creationId xmlns:p14="http://schemas.microsoft.com/office/powerpoint/2010/main" val="37815284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308324"/>
          </a:xfrm>
          <a:prstGeom prst="rect">
            <a:avLst/>
          </a:prstGeom>
          <a:noFill/>
        </p:spPr>
        <p:txBody>
          <a:bodyPr wrap="square" lIns="91440" tIns="45720" rIns="91440" bIns="45720" rtlCol="0" anchor="t">
            <a:spAutoFit/>
          </a:bodyPr>
          <a:lstStyle/>
          <a:p>
            <a:pPr marL="285750" indent="-285750" algn="just">
              <a:buFont typeface="Arial,Sans-Serif"/>
              <a:buChar char="•"/>
            </a:pPr>
            <a:endParaRPr lang="en-US" sz="2400" dirty="0">
              <a:solidFill>
                <a:srgbClr val="2D3956"/>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Any function may return a computed value or the default value </a:t>
            </a:r>
            <a:r>
              <a:rPr lang="en-US" sz="2400" dirty="0">
                <a:solidFill>
                  <a:srgbClr val="FFC000"/>
                </a:solidFill>
                <a:latin typeface="Times New Roman"/>
                <a:cs typeface="Times New Roman"/>
              </a:rPr>
              <a:t>None</a:t>
            </a:r>
            <a:r>
              <a:rPr lang="en-US" sz="2400" dirty="0">
                <a:solidFill>
                  <a:srgbClr val="2D3956"/>
                </a:solidFill>
                <a:latin typeface="Times New Roman"/>
                <a:cs typeface="Times New Roman"/>
              </a:rPr>
              <a:t>.</a:t>
            </a:r>
            <a:endParaRPr lang="en-US" dirty="0"/>
          </a:p>
          <a:p>
            <a:pPr marL="285750" indent="-285750" algn="just">
              <a:buFont typeface="Arial,Sans-Serif"/>
              <a:buChar char="•"/>
            </a:pPr>
            <a:endParaRPr lang="en-US" sz="2400">
              <a:solidFill>
                <a:srgbClr val="2D3956"/>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A function can return a value using </a:t>
            </a:r>
            <a:r>
              <a:rPr lang="en-US" sz="2400" b="1" dirty="0">
                <a:solidFill>
                  <a:srgbClr val="2D3956"/>
                </a:solidFill>
                <a:latin typeface="Times New Roman"/>
                <a:cs typeface="Times New Roman"/>
              </a:rPr>
              <a:t>the return statement</a:t>
            </a:r>
            <a:r>
              <a:rPr lang="en-US" sz="2400" dirty="0">
                <a:solidFill>
                  <a:srgbClr val="2D3956"/>
                </a:solidFill>
                <a:latin typeface="Times New Roman"/>
                <a:cs typeface="Times New Roman"/>
              </a:rPr>
              <a:t>. </a:t>
            </a:r>
          </a:p>
          <a:p>
            <a:pPr marL="285750" indent="-285750" algn="just">
              <a:buFont typeface="Arial,Sans-Serif"/>
              <a:buChar char="•"/>
            </a:pPr>
            <a:endParaRPr lang="en-US" sz="2400">
              <a:solidFill>
                <a:srgbClr val="2D3956"/>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Unlike C, C++ or Java, multiple values can be returned by a python function.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RETURNING VALUES FROM FUNCTIONS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16412283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677656"/>
          </a:xfrm>
          <a:prstGeom prst="rect">
            <a:avLst/>
          </a:prstGeom>
          <a:noFill/>
        </p:spPr>
        <p:txBody>
          <a:bodyPr wrap="square" lIns="91440" tIns="45720" rIns="91440" bIns="45720" rtlCol="0" anchor="t">
            <a:spAutoFit/>
          </a:bodyPr>
          <a:lstStyle/>
          <a:p>
            <a:pPr marL="285750" indent="-285750">
              <a:buFont typeface="Arial,Sans-Serif"/>
              <a:buChar char="•"/>
            </a:pPr>
            <a:r>
              <a:rPr lang="en-US" sz="2400">
                <a:solidFill>
                  <a:srgbClr val="2D3956"/>
                </a:solidFill>
                <a:latin typeface="Times New Roman"/>
                <a:cs typeface="Times New Roman"/>
              </a:rPr>
              <a:t>Example1: Create function called greetings() that prints a greeting message to the user.</a:t>
            </a:r>
            <a:endParaRPr lang="en-US"/>
          </a:p>
          <a:p>
            <a:pPr marL="285750" indent="-285750">
              <a:buFont typeface="Arial"/>
              <a:buChar char="•"/>
            </a:pPr>
            <a:endParaRPr lang="en-US" sz="2400">
              <a:solidFill>
                <a:srgbClr val="2D3956"/>
              </a:solidFill>
              <a:latin typeface="Times New Roman"/>
              <a:cs typeface="Times New Roman"/>
            </a:endParaRPr>
          </a:p>
          <a:p>
            <a:pPr>
              <a:buFont typeface="Arial"/>
            </a:pPr>
            <a:r>
              <a:rPr lang="en-US" sz="2400">
                <a:solidFill>
                  <a:srgbClr val="2D3956"/>
                </a:solidFill>
                <a:latin typeface="Times New Roman"/>
                <a:cs typeface="Times New Roman"/>
              </a:rPr>
              <a:t>     </a:t>
            </a:r>
            <a:r>
              <a:rPr lang="en-US" sz="2400">
                <a:solidFill>
                  <a:srgbClr val="00B0F0"/>
                </a:solidFill>
                <a:latin typeface="Times New Roman"/>
                <a:cs typeface="Times New Roman"/>
              </a:rPr>
              <a:t>def  greetings():</a:t>
            </a:r>
          </a:p>
          <a:p>
            <a:r>
              <a:rPr lang="en-US" sz="2400">
                <a:solidFill>
                  <a:srgbClr val="00B0F0"/>
                </a:solidFill>
                <a:latin typeface="Times New Roman"/>
                <a:cs typeface="Times New Roman"/>
              </a:rPr>
              <a:t>             print("Hello to my program :) ")</a:t>
            </a:r>
          </a:p>
          <a:p>
            <a:pPr marL="285750" indent="-285750">
              <a:buFont typeface="Arial"/>
              <a:buChar char="•"/>
            </a:pPr>
            <a:endParaRPr lang="en-US" sz="2400">
              <a:solidFill>
                <a:srgbClr val="00B0F0"/>
              </a:solidFill>
              <a:latin typeface="Times New Roman"/>
              <a:cs typeface="Times New Roman"/>
            </a:endParaRPr>
          </a:p>
          <a:p>
            <a:r>
              <a:rPr lang="en-US" sz="2400">
                <a:solidFill>
                  <a:srgbClr val="00B0F0"/>
                </a:solidFill>
                <a:latin typeface="Times New Roman"/>
                <a:cs typeface="Times New Roman"/>
              </a:rPr>
              <a:t>     print(greetings())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9722584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buFont typeface="Arial,Sans-Serif"/>
              <a:buChar char="•"/>
            </a:pPr>
            <a:r>
              <a:rPr lang="en-US" sz="2400">
                <a:solidFill>
                  <a:srgbClr val="2D3956"/>
                </a:solidFill>
                <a:latin typeface="Times New Roman"/>
                <a:cs typeface="Times New Roman"/>
              </a:rPr>
              <a:t>Example2: Create function called sum() with two parameters start and end to calculate the sum of all the numbers starting from start to end.</a:t>
            </a:r>
          </a:p>
          <a:p>
            <a:r>
              <a:rPr lang="en-US" sz="2400">
                <a:solidFill>
                  <a:srgbClr val="2D3956"/>
                </a:solidFill>
                <a:latin typeface="Times New Roman"/>
                <a:cs typeface="Times New Roman"/>
              </a:rPr>
              <a:t>             </a:t>
            </a:r>
            <a:r>
              <a:rPr lang="en-US" sz="2400">
                <a:solidFill>
                  <a:srgbClr val="00B0F0"/>
                </a:solidFill>
                <a:latin typeface="Times New Roman"/>
                <a:cs typeface="Times New Roman"/>
              </a:rPr>
              <a:t>def  sum(start, end):</a:t>
            </a:r>
          </a:p>
          <a:p>
            <a:r>
              <a:rPr lang="en-US" sz="2400">
                <a:solidFill>
                  <a:srgbClr val="00B0F0"/>
                </a:solidFill>
                <a:latin typeface="Times New Roman"/>
                <a:cs typeface="Times New Roman"/>
              </a:rPr>
              <a:t>                     result = 0</a:t>
            </a:r>
          </a:p>
          <a:p>
            <a:r>
              <a:rPr lang="en-US" sz="2400">
                <a:solidFill>
                  <a:srgbClr val="00B0F0"/>
                </a:solidFill>
                <a:latin typeface="Times New Roman"/>
                <a:cs typeface="Times New Roman"/>
              </a:rPr>
              <a:t>                     for x in range(start, end+1):</a:t>
            </a:r>
          </a:p>
          <a:p>
            <a:r>
              <a:rPr lang="en-US" sz="2400">
                <a:solidFill>
                  <a:srgbClr val="00B0F0"/>
                </a:solidFill>
                <a:latin typeface="Times New Roman"/>
                <a:cs typeface="Times New Roman"/>
              </a:rPr>
              <a:t>                           result += x </a:t>
            </a:r>
          </a:p>
          <a:p>
            <a:r>
              <a:rPr lang="en-US" sz="2400">
                <a:solidFill>
                  <a:srgbClr val="00B0F0"/>
                </a:solidFill>
                <a:latin typeface="Times New Roman"/>
                <a:cs typeface="Times New Roman"/>
              </a:rPr>
              <a:t>                     print(result)</a:t>
            </a:r>
          </a:p>
          <a:p>
            <a:r>
              <a:rPr lang="en-US" sz="2400">
                <a:solidFill>
                  <a:srgbClr val="00B0F0"/>
                </a:solidFill>
                <a:latin typeface="Times New Roman"/>
                <a:cs typeface="Times New Roman"/>
              </a:rPr>
              <a:t>            </a:t>
            </a:r>
          </a:p>
          <a:p>
            <a:r>
              <a:rPr lang="en-US" sz="2400">
                <a:solidFill>
                  <a:srgbClr val="00B0F0"/>
                </a:solidFill>
                <a:latin typeface="Times New Roman"/>
                <a:cs typeface="Times New Roman"/>
              </a:rPr>
              <a:t>             print(sum(1, 10))</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23775226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662541"/>
          </a:xfrm>
          <a:prstGeom prst="rect">
            <a:avLst/>
          </a:prstGeom>
          <a:noFill/>
        </p:spPr>
        <p:txBody>
          <a:bodyPr wrap="square" lIns="91440" tIns="45720" rIns="91440" bIns="45720" rtlCol="0" anchor="t">
            <a:spAutoFit/>
          </a:bodyPr>
          <a:lstStyle/>
          <a:p>
            <a:pPr marL="285750" indent="-285750">
              <a:buFont typeface="Arial,Sans-Serif"/>
              <a:buChar char="•"/>
            </a:pPr>
            <a:r>
              <a:rPr lang="en-US" sz="2400">
                <a:solidFill>
                  <a:srgbClr val="2D3956"/>
                </a:solidFill>
                <a:latin typeface="Times New Roman"/>
                <a:cs typeface="Times New Roman"/>
              </a:rPr>
              <a:t>Example2': Create function called sum() with two parameters start and end to calculate the sum of all the numbers starting from start to end.</a:t>
            </a:r>
          </a:p>
          <a:p>
            <a:r>
              <a:rPr lang="en-US" sz="2400">
                <a:solidFill>
                  <a:srgbClr val="2D3956"/>
                </a:solidFill>
                <a:latin typeface="Times New Roman"/>
                <a:cs typeface="Times New Roman"/>
              </a:rPr>
              <a:t>             </a:t>
            </a:r>
            <a:r>
              <a:rPr lang="en-US" sz="2400">
                <a:solidFill>
                  <a:srgbClr val="00B0F0"/>
                </a:solidFill>
                <a:latin typeface="Times New Roman"/>
                <a:cs typeface="Times New Roman"/>
              </a:rPr>
              <a:t> </a:t>
            </a:r>
            <a:r>
              <a:rPr lang="en-US" sz="2000">
                <a:solidFill>
                  <a:srgbClr val="00B0F0"/>
                </a:solidFill>
                <a:latin typeface="Times New Roman"/>
                <a:cs typeface="Times New Roman"/>
              </a:rPr>
              <a:t>def  sum(start, end):</a:t>
            </a:r>
          </a:p>
          <a:p>
            <a:r>
              <a:rPr lang="en-US" sz="2000">
                <a:solidFill>
                  <a:srgbClr val="00B0F0"/>
                </a:solidFill>
                <a:latin typeface="Times New Roman"/>
                <a:cs typeface="Times New Roman"/>
              </a:rPr>
              <a:t>                     result = 0</a:t>
            </a:r>
          </a:p>
          <a:p>
            <a:r>
              <a:rPr lang="en-US" sz="2000">
                <a:solidFill>
                  <a:srgbClr val="00B0F0"/>
                </a:solidFill>
                <a:latin typeface="Times New Roman"/>
                <a:cs typeface="Times New Roman"/>
              </a:rPr>
              <a:t>                     if start &gt; end:</a:t>
            </a:r>
          </a:p>
          <a:p>
            <a:r>
              <a:rPr lang="en-US" sz="2000">
                <a:solidFill>
                  <a:srgbClr val="00B0F0"/>
                </a:solidFill>
                <a:latin typeface="Times New Roman"/>
                <a:cs typeface="Times New Roman"/>
              </a:rPr>
              <a:t>                          print("End must be greater than start!!!!")</a:t>
            </a:r>
          </a:p>
          <a:p>
            <a:r>
              <a:rPr lang="en-US" sz="2000">
                <a:solidFill>
                  <a:srgbClr val="00B0F0"/>
                </a:solidFill>
                <a:latin typeface="Times New Roman"/>
                <a:cs typeface="Times New Roman"/>
              </a:rPr>
              <a:t>                          return    # will return None</a:t>
            </a:r>
          </a:p>
          <a:p>
            <a:r>
              <a:rPr lang="en-US" sz="2000">
                <a:solidFill>
                  <a:srgbClr val="00B0F0"/>
                </a:solidFill>
                <a:latin typeface="Times New Roman"/>
                <a:cs typeface="Times New Roman"/>
              </a:rPr>
              <a:t>                     for x in range(start, end+1):</a:t>
            </a:r>
          </a:p>
          <a:p>
            <a:r>
              <a:rPr lang="en-US" sz="2000">
                <a:solidFill>
                  <a:srgbClr val="00B0F0"/>
                </a:solidFill>
                <a:latin typeface="Times New Roman"/>
                <a:cs typeface="Times New Roman"/>
              </a:rPr>
              <a:t>                          result += x </a:t>
            </a:r>
          </a:p>
          <a:p>
            <a:r>
              <a:rPr lang="en-US" sz="2000">
                <a:solidFill>
                  <a:srgbClr val="00B0F0"/>
                </a:solidFill>
                <a:latin typeface="Times New Roman"/>
                <a:cs typeface="Times New Roman"/>
              </a:rPr>
              <a:t>                     return result</a:t>
            </a:r>
          </a:p>
          <a:p>
            <a:r>
              <a:rPr lang="en-US" sz="2000">
                <a:solidFill>
                  <a:srgbClr val="00B0F0"/>
                </a:solidFill>
                <a:latin typeface="Times New Roman"/>
                <a:cs typeface="Times New Roman"/>
              </a:rPr>
              <a:t>            print(sum(1, 10))</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9986804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Example3:</a:t>
            </a:r>
            <a:endParaRPr lang="en-US"/>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def add(a, b):</a:t>
            </a:r>
          </a:p>
          <a:p>
            <a:pPr algn="just"/>
            <a:r>
              <a:rPr lang="en-US" sz="2400">
                <a:solidFill>
                  <a:srgbClr val="00B0F0"/>
                </a:solidFill>
                <a:latin typeface="Times New Roman"/>
                <a:cs typeface="Times New Roman"/>
              </a:rPr>
              <a:t>                 return a + b </a:t>
            </a:r>
          </a:p>
          <a:p>
            <a:pPr algn="just"/>
            <a:r>
              <a:rPr lang="en-US" sz="2400">
                <a:solidFill>
                  <a:srgbClr val="00B0F0"/>
                </a:solidFill>
                <a:latin typeface="Times New Roman"/>
                <a:cs typeface="Times New Roman"/>
              </a:rPr>
              <a:t>         Res = add(5, 7)  # Res will equal to 12</a:t>
            </a:r>
          </a:p>
          <a:p>
            <a:pPr marL="285750" indent="-285750" algn="just">
              <a:buFont typeface="Arial,Sans-Serif"/>
              <a:buChar char="•"/>
            </a:pPr>
            <a:r>
              <a:rPr lang="en-US" sz="2400">
                <a:solidFill>
                  <a:srgbClr val="2D3956"/>
                </a:solidFill>
                <a:latin typeface="Times New Roman"/>
                <a:cs typeface="Times New Roman"/>
              </a:rPr>
              <a:t>Example4:</a:t>
            </a:r>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def hello():</a:t>
            </a:r>
          </a:p>
          <a:p>
            <a:pPr algn="just"/>
            <a:r>
              <a:rPr lang="en-US" sz="2400">
                <a:solidFill>
                  <a:srgbClr val="00B0F0"/>
                </a:solidFill>
                <a:latin typeface="Times New Roman"/>
                <a:cs typeface="Times New Roman"/>
              </a:rPr>
              <a:t>                print("Hello")</a:t>
            </a:r>
          </a:p>
          <a:p>
            <a:pPr algn="just"/>
            <a:r>
              <a:rPr lang="en-US" sz="2400">
                <a:solidFill>
                  <a:srgbClr val="00B0F0"/>
                </a:solidFill>
                <a:latin typeface="Times New Roman"/>
                <a:cs typeface="Times New Roman"/>
              </a:rPr>
              <a:t>         Res = hello()  #will print Hello and return None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4036575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Example5: returning multiple values</a:t>
            </a:r>
            <a:endParaRPr lang="en-US">
              <a:ea typeface="Calibri" panose="020F0502020204030204"/>
              <a:cs typeface="Calibri" panose="020F0502020204030204"/>
            </a:endParaRPr>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def bigger(a, b):</a:t>
            </a:r>
          </a:p>
          <a:p>
            <a:pPr algn="just"/>
            <a:r>
              <a:rPr lang="en-US" sz="2400">
                <a:solidFill>
                  <a:srgbClr val="00B0F0"/>
                </a:solidFill>
                <a:latin typeface="Times New Roman"/>
                <a:cs typeface="Times New Roman"/>
              </a:rPr>
              <a:t>                if a &gt; b: </a:t>
            </a:r>
          </a:p>
          <a:p>
            <a:pPr algn="just"/>
            <a:r>
              <a:rPr lang="en-US" sz="2400">
                <a:solidFill>
                  <a:srgbClr val="00B0F0"/>
                </a:solidFill>
                <a:latin typeface="Times New Roman"/>
                <a:cs typeface="Times New Roman"/>
              </a:rPr>
              <a:t>                    return a , b</a:t>
            </a:r>
          </a:p>
          <a:p>
            <a:pPr algn="just"/>
            <a:r>
              <a:rPr lang="en-US" sz="2400">
                <a:solidFill>
                  <a:srgbClr val="00B0F0"/>
                </a:solidFill>
                <a:latin typeface="Times New Roman"/>
                <a:cs typeface="Times New Roman"/>
              </a:rPr>
              <a:t>                       else:</a:t>
            </a:r>
          </a:p>
          <a:p>
            <a:pPr algn="just"/>
            <a:r>
              <a:rPr lang="en-US" sz="2400">
                <a:solidFill>
                  <a:srgbClr val="00B0F0"/>
                </a:solidFill>
                <a:latin typeface="Times New Roman"/>
                <a:cs typeface="Times New Roman"/>
              </a:rPr>
              <a:t>                    return b  ,  a</a:t>
            </a:r>
          </a:p>
          <a:p>
            <a:pPr algn="just"/>
            <a:r>
              <a:rPr lang="en-US" sz="2400">
                <a:solidFill>
                  <a:srgbClr val="00B0F0"/>
                </a:solidFill>
                <a:latin typeface="Times New Roman"/>
                <a:cs typeface="Times New Roman"/>
              </a:rPr>
              <a:t>         </a:t>
            </a:r>
          </a:p>
          <a:p>
            <a:pPr algn="just"/>
            <a:r>
              <a:rPr lang="en-US" sz="2400">
                <a:solidFill>
                  <a:srgbClr val="00B0F0"/>
                </a:solidFill>
                <a:latin typeface="Times New Roman"/>
                <a:cs typeface="Times New Roman"/>
              </a:rPr>
              <a:t>            Res = bigger(5, 7)</a:t>
            </a:r>
          </a:p>
          <a:p>
            <a:pPr algn="just"/>
            <a:r>
              <a:rPr lang="en-US" sz="2400">
                <a:solidFill>
                  <a:srgbClr val="00B0F0"/>
                </a:solidFill>
                <a:latin typeface="Times New Roman"/>
                <a:cs typeface="Times New Roman"/>
              </a:rPr>
              <a:t>            print(Res  ,  type(Res))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24938693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Example6: write a function to get a class students marks and display the level of student (i.e., Above, Equal, or Below) the average.</a:t>
            </a:r>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students = [20, 25, 30, 65, 48, 35]</a:t>
            </a:r>
          </a:p>
          <a:p>
            <a:pPr algn="just"/>
            <a:r>
              <a:rPr lang="en-US" sz="2400">
                <a:solidFill>
                  <a:srgbClr val="00B0F0"/>
                </a:solidFill>
                <a:latin typeface="Times New Roman"/>
                <a:cs typeface="Times New Roman"/>
              </a:rPr>
              <a:t>               def </a:t>
            </a:r>
            <a:r>
              <a:rPr lang="en-US" sz="2400" err="1">
                <a:solidFill>
                  <a:srgbClr val="00B0F0"/>
                </a:solidFill>
                <a:latin typeface="Times New Roman"/>
                <a:cs typeface="Times New Roman"/>
              </a:rPr>
              <a:t>stdAverage</a:t>
            </a:r>
            <a:r>
              <a:rPr lang="en-US" sz="2400">
                <a:solidFill>
                  <a:srgbClr val="00B0F0"/>
                </a:solidFill>
                <a:latin typeface="Times New Roman"/>
                <a:cs typeface="Times New Roman"/>
              </a:rPr>
              <a:t>():</a:t>
            </a:r>
          </a:p>
          <a:p>
            <a:pPr algn="just"/>
            <a:r>
              <a:rPr lang="en-US" sz="2400">
                <a:solidFill>
                  <a:srgbClr val="00B0F0"/>
                </a:solidFill>
                <a:latin typeface="Times New Roman"/>
                <a:cs typeface="Times New Roman"/>
              </a:rPr>
              <a:t>                      sum = 0</a:t>
            </a:r>
          </a:p>
          <a:p>
            <a:pPr algn="just"/>
            <a:r>
              <a:rPr lang="en-US" sz="2400">
                <a:solidFill>
                  <a:srgbClr val="00B0F0"/>
                </a:solidFill>
                <a:latin typeface="Times New Roman"/>
                <a:cs typeface="Times New Roman"/>
              </a:rPr>
              <a:t>                      for std in students:</a:t>
            </a:r>
          </a:p>
          <a:p>
            <a:pPr algn="just"/>
            <a:r>
              <a:rPr lang="en-US" sz="2400">
                <a:solidFill>
                  <a:srgbClr val="00B0F0"/>
                </a:solidFill>
                <a:latin typeface="Times New Roman"/>
                <a:cs typeface="Times New Roman"/>
              </a:rPr>
              <a:t>                             sum += std</a:t>
            </a:r>
          </a:p>
          <a:p>
            <a:pPr algn="just"/>
            <a:r>
              <a:rPr lang="en-US" sz="2400">
                <a:solidFill>
                  <a:srgbClr val="00B0F0"/>
                </a:solidFill>
                <a:latin typeface="Times New Roman"/>
                <a:cs typeface="Times New Roman"/>
              </a:rPr>
              <a:t>                      avg = sum / </a:t>
            </a:r>
            <a:r>
              <a:rPr lang="en-US" sz="2400" err="1">
                <a:solidFill>
                  <a:srgbClr val="00B0F0"/>
                </a:solidFill>
                <a:latin typeface="Times New Roman"/>
                <a:cs typeface="Times New Roman"/>
              </a:rPr>
              <a:t>len</a:t>
            </a:r>
            <a:r>
              <a:rPr lang="en-US" sz="2400">
                <a:solidFill>
                  <a:srgbClr val="00B0F0"/>
                </a:solidFill>
                <a:latin typeface="Times New Roman"/>
                <a:cs typeface="Times New Roman"/>
              </a:rPr>
              <a:t>(students)</a:t>
            </a:r>
          </a:p>
          <a:p>
            <a:pPr algn="just"/>
            <a:r>
              <a:rPr lang="en-US" sz="2400">
                <a:solidFill>
                  <a:srgbClr val="00B0F0"/>
                </a:solidFill>
                <a:latin typeface="Times New Roman"/>
                <a:cs typeface="Times New Roman"/>
              </a:rPr>
              <a:t>                      …......</a:t>
            </a:r>
            <a:endParaRPr lang="en-US" sz="1300">
              <a:solidFill>
                <a:srgbClr val="00B0F0"/>
              </a:solidFill>
              <a:latin typeface="Times New Roman"/>
              <a:cs typeface="Times New Roman"/>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5040910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662541"/>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Example6: write a function to get a class students marks and display the level of student (i.e., Above, Equal, or Below) the average.</a:t>
            </a:r>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          </a:t>
            </a:r>
            <a:r>
              <a:rPr lang="en-US" sz="2000">
                <a:solidFill>
                  <a:srgbClr val="00B0F0"/>
                </a:solidFill>
                <a:latin typeface="Times New Roman"/>
                <a:cs typeface="Times New Roman"/>
              </a:rPr>
              <a:t>…......</a:t>
            </a:r>
          </a:p>
          <a:p>
            <a:pPr algn="just"/>
            <a:r>
              <a:rPr lang="en-US" sz="2000">
                <a:solidFill>
                  <a:srgbClr val="00B0F0"/>
                </a:solidFill>
                <a:latin typeface="Times New Roman"/>
                <a:cs typeface="Times New Roman"/>
              </a:rPr>
              <a:t>                      for std in students:</a:t>
            </a:r>
          </a:p>
          <a:p>
            <a:pPr algn="just"/>
            <a:r>
              <a:rPr lang="en-US" sz="2000">
                <a:solidFill>
                  <a:srgbClr val="00B0F0"/>
                </a:solidFill>
                <a:latin typeface="Times New Roman"/>
                <a:cs typeface="Times New Roman"/>
              </a:rPr>
              <a:t>                            if std &gt; avg:   </a:t>
            </a:r>
          </a:p>
          <a:p>
            <a:pPr algn="just"/>
            <a:r>
              <a:rPr lang="en-US" sz="2000">
                <a:solidFill>
                  <a:srgbClr val="00B0F0"/>
                </a:solidFill>
                <a:latin typeface="Times New Roman"/>
                <a:cs typeface="Times New Roman"/>
              </a:rPr>
              <a:t>                                print("Above the average")</a:t>
            </a:r>
          </a:p>
          <a:p>
            <a:pPr algn="just"/>
            <a:r>
              <a:rPr lang="en-US" sz="2000">
                <a:solidFill>
                  <a:srgbClr val="00B0F0"/>
                </a:solidFill>
                <a:latin typeface="Times New Roman"/>
                <a:cs typeface="Times New Roman"/>
              </a:rPr>
              <a:t>                            </a:t>
            </a:r>
            <a:r>
              <a:rPr lang="en-US" sz="2000" err="1">
                <a:solidFill>
                  <a:srgbClr val="00B0F0"/>
                </a:solidFill>
                <a:latin typeface="Times New Roman"/>
                <a:cs typeface="Times New Roman"/>
              </a:rPr>
              <a:t>elif</a:t>
            </a:r>
            <a:r>
              <a:rPr lang="en-US" sz="2000">
                <a:solidFill>
                  <a:srgbClr val="00B0F0"/>
                </a:solidFill>
                <a:latin typeface="Times New Roman"/>
                <a:cs typeface="Times New Roman"/>
              </a:rPr>
              <a:t> std &lt; avg:  </a:t>
            </a:r>
          </a:p>
          <a:p>
            <a:pPr algn="just"/>
            <a:r>
              <a:rPr lang="en-US" sz="2000">
                <a:solidFill>
                  <a:srgbClr val="00B0F0"/>
                </a:solidFill>
                <a:latin typeface="Times New Roman"/>
                <a:cs typeface="Times New Roman"/>
              </a:rPr>
              <a:t>                                print("Below the average")</a:t>
            </a:r>
          </a:p>
          <a:p>
            <a:pPr algn="just"/>
            <a:r>
              <a:rPr lang="en-US" sz="2000">
                <a:solidFill>
                  <a:srgbClr val="00B0F0"/>
                </a:solidFill>
                <a:latin typeface="Times New Roman"/>
                <a:cs typeface="Times New Roman"/>
              </a:rPr>
              <a:t>                            else:   </a:t>
            </a:r>
          </a:p>
          <a:p>
            <a:pPr algn="just"/>
            <a:r>
              <a:rPr lang="en-US" sz="2000">
                <a:solidFill>
                  <a:srgbClr val="00B0F0"/>
                </a:solidFill>
                <a:latin typeface="Times New Roman"/>
                <a:cs typeface="Times New Roman"/>
              </a:rPr>
              <a:t>                                print("Equal the average")</a:t>
            </a:r>
          </a:p>
          <a:p>
            <a:pPr algn="just"/>
            <a:r>
              <a:rPr lang="en-US" sz="2000">
                <a:solidFill>
                  <a:srgbClr val="00B0F0"/>
                </a:solidFill>
                <a:latin typeface="Times New Roman"/>
                <a:cs typeface="Times New Roman"/>
              </a:rPr>
              <a:t>                  </a:t>
            </a:r>
            <a:r>
              <a:rPr lang="en-US" sz="2000" err="1">
                <a:solidFill>
                  <a:srgbClr val="00B0F0"/>
                </a:solidFill>
                <a:latin typeface="Times New Roman"/>
                <a:cs typeface="Times New Roman"/>
              </a:rPr>
              <a:t>stdAverage</a:t>
            </a:r>
            <a:r>
              <a:rPr lang="en-US" sz="2000">
                <a:solidFill>
                  <a:srgbClr val="00B0F0"/>
                </a:solidFill>
                <a:latin typeface="Times New Roman"/>
                <a:cs typeface="Times New Roman"/>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874522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Example7: write a function to calculate and return the factorial n! of a given number.</a:t>
            </a:r>
          </a:p>
          <a:p>
            <a:pPr marL="285750" indent="-285750" algn="just">
              <a:buFont typeface="Arial"/>
              <a:buChar char="•"/>
            </a:pPr>
            <a:endParaRPr lang="en-US" sz="2400">
              <a:solidFill>
                <a:srgbClr val="2D3956"/>
              </a:solidFill>
              <a:latin typeface="Times New Roman"/>
              <a:cs typeface="Times New Roman"/>
            </a:endParaRPr>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def fact(num):</a:t>
            </a:r>
          </a:p>
          <a:p>
            <a:pPr algn="just"/>
            <a:r>
              <a:rPr lang="en-US" sz="2400">
                <a:solidFill>
                  <a:srgbClr val="00B0F0"/>
                </a:solidFill>
                <a:latin typeface="Times New Roman"/>
                <a:cs typeface="Times New Roman"/>
              </a:rPr>
              <a:t>           prod = 1</a:t>
            </a:r>
          </a:p>
          <a:p>
            <a:pPr algn="just"/>
            <a:r>
              <a:rPr lang="en-US" sz="2400">
                <a:solidFill>
                  <a:srgbClr val="00B0F0"/>
                </a:solidFill>
                <a:latin typeface="Times New Roman"/>
                <a:cs typeface="Times New Roman"/>
              </a:rPr>
              <a:t>           for x in range(num, 1, -1):</a:t>
            </a:r>
          </a:p>
          <a:p>
            <a:pPr algn="just"/>
            <a:r>
              <a:rPr lang="en-US" sz="2400">
                <a:solidFill>
                  <a:srgbClr val="00B0F0"/>
                </a:solidFill>
                <a:latin typeface="Times New Roman"/>
                <a:cs typeface="Times New Roman"/>
              </a:rPr>
              <a:t>                 prod *= x</a:t>
            </a:r>
          </a:p>
          <a:p>
            <a:pPr algn="just"/>
            <a:r>
              <a:rPr lang="en-US" sz="2400">
                <a:solidFill>
                  <a:srgbClr val="00B0F0"/>
                </a:solidFill>
                <a:latin typeface="Times New Roman"/>
                <a:cs typeface="Times New Roman"/>
              </a:rPr>
              <a:t>           return prod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FUNCTION EXAMPLES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5731276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785652"/>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Identifier scope refers to the </a:t>
            </a:r>
            <a:r>
              <a:rPr lang="en-US" sz="2400" b="1" dirty="0">
                <a:solidFill>
                  <a:srgbClr val="2D3956"/>
                </a:solidFill>
                <a:latin typeface="Times New Roman"/>
                <a:cs typeface="Times New Roman"/>
              </a:rPr>
              <a:t>accessibility </a:t>
            </a:r>
            <a:r>
              <a:rPr lang="en-US" sz="2400" dirty="0">
                <a:solidFill>
                  <a:srgbClr val="2D3956"/>
                </a:solidFill>
                <a:latin typeface="Times New Roman"/>
                <a:cs typeface="Times New Roman"/>
              </a:rPr>
              <a:t>of identifiers in different parts of code; it is an important concept related to functions.</a:t>
            </a:r>
          </a:p>
          <a:p>
            <a:pPr marL="285750" indent="-285750" algn="just">
              <a:buFont typeface="Arial,Sans-Serif"/>
              <a:buChar char="•"/>
            </a:pPr>
            <a:endParaRPr lang="en-US" sz="2400" dirty="0">
              <a:solidFill>
                <a:srgbClr val="2D3956"/>
              </a:solidFill>
              <a:latin typeface="Times New Roman"/>
              <a:cs typeface="Times New Roman"/>
            </a:endParaRPr>
          </a:p>
          <a:p>
            <a:pPr marL="285750" indent="-285750" algn="just">
              <a:buFont typeface="Arial,Sans-Serif"/>
              <a:buChar char="•"/>
            </a:pPr>
            <a:r>
              <a:rPr lang="en-US" sz="2400" dirty="0">
                <a:solidFill>
                  <a:srgbClr val="2D3956"/>
                </a:solidFill>
                <a:latin typeface="Times New Roman"/>
                <a:cs typeface="Times New Roman"/>
              </a:rPr>
              <a:t>The </a:t>
            </a:r>
            <a:r>
              <a:rPr lang="en-US" sz="2400" b="1" dirty="0">
                <a:solidFill>
                  <a:srgbClr val="2D3956"/>
                </a:solidFill>
                <a:latin typeface="Times New Roman"/>
                <a:cs typeface="Times New Roman"/>
              </a:rPr>
              <a:t>local scope</a:t>
            </a:r>
            <a:r>
              <a:rPr lang="en-US" sz="2400" dirty="0">
                <a:solidFill>
                  <a:srgbClr val="2D3956"/>
                </a:solidFill>
                <a:latin typeface="Times New Roman"/>
                <a:cs typeface="Times New Roman"/>
              </a:rPr>
              <a:t> refers to the variable defined and used inside a block of code, (i.e., function).</a:t>
            </a:r>
            <a:endParaRPr lang="en-US" dirty="0">
              <a:cs typeface="Calibri"/>
            </a:endParaRPr>
          </a:p>
          <a:p>
            <a:pPr algn="just"/>
            <a:r>
              <a:rPr lang="en-US" sz="2400" dirty="0">
                <a:solidFill>
                  <a:srgbClr val="2D3956"/>
                </a:solidFill>
                <a:latin typeface="Times New Roman"/>
                <a:cs typeface="Times New Roman"/>
              </a:rPr>
              <a:t>        </a:t>
            </a:r>
            <a:r>
              <a:rPr lang="en-US" sz="2400" dirty="0">
                <a:solidFill>
                  <a:srgbClr val="00B0F0"/>
                </a:solidFill>
                <a:latin typeface="Times New Roman"/>
                <a:cs typeface="Times New Roman"/>
              </a:rPr>
              <a:t> def </a:t>
            </a:r>
            <a:r>
              <a:rPr lang="en-US" sz="2400" dirty="0" err="1">
                <a:solidFill>
                  <a:srgbClr val="00B0F0"/>
                </a:solidFill>
                <a:latin typeface="Times New Roman"/>
                <a:cs typeface="Times New Roman"/>
              </a:rPr>
              <a:t>testLocal</a:t>
            </a:r>
            <a:r>
              <a:rPr lang="en-US" sz="2400" dirty="0">
                <a:solidFill>
                  <a:srgbClr val="00B0F0"/>
                </a:solidFill>
                <a:latin typeface="Times New Roman"/>
                <a:cs typeface="Times New Roman"/>
              </a:rPr>
              <a:t>():</a:t>
            </a:r>
          </a:p>
          <a:p>
            <a:pPr algn="just"/>
            <a:r>
              <a:rPr lang="en-US" sz="2400" dirty="0">
                <a:solidFill>
                  <a:srgbClr val="00B0F0"/>
                </a:solidFill>
                <a:latin typeface="Times New Roman"/>
                <a:cs typeface="Times New Roman"/>
              </a:rPr>
              <a:t>                </a:t>
            </a:r>
            <a:r>
              <a:rPr lang="en-US" sz="2400" dirty="0">
                <a:solidFill>
                  <a:srgbClr val="FFC000"/>
                </a:solidFill>
                <a:latin typeface="Times New Roman"/>
                <a:cs typeface="Times New Roman"/>
              </a:rPr>
              <a:t>a</a:t>
            </a:r>
            <a:r>
              <a:rPr lang="en-US" sz="2400" dirty="0">
                <a:solidFill>
                  <a:srgbClr val="00B0F0"/>
                </a:solidFill>
                <a:latin typeface="Times New Roman"/>
                <a:cs typeface="Times New Roman"/>
              </a:rPr>
              <a:t> = "Hello </a:t>
            </a:r>
            <a:r>
              <a:rPr lang="en-US" sz="2400" dirty="0" err="1">
                <a:solidFill>
                  <a:srgbClr val="00B0F0"/>
                </a:solidFill>
                <a:latin typeface="Times New Roman"/>
                <a:cs typeface="Times New Roman"/>
              </a:rPr>
              <a:t>im</a:t>
            </a:r>
            <a:r>
              <a:rPr lang="en-US" sz="2400" dirty="0">
                <a:solidFill>
                  <a:srgbClr val="00B0F0"/>
                </a:solidFill>
                <a:latin typeface="Times New Roman"/>
                <a:cs typeface="Times New Roman"/>
              </a:rPr>
              <a:t> a local variable :)" </a:t>
            </a:r>
          </a:p>
          <a:p>
            <a:pPr algn="just"/>
            <a:r>
              <a:rPr lang="en-US" sz="2400" dirty="0">
                <a:solidFill>
                  <a:srgbClr val="00B0F0"/>
                </a:solidFill>
                <a:latin typeface="Times New Roman"/>
                <a:cs typeface="Times New Roman"/>
              </a:rPr>
              <a:t>                print(a)</a:t>
            </a:r>
          </a:p>
          <a:p>
            <a:pPr algn="just"/>
            <a:r>
              <a:rPr lang="en-US" sz="2400" dirty="0">
                <a:solidFill>
                  <a:srgbClr val="00B0F0"/>
                </a:solidFill>
                <a:latin typeface="Times New Roman"/>
                <a:cs typeface="Times New Roman"/>
              </a:rPr>
              <a:t>     </a:t>
            </a:r>
          </a:p>
          <a:p>
            <a:pPr algn="just"/>
            <a:r>
              <a:rPr lang="en-US" sz="2400" dirty="0">
                <a:solidFill>
                  <a:srgbClr val="00B0F0"/>
                </a:solidFill>
                <a:latin typeface="Times New Roman"/>
                <a:cs typeface="Times New Roman"/>
              </a:rPr>
              <a:t>         print(a)</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IDENTIFER SCOPES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15343305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The </a:t>
            </a:r>
            <a:r>
              <a:rPr lang="en-US" sz="2400" b="1" dirty="0">
                <a:solidFill>
                  <a:srgbClr val="2D3956"/>
                </a:solidFill>
                <a:latin typeface="Times New Roman"/>
                <a:cs typeface="Times New Roman"/>
              </a:rPr>
              <a:t>global scope</a:t>
            </a:r>
            <a:r>
              <a:rPr lang="en-US" sz="2400" dirty="0">
                <a:solidFill>
                  <a:srgbClr val="2D3956"/>
                </a:solidFill>
                <a:latin typeface="Times New Roman"/>
                <a:cs typeface="Times New Roman"/>
              </a:rPr>
              <a:t> refers to the variable not belongs to a specific block and used inside the whole program.</a:t>
            </a:r>
          </a:p>
          <a:p>
            <a:pPr marL="285750" indent="-285750" algn="just">
              <a:buFont typeface="Arial"/>
              <a:buChar char="•"/>
            </a:pPr>
            <a:endParaRPr lang="en-US" sz="2400">
              <a:solidFill>
                <a:srgbClr val="2D3956"/>
              </a:solidFill>
              <a:latin typeface="Times New Roman"/>
              <a:cs typeface="Times New Roman"/>
            </a:endParaRPr>
          </a:p>
          <a:p>
            <a:pPr algn="just"/>
            <a:r>
              <a:rPr lang="en-US" sz="2400" dirty="0">
                <a:solidFill>
                  <a:srgbClr val="2D3956"/>
                </a:solidFill>
                <a:latin typeface="Times New Roman"/>
                <a:cs typeface="Times New Roman"/>
              </a:rPr>
              <a:t>         </a:t>
            </a:r>
            <a:r>
              <a:rPr lang="en-US" sz="2400" dirty="0">
                <a:solidFill>
                  <a:srgbClr val="FFC000"/>
                </a:solidFill>
                <a:latin typeface="Times New Roman"/>
                <a:cs typeface="Times New Roman"/>
              </a:rPr>
              <a:t>a</a:t>
            </a:r>
            <a:r>
              <a:rPr lang="en-US" sz="2400" dirty="0">
                <a:solidFill>
                  <a:srgbClr val="00B0F0"/>
                </a:solidFill>
                <a:latin typeface="Times New Roman"/>
                <a:cs typeface="Times New Roman"/>
              </a:rPr>
              <a:t> = "Hello </a:t>
            </a:r>
            <a:r>
              <a:rPr lang="en-US" sz="2400" dirty="0" err="1">
                <a:solidFill>
                  <a:srgbClr val="00B0F0"/>
                </a:solidFill>
                <a:latin typeface="Times New Roman"/>
                <a:cs typeface="Times New Roman"/>
              </a:rPr>
              <a:t>im</a:t>
            </a:r>
            <a:r>
              <a:rPr lang="en-US" sz="2400" dirty="0">
                <a:solidFill>
                  <a:srgbClr val="00B0F0"/>
                </a:solidFill>
                <a:latin typeface="Times New Roman"/>
                <a:cs typeface="Times New Roman"/>
              </a:rPr>
              <a:t> a global variable :)" </a:t>
            </a:r>
          </a:p>
          <a:p>
            <a:pPr algn="just"/>
            <a:r>
              <a:rPr lang="en-US" sz="2400" dirty="0">
                <a:solidFill>
                  <a:srgbClr val="00B0F0"/>
                </a:solidFill>
                <a:latin typeface="Times New Roman"/>
                <a:cs typeface="Times New Roman"/>
              </a:rPr>
              <a:t>         def </a:t>
            </a:r>
            <a:r>
              <a:rPr lang="en-US" sz="2400" dirty="0" err="1">
                <a:solidFill>
                  <a:srgbClr val="00B0F0"/>
                </a:solidFill>
                <a:latin typeface="Times New Roman"/>
                <a:cs typeface="Times New Roman"/>
              </a:rPr>
              <a:t>testGlobal</a:t>
            </a:r>
            <a:r>
              <a:rPr lang="en-US" sz="2400" dirty="0">
                <a:solidFill>
                  <a:srgbClr val="00B0F0"/>
                </a:solidFill>
                <a:latin typeface="Times New Roman"/>
                <a:cs typeface="Times New Roman"/>
              </a:rPr>
              <a:t>():</a:t>
            </a:r>
          </a:p>
          <a:p>
            <a:pPr algn="just"/>
            <a:r>
              <a:rPr lang="en-US" sz="2400" dirty="0">
                <a:solidFill>
                  <a:srgbClr val="00B0F0"/>
                </a:solidFill>
                <a:latin typeface="Times New Roman"/>
                <a:cs typeface="Times New Roman"/>
              </a:rPr>
              <a:t>                print(a)</a:t>
            </a:r>
          </a:p>
          <a:p>
            <a:pPr algn="just"/>
            <a:r>
              <a:rPr lang="en-US" sz="2400" dirty="0">
                <a:solidFill>
                  <a:srgbClr val="00B0F0"/>
                </a:solidFill>
                <a:latin typeface="Times New Roman"/>
                <a:cs typeface="Times New Roman"/>
              </a:rPr>
              <a:t>     </a:t>
            </a:r>
          </a:p>
          <a:p>
            <a:pPr algn="just"/>
            <a:r>
              <a:rPr lang="en-US" sz="2400" dirty="0">
                <a:solidFill>
                  <a:srgbClr val="00B0F0"/>
                </a:solidFill>
                <a:latin typeface="Times New Roman"/>
                <a:cs typeface="Times New Roman"/>
              </a:rPr>
              <a:t>         </a:t>
            </a:r>
            <a:r>
              <a:rPr lang="en-US" sz="2400" dirty="0" err="1">
                <a:solidFill>
                  <a:srgbClr val="00B0F0"/>
                </a:solidFill>
                <a:latin typeface="Times New Roman"/>
                <a:cs typeface="Times New Roman"/>
              </a:rPr>
              <a:t>testGlobal</a:t>
            </a:r>
            <a:r>
              <a:rPr lang="en-US" sz="2400" dirty="0">
                <a:solidFill>
                  <a:srgbClr val="00B0F0"/>
                </a:solidFill>
                <a:latin typeface="Times New Roman"/>
                <a:cs typeface="Times New Roman"/>
              </a:rPr>
              <a:t>() </a:t>
            </a:r>
            <a:r>
              <a:rPr lang="en-US" sz="2400" dirty="0">
                <a:solidFill>
                  <a:srgbClr val="2D3956"/>
                </a:solidFill>
                <a:latin typeface="Times New Roman"/>
                <a:cs typeface="Times New Roman"/>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
        <p:nvSpPr>
          <p:cNvPr id="11" name="TextBox 10">
            <a:extLst>
              <a:ext uri="{FF2B5EF4-FFF2-40B4-BE49-F238E27FC236}">
                <a16:creationId xmlns:a16="http://schemas.microsoft.com/office/drawing/2014/main" id="{464193A3-2E54-3080-B2CC-BC6DB0AA705D}"/>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IDENTIFER SCOPES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3014790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If you modify a global scope variable inside a function, this will throw an error called </a:t>
            </a:r>
            <a:r>
              <a:rPr lang="en-US" sz="2400" b="1" dirty="0" err="1">
                <a:solidFill>
                  <a:srgbClr val="2D3956"/>
                </a:solidFill>
                <a:latin typeface="Times New Roman"/>
                <a:cs typeface="Times New Roman"/>
              </a:rPr>
              <a:t>UnboundLocalError</a:t>
            </a:r>
            <a:r>
              <a:rPr lang="en-US" sz="2400" dirty="0">
                <a:solidFill>
                  <a:srgbClr val="2D3956"/>
                </a:solidFill>
                <a:latin typeface="Times New Roman"/>
                <a:cs typeface="Times New Roman"/>
              </a:rPr>
              <a:t>.</a:t>
            </a:r>
            <a:endParaRPr lang="en-US" dirty="0"/>
          </a:p>
          <a:p>
            <a:pPr algn="just"/>
            <a:r>
              <a:rPr lang="en-US" sz="2400" dirty="0">
                <a:solidFill>
                  <a:srgbClr val="2D3956"/>
                </a:solidFill>
                <a:latin typeface="Times New Roman"/>
                <a:cs typeface="Times New Roman"/>
              </a:rPr>
              <a:t>         </a:t>
            </a:r>
            <a:r>
              <a:rPr lang="en-US" sz="2400" dirty="0">
                <a:solidFill>
                  <a:srgbClr val="00B0F0"/>
                </a:solidFill>
                <a:latin typeface="Times New Roman"/>
                <a:cs typeface="Times New Roman"/>
              </a:rPr>
              <a:t>a = "Hello </a:t>
            </a:r>
            <a:r>
              <a:rPr lang="en-US" sz="2400" dirty="0" err="1">
                <a:solidFill>
                  <a:srgbClr val="00B0F0"/>
                </a:solidFill>
                <a:latin typeface="Times New Roman"/>
                <a:cs typeface="Times New Roman"/>
              </a:rPr>
              <a:t>im</a:t>
            </a:r>
            <a:r>
              <a:rPr lang="en-US" sz="2400" dirty="0">
                <a:solidFill>
                  <a:srgbClr val="00B0F0"/>
                </a:solidFill>
                <a:latin typeface="Times New Roman"/>
                <a:cs typeface="Times New Roman"/>
              </a:rPr>
              <a:t> a global variable :)" </a:t>
            </a:r>
          </a:p>
          <a:p>
            <a:pPr algn="just"/>
            <a:r>
              <a:rPr lang="en-US" sz="2400" dirty="0">
                <a:solidFill>
                  <a:srgbClr val="00B0F0"/>
                </a:solidFill>
                <a:latin typeface="Times New Roman"/>
                <a:cs typeface="Times New Roman"/>
              </a:rPr>
              <a:t>         def </a:t>
            </a:r>
            <a:r>
              <a:rPr lang="en-US" sz="2400" dirty="0" err="1">
                <a:solidFill>
                  <a:srgbClr val="00B0F0"/>
                </a:solidFill>
                <a:latin typeface="Times New Roman"/>
                <a:cs typeface="Times New Roman"/>
              </a:rPr>
              <a:t>testGlobal</a:t>
            </a:r>
            <a:r>
              <a:rPr lang="en-US" sz="2400" dirty="0">
                <a:solidFill>
                  <a:srgbClr val="00B0F0"/>
                </a:solidFill>
                <a:latin typeface="Times New Roman"/>
                <a:cs typeface="Times New Roman"/>
              </a:rPr>
              <a:t>():</a:t>
            </a:r>
          </a:p>
          <a:p>
            <a:pPr algn="just"/>
            <a:r>
              <a:rPr lang="en-US" sz="2400" dirty="0">
                <a:solidFill>
                  <a:srgbClr val="00B0F0"/>
                </a:solidFill>
                <a:latin typeface="Times New Roman"/>
                <a:cs typeface="Times New Roman"/>
              </a:rPr>
              <a:t>                print(a)    </a:t>
            </a:r>
            <a:r>
              <a:rPr lang="en-US" sz="2400" dirty="0">
                <a:solidFill>
                  <a:srgbClr val="FF0000"/>
                </a:solidFill>
                <a:latin typeface="Times New Roman"/>
                <a:cs typeface="Times New Roman"/>
              </a:rPr>
              <a:t># will throw an error</a:t>
            </a:r>
          </a:p>
          <a:p>
            <a:pPr algn="just"/>
            <a:r>
              <a:rPr lang="en-US" sz="2400" dirty="0">
                <a:solidFill>
                  <a:srgbClr val="00B0F0"/>
                </a:solidFill>
                <a:latin typeface="Times New Roman"/>
                <a:cs typeface="Times New Roman"/>
              </a:rPr>
              <a:t>                a = "Hello"    #this means a new variable</a:t>
            </a:r>
          </a:p>
          <a:p>
            <a:pPr algn="just"/>
            <a:r>
              <a:rPr lang="en-US" sz="2400" dirty="0">
                <a:solidFill>
                  <a:srgbClr val="00B0F0"/>
                </a:solidFill>
                <a:latin typeface="Times New Roman"/>
                <a:cs typeface="Times New Roman"/>
              </a:rPr>
              <a:t>                print(a)</a:t>
            </a:r>
          </a:p>
          <a:p>
            <a:pPr algn="just"/>
            <a:r>
              <a:rPr lang="en-US" sz="2400" dirty="0">
                <a:solidFill>
                  <a:srgbClr val="00B0F0"/>
                </a:solidFill>
                <a:latin typeface="Times New Roman"/>
                <a:cs typeface="Times New Roman"/>
              </a:rPr>
              <a:t>     </a:t>
            </a:r>
          </a:p>
          <a:p>
            <a:pPr algn="just"/>
            <a:r>
              <a:rPr lang="en-US" sz="2400" dirty="0">
                <a:solidFill>
                  <a:srgbClr val="00B0F0"/>
                </a:solidFill>
                <a:latin typeface="Times New Roman"/>
                <a:cs typeface="Times New Roman"/>
              </a:rPr>
              <a:t>         </a:t>
            </a:r>
            <a:r>
              <a:rPr lang="en-US" sz="2400" dirty="0" err="1">
                <a:solidFill>
                  <a:srgbClr val="00B0F0"/>
                </a:solidFill>
                <a:latin typeface="Times New Roman"/>
                <a:cs typeface="Times New Roman"/>
              </a:rPr>
              <a:t>testGlobal</a:t>
            </a:r>
            <a:r>
              <a:rPr lang="en-US" sz="2400" dirty="0">
                <a:solidFill>
                  <a:srgbClr val="00B0F0"/>
                </a:solidFill>
                <a:latin typeface="Times New Roman"/>
                <a:cs typeface="Times New Roman"/>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
        <p:nvSpPr>
          <p:cNvPr id="11" name="TextBox 10">
            <a:extLst>
              <a:ext uri="{FF2B5EF4-FFF2-40B4-BE49-F238E27FC236}">
                <a16:creationId xmlns:a16="http://schemas.microsoft.com/office/drawing/2014/main" id="{8AA5FA42-0A1D-6CBC-48ED-1C39CD9599A5}"/>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IDENTIFER SCOPES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21769680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785652"/>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If you need to modify a global scope variable, you need to use the </a:t>
            </a:r>
            <a:r>
              <a:rPr lang="en-US" sz="2400" dirty="0">
                <a:solidFill>
                  <a:srgbClr val="FFC000"/>
                </a:solidFill>
                <a:latin typeface="Times New Roman"/>
                <a:cs typeface="Times New Roman"/>
              </a:rPr>
              <a:t>global </a:t>
            </a:r>
            <a:r>
              <a:rPr lang="en-US" sz="2400" dirty="0">
                <a:solidFill>
                  <a:srgbClr val="2D3956"/>
                </a:solidFill>
                <a:latin typeface="Times New Roman"/>
                <a:cs typeface="Times New Roman"/>
              </a:rPr>
              <a:t>reserved word.</a:t>
            </a:r>
          </a:p>
          <a:p>
            <a:pPr algn="just">
              <a:buFont typeface="Arial"/>
            </a:pPr>
            <a:r>
              <a:rPr lang="en-US" sz="2400" dirty="0">
                <a:solidFill>
                  <a:srgbClr val="2D3956"/>
                </a:solidFill>
                <a:latin typeface="Times New Roman"/>
                <a:cs typeface="Times New Roman"/>
              </a:rPr>
              <a:t>         </a:t>
            </a:r>
            <a:r>
              <a:rPr lang="en-US" sz="2400" dirty="0">
                <a:solidFill>
                  <a:srgbClr val="00B0F0"/>
                </a:solidFill>
                <a:latin typeface="Times New Roman"/>
                <a:cs typeface="Times New Roman"/>
              </a:rPr>
              <a:t>a = "Hello </a:t>
            </a:r>
            <a:r>
              <a:rPr lang="en-US" sz="2400" dirty="0" err="1">
                <a:solidFill>
                  <a:srgbClr val="00B0F0"/>
                </a:solidFill>
                <a:latin typeface="Times New Roman"/>
                <a:cs typeface="Times New Roman"/>
              </a:rPr>
              <a:t>im</a:t>
            </a:r>
            <a:r>
              <a:rPr lang="en-US" sz="2400" dirty="0">
                <a:solidFill>
                  <a:srgbClr val="00B0F0"/>
                </a:solidFill>
                <a:latin typeface="Times New Roman"/>
                <a:cs typeface="Times New Roman"/>
              </a:rPr>
              <a:t> a global variable :)" </a:t>
            </a:r>
          </a:p>
          <a:p>
            <a:pPr algn="just">
              <a:buFont typeface="Arial"/>
            </a:pPr>
            <a:r>
              <a:rPr lang="en-US" sz="2400" dirty="0">
                <a:solidFill>
                  <a:srgbClr val="00B0F0"/>
                </a:solidFill>
                <a:latin typeface="Times New Roman"/>
                <a:cs typeface="Times New Roman"/>
              </a:rPr>
              <a:t>         def </a:t>
            </a:r>
            <a:r>
              <a:rPr lang="en-US" sz="2400" dirty="0" err="1">
                <a:solidFill>
                  <a:srgbClr val="00B0F0"/>
                </a:solidFill>
                <a:latin typeface="Times New Roman"/>
                <a:cs typeface="Times New Roman"/>
              </a:rPr>
              <a:t>testGlobal</a:t>
            </a:r>
            <a:r>
              <a:rPr lang="en-US" sz="2400" dirty="0">
                <a:solidFill>
                  <a:srgbClr val="00B0F0"/>
                </a:solidFill>
                <a:latin typeface="Times New Roman"/>
                <a:cs typeface="Times New Roman"/>
              </a:rPr>
              <a:t>():</a:t>
            </a:r>
          </a:p>
          <a:p>
            <a:pPr algn="just">
              <a:buFont typeface="Arial"/>
            </a:pPr>
            <a:r>
              <a:rPr lang="en-US" sz="2400" dirty="0">
                <a:solidFill>
                  <a:srgbClr val="00B0F0"/>
                </a:solidFill>
                <a:latin typeface="Times New Roman"/>
                <a:cs typeface="Times New Roman"/>
              </a:rPr>
              <a:t>                </a:t>
            </a:r>
            <a:r>
              <a:rPr lang="en-US" sz="2400" dirty="0">
                <a:solidFill>
                  <a:srgbClr val="FAC748"/>
                </a:solidFill>
                <a:latin typeface="Times New Roman"/>
                <a:cs typeface="Times New Roman"/>
              </a:rPr>
              <a:t>global</a:t>
            </a:r>
            <a:r>
              <a:rPr lang="en-US" sz="2400" dirty="0">
                <a:solidFill>
                  <a:srgbClr val="00B0F0"/>
                </a:solidFill>
                <a:latin typeface="Times New Roman"/>
                <a:cs typeface="Times New Roman"/>
              </a:rPr>
              <a:t>   a</a:t>
            </a:r>
          </a:p>
          <a:p>
            <a:pPr algn="just">
              <a:buFont typeface="Arial"/>
            </a:pPr>
            <a:r>
              <a:rPr lang="en-US" sz="2400" dirty="0">
                <a:solidFill>
                  <a:srgbClr val="00B0F0"/>
                </a:solidFill>
                <a:latin typeface="Times New Roman"/>
                <a:cs typeface="Times New Roman"/>
              </a:rPr>
              <a:t>                print(a)</a:t>
            </a:r>
          </a:p>
          <a:p>
            <a:pPr algn="just">
              <a:buFont typeface="Arial"/>
            </a:pPr>
            <a:r>
              <a:rPr lang="en-US" sz="2400" dirty="0">
                <a:solidFill>
                  <a:srgbClr val="00B0F0"/>
                </a:solidFill>
                <a:latin typeface="Times New Roman"/>
                <a:cs typeface="Times New Roman"/>
              </a:rPr>
              <a:t>                a = "Hello"</a:t>
            </a:r>
          </a:p>
          <a:p>
            <a:pPr algn="just">
              <a:buFont typeface="Arial"/>
            </a:pPr>
            <a:r>
              <a:rPr lang="en-US" sz="2400" dirty="0">
                <a:solidFill>
                  <a:srgbClr val="00B0F0"/>
                </a:solidFill>
                <a:latin typeface="Times New Roman"/>
                <a:cs typeface="Times New Roman"/>
              </a:rPr>
              <a:t>                print(a)</a:t>
            </a:r>
          </a:p>
          <a:p>
            <a:pPr algn="just">
              <a:buFont typeface="Arial"/>
            </a:pPr>
            <a:r>
              <a:rPr lang="en-US" sz="2400" dirty="0">
                <a:solidFill>
                  <a:srgbClr val="00B0F0"/>
                </a:solidFill>
                <a:latin typeface="Times New Roman"/>
                <a:cs typeface="Times New Roman"/>
              </a:rPr>
              <a:t>     </a:t>
            </a:r>
          </a:p>
          <a:p>
            <a:pPr algn="just"/>
            <a:r>
              <a:rPr lang="en-US" sz="2400" dirty="0">
                <a:solidFill>
                  <a:srgbClr val="00B0F0"/>
                </a:solidFill>
                <a:latin typeface="Times New Roman"/>
                <a:cs typeface="Times New Roman"/>
              </a:rPr>
              <a:t>         </a:t>
            </a:r>
            <a:r>
              <a:rPr lang="en-US" sz="2400" dirty="0" err="1">
                <a:solidFill>
                  <a:srgbClr val="00B0F0"/>
                </a:solidFill>
                <a:latin typeface="Times New Roman"/>
                <a:cs typeface="Times New Roman"/>
              </a:rPr>
              <a:t>testGlobal</a:t>
            </a:r>
            <a:r>
              <a:rPr lang="en-US" sz="2400" dirty="0">
                <a:solidFill>
                  <a:srgbClr val="00B0F0"/>
                </a:solidFill>
                <a:latin typeface="Times New Roman"/>
                <a:cs typeface="Times New Roman"/>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
        <p:nvSpPr>
          <p:cNvPr id="11" name="TextBox 10">
            <a:extLst>
              <a:ext uri="{FF2B5EF4-FFF2-40B4-BE49-F238E27FC236}">
                <a16:creationId xmlns:a16="http://schemas.microsoft.com/office/drawing/2014/main" id="{ECBD4E6D-1825-92AF-98DF-BC4195531C78}"/>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IDENTIFER SCOPES</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3987220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1938992"/>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Recursion means iteration. Recursion can be used in place of looping by allowing a function to call itself.</a:t>
            </a:r>
            <a:endParaRPr lang="en-US" dirty="0">
              <a:cs typeface="Calibri" panose="020F0502020204030204"/>
            </a:endParaRPr>
          </a:p>
          <a:p>
            <a:pPr marL="285750" indent="-285750" algn="just">
              <a:buFont typeface="Arial,Sans-Serif"/>
              <a:buChar char="•"/>
            </a:pPr>
            <a:r>
              <a:rPr lang="en-US" sz="2400" dirty="0">
                <a:solidFill>
                  <a:srgbClr val="2D3956"/>
                </a:solidFill>
                <a:latin typeface="Times New Roman"/>
                <a:cs typeface="Times New Roman"/>
              </a:rPr>
              <a:t>A function is called recursive, if the body of function calls the function itself until the condition for recursion is true. A python recursive function has a termination condition.</a:t>
            </a:r>
            <a:endParaRPr lang="en-US" dirty="0">
              <a:ea typeface="Calibri"/>
              <a:cs typeface="Calibri"/>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RECURSIVE FUNCTIONS</a:t>
            </a:r>
            <a:endParaRPr lang="en-US" sz="2800" b="1">
              <a:solidFill>
                <a:schemeClr val="bg1"/>
              </a:solidFill>
              <a:latin typeface="Times New Roman"/>
              <a:ea typeface="Calibri"/>
              <a:cs typeface="Times New Roman"/>
            </a:endParaRPr>
          </a:p>
        </p:txBody>
      </p:sp>
      <p:pic>
        <p:nvPicPr>
          <p:cNvPr id="3" name="Picture 2" descr="A diagram of a call&#10;&#10;Description automatically generated">
            <a:extLst>
              <a:ext uri="{FF2B5EF4-FFF2-40B4-BE49-F238E27FC236}">
                <a16:creationId xmlns:a16="http://schemas.microsoft.com/office/drawing/2014/main" id="{3E36671E-CEC8-EB11-8C0B-ACBB394BBAB6}"/>
              </a:ext>
            </a:extLst>
          </p:cNvPr>
          <p:cNvPicPr>
            <a:picLocks noChangeAspect="1"/>
          </p:cNvPicPr>
          <p:nvPr/>
        </p:nvPicPr>
        <p:blipFill>
          <a:blip r:embed="rId3"/>
          <a:stretch>
            <a:fillRect/>
          </a:stretch>
        </p:blipFill>
        <p:spPr>
          <a:xfrm>
            <a:off x="4235570" y="3875947"/>
            <a:ext cx="3864633" cy="2139728"/>
          </a:xfrm>
          <a:prstGeom prst="rect">
            <a:avLst/>
          </a:prstGeom>
        </p:spPr>
      </p:pic>
    </p:spTree>
    <p:extLst>
      <p:ext uri="{BB962C8B-B14F-4D97-AF65-F5344CB8AC3E}">
        <p14:creationId xmlns:p14="http://schemas.microsoft.com/office/powerpoint/2010/main" val="30123031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A recursive function has:</a:t>
            </a:r>
            <a:endParaRPr lang="en-US"/>
          </a:p>
          <a:p>
            <a:pPr marL="742950" lvl="1" indent="-285750" algn="just">
              <a:buFont typeface="Arial,Sans-Serif"/>
              <a:buChar char="•"/>
            </a:pPr>
            <a:r>
              <a:rPr lang="en-US" sz="2400">
                <a:solidFill>
                  <a:srgbClr val="2D3956"/>
                </a:solidFill>
                <a:latin typeface="Times New Roman"/>
                <a:cs typeface="Times New Roman"/>
              </a:rPr>
              <a:t>Base case: the smallest version of the problem.</a:t>
            </a:r>
          </a:p>
          <a:p>
            <a:pPr marL="742950" lvl="1" indent="-285750" algn="just">
              <a:buFont typeface="Arial,Sans-Serif"/>
              <a:buChar char="•"/>
            </a:pPr>
            <a:r>
              <a:rPr lang="en-US" sz="2400">
                <a:solidFill>
                  <a:srgbClr val="2D3956"/>
                </a:solidFill>
                <a:latin typeface="Times New Roman"/>
                <a:cs typeface="Times New Roman"/>
              </a:rPr>
              <a:t>Recursive case.</a:t>
            </a:r>
          </a:p>
          <a:p>
            <a:pPr marL="742950" lvl="1" indent="-285750" algn="just">
              <a:buFont typeface="Arial,Sans-Serif"/>
              <a:buChar char="•"/>
            </a:pPr>
            <a:endParaRPr lang="en-US" sz="2400">
              <a:solidFill>
                <a:srgbClr val="2D3956"/>
              </a:solidFill>
              <a:latin typeface="Times New Roman"/>
              <a:cs typeface="Times New Roman"/>
            </a:endParaRPr>
          </a:p>
          <a:p>
            <a:pPr marL="285750" indent="-285750" algn="just">
              <a:buFont typeface="Arial,Sans-Serif"/>
              <a:buChar char="•"/>
            </a:pPr>
            <a:r>
              <a:rPr lang="en-US" sz="2400">
                <a:solidFill>
                  <a:srgbClr val="2D3956"/>
                </a:solidFill>
                <a:latin typeface="Times New Roman"/>
                <a:cs typeface="Times New Roman"/>
              </a:rPr>
              <a:t>The factorial calculation:</a:t>
            </a:r>
          </a:p>
          <a:p>
            <a:pPr marL="742950" lvl="1" indent="-285750" algn="just">
              <a:buFont typeface="Arial,Sans-Serif"/>
              <a:buChar char="•"/>
            </a:pPr>
            <a:r>
              <a:rPr lang="en-US" sz="2400">
                <a:solidFill>
                  <a:srgbClr val="2D3956"/>
                </a:solidFill>
                <a:latin typeface="Times New Roman"/>
                <a:cs typeface="Times New Roman"/>
              </a:rPr>
              <a:t>Base case:               </a:t>
            </a:r>
            <a:r>
              <a:rPr lang="en-US" sz="2400">
                <a:solidFill>
                  <a:srgbClr val="00B0F0"/>
                </a:solidFill>
                <a:latin typeface="Times New Roman"/>
                <a:cs typeface="Times New Roman"/>
              </a:rPr>
              <a:t>1     if   number = 0</a:t>
            </a:r>
            <a:r>
              <a:rPr lang="en-US" sz="2400">
                <a:solidFill>
                  <a:srgbClr val="2D3956"/>
                </a:solidFill>
                <a:latin typeface="Times New Roman"/>
                <a:cs typeface="Times New Roman"/>
              </a:rPr>
              <a:t> </a:t>
            </a:r>
          </a:p>
          <a:p>
            <a:pPr marL="742950" lvl="1" indent="-285750" algn="just">
              <a:buFont typeface="Arial"/>
              <a:buChar char="•"/>
            </a:pPr>
            <a:endParaRPr lang="en-US" sz="2400">
              <a:solidFill>
                <a:srgbClr val="2D3956"/>
              </a:solidFill>
              <a:latin typeface="Times New Roman"/>
              <a:cs typeface="Times New Roman"/>
            </a:endParaRPr>
          </a:p>
          <a:p>
            <a:pPr marL="742950" lvl="1" indent="-285750" algn="just">
              <a:buFont typeface="Arial"/>
              <a:buChar char="•"/>
            </a:pPr>
            <a:r>
              <a:rPr lang="en-US" sz="2400">
                <a:solidFill>
                  <a:srgbClr val="2D3956"/>
                </a:solidFill>
                <a:latin typeface="Times New Roman"/>
                <a:cs typeface="Times New Roman"/>
              </a:rPr>
              <a:t>Recursive case:      </a:t>
            </a:r>
            <a:r>
              <a:rPr lang="en-US" sz="2400">
                <a:solidFill>
                  <a:srgbClr val="00B0F0"/>
                </a:solidFill>
                <a:latin typeface="Times New Roman"/>
                <a:cs typeface="Times New Roman"/>
              </a:rPr>
              <a:t>number * (number - 1)!         if number &gt; 0</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RECURSIVE FUNCTIONS</a:t>
            </a:r>
            <a:endParaRPr lang="en-US" sz="2800" b="1">
              <a:solidFill>
                <a:schemeClr val="bg1"/>
              </a:solidFill>
              <a:latin typeface="Times New Roman"/>
              <a:ea typeface="Calibri"/>
              <a:cs typeface="Times New Roman"/>
            </a:endParaRPr>
          </a:p>
        </p:txBody>
      </p:sp>
      <p:sp>
        <p:nvSpPr>
          <p:cNvPr id="7"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0156652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a:solidFill>
                  <a:srgbClr val="2D3956"/>
                </a:solidFill>
                <a:latin typeface="Times New Roman"/>
                <a:cs typeface="Times New Roman"/>
              </a:rPr>
              <a:t>Code:</a:t>
            </a:r>
            <a:endParaRPr lang="en-US">
              <a:solidFill>
                <a:srgbClr val="000000"/>
              </a:solidFill>
              <a:latin typeface="Calibri" panose="020F0502020204030204"/>
              <a:ea typeface="Calibri" panose="020F0502020204030204"/>
              <a:cs typeface="Calibri" panose="020F0502020204030204"/>
            </a:endParaRPr>
          </a:p>
          <a:p>
            <a:pPr marL="285750" indent="-285750" algn="just">
              <a:buFont typeface="Arial"/>
              <a:buChar char="•"/>
            </a:pPr>
            <a:endParaRPr lang="en-US" sz="2400">
              <a:solidFill>
                <a:srgbClr val="2D3956"/>
              </a:solidFill>
              <a:latin typeface="Times New Roman"/>
              <a:cs typeface="Times New Roman"/>
            </a:endParaRPr>
          </a:p>
          <a:p>
            <a:pPr marL="0" lvl="1" algn="just"/>
            <a:r>
              <a:rPr lang="en-US" sz="2400">
                <a:solidFill>
                  <a:srgbClr val="2D3956"/>
                </a:solidFill>
                <a:latin typeface="Times New Roman"/>
                <a:cs typeface="Times New Roman"/>
              </a:rPr>
              <a:t>       </a:t>
            </a:r>
            <a:r>
              <a:rPr lang="en-US" sz="2400">
                <a:solidFill>
                  <a:srgbClr val="00B0F0"/>
                </a:solidFill>
                <a:latin typeface="Times New Roman"/>
                <a:cs typeface="Times New Roman"/>
              </a:rPr>
              <a:t>def fact(num):</a:t>
            </a:r>
          </a:p>
          <a:p>
            <a:pPr marL="0" lvl="1" algn="just"/>
            <a:r>
              <a:rPr lang="en-US" sz="2400">
                <a:solidFill>
                  <a:srgbClr val="00B0F0"/>
                </a:solidFill>
                <a:latin typeface="Times New Roman"/>
                <a:cs typeface="Times New Roman"/>
              </a:rPr>
              <a:t>              if num == 1:</a:t>
            </a:r>
          </a:p>
          <a:p>
            <a:pPr marL="0" lvl="1" algn="just"/>
            <a:r>
              <a:rPr lang="en-US" sz="2400">
                <a:solidFill>
                  <a:srgbClr val="00B0F0"/>
                </a:solidFill>
                <a:latin typeface="Times New Roman"/>
                <a:cs typeface="Times New Roman"/>
              </a:rPr>
              <a:t>                 return 1</a:t>
            </a:r>
          </a:p>
          <a:p>
            <a:pPr marL="0" lvl="1" algn="just"/>
            <a:r>
              <a:rPr lang="en-US" sz="2400">
                <a:solidFill>
                  <a:srgbClr val="00B0F0"/>
                </a:solidFill>
                <a:latin typeface="Times New Roman"/>
                <a:cs typeface="Times New Roman"/>
              </a:rPr>
              <a:t>              else:</a:t>
            </a:r>
          </a:p>
          <a:p>
            <a:pPr marL="0" lvl="1" algn="just"/>
            <a:r>
              <a:rPr lang="en-US" sz="2400">
                <a:solidFill>
                  <a:srgbClr val="00B0F0"/>
                </a:solidFill>
                <a:latin typeface="Times New Roman"/>
                <a:cs typeface="Times New Roman"/>
              </a:rPr>
              <a:t>                 return num * fact(num-1)</a:t>
            </a:r>
          </a:p>
          <a:p>
            <a:pPr marL="0" lvl="1" algn="just"/>
            <a:r>
              <a:rPr lang="en-US" sz="2400">
                <a:solidFill>
                  <a:srgbClr val="00B0F0"/>
                </a:solidFill>
                <a:latin typeface="Times New Roman"/>
                <a:cs typeface="Times New Roman"/>
              </a:rPr>
              <a:t>   </a:t>
            </a:r>
          </a:p>
          <a:p>
            <a:pPr marL="0" lvl="1" algn="just"/>
            <a:r>
              <a:rPr lang="en-US" sz="2400">
                <a:solidFill>
                  <a:srgbClr val="00B0F0"/>
                </a:solidFill>
                <a:latin typeface="Times New Roman"/>
                <a:cs typeface="Times New Roman"/>
              </a:rPr>
              <a:t>       fact(5)</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RECURSIVE FUNCTIONS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3611532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461665"/>
          </a:xfrm>
          <a:prstGeom prst="rect">
            <a:avLst/>
          </a:prstGeom>
          <a:noFill/>
        </p:spPr>
        <p:txBody>
          <a:bodyPr wrap="square" lIns="91440" tIns="45720" rIns="91440" bIns="45720" rtlCol="0" anchor="t">
            <a:spAutoFit/>
          </a:bodyPr>
          <a:lstStyle/>
          <a:p>
            <a:pPr marL="285750" indent="-285750" algn="just">
              <a:buFont typeface="Arial"/>
              <a:buChar char="•"/>
            </a:pPr>
            <a:r>
              <a:rPr lang="en-US" sz="2400">
                <a:solidFill>
                  <a:srgbClr val="2D3956"/>
                </a:solidFill>
                <a:latin typeface="Times New Roman"/>
                <a:cs typeface="Times New Roman"/>
              </a:rPr>
              <a:t>The factorial iterations look like.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RECURSIVE FUNCTIONS</a:t>
            </a:r>
            <a:endParaRPr lang="en-US" sz="2800" b="1">
              <a:solidFill>
                <a:schemeClr val="bg1"/>
              </a:solidFill>
              <a:latin typeface="Times New Roman"/>
              <a:ea typeface="Calibri"/>
              <a:cs typeface="Times New Roman"/>
            </a:endParaRPr>
          </a:p>
        </p:txBody>
      </p:sp>
      <p:pic>
        <p:nvPicPr>
          <p:cNvPr id="3" name="Picture 2" descr="A diagram of a recursion&#10;&#10;Description automatically generated">
            <a:extLst>
              <a:ext uri="{FF2B5EF4-FFF2-40B4-BE49-F238E27FC236}">
                <a16:creationId xmlns:a16="http://schemas.microsoft.com/office/drawing/2014/main" id="{E3468215-148E-C037-832A-29B936C7BB30}"/>
              </a:ext>
            </a:extLst>
          </p:cNvPr>
          <p:cNvPicPr>
            <a:picLocks noChangeAspect="1"/>
          </p:cNvPicPr>
          <p:nvPr/>
        </p:nvPicPr>
        <p:blipFill>
          <a:blip r:embed="rId3"/>
          <a:stretch>
            <a:fillRect/>
          </a:stretch>
        </p:blipFill>
        <p:spPr>
          <a:xfrm>
            <a:off x="2193984" y="2856711"/>
            <a:ext cx="7660255" cy="3114275"/>
          </a:xfrm>
          <a:prstGeom prst="rect">
            <a:avLst/>
          </a:prstGeom>
        </p:spPr>
      </p:pic>
      <p:sp>
        <p:nvSpPr>
          <p:cNvPr id="7"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69153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308324"/>
          </a:xfrm>
          <a:prstGeom prst="rect">
            <a:avLst/>
          </a:prstGeom>
          <a:noFill/>
        </p:spPr>
        <p:txBody>
          <a:bodyPr wrap="square" lIns="91440" tIns="45720" rIns="91440" bIns="45720" rtlCol="0" anchor="t">
            <a:spAutoFit/>
          </a:bodyPr>
          <a:lstStyle/>
          <a:p>
            <a:pPr marL="285750" indent="-285750" algn="just">
              <a:buFont typeface="Arial"/>
              <a:buChar char="•"/>
            </a:pPr>
            <a:r>
              <a:rPr lang="en-US" sz="2400">
                <a:solidFill>
                  <a:srgbClr val="2D3956"/>
                </a:solidFill>
                <a:latin typeface="Times New Roman"/>
                <a:cs typeface="Times New Roman"/>
              </a:rPr>
              <a:t>Example10: a function to display the numbers from a lower bound to an upper one</a:t>
            </a:r>
            <a:endParaRPr lang="en-US">
              <a:ea typeface="Calibri" panose="020F0502020204030204"/>
              <a:cs typeface="Calibri" panose="020F0502020204030204"/>
            </a:endParaRPr>
          </a:p>
          <a:p>
            <a:pPr marL="285750" indent="-285750" algn="just">
              <a:buFont typeface="Arial"/>
              <a:buChar char="•"/>
            </a:pPr>
            <a:endParaRPr lang="en-US" sz="2400">
              <a:solidFill>
                <a:srgbClr val="2D3956"/>
              </a:solidFill>
              <a:latin typeface="Times New Roman"/>
              <a:cs typeface="Times New Roman"/>
            </a:endParaRPr>
          </a:p>
          <a:p>
            <a:pPr algn="just"/>
            <a:r>
              <a:rPr lang="en-US" sz="2400">
                <a:solidFill>
                  <a:srgbClr val="2D3956"/>
                </a:solidFill>
                <a:latin typeface="Times New Roman"/>
                <a:cs typeface="Times New Roman"/>
              </a:rPr>
              <a:t> </a:t>
            </a:r>
            <a:r>
              <a:rPr lang="en-US" sz="2400">
                <a:solidFill>
                  <a:srgbClr val="00B0F0"/>
                </a:solidFill>
                <a:latin typeface="Times New Roman"/>
                <a:cs typeface="Times New Roman"/>
              </a:rPr>
              <a:t>     def </a:t>
            </a:r>
            <a:r>
              <a:rPr lang="en-US" sz="2400" err="1">
                <a:solidFill>
                  <a:srgbClr val="00B0F0"/>
                </a:solidFill>
                <a:latin typeface="Times New Roman"/>
                <a:cs typeface="Times New Roman"/>
              </a:rPr>
              <a:t>displayRange</a:t>
            </a:r>
            <a:r>
              <a:rPr lang="en-US" sz="2400">
                <a:solidFill>
                  <a:srgbClr val="00B0F0"/>
                </a:solidFill>
                <a:latin typeface="Times New Roman"/>
                <a:cs typeface="Times New Roman"/>
              </a:rPr>
              <a:t>(lower, upper):</a:t>
            </a:r>
          </a:p>
          <a:p>
            <a:pPr marL="0" lvl="1" algn="just"/>
            <a:r>
              <a:rPr lang="en-US" sz="2400">
                <a:solidFill>
                  <a:srgbClr val="00B0F0"/>
                </a:solidFill>
                <a:latin typeface="Times New Roman"/>
                <a:cs typeface="Times New Roman"/>
              </a:rPr>
              <a:t>       if lower &lt;= upper:</a:t>
            </a:r>
          </a:p>
          <a:p>
            <a:pPr marL="0" lvl="1" algn="just"/>
            <a:r>
              <a:rPr lang="en-US" sz="2400">
                <a:solidFill>
                  <a:srgbClr val="00B0F0"/>
                </a:solidFill>
                <a:latin typeface="Times New Roman"/>
                <a:cs typeface="Times New Roman"/>
              </a:rPr>
              <a:t>           print(lower)</a:t>
            </a:r>
          </a:p>
          <a:p>
            <a:pPr marL="0" lvl="1"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displayRange</a:t>
            </a:r>
            <a:r>
              <a:rPr lang="en-US" sz="2400">
                <a:solidFill>
                  <a:srgbClr val="00B0F0"/>
                </a:solidFill>
                <a:latin typeface="Times New Roman"/>
                <a:cs typeface="Times New Roman"/>
              </a:rPr>
              <a:t>(lower+1, upper)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RECURSIVE FUNCTIONS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27002003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
              <a:buChar char="•"/>
            </a:pPr>
            <a:r>
              <a:rPr lang="en-US" sz="2400">
                <a:solidFill>
                  <a:srgbClr val="2D3956"/>
                </a:solidFill>
                <a:latin typeface="Times New Roman"/>
                <a:cs typeface="Times New Roman"/>
              </a:rPr>
              <a:t>Example11: write a recursive function to return True if word is a palindrome, False if not.</a:t>
            </a:r>
            <a:endParaRPr lang="en-US">
              <a:solidFill>
                <a:srgbClr val="000000"/>
              </a:solidFill>
              <a:latin typeface="Calibri" panose="020F0502020204030204"/>
              <a:ea typeface="Calibri" panose="020F0502020204030204"/>
              <a:cs typeface="Calibri" panose="020F0502020204030204"/>
            </a:endParaRPr>
          </a:p>
          <a:p>
            <a:pPr marL="285750" indent="-285750" algn="just">
              <a:buFont typeface="Arial"/>
              <a:buChar char="•"/>
            </a:pPr>
            <a:endParaRPr lang="en-US" sz="2400">
              <a:solidFill>
                <a:srgbClr val="00B0F0"/>
              </a:solidFill>
              <a:latin typeface="Times New Roman"/>
              <a:cs typeface="Times New Roman"/>
            </a:endParaRPr>
          </a:p>
          <a:p>
            <a:pPr algn="just"/>
            <a:r>
              <a:rPr lang="en-US" sz="2400">
                <a:solidFill>
                  <a:srgbClr val="00B0F0"/>
                </a:solidFill>
                <a:latin typeface="Times New Roman"/>
                <a:cs typeface="Times New Roman"/>
              </a:rPr>
              <a:t>      def </a:t>
            </a:r>
            <a:r>
              <a:rPr lang="en-US" sz="2400" err="1">
                <a:solidFill>
                  <a:srgbClr val="00B0F0"/>
                </a:solidFill>
                <a:latin typeface="Times New Roman"/>
                <a:cs typeface="Times New Roman"/>
              </a:rPr>
              <a:t>is_palindrome</a:t>
            </a:r>
            <a:r>
              <a:rPr lang="en-US" sz="2400">
                <a:solidFill>
                  <a:srgbClr val="00B0F0"/>
                </a:solidFill>
                <a:latin typeface="Times New Roman"/>
                <a:cs typeface="Times New Roman"/>
              </a:rPr>
              <a:t>(word):</a:t>
            </a:r>
          </a:p>
          <a:p>
            <a:pPr marL="0" lvl="1" algn="just"/>
            <a:r>
              <a:rPr lang="en-US" sz="2400">
                <a:solidFill>
                  <a:srgbClr val="00B0F0"/>
                </a:solidFill>
                <a:latin typeface="Times New Roman"/>
                <a:cs typeface="Times New Roman"/>
              </a:rPr>
              <a:t>       if </a:t>
            </a:r>
            <a:r>
              <a:rPr lang="en-US" sz="2400" err="1">
                <a:solidFill>
                  <a:srgbClr val="00B0F0"/>
                </a:solidFill>
                <a:latin typeface="Times New Roman"/>
                <a:cs typeface="Times New Roman"/>
              </a:rPr>
              <a:t>len</a:t>
            </a:r>
            <a:r>
              <a:rPr lang="en-US" sz="2400">
                <a:solidFill>
                  <a:srgbClr val="00B0F0"/>
                </a:solidFill>
                <a:latin typeface="Times New Roman"/>
                <a:cs typeface="Times New Roman"/>
              </a:rPr>
              <a:t>(word) &lt;= 1:</a:t>
            </a:r>
          </a:p>
          <a:p>
            <a:pPr marL="0" lvl="1" algn="just"/>
            <a:r>
              <a:rPr lang="en-US" sz="2400">
                <a:solidFill>
                  <a:srgbClr val="00B0F0"/>
                </a:solidFill>
                <a:latin typeface="Times New Roman"/>
                <a:cs typeface="Times New Roman"/>
              </a:rPr>
              <a:t>             return True</a:t>
            </a:r>
          </a:p>
          <a:p>
            <a:pPr marL="0" lvl="1" algn="just"/>
            <a:r>
              <a:rPr lang="en-US" sz="2400">
                <a:solidFill>
                  <a:srgbClr val="00B0F0"/>
                </a:solidFill>
                <a:latin typeface="Times New Roman"/>
                <a:cs typeface="Times New Roman"/>
              </a:rPr>
              <a:t>       else:</a:t>
            </a:r>
          </a:p>
          <a:p>
            <a:pPr marL="0" lvl="1" algn="just"/>
            <a:r>
              <a:rPr lang="en-US" sz="2400">
                <a:solidFill>
                  <a:srgbClr val="00B0F0"/>
                </a:solidFill>
                <a:latin typeface="Times New Roman"/>
                <a:cs typeface="Times New Roman"/>
              </a:rPr>
              <a:t>             return   word[0] == word[-1] and </a:t>
            </a:r>
            <a:r>
              <a:rPr lang="en-US" sz="2400" err="1">
                <a:solidFill>
                  <a:srgbClr val="00B0F0"/>
                </a:solidFill>
                <a:latin typeface="Times New Roman"/>
                <a:cs typeface="Times New Roman"/>
              </a:rPr>
              <a:t>is_palindrome</a:t>
            </a:r>
            <a:r>
              <a:rPr lang="en-US" sz="2400">
                <a:solidFill>
                  <a:srgbClr val="00B0F0"/>
                </a:solidFill>
                <a:latin typeface="Times New Roman"/>
                <a:cs typeface="Times New Roman"/>
              </a:rPr>
              <a:t>(word[1:-1])</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RECURSIVE FUNCTIONS</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10465097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
              <a:buChar char="•"/>
            </a:pPr>
            <a:r>
              <a:rPr lang="en-US" sz="2400" dirty="0">
                <a:solidFill>
                  <a:srgbClr val="2D3956"/>
                </a:solidFill>
                <a:latin typeface="Times New Roman"/>
                <a:cs typeface="Times New Roman"/>
              </a:rPr>
              <a:t>Infinite recursion arises when programmer fails to specify base case or to reduce size of problem in a way that terminates the recursive process.</a:t>
            </a:r>
            <a:endParaRPr lang="en-US" dirty="0">
              <a:solidFill>
                <a:srgbClr val="000000"/>
              </a:solidFill>
              <a:latin typeface="Calibri" panose="020F0502020204030204"/>
              <a:ea typeface="Calibri" panose="020F0502020204030204"/>
              <a:cs typeface="Calibri" panose="020F0502020204030204"/>
            </a:endParaRPr>
          </a:p>
          <a:p>
            <a:pPr marL="742950" lvl="1" indent="-285750" algn="just">
              <a:buFont typeface="Arial"/>
              <a:buChar char="•"/>
            </a:pPr>
            <a:r>
              <a:rPr lang="en-US" sz="2400" dirty="0">
                <a:solidFill>
                  <a:srgbClr val="2D3956"/>
                </a:solidFill>
                <a:latin typeface="Times New Roman"/>
                <a:cs typeface="Times New Roman"/>
              </a:rPr>
              <a:t>Python virtual machine (PVM) eventually runs out of memory resources to manage the process.</a:t>
            </a:r>
            <a:endParaRPr lang="en-US" dirty="0">
              <a:solidFill>
                <a:srgbClr val="000000"/>
              </a:solidFill>
              <a:latin typeface="Calibri" panose="020F0502020204030204"/>
              <a:ea typeface="Calibri" panose="020F0502020204030204"/>
              <a:cs typeface="Calibri" panose="020F0502020204030204"/>
            </a:endParaRPr>
          </a:p>
          <a:p>
            <a:pPr marL="457200" algn="just"/>
            <a:r>
              <a:rPr lang="en-US" sz="2400" dirty="0">
                <a:solidFill>
                  <a:srgbClr val="2D3956"/>
                </a:solidFill>
                <a:latin typeface="Times New Roman"/>
                <a:cs typeface="Times New Roman"/>
              </a:rPr>
              <a:t>      </a:t>
            </a:r>
            <a:r>
              <a:rPr lang="en-US" sz="2400" dirty="0">
                <a:solidFill>
                  <a:srgbClr val="00B0F0"/>
                </a:solidFill>
                <a:latin typeface="Times New Roman"/>
                <a:cs typeface="Times New Roman"/>
              </a:rPr>
              <a:t>def </a:t>
            </a:r>
            <a:r>
              <a:rPr lang="en-US" sz="2400" dirty="0" err="1">
                <a:solidFill>
                  <a:srgbClr val="00B0F0"/>
                </a:solidFill>
                <a:latin typeface="Times New Roman"/>
                <a:cs typeface="Times New Roman"/>
              </a:rPr>
              <a:t>runForever</a:t>
            </a:r>
            <a:r>
              <a:rPr lang="en-US" sz="2400" dirty="0">
                <a:solidFill>
                  <a:srgbClr val="00B0F0"/>
                </a:solidFill>
                <a:latin typeface="Times New Roman"/>
                <a:cs typeface="Times New Roman"/>
              </a:rPr>
              <a:t>():</a:t>
            </a:r>
          </a:p>
          <a:p>
            <a:pPr lvl="1" algn="just"/>
            <a:r>
              <a:rPr lang="en-US" sz="2400" dirty="0">
                <a:solidFill>
                  <a:srgbClr val="00B0F0"/>
                </a:solidFill>
                <a:latin typeface="Times New Roman"/>
                <a:cs typeface="Times New Roman"/>
              </a:rPr>
              <a:t>            number = 5</a:t>
            </a:r>
          </a:p>
          <a:p>
            <a:pPr lvl="1" algn="just"/>
            <a:r>
              <a:rPr lang="en-US" sz="2400" dirty="0">
                <a:solidFill>
                  <a:srgbClr val="00B0F0"/>
                </a:solidFill>
                <a:latin typeface="Times New Roman"/>
                <a:cs typeface="Times New Roman"/>
              </a:rPr>
              <a:t>            </a:t>
            </a:r>
            <a:r>
              <a:rPr lang="en-US" sz="2400" dirty="0" err="1">
                <a:solidFill>
                  <a:srgbClr val="00B0F0"/>
                </a:solidFill>
                <a:latin typeface="Times New Roman"/>
                <a:cs typeface="Times New Roman"/>
              </a:rPr>
              <a:t>runForever</a:t>
            </a:r>
            <a:r>
              <a:rPr lang="en-US" sz="2400" dirty="0">
                <a:solidFill>
                  <a:srgbClr val="00B0F0"/>
                </a:solidFill>
                <a:latin typeface="Times New Roman"/>
                <a:cs typeface="Times New Roman"/>
              </a:rPr>
              <a:t>()</a:t>
            </a:r>
          </a:p>
          <a:p>
            <a:pPr lvl="1" algn="just"/>
            <a:r>
              <a:rPr lang="en-US" sz="2400" dirty="0">
                <a:solidFill>
                  <a:srgbClr val="00B0F0"/>
                </a:solidFill>
                <a:latin typeface="Times New Roman"/>
                <a:cs typeface="Times New Roman"/>
              </a:rPr>
              <a:t>      </a:t>
            </a:r>
            <a:r>
              <a:rPr lang="en-US" sz="2400" dirty="0" err="1">
                <a:solidFill>
                  <a:srgbClr val="00B0F0"/>
                </a:solidFill>
                <a:latin typeface="Times New Roman"/>
                <a:cs typeface="Times New Roman"/>
              </a:rPr>
              <a:t>runForever</a:t>
            </a:r>
            <a:r>
              <a:rPr lang="en-US" sz="2400" dirty="0">
                <a:solidFill>
                  <a:srgbClr val="00B0F0"/>
                </a:solidFill>
                <a:latin typeface="Times New Roman"/>
                <a:cs typeface="Times New Roman"/>
              </a:rPr>
              <a:t>()   </a:t>
            </a:r>
            <a:r>
              <a:rPr lang="en-US" sz="2400" dirty="0">
                <a:solidFill>
                  <a:srgbClr val="FF0000"/>
                </a:solidFill>
                <a:latin typeface="Times New Roman"/>
                <a:cs typeface="Times New Roman"/>
              </a:rPr>
              <a:t>#RecursionError: maximum recursion depth exceeded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1162842"/>
            <a:ext cx="6374937"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INFINITE RECURSION</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15033017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16320"/>
          </a:xfrm>
          <a:prstGeom prst="rect">
            <a:avLst/>
          </a:prstGeom>
          <a:noFill/>
        </p:spPr>
        <p:txBody>
          <a:bodyPr wrap="square" lIns="91440" tIns="45720" rIns="91440" bIns="45720" rtlCol="0" anchor="t">
            <a:spAutoFit/>
          </a:bodyPr>
          <a:lstStyle/>
          <a:p>
            <a:pPr marL="285750" indent="-285750" algn="just">
              <a:buFont typeface="Arial"/>
              <a:buChar char="•"/>
            </a:pPr>
            <a:r>
              <a:rPr lang="en-US" sz="2400">
                <a:solidFill>
                  <a:srgbClr val="2D3956"/>
                </a:solidFill>
                <a:latin typeface="Times New Roman"/>
                <a:cs typeface="Times New Roman"/>
              </a:rPr>
              <a:t>We may quickly write a large amount of code, but later discover that large portions of the code are unnecessary. These issues emphasize the importance of program design.</a:t>
            </a:r>
            <a:endParaRPr lang="en-US">
              <a:solidFill>
                <a:srgbClr val="000000"/>
              </a:solidFill>
              <a:latin typeface="Calibri" panose="020F0502020204030204"/>
              <a:cs typeface="Calibri" panose="020F0502020204030204"/>
            </a:endParaRPr>
          </a:p>
          <a:p>
            <a:pPr marL="285750" indent="-285750" algn="just">
              <a:buFont typeface="Arial"/>
              <a:buChar char="•"/>
            </a:pPr>
            <a:endParaRPr lang="en-US" sz="2400">
              <a:solidFill>
                <a:srgbClr val="2D3956"/>
              </a:solidFill>
              <a:latin typeface="Times New Roman"/>
              <a:cs typeface="Times New Roman"/>
            </a:endParaRPr>
          </a:p>
          <a:p>
            <a:pPr marL="285750" indent="-285750" algn="just">
              <a:buFont typeface="Arial"/>
              <a:buChar char="•"/>
            </a:pPr>
            <a:r>
              <a:rPr lang="en-US" sz="2400">
                <a:solidFill>
                  <a:srgbClr val="2D3956"/>
                </a:solidFill>
                <a:latin typeface="Times New Roman"/>
                <a:cs typeface="Times New Roman"/>
              </a:rPr>
              <a:t>In a well-organized system, each part does its own job in collaborating to achieve a common goal.</a:t>
            </a:r>
            <a:endParaRPr lang="en-US">
              <a:solidFill>
                <a:srgbClr val="000000"/>
              </a:solidFill>
              <a:latin typeface="Calibri" panose="020F0502020204030204"/>
              <a:cs typeface="Calibri" panose="020F0502020204030204"/>
            </a:endParaRPr>
          </a:p>
          <a:p>
            <a:pPr marL="285750" indent="-285750" algn="just">
              <a:buFont typeface="Arial"/>
              <a:buChar char="•"/>
            </a:pPr>
            <a:endParaRPr lang="en-US" sz="2400">
              <a:solidFill>
                <a:srgbClr val="2D3956"/>
              </a:solidFill>
              <a:latin typeface="Times New Roman"/>
              <a:cs typeface="Times New Roman"/>
            </a:endParaRPr>
          </a:p>
          <a:p>
            <a:pPr marL="285750" indent="-285750" algn="just">
              <a:buFont typeface="Arial"/>
              <a:buChar char="•"/>
            </a:pPr>
            <a:r>
              <a:rPr lang="en-US" sz="2400">
                <a:solidFill>
                  <a:srgbClr val="2D3956"/>
                </a:solidFill>
                <a:latin typeface="Times New Roman"/>
                <a:cs typeface="Times New Roman"/>
              </a:rPr>
              <a:t>Each function should perform a single coherent task.</a:t>
            </a:r>
            <a:endParaRPr lang="en-US">
              <a:solidFill>
                <a:srgbClr val="000000"/>
              </a:solidFill>
              <a:latin typeface="Calibri" panose="020F0502020204030204"/>
              <a:cs typeface="Calibri" panose="020F0502020204030204"/>
            </a:endParaRPr>
          </a:p>
          <a:p>
            <a:pPr marL="742950" lvl="1" indent="-285750" algn="just">
              <a:buFont typeface="Arial"/>
              <a:buChar char="•"/>
            </a:pPr>
            <a:r>
              <a:rPr lang="en-US" sz="2400">
                <a:solidFill>
                  <a:srgbClr val="2D3956"/>
                </a:solidFill>
                <a:latin typeface="Times New Roman"/>
                <a:cs typeface="Times New Roman"/>
              </a:rPr>
              <a:t>Example: Computing a summation.</a:t>
            </a:r>
            <a:endParaRPr lang="en-US">
              <a:solidFill>
                <a:srgbClr val="000000"/>
              </a:solidFill>
              <a:latin typeface="Calibri" panose="020F0502020204030204"/>
              <a:cs typeface="Calibri" panose="020F0502020204030204"/>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spTree>
    <p:extLst>
      <p:ext uri="{BB962C8B-B14F-4D97-AF65-F5344CB8AC3E}">
        <p14:creationId xmlns:p14="http://schemas.microsoft.com/office/powerpoint/2010/main" val="1657822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pic>
        <p:nvPicPr>
          <p:cNvPr id="3" name="Picture 2" descr="Diagram&#10;&#10;Description automatically generated">
            <a:extLst>
              <a:ext uri="{FF2B5EF4-FFF2-40B4-BE49-F238E27FC236}">
                <a16:creationId xmlns:a16="http://schemas.microsoft.com/office/drawing/2014/main" id="{6708C7AE-296E-C170-39A8-BE94F17CFD32}"/>
              </a:ext>
            </a:extLst>
          </p:cNvPr>
          <p:cNvPicPr>
            <a:picLocks noChangeAspect="1"/>
          </p:cNvPicPr>
          <p:nvPr/>
        </p:nvPicPr>
        <p:blipFill>
          <a:blip r:embed="rId3"/>
          <a:stretch>
            <a:fillRect/>
          </a:stretch>
        </p:blipFill>
        <p:spPr>
          <a:xfrm>
            <a:off x="2941608" y="1870833"/>
            <a:ext cx="6308784" cy="4007729"/>
          </a:xfrm>
          <a:prstGeom prst="rect">
            <a:avLst/>
          </a:prstGeom>
        </p:spPr>
      </p:pic>
      <p:sp>
        <p:nvSpPr>
          <p:cNvPr id="7"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1433537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323987"/>
          </a:xfrm>
          <a:prstGeom prst="rect">
            <a:avLst/>
          </a:prstGeom>
          <a:noFill/>
        </p:spPr>
        <p:txBody>
          <a:bodyPr wrap="square" lIns="91440" tIns="45720" rIns="91440" bIns="45720" rtlCol="0" anchor="t">
            <a:spAutoFit/>
          </a:bodyPr>
          <a:lstStyle/>
          <a:p>
            <a:pPr marL="285750" indent="-285750" algn="just">
              <a:buFont typeface="Arial"/>
              <a:buChar char="•"/>
            </a:pPr>
            <a:r>
              <a:rPr lang="en-US" sz="2400">
                <a:solidFill>
                  <a:srgbClr val="2D3956"/>
                </a:solidFill>
                <a:latin typeface="Times New Roman"/>
                <a:cs typeface="Times New Roman"/>
              </a:rPr>
              <a:t>Top-down design (</a:t>
            </a:r>
            <a:r>
              <a:rPr lang="en-US" sz="2400" err="1">
                <a:solidFill>
                  <a:srgbClr val="2D3956"/>
                </a:solidFill>
                <a:latin typeface="Times New Roman"/>
                <a:cs typeface="Times New Roman"/>
              </a:rPr>
              <a:t>a.k.a</a:t>
            </a:r>
            <a:r>
              <a:rPr lang="en-US" sz="2400">
                <a:solidFill>
                  <a:srgbClr val="2D3956"/>
                </a:solidFill>
                <a:latin typeface="Times New Roman"/>
                <a:cs typeface="Times New Roman"/>
              </a:rPr>
              <a:t> stepwise refinement and problem decomposition) starts with a global view of the entire problem and breaks the problem into smaller, more manageable subproblems.</a:t>
            </a:r>
            <a:endParaRPr lang="en-US"/>
          </a:p>
          <a:p>
            <a:pPr marL="285750" indent="-285750" algn="just">
              <a:buFont typeface="Arial"/>
              <a:buChar char="•"/>
            </a:pPr>
            <a:endParaRPr lang="en-US">
              <a:solidFill>
                <a:srgbClr val="000000"/>
              </a:solidFill>
              <a:latin typeface="Calibri" panose="020F0502020204030204"/>
              <a:cs typeface="Calibri" panose="020F0502020204030204"/>
            </a:endParaRPr>
          </a:p>
          <a:p>
            <a:pPr marL="285750" indent="-285750" algn="just">
              <a:buFont typeface="Arial"/>
              <a:buChar char="•"/>
            </a:pPr>
            <a:r>
              <a:rPr lang="en-US" sz="2400">
                <a:solidFill>
                  <a:srgbClr val="2D3956"/>
                </a:solidFill>
                <a:latin typeface="Times New Roman"/>
                <a:cs typeface="Times New Roman"/>
              </a:rPr>
              <a:t>The program that implements this design reflects the quality code's characteristics: readable, extendable, and </a:t>
            </a:r>
            <a:r>
              <a:rPr lang="en-US" sz="2400" err="1">
                <a:solidFill>
                  <a:srgbClr val="2D3956"/>
                </a:solidFill>
                <a:latin typeface="Times New Roman"/>
                <a:cs typeface="Times New Roman"/>
              </a:rPr>
              <a:t>debuggable</a:t>
            </a:r>
            <a:r>
              <a:rPr lang="en-US" sz="2400">
                <a:solidFill>
                  <a:srgbClr val="2D3956"/>
                </a:solidFill>
                <a:latin typeface="Times New Roman"/>
                <a:cs typeface="Times New Roman"/>
              </a:rPr>
              <a:t>.</a:t>
            </a:r>
          </a:p>
          <a:p>
            <a:pPr marL="285750" indent="-285750" algn="just">
              <a:buFont typeface="Arial"/>
              <a:buChar char="•"/>
            </a:pPr>
            <a:endParaRPr lang="en-US" sz="2400">
              <a:solidFill>
                <a:srgbClr val="2D3956"/>
              </a:solidFill>
              <a:latin typeface="Times New Roman"/>
              <a:cs typeface="Times New Roman"/>
            </a:endParaRPr>
          </a:p>
          <a:p>
            <a:pPr marL="285750" indent="-285750" algn="just">
              <a:buFont typeface="Arial"/>
              <a:buChar char="•"/>
            </a:pPr>
            <a:r>
              <a:rPr lang="en-US" sz="2400">
                <a:solidFill>
                  <a:srgbClr val="2D3956"/>
                </a:solidFill>
                <a:latin typeface="Times New Roman"/>
                <a:cs typeface="Times New Roman"/>
              </a:rPr>
              <a:t>As functions are developed to solve subproblems, solution to overall problem is gradually filled out.</a:t>
            </a:r>
            <a:endParaRPr lang="en-US"/>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16053300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677656"/>
          </a:xfrm>
          <a:prstGeom prst="rect">
            <a:avLst/>
          </a:prstGeom>
          <a:noFill/>
        </p:spPr>
        <p:txBody>
          <a:bodyPr wrap="square" lIns="91440" tIns="45720" rIns="91440" bIns="45720" rtlCol="0" anchor="t">
            <a:spAutoFit/>
          </a:bodyPr>
          <a:lstStyle/>
          <a:p>
            <a:pPr marL="285750" indent="-285750" algn="just">
              <a:buFont typeface="Arial"/>
              <a:buChar char="•"/>
            </a:pPr>
            <a:r>
              <a:rPr lang="en-US" sz="2400">
                <a:solidFill>
                  <a:srgbClr val="2D3956"/>
                </a:solidFill>
                <a:latin typeface="Times New Roman"/>
                <a:cs typeface="Times New Roman"/>
              </a:rPr>
              <a:t>Example12: Write a program to demonstrate the top-down code structure design. </a:t>
            </a:r>
            <a:endParaRPr lang="en-US"/>
          </a:p>
          <a:p>
            <a:pPr marL="285750" indent="-285750" algn="just">
              <a:buFont typeface="Arial"/>
              <a:buChar char="•"/>
            </a:pPr>
            <a:endParaRPr lang="en-US" sz="2400">
              <a:solidFill>
                <a:srgbClr val="2D3956"/>
              </a:solidFill>
              <a:latin typeface="Times New Roman"/>
              <a:cs typeface="Times New Roman"/>
            </a:endParaRPr>
          </a:p>
          <a:p>
            <a:pPr algn="just"/>
            <a:r>
              <a:rPr lang="en-US" sz="2400">
                <a:solidFill>
                  <a:srgbClr val="00B0F0"/>
                </a:solidFill>
                <a:latin typeface="Times New Roman"/>
                <a:cs typeface="Times New Roman"/>
              </a:rPr>
              <a:t>def main():</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stdcount</a:t>
            </a:r>
            <a:r>
              <a:rPr lang="en-US" sz="2400">
                <a:solidFill>
                  <a:srgbClr val="00B0F0"/>
                </a:solidFill>
                <a:latin typeface="Times New Roman"/>
                <a:cs typeface="Times New Roman"/>
              </a:rPr>
              <a:t> = int(input("Enter total number of students in your class: "))</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studentsMarks</a:t>
            </a:r>
            <a:r>
              <a:rPr lang="en-US" sz="2400">
                <a:solidFill>
                  <a:srgbClr val="00B0F0"/>
                </a:solidFill>
                <a:latin typeface="Times New Roman"/>
                <a:cs typeface="Times New Roman"/>
              </a:rPr>
              <a:t> = </a:t>
            </a:r>
            <a:r>
              <a:rPr lang="en-US" sz="2400" err="1">
                <a:solidFill>
                  <a:srgbClr val="00B0F0"/>
                </a:solidFill>
                <a:latin typeface="Times New Roman"/>
                <a:cs typeface="Times New Roman"/>
              </a:rPr>
              <a:t>getMarks</a:t>
            </a:r>
            <a:r>
              <a:rPr lang="en-US" sz="2400">
                <a:solidFill>
                  <a:srgbClr val="00B0F0"/>
                </a:solidFill>
                <a:latin typeface="Times New Roman"/>
                <a:cs typeface="Times New Roman"/>
              </a:rPr>
              <a:t>(</a:t>
            </a:r>
            <a:r>
              <a:rPr lang="en-US" sz="2400" err="1">
                <a:solidFill>
                  <a:srgbClr val="00B0F0"/>
                </a:solidFill>
                <a:latin typeface="Times New Roman"/>
                <a:cs typeface="Times New Roman"/>
              </a:rPr>
              <a:t>stdcount</a:t>
            </a:r>
            <a:r>
              <a:rPr lang="en-US" sz="2400">
                <a:solidFill>
                  <a:srgbClr val="00B0F0"/>
                </a:solidFill>
                <a:latin typeface="Times New Roman"/>
                <a:cs typeface="Times New Roman"/>
              </a:rPr>
              <a:t>)</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markAverage</a:t>
            </a:r>
            <a:r>
              <a:rPr lang="en-US" sz="2400">
                <a:solidFill>
                  <a:srgbClr val="00B0F0"/>
                </a:solidFill>
                <a:latin typeface="Times New Roman"/>
                <a:cs typeface="Times New Roman"/>
              </a:rPr>
              <a:t> = </a:t>
            </a:r>
            <a:r>
              <a:rPr lang="en-US" sz="2400" err="1">
                <a:solidFill>
                  <a:srgbClr val="00B0F0"/>
                </a:solidFill>
                <a:latin typeface="Times New Roman"/>
                <a:cs typeface="Times New Roman"/>
              </a:rPr>
              <a:t>calAverage</a:t>
            </a:r>
            <a:r>
              <a:rPr lang="en-US" sz="2400">
                <a:solidFill>
                  <a:srgbClr val="00B0F0"/>
                </a:solidFill>
                <a:latin typeface="Times New Roman"/>
                <a:cs typeface="Times New Roman"/>
              </a:rPr>
              <a:t>(</a:t>
            </a:r>
            <a:r>
              <a:rPr lang="en-US" sz="2400" err="1">
                <a:solidFill>
                  <a:srgbClr val="00B0F0"/>
                </a:solidFill>
                <a:latin typeface="Times New Roman"/>
                <a:cs typeface="Times New Roman"/>
              </a:rPr>
              <a:t>studentsMarks</a:t>
            </a:r>
            <a:r>
              <a:rPr lang="en-US" sz="2400">
                <a:solidFill>
                  <a:srgbClr val="00B0F0"/>
                </a:solidFill>
                <a:latin typeface="Times New Roman"/>
                <a:cs typeface="Times New Roman"/>
              </a:rPr>
              <a:t>)</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displayStdLevel</a:t>
            </a:r>
            <a:r>
              <a:rPr lang="en-US" sz="2400">
                <a:solidFill>
                  <a:srgbClr val="00B0F0"/>
                </a:solidFill>
                <a:latin typeface="Times New Roman"/>
                <a:cs typeface="Times New Roman"/>
              </a:rPr>
              <a:t>(</a:t>
            </a:r>
            <a:r>
              <a:rPr lang="en-US" sz="2400" err="1">
                <a:solidFill>
                  <a:srgbClr val="00B0F0"/>
                </a:solidFill>
                <a:latin typeface="Times New Roman"/>
                <a:cs typeface="Times New Roman"/>
              </a:rPr>
              <a:t>studentsMarks</a:t>
            </a:r>
            <a:r>
              <a:rPr lang="en-US" sz="2400">
                <a:solidFill>
                  <a:srgbClr val="00B0F0"/>
                </a:solidFill>
                <a:latin typeface="Times New Roman"/>
                <a:cs typeface="Times New Roman"/>
              </a:rPr>
              <a:t>, </a:t>
            </a:r>
            <a:r>
              <a:rPr lang="en-US" sz="2400" err="1">
                <a:solidFill>
                  <a:srgbClr val="00B0F0"/>
                </a:solidFill>
                <a:latin typeface="Times New Roman"/>
                <a:cs typeface="Times New Roman"/>
              </a:rPr>
              <a:t>markAverage</a:t>
            </a:r>
            <a:r>
              <a:rPr lang="en-US" sz="2400">
                <a:solidFill>
                  <a:srgbClr val="00B0F0"/>
                </a:solidFill>
                <a:latin typeface="Times New Roman"/>
                <a:cs typeface="Times New Roman"/>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1282107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677656"/>
          </a:xfrm>
          <a:prstGeom prst="rect">
            <a:avLst/>
          </a:prstGeom>
          <a:noFill/>
        </p:spPr>
        <p:txBody>
          <a:bodyPr wrap="square" lIns="91440" tIns="45720" rIns="91440" bIns="45720" rtlCol="0" anchor="t">
            <a:spAutoFit/>
          </a:bodyPr>
          <a:lstStyle/>
          <a:p>
            <a:pPr algn="just"/>
            <a:endParaRPr lang="en-US" sz="2400">
              <a:solidFill>
                <a:srgbClr val="00B0F0"/>
              </a:solidFill>
              <a:latin typeface="Times New Roman"/>
              <a:cs typeface="Times New Roman"/>
            </a:endParaRPr>
          </a:p>
          <a:p>
            <a:pPr algn="just"/>
            <a:r>
              <a:rPr lang="en-US" sz="2400">
                <a:solidFill>
                  <a:srgbClr val="00B0F0"/>
                </a:solidFill>
                <a:latin typeface="Times New Roman"/>
                <a:cs typeface="Times New Roman"/>
              </a:rPr>
              <a:t>def </a:t>
            </a:r>
            <a:r>
              <a:rPr lang="en-US" sz="2400" err="1">
                <a:solidFill>
                  <a:srgbClr val="00B0F0"/>
                </a:solidFill>
                <a:latin typeface="Times New Roman"/>
                <a:cs typeface="Times New Roman"/>
              </a:rPr>
              <a:t>getMarks</a:t>
            </a:r>
            <a:r>
              <a:rPr lang="en-US" sz="2400">
                <a:solidFill>
                  <a:srgbClr val="00B0F0"/>
                </a:solidFill>
                <a:latin typeface="Times New Roman"/>
                <a:cs typeface="Times New Roman"/>
              </a:rPr>
              <a:t>(</a:t>
            </a:r>
            <a:r>
              <a:rPr lang="en-US" sz="2400" err="1">
                <a:solidFill>
                  <a:srgbClr val="00B0F0"/>
                </a:solidFill>
                <a:latin typeface="Times New Roman"/>
                <a:cs typeface="Times New Roman"/>
              </a:rPr>
              <a:t>stds</a:t>
            </a:r>
            <a:r>
              <a:rPr lang="en-US" sz="2400">
                <a:solidFill>
                  <a:srgbClr val="00B0F0"/>
                </a:solidFill>
                <a:latin typeface="Times New Roman"/>
                <a:cs typeface="Times New Roman"/>
              </a:rPr>
              <a:t>):</a:t>
            </a:r>
          </a:p>
          <a:p>
            <a:pPr algn="just"/>
            <a:r>
              <a:rPr lang="en-US" sz="2400">
                <a:solidFill>
                  <a:srgbClr val="00B0F0"/>
                </a:solidFill>
                <a:latin typeface="Times New Roman"/>
                <a:cs typeface="Times New Roman"/>
              </a:rPr>
              <a:t>       students = list()</a:t>
            </a:r>
          </a:p>
          <a:p>
            <a:pPr algn="just"/>
            <a:r>
              <a:rPr lang="en-US" sz="2400">
                <a:solidFill>
                  <a:srgbClr val="00B0F0"/>
                </a:solidFill>
                <a:latin typeface="Times New Roman"/>
                <a:cs typeface="Times New Roman"/>
              </a:rPr>
              <a:t>       for x in range(</a:t>
            </a:r>
            <a:r>
              <a:rPr lang="en-US" sz="2400" err="1">
                <a:solidFill>
                  <a:srgbClr val="00B0F0"/>
                </a:solidFill>
                <a:latin typeface="Times New Roman"/>
                <a:cs typeface="Times New Roman"/>
              </a:rPr>
              <a:t>stds</a:t>
            </a:r>
            <a:r>
              <a:rPr lang="en-US" sz="2400">
                <a:solidFill>
                  <a:srgbClr val="00B0F0"/>
                </a:solidFill>
                <a:latin typeface="Times New Roman"/>
                <a:cs typeface="Times New Roman"/>
              </a:rPr>
              <a:t>):</a:t>
            </a:r>
          </a:p>
          <a:p>
            <a:pPr algn="just"/>
            <a:r>
              <a:rPr lang="en-US" sz="2400">
                <a:solidFill>
                  <a:srgbClr val="00B0F0"/>
                </a:solidFill>
                <a:latin typeface="Times New Roman"/>
                <a:cs typeface="Times New Roman"/>
              </a:rPr>
              <a:t>            mark = int(input("Enter the student mark for </a:t>
            </a:r>
            <a:r>
              <a:rPr lang="en-US" sz="2400" err="1">
                <a:solidFill>
                  <a:srgbClr val="00B0F0"/>
                </a:solidFill>
                <a:latin typeface="Times New Roman"/>
                <a:cs typeface="Times New Roman"/>
              </a:rPr>
              <a:t>student"+str</a:t>
            </a:r>
            <a:r>
              <a:rPr lang="en-US" sz="2400">
                <a:solidFill>
                  <a:srgbClr val="00B0F0"/>
                </a:solidFill>
                <a:latin typeface="Times New Roman"/>
                <a:cs typeface="Times New Roman"/>
              </a:rPr>
              <a:t>(x+1)+": "))</a:t>
            </a:r>
          </a:p>
          <a:p>
            <a:pPr algn="just"/>
            <a:r>
              <a:rPr lang="en-US" sz="2400">
                <a:solidFill>
                  <a:srgbClr val="00B0F0"/>
                </a:solidFill>
                <a:latin typeface="Times New Roman"/>
                <a:cs typeface="Times New Roman"/>
              </a:rPr>
              <a:t>            </a:t>
            </a:r>
            <a:r>
              <a:rPr lang="en-US" sz="2400" err="1">
                <a:solidFill>
                  <a:srgbClr val="00B0F0"/>
                </a:solidFill>
                <a:latin typeface="Times New Roman"/>
                <a:cs typeface="Times New Roman"/>
              </a:rPr>
              <a:t>students.append</a:t>
            </a:r>
            <a:r>
              <a:rPr lang="en-US" sz="2400">
                <a:solidFill>
                  <a:srgbClr val="00B0F0"/>
                </a:solidFill>
                <a:latin typeface="Times New Roman"/>
                <a:cs typeface="Times New Roman"/>
              </a:rPr>
              <a:t>(mark)</a:t>
            </a:r>
          </a:p>
          <a:p>
            <a:pPr algn="just"/>
            <a:r>
              <a:rPr lang="en-US" sz="2400">
                <a:solidFill>
                  <a:srgbClr val="00B0F0"/>
                </a:solidFill>
                <a:latin typeface="Times New Roman"/>
                <a:cs typeface="Times New Roman"/>
              </a:rPr>
              <a:t>        return students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14688755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677656"/>
          </a:xfrm>
          <a:prstGeom prst="rect">
            <a:avLst/>
          </a:prstGeom>
          <a:noFill/>
        </p:spPr>
        <p:txBody>
          <a:bodyPr wrap="square" lIns="91440" tIns="45720" rIns="91440" bIns="45720" rtlCol="0" anchor="t">
            <a:spAutoFit/>
          </a:bodyPr>
          <a:lstStyle/>
          <a:p>
            <a:pPr algn="just"/>
            <a:endParaRPr lang="en-US" sz="2400">
              <a:solidFill>
                <a:srgbClr val="00B0F0"/>
              </a:solidFill>
              <a:latin typeface="Times New Roman"/>
              <a:cs typeface="Times New Roman"/>
            </a:endParaRPr>
          </a:p>
          <a:p>
            <a:pPr algn="just"/>
            <a:r>
              <a:rPr lang="en-US" sz="2400">
                <a:solidFill>
                  <a:srgbClr val="00B0F0"/>
                </a:solidFill>
                <a:latin typeface="Times New Roman"/>
                <a:cs typeface="Times New Roman"/>
              </a:rPr>
              <a:t>def </a:t>
            </a:r>
            <a:r>
              <a:rPr lang="en-US" sz="2400" err="1">
                <a:solidFill>
                  <a:srgbClr val="00B0F0"/>
                </a:solidFill>
                <a:latin typeface="Times New Roman"/>
                <a:cs typeface="Times New Roman"/>
              </a:rPr>
              <a:t>calAverage</a:t>
            </a:r>
            <a:r>
              <a:rPr lang="en-US" sz="2400">
                <a:solidFill>
                  <a:srgbClr val="00B0F0"/>
                </a:solidFill>
                <a:latin typeface="Times New Roman"/>
                <a:cs typeface="Times New Roman"/>
              </a:rPr>
              <a:t>(marks):</a:t>
            </a:r>
          </a:p>
          <a:p>
            <a:pPr algn="just"/>
            <a:r>
              <a:rPr lang="en-US" sz="2400">
                <a:solidFill>
                  <a:srgbClr val="00B0F0"/>
                </a:solidFill>
                <a:latin typeface="Times New Roman"/>
                <a:cs typeface="Times New Roman"/>
              </a:rPr>
              <a:t>       sum = 0</a:t>
            </a:r>
          </a:p>
          <a:p>
            <a:pPr algn="just"/>
            <a:r>
              <a:rPr lang="en-US" sz="2400">
                <a:solidFill>
                  <a:srgbClr val="00B0F0"/>
                </a:solidFill>
                <a:latin typeface="Times New Roman"/>
                <a:cs typeface="Times New Roman"/>
              </a:rPr>
              <a:t>       for x in marks:</a:t>
            </a:r>
          </a:p>
          <a:p>
            <a:pPr algn="just"/>
            <a:r>
              <a:rPr lang="en-US" sz="2400">
                <a:solidFill>
                  <a:srgbClr val="00B0F0"/>
                </a:solidFill>
                <a:latin typeface="Times New Roman"/>
                <a:cs typeface="Times New Roman"/>
              </a:rPr>
              <a:t>            sum += x</a:t>
            </a:r>
          </a:p>
          <a:p>
            <a:pPr algn="just"/>
            <a:r>
              <a:rPr lang="en-US" sz="2400">
                <a:solidFill>
                  <a:srgbClr val="00B0F0"/>
                </a:solidFill>
                <a:latin typeface="Times New Roman"/>
                <a:cs typeface="Times New Roman"/>
              </a:rPr>
              <a:t>      avg = sum / </a:t>
            </a:r>
            <a:r>
              <a:rPr lang="en-US" sz="2400" err="1">
                <a:solidFill>
                  <a:srgbClr val="00B0F0"/>
                </a:solidFill>
                <a:latin typeface="Times New Roman"/>
                <a:cs typeface="Times New Roman"/>
              </a:rPr>
              <a:t>len</a:t>
            </a:r>
            <a:r>
              <a:rPr lang="en-US" sz="2400">
                <a:solidFill>
                  <a:srgbClr val="00B0F0"/>
                </a:solidFill>
                <a:latin typeface="Times New Roman"/>
                <a:cs typeface="Times New Roman"/>
              </a:rPr>
              <a:t>(marks)</a:t>
            </a:r>
          </a:p>
          <a:p>
            <a:pPr algn="just"/>
            <a:r>
              <a:rPr lang="en-US" sz="2400">
                <a:solidFill>
                  <a:srgbClr val="00B0F0"/>
                </a:solidFill>
                <a:latin typeface="Times New Roman"/>
                <a:cs typeface="Times New Roman"/>
              </a:rPr>
              <a:t>     return avg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1359878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631763"/>
          </a:xfrm>
          <a:prstGeom prst="rect">
            <a:avLst/>
          </a:prstGeom>
          <a:noFill/>
        </p:spPr>
        <p:txBody>
          <a:bodyPr wrap="square" lIns="91440" tIns="45720" rIns="91440" bIns="45720" rtlCol="0" anchor="t">
            <a:spAutoFit/>
          </a:bodyPr>
          <a:lstStyle/>
          <a:p>
            <a:pPr algn="just"/>
            <a:r>
              <a:rPr lang="en-US" sz="2300">
                <a:solidFill>
                  <a:srgbClr val="00B0F0"/>
                </a:solidFill>
                <a:latin typeface="Times New Roman"/>
                <a:cs typeface="Times New Roman"/>
              </a:rPr>
              <a:t>def </a:t>
            </a:r>
            <a:r>
              <a:rPr lang="en-US" sz="2300" err="1">
                <a:solidFill>
                  <a:srgbClr val="00B0F0"/>
                </a:solidFill>
                <a:latin typeface="Times New Roman"/>
                <a:cs typeface="Times New Roman"/>
              </a:rPr>
              <a:t>displayStdLevel</a:t>
            </a:r>
            <a:r>
              <a:rPr lang="en-US" sz="2300">
                <a:solidFill>
                  <a:srgbClr val="00B0F0"/>
                </a:solidFill>
                <a:latin typeface="Times New Roman"/>
                <a:cs typeface="Times New Roman"/>
              </a:rPr>
              <a:t>(Marks, average):</a:t>
            </a:r>
            <a:endParaRPr lang="en-US" sz="2300">
              <a:cs typeface="Calibri"/>
            </a:endParaRPr>
          </a:p>
          <a:p>
            <a:pPr algn="just"/>
            <a:r>
              <a:rPr lang="en-US" sz="2300">
                <a:solidFill>
                  <a:srgbClr val="00B0F0"/>
                </a:solidFill>
                <a:latin typeface="Times New Roman"/>
                <a:cs typeface="Times New Roman"/>
              </a:rPr>
              <a:t>       for x in Marks:</a:t>
            </a:r>
          </a:p>
          <a:p>
            <a:pPr algn="just"/>
            <a:r>
              <a:rPr lang="en-US" sz="2300">
                <a:solidFill>
                  <a:srgbClr val="00B0F0"/>
                </a:solidFill>
                <a:latin typeface="Times New Roman"/>
                <a:cs typeface="Times New Roman"/>
              </a:rPr>
              <a:t>       if x &gt; average:</a:t>
            </a:r>
          </a:p>
          <a:p>
            <a:pPr algn="just"/>
            <a:r>
              <a:rPr lang="en-US" sz="2300">
                <a:solidFill>
                  <a:srgbClr val="00B0F0"/>
                </a:solidFill>
                <a:latin typeface="Times New Roman"/>
                <a:cs typeface="Times New Roman"/>
              </a:rPr>
              <a:t>           print("Above the average")</a:t>
            </a:r>
          </a:p>
          <a:p>
            <a:pPr algn="just"/>
            <a:r>
              <a:rPr lang="en-US" sz="2300">
                <a:solidFill>
                  <a:srgbClr val="00B0F0"/>
                </a:solidFill>
                <a:latin typeface="Times New Roman"/>
                <a:cs typeface="Times New Roman"/>
              </a:rPr>
              <a:t>       </a:t>
            </a:r>
            <a:r>
              <a:rPr lang="en-US" sz="2300" err="1">
                <a:solidFill>
                  <a:srgbClr val="00B0F0"/>
                </a:solidFill>
                <a:latin typeface="Times New Roman"/>
                <a:cs typeface="Times New Roman"/>
              </a:rPr>
              <a:t>elif</a:t>
            </a:r>
            <a:r>
              <a:rPr lang="en-US" sz="2300">
                <a:solidFill>
                  <a:srgbClr val="00B0F0"/>
                </a:solidFill>
                <a:latin typeface="Times New Roman"/>
                <a:cs typeface="Times New Roman"/>
              </a:rPr>
              <a:t> x &lt; average:</a:t>
            </a:r>
          </a:p>
          <a:p>
            <a:pPr algn="just"/>
            <a:r>
              <a:rPr lang="en-US" sz="2300">
                <a:solidFill>
                  <a:srgbClr val="00B0F0"/>
                </a:solidFill>
                <a:latin typeface="Times New Roman"/>
                <a:cs typeface="Times New Roman"/>
              </a:rPr>
              <a:t>           print("Below the average")</a:t>
            </a:r>
          </a:p>
          <a:p>
            <a:pPr algn="just"/>
            <a:r>
              <a:rPr lang="en-US" sz="2300">
                <a:solidFill>
                  <a:srgbClr val="00B0F0"/>
                </a:solidFill>
                <a:latin typeface="Times New Roman"/>
                <a:cs typeface="Times New Roman"/>
              </a:rPr>
              <a:t>       else:</a:t>
            </a:r>
          </a:p>
          <a:p>
            <a:pPr algn="just"/>
            <a:r>
              <a:rPr lang="en-US" sz="2300">
                <a:solidFill>
                  <a:srgbClr val="00B0F0"/>
                </a:solidFill>
                <a:latin typeface="Times New Roman"/>
                <a:cs typeface="Times New Roman"/>
              </a:rPr>
              <a:t>            print("Equal the average")</a:t>
            </a:r>
          </a:p>
          <a:p>
            <a:pPr algn="just"/>
            <a:br>
              <a:rPr lang="en-US" sz="2300">
                <a:latin typeface="Times New Roman"/>
                <a:cs typeface="Times New Roman"/>
              </a:rPr>
            </a:br>
            <a:r>
              <a:rPr lang="en-US" sz="2300">
                <a:solidFill>
                  <a:srgbClr val="00B0F0"/>
                </a:solidFill>
                <a:latin typeface="Times New Roman"/>
                <a:cs typeface="Times New Roman"/>
              </a:rPr>
              <a:t>main()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9" name="TextBox 8">
            <a:extLst>
              <a:ext uri="{FF2B5EF4-FFF2-40B4-BE49-F238E27FC236}">
                <a16:creationId xmlns:a16="http://schemas.microsoft.com/office/drawing/2014/main" id="{245FEE6B-3A39-2C0C-76B6-6A17DF3623B6}"/>
              </a:ext>
            </a:extLst>
          </p:cNvPr>
          <p:cNvSpPr txBox="1"/>
          <p:nvPr/>
        </p:nvSpPr>
        <p:spPr>
          <a:xfrm>
            <a:off x="2513150" y="774653"/>
            <a:ext cx="6374937" cy="954107"/>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PROBLEM-SOLVING USING TOP-DOWN DESIGN</a:t>
            </a:r>
            <a:endParaRPr lang="en-US" sz="2800" b="1">
              <a:solidFill>
                <a:schemeClr val="bg1"/>
              </a:solidFill>
              <a:latin typeface="Times New Roman"/>
              <a:ea typeface="Calibri"/>
              <a:cs typeface="Times New Roman"/>
            </a:endParaRPr>
          </a:p>
        </p:txBody>
      </p:sp>
      <p:sp>
        <p:nvSpPr>
          <p:cNvPr id="3" name="TextBox 1">
            <a:extLst>
              <a:ext uri="{FF2B5EF4-FFF2-40B4-BE49-F238E27FC236}">
                <a16:creationId xmlns:a16="http://schemas.microsoft.com/office/drawing/2014/main" id="{2EBFD2A2-39DA-929E-E21A-D83D5D3C1CB0}"/>
              </a:ext>
            </a:extLst>
          </p:cNvPr>
          <p:cNvSpPr txBox="1"/>
          <p:nvPr/>
        </p:nvSpPr>
        <p:spPr>
          <a:xfrm>
            <a:off x="9497682" y="1230702"/>
            <a:ext cx="98916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2000" b="1">
                <a:solidFill>
                  <a:srgbClr val="FFFFFF"/>
                </a:solidFill>
              </a:rPr>
              <a:t>Cont'd</a:t>
            </a:r>
          </a:p>
        </p:txBody>
      </p:sp>
    </p:spTree>
    <p:extLst>
      <p:ext uri="{BB962C8B-B14F-4D97-AF65-F5344CB8AC3E}">
        <p14:creationId xmlns:p14="http://schemas.microsoft.com/office/powerpoint/2010/main" val="3953024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162842"/>
            <a:ext cx="6993161" cy="523220"/>
          </a:xfrm>
          <a:prstGeom prst="rect">
            <a:avLst/>
          </a:prstGeom>
          <a:noFill/>
        </p:spPr>
        <p:txBody>
          <a:bodyPr wrap="square" lIns="91440" tIns="45720" rIns="91440" bIns="45720" rtlCol="0" anchor="t">
            <a:spAutoFit/>
          </a:bodyPr>
          <a:lstStyle/>
          <a:p>
            <a:r>
              <a:rPr lang="en-US" sz="2800" b="1">
                <a:solidFill>
                  <a:schemeClr val="bg1"/>
                </a:solidFill>
                <a:latin typeface="Times New Roman"/>
                <a:cs typeface="Times New Roman"/>
              </a:rPr>
              <a:t>QUESTIONS FOR ONLINE DISCUSSION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lIns="91440" tIns="45720" rIns="91440" bIns="45720" rtlCol="0" anchor="t">
            <a:spAutoFit/>
          </a:bodyPr>
          <a:lstStyle/>
          <a:p>
            <a:pPr algn="ctr"/>
            <a:r>
              <a:rPr lang="en-US">
                <a:solidFill>
                  <a:schemeClr val="bg1"/>
                </a:solidFill>
                <a:latin typeface="Times New Roman"/>
                <a:cs typeface="Times New Roman"/>
              </a:rPr>
              <a:t>Lecture</a:t>
            </a:r>
            <a:endParaRPr lang="en-US">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lIns="91440" tIns="45720" rIns="91440" bIns="45720" rtlCol="0" anchor="t">
            <a:spAutoFit/>
          </a:bodyPr>
          <a:lstStyle/>
          <a:p>
            <a:pPr algn="ctr"/>
            <a:r>
              <a:rPr lang="en-US" sz="5400" b="1">
                <a:solidFill>
                  <a:schemeClr val="bg1"/>
                </a:solidFill>
                <a:latin typeface="Times New Roman"/>
                <a:cs typeface="Times New Roman"/>
              </a:rPr>
              <a:t>06</a:t>
            </a:r>
            <a:endParaRPr lang="en-US" sz="1600" b="1">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046988"/>
          </a:xfrm>
          <a:prstGeom prst="rect">
            <a:avLst/>
          </a:prstGeom>
          <a:noFill/>
        </p:spPr>
        <p:txBody>
          <a:bodyPr wrap="square" lIns="91440" tIns="45720" rIns="91440" bIns="45720" rtlCol="0" anchor="t">
            <a:spAutoFit/>
          </a:bodyPr>
          <a:lstStyle/>
          <a:p>
            <a:pPr marL="285750" indent="-285750" algn="just">
              <a:buFont typeface="Arial,Sans-Serif"/>
              <a:buChar char="•"/>
            </a:pPr>
            <a:r>
              <a:rPr lang="en-US" sz="2400" dirty="0">
                <a:solidFill>
                  <a:srgbClr val="2D3956"/>
                </a:solidFill>
                <a:latin typeface="Times New Roman"/>
                <a:cs typeface="Times New Roman"/>
              </a:rPr>
              <a:t>Write a program using function to display the multiplication table of 1 to 5.</a:t>
            </a:r>
          </a:p>
          <a:p>
            <a:pPr marL="285750" indent="-285750" algn="just">
              <a:buFont typeface="Arial,Sans-Serif"/>
              <a:buChar char="•"/>
            </a:pPr>
            <a:r>
              <a:rPr lang="en-US" sz="2400" dirty="0">
                <a:solidFill>
                  <a:srgbClr val="2D3956"/>
                </a:solidFill>
                <a:latin typeface="Times New Roman"/>
                <a:cs typeface="Times New Roman"/>
              </a:rPr>
              <a:t>Write a function that takes a number argument x and returns ‘A’ if x &gt; 10, ‘B’ if 0 ≤ x ≤ 10, and ‘C’ if x &lt; 0.</a:t>
            </a:r>
          </a:p>
          <a:p>
            <a:pPr marL="285750" indent="-285750" algn="just">
              <a:buFont typeface="Arial,Sans-Serif"/>
              <a:buChar char="•"/>
            </a:pPr>
            <a:r>
              <a:rPr lang="en-US" sz="2400" dirty="0">
                <a:solidFill>
                  <a:srgbClr val="2D3956"/>
                </a:solidFill>
                <a:latin typeface="Times New Roman"/>
                <a:cs typeface="Times New Roman"/>
              </a:rPr>
              <a:t>Write a function to return the smallest number in a list. Don't use build-in functions.</a:t>
            </a:r>
          </a:p>
          <a:p>
            <a:pPr marL="285750" indent="-285750" algn="just">
              <a:buFont typeface="Arial,Sans-Serif"/>
              <a:buChar char="•"/>
            </a:pPr>
            <a:r>
              <a:rPr lang="en-US" sz="2400" dirty="0">
                <a:solidFill>
                  <a:srgbClr val="2D3956"/>
                </a:solidFill>
                <a:latin typeface="Times New Roman"/>
                <a:cs typeface="Times New Roman"/>
              </a:rPr>
              <a:t>Write a program applying top-down approach to read the number of students and for each student the ID number and mark. Then displays the ID number and mark of the student with the highest mark.</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Tree>
    <p:extLst>
      <p:ext uri="{BB962C8B-B14F-4D97-AF65-F5344CB8AC3E}">
        <p14:creationId xmlns:p14="http://schemas.microsoft.com/office/powerpoint/2010/main" val="18451786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3" name="Picture 2" descr="A person holding a tablet&#10;&#10;Description automatically generated">
            <a:extLst>
              <a:ext uri="{FF2B5EF4-FFF2-40B4-BE49-F238E27FC236}">
                <a16:creationId xmlns:a16="http://schemas.microsoft.com/office/drawing/2014/main" id="{5D52CB60-1037-5D90-C1A6-677803AD65EE}"/>
              </a:ext>
            </a:extLst>
          </p:cNvPr>
          <p:cNvPicPr>
            <a:picLocks noChangeAspect="1"/>
          </p:cNvPicPr>
          <p:nvPr/>
        </p:nvPicPr>
        <p:blipFill>
          <a:blip r:embed="rId8"/>
          <a:stretch>
            <a:fillRect/>
          </a:stretch>
        </p:blipFill>
        <p:spPr>
          <a:xfrm>
            <a:off x="1475117" y="1587476"/>
            <a:ext cx="9342407" cy="3898707"/>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40</Slides>
  <Notes>3</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revision>110</cp:revision>
  <dcterms:created xsi:type="dcterms:W3CDTF">2023-04-29T09:08:23Z</dcterms:created>
  <dcterms:modified xsi:type="dcterms:W3CDTF">2023-11-06T08:20:56Z</dcterms:modified>
</cp:coreProperties>
</file>