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4" r:id="rId5"/>
    <p:sldMasterId id="2147483693" r:id="rId6"/>
  </p:sldMasterIdLst>
  <p:notesMasterIdLst>
    <p:notesMasterId r:id="rId46"/>
  </p:notesMasterIdLst>
  <p:sldIdLst>
    <p:sldId id="498" r:id="rId7"/>
    <p:sldId id="1028" r:id="rId8"/>
    <p:sldId id="953" r:id="rId9"/>
    <p:sldId id="1031" r:id="rId10"/>
    <p:sldId id="1087" r:id="rId11"/>
    <p:sldId id="1061" r:id="rId12"/>
    <p:sldId id="1062" r:id="rId13"/>
    <p:sldId id="1060" r:id="rId14"/>
    <p:sldId id="502" r:id="rId15"/>
    <p:sldId id="1063" r:id="rId16"/>
    <p:sldId id="581" r:id="rId17"/>
    <p:sldId id="1065" r:id="rId18"/>
    <p:sldId id="1066" r:id="rId19"/>
    <p:sldId id="582" r:id="rId20"/>
    <p:sldId id="1079" r:id="rId21"/>
    <p:sldId id="1088" r:id="rId22"/>
    <p:sldId id="1089" r:id="rId23"/>
    <p:sldId id="518" r:id="rId24"/>
    <p:sldId id="1067" r:id="rId25"/>
    <p:sldId id="1068" r:id="rId26"/>
    <p:sldId id="1069" r:id="rId27"/>
    <p:sldId id="1070" r:id="rId28"/>
    <p:sldId id="1071" r:id="rId29"/>
    <p:sldId id="1072" r:id="rId30"/>
    <p:sldId id="1073" r:id="rId31"/>
    <p:sldId id="1084" r:id="rId32"/>
    <p:sldId id="1086" r:id="rId33"/>
    <p:sldId id="1074" r:id="rId34"/>
    <p:sldId id="1075" r:id="rId35"/>
    <p:sldId id="1076" r:id="rId36"/>
    <p:sldId id="1077" r:id="rId37"/>
    <p:sldId id="1078" r:id="rId38"/>
    <p:sldId id="1080" r:id="rId39"/>
    <p:sldId id="1081" r:id="rId40"/>
    <p:sldId id="1082" r:id="rId41"/>
    <p:sldId id="576" r:id="rId42"/>
    <p:sldId id="1083" r:id="rId43"/>
    <p:sldId id="1059" r:id="rId44"/>
    <p:sldId id="483" r:id="rId45"/>
  </p:sldIdLst>
  <p:sldSz cx="12192000" cy="6858000"/>
  <p:notesSz cx="6858000" cy="9144000"/>
  <p:embeddedFontLst>
    <p:embeddedFont>
      <p:font typeface="Oswald" panose="020B0604020202020204" charset="0"/>
      <p:regular r:id="rId47"/>
      <p:bold r:id="rId48"/>
    </p:embeddedFont>
    <p:embeddedFont>
      <p:font typeface="Alexandria" panose="020B0604020202020204" charset="-78"/>
      <p:regular r:id="rId49"/>
      <p:bold r:id="rId50"/>
    </p:embeddedFont>
    <p:embeddedFont>
      <p:font typeface="Roboto Light" panose="020B0604020202020204" charset="0"/>
      <p:regular r:id="rId51"/>
      <p:italic r:id="rId52"/>
    </p:embeddedFont>
    <p:embeddedFont>
      <p:font typeface="Calibri Light" panose="020F0302020204030204" pitchFamily="34" charset="0"/>
      <p:regular r:id="rId53"/>
    </p:embeddedFont>
    <p:embeddedFont>
      <p:font typeface="맑은 고딕" panose="020B0503020000020004" pitchFamily="34" charset="-127"/>
      <p:regular r:id="rId54"/>
      <p:bold r:id="rId55"/>
    </p:embeddedFont>
    <p:embeddedFont>
      <p:font typeface="Calibri" panose="020F0502020204030204" pitchFamily="34" charset="0"/>
      <p:regular r:id="rId56"/>
      <p:bold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13F61"/>
    <a:srgbClr val="F58221"/>
    <a:srgbClr val="FFCC00"/>
    <a:srgbClr val="4472C4"/>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58" autoAdjust="0"/>
    <p:restoredTop sz="92162" autoAdjust="0"/>
  </p:normalViewPr>
  <p:slideViewPr>
    <p:cSldViewPr>
      <p:cViewPr varScale="1">
        <p:scale>
          <a:sx n="63" d="100"/>
          <a:sy n="63" d="100"/>
        </p:scale>
        <p:origin x="612" y="60"/>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1.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7.fntdata"/><Relationship Id="rId5" Type="http://schemas.openxmlformats.org/officeDocument/2006/relationships/slideMaster" Target="slideMasters/slideMaster2.xml"/><Relationship Id="rId90" Type="http://customschemas.google.com/relationships/presentationmetadata" Target="meta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2.xml"/><Relationship Id="rId51" Type="http://schemas.openxmlformats.org/officeDocument/2006/relationships/font" Target="fonts/font5.fntdata"/><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8.fntdata"/><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6.fntdata"/><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80BF83-8B21-4B86-AE1D-A9A91E9F63E9}" type="doc">
      <dgm:prSet loTypeId="urn:microsoft.com/office/officeart/2005/8/layout/chart3" loCatId="cycle" qsTypeId="urn:microsoft.com/office/officeart/2005/8/quickstyle/simple1" qsCatId="simple" csTypeId="urn:microsoft.com/office/officeart/2005/8/colors/accent5_5" csCatId="accent5" phldr="1"/>
      <dgm:spPr/>
      <dgm:t>
        <a:bodyPr/>
        <a:lstStyle/>
        <a:p>
          <a:endParaRPr lang="en-US"/>
        </a:p>
      </dgm:t>
    </dgm:pt>
    <dgm:pt modelId="{49B39920-B300-4DE2-97AE-4B6AB49BDBCE}">
      <dgm:prSet phldrT="[Text]" custT="1"/>
      <dgm:spPr>
        <a:solidFill>
          <a:srgbClr val="00B0F0">
            <a:alpha val="90000"/>
          </a:srgbClr>
        </a:solidFill>
      </dgm:spPr>
      <dgm:t>
        <a:bodyPr/>
        <a:lstStyle/>
        <a:p>
          <a:pPr>
            <a:lnSpc>
              <a:spcPct val="90000"/>
            </a:lnSpc>
          </a:pPr>
          <a:endParaRPr lang="en-US" sz="1200" b="0"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custT="1"/>
      <dgm:spPr>
        <a:solidFill>
          <a:schemeClr val="bg1">
            <a:alpha val="70000"/>
          </a:schemeClr>
        </a:solidFill>
      </dgm:spPr>
      <dgm:t>
        <a:bodyPr/>
        <a:lstStyle/>
        <a:p>
          <a:pPr>
            <a:lnSpc>
              <a:spcPct val="90000"/>
            </a:lnSpc>
          </a:pPr>
          <a:endParaRPr lang="en-US" sz="1200" b="0" dirty="0">
            <a:solidFill>
              <a:schemeClr val="tx1"/>
            </a:solidFill>
          </a:endParaRPr>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custT="1"/>
      <dgm:spPr/>
      <dgm:t>
        <a:bodyPr/>
        <a:lstStyle/>
        <a:p>
          <a:pPr algn="ctr">
            <a:lnSpc>
              <a:spcPct val="90000"/>
            </a:lnSpc>
          </a:pPr>
          <a:endParaRPr lang="ar-JO" sz="1200" b="0" dirty="0"/>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8F7AC659-25E2-44FC-B443-3F4301B37F2F}" type="pres">
      <dgm:prSet presAssocID="{2180BF83-8B21-4B86-AE1D-A9A91E9F63E9}" presName="compositeShape" presStyleCnt="0">
        <dgm:presLayoutVars>
          <dgm:chMax val="7"/>
          <dgm:dir/>
          <dgm:resizeHandles val="exact"/>
        </dgm:presLayoutVars>
      </dgm:prSet>
      <dgm:spPr/>
      <dgm:t>
        <a:bodyPr/>
        <a:lstStyle/>
        <a:p>
          <a:endParaRPr lang="en-US"/>
        </a:p>
      </dgm:t>
    </dgm:pt>
    <dgm:pt modelId="{3368DD19-E651-4570-9565-3C412E605090}" type="pres">
      <dgm:prSet presAssocID="{2180BF83-8B21-4B86-AE1D-A9A91E9F63E9}" presName="wedge1" presStyleLbl="node1" presStyleIdx="0" presStyleCnt="3" custScaleX="124933" custScaleY="121953" custLinFactNeighborX="0" custLinFactNeighborY="3338"/>
      <dgm:spPr/>
      <dgm:t>
        <a:bodyPr/>
        <a:lstStyle/>
        <a:p>
          <a:endParaRPr lang="en-US"/>
        </a:p>
      </dgm:t>
    </dgm:pt>
    <dgm:pt modelId="{78A89A3A-74EE-4EB2-A22D-40F5F2F3C090}" type="pres">
      <dgm:prSet presAssocID="{2180BF83-8B21-4B86-AE1D-A9A91E9F63E9}" presName="wedge1Tx" presStyleLbl="node1" presStyleIdx="0" presStyleCnt="3">
        <dgm:presLayoutVars>
          <dgm:chMax val="0"/>
          <dgm:chPref val="0"/>
          <dgm:bulletEnabled val="1"/>
        </dgm:presLayoutVars>
      </dgm:prSet>
      <dgm:spPr/>
      <dgm:t>
        <a:bodyPr/>
        <a:lstStyle/>
        <a:p>
          <a:endParaRPr lang="en-US"/>
        </a:p>
      </dgm:t>
    </dgm:pt>
    <dgm:pt modelId="{C5FEF0AB-31B4-497D-904F-96687C263FF4}" type="pres">
      <dgm:prSet presAssocID="{2180BF83-8B21-4B86-AE1D-A9A91E9F63E9}" presName="wedge2" presStyleLbl="node1" presStyleIdx="1" presStyleCnt="3" custScaleX="116918" custScaleY="132452" custLinFactNeighborX="1351" custLinFactNeighborY="2031"/>
      <dgm:spPr/>
      <dgm:t>
        <a:bodyPr/>
        <a:lstStyle/>
        <a:p>
          <a:endParaRPr lang="en-US"/>
        </a:p>
      </dgm:t>
    </dgm:pt>
    <dgm:pt modelId="{52E53F01-D7F5-4343-B830-97B0FCF40599}" type="pres">
      <dgm:prSet presAssocID="{2180BF83-8B21-4B86-AE1D-A9A91E9F63E9}" presName="wedge2Tx" presStyleLbl="node1" presStyleIdx="1" presStyleCnt="3">
        <dgm:presLayoutVars>
          <dgm:chMax val="0"/>
          <dgm:chPref val="0"/>
          <dgm:bulletEnabled val="1"/>
        </dgm:presLayoutVars>
      </dgm:prSet>
      <dgm:spPr/>
      <dgm:t>
        <a:bodyPr/>
        <a:lstStyle/>
        <a:p>
          <a:endParaRPr lang="en-US"/>
        </a:p>
      </dgm:t>
    </dgm:pt>
    <dgm:pt modelId="{B140817E-ECC1-4130-A52C-F746FC462DB9}" type="pres">
      <dgm:prSet presAssocID="{2180BF83-8B21-4B86-AE1D-A9A91E9F63E9}" presName="wedge3" presStyleLbl="node1" presStyleIdx="2" presStyleCnt="3" custScaleX="123409" custScaleY="121570" custLinFactNeighborX="2564" custLinFactNeighborY="0"/>
      <dgm:spPr/>
      <dgm:t>
        <a:bodyPr/>
        <a:lstStyle/>
        <a:p>
          <a:endParaRPr lang="en-US"/>
        </a:p>
      </dgm:t>
    </dgm:pt>
    <dgm:pt modelId="{14882915-326F-48B5-9946-A8A0E0281C85}" type="pres">
      <dgm:prSet presAssocID="{2180BF83-8B21-4B86-AE1D-A9A91E9F63E9}" presName="wedge3Tx" presStyleLbl="node1" presStyleIdx="2" presStyleCnt="3">
        <dgm:presLayoutVars>
          <dgm:chMax val="0"/>
          <dgm:chPref val="0"/>
          <dgm:bulletEnabled val="1"/>
        </dgm:presLayoutVars>
      </dgm:prSet>
      <dgm:spPr/>
      <dgm:t>
        <a:bodyPr/>
        <a:lstStyle/>
        <a:p>
          <a:endParaRPr lang="en-US"/>
        </a:p>
      </dgm:t>
    </dgm:pt>
  </dgm:ptLst>
  <dgm:cxnLst>
    <dgm:cxn modelId="{6825E65C-F5A1-4D5E-863C-34F309450222}" type="presOf" srcId="{2180BF83-8B21-4B86-AE1D-A9A91E9F63E9}" destId="{8F7AC659-25E2-44FC-B443-3F4301B37F2F}" srcOrd="0" destOrd="0" presId="urn:microsoft.com/office/officeart/2005/8/layout/chart3"/>
    <dgm:cxn modelId="{167540CF-6E4F-4385-9567-C845EADDF508}" type="presOf" srcId="{8641F3A2-7C2A-4530-8CC7-1914BD9CE855}" destId="{52E53F01-D7F5-4343-B830-97B0FCF40599}" srcOrd="1" destOrd="0" presId="urn:microsoft.com/office/officeart/2005/8/layout/chart3"/>
    <dgm:cxn modelId="{9640A15F-E4DA-4F98-A4D5-E9A352E477C5}" srcId="{2180BF83-8B21-4B86-AE1D-A9A91E9F63E9}" destId="{8641F3A2-7C2A-4530-8CC7-1914BD9CE855}" srcOrd="1" destOrd="0" parTransId="{4FD28F37-EFAE-4AFE-819B-3646C41C5144}" sibTransId="{D79E306A-E6CF-434A-BA6C-957E464A1631}"/>
    <dgm:cxn modelId="{6907A936-40CC-4947-9810-DAE24C232E04}" type="presOf" srcId="{49B39920-B300-4DE2-97AE-4B6AB49BDBCE}" destId="{3368DD19-E651-4570-9565-3C412E605090}" srcOrd="0" destOrd="0" presId="urn:microsoft.com/office/officeart/2005/8/layout/chart3"/>
    <dgm:cxn modelId="{21605478-9F0A-40AA-8C0A-EBEF639C7EA8}" srcId="{2180BF83-8B21-4B86-AE1D-A9A91E9F63E9}" destId="{49B39920-B300-4DE2-97AE-4B6AB49BDBCE}" srcOrd="0" destOrd="0" parTransId="{813F9561-9816-4867-BF7D-00CE870570D0}" sibTransId="{1622A517-2BDE-4A97-B7D2-79F7AE2A476E}"/>
    <dgm:cxn modelId="{C0B5A7A6-E54B-4C04-971A-09A9915799DB}" type="presOf" srcId="{49B39920-B300-4DE2-97AE-4B6AB49BDBCE}" destId="{78A89A3A-74EE-4EB2-A22D-40F5F2F3C090}" srcOrd="1" destOrd="0" presId="urn:microsoft.com/office/officeart/2005/8/layout/chart3"/>
    <dgm:cxn modelId="{43E282E1-5064-4E45-816F-70101515A51A}" type="presOf" srcId="{C8C4BC7A-27CC-406E-8CCE-FA9B547216D3}" destId="{14882915-326F-48B5-9946-A8A0E0281C85}" srcOrd="1" destOrd="0" presId="urn:microsoft.com/office/officeart/2005/8/layout/chart3"/>
    <dgm:cxn modelId="{C8821FE3-8681-4044-95C4-087272D247F4}" type="presOf" srcId="{8641F3A2-7C2A-4530-8CC7-1914BD9CE855}" destId="{C5FEF0AB-31B4-497D-904F-96687C263FF4}" srcOrd="0" destOrd="0" presId="urn:microsoft.com/office/officeart/2005/8/layout/chart3"/>
    <dgm:cxn modelId="{00C4FEB8-E912-4709-92BA-7824EDC09CE4}" type="presOf" srcId="{C8C4BC7A-27CC-406E-8CCE-FA9B547216D3}" destId="{B140817E-ECC1-4130-A52C-F746FC462DB9}" srcOrd="0" destOrd="0" presId="urn:microsoft.com/office/officeart/2005/8/layout/chart3"/>
    <dgm:cxn modelId="{2BAB7D1F-6CC5-4CD7-8AA8-32428FFBB31E}" srcId="{2180BF83-8B21-4B86-AE1D-A9A91E9F63E9}" destId="{C8C4BC7A-27CC-406E-8CCE-FA9B547216D3}" srcOrd="2" destOrd="0" parTransId="{7C34364C-B271-4F1A-90CC-B6CAB0B9C135}" sibTransId="{6FB6EC45-4CFF-4790-8618-F8E4FE358427}"/>
    <dgm:cxn modelId="{F15B3B85-4887-4D3F-BDB9-225F83450468}" type="presParOf" srcId="{8F7AC659-25E2-44FC-B443-3F4301B37F2F}" destId="{3368DD19-E651-4570-9565-3C412E605090}" srcOrd="0" destOrd="0" presId="urn:microsoft.com/office/officeart/2005/8/layout/chart3"/>
    <dgm:cxn modelId="{522C07FC-0A08-48A4-B385-FD483F3430CB}" type="presParOf" srcId="{8F7AC659-25E2-44FC-B443-3F4301B37F2F}" destId="{78A89A3A-74EE-4EB2-A22D-40F5F2F3C090}" srcOrd="1" destOrd="0" presId="urn:microsoft.com/office/officeart/2005/8/layout/chart3"/>
    <dgm:cxn modelId="{626101E1-A45D-4B5A-8B1D-9AD2524DAA4F}" type="presParOf" srcId="{8F7AC659-25E2-44FC-B443-3F4301B37F2F}" destId="{C5FEF0AB-31B4-497D-904F-96687C263FF4}" srcOrd="2" destOrd="0" presId="urn:microsoft.com/office/officeart/2005/8/layout/chart3"/>
    <dgm:cxn modelId="{D0D33FF5-15F3-4D49-AB29-4BD4DA0A0D09}" type="presParOf" srcId="{8F7AC659-25E2-44FC-B443-3F4301B37F2F}" destId="{52E53F01-D7F5-4343-B830-97B0FCF40599}" srcOrd="3" destOrd="0" presId="urn:microsoft.com/office/officeart/2005/8/layout/chart3"/>
    <dgm:cxn modelId="{742210BE-39EC-42D4-B73C-9ABC3F6CD54F}" type="presParOf" srcId="{8F7AC659-25E2-44FC-B443-3F4301B37F2F}" destId="{B140817E-ECC1-4130-A52C-F746FC462DB9}" srcOrd="4" destOrd="0" presId="urn:microsoft.com/office/officeart/2005/8/layout/chart3"/>
    <dgm:cxn modelId="{CCB118E2-5E64-4F78-9A28-93F0A20F8D8F}" type="presParOf" srcId="{8F7AC659-25E2-44FC-B443-3F4301B37F2F}" destId="{14882915-326F-48B5-9946-A8A0E0281C85}" srcOrd="5"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68DD19-E651-4570-9565-3C412E605090}">
      <dsp:nvSpPr>
        <dsp:cNvPr id="0" name=""/>
        <dsp:cNvSpPr/>
      </dsp:nvSpPr>
      <dsp:spPr>
        <a:xfrm>
          <a:off x="-33906" y="414525"/>
          <a:ext cx="5675914" cy="5540528"/>
        </a:xfrm>
        <a:prstGeom prst="pie">
          <a:avLst>
            <a:gd name="adj1" fmla="val 16200000"/>
            <a:gd name="adj2" fmla="val 1800000"/>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b="0" kern="1200" dirty="0"/>
        </a:p>
      </dsp:txBody>
      <dsp:txXfrm>
        <a:off x="3052034" y="1436885"/>
        <a:ext cx="1925756" cy="1846842"/>
      </dsp:txXfrm>
    </dsp:sp>
    <dsp:sp modelId="{C5FEF0AB-31B4-497D-904F-96687C263FF4}">
      <dsp:nvSpPr>
        <dsp:cNvPr id="0" name=""/>
        <dsp:cNvSpPr/>
      </dsp:nvSpPr>
      <dsp:spPr>
        <a:xfrm>
          <a:off x="-24649" y="251866"/>
          <a:ext cx="5311779" cy="6017515"/>
        </a:xfrm>
        <a:prstGeom prst="pie">
          <a:avLst>
            <a:gd name="adj1" fmla="val 1800000"/>
            <a:gd name="adj2" fmla="val 9000000"/>
          </a:avLst>
        </a:prstGeom>
        <a:solidFill>
          <a:schemeClr val="bg1">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en-US" sz="1200" b="0" kern="1200" dirty="0">
            <a:solidFill>
              <a:schemeClr val="tx1"/>
            </a:solidFill>
          </a:endParaRPr>
        </a:p>
      </dsp:txBody>
      <dsp:txXfrm>
        <a:off x="1429765" y="4048632"/>
        <a:ext cx="2402948" cy="1862564"/>
      </dsp:txXfrm>
    </dsp:sp>
    <dsp:sp modelId="{B140817E-ECC1-4130-A52C-F746FC462DB9}">
      <dsp:nvSpPr>
        <dsp:cNvPr id="0" name=""/>
        <dsp:cNvSpPr/>
      </dsp:nvSpPr>
      <dsp:spPr>
        <a:xfrm>
          <a:off x="-116989" y="406788"/>
          <a:ext cx="5606676" cy="5523127"/>
        </a:xfrm>
        <a:prstGeom prst="pie">
          <a:avLst>
            <a:gd name="adj1" fmla="val 9000000"/>
            <a:gd name="adj2" fmla="val 16200000"/>
          </a:avLst>
        </a:prstGeom>
        <a:solidFill>
          <a:schemeClr val="accent5">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endParaRPr lang="ar-JO" sz="1200" b="0" kern="1200" dirty="0"/>
        </a:p>
      </dsp:txBody>
      <dsp:txXfrm>
        <a:off x="483725" y="1491688"/>
        <a:ext cx="1902265" cy="1841042"/>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D14CA-D1F2-2582-6455-8E14A6D470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BC8B0-8CB8-EDB2-659E-65DE956A16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F4A1D3-9EB9-21E2-C0EE-CD8D662D8C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F7594F-094A-90DF-F50D-EEBF83C35C6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61399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7F488-1F69-FFFE-A6A7-A10355F225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475AD7-1494-185D-B6F7-2598996230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895D5D-648B-69CE-309B-8BBDF0C3F7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1225EF-655E-BD8E-DCFE-213A3D5C19F2}"/>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07412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6AEB4-2F72-F23D-EA87-D90EC5A354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DBEFA-3EC1-DFD3-D397-A054342E81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6B7843-497D-2228-0BBD-5C37826D7EF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E52FD87-A9FA-76E8-F61E-74B2704FE398}"/>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218561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D8CF1-3AF8-79B3-026C-0140B42CC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D75805-4CBE-3BCA-7F8A-F0760D48E3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A11252-46F9-8321-B0DF-32BAD88A70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10628B-5486-392D-E303-8B385399350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56865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224B8-7F5E-78C5-9B97-FB761E6839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489373-172E-6CB2-1538-534D4CE45C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A33B9A-6E88-4F37-36C8-DBC78FE094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2974F2-8D88-1FDD-D9E8-CE907B8D38D9}"/>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830234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D26BA1C6-0134-5032-BB90-D641C5DC5258}"/>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42CEF748-46A8-0092-6B8E-C3DCBEA55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5F2B1BC-4C8E-5A05-9355-1BC64F224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225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4100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7130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image" Target="../media/image1.png"/><Relationship Id="rId2" Type="http://schemas.openxmlformats.org/officeDocument/2006/relationships/slideLayout" Target="../slideLayouts/slideLayout10.xml"/><Relationship Id="rId16" Type="http://schemas.openxmlformats.org/officeDocument/2006/relationships/theme" Target="../theme/theme2.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18" Type="http://schemas.openxmlformats.org/officeDocument/2006/relationships/slideLayout" Target="../slideLayouts/slideLayout4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17" Type="http://schemas.openxmlformats.org/officeDocument/2006/relationships/slideLayout" Target="../slideLayouts/slideLayout40.xml"/><Relationship Id="rId2" Type="http://schemas.openxmlformats.org/officeDocument/2006/relationships/slideLayout" Target="../slideLayouts/slideLayout25.xml"/><Relationship Id="rId16" Type="http://schemas.openxmlformats.org/officeDocument/2006/relationships/slideLayout" Target="../slideLayouts/slideLayout39.xml"/><Relationship Id="rId20" Type="http://schemas.openxmlformats.org/officeDocument/2006/relationships/image" Target="../media/image1.pn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slideLayout" Target="../slideLayouts/slideLayout38.xml"/><Relationship Id="rId10" Type="http://schemas.openxmlformats.org/officeDocument/2006/relationships/slideLayout" Target="../slideLayouts/slideLayout33.xml"/><Relationship Id="rId19" Type="http://schemas.openxmlformats.org/officeDocument/2006/relationships/theme" Target="../theme/theme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8" r:id="rId2"/>
    <p:sldLayoutId id="2147483659" r:id="rId3"/>
    <p:sldLayoutId id="2147483660" r:id="rId4"/>
    <p:sldLayoutId id="2147483663" r:id="rId5"/>
    <p:sldLayoutId id="2147483664" r:id="rId6"/>
    <p:sldLayoutId id="2147483665" r:id="rId7"/>
    <p:sldLayoutId id="214748366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 id="2147483713" r:id="rId14"/>
    <p:sldLayoutId id="214748371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9.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3.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9.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8.png"/><Relationship Id="rId1" Type="http://schemas.openxmlformats.org/officeDocument/2006/relationships/slideLayout" Target="../slideLayouts/slideLayout2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3.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23.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34.svg"/><Relationship Id="rId2" Type="http://schemas.openxmlformats.org/officeDocument/2006/relationships/image" Target="../media/image4.png"/><Relationship Id="rId1" Type="http://schemas.openxmlformats.org/officeDocument/2006/relationships/slideLayout" Target="../slideLayouts/slideLayout9.xml"/><Relationship Id="rId6" Type="http://schemas.openxmlformats.org/officeDocument/2006/relationships/image" Target="../media/image28.svg"/><Relationship Id="rId11" Type="http://schemas.openxmlformats.org/officeDocument/2006/relationships/image" Target="../media/image23.png"/><Relationship Id="rId5" Type="http://schemas.openxmlformats.org/officeDocument/2006/relationships/image" Target="../media/image20.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22.png"/><Relationship Id="rId14" Type="http://schemas.openxmlformats.org/officeDocument/2006/relationships/image" Target="../media/image36.svg"/></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5.jp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9.xml"/><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27.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40.xml"/><Relationship Id="rId5" Type="http://schemas.openxmlformats.org/officeDocument/2006/relationships/image" Target="../media/image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j-cs"/>
            </a:endParaRP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mj-cs"/>
              </a:rPr>
              <a:t>Lecture 1</a:t>
            </a: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j-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2" name="TextBox 1">
            <a:extLst>
              <a:ext uri="{FF2B5EF4-FFF2-40B4-BE49-F238E27FC236}">
                <a16:creationId xmlns:a16="http://schemas.microsoft.com/office/drawing/2014/main" id="{BFC5C910-DA96-83C7-4C3B-1C4680729B87}"/>
              </a:ext>
            </a:extLst>
          </p:cNvPr>
          <p:cNvSpPr txBox="1"/>
          <p:nvPr/>
        </p:nvSpPr>
        <p:spPr>
          <a:xfrm>
            <a:off x="184774" y="4799288"/>
            <a:ext cx="584077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Prepared by Dr. Rehab Elshafie</a:t>
            </a:r>
          </a:p>
        </p:txBody>
      </p:sp>
      <p:sp>
        <p:nvSpPr>
          <p:cNvPr id="3" name="TextBox 2">
            <a:extLst>
              <a:ext uri="{FF2B5EF4-FFF2-40B4-BE49-F238E27FC236}">
                <a16:creationId xmlns:a16="http://schemas.microsoft.com/office/drawing/2014/main" id="{AE8DD420-54B3-31D1-62D3-4660F60232E3}"/>
              </a:ext>
            </a:extLst>
          </p:cNvPr>
          <p:cNvSpPr txBox="1"/>
          <p:nvPr/>
        </p:nvSpPr>
        <p:spPr>
          <a:xfrm>
            <a:off x="-244214" y="1724234"/>
            <a:ext cx="6588086"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3200" b="1" i="0" u="none" strike="noStrike" kern="0" cap="none" spc="0" normalizeH="0" baseline="0" noProof="0" dirty="0">
                <a:ln>
                  <a:noFill/>
                </a:ln>
                <a:effectLst/>
                <a:uLnTx/>
                <a:uFillTx/>
                <a:latin typeface="Alexandria" pitchFamily="2" charset="-78"/>
                <a:cs typeface="+mj-cs"/>
                <a:sym typeface="Arial"/>
              </a:rPr>
              <a:t>ريادة الأعمال والابتكار </a:t>
            </a:r>
          </a:p>
        </p:txBody>
      </p:sp>
      <p:sp>
        <p:nvSpPr>
          <p:cNvPr id="5" name="TextBox 4">
            <a:extLst>
              <a:ext uri="{FF2B5EF4-FFF2-40B4-BE49-F238E27FC236}">
                <a16:creationId xmlns:a16="http://schemas.microsoft.com/office/drawing/2014/main" id="{CF19247B-DE52-1861-28B7-C1042031E498}"/>
              </a:ext>
            </a:extLst>
          </p:cNvPr>
          <p:cNvSpPr txBox="1"/>
          <p:nvPr/>
        </p:nvSpPr>
        <p:spPr>
          <a:xfrm>
            <a:off x="255230" y="3398824"/>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Entrepreneurship</a:t>
            </a:r>
            <a:r>
              <a:rPr kumimoji="0" lang="ar-AE"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 </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Arial"/>
              </a:rPr>
              <a:t>and Innovation</a:t>
            </a:r>
          </a:p>
        </p:txBody>
      </p:sp>
      <p:sp>
        <p:nvSpPr>
          <p:cNvPr id="7" name="Rectangle: Rounded Corners 6">
            <a:extLst>
              <a:ext uri="{FF2B5EF4-FFF2-40B4-BE49-F238E27FC236}">
                <a16:creationId xmlns:a16="http://schemas.microsoft.com/office/drawing/2014/main" id="{B5471DC2-D4FC-95DE-57A2-CBDEB849F5CE}"/>
              </a:ext>
            </a:extLst>
          </p:cNvPr>
          <p:cNvSpPr/>
          <p:nvPr/>
        </p:nvSpPr>
        <p:spPr>
          <a:xfrm>
            <a:off x="1437263" y="2372392"/>
            <a:ext cx="2794873" cy="58477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chemeClr val="tx1"/>
                </a:solidFill>
                <a:effectLst/>
                <a:uLnTx/>
                <a:uFillTx/>
                <a:latin typeface="Times New Roman" panose="02020603050405020304" pitchFamily="18" charset="0"/>
                <a:ea typeface="Tajawal Medium"/>
                <a:cs typeface="Times New Roman" panose="02020603050405020304" pitchFamily="18" charset="0"/>
                <a:sym typeface="Tajawal Medium"/>
              </a:rPr>
              <a:t>LDR 725</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mj-cs"/>
              </a:rPr>
              <a:t>المحاضرة الأولى</a:t>
            </a:r>
            <a:endParaRPr lang="en-US" sz="2400" b="1" dirty="0">
              <a:solidFill>
                <a:srgbClr val="0070C0"/>
              </a:solidFill>
              <a:latin typeface="Alexandria" pitchFamily="2" charset="-78"/>
              <a:cs typeface="+mj-cs"/>
            </a:endParaRPr>
          </a:p>
          <a:p>
            <a:pPr>
              <a:lnSpc>
                <a:spcPct val="120000"/>
              </a:lnSpc>
            </a:pPr>
            <a:endParaRPr lang="en-US" sz="1600" dirty="0">
              <a:latin typeface="Times New Roman" panose="02020603050405020304" pitchFamily="18" charset="0"/>
              <a:cs typeface="+mj-cs"/>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383806" y="5122151"/>
            <a:ext cx="5686425" cy="1223797"/>
          </a:xfrm>
          <a:prstGeom prst="rect">
            <a:avLst/>
          </a:prstGeom>
          <a:noFill/>
        </p:spPr>
        <p:txBody>
          <a:bodyPr wrap="square">
            <a:spAutoFit/>
          </a:bodyPr>
          <a:lstStyle/>
          <a:p>
            <a:pPr algn="ctr" rtl="1"/>
            <a:r>
              <a:rPr lang="ar-EG" sz="2800" b="1" dirty="0">
                <a:solidFill>
                  <a:srgbClr val="002060"/>
                </a:solidFill>
                <a:latin typeface="Alexandria" pitchFamily="2" charset="-78"/>
                <a:cs typeface="+mj-cs"/>
              </a:rPr>
              <a:t>مدخل إلى ريادة الأعمال والابتكار في القيادة التربوية</a:t>
            </a:r>
          </a:p>
          <a:p>
            <a:pPr>
              <a:lnSpc>
                <a:spcPct val="120000"/>
              </a:lnSpc>
            </a:pPr>
            <a:endParaRPr lang="en-US" sz="1600" dirty="0">
              <a:latin typeface="Times New Roman" panose="02020603050405020304" pitchFamily="18" charset="0"/>
              <a:cs typeface="+mj-cs"/>
            </a:endParaRPr>
          </a:p>
        </p:txBody>
      </p:sp>
      <p:pic>
        <p:nvPicPr>
          <p:cNvPr id="7" name="Picture Placeholder 6">
            <a:extLst>
              <a:ext uri="{FF2B5EF4-FFF2-40B4-BE49-F238E27FC236}">
                <a16:creationId xmlns:a16="http://schemas.microsoft.com/office/drawing/2014/main" id="{64679A8E-DE6C-CB6E-43B8-647E3A50A391}"/>
              </a:ext>
            </a:extLst>
          </p:cNvPr>
          <p:cNvPicPr>
            <a:picLocks noGrp="1" noChangeAspect="1"/>
          </p:cNvPicPr>
          <p:nvPr>
            <p:ph type="pic" sz="quarter" idx="10"/>
          </p:nvPr>
        </p:nvPicPr>
        <p:blipFill>
          <a:blip r:embed="rId3"/>
          <a:srcRect t="15144" b="15144"/>
          <a:stretch>
            <a:fillRect/>
          </a:stretch>
        </p:blipFill>
        <p:spPr/>
      </p:pic>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cs typeface="+mj-cs"/>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mj-cs"/>
                </a:rPr>
                <a:t>1</a:t>
              </a:r>
              <a:endParaRPr lang="en-US" sz="1400" b="1" dirty="0">
                <a:solidFill>
                  <a:srgbClr val="002060"/>
                </a:solidFill>
                <a:latin typeface="Times New Roman" panose="02020603050405020304" pitchFamily="18" charset="0"/>
                <a:cs typeface="+mj-cs"/>
              </a:endParaRPr>
            </a:p>
          </p:txBody>
        </p:sp>
      </p:grpSp>
    </p:spTree>
    <p:extLst>
      <p:ext uri="{BB962C8B-B14F-4D97-AF65-F5344CB8AC3E}">
        <p14:creationId xmlns:p14="http://schemas.microsoft.com/office/powerpoint/2010/main" val="3069472123"/>
      </p:ext>
    </p:extLst>
  </p:cSld>
  <p:clrMapOvr>
    <a:masterClrMapping/>
  </p:clrMapOvr>
  <mc:AlternateContent xmlns:mc="http://schemas.openxmlformats.org/markup-compatibility/2006" xmlns:p14="http://schemas.microsoft.com/office/powerpoint/2010/main">
    <mc:Choice Requires="p14">
      <p:transition spd="slow" p14:dur="2000" advTm="9587"/>
    </mc:Choice>
    <mc:Fallback xmlns="">
      <p:transition spd="slow" advTm="9587"/>
    </mc:Fallback>
  </mc:AlternateContent>
  <p:extLst mod="1">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anose="020B0604020202020204" charset="-78"/>
              <a:cs typeface="+mj-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anose="020B0604020202020204" charset="-78"/>
              <a:cs typeface="+mj-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anose="020B0604020202020204" charset="-78"/>
              <a:cs typeface="+mj-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anose="020B0604020202020204" charset="-78"/>
              <a:cs typeface="+mj-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anose="020B0604020202020204" charset="-78"/>
                <a:cs typeface="+mj-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21356" y="1258788"/>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anose="020B0604020202020204" charset="-78"/>
                  <a:cs typeface="+mj-cs"/>
                </a:rPr>
                <a:t>مفاهيم</a:t>
              </a:r>
              <a:endParaRPr kumimoji="0" lang="en-US" sz="1400" b="1" i="0" u="none" strike="noStrike" kern="1200" cap="none" spc="0" normalizeH="0" baseline="0" noProof="0" dirty="0">
                <a:ln>
                  <a:noFill/>
                </a:ln>
                <a:solidFill>
                  <a:prstClr val="white"/>
                </a:solidFill>
                <a:effectLst/>
                <a:uLnTx/>
                <a:uFillTx/>
                <a:latin typeface="Alexandria" panose="020B0604020202020204" charset="-78"/>
                <a:cs typeface="+mj-cs"/>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anose="020B0604020202020204" charset="-78"/>
                  <a:cs typeface="+mj-cs"/>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anose="020B0604020202020204" charset="-78"/>
                <a:cs typeface="+mj-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17739" y="210961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latin typeface="Alexandria" panose="020B0604020202020204" charset="-78"/>
                  <a:cs typeface="+mj-cs"/>
                </a:rPr>
                <a:t>الإبداع</a:t>
              </a:r>
              <a:endParaRPr lang="en-US" dirty="0">
                <a:latin typeface="Alexandria" panose="020B0604020202020204" charset="-78"/>
                <a:cs typeface="+mj-cs"/>
              </a:endParaRPr>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38554"/>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latin typeface="Alexandria" panose="020B0604020202020204" charset="-78"/>
                  <a:cs typeface="+mj-cs"/>
                </a:rPr>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anose="020B0604020202020204" charset="-78"/>
                <a:cs typeface="+mj-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29166" y="2973319"/>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latin typeface="Alexandria" panose="020B0604020202020204" charset="-78"/>
                  <a:cs typeface="+mj-cs"/>
                </a:rPr>
                <a:t>أنواع الإبداع</a:t>
              </a:r>
              <a:endParaRPr lang="en-US" dirty="0">
                <a:latin typeface="Alexandria" panose="020B0604020202020204" charset="-78"/>
                <a:cs typeface="+mj-cs"/>
              </a:endParaRPr>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38554"/>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latin typeface="Alexandria" panose="020B0604020202020204" charset="-78"/>
                  <a:cs typeface="+mj-cs"/>
                </a:rPr>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anose="020B0604020202020204" charset="-78"/>
                <a:cs typeface="+mj-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0505" y="3811263"/>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latin typeface="Alexandria" panose="020B0604020202020204" charset="-78"/>
                  <a:cs typeface="+mj-cs"/>
                </a:rPr>
                <a:t>الابتكار</a:t>
              </a:r>
              <a:endParaRPr lang="en-US" dirty="0">
                <a:latin typeface="Alexandria" panose="020B0604020202020204" charset="-78"/>
                <a:cs typeface="+mj-cs"/>
              </a:endParaRPr>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38554"/>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latin typeface="Alexandria" panose="020B0604020202020204" charset="-78"/>
                  <a:cs typeface="+mj-cs"/>
                </a:rPr>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anose="020B0604020202020204" charset="-78"/>
                <a:cs typeface="+mj-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52433" y="4575854"/>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latin typeface="Alexandria" panose="020B0604020202020204" charset="-78"/>
                  <a:cs typeface="+mj-cs"/>
                </a:rPr>
                <a:t>القيادة الريادية</a:t>
              </a:r>
              <a:endParaRPr lang="en-US" dirty="0">
                <a:latin typeface="Alexandria" panose="020B0604020202020204" charset="-78"/>
                <a:cs typeface="+mj-cs"/>
              </a:endParaRPr>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38554"/>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latin typeface="Alexandria" panose="020B0604020202020204" charset="-78"/>
                  <a:cs typeface="+mj-cs"/>
                </a:rPr>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panose="020B0604020202020204" charset="-78"/>
                <a:cs typeface="+mj-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958052" y="545529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latin typeface="Alexandria" panose="020B0604020202020204" charset="-78"/>
                  <a:cs typeface="+mj-cs"/>
                </a:rPr>
                <a:t>العلاقات</a:t>
              </a:r>
              <a:endParaRPr lang="en-US" dirty="0">
                <a:latin typeface="Alexandria" panose="020B0604020202020204" charset="-78"/>
                <a:cs typeface="+mj-cs"/>
              </a:endParaRPr>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38554"/>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latin typeface="Alexandria" panose="020B0604020202020204" charset="-78"/>
                  <a:cs typeface="+mj-cs"/>
                </a:rPr>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Alexandria" panose="020B0604020202020204" charset="-78"/>
                <a:ea typeface="+mn-ea"/>
                <a:cs typeface="+mj-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anose="020B0604020202020204" charset="-78"/>
                <a:cs typeface="+mj-cs"/>
              </a:rPr>
              <a:t>أنواع الإبداع ومعوقاته</a:t>
            </a:r>
            <a:endParaRPr kumimoji="0" lang="en-US" sz="1600" b="0" i="0" u="none" strike="noStrike" kern="1200" cap="none" spc="0" normalizeH="0" baseline="0" noProof="0" dirty="0">
              <a:ln>
                <a:noFill/>
              </a:ln>
              <a:solidFill>
                <a:srgbClr val="002060"/>
              </a:solidFill>
              <a:effectLst/>
              <a:uLnTx/>
              <a:uFillTx/>
              <a:latin typeface="Alexandria" panose="020B0604020202020204" charset="-78"/>
              <a:cs typeface="+mj-cs"/>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Alexandria" panose="020B0604020202020204" charset="-78"/>
                <a:ea typeface="+mn-ea"/>
                <a:cs typeface="+mj-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latin typeface="Alexandria" panose="020B0604020202020204" charset="-78"/>
                <a:cs typeface="+mj-cs"/>
              </a:rPr>
              <a:t>مفهوم الابتكار والعوامل المؤثرة فيه، وأهميته ومراحله</a:t>
            </a:r>
            <a:endParaRPr lang="en-US" dirty="0">
              <a:latin typeface="Alexandria" panose="020B0604020202020204" charset="-78"/>
              <a:cs typeface="+mj-cs"/>
            </a:endParaRPr>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Alexandria" panose="020B0604020202020204" charset="-78"/>
                <a:ea typeface="+mn-ea"/>
                <a:cs typeface="+mj-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Alexandria" panose="020B0604020202020204" charset="-78"/>
                <a:ea typeface="+mn-ea"/>
                <a:cs typeface="+mj-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latin typeface="Alexandria" panose="020B0604020202020204" charset="-78"/>
                <a:cs typeface="+mj-cs"/>
              </a:rPr>
              <a:t>القيادة التربوية الريادية، وأهميتها وخصائص القائد التربوي الريادي</a:t>
            </a:r>
            <a:endParaRPr lang="en-US" dirty="0">
              <a:latin typeface="Alexandria" panose="020B0604020202020204" charset="-78"/>
              <a:cs typeface="+mj-cs"/>
            </a:endParaRPr>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Alexandria" panose="020B0604020202020204" charset="-78"/>
                <a:ea typeface="+mn-ea"/>
                <a:cs typeface="+mj-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latin typeface="Alexandria" panose="020B0604020202020204" charset="-78"/>
                <a:cs typeface="+mj-cs"/>
              </a:rPr>
              <a:t>العلاقة بين الإبداع والابتكار، والفرق بينهم وبين الاختراع، ودور القيادة التربوية فيما بينهم</a:t>
            </a:r>
            <a:endParaRPr lang="en-US" dirty="0">
              <a:latin typeface="Alexandria" panose="020B0604020202020204" charset="-78"/>
              <a:cs typeface="+mj-cs"/>
            </a:endParaRPr>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Alexandria" panose="020B0604020202020204" charset="-78"/>
                <a:ea typeface="+mn-ea"/>
                <a:cs typeface="+mj-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905416"/>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anose="020B0604020202020204" charset="-78"/>
              <a:cs typeface="+mj-cs"/>
            </a:endParaRPr>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176113" y="78171"/>
            <a:ext cx="9661512" cy="757130"/>
          </a:xfrm>
          <a:prstGeom prst="rect">
            <a:avLst/>
          </a:prstGeom>
          <a:noFill/>
        </p:spPr>
        <p:txBody>
          <a:bodyPr wrap="square">
            <a:spAutoFit/>
          </a:bodyPr>
          <a:lstStyle/>
          <a:p>
            <a:pPr algn="ctr" rtl="1"/>
            <a:r>
              <a:rPr lang="ar-EG" sz="2400" b="1" dirty="0">
                <a:solidFill>
                  <a:srgbClr val="00B0F0"/>
                </a:solidFill>
                <a:latin typeface="Alexandria" panose="020B0604020202020204" charset="-78"/>
                <a:cs typeface="+mj-cs"/>
              </a:rPr>
              <a:t>المحاضرة الأولى: </a:t>
            </a:r>
            <a:r>
              <a:rPr lang="ar-EG" sz="2400" b="1" dirty="0">
                <a:solidFill>
                  <a:srgbClr val="002060"/>
                </a:solidFill>
                <a:latin typeface="Alexandria" panose="020B0604020202020204" charset="-78"/>
                <a:cs typeface="+mj-cs"/>
              </a:rPr>
              <a:t>مدخل إلى ريادة الأعمال والابتكار في القيادة التربوية</a:t>
            </a:r>
            <a:endParaRPr lang="en-US" sz="2400" b="1" dirty="0">
              <a:solidFill>
                <a:srgbClr val="002060"/>
              </a:solidFill>
              <a:latin typeface="Alexandria" panose="020B0604020202020204" charset="-78"/>
              <a:cs typeface="+mj-cs"/>
            </a:endParaRPr>
          </a:p>
          <a:p>
            <a:pPr>
              <a:lnSpc>
                <a:spcPct val="120000"/>
              </a:lnSpc>
            </a:pPr>
            <a:endParaRPr lang="en-US" sz="1600" dirty="0">
              <a:latin typeface="Alexandria" panose="020B0604020202020204" charset="-78"/>
              <a:cs typeface="+mj-cs"/>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anose="020B0604020202020204" charset="-78"/>
                <a:cs typeface="+mj-cs"/>
              </a:rPr>
              <a:t>مفهوم ريادة الأعمال وعناصره، وكيفية ارتباطه بالإبداع والابتكار</a:t>
            </a: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latin typeface="Alexandria" panose="020B0604020202020204" charset="-78"/>
                <a:cs typeface="+mj-cs"/>
              </a:rPr>
              <a:t>مفهوم الإبداع، وإدارة الإبداع، ومكوناته، ومستوياته</a:t>
            </a:r>
            <a:endParaRPr lang="en-US" dirty="0">
              <a:latin typeface="Alexandria" panose="020B0604020202020204" charset="-78"/>
              <a:cs typeface="+mj-cs"/>
            </a:endParaRPr>
          </a:p>
        </p:txBody>
      </p:sp>
    </p:spTree>
    <p:extLst>
      <p:ext uri="{BB962C8B-B14F-4D97-AF65-F5344CB8AC3E}">
        <p14:creationId xmlns:p14="http://schemas.microsoft.com/office/powerpoint/2010/main" val="4081830021"/>
      </p:ext>
    </p:extLst>
  </p:cSld>
  <p:clrMapOvr>
    <a:masterClrMapping/>
  </p:clrMapOvr>
  <mc:AlternateContent xmlns:mc="http://schemas.openxmlformats.org/markup-compatibility/2006" xmlns:p14="http://schemas.microsoft.com/office/powerpoint/2010/main">
    <mc:Choice Requires="p14">
      <p:transition spd="slow" p14:dur="2000" advTm="75096"/>
    </mc:Choice>
    <mc:Fallback xmlns="">
      <p:transition spd="slow" advTm="75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mod="1">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520369" y="1533893"/>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mj-cs"/>
              </a:rPr>
              <a:t>مقدمة</a:t>
            </a:r>
          </a:p>
        </p:txBody>
      </p:sp>
      <p:sp>
        <p:nvSpPr>
          <p:cNvPr id="4" name="TextBox 47">
            <a:extLst>
              <a:ext uri="{FF2B5EF4-FFF2-40B4-BE49-F238E27FC236}">
                <a16:creationId xmlns:a16="http://schemas.microsoft.com/office/drawing/2014/main" id="{7F0D4478-E313-784C-90E4-867019AFB696}"/>
              </a:ext>
            </a:extLst>
          </p:cNvPr>
          <p:cNvSpPr txBox="1"/>
          <p:nvPr/>
        </p:nvSpPr>
        <p:spPr>
          <a:xfrm>
            <a:off x="945548" y="2034697"/>
            <a:ext cx="10300132" cy="198708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mj-cs"/>
              </a:rPr>
              <a:t>في عالمٍ يتسارع فيه التغيير وتزداد فيه المنافسة، لم يعد النجاح مرتبطًا فقط بحجم الموارد أو طول الخبرة، بل أصبح مرتبطًا بقدرة الأفراد والمؤسسات على الإبداع والابتكار. فالأفكار الجديدة هي نقطة البداية، لكنها لا تحقق أثرًا حقيقيًا إلا عندما تتحول إلى حلول قابلة للتطبيق تضيف قيمة للعميل والمجتمع.تركّز هذه المحاضرة على توضيح مفهوم الإبداع والابتكار والعلاقة بينهما، وكيف يسهمان في تحقيق التفوق التنافسي وبناء مشاريع وأعمال قادرة على الاستمرار. كما نتناول كيف يمكن تنمية الإبداع عبر أساليب عملية، وكيف تمر الأفكار بمراحل حتى تصبح ابتكارًا ناجحًا في الواقع.</a:t>
            </a:r>
          </a:p>
        </p:txBody>
      </p:sp>
      <p:pic>
        <p:nvPicPr>
          <p:cNvPr id="6" name="Picture 5">
            <a:extLst>
              <a:ext uri="{FF2B5EF4-FFF2-40B4-BE49-F238E27FC236}">
                <a16:creationId xmlns:a16="http://schemas.microsoft.com/office/drawing/2014/main" id="{A24DF0ED-5F9C-CB5B-D3F5-352FC979BE57}"/>
              </a:ext>
            </a:extLst>
          </p:cNvPr>
          <p:cNvPicPr>
            <a:picLocks noChangeAspect="1"/>
          </p:cNvPicPr>
          <p:nvPr/>
        </p:nvPicPr>
        <p:blipFill>
          <a:blip r:embed="rId3"/>
          <a:stretch>
            <a:fillRect/>
          </a:stretch>
        </p:blipFill>
        <p:spPr>
          <a:xfrm>
            <a:off x="1051814" y="4790303"/>
            <a:ext cx="3362533" cy="15667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090284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06582-FC80-8B9F-E326-B1987D32891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D8F54CF-C304-1E08-F8AF-E0143021989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4FF7451-2E5F-908E-1056-9280495F630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j-cs"/>
            </a:endParaRPr>
          </a:p>
        </p:txBody>
      </p:sp>
      <p:sp>
        <p:nvSpPr>
          <p:cNvPr id="8" name="Parallelogram 7">
            <a:extLst>
              <a:ext uri="{FF2B5EF4-FFF2-40B4-BE49-F238E27FC236}">
                <a16:creationId xmlns:a16="http://schemas.microsoft.com/office/drawing/2014/main" id="{C2B80E70-7DED-5521-7DE7-1DCDFF5B611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cs typeface="+mj-cs"/>
            </a:endParaRPr>
          </a:p>
        </p:txBody>
      </p:sp>
      <p:sp>
        <p:nvSpPr>
          <p:cNvPr id="28" name="Rectangle 27">
            <a:extLst>
              <a:ext uri="{FF2B5EF4-FFF2-40B4-BE49-F238E27FC236}">
                <a16:creationId xmlns:a16="http://schemas.microsoft.com/office/drawing/2014/main" id="{3CB9A0F1-DE2A-6BE4-9FC4-956CD6D7C9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4" name="TextBox 33">
            <a:extLst>
              <a:ext uri="{FF2B5EF4-FFF2-40B4-BE49-F238E27FC236}">
                <a16:creationId xmlns:a16="http://schemas.microsoft.com/office/drawing/2014/main" id="{C0976867-38BA-8F7A-3716-C0EE100001D2}"/>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mj-cs"/>
              </a:rPr>
              <a:t>01</a:t>
            </a:r>
            <a:endParaRPr lang="en-US" sz="1200" b="1" dirty="0">
              <a:solidFill>
                <a:schemeClr val="bg1"/>
              </a:solidFill>
              <a:latin typeface="Times New Roman" panose="02020603050405020304" pitchFamily="18" charset="0"/>
              <a:cs typeface="+mj-cs"/>
            </a:endParaRPr>
          </a:p>
        </p:txBody>
      </p:sp>
      <p:pic>
        <p:nvPicPr>
          <p:cNvPr id="6" name="Graphic 21">
            <a:extLst>
              <a:ext uri="{FF2B5EF4-FFF2-40B4-BE49-F238E27FC236}">
                <a16:creationId xmlns:a16="http://schemas.microsoft.com/office/drawing/2014/main" id="{CBCA607D-DC61-4E50-58E2-17CD897C1C8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3EAFE2EE-A7F4-36E9-4C26-B5447630027A}"/>
              </a:ext>
            </a:extLst>
          </p:cNvPr>
          <p:cNvSpPr/>
          <p:nvPr/>
        </p:nvSpPr>
        <p:spPr>
          <a:xfrm>
            <a:off x="4239209" y="1745583"/>
            <a:ext cx="7070886" cy="3600400"/>
          </a:xfrm>
          <a:prstGeom prst="roundRect">
            <a:avLst/>
          </a:prstGeom>
          <a:ln w="57150">
            <a:solidFill>
              <a:srgbClr val="C00000"/>
            </a:solidFill>
          </a:ln>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a:solidFill>
                <a:srgbClr val="C00000"/>
              </a:solidFill>
              <a:cs typeface="+mj-cs"/>
            </a:endParaRPr>
          </a:p>
        </p:txBody>
      </p:sp>
      <p:sp>
        <p:nvSpPr>
          <p:cNvPr id="25" name="TextBox 24">
            <a:extLst>
              <a:ext uri="{FF2B5EF4-FFF2-40B4-BE49-F238E27FC236}">
                <a16:creationId xmlns:a16="http://schemas.microsoft.com/office/drawing/2014/main" id="{C5921487-D5C0-E8F9-21BF-46B6BF591200}"/>
              </a:ext>
            </a:extLst>
          </p:cNvPr>
          <p:cNvSpPr txBox="1"/>
          <p:nvPr/>
        </p:nvSpPr>
        <p:spPr>
          <a:xfrm>
            <a:off x="4332524" y="2736484"/>
            <a:ext cx="7070886" cy="1234953"/>
          </a:xfrm>
          <a:prstGeom prst="rect">
            <a:avLst/>
          </a:prstGeom>
          <a:noFill/>
        </p:spPr>
        <p:txBody>
          <a:bodyPr wrap="square" rtlCol="0">
            <a:spAutoFit/>
          </a:bodyPr>
          <a:lstStyle/>
          <a:p>
            <a:pPr algn="ctr" rtl="1">
              <a:lnSpc>
                <a:spcPct val="150000"/>
              </a:lnSpc>
            </a:pPr>
            <a:r>
              <a:rPr lang="ar-EG" sz="5400" b="1" dirty="0">
                <a:solidFill>
                  <a:schemeClr val="bg1"/>
                </a:solidFill>
                <a:latin typeface="Alexandria" pitchFamily="2" charset="-78"/>
                <a:cs typeface="+mj-cs"/>
              </a:rPr>
              <a:t>ريادة الأعمال</a:t>
            </a:r>
            <a:endParaRPr lang="en-US" sz="5400" b="1" dirty="0">
              <a:solidFill>
                <a:schemeClr val="bg1"/>
              </a:solidFill>
              <a:latin typeface="Alexandria" pitchFamily="2" charset="-78"/>
              <a:cs typeface="+mj-cs"/>
            </a:endParaRPr>
          </a:p>
        </p:txBody>
      </p:sp>
    </p:spTree>
    <p:extLst>
      <p:ext uri="{BB962C8B-B14F-4D97-AF65-F5344CB8AC3E}">
        <p14:creationId xmlns:p14="http://schemas.microsoft.com/office/powerpoint/2010/main" val="238037929"/>
      </p:ext>
    </p:extLst>
  </p:cSld>
  <p:clrMapOvr>
    <a:masterClrMapping/>
  </p:clrMapOvr>
  <mc:AlternateContent xmlns:mc="http://schemas.openxmlformats.org/markup-compatibility/2006" xmlns:p14="http://schemas.microsoft.com/office/powerpoint/2010/main">
    <mc:Choice Requires="p14">
      <p:transition spd="slow" p14:dur="2000" advTm="83576"/>
    </mc:Choice>
    <mc:Fallback xmlns="">
      <p:transition spd="slow" advTm="8357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93D70-73BD-1F74-B002-39706F289C9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CDEFB0-D86F-ED38-7335-24D9022655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41CE19E5-3E8E-4780-6FF6-9B2BD117C91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B9FA641C-7F67-E119-FC92-1CCDFB40251B}"/>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9AD54875-373A-9E84-7600-AB1E75980A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0F7AD58-C03E-1DD5-77B8-53CE87B4F09B}"/>
              </a:ext>
            </a:extLst>
          </p:cNvPr>
          <p:cNvSpPr/>
          <p:nvPr/>
        </p:nvSpPr>
        <p:spPr>
          <a:xfrm>
            <a:off x="4176042" y="656654"/>
            <a:ext cx="367240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mj-cs"/>
              </a:rPr>
              <a:t>ريادة الأعمال</a:t>
            </a:r>
          </a:p>
        </p:txBody>
      </p:sp>
      <p:sp>
        <p:nvSpPr>
          <p:cNvPr id="4" name="TextBox 47">
            <a:extLst>
              <a:ext uri="{FF2B5EF4-FFF2-40B4-BE49-F238E27FC236}">
                <a16:creationId xmlns:a16="http://schemas.microsoft.com/office/drawing/2014/main" id="{599DDEA0-4ED3-2891-BD14-234C20EAE39E}"/>
              </a:ext>
            </a:extLst>
          </p:cNvPr>
          <p:cNvSpPr txBox="1"/>
          <p:nvPr/>
        </p:nvSpPr>
        <p:spPr>
          <a:xfrm>
            <a:off x="2485572" y="1743639"/>
            <a:ext cx="9281362" cy="222394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B0F0"/>
                </a:solidFill>
                <a:effectLst/>
                <a:uLnTx/>
                <a:uFillTx/>
                <a:latin typeface="Alexandria" pitchFamily="2" charset="-78"/>
                <a:cs typeface="+mj-cs"/>
              </a:rPr>
              <a:t>ريادة الأعمال: </a:t>
            </a:r>
            <a:r>
              <a:rPr kumimoji="0" lang="ar-EG" b="0" i="0" u="none" strike="noStrike" kern="1200" cap="none" spc="0" normalizeH="0" baseline="0" noProof="0" dirty="0">
                <a:ln>
                  <a:noFill/>
                </a:ln>
                <a:effectLst/>
                <a:uLnTx/>
                <a:uFillTx/>
                <a:latin typeface="Alexandria" pitchFamily="2" charset="-78"/>
                <a:cs typeface="+mj-cs"/>
              </a:rPr>
              <a:t>عملية اكتشاف الفرص واستثمارها من خلال توظيف الموارد المتاحة بطريقة مبتكرة، بهدف إنشاء قيمة مضافة اقتصادية أو اجتماعية، مع تحمّل قدر من المخاطرة المحسوبة في بيئة تتسم بعدم اليقين.</a:t>
            </a:r>
          </a:p>
          <a:p>
            <a:pPr marL="0" marR="0" lvl="0" indent="0" algn="ctr" defTabSz="914400" rtl="1" eaLnBrk="1" fontAlgn="auto" latinLnBrk="0" hangingPunct="1">
              <a:lnSpc>
                <a:spcPct val="200000"/>
              </a:lnSpc>
              <a:spcBef>
                <a:spcPts val="0"/>
              </a:spcBef>
              <a:spcAft>
                <a:spcPts val="0"/>
              </a:spcAft>
              <a:buClrTx/>
              <a:buSzTx/>
              <a:buFontTx/>
              <a:buNone/>
              <a:tabLst/>
              <a:defRPr/>
            </a:pPr>
            <a:r>
              <a:rPr lang="ar-EG" b="1" dirty="0">
                <a:solidFill>
                  <a:srgbClr val="00B0F0"/>
                </a:solidFill>
                <a:latin typeface="Alexandria" pitchFamily="2" charset="-78"/>
                <a:cs typeface="+mj-cs"/>
              </a:rPr>
              <a:t>ريادة الأعمال في السياق التربوي: </a:t>
            </a:r>
            <a:r>
              <a:rPr lang="ar-EG" dirty="0">
                <a:latin typeface="Alexandria" pitchFamily="2" charset="-78"/>
                <a:cs typeface="+mj-cs"/>
              </a:rPr>
              <a:t>قدرة الأفراد والمؤسسات التعليمية على تبني التفكير الريادي والابتكار في حل المشكلات التعليمية، واستثمار الفرص لتحسين جودة التعليم وتحقيق التنمية المستدامة.</a:t>
            </a:r>
            <a:endParaRPr kumimoji="0" lang="ar-EG" b="0" i="0" u="none" strike="noStrike" kern="1200" cap="none" spc="0" normalizeH="0" baseline="0" noProof="0" dirty="0">
              <a:ln>
                <a:noFill/>
              </a:ln>
              <a:effectLst/>
              <a:uLnTx/>
              <a:uFillTx/>
              <a:latin typeface="Alexandria" pitchFamily="2" charset="-78"/>
              <a:cs typeface="+mj-cs"/>
            </a:endParaRPr>
          </a:p>
        </p:txBody>
      </p:sp>
      <p:pic>
        <p:nvPicPr>
          <p:cNvPr id="10" name="Picture 9">
            <a:extLst>
              <a:ext uri="{FF2B5EF4-FFF2-40B4-BE49-F238E27FC236}">
                <a16:creationId xmlns:a16="http://schemas.microsoft.com/office/drawing/2014/main" id="{2E175DDC-8DBF-DACA-25C3-48C267157E5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88" b="96563" l="10000" r="90000">
                        <a14:foregroundMark x1="80000" y1="96563" x2="80000" y2="96563"/>
                        <a14:foregroundMark x1="65938" y1="94375" x2="65938" y2="94375"/>
                        <a14:foregroundMark x1="46875" y1="87813" x2="46875" y2="87813"/>
                        <a14:foregroundMark x1="31875" y1="73750" x2="31875" y2="73750"/>
                        <a14:foregroundMark x1="27187" y1="87813" x2="27187" y2="87813"/>
                        <a14:foregroundMark x1="11250" y1="90000" x2="11250" y2="90000"/>
                        <a14:foregroundMark x1="14688" y1="70938" x2="14688" y2="70938"/>
                        <a14:foregroundMark x1="13750" y1="63750" x2="13750" y2="63750"/>
                        <a14:foregroundMark x1="18750" y1="52188" x2="18750" y2="52188"/>
                        <a14:foregroundMark x1="45313" y1="49063" x2="45313" y2="49063"/>
                        <a14:foregroundMark x1="44375" y1="36250" x2="44375" y2="36250"/>
                        <a14:foregroundMark x1="70938" y1="60625" x2="70938" y2="60625"/>
                        <a14:foregroundMark x1="78438" y1="21563" x2="78438" y2="21563"/>
                        <a14:foregroundMark x1="79375" y1="11563" x2="79375" y2="11563"/>
                        <a14:foregroundMark x1="83750" y1="4688" x2="83750" y2="4688"/>
                        <a14:foregroundMark x1="50313" y1="54375" x2="50313" y2="54375"/>
                        <a14:foregroundMark x1="40313" y1="51563" x2="40313" y2="51563"/>
                        <a14:foregroundMark x1="19375" y1="61250" x2="19375" y2="61250"/>
                        <a14:foregroundMark x1="18750" y1="53750" x2="18750" y2="53750"/>
                        <a14:foregroundMark x1="16875" y1="53438" x2="16875" y2="53438"/>
                        <a14:foregroundMark x1="17188" y1="51250" x2="17188" y2="51250"/>
                        <a14:foregroundMark x1="19688" y1="50938" x2="19688" y2="50938"/>
                        <a14:foregroundMark x1="22500" y1="51250" x2="22500" y2="51250"/>
                        <a14:foregroundMark x1="22813" y1="53750" x2="22813" y2="53750"/>
                        <a14:foregroundMark x1="22188" y1="55937" x2="22188" y2="55937"/>
                        <a14:foregroundMark x1="23125" y1="50938" x2="23125" y2="50938"/>
                        <a14:foregroundMark x1="22813" y1="49375" x2="22813" y2="49375"/>
                        <a14:foregroundMark x1="19688" y1="49375" x2="19688" y2="49375"/>
                        <a14:foregroundMark x1="16875" y1="50938" x2="16875" y2="50938"/>
                        <a14:foregroundMark x1="15000" y1="52812" x2="15000" y2="52812"/>
                        <a14:foregroundMark x1="15313" y1="55625" x2="15313" y2="55625"/>
                        <a14:foregroundMark x1="17500" y1="55937" x2="17500" y2="55937"/>
                        <a14:foregroundMark x1="18750" y1="49688" x2="18750" y2="49688"/>
                        <a14:foregroundMark x1="16875" y1="48750" x2="16875" y2="48750"/>
                        <a14:foregroundMark x1="14688" y1="49063" x2="14688" y2="49063"/>
                        <a14:foregroundMark x1="26250" y1="69063" x2="26250" y2="69063"/>
                        <a14:foregroundMark x1="28125" y1="74688" x2="28125" y2="74688"/>
                        <a14:foregroundMark x1="65938" y1="62813" x2="65938" y2="62813"/>
                        <a14:foregroundMark x1="68438" y1="59688" x2="68438" y2="59688"/>
                        <a14:foregroundMark x1="85000" y1="5313" x2="85000" y2="5313"/>
                        <a14:foregroundMark x1="80938" y1="5625" x2="80938" y2="5625"/>
                      </a14:backgroundRemoval>
                    </a14:imgEffect>
                  </a14:imgLayer>
                </a14:imgProps>
              </a:ext>
            </a:extLst>
          </a:blip>
          <a:stretch>
            <a:fillRect/>
          </a:stretch>
        </p:blipFill>
        <p:spPr>
          <a:xfrm flipH="1">
            <a:off x="551383" y="2883388"/>
            <a:ext cx="3624658" cy="3624658"/>
          </a:xfrm>
          <a:prstGeom prst="rect">
            <a:avLst/>
          </a:prstGeom>
        </p:spPr>
      </p:pic>
    </p:spTree>
    <p:extLst>
      <p:ext uri="{BB962C8B-B14F-4D97-AF65-F5344CB8AC3E}">
        <p14:creationId xmlns:p14="http://schemas.microsoft.com/office/powerpoint/2010/main" val="113449914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9EBBB-573E-2ABC-FC8C-0C9F3E44F5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558374-9DEC-D717-DD91-DD812FF55B5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8B3E3F1C-9004-B110-9DDF-AD0C013DFD70}"/>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8DEB4610-D15D-E0C2-72D3-041604D09F3C}"/>
              </a:ext>
            </a:extLst>
          </p:cNvPr>
          <p:cNvSpPr/>
          <p:nvPr/>
        </p:nvSpPr>
        <p:spPr>
          <a:xfrm>
            <a:off x="520369" y="150202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F807CD23-BDCE-164E-E6BB-6447D850E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D682300-C68E-223E-988C-5FCA8F88DB73}"/>
              </a:ext>
            </a:extLst>
          </p:cNvPr>
          <p:cNvSpPr/>
          <p:nvPr/>
        </p:nvSpPr>
        <p:spPr>
          <a:xfrm>
            <a:off x="3215680" y="569472"/>
            <a:ext cx="6202716"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عناصر مفهوم  ريادة الأعمال</a:t>
            </a:r>
          </a:p>
        </p:txBody>
      </p:sp>
      <p:sp>
        <p:nvSpPr>
          <p:cNvPr id="4" name="TextBox 47">
            <a:extLst>
              <a:ext uri="{FF2B5EF4-FFF2-40B4-BE49-F238E27FC236}">
                <a16:creationId xmlns:a16="http://schemas.microsoft.com/office/drawing/2014/main" id="{079C8F12-748B-3ED4-E1D9-EB6C5311D98A}"/>
              </a:ext>
            </a:extLst>
          </p:cNvPr>
          <p:cNvSpPr txBox="1"/>
          <p:nvPr/>
        </p:nvSpPr>
        <p:spPr>
          <a:xfrm>
            <a:off x="4367808" y="2270215"/>
            <a:ext cx="6202716" cy="34386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الفرص: </a:t>
            </a:r>
            <a:r>
              <a:rPr kumimoji="0" lang="ar-EG" i="0" u="none" strike="noStrike" kern="1200" cap="none" spc="0" normalizeH="0" baseline="0" noProof="0" dirty="0">
                <a:ln>
                  <a:noFill/>
                </a:ln>
                <a:effectLst/>
                <a:uLnTx/>
                <a:uFillTx/>
                <a:latin typeface="Alexandria" pitchFamily="2" charset="-78"/>
                <a:ea typeface="+mn-ea"/>
                <a:cs typeface="+mj-cs"/>
              </a:rPr>
              <a:t>اكتشاف احتياجات غير مشبعة.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الابتكار: </a:t>
            </a:r>
            <a:r>
              <a:rPr kumimoji="0" lang="ar-EG" i="0" u="none" strike="noStrike" kern="1200" cap="none" spc="0" normalizeH="0" baseline="0" noProof="0" dirty="0">
                <a:ln>
                  <a:noFill/>
                </a:ln>
                <a:effectLst/>
                <a:uLnTx/>
                <a:uFillTx/>
                <a:latin typeface="Alexandria" pitchFamily="2" charset="-78"/>
                <a:ea typeface="+mn-ea"/>
                <a:cs typeface="+mj-cs"/>
              </a:rPr>
              <a:t>أفكار جديدة أو تطبيقات غير تقليدية.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المخاطرة المحسوبة.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القيمة المضافة: </a:t>
            </a:r>
            <a:r>
              <a:rPr kumimoji="0" lang="ar-EG" i="0" u="none" strike="noStrike" kern="1200" cap="none" spc="0" normalizeH="0" baseline="0" noProof="0" dirty="0">
                <a:ln>
                  <a:noFill/>
                </a:ln>
                <a:effectLst/>
                <a:uLnTx/>
                <a:uFillTx/>
                <a:latin typeface="Alexandria" pitchFamily="2" charset="-78"/>
                <a:ea typeface="+mn-ea"/>
                <a:cs typeface="+mj-cs"/>
              </a:rPr>
              <a:t>(اقتصادية، اجتماعية، أو تعليمية).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المبادرة والاستقلالية</a:t>
            </a:r>
          </a:p>
        </p:txBody>
      </p:sp>
      <p:pic>
        <p:nvPicPr>
          <p:cNvPr id="6" name="Picture 5">
            <a:extLst>
              <a:ext uri="{FF2B5EF4-FFF2-40B4-BE49-F238E27FC236}">
                <a16:creationId xmlns:a16="http://schemas.microsoft.com/office/drawing/2014/main" id="{55143A22-9907-C12A-9A87-BCB9E21A8E13}"/>
              </a:ext>
            </a:extLst>
          </p:cNvPr>
          <p:cNvPicPr>
            <a:picLocks noChangeAspect="1"/>
          </p:cNvPicPr>
          <p:nvPr/>
        </p:nvPicPr>
        <p:blipFill>
          <a:blip r:embed="rId3"/>
          <a:stretch>
            <a:fillRect/>
          </a:stretch>
        </p:blipFill>
        <p:spPr>
          <a:xfrm>
            <a:off x="695400" y="4006242"/>
            <a:ext cx="4304709" cy="2439335"/>
          </a:xfrm>
          <a:prstGeom prst="rect">
            <a:avLst/>
          </a:prstGeom>
        </p:spPr>
      </p:pic>
    </p:spTree>
    <p:extLst>
      <p:ext uri="{BB962C8B-B14F-4D97-AF65-F5344CB8AC3E}">
        <p14:creationId xmlns:p14="http://schemas.microsoft.com/office/powerpoint/2010/main" val="390482652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908F1-C8EC-387E-96D7-CC395EABB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C5018D-A9CC-809F-867D-36C82D91AFD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F01575EB-56EC-51C4-4D7E-E5059E9A00A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9038BA4D-E387-0A06-532A-9B361066E58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D605C5A8-C026-FD86-5D19-37563E0EEB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8EA7768-B0E1-393A-A4DB-D4255C70AD0F}"/>
              </a:ext>
            </a:extLst>
          </p:cNvPr>
          <p:cNvSpPr/>
          <p:nvPr/>
        </p:nvSpPr>
        <p:spPr>
          <a:xfrm>
            <a:off x="2270258" y="656654"/>
            <a:ext cx="765148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mj-cs"/>
              </a:rPr>
              <a:t>كيف ترتبط ريادة الأعمال بالإبداع والابتكار ؟</a:t>
            </a:r>
          </a:p>
        </p:txBody>
      </p:sp>
      <p:sp>
        <p:nvSpPr>
          <p:cNvPr id="4" name="TextBox 47">
            <a:extLst>
              <a:ext uri="{FF2B5EF4-FFF2-40B4-BE49-F238E27FC236}">
                <a16:creationId xmlns:a16="http://schemas.microsoft.com/office/drawing/2014/main" id="{51A22C91-D75E-9B65-C0BD-F4D571886A07}"/>
              </a:ext>
            </a:extLst>
          </p:cNvPr>
          <p:cNvSpPr txBox="1"/>
          <p:nvPr/>
        </p:nvSpPr>
        <p:spPr>
          <a:xfrm>
            <a:off x="1122340" y="1871721"/>
            <a:ext cx="10433933" cy="388593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C00000"/>
                </a:solidFill>
                <a:effectLst/>
                <a:uLnTx/>
                <a:uFillTx/>
                <a:latin typeface="Alexandria" pitchFamily="2" charset="-78"/>
                <a:cs typeface="+mj-cs"/>
              </a:rPr>
              <a:t>الإبداع </a:t>
            </a:r>
            <a:r>
              <a:rPr kumimoji="0" lang="en-US" b="1" i="0" u="none" strike="noStrike" kern="1200" cap="none" spc="0" normalizeH="0" baseline="0" noProof="0" dirty="0">
                <a:ln>
                  <a:noFill/>
                </a:ln>
                <a:solidFill>
                  <a:srgbClr val="C00000"/>
                </a:solidFill>
                <a:effectLst/>
                <a:uLnTx/>
                <a:uFillTx/>
                <a:latin typeface="Alexandria" pitchFamily="2" charset="-78"/>
                <a:cs typeface="+mj-cs"/>
              </a:rPr>
              <a:t>(Creativity) </a:t>
            </a:r>
            <a:r>
              <a:rPr kumimoji="0" lang="ar-EG" b="1" i="0" u="none" strike="noStrike" kern="1200" cap="none" spc="0" normalizeH="0" baseline="0" noProof="0" dirty="0">
                <a:ln>
                  <a:noFill/>
                </a:ln>
                <a:solidFill>
                  <a:srgbClr val="C00000"/>
                </a:solidFill>
                <a:effectLst/>
                <a:uLnTx/>
                <a:uFillTx/>
                <a:latin typeface="Alexandria" pitchFamily="2" charset="-78"/>
                <a:cs typeface="+mj-cs"/>
              </a:rPr>
              <a:t>: </a:t>
            </a:r>
          </a:p>
          <a:p>
            <a:pPr marR="0" lvl="0" algn="r" defTabSz="914400" rtl="1" eaLnBrk="1" fontAlgn="auto" latinLnBrk="0" hangingPunct="1">
              <a:lnSpc>
                <a:spcPct val="200000"/>
              </a:lnSpc>
              <a:spcBef>
                <a:spcPts val="0"/>
              </a:spcBef>
              <a:spcAft>
                <a:spcPts val="0"/>
              </a:spcAft>
              <a:buClrTx/>
              <a:buSzTx/>
              <a:tabLst/>
              <a:defRPr/>
            </a:pPr>
            <a:r>
              <a:rPr lang="ar-EG" b="1" dirty="0">
                <a:solidFill>
                  <a:srgbClr val="00B0F0"/>
                </a:solidFill>
                <a:latin typeface="Alexandria" pitchFamily="2" charset="-78"/>
                <a:cs typeface="+mj-cs"/>
              </a:rPr>
              <a:t>        </a:t>
            </a:r>
            <a:r>
              <a:rPr kumimoji="0" lang="ar-EG" b="0" i="0" u="none" strike="noStrike" kern="1200" cap="none" spc="0" normalizeH="0" baseline="0" noProof="0" dirty="0">
                <a:ln>
                  <a:noFill/>
                </a:ln>
                <a:effectLst/>
                <a:uLnTx/>
                <a:uFillTx/>
                <a:latin typeface="Alexandria" pitchFamily="2" charset="-78"/>
                <a:cs typeface="+mj-cs"/>
              </a:rPr>
              <a:t>مرحلة توليد الأفكار، إنتاج أفكار أصيلة ومفيدة لحل مشكلةما ، أو تحسين وضع.</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C00000"/>
                </a:solidFill>
                <a:effectLst/>
                <a:uLnTx/>
                <a:uFillTx/>
                <a:latin typeface="Alexandria" pitchFamily="2" charset="-78"/>
                <a:cs typeface="+mj-cs"/>
              </a:rPr>
              <a:t>الابتكار </a:t>
            </a:r>
            <a:r>
              <a:rPr kumimoji="0" lang="en-US" b="1" i="0" u="none" strike="noStrike" kern="1200" cap="none" spc="0" normalizeH="0" baseline="0" noProof="0" dirty="0">
                <a:ln>
                  <a:noFill/>
                </a:ln>
                <a:solidFill>
                  <a:srgbClr val="C00000"/>
                </a:solidFill>
                <a:effectLst/>
                <a:uLnTx/>
                <a:uFillTx/>
                <a:latin typeface="Alexandria" pitchFamily="2" charset="-78"/>
                <a:cs typeface="+mj-cs"/>
              </a:rPr>
              <a:t>(Innovation) </a:t>
            </a:r>
            <a:r>
              <a:rPr kumimoji="0" lang="ar-EG" b="1" i="0" u="none" strike="noStrike" kern="1200" cap="none" spc="0" normalizeH="0" baseline="0" noProof="0" dirty="0">
                <a:ln>
                  <a:noFill/>
                </a:ln>
                <a:solidFill>
                  <a:srgbClr val="C00000"/>
                </a:solidFill>
                <a:effectLst/>
                <a:uLnTx/>
                <a:uFillTx/>
                <a:latin typeface="Alexandria" pitchFamily="2" charset="-78"/>
                <a:cs typeface="+mj-cs"/>
              </a:rPr>
              <a:t>: </a:t>
            </a:r>
          </a:p>
          <a:p>
            <a:pPr marL="715963" marR="0" lvl="0" indent="-715963" algn="r" defTabSz="914400" rtl="1" eaLnBrk="1" fontAlgn="auto" latinLnBrk="0" hangingPunct="1">
              <a:lnSpc>
                <a:spcPct val="200000"/>
              </a:lnSpc>
              <a:spcBef>
                <a:spcPts val="0"/>
              </a:spcBef>
              <a:spcAft>
                <a:spcPts val="0"/>
              </a:spcAft>
              <a:buClrTx/>
              <a:buSzTx/>
              <a:tabLst/>
              <a:defRPr/>
            </a:pPr>
            <a:r>
              <a:rPr kumimoji="0" lang="ar-EG" b="1" i="0" u="none" strike="noStrike" kern="1200" cap="none" spc="0" normalizeH="0" baseline="0" noProof="0" dirty="0">
                <a:ln>
                  <a:noFill/>
                </a:ln>
                <a:solidFill>
                  <a:srgbClr val="00B0F0"/>
                </a:solidFill>
                <a:effectLst/>
                <a:uLnTx/>
                <a:uFillTx/>
                <a:latin typeface="Alexandria" pitchFamily="2" charset="-78"/>
                <a:cs typeface="+mj-cs"/>
              </a:rPr>
              <a:t>           </a:t>
            </a:r>
            <a:r>
              <a:rPr kumimoji="0" lang="ar-EG" b="0" i="0" u="none" strike="noStrike" kern="1200" cap="none" spc="0" normalizeH="0" baseline="0" noProof="0" dirty="0">
                <a:ln>
                  <a:noFill/>
                </a:ln>
                <a:effectLst/>
                <a:uLnTx/>
                <a:uFillTx/>
                <a:latin typeface="Alexandria" pitchFamily="2" charset="-78"/>
                <a:cs typeface="+mj-cs"/>
              </a:rPr>
              <a:t>مرحلة تحويل الفكرة إلى تطبيق ، تطوير الفكرة وتنفيذها (خدمة /منتج /أسلوب /عملية) بحيث تُستخدم فعلاً وتُحدث أثرًا.</a:t>
            </a:r>
          </a:p>
          <a:p>
            <a:pPr marL="285750"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C00000"/>
                </a:solidFill>
                <a:effectLst/>
                <a:uLnTx/>
                <a:uFillTx/>
                <a:latin typeface="Alexandria" pitchFamily="2" charset="-78"/>
                <a:cs typeface="+mj-cs"/>
              </a:rPr>
              <a:t>ريادة الأعمال </a:t>
            </a:r>
            <a:r>
              <a:rPr kumimoji="0" lang="en-US" b="1" i="0" u="none" strike="noStrike" kern="1200" cap="none" spc="0" normalizeH="0" baseline="0" noProof="0" dirty="0">
                <a:ln>
                  <a:noFill/>
                </a:ln>
                <a:solidFill>
                  <a:srgbClr val="C00000"/>
                </a:solidFill>
                <a:effectLst/>
                <a:uLnTx/>
                <a:uFillTx/>
                <a:latin typeface="Alexandria" pitchFamily="2" charset="-78"/>
                <a:cs typeface="+mj-cs"/>
              </a:rPr>
              <a:t>:(Entrepreneurship) </a:t>
            </a:r>
            <a:r>
              <a:rPr kumimoji="0" lang="ar-EG" b="1" i="0" u="none" strike="noStrike" kern="1200" cap="none" spc="0" normalizeH="0" baseline="0" noProof="0" dirty="0">
                <a:ln>
                  <a:noFill/>
                </a:ln>
                <a:solidFill>
                  <a:srgbClr val="C00000"/>
                </a:solidFill>
                <a:effectLst/>
                <a:uLnTx/>
                <a:uFillTx/>
                <a:latin typeface="Alexandria" pitchFamily="2" charset="-78"/>
                <a:cs typeface="+mj-cs"/>
              </a:rPr>
              <a:t> </a:t>
            </a:r>
          </a:p>
          <a:p>
            <a:pPr marL="715963" marR="0" lvl="0" indent="-715963" algn="r" defTabSz="914400" rtl="1" eaLnBrk="1" fontAlgn="auto" latinLnBrk="0" hangingPunct="1">
              <a:lnSpc>
                <a:spcPct val="200000"/>
              </a:lnSpc>
              <a:spcBef>
                <a:spcPts val="0"/>
              </a:spcBef>
              <a:spcAft>
                <a:spcPts val="0"/>
              </a:spcAft>
              <a:buClrTx/>
              <a:buSzTx/>
              <a:tabLst/>
              <a:defRPr/>
            </a:pPr>
            <a:r>
              <a:rPr lang="ar-EG" b="1" dirty="0">
                <a:solidFill>
                  <a:srgbClr val="00B0F0"/>
                </a:solidFill>
                <a:latin typeface="Alexandria" pitchFamily="2" charset="-78"/>
                <a:cs typeface="+mj-cs"/>
              </a:rPr>
              <a:t>            </a:t>
            </a:r>
            <a:r>
              <a:rPr kumimoji="0" lang="ar-EG" b="0" i="0" u="none" strike="noStrike" kern="1200" cap="none" spc="0" normalizeH="0" baseline="0" noProof="0" dirty="0">
                <a:ln>
                  <a:noFill/>
                </a:ln>
                <a:effectLst/>
                <a:uLnTx/>
                <a:uFillTx/>
                <a:latin typeface="Alexandria" pitchFamily="2" charset="-78"/>
                <a:cs typeface="+mj-cs"/>
              </a:rPr>
              <a:t>مرحلة صناعة القيمة والتوسّع ، اقتناص فرصة وتحويل الابتكار إلى مشروع/مبادرة/نموذج عمل أو برنامج مؤسسي مستدام يخلق قيمة اقتصادية أو اجتماعية.</a:t>
            </a:r>
          </a:p>
        </p:txBody>
      </p:sp>
    </p:spTree>
    <p:extLst>
      <p:ext uri="{BB962C8B-B14F-4D97-AF65-F5344CB8AC3E}">
        <p14:creationId xmlns:p14="http://schemas.microsoft.com/office/powerpoint/2010/main" val="384937455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6BB79-D04B-C7CD-58AF-116E6197164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98D05A8-1AEB-4857-0CE2-1E09FF84A3E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2ED8DB4-7385-65F0-6238-2E72A6F6718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j-cs"/>
            </a:endParaRPr>
          </a:p>
        </p:txBody>
      </p:sp>
      <p:sp>
        <p:nvSpPr>
          <p:cNvPr id="8" name="Parallelogram 7">
            <a:extLst>
              <a:ext uri="{FF2B5EF4-FFF2-40B4-BE49-F238E27FC236}">
                <a16:creationId xmlns:a16="http://schemas.microsoft.com/office/drawing/2014/main" id="{23D0E0D3-DEE6-72A8-0EAB-763201FFC8C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cs typeface="+mj-cs"/>
            </a:endParaRPr>
          </a:p>
        </p:txBody>
      </p:sp>
      <p:sp>
        <p:nvSpPr>
          <p:cNvPr id="28" name="Rectangle 27">
            <a:extLst>
              <a:ext uri="{FF2B5EF4-FFF2-40B4-BE49-F238E27FC236}">
                <a16:creationId xmlns:a16="http://schemas.microsoft.com/office/drawing/2014/main" id="{D73279E8-1298-5515-02D3-89ED247088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4" name="TextBox 33">
            <a:extLst>
              <a:ext uri="{FF2B5EF4-FFF2-40B4-BE49-F238E27FC236}">
                <a16:creationId xmlns:a16="http://schemas.microsoft.com/office/drawing/2014/main" id="{1F9E4BB0-592A-C9EB-625E-B6B19ADFD455}"/>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mj-cs"/>
              </a:rPr>
              <a:t>01</a:t>
            </a:r>
            <a:endParaRPr lang="en-US" sz="1200" b="1" dirty="0">
              <a:solidFill>
                <a:schemeClr val="bg1"/>
              </a:solidFill>
              <a:latin typeface="Times New Roman" panose="02020603050405020304" pitchFamily="18" charset="0"/>
              <a:cs typeface="+mj-cs"/>
            </a:endParaRPr>
          </a:p>
        </p:txBody>
      </p:sp>
      <p:pic>
        <p:nvPicPr>
          <p:cNvPr id="6" name="Graphic 21">
            <a:extLst>
              <a:ext uri="{FF2B5EF4-FFF2-40B4-BE49-F238E27FC236}">
                <a16:creationId xmlns:a16="http://schemas.microsoft.com/office/drawing/2014/main" id="{995F2E1D-BF29-2F61-0835-50A140F445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180BBCB7-F0C7-4EDA-8568-CF5616AAA5D0}"/>
              </a:ext>
            </a:extLst>
          </p:cNvPr>
          <p:cNvSpPr/>
          <p:nvPr/>
        </p:nvSpPr>
        <p:spPr>
          <a:xfrm>
            <a:off x="4239209" y="1745583"/>
            <a:ext cx="7070886" cy="3600400"/>
          </a:xfrm>
          <a:prstGeom prst="roundRect">
            <a:avLst/>
          </a:prstGeom>
          <a:ln w="57150">
            <a:solidFill>
              <a:srgbClr val="C00000"/>
            </a:solidFill>
          </a:ln>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a:solidFill>
                <a:srgbClr val="C00000"/>
              </a:solidFill>
              <a:cs typeface="+mj-cs"/>
            </a:endParaRPr>
          </a:p>
        </p:txBody>
      </p:sp>
      <p:sp>
        <p:nvSpPr>
          <p:cNvPr id="25" name="TextBox 24">
            <a:extLst>
              <a:ext uri="{FF2B5EF4-FFF2-40B4-BE49-F238E27FC236}">
                <a16:creationId xmlns:a16="http://schemas.microsoft.com/office/drawing/2014/main" id="{389834B5-4DFE-3848-AEE5-D77741560635}"/>
              </a:ext>
            </a:extLst>
          </p:cNvPr>
          <p:cNvSpPr txBox="1"/>
          <p:nvPr/>
        </p:nvSpPr>
        <p:spPr>
          <a:xfrm>
            <a:off x="4332524" y="2736484"/>
            <a:ext cx="7070886" cy="1234953"/>
          </a:xfrm>
          <a:prstGeom prst="rect">
            <a:avLst/>
          </a:prstGeom>
          <a:noFill/>
        </p:spPr>
        <p:txBody>
          <a:bodyPr wrap="square" rtlCol="0">
            <a:spAutoFit/>
          </a:bodyPr>
          <a:lstStyle/>
          <a:p>
            <a:pPr algn="ctr" rtl="1">
              <a:lnSpc>
                <a:spcPct val="150000"/>
              </a:lnSpc>
            </a:pPr>
            <a:r>
              <a:rPr lang="ar-EG" sz="5400" b="1" dirty="0">
                <a:solidFill>
                  <a:schemeClr val="bg1"/>
                </a:solidFill>
                <a:latin typeface="Alexandria" pitchFamily="2" charset="-78"/>
                <a:cs typeface="+mj-cs"/>
              </a:rPr>
              <a:t>الإبداع</a:t>
            </a:r>
            <a:endParaRPr lang="en-US" sz="5400" b="1" dirty="0">
              <a:solidFill>
                <a:schemeClr val="bg1"/>
              </a:solidFill>
              <a:latin typeface="Alexandria" pitchFamily="2" charset="-78"/>
              <a:cs typeface="+mj-cs"/>
            </a:endParaRPr>
          </a:p>
        </p:txBody>
      </p:sp>
    </p:spTree>
    <p:extLst>
      <p:ext uri="{BB962C8B-B14F-4D97-AF65-F5344CB8AC3E}">
        <p14:creationId xmlns:p14="http://schemas.microsoft.com/office/powerpoint/2010/main" val="2831082060"/>
      </p:ext>
    </p:extLst>
  </p:cSld>
  <p:clrMapOvr>
    <a:masterClrMapping/>
  </p:clrMapOvr>
  <mc:AlternateContent xmlns:mc="http://schemas.openxmlformats.org/markup-compatibility/2006" xmlns:p14="http://schemas.microsoft.com/office/powerpoint/2010/main">
    <mc:Choice Requires="p14">
      <p:transition spd="slow" p14:dur="2000" advTm="85789"/>
    </mc:Choice>
    <mc:Fallback xmlns="">
      <p:transition spd="slow" advTm="857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7DE79-0DD0-07CE-FF07-0A9A632311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66D076-791F-9EED-7C94-27A847F82B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F002B9B4-B16A-9312-FF57-44A03299EF5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8AAD9D83-E49B-70E6-42D0-4C2C983B6D7B}"/>
              </a:ext>
            </a:extLst>
          </p:cNvPr>
          <p:cNvSpPr/>
          <p:nvPr/>
        </p:nvSpPr>
        <p:spPr>
          <a:xfrm>
            <a:off x="520369" y="150202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E6B32C6E-0326-7B18-4C28-8D61CAD96C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129B4D9-3CAF-2F18-90A9-0FC4F4872FDC}"/>
              </a:ext>
            </a:extLst>
          </p:cNvPr>
          <p:cNvSpPr/>
          <p:nvPr/>
        </p:nvSpPr>
        <p:spPr>
          <a:xfrm>
            <a:off x="4140244" y="618067"/>
            <a:ext cx="397046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مقدمة  الإبداع</a:t>
            </a:r>
          </a:p>
        </p:txBody>
      </p:sp>
      <p:sp>
        <p:nvSpPr>
          <p:cNvPr id="4" name="TextBox 47">
            <a:extLst>
              <a:ext uri="{FF2B5EF4-FFF2-40B4-BE49-F238E27FC236}">
                <a16:creationId xmlns:a16="http://schemas.microsoft.com/office/drawing/2014/main" id="{52EDADF2-E023-48DE-B33F-391B19668D5E}"/>
              </a:ext>
            </a:extLst>
          </p:cNvPr>
          <p:cNvSpPr txBox="1"/>
          <p:nvPr/>
        </p:nvSpPr>
        <p:spPr>
          <a:xfrm>
            <a:off x="4367808" y="2270215"/>
            <a:ext cx="6202716" cy="34386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الفرص: </a:t>
            </a:r>
            <a:r>
              <a:rPr kumimoji="0" lang="ar-EG" i="0" u="none" strike="noStrike" kern="1200" cap="none" spc="0" normalizeH="0" baseline="0" noProof="0" dirty="0">
                <a:ln>
                  <a:noFill/>
                </a:ln>
                <a:effectLst/>
                <a:uLnTx/>
                <a:uFillTx/>
                <a:latin typeface="Alexandria" pitchFamily="2" charset="-78"/>
                <a:ea typeface="+mn-ea"/>
                <a:cs typeface="+mj-cs"/>
              </a:rPr>
              <a:t>اكتشاف احتياجات غير مشبعة.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الابتكار: </a:t>
            </a:r>
            <a:r>
              <a:rPr kumimoji="0" lang="ar-EG" i="0" u="none" strike="noStrike" kern="1200" cap="none" spc="0" normalizeH="0" baseline="0" noProof="0" dirty="0">
                <a:ln>
                  <a:noFill/>
                </a:ln>
                <a:effectLst/>
                <a:uLnTx/>
                <a:uFillTx/>
                <a:latin typeface="Alexandria" pitchFamily="2" charset="-78"/>
                <a:ea typeface="+mn-ea"/>
                <a:cs typeface="+mj-cs"/>
              </a:rPr>
              <a:t>أفكار جديدة أو تطبيقات غير تقليدية.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المخاطرة المحسوبة.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القيمة المضافة: </a:t>
            </a:r>
            <a:r>
              <a:rPr kumimoji="0" lang="ar-EG" i="0" u="none" strike="noStrike" kern="1200" cap="none" spc="0" normalizeH="0" baseline="0" noProof="0" dirty="0">
                <a:ln>
                  <a:noFill/>
                </a:ln>
                <a:effectLst/>
                <a:uLnTx/>
                <a:uFillTx/>
                <a:latin typeface="Alexandria" pitchFamily="2" charset="-78"/>
                <a:ea typeface="+mn-ea"/>
                <a:cs typeface="+mj-cs"/>
              </a:rPr>
              <a:t>(اقتصادية، اجتماعية، أو تعليمية).</a:t>
            </a:r>
          </a:p>
          <a:p>
            <a:pPr marL="285750" marR="0" lvl="0" indent="-285750" algn="r"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b="1" i="0" u="none" strike="noStrike" kern="1200" cap="none" spc="0" normalizeH="0" baseline="0" noProof="0" dirty="0">
                <a:ln>
                  <a:noFill/>
                </a:ln>
                <a:solidFill>
                  <a:srgbClr val="00B0F0"/>
                </a:solidFill>
                <a:effectLst/>
                <a:uLnTx/>
                <a:uFillTx/>
                <a:latin typeface="Alexandria" pitchFamily="2" charset="-78"/>
                <a:ea typeface="+mn-ea"/>
                <a:cs typeface="+mj-cs"/>
              </a:rPr>
              <a:t>المبادرة والاستقلالية</a:t>
            </a:r>
          </a:p>
        </p:txBody>
      </p:sp>
      <p:pic>
        <p:nvPicPr>
          <p:cNvPr id="6" name="Picture 5">
            <a:extLst>
              <a:ext uri="{FF2B5EF4-FFF2-40B4-BE49-F238E27FC236}">
                <a16:creationId xmlns:a16="http://schemas.microsoft.com/office/drawing/2014/main" id="{78A3014F-BB72-BC9F-036C-AD0F35A54BC6}"/>
              </a:ext>
            </a:extLst>
          </p:cNvPr>
          <p:cNvPicPr>
            <a:picLocks noChangeAspect="1"/>
          </p:cNvPicPr>
          <p:nvPr/>
        </p:nvPicPr>
        <p:blipFill>
          <a:blip r:embed="rId3"/>
          <a:stretch>
            <a:fillRect/>
          </a:stretch>
        </p:blipFill>
        <p:spPr>
          <a:xfrm>
            <a:off x="870155" y="2801234"/>
            <a:ext cx="3438699" cy="3438699"/>
          </a:xfrm>
          <a:prstGeom prst="rect">
            <a:avLst/>
          </a:prstGeom>
        </p:spPr>
      </p:pic>
    </p:spTree>
    <p:extLst>
      <p:ext uri="{BB962C8B-B14F-4D97-AF65-F5344CB8AC3E}">
        <p14:creationId xmlns:p14="http://schemas.microsoft.com/office/powerpoint/2010/main" val="299478951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65761" y="988829"/>
            <a:ext cx="5715063" cy="5535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j-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24115" y="1585172"/>
            <a:ext cx="5398354" cy="36471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JO" b="0" i="0" dirty="0">
                <a:solidFill>
                  <a:srgbClr val="333333"/>
                </a:solidFill>
                <a:effectLst/>
                <a:latin typeface="Alexandria" pitchFamily="2" charset="-78"/>
                <a:cs typeface="+mj-cs"/>
              </a:rPr>
              <a:t>    </a:t>
            </a:r>
            <a:r>
              <a:rPr lang="ar-AE" b="0" i="0" dirty="0">
                <a:solidFill>
                  <a:srgbClr val="333333"/>
                </a:solidFill>
                <a:effectLst/>
                <a:latin typeface="Alexandria" pitchFamily="2" charset="-78"/>
                <a:cs typeface="+mj-cs"/>
              </a:rPr>
              <a:t>       </a:t>
            </a:r>
            <a:r>
              <a:rPr lang="ar-JO" b="0" i="0" dirty="0">
                <a:solidFill>
                  <a:srgbClr val="333333"/>
                </a:solidFill>
                <a:effectLst/>
                <a:latin typeface="Alexandria" pitchFamily="2" charset="-78"/>
                <a:cs typeface="+mj-cs"/>
              </a:rPr>
              <a:t>تشهد بيئة الأعمال المعاصرة تغيرات متسارعة بفعل عولمة الأسواق واشتداد المنافسة، مما يفرض على المؤسسات تطوير قدراتها لتعزيز موقعها التنافسي. </a:t>
            </a:r>
            <a:endParaRPr lang="ar-EG" b="0" i="0" dirty="0">
              <a:solidFill>
                <a:srgbClr val="333333"/>
              </a:solidFill>
              <a:effectLst/>
              <a:latin typeface="Alexandria" pitchFamily="2" charset="-78"/>
              <a:cs typeface="+mj-cs"/>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srgbClr val="333333"/>
              </a:solidFill>
              <a:latin typeface="Alexandria" pitchFamily="2" charset="-78"/>
              <a:cs typeface="+mj-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JO" b="0" i="0" dirty="0">
                <a:solidFill>
                  <a:srgbClr val="333333"/>
                </a:solidFill>
                <a:effectLst/>
                <a:latin typeface="Alexandria" pitchFamily="2" charset="-78"/>
                <a:cs typeface="+mj-cs"/>
              </a:rPr>
              <a:t>ويتمتع الاقتصاد الحديث </a:t>
            </a:r>
            <a:r>
              <a:rPr lang="ar-JO" b="1" i="0" dirty="0">
                <a:solidFill>
                  <a:srgbClr val="00B0F0"/>
                </a:solidFill>
                <a:effectLst/>
                <a:latin typeface="Alexandria" pitchFamily="2" charset="-78"/>
                <a:cs typeface="+mj-cs"/>
              </a:rPr>
              <a:t>بالتنوع والتوسع والتعدد، </a:t>
            </a:r>
            <a:r>
              <a:rPr lang="ar-JO" b="0" i="0" dirty="0">
                <a:solidFill>
                  <a:srgbClr val="333333"/>
                </a:solidFill>
                <a:effectLst/>
                <a:latin typeface="Alexandria" pitchFamily="2" charset="-78"/>
                <a:cs typeface="+mj-cs"/>
              </a:rPr>
              <a:t>وهو ما يزيد من سرعة التغير وحدّة المنافسة وقد يؤدي إلى خروج بعض المؤسسات من السوق.</a:t>
            </a:r>
            <a:endParaRPr lang="ar-EG" b="0" i="0" dirty="0">
              <a:solidFill>
                <a:srgbClr val="333333"/>
              </a:solidFill>
              <a:effectLst/>
              <a:latin typeface="Alexandria" pitchFamily="2" charset="-78"/>
              <a:cs typeface="+mj-cs"/>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srgbClr val="333333"/>
              </a:solidFill>
              <a:latin typeface="Alexandria" pitchFamily="2" charset="-78"/>
              <a:cs typeface="+mj-cs"/>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JO" b="0" i="0" dirty="0">
                <a:solidFill>
                  <a:srgbClr val="333333"/>
                </a:solidFill>
                <a:effectLst/>
                <a:latin typeface="Alexandria" pitchFamily="2" charset="-78"/>
                <a:cs typeface="+mj-cs"/>
              </a:rPr>
              <a:t> وفي ظل تنامي الطموحات وتعدد الاحتياجات وتحديات عصر المعرفة، يصبح الإبداع والابتكار ضرورة قيادية، كما تزداد الحاجة إليهما في إدارة العملية التعليمية عبر التجديد والديناميكية وتحسين ممارسات العمل التربوي.</a:t>
            </a:r>
            <a:endParaRPr lang="ar-EG" b="0" i="0" dirty="0">
              <a:solidFill>
                <a:srgbClr val="333333"/>
              </a:solidFill>
              <a:effectLst/>
              <a:latin typeface="Alexandria" pitchFamily="2" charset="-78"/>
              <a:cs typeface="+mj-cs"/>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JO" b="0" i="0" dirty="0">
              <a:solidFill>
                <a:srgbClr val="333333"/>
              </a:solidFill>
              <a:effectLst/>
              <a:latin typeface="Alexandria" pitchFamily="2" charset="-78"/>
              <a:cs typeface="+mj-cs"/>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AE" b="0" i="0" dirty="0">
              <a:solidFill>
                <a:srgbClr val="333333"/>
              </a:solidFill>
              <a:effectLst/>
              <a:latin typeface="Alexandria" pitchFamily="2" charset="-78"/>
              <a:cs typeface="+mj-cs"/>
            </a:endParaRPr>
          </a:p>
        </p:txBody>
      </p:sp>
      <p:sp>
        <p:nvSpPr>
          <p:cNvPr id="12" name="TextBox 11">
            <a:extLst>
              <a:ext uri="{FF2B5EF4-FFF2-40B4-BE49-F238E27FC236}">
                <a16:creationId xmlns:a16="http://schemas.microsoft.com/office/drawing/2014/main" id="{BAB6FA7F-B327-D366-4110-A5FF45669FF3}"/>
              </a:ext>
            </a:extLst>
          </p:cNvPr>
          <p:cNvSpPr txBox="1"/>
          <p:nvPr/>
        </p:nvSpPr>
        <p:spPr>
          <a:xfrm>
            <a:off x="3850415" y="232595"/>
            <a:ext cx="380359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mj-cs"/>
                <a:sym typeface="Arial"/>
              </a:rPr>
              <a:t>مقدمة</a:t>
            </a:r>
            <a:r>
              <a:rPr kumimoji="0" lang="ar-EG" sz="2400" b="1" i="0" u="none" strike="noStrike" kern="1200" cap="none" spc="0" normalizeH="0" baseline="0" noProof="0" dirty="0">
                <a:ln>
                  <a:noFill/>
                </a:ln>
                <a:solidFill>
                  <a:srgbClr val="00B0F0"/>
                </a:solidFill>
                <a:effectLst/>
                <a:uLnTx/>
                <a:uFillTx/>
                <a:latin typeface="Alexandria" pitchFamily="2" charset="-78"/>
                <a:ea typeface="+mn-ea"/>
                <a:cs typeface="+mj-cs"/>
                <a:sym typeface="Arial"/>
              </a:rPr>
              <a:t> </a:t>
            </a: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mj-cs"/>
                <a:sym typeface="Arial"/>
              </a:rPr>
              <a:t>الإبداع</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mj-cs"/>
              <a:sym typeface="Arial"/>
            </a:endParaRPr>
          </a:p>
        </p:txBody>
      </p:sp>
      <p:pic>
        <p:nvPicPr>
          <p:cNvPr id="11" name="Graphic 21">
            <a:extLst>
              <a:ext uri="{FF2B5EF4-FFF2-40B4-BE49-F238E27FC236}">
                <a16:creationId xmlns:a16="http://schemas.microsoft.com/office/drawing/2014/main" id="{F3216948-6984-44F7-8002-3A52A5B83B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0"/>
            <a:ext cx="2305141" cy="1076343"/>
          </a:xfrm>
          <a:prstGeom prst="rect">
            <a:avLst/>
          </a:prstGeom>
        </p:spPr>
      </p:pic>
      <p:graphicFrame>
        <p:nvGraphicFramePr>
          <p:cNvPr id="9" name="Diagram 8">
            <a:extLst>
              <a:ext uri="{FF2B5EF4-FFF2-40B4-BE49-F238E27FC236}">
                <a16:creationId xmlns:a16="http://schemas.microsoft.com/office/drawing/2014/main" id="{875C6D28-DE3D-4A54-A598-4510C307228F}"/>
              </a:ext>
            </a:extLst>
          </p:cNvPr>
          <p:cNvGraphicFramePr/>
          <p:nvPr>
            <p:extLst>
              <p:ext uri="{D42A27DB-BD31-4B8C-83A1-F6EECF244321}">
                <p14:modId xmlns:p14="http://schemas.microsoft.com/office/powerpoint/2010/main" val="545834409"/>
              </p:ext>
            </p:extLst>
          </p:nvPr>
        </p:nvGraphicFramePr>
        <p:xfrm>
          <a:off x="183412" y="404663"/>
          <a:ext cx="5408532" cy="63367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C4A86115-2C3B-425C-8165-EED486D0C00C}"/>
              </a:ext>
            </a:extLst>
          </p:cNvPr>
          <p:cNvSpPr txBox="1"/>
          <p:nvPr/>
        </p:nvSpPr>
        <p:spPr>
          <a:xfrm>
            <a:off x="469531" y="1528500"/>
            <a:ext cx="2448272" cy="2031325"/>
          </a:xfrm>
          <a:prstGeom prst="rect">
            <a:avLst/>
          </a:prstGeom>
          <a:noFill/>
        </p:spPr>
        <p:txBody>
          <a:bodyPr wrap="square" rtlCol="1">
            <a:spAutoFit/>
          </a:bodyPr>
          <a:lstStyle/>
          <a:p>
            <a:pPr algn="ctr" rtl="1">
              <a:lnSpc>
                <a:spcPct val="150000"/>
              </a:lnSpc>
            </a:pPr>
            <a:r>
              <a:rPr lang="ar-EG" b="1" dirty="0">
                <a:solidFill>
                  <a:srgbClr val="C00000"/>
                </a:solidFill>
                <a:latin typeface="Alexandria" pitchFamily="2" charset="-78"/>
                <a:cs typeface="+mj-cs"/>
              </a:rPr>
              <a:t>التوسّع : </a:t>
            </a:r>
          </a:p>
          <a:p>
            <a:pPr algn="ctr" rtl="1">
              <a:lnSpc>
                <a:spcPct val="150000"/>
              </a:lnSpc>
            </a:pPr>
            <a:r>
              <a:rPr lang="ar-EG" dirty="0">
                <a:latin typeface="Alexandria" pitchFamily="2" charset="-78"/>
                <a:cs typeface="+mj-cs"/>
              </a:rPr>
              <a:t>يعني اتساع نطاق الاقتصاد الحديث وانتشاره في مجالات متعددة، مدفوعًا بتطور أساليب الإنتاج والإدارة والتكنولوجيا، إضافة إلى دور الدعاية والإعلان.</a:t>
            </a:r>
          </a:p>
        </p:txBody>
      </p:sp>
      <p:sp>
        <p:nvSpPr>
          <p:cNvPr id="3" name="TextBox 2">
            <a:extLst>
              <a:ext uri="{FF2B5EF4-FFF2-40B4-BE49-F238E27FC236}">
                <a16:creationId xmlns:a16="http://schemas.microsoft.com/office/drawing/2014/main" id="{F0E955CD-74D1-1A78-EF85-87BEFC9E651E}"/>
              </a:ext>
            </a:extLst>
          </p:cNvPr>
          <p:cNvSpPr txBox="1"/>
          <p:nvPr/>
        </p:nvSpPr>
        <p:spPr>
          <a:xfrm>
            <a:off x="2939000" y="1438438"/>
            <a:ext cx="2448271" cy="2031325"/>
          </a:xfrm>
          <a:prstGeom prst="rect">
            <a:avLst/>
          </a:prstGeom>
          <a:noFill/>
        </p:spPr>
        <p:txBody>
          <a:bodyPr wrap="square" rtlCol="1">
            <a:spAutoFit/>
          </a:bodyPr>
          <a:lstStyle/>
          <a:p>
            <a:pPr algn="ctr" rtl="1">
              <a:lnSpc>
                <a:spcPct val="150000"/>
              </a:lnSpc>
            </a:pPr>
            <a:r>
              <a:rPr lang="ar-EG" b="1" dirty="0">
                <a:solidFill>
                  <a:srgbClr val="C00000"/>
                </a:solidFill>
                <a:latin typeface="Alexandria" pitchFamily="2" charset="-78"/>
                <a:cs typeface="+mj-cs"/>
              </a:rPr>
              <a:t>التنوّع : </a:t>
            </a:r>
          </a:p>
          <a:p>
            <a:pPr algn="ctr" rtl="1">
              <a:lnSpc>
                <a:spcPct val="150000"/>
              </a:lnSpc>
            </a:pPr>
            <a:r>
              <a:rPr lang="ar-EG" dirty="0">
                <a:solidFill>
                  <a:schemeClr val="tx1"/>
                </a:solidFill>
                <a:latin typeface="Alexandria" pitchFamily="2" charset="-78"/>
                <a:cs typeface="+mj-cs"/>
              </a:rPr>
              <a:t>يشير إلى عدم الاعتماد على نوع واحد من المنتجات، بل تقديم بدائل متعددة؛ مثل اختلاف التصميم أو أسلوب الإنتاج أو طريقة التسويق لتلبية احتياجات المستهلك.</a:t>
            </a:r>
          </a:p>
        </p:txBody>
      </p:sp>
      <p:sp>
        <p:nvSpPr>
          <p:cNvPr id="4" name="TextBox 3">
            <a:extLst>
              <a:ext uri="{FF2B5EF4-FFF2-40B4-BE49-F238E27FC236}">
                <a16:creationId xmlns:a16="http://schemas.microsoft.com/office/drawing/2014/main" id="{A56D352D-48FE-5E4E-8BE4-A1C0CA1C8498}"/>
              </a:ext>
            </a:extLst>
          </p:cNvPr>
          <p:cNvSpPr txBox="1"/>
          <p:nvPr/>
        </p:nvSpPr>
        <p:spPr>
          <a:xfrm>
            <a:off x="1516011" y="4170496"/>
            <a:ext cx="2796164" cy="1708160"/>
          </a:xfrm>
          <a:prstGeom prst="rect">
            <a:avLst/>
          </a:prstGeom>
          <a:noFill/>
        </p:spPr>
        <p:txBody>
          <a:bodyPr wrap="square" rtlCol="1">
            <a:spAutoFit/>
          </a:bodyPr>
          <a:lstStyle/>
          <a:p>
            <a:pPr algn="ctr" rtl="1">
              <a:lnSpc>
                <a:spcPct val="150000"/>
              </a:lnSpc>
            </a:pPr>
            <a:r>
              <a:rPr lang="ar-EG" b="1" dirty="0">
                <a:solidFill>
                  <a:srgbClr val="C00000"/>
                </a:solidFill>
                <a:latin typeface="Alexandria" pitchFamily="2" charset="-78"/>
                <a:cs typeface="+mj-cs"/>
              </a:rPr>
              <a:t>التعدّد :</a:t>
            </a:r>
          </a:p>
          <a:p>
            <a:pPr algn="ctr" rtl="1">
              <a:lnSpc>
                <a:spcPct val="150000"/>
              </a:lnSpc>
            </a:pPr>
            <a:r>
              <a:rPr lang="ar-EG" dirty="0">
                <a:solidFill>
                  <a:schemeClr val="tx1"/>
                </a:solidFill>
                <a:latin typeface="Alexandria" pitchFamily="2" charset="-78"/>
                <a:cs typeface="+mj-cs"/>
              </a:rPr>
              <a:t> يقصد به زيادة عدد المنتجين وتنامي عددهم باستمرار، وظهور شركات جديدة في المجال نفسه، مما يؤدي إلى تغيّر خريطة المنافسة وتعدد المستفيدين.</a:t>
            </a:r>
          </a:p>
        </p:txBody>
      </p:sp>
    </p:spTree>
    <p:extLst>
      <p:ext uri="{BB962C8B-B14F-4D97-AF65-F5344CB8AC3E}">
        <p14:creationId xmlns:p14="http://schemas.microsoft.com/office/powerpoint/2010/main" val="3875997043"/>
      </p:ext>
    </p:extLst>
  </p:cSld>
  <p:clrMapOvr>
    <a:masterClrMapping/>
  </p:clrMapOvr>
  <mc:AlternateContent xmlns:mc="http://schemas.openxmlformats.org/markup-compatibility/2006" xmlns:p14="http://schemas.microsoft.com/office/powerpoint/2010/main">
    <mc:Choice Requires="p14">
      <p:transition p14:dur="0" advTm="156374"/>
    </mc:Choice>
    <mc:Fallback xmlns="">
      <p:transition advTm="156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67203-C426-E566-88D3-FEE4006635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364456-27C3-B5AC-8736-95B0919BD00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6F9B87FF-E494-72E8-B457-D0BC4758C3F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BAE5AC0C-0A26-966B-E1FF-319EBD99ED35}"/>
              </a:ext>
            </a:extLst>
          </p:cNvPr>
          <p:cNvSpPr/>
          <p:nvPr/>
        </p:nvSpPr>
        <p:spPr>
          <a:xfrm>
            <a:off x="520369" y="150202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B959275A-E9FB-B7C0-5B8D-E800A62C1C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6C66046-D47A-8235-E179-08C338EFA497}"/>
              </a:ext>
            </a:extLst>
          </p:cNvPr>
          <p:cNvSpPr/>
          <p:nvPr/>
        </p:nvSpPr>
        <p:spPr>
          <a:xfrm>
            <a:off x="4140244" y="618067"/>
            <a:ext cx="397046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الإبداع</a:t>
            </a:r>
          </a:p>
        </p:txBody>
      </p:sp>
      <p:sp>
        <p:nvSpPr>
          <p:cNvPr id="4" name="TextBox 47">
            <a:extLst>
              <a:ext uri="{FF2B5EF4-FFF2-40B4-BE49-F238E27FC236}">
                <a16:creationId xmlns:a16="http://schemas.microsoft.com/office/drawing/2014/main" id="{ABB1FF2E-B647-26BE-6B77-64CE68D82C75}"/>
              </a:ext>
            </a:extLst>
          </p:cNvPr>
          <p:cNvSpPr txBox="1"/>
          <p:nvPr/>
        </p:nvSpPr>
        <p:spPr>
          <a:xfrm>
            <a:off x="1048914" y="2343066"/>
            <a:ext cx="10153128" cy="227947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50000"/>
              </a:lnSpc>
              <a:spcBef>
                <a:spcPts val="0"/>
              </a:spcBef>
              <a:spcAft>
                <a:spcPts val="0"/>
              </a:spcAft>
              <a:buClrTx/>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يُعد الإبداع من المفاهيم الأساسية التي تؤثر في تميز المؤسسات ورفع جودة أدائها، إلا أن تعريفه ليس موحّدًا رغم كثرة الدراسات؛ وذلك بسبب اختلاف زوايا النظر إليه في مجالات متعددة مثل علم النفس والتربية والإدارة.كما يختلط مفهوم الإبداع أحيانًا بمفاهيم قريبة مثل </a:t>
            </a: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mj-cs"/>
              </a:rPr>
              <a:t>الابتكار والذكاء والموهبة</a:t>
            </a:r>
            <a:r>
              <a:rPr kumimoji="0" lang="ar-EG" sz="1600" i="0" u="none" strike="noStrike" kern="1200" cap="none" spc="0" normalizeH="0" baseline="0" noProof="0" dirty="0">
                <a:ln>
                  <a:noFill/>
                </a:ln>
                <a:effectLst/>
                <a:uLnTx/>
                <a:uFillTx/>
                <a:latin typeface="Alexandria" pitchFamily="2" charset="-78"/>
                <a:ea typeface="+mn-ea"/>
                <a:cs typeface="+mj-cs"/>
              </a:rPr>
              <a:t>؛ </a:t>
            </a:r>
          </a:p>
          <a:p>
            <a:pPr marR="0" lvl="0" algn="ctr" defTabSz="914400" rtl="1" eaLnBrk="1" fontAlgn="auto" latinLnBrk="0" hangingPunct="1">
              <a:lnSpc>
                <a:spcPct val="250000"/>
              </a:lnSpc>
              <a:spcBef>
                <a:spcPts val="0"/>
              </a:spcBef>
              <a:spcAft>
                <a:spcPts val="0"/>
              </a:spcAft>
              <a:buClrTx/>
              <a:buSzTx/>
              <a:tabLst/>
              <a:defRPr/>
            </a:pPr>
            <a:r>
              <a:rPr kumimoji="0" lang="ar-EG" sz="1400" b="1" i="0" u="none" strike="noStrike" kern="1200" cap="none" spc="0" normalizeH="0" baseline="0" noProof="0" dirty="0">
                <a:ln>
                  <a:noFill/>
                </a:ln>
                <a:solidFill>
                  <a:srgbClr val="C00000"/>
                </a:solidFill>
                <a:effectLst/>
                <a:uLnTx/>
                <a:uFillTx/>
                <a:latin typeface="Alexandria" pitchFamily="2" charset="-78"/>
                <a:ea typeface="+mn-ea"/>
                <a:cs typeface="+mj-cs"/>
              </a:rPr>
              <a:t>فالإبداع يرتبط أساسًا بتوليد الأفكار الجديدة............ بينما يرتبط الابتكار بتحويل هذه الأفكار إلى تطبيقات عملية. </a:t>
            </a:r>
          </a:p>
          <a:p>
            <a:pPr marR="0" lvl="0" algn="ctr" defTabSz="914400" rtl="1" eaLnBrk="1" fontAlgn="auto" latinLnBrk="0" hangingPunct="1">
              <a:lnSpc>
                <a:spcPct val="200000"/>
              </a:lnSpc>
              <a:spcBef>
                <a:spcPts val="0"/>
              </a:spcBef>
              <a:spcAft>
                <a:spcPts val="0"/>
              </a:spcAft>
              <a:buClrTx/>
              <a:buSzTx/>
              <a:tabLst/>
              <a:defRPr/>
            </a:pP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mj-cs"/>
              </a:rPr>
              <a:t>لذلك فإن فهم الإبداع بوصفه مفهومًا متعدد الأبعاد يساعد على بناء تصور أدق لدوره داخل المؤسسة التعليمية وقيادتها.</a:t>
            </a:r>
          </a:p>
        </p:txBody>
      </p:sp>
    </p:spTree>
    <p:extLst>
      <p:ext uri="{BB962C8B-B14F-4D97-AF65-F5344CB8AC3E}">
        <p14:creationId xmlns:p14="http://schemas.microsoft.com/office/powerpoint/2010/main" val="223315692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59C4D-28B3-DC26-02F7-23D765B3AA6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5ECA89-B2F4-3B5C-E14D-5EBC0E92D2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D760BB25-579A-2548-3732-44B3AD189EE7}"/>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C7AA1C3F-B63A-E470-5B41-EBD56DD1434A}"/>
              </a:ext>
            </a:extLst>
          </p:cNvPr>
          <p:cNvSpPr/>
          <p:nvPr/>
        </p:nvSpPr>
        <p:spPr>
          <a:xfrm>
            <a:off x="520369" y="150202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A85C7CF6-C3CC-F7AC-278D-35CC0C1C33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A2E7666-E113-C109-5D7A-1F8AB6CA4DCB}"/>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مفهوم  الإبداع وإدارة الإبداع</a:t>
            </a:r>
          </a:p>
        </p:txBody>
      </p:sp>
      <p:sp>
        <p:nvSpPr>
          <p:cNvPr id="4" name="TextBox 47">
            <a:extLst>
              <a:ext uri="{FF2B5EF4-FFF2-40B4-BE49-F238E27FC236}">
                <a16:creationId xmlns:a16="http://schemas.microsoft.com/office/drawing/2014/main" id="{CF903CEE-0241-79E1-E437-2C6D4B254540}"/>
              </a:ext>
            </a:extLst>
          </p:cNvPr>
          <p:cNvSpPr txBox="1"/>
          <p:nvPr/>
        </p:nvSpPr>
        <p:spPr>
          <a:xfrm>
            <a:off x="695400" y="1812834"/>
            <a:ext cx="10801200" cy="34644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 </a:t>
            </a:r>
            <a:r>
              <a:rPr kumimoji="0" lang="ar-EG" sz="1600" i="0" u="none" strike="noStrike" kern="1200" cap="none" spc="0" normalizeH="0" baseline="0" noProof="0" dirty="0">
                <a:ln>
                  <a:noFill/>
                </a:ln>
                <a:effectLst/>
                <a:uLnTx/>
                <a:uFillTx/>
                <a:latin typeface="Alexandria" pitchFamily="2" charset="-78"/>
                <a:ea typeface="+mn-ea"/>
                <a:cs typeface="+mj-cs"/>
              </a:rPr>
              <a:t>هو قدرة الفرد أو المؤسسة على إنتاج أفكار أو حلول جديدة وأصيلة ومفيدة، ناتجة عن تفاعل القدرات والاستعدادات مع السمات الشخصية والخبرة والبيئة المحيطة.</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 كمهارة ذهنية: </a:t>
            </a:r>
            <a:r>
              <a:rPr kumimoji="0" lang="ar-EG" sz="1600" i="0" u="none" strike="noStrike" kern="1200" cap="none" spc="0" normalizeH="0" baseline="0" noProof="0" dirty="0">
                <a:ln>
                  <a:noFill/>
                </a:ln>
                <a:effectLst/>
                <a:uLnTx/>
                <a:uFillTx/>
                <a:latin typeface="Alexandria" pitchFamily="2" charset="-78"/>
                <a:ea typeface="+mn-ea"/>
                <a:cs typeface="+mj-cs"/>
              </a:rPr>
              <a:t>يتمثل في التفكير بطرق غير تقليدية، والخروج عن المألوف (التفكير خارج الصندوق)، مما يساعد على ابتكار بدائل جديدة عند مواجهة المشكلات أو تطوير العمل.</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 كعملية: </a:t>
            </a:r>
            <a:r>
              <a:rPr kumimoji="0" lang="ar-EG" sz="1600" i="0" u="none" strike="noStrike" kern="1200" cap="none" spc="0" normalizeH="0" baseline="0" noProof="0" dirty="0">
                <a:ln>
                  <a:noFill/>
                </a:ln>
                <a:effectLst/>
                <a:uLnTx/>
                <a:uFillTx/>
                <a:latin typeface="Alexandria" pitchFamily="2" charset="-78"/>
                <a:ea typeface="+mn-ea"/>
                <a:cs typeface="+mj-cs"/>
              </a:rPr>
              <a:t>هو عملية عقلية ونفسية مركّبة تتضمن توليد أفكار ومفاهيم جديدة، وإعادة تنظيم المعرفة والخبرة للوصول إلى حلول مبتكرة.</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إدارة الإبداع: </a:t>
            </a:r>
            <a:r>
              <a:rPr kumimoji="0" lang="ar-EG" sz="1600" i="0" u="none" strike="noStrike" kern="1200" cap="none" spc="0" normalizeH="0" baseline="0" noProof="0" dirty="0">
                <a:ln>
                  <a:noFill/>
                </a:ln>
                <a:effectLst/>
                <a:uLnTx/>
                <a:uFillTx/>
                <a:latin typeface="Alexandria" pitchFamily="2" charset="-78"/>
                <a:ea typeface="+mn-ea"/>
                <a:cs typeface="+mj-cs"/>
              </a:rPr>
              <a:t>تشير إلى الجهود التنظيمية التي يقودها المسؤولون داخل المؤسسة لتوفير بيئة داعمة للإبداع، عبر تطوير السياسات والإجراءات وأساليب العمل، وتشجيع المبادرات، وتحويل الأفكار الإبداعية إلى تطبيقات عملية تسهم في تحسين الأداء وحل المشكلات.</a:t>
            </a:r>
          </a:p>
        </p:txBody>
      </p:sp>
    </p:spTree>
    <p:extLst>
      <p:ext uri="{BB962C8B-B14F-4D97-AF65-F5344CB8AC3E}">
        <p14:creationId xmlns:p14="http://schemas.microsoft.com/office/powerpoint/2010/main" val="225623403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BAB6FA7F-B327-D366-4110-A5FF45669FF3}"/>
              </a:ext>
            </a:extLst>
          </p:cNvPr>
          <p:cNvSpPr txBox="1"/>
          <p:nvPr/>
        </p:nvSpPr>
        <p:spPr>
          <a:xfrm>
            <a:off x="4233857" y="207703"/>
            <a:ext cx="3724286"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 typeface="Arial"/>
              <a:buNone/>
              <a:tabLst/>
              <a:defRPr/>
            </a:pPr>
            <a:r>
              <a:rPr lang="ar-JO" sz="2400" b="1" i="0" dirty="0">
                <a:solidFill>
                  <a:srgbClr val="00B0F0"/>
                </a:solidFill>
                <a:effectLst/>
                <a:latin typeface="JF-Flat"/>
                <a:cs typeface="+mj-cs"/>
              </a:rPr>
              <a:t>مكونات</a:t>
            </a:r>
            <a:r>
              <a:rPr lang="ar-EG" sz="2400" b="1" i="0" dirty="0">
                <a:solidFill>
                  <a:srgbClr val="00B0F0"/>
                </a:solidFill>
                <a:effectLst/>
                <a:latin typeface="JF-Flat"/>
                <a:cs typeface="+mj-cs"/>
              </a:rPr>
              <a:t>/</a:t>
            </a:r>
            <a:r>
              <a:rPr lang="ar-JO" sz="2400" b="1" i="0" dirty="0">
                <a:solidFill>
                  <a:srgbClr val="00B0F0"/>
                </a:solidFill>
                <a:effectLst/>
                <a:latin typeface="JF-Flat"/>
                <a:cs typeface="+mj-cs"/>
              </a:rPr>
              <a:t>جوانب الإبداع</a:t>
            </a:r>
            <a:endParaRPr kumimoji="0" lang="en-US" sz="2200" b="1" i="0" u="none" strike="noStrike" kern="1200" cap="none" spc="0" normalizeH="0" baseline="0" noProof="0" dirty="0">
              <a:ln>
                <a:noFill/>
              </a:ln>
              <a:solidFill>
                <a:srgbClr val="00B0F0"/>
              </a:solidFill>
              <a:effectLst/>
              <a:uLnTx/>
              <a:uFillTx/>
              <a:latin typeface="Alexandria" pitchFamily="2" charset="-78"/>
              <a:ea typeface="+mn-ea"/>
              <a:cs typeface="+mj-cs"/>
              <a:sym typeface="Arial"/>
            </a:endParaRPr>
          </a:p>
        </p:txBody>
      </p:sp>
      <p:pic>
        <p:nvPicPr>
          <p:cNvPr id="11" name="Graphic 21">
            <a:extLst>
              <a:ext uri="{FF2B5EF4-FFF2-40B4-BE49-F238E27FC236}">
                <a16:creationId xmlns:a16="http://schemas.microsoft.com/office/drawing/2014/main" id="{E9CE0585-0B71-4583-BD40-119B4880B2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2524" y="97158"/>
            <a:ext cx="2305141" cy="1076343"/>
          </a:xfrm>
          <a:prstGeom prst="rect">
            <a:avLst/>
          </a:prstGeom>
        </p:spPr>
      </p:pic>
      <p:grpSp>
        <p:nvGrpSpPr>
          <p:cNvPr id="9" name="Group 30">
            <a:extLst>
              <a:ext uri="{FF2B5EF4-FFF2-40B4-BE49-F238E27FC236}">
                <a16:creationId xmlns:a16="http://schemas.microsoft.com/office/drawing/2014/main" id="{0314217A-3221-4A00-8364-92E7F9045F8D}"/>
              </a:ext>
            </a:extLst>
          </p:cNvPr>
          <p:cNvGrpSpPr/>
          <p:nvPr/>
        </p:nvGrpSpPr>
        <p:grpSpPr>
          <a:xfrm>
            <a:off x="47328" y="764704"/>
            <a:ext cx="11824180" cy="5492970"/>
            <a:chOff x="276873" y="1268768"/>
            <a:chExt cx="8471591" cy="4451508"/>
          </a:xfrm>
          <a:solidFill>
            <a:srgbClr val="00B0F0"/>
          </a:solidFill>
        </p:grpSpPr>
        <p:grpSp>
          <p:nvGrpSpPr>
            <p:cNvPr id="13" name="Group 12">
              <a:extLst>
                <a:ext uri="{FF2B5EF4-FFF2-40B4-BE49-F238E27FC236}">
                  <a16:creationId xmlns:a16="http://schemas.microsoft.com/office/drawing/2014/main" id="{CE90CB85-57B7-447B-A686-C75CC950B073}"/>
                </a:ext>
              </a:extLst>
            </p:cNvPr>
            <p:cNvGrpSpPr/>
            <p:nvPr/>
          </p:nvGrpSpPr>
          <p:grpSpPr>
            <a:xfrm>
              <a:off x="4697949" y="2350607"/>
              <a:ext cx="1311338" cy="3031632"/>
              <a:chOff x="4697949" y="2350607"/>
              <a:chExt cx="1311338" cy="3031632"/>
            </a:xfrm>
            <a:grpFill/>
          </p:grpSpPr>
          <p:sp>
            <p:nvSpPr>
              <p:cNvPr id="30" name="Freeform 9">
                <a:extLst>
                  <a:ext uri="{FF2B5EF4-FFF2-40B4-BE49-F238E27FC236}">
                    <a16:creationId xmlns:a16="http://schemas.microsoft.com/office/drawing/2014/main" id="{43A427FD-BB09-4AAC-AAAC-3595C8E263F6}"/>
                  </a:ext>
                </a:extLst>
              </p:cNvPr>
              <p:cNvSpPr/>
              <p:nvPr/>
            </p:nvSpPr>
            <p:spPr>
              <a:xfrm>
                <a:off x="4697949" y="2350607"/>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cs typeface="+mj-cs"/>
                </a:endParaRPr>
              </a:p>
            </p:txBody>
          </p:sp>
          <p:sp>
            <p:nvSpPr>
              <p:cNvPr id="31" name="Freeform 10">
                <a:extLst>
                  <a:ext uri="{FF2B5EF4-FFF2-40B4-BE49-F238E27FC236}">
                    <a16:creationId xmlns:a16="http://schemas.microsoft.com/office/drawing/2014/main" id="{1F269199-4D24-4C64-85A0-B518394A347D}"/>
                  </a:ext>
                </a:extLst>
              </p:cNvPr>
              <p:cNvSpPr/>
              <p:nvPr/>
            </p:nvSpPr>
            <p:spPr>
              <a:xfrm rot="3760911">
                <a:off x="4644305" y="4142009"/>
                <a:ext cx="1486792" cy="993667"/>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cs typeface="+mj-cs"/>
                </a:endParaRPr>
              </a:p>
            </p:txBody>
          </p:sp>
        </p:grpSp>
        <p:grpSp>
          <p:nvGrpSpPr>
            <p:cNvPr id="14" name="Group 13">
              <a:extLst>
                <a:ext uri="{FF2B5EF4-FFF2-40B4-BE49-F238E27FC236}">
                  <a16:creationId xmlns:a16="http://schemas.microsoft.com/office/drawing/2014/main" id="{5510AA77-1D5F-4025-9C17-D052C1C1D981}"/>
                </a:ext>
              </a:extLst>
            </p:cNvPr>
            <p:cNvGrpSpPr/>
            <p:nvPr/>
          </p:nvGrpSpPr>
          <p:grpSpPr>
            <a:xfrm rot="10800000">
              <a:off x="2586611" y="2015771"/>
              <a:ext cx="1985388" cy="3677101"/>
              <a:chOff x="4562476" y="1717577"/>
              <a:chExt cx="1985388" cy="3677101"/>
            </a:xfrm>
            <a:grpFill/>
          </p:grpSpPr>
          <p:sp>
            <p:nvSpPr>
              <p:cNvPr id="24" name="Freeform 18">
                <a:extLst>
                  <a:ext uri="{FF2B5EF4-FFF2-40B4-BE49-F238E27FC236}">
                    <a16:creationId xmlns:a16="http://schemas.microsoft.com/office/drawing/2014/main" id="{E2600BB2-943F-46DA-8844-111E88B49FEA}"/>
                  </a:ext>
                </a:extLst>
              </p:cNvPr>
              <p:cNvSpPr/>
              <p:nvPr/>
            </p:nvSpPr>
            <p:spPr>
              <a:xfrm>
                <a:off x="4562476" y="1717577"/>
                <a:ext cx="1310757" cy="1987646"/>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1846 w 1304925"/>
                  <a:gd name="connsiteY0" fmla="*/ 0 h 1984567"/>
                  <a:gd name="connsiteX1" fmla="*/ 0 w 1304925"/>
                  <a:gd name="connsiteY1" fmla="*/ 1984567 h 1984567"/>
                  <a:gd name="connsiteX2" fmla="*/ 1304925 w 1304925"/>
                  <a:gd name="connsiteY2" fmla="*/ 346267 h 1984567"/>
                  <a:gd name="connsiteX3" fmla="*/ 1301846 w 1304925"/>
                  <a:gd name="connsiteY3" fmla="*/ 0 h 1984567"/>
                  <a:gd name="connsiteX0" fmla="*/ 1301846 w 1308003"/>
                  <a:gd name="connsiteY0" fmla="*/ 0 h 1984567"/>
                  <a:gd name="connsiteX1" fmla="*/ 0 w 1308003"/>
                  <a:gd name="connsiteY1" fmla="*/ 1984567 h 1984567"/>
                  <a:gd name="connsiteX2" fmla="*/ 1308003 w 1308003"/>
                  <a:gd name="connsiteY2" fmla="*/ 349346 h 1984567"/>
                  <a:gd name="connsiteX3" fmla="*/ 1301846 w 1308003"/>
                  <a:gd name="connsiteY3" fmla="*/ 0 h 1984567"/>
                  <a:gd name="connsiteX0" fmla="*/ 1304925 w 1308003"/>
                  <a:gd name="connsiteY0" fmla="*/ 0 h 1987646"/>
                  <a:gd name="connsiteX1" fmla="*/ 0 w 1308003"/>
                  <a:gd name="connsiteY1" fmla="*/ 1987646 h 1987646"/>
                  <a:gd name="connsiteX2" fmla="*/ 1308003 w 1308003"/>
                  <a:gd name="connsiteY2" fmla="*/ 352425 h 1987646"/>
                  <a:gd name="connsiteX3" fmla="*/ 1304925 w 1308003"/>
                  <a:gd name="connsiteY3" fmla="*/ 0 h 1987646"/>
                  <a:gd name="connsiteX0" fmla="*/ 1307679 w 1308018"/>
                  <a:gd name="connsiteY0" fmla="*/ 0 h 1987646"/>
                  <a:gd name="connsiteX1" fmla="*/ 0 w 1308018"/>
                  <a:gd name="connsiteY1" fmla="*/ 1987646 h 1987646"/>
                  <a:gd name="connsiteX2" fmla="*/ 1308003 w 1308018"/>
                  <a:gd name="connsiteY2" fmla="*/ 352425 h 1987646"/>
                  <a:gd name="connsiteX3" fmla="*/ 1307679 w 1308018"/>
                  <a:gd name="connsiteY3" fmla="*/ 0 h 1987646"/>
                  <a:gd name="connsiteX0" fmla="*/ 1307679 w 1310757"/>
                  <a:gd name="connsiteY0" fmla="*/ 0 h 1987646"/>
                  <a:gd name="connsiteX1" fmla="*/ 0 w 1310757"/>
                  <a:gd name="connsiteY1" fmla="*/ 1987646 h 1987646"/>
                  <a:gd name="connsiteX2" fmla="*/ 1310757 w 1310757"/>
                  <a:gd name="connsiteY2" fmla="*/ 352425 h 1987646"/>
                  <a:gd name="connsiteX3" fmla="*/ 1307679 w 1310757"/>
                  <a:gd name="connsiteY3" fmla="*/ 0 h 1987646"/>
                </a:gdLst>
                <a:ahLst/>
                <a:cxnLst>
                  <a:cxn ang="0">
                    <a:pos x="connsiteX0" y="connsiteY0"/>
                  </a:cxn>
                  <a:cxn ang="0">
                    <a:pos x="connsiteX1" y="connsiteY1"/>
                  </a:cxn>
                  <a:cxn ang="0">
                    <a:pos x="connsiteX2" y="connsiteY2"/>
                  </a:cxn>
                  <a:cxn ang="0">
                    <a:pos x="connsiteX3" y="connsiteY3"/>
                  </a:cxn>
                </a:cxnLst>
                <a:rect l="l" t="t" r="r" b="b"/>
                <a:pathLst>
                  <a:path w="1310757" h="1987646">
                    <a:moveTo>
                      <a:pt x="1307679" y="0"/>
                    </a:moveTo>
                    <a:lnTo>
                      <a:pt x="0" y="1987646"/>
                    </a:lnTo>
                    <a:lnTo>
                      <a:pt x="1310757" y="352425"/>
                    </a:lnTo>
                    <a:cubicBezTo>
                      <a:pt x="1309731" y="237003"/>
                      <a:pt x="1308705" y="115422"/>
                      <a:pt x="1307679"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cs typeface="+mj-cs"/>
                </a:endParaRPr>
              </a:p>
            </p:txBody>
          </p:sp>
          <p:sp>
            <p:nvSpPr>
              <p:cNvPr id="26" name="Freeform 19">
                <a:extLst>
                  <a:ext uri="{FF2B5EF4-FFF2-40B4-BE49-F238E27FC236}">
                    <a16:creationId xmlns:a16="http://schemas.microsoft.com/office/drawing/2014/main" id="{E6D9992D-0C8A-4CB7-895B-DF6E4003113B}"/>
                  </a:ext>
                </a:extLst>
              </p:cNvPr>
              <p:cNvSpPr/>
              <p:nvPr/>
            </p:nvSpPr>
            <p:spPr>
              <a:xfrm rot="13606642">
                <a:off x="5117328" y="2805423"/>
                <a:ext cx="1489579" cy="137149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cs typeface="+mj-cs"/>
                </a:endParaRPr>
              </a:p>
            </p:txBody>
          </p:sp>
          <p:sp>
            <p:nvSpPr>
              <p:cNvPr id="27" name="Freeform 20">
                <a:extLst>
                  <a:ext uri="{FF2B5EF4-FFF2-40B4-BE49-F238E27FC236}">
                    <a16:creationId xmlns:a16="http://schemas.microsoft.com/office/drawing/2014/main" id="{3F013BF3-8320-4CCA-B5C2-2CF8B7B69253}"/>
                  </a:ext>
                </a:extLst>
              </p:cNvPr>
              <p:cNvSpPr/>
              <p:nvPr/>
            </p:nvSpPr>
            <p:spPr>
              <a:xfrm rot="3569921">
                <a:off x="4798754" y="4009376"/>
                <a:ext cx="1776363" cy="994241"/>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cs typeface="+mj-cs"/>
                </a:endParaRPr>
              </a:p>
            </p:txBody>
          </p:sp>
        </p:grpSp>
        <p:sp>
          <p:nvSpPr>
            <p:cNvPr id="15" name="Oval 3">
              <a:extLst>
                <a:ext uri="{FF2B5EF4-FFF2-40B4-BE49-F238E27FC236}">
                  <a16:creationId xmlns:a16="http://schemas.microsoft.com/office/drawing/2014/main" id="{95B57BF9-4D30-4854-9AA3-E18E07BA900D}"/>
                </a:ext>
              </a:extLst>
            </p:cNvPr>
            <p:cNvSpPr/>
            <p:nvPr/>
          </p:nvSpPr>
          <p:spPr>
            <a:xfrm>
              <a:off x="3377086" y="3058669"/>
              <a:ext cx="2333258" cy="1512168"/>
            </a:xfrm>
            <a:prstGeom prst="ellipse">
              <a:avLst/>
            </a:prstGeom>
            <a:grpFill/>
            <a:ln w="155575">
              <a:solidFill>
                <a:schemeClr val="tx2"/>
              </a:solidFill>
            </a:ln>
            <a:effectLst>
              <a:outerShdw blurRad="1016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Alexandria" pitchFamily="2" charset="-78"/>
                <a:cs typeface="+mj-cs"/>
              </a:endParaRPr>
            </a:p>
          </p:txBody>
        </p:sp>
        <p:sp>
          <p:nvSpPr>
            <p:cNvPr id="16" name="TextBox 15">
              <a:extLst>
                <a:ext uri="{FF2B5EF4-FFF2-40B4-BE49-F238E27FC236}">
                  <a16:creationId xmlns:a16="http://schemas.microsoft.com/office/drawing/2014/main" id="{A19B86B1-4A61-4834-B505-1323D2351D60}"/>
                </a:ext>
              </a:extLst>
            </p:cNvPr>
            <p:cNvSpPr txBox="1"/>
            <p:nvPr/>
          </p:nvSpPr>
          <p:spPr>
            <a:xfrm>
              <a:off x="5845484" y="4570837"/>
              <a:ext cx="2736304" cy="1010161"/>
            </a:xfrm>
            <a:prstGeom prst="rect">
              <a:avLst/>
            </a:prstGeom>
            <a:grpFill/>
            <a:ln>
              <a:solidFill>
                <a:schemeClr val="tx2"/>
              </a:solidFill>
            </a:ln>
          </p:spPr>
          <p:txBody>
            <a:bodyPr wrap="square" rtlCol="0">
              <a:spAutoFit/>
            </a:bodyPr>
            <a:lstStyle/>
            <a:p>
              <a:pPr algn="ctr" rtl="1">
                <a:lnSpc>
                  <a:spcPct val="150000"/>
                </a:lnSpc>
              </a:pPr>
              <a:r>
                <a:rPr lang="ar-JO" sz="1800" b="1" i="0" dirty="0">
                  <a:solidFill>
                    <a:schemeClr val="bg1"/>
                  </a:solidFill>
                  <a:effectLst/>
                  <a:latin typeface="JF-Flat"/>
                  <a:cs typeface="+mj-cs"/>
                </a:rPr>
                <a:t>الطلاقة </a:t>
              </a:r>
              <a:r>
                <a:rPr lang="ar-JO" sz="1800" b="0" i="0" dirty="0">
                  <a:solidFill>
                    <a:schemeClr val="bg1"/>
                  </a:solidFill>
                  <a:effectLst/>
                  <a:latin typeface="JF-Flat"/>
                  <a:cs typeface="+mj-cs"/>
                </a:rPr>
                <a:t>: </a:t>
              </a:r>
              <a:r>
                <a:rPr lang="ar-JO" sz="1600" i="0" dirty="0">
                  <a:solidFill>
                    <a:srgbClr val="000000"/>
                  </a:solidFill>
                  <a:effectLst/>
                  <a:latin typeface="JF-Flat"/>
                  <a:cs typeface="+mj-cs"/>
                </a:rPr>
                <a:t>يقصد بها تعدد الأفكار التي يمكن استدعاؤها (سيولة تدفق الأفكار )أو السرعة التي بها استدعاء استعمالات ومرادفات الأشياء</a:t>
              </a:r>
              <a:endParaRPr lang="ko-KR" altLang="en-US" sz="1800" dirty="0">
                <a:solidFill>
                  <a:schemeClr val="bg1"/>
                </a:solidFill>
                <a:latin typeface="Alexandria" pitchFamily="2" charset="-78"/>
                <a:cs typeface="+mj-cs"/>
              </a:endParaRPr>
            </a:p>
          </p:txBody>
        </p:sp>
        <p:sp>
          <p:nvSpPr>
            <p:cNvPr id="17" name="TextBox 16">
              <a:extLst>
                <a:ext uri="{FF2B5EF4-FFF2-40B4-BE49-F238E27FC236}">
                  <a16:creationId xmlns:a16="http://schemas.microsoft.com/office/drawing/2014/main" id="{CD4C7B86-89BF-4EE4-B965-4EC590C1B5FE}"/>
                </a:ext>
              </a:extLst>
            </p:cNvPr>
            <p:cNvSpPr txBox="1"/>
            <p:nvPr/>
          </p:nvSpPr>
          <p:spPr>
            <a:xfrm>
              <a:off x="6012160" y="2148855"/>
              <a:ext cx="2736304" cy="710854"/>
            </a:xfrm>
            <a:prstGeom prst="rect">
              <a:avLst/>
            </a:prstGeom>
            <a:grpFill/>
            <a:ln>
              <a:solidFill>
                <a:schemeClr val="tx2"/>
              </a:solidFill>
            </a:ln>
          </p:spPr>
          <p:txBody>
            <a:bodyPr wrap="square" rtlCol="0">
              <a:spAutoFit/>
            </a:bodyPr>
            <a:lstStyle/>
            <a:p>
              <a:pPr algn="ctr" rtl="1">
                <a:lnSpc>
                  <a:spcPct val="150000"/>
                </a:lnSpc>
              </a:pPr>
              <a:r>
                <a:rPr lang="ar-JO" sz="1800" b="1" i="0" dirty="0">
                  <a:solidFill>
                    <a:schemeClr val="bg1"/>
                  </a:solidFill>
                  <a:effectLst/>
                  <a:latin typeface="JF-Flat"/>
                  <a:cs typeface="+mj-cs"/>
                </a:rPr>
                <a:t>المرونة </a:t>
              </a:r>
              <a:r>
                <a:rPr lang="ar-JO" sz="1800" b="0" i="0" dirty="0">
                  <a:solidFill>
                    <a:schemeClr val="bg1"/>
                  </a:solidFill>
                  <a:effectLst/>
                  <a:latin typeface="JF-Flat"/>
                  <a:cs typeface="+mj-cs"/>
                </a:rPr>
                <a:t>: </a:t>
              </a:r>
              <a:r>
                <a:rPr lang="ar-JO" sz="1600" i="0" dirty="0">
                  <a:solidFill>
                    <a:srgbClr val="000000"/>
                  </a:solidFill>
                  <a:effectLst/>
                  <a:latin typeface="JF-Flat"/>
                  <a:cs typeface="+mj-cs"/>
                </a:rPr>
                <a:t>تتمثل في القدرة على تغيير الحالة الذهنية بتغير الموقف،</a:t>
              </a:r>
              <a:endParaRPr lang="ko-KR" altLang="en-US" sz="1800" dirty="0">
                <a:solidFill>
                  <a:schemeClr val="bg1"/>
                </a:solidFill>
                <a:latin typeface="Alexandria" pitchFamily="2" charset="-78"/>
                <a:cs typeface="+mj-cs"/>
              </a:endParaRPr>
            </a:p>
          </p:txBody>
        </p:sp>
        <p:sp>
          <p:nvSpPr>
            <p:cNvPr id="21" name="TextBox 20">
              <a:extLst>
                <a:ext uri="{FF2B5EF4-FFF2-40B4-BE49-F238E27FC236}">
                  <a16:creationId xmlns:a16="http://schemas.microsoft.com/office/drawing/2014/main" id="{76E998D0-2CFE-4D0E-9885-4D5765C9C056}"/>
                </a:ext>
              </a:extLst>
            </p:cNvPr>
            <p:cNvSpPr txBox="1"/>
            <p:nvPr/>
          </p:nvSpPr>
          <p:spPr>
            <a:xfrm>
              <a:off x="1342141" y="1268768"/>
              <a:ext cx="2759465" cy="1010161"/>
            </a:xfrm>
            <a:prstGeom prst="rect">
              <a:avLst/>
            </a:prstGeom>
            <a:grpFill/>
            <a:ln>
              <a:solidFill>
                <a:schemeClr val="tx2"/>
              </a:solidFill>
            </a:ln>
          </p:spPr>
          <p:txBody>
            <a:bodyPr wrap="square" rtlCol="0">
              <a:spAutoFit/>
            </a:bodyPr>
            <a:lstStyle/>
            <a:p>
              <a:pPr algn="ctr" rtl="1">
                <a:lnSpc>
                  <a:spcPct val="150000"/>
                </a:lnSpc>
              </a:pPr>
              <a:r>
                <a:rPr lang="ar-JO" sz="1800" b="1" i="0" dirty="0">
                  <a:solidFill>
                    <a:schemeClr val="bg1"/>
                  </a:solidFill>
                  <a:effectLst/>
                  <a:latin typeface="JF-Flat"/>
                  <a:cs typeface="+mj-cs"/>
                </a:rPr>
                <a:t>الحساسية </a:t>
              </a:r>
              <a:r>
                <a:rPr lang="ar-AE" sz="1800" b="1" i="0" dirty="0">
                  <a:solidFill>
                    <a:schemeClr val="bg1"/>
                  </a:solidFill>
                  <a:effectLst/>
                  <a:latin typeface="JF-Flat"/>
                  <a:cs typeface="+mj-cs"/>
                </a:rPr>
                <a:t>ل</a:t>
              </a:r>
              <a:r>
                <a:rPr lang="ar-JO" sz="1800" b="1" i="0" dirty="0">
                  <a:solidFill>
                    <a:schemeClr val="bg1"/>
                  </a:solidFill>
                  <a:effectLst/>
                  <a:latin typeface="JF-Flat"/>
                  <a:cs typeface="+mj-cs"/>
                </a:rPr>
                <a:t>لمشكلات </a:t>
              </a:r>
              <a:r>
                <a:rPr lang="ar-JO" sz="1800" b="0" i="0" dirty="0">
                  <a:solidFill>
                    <a:schemeClr val="bg1"/>
                  </a:solidFill>
                  <a:effectLst/>
                  <a:latin typeface="JF-Flat"/>
                  <a:cs typeface="+mj-cs"/>
                </a:rPr>
                <a:t>: </a:t>
              </a:r>
              <a:r>
                <a:rPr lang="ar-JO" sz="1600" i="0" dirty="0">
                  <a:solidFill>
                    <a:srgbClr val="000000"/>
                  </a:solidFill>
                  <a:effectLst/>
                  <a:latin typeface="JF-Flat"/>
                  <a:cs typeface="+mj-cs"/>
                </a:rPr>
                <a:t>وتتمثل في ملاحظة الفرد الكثير من المشكلات في المواقف الذي يواجه ويدرك الأخطاء ونواحي النقص والقصور.</a:t>
              </a:r>
              <a:endParaRPr lang="ko-KR" altLang="en-US" sz="1800" dirty="0">
                <a:solidFill>
                  <a:schemeClr val="bg1"/>
                </a:solidFill>
                <a:latin typeface="Alexandria" pitchFamily="2" charset="-78"/>
                <a:cs typeface="+mj-cs"/>
              </a:endParaRPr>
            </a:p>
          </p:txBody>
        </p:sp>
        <p:sp>
          <p:nvSpPr>
            <p:cNvPr id="22" name="TextBox 21">
              <a:extLst>
                <a:ext uri="{FF2B5EF4-FFF2-40B4-BE49-F238E27FC236}">
                  <a16:creationId xmlns:a16="http://schemas.microsoft.com/office/drawing/2014/main" id="{CBBDB8D0-1669-4028-9794-F47788E1CDF7}"/>
                </a:ext>
              </a:extLst>
            </p:cNvPr>
            <p:cNvSpPr txBox="1"/>
            <p:nvPr/>
          </p:nvSpPr>
          <p:spPr>
            <a:xfrm>
              <a:off x="276873" y="3369635"/>
              <a:ext cx="2772602" cy="710854"/>
            </a:xfrm>
            <a:prstGeom prst="rect">
              <a:avLst/>
            </a:prstGeom>
            <a:grpFill/>
            <a:ln>
              <a:solidFill>
                <a:schemeClr val="tx2"/>
              </a:solidFill>
            </a:ln>
          </p:spPr>
          <p:txBody>
            <a:bodyPr wrap="square" rtlCol="0">
              <a:spAutoFit/>
            </a:bodyPr>
            <a:lstStyle/>
            <a:p>
              <a:pPr algn="r">
                <a:lnSpc>
                  <a:spcPct val="150000"/>
                </a:lnSpc>
              </a:pPr>
              <a:r>
                <a:rPr lang="ar-JO" sz="1800" b="1" i="0" dirty="0">
                  <a:solidFill>
                    <a:schemeClr val="bg1"/>
                  </a:solidFill>
                  <a:effectLst/>
                  <a:latin typeface="JF-Flat"/>
                  <a:cs typeface="+mj-cs"/>
                </a:rPr>
                <a:t>الأصالة </a:t>
              </a:r>
              <a:r>
                <a:rPr lang="ar-JO" sz="1600" b="0" i="0" dirty="0">
                  <a:solidFill>
                    <a:schemeClr val="bg1"/>
                  </a:solidFill>
                  <a:effectLst/>
                  <a:latin typeface="JF-Flat"/>
                  <a:cs typeface="+mj-cs"/>
                </a:rPr>
                <a:t>: </a:t>
              </a:r>
              <a:r>
                <a:rPr lang="ar-JO" sz="1600" b="0" i="0" dirty="0">
                  <a:solidFill>
                    <a:srgbClr val="000000"/>
                  </a:solidFill>
                  <a:effectLst/>
                  <a:latin typeface="JF-Flat"/>
                  <a:cs typeface="+mj-cs"/>
                </a:rPr>
                <a:t>إنتاج غير مألوف أفكار غير متكررة ولا تخضع للأفكار الشائعة والتقليدية</a:t>
              </a:r>
              <a:endParaRPr lang="ko-KR" altLang="en-US" sz="1800" b="1" dirty="0">
                <a:solidFill>
                  <a:schemeClr val="bg1"/>
                </a:solidFill>
                <a:latin typeface="Alexandria" pitchFamily="2" charset="-78"/>
                <a:cs typeface="+mj-cs"/>
              </a:endParaRPr>
            </a:p>
          </p:txBody>
        </p:sp>
        <p:sp>
          <p:nvSpPr>
            <p:cNvPr id="23" name="TextBox 22">
              <a:extLst>
                <a:ext uri="{FF2B5EF4-FFF2-40B4-BE49-F238E27FC236}">
                  <a16:creationId xmlns:a16="http://schemas.microsoft.com/office/drawing/2014/main" id="{6B1BBB31-C59E-4EE2-9FE5-81D5C6C3BF38}"/>
                </a:ext>
              </a:extLst>
            </p:cNvPr>
            <p:cNvSpPr txBox="1"/>
            <p:nvPr/>
          </p:nvSpPr>
          <p:spPr>
            <a:xfrm>
              <a:off x="534885" y="4710115"/>
              <a:ext cx="2759465" cy="1010161"/>
            </a:xfrm>
            <a:prstGeom prst="rect">
              <a:avLst/>
            </a:prstGeom>
            <a:grpFill/>
            <a:ln>
              <a:solidFill>
                <a:schemeClr val="tx2"/>
              </a:solidFill>
            </a:ln>
          </p:spPr>
          <p:txBody>
            <a:bodyPr wrap="square" rtlCol="0">
              <a:spAutoFit/>
            </a:bodyPr>
            <a:lstStyle/>
            <a:p>
              <a:pPr algn="ctr" rtl="1">
                <a:lnSpc>
                  <a:spcPct val="150000"/>
                </a:lnSpc>
              </a:pPr>
              <a:r>
                <a:rPr lang="ar-JO" sz="1800" b="1" i="0" dirty="0">
                  <a:solidFill>
                    <a:schemeClr val="bg1"/>
                  </a:solidFill>
                  <a:effectLst/>
                  <a:latin typeface="JF-Flat"/>
                  <a:cs typeface="+mj-cs"/>
                </a:rPr>
                <a:t>إدراك التفاصيل </a:t>
              </a:r>
              <a:r>
                <a:rPr lang="ar-JO" sz="1600" b="0" i="0" dirty="0">
                  <a:solidFill>
                    <a:schemeClr val="bg1"/>
                  </a:solidFill>
                  <a:effectLst/>
                  <a:latin typeface="JF-Flat"/>
                  <a:cs typeface="+mj-cs"/>
                </a:rPr>
                <a:t>: </a:t>
              </a:r>
              <a:r>
                <a:rPr lang="ar-JO" sz="1600" b="0" i="0" dirty="0">
                  <a:solidFill>
                    <a:srgbClr val="000000"/>
                  </a:solidFill>
                  <a:effectLst/>
                  <a:latin typeface="JF-Flat"/>
                  <a:cs typeface="+mj-cs"/>
                </a:rPr>
                <a:t>تتمثل في الوصول إلى افتراضيات تكميلية تؤدي بدورها إلى أفكار جديدة أو توسيع فكرة مختصرة أو توضيح الغموض.</a:t>
              </a:r>
              <a:endParaRPr lang="ko-KR" altLang="en-US" sz="1800" b="1" dirty="0">
                <a:solidFill>
                  <a:schemeClr val="bg1"/>
                </a:solidFill>
                <a:latin typeface="Alexandria" pitchFamily="2" charset="-78"/>
                <a:cs typeface="+mj-cs"/>
              </a:endParaRPr>
            </a:p>
          </p:txBody>
        </p:sp>
      </p:grpSp>
      <p:sp>
        <p:nvSpPr>
          <p:cNvPr id="33" name="TextBox 32">
            <a:extLst>
              <a:ext uri="{FF2B5EF4-FFF2-40B4-BE49-F238E27FC236}">
                <a16:creationId xmlns:a16="http://schemas.microsoft.com/office/drawing/2014/main" id="{31410F43-50EF-466E-8106-EE530A21080E}"/>
              </a:ext>
            </a:extLst>
          </p:cNvPr>
          <p:cNvSpPr txBox="1"/>
          <p:nvPr/>
        </p:nvSpPr>
        <p:spPr>
          <a:xfrm>
            <a:off x="4931949" y="3624517"/>
            <a:ext cx="2543937"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lang="ar-JO" sz="2400" b="1" i="0" dirty="0">
                <a:solidFill>
                  <a:schemeClr val="bg1"/>
                </a:solidFill>
                <a:effectLst/>
                <a:latin typeface="JF-Flat"/>
                <a:cs typeface="+mj-cs"/>
              </a:rPr>
              <a:t>جوانب الإبداع</a:t>
            </a:r>
            <a:endParaRPr kumimoji="0" lang="en-US" sz="2200" b="1" i="0" u="none" strike="noStrike" kern="1200" cap="none" spc="0" normalizeH="0" baseline="0" noProof="0" dirty="0">
              <a:ln>
                <a:noFill/>
              </a:ln>
              <a:solidFill>
                <a:schemeClr val="bg1"/>
              </a:solidFill>
              <a:effectLst/>
              <a:uLnTx/>
              <a:uFillTx/>
              <a:latin typeface="Alexandria" pitchFamily="2" charset="-78"/>
              <a:ea typeface="+mn-ea"/>
              <a:cs typeface="+mj-cs"/>
              <a:sym typeface="Arial"/>
            </a:endParaRPr>
          </a:p>
        </p:txBody>
      </p:sp>
    </p:spTree>
    <p:extLst>
      <p:ext uri="{BB962C8B-B14F-4D97-AF65-F5344CB8AC3E}">
        <p14:creationId xmlns:p14="http://schemas.microsoft.com/office/powerpoint/2010/main" val="2768208195"/>
      </p:ext>
    </p:extLst>
  </p:cSld>
  <p:clrMapOvr>
    <a:masterClrMapping/>
  </p:clrMapOvr>
  <mc:AlternateContent xmlns:mc="http://schemas.openxmlformats.org/markup-compatibility/2006" xmlns:p14="http://schemas.microsoft.com/office/powerpoint/2010/main">
    <mc:Choice Requires="p14">
      <p:transition spd="slow" p14:dur="1200" advTm="151152">
        <p14:prism/>
      </p:transition>
    </mc:Choice>
    <mc:Fallback xmlns="">
      <p:transition spd="slow" advTm="15115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4D336-D080-83E2-CF8E-3D1B930318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6F3EF-1AC2-E4D6-20A5-D8EF5F907AB5}"/>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A5B74427-9319-7299-36B7-92C428C1B0D5}"/>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532A7A0A-9D3A-109B-42CC-6C234B3333EF}"/>
              </a:ext>
            </a:extLst>
          </p:cNvPr>
          <p:cNvSpPr/>
          <p:nvPr/>
        </p:nvSpPr>
        <p:spPr>
          <a:xfrm>
            <a:off x="3103469" y="1248629"/>
            <a:ext cx="8671975" cy="5344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EB7CCE20-9A32-AA4D-A10B-49C4EB5CC0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5ED573D-D76D-3268-9015-F5A7E9EEECCB}"/>
              </a:ext>
            </a:extLst>
          </p:cNvPr>
          <p:cNvSpPr/>
          <p:nvPr/>
        </p:nvSpPr>
        <p:spPr>
          <a:xfrm>
            <a:off x="3586061" y="430858"/>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مستويات الإبداع</a:t>
            </a:r>
          </a:p>
        </p:txBody>
      </p:sp>
      <p:sp>
        <p:nvSpPr>
          <p:cNvPr id="4" name="TextBox 47">
            <a:extLst>
              <a:ext uri="{FF2B5EF4-FFF2-40B4-BE49-F238E27FC236}">
                <a16:creationId xmlns:a16="http://schemas.microsoft.com/office/drawing/2014/main" id="{57CC20E7-081F-75F4-0BE9-38C867D9613D}"/>
              </a:ext>
            </a:extLst>
          </p:cNvPr>
          <p:cNvSpPr txBox="1"/>
          <p:nvPr/>
        </p:nvSpPr>
        <p:spPr>
          <a:xfrm>
            <a:off x="3627021" y="1248629"/>
            <a:ext cx="7624870" cy="522136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B0F0"/>
                </a:solidFill>
                <a:effectLst/>
                <a:uLnTx/>
                <a:uFillTx/>
                <a:latin typeface="Alexandria" pitchFamily="2" charset="-78"/>
                <a:cs typeface="+mj-cs"/>
              </a:rPr>
              <a:t>الإبداع على مستوى الفرد: </a:t>
            </a:r>
          </a:p>
          <a:p>
            <a:pPr marL="285750" marR="0" lvl="0" indent="-285750" algn="just" defTabSz="914400" rtl="1" eaLnBrk="1" fontAlgn="auto" latinLnBrk="0" hangingPunct="1">
              <a:lnSpc>
                <a:spcPct val="150000"/>
              </a:lnSpc>
              <a:spcBef>
                <a:spcPts val="0"/>
              </a:spcBef>
              <a:spcAft>
                <a:spcPts val="0"/>
              </a:spcAft>
              <a:buClr>
                <a:srgbClr val="00AEEF"/>
              </a:buClr>
              <a:buSzTx/>
              <a:buFontTx/>
              <a:buChar char="-"/>
              <a:tabLst/>
              <a:defRPr/>
            </a:pPr>
            <a:r>
              <a:rPr kumimoji="0" lang="ar-EG" sz="1600" i="0" u="none" strike="noStrike" kern="1200" cap="none" spc="0" normalizeH="0" baseline="0" noProof="0" dirty="0">
                <a:ln>
                  <a:noFill/>
                </a:ln>
                <a:effectLst/>
                <a:uLnTx/>
                <a:uFillTx/>
                <a:latin typeface="Alexandria" pitchFamily="2" charset="-78"/>
                <a:cs typeface="+mj-cs"/>
              </a:rPr>
              <a:t>قدرة الفرد على ابتكار أفكار جديدة أو تطوير أساليب العمل.</a:t>
            </a:r>
          </a:p>
          <a:p>
            <a:pPr marL="285750" marR="0" lvl="0" indent="-285750" algn="just" defTabSz="914400" rtl="1" eaLnBrk="1" fontAlgn="auto" latinLnBrk="0" hangingPunct="1">
              <a:lnSpc>
                <a:spcPct val="150000"/>
              </a:lnSpc>
              <a:spcBef>
                <a:spcPts val="0"/>
              </a:spcBef>
              <a:spcAft>
                <a:spcPts val="0"/>
              </a:spcAft>
              <a:buClr>
                <a:srgbClr val="00AEEF"/>
              </a:buClr>
              <a:buSzTx/>
              <a:buFontTx/>
              <a:buChar char="-"/>
              <a:tabLst/>
              <a:defRPr/>
            </a:pPr>
            <a:r>
              <a:rPr kumimoji="0" lang="ar-EG" sz="1600" i="0" u="none" strike="noStrike" kern="1200" cap="none" spc="0" normalizeH="0" baseline="0" noProof="0" dirty="0">
                <a:ln>
                  <a:noFill/>
                </a:ln>
                <a:effectLst/>
                <a:uLnTx/>
                <a:uFillTx/>
                <a:latin typeface="Alexandria" pitchFamily="2" charset="-78"/>
                <a:cs typeface="+mj-cs"/>
              </a:rPr>
              <a:t>يعتمد على خصائص شخصية مثل الذكاء، الموهبة، والخيال.</a:t>
            </a:r>
          </a:p>
          <a:p>
            <a:pPr marL="285750" marR="0" lvl="0" indent="-285750" algn="just" defTabSz="914400" rtl="1" eaLnBrk="1" fontAlgn="auto" latinLnBrk="0" hangingPunct="1">
              <a:lnSpc>
                <a:spcPct val="150000"/>
              </a:lnSpc>
              <a:spcBef>
                <a:spcPts val="0"/>
              </a:spcBef>
              <a:spcAft>
                <a:spcPts val="0"/>
              </a:spcAft>
              <a:buClr>
                <a:srgbClr val="00AEEF"/>
              </a:buClr>
              <a:buSzTx/>
              <a:buFontTx/>
              <a:buChar char="-"/>
              <a:tabLst/>
              <a:defRPr/>
            </a:pPr>
            <a:r>
              <a:rPr kumimoji="0" lang="ar-EG" sz="1600" i="0" u="none" strike="noStrike" kern="1200" cap="none" spc="0" normalizeH="0" baseline="0" noProof="0" dirty="0">
                <a:ln>
                  <a:noFill/>
                </a:ln>
                <a:effectLst/>
                <a:uLnTx/>
                <a:uFillTx/>
                <a:latin typeface="Alexandria" pitchFamily="2" charset="-78"/>
                <a:cs typeface="+mj-cs"/>
              </a:rPr>
              <a:t>يمكن تنمية الإبداع بالتدريب والممارسة.</a:t>
            </a:r>
          </a:p>
          <a:p>
            <a:pPr marL="285750" indent="-285750" algn="just" rtl="1">
              <a:lnSpc>
                <a:spcPct val="250000"/>
              </a:lnSpc>
              <a:buClr>
                <a:srgbClr val="00AEEF"/>
              </a:buClr>
              <a:buFont typeface="Wingdings" panose="05000000000000000000" pitchFamily="2" charset="2"/>
              <a:buChar char="v"/>
              <a:defRPr/>
            </a:pPr>
            <a:r>
              <a:rPr kumimoji="0" lang="ar-EG" sz="1600" i="0" u="none" strike="noStrike" kern="1200" cap="none" spc="0" normalizeH="0" baseline="0" noProof="0" dirty="0">
                <a:ln>
                  <a:noFill/>
                </a:ln>
                <a:effectLst/>
                <a:uLnTx/>
                <a:uFillTx/>
                <a:latin typeface="Alexandria" pitchFamily="2" charset="-78"/>
                <a:cs typeface="+mj-cs"/>
              </a:rPr>
              <a:t> </a:t>
            </a:r>
            <a:r>
              <a:rPr lang="ar-EG" sz="1600" b="1" dirty="0">
                <a:solidFill>
                  <a:srgbClr val="00B0F0"/>
                </a:solidFill>
                <a:latin typeface="Alexandria" pitchFamily="2" charset="-78"/>
                <a:cs typeface="+mj-cs"/>
              </a:rPr>
              <a:t>الإبداع على مستوى الجماعات:</a:t>
            </a:r>
          </a:p>
          <a:p>
            <a:pPr marL="285750" indent="-285750" algn="just" rtl="1">
              <a:lnSpc>
                <a:spcPct val="150000"/>
              </a:lnSpc>
              <a:buClr>
                <a:srgbClr val="00AEEF"/>
              </a:buClr>
              <a:buFontTx/>
              <a:buChar char="-"/>
              <a:defRPr/>
            </a:pPr>
            <a:r>
              <a:rPr lang="ar-EG" sz="1600" dirty="0">
                <a:latin typeface="Alexandria" pitchFamily="2" charset="-78"/>
                <a:cs typeface="+mj-cs"/>
              </a:rPr>
              <a:t>يحدث من خلال التعاون والعمل الجماعي.</a:t>
            </a:r>
          </a:p>
          <a:p>
            <a:pPr marL="285750" indent="-285750" algn="just" rtl="1">
              <a:lnSpc>
                <a:spcPct val="150000"/>
              </a:lnSpc>
              <a:buClr>
                <a:srgbClr val="00AEEF"/>
              </a:buClr>
              <a:buFontTx/>
              <a:buChar char="-"/>
              <a:defRPr/>
            </a:pPr>
            <a:r>
              <a:rPr lang="ar-EG" sz="1600" dirty="0">
                <a:latin typeface="Alexandria" pitchFamily="2" charset="-78"/>
                <a:cs typeface="+mj-cs"/>
              </a:rPr>
              <a:t>يساهم في تبادل الأفكار وتحسين الأداء.</a:t>
            </a:r>
          </a:p>
          <a:p>
            <a:pPr marL="285750" indent="-285750" algn="just" rtl="1">
              <a:lnSpc>
                <a:spcPct val="150000"/>
              </a:lnSpc>
              <a:buClr>
                <a:srgbClr val="00AEEF"/>
              </a:buClr>
              <a:buFontTx/>
              <a:buChar char="-"/>
              <a:defRPr/>
            </a:pPr>
            <a:r>
              <a:rPr lang="ar-EG" sz="1600" dirty="0">
                <a:latin typeface="Alexandria" pitchFamily="2" charset="-78"/>
                <a:cs typeface="+mj-cs"/>
              </a:rPr>
              <a:t>يظهر بوضوح في فرق العمل داخل المؤسسات.</a:t>
            </a:r>
          </a:p>
          <a:p>
            <a:pPr marL="285750" lvl="0" indent="-285750" algn="just" rtl="1" fontAlgn="auto">
              <a:lnSpc>
                <a:spcPct val="250000"/>
              </a:lnSpc>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cs typeface="+mj-cs"/>
              </a:rPr>
              <a:t> </a:t>
            </a:r>
            <a:r>
              <a:rPr lang="ar-EG" sz="1600" b="1" dirty="0">
                <a:solidFill>
                  <a:srgbClr val="00B0F0"/>
                </a:solidFill>
                <a:latin typeface="Alexandria" pitchFamily="2" charset="-78"/>
                <a:cs typeface="+mj-cs"/>
              </a:rPr>
              <a:t>الإبداع على مستوى المؤسسات:</a:t>
            </a:r>
          </a:p>
          <a:p>
            <a:pPr marL="285750" lvl="0" indent="-285750" algn="just" rtl="1" fontAlgn="auto">
              <a:lnSpc>
                <a:spcPct val="150000"/>
              </a:lnSpc>
              <a:buClr>
                <a:srgbClr val="00AEEF"/>
              </a:buClr>
              <a:buSzTx/>
              <a:buFontTx/>
              <a:buChar char="-"/>
              <a:tabLst/>
              <a:defRPr/>
            </a:pPr>
            <a:r>
              <a:rPr lang="ar-EG" sz="1600" dirty="0">
                <a:latin typeface="Alexandria" pitchFamily="2" charset="-78"/>
                <a:cs typeface="+mj-cs"/>
              </a:rPr>
              <a:t>قدرة المؤسسة على تبنّي الابتكار في منتجاتها وخدماتها وطرق عملها.</a:t>
            </a:r>
          </a:p>
          <a:p>
            <a:pPr marL="285750" lvl="0" indent="-285750" algn="just" rtl="1" fontAlgn="auto">
              <a:lnSpc>
                <a:spcPct val="150000"/>
              </a:lnSpc>
              <a:buClr>
                <a:srgbClr val="00AEEF"/>
              </a:buClr>
              <a:buSzTx/>
              <a:buFontTx/>
              <a:buChar char="-"/>
              <a:tabLst/>
              <a:defRPr/>
            </a:pPr>
            <a:r>
              <a:rPr lang="ar-EG" sz="1600" dirty="0">
                <a:latin typeface="Alexandria" pitchFamily="2" charset="-78"/>
                <a:cs typeface="+mj-cs"/>
              </a:rPr>
              <a:t>يعتمد على ثقافة داعمة للإبداع.</a:t>
            </a:r>
          </a:p>
          <a:p>
            <a:pPr marL="285750" lvl="0" indent="-285750" algn="just" rtl="1" fontAlgn="auto">
              <a:lnSpc>
                <a:spcPct val="150000"/>
              </a:lnSpc>
              <a:buClr>
                <a:srgbClr val="00AEEF"/>
              </a:buClr>
              <a:buSzTx/>
              <a:buFontTx/>
              <a:buChar char="-"/>
              <a:tabLst/>
              <a:defRPr/>
            </a:pPr>
            <a:r>
              <a:rPr lang="ar-EG" sz="1600" dirty="0">
                <a:latin typeface="Alexandria" pitchFamily="2" charset="-78"/>
                <a:cs typeface="+mj-cs"/>
              </a:rPr>
              <a:t>يتحقق من خلال تكامل إبداع الأفراد والجماعات.</a:t>
            </a:r>
          </a:p>
        </p:txBody>
      </p:sp>
      <p:sp>
        <p:nvSpPr>
          <p:cNvPr id="2" name="Hexagon 1">
            <a:extLst>
              <a:ext uri="{FF2B5EF4-FFF2-40B4-BE49-F238E27FC236}">
                <a16:creationId xmlns:a16="http://schemas.microsoft.com/office/drawing/2014/main" id="{552EE6FD-DBE4-031F-8A0B-99DE8F7BBCC1}"/>
              </a:ext>
            </a:extLst>
          </p:cNvPr>
          <p:cNvSpPr/>
          <p:nvPr/>
        </p:nvSpPr>
        <p:spPr>
          <a:xfrm>
            <a:off x="1055440" y="1399197"/>
            <a:ext cx="1396586" cy="1265761"/>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latin typeface="Alexandria" pitchFamily="2" charset="-78"/>
                <a:cs typeface="+mj-cs"/>
              </a:rPr>
              <a:t>الفرد</a:t>
            </a:r>
            <a:endParaRPr lang="ko-KR" altLang="en-US" sz="2700" dirty="0">
              <a:latin typeface="Alexandria" pitchFamily="2" charset="-78"/>
              <a:cs typeface="+mj-cs"/>
            </a:endParaRPr>
          </a:p>
        </p:txBody>
      </p:sp>
      <p:sp>
        <p:nvSpPr>
          <p:cNvPr id="6" name="Hexagon 5">
            <a:extLst>
              <a:ext uri="{FF2B5EF4-FFF2-40B4-BE49-F238E27FC236}">
                <a16:creationId xmlns:a16="http://schemas.microsoft.com/office/drawing/2014/main" id="{AD2BA288-0F04-13C7-8B08-5205BA6318C9}"/>
              </a:ext>
            </a:extLst>
          </p:cNvPr>
          <p:cNvSpPr/>
          <p:nvPr/>
        </p:nvSpPr>
        <p:spPr>
          <a:xfrm>
            <a:off x="191344" y="5073439"/>
            <a:ext cx="2725049" cy="1422886"/>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latin typeface="Alexandria" pitchFamily="2" charset="-78"/>
                <a:cs typeface="+mj-cs"/>
              </a:rPr>
              <a:t>المؤسسات</a:t>
            </a:r>
            <a:endParaRPr lang="ko-KR" altLang="en-US" sz="2700" dirty="0">
              <a:latin typeface="Alexandria" pitchFamily="2" charset="-78"/>
              <a:cs typeface="+mj-cs"/>
            </a:endParaRPr>
          </a:p>
        </p:txBody>
      </p:sp>
      <p:sp>
        <p:nvSpPr>
          <p:cNvPr id="7" name="Hexagon 6">
            <a:extLst>
              <a:ext uri="{FF2B5EF4-FFF2-40B4-BE49-F238E27FC236}">
                <a16:creationId xmlns:a16="http://schemas.microsoft.com/office/drawing/2014/main" id="{539C37D4-F243-79AD-B78B-F41E917B7262}"/>
              </a:ext>
            </a:extLst>
          </p:cNvPr>
          <p:cNvSpPr/>
          <p:nvPr/>
        </p:nvSpPr>
        <p:spPr>
          <a:xfrm>
            <a:off x="623392" y="3236318"/>
            <a:ext cx="1986846" cy="1265761"/>
          </a:xfrm>
          <a:prstGeom prst="hexagon">
            <a:avLst/>
          </a:prstGeom>
          <a:solidFill>
            <a:srgbClr val="00B0F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ar-JO" altLang="ko-KR" sz="2700" dirty="0">
                <a:latin typeface="Alexandria" pitchFamily="2" charset="-78"/>
                <a:cs typeface="+mj-cs"/>
              </a:rPr>
              <a:t>الجماعة</a:t>
            </a:r>
            <a:endParaRPr lang="ko-KR" altLang="en-US" sz="2700" dirty="0">
              <a:latin typeface="Alexandria" pitchFamily="2" charset="-78"/>
              <a:cs typeface="+mj-cs"/>
            </a:endParaRPr>
          </a:p>
        </p:txBody>
      </p:sp>
    </p:spTree>
    <p:extLst>
      <p:ext uri="{BB962C8B-B14F-4D97-AF65-F5344CB8AC3E}">
        <p14:creationId xmlns:p14="http://schemas.microsoft.com/office/powerpoint/2010/main" val="182512156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598B0-007B-19DD-1C72-635BAAA05E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3FAF0E-0654-2CED-CB72-79EB3DC75336}"/>
              </a:ext>
            </a:extLst>
          </p:cNvPr>
          <p:cNvSpPr/>
          <p:nvPr/>
        </p:nvSpPr>
        <p:spPr>
          <a:xfrm flipV="1">
            <a:off x="2712545" y="461020"/>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C2F93C25-BDE4-EF58-DFEE-B7A8B3A07F55}"/>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4B21D229-AEDF-A540-3468-DADAC4D34119}"/>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16DC122F-B1C3-F5B3-AADA-B8D9AECAC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A1C3966-B1A1-1EAC-5B01-1645C361D2B0}"/>
              </a:ext>
            </a:extLst>
          </p:cNvPr>
          <p:cNvSpPr/>
          <p:nvPr/>
        </p:nvSpPr>
        <p:spPr>
          <a:xfrm>
            <a:off x="4307388" y="538602"/>
            <a:ext cx="3909892"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أنواع الإبداع</a:t>
            </a:r>
          </a:p>
        </p:txBody>
      </p:sp>
      <p:sp>
        <p:nvSpPr>
          <p:cNvPr id="4" name="TextBox 47">
            <a:extLst>
              <a:ext uri="{FF2B5EF4-FFF2-40B4-BE49-F238E27FC236}">
                <a16:creationId xmlns:a16="http://schemas.microsoft.com/office/drawing/2014/main" id="{BD828984-9CFE-1014-8A5F-10C61F30D3EC}"/>
              </a:ext>
            </a:extLst>
          </p:cNvPr>
          <p:cNvSpPr txBox="1"/>
          <p:nvPr/>
        </p:nvSpPr>
        <p:spPr>
          <a:xfrm>
            <a:off x="767408" y="1755647"/>
            <a:ext cx="10657184" cy="429797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rPr>
              <a:t>يمكن تصنيف الإبداع إلى خمسة أنواع رئيسة، تختلف من حيث درجة العمق والتأثير:</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 التعبيري </a:t>
            </a:r>
            <a:r>
              <a:rPr kumimoji="0" lang="en-US" sz="1600" b="1" i="0" u="none" strike="noStrike" kern="1200" cap="none" spc="0" normalizeH="0" baseline="0" noProof="0" dirty="0">
                <a:ln>
                  <a:noFill/>
                </a:ln>
                <a:solidFill>
                  <a:srgbClr val="00B0F0"/>
                </a:solidFill>
                <a:effectLst/>
                <a:uLnTx/>
                <a:uFillTx/>
                <a:latin typeface="Alexandria" pitchFamily="2" charset="-78"/>
                <a:ea typeface="+mn-ea"/>
                <a:cs typeface="+mj-cs"/>
              </a:rPr>
              <a:t>Expressive Creativity)</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 </a:t>
            </a:r>
            <a:r>
              <a:rPr kumimoji="0" lang="ar-EG" sz="1600" i="0" u="none" strike="noStrike" kern="1200" cap="none" spc="0" normalizeH="0" baseline="0" noProof="0" dirty="0">
                <a:ln>
                  <a:noFill/>
                </a:ln>
                <a:effectLst/>
                <a:uLnTx/>
                <a:uFillTx/>
                <a:latin typeface="Alexandria" pitchFamily="2" charset="-78"/>
                <a:ea typeface="+mn-ea"/>
                <a:cs typeface="+mj-cs"/>
              </a:rPr>
              <a:t>يركّز على التعبير الحر عن الذات والمشاعر والأفكار،ويظهر في أساليب التعبير المختلفة التي تعكس شخصية الفرد دون اشتراط إنتاج منتج ملموس.</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 الإبداع الإنتاجي </a:t>
            </a:r>
            <a:r>
              <a:rPr kumimoji="0" lang="en-US" sz="1600" b="1" i="0" u="none" strike="noStrike" kern="1200" cap="none" spc="0" normalizeH="0" baseline="0" noProof="0" dirty="0">
                <a:ln>
                  <a:noFill/>
                </a:ln>
                <a:solidFill>
                  <a:srgbClr val="00B0F0"/>
                </a:solidFill>
                <a:effectLst/>
                <a:uLnTx/>
                <a:uFillTx/>
                <a:latin typeface="Alexandria" pitchFamily="2" charset="-78"/>
                <a:ea typeface="+mn-ea"/>
                <a:cs typeface="+mj-cs"/>
              </a:rPr>
              <a:t>Productive Creativity)</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 </a:t>
            </a:r>
            <a:r>
              <a:rPr kumimoji="0" lang="ar-EG" sz="1600" i="0" u="none" strike="noStrike" kern="1200" cap="none" spc="0" normalizeH="0" baseline="0" noProof="0" dirty="0">
                <a:ln>
                  <a:noFill/>
                </a:ln>
                <a:effectLst/>
                <a:uLnTx/>
                <a:uFillTx/>
                <a:latin typeface="Alexandria" pitchFamily="2" charset="-78"/>
                <a:ea typeface="+mn-ea"/>
                <a:cs typeface="+mj-cs"/>
              </a:rPr>
              <a:t>ينتج عن تطوير الإبداع التعبيري مع اكتساب المهارات،ويرتبط بتحسين الأداء أو إنتاج منتج أو خدمة أو أداة ذات فائدة واضحة.</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 الاختراعي </a:t>
            </a:r>
            <a:r>
              <a:rPr kumimoji="0" lang="en-US" sz="1600" b="1" i="0" u="none" strike="noStrike" kern="1200" cap="none" spc="0" normalizeH="0" baseline="0" noProof="0" dirty="0">
                <a:ln>
                  <a:noFill/>
                </a:ln>
                <a:solidFill>
                  <a:srgbClr val="00B0F0"/>
                </a:solidFill>
                <a:effectLst/>
                <a:uLnTx/>
                <a:uFillTx/>
                <a:latin typeface="Alexandria" pitchFamily="2" charset="-78"/>
                <a:ea typeface="+mn-ea"/>
                <a:cs typeface="+mj-cs"/>
              </a:rPr>
              <a:t>:(Inventive Creativity)</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 </a:t>
            </a:r>
            <a:r>
              <a:rPr kumimoji="0" lang="ar-EG" sz="1600" i="0" u="none" strike="noStrike" kern="1200" cap="none" spc="0" normalizeH="0" baseline="0" noProof="0" dirty="0">
                <a:ln>
                  <a:noFill/>
                </a:ln>
                <a:effectLst/>
                <a:uLnTx/>
                <a:uFillTx/>
                <a:latin typeface="Alexandria" pitchFamily="2" charset="-78"/>
                <a:ea typeface="+mn-ea"/>
                <a:cs typeface="+mj-cs"/>
              </a:rPr>
              <a:t>يتعلّق بابتكار أساليب أو حلول جديدة من خلال الربط غير المألوف بين عناصر أو أفكار قائمة،ويظهر في اختراع طرق أو نماذج جديدة لتحسين الإنتاج أو حل المشكلات.</a:t>
            </a:r>
          </a:p>
        </p:txBody>
      </p:sp>
    </p:spTree>
    <p:extLst>
      <p:ext uri="{BB962C8B-B14F-4D97-AF65-F5344CB8AC3E}">
        <p14:creationId xmlns:p14="http://schemas.microsoft.com/office/powerpoint/2010/main" val="269029203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81C3F-02C1-663C-E9E6-526A6CC080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4FE3D5-69F3-F810-BA0E-8926E1338180}"/>
              </a:ext>
            </a:extLst>
          </p:cNvPr>
          <p:cNvSpPr/>
          <p:nvPr/>
        </p:nvSpPr>
        <p:spPr>
          <a:xfrm flipV="1">
            <a:off x="2712545" y="461020"/>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0E7BEE65-0A50-B8D5-AC0B-1B14BBA7796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CCF08F5B-51D1-EDD9-300F-186395F9D7B6}"/>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8E9EDCFB-8974-1CE7-279E-69B42E2E8A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44875D1-E5E3-D78E-39D0-523544AE7026}"/>
              </a:ext>
            </a:extLst>
          </p:cNvPr>
          <p:cNvSpPr/>
          <p:nvPr/>
        </p:nvSpPr>
        <p:spPr>
          <a:xfrm>
            <a:off x="4307388" y="538602"/>
            <a:ext cx="3909892"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أنواع الإبداع</a:t>
            </a:r>
          </a:p>
        </p:txBody>
      </p:sp>
      <p:sp>
        <p:nvSpPr>
          <p:cNvPr id="4" name="TextBox 47">
            <a:extLst>
              <a:ext uri="{FF2B5EF4-FFF2-40B4-BE49-F238E27FC236}">
                <a16:creationId xmlns:a16="http://schemas.microsoft.com/office/drawing/2014/main" id="{9B17C292-4AA2-7668-CCBC-65FB25C2119C}"/>
              </a:ext>
            </a:extLst>
          </p:cNvPr>
          <p:cNvSpPr txBox="1"/>
          <p:nvPr/>
        </p:nvSpPr>
        <p:spPr>
          <a:xfrm>
            <a:off x="739954" y="2284041"/>
            <a:ext cx="10657184" cy="30669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rPr>
              <a:t>تابع:  تصنيف الإبداع إلى خمسة أنواع رئيسة، تختلف من حيث درجة العمق والتأثير:</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 الابتكاري </a:t>
            </a:r>
            <a:r>
              <a:rPr kumimoji="0" lang="en-US" sz="1600" b="1" i="0" u="none" strike="noStrike" kern="1200" cap="none" spc="0" normalizeH="0" baseline="0" noProof="0" dirty="0">
                <a:ln>
                  <a:noFill/>
                </a:ln>
                <a:solidFill>
                  <a:srgbClr val="00B0F0"/>
                </a:solidFill>
                <a:effectLst/>
                <a:uLnTx/>
                <a:uFillTx/>
                <a:latin typeface="Alexandria" pitchFamily="2" charset="-78"/>
                <a:ea typeface="+mn-ea"/>
                <a:cs typeface="+mj-cs"/>
              </a:rPr>
              <a:t>Innovative Creativity)</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 </a:t>
            </a:r>
            <a:r>
              <a:rPr kumimoji="0" lang="ar-EG" sz="1600" i="0" u="none" strike="noStrike" kern="1200" cap="none" spc="0" normalizeH="0" baseline="0" noProof="0" dirty="0">
                <a:ln>
                  <a:noFill/>
                </a:ln>
                <a:effectLst/>
                <a:uLnTx/>
                <a:uFillTx/>
                <a:latin typeface="Alexandria" pitchFamily="2" charset="-78"/>
                <a:ea typeface="+mn-ea"/>
                <a:cs typeface="+mj-cs"/>
              </a:rPr>
              <a:t>يشير إلى التطوير المستمر للأفكار القائمة،ويتمثل في إدخال تحسينات وتعديلات تضيف قيمة جديدة وتزيد من كفاءة المنتج أو الفكرة.</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 الانبثاقي </a:t>
            </a:r>
            <a:r>
              <a:rPr kumimoji="0" lang="en-US" sz="1600" b="1" i="0" u="none" strike="noStrike" kern="1200" cap="none" spc="0" normalizeH="0" baseline="0" noProof="0" dirty="0">
                <a:ln>
                  <a:noFill/>
                </a:ln>
                <a:solidFill>
                  <a:srgbClr val="00B0F0"/>
                </a:solidFill>
                <a:effectLst/>
                <a:uLnTx/>
                <a:uFillTx/>
                <a:latin typeface="Alexandria" pitchFamily="2" charset="-78"/>
                <a:ea typeface="+mn-ea"/>
                <a:cs typeface="+mj-cs"/>
              </a:rPr>
              <a:t>(Emergence Creativity)</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 </a:t>
            </a:r>
            <a:r>
              <a:rPr kumimoji="0" lang="ar-EG" sz="1600" i="0" u="none" strike="noStrike" kern="1200" cap="none" spc="0" normalizeH="0" baseline="0" noProof="0" dirty="0">
                <a:ln>
                  <a:noFill/>
                </a:ln>
                <a:effectLst/>
                <a:uLnTx/>
                <a:uFillTx/>
                <a:latin typeface="Alexandria" pitchFamily="2" charset="-78"/>
                <a:ea typeface="+mn-ea"/>
                <a:cs typeface="+mj-cs"/>
              </a:rPr>
              <a:t>أعلى مستويات الإبداع،يتضمن إحداث تحوّل جذري أو فكرة غير مسبوقة تفتح آفاقًا جديدة،وغالبًا ما يكون نادر الحدوث لكنه ذو أثر كبير ومستدام.</a:t>
            </a:r>
          </a:p>
        </p:txBody>
      </p:sp>
    </p:spTree>
    <p:extLst>
      <p:ext uri="{BB962C8B-B14F-4D97-AF65-F5344CB8AC3E}">
        <p14:creationId xmlns:p14="http://schemas.microsoft.com/office/powerpoint/2010/main" val="269173881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3D96665-4E0A-7333-EA00-D6F01FFF0AC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26128" y="1502332"/>
            <a:ext cx="11239130" cy="49606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j-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5521" y="1514669"/>
            <a:ext cx="10940341" cy="3888309"/>
          </a:xfrm>
          <a:prstGeom prst="rect">
            <a:avLst/>
          </a:prstGeom>
          <a:noFill/>
        </p:spPr>
        <p:txBody>
          <a:bodyPr wrap="square" rtlCol="0">
            <a:spAutoFit/>
          </a:bodyPr>
          <a:lstStyle/>
          <a:p>
            <a:pPr marR="0" lvl="0" algn="r" defTabSz="914400" rtl="1" eaLnBrk="1" fontAlgn="auto" latinLnBrk="0" hangingPunct="1">
              <a:lnSpc>
                <a:spcPct val="200000"/>
              </a:lnSpc>
              <a:spcBef>
                <a:spcPts val="0"/>
              </a:spcBef>
              <a:spcAft>
                <a:spcPts val="0"/>
              </a:spcAft>
              <a:buClrTx/>
              <a:buSzTx/>
              <a:buFontTx/>
              <a:buNone/>
              <a:tabLst/>
              <a:defRPr/>
            </a:pPr>
            <a:r>
              <a:rPr lang="ar-JO" sz="1800" b="0" i="0" dirty="0">
                <a:solidFill>
                  <a:srgbClr val="000000"/>
                </a:solidFill>
                <a:effectLst/>
                <a:latin typeface="JF-Flat"/>
                <a:cs typeface="+mj-cs"/>
              </a:rPr>
              <a:t>1- </a:t>
            </a:r>
            <a:r>
              <a:rPr lang="ar-JO" sz="1800" i="0" dirty="0">
                <a:solidFill>
                  <a:srgbClr val="000000"/>
                </a:solidFill>
                <a:effectLst/>
                <a:latin typeface="JF-Flat"/>
                <a:cs typeface="+mj-cs"/>
              </a:rPr>
              <a:t>الصعوبة في عزل المشكلة : </a:t>
            </a:r>
            <a:r>
              <a:rPr lang="ar-JO" sz="1800" b="0" i="0" dirty="0">
                <a:solidFill>
                  <a:srgbClr val="000000"/>
                </a:solidFill>
                <a:effectLst/>
                <a:latin typeface="JF-Flat"/>
                <a:cs typeface="+mj-cs"/>
              </a:rPr>
              <a:t>إن تحديد المشكلة بشكل دقيق وواضح يمثل أهم خطوة في حلها، وإذا لم يتم عزلها وتحديدها لا يمكن حلها.</a:t>
            </a:r>
            <a:r>
              <a:rPr lang="ar-JO" sz="1800" dirty="0">
                <a:latin typeface="Alexandria" pitchFamily="2" charset="-78"/>
                <a:cs typeface="+mj-cs"/>
              </a:rPr>
              <a:t/>
            </a:r>
            <a:br>
              <a:rPr lang="ar-JO" sz="1800" dirty="0">
                <a:latin typeface="Alexandria" pitchFamily="2" charset="-78"/>
                <a:cs typeface="+mj-cs"/>
              </a:rPr>
            </a:br>
            <a:r>
              <a:rPr lang="ar-JO" sz="1800" b="0" i="0" dirty="0">
                <a:solidFill>
                  <a:srgbClr val="000000"/>
                </a:solidFill>
                <a:effectLst/>
                <a:latin typeface="JF-Flat"/>
                <a:cs typeface="+mj-cs"/>
              </a:rPr>
              <a:t>2- الخوف من الخطأ أو النقد.</a:t>
            </a:r>
            <a:r>
              <a:rPr lang="ar-JO" sz="1800" dirty="0">
                <a:latin typeface="Alexandria" pitchFamily="2" charset="-78"/>
                <a:cs typeface="+mj-cs"/>
              </a:rPr>
              <a:t/>
            </a:r>
            <a:br>
              <a:rPr lang="ar-JO" sz="1800" dirty="0">
                <a:latin typeface="Alexandria" pitchFamily="2" charset="-78"/>
                <a:cs typeface="+mj-cs"/>
              </a:rPr>
            </a:br>
            <a:r>
              <a:rPr lang="ar-JO" sz="1800" b="0" i="0" dirty="0">
                <a:solidFill>
                  <a:srgbClr val="000000"/>
                </a:solidFill>
                <a:effectLst/>
                <a:latin typeface="JF-Flat"/>
                <a:cs typeface="+mj-cs"/>
              </a:rPr>
              <a:t>3- الحكم على الأفكار بدلاً من توليدها: يفضل البعض الحكم أو نقد الأفكار أكثر من توليدها، فالحكم المبكر على الأفكار الجديدة سيؤدي إلى رفض أفكار كثيرة.</a:t>
            </a:r>
            <a:r>
              <a:rPr lang="ar-JO" sz="1800" dirty="0">
                <a:latin typeface="Alexandria" pitchFamily="2" charset="-78"/>
                <a:cs typeface="+mj-cs"/>
              </a:rPr>
              <a:t/>
            </a:r>
            <a:br>
              <a:rPr lang="ar-JO" sz="1800" dirty="0">
                <a:latin typeface="Alexandria" pitchFamily="2" charset="-78"/>
                <a:cs typeface="+mj-cs"/>
              </a:rPr>
            </a:br>
            <a:r>
              <a:rPr lang="ar-JO" sz="1800" b="0" i="0" dirty="0">
                <a:solidFill>
                  <a:srgbClr val="000000"/>
                </a:solidFill>
                <a:effectLst/>
                <a:latin typeface="JF-Flat"/>
                <a:cs typeface="+mj-cs"/>
              </a:rPr>
              <a:t>4- الافتقار إلى التحدي والحماس: لا يمكن لأحد أن يقدم جهده الأفضل ما لم يحفز نفسه. </a:t>
            </a:r>
            <a:r>
              <a:rPr lang="ar-JO" sz="1800" dirty="0">
                <a:latin typeface="Alexandria" pitchFamily="2" charset="-78"/>
                <a:cs typeface="+mj-cs"/>
              </a:rPr>
              <a:t/>
            </a:r>
            <a:br>
              <a:rPr lang="ar-JO" sz="1800" dirty="0">
                <a:latin typeface="Alexandria" pitchFamily="2" charset="-78"/>
                <a:cs typeface="+mj-cs"/>
              </a:rPr>
            </a:br>
            <a:r>
              <a:rPr lang="ar-JO" sz="1800" b="0" i="0" dirty="0">
                <a:solidFill>
                  <a:srgbClr val="000000"/>
                </a:solidFill>
                <a:effectLst/>
                <a:latin typeface="JF-Flat"/>
                <a:cs typeface="+mj-cs"/>
              </a:rPr>
              <a:t>5- العادات: تمثل العادات استجابات متكررة نمطية وغير إبداعية لعمل شيء ما بالطريقة نفسها.</a:t>
            </a:r>
            <a:r>
              <a:rPr lang="ar-JO" sz="1800" dirty="0">
                <a:latin typeface="Alexandria" pitchFamily="2" charset="-78"/>
                <a:cs typeface="+mj-cs"/>
              </a:rPr>
              <a:t/>
            </a:r>
            <a:br>
              <a:rPr lang="ar-JO" sz="1800" dirty="0">
                <a:latin typeface="Alexandria" pitchFamily="2" charset="-78"/>
                <a:cs typeface="+mj-cs"/>
              </a:rPr>
            </a:br>
            <a:r>
              <a:rPr lang="ar-JO" sz="1800" b="0" i="0" dirty="0">
                <a:solidFill>
                  <a:srgbClr val="000000"/>
                </a:solidFill>
                <a:effectLst/>
                <a:latin typeface="JF-Flat"/>
                <a:cs typeface="+mj-cs"/>
              </a:rPr>
              <a:t>6- الوقت: يعتذر الكثير بضيق الوقت بالرغم أن المبدعين لديهم نفس الوقت الذي لدى الجميع</a:t>
            </a:r>
            <a:endParaRPr kumimoji="0" lang="en-US" sz="2000" b="0" i="0" u="none" strike="noStrike" kern="1200" cap="none" spc="0" normalizeH="0" baseline="0" noProof="0" dirty="0">
              <a:ln>
                <a:noFill/>
              </a:ln>
              <a:solidFill>
                <a:srgbClr val="2D3956"/>
              </a:solidFill>
              <a:effectLst/>
              <a:uLnTx/>
              <a:uFillTx/>
              <a:latin typeface="Alexandria" pitchFamily="2" charset="-78"/>
              <a:ea typeface="+mn-ea"/>
              <a:cs typeface="+mj-cs"/>
              <a:sym typeface="Arial"/>
            </a:endParaRPr>
          </a:p>
        </p:txBody>
      </p:sp>
      <p:sp>
        <p:nvSpPr>
          <p:cNvPr id="7" name="TextBox 6">
            <a:extLst>
              <a:ext uri="{FF2B5EF4-FFF2-40B4-BE49-F238E27FC236}">
                <a16:creationId xmlns:a16="http://schemas.microsoft.com/office/drawing/2014/main" id="{2C83D56E-CF11-3FDE-D7C5-81D9EFE10612}"/>
              </a:ext>
            </a:extLst>
          </p:cNvPr>
          <p:cNvSpPr txBox="1"/>
          <p:nvPr/>
        </p:nvSpPr>
        <p:spPr>
          <a:xfrm>
            <a:off x="3935760" y="826360"/>
            <a:ext cx="3577219" cy="461665"/>
          </a:xfrm>
          <a:prstGeom prst="rect">
            <a:avLst/>
          </a:prstGeom>
          <a:noFill/>
        </p:spPr>
        <p:txBody>
          <a:bodyPr wrap="square">
            <a:spAutoFit/>
          </a:bodyPr>
          <a:lstStyle/>
          <a:p>
            <a:pPr algn="ctr" rtl="1"/>
            <a:r>
              <a:rPr lang="ar-JO" sz="2400" b="1" i="0" dirty="0">
                <a:solidFill>
                  <a:srgbClr val="00B0F0"/>
                </a:solidFill>
                <a:effectLst/>
                <a:latin typeface="JF-Flat"/>
                <a:cs typeface="+mj-cs"/>
              </a:rPr>
              <a:t>معوّقات الإبداع </a:t>
            </a:r>
            <a:endParaRPr lang="ar-JO" sz="2400" b="1" dirty="0">
              <a:solidFill>
                <a:srgbClr val="00B0F0"/>
              </a:solidFill>
              <a:latin typeface="Alexandria" pitchFamily="2" charset="-78"/>
              <a:cs typeface="+mj-cs"/>
            </a:endParaRPr>
          </a:p>
        </p:txBody>
      </p:sp>
      <p:pic>
        <p:nvPicPr>
          <p:cNvPr id="13" name="Graphic 21">
            <a:extLst>
              <a:ext uri="{FF2B5EF4-FFF2-40B4-BE49-F238E27FC236}">
                <a16:creationId xmlns:a16="http://schemas.microsoft.com/office/drawing/2014/main" id="{0D0606A9-8551-4815-A162-E4D66C6EA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
        <p:nvSpPr>
          <p:cNvPr id="2" name="Rectangle 1">
            <a:extLst>
              <a:ext uri="{FF2B5EF4-FFF2-40B4-BE49-F238E27FC236}">
                <a16:creationId xmlns:a16="http://schemas.microsoft.com/office/drawing/2014/main" id="{CC2783D6-0859-60C1-C6B1-4756DC8FE704}"/>
              </a:ext>
            </a:extLst>
          </p:cNvPr>
          <p:cNvSpPr/>
          <p:nvPr/>
        </p:nvSpPr>
        <p:spPr>
          <a:xfrm flipV="1">
            <a:off x="439860" y="527607"/>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Tree>
    <p:extLst>
      <p:ext uri="{BB962C8B-B14F-4D97-AF65-F5344CB8AC3E}">
        <p14:creationId xmlns:p14="http://schemas.microsoft.com/office/powerpoint/2010/main" val="378872210"/>
      </p:ext>
    </p:extLst>
  </p:cSld>
  <p:clrMapOvr>
    <a:masterClrMapping/>
  </p:clrMapOvr>
  <mc:AlternateContent xmlns:mc="http://schemas.openxmlformats.org/markup-compatibility/2006" xmlns:p14="http://schemas.microsoft.com/office/powerpoint/2010/main">
    <mc:Choice Requires="p14">
      <p:transition spd="slow" p14:dur="1200" advTm="96511">
        <p14:prism/>
      </p:transition>
    </mc:Choice>
    <mc:Fallback xmlns="">
      <p:transition spd="slow" advTm="96511">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34394-D33B-9FA0-90C0-77B03F24253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D1FDC2-6B59-3923-B975-0744701162C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154C274-9B56-5E7C-0649-A8445D1D99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j-cs"/>
            </a:endParaRPr>
          </a:p>
        </p:txBody>
      </p:sp>
      <p:sp>
        <p:nvSpPr>
          <p:cNvPr id="8" name="Parallelogram 7">
            <a:extLst>
              <a:ext uri="{FF2B5EF4-FFF2-40B4-BE49-F238E27FC236}">
                <a16:creationId xmlns:a16="http://schemas.microsoft.com/office/drawing/2014/main" id="{4A69BEB5-768C-0AA5-1C99-CFDC872AABA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cs typeface="+mj-cs"/>
            </a:endParaRPr>
          </a:p>
        </p:txBody>
      </p:sp>
      <p:sp>
        <p:nvSpPr>
          <p:cNvPr id="28" name="Rectangle 27">
            <a:extLst>
              <a:ext uri="{FF2B5EF4-FFF2-40B4-BE49-F238E27FC236}">
                <a16:creationId xmlns:a16="http://schemas.microsoft.com/office/drawing/2014/main" id="{173FB1FC-F100-5DD9-D88F-1F30DBA259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4" name="TextBox 33">
            <a:extLst>
              <a:ext uri="{FF2B5EF4-FFF2-40B4-BE49-F238E27FC236}">
                <a16:creationId xmlns:a16="http://schemas.microsoft.com/office/drawing/2014/main" id="{022366E6-8E56-2C53-96DE-3E068569103E}"/>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mj-cs"/>
              </a:rPr>
              <a:t>01</a:t>
            </a:r>
            <a:endParaRPr lang="en-US" sz="1200" b="1" dirty="0">
              <a:solidFill>
                <a:schemeClr val="bg1"/>
              </a:solidFill>
              <a:latin typeface="Times New Roman" panose="02020603050405020304" pitchFamily="18" charset="0"/>
              <a:cs typeface="+mj-cs"/>
            </a:endParaRPr>
          </a:p>
        </p:txBody>
      </p:sp>
      <p:pic>
        <p:nvPicPr>
          <p:cNvPr id="6" name="Graphic 21">
            <a:extLst>
              <a:ext uri="{FF2B5EF4-FFF2-40B4-BE49-F238E27FC236}">
                <a16:creationId xmlns:a16="http://schemas.microsoft.com/office/drawing/2014/main" id="{FD65A71D-33E8-D548-9313-A0D6B0B73B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6C74A35F-AF86-77F1-6278-551888CF7D3A}"/>
              </a:ext>
            </a:extLst>
          </p:cNvPr>
          <p:cNvSpPr/>
          <p:nvPr/>
        </p:nvSpPr>
        <p:spPr>
          <a:xfrm>
            <a:off x="4239209" y="1745583"/>
            <a:ext cx="7070886" cy="3600400"/>
          </a:xfrm>
          <a:prstGeom prst="roundRect">
            <a:avLst/>
          </a:prstGeom>
          <a:ln w="57150">
            <a:solidFill>
              <a:srgbClr val="C00000"/>
            </a:solidFill>
          </a:ln>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a:solidFill>
                <a:srgbClr val="C00000"/>
              </a:solidFill>
              <a:cs typeface="+mj-cs"/>
            </a:endParaRPr>
          </a:p>
        </p:txBody>
      </p:sp>
      <p:sp>
        <p:nvSpPr>
          <p:cNvPr id="25" name="TextBox 24">
            <a:extLst>
              <a:ext uri="{FF2B5EF4-FFF2-40B4-BE49-F238E27FC236}">
                <a16:creationId xmlns:a16="http://schemas.microsoft.com/office/drawing/2014/main" id="{DDA152D3-1559-4E62-DD9F-3F23A131C637}"/>
              </a:ext>
            </a:extLst>
          </p:cNvPr>
          <p:cNvSpPr txBox="1"/>
          <p:nvPr/>
        </p:nvSpPr>
        <p:spPr>
          <a:xfrm>
            <a:off x="4583832" y="2736484"/>
            <a:ext cx="6480720" cy="1338828"/>
          </a:xfrm>
          <a:prstGeom prst="rect">
            <a:avLst/>
          </a:prstGeom>
          <a:noFill/>
        </p:spPr>
        <p:txBody>
          <a:bodyPr wrap="square" rtlCol="0">
            <a:spAutoFit/>
          </a:bodyPr>
          <a:lstStyle/>
          <a:p>
            <a:pPr algn="ctr" rtl="1">
              <a:lnSpc>
                <a:spcPct val="150000"/>
              </a:lnSpc>
            </a:pPr>
            <a:r>
              <a:rPr lang="ar-EG" sz="5400" b="1" dirty="0">
                <a:solidFill>
                  <a:schemeClr val="bg1"/>
                </a:solidFill>
                <a:latin typeface="Alexandria" pitchFamily="2" charset="-78"/>
                <a:cs typeface="+mj-cs"/>
              </a:rPr>
              <a:t>الابتكار </a:t>
            </a:r>
            <a:endParaRPr lang="en-US" sz="5400" b="1" dirty="0">
              <a:solidFill>
                <a:schemeClr val="bg1"/>
              </a:solidFill>
              <a:latin typeface="Alexandria" pitchFamily="2" charset="-78"/>
              <a:cs typeface="+mj-cs"/>
            </a:endParaRPr>
          </a:p>
        </p:txBody>
      </p:sp>
    </p:spTree>
    <p:extLst>
      <p:ext uri="{BB962C8B-B14F-4D97-AF65-F5344CB8AC3E}">
        <p14:creationId xmlns:p14="http://schemas.microsoft.com/office/powerpoint/2010/main" val="573740398"/>
      </p:ext>
    </p:extLst>
  </p:cSld>
  <p:clrMapOvr>
    <a:masterClrMapping/>
  </p:clrMapOvr>
  <mc:AlternateContent xmlns:mc="http://schemas.openxmlformats.org/markup-compatibility/2006" xmlns:p14="http://schemas.microsoft.com/office/powerpoint/2010/main">
    <mc:Choice Requires="p14">
      <p:transition spd="slow" p14:dur="2000" advTm="25438"/>
    </mc:Choice>
    <mc:Fallback xmlns="">
      <p:transition spd="slow" advTm="2543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CC5A7-34AF-6486-E248-D4885DACD5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5B6D47-C19E-AF4E-94F9-5B54705680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A0201F40-41BE-D431-9D13-E1F89546F28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9276C7C8-064C-EBE2-9C9B-A69017C08152}"/>
              </a:ext>
            </a:extLst>
          </p:cNvPr>
          <p:cNvSpPr/>
          <p:nvPr/>
        </p:nvSpPr>
        <p:spPr>
          <a:xfrm>
            <a:off x="520369" y="150202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676712C8-F502-E361-9388-B78F388773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22FB5BB-73BD-4742-6889-E3590AB000C3}"/>
              </a:ext>
            </a:extLst>
          </p:cNvPr>
          <p:cNvSpPr/>
          <p:nvPr/>
        </p:nvSpPr>
        <p:spPr>
          <a:xfrm>
            <a:off x="4140244" y="618067"/>
            <a:ext cx="397046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مقدمة الابتكار</a:t>
            </a:r>
          </a:p>
        </p:txBody>
      </p:sp>
      <p:sp>
        <p:nvSpPr>
          <p:cNvPr id="4" name="TextBox 47">
            <a:extLst>
              <a:ext uri="{FF2B5EF4-FFF2-40B4-BE49-F238E27FC236}">
                <a16:creationId xmlns:a16="http://schemas.microsoft.com/office/drawing/2014/main" id="{79E1074C-73D5-4D94-D05C-7A0A80640BD1}"/>
              </a:ext>
            </a:extLst>
          </p:cNvPr>
          <p:cNvSpPr txBox="1"/>
          <p:nvPr/>
        </p:nvSpPr>
        <p:spPr>
          <a:xfrm>
            <a:off x="1048914" y="2343066"/>
            <a:ext cx="10153128" cy="183319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50000"/>
              </a:lnSpc>
              <a:spcBef>
                <a:spcPts val="0"/>
              </a:spcBef>
              <a:spcAft>
                <a:spcPts val="0"/>
              </a:spcAft>
              <a:buClrTx/>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يشهد العالم المعاصر تغيرات جذرية في ظل العولمة وثورة المعلومات والتقدم التكنولوجي المتسارع، الأمر الذي جعل الابتكار عنصرًا أساسيًا في تقدم المجتمعات وتطور المؤسسات. ولم يعد الابتكار خيارًا، بل أصبح ضرورة تفرضها المنافسة، وتزايد توقعات المستفيدين، والحاجة إلى حلول جديدة لمشكلات متجددة. وفي المجال التربوي، يبرز الابتكار كمدخل رئيس لتطوير التعليم وتحسين جودة مخرجاته ومواكبة متطلبات العصر.</a:t>
            </a: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mj-cs"/>
              </a:rPr>
              <a:t>.</a:t>
            </a:r>
          </a:p>
        </p:txBody>
      </p:sp>
    </p:spTree>
    <p:extLst>
      <p:ext uri="{BB962C8B-B14F-4D97-AF65-F5344CB8AC3E}">
        <p14:creationId xmlns:p14="http://schemas.microsoft.com/office/powerpoint/2010/main" val="61476212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F4FAE-53E5-2EF7-3EB2-F876271B4D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6D0A3C-178A-7FFB-0668-459246118333}"/>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287C852E-C956-C533-269C-49084381CD5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77FE0D6C-DA1A-CD1C-78E0-8F72990FD6D2}"/>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9D5A56C1-9506-98B7-81D8-FC3B5B8E02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85D8215-6DC4-4709-BE90-C118FB1D0270}"/>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مفهوم الابتكار </a:t>
            </a:r>
          </a:p>
        </p:txBody>
      </p:sp>
      <p:sp>
        <p:nvSpPr>
          <p:cNvPr id="4" name="TextBox 47">
            <a:extLst>
              <a:ext uri="{FF2B5EF4-FFF2-40B4-BE49-F238E27FC236}">
                <a16:creationId xmlns:a16="http://schemas.microsoft.com/office/drawing/2014/main" id="{6CD64000-7294-74F1-1770-63AB63F666BF}"/>
              </a:ext>
            </a:extLst>
          </p:cNvPr>
          <p:cNvSpPr txBox="1"/>
          <p:nvPr/>
        </p:nvSpPr>
        <p:spPr>
          <a:xfrm>
            <a:off x="911423" y="2271485"/>
            <a:ext cx="10410145" cy="297196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B0F0"/>
                </a:solidFill>
                <a:effectLst/>
                <a:uLnTx/>
                <a:uFillTx/>
                <a:latin typeface="Alexandria" pitchFamily="2" charset="-78"/>
                <a:cs typeface="+mj-cs"/>
              </a:rPr>
              <a:t>يشير الابتكار إلى: </a:t>
            </a:r>
          </a:p>
          <a:p>
            <a:pPr marR="0" lvl="0" algn="just" defTabSz="914400" rtl="1" eaLnBrk="1" fontAlgn="auto" latinLnBrk="0" hangingPunct="1">
              <a:lnSpc>
                <a:spcPct val="200000"/>
              </a:lnSpc>
              <a:spcBef>
                <a:spcPts val="0"/>
              </a:spcBef>
              <a:spcAft>
                <a:spcPts val="0"/>
              </a:spcAft>
              <a:buClrTx/>
              <a:buSzTx/>
              <a:tabLst/>
              <a:defRPr/>
            </a:pPr>
            <a:r>
              <a:rPr kumimoji="0" lang="ar-EG" sz="1600" i="0" u="none" strike="noStrike" kern="1200" cap="none" spc="0" normalizeH="0" baseline="0" noProof="0" dirty="0">
                <a:ln>
                  <a:noFill/>
                </a:ln>
                <a:effectLst/>
                <a:uLnTx/>
                <a:uFillTx/>
                <a:latin typeface="Alexandria" pitchFamily="2" charset="-78"/>
                <a:cs typeface="+mj-cs"/>
              </a:rPr>
              <a:t>عملية تحويل الأفكار الجديدة أو المطوّرة إلى تطبيقات عملية ذات قيمة، تسهم في إحداث تغيير إيجابي داخل المؤسسة أو المجتمع. وقد يتمثل الابتكار في تقديم منتج أو خدمة جديدة، أو تطوير أسلوب عمل قائم، أو تحسين العمليات والإجراءات بما يرفع من الكفاءة والفاعلية.</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lang="ar-EG" sz="1600" b="1" dirty="0">
                <a:solidFill>
                  <a:srgbClr val="00B0F0"/>
                </a:solidFill>
                <a:latin typeface="Alexandria" pitchFamily="2" charset="-78"/>
                <a:cs typeface="+mj-cs"/>
              </a:rPr>
              <a:t>كما يُنظر إلى الابتكار بوصفه </a:t>
            </a:r>
            <a:r>
              <a:rPr kumimoji="0" lang="ar-EG" sz="1600" b="1" u="none" strike="noStrike" kern="1200" cap="none" spc="0" normalizeH="0" baseline="0" noProof="0" dirty="0">
                <a:ln>
                  <a:noFill/>
                </a:ln>
                <a:solidFill>
                  <a:srgbClr val="00AEEF"/>
                </a:solidFill>
                <a:effectLst/>
                <a:uLnTx/>
                <a:uFillTx/>
                <a:latin typeface="Alexandria" pitchFamily="2" charset="-78"/>
                <a:cs typeface="+mj-cs"/>
              </a:rPr>
              <a:t>:</a:t>
            </a:r>
            <a:r>
              <a:rPr kumimoji="0" lang="ar-EG" sz="1600" i="0" u="none" strike="noStrike" kern="1200" cap="none" spc="0" normalizeH="0" baseline="0" noProof="0" dirty="0">
                <a:ln>
                  <a:noFill/>
                </a:ln>
                <a:effectLst/>
                <a:uLnTx/>
                <a:uFillTx/>
                <a:latin typeface="Alexandria" pitchFamily="2" charset="-78"/>
                <a:cs typeface="+mj-cs"/>
              </a:rPr>
              <a:t> </a:t>
            </a:r>
          </a:p>
          <a:p>
            <a:pPr marR="0" lvl="0" algn="just" defTabSz="914400" rtl="1" eaLnBrk="1" fontAlgn="auto" latinLnBrk="0" hangingPunct="1">
              <a:lnSpc>
                <a:spcPct val="200000"/>
              </a:lnSpc>
              <a:spcBef>
                <a:spcPts val="0"/>
              </a:spcBef>
              <a:spcAft>
                <a:spcPts val="0"/>
              </a:spcAft>
              <a:buClrTx/>
              <a:buSzTx/>
              <a:tabLst/>
              <a:defRPr/>
            </a:pPr>
            <a:r>
              <a:rPr lang="ar-EG" sz="1600" dirty="0">
                <a:latin typeface="Alexandria" pitchFamily="2" charset="-78"/>
                <a:cs typeface="+mj-cs"/>
              </a:rPr>
              <a:t> </a:t>
            </a:r>
            <a:r>
              <a:rPr kumimoji="0" lang="ar-EG" sz="1600" i="0" u="none" strike="noStrike" kern="1200" cap="none" spc="0" normalizeH="0" baseline="0" noProof="0" dirty="0">
                <a:ln>
                  <a:noFill/>
                </a:ln>
                <a:effectLst/>
                <a:uLnTx/>
                <a:uFillTx/>
                <a:latin typeface="Alexandria" pitchFamily="2" charset="-78"/>
                <a:cs typeface="+mj-cs"/>
              </a:rPr>
              <a:t>قدرة المؤسسة على استثمار الأفكار الإبداعية وتحويلها إلى واقع ملموس يحقق التميز والتنافسية والاستدامة.</a:t>
            </a:r>
          </a:p>
          <a:p>
            <a:pPr marR="0" lvl="0" algn="ctr" defTabSz="914400" rtl="1" eaLnBrk="1" fontAlgn="auto" latinLnBrk="0" hangingPunct="1">
              <a:lnSpc>
                <a:spcPct val="200000"/>
              </a:lnSpc>
              <a:spcBef>
                <a:spcPts val="0"/>
              </a:spcBef>
              <a:spcAft>
                <a:spcPts val="0"/>
              </a:spcAft>
              <a:buClrTx/>
              <a:buSzTx/>
              <a:tabLst/>
              <a:defRPr/>
            </a:pPr>
            <a:r>
              <a:rPr lang="ar-EG" sz="1600" dirty="0">
                <a:latin typeface="Alexandria" pitchFamily="2" charset="-78"/>
                <a:cs typeface="+mj-cs"/>
              </a:rPr>
              <a:t> </a:t>
            </a:r>
            <a:endParaRPr lang="ar-EG" sz="1600" b="1" dirty="0">
              <a:latin typeface="Alexandria" pitchFamily="2" charset="-78"/>
              <a:cs typeface="+mj-cs"/>
            </a:endParaRPr>
          </a:p>
        </p:txBody>
      </p:sp>
    </p:spTree>
    <p:extLst>
      <p:ext uri="{BB962C8B-B14F-4D97-AF65-F5344CB8AC3E}">
        <p14:creationId xmlns:p14="http://schemas.microsoft.com/office/powerpoint/2010/main" val="415966830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B2B-AE6B-C4EF-D69D-4CD87E2AD7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6CA07A-E5B6-D9E7-483C-B114C33D7019}"/>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619C967B-5A98-076D-E74F-BAD415CB7D46}"/>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A1114A51-CD19-0E53-2DFB-7E04EBDF4076}"/>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F97CEBB6-BD1E-7B52-7F04-B90C048C9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40896DB-D2A5-D9CE-2D34-415D6910CBDF}"/>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العوامل المؤثرة في  الابتكار </a:t>
            </a:r>
          </a:p>
        </p:txBody>
      </p:sp>
      <p:sp>
        <p:nvSpPr>
          <p:cNvPr id="4" name="TextBox 47">
            <a:extLst>
              <a:ext uri="{FF2B5EF4-FFF2-40B4-BE49-F238E27FC236}">
                <a16:creationId xmlns:a16="http://schemas.microsoft.com/office/drawing/2014/main" id="{E2CCE50A-6F5D-5554-0858-DAB7707E1E5A}"/>
              </a:ext>
            </a:extLst>
          </p:cNvPr>
          <p:cNvSpPr txBox="1"/>
          <p:nvPr/>
        </p:nvSpPr>
        <p:spPr>
          <a:xfrm>
            <a:off x="623392" y="1463435"/>
            <a:ext cx="10842193" cy="466736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Tx/>
              <a:buSzTx/>
              <a:tabLst/>
              <a:defRPr/>
            </a:pPr>
            <a:r>
              <a:rPr kumimoji="0" lang="ar-EG" sz="1600" i="0" u="none" strike="noStrike" kern="1200" cap="none" spc="0" normalizeH="0" baseline="0" noProof="0" dirty="0">
                <a:ln>
                  <a:noFill/>
                </a:ln>
                <a:effectLst/>
                <a:uLnTx/>
                <a:uFillTx/>
                <a:latin typeface="Alexandria" pitchFamily="2" charset="-78"/>
                <a:cs typeface="+mj-cs"/>
              </a:rPr>
              <a:t>أصبح الابتكار ضرورة في المؤسسات نتيجة اشتداد المنافسة، وتزايد توقعات المستفيدين، وضغط الموارد، والحاجة المستمرة إلى أفكار وحلول جديدة. </a:t>
            </a:r>
            <a:r>
              <a:rPr kumimoji="0" lang="ar-EG" sz="1600" b="1" i="0" u="none" strike="noStrike" kern="1200" cap="none" spc="0" normalizeH="0" baseline="0" noProof="0" dirty="0">
                <a:ln>
                  <a:noFill/>
                </a:ln>
                <a:solidFill>
                  <a:srgbClr val="C00000"/>
                </a:solidFill>
                <a:effectLst/>
                <a:uLnTx/>
                <a:uFillTx/>
                <a:latin typeface="Alexandria" pitchFamily="2" charset="-78"/>
                <a:cs typeface="+mj-cs"/>
              </a:rPr>
              <a:t>ويمكن تصنيف العوامل المؤثرة في الابتكار إلى ثلاثة محاور رئيسة:</a:t>
            </a:r>
          </a:p>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العوامل الشخصية: </a:t>
            </a:r>
            <a:r>
              <a:rPr kumimoji="0" lang="ar-EG" sz="1600" i="0" u="none" strike="noStrike" kern="1200" cap="none" spc="0" normalizeH="0" baseline="0" noProof="0" dirty="0">
                <a:ln>
                  <a:noFill/>
                </a:ln>
                <a:effectLst/>
                <a:uLnTx/>
                <a:uFillTx/>
                <a:latin typeface="Alexandria" pitchFamily="2" charset="-78"/>
                <a:cs typeface="+mj-cs"/>
              </a:rPr>
              <a:t>ترتبط بسمات الفرد مثل المبادرة والمرونة والثقة بالنفس، والقدرة على تجاوز الأساليب التقليدية، وتوليد بدائل جديدة، والاستعداد للتجريب وتحمل المخاطرة المحسوبة.</a:t>
            </a:r>
          </a:p>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lang="ar-EG" sz="1600" b="1" dirty="0">
                <a:solidFill>
                  <a:srgbClr val="00AEEF"/>
                </a:solidFill>
                <a:latin typeface="Alexandria" pitchFamily="2" charset="-78"/>
                <a:cs typeface="+mj-cs"/>
              </a:rPr>
              <a:t>العوامل التنظيمية</a:t>
            </a: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a:t>
            </a:r>
            <a:r>
              <a:rPr kumimoji="0" lang="ar-EG" sz="1600" i="0" u="none" strike="noStrike" kern="1200" cap="none" spc="0" normalizeH="0" baseline="0" noProof="0" dirty="0">
                <a:ln>
                  <a:noFill/>
                </a:ln>
                <a:effectLst/>
                <a:uLnTx/>
                <a:uFillTx/>
                <a:latin typeface="Alexandria" pitchFamily="2" charset="-78"/>
                <a:cs typeface="+mj-cs"/>
              </a:rPr>
              <a:t> تشمل دور القيادة في تشجيع المبادرات، ووجود بيئة عمل مرنة، وتوفر الموارد والدعم، ووضوح السياسات، وتقدير الأفكار الجديدة، مما يرفع فرص تحويل الأفكار إلى تطبيقات عملية داخل المؤسسة.</a:t>
            </a:r>
          </a:p>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lang="ar-EG" sz="1600" b="1" dirty="0">
                <a:solidFill>
                  <a:srgbClr val="00AEEF"/>
                </a:solidFill>
                <a:latin typeface="Alexandria" pitchFamily="2" charset="-78"/>
                <a:cs typeface="+mj-cs"/>
              </a:rPr>
              <a:t>العوامل البيئية</a:t>
            </a: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a:t>
            </a:r>
            <a:r>
              <a:rPr kumimoji="0" lang="ar-EG" sz="1600" i="0" u="none" strike="noStrike" kern="1200" cap="none" spc="0" normalizeH="0" baseline="0" noProof="0" dirty="0">
                <a:ln>
                  <a:noFill/>
                </a:ln>
                <a:effectLst/>
                <a:uLnTx/>
                <a:uFillTx/>
                <a:latin typeface="Alexandria" pitchFamily="2" charset="-78"/>
                <a:cs typeface="+mj-cs"/>
              </a:rPr>
              <a:t> تتمثل في تأثير الثقافة والقيم الاجتماعية والتعليمية على تقبّل الجديد، ودعم التجديد، وتوفير فرص التعلم والتطوير، بدءًا من الأسرة وصولًا إلى المدرسة والمجتمع.</a:t>
            </a:r>
            <a:endParaRPr lang="ar-EG" sz="1600" b="1" dirty="0">
              <a:latin typeface="Alexandria" pitchFamily="2" charset="-78"/>
              <a:cs typeface="+mj-cs"/>
            </a:endParaRPr>
          </a:p>
        </p:txBody>
      </p:sp>
    </p:spTree>
    <p:extLst>
      <p:ext uri="{BB962C8B-B14F-4D97-AF65-F5344CB8AC3E}">
        <p14:creationId xmlns:p14="http://schemas.microsoft.com/office/powerpoint/2010/main" val="300856880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D8DB1-56FB-7336-221D-E0FC158608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7625AA-834F-D2BE-F29A-36D5C4B823E6}"/>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C2E96743-F3F1-6B51-F8FF-6BC745A89673}"/>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282DEFE5-4682-69CD-6BAC-DA99764F1474}"/>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AC47EBDE-ACC6-B4F4-F6B8-3CF626C7A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90788DF-5FFA-3622-4871-BBFC09DDE568}"/>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أهمية الابتكار</a:t>
            </a:r>
          </a:p>
        </p:txBody>
      </p:sp>
      <p:sp>
        <p:nvSpPr>
          <p:cNvPr id="4" name="TextBox 47">
            <a:extLst>
              <a:ext uri="{FF2B5EF4-FFF2-40B4-BE49-F238E27FC236}">
                <a16:creationId xmlns:a16="http://schemas.microsoft.com/office/drawing/2014/main" id="{FAF57A68-21DC-3686-05FE-F44741E31CEE}"/>
              </a:ext>
            </a:extLst>
          </p:cNvPr>
          <p:cNvSpPr txBox="1"/>
          <p:nvPr/>
        </p:nvSpPr>
        <p:spPr>
          <a:xfrm>
            <a:off x="623392" y="1463435"/>
            <a:ext cx="10842193" cy="34644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00000"/>
              </a:lnSpc>
              <a:spcBef>
                <a:spcPts val="0"/>
              </a:spcBef>
              <a:spcAft>
                <a:spcPts val="0"/>
              </a:spcAft>
              <a:buClrTx/>
              <a:buSzTx/>
              <a:tabLst/>
              <a:defRPr/>
            </a:pPr>
            <a:r>
              <a:rPr kumimoji="0" lang="ar-EG" sz="1600" i="0" u="none" strike="noStrike" kern="1200" cap="none" spc="0" normalizeH="0" baseline="0" noProof="0" dirty="0">
                <a:ln>
                  <a:noFill/>
                </a:ln>
                <a:effectLst/>
                <a:uLnTx/>
                <a:uFillTx/>
                <a:latin typeface="Alexandria" pitchFamily="2" charset="-78"/>
                <a:cs typeface="+mj-cs"/>
              </a:rPr>
              <a:t>تكمن أهمية الابتكار في كونه أداة فعالة لتحقيق التميز والتنافسية، وتحسين جودة الأداء والخدمات، وزيادة الكفاءة والإنتاجية. كما يسهم الابتكار في التكيف مع التغيرات المتسارعة، واستثمار الموارد بشكل أفضل، وتحقيق الاستدامة المؤسسية. وفي المؤسسات التعليمية، ويساعد الابتكار على تطوير أساليب التدريس، وتحسين بيئة التعلم، ورفع مستوى رضا المستفيدين، وتتمثل أهمية الابتكار فيما يلي:</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تعزيز التنافسية: </a:t>
            </a:r>
            <a:r>
              <a:rPr kumimoji="0" lang="ar-EG" sz="1600" i="0" u="none" strike="noStrike" kern="1200" cap="none" spc="0" normalizeH="0" baseline="0" noProof="0" dirty="0">
                <a:ln>
                  <a:noFill/>
                </a:ln>
                <a:effectLst/>
                <a:uLnTx/>
                <a:uFillTx/>
                <a:latin typeface="Alexandria" pitchFamily="2" charset="-78"/>
                <a:cs typeface="+mj-cs"/>
              </a:rPr>
              <a:t>يسهم الابتكار في تقديم منتجات وخدمات جديدة ومميزة، بما يحقق ميزة تنافسية للمؤسسة ويدعم قدرتها على جذب العملاء المحتملين.</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تلبية احتياجات العملاء: </a:t>
            </a:r>
            <a:r>
              <a:rPr kumimoji="0" lang="ar-EG" sz="1600" i="0" u="none" strike="noStrike" kern="1200" cap="none" spc="0" normalizeH="0" baseline="0" noProof="0" dirty="0">
                <a:ln>
                  <a:noFill/>
                </a:ln>
                <a:effectLst/>
                <a:uLnTx/>
                <a:uFillTx/>
                <a:latin typeface="Alexandria" pitchFamily="2" charset="-78"/>
                <a:cs typeface="+mj-cs"/>
              </a:rPr>
              <a:t>من خلال متابعة المتغيرات والاتجاهات في السوق والتفاعل مع العملاء، تستطيع المؤسسة تطوير منتجاتها وخدماتها بصورة مستمرة، بما يرفع مستوى الرضا ويعزز الولاء.</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التميز والتفوق: </a:t>
            </a:r>
            <a:r>
              <a:rPr kumimoji="0" lang="ar-EG" sz="1600" i="0" u="none" strike="noStrike" kern="1200" cap="none" spc="0" normalizeH="0" baseline="0" noProof="0" dirty="0">
                <a:ln>
                  <a:noFill/>
                </a:ln>
                <a:effectLst/>
                <a:uLnTx/>
                <a:uFillTx/>
                <a:latin typeface="Alexandria" pitchFamily="2" charset="-78"/>
                <a:cs typeface="+mj-cs"/>
              </a:rPr>
              <a:t>يتيح الابتكار تحسين العمليات وتطوير المنتجات والخدمات، مما يمكّن المؤسسة من الريادة وتحقيق تفوق واضح على المنافسين.</a:t>
            </a:r>
            <a:endParaRPr lang="ar-EG" sz="1600" b="1" dirty="0">
              <a:latin typeface="Alexandria" pitchFamily="2" charset="-78"/>
              <a:cs typeface="+mj-cs"/>
            </a:endParaRPr>
          </a:p>
        </p:txBody>
      </p:sp>
    </p:spTree>
    <p:extLst>
      <p:ext uri="{BB962C8B-B14F-4D97-AF65-F5344CB8AC3E}">
        <p14:creationId xmlns:p14="http://schemas.microsoft.com/office/powerpoint/2010/main" val="156717072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0BBE7-6D9A-C18C-6399-8E6AEB3C6C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FE3DA4-75D5-2F31-A986-CF50D5801486}"/>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2E96B976-D8BF-F40B-1E82-983522B55BCB}"/>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4BC26C06-A07A-31CD-C392-0851540405EA}"/>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5702D729-E912-45CF-707D-52EF43A68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60F7EB3-3DB6-2E12-A647-EB366B27BBBF}"/>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تابع: أهمية الابتكار</a:t>
            </a:r>
          </a:p>
        </p:txBody>
      </p:sp>
      <p:sp>
        <p:nvSpPr>
          <p:cNvPr id="4" name="TextBox 47">
            <a:extLst>
              <a:ext uri="{FF2B5EF4-FFF2-40B4-BE49-F238E27FC236}">
                <a16:creationId xmlns:a16="http://schemas.microsoft.com/office/drawing/2014/main" id="{D7A880FD-8FF1-F19E-2EC3-1DD0C5E5A1E9}"/>
              </a:ext>
            </a:extLst>
          </p:cNvPr>
          <p:cNvSpPr txBox="1"/>
          <p:nvPr/>
        </p:nvSpPr>
        <p:spPr>
          <a:xfrm>
            <a:off x="767408" y="2001237"/>
            <a:ext cx="10595154" cy="306430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mj-cs"/>
              </a:rPr>
              <a:t>رفع الكفاءة وزيادة الإنتاجية: </a:t>
            </a:r>
            <a:r>
              <a:rPr kumimoji="0" lang="ar-EG" sz="1600" i="0" u="none" strike="noStrike" kern="1200" cap="none" spc="0" normalizeH="0" baseline="0" noProof="0" dirty="0">
                <a:ln>
                  <a:noFill/>
                </a:ln>
                <a:effectLst/>
                <a:uLnTx/>
                <a:uFillTx/>
                <a:latin typeface="Alexandria" pitchFamily="2" charset="-78"/>
                <a:ea typeface="+mn-ea"/>
                <a:cs typeface="+mj-cs"/>
              </a:rPr>
              <a:t>يؤدي تبنّي التقنيات الحديثة والعمليات المبتكرة إلى تقليل الهدر وترشيد الموارد، بما ينعكس على زيادة الإنتاجية وتحسين الأداء.</a:t>
            </a:r>
          </a:p>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mj-cs"/>
              </a:rPr>
              <a:t>التكيف مع تغيرات السوق: </a:t>
            </a:r>
            <a:r>
              <a:rPr kumimoji="0" lang="ar-EG" sz="1600" i="0" u="none" strike="noStrike" kern="1200" cap="none" spc="0" normalizeH="0" baseline="0" noProof="0" dirty="0">
                <a:ln>
                  <a:noFill/>
                </a:ln>
                <a:effectLst/>
                <a:uLnTx/>
                <a:uFillTx/>
                <a:latin typeface="Alexandria" pitchFamily="2" charset="-78"/>
                <a:ea typeface="+mn-ea"/>
                <a:cs typeface="+mj-cs"/>
              </a:rPr>
              <a:t>يساعد الابتكار المؤسسة على الاستجابة للتطورات السريعة، خاصة التغيرات التكنولوجية، والمحافظة على استمراريتها في بيئات تنافسية.</a:t>
            </a:r>
          </a:p>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mj-cs"/>
              </a:rPr>
              <a:t>تعزيز روح المبادرة: </a:t>
            </a:r>
            <a:r>
              <a:rPr kumimoji="0" lang="ar-EG" sz="1600" i="0" u="none" strike="noStrike" kern="1200" cap="none" spc="0" normalizeH="0" baseline="0" noProof="0" dirty="0">
                <a:ln>
                  <a:noFill/>
                </a:ln>
                <a:effectLst/>
                <a:uLnTx/>
                <a:uFillTx/>
                <a:latin typeface="Alexandria" pitchFamily="2" charset="-78"/>
                <a:ea typeface="+mn-ea"/>
                <a:cs typeface="+mj-cs"/>
              </a:rPr>
              <a:t>يشجع الابتكار العاملين على طرح أفكار جديدة والخروج عن الأساليب التقليدية، مما يفتح المجال لإيجاد حلول غير نمطية للتحديات التي تواجه المنظمة.</a:t>
            </a:r>
          </a:p>
        </p:txBody>
      </p:sp>
    </p:spTree>
    <p:extLst>
      <p:ext uri="{BB962C8B-B14F-4D97-AF65-F5344CB8AC3E}">
        <p14:creationId xmlns:p14="http://schemas.microsoft.com/office/powerpoint/2010/main" val="408400679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EDF05-9EFD-A56D-ED61-CB4D08292E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B8F875-D372-EDB5-7101-C43C3B126CC6}"/>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9C3B5ED7-2F66-2DB3-8AA2-4BF56BF9355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DAFE75F3-84E8-61D3-D8EF-6C61708DBD2E}"/>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D97B3550-D926-32A3-C2CE-1838A74CD3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2D7035D-7F25-929D-B533-11F69B600114}"/>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تابع: أهمية الابتكار</a:t>
            </a:r>
          </a:p>
        </p:txBody>
      </p:sp>
      <p:sp>
        <p:nvSpPr>
          <p:cNvPr id="4" name="TextBox 47">
            <a:extLst>
              <a:ext uri="{FF2B5EF4-FFF2-40B4-BE49-F238E27FC236}">
                <a16:creationId xmlns:a16="http://schemas.microsoft.com/office/drawing/2014/main" id="{28B2ACD1-0E73-CA77-333A-9AD22222BC75}"/>
              </a:ext>
            </a:extLst>
          </p:cNvPr>
          <p:cNvSpPr txBox="1"/>
          <p:nvPr/>
        </p:nvSpPr>
        <p:spPr>
          <a:xfrm>
            <a:off x="983432" y="2011520"/>
            <a:ext cx="10379130" cy="306430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تنمية المهارات والقدرات: </a:t>
            </a:r>
            <a:r>
              <a:rPr kumimoji="0" lang="ar-EG" sz="1600" i="0" u="none" strike="noStrike" kern="1200" cap="none" spc="0" normalizeH="0" baseline="0" noProof="0" dirty="0">
                <a:ln>
                  <a:noFill/>
                </a:ln>
                <a:effectLst/>
                <a:uLnTx/>
                <a:uFillTx/>
                <a:latin typeface="Alexandria" pitchFamily="2" charset="-78"/>
                <a:cs typeface="+mj-cs"/>
              </a:rPr>
              <a:t>يوفر الابتكار فرصًا للتعلم والتطوير المستمر، ويسهم في النمو الشخصي والمهني للعاملين.</a:t>
            </a:r>
          </a:p>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جذب المواهب والاحتفاظ بها: </a:t>
            </a:r>
            <a:r>
              <a:rPr kumimoji="0" lang="ar-EG" sz="1600" i="0" u="none" strike="noStrike" kern="1200" cap="none" spc="0" normalizeH="0" baseline="0" noProof="0" dirty="0">
                <a:ln>
                  <a:noFill/>
                </a:ln>
                <a:effectLst/>
                <a:uLnTx/>
                <a:uFillTx/>
                <a:latin typeface="Alexandria" pitchFamily="2" charset="-78"/>
                <a:cs typeface="+mj-cs"/>
              </a:rPr>
              <a:t>تُعد بيئة الابتكار عاملًا جاذبًا للكفاءات المتميزة، كما تساعد على تعزيز الرضا الوظيفي بما يرفع من فرص الاحتفاظ بالمواهب داخل المؤسسة.</a:t>
            </a:r>
          </a:p>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تعزيز الثقافة التنظيمية الإيجابية: </a:t>
            </a:r>
            <a:r>
              <a:rPr kumimoji="0" lang="ar-EG" sz="1600" i="0" u="none" strike="noStrike" kern="1200" cap="none" spc="0" normalizeH="0" baseline="0" noProof="0" dirty="0">
                <a:ln>
                  <a:noFill/>
                </a:ln>
                <a:effectLst/>
                <a:uLnTx/>
                <a:uFillTx/>
                <a:latin typeface="Alexandria" pitchFamily="2" charset="-78"/>
                <a:cs typeface="+mj-cs"/>
              </a:rPr>
              <a:t>عندما تُقدّر المؤسسة الأفكار الجديدة وتدعمها، تتشكل بيئة عمل محفزة تعزز التعاون والإبداع، وتؤدي إلى رضا أعلى بين العاملين.</a:t>
            </a:r>
            <a:endParaRPr lang="ar-EG" sz="1600" b="1" dirty="0">
              <a:latin typeface="Alexandria" pitchFamily="2" charset="-78"/>
              <a:cs typeface="+mj-cs"/>
            </a:endParaRPr>
          </a:p>
        </p:txBody>
      </p:sp>
    </p:spTree>
    <p:extLst>
      <p:ext uri="{BB962C8B-B14F-4D97-AF65-F5344CB8AC3E}">
        <p14:creationId xmlns:p14="http://schemas.microsoft.com/office/powerpoint/2010/main" val="192743064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79B59B-B797-6E5E-F2FD-9FC5C67EB7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6D7F142-A341-58C3-83D1-05BBD9DB73F3}"/>
              </a:ext>
            </a:extLst>
          </p:cNvPr>
          <p:cNvSpPr/>
          <p:nvPr/>
        </p:nvSpPr>
        <p:spPr>
          <a:xfrm flipV="1">
            <a:off x="2712545" y="461020"/>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6FC21515-9536-F116-9467-64304C324917}"/>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73A805B4-F9E0-47BC-FC21-7F8289568630}"/>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60B0B20E-4E85-BAA3-CEE0-1355C37CB3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A3717DB-2A02-500E-7076-9539083D8DEC}"/>
              </a:ext>
            </a:extLst>
          </p:cNvPr>
          <p:cNvSpPr/>
          <p:nvPr/>
        </p:nvSpPr>
        <p:spPr>
          <a:xfrm>
            <a:off x="4655840" y="493109"/>
            <a:ext cx="369386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مراحل الابتكار</a:t>
            </a:r>
          </a:p>
        </p:txBody>
      </p:sp>
      <p:sp>
        <p:nvSpPr>
          <p:cNvPr id="4" name="TextBox 47">
            <a:extLst>
              <a:ext uri="{FF2B5EF4-FFF2-40B4-BE49-F238E27FC236}">
                <a16:creationId xmlns:a16="http://schemas.microsoft.com/office/drawing/2014/main" id="{CFE7FB56-CB38-7457-2F9E-39657EDCBF45}"/>
              </a:ext>
            </a:extLst>
          </p:cNvPr>
          <p:cNvSpPr txBox="1"/>
          <p:nvPr/>
        </p:nvSpPr>
        <p:spPr>
          <a:xfrm>
            <a:off x="623392" y="1534829"/>
            <a:ext cx="10945216" cy="491096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الابتكار ليس عملية فردية بل يمر بمراحل متعددة تسهم في تطوير الأفكار وتحويلها إلى حلول مبتكرة.</a:t>
            </a:r>
          </a:p>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rPr>
              <a:t> ومن أبرز مراحل الابتكار:</a:t>
            </a:r>
          </a:p>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1. التحليل والبحث:</a:t>
            </a:r>
          </a:p>
          <a:p>
            <a:pPr marR="0" lvl="0" algn="just" defTabSz="914400" rtl="1" eaLnBrk="1" fontAlgn="auto" latinLnBrk="0" hangingPunct="1">
              <a:lnSpc>
                <a:spcPct val="15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تبدأ عملية الابتكار بمرحلة التحليل والبحث، حيث يتم دراسة المشكلة أو الفرصة التي يهدف الابتكار إلى حلها. ويتم جمع المعلومات وتحليلها لفهم السوق واحتياجات العملاء والمنافسة والاتجاهات الصناعية.</a:t>
            </a:r>
          </a:p>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2. التوليد والتصميم:</a:t>
            </a:r>
          </a:p>
          <a:p>
            <a:pPr marR="0" lvl="0" algn="just" defTabSz="914400" rtl="1" eaLnBrk="1" fontAlgn="auto" latinLnBrk="0" hangingPunct="1">
              <a:lnSpc>
                <a:spcPct val="15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يتم توليد الأفكار المبتكرة وتصميم الحلول المحتملة. يتم استخدام تقنيات مثل التفكير الإبداعي وورش العمل والتحفيز لتوليد الأفكار وتحويلها إلى مفاهيم قابلة للتطبيق.</a:t>
            </a:r>
          </a:p>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3. التطوير والتجريب:</a:t>
            </a:r>
          </a:p>
          <a:p>
            <a:pPr marR="0" lvl="0" algn="just" defTabSz="914400" rtl="1" eaLnBrk="1" fontAlgn="auto" latinLnBrk="0" hangingPunct="1">
              <a:lnSpc>
                <a:spcPct val="15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تأتي مرحلة التطوير والتجريب بعد ذلك، حيث يتم تحويل الأفكار إلى حلول فعلية واختبارها. ويتم تطوير نماذج أولية لاختبار فعالية الحلول وتحسينها بناءً على التعلم والتجربة.</a:t>
            </a:r>
          </a:p>
          <a:p>
            <a:pPr marR="0" lvl="0" algn="r" defTabSz="914400" rtl="1" eaLnBrk="1" fontAlgn="auto" latinLnBrk="0" hangingPunct="1">
              <a:lnSpc>
                <a:spcPct val="250000"/>
              </a:lnSpc>
              <a:spcBef>
                <a:spcPts val="0"/>
              </a:spcBef>
              <a:spcAft>
                <a:spcPts val="0"/>
              </a:spcAft>
              <a:buClr>
                <a:srgbClr val="00AEEF"/>
              </a:buClr>
              <a:buSzTx/>
              <a:tabLst/>
              <a:defRPr/>
            </a:pPr>
            <a:endPar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endParaRPr>
          </a:p>
        </p:txBody>
      </p:sp>
    </p:spTree>
    <p:extLst>
      <p:ext uri="{BB962C8B-B14F-4D97-AF65-F5344CB8AC3E}">
        <p14:creationId xmlns:p14="http://schemas.microsoft.com/office/powerpoint/2010/main" val="372270124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A7AF5-48CA-1B6A-2383-0F0B9C7BED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312573-43CB-89CD-96CA-C948634E5879}"/>
              </a:ext>
            </a:extLst>
          </p:cNvPr>
          <p:cNvSpPr/>
          <p:nvPr/>
        </p:nvSpPr>
        <p:spPr>
          <a:xfrm flipV="1">
            <a:off x="2712545" y="461020"/>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373D3763-2870-E757-20F5-2F7F0F91235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29461DA4-25A6-BA38-4EA9-D477B3328EE3}"/>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5B480A50-D09D-EC81-F81B-47C141C591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EB7A45B-0488-A65B-F5CE-79F4A10F83F1}"/>
              </a:ext>
            </a:extLst>
          </p:cNvPr>
          <p:cNvSpPr/>
          <p:nvPr/>
        </p:nvSpPr>
        <p:spPr>
          <a:xfrm>
            <a:off x="4655840" y="493109"/>
            <a:ext cx="369386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مراحل الابتكار</a:t>
            </a:r>
          </a:p>
        </p:txBody>
      </p:sp>
      <p:sp>
        <p:nvSpPr>
          <p:cNvPr id="4" name="TextBox 47">
            <a:extLst>
              <a:ext uri="{FF2B5EF4-FFF2-40B4-BE49-F238E27FC236}">
                <a16:creationId xmlns:a16="http://schemas.microsoft.com/office/drawing/2014/main" id="{41BBEE6A-33AF-05EF-63FC-99AE3BDDC4D2}"/>
              </a:ext>
            </a:extLst>
          </p:cNvPr>
          <p:cNvSpPr txBox="1"/>
          <p:nvPr/>
        </p:nvSpPr>
        <p:spPr>
          <a:xfrm>
            <a:off x="731404" y="1617147"/>
            <a:ext cx="10729192" cy="386451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rPr>
              <a:t>تابع: أبرز مراحل الابتكار:</a:t>
            </a:r>
          </a:p>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4. التنفيذ والتطبيق:</a:t>
            </a:r>
          </a:p>
          <a:p>
            <a:pPr marR="0" lvl="0" algn="just" defTabSz="914400" rtl="1" eaLnBrk="1" fontAlgn="auto" latinLnBrk="0" hangingPunct="1">
              <a:lnSpc>
                <a:spcPct val="15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يتم تنفيذ وتطبيق الحلول المبتكرة. يشمل ذلك تنفيذ الخطط وتجهيز الموارد وتدريب الفرق المعنية. ويجري تنفيذ الحلول بناءً على استراتيجية محددة ومراقبة الأداء لضمان تحقيق النتائج المرجوة.</a:t>
            </a:r>
          </a:p>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5. التقييم والتحسين:</a:t>
            </a:r>
          </a:p>
          <a:p>
            <a:pPr marR="0" lvl="0" algn="just" defTabSz="914400" rtl="1" eaLnBrk="1" fontAlgn="auto" latinLnBrk="0" hangingPunct="1">
              <a:lnSpc>
                <a:spcPct val="15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لا تنتهي عملية الابتكار بالتنفيذ والتطبيق، بل تشمل أيضًا مرحلة التقييم والتحسين المستمر. يتم تقييم أداء الحلول المبتكرة وقياس نجاحها وتحديد المجالات التي يمكن تحسينها. يستند التحسين إلى التعلم والتكيف وتطوير الحلول لتحقيق أداء أفضل.</a:t>
            </a:r>
          </a:p>
          <a:p>
            <a:pPr marR="0" lvl="0" algn="r" defTabSz="914400" rtl="1" eaLnBrk="1" fontAlgn="auto" latinLnBrk="0" hangingPunct="1">
              <a:lnSpc>
                <a:spcPct val="20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6. التطوير المستمر:</a:t>
            </a:r>
          </a:p>
          <a:p>
            <a:pPr marR="0" lvl="0" algn="just" defTabSz="914400" rtl="1" eaLnBrk="1" fontAlgn="auto" latinLnBrk="0" hangingPunct="1">
              <a:lnSpc>
                <a:spcPct val="15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تعتبر هذه المرحلة مستمرة ودائمة، حيث يجب على المنظمات أن تكون على استعداد للتحديات المستقبلية وتستمر في تحسين وتطوير عملياتها ومنتجاتها وخدماتها. </a:t>
            </a:r>
          </a:p>
        </p:txBody>
      </p:sp>
    </p:spTree>
    <p:extLst>
      <p:ext uri="{BB962C8B-B14F-4D97-AF65-F5344CB8AC3E}">
        <p14:creationId xmlns:p14="http://schemas.microsoft.com/office/powerpoint/2010/main" val="48548722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B2B1F-566B-2378-CB90-2A0C0DF51E8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54E903C-30BC-940A-ED71-980CA842320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C8A330-25CC-6CA0-57B0-55820F8B8EB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j-cs"/>
            </a:endParaRPr>
          </a:p>
        </p:txBody>
      </p:sp>
      <p:sp>
        <p:nvSpPr>
          <p:cNvPr id="8" name="Parallelogram 7">
            <a:extLst>
              <a:ext uri="{FF2B5EF4-FFF2-40B4-BE49-F238E27FC236}">
                <a16:creationId xmlns:a16="http://schemas.microsoft.com/office/drawing/2014/main" id="{E3B4156F-39E1-FCEB-86D4-741417CB910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cs typeface="+mj-cs"/>
            </a:endParaRPr>
          </a:p>
        </p:txBody>
      </p:sp>
      <p:sp>
        <p:nvSpPr>
          <p:cNvPr id="28" name="Rectangle 27">
            <a:extLst>
              <a:ext uri="{FF2B5EF4-FFF2-40B4-BE49-F238E27FC236}">
                <a16:creationId xmlns:a16="http://schemas.microsoft.com/office/drawing/2014/main" id="{0340CB82-5666-8867-C0BE-DC0E92DF831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4" name="TextBox 33">
            <a:extLst>
              <a:ext uri="{FF2B5EF4-FFF2-40B4-BE49-F238E27FC236}">
                <a16:creationId xmlns:a16="http://schemas.microsoft.com/office/drawing/2014/main" id="{D8E0EB88-B5B9-9F64-69AF-541F84E4FAE0}"/>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mj-cs"/>
              </a:rPr>
              <a:t>01</a:t>
            </a:r>
            <a:endParaRPr lang="en-US" sz="1200" b="1" dirty="0">
              <a:solidFill>
                <a:schemeClr val="bg1"/>
              </a:solidFill>
              <a:latin typeface="Times New Roman" panose="02020603050405020304" pitchFamily="18" charset="0"/>
              <a:cs typeface="+mj-cs"/>
            </a:endParaRPr>
          </a:p>
        </p:txBody>
      </p:sp>
      <p:pic>
        <p:nvPicPr>
          <p:cNvPr id="6" name="Graphic 21">
            <a:extLst>
              <a:ext uri="{FF2B5EF4-FFF2-40B4-BE49-F238E27FC236}">
                <a16:creationId xmlns:a16="http://schemas.microsoft.com/office/drawing/2014/main" id="{666E7A3D-88AC-70F4-50EE-A6D2FC2E181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46770FD2-FEE3-CD0E-3249-62D4BDB70176}"/>
              </a:ext>
            </a:extLst>
          </p:cNvPr>
          <p:cNvSpPr/>
          <p:nvPr/>
        </p:nvSpPr>
        <p:spPr>
          <a:xfrm>
            <a:off x="4239209" y="1745583"/>
            <a:ext cx="7070886" cy="3600400"/>
          </a:xfrm>
          <a:prstGeom prst="roundRect">
            <a:avLst/>
          </a:prstGeom>
          <a:ln w="57150">
            <a:solidFill>
              <a:srgbClr val="C00000"/>
            </a:solidFill>
          </a:ln>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a:solidFill>
                <a:srgbClr val="C00000"/>
              </a:solidFill>
              <a:cs typeface="+mj-cs"/>
            </a:endParaRPr>
          </a:p>
        </p:txBody>
      </p:sp>
      <p:sp>
        <p:nvSpPr>
          <p:cNvPr id="25" name="TextBox 24">
            <a:extLst>
              <a:ext uri="{FF2B5EF4-FFF2-40B4-BE49-F238E27FC236}">
                <a16:creationId xmlns:a16="http://schemas.microsoft.com/office/drawing/2014/main" id="{B9EEAE99-BEAA-A476-8666-584417622695}"/>
              </a:ext>
            </a:extLst>
          </p:cNvPr>
          <p:cNvSpPr txBox="1"/>
          <p:nvPr/>
        </p:nvSpPr>
        <p:spPr>
          <a:xfrm>
            <a:off x="4583832" y="2391720"/>
            <a:ext cx="6480720" cy="1196546"/>
          </a:xfrm>
          <a:prstGeom prst="rect">
            <a:avLst/>
          </a:prstGeom>
          <a:noFill/>
        </p:spPr>
        <p:txBody>
          <a:bodyPr wrap="square" rtlCol="0">
            <a:spAutoFit/>
          </a:bodyPr>
          <a:lstStyle/>
          <a:p>
            <a:pPr algn="ctr" rtl="1">
              <a:lnSpc>
                <a:spcPct val="150000"/>
              </a:lnSpc>
            </a:pPr>
            <a:r>
              <a:rPr lang="ar-EG" sz="5400" b="1" dirty="0">
                <a:solidFill>
                  <a:schemeClr val="bg1"/>
                </a:solidFill>
                <a:latin typeface="Alexandria" pitchFamily="2" charset="-78"/>
                <a:cs typeface="+mj-cs"/>
              </a:rPr>
              <a:t>القيادة التربوية الريادية </a:t>
            </a:r>
            <a:endParaRPr lang="en-US" sz="5400" b="1" dirty="0">
              <a:solidFill>
                <a:schemeClr val="bg1"/>
              </a:solidFill>
              <a:latin typeface="Alexandria" pitchFamily="2" charset="-78"/>
              <a:cs typeface="+mj-cs"/>
            </a:endParaRPr>
          </a:p>
        </p:txBody>
      </p:sp>
    </p:spTree>
    <p:extLst>
      <p:ext uri="{BB962C8B-B14F-4D97-AF65-F5344CB8AC3E}">
        <p14:creationId xmlns:p14="http://schemas.microsoft.com/office/powerpoint/2010/main" val="3984936234"/>
      </p:ext>
    </p:extLst>
  </p:cSld>
  <p:clrMapOvr>
    <a:masterClrMapping/>
  </p:clrMapOvr>
  <mc:AlternateContent xmlns:mc="http://schemas.openxmlformats.org/markup-compatibility/2006" xmlns:p14="http://schemas.microsoft.com/office/powerpoint/2010/main">
    <mc:Choice Requires="p14">
      <p:transition spd="slow" p14:dur="2000" advTm="70508"/>
    </mc:Choice>
    <mc:Fallback xmlns="">
      <p:transition spd="slow" advTm="705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AFBA8-1C6B-949E-316D-DFFE2C4AD9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322F521-3DDF-5B66-D837-A0C531CAF15C}"/>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F3BA7BEC-C84B-E567-6950-6A831FB7882A}"/>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0306CAF6-0D37-DE77-67DE-0444C49C1FC3}"/>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0E0B3589-E127-0F98-8390-30E60874B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BFE121F-E98E-5695-5043-7C9385C0CF91}"/>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mj-cs"/>
              </a:rPr>
              <a:t>القيادة التربوية الريادية</a:t>
            </a:r>
          </a:p>
        </p:txBody>
      </p:sp>
      <p:sp>
        <p:nvSpPr>
          <p:cNvPr id="4" name="TextBox 47">
            <a:extLst>
              <a:ext uri="{FF2B5EF4-FFF2-40B4-BE49-F238E27FC236}">
                <a16:creationId xmlns:a16="http://schemas.microsoft.com/office/drawing/2014/main" id="{1530E0AA-4FA4-BAAF-A35D-9ECD5C41082A}"/>
              </a:ext>
            </a:extLst>
          </p:cNvPr>
          <p:cNvSpPr txBox="1"/>
          <p:nvPr/>
        </p:nvSpPr>
        <p:spPr>
          <a:xfrm>
            <a:off x="983432" y="1794837"/>
            <a:ext cx="10379130" cy="306430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AEEF"/>
                </a:solidFill>
                <a:effectLst/>
                <a:uLnTx/>
                <a:uFillTx/>
                <a:latin typeface="Alexandria" pitchFamily="2" charset="-78"/>
                <a:cs typeface="+mj-cs"/>
              </a:rPr>
              <a:t>تشير القيادة التربوية الريادية: </a:t>
            </a:r>
            <a:r>
              <a:rPr kumimoji="0" lang="ar-EG" sz="1600" i="0" u="none" strike="noStrike" kern="1200" cap="none" spc="0" normalizeH="0" baseline="0" noProof="0" dirty="0">
                <a:ln>
                  <a:noFill/>
                </a:ln>
                <a:effectLst/>
                <a:uLnTx/>
                <a:uFillTx/>
                <a:latin typeface="Alexandria" pitchFamily="2" charset="-78"/>
                <a:cs typeface="+mj-cs"/>
              </a:rPr>
              <a:t>إلى نمط قيادي معاصر يدمج بين مبادئ القيادة التربوية وفلسفة ريادة الأعمال، حيث يركز على استشراف المستقبل، وتحليل الواقع التعليمي، واستثمار الفرص المتاحة لتحسين الأداء المؤسسي. ويقوم هذا النمط القيادي على </a:t>
            </a:r>
            <a:r>
              <a:rPr kumimoji="0" lang="ar-EG" sz="1600" b="1" i="0" u="none" strike="noStrike" kern="1200" cap="none" spc="0" normalizeH="0" baseline="0" noProof="0" dirty="0">
                <a:ln>
                  <a:noFill/>
                </a:ln>
                <a:effectLst/>
                <a:uLnTx/>
                <a:uFillTx/>
                <a:latin typeface="Alexandria" pitchFamily="2" charset="-78"/>
                <a:cs typeface="+mj-cs"/>
              </a:rPr>
              <a:t>تبنّي الإبداع والابتكار كأساس في اتخاذ القرار</a:t>
            </a:r>
            <a:r>
              <a:rPr kumimoji="0" lang="ar-EG" sz="1600" i="0" u="none" strike="noStrike" kern="1200" cap="none" spc="0" normalizeH="0" baseline="0" noProof="0" dirty="0">
                <a:ln>
                  <a:noFill/>
                </a:ln>
                <a:effectLst/>
                <a:uLnTx/>
                <a:uFillTx/>
                <a:latin typeface="Alexandria" pitchFamily="2" charset="-78"/>
                <a:cs typeface="+mj-cs"/>
              </a:rPr>
              <a:t>، </a:t>
            </a:r>
            <a:r>
              <a:rPr kumimoji="0" lang="ar-EG" sz="1600" b="1" i="0" u="none" strike="noStrike" kern="1200" cap="none" spc="0" normalizeH="0" baseline="0" noProof="0" dirty="0">
                <a:ln>
                  <a:noFill/>
                </a:ln>
                <a:effectLst/>
                <a:uLnTx/>
                <a:uFillTx/>
                <a:latin typeface="Alexandria" pitchFamily="2" charset="-78"/>
                <a:cs typeface="+mj-cs"/>
              </a:rPr>
              <a:t>وإدارة الموارد</a:t>
            </a:r>
            <a:r>
              <a:rPr kumimoji="0" lang="ar-EG" sz="1600" i="0" u="none" strike="noStrike" kern="1200" cap="none" spc="0" normalizeH="0" baseline="0" noProof="0" dirty="0">
                <a:ln>
                  <a:noFill/>
                </a:ln>
                <a:effectLst/>
                <a:uLnTx/>
                <a:uFillTx/>
                <a:latin typeface="Alexandria" pitchFamily="2" charset="-78"/>
                <a:cs typeface="+mj-cs"/>
              </a:rPr>
              <a:t>، </a:t>
            </a:r>
            <a:r>
              <a:rPr kumimoji="0" lang="ar-EG" sz="1600" b="1" i="0" u="none" strike="noStrike" kern="1200" cap="none" spc="0" normalizeH="0" baseline="0" noProof="0" dirty="0">
                <a:ln>
                  <a:noFill/>
                </a:ln>
                <a:effectLst/>
                <a:uLnTx/>
                <a:uFillTx/>
                <a:latin typeface="Alexandria" pitchFamily="2" charset="-78"/>
                <a:cs typeface="+mj-cs"/>
              </a:rPr>
              <a:t>وتوجيه العاملين نحو تحقيق أهداف تعليمية ذات قيمة مضافة</a:t>
            </a:r>
            <a:r>
              <a:rPr kumimoji="0" lang="ar-EG" sz="1600" i="0" u="none" strike="noStrike" kern="1200" cap="none" spc="0" normalizeH="0" baseline="0" noProof="0" dirty="0">
                <a:ln>
                  <a:noFill/>
                </a:ln>
                <a:effectLst/>
                <a:uLnTx/>
                <a:uFillTx/>
                <a:latin typeface="Alexandria" pitchFamily="2" charset="-78"/>
                <a:cs typeface="+mj-cs"/>
              </a:rPr>
              <a:t>.</a:t>
            </a:r>
          </a:p>
          <a:p>
            <a:pPr marR="0" lvl="0" algn="ctr" defTabSz="914400" rtl="1" eaLnBrk="1" fontAlgn="auto" latinLnBrk="0" hangingPunct="1">
              <a:lnSpc>
                <a:spcPct val="250000"/>
              </a:lnSpc>
              <a:spcBef>
                <a:spcPts val="0"/>
              </a:spcBef>
              <a:spcAft>
                <a:spcPts val="0"/>
              </a:spcAft>
              <a:buClrTx/>
              <a:buSzTx/>
              <a:tabLst/>
              <a:defRPr/>
            </a:pPr>
            <a:r>
              <a:rPr kumimoji="0" lang="ar-EG" sz="1600" i="0" u="none" strike="noStrike" kern="1200" cap="none" spc="0" normalizeH="0" baseline="0" noProof="0" dirty="0">
                <a:ln>
                  <a:noFill/>
                </a:ln>
                <a:effectLst/>
                <a:uLnTx/>
                <a:uFillTx/>
                <a:latin typeface="Alexandria" pitchFamily="2" charset="-78"/>
                <a:cs typeface="+mj-cs"/>
              </a:rPr>
              <a:t>كما تهدف القيادة التربوية الريادية إلى إحداث تغيير إيجابي ومستدام في المؤسسة التعليمية من خلال تطوير السياسات والممارسات التربوية، وتعزيز ثقافة المبادرة والمسؤولية، بما يسهم في تحسين جودة التعليم وربط مخرجاته باحتياجات المجتمع وسوق العمل.</a:t>
            </a:r>
            <a:endParaRPr lang="ar-EG" sz="1600" b="1" dirty="0">
              <a:latin typeface="Alexandria" pitchFamily="2" charset="-78"/>
              <a:cs typeface="+mj-cs"/>
            </a:endParaRPr>
          </a:p>
        </p:txBody>
      </p:sp>
    </p:spTree>
    <p:extLst>
      <p:ext uri="{BB962C8B-B14F-4D97-AF65-F5344CB8AC3E}">
        <p14:creationId xmlns:p14="http://schemas.microsoft.com/office/powerpoint/2010/main" val="280683536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80FC4-6F3B-C74E-DC07-652FF763E1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E5E42E-FB77-3A03-C31C-73CFE5FDD28B}"/>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C7FF7179-2A01-1720-25B7-38F5778A35D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03E4A275-3D91-F63A-6098-B56BDE680857}"/>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09856C53-72ED-587C-9054-8E9A4175A8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E9EA671-2D66-0384-A460-0DD08C5D738E}"/>
              </a:ext>
            </a:extLst>
          </p:cNvPr>
          <p:cNvSpPr/>
          <p:nvPr/>
        </p:nvSpPr>
        <p:spPr>
          <a:xfrm>
            <a:off x="3430923" y="551700"/>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أهمية القيادة التربوية الريادية </a:t>
            </a:r>
          </a:p>
        </p:txBody>
      </p:sp>
      <p:sp>
        <p:nvSpPr>
          <p:cNvPr id="4" name="TextBox 47">
            <a:extLst>
              <a:ext uri="{FF2B5EF4-FFF2-40B4-BE49-F238E27FC236}">
                <a16:creationId xmlns:a16="http://schemas.microsoft.com/office/drawing/2014/main" id="{A0ABDFE9-0095-3985-DB69-D6D8F05E2AAB}"/>
              </a:ext>
            </a:extLst>
          </p:cNvPr>
          <p:cNvSpPr txBox="1"/>
          <p:nvPr/>
        </p:nvSpPr>
        <p:spPr>
          <a:xfrm>
            <a:off x="695400" y="1393304"/>
            <a:ext cx="10739170" cy="36798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just" defTabSz="914400" rtl="1" eaLnBrk="1" fontAlgn="auto" latinLnBrk="0" hangingPunct="1">
              <a:lnSpc>
                <a:spcPct val="250000"/>
              </a:lnSpc>
              <a:spcBef>
                <a:spcPts val="0"/>
              </a:spcBef>
              <a:spcAft>
                <a:spcPts val="0"/>
              </a:spcAft>
              <a:buClrTx/>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تزداد أهمية القيادة التربوية الريادية في ظل التحولات السريعة التي يشهدها التعليم والتطور التقني وتغير احتياجات سوق العمل. فهي تمكّن المؤسسة التعليمية من استثمار الفرص وتوجيه الابتكار لتحسين الأداء وتحقيق قيمة مستدامة من خلال: </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رفع جودة التعليم عبر تطوير الممارسات التدريسية والتقويمية وتحسين مخرجات التعلم.</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إدارة التغيير بفاعلية والتعامل المرن مع المتغيرات والتحديات داخل المدرسة/المؤسسة.</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تعزيز ثقافة الابتكار من خلال تشجيع المبادرات والتجريب وتبنّي الحلول غير التقليدية.</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تحسين كفاءة الأداء المؤسسي عبر ترشيد الموارد ورفع الإنتاجية وتقليل الهدر الإداري والتعليمي.</a:t>
            </a:r>
          </a:p>
        </p:txBody>
      </p:sp>
    </p:spTree>
    <p:extLst>
      <p:ext uri="{BB962C8B-B14F-4D97-AF65-F5344CB8AC3E}">
        <p14:creationId xmlns:p14="http://schemas.microsoft.com/office/powerpoint/2010/main" val="84572243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4D870-B41A-A28E-EF95-9AC8F44FF1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F2E9149-5EFE-15A1-014A-873D045FB71F}"/>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9FAD7504-EE7D-2CCC-B28A-A0E3DE6D925C}"/>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7A9AF624-15B1-9338-1809-85A0CC3A0092}"/>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22CAE0B7-5209-7576-110B-F10969197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C7FD3CB-442A-C8CF-A2DD-6A33F21DF6E0}"/>
              </a:ext>
            </a:extLst>
          </p:cNvPr>
          <p:cNvSpPr/>
          <p:nvPr/>
        </p:nvSpPr>
        <p:spPr>
          <a:xfrm>
            <a:off x="3461938" y="562065"/>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أهمية القيادة التربوية الريادية </a:t>
            </a:r>
          </a:p>
        </p:txBody>
      </p:sp>
      <p:sp>
        <p:nvSpPr>
          <p:cNvPr id="4" name="TextBox 47">
            <a:extLst>
              <a:ext uri="{FF2B5EF4-FFF2-40B4-BE49-F238E27FC236}">
                <a16:creationId xmlns:a16="http://schemas.microsoft.com/office/drawing/2014/main" id="{FBD89D74-5C5C-1E6A-22C5-D42101173502}"/>
              </a:ext>
            </a:extLst>
          </p:cNvPr>
          <p:cNvSpPr txBox="1"/>
          <p:nvPr/>
        </p:nvSpPr>
        <p:spPr>
          <a:xfrm>
            <a:off x="767408" y="1919460"/>
            <a:ext cx="10546587" cy="306430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cs typeface="+mj-cs"/>
              </a:rPr>
              <a:t>تمكين المعلمين والطلبة وبناء فرق عمل تشاركية تدعم المسؤولية المشتركة واتخاذ القرار.</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cs typeface="+mj-cs"/>
              </a:rPr>
              <a:t>بناء شراكات مجتمعية مع الأسرة والمؤسسات الداعمة لتوفير فرص تعلم وخدمات مساندة.</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cs typeface="+mj-cs"/>
              </a:rPr>
              <a:t>تعزيز التنافسية والتميز ورفع سمعة المؤسسة وتحقيق موقع متقدم بين المؤسسات التعليمية.</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cs typeface="+mj-cs"/>
              </a:rPr>
              <a:t>تحقيق الاستدامة عبر تحويل الأفكار إلى برامج ومبادرات قابلة للاستمرار والتطوير والتعميم.</a:t>
            </a:r>
          </a:p>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cs typeface="+mj-cs"/>
              </a:rPr>
              <a:t>مواءمة التعليم مع سوق العمل بتنمية مهارات القرن الحادي والعشرين مثل الإبداع، التفكير الناقد، وحل المشكلات.</a:t>
            </a:r>
            <a:endParaRPr lang="ar-EG" sz="1600" b="1" dirty="0">
              <a:latin typeface="Alexandria" pitchFamily="2" charset="-78"/>
              <a:cs typeface="+mj-cs"/>
            </a:endParaRPr>
          </a:p>
        </p:txBody>
      </p:sp>
    </p:spTree>
    <p:extLst>
      <p:ext uri="{BB962C8B-B14F-4D97-AF65-F5344CB8AC3E}">
        <p14:creationId xmlns:p14="http://schemas.microsoft.com/office/powerpoint/2010/main" val="411310014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EFF0E-4365-4B1E-0AED-C5B1CAF130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700BEFF-32EE-A90F-2824-B2BBB20B9AE3}"/>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3013D222-7DBE-3B71-E6C0-5CBC18B5DAF5}"/>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864A6280-2C6F-99DB-3730-851C99F076D5}"/>
              </a:ext>
            </a:extLst>
          </p:cNvPr>
          <p:cNvSpPr/>
          <p:nvPr/>
        </p:nvSpPr>
        <p:spPr>
          <a:xfrm>
            <a:off x="180431" y="1415834"/>
            <a:ext cx="1149120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E88FA054-F576-6585-5798-52A75BA541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5F90BCE-8523-2442-F34D-78E1B49DF4B1}"/>
              </a:ext>
            </a:extLst>
          </p:cNvPr>
          <p:cNvSpPr/>
          <p:nvPr/>
        </p:nvSpPr>
        <p:spPr>
          <a:xfrm>
            <a:off x="3431823" y="494283"/>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خصائص القائد التربوي الريادي</a:t>
            </a:r>
          </a:p>
        </p:txBody>
      </p:sp>
      <p:sp>
        <p:nvSpPr>
          <p:cNvPr id="4" name="TextBox 47">
            <a:extLst>
              <a:ext uri="{FF2B5EF4-FFF2-40B4-BE49-F238E27FC236}">
                <a16:creationId xmlns:a16="http://schemas.microsoft.com/office/drawing/2014/main" id="{E625F284-1704-3B1D-6C42-0BB8091D00AE}"/>
              </a:ext>
            </a:extLst>
          </p:cNvPr>
          <p:cNvSpPr txBox="1"/>
          <p:nvPr/>
        </p:nvSpPr>
        <p:spPr>
          <a:xfrm>
            <a:off x="7543321" y="2098666"/>
            <a:ext cx="3973142" cy="2554545"/>
          </a:xfrm>
          <a:prstGeom prst="rect">
            <a:avLst/>
          </a:prstGeom>
          <a:noFill/>
          <a:ln w="57150">
            <a:solidFill>
              <a:srgbClr val="00B0F0"/>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just"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القائد التربوي الريادي: </a:t>
            </a:r>
            <a:r>
              <a:rPr kumimoji="0" lang="ar-EG" sz="1600" i="0" u="none" strike="noStrike" kern="1200" cap="none" spc="0" normalizeH="0" baseline="0" noProof="0" dirty="0">
                <a:ln>
                  <a:noFill/>
                </a:ln>
                <a:effectLst/>
                <a:uLnTx/>
                <a:uFillTx/>
                <a:latin typeface="Alexandria" pitchFamily="2" charset="-78"/>
                <a:ea typeface="+mn-ea"/>
                <a:cs typeface="+mj-cs"/>
              </a:rPr>
              <a:t>هو من يقود المؤسسة التعليمية بعقلية المبادرة والابتكار، ويحوّل التحديات إلى فرص تطوير. كما يعمل على تمكين فريقه وبناء بيئة مدرسية مرنة تحقق جودة أعلى واستدامة في النتائج.</a:t>
            </a:r>
          </a:p>
        </p:txBody>
      </p:sp>
      <p:grpSp>
        <p:nvGrpSpPr>
          <p:cNvPr id="110" name="Group 109">
            <a:extLst>
              <a:ext uri="{FF2B5EF4-FFF2-40B4-BE49-F238E27FC236}">
                <a16:creationId xmlns:a16="http://schemas.microsoft.com/office/drawing/2014/main" id="{902F8E76-1436-E403-B19C-A7EB838697D7}"/>
              </a:ext>
            </a:extLst>
          </p:cNvPr>
          <p:cNvGrpSpPr/>
          <p:nvPr/>
        </p:nvGrpSpPr>
        <p:grpSpPr>
          <a:xfrm>
            <a:off x="1755682" y="1723400"/>
            <a:ext cx="4311403" cy="4269090"/>
            <a:chOff x="3009840" y="353730"/>
            <a:chExt cx="6160074" cy="6125405"/>
          </a:xfrm>
        </p:grpSpPr>
        <p:sp>
          <p:nvSpPr>
            <p:cNvPr id="60" name="Oval 59">
              <a:extLst>
                <a:ext uri="{FF2B5EF4-FFF2-40B4-BE49-F238E27FC236}">
                  <a16:creationId xmlns:a16="http://schemas.microsoft.com/office/drawing/2014/main" id="{E7D4D159-7806-50E3-4462-5D4783939734}"/>
                </a:ext>
              </a:extLst>
            </p:cNvPr>
            <p:cNvSpPr/>
            <p:nvPr/>
          </p:nvSpPr>
          <p:spPr>
            <a:xfrm>
              <a:off x="7344551" y="1627341"/>
              <a:ext cx="1553603" cy="1553603"/>
            </a:xfrm>
            <a:prstGeom prst="ellipse">
              <a:avLst/>
            </a:prstGeom>
            <a:gradFill flip="none" rotWithShape="1">
              <a:gsLst>
                <a:gs pos="0">
                  <a:srgbClr val="00CCFF"/>
                </a:gs>
                <a:gs pos="79000">
                  <a:srgbClr val="0066CC"/>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1" name="Oval 60">
              <a:extLst>
                <a:ext uri="{FF2B5EF4-FFF2-40B4-BE49-F238E27FC236}">
                  <a16:creationId xmlns:a16="http://schemas.microsoft.com/office/drawing/2014/main" id="{A14BDAFB-7E31-60E9-FDED-99E5349780E7}"/>
                </a:ext>
              </a:extLst>
            </p:cNvPr>
            <p:cNvSpPr/>
            <p:nvPr/>
          </p:nvSpPr>
          <p:spPr>
            <a:xfrm>
              <a:off x="7344551" y="3677055"/>
              <a:ext cx="1553603" cy="1553603"/>
            </a:xfrm>
            <a:prstGeom prst="ellipse">
              <a:avLst/>
            </a:prstGeom>
            <a:gradFill>
              <a:gsLst>
                <a:gs pos="0">
                  <a:srgbClr val="FFFF00"/>
                </a:gs>
                <a:gs pos="79000">
                  <a:srgbClr val="FF9900"/>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2" name="Oval 61">
              <a:extLst>
                <a:ext uri="{FF2B5EF4-FFF2-40B4-BE49-F238E27FC236}">
                  <a16:creationId xmlns:a16="http://schemas.microsoft.com/office/drawing/2014/main" id="{D2EF836E-56D9-0B16-76F9-1DCCE0F04441}"/>
                </a:ext>
              </a:extLst>
            </p:cNvPr>
            <p:cNvSpPr/>
            <p:nvPr/>
          </p:nvSpPr>
          <p:spPr>
            <a:xfrm>
              <a:off x="5350889" y="4615004"/>
              <a:ext cx="1553603" cy="1553603"/>
            </a:xfrm>
            <a:prstGeom prst="ellipse">
              <a:avLst/>
            </a:prstGeom>
            <a:gradFill flip="none" rotWithShape="1">
              <a:gsLst>
                <a:gs pos="0">
                  <a:srgbClr val="00CC99"/>
                </a:gs>
                <a:gs pos="79000">
                  <a:srgbClr val="008080"/>
                </a:gs>
              </a:gsLst>
              <a:lin ang="15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3" name="Oval 62">
              <a:extLst>
                <a:ext uri="{FF2B5EF4-FFF2-40B4-BE49-F238E27FC236}">
                  <a16:creationId xmlns:a16="http://schemas.microsoft.com/office/drawing/2014/main" id="{78F4766C-21DB-6FC9-F0E9-7C9BF85A70C6}"/>
                </a:ext>
              </a:extLst>
            </p:cNvPr>
            <p:cNvSpPr/>
            <p:nvPr/>
          </p:nvSpPr>
          <p:spPr>
            <a:xfrm>
              <a:off x="3293845" y="3677055"/>
              <a:ext cx="1553603" cy="1553603"/>
            </a:xfrm>
            <a:prstGeom prst="ellipse">
              <a:avLst/>
            </a:prstGeom>
            <a:gradFill flip="none" rotWithShape="1">
              <a:gsLst>
                <a:gs pos="5000">
                  <a:srgbClr val="FF6600"/>
                </a:gs>
                <a:gs pos="79000">
                  <a:srgbClr val="FF0000"/>
                </a:gs>
              </a:gsLst>
              <a:lin ang="18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4" name="Oval 63">
              <a:extLst>
                <a:ext uri="{FF2B5EF4-FFF2-40B4-BE49-F238E27FC236}">
                  <a16:creationId xmlns:a16="http://schemas.microsoft.com/office/drawing/2014/main" id="{FB910F50-3F52-A880-7E95-DF2C11E9E06C}"/>
                </a:ext>
              </a:extLst>
            </p:cNvPr>
            <p:cNvSpPr/>
            <p:nvPr/>
          </p:nvSpPr>
          <p:spPr>
            <a:xfrm>
              <a:off x="3293845" y="1627341"/>
              <a:ext cx="1553603" cy="1553603"/>
            </a:xfrm>
            <a:prstGeom prst="ellipse">
              <a:avLst/>
            </a:prstGeom>
            <a:gradFill flip="none" rotWithShape="1">
              <a:gsLst>
                <a:gs pos="11000">
                  <a:srgbClr val="0099CC"/>
                </a:gs>
                <a:gs pos="80000">
                  <a:srgbClr val="003366"/>
                </a:gs>
              </a:gsLst>
              <a:lin ang="3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5" name="Oval 64">
              <a:extLst>
                <a:ext uri="{FF2B5EF4-FFF2-40B4-BE49-F238E27FC236}">
                  <a16:creationId xmlns:a16="http://schemas.microsoft.com/office/drawing/2014/main" id="{DA16955A-53B0-A48E-8EC2-9898401219D0}"/>
                </a:ext>
              </a:extLst>
            </p:cNvPr>
            <p:cNvSpPr/>
            <p:nvPr/>
          </p:nvSpPr>
          <p:spPr>
            <a:xfrm>
              <a:off x="5350889" y="689392"/>
              <a:ext cx="1553603" cy="1553603"/>
            </a:xfrm>
            <a:prstGeom prst="ellipse">
              <a:avLst/>
            </a:prstGeom>
            <a:gradFill>
              <a:gsLst>
                <a:gs pos="0">
                  <a:srgbClr val="FF00FF"/>
                </a:gs>
                <a:gs pos="79000">
                  <a:srgbClr val="FF006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6" name="Star: 6 Points 3">
              <a:extLst>
                <a:ext uri="{FF2B5EF4-FFF2-40B4-BE49-F238E27FC236}">
                  <a16:creationId xmlns:a16="http://schemas.microsoft.com/office/drawing/2014/main" id="{4D60849A-24E5-F35A-D894-E390321744EE}"/>
                </a:ext>
              </a:extLst>
            </p:cNvPr>
            <p:cNvSpPr/>
            <p:nvPr/>
          </p:nvSpPr>
          <p:spPr>
            <a:xfrm>
              <a:off x="4134029" y="1466194"/>
              <a:ext cx="3987324" cy="3925612"/>
            </a:xfrm>
            <a:custGeom>
              <a:avLst/>
              <a:gdLst>
                <a:gd name="connsiteX0" fmla="*/ 1 w 3404381"/>
                <a:gd name="connsiteY0" fmla="*/ 851095 h 3404381"/>
                <a:gd name="connsiteX1" fmla="*/ 1134784 w 3404381"/>
                <a:gd name="connsiteY1" fmla="*/ 851081 h 3404381"/>
                <a:gd name="connsiteX2" fmla="*/ 1702191 w 3404381"/>
                <a:gd name="connsiteY2" fmla="*/ 0 h 3404381"/>
                <a:gd name="connsiteX3" fmla="*/ 2269597 w 3404381"/>
                <a:gd name="connsiteY3" fmla="*/ 851081 h 3404381"/>
                <a:gd name="connsiteX4" fmla="*/ 3404380 w 3404381"/>
                <a:gd name="connsiteY4" fmla="*/ 851095 h 3404381"/>
                <a:gd name="connsiteX5" fmla="*/ 2837003 w 3404381"/>
                <a:gd name="connsiteY5" fmla="*/ 1702191 h 3404381"/>
                <a:gd name="connsiteX6" fmla="*/ 3404380 w 3404381"/>
                <a:gd name="connsiteY6" fmla="*/ 2553286 h 3404381"/>
                <a:gd name="connsiteX7" fmla="*/ 2269597 w 3404381"/>
                <a:gd name="connsiteY7" fmla="*/ 2553300 h 3404381"/>
                <a:gd name="connsiteX8" fmla="*/ 1702191 w 3404381"/>
                <a:gd name="connsiteY8" fmla="*/ 3404381 h 3404381"/>
                <a:gd name="connsiteX9" fmla="*/ 1134784 w 3404381"/>
                <a:gd name="connsiteY9" fmla="*/ 2553300 h 3404381"/>
                <a:gd name="connsiteX10" fmla="*/ 1 w 3404381"/>
                <a:gd name="connsiteY10" fmla="*/ 2553286 h 3404381"/>
                <a:gd name="connsiteX11" fmla="*/ 567378 w 3404381"/>
                <a:gd name="connsiteY11" fmla="*/ 1702191 h 3404381"/>
                <a:gd name="connsiteX12" fmla="*/ 1 w 3404381"/>
                <a:gd name="connsiteY12" fmla="*/ 851095 h 3404381"/>
                <a:gd name="connsiteX0" fmla="*/ 0 w 3404379"/>
                <a:gd name="connsiteY0" fmla="*/ 851095 h 3404381"/>
                <a:gd name="connsiteX1" fmla="*/ 1134783 w 3404379"/>
                <a:gd name="connsiteY1" fmla="*/ 851081 h 3404381"/>
                <a:gd name="connsiteX2" fmla="*/ 1702190 w 3404379"/>
                <a:gd name="connsiteY2" fmla="*/ 0 h 3404381"/>
                <a:gd name="connsiteX3" fmla="*/ 2269596 w 3404379"/>
                <a:gd name="connsiteY3" fmla="*/ 851081 h 3404381"/>
                <a:gd name="connsiteX4" fmla="*/ 3404379 w 3404379"/>
                <a:gd name="connsiteY4" fmla="*/ 851095 h 3404381"/>
                <a:gd name="connsiteX5" fmla="*/ 2837002 w 3404379"/>
                <a:gd name="connsiteY5" fmla="*/ 1702191 h 3404381"/>
                <a:gd name="connsiteX6" fmla="*/ 3404379 w 3404379"/>
                <a:gd name="connsiteY6" fmla="*/ 2553286 h 3404381"/>
                <a:gd name="connsiteX7" fmla="*/ 2269596 w 3404379"/>
                <a:gd name="connsiteY7" fmla="*/ 2553300 h 3404381"/>
                <a:gd name="connsiteX8" fmla="*/ 1702190 w 3404379"/>
                <a:gd name="connsiteY8" fmla="*/ 3404381 h 3404381"/>
                <a:gd name="connsiteX9" fmla="*/ 1134783 w 3404379"/>
                <a:gd name="connsiteY9" fmla="*/ 2553300 h 3404381"/>
                <a:gd name="connsiteX10" fmla="*/ 0 w 3404379"/>
                <a:gd name="connsiteY10" fmla="*/ 2553286 h 3404381"/>
                <a:gd name="connsiteX11" fmla="*/ 567377 w 3404379"/>
                <a:gd name="connsiteY11" fmla="*/ 1702191 h 3404381"/>
                <a:gd name="connsiteX12" fmla="*/ 0 w 3404379"/>
                <a:gd name="connsiteY12" fmla="*/ 851095 h 3404381"/>
                <a:gd name="connsiteX0" fmla="*/ 0 w 3493691"/>
                <a:gd name="connsiteY0" fmla="*/ 851095 h 3404381"/>
                <a:gd name="connsiteX1" fmla="*/ 1134783 w 3493691"/>
                <a:gd name="connsiteY1" fmla="*/ 851081 h 3404381"/>
                <a:gd name="connsiteX2" fmla="*/ 1702190 w 3493691"/>
                <a:gd name="connsiteY2" fmla="*/ 0 h 3404381"/>
                <a:gd name="connsiteX3" fmla="*/ 2269596 w 3493691"/>
                <a:gd name="connsiteY3" fmla="*/ 851081 h 3404381"/>
                <a:gd name="connsiteX4" fmla="*/ 3404379 w 3493691"/>
                <a:gd name="connsiteY4" fmla="*/ 851095 h 3404381"/>
                <a:gd name="connsiteX5" fmla="*/ 2837002 w 3493691"/>
                <a:gd name="connsiteY5" fmla="*/ 1702191 h 3404381"/>
                <a:gd name="connsiteX6" fmla="*/ 3404379 w 3493691"/>
                <a:gd name="connsiteY6" fmla="*/ 2553286 h 3404381"/>
                <a:gd name="connsiteX7" fmla="*/ 2269596 w 3493691"/>
                <a:gd name="connsiteY7" fmla="*/ 2553300 h 3404381"/>
                <a:gd name="connsiteX8" fmla="*/ 1702190 w 3493691"/>
                <a:gd name="connsiteY8" fmla="*/ 3404381 h 3404381"/>
                <a:gd name="connsiteX9" fmla="*/ 1134783 w 3493691"/>
                <a:gd name="connsiteY9" fmla="*/ 2553300 h 3404381"/>
                <a:gd name="connsiteX10" fmla="*/ 0 w 3493691"/>
                <a:gd name="connsiteY10" fmla="*/ 2553286 h 3404381"/>
                <a:gd name="connsiteX11" fmla="*/ 567377 w 3493691"/>
                <a:gd name="connsiteY11" fmla="*/ 1702191 h 3404381"/>
                <a:gd name="connsiteX12" fmla="*/ 0 w 3493691"/>
                <a:gd name="connsiteY12" fmla="*/ 851095 h 3404381"/>
                <a:gd name="connsiteX0" fmla="*/ 0 w 3493691"/>
                <a:gd name="connsiteY0" fmla="*/ 851095 h 3404381"/>
                <a:gd name="connsiteX1" fmla="*/ 1134783 w 3493691"/>
                <a:gd name="connsiteY1" fmla="*/ 851081 h 3404381"/>
                <a:gd name="connsiteX2" fmla="*/ 1702190 w 3493691"/>
                <a:gd name="connsiteY2" fmla="*/ 0 h 3404381"/>
                <a:gd name="connsiteX3" fmla="*/ 2269596 w 3493691"/>
                <a:gd name="connsiteY3" fmla="*/ 851081 h 3404381"/>
                <a:gd name="connsiteX4" fmla="*/ 3404379 w 3493691"/>
                <a:gd name="connsiteY4" fmla="*/ 851095 h 3404381"/>
                <a:gd name="connsiteX5" fmla="*/ 2837002 w 3493691"/>
                <a:gd name="connsiteY5" fmla="*/ 1702191 h 3404381"/>
                <a:gd name="connsiteX6" fmla="*/ 3404379 w 3493691"/>
                <a:gd name="connsiteY6" fmla="*/ 2553286 h 3404381"/>
                <a:gd name="connsiteX7" fmla="*/ 2269596 w 3493691"/>
                <a:gd name="connsiteY7" fmla="*/ 2553300 h 3404381"/>
                <a:gd name="connsiteX8" fmla="*/ 1702190 w 3493691"/>
                <a:gd name="connsiteY8" fmla="*/ 3404381 h 3404381"/>
                <a:gd name="connsiteX9" fmla="*/ 1134783 w 3493691"/>
                <a:gd name="connsiteY9" fmla="*/ 2553300 h 3404381"/>
                <a:gd name="connsiteX10" fmla="*/ 0 w 3493691"/>
                <a:gd name="connsiteY10" fmla="*/ 2553286 h 3404381"/>
                <a:gd name="connsiteX11" fmla="*/ 567377 w 3493691"/>
                <a:gd name="connsiteY11" fmla="*/ 1702191 h 3404381"/>
                <a:gd name="connsiteX12" fmla="*/ 0 w 3493691"/>
                <a:gd name="connsiteY12" fmla="*/ 851095 h 3404381"/>
                <a:gd name="connsiteX0" fmla="*/ 0 w 3493691"/>
                <a:gd name="connsiteY0" fmla="*/ 851095 h 3455083"/>
                <a:gd name="connsiteX1" fmla="*/ 1134783 w 3493691"/>
                <a:gd name="connsiteY1" fmla="*/ 851081 h 3455083"/>
                <a:gd name="connsiteX2" fmla="*/ 1702190 w 3493691"/>
                <a:gd name="connsiteY2" fmla="*/ 0 h 3455083"/>
                <a:gd name="connsiteX3" fmla="*/ 2269596 w 3493691"/>
                <a:gd name="connsiteY3" fmla="*/ 851081 h 3455083"/>
                <a:gd name="connsiteX4" fmla="*/ 3404379 w 3493691"/>
                <a:gd name="connsiteY4" fmla="*/ 851095 h 3455083"/>
                <a:gd name="connsiteX5" fmla="*/ 2837002 w 3493691"/>
                <a:gd name="connsiteY5" fmla="*/ 1702191 h 3455083"/>
                <a:gd name="connsiteX6" fmla="*/ 3404379 w 3493691"/>
                <a:gd name="connsiteY6" fmla="*/ 2553286 h 3455083"/>
                <a:gd name="connsiteX7" fmla="*/ 2269596 w 3493691"/>
                <a:gd name="connsiteY7" fmla="*/ 2553300 h 3455083"/>
                <a:gd name="connsiteX8" fmla="*/ 1702190 w 3493691"/>
                <a:gd name="connsiteY8" fmla="*/ 3404381 h 3455083"/>
                <a:gd name="connsiteX9" fmla="*/ 1134783 w 3493691"/>
                <a:gd name="connsiteY9" fmla="*/ 2553300 h 3455083"/>
                <a:gd name="connsiteX10" fmla="*/ 0 w 3493691"/>
                <a:gd name="connsiteY10" fmla="*/ 2553286 h 3455083"/>
                <a:gd name="connsiteX11" fmla="*/ 567377 w 3493691"/>
                <a:gd name="connsiteY11" fmla="*/ 1702191 h 3455083"/>
                <a:gd name="connsiteX12" fmla="*/ 0 w 3493691"/>
                <a:gd name="connsiteY12" fmla="*/ 851095 h 3455083"/>
                <a:gd name="connsiteX0" fmla="*/ 89312 w 3583003"/>
                <a:gd name="connsiteY0" fmla="*/ 851095 h 3455083"/>
                <a:gd name="connsiteX1" fmla="*/ 1224095 w 3583003"/>
                <a:gd name="connsiteY1" fmla="*/ 851081 h 3455083"/>
                <a:gd name="connsiteX2" fmla="*/ 1791502 w 3583003"/>
                <a:gd name="connsiteY2" fmla="*/ 0 h 3455083"/>
                <a:gd name="connsiteX3" fmla="*/ 2358908 w 3583003"/>
                <a:gd name="connsiteY3" fmla="*/ 851081 h 3455083"/>
                <a:gd name="connsiteX4" fmla="*/ 3493691 w 3583003"/>
                <a:gd name="connsiteY4" fmla="*/ 851095 h 3455083"/>
                <a:gd name="connsiteX5" fmla="*/ 2926314 w 3583003"/>
                <a:gd name="connsiteY5" fmla="*/ 1702191 h 3455083"/>
                <a:gd name="connsiteX6" fmla="*/ 3493691 w 3583003"/>
                <a:gd name="connsiteY6" fmla="*/ 2553286 h 3455083"/>
                <a:gd name="connsiteX7" fmla="*/ 2358908 w 3583003"/>
                <a:gd name="connsiteY7" fmla="*/ 2553300 h 3455083"/>
                <a:gd name="connsiteX8" fmla="*/ 1791502 w 3583003"/>
                <a:gd name="connsiteY8" fmla="*/ 3404381 h 3455083"/>
                <a:gd name="connsiteX9" fmla="*/ 1224095 w 3583003"/>
                <a:gd name="connsiteY9" fmla="*/ 2553300 h 3455083"/>
                <a:gd name="connsiteX10" fmla="*/ 89312 w 3583003"/>
                <a:gd name="connsiteY10" fmla="*/ 2553286 h 3455083"/>
                <a:gd name="connsiteX11" fmla="*/ 656689 w 3583003"/>
                <a:gd name="connsiteY11" fmla="*/ 1702191 h 3455083"/>
                <a:gd name="connsiteX12" fmla="*/ 89312 w 3583003"/>
                <a:gd name="connsiteY12" fmla="*/ 851095 h 3455083"/>
                <a:gd name="connsiteX0" fmla="*/ 89312 w 3583003"/>
                <a:gd name="connsiteY0" fmla="*/ 851095 h 3455083"/>
                <a:gd name="connsiteX1" fmla="*/ 1224095 w 3583003"/>
                <a:gd name="connsiteY1" fmla="*/ 851081 h 3455083"/>
                <a:gd name="connsiteX2" fmla="*/ 1791502 w 3583003"/>
                <a:gd name="connsiteY2" fmla="*/ 0 h 3455083"/>
                <a:gd name="connsiteX3" fmla="*/ 2358908 w 3583003"/>
                <a:gd name="connsiteY3" fmla="*/ 851081 h 3455083"/>
                <a:gd name="connsiteX4" fmla="*/ 3493691 w 3583003"/>
                <a:gd name="connsiteY4" fmla="*/ 851095 h 3455083"/>
                <a:gd name="connsiteX5" fmla="*/ 2926314 w 3583003"/>
                <a:gd name="connsiteY5" fmla="*/ 1702191 h 3455083"/>
                <a:gd name="connsiteX6" fmla="*/ 3493691 w 3583003"/>
                <a:gd name="connsiteY6" fmla="*/ 2553286 h 3455083"/>
                <a:gd name="connsiteX7" fmla="*/ 2358908 w 3583003"/>
                <a:gd name="connsiteY7" fmla="*/ 2553300 h 3455083"/>
                <a:gd name="connsiteX8" fmla="*/ 1791502 w 3583003"/>
                <a:gd name="connsiteY8" fmla="*/ 3404381 h 3455083"/>
                <a:gd name="connsiteX9" fmla="*/ 1224095 w 3583003"/>
                <a:gd name="connsiteY9" fmla="*/ 2553300 h 3455083"/>
                <a:gd name="connsiteX10" fmla="*/ 89312 w 3583003"/>
                <a:gd name="connsiteY10" fmla="*/ 2553286 h 3455083"/>
                <a:gd name="connsiteX11" fmla="*/ 656689 w 3583003"/>
                <a:gd name="connsiteY11" fmla="*/ 1702191 h 3455083"/>
                <a:gd name="connsiteX12" fmla="*/ 89312 w 3583003"/>
                <a:gd name="connsiteY12" fmla="*/ 851095 h 3455083"/>
                <a:gd name="connsiteX0" fmla="*/ 89312 w 3516513"/>
                <a:gd name="connsiteY0" fmla="*/ 851095 h 3455083"/>
                <a:gd name="connsiteX1" fmla="*/ 1224095 w 3516513"/>
                <a:gd name="connsiteY1" fmla="*/ 851081 h 3455083"/>
                <a:gd name="connsiteX2" fmla="*/ 1791502 w 3516513"/>
                <a:gd name="connsiteY2" fmla="*/ 0 h 3455083"/>
                <a:gd name="connsiteX3" fmla="*/ 2358908 w 3516513"/>
                <a:gd name="connsiteY3" fmla="*/ 851081 h 3455083"/>
                <a:gd name="connsiteX4" fmla="*/ 3493691 w 3516513"/>
                <a:gd name="connsiteY4" fmla="*/ 851095 h 3455083"/>
                <a:gd name="connsiteX5" fmla="*/ 2926314 w 3516513"/>
                <a:gd name="connsiteY5" fmla="*/ 1702191 h 3455083"/>
                <a:gd name="connsiteX6" fmla="*/ 3493691 w 3516513"/>
                <a:gd name="connsiteY6" fmla="*/ 2553286 h 3455083"/>
                <a:gd name="connsiteX7" fmla="*/ 2358908 w 3516513"/>
                <a:gd name="connsiteY7" fmla="*/ 2553300 h 3455083"/>
                <a:gd name="connsiteX8" fmla="*/ 1791502 w 3516513"/>
                <a:gd name="connsiteY8" fmla="*/ 3404381 h 3455083"/>
                <a:gd name="connsiteX9" fmla="*/ 1224095 w 3516513"/>
                <a:gd name="connsiteY9" fmla="*/ 2553300 h 3455083"/>
                <a:gd name="connsiteX10" fmla="*/ 89312 w 3516513"/>
                <a:gd name="connsiteY10" fmla="*/ 2553286 h 3455083"/>
                <a:gd name="connsiteX11" fmla="*/ 656689 w 3516513"/>
                <a:gd name="connsiteY11" fmla="*/ 1702191 h 3455083"/>
                <a:gd name="connsiteX12" fmla="*/ 89312 w 3516513"/>
                <a:gd name="connsiteY12" fmla="*/ 851095 h 3455083"/>
                <a:gd name="connsiteX0" fmla="*/ 89312 w 3516513"/>
                <a:gd name="connsiteY0" fmla="*/ 851095 h 3455083"/>
                <a:gd name="connsiteX1" fmla="*/ 1224095 w 3516513"/>
                <a:gd name="connsiteY1" fmla="*/ 851081 h 3455083"/>
                <a:gd name="connsiteX2" fmla="*/ 1791502 w 3516513"/>
                <a:gd name="connsiteY2" fmla="*/ 0 h 3455083"/>
                <a:gd name="connsiteX3" fmla="*/ 2358908 w 3516513"/>
                <a:gd name="connsiteY3" fmla="*/ 851081 h 3455083"/>
                <a:gd name="connsiteX4" fmla="*/ 3493691 w 3516513"/>
                <a:gd name="connsiteY4" fmla="*/ 851095 h 3455083"/>
                <a:gd name="connsiteX5" fmla="*/ 2926314 w 3516513"/>
                <a:gd name="connsiteY5" fmla="*/ 1702191 h 3455083"/>
                <a:gd name="connsiteX6" fmla="*/ 3493691 w 3516513"/>
                <a:gd name="connsiteY6" fmla="*/ 2553286 h 3455083"/>
                <a:gd name="connsiteX7" fmla="*/ 2358908 w 3516513"/>
                <a:gd name="connsiteY7" fmla="*/ 2553300 h 3455083"/>
                <a:gd name="connsiteX8" fmla="*/ 1791502 w 3516513"/>
                <a:gd name="connsiteY8" fmla="*/ 3404381 h 3455083"/>
                <a:gd name="connsiteX9" fmla="*/ 1224095 w 3516513"/>
                <a:gd name="connsiteY9" fmla="*/ 2553300 h 3455083"/>
                <a:gd name="connsiteX10" fmla="*/ 89312 w 3516513"/>
                <a:gd name="connsiteY10" fmla="*/ 2553286 h 3455083"/>
                <a:gd name="connsiteX11" fmla="*/ 656689 w 3516513"/>
                <a:gd name="connsiteY11" fmla="*/ 1702191 h 3455083"/>
                <a:gd name="connsiteX12" fmla="*/ 89312 w 3516513"/>
                <a:gd name="connsiteY12" fmla="*/ 851095 h 3455083"/>
                <a:gd name="connsiteX0" fmla="*/ 89312 w 3519731"/>
                <a:gd name="connsiteY0" fmla="*/ 851095 h 3455083"/>
                <a:gd name="connsiteX1" fmla="*/ 1224095 w 3519731"/>
                <a:gd name="connsiteY1" fmla="*/ 851081 h 3455083"/>
                <a:gd name="connsiteX2" fmla="*/ 1791502 w 3519731"/>
                <a:gd name="connsiteY2" fmla="*/ 0 h 3455083"/>
                <a:gd name="connsiteX3" fmla="*/ 2358908 w 3519731"/>
                <a:gd name="connsiteY3" fmla="*/ 851081 h 3455083"/>
                <a:gd name="connsiteX4" fmla="*/ 3493691 w 3519731"/>
                <a:gd name="connsiteY4" fmla="*/ 851095 h 3455083"/>
                <a:gd name="connsiteX5" fmla="*/ 2926314 w 3519731"/>
                <a:gd name="connsiteY5" fmla="*/ 1702191 h 3455083"/>
                <a:gd name="connsiteX6" fmla="*/ 3493691 w 3519731"/>
                <a:gd name="connsiteY6" fmla="*/ 2553286 h 3455083"/>
                <a:gd name="connsiteX7" fmla="*/ 2358908 w 3519731"/>
                <a:gd name="connsiteY7" fmla="*/ 2553300 h 3455083"/>
                <a:gd name="connsiteX8" fmla="*/ 1791502 w 3519731"/>
                <a:gd name="connsiteY8" fmla="*/ 3404381 h 3455083"/>
                <a:gd name="connsiteX9" fmla="*/ 1224095 w 3519731"/>
                <a:gd name="connsiteY9" fmla="*/ 2553300 h 3455083"/>
                <a:gd name="connsiteX10" fmla="*/ 89312 w 3519731"/>
                <a:gd name="connsiteY10" fmla="*/ 2553286 h 3455083"/>
                <a:gd name="connsiteX11" fmla="*/ 656689 w 3519731"/>
                <a:gd name="connsiteY11" fmla="*/ 1702191 h 3455083"/>
                <a:gd name="connsiteX12" fmla="*/ 89312 w 3519731"/>
                <a:gd name="connsiteY12" fmla="*/ 851095 h 3455083"/>
                <a:gd name="connsiteX0" fmla="*/ 89312 w 3519731"/>
                <a:gd name="connsiteY0" fmla="*/ 851095 h 3404386"/>
                <a:gd name="connsiteX1" fmla="*/ 1224095 w 3519731"/>
                <a:gd name="connsiteY1" fmla="*/ 851081 h 3404386"/>
                <a:gd name="connsiteX2" fmla="*/ 1791502 w 3519731"/>
                <a:gd name="connsiteY2" fmla="*/ 0 h 3404386"/>
                <a:gd name="connsiteX3" fmla="*/ 2358908 w 3519731"/>
                <a:gd name="connsiteY3" fmla="*/ 851081 h 3404386"/>
                <a:gd name="connsiteX4" fmla="*/ 3493691 w 3519731"/>
                <a:gd name="connsiteY4" fmla="*/ 851095 h 3404386"/>
                <a:gd name="connsiteX5" fmla="*/ 2926314 w 3519731"/>
                <a:gd name="connsiteY5" fmla="*/ 1702191 h 3404386"/>
                <a:gd name="connsiteX6" fmla="*/ 3493691 w 3519731"/>
                <a:gd name="connsiteY6" fmla="*/ 2553286 h 3404386"/>
                <a:gd name="connsiteX7" fmla="*/ 2358908 w 3519731"/>
                <a:gd name="connsiteY7" fmla="*/ 2553300 h 3404386"/>
                <a:gd name="connsiteX8" fmla="*/ 1791502 w 3519731"/>
                <a:gd name="connsiteY8" fmla="*/ 3404381 h 3404386"/>
                <a:gd name="connsiteX9" fmla="*/ 1224095 w 3519731"/>
                <a:gd name="connsiteY9" fmla="*/ 2553300 h 3404386"/>
                <a:gd name="connsiteX10" fmla="*/ 89312 w 3519731"/>
                <a:gd name="connsiteY10" fmla="*/ 2553286 h 3404386"/>
                <a:gd name="connsiteX11" fmla="*/ 656689 w 3519731"/>
                <a:gd name="connsiteY11" fmla="*/ 1702191 h 3404386"/>
                <a:gd name="connsiteX12" fmla="*/ 89312 w 3519731"/>
                <a:gd name="connsiteY12" fmla="*/ 851095 h 3404386"/>
                <a:gd name="connsiteX0" fmla="*/ 22823 w 3453242"/>
                <a:gd name="connsiteY0" fmla="*/ 851095 h 3404386"/>
                <a:gd name="connsiteX1" fmla="*/ 1157606 w 3453242"/>
                <a:gd name="connsiteY1" fmla="*/ 851081 h 3404386"/>
                <a:gd name="connsiteX2" fmla="*/ 1725013 w 3453242"/>
                <a:gd name="connsiteY2" fmla="*/ 0 h 3404386"/>
                <a:gd name="connsiteX3" fmla="*/ 2292419 w 3453242"/>
                <a:gd name="connsiteY3" fmla="*/ 851081 h 3404386"/>
                <a:gd name="connsiteX4" fmla="*/ 3427202 w 3453242"/>
                <a:gd name="connsiteY4" fmla="*/ 851095 h 3404386"/>
                <a:gd name="connsiteX5" fmla="*/ 2859825 w 3453242"/>
                <a:gd name="connsiteY5" fmla="*/ 1702191 h 3404386"/>
                <a:gd name="connsiteX6" fmla="*/ 3427202 w 3453242"/>
                <a:gd name="connsiteY6" fmla="*/ 2553286 h 3404386"/>
                <a:gd name="connsiteX7" fmla="*/ 2292419 w 3453242"/>
                <a:gd name="connsiteY7" fmla="*/ 2553300 h 3404386"/>
                <a:gd name="connsiteX8" fmla="*/ 1725013 w 3453242"/>
                <a:gd name="connsiteY8" fmla="*/ 3404381 h 3404386"/>
                <a:gd name="connsiteX9" fmla="*/ 1157606 w 3453242"/>
                <a:gd name="connsiteY9" fmla="*/ 2553300 h 3404386"/>
                <a:gd name="connsiteX10" fmla="*/ 22823 w 3453242"/>
                <a:gd name="connsiteY10" fmla="*/ 2553286 h 3404386"/>
                <a:gd name="connsiteX11" fmla="*/ 590200 w 3453242"/>
                <a:gd name="connsiteY11" fmla="*/ 1702191 h 3404386"/>
                <a:gd name="connsiteX12" fmla="*/ 22823 w 3453242"/>
                <a:gd name="connsiteY12" fmla="*/ 851095 h 3404386"/>
                <a:gd name="connsiteX0" fmla="*/ 18518 w 3448937"/>
                <a:gd name="connsiteY0" fmla="*/ 851095 h 3404386"/>
                <a:gd name="connsiteX1" fmla="*/ 1153301 w 3448937"/>
                <a:gd name="connsiteY1" fmla="*/ 851081 h 3404386"/>
                <a:gd name="connsiteX2" fmla="*/ 1720708 w 3448937"/>
                <a:gd name="connsiteY2" fmla="*/ 0 h 3404386"/>
                <a:gd name="connsiteX3" fmla="*/ 2288114 w 3448937"/>
                <a:gd name="connsiteY3" fmla="*/ 851081 h 3404386"/>
                <a:gd name="connsiteX4" fmla="*/ 3422897 w 3448937"/>
                <a:gd name="connsiteY4" fmla="*/ 851095 h 3404386"/>
                <a:gd name="connsiteX5" fmla="*/ 2855520 w 3448937"/>
                <a:gd name="connsiteY5" fmla="*/ 1702191 h 3404386"/>
                <a:gd name="connsiteX6" fmla="*/ 3422897 w 3448937"/>
                <a:gd name="connsiteY6" fmla="*/ 2553286 h 3404386"/>
                <a:gd name="connsiteX7" fmla="*/ 2288114 w 3448937"/>
                <a:gd name="connsiteY7" fmla="*/ 2553300 h 3404386"/>
                <a:gd name="connsiteX8" fmla="*/ 1720708 w 3448937"/>
                <a:gd name="connsiteY8" fmla="*/ 3404381 h 3404386"/>
                <a:gd name="connsiteX9" fmla="*/ 1153301 w 3448937"/>
                <a:gd name="connsiteY9" fmla="*/ 2553300 h 3404386"/>
                <a:gd name="connsiteX10" fmla="*/ 18518 w 3448937"/>
                <a:gd name="connsiteY10" fmla="*/ 2553286 h 3404386"/>
                <a:gd name="connsiteX11" fmla="*/ 585895 w 3448937"/>
                <a:gd name="connsiteY11" fmla="*/ 1702191 h 3404386"/>
                <a:gd name="connsiteX12" fmla="*/ 18518 w 3448937"/>
                <a:gd name="connsiteY12" fmla="*/ 851095 h 3404386"/>
                <a:gd name="connsiteX0" fmla="*/ 18518 w 3448937"/>
                <a:gd name="connsiteY0" fmla="*/ 851095 h 3404386"/>
                <a:gd name="connsiteX1" fmla="*/ 1153301 w 3448937"/>
                <a:gd name="connsiteY1" fmla="*/ 851081 h 3404386"/>
                <a:gd name="connsiteX2" fmla="*/ 1720708 w 3448937"/>
                <a:gd name="connsiteY2" fmla="*/ 0 h 3404386"/>
                <a:gd name="connsiteX3" fmla="*/ 2288114 w 3448937"/>
                <a:gd name="connsiteY3" fmla="*/ 851081 h 3404386"/>
                <a:gd name="connsiteX4" fmla="*/ 3422897 w 3448937"/>
                <a:gd name="connsiteY4" fmla="*/ 851095 h 3404386"/>
                <a:gd name="connsiteX5" fmla="*/ 2855520 w 3448937"/>
                <a:gd name="connsiteY5" fmla="*/ 1702191 h 3404386"/>
                <a:gd name="connsiteX6" fmla="*/ 3422897 w 3448937"/>
                <a:gd name="connsiteY6" fmla="*/ 2553286 h 3404386"/>
                <a:gd name="connsiteX7" fmla="*/ 2288114 w 3448937"/>
                <a:gd name="connsiteY7" fmla="*/ 2553300 h 3404386"/>
                <a:gd name="connsiteX8" fmla="*/ 1720708 w 3448937"/>
                <a:gd name="connsiteY8" fmla="*/ 3404381 h 3404386"/>
                <a:gd name="connsiteX9" fmla="*/ 1153301 w 3448937"/>
                <a:gd name="connsiteY9" fmla="*/ 2553300 h 3404386"/>
                <a:gd name="connsiteX10" fmla="*/ 18518 w 3448937"/>
                <a:gd name="connsiteY10" fmla="*/ 2553286 h 3404386"/>
                <a:gd name="connsiteX11" fmla="*/ 585895 w 3448937"/>
                <a:gd name="connsiteY11" fmla="*/ 1702191 h 3404386"/>
                <a:gd name="connsiteX12" fmla="*/ 18518 w 3448937"/>
                <a:gd name="connsiteY12" fmla="*/ 851095 h 3404386"/>
                <a:gd name="connsiteX0" fmla="*/ 18518 w 3451179"/>
                <a:gd name="connsiteY0" fmla="*/ 851095 h 3404386"/>
                <a:gd name="connsiteX1" fmla="*/ 1153301 w 3451179"/>
                <a:gd name="connsiteY1" fmla="*/ 851081 h 3404386"/>
                <a:gd name="connsiteX2" fmla="*/ 1720708 w 3451179"/>
                <a:gd name="connsiteY2" fmla="*/ 0 h 3404386"/>
                <a:gd name="connsiteX3" fmla="*/ 2288114 w 3451179"/>
                <a:gd name="connsiteY3" fmla="*/ 851081 h 3404386"/>
                <a:gd name="connsiteX4" fmla="*/ 3422897 w 3451179"/>
                <a:gd name="connsiteY4" fmla="*/ 851095 h 3404386"/>
                <a:gd name="connsiteX5" fmla="*/ 2855520 w 3451179"/>
                <a:gd name="connsiteY5" fmla="*/ 1702191 h 3404386"/>
                <a:gd name="connsiteX6" fmla="*/ 3422897 w 3451179"/>
                <a:gd name="connsiteY6" fmla="*/ 2553286 h 3404386"/>
                <a:gd name="connsiteX7" fmla="*/ 2288114 w 3451179"/>
                <a:gd name="connsiteY7" fmla="*/ 2553300 h 3404386"/>
                <a:gd name="connsiteX8" fmla="*/ 1720708 w 3451179"/>
                <a:gd name="connsiteY8" fmla="*/ 3404381 h 3404386"/>
                <a:gd name="connsiteX9" fmla="*/ 1153301 w 3451179"/>
                <a:gd name="connsiteY9" fmla="*/ 2553300 h 3404386"/>
                <a:gd name="connsiteX10" fmla="*/ 18518 w 3451179"/>
                <a:gd name="connsiteY10" fmla="*/ 2553286 h 3404386"/>
                <a:gd name="connsiteX11" fmla="*/ 585895 w 3451179"/>
                <a:gd name="connsiteY11" fmla="*/ 1702191 h 3404386"/>
                <a:gd name="connsiteX12" fmla="*/ 18518 w 3451179"/>
                <a:gd name="connsiteY12" fmla="*/ 851095 h 3404386"/>
                <a:gd name="connsiteX0" fmla="*/ 18518 w 3471506"/>
                <a:gd name="connsiteY0" fmla="*/ 851095 h 3404386"/>
                <a:gd name="connsiteX1" fmla="*/ 1153301 w 3471506"/>
                <a:gd name="connsiteY1" fmla="*/ 851081 h 3404386"/>
                <a:gd name="connsiteX2" fmla="*/ 1720708 w 3471506"/>
                <a:gd name="connsiteY2" fmla="*/ 0 h 3404386"/>
                <a:gd name="connsiteX3" fmla="*/ 2288114 w 3471506"/>
                <a:gd name="connsiteY3" fmla="*/ 851081 h 3404386"/>
                <a:gd name="connsiteX4" fmla="*/ 3422897 w 3471506"/>
                <a:gd name="connsiteY4" fmla="*/ 851095 h 3404386"/>
                <a:gd name="connsiteX5" fmla="*/ 2855520 w 3471506"/>
                <a:gd name="connsiteY5" fmla="*/ 1702191 h 3404386"/>
                <a:gd name="connsiteX6" fmla="*/ 3422897 w 3471506"/>
                <a:gd name="connsiteY6" fmla="*/ 2553286 h 3404386"/>
                <a:gd name="connsiteX7" fmla="*/ 2288114 w 3471506"/>
                <a:gd name="connsiteY7" fmla="*/ 2553300 h 3404386"/>
                <a:gd name="connsiteX8" fmla="*/ 1720708 w 3471506"/>
                <a:gd name="connsiteY8" fmla="*/ 3404381 h 3404386"/>
                <a:gd name="connsiteX9" fmla="*/ 1153301 w 3471506"/>
                <a:gd name="connsiteY9" fmla="*/ 2553300 h 3404386"/>
                <a:gd name="connsiteX10" fmla="*/ 18518 w 3471506"/>
                <a:gd name="connsiteY10" fmla="*/ 2553286 h 3404386"/>
                <a:gd name="connsiteX11" fmla="*/ 585895 w 3471506"/>
                <a:gd name="connsiteY11" fmla="*/ 1702191 h 3404386"/>
                <a:gd name="connsiteX12" fmla="*/ 18518 w 3471506"/>
                <a:gd name="connsiteY12" fmla="*/ 851095 h 3404386"/>
                <a:gd name="connsiteX0" fmla="*/ 18518 w 3471506"/>
                <a:gd name="connsiteY0" fmla="*/ 851095 h 3404386"/>
                <a:gd name="connsiteX1" fmla="*/ 1153301 w 3471506"/>
                <a:gd name="connsiteY1" fmla="*/ 851081 h 3404386"/>
                <a:gd name="connsiteX2" fmla="*/ 1720708 w 3471506"/>
                <a:gd name="connsiteY2" fmla="*/ 0 h 3404386"/>
                <a:gd name="connsiteX3" fmla="*/ 2288114 w 3471506"/>
                <a:gd name="connsiteY3" fmla="*/ 851081 h 3404386"/>
                <a:gd name="connsiteX4" fmla="*/ 3422897 w 3471506"/>
                <a:gd name="connsiteY4" fmla="*/ 851095 h 3404386"/>
                <a:gd name="connsiteX5" fmla="*/ 2855520 w 3471506"/>
                <a:gd name="connsiteY5" fmla="*/ 1702191 h 3404386"/>
                <a:gd name="connsiteX6" fmla="*/ 3422897 w 3471506"/>
                <a:gd name="connsiteY6" fmla="*/ 2553286 h 3404386"/>
                <a:gd name="connsiteX7" fmla="*/ 2288114 w 3471506"/>
                <a:gd name="connsiteY7" fmla="*/ 2553300 h 3404386"/>
                <a:gd name="connsiteX8" fmla="*/ 1720708 w 3471506"/>
                <a:gd name="connsiteY8" fmla="*/ 3404381 h 3404386"/>
                <a:gd name="connsiteX9" fmla="*/ 1153301 w 3471506"/>
                <a:gd name="connsiteY9" fmla="*/ 2553300 h 3404386"/>
                <a:gd name="connsiteX10" fmla="*/ 18518 w 3471506"/>
                <a:gd name="connsiteY10" fmla="*/ 2553286 h 3404386"/>
                <a:gd name="connsiteX11" fmla="*/ 585895 w 3471506"/>
                <a:gd name="connsiteY11" fmla="*/ 1702191 h 3404386"/>
                <a:gd name="connsiteX12" fmla="*/ 18518 w 3471506"/>
                <a:gd name="connsiteY12" fmla="*/ 851095 h 3404386"/>
                <a:gd name="connsiteX0" fmla="*/ 18518 w 3471506"/>
                <a:gd name="connsiteY0" fmla="*/ 851095 h 3404546"/>
                <a:gd name="connsiteX1" fmla="*/ 1153301 w 3471506"/>
                <a:gd name="connsiteY1" fmla="*/ 851081 h 3404546"/>
                <a:gd name="connsiteX2" fmla="*/ 1720708 w 3471506"/>
                <a:gd name="connsiteY2" fmla="*/ 0 h 3404546"/>
                <a:gd name="connsiteX3" fmla="*/ 2288114 w 3471506"/>
                <a:gd name="connsiteY3" fmla="*/ 851081 h 3404546"/>
                <a:gd name="connsiteX4" fmla="*/ 3422897 w 3471506"/>
                <a:gd name="connsiteY4" fmla="*/ 851095 h 3404546"/>
                <a:gd name="connsiteX5" fmla="*/ 2855520 w 3471506"/>
                <a:gd name="connsiteY5" fmla="*/ 1702191 h 3404546"/>
                <a:gd name="connsiteX6" fmla="*/ 3422897 w 3471506"/>
                <a:gd name="connsiteY6" fmla="*/ 2553286 h 3404546"/>
                <a:gd name="connsiteX7" fmla="*/ 2288114 w 3471506"/>
                <a:gd name="connsiteY7" fmla="*/ 2553300 h 3404546"/>
                <a:gd name="connsiteX8" fmla="*/ 1720708 w 3471506"/>
                <a:gd name="connsiteY8" fmla="*/ 3404381 h 3404546"/>
                <a:gd name="connsiteX9" fmla="*/ 1153301 w 3471506"/>
                <a:gd name="connsiteY9" fmla="*/ 2553300 h 3404546"/>
                <a:gd name="connsiteX10" fmla="*/ 18518 w 3471506"/>
                <a:gd name="connsiteY10" fmla="*/ 2553286 h 3404546"/>
                <a:gd name="connsiteX11" fmla="*/ 585895 w 3471506"/>
                <a:gd name="connsiteY11" fmla="*/ 1702191 h 3404546"/>
                <a:gd name="connsiteX12" fmla="*/ 18518 w 3471506"/>
                <a:gd name="connsiteY12" fmla="*/ 851095 h 3404546"/>
                <a:gd name="connsiteX0" fmla="*/ 25579 w 3478567"/>
                <a:gd name="connsiteY0" fmla="*/ 851095 h 3404546"/>
                <a:gd name="connsiteX1" fmla="*/ 1160362 w 3478567"/>
                <a:gd name="connsiteY1" fmla="*/ 851081 h 3404546"/>
                <a:gd name="connsiteX2" fmla="*/ 1727769 w 3478567"/>
                <a:gd name="connsiteY2" fmla="*/ 0 h 3404546"/>
                <a:gd name="connsiteX3" fmla="*/ 2295175 w 3478567"/>
                <a:gd name="connsiteY3" fmla="*/ 851081 h 3404546"/>
                <a:gd name="connsiteX4" fmla="*/ 3429958 w 3478567"/>
                <a:gd name="connsiteY4" fmla="*/ 851095 h 3404546"/>
                <a:gd name="connsiteX5" fmla="*/ 2862581 w 3478567"/>
                <a:gd name="connsiteY5" fmla="*/ 1702191 h 3404546"/>
                <a:gd name="connsiteX6" fmla="*/ 3429958 w 3478567"/>
                <a:gd name="connsiteY6" fmla="*/ 2553286 h 3404546"/>
                <a:gd name="connsiteX7" fmla="*/ 2295175 w 3478567"/>
                <a:gd name="connsiteY7" fmla="*/ 2553300 h 3404546"/>
                <a:gd name="connsiteX8" fmla="*/ 1727769 w 3478567"/>
                <a:gd name="connsiteY8" fmla="*/ 3404381 h 3404546"/>
                <a:gd name="connsiteX9" fmla="*/ 1160362 w 3478567"/>
                <a:gd name="connsiteY9" fmla="*/ 2553300 h 3404546"/>
                <a:gd name="connsiteX10" fmla="*/ 25579 w 3478567"/>
                <a:gd name="connsiteY10" fmla="*/ 2553286 h 3404546"/>
                <a:gd name="connsiteX11" fmla="*/ 592956 w 3478567"/>
                <a:gd name="connsiteY11" fmla="*/ 1702191 h 3404546"/>
                <a:gd name="connsiteX12" fmla="*/ 25579 w 3478567"/>
                <a:gd name="connsiteY12" fmla="*/ 851095 h 3404546"/>
                <a:gd name="connsiteX0" fmla="*/ 28247 w 3481235"/>
                <a:gd name="connsiteY0" fmla="*/ 851095 h 3404546"/>
                <a:gd name="connsiteX1" fmla="*/ 1163030 w 3481235"/>
                <a:gd name="connsiteY1" fmla="*/ 851081 h 3404546"/>
                <a:gd name="connsiteX2" fmla="*/ 1730437 w 3481235"/>
                <a:gd name="connsiteY2" fmla="*/ 0 h 3404546"/>
                <a:gd name="connsiteX3" fmla="*/ 2297843 w 3481235"/>
                <a:gd name="connsiteY3" fmla="*/ 851081 h 3404546"/>
                <a:gd name="connsiteX4" fmla="*/ 3432626 w 3481235"/>
                <a:gd name="connsiteY4" fmla="*/ 851095 h 3404546"/>
                <a:gd name="connsiteX5" fmla="*/ 2865249 w 3481235"/>
                <a:gd name="connsiteY5" fmla="*/ 1702191 h 3404546"/>
                <a:gd name="connsiteX6" fmla="*/ 3432626 w 3481235"/>
                <a:gd name="connsiteY6" fmla="*/ 2553286 h 3404546"/>
                <a:gd name="connsiteX7" fmla="*/ 2297843 w 3481235"/>
                <a:gd name="connsiteY7" fmla="*/ 2553300 h 3404546"/>
                <a:gd name="connsiteX8" fmla="*/ 1730437 w 3481235"/>
                <a:gd name="connsiteY8" fmla="*/ 3404381 h 3404546"/>
                <a:gd name="connsiteX9" fmla="*/ 1163030 w 3481235"/>
                <a:gd name="connsiteY9" fmla="*/ 2553300 h 3404546"/>
                <a:gd name="connsiteX10" fmla="*/ 28247 w 3481235"/>
                <a:gd name="connsiteY10" fmla="*/ 2553286 h 3404546"/>
                <a:gd name="connsiteX11" fmla="*/ 595624 w 3481235"/>
                <a:gd name="connsiteY11" fmla="*/ 1702191 h 3404546"/>
                <a:gd name="connsiteX12" fmla="*/ 28247 w 3481235"/>
                <a:gd name="connsiteY12" fmla="*/ 851095 h 3404546"/>
                <a:gd name="connsiteX0" fmla="*/ 53234 w 3506222"/>
                <a:gd name="connsiteY0" fmla="*/ 851095 h 3404546"/>
                <a:gd name="connsiteX1" fmla="*/ 1188017 w 3506222"/>
                <a:gd name="connsiteY1" fmla="*/ 851081 h 3404546"/>
                <a:gd name="connsiteX2" fmla="*/ 1755424 w 3506222"/>
                <a:gd name="connsiteY2" fmla="*/ 0 h 3404546"/>
                <a:gd name="connsiteX3" fmla="*/ 2322830 w 3506222"/>
                <a:gd name="connsiteY3" fmla="*/ 851081 h 3404546"/>
                <a:gd name="connsiteX4" fmla="*/ 3457613 w 3506222"/>
                <a:gd name="connsiteY4" fmla="*/ 851095 h 3404546"/>
                <a:gd name="connsiteX5" fmla="*/ 2890236 w 3506222"/>
                <a:gd name="connsiteY5" fmla="*/ 1702191 h 3404546"/>
                <a:gd name="connsiteX6" fmla="*/ 3457613 w 3506222"/>
                <a:gd name="connsiteY6" fmla="*/ 2553286 h 3404546"/>
                <a:gd name="connsiteX7" fmla="*/ 2322830 w 3506222"/>
                <a:gd name="connsiteY7" fmla="*/ 2553300 h 3404546"/>
                <a:gd name="connsiteX8" fmla="*/ 1755424 w 3506222"/>
                <a:gd name="connsiteY8" fmla="*/ 3404381 h 3404546"/>
                <a:gd name="connsiteX9" fmla="*/ 1188017 w 3506222"/>
                <a:gd name="connsiteY9" fmla="*/ 2553300 h 3404546"/>
                <a:gd name="connsiteX10" fmla="*/ 53234 w 3506222"/>
                <a:gd name="connsiteY10" fmla="*/ 2553286 h 3404546"/>
                <a:gd name="connsiteX11" fmla="*/ 620611 w 3506222"/>
                <a:gd name="connsiteY11" fmla="*/ 1702191 h 3404546"/>
                <a:gd name="connsiteX12" fmla="*/ 53234 w 3506222"/>
                <a:gd name="connsiteY12" fmla="*/ 851095 h 3404546"/>
                <a:gd name="connsiteX0" fmla="*/ 53234 w 3506222"/>
                <a:gd name="connsiteY0" fmla="*/ 851095 h 3404546"/>
                <a:gd name="connsiteX1" fmla="*/ 1188017 w 3506222"/>
                <a:gd name="connsiteY1" fmla="*/ 851081 h 3404546"/>
                <a:gd name="connsiteX2" fmla="*/ 1755424 w 3506222"/>
                <a:gd name="connsiteY2" fmla="*/ 0 h 3404546"/>
                <a:gd name="connsiteX3" fmla="*/ 2322830 w 3506222"/>
                <a:gd name="connsiteY3" fmla="*/ 851081 h 3404546"/>
                <a:gd name="connsiteX4" fmla="*/ 3457613 w 3506222"/>
                <a:gd name="connsiteY4" fmla="*/ 851095 h 3404546"/>
                <a:gd name="connsiteX5" fmla="*/ 2890236 w 3506222"/>
                <a:gd name="connsiteY5" fmla="*/ 1702191 h 3404546"/>
                <a:gd name="connsiteX6" fmla="*/ 3457613 w 3506222"/>
                <a:gd name="connsiteY6" fmla="*/ 2553286 h 3404546"/>
                <a:gd name="connsiteX7" fmla="*/ 2322830 w 3506222"/>
                <a:gd name="connsiteY7" fmla="*/ 2553300 h 3404546"/>
                <a:gd name="connsiteX8" fmla="*/ 1755424 w 3506222"/>
                <a:gd name="connsiteY8" fmla="*/ 3404381 h 3404546"/>
                <a:gd name="connsiteX9" fmla="*/ 1188017 w 3506222"/>
                <a:gd name="connsiteY9" fmla="*/ 2553300 h 3404546"/>
                <a:gd name="connsiteX10" fmla="*/ 53234 w 3506222"/>
                <a:gd name="connsiteY10" fmla="*/ 2553286 h 3404546"/>
                <a:gd name="connsiteX11" fmla="*/ 620611 w 3506222"/>
                <a:gd name="connsiteY11" fmla="*/ 1702191 h 3404546"/>
                <a:gd name="connsiteX12" fmla="*/ 53234 w 3506222"/>
                <a:gd name="connsiteY12" fmla="*/ 851095 h 3404546"/>
                <a:gd name="connsiteX0" fmla="*/ 53234 w 3506222"/>
                <a:gd name="connsiteY0" fmla="*/ 851095 h 3404546"/>
                <a:gd name="connsiteX1" fmla="*/ 1188017 w 3506222"/>
                <a:gd name="connsiteY1" fmla="*/ 851081 h 3404546"/>
                <a:gd name="connsiteX2" fmla="*/ 1755424 w 3506222"/>
                <a:gd name="connsiteY2" fmla="*/ 0 h 3404546"/>
                <a:gd name="connsiteX3" fmla="*/ 2322830 w 3506222"/>
                <a:gd name="connsiteY3" fmla="*/ 851081 h 3404546"/>
                <a:gd name="connsiteX4" fmla="*/ 3457613 w 3506222"/>
                <a:gd name="connsiteY4" fmla="*/ 851095 h 3404546"/>
                <a:gd name="connsiteX5" fmla="*/ 2890236 w 3506222"/>
                <a:gd name="connsiteY5" fmla="*/ 1702191 h 3404546"/>
                <a:gd name="connsiteX6" fmla="*/ 3457613 w 3506222"/>
                <a:gd name="connsiteY6" fmla="*/ 2553286 h 3404546"/>
                <a:gd name="connsiteX7" fmla="*/ 2322830 w 3506222"/>
                <a:gd name="connsiteY7" fmla="*/ 2553300 h 3404546"/>
                <a:gd name="connsiteX8" fmla="*/ 1755424 w 3506222"/>
                <a:gd name="connsiteY8" fmla="*/ 3404381 h 3404546"/>
                <a:gd name="connsiteX9" fmla="*/ 1188017 w 3506222"/>
                <a:gd name="connsiteY9" fmla="*/ 2553300 h 3404546"/>
                <a:gd name="connsiteX10" fmla="*/ 53234 w 3506222"/>
                <a:gd name="connsiteY10" fmla="*/ 2553286 h 3404546"/>
                <a:gd name="connsiteX11" fmla="*/ 620611 w 3506222"/>
                <a:gd name="connsiteY11" fmla="*/ 1702191 h 3404546"/>
                <a:gd name="connsiteX12" fmla="*/ 53234 w 3506222"/>
                <a:gd name="connsiteY12" fmla="*/ 851095 h 3404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06222" h="3404546">
                  <a:moveTo>
                    <a:pt x="53234" y="851095"/>
                  </a:moveTo>
                  <a:cubicBezTo>
                    <a:pt x="289283" y="481436"/>
                    <a:pt x="904319" y="992930"/>
                    <a:pt x="1188017" y="851081"/>
                  </a:cubicBezTo>
                  <a:cubicBezTo>
                    <a:pt x="1471715" y="709232"/>
                    <a:pt x="1260893" y="0"/>
                    <a:pt x="1755424" y="0"/>
                  </a:cubicBezTo>
                  <a:cubicBezTo>
                    <a:pt x="2249955" y="0"/>
                    <a:pt x="2039132" y="709232"/>
                    <a:pt x="2322830" y="851081"/>
                  </a:cubicBezTo>
                  <a:cubicBezTo>
                    <a:pt x="2701091" y="851086"/>
                    <a:pt x="3276435" y="477097"/>
                    <a:pt x="3457613" y="851095"/>
                  </a:cubicBezTo>
                  <a:cubicBezTo>
                    <a:pt x="3638791" y="1225093"/>
                    <a:pt x="2890236" y="1418493"/>
                    <a:pt x="2890236" y="1702191"/>
                  </a:cubicBezTo>
                  <a:cubicBezTo>
                    <a:pt x="3079362" y="1985889"/>
                    <a:pt x="3679729" y="2159187"/>
                    <a:pt x="3457613" y="2553286"/>
                  </a:cubicBezTo>
                  <a:cubicBezTo>
                    <a:pt x="3235497" y="2947385"/>
                    <a:pt x="2606528" y="2411451"/>
                    <a:pt x="2322830" y="2553300"/>
                  </a:cubicBezTo>
                  <a:cubicBezTo>
                    <a:pt x="2133695" y="2836994"/>
                    <a:pt x="2249955" y="3391669"/>
                    <a:pt x="1755424" y="3404381"/>
                  </a:cubicBezTo>
                  <a:cubicBezTo>
                    <a:pt x="1260893" y="3417093"/>
                    <a:pt x="1471715" y="2695149"/>
                    <a:pt x="1188017" y="2553300"/>
                  </a:cubicBezTo>
                  <a:cubicBezTo>
                    <a:pt x="809756" y="2553295"/>
                    <a:pt x="234275" y="2954705"/>
                    <a:pt x="53234" y="2553286"/>
                  </a:cubicBezTo>
                  <a:cubicBezTo>
                    <a:pt x="-127807" y="2151867"/>
                    <a:pt x="620611" y="1985889"/>
                    <a:pt x="620611" y="1702191"/>
                  </a:cubicBezTo>
                  <a:cubicBezTo>
                    <a:pt x="431485" y="1418492"/>
                    <a:pt x="-182815" y="1220754"/>
                    <a:pt x="53234" y="85109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7" name="Star: 6 Points 3">
              <a:extLst>
                <a:ext uri="{FF2B5EF4-FFF2-40B4-BE49-F238E27FC236}">
                  <a16:creationId xmlns:a16="http://schemas.microsoft.com/office/drawing/2014/main" id="{D0B731D3-BFB8-0082-7253-628BAA43F402}"/>
                </a:ext>
              </a:extLst>
            </p:cNvPr>
            <p:cNvSpPr/>
            <p:nvPr/>
          </p:nvSpPr>
          <p:spPr>
            <a:xfrm>
              <a:off x="4461392" y="1788490"/>
              <a:ext cx="3332599" cy="3281020"/>
            </a:xfrm>
            <a:custGeom>
              <a:avLst/>
              <a:gdLst>
                <a:gd name="connsiteX0" fmla="*/ 1 w 3404381"/>
                <a:gd name="connsiteY0" fmla="*/ 851095 h 3404381"/>
                <a:gd name="connsiteX1" fmla="*/ 1134784 w 3404381"/>
                <a:gd name="connsiteY1" fmla="*/ 851081 h 3404381"/>
                <a:gd name="connsiteX2" fmla="*/ 1702191 w 3404381"/>
                <a:gd name="connsiteY2" fmla="*/ 0 h 3404381"/>
                <a:gd name="connsiteX3" fmla="*/ 2269597 w 3404381"/>
                <a:gd name="connsiteY3" fmla="*/ 851081 h 3404381"/>
                <a:gd name="connsiteX4" fmla="*/ 3404380 w 3404381"/>
                <a:gd name="connsiteY4" fmla="*/ 851095 h 3404381"/>
                <a:gd name="connsiteX5" fmla="*/ 2837003 w 3404381"/>
                <a:gd name="connsiteY5" fmla="*/ 1702191 h 3404381"/>
                <a:gd name="connsiteX6" fmla="*/ 3404380 w 3404381"/>
                <a:gd name="connsiteY6" fmla="*/ 2553286 h 3404381"/>
                <a:gd name="connsiteX7" fmla="*/ 2269597 w 3404381"/>
                <a:gd name="connsiteY7" fmla="*/ 2553300 h 3404381"/>
                <a:gd name="connsiteX8" fmla="*/ 1702191 w 3404381"/>
                <a:gd name="connsiteY8" fmla="*/ 3404381 h 3404381"/>
                <a:gd name="connsiteX9" fmla="*/ 1134784 w 3404381"/>
                <a:gd name="connsiteY9" fmla="*/ 2553300 h 3404381"/>
                <a:gd name="connsiteX10" fmla="*/ 1 w 3404381"/>
                <a:gd name="connsiteY10" fmla="*/ 2553286 h 3404381"/>
                <a:gd name="connsiteX11" fmla="*/ 567378 w 3404381"/>
                <a:gd name="connsiteY11" fmla="*/ 1702191 h 3404381"/>
                <a:gd name="connsiteX12" fmla="*/ 1 w 3404381"/>
                <a:gd name="connsiteY12" fmla="*/ 851095 h 3404381"/>
                <a:gd name="connsiteX0" fmla="*/ 0 w 3404379"/>
                <a:gd name="connsiteY0" fmla="*/ 851095 h 3404381"/>
                <a:gd name="connsiteX1" fmla="*/ 1134783 w 3404379"/>
                <a:gd name="connsiteY1" fmla="*/ 851081 h 3404381"/>
                <a:gd name="connsiteX2" fmla="*/ 1702190 w 3404379"/>
                <a:gd name="connsiteY2" fmla="*/ 0 h 3404381"/>
                <a:gd name="connsiteX3" fmla="*/ 2269596 w 3404379"/>
                <a:gd name="connsiteY3" fmla="*/ 851081 h 3404381"/>
                <a:gd name="connsiteX4" fmla="*/ 3404379 w 3404379"/>
                <a:gd name="connsiteY4" fmla="*/ 851095 h 3404381"/>
                <a:gd name="connsiteX5" fmla="*/ 2837002 w 3404379"/>
                <a:gd name="connsiteY5" fmla="*/ 1702191 h 3404381"/>
                <a:gd name="connsiteX6" fmla="*/ 3404379 w 3404379"/>
                <a:gd name="connsiteY6" fmla="*/ 2553286 h 3404381"/>
                <a:gd name="connsiteX7" fmla="*/ 2269596 w 3404379"/>
                <a:gd name="connsiteY7" fmla="*/ 2553300 h 3404381"/>
                <a:gd name="connsiteX8" fmla="*/ 1702190 w 3404379"/>
                <a:gd name="connsiteY8" fmla="*/ 3404381 h 3404381"/>
                <a:gd name="connsiteX9" fmla="*/ 1134783 w 3404379"/>
                <a:gd name="connsiteY9" fmla="*/ 2553300 h 3404381"/>
                <a:gd name="connsiteX10" fmla="*/ 0 w 3404379"/>
                <a:gd name="connsiteY10" fmla="*/ 2553286 h 3404381"/>
                <a:gd name="connsiteX11" fmla="*/ 567377 w 3404379"/>
                <a:gd name="connsiteY11" fmla="*/ 1702191 h 3404381"/>
                <a:gd name="connsiteX12" fmla="*/ 0 w 3404379"/>
                <a:gd name="connsiteY12" fmla="*/ 851095 h 3404381"/>
                <a:gd name="connsiteX0" fmla="*/ 0 w 3493691"/>
                <a:gd name="connsiteY0" fmla="*/ 851095 h 3404381"/>
                <a:gd name="connsiteX1" fmla="*/ 1134783 w 3493691"/>
                <a:gd name="connsiteY1" fmla="*/ 851081 h 3404381"/>
                <a:gd name="connsiteX2" fmla="*/ 1702190 w 3493691"/>
                <a:gd name="connsiteY2" fmla="*/ 0 h 3404381"/>
                <a:gd name="connsiteX3" fmla="*/ 2269596 w 3493691"/>
                <a:gd name="connsiteY3" fmla="*/ 851081 h 3404381"/>
                <a:gd name="connsiteX4" fmla="*/ 3404379 w 3493691"/>
                <a:gd name="connsiteY4" fmla="*/ 851095 h 3404381"/>
                <a:gd name="connsiteX5" fmla="*/ 2837002 w 3493691"/>
                <a:gd name="connsiteY5" fmla="*/ 1702191 h 3404381"/>
                <a:gd name="connsiteX6" fmla="*/ 3404379 w 3493691"/>
                <a:gd name="connsiteY6" fmla="*/ 2553286 h 3404381"/>
                <a:gd name="connsiteX7" fmla="*/ 2269596 w 3493691"/>
                <a:gd name="connsiteY7" fmla="*/ 2553300 h 3404381"/>
                <a:gd name="connsiteX8" fmla="*/ 1702190 w 3493691"/>
                <a:gd name="connsiteY8" fmla="*/ 3404381 h 3404381"/>
                <a:gd name="connsiteX9" fmla="*/ 1134783 w 3493691"/>
                <a:gd name="connsiteY9" fmla="*/ 2553300 h 3404381"/>
                <a:gd name="connsiteX10" fmla="*/ 0 w 3493691"/>
                <a:gd name="connsiteY10" fmla="*/ 2553286 h 3404381"/>
                <a:gd name="connsiteX11" fmla="*/ 567377 w 3493691"/>
                <a:gd name="connsiteY11" fmla="*/ 1702191 h 3404381"/>
                <a:gd name="connsiteX12" fmla="*/ 0 w 3493691"/>
                <a:gd name="connsiteY12" fmla="*/ 851095 h 3404381"/>
                <a:gd name="connsiteX0" fmla="*/ 0 w 3493691"/>
                <a:gd name="connsiteY0" fmla="*/ 851095 h 3404381"/>
                <a:gd name="connsiteX1" fmla="*/ 1134783 w 3493691"/>
                <a:gd name="connsiteY1" fmla="*/ 851081 h 3404381"/>
                <a:gd name="connsiteX2" fmla="*/ 1702190 w 3493691"/>
                <a:gd name="connsiteY2" fmla="*/ 0 h 3404381"/>
                <a:gd name="connsiteX3" fmla="*/ 2269596 w 3493691"/>
                <a:gd name="connsiteY3" fmla="*/ 851081 h 3404381"/>
                <a:gd name="connsiteX4" fmla="*/ 3404379 w 3493691"/>
                <a:gd name="connsiteY4" fmla="*/ 851095 h 3404381"/>
                <a:gd name="connsiteX5" fmla="*/ 2837002 w 3493691"/>
                <a:gd name="connsiteY5" fmla="*/ 1702191 h 3404381"/>
                <a:gd name="connsiteX6" fmla="*/ 3404379 w 3493691"/>
                <a:gd name="connsiteY6" fmla="*/ 2553286 h 3404381"/>
                <a:gd name="connsiteX7" fmla="*/ 2269596 w 3493691"/>
                <a:gd name="connsiteY7" fmla="*/ 2553300 h 3404381"/>
                <a:gd name="connsiteX8" fmla="*/ 1702190 w 3493691"/>
                <a:gd name="connsiteY8" fmla="*/ 3404381 h 3404381"/>
                <a:gd name="connsiteX9" fmla="*/ 1134783 w 3493691"/>
                <a:gd name="connsiteY9" fmla="*/ 2553300 h 3404381"/>
                <a:gd name="connsiteX10" fmla="*/ 0 w 3493691"/>
                <a:gd name="connsiteY10" fmla="*/ 2553286 h 3404381"/>
                <a:gd name="connsiteX11" fmla="*/ 567377 w 3493691"/>
                <a:gd name="connsiteY11" fmla="*/ 1702191 h 3404381"/>
                <a:gd name="connsiteX12" fmla="*/ 0 w 3493691"/>
                <a:gd name="connsiteY12" fmla="*/ 851095 h 3404381"/>
                <a:gd name="connsiteX0" fmla="*/ 0 w 3493691"/>
                <a:gd name="connsiteY0" fmla="*/ 851095 h 3455083"/>
                <a:gd name="connsiteX1" fmla="*/ 1134783 w 3493691"/>
                <a:gd name="connsiteY1" fmla="*/ 851081 h 3455083"/>
                <a:gd name="connsiteX2" fmla="*/ 1702190 w 3493691"/>
                <a:gd name="connsiteY2" fmla="*/ 0 h 3455083"/>
                <a:gd name="connsiteX3" fmla="*/ 2269596 w 3493691"/>
                <a:gd name="connsiteY3" fmla="*/ 851081 h 3455083"/>
                <a:gd name="connsiteX4" fmla="*/ 3404379 w 3493691"/>
                <a:gd name="connsiteY4" fmla="*/ 851095 h 3455083"/>
                <a:gd name="connsiteX5" fmla="*/ 2837002 w 3493691"/>
                <a:gd name="connsiteY5" fmla="*/ 1702191 h 3455083"/>
                <a:gd name="connsiteX6" fmla="*/ 3404379 w 3493691"/>
                <a:gd name="connsiteY6" fmla="*/ 2553286 h 3455083"/>
                <a:gd name="connsiteX7" fmla="*/ 2269596 w 3493691"/>
                <a:gd name="connsiteY7" fmla="*/ 2553300 h 3455083"/>
                <a:gd name="connsiteX8" fmla="*/ 1702190 w 3493691"/>
                <a:gd name="connsiteY8" fmla="*/ 3404381 h 3455083"/>
                <a:gd name="connsiteX9" fmla="*/ 1134783 w 3493691"/>
                <a:gd name="connsiteY9" fmla="*/ 2553300 h 3455083"/>
                <a:gd name="connsiteX10" fmla="*/ 0 w 3493691"/>
                <a:gd name="connsiteY10" fmla="*/ 2553286 h 3455083"/>
                <a:gd name="connsiteX11" fmla="*/ 567377 w 3493691"/>
                <a:gd name="connsiteY11" fmla="*/ 1702191 h 3455083"/>
                <a:gd name="connsiteX12" fmla="*/ 0 w 3493691"/>
                <a:gd name="connsiteY12" fmla="*/ 851095 h 3455083"/>
                <a:gd name="connsiteX0" fmla="*/ 89312 w 3583003"/>
                <a:gd name="connsiteY0" fmla="*/ 851095 h 3455083"/>
                <a:gd name="connsiteX1" fmla="*/ 1224095 w 3583003"/>
                <a:gd name="connsiteY1" fmla="*/ 851081 h 3455083"/>
                <a:gd name="connsiteX2" fmla="*/ 1791502 w 3583003"/>
                <a:gd name="connsiteY2" fmla="*/ 0 h 3455083"/>
                <a:gd name="connsiteX3" fmla="*/ 2358908 w 3583003"/>
                <a:gd name="connsiteY3" fmla="*/ 851081 h 3455083"/>
                <a:gd name="connsiteX4" fmla="*/ 3493691 w 3583003"/>
                <a:gd name="connsiteY4" fmla="*/ 851095 h 3455083"/>
                <a:gd name="connsiteX5" fmla="*/ 2926314 w 3583003"/>
                <a:gd name="connsiteY5" fmla="*/ 1702191 h 3455083"/>
                <a:gd name="connsiteX6" fmla="*/ 3493691 w 3583003"/>
                <a:gd name="connsiteY6" fmla="*/ 2553286 h 3455083"/>
                <a:gd name="connsiteX7" fmla="*/ 2358908 w 3583003"/>
                <a:gd name="connsiteY7" fmla="*/ 2553300 h 3455083"/>
                <a:gd name="connsiteX8" fmla="*/ 1791502 w 3583003"/>
                <a:gd name="connsiteY8" fmla="*/ 3404381 h 3455083"/>
                <a:gd name="connsiteX9" fmla="*/ 1224095 w 3583003"/>
                <a:gd name="connsiteY9" fmla="*/ 2553300 h 3455083"/>
                <a:gd name="connsiteX10" fmla="*/ 89312 w 3583003"/>
                <a:gd name="connsiteY10" fmla="*/ 2553286 h 3455083"/>
                <a:gd name="connsiteX11" fmla="*/ 656689 w 3583003"/>
                <a:gd name="connsiteY11" fmla="*/ 1702191 h 3455083"/>
                <a:gd name="connsiteX12" fmla="*/ 89312 w 3583003"/>
                <a:gd name="connsiteY12" fmla="*/ 851095 h 3455083"/>
                <a:gd name="connsiteX0" fmla="*/ 89312 w 3583003"/>
                <a:gd name="connsiteY0" fmla="*/ 851095 h 3455083"/>
                <a:gd name="connsiteX1" fmla="*/ 1224095 w 3583003"/>
                <a:gd name="connsiteY1" fmla="*/ 851081 h 3455083"/>
                <a:gd name="connsiteX2" fmla="*/ 1791502 w 3583003"/>
                <a:gd name="connsiteY2" fmla="*/ 0 h 3455083"/>
                <a:gd name="connsiteX3" fmla="*/ 2358908 w 3583003"/>
                <a:gd name="connsiteY3" fmla="*/ 851081 h 3455083"/>
                <a:gd name="connsiteX4" fmla="*/ 3493691 w 3583003"/>
                <a:gd name="connsiteY4" fmla="*/ 851095 h 3455083"/>
                <a:gd name="connsiteX5" fmla="*/ 2926314 w 3583003"/>
                <a:gd name="connsiteY5" fmla="*/ 1702191 h 3455083"/>
                <a:gd name="connsiteX6" fmla="*/ 3493691 w 3583003"/>
                <a:gd name="connsiteY6" fmla="*/ 2553286 h 3455083"/>
                <a:gd name="connsiteX7" fmla="*/ 2358908 w 3583003"/>
                <a:gd name="connsiteY7" fmla="*/ 2553300 h 3455083"/>
                <a:gd name="connsiteX8" fmla="*/ 1791502 w 3583003"/>
                <a:gd name="connsiteY8" fmla="*/ 3404381 h 3455083"/>
                <a:gd name="connsiteX9" fmla="*/ 1224095 w 3583003"/>
                <a:gd name="connsiteY9" fmla="*/ 2553300 h 3455083"/>
                <a:gd name="connsiteX10" fmla="*/ 89312 w 3583003"/>
                <a:gd name="connsiteY10" fmla="*/ 2553286 h 3455083"/>
                <a:gd name="connsiteX11" fmla="*/ 656689 w 3583003"/>
                <a:gd name="connsiteY11" fmla="*/ 1702191 h 3455083"/>
                <a:gd name="connsiteX12" fmla="*/ 89312 w 3583003"/>
                <a:gd name="connsiteY12" fmla="*/ 851095 h 3455083"/>
                <a:gd name="connsiteX0" fmla="*/ 89312 w 3516513"/>
                <a:gd name="connsiteY0" fmla="*/ 851095 h 3455083"/>
                <a:gd name="connsiteX1" fmla="*/ 1224095 w 3516513"/>
                <a:gd name="connsiteY1" fmla="*/ 851081 h 3455083"/>
                <a:gd name="connsiteX2" fmla="*/ 1791502 w 3516513"/>
                <a:gd name="connsiteY2" fmla="*/ 0 h 3455083"/>
                <a:gd name="connsiteX3" fmla="*/ 2358908 w 3516513"/>
                <a:gd name="connsiteY3" fmla="*/ 851081 h 3455083"/>
                <a:gd name="connsiteX4" fmla="*/ 3493691 w 3516513"/>
                <a:gd name="connsiteY4" fmla="*/ 851095 h 3455083"/>
                <a:gd name="connsiteX5" fmla="*/ 2926314 w 3516513"/>
                <a:gd name="connsiteY5" fmla="*/ 1702191 h 3455083"/>
                <a:gd name="connsiteX6" fmla="*/ 3493691 w 3516513"/>
                <a:gd name="connsiteY6" fmla="*/ 2553286 h 3455083"/>
                <a:gd name="connsiteX7" fmla="*/ 2358908 w 3516513"/>
                <a:gd name="connsiteY7" fmla="*/ 2553300 h 3455083"/>
                <a:gd name="connsiteX8" fmla="*/ 1791502 w 3516513"/>
                <a:gd name="connsiteY8" fmla="*/ 3404381 h 3455083"/>
                <a:gd name="connsiteX9" fmla="*/ 1224095 w 3516513"/>
                <a:gd name="connsiteY9" fmla="*/ 2553300 h 3455083"/>
                <a:gd name="connsiteX10" fmla="*/ 89312 w 3516513"/>
                <a:gd name="connsiteY10" fmla="*/ 2553286 h 3455083"/>
                <a:gd name="connsiteX11" fmla="*/ 656689 w 3516513"/>
                <a:gd name="connsiteY11" fmla="*/ 1702191 h 3455083"/>
                <a:gd name="connsiteX12" fmla="*/ 89312 w 3516513"/>
                <a:gd name="connsiteY12" fmla="*/ 851095 h 3455083"/>
                <a:gd name="connsiteX0" fmla="*/ 89312 w 3516513"/>
                <a:gd name="connsiteY0" fmla="*/ 851095 h 3455083"/>
                <a:gd name="connsiteX1" fmla="*/ 1224095 w 3516513"/>
                <a:gd name="connsiteY1" fmla="*/ 851081 h 3455083"/>
                <a:gd name="connsiteX2" fmla="*/ 1791502 w 3516513"/>
                <a:gd name="connsiteY2" fmla="*/ 0 h 3455083"/>
                <a:gd name="connsiteX3" fmla="*/ 2358908 w 3516513"/>
                <a:gd name="connsiteY3" fmla="*/ 851081 h 3455083"/>
                <a:gd name="connsiteX4" fmla="*/ 3493691 w 3516513"/>
                <a:gd name="connsiteY4" fmla="*/ 851095 h 3455083"/>
                <a:gd name="connsiteX5" fmla="*/ 2926314 w 3516513"/>
                <a:gd name="connsiteY5" fmla="*/ 1702191 h 3455083"/>
                <a:gd name="connsiteX6" fmla="*/ 3493691 w 3516513"/>
                <a:gd name="connsiteY6" fmla="*/ 2553286 h 3455083"/>
                <a:gd name="connsiteX7" fmla="*/ 2358908 w 3516513"/>
                <a:gd name="connsiteY7" fmla="*/ 2553300 h 3455083"/>
                <a:gd name="connsiteX8" fmla="*/ 1791502 w 3516513"/>
                <a:gd name="connsiteY8" fmla="*/ 3404381 h 3455083"/>
                <a:gd name="connsiteX9" fmla="*/ 1224095 w 3516513"/>
                <a:gd name="connsiteY9" fmla="*/ 2553300 h 3455083"/>
                <a:gd name="connsiteX10" fmla="*/ 89312 w 3516513"/>
                <a:gd name="connsiteY10" fmla="*/ 2553286 h 3455083"/>
                <a:gd name="connsiteX11" fmla="*/ 656689 w 3516513"/>
                <a:gd name="connsiteY11" fmla="*/ 1702191 h 3455083"/>
                <a:gd name="connsiteX12" fmla="*/ 89312 w 3516513"/>
                <a:gd name="connsiteY12" fmla="*/ 851095 h 3455083"/>
                <a:gd name="connsiteX0" fmla="*/ 89312 w 3519731"/>
                <a:gd name="connsiteY0" fmla="*/ 851095 h 3455083"/>
                <a:gd name="connsiteX1" fmla="*/ 1224095 w 3519731"/>
                <a:gd name="connsiteY1" fmla="*/ 851081 h 3455083"/>
                <a:gd name="connsiteX2" fmla="*/ 1791502 w 3519731"/>
                <a:gd name="connsiteY2" fmla="*/ 0 h 3455083"/>
                <a:gd name="connsiteX3" fmla="*/ 2358908 w 3519731"/>
                <a:gd name="connsiteY3" fmla="*/ 851081 h 3455083"/>
                <a:gd name="connsiteX4" fmla="*/ 3493691 w 3519731"/>
                <a:gd name="connsiteY4" fmla="*/ 851095 h 3455083"/>
                <a:gd name="connsiteX5" fmla="*/ 2926314 w 3519731"/>
                <a:gd name="connsiteY5" fmla="*/ 1702191 h 3455083"/>
                <a:gd name="connsiteX6" fmla="*/ 3493691 w 3519731"/>
                <a:gd name="connsiteY6" fmla="*/ 2553286 h 3455083"/>
                <a:gd name="connsiteX7" fmla="*/ 2358908 w 3519731"/>
                <a:gd name="connsiteY7" fmla="*/ 2553300 h 3455083"/>
                <a:gd name="connsiteX8" fmla="*/ 1791502 w 3519731"/>
                <a:gd name="connsiteY8" fmla="*/ 3404381 h 3455083"/>
                <a:gd name="connsiteX9" fmla="*/ 1224095 w 3519731"/>
                <a:gd name="connsiteY9" fmla="*/ 2553300 h 3455083"/>
                <a:gd name="connsiteX10" fmla="*/ 89312 w 3519731"/>
                <a:gd name="connsiteY10" fmla="*/ 2553286 h 3455083"/>
                <a:gd name="connsiteX11" fmla="*/ 656689 w 3519731"/>
                <a:gd name="connsiteY11" fmla="*/ 1702191 h 3455083"/>
                <a:gd name="connsiteX12" fmla="*/ 89312 w 3519731"/>
                <a:gd name="connsiteY12" fmla="*/ 851095 h 3455083"/>
                <a:gd name="connsiteX0" fmla="*/ 89312 w 3519731"/>
                <a:gd name="connsiteY0" fmla="*/ 851095 h 3404386"/>
                <a:gd name="connsiteX1" fmla="*/ 1224095 w 3519731"/>
                <a:gd name="connsiteY1" fmla="*/ 851081 h 3404386"/>
                <a:gd name="connsiteX2" fmla="*/ 1791502 w 3519731"/>
                <a:gd name="connsiteY2" fmla="*/ 0 h 3404386"/>
                <a:gd name="connsiteX3" fmla="*/ 2358908 w 3519731"/>
                <a:gd name="connsiteY3" fmla="*/ 851081 h 3404386"/>
                <a:gd name="connsiteX4" fmla="*/ 3493691 w 3519731"/>
                <a:gd name="connsiteY4" fmla="*/ 851095 h 3404386"/>
                <a:gd name="connsiteX5" fmla="*/ 2926314 w 3519731"/>
                <a:gd name="connsiteY5" fmla="*/ 1702191 h 3404386"/>
                <a:gd name="connsiteX6" fmla="*/ 3493691 w 3519731"/>
                <a:gd name="connsiteY6" fmla="*/ 2553286 h 3404386"/>
                <a:gd name="connsiteX7" fmla="*/ 2358908 w 3519731"/>
                <a:gd name="connsiteY7" fmla="*/ 2553300 h 3404386"/>
                <a:gd name="connsiteX8" fmla="*/ 1791502 w 3519731"/>
                <a:gd name="connsiteY8" fmla="*/ 3404381 h 3404386"/>
                <a:gd name="connsiteX9" fmla="*/ 1224095 w 3519731"/>
                <a:gd name="connsiteY9" fmla="*/ 2553300 h 3404386"/>
                <a:gd name="connsiteX10" fmla="*/ 89312 w 3519731"/>
                <a:gd name="connsiteY10" fmla="*/ 2553286 h 3404386"/>
                <a:gd name="connsiteX11" fmla="*/ 656689 w 3519731"/>
                <a:gd name="connsiteY11" fmla="*/ 1702191 h 3404386"/>
                <a:gd name="connsiteX12" fmla="*/ 89312 w 3519731"/>
                <a:gd name="connsiteY12" fmla="*/ 851095 h 3404386"/>
                <a:gd name="connsiteX0" fmla="*/ 22823 w 3453242"/>
                <a:gd name="connsiteY0" fmla="*/ 851095 h 3404386"/>
                <a:gd name="connsiteX1" fmla="*/ 1157606 w 3453242"/>
                <a:gd name="connsiteY1" fmla="*/ 851081 h 3404386"/>
                <a:gd name="connsiteX2" fmla="*/ 1725013 w 3453242"/>
                <a:gd name="connsiteY2" fmla="*/ 0 h 3404386"/>
                <a:gd name="connsiteX3" fmla="*/ 2292419 w 3453242"/>
                <a:gd name="connsiteY3" fmla="*/ 851081 h 3404386"/>
                <a:gd name="connsiteX4" fmla="*/ 3427202 w 3453242"/>
                <a:gd name="connsiteY4" fmla="*/ 851095 h 3404386"/>
                <a:gd name="connsiteX5" fmla="*/ 2859825 w 3453242"/>
                <a:gd name="connsiteY5" fmla="*/ 1702191 h 3404386"/>
                <a:gd name="connsiteX6" fmla="*/ 3427202 w 3453242"/>
                <a:gd name="connsiteY6" fmla="*/ 2553286 h 3404386"/>
                <a:gd name="connsiteX7" fmla="*/ 2292419 w 3453242"/>
                <a:gd name="connsiteY7" fmla="*/ 2553300 h 3404386"/>
                <a:gd name="connsiteX8" fmla="*/ 1725013 w 3453242"/>
                <a:gd name="connsiteY8" fmla="*/ 3404381 h 3404386"/>
                <a:gd name="connsiteX9" fmla="*/ 1157606 w 3453242"/>
                <a:gd name="connsiteY9" fmla="*/ 2553300 h 3404386"/>
                <a:gd name="connsiteX10" fmla="*/ 22823 w 3453242"/>
                <a:gd name="connsiteY10" fmla="*/ 2553286 h 3404386"/>
                <a:gd name="connsiteX11" fmla="*/ 590200 w 3453242"/>
                <a:gd name="connsiteY11" fmla="*/ 1702191 h 3404386"/>
                <a:gd name="connsiteX12" fmla="*/ 22823 w 3453242"/>
                <a:gd name="connsiteY12" fmla="*/ 851095 h 3404386"/>
                <a:gd name="connsiteX0" fmla="*/ 18518 w 3448937"/>
                <a:gd name="connsiteY0" fmla="*/ 851095 h 3404386"/>
                <a:gd name="connsiteX1" fmla="*/ 1153301 w 3448937"/>
                <a:gd name="connsiteY1" fmla="*/ 851081 h 3404386"/>
                <a:gd name="connsiteX2" fmla="*/ 1720708 w 3448937"/>
                <a:gd name="connsiteY2" fmla="*/ 0 h 3404386"/>
                <a:gd name="connsiteX3" fmla="*/ 2288114 w 3448937"/>
                <a:gd name="connsiteY3" fmla="*/ 851081 h 3404386"/>
                <a:gd name="connsiteX4" fmla="*/ 3422897 w 3448937"/>
                <a:gd name="connsiteY4" fmla="*/ 851095 h 3404386"/>
                <a:gd name="connsiteX5" fmla="*/ 2855520 w 3448937"/>
                <a:gd name="connsiteY5" fmla="*/ 1702191 h 3404386"/>
                <a:gd name="connsiteX6" fmla="*/ 3422897 w 3448937"/>
                <a:gd name="connsiteY6" fmla="*/ 2553286 h 3404386"/>
                <a:gd name="connsiteX7" fmla="*/ 2288114 w 3448937"/>
                <a:gd name="connsiteY7" fmla="*/ 2553300 h 3404386"/>
                <a:gd name="connsiteX8" fmla="*/ 1720708 w 3448937"/>
                <a:gd name="connsiteY8" fmla="*/ 3404381 h 3404386"/>
                <a:gd name="connsiteX9" fmla="*/ 1153301 w 3448937"/>
                <a:gd name="connsiteY9" fmla="*/ 2553300 h 3404386"/>
                <a:gd name="connsiteX10" fmla="*/ 18518 w 3448937"/>
                <a:gd name="connsiteY10" fmla="*/ 2553286 h 3404386"/>
                <a:gd name="connsiteX11" fmla="*/ 585895 w 3448937"/>
                <a:gd name="connsiteY11" fmla="*/ 1702191 h 3404386"/>
                <a:gd name="connsiteX12" fmla="*/ 18518 w 3448937"/>
                <a:gd name="connsiteY12" fmla="*/ 851095 h 3404386"/>
                <a:gd name="connsiteX0" fmla="*/ 18518 w 3448937"/>
                <a:gd name="connsiteY0" fmla="*/ 851095 h 3404386"/>
                <a:gd name="connsiteX1" fmla="*/ 1153301 w 3448937"/>
                <a:gd name="connsiteY1" fmla="*/ 851081 h 3404386"/>
                <a:gd name="connsiteX2" fmla="*/ 1720708 w 3448937"/>
                <a:gd name="connsiteY2" fmla="*/ 0 h 3404386"/>
                <a:gd name="connsiteX3" fmla="*/ 2288114 w 3448937"/>
                <a:gd name="connsiteY3" fmla="*/ 851081 h 3404386"/>
                <a:gd name="connsiteX4" fmla="*/ 3422897 w 3448937"/>
                <a:gd name="connsiteY4" fmla="*/ 851095 h 3404386"/>
                <a:gd name="connsiteX5" fmla="*/ 2855520 w 3448937"/>
                <a:gd name="connsiteY5" fmla="*/ 1702191 h 3404386"/>
                <a:gd name="connsiteX6" fmla="*/ 3422897 w 3448937"/>
                <a:gd name="connsiteY6" fmla="*/ 2553286 h 3404386"/>
                <a:gd name="connsiteX7" fmla="*/ 2288114 w 3448937"/>
                <a:gd name="connsiteY7" fmla="*/ 2553300 h 3404386"/>
                <a:gd name="connsiteX8" fmla="*/ 1720708 w 3448937"/>
                <a:gd name="connsiteY8" fmla="*/ 3404381 h 3404386"/>
                <a:gd name="connsiteX9" fmla="*/ 1153301 w 3448937"/>
                <a:gd name="connsiteY9" fmla="*/ 2553300 h 3404386"/>
                <a:gd name="connsiteX10" fmla="*/ 18518 w 3448937"/>
                <a:gd name="connsiteY10" fmla="*/ 2553286 h 3404386"/>
                <a:gd name="connsiteX11" fmla="*/ 585895 w 3448937"/>
                <a:gd name="connsiteY11" fmla="*/ 1702191 h 3404386"/>
                <a:gd name="connsiteX12" fmla="*/ 18518 w 3448937"/>
                <a:gd name="connsiteY12" fmla="*/ 851095 h 3404386"/>
                <a:gd name="connsiteX0" fmla="*/ 18518 w 3451179"/>
                <a:gd name="connsiteY0" fmla="*/ 851095 h 3404386"/>
                <a:gd name="connsiteX1" fmla="*/ 1153301 w 3451179"/>
                <a:gd name="connsiteY1" fmla="*/ 851081 h 3404386"/>
                <a:gd name="connsiteX2" fmla="*/ 1720708 w 3451179"/>
                <a:gd name="connsiteY2" fmla="*/ 0 h 3404386"/>
                <a:gd name="connsiteX3" fmla="*/ 2288114 w 3451179"/>
                <a:gd name="connsiteY3" fmla="*/ 851081 h 3404386"/>
                <a:gd name="connsiteX4" fmla="*/ 3422897 w 3451179"/>
                <a:gd name="connsiteY4" fmla="*/ 851095 h 3404386"/>
                <a:gd name="connsiteX5" fmla="*/ 2855520 w 3451179"/>
                <a:gd name="connsiteY5" fmla="*/ 1702191 h 3404386"/>
                <a:gd name="connsiteX6" fmla="*/ 3422897 w 3451179"/>
                <a:gd name="connsiteY6" fmla="*/ 2553286 h 3404386"/>
                <a:gd name="connsiteX7" fmla="*/ 2288114 w 3451179"/>
                <a:gd name="connsiteY7" fmla="*/ 2553300 h 3404386"/>
                <a:gd name="connsiteX8" fmla="*/ 1720708 w 3451179"/>
                <a:gd name="connsiteY8" fmla="*/ 3404381 h 3404386"/>
                <a:gd name="connsiteX9" fmla="*/ 1153301 w 3451179"/>
                <a:gd name="connsiteY9" fmla="*/ 2553300 h 3404386"/>
                <a:gd name="connsiteX10" fmla="*/ 18518 w 3451179"/>
                <a:gd name="connsiteY10" fmla="*/ 2553286 h 3404386"/>
                <a:gd name="connsiteX11" fmla="*/ 585895 w 3451179"/>
                <a:gd name="connsiteY11" fmla="*/ 1702191 h 3404386"/>
                <a:gd name="connsiteX12" fmla="*/ 18518 w 3451179"/>
                <a:gd name="connsiteY12" fmla="*/ 851095 h 3404386"/>
                <a:gd name="connsiteX0" fmla="*/ 18518 w 3471506"/>
                <a:gd name="connsiteY0" fmla="*/ 851095 h 3404386"/>
                <a:gd name="connsiteX1" fmla="*/ 1153301 w 3471506"/>
                <a:gd name="connsiteY1" fmla="*/ 851081 h 3404386"/>
                <a:gd name="connsiteX2" fmla="*/ 1720708 w 3471506"/>
                <a:gd name="connsiteY2" fmla="*/ 0 h 3404386"/>
                <a:gd name="connsiteX3" fmla="*/ 2288114 w 3471506"/>
                <a:gd name="connsiteY3" fmla="*/ 851081 h 3404386"/>
                <a:gd name="connsiteX4" fmla="*/ 3422897 w 3471506"/>
                <a:gd name="connsiteY4" fmla="*/ 851095 h 3404386"/>
                <a:gd name="connsiteX5" fmla="*/ 2855520 w 3471506"/>
                <a:gd name="connsiteY5" fmla="*/ 1702191 h 3404386"/>
                <a:gd name="connsiteX6" fmla="*/ 3422897 w 3471506"/>
                <a:gd name="connsiteY6" fmla="*/ 2553286 h 3404386"/>
                <a:gd name="connsiteX7" fmla="*/ 2288114 w 3471506"/>
                <a:gd name="connsiteY7" fmla="*/ 2553300 h 3404386"/>
                <a:gd name="connsiteX8" fmla="*/ 1720708 w 3471506"/>
                <a:gd name="connsiteY8" fmla="*/ 3404381 h 3404386"/>
                <a:gd name="connsiteX9" fmla="*/ 1153301 w 3471506"/>
                <a:gd name="connsiteY9" fmla="*/ 2553300 h 3404386"/>
                <a:gd name="connsiteX10" fmla="*/ 18518 w 3471506"/>
                <a:gd name="connsiteY10" fmla="*/ 2553286 h 3404386"/>
                <a:gd name="connsiteX11" fmla="*/ 585895 w 3471506"/>
                <a:gd name="connsiteY11" fmla="*/ 1702191 h 3404386"/>
                <a:gd name="connsiteX12" fmla="*/ 18518 w 3471506"/>
                <a:gd name="connsiteY12" fmla="*/ 851095 h 3404386"/>
                <a:gd name="connsiteX0" fmla="*/ 18518 w 3471506"/>
                <a:gd name="connsiteY0" fmla="*/ 851095 h 3404386"/>
                <a:gd name="connsiteX1" fmla="*/ 1153301 w 3471506"/>
                <a:gd name="connsiteY1" fmla="*/ 851081 h 3404386"/>
                <a:gd name="connsiteX2" fmla="*/ 1720708 w 3471506"/>
                <a:gd name="connsiteY2" fmla="*/ 0 h 3404386"/>
                <a:gd name="connsiteX3" fmla="*/ 2288114 w 3471506"/>
                <a:gd name="connsiteY3" fmla="*/ 851081 h 3404386"/>
                <a:gd name="connsiteX4" fmla="*/ 3422897 w 3471506"/>
                <a:gd name="connsiteY4" fmla="*/ 851095 h 3404386"/>
                <a:gd name="connsiteX5" fmla="*/ 2855520 w 3471506"/>
                <a:gd name="connsiteY5" fmla="*/ 1702191 h 3404386"/>
                <a:gd name="connsiteX6" fmla="*/ 3422897 w 3471506"/>
                <a:gd name="connsiteY6" fmla="*/ 2553286 h 3404386"/>
                <a:gd name="connsiteX7" fmla="*/ 2288114 w 3471506"/>
                <a:gd name="connsiteY7" fmla="*/ 2553300 h 3404386"/>
                <a:gd name="connsiteX8" fmla="*/ 1720708 w 3471506"/>
                <a:gd name="connsiteY8" fmla="*/ 3404381 h 3404386"/>
                <a:gd name="connsiteX9" fmla="*/ 1153301 w 3471506"/>
                <a:gd name="connsiteY9" fmla="*/ 2553300 h 3404386"/>
                <a:gd name="connsiteX10" fmla="*/ 18518 w 3471506"/>
                <a:gd name="connsiteY10" fmla="*/ 2553286 h 3404386"/>
                <a:gd name="connsiteX11" fmla="*/ 585895 w 3471506"/>
                <a:gd name="connsiteY11" fmla="*/ 1702191 h 3404386"/>
                <a:gd name="connsiteX12" fmla="*/ 18518 w 3471506"/>
                <a:gd name="connsiteY12" fmla="*/ 851095 h 3404386"/>
                <a:gd name="connsiteX0" fmla="*/ 18518 w 3471506"/>
                <a:gd name="connsiteY0" fmla="*/ 851095 h 3404546"/>
                <a:gd name="connsiteX1" fmla="*/ 1153301 w 3471506"/>
                <a:gd name="connsiteY1" fmla="*/ 851081 h 3404546"/>
                <a:gd name="connsiteX2" fmla="*/ 1720708 w 3471506"/>
                <a:gd name="connsiteY2" fmla="*/ 0 h 3404546"/>
                <a:gd name="connsiteX3" fmla="*/ 2288114 w 3471506"/>
                <a:gd name="connsiteY3" fmla="*/ 851081 h 3404546"/>
                <a:gd name="connsiteX4" fmla="*/ 3422897 w 3471506"/>
                <a:gd name="connsiteY4" fmla="*/ 851095 h 3404546"/>
                <a:gd name="connsiteX5" fmla="*/ 2855520 w 3471506"/>
                <a:gd name="connsiteY5" fmla="*/ 1702191 h 3404546"/>
                <a:gd name="connsiteX6" fmla="*/ 3422897 w 3471506"/>
                <a:gd name="connsiteY6" fmla="*/ 2553286 h 3404546"/>
                <a:gd name="connsiteX7" fmla="*/ 2288114 w 3471506"/>
                <a:gd name="connsiteY7" fmla="*/ 2553300 h 3404546"/>
                <a:gd name="connsiteX8" fmla="*/ 1720708 w 3471506"/>
                <a:gd name="connsiteY8" fmla="*/ 3404381 h 3404546"/>
                <a:gd name="connsiteX9" fmla="*/ 1153301 w 3471506"/>
                <a:gd name="connsiteY9" fmla="*/ 2553300 h 3404546"/>
                <a:gd name="connsiteX10" fmla="*/ 18518 w 3471506"/>
                <a:gd name="connsiteY10" fmla="*/ 2553286 h 3404546"/>
                <a:gd name="connsiteX11" fmla="*/ 585895 w 3471506"/>
                <a:gd name="connsiteY11" fmla="*/ 1702191 h 3404546"/>
                <a:gd name="connsiteX12" fmla="*/ 18518 w 3471506"/>
                <a:gd name="connsiteY12" fmla="*/ 851095 h 3404546"/>
                <a:gd name="connsiteX0" fmla="*/ 25579 w 3478567"/>
                <a:gd name="connsiteY0" fmla="*/ 851095 h 3404546"/>
                <a:gd name="connsiteX1" fmla="*/ 1160362 w 3478567"/>
                <a:gd name="connsiteY1" fmla="*/ 851081 h 3404546"/>
                <a:gd name="connsiteX2" fmla="*/ 1727769 w 3478567"/>
                <a:gd name="connsiteY2" fmla="*/ 0 h 3404546"/>
                <a:gd name="connsiteX3" fmla="*/ 2295175 w 3478567"/>
                <a:gd name="connsiteY3" fmla="*/ 851081 h 3404546"/>
                <a:gd name="connsiteX4" fmla="*/ 3429958 w 3478567"/>
                <a:gd name="connsiteY4" fmla="*/ 851095 h 3404546"/>
                <a:gd name="connsiteX5" fmla="*/ 2862581 w 3478567"/>
                <a:gd name="connsiteY5" fmla="*/ 1702191 h 3404546"/>
                <a:gd name="connsiteX6" fmla="*/ 3429958 w 3478567"/>
                <a:gd name="connsiteY6" fmla="*/ 2553286 h 3404546"/>
                <a:gd name="connsiteX7" fmla="*/ 2295175 w 3478567"/>
                <a:gd name="connsiteY7" fmla="*/ 2553300 h 3404546"/>
                <a:gd name="connsiteX8" fmla="*/ 1727769 w 3478567"/>
                <a:gd name="connsiteY8" fmla="*/ 3404381 h 3404546"/>
                <a:gd name="connsiteX9" fmla="*/ 1160362 w 3478567"/>
                <a:gd name="connsiteY9" fmla="*/ 2553300 h 3404546"/>
                <a:gd name="connsiteX10" fmla="*/ 25579 w 3478567"/>
                <a:gd name="connsiteY10" fmla="*/ 2553286 h 3404546"/>
                <a:gd name="connsiteX11" fmla="*/ 592956 w 3478567"/>
                <a:gd name="connsiteY11" fmla="*/ 1702191 h 3404546"/>
                <a:gd name="connsiteX12" fmla="*/ 25579 w 3478567"/>
                <a:gd name="connsiteY12" fmla="*/ 851095 h 3404546"/>
                <a:gd name="connsiteX0" fmla="*/ 28247 w 3481235"/>
                <a:gd name="connsiteY0" fmla="*/ 851095 h 3404546"/>
                <a:gd name="connsiteX1" fmla="*/ 1163030 w 3481235"/>
                <a:gd name="connsiteY1" fmla="*/ 851081 h 3404546"/>
                <a:gd name="connsiteX2" fmla="*/ 1730437 w 3481235"/>
                <a:gd name="connsiteY2" fmla="*/ 0 h 3404546"/>
                <a:gd name="connsiteX3" fmla="*/ 2297843 w 3481235"/>
                <a:gd name="connsiteY3" fmla="*/ 851081 h 3404546"/>
                <a:gd name="connsiteX4" fmla="*/ 3432626 w 3481235"/>
                <a:gd name="connsiteY4" fmla="*/ 851095 h 3404546"/>
                <a:gd name="connsiteX5" fmla="*/ 2865249 w 3481235"/>
                <a:gd name="connsiteY5" fmla="*/ 1702191 h 3404546"/>
                <a:gd name="connsiteX6" fmla="*/ 3432626 w 3481235"/>
                <a:gd name="connsiteY6" fmla="*/ 2553286 h 3404546"/>
                <a:gd name="connsiteX7" fmla="*/ 2297843 w 3481235"/>
                <a:gd name="connsiteY7" fmla="*/ 2553300 h 3404546"/>
                <a:gd name="connsiteX8" fmla="*/ 1730437 w 3481235"/>
                <a:gd name="connsiteY8" fmla="*/ 3404381 h 3404546"/>
                <a:gd name="connsiteX9" fmla="*/ 1163030 w 3481235"/>
                <a:gd name="connsiteY9" fmla="*/ 2553300 h 3404546"/>
                <a:gd name="connsiteX10" fmla="*/ 28247 w 3481235"/>
                <a:gd name="connsiteY10" fmla="*/ 2553286 h 3404546"/>
                <a:gd name="connsiteX11" fmla="*/ 595624 w 3481235"/>
                <a:gd name="connsiteY11" fmla="*/ 1702191 h 3404546"/>
                <a:gd name="connsiteX12" fmla="*/ 28247 w 3481235"/>
                <a:gd name="connsiteY12" fmla="*/ 851095 h 3404546"/>
                <a:gd name="connsiteX0" fmla="*/ 53234 w 3506222"/>
                <a:gd name="connsiteY0" fmla="*/ 851095 h 3404546"/>
                <a:gd name="connsiteX1" fmla="*/ 1188017 w 3506222"/>
                <a:gd name="connsiteY1" fmla="*/ 851081 h 3404546"/>
                <a:gd name="connsiteX2" fmla="*/ 1755424 w 3506222"/>
                <a:gd name="connsiteY2" fmla="*/ 0 h 3404546"/>
                <a:gd name="connsiteX3" fmla="*/ 2322830 w 3506222"/>
                <a:gd name="connsiteY3" fmla="*/ 851081 h 3404546"/>
                <a:gd name="connsiteX4" fmla="*/ 3457613 w 3506222"/>
                <a:gd name="connsiteY4" fmla="*/ 851095 h 3404546"/>
                <a:gd name="connsiteX5" fmla="*/ 2890236 w 3506222"/>
                <a:gd name="connsiteY5" fmla="*/ 1702191 h 3404546"/>
                <a:gd name="connsiteX6" fmla="*/ 3457613 w 3506222"/>
                <a:gd name="connsiteY6" fmla="*/ 2553286 h 3404546"/>
                <a:gd name="connsiteX7" fmla="*/ 2322830 w 3506222"/>
                <a:gd name="connsiteY7" fmla="*/ 2553300 h 3404546"/>
                <a:gd name="connsiteX8" fmla="*/ 1755424 w 3506222"/>
                <a:gd name="connsiteY8" fmla="*/ 3404381 h 3404546"/>
                <a:gd name="connsiteX9" fmla="*/ 1188017 w 3506222"/>
                <a:gd name="connsiteY9" fmla="*/ 2553300 h 3404546"/>
                <a:gd name="connsiteX10" fmla="*/ 53234 w 3506222"/>
                <a:gd name="connsiteY10" fmla="*/ 2553286 h 3404546"/>
                <a:gd name="connsiteX11" fmla="*/ 620611 w 3506222"/>
                <a:gd name="connsiteY11" fmla="*/ 1702191 h 3404546"/>
                <a:gd name="connsiteX12" fmla="*/ 53234 w 3506222"/>
                <a:gd name="connsiteY12" fmla="*/ 851095 h 3404546"/>
                <a:gd name="connsiteX0" fmla="*/ 53234 w 3506222"/>
                <a:gd name="connsiteY0" fmla="*/ 851095 h 3404546"/>
                <a:gd name="connsiteX1" fmla="*/ 1188017 w 3506222"/>
                <a:gd name="connsiteY1" fmla="*/ 851081 h 3404546"/>
                <a:gd name="connsiteX2" fmla="*/ 1755424 w 3506222"/>
                <a:gd name="connsiteY2" fmla="*/ 0 h 3404546"/>
                <a:gd name="connsiteX3" fmla="*/ 2322830 w 3506222"/>
                <a:gd name="connsiteY3" fmla="*/ 851081 h 3404546"/>
                <a:gd name="connsiteX4" fmla="*/ 3457613 w 3506222"/>
                <a:gd name="connsiteY4" fmla="*/ 851095 h 3404546"/>
                <a:gd name="connsiteX5" fmla="*/ 2890236 w 3506222"/>
                <a:gd name="connsiteY5" fmla="*/ 1702191 h 3404546"/>
                <a:gd name="connsiteX6" fmla="*/ 3457613 w 3506222"/>
                <a:gd name="connsiteY6" fmla="*/ 2553286 h 3404546"/>
                <a:gd name="connsiteX7" fmla="*/ 2322830 w 3506222"/>
                <a:gd name="connsiteY7" fmla="*/ 2553300 h 3404546"/>
                <a:gd name="connsiteX8" fmla="*/ 1755424 w 3506222"/>
                <a:gd name="connsiteY8" fmla="*/ 3404381 h 3404546"/>
                <a:gd name="connsiteX9" fmla="*/ 1188017 w 3506222"/>
                <a:gd name="connsiteY9" fmla="*/ 2553300 h 3404546"/>
                <a:gd name="connsiteX10" fmla="*/ 53234 w 3506222"/>
                <a:gd name="connsiteY10" fmla="*/ 2553286 h 3404546"/>
                <a:gd name="connsiteX11" fmla="*/ 620611 w 3506222"/>
                <a:gd name="connsiteY11" fmla="*/ 1702191 h 3404546"/>
                <a:gd name="connsiteX12" fmla="*/ 53234 w 3506222"/>
                <a:gd name="connsiteY12" fmla="*/ 851095 h 3404546"/>
                <a:gd name="connsiteX0" fmla="*/ 53234 w 3506222"/>
                <a:gd name="connsiteY0" fmla="*/ 851095 h 3404546"/>
                <a:gd name="connsiteX1" fmla="*/ 1188017 w 3506222"/>
                <a:gd name="connsiteY1" fmla="*/ 851081 h 3404546"/>
                <a:gd name="connsiteX2" fmla="*/ 1755424 w 3506222"/>
                <a:gd name="connsiteY2" fmla="*/ 0 h 3404546"/>
                <a:gd name="connsiteX3" fmla="*/ 2322830 w 3506222"/>
                <a:gd name="connsiteY3" fmla="*/ 851081 h 3404546"/>
                <a:gd name="connsiteX4" fmla="*/ 3457613 w 3506222"/>
                <a:gd name="connsiteY4" fmla="*/ 851095 h 3404546"/>
                <a:gd name="connsiteX5" fmla="*/ 2890236 w 3506222"/>
                <a:gd name="connsiteY5" fmla="*/ 1702191 h 3404546"/>
                <a:gd name="connsiteX6" fmla="*/ 3457613 w 3506222"/>
                <a:gd name="connsiteY6" fmla="*/ 2553286 h 3404546"/>
                <a:gd name="connsiteX7" fmla="*/ 2322830 w 3506222"/>
                <a:gd name="connsiteY7" fmla="*/ 2553300 h 3404546"/>
                <a:gd name="connsiteX8" fmla="*/ 1755424 w 3506222"/>
                <a:gd name="connsiteY8" fmla="*/ 3404381 h 3404546"/>
                <a:gd name="connsiteX9" fmla="*/ 1188017 w 3506222"/>
                <a:gd name="connsiteY9" fmla="*/ 2553300 h 3404546"/>
                <a:gd name="connsiteX10" fmla="*/ 53234 w 3506222"/>
                <a:gd name="connsiteY10" fmla="*/ 2553286 h 3404546"/>
                <a:gd name="connsiteX11" fmla="*/ 620611 w 3506222"/>
                <a:gd name="connsiteY11" fmla="*/ 1702191 h 3404546"/>
                <a:gd name="connsiteX12" fmla="*/ 53234 w 3506222"/>
                <a:gd name="connsiteY12" fmla="*/ 851095 h 3404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06222" h="3404546">
                  <a:moveTo>
                    <a:pt x="53234" y="851095"/>
                  </a:moveTo>
                  <a:cubicBezTo>
                    <a:pt x="289283" y="481436"/>
                    <a:pt x="904319" y="992930"/>
                    <a:pt x="1188017" y="851081"/>
                  </a:cubicBezTo>
                  <a:cubicBezTo>
                    <a:pt x="1471715" y="709232"/>
                    <a:pt x="1260893" y="0"/>
                    <a:pt x="1755424" y="0"/>
                  </a:cubicBezTo>
                  <a:cubicBezTo>
                    <a:pt x="2249955" y="0"/>
                    <a:pt x="2039132" y="709232"/>
                    <a:pt x="2322830" y="851081"/>
                  </a:cubicBezTo>
                  <a:cubicBezTo>
                    <a:pt x="2701091" y="851086"/>
                    <a:pt x="3276435" y="477097"/>
                    <a:pt x="3457613" y="851095"/>
                  </a:cubicBezTo>
                  <a:cubicBezTo>
                    <a:pt x="3638791" y="1225093"/>
                    <a:pt x="2890236" y="1418493"/>
                    <a:pt x="2890236" y="1702191"/>
                  </a:cubicBezTo>
                  <a:cubicBezTo>
                    <a:pt x="3079362" y="1985889"/>
                    <a:pt x="3679729" y="2159187"/>
                    <a:pt x="3457613" y="2553286"/>
                  </a:cubicBezTo>
                  <a:cubicBezTo>
                    <a:pt x="3235497" y="2947385"/>
                    <a:pt x="2606528" y="2411451"/>
                    <a:pt x="2322830" y="2553300"/>
                  </a:cubicBezTo>
                  <a:cubicBezTo>
                    <a:pt x="2133695" y="2836994"/>
                    <a:pt x="2249955" y="3391669"/>
                    <a:pt x="1755424" y="3404381"/>
                  </a:cubicBezTo>
                  <a:cubicBezTo>
                    <a:pt x="1260893" y="3417093"/>
                    <a:pt x="1471715" y="2695149"/>
                    <a:pt x="1188017" y="2553300"/>
                  </a:cubicBezTo>
                  <a:cubicBezTo>
                    <a:pt x="809756" y="2553295"/>
                    <a:pt x="234275" y="2954705"/>
                    <a:pt x="53234" y="2553286"/>
                  </a:cubicBezTo>
                  <a:cubicBezTo>
                    <a:pt x="-127807" y="2151867"/>
                    <a:pt x="620611" y="1985889"/>
                    <a:pt x="620611" y="1702191"/>
                  </a:cubicBezTo>
                  <a:cubicBezTo>
                    <a:pt x="431485" y="1418492"/>
                    <a:pt x="-182815" y="1220754"/>
                    <a:pt x="53234" y="851095"/>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68" name="TextBox 67">
              <a:extLst>
                <a:ext uri="{FF2B5EF4-FFF2-40B4-BE49-F238E27FC236}">
                  <a16:creationId xmlns:a16="http://schemas.microsoft.com/office/drawing/2014/main" id="{E02F2C23-99C8-DEBC-DE02-B86295A08B13}"/>
                </a:ext>
              </a:extLst>
            </p:cNvPr>
            <p:cNvSpPr txBox="1"/>
            <p:nvPr/>
          </p:nvSpPr>
          <p:spPr>
            <a:xfrm>
              <a:off x="5180773" y="2635158"/>
              <a:ext cx="1730470" cy="145730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kern="1200" dirty="0">
                  <a:solidFill>
                    <a:srgbClr val="002060"/>
                  </a:solidFill>
                  <a:latin typeface="Alexandria" pitchFamily="2" charset="-78"/>
                  <a:ea typeface="+mn-ea"/>
                  <a:cs typeface="+mj-cs"/>
                </a:rPr>
                <a:t>القائد التربوي الريادي</a:t>
              </a:r>
              <a:endParaRPr kumimoji="0" lang="en-US" sz="2000" b="1" i="0" u="none" strike="noStrike" kern="1200" cap="none" spc="0" normalizeH="0" baseline="0" noProof="0" dirty="0">
                <a:ln>
                  <a:noFill/>
                </a:ln>
                <a:solidFill>
                  <a:srgbClr val="002060"/>
                </a:solidFill>
                <a:effectLst/>
                <a:uLnTx/>
                <a:uFillTx/>
                <a:latin typeface="Alexandria" pitchFamily="2" charset="-78"/>
                <a:ea typeface="+mn-ea"/>
                <a:cs typeface="+mj-cs"/>
              </a:endParaRPr>
            </a:p>
          </p:txBody>
        </p:sp>
        <p:sp>
          <p:nvSpPr>
            <p:cNvPr id="69" name="TextBox 68">
              <a:extLst>
                <a:ext uri="{FF2B5EF4-FFF2-40B4-BE49-F238E27FC236}">
                  <a16:creationId xmlns:a16="http://schemas.microsoft.com/office/drawing/2014/main" id="{8189C4F1-7752-69AD-5098-50883722ECA1}"/>
                </a:ext>
              </a:extLst>
            </p:cNvPr>
            <p:cNvSpPr txBox="1"/>
            <p:nvPr/>
          </p:nvSpPr>
          <p:spPr>
            <a:xfrm>
              <a:off x="5848910" y="1803301"/>
              <a:ext cx="578756" cy="7507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66"/>
                  </a:solidFill>
                  <a:effectLst/>
                  <a:uLnTx/>
                  <a:uFillTx/>
                  <a:latin typeface="Oswald" panose="02000503000000000000" pitchFamily="2" charset="0"/>
                  <a:ea typeface="+mn-ea"/>
                  <a:cs typeface="+mj-cs"/>
                </a:rPr>
                <a:t>1</a:t>
              </a:r>
            </a:p>
          </p:txBody>
        </p:sp>
        <p:sp>
          <p:nvSpPr>
            <p:cNvPr id="70" name="TextBox 69">
              <a:extLst>
                <a:ext uri="{FF2B5EF4-FFF2-40B4-BE49-F238E27FC236}">
                  <a16:creationId xmlns:a16="http://schemas.microsoft.com/office/drawing/2014/main" id="{B94E4774-5797-C28E-15EC-73F4E7EC34F5}"/>
                </a:ext>
              </a:extLst>
            </p:cNvPr>
            <p:cNvSpPr txBox="1"/>
            <p:nvPr/>
          </p:nvSpPr>
          <p:spPr>
            <a:xfrm>
              <a:off x="7184685" y="2399780"/>
              <a:ext cx="578756" cy="7507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78D5"/>
                  </a:solidFill>
                  <a:effectLst/>
                  <a:uLnTx/>
                  <a:uFillTx/>
                  <a:latin typeface="Oswald" panose="02000503000000000000" pitchFamily="2" charset="0"/>
                  <a:ea typeface="+mn-ea"/>
                  <a:cs typeface="+mj-cs"/>
                </a:rPr>
                <a:t>2</a:t>
              </a:r>
            </a:p>
          </p:txBody>
        </p:sp>
        <p:sp>
          <p:nvSpPr>
            <p:cNvPr id="71" name="TextBox 70">
              <a:extLst>
                <a:ext uri="{FF2B5EF4-FFF2-40B4-BE49-F238E27FC236}">
                  <a16:creationId xmlns:a16="http://schemas.microsoft.com/office/drawing/2014/main" id="{C7CC082A-8AFF-CDBA-0489-EA23C4A8D397}"/>
                </a:ext>
              </a:extLst>
            </p:cNvPr>
            <p:cNvSpPr txBox="1"/>
            <p:nvPr/>
          </p:nvSpPr>
          <p:spPr>
            <a:xfrm>
              <a:off x="7193690" y="3747020"/>
              <a:ext cx="578756" cy="7507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900"/>
                  </a:solidFill>
                  <a:effectLst/>
                  <a:uLnTx/>
                  <a:uFillTx/>
                  <a:latin typeface="Oswald" panose="02000503000000000000" pitchFamily="2" charset="0"/>
                  <a:ea typeface="+mn-ea"/>
                  <a:cs typeface="+mj-cs"/>
                </a:rPr>
                <a:t>3</a:t>
              </a:r>
            </a:p>
          </p:txBody>
        </p:sp>
        <p:sp>
          <p:nvSpPr>
            <p:cNvPr id="72" name="TextBox 71">
              <a:extLst>
                <a:ext uri="{FF2B5EF4-FFF2-40B4-BE49-F238E27FC236}">
                  <a16:creationId xmlns:a16="http://schemas.microsoft.com/office/drawing/2014/main" id="{8716E0AF-C828-2F22-A99D-898B0D8AA357}"/>
                </a:ext>
              </a:extLst>
            </p:cNvPr>
            <p:cNvSpPr txBox="1"/>
            <p:nvPr/>
          </p:nvSpPr>
          <p:spPr>
            <a:xfrm>
              <a:off x="5832559" y="4423737"/>
              <a:ext cx="578756" cy="7507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8983"/>
                  </a:solidFill>
                  <a:effectLst/>
                  <a:uLnTx/>
                  <a:uFillTx/>
                  <a:latin typeface="Oswald" panose="02000503000000000000" pitchFamily="2" charset="0"/>
                  <a:ea typeface="+mn-ea"/>
                  <a:cs typeface="+mj-cs"/>
                </a:rPr>
                <a:t>4</a:t>
              </a:r>
            </a:p>
          </p:txBody>
        </p:sp>
        <p:sp>
          <p:nvSpPr>
            <p:cNvPr id="73" name="TextBox 72">
              <a:extLst>
                <a:ext uri="{FF2B5EF4-FFF2-40B4-BE49-F238E27FC236}">
                  <a16:creationId xmlns:a16="http://schemas.microsoft.com/office/drawing/2014/main" id="{3E5DCD56-99E8-D86C-722E-29509F04E5B2}"/>
                </a:ext>
              </a:extLst>
            </p:cNvPr>
            <p:cNvSpPr txBox="1"/>
            <p:nvPr/>
          </p:nvSpPr>
          <p:spPr>
            <a:xfrm>
              <a:off x="4506470" y="3775829"/>
              <a:ext cx="578756" cy="7507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Oswald" panose="02000503000000000000" pitchFamily="2" charset="0"/>
                  <a:ea typeface="+mn-ea"/>
                  <a:cs typeface="+mj-cs"/>
                </a:rPr>
                <a:t>5</a:t>
              </a:r>
            </a:p>
          </p:txBody>
        </p:sp>
        <p:sp>
          <p:nvSpPr>
            <p:cNvPr id="74" name="TextBox 73">
              <a:extLst>
                <a:ext uri="{FF2B5EF4-FFF2-40B4-BE49-F238E27FC236}">
                  <a16:creationId xmlns:a16="http://schemas.microsoft.com/office/drawing/2014/main" id="{78D95EB8-2AB9-1001-D276-83AF18CA7D17}"/>
                </a:ext>
              </a:extLst>
            </p:cNvPr>
            <p:cNvSpPr txBox="1"/>
            <p:nvPr/>
          </p:nvSpPr>
          <p:spPr>
            <a:xfrm>
              <a:off x="4538436" y="2522248"/>
              <a:ext cx="578756" cy="7507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3366"/>
                  </a:solidFill>
                  <a:effectLst/>
                  <a:uLnTx/>
                  <a:uFillTx/>
                  <a:latin typeface="Oswald" panose="02000503000000000000" pitchFamily="2" charset="0"/>
                  <a:ea typeface="+mn-ea"/>
                  <a:cs typeface="+mj-cs"/>
                </a:rPr>
                <a:t>6</a:t>
              </a:r>
            </a:p>
          </p:txBody>
        </p:sp>
        <p:pic>
          <p:nvPicPr>
            <p:cNvPr id="75" name="Graphic 74" descr="Podium">
              <a:extLst>
                <a:ext uri="{FF2B5EF4-FFF2-40B4-BE49-F238E27FC236}">
                  <a16:creationId xmlns:a16="http://schemas.microsoft.com/office/drawing/2014/main" id="{AB9D1532-D2E0-790F-CE9E-68A11442AB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3630588" y="2077023"/>
              <a:ext cx="457200" cy="457200"/>
            </a:xfrm>
            <a:prstGeom prst="rect">
              <a:avLst/>
            </a:prstGeom>
          </p:spPr>
        </p:pic>
        <p:pic>
          <p:nvPicPr>
            <p:cNvPr id="76" name="Graphic 75" descr="Trophy">
              <a:extLst>
                <a:ext uri="{FF2B5EF4-FFF2-40B4-BE49-F238E27FC236}">
                  <a16:creationId xmlns:a16="http://schemas.microsoft.com/office/drawing/2014/main" id="{03B79B97-B657-1841-F5EE-604AFF18824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3597605" y="4389519"/>
              <a:ext cx="457200" cy="457200"/>
            </a:xfrm>
            <a:prstGeom prst="rect">
              <a:avLst/>
            </a:prstGeom>
          </p:spPr>
        </p:pic>
        <p:pic>
          <p:nvPicPr>
            <p:cNvPr id="82" name="Graphic 81" descr="Pie chart">
              <a:extLst>
                <a:ext uri="{FF2B5EF4-FFF2-40B4-BE49-F238E27FC236}">
                  <a16:creationId xmlns:a16="http://schemas.microsoft.com/office/drawing/2014/main" id="{1A301045-9365-3089-950E-9BEB618210E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5899088" y="941542"/>
              <a:ext cx="457200" cy="457200"/>
            </a:xfrm>
            <a:prstGeom prst="rect">
              <a:avLst/>
            </a:prstGeom>
          </p:spPr>
        </p:pic>
        <p:grpSp>
          <p:nvGrpSpPr>
            <p:cNvPr id="83" name="Group 82">
              <a:extLst>
                <a:ext uri="{FF2B5EF4-FFF2-40B4-BE49-F238E27FC236}">
                  <a16:creationId xmlns:a16="http://schemas.microsoft.com/office/drawing/2014/main" id="{FE45DA7C-2F70-1EC2-B2FB-94B1520882F3}"/>
                </a:ext>
              </a:extLst>
            </p:cNvPr>
            <p:cNvGrpSpPr/>
            <p:nvPr/>
          </p:nvGrpSpPr>
          <p:grpSpPr>
            <a:xfrm>
              <a:off x="5467488" y="353730"/>
              <a:ext cx="1341598" cy="1409572"/>
              <a:chOff x="5467488" y="353730"/>
              <a:chExt cx="1341598" cy="1409572"/>
            </a:xfrm>
          </p:grpSpPr>
          <p:sp>
            <p:nvSpPr>
              <p:cNvPr id="84" name="Freeform: Shape 83">
                <a:extLst>
                  <a:ext uri="{FF2B5EF4-FFF2-40B4-BE49-F238E27FC236}">
                    <a16:creationId xmlns:a16="http://schemas.microsoft.com/office/drawing/2014/main" id="{96A2D806-F0C5-6624-687B-7E9E0E3E62D2}"/>
                  </a:ext>
                </a:extLst>
              </p:cNvPr>
              <p:cNvSpPr/>
              <p:nvPr/>
            </p:nvSpPr>
            <p:spPr>
              <a:xfrm rot="18636019">
                <a:off x="5051606" y="848453"/>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85" name="Freeform: Shape 84">
                <a:extLst>
                  <a:ext uri="{FF2B5EF4-FFF2-40B4-BE49-F238E27FC236}">
                    <a16:creationId xmlns:a16="http://schemas.microsoft.com/office/drawing/2014/main" id="{034E6624-1452-6578-8AC8-94602EB2B078}"/>
                  </a:ext>
                </a:extLst>
              </p:cNvPr>
              <p:cNvSpPr/>
              <p:nvPr/>
            </p:nvSpPr>
            <p:spPr>
              <a:xfrm>
                <a:off x="5467488" y="652375"/>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86" name="Freeform: Shape 85">
                <a:extLst>
                  <a:ext uri="{FF2B5EF4-FFF2-40B4-BE49-F238E27FC236}">
                    <a16:creationId xmlns:a16="http://schemas.microsoft.com/office/drawing/2014/main" id="{31CC9489-1AB8-57A5-4E83-F180B12C8274}"/>
                  </a:ext>
                </a:extLst>
              </p:cNvPr>
              <p:cNvSpPr/>
              <p:nvPr/>
            </p:nvSpPr>
            <p:spPr>
              <a:xfrm rot="2776460">
                <a:off x="5858705" y="780479"/>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grpSp>
        <p:grpSp>
          <p:nvGrpSpPr>
            <p:cNvPr id="87" name="Group 86">
              <a:extLst>
                <a:ext uri="{FF2B5EF4-FFF2-40B4-BE49-F238E27FC236}">
                  <a16:creationId xmlns:a16="http://schemas.microsoft.com/office/drawing/2014/main" id="{E348C16C-75AD-8C9A-A1F7-9A73F17A1D12}"/>
                </a:ext>
              </a:extLst>
            </p:cNvPr>
            <p:cNvGrpSpPr/>
            <p:nvPr/>
          </p:nvGrpSpPr>
          <p:grpSpPr>
            <a:xfrm rot="4318574">
              <a:off x="7794329" y="1568763"/>
              <a:ext cx="1341598" cy="1409572"/>
              <a:chOff x="5467488" y="353730"/>
              <a:chExt cx="1341598" cy="1409572"/>
            </a:xfrm>
          </p:grpSpPr>
          <p:sp>
            <p:nvSpPr>
              <p:cNvPr id="88" name="Freeform: Shape 87">
                <a:extLst>
                  <a:ext uri="{FF2B5EF4-FFF2-40B4-BE49-F238E27FC236}">
                    <a16:creationId xmlns:a16="http://schemas.microsoft.com/office/drawing/2014/main" id="{351071DF-C555-517C-F681-46160362259E}"/>
                  </a:ext>
                </a:extLst>
              </p:cNvPr>
              <p:cNvSpPr/>
              <p:nvPr/>
            </p:nvSpPr>
            <p:spPr>
              <a:xfrm rot="18636019">
                <a:off x="5051606" y="848453"/>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89" name="Freeform: Shape 88">
                <a:extLst>
                  <a:ext uri="{FF2B5EF4-FFF2-40B4-BE49-F238E27FC236}">
                    <a16:creationId xmlns:a16="http://schemas.microsoft.com/office/drawing/2014/main" id="{6525484D-DFB1-8250-8224-107296D9DE2D}"/>
                  </a:ext>
                </a:extLst>
              </p:cNvPr>
              <p:cNvSpPr/>
              <p:nvPr/>
            </p:nvSpPr>
            <p:spPr>
              <a:xfrm>
                <a:off x="5467488" y="652375"/>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90" name="Freeform: Shape 89">
                <a:extLst>
                  <a:ext uri="{FF2B5EF4-FFF2-40B4-BE49-F238E27FC236}">
                    <a16:creationId xmlns:a16="http://schemas.microsoft.com/office/drawing/2014/main" id="{1803A445-6268-8A35-6BD2-AFF23D1016CD}"/>
                  </a:ext>
                </a:extLst>
              </p:cNvPr>
              <p:cNvSpPr/>
              <p:nvPr/>
            </p:nvSpPr>
            <p:spPr>
              <a:xfrm rot="2776460">
                <a:off x="5858705" y="780479"/>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grpSp>
        <p:pic>
          <p:nvPicPr>
            <p:cNvPr id="91" name="Graphic 90" descr="Head with gears">
              <a:extLst>
                <a:ext uri="{FF2B5EF4-FFF2-40B4-BE49-F238E27FC236}">
                  <a16:creationId xmlns:a16="http://schemas.microsoft.com/office/drawing/2014/main" id="{1A30B040-DA9B-800A-2490-B8A20186E90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8129912" y="2132286"/>
              <a:ext cx="457200" cy="457200"/>
            </a:xfrm>
            <a:prstGeom prst="rect">
              <a:avLst/>
            </a:prstGeom>
          </p:spPr>
        </p:pic>
        <p:grpSp>
          <p:nvGrpSpPr>
            <p:cNvPr id="92" name="Group 91">
              <a:extLst>
                <a:ext uri="{FF2B5EF4-FFF2-40B4-BE49-F238E27FC236}">
                  <a16:creationId xmlns:a16="http://schemas.microsoft.com/office/drawing/2014/main" id="{89616176-E828-61C8-37F7-5F028DE81620}"/>
                </a:ext>
              </a:extLst>
            </p:cNvPr>
            <p:cNvGrpSpPr/>
            <p:nvPr/>
          </p:nvGrpSpPr>
          <p:grpSpPr>
            <a:xfrm rot="7061852">
              <a:off x="7777917" y="3926645"/>
              <a:ext cx="1341598" cy="1409572"/>
              <a:chOff x="5467488" y="353730"/>
              <a:chExt cx="1341598" cy="1409572"/>
            </a:xfrm>
          </p:grpSpPr>
          <p:sp>
            <p:nvSpPr>
              <p:cNvPr id="93" name="Freeform: Shape 92">
                <a:extLst>
                  <a:ext uri="{FF2B5EF4-FFF2-40B4-BE49-F238E27FC236}">
                    <a16:creationId xmlns:a16="http://schemas.microsoft.com/office/drawing/2014/main" id="{FE9A8D32-9198-82D5-500E-AC785B044034}"/>
                  </a:ext>
                </a:extLst>
              </p:cNvPr>
              <p:cNvSpPr/>
              <p:nvPr/>
            </p:nvSpPr>
            <p:spPr>
              <a:xfrm rot="18636019">
                <a:off x="5051606" y="848453"/>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94" name="Freeform: Shape 93">
                <a:extLst>
                  <a:ext uri="{FF2B5EF4-FFF2-40B4-BE49-F238E27FC236}">
                    <a16:creationId xmlns:a16="http://schemas.microsoft.com/office/drawing/2014/main" id="{6104F923-17BE-A223-8181-C7521BAC7CBB}"/>
                  </a:ext>
                </a:extLst>
              </p:cNvPr>
              <p:cNvSpPr/>
              <p:nvPr/>
            </p:nvSpPr>
            <p:spPr>
              <a:xfrm>
                <a:off x="5467488" y="652375"/>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95" name="Freeform: Shape 94">
                <a:extLst>
                  <a:ext uri="{FF2B5EF4-FFF2-40B4-BE49-F238E27FC236}">
                    <a16:creationId xmlns:a16="http://schemas.microsoft.com/office/drawing/2014/main" id="{17BAFAD0-D268-9339-965D-390BA4A855B5}"/>
                  </a:ext>
                </a:extLst>
              </p:cNvPr>
              <p:cNvSpPr/>
              <p:nvPr/>
            </p:nvSpPr>
            <p:spPr>
              <a:xfrm rot="2776460">
                <a:off x="5858705" y="780479"/>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grpSp>
        <p:grpSp>
          <p:nvGrpSpPr>
            <p:cNvPr id="96" name="Group 95">
              <a:extLst>
                <a:ext uri="{FF2B5EF4-FFF2-40B4-BE49-F238E27FC236}">
                  <a16:creationId xmlns:a16="http://schemas.microsoft.com/office/drawing/2014/main" id="{C73EBB8F-EF01-C007-F5B8-5374A89C1C02}"/>
                </a:ext>
              </a:extLst>
            </p:cNvPr>
            <p:cNvGrpSpPr/>
            <p:nvPr/>
          </p:nvGrpSpPr>
          <p:grpSpPr>
            <a:xfrm rot="10321634">
              <a:off x="5506094" y="5069563"/>
              <a:ext cx="1341598" cy="1409572"/>
              <a:chOff x="5467488" y="353730"/>
              <a:chExt cx="1341598" cy="1409572"/>
            </a:xfrm>
          </p:grpSpPr>
          <p:sp>
            <p:nvSpPr>
              <p:cNvPr id="97" name="Freeform: Shape 96">
                <a:extLst>
                  <a:ext uri="{FF2B5EF4-FFF2-40B4-BE49-F238E27FC236}">
                    <a16:creationId xmlns:a16="http://schemas.microsoft.com/office/drawing/2014/main" id="{7C4624FD-B3A7-87CF-E1B4-6AF00AA4683C}"/>
                  </a:ext>
                </a:extLst>
              </p:cNvPr>
              <p:cNvSpPr/>
              <p:nvPr/>
            </p:nvSpPr>
            <p:spPr>
              <a:xfrm rot="18636019">
                <a:off x="5051606" y="848453"/>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98" name="Freeform: Shape 97">
                <a:extLst>
                  <a:ext uri="{FF2B5EF4-FFF2-40B4-BE49-F238E27FC236}">
                    <a16:creationId xmlns:a16="http://schemas.microsoft.com/office/drawing/2014/main" id="{521B855C-046F-459E-2538-8C20A42591C8}"/>
                  </a:ext>
                </a:extLst>
              </p:cNvPr>
              <p:cNvSpPr/>
              <p:nvPr/>
            </p:nvSpPr>
            <p:spPr>
              <a:xfrm>
                <a:off x="5467488" y="652375"/>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99" name="Freeform: Shape 98">
                <a:extLst>
                  <a:ext uri="{FF2B5EF4-FFF2-40B4-BE49-F238E27FC236}">
                    <a16:creationId xmlns:a16="http://schemas.microsoft.com/office/drawing/2014/main" id="{71EC12F1-CD38-9054-C515-F0056E448D69}"/>
                  </a:ext>
                </a:extLst>
              </p:cNvPr>
              <p:cNvSpPr/>
              <p:nvPr/>
            </p:nvSpPr>
            <p:spPr>
              <a:xfrm rot="2776460">
                <a:off x="5858705" y="780479"/>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grpSp>
        <p:pic>
          <p:nvPicPr>
            <p:cNvPr id="100" name="Graphic 99" descr="Business Growth">
              <a:extLst>
                <a:ext uri="{FF2B5EF4-FFF2-40B4-BE49-F238E27FC236}">
                  <a16:creationId xmlns:a16="http://schemas.microsoft.com/office/drawing/2014/main" id="{0D71212F-5C3B-D015-5DD5-E3996A290766}"/>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5970465" y="5467179"/>
              <a:ext cx="457200" cy="457200"/>
            </a:xfrm>
            <a:prstGeom prst="rect">
              <a:avLst/>
            </a:prstGeom>
          </p:spPr>
        </p:pic>
        <p:grpSp>
          <p:nvGrpSpPr>
            <p:cNvPr id="101" name="Group 100">
              <a:extLst>
                <a:ext uri="{FF2B5EF4-FFF2-40B4-BE49-F238E27FC236}">
                  <a16:creationId xmlns:a16="http://schemas.microsoft.com/office/drawing/2014/main" id="{54AF3AE1-2BB7-60F9-E188-7C8A96EB988A}"/>
                </a:ext>
              </a:extLst>
            </p:cNvPr>
            <p:cNvGrpSpPr/>
            <p:nvPr/>
          </p:nvGrpSpPr>
          <p:grpSpPr>
            <a:xfrm rot="13374909">
              <a:off x="3136630" y="4023224"/>
              <a:ext cx="1341598" cy="1409572"/>
              <a:chOff x="5467488" y="353730"/>
              <a:chExt cx="1341598" cy="1409572"/>
            </a:xfrm>
          </p:grpSpPr>
          <p:sp>
            <p:nvSpPr>
              <p:cNvPr id="102" name="Freeform: Shape 101">
                <a:extLst>
                  <a:ext uri="{FF2B5EF4-FFF2-40B4-BE49-F238E27FC236}">
                    <a16:creationId xmlns:a16="http://schemas.microsoft.com/office/drawing/2014/main" id="{DCC82FAC-0EC9-125D-FAB2-A52DFB04BBBD}"/>
                  </a:ext>
                </a:extLst>
              </p:cNvPr>
              <p:cNvSpPr/>
              <p:nvPr/>
            </p:nvSpPr>
            <p:spPr>
              <a:xfrm rot="18636019">
                <a:off x="5051606" y="848453"/>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103" name="Freeform: Shape 102">
                <a:extLst>
                  <a:ext uri="{FF2B5EF4-FFF2-40B4-BE49-F238E27FC236}">
                    <a16:creationId xmlns:a16="http://schemas.microsoft.com/office/drawing/2014/main" id="{BF8E33D2-63FE-BF80-68C2-994DF7BFC4B7}"/>
                  </a:ext>
                </a:extLst>
              </p:cNvPr>
              <p:cNvSpPr/>
              <p:nvPr/>
            </p:nvSpPr>
            <p:spPr>
              <a:xfrm>
                <a:off x="5467488" y="652375"/>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104" name="Freeform: Shape 103">
                <a:extLst>
                  <a:ext uri="{FF2B5EF4-FFF2-40B4-BE49-F238E27FC236}">
                    <a16:creationId xmlns:a16="http://schemas.microsoft.com/office/drawing/2014/main" id="{92982A67-7973-CF95-A122-4E9A7601C02A}"/>
                  </a:ext>
                </a:extLst>
              </p:cNvPr>
              <p:cNvSpPr/>
              <p:nvPr/>
            </p:nvSpPr>
            <p:spPr>
              <a:xfrm rot="2776460">
                <a:off x="5858705" y="780479"/>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grpSp>
        <p:grpSp>
          <p:nvGrpSpPr>
            <p:cNvPr id="105" name="Group 104">
              <a:extLst>
                <a:ext uri="{FF2B5EF4-FFF2-40B4-BE49-F238E27FC236}">
                  <a16:creationId xmlns:a16="http://schemas.microsoft.com/office/drawing/2014/main" id="{FC77CA0F-9F2C-EA44-9AD3-3C56ABFB29E7}"/>
                </a:ext>
              </a:extLst>
            </p:cNvPr>
            <p:cNvGrpSpPr/>
            <p:nvPr/>
          </p:nvGrpSpPr>
          <p:grpSpPr>
            <a:xfrm rot="17599361">
              <a:off x="3043827" y="1551546"/>
              <a:ext cx="1341598" cy="1409572"/>
              <a:chOff x="5467488" y="353730"/>
              <a:chExt cx="1341598" cy="1409572"/>
            </a:xfrm>
          </p:grpSpPr>
          <p:sp>
            <p:nvSpPr>
              <p:cNvPr id="106" name="Freeform: Shape 105">
                <a:extLst>
                  <a:ext uri="{FF2B5EF4-FFF2-40B4-BE49-F238E27FC236}">
                    <a16:creationId xmlns:a16="http://schemas.microsoft.com/office/drawing/2014/main" id="{9D8CEC6A-6B74-FFF7-3672-EF0BD8B148B3}"/>
                  </a:ext>
                </a:extLst>
              </p:cNvPr>
              <p:cNvSpPr/>
              <p:nvPr/>
            </p:nvSpPr>
            <p:spPr>
              <a:xfrm rot="18636019">
                <a:off x="5051606" y="848453"/>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107" name="Freeform: Shape 106">
                <a:extLst>
                  <a:ext uri="{FF2B5EF4-FFF2-40B4-BE49-F238E27FC236}">
                    <a16:creationId xmlns:a16="http://schemas.microsoft.com/office/drawing/2014/main" id="{C53837DF-A95E-5DA5-2C0A-27E3E6D6E518}"/>
                  </a:ext>
                </a:extLst>
              </p:cNvPr>
              <p:cNvSpPr/>
              <p:nvPr/>
            </p:nvSpPr>
            <p:spPr>
              <a:xfrm>
                <a:off x="5467488" y="652375"/>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sp>
            <p:nvSpPr>
              <p:cNvPr id="108" name="Freeform: Shape 107">
                <a:extLst>
                  <a:ext uri="{FF2B5EF4-FFF2-40B4-BE49-F238E27FC236}">
                    <a16:creationId xmlns:a16="http://schemas.microsoft.com/office/drawing/2014/main" id="{887CF316-E48D-B4EF-8EB5-82C60A0F9070}"/>
                  </a:ext>
                </a:extLst>
              </p:cNvPr>
              <p:cNvSpPr/>
              <p:nvPr/>
            </p:nvSpPr>
            <p:spPr>
              <a:xfrm rot="2776460">
                <a:off x="5858705" y="780479"/>
                <a:ext cx="1341598" cy="488100"/>
              </a:xfrm>
              <a:custGeom>
                <a:avLst/>
                <a:gdLst>
                  <a:gd name="connsiteX0" fmla="*/ 670799 w 1341598"/>
                  <a:gd name="connsiteY0" fmla="*/ 0 h 488100"/>
                  <a:gd name="connsiteX1" fmla="*/ 1314935 w 1341598"/>
                  <a:gd name="connsiteY1" fmla="*/ 342485 h 488100"/>
                  <a:gd name="connsiteX2" fmla="*/ 1341598 w 1341598"/>
                  <a:gd name="connsiteY2" fmla="*/ 391607 h 488100"/>
                  <a:gd name="connsiteX3" fmla="*/ 1173209 w 1341598"/>
                  <a:gd name="connsiteY3" fmla="*/ 437343 h 488100"/>
                  <a:gd name="connsiteX4" fmla="*/ 670798 w 1341598"/>
                  <a:gd name="connsiteY4" fmla="*/ 488100 h 488100"/>
                  <a:gd name="connsiteX5" fmla="*/ 168387 w 1341598"/>
                  <a:gd name="connsiteY5" fmla="*/ 437343 h 488100"/>
                  <a:gd name="connsiteX6" fmla="*/ 0 w 1341598"/>
                  <a:gd name="connsiteY6" fmla="*/ 391608 h 488100"/>
                  <a:gd name="connsiteX7" fmla="*/ 26663 w 1341598"/>
                  <a:gd name="connsiteY7" fmla="*/ 342485 h 488100"/>
                  <a:gd name="connsiteX8" fmla="*/ 670799 w 1341598"/>
                  <a:gd name="connsiteY8" fmla="*/ 0 h 48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598" h="488100">
                    <a:moveTo>
                      <a:pt x="670799" y="0"/>
                    </a:moveTo>
                    <a:cubicBezTo>
                      <a:pt x="938934" y="0"/>
                      <a:pt x="1175339" y="135854"/>
                      <a:pt x="1314935" y="342485"/>
                    </a:cubicBezTo>
                    <a:lnTo>
                      <a:pt x="1341598" y="391607"/>
                    </a:lnTo>
                    <a:lnTo>
                      <a:pt x="1173209" y="437343"/>
                    </a:lnTo>
                    <a:cubicBezTo>
                      <a:pt x="1018788" y="470027"/>
                      <a:pt x="849011" y="488100"/>
                      <a:pt x="670798" y="488100"/>
                    </a:cubicBezTo>
                    <a:cubicBezTo>
                      <a:pt x="492585" y="488100"/>
                      <a:pt x="322808" y="470027"/>
                      <a:pt x="168387" y="437343"/>
                    </a:cubicBezTo>
                    <a:lnTo>
                      <a:pt x="0" y="391608"/>
                    </a:lnTo>
                    <a:lnTo>
                      <a:pt x="26663" y="342485"/>
                    </a:lnTo>
                    <a:cubicBezTo>
                      <a:pt x="166259" y="135854"/>
                      <a:pt x="402664" y="0"/>
                      <a:pt x="670799" y="0"/>
                    </a:cubicBezTo>
                    <a:close/>
                  </a:path>
                </a:pathLst>
              </a:custGeom>
              <a:solidFill>
                <a:schemeClr val="bg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j-cs"/>
                </a:endParaRPr>
              </a:p>
            </p:txBody>
          </p:sp>
        </p:grpSp>
        <p:pic>
          <p:nvPicPr>
            <p:cNvPr id="109" name="Graphic 108" descr="Bank">
              <a:extLst>
                <a:ext uri="{FF2B5EF4-FFF2-40B4-BE49-F238E27FC236}">
                  <a16:creationId xmlns:a16="http://schemas.microsoft.com/office/drawing/2014/main" id="{4B975B9E-97BE-1FA8-8738-C23AC10AE60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xmlns="" r:embed="rId14"/>
                </a:ext>
              </a:extLst>
            </a:blip>
            <a:stretch>
              <a:fillRect/>
            </a:stretch>
          </p:blipFill>
          <p:spPr>
            <a:xfrm>
              <a:off x="8108014" y="4324656"/>
              <a:ext cx="457200" cy="457200"/>
            </a:xfrm>
            <a:prstGeom prst="rect">
              <a:avLst/>
            </a:prstGeom>
          </p:spPr>
        </p:pic>
      </p:grpSp>
      <p:sp>
        <p:nvSpPr>
          <p:cNvPr id="111" name="TextBox 110">
            <a:extLst>
              <a:ext uri="{FF2B5EF4-FFF2-40B4-BE49-F238E27FC236}">
                <a16:creationId xmlns:a16="http://schemas.microsoft.com/office/drawing/2014/main" id="{189262CE-6304-ABC1-3CD3-CE894D9D3CEF}"/>
              </a:ext>
            </a:extLst>
          </p:cNvPr>
          <p:cNvSpPr txBox="1"/>
          <p:nvPr/>
        </p:nvSpPr>
        <p:spPr>
          <a:xfrm>
            <a:off x="2323947" y="1533053"/>
            <a:ext cx="3245278" cy="41549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rPr>
              <a:t>رؤية مستقبلية واستثمار الفرص.</a:t>
            </a:r>
            <a:endParaRPr kumimoji="0" lang="en-US"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endParaRPr>
          </a:p>
        </p:txBody>
      </p:sp>
      <p:sp>
        <p:nvSpPr>
          <p:cNvPr id="112" name="TextBox 111">
            <a:extLst>
              <a:ext uri="{FF2B5EF4-FFF2-40B4-BE49-F238E27FC236}">
                <a16:creationId xmlns:a16="http://schemas.microsoft.com/office/drawing/2014/main" id="{B84669CC-576F-139D-A623-EBB6B68DAF4D}"/>
              </a:ext>
            </a:extLst>
          </p:cNvPr>
          <p:cNvSpPr txBox="1"/>
          <p:nvPr/>
        </p:nvSpPr>
        <p:spPr>
          <a:xfrm>
            <a:off x="5773979" y="2491827"/>
            <a:ext cx="1647181" cy="73866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rPr>
              <a:t>تفكير مبتكر وحل مشكلات بطرق غير تقليدية.</a:t>
            </a:r>
            <a:endParaRPr kumimoji="0" lang="en-US"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endParaRPr>
          </a:p>
        </p:txBody>
      </p:sp>
      <p:sp>
        <p:nvSpPr>
          <p:cNvPr id="113" name="TextBox 112">
            <a:extLst>
              <a:ext uri="{FF2B5EF4-FFF2-40B4-BE49-F238E27FC236}">
                <a16:creationId xmlns:a16="http://schemas.microsoft.com/office/drawing/2014/main" id="{43B93F0A-01FF-70AB-9688-0FAF88CB937F}"/>
              </a:ext>
            </a:extLst>
          </p:cNvPr>
          <p:cNvSpPr txBox="1"/>
          <p:nvPr/>
        </p:nvSpPr>
        <p:spPr>
          <a:xfrm>
            <a:off x="5802916" y="4332825"/>
            <a:ext cx="1647181" cy="73866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rPr>
              <a:t>مرونة وقيادة تغيير مع تقبّل التجريب.</a:t>
            </a:r>
          </a:p>
        </p:txBody>
      </p:sp>
      <p:sp>
        <p:nvSpPr>
          <p:cNvPr id="114" name="TextBox 113">
            <a:extLst>
              <a:ext uri="{FF2B5EF4-FFF2-40B4-BE49-F238E27FC236}">
                <a16:creationId xmlns:a16="http://schemas.microsoft.com/office/drawing/2014/main" id="{1BB1521A-BCFD-B802-2358-7EB26E18E431}"/>
              </a:ext>
            </a:extLst>
          </p:cNvPr>
          <p:cNvSpPr txBox="1"/>
          <p:nvPr/>
        </p:nvSpPr>
        <p:spPr>
          <a:xfrm>
            <a:off x="2962547" y="5711482"/>
            <a:ext cx="2820329" cy="415498"/>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rPr>
              <a:t>قرار ومخاطرة محسوبة مبنية على بيانات.</a:t>
            </a:r>
            <a:endParaRPr kumimoji="0" lang="en-US"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endParaRPr>
          </a:p>
        </p:txBody>
      </p:sp>
      <p:sp>
        <p:nvSpPr>
          <p:cNvPr id="115" name="TextBox 114">
            <a:extLst>
              <a:ext uri="{FF2B5EF4-FFF2-40B4-BE49-F238E27FC236}">
                <a16:creationId xmlns:a16="http://schemas.microsoft.com/office/drawing/2014/main" id="{0F5331E7-9D6C-14D5-6C80-6AE4BDBC36D5}"/>
              </a:ext>
            </a:extLst>
          </p:cNvPr>
          <p:cNvSpPr txBox="1"/>
          <p:nvPr/>
        </p:nvSpPr>
        <p:spPr>
          <a:xfrm>
            <a:off x="258921" y="5086098"/>
            <a:ext cx="1964685" cy="73866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rPr>
              <a:t>تمكين وتحفيز وبناء فرق عمل فعّالة.</a:t>
            </a:r>
            <a:endParaRPr kumimoji="0" lang="en-US"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endParaRPr>
          </a:p>
        </p:txBody>
      </p:sp>
      <p:sp>
        <p:nvSpPr>
          <p:cNvPr id="116" name="TextBox 115">
            <a:extLst>
              <a:ext uri="{FF2B5EF4-FFF2-40B4-BE49-F238E27FC236}">
                <a16:creationId xmlns:a16="http://schemas.microsoft.com/office/drawing/2014/main" id="{8638E90B-BC7A-721F-0CB5-A07DCBD29B35}"/>
              </a:ext>
            </a:extLst>
          </p:cNvPr>
          <p:cNvSpPr txBox="1"/>
          <p:nvPr/>
        </p:nvSpPr>
        <p:spPr>
          <a:xfrm>
            <a:off x="249218" y="2285173"/>
            <a:ext cx="1845232" cy="73866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rPr>
              <a:t>شراكات مجتمعية واستثمار الموارد بكفاءة.</a:t>
            </a:r>
            <a:endParaRPr kumimoji="0" lang="en-US"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mj-cs"/>
            </a:endParaRPr>
          </a:p>
        </p:txBody>
      </p:sp>
    </p:spTree>
    <p:extLst>
      <p:ext uri="{BB962C8B-B14F-4D97-AF65-F5344CB8AC3E}">
        <p14:creationId xmlns:p14="http://schemas.microsoft.com/office/powerpoint/2010/main" val="184621254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7F7BA-C009-9913-8C49-B213A35BF2F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6E33A6C-AC16-4C5B-379C-DE79158C96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0927FEA-020B-908D-F909-2781D525DA5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Times New Roman" panose="02020603050405020304" pitchFamily="18" charset="0"/>
              <a:cs typeface="Times New Roman" panose="02020603050405020304" pitchFamily="18" charset="0"/>
            </a:endParaRPr>
          </a:p>
        </p:txBody>
      </p:sp>
      <p:sp>
        <p:nvSpPr>
          <p:cNvPr id="8" name="Parallelogram 7">
            <a:extLst>
              <a:ext uri="{FF2B5EF4-FFF2-40B4-BE49-F238E27FC236}">
                <a16:creationId xmlns:a16="http://schemas.microsoft.com/office/drawing/2014/main" id="{0BACA5BB-7F37-E73F-4C7E-F1CBB9E438D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D397799E-CA73-1614-7A0F-CE3CA0552AB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2E0B5837-6CD3-1BAF-D5E5-4F8BB667819B}"/>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1C823E10-A146-324D-9AE1-13709F8CED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296C59DE-5E1B-3CC0-C5DA-3D437919F193}"/>
              </a:ext>
            </a:extLst>
          </p:cNvPr>
          <p:cNvSpPr/>
          <p:nvPr/>
        </p:nvSpPr>
        <p:spPr>
          <a:xfrm>
            <a:off x="4239209" y="1745583"/>
            <a:ext cx="7070886" cy="3600400"/>
          </a:xfrm>
          <a:prstGeom prst="roundRect">
            <a:avLst/>
          </a:prstGeom>
          <a:ln w="57150">
            <a:solidFill>
              <a:srgbClr val="C00000"/>
            </a:solidFill>
          </a:ln>
        </p:spPr>
        <p:style>
          <a:lnRef idx="1">
            <a:schemeClr val="accent5"/>
          </a:lnRef>
          <a:fillRef idx="2">
            <a:schemeClr val="accent5"/>
          </a:fillRef>
          <a:effectRef idx="1">
            <a:schemeClr val="accent5"/>
          </a:effectRef>
          <a:fontRef idx="minor">
            <a:schemeClr val="dk1"/>
          </a:fontRef>
        </p:style>
        <p:txBody>
          <a:bodyPr rtlCol="1" anchor="ctr"/>
          <a:lstStyle/>
          <a:p>
            <a:pPr algn="ctr"/>
            <a:endParaRPr lang="ar-EG">
              <a:solidFill>
                <a:srgbClr val="C00000"/>
              </a:solidFill>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0659CDBB-0337-96F6-1635-2FC3ABBF08AC}"/>
              </a:ext>
            </a:extLst>
          </p:cNvPr>
          <p:cNvSpPr txBox="1"/>
          <p:nvPr/>
        </p:nvSpPr>
        <p:spPr>
          <a:xfrm>
            <a:off x="4583832" y="2391720"/>
            <a:ext cx="6480720" cy="1189493"/>
          </a:xfrm>
          <a:prstGeom prst="rect">
            <a:avLst/>
          </a:prstGeom>
          <a:noFill/>
        </p:spPr>
        <p:txBody>
          <a:bodyPr wrap="square" rtlCol="0">
            <a:spAutoFit/>
          </a:bodyPr>
          <a:lstStyle/>
          <a:p>
            <a:pPr algn="ctr" rtl="1">
              <a:lnSpc>
                <a:spcPct val="150000"/>
              </a:lnSpc>
            </a:pPr>
            <a:r>
              <a:rPr lang="ar-EG" sz="5400" b="1" dirty="0">
                <a:solidFill>
                  <a:schemeClr val="bg1"/>
                </a:solidFill>
                <a:latin typeface="Times New Roman" panose="02020603050405020304" pitchFamily="18" charset="0"/>
                <a:cs typeface="Times New Roman" panose="02020603050405020304" pitchFamily="18" charset="0"/>
              </a:rPr>
              <a:t>العلاقة بين الإبداع والابتكار </a:t>
            </a:r>
            <a:endParaRPr lang="en-US" sz="5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2136124"/>
      </p:ext>
    </p:extLst>
  </p:cSld>
  <p:clrMapOvr>
    <a:masterClrMapping/>
  </p:clrMapOvr>
  <mc:AlternateContent xmlns:mc="http://schemas.openxmlformats.org/markup-compatibility/2006" xmlns:p14="http://schemas.microsoft.com/office/powerpoint/2010/main">
    <mc:Choice Requires="p14">
      <p:transition spd="slow" p14:dur="2000" advTm="75357"/>
    </mc:Choice>
    <mc:Fallback xmlns="">
      <p:transition spd="slow" advTm="7535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4E840-B490-26C5-F55C-1F04331FD0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D0E9309-C4A9-C18F-78ED-D8BF57BF41B4}"/>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2862657E-3785-6C2C-D4CC-6C2E8A0FD85F}"/>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9F5699A1-8399-28F9-B3F8-5629D12BAE32}"/>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8CCC68FB-6C54-D726-4E6C-5A652F368B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B034F89-19AD-9CC0-97BE-4FCB2DDD8CB3}"/>
              </a:ext>
            </a:extLst>
          </p:cNvPr>
          <p:cNvSpPr/>
          <p:nvPr/>
        </p:nvSpPr>
        <p:spPr>
          <a:xfrm>
            <a:off x="3366849" y="618067"/>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من الإبداع إلى الابتكار…</a:t>
            </a:r>
          </a:p>
        </p:txBody>
      </p:sp>
      <p:sp>
        <p:nvSpPr>
          <p:cNvPr id="4" name="TextBox 47">
            <a:extLst>
              <a:ext uri="{FF2B5EF4-FFF2-40B4-BE49-F238E27FC236}">
                <a16:creationId xmlns:a16="http://schemas.microsoft.com/office/drawing/2014/main" id="{584261CB-0D08-C2AA-AAD8-72C66332B755}"/>
              </a:ext>
            </a:extLst>
          </p:cNvPr>
          <p:cNvSpPr txBox="1"/>
          <p:nvPr/>
        </p:nvSpPr>
        <p:spPr>
          <a:xfrm>
            <a:off x="822706" y="1693671"/>
            <a:ext cx="10546587" cy="429803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marR="0" lvl="0" indent="-285750" algn="ctr"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b="1" i="0" u="none" strike="noStrike" kern="1200" cap="none" spc="0" normalizeH="0" baseline="0" noProof="0" dirty="0">
                <a:ln>
                  <a:noFill/>
                </a:ln>
                <a:effectLst/>
                <a:uLnTx/>
                <a:uFillTx/>
                <a:latin typeface="Alexandria" pitchFamily="2" charset="-78"/>
                <a:ea typeface="+mn-ea"/>
                <a:cs typeface="+mj-cs"/>
              </a:rPr>
              <a:t>الإبداع والابتكار مصطلحان متقاطعان لكنهما ليسا الشيء نفسه. </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الإبداع</a:t>
            </a:r>
            <a:r>
              <a:rPr kumimoji="0" lang="ar-EG" sz="1600" i="0" u="none" strike="noStrike" kern="1200" cap="none" spc="0" normalizeH="0" baseline="0" noProof="0" dirty="0">
                <a:ln>
                  <a:noFill/>
                </a:ln>
                <a:effectLst/>
                <a:uLnTx/>
                <a:uFillTx/>
                <a:latin typeface="Alexandria" pitchFamily="2" charset="-78"/>
                <a:ea typeface="+mn-ea"/>
                <a:cs typeface="+mj-cs"/>
              </a:rPr>
              <a:t> يبدأ عندما نولّد فكرة جديدة أو غير مألوفة، </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i="0" u="none" strike="noStrike" kern="1200" cap="none" spc="0" normalizeH="0" baseline="0" noProof="0" dirty="0">
                <a:ln>
                  <a:noFill/>
                </a:ln>
                <a:effectLst/>
                <a:uLnTx/>
                <a:uFillTx/>
                <a:latin typeface="Alexandria" pitchFamily="2" charset="-78"/>
                <a:ea typeface="+mn-ea"/>
                <a:cs typeface="+mj-cs"/>
              </a:rPr>
              <a:t>بينما </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الابتكار </a:t>
            </a:r>
            <a:r>
              <a:rPr kumimoji="0" lang="ar-EG" sz="1600" i="0" u="none" strike="noStrike" kern="1200" cap="none" spc="0" normalizeH="0" baseline="0" noProof="0" dirty="0">
                <a:ln>
                  <a:noFill/>
                </a:ln>
                <a:effectLst/>
                <a:uLnTx/>
                <a:uFillTx/>
                <a:latin typeface="Alexandria" pitchFamily="2" charset="-78"/>
                <a:ea typeface="+mn-ea"/>
                <a:cs typeface="+mj-cs"/>
              </a:rPr>
              <a:t>يبدأ عندما ننجح في تحويل تلك الفكرة إلى حل قابل للتطبيق يحقق قيمة حقيقية.</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rPr>
              <a:t>الخلاصة:</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effectLst/>
                <a:uLnTx/>
                <a:uFillTx/>
                <a:latin typeface="Alexandria" pitchFamily="2" charset="-78"/>
                <a:ea typeface="+mn-ea"/>
                <a:cs typeface="+mj-cs"/>
              </a:rPr>
              <a:t>الإبداع يجيب عن سؤال: </a:t>
            </a:r>
            <a:r>
              <a:rPr kumimoji="0" lang="ar-EG" sz="1600" i="0" u="none" strike="noStrike" kern="1200" cap="none" spc="0" normalizeH="0" baseline="0" noProof="0" dirty="0">
                <a:ln>
                  <a:noFill/>
                </a:ln>
                <a:effectLst/>
                <a:uLnTx/>
                <a:uFillTx/>
                <a:latin typeface="Alexandria" pitchFamily="2" charset="-78"/>
                <a:ea typeface="+mn-ea"/>
                <a:cs typeface="+mj-cs"/>
              </a:rPr>
              <a:t>ما الفكرة الجديدة؟</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effectLst/>
                <a:uLnTx/>
                <a:uFillTx/>
                <a:latin typeface="Alexandria" pitchFamily="2" charset="-78"/>
                <a:ea typeface="+mn-ea"/>
                <a:cs typeface="+mj-cs"/>
              </a:rPr>
              <a:t>الابتكار يجيب عن سؤال: </a:t>
            </a:r>
            <a:r>
              <a:rPr kumimoji="0" lang="ar-EG" sz="1600" i="0" u="none" strike="noStrike" kern="1200" cap="none" spc="0" normalizeH="0" baseline="0" noProof="0" dirty="0">
                <a:ln>
                  <a:noFill/>
                </a:ln>
                <a:effectLst/>
                <a:uLnTx/>
                <a:uFillTx/>
                <a:latin typeface="Alexandria" pitchFamily="2" charset="-78"/>
                <a:ea typeface="+mn-ea"/>
                <a:cs typeface="+mj-cs"/>
              </a:rPr>
              <a:t>كيف نجعل الفكرة تعمل وتُفيد؟</a:t>
            </a:r>
          </a:p>
          <a:p>
            <a:pPr marR="0" lvl="0" algn="just"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rPr>
              <a:t>مثال:  </a:t>
            </a:r>
            <a:r>
              <a:rPr kumimoji="0" lang="ar-EG" sz="1600" i="0" u="none" strike="noStrike" kern="1200" cap="none" spc="0" normalizeH="0" baseline="0" noProof="0" dirty="0">
                <a:ln>
                  <a:noFill/>
                </a:ln>
                <a:effectLst/>
                <a:uLnTx/>
                <a:uFillTx/>
                <a:latin typeface="Alexandria" pitchFamily="2" charset="-78"/>
                <a:ea typeface="+mn-ea"/>
                <a:cs typeface="+mj-cs"/>
              </a:rPr>
              <a:t>فكرة تطبيق تعليمي جديد = </a:t>
            </a:r>
            <a:r>
              <a:rPr kumimoji="0" lang="ar-EG" sz="1600" b="1" i="0" u="none" strike="noStrike" kern="1200" cap="none" spc="0" normalizeH="0" baseline="0" noProof="0" dirty="0">
                <a:ln>
                  <a:noFill/>
                </a:ln>
                <a:effectLst/>
                <a:uLnTx/>
                <a:uFillTx/>
                <a:latin typeface="Alexandria" pitchFamily="2" charset="-78"/>
                <a:ea typeface="+mn-ea"/>
                <a:cs typeface="+mj-cs"/>
              </a:rPr>
              <a:t>إبداع</a:t>
            </a:r>
            <a:r>
              <a:rPr kumimoji="0" lang="ar-EG" sz="1600" i="0" u="none" strike="noStrike" kern="1200" cap="none" spc="0" normalizeH="0" baseline="0" noProof="0" dirty="0">
                <a:ln>
                  <a:noFill/>
                </a:ln>
                <a:effectLst/>
                <a:uLnTx/>
                <a:uFillTx/>
                <a:latin typeface="Alexandria" pitchFamily="2" charset="-78"/>
                <a:ea typeface="+mn-ea"/>
                <a:cs typeface="+mj-cs"/>
              </a:rPr>
              <a:t>،                   تصميم التطبيق وتشغيله وتحقيق فائدة للمستخدمين = </a:t>
            </a:r>
            <a:r>
              <a:rPr kumimoji="0" lang="ar-EG" sz="1600" b="1" i="0" u="none" strike="noStrike" kern="1200" cap="none" spc="0" normalizeH="0" baseline="0" noProof="0" dirty="0">
                <a:ln>
                  <a:noFill/>
                </a:ln>
                <a:effectLst/>
                <a:uLnTx/>
                <a:uFillTx/>
                <a:latin typeface="Alexandria" pitchFamily="2" charset="-78"/>
                <a:ea typeface="+mn-ea"/>
                <a:cs typeface="+mj-cs"/>
              </a:rPr>
              <a:t>ابتكار</a:t>
            </a:r>
            <a:r>
              <a:rPr kumimoji="0" lang="ar-EG" sz="1600" i="0" u="none" strike="noStrike" kern="1200" cap="none" spc="0" normalizeH="0" baseline="0" noProof="0" dirty="0">
                <a:ln>
                  <a:noFill/>
                </a:ln>
                <a:effectLst/>
                <a:uLnTx/>
                <a:uFillTx/>
                <a:latin typeface="Alexandria" pitchFamily="2" charset="-78"/>
                <a:ea typeface="+mn-ea"/>
                <a:cs typeface="+mj-cs"/>
              </a:rPr>
              <a:t>.</a:t>
            </a:r>
          </a:p>
        </p:txBody>
      </p:sp>
    </p:spTree>
    <p:extLst>
      <p:ext uri="{BB962C8B-B14F-4D97-AF65-F5344CB8AC3E}">
        <p14:creationId xmlns:p14="http://schemas.microsoft.com/office/powerpoint/2010/main" val="168079593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A04F3-7F28-4A01-DBA1-9E51EC4A8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836FCC-E890-31AC-6220-15A9C6F8BC2D}"/>
              </a:ext>
            </a:extLst>
          </p:cNvPr>
          <p:cNvSpPr/>
          <p:nvPr/>
        </p:nvSpPr>
        <p:spPr>
          <a:xfrm flipV="1">
            <a:off x="2639616" y="562065"/>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87EB3B6F-B568-B365-06F2-3C4DE11F59D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BF994B9C-6359-2A20-FF98-89D3E7C27A36}"/>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B07B4EDA-5D65-B32E-E988-F3275E3D3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44C117B-E94B-7CCA-DA29-CDCE9CA83375}"/>
              </a:ext>
            </a:extLst>
          </p:cNvPr>
          <p:cNvSpPr/>
          <p:nvPr/>
        </p:nvSpPr>
        <p:spPr>
          <a:xfrm>
            <a:off x="2783632" y="562065"/>
            <a:ext cx="526812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الفرق بين الإبداع والابتكار والاختراع</a:t>
            </a:r>
          </a:p>
        </p:txBody>
      </p:sp>
      <p:sp>
        <p:nvSpPr>
          <p:cNvPr id="4" name="TextBox 47">
            <a:extLst>
              <a:ext uri="{FF2B5EF4-FFF2-40B4-BE49-F238E27FC236}">
                <a16:creationId xmlns:a16="http://schemas.microsoft.com/office/drawing/2014/main" id="{13BA7E60-8CD5-2D66-E53C-6A5965C729F3}"/>
              </a:ext>
            </a:extLst>
          </p:cNvPr>
          <p:cNvSpPr txBox="1"/>
          <p:nvPr/>
        </p:nvSpPr>
        <p:spPr>
          <a:xfrm>
            <a:off x="623392" y="1683181"/>
            <a:ext cx="10657184" cy="36798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مفهوم الاختراع: </a:t>
            </a:r>
            <a:r>
              <a:rPr kumimoji="0" lang="ar-EG" sz="1600" i="0" u="none" strike="noStrike" kern="1200" cap="none" spc="0" normalizeH="0" baseline="0" noProof="0" dirty="0">
                <a:ln>
                  <a:noFill/>
                </a:ln>
                <a:effectLst/>
                <a:uLnTx/>
                <a:uFillTx/>
                <a:latin typeface="Alexandria" pitchFamily="2" charset="-78"/>
                <a:ea typeface="+mn-ea"/>
                <a:cs typeface="+mj-cs"/>
              </a:rPr>
              <a:t>هو جمع الأفكار أو الأشياء معًا بطريقة جديدة لصنع شيء لم يكن موجودًا من قبل. قد يكون هذا الشيء الجديد الذي تم اختراعه مفيدًا أو غير ذلك.، </a:t>
            </a:r>
            <a:r>
              <a:rPr kumimoji="0" lang="ar-EG" sz="1600" b="1" i="0" u="none" strike="noStrike" kern="1200" cap="none" spc="0" normalizeH="0" baseline="0" noProof="0" dirty="0">
                <a:ln>
                  <a:noFill/>
                </a:ln>
                <a:effectLst/>
                <a:uLnTx/>
                <a:uFillTx/>
                <a:latin typeface="Alexandria" pitchFamily="2" charset="-78"/>
                <a:ea typeface="+mn-ea"/>
                <a:cs typeface="+mj-cs"/>
              </a:rPr>
              <a:t>بينما يعمل الابتكار على </a:t>
            </a:r>
            <a:r>
              <a:rPr kumimoji="0" lang="ar-EG" sz="1600" i="0" u="none" strike="noStrike" kern="1200" cap="none" spc="0" normalizeH="0" baseline="0" noProof="0" dirty="0">
                <a:ln>
                  <a:noFill/>
                </a:ln>
                <a:effectLst/>
                <a:uLnTx/>
                <a:uFillTx/>
                <a:latin typeface="Alexandria" pitchFamily="2" charset="-78"/>
                <a:ea typeface="+mn-ea"/>
                <a:cs typeface="+mj-cs"/>
              </a:rPr>
              <a:t>إدماج هذا المورد في سلعة تطرح فيما بعد للسوق، </a:t>
            </a:r>
            <a:r>
              <a:rPr kumimoji="0" lang="ar-EG" sz="1600" b="1" i="0" u="none" strike="noStrike" kern="1200" cap="none" spc="0" normalizeH="0" baseline="0" noProof="0" dirty="0">
                <a:ln>
                  <a:noFill/>
                </a:ln>
                <a:effectLst/>
                <a:uLnTx/>
                <a:uFillTx/>
                <a:latin typeface="Alexandria" pitchFamily="2" charset="-78"/>
                <a:ea typeface="+mn-ea"/>
                <a:cs typeface="+mj-cs"/>
              </a:rPr>
              <a:t>أي أن الابتكار يمثل الجسر بين الاختراع والسوق.</a:t>
            </a:r>
          </a:p>
          <a:p>
            <a:pPr marR="0" lvl="0" algn="r" defTabSz="914400" rtl="1" eaLnBrk="1" fontAlgn="auto" latinLnBrk="0" hangingPunct="1">
              <a:lnSpc>
                <a:spcPct val="250000"/>
              </a:lnSpc>
              <a:spcBef>
                <a:spcPts val="0"/>
              </a:spcBef>
              <a:spcAft>
                <a:spcPts val="0"/>
              </a:spcAft>
              <a:buClr>
                <a:srgbClr val="00AEEF"/>
              </a:buClr>
              <a:buSzTx/>
              <a:tabLst/>
              <a:defRPr/>
            </a:pPr>
            <a:endParaRPr kumimoji="0" lang="ar-EG" sz="1600" b="1" i="0" u="none" strike="noStrike" kern="1200" cap="none" spc="0" normalizeH="0" baseline="0" noProof="0" dirty="0">
              <a:ln>
                <a:noFill/>
              </a:ln>
              <a:effectLst/>
              <a:uLnTx/>
              <a:uFillTx/>
              <a:latin typeface="Alexandria" pitchFamily="2" charset="-78"/>
              <a:ea typeface="+mn-ea"/>
              <a:cs typeface="+mj-cs"/>
            </a:endParaRPr>
          </a:p>
          <a:p>
            <a:pPr marL="1081088" marR="0" lvl="0" indent="-285750" algn="r"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b="1" i="0" u="none" strike="noStrike" kern="1200" cap="none" spc="0" normalizeH="0" baseline="0" noProof="0" dirty="0">
                <a:ln>
                  <a:noFill/>
                </a:ln>
                <a:effectLst/>
                <a:uLnTx/>
                <a:uFillTx/>
                <a:latin typeface="Alexandria" pitchFamily="2" charset="-78"/>
                <a:ea typeface="+mn-ea"/>
                <a:cs typeface="+mj-cs"/>
              </a:rPr>
              <a:t>الإبداع يتعلق بالأفكار.</a:t>
            </a:r>
          </a:p>
          <a:p>
            <a:pPr marL="1081088" marR="0" lvl="0" indent="-285750" algn="r"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b="1" i="0" u="none" strike="noStrike" kern="1200" cap="none" spc="0" normalizeH="0" baseline="0" noProof="0" dirty="0">
                <a:ln>
                  <a:noFill/>
                </a:ln>
                <a:effectLst/>
                <a:uLnTx/>
                <a:uFillTx/>
                <a:latin typeface="Alexandria" pitchFamily="2" charset="-78"/>
                <a:ea typeface="+mn-ea"/>
                <a:cs typeface="+mj-cs"/>
              </a:rPr>
              <a:t> والاختراع يجعل الفكرة ملموسة (جهاز/أداة/طريقة جديدة).</a:t>
            </a:r>
          </a:p>
          <a:p>
            <a:pPr marL="1081088" marR="0" lvl="0" indent="-285750" algn="r" defTabSz="914400" rtl="1" eaLnBrk="1" fontAlgn="auto" latinLnBrk="0" hangingPunct="1">
              <a:lnSpc>
                <a:spcPct val="250000"/>
              </a:lnSpc>
              <a:spcBef>
                <a:spcPts val="0"/>
              </a:spcBef>
              <a:spcAft>
                <a:spcPts val="0"/>
              </a:spcAft>
              <a:buClr>
                <a:srgbClr val="00AEEF"/>
              </a:buClr>
              <a:buSzTx/>
              <a:buFont typeface="Wingdings" panose="05000000000000000000" pitchFamily="2" charset="2"/>
              <a:buChar char="v"/>
              <a:tabLst/>
              <a:defRPr/>
            </a:pPr>
            <a:r>
              <a:rPr kumimoji="0" lang="ar-EG" sz="1600" b="1" i="0" u="none" strike="noStrike" kern="1200" cap="none" spc="0" normalizeH="0" baseline="0" noProof="0" dirty="0">
                <a:ln>
                  <a:noFill/>
                </a:ln>
                <a:effectLst/>
                <a:uLnTx/>
                <a:uFillTx/>
                <a:latin typeface="Alexandria" pitchFamily="2" charset="-78"/>
                <a:ea typeface="+mn-ea"/>
                <a:cs typeface="+mj-cs"/>
              </a:rPr>
              <a:t>أما الابتكار فهو تحويل الفكرة أو الاختراع إلى قيمة اقتصادية أو اجتماعية.</a:t>
            </a:r>
          </a:p>
        </p:txBody>
      </p:sp>
    </p:spTree>
    <p:extLst>
      <p:ext uri="{BB962C8B-B14F-4D97-AF65-F5344CB8AC3E}">
        <p14:creationId xmlns:p14="http://schemas.microsoft.com/office/powerpoint/2010/main" val="199686193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EF5B7A9-057B-F856-DEC7-45B17DBE2C5C}"/>
              </a:ext>
            </a:extLst>
          </p:cNvPr>
          <p:cNvSpPr/>
          <p:nvPr/>
        </p:nvSpPr>
        <p:spPr>
          <a:xfrm>
            <a:off x="7868512" y="1062675"/>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26128" y="1268760"/>
            <a:ext cx="11239130" cy="5112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j-cs"/>
              <a:sym typeface="Arial"/>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mj-cs"/>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mj-cs"/>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pitchFamily="2" charset="-78"/>
              <a:ea typeface="+mn-ea"/>
              <a:cs typeface="+mj-cs"/>
              <a:sym typeface="Arial"/>
            </a:endParaRPr>
          </a:p>
        </p:txBody>
      </p:sp>
      <p:pic>
        <p:nvPicPr>
          <p:cNvPr id="11" name="Picture 10">
            <a:extLst>
              <a:ext uri="{FF2B5EF4-FFF2-40B4-BE49-F238E27FC236}">
                <a16:creationId xmlns:a16="http://schemas.microsoft.com/office/drawing/2014/main" id="{89DF5887-DF0F-FA80-ACF5-FD2E3B18F5CD}"/>
              </a:ext>
            </a:extLst>
          </p:cNvPr>
          <p:cNvPicPr>
            <a:picLocks noChangeAspect="1"/>
          </p:cNvPicPr>
          <p:nvPr/>
        </p:nvPicPr>
        <p:blipFill>
          <a:blip r:embed="rId2"/>
          <a:stretch>
            <a:fillRect/>
          </a:stretch>
        </p:blipFill>
        <p:spPr>
          <a:xfrm>
            <a:off x="4733377" y="1623911"/>
            <a:ext cx="6756724" cy="4405900"/>
          </a:xfrm>
          <a:prstGeom prst="rect">
            <a:avLst/>
          </a:prstGeom>
        </p:spPr>
      </p:pic>
      <p:grpSp>
        <p:nvGrpSpPr>
          <p:cNvPr id="13" name="Group 12">
            <a:extLst>
              <a:ext uri="{FF2B5EF4-FFF2-40B4-BE49-F238E27FC236}">
                <a16:creationId xmlns:a16="http://schemas.microsoft.com/office/drawing/2014/main" id="{D092852F-B766-422C-D31E-3DC545C5DF8C}"/>
              </a:ext>
            </a:extLst>
          </p:cNvPr>
          <p:cNvGrpSpPr/>
          <p:nvPr/>
        </p:nvGrpSpPr>
        <p:grpSpPr>
          <a:xfrm>
            <a:off x="453725" y="1458905"/>
            <a:ext cx="4961181" cy="4565651"/>
            <a:chOff x="2500375" y="1715866"/>
            <a:chExt cx="3834950" cy="3834950"/>
          </a:xfrm>
        </p:grpSpPr>
        <p:sp>
          <p:nvSpPr>
            <p:cNvPr id="14" name="Up-Down Arrow 4">
              <a:extLst>
                <a:ext uri="{FF2B5EF4-FFF2-40B4-BE49-F238E27FC236}">
                  <a16:creationId xmlns:a16="http://schemas.microsoft.com/office/drawing/2014/main" id="{6478205C-38E9-D575-9C14-6DBAA92CB3DD}"/>
                </a:ext>
              </a:extLst>
            </p:cNvPr>
            <p:cNvSpPr/>
            <p:nvPr/>
          </p:nvSpPr>
          <p:spPr>
            <a:xfrm>
              <a:off x="3903660" y="1715866"/>
              <a:ext cx="1028380" cy="3834950"/>
            </a:xfrm>
            <a:prstGeom prst="upDown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j-cs"/>
              </a:endParaRPr>
            </a:p>
          </p:txBody>
        </p:sp>
        <p:sp>
          <p:nvSpPr>
            <p:cNvPr id="15" name="Up-Down Arrow 5">
              <a:extLst>
                <a:ext uri="{FF2B5EF4-FFF2-40B4-BE49-F238E27FC236}">
                  <a16:creationId xmlns:a16="http://schemas.microsoft.com/office/drawing/2014/main" id="{F0A5462E-1317-2EB5-4A2D-A322668BD17E}"/>
                </a:ext>
              </a:extLst>
            </p:cNvPr>
            <p:cNvSpPr/>
            <p:nvPr/>
          </p:nvSpPr>
          <p:spPr>
            <a:xfrm rot="3600000">
              <a:off x="3903660" y="1715866"/>
              <a:ext cx="1028380" cy="3834950"/>
            </a:xfrm>
            <a:prstGeom prst="up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j-cs"/>
              </a:endParaRPr>
            </a:p>
          </p:txBody>
        </p:sp>
        <p:sp>
          <p:nvSpPr>
            <p:cNvPr id="16" name="Up-Down Arrow 6">
              <a:extLst>
                <a:ext uri="{FF2B5EF4-FFF2-40B4-BE49-F238E27FC236}">
                  <a16:creationId xmlns:a16="http://schemas.microsoft.com/office/drawing/2014/main" id="{A7ACA79B-B3E8-196B-DB84-B5F6792090BF}"/>
                </a:ext>
              </a:extLst>
            </p:cNvPr>
            <p:cNvSpPr/>
            <p:nvPr/>
          </p:nvSpPr>
          <p:spPr>
            <a:xfrm rot="7200000">
              <a:off x="3903660" y="1715866"/>
              <a:ext cx="1028380" cy="3834950"/>
            </a:xfrm>
            <a:prstGeom prst="up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2700" b="0" i="0" u="none" strike="noStrike" kern="1200" cap="none" spc="0" normalizeH="0" baseline="0" noProof="0" dirty="0">
                <a:ln>
                  <a:noFill/>
                </a:ln>
                <a:solidFill>
                  <a:prstClr val="white"/>
                </a:solidFill>
                <a:effectLst/>
                <a:uLnTx/>
                <a:uFillTx/>
                <a:latin typeface="Alexandria" pitchFamily="2" charset="-78"/>
                <a:ea typeface="맑은 고딕" panose="020B0503020000020004" pitchFamily="34" charset="-127"/>
                <a:cs typeface="+mj-cs"/>
              </a:endParaRPr>
            </a:p>
          </p:txBody>
        </p:sp>
      </p:grpSp>
      <p:sp>
        <p:nvSpPr>
          <p:cNvPr id="18" name="TextBox 17">
            <a:extLst>
              <a:ext uri="{FF2B5EF4-FFF2-40B4-BE49-F238E27FC236}">
                <a16:creationId xmlns:a16="http://schemas.microsoft.com/office/drawing/2014/main" id="{3C809950-18F3-2CB3-6705-389746276359}"/>
              </a:ext>
            </a:extLst>
          </p:cNvPr>
          <p:cNvSpPr txBox="1"/>
          <p:nvPr/>
        </p:nvSpPr>
        <p:spPr>
          <a:xfrm rot="1954240">
            <a:off x="2170716" y="3623658"/>
            <a:ext cx="2205914"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mj-cs"/>
              </a:rPr>
              <a:t>الابتكار</a:t>
            </a:r>
            <a:endParaRPr lang="ar-JO" sz="3200" dirty="0">
              <a:latin typeface="Alexandria" pitchFamily="2" charset="-78"/>
              <a:cs typeface="+mj-cs"/>
            </a:endParaRPr>
          </a:p>
        </p:txBody>
      </p:sp>
      <p:sp>
        <p:nvSpPr>
          <p:cNvPr id="20" name="TextBox 19">
            <a:extLst>
              <a:ext uri="{FF2B5EF4-FFF2-40B4-BE49-F238E27FC236}">
                <a16:creationId xmlns:a16="http://schemas.microsoft.com/office/drawing/2014/main" id="{71DBA673-A604-CF87-E4BE-83F75D56F07C}"/>
              </a:ext>
            </a:extLst>
          </p:cNvPr>
          <p:cNvSpPr txBox="1"/>
          <p:nvPr/>
        </p:nvSpPr>
        <p:spPr>
          <a:xfrm rot="19586943">
            <a:off x="771468" y="3483636"/>
            <a:ext cx="3985319"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mj-cs"/>
              </a:rPr>
              <a:t>الاختراع</a:t>
            </a:r>
            <a:endParaRPr lang="ar-JO" dirty="0">
              <a:latin typeface="Alexandria" pitchFamily="2" charset="-78"/>
              <a:cs typeface="+mj-cs"/>
            </a:endParaRPr>
          </a:p>
        </p:txBody>
      </p:sp>
      <p:sp>
        <p:nvSpPr>
          <p:cNvPr id="22" name="TextBox 21">
            <a:extLst>
              <a:ext uri="{FF2B5EF4-FFF2-40B4-BE49-F238E27FC236}">
                <a16:creationId xmlns:a16="http://schemas.microsoft.com/office/drawing/2014/main" id="{816E3B21-FEC6-59CF-5924-7C435072A826}"/>
              </a:ext>
            </a:extLst>
          </p:cNvPr>
          <p:cNvSpPr txBox="1"/>
          <p:nvPr/>
        </p:nvSpPr>
        <p:spPr>
          <a:xfrm rot="16200000">
            <a:off x="2094146" y="2175349"/>
            <a:ext cx="1680337" cy="584775"/>
          </a:xfrm>
          <a:prstGeom prst="rect">
            <a:avLst/>
          </a:prstGeom>
          <a:noFill/>
        </p:spPr>
        <p:txBody>
          <a:bodyPr wrap="square">
            <a:spAutoFit/>
          </a:bodyPr>
          <a:lstStyle/>
          <a:p>
            <a:r>
              <a:rPr kumimoji="0" lang="ar-JO" sz="3200" b="1" i="0" u="none" strike="noStrike" kern="1200" cap="none" spc="0" normalizeH="0" baseline="0" noProof="0" dirty="0">
                <a:ln>
                  <a:noFill/>
                </a:ln>
                <a:solidFill>
                  <a:prstClr val="black"/>
                </a:solidFill>
                <a:effectLst/>
                <a:uLnTx/>
                <a:uFillTx/>
                <a:latin typeface="-apple-system"/>
                <a:ea typeface="+mn-ea"/>
                <a:cs typeface="+mj-cs"/>
              </a:rPr>
              <a:t>الإبداع</a:t>
            </a:r>
            <a:endParaRPr lang="ar-JO" dirty="0">
              <a:latin typeface="Alexandria" pitchFamily="2" charset="-78"/>
              <a:cs typeface="+mj-cs"/>
            </a:endParaRPr>
          </a:p>
        </p:txBody>
      </p:sp>
      <p:sp>
        <p:nvSpPr>
          <p:cNvPr id="24" name="TextBox 23">
            <a:extLst>
              <a:ext uri="{FF2B5EF4-FFF2-40B4-BE49-F238E27FC236}">
                <a16:creationId xmlns:a16="http://schemas.microsoft.com/office/drawing/2014/main" id="{D19484AF-0B92-DDCB-900A-1B36E8858545}"/>
              </a:ext>
            </a:extLst>
          </p:cNvPr>
          <p:cNvSpPr txBox="1"/>
          <p:nvPr/>
        </p:nvSpPr>
        <p:spPr>
          <a:xfrm>
            <a:off x="3289304" y="364217"/>
            <a:ext cx="5248464" cy="461665"/>
          </a:xfrm>
          <a:prstGeom prst="rect">
            <a:avLst/>
          </a:prstGeom>
          <a:noFill/>
        </p:spPr>
        <p:txBody>
          <a:bodyPr wrap="square">
            <a:spAutoFit/>
          </a:bodyPr>
          <a:lstStyle/>
          <a:p>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mj-cs"/>
                <a:sym typeface="Arial"/>
              </a:rPr>
              <a:t>الفرق بين الإبداع والابتكار والاختراع</a:t>
            </a:r>
            <a:endParaRPr lang="ar-JO" sz="2400" dirty="0">
              <a:solidFill>
                <a:srgbClr val="00B0F0"/>
              </a:solidFill>
              <a:latin typeface="Alexandria" pitchFamily="2" charset="-78"/>
              <a:cs typeface="+mj-cs"/>
            </a:endParaRPr>
          </a:p>
        </p:txBody>
      </p:sp>
      <p:pic>
        <p:nvPicPr>
          <p:cNvPr id="19" name="Graphic 21">
            <a:extLst>
              <a:ext uri="{FF2B5EF4-FFF2-40B4-BE49-F238E27FC236}">
                <a16:creationId xmlns:a16="http://schemas.microsoft.com/office/drawing/2014/main" id="{71158C02-52D4-4C96-B0A3-CFD209F5FD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37985"/>
            <a:ext cx="2305141" cy="1076343"/>
          </a:xfrm>
          <a:prstGeom prst="rect">
            <a:avLst/>
          </a:prstGeom>
        </p:spPr>
      </p:pic>
    </p:spTree>
    <p:extLst>
      <p:ext uri="{BB962C8B-B14F-4D97-AF65-F5344CB8AC3E}">
        <p14:creationId xmlns:p14="http://schemas.microsoft.com/office/powerpoint/2010/main" val="3123932045"/>
      </p:ext>
    </p:extLst>
  </p:cSld>
  <p:clrMapOvr>
    <a:masterClrMapping/>
  </p:clrMapOvr>
  <p:transition spd="slow" advTm="205383">
    <p:randomBar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C4335-1FD4-7C8D-B4D8-371CE0EA3F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813240-E9FB-9B0A-4CD1-39E9D6496B14}"/>
              </a:ext>
            </a:extLst>
          </p:cNvPr>
          <p:cNvSpPr/>
          <p:nvPr/>
        </p:nvSpPr>
        <p:spPr>
          <a:xfrm flipV="1">
            <a:off x="2712545" y="461020"/>
            <a:ext cx="923046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23" name="Rectangle: Rounded Corners 22">
            <a:extLst>
              <a:ext uri="{FF2B5EF4-FFF2-40B4-BE49-F238E27FC236}">
                <a16:creationId xmlns:a16="http://schemas.microsoft.com/office/drawing/2014/main" id="{1DC8113F-B57C-9C22-81AE-FE661BB12C6E}"/>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sp>
        <p:nvSpPr>
          <p:cNvPr id="25" name="Rectangle: Rounded Corners 24">
            <a:extLst>
              <a:ext uri="{FF2B5EF4-FFF2-40B4-BE49-F238E27FC236}">
                <a16:creationId xmlns:a16="http://schemas.microsoft.com/office/drawing/2014/main" id="{9C53F608-3F5B-7BD3-6989-D4D2E8331583}"/>
              </a:ext>
            </a:extLst>
          </p:cNvPr>
          <p:cNvSpPr/>
          <p:nvPr/>
        </p:nvSpPr>
        <p:spPr>
          <a:xfrm>
            <a:off x="520369" y="1415834"/>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mj-cs"/>
            </a:endParaRPr>
          </a:p>
        </p:txBody>
      </p:sp>
      <p:pic>
        <p:nvPicPr>
          <p:cNvPr id="5" name="Graphic 21">
            <a:extLst>
              <a:ext uri="{FF2B5EF4-FFF2-40B4-BE49-F238E27FC236}">
                <a16:creationId xmlns:a16="http://schemas.microsoft.com/office/drawing/2014/main" id="{15A13B3D-A7E4-CF36-6ADA-C8C80C3D5C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88090AE-B23D-B357-84E5-C69787EAA2C0}"/>
              </a:ext>
            </a:extLst>
          </p:cNvPr>
          <p:cNvSpPr/>
          <p:nvPr/>
        </p:nvSpPr>
        <p:spPr>
          <a:xfrm>
            <a:off x="2690164" y="459143"/>
            <a:ext cx="725719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mj-cs"/>
              </a:rPr>
              <a:t>القيادة الريادية… الجسر الذي يحوّل الفكرة إلى أثر</a:t>
            </a:r>
          </a:p>
        </p:txBody>
      </p:sp>
      <p:sp>
        <p:nvSpPr>
          <p:cNvPr id="4" name="TextBox 47">
            <a:extLst>
              <a:ext uri="{FF2B5EF4-FFF2-40B4-BE49-F238E27FC236}">
                <a16:creationId xmlns:a16="http://schemas.microsoft.com/office/drawing/2014/main" id="{0CEBC9EC-8FC3-FEBE-2E8E-438DD0E413B7}"/>
              </a:ext>
            </a:extLst>
          </p:cNvPr>
          <p:cNvSpPr txBox="1"/>
          <p:nvPr/>
        </p:nvSpPr>
        <p:spPr>
          <a:xfrm>
            <a:off x="767408" y="1755647"/>
            <a:ext cx="10657184" cy="432881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mj-cs"/>
              </a:rPr>
              <a:t>القيادة الريادية هي: </a:t>
            </a:r>
            <a:r>
              <a:rPr kumimoji="0" lang="ar-EG" sz="1600" i="0" u="none" strike="noStrike" kern="1200" cap="none" spc="0" normalizeH="0" baseline="0" noProof="0" dirty="0">
                <a:ln>
                  <a:noFill/>
                </a:ln>
                <a:effectLst/>
                <a:uLnTx/>
                <a:uFillTx/>
                <a:latin typeface="Alexandria" pitchFamily="2" charset="-78"/>
                <a:ea typeface="+mn-ea"/>
                <a:cs typeface="+mj-cs"/>
              </a:rPr>
              <a:t>العامل الذي يضمن أن الإبداع لا يبقى مجرد أفكار، وأن الابتكار لا يتوقف عند أول تحدٍ. فالقائد الريادي يصنع بيئة تشجع التجربة، وتدعم المخاطرة المحسوبة، وتحول الإبداع إلى خطوات تنفيذية واضحة.</a:t>
            </a:r>
          </a:p>
          <a:p>
            <a:pPr marR="0" lvl="0" algn="r" defTabSz="914400" rtl="1" eaLnBrk="1" fontAlgn="auto" latinLnBrk="0" hangingPunct="1">
              <a:lnSpc>
                <a:spcPct val="250000"/>
              </a:lnSpc>
              <a:spcBef>
                <a:spcPts val="0"/>
              </a:spcBef>
              <a:spcAft>
                <a:spcPts val="0"/>
              </a:spcAft>
              <a:buClr>
                <a:srgbClr val="00AEEF"/>
              </a:buClr>
              <a:buSzTx/>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mj-cs"/>
              </a:rPr>
              <a:t>دور القيادة الريادية يظهر في:</a:t>
            </a:r>
          </a:p>
          <a:p>
            <a:pPr marL="534988" marR="0" lvl="0" indent="-285750" algn="r"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تحفيز الأفراد على تقديم أفكار جديدة</a:t>
            </a:r>
          </a:p>
          <a:p>
            <a:pPr marL="534988" marR="0" lvl="0" indent="-285750" algn="r"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تنظيم العمل الجماعي وتوجيهه نحو هدف واضح.</a:t>
            </a:r>
          </a:p>
          <a:p>
            <a:pPr marL="534988" marR="0" lvl="0" indent="-285750" algn="r"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توفير الدعم (موارد/وقت/تشجيع) لتجربة الفكرة.</a:t>
            </a:r>
          </a:p>
          <a:p>
            <a:pPr marL="534988" marR="0" lvl="0" indent="-285750" algn="r"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تحويل الفكرة إلى منتج/خدمة/حل قابل للتطبيق </a:t>
            </a:r>
          </a:p>
          <a:p>
            <a:pPr marL="534988" marR="0" lvl="0" indent="-285750" algn="r" defTabSz="914400" rtl="1" eaLnBrk="1" fontAlgn="auto" latinLnBrk="0" hangingPunct="1">
              <a:lnSpc>
                <a:spcPct val="200000"/>
              </a:lnSpc>
              <a:spcBef>
                <a:spcPts val="0"/>
              </a:spcBef>
              <a:spcAft>
                <a:spcPts val="0"/>
              </a:spcAft>
              <a:buClr>
                <a:srgbClr val="00AEEF"/>
              </a:buClr>
              <a:buSzTx/>
              <a:buFont typeface="Wingdings" panose="05000000000000000000" pitchFamily="2" charset="2"/>
              <a:buChar char="v"/>
              <a:tabLst/>
              <a:defRPr/>
            </a:pPr>
            <a:r>
              <a:rPr kumimoji="0" lang="ar-EG" sz="1600" i="0" u="none" strike="noStrike" kern="1200" cap="none" spc="0" normalizeH="0" baseline="0" noProof="0" dirty="0">
                <a:ln>
                  <a:noFill/>
                </a:ln>
                <a:effectLst/>
                <a:uLnTx/>
                <a:uFillTx/>
                <a:latin typeface="Alexandria" pitchFamily="2" charset="-78"/>
                <a:ea typeface="+mn-ea"/>
                <a:cs typeface="+mj-cs"/>
              </a:rPr>
              <a:t>متابعة الجودة لضمان الاستدامة.</a:t>
            </a:r>
          </a:p>
        </p:txBody>
      </p:sp>
      <p:pic>
        <p:nvPicPr>
          <p:cNvPr id="8" name="Picture 7">
            <a:extLst>
              <a:ext uri="{FF2B5EF4-FFF2-40B4-BE49-F238E27FC236}">
                <a16:creationId xmlns:a16="http://schemas.microsoft.com/office/drawing/2014/main" id="{5F5AA0DE-4749-664C-86B8-06F3B6FDB6C9}"/>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800" b="93000" l="10000" r="90000">
                        <a14:foregroundMark x1="62000" y1="68000" x2="62000" y2="68000"/>
                        <a14:foregroundMark x1="65111" y1="63200" x2="65111" y2="63200"/>
                        <a14:foregroundMark x1="67444" y1="68200" x2="67444" y2="68200"/>
                        <a14:foregroundMark x1="69333" y1="61000" x2="69333" y2="61000"/>
                        <a14:foregroundMark x1="70556" y1="65200" x2="70556" y2="65200"/>
                        <a14:foregroundMark x1="67889" y1="58800" x2="67889" y2="58800"/>
                        <a14:foregroundMark x1="39444" y1="6800" x2="39444" y2="6800"/>
                        <a14:foregroundMark x1="39667" y1="9000" x2="39667" y2="9000"/>
                        <a14:foregroundMark x1="59333" y1="93000" x2="59333" y2="93000"/>
                      </a14:backgroundRemoval>
                    </a14:imgEffect>
                  </a14:imgLayer>
                </a14:imgProps>
              </a:ext>
            </a:extLst>
          </a:blip>
          <a:srcRect l="19889" r="21418"/>
          <a:stretch>
            <a:fillRect/>
          </a:stretch>
        </p:blipFill>
        <p:spPr>
          <a:xfrm flipH="1">
            <a:off x="983432" y="2768662"/>
            <a:ext cx="3744415" cy="3544252"/>
          </a:xfrm>
          <a:prstGeom prst="rect">
            <a:avLst/>
          </a:prstGeom>
        </p:spPr>
      </p:pic>
    </p:spTree>
    <p:extLst>
      <p:ext uri="{BB962C8B-B14F-4D97-AF65-F5344CB8AC3E}">
        <p14:creationId xmlns:p14="http://schemas.microsoft.com/office/powerpoint/2010/main" val="241904686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mod="1">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01850874-A88C-108E-DDB0-7438BFB4800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152CE573-96A5-1B77-3CBD-6C229D22519A}"/>
              </a:ext>
            </a:extLst>
          </p:cNvPr>
          <p:cNvSpPr txBox="1"/>
          <p:nvPr/>
        </p:nvSpPr>
        <p:spPr>
          <a:xfrm>
            <a:off x="3647728" y="671428"/>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mj-cs"/>
              </a:rPr>
              <a:t>خاتمة</a:t>
            </a:r>
            <a:endParaRPr lang="ar-JO" sz="3200" b="1" dirty="0">
              <a:solidFill>
                <a:srgbClr val="00B0F0"/>
              </a:solidFill>
              <a:latin typeface="Alexandria" pitchFamily="2" charset="-78"/>
              <a:ea typeface="Times New Roman" pitchFamily="18" charset="0"/>
              <a:cs typeface="+mj-cs"/>
            </a:endParaRPr>
          </a:p>
        </p:txBody>
      </p:sp>
      <p:pic>
        <p:nvPicPr>
          <p:cNvPr id="3" name="Graphic 21">
            <a:extLst>
              <a:ext uri="{FF2B5EF4-FFF2-40B4-BE49-F238E27FC236}">
                <a16:creationId xmlns:a16="http://schemas.microsoft.com/office/drawing/2014/main" id="{16FE7786-EADC-B887-BA49-6E443A99B9C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D8A58FB6-D92C-C54A-8593-D0657C0167D8}"/>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9DA5C4FB-1B22-336E-76E9-476C7B62204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mj-cs"/>
              </a:endParaRPr>
            </a:p>
          </p:txBody>
        </p:sp>
        <p:sp>
          <p:nvSpPr>
            <p:cNvPr id="2" name="Rectangle: Rounded Corners 1">
              <a:extLst>
                <a:ext uri="{FF2B5EF4-FFF2-40B4-BE49-F238E27FC236}">
                  <a16:creationId xmlns:a16="http://schemas.microsoft.com/office/drawing/2014/main" id="{B3A6FA60-2480-4471-C565-072B0AE78B0D}"/>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Times New Roman" panose="02020603050405020304" pitchFamily="18" charset="0"/>
                <a:cs typeface="+mj-cs"/>
              </a:endParaRPr>
            </a:p>
          </p:txBody>
        </p:sp>
      </p:grpSp>
      <p:sp>
        <p:nvSpPr>
          <p:cNvPr id="144" name="Google Shape;144;p3">
            <a:extLst>
              <a:ext uri="{FF2B5EF4-FFF2-40B4-BE49-F238E27FC236}">
                <a16:creationId xmlns:a16="http://schemas.microsoft.com/office/drawing/2014/main" id="{6D3BDB00-FCB4-427C-C6A0-973C235175D5}"/>
              </a:ext>
            </a:extLst>
          </p:cNvPr>
          <p:cNvSpPr/>
          <p:nvPr/>
        </p:nvSpPr>
        <p:spPr>
          <a:xfrm>
            <a:off x="647601" y="1613080"/>
            <a:ext cx="10863408" cy="2062063"/>
          </a:xfrm>
          <a:prstGeom prst="rect">
            <a:avLst/>
          </a:prstGeom>
          <a:noFill/>
          <a:ln>
            <a:noFill/>
          </a:ln>
        </p:spPr>
        <p:txBody>
          <a:bodyPr spcFirstLastPara="1" wrap="square" lIns="91425" tIns="45700" rIns="91425" bIns="45700" anchor="t" anchorCtr="0">
            <a:spAutoFit/>
          </a:bodyPr>
          <a:lstStyle/>
          <a:p>
            <a:pPr algn="ctr" rtl="1" fontAlgn="base">
              <a:lnSpc>
                <a:spcPct val="200000"/>
              </a:lnSpc>
            </a:pPr>
            <a:r>
              <a:rPr lang="ar-JO" sz="1600" dirty="0">
                <a:solidFill>
                  <a:schemeClr val="tx1"/>
                </a:solidFill>
                <a:latin typeface="Alexandria" pitchFamily="2" charset="-78"/>
                <a:cs typeface="+mj-cs"/>
              </a:rPr>
              <a:t>يتضح من خلال هذه المحاضرة أن الإبداع والابتكار لم يعودا خيارًا إضافيًا، بل أصبحا عنصرين أساسيين لنجاح الأفراد والمؤسسات في عالم الأعمال المعاصر. فالإبداع يمثّل منبع الأفكار الجديدة، بينما يُعد الابتكار الوسيلة التي تحوّل هذه الأفكار إلى قيمة حقيقية وأثر ملموس.كما تبيّن أن ريادة الأعمال تقوم على تكامل الإبداع والابتكار مع القيادة الريادية القادرة على توجيه الأفكار، إدارة المخاطر، وتحويل التحديات إلى فرص. ومن هنا تبرز أهمية تبنّي ثقافة داعمة للإبداع، وتشجيع التفكير الخلّاق، وتوفير بيئة تساعد على تطبيق الأفكار وتطويرها.</a:t>
            </a:r>
            <a:endParaRPr lang="ar-EG" sz="1600" b="1" dirty="0">
              <a:solidFill>
                <a:schemeClr val="tx1"/>
              </a:solidFill>
              <a:latin typeface="Alexandria" pitchFamily="2" charset="-78"/>
              <a:cs typeface="+mj-cs"/>
            </a:endParaRPr>
          </a:p>
        </p:txBody>
      </p:sp>
      <p:sp>
        <p:nvSpPr>
          <p:cNvPr id="6" name="Rectangle 5">
            <a:extLst>
              <a:ext uri="{FF2B5EF4-FFF2-40B4-BE49-F238E27FC236}">
                <a16:creationId xmlns:a16="http://schemas.microsoft.com/office/drawing/2014/main" id="{02A8D51F-136E-AEF1-FFE6-48B0FC265424}"/>
              </a:ext>
            </a:extLst>
          </p:cNvPr>
          <p:cNvSpPr/>
          <p:nvPr/>
        </p:nvSpPr>
        <p:spPr>
          <a:xfrm flipV="1">
            <a:off x="2423592" y="538186"/>
            <a:ext cx="9246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8" name="Picture 7">
            <a:extLst>
              <a:ext uri="{FF2B5EF4-FFF2-40B4-BE49-F238E27FC236}">
                <a16:creationId xmlns:a16="http://schemas.microsoft.com/office/drawing/2014/main" id="{50DB286E-AADD-248D-0B95-6249BD19C86F}"/>
              </a:ext>
            </a:extLst>
          </p:cNvPr>
          <p:cNvPicPr>
            <a:picLocks noChangeAspect="1"/>
          </p:cNvPicPr>
          <p:nvPr/>
        </p:nvPicPr>
        <p:blipFill>
          <a:blip r:embed="rId5"/>
          <a:stretch>
            <a:fillRect/>
          </a:stretch>
        </p:blipFill>
        <p:spPr>
          <a:xfrm>
            <a:off x="183152" y="3638395"/>
            <a:ext cx="2748658" cy="2748658"/>
          </a:xfrm>
          <a:prstGeom prst="rect">
            <a:avLst/>
          </a:prstGeom>
        </p:spPr>
      </p:pic>
      <p:sp>
        <p:nvSpPr>
          <p:cNvPr id="9" name="TextBox 8">
            <a:extLst>
              <a:ext uri="{FF2B5EF4-FFF2-40B4-BE49-F238E27FC236}">
                <a16:creationId xmlns:a16="http://schemas.microsoft.com/office/drawing/2014/main" id="{ABD9BF3F-842E-29AF-E376-634599D70396}"/>
              </a:ext>
            </a:extLst>
          </p:cNvPr>
          <p:cNvSpPr txBox="1"/>
          <p:nvPr/>
        </p:nvSpPr>
        <p:spPr>
          <a:xfrm>
            <a:off x="2435424" y="4470614"/>
            <a:ext cx="8712969" cy="1002197"/>
          </a:xfrm>
          <a:prstGeom prst="rect">
            <a:avLst/>
          </a:prstGeom>
          <a:noFill/>
        </p:spPr>
        <p:txBody>
          <a:bodyPr wrap="square" rtlCol="1">
            <a:spAutoFit/>
          </a:bodyPr>
          <a:lstStyle/>
          <a:p>
            <a:pPr algn="ctr">
              <a:lnSpc>
                <a:spcPct val="200000"/>
              </a:lnSpc>
            </a:pPr>
            <a:r>
              <a:rPr lang="ar-JO" sz="1600" dirty="0">
                <a:solidFill>
                  <a:schemeClr val="tx1"/>
                </a:solidFill>
                <a:latin typeface="Alexandria" pitchFamily="2" charset="-78"/>
                <a:cs typeface="+mj-cs"/>
              </a:rPr>
              <a:t>وفي الختام، فإن الاستثمار في الإبداع والابتكار هو استثمار في المستقبل والتنمية المستدامة، وهو الطريق نحو بناء مشاريع ناجحة ومؤسسات قادرة على المنافسة والتطور في بيئات عمل متغيرة.</a:t>
            </a:r>
            <a:endParaRPr lang="ar-EG" sz="1600" dirty="0">
              <a:solidFill>
                <a:schemeClr val="tx1"/>
              </a:solidFill>
              <a:latin typeface="Alexandria" pitchFamily="2" charset="-78"/>
              <a:cs typeface="+mj-cs"/>
            </a:endParaRPr>
          </a:p>
        </p:txBody>
      </p:sp>
    </p:spTree>
    <p:custDataLst>
      <p:tags r:id="rId1"/>
    </p:custDataLst>
    <p:extLst>
      <p:ext uri="{BB962C8B-B14F-4D97-AF65-F5344CB8AC3E}">
        <p14:creationId xmlns:p14="http://schemas.microsoft.com/office/powerpoint/2010/main" val="1005528330"/>
      </p:ext>
    </p:extLst>
  </p:cSld>
  <p:clrMapOvr>
    <a:masterClrMapping/>
  </p:clrMapOvr>
  <mc:AlternateContent xmlns:mc="http://schemas.openxmlformats.org/markup-compatibility/2006" xmlns:p14="http://schemas.microsoft.com/office/powerpoint/2010/main">
    <mc:Choice Requires="p14">
      <p:transition spd="slow" p14:dur="2000" advTm="125843"/>
    </mc:Choice>
    <mc:Fallback xmlns="">
      <p:transition spd="slow" advTm="1258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5A0AB4-5E19-4D83-8409-59CEDDE018F8}">
  <ds:schemaRefs>
    <ds:schemaRef ds:uri="d13aca44-ef33-4cf4-9980-7f0b00e6eeb9"/>
    <ds:schemaRef ds:uri="http://schemas.microsoft.com/office/2006/documentManagement/types"/>
    <ds:schemaRef ds:uri="http://purl.org/dc/dcmitype/"/>
    <ds:schemaRef ds:uri="http://schemas.microsoft.com/office/2006/metadata/properties"/>
    <ds:schemaRef ds:uri="http://schemas.openxmlformats.org/package/2006/metadata/core-properties"/>
    <ds:schemaRef ds:uri="http://purl.org/dc/terms/"/>
    <ds:schemaRef ds:uri="http://schemas.microsoft.com/office/infopath/2007/PartnerControls"/>
    <ds:schemaRef ds:uri="49100919-8a76-4266-be0c-7dc583902cb4"/>
    <ds:schemaRef ds:uri="http://www.w3.org/XML/1998/namespace"/>
    <ds:schemaRef ds:uri="http://purl.org/dc/elements/1.1/"/>
  </ds:schemaRefs>
</ds:datastoreItem>
</file>

<file path=customXml/itemProps2.xml><?xml version="1.0" encoding="utf-8"?>
<ds:datastoreItem xmlns:ds="http://schemas.openxmlformats.org/officeDocument/2006/customXml" ds:itemID="{7D1FA8F8-B960-48CD-A73F-31AD102684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0ABA5A-DC78-4AF7-8E1B-743888095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33678</TotalTime>
  <Words>2792</Words>
  <Application>Microsoft Office PowerPoint</Application>
  <PresentationFormat>Widescreen</PresentationFormat>
  <Paragraphs>232</Paragraphs>
  <Slides>39</Slides>
  <Notes>7</Notes>
  <HiddenSlides>0</HiddenSlides>
  <MMClips>0</MMClips>
  <ScaleCrop>false</ScaleCrop>
  <HeadingPairs>
    <vt:vector size="6" baseType="variant">
      <vt:variant>
        <vt:lpstr>Fonts Used</vt:lpstr>
      </vt:variant>
      <vt:variant>
        <vt:i4>13</vt:i4>
      </vt:variant>
      <vt:variant>
        <vt:lpstr>Theme</vt:lpstr>
      </vt:variant>
      <vt:variant>
        <vt:i4>3</vt:i4>
      </vt:variant>
      <vt:variant>
        <vt:lpstr>Slide Titles</vt:lpstr>
      </vt:variant>
      <vt:variant>
        <vt:i4>39</vt:i4>
      </vt:variant>
    </vt:vector>
  </HeadingPairs>
  <TitlesOfParts>
    <vt:vector size="55" baseType="lpstr">
      <vt:lpstr>Arial</vt:lpstr>
      <vt:lpstr>Oswald</vt:lpstr>
      <vt:lpstr>Alexandria</vt:lpstr>
      <vt:lpstr>JF-Flat</vt:lpstr>
      <vt:lpstr>Roboto Light</vt:lpstr>
      <vt:lpstr>Tajawal Medium</vt:lpstr>
      <vt:lpstr>-apple-system</vt:lpstr>
      <vt:lpstr>Calibri Light</vt:lpstr>
      <vt:lpstr>Open Sans</vt:lpstr>
      <vt:lpstr>Times New Roman</vt:lpstr>
      <vt:lpstr>맑은 고딕</vt:lpstr>
      <vt:lpstr>Wingdings</vt:lpstr>
      <vt:lpstr>Calibri</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298</cp:revision>
  <dcterms:created xsi:type="dcterms:W3CDTF">2023-04-29T09:08:23Z</dcterms:created>
  <dcterms:modified xsi:type="dcterms:W3CDTF">2026-02-07T12:04:18Z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