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 id="2147483682" r:id="rId6"/>
  </p:sldMasterIdLst>
  <p:notesMasterIdLst>
    <p:notesMasterId r:id="rId27"/>
  </p:notesMasterIdLst>
  <p:sldIdLst>
    <p:sldId id="480" r:id="rId7"/>
    <p:sldId id="303" r:id="rId8"/>
    <p:sldId id="271" r:id="rId9"/>
    <p:sldId id="313" r:id="rId10"/>
    <p:sldId id="276" r:id="rId11"/>
    <p:sldId id="256" r:id="rId12"/>
    <p:sldId id="306" r:id="rId13"/>
    <p:sldId id="535" r:id="rId14"/>
    <p:sldId id="539" r:id="rId15"/>
    <p:sldId id="540" r:id="rId16"/>
    <p:sldId id="541" r:id="rId17"/>
    <p:sldId id="542" r:id="rId18"/>
    <p:sldId id="543" r:id="rId19"/>
    <p:sldId id="544" r:id="rId20"/>
    <p:sldId id="545" r:id="rId21"/>
    <p:sldId id="481" r:id="rId22"/>
    <p:sldId id="546" r:id="rId23"/>
    <p:sldId id="547" r:id="rId24"/>
    <p:sldId id="538" r:id="rId25"/>
    <p:sldId id="349"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256"/>
            <p14:sldId id="306"/>
            <p14:sldId id="535"/>
            <p14:sldId id="539"/>
            <p14:sldId id="540"/>
            <p14:sldId id="541"/>
            <p14:sldId id="542"/>
            <p14:sldId id="543"/>
            <p14:sldId id="544"/>
            <p14:sldId id="545"/>
            <p14:sldId id="481"/>
            <p14:sldId id="546"/>
            <p14:sldId id="547"/>
            <p14:sldId id="538"/>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13" autoAdjust="0"/>
    <p:restoredTop sz="93738" autoAdjust="0"/>
  </p:normalViewPr>
  <p:slideViewPr>
    <p:cSldViewPr snapToGrid="0">
      <p:cViewPr varScale="1">
        <p:scale>
          <a:sx n="65" d="100"/>
          <a:sy n="65" d="100"/>
        </p:scale>
        <p:origin x="918"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presProps" Target="pres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a:extLst>
            <a:ext uri="{FF2B5EF4-FFF2-40B4-BE49-F238E27FC236}">
              <a16:creationId xmlns:a16="http://schemas.microsoft.com/office/drawing/2014/main" id="{8F0CDD99-8E75-45A0-F39C-28478104A793}"/>
            </a:ext>
          </a:extLst>
        </p:cNvPr>
        <p:cNvGrpSpPr/>
        <p:nvPr/>
      </p:nvGrpSpPr>
      <p:grpSpPr>
        <a:xfrm>
          <a:off x="0" y="0"/>
          <a:ext cx="0" cy="0"/>
          <a:chOff x="0" y="0"/>
          <a:chExt cx="0" cy="0"/>
        </a:xfrm>
      </p:grpSpPr>
      <p:sp>
        <p:nvSpPr>
          <p:cNvPr id="8380" name="Google Shape;8380;g5e2a05bcb3_1_17548:notes">
            <a:extLst>
              <a:ext uri="{FF2B5EF4-FFF2-40B4-BE49-F238E27FC236}">
                <a16:creationId xmlns:a16="http://schemas.microsoft.com/office/drawing/2014/main" id="{1FAA4EAF-7318-33B7-8D7C-A9BBBEB7CBFC}"/>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a:extLst>
              <a:ext uri="{FF2B5EF4-FFF2-40B4-BE49-F238E27FC236}">
                <a16:creationId xmlns:a16="http://schemas.microsoft.com/office/drawing/2014/main" id="{4CF1A693-7D70-1F51-F601-77B7BBAD6F3A}"/>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573498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AD9D26-A034-D15F-0A5A-5F84ACAE08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1A2FC5-D3C7-3EC0-F3CE-2A47B4329F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786794-B6F1-DA6A-349F-38024BE488D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DD1679E-079B-C4F9-F474-B55A717A6BF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150255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8B5216-B2F7-4339-F38C-3E76CE4285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8EBC1A-2729-D70A-1371-9BBCD74BF1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FA79EA-39C1-3550-3207-DC110794F79B}"/>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45413BF-F557-AA7F-A6A1-30CB9D56BCA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453947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a:extLst>
            <a:ext uri="{FF2B5EF4-FFF2-40B4-BE49-F238E27FC236}">
              <a16:creationId xmlns:a16="http://schemas.microsoft.com/office/drawing/2014/main" id="{2FF34497-BE53-8F4D-769B-A7BE5625E5BA}"/>
            </a:ext>
          </a:extLst>
        </p:cNvPr>
        <p:cNvGrpSpPr/>
        <p:nvPr/>
      </p:nvGrpSpPr>
      <p:grpSpPr>
        <a:xfrm>
          <a:off x="0" y="0"/>
          <a:ext cx="0" cy="0"/>
          <a:chOff x="0" y="0"/>
          <a:chExt cx="0" cy="0"/>
        </a:xfrm>
      </p:grpSpPr>
      <p:sp>
        <p:nvSpPr>
          <p:cNvPr id="8380" name="Google Shape;8380;g5e2a05bcb3_1_17548:notes">
            <a:extLst>
              <a:ext uri="{FF2B5EF4-FFF2-40B4-BE49-F238E27FC236}">
                <a16:creationId xmlns:a16="http://schemas.microsoft.com/office/drawing/2014/main" id="{6DED8ECA-B7D0-06AF-F267-324743376F98}"/>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a:extLst>
              <a:ext uri="{FF2B5EF4-FFF2-40B4-BE49-F238E27FC236}">
                <a16:creationId xmlns:a16="http://schemas.microsoft.com/office/drawing/2014/main" id="{3635810E-EDB1-9E93-E1D6-692DF28607E9}"/>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492597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656852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784208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17295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58257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576615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68200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16143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73604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69472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862301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179262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298045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63432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44444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71906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207194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267480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7928285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015657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244501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1968907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764509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255822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828894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3447522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15727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51290627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29668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23367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33742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36408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02796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72094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1.png"/><Relationship Id="rId2" Type="http://schemas.openxmlformats.org/officeDocument/2006/relationships/slideLayout" Target="../slideLayouts/slideLayout16.xml"/><Relationship Id="rId16" Type="http://schemas.openxmlformats.org/officeDocument/2006/relationships/theme" Target="../theme/theme2.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slideLayout" Target="../slideLayouts/slideLayout47.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20" Type="http://schemas.openxmlformats.org/officeDocument/2006/relationships/image" Target="../media/image1.png"/><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19" Type="http://schemas.openxmlformats.org/officeDocument/2006/relationships/theme" Target="../theme/theme3.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493472118"/>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6687384"/>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97" r:id="rId15"/>
    <p:sldLayoutId id="2147483698" r:id="rId16"/>
    <p:sldLayoutId id="2147483699" r:id="rId17"/>
    <p:sldLayoutId id="214748370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44.xml"/><Relationship Id="rId5" Type="http://schemas.openxmlformats.org/officeDocument/2006/relationships/image" Target="../media/image9.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0.jfif"/><Relationship Id="rId2" Type="http://schemas.openxmlformats.org/officeDocument/2006/relationships/image" Target="../media/image6.png"/><Relationship Id="rId1" Type="http://schemas.openxmlformats.org/officeDocument/2006/relationships/slideLayout" Target="../slideLayouts/slideLayout45.xml"/><Relationship Id="rId4" Type="http://schemas.openxmlformats.org/officeDocument/2006/relationships/image" Target="../media/image11.jfi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projectmanager.com/blog/quick-guide-resource-management" TargetMode="External"/><Relationship Id="rId1" Type="http://schemas.openxmlformats.org/officeDocument/2006/relationships/slideLayout" Target="../slideLayouts/slideLayout30.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jpeg"/><Relationship Id="rId1" Type="http://schemas.openxmlformats.org/officeDocument/2006/relationships/slideLayout" Target="../slideLayouts/slideLayout47.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5.jfi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day.io/blog/project-budget-tracking-tips/" TargetMode="Externa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aims.education/study-online/what-is-project-scope-management/" TargetMode="Externa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aims.education/project-management-phases/" TargetMode="Externa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44.xml"/><Relationship Id="rId5" Type="http://schemas.openxmlformats.org/officeDocument/2006/relationships/image" Target="../media/image16.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44.xml"/><Relationship Id="rId5" Type="http://schemas.openxmlformats.org/officeDocument/2006/relationships/image" Target="../media/image16.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2.jpeg"/><Relationship Id="rId1" Type="http://schemas.openxmlformats.org/officeDocument/2006/relationships/slideLayout" Target="../slideLayouts/slideLayout47.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36.xml"/><Relationship Id="rId4" Type="http://schemas.openxmlformats.org/officeDocument/2006/relationships/image" Target="../media/image17.jpg"/></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4.xml"/><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242841" y="5325927"/>
            <a:ext cx="3181497"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Rasha B. AL Jerd</a:t>
            </a:r>
          </a:p>
        </p:txBody>
      </p:sp>
      <p:sp>
        <p:nvSpPr>
          <p:cNvPr id="31" name="TextBox 30"/>
          <p:cNvSpPr txBox="1"/>
          <p:nvPr/>
        </p:nvSpPr>
        <p:spPr>
          <a:xfrm>
            <a:off x="104343" y="2133294"/>
            <a:ext cx="6096000" cy="738664"/>
          </a:xfrm>
          <a:prstGeom prst="rect">
            <a:avLst/>
          </a:prstGeom>
          <a:noFill/>
        </p:spPr>
        <p:txBody>
          <a:bodyPr wrap="square" rtlCol="0">
            <a:spAutoFit/>
          </a:bodyPr>
          <a:lstStyle/>
          <a:p>
            <a:r>
              <a:rPr lang="en-US" sz="4200" b="1" dirty="0">
                <a:solidFill>
                  <a:srgbClr val="00B0F0"/>
                </a:solidFill>
                <a:latin typeface="Alexandria" charset="0"/>
                <a:cs typeface="Alexandria" charset="0"/>
              </a:rPr>
              <a:t>Project Cost Management</a:t>
            </a:r>
          </a:p>
        </p:txBody>
      </p:sp>
      <p:sp>
        <p:nvSpPr>
          <p:cNvPr id="34" name="Rectangle: Rounded Corners 33"/>
          <p:cNvSpPr/>
          <p:nvPr/>
        </p:nvSpPr>
        <p:spPr>
          <a:xfrm>
            <a:off x="818038" y="3646383"/>
            <a:ext cx="4255713" cy="82777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Introductory lecture</a:t>
            </a:r>
          </a:p>
        </p:txBody>
      </p:sp>
      <p:sp>
        <p:nvSpPr>
          <p:cNvPr id="46" name="TextBox 45"/>
          <p:cNvSpPr txBox="1"/>
          <p:nvPr/>
        </p:nvSpPr>
        <p:spPr>
          <a:xfrm>
            <a:off x="2277870" y="2972153"/>
            <a:ext cx="11464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PMG 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60" y="-380"/>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1797"/>
    </mc:Choice>
    <mc:Fallback xmlns="">
      <p:transition spd="slow" advTm="4179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840962" y="2785710"/>
            <a:ext cx="6247178"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Cost Management</a:t>
            </a:r>
          </a:p>
        </p:txBody>
      </p:sp>
      <p:sp>
        <p:nvSpPr>
          <p:cNvPr id="10" name="Rectangle: Rounded Corners 9"/>
          <p:cNvSpPr/>
          <p:nvPr/>
        </p:nvSpPr>
        <p:spPr>
          <a:xfrm>
            <a:off x="6513186" y="4095061"/>
            <a:ext cx="406038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Introductory lecture </a:t>
            </a:r>
          </a:p>
        </p:txBody>
      </p:sp>
      <p:sp>
        <p:nvSpPr>
          <p:cNvPr id="11" name="TextBox 10"/>
          <p:cNvSpPr txBox="1"/>
          <p:nvPr/>
        </p:nvSpPr>
        <p:spPr>
          <a:xfrm>
            <a:off x="8292310" y="3519926"/>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12"/>
    </mc:Choice>
    <mc:Fallback xmlns="">
      <p:transition spd="slow" advTm="141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2" name="TextBox 41"/>
          <p:cNvSpPr txBox="1"/>
          <p:nvPr/>
        </p:nvSpPr>
        <p:spPr>
          <a:xfrm>
            <a:off x="6171918" y="1354206"/>
            <a:ext cx="316779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472C4">
                    <a:lumMod val="75000"/>
                  </a:srgbClr>
                </a:solidFill>
                <a:effectLst/>
                <a:uLnTx/>
                <a:uFillTx/>
                <a:latin typeface="Alexandria" charset="0"/>
                <a:ea typeface="+mn-ea"/>
                <a:cs typeface="Alexandria" charset="0"/>
              </a:rPr>
              <a:t>Introductory lecture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5C0F8DF-5175-7056-D702-0089694F90AA}"/>
              </a:ext>
            </a:extLst>
          </p:cNvPr>
          <p:cNvSpPr txBox="1"/>
          <p:nvPr/>
        </p:nvSpPr>
        <p:spPr>
          <a:xfrm>
            <a:off x="1132460" y="1583728"/>
            <a:ext cx="5228583" cy="144655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Cost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Management</a:t>
            </a:r>
          </a:p>
        </p:txBody>
      </p:sp>
      <p:sp>
        <p:nvSpPr>
          <p:cNvPr id="10" name="TextBox 9">
            <a:extLst>
              <a:ext uri="{FF2B5EF4-FFF2-40B4-BE49-F238E27FC236}">
                <a16:creationId xmlns:a16="http://schemas.microsoft.com/office/drawing/2014/main" id="{BC69BB15-40EF-F1FD-1B93-3E09FD9A94CC}"/>
              </a:ext>
            </a:extLst>
          </p:cNvPr>
          <p:cNvSpPr txBox="1"/>
          <p:nvPr/>
        </p:nvSpPr>
        <p:spPr>
          <a:xfrm>
            <a:off x="1023730" y="3167390"/>
            <a:ext cx="8912915"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 PMG 213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r>
              <a:rPr lang="en-US" sz="2800" b="1" dirty="0">
                <a:latin typeface="Alexandria" charset="0"/>
                <a:cs typeface="Alexandria" charset="0"/>
              </a:rPr>
              <a:t>Prepared by </a:t>
            </a:r>
          </a:p>
          <a:p>
            <a:r>
              <a:rPr lang="en-US" sz="2800" b="1" dirty="0">
                <a:latin typeface="Alexandria" charset="0"/>
                <a:cs typeface="Alexandria" charset="0"/>
              </a:rPr>
              <a:t>Dr. Rasha B. AL Jerd</a:t>
            </a:r>
          </a:p>
        </p:txBody>
      </p:sp>
    </p:spTree>
  </p:cSld>
  <p:clrMapOvr>
    <a:masterClrMapping/>
  </p:clrMapOvr>
  <mc:AlternateContent xmlns:mc="http://schemas.openxmlformats.org/markup-compatibility/2006" xmlns:p14="http://schemas.microsoft.com/office/powerpoint/2010/main">
    <mc:Choice Requires="p14">
      <p:transition spd="slow" p14:dur="2000" advTm="2781"/>
    </mc:Choice>
    <mc:Fallback xmlns="">
      <p:transition spd="slow" advTm="27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p:cNvSpPr txBox="1"/>
          <p:nvPr/>
        </p:nvSpPr>
        <p:spPr>
          <a:xfrm>
            <a:off x="4689259" y="1412953"/>
            <a:ext cx="6917722" cy="461665"/>
          </a:xfrm>
          <a:prstGeom prst="rect">
            <a:avLst/>
          </a:prstGeom>
          <a:noFill/>
        </p:spPr>
        <p:txBody>
          <a:bodyPr wrap="square" rtlCol="0">
            <a:spAutoFit/>
          </a:bodyPr>
          <a:lstStyle/>
          <a:p>
            <a:pPr lvl="0">
              <a:defRPr/>
            </a:pPr>
            <a:r>
              <a:rPr lang="en-US" altLang="en-US" sz="2400" b="1" dirty="0">
                <a:solidFill>
                  <a:srgbClr val="00B0F0"/>
                </a:solidFill>
                <a:latin typeface="Alexandria"/>
              </a:rPr>
              <a:t>What is a Cost?  </a:t>
            </a:r>
            <a:r>
              <a:rPr lang="en-US" altLang="en-US" sz="2400" dirty="0">
                <a:latin typeface="Alexandria"/>
              </a:rPr>
              <a:t>Cost is a sacrifice of resources</a:t>
            </a:r>
            <a:r>
              <a:rPr lang="en-US" altLang="en-US" sz="2400" dirty="0"/>
              <a:t>.</a:t>
            </a:r>
            <a:endParaRPr lang="en-US" sz="2400" b="1" dirty="0">
              <a:solidFill>
                <a:srgbClr val="00B0F0"/>
              </a:solidFill>
              <a:latin typeface="Alexandria"/>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571580" y="3042545"/>
            <a:ext cx="8417320" cy="1631216"/>
          </a:xfrm>
          <a:prstGeom prst="rect">
            <a:avLst/>
          </a:prstGeom>
          <a:noFill/>
        </p:spPr>
        <p:txBody>
          <a:bodyPr wrap="square" rtlCol="0">
            <a:spAutoFit/>
          </a:bodyPr>
          <a:lstStyle/>
          <a:p>
            <a:pPr lvl="0">
              <a:lnSpc>
                <a:spcPct val="150000"/>
              </a:lnSpc>
              <a:defRPr/>
            </a:pPr>
            <a:r>
              <a:rPr lang="en-US" altLang="en-US" sz="2400" dirty="0">
                <a:latin typeface="Alexandria"/>
              </a:rPr>
              <a:t>When we buy one thing, we give up (sacrifice) the ability to  use these resources, for example cash, to buy something else.</a:t>
            </a:r>
            <a:endParaRPr lang="en-US" sz="2400" dirty="0">
              <a:solidFill>
                <a:schemeClr val="tx1">
                  <a:lumMod val="95000"/>
                  <a:lumOff val="5000"/>
                </a:schemeClr>
              </a:solidFill>
              <a:latin typeface="Alexandri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latin typeface="Alexandria" charset="0"/>
                <a:cs typeface="Alexandria" charset="0"/>
              </a:rPr>
              <a:t>Introductory lecture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Picture 5" descr="C:\Users\Jim\AppData\Local\Microsoft\Windows\Temporary Internet Files\Content.IE5\RAR3LPK9\MCj04413140000[1].png">
            <a:extLst>
              <a:ext uri="{FF2B5EF4-FFF2-40B4-BE49-F238E27FC236}">
                <a16:creationId xmlns:a16="http://schemas.microsoft.com/office/drawing/2014/main" id="{8F83BC5F-8E4C-D523-C9DE-2A90072F87C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0" y="4211599"/>
            <a:ext cx="18288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50" y="1019069"/>
            <a:ext cx="3902032" cy="523220"/>
          </a:xfrm>
          <a:prstGeom prst="rect">
            <a:avLst/>
          </a:prstGeom>
          <a:noFill/>
        </p:spPr>
        <p:txBody>
          <a:bodyPr wrap="square" rtlCol="0">
            <a:spAutoFit/>
          </a:bodyPr>
          <a:lstStyle/>
          <a:p>
            <a:pPr lvl="0" algn="ctr">
              <a:defRPr/>
            </a:pPr>
            <a:r>
              <a:rPr lang="en-US" sz="2800" dirty="0">
                <a:solidFill>
                  <a:srgbClr val="00B0F0"/>
                </a:solidFill>
              </a:rPr>
              <a:t>What is a Project?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p:cNvSpPr txBox="1"/>
          <p:nvPr/>
        </p:nvSpPr>
        <p:spPr>
          <a:xfrm>
            <a:off x="1214179" y="1231789"/>
            <a:ext cx="1132586" cy="523220"/>
          </a:xfrm>
          <a:prstGeom prst="rect">
            <a:avLst/>
          </a:prstGeom>
          <a:noFill/>
        </p:spPr>
        <p:txBody>
          <a:bodyPr wrap="square" rtlCol="0">
            <a:spAutoFit/>
          </a:bodyPr>
          <a:lstStyle/>
          <a:p>
            <a:pPr algn="ctr"/>
            <a:r>
              <a:rPr lang="en-US" sz="1400" b="1" dirty="0">
                <a:latin typeface="Alexandria" charset="0"/>
                <a:cs typeface="Alexandria" charset="0"/>
              </a:rPr>
              <a:t>Introductory lecture </a:t>
            </a:r>
          </a:p>
        </p:txBody>
      </p:sp>
      <p:sp>
        <p:nvSpPr>
          <p:cNvPr id="48" name="TextBox 47"/>
          <p:cNvSpPr txBox="1"/>
          <p:nvPr/>
        </p:nvSpPr>
        <p:spPr>
          <a:xfrm>
            <a:off x="889000" y="2391844"/>
            <a:ext cx="10541000" cy="2062103"/>
          </a:xfrm>
          <a:prstGeom prst="rect">
            <a:avLst/>
          </a:prstGeom>
          <a:noFill/>
        </p:spPr>
        <p:txBody>
          <a:bodyPr wrap="square" rtlCol="0">
            <a:spAutoFit/>
          </a:bodyPr>
          <a:lstStyle/>
          <a:p>
            <a:pPr lvl="0" algn="just">
              <a:defRPr/>
            </a:pPr>
            <a:r>
              <a:rPr lang="en-US" sz="1600" b="1" dirty="0">
                <a:solidFill>
                  <a:srgbClr val="00B0F0"/>
                </a:solidFill>
                <a:latin typeface="Alexandria"/>
              </a:rPr>
              <a:t>Project</a:t>
            </a:r>
            <a:r>
              <a:rPr lang="en-US" sz="1600" dirty="0">
                <a:solidFill>
                  <a:prstClr val="black"/>
                </a:solidFill>
                <a:latin typeface="Alexandria"/>
              </a:rPr>
              <a:t>: Is a temporary effort undertaken to create a unique service or product  or result.</a:t>
            </a:r>
          </a:p>
          <a:p>
            <a:pPr lvl="0" algn="just">
              <a:defRPr/>
            </a:pPr>
            <a:endParaRPr lang="en-US" sz="1600" dirty="0">
              <a:solidFill>
                <a:prstClr val="black"/>
              </a:solidFill>
              <a:latin typeface="Alexandria"/>
            </a:endParaRPr>
          </a:p>
          <a:p>
            <a:pPr lvl="0" algn="just">
              <a:defRPr/>
            </a:pPr>
            <a:r>
              <a:rPr lang="en-US" sz="1600" dirty="0">
                <a:solidFill>
                  <a:prstClr val="black"/>
                </a:solidFill>
                <a:latin typeface="Alexandria"/>
              </a:rPr>
              <a:t>Temporary means has a definite beginning and a definite ending.</a:t>
            </a:r>
          </a:p>
          <a:p>
            <a:pPr lvl="0" algn="just">
              <a:defRPr/>
            </a:pPr>
            <a:endParaRPr lang="en-US" sz="1600" dirty="0">
              <a:solidFill>
                <a:prstClr val="black"/>
              </a:solidFill>
              <a:latin typeface="Alexandria"/>
            </a:endParaRPr>
          </a:p>
          <a:p>
            <a:pPr lvl="0" algn="just">
              <a:defRPr/>
            </a:pPr>
            <a:r>
              <a:rPr lang="en-US" sz="1600" dirty="0">
                <a:solidFill>
                  <a:prstClr val="black"/>
                </a:solidFill>
                <a:latin typeface="Alexandria"/>
              </a:rPr>
              <a:t>Unique means different design, different location, different circumstances …. etc.</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8AF1698-9266-1DCA-B98D-CB916AEA12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11250" y="3870701"/>
            <a:ext cx="3052916" cy="1896021"/>
          </a:xfrm>
          <a:prstGeom prst="rect">
            <a:avLst/>
          </a:prstGeom>
        </p:spPr>
      </p:pic>
      <p:pic>
        <p:nvPicPr>
          <p:cNvPr id="9" name="Picture 8">
            <a:extLst>
              <a:ext uri="{FF2B5EF4-FFF2-40B4-BE49-F238E27FC236}">
                <a16:creationId xmlns:a16="http://schemas.microsoft.com/office/drawing/2014/main" id="{F351BA53-7E1C-F1FC-B0A7-815202831E0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58985" y="3953299"/>
            <a:ext cx="3461647" cy="1730824"/>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charset="0"/>
              <a:cs typeface="Alexandria" charset="0"/>
            </a:endParaRPr>
          </a:p>
          <a:p>
            <a:pPr algn="ctr"/>
            <a:r>
              <a:rPr lang="en-US" b="1" dirty="0">
                <a:latin typeface="Alexandria" charset="0"/>
                <a:cs typeface="Alexandria" charset="0"/>
              </a:rPr>
              <a:t>Introductory</a:t>
            </a:r>
          </a:p>
          <a:p>
            <a:pPr algn="ctr"/>
            <a:r>
              <a:rPr lang="en-US" b="1" dirty="0">
                <a:latin typeface="Alexandria" charset="0"/>
                <a:cs typeface="Alexandria" charset="0"/>
              </a:rPr>
              <a:t> lecture </a:t>
            </a: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p:cNvSpPr txBox="1"/>
          <p:nvPr/>
        </p:nvSpPr>
        <p:spPr>
          <a:xfrm>
            <a:off x="1297858" y="1468531"/>
            <a:ext cx="9228954" cy="4247317"/>
          </a:xfrm>
          <a:prstGeom prst="rect">
            <a:avLst/>
          </a:prstGeom>
          <a:noFill/>
        </p:spPr>
        <p:txBody>
          <a:bodyPr wrap="square" rtlCol="0">
            <a:spAutoFit/>
          </a:bodyPr>
          <a:lstStyle/>
          <a:p>
            <a:pPr marL="285750" indent="-285750">
              <a:buFont typeface="Wingdings" panose="05000000000000000000" pitchFamily="2" charset="2"/>
              <a:buChar char="q"/>
            </a:pPr>
            <a:r>
              <a:rPr lang="en-US" dirty="0">
                <a:solidFill>
                  <a:srgbClr val="101423"/>
                </a:solidFill>
                <a:latin typeface="Alexandria"/>
              </a:rPr>
              <a:t>Projects always need</a:t>
            </a:r>
            <a:r>
              <a:rPr lang="en-US" b="1" dirty="0">
                <a:solidFill>
                  <a:srgbClr val="00B0F0"/>
                </a:solidFill>
                <a:latin typeface="Alexandria"/>
              </a:rPr>
              <a:t> </a:t>
            </a:r>
            <a:r>
              <a:rPr lang="en-US" b="1" dirty="0">
                <a:solidFill>
                  <a:srgbClr val="00B0F0"/>
                </a:solidFill>
                <a:latin typeface="Alexandria"/>
                <a:hlinkClick r:id="rId2">
                  <a:extLst>
                    <a:ext uri="{A12FA001-AC4F-418D-AE19-62706E023703}">
                      <ahyp:hlinkClr xmlns:ahyp="http://schemas.microsoft.com/office/drawing/2018/hyperlinkcolor" val="tx"/>
                    </a:ext>
                  </a:extLst>
                </a:hlinkClick>
              </a:rPr>
              <a:t>resources</a:t>
            </a:r>
            <a:r>
              <a:rPr lang="en-US" b="1" dirty="0">
                <a:solidFill>
                  <a:srgbClr val="00B0F0"/>
                </a:solidFill>
                <a:latin typeface="Alexandria"/>
              </a:rPr>
              <a:t> </a:t>
            </a:r>
            <a:r>
              <a:rPr lang="en-US" dirty="0">
                <a:solidFill>
                  <a:srgbClr val="101423"/>
                </a:solidFill>
                <a:latin typeface="Alexandria"/>
              </a:rPr>
              <a:t>such as materials, labor and equipment, which generate </a:t>
            </a:r>
            <a:r>
              <a:rPr lang="en-US" b="1" u="sng" dirty="0">
                <a:solidFill>
                  <a:srgbClr val="00B0F0"/>
                </a:solidFill>
                <a:latin typeface="Alexandria"/>
              </a:rPr>
              <a:t>costs</a:t>
            </a:r>
            <a:r>
              <a:rPr lang="en-US" dirty="0">
                <a:solidFill>
                  <a:srgbClr val="101423"/>
                </a:solidFill>
                <a:latin typeface="Alexandria"/>
              </a:rPr>
              <a:t>. </a:t>
            </a:r>
          </a:p>
          <a:p>
            <a:endParaRPr lang="en-US" dirty="0">
              <a:solidFill>
                <a:srgbClr val="101423"/>
              </a:solidFill>
              <a:latin typeface="Alexandria"/>
            </a:endParaRPr>
          </a:p>
          <a:p>
            <a:r>
              <a:rPr lang="en-US" dirty="0">
                <a:solidFill>
                  <a:srgbClr val="101423"/>
                </a:solidFill>
                <a:latin typeface="Alexandria"/>
              </a:rPr>
              <a:t>Those costs must be estimated and controlled throughout the project life cycle to complete the project.</a:t>
            </a:r>
          </a:p>
          <a:p>
            <a:endParaRPr lang="en-US" dirty="0">
              <a:solidFill>
                <a:srgbClr val="101423"/>
              </a:solidFill>
              <a:latin typeface="Alexandria"/>
            </a:endParaRPr>
          </a:p>
          <a:p>
            <a:pPr marL="285750" indent="-285750" algn="just">
              <a:buFont typeface="Wingdings" panose="05000000000000000000" pitchFamily="2" charset="2"/>
              <a:buChar char="q"/>
              <a:defRPr/>
            </a:pPr>
            <a:r>
              <a:rPr lang="en-US" b="1" dirty="0">
                <a:solidFill>
                  <a:srgbClr val="00B0F0"/>
                </a:solidFill>
                <a:latin typeface="Alexandria"/>
                <a:cs typeface="Alexandria" charset="0"/>
              </a:rPr>
              <a:t>Why </a:t>
            </a:r>
            <a:r>
              <a:rPr lang="en-US" b="1" dirty="0">
                <a:solidFill>
                  <a:srgbClr val="00B0F0"/>
                </a:solidFill>
                <a:latin typeface="Alexandria"/>
              </a:rPr>
              <a:t>Project Cost Management</a:t>
            </a:r>
            <a:r>
              <a:rPr lang="en-US" dirty="0">
                <a:solidFill>
                  <a:srgbClr val="00B0F0"/>
                </a:solidFill>
                <a:latin typeface="Alexandria"/>
              </a:rPr>
              <a:t> ?</a:t>
            </a:r>
            <a:r>
              <a:rPr lang="en-US" dirty="0">
                <a:latin typeface="Alexandria"/>
              </a:rPr>
              <a:t> It exists to help organization not to fail (they run out of money).</a:t>
            </a:r>
          </a:p>
          <a:p>
            <a:pPr algn="just">
              <a:defRPr/>
            </a:pPr>
            <a:r>
              <a:rPr lang="en-US" dirty="0">
                <a:latin typeface="Alexandria"/>
              </a:rPr>
              <a:t> It bridges the gap between creative execution and financial reality, ensuring a project delivers value without bankrupting the organization.</a:t>
            </a:r>
          </a:p>
          <a:p>
            <a:pPr algn="just">
              <a:defRPr/>
            </a:pPr>
            <a:endParaRPr lang="en-US" dirty="0">
              <a:latin typeface="Alexandria"/>
            </a:endParaRPr>
          </a:p>
          <a:p>
            <a:pPr marL="285750" indent="-285750" algn="just">
              <a:buFont typeface="Wingdings" panose="05000000000000000000" pitchFamily="2" charset="2"/>
              <a:buChar char="q"/>
              <a:defRPr/>
            </a:pPr>
            <a:r>
              <a:rPr lang="en-US" b="1" dirty="0">
                <a:solidFill>
                  <a:srgbClr val="00B0F0"/>
                </a:solidFill>
                <a:latin typeface="Alexandria"/>
              </a:rPr>
              <a:t>What is Project Cost Management</a:t>
            </a:r>
            <a:r>
              <a:rPr lang="en-US" dirty="0">
                <a:solidFill>
                  <a:srgbClr val="00B0F0"/>
                </a:solidFill>
                <a:latin typeface="Alexandria"/>
              </a:rPr>
              <a:t>? </a:t>
            </a:r>
            <a:r>
              <a:rPr lang="en-US" dirty="0">
                <a:latin typeface="Alexandria"/>
              </a:rPr>
              <a:t>is the process of planning, estimating, budgeting, financing, funding, managing, and controlling costs so that a project can be completed within the approved budget. It ensures that project teams deliver value without overspending.</a:t>
            </a: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3349828"/>
          </a:xfrm>
          <a:prstGeom prst="rect">
            <a:avLst/>
          </a:prstGeom>
        </p:spPr>
        <p:txBody>
          <a:bodyPr wrap="square">
            <a:spAutoFit/>
          </a:bodyPr>
          <a:lstStyle/>
          <a:p>
            <a:pPr lvl="0" algn="just">
              <a:defRPr/>
            </a:pPr>
            <a:r>
              <a:rPr lang="en-US" sz="1400" dirty="0">
                <a:latin typeface="Alexandria"/>
              </a:rPr>
              <a:t>Let’s take a look at the term “</a:t>
            </a:r>
            <a:r>
              <a:rPr lang="en-US" sz="1400" b="1" dirty="0">
                <a:solidFill>
                  <a:srgbClr val="00B0F0"/>
                </a:solidFill>
                <a:latin typeface="Alexandria"/>
              </a:rPr>
              <a:t>cost management</a:t>
            </a:r>
            <a:r>
              <a:rPr lang="en-US" sz="1400" dirty="0">
                <a:latin typeface="Alexandria"/>
              </a:rPr>
              <a:t>,” which is referred to as the act of monitoring, controlling, and optimizing all expenditures for an organization. </a:t>
            </a:r>
          </a:p>
          <a:p>
            <a:pPr lvl="0" algn="just">
              <a:defRPr/>
            </a:pPr>
            <a:endParaRPr lang="en-US" sz="1400" dirty="0">
              <a:latin typeface="Alexandria"/>
            </a:endParaRPr>
          </a:p>
          <a:p>
            <a:pPr lvl="0" algn="just">
              <a:defRPr/>
            </a:pPr>
            <a:r>
              <a:rPr lang="en-US" sz="1400" b="1" dirty="0">
                <a:solidFill>
                  <a:srgbClr val="00B0F0"/>
                </a:solidFill>
                <a:latin typeface="Alexandria"/>
              </a:rPr>
              <a:t>Project cost management </a:t>
            </a:r>
            <a:r>
              <a:rPr lang="en-US" sz="1400" dirty="0">
                <a:latin typeface="Alexandria"/>
              </a:rPr>
              <a:t>is a methodical approach used to estimate, allocate, and control the costs within a project. Cost management in project management ensures that the project is completed within the approved budget. The expenditures are predicted and reduce the chances of overbudgeting. Project Cost Management includes every cost of the project (to execute every process), from planning to execution, so that the project can be completed within a given budget.</a:t>
            </a:r>
            <a:endParaRPr lang="en-US" sz="1400" dirty="0">
              <a:solidFill>
                <a:prstClr val="black"/>
              </a:solidFill>
              <a:latin typeface="Alexandria"/>
            </a:endParaRPr>
          </a:p>
          <a:p>
            <a:pPr>
              <a:lnSpc>
                <a:spcPct val="120000"/>
              </a:lnSpc>
            </a:pPr>
            <a:endParaRPr lang="en-US" sz="1400" dirty="0">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p:cNvSpPr txBox="1"/>
          <p:nvPr/>
        </p:nvSpPr>
        <p:spPr>
          <a:xfrm>
            <a:off x="5730770" y="3686010"/>
            <a:ext cx="1012112" cy="646331"/>
          </a:xfrm>
          <a:prstGeom prst="rect">
            <a:avLst/>
          </a:prstGeom>
          <a:noFill/>
        </p:spPr>
        <p:txBody>
          <a:bodyPr wrap="square" rtlCol="0">
            <a:spAutoFit/>
          </a:bodyPr>
          <a:lstStyle/>
          <a:p>
            <a:pPr algn="ctr"/>
            <a:r>
              <a:rPr lang="en-US" sz="1200" b="1" dirty="0">
                <a:latin typeface="Alexandria" charset="0"/>
                <a:cs typeface="Alexandria" charset="0"/>
              </a:rPr>
              <a:t>Introductory</a:t>
            </a:r>
          </a:p>
          <a:p>
            <a:pPr algn="ctr"/>
            <a:r>
              <a:rPr lang="en-US" sz="1200" b="1" dirty="0">
                <a:latin typeface="Alexandria" charset="0"/>
                <a:cs typeface="Alexandria" charset="0"/>
              </a:rPr>
              <a:t> lecture </a:t>
            </a:r>
          </a:p>
          <a:p>
            <a:pPr algn="ctr"/>
            <a:endParaRPr lang="en-US" sz="12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A76E94BC-6917-0D5D-6D25-956852C836BD}"/>
              </a:ext>
            </a:extLst>
          </p:cNvPr>
          <p:cNvPicPr>
            <a:picLocks noChangeAspect="1"/>
          </p:cNvPicPr>
          <p:nvPr/>
        </p:nvPicPr>
        <p:blipFill>
          <a:blip r:embed="rId4"/>
          <a:stretch>
            <a:fillRect/>
          </a:stretch>
        </p:blipFill>
        <p:spPr>
          <a:xfrm>
            <a:off x="7017168" y="4092476"/>
            <a:ext cx="4722547" cy="2529936"/>
          </a:xfrm>
          <a:prstGeom prst="rect">
            <a:avLst/>
          </a:prstGeom>
        </p:spPr>
      </p:pic>
    </p:spTree>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382">
          <a:extLst>
            <a:ext uri="{FF2B5EF4-FFF2-40B4-BE49-F238E27FC236}">
              <a16:creationId xmlns:a16="http://schemas.microsoft.com/office/drawing/2014/main" id="{5146CEE2-C672-DA47-695E-3B0EB75B694C}"/>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576A25FD-70AB-85C4-01EA-ADEAB7AB7D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sp>
        <p:nvSpPr>
          <p:cNvPr id="4" name="TextBox 3">
            <a:extLst>
              <a:ext uri="{FF2B5EF4-FFF2-40B4-BE49-F238E27FC236}">
                <a16:creationId xmlns:a16="http://schemas.microsoft.com/office/drawing/2014/main" id="{C66A2FA7-C130-7BC1-5E34-D496CD33638E}"/>
              </a:ext>
            </a:extLst>
          </p:cNvPr>
          <p:cNvSpPr txBox="1"/>
          <p:nvPr/>
        </p:nvSpPr>
        <p:spPr>
          <a:xfrm>
            <a:off x="294968" y="963346"/>
            <a:ext cx="12088140" cy="2800767"/>
          </a:xfrm>
          <a:prstGeom prst="rect">
            <a:avLst/>
          </a:prstGeom>
          <a:noFill/>
        </p:spPr>
        <p:txBody>
          <a:bodyPr wrap="square">
            <a:spAutoFit/>
          </a:bodyPr>
          <a:lstStyle/>
          <a:p>
            <a:pPr lvl="0">
              <a:defRPr/>
            </a:pPr>
            <a:r>
              <a:rPr kumimoji="0" lang="en-US" sz="4000" b="0" i="0" u="none" strike="noStrike" kern="1200" cap="none" spc="0" normalizeH="0" baseline="0" noProof="0" dirty="0">
                <a:ln>
                  <a:noFill/>
                </a:ln>
                <a:solidFill>
                  <a:srgbClr val="00B0F0"/>
                </a:solidFill>
                <a:effectLst/>
                <a:uLnTx/>
                <a:uFillTx/>
                <a:latin typeface="Alexandria"/>
              </a:rPr>
              <a:t>What is a </a:t>
            </a:r>
            <a:r>
              <a:rPr lang="en-US" sz="4000" dirty="0">
                <a:solidFill>
                  <a:srgbClr val="00B0F0"/>
                </a:solidFill>
                <a:latin typeface="Alexandria"/>
              </a:rPr>
              <a:t>Budget? </a:t>
            </a:r>
          </a:p>
          <a:p>
            <a:pPr lvl="0">
              <a:defRPr/>
            </a:pPr>
            <a:endParaRPr lang="en-US" sz="4000" dirty="0">
              <a:solidFill>
                <a:srgbClr val="00B0F0"/>
              </a:solidFill>
              <a:latin typeface="Alexandria"/>
            </a:endParaRPr>
          </a:p>
          <a:p>
            <a:pPr lvl="0">
              <a:defRPr/>
            </a:pPr>
            <a:r>
              <a:rPr lang="en-US" sz="2400" dirty="0">
                <a:solidFill>
                  <a:prstClr val="black"/>
                </a:solidFill>
                <a:latin typeface="Alexandria"/>
              </a:rPr>
              <a:t>Is a spending plan based on income and expenses. </a:t>
            </a:r>
          </a:p>
          <a:p>
            <a:pPr lvl="0">
              <a:defRPr/>
            </a:pPr>
            <a:endParaRPr lang="en-US" sz="2400" dirty="0">
              <a:solidFill>
                <a:prstClr val="black"/>
              </a:solidFill>
              <a:latin typeface="Alexandria"/>
            </a:endParaRPr>
          </a:p>
          <a:p>
            <a:pPr lvl="0">
              <a:defRPr/>
            </a:pPr>
            <a:r>
              <a:rPr lang="en-US" sz="2400" dirty="0">
                <a:solidFill>
                  <a:prstClr val="black"/>
                </a:solidFill>
                <a:latin typeface="Alexandria"/>
              </a:rPr>
              <a:t>It‘s an estimate of how much money will be made and spent in a definite future time.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lexandria"/>
            </a:endParaRPr>
          </a:p>
        </p:txBody>
      </p:sp>
      <p:pic>
        <p:nvPicPr>
          <p:cNvPr id="6" name="Picture 5">
            <a:extLst>
              <a:ext uri="{FF2B5EF4-FFF2-40B4-BE49-F238E27FC236}">
                <a16:creationId xmlns:a16="http://schemas.microsoft.com/office/drawing/2014/main" id="{D43F3C90-F8C4-C11D-75D5-EDFFA935471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41755" y="3764113"/>
            <a:ext cx="5707626" cy="2728945"/>
          </a:xfrm>
          <a:prstGeom prst="rect">
            <a:avLst/>
          </a:prstGeom>
        </p:spPr>
      </p:pic>
    </p:spTree>
    <p:extLst>
      <p:ext uri="{BB962C8B-B14F-4D97-AF65-F5344CB8AC3E}">
        <p14:creationId xmlns:p14="http://schemas.microsoft.com/office/powerpoint/2010/main" val="3999634861"/>
      </p:ext>
    </p:extLst>
  </p:cSld>
  <p:clrMapOvr>
    <a:masterClrMapping/>
  </p:clrMapOvr>
  <mc:AlternateContent xmlns:mc="http://schemas.openxmlformats.org/markup-compatibility/2006">
    <mc:Choice xmlns:p14="http://schemas.microsoft.com/office/powerpoint/2010/main" Requires="p14">
      <p:transition spd="slow" p14:dur="2000" advTm="135975"/>
    </mc:Choice>
    <mc:Fallback>
      <p:transition spd="slow" advTm="13597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C5E665-16FF-1893-1973-84EBF7E88B7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42C741-2E9E-8B3A-4E00-D7BD8BF04D1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458E805-CCA7-E6EE-87E6-C40608D5AC2C}"/>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charset="0"/>
              <a:cs typeface="Alexandria" charset="0"/>
            </a:endParaRPr>
          </a:p>
          <a:p>
            <a:pPr algn="ctr"/>
            <a:r>
              <a:rPr lang="en-US" b="1" dirty="0">
                <a:latin typeface="Alexandria" charset="0"/>
                <a:cs typeface="Alexandria" charset="0"/>
              </a:rPr>
              <a:t>Introductory</a:t>
            </a:r>
          </a:p>
          <a:p>
            <a:pPr algn="ctr"/>
            <a:r>
              <a:rPr lang="en-US" b="1" dirty="0">
                <a:latin typeface="Alexandria" charset="0"/>
                <a:cs typeface="Alexandria" charset="0"/>
              </a:rPr>
              <a:t> lecture </a:t>
            </a:r>
          </a:p>
        </p:txBody>
      </p:sp>
      <p:sp>
        <p:nvSpPr>
          <p:cNvPr id="25" name="Rectangle: Rounded Corners 24">
            <a:extLst>
              <a:ext uri="{FF2B5EF4-FFF2-40B4-BE49-F238E27FC236}">
                <a16:creationId xmlns:a16="http://schemas.microsoft.com/office/drawing/2014/main" id="{5E325E47-FA63-735A-63F2-DF8AD56C9A2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AEE47E1C-52D7-E717-E474-65E367054501}"/>
              </a:ext>
            </a:extLst>
          </p:cNvPr>
          <p:cNvSpPr txBox="1"/>
          <p:nvPr/>
        </p:nvSpPr>
        <p:spPr>
          <a:xfrm>
            <a:off x="1297858" y="1468531"/>
            <a:ext cx="9228954" cy="3801041"/>
          </a:xfrm>
          <a:prstGeom prst="rect">
            <a:avLst/>
          </a:prstGeom>
          <a:noFill/>
        </p:spPr>
        <p:txBody>
          <a:bodyPr wrap="square" rtlCol="0">
            <a:spAutoFit/>
          </a:bodyPr>
          <a:lstStyle/>
          <a:p>
            <a:pPr>
              <a:spcBef>
                <a:spcPts val="2400"/>
              </a:spcBef>
              <a:spcAft>
                <a:spcPts val="1500"/>
              </a:spcAft>
            </a:pPr>
            <a:r>
              <a:rPr lang="en-US" b="1" dirty="0">
                <a:solidFill>
                  <a:srgbClr val="00B0F0"/>
                </a:solidFill>
                <a:latin typeface="Alexandria"/>
              </a:rPr>
              <a:t>Benefits of Cost Management in Project Management:</a:t>
            </a:r>
          </a:p>
          <a:p>
            <a:pPr>
              <a:spcAft>
                <a:spcPts val="1500"/>
              </a:spcAft>
            </a:pPr>
            <a:r>
              <a:rPr lang="en-US" dirty="0">
                <a:solidFill>
                  <a:srgbClr val="2E3A46"/>
                </a:solidFill>
                <a:latin typeface="Alexandria"/>
              </a:rPr>
              <a:t>Project cost management offers numerous benefits:</a:t>
            </a:r>
          </a:p>
          <a:p>
            <a:pPr>
              <a:buFont typeface="Arial" panose="020B0604020202020204" pitchFamily="34" charset="0"/>
              <a:buChar char="•"/>
            </a:pPr>
            <a:r>
              <a:rPr lang="en-US" dirty="0">
                <a:solidFill>
                  <a:srgbClr val="2E3A46"/>
                </a:solidFill>
                <a:latin typeface="Alexandria"/>
              </a:rPr>
              <a:t>Enhances cost efficiency.</a:t>
            </a:r>
          </a:p>
          <a:p>
            <a:endParaRPr lang="en-US" dirty="0">
              <a:solidFill>
                <a:srgbClr val="2E3A46"/>
              </a:solidFill>
              <a:latin typeface="Alexandria"/>
            </a:endParaRPr>
          </a:p>
          <a:p>
            <a:pPr>
              <a:buFont typeface="Arial" panose="020B0604020202020204" pitchFamily="34" charset="0"/>
              <a:buChar char="•"/>
            </a:pPr>
            <a:r>
              <a:rPr lang="en-US" dirty="0">
                <a:solidFill>
                  <a:srgbClr val="2E3A46"/>
                </a:solidFill>
                <a:latin typeface="Alexandria"/>
              </a:rPr>
              <a:t>Facilitates informed decision-making through cost estimates and </a:t>
            </a:r>
            <a:r>
              <a:rPr lang="en-US" dirty="0">
                <a:solidFill>
                  <a:srgbClr val="EF8310"/>
                </a:solidFill>
                <a:latin typeface="Alexandria"/>
                <a:hlinkClick r:id="rId2"/>
              </a:rPr>
              <a:t>budget tracking</a:t>
            </a:r>
            <a:r>
              <a:rPr lang="en-US" dirty="0">
                <a:solidFill>
                  <a:srgbClr val="2E3A46"/>
                </a:solidFill>
                <a:latin typeface="Alexandria"/>
              </a:rPr>
              <a:t>.</a:t>
            </a:r>
          </a:p>
          <a:p>
            <a:endParaRPr lang="en-US" dirty="0">
              <a:solidFill>
                <a:srgbClr val="2E3A46"/>
              </a:solidFill>
              <a:latin typeface="Alexandria"/>
            </a:endParaRPr>
          </a:p>
          <a:p>
            <a:pPr>
              <a:buFont typeface="Arial" panose="020B0604020202020204" pitchFamily="34" charset="0"/>
              <a:buChar char="•"/>
            </a:pPr>
            <a:r>
              <a:rPr lang="en-US" dirty="0">
                <a:solidFill>
                  <a:srgbClr val="2E3A46"/>
                </a:solidFill>
                <a:latin typeface="Alexandria"/>
              </a:rPr>
              <a:t>Improves resource allocation.</a:t>
            </a:r>
          </a:p>
          <a:p>
            <a:pPr>
              <a:buFont typeface="Arial" panose="020B0604020202020204" pitchFamily="34" charset="0"/>
              <a:buChar char="•"/>
            </a:pPr>
            <a:endParaRPr lang="en-US" dirty="0">
              <a:solidFill>
                <a:srgbClr val="2E3A46"/>
              </a:solidFill>
              <a:latin typeface="Alexandria"/>
            </a:endParaRPr>
          </a:p>
          <a:p>
            <a:pPr>
              <a:buFont typeface="Arial" panose="020B0604020202020204" pitchFamily="34" charset="0"/>
              <a:buChar char="•"/>
            </a:pPr>
            <a:r>
              <a:rPr lang="en-US" dirty="0">
                <a:solidFill>
                  <a:srgbClr val="2E3A46"/>
                </a:solidFill>
                <a:latin typeface="Alexandria"/>
              </a:rPr>
              <a:t>Increases accountability by tracking and auditing project expenses.</a:t>
            </a:r>
          </a:p>
          <a:p>
            <a:endParaRPr lang="en-US" dirty="0">
              <a:solidFill>
                <a:srgbClr val="2E3A46"/>
              </a:solidFill>
              <a:latin typeface="Alexandria"/>
            </a:endParaRPr>
          </a:p>
          <a:p>
            <a:pPr>
              <a:buFont typeface="Arial" panose="020B0604020202020204" pitchFamily="34" charset="0"/>
              <a:buChar char="•"/>
            </a:pPr>
            <a:r>
              <a:rPr lang="en-US" dirty="0">
                <a:solidFill>
                  <a:srgbClr val="2E3A46"/>
                </a:solidFill>
                <a:latin typeface="Alexandria"/>
              </a:rPr>
              <a:t>Ensures project delivery within budget</a:t>
            </a: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96EA1999-656A-6B3E-AB2C-18939DE8DC5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367417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D500B4-066C-C57E-4EB6-CF891E541A6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6DD28DC-C6F3-F70D-DF1D-4C1C291506A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534C227-F4D3-7B69-65E0-E10E090CAE77}"/>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charset="0"/>
              <a:cs typeface="Alexandria" charset="0"/>
            </a:endParaRPr>
          </a:p>
          <a:p>
            <a:pPr algn="ctr"/>
            <a:r>
              <a:rPr lang="en-US" b="1" dirty="0">
                <a:latin typeface="Alexandria" charset="0"/>
                <a:cs typeface="Alexandria" charset="0"/>
              </a:rPr>
              <a:t>Introductory</a:t>
            </a:r>
          </a:p>
          <a:p>
            <a:pPr algn="ctr"/>
            <a:r>
              <a:rPr lang="en-US" b="1" dirty="0">
                <a:latin typeface="Alexandria" charset="0"/>
                <a:cs typeface="Alexandria" charset="0"/>
              </a:rPr>
              <a:t> lecture </a:t>
            </a:r>
          </a:p>
        </p:txBody>
      </p:sp>
      <p:sp>
        <p:nvSpPr>
          <p:cNvPr id="25" name="Rectangle: Rounded Corners 24">
            <a:extLst>
              <a:ext uri="{FF2B5EF4-FFF2-40B4-BE49-F238E27FC236}">
                <a16:creationId xmlns:a16="http://schemas.microsoft.com/office/drawing/2014/main" id="{C4CF68B4-FC13-DB90-4533-A9DE5356F825}"/>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01304813-2E35-3826-0B68-90CB23A7C365}"/>
              </a:ext>
            </a:extLst>
          </p:cNvPr>
          <p:cNvSpPr txBox="1"/>
          <p:nvPr/>
        </p:nvSpPr>
        <p:spPr>
          <a:xfrm>
            <a:off x="1297858" y="1468531"/>
            <a:ext cx="9228954" cy="3247043"/>
          </a:xfrm>
          <a:prstGeom prst="rect">
            <a:avLst/>
          </a:prstGeom>
          <a:noFill/>
        </p:spPr>
        <p:txBody>
          <a:bodyPr wrap="square" rtlCol="0">
            <a:spAutoFit/>
          </a:bodyPr>
          <a:lstStyle/>
          <a:p>
            <a:pPr>
              <a:spcBef>
                <a:spcPts val="2400"/>
              </a:spcBef>
              <a:spcAft>
                <a:spcPts val="1500"/>
              </a:spcAft>
            </a:pPr>
            <a:r>
              <a:rPr lang="en-US" b="1" dirty="0">
                <a:solidFill>
                  <a:srgbClr val="00B0F0"/>
                </a:solidFill>
                <a:latin typeface="Alexandria"/>
              </a:rPr>
              <a:t>Challenges in Project Cost Management:</a:t>
            </a:r>
          </a:p>
          <a:p>
            <a:pPr>
              <a:spcAft>
                <a:spcPts val="1500"/>
              </a:spcAft>
            </a:pPr>
            <a:r>
              <a:rPr lang="en-US" dirty="0">
                <a:solidFill>
                  <a:srgbClr val="2E3A46"/>
                </a:solidFill>
                <a:latin typeface="Alexandria"/>
              </a:rPr>
              <a:t>Proper cost management in project management comes with its own set of challenges, such as:</a:t>
            </a:r>
          </a:p>
          <a:p>
            <a:pPr>
              <a:buFont typeface="Arial" panose="020B0604020202020204" pitchFamily="34" charset="0"/>
              <a:buChar char="•"/>
            </a:pPr>
            <a:r>
              <a:rPr lang="en-US" dirty="0">
                <a:solidFill>
                  <a:srgbClr val="2E3A46"/>
                </a:solidFill>
                <a:latin typeface="Alexandria"/>
              </a:rPr>
              <a:t>Accurate forecasting of expenses of unforeseen events.</a:t>
            </a:r>
          </a:p>
          <a:p>
            <a:endParaRPr lang="en-US" dirty="0">
              <a:solidFill>
                <a:srgbClr val="2E3A46"/>
              </a:solidFill>
              <a:latin typeface="Alexandria"/>
            </a:endParaRPr>
          </a:p>
          <a:p>
            <a:pPr>
              <a:buFont typeface="Arial" panose="020B0604020202020204" pitchFamily="34" charset="0"/>
              <a:buChar char="•"/>
            </a:pPr>
            <a:r>
              <a:rPr lang="en-US" dirty="0">
                <a:solidFill>
                  <a:srgbClr val="2E3A46"/>
                </a:solidFill>
                <a:latin typeface="Alexandria"/>
              </a:rPr>
              <a:t>Market volatility.</a:t>
            </a:r>
          </a:p>
          <a:p>
            <a:endParaRPr lang="en-US" dirty="0">
              <a:solidFill>
                <a:srgbClr val="2E3A46"/>
              </a:solidFill>
              <a:latin typeface="Alexandria"/>
            </a:endParaRPr>
          </a:p>
          <a:p>
            <a:pPr>
              <a:buFont typeface="Arial" panose="020B0604020202020204" pitchFamily="34" charset="0"/>
              <a:buChar char="•"/>
            </a:pPr>
            <a:r>
              <a:rPr lang="en-US" dirty="0">
                <a:solidFill>
                  <a:srgbClr val="2E3A46"/>
                </a:solidFill>
                <a:latin typeface="Alexandria"/>
              </a:rPr>
              <a:t>Indirect costs cannot be estimated easily like direct costs.</a:t>
            </a:r>
          </a:p>
          <a:p>
            <a:endParaRPr lang="en-US" dirty="0">
              <a:solidFill>
                <a:srgbClr val="2E3A46"/>
              </a:solidFill>
              <a:latin typeface="Alexandria"/>
            </a:endParaRPr>
          </a:p>
          <a:p>
            <a:pPr>
              <a:buFont typeface="Arial" panose="020B0604020202020204" pitchFamily="34" charset="0"/>
              <a:buChar char="•"/>
            </a:pPr>
            <a:r>
              <a:rPr lang="en-US" dirty="0">
                <a:solidFill>
                  <a:srgbClr val="2E3A46"/>
                </a:solidFill>
                <a:latin typeface="Alexandria"/>
              </a:rPr>
              <a:t>Ensuring high quality within a budget needs hard work and dedication.</a:t>
            </a: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450795AD-20B2-3683-0217-80FF04823E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929380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A6A017-B3F1-8564-C67A-22BE57C374F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5048891-2F12-E22D-A9D4-B252646D06D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A7DBD22-650A-7639-A60B-3D5B0639177F}"/>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charset="0"/>
              <a:cs typeface="Alexandria" charset="0"/>
            </a:endParaRPr>
          </a:p>
          <a:p>
            <a:pPr algn="ctr"/>
            <a:r>
              <a:rPr lang="en-US" b="1" dirty="0">
                <a:latin typeface="Alexandria" charset="0"/>
                <a:cs typeface="Alexandria" charset="0"/>
              </a:rPr>
              <a:t>Introductory</a:t>
            </a:r>
          </a:p>
          <a:p>
            <a:pPr algn="ctr"/>
            <a:r>
              <a:rPr lang="en-US" b="1" dirty="0">
                <a:latin typeface="Alexandria" charset="0"/>
                <a:cs typeface="Alexandria" charset="0"/>
              </a:rPr>
              <a:t> lecture </a:t>
            </a:r>
          </a:p>
        </p:txBody>
      </p:sp>
      <p:sp>
        <p:nvSpPr>
          <p:cNvPr id="25" name="Rectangle: Rounded Corners 24">
            <a:extLst>
              <a:ext uri="{FF2B5EF4-FFF2-40B4-BE49-F238E27FC236}">
                <a16:creationId xmlns:a16="http://schemas.microsoft.com/office/drawing/2014/main" id="{41C0433F-14BC-2240-E9DA-39089DBC8B7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E3DA4FA3-7B30-4D89-838A-CBED33074965}"/>
              </a:ext>
            </a:extLst>
          </p:cNvPr>
          <p:cNvSpPr txBox="1"/>
          <p:nvPr/>
        </p:nvSpPr>
        <p:spPr>
          <a:xfrm>
            <a:off x="1181062" y="1351548"/>
            <a:ext cx="9228954" cy="4885953"/>
          </a:xfrm>
          <a:prstGeom prst="rect">
            <a:avLst/>
          </a:prstGeom>
          <a:noFill/>
        </p:spPr>
        <p:txBody>
          <a:bodyPr wrap="square" rtlCol="0">
            <a:spAutoFit/>
          </a:bodyPr>
          <a:lstStyle/>
          <a:p>
            <a:pPr>
              <a:spcBef>
                <a:spcPts val="2400"/>
              </a:spcBef>
              <a:spcAft>
                <a:spcPts val="1500"/>
              </a:spcAft>
            </a:pPr>
            <a:r>
              <a:rPr lang="en-US" b="1" dirty="0">
                <a:solidFill>
                  <a:srgbClr val="00B0F0"/>
                </a:solidFill>
                <a:latin typeface="Alexandria"/>
              </a:rPr>
              <a:t>Project Cost Management Steps:</a:t>
            </a:r>
          </a:p>
          <a:p>
            <a:pPr>
              <a:spcAft>
                <a:spcPts val="1500"/>
              </a:spcAft>
            </a:pPr>
            <a:r>
              <a:rPr lang="en-US" dirty="0">
                <a:solidFill>
                  <a:srgbClr val="2E3A46"/>
                </a:solidFill>
                <a:latin typeface="Alexandria"/>
              </a:rPr>
              <a:t>The key project cost management steps are to be taken for the successful completion of project within the given budget. These steps are:</a:t>
            </a:r>
          </a:p>
          <a:p>
            <a:pPr>
              <a:spcAft>
                <a:spcPts val="1500"/>
              </a:spcAft>
            </a:pPr>
            <a:r>
              <a:rPr lang="en-US" b="1" dirty="0">
                <a:solidFill>
                  <a:srgbClr val="1F2F3D"/>
                </a:solidFill>
                <a:latin typeface="Alexandria"/>
              </a:rPr>
              <a:t>Step-1: Cost Estimation</a:t>
            </a:r>
          </a:p>
          <a:p>
            <a:pPr>
              <a:spcBef>
                <a:spcPts val="1875"/>
              </a:spcBef>
              <a:spcAft>
                <a:spcPts val="1350"/>
              </a:spcAft>
            </a:pPr>
            <a:r>
              <a:rPr lang="en-US" b="1" dirty="0">
                <a:solidFill>
                  <a:srgbClr val="1F2F3D"/>
                </a:solidFill>
                <a:latin typeface="Alexandria"/>
              </a:rPr>
              <a:t>a. Project cost can be estimated using the following ways: </a:t>
            </a:r>
          </a:p>
          <a:p>
            <a:pPr>
              <a:buFont typeface="Arial" panose="020B0604020202020204" pitchFamily="34" charset="0"/>
              <a:buChar char="•"/>
            </a:pPr>
            <a:r>
              <a:rPr lang="en-US" dirty="0">
                <a:solidFill>
                  <a:srgbClr val="2E3A46"/>
                </a:solidFill>
                <a:latin typeface="Alexandria"/>
              </a:rPr>
              <a:t>Parametric Estimating uses the historical relationship between historical data and other present variables.</a:t>
            </a:r>
          </a:p>
          <a:p>
            <a:pPr>
              <a:buFont typeface="Arial" panose="020B0604020202020204" pitchFamily="34" charset="0"/>
              <a:buChar char="•"/>
            </a:pPr>
            <a:r>
              <a:rPr lang="en-US" dirty="0">
                <a:solidFill>
                  <a:srgbClr val="2E3A46"/>
                </a:solidFill>
                <a:latin typeface="Alexandria"/>
              </a:rPr>
              <a:t>Bottom-up Estimating breaks the project down into smaller components and estimates by doing an analysis of the data.</a:t>
            </a:r>
          </a:p>
          <a:p>
            <a:pPr>
              <a:buFont typeface="Arial" panose="020B0604020202020204" pitchFamily="34" charset="0"/>
              <a:buChar char="•"/>
            </a:pPr>
            <a:r>
              <a:rPr lang="en-US" dirty="0">
                <a:solidFill>
                  <a:srgbClr val="2E3A46"/>
                </a:solidFill>
                <a:latin typeface="Alexandria"/>
              </a:rPr>
              <a:t>Three Point Estimating considers the weighted average for realistic cost estimation.</a:t>
            </a:r>
          </a:p>
          <a:p>
            <a:pPr>
              <a:buFont typeface="Arial" panose="020B0604020202020204" pitchFamily="34" charset="0"/>
              <a:buChar char="•"/>
            </a:pPr>
            <a:r>
              <a:rPr lang="en-US" dirty="0">
                <a:solidFill>
                  <a:srgbClr val="2E3A46"/>
                </a:solidFill>
                <a:latin typeface="Alexandria"/>
              </a:rPr>
              <a:t>Earned Value Analysis forecasts future performance by considering the present work situation.</a:t>
            </a:r>
          </a:p>
          <a:p>
            <a:pPr>
              <a:spcAft>
                <a:spcPts val="1500"/>
              </a:spcAft>
            </a:pPr>
            <a:endParaRPr lang="en-US" dirty="0">
              <a:solidFill>
                <a:srgbClr val="2E3A46"/>
              </a:solidFill>
              <a:latin typeface="Alexandria"/>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B0260B30-9390-A91F-36FD-1FDA90604C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101129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74F898-C2F9-9B0D-AE90-A5633FCAE7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8A02C3-18CD-01BD-EFB7-AC176BFE08D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1F04194-487E-451C-B9A1-314A17F44281}"/>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charset="0"/>
              <a:cs typeface="Alexandria" charset="0"/>
            </a:endParaRPr>
          </a:p>
          <a:p>
            <a:pPr algn="ctr"/>
            <a:r>
              <a:rPr lang="en-US" b="1" dirty="0">
                <a:latin typeface="Alexandria" charset="0"/>
                <a:cs typeface="Alexandria" charset="0"/>
              </a:rPr>
              <a:t>Introductory</a:t>
            </a:r>
          </a:p>
          <a:p>
            <a:pPr algn="ctr"/>
            <a:r>
              <a:rPr lang="en-US" b="1" dirty="0">
                <a:latin typeface="Alexandria" charset="0"/>
                <a:cs typeface="Alexandria" charset="0"/>
              </a:rPr>
              <a:t> lecture </a:t>
            </a:r>
          </a:p>
        </p:txBody>
      </p:sp>
      <p:sp>
        <p:nvSpPr>
          <p:cNvPr id="25" name="Rectangle: Rounded Corners 24">
            <a:extLst>
              <a:ext uri="{FF2B5EF4-FFF2-40B4-BE49-F238E27FC236}">
                <a16:creationId xmlns:a16="http://schemas.microsoft.com/office/drawing/2014/main" id="{BE128CDA-1C69-C412-C5A8-3458C3570805}"/>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BB4A923F-B783-41C7-0C86-EC6F173CF580}"/>
              </a:ext>
            </a:extLst>
          </p:cNvPr>
          <p:cNvSpPr txBox="1"/>
          <p:nvPr/>
        </p:nvSpPr>
        <p:spPr>
          <a:xfrm>
            <a:off x="1297858" y="1600721"/>
            <a:ext cx="9228954" cy="4162678"/>
          </a:xfrm>
          <a:prstGeom prst="rect">
            <a:avLst/>
          </a:prstGeom>
          <a:noFill/>
        </p:spPr>
        <p:txBody>
          <a:bodyPr wrap="square" rtlCol="0">
            <a:spAutoFit/>
          </a:bodyPr>
          <a:lstStyle/>
          <a:p>
            <a:r>
              <a:rPr lang="en-US" b="1" dirty="0">
                <a:solidFill>
                  <a:srgbClr val="2E3A46"/>
                </a:solidFill>
                <a:latin typeface="Alexandria"/>
              </a:rPr>
              <a:t>b. Factors to Consider in Cost Estimation</a:t>
            </a:r>
          </a:p>
          <a:p>
            <a:r>
              <a:rPr lang="en-US" dirty="0">
                <a:solidFill>
                  <a:srgbClr val="2E3A46"/>
                </a:solidFill>
                <a:latin typeface="Alexandria"/>
              </a:rPr>
              <a:t>Project cost estimation is influenced by the following factors:</a:t>
            </a:r>
          </a:p>
          <a:p>
            <a:r>
              <a:rPr lang="en-US" dirty="0">
                <a:solidFill>
                  <a:srgbClr val="2E3A46"/>
                </a:solidFill>
                <a:latin typeface="Alexandria"/>
                <a:hlinkClick r:id="rId2">
                  <a:extLst>
                    <a:ext uri="{A12FA001-AC4F-418D-AE19-62706E023703}">
                      <ahyp:hlinkClr xmlns:ahyp="http://schemas.microsoft.com/office/drawing/2018/hyperlinkcolor" val="tx"/>
                    </a:ext>
                  </a:extLst>
                </a:hlinkClick>
              </a:rPr>
              <a:t>-Scope of Project</a:t>
            </a:r>
            <a:r>
              <a:rPr lang="en-US" dirty="0">
                <a:solidFill>
                  <a:srgbClr val="2E3A46"/>
                </a:solidFill>
                <a:latin typeface="Alexandria"/>
              </a:rPr>
              <a:t> Work.</a:t>
            </a:r>
          </a:p>
          <a:p>
            <a:r>
              <a:rPr lang="en-US" dirty="0">
                <a:solidFill>
                  <a:srgbClr val="2E3A46"/>
                </a:solidFill>
                <a:latin typeface="Alexandria"/>
              </a:rPr>
              <a:t>-Resource Availability.</a:t>
            </a:r>
          </a:p>
          <a:p>
            <a:r>
              <a:rPr lang="en-US" dirty="0">
                <a:solidFill>
                  <a:srgbClr val="2E3A46"/>
                </a:solidFill>
                <a:latin typeface="Alexandria"/>
              </a:rPr>
              <a:t>-Project Scale.</a:t>
            </a:r>
          </a:p>
          <a:p>
            <a:r>
              <a:rPr lang="en-US" dirty="0">
                <a:solidFill>
                  <a:srgbClr val="2E3A46"/>
                </a:solidFill>
                <a:latin typeface="Alexandria"/>
              </a:rPr>
              <a:t>-Market Conditions.</a:t>
            </a:r>
          </a:p>
          <a:p>
            <a:endParaRPr lang="en-US" dirty="0">
              <a:solidFill>
                <a:srgbClr val="2E3A46"/>
              </a:solidFill>
              <a:latin typeface="Alexandria"/>
            </a:endParaRPr>
          </a:p>
          <a:p>
            <a:r>
              <a:rPr lang="en-US" b="1" dirty="0">
                <a:solidFill>
                  <a:srgbClr val="2E3A46"/>
                </a:solidFill>
                <a:latin typeface="Alexandria"/>
              </a:rPr>
              <a:t>Step-2: Cost Budgeting</a:t>
            </a:r>
          </a:p>
          <a:p>
            <a:r>
              <a:rPr lang="en-US" dirty="0">
                <a:solidFill>
                  <a:srgbClr val="2E3A46"/>
                </a:solidFill>
                <a:latin typeface="Alexandria"/>
              </a:rPr>
              <a:t>The cost estimates are used to develop a detailed budget so stakeholders can understand and fund. It involves:</a:t>
            </a:r>
          </a:p>
          <a:p>
            <a:r>
              <a:rPr lang="en-US" dirty="0">
                <a:solidFill>
                  <a:srgbClr val="2E3A46"/>
                </a:solidFill>
                <a:latin typeface="Alexandria"/>
              </a:rPr>
              <a:t>-Creating a Project Budget.</a:t>
            </a:r>
          </a:p>
          <a:p>
            <a:r>
              <a:rPr lang="en-US" dirty="0">
                <a:solidFill>
                  <a:srgbClr val="2E3A46"/>
                </a:solidFill>
                <a:latin typeface="Alexandria"/>
              </a:rPr>
              <a:t>-Allocating Resources and Expenses.</a:t>
            </a:r>
          </a:p>
          <a:p>
            <a:pPr>
              <a:spcAft>
                <a:spcPts val="1500"/>
              </a:spcAft>
            </a:pPr>
            <a:endParaRPr lang="en-US" dirty="0">
              <a:solidFill>
                <a:srgbClr val="2E3A46"/>
              </a:solidFill>
              <a:latin typeface="Alexandria"/>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1F52EE2C-C7EB-94B2-C917-5D8BDF14256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329392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DCAF6F-C8C5-CA57-D917-CDC84FEF28D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7739F66-E84D-FAF1-4F18-CCC3F5C5BD8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5FE312F-C3E3-7ED1-A9E9-63914657B707}"/>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charset="0"/>
              <a:cs typeface="Alexandria" charset="0"/>
            </a:endParaRPr>
          </a:p>
          <a:p>
            <a:pPr algn="ctr"/>
            <a:r>
              <a:rPr lang="en-US" b="1" dirty="0">
                <a:latin typeface="Alexandria" charset="0"/>
                <a:cs typeface="Alexandria" charset="0"/>
              </a:rPr>
              <a:t>Introductory</a:t>
            </a:r>
          </a:p>
          <a:p>
            <a:pPr algn="ctr"/>
            <a:r>
              <a:rPr lang="en-US" b="1" dirty="0">
                <a:latin typeface="Alexandria" charset="0"/>
                <a:cs typeface="Alexandria" charset="0"/>
              </a:rPr>
              <a:t> lecture </a:t>
            </a:r>
          </a:p>
        </p:txBody>
      </p:sp>
      <p:sp>
        <p:nvSpPr>
          <p:cNvPr id="25" name="Rectangle: Rounded Corners 24">
            <a:extLst>
              <a:ext uri="{FF2B5EF4-FFF2-40B4-BE49-F238E27FC236}">
                <a16:creationId xmlns:a16="http://schemas.microsoft.com/office/drawing/2014/main" id="{58A46C12-6B76-7597-CD0F-C694A0B21BF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B4CB256B-AD39-DCBB-F73E-578FAC3071E1}"/>
              </a:ext>
            </a:extLst>
          </p:cNvPr>
          <p:cNvSpPr txBox="1"/>
          <p:nvPr/>
        </p:nvSpPr>
        <p:spPr>
          <a:xfrm>
            <a:off x="1297858" y="1600721"/>
            <a:ext cx="9228954" cy="3054682"/>
          </a:xfrm>
          <a:prstGeom prst="rect">
            <a:avLst/>
          </a:prstGeom>
          <a:noFill/>
        </p:spPr>
        <p:txBody>
          <a:bodyPr wrap="square" rtlCol="0">
            <a:spAutoFit/>
          </a:bodyPr>
          <a:lstStyle/>
          <a:p>
            <a:r>
              <a:rPr lang="en-US" b="1" dirty="0">
                <a:solidFill>
                  <a:srgbClr val="2E3A46"/>
                </a:solidFill>
                <a:latin typeface="Alexandria"/>
              </a:rPr>
              <a:t>Step-3: Cost Control</a:t>
            </a:r>
          </a:p>
          <a:p>
            <a:r>
              <a:rPr lang="en-US" dirty="0">
                <a:solidFill>
                  <a:srgbClr val="2E3A46"/>
                </a:solidFill>
                <a:latin typeface="Alexandria"/>
              </a:rPr>
              <a:t>Cost control is an ongoing exercise and needs the following steps to be taken regularly:</a:t>
            </a:r>
          </a:p>
          <a:p>
            <a:r>
              <a:rPr lang="en-US" dirty="0">
                <a:solidFill>
                  <a:srgbClr val="2E3A46"/>
                </a:solidFill>
                <a:latin typeface="Alexandria"/>
              </a:rPr>
              <a:t>-Monitoring Project Costs.</a:t>
            </a:r>
          </a:p>
          <a:p>
            <a:r>
              <a:rPr lang="en-US" dirty="0">
                <a:solidFill>
                  <a:srgbClr val="2E3A46"/>
                </a:solidFill>
                <a:latin typeface="Alexandria"/>
              </a:rPr>
              <a:t>-Managing Cost Variances.</a:t>
            </a:r>
          </a:p>
          <a:p>
            <a:endParaRPr lang="en-US" dirty="0">
              <a:solidFill>
                <a:srgbClr val="2E3A46"/>
              </a:solidFill>
              <a:latin typeface="Alexandria"/>
            </a:endParaRPr>
          </a:p>
          <a:p>
            <a:r>
              <a:rPr lang="en-US" b="1" dirty="0">
                <a:solidFill>
                  <a:srgbClr val="2E3A46"/>
                </a:solidFill>
                <a:latin typeface="Alexandria"/>
              </a:rPr>
              <a:t>Step-4: Cost Reporting</a:t>
            </a:r>
          </a:p>
          <a:p>
            <a:r>
              <a:rPr lang="en-US" dirty="0">
                <a:solidFill>
                  <a:srgbClr val="2E3A46"/>
                </a:solidFill>
                <a:latin typeface="Alexandria"/>
              </a:rPr>
              <a:t>Proper cost reporting ensures that all relevant parties have a clear view of the finances, no matter where they are in </a:t>
            </a:r>
            <a:r>
              <a:rPr lang="en-US" dirty="0">
                <a:solidFill>
                  <a:srgbClr val="2E3A46"/>
                </a:solidFill>
                <a:latin typeface="Alexandria"/>
                <a:hlinkClick r:id="rId2">
                  <a:extLst>
                    <a:ext uri="{A12FA001-AC4F-418D-AE19-62706E023703}">
                      <ahyp:hlinkClr xmlns:ahyp="http://schemas.microsoft.com/office/drawing/2018/hyperlinkcolor" val="tx"/>
                    </a:ext>
                  </a:extLst>
                </a:hlinkClick>
              </a:rPr>
              <a:t>the management project lifecycle</a:t>
            </a:r>
            <a:r>
              <a:rPr lang="en-US" dirty="0">
                <a:solidFill>
                  <a:srgbClr val="2E3A46"/>
                </a:solidFill>
                <a:latin typeface="Alexandria"/>
              </a:rPr>
              <a:t>. </a:t>
            </a:r>
          </a:p>
          <a:p>
            <a:pPr>
              <a:spcAft>
                <a:spcPts val="1500"/>
              </a:spcAft>
            </a:pPr>
            <a:endParaRPr lang="en-US" dirty="0">
              <a:solidFill>
                <a:srgbClr val="2E3A46"/>
              </a:solidFill>
              <a:latin typeface="Alexandria"/>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4B283F4B-5DD6-CFA1-5AEB-1C0BC3AD1CA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035031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45A5F2-17D7-21C5-30D9-9EF6E3465E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FD7F0F-CDFF-4813-E911-3856D67F67F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C85C9A51-396F-C120-8A4B-8401B30A73C1}"/>
              </a:ext>
            </a:extLst>
          </p:cNvPr>
          <p:cNvSpPr txBox="1"/>
          <p:nvPr/>
        </p:nvSpPr>
        <p:spPr>
          <a:xfrm>
            <a:off x="2513150" y="1019069"/>
            <a:ext cx="6188398" cy="523220"/>
          </a:xfrm>
          <a:prstGeom prst="rect">
            <a:avLst/>
          </a:prstGeom>
          <a:noFill/>
        </p:spPr>
        <p:txBody>
          <a:bodyPr wrap="square" rtlCol="0">
            <a:spAutoFit/>
          </a:bodyPr>
          <a:lstStyle/>
          <a:p>
            <a:pPr algn="just"/>
            <a:r>
              <a:rPr lang="en-US" sz="2800" b="1" dirty="0">
                <a:solidFill>
                  <a:srgbClr val="00B0F0"/>
                </a:solidFill>
                <a:latin typeface="Alexandria"/>
              </a:rPr>
              <a:t>Project Cost Management Processes</a:t>
            </a:r>
          </a:p>
        </p:txBody>
      </p:sp>
      <p:sp>
        <p:nvSpPr>
          <p:cNvPr id="5" name="Rectangle 4">
            <a:extLst>
              <a:ext uri="{FF2B5EF4-FFF2-40B4-BE49-F238E27FC236}">
                <a16:creationId xmlns:a16="http://schemas.microsoft.com/office/drawing/2014/main" id="{EBA6647D-6FBA-D73D-A1A3-8DF1022C8C5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17D18AC2-EC66-F2F9-222F-F7F25DE3EF73}"/>
              </a:ext>
            </a:extLst>
          </p:cNvPr>
          <p:cNvSpPr txBox="1"/>
          <p:nvPr/>
        </p:nvSpPr>
        <p:spPr>
          <a:xfrm>
            <a:off x="1214179" y="1231789"/>
            <a:ext cx="113258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Introductory lecture </a:t>
            </a:r>
          </a:p>
        </p:txBody>
      </p:sp>
      <p:sp>
        <p:nvSpPr>
          <p:cNvPr id="48" name="TextBox 47">
            <a:extLst>
              <a:ext uri="{FF2B5EF4-FFF2-40B4-BE49-F238E27FC236}">
                <a16:creationId xmlns:a16="http://schemas.microsoft.com/office/drawing/2014/main" id="{55C9F829-3E08-ED68-50F4-700079064C0F}"/>
              </a:ext>
            </a:extLst>
          </p:cNvPr>
          <p:cNvSpPr txBox="1"/>
          <p:nvPr/>
        </p:nvSpPr>
        <p:spPr>
          <a:xfrm>
            <a:off x="889000" y="2391844"/>
            <a:ext cx="10541000" cy="3785652"/>
          </a:xfrm>
          <a:prstGeom prst="rect">
            <a:avLst/>
          </a:prstGeom>
          <a:noFill/>
        </p:spPr>
        <p:txBody>
          <a:bodyPr wrap="square" rtlCol="0">
            <a:spAutoFit/>
          </a:bodyPr>
          <a:lstStyle/>
          <a:p>
            <a:pPr algn="just"/>
            <a:r>
              <a:rPr lang="en-US" sz="1600" dirty="0">
                <a:latin typeface="Alexandria"/>
              </a:rPr>
              <a:t>Two of the most important documents you’ll prepare for any project are the project schedule and project budget. You’ll use the schedule and budget documents throughout the Executing, Monitoring, and Controlling processes to measure progress and determine if the project is on track.</a:t>
            </a:r>
          </a:p>
          <a:p>
            <a:pPr algn="just"/>
            <a:endParaRPr lang="en-US" sz="1600" dirty="0">
              <a:latin typeface="Alexandria"/>
            </a:endParaRPr>
          </a:p>
          <a:p>
            <a:pPr algn="just"/>
            <a:r>
              <a:rPr lang="en-US" sz="1600" dirty="0">
                <a:latin typeface="Alexandria"/>
              </a:rPr>
              <a:t>There are two processes in the Planning group we’ll perform that will lead us to the cost performance baseline output, which is the authorized budget. </a:t>
            </a:r>
          </a:p>
          <a:p>
            <a:pPr algn="just"/>
            <a:endParaRPr lang="en-US" sz="1600" b="1" dirty="0">
              <a:latin typeface="Alexandria"/>
            </a:endParaRPr>
          </a:p>
          <a:p>
            <a:pPr algn="just"/>
            <a:r>
              <a:rPr lang="en-US" sz="1600" b="1" dirty="0">
                <a:latin typeface="Alexandria"/>
              </a:rPr>
              <a:t>They are</a:t>
            </a:r>
            <a:r>
              <a:rPr lang="en-US" sz="1600" dirty="0">
                <a:latin typeface="Alexandria"/>
              </a:rPr>
              <a:t>:</a:t>
            </a:r>
          </a:p>
          <a:p>
            <a:pPr algn="just"/>
            <a:endParaRPr lang="en-US" sz="1600" dirty="0">
              <a:latin typeface="Alexandria"/>
            </a:endParaRPr>
          </a:p>
          <a:p>
            <a:pPr algn="just"/>
            <a:r>
              <a:rPr lang="en-US" sz="1600" dirty="0">
                <a:latin typeface="Alexandria"/>
              </a:rPr>
              <a:t>Estimate Costs and</a:t>
            </a:r>
          </a:p>
          <a:p>
            <a:pPr algn="just"/>
            <a:endParaRPr lang="en-US" sz="1600" dirty="0">
              <a:latin typeface="Alexandria"/>
            </a:endParaRPr>
          </a:p>
          <a:p>
            <a:pPr algn="just"/>
            <a:r>
              <a:rPr lang="en-US" sz="1600" dirty="0">
                <a:latin typeface="Alexandria"/>
              </a:rPr>
              <a:t>Determine Budget.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4CDE7FFD-744F-050C-F2C6-6A899E774B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72852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62DA6F-7898-515E-5443-52F5031AD5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157F86-0E16-16B7-6814-D3A623F657F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47917C9-A2B0-85C4-BDEB-77F70174D248}"/>
              </a:ext>
            </a:extLst>
          </p:cNvPr>
          <p:cNvSpPr txBox="1"/>
          <p:nvPr/>
        </p:nvSpPr>
        <p:spPr>
          <a:xfrm>
            <a:off x="2513150" y="1019069"/>
            <a:ext cx="6188398" cy="523220"/>
          </a:xfrm>
          <a:prstGeom prst="rect">
            <a:avLst/>
          </a:prstGeom>
          <a:noFill/>
        </p:spPr>
        <p:txBody>
          <a:bodyPr wrap="square" rtlCol="0">
            <a:spAutoFit/>
          </a:bodyPr>
          <a:lstStyle/>
          <a:p>
            <a:pPr algn="just"/>
            <a:r>
              <a:rPr lang="en-US" sz="2800" b="1" dirty="0">
                <a:solidFill>
                  <a:srgbClr val="00B0F0"/>
                </a:solidFill>
                <a:latin typeface="Alexandria"/>
              </a:rPr>
              <a:t>Project Cost Management Processes</a:t>
            </a:r>
          </a:p>
        </p:txBody>
      </p:sp>
      <p:sp>
        <p:nvSpPr>
          <p:cNvPr id="5" name="Rectangle 4">
            <a:extLst>
              <a:ext uri="{FF2B5EF4-FFF2-40B4-BE49-F238E27FC236}">
                <a16:creationId xmlns:a16="http://schemas.microsoft.com/office/drawing/2014/main" id="{6173539C-8F68-2B84-B802-84124DA2C49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422AE8F0-A524-84A0-2E38-E2BCF17BD63F}"/>
              </a:ext>
            </a:extLst>
          </p:cNvPr>
          <p:cNvSpPr txBox="1"/>
          <p:nvPr/>
        </p:nvSpPr>
        <p:spPr>
          <a:xfrm>
            <a:off x="1214179" y="1231789"/>
            <a:ext cx="113258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Introductory lecture </a:t>
            </a:r>
          </a:p>
        </p:txBody>
      </p:sp>
      <p:sp>
        <p:nvSpPr>
          <p:cNvPr id="48" name="TextBox 47">
            <a:extLst>
              <a:ext uri="{FF2B5EF4-FFF2-40B4-BE49-F238E27FC236}">
                <a16:creationId xmlns:a16="http://schemas.microsoft.com/office/drawing/2014/main" id="{96C50493-E369-7421-73EE-4A5E13655A1A}"/>
              </a:ext>
            </a:extLst>
          </p:cNvPr>
          <p:cNvSpPr txBox="1"/>
          <p:nvPr/>
        </p:nvSpPr>
        <p:spPr>
          <a:xfrm>
            <a:off x="889000" y="2391844"/>
            <a:ext cx="10541000" cy="2800767"/>
          </a:xfrm>
          <a:prstGeom prst="rect">
            <a:avLst/>
          </a:prstGeom>
          <a:noFill/>
        </p:spPr>
        <p:txBody>
          <a:bodyPr wrap="square" rtlCol="0">
            <a:spAutoFit/>
          </a:bodyPr>
          <a:lstStyle/>
          <a:p>
            <a:pPr algn="just"/>
            <a:r>
              <a:rPr lang="en-US" sz="1600" dirty="0">
                <a:latin typeface="Alexandria"/>
              </a:rPr>
              <a:t>These processes cover several tools and techniques. One process in the Monitoring and controlling group, Control Costs, is used to manage changes in the cost baseline.</a:t>
            </a:r>
          </a:p>
          <a:p>
            <a:pPr algn="just"/>
            <a:r>
              <a:rPr lang="en-US" sz="1600" dirty="0">
                <a:latin typeface="Alexandria"/>
              </a:rPr>
              <a:t>A brief overview of processes for cost management in project management are as follows:</a:t>
            </a:r>
          </a:p>
          <a:p>
            <a:pPr algn="just"/>
            <a:r>
              <a:rPr lang="en-US" sz="1600" dirty="0">
                <a:latin typeface="Alexandria"/>
              </a:rPr>
              <a:t>Estimate Costs—The process of approximating the monetary resources needed to complete project activities.</a:t>
            </a:r>
          </a:p>
          <a:p>
            <a:pPr algn="just"/>
            <a:r>
              <a:rPr lang="en-US" sz="1600" dirty="0">
                <a:latin typeface="Alexandria"/>
              </a:rPr>
              <a:t>Determine Budget—The process of aggregating the estimated costs of individual activities or work packages to establish an authorized cost baseline.</a:t>
            </a:r>
          </a:p>
          <a:p>
            <a:pPr algn="just"/>
            <a:r>
              <a:rPr lang="en-US" sz="1600" dirty="0">
                <a:latin typeface="Alexandria"/>
              </a:rPr>
              <a:t>Control Costs—The process of monitoring the project status to update the project costs and manage changes to the cost baseline.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2B9B03FE-ABB9-F060-0EBA-F4BCBE5101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35789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4F2946-3B16-DB4E-8EFD-A96E44368BA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5497FEC-B863-5099-4928-14359E76F2C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257A07C-D7F3-3D99-46DD-12C2D57CABA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481E4BD-68F6-B675-629E-89096D528F4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C664D099-C1D0-220E-3563-950C8C18A5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B4FCD6A-70DE-C3F4-F281-21FF4DC3CFD0}"/>
              </a:ext>
            </a:extLst>
          </p:cNvPr>
          <p:cNvSpPr txBox="1"/>
          <p:nvPr/>
        </p:nvSpPr>
        <p:spPr>
          <a:xfrm>
            <a:off x="3458086" y="2931039"/>
            <a:ext cx="8417320" cy="2206438"/>
          </a:xfrm>
          <a:prstGeom prst="rect">
            <a:avLst/>
          </a:prstGeom>
          <a:noFill/>
        </p:spPr>
        <p:txBody>
          <a:bodyPr wrap="square" rtlCol="0">
            <a:spAutoFit/>
          </a:bodyPr>
          <a:lstStyle/>
          <a:p>
            <a:pPr marL="450215" marR="0" algn="just">
              <a:lnSpc>
                <a:spcPct val="107000"/>
              </a:lnSpc>
              <a:spcAft>
                <a:spcPts val="800"/>
              </a:spcAft>
              <a:buNone/>
            </a:pPr>
            <a:r>
              <a:rPr lang="en-US" sz="2400" b="1" dirty="0">
                <a:latin typeface="Alexandria"/>
                <a:ea typeface="Calibri" panose="020F0502020204030204" pitchFamily="34" charset="0"/>
              </a:rPr>
              <a:t>This course </a:t>
            </a:r>
            <a:r>
              <a:rPr lang="en-US" dirty="0">
                <a:latin typeface="Alexandria"/>
                <a:ea typeface="Calibri" panose="020F0502020204030204" pitchFamily="34" charset="0"/>
              </a:rPr>
              <a:t>provides comprehensive exposure to cost estimation in the project domain. It examines the importance of cost management in executing a project plan and incorporates the elements of mid-course changes and cash flow management. Topics include Cost estimation, creating a realistic baseline, evaluating project performance, and presenting Project</a:t>
            </a:r>
            <a:r>
              <a:rPr lang="en-US" sz="1400" dirty="0">
                <a:latin typeface="Alexandria"/>
                <a:ea typeface="Calibri" panose="020F0502020204030204" pitchFamily="34" charset="0"/>
              </a:rPr>
              <a:t>. </a:t>
            </a:r>
            <a:endParaRPr lang="en-US" sz="1200" dirty="0">
              <a:latin typeface="Alexandria"/>
              <a:ea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32" name="Rectangle 31">
            <a:extLst>
              <a:ext uri="{FF2B5EF4-FFF2-40B4-BE49-F238E27FC236}">
                <a16:creationId xmlns:a16="http://schemas.microsoft.com/office/drawing/2014/main" id="{CA45C4C3-3D94-1A82-1E16-59A7CE918C7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1400" b="1">
                <a:solidFill>
                  <a:prstClr val="black"/>
                </a:solidFill>
                <a:latin typeface="Alexandria" charset="0"/>
                <a:cs typeface="Alexandria" charset="0"/>
              </a:rPr>
              <a:t>Introductory lecture </a:t>
            </a:r>
            <a:endParaRPr lang="en-US" sz="1400" b="1" dirty="0">
              <a:solidFill>
                <a:prstClr val="black"/>
              </a:solidFill>
              <a:latin typeface="Alexandria" charset="0"/>
              <a:cs typeface="Alexandria" charset="0"/>
            </a:endParaRPr>
          </a:p>
        </p:txBody>
      </p:sp>
      <p:pic>
        <p:nvPicPr>
          <p:cNvPr id="6" name="Graphic 21">
            <a:extLst>
              <a:ext uri="{FF2B5EF4-FFF2-40B4-BE49-F238E27FC236}">
                <a16:creationId xmlns:a16="http://schemas.microsoft.com/office/drawing/2014/main" id="{CC9EFDA5-4724-F2F5-1C94-4187BC3159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 name="Picture 10">
            <a:extLst>
              <a:ext uri="{FF2B5EF4-FFF2-40B4-BE49-F238E27FC236}">
                <a16:creationId xmlns:a16="http://schemas.microsoft.com/office/drawing/2014/main" id="{6F5127B7-562E-7DF5-E4A1-E9EE490B9275}"/>
              </a:ext>
            </a:extLst>
          </p:cNvPr>
          <p:cNvPicPr>
            <a:picLocks noChangeAspect="1"/>
          </p:cNvPicPr>
          <p:nvPr/>
        </p:nvPicPr>
        <p:blipFill>
          <a:blip r:embed="rId5"/>
          <a:stretch>
            <a:fillRect/>
          </a:stretch>
        </p:blipFill>
        <p:spPr>
          <a:xfrm>
            <a:off x="4983495" y="811988"/>
            <a:ext cx="5169856" cy="1597290"/>
          </a:xfrm>
          <a:prstGeom prst="rect">
            <a:avLst/>
          </a:prstGeom>
        </p:spPr>
      </p:pic>
    </p:spTree>
    <p:extLst>
      <p:ext uri="{BB962C8B-B14F-4D97-AF65-F5344CB8AC3E}">
        <p14:creationId xmlns:p14="http://schemas.microsoft.com/office/powerpoint/2010/main" val="29333754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EB97F2-D206-97F0-6B0C-5B60A25FEB0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DCF7E32-5BBE-A6DB-8137-8D7731A72BD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8C073E8-E7BE-7A2D-E0CF-ED10B29D6EB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138B2919-6C0F-5A05-BF9C-5D15A4E3E355}"/>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67D196A9-D29C-DE8A-3044-1565F370E62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423AE35-95F0-3B36-4837-16910A1014F4}"/>
              </a:ext>
            </a:extLst>
          </p:cNvPr>
          <p:cNvSpPr txBox="1"/>
          <p:nvPr/>
        </p:nvSpPr>
        <p:spPr>
          <a:xfrm>
            <a:off x="3458086" y="2409278"/>
            <a:ext cx="8417320" cy="5003101"/>
          </a:xfrm>
          <a:prstGeom prst="rect">
            <a:avLst/>
          </a:prstGeom>
          <a:noFill/>
        </p:spPr>
        <p:txBody>
          <a:bodyPr wrap="square" rtlCol="0">
            <a:spAutoFit/>
          </a:bodyPr>
          <a:lstStyle/>
          <a:p>
            <a:pPr algn="just">
              <a:lnSpc>
                <a:spcPct val="107000"/>
              </a:lnSpc>
              <a:spcAft>
                <a:spcPts val="800"/>
              </a:spcAft>
            </a:pPr>
            <a:r>
              <a:rPr lang="en-US" sz="2400" b="1" dirty="0">
                <a:latin typeface="Alexandria"/>
                <a:ea typeface="Calibri" panose="020F0502020204030204" pitchFamily="34" charset="0"/>
              </a:rPr>
              <a:t>This course has the following topics:</a:t>
            </a:r>
            <a:endParaRPr lang="en-US" sz="2000" dirty="0">
              <a:latin typeface="Alexandria"/>
              <a:ea typeface="Calibri" panose="020F0502020204030204" pitchFamily="34" charset="0"/>
            </a:endParaRPr>
          </a:p>
          <a:p>
            <a:pPr marL="342900" marR="0" lvl="0" indent="-342900" algn="just">
              <a:lnSpc>
                <a:spcPct val="107000"/>
              </a:lnSpc>
              <a:spcAft>
                <a:spcPts val="800"/>
              </a:spcAft>
              <a:buFont typeface="+mj-lt"/>
              <a:buAutoNum type="arabicPeriod"/>
            </a:pPr>
            <a:r>
              <a:rPr lang="en-US" sz="2400" dirty="0">
                <a:solidFill>
                  <a:srgbClr val="000000"/>
                </a:solidFill>
                <a:latin typeface="Alexandria"/>
                <a:ea typeface="Calibri" panose="020F0502020204030204" pitchFamily="34" charset="0"/>
              </a:rPr>
              <a:t>Project cost estimating.</a:t>
            </a:r>
            <a:endParaRPr lang="en-US" sz="2000" dirty="0">
              <a:latin typeface="Alexandria"/>
              <a:ea typeface="Calibri" panose="020F0502020204030204" pitchFamily="34" charset="0"/>
            </a:endParaRPr>
          </a:p>
          <a:p>
            <a:pPr marL="342900" marR="0" lvl="0" indent="-342900" algn="just">
              <a:lnSpc>
                <a:spcPct val="107000"/>
              </a:lnSpc>
              <a:spcAft>
                <a:spcPts val="800"/>
              </a:spcAft>
              <a:buFont typeface="+mj-lt"/>
              <a:buAutoNum type="arabicPeriod"/>
            </a:pPr>
            <a:r>
              <a:rPr lang="en-US" sz="2400" dirty="0">
                <a:solidFill>
                  <a:srgbClr val="000000"/>
                </a:solidFill>
                <a:latin typeface="Alexandria"/>
                <a:ea typeface="Calibri" panose="020F0502020204030204" pitchFamily="34" charset="0"/>
              </a:rPr>
              <a:t>Project cost budgeting and control.</a:t>
            </a:r>
            <a:endParaRPr lang="en-US" sz="2000" dirty="0">
              <a:latin typeface="Alexandria"/>
              <a:ea typeface="Calibri" panose="020F0502020204030204" pitchFamily="34" charset="0"/>
            </a:endParaRPr>
          </a:p>
          <a:p>
            <a:pPr marL="342900" marR="0" lvl="0" indent="-342900" algn="just">
              <a:lnSpc>
                <a:spcPct val="107000"/>
              </a:lnSpc>
              <a:spcAft>
                <a:spcPts val="800"/>
              </a:spcAft>
              <a:buFont typeface="+mj-lt"/>
              <a:buAutoNum type="arabicPeriod"/>
            </a:pPr>
            <a:r>
              <a:rPr lang="en-US" sz="2400" dirty="0">
                <a:solidFill>
                  <a:srgbClr val="000000"/>
                </a:solidFill>
                <a:latin typeface="Alexandria"/>
                <a:ea typeface="Calibri" panose="020F0502020204030204" pitchFamily="34" charset="0"/>
              </a:rPr>
              <a:t>Estimating approaches and models.</a:t>
            </a:r>
            <a:endParaRPr lang="en-US" sz="2000" dirty="0">
              <a:latin typeface="Alexandria"/>
              <a:ea typeface="Calibri" panose="020F0502020204030204" pitchFamily="34" charset="0"/>
            </a:endParaRPr>
          </a:p>
          <a:p>
            <a:pPr marL="342900" marR="0" lvl="0" indent="-342900" algn="just">
              <a:lnSpc>
                <a:spcPct val="107000"/>
              </a:lnSpc>
              <a:spcAft>
                <a:spcPts val="800"/>
              </a:spcAft>
              <a:buFont typeface="+mj-lt"/>
              <a:buAutoNum type="arabicPeriod"/>
            </a:pPr>
            <a:r>
              <a:rPr lang="en-US" sz="2400" dirty="0">
                <a:solidFill>
                  <a:srgbClr val="000000"/>
                </a:solidFill>
                <a:latin typeface="Alexandria"/>
                <a:ea typeface="Calibri" panose="020F0502020204030204" pitchFamily="34" charset="0"/>
              </a:rPr>
              <a:t>Improving the estimation process.</a:t>
            </a:r>
            <a:endParaRPr lang="en-US" sz="2000" dirty="0">
              <a:latin typeface="Alexandria"/>
              <a:ea typeface="Calibri" panose="020F0502020204030204" pitchFamily="34" charset="0"/>
            </a:endParaRPr>
          </a:p>
          <a:p>
            <a:pPr marL="342900" marR="0" lvl="0" indent="-342900" algn="just">
              <a:lnSpc>
                <a:spcPct val="107000"/>
              </a:lnSpc>
              <a:spcAft>
                <a:spcPts val="800"/>
              </a:spcAft>
              <a:buFont typeface="+mj-lt"/>
              <a:buAutoNum type="arabicPeriod"/>
            </a:pPr>
            <a:r>
              <a:rPr lang="en-US" sz="2400" dirty="0">
                <a:solidFill>
                  <a:srgbClr val="000000"/>
                </a:solidFill>
                <a:latin typeface="Alexandria"/>
                <a:ea typeface="Calibri" panose="020F0502020204030204" pitchFamily="34" charset="0"/>
              </a:rPr>
              <a:t>Financial management.</a:t>
            </a:r>
            <a:endParaRPr lang="en-US" sz="2000" dirty="0">
              <a:latin typeface="Alexandria"/>
              <a:ea typeface="Calibri" panose="020F0502020204030204" pitchFamily="34" charset="0"/>
            </a:endParaRPr>
          </a:p>
          <a:p>
            <a:pPr marL="342900" marR="0" lvl="0" indent="-342900" algn="just">
              <a:lnSpc>
                <a:spcPct val="107000"/>
              </a:lnSpc>
              <a:spcAft>
                <a:spcPts val="800"/>
              </a:spcAft>
              <a:buFont typeface="+mj-lt"/>
              <a:buAutoNum type="arabicPeriod"/>
            </a:pPr>
            <a:r>
              <a:rPr lang="en-US" sz="2400" dirty="0">
                <a:solidFill>
                  <a:srgbClr val="000000"/>
                </a:solidFill>
                <a:latin typeface="Alexandria"/>
                <a:ea typeface="Calibri" panose="020F0502020204030204" pitchFamily="34" charset="0"/>
              </a:rPr>
              <a:t>Value management.</a:t>
            </a:r>
            <a:endParaRPr lang="en-US" sz="2000" dirty="0">
              <a:latin typeface="Alexandria"/>
              <a:ea typeface="Calibri" panose="020F0502020204030204" pitchFamily="34" charset="0"/>
            </a:endParaRPr>
          </a:p>
          <a:p>
            <a:pPr marL="342900" marR="0" lvl="0" indent="-342900" algn="just">
              <a:lnSpc>
                <a:spcPct val="107000"/>
              </a:lnSpc>
              <a:spcAft>
                <a:spcPts val="800"/>
              </a:spcAft>
              <a:buFont typeface="+mj-lt"/>
              <a:buAutoNum type="arabicPeriod"/>
            </a:pPr>
            <a:r>
              <a:rPr lang="en-US" sz="2400" dirty="0">
                <a:solidFill>
                  <a:srgbClr val="000000"/>
                </a:solidFill>
                <a:latin typeface="Alexandria"/>
                <a:ea typeface="Calibri" panose="020F0502020204030204" pitchFamily="34" charset="0"/>
              </a:rPr>
              <a:t>Time and cost change management.</a:t>
            </a:r>
            <a:endParaRPr lang="en-US" sz="2000" dirty="0">
              <a:latin typeface="Alexandria"/>
              <a:ea typeface="Calibri" panose="020F0502020204030204" pitchFamily="34" charset="0"/>
            </a:endParaRPr>
          </a:p>
          <a:p>
            <a:pPr marL="342900" marR="0" lvl="0" indent="-342900" algn="just">
              <a:lnSpc>
                <a:spcPct val="107000"/>
              </a:lnSpc>
              <a:spcAft>
                <a:spcPts val="800"/>
              </a:spcAft>
              <a:buFont typeface="+mj-lt"/>
              <a:buAutoNum type="arabicPeriod"/>
            </a:pPr>
            <a:r>
              <a:rPr lang="en-US" sz="2400" dirty="0">
                <a:solidFill>
                  <a:srgbClr val="000000"/>
                </a:solidFill>
                <a:latin typeface="Alexandria"/>
                <a:ea typeface="Calibri" panose="020F0502020204030204" pitchFamily="34" charset="0"/>
              </a:rPr>
              <a:t>Impact of cost‐estimation changes on project. </a:t>
            </a:r>
            <a:endParaRPr lang="en-US" sz="2000" dirty="0">
              <a:latin typeface="Alexandria"/>
              <a:ea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32" name="Rectangle 31">
            <a:extLst>
              <a:ext uri="{FF2B5EF4-FFF2-40B4-BE49-F238E27FC236}">
                <a16:creationId xmlns:a16="http://schemas.microsoft.com/office/drawing/2014/main" id="{744B01D0-7A0C-553F-277A-D8B14A70214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1400" b="1" dirty="0">
                <a:solidFill>
                  <a:prstClr val="black"/>
                </a:solidFill>
                <a:latin typeface="Alexandria" charset="0"/>
                <a:cs typeface="Alexandria" charset="0"/>
              </a:rPr>
              <a:t>Introductory lecture </a:t>
            </a:r>
          </a:p>
        </p:txBody>
      </p:sp>
      <p:pic>
        <p:nvPicPr>
          <p:cNvPr id="6" name="Graphic 21">
            <a:extLst>
              <a:ext uri="{FF2B5EF4-FFF2-40B4-BE49-F238E27FC236}">
                <a16:creationId xmlns:a16="http://schemas.microsoft.com/office/drawing/2014/main" id="{5E724BCC-DFF3-F7DE-4C69-6E4F97960C4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 name="Picture 10">
            <a:extLst>
              <a:ext uri="{FF2B5EF4-FFF2-40B4-BE49-F238E27FC236}">
                <a16:creationId xmlns:a16="http://schemas.microsoft.com/office/drawing/2014/main" id="{A4B209E2-21DD-2370-1247-273962411619}"/>
              </a:ext>
            </a:extLst>
          </p:cNvPr>
          <p:cNvPicPr>
            <a:picLocks noChangeAspect="1"/>
          </p:cNvPicPr>
          <p:nvPr/>
        </p:nvPicPr>
        <p:blipFill>
          <a:blip r:embed="rId5"/>
          <a:stretch>
            <a:fillRect/>
          </a:stretch>
        </p:blipFill>
        <p:spPr>
          <a:xfrm>
            <a:off x="4983495" y="811988"/>
            <a:ext cx="5169856" cy="1597290"/>
          </a:xfrm>
          <a:prstGeom prst="rect">
            <a:avLst/>
          </a:prstGeom>
        </p:spPr>
      </p:pic>
    </p:spTree>
    <p:extLst>
      <p:ext uri="{BB962C8B-B14F-4D97-AF65-F5344CB8AC3E}">
        <p14:creationId xmlns:p14="http://schemas.microsoft.com/office/powerpoint/2010/main" val="34849828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269865" y="1237549"/>
            <a:ext cx="4222539" cy="4734822"/>
          </a:xfrm>
          <a:prstGeom prst="rect">
            <a:avLst/>
          </a:prstGeom>
        </p:spPr>
        <p:txBody>
          <a:bodyPr wrap="square">
            <a:spAutoFit/>
          </a:bodyPr>
          <a:lstStyle/>
          <a:p>
            <a:pPr lvl="0">
              <a:defRPr/>
            </a:pPr>
            <a:endParaRPr lang="en-US" sz="2000" b="1" dirty="0">
              <a:solidFill>
                <a:srgbClr val="2D3956"/>
              </a:solidFill>
              <a:latin typeface="Times New Roman" panose="02020603050405020304" pitchFamily="18" charset="0"/>
              <a:cs typeface="Times New Roman" panose="02020603050405020304" pitchFamily="18" charset="0"/>
            </a:endParaRPr>
          </a:p>
          <a:p>
            <a:pPr lvl="0">
              <a:defRPr/>
            </a:pPr>
            <a:r>
              <a:rPr lang="en-US" sz="1400" dirty="0">
                <a:solidFill>
                  <a:srgbClr val="2D3956"/>
                </a:solidFill>
                <a:latin typeface="Alexandria"/>
                <a:cs typeface="Times New Roman" panose="02020603050405020304" pitchFamily="18" charset="0"/>
              </a:rPr>
              <a:t>● Analyze the project’s goals and select an appropriate cost‐estimation approach.</a:t>
            </a:r>
          </a:p>
          <a:p>
            <a:pPr lvl="0">
              <a:defRPr/>
            </a:pPr>
            <a:endParaRPr lang="en-US" sz="1400" dirty="0">
              <a:solidFill>
                <a:srgbClr val="2D3956"/>
              </a:solidFill>
              <a:latin typeface="Alexandria"/>
              <a:cs typeface="Times New Roman" panose="02020603050405020304" pitchFamily="18" charset="0"/>
            </a:endParaRPr>
          </a:p>
          <a:p>
            <a:pPr lvl="0">
              <a:defRPr/>
            </a:pPr>
            <a:r>
              <a:rPr lang="en-US" sz="1400" dirty="0">
                <a:solidFill>
                  <a:srgbClr val="2D3956"/>
                </a:solidFill>
                <a:latin typeface="Alexandria"/>
                <a:cs typeface="Times New Roman" panose="02020603050405020304" pitchFamily="18" charset="0"/>
              </a:rPr>
              <a:t>● Prepare a cost estimate and analyze staff resources, cost drivers, contingency costs, and management reserves.</a:t>
            </a:r>
          </a:p>
          <a:p>
            <a:pPr lvl="0">
              <a:defRPr/>
            </a:pPr>
            <a:endParaRPr lang="en-US" sz="1400" dirty="0">
              <a:solidFill>
                <a:srgbClr val="2D3956"/>
              </a:solidFill>
              <a:latin typeface="Alexandria"/>
              <a:cs typeface="Times New Roman" panose="02020603050405020304" pitchFamily="18" charset="0"/>
            </a:endParaRPr>
          </a:p>
          <a:p>
            <a:pPr lvl="0">
              <a:defRPr/>
            </a:pPr>
            <a:r>
              <a:rPr lang="en-US" sz="1400" dirty="0">
                <a:solidFill>
                  <a:srgbClr val="2D3956"/>
                </a:solidFill>
                <a:latin typeface="Alexandria"/>
                <a:cs typeface="Times New Roman" panose="02020603050405020304" pitchFamily="18" charset="0"/>
              </a:rPr>
              <a:t>● Establish a cost baseline by applying the cost budgeting process.</a:t>
            </a:r>
          </a:p>
          <a:p>
            <a:pPr lvl="0">
              <a:defRPr/>
            </a:pPr>
            <a:endParaRPr lang="en-US" sz="1400" dirty="0">
              <a:solidFill>
                <a:srgbClr val="2D3956"/>
              </a:solidFill>
              <a:latin typeface="Alexandria"/>
              <a:cs typeface="Times New Roman" panose="02020603050405020304" pitchFamily="18" charset="0"/>
            </a:endParaRPr>
          </a:p>
          <a:p>
            <a:pPr lvl="0">
              <a:defRPr/>
            </a:pPr>
            <a:r>
              <a:rPr lang="en-US" sz="1400" dirty="0">
                <a:solidFill>
                  <a:srgbClr val="2D3956"/>
                </a:solidFill>
                <a:latin typeface="Alexandria"/>
                <a:cs typeface="Times New Roman" panose="02020603050405020304" pitchFamily="18" charset="0"/>
              </a:rPr>
              <a:t>● Analyze project performance by applying the cost control process.</a:t>
            </a:r>
          </a:p>
          <a:p>
            <a:pPr lvl="0">
              <a:defRPr/>
            </a:pPr>
            <a:endParaRPr lang="en-US" sz="1400" dirty="0">
              <a:solidFill>
                <a:srgbClr val="2D3956"/>
              </a:solidFill>
              <a:latin typeface="Alexandria"/>
              <a:cs typeface="Times New Roman" panose="02020603050405020304" pitchFamily="18" charset="0"/>
            </a:endParaRPr>
          </a:p>
          <a:p>
            <a:pPr lvl="0">
              <a:defRPr/>
            </a:pPr>
            <a:r>
              <a:rPr lang="en-US" sz="1400" dirty="0">
                <a:solidFill>
                  <a:srgbClr val="2D3956"/>
                </a:solidFill>
                <a:latin typeface="Alexandria"/>
                <a:cs typeface="Times New Roman" panose="02020603050405020304" pitchFamily="18" charset="0"/>
              </a:rPr>
              <a:t>● Evaluate types of resource costs necessary to draw up a complete cost estimate, and determine the        accounting category of each, such as direct, indirect, capital, and operating.</a:t>
            </a:r>
          </a:p>
          <a:p>
            <a:pPr lvl="0">
              <a:defRPr/>
            </a:pPr>
            <a:endParaRPr lang="en-US" sz="1400" dirty="0">
              <a:solidFill>
                <a:srgbClr val="2D3956"/>
              </a:solidFill>
              <a:latin typeface="Alexandria"/>
              <a:cs typeface="Times New Roman" panose="02020603050405020304" pitchFamily="18" charset="0"/>
            </a:endParaRPr>
          </a:p>
          <a:p>
            <a:pPr lvl="0">
              <a:defRPr/>
            </a:pPr>
            <a:r>
              <a:rPr lang="en-US" sz="1400" dirty="0">
                <a:solidFill>
                  <a:srgbClr val="2D3956"/>
                </a:solidFill>
                <a:latin typeface="Alexandria"/>
                <a:cs typeface="Times New Roman" panose="02020603050405020304" pitchFamily="18" charset="0"/>
              </a:rPr>
              <a:t>● Managing changes in a project.</a:t>
            </a: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lvl="0">
              <a:defRPr/>
            </a:pPr>
            <a:r>
              <a:rPr lang="en-US" sz="2400" b="1" dirty="0">
                <a:solidFill>
                  <a:srgbClr val="00B0F0"/>
                </a:solidFill>
                <a:latin typeface="Times New Roman" panose="02020603050405020304" pitchFamily="18" charset="0"/>
                <a:cs typeface="Times New Roman" panose="02020603050405020304" pitchFamily="18" charset="0"/>
              </a:rPr>
              <a:t>Learning Outcomes: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3" name="TextBox 22"/>
          <p:cNvSpPr txBox="1"/>
          <p:nvPr/>
        </p:nvSpPr>
        <p:spPr>
          <a:xfrm>
            <a:off x="5634970" y="3762466"/>
            <a:ext cx="1210266" cy="523220"/>
          </a:xfrm>
          <a:prstGeom prst="rect">
            <a:avLst/>
          </a:prstGeom>
          <a:noFill/>
        </p:spPr>
        <p:txBody>
          <a:bodyPr wrap="square" rtlCol="0">
            <a:spAutoFit/>
          </a:bodyPr>
          <a:lstStyle/>
          <a:p>
            <a:pPr lvl="0" algn="ctr">
              <a:defRPr/>
            </a:pPr>
            <a:r>
              <a:rPr lang="en-US" sz="1400" b="1" dirty="0">
                <a:solidFill>
                  <a:prstClr val="black"/>
                </a:solidFill>
                <a:latin typeface="Alexandria" charset="0"/>
                <a:cs typeface="Alexandria" charset="0"/>
              </a:rPr>
              <a:t>Introductory lecture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382">
          <a:extLst>
            <a:ext uri="{FF2B5EF4-FFF2-40B4-BE49-F238E27FC236}">
              <a16:creationId xmlns:a16="http://schemas.microsoft.com/office/drawing/2014/main" id="{BFCD6012-C4D8-9935-2750-9714C66855BF}"/>
            </a:ext>
          </a:extLst>
        </p:cNvPr>
        <p:cNvGrpSpPr/>
        <p:nvPr/>
      </p:nvGrpSpPr>
      <p:grpSpPr>
        <a:xfrm>
          <a:off x="0" y="0"/>
          <a:ext cx="0" cy="0"/>
          <a:chOff x="0" y="0"/>
          <a:chExt cx="0" cy="0"/>
        </a:xfrm>
      </p:grpSpPr>
      <p:pic>
        <p:nvPicPr>
          <p:cNvPr id="2" name="Graphic 21">
            <a:extLst>
              <a:ext uri="{FF2B5EF4-FFF2-40B4-BE49-F238E27FC236}">
                <a16:creationId xmlns:a16="http://schemas.microsoft.com/office/drawing/2014/main" id="{A287E886-B2C9-4DD0-B363-7D8B1E2D8D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715463"/>
          </a:xfrm>
          <a:prstGeom prst="rect">
            <a:avLst/>
          </a:prstGeom>
        </p:spPr>
      </p:pic>
      <p:pic>
        <p:nvPicPr>
          <p:cNvPr id="5" name="Picture 4">
            <a:extLst>
              <a:ext uri="{FF2B5EF4-FFF2-40B4-BE49-F238E27FC236}">
                <a16:creationId xmlns:a16="http://schemas.microsoft.com/office/drawing/2014/main" id="{4F689772-40CA-5A13-8FCD-6ECAEF7F854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90039" y="1073426"/>
            <a:ext cx="8375375" cy="4711148"/>
          </a:xfrm>
          <a:prstGeom prst="rect">
            <a:avLst/>
          </a:prstGeom>
        </p:spPr>
      </p:pic>
    </p:spTree>
    <p:extLst>
      <p:ext uri="{BB962C8B-B14F-4D97-AF65-F5344CB8AC3E}">
        <p14:creationId xmlns:p14="http://schemas.microsoft.com/office/powerpoint/2010/main" val="2936104173"/>
      </p:ext>
    </p:extLst>
  </p:cSld>
  <p:clrMapOvr>
    <a:masterClrMapping/>
  </p:clrMapOvr>
  <mc:AlternateContent xmlns:mc="http://schemas.openxmlformats.org/markup-compatibility/2006">
    <mc:Choice xmlns:p14="http://schemas.microsoft.com/office/powerpoint/2010/main" Requires="p14">
      <p:transition spd="slow" p14:dur="2000" advTm="135975"/>
    </mc:Choice>
    <mc:Fallback>
      <p:transition spd="slow" advTm="13597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537"/>
    </mc:Choice>
    <mc:Fallback xmlns="">
      <p:transition spd="slow" advTm="353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67C67840-5D8D-434E-B685-98A8B42D6D14}"/>
</file>

<file path=docProps/app.xml><?xml version="1.0" encoding="utf-8"?>
<Properties xmlns="http://schemas.openxmlformats.org/officeDocument/2006/extended-properties" xmlns:vt="http://schemas.openxmlformats.org/officeDocument/2006/docPropsVTypes">
  <TotalTime>574</TotalTime>
  <Words>1178</Words>
  <Application>Microsoft Office PowerPoint</Application>
  <PresentationFormat>Widescreen</PresentationFormat>
  <Paragraphs>162</Paragraphs>
  <Slides>20</Slides>
  <Notes>7</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20</vt:i4>
      </vt:variant>
    </vt:vector>
  </HeadingPairs>
  <TitlesOfParts>
    <vt:vector size="30" baseType="lpstr">
      <vt:lpstr>Alexandria</vt:lpstr>
      <vt:lpstr>Arial</vt:lpstr>
      <vt:lpstr>Calibri</vt:lpstr>
      <vt:lpstr>Calibri Light</vt:lpstr>
      <vt:lpstr>Roboto Light</vt:lpstr>
      <vt:lpstr>Times New Roman</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rasha aljerd</cp:lastModifiedBy>
  <cp:revision>53</cp:revision>
  <dcterms:created xsi:type="dcterms:W3CDTF">2023-04-29T09:08:00Z</dcterms:created>
  <dcterms:modified xsi:type="dcterms:W3CDTF">2026-05-23T14:27:51Z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