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49" r:id="rId2"/>
    <p:sldId id="260" r:id="rId3"/>
    <p:sldId id="416" r:id="rId4"/>
    <p:sldId id="371" r:id="rId5"/>
    <p:sldId id="431" r:id="rId6"/>
    <p:sldId id="397" r:id="rId7"/>
    <p:sldId id="396" r:id="rId8"/>
    <p:sldId id="398" r:id="rId9"/>
    <p:sldId id="399" r:id="rId10"/>
    <p:sldId id="401" r:id="rId11"/>
    <p:sldId id="402" r:id="rId12"/>
    <p:sldId id="404" r:id="rId13"/>
    <p:sldId id="408" r:id="rId14"/>
    <p:sldId id="417" r:id="rId15"/>
    <p:sldId id="372" r:id="rId16"/>
    <p:sldId id="432" r:id="rId17"/>
    <p:sldId id="407" r:id="rId18"/>
    <p:sldId id="409" r:id="rId19"/>
    <p:sldId id="410" r:id="rId20"/>
    <p:sldId id="411" r:id="rId21"/>
    <p:sldId id="412" r:id="rId22"/>
    <p:sldId id="413" r:id="rId23"/>
    <p:sldId id="414" r:id="rId24"/>
    <p:sldId id="373" r:id="rId25"/>
    <p:sldId id="376" r:id="rId26"/>
    <p:sldId id="418" r:id="rId27"/>
    <p:sldId id="419" r:id="rId28"/>
    <p:sldId id="420" r:id="rId29"/>
    <p:sldId id="421" r:id="rId30"/>
    <p:sldId id="422" r:id="rId31"/>
    <p:sldId id="423" r:id="rId32"/>
    <p:sldId id="424" r:id="rId33"/>
    <p:sldId id="425" r:id="rId34"/>
    <p:sldId id="426" r:id="rId35"/>
    <p:sldId id="428" r:id="rId36"/>
    <p:sldId id="429" r:id="rId37"/>
    <p:sldId id="367" r:id="rId38"/>
    <p:sldId id="430" r:id="rId39"/>
    <p:sldId id="427" r:id="rId40"/>
    <p:sldId id="433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6" d="100"/>
          <a:sy n="86" d="100"/>
        </p:scale>
        <p:origin x="183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45108-3E13-443B-81C2-3105F15B80A6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EA41C-3344-42CA-90C5-C9A9A4522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8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1079A-877A-4F7B-A297-CA46655387F0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1DF27-56F0-41C5-AC97-B73BEC7BE652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890F5-63A7-477C-9B0F-FE50A6BD34F1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46125-E43E-41BE-971E-8760982753AD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EDEF-61E8-4CF2-92D2-D14D16EA1167}" type="datetime1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239A4-66A9-4600-8E66-F52A08C68AC1}" type="datetime1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9DB67F-E762-4537-9D29-FA8FF650D155}" type="datetime1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162D-DB54-43AC-8C28-8A01AB2961AF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75CDB-44C0-40EE-AF8D-D7CB15FA9A2A}" type="datetime1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FCC8-5502-49DA-B923-44A12BB57215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878FD-9367-4FCF-A3F3-FA02E6778D21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8787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99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D61F2-AF49-4527-8384-A625B7E0FAC3}" type="datetime1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oleObject" Target="../embeddings/oleObject6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C68C0A5-286A-B888-2883-B22AF221CB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1664" y="-195944"/>
            <a:ext cx="12663752" cy="7053944"/>
          </a:xfrm>
          <a:prstGeom prst="rect">
            <a:avLst/>
          </a:prstGeom>
        </p:spPr>
      </p:pic>
      <p:sp>
        <p:nvSpPr>
          <p:cNvPr id="14" name="Rectangle: Single Corner Rounded 13">
            <a:extLst>
              <a:ext uri="{FF2B5EF4-FFF2-40B4-BE49-F238E27FC236}">
                <a16:creationId xmlns:a16="http://schemas.microsoft.com/office/drawing/2014/main" id="{5CB15335-1004-05FC-313D-A939C1CB51E1}"/>
              </a:ext>
            </a:extLst>
          </p:cNvPr>
          <p:cNvSpPr/>
          <p:nvPr/>
        </p:nvSpPr>
        <p:spPr>
          <a:xfrm flipV="1">
            <a:off x="335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15" name="Picture Placeholder 4">
            <a:extLst>
              <a:ext uri="{FF2B5EF4-FFF2-40B4-BE49-F238E27FC236}">
                <a16:creationId xmlns:a16="http://schemas.microsoft.com/office/drawing/2014/main" id="{4C33D656-D21F-C8BB-F9EB-D70AE8846F8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1113F6A-70D6-4D00-45E7-702BEA55EA01}"/>
              </a:ext>
            </a:extLst>
          </p:cNvPr>
          <p:cNvSpPr txBox="1"/>
          <p:nvPr/>
        </p:nvSpPr>
        <p:spPr>
          <a:xfrm>
            <a:off x="6272979" y="3140402"/>
            <a:ext cx="37401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</a:t>
            </a:r>
            <a:endParaRPr lang="en-US" sz="44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55D2DF75-2B77-9070-35D9-30AB1CD77771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D45757-C094-14BC-9DC4-A6BDA0C90797}"/>
              </a:ext>
            </a:extLst>
          </p:cNvPr>
          <p:cNvSpPr txBox="1"/>
          <p:nvPr/>
        </p:nvSpPr>
        <p:spPr>
          <a:xfrm>
            <a:off x="6427125" y="4869133"/>
            <a:ext cx="32499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MAT 132</a:t>
            </a:r>
          </a:p>
          <a:p>
            <a:r>
              <a:rPr lang="en-US" sz="2000" dirty="0">
                <a:latin typeface="Alexandria" charset="0"/>
              </a:rPr>
              <a:t>Introduction to Fourier Series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4F5D533-EFB2-D409-1848-FF1EF86F8E63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Israa Lewaa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02F1762-D73E-D7DD-416B-EAB52CFFC2CA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21" name="Graphic 21">
            <a:extLst>
              <a:ext uri="{FF2B5EF4-FFF2-40B4-BE49-F238E27FC236}">
                <a16:creationId xmlns:a16="http://schemas.microsoft.com/office/drawing/2014/main" id="{FDA56952-3AFA-BA09-EF4E-D31597E9E61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282"/>
    </mc:Choice>
    <mc:Fallback xmlns="">
      <p:transition spd="slow" advTm="5528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9481B3-417A-A64B-00FD-8D8C4575406A}"/>
              </a:ext>
            </a:extLst>
          </p:cNvPr>
          <p:cNvSpPr txBox="1"/>
          <p:nvPr/>
        </p:nvSpPr>
        <p:spPr>
          <a:xfrm>
            <a:off x="1420238" y="1704263"/>
            <a:ext cx="753893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Fourier Series Formula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Derivatives of Basic Trigonometric Functions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Derivatives for other functions with Trigonometric Functions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Relations for Trigonometric Functions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C045BFD-F2B1-67EC-ECA8-DF3E738D1E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8DF6A2A-6EEC-0318-5A3E-989C231DE653}"/>
              </a:ext>
            </a:extLst>
          </p:cNvPr>
          <p:cNvSpPr txBox="1"/>
          <p:nvPr/>
        </p:nvSpPr>
        <p:spPr>
          <a:xfrm>
            <a:off x="1295400" y="259378"/>
            <a:ext cx="41344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863E78-ED24-7822-7D3D-445BD7576E8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105"/>
    </mc:Choice>
    <mc:Fallback xmlns="">
      <p:transition spd="slow" advTm="15310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325" y="1243012"/>
            <a:ext cx="9277350" cy="437197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0929C2-05BF-D6A5-22C3-64DA3EEB2F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98B45F-84C4-1940-14A8-63CB1D449F7C}"/>
              </a:ext>
            </a:extLst>
          </p:cNvPr>
          <p:cNvSpPr txBox="1"/>
          <p:nvPr/>
        </p:nvSpPr>
        <p:spPr>
          <a:xfrm>
            <a:off x="1295400" y="259378"/>
            <a:ext cx="45082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Fourier Series Formula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DA2B4C1-6486-7DFC-28D1-F7604912B42C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06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762"/>
    </mc:Choice>
    <mc:Fallback xmlns="">
      <p:transition spd="slow" advTm="22676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139DDF3-F9F0-EF81-1F9D-01BCF15796CD}"/>
              </a:ext>
            </a:extLst>
          </p:cNvPr>
          <p:cNvSpPr txBox="1"/>
          <p:nvPr/>
        </p:nvSpPr>
        <p:spPr>
          <a:xfrm>
            <a:off x="1274323" y="3095989"/>
            <a:ext cx="7964521" cy="833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800" b="1" dirty="0"/>
              <a:t>Derivatives of Basic Trigonometric Functions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C4131F4-F339-976E-663F-25EFB35912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F09681B9-1391-E45E-FAEE-EBBE463B05ED}"/>
              </a:ext>
            </a:extLst>
          </p:cNvPr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51CEEB-11C5-AD94-3159-95EFC179915D}"/>
              </a:ext>
            </a:extLst>
          </p:cNvPr>
          <p:cNvSpPr txBox="1"/>
          <p:nvPr/>
        </p:nvSpPr>
        <p:spPr>
          <a:xfrm>
            <a:off x="1377737" y="-260998"/>
            <a:ext cx="7642349" cy="1045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Important knowledge for Fourier Series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E3A5360-7C3D-95FE-DC36-BBFD17FF3DCD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7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52"/>
    </mc:Choice>
    <mc:Fallback xmlns="">
      <p:transition spd="slow" advTm="7435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5542" y="2103126"/>
            <a:ext cx="7911439" cy="1964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Let’s sketch the graph of the function: </a:t>
            </a:r>
          </a:p>
          <a:p>
            <a:pPr algn="just">
              <a:lnSpc>
                <a:spcPct val="13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sin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use the interpretation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f’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as the slope of the tangent to the sine curve  in order to sketch the graph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f’.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C72DE43-A2E9-081E-0FB4-E15A5346FA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86AA48D-A756-59CE-0941-A69191AA38A4}"/>
              </a:ext>
            </a:extLst>
          </p:cNvPr>
          <p:cNvSpPr txBox="1"/>
          <p:nvPr/>
        </p:nvSpPr>
        <p:spPr>
          <a:xfrm>
            <a:off x="1271776" y="-203800"/>
            <a:ext cx="8448082" cy="1045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Derivatives of Basic Trigonometric Functions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252058-F565-3DA5-40CD-3FC47205561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78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95"/>
    </mc:Choice>
    <mc:Fallback xmlns="">
      <p:transition spd="slow" advTm="5189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5542" y="2103126"/>
            <a:ext cx="7911439" cy="1013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en-US" sz="2400" dirty="0"/>
              <a:t>Then, it looks as if the graph of </a:t>
            </a:r>
            <a:r>
              <a:rPr lang="en-US" altLang="en-US" sz="2400" i="1" dirty="0"/>
              <a:t>f’</a:t>
            </a:r>
            <a:r>
              <a:rPr lang="en-US" altLang="en-US" sz="2400" dirty="0"/>
              <a:t> may </a:t>
            </a:r>
            <a:br>
              <a:rPr lang="en-US" altLang="en-US" sz="2400" dirty="0"/>
            </a:br>
            <a:r>
              <a:rPr lang="en-US" altLang="en-US" sz="2400" dirty="0"/>
              <a:t>be the same as the cosine curve.</a:t>
            </a:r>
          </a:p>
        </p:txBody>
      </p:sp>
      <p:pic>
        <p:nvPicPr>
          <p:cNvPr id="16" name="Picture 10" descr="0303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28" y="2103127"/>
            <a:ext cx="5635308" cy="3448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8ECED00-15ED-45BC-7172-1DCD35D0C0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AF6C303-48AD-B186-766E-F60FF14C51AA}"/>
              </a:ext>
            </a:extLst>
          </p:cNvPr>
          <p:cNvSpPr txBox="1"/>
          <p:nvPr/>
        </p:nvSpPr>
        <p:spPr>
          <a:xfrm>
            <a:off x="1271776" y="-203800"/>
            <a:ext cx="8448082" cy="1045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Derivatives of Basic Trigonometric Functions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C920D40-FF05-33D6-BA25-2F0756121C1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97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86"/>
    </mc:Choice>
    <mc:Fallback xmlns="">
      <p:transition spd="slow" advTm="5358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4976411"/>
              </p:ext>
            </p:extLst>
          </p:nvPr>
        </p:nvGraphicFramePr>
        <p:xfrm>
          <a:off x="1813070" y="1704264"/>
          <a:ext cx="7380287" cy="312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882880" imgH="1218960" progId="Equation.DSMT4">
                  <p:embed/>
                </p:oleObj>
              </mc:Choice>
              <mc:Fallback>
                <p:oleObj name="Equation" r:id="rId2" imgW="2882880" imgH="1218960" progId="Equation.DSMT4">
                  <p:embed/>
                  <p:pic>
                    <p:nvPicPr>
                      <p:cNvPr id="4506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3070" y="1704264"/>
                        <a:ext cx="7380287" cy="3122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4D67507-F45F-2DF6-73CA-16482DDD24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DE6319D-76E3-063E-C5CF-B170BBCA540C}"/>
              </a:ext>
            </a:extLst>
          </p:cNvPr>
          <p:cNvSpPr txBox="1"/>
          <p:nvPr/>
        </p:nvSpPr>
        <p:spPr>
          <a:xfrm>
            <a:off x="114300" y="-203800"/>
            <a:ext cx="11206958" cy="1045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Rules of Derivatives of Basic Trigonometric Functions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697FE4-47B1-352E-BB9A-31A7E44AF6F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41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007"/>
    </mc:Choice>
    <mc:Fallback xmlns="">
      <p:transition spd="slow" advTm="28400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02015" y="1952803"/>
            <a:ext cx="7911439" cy="1974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en-US" sz="2400" dirty="0"/>
              <a:t>Let’s try to confirm </a:t>
            </a:r>
            <a:br>
              <a:rPr lang="en-US" altLang="en-US" sz="2400" dirty="0"/>
            </a:br>
            <a:r>
              <a:rPr lang="en-US" altLang="en-US" sz="2400" dirty="0"/>
              <a:t>our guess that, if </a:t>
            </a:r>
            <a:r>
              <a:rPr lang="en-US" altLang="en-US" sz="2400" i="1" dirty="0"/>
              <a:t>f</a:t>
            </a:r>
            <a:r>
              <a:rPr lang="en-US" altLang="en-US" sz="2400" dirty="0"/>
              <a:t>(</a:t>
            </a:r>
            <a:r>
              <a:rPr lang="en-US" altLang="en-US" sz="2400" i="1" dirty="0"/>
              <a:t>x</a:t>
            </a:r>
            <a:r>
              <a:rPr lang="en-US" altLang="en-US" sz="2400" dirty="0"/>
              <a:t>) = sin </a:t>
            </a:r>
            <a:r>
              <a:rPr lang="en-US" altLang="en-US" sz="2400" i="1" dirty="0"/>
              <a:t>x</a:t>
            </a:r>
            <a:r>
              <a:rPr lang="en-US" altLang="en-US" sz="2400" dirty="0"/>
              <a:t>,</a:t>
            </a:r>
            <a:r>
              <a:rPr lang="en-US" altLang="en-US" sz="2400" i="1" dirty="0"/>
              <a:t> </a:t>
            </a:r>
            <a:br>
              <a:rPr lang="en-US" altLang="en-US" sz="2400" i="1" dirty="0"/>
            </a:br>
            <a:r>
              <a:rPr lang="en-US" altLang="en-US" sz="2400" dirty="0"/>
              <a:t>then </a:t>
            </a:r>
            <a:r>
              <a:rPr lang="en-US" altLang="en-US" sz="2400" i="1" dirty="0"/>
              <a:t>f’</a:t>
            </a:r>
            <a:r>
              <a:rPr lang="en-US" altLang="en-US" sz="2400" dirty="0"/>
              <a:t>(</a:t>
            </a:r>
            <a:r>
              <a:rPr lang="en-US" altLang="en-US" sz="2400" i="1" dirty="0"/>
              <a:t>x</a:t>
            </a:r>
            <a:r>
              <a:rPr lang="en-US" altLang="en-US" sz="2400" dirty="0"/>
              <a:t>) = cos </a:t>
            </a:r>
            <a:r>
              <a:rPr lang="en-US" altLang="en-US" sz="2400" i="1" dirty="0"/>
              <a:t>x</a:t>
            </a:r>
            <a:r>
              <a:rPr lang="en-US" altLang="en-US" sz="2400" dirty="0"/>
              <a:t>.</a:t>
            </a:r>
          </a:p>
          <a:p>
            <a:pPr>
              <a:lnSpc>
                <a:spcPct val="130000"/>
              </a:lnSpc>
            </a:pPr>
            <a:endParaRPr lang="en-US" alt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E1F3EAB-316E-D5C3-5346-0433B97D51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4E57AC-050E-31FC-5347-375F1D9D160E}"/>
              </a:ext>
            </a:extLst>
          </p:cNvPr>
          <p:cNvSpPr txBox="1"/>
          <p:nvPr/>
        </p:nvSpPr>
        <p:spPr>
          <a:xfrm>
            <a:off x="1271776" y="-203800"/>
            <a:ext cx="8448082" cy="1045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Derivatives of Basic Trigonometric Functions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308C2E5-8189-4370-8204-D9E7A463472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72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11"/>
    </mc:Choice>
    <mc:Fallback xmlns="">
      <p:transition spd="slow" advTm="14281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62322" y="1121909"/>
            <a:ext cx="7911439" cy="533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en-US" sz="2400" dirty="0"/>
              <a:t>From the definition of a derivative, we have:</a:t>
            </a:r>
          </a:p>
        </p:txBody>
      </p:sp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4061575"/>
              </p:ext>
            </p:extLst>
          </p:nvPr>
        </p:nvGraphicFramePr>
        <p:xfrm>
          <a:off x="1654028" y="1595627"/>
          <a:ext cx="6838950" cy="4662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149280" imgH="2145960" progId="Equation.DSMT4">
                  <p:embed/>
                </p:oleObj>
              </mc:Choice>
              <mc:Fallback>
                <p:oleObj name="Equation" r:id="rId2" imgW="3149280" imgH="2145960" progId="Equation.DSMT4">
                  <p:embed/>
                  <p:pic>
                    <p:nvPicPr>
                      <p:cNvPr id="3175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4028" y="1595627"/>
                        <a:ext cx="6838950" cy="46624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5092166-12C4-4A46-AE17-3291455BFE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5AB45B-6256-6891-26D4-3F957825FA8F}"/>
              </a:ext>
            </a:extLst>
          </p:cNvPr>
          <p:cNvSpPr txBox="1"/>
          <p:nvPr/>
        </p:nvSpPr>
        <p:spPr>
          <a:xfrm>
            <a:off x="1271776" y="-203800"/>
            <a:ext cx="8448082" cy="1045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Derivatives of Basic Trigonometric Functions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A94A7B6-40D6-62E3-8876-F3586AAADA5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92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852"/>
    </mc:Choice>
    <mc:Fallback xmlns="">
      <p:transition spd="slow" advTm="522852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4959104"/>
              </p:ext>
            </p:extLst>
          </p:nvPr>
        </p:nvGraphicFramePr>
        <p:xfrm>
          <a:off x="1246120" y="2287045"/>
          <a:ext cx="8186738" cy="1220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641320" imgH="393480" progId="Equation.DSMT4">
                  <p:embed/>
                </p:oleObj>
              </mc:Choice>
              <mc:Fallback>
                <p:oleObj name="Equation" r:id="rId2" imgW="2641320" imgH="393480" progId="Equation.DSMT4">
                  <p:embed/>
                  <p:pic>
                    <p:nvPicPr>
                      <p:cNvPr id="3277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6120" y="2287045"/>
                        <a:ext cx="8186738" cy="1220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1246120" y="4008607"/>
            <a:ext cx="8779326" cy="754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en-US" sz="3600" b="1" dirty="0"/>
              <a:t>Two of these four limits are easy to evaluate.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659E1DB-9DE0-6343-0574-F6F6785B17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DD829F8-D3A3-6F3E-6B29-AA40D1A530C0}"/>
              </a:ext>
            </a:extLst>
          </p:cNvPr>
          <p:cNvSpPr txBox="1"/>
          <p:nvPr/>
        </p:nvSpPr>
        <p:spPr>
          <a:xfrm>
            <a:off x="1271776" y="-203800"/>
            <a:ext cx="8448082" cy="1045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Derivatives of Basic Trigonometric Functions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09433A-0C93-9758-198E-C643E0CF9B4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33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73"/>
    </mc:Choice>
    <mc:Fallback xmlns="">
      <p:transition spd="slow" advTm="4817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24364" y="2075437"/>
            <a:ext cx="7901082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Since we regard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 constant  when computing a limit as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0, we have:</a:t>
            </a:r>
          </a:p>
        </p:txBody>
      </p:sp>
      <p:graphicFrame>
        <p:nvGraphicFramePr>
          <p:cNvPr id="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4563989"/>
              </p:ext>
            </p:extLst>
          </p:nvPr>
        </p:nvGraphicFramePr>
        <p:xfrm>
          <a:off x="3048000" y="3276600"/>
          <a:ext cx="3235325" cy="255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016000" imgH="800100" progId="Equation.DSMT4">
                  <p:embed/>
                </p:oleObj>
              </mc:Choice>
              <mc:Fallback>
                <p:oleObj name="Equation" r:id="rId2" imgW="1016000" imgH="800100" progId="Equation.DSMT4">
                  <p:embed/>
                  <p:pic>
                    <p:nvPicPr>
                      <p:cNvPr id="9216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3276600"/>
                        <a:ext cx="3235325" cy="2551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87FBB1C-72BF-65B5-2A3C-F66DD30D86B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1FF6BBD-9FC4-A813-6273-58CEB1A82B94}"/>
              </a:ext>
            </a:extLst>
          </p:cNvPr>
          <p:cNvSpPr txBox="1"/>
          <p:nvPr/>
        </p:nvSpPr>
        <p:spPr>
          <a:xfrm>
            <a:off x="1271776" y="-203800"/>
            <a:ext cx="8448082" cy="1045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Derivatives of Basic Trigonometric Functions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8BEC46C-24AA-C478-2137-301EDA44A75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02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375"/>
    </mc:Choice>
    <mc:Fallback xmlns="">
      <p:transition spd="slow" advTm="11337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7119545"/>
              </p:ext>
            </p:extLst>
          </p:nvPr>
        </p:nvGraphicFramePr>
        <p:xfrm>
          <a:off x="1583143" y="2242230"/>
          <a:ext cx="8164512" cy="224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085920" imgH="850680" progId="Equation.DSMT4">
                  <p:embed/>
                </p:oleObj>
              </mc:Choice>
              <mc:Fallback>
                <p:oleObj name="Equation" r:id="rId2" imgW="3085920" imgH="850680" progId="Equation.DSMT4">
                  <p:embed/>
                  <p:pic>
                    <p:nvPicPr>
                      <p:cNvPr id="4096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3143" y="2242230"/>
                        <a:ext cx="8164512" cy="2249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C29DF9C-4BA0-C8A1-C2CB-84E485B794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2DB6B7-4F7E-406A-24AB-4C8B4A973864}"/>
              </a:ext>
            </a:extLst>
          </p:cNvPr>
          <p:cNvSpPr txBox="1"/>
          <p:nvPr/>
        </p:nvSpPr>
        <p:spPr>
          <a:xfrm>
            <a:off x="1271776" y="-203800"/>
            <a:ext cx="8448082" cy="1045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Derivatives of Basic Trigonometric Functions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9CB9F45-5A84-E4F8-8DAC-0E7D210E4E1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39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237"/>
    </mc:Choice>
    <mc:Fallback xmlns="">
      <p:transition spd="slow" advTm="18723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691746-BEC6-4FAC-3BB6-1AC12585227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2299462" y="1758529"/>
            <a:ext cx="6454414" cy="334636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BD67012-5E8D-559B-E0A5-D5C1C29AA7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3CDE19-BD4B-9608-AA0E-C33A4CD2E6A7}"/>
              </a:ext>
            </a:extLst>
          </p:cNvPr>
          <p:cNvSpPr txBox="1"/>
          <p:nvPr/>
        </p:nvSpPr>
        <p:spPr>
          <a:xfrm>
            <a:off x="1271776" y="-203800"/>
            <a:ext cx="3942169" cy="1045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Important Relation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FEBBBE7-82E8-8BB5-AF20-BFBBB3A8A8BC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36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360"/>
    </mc:Choice>
    <mc:Fallback xmlns="">
      <p:transition spd="slow" advTm="21336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6FB09C-6914-E399-6F43-35CCC284E64C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2223090" y="1960213"/>
            <a:ext cx="6216524" cy="253230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A89E205-730E-332E-0F77-A0688FC3DB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3E1E3AE-9B78-6BA1-AD19-117116F8229D}"/>
              </a:ext>
            </a:extLst>
          </p:cNvPr>
          <p:cNvSpPr txBox="1"/>
          <p:nvPr/>
        </p:nvSpPr>
        <p:spPr>
          <a:xfrm>
            <a:off x="1271776" y="-203800"/>
            <a:ext cx="4132926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Important Relation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DA157A-BC62-E5FC-C324-BD63239BD49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39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308"/>
    </mc:Choice>
    <mc:Fallback xmlns="">
      <p:transition spd="slow" advTm="267308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65382" y="2846936"/>
            <a:ext cx="81649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b="1" dirty="0"/>
              <a:t>Extra Practice</a:t>
            </a:r>
            <a:endParaRPr lang="en-US" altLang="en-US" sz="2800" b="1" dirty="0"/>
          </a:p>
          <a:p>
            <a:pPr lvl="1"/>
            <a:endParaRPr lang="en-US" altLang="en-US" sz="3600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4E08C66-D3DC-5138-8D79-94DEFE6F35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E9E226-D7F2-D16F-28E9-0762422E2645}"/>
              </a:ext>
            </a:extLst>
          </p:cNvPr>
          <p:cNvSpPr txBox="1"/>
          <p:nvPr/>
        </p:nvSpPr>
        <p:spPr>
          <a:xfrm>
            <a:off x="1271776" y="-203800"/>
            <a:ext cx="2733441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CE3B102-4D27-B2D3-AEEF-C5B1BDBD866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67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081"/>
    </mc:Choice>
    <mc:Fallback xmlns="">
      <p:transition spd="slow" advTm="5408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64" y="2017628"/>
            <a:ext cx="816494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4400" dirty="0"/>
              <a:t>Differentiate:</a:t>
            </a:r>
          </a:p>
          <a:p>
            <a:endParaRPr lang="en-US" altLang="en-US" sz="4400" dirty="0"/>
          </a:p>
          <a:p>
            <a:r>
              <a:rPr lang="en-US" altLang="en-US" sz="4400" dirty="0"/>
              <a:t> </a:t>
            </a:r>
            <a:r>
              <a:rPr lang="en-US" altLang="en-US" sz="4400" i="1" dirty="0"/>
              <a:t>y</a:t>
            </a:r>
            <a:r>
              <a:rPr lang="en-US" altLang="en-US" sz="4400" dirty="0"/>
              <a:t> = </a:t>
            </a:r>
            <a:r>
              <a:rPr lang="en-US" altLang="en-US" sz="4400" i="1" dirty="0"/>
              <a:t>x</a:t>
            </a:r>
            <a:r>
              <a:rPr lang="en-US" altLang="en-US" sz="4400" baseline="30000" dirty="0"/>
              <a:t>2</a:t>
            </a:r>
            <a:r>
              <a:rPr lang="en-US" altLang="en-US" sz="4400" dirty="0"/>
              <a:t> sin </a:t>
            </a:r>
            <a:r>
              <a:rPr lang="en-US" altLang="en-US" sz="4400" i="1" dirty="0"/>
              <a:t>x</a:t>
            </a:r>
            <a:r>
              <a:rPr lang="en-US" altLang="en-US" sz="4400" dirty="0"/>
              <a:t>.</a:t>
            </a:r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5C40730-CBD8-7E90-4CA7-EB96450888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AA62256-2E43-1B67-2EEB-DD252F4F13B4}"/>
              </a:ext>
            </a:extLst>
          </p:cNvPr>
          <p:cNvSpPr txBox="1"/>
          <p:nvPr/>
        </p:nvSpPr>
        <p:spPr>
          <a:xfrm>
            <a:off x="1271776" y="-203800"/>
            <a:ext cx="509434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 – Example 1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B48766-F0B5-99BC-DF98-686AA4E06E0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38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165"/>
    </mc:Choice>
    <mc:Fallback xmlns="">
      <p:transition spd="slow" advTm="22016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1254696" y="620938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4400" i="1" dirty="0"/>
              <a:t>            y</a:t>
            </a:r>
            <a:r>
              <a:rPr lang="en-US" altLang="en-US" sz="4400" dirty="0"/>
              <a:t> = </a:t>
            </a:r>
            <a:r>
              <a:rPr lang="en-US" altLang="en-US" sz="4400" i="1" dirty="0"/>
              <a:t>x</a:t>
            </a:r>
            <a:r>
              <a:rPr lang="en-US" altLang="en-US" sz="4400" baseline="30000" dirty="0"/>
              <a:t>2</a:t>
            </a:r>
            <a:r>
              <a:rPr lang="en-US" altLang="en-US" sz="4400" dirty="0"/>
              <a:t> sin </a:t>
            </a:r>
            <a:r>
              <a:rPr lang="en-US" altLang="en-US" sz="4400" i="1" dirty="0"/>
              <a:t>x</a:t>
            </a:r>
            <a:r>
              <a:rPr lang="en-US" altLang="en-US" sz="4400" dirty="0"/>
              <a:t>.</a:t>
            </a:r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  <a:p>
            <a:pPr lvl="1"/>
            <a:r>
              <a:rPr lang="en-US" altLang="en-US" sz="2600" dirty="0"/>
              <a:t>Using the Product Rule and Formula 4, we have:</a:t>
            </a:r>
            <a:endParaRPr lang="en-US" altLang="en-US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0126674"/>
              </p:ext>
            </p:extLst>
          </p:nvPr>
        </p:nvGraphicFramePr>
        <p:xfrm>
          <a:off x="2864716" y="3662070"/>
          <a:ext cx="5170488" cy="163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006280" imgH="634680" progId="Equation.DSMT4">
                  <p:embed/>
                </p:oleObj>
              </mc:Choice>
              <mc:Fallback>
                <p:oleObj name="Equation" r:id="rId2" imgW="2006280" imgH="63468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4716" y="3662070"/>
                        <a:ext cx="5170488" cy="163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9F0E433-A7E8-6FA0-8915-1ECB28D25E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143863-13D7-808B-C3D7-FB46FA9213ED}"/>
              </a:ext>
            </a:extLst>
          </p:cNvPr>
          <p:cNvSpPr txBox="1"/>
          <p:nvPr/>
        </p:nvSpPr>
        <p:spPr>
          <a:xfrm>
            <a:off x="1271776" y="-203800"/>
            <a:ext cx="3760645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1 Solution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9DCEEBB-18E2-F1E4-74CC-46020FDA61B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60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56"/>
    </mc:Choice>
    <mc:Fallback xmlns="">
      <p:transition spd="slow" advTm="6085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4400" dirty="0"/>
              <a:t>Differentiate </a:t>
            </a:r>
          </a:p>
          <a:p>
            <a:endParaRPr lang="en-US" altLang="en-US" sz="4400" i="1" dirty="0"/>
          </a:p>
          <a:p>
            <a:r>
              <a:rPr lang="en-US" altLang="en-US" sz="4400" i="1" dirty="0"/>
              <a:t>y</a:t>
            </a:r>
            <a:r>
              <a:rPr lang="en-US" altLang="en-US" sz="4400" dirty="0"/>
              <a:t> = </a:t>
            </a:r>
            <a:r>
              <a:rPr lang="en-US" altLang="en-US" sz="4400" i="1" dirty="0"/>
              <a:t>tan x</a:t>
            </a:r>
            <a:r>
              <a:rPr lang="en-US" altLang="en-US" sz="4400" dirty="0"/>
              <a:t>.</a:t>
            </a:r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24A172D-ED6E-1ACC-7ED6-B25BE53D84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7EC4C80-B902-14C0-B344-11DDEFE7501B}"/>
              </a:ext>
            </a:extLst>
          </p:cNvPr>
          <p:cNvSpPr txBox="1"/>
          <p:nvPr/>
        </p:nvSpPr>
        <p:spPr>
          <a:xfrm>
            <a:off x="1271776" y="-203800"/>
            <a:ext cx="509434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 – Example 2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49D3C08-F92A-A24C-6F33-4044528070D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20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66"/>
    </mc:Choice>
    <mc:Fallback xmlns="">
      <p:transition spd="slow" advTm="3566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graphicFrame>
        <p:nvGraphicFramePr>
          <p:cNvPr id="16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491045"/>
              </p:ext>
            </p:extLst>
          </p:nvPr>
        </p:nvGraphicFramePr>
        <p:xfrm>
          <a:off x="2969176" y="1241625"/>
          <a:ext cx="5181600" cy="555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133360" imgH="2286000" progId="Equation.DSMT4">
                  <p:embed/>
                </p:oleObj>
              </mc:Choice>
              <mc:Fallback>
                <p:oleObj name="Equation" r:id="rId2" imgW="2133360" imgH="2286000" progId="Equation.DSMT4">
                  <p:embed/>
                  <p:pic>
                    <p:nvPicPr>
                      <p:cNvPr id="7782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69176" y="1241625"/>
                        <a:ext cx="5181600" cy="5553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D649C07-1E19-3F68-2C85-5AB10F7A190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4C4BA9-E81B-D691-C61C-5171E3D997F0}"/>
              </a:ext>
            </a:extLst>
          </p:cNvPr>
          <p:cNvSpPr txBox="1"/>
          <p:nvPr/>
        </p:nvSpPr>
        <p:spPr>
          <a:xfrm>
            <a:off x="1271776" y="-203800"/>
            <a:ext cx="3864841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2 Solution 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E5B7FC-B2B1-3B11-77F9-9384B9BB67F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90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956"/>
    </mc:Choice>
    <mc:Fallback xmlns="">
      <p:transition spd="slow" advTm="33295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4400" dirty="0"/>
              <a:t>Differentiate </a:t>
            </a:r>
          </a:p>
          <a:p>
            <a:endParaRPr lang="en-US" altLang="en-US" sz="4400" i="1" dirty="0"/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3388921"/>
              </p:ext>
            </p:extLst>
          </p:nvPr>
        </p:nvGraphicFramePr>
        <p:xfrm>
          <a:off x="1660581" y="2880893"/>
          <a:ext cx="3276600" cy="1300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990360" imgH="393480" progId="Equation.DSMT4">
                  <p:embed/>
                </p:oleObj>
              </mc:Choice>
              <mc:Fallback>
                <p:oleObj name="Equation" r:id="rId2" imgW="990360" imgH="393480" progId="Equation.DSMT4">
                  <p:embed/>
                  <p:pic>
                    <p:nvPicPr>
                      <p:cNvPr id="4608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0581" y="2880893"/>
                        <a:ext cx="3276600" cy="1300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D6734F5-CB92-56A6-7CFA-9428BFE3C4D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191426-AA3D-C16D-167B-FD7FD653B475}"/>
              </a:ext>
            </a:extLst>
          </p:cNvPr>
          <p:cNvSpPr txBox="1"/>
          <p:nvPr/>
        </p:nvSpPr>
        <p:spPr>
          <a:xfrm>
            <a:off x="1271776" y="-203800"/>
            <a:ext cx="509434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 – Example 3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22B10E3-C6B0-A417-FFCB-DC7F8F77158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90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227"/>
    </mc:Choice>
    <mc:Fallback xmlns="">
      <p:transition spd="slow" advTm="7822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2671102"/>
              </p:ext>
            </p:extLst>
          </p:nvPr>
        </p:nvGraphicFramePr>
        <p:xfrm>
          <a:off x="2356015" y="1389219"/>
          <a:ext cx="7729538" cy="5126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946240" imgH="1955520" progId="Equation.DSMT4">
                  <p:embed/>
                </p:oleObj>
              </mc:Choice>
              <mc:Fallback>
                <p:oleObj name="Equation" r:id="rId2" imgW="2946240" imgH="1955520" progId="Equation.DSMT4">
                  <p:embed/>
                  <p:pic>
                    <p:nvPicPr>
                      <p:cNvPr id="4710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6015" y="1389219"/>
                        <a:ext cx="7729538" cy="5126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FA7690E-0D07-FCB3-B011-F5732AB3791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887C30-0284-3CE1-8710-99EABD7B2178}"/>
              </a:ext>
            </a:extLst>
          </p:cNvPr>
          <p:cNvSpPr txBox="1"/>
          <p:nvPr/>
        </p:nvSpPr>
        <p:spPr>
          <a:xfrm>
            <a:off x="1271776" y="-203800"/>
            <a:ext cx="2107949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4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2C3C900-5632-14BD-ABAA-19FC07A3589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19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951"/>
    </mc:Choice>
    <mc:Fallback xmlns="">
      <p:transition spd="slow" advTm="39095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4400" i="1" dirty="0"/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sp>
        <p:nvSpPr>
          <p:cNvPr id="3" name="Rectangle 2"/>
          <p:cNvSpPr/>
          <p:nvPr/>
        </p:nvSpPr>
        <p:spPr>
          <a:xfrm>
            <a:off x="1909479" y="1558850"/>
            <a:ext cx="7271465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4000" dirty="0"/>
              <a:t>Find: </a:t>
            </a:r>
          </a:p>
          <a:p>
            <a:endParaRPr lang="en-US" altLang="en-US" sz="4000" dirty="0"/>
          </a:p>
          <a:p>
            <a:r>
              <a:rPr lang="en-US" altLang="en-US" sz="4000" dirty="0"/>
              <a:t>The 27th derivative of cos </a:t>
            </a:r>
            <a:r>
              <a:rPr lang="en-US" altLang="en-US" sz="4000" i="1" dirty="0"/>
              <a:t>x</a:t>
            </a:r>
            <a:r>
              <a:rPr lang="en-US" altLang="en-US" sz="4000" dirty="0"/>
              <a:t>.</a:t>
            </a:r>
          </a:p>
          <a:p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8F26D51-94DA-2553-9EAF-5BFA2095A0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BFAEDD5-BF11-97DC-3C8E-AF59689991AD}"/>
              </a:ext>
            </a:extLst>
          </p:cNvPr>
          <p:cNvSpPr txBox="1"/>
          <p:nvPr/>
        </p:nvSpPr>
        <p:spPr>
          <a:xfrm>
            <a:off x="1271776" y="-203800"/>
            <a:ext cx="509434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 – Example 4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DF8321-B3FE-2797-9DB3-CD6967C472E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459"/>
    </mc:Choice>
    <mc:Fallback xmlns="">
      <p:transition spd="slow" advTm="11345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88654" y="1465509"/>
            <a:ext cx="816494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4400" i="1" dirty="0"/>
          </a:p>
          <a:p>
            <a:pPr lvl="1"/>
            <a:endParaRPr lang="en-US" altLang="en-US" dirty="0"/>
          </a:p>
          <a:p>
            <a:pPr lvl="1"/>
            <a:endParaRPr lang="en-US" altLang="en-US" sz="2600" dirty="0"/>
          </a:p>
        </p:txBody>
      </p:sp>
      <p:sp>
        <p:nvSpPr>
          <p:cNvPr id="3" name="Rectangle 2"/>
          <p:cNvSpPr/>
          <p:nvPr/>
        </p:nvSpPr>
        <p:spPr>
          <a:xfrm>
            <a:off x="1724752" y="1186043"/>
            <a:ext cx="727146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/>
          </a:p>
          <a:p>
            <a:pPr lvl="1"/>
            <a:r>
              <a:rPr lang="en-US" altLang="en-US" sz="2600" dirty="0"/>
              <a:t>The first few derivatives of </a:t>
            </a:r>
            <a:r>
              <a:rPr lang="en-US" altLang="en-US" sz="2600" i="1" dirty="0"/>
              <a:t>f</a:t>
            </a:r>
            <a:r>
              <a:rPr lang="en-US" altLang="en-US" sz="2600" dirty="0"/>
              <a:t>(</a:t>
            </a:r>
            <a:r>
              <a:rPr lang="en-US" altLang="en-US" sz="2600" i="1" dirty="0"/>
              <a:t>x</a:t>
            </a:r>
            <a:r>
              <a:rPr lang="en-US" altLang="en-US" sz="2600" dirty="0"/>
              <a:t>) = cos </a:t>
            </a:r>
            <a:r>
              <a:rPr lang="en-US" altLang="en-US" sz="2600" i="1" dirty="0"/>
              <a:t>x</a:t>
            </a:r>
            <a:r>
              <a:rPr lang="en-US" altLang="en-US" sz="2600" dirty="0"/>
              <a:t> </a:t>
            </a:r>
            <a:br>
              <a:rPr lang="en-US" altLang="en-US" sz="2600" dirty="0"/>
            </a:br>
            <a:r>
              <a:rPr lang="en-US" altLang="en-US" sz="2600" dirty="0"/>
              <a:t>are as follows:</a:t>
            </a:r>
          </a:p>
        </p:txBody>
      </p:sp>
      <p:graphicFrame>
        <p:nvGraphicFramePr>
          <p:cNvPr id="2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1619982"/>
              </p:ext>
            </p:extLst>
          </p:nvPr>
        </p:nvGraphicFramePr>
        <p:xfrm>
          <a:off x="4554517" y="2386248"/>
          <a:ext cx="2678112" cy="304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015920" imgH="1155600" progId="Equation.DSMT4">
                  <p:embed/>
                </p:oleObj>
              </mc:Choice>
              <mc:Fallback>
                <p:oleObj name="Equation" r:id="rId2" imgW="1015920" imgH="115560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4517" y="2386248"/>
                        <a:ext cx="2678112" cy="304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54314BBD-9BC1-116F-6359-A607C596AB1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39651F8-D205-35B7-65E7-DD8783F4E76E}"/>
              </a:ext>
            </a:extLst>
          </p:cNvPr>
          <p:cNvSpPr txBox="1"/>
          <p:nvPr/>
        </p:nvSpPr>
        <p:spPr>
          <a:xfrm>
            <a:off x="1271776" y="-203800"/>
            <a:ext cx="3864841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4 Solution 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700FD-69B1-4308-A1AE-5D5783A578F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81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238"/>
    </mc:Choice>
    <mc:Fallback xmlns="">
      <p:transition spd="slow" advTm="23123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5858459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980982" y="6209386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2857" y="1446552"/>
            <a:ext cx="94622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see that the successive derivatives occur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cycle of length 4 and, in particular,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cos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whenever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multiple of 4.</a:t>
            </a:r>
          </a:p>
          <a:p>
            <a:pPr lvl="1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Therefore,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(24)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cos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  <a:p>
            <a:pPr lvl="1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Differentiating three more times,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have: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alt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(27)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sin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F028DEC-8080-7AD8-FDAC-D3E54DE519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AFC4CA5-61D7-B89D-8FE8-3CE625279A00}"/>
              </a:ext>
            </a:extLst>
          </p:cNvPr>
          <p:cNvSpPr txBox="1"/>
          <p:nvPr/>
        </p:nvSpPr>
        <p:spPr>
          <a:xfrm>
            <a:off x="1271776" y="-203800"/>
            <a:ext cx="413241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Remark of Example 4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120F9A-6A3B-D6E4-5253-F557302C8CC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3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05"/>
    </mc:Choice>
    <mc:Fallback xmlns="">
      <p:transition spd="slow" advTm="36705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3919B634-E409-6663-4664-A848001415E5}"/>
              </a:ext>
            </a:extLst>
          </p:cNvPr>
          <p:cNvSpPr/>
          <p:nvPr/>
        </p:nvSpPr>
        <p:spPr>
          <a:xfrm>
            <a:off x="-137860" y="224223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18EA4C58-F7C1-3F5B-1451-36CB633187F8}"/>
              </a:ext>
            </a:extLst>
          </p:cNvPr>
          <p:cNvSpPr/>
          <p:nvPr/>
        </p:nvSpPr>
        <p:spPr>
          <a:xfrm>
            <a:off x="12076888" y="2170888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: Rounded Corners 22">
            <a:extLst>
              <a:ext uri="{FF2B5EF4-FFF2-40B4-BE49-F238E27FC236}">
                <a16:creationId xmlns:a16="http://schemas.microsoft.com/office/drawing/2014/main" id="{C2D84A1F-70ED-274C-77DB-DAB6B1D9AB5B}"/>
              </a:ext>
            </a:extLst>
          </p:cNvPr>
          <p:cNvSpPr/>
          <p:nvPr/>
        </p:nvSpPr>
        <p:spPr>
          <a:xfrm>
            <a:off x="1057563" y="603356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750934B-F2FD-52FF-302C-E030EB7F9053}"/>
              </a:ext>
            </a:extLst>
          </p:cNvPr>
          <p:cNvSpPr txBox="1"/>
          <p:nvPr/>
        </p:nvSpPr>
        <p:spPr>
          <a:xfrm>
            <a:off x="1405526" y="6238053"/>
            <a:ext cx="9277754" cy="648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kumimoji="0" lang="ar-EG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Mathematics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9623F8-0603-A9FA-F042-4B2AFFDCB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04975" y="2157859"/>
            <a:ext cx="3807896" cy="223904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899EAC-1DFB-A1CA-2252-668EF34D8A6E}"/>
              </a:ext>
            </a:extLst>
          </p:cNvPr>
          <p:cNvSpPr txBox="1"/>
          <p:nvPr/>
        </p:nvSpPr>
        <p:spPr>
          <a:xfrm>
            <a:off x="1271776" y="-203800"/>
            <a:ext cx="509434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 – Example 5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7B0B1CD-3A63-8968-2079-49F2459A231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8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134"/>
    </mc:Choice>
    <mc:Fallback xmlns="">
      <p:transition spd="slow" advTm="8513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928AE3-75D4-2052-9986-0E46F2060D06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-20000" contrast="40000"/>
          </a:blip>
          <a:stretch>
            <a:fillRect/>
          </a:stretch>
        </p:blipFill>
        <p:spPr>
          <a:xfrm>
            <a:off x="2683099" y="2136377"/>
            <a:ext cx="5619292" cy="2756635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905DA9F-BC50-85A0-48A6-1D6A0B090B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6C292EA-150E-4CAA-A60D-4E5ADFD89203}"/>
              </a:ext>
            </a:extLst>
          </p:cNvPr>
          <p:cNvSpPr txBox="1"/>
          <p:nvPr/>
        </p:nvSpPr>
        <p:spPr>
          <a:xfrm>
            <a:off x="1271776" y="-203800"/>
            <a:ext cx="3760645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5 Solution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13F786-FA0E-A776-FC09-4EF18CD01EE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6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671"/>
    </mc:Choice>
    <mc:Fallback xmlns="">
      <p:transition spd="slow" advTm="12567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D29834-D1C9-45A7-C60D-3FA6A4537D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1004" y="2216021"/>
            <a:ext cx="3720222" cy="208760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F296C4B-107D-62B8-C9C8-B2C43BDB98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A174B32-74B1-958B-0C8B-9ED30288C82C}"/>
              </a:ext>
            </a:extLst>
          </p:cNvPr>
          <p:cNvSpPr txBox="1"/>
          <p:nvPr/>
        </p:nvSpPr>
        <p:spPr>
          <a:xfrm>
            <a:off x="1271776" y="-203800"/>
            <a:ext cx="509434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/>
              <a:t>Extra Practice – Example 6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1ED6E3-2536-DB3D-BBAA-71B913B697A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92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797"/>
    </mc:Choice>
    <mc:Fallback xmlns="">
      <p:transition spd="slow" advTm="7979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BECEA8-FAE5-2ADE-2244-9FE0DB0803A9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018808" y="1704263"/>
            <a:ext cx="4848919" cy="364380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AA1E785-5AAC-AAE0-9DC2-C4B62E2DFC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EC43340-26BC-DB3F-C0CA-AD9E674C6A69}"/>
              </a:ext>
            </a:extLst>
          </p:cNvPr>
          <p:cNvSpPr txBox="1"/>
          <p:nvPr/>
        </p:nvSpPr>
        <p:spPr>
          <a:xfrm>
            <a:off x="1271776" y="-203800"/>
            <a:ext cx="3864841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6 Solution 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7AFBB0-2F1E-89E4-0B14-3920011667A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23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03"/>
    </mc:Choice>
    <mc:Fallback xmlns="">
      <p:transition spd="slow" advTm="7250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334399-70DD-6155-D1EA-4474F164CB75}"/>
              </a:ext>
            </a:extLst>
          </p:cNvPr>
          <p:cNvSpPr txBox="1"/>
          <p:nvPr/>
        </p:nvSpPr>
        <p:spPr>
          <a:xfrm>
            <a:off x="1889599" y="1986222"/>
            <a:ext cx="62500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dirty="0"/>
              <a:t>Differentiate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6CFA977-4E33-6ECE-2305-5C908C405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643" y="2751363"/>
            <a:ext cx="4211930" cy="86716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10944D19-65A3-F700-2DB2-0A1AA753C8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673267-6834-3A7D-0EFC-51EE47155880}"/>
              </a:ext>
            </a:extLst>
          </p:cNvPr>
          <p:cNvSpPr txBox="1"/>
          <p:nvPr/>
        </p:nvSpPr>
        <p:spPr>
          <a:xfrm>
            <a:off x="1271776" y="-203800"/>
            <a:ext cx="509434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 – Example 7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C2DE4DC-FDDE-37B7-7ED6-D2BDD82160D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42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515"/>
    </mc:Choice>
    <mc:Fallback xmlns="">
      <p:transition spd="slow" advTm="4251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40365D-1B0B-F31E-1718-3D7E3FCAD76D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285409" y="2242230"/>
            <a:ext cx="6537578" cy="257476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B1EDED5-44D7-0048-500D-2399F1C477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0B3A853-1F76-EC54-5881-1BC6DBF7B7D2}"/>
              </a:ext>
            </a:extLst>
          </p:cNvPr>
          <p:cNvSpPr txBox="1"/>
          <p:nvPr/>
        </p:nvSpPr>
        <p:spPr>
          <a:xfrm>
            <a:off x="1271776" y="-203800"/>
            <a:ext cx="3864841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7 Solution 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076778-E8D7-FEDB-83D3-1859C878DD6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832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939"/>
    </mc:Choice>
    <mc:Fallback xmlns="">
      <p:transition spd="slow" advTm="7593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E976D4-9C68-D1AF-A573-9A5DFAF2BD58}"/>
              </a:ext>
            </a:extLst>
          </p:cNvPr>
          <p:cNvSpPr txBox="1"/>
          <p:nvPr/>
        </p:nvSpPr>
        <p:spPr>
          <a:xfrm>
            <a:off x="1889599" y="1986222"/>
            <a:ext cx="62500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200" dirty="0"/>
              <a:t>Differentiate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0A7490-35B1-9324-C1E7-96F629F7C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3413" y="3048632"/>
            <a:ext cx="4391744" cy="114816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9B7F839-7B69-948A-4188-AD6B970D27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235BE35-1588-2F0D-ACDD-FA0D2C5419CA}"/>
              </a:ext>
            </a:extLst>
          </p:cNvPr>
          <p:cNvSpPr txBox="1"/>
          <p:nvPr/>
        </p:nvSpPr>
        <p:spPr>
          <a:xfrm>
            <a:off x="1271776" y="-203800"/>
            <a:ext cx="509434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 – Example 8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D1D788-891E-91E8-ABD5-971B0BE571C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92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00"/>
    </mc:Choice>
    <mc:Fallback xmlns="">
      <p:transition spd="slow" advTm="76100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02A1E5-2536-F191-2841-F6DA2FC23977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2494096" y="2252616"/>
            <a:ext cx="5636685" cy="2426388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2850DC9-1FCB-347A-C937-5A9FCEB64A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C83DFDE-7294-9A64-FC6D-40099AB81951}"/>
              </a:ext>
            </a:extLst>
          </p:cNvPr>
          <p:cNvSpPr txBox="1"/>
          <p:nvPr/>
        </p:nvSpPr>
        <p:spPr>
          <a:xfrm>
            <a:off x="1271776" y="-203800"/>
            <a:ext cx="3864841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8 Solution 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D4AEB22-B603-449F-8B5E-C50B8C75991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263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46"/>
    </mc:Choice>
    <mc:Fallback xmlns="">
      <p:transition spd="slow" advTm="8624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4DEE37-65D1-DF56-EF8D-C224805783A0}"/>
              </a:ext>
            </a:extLst>
          </p:cNvPr>
          <p:cNvSpPr txBox="1"/>
          <p:nvPr/>
        </p:nvSpPr>
        <p:spPr>
          <a:xfrm>
            <a:off x="2016058" y="1986222"/>
            <a:ext cx="6250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600" dirty="0"/>
              <a:t>Differentiate</a:t>
            </a:r>
            <a:endParaRPr lang="en-US" sz="36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3E0E73A-E325-84AA-4167-72D7EEBC5D9C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1272658" y="3320002"/>
            <a:ext cx="5050323" cy="86722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1C26A15-A765-4D3B-F517-6100180097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C79D919-0DEB-73BF-9D77-300EDE7CA0C7}"/>
              </a:ext>
            </a:extLst>
          </p:cNvPr>
          <p:cNvSpPr txBox="1"/>
          <p:nvPr/>
        </p:nvSpPr>
        <p:spPr>
          <a:xfrm>
            <a:off x="1271776" y="-203800"/>
            <a:ext cx="509434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 – Example 9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C165C09-237F-F29A-954D-A81214E705F4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30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867"/>
    </mc:Choice>
    <mc:Fallback xmlns="">
      <p:transition spd="slow" advTm="157867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374031-DC3F-028B-73A4-2F8D299E7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395" y="2057188"/>
            <a:ext cx="9314356" cy="282006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B2CA3A-8CF4-B746-5B65-11F466DC44A5}"/>
              </a:ext>
            </a:extLst>
          </p:cNvPr>
          <p:cNvSpPr txBox="1"/>
          <p:nvPr/>
        </p:nvSpPr>
        <p:spPr>
          <a:xfrm>
            <a:off x="1271776" y="-203800"/>
            <a:ext cx="3941785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9 Solutions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AB7834-A44E-3026-7EF1-C2DE9A97E99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57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086"/>
    </mc:Choice>
    <mc:Fallback xmlns="">
      <p:transition spd="slow" advTm="5408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4DEE37-65D1-DF56-EF8D-C224805783A0}"/>
              </a:ext>
            </a:extLst>
          </p:cNvPr>
          <p:cNvSpPr txBox="1"/>
          <p:nvPr/>
        </p:nvSpPr>
        <p:spPr>
          <a:xfrm>
            <a:off x="2016058" y="1986222"/>
            <a:ext cx="62500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3600" dirty="0"/>
              <a:t>Differentiate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88BE47-C064-CFEF-4F75-4719094ED5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116" y="3267802"/>
            <a:ext cx="3565649" cy="136821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C934340-C3C7-52AC-D66D-D91591D1AD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817D223-D830-CEEC-E8D2-94F464324591}"/>
              </a:ext>
            </a:extLst>
          </p:cNvPr>
          <p:cNvSpPr txBox="1"/>
          <p:nvPr/>
        </p:nvSpPr>
        <p:spPr>
          <a:xfrm>
            <a:off x="1271776" y="-203800"/>
            <a:ext cx="5328382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 – Example 10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DEFBA9-8678-5563-1AD7-ADEB08C0283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66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52"/>
    </mc:Choice>
    <mc:Fallback xmlns="">
      <p:transition spd="slow" advTm="6805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C271C8-A284-C841-89B8-666B9B2CB3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8049" y="1465508"/>
            <a:ext cx="6034106" cy="4562099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817F5CB-3A15-80E2-5192-816EF44F72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0B5C463-A92F-12BE-43EC-9B9E9D3DD85B}"/>
              </a:ext>
            </a:extLst>
          </p:cNvPr>
          <p:cNvSpPr txBox="1"/>
          <p:nvPr/>
        </p:nvSpPr>
        <p:spPr>
          <a:xfrm>
            <a:off x="1271776" y="-203800"/>
            <a:ext cx="399468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10 Solution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90899C-82B2-0259-81C5-34A78352E34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00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367"/>
    </mc:Choice>
    <mc:Fallback xmlns="">
      <p:transition spd="slow" advTm="163367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6971A5-0114-1F41-A9CE-769FA80B6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29111" y="1525999"/>
            <a:ext cx="4584869" cy="325316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4EF347F-FFF1-2B3E-A048-903B096A6A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44E69A-3CEF-430B-E539-5A86F0AABE1D}"/>
              </a:ext>
            </a:extLst>
          </p:cNvPr>
          <p:cNvSpPr txBox="1"/>
          <p:nvPr/>
        </p:nvSpPr>
        <p:spPr>
          <a:xfrm>
            <a:off x="1271776" y="-203800"/>
            <a:ext cx="5328382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Extra Practice – Example 11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AFF97B-BC2C-C2BB-0E5D-CACEA198DF8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26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92"/>
    </mc:Choice>
    <mc:Fallback xmlns="">
      <p:transition spd="slow" advTm="49092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F6BB7A-EE8D-53A2-2DD0-D27FE668B8E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70597" y="2067879"/>
            <a:ext cx="5464116" cy="219283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6F815BA-E810-F8D4-F253-C147F7ABB29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FCFE7DD-A1C2-5308-8FFE-ADF9DDA4CCA4}"/>
              </a:ext>
            </a:extLst>
          </p:cNvPr>
          <p:cNvSpPr txBox="1"/>
          <p:nvPr/>
        </p:nvSpPr>
        <p:spPr>
          <a:xfrm>
            <a:off x="1271776" y="-203800"/>
            <a:ext cx="3994683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Example 11 Solution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27397CD-9021-D681-82C1-5B7AE98E689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23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832"/>
    </mc:Choice>
    <mc:Fallback xmlns="">
      <p:transition spd="slow" advTm="8483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41440E-FB0F-C5ED-2D02-2E7D5FF56EC4}"/>
              </a:ext>
            </a:extLst>
          </p:cNvPr>
          <p:cNvSpPr txBox="1"/>
          <p:nvPr/>
        </p:nvSpPr>
        <p:spPr>
          <a:xfrm>
            <a:off x="1802134" y="1676700"/>
            <a:ext cx="8674555" cy="3673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Fourier Series Formula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Derivatives of Basic Trigonometric Functions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Derivatives for other functions with Trigonometric Functions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Relations for Trigonometric Functions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Practice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701A30A-3434-CAC4-72C2-B4BAADD746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2AF0CF3-8357-D2C5-CB7B-58793299DA40}"/>
              </a:ext>
            </a:extLst>
          </p:cNvPr>
          <p:cNvSpPr txBox="1"/>
          <p:nvPr/>
        </p:nvSpPr>
        <p:spPr>
          <a:xfrm>
            <a:off x="1271776" y="-203800"/>
            <a:ext cx="3574376" cy="1042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dirty="0">
                <a:solidFill>
                  <a:srgbClr val="00B0F0"/>
                </a:solidFill>
              </a:rPr>
              <a:t>Lecture Summary 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EF5045D-77CD-77BC-0EBC-54C0F8D7C319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1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864"/>
    </mc:Choice>
    <mc:Fallback xmlns="">
      <p:transition spd="slow" advTm="250864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3842</TotalTime>
  <Words>710</Words>
  <Application>Microsoft Office PowerPoint</Application>
  <PresentationFormat>Widescreen</PresentationFormat>
  <Paragraphs>251</Paragraphs>
  <Slides>40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Tajawal Medium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217</cp:revision>
  <dcterms:created xsi:type="dcterms:W3CDTF">2021-08-03T13:03:26Z</dcterms:created>
  <dcterms:modified xsi:type="dcterms:W3CDTF">2026-01-26T07:30:54Z</dcterms:modified>
</cp:coreProperties>
</file>