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46" r:id="rId7"/>
    <p:sldId id="678" r:id="rId8"/>
    <p:sldId id="674" r:id="rId9"/>
    <p:sldId id="313" r:id="rId10"/>
    <p:sldId id="652" r:id="rId11"/>
    <p:sldId id="653" r:id="rId12"/>
    <p:sldId id="610" r:id="rId13"/>
    <p:sldId id="654" r:id="rId14"/>
    <p:sldId id="630" r:id="rId15"/>
    <p:sldId id="612" r:id="rId16"/>
    <p:sldId id="631" r:id="rId17"/>
    <p:sldId id="655" r:id="rId18"/>
    <p:sldId id="632" r:id="rId19"/>
    <p:sldId id="656" r:id="rId20"/>
    <p:sldId id="634" r:id="rId21"/>
    <p:sldId id="636" r:id="rId22"/>
    <p:sldId id="659" r:id="rId23"/>
    <p:sldId id="658" r:id="rId24"/>
    <p:sldId id="660" r:id="rId25"/>
    <p:sldId id="657" r:id="rId26"/>
    <p:sldId id="661" r:id="rId27"/>
    <p:sldId id="662" r:id="rId28"/>
    <p:sldId id="664" r:id="rId29"/>
    <p:sldId id="679" r:id="rId30"/>
    <p:sldId id="663" r:id="rId31"/>
    <p:sldId id="643" r:id="rId32"/>
    <p:sldId id="680" r:id="rId33"/>
    <p:sldId id="681" r:id="rId34"/>
    <p:sldId id="665" r:id="rId35"/>
    <p:sldId id="676" r:id="rId36"/>
    <p:sldId id="666" r:id="rId37"/>
    <p:sldId id="667" r:id="rId38"/>
    <p:sldId id="668" r:id="rId39"/>
    <p:sldId id="670" r:id="rId40"/>
    <p:sldId id="682" r:id="rId41"/>
    <p:sldId id="683" r:id="rId42"/>
    <p:sldId id="677" r:id="rId43"/>
    <p:sldId id="60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6"/>
            <p14:sldId id="678"/>
            <p14:sldId id="674"/>
            <p14:sldId id="313"/>
            <p14:sldId id="652"/>
            <p14:sldId id="653"/>
            <p14:sldId id="610"/>
            <p14:sldId id="654"/>
            <p14:sldId id="630"/>
            <p14:sldId id="612"/>
            <p14:sldId id="631"/>
            <p14:sldId id="655"/>
            <p14:sldId id="632"/>
            <p14:sldId id="656"/>
            <p14:sldId id="634"/>
            <p14:sldId id="636"/>
            <p14:sldId id="659"/>
            <p14:sldId id="658"/>
            <p14:sldId id="660"/>
            <p14:sldId id="657"/>
            <p14:sldId id="661"/>
            <p14:sldId id="662"/>
            <p14:sldId id="664"/>
            <p14:sldId id="679"/>
            <p14:sldId id="663"/>
            <p14:sldId id="643"/>
            <p14:sldId id="680"/>
            <p14:sldId id="681"/>
            <p14:sldId id="665"/>
            <p14:sldId id="676"/>
            <p14:sldId id="666"/>
            <p14:sldId id="667"/>
            <p14:sldId id="668"/>
            <p14:sldId id="670"/>
            <p14:sldId id="682"/>
            <p14:sldId id="683"/>
            <p14:sldId id="677"/>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742" autoAdjust="0"/>
    <p:restoredTop sz="93741" autoAdjust="0"/>
  </p:normalViewPr>
  <p:slideViewPr>
    <p:cSldViewPr snapToGrid="0">
      <p:cViewPr>
        <p:scale>
          <a:sx n="66" d="100"/>
          <a:sy n="66" d="100"/>
        </p:scale>
        <p:origin x="448"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A4D08-5DA2-07DC-2FEA-007429EB3A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36FB2-440F-7D58-44E6-58EDDFE6ED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70124D-0916-A633-FA7F-5AA9ACB7951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572707-4CD9-2E48-81D5-90086DAF872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49329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5EBBC-21EC-DA61-1A7D-B308AC352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CC2B2-DB3C-4DBB-2859-18BBB05C82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A8946-B0BB-9A0E-57A3-7792AF44895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D6F3A64-571B-CC62-6C26-33BD849B9698}"/>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0557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AADE6-8552-4871-FEDC-15B5BF64A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B84AA-8550-EFE3-123B-98356C357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78F5D-545F-7B2C-C87E-460C5F3CD90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D44BE6E-C567-3A2C-D8C3-0D610B91608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93984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20840-CAE9-517F-CFF6-5833123539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C58FF-7F98-2363-382B-76C735905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E446E9-C846-6E71-72C3-A9DE8EB7564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BDDB9D-5583-2DB8-4E82-673AB89663A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3182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E120-0760-A35A-FF94-50A60E6A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B893CF-FB05-A06F-4CE6-D0EEDD0E10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495008-60CA-1D5F-07E2-EE575275082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7FCB71-3665-011C-7BAB-5F8BD007DBC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74697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1B8EF-20FC-6C2E-9311-5DA3EAEC40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B8087C-21FC-F062-CF31-956323A99F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AC3886-115B-99CD-AB5D-AD43FBB921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2E2FE40-9E54-EAEB-B944-0653C35B4B11}"/>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33169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7F7F-4269-6BE1-63C8-D926038EFA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A4ED77-EEEF-25C7-E0C2-74BA12F16E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68A20-67FC-B2A8-729B-C9943ED2228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4EAA989-5E85-E6F2-FA4A-30B9FA7F8704}"/>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98116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6FF27-5899-B138-7627-8C94C46E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F36E5F-2D42-BF3D-E4E7-72BDDBC2D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5CC92-3872-FE8F-7CD4-2E20600C25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E046BDA-BB61-EA82-3005-198C94B8AF7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2426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6DA13-1E68-B7A8-F316-7BCE9C1E40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80F635-FEB4-D5A1-113E-26CE0DAD8D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37E38-2120-5F25-6ECD-FB09F3CC30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DA90CA3-17B0-D1E1-7FB0-CED80BA85A0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91888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70E2B-798F-2016-C3DD-343E43F79B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875497-6A4C-0130-D67D-DAE4E04C5E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ECD0AB-D38C-7B11-24D1-64A4B820B22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D97EF68-11E7-2815-1B6C-3ABF9BE6B7E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79049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39463-8A0D-A38B-FA71-288598A158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C68353-1059-D029-5040-DFDDF8438F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CB51D-111A-6412-46B8-355AD2F3E2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8A91AA4-DE07-3FD3-EB6C-4E293F792BE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73507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870A7-1A6A-9D85-1219-4C86796C7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6ED3B3-E039-E538-F278-951236C1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03824E-6483-CC5D-AAFD-DFCC3A5C313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268D7E-7891-15D4-2BC2-3EA28A1431C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101674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76CE1-AEDC-92FC-E346-1AD7B97E6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8AE5CD-4D90-2CC5-987D-A3490F8DAC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8B4F16-C026-B105-C225-402ED7EC4B3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43FD419-55BE-32F5-CD53-3633086C0B6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83349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A905E-3EBE-CBDB-1700-98AE24644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B1892A-D1FA-1717-6A55-C927741A55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AE14EE-7505-7650-0B05-98FF9BC86F6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5460E82-9799-0F08-99C6-4C6AC685B392}"/>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3257267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9F472-818E-61AB-6EFB-A03CEE78D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EE47BC-92AC-FEFE-5BCE-B5D09F8BA4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FA112-5EB8-EC1B-FC1E-82CA43CCB9F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40C9A9F-B315-CAF2-F320-D10679C91D7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447233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C4FAC-6BC2-5C8C-7F7D-876C9777F7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68078-9715-B96E-3B26-B1D61629B7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6C1CE7-1C5F-A4D5-F1EE-055F45D9188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A3E1FE4-9ECA-0154-7814-F2DCD58D7FC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982408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A1406-3CC0-B8F8-C17A-555ACCEBF7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447E5-86A9-6C4E-7735-563770FC2F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98955E-0A0C-A957-5EF3-3F99DD7047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0A817A4-C811-4C90-74DB-2433330EF0D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806928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F595-C14C-5786-91BD-74F622415D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67208-1FA3-7AD6-F008-FE98FFE22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A27A6-17C8-C429-C1D0-5E54D1B779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9870E21-10DA-0220-348F-4A4BCF0911A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04961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67F4B-A89A-B09A-B8BF-CA7C0A6002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F8048E-454B-ACA5-0BA5-B22B00CB37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FA86FF-AF5A-0C19-5179-9335E5B557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41EC927-D9A3-A7CD-3E20-1FDBA9B7A3A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0884294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D7DBA-A7A3-1E29-B77F-9B5060D1C8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DBD3D0-5F48-3B28-01E9-34F0979C2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EBAC2-AFA4-0978-F2B8-E0B19981B81E}"/>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1F64241-AAC4-B569-D9B8-A27D8A2BE29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27823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67652-6D56-1584-86DE-722BD77E3C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6B944D-98EB-845F-B9D4-5ECD4E545C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04132F-3440-5836-5E90-3E5A88500DF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ACE71FF-CA20-354D-1215-BF02E9B18BAD}"/>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275189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6AFBA-558D-C5FD-F9B1-7CD5C9160E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289049-181B-1E07-9783-957D319034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99113-61A6-EB7D-8B68-B003671664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EFB2D57-6F51-7A31-8672-CADAA037C59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227140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8BE62-E79F-FD3F-A065-CE15403D0A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0545C-B374-85C4-1FA9-EC5667736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561CCE-180F-82AC-7826-405D3D6EBF4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CE83445-CB09-81E8-0769-CDA10B1C79D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489145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7198F-9997-ADBB-3DC5-951FC52C4F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9895DE-A2AB-6605-13C6-E08156992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88E0FC-7E40-BC05-7946-E2065E3A43A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2968FE-74CE-D10E-924A-21EACA1E1EB4}"/>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392876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1EB39-6A17-1AE9-20C9-E5D27539A4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A20AE-3450-6B08-3E0C-C3F486D8C8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E0E6E5-CDEC-0FD0-0034-A3B72088E87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F6668E2-606A-E81D-63D7-9C9B57103391}"/>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247675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EBB0A-A278-87FA-5681-5927AA8986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5FF42F-6823-3279-6ADB-3F6FFA52F9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D75868-3E92-21AA-A710-79203AF68DE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A5612F4-13CF-F9E6-0716-F2D5DFAA20C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57255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3A989-0389-4CD1-B84D-699F169D3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5E42AD-EF1F-534A-A8D7-F1FD22A06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6A0BF-9C10-FA02-5EAA-B489F5EF68C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BE6F8E8-7B17-B51B-365F-FD4A0E85B83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618167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43C60-3DE6-3E98-7BD9-5516F4B21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BB3BD8-930C-3604-F801-53C5D45AC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DCD063-3346-53C1-FF73-FB604661FD1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ABB3E12-DE7A-A47C-481F-897EF8FE726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324650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0000B-FB1B-96A3-B3AE-0B6D04DB57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5D6746-52DD-4F95-1640-2D76FD422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35C8A9-927B-AF6E-5109-7C3B5C56E5E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BBD72D0-96B4-90A3-7A60-2C5391AD4F1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287910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C0348-5835-F527-B918-EE7F495FF2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DA437-3DC6-956C-14E5-E4FD696D09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5D6C2A-6211-7467-6E27-E4F30630D7A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A0EAACC-F165-481D-4190-238197D1178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867402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BEC3F-1AA7-8D5D-7F60-CFDB4C5473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14ACA7-83DF-6B39-834B-32BD968A7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A9BD18-0992-6D84-E065-9C272BEAA8E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2D8BC42-2D32-8038-E50F-2EAEA1C0889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884018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2FE3F-52F8-81AE-F1C9-79F08D6B08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92F2AD-5630-BFFD-8548-61979CD118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2AD64B-D9C2-1D23-992F-E0442BDD499D}"/>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AA66627-4C89-52EC-D6CB-A1F534D60CD1}"/>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102466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84802" y="3647010"/>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747653" y="1754184"/>
            <a:ext cx="5080783" cy="2123658"/>
          </a:xfrm>
          <a:prstGeom prst="rect">
            <a:avLst/>
          </a:prstGeom>
          <a:noFill/>
        </p:spPr>
        <p:txBody>
          <a:bodyPr wrap="square" rtlCol="0">
            <a:spAutoFit/>
          </a:bodyPr>
          <a:lstStyle/>
          <a:p>
            <a:r>
              <a:rPr lang="en-US" sz="4400" b="1" dirty="0">
                <a:solidFill>
                  <a:srgbClr val="00B0F0"/>
                </a:solidFill>
                <a:latin typeface="Alexandria"/>
                <a:cs typeface="Times New Roman" panose="02020603050405020304" pitchFamily="18" charset="0"/>
              </a:rPr>
              <a:t> </a:t>
            </a:r>
            <a:r>
              <a:rPr lang="en-US" sz="4400" b="1" dirty="0">
                <a:solidFill>
                  <a:srgbClr val="00B0F0"/>
                </a:solidFill>
                <a:latin typeface="Alexandria" charset="0"/>
              </a:rPr>
              <a:t>Master of Financial Technology</a:t>
            </a:r>
          </a:p>
          <a:p>
            <a:endParaRPr lang="en-US" sz="4400" b="1" dirty="0">
              <a:solidFill>
                <a:srgbClr val="00B0F0"/>
              </a:solidFill>
              <a:latin typeface="Alexandria" charset="0"/>
            </a:endParaRPr>
          </a:p>
        </p:txBody>
      </p:sp>
      <p:sp>
        <p:nvSpPr>
          <p:cNvPr id="46" name="TextBox 45"/>
          <p:cNvSpPr txBox="1"/>
          <p:nvPr/>
        </p:nvSpPr>
        <p:spPr>
          <a:xfrm>
            <a:off x="693077" y="4566297"/>
            <a:ext cx="4521180"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a:t>
            </a:r>
            <a:r>
              <a:rPr lang="en-US" sz="2400" dirty="0">
                <a:latin typeface="Alexandria"/>
              </a:rPr>
              <a:t>628</a:t>
            </a:r>
          </a:p>
          <a:p>
            <a:r>
              <a:rPr lang="en-US" sz="2400" dirty="0">
                <a:latin typeface="Alexandria"/>
              </a:rPr>
              <a:t>Blockchain and Cryptocurrencies</a:t>
            </a:r>
            <a:endParaRPr lang="en-US" sz="24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5</a:t>
            </a:r>
          </a:p>
        </p:txBody>
      </p:sp>
    </p:spTree>
  </p:cSld>
  <p:clrMapOvr>
    <a:masterClrMapping/>
  </p:clrMapOvr>
  <mc:AlternateContent xmlns:mc="http://schemas.openxmlformats.org/markup-compatibility/2006" xmlns:p14="http://schemas.microsoft.com/office/powerpoint/2010/main">
    <mc:Choice Requires="p14">
      <p:transition spd="slow" p14:dur="2000" advTm="92355"/>
    </mc:Choice>
    <mc:Fallback xmlns="">
      <p:transition spd="slow" advTm="923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10"/>
    </mc:Choice>
    <mc:Fallback xmlns="">
      <p:transition spd="slow" advTm="171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81837" y="2499163"/>
            <a:ext cx="7197741" cy="1754326"/>
          </a:xfrm>
          <a:prstGeom prst="rect">
            <a:avLst/>
          </a:prstGeom>
          <a:noFill/>
        </p:spPr>
        <p:txBody>
          <a:bodyPr wrap="square" rtlCol="0">
            <a:spAutoFit/>
          </a:bodyPr>
          <a:lstStyle/>
          <a:p>
            <a:r>
              <a:rPr lang="en-EG" sz="3600" b="1" dirty="0">
                <a:solidFill>
                  <a:srgbClr val="00B0F0"/>
                </a:solidFill>
                <a:latin typeface="Alexandria"/>
                <a:cs typeface="Times New Roman" panose="02020603050405020304" pitchFamily="18" charset="0"/>
              </a:rPr>
              <a:t> </a:t>
            </a:r>
            <a:endParaRPr lang="en-US" sz="3600" dirty="0"/>
          </a:p>
          <a:p>
            <a:r>
              <a:rPr lang="en-US" sz="3600" b="1" dirty="0">
                <a:solidFill>
                  <a:srgbClr val="00B0F0"/>
                </a:solidFill>
                <a:latin typeface="Alexandria"/>
                <a:cs typeface="Times New Roman" panose="02020603050405020304" pitchFamily="18" charset="0"/>
              </a:rPr>
              <a:t>An Overview of Crypto Markets </a:t>
            </a:r>
          </a:p>
          <a:p>
            <a:endParaRPr lang="en-US" sz="36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78090"/>
    </mc:Choice>
    <mc:Fallback xmlns="">
      <p:transition spd="slow" advTm="780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Table of contents</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81837" y="2490161"/>
            <a:ext cx="8417320" cy="2862322"/>
          </a:xfrm>
          <a:prstGeom prst="rect">
            <a:avLst/>
          </a:prstGeom>
          <a:noFill/>
        </p:spPr>
        <p:txBody>
          <a:bodyPr wrap="square" rtlCol="0">
            <a:spAutoFit/>
          </a:bodyPr>
          <a:lstStyle/>
          <a:p>
            <a:r>
              <a:rPr lang="en-US" sz="2000" dirty="0">
                <a:latin typeface="Alexandria"/>
                <a:cs typeface="Times New Roman" panose="02020603050405020304" pitchFamily="18" charset="0"/>
              </a:rPr>
              <a:t>1- Introduction to Crypto Markets</a:t>
            </a:r>
            <a:endParaRPr lang="ar-JO" sz="2000" dirty="0">
              <a:latin typeface="Alexandria"/>
              <a:cs typeface="Times New Roman" panose="02020603050405020304" pitchFamily="18" charset="0"/>
            </a:endParaRPr>
          </a:p>
          <a:p>
            <a:r>
              <a:rPr lang="en-US" sz="2000" dirty="0">
                <a:latin typeface="Alexandria"/>
                <a:cs typeface="Times New Roman" panose="02020603050405020304" pitchFamily="18" charset="0"/>
              </a:rPr>
              <a:t>2- Market Structure and Key Participants</a:t>
            </a:r>
          </a:p>
          <a:p>
            <a:r>
              <a:rPr lang="ar-JO" sz="2000" dirty="0">
                <a:latin typeface="Alexandria"/>
                <a:cs typeface="Times New Roman" panose="02020603050405020304" pitchFamily="18" charset="0"/>
              </a:rPr>
              <a:t>3</a:t>
            </a:r>
            <a:r>
              <a:rPr lang="en-US" sz="2000" dirty="0">
                <a:latin typeface="Alexandria"/>
                <a:cs typeface="Times New Roman" panose="02020603050405020304" pitchFamily="18" charset="0"/>
              </a:rPr>
              <a:t>- Market Microstructure and Trading Mechanics</a:t>
            </a:r>
          </a:p>
          <a:p>
            <a:r>
              <a:rPr lang="en-US" sz="2000" dirty="0">
                <a:latin typeface="Alexandria"/>
                <a:cs typeface="Times New Roman" panose="02020603050405020304" pitchFamily="18" charset="0"/>
              </a:rPr>
              <a:t>4- Volatility, Cycles, and Price Dynamics in Crypto Markets</a:t>
            </a:r>
          </a:p>
          <a:p>
            <a:endParaRPr lang="en-US" sz="2000" dirty="0">
              <a:latin typeface="Alexandria"/>
              <a:cs typeface="Times New Roman" panose="02020603050405020304" pitchFamily="18" charset="0"/>
            </a:endParaRPr>
          </a:p>
          <a:p>
            <a:endParaRPr lang="en-US" sz="2000" b="1" dirty="0">
              <a:solidFill>
                <a:srgbClr val="00B0F0"/>
              </a:solidFill>
              <a:latin typeface="Alexandria"/>
              <a:cs typeface="Times New Roman" panose="02020603050405020304" pitchFamily="18" charset="0"/>
            </a:endParaRPr>
          </a:p>
          <a:p>
            <a:endParaRPr lang="en-US" sz="2000" b="1" dirty="0">
              <a:solidFill>
                <a:srgbClr val="00B0F0"/>
              </a:solidFill>
              <a:latin typeface="Alexandria"/>
              <a:cs typeface="Times New Roman" panose="02020603050405020304" pitchFamily="18" charset="0"/>
            </a:endParaRPr>
          </a:p>
          <a:p>
            <a:endParaRPr lang="ar-JO"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2390542662"/>
      </p:ext>
    </p:extLst>
  </p:cSld>
  <p:clrMapOvr>
    <a:masterClrMapping/>
  </p:clrMapOvr>
  <mc:AlternateContent xmlns:mc="http://schemas.openxmlformats.org/markup-compatibility/2006" xmlns:p14="http://schemas.microsoft.com/office/powerpoint/2010/main">
    <mc:Choice Requires="p14">
      <p:transition spd="slow" p14:dur="2000" advTm="90936"/>
    </mc:Choice>
    <mc:Fallback xmlns="">
      <p:transition spd="slow" advTm="9093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286FE-2483-1A9A-FA34-D3442E24B50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B9DA18A-F697-58E1-8361-89EEDA3BCFC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A0658FD-4FC6-C3E7-EBAF-31ED6107EA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1188263-7506-ED68-8480-449C21623327}"/>
              </a:ext>
            </a:extLst>
          </p:cNvPr>
          <p:cNvSpPr/>
          <p:nvPr/>
        </p:nvSpPr>
        <p:spPr>
          <a:xfrm rot="16200000" flipV="1">
            <a:off x="-639822" y="41091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E08E3C7-6306-0F6C-6D26-52D8B49409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9CF6B5A-78F3-F905-6FED-2CFD155092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4" name="TextBox 3">
            <a:extLst>
              <a:ext uri="{FF2B5EF4-FFF2-40B4-BE49-F238E27FC236}">
                <a16:creationId xmlns:a16="http://schemas.microsoft.com/office/drawing/2014/main" id="{5E94FEE6-958F-25D5-C13F-8B9B767E276E}"/>
              </a:ext>
            </a:extLst>
          </p:cNvPr>
          <p:cNvSpPr txBox="1"/>
          <p:nvPr/>
        </p:nvSpPr>
        <p:spPr>
          <a:xfrm>
            <a:off x="4293841" y="2773649"/>
            <a:ext cx="6097604" cy="646331"/>
          </a:xfrm>
          <a:prstGeom prst="rect">
            <a:avLst/>
          </a:prstGeom>
          <a:noFill/>
        </p:spPr>
        <p:txBody>
          <a:bodyPr wrap="square">
            <a:spAutoFit/>
          </a:bodyPr>
          <a:lstStyle/>
          <a:p>
            <a:r>
              <a:rPr lang="en-US" sz="3600" b="1" dirty="0">
                <a:solidFill>
                  <a:srgbClr val="00B0F0"/>
                </a:solidFill>
                <a:latin typeface="Alexandria"/>
                <a:cs typeface="Times New Roman" panose="02020603050405020304" pitchFamily="18" charset="0"/>
              </a:rPr>
              <a:t>Introduction to Crypto Markets</a:t>
            </a:r>
          </a:p>
        </p:txBody>
      </p:sp>
    </p:spTree>
    <p:extLst>
      <p:ext uri="{BB962C8B-B14F-4D97-AF65-F5344CB8AC3E}">
        <p14:creationId xmlns:p14="http://schemas.microsoft.com/office/powerpoint/2010/main" val="334077940"/>
      </p:ext>
    </p:extLst>
  </p:cSld>
  <p:clrMapOvr>
    <a:masterClrMapping/>
  </p:clrMapOvr>
  <mc:AlternateContent xmlns:mc="http://schemas.openxmlformats.org/markup-compatibility/2006" xmlns:p14="http://schemas.microsoft.com/office/powerpoint/2010/main">
    <mc:Choice Requires="p14">
      <p:transition spd="slow" p14:dur="2000" advTm="17580"/>
    </mc:Choice>
    <mc:Fallback xmlns="">
      <p:transition spd="slow" advTm="175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76430" y="1035950"/>
            <a:ext cx="11499014" cy="5355312"/>
          </a:xfrm>
          <a:prstGeom prst="rect">
            <a:avLst/>
          </a:prstGeom>
          <a:noFill/>
        </p:spPr>
        <p:txBody>
          <a:bodyPr wrap="square">
            <a:spAutoFit/>
          </a:bodyPr>
          <a:lstStyle/>
          <a:p>
            <a:pPr algn="just"/>
            <a:r>
              <a:rPr lang="en-US" dirty="0">
                <a:latin typeface="Alexandria"/>
              </a:rPr>
              <a:t> </a:t>
            </a:r>
            <a:r>
              <a:rPr lang="en-US" b="1" dirty="0">
                <a:latin typeface="Alexandria"/>
              </a:rPr>
              <a:t>What Are Crypto Assets?</a:t>
            </a:r>
          </a:p>
          <a:p>
            <a:pPr algn="just"/>
            <a:r>
              <a:rPr lang="en-US" dirty="0">
                <a:latin typeface="Alexandria"/>
              </a:rPr>
              <a:t>Crypto markets revolve around a broad class of instruments usually called </a:t>
            </a:r>
            <a:r>
              <a:rPr lang="en-US" i="1" dirty="0">
                <a:latin typeface="Alexandria"/>
              </a:rPr>
              <a:t>crypto assets</a:t>
            </a:r>
            <a:r>
              <a:rPr lang="en-US" dirty="0">
                <a:latin typeface="Alexandria"/>
              </a:rPr>
              <a:t>. At the most basic level, a crypto asset is a digital representation of value or rights that is recorded and transferred on a distributed ledger, typically a blockchain. Unlike traditional financial assets that are recorded in centralized databases controlled by a single institution (such as a bank, a custodian, or a central securities depository), crypto assets exist as entries in a shared, append‑only ledger maintained by a decentralized network of nodes.</a:t>
            </a:r>
          </a:p>
          <a:p>
            <a:pPr algn="just"/>
            <a:r>
              <a:rPr lang="en-US" dirty="0">
                <a:latin typeface="Alexandria"/>
              </a:rPr>
              <a:t>The term </a:t>
            </a:r>
            <a:r>
              <a:rPr lang="en-US" i="1" dirty="0">
                <a:latin typeface="Alexandria"/>
              </a:rPr>
              <a:t>cryptocurrency</a:t>
            </a:r>
            <a:r>
              <a:rPr lang="en-US" dirty="0">
                <a:latin typeface="Alexandria"/>
              </a:rPr>
              <a:t> is often used loosely to describe all of these assets, but this is imprecise. A cryptocurrency, in the narrow sense, is a crypto asset intended primarily to function as a medium of exchange, a store of value, and a unit of account (for example, Bitcoin in its original design). In practice, the ecosystem includes multiple categories:</a:t>
            </a:r>
          </a:p>
          <a:p>
            <a:pPr algn="just"/>
            <a:r>
              <a:rPr lang="en-US" b="1" dirty="0">
                <a:latin typeface="Alexandria"/>
              </a:rPr>
              <a:t>- Payment coins</a:t>
            </a:r>
            <a:r>
              <a:rPr lang="en-US" dirty="0">
                <a:latin typeface="Alexandria"/>
              </a:rPr>
              <a:t> (e.g., Bitcoin, Litecoin): designed primarily for peer‑to‑peer value transfer.</a:t>
            </a:r>
          </a:p>
          <a:p>
            <a:pPr algn="just"/>
            <a:r>
              <a:rPr lang="en-US" b="1" dirty="0">
                <a:latin typeface="Alexandria"/>
              </a:rPr>
              <a:t>- Platform tokens</a:t>
            </a:r>
            <a:r>
              <a:rPr lang="en-US" dirty="0">
                <a:latin typeface="Alexandria"/>
              </a:rPr>
              <a:t> (e.g., Ether on Ethereum): native tokens used to pay for computation and interact with smart contracts.</a:t>
            </a:r>
          </a:p>
          <a:p>
            <a:pPr algn="just"/>
            <a:r>
              <a:rPr lang="en-US" b="1" dirty="0">
                <a:latin typeface="Alexandria"/>
              </a:rPr>
              <a:t>- Stablecoins</a:t>
            </a:r>
            <a:r>
              <a:rPr lang="en-US" dirty="0">
                <a:latin typeface="Alexandria"/>
              </a:rPr>
              <a:t> (e.g., USDT, USDC): tokens pegged to external reference assets, usually fiat currencies.</a:t>
            </a:r>
          </a:p>
          <a:p>
            <a:pPr algn="just"/>
            <a:r>
              <a:rPr lang="en-US" b="1" dirty="0">
                <a:latin typeface="Alexandria"/>
              </a:rPr>
              <a:t>- Governance tokens</a:t>
            </a:r>
            <a:r>
              <a:rPr lang="en-US" dirty="0">
                <a:latin typeface="Alexandria"/>
              </a:rPr>
              <a:t> of decentralized protocols.</a:t>
            </a:r>
          </a:p>
          <a:p>
            <a:pPr algn="just"/>
            <a:r>
              <a:rPr lang="en-US" b="1" dirty="0">
                <a:latin typeface="Alexandria"/>
              </a:rPr>
              <a:t>- Non‑Fungible Tokens (NFTs)</a:t>
            </a:r>
            <a:r>
              <a:rPr lang="en-US" dirty="0">
                <a:latin typeface="Alexandria"/>
              </a:rPr>
              <a:t> representing unique digital items or rights.</a:t>
            </a:r>
          </a:p>
          <a:p>
            <a:pPr algn="just"/>
            <a:r>
              <a:rPr lang="en-US" b="1" dirty="0">
                <a:latin typeface="Alexandria"/>
              </a:rPr>
              <a:t>- Security‑like tokens</a:t>
            </a:r>
            <a:r>
              <a:rPr lang="en-US" dirty="0">
                <a:latin typeface="Alexandria"/>
              </a:rPr>
              <a:t> that may represent claims on cash flows or other financial rights.</a:t>
            </a:r>
          </a:p>
          <a:p>
            <a:pPr algn="just"/>
            <a:r>
              <a:rPr lang="en-US" dirty="0">
                <a:latin typeface="Alexandria"/>
              </a:rPr>
              <a:t>From a market‑structure perspective, this heterogeneity matters. Different classes of assets attract different investor bases, exhibit distinct liquidity and volatility profiles, and respond to different economic and regulatory drivers. For doctoral‑level study, it is essential to treat “crypto markets” not as a monolithic object, but as a layered system of interrelated sub‑markets.</a:t>
            </a:r>
          </a:p>
        </p:txBody>
      </p:sp>
    </p:spTree>
  </p:cSld>
  <p:clrMapOvr>
    <a:masterClrMapping/>
  </p:clrMapOvr>
  <mc:AlternateContent xmlns:mc="http://schemas.openxmlformats.org/markup-compatibility/2006" xmlns:p14="http://schemas.microsoft.com/office/powerpoint/2010/main">
    <mc:Choice Requires="p14">
      <p:transition spd="slow" p14:dur="2000" advTm="113595"/>
    </mc:Choice>
    <mc:Fallback xmlns="">
      <p:transition spd="slow" advTm="1135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9106C-DEFE-C5FC-A5D8-1AB052067C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DFCF8D6-1900-9BFC-4B8D-0D9AB159C28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CA2259-BEDB-C05D-F6A5-F82E07FC56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A711D-B021-5E71-4CCC-4C0C1C74559F}"/>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FC02796-1206-8C02-2D8B-75C09482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44C5940-936C-83C7-295D-F93EDA08DA30}"/>
              </a:ext>
            </a:extLst>
          </p:cNvPr>
          <p:cNvSpPr/>
          <p:nvPr/>
        </p:nvSpPr>
        <p:spPr>
          <a:xfrm>
            <a:off x="436345" y="671690"/>
            <a:ext cx="11319309" cy="6186309"/>
          </a:xfrm>
          <a:prstGeom prst="rect">
            <a:avLst/>
          </a:prstGeom>
          <a:noFill/>
        </p:spPr>
        <p:txBody>
          <a:bodyPr wrap="square">
            <a:spAutoFit/>
          </a:bodyPr>
          <a:lstStyle/>
          <a:p>
            <a:pPr algn="just"/>
            <a:r>
              <a:rPr lang="en-US" dirty="0">
                <a:latin typeface="Alexandria"/>
              </a:rPr>
              <a:t>Historical Evolution of Crypto Markets</a:t>
            </a:r>
          </a:p>
          <a:p>
            <a:pPr algn="just"/>
            <a:r>
              <a:rPr lang="en-US" dirty="0">
                <a:latin typeface="Alexandria"/>
              </a:rPr>
              <a:t>The crypto market has evolved through several distinct phases, each characterized by specific narratives, technologies, and forms of participation.</a:t>
            </a:r>
          </a:p>
          <a:p>
            <a:pPr marL="342900" indent="-342900" algn="just">
              <a:buAutoNum type="arabicParenBoth"/>
            </a:pPr>
            <a:r>
              <a:rPr lang="en-US" b="1" dirty="0">
                <a:latin typeface="Alexandria"/>
              </a:rPr>
              <a:t>Pre‑Bitcoin Experiments (1980s–2008)</a:t>
            </a:r>
          </a:p>
          <a:p>
            <a:pPr algn="just"/>
            <a:br>
              <a:rPr lang="en-US" dirty="0">
                <a:latin typeface="Alexandria"/>
              </a:rPr>
            </a:br>
            <a:r>
              <a:rPr lang="en-US" dirty="0">
                <a:latin typeface="Alexandria"/>
              </a:rPr>
              <a:t>Before Bitcoin, multiple attempts were made to create digital cash and alternative payment systems (e.g., David </a:t>
            </a:r>
            <a:r>
              <a:rPr lang="en-US" dirty="0" err="1">
                <a:latin typeface="Alexandria"/>
              </a:rPr>
              <a:t>Chaum’s</a:t>
            </a:r>
            <a:r>
              <a:rPr lang="en-US" dirty="0">
                <a:latin typeface="Alexandria"/>
              </a:rPr>
              <a:t> </a:t>
            </a:r>
            <a:r>
              <a:rPr lang="en-US" dirty="0" err="1">
                <a:latin typeface="Alexandria"/>
              </a:rPr>
              <a:t>eCash</a:t>
            </a:r>
            <a:r>
              <a:rPr lang="en-US" dirty="0">
                <a:latin typeface="Alexandria"/>
              </a:rPr>
              <a:t>, </a:t>
            </a:r>
            <a:r>
              <a:rPr lang="en-US" dirty="0" err="1">
                <a:latin typeface="Alexandria"/>
              </a:rPr>
              <a:t>Hashcash</a:t>
            </a:r>
            <a:r>
              <a:rPr lang="en-US" dirty="0">
                <a:latin typeface="Alexandria"/>
              </a:rPr>
              <a:t>, Bit Gold, and b‑money). These experiments addressed pieces of the problem such as digital signatures or proof‑of‑work but did not produce a fully decentralized, censorship‑resistant monetary system.</a:t>
            </a:r>
          </a:p>
          <a:p>
            <a:pPr algn="just"/>
            <a:r>
              <a:rPr lang="en-US" b="1" dirty="0">
                <a:latin typeface="Alexandria"/>
              </a:rPr>
              <a:t>(2) Bitcoin Genesis and Early Market (2009–2012)</a:t>
            </a:r>
          </a:p>
          <a:p>
            <a:pPr algn="just"/>
            <a:br>
              <a:rPr lang="en-US" dirty="0">
                <a:latin typeface="Alexandria"/>
              </a:rPr>
            </a:br>
            <a:r>
              <a:rPr lang="en-US" dirty="0">
                <a:latin typeface="Alexandria"/>
              </a:rPr>
              <a:t>The publication of the Bitcoin white paper in 2008 and the launch of the Bitcoin network in 2009 introduced a practical solution to the “double‑spending problem” without a central authority. For the first years, Bitcoin traded on small, often informal platforms. Price discovery was extremely noisy, liquidity was thin, and participation was largely confined to cypherpunks, hobbyists, and a small group of early adopters. Market capitalization was negligible from a global macro perspective.</a:t>
            </a:r>
          </a:p>
          <a:p>
            <a:pPr algn="just"/>
            <a:r>
              <a:rPr lang="en-US" b="1" dirty="0">
                <a:latin typeface="Alexandria"/>
              </a:rPr>
              <a:t>(3) The First Major Bull Cycle and Altcoin Emergence (2013–2016)</a:t>
            </a:r>
          </a:p>
          <a:p>
            <a:pPr algn="just"/>
            <a:br>
              <a:rPr lang="en-US" dirty="0">
                <a:latin typeface="Alexandria"/>
              </a:rPr>
            </a:br>
            <a:r>
              <a:rPr lang="en-US" dirty="0">
                <a:latin typeface="Alexandria"/>
              </a:rPr>
              <a:t>As Bitcoin’s price began to appreciate and media coverage intensified, more participants entered the market. Competing cryptocurrencies (“altcoins”) emerged, experimenting with different consensus mechanisms, monetary policies, and feature sets (e.g., privacy coins such as Monero and </a:t>
            </a:r>
            <a:r>
              <a:rPr lang="en-US" dirty="0" err="1">
                <a:latin typeface="Alexandria"/>
              </a:rPr>
              <a:t>Zcash</a:t>
            </a:r>
            <a:r>
              <a:rPr lang="en-US" dirty="0">
                <a:latin typeface="Alexandria"/>
              </a:rPr>
              <a:t>). Exchanges grew more sophisticated, but remained lightly regulated. Arbitrage opportunities and cross‑exchange price dislocations were common, reflecting high frictions and segmentation across venues.</a:t>
            </a:r>
          </a:p>
        </p:txBody>
      </p:sp>
    </p:spTree>
    <p:extLst>
      <p:ext uri="{BB962C8B-B14F-4D97-AF65-F5344CB8AC3E}">
        <p14:creationId xmlns:p14="http://schemas.microsoft.com/office/powerpoint/2010/main" val="4233870398"/>
      </p:ext>
    </p:extLst>
  </p:cSld>
  <p:clrMapOvr>
    <a:masterClrMapping/>
  </p:clrMapOvr>
  <mc:AlternateContent xmlns:mc="http://schemas.openxmlformats.org/markup-compatibility/2006" xmlns:p14="http://schemas.microsoft.com/office/powerpoint/2010/main">
    <mc:Choice Requires="p14">
      <p:transition spd="slow" p14:dur="2000" advTm="121722"/>
    </mc:Choice>
    <mc:Fallback xmlns="">
      <p:transition spd="slow" advTm="12172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C74CA-B1A1-F4A6-79E7-6710D4D6AF3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D3F8D-5B00-0710-BE15-A75504064E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7D0378-3D72-DEF2-9E57-4A936EE014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9C08559-E366-B424-8F85-FB0921801D8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FF10BFE-3C4E-05C6-0AAB-88CA09B80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052EDA7-B1F5-65C1-56D8-D6CDDF870C2B}"/>
              </a:ext>
            </a:extLst>
          </p:cNvPr>
          <p:cNvSpPr/>
          <p:nvPr/>
        </p:nvSpPr>
        <p:spPr>
          <a:xfrm>
            <a:off x="527785" y="746598"/>
            <a:ext cx="11136430" cy="6186309"/>
          </a:xfrm>
          <a:prstGeom prst="rect">
            <a:avLst/>
          </a:prstGeom>
          <a:noFill/>
        </p:spPr>
        <p:txBody>
          <a:bodyPr wrap="square">
            <a:spAutoFit/>
          </a:bodyPr>
          <a:lstStyle/>
          <a:p>
            <a:pPr algn="just"/>
            <a:r>
              <a:rPr lang="en-US" b="1" dirty="0">
                <a:latin typeface="Alexandria"/>
              </a:rPr>
              <a:t>(4) ICO Boom and Platform Era (2017–2018)</a:t>
            </a:r>
          </a:p>
          <a:p>
            <a:pPr algn="just"/>
            <a:br>
              <a:rPr lang="en-US" dirty="0">
                <a:latin typeface="Alexandria"/>
              </a:rPr>
            </a:br>
            <a:r>
              <a:rPr lang="en-US" dirty="0">
                <a:latin typeface="Alexandria"/>
              </a:rPr>
              <a:t>The introduction of Ethereum’s programmable smart contracts enabled token issuance directly on‑chain. This gave rise to the </a:t>
            </a:r>
            <a:r>
              <a:rPr lang="en-US" b="1" dirty="0">
                <a:latin typeface="Alexandria"/>
              </a:rPr>
              <a:t>Initial Coin Offering (ICO)</a:t>
            </a:r>
            <a:r>
              <a:rPr lang="en-US" dirty="0">
                <a:latin typeface="Alexandria"/>
              </a:rPr>
              <a:t> model, in which projects issued tokens to raise capital from a global investor base, often with minimal regulatory oversight and highly speculative valuations. Market capitalization surged, and volatility reached extreme levels. While many ICOs were unsustainable or fraudulent, this period cemented the role of crypto markets as a global, always‑on capital formation arena.</a:t>
            </a:r>
          </a:p>
          <a:p>
            <a:pPr algn="just"/>
            <a:r>
              <a:rPr lang="en-US" b="1" dirty="0">
                <a:latin typeface="Alexandria"/>
              </a:rPr>
              <a:t>(5) DeFi, Stablecoins, and Institutional Attention (2019–2021)</a:t>
            </a:r>
          </a:p>
          <a:p>
            <a:pPr algn="just"/>
            <a:br>
              <a:rPr lang="en-US" dirty="0">
                <a:latin typeface="Alexandria"/>
              </a:rPr>
            </a:br>
            <a:r>
              <a:rPr lang="en-US" dirty="0">
                <a:latin typeface="Alexandria"/>
              </a:rPr>
              <a:t>The next structural phase saw the rise of </a:t>
            </a:r>
            <a:r>
              <a:rPr lang="en-US" b="1" dirty="0">
                <a:latin typeface="Alexandria"/>
              </a:rPr>
              <a:t>Decentralized Finance (DeFi)</a:t>
            </a:r>
            <a:r>
              <a:rPr lang="en-US" dirty="0">
                <a:latin typeface="Alexandria"/>
              </a:rPr>
              <a:t> protocols (decentralized exchanges, lending platforms, derivatives on‑chain) and the large‑scale adoption of </a:t>
            </a:r>
            <a:r>
              <a:rPr lang="en-US" b="1" dirty="0">
                <a:latin typeface="Alexandria"/>
              </a:rPr>
              <a:t>stablecoins</a:t>
            </a:r>
            <a:r>
              <a:rPr lang="en-US" dirty="0">
                <a:latin typeface="Alexandria"/>
              </a:rPr>
              <a:t> as crypto‑native settlement instruments. At the same time, institutional players hedge funds, proprietary trading firms, and eventually some asset managers began to enter the market, driven by the search for uncorrelated returns, macro hedges, and high‑frequency trading opportunities. Market infrastructure improved, with more professional custody solutions, derivatives exchanges, and data providers.</a:t>
            </a:r>
          </a:p>
          <a:p>
            <a:pPr algn="just"/>
            <a:r>
              <a:rPr lang="en-US" b="1" dirty="0">
                <a:latin typeface="Alexandria"/>
              </a:rPr>
              <a:t>(6) Integration and Regulation (2021–present)</a:t>
            </a:r>
          </a:p>
          <a:p>
            <a:pPr algn="just"/>
            <a:br>
              <a:rPr lang="en-US" dirty="0">
                <a:latin typeface="Alexandria"/>
              </a:rPr>
            </a:br>
            <a:r>
              <a:rPr lang="en-US" dirty="0">
                <a:latin typeface="Alexandria"/>
              </a:rPr>
              <a:t>Crypto markets are now deeply entangled with the broader financial system. Bitcoin and other major assets are included in indices, referenced by exchange‑traded products in multiple jurisdictions, and monitored by central banks and international bodies. Regulatory scrutiny has intensified, especially around stablecoins, centralized exchanges, and KYC/AML compliance. Simultaneously, technological innovation continues with Layer‑2 scaling solutions, cross‑chain bridges, and more complex forms of on‑chain financial engineering.</a:t>
            </a:r>
          </a:p>
        </p:txBody>
      </p:sp>
    </p:spTree>
    <p:extLst>
      <p:ext uri="{BB962C8B-B14F-4D97-AF65-F5344CB8AC3E}">
        <p14:creationId xmlns:p14="http://schemas.microsoft.com/office/powerpoint/2010/main" val="2954214398"/>
      </p:ext>
    </p:extLst>
  </p:cSld>
  <p:clrMapOvr>
    <a:masterClrMapping/>
  </p:clrMapOvr>
  <mc:AlternateContent xmlns:mc="http://schemas.openxmlformats.org/markup-compatibility/2006" xmlns:p14="http://schemas.microsoft.com/office/powerpoint/2010/main">
    <mc:Choice Requires="p14">
      <p:transition spd="slow" p14:dur="2000" advTm="184942"/>
    </mc:Choice>
    <mc:Fallback xmlns="">
      <p:transition spd="slow" advTm="1849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616017" y="899652"/>
            <a:ext cx="10481911" cy="6247864"/>
          </a:xfrm>
          <a:prstGeom prst="rect">
            <a:avLst/>
          </a:prstGeom>
          <a:noFill/>
        </p:spPr>
        <p:txBody>
          <a:bodyPr wrap="square">
            <a:spAutoFit/>
          </a:bodyPr>
          <a:lstStyle/>
          <a:p>
            <a:pPr algn="ctr"/>
            <a:r>
              <a:rPr lang="en-US" sz="2000" b="1" dirty="0">
                <a:latin typeface="Alexandria"/>
                <a:cs typeface="Times New Roman" panose="02020603050405020304" pitchFamily="18" charset="0"/>
              </a:rPr>
              <a:t>Distinctive Features of Crypto Markets</a:t>
            </a:r>
            <a:endParaRPr lang="ar-JO" sz="2000" b="1" dirty="0">
              <a:latin typeface="Alexandria"/>
              <a:cs typeface="Times New Roman" panose="02020603050405020304" pitchFamily="18" charset="0"/>
            </a:endParaRPr>
          </a:p>
          <a:p>
            <a:pPr algn="just"/>
            <a:endParaRPr lang="ar-JO"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Crypto markets possess a set of structural characteristics that set them fundamentally apart from traditional financial markets, creating both unique opportunities for efficiency and distinct challenges for risk management. These features emerge from the intersection of decentralized technology, global accessibility, and continuous operation, producing a trading environment that operates under rules quite different from those governing stock exchanges, bond markets, or currency trading platforms.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most immediately apparent distinction is the continuous, borderless nature of trading activity. Traditional financial markets adhere to defined operating hours tied to specific geographic time zones New York closes at 4 PM EST, Tokyo opens at 9 AM JST, and London operates between these windows. Crypto markets reject this temporal constraint entirely. Trading occurs 24 hours per day, 7 days per week, 365 days per year, with meaningful price discovery happening across every time zone simultaneously. A macroeconomic announcement from the U.S. Federal Reserve at 2 PM EST ripples through Asian markets while European traders are still active and U.S. West Coast participants prepare to enter. This creates a perpetual feedback loop where news, sentiment, and positioning interact continuously without the natural "cooling off" periods provided by overnight gaps or weekend halts.</a:t>
            </a:r>
          </a:p>
          <a:p>
            <a:pPr algn="just"/>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35178"/>
    </mc:Choice>
    <mc:Fallback xmlns="">
      <p:transition spd="slow" advTm="13517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97BF5-0EEA-D37B-64E6-196C2896409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F52857-8C77-E069-2F87-36AA04E39C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77EF3C8-6675-4D57-A9DA-28815CE2FC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BC75E20-DC32-FB8C-495C-5E8EEBC28D9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A9604E6-463D-DE9A-2CE2-CAF6EEF9F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5686C85-0C2F-1F20-9D33-35C9ECA5B35E}"/>
              </a:ext>
            </a:extLst>
          </p:cNvPr>
          <p:cNvSpPr/>
          <p:nvPr/>
        </p:nvSpPr>
        <p:spPr>
          <a:xfrm>
            <a:off x="364156" y="899652"/>
            <a:ext cx="11463688" cy="5909310"/>
          </a:xfrm>
          <a:prstGeom prst="rect">
            <a:avLst/>
          </a:prstGeom>
          <a:noFill/>
        </p:spPr>
        <p:txBody>
          <a:bodyPr wrap="square">
            <a:spAutoFit/>
          </a:bodyPr>
          <a:lstStyle/>
          <a:p>
            <a:pPr algn="just"/>
            <a:r>
              <a:rPr lang="en-US" dirty="0">
                <a:latin typeface="Alexandria"/>
                <a:cs typeface="Times New Roman" panose="02020603050405020304" pitchFamily="18" charset="0"/>
              </a:rPr>
              <a:t>This nonstop operation fundamentally alters price formation dynamics. In equity markets, for example, overnight news accumulates and resolves itself through opening gaps, allowing market participants time to digest information and institutions to rebalance portfolios methodically. In crypto markets, reactions are immediate and often amplified by algorithmic trading, social media sentiment, and leveraged positions that can trigger cascading liquidations within minutes. The absence of circuit breakers standard features in regulated exchanges means that momentum can build unchecked until countervailing forces emerge organically. This environment rewards speed and sophisticated risk systems while punishing complacency.</a:t>
            </a:r>
          </a:p>
          <a:p>
            <a:pPr algn="just"/>
            <a:r>
              <a:rPr lang="en-US" dirty="0">
                <a:latin typeface="Alexandria"/>
                <a:cs typeface="Times New Roman" panose="02020603050405020304" pitchFamily="18" charset="0"/>
              </a:rPr>
              <a:t>Complementing this temporal continuity is global fragmentation combined with arbitrage-driven integration. At any given moment, the same Bitcoin might trade on 50+ centralized exchanges (Binance, Coinbase, Kraken, </a:t>
            </a:r>
            <a:r>
              <a:rPr lang="en-US" dirty="0" err="1">
                <a:latin typeface="Alexandria"/>
                <a:cs typeface="Times New Roman" panose="02020603050405020304" pitchFamily="18" charset="0"/>
              </a:rPr>
              <a:t>KuCoin</a:t>
            </a:r>
            <a:r>
              <a:rPr lang="en-US" dirty="0">
                <a:latin typeface="Alexandria"/>
                <a:cs typeface="Times New Roman" panose="02020603050405020304" pitchFamily="18" charset="0"/>
              </a:rPr>
              <a:t>) and hundreds of decentralized platforms (Uniswap, Curve, </a:t>
            </a:r>
            <a:r>
              <a:rPr lang="en-US" dirty="0" err="1">
                <a:latin typeface="Alexandria"/>
                <a:cs typeface="Times New Roman" panose="02020603050405020304" pitchFamily="18" charset="0"/>
              </a:rPr>
              <a:t>SushiSwap</a:t>
            </a:r>
            <a:r>
              <a:rPr lang="en-US" dirty="0">
                <a:latin typeface="Alexandria"/>
                <a:cs typeface="Times New Roman" panose="02020603050405020304" pitchFamily="18" charset="0"/>
              </a:rPr>
              <a:t>), each with its own order book, liquidity pool, fee structure, and regional user base. Tokyo traders might see different prices from those in London or New York due to localized supply-demand imbalances, regulatory restrictions, or platform-specific </a:t>
            </a:r>
          </a:p>
          <a:p>
            <a:pPr algn="just"/>
            <a:r>
              <a:rPr lang="en-US" dirty="0">
                <a:latin typeface="Alexandria"/>
                <a:cs typeface="Times New Roman" panose="02020603050405020304" pitchFamily="18" charset="0"/>
              </a:rPr>
              <a:t>events. Yet these markets remain tightly connected through professional arbitrageurs who exploit even tiny discrepancies using high-frequency algorithms, cross-exchange APIs, and sophisticated capital deployment.</a:t>
            </a:r>
          </a:p>
          <a:p>
            <a:pPr algn="just"/>
            <a:endParaRPr lang="en-US" dirty="0">
              <a:latin typeface="Alexandria"/>
              <a:cs typeface="Times New Roman" panose="02020603050405020304" pitchFamily="18" charset="0"/>
            </a:endParaRPr>
          </a:p>
          <a:p>
            <a:pPr algn="just"/>
            <a:r>
              <a:rPr lang="en-US" dirty="0">
                <a:latin typeface="Alexandria"/>
                <a:cs typeface="Times New Roman" panose="02020603050405020304" pitchFamily="18" charset="0"/>
              </a:rPr>
              <a:t>The result is a genuinely unique market structure: locally fragmented but globally price-coherent. A liquidity shock on a regional exchange like </a:t>
            </a:r>
            <a:r>
              <a:rPr lang="en-US" dirty="0" err="1">
                <a:latin typeface="Alexandria"/>
                <a:cs typeface="Times New Roman" panose="02020603050405020304" pitchFamily="18" charset="0"/>
              </a:rPr>
              <a:t>BitMEX</a:t>
            </a:r>
            <a:r>
              <a:rPr lang="en-US" dirty="0">
                <a:latin typeface="Alexandria"/>
                <a:cs typeface="Times New Roman" panose="02020603050405020304" pitchFamily="18" charset="0"/>
              </a:rPr>
              <a:t> can transmit worldwide within seconds as arbitrage bots rebalance positions across venues. This creates complex dynamics where individual platform failures rarely destabilize the broader ecosystem, but correlated behavior across fragmented venues can amplify systemic stress. Understanding this balance between fragmentation and integration requires examining both the micro-level behavior of individual trading venues and the macro-level forces that maintain cross-market consistency</a:t>
            </a:r>
          </a:p>
        </p:txBody>
      </p:sp>
    </p:spTree>
    <p:extLst>
      <p:ext uri="{BB962C8B-B14F-4D97-AF65-F5344CB8AC3E}">
        <p14:creationId xmlns:p14="http://schemas.microsoft.com/office/powerpoint/2010/main" val="448847810"/>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A66F1A-F627-161F-096F-E690519999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B0D17EE-A689-EDA1-19C9-CE95DF06E1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7D8AB1D-A90F-D60F-C727-8D4027760C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B37968-4373-7F40-7053-9398A02AF36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CE9B1DB-69AC-C215-C7FD-59541F2B7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431FE74-F48C-3B1C-6CAE-C543E3E64130}"/>
              </a:ext>
            </a:extLst>
          </p:cNvPr>
          <p:cNvSpPr/>
          <p:nvPr/>
        </p:nvSpPr>
        <p:spPr>
          <a:xfrm>
            <a:off x="259883" y="899652"/>
            <a:ext cx="11559940" cy="5940088"/>
          </a:xfrm>
          <a:prstGeom prst="rect">
            <a:avLst/>
          </a:prstGeom>
          <a:noFill/>
        </p:spPr>
        <p:txBody>
          <a:bodyPr wrap="square">
            <a:spAutoFit/>
          </a:bodyPr>
          <a:lstStyle/>
          <a:p>
            <a:pPr algn="just"/>
            <a:r>
              <a:rPr lang="en-US" sz="2000" dirty="0">
                <a:latin typeface="Alexandria"/>
                <a:cs typeface="Times New Roman" panose="02020603050405020304" pitchFamily="18" charset="0"/>
              </a:rPr>
              <a:t>Perhaps the most philosophically intriguing feature is the paradox of pseudonymity and transparency. Every Bitcoin transaction since the genesis block exists as a permanent, publicly inspectable record on the blockchain. Anyone with basic technical knowledge can trace funds flowing from wallet to wallet, analyze patterns of accumulation and distribution, or reconstruct the trading history of specific exchange deposit addresses. This granular transparency exceeds anything available in traditional markets, where transaction-level data typically remains proprietary to exchanges, clearinghouses, or regulators.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Yet this same transparency exists alongside pseudonymity. Blockchain addresses (e.g., "1A1zP1eP5QGefi2DMPTfTL5SLmv7DivfNa") carry no inherent link to real-world identities. The same wallet might belong to an individual trader in Nigeria, a hedge fund in Singapore, or a criminal network operating across jurisdictions. Sophisticated market participants leverage this duality, using on-chain analytics to track "whale" movements (large transfers suggesting institutional positioning), monitor exchange inflows/outflows as sentiment indicators, or detect patterns of exchange manipulation. Meanwhile, privacy-conscious users employ coin-mixing services, privacy coins, or layer-2 solutions to obscure their footprints.</a:t>
            </a:r>
          </a:p>
          <a:p>
            <a:pPr algn="just"/>
            <a:r>
              <a:rPr lang="en-US" sz="2000" dirty="0">
                <a:latin typeface="Alexandria"/>
                <a:cs typeface="Times New Roman" panose="02020603050405020304" pitchFamily="18" charset="0"/>
              </a:rPr>
              <a:t>This combination produces unprecedented analytical opportunities. Researchers and sophisticated investors can construct datasets revealing behavioral patterns such as when long-term holders ("</a:t>
            </a:r>
            <a:r>
              <a:rPr lang="en-US" sz="2000" dirty="0" err="1">
                <a:latin typeface="Alexandria"/>
                <a:cs typeface="Times New Roman" panose="02020603050405020304" pitchFamily="18" charset="0"/>
              </a:rPr>
              <a:t>HODLers</a:t>
            </a:r>
            <a:r>
              <a:rPr lang="en-US" sz="2000" dirty="0">
                <a:latin typeface="Alexandria"/>
                <a:cs typeface="Times New Roman" panose="02020603050405020304" pitchFamily="18" charset="0"/>
              </a:rPr>
              <a:t>") begin distributing into rising prices, or when exchanges accumulate coins ahead of anticipated selloffs that remain opaque in traditional markets. However, the pseudonymity layer also enables regulatory challenges, including money laundering concerns and difficulties implementing traditional investor protection mechanisms.</a:t>
            </a:r>
          </a:p>
        </p:txBody>
      </p:sp>
    </p:spTree>
    <p:extLst>
      <p:ext uri="{BB962C8B-B14F-4D97-AF65-F5344CB8AC3E}">
        <p14:creationId xmlns:p14="http://schemas.microsoft.com/office/powerpoint/2010/main" val="3890516901"/>
      </p:ext>
    </p:extLst>
  </p:cSld>
  <p:clrMapOvr>
    <a:masterClrMapping/>
  </p:clrMapOvr>
  <mc:AlternateContent xmlns:mc="http://schemas.openxmlformats.org/markup-compatibility/2006" xmlns:p14="http://schemas.microsoft.com/office/powerpoint/2010/main">
    <mc:Choice Requires="p14">
      <p:transition spd="slow" p14:dur="2000" advTm="96463"/>
    </mc:Choice>
    <mc:Fallback xmlns="">
      <p:transition spd="slow" advTm="964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2473815" y="1732229"/>
            <a:ext cx="8879985" cy="369332"/>
          </a:xfrm>
          <a:prstGeom prst="rect">
            <a:avLst/>
          </a:prstGeom>
          <a:noFill/>
        </p:spPr>
        <p:txBody>
          <a:bodyPr wrap="square">
            <a:spAutoFit/>
          </a:bodyPr>
          <a:lstStyle/>
          <a:p>
            <a:pPr algn="just"/>
            <a:r>
              <a:rPr lang="en-US" b="1" dirty="0">
                <a:latin typeface="Alexandria"/>
              </a:rPr>
              <a:t>Table 1: Crypto Markets vs Traditional Markets - Structural Comparison</a:t>
            </a:r>
            <a:endParaRPr lang="en-US" sz="2000" dirty="0">
              <a:latin typeface="Alexandria"/>
              <a:cs typeface="Times New Roman" panose="02020603050405020304" pitchFamily="18" charset="0"/>
            </a:endParaRPr>
          </a:p>
        </p:txBody>
      </p:sp>
      <p:graphicFrame>
        <p:nvGraphicFramePr>
          <p:cNvPr id="3" name="Table 2">
            <a:extLst>
              <a:ext uri="{FF2B5EF4-FFF2-40B4-BE49-F238E27FC236}">
                <a16:creationId xmlns:a16="http://schemas.microsoft.com/office/drawing/2014/main" id="{C33CF359-256A-E413-355D-90ED6595ABD7}"/>
              </a:ext>
            </a:extLst>
          </p:cNvPr>
          <p:cNvGraphicFramePr>
            <a:graphicFrameLocks noGrp="1"/>
          </p:cNvGraphicFramePr>
          <p:nvPr>
            <p:extLst>
              <p:ext uri="{D42A27DB-BD31-4B8C-83A1-F6EECF244321}">
                <p14:modId xmlns:p14="http://schemas.microsoft.com/office/powerpoint/2010/main" val="2253110400"/>
              </p:ext>
            </p:extLst>
          </p:nvPr>
        </p:nvGraphicFramePr>
        <p:xfrm>
          <a:off x="838200" y="2497614"/>
          <a:ext cx="10515600" cy="3007360"/>
        </p:xfrm>
        <a:graphic>
          <a:graphicData uri="http://schemas.openxmlformats.org/drawingml/2006/table">
            <a:tbl>
              <a:tblPr/>
              <a:tblGrid>
                <a:gridCol w="3505200">
                  <a:extLst>
                    <a:ext uri="{9D8B030D-6E8A-4147-A177-3AD203B41FA5}">
                      <a16:colId xmlns:a16="http://schemas.microsoft.com/office/drawing/2014/main" val="2971013363"/>
                    </a:ext>
                  </a:extLst>
                </a:gridCol>
                <a:gridCol w="3505200">
                  <a:extLst>
                    <a:ext uri="{9D8B030D-6E8A-4147-A177-3AD203B41FA5}">
                      <a16:colId xmlns:a16="http://schemas.microsoft.com/office/drawing/2014/main" val="1556098981"/>
                    </a:ext>
                  </a:extLst>
                </a:gridCol>
                <a:gridCol w="3505200">
                  <a:extLst>
                    <a:ext uri="{9D8B030D-6E8A-4147-A177-3AD203B41FA5}">
                      <a16:colId xmlns:a16="http://schemas.microsoft.com/office/drawing/2014/main" val="1852020958"/>
                    </a:ext>
                  </a:extLst>
                </a:gridCol>
              </a:tblGrid>
              <a:tr h="0">
                <a:tc>
                  <a:txBody>
                    <a:bodyPr/>
                    <a:lstStyle/>
                    <a:p>
                      <a:pPr algn="l">
                        <a:buNone/>
                      </a:pPr>
                      <a:r>
                        <a:rPr lang="en-US">
                          <a:effectLst/>
                          <a:latin typeface="Alexandria"/>
                        </a:rPr>
                        <a:t>Feature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Traditional Markets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tc>
                  <a:txBody>
                    <a:bodyPr/>
                    <a:lstStyle/>
                    <a:p>
                      <a:pPr algn="l">
                        <a:buNone/>
                      </a:pPr>
                      <a:r>
                        <a:rPr lang="en-US">
                          <a:effectLst/>
                          <a:latin typeface="Alexandria"/>
                        </a:rPr>
                        <a:t>Crypto Markets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solidFill>
                      <a:srgbClr val="F2F2F2"/>
                    </a:solidFill>
                  </a:tcPr>
                </a:tc>
                <a:extLst>
                  <a:ext uri="{0D108BD9-81ED-4DB2-BD59-A6C34878D82A}">
                    <a16:rowId xmlns:a16="http://schemas.microsoft.com/office/drawing/2014/main" val="2629251457"/>
                  </a:ext>
                </a:extLst>
              </a:tr>
              <a:tr h="0">
                <a:tc>
                  <a:txBody>
                    <a:bodyPr/>
                    <a:lstStyle/>
                    <a:p>
                      <a:pPr algn="l">
                        <a:buNone/>
                      </a:pPr>
                      <a:r>
                        <a:rPr lang="en-US">
                          <a:effectLst/>
                          <a:latin typeface="Alexandria"/>
                        </a:rPr>
                        <a:t>Trading Hours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Limited (e.g., 9:30-4 PM)</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24/7/365</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573578951"/>
                  </a:ext>
                </a:extLst>
              </a:tr>
              <a:tr h="0">
                <a:tc>
                  <a:txBody>
                    <a:bodyPr/>
                    <a:lstStyle/>
                    <a:p>
                      <a:pPr algn="l">
                        <a:buNone/>
                      </a:pPr>
                      <a:r>
                        <a:rPr lang="en-US">
                          <a:effectLst/>
                          <a:latin typeface="Alexandria"/>
                        </a:rPr>
                        <a:t>Settlement</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T+1/T+2</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Instant (on-chain)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96607828"/>
                  </a:ext>
                </a:extLst>
              </a:tr>
              <a:tr h="0">
                <a:tc>
                  <a:txBody>
                    <a:bodyPr/>
                    <a:lstStyle/>
                    <a:p>
                      <a:pPr algn="l">
                        <a:buNone/>
                      </a:pPr>
                      <a:r>
                        <a:rPr lang="en-US">
                          <a:effectLst/>
                          <a:latin typeface="Alexandria"/>
                        </a:rPr>
                        <a:t>Transparency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Aggregated, delayed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Granular, real-time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85497727"/>
                  </a:ext>
                </a:extLst>
              </a:tr>
              <a:tr h="0">
                <a:tc>
                  <a:txBody>
                    <a:bodyPr/>
                    <a:lstStyle/>
                    <a:p>
                      <a:pPr algn="l">
                        <a:buNone/>
                      </a:pPr>
                      <a:r>
                        <a:rPr lang="en-US">
                          <a:effectLst/>
                          <a:latin typeface="Alexandria"/>
                        </a:rPr>
                        <a:t>Programmability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None (static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Native smart contracts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291253832"/>
                  </a:ext>
                </a:extLst>
              </a:tr>
              <a:tr h="0">
                <a:tc>
                  <a:txBody>
                    <a:bodyPr/>
                    <a:lstStyle/>
                    <a:p>
                      <a:pPr algn="l">
                        <a:buNone/>
                      </a:pPr>
                      <a:r>
                        <a:rPr lang="en-US">
                          <a:effectLst/>
                          <a:latin typeface="Alexandria"/>
                        </a:rPr>
                        <a:t>Identity</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KYC-mandated</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Pseudonymous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698379095"/>
                  </a:ext>
                </a:extLst>
              </a:tr>
              <a:tr h="0">
                <a:tc>
                  <a:txBody>
                    <a:bodyPr/>
                    <a:lstStyle/>
                    <a:p>
                      <a:pPr algn="l">
                        <a:buNone/>
                      </a:pPr>
                      <a:r>
                        <a:rPr lang="en-US">
                          <a:effectLst/>
                          <a:latin typeface="Alexandria"/>
                        </a:rPr>
                        <a:t>Fragmentation</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Consolidated venues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100s of exchanges + DEXs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3882821732"/>
                  </a:ext>
                </a:extLst>
              </a:tr>
              <a:tr h="0">
                <a:tc>
                  <a:txBody>
                    <a:bodyPr/>
                    <a:lstStyle/>
                    <a:p>
                      <a:pPr algn="l">
                        <a:buNone/>
                      </a:pPr>
                      <a:r>
                        <a:rPr lang="en-US">
                          <a:effectLst/>
                          <a:latin typeface="Alexandria"/>
                        </a:rPr>
                        <a:t>Response Time</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a:effectLst/>
                          <a:latin typeface="Alexandria"/>
                        </a:rPr>
                        <a:t>Minutes-hours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tc>
                  <a:txBody>
                    <a:bodyPr/>
                    <a:lstStyle/>
                    <a:p>
                      <a:pPr algn="l">
                        <a:buNone/>
                      </a:pPr>
                      <a:r>
                        <a:rPr lang="en-US" dirty="0">
                          <a:effectLst/>
                          <a:latin typeface="Alexandria"/>
                        </a:rPr>
                        <a:t>Seconds-minutes</a:t>
                      </a:r>
                    </a:p>
                  </a:txBody>
                  <a:tcPr marL="50800" marR="50800" marT="50800" marB="50800" anchor="ctr">
                    <a:lnL w="6350" cap="flat" cmpd="sng" algn="ctr">
                      <a:solidFill>
                        <a:srgbClr val="DDDDDD"/>
                      </a:solidFill>
                      <a:prstDash val="solid"/>
                      <a:round/>
                      <a:headEnd type="none" w="med" len="med"/>
                      <a:tailEnd type="none" w="med" len="med"/>
                    </a:lnL>
                    <a:lnR w="6350" cap="flat" cmpd="sng" algn="ctr">
                      <a:solidFill>
                        <a:srgbClr val="DDDDDD"/>
                      </a:solidFill>
                      <a:prstDash val="solid"/>
                      <a:round/>
                      <a:headEnd type="none" w="med" len="med"/>
                      <a:tailEnd type="none" w="med" len="med"/>
                    </a:lnR>
                    <a:lnT w="6350" cap="flat" cmpd="sng" algn="ctr">
                      <a:solidFill>
                        <a:srgbClr val="DDDDDD"/>
                      </a:solidFill>
                      <a:prstDash val="solid"/>
                      <a:round/>
                      <a:headEnd type="none" w="med" len="med"/>
                      <a:tailEnd type="none" w="med" len="med"/>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1156823489"/>
                  </a:ext>
                </a:extLst>
              </a:tr>
            </a:tbl>
          </a:graphicData>
        </a:graphic>
      </p:graphicFrame>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102919"/>
    </mc:Choice>
    <mc:Fallback xmlns="">
      <p:transition spd="slow" advTm="1029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923F-5192-F080-C467-BAD0CF1B73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682BF8-92CF-EEEE-221C-C985A3D714F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A23B9E7-6BF0-8E3A-A488-FF76A9FEF0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FCD157-7479-18C5-BAB8-EE28069B79B5}"/>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4A36EE-4491-D396-C9FD-44AB4B8F80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E3DBB9-1B4A-5D13-A883-BECAD43D5EAD}"/>
              </a:ext>
            </a:extLst>
          </p:cNvPr>
          <p:cNvSpPr/>
          <p:nvPr/>
        </p:nvSpPr>
        <p:spPr>
          <a:xfrm>
            <a:off x="423513" y="950018"/>
            <a:ext cx="11271182" cy="5940088"/>
          </a:xfrm>
          <a:prstGeom prst="rect">
            <a:avLst/>
          </a:prstGeom>
          <a:noFill/>
        </p:spPr>
        <p:txBody>
          <a:bodyPr wrap="square">
            <a:spAutoFit/>
          </a:bodyPr>
          <a:lstStyle/>
          <a:p>
            <a:pPr algn="ctr"/>
            <a:r>
              <a:rPr lang="en-US" sz="2000" b="1" dirty="0">
                <a:latin typeface="Alexandria"/>
                <a:cs typeface="Times New Roman" panose="02020603050405020304" pitchFamily="18" charset="0"/>
              </a:rPr>
              <a:t>Why Crypto Markets Matter</a:t>
            </a:r>
          </a:p>
          <a:p>
            <a:pPr algn="just"/>
            <a:r>
              <a:rPr lang="en-US" sz="2000" dirty="0">
                <a:latin typeface="Alexandria"/>
                <a:cs typeface="Times New Roman" panose="02020603050405020304" pitchFamily="18" charset="0"/>
              </a:rPr>
              <a:t>Crypto markets matter because they represent more than just speculative trading venues they embody structural innovations that challenge fundamental assumptions about money, financial intermediation, and market organization. While their total market capitalization may still appear modest compared to global equities or bonds, their influence extends far beyond raw size through several critical channels.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First, they serve as a live laboratory for monetary and market experiments. Fixed-supply models like Bitcoin test the limits of algorithmic scarcity versus discretionary monetary policy. Decentralized exchanges challenge traditional order book dynamics with automated market makers. Token governance experiments with novel incentive alignment mechanisms. These real-world implementations provide concrete data to test longstanding theoretical debates does spontaneous monetary order emerge without central authority, as Menger suggested? Can markets function effectively under permissionless participation?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Second, crypto markets create new transmission channels between digital assets and traditional finance. Bitcoin futures on CME, Ether ETFs, and corporate treasury allocations (public companies holding billions in BTC) establish direct linkages. Stablecoin transaction volumes now rival Visa in some months, creating potential spillovers into short-term funding markets. Macroeconomic variables global liquidity conditions, interest rate expectations, risk-on/risk-off sentiment increasingly correlate with crypto cycles, suggesting crypto has become a barometer for broader financial conditions.</a:t>
            </a:r>
          </a:p>
        </p:txBody>
      </p:sp>
    </p:spTree>
    <p:extLst>
      <p:ext uri="{BB962C8B-B14F-4D97-AF65-F5344CB8AC3E}">
        <p14:creationId xmlns:p14="http://schemas.microsoft.com/office/powerpoint/2010/main" val="737271337"/>
      </p:ext>
    </p:extLst>
  </p:cSld>
  <p:clrMapOvr>
    <a:masterClrMapping/>
  </p:clrMapOvr>
  <mc:AlternateContent xmlns:mc="http://schemas.openxmlformats.org/markup-compatibility/2006" xmlns:p14="http://schemas.microsoft.com/office/powerpoint/2010/main">
    <mc:Choice Requires="p14">
      <p:transition spd="slow" p14:dur="2000" advTm="148464"/>
    </mc:Choice>
    <mc:Fallback xmlns="">
      <p:transition spd="slow" advTm="1484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272EB-370F-84B2-BAA4-ED8EEAE68B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B86AE8-9481-2E0E-FD87-A23105F96D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8FEB663-18BF-7C4A-BCF2-B3BDE95FED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3FDFF74-1AB8-F704-7306-D4F261EE6C38}"/>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4CAC2D-9DFD-B4D0-B0CF-23B8C8FCB4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1364432-B2EA-76EB-FDBC-BA86A941C894}"/>
              </a:ext>
            </a:extLst>
          </p:cNvPr>
          <p:cNvSpPr/>
          <p:nvPr/>
        </p:nvSpPr>
        <p:spPr>
          <a:xfrm>
            <a:off x="702644" y="1401562"/>
            <a:ext cx="10260531"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Third, they force a rethinking of financial stability frameworks. The speed of digital settlement eliminates traditional counterparty risk but introduces new vulnerabilities: flash crashes propagate instantly across 100+ venues, algorithmic stablecoin failures can erase billions in hours, and leveraged DeFi positions create hidden systemic leverage outside regulatory perimeter. Understanding these dynamics requires extending macroprudential tools to cover decentralized protocols and cross-chain interactions.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Finally, crypto markets demonstrate finance's migration to programmable infrastructure. Smart contracts enable atomic, trust-minimized execution of complex financial logic collateralized loans, perpetual swaps, yield optimization all settling instantly on public ledgers. This composability generates emergent complexity where simple rules produce sophisticated market behavior, challenging our understanding of liquidity provision, risk transmission, and capital allocation under algorithmic coordination.</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In essence, crypto markets matter because they accelerate finance's transition from analog institutions to digital protocols, creating both unprecedented efficiency and novel sources of fragility that demand new analytical frameworks.</a:t>
            </a:r>
          </a:p>
        </p:txBody>
      </p:sp>
    </p:spTree>
    <p:extLst>
      <p:ext uri="{BB962C8B-B14F-4D97-AF65-F5344CB8AC3E}">
        <p14:creationId xmlns:p14="http://schemas.microsoft.com/office/powerpoint/2010/main" val="33807146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D8D9F-6B32-8B8D-A8B6-71F507051C5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F5D7A-9F90-D17C-214F-0B62732A84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ACF13B-C7D1-6405-A240-DD11E5B6C5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5F8CAE-6E4C-1742-65CD-D4CE5B2CE509}"/>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9D97E11-99A3-2F4F-C62F-EF7400608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B36C2AA-530D-BD99-9AB7-230F6088DE29}"/>
              </a:ext>
            </a:extLst>
          </p:cNvPr>
          <p:cNvSpPr/>
          <p:nvPr/>
        </p:nvSpPr>
        <p:spPr>
          <a:xfrm>
            <a:off x="981778" y="950018"/>
            <a:ext cx="10360024"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At the same time, digital currencies may also expand central bank capabilities, particularly through central bank digital currencies (CBDCs). A retail CBDC would allow individuals to hold digital claims directly on the central bank. Such an instrument could enhance policy transmission by enabling direct liquidity injections into households during crises. For example, in a severe recession, stimulus payments distributed via a CBDC platform could reach citizens instantly without relying on commercial banking channels. Monetary policy could become more direct and programmable.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China’s pilot of the digital yuan (e-CNY) provides a real-world example of this possibility. The system allows programmable features, such as time-limited stimulus funds, which must be spent within a defined period. This introduces a new dimension to policy tools: money itself can carry behavioral conditions. Instead of adjusting only interest rates, authorities can influence the velocity and timing of spending through design features embedded in digital currency.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However, this increased capability introduces trade-offs. If individuals prefer holding central bank digital currency over commercial bank deposits, the traditional banking model may weaken. Large-scale migration of deposits into CBDCs during periods of financial stress could accelerate bank runs. Policymakers must therefore balance efficiency gains with financial stability risks.</a:t>
            </a:r>
          </a:p>
        </p:txBody>
      </p:sp>
    </p:spTree>
    <p:extLst>
      <p:ext uri="{BB962C8B-B14F-4D97-AF65-F5344CB8AC3E}">
        <p14:creationId xmlns:p14="http://schemas.microsoft.com/office/powerpoint/2010/main" val="255675175"/>
      </p:ext>
    </p:extLst>
  </p:cSld>
  <p:clrMapOvr>
    <a:masterClrMapping/>
  </p:clrMapOvr>
  <mc:AlternateContent xmlns:mc="http://schemas.openxmlformats.org/markup-compatibility/2006" xmlns:p14="http://schemas.microsoft.com/office/powerpoint/2010/main">
    <mc:Choice Requires="p14">
      <p:transition spd="slow" p14:dur="2000" advTm="134501"/>
    </mc:Choice>
    <mc:Fallback xmlns="">
      <p:transition spd="slow" advTm="13450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858BC-A1E6-5A70-E060-5BDA3C265A13}"/>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A0327F2A-DDA4-0C08-78C1-69D69618A6ED}"/>
              </a:ext>
            </a:extLst>
          </p:cNvPr>
          <p:cNvSpPr txBox="1"/>
          <p:nvPr/>
        </p:nvSpPr>
        <p:spPr>
          <a:xfrm>
            <a:off x="1637868" y="850710"/>
            <a:ext cx="10377702" cy="1569660"/>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Market Structure and Key Participants</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2065A894-A616-30C4-7337-BCBAB2F4BE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A2554CE-674E-0CA3-B607-2A0106BBCC3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7E56439-86DB-64B9-8F61-83C0FE8B8F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D57A86-13FF-2A9D-4AE8-F5D58082F479}"/>
              </a:ext>
            </a:extLst>
          </p:cNvPr>
          <p:cNvSpPr/>
          <p:nvPr/>
        </p:nvSpPr>
        <p:spPr>
          <a:xfrm>
            <a:off x="317634" y="1565572"/>
            <a:ext cx="11627318"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Crypto markets operate through a complex, multi-layered infrastructure that fundamentally differs from traditional financial market architecture. Rather than concentrating liquidity around a handful of regulated national exchanges, crypto trading disperses across hundreds of competing venues centralized exchanges (CEXs), decentralized exchanges (DEXs), over-the-counter (OTC) desks, and peer-to-peer networks each optimized for specific liquidity profiles, regional access patterns, and risk appetites. This fragmentation creates a sophisticated ecosystem where local platform dynamics interact continuously with global arbitrage forces to maintain price coherence across disparate systems.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Centralized Exchanges: The Liquidity Backbone</a:t>
            </a:r>
          </a:p>
          <a:p>
            <a:pPr algn="just"/>
            <a:r>
              <a:rPr lang="en-US" sz="2000" dirty="0">
                <a:latin typeface="Alexandria"/>
                <a:cs typeface="Times New Roman" panose="02020603050405020304" pitchFamily="18" charset="0"/>
              </a:rPr>
              <a:t>Centralized exchanges handle over 85% of total crypto trading volume, serving as the primary on-ramps and off-ramps between fiat currencies and digital assets. Platforms like Binance, Coinbase, OKX, </a:t>
            </a:r>
            <a:r>
              <a:rPr lang="en-US" sz="2000" dirty="0" err="1">
                <a:latin typeface="Alexandria"/>
                <a:cs typeface="Times New Roman" panose="02020603050405020304" pitchFamily="18" charset="0"/>
              </a:rPr>
              <a:t>Bybit</a:t>
            </a:r>
            <a:r>
              <a:rPr lang="en-US" sz="2000" dirty="0">
                <a:latin typeface="Alexandria"/>
                <a:cs typeface="Times New Roman" panose="02020603050405020304" pitchFamily="18" charset="0"/>
              </a:rPr>
              <a:t>, and </a:t>
            </a:r>
            <a:r>
              <a:rPr lang="en-US" sz="2000" dirty="0" err="1">
                <a:latin typeface="Alexandria"/>
                <a:cs typeface="Times New Roman" panose="02020603050405020304" pitchFamily="18" charset="0"/>
              </a:rPr>
              <a:t>KuCoin</a:t>
            </a:r>
            <a:r>
              <a:rPr lang="en-US" sz="2000" dirty="0">
                <a:latin typeface="Alexandria"/>
                <a:cs typeface="Times New Roman" panose="02020603050405020304" pitchFamily="18" charset="0"/>
              </a:rPr>
              <a:t> function as full-stack financial service providers, combining spot trading, derivatives, margin lending, staking services, and fiat gateways within unified platforms. Their dominance stems from several structural advantages: deep order books that minimize slippage even for large trades, sophisticated matching engines capable of millions of transactions per second, and extensive fiat-crypto conversion infrastructure spanning 100+ national currencies.</a:t>
            </a:r>
          </a:p>
          <a:p>
            <a:pPr algn="just"/>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30870135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54C3-08FE-F04A-32B3-76947A4433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0CFC37-0F0E-2E6B-655C-0E70A4906F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3422E70-2D9F-A6AD-F6B2-2E0872A667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207AFE8-B8B1-7F57-CB20-B964C939D96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9D1918C-7870-49FE-B6C6-3461B80F6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6E48C4E-650C-0F15-54AC-78CFAC21CD07}"/>
              </a:ext>
            </a:extLst>
          </p:cNvPr>
          <p:cNvSpPr/>
          <p:nvPr/>
        </p:nvSpPr>
        <p:spPr>
          <a:xfrm>
            <a:off x="539015" y="950018"/>
            <a:ext cx="10327907" cy="2554545"/>
          </a:xfrm>
          <a:prstGeom prst="rect">
            <a:avLst/>
          </a:prstGeom>
          <a:noFill/>
        </p:spPr>
        <p:txBody>
          <a:bodyPr wrap="square">
            <a:spAutoFit/>
          </a:bodyPr>
          <a:lstStyle/>
          <a:p>
            <a:pPr algn="just"/>
            <a:r>
              <a:rPr lang="en-US" sz="2000" dirty="0">
                <a:latin typeface="Alexandria"/>
                <a:cs typeface="Times New Roman" panose="02020603050405020304" pitchFamily="18" charset="0"/>
              </a:rPr>
              <a:t>Binance exemplifies this model at scale. Processing over $50 billion in daily volume across 600+ trading pairs, it leverages network effects to attract both retail liquidity providers and institutional market makers. Its tiered fee structure ranging from 0.02% maker rebates for high-volume traders to 0.1% taker fees for casual users creates self-reinforcing liquidity spirals where more volume begets tighter spreads, which attracts more sophisticated participants. Coinbase, positioned at the other end of the compliance spectrum, prioritizes regulatory clarity, serving U.S. institutions through Coinbase Prime (dedicated custody, OTC block trading, algorithmic execution) while maintaining retail accessibility via user-friendly interfaces and insurance-backed hot wallets.</a:t>
            </a:r>
          </a:p>
        </p:txBody>
      </p:sp>
    </p:spTree>
    <p:extLst>
      <p:ext uri="{BB962C8B-B14F-4D97-AF65-F5344CB8AC3E}">
        <p14:creationId xmlns:p14="http://schemas.microsoft.com/office/powerpoint/2010/main" val="368215237"/>
      </p:ext>
    </p:extLst>
  </p:cSld>
  <p:clrMapOvr>
    <a:masterClrMapping/>
  </p:clrMapOvr>
  <mc:AlternateContent xmlns:mc="http://schemas.openxmlformats.org/markup-compatibility/2006" xmlns:p14="http://schemas.microsoft.com/office/powerpoint/2010/main">
    <mc:Choice Requires="p14">
      <p:transition spd="slow" p14:dur="2000" advTm="107586"/>
    </mc:Choice>
    <mc:Fallback xmlns="">
      <p:transition spd="slow" advTm="1075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54FCA-6DF8-ECE3-F697-E99A3407DF5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1488F4-F87F-B52D-A0EA-741B4E31BC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3A3C0C7-C6C3-E89F-5B6E-AF6B9BCB64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FAB9BD-92A6-2707-1A0C-B666AFC9E6FD}"/>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3A1B99-9A2A-42F3-D2D6-90B3C44BD3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20CFD49-7FE8-9064-C000-9CFC550E0A04}"/>
              </a:ext>
            </a:extLst>
          </p:cNvPr>
          <p:cNvSpPr/>
          <p:nvPr/>
        </p:nvSpPr>
        <p:spPr>
          <a:xfrm>
            <a:off x="176430" y="826918"/>
            <a:ext cx="11624143" cy="5909310"/>
          </a:xfrm>
          <a:prstGeom prst="rect">
            <a:avLst/>
          </a:prstGeom>
          <a:noFill/>
        </p:spPr>
        <p:txBody>
          <a:bodyPr wrap="square">
            <a:spAutoFit/>
          </a:bodyPr>
          <a:lstStyle/>
          <a:p>
            <a:pPr algn="ctr"/>
            <a:r>
              <a:rPr lang="en-US" b="1" dirty="0"/>
              <a:t>Major Crypto Assets and Sectors</a:t>
            </a:r>
          </a:p>
          <a:p>
            <a:pPr algn="just"/>
            <a:r>
              <a:rPr lang="en-US" dirty="0"/>
              <a:t>Crypto markets contain hundreds of different assets, but they naturally group into clear categories based on their purpose and function. Think of them like different departments in a financial system each serves a specific role, attracts different types of investors, and responds to different market forces. Understanding these categories helps you navigate the market and predict how different assets will behave during bull markets, bear markets, or specific economic events.</a:t>
            </a:r>
          </a:p>
          <a:p>
            <a:pPr algn="just"/>
            <a:r>
              <a:rPr lang="en-US" dirty="0"/>
              <a:t>Bitcoin: The Digital Gold Standard</a:t>
            </a:r>
          </a:p>
          <a:p>
            <a:pPr algn="just"/>
            <a:r>
              <a:rPr lang="en-US" dirty="0"/>
              <a:t>Bitcoin sits at the top of the crypto pyramid, representing about 45-55% of total market capitalization. Its role is simple but profound: </a:t>
            </a:r>
            <a:r>
              <a:rPr lang="en-US" b="1" dirty="0"/>
              <a:t>Bitcoin is digital gold</a:t>
            </a:r>
            <a:r>
              <a:rPr lang="en-US" dirty="0"/>
              <a:t>. It serves primarily as a store of value rather than a medium of daily transactions. Here's why this positioning works so well:</a:t>
            </a:r>
          </a:p>
          <a:p>
            <a:pPr algn="just"/>
            <a:r>
              <a:rPr lang="en-US" b="1" dirty="0"/>
              <a:t>Fixed Supply</a:t>
            </a:r>
            <a:r>
              <a:rPr lang="en-US" dirty="0"/>
              <a:t>: Bitcoin has a hard cap of 21 million coins, with issuance halving every 4 years (next halving expected 2028). This programmed scarcity mimics gold's physical limitation but with perfect verifiability anyone can audit the entire supply schedule and remaining issuance.</a:t>
            </a:r>
          </a:p>
          <a:p>
            <a:pPr algn="just"/>
            <a:r>
              <a:rPr lang="en-US" b="1" dirty="0"/>
              <a:t>Network Security</a:t>
            </a:r>
            <a:r>
              <a:rPr lang="en-US" dirty="0"/>
              <a:t>: Bitcoin's Proof-of-Work requires massive computational power (currently ~600 EH/s hash rate). This makes it the most secure financial network ever created. Attacking it would cost billions and achieve nothing permanent.</a:t>
            </a:r>
          </a:p>
          <a:p>
            <a:pPr algn="just"/>
            <a:r>
              <a:rPr lang="en-US" b="1" dirty="0"/>
              <a:t>Global Accessibility</a:t>
            </a:r>
            <a:r>
              <a:rPr lang="en-US" dirty="0"/>
              <a:t>: Anyone with internet can hold Bitcoin without bank permission. This neutrality attracts investors from unstable economies, capital-controlled countries, and those seeking uncorrelated assets.</a:t>
            </a:r>
          </a:p>
          <a:p>
            <a:pPr algn="just"/>
            <a:r>
              <a:rPr lang="en-US" b="1" dirty="0"/>
              <a:t>Institutional Anchor</a:t>
            </a:r>
            <a:r>
              <a:rPr lang="en-US" dirty="0"/>
              <a:t>: Corporations (MicroStrategy holds 250K+ BTC), ETFs ($15B+ inflows 2024), and nation-states (El Salvador) treat Bitcoin as treasury reserve assets. This creates persistent demand independent of retail speculation.</a:t>
            </a:r>
          </a:p>
          <a:p>
            <a:pPr algn="just"/>
            <a:r>
              <a:rPr lang="en-US" dirty="0"/>
              <a:t>During market stress, Bitcoin often acts as a "flight to quality" within crypto investors rotate from altcoins back to BTC, strengthening its dominance. Its price cycles follow predictable patterns tied to </a:t>
            </a:r>
            <a:r>
              <a:rPr lang="en-US" dirty="0" err="1"/>
              <a:t>halvings</a:t>
            </a:r>
            <a:r>
              <a:rPr lang="en-US" dirty="0"/>
              <a:t>, with historical returns of 100-1000% in bull phases.</a:t>
            </a:r>
          </a:p>
        </p:txBody>
      </p:sp>
    </p:spTree>
    <p:extLst>
      <p:ext uri="{BB962C8B-B14F-4D97-AF65-F5344CB8AC3E}">
        <p14:creationId xmlns:p14="http://schemas.microsoft.com/office/powerpoint/2010/main" val="3187194983"/>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7EFEE6-67F2-6806-2EA2-CBA3165026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5BF7D8-FB0F-340D-FA32-BF2BF7A150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076E030-07EA-C5A6-8944-EDDE552BFB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3D0B3A1-8AF3-BE1D-45BB-8B05E6E0F73F}"/>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DC2F2A9-7569-F845-A705-1B0C708AD6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D53429F-973D-B8DA-434F-9C7F86719445}"/>
              </a:ext>
            </a:extLst>
          </p:cNvPr>
          <p:cNvSpPr/>
          <p:nvPr/>
        </p:nvSpPr>
        <p:spPr>
          <a:xfrm>
            <a:off x="325654" y="629165"/>
            <a:ext cx="11540691" cy="6186309"/>
          </a:xfrm>
          <a:prstGeom prst="rect">
            <a:avLst/>
          </a:prstGeom>
          <a:noFill/>
        </p:spPr>
        <p:txBody>
          <a:bodyPr wrap="square">
            <a:spAutoFit/>
          </a:bodyPr>
          <a:lstStyle/>
          <a:p>
            <a:pPr algn="just"/>
            <a:r>
              <a:rPr lang="en-US" b="1" dirty="0"/>
              <a:t>Ethereum: The World Computer</a:t>
            </a:r>
          </a:p>
          <a:p>
            <a:pPr algn="just"/>
            <a:r>
              <a:rPr lang="en-US" dirty="0"/>
              <a:t>Ethereum serves a completely different purpose: </a:t>
            </a:r>
            <a:r>
              <a:rPr lang="en-US" b="1" dirty="0"/>
              <a:t>programmable money</a:t>
            </a:r>
            <a:r>
              <a:rPr lang="en-US" dirty="0"/>
              <a:t>. While Bitcoin focuses on being the best form of sound money, Ethereum aims to be a global settlement layer for all financial and non-financial applications. Ether (ETH) pays for:</a:t>
            </a:r>
            <a:r>
              <a:rPr lang="ar-JO" dirty="0"/>
              <a:t> </a:t>
            </a:r>
            <a:r>
              <a:rPr lang="en-US" b="1" dirty="0"/>
              <a:t>Transaction fees (gas)</a:t>
            </a:r>
            <a:r>
              <a:rPr lang="en-US" dirty="0"/>
              <a:t>: Every action on Ethereum costs ETH</a:t>
            </a:r>
          </a:p>
          <a:p>
            <a:pPr algn="just"/>
            <a:r>
              <a:rPr lang="en-US" b="1" dirty="0"/>
              <a:t>Smart contract execution</a:t>
            </a:r>
            <a:r>
              <a:rPr lang="en-US" dirty="0"/>
              <a:t>: Automated agreements run on ETH</a:t>
            </a:r>
          </a:p>
          <a:p>
            <a:pPr algn="just"/>
            <a:r>
              <a:rPr lang="en-US" b="1" dirty="0"/>
              <a:t>Network security</a:t>
            </a:r>
            <a:r>
              <a:rPr lang="en-US" dirty="0"/>
              <a:t> (post-2022 Merge): Validators stake ETH to secure the chain</a:t>
            </a:r>
          </a:p>
          <a:p>
            <a:pPr algn="just"/>
            <a:r>
              <a:rPr lang="en-US" dirty="0"/>
              <a:t>Ethereum hosts </a:t>
            </a:r>
            <a:r>
              <a:rPr lang="en-US" b="1" dirty="0"/>
              <a:t>DeFi</a:t>
            </a:r>
            <a:r>
              <a:rPr lang="en-US" dirty="0"/>
              <a:t> (decentralized finance)</a:t>
            </a:r>
            <a:r>
              <a:rPr lang="ar-JO" dirty="0"/>
              <a:t> </a:t>
            </a:r>
            <a:r>
              <a:rPr lang="en-US" dirty="0"/>
              <a:t>lending platforms, exchanges, derivatives, insurance</a:t>
            </a:r>
            <a:r>
              <a:rPr lang="ar-JO" dirty="0"/>
              <a:t> </a:t>
            </a:r>
            <a:r>
              <a:rPr lang="en-US" dirty="0"/>
              <a:t>all running as code rather than through banks. Total Value Locked (TVL) in Ethereum DeFi regularly exceeds $50-100 billion. When DeFi grows, ETH benefits directly as the settlement layer.</a:t>
            </a:r>
          </a:p>
          <a:p>
            <a:pPr algn="just"/>
            <a:r>
              <a:rPr lang="en-US" dirty="0"/>
              <a:t>Ethereum's </a:t>
            </a:r>
            <a:r>
              <a:rPr lang="en-US" b="1" dirty="0"/>
              <a:t>Layer 2 solutions</a:t>
            </a:r>
            <a:r>
              <a:rPr lang="en-US" dirty="0"/>
              <a:t> (Optimism, </a:t>
            </a:r>
            <a:r>
              <a:rPr lang="en-US" dirty="0" err="1"/>
              <a:t>Arbitrum</a:t>
            </a:r>
            <a:r>
              <a:rPr lang="en-US" dirty="0"/>
              <a:t>, Base) solve scalability, reducing fees from $50+ to under $1 while settling back to Ethereum </a:t>
            </a:r>
            <a:r>
              <a:rPr lang="en-US" dirty="0" err="1"/>
              <a:t>mainnet</a:t>
            </a:r>
            <a:r>
              <a:rPr lang="en-US" dirty="0"/>
              <a:t>. This makes Ethereum the settlement hub for a constellation of cheaper, faster execution layers.</a:t>
            </a:r>
          </a:p>
          <a:p>
            <a:pPr algn="just"/>
            <a:r>
              <a:rPr lang="en-US" dirty="0"/>
              <a:t>Stablecoins: The Settlement Layer</a:t>
            </a:r>
          </a:p>
          <a:p>
            <a:pPr algn="just"/>
            <a:r>
              <a:rPr lang="en-US" dirty="0"/>
              <a:t>Stablecoins bridge crypto and traditional finance, maintaining ~$160 billion market cap with minimal volatility. They fall into three types:</a:t>
            </a:r>
            <a:r>
              <a:rPr lang="ar-JO" dirty="0"/>
              <a:t> </a:t>
            </a:r>
            <a:r>
              <a:rPr lang="en-US" b="1" dirty="0"/>
              <a:t>Fiat-collateralized</a:t>
            </a:r>
            <a:r>
              <a:rPr lang="en-US" dirty="0"/>
              <a:t> (USDT, USDC): 1:1 backed by USD reserves, cash equivalents, Treasuries. Tether (USDT) dominates with $110B+, used globally for trading and remittances. USDC emphasizes transparency with monthly audits.</a:t>
            </a:r>
          </a:p>
          <a:p>
            <a:pPr algn="just"/>
            <a:r>
              <a:rPr lang="en-US" b="1" dirty="0"/>
              <a:t>Crypto-collateralized</a:t>
            </a:r>
            <a:r>
              <a:rPr lang="en-US" dirty="0"/>
              <a:t> (DAI): Over-collateralized by other crypto assets (150%+), maintained through algorithmic stability mechanisms.</a:t>
            </a:r>
          </a:p>
          <a:p>
            <a:pPr algn="just"/>
            <a:r>
              <a:rPr lang="en-US" b="1" dirty="0"/>
              <a:t>Algorithmic</a:t>
            </a:r>
            <a:r>
              <a:rPr lang="en-US" dirty="0"/>
              <a:t> (previously UST): Purely code-driven peg maintenance (failed spectacularly 2022).</a:t>
            </a:r>
          </a:p>
          <a:p>
            <a:pPr algn="just"/>
            <a:r>
              <a:rPr lang="en-US" dirty="0"/>
              <a:t>Daily stablecoin volume often exceeds Visa ($10-20 trillion annually), serving as crypto's primary trading pair and cross-border settlement tool. They're especially vital in high-inflation countries (Argentina, Turkey, Venezuela) where locals dollarize savings digitally.</a:t>
            </a:r>
          </a:p>
        </p:txBody>
      </p:sp>
    </p:spTree>
    <p:extLst>
      <p:ext uri="{BB962C8B-B14F-4D97-AF65-F5344CB8AC3E}">
        <p14:creationId xmlns:p14="http://schemas.microsoft.com/office/powerpoint/2010/main" val="388277958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41907-59AC-4F09-9945-6194226BE3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33E110E-5ABE-9A97-EE5D-BA9D1976AD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8F2D7498-465F-08FC-3084-62AE494EAFAF}"/>
              </a:ext>
            </a:extLst>
          </p:cNvPr>
          <p:cNvSpPr txBox="1"/>
          <p:nvPr/>
        </p:nvSpPr>
        <p:spPr>
          <a:xfrm>
            <a:off x="1503123" y="768705"/>
            <a:ext cx="10377702"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Market Microstructure and Trading Mechanics</a:t>
            </a: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6641DEFF-3A15-5905-3439-978905C318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244D63A-253D-C911-A192-260163C4176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CCF18DA1-B9B7-51BE-5AF4-86F0B1106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776AFFE-4FEC-D421-4927-76517AF285EF}"/>
              </a:ext>
            </a:extLst>
          </p:cNvPr>
          <p:cNvSpPr/>
          <p:nvPr/>
        </p:nvSpPr>
        <p:spPr>
          <a:xfrm>
            <a:off x="529389" y="1553535"/>
            <a:ext cx="10608708"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Financial markets are often described at a macro level prices, volatility, bubbles, crashes. Yet beneath every price movement lies a hidden architecture: the microstructure of the market. Market microstructure does not ask whether Bitcoin is valuable or whether crypto will replace fiat money. Instead, it asks a more precise question: how are prices actually formed in crypto markets, and through what mechanisms do trades occur?</a:t>
            </a:r>
          </a:p>
          <a:p>
            <a:pPr algn="just"/>
            <a:r>
              <a:rPr lang="en-US" sz="2000" dirty="0">
                <a:latin typeface="Alexandria"/>
                <a:cs typeface="Times New Roman" panose="02020603050405020304" pitchFamily="18" charset="0"/>
              </a:rPr>
              <a:t>Crypto markets provide a uniquely revealing laboratory for studying microstructure because they operate continuously, globally, and with varying degrees of regulation. Unlike traditional equity markets that close at the end of the trading day, crypto markets never sleep. Liquidity shifts across time zones. News impacts prices instantly. Order books react within milliseconds. This environment magnifies structural dynamics that are often less visible in traditional markets.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At the core of crypto market microstructure lies the limit order book (LOB). Most centralized crypto exchanges such as Binance, Coinbase, or Kraken operate through an electronic order book where buyers and sellers submit limit orders specifying price and quantity. The highest bid and lowest ask define the spread. When a market order is placed, it consumes available liquidity at the best price levels. Price formation, therefore, is not abstract it is the mechanical result of order flow interacting with resting liquidity.</a:t>
            </a:r>
          </a:p>
        </p:txBody>
      </p:sp>
    </p:spTree>
    <p:extLst>
      <p:ext uri="{BB962C8B-B14F-4D97-AF65-F5344CB8AC3E}">
        <p14:creationId xmlns:p14="http://schemas.microsoft.com/office/powerpoint/2010/main" val="1653674528"/>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2712F-4F07-ABB9-D5F2-B86623E0FFD9}"/>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269472D7-9944-1B8F-39CF-B2F7F6DD4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608A1C3-2F88-C282-0646-1D8B2242976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B022174-1A1B-B57A-0C9A-8E02B78281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365BC78-D7FC-5BF6-3672-2DD265584618}"/>
              </a:ext>
            </a:extLst>
          </p:cNvPr>
          <p:cNvSpPr/>
          <p:nvPr/>
        </p:nvSpPr>
        <p:spPr>
          <a:xfrm>
            <a:off x="558265" y="793139"/>
            <a:ext cx="11338560"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The bid–ask spread in crypto markets is a critical indicator of liquidity quality. In highly liquid pairs like BTC/USDT, spreads are often extremely tight, reflecting deep participation and high-frequency trading activity. In smaller tokens, spreads widen significantly, indicating thinner liquidity and higher transaction costs. Unlike traditional stock markets where designated market makers often provide structured liquidity, crypto liquidity provision is more decentralized and sometimes algorithmic.</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 important structural feature is the dominance of retail and algorithmic participants. Crypto markets initially attracted retail traders, but over time, algorithmic trading firms and proprietary trading desks entered the space. These firms engage in market making, arbitrage across exchanges, and statistical trading strategies. Because crypto markets are fragmented across multiple exchanges globally, arbitrage plays a crucial role in price convergence. If Bitcoin trades at $60,000 on one exchange and $60,200 on another, arbitrageurs quickly exploit the discrepancy, restoring price alignment.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 striking example occurred during periods of high volatility in 2021. Temporary price discrepancies between Korean exchanges and global markets sometimes referred to as the “Kimchi Premium”—revealed how capital controls and local demand could distort prices regionally. Arbitrage opportunities existed, but regulatory and capital mobility constraints limited perfect convergence. This illustrates how microstructure is influenced not only by trading mechanics but also by institutional frictions.</a:t>
            </a:r>
          </a:p>
        </p:txBody>
      </p:sp>
    </p:spTree>
    <p:extLst>
      <p:ext uri="{BB962C8B-B14F-4D97-AF65-F5344CB8AC3E}">
        <p14:creationId xmlns:p14="http://schemas.microsoft.com/office/powerpoint/2010/main" val="249075520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FD4EA-1D44-05B4-863B-5AF182C1949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DD7D52E-4F61-72FC-2489-6C9FFDDA053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2398FE2-57B0-27DF-84F7-B4E314EB8F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CE0FAFF-50F1-66FB-CE99-FC280AFF7A4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1A293655-FE37-A50F-B072-96857752CF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E83E13-2A5E-6183-4A6D-5A3933E61799}"/>
              </a:ext>
            </a:extLst>
          </p:cNvPr>
          <p:cNvSpPr/>
          <p:nvPr/>
        </p:nvSpPr>
        <p:spPr>
          <a:xfrm>
            <a:off x="702644" y="1031090"/>
            <a:ext cx="10608708" cy="5632311"/>
          </a:xfrm>
          <a:prstGeom prst="rect">
            <a:avLst/>
          </a:prstGeom>
          <a:noFill/>
        </p:spPr>
        <p:txBody>
          <a:bodyPr wrap="square">
            <a:spAutoFit/>
          </a:bodyPr>
          <a:lstStyle/>
          <a:p>
            <a:pPr algn="just"/>
            <a:r>
              <a:rPr lang="en-US" sz="2000" dirty="0">
                <a:latin typeface="Alexandria"/>
                <a:cs typeface="Times New Roman" panose="02020603050405020304" pitchFamily="18" charset="0"/>
              </a:rPr>
              <a:t>Beyond centralized exchanges, decentralized exchanges (DEXs) introduced a different microstructural model: automated market makers (AMMs). Instead of order books, platforms such as Uniswap use liquidity pools governed by mathematical formulas (e.g., constant product functions). Prices adjust automatically based on supply ratios within the pool. Liquidity providers deposit token pairs and earn transaction fees, effectively replacing traditional market makers.</a:t>
            </a:r>
          </a:p>
          <a:p>
            <a:pPr algn="just"/>
            <a:r>
              <a:rPr lang="en-US" sz="2000" dirty="0">
                <a:latin typeface="Alexandria"/>
                <a:cs typeface="Times New Roman" panose="02020603050405020304" pitchFamily="18" charset="0"/>
              </a:rPr>
              <a:t>This shift from order-driven markets to algorithmic liquidity pools represents a structural innovation. In AMMs, there is no bid ask spread in the traditional sense. Instead, price impact is a function of trade size relative to pool depth. Large trades move prices significantly due to slippage. During volatile market conditions, liquidity providers may withdraw funds, amplifying instability. Thus, microstructure design directly affects volatility and resilience.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Another defining feature of crypto trading mechanics is leverage and derivatives integration. Perpetual futures contracts, widely used in crypto markets, allow traders to take leveraged positions without expiration dates. Funding rates adjust periodically to anchor futures prices to spot markets. When funding rates become excessively positive or negative, they signal imbalances in long or short positioning. Liquidation cascades can occur when price movements trigger automatic margin calls. Because liquidation engines operate algorithmically, price declines can accelerate rapidly during stress.</a:t>
            </a:r>
          </a:p>
        </p:txBody>
      </p:sp>
    </p:spTree>
    <p:extLst>
      <p:ext uri="{BB962C8B-B14F-4D97-AF65-F5344CB8AC3E}">
        <p14:creationId xmlns:p14="http://schemas.microsoft.com/office/powerpoint/2010/main" val="57222107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15AD0-36FF-F616-FE13-8E416C2101C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B7203C-D3BA-A64A-803E-EB267E05ED1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B04AFC-7986-065D-9D92-3A4285D333A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E2AD841-DF62-2288-66B7-2D618EA1FFAB}"/>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8E956D8-B290-2E47-09D2-ADA9C9118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1A52A3C-74BA-C7BA-9BC5-53A7FCF27D48}"/>
              </a:ext>
            </a:extLst>
          </p:cNvPr>
          <p:cNvSpPr/>
          <p:nvPr/>
        </p:nvSpPr>
        <p:spPr>
          <a:xfrm>
            <a:off x="850199" y="1324211"/>
            <a:ext cx="9968597"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The March 2020 market crash provides a real-world illustration. As global markets reacted to pandemic uncertainty, Bitcoin’s price dropped sharply. Leveraged positions were liquidated automatically across multiple exchanges, intensifying downward pressure. Unlike traditional markets, where circuit breakers may pause trading, crypto markets continued operating without interruption, revealing the raw mechanics of leveraged microstructure.</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Transparency is another paradoxical element. Blockchain transactions are publicly visible, yet exchange order books and internal risk management systems are not fully transparent. Centralized exchanges control custody and matching engines. The collapse of FTX in 2022 exposed how opaque internal accounting and misuse of customer funds can undermine market integrity. Microstructure stability depends not only on order matching algorithms but also on governance and custodial practices.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High-frequency trading (HFT) also plays a role. Firms deploy low-latency infrastructure to capture microsecond-level price inefficiencies. In fragmented crypto markets, latency arbitrage can generate profits by reacting faster than competitors. While HFT increases liquidity under normal conditions, it may withdraw during extreme volatility, contributing to liquidity gaps.</a:t>
            </a:r>
          </a:p>
        </p:txBody>
      </p:sp>
    </p:spTree>
    <p:extLst>
      <p:ext uri="{BB962C8B-B14F-4D97-AF65-F5344CB8AC3E}">
        <p14:creationId xmlns:p14="http://schemas.microsoft.com/office/powerpoint/2010/main" val="3578292481"/>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9AFEB-71D0-77DE-F3A0-F508E807A84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52E996B-55F9-AE52-E9D2-ED8418CF2BB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38CB75C-FBB3-9A07-99D8-26434F2691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42C5718-2E85-4FA1-7521-2543B9FB116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C4B8642-128B-020F-7790-22F62F6EF0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45275"/>
            <a:ext cx="2305141" cy="1076343"/>
          </a:xfrm>
          <a:prstGeom prst="rect">
            <a:avLst/>
          </a:prstGeom>
        </p:spPr>
      </p:pic>
      <p:sp>
        <p:nvSpPr>
          <p:cNvPr id="7" name="Rectangle 6">
            <a:extLst>
              <a:ext uri="{FF2B5EF4-FFF2-40B4-BE49-F238E27FC236}">
                <a16:creationId xmlns:a16="http://schemas.microsoft.com/office/drawing/2014/main" id="{1E818A28-79DA-215E-2215-16B79FD5B047}"/>
              </a:ext>
            </a:extLst>
          </p:cNvPr>
          <p:cNvSpPr/>
          <p:nvPr/>
        </p:nvSpPr>
        <p:spPr>
          <a:xfrm>
            <a:off x="1443789" y="1121618"/>
            <a:ext cx="10270156" cy="5324535"/>
          </a:xfrm>
          <a:prstGeom prst="rect">
            <a:avLst/>
          </a:prstGeom>
          <a:noFill/>
        </p:spPr>
        <p:txBody>
          <a:bodyPr wrap="square">
            <a:spAutoFit/>
          </a:bodyPr>
          <a:lstStyle/>
          <a:p>
            <a:pPr algn="just"/>
            <a:r>
              <a:rPr lang="en-US" sz="2000" dirty="0">
                <a:latin typeface="Alexandria"/>
                <a:cs typeface="Times New Roman" panose="02020603050405020304" pitchFamily="18" charset="0"/>
              </a:rPr>
              <a:t>Market manipulation risks are more pronounced in smaller crypto markets. Practices such as wash trading, spoofing, and pump-and-dump schemes have been documented, particularly on less regulated exchanges. Because listing standards vary widely, token markets can be thin and vulnerable to coordinated speculation. Microstructure regulation remains uneven across jurisdictions, influencing overall market quality.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Stablecoins function as the primary settlement asset in many crypto exchanges. Instead of quoting assets directly in fiat currency, most trading pairs are denominated in USDT or USDC. This structural reliance creates a layered liquidity ecosystem where stablecoin issuance and redemption indirectly affect trading depth. During periods of stablecoin stress, liquidity conditions can tighten across the broader crypto market.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24/7 trading cycle introduces another dynamic: volatility clustering across time zones. Traditional markets have opening and closing auctions that concentrate liquidity. Crypto markets distribute liquidity unevenly throughout the day. Major price movements often occur during overlapping trading hours between the United States and Asia, reflecting concentrated participation.</a:t>
            </a:r>
          </a:p>
        </p:txBody>
      </p:sp>
    </p:spTree>
    <p:extLst>
      <p:ext uri="{BB962C8B-B14F-4D97-AF65-F5344CB8AC3E}">
        <p14:creationId xmlns:p14="http://schemas.microsoft.com/office/powerpoint/2010/main" val="4019093895"/>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F77E3-7A6E-CD5D-97A7-AF2B9ECF911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970053E6-9867-57B1-3471-72CD904720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016DBCD-B1D6-EEE1-90F0-4FC9C9133E6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8D07C3F-EBA7-FC57-4660-864887D12B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2542805A-4096-AAC2-832D-8F0487B698F8}"/>
              </a:ext>
            </a:extLst>
          </p:cNvPr>
          <p:cNvSpPr/>
          <p:nvPr/>
        </p:nvSpPr>
        <p:spPr>
          <a:xfrm>
            <a:off x="1193531" y="1167337"/>
            <a:ext cx="9383027" cy="3477875"/>
          </a:xfrm>
          <a:prstGeom prst="rect">
            <a:avLst/>
          </a:prstGeom>
          <a:noFill/>
        </p:spPr>
        <p:txBody>
          <a:bodyPr wrap="square">
            <a:spAutoFit/>
          </a:bodyPr>
          <a:lstStyle/>
          <a:p>
            <a:pPr algn="just"/>
            <a:r>
              <a:rPr lang="en-US" sz="2000" dirty="0">
                <a:latin typeface="Alexandria"/>
                <a:cs typeface="Times New Roman" panose="02020603050405020304" pitchFamily="18" charset="0"/>
              </a:rPr>
              <a:t>Ultimately, crypto market microstructure reveals how price formation, liquidity provision, leverage, and institutional design interact continuously. The architecture of trading platforms shapes volatility patterns, arbitrage dynamics, and systemic fragility. Whether through order books or automated liquidity pools, the rules embedded in trading systems influence how markets respond to information and stress.</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Crypto markets are not merely digital replicas of traditional exchanges. They are hybrid systems combining decentralized protocols, centralized intermediaries, algorithmic execution, and global participation. Studying their microstructure provides insight not only into trading mechanics but into the evolving structure of financial markets in the digital age.</a:t>
            </a:r>
          </a:p>
        </p:txBody>
      </p:sp>
    </p:spTree>
    <p:extLst>
      <p:ext uri="{BB962C8B-B14F-4D97-AF65-F5344CB8AC3E}">
        <p14:creationId xmlns:p14="http://schemas.microsoft.com/office/powerpoint/2010/main" val="3313819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5288D-DAC9-A916-F4A2-81D216EA533A}"/>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E7877354-9258-792E-5A99-8ED7725345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26C4D51-16EA-1F33-7D66-957C809F5CE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ED33CA-FA35-1712-ADC5-459FB1358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360B305-2F16-8019-3AE5-52AF62B4720D}"/>
              </a:ext>
            </a:extLst>
          </p:cNvPr>
          <p:cNvSpPr/>
          <p:nvPr/>
        </p:nvSpPr>
        <p:spPr>
          <a:xfrm>
            <a:off x="1183907" y="1074509"/>
            <a:ext cx="9384632" cy="4093428"/>
          </a:xfrm>
          <a:prstGeom prst="rect">
            <a:avLst/>
          </a:prstGeom>
          <a:noFill/>
        </p:spPr>
        <p:txBody>
          <a:bodyPr wrap="square">
            <a:spAutoFit/>
          </a:bodyPr>
          <a:lstStyle/>
          <a:p>
            <a:pPr algn="just"/>
            <a:r>
              <a:rPr lang="en-US" sz="2000" dirty="0">
                <a:latin typeface="Alexandria"/>
                <a:cs typeface="Times New Roman" panose="02020603050405020304" pitchFamily="18" charset="0"/>
              </a:rPr>
              <a:t>From a regulatory perspective, the reconfiguration of capital flows by digital currencies necessitates new frameworks for monitoring, taxation, and anti-money laundering enforcement. Traditional international banking networks provide regulators with a degree of visibility into cross-border capital movements, enabling monitoring for illicit activity, tax compliance, and macroeconomic oversight. In contrast, decentralized digital currencies create opacity in certain transaction flows, particularly when peer-to-peer platforms or privacy coins are involved. This shift challenges the ability of policymakers to influence global capital allocation directly, potentially reducing the effectiveness of capital controls and macroprudential interventions. Regulators are responding through initiatives such as the Financial Action Task Force (FATF) “Travel Rule”, which mandates that virtual asset service providers collect and transmit customer data during cross-border transactions, as well as by exploring frameworks for regulating stablecoins and CBDCs.</a:t>
            </a:r>
          </a:p>
        </p:txBody>
      </p:sp>
    </p:spTree>
    <p:extLst>
      <p:ext uri="{BB962C8B-B14F-4D97-AF65-F5344CB8AC3E}">
        <p14:creationId xmlns:p14="http://schemas.microsoft.com/office/powerpoint/2010/main" val="2899269093"/>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F82B8-6D2E-E3F8-5C74-66F0AA07C9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FF0731-647E-BB82-6D6F-968DA08596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97BDEE-6A2E-0E2B-5078-20E1ABB0E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FEDF2-116D-ABB6-22DF-5582DEED0CD4}"/>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7847541-2794-A4BE-CAC5-4C609B069A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2905D8E-F72E-9DB8-A4AE-B6821BAFBA00}"/>
              </a:ext>
            </a:extLst>
          </p:cNvPr>
          <p:cNvSpPr/>
          <p:nvPr/>
        </p:nvSpPr>
        <p:spPr>
          <a:xfrm>
            <a:off x="532598" y="671691"/>
            <a:ext cx="11126804" cy="6186309"/>
          </a:xfrm>
          <a:prstGeom prst="rect">
            <a:avLst/>
          </a:prstGeom>
          <a:noFill/>
        </p:spPr>
        <p:txBody>
          <a:bodyPr wrap="square">
            <a:spAutoFit/>
          </a:bodyPr>
          <a:lstStyle/>
          <a:p>
            <a:pPr algn="just"/>
            <a:r>
              <a:rPr lang="en-US" dirty="0">
                <a:latin typeface="Alexandria"/>
                <a:cs typeface="Times New Roman" panose="02020603050405020304" pitchFamily="18" charset="0"/>
              </a:rPr>
              <a:t>On-Chain Data and Market Analytics</a:t>
            </a:r>
          </a:p>
          <a:p>
            <a:pPr algn="just"/>
            <a:r>
              <a:rPr lang="en-US" dirty="0">
                <a:latin typeface="Alexandria"/>
              </a:rPr>
              <a:t>Imagine having X-ray vision that lets you see exactly what's happening inside the crypto market before prices even move. That's what on-chain data provides a complete, real-time picture of every transaction, wallet movement, and smart contract interaction recorded permanently on public blockchains. While traditional markets hide order flow behind exchange walls, crypto gives you unprecedented transparency into capital flows, investor behavior, and market psychology, turning raw blockchain data into powerful leading indicators.</a:t>
            </a:r>
          </a:p>
          <a:p>
            <a:pPr algn="just"/>
            <a:r>
              <a:rPr lang="en-US" dirty="0">
                <a:latin typeface="Alexandria"/>
              </a:rPr>
              <a:t>The journey begins with understanding what the blockchain actually records. Every Bitcoin transfer since 2009 exists as a public, immutable entry whether it's a whale moving 5,000 BTC from Coinbase to cold storage (bullish accumulation signal) or an exchange deposit address receiving coins (bearish selling pressure ahead). Platforms like </a:t>
            </a:r>
            <a:r>
              <a:rPr lang="en-US" dirty="0" err="1">
                <a:latin typeface="Alexandria"/>
              </a:rPr>
              <a:t>Glassnode</a:t>
            </a:r>
            <a:r>
              <a:rPr lang="en-US" dirty="0">
                <a:latin typeface="Alexandria"/>
              </a:rPr>
              <a:t> and </a:t>
            </a:r>
            <a:r>
              <a:rPr lang="en-US" dirty="0" err="1">
                <a:latin typeface="Alexandria"/>
              </a:rPr>
              <a:t>CryptoQuant</a:t>
            </a:r>
            <a:r>
              <a:rPr lang="en-US" dirty="0">
                <a:latin typeface="Alexandria"/>
              </a:rPr>
              <a:t> transform this raw data into digestible metrics that reveal patterns invisible to price charts alone. When Bitcoin price consolidates sideways at $60,000, on-chain analysis might show exchange outflows doubling week-over-week smart money positioning for the next leg up while retail sleeps.</a:t>
            </a:r>
          </a:p>
          <a:p>
            <a:pPr algn="just"/>
            <a:r>
              <a:rPr lang="en-US" dirty="0">
                <a:latin typeface="Alexandria"/>
              </a:rPr>
              <a:t>Active addresses serve as the market's heartbeat, counting unique wallets interacting daily. Bitcoin typically ranges between 700,000 and 1.2 million addresses, with spikes above 1 million often preceding major rallies as new capital enters. Ethereum's address count tracks DeFi adoption more closely when it surges past 3 million alongside rising gas fees, yield farming mania has begun. Sudden drops below seasonal norms signal apathy and distribution, warning traders to tighten risk controls.</a:t>
            </a:r>
          </a:p>
          <a:p>
            <a:pPr algn="just"/>
            <a:r>
              <a:rPr lang="en-US" dirty="0">
                <a:latin typeface="Alexandria"/>
              </a:rPr>
              <a:t>Transaction volume reveals genuine economic activity versus artificial exchange "wash trading." A Bitcoin network processing $50 billion daily doesn't mean $50 billion traded much represents long-term holders shuffling between personal wallets and exchanges for security. The real insight comes from directional flows. Exchange inflows jumping 200% week-over-week usually precede price weakness as positioned sellers await higher bids. Conversely, consistent outflows confirm bull market conviction as coins disappear into cold storage for multi-month holds.</a:t>
            </a:r>
          </a:p>
        </p:txBody>
      </p:sp>
    </p:spTree>
    <p:extLst>
      <p:ext uri="{BB962C8B-B14F-4D97-AF65-F5344CB8AC3E}">
        <p14:creationId xmlns:p14="http://schemas.microsoft.com/office/powerpoint/2010/main" val="3695284299"/>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1E0CA-AB24-DA11-6177-2C527074143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86CE8E7-6954-69B5-2015-37267DC0D90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40E74BC-D43E-D09A-81A8-43955B2DC7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AEF7AFD-0D3D-3737-2F4F-8235645C7541}"/>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D801CA9-E23B-39E0-341D-9C5D44858E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571961B-D727-C812-936E-046258681F46}"/>
              </a:ext>
            </a:extLst>
          </p:cNvPr>
          <p:cNvSpPr/>
          <p:nvPr/>
        </p:nvSpPr>
        <p:spPr>
          <a:xfrm>
            <a:off x="634863" y="900486"/>
            <a:ext cx="10231655" cy="5324535"/>
          </a:xfrm>
          <a:prstGeom prst="rect">
            <a:avLst/>
          </a:prstGeom>
          <a:noFill/>
        </p:spPr>
        <p:txBody>
          <a:bodyPr wrap="square">
            <a:spAutoFit/>
          </a:bodyPr>
          <a:lstStyle/>
          <a:p>
            <a:pPr algn="just"/>
            <a:r>
              <a:rPr lang="en-US" sz="2000" dirty="0">
                <a:latin typeface="Alexandria"/>
              </a:rPr>
              <a:t>Exchange net position change cuts through noise most cleanly. </a:t>
            </a:r>
            <a:r>
              <a:rPr lang="en-US" sz="2000" dirty="0" err="1">
                <a:latin typeface="Alexandria"/>
              </a:rPr>
              <a:t>Glassnode</a:t>
            </a:r>
            <a:r>
              <a:rPr lang="en-US" sz="2000" dirty="0">
                <a:latin typeface="Alexandria"/>
              </a:rPr>
              <a:t> tracks this daily across major platforms negative flows (withdrawing more than depositing) confirm accumulation strength, while positive flows signal distribution. During the 2022 bear market bottom, Bitcoin exchange reserves dropped 15% over three months while price languished around $20,000, telegraphing the 2023 recovery months early. Stablecoin exchange inflows serve similar purpose institutional Tether mints of $500 million often coincide with Bitcoin accumulation phases.</a:t>
            </a:r>
          </a:p>
          <a:p>
            <a:pPr algn="just"/>
            <a:r>
              <a:rPr lang="en-US" sz="2000" dirty="0">
                <a:latin typeface="Alexandria"/>
              </a:rPr>
              <a:t>Realized capitalization provides fundamental valuation by pricing each coin at its last movement rather than current market price. When spot Bitcoin trades below realized cap (as during June 2022's $17,000 bottom), capitulation nears most holders underwater, weak hands exhausted. Trading 3x above realized cap signals mature bull markets ripe for rotation into higher-beta assets. The market cap to realized cap ratio breaking 2.5x consistently marks cycle peaks across all four Bitcoin eras.</a:t>
            </a:r>
          </a:p>
          <a:p>
            <a:pPr algn="just"/>
            <a:r>
              <a:rPr lang="en-US" sz="2000" dirty="0">
                <a:latin typeface="Alexandria"/>
              </a:rPr>
              <a:t>HODL waves dissect holder behavior by coin age, revealing when different investor cohorts act. One-week-old coins dominate during panic selling retail panic exits. Multi-year dormant supply (2+ years unmoved) beginning to trickle out marks true cycle tops the strongest hands finally harvesting gains. When 155-day holders capitulate but 1-year+ holders accumulate steadily, bottoms form as ownership transfers to committed participants.</a:t>
            </a:r>
          </a:p>
        </p:txBody>
      </p:sp>
    </p:spTree>
    <p:extLst>
      <p:ext uri="{BB962C8B-B14F-4D97-AF65-F5344CB8AC3E}">
        <p14:creationId xmlns:p14="http://schemas.microsoft.com/office/powerpoint/2010/main" val="2798179856"/>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6FC8A-737A-68DD-964E-FD3DA11EEF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14D53A0-3F2B-D092-1D75-7C196419EF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90382B1-851B-33AC-2454-3D7C19B371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4CAF7F6D-9815-56FB-EFFF-BCF25A5400CD}"/>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64424B6-AEF7-F5F9-E066-B7AC0FC1C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425CA7B-4EB4-52BF-4CFE-F642B524BCF1}"/>
              </a:ext>
            </a:extLst>
          </p:cNvPr>
          <p:cNvSpPr/>
          <p:nvPr/>
        </p:nvSpPr>
        <p:spPr>
          <a:xfrm>
            <a:off x="1020278" y="899652"/>
            <a:ext cx="9644514" cy="4708981"/>
          </a:xfrm>
          <a:prstGeom prst="rect">
            <a:avLst/>
          </a:prstGeom>
          <a:noFill/>
        </p:spPr>
        <p:txBody>
          <a:bodyPr wrap="square">
            <a:spAutoFit/>
          </a:bodyPr>
          <a:lstStyle/>
          <a:p>
            <a:pPr algn="just"/>
            <a:r>
              <a:rPr lang="en-US" sz="2000" dirty="0">
                <a:latin typeface="Alexandria"/>
              </a:rPr>
              <a:t>Stablecoin supply ratio offers Bitcoin's most reliable valuation tool, dividing Bitcoin market cap by total stablecoin market cap. Ratios below 25 signal undervaluation Bitcoin cheap relative to available dollar liquidity. Ratios above 100 mark euphoria as cash sits idle on sidelines. This metric perfectly timed the 2022 bear bottom and 2024 bull acceleration.</a:t>
            </a:r>
          </a:p>
          <a:p>
            <a:pPr algn="just"/>
            <a:r>
              <a:rPr lang="en-US" sz="2000" dirty="0">
                <a:latin typeface="Alexandria"/>
              </a:rPr>
              <a:t>MVRV Z-Score standardizes this relationship historically readings above 7 indicate extreme overvaluation (sell), below 0 signals generational buys. No other asset class offers such clean cycle timing across multiple regimes. Long-short ratios from futures exchanges complement this 3:1 long bias with 0.1% funding rates screams over-leverage, while extreme short ratios below 0.5 signal capitulation bottoms.</a:t>
            </a:r>
          </a:p>
          <a:p>
            <a:pPr algn="just"/>
            <a:r>
              <a:rPr lang="en-US" sz="2000" dirty="0">
                <a:latin typeface="Alexandria"/>
              </a:rPr>
              <a:t>DeFi metrics track protocol fundamentals beyond price. Total Value Locked measures real capital deployed across lending platforms, </a:t>
            </a:r>
            <a:r>
              <a:rPr lang="en-US" sz="2000" dirty="0" err="1">
                <a:latin typeface="Alexandria"/>
              </a:rPr>
              <a:t>DEXes</a:t>
            </a:r>
            <a:r>
              <a:rPr lang="en-US" sz="2000" dirty="0">
                <a:latin typeface="Alexandria"/>
              </a:rPr>
              <a:t>, and yield aggregators $180 billion peak (2021), $40 billion trough (2022), $100 billion recovery (2026). Fee generation reveals genuine usage Uniswap earns $1 billion annually regardless of ETH price. Stablecoin mints and burns track institutional flows Circle minting $1 billion USDC makes immediate headlines as fresh liquidity hits exchanges.</a:t>
            </a:r>
          </a:p>
        </p:txBody>
      </p:sp>
    </p:spTree>
    <p:extLst>
      <p:ext uri="{BB962C8B-B14F-4D97-AF65-F5344CB8AC3E}">
        <p14:creationId xmlns:p14="http://schemas.microsoft.com/office/powerpoint/2010/main" val="1973542584"/>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C30F0-9846-49B9-585B-486212DC75A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E5B68DA-B887-669B-624A-8300FD29955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4DBA9876-6276-A922-8372-AF19CEA03F2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F9473425-A18E-94B5-4C60-20070D8C2BD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BE3AD1E-AEE9-6B42-1F63-BFE3A2A94F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6095520-6772-5FC6-E160-CD85681AD6DD}"/>
              </a:ext>
            </a:extLst>
          </p:cNvPr>
          <p:cNvSpPr/>
          <p:nvPr/>
        </p:nvSpPr>
        <p:spPr>
          <a:xfrm>
            <a:off x="1020278" y="899652"/>
            <a:ext cx="9644514" cy="5324535"/>
          </a:xfrm>
          <a:prstGeom prst="rect">
            <a:avLst/>
          </a:prstGeom>
          <a:noFill/>
        </p:spPr>
        <p:txBody>
          <a:bodyPr wrap="square">
            <a:spAutoFit/>
          </a:bodyPr>
          <a:lstStyle/>
          <a:p>
            <a:pPr algn="just"/>
            <a:r>
              <a:rPr lang="en-US" sz="2000" dirty="0">
                <a:latin typeface="Alexandria"/>
              </a:rPr>
              <a:t>Liquidation heatmaps visualize leverage clusters where cascades await. $2 billion Bitcoin longs cluster at $62,000 if price breaks below, algorithms trigger chain reactions amplifying moves 5-10% further. Professional traders position ahead shorting perps, buying puts, collecting funding premia from panicked longs.</a:t>
            </a:r>
          </a:p>
          <a:p>
            <a:pPr algn="just"/>
            <a:r>
              <a:rPr lang="en-US" sz="2000" dirty="0">
                <a:latin typeface="Alexandria"/>
              </a:rPr>
              <a:t>Social sentiment overlays confirm timing. Google Trends for "Bitcoin" spiking above 100 predicts retail tops. Fear &amp; Greed Index hitting "Extreme Greed" (&gt;90) reliably precedes 20-30% corrections. Twitter mention velocity correlates with 48-hour price momentum.</a:t>
            </a:r>
          </a:p>
          <a:p>
            <a:pPr algn="just"/>
            <a:r>
              <a:rPr lang="en-US" sz="2000" dirty="0">
                <a:latin typeface="Alexandria"/>
              </a:rPr>
              <a:t>Sophisticated dashboards combine ten core metrics: exchange </a:t>
            </a:r>
            <a:r>
              <a:rPr lang="en-US" sz="2000" dirty="0" err="1">
                <a:latin typeface="Alexandria"/>
              </a:rPr>
              <a:t>netflows</a:t>
            </a:r>
            <a:r>
              <a:rPr lang="en-US" sz="2000" dirty="0">
                <a:latin typeface="Alexandria"/>
              </a:rPr>
              <a:t> for short-term direction, stablecoin ratio for valuation, MVRV Z-Score for cycle position, HODL waves for holder conviction, DeFi TVL for structural growth. A typical signal confluence falling exchange reserves + rising SSR + stable multi-year holder accumulation + DeFi TVL growth confirms bull market continuation with 80%+ historical accuracy.</a:t>
            </a:r>
          </a:p>
          <a:p>
            <a:pPr algn="just"/>
            <a:r>
              <a:rPr lang="en-US" sz="2000" dirty="0">
                <a:latin typeface="Alexandria"/>
              </a:rPr>
              <a:t>On-chain analysis transforms permanent public ledgers from technical curiosity into leading indicators. Traditional technical analysis reacts to price action; on-chain analysis anticipates it through capital flows, conviction measurement, and protocol fundamentals. This transparency advantage compounds daily while others chase candlesticks, smart money reads wallet movements.</a:t>
            </a:r>
          </a:p>
        </p:txBody>
      </p:sp>
    </p:spTree>
    <p:extLst>
      <p:ext uri="{BB962C8B-B14F-4D97-AF65-F5344CB8AC3E}">
        <p14:creationId xmlns:p14="http://schemas.microsoft.com/office/powerpoint/2010/main" val="3029846184"/>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BFC96-61EE-556B-21B0-E8BFB1791D04}"/>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F215A1F1-F39A-88B2-A61C-DA7251F4D3DC}"/>
              </a:ext>
            </a:extLst>
          </p:cNvPr>
          <p:cNvSpPr txBox="1"/>
          <p:nvPr/>
        </p:nvSpPr>
        <p:spPr>
          <a:xfrm>
            <a:off x="769217" y="791946"/>
            <a:ext cx="9960543" cy="2554545"/>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Volatility, Cycles, and Price Dynamics in Crypto Markets</a:t>
            </a: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387E787A-AD64-5F6D-4F40-DE10CD5FA5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8FFB532-61B2-8EE6-2063-1F1BFBBC8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78C7189-D19F-4DE5-B317-9E5B0E0641D4}"/>
              </a:ext>
            </a:extLst>
          </p:cNvPr>
          <p:cNvSpPr/>
          <p:nvPr/>
        </p:nvSpPr>
        <p:spPr>
          <a:xfrm>
            <a:off x="769217" y="1167337"/>
            <a:ext cx="11049880" cy="5940088"/>
          </a:xfrm>
          <a:prstGeom prst="rect">
            <a:avLst/>
          </a:prstGeom>
          <a:noFill/>
        </p:spPr>
        <p:txBody>
          <a:bodyPr wrap="square">
            <a:spAutoFit/>
          </a:bodyPr>
          <a:lstStyle/>
          <a:p>
            <a:pPr algn="just"/>
            <a:endParaRPr lang="en-US" sz="2000" dirty="0">
              <a:latin typeface="Alexandria"/>
            </a:endParaRPr>
          </a:p>
          <a:p>
            <a:pPr algn="just"/>
            <a:r>
              <a:rPr lang="en-US" sz="2000" dirty="0">
                <a:latin typeface="Alexandria"/>
              </a:rPr>
              <a:t>Volatility is not a side effect of crypto markets; it is one of their defining structural characteristics. Unlike mature asset classes such as sovereign bonds or large-cap equities, digital assets exhibit price fluctuations that are both larger in magnitude and faster in speed. Yet volatility in crypto markets is not random chaos. It follows identifiable patterns, cycles, liquidity conditions, and behavioral dynamics that can be analytically examined.</a:t>
            </a:r>
          </a:p>
          <a:p>
            <a:pPr algn="just"/>
            <a:endParaRPr lang="en-US" sz="2000" dirty="0">
              <a:latin typeface="Alexandria"/>
            </a:endParaRPr>
          </a:p>
          <a:p>
            <a:pPr algn="just"/>
            <a:r>
              <a:rPr lang="en-US" sz="2000" dirty="0">
                <a:latin typeface="Alexandria"/>
              </a:rPr>
              <a:t>To understand crypto price behavior, one must first recognize the absence of a traditional valuation anchor. Equities can be valued through discounted cash flows. Bonds have coupon structures. Commodities often relate to industrial demand. Many cryptocurrencies, particularly Bitcoin, do not generate cash flows. Their valuation is based on expectations of adoption, scarcity, network growth, and macroeconomic narratives. When fundamental anchors are weak or evolving, prices become more sensitive to sentiment shifts and liquidity conditions.</a:t>
            </a:r>
          </a:p>
          <a:p>
            <a:pPr algn="just"/>
            <a:endParaRPr lang="en-US" sz="2000" dirty="0">
              <a:latin typeface="Alexandria"/>
            </a:endParaRPr>
          </a:p>
          <a:p>
            <a:pPr algn="just"/>
            <a:r>
              <a:rPr lang="en-US" sz="2000" dirty="0">
                <a:latin typeface="Alexandria"/>
              </a:rPr>
              <a:t>A central feature of crypto markets is volatility clustering. Periods of relative calm are followed by bursts of extreme price movement. This pattern resembles GARCH-type behavior observed in financial econometrics, but in crypto markets the amplitude is often higher. News events, regulatory announcements, exchange failures, or macroeconomic shocks can trigger abrupt repricing.</a:t>
            </a:r>
          </a:p>
          <a:p>
            <a:pPr algn="just"/>
            <a:endParaRPr lang="en-US" sz="2000" dirty="0">
              <a:latin typeface="Alexandria"/>
            </a:endParaRPr>
          </a:p>
        </p:txBody>
      </p:sp>
    </p:spTree>
    <p:extLst>
      <p:ext uri="{BB962C8B-B14F-4D97-AF65-F5344CB8AC3E}">
        <p14:creationId xmlns:p14="http://schemas.microsoft.com/office/powerpoint/2010/main" val="3417910044"/>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63143-DB7A-EA74-726A-05E2725CC8B7}"/>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F0B253FA-994F-D11C-FC28-EFD3851E73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A000B0-7569-F969-6C1F-F290936B9FE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BC8B9A4-5F85-3DDA-CB4A-64BAE867AB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4948217-A726-4F17-8C1B-E10946688517}"/>
              </a:ext>
            </a:extLst>
          </p:cNvPr>
          <p:cNvSpPr/>
          <p:nvPr/>
        </p:nvSpPr>
        <p:spPr>
          <a:xfrm>
            <a:off x="369001" y="774688"/>
            <a:ext cx="11646569" cy="5940088"/>
          </a:xfrm>
          <a:prstGeom prst="rect">
            <a:avLst/>
          </a:prstGeom>
          <a:noFill/>
        </p:spPr>
        <p:txBody>
          <a:bodyPr wrap="square">
            <a:spAutoFit/>
          </a:bodyPr>
          <a:lstStyle/>
          <a:p>
            <a:pPr algn="just"/>
            <a:r>
              <a:rPr lang="en-US" sz="2000" dirty="0">
                <a:latin typeface="Alexandria"/>
              </a:rPr>
              <a:t>The March 2020 COVID-19 liquidity crisis provides a revealing example. As global investors sought liquidity, Bitcoin’s price fell by more than 40% in a single day. This decline coincided with extreme movements in equity and commodity markets. The episode demonstrated that, during systemic stress, crypto assets behave like high-beta risk assets rather than safe havens. Liquidity contraction amplified volatility across asset classes </a:t>
            </a:r>
            <a:r>
              <a:rPr lang="en-US" sz="2000" dirty="0" err="1">
                <a:latin typeface="Alexandria"/>
              </a:rPr>
              <a:t>simultaneously.Crypto</a:t>
            </a:r>
            <a:r>
              <a:rPr lang="en-US" sz="2000" dirty="0">
                <a:latin typeface="Alexandria"/>
              </a:rPr>
              <a:t> markets also exhibit pronounced cyclical behavior. Historically, Bitcoin has followed multi-year boom-and-bust cycles often associated with halving events periodic reductions in block rewards that slow new supply issuance. Although the halving mechanism is mechanical, market reactions are behavioral and speculative. Anticipation of reduced supply often fuels bullish momentum, which can evolve into speculative bubbles.</a:t>
            </a:r>
          </a:p>
          <a:p>
            <a:pPr algn="just"/>
            <a:r>
              <a:rPr lang="en-US" sz="2000" dirty="0">
                <a:latin typeface="Alexandria"/>
              </a:rPr>
              <a:t>The 2017 cycle illustrates this dynamic. Bitcoin rose from under $1,000 to nearly $20,000 within a year, driven by retail enthusiasm, initial coin offerings (ICOs), and rapid media attention. The subsequent collapse erased a large portion of market value. The cycle was not solely driven by fundamentals but by momentum trading, narrative amplification, and leverage.</a:t>
            </a:r>
          </a:p>
          <a:p>
            <a:pPr algn="just"/>
            <a:r>
              <a:rPr lang="en-US" sz="2000" dirty="0">
                <a:latin typeface="Alexandria"/>
              </a:rPr>
              <a:t>A similar but more institutionally integrated cycle occurred between 2020 and 2021. During this period, unprecedented monetary expansion by central banks increased global liquidity. Risk assets, including technology stocks and cryptocurrencies, experienced strong upward momentum. Bitcoin surpassed $60,000. Institutional investors entered the market, and derivatives volumes expanded significantly. When global monetary tightening began in 2022, risk appetite declined, leading to sharp price corrections. This alignment suggests that crypto cycles are increasingly connected to global macro-liquidity conditions.</a:t>
            </a:r>
          </a:p>
        </p:txBody>
      </p:sp>
    </p:spTree>
    <p:extLst>
      <p:ext uri="{BB962C8B-B14F-4D97-AF65-F5344CB8AC3E}">
        <p14:creationId xmlns:p14="http://schemas.microsoft.com/office/powerpoint/2010/main" val="2524844651"/>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ED0C5-408F-E4C7-305D-F1BC92C818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2DF0DCF-680D-1689-3964-FEAA06804A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B355382-20BA-25CF-B879-5CF485EF34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36268B9-CCDD-515A-FE1F-7BDED129C5E1}"/>
              </a:ext>
            </a:extLst>
          </p:cNvPr>
          <p:cNvSpPr txBox="1"/>
          <p:nvPr/>
        </p:nvSpPr>
        <p:spPr>
          <a:xfrm>
            <a:off x="2924481" y="1772922"/>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68B6D593-CE40-E265-9201-D5ECFB844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F331561-C7C9-821F-C2A3-D8986D7A398F}"/>
              </a:ext>
            </a:extLst>
          </p:cNvPr>
          <p:cNvSpPr/>
          <p:nvPr/>
        </p:nvSpPr>
        <p:spPr>
          <a:xfrm>
            <a:off x="452388" y="860375"/>
            <a:ext cx="11290433" cy="5324535"/>
          </a:xfrm>
          <a:prstGeom prst="rect">
            <a:avLst/>
          </a:prstGeom>
          <a:noFill/>
        </p:spPr>
        <p:txBody>
          <a:bodyPr wrap="square">
            <a:spAutoFit/>
          </a:bodyPr>
          <a:lstStyle/>
          <a:p>
            <a:pPr algn="just"/>
            <a:r>
              <a:rPr lang="en-US" sz="2000" dirty="0">
                <a:latin typeface="Alexandria"/>
              </a:rPr>
              <a:t>Leverage plays a crucial role in amplifying price dynamics. Crypto derivatives platforms offer perpetual futures with high leverage ratios. When markets rise, leveraged long positions reinforce upward momentum. When prices decline, liquidation cascades accelerate downward moves. These liquidation events are algorithmic, automatic, and often occur within minutes. The speed of adjustment compresses volatility into shorter timeframes compared to traditional markets.</a:t>
            </a:r>
          </a:p>
          <a:p>
            <a:pPr algn="just"/>
            <a:endParaRPr lang="en-US" sz="2000" dirty="0">
              <a:latin typeface="Alexandria"/>
            </a:endParaRPr>
          </a:p>
          <a:p>
            <a:pPr algn="just"/>
            <a:r>
              <a:rPr lang="en-US" sz="2000" dirty="0">
                <a:latin typeface="Alexandria"/>
              </a:rPr>
              <a:t>The Terra-LUNA collapse in 2022 demonstrates how structural fragility can trigger extreme volatility. As confidence in the algorithmic stablecoin mechanism weakened, rapid selling pressure destabilized both the stablecoin and its associated token. The collapse cascaded across lending platforms and hedge funds exposed to the ecosystem. This was not merely volatility from speculation; it was volatility from structural failure.</a:t>
            </a:r>
          </a:p>
          <a:p>
            <a:pPr algn="just"/>
            <a:endParaRPr lang="en-US" sz="2000" dirty="0">
              <a:latin typeface="Alexandria"/>
            </a:endParaRPr>
          </a:p>
          <a:p>
            <a:pPr algn="just"/>
            <a:r>
              <a:rPr lang="en-US" sz="2000" dirty="0">
                <a:latin typeface="Alexandria"/>
              </a:rPr>
              <a:t>Another dimension of crypto price dynamics is reflexivity. In reflexive systems, price changes influence investor beliefs, which in turn influence price. Rising prices attract media coverage, which draws new participants, further increasing demand. Conversely, falling prices erode confidence, triggering further selling. Social media amplifies this reflexivity. Information diffusion is faster and less filtered than in traditional markets, intensifying herd behavior.</a:t>
            </a:r>
          </a:p>
        </p:txBody>
      </p:sp>
    </p:spTree>
    <p:extLst>
      <p:ext uri="{BB962C8B-B14F-4D97-AF65-F5344CB8AC3E}">
        <p14:creationId xmlns:p14="http://schemas.microsoft.com/office/powerpoint/2010/main" val="1640324076"/>
      </p:ext>
    </p:extLst>
  </p:cSld>
  <p:clrMapOvr>
    <a:masterClrMapping/>
  </p:clrMapOvr>
  <mc:AlternateContent xmlns:mc="http://schemas.openxmlformats.org/markup-compatibility/2006" xmlns:p14="http://schemas.microsoft.com/office/powerpoint/2010/main">
    <mc:Choice Requires="p14">
      <p:transition spd="slow" p14:dur="2000" advTm="97634"/>
    </mc:Choice>
    <mc:Fallback xmlns="">
      <p:transition spd="slow" advTm="976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125F4-B936-D49C-DB8F-2F825E176364}"/>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E9877B0-A191-4FE5-06B6-B840BFDDF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16AC468-9062-AFD0-7F83-6734B8C15CF5}"/>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6A32421-4213-4A17-85CA-3021E490F0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C3781FA-6A8F-4546-BFC7-80FC109D6E1F}"/>
              </a:ext>
            </a:extLst>
          </p:cNvPr>
          <p:cNvSpPr/>
          <p:nvPr/>
        </p:nvSpPr>
        <p:spPr>
          <a:xfrm>
            <a:off x="875652" y="1411694"/>
            <a:ext cx="10440695" cy="5355312"/>
          </a:xfrm>
          <a:prstGeom prst="rect">
            <a:avLst/>
          </a:prstGeom>
          <a:noFill/>
        </p:spPr>
        <p:txBody>
          <a:bodyPr wrap="square">
            <a:spAutoFit/>
          </a:bodyPr>
          <a:lstStyle/>
          <a:p>
            <a:pPr algn="just"/>
            <a:r>
              <a:rPr lang="en-US" dirty="0">
                <a:latin typeface="Alexandria"/>
              </a:rPr>
              <a:t>Yet, the technological possibilities of CBDCs coexist with decentralized alternatives that operate entirely outside state control. Bitcoin and Ethereum-based financial networks demonstrate that programmable liquidity can exist independently of intermediaries, giving rise to a parallel financial architecture where cross-border flows, lending, and investment allocation occur algorithmically. This duality centralized programmable currency versus decentralized autonomous money creates a spectrum of future monetary scenarios. One scenario involves hybrid coexistence: CBDCs provide stability and regulatory oversight, while decentralized networks enable innovation, financial inclusion, and cross-border liquidity. Another scenario imagines a more radical shift, where decentralized protocols dominate, potentially reducing the influence of central banks and traditional financial intermediaries. In either case, the technology fundamentally reshapes the distribution and velocity of global liquidity.</a:t>
            </a:r>
          </a:p>
          <a:p>
            <a:pPr algn="just"/>
            <a:r>
              <a:rPr lang="en-US" dirty="0">
                <a:latin typeface="Alexandria"/>
              </a:rPr>
              <a:t>A critical feature of this technological-financial transformation is instantaneous capital mobility. In traditional systems, international capital flows are constrained by banking hours, correspondent banking delays, and regulatory checks. With blockchain-based money, liquidity can traverse continents within seconds, with settlement recorded immutably on distributed ledgers. The implications are enormous: global investment decisions, remittances, and trade settlements can now respond to information and market signals in real time. While this efficiency increases allocation speed and transparency, it also introduces novel risks. Rapid outflows can exacerbate financial volatility, especially in emerging markets where digital assets may be adopted disproportionately during periods of currency instability. The very technology that enhances efficiency also magnifies systemic sensitivity to behavioral and market shocks.</a:t>
            </a:r>
          </a:p>
        </p:txBody>
      </p:sp>
    </p:spTree>
    <p:extLst>
      <p:ext uri="{BB962C8B-B14F-4D97-AF65-F5344CB8AC3E}">
        <p14:creationId xmlns:p14="http://schemas.microsoft.com/office/powerpoint/2010/main" val="1814314118"/>
      </p:ext>
    </p:extLst>
  </p:cSld>
  <p:clrMapOvr>
    <a:masterClrMapping/>
  </p:clrMapOvr>
  <mc:AlternateContent xmlns:mc="http://schemas.openxmlformats.org/markup-compatibility/2006" xmlns:p14="http://schemas.microsoft.com/office/powerpoint/2010/main">
    <mc:Choice Requires="p14">
      <p:transition spd="slow" p14:dur="2000" advTm="166224"/>
    </mc:Choice>
    <mc:Fallback xmlns="">
      <p:transition spd="slow" advTm="166224"/>
    </mc:Fallback>
  </mc:AlternateContent>
  <p:extLst>
    <p:ext uri="{3A86A75C-4F4B-4683-9AE1-C65F6400EC91}">
      <p14:laserTraceLst xmlns:p14="http://schemas.microsoft.com/office/powerpoint/2010/main">
        <p14:tracePtLst>
          <p14:tracePt t="35303" x="3168650" y="6178550"/>
          <p14:tracePt t="35735" x="3598863" y="6008688"/>
          <p14:tracePt t="35743" x="4246563" y="5514975"/>
          <p14:tracePt t="35752" x="4448175" y="5360988"/>
          <p14:tracePt t="35757" x="5141913" y="4903788"/>
          <p14:tracePt t="35764" x="5241925" y="4840288"/>
          <p14:tracePt t="35778" x="5808663" y="4429125"/>
          <p14:tracePt t="35794" x="6310313" y="4073525"/>
          <p14:tracePt t="35813" x="6511925" y="3944938"/>
          <p14:tracePt t="35817" x="6621463" y="3871913"/>
          <p14:tracePt t="35824" x="6711950" y="3789363"/>
          <p14:tracePt t="35831" x="6831013" y="3735388"/>
          <p14:tracePt t="35837" x="6959600" y="3652838"/>
          <p14:tracePt t="35846" x="6996113" y="3633788"/>
          <p14:tracePt t="35860" x="7086600" y="3589338"/>
          <p14:tracePt t="35879" x="7169150" y="3552825"/>
          <p14:tracePt t="35893" x="7169150" y="3543300"/>
          <p14:tracePt t="35900" x="7186613" y="3543300"/>
          <p14:tracePt t="35910" x="7196138" y="3543300"/>
          <p14:tracePt t="35934" x="7251700" y="3524250"/>
          <p14:tracePt t="35947" x="7288213" y="3524250"/>
          <p14:tracePt t="35955" x="7370763" y="3524250"/>
          <p14:tracePt t="35959" x="7397750" y="3524250"/>
          <p14:tracePt t="35966" x="7451725" y="3516313"/>
          <p14:tracePt t="35981" x="7570788" y="3487738"/>
          <p14:tracePt t="35996" x="7699375" y="3443288"/>
          <p14:tracePt t="36002" x="7716838" y="3433763"/>
          <p14:tracePt t="36010" x="7735888" y="3424238"/>
          <p14:tracePt t="36027" x="7780338" y="3397250"/>
          <p14:tracePt t="36046" x="7835900" y="3370263"/>
          <p14:tracePt t="36060" x="7935913" y="3305175"/>
          <p14:tracePt t="36077" x="8045450" y="3214688"/>
          <p14:tracePt t="36097" x="8210550" y="3059113"/>
          <p14:tracePt t="36105" x="8256588" y="3022600"/>
          <p14:tracePt t="36119" x="8310563" y="2959100"/>
          <p14:tracePt t="36127" x="8347075" y="2940050"/>
          <p14:tracePt t="36143" x="8383588" y="2913063"/>
          <p14:tracePt t="36161" x="8402638" y="2876550"/>
          <p14:tracePt t="36178" x="8410575" y="2867025"/>
          <p14:tracePt t="36203" x="8420100" y="2867025"/>
          <p14:tracePt t="36232" x="8420100" y="2857500"/>
          <p14:tracePt t="36239" x="8439150" y="2857500"/>
          <p14:tracePt t="36277" x="8439150" y="2849563"/>
          <p14:tracePt t="36282" x="8447088" y="2849563"/>
          <p14:tracePt t="36297" x="8466138" y="2830513"/>
          <p14:tracePt t="36312" x="8502650" y="2776538"/>
          <p14:tracePt t="36327" x="8548688" y="2747963"/>
          <p14:tracePt t="36344" x="8575675" y="2720975"/>
          <p14:tracePt t="36361" x="8593138" y="2711450"/>
          <p14:tracePt t="36379" x="8602663" y="2693988"/>
          <p14:tracePt t="36394" x="8602663" y="2684463"/>
          <p14:tracePt t="36414" x="8602663" y="2674938"/>
          <p14:tracePt t="36451" x="8602663" y="2667000"/>
          <p14:tracePt t="36468" x="8602663" y="2657475"/>
          <p14:tracePt t="36479" x="8585200" y="2638425"/>
          <p14:tracePt t="36493" x="8575675" y="2630488"/>
          <p14:tracePt t="36510" x="8512175" y="2593975"/>
          <p14:tracePt t="36529" x="8493125" y="2584450"/>
          <p14:tracePt t="36543" x="8483600" y="2574925"/>
          <p14:tracePt t="36561" x="8456613" y="2574925"/>
          <p14:tracePt t="36579" x="8447088" y="2565400"/>
          <p14:tracePt t="36596" x="8439150" y="2511425"/>
          <p14:tracePt t="36611" x="8439150" y="2484438"/>
          <p14:tracePt t="36615" x="8439150" y="2465388"/>
          <p14:tracePt t="36627" x="8439150" y="2447925"/>
          <p14:tracePt t="36645" x="8447088" y="2411413"/>
          <p14:tracePt t="36661" x="8466138" y="2392363"/>
          <p14:tracePt t="36677" x="8483600" y="2382838"/>
          <p14:tracePt t="36696" x="8502650" y="2374900"/>
          <p14:tracePt t="36710" x="8512175" y="2374900"/>
          <p14:tracePt t="36727" x="8539163" y="2374900"/>
          <p14:tracePt t="36747" x="8556625" y="2365375"/>
          <p14:tracePt t="36760" x="8566150" y="2346325"/>
          <p14:tracePt t="36763" x="8575675" y="2346325"/>
          <p14:tracePt t="36766" x="8585200" y="2346325"/>
          <p14:tracePt t="36776" x="8593138" y="2346325"/>
          <p14:tracePt t="36794" x="8621713" y="2346325"/>
          <p14:tracePt t="36831" x="8629650" y="2346325"/>
          <p14:tracePt t="36839" x="8639175" y="2355850"/>
          <p14:tracePt t="36846" x="8658225" y="2374900"/>
          <p14:tracePt t="36862" x="8694738" y="2474913"/>
          <p14:tracePt t="36877" x="8694738" y="2520950"/>
          <p14:tracePt t="36893" x="8694738" y="2574925"/>
          <p14:tracePt t="36912" x="8694738" y="2620963"/>
          <p14:tracePt t="36928" x="8694738" y="2630488"/>
          <p14:tracePt t="36936" x="8694738" y="2657475"/>
          <p14:tracePt t="36940" x="8685213" y="2657475"/>
          <p14:tracePt t="36947" x="8675688" y="2674938"/>
          <p14:tracePt t="36962" x="8639175" y="2720975"/>
          <p14:tracePt t="36977" x="8548688" y="2767013"/>
          <p14:tracePt t="36994" x="8247063" y="2820988"/>
          <p14:tracePt t="37010" x="8164513" y="2820988"/>
          <p14:tracePt t="37029" x="8091488" y="2820988"/>
          <p14:tracePt t="37034" x="8081963" y="2820988"/>
          <p14:tracePt t="37045" x="8072438" y="2820988"/>
          <p14:tracePt t="37066" x="8054975" y="2820988"/>
          <p14:tracePt t="37073" x="8045450" y="2820988"/>
          <p14:tracePt t="37084" x="8045450" y="2813050"/>
          <p14:tracePt t="37094" x="8045450" y="2794000"/>
          <p14:tracePt t="37110" x="8045450" y="2747963"/>
          <p14:tracePt t="37130" x="8137525" y="2638425"/>
          <p14:tracePt t="37135" x="8183563" y="2601913"/>
          <p14:tracePt t="37154" x="8264525" y="2565400"/>
          <p14:tracePt t="37163" x="8320088" y="2528888"/>
          <p14:tracePt t="37165" x="8337550" y="2520950"/>
          <p14:tracePt t="37179" x="8402638" y="2492375"/>
          <p14:tracePt t="37194" x="8429625" y="2484438"/>
          <p14:tracePt t="37196" x="8475663" y="2484438"/>
          <p14:tracePt t="37210" x="8529638" y="2484438"/>
          <p14:tracePt t="37227" x="8602663" y="2484438"/>
          <p14:tracePt t="37245" x="8666163" y="2511425"/>
          <p14:tracePt t="37261" x="8685213" y="2520950"/>
          <p14:tracePt t="37277" x="8712200" y="2547938"/>
          <p14:tracePt t="37296" x="8739188" y="2574925"/>
          <p14:tracePt t="37310" x="8748713" y="2593975"/>
          <p14:tracePt t="37327" x="8748713" y="2630488"/>
          <p14:tracePt t="37331" x="8748713" y="2638425"/>
          <p14:tracePt t="37348" x="8748713" y="2667000"/>
          <p14:tracePt t="37361" x="8694738" y="2740025"/>
          <p14:tracePt t="37377" x="8621713" y="2784475"/>
          <p14:tracePt t="37396" x="8575675" y="2813050"/>
          <p14:tracePt t="37410" x="8566150" y="2830513"/>
          <p14:tracePt t="37413" x="8556625" y="2840038"/>
          <p14:tracePt t="37417" x="8548688" y="2840038"/>
          <p14:tracePt t="37426" x="8539163" y="2840038"/>
          <p14:tracePt t="37449" x="8529638" y="2840038"/>
          <p14:tracePt t="37535" x="8529638" y="2813050"/>
          <p14:tracePt t="37543" x="8529638" y="2794000"/>
          <p14:tracePt t="37556" x="8529638" y="2767013"/>
          <p14:tracePt t="37563" x="8548688" y="2747963"/>
          <p14:tracePt t="37576" x="8556625" y="2711450"/>
          <p14:tracePt t="37593" x="8566150" y="2703513"/>
          <p14:tracePt t="37611" x="8575675" y="2693988"/>
          <p14:tracePt t="37627" x="8629650" y="2638425"/>
          <p14:tracePt t="37630" x="8658225" y="2620963"/>
          <p14:tracePt t="37634" x="8675688" y="2611438"/>
          <p14:tracePt t="37643" x="8721725" y="2593975"/>
          <p14:tracePt t="37660" x="8785225" y="2557463"/>
          <p14:tracePt t="37679" x="8877300" y="2511425"/>
          <p14:tracePt t="37693" x="8913813" y="2484438"/>
          <p14:tracePt t="37716" x="8950325" y="2484438"/>
          <p14:tracePt t="37720" x="8959850" y="2484438"/>
          <p14:tracePt t="37729" x="8967788" y="2484438"/>
          <p14:tracePt t="37746" x="8977313" y="2484438"/>
          <p14:tracePt t="37749" x="8986838" y="2484438"/>
          <p14:tracePt t="37765" x="8996363" y="2484438"/>
          <p14:tracePt t="37779" x="9004300" y="2484438"/>
          <p14:tracePt t="37793" x="9023350" y="2484438"/>
          <p14:tracePt t="37796" x="9032875" y="2484438"/>
          <p14:tracePt t="37799" x="9050338" y="2474913"/>
          <p14:tracePt t="37810" x="9069388" y="2474913"/>
          <p14:tracePt t="37814" x="9077325" y="2474913"/>
          <p14:tracePt t="37826" x="9096375" y="2465388"/>
          <p14:tracePt t="37843" x="9150350" y="2465388"/>
          <p14:tracePt t="37846" x="9169400" y="2465388"/>
          <p14:tracePt t="37866" x="9205913" y="2465388"/>
          <p14:tracePt t="37868" x="9223375" y="2465388"/>
          <p14:tracePt t="37877" x="9232900" y="2465388"/>
          <p14:tracePt t="37895" x="9259888" y="2455863"/>
          <p14:tracePt t="37909" x="9288463" y="2455863"/>
          <p14:tracePt t="37915" x="9296400" y="2455863"/>
          <p14:tracePt t="37926" x="9305925" y="2455863"/>
          <p14:tracePt t="37945" x="9315450" y="2455863"/>
          <p14:tracePt t="37960" x="9324975" y="2455863"/>
          <p14:tracePt t="37977" x="9332913" y="2455863"/>
          <p14:tracePt t="37996" x="9342438" y="2455863"/>
          <p14:tracePt t="38011" x="9369425" y="2455863"/>
          <p14:tracePt t="38026" x="9378950" y="2455863"/>
          <p14:tracePt t="38043" x="9388475" y="2455863"/>
          <p14:tracePt t="38061" x="9398000" y="2455863"/>
          <p14:tracePt t="38082" x="9405938" y="2455863"/>
          <p14:tracePt t="38104" x="9415463" y="2455863"/>
          <p14:tracePt t="38142" x="9424988" y="2455863"/>
          <p14:tracePt t="38162" x="9442450" y="2455863"/>
          <p14:tracePt t="38183" x="9451975" y="2455863"/>
          <p14:tracePt t="38190" x="9461500" y="2465388"/>
          <p14:tracePt t="38197" x="9461500" y="2474913"/>
          <p14:tracePt t="38213" x="9478963" y="2492375"/>
          <p14:tracePt t="38229" x="9478963" y="2511425"/>
          <p14:tracePt t="38237" x="9488488" y="2520950"/>
          <p14:tracePt t="38241" x="9488488" y="2528888"/>
          <p14:tracePt t="38247" x="9488488" y="2538413"/>
          <p14:tracePt t="38262" x="9488488" y="2547938"/>
          <p14:tracePt t="38291" x="9488488" y="2557463"/>
          <p14:tracePt t="38328" x="9488488" y="2565400"/>
          <p14:tracePt t="38363" x="9488488" y="2574925"/>
          <p14:tracePt t="38432" x="9488488" y="2584450"/>
          <p14:tracePt t="38445" x="9488488" y="2593975"/>
          <p14:tracePt t="38451" x="9488488" y="2611438"/>
          <p14:tracePt t="38460" x="9488488" y="2620963"/>
          <p14:tracePt t="38480" x="9478963" y="2638425"/>
          <p14:tracePt t="38498" x="9461500" y="2657475"/>
          <p14:tracePt t="38505" x="9451975" y="2667000"/>
          <p14:tracePt t="38513" x="9434513" y="2674938"/>
          <p14:tracePt t="38522" x="9424988" y="2674938"/>
          <p14:tracePt t="38529" x="9415463" y="2693988"/>
          <p14:tracePt t="38546" x="9398000" y="2693988"/>
          <p14:tracePt t="38560" x="9398000" y="2703513"/>
          <p14:tracePt t="38577" x="9388475" y="2703513"/>
          <p14:tracePt t="38596" x="9378950" y="2703513"/>
          <p14:tracePt t="38631" x="9369425" y="2703513"/>
          <p14:tracePt t="38645" x="9361488" y="2703513"/>
          <p14:tracePt t="38653" x="9351963" y="2703513"/>
          <p14:tracePt t="38663" x="9342438" y="2703513"/>
          <p14:tracePt t="38667" x="9332913" y="2703513"/>
          <p14:tracePt t="38676" x="9332913" y="2684463"/>
          <p14:tracePt t="38693" x="9324975" y="2674938"/>
          <p14:tracePt t="38709" x="9324975" y="2667000"/>
          <p14:tracePt t="38727" x="9315450" y="2657475"/>
          <p14:tracePt t="38747" x="9305925" y="2647950"/>
          <p14:tracePt t="38750" x="9305925" y="2638425"/>
          <p14:tracePt t="38761" x="9305925" y="2620963"/>
          <p14:tracePt t="38776" x="9305925" y="2593975"/>
          <p14:tracePt t="38793" x="9305925" y="2584450"/>
          <p14:tracePt t="38812" x="9305925" y="2565400"/>
          <p14:tracePt t="38826" x="9305925" y="2557463"/>
          <p14:tracePt t="38843" x="9342438" y="2511425"/>
          <p14:tracePt t="38866" x="9398000" y="2465388"/>
          <p14:tracePt t="38869" x="9405938" y="2455863"/>
          <p14:tracePt t="38879" x="9415463" y="2447925"/>
          <p14:tracePt t="38883" x="9424988" y="2447925"/>
          <p14:tracePt t="38893" x="9434513" y="2447925"/>
          <p14:tracePt t="38910" x="9451975" y="2447925"/>
          <p14:tracePt t="38916" x="9461500" y="2447925"/>
          <p14:tracePt t="38928" x="9478963" y="2447925"/>
          <p14:tracePt t="38944" x="9498013" y="2447925"/>
          <p14:tracePt t="38973" x="9507538" y="2447925"/>
          <p14:tracePt t="38995" x="9515475" y="2447925"/>
          <p14:tracePt t="38999" x="9534525" y="2447925"/>
          <p14:tracePt t="39009" x="9544050" y="2455863"/>
          <p14:tracePt t="39031" x="9561513" y="2484438"/>
          <p14:tracePt t="39036" x="9561513" y="2492375"/>
          <p14:tracePt t="39043" x="9571038" y="2501900"/>
          <p14:tracePt t="39059" x="9580563" y="2520950"/>
          <p14:tracePt t="39076" x="9588500" y="2538413"/>
          <p14:tracePt t="39094" x="9588500" y="2557463"/>
          <p14:tracePt t="39109" x="9598025" y="2565400"/>
          <p14:tracePt t="39130" x="9598025" y="2584450"/>
          <p14:tracePt t="39148" x="9598025" y="2630488"/>
          <p14:tracePt t="39160" x="9598025" y="2638425"/>
          <p14:tracePt t="39164" x="9598025" y="2647950"/>
          <p14:tracePt t="39176" x="9598025" y="2657475"/>
          <p14:tracePt t="39196" x="9580563" y="2703513"/>
          <p14:tracePt t="39211" x="9561513" y="2711450"/>
          <p14:tracePt t="39228" x="9551988" y="2730500"/>
          <p14:tracePt t="39244" x="9478963" y="2767013"/>
          <p14:tracePt t="39260" x="9451975" y="2794000"/>
          <p14:tracePt t="39265" x="9424988" y="2803525"/>
          <p14:tracePt t="39267" x="9398000" y="2813050"/>
          <p14:tracePt t="39276" x="9378950" y="2813050"/>
          <p14:tracePt t="39294" x="9324975" y="2813050"/>
          <p14:tracePt t="39310" x="9296400" y="2813050"/>
          <p14:tracePt t="39326" x="9278938" y="2813050"/>
          <p14:tracePt t="39343" x="9259888" y="2813050"/>
          <p14:tracePt t="39362" x="9232900" y="2813050"/>
          <p14:tracePt t="39376" x="9215438" y="2794000"/>
          <p14:tracePt t="39394" x="9196388" y="2767013"/>
          <p14:tracePt t="39411" x="9186863" y="2730500"/>
          <p14:tracePt t="39426" x="9186863" y="2674938"/>
          <p14:tracePt t="39443" x="9186863" y="2657475"/>
          <p14:tracePt t="39462" x="9186863" y="2630488"/>
          <p14:tracePt t="39465" x="9186863" y="2620963"/>
          <p14:tracePt t="39477" x="9196388" y="2593975"/>
          <p14:tracePt t="39483" x="9223375" y="2574925"/>
          <p14:tracePt t="39493" x="9242425" y="2565400"/>
          <p14:tracePt t="39510" x="9288463" y="2547938"/>
          <p14:tracePt t="39531" x="9361488" y="2538413"/>
          <p14:tracePt t="39537" x="9369425" y="2538413"/>
          <p14:tracePt t="39552" x="9405938" y="2538413"/>
          <p14:tracePt t="39559" x="9424988" y="2538413"/>
          <p14:tracePt t="39578" x="9471025" y="2538413"/>
          <p14:tracePt t="39593" x="9488488" y="2538413"/>
          <p14:tracePt t="39637" x="9498013" y="2538413"/>
          <p14:tracePt t="39649" x="9507538" y="2547938"/>
          <p14:tracePt t="39656" x="9525000" y="2557463"/>
          <p14:tracePt t="39664" x="9534525" y="2574925"/>
          <p14:tracePt t="39678" x="9534525" y="2601913"/>
          <p14:tracePt t="39698" x="9534525" y="2630488"/>
          <p14:tracePt t="39716" x="9534525" y="2711450"/>
          <p14:tracePt t="39727" x="9534525" y="2730500"/>
          <p14:tracePt t="39729" x="9515475" y="2757488"/>
          <p14:tracePt t="39743" x="9478963" y="2803525"/>
          <p14:tracePt t="39746" x="9378950" y="2849563"/>
          <p14:tracePt t="39760" x="9169400" y="2922588"/>
          <p14:tracePt t="39776" x="9059863" y="2949575"/>
          <p14:tracePt t="39794" x="8959850" y="2949575"/>
          <p14:tracePt t="39811" x="8940800" y="2949575"/>
          <p14:tracePt t="39833" x="8913813" y="2949575"/>
          <p14:tracePt t="39845" x="8904288" y="2949575"/>
          <p14:tracePt t="39866" x="8904288" y="2940050"/>
          <p14:tracePt t="39876" x="8904288" y="2922588"/>
          <p14:tracePt t="39892" x="8904288" y="2857500"/>
          <p14:tracePt t="39903" x="8940800" y="2803525"/>
          <p14:tracePt t="39917" x="9004300" y="2703513"/>
          <p14:tracePt t="39926" x="9069388" y="2684463"/>
          <p14:tracePt t="39943" x="9178925" y="2638425"/>
          <p14:tracePt t="39961" x="9278938" y="2593975"/>
          <p14:tracePt t="39976" x="9315450" y="2593975"/>
          <p14:tracePt t="39993" x="9361488" y="2593975"/>
          <p14:tracePt t="40011" x="9388475" y="2593975"/>
          <p14:tracePt t="40026" x="9405938" y="2593975"/>
          <p14:tracePt t="40042" x="9424988" y="2593975"/>
          <p14:tracePt t="40062" x="9461500" y="2611438"/>
          <p14:tracePt t="40077" x="9471025" y="2620963"/>
          <p14:tracePt t="40092" x="9478963" y="2630488"/>
          <p14:tracePt t="40112" x="9498013" y="2638425"/>
          <p14:tracePt t="40126" x="9507538" y="2657475"/>
          <p14:tracePt t="40143" x="9507538" y="2667000"/>
          <p14:tracePt t="40163" x="9507538" y="2674938"/>
          <p14:tracePt t="40178" x="9507538" y="2693988"/>
          <p14:tracePt t="40192" x="9507538" y="2703513"/>
          <p14:tracePt t="40209" x="9507538" y="2711450"/>
          <p14:tracePt t="40234" x="9507538" y="2720975"/>
          <p14:tracePt t="40271" x="9507538" y="2730500"/>
          <p14:tracePt t="40307" x="9507538" y="2740025"/>
          <p14:tracePt t="40373" x="9507538" y="2747963"/>
          <p14:tracePt t="40408" x="9507538" y="2767013"/>
          <p14:tracePt t="40437" x="9507538" y="2776538"/>
          <p14:tracePt t="40445" x="9507538" y="2784475"/>
          <p14:tracePt t="40468" x="9507538" y="2794000"/>
          <p14:tracePt t="40480" x="9507538" y="2803525"/>
          <p14:tracePt t="40510" x="9507538" y="2813050"/>
          <p14:tracePt t="40541" x="9507538" y="2820988"/>
          <p14:tracePt t="40566" x="9507538" y="2830513"/>
          <p14:tracePt t="40604" x="9507538" y="2840038"/>
          <p14:tracePt t="40639" x="9498013" y="2840038"/>
          <p14:tracePt t="40668" x="9498013" y="2857500"/>
          <p14:tracePt t="41138" x="9488488" y="2857500"/>
          <p14:tracePt t="41145" x="9488488" y="2867025"/>
          <p14:tracePt t="41160" x="9478963" y="2867025"/>
          <p14:tracePt t="41175" x="9471025" y="2886075"/>
          <p14:tracePt t="41192" x="9461500" y="2894013"/>
          <p14:tracePt t="41210" x="9442450" y="2913063"/>
          <p14:tracePt t="41225" x="9434513" y="2922588"/>
          <p14:tracePt t="41245" x="9434513" y="2930525"/>
          <p14:tracePt t="41264" x="9424988" y="2930525"/>
          <p14:tracePt t="41291" x="9415463" y="2940050"/>
          <p14:tracePt t="41318" x="9405938" y="2940050"/>
          <p14:tracePt t="41325" x="9405938" y="2949575"/>
          <p14:tracePt t="41354" x="9405938" y="2968625"/>
          <p14:tracePt t="41411" x="9405938" y="2976563"/>
          <p14:tracePt t="41442" x="9398000" y="2976563"/>
          <p14:tracePt t="87781" x="9259888" y="2976563"/>
          <p14:tracePt t="87788" x="9186863" y="2976563"/>
          <p14:tracePt t="87796" x="9004300" y="2976563"/>
          <p14:tracePt t="87813" x="8840788" y="2976563"/>
          <p14:tracePt t="87832" x="8593138" y="3013075"/>
          <p14:tracePt t="87846" x="8566150" y="3022600"/>
          <p14:tracePt t="87850" x="8548688" y="3032125"/>
          <p14:tracePt t="87853" x="8529638" y="3032125"/>
          <p14:tracePt t="87863" x="8493125" y="3041650"/>
          <p14:tracePt t="87881" x="8466138" y="3049588"/>
          <p14:tracePt t="87898" x="8447088" y="3059113"/>
          <p14:tracePt t="87913" x="8420100" y="3086100"/>
          <p14:tracePt t="87919" x="8393113" y="3105150"/>
          <p14:tracePt t="87931" x="8374063" y="3114675"/>
          <p14:tracePt t="87934" x="8347075" y="3141663"/>
          <p14:tracePt t="87948" x="8210550" y="3232150"/>
          <p14:tracePt t="87963" x="8064500" y="3360738"/>
          <p14:tracePt t="87979" x="7981950" y="3424238"/>
          <p14:tracePt t="87999" x="7889875" y="3497263"/>
          <p14:tracePt t="88013" x="7872413" y="3524250"/>
          <p14:tracePt t="88015" x="7862888" y="3560763"/>
          <p14:tracePt t="88020" x="7853363" y="3579813"/>
          <p14:tracePt t="88029" x="7845425" y="3597275"/>
          <p14:tracePt t="88048" x="7808913" y="3652838"/>
          <p14:tracePt t="88063" x="7789863" y="3670300"/>
          <p14:tracePt t="88080" x="7780338" y="3698875"/>
          <p14:tracePt t="88098" x="7726363" y="3743325"/>
          <p14:tracePt t="88101" x="7699375" y="3762375"/>
          <p14:tracePt t="88114" x="7580313" y="3808413"/>
          <p14:tracePt t="88130" x="7424738" y="3835400"/>
          <p14:tracePt t="88152" x="7269163" y="3835400"/>
          <p14:tracePt t="88157" x="7242175" y="3835400"/>
          <p14:tracePt t="88165" x="7223125" y="3835400"/>
          <p14:tracePt t="88179" x="7169150" y="3835400"/>
          <p14:tracePt t="88196" x="7132638" y="3835400"/>
          <p14:tracePt t="88215" x="7086600" y="3835400"/>
          <p14:tracePt t="88232" x="7069138" y="3835400"/>
          <p14:tracePt t="88246" x="7050088" y="3835400"/>
          <p14:tracePt t="88262" x="7023100" y="3835400"/>
          <p14:tracePt t="88279" x="6977063" y="3808413"/>
          <p14:tracePt t="88282" x="6950075" y="3789363"/>
          <p14:tracePt t="88286" x="6931025" y="3762375"/>
          <p14:tracePt t="88296" x="6913563" y="3735388"/>
          <p14:tracePt t="88300" x="6886575" y="3716338"/>
          <p14:tracePt t="88313" x="6867525" y="3698875"/>
          <p14:tracePt t="88334" x="6831013" y="3652838"/>
          <p14:tracePt t="88348" x="6804025" y="3633788"/>
          <p14:tracePt t="88355" x="6794500" y="3625850"/>
          <p14:tracePt t="88359" x="6784975" y="3625850"/>
          <p14:tracePt t="88366" x="6777038" y="3606800"/>
          <p14:tracePt t="88382" x="6757988" y="3589338"/>
          <p14:tracePt t="88396" x="6731000" y="3451225"/>
          <p14:tracePt t="88414" x="6711950" y="3370263"/>
          <p14:tracePt t="88432" x="6711950" y="3187700"/>
          <p14:tracePt t="88446" x="6711950" y="3095625"/>
          <p14:tracePt t="88463" x="6721475" y="3041650"/>
          <p14:tracePt t="88480" x="6731000" y="3005138"/>
          <p14:tracePt t="88497" x="6731000" y="2976563"/>
          <p14:tracePt t="88505" x="6731000" y="2959100"/>
          <p14:tracePt t="88514" x="6731000" y="2949575"/>
          <p14:tracePt t="88519" x="6731000" y="2930525"/>
          <p14:tracePt t="88526" x="6740525" y="2922588"/>
          <p14:tracePt t="88532" x="6748463" y="2903538"/>
          <p14:tracePt t="88548" x="6794500" y="2876550"/>
          <p14:tracePt t="88563" x="6850063" y="2830513"/>
          <p14:tracePt t="88579" x="6877050" y="2813050"/>
          <p14:tracePt t="88599" x="6959600" y="2784475"/>
          <p14:tracePt t="88614" x="7059613" y="2740025"/>
          <p14:tracePt t="88618" x="7105650" y="2730500"/>
          <p14:tracePt t="88629" x="7132638" y="2711450"/>
          <p14:tracePt t="88650" x="7169150" y="2711450"/>
          <p14:tracePt t="88670" x="7178675" y="2711450"/>
          <p14:tracePt t="88674" x="7196138" y="2711450"/>
          <p14:tracePt t="88679" x="7215188" y="2711450"/>
          <p14:tracePt t="88683" x="7242175" y="2711450"/>
          <p14:tracePt t="88690" x="7259638" y="2711450"/>
          <p14:tracePt t="88698" x="7278688" y="2711450"/>
          <p14:tracePt t="88714" x="7315200" y="2711450"/>
          <p14:tracePt t="88730" x="7415213" y="2730500"/>
          <p14:tracePt t="88735" x="7461250" y="2747963"/>
          <p14:tracePt t="88746" x="7507288" y="2776538"/>
          <p14:tracePt t="88765" x="7561263" y="2803525"/>
          <p14:tracePt t="88772" x="7570788" y="2803525"/>
          <p14:tracePt t="88787" x="7580313" y="2803525"/>
          <p14:tracePt t="88796" x="7589838" y="2803525"/>
          <p14:tracePt t="88828" x="7597775" y="2803525"/>
          <p14:tracePt t="88843" x="7597775" y="2813050"/>
          <p14:tracePt t="88871" x="7597775" y="2820988"/>
          <p14:tracePt t="88882" x="7597775" y="2840038"/>
          <p14:tracePt t="88887" x="7597775" y="2849563"/>
          <p14:tracePt t="88904" x="7597775" y="2867025"/>
          <p14:tracePt t="88908" x="7597775" y="2876550"/>
          <p14:tracePt t="88917" x="7597775" y="2886075"/>
          <p14:tracePt t="88931" x="7597775" y="2949575"/>
          <p14:tracePt t="88936" x="7589838" y="2968625"/>
          <p14:tracePt t="88945" x="7561263" y="2995613"/>
          <p14:tracePt t="88964" x="7524750" y="3059113"/>
          <p14:tracePt t="88988" x="7470775" y="3151188"/>
          <p14:tracePt t="88995" x="7461250" y="3159125"/>
          <p14:tracePt t="89013" x="7434263" y="3178175"/>
          <p14:tracePt t="89033" x="7361238" y="3232150"/>
          <p14:tracePt t="89048" x="7305675" y="3260725"/>
          <p14:tracePt t="89053" x="7288213" y="3268663"/>
          <p14:tracePt t="89062" x="7278688" y="3268663"/>
          <p14:tracePt t="89081" x="7196138" y="3314700"/>
          <p14:tracePt t="89098" x="7150100" y="3333750"/>
          <p14:tracePt t="89105" x="7123113" y="3341688"/>
          <p14:tracePt t="89118" x="7096125" y="3360738"/>
          <p14:tracePt t="89128" x="7077075" y="3370263"/>
          <p14:tracePt t="89147" x="7023100" y="3406775"/>
          <p14:tracePt t="89162" x="7004050" y="3406775"/>
          <p14:tracePt t="89179" x="6986588" y="3406775"/>
          <p14:tracePt t="89198" x="6959600" y="3406775"/>
          <p14:tracePt t="89212" x="6931025" y="3406775"/>
          <p14:tracePt t="89229" x="6923088" y="3406775"/>
          <p14:tracePt t="89251" x="6894513" y="3406775"/>
          <p14:tracePt t="89265" x="6886575" y="3406775"/>
          <p14:tracePt t="89271" x="6877050" y="3406775"/>
          <p14:tracePt t="89279" x="6867525" y="3406775"/>
          <p14:tracePt t="89297" x="6840538" y="3406775"/>
          <p14:tracePt t="89313" x="6821488" y="3406775"/>
          <p14:tracePt t="89329" x="6813550" y="3406775"/>
          <p14:tracePt t="89351" x="6777038" y="3387725"/>
          <p14:tracePt t="89357" x="6767513" y="3378200"/>
          <p14:tracePt t="89366" x="6757988" y="3351213"/>
          <p14:tracePt t="89379" x="6731000" y="3314700"/>
          <p14:tracePt t="89396" x="6721475" y="3268663"/>
          <p14:tracePt t="89414" x="6711950" y="3232150"/>
          <p14:tracePt t="89429" x="6704013" y="3224213"/>
          <p14:tracePt t="89446" x="6704013" y="3205163"/>
          <p14:tracePt t="89463" x="6704013" y="3187700"/>
          <p14:tracePt t="89481" x="6704013" y="3178175"/>
          <p14:tracePt t="89516" x="6704013" y="3168650"/>
          <p14:tracePt t="89536" x="6704013" y="3159125"/>
          <p14:tracePt t="89550" x="6704013" y="3151188"/>
          <p14:tracePt t="89557" x="6721475" y="3122613"/>
          <p14:tracePt t="89565" x="6740525" y="3105150"/>
          <p14:tracePt t="89583" x="6813550" y="3059113"/>
          <p14:tracePt t="89589" x="6831013" y="3049588"/>
          <p14:tracePt t="89602" x="6858000" y="3041650"/>
          <p14:tracePt t="89612" x="6867525" y="3032125"/>
          <p14:tracePt t="89631" x="6894513" y="3032125"/>
          <p14:tracePt t="89648" x="6904038" y="3032125"/>
          <p14:tracePt t="89682" x="6913563" y="3032125"/>
          <p14:tracePt t="89705" x="6913563" y="3022600"/>
          <p14:tracePt t="90464" x="6913563" y="3013075"/>
          <p14:tracePt t="90473" x="6894513" y="2986088"/>
          <p14:tracePt t="90479" x="6886575" y="2968625"/>
          <p14:tracePt t="90483" x="6867525" y="2959100"/>
          <p14:tracePt t="90497" x="6850063" y="2930525"/>
          <p14:tracePt t="90513" x="6840538" y="2930525"/>
          <p14:tracePt t="90518" x="6840538" y="2922588"/>
          <p14:tracePt t="90529" x="6831013" y="2922588"/>
          <p14:tracePt t="90546" x="6831013" y="2913063"/>
          <p14:tracePt t="90565" x="6821488" y="2903538"/>
          <p14:tracePt t="90594" x="6821488" y="2894013"/>
          <p14:tracePt t="90600" x="6813550" y="2894013"/>
          <p14:tracePt t="90615" x="6794500" y="2849563"/>
          <p14:tracePt t="90629" x="6767513" y="2803525"/>
          <p14:tracePt t="90646" x="6757988" y="2794000"/>
          <p14:tracePt t="90667" x="6748463" y="2757488"/>
          <p14:tracePt t="90675" x="6748463" y="2747963"/>
          <p14:tracePt t="90682" x="6748463" y="2740025"/>
          <p14:tracePt t="90696" x="6740525" y="2740025"/>
          <p14:tracePt t="90714" x="6740525" y="2730500"/>
          <p14:tracePt t="90752" x="6740525" y="2720975"/>
          <p14:tracePt t="91581" x="6740525" y="2730500"/>
          <p14:tracePt t="91597" x="6740525" y="2740025"/>
          <p14:tracePt t="91602" x="6740525" y="2747963"/>
          <p14:tracePt t="91612" x="6740525" y="2776538"/>
          <p14:tracePt t="91629" x="6740525" y="2794000"/>
          <p14:tracePt t="91649" x="6740525" y="2813050"/>
          <p14:tracePt t="91664" x="6740525" y="2840038"/>
          <p14:tracePt t="91678" x="6740525" y="2867025"/>
          <p14:tracePt t="91696" x="6740525" y="2922588"/>
          <p14:tracePt t="91711" x="6740525" y="2968625"/>
          <p14:tracePt t="91729" x="6740525" y="2986088"/>
          <p14:tracePt t="91750" x="6740525" y="3013075"/>
          <p14:tracePt t="91756" x="6740525" y="3032125"/>
          <p14:tracePt t="91764" x="6740525" y="3041650"/>
          <p14:tracePt t="91805" x="6740525" y="3049588"/>
          <p14:tracePt t="91844" x="6740525" y="3059113"/>
          <p14:tracePt t="91906" x="6740525" y="3068638"/>
          <p14:tracePt t="92516" x="6740525" y="3078163"/>
          <p14:tracePt t="93040" x="6748463" y="3078163"/>
          <p14:tracePt t="93071" x="6748463" y="3086100"/>
          <p14:tracePt t="97678" x="6804025" y="3105150"/>
          <p14:tracePt t="97684" x="6877050" y="3132138"/>
          <p14:tracePt t="97695" x="6913563" y="3151188"/>
          <p14:tracePt t="97700" x="6959600" y="3168650"/>
          <p14:tracePt t="97710" x="7023100" y="3214688"/>
          <p14:tracePt t="97730" x="7196138" y="3314700"/>
          <p14:tracePt t="97744" x="7259638" y="3360738"/>
          <p14:tracePt t="97750" x="7324725" y="3414713"/>
          <p14:tracePt t="97760" x="7361238" y="3460750"/>
          <p14:tracePt t="97780" x="7415213" y="3516313"/>
          <p14:tracePt t="97795" x="7443788" y="3524250"/>
          <p14:tracePt t="97811" x="7480300" y="3579813"/>
          <p14:tracePt t="97814" x="7497763" y="3597275"/>
          <p14:tracePt t="97826" x="7516813" y="3616325"/>
          <p14:tracePt t="97844" x="7580313" y="3643313"/>
          <p14:tracePt t="97846" x="7597775" y="3652838"/>
          <p14:tracePt t="97851" x="7607300" y="3662363"/>
          <p14:tracePt t="97860" x="7616825" y="3670300"/>
          <p14:tracePt t="97876" x="7634288" y="3679825"/>
          <p14:tracePt t="97894" x="7643813" y="3679825"/>
          <p14:tracePt t="97909" x="7653338" y="3689350"/>
          <p14:tracePt t="97939" x="7662863" y="3698875"/>
          <p14:tracePt t="97949" x="7670800" y="3706813"/>
          <p14:tracePt t="97955" x="7689850" y="3716338"/>
          <p14:tracePt t="97965" x="7699375" y="3752850"/>
          <p14:tracePt t="97977" x="7735888" y="3798888"/>
          <p14:tracePt t="97993" x="7753350" y="3835400"/>
          <p14:tracePt t="98014" x="7772400" y="3871913"/>
          <p14:tracePt t="98032" x="7772400" y="3889375"/>
          <p14:tracePt t="98045" x="7780338" y="3898900"/>
          <p14:tracePt t="98059" x="7780338" y="3917950"/>
          <p14:tracePt t="98076" x="7789863" y="3917950"/>
          <p14:tracePt t="98093" x="7789863" y="3927475"/>
          <p14:tracePt t="98112" x="7799388" y="3935413"/>
          <p14:tracePt t="98132" x="7808913" y="3935413"/>
          <p14:tracePt t="98144" x="7816850" y="3944938"/>
          <p14:tracePt t="98162" x="7826375" y="3954463"/>
          <p14:tracePt t="98165" x="7835900" y="3954463"/>
          <p14:tracePt t="98179" x="7845425" y="3954463"/>
          <p14:tracePt t="98198" x="7853363" y="3954463"/>
          <p14:tracePt t="98236" x="7862888" y="3963988"/>
          <p14:tracePt t="112379" x="7881938" y="3981450"/>
          <p14:tracePt t="112386" x="7899400" y="3990975"/>
          <p14:tracePt t="112393" x="7918450" y="4000500"/>
          <p14:tracePt t="112408" x="7972425" y="4037013"/>
          <p14:tracePt t="112423" x="8054975" y="4110038"/>
          <p14:tracePt t="112439" x="8128000" y="4173538"/>
          <p14:tracePt t="112456" x="8191500" y="4227513"/>
          <p14:tracePt t="112474" x="8283575" y="4292600"/>
          <p14:tracePt t="112489" x="8320088" y="4310063"/>
          <p14:tracePt t="112508" x="8393113" y="4329113"/>
          <p14:tracePt t="112511" x="8429625" y="4337050"/>
          <p14:tracePt t="112525" x="8475663" y="4337050"/>
          <p14:tracePt t="112540" x="8520113" y="4337050"/>
          <p14:tracePt t="112556" x="8548688" y="4346575"/>
          <p14:tracePt t="112575" x="8612188" y="4346575"/>
          <p14:tracePt t="112589" x="8629650" y="4346575"/>
          <p14:tracePt t="112606" x="8658225" y="4346575"/>
          <p14:tracePt t="112622" x="8685213" y="4346575"/>
          <p14:tracePt t="112642" x="8721725" y="4356100"/>
          <p14:tracePt t="112647" x="8731250" y="4373563"/>
          <p14:tracePt t="112655" x="8775700" y="4383088"/>
          <p14:tracePt t="112662" x="8794750" y="4383088"/>
          <p14:tracePt t="112678" x="8840788" y="4410075"/>
          <p14:tracePt t="112690" x="8921750" y="4429125"/>
          <p14:tracePt t="112706" x="8977313" y="4446588"/>
          <p14:tracePt t="112723" x="9013825" y="4456113"/>
          <p14:tracePt t="112743" x="9105900" y="4483100"/>
          <p14:tracePt t="112757" x="9159875" y="4502150"/>
          <p14:tracePt t="112762" x="9205913" y="4511675"/>
          <p14:tracePt t="112773" x="9232900" y="4519613"/>
          <p14:tracePt t="112791" x="9315450" y="4529138"/>
          <p14:tracePt t="112807" x="9361488" y="4538663"/>
          <p14:tracePt t="112823" x="9388475" y="4538663"/>
          <p14:tracePt t="112840" x="9398000" y="4538663"/>
          <p14:tracePt t="112863" x="9405938" y="4538663"/>
          <p14:tracePt t="112928" x="9415463" y="4538663"/>
          <p14:tracePt t="112972" x="9424988" y="4538663"/>
          <p14:tracePt t="112996" x="9442450" y="4538663"/>
          <p14:tracePt t="113000" x="9451975" y="4529138"/>
          <p14:tracePt t="113008" x="9461500" y="4519613"/>
          <p14:tracePt t="113014" x="9461500" y="4511675"/>
          <p14:tracePt t="113029" x="9461500" y="4502150"/>
          <p14:tracePt t="113052" x="9461500" y="4483100"/>
          <p14:tracePt t="113067" x="9461500" y="4475163"/>
          <p14:tracePt t="113101" x="9461500" y="4465638"/>
          <p14:tracePt t="113139" x="9461500" y="4456113"/>
          <p14:tracePt t="113148" x="9461500" y="4446588"/>
          <p14:tracePt t="113182" x="9461500" y="4438650"/>
          <p14:tracePt t="113190" x="9461500" y="4429125"/>
          <p14:tracePt t="113195" x="9461500" y="4419600"/>
          <p14:tracePt t="113202" x="9461500" y="4402138"/>
          <p14:tracePt t="113209" x="9461500" y="4392613"/>
          <p14:tracePt t="113225" x="9461500" y="4383088"/>
          <p14:tracePt t="113243" x="9461500" y="4373563"/>
          <p14:tracePt t="113263" x="9461500" y="4365625"/>
          <p14:tracePt t="113282" x="9461500" y="4356100"/>
          <p14:tracePt t="113297" x="9461500" y="4346575"/>
          <p14:tracePt t="113318" x="9461500" y="4337050"/>
          <p14:tracePt t="113325" x="9471025" y="4337050"/>
          <p14:tracePt t="113342" x="9471025" y="4329113"/>
          <p14:tracePt t="113358" x="9471025" y="4319588"/>
          <p14:tracePt t="113373" x="9471025" y="4310063"/>
          <p14:tracePt t="113398" x="9471025" y="4300538"/>
          <p14:tracePt t="113436" x="9471025" y="4292600"/>
          <p14:tracePt t="113470" x="9471025" y="4283075"/>
          <p14:tracePt t="113545" x="9471025" y="4273550"/>
          <p14:tracePt t="128178" x="9471025" y="4264025"/>
          <p14:tracePt t="128199" x="9471025" y="4256088"/>
          <p14:tracePt t="128237" x="9471025" y="4246563"/>
          <p14:tracePt t="128272" x="9471025" y="4237038"/>
          <p14:tracePt t="128280" x="9461500" y="4227513"/>
          <p14:tracePt t="128294" x="9461500" y="4219575"/>
          <p14:tracePt t="128323" x="9451975" y="4219575"/>
          <p14:tracePt t="128331" x="9451975" y="4210050"/>
          <p14:tracePt t="128358" x="9451975" y="4191000"/>
          <p14:tracePt t="128389" x="9451975" y="4183063"/>
          <p14:tracePt t="128424" x="9451975" y="4173538"/>
          <p14:tracePt t="128472" x="9451975" y="4164013"/>
          <p14:tracePt t="128735" x="9442450" y="4164013"/>
          <p14:tracePt t="128757" x="9434513" y="4164013"/>
          <p14:tracePt t="128763" x="9424988" y="4164013"/>
          <p14:tracePt t="128778" x="9405938" y="4173538"/>
          <p14:tracePt t="128786" x="9398000" y="4183063"/>
          <p14:tracePt t="128802" x="9361488" y="4227513"/>
          <p14:tracePt t="128807" x="9342438" y="4246563"/>
          <p14:tracePt t="128823" x="9305925" y="4273550"/>
          <p14:tracePt t="128828" x="9259888" y="4310063"/>
          <p14:tracePt t="128836" x="9223375" y="4329113"/>
          <p14:tracePt t="128851" x="9186863" y="4337050"/>
          <p14:tracePt t="128868" x="9105900" y="4383088"/>
          <p14:tracePt t="128887" x="9040813" y="4383088"/>
          <p14:tracePt t="128901" x="8996363" y="4383088"/>
          <p14:tracePt t="128918" x="8967788" y="4383088"/>
          <p14:tracePt t="128938" x="8877300" y="4373563"/>
          <p14:tracePt t="128954" x="8867775" y="4373563"/>
          <p14:tracePt t="128959" x="8804275" y="4373563"/>
          <p14:tracePt t="128968" x="8785225" y="4373563"/>
          <p14:tracePt t="128986" x="8775700" y="4373563"/>
          <p14:tracePt t="129004" x="8748713" y="4373563"/>
          <p14:tracePt t="129018" x="8721725" y="4373563"/>
          <p14:tracePt t="129037" x="8712200" y="4373563"/>
          <p14:tracePt t="129081" x="8702675" y="4373563"/>
          <p14:tracePt t="129442" x="8721725" y="4373563"/>
          <p14:tracePt t="129449" x="8739188" y="4373563"/>
          <p14:tracePt t="129456" x="8758238" y="4373563"/>
          <p14:tracePt t="129468" x="8785225" y="4392613"/>
          <p14:tracePt t="129487" x="8877300" y="4402138"/>
          <p14:tracePt t="129503" x="8885238" y="4402138"/>
          <p14:tracePt t="129511" x="8921750" y="4402138"/>
          <p14:tracePt t="129523" x="8940800" y="4402138"/>
          <p14:tracePt t="129537" x="8967788" y="4402138"/>
          <p14:tracePt t="129551" x="8977313" y="4402138"/>
          <p14:tracePt t="129568" x="8986838" y="4402138"/>
          <p14:tracePt t="129586" x="9004300" y="4402138"/>
          <p14:tracePt t="129601" x="9013825" y="4402138"/>
          <p14:tracePt t="129605" x="9023350" y="4402138"/>
          <p14:tracePt t="129610" x="9032875" y="4402138"/>
          <p14:tracePt t="129625" x="9040813" y="4402138"/>
          <p14:tracePt t="129634" x="9050338" y="4402138"/>
          <p14:tracePt t="129638" x="9059863" y="4392613"/>
          <p14:tracePt t="129646" x="9069388" y="4392613"/>
          <p14:tracePt t="129654" x="9077325" y="4392613"/>
          <p14:tracePt t="129673" x="9086850" y="4392613"/>
          <p14:tracePt t="129689" x="9096375" y="4373563"/>
          <p14:tracePt t="129725" x="9096375" y="4365625"/>
          <p14:tracePt t="129731" x="9113838" y="4365625"/>
          <p14:tracePt t="129753" x="9123363" y="4365625"/>
          <p14:tracePt t="129760" x="9123363" y="4356100"/>
          <p14:tracePt t="129774" x="9132888" y="4356100"/>
          <p14:tracePt t="129789" x="9142413" y="4356100"/>
          <p14:tracePt t="129805" x="9150350" y="4346575"/>
          <p14:tracePt t="129823" x="9159875" y="4337050"/>
          <p14:tracePt t="129834" x="9169400" y="4337050"/>
          <p14:tracePt t="129841" x="9196388" y="4337050"/>
          <p14:tracePt t="129862" x="9205913" y="4337050"/>
          <p14:tracePt t="129892" x="9215438" y="4329113"/>
          <p14:tracePt t="129906" x="9215438" y="4319588"/>
          <p14:tracePt t="129913" x="9223375" y="4310063"/>
          <p14:tracePt t="129919" x="9232900" y="4310063"/>
          <p14:tracePt t="129934" x="9242425" y="4292600"/>
          <p14:tracePt t="129951" x="9251950" y="4292600"/>
          <p14:tracePt t="129968" x="9259888" y="4292600"/>
          <p14:tracePt t="129987" x="9269413" y="4292600"/>
          <p14:tracePt t="130001" x="9269413" y="4283075"/>
          <p14:tracePt t="130029" x="9269413" y="4273550"/>
          <p14:tracePt t="130065" x="9269413" y="4264025"/>
          <p14:tracePt t="148098" x="9251950" y="4273550"/>
          <p14:tracePt t="148105" x="9223375" y="4292600"/>
          <p14:tracePt t="148115" x="9178925" y="4319588"/>
          <p14:tracePt t="148129" x="9132888" y="4356100"/>
          <p14:tracePt t="148149" x="9077325" y="4392613"/>
          <p14:tracePt t="148166" x="9050338" y="4419600"/>
          <p14:tracePt t="148172" x="9032875" y="4429125"/>
          <p14:tracePt t="148186" x="8996363" y="4456113"/>
          <p14:tracePt t="148199" x="8959850" y="4475163"/>
          <p14:tracePt t="148214" x="8950325" y="4483100"/>
          <p14:tracePt t="148229" x="8904288" y="4511675"/>
          <p14:tracePt t="148247" x="8885238" y="4529138"/>
          <p14:tracePt t="148266" x="8867775" y="4548188"/>
          <p14:tracePt t="148273" x="8858250" y="4556125"/>
          <p14:tracePt t="148280" x="8840788" y="4565650"/>
          <p14:tracePt t="148296" x="8804275" y="4584700"/>
          <p14:tracePt t="148314" x="8775700" y="4602163"/>
          <p14:tracePt t="148330" x="8731250" y="4629150"/>
          <p14:tracePt t="148346" x="8712200" y="4638675"/>
          <p14:tracePt t="148363" x="8694738" y="4648200"/>
          <p14:tracePt t="148380" x="8666163" y="4657725"/>
          <p14:tracePt t="149475" x="8775700" y="4721225"/>
          <p14:tracePt t="149481" x="9032875" y="4867275"/>
          <p14:tracePt t="149496" x="9315450" y="5049838"/>
          <p14:tracePt t="149514" x="9653588" y="5259388"/>
          <p14:tracePt t="149530" x="9753600" y="5314950"/>
          <p14:tracePt t="149536" x="9836150" y="5351463"/>
          <p14:tracePt t="149540" x="9899650" y="5405438"/>
          <p14:tracePt t="149546" x="9963150" y="5441950"/>
          <p14:tracePt t="149553" x="10009188" y="5470525"/>
          <p14:tracePt t="149557" x="10028238" y="5478463"/>
          <p14:tracePt t="149565" x="10064750" y="5507038"/>
          <p14:tracePt t="149581" x="10091738" y="5534025"/>
          <p14:tracePt t="149595" x="10109200" y="5551488"/>
          <p14:tracePt t="149614" x="10145713" y="5580063"/>
          <p14:tracePt t="149618" x="10164763" y="5607050"/>
          <p14:tracePt t="149624" x="10210800" y="5643563"/>
          <p14:tracePt t="149632" x="10228263" y="5670550"/>
          <p14:tracePt t="149638" x="10274300" y="5716588"/>
          <p14:tracePt t="149644" x="10310813" y="5753100"/>
          <p14:tracePt t="149652" x="10374313" y="5789613"/>
          <p14:tracePt t="149662" x="10420350" y="5835650"/>
          <p14:tracePt t="149683" x="10566400" y="5918200"/>
          <p14:tracePt t="149689" x="10602913" y="5954713"/>
          <p14:tracePt t="149706" x="10648950" y="5981700"/>
          <p14:tracePt t="149712" x="10658475" y="5991225"/>
          <p14:tracePt t="149730" x="10685463" y="5999163"/>
          <p14:tracePt t="149746" x="10694988" y="5999163"/>
          <p14:tracePt t="149796" x="10702925" y="5999163"/>
          <p14:tracePt t="149803" x="10712450" y="5999163"/>
          <p14:tracePt t="149817" x="10731500" y="5999163"/>
          <p14:tracePt t="149831" x="10739438" y="5999163"/>
          <p14:tracePt t="149847" x="10748963" y="5999163"/>
          <p14:tracePt t="149862" x="10758488" y="5999163"/>
          <p14:tracePt t="149878" x="10768013" y="5981700"/>
          <p14:tracePt t="149898" x="10795000" y="5926138"/>
          <p14:tracePt t="149905" x="10795000" y="5908675"/>
          <p14:tracePt t="149913" x="10812463" y="5889625"/>
          <p14:tracePt t="149929" x="10841038" y="5816600"/>
          <p14:tracePt t="149951" x="10848975" y="5716588"/>
          <p14:tracePt t="149963" x="10848975" y="5680075"/>
          <p14:tracePt t="149979" x="10848975" y="5634038"/>
          <p14:tracePt t="149995" x="10848975" y="5597525"/>
          <p14:tracePt t="150014" x="10848975" y="5497513"/>
          <p14:tracePt t="150029" x="10848975" y="5451475"/>
          <p14:tracePt t="150034" x="10848975" y="5441950"/>
          <p14:tracePt t="150049" x="10841038" y="5434013"/>
          <p14:tracePt t="150066" x="10812463" y="5405438"/>
          <p14:tracePt t="150071" x="10804525" y="5397500"/>
          <p14:tracePt t="150079" x="10785475" y="5387975"/>
          <p14:tracePt t="150097" x="10675938" y="5332413"/>
          <p14:tracePt t="150101" x="10648950" y="5324475"/>
          <p14:tracePt t="150114" x="10593388" y="5324475"/>
          <p14:tracePt t="150128" x="10575925" y="5324475"/>
          <p14:tracePt t="150147" x="10547350" y="5324475"/>
          <p14:tracePt t="150153" x="10539413" y="5324475"/>
          <p14:tracePt t="150158" x="10510838" y="5324475"/>
          <p14:tracePt t="150164" x="10493375" y="5324475"/>
          <p14:tracePt t="150179" x="10466388" y="5324475"/>
          <p14:tracePt t="150195" x="10374313" y="5368925"/>
          <p14:tracePt t="150215" x="10247313" y="5434013"/>
          <p14:tracePt t="150232" x="10182225" y="5451475"/>
          <p14:tracePt t="150238" x="10145713" y="5478463"/>
          <p14:tracePt t="150247" x="10137775" y="5487988"/>
          <p14:tracePt t="150251" x="10128250" y="5497513"/>
          <p14:tracePt t="150263" x="10118725" y="5507038"/>
          <p14:tracePt t="150282" x="10091738" y="5524500"/>
          <p14:tracePt t="150297" x="10082213" y="5534025"/>
          <p14:tracePt t="150312" x="10082213" y="5570538"/>
          <p14:tracePt t="150331" x="10118725" y="5624513"/>
          <p14:tracePt t="150345" x="10164763" y="5670550"/>
          <p14:tracePt t="150362" x="10228263" y="5707063"/>
          <p14:tracePt t="150381" x="10356850" y="5780088"/>
          <p14:tracePt t="150396" x="10410825" y="5780088"/>
          <p14:tracePt t="150412" x="10456863" y="5780088"/>
          <p14:tracePt t="150429" x="10493375" y="5780088"/>
          <p14:tracePt t="150431" x="10502900" y="5780088"/>
          <p14:tracePt t="150449" x="10520363" y="5753100"/>
          <p14:tracePt t="150465" x="10539413" y="5726113"/>
          <p14:tracePt t="150471" x="10547350" y="5707063"/>
          <p14:tracePt t="150476" x="10556875" y="5689600"/>
          <p14:tracePt t="150485" x="10556875" y="5680075"/>
          <p14:tracePt t="150497" x="10556875" y="5643563"/>
          <p14:tracePt t="150512" x="10556875" y="5634038"/>
          <p14:tracePt t="150529" x="10556875" y="5616575"/>
          <p14:tracePt t="150548" x="10483850" y="5551488"/>
          <p14:tracePt t="150564" x="10466388" y="5543550"/>
          <p14:tracePt t="150568" x="10456863" y="5543550"/>
          <p14:tracePt t="150579" x="10447338" y="5534025"/>
          <p14:tracePt t="150597" x="10420350" y="5534025"/>
          <p14:tracePt t="150615" x="10410825" y="5534025"/>
          <p14:tracePt t="150620" x="10401300" y="5534025"/>
          <p14:tracePt t="150642" x="10393363" y="5534025"/>
          <p14:tracePt t="150648" x="10383838" y="5534025"/>
          <p14:tracePt t="150664" x="10374313" y="5534025"/>
          <p14:tracePt t="150736" x="10364788" y="5534025"/>
          <p14:tracePt t="150763" x="10347325" y="5534025"/>
          <p14:tracePt t="150952" x="10337800" y="5534025"/>
          <p14:tracePt t="150960" x="10328275" y="5534025"/>
          <p14:tracePt t="150968" x="10320338" y="5524500"/>
          <p14:tracePt t="150984" x="10310813" y="5487988"/>
          <p14:tracePt t="150991" x="10301288" y="5470525"/>
          <p14:tracePt t="150997" x="10291763" y="5461000"/>
          <p14:tracePt t="151002" x="10283825" y="5441950"/>
          <p14:tracePt t="151008" x="10247313" y="5414963"/>
          <p14:tracePt t="151016" x="10218738" y="5378450"/>
          <p14:tracePt t="151032" x="10109200" y="5324475"/>
          <p14:tracePt t="151050" x="10028238" y="5278438"/>
          <p14:tracePt t="151057" x="9991725" y="5268913"/>
          <p14:tracePt t="151067" x="9963150" y="5259388"/>
          <p14:tracePt t="151075" x="9918700" y="5251450"/>
          <p14:tracePt t="151083" x="9872663" y="5251450"/>
          <p14:tracePt t="151098" x="9817100" y="5251450"/>
          <p14:tracePt t="151113" x="9772650" y="5251450"/>
          <p14:tracePt t="151129" x="9698038" y="5251450"/>
          <p14:tracePt t="151148" x="9607550" y="5251450"/>
          <p14:tracePt t="151163" x="9588500" y="5251450"/>
          <p14:tracePt t="151167" x="9580563" y="5251450"/>
          <p14:tracePt t="151178" x="9544050" y="5251450"/>
          <p14:tracePt t="151200" x="9488488" y="5251450"/>
          <p14:tracePt t="151207" x="9478963" y="5251450"/>
          <p14:tracePt t="151214" x="9471025" y="5251450"/>
          <p14:tracePt t="151229" x="9451975" y="5251450"/>
          <p14:tracePt t="151248" x="9398000" y="5251450"/>
          <p14:tracePt t="151270" x="9351963" y="5251450"/>
          <p14:tracePt t="151277" x="9315450" y="5251450"/>
          <p14:tracePt t="151284" x="9296400" y="5251450"/>
          <p14:tracePt t="151297" x="9269413" y="5251450"/>
          <p14:tracePt t="151300" x="9251950" y="5251450"/>
          <p14:tracePt t="151314" x="9215438" y="5251450"/>
          <p14:tracePt t="151328" x="9186863" y="5251450"/>
          <p14:tracePt t="151345" x="9123363" y="5251450"/>
          <p14:tracePt t="151364" x="9023350" y="5268913"/>
          <p14:tracePt t="151378" x="8977313" y="5295900"/>
          <p14:tracePt t="151395" x="8921750" y="5324475"/>
          <p14:tracePt t="151414" x="8867775" y="5351463"/>
          <p14:tracePt t="151430" x="8848725" y="5368925"/>
          <p14:tracePt t="151436" x="8840788" y="5378450"/>
          <p14:tracePt t="151446" x="8831263" y="5387975"/>
          <p14:tracePt t="151463" x="8812213" y="5405438"/>
          <p14:tracePt t="151466" x="8804275" y="5414963"/>
          <p14:tracePt t="151479" x="8794750" y="5414963"/>
          <p14:tracePt t="151482" x="8794750" y="5424488"/>
          <p14:tracePt t="151496" x="8785225" y="5424488"/>
          <p14:tracePt t="151517" x="8785225" y="5434013"/>
          <p14:tracePt t="151522" x="8775700" y="5434013"/>
          <p14:tracePt t="151987" x="8758238" y="5424488"/>
          <p14:tracePt t="151998" x="8721725" y="5397500"/>
          <p14:tracePt t="152013" x="8675688" y="5368925"/>
          <p14:tracePt t="152028" x="8575675" y="5360988"/>
          <p14:tracePt t="152045" x="8548688" y="5360988"/>
          <p14:tracePt t="152062" x="8493125" y="5368925"/>
          <p14:tracePt t="152078" x="8483600" y="5368925"/>
          <p14:tracePt t="152095" x="8456613" y="5397500"/>
          <p14:tracePt t="152112" x="8439150" y="5414963"/>
          <p14:tracePt t="152130" x="8420100" y="5470525"/>
          <p14:tracePt t="152144" x="8420100" y="5514975"/>
          <p14:tracePt t="152161" x="8439150" y="5570538"/>
          <p14:tracePt t="152182" x="8447088" y="5597525"/>
          <p14:tracePt t="152197" x="8466138" y="5616575"/>
          <p14:tracePt t="152202" x="8483600" y="5624513"/>
          <p14:tracePt t="152212" x="8512175" y="5634038"/>
          <p14:tracePt t="152230" x="8566150" y="5634038"/>
          <p14:tracePt t="152244" x="8602663" y="5624513"/>
          <p14:tracePt t="152261" x="8629650" y="5570538"/>
          <p14:tracePt t="152280" x="8675688" y="5441950"/>
          <p14:tracePt t="152295" x="8675688" y="5414963"/>
          <p14:tracePt t="152298" x="8675688" y="5397500"/>
          <p14:tracePt t="152302" x="8675688" y="5360988"/>
          <p14:tracePt t="152312" x="8675688" y="5332413"/>
          <p14:tracePt t="152328" x="8675688" y="5232400"/>
          <p14:tracePt t="152351" x="8675688" y="5159375"/>
          <p14:tracePt t="152356" x="8675688" y="5122863"/>
          <p14:tracePt t="152361" x="8675688" y="5086350"/>
          <p14:tracePt t="152368" x="8666163" y="5032375"/>
          <p14:tracePt t="152378" x="8648700" y="4986338"/>
          <p14:tracePt t="152396" x="8575675" y="4876800"/>
          <p14:tracePt t="152411" x="8556625" y="4840288"/>
          <p14:tracePt t="152428" x="8529638" y="4811713"/>
          <p14:tracePt t="152449" x="8456613" y="4738688"/>
          <p14:tracePt t="152457" x="8429625" y="4721225"/>
          <p14:tracePt t="152465" x="8356600" y="4694238"/>
          <p14:tracePt t="152478" x="8220075" y="4648200"/>
          <p14:tracePt t="152497" x="8101013" y="4648200"/>
          <p14:tracePt t="152515" x="8045450" y="4648200"/>
          <p14:tracePt t="152529" x="7972425" y="4648200"/>
          <p14:tracePt t="152534" x="7935913" y="4657725"/>
          <p14:tracePt t="152545" x="7908925" y="4675188"/>
          <p14:tracePt t="152563" x="7845425" y="4702175"/>
          <p14:tracePt t="152579" x="7780338" y="4738688"/>
          <p14:tracePt t="152585" x="7762875" y="4748213"/>
          <p14:tracePt t="152600" x="7699375" y="4794250"/>
          <p14:tracePt t="152613" x="7634288" y="4857750"/>
          <p14:tracePt t="152628" x="7580313" y="4940300"/>
          <p14:tracePt t="152645" x="7543800" y="5003800"/>
          <p14:tracePt t="152665" x="7497763" y="5059363"/>
          <p14:tracePt t="152671" x="7488238" y="5086350"/>
          <p14:tracePt t="152680" x="7480300" y="5095875"/>
          <p14:tracePt t="152694" x="7480300" y="5113338"/>
          <p14:tracePt t="152712" x="7470775" y="5132388"/>
          <p14:tracePt t="152729" x="7461250" y="5195888"/>
          <p14:tracePt t="152745" x="7461250" y="5241925"/>
          <p14:tracePt t="152762" x="7461250" y="5278438"/>
          <p14:tracePt t="152781" x="7461250" y="5351463"/>
          <p14:tracePt t="152787" x="7461250" y="5360988"/>
          <p14:tracePt t="152798" x="7461250" y="5368925"/>
          <p14:tracePt t="152812" x="7461250" y="5378450"/>
          <p14:tracePt t="152815" x="7461250" y="5387975"/>
          <p14:tracePt t="152831" x="7451725" y="5405438"/>
          <p14:tracePt t="152846" x="7451725" y="5424488"/>
          <p14:tracePt t="152895" x="7451725" y="5434013"/>
          <p14:tracePt t="152974" x="7443788" y="5434013"/>
          <p14:tracePt t="152981" x="7443788" y="5414963"/>
          <p14:tracePt t="152996" x="7443788" y="5360988"/>
          <p14:tracePt t="153011" x="7443788" y="5332413"/>
          <p14:tracePt t="153028" x="7443788" y="5305425"/>
          <p14:tracePt t="153048" x="7443788" y="5278438"/>
          <p14:tracePt t="153063" x="7443788" y="5268913"/>
          <p14:tracePt t="153078" x="7443788" y="5259388"/>
          <p14:tracePt t="153097" x="7443788" y="5232400"/>
          <p14:tracePt t="153114" x="7443788" y="5222875"/>
          <p14:tracePt t="153129" x="7443788" y="5214938"/>
          <p14:tracePt t="153184" x="7443788" y="5205413"/>
          <p14:tracePt t="153616" x="7497763" y="5141913"/>
          <p14:tracePt t="153624" x="7534275" y="5068888"/>
          <p14:tracePt t="153631" x="7561263" y="5040313"/>
          <p14:tracePt t="153646" x="7607300" y="4967288"/>
          <p14:tracePt t="153661" x="7626350" y="4930775"/>
          <p14:tracePt t="153678" x="7634288" y="4903788"/>
          <p14:tracePt t="153682" x="7634288" y="4884738"/>
          <p14:tracePt t="153696" x="7634288" y="4867275"/>
          <p14:tracePt t="153711" x="7634288" y="4848225"/>
          <p14:tracePt t="153728" x="7616825" y="4794250"/>
          <p14:tracePt t="153746" x="7507288" y="4730750"/>
          <p14:tracePt t="153761" x="7480300" y="4721225"/>
          <p14:tracePt t="153777" x="7388225" y="4721225"/>
          <p14:tracePt t="153794" x="7305675" y="4730750"/>
          <p14:tracePt t="153812" x="7205663" y="4767263"/>
          <p14:tracePt t="153828" x="7142163" y="4803775"/>
          <p14:tracePt t="153848" x="7096125" y="4830763"/>
          <p14:tracePt t="153862" x="7050088" y="4867275"/>
          <p14:tracePt t="153878" x="6996113" y="4959350"/>
          <p14:tracePt t="153895" x="6959600" y="5040313"/>
          <p14:tracePt t="153898" x="6959600" y="5076825"/>
          <p14:tracePt t="153913" x="6931025" y="5186363"/>
          <p14:tracePt t="153927" x="6931025" y="5232400"/>
          <p14:tracePt t="153945" x="6923088" y="5259388"/>
          <p14:tracePt t="153963" x="6923088" y="5295900"/>
          <p14:tracePt t="153978" x="6923088" y="5305425"/>
          <p14:tracePt t="154006" x="6923088" y="5314950"/>
          <p14:tracePt t="154014" x="6913563" y="5324475"/>
          <p14:tracePt t="154027" x="6913563" y="5341938"/>
          <p14:tracePt t="154029" x="6904038" y="5360988"/>
          <p14:tracePt t="154044" x="6886575" y="5434013"/>
          <p14:tracePt t="154063" x="6877050" y="5487988"/>
          <p14:tracePt t="154065" x="6877050" y="5507038"/>
          <p14:tracePt t="154080" x="6867525" y="5534025"/>
          <p14:tracePt t="154095" x="6867525" y="5561013"/>
          <p14:tracePt t="154111" x="6867525" y="5588000"/>
          <p14:tracePt t="154137" x="6867525" y="5597525"/>
          <p14:tracePt t="154151" x="6867525" y="5607050"/>
          <p14:tracePt t="154161" x="6867525" y="5616575"/>
          <p14:tracePt t="154182" x="6959600" y="5680075"/>
          <p14:tracePt t="154196" x="7013575" y="5707063"/>
          <p14:tracePt t="154211" x="7105650" y="5743575"/>
          <p14:tracePt t="154228" x="7178675" y="5762625"/>
          <p14:tracePt t="154246" x="7259638" y="5816600"/>
          <p14:tracePt t="154260" x="7324725" y="5835650"/>
          <p14:tracePt t="154277" x="7361238" y="5853113"/>
          <p14:tracePt t="154297" x="7424738" y="5881688"/>
          <p14:tracePt t="154310" x="7461250" y="5899150"/>
          <p14:tracePt t="154327" x="7497763" y="5935663"/>
          <p14:tracePt t="154346" x="7561263" y="5945188"/>
          <p14:tracePt t="154362" x="7570788" y="5945188"/>
          <p14:tracePt t="154378" x="7607300" y="5945188"/>
          <p14:tracePt t="154397" x="7670800" y="5945188"/>
          <p14:tracePt t="154413" x="7689850" y="5945188"/>
          <p14:tracePt t="154427" x="7726363" y="5945188"/>
          <p14:tracePt t="154444" x="7743825" y="5945188"/>
          <p14:tracePt t="154463" x="7762875" y="5945188"/>
          <p14:tracePt t="154477" x="7772400" y="5945188"/>
          <p14:tracePt t="154497" x="7780338" y="5945188"/>
          <p14:tracePt t="154528" x="7780338" y="5935663"/>
          <p14:tracePt t="154534" x="7799388" y="5935663"/>
          <p14:tracePt t="154629" x="7789863" y="5935663"/>
          <p14:tracePt t="154634" x="7753350" y="5954713"/>
          <p14:tracePt t="154644" x="7699375" y="5999163"/>
          <p14:tracePt t="154662" x="7507288" y="6072188"/>
          <p14:tracePt t="154680" x="7305675" y="6118225"/>
          <p14:tracePt t="154694" x="7251700" y="6118225"/>
          <p14:tracePt t="154711" x="7159625" y="6118225"/>
          <p14:tracePt t="154732" x="7086600" y="6118225"/>
          <p14:tracePt t="154740" x="7077075" y="6118225"/>
          <p14:tracePt t="154753" x="7050088" y="6091238"/>
          <p14:tracePt t="154758" x="7032625" y="6064250"/>
          <p14:tracePt t="154765" x="6996113" y="5991225"/>
          <p14:tracePt t="154780" x="6967538" y="5926138"/>
          <p14:tracePt t="154795" x="6959600" y="5853113"/>
          <p14:tracePt t="154798" x="6959600" y="5762625"/>
          <p14:tracePt t="154802" x="6959600" y="5716588"/>
          <p14:tracePt t="154811" x="6959600" y="5634038"/>
          <p14:tracePt t="154830" x="6959600" y="5470525"/>
          <p14:tracePt t="154833" x="6959600" y="5424488"/>
          <p14:tracePt t="154847" x="6977063" y="5241925"/>
          <p14:tracePt t="154874" x="6977063" y="5095875"/>
          <p14:tracePt t="154882" x="6977063" y="5040313"/>
          <p14:tracePt t="154889" x="6986588" y="4995863"/>
          <p14:tracePt t="154898" x="6996113" y="4949825"/>
          <p14:tracePt t="154911" x="6996113" y="4913313"/>
          <p14:tracePt t="154928" x="7023100" y="4884738"/>
          <p14:tracePt t="154945" x="7040563" y="4848225"/>
          <p14:tracePt t="154961" x="7059613" y="4821238"/>
          <p14:tracePt t="154977" x="7123113" y="4767263"/>
          <p14:tracePt t="154996" x="7169150" y="4748213"/>
          <p14:tracePt t="155016" x="7242175" y="4721225"/>
          <p14:tracePt t="155020" x="7251700" y="4721225"/>
          <p14:tracePt t="155028" x="7259638" y="4721225"/>
          <p14:tracePt t="155077" x="7269163" y="4721225"/>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34AA-E6C4-FAD5-50A7-AD1580C0BF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FDD411-E2F2-6B99-26BA-32933BCF68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dirty="0">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D03E928C-60D5-A34E-6798-761E6D504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cs typeface="Times New Roman" panose="02020603050405020304" pitchFamily="18" charset="0"/>
            </a:endParaRPr>
          </a:p>
        </p:txBody>
      </p:sp>
      <p:sp>
        <p:nvSpPr>
          <p:cNvPr id="31" name="TextBox 30">
            <a:extLst>
              <a:ext uri="{FF2B5EF4-FFF2-40B4-BE49-F238E27FC236}">
                <a16:creationId xmlns:a16="http://schemas.microsoft.com/office/drawing/2014/main" id="{C8397D82-4F81-23AC-4865-069BB64D1F22}"/>
              </a:ext>
            </a:extLst>
          </p:cNvPr>
          <p:cNvSpPr txBox="1"/>
          <p:nvPr/>
        </p:nvSpPr>
        <p:spPr>
          <a:xfrm>
            <a:off x="3598250" y="2495028"/>
            <a:ext cx="8417320" cy="707886"/>
          </a:xfrm>
          <a:prstGeom prst="rect">
            <a:avLst/>
          </a:prstGeom>
          <a:noFill/>
        </p:spPr>
        <p:txBody>
          <a:bodyPr wrap="square" rtlCol="0">
            <a:spAutoFit/>
          </a:bodyPr>
          <a:lstStyle/>
          <a:p>
            <a:endParaRPr lang="en-US" sz="2000" dirty="0">
              <a:latin typeface="Alexandria"/>
              <a:cs typeface="Times New Roman" panose="02020603050405020304" pitchFamily="18" charset="0"/>
            </a:endParaRPr>
          </a:p>
          <a:p>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B7FED100-5CFC-E1AE-5821-2F1D73DD22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179B29-22A1-E4F0-5B94-A717C505629E}"/>
              </a:ext>
            </a:extLst>
          </p:cNvPr>
          <p:cNvSpPr/>
          <p:nvPr/>
        </p:nvSpPr>
        <p:spPr>
          <a:xfrm>
            <a:off x="322521" y="899652"/>
            <a:ext cx="11546958" cy="5632311"/>
          </a:xfrm>
          <a:prstGeom prst="rect">
            <a:avLst/>
          </a:prstGeom>
          <a:noFill/>
        </p:spPr>
        <p:txBody>
          <a:bodyPr wrap="square">
            <a:spAutoFit/>
          </a:bodyPr>
          <a:lstStyle/>
          <a:p>
            <a:pPr algn="just"/>
            <a:r>
              <a:rPr lang="en-US" sz="2000" dirty="0">
                <a:latin typeface="Alexandria"/>
              </a:rPr>
              <a:t>On-chain data introduces a unique analytical dimension. Because blockchain transactions are publicly visible, analysts can observe wallet movements, exchange inflows, miner selling activity, and long-term holder behavior. During major sell-offs, spikes in exchange inflows often signal impending supply pressure. This transparency provides new tools for volatility analysis, though interpretation remains complex.</a:t>
            </a:r>
          </a:p>
          <a:p>
            <a:pPr algn="just"/>
            <a:r>
              <a:rPr lang="en-US" sz="2000" dirty="0">
                <a:latin typeface="Alexandria"/>
              </a:rPr>
              <a:t>Market maturity influences volatility patterns. Over time, as market capitalization grows and institutional participation increases, one might expect volatility to decline. Indeed, relative volatility has decreased compared to early years. However, crypto remains more volatile than most traditional assets. The structural reasons include leverage accessibility, 24/7 trading, fragmented liquidity across exchanges, and speculative participation.</a:t>
            </a:r>
          </a:p>
          <a:p>
            <a:pPr algn="just"/>
            <a:r>
              <a:rPr lang="en-US" sz="2000" dirty="0">
                <a:latin typeface="Alexandria"/>
              </a:rPr>
              <a:t>Cycles in crypto markets are also narrative-driven. Themes such as decentralized finance (DeFi), non-fungible tokens (NFTs), or artificial intelligence-related tokens generate waves of speculative concentration. Capital rotates rapidly from one thematic sector to another, producing mini-cycles within broader market cycles. These thematic surges resemble sectoral bubbles observed in traditional markets but occur at accelerated speeds.</a:t>
            </a:r>
          </a:p>
          <a:p>
            <a:pPr algn="just"/>
            <a:r>
              <a:rPr lang="en-US" sz="2000" dirty="0">
                <a:latin typeface="Alexandria"/>
              </a:rPr>
              <a:t>Macroeconomic integration further shapes price dynamics. Empirical research increasingly shows that Bitcoin and other large cryptocurrencies correlate with technology equities during periods of monetary expansion and tightening. When interest rates rise and liquidity contracts, crypto valuations often decline. This suggests that crypto assets function as liquidity-sensitive instruments within the broader risk asset spectrum.</a:t>
            </a:r>
          </a:p>
        </p:txBody>
      </p:sp>
    </p:spTree>
    <p:extLst>
      <p:ext uri="{BB962C8B-B14F-4D97-AF65-F5344CB8AC3E}">
        <p14:creationId xmlns:p14="http://schemas.microsoft.com/office/powerpoint/2010/main" val="2173309831"/>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extLst>
    <p:ext uri="{3A86A75C-4F4B-4683-9AE1-C65F6400EC91}">
      <p14:laserTraceLst xmlns:p14="http://schemas.microsoft.com/office/powerpoint/2010/main">
        <p14:tracePtLst>
          <p14:tracePt t="88393" x="7251700" y="4721225"/>
          <p14:tracePt t="88402" x="7196138" y="4757738"/>
          <p14:tracePt t="88408" x="7096125" y="4794250"/>
          <p14:tracePt t="88419" x="6996113" y="4884738"/>
          <p14:tracePt t="88431" x="6694488" y="5105400"/>
          <p14:tracePt t="88451" x="6429375" y="5360988"/>
          <p14:tracePt t="88465" x="6256338" y="5551488"/>
          <p14:tracePt t="88467" x="6200775" y="5634038"/>
          <p14:tracePt t="88470" x="6037263" y="5780088"/>
          <p14:tracePt t="88481" x="5935663" y="5853113"/>
          <p14:tracePt t="88500" x="5597525" y="6137275"/>
          <p14:tracePt t="88514" x="5507038" y="6237288"/>
          <p14:tracePt t="88531" x="5141913" y="660241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6F892-99C2-0D02-FE4C-26A01BF41A4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88EA8EB6-E3DC-F0ED-50E3-48A7BD7D2F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5D2FC5D-B2A3-71D0-A9D8-23E14981B999}"/>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75B3174C-6D0C-B8B6-D395-07EE488941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EB11788-B70E-0744-AC8A-520C151CFE00}"/>
              </a:ext>
            </a:extLst>
          </p:cNvPr>
          <p:cNvSpPr/>
          <p:nvPr/>
        </p:nvSpPr>
        <p:spPr>
          <a:xfrm>
            <a:off x="566286" y="990027"/>
            <a:ext cx="11059428" cy="5940088"/>
          </a:xfrm>
          <a:prstGeom prst="rect">
            <a:avLst/>
          </a:prstGeom>
          <a:noFill/>
        </p:spPr>
        <p:txBody>
          <a:bodyPr wrap="square">
            <a:spAutoFit/>
          </a:bodyPr>
          <a:lstStyle/>
          <a:p>
            <a:pPr algn="just"/>
            <a:r>
              <a:rPr lang="en-US" sz="2000" dirty="0">
                <a:latin typeface="Alexandria"/>
              </a:rPr>
              <a:t>Despite extreme volatility, long-term adoption trends remain relevant. Network growth metrics such as active addresses and transaction volumes often move more gradually than prices. This divergence between fundamental network expansion and speculative price swings contributes to cyclical overshooting and undershooting.</a:t>
            </a:r>
          </a:p>
          <a:p>
            <a:pPr algn="just"/>
            <a:endParaRPr lang="en-US" sz="2000" dirty="0">
              <a:latin typeface="Alexandria"/>
            </a:endParaRPr>
          </a:p>
          <a:p>
            <a:pPr algn="just"/>
            <a:r>
              <a:rPr lang="en-US" sz="2000" dirty="0">
                <a:latin typeface="Alexandria"/>
              </a:rPr>
              <a:t>In examining volatility, it is crucial to distinguish between short-term instability and long-term trajectory. High volatility does not necessarily imply long-term failure; many emerging technologies exhibit turbulent adoption curves. However, persistent extreme volatility limits the capacity of cryptocurrencies to function as stable units of account.</a:t>
            </a:r>
          </a:p>
          <a:p>
            <a:pPr algn="just"/>
            <a:endParaRPr lang="en-US" sz="2000" dirty="0">
              <a:latin typeface="Alexandria"/>
            </a:endParaRPr>
          </a:p>
          <a:p>
            <a:pPr algn="just"/>
            <a:r>
              <a:rPr lang="en-US" sz="2000" dirty="0">
                <a:latin typeface="Alexandria"/>
              </a:rPr>
              <a:t>Ultimately, crypto price dynamics emerge from the interaction of scarcity mechanisms, liquidity cycles, leverage structures, behavioral reflexivity, and macroeconomic conditions. Volatility is not merely noise; it is the visible outcome of these interacting forces. Cycles are not random; they reflect alternating phases of optimism, liquidity expansion, structural innovation, and correction.</a:t>
            </a:r>
          </a:p>
          <a:p>
            <a:pPr algn="just"/>
            <a:endParaRPr lang="en-US" sz="2000" dirty="0">
              <a:latin typeface="Alexandria"/>
            </a:endParaRPr>
          </a:p>
          <a:p>
            <a:pPr algn="just"/>
            <a:r>
              <a:rPr lang="en-US" sz="2000" dirty="0">
                <a:latin typeface="Alexandria"/>
              </a:rPr>
              <a:t>Understanding these dynamics requires integrating financial econometrics, behavioral finance, macro-liquidity analysis, and institutional structure. Crypto markets compress traditional financial processes into faster and more transparent environments, making them a compelling domain for studying how modern digital markets form, amplify, and correct prices.</a:t>
            </a:r>
          </a:p>
        </p:txBody>
      </p:sp>
    </p:spTree>
    <p:extLst>
      <p:ext uri="{BB962C8B-B14F-4D97-AF65-F5344CB8AC3E}">
        <p14:creationId xmlns:p14="http://schemas.microsoft.com/office/powerpoint/2010/main" val="49179717"/>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09B817-B24D-BA57-08F7-CCE1BC55FEDE}"/>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21654B4A-434F-6C64-350C-263FA8BBFD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1E8DB4A-746B-7CBF-2B79-86823D01BE82}"/>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6BE37D6-F727-C1FC-4B21-FBF325CF72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CC2A008-37CE-7AA0-F208-0BCFC8947EBD}"/>
              </a:ext>
            </a:extLst>
          </p:cNvPr>
          <p:cNvSpPr/>
          <p:nvPr/>
        </p:nvSpPr>
        <p:spPr>
          <a:xfrm>
            <a:off x="566286" y="990027"/>
            <a:ext cx="11059428" cy="5632311"/>
          </a:xfrm>
          <a:prstGeom prst="rect">
            <a:avLst/>
          </a:prstGeom>
          <a:noFill/>
        </p:spPr>
        <p:txBody>
          <a:bodyPr wrap="square">
            <a:spAutoFit/>
          </a:bodyPr>
          <a:lstStyle/>
          <a:p>
            <a:pPr algn="just"/>
            <a:r>
              <a:rPr lang="en-US" sz="2000" dirty="0">
                <a:latin typeface="Alexandria"/>
              </a:rPr>
              <a:t>Crypto markets are characterized by a distinct risk profile that combines traditional financial vulnerabilities with structural features unique to digital assets. Price volatility remains one of the most visible risks, driven by leverage, speculative concentration, and rapid liquidity shifts. However, deeper risks arise from market structure itself. The collapse of platforms such as FTX demonstrated how governance failures, inadequate custody practices, and opacity can generate systemic consequences. In decentralized finance, smart contract vulnerabilities, oracle manipulation, and liquidity pool imbalances introduce technological risks layered on top of financial exposure. Unlike traditional banking systems, crypto markets often lack lender-of-last-resort mechanisms, deposit insurance, or coordinated stabilization frameworks, making confidence shocks particularly abrupt and self-reinforcing.</a:t>
            </a:r>
          </a:p>
          <a:p>
            <a:pPr algn="just"/>
            <a:r>
              <a:rPr lang="en-US" sz="2000" dirty="0">
                <a:latin typeface="Alexandria"/>
              </a:rPr>
              <a:t>In response to these vulnerabilities, regulation and compliance frameworks are evolving to enhance market integrity without suppressing innovation. Regulatory authorities increasingly focus on anti-money laundering (AML) standards, know-your-customer (KYC) compliance, reserve transparency for stablecoins, and clearer asset classification (commodity, security, or payment instrument). The challenge lies in jurisdictional fragmentation: crypto markets operate globally, while regulation remains nationally bounded. Inconsistent regulatory approaches can create arbitrage opportunities and uneven enforcement. Strengthening market integrity therefore requires harmonized standards, improved custodial safeguards, and clearer disclosure requirements to reduce manipulation, insider trading, and operational misconduct.</a:t>
            </a:r>
          </a:p>
        </p:txBody>
      </p:sp>
    </p:spTree>
    <p:extLst>
      <p:ext uri="{BB962C8B-B14F-4D97-AF65-F5344CB8AC3E}">
        <p14:creationId xmlns:p14="http://schemas.microsoft.com/office/powerpoint/2010/main" val="2161474291"/>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ABEBD-DEDD-959D-493E-678D86EB988B}"/>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3CC2F737-7F4F-40C6-1307-E20A4EE015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EB883C-788D-00B2-28AF-9C713D387683}"/>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B6AFB4B-55CE-0108-4E61-EACF8AD814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4CD07B4-D95A-049D-4CB6-C0A2B69D3DF7}"/>
              </a:ext>
            </a:extLst>
          </p:cNvPr>
          <p:cNvSpPr/>
          <p:nvPr/>
        </p:nvSpPr>
        <p:spPr>
          <a:xfrm>
            <a:off x="566286" y="990027"/>
            <a:ext cx="11059428" cy="3170099"/>
          </a:xfrm>
          <a:prstGeom prst="rect">
            <a:avLst/>
          </a:prstGeom>
          <a:noFill/>
        </p:spPr>
        <p:txBody>
          <a:bodyPr wrap="square">
            <a:spAutoFit/>
          </a:bodyPr>
          <a:lstStyle/>
          <a:p>
            <a:pPr algn="just"/>
            <a:r>
              <a:rPr lang="en-US" sz="2000" dirty="0">
                <a:latin typeface="Alexandria"/>
              </a:rPr>
              <a:t>Institutional adoption represents a parallel structural shift. Over recent years, asset managers, hedge funds, payment networks, and even traditional banks have entered the crypto ecosystem. The introduction of regulated futures markets, exchange-traded products, qualified custodians, and institutional-grade clearing infrastructure has increased legitimacy and market depth. For example, the approval of Bitcoin exchange-traded funds in major financial markets marked a transition from purely retail participation to integrated capital market exposure. As institutional infrastructure expands through regulated custody solutions, compliance frameworks, and interoperable payment systems the crypto market gradually resembles traditional financial architecture, though it retains distinctive technological foundations. The long-term trajectory of digital assets will likely depend on how effectively risk management, regulatory clarity, and institutional participation evolve together.</a:t>
            </a:r>
          </a:p>
        </p:txBody>
      </p:sp>
    </p:spTree>
    <p:extLst>
      <p:ext uri="{BB962C8B-B14F-4D97-AF65-F5344CB8AC3E}">
        <p14:creationId xmlns:p14="http://schemas.microsoft.com/office/powerpoint/2010/main" val="2135472371"/>
      </p:ext>
    </p:extLst>
  </p:cSld>
  <p:clrMapOvr>
    <a:masterClrMapping/>
  </p:clrMapOvr>
  <mc:AlternateContent xmlns:mc="http://schemas.openxmlformats.org/markup-compatibility/2006" xmlns:p14="http://schemas.microsoft.com/office/powerpoint/2010/main">
    <mc:Choice Requires="p14">
      <p:transition spd="slow" p14:dur="2000" advTm="136175"/>
    </mc:Choice>
    <mc:Fallback xmlns="">
      <p:transition spd="slow" advTm="1361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8407E-7762-C11E-54AB-C7EA026005D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8930EDE-1F88-3CA4-DBF1-34AFE7BD4ED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F97F6DB-6BC4-ED16-2991-B6CBAAD6AD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BDD864D-8370-1495-B6D2-C6270C80EA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DBC2021-B779-D8AC-2C6C-176C8A1B1C98}"/>
              </a:ext>
            </a:extLst>
          </p:cNvPr>
          <p:cNvSpPr txBox="1"/>
          <p:nvPr/>
        </p:nvSpPr>
        <p:spPr>
          <a:xfrm>
            <a:off x="5701647" y="2751767"/>
            <a:ext cx="5079094" cy="1200329"/>
          </a:xfrm>
          <a:prstGeom prst="rect">
            <a:avLst/>
          </a:prstGeom>
          <a:noFill/>
        </p:spPr>
        <p:txBody>
          <a:bodyPr wrap="square" rtlCol="0">
            <a:spAutoFit/>
          </a:bodyPr>
          <a:lstStyle/>
          <a:p>
            <a:r>
              <a:rPr lang="en-US" sz="3600" b="1" dirty="0">
                <a:solidFill>
                  <a:srgbClr val="00B0F0"/>
                </a:solidFill>
                <a:latin typeface="Alexandria"/>
              </a:rPr>
              <a:t>Summary</a:t>
            </a:r>
            <a:endParaRPr lang="ar-JO" sz="3600" b="1" dirty="0">
              <a:solidFill>
                <a:srgbClr val="00B0F0"/>
              </a:solidFill>
              <a:latin typeface="Alexandria"/>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6AB1D63-7990-0424-0B90-8B94F8FFB19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01A633-C3D9-1B1A-6920-BDF3B5E1DB7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B4C05A3-1B73-D706-7826-84EF87AC3CFA}"/>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5E266FF-D230-161E-1DC6-4E3C3A2B057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05</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F71A7CC-4CDD-BAAB-D2D1-C537935FED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Tree>
    <p:extLst>
      <p:ext uri="{BB962C8B-B14F-4D97-AF65-F5344CB8AC3E}">
        <p14:creationId xmlns:p14="http://schemas.microsoft.com/office/powerpoint/2010/main" val="728712761"/>
      </p:ext>
    </p:extLst>
  </p:cSld>
  <p:clrMapOvr>
    <a:masterClrMapping/>
  </p:clrMapOvr>
  <mc:AlternateContent xmlns:mc="http://schemas.openxmlformats.org/markup-compatibility/2006" xmlns:p14="http://schemas.microsoft.com/office/powerpoint/2010/main">
    <mc:Choice Requires="p14">
      <p:transition spd="slow" p14:dur="2000" advTm="458640"/>
    </mc:Choice>
    <mc:Fallback xmlns="">
      <p:transition spd="slow" advTm="4586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79AF218D-6EA8-38ED-CB00-450F2491B431}"/>
              </a:ext>
            </a:extLst>
          </p:cNvPr>
          <p:cNvSpPr txBox="1"/>
          <p:nvPr/>
        </p:nvSpPr>
        <p:spPr>
          <a:xfrm>
            <a:off x="4532074" y="1490007"/>
            <a:ext cx="5079094" cy="1200329"/>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ar-JO" sz="3600" b="1" dirty="0">
              <a:solidFill>
                <a:srgbClr val="00B0F0"/>
              </a:solidFill>
            </a:endParaRPr>
          </a:p>
          <a:p>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895476" y="2286075"/>
            <a:ext cx="11126357" cy="3970318"/>
          </a:xfrm>
          <a:prstGeom prst="rect">
            <a:avLst/>
          </a:prstGeom>
          <a:noFill/>
        </p:spPr>
        <p:txBody>
          <a:bodyPr wrap="square">
            <a:spAutoFit/>
          </a:bodyPr>
          <a:lstStyle/>
          <a:p>
            <a:endParaRPr lang="ar-JO" dirty="0"/>
          </a:p>
          <a:p>
            <a:r>
              <a:rPr lang="en-US" dirty="0" err="1"/>
              <a:t>Brunnermeier</a:t>
            </a:r>
            <a:r>
              <a:rPr lang="en-US" dirty="0"/>
              <a:t>, M. K., James, H., &amp; Landau, J. P. (2019). </a:t>
            </a:r>
            <a:r>
              <a:rPr lang="en-US" i="1" dirty="0"/>
              <a:t>The digitalization of money</a:t>
            </a:r>
            <a:r>
              <a:rPr lang="en-US" dirty="0"/>
              <a:t> (No. w26300). National Bureau of Economic Research.</a:t>
            </a:r>
          </a:p>
          <a:p>
            <a:endParaRPr lang="ar-JO" dirty="0"/>
          </a:p>
          <a:p>
            <a:r>
              <a:rPr lang="en-US" dirty="0">
                <a:latin typeface="Alexandria"/>
              </a:rPr>
              <a:t>IMF (2023). The Crypto Ecosystem and Financial Stability Challenges. Global Financial Stability Report</a:t>
            </a:r>
          </a:p>
          <a:p>
            <a:endParaRPr lang="ar-JO" dirty="0">
              <a:latin typeface="Alexandria"/>
            </a:endParaRPr>
          </a:p>
          <a:p>
            <a:r>
              <a:rPr lang="en-US" dirty="0">
                <a:latin typeface="Alexandria"/>
              </a:rPr>
              <a:t>Bank for International Settlements. (2023). Annual Economic Report – Chapter on Digital Money.</a:t>
            </a:r>
          </a:p>
          <a:p>
            <a:endParaRPr lang="ar-JO" dirty="0">
              <a:latin typeface="Alexandria"/>
            </a:endParaRPr>
          </a:p>
          <a:p>
            <a:r>
              <a:rPr lang="en-US" dirty="0">
                <a:latin typeface="Alexandria"/>
              </a:rPr>
              <a:t>Auer, R., </a:t>
            </a:r>
            <a:r>
              <a:rPr lang="en-US" dirty="0" err="1">
                <a:latin typeface="Alexandria"/>
              </a:rPr>
              <a:t>Cornelli</a:t>
            </a:r>
            <a:r>
              <a:rPr lang="en-US" dirty="0">
                <a:latin typeface="Alexandria"/>
              </a:rPr>
              <a:t>, G., &amp; Frost, J. (2023). Rise of the central bank digital currencies. </a:t>
            </a:r>
            <a:r>
              <a:rPr lang="en-US" i="1" dirty="0">
                <a:latin typeface="Alexandria"/>
              </a:rPr>
              <a:t>International Journal of Central Banking</a:t>
            </a:r>
            <a:r>
              <a:rPr lang="en-US" dirty="0">
                <a:latin typeface="Alexandria"/>
              </a:rPr>
              <a:t>, </a:t>
            </a:r>
            <a:r>
              <a:rPr lang="en-US" i="1" dirty="0">
                <a:latin typeface="Alexandria"/>
              </a:rPr>
              <a:t>19</a:t>
            </a:r>
            <a:r>
              <a:rPr lang="en-US" dirty="0">
                <a:latin typeface="Alexandria"/>
              </a:rPr>
              <a:t>(4), 185-214.</a:t>
            </a:r>
          </a:p>
          <a:p>
            <a:endParaRPr lang="en-US" dirty="0">
              <a:latin typeface="Alexandria"/>
            </a:endParaRPr>
          </a:p>
          <a:p>
            <a:r>
              <a:rPr lang="en-US" dirty="0" err="1">
                <a:latin typeface="Alexandria"/>
              </a:rPr>
              <a:t>Aramonte</a:t>
            </a:r>
            <a:r>
              <a:rPr lang="en-US" dirty="0">
                <a:latin typeface="Alexandria"/>
              </a:rPr>
              <a:t>, S., Huang, W., &amp; Schrimpf, A. (2021). "DeFi Risks and the </a:t>
            </a:r>
            <a:r>
              <a:rPr lang="en-US" dirty="0" err="1">
                <a:latin typeface="Alexandria"/>
              </a:rPr>
              <a:t>Decentralisation</a:t>
            </a:r>
            <a:r>
              <a:rPr lang="en-US" dirty="0">
                <a:latin typeface="Alexandria"/>
              </a:rPr>
              <a:t> Illusion." BIS Quarterly Review.</a:t>
            </a:r>
            <a:endParaRPr lang="ar-JO" dirty="0">
              <a:latin typeface="Alexandria"/>
            </a:endParaRPr>
          </a:p>
          <a:p>
            <a:endParaRPr lang="ar-JO" dirty="0">
              <a:latin typeface="Alexandria"/>
            </a:endParaRPr>
          </a:p>
          <a:p>
            <a:endParaRPr lang="en-EG" dirty="0">
              <a:latin typeface="Alexandria"/>
            </a:endParaRP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458640"/>
    </mc:Choice>
    <mc:Fallback xmlns="">
      <p:transition spd="slow" advTm="45864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372"/>
    </mc:Choice>
    <mc:Fallback xmlns="">
      <p:transition spd="slow" advTm="3337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999973-EE63-415F-9A97-A345D5E4AC9C}"/>
</file>

<file path=customXml/itemProps2.xml><?xml version="1.0" encoding="utf-8"?>
<ds:datastoreItem xmlns:ds="http://schemas.openxmlformats.org/officeDocument/2006/customXml" ds:itemID="{B1135C66-999E-49CE-8A08-4366272F81E4}">
  <ds:schemaRefs>
    <ds:schemaRef ds:uri="http://schemas.microsoft.com/office/2006/metadata/properties"/>
    <ds:schemaRef ds:uri="http://purl.org/dc/terms/"/>
    <ds:schemaRef ds:uri="49100919-8a76-4266-be0c-7dc583902cb4"/>
    <ds:schemaRef ds:uri="http://www.w3.org/XML/1998/namespace"/>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 ds:uri="http://purl.org/dc/elements/1.1/"/>
  </ds:schemaRefs>
</ds:datastoreItem>
</file>

<file path=customXml/itemProps3.xml><?xml version="1.0" encoding="utf-8"?>
<ds:datastoreItem xmlns:ds="http://schemas.openxmlformats.org/officeDocument/2006/customXml" ds:itemID="{058C86A7-F52C-4790-A354-313AE1E9FE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21376</TotalTime>
  <Words>7929</Words>
  <Application>Microsoft Office PowerPoint</Application>
  <PresentationFormat>Widescreen</PresentationFormat>
  <Paragraphs>261</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70</cp:revision>
  <dcterms:created xsi:type="dcterms:W3CDTF">2023-04-29T09:08:00Z</dcterms:created>
  <dcterms:modified xsi:type="dcterms:W3CDTF">2026-02-27T14:54:48Z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