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quickStyle1.xml" ContentType="application/vnd.openxmlformats-officedocument.drawingml.diagramStyle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480" r:id="rId2"/>
    <p:sldId id="494" r:id="rId3"/>
    <p:sldId id="496" r:id="rId4"/>
    <p:sldId id="393" r:id="rId5"/>
    <p:sldId id="337" r:id="rId6"/>
    <p:sldId id="338" r:id="rId7"/>
    <p:sldId id="340" r:id="rId8"/>
    <p:sldId id="342" r:id="rId9"/>
    <p:sldId id="345" r:id="rId10"/>
    <p:sldId id="344" r:id="rId11"/>
    <p:sldId id="343" r:id="rId12"/>
    <p:sldId id="347" r:id="rId13"/>
    <p:sldId id="346" r:id="rId14"/>
    <p:sldId id="495" r:id="rId15"/>
    <p:sldId id="497" r:id="rId16"/>
    <p:sldId id="380" r:id="rId17"/>
    <p:sldId id="351" r:id="rId18"/>
    <p:sldId id="297" r:id="rId19"/>
    <p:sldId id="329" r:id="rId20"/>
    <p:sldId id="382" r:id="rId21"/>
    <p:sldId id="299" r:id="rId22"/>
    <p:sldId id="355" r:id="rId23"/>
    <p:sldId id="356" r:id="rId24"/>
    <p:sldId id="357" r:id="rId25"/>
    <p:sldId id="358" r:id="rId26"/>
    <p:sldId id="362" r:id="rId27"/>
    <p:sldId id="395" r:id="rId28"/>
    <p:sldId id="389" r:id="rId29"/>
    <p:sldId id="390" r:id="rId30"/>
    <p:sldId id="391" r:id="rId31"/>
    <p:sldId id="392" r:id="rId32"/>
    <p:sldId id="360" r:id="rId33"/>
    <p:sldId id="361" r:id="rId34"/>
    <p:sldId id="396" r:id="rId35"/>
    <p:sldId id="383" r:id="rId36"/>
    <p:sldId id="370" r:id="rId37"/>
    <p:sldId id="371" r:id="rId38"/>
    <p:sldId id="379" r:id="rId39"/>
    <p:sldId id="349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496"/>
            <p14:sldId id="393"/>
            <p14:sldId id="337"/>
            <p14:sldId id="338"/>
            <p14:sldId id="340"/>
            <p14:sldId id="342"/>
            <p14:sldId id="345"/>
            <p14:sldId id="344"/>
            <p14:sldId id="343"/>
            <p14:sldId id="347"/>
            <p14:sldId id="346"/>
            <p14:sldId id="495"/>
            <p14:sldId id="497"/>
            <p14:sldId id="380"/>
            <p14:sldId id="351"/>
            <p14:sldId id="297"/>
            <p14:sldId id="329"/>
            <p14:sldId id="382"/>
            <p14:sldId id="299"/>
            <p14:sldId id="355"/>
            <p14:sldId id="356"/>
            <p14:sldId id="357"/>
            <p14:sldId id="358"/>
            <p14:sldId id="362"/>
            <p14:sldId id="395"/>
            <p14:sldId id="389"/>
            <p14:sldId id="390"/>
            <p14:sldId id="391"/>
            <p14:sldId id="392"/>
            <p14:sldId id="360"/>
            <p14:sldId id="361"/>
            <p14:sldId id="396"/>
            <p14:sldId id="383"/>
            <p14:sldId id="370"/>
            <p14:sldId id="371"/>
            <p14:sldId id="3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2" d="100"/>
          <a:sy n="62" d="100"/>
        </p:scale>
        <p:origin x="9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48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2734B6-433A-4301-B05A-8B22AC75EA35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0E4A8E-6521-4EA5-9100-3D25A645CBF7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Plan</a:t>
          </a:r>
        </a:p>
      </dgm:t>
    </dgm:pt>
    <dgm:pt modelId="{2E94B756-7D7A-4398-955A-0867F7018F2E}" type="parTrans" cxnId="{691ECA82-BF13-474E-BCBF-7B8F39DEFF67}">
      <dgm:prSet/>
      <dgm:spPr/>
      <dgm:t>
        <a:bodyPr/>
        <a:lstStyle/>
        <a:p>
          <a:endParaRPr lang="en-US" sz="1600"/>
        </a:p>
      </dgm:t>
    </dgm:pt>
    <dgm:pt modelId="{6E33259A-D333-49A7-9FE0-5D713C4AF4E2}" type="sibTrans" cxnId="{691ECA82-BF13-474E-BCBF-7B8F39DEFF67}">
      <dgm:prSet/>
      <dgm:spPr/>
      <dgm:t>
        <a:bodyPr/>
        <a:lstStyle/>
        <a:p>
          <a:endParaRPr lang="en-US" sz="1600"/>
        </a:p>
      </dgm:t>
    </dgm:pt>
    <dgm:pt modelId="{5B33A70A-5B0E-4883-A11F-04263D58B94F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Do</a:t>
          </a:r>
        </a:p>
      </dgm:t>
    </dgm:pt>
    <dgm:pt modelId="{47B8BAFC-EEDB-4685-8552-D77121D4FA7C}" type="parTrans" cxnId="{081BF4A1-4FCC-4BA5-81B4-2946B1088F44}">
      <dgm:prSet/>
      <dgm:spPr/>
      <dgm:t>
        <a:bodyPr/>
        <a:lstStyle/>
        <a:p>
          <a:endParaRPr lang="en-US" sz="1600"/>
        </a:p>
      </dgm:t>
    </dgm:pt>
    <dgm:pt modelId="{706D1733-77B4-469A-84C1-076D95C411CD}" type="sibTrans" cxnId="{081BF4A1-4FCC-4BA5-81B4-2946B1088F44}">
      <dgm:prSet/>
      <dgm:spPr/>
      <dgm:t>
        <a:bodyPr/>
        <a:lstStyle/>
        <a:p>
          <a:endParaRPr lang="en-US" sz="1600"/>
        </a:p>
      </dgm:t>
    </dgm:pt>
    <dgm:pt modelId="{4E94A50D-DB54-404E-9B54-200B21C9B612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Study</a:t>
          </a:r>
        </a:p>
      </dgm:t>
    </dgm:pt>
    <dgm:pt modelId="{E9D419BC-0317-4A7C-96C8-7AD464E8322F}" type="parTrans" cxnId="{A7434A90-C448-4EEE-BD9E-64538300AE71}">
      <dgm:prSet/>
      <dgm:spPr/>
      <dgm:t>
        <a:bodyPr/>
        <a:lstStyle/>
        <a:p>
          <a:endParaRPr lang="en-US" sz="1600"/>
        </a:p>
      </dgm:t>
    </dgm:pt>
    <dgm:pt modelId="{FAAA309E-F035-4E11-A6A0-D281B429D8D0}" type="sibTrans" cxnId="{A7434A90-C448-4EEE-BD9E-64538300AE71}">
      <dgm:prSet/>
      <dgm:spPr/>
      <dgm:t>
        <a:bodyPr/>
        <a:lstStyle/>
        <a:p>
          <a:endParaRPr lang="en-US" sz="1600"/>
        </a:p>
      </dgm:t>
    </dgm:pt>
    <dgm:pt modelId="{08C4250C-A934-44CB-9259-DFABECFEC441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Act</a:t>
          </a:r>
        </a:p>
      </dgm:t>
    </dgm:pt>
    <dgm:pt modelId="{28311948-462A-4099-A19D-D94D9EEF51CF}" type="parTrans" cxnId="{7893DAEB-5B23-4633-92E5-05A0491EF5F1}">
      <dgm:prSet/>
      <dgm:spPr/>
      <dgm:t>
        <a:bodyPr/>
        <a:lstStyle/>
        <a:p>
          <a:endParaRPr lang="en-US" sz="1600"/>
        </a:p>
      </dgm:t>
    </dgm:pt>
    <dgm:pt modelId="{6EEAFE70-20B3-4533-86E0-8F892305E0E8}" type="sibTrans" cxnId="{7893DAEB-5B23-4633-92E5-05A0491EF5F1}">
      <dgm:prSet/>
      <dgm:spPr/>
      <dgm:t>
        <a:bodyPr/>
        <a:lstStyle/>
        <a:p>
          <a:endParaRPr lang="en-US" sz="1600"/>
        </a:p>
      </dgm:t>
    </dgm:pt>
    <dgm:pt modelId="{96467D13-AA3B-4C76-B30A-CAB8D1BE5CFD}" type="pres">
      <dgm:prSet presAssocID="{612734B6-433A-4301-B05A-8B22AC75EA35}" presName="cycle" presStyleCnt="0">
        <dgm:presLayoutVars>
          <dgm:dir/>
          <dgm:resizeHandles val="exact"/>
        </dgm:presLayoutVars>
      </dgm:prSet>
      <dgm:spPr/>
    </dgm:pt>
    <dgm:pt modelId="{F993076E-CA32-47DF-9E97-0C6FCE323A4A}" type="pres">
      <dgm:prSet presAssocID="{E20E4A8E-6521-4EA5-9100-3D25A645CBF7}" presName="dummy" presStyleCnt="0"/>
      <dgm:spPr/>
    </dgm:pt>
    <dgm:pt modelId="{EFB37D61-4C6F-46F9-B7FD-1ED906A4CCAF}" type="pres">
      <dgm:prSet presAssocID="{E20E4A8E-6521-4EA5-9100-3D25A645CBF7}" presName="node" presStyleLbl="revTx" presStyleIdx="0" presStyleCnt="4">
        <dgm:presLayoutVars>
          <dgm:bulletEnabled val="1"/>
        </dgm:presLayoutVars>
      </dgm:prSet>
      <dgm:spPr/>
    </dgm:pt>
    <dgm:pt modelId="{4D78AF33-6EF0-4EC4-A5BD-43BE7FD0E401}" type="pres">
      <dgm:prSet presAssocID="{6E33259A-D333-49A7-9FE0-5D713C4AF4E2}" presName="sibTrans" presStyleLbl="node1" presStyleIdx="0" presStyleCnt="4"/>
      <dgm:spPr/>
    </dgm:pt>
    <dgm:pt modelId="{D8436FB3-C444-4CEB-A656-A82E46E826B2}" type="pres">
      <dgm:prSet presAssocID="{5B33A70A-5B0E-4883-A11F-04263D58B94F}" presName="dummy" presStyleCnt="0"/>
      <dgm:spPr/>
    </dgm:pt>
    <dgm:pt modelId="{128AAA3D-017E-47F0-A384-7818D747482F}" type="pres">
      <dgm:prSet presAssocID="{5B33A70A-5B0E-4883-A11F-04263D58B94F}" presName="node" presStyleLbl="revTx" presStyleIdx="1" presStyleCnt="4">
        <dgm:presLayoutVars>
          <dgm:bulletEnabled val="1"/>
        </dgm:presLayoutVars>
      </dgm:prSet>
      <dgm:spPr/>
    </dgm:pt>
    <dgm:pt modelId="{52EF4354-7C10-4AEC-8C8A-9EAD72BDC46C}" type="pres">
      <dgm:prSet presAssocID="{706D1733-77B4-469A-84C1-076D95C411CD}" presName="sibTrans" presStyleLbl="node1" presStyleIdx="1" presStyleCnt="4" custLinFactNeighborY="-26" custRadScaleRad="213403" custRadScaleInc="-2147483648"/>
      <dgm:spPr/>
    </dgm:pt>
    <dgm:pt modelId="{A02E4BAF-2F83-4908-9E1A-1C07C67A45A1}" type="pres">
      <dgm:prSet presAssocID="{4E94A50D-DB54-404E-9B54-200B21C9B612}" presName="dummy" presStyleCnt="0"/>
      <dgm:spPr/>
    </dgm:pt>
    <dgm:pt modelId="{DEA08227-71F0-4058-87CE-D761769AC504}" type="pres">
      <dgm:prSet presAssocID="{4E94A50D-DB54-404E-9B54-200B21C9B612}" presName="node" presStyleLbl="revTx" presStyleIdx="2" presStyleCnt="4">
        <dgm:presLayoutVars>
          <dgm:bulletEnabled val="1"/>
        </dgm:presLayoutVars>
      </dgm:prSet>
      <dgm:spPr/>
    </dgm:pt>
    <dgm:pt modelId="{AE23DA69-587B-480D-9660-B773ADEEB101}" type="pres">
      <dgm:prSet presAssocID="{FAAA309E-F035-4E11-A6A0-D281B429D8D0}" presName="sibTrans" presStyleLbl="node1" presStyleIdx="2" presStyleCnt="4" custScaleX="136916" custLinFactNeighborX="14782"/>
      <dgm:spPr/>
    </dgm:pt>
    <dgm:pt modelId="{525FA0E8-C5D6-4661-AD41-8EE30AF7E8F2}" type="pres">
      <dgm:prSet presAssocID="{08C4250C-A934-44CB-9259-DFABECFEC441}" presName="dummy" presStyleCnt="0"/>
      <dgm:spPr/>
    </dgm:pt>
    <dgm:pt modelId="{627C20E7-A29A-4745-9EAD-C042F5863B90}" type="pres">
      <dgm:prSet presAssocID="{08C4250C-A934-44CB-9259-DFABECFEC441}" presName="node" presStyleLbl="revTx" presStyleIdx="3" presStyleCnt="4">
        <dgm:presLayoutVars>
          <dgm:bulletEnabled val="1"/>
        </dgm:presLayoutVars>
      </dgm:prSet>
      <dgm:spPr/>
    </dgm:pt>
    <dgm:pt modelId="{5A25F3E1-74C4-4A7D-9093-42AAE814B818}" type="pres">
      <dgm:prSet presAssocID="{6EEAFE70-20B3-4533-86E0-8F892305E0E8}" presName="sibTrans" presStyleLbl="node1" presStyleIdx="3" presStyleCnt="4" custLinFactNeighborX="1254" custLinFactNeighborY="-621"/>
      <dgm:spPr/>
    </dgm:pt>
  </dgm:ptLst>
  <dgm:cxnLst>
    <dgm:cxn modelId="{5B01DE01-CDA9-4EC5-BDE6-2FAAD0176378}" type="presOf" srcId="{5B33A70A-5B0E-4883-A11F-04263D58B94F}" destId="{128AAA3D-017E-47F0-A384-7818D747482F}" srcOrd="0" destOrd="0" presId="urn:microsoft.com/office/officeart/2005/8/layout/cycle1"/>
    <dgm:cxn modelId="{24BDD50A-CF43-474A-9A4A-1FC7C1C4E67C}" type="presOf" srcId="{E20E4A8E-6521-4EA5-9100-3D25A645CBF7}" destId="{EFB37D61-4C6F-46F9-B7FD-1ED906A4CCAF}" srcOrd="0" destOrd="0" presId="urn:microsoft.com/office/officeart/2005/8/layout/cycle1"/>
    <dgm:cxn modelId="{9EDFAF27-384C-4994-A59D-10E53EAFFE08}" type="presOf" srcId="{706D1733-77B4-469A-84C1-076D95C411CD}" destId="{52EF4354-7C10-4AEC-8C8A-9EAD72BDC46C}" srcOrd="0" destOrd="0" presId="urn:microsoft.com/office/officeart/2005/8/layout/cycle1"/>
    <dgm:cxn modelId="{011CBE28-658C-450B-9731-0D2C9FCA97F3}" type="presOf" srcId="{6E33259A-D333-49A7-9FE0-5D713C4AF4E2}" destId="{4D78AF33-6EF0-4EC4-A5BD-43BE7FD0E401}" srcOrd="0" destOrd="0" presId="urn:microsoft.com/office/officeart/2005/8/layout/cycle1"/>
    <dgm:cxn modelId="{73F1FB78-DE87-448F-8C2E-21543AE3C8DA}" type="presOf" srcId="{612734B6-433A-4301-B05A-8B22AC75EA35}" destId="{96467D13-AA3B-4C76-B30A-CAB8D1BE5CFD}" srcOrd="0" destOrd="0" presId="urn:microsoft.com/office/officeart/2005/8/layout/cycle1"/>
    <dgm:cxn modelId="{691ECA82-BF13-474E-BCBF-7B8F39DEFF67}" srcId="{612734B6-433A-4301-B05A-8B22AC75EA35}" destId="{E20E4A8E-6521-4EA5-9100-3D25A645CBF7}" srcOrd="0" destOrd="0" parTransId="{2E94B756-7D7A-4398-955A-0867F7018F2E}" sibTransId="{6E33259A-D333-49A7-9FE0-5D713C4AF4E2}"/>
    <dgm:cxn modelId="{5F9FB886-7596-4982-B19E-BE5398662171}" type="presOf" srcId="{08C4250C-A934-44CB-9259-DFABECFEC441}" destId="{627C20E7-A29A-4745-9EAD-C042F5863B90}" srcOrd="0" destOrd="0" presId="urn:microsoft.com/office/officeart/2005/8/layout/cycle1"/>
    <dgm:cxn modelId="{A8B5448B-B139-4E1B-99DC-2F9F70E9C228}" type="presOf" srcId="{6EEAFE70-20B3-4533-86E0-8F892305E0E8}" destId="{5A25F3E1-74C4-4A7D-9093-42AAE814B818}" srcOrd="0" destOrd="0" presId="urn:microsoft.com/office/officeart/2005/8/layout/cycle1"/>
    <dgm:cxn modelId="{A7434A90-C448-4EEE-BD9E-64538300AE71}" srcId="{612734B6-433A-4301-B05A-8B22AC75EA35}" destId="{4E94A50D-DB54-404E-9B54-200B21C9B612}" srcOrd="2" destOrd="0" parTransId="{E9D419BC-0317-4A7C-96C8-7AD464E8322F}" sibTransId="{FAAA309E-F035-4E11-A6A0-D281B429D8D0}"/>
    <dgm:cxn modelId="{081BF4A1-4FCC-4BA5-81B4-2946B1088F44}" srcId="{612734B6-433A-4301-B05A-8B22AC75EA35}" destId="{5B33A70A-5B0E-4883-A11F-04263D58B94F}" srcOrd="1" destOrd="0" parTransId="{47B8BAFC-EEDB-4685-8552-D77121D4FA7C}" sibTransId="{706D1733-77B4-469A-84C1-076D95C411CD}"/>
    <dgm:cxn modelId="{69A8C2C8-4317-40BE-8089-896C2C7CFE65}" type="presOf" srcId="{FAAA309E-F035-4E11-A6A0-D281B429D8D0}" destId="{AE23DA69-587B-480D-9660-B773ADEEB101}" srcOrd="0" destOrd="0" presId="urn:microsoft.com/office/officeart/2005/8/layout/cycle1"/>
    <dgm:cxn modelId="{7893DAEB-5B23-4633-92E5-05A0491EF5F1}" srcId="{612734B6-433A-4301-B05A-8B22AC75EA35}" destId="{08C4250C-A934-44CB-9259-DFABECFEC441}" srcOrd="3" destOrd="0" parTransId="{28311948-462A-4099-A19D-D94D9EEF51CF}" sibTransId="{6EEAFE70-20B3-4533-86E0-8F892305E0E8}"/>
    <dgm:cxn modelId="{B96981F4-DD6B-4BB1-8899-969A29AA6087}" type="presOf" srcId="{4E94A50D-DB54-404E-9B54-200B21C9B612}" destId="{DEA08227-71F0-4058-87CE-D761769AC504}" srcOrd="0" destOrd="0" presId="urn:microsoft.com/office/officeart/2005/8/layout/cycle1"/>
    <dgm:cxn modelId="{C216357D-7DDB-4D4D-AAC8-ACB33524984B}" type="presParOf" srcId="{96467D13-AA3B-4C76-B30A-CAB8D1BE5CFD}" destId="{F993076E-CA32-47DF-9E97-0C6FCE323A4A}" srcOrd="0" destOrd="0" presId="urn:microsoft.com/office/officeart/2005/8/layout/cycle1"/>
    <dgm:cxn modelId="{2FC76D71-02B7-4424-9FDB-9853F4A0DAA6}" type="presParOf" srcId="{96467D13-AA3B-4C76-B30A-CAB8D1BE5CFD}" destId="{EFB37D61-4C6F-46F9-B7FD-1ED906A4CCAF}" srcOrd="1" destOrd="0" presId="urn:microsoft.com/office/officeart/2005/8/layout/cycle1"/>
    <dgm:cxn modelId="{EE620644-F80C-45B1-A1DB-481167C603CF}" type="presParOf" srcId="{96467D13-AA3B-4C76-B30A-CAB8D1BE5CFD}" destId="{4D78AF33-6EF0-4EC4-A5BD-43BE7FD0E401}" srcOrd="2" destOrd="0" presId="urn:microsoft.com/office/officeart/2005/8/layout/cycle1"/>
    <dgm:cxn modelId="{68C15609-5F3D-4E8A-AC07-EE8A45C37C82}" type="presParOf" srcId="{96467D13-AA3B-4C76-B30A-CAB8D1BE5CFD}" destId="{D8436FB3-C444-4CEB-A656-A82E46E826B2}" srcOrd="3" destOrd="0" presId="urn:microsoft.com/office/officeart/2005/8/layout/cycle1"/>
    <dgm:cxn modelId="{7112FA52-31F8-4758-9D14-E6D0940D174A}" type="presParOf" srcId="{96467D13-AA3B-4C76-B30A-CAB8D1BE5CFD}" destId="{128AAA3D-017E-47F0-A384-7818D747482F}" srcOrd="4" destOrd="0" presId="urn:microsoft.com/office/officeart/2005/8/layout/cycle1"/>
    <dgm:cxn modelId="{0E70A4A6-A7F6-43A9-A3C3-44298F882D1F}" type="presParOf" srcId="{96467D13-AA3B-4C76-B30A-CAB8D1BE5CFD}" destId="{52EF4354-7C10-4AEC-8C8A-9EAD72BDC46C}" srcOrd="5" destOrd="0" presId="urn:microsoft.com/office/officeart/2005/8/layout/cycle1"/>
    <dgm:cxn modelId="{78162A01-921F-4B29-9172-F6FE073E6343}" type="presParOf" srcId="{96467D13-AA3B-4C76-B30A-CAB8D1BE5CFD}" destId="{A02E4BAF-2F83-4908-9E1A-1C07C67A45A1}" srcOrd="6" destOrd="0" presId="urn:microsoft.com/office/officeart/2005/8/layout/cycle1"/>
    <dgm:cxn modelId="{8CA96AE3-72A1-40A1-B515-1F34802688B5}" type="presParOf" srcId="{96467D13-AA3B-4C76-B30A-CAB8D1BE5CFD}" destId="{DEA08227-71F0-4058-87CE-D761769AC504}" srcOrd="7" destOrd="0" presId="urn:microsoft.com/office/officeart/2005/8/layout/cycle1"/>
    <dgm:cxn modelId="{6FB4BCEB-05A3-49CA-AE86-F5E422017A6E}" type="presParOf" srcId="{96467D13-AA3B-4C76-B30A-CAB8D1BE5CFD}" destId="{AE23DA69-587B-480D-9660-B773ADEEB101}" srcOrd="8" destOrd="0" presId="urn:microsoft.com/office/officeart/2005/8/layout/cycle1"/>
    <dgm:cxn modelId="{7B1C94EF-A35E-4254-BFEC-232B2C260BAE}" type="presParOf" srcId="{96467D13-AA3B-4C76-B30A-CAB8D1BE5CFD}" destId="{525FA0E8-C5D6-4661-AD41-8EE30AF7E8F2}" srcOrd="9" destOrd="0" presId="urn:microsoft.com/office/officeart/2005/8/layout/cycle1"/>
    <dgm:cxn modelId="{1006B7BD-28EC-4FF6-91F7-30A611419381}" type="presParOf" srcId="{96467D13-AA3B-4C76-B30A-CAB8D1BE5CFD}" destId="{627C20E7-A29A-4745-9EAD-C042F5863B90}" srcOrd="10" destOrd="0" presId="urn:microsoft.com/office/officeart/2005/8/layout/cycle1"/>
    <dgm:cxn modelId="{B2B66217-F943-4DE0-9371-2A043B8EB6D4}" type="presParOf" srcId="{96467D13-AA3B-4C76-B30A-CAB8D1BE5CFD}" destId="{5A25F3E1-74C4-4A7D-9093-42AAE814B818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2734B6-433A-4301-B05A-8B22AC75EA35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0E4A8E-6521-4EA5-9100-3D25A645CBF7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Plan</a:t>
          </a:r>
        </a:p>
      </dgm:t>
    </dgm:pt>
    <dgm:pt modelId="{2E94B756-7D7A-4398-955A-0867F7018F2E}" type="parTrans" cxnId="{691ECA82-BF13-474E-BCBF-7B8F39DEFF67}">
      <dgm:prSet/>
      <dgm:spPr/>
      <dgm:t>
        <a:bodyPr/>
        <a:lstStyle/>
        <a:p>
          <a:endParaRPr lang="en-US" sz="1600"/>
        </a:p>
      </dgm:t>
    </dgm:pt>
    <dgm:pt modelId="{6E33259A-D333-49A7-9FE0-5D713C4AF4E2}" type="sibTrans" cxnId="{691ECA82-BF13-474E-BCBF-7B8F39DEFF67}">
      <dgm:prSet/>
      <dgm:spPr/>
      <dgm:t>
        <a:bodyPr/>
        <a:lstStyle/>
        <a:p>
          <a:endParaRPr lang="en-US" sz="1600"/>
        </a:p>
      </dgm:t>
    </dgm:pt>
    <dgm:pt modelId="{5B33A70A-5B0E-4883-A11F-04263D58B94F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Do</a:t>
          </a:r>
        </a:p>
      </dgm:t>
    </dgm:pt>
    <dgm:pt modelId="{47B8BAFC-EEDB-4685-8552-D77121D4FA7C}" type="parTrans" cxnId="{081BF4A1-4FCC-4BA5-81B4-2946B1088F44}">
      <dgm:prSet/>
      <dgm:spPr/>
      <dgm:t>
        <a:bodyPr/>
        <a:lstStyle/>
        <a:p>
          <a:endParaRPr lang="en-US" sz="1600"/>
        </a:p>
      </dgm:t>
    </dgm:pt>
    <dgm:pt modelId="{706D1733-77B4-469A-84C1-076D95C411CD}" type="sibTrans" cxnId="{081BF4A1-4FCC-4BA5-81B4-2946B1088F44}">
      <dgm:prSet/>
      <dgm:spPr/>
      <dgm:t>
        <a:bodyPr/>
        <a:lstStyle/>
        <a:p>
          <a:endParaRPr lang="en-US" sz="1600"/>
        </a:p>
      </dgm:t>
    </dgm:pt>
    <dgm:pt modelId="{4E94A50D-DB54-404E-9B54-200B21C9B612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Study</a:t>
          </a:r>
        </a:p>
      </dgm:t>
    </dgm:pt>
    <dgm:pt modelId="{E9D419BC-0317-4A7C-96C8-7AD464E8322F}" type="parTrans" cxnId="{A7434A90-C448-4EEE-BD9E-64538300AE71}">
      <dgm:prSet/>
      <dgm:spPr/>
      <dgm:t>
        <a:bodyPr/>
        <a:lstStyle/>
        <a:p>
          <a:endParaRPr lang="en-US" sz="1600"/>
        </a:p>
      </dgm:t>
    </dgm:pt>
    <dgm:pt modelId="{FAAA309E-F035-4E11-A6A0-D281B429D8D0}" type="sibTrans" cxnId="{A7434A90-C448-4EEE-BD9E-64538300AE71}">
      <dgm:prSet/>
      <dgm:spPr/>
      <dgm:t>
        <a:bodyPr/>
        <a:lstStyle/>
        <a:p>
          <a:endParaRPr lang="en-US" sz="1600"/>
        </a:p>
      </dgm:t>
    </dgm:pt>
    <dgm:pt modelId="{08C4250C-A934-44CB-9259-DFABECFEC441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Act</a:t>
          </a:r>
        </a:p>
      </dgm:t>
    </dgm:pt>
    <dgm:pt modelId="{28311948-462A-4099-A19D-D94D9EEF51CF}" type="parTrans" cxnId="{7893DAEB-5B23-4633-92E5-05A0491EF5F1}">
      <dgm:prSet/>
      <dgm:spPr/>
      <dgm:t>
        <a:bodyPr/>
        <a:lstStyle/>
        <a:p>
          <a:endParaRPr lang="en-US" sz="1600"/>
        </a:p>
      </dgm:t>
    </dgm:pt>
    <dgm:pt modelId="{6EEAFE70-20B3-4533-86E0-8F892305E0E8}" type="sibTrans" cxnId="{7893DAEB-5B23-4633-92E5-05A0491EF5F1}">
      <dgm:prSet/>
      <dgm:spPr/>
      <dgm:t>
        <a:bodyPr/>
        <a:lstStyle/>
        <a:p>
          <a:endParaRPr lang="en-US" sz="1600"/>
        </a:p>
      </dgm:t>
    </dgm:pt>
    <dgm:pt modelId="{96467D13-AA3B-4C76-B30A-CAB8D1BE5CFD}" type="pres">
      <dgm:prSet presAssocID="{612734B6-433A-4301-B05A-8B22AC75EA35}" presName="cycle" presStyleCnt="0">
        <dgm:presLayoutVars>
          <dgm:dir/>
          <dgm:resizeHandles val="exact"/>
        </dgm:presLayoutVars>
      </dgm:prSet>
      <dgm:spPr/>
    </dgm:pt>
    <dgm:pt modelId="{F993076E-CA32-47DF-9E97-0C6FCE323A4A}" type="pres">
      <dgm:prSet presAssocID="{E20E4A8E-6521-4EA5-9100-3D25A645CBF7}" presName="dummy" presStyleCnt="0"/>
      <dgm:spPr/>
    </dgm:pt>
    <dgm:pt modelId="{EFB37D61-4C6F-46F9-B7FD-1ED906A4CCAF}" type="pres">
      <dgm:prSet presAssocID="{E20E4A8E-6521-4EA5-9100-3D25A645CBF7}" presName="node" presStyleLbl="revTx" presStyleIdx="0" presStyleCnt="4">
        <dgm:presLayoutVars>
          <dgm:bulletEnabled val="1"/>
        </dgm:presLayoutVars>
      </dgm:prSet>
      <dgm:spPr/>
    </dgm:pt>
    <dgm:pt modelId="{4D78AF33-6EF0-4EC4-A5BD-43BE7FD0E401}" type="pres">
      <dgm:prSet presAssocID="{6E33259A-D333-49A7-9FE0-5D713C4AF4E2}" presName="sibTrans" presStyleLbl="node1" presStyleIdx="0" presStyleCnt="4"/>
      <dgm:spPr/>
    </dgm:pt>
    <dgm:pt modelId="{D8436FB3-C444-4CEB-A656-A82E46E826B2}" type="pres">
      <dgm:prSet presAssocID="{5B33A70A-5B0E-4883-A11F-04263D58B94F}" presName="dummy" presStyleCnt="0"/>
      <dgm:spPr/>
    </dgm:pt>
    <dgm:pt modelId="{128AAA3D-017E-47F0-A384-7818D747482F}" type="pres">
      <dgm:prSet presAssocID="{5B33A70A-5B0E-4883-A11F-04263D58B94F}" presName="node" presStyleLbl="revTx" presStyleIdx="1" presStyleCnt="4">
        <dgm:presLayoutVars>
          <dgm:bulletEnabled val="1"/>
        </dgm:presLayoutVars>
      </dgm:prSet>
      <dgm:spPr/>
    </dgm:pt>
    <dgm:pt modelId="{52EF4354-7C10-4AEC-8C8A-9EAD72BDC46C}" type="pres">
      <dgm:prSet presAssocID="{706D1733-77B4-469A-84C1-076D95C411CD}" presName="sibTrans" presStyleLbl="node1" presStyleIdx="1" presStyleCnt="4" custLinFactNeighborY="-26" custRadScaleRad="213403" custRadScaleInc="-2147483648"/>
      <dgm:spPr/>
    </dgm:pt>
    <dgm:pt modelId="{A02E4BAF-2F83-4908-9E1A-1C07C67A45A1}" type="pres">
      <dgm:prSet presAssocID="{4E94A50D-DB54-404E-9B54-200B21C9B612}" presName="dummy" presStyleCnt="0"/>
      <dgm:spPr/>
    </dgm:pt>
    <dgm:pt modelId="{DEA08227-71F0-4058-87CE-D761769AC504}" type="pres">
      <dgm:prSet presAssocID="{4E94A50D-DB54-404E-9B54-200B21C9B612}" presName="node" presStyleLbl="revTx" presStyleIdx="2" presStyleCnt="4">
        <dgm:presLayoutVars>
          <dgm:bulletEnabled val="1"/>
        </dgm:presLayoutVars>
      </dgm:prSet>
      <dgm:spPr/>
    </dgm:pt>
    <dgm:pt modelId="{AE23DA69-587B-480D-9660-B773ADEEB101}" type="pres">
      <dgm:prSet presAssocID="{FAAA309E-F035-4E11-A6A0-D281B429D8D0}" presName="sibTrans" presStyleLbl="node1" presStyleIdx="2" presStyleCnt="4" custScaleX="136916" custLinFactNeighborX="14782"/>
      <dgm:spPr/>
    </dgm:pt>
    <dgm:pt modelId="{525FA0E8-C5D6-4661-AD41-8EE30AF7E8F2}" type="pres">
      <dgm:prSet presAssocID="{08C4250C-A934-44CB-9259-DFABECFEC441}" presName="dummy" presStyleCnt="0"/>
      <dgm:spPr/>
    </dgm:pt>
    <dgm:pt modelId="{627C20E7-A29A-4745-9EAD-C042F5863B90}" type="pres">
      <dgm:prSet presAssocID="{08C4250C-A934-44CB-9259-DFABECFEC441}" presName="node" presStyleLbl="revTx" presStyleIdx="3" presStyleCnt="4">
        <dgm:presLayoutVars>
          <dgm:bulletEnabled val="1"/>
        </dgm:presLayoutVars>
      </dgm:prSet>
      <dgm:spPr/>
    </dgm:pt>
    <dgm:pt modelId="{5A25F3E1-74C4-4A7D-9093-42AAE814B818}" type="pres">
      <dgm:prSet presAssocID="{6EEAFE70-20B3-4533-86E0-8F892305E0E8}" presName="sibTrans" presStyleLbl="node1" presStyleIdx="3" presStyleCnt="4" custLinFactNeighborX="1254" custLinFactNeighborY="-621"/>
      <dgm:spPr/>
    </dgm:pt>
  </dgm:ptLst>
  <dgm:cxnLst>
    <dgm:cxn modelId="{5B01DE01-CDA9-4EC5-BDE6-2FAAD0176378}" type="presOf" srcId="{5B33A70A-5B0E-4883-A11F-04263D58B94F}" destId="{128AAA3D-017E-47F0-A384-7818D747482F}" srcOrd="0" destOrd="0" presId="urn:microsoft.com/office/officeart/2005/8/layout/cycle1"/>
    <dgm:cxn modelId="{24BDD50A-CF43-474A-9A4A-1FC7C1C4E67C}" type="presOf" srcId="{E20E4A8E-6521-4EA5-9100-3D25A645CBF7}" destId="{EFB37D61-4C6F-46F9-B7FD-1ED906A4CCAF}" srcOrd="0" destOrd="0" presId="urn:microsoft.com/office/officeart/2005/8/layout/cycle1"/>
    <dgm:cxn modelId="{9EDFAF27-384C-4994-A59D-10E53EAFFE08}" type="presOf" srcId="{706D1733-77B4-469A-84C1-076D95C411CD}" destId="{52EF4354-7C10-4AEC-8C8A-9EAD72BDC46C}" srcOrd="0" destOrd="0" presId="urn:microsoft.com/office/officeart/2005/8/layout/cycle1"/>
    <dgm:cxn modelId="{011CBE28-658C-450B-9731-0D2C9FCA97F3}" type="presOf" srcId="{6E33259A-D333-49A7-9FE0-5D713C4AF4E2}" destId="{4D78AF33-6EF0-4EC4-A5BD-43BE7FD0E401}" srcOrd="0" destOrd="0" presId="urn:microsoft.com/office/officeart/2005/8/layout/cycle1"/>
    <dgm:cxn modelId="{73F1FB78-DE87-448F-8C2E-21543AE3C8DA}" type="presOf" srcId="{612734B6-433A-4301-B05A-8B22AC75EA35}" destId="{96467D13-AA3B-4C76-B30A-CAB8D1BE5CFD}" srcOrd="0" destOrd="0" presId="urn:microsoft.com/office/officeart/2005/8/layout/cycle1"/>
    <dgm:cxn modelId="{691ECA82-BF13-474E-BCBF-7B8F39DEFF67}" srcId="{612734B6-433A-4301-B05A-8B22AC75EA35}" destId="{E20E4A8E-6521-4EA5-9100-3D25A645CBF7}" srcOrd="0" destOrd="0" parTransId="{2E94B756-7D7A-4398-955A-0867F7018F2E}" sibTransId="{6E33259A-D333-49A7-9FE0-5D713C4AF4E2}"/>
    <dgm:cxn modelId="{5F9FB886-7596-4982-B19E-BE5398662171}" type="presOf" srcId="{08C4250C-A934-44CB-9259-DFABECFEC441}" destId="{627C20E7-A29A-4745-9EAD-C042F5863B90}" srcOrd="0" destOrd="0" presId="urn:microsoft.com/office/officeart/2005/8/layout/cycle1"/>
    <dgm:cxn modelId="{A8B5448B-B139-4E1B-99DC-2F9F70E9C228}" type="presOf" srcId="{6EEAFE70-20B3-4533-86E0-8F892305E0E8}" destId="{5A25F3E1-74C4-4A7D-9093-42AAE814B818}" srcOrd="0" destOrd="0" presId="urn:microsoft.com/office/officeart/2005/8/layout/cycle1"/>
    <dgm:cxn modelId="{A7434A90-C448-4EEE-BD9E-64538300AE71}" srcId="{612734B6-433A-4301-B05A-8B22AC75EA35}" destId="{4E94A50D-DB54-404E-9B54-200B21C9B612}" srcOrd="2" destOrd="0" parTransId="{E9D419BC-0317-4A7C-96C8-7AD464E8322F}" sibTransId="{FAAA309E-F035-4E11-A6A0-D281B429D8D0}"/>
    <dgm:cxn modelId="{081BF4A1-4FCC-4BA5-81B4-2946B1088F44}" srcId="{612734B6-433A-4301-B05A-8B22AC75EA35}" destId="{5B33A70A-5B0E-4883-A11F-04263D58B94F}" srcOrd="1" destOrd="0" parTransId="{47B8BAFC-EEDB-4685-8552-D77121D4FA7C}" sibTransId="{706D1733-77B4-469A-84C1-076D95C411CD}"/>
    <dgm:cxn modelId="{69A8C2C8-4317-40BE-8089-896C2C7CFE65}" type="presOf" srcId="{FAAA309E-F035-4E11-A6A0-D281B429D8D0}" destId="{AE23DA69-587B-480D-9660-B773ADEEB101}" srcOrd="0" destOrd="0" presId="urn:microsoft.com/office/officeart/2005/8/layout/cycle1"/>
    <dgm:cxn modelId="{7893DAEB-5B23-4633-92E5-05A0491EF5F1}" srcId="{612734B6-433A-4301-B05A-8B22AC75EA35}" destId="{08C4250C-A934-44CB-9259-DFABECFEC441}" srcOrd="3" destOrd="0" parTransId="{28311948-462A-4099-A19D-D94D9EEF51CF}" sibTransId="{6EEAFE70-20B3-4533-86E0-8F892305E0E8}"/>
    <dgm:cxn modelId="{B96981F4-DD6B-4BB1-8899-969A29AA6087}" type="presOf" srcId="{4E94A50D-DB54-404E-9B54-200B21C9B612}" destId="{DEA08227-71F0-4058-87CE-D761769AC504}" srcOrd="0" destOrd="0" presId="urn:microsoft.com/office/officeart/2005/8/layout/cycle1"/>
    <dgm:cxn modelId="{C216357D-7DDB-4D4D-AAC8-ACB33524984B}" type="presParOf" srcId="{96467D13-AA3B-4C76-B30A-CAB8D1BE5CFD}" destId="{F993076E-CA32-47DF-9E97-0C6FCE323A4A}" srcOrd="0" destOrd="0" presId="urn:microsoft.com/office/officeart/2005/8/layout/cycle1"/>
    <dgm:cxn modelId="{2FC76D71-02B7-4424-9FDB-9853F4A0DAA6}" type="presParOf" srcId="{96467D13-AA3B-4C76-B30A-CAB8D1BE5CFD}" destId="{EFB37D61-4C6F-46F9-B7FD-1ED906A4CCAF}" srcOrd="1" destOrd="0" presId="urn:microsoft.com/office/officeart/2005/8/layout/cycle1"/>
    <dgm:cxn modelId="{EE620644-F80C-45B1-A1DB-481167C603CF}" type="presParOf" srcId="{96467D13-AA3B-4C76-B30A-CAB8D1BE5CFD}" destId="{4D78AF33-6EF0-4EC4-A5BD-43BE7FD0E401}" srcOrd="2" destOrd="0" presId="urn:microsoft.com/office/officeart/2005/8/layout/cycle1"/>
    <dgm:cxn modelId="{68C15609-5F3D-4E8A-AC07-EE8A45C37C82}" type="presParOf" srcId="{96467D13-AA3B-4C76-B30A-CAB8D1BE5CFD}" destId="{D8436FB3-C444-4CEB-A656-A82E46E826B2}" srcOrd="3" destOrd="0" presId="urn:microsoft.com/office/officeart/2005/8/layout/cycle1"/>
    <dgm:cxn modelId="{7112FA52-31F8-4758-9D14-E6D0940D174A}" type="presParOf" srcId="{96467D13-AA3B-4C76-B30A-CAB8D1BE5CFD}" destId="{128AAA3D-017E-47F0-A384-7818D747482F}" srcOrd="4" destOrd="0" presId="urn:microsoft.com/office/officeart/2005/8/layout/cycle1"/>
    <dgm:cxn modelId="{0E70A4A6-A7F6-43A9-A3C3-44298F882D1F}" type="presParOf" srcId="{96467D13-AA3B-4C76-B30A-CAB8D1BE5CFD}" destId="{52EF4354-7C10-4AEC-8C8A-9EAD72BDC46C}" srcOrd="5" destOrd="0" presId="urn:microsoft.com/office/officeart/2005/8/layout/cycle1"/>
    <dgm:cxn modelId="{78162A01-921F-4B29-9172-F6FE073E6343}" type="presParOf" srcId="{96467D13-AA3B-4C76-B30A-CAB8D1BE5CFD}" destId="{A02E4BAF-2F83-4908-9E1A-1C07C67A45A1}" srcOrd="6" destOrd="0" presId="urn:microsoft.com/office/officeart/2005/8/layout/cycle1"/>
    <dgm:cxn modelId="{8CA96AE3-72A1-40A1-B515-1F34802688B5}" type="presParOf" srcId="{96467D13-AA3B-4C76-B30A-CAB8D1BE5CFD}" destId="{DEA08227-71F0-4058-87CE-D761769AC504}" srcOrd="7" destOrd="0" presId="urn:microsoft.com/office/officeart/2005/8/layout/cycle1"/>
    <dgm:cxn modelId="{6FB4BCEB-05A3-49CA-AE86-F5E422017A6E}" type="presParOf" srcId="{96467D13-AA3B-4C76-B30A-CAB8D1BE5CFD}" destId="{AE23DA69-587B-480D-9660-B773ADEEB101}" srcOrd="8" destOrd="0" presId="urn:microsoft.com/office/officeart/2005/8/layout/cycle1"/>
    <dgm:cxn modelId="{7B1C94EF-A35E-4254-BFEC-232B2C260BAE}" type="presParOf" srcId="{96467D13-AA3B-4C76-B30A-CAB8D1BE5CFD}" destId="{525FA0E8-C5D6-4661-AD41-8EE30AF7E8F2}" srcOrd="9" destOrd="0" presId="urn:microsoft.com/office/officeart/2005/8/layout/cycle1"/>
    <dgm:cxn modelId="{1006B7BD-28EC-4FF6-91F7-30A611419381}" type="presParOf" srcId="{96467D13-AA3B-4C76-B30A-CAB8D1BE5CFD}" destId="{627C20E7-A29A-4745-9EAD-C042F5863B90}" srcOrd="10" destOrd="0" presId="urn:microsoft.com/office/officeart/2005/8/layout/cycle1"/>
    <dgm:cxn modelId="{B2B66217-F943-4DE0-9371-2A043B8EB6D4}" type="presParOf" srcId="{96467D13-AA3B-4C76-B30A-CAB8D1BE5CFD}" destId="{5A25F3E1-74C4-4A7D-9093-42AAE814B818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B37D61-4C6F-46F9-B7FD-1ED906A4CCAF}">
      <dsp:nvSpPr>
        <dsp:cNvPr id="0" name=""/>
        <dsp:cNvSpPr/>
      </dsp:nvSpPr>
      <dsp:spPr>
        <a:xfrm>
          <a:off x="1722414" y="36962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Plan</a:t>
          </a:r>
        </a:p>
      </dsp:txBody>
      <dsp:txXfrm>
        <a:off x="1722414" y="36962"/>
        <a:ext cx="578457" cy="578457"/>
      </dsp:txXfrm>
    </dsp:sp>
    <dsp:sp modelId="{4D78AF33-6EF0-4EC4-A5BD-43BE7FD0E401}">
      <dsp:nvSpPr>
        <dsp:cNvPr id="0" name=""/>
        <dsp:cNvSpPr/>
      </dsp:nvSpPr>
      <dsp:spPr>
        <a:xfrm>
          <a:off x="704374" y="665"/>
          <a:ext cx="1632794" cy="1632794"/>
        </a:xfrm>
        <a:prstGeom prst="circularArrow">
          <a:avLst>
            <a:gd name="adj1" fmla="val 6908"/>
            <a:gd name="adj2" fmla="val 465852"/>
            <a:gd name="adj3" fmla="val 547313"/>
            <a:gd name="adj4" fmla="val 205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8AAA3D-017E-47F0-A384-7818D747482F}">
      <dsp:nvSpPr>
        <dsp:cNvPr id="0" name=""/>
        <dsp:cNvSpPr/>
      </dsp:nvSpPr>
      <dsp:spPr>
        <a:xfrm>
          <a:off x="1722414" y="1018706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Do</a:t>
          </a:r>
        </a:p>
      </dsp:txBody>
      <dsp:txXfrm>
        <a:off x="1722414" y="1018706"/>
        <a:ext cx="578457" cy="578457"/>
      </dsp:txXfrm>
    </dsp:sp>
    <dsp:sp modelId="{52EF4354-7C10-4AEC-8C8A-9EAD72BDC46C}">
      <dsp:nvSpPr>
        <dsp:cNvPr id="0" name=""/>
        <dsp:cNvSpPr/>
      </dsp:nvSpPr>
      <dsp:spPr>
        <a:xfrm>
          <a:off x="704374" y="241"/>
          <a:ext cx="1632794" cy="1632794"/>
        </a:xfrm>
        <a:prstGeom prst="circularArrow">
          <a:avLst>
            <a:gd name="adj1" fmla="val 6908"/>
            <a:gd name="adj2" fmla="val 465852"/>
            <a:gd name="adj3" fmla="val 5947313"/>
            <a:gd name="adj4" fmla="val 43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08227-71F0-4058-87CE-D761769AC504}">
      <dsp:nvSpPr>
        <dsp:cNvPr id="0" name=""/>
        <dsp:cNvSpPr/>
      </dsp:nvSpPr>
      <dsp:spPr>
        <a:xfrm>
          <a:off x="740670" y="1018706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Study</a:t>
          </a:r>
        </a:p>
      </dsp:txBody>
      <dsp:txXfrm>
        <a:off x="740670" y="1018706"/>
        <a:ext cx="578457" cy="578457"/>
      </dsp:txXfrm>
    </dsp:sp>
    <dsp:sp modelId="{AE23DA69-587B-480D-9660-B773ADEEB101}">
      <dsp:nvSpPr>
        <dsp:cNvPr id="0" name=""/>
        <dsp:cNvSpPr/>
      </dsp:nvSpPr>
      <dsp:spPr>
        <a:xfrm>
          <a:off x="644352" y="665"/>
          <a:ext cx="2235556" cy="1632794"/>
        </a:xfrm>
        <a:prstGeom prst="circularArrow">
          <a:avLst>
            <a:gd name="adj1" fmla="val 6908"/>
            <a:gd name="adj2" fmla="val 465852"/>
            <a:gd name="adj3" fmla="val 11347313"/>
            <a:gd name="adj4" fmla="val 97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7C20E7-A29A-4745-9EAD-C042F5863B90}">
      <dsp:nvSpPr>
        <dsp:cNvPr id="0" name=""/>
        <dsp:cNvSpPr/>
      </dsp:nvSpPr>
      <dsp:spPr>
        <a:xfrm>
          <a:off x="740670" y="36962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Act</a:t>
          </a:r>
        </a:p>
      </dsp:txBody>
      <dsp:txXfrm>
        <a:off x="740670" y="36962"/>
        <a:ext cx="578457" cy="578457"/>
      </dsp:txXfrm>
    </dsp:sp>
    <dsp:sp modelId="{5A25F3E1-74C4-4A7D-9093-42AAE814B818}">
      <dsp:nvSpPr>
        <dsp:cNvPr id="0" name=""/>
        <dsp:cNvSpPr/>
      </dsp:nvSpPr>
      <dsp:spPr>
        <a:xfrm>
          <a:off x="724849" y="-9473"/>
          <a:ext cx="1632794" cy="1632794"/>
        </a:xfrm>
        <a:prstGeom prst="circularArrow">
          <a:avLst>
            <a:gd name="adj1" fmla="val 6908"/>
            <a:gd name="adj2" fmla="val 465852"/>
            <a:gd name="adj3" fmla="val 16747313"/>
            <a:gd name="adj4" fmla="val 151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B37D61-4C6F-46F9-B7FD-1ED906A4CCAF}">
      <dsp:nvSpPr>
        <dsp:cNvPr id="0" name=""/>
        <dsp:cNvSpPr/>
      </dsp:nvSpPr>
      <dsp:spPr>
        <a:xfrm>
          <a:off x="1722414" y="36962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Plan</a:t>
          </a:r>
        </a:p>
      </dsp:txBody>
      <dsp:txXfrm>
        <a:off x="1722414" y="36962"/>
        <a:ext cx="578457" cy="578457"/>
      </dsp:txXfrm>
    </dsp:sp>
    <dsp:sp modelId="{4D78AF33-6EF0-4EC4-A5BD-43BE7FD0E401}">
      <dsp:nvSpPr>
        <dsp:cNvPr id="0" name=""/>
        <dsp:cNvSpPr/>
      </dsp:nvSpPr>
      <dsp:spPr>
        <a:xfrm>
          <a:off x="704374" y="665"/>
          <a:ext cx="1632794" cy="1632794"/>
        </a:xfrm>
        <a:prstGeom prst="circularArrow">
          <a:avLst>
            <a:gd name="adj1" fmla="val 6908"/>
            <a:gd name="adj2" fmla="val 465852"/>
            <a:gd name="adj3" fmla="val 547313"/>
            <a:gd name="adj4" fmla="val 205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8AAA3D-017E-47F0-A384-7818D747482F}">
      <dsp:nvSpPr>
        <dsp:cNvPr id="0" name=""/>
        <dsp:cNvSpPr/>
      </dsp:nvSpPr>
      <dsp:spPr>
        <a:xfrm>
          <a:off x="1722414" y="1018706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Do</a:t>
          </a:r>
        </a:p>
      </dsp:txBody>
      <dsp:txXfrm>
        <a:off x="1722414" y="1018706"/>
        <a:ext cx="578457" cy="578457"/>
      </dsp:txXfrm>
    </dsp:sp>
    <dsp:sp modelId="{52EF4354-7C10-4AEC-8C8A-9EAD72BDC46C}">
      <dsp:nvSpPr>
        <dsp:cNvPr id="0" name=""/>
        <dsp:cNvSpPr/>
      </dsp:nvSpPr>
      <dsp:spPr>
        <a:xfrm>
          <a:off x="704374" y="241"/>
          <a:ext cx="1632794" cy="1632794"/>
        </a:xfrm>
        <a:prstGeom prst="circularArrow">
          <a:avLst>
            <a:gd name="adj1" fmla="val 6908"/>
            <a:gd name="adj2" fmla="val 465852"/>
            <a:gd name="adj3" fmla="val 5947313"/>
            <a:gd name="adj4" fmla="val 43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08227-71F0-4058-87CE-D761769AC504}">
      <dsp:nvSpPr>
        <dsp:cNvPr id="0" name=""/>
        <dsp:cNvSpPr/>
      </dsp:nvSpPr>
      <dsp:spPr>
        <a:xfrm>
          <a:off x="740670" y="1018706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Study</a:t>
          </a:r>
        </a:p>
      </dsp:txBody>
      <dsp:txXfrm>
        <a:off x="740670" y="1018706"/>
        <a:ext cx="578457" cy="578457"/>
      </dsp:txXfrm>
    </dsp:sp>
    <dsp:sp modelId="{AE23DA69-587B-480D-9660-B773ADEEB101}">
      <dsp:nvSpPr>
        <dsp:cNvPr id="0" name=""/>
        <dsp:cNvSpPr/>
      </dsp:nvSpPr>
      <dsp:spPr>
        <a:xfrm>
          <a:off x="644352" y="665"/>
          <a:ext cx="2235556" cy="1632794"/>
        </a:xfrm>
        <a:prstGeom prst="circularArrow">
          <a:avLst>
            <a:gd name="adj1" fmla="val 6908"/>
            <a:gd name="adj2" fmla="val 465852"/>
            <a:gd name="adj3" fmla="val 11347313"/>
            <a:gd name="adj4" fmla="val 97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7C20E7-A29A-4745-9EAD-C042F5863B90}">
      <dsp:nvSpPr>
        <dsp:cNvPr id="0" name=""/>
        <dsp:cNvSpPr/>
      </dsp:nvSpPr>
      <dsp:spPr>
        <a:xfrm>
          <a:off x="740670" y="36962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Act</a:t>
          </a:r>
        </a:p>
      </dsp:txBody>
      <dsp:txXfrm>
        <a:off x="740670" y="36962"/>
        <a:ext cx="578457" cy="578457"/>
      </dsp:txXfrm>
    </dsp:sp>
    <dsp:sp modelId="{5A25F3E1-74C4-4A7D-9093-42AAE814B818}">
      <dsp:nvSpPr>
        <dsp:cNvPr id="0" name=""/>
        <dsp:cNvSpPr/>
      </dsp:nvSpPr>
      <dsp:spPr>
        <a:xfrm>
          <a:off x="724849" y="-9473"/>
          <a:ext cx="1632794" cy="1632794"/>
        </a:xfrm>
        <a:prstGeom prst="circularArrow">
          <a:avLst>
            <a:gd name="adj1" fmla="val 6908"/>
            <a:gd name="adj2" fmla="val 465852"/>
            <a:gd name="adj3" fmla="val 16747313"/>
            <a:gd name="adj4" fmla="val 151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639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11/28/2024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Content Placeholder 8"/>
          <p:cNvSpPr>
            <a:spLocks noGrp="1"/>
          </p:cNvSpPr>
          <p:nvPr>
            <p:ph idx="1"/>
          </p:nvPr>
        </p:nvSpPr>
        <p:spPr>
          <a:xfrm>
            <a:off x="406400" y="1524000"/>
            <a:ext cx="109728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110017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  <p:sldLayoutId id="2147483669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4.sv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png"/><Relationship Id="rId5" Type="http://schemas.openxmlformats.org/officeDocument/2006/relationships/image" Target="../media/image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5939185" y="269653"/>
            <a:ext cx="5890428" cy="607907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06040" y="5132503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Injy Nashaat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47899" y="2274838"/>
            <a:ext cx="547457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b="1" dirty="0">
                <a:solidFill>
                  <a:srgbClr val="4472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Quality </a:t>
            </a:r>
          </a:p>
          <a:p>
            <a:pPr algn="ctr"/>
            <a:r>
              <a:rPr lang="en-US" sz="6600" b="1" dirty="0">
                <a:solidFill>
                  <a:srgbClr val="4472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Management</a:t>
            </a:r>
            <a:endParaRPr lang="en-US" sz="1100" b="1" dirty="0">
              <a:solidFill>
                <a:srgbClr val="4472C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096000" y="642689"/>
            <a:ext cx="5608934" cy="594409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7146087" y="3160593"/>
            <a:ext cx="41504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</a:t>
            </a:r>
            <a:endParaRPr lang="en-US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A59A385-ECC5-FE39-CCC9-010A79E409E9}"/>
              </a:ext>
            </a:extLst>
          </p:cNvPr>
          <p:cNvSpPr txBox="1"/>
          <p:nvPr/>
        </p:nvSpPr>
        <p:spPr>
          <a:xfrm>
            <a:off x="2754824" y="721985"/>
            <a:ext cx="609858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</a:t>
            </a:r>
            <a:endParaRPr lang="en-US" sz="4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6755A5-9B11-819A-A739-E5FAF90ADB36}"/>
              </a:ext>
            </a:extLst>
          </p:cNvPr>
          <p:cNvSpPr txBox="1"/>
          <p:nvPr/>
        </p:nvSpPr>
        <p:spPr>
          <a:xfrm>
            <a:off x="785247" y="1766807"/>
            <a:ext cx="10616339" cy="2600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Quality means “Performance upon expectations” and “fit for functions.” A product is said to be of good quality if it satisfies the customer's requirements in terms of performance, grade, durability, appearance, and intended use/purpose, etc. 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DA4B45-9863-227C-7854-DB93C4E300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2848" y="4804716"/>
            <a:ext cx="2619375" cy="17430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068528-C4DB-D979-4051-1E59A6432834}"/>
              </a:ext>
            </a:extLst>
          </p:cNvPr>
          <p:cNvSpPr txBox="1"/>
          <p:nvPr/>
        </p:nvSpPr>
        <p:spPr>
          <a:xfrm>
            <a:off x="3545843" y="5486400"/>
            <a:ext cx="53972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/>
              </a:rPr>
              <a:t>Customers will often pay premium prices for superior quality.</a:t>
            </a:r>
            <a:endParaRPr 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56524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 Management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406400" y="1524000"/>
            <a:ext cx="11465302" cy="4572000"/>
          </a:xfrm>
        </p:spPr>
        <p:txBody>
          <a:bodyPr>
            <a:noAutofit/>
          </a:bodyPr>
          <a:lstStyle/>
          <a:p>
            <a:pPr marL="0" lvl="1" indent="0" algn="just" eaLnBrk="1" hangingPunct="1">
              <a:lnSpc>
                <a:spcPct val="100000"/>
              </a:lnSpc>
              <a:buNone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ability of a product or service to consistently meet or exceed customer expectations</a:t>
            </a:r>
          </a:p>
          <a:p>
            <a:pPr marL="341313" lvl="2" algn="just" eaLnBrk="1" hangingPunct="1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a decade or so, quality was an important focal point in business. After a while, this emphasis began to fade as other concerns took precedence</a:t>
            </a:r>
          </a:p>
          <a:p>
            <a:pPr marL="341313" lvl="2" algn="just" eaLnBrk="1" hangingPunct="1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has been a recent resurgence in attention to quality given recent experiences with the costs and adverse attention associated with highly visible quality failures:</a:t>
            </a:r>
          </a:p>
          <a:p>
            <a:pPr marL="1030288" lvl="4" algn="just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 recalls</a:t>
            </a:r>
          </a:p>
          <a:p>
            <a:pPr marL="1030288" lvl="4" algn="just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Toys</a:t>
            </a:r>
          </a:p>
          <a:p>
            <a:pPr marL="1030288" lvl="4" algn="just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Produce</a:t>
            </a:r>
          </a:p>
          <a:p>
            <a:pPr marL="1030288" lvl="4" algn="just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Dog food</a:t>
            </a:r>
          </a:p>
          <a:p>
            <a:pPr marL="1030288" lvl="4" algn="just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Pharmaceuticals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487AAC-562A-B89A-C99C-9870CECCA7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3371" y="4604180"/>
            <a:ext cx="3480049" cy="19488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9007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Dimensions of Product Quality</a:t>
            </a:r>
          </a:p>
        </p:txBody>
      </p:sp>
      <p:sp>
        <p:nvSpPr>
          <p:cNvPr id="11267" name="Content Placeholder 4"/>
          <p:cNvSpPr>
            <a:spLocks noGrp="1"/>
          </p:cNvSpPr>
          <p:nvPr>
            <p:ph idx="1"/>
          </p:nvPr>
        </p:nvSpPr>
        <p:spPr>
          <a:xfrm>
            <a:off x="499390" y="2050943"/>
            <a:ext cx="10972800" cy="4572000"/>
          </a:xfrm>
        </p:spPr>
        <p:txBody>
          <a:bodyPr>
            <a:normAutofit/>
          </a:bodyPr>
          <a:lstStyle/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main characteristics of the product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Aesthetics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appearance, feel, smell, taste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features – extra characteristics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Conformance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how well the product conforms to design specifications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Reliability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consistency of performance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Durability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the useful life of the product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Perceived quality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indirect evaluation of quality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Serviceability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handling of complaints or repairs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Consistency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quality doesn’t vary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Dimensions of Service Quality</a:t>
            </a:r>
          </a:p>
        </p:txBody>
      </p:sp>
      <p:sp>
        <p:nvSpPr>
          <p:cNvPr id="12291" name="Content Placeholder 4"/>
          <p:cNvSpPr>
            <a:spLocks noGrp="1"/>
          </p:cNvSpPr>
          <p:nvPr>
            <p:ph idx="1"/>
          </p:nvPr>
        </p:nvSpPr>
        <p:spPr>
          <a:xfrm>
            <a:off x="480447" y="1690688"/>
            <a:ext cx="11360257" cy="45720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Convenience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the availability and accessibility of the service</a:t>
            </a:r>
          </a:p>
          <a:p>
            <a:pPr algn="just" eaLnBrk="1" hangingPunct="1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Reliability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ability to perform a service dependably, consistently, and accurately</a:t>
            </a:r>
          </a:p>
          <a:p>
            <a:pPr algn="just" eaLnBrk="1" hangingPunct="1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Responsiveness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willingness to help customers in unusual situations and to deal with problems</a:t>
            </a:r>
          </a:p>
          <a:p>
            <a:pPr algn="just" eaLnBrk="1" hangingPunct="1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the speed with which the service is delivered</a:t>
            </a:r>
          </a:p>
          <a:p>
            <a:pPr algn="just" eaLnBrk="1" hangingPunct="1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Assurance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knowledge exhibited by personnel and their ability to convey trust and confidence</a:t>
            </a: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Courtesy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the way customers are treated by employees</a:t>
            </a: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Tangibles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the physical appearance of facilities, equipment, personnel, and communication materials</a:t>
            </a: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Consistency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the ability to provide the same level of good quality repeatedly</a:t>
            </a: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Expectancy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meet (or exceed) customer expectations</a:t>
            </a:r>
          </a:p>
          <a:p>
            <a:pPr algn="just" eaLnBrk="1" hangingPunct="1">
              <a:buNone/>
            </a:pPr>
            <a:endParaRPr 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Assessing Service Quality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Audit service to identify strengths and weaknesses</a:t>
            </a:r>
          </a:p>
          <a:p>
            <a:pPr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delivered for discrepancies between: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expectations and management perceptions of those expectations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perceptions, customer expectations, and service-quality specifications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quality and service delivered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delivered and what is communicated about the service to customers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Customers’ expectations of the service provider and their perceptions of provider delivery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574729" y="1577652"/>
            <a:ext cx="10515600" cy="4351338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of design</a:t>
            </a:r>
          </a:p>
          <a:p>
            <a:pPr lvl="1" algn="just" eaLnBrk="1" hangingPunct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Intention of designers to include or exclude features in a product or service</a:t>
            </a:r>
          </a:p>
          <a:p>
            <a:pPr algn="just" eaLnBrk="1" hangingPunct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of conformance</a:t>
            </a:r>
          </a:p>
          <a:p>
            <a:pPr lvl="1" algn="just" eaLnBrk="1" hangingPunct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to which goods or services conform to the intent of the designers</a:t>
            </a:r>
          </a:p>
          <a:p>
            <a:pPr algn="just" eaLnBrk="1" hangingPunct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Ease-of-use and user instructions</a:t>
            </a:r>
          </a:p>
          <a:p>
            <a:pPr lvl="1" algn="just" eaLnBrk="1" hangingPunct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 the likelihood that a product will be used for its intended purpose and in such a way that it will continue to function properly and safely</a:t>
            </a:r>
          </a:p>
          <a:p>
            <a:pPr algn="just" eaLnBrk="1" hangingPunct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After-the-sale service</a:t>
            </a:r>
          </a:p>
          <a:p>
            <a:pPr lvl="1" algn="just" eaLnBrk="1" hangingPunct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Taking care of issues and problems that arise after the sale</a:t>
            </a:r>
          </a:p>
          <a:p>
            <a:pPr algn="just" eaLnBrk="1" hangingPunct="1"/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Determinants of Quality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1179163" y="272135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Responsibility for Quality</a:t>
            </a:r>
          </a:p>
        </p:txBody>
      </p:sp>
      <p:sp>
        <p:nvSpPr>
          <p:cNvPr id="18436" name="Content Placeholder 4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760240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 management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Procurement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Production/operations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assurance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Packaging and shipping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Marketing and sales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service</a:t>
            </a:r>
          </a:p>
        </p:txBody>
      </p:sp>
      <p:sp>
        <p:nvSpPr>
          <p:cNvPr id="18435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 eaLnBrk="1" hangingPunct="1">
              <a:lnSpc>
                <a:spcPct val="10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Everyone in the organization has some responsibility for quality, but certain areas of the organization are involved in activities that make them key areas of responsibility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68CAB6-BB68-4AD0-A651-9EE0B061E8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7254" y="3802606"/>
            <a:ext cx="4728946" cy="30553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38646"/>
          </a:xfrm>
        </p:spPr>
        <p:txBody>
          <a:bodyPr>
            <a:normAutofit/>
          </a:bodyPr>
          <a:lstStyle/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Enhanced reputation for quality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command premium prices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Increased market share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customer loyalty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Lower liability costs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Fewer production or service problems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Lower production costs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profits</a:t>
            </a:r>
          </a:p>
        </p:txBody>
      </p:sp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Benefits of Good Quality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B12BB12-A381-7275-1BA6-A30C3D81C6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555414">
            <a:off x="7463678" y="2806620"/>
            <a:ext cx="4470818" cy="25036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617203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b="0" dirty="0"/>
              <a:t>Loss of business</a:t>
            </a:r>
            <a:endParaRPr lang="en-US" dirty="0"/>
          </a:p>
          <a:p>
            <a:pPr eaLnBrk="1" hangingPunct="1">
              <a:lnSpc>
                <a:spcPct val="150000"/>
              </a:lnSpc>
            </a:pPr>
            <a:r>
              <a:rPr lang="en-US" b="0" dirty="0"/>
              <a:t>Liability</a:t>
            </a:r>
            <a:endParaRPr lang="en-US" dirty="0"/>
          </a:p>
          <a:p>
            <a:pPr eaLnBrk="1" hangingPunct="1">
              <a:lnSpc>
                <a:spcPct val="150000"/>
              </a:lnSpc>
            </a:pPr>
            <a:r>
              <a:rPr lang="en-US" b="0" dirty="0"/>
              <a:t>Productivity</a:t>
            </a:r>
            <a:endParaRPr lang="en-US" dirty="0"/>
          </a:p>
          <a:p>
            <a:pPr eaLnBrk="1" hangingPunct="1">
              <a:lnSpc>
                <a:spcPct val="150000"/>
              </a:lnSpc>
            </a:pPr>
            <a:r>
              <a:rPr lang="en-US" b="0" dirty="0"/>
              <a:t>Costs</a:t>
            </a:r>
          </a:p>
        </p:txBody>
      </p:sp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Consequences of Poor Quality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4CF1921-DFBC-A54A-4B1A-40578F4CEE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6958" y="2179378"/>
            <a:ext cx="6506842" cy="36438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Costs of Quality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Appraisal costs</a:t>
            </a:r>
          </a:p>
          <a:p>
            <a:pPr lvl="1" eaLnBrk="1" hangingPunct="1">
              <a:lnSpc>
                <a:spcPct val="150000"/>
              </a:lnSpc>
              <a:buSzPct val="75000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Costs of activities designed to ensure quality or uncover defects</a:t>
            </a:r>
          </a:p>
          <a:p>
            <a:pPr eaLnBrk="1" hangingPunct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Prevention costs</a:t>
            </a:r>
          </a:p>
          <a:p>
            <a:pPr lvl="1" eaLnBrk="1" hangingPunct="1">
              <a:lnSpc>
                <a:spcPct val="150000"/>
              </a:lnSpc>
              <a:buSzPct val="75000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TQ training, TQ planning, customer assessment, process control, and quality improvement costs to prevent defects from occurring</a:t>
            </a:r>
          </a:p>
          <a:p>
            <a:pPr eaLnBrk="1" hangingPunct="1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Costs of Quality (cont.)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81000" y="1920875"/>
            <a:ext cx="10972800" cy="4572000"/>
          </a:xfrm>
        </p:spPr>
        <p:txBody>
          <a:bodyPr>
            <a:normAutofit fontScale="92500"/>
          </a:bodyPr>
          <a:lstStyle/>
          <a:p>
            <a:pPr marL="231775" indent="-231775">
              <a:lnSpc>
                <a:spcPct val="150000"/>
              </a:lnSpc>
              <a:spcBef>
                <a:spcPts val="0"/>
              </a:spcBef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 costs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costs incurred by defective parts/products or faulty services</a:t>
            </a:r>
          </a:p>
          <a:p>
            <a:pPr marL="571500" lvl="1" indent="-231775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failure costs</a:t>
            </a:r>
          </a:p>
          <a:p>
            <a:pPr lvl="2">
              <a:lnSpc>
                <a:spcPct val="150000"/>
              </a:lnSpc>
              <a:spcBef>
                <a:spcPts val="0"/>
              </a:spcBef>
              <a:buSzPct val="75000"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Costs incurred to fix problems that are detected before the product/service is delivered to the customer</a:t>
            </a:r>
          </a:p>
          <a:p>
            <a:pPr marL="571500" lvl="1" indent="-231775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failure costs</a:t>
            </a:r>
          </a:p>
          <a:p>
            <a:pPr marL="909638" lvl="2" indent="-222250">
              <a:lnSpc>
                <a:spcPct val="150000"/>
              </a:lnSpc>
              <a:spcBef>
                <a:spcPts val="0"/>
              </a:spcBef>
              <a:buSzPct val="75000"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costs incurred to fix problems that are detected after the product/service is delivered to the customer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Ethics and Quality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381000" y="2079027"/>
            <a:ext cx="10972800" cy="4572000"/>
          </a:xfrm>
        </p:spPr>
        <p:txBody>
          <a:bodyPr>
            <a:normAutofit/>
          </a:bodyPr>
          <a:lstStyle/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Substandard work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Defective products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Substandard service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Poor designs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Shoddy workmanship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Substandard parts and materials</a:t>
            </a:r>
          </a:p>
          <a:p>
            <a:pPr eaLnBrk="1" hangingPunct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2925762" y="5264446"/>
            <a:ext cx="6340475" cy="830263"/>
          </a:xfrm>
          <a:prstGeom prst="rect">
            <a:avLst/>
          </a:prstGeom>
          <a:solidFill>
            <a:schemeClr val="bg2">
              <a:lumMod val="90000"/>
            </a:schemeClr>
          </a:solidFill>
          <a:ln w="57150" cmpd="thickThin">
            <a:solidFill>
              <a:schemeClr val="tx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>
                <a:solidFill>
                  <a:srgbClr val="333333"/>
                </a:solidFill>
                <a:latin typeface="Times New Roman" pitchFamily="18" charset="0"/>
              </a:rPr>
              <a:t>Having knowledge of this and failing to correct</a:t>
            </a:r>
          </a:p>
          <a:p>
            <a:pPr eaLnBrk="0" hangingPunct="0"/>
            <a:r>
              <a:rPr lang="en-US" sz="2400" b="1" dirty="0">
                <a:solidFill>
                  <a:srgbClr val="333333"/>
                </a:solidFill>
                <a:latin typeface="Times New Roman" pitchFamily="18" charset="0"/>
              </a:rPr>
              <a:t>and report it in a timely manner is unethical.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A99A15-1A7A-1D18-1184-335FDF87CD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7946" y="2079027"/>
            <a:ext cx="3731863" cy="26999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E08BD88-F7B8-BDAC-5DB9-C47B4C1991B6}"/>
              </a:ext>
            </a:extLst>
          </p:cNvPr>
          <p:cNvSpPr txBox="1"/>
          <p:nvPr/>
        </p:nvSpPr>
        <p:spPr>
          <a:xfrm>
            <a:off x="851115" y="1921790"/>
            <a:ext cx="10489770" cy="2600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Malcolm Baldrige National Quality Award</a:t>
            </a: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® is 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highest level of national recognition that a U.S. organization can receive for performance excellence, particularly in relation to resilience and long-term success</a:t>
            </a: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9B464DA-D09D-2426-78D5-B981DAABA8A1}"/>
              </a:ext>
            </a:extLst>
          </p:cNvPr>
          <p:cNvSpPr txBox="1">
            <a:spLocks/>
          </p:cNvSpPr>
          <p:nvPr/>
        </p:nvSpPr>
        <p:spPr>
          <a:xfrm>
            <a:off x="825285" y="596227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Baldrige Competition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ome - Institute for Performance Excellence">
            <a:extLst>
              <a:ext uri="{FF2B5EF4-FFF2-40B4-BE49-F238E27FC236}">
                <a16:creationId xmlns:a16="http://schemas.microsoft.com/office/drawing/2014/main" id="{939CEB51-5526-6A27-3FF8-7CB37E229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3348" y="3957145"/>
            <a:ext cx="3498969" cy="2900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8933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73250" y="1253331"/>
            <a:ext cx="10515600" cy="4351338"/>
          </a:xfrm>
        </p:spPr>
        <p:txBody>
          <a:bodyPr>
            <a:noAutofit/>
          </a:bodyPr>
          <a:lstStyle/>
          <a:p>
            <a:pPr marL="290513" indent="-290513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Award categories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Education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Healthcare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Manufacturing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Nonprofit/government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 Business</a:t>
            </a:r>
          </a:p>
          <a:p>
            <a:pPr marL="290513" indent="-290513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Purpose of the award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Stimulate efforts to improve quality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Recognize quality achievements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Publicize successful programs</a:t>
            </a:r>
          </a:p>
          <a:p>
            <a:pPr marL="290513" indent="-290513">
              <a:lnSpc>
                <a:spcPct val="10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0" y="132651"/>
            <a:ext cx="10515600" cy="1325563"/>
          </a:xfrm>
        </p:spPr>
        <p:txBody>
          <a:bodyPr/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Baldrige Competition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Baldrige Criteria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609600" y="1322521"/>
            <a:ext cx="5948855" cy="4968875"/>
          </a:xfrm>
        </p:spPr>
        <p:txBody>
          <a:bodyPr>
            <a:noAutofit/>
          </a:bodyPr>
          <a:lstStyle/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planning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focus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Measurement, analysis, and knowledge management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Workforce focus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 focus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C8D5DD-A80F-DDF7-0C41-6A80ACED3D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7028" y="3623374"/>
            <a:ext cx="6542463" cy="2869501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1027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 eaLnBrk="1" hangingPunct="1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Organization for Standardization</a:t>
            </a:r>
          </a:p>
          <a:p>
            <a:pPr algn="just"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ISO 9000</a:t>
            </a:r>
          </a:p>
          <a:p>
            <a:pPr lvl="1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of international standards on quality management and quality assurance, critical to international business </a:t>
            </a:r>
          </a:p>
          <a:p>
            <a:pPr algn="just"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ISO 14000</a:t>
            </a:r>
          </a:p>
          <a:p>
            <a:pPr lvl="1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set of international standards for assessing a company’s environmental performance</a:t>
            </a:r>
          </a:p>
          <a:p>
            <a:pPr algn="just"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ISO 24700</a:t>
            </a:r>
          </a:p>
          <a:p>
            <a:pPr lvl="1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Pertains to the quality and performance of office equipment that contains reused components</a:t>
            </a:r>
          </a:p>
        </p:txBody>
      </p:sp>
      <p:sp>
        <p:nvSpPr>
          <p:cNvPr id="27650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 Certification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 Certification (cont.)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690688"/>
            <a:ext cx="10972800" cy="491159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11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ISO 9000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principles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1	Customer focus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2	Leadership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3	Involvement of people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4	Process approach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5	System approach to management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6	Continual improvement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7	Factual approach to decision making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8	Mutually beneficial supplier relationships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 and t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Supply Chain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55750"/>
            <a:ext cx="10972800" cy="4937125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leaders are increasingly recognizing the importance of their supply chains in achieving their quality goals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Requires: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Measuring customer perceptions of quality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problem areas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Correcting these problems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quality management can benefit from a collaborative relationship with suppliers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Helping suppliers with quality assurance efforts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sharing on quality-related matters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051"/>
          <p:cNvSpPr>
            <a:spLocks noGrp="1" noChangeArrowheads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philosophy that involves everyone in an organization in a continual effort to improve quality and achieve customer satisfaction</a:t>
            </a:r>
          </a:p>
          <a:p>
            <a:pPr eaLnBrk="1" hangingPunct="1">
              <a:lnSpc>
                <a:spcPct val="10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698" name="Rectangle 205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Total Quality Management</a:t>
            </a:r>
          </a:p>
        </p:txBody>
      </p:sp>
      <p:sp>
        <p:nvSpPr>
          <p:cNvPr id="29700" name="AutoShape 2052"/>
          <p:cNvSpPr>
            <a:spLocks noChangeArrowheads="1"/>
          </p:cNvSpPr>
          <p:nvPr/>
        </p:nvSpPr>
        <p:spPr bwMode="auto">
          <a:xfrm>
            <a:off x="4800600" y="3429000"/>
            <a:ext cx="990600" cy="685800"/>
          </a:xfrm>
          <a:prstGeom prst="chevron">
            <a:avLst>
              <a:gd name="adj" fmla="val 36111"/>
            </a:avLst>
          </a:prstGeom>
          <a:solidFill>
            <a:schemeClr val="bg2">
              <a:lumMod val="75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n-US" sz="2400" b="1" dirty="0">
                <a:latin typeface="Times New Roman" pitchFamily="18" charset="0"/>
              </a:rPr>
              <a:t>T</a:t>
            </a:r>
          </a:p>
        </p:txBody>
      </p:sp>
      <p:sp>
        <p:nvSpPr>
          <p:cNvPr id="29701" name="AutoShape 2054"/>
          <p:cNvSpPr>
            <a:spLocks noChangeArrowheads="1"/>
          </p:cNvSpPr>
          <p:nvPr/>
        </p:nvSpPr>
        <p:spPr bwMode="auto">
          <a:xfrm>
            <a:off x="5562600" y="3429000"/>
            <a:ext cx="990600" cy="685800"/>
          </a:xfrm>
          <a:prstGeom prst="chevron">
            <a:avLst>
              <a:gd name="adj" fmla="val 36111"/>
            </a:avLst>
          </a:prstGeom>
          <a:solidFill>
            <a:schemeClr val="bg2">
              <a:lumMod val="75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n-US" sz="2400" b="1" dirty="0">
                <a:latin typeface="Times New Roman" pitchFamily="18" charset="0"/>
              </a:rPr>
              <a:t>Q</a:t>
            </a:r>
          </a:p>
        </p:txBody>
      </p:sp>
      <p:sp>
        <p:nvSpPr>
          <p:cNvPr id="29702" name="AutoShape 2055"/>
          <p:cNvSpPr>
            <a:spLocks noChangeArrowheads="1"/>
          </p:cNvSpPr>
          <p:nvPr/>
        </p:nvSpPr>
        <p:spPr bwMode="auto">
          <a:xfrm>
            <a:off x="6324600" y="3429000"/>
            <a:ext cx="990600" cy="685800"/>
          </a:xfrm>
          <a:prstGeom prst="chevron">
            <a:avLst>
              <a:gd name="adj" fmla="val 36111"/>
            </a:avLst>
          </a:prstGeom>
          <a:solidFill>
            <a:schemeClr val="bg2">
              <a:lumMod val="75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n-US" sz="2400" b="1" dirty="0">
                <a:latin typeface="Times New Roman" pitchFamily="18" charset="0"/>
              </a:rPr>
              <a:t>M</a:t>
            </a: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8DCEE66C-1DEF-321F-CD07-02C97941569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4934219"/>
              </p:ext>
            </p:extLst>
          </p:nvPr>
        </p:nvGraphicFramePr>
        <p:xfrm>
          <a:off x="1678983" y="2730069"/>
          <a:ext cx="8834034" cy="41279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740979" imgH="5613068" progId="Paint.Picture">
                  <p:embed/>
                </p:oleObj>
              </mc:Choice>
              <mc:Fallback>
                <p:oleObj name="Bitmap Image" r:id="rId3" imgW="5740979" imgH="5613068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78983" y="2730069"/>
                        <a:ext cx="8834034" cy="41279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TQM Approach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381000" y="1920875"/>
            <a:ext cx="10972800" cy="4572000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out what the customer wants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a product or service that meets or exceeds customer wants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processes that facilitate doing the job right the first time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Keep track of results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Extend these concepts throughout the supply chain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 management must be involved and committed</a:t>
            </a:r>
          </a:p>
          <a:p>
            <a:pPr marL="457200" indent="-457200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TQM Elements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406400" y="1523999"/>
            <a:ext cx="10972800" cy="4968875"/>
          </a:xfrm>
        </p:spPr>
        <p:txBody>
          <a:bodyPr>
            <a:normAutofit lnSpcReduction="10000"/>
          </a:bodyPr>
          <a:lstStyle/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improvement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 benchmarking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empowerment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approach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based on fact, not opinion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Knowledge of tools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Supplier quality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Champion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at the source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Suppliers are partners in the process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31775" indent="-231775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improvement</a:t>
            </a:r>
          </a:p>
          <a:p>
            <a:pPr marL="571500" lvl="1" indent="-231775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Philosophy that seeks to make never-ending improvements to the process of converting inputs into outputs</a:t>
            </a:r>
          </a:p>
          <a:p>
            <a:pPr marL="571500" lvl="1" indent="-231775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Kaizen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2" indent="-231775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Japanese word for continuous improvement</a:t>
            </a:r>
          </a:p>
          <a:p>
            <a:pPr eaLnBrk="1" hangingPunct="1">
              <a:lnSpc>
                <a:spcPct val="150000"/>
              </a:lnSpc>
              <a:defRPr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Continuous Improvement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778FD2-9B34-087D-F653-12A696C1564F}"/>
              </a:ext>
            </a:extLst>
          </p:cNvPr>
          <p:cNvSpPr txBox="1"/>
          <p:nvPr/>
        </p:nvSpPr>
        <p:spPr>
          <a:xfrm>
            <a:off x="2588217" y="5942568"/>
            <a:ext cx="7826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/>
              </a:rPr>
              <a:t>ISO guidelines stress continuous improvement</a:t>
            </a: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Content Placeholder 2"/>
          <p:cNvSpPr>
            <a:spLocks noGrp="1"/>
          </p:cNvSpPr>
          <p:nvPr>
            <p:ph idx="1"/>
          </p:nvPr>
        </p:nvSpPr>
        <p:spPr>
          <a:xfrm>
            <a:off x="838199" y="1524000"/>
            <a:ext cx="10515599" cy="4572000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eaLnBrk="1" hangingPunct="1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philosophy of making each worker responsible for the quality of his or her work</a:t>
            </a:r>
          </a:p>
          <a:p>
            <a:pPr lvl="1" algn="ctr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“Do it right” and “If it isn’t right, fix it”</a:t>
            </a:r>
          </a:p>
        </p:txBody>
      </p:sp>
      <p:sp>
        <p:nvSpPr>
          <p:cNvPr id="3379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 at the Source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FC6BC6-66DC-7AFA-5F19-50A8AF928A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9884" y="3963987"/>
            <a:ext cx="7432228" cy="2528888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838200" y="240225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Obstacles to Implementing TQM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355600" y="1338019"/>
            <a:ext cx="10972800" cy="5140271"/>
          </a:xfrm>
        </p:spPr>
        <p:txBody>
          <a:bodyPr>
            <a:noAutofit/>
          </a:bodyPr>
          <a:lstStyle/>
          <a:p>
            <a:pPr lvl="1">
              <a:lnSpc>
                <a:spcPct val="100000"/>
              </a:lnSpc>
            </a:pPr>
            <a:r>
              <a:rPr lang="en-US" sz="2800" dirty="0"/>
              <a:t>Lack of company-wide definition of quality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Lack of strategic plan for change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Lack of customer focus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Poor intra-organizational communication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Lack of employee empowerment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View of quality as a “quick fix”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Emphasis on short-term financial results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Inordinate presence of internal politics and “turf” issues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Lack of strong motivation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Lack of time to devote to quality initiatives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Lack of leadership</a:t>
            </a:r>
          </a:p>
          <a:p>
            <a:pPr eaLnBrk="1" hangingPunct="1">
              <a:lnSpc>
                <a:spcPct val="100000"/>
              </a:lnSpc>
            </a:pPr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Criticisms of TQM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381000" y="1920874"/>
            <a:ext cx="11397712" cy="4805389"/>
          </a:xfrm>
        </p:spPr>
        <p:txBody>
          <a:bodyPr>
            <a:normAutofit/>
          </a:bodyPr>
          <a:lstStyle/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Obsessive promoters may pursue TQM programs blindly, focusing attention on quality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Programs may not be linked to the strategies of the organization in a meaningful way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Quality-related decisions may not be tied to market performance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 to carefully plan a program before embarking on it can lead to false starts, employee confusion, and meaningless results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sometimes pursue continuous improvement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efforts may not be tied to results</a:t>
            </a:r>
          </a:p>
        </p:txBody>
      </p:sp>
    </p:spTree>
    <p:extLst>
      <p:ext uri="{BB962C8B-B14F-4D97-AF65-F5344CB8AC3E}">
        <p14:creationId xmlns:p14="http://schemas.microsoft.com/office/powerpoint/2010/main" val="6266589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588936" y="1825625"/>
            <a:ext cx="10764864" cy="4667250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Plan-Do-Study-Act (PDSA) cycle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Begin by studying and documenting the current process.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 data on the process or problem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the data and develop a plan for improvement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Specify measures for evaluating the plan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the plan, document any changes made, collect data for analysis</a:t>
            </a:r>
          </a:p>
        </p:txBody>
      </p:sp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PDSA Cycle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62279044"/>
              </p:ext>
            </p:extLst>
          </p:nvPr>
        </p:nvGraphicFramePr>
        <p:xfrm>
          <a:off x="7795648" y="210843"/>
          <a:ext cx="3041543" cy="16341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682264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435243" y="1980608"/>
            <a:ext cx="11420959" cy="4351338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Plan-Do-Study-Act (PDSA) cycle</a:t>
            </a:r>
          </a:p>
          <a:p>
            <a:pPr lvl="1" algn="just" eaLnBrk="1" hangingPunct="1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Study</a:t>
            </a:r>
          </a:p>
          <a:p>
            <a:pPr lvl="2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Evaluate the data collection during the do phase</a:t>
            </a:r>
          </a:p>
          <a:p>
            <a:pPr lvl="2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Check results against goals formulated during the plan phase</a:t>
            </a:r>
          </a:p>
          <a:p>
            <a:pPr lvl="1" algn="just" eaLnBrk="1" hangingPunct="1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</a:t>
            </a:r>
          </a:p>
          <a:p>
            <a:pPr lvl="2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results are successful, standardize the new method and communicate it to the relevant personnel</a:t>
            </a:r>
          </a:p>
          <a:p>
            <a:pPr lvl="2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training for the new method</a:t>
            </a:r>
          </a:p>
          <a:p>
            <a:pPr lvl="2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unsuccessful, revise the plan and repeat the process</a:t>
            </a:r>
          </a:p>
        </p:txBody>
      </p:sp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PDSA Cycle(cont.)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0FE26691-DBCB-25B5-882D-4BE1C3997BA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77904862"/>
              </p:ext>
            </p:extLst>
          </p:nvPr>
        </p:nvGraphicFramePr>
        <p:xfrm>
          <a:off x="7795648" y="210843"/>
          <a:ext cx="3041543" cy="16341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00931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Screen Shot 2019-08-27 at 11.07.12 A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287" r="-5287"/>
          <a:stretch>
            <a:fillRect/>
          </a:stretch>
        </p:blipFill>
        <p:spPr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Problem Solving</a:t>
            </a:r>
          </a:p>
        </p:txBody>
      </p:sp>
    </p:spTree>
    <p:extLst>
      <p:ext uri="{BB962C8B-B14F-4D97-AF65-F5344CB8AC3E}">
        <p14:creationId xmlns:p14="http://schemas.microsoft.com/office/powerpoint/2010/main" val="41132909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402956" y="1593608"/>
            <a:ext cx="11059332" cy="4807650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improvement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systematic approach to improving a process</a:t>
            </a:r>
          </a:p>
          <a:p>
            <a:pPr lvl="2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Map the process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 information about the process and identify each step in the process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 a flowchart that accurately depicts the process</a:t>
            </a:r>
          </a:p>
          <a:p>
            <a:pPr lvl="2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the process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Ask critical questions about the process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Ask specific questions about each step in the process</a:t>
            </a:r>
          </a:p>
          <a:p>
            <a:pPr lvl="2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Redesign the process</a:t>
            </a:r>
          </a:p>
        </p:txBody>
      </p:sp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Improvement</a:t>
            </a:r>
          </a:p>
        </p:txBody>
      </p:sp>
    </p:spTree>
    <p:extLst>
      <p:ext uri="{BB962C8B-B14F-4D97-AF65-F5344CB8AC3E}">
        <p14:creationId xmlns:p14="http://schemas.microsoft.com/office/powerpoint/2010/main" val="3863019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464949" y="1825625"/>
            <a:ext cx="10888851" cy="4667250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Six Sigma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business process for improving quality, reducing costs, and increasing customer satisfaction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Statistically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Having no more than 3.4 defects per million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Conceptually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designed to reduce defects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 the use of certain tools and techniques</a:t>
            </a:r>
          </a:p>
          <a:p>
            <a:pPr lvl="1" eaLnBrk="1" hangingPunct="1">
              <a:lnSpc>
                <a:spcPct val="10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Six Sigma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216976" y="1391673"/>
            <a:ext cx="11561736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Principles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Reduction in variation is an important goal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methodology is data driven; it requires data validation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Outputs are determined by inputs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a critical few inputs have a significant impact on outputs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DMAIC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Define:	Set the context and objectives for improvement</a:t>
            </a:r>
          </a:p>
          <a:p>
            <a:pPr marL="631825" lvl="1" indent="-265113" defTabSz="1828800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Measure:	Determine the baseline performance and capability of the process</a:t>
            </a:r>
          </a:p>
          <a:p>
            <a:pPr marL="631825" lvl="1" indent="-265113" defTabSz="1828800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Analyze:	Use data and tools to understand the cause-and-effect relationships of the process</a:t>
            </a:r>
          </a:p>
          <a:p>
            <a:pPr marL="631825" lvl="1" indent="-265113" defTabSz="1828800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Improve:	Develop the modifications that lead to a validated improvement of the process</a:t>
            </a:r>
          </a:p>
          <a:p>
            <a:pPr marL="631825" lvl="1" indent="-265113" defTabSz="1828800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Control:	Establish plans and procedures to ensure that improvements are sustained</a:t>
            </a:r>
          </a:p>
        </p:txBody>
      </p:sp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Six Sigma (cont.)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838200" y="212781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Basic Quality Tools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232474" y="1690688"/>
            <a:ext cx="8543441" cy="4511675"/>
          </a:xfrm>
        </p:spPr>
        <p:txBody>
          <a:bodyPr>
            <a:noAutofit/>
          </a:bodyPr>
          <a:lstStyle/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Flowchart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Check sheet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Pareto chart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Scatter diagram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 chart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Cause-and-effect diagram</a:t>
            </a:r>
          </a:p>
          <a:p>
            <a:pPr lvl="1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Content Placeholder 5" descr="Screen Shot 2019-08-27 at 11.08.36 AM.png">
            <a:extLst>
              <a:ext uri="{FF2B5EF4-FFF2-40B4-BE49-F238E27FC236}">
                <a16:creationId xmlns:a16="http://schemas.microsoft.com/office/drawing/2014/main" id="{131E0CE3-E43A-E6D0-482E-9AE702BDBE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6184" r="-76184"/>
          <a:stretch>
            <a:fillRect/>
          </a:stretch>
        </p:blipFill>
        <p:spPr>
          <a:xfrm>
            <a:off x="4098473" y="1386001"/>
            <a:ext cx="9555533" cy="523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4758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Methods for Generating Ideas</a:t>
            </a:r>
          </a:p>
        </p:txBody>
      </p:sp>
      <p:sp>
        <p:nvSpPr>
          <p:cNvPr id="18435" name="Content Placeholder 13"/>
          <p:cNvSpPr>
            <a:spLocks noGrp="1"/>
          </p:cNvSpPr>
          <p:nvPr>
            <p:ph sz="half" idx="1"/>
          </p:nvPr>
        </p:nvSpPr>
        <p:spPr>
          <a:xfrm>
            <a:off x="735987" y="2506662"/>
            <a:ext cx="5181600" cy="3367196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Brainstorming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circles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Benchmarking</a:t>
            </a:r>
          </a:p>
          <a:p>
            <a:pPr eaLnBrk="1" hangingPunct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315100-A7DA-CD19-51E6-4EE21EE45F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5373" y="1607453"/>
            <a:ext cx="5538427" cy="52505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Content Placeholder 5"/>
          <p:cNvSpPr>
            <a:spLocks noGrp="1"/>
          </p:cNvSpPr>
          <p:nvPr>
            <p:ph idx="1"/>
          </p:nvPr>
        </p:nvSpPr>
        <p:spPr>
          <a:xfrm>
            <a:off x="497236" y="1582577"/>
            <a:ext cx="11002505" cy="4351338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circle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of workers who meet to discuss ways of improving products or processes</a:t>
            </a:r>
          </a:p>
          <a:p>
            <a:pPr marL="573088" lvl="2" indent="-61913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Less structured and more informal than teams involved in continuous improvement</a:t>
            </a:r>
          </a:p>
          <a:p>
            <a:pPr marL="635000" lvl="2" indent="-123825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Quality circle teams have historically had relatively little authority to make any but the most minor changes</a:t>
            </a:r>
          </a:p>
        </p:txBody>
      </p:sp>
      <p:sp>
        <p:nvSpPr>
          <p:cNvPr id="43010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 Circles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 critical process that needs improvement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an organization that excels in this process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Contact that organization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the data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 the critical process</a:t>
            </a:r>
          </a:p>
          <a:p>
            <a:pPr eaLnBrk="1" hangingPunct="1">
              <a:lnSpc>
                <a:spcPct val="150000"/>
              </a:lnSpc>
            </a:pPr>
            <a:endParaRPr lang="en-US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endParaRPr lang="en-US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Benchmarking Process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C47247-4E2B-FE04-B364-B729A06175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3550" y="3831021"/>
            <a:ext cx="5470457" cy="27973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Operations Strategy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is a strategic imperative for organizations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Customers are very concerned with the quality of goods and services they receive</a:t>
            </a:r>
          </a:p>
          <a:p>
            <a:pPr algn="just"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is a never-ending journey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important that most organizational members understand and buy into this idea</a:t>
            </a:r>
          </a:p>
          <a:p>
            <a:pPr algn="just"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satisfaction ≠ customer loyalty</a:t>
            </a:r>
          </a:p>
          <a:p>
            <a:pPr algn="just"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needs to be incorporated throughout the entire supply chain, not just the organization itself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144544" y="3524543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F6418BE-2B17-69CD-F9EA-5A096503C12E}"/>
              </a:ext>
            </a:extLst>
          </p:cNvPr>
          <p:cNvSpPr/>
          <p:nvPr/>
        </p:nvSpPr>
        <p:spPr>
          <a:xfrm>
            <a:off x="207473" y="305208"/>
            <a:ext cx="2918836" cy="99044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6F34576-63C0-4467-9D73-8E8F96F57E53}"/>
</file>

<file path=customXml/itemProps2.xml><?xml version="1.0" encoding="utf-8"?>
<ds:datastoreItem xmlns:ds="http://schemas.openxmlformats.org/officeDocument/2006/customXml" ds:itemID="{DBD3B076-9878-48DD-8B96-BB17EF2D7CC1}"/>
</file>

<file path=customXml/itemProps3.xml><?xml version="1.0" encoding="utf-8"?>
<ds:datastoreItem xmlns:ds="http://schemas.openxmlformats.org/officeDocument/2006/customXml" ds:itemID="{CEC09E52-6B0A-49E8-BB4D-DB2724FFC94E}"/>
</file>

<file path=docProps/app.xml><?xml version="1.0" encoding="utf-8"?>
<Properties xmlns="http://schemas.openxmlformats.org/officeDocument/2006/extended-properties" xmlns:vt="http://schemas.openxmlformats.org/officeDocument/2006/docPropsVTypes">
  <TotalTime>892</TotalTime>
  <Words>1747</Words>
  <Application>Microsoft Office PowerPoint</Application>
  <PresentationFormat>Widescreen</PresentationFormat>
  <Paragraphs>292</Paragraphs>
  <Slides>39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ADLaM Display</vt:lpstr>
      <vt:lpstr>Arial</vt:lpstr>
      <vt:lpstr>Calibri</vt:lpstr>
      <vt:lpstr>Calibri Light</vt:lpstr>
      <vt:lpstr>Times New Roman</vt:lpstr>
      <vt:lpstr>Office Theme</vt:lpstr>
      <vt:lpstr>Bitmap Image</vt:lpstr>
      <vt:lpstr>PowerPoint Presentation</vt:lpstr>
      <vt:lpstr>PowerPoint Presentation</vt:lpstr>
      <vt:lpstr>PowerPoint Presentation</vt:lpstr>
      <vt:lpstr>Quality Management</vt:lpstr>
      <vt:lpstr>Dimensions of Product Quality</vt:lpstr>
      <vt:lpstr>Dimensions of Service Quality</vt:lpstr>
      <vt:lpstr>Assessing Service Quality</vt:lpstr>
      <vt:lpstr>Determinants of Quality</vt:lpstr>
      <vt:lpstr>Responsibility for Quality</vt:lpstr>
      <vt:lpstr>Benefits of Good Quality</vt:lpstr>
      <vt:lpstr>The Consequences of Poor Quality</vt:lpstr>
      <vt:lpstr>Costs of Quality</vt:lpstr>
      <vt:lpstr>Costs of Quality (cont.)</vt:lpstr>
      <vt:lpstr>Ethics and Quality</vt:lpstr>
      <vt:lpstr>PowerPoint Presentation</vt:lpstr>
      <vt:lpstr>The Baldrige Competition</vt:lpstr>
      <vt:lpstr>Baldrige Criteria</vt:lpstr>
      <vt:lpstr>Quality Certification</vt:lpstr>
      <vt:lpstr>Quality Certification (cont.)</vt:lpstr>
      <vt:lpstr>Quality and the Supply Chain</vt:lpstr>
      <vt:lpstr>Total Quality Management</vt:lpstr>
      <vt:lpstr>TQM Approach</vt:lpstr>
      <vt:lpstr>TQM Elements</vt:lpstr>
      <vt:lpstr>Continuous Improvement</vt:lpstr>
      <vt:lpstr>Quality at the Source</vt:lpstr>
      <vt:lpstr>Obstacles to Implementing TQM</vt:lpstr>
      <vt:lpstr>Criticisms of TQM</vt:lpstr>
      <vt:lpstr>PDSA Cycle</vt:lpstr>
      <vt:lpstr>PDSA Cycle(cont.)</vt:lpstr>
      <vt:lpstr>Problem Solving</vt:lpstr>
      <vt:lpstr>Process Improvement</vt:lpstr>
      <vt:lpstr>Six Sigma</vt:lpstr>
      <vt:lpstr>Six Sigma (cont.)</vt:lpstr>
      <vt:lpstr>Basic Quality Tools</vt:lpstr>
      <vt:lpstr>Methods for Generating Ideas</vt:lpstr>
      <vt:lpstr>Quality Circles</vt:lpstr>
      <vt:lpstr>Benchmarking Process</vt:lpstr>
      <vt:lpstr>Operations Strategy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Injy Hassan Nashaat Essa Mohamed</cp:lastModifiedBy>
  <cp:revision>24</cp:revision>
  <dcterms:created xsi:type="dcterms:W3CDTF">2023-04-29T09:08:23Z</dcterms:created>
  <dcterms:modified xsi:type="dcterms:W3CDTF">2024-11-28T15:39:28Z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