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4"/>
  </p:notesMasterIdLst>
  <p:sldIdLst>
    <p:sldId id="480" r:id="rId3"/>
    <p:sldId id="271" r:id="rId4"/>
    <p:sldId id="481" r:id="rId5"/>
    <p:sldId id="516" r:id="rId6"/>
    <p:sldId id="303" r:id="rId7"/>
    <p:sldId id="313" r:id="rId8"/>
    <p:sldId id="482" r:id="rId9"/>
    <p:sldId id="256" r:id="rId10"/>
    <p:sldId id="306" r:id="rId11"/>
    <p:sldId id="483" r:id="rId12"/>
    <p:sldId id="484" r:id="rId13"/>
    <p:sldId id="485" r:id="rId14"/>
    <p:sldId id="486" r:id="rId15"/>
    <p:sldId id="487" r:id="rId16"/>
    <p:sldId id="488" r:id="rId17"/>
    <p:sldId id="489" r:id="rId18"/>
    <p:sldId id="490" r:id="rId19"/>
    <p:sldId id="517" r:id="rId20"/>
    <p:sldId id="491" r:id="rId21"/>
    <p:sldId id="492" r:id="rId22"/>
    <p:sldId id="493" r:id="rId23"/>
    <p:sldId id="494" r:id="rId24"/>
    <p:sldId id="495" r:id="rId25"/>
    <p:sldId id="496" r:id="rId26"/>
    <p:sldId id="497" r:id="rId27"/>
    <p:sldId id="498" r:id="rId28"/>
    <p:sldId id="499" r:id="rId29"/>
    <p:sldId id="500" r:id="rId30"/>
    <p:sldId id="502" r:id="rId31"/>
    <p:sldId id="501" r:id="rId32"/>
    <p:sldId id="503" r:id="rId33"/>
    <p:sldId id="504" r:id="rId34"/>
    <p:sldId id="505" r:id="rId35"/>
    <p:sldId id="506" r:id="rId36"/>
    <p:sldId id="507" r:id="rId37"/>
    <p:sldId id="508" r:id="rId38"/>
    <p:sldId id="509" r:id="rId39"/>
    <p:sldId id="510" r:id="rId40"/>
    <p:sldId id="514" r:id="rId41"/>
    <p:sldId id="51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481"/>
            <p14:sldId id="516"/>
            <p14:sldId id="303"/>
            <p14:sldId id="313"/>
            <p14:sldId id="482"/>
            <p14:sldId id="256"/>
            <p14:sldId id="306"/>
            <p14:sldId id="483"/>
            <p14:sldId id="484"/>
            <p14:sldId id="485"/>
            <p14:sldId id="486"/>
            <p14:sldId id="487"/>
            <p14:sldId id="488"/>
            <p14:sldId id="489"/>
            <p14:sldId id="490"/>
            <p14:sldId id="517"/>
            <p14:sldId id="491"/>
            <p14:sldId id="492"/>
            <p14:sldId id="493"/>
            <p14:sldId id="494"/>
            <p14:sldId id="495"/>
            <p14:sldId id="496"/>
            <p14:sldId id="497"/>
            <p14:sldId id="498"/>
            <p14:sldId id="499"/>
            <p14:sldId id="500"/>
            <p14:sldId id="502"/>
            <p14:sldId id="501"/>
            <p14:sldId id="503"/>
            <p14:sldId id="504"/>
            <p14:sldId id="505"/>
            <p14:sldId id="506"/>
            <p14:sldId id="507"/>
            <p14:sldId id="508"/>
            <p14:sldId id="509"/>
            <p14:sldId id="510"/>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FFF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855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99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digitalhubegypt.com/" TargetMode="Externa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9.svg"/><Relationship Id="rId2" Type="http://schemas.openxmlformats.org/officeDocument/2006/relationships/image" Target="../media/image30.jpeg"/><Relationship Id="rId1" Type="http://schemas.openxmlformats.org/officeDocument/2006/relationships/slideLayout" Target="../slideLayouts/slideLayout32.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4207016"/>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819" y="1189825"/>
            <a:ext cx="6685259" cy="2788649"/>
          </a:xfrm>
          <a:prstGeom prst="rect">
            <a:avLst/>
          </a:prstGeom>
          <a:noFill/>
        </p:spPr>
        <p:txBody>
          <a:bodyPr wrap="square" rtlCol="0">
            <a:spAutoFit/>
          </a:bodyPr>
          <a:lstStyle/>
          <a:p>
            <a:pPr algn="ctr" rtl="1">
              <a:lnSpc>
                <a:spcPct val="107000"/>
              </a:lnSpc>
              <a:spcAft>
                <a:spcPts val="800"/>
              </a:spcAft>
            </a:pPr>
            <a:r>
              <a:rPr lang="ar-EG" sz="2400" dirty="0">
                <a:solidFill>
                  <a:srgbClr val="C00000"/>
                </a:solidFill>
                <a:latin typeface="Calibri" panose="020F0502020204030204" pitchFamily="34" charset="0"/>
                <a:ea typeface="Calibri" panose="020F0502020204030204" pitchFamily="34" charset="0"/>
                <a:cs typeface="mohammad bold art 1" pitchFamily="2" charset="-78"/>
              </a:rPr>
              <a:t>مقرر الإعلان الرقمي </a:t>
            </a:r>
          </a:p>
          <a:p>
            <a:pPr algn="ctr" rtl="1">
              <a:lnSpc>
                <a:spcPct val="107000"/>
              </a:lnSpc>
              <a:spcAft>
                <a:spcPts val="800"/>
              </a:spcAft>
            </a:pPr>
            <a:r>
              <a:rPr lang="en-US"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Digital Advertising </a:t>
            </a:r>
            <a:endParaRPr lang="ar-EG" sz="2800" b="1" dirty="0">
              <a:solidFill>
                <a:srgbClr val="C00000"/>
              </a:solidFill>
              <a:latin typeface="Adobe Devanagari" panose="02040503050201020203" pitchFamily="18" charset="0"/>
              <a:ea typeface="Adobe Kaiti Std R" panose="02020400000000000000" pitchFamily="18" charset="-128"/>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r>
              <a:rPr lang="ar-EG" sz="2400" b="1" dirty="0">
                <a:solidFill>
                  <a:srgbClr val="002060"/>
                </a:solidFill>
                <a:cs typeface="+mj-cs"/>
              </a:rPr>
              <a:t>أهم المصطلحات والمعايير المستخدمة </a:t>
            </a:r>
            <a:r>
              <a:rPr lang="ar-SA" sz="2400" b="1" dirty="0">
                <a:solidFill>
                  <a:srgbClr val="002060"/>
                </a:solidFill>
                <a:cs typeface="+mj-cs"/>
              </a:rPr>
              <a:t>في مجال </a:t>
            </a:r>
            <a:endParaRPr lang="ar-EG" sz="2400" b="1" dirty="0">
              <a:solidFill>
                <a:srgbClr val="002060"/>
              </a:solidFill>
              <a:cs typeface="+mj-cs"/>
            </a:endParaRPr>
          </a:p>
          <a:p>
            <a:pPr algn="ctr" rtl="1">
              <a:lnSpc>
                <a:spcPct val="107000"/>
              </a:lnSpc>
              <a:spcAft>
                <a:spcPts val="800"/>
              </a:spcAft>
            </a:pPr>
            <a:r>
              <a:rPr lang="ar-SA" sz="2400" b="1" dirty="0">
                <a:solidFill>
                  <a:srgbClr val="002060"/>
                </a:solidFill>
                <a:cs typeface="+mj-cs"/>
              </a:rPr>
              <a:t>كتابة المحتوى والـ </a:t>
            </a:r>
            <a:r>
              <a:rPr lang="en-US" sz="2800" b="1" dirty="0">
                <a:solidFill>
                  <a:srgbClr val="002060"/>
                </a:solidFill>
                <a:latin typeface="Adobe Arabic" panose="02040503050201020203" pitchFamily="18" charset="-78"/>
                <a:cs typeface="Adobe Arabic" panose="02040503050201020203" pitchFamily="18" charset="-78"/>
              </a:rPr>
              <a:t>SEO</a:t>
            </a:r>
            <a:endParaRPr lang="en-US" sz="2400" b="1" dirty="0">
              <a:solidFill>
                <a:srgbClr val="002060"/>
              </a:solidFill>
              <a:latin typeface="Adobe Arabic" panose="02040503050201020203" pitchFamily="18" charset="-78"/>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2210862" cy="707886"/>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MKT 123</a:t>
            </a:r>
          </a:p>
          <a:p>
            <a:r>
              <a:rPr lang="en-US" sz="2000" b="1" dirty="0">
                <a:solidFill>
                  <a:srgbClr val="002060"/>
                </a:solidFill>
                <a:latin typeface="Times New Roman" panose="02020603050405020304" pitchFamily="18" charset="0"/>
                <a:cs typeface="Times New Roman" panose="02020603050405020304" pitchFamily="18" charset="0"/>
              </a:rPr>
              <a:t>Digital advertising</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1116118" y="3536054"/>
            <a:ext cx="4886463" cy="461665"/>
          </a:xfrm>
          <a:prstGeom prst="rect">
            <a:avLst/>
          </a:prstGeom>
          <a:noFill/>
        </p:spPr>
        <p:txBody>
          <a:bodyPr wrap="square" rtlCol="0">
            <a:spAutoFit/>
          </a:bodyPr>
          <a:lstStyle/>
          <a:p>
            <a:pPr algn="ctr" rtl="1"/>
            <a:r>
              <a:rPr lang="ar-EG" sz="2400" dirty="0">
                <a:solidFill>
                  <a:srgbClr val="002060"/>
                </a:solidFill>
                <a:cs typeface="mohammad bold art 1" pitchFamily="2" charset="-78"/>
              </a:rPr>
              <a:t>المحاضرة الخامسة </a:t>
            </a:r>
            <a:endParaRPr lang="en-US" sz="2400" dirty="0">
              <a:solidFill>
                <a:srgbClr val="00206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529050" y="1961526"/>
            <a:ext cx="4261142" cy="327004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4627" y="1175822"/>
            <a:ext cx="4882906" cy="385242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882906" cy="44275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58676"/>
            <a:ext cx="4882906" cy="4912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0759" y="-11624"/>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8989320" y="905038"/>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الرابعة</a:t>
            </a:r>
          </a:p>
        </p:txBody>
      </p:sp>
      <p:sp>
        <p:nvSpPr>
          <p:cNvPr id="14" name="Rectangle 13">
            <a:extLst>
              <a:ext uri="{FF2B5EF4-FFF2-40B4-BE49-F238E27FC236}">
                <a16:creationId xmlns:a16="http://schemas.microsoft.com/office/drawing/2014/main" id="{9FA3F187-A568-4AEE-8C8D-9760BCD0B159}"/>
              </a:ext>
            </a:extLst>
          </p:cNvPr>
          <p:cNvSpPr/>
          <p:nvPr/>
        </p:nvSpPr>
        <p:spPr>
          <a:xfrm>
            <a:off x="5411956" y="1735144"/>
            <a:ext cx="6561876" cy="4617754"/>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200000"/>
              </a:lnSpc>
              <a:buFont typeface="Wingdings" panose="05000000000000000000" pitchFamily="2" charset="2"/>
              <a:buChar char=""/>
            </a:pP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مفهوم الـ</a:t>
            </a:r>
            <a:r>
              <a:rPr lang="ar-SA" sz="1200" b="1">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b="1">
                <a:solidFill>
                  <a:srgbClr val="002060"/>
                </a:solidFill>
                <a:latin typeface="Times New Roman" panose="02020603050405020304" pitchFamily="18" charset="0"/>
                <a:ea typeface="Calibri" panose="020F0502020204030204" pitchFamily="34" charset="0"/>
              </a:rPr>
              <a:t>SEO</a:t>
            </a:r>
            <a:r>
              <a:rPr lang="ar-EG"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a:solidFill>
                <a:srgbClr val="002060"/>
              </a:solidFill>
              <a:latin typeface="Calibri" panose="020F0502020204030204" pitchFamily="34" charset="0"/>
              <a:ea typeface="Calibri" panose="020F0502020204030204" pitchFamily="34" charset="0"/>
            </a:endParaRPr>
          </a:p>
          <a:p>
            <a:pPr marL="342900" lvl="0" indent="-342900" algn="justLow" rtl="1">
              <a:lnSpc>
                <a:spcPct val="200000"/>
              </a:lnSpc>
              <a:buFont typeface="Wingdings" panose="05000000000000000000" pitchFamily="2" charset="2"/>
              <a:buChar char=""/>
            </a:pP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خدمات السيو</a:t>
            </a:r>
            <a:r>
              <a:rPr lang="en-US" sz="2400" b="1">
                <a:solidFill>
                  <a:srgbClr val="002060"/>
                </a:solidFill>
                <a:latin typeface="Times New Roman" panose="02020603050405020304" pitchFamily="18" charset="0"/>
                <a:ea typeface="Calibri" panose="020F0502020204030204" pitchFamily="34" charset="0"/>
              </a:rPr>
              <a:t> (SEO)</a:t>
            </a:r>
            <a:r>
              <a:rPr lang="en-US" sz="700" b="1">
                <a:solidFill>
                  <a:srgbClr val="002060"/>
                </a:solidFill>
                <a:latin typeface="Times New Roman" panose="02020603050405020304" pitchFamily="18" charset="0"/>
                <a:ea typeface="Calibri" panose="020F0502020204030204" pitchFamily="34" charset="0"/>
              </a:rPr>
              <a:t> </a:t>
            </a: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فى نجاح</a:t>
            </a:r>
            <a:r>
              <a:rPr lang="en-US" sz="2400" b="1">
                <a:solidFill>
                  <a:srgbClr val="002060"/>
                </a:solidFill>
                <a:latin typeface="Calibri" panose="020F0502020204030204" pitchFamily="34" charset="0"/>
                <a:ea typeface="Calibri" panose="020F0502020204030204" pitchFamily="34" charset="0"/>
              </a:rPr>
              <a:t> </a:t>
            </a:r>
            <a:r>
              <a:rPr lang="ar-EG"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المواقع</a:t>
            </a: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 الإلكتروني</a:t>
            </a:r>
            <a:r>
              <a:rPr lang="ar-EG"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ة</a:t>
            </a: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a:solidFill>
                <a:srgbClr val="002060"/>
              </a:solidFill>
              <a:latin typeface="Calibri" panose="020F0502020204030204" pitchFamily="34" charset="0"/>
              <a:ea typeface="Calibri" panose="020F0502020204030204" pitchFamily="34" charset="0"/>
            </a:endParaRPr>
          </a:p>
          <a:p>
            <a:pPr marL="342900" lvl="0" indent="-342900" algn="justLow" rtl="1">
              <a:lnSpc>
                <a:spcPct val="200000"/>
              </a:lnSpc>
              <a:buFont typeface="Wingdings" panose="05000000000000000000" pitchFamily="2" charset="2"/>
              <a:buChar char=""/>
            </a:pPr>
            <a:r>
              <a:rPr lang="en-US" sz="2400" b="1">
                <a:solidFill>
                  <a:srgbClr val="002060"/>
                </a:solidFill>
                <a:latin typeface="Times New Roman" panose="02020603050405020304" pitchFamily="18" charset="0"/>
                <a:ea typeface="Calibri" panose="020F0502020204030204" pitchFamily="34" charset="0"/>
              </a:rPr>
              <a:t> </a:t>
            </a:r>
            <a:r>
              <a:rPr lang="ar-EG" sz="2400" b="1">
                <a:solidFill>
                  <a:srgbClr val="002060"/>
                </a:solidFill>
                <a:latin typeface="Times New Roman" panose="02020603050405020304" pitchFamily="18" charset="0"/>
                <a:ea typeface="Calibri" panose="020F0502020204030204" pitchFamily="34" charset="0"/>
                <a:cs typeface="Times New Roman" panose="02020603050405020304" pitchFamily="18" charset="0"/>
              </a:rPr>
              <a:t>آلية عمل </a:t>
            </a:r>
            <a:r>
              <a:rPr lang="ar-SA" sz="2400" b="1">
                <a:solidFill>
                  <a:srgbClr val="002060"/>
                </a:solidFill>
                <a:latin typeface="Times New Roman" panose="02020603050405020304" pitchFamily="18" charset="0"/>
                <a:ea typeface="Calibri" panose="020F0502020204030204" pitchFamily="34" charset="0"/>
                <a:cs typeface="Times New Roman" panose="02020603050405020304" pitchFamily="18" charset="0"/>
              </a:rPr>
              <a:t>محركات البحث</a:t>
            </a: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a:solidFill>
                <a:srgbClr val="002060"/>
              </a:solidFill>
              <a:latin typeface="Calibri" panose="020F0502020204030204" pitchFamily="34" charset="0"/>
              <a:ea typeface="Calibri" panose="020F0502020204030204" pitchFamily="34" charset="0"/>
            </a:endParaRPr>
          </a:p>
          <a:p>
            <a:pPr marL="342900" lvl="0" indent="-342900" algn="justLow" rtl="1">
              <a:lnSpc>
                <a:spcPct val="200000"/>
              </a:lnSpc>
              <a:buFont typeface="Wingdings" panose="05000000000000000000" pitchFamily="2" charset="2"/>
              <a:buChar char=""/>
            </a:pP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نتائج البحث الطبيعية غير المدفوعة</a:t>
            </a:r>
            <a:r>
              <a:rPr lang="en-US" sz="2400" b="1">
                <a:solidFill>
                  <a:srgbClr val="002060"/>
                </a:solidFill>
                <a:latin typeface="Times New Roman" panose="02020603050405020304" pitchFamily="18" charset="0"/>
                <a:ea typeface="Calibri" panose="020F0502020204030204" pitchFamily="34" charset="0"/>
              </a:rPr>
              <a:t> Organic Search</a:t>
            </a:r>
            <a:endParaRPr lang="en-US">
              <a:solidFill>
                <a:srgbClr val="002060"/>
              </a:solidFill>
              <a:latin typeface="Calibri" panose="020F0502020204030204" pitchFamily="34" charset="0"/>
              <a:ea typeface="Calibri" panose="020F0502020204030204" pitchFamily="34" charset="0"/>
            </a:endParaRPr>
          </a:p>
          <a:p>
            <a:pPr marL="342900" lvl="0" indent="-342900" algn="justLow" rtl="1">
              <a:lnSpc>
                <a:spcPct val="200000"/>
              </a:lnSpc>
              <a:buFont typeface="Wingdings" panose="05000000000000000000" pitchFamily="2" charset="2"/>
              <a:buChar char=""/>
            </a:pP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محركات البحث وأدوات إدارة مواقع البحث.</a:t>
            </a:r>
            <a:endParaRPr lang="en-US">
              <a:solidFill>
                <a:srgbClr val="002060"/>
              </a:solidFill>
              <a:latin typeface="Calibri" panose="020F0502020204030204" pitchFamily="34" charset="0"/>
              <a:ea typeface="Calibri" panose="020F0502020204030204" pitchFamily="34" charset="0"/>
            </a:endParaRPr>
          </a:p>
          <a:p>
            <a:pPr marL="342900" lvl="0" indent="-342900" algn="justLow" rtl="1">
              <a:lnSpc>
                <a:spcPct val="200000"/>
              </a:lnSpc>
              <a:buFont typeface="Wingdings" panose="05000000000000000000" pitchFamily="2" charset="2"/>
              <a:buChar char=""/>
            </a:pPr>
            <a:r>
              <a:rPr lang="ar-SA" sz="2400" b="1">
                <a:solidFill>
                  <a:srgbClr val="002060"/>
                </a:solidFill>
                <a:latin typeface="Calibri" panose="020F0502020204030204" pitchFamily="34" charset="0"/>
                <a:ea typeface="Calibri" panose="020F0502020204030204" pitchFamily="34" charset="0"/>
                <a:cs typeface="Times New Roman" panose="02020603050405020304" pitchFamily="18" charset="0"/>
              </a:rPr>
              <a:t>إرشادات إدارة المواقع من مختلف محرّكات البحث</a:t>
            </a:r>
            <a:endParaRPr lang="en-US" dirty="0">
              <a:solidFill>
                <a:srgbClr val="002060"/>
              </a:solidFill>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249B5777-9915-4A24-8D9A-C1CB15EBA822}"/>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560938" y="505102"/>
            <a:ext cx="1671957" cy="1141268"/>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529049" y="1961526"/>
            <a:ext cx="3158531" cy="327004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4628" y="1175822"/>
            <a:ext cx="3108180" cy="385242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68341" y="1289708"/>
            <a:ext cx="2992244" cy="44275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65998" y="296015"/>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الخامسة </a:t>
            </a:r>
          </a:p>
        </p:txBody>
      </p:sp>
      <p:sp>
        <p:nvSpPr>
          <p:cNvPr id="14" name="Rectangle 13">
            <a:extLst>
              <a:ext uri="{FF2B5EF4-FFF2-40B4-BE49-F238E27FC236}">
                <a16:creationId xmlns:a16="http://schemas.microsoft.com/office/drawing/2014/main" id="{9FA3F187-A568-4AEE-8C8D-9760BCD0B159}"/>
              </a:ext>
            </a:extLst>
          </p:cNvPr>
          <p:cNvSpPr/>
          <p:nvPr/>
        </p:nvSpPr>
        <p:spPr>
          <a:xfrm>
            <a:off x="3687580" y="1175822"/>
            <a:ext cx="8345248" cy="538616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cs typeface="Times New Roman" panose="02020603050405020304" pitchFamily="18" charset="0"/>
              </a:rPr>
              <a:t>أهم المصطلحات المستخدمة </a:t>
            </a:r>
            <a:r>
              <a:rPr lang="ar-SA" sz="2400" b="1" dirty="0">
                <a:solidFill>
                  <a:srgbClr val="002060"/>
                </a:solidFill>
                <a:cs typeface="Times New Roman" panose="02020603050405020304" pitchFamily="18" charset="0"/>
              </a:rPr>
              <a:t>في مجال كتابة المحتوى والـ</a:t>
            </a:r>
            <a:r>
              <a:rPr lang="ar-EG" sz="2400" b="1" dirty="0">
                <a:solidFill>
                  <a:srgbClr val="002060"/>
                </a:solidFill>
                <a:cs typeface="Times New Roman" panose="02020603050405020304" pitchFamily="18" charset="0"/>
              </a:rPr>
              <a:t> </a:t>
            </a:r>
            <a:r>
              <a:rPr lang="en-US" sz="2400" b="1" dirty="0">
                <a:solidFill>
                  <a:srgbClr val="002060"/>
                </a:solidFill>
                <a:cs typeface="Times New Roman" panose="02020603050405020304" pitchFamily="18" charset="0"/>
              </a:rPr>
              <a:t>       </a:t>
            </a:r>
            <a:r>
              <a:rPr lang="en-US" sz="2400" b="1" dirty="0">
                <a:solidFill>
                  <a:srgbClr val="002060"/>
                </a:solidFill>
                <a:latin typeface="Adobe Caslon Pro" panose="0205050205050A020403" pitchFamily="18" charset="0"/>
                <a:cs typeface="Adobe Arabic" panose="02040503050201020203" pitchFamily="18" charset="-78"/>
              </a:rPr>
              <a:t>SEO</a:t>
            </a:r>
            <a:endParaRPr lang="ar-EG" sz="2400" b="1" dirty="0">
              <a:solidFill>
                <a:srgbClr val="002060"/>
              </a:solidFill>
              <a:latin typeface="Adobe Caslon Pro" panose="0205050205050A020403" pitchFamily="18" charset="0"/>
              <a:cs typeface="Adobe Arabic" panose="02040503050201020203" pitchFamily="18" charset="-78"/>
            </a:endParaRP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Anchor Text</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النص الذي يحتوي على الهايبر لينك </a:t>
            </a: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Hyper link </a:t>
            </a:r>
            <a:endPar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endParaRP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Alt Attribute Text  &amp; Alt Text</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وصف</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نصي للصورة  أو (النص البديل ) للصور </a:t>
            </a: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Authority</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قوة الصفحة </a:t>
            </a: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Bots</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روبوتات</a:t>
            </a: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Title Tag</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علامة العنوان </a:t>
            </a: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Meta Description</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الوصف التعريفي</a:t>
            </a: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Keywords </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الكلمات المفتاحية </a:t>
            </a:r>
          </a:p>
          <a:p>
            <a:pPr marL="457200" lvl="0" indent="-457200" algn="justLow" rtl="1">
              <a:lnSpc>
                <a:spcPct val="150000"/>
              </a:lnSpc>
              <a:spcAft>
                <a:spcPts val="0"/>
              </a:spcAft>
              <a:buFont typeface="+mj-lt"/>
              <a:buAutoNum type="arabicPeriod"/>
            </a:pPr>
            <a:r>
              <a:rPr lang="en-US"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Domain Rank &amp; Domain Authority</a:t>
            </a:r>
            <a:r>
              <a:rPr lang="ar-EG" sz="20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ar-EG" sz="2000" b="1" dirty="0">
                <a:solidFill>
                  <a:srgbClr val="002060"/>
                </a:solidFill>
                <a:latin typeface="Adobe Caslon Pro" panose="0205050205050A020403" pitchFamily="18" charset="0"/>
                <a:ea typeface="Calibri" panose="020F0502020204030204" pitchFamily="34" charset="0"/>
                <a:cs typeface="+mj-cs"/>
              </a:rPr>
              <a:t>تقييم النطاق أو قوة نطاق موقع إلكتروني </a:t>
            </a:r>
            <a:endParaRPr lang="en-US" sz="2000" b="1" dirty="0">
              <a:solidFill>
                <a:srgbClr val="002060"/>
              </a:solidFill>
              <a:latin typeface="Adobe Caslon Pro" panose="0205050205050A020403" pitchFamily="18" charset="0"/>
              <a:ea typeface="Calibri" panose="020F0502020204030204" pitchFamily="34" charset="0"/>
              <a:cs typeface="+mj-cs"/>
            </a:endParaRPr>
          </a:p>
        </p:txBody>
      </p:sp>
    </p:spTree>
    <p:extLst>
      <p:ext uri="{BB962C8B-B14F-4D97-AF65-F5344CB8AC3E}">
        <p14:creationId xmlns:p14="http://schemas.microsoft.com/office/powerpoint/2010/main" val="2797861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081146" y="259926"/>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الخامسة </a:t>
            </a:r>
          </a:p>
        </p:txBody>
      </p:sp>
      <p:sp>
        <p:nvSpPr>
          <p:cNvPr id="14" name="Rectangle 13">
            <a:extLst>
              <a:ext uri="{FF2B5EF4-FFF2-40B4-BE49-F238E27FC236}">
                <a16:creationId xmlns:a16="http://schemas.microsoft.com/office/drawing/2014/main" id="{9FA3F187-A568-4AEE-8C8D-9760BCD0B159}"/>
              </a:ext>
            </a:extLst>
          </p:cNvPr>
          <p:cNvSpPr/>
          <p:nvPr/>
        </p:nvSpPr>
        <p:spPr>
          <a:xfrm>
            <a:off x="4661524" y="1050900"/>
            <a:ext cx="7254646" cy="550145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cs typeface="Times New Roman" panose="02020603050405020304" pitchFamily="18" charset="0"/>
              </a:rPr>
              <a:t>تابع أهم المصطلحات المستخدمة </a:t>
            </a:r>
            <a:r>
              <a:rPr lang="ar-SA" sz="2400" b="1" dirty="0">
                <a:solidFill>
                  <a:srgbClr val="002060"/>
                </a:solidFill>
                <a:cs typeface="Times New Roman" panose="02020603050405020304" pitchFamily="18" charset="0"/>
              </a:rPr>
              <a:t>في مجال كتابة المحتوى والـ</a:t>
            </a:r>
            <a:r>
              <a:rPr lang="en-US" sz="2400" b="1" dirty="0">
                <a:solidFill>
                  <a:srgbClr val="002060"/>
                </a:solidFill>
                <a:cs typeface="Times New Roman" panose="02020603050405020304" pitchFamily="18" charset="0"/>
              </a:rPr>
              <a:t> </a:t>
            </a:r>
            <a:r>
              <a:rPr lang="en-US" sz="2400" b="1" dirty="0">
                <a:solidFill>
                  <a:srgbClr val="002060"/>
                </a:solidFill>
                <a:latin typeface="Adobe Caslon Pro" panose="0205050205050A020403" pitchFamily="18" charset="0"/>
                <a:cs typeface="Adobe Arabic" panose="02040503050201020203" pitchFamily="18" charset="-78"/>
              </a:rPr>
              <a:t>SEO</a:t>
            </a:r>
          </a:p>
          <a:p>
            <a:pPr lvl="0" algn="justLow" rtl="1">
              <a:lnSpc>
                <a:spcPct val="150000"/>
              </a:lnSpc>
              <a:spcAft>
                <a:spcPts val="0"/>
              </a:spcAft>
            </a:pPr>
            <a:r>
              <a:rPr lang="ar-EG" sz="2400" b="1" dirty="0">
                <a:solidFill>
                  <a:srgbClr val="002060"/>
                </a:solidFill>
                <a:latin typeface="Adobe Caslon Pro" panose="0205050205050A020403" pitchFamily="18" charset="0"/>
                <a:cs typeface="+mj-cs"/>
              </a:rPr>
              <a:t>9. </a:t>
            </a:r>
            <a:r>
              <a:rPr lang="en-US" sz="2400" b="1" dirty="0">
                <a:solidFill>
                  <a:srgbClr val="002060"/>
                </a:solidFill>
                <a:latin typeface="Adobe Caslon Pro" panose="0205050205050A020403" pitchFamily="18" charset="0"/>
                <a:cs typeface="+mj-cs"/>
              </a:rPr>
              <a:t>Domain Trust </a:t>
            </a:r>
            <a:r>
              <a:rPr lang="ar-EG" sz="2400" b="1" dirty="0">
                <a:solidFill>
                  <a:srgbClr val="002060"/>
                </a:solidFill>
                <a:latin typeface="Adobe Caslon Pro" panose="0205050205050A020403" pitchFamily="18" charset="0"/>
                <a:cs typeface="+mj-cs"/>
              </a:rPr>
              <a:t> موثوقية النطاق</a:t>
            </a:r>
          </a:p>
          <a:p>
            <a:pPr lvl="0" algn="justLow" rtl="1">
              <a:lnSpc>
                <a:spcPct val="150000"/>
              </a:lnSpc>
              <a:spcAft>
                <a:spcPts val="0"/>
              </a:spcAft>
            </a:pPr>
            <a:r>
              <a:rPr lang="ar-EG" sz="2400" b="1" dirty="0">
                <a:solidFill>
                  <a:srgbClr val="002060"/>
                </a:solidFill>
                <a:latin typeface="Adobe Caslon Pro" panose="0205050205050A020403" pitchFamily="18" charset="0"/>
                <a:cs typeface="+mj-cs"/>
              </a:rPr>
              <a:t>10</a:t>
            </a:r>
            <a:r>
              <a:rPr lang="en-US" sz="2400" b="1" dirty="0">
                <a:solidFill>
                  <a:srgbClr val="002060"/>
                </a:solidFill>
                <a:latin typeface="Adobe Caslon Pro" panose="0205050205050A020403" pitchFamily="18" charset="0"/>
                <a:cs typeface="+mj-cs"/>
              </a:rPr>
              <a:t> Page Authority &amp; Page Rank . </a:t>
            </a:r>
            <a:r>
              <a:rPr lang="ar-EG" sz="2400" b="1" dirty="0">
                <a:solidFill>
                  <a:srgbClr val="002060"/>
                </a:solidFill>
                <a:latin typeface="Adobe Caslon Pro" panose="0205050205050A020403" pitchFamily="18" charset="0"/>
                <a:cs typeface="+mj-cs"/>
              </a:rPr>
              <a:t> قوة صفحة الويب</a:t>
            </a:r>
          </a:p>
          <a:p>
            <a:pPr lvl="0" algn="justLow" rtl="1">
              <a:lnSpc>
                <a:spcPct val="150000"/>
              </a:lnSpc>
              <a:spcAft>
                <a:spcPts val="0"/>
              </a:spcAft>
            </a:pPr>
            <a:r>
              <a:rPr lang="ar-EG" sz="2400" b="1" dirty="0">
                <a:solidFill>
                  <a:srgbClr val="002060"/>
                </a:solidFill>
                <a:latin typeface="Adobe Caslon Pro" panose="0205050205050A020403" pitchFamily="18" charset="0"/>
                <a:cs typeface="+mj-cs"/>
              </a:rPr>
              <a:t>11. </a:t>
            </a:r>
            <a:r>
              <a:rPr lang="en-US" sz="2400" b="1" dirty="0">
                <a:solidFill>
                  <a:srgbClr val="002060"/>
                </a:solidFill>
                <a:latin typeface="Adobe Caslon Pro" panose="0205050205050A020403" pitchFamily="18" charset="0"/>
                <a:cs typeface="+mj-cs"/>
              </a:rPr>
              <a:t>&amp;No Follow</a:t>
            </a:r>
            <a:r>
              <a:rPr lang="ar-EG" sz="2400" b="1" dirty="0">
                <a:solidFill>
                  <a:srgbClr val="002060"/>
                </a:solidFill>
                <a:latin typeface="Adobe Caslon Pro" panose="0205050205050A020403" pitchFamily="18" charset="0"/>
                <a:cs typeface="+mj-cs"/>
              </a:rPr>
              <a:t> </a:t>
            </a:r>
            <a:r>
              <a:rPr lang="en-US" sz="2400" b="1" dirty="0">
                <a:solidFill>
                  <a:srgbClr val="002060"/>
                </a:solidFill>
                <a:latin typeface="Adobe Caslon Pro" panose="0205050205050A020403" pitchFamily="18" charset="0"/>
                <a:cs typeface="+mj-cs"/>
              </a:rPr>
              <a:t>Do Follow</a:t>
            </a:r>
            <a:r>
              <a:rPr lang="ar-EG" sz="2400" b="1" dirty="0">
                <a:solidFill>
                  <a:srgbClr val="002060"/>
                </a:solidFill>
                <a:latin typeface="Adobe Caslon Pro" panose="0205050205050A020403" pitchFamily="18" charset="0"/>
                <a:cs typeface="+mj-cs"/>
              </a:rPr>
              <a:t>  خاصية التتبع &amp; عدم التتبع</a:t>
            </a:r>
          </a:p>
          <a:p>
            <a:pPr lvl="0" algn="justLow" rtl="1">
              <a:lnSpc>
                <a:spcPct val="150000"/>
              </a:lnSpc>
            </a:pPr>
            <a:r>
              <a:rPr lang="ar-EG" sz="2400" b="1" dirty="0">
                <a:solidFill>
                  <a:srgbClr val="002060"/>
                </a:solidFill>
                <a:latin typeface="Adobe Caslon Pro" panose="0205050205050A020403" pitchFamily="18" charset="0"/>
                <a:cs typeface="+mj-cs"/>
              </a:rPr>
              <a:t>12. </a:t>
            </a:r>
            <a:r>
              <a:rPr lang="en-US" sz="2400" b="1" dirty="0">
                <a:solidFill>
                  <a:srgbClr val="002060"/>
                </a:solidFill>
                <a:latin typeface="Adobe Caslon Pro" panose="0205050205050A020403" pitchFamily="18" charset="0"/>
                <a:cs typeface="+mj-cs"/>
              </a:rPr>
              <a:t>301 Redirect</a:t>
            </a:r>
            <a:r>
              <a:rPr lang="ar-EG" sz="2400" b="1" dirty="0">
                <a:solidFill>
                  <a:srgbClr val="002060"/>
                </a:solidFill>
                <a:latin typeface="Adobe Caslon Pro" panose="0205050205050A020403" pitchFamily="18" charset="0"/>
                <a:cs typeface="+mj-cs"/>
              </a:rPr>
              <a:t>   عملية إعادة توجيه 301 </a:t>
            </a:r>
          </a:p>
          <a:p>
            <a:pPr lvl="0" algn="justLow" rtl="1">
              <a:lnSpc>
                <a:spcPct val="150000"/>
              </a:lnSpc>
            </a:pPr>
            <a:r>
              <a:rPr lang="en-US" sz="2400" b="1" dirty="0">
                <a:solidFill>
                  <a:srgbClr val="002060"/>
                </a:solidFill>
                <a:latin typeface="Adobe Caslon Pro" panose="0205050205050A020403" pitchFamily="18" charset="0"/>
                <a:cs typeface="+mj-cs"/>
              </a:rPr>
              <a:t>13 </a:t>
            </a:r>
            <a:r>
              <a:rPr lang="ar-EG" sz="2400" b="1" dirty="0">
                <a:solidFill>
                  <a:srgbClr val="002060"/>
                </a:solidFill>
                <a:latin typeface="Adobe Caslon Pro" panose="0205050205050A020403" pitchFamily="18" charset="0"/>
                <a:cs typeface="+mj-cs"/>
              </a:rPr>
              <a:t>. </a:t>
            </a:r>
            <a:r>
              <a:rPr lang="en-US" sz="2400" b="1" dirty="0">
                <a:solidFill>
                  <a:srgbClr val="002060"/>
                </a:solidFill>
                <a:latin typeface="Adobe Caslon Pro" panose="0205050205050A020403" pitchFamily="18" charset="0"/>
                <a:cs typeface="+mj-cs"/>
              </a:rPr>
              <a:t> Headings</a:t>
            </a:r>
            <a:r>
              <a:rPr lang="ar-EG" sz="2400" b="1" dirty="0">
                <a:solidFill>
                  <a:srgbClr val="002060"/>
                </a:solidFill>
                <a:latin typeface="Adobe Caslon Pro" panose="0205050205050A020403" pitchFamily="18" charset="0"/>
                <a:cs typeface="+mj-cs"/>
              </a:rPr>
              <a:t> العناوين</a:t>
            </a:r>
          </a:p>
          <a:p>
            <a:pPr lvl="0" algn="justLow" rtl="1">
              <a:lnSpc>
                <a:spcPct val="150000"/>
              </a:lnSpc>
            </a:pPr>
            <a:r>
              <a:rPr lang="ar-EG" sz="2400" b="1" dirty="0">
                <a:solidFill>
                  <a:srgbClr val="002060"/>
                </a:solidFill>
                <a:latin typeface="Adobe Caslon Pro" panose="0205050205050A020403" pitchFamily="18" charset="0"/>
                <a:cs typeface="+mj-cs"/>
              </a:rPr>
              <a:t>14. </a:t>
            </a:r>
            <a:r>
              <a:rPr lang="en-US" sz="2400" b="1" dirty="0">
                <a:solidFill>
                  <a:srgbClr val="002060"/>
                </a:solidFill>
                <a:latin typeface="Adobe Caslon Pro" panose="0205050205050A020403" pitchFamily="18" charset="0"/>
                <a:cs typeface="+mj-cs"/>
              </a:rPr>
              <a:t>Back links &amp;Inbound Links</a:t>
            </a:r>
            <a:r>
              <a:rPr lang="ar-EG" sz="2400" b="1" dirty="0">
                <a:solidFill>
                  <a:srgbClr val="002060"/>
                </a:solidFill>
                <a:latin typeface="Adobe Caslon Pro" panose="0205050205050A020403" pitchFamily="18" charset="0"/>
                <a:cs typeface="+mj-cs"/>
              </a:rPr>
              <a:t> روابط خلفية </a:t>
            </a:r>
          </a:p>
          <a:p>
            <a:pPr lvl="0" algn="justLow" rtl="1">
              <a:lnSpc>
                <a:spcPct val="150000"/>
              </a:lnSpc>
            </a:pPr>
            <a:r>
              <a:rPr lang="ar-EG" sz="2400" b="1" dirty="0">
                <a:solidFill>
                  <a:srgbClr val="002060"/>
                </a:solidFill>
                <a:latin typeface="Adobe Caslon Pro" panose="0205050205050A020403" pitchFamily="18" charset="0"/>
                <a:cs typeface="+mj-cs"/>
              </a:rPr>
              <a:t>15. </a:t>
            </a:r>
            <a:r>
              <a:rPr lang="en-US" sz="2400" b="1" dirty="0">
                <a:solidFill>
                  <a:srgbClr val="002060"/>
                </a:solidFill>
                <a:latin typeface="Adobe Caslon Pro" panose="0205050205050A020403" pitchFamily="18" charset="0"/>
                <a:cs typeface="+mj-cs"/>
              </a:rPr>
              <a:t>Outbound Links </a:t>
            </a:r>
            <a:r>
              <a:rPr lang="ar-EG" sz="2400" b="1" dirty="0">
                <a:solidFill>
                  <a:srgbClr val="002060"/>
                </a:solidFill>
                <a:latin typeface="Adobe Caslon Pro" panose="0205050205050A020403" pitchFamily="18" charset="0"/>
                <a:cs typeface="+mj-cs"/>
              </a:rPr>
              <a:t>&amp; </a:t>
            </a:r>
            <a:r>
              <a:rPr lang="en-US" sz="2400" b="1" dirty="0">
                <a:solidFill>
                  <a:srgbClr val="002060"/>
                </a:solidFill>
                <a:latin typeface="Adobe Caslon Pro" panose="0205050205050A020403" pitchFamily="18" charset="0"/>
                <a:cs typeface="+mj-cs"/>
              </a:rPr>
              <a:t>External Links</a:t>
            </a:r>
            <a:r>
              <a:rPr lang="ar-EG" sz="2400" b="1" dirty="0">
                <a:solidFill>
                  <a:srgbClr val="002060"/>
                </a:solidFill>
                <a:latin typeface="Adobe Caslon Pro" panose="0205050205050A020403" pitchFamily="18" charset="0"/>
                <a:cs typeface="+mj-cs"/>
              </a:rPr>
              <a:t>   روابط خارجية </a:t>
            </a:r>
          </a:p>
          <a:p>
            <a:pPr lvl="0" algn="justLow" rtl="1">
              <a:lnSpc>
                <a:spcPct val="150000"/>
              </a:lnSpc>
            </a:pPr>
            <a:r>
              <a:rPr lang="ar-EG" sz="2400" b="1" dirty="0">
                <a:solidFill>
                  <a:srgbClr val="002060"/>
                </a:solidFill>
                <a:latin typeface="Adobe Caslon Pro" panose="0205050205050A020403" pitchFamily="18" charset="0"/>
                <a:cs typeface="+mj-cs"/>
              </a:rPr>
              <a:t>16 .</a:t>
            </a:r>
            <a:r>
              <a:rPr lang="en-US" sz="2400" b="1" dirty="0">
                <a:solidFill>
                  <a:srgbClr val="002060"/>
                </a:solidFill>
                <a:latin typeface="Adobe Caslon Pro" panose="0205050205050A020403" pitchFamily="18" charset="0"/>
                <a:cs typeface="+mj-cs"/>
              </a:rPr>
              <a:t> -No Index</a:t>
            </a:r>
            <a:r>
              <a:rPr lang="ar-EG" sz="2400" b="1" dirty="0">
                <a:solidFill>
                  <a:srgbClr val="002060"/>
                </a:solidFill>
                <a:latin typeface="Adobe Caslon Pro" panose="0205050205050A020403" pitchFamily="18" charset="0"/>
                <a:cs typeface="+mj-cs"/>
              </a:rPr>
              <a:t> </a:t>
            </a:r>
            <a:r>
              <a:rPr lang="en-US" sz="2400" b="1" dirty="0">
                <a:solidFill>
                  <a:srgbClr val="002060"/>
                </a:solidFill>
                <a:latin typeface="Adobe Caslon Pro" panose="0205050205050A020403" pitchFamily="18" charset="0"/>
                <a:cs typeface="+mj-cs"/>
              </a:rPr>
              <a:t>Inde</a:t>
            </a:r>
            <a:r>
              <a:rPr lang="en-US" sz="2000" b="1" dirty="0">
                <a:solidFill>
                  <a:srgbClr val="002060"/>
                </a:solidFill>
                <a:latin typeface="Adobe Caslon Pro" panose="0205050205050A020403" pitchFamily="18" charset="0"/>
                <a:cs typeface="Adobe Arabic" panose="02040503050201020203" pitchFamily="18" charset="-78"/>
              </a:rPr>
              <a:t>x</a:t>
            </a:r>
            <a:r>
              <a:rPr lang="ar-EG" sz="2000" b="1" dirty="0">
                <a:solidFill>
                  <a:srgbClr val="002060"/>
                </a:solidFill>
                <a:latin typeface="Adobe Caslon Pro" panose="0205050205050A020403" pitchFamily="18" charset="0"/>
                <a:cs typeface="Adobe Arabic" panose="02040503050201020203" pitchFamily="18" charset="-78"/>
              </a:rPr>
              <a:t>  </a:t>
            </a:r>
            <a:r>
              <a:rPr lang="ar-EG" sz="2000" b="1" dirty="0">
                <a:solidFill>
                  <a:srgbClr val="002060"/>
                </a:solidFill>
                <a:latin typeface="Adobe Caslon Pro" panose="0205050205050A020403" pitchFamily="18" charset="0"/>
                <a:cs typeface="+mj-cs"/>
              </a:rPr>
              <a:t>فهرسة&amp; عدم فهرسة </a:t>
            </a:r>
          </a:p>
        </p:txBody>
      </p:sp>
    </p:spTree>
    <p:extLst>
      <p:ext uri="{BB962C8B-B14F-4D97-AF65-F5344CB8AC3E}">
        <p14:creationId xmlns:p14="http://schemas.microsoft.com/office/powerpoint/2010/main" val="248197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181465"/>
            <a:ext cx="12191999" cy="603032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446706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147935" y="948988"/>
            <a:ext cx="8587000" cy="830997"/>
          </a:xfrm>
          <a:prstGeom prst="rect">
            <a:avLst/>
          </a:prstGeom>
          <a:noFill/>
        </p:spPr>
        <p:txBody>
          <a:bodyPr wrap="square" rtlCol="0">
            <a:spAutoFit/>
          </a:bodyPr>
          <a:lstStyle/>
          <a:p>
            <a:pPr algn="r"/>
            <a:endParaRPr lang="en-US" sz="2400" b="1" dirty="0">
              <a:latin typeface="Times New Roman" panose="02020603050405020304" pitchFamily="18" charset="0"/>
              <a:cs typeface="Times New Roman" panose="02020603050405020304" pitchFamily="18" charset="0"/>
            </a:endParaRPr>
          </a:p>
          <a:p>
            <a:pPr algn="justLow" rtl="1"/>
            <a:r>
              <a:rPr lang="ar-EG" sz="2400" dirty="0">
                <a:latin typeface="Times New Roman" panose="02020603050405020304" pitchFamily="18" charset="0"/>
                <a:cs typeface="Times New Roman" panose="02020603050405020304" pitchFamily="18" charset="0"/>
              </a:rPr>
              <a:t>    </a:t>
            </a:r>
            <a:endParaRPr lang="ar-EG" sz="2400" b="1" dirty="0">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288468" y="6386093"/>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1209537" y="6472671"/>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0" y="6127456"/>
            <a:ext cx="4886463" cy="523220"/>
          </a:xfrm>
          <a:prstGeom prst="rect">
            <a:avLst/>
          </a:prstGeom>
          <a:noFill/>
        </p:spPr>
        <p:txBody>
          <a:bodyPr wrap="square" rtlCol="0">
            <a:spAutoFit/>
          </a:bodyPr>
          <a:lstStyle/>
          <a:p>
            <a:pPr lvl="0"/>
            <a:r>
              <a:rPr lang="en-US" sz="28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58478"/>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10160529" y="6334780"/>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62742" y="-35383"/>
            <a:ext cx="2305141" cy="1076343"/>
          </a:xfrm>
          <a:prstGeom prst="rect">
            <a:avLst/>
          </a:prstGeom>
        </p:spPr>
      </p:pic>
      <p:sp>
        <p:nvSpPr>
          <p:cNvPr id="7" name="Rectangle: Rounded Corners 6">
            <a:extLst>
              <a:ext uri="{FF2B5EF4-FFF2-40B4-BE49-F238E27FC236}">
                <a16:creationId xmlns:a16="http://schemas.microsoft.com/office/drawing/2014/main" id="{0A129A97-E686-46E7-8A22-28BC6078FA5A}"/>
              </a:ext>
            </a:extLst>
          </p:cNvPr>
          <p:cNvSpPr/>
          <p:nvPr/>
        </p:nvSpPr>
        <p:spPr>
          <a:xfrm>
            <a:off x="5969460" y="1373827"/>
            <a:ext cx="6075620" cy="4366296"/>
          </a:xfrm>
          <a:prstGeom prst="roundRect">
            <a:avLst/>
          </a:prstGeom>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a:p>
            <a:pPr algn="justLow" rtl="1">
              <a:lnSpc>
                <a:spcPct val="150000"/>
              </a:lnSpc>
            </a:pPr>
            <a:r>
              <a:rPr lang="ar-SA" sz="2800" dirty="0">
                <a:solidFill>
                  <a:srgbClr val="002060"/>
                </a:solidFill>
                <a:ea typeface="Calibri" panose="020F0502020204030204" pitchFamily="34" charset="0"/>
                <a:cs typeface="Times New Roman" panose="02020603050405020304" pitchFamily="18" charset="0"/>
              </a:rPr>
              <a:t>عندما يتم إضافة رابط لموقع معين في محتوى النص، فإن الكلمة أو مجموعة الكلمات التي يتم إضافة الرابط إليها تُسمى الـ</a:t>
            </a:r>
            <a:r>
              <a:rPr lang="en-US" sz="2800" dirty="0">
                <a:solidFill>
                  <a:srgbClr val="002060"/>
                </a:solidFill>
                <a:latin typeface="Times New Roman" panose="02020603050405020304" pitchFamily="18" charset="0"/>
                <a:ea typeface="Calibri" panose="020F0502020204030204" pitchFamily="34" charset="0"/>
              </a:rPr>
              <a:t> Anchor Text. </a:t>
            </a:r>
            <a:r>
              <a:rPr lang="ar-EG" sz="2800" dirty="0">
                <a:solidFill>
                  <a:srgbClr val="002060"/>
                </a:solidFill>
                <a:latin typeface="Times New Roman" panose="02020603050405020304" pitchFamily="18" charset="0"/>
                <a:ea typeface="Calibri" panose="020F0502020204030204" pitchFamily="34" charset="0"/>
              </a:rPr>
              <a:t>وعند</a:t>
            </a:r>
            <a:r>
              <a:rPr lang="ar-SA" sz="2800" dirty="0">
                <a:solidFill>
                  <a:srgbClr val="002060"/>
                </a:solidFill>
                <a:latin typeface="Times New Roman" panose="02020603050405020304" pitchFamily="18" charset="0"/>
                <a:ea typeface="Calibri" panose="020F0502020204030204" pitchFamily="34" charset="0"/>
              </a:rPr>
              <a:t> ضغط المستخدم على هذا النص </a:t>
            </a:r>
            <a:r>
              <a:rPr lang="ar-EG" sz="2800" dirty="0">
                <a:solidFill>
                  <a:srgbClr val="002060"/>
                </a:solidFill>
                <a:latin typeface="Times New Roman" panose="02020603050405020304" pitchFamily="18" charset="0"/>
                <a:ea typeface="Calibri" panose="020F0502020204030204" pitchFamily="34" charset="0"/>
              </a:rPr>
              <a:t>فأنه </a:t>
            </a:r>
            <a:r>
              <a:rPr lang="ar-SA" sz="2800" dirty="0">
                <a:solidFill>
                  <a:srgbClr val="002060"/>
                </a:solidFill>
                <a:latin typeface="Times New Roman" panose="02020603050405020304" pitchFamily="18" charset="0"/>
                <a:ea typeface="Calibri" panose="020F0502020204030204" pitchFamily="34" charset="0"/>
              </a:rPr>
              <a:t>ينتقل بذلك إلى صفحة أخرى في الموقع أو موقع آخر</a:t>
            </a:r>
            <a:r>
              <a:rPr lang="ar-EG" sz="2800" dirty="0">
                <a:solidFill>
                  <a:srgbClr val="002060"/>
                </a:solidFill>
                <a:latin typeface="Times New Roman" panose="02020603050405020304" pitchFamily="18" charset="0"/>
                <a:ea typeface="Calibri" panose="020F0502020204030204" pitchFamily="34" charset="0"/>
              </a:rPr>
              <a:t>.</a:t>
            </a:r>
            <a:endParaRPr lang="ar-EG" sz="2800" dirty="0">
              <a:solidFill>
                <a:srgbClr val="002060"/>
              </a:solidFill>
              <a:latin typeface="Adobe Caslon Pro" panose="0205050205050A020403" pitchFamily="18" charset="0"/>
            </a:endParaRPr>
          </a:p>
        </p:txBody>
      </p:sp>
      <p:pic>
        <p:nvPicPr>
          <p:cNvPr id="8" name="Picture 7">
            <a:extLst>
              <a:ext uri="{FF2B5EF4-FFF2-40B4-BE49-F238E27FC236}">
                <a16:creationId xmlns:a16="http://schemas.microsoft.com/office/drawing/2014/main" id="{B4FAA998-2296-4EC4-8187-EEFB86997F8F}"/>
              </a:ext>
            </a:extLst>
          </p:cNvPr>
          <p:cNvPicPr>
            <a:picLocks noChangeAspect="1"/>
          </p:cNvPicPr>
          <p:nvPr/>
        </p:nvPicPr>
        <p:blipFill>
          <a:blip r:embed="rId8"/>
          <a:stretch>
            <a:fillRect/>
          </a:stretch>
        </p:blipFill>
        <p:spPr>
          <a:xfrm>
            <a:off x="219118" y="1373827"/>
            <a:ext cx="5621759" cy="4623190"/>
          </a:xfrm>
          <a:prstGeom prst="rect">
            <a:avLst/>
          </a:prstGeom>
          <a:ln>
            <a:noFill/>
          </a:ln>
          <a:effectLst>
            <a:outerShdw blurRad="292100" dist="139700" dir="2700000" algn="tl" rotWithShape="0">
              <a:srgbClr val="333333">
                <a:alpha val="65000"/>
              </a:srgbClr>
            </a:outerShdw>
          </a:effectLst>
        </p:spPr>
      </p:pic>
      <p:sp>
        <p:nvSpPr>
          <p:cNvPr id="15" name="Rectangle: Rounded Corners 14">
            <a:extLst>
              <a:ext uri="{FF2B5EF4-FFF2-40B4-BE49-F238E27FC236}">
                <a16:creationId xmlns:a16="http://schemas.microsoft.com/office/drawing/2014/main" id="{56DF2E7E-3438-412B-8377-078307AF0599}"/>
              </a:ext>
            </a:extLst>
          </p:cNvPr>
          <p:cNvSpPr/>
          <p:nvPr/>
        </p:nvSpPr>
        <p:spPr>
          <a:xfrm>
            <a:off x="2443231" y="581629"/>
            <a:ext cx="8074465"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400" dirty="0">
                <a:cs typeface="mohammad bold art 1" pitchFamily="2" charset="-78"/>
              </a:rPr>
              <a:t>أهم المصطلحات المستخدمة في مجال كتابة المحتوى والـ  </a:t>
            </a:r>
            <a:r>
              <a:rPr lang="en-US" sz="2400" b="1" dirty="0">
                <a:latin typeface="Adobe Caslon Pro" panose="0205050205050A020403" pitchFamily="18" charset="0"/>
                <a:cs typeface="+mj-cs"/>
              </a:rPr>
              <a:t>SEO</a:t>
            </a:r>
          </a:p>
        </p:txBody>
      </p:sp>
      <p:sp>
        <p:nvSpPr>
          <p:cNvPr id="16" name="Rectangle: Rounded Corners 15">
            <a:extLst>
              <a:ext uri="{FF2B5EF4-FFF2-40B4-BE49-F238E27FC236}">
                <a16:creationId xmlns:a16="http://schemas.microsoft.com/office/drawing/2014/main" id="{2E4E7CF8-B6D7-4FFF-81A8-69D5D10C50FC}"/>
              </a:ext>
            </a:extLst>
          </p:cNvPr>
          <p:cNvSpPr/>
          <p:nvPr/>
        </p:nvSpPr>
        <p:spPr>
          <a:xfrm>
            <a:off x="6170916" y="1533634"/>
            <a:ext cx="6075620" cy="75358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defRPr/>
            </a:pPr>
            <a:r>
              <a:rPr lang="en-US" sz="2400" b="1" dirty="0">
                <a:solidFill>
                  <a:prstClr val="white"/>
                </a:solidFill>
                <a:latin typeface="Adobe Caslon Pro" panose="0205050205050A020403" pitchFamily="18" charset="0"/>
              </a:rPr>
              <a:t>1.  Anchor Text</a:t>
            </a:r>
            <a:r>
              <a:rPr lang="en-US" sz="2800" b="1" dirty="0">
                <a:solidFill>
                  <a:prstClr val="white"/>
                </a:solidFill>
                <a:latin typeface="Adobe Caslon Pro" panose="0205050205050A020403" pitchFamily="18" charset="0"/>
              </a:rPr>
              <a:t>     </a:t>
            </a:r>
            <a:r>
              <a:rPr lang="en-US" sz="3200" b="1" dirty="0">
                <a:solidFill>
                  <a:schemeClr val="bg1"/>
                </a:solidFill>
                <a:latin typeface="Adobe Caslon Pro" panose="0205050205050A020403" pitchFamily="18" charset="0"/>
              </a:rPr>
              <a:t> </a:t>
            </a:r>
            <a:r>
              <a:rPr lang="ar-EG" sz="2400" b="1" dirty="0">
                <a:solidFill>
                  <a:schemeClr val="bg1"/>
                </a:solidFill>
                <a:latin typeface="Adobe Caslon Pro" panose="0205050205050A020403" pitchFamily="18" charset="0"/>
              </a:rPr>
              <a:t>النص الذى يحتوي علي هايبر لينك</a:t>
            </a:r>
            <a:endParaRPr kumimoji="0" lang="en-US" sz="24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01632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chemeClr val="tx1">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02954" y="920157"/>
            <a:ext cx="1091009" cy="8465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02954" y="91000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7655" y="1173278"/>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4578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226A6963-B14B-4301-BBF9-39FEF080B274}"/>
              </a:ext>
            </a:extLst>
          </p:cNvPr>
          <p:cNvSpPr/>
          <p:nvPr/>
        </p:nvSpPr>
        <p:spPr>
          <a:xfrm>
            <a:off x="4107305" y="1320268"/>
            <a:ext cx="7980835" cy="5245276"/>
          </a:xfrm>
          <a:prstGeom prst="roundRect">
            <a:avLst/>
          </a:prstGeom>
          <a:no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يعتبر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Anchor Text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الأمور الهامة للغاية للعاملين في مجال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SEO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خاصة و</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 محركات البحث المختلفة تبحث عن هذه الروابط والنصوص لتحديد مدى قوة المواقع الإلكترونية. أو ما يعرف بالـ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Authoritative Links</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وهي الروابط ذات الجودة العالية التي تقدم قيمة إضافية للمستخدمين</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ملحوظة هامة: لا تبالغ في استخدام نفس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Anchor Text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صفحة واحدة على موقعك، إذ يهدد ذلك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درجة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مصداقية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موقع، ويؤدي إلى تراجعه في صفحة نتائج البحث</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233" y="1158256"/>
            <a:ext cx="11645534" cy="5134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21343" y="5301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751" y="498507"/>
            <a:ext cx="121963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3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10" name="TextBox 9">
            <a:extLst>
              <a:ext uri="{FF2B5EF4-FFF2-40B4-BE49-F238E27FC236}">
                <a16:creationId xmlns:a16="http://schemas.microsoft.com/office/drawing/2014/main" id="{463D680D-A11B-0A8A-63D5-DD2C6F3FD516}"/>
              </a:ext>
            </a:extLst>
          </p:cNvPr>
          <p:cNvSpPr txBox="1"/>
          <p:nvPr/>
        </p:nvSpPr>
        <p:spPr>
          <a:xfrm>
            <a:off x="273233" y="995735"/>
            <a:ext cx="250067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30386" y="2162541"/>
            <a:ext cx="4452921"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243" y="26370"/>
            <a:ext cx="1670758" cy="780130"/>
          </a:xfrm>
          <a:prstGeom prst="rect">
            <a:avLst/>
          </a:prstGeom>
        </p:spPr>
      </p:pic>
      <p:sp>
        <p:nvSpPr>
          <p:cNvPr id="8" name="Rectangle: Rounded Corners 7">
            <a:extLst>
              <a:ext uri="{FF2B5EF4-FFF2-40B4-BE49-F238E27FC236}">
                <a16:creationId xmlns:a16="http://schemas.microsoft.com/office/drawing/2014/main" id="{462C86F1-4864-4ACD-ABCF-1020F2719136}"/>
              </a:ext>
            </a:extLst>
          </p:cNvPr>
          <p:cNvSpPr/>
          <p:nvPr/>
        </p:nvSpPr>
        <p:spPr>
          <a:xfrm>
            <a:off x="5636301" y="1303033"/>
            <a:ext cx="6282465" cy="463784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يعبر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Alt</a:t>
            </a:r>
            <a:r>
              <a:rPr lang="en-US" sz="1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Text</a:t>
            </a:r>
            <a:r>
              <a:rPr lang="en-US" sz="12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وصف نصي يتم إضافته إلى الصورة ويوضح محتواها</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لا يمكنك رؤية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Alt Text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عندما تنظر إلى صورة على الإنترنت، ذلك لأنه مخبأ في الواجهة الخلفية لصفحة الويب حيث تم وضع الصورة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18F9792C-8E65-48D4-ABF8-FB070567F7A5}"/>
              </a:ext>
            </a:extLst>
          </p:cNvPr>
          <p:cNvPicPr>
            <a:picLocks noChangeAspect="1"/>
          </p:cNvPicPr>
          <p:nvPr/>
        </p:nvPicPr>
        <p:blipFill>
          <a:blip r:embed="rId3"/>
          <a:stretch>
            <a:fillRect/>
          </a:stretch>
        </p:blipFill>
        <p:spPr>
          <a:xfrm>
            <a:off x="636000" y="2240709"/>
            <a:ext cx="4855963" cy="3897112"/>
          </a:xfrm>
          <a:prstGeom prst="rect">
            <a:avLst/>
          </a:prstGeom>
        </p:spPr>
      </p:pic>
      <p:sp>
        <p:nvSpPr>
          <p:cNvPr id="11" name="Rectangle: Rounded Corners 10">
            <a:extLst>
              <a:ext uri="{FF2B5EF4-FFF2-40B4-BE49-F238E27FC236}">
                <a16:creationId xmlns:a16="http://schemas.microsoft.com/office/drawing/2014/main" id="{D128DE53-F3C0-438D-A12C-FCC9A1FC9012}"/>
              </a:ext>
            </a:extLst>
          </p:cNvPr>
          <p:cNvSpPr/>
          <p:nvPr/>
        </p:nvSpPr>
        <p:spPr>
          <a:xfrm>
            <a:off x="3126204" y="1412240"/>
            <a:ext cx="5113392"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defRPr/>
            </a:pPr>
            <a:r>
              <a:rPr lang="en-US" sz="2400" b="1" dirty="0">
                <a:solidFill>
                  <a:schemeClr val="bg1"/>
                </a:solidFill>
                <a:latin typeface="Adobe Caslon Pro" panose="0205050205050A020403" pitchFamily="18" charset="0"/>
                <a:ea typeface="Calibri" panose="020F0502020204030204" pitchFamily="34" charset="0"/>
                <a:cs typeface="Times New Roman" panose="02020603050405020304" pitchFamily="18" charset="0"/>
              </a:rPr>
              <a:t>&amp;</a:t>
            </a:r>
            <a:r>
              <a:rPr lang="en-US" sz="2800" b="1" dirty="0">
                <a:solidFill>
                  <a:schemeClr val="bg1"/>
                </a:solidFill>
                <a:latin typeface="Adobe Caslon Pro" panose="0205050205050A020403" pitchFamily="18" charset="0"/>
                <a:ea typeface="Calibri" panose="020F0502020204030204" pitchFamily="34" charset="0"/>
                <a:cs typeface="Arial" panose="020B0604020202020204" pitchFamily="34" charset="0"/>
              </a:rPr>
              <a:t>Alt Attribute Text </a:t>
            </a:r>
            <a:r>
              <a:rPr lang="ar-SA" sz="2800" b="1" dirty="0">
                <a:solidFill>
                  <a:schemeClr val="bg1"/>
                </a:solidFill>
                <a:latin typeface="Adobe Caslon Pro" panose="0205050205050A020403" pitchFamily="18" charset="0"/>
                <a:ea typeface="Calibri" panose="020F0502020204030204" pitchFamily="34" charset="0"/>
                <a:cs typeface="Times New Roman" panose="02020603050405020304" pitchFamily="18" charset="0"/>
              </a:rPr>
              <a:t> </a:t>
            </a:r>
            <a:r>
              <a:rPr lang="en-US" sz="2800" b="1" dirty="0">
                <a:solidFill>
                  <a:schemeClr val="bg1"/>
                </a:solidFill>
                <a:latin typeface="Adobe Caslon Pro" panose="0205050205050A020403" pitchFamily="18" charset="0"/>
                <a:ea typeface="Calibri" panose="020F0502020204030204" pitchFamily="34" charset="0"/>
                <a:cs typeface="Times New Roman" panose="02020603050405020304" pitchFamily="18" charset="0"/>
              </a:rPr>
              <a:t>   2.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Alt Text</a:t>
            </a:r>
            <a:endPar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3" name="Rectangle: Rounded Corners 2">
            <a:extLst>
              <a:ext uri="{FF2B5EF4-FFF2-40B4-BE49-F238E27FC236}">
                <a16:creationId xmlns:a16="http://schemas.microsoft.com/office/drawing/2014/main" id="{A714137C-4DEF-4EFD-AEA3-36F82BCDD483}"/>
              </a:ext>
            </a:extLst>
          </p:cNvPr>
          <p:cNvSpPr/>
          <p:nvPr/>
        </p:nvSpPr>
        <p:spPr>
          <a:xfrm>
            <a:off x="8239597" y="1405231"/>
            <a:ext cx="3547877"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cs typeface="+mj-cs"/>
              </a:rPr>
              <a:t>وصف نصي للصورة </a:t>
            </a:r>
          </a:p>
        </p:txBody>
      </p:sp>
    </p:spTree>
    <p:extLst>
      <p:ext uri="{BB962C8B-B14F-4D97-AF65-F5344CB8AC3E}">
        <p14:creationId xmlns:p14="http://schemas.microsoft.com/office/powerpoint/2010/main" val="1558843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chemeClr val="accent1">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41430" y="1115857"/>
            <a:ext cx="6307241" cy="5135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cs typeface="+mj-cs"/>
              </a:rPr>
              <a:t>يعتبر الـ</a:t>
            </a:r>
            <a:r>
              <a:rPr lang="en-US" sz="2800" dirty="0">
                <a:solidFill>
                  <a:srgbClr val="002060"/>
                </a:solidFill>
                <a:latin typeface="Times New Roman" panose="02020603050405020304" pitchFamily="18" charset="0"/>
                <a:ea typeface="Calibri" panose="020F0502020204030204" pitchFamily="34" charset="0"/>
                <a:cs typeface="+mj-cs"/>
              </a:rPr>
              <a:t> Alt Text </a:t>
            </a:r>
            <a:r>
              <a:rPr lang="ar-SA" sz="2800" dirty="0">
                <a:solidFill>
                  <a:srgbClr val="002060"/>
                </a:solidFill>
                <a:latin typeface="Calibri" panose="020F0502020204030204" pitchFamily="34" charset="0"/>
                <a:ea typeface="Calibri" panose="020F0502020204030204" pitchFamily="34" charset="0"/>
                <a:cs typeface="+mj-cs"/>
              </a:rPr>
              <a:t>طريقة فعالة لتعزيز ترتيبك في نتائج البحث، لأنه يسمح للصور في موقعك بالظهور في نتائج البحث المختلفة التي يجريها المستخدمون</a:t>
            </a:r>
            <a:r>
              <a:rPr lang="en-US" sz="2800" dirty="0">
                <a:solidFill>
                  <a:srgbClr val="002060"/>
                </a:solidFill>
                <a:latin typeface="Times New Roman" panose="02020603050405020304" pitchFamily="18" charset="0"/>
                <a:ea typeface="Calibri" panose="020F0502020204030204" pitchFamily="34"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cs typeface="+mj-cs"/>
              </a:rPr>
              <a:t>ليس هذا </a:t>
            </a:r>
            <a:r>
              <a:rPr lang="ar-EG" sz="2800" dirty="0">
                <a:solidFill>
                  <a:srgbClr val="002060"/>
                </a:solidFill>
                <a:latin typeface="Calibri" panose="020F0502020204030204" pitchFamily="34" charset="0"/>
                <a:ea typeface="Calibri" panose="020F0502020204030204" pitchFamily="34" charset="0"/>
                <a:cs typeface="+mj-cs"/>
              </a:rPr>
              <a:t>ف</a:t>
            </a:r>
            <a:r>
              <a:rPr lang="ar-SA" sz="2800" dirty="0">
                <a:solidFill>
                  <a:srgbClr val="002060"/>
                </a:solidFill>
                <a:latin typeface="Calibri" panose="020F0502020204030204" pitchFamily="34" charset="0"/>
                <a:ea typeface="Calibri" panose="020F0502020204030204" pitchFamily="34" charset="0"/>
                <a:cs typeface="+mj-cs"/>
              </a:rPr>
              <a:t>حسب، فالـ</a:t>
            </a:r>
            <a:r>
              <a:rPr lang="en-US" sz="2800" dirty="0">
                <a:solidFill>
                  <a:srgbClr val="002060"/>
                </a:solidFill>
                <a:latin typeface="Times New Roman" panose="02020603050405020304" pitchFamily="18" charset="0"/>
                <a:ea typeface="Calibri" panose="020F0502020204030204" pitchFamily="34" charset="0"/>
                <a:cs typeface="+mj-cs"/>
              </a:rPr>
              <a:t> Alt Text </a:t>
            </a:r>
            <a:r>
              <a:rPr lang="ar-SA" sz="2800" dirty="0">
                <a:solidFill>
                  <a:srgbClr val="002060"/>
                </a:solidFill>
                <a:latin typeface="Calibri" panose="020F0502020204030204" pitchFamily="34" charset="0"/>
                <a:ea typeface="Calibri" panose="020F0502020204030204" pitchFamily="34" charset="0"/>
                <a:cs typeface="+mj-cs"/>
              </a:rPr>
              <a:t>يساعد جمهورك ممن لا يستطيعون النظر والذين يستخدمون أجهزة القراءة في فهم ما تعنيه الصور التي أضفتها في موقعك، وبالتالي تحسين تجربة المستخدم لديك</a:t>
            </a:r>
            <a:r>
              <a:rPr lang="en-US" sz="2800" dirty="0">
                <a:solidFill>
                  <a:srgbClr val="002060"/>
                </a:solidFill>
                <a:latin typeface="Times New Roman" panose="02020603050405020304" pitchFamily="18" charset="0"/>
                <a:ea typeface="Calibri" panose="020F0502020204030204" pitchFamily="34"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C8309D5C-853E-4CC1-BD33-C667E607F1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211" y="1115857"/>
            <a:ext cx="5014154" cy="4954411"/>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744837" y="738024"/>
            <a:ext cx="7168620" cy="6119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تعبر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Authority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قوة الصفحة وقدرتها على تحقيق ترتيب عالٍ في نتائج بحث محركات البحث. حيث أن قوة الصفحة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(Page Authority)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تعتمد على 4 عوامل أساسية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SzPts val="1000"/>
              <a:buFont typeface="Courier New" panose="02070309020205020404" pitchFamily="49" charset="0"/>
              <a:buChar char="o"/>
              <a:tabLst>
                <a:tab pos="457200" algn="l"/>
              </a:tabLs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عمر الصفحة</a:t>
            </a: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15000"/>
              </a:lnSpc>
              <a:spcAft>
                <a:spcPts val="800"/>
              </a:spcAft>
              <a:buSzPts val="1000"/>
              <a:buFont typeface="Courier New" panose="02070309020205020404" pitchFamily="49" charset="0"/>
              <a:buChar char="o"/>
              <a:tabLst>
                <a:tab pos="457200" algn="l"/>
              </a:tabLs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حركة مرور الويب والزيارات التي تشهدها الصفحة</a:t>
            </a: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15000"/>
              </a:lnSpc>
              <a:spcAft>
                <a:spcPts val="800"/>
              </a:spcAft>
              <a:buSzPts val="1000"/>
              <a:buFont typeface="Courier New" panose="02070309020205020404" pitchFamily="49" charset="0"/>
              <a:buChar char="o"/>
              <a:tabLst>
                <a:tab pos="457200" algn="l"/>
              </a:tabLs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تاريخ الموقع وقوته</a:t>
            </a: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15000"/>
              </a:lnSpc>
              <a:spcAft>
                <a:spcPts val="800"/>
              </a:spcAft>
              <a:buSzPts val="1000"/>
              <a:buFont typeface="Courier New" panose="02070309020205020404" pitchFamily="49" charset="0"/>
              <a:buChar char="o"/>
              <a:tabLst>
                <a:tab pos="457200" algn="l"/>
              </a:tabLs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مدى أصالة محتوى الصفحة</a:t>
            </a: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هذه العوامل الأربعة تفسر السبب وراء كون المواقع التي تنتهي بـ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"Edu"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"gov"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تعتبر أكثر قوة ولها سلطة أعلى من المواقع التي تنتهي بـ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"com"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"net"</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80431" y="5929863"/>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14681" y="598783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50635" y="6255254"/>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805763FE-F42B-4238-8C04-7C9F108B40C8}"/>
              </a:ext>
            </a:extLst>
          </p:cNvPr>
          <p:cNvPicPr>
            <a:picLocks noChangeAspect="1"/>
          </p:cNvPicPr>
          <p:nvPr/>
        </p:nvPicPr>
        <p:blipFill>
          <a:blip r:embed="rId3"/>
          <a:stretch>
            <a:fillRect/>
          </a:stretch>
        </p:blipFill>
        <p:spPr>
          <a:xfrm>
            <a:off x="52906" y="1685238"/>
            <a:ext cx="4691931" cy="3826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ectangle: Rounded Corners 11">
            <a:extLst>
              <a:ext uri="{FF2B5EF4-FFF2-40B4-BE49-F238E27FC236}">
                <a16:creationId xmlns:a16="http://schemas.microsoft.com/office/drawing/2014/main" id="{AF4E74A4-75E8-45BD-AEAB-0AFDFBD8354B}"/>
              </a:ext>
            </a:extLst>
          </p:cNvPr>
          <p:cNvSpPr/>
          <p:nvPr/>
        </p:nvSpPr>
        <p:spPr>
          <a:xfrm>
            <a:off x="6775555" y="738024"/>
            <a:ext cx="5124346" cy="78495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lnSpc>
                <a:spcPct val="115000"/>
              </a:lnSpc>
              <a:spcAft>
                <a:spcPts val="800"/>
              </a:spcAft>
            </a:pPr>
            <a:r>
              <a:rPr lang="en-US" sz="3200" b="1" dirty="0">
                <a:solidFill>
                  <a:schemeClr val="bg1"/>
                </a:solidFill>
                <a:latin typeface="Adobe Caslon Pro" panose="0205050205050A020403" pitchFamily="18" charset="0"/>
                <a:ea typeface="Calibri" panose="020F0502020204030204" pitchFamily="34" charset="0"/>
                <a:cs typeface="+mj-cs"/>
              </a:rPr>
              <a:t>3</a:t>
            </a:r>
            <a:r>
              <a:rPr lang="en-US" sz="2400" b="1" dirty="0">
                <a:solidFill>
                  <a:schemeClr val="bg1"/>
                </a:solidFill>
                <a:latin typeface="Adobe Caslon Pro" panose="0205050205050A020403" pitchFamily="18" charset="0"/>
                <a:ea typeface="Calibri" panose="020F0502020204030204" pitchFamily="34" charset="0"/>
                <a:cs typeface="+mj-cs"/>
              </a:rPr>
              <a:t>.</a:t>
            </a:r>
            <a:r>
              <a:rPr kumimoji="0" lang="en-US" sz="28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Adobe Arabic" panose="02040503050201020203" pitchFamily="18" charset="-78"/>
              </a:rPr>
              <a:t>Authority  </a:t>
            </a:r>
            <a:r>
              <a:rPr kumimoji="0" lang="ar-EG" sz="36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Adobe Arabic" panose="02040503050201020203" pitchFamily="18" charset="-78"/>
              </a:rPr>
              <a:t>قوة الصفحة    </a:t>
            </a:r>
            <a:endParaRPr kumimoji="0" lang="en-US" sz="28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97728" y="1005089"/>
            <a:ext cx="5969486" cy="561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4.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هي برامج تقوم بفهرسة وجمع وتحليل معلومات مواقع الويب بسرعة فائقة لا يمكن للإنسان تحقيقها. حيث أن هذه البرامج تخلق ما نسبته 60% من حركة المرور على الإنترنت. وهي مهمة للغاية للعاملين في مجال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SEO  </a:t>
            </a:r>
            <a:r>
              <a:rPr lang="ar-SA" sz="2400" dirty="0">
                <a:solidFill>
                  <a:srgbClr val="002060"/>
                </a:solidFill>
                <a:latin typeface="Times New Roman" panose="02020603050405020304" pitchFamily="18" charset="0"/>
                <a:ea typeface="Calibri" panose="020F0502020204030204" pitchFamily="34" charset="0"/>
              </a:rPr>
              <a:t>حيث يمكنهم الاستفادة منها في جمع المعلومات عن مواقعهم الخاصة والمواقع الأخرى</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كذلك تُتيح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Bots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 روبوتات الويب إمكانية مشاركة المحتوى على الإنترنت فور ظهوره</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83645" y="5925490"/>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83645" y="5952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7969395" y="6222316"/>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516F0349-422A-47FC-B95D-845883A18F50}"/>
              </a:ext>
            </a:extLst>
          </p:cNvPr>
          <p:cNvSpPr/>
          <p:nvPr/>
        </p:nvSpPr>
        <p:spPr>
          <a:xfrm>
            <a:off x="1726625" y="986857"/>
            <a:ext cx="3385883" cy="78495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lnSpc>
                <a:spcPct val="115000"/>
              </a:lnSpc>
              <a:spcAft>
                <a:spcPts val="800"/>
              </a:spcAft>
            </a:pPr>
            <a:r>
              <a:rPr kumimoji="0" lang="en-US" sz="28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Adobe Arabic" panose="02040503050201020203" pitchFamily="18" charset="-78"/>
              </a:rPr>
              <a:t>4. Bots   </a:t>
            </a:r>
            <a:r>
              <a:rPr kumimoji="0" lang="ar-EG" sz="28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mj-cs"/>
              </a:rPr>
              <a:t>روبوتات</a:t>
            </a:r>
            <a:endParaRPr kumimoji="0" lang="en-US" sz="28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mj-cs"/>
            </a:endParaRPr>
          </a:p>
        </p:txBody>
      </p:sp>
      <p:pic>
        <p:nvPicPr>
          <p:cNvPr id="5" name="Picture 4">
            <a:extLst>
              <a:ext uri="{FF2B5EF4-FFF2-40B4-BE49-F238E27FC236}">
                <a16:creationId xmlns:a16="http://schemas.microsoft.com/office/drawing/2014/main" id="{AADDA523-2A6C-48E0-B701-4310DC4C753E}"/>
              </a:ext>
            </a:extLst>
          </p:cNvPr>
          <p:cNvPicPr>
            <a:picLocks noChangeAspect="1"/>
          </p:cNvPicPr>
          <p:nvPr/>
        </p:nvPicPr>
        <p:blipFill>
          <a:blip r:embed="rId3">
            <a:duotone>
              <a:prstClr val="black"/>
              <a:schemeClr val="accent5">
                <a:tint val="45000"/>
                <a:satMod val="400000"/>
              </a:schemeClr>
            </a:duotone>
          </a:blip>
          <a:stretch>
            <a:fillRect/>
          </a:stretch>
        </p:blipFill>
        <p:spPr>
          <a:xfrm>
            <a:off x="6558608" y="1236112"/>
            <a:ext cx="5390903" cy="4385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828803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54795" y="1252786"/>
            <a:ext cx="5703912" cy="526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Tx/>
              <a:buChar char="-"/>
              <a:defRPr/>
            </a:pPr>
            <a:r>
              <a:rPr lang="ar-SA" sz="2400" dirty="0">
                <a:solidFill>
                  <a:srgbClr val="002060"/>
                </a:solidFill>
                <a:ea typeface="Calibri" panose="020F0502020204030204" pitchFamily="34" charset="0"/>
                <a:cs typeface="+mj-cs"/>
              </a:rPr>
              <a:t>يُطلق على العنوان أسماء أخرى مثل الـ</a:t>
            </a:r>
            <a:r>
              <a:rPr lang="en-US" sz="2400" dirty="0">
                <a:solidFill>
                  <a:srgbClr val="002060"/>
                </a:solidFill>
                <a:latin typeface="Times New Roman" panose="02020603050405020304" pitchFamily="18" charset="0"/>
                <a:ea typeface="Calibri" panose="020F0502020204030204" pitchFamily="34" charset="0"/>
                <a:cs typeface="+mj-cs"/>
              </a:rPr>
              <a:t> Meta Title </a:t>
            </a:r>
            <a:r>
              <a:rPr lang="ar-SA" sz="2400" dirty="0">
                <a:solidFill>
                  <a:srgbClr val="002060"/>
                </a:solidFill>
                <a:ea typeface="Calibri" panose="020F0502020204030204" pitchFamily="34" charset="0"/>
                <a:cs typeface="+mj-cs"/>
              </a:rPr>
              <a:t>أو الـ</a:t>
            </a:r>
            <a:r>
              <a:rPr lang="en-US" sz="2400" dirty="0">
                <a:solidFill>
                  <a:srgbClr val="002060"/>
                </a:solidFill>
                <a:latin typeface="Times New Roman" panose="02020603050405020304" pitchFamily="18" charset="0"/>
                <a:ea typeface="Calibri" panose="020F0502020204030204" pitchFamily="34" charset="0"/>
                <a:cs typeface="+mj-cs"/>
              </a:rPr>
              <a:t> Page Title </a:t>
            </a:r>
            <a:r>
              <a:rPr lang="ar-SA" sz="2400" dirty="0">
                <a:solidFill>
                  <a:srgbClr val="002060"/>
                </a:solidFill>
                <a:ea typeface="Calibri" panose="020F0502020204030204" pitchFamily="34" charset="0"/>
                <a:cs typeface="+mj-cs"/>
              </a:rPr>
              <a:t>، </a:t>
            </a:r>
            <a:r>
              <a:rPr lang="ar-EG" sz="2400" dirty="0">
                <a:solidFill>
                  <a:srgbClr val="002060"/>
                </a:solidFill>
                <a:ea typeface="Calibri" panose="020F0502020204030204" pitchFamily="34" charset="0"/>
                <a:cs typeface="+mj-cs"/>
              </a:rPr>
              <a:t>فجميعها ي</a:t>
            </a:r>
            <a:r>
              <a:rPr lang="ar-SA" sz="2400" dirty="0">
                <a:solidFill>
                  <a:srgbClr val="002060"/>
                </a:solidFill>
                <a:ea typeface="Calibri" panose="020F0502020204030204" pitchFamily="34" charset="0"/>
                <a:cs typeface="+mj-cs"/>
              </a:rPr>
              <a:t>عبر عن الأمر ذاته</a:t>
            </a:r>
            <a:r>
              <a:rPr lang="ar-EG" sz="2400" dirty="0">
                <a:solidFill>
                  <a:srgbClr val="002060"/>
                </a:solidFill>
                <a:ea typeface="Calibri" panose="020F0502020204030204" pitchFamily="34" charset="0"/>
                <a:cs typeface="+mj-cs"/>
              </a:rPr>
              <a:t>.</a:t>
            </a:r>
          </a:p>
          <a:p>
            <a:pPr marL="342900" lvl="0" indent="-342900" algn="justLow" rtl="1">
              <a:lnSpc>
                <a:spcPct val="150000"/>
              </a:lnSpc>
              <a:spcAft>
                <a:spcPts val="800"/>
              </a:spcAft>
              <a:buFontTx/>
              <a:buChar char="-"/>
              <a:defRPr/>
            </a:pPr>
            <a:r>
              <a:rPr lang="ar-EG" sz="2400" dirty="0">
                <a:solidFill>
                  <a:srgbClr val="002060"/>
                </a:solidFill>
                <a:ea typeface="Calibri" panose="020F0502020204030204" pitchFamily="34" charset="0"/>
                <a:cs typeface="+mj-cs"/>
              </a:rPr>
              <a:t>وكما يعبر عنها الاسم، فعلامة العنوان أو الـ </a:t>
            </a:r>
            <a:r>
              <a:rPr lang="en-US" sz="2400"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Title Tag </a:t>
            </a:r>
            <a:r>
              <a:rPr lang="ar-EG" sz="2400" dirty="0">
                <a:solidFill>
                  <a:srgbClr val="002060"/>
                </a:solidFill>
                <a:ea typeface="Calibri" panose="020F0502020204030204" pitchFamily="34" charset="0"/>
                <a:cs typeface="+mj-cs"/>
              </a:rPr>
              <a:t>هي النص الذي يعبر عن عنوان الصفحة، والذي يظهر في صفحة نتائج البحث باللون الأزرق، حيث يمكنك الضغط عليه لتنتقل إلى الموقع الإلكتروني أو الصفحة التي يُشير إليها.</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0" name="Rectangle: Rounded Corners 9">
            <a:extLst>
              <a:ext uri="{FF2B5EF4-FFF2-40B4-BE49-F238E27FC236}">
                <a16:creationId xmlns:a16="http://schemas.microsoft.com/office/drawing/2014/main" id="{97788782-A3C9-4060-857F-A8E54A1F4EA5}"/>
              </a:ext>
            </a:extLst>
          </p:cNvPr>
          <p:cNvSpPr/>
          <p:nvPr/>
        </p:nvSpPr>
        <p:spPr>
          <a:xfrm>
            <a:off x="4031789" y="336008"/>
            <a:ext cx="4128421"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defRPr/>
            </a:pPr>
            <a:r>
              <a:rPr lang="en-US" sz="2800" b="1" dirty="0">
                <a:latin typeface="Times New Roman" panose="02020603050405020304" pitchFamily="18" charset="0"/>
                <a:ea typeface="Calibri" panose="020F0502020204030204" pitchFamily="34" charset="0"/>
              </a:rPr>
              <a:t>5.Title Tag  </a:t>
            </a:r>
            <a:r>
              <a:rPr lang="ar-EG" sz="2800" b="1" dirty="0">
                <a:latin typeface="Times New Roman" panose="02020603050405020304" pitchFamily="18" charset="0"/>
                <a:ea typeface="Calibri" panose="020F0502020204030204" pitchFamily="34" charset="0"/>
              </a:rPr>
              <a:t> علامة العنوان </a:t>
            </a:r>
            <a:endPar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mn-cs"/>
            </a:endParaRPr>
          </a:p>
        </p:txBody>
      </p:sp>
      <p:pic>
        <p:nvPicPr>
          <p:cNvPr id="6" name="Picture 5">
            <a:extLst>
              <a:ext uri="{FF2B5EF4-FFF2-40B4-BE49-F238E27FC236}">
                <a16:creationId xmlns:a16="http://schemas.microsoft.com/office/drawing/2014/main" id="{05A08982-61F5-42A1-9F56-38F29BF3C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293" y="1075427"/>
            <a:ext cx="4826833" cy="5201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0" y="894341"/>
            <a:ext cx="5647717" cy="5917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بالإضافة إلى كونها أحد عناصر لغة البرمجة</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HTML</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فعلامات العنوان مهمة للغاية في تحسين محركات البحث /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SEO</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حيث تساعد الشركات على وصف ما تحتويه مواقع الويب الخاصة بها بدقة في صفحات نتائج البحث وصفحات متصفح الإنترنت</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هذا إلى جانب أن العمل على تحسين علامات العنوان</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Title</a:t>
            </a:r>
            <a:r>
              <a:rPr lang="en-US" sz="105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Tags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لكل صفحة، يساعد المستخدمين ومحركات البحث على قياس المحتوى التي تتضمنه المواقع المختلفة بسرعة، الأمر الذي يُتيح ربط الصفحات معًا وترتيبها بسهولة أكبر</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52966B42-962F-4EFF-A083-24B2A1AE9AAF}"/>
              </a:ext>
            </a:extLst>
          </p:cNvPr>
          <p:cNvPicPr>
            <a:picLocks noChangeAspect="1"/>
          </p:cNvPicPr>
          <p:nvPr/>
        </p:nvPicPr>
        <p:blipFill>
          <a:blip r:embed="rId3"/>
          <a:stretch>
            <a:fillRect/>
          </a:stretch>
        </p:blipFill>
        <p:spPr>
          <a:xfrm>
            <a:off x="153477" y="1454559"/>
            <a:ext cx="5805415" cy="4443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0554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56420" y="1188684"/>
            <a:ext cx="6201214" cy="526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يتشابه</a:t>
            </a:r>
            <a:r>
              <a:rPr lang="ar-SA" sz="2800" dirty="0">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الـ</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Meta Description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 علامة العنوان في كونه يقدم وصفًا للصفحة. وهو عبارة عن فقرة من سطرين أو ثلاثة أسطر تصف باختصار ما تحتويه هذه الصفحة من محتوى</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كلما كان هذا الوصف أكثر دقة وارتباطًا بالكلمة التي يتم البحث عنها في محركات البحث وبالمحتوى الذي تتضمنه صفحتك؛ كلما زادت فرصة ظهوره في صفحة نتائج البحث تحت علامة العنوان</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3253012" y="537394"/>
            <a:ext cx="6201214"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defRPr/>
            </a:pPr>
            <a:r>
              <a:rPr lang="en-US" sz="2800" b="1" dirty="0">
                <a:latin typeface="Times New Roman" panose="02020603050405020304" pitchFamily="18" charset="0"/>
                <a:ea typeface="Calibri" panose="020F0502020204030204" pitchFamily="34" charset="0"/>
              </a:rPr>
              <a:t>6. Meta Description </a:t>
            </a:r>
            <a:r>
              <a:rPr lang="ar-EG" sz="2800" b="1" dirty="0">
                <a:latin typeface="Times New Roman" panose="02020603050405020304" pitchFamily="18" charset="0"/>
                <a:ea typeface="Calibri" panose="020F0502020204030204" pitchFamily="34" charset="0"/>
              </a:rPr>
              <a:t>الوصف التعريفي    </a:t>
            </a:r>
            <a:endPar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mn-cs"/>
            </a:endParaRPr>
          </a:p>
        </p:txBody>
      </p:sp>
      <p:pic>
        <p:nvPicPr>
          <p:cNvPr id="8" name="Picture 7">
            <a:extLst>
              <a:ext uri="{FF2B5EF4-FFF2-40B4-BE49-F238E27FC236}">
                <a16:creationId xmlns:a16="http://schemas.microsoft.com/office/drawing/2014/main" id="{2437E286-3A76-45E1-A4D7-1CA03E45A22F}"/>
              </a:ext>
            </a:extLst>
          </p:cNvPr>
          <p:cNvPicPr/>
          <p:nvPr/>
        </p:nvPicPr>
        <p:blipFill>
          <a:blip r:embed="rId3">
            <a:extLst>
              <a:ext uri="{28A0092B-C50C-407E-A947-70E740481C1C}">
                <a14:useLocalDpi xmlns:a14="http://schemas.microsoft.com/office/drawing/2010/main" val="0"/>
              </a:ext>
            </a:extLst>
          </a:blip>
          <a:stretch>
            <a:fillRect/>
          </a:stretch>
        </p:blipFill>
        <p:spPr>
          <a:xfrm>
            <a:off x="130592" y="1476266"/>
            <a:ext cx="5233435" cy="43996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35674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41845" y="1188684"/>
            <a:ext cx="6415789" cy="526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800" dirty="0">
                <a:solidFill>
                  <a:srgbClr val="002060"/>
                </a:solidFill>
                <a:cs typeface="+mj-cs"/>
              </a:rPr>
              <a:t>- الكلمات المفتاحية هي الكلمات أو العبارات التي يستخدمها الأشخاص عندما يبحثون عن موضوع معين علي الإنترنت و تستخدم في تحديد موضوع المحتوى الخاص بك و لجعله أكثر قابلية للظهور علي محركات البحث حيث تساعد محركات البحث في فهم محتوى صفحة الويب و تحديد مدى ملاءمتها لاستعلام بحث المستخدم.</a:t>
            </a:r>
            <a:endParaRPr lang="ar-EG" sz="2800" b="1" dirty="0">
              <a:solidFill>
                <a:srgbClr val="002060"/>
              </a:solidFill>
              <a:cs typeface="+mj-cs"/>
            </a:endParaRPr>
          </a:p>
          <a:p>
            <a:pPr algn="justLow" rtl="1"/>
            <a:r>
              <a:rPr lang="ar-EG" sz="2800" dirty="0">
                <a:solidFill>
                  <a:srgbClr val="002060"/>
                </a:solidFill>
                <a:cs typeface="+mj-cs"/>
              </a:rPr>
              <a:t>- وتُعرف أيضًا باسم الكلمات الرئيسية لتحسين محركات البحث أو</a:t>
            </a:r>
            <a:r>
              <a:rPr lang="en-US" sz="2800" b="1" dirty="0">
                <a:solidFill>
                  <a:srgbClr val="002060"/>
                </a:solidFill>
                <a:latin typeface="Adobe Caslon Pro" panose="0205050205050A020403" pitchFamily="18" charset="0"/>
                <a:cs typeface="+mj-cs"/>
              </a:rPr>
              <a:t>keywords</a:t>
            </a:r>
            <a:r>
              <a:rPr lang="en-US" sz="2800" dirty="0">
                <a:solidFill>
                  <a:srgbClr val="002060"/>
                </a:solidFill>
                <a:cs typeface="+mj-cs"/>
              </a:rPr>
              <a:t> </a:t>
            </a:r>
            <a:r>
              <a:rPr lang="ar-EG" sz="2800" dirty="0">
                <a:solidFill>
                  <a:srgbClr val="002060"/>
                </a:solidFill>
                <a:cs typeface="+mj-cs"/>
              </a:rPr>
              <a:t> ويتم استخدامها في كتابة المقالات للظهور .</a:t>
            </a:r>
            <a:r>
              <a:rPr lang="ar-EG" sz="2800" dirty="0">
                <a:cs typeface="+mj-cs"/>
              </a:rPr>
              <a:t>في </a:t>
            </a:r>
            <a:r>
              <a:rPr lang="ar-EG" dirty="0"/>
              <a:t>نتائج البحث عندما يبحث الزوار عنها</a:t>
            </a:r>
            <a:endParaRPr lang="ar-EG" b="1" dirty="0"/>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688716" y="448610"/>
            <a:ext cx="4907705"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defRPr/>
            </a:pPr>
            <a:r>
              <a:rPr lang="en-US" sz="2800" b="1" dirty="0">
                <a:latin typeface="Times New Roman" panose="02020603050405020304" pitchFamily="18" charset="0"/>
                <a:ea typeface="Calibri" panose="020F0502020204030204" pitchFamily="34" charset="0"/>
              </a:rPr>
              <a:t>7.Keywords     </a:t>
            </a:r>
            <a:r>
              <a:rPr lang="ar-EG" sz="2800" b="1" dirty="0">
                <a:latin typeface="Times New Roman" panose="02020603050405020304" pitchFamily="18" charset="0"/>
                <a:ea typeface="Calibri" panose="020F0502020204030204" pitchFamily="34" charset="0"/>
              </a:rPr>
              <a:t>الكلمات المفتاحية </a:t>
            </a:r>
            <a:r>
              <a:rPr lang="en-US" sz="2800" b="1" dirty="0">
                <a:latin typeface="Times New Roman" panose="02020603050405020304" pitchFamily="18" charset="0"/>
                <a:ea typeface="Calibri" panose="020F0502020204030204" pitchFamily="34" charset="0"/>
              </a:rPr>
              <a:t> </a:t>
            </a:r>
            <a:endPar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mn-cs"/>
            </a:endParaRPr>
          </a:p>
        </p:txBody>
      </p:sp>
      <p:pic>
        <p:nvPicPr>
          <p:cNvPr id="3" name="Picture 2">
            <a:extLst>
              <a:ext uri="{FF2B5EF4-FFF2-40B4-BE49-F238E27FC236}">
                <a16:creationId xmlns:a16="http://schemas.microsoft.com/office/drawing/2014/main" id="{4DFFC367-A7F3-4B2A-B5D0-503728F4F7AF}"/>
              </a:ext>
            </a:extLst>
          </p:cNvPr>
          <p:cNvPicPr>
            <a:picLocks noChangeAspect="1"/>
          </p:cNvPicPr>
          <p:nvPr/>
        </p:nvPicPr>
        <p:blipFill>
          <a:blip r:embed="rId3"/>
          <a:stretch>
            <a:fillRect/>
          </a:stretch>
        </p:blipFill>
        <p:spPr>
          <a:xfrm>
            <a:off x="135587" y="1708880"/>
            <a:ext cx="4907705" cy="35526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175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75751" y="1065644"/>
            <a:ext cx="5267966" cy="526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buFont typeface="Wingdings" panose="05000000000000000000" pitchFamily="2" charset="2"/>
              <a:buChar char="Ø"/>
            </a:pPr>
            <a:r>
              <a:rPr lang="ar-EG" sz="2800" b="1" dirty="0">
                <a:solidFill>
                  <a:srgbClr val="002060"/>
                </a:solidFill>
                <a:latin typeface="Droid Arabic Kufi"/>
                <a:cs typeface="+mj-cs"/>
              </a:rPr>
              <a:t>أنواع الكلمات المفتاحية.</a:t>
            </a:r>
          </a:p>
          <a:p>
            <a:pPr algn="justLow" rtl="1">
              <a:lnSpc>
                <a:spcPct val="150000"/>
              </a:lnSpc>
            </a:pPr>
            <a:r>
              <a:rPr lang="ar-EG" sz="2400" dirty="0">
                <a:solidFill>
                  <a:srgbClr val="002060"/>
                </a:solidFill>
                <a:latin typeface="Droid Arabic Kufi"/>
                <a:cs typeface="+mj-cs"/>
              </a:rPr>
              <a:t>تتنوع أشكال الكلمات المفتاحية في الـــ</a:t>
            </a:r>
            <a:r>
              <a:rPr lang="en-US" sz="2400" dirty="0">
                <a:solidFill>
                  <a:srgbClr val="002060"/>
                </a:solidFill>
                <a:latin typeface="Adobe Caslon Pro" panose="0205050205050A020403" pitchFamily="18" charset="0"/>
                <a:cs typeface="+mj-cs"/>
              </a:rPr>
              <a:t>SEO</a:t>
            </a:r>
            <a:r>
              <a:rPr lang="ar-EG" sz="2400" dirty="0">
                <a:solidFill>
                  <a:srgbClr val="002060"/>
                </a:solidFill>
                <a:latin typeface="Droid Arabic Kufi"/>
                <a:cs typeface="+mj-cs"/>
              </a:rPr>
              <a:t> على حسب الطول وعلى حسب نية البحث، وعلي حسب السوق أو المنتج. لذا فهناك العديد من أنواعها ولكن اختلف البعض عليها من حيث أهميتها ووقع الاختيار على 3 أنواع مهمة وهي:</a:t>
            </a:r>
          </a:p>
          <a:p>
            <a:pPr algn="r" rtl="1"/>
            <a:endParaRPr lang="ar-EG" sz="2400" dirty="0">
              <a:solidFill>
                <a:srgbClr val="002060"/>
              </a:solidFill>
              <a:latin typeface="Droid Arabic Kufi"/>
              <a:cs typeface="+mj-cs"/>
            </a:endParaRPr>
          </a:p>
          <a:p>
            <a:pPr algn="r" rtl="1"/>
            <a:r>
              <a:rPr lang="ar-EG" sz="2400" dirty="0">
                <a:solidFill>
                  <a:srgbClr val="002060"/>
                </a:solidFill>
                <a:latin typeface="Droid Arabic Kufi"/>
                <a:cs typeface="+mj-cs"/>
              </a:rPr>
              <a:t> </a:t>
            </a:r>
            <a:r>
              <a:rPr lang="ar-EG" sz="2400" b="1" dirty="0">
                <a:solidFill>
                  <a:srgbClr val="002060"/>
                </a:solidFill>
                <a:latin typeface="Droid Arabic Kufi"/>
                <a:cs typeface="+mj-cs"/>
              </a:rPr>
              <a:t>أولاً: كلمات مفتاحية على حسب الطول.</a:t>
            </a:r>
          </a:p>
          <a:p>
            <a:pPr algn="justLow" rtl="1">
              <a:lnSpc>
                <a:spcPct val="150000"/>
              </a:lnSpc>
            </a:pPr>
            <a:endParaRPr lang="ar-EG" sz="2400" b="1" dirty="0">
              <a:solidFill>
                <a:srgbClr val="002060"/>
              </a:solidFill>
              <a:latin typeface="Droid Arabic Kufi"/>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1A0374B7-E0C9-466E-B5FF-4CF8E941F2CF}"/>
              </a:ext>
            </a:extLst>
          </p:cNvPr>
          <p:cNvPicPr>
            <a:picLocks noChangeAspect="1"/>
          </p:cNvPicPr>
          <p:nvPr/>
        </p:nvPicPr>
        <p:blipFill>
          <a:blip r:embed="rId3"/>
          <a:stretch>
            <a:fillRect/>
          </a:stretch>
        </p:blipFill>
        <p:spPr>
          <a:xfrm>
            <a:off x="28491" y="1297349"/>
            <a:ext cx="6447260" cy="46479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29083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6" y="440938"/>
            <a:ext cx="3811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382350"/>
            <a:ext cx="11387571" cy="6534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73044"/>
                </a:solidFill>
                <a:latin typeface="Droid Arabic Kufi"/>
                <a:cs typeface="+mj-cs"/>
              </a:rPr>
              <a:t>1.</a:t>
            </a:r>
            <a:r>
              <a:rPr lang="ar-EG" sz="2400" dirty="0">
                <a:solidFill>
                  <a:srgbClr val="273044"/>
                </a:solidFill>
                <a:latin typeface="Droid Arabic Kufi"/>
                <a:cs typeface="+mj-cs"/>
              </a:rPr>
              <a:t> </a:t>
            </a:r>
            <a:r>
              <a:rPr lang="ar-EG" sz="2400" b="1" dirty="0">
                <a:solidFill>
                  <a:srgbClr val="273044"/>
                </a:solidFill>
                <a:latin typeface="Droid Arabic Kufi"/>
                <a:cs typeface="+mj-cs"/>
              </a:rPr>
              <a:t>كلمات مفتاحية</a:t>
            </a:r>
            <a:r>
              <a:rPr lang="ar-EG" sz="2400" b="1" dirty="0">
                <a:solidFill>
                  <a:srgbClr val="273044"/>
                </a:solidFill>
                <a:latin typeface="Adobe Caslon Pro" panose="0205050205050A020403" pitchFamily="18" charset="0"/>
                <a:cs typeface="+mj-cs"/>
              </a:rPr>
              <a:t> قصيرة </a:t>
            </a:r>
            <a:r>
              <a:rPr lang="en-US" sz="2400" b="1" dirty="0">
                <a:solidFill>
                  <a:srgbClr val="273044"/>
                </a:solidFill>
                <a:latin typeface="Adobe Caslon Pro" panose="0205050205050A020403" pitchFamily="18" charset="0"/>
                <a:cs typeface="+mj-cs"/>
              </a:rPr>
              <a:t>Short-Tail Keywords </a:t>
            </a:r>
            <a:br>
              <a:rPr lang="en-US" sz="2400" b="1" dirty="0">
                <a:solidFill>
                  <a:srgbClr val="273044"/>
                </a:solidFill>
                <a:latin typeface="Adobe Caslon Pro" panose="0205050205050A020403" pitchFamily="18" charset="0"/>
                <a:cs typeface="+mj-cs"/>
              </a:rPr>
            </a:br>
            <a:r>
              <a:rPr lang="ar-EG" sz="2400" dirty="0">
                <a:solidFill>
                  <a:srgbClr val="273044"/>
                </a:solidFill>
                <a:latin typeface="Adobe Caslon Pro" panose="0205050205050A020403" pitchFamily="18" charset="0"/>
                <a:cs typeface="+mj-cs"/>
              </a:rPr>
              <a:t>هي الكلمات المفتاحية التي تتكون من كلمة أو كلمتين، وتُعد من أكثر الكلمات استخدامًا في البحث الشهري، كما أن معدل المنافسة عليها يكون عالي جدا لذا فإن المواقع الكبيرة هي التي تتصدر النتائج في الغالب. على سبيل المثال: (ألعاب إلكترونية)، ويُعد البحث عن هذه الكلمة بشكل عام وغير محدد.</a:t>
            </a:r>
            <a:endParaRPr lang="ar-EG" sz="2400" b="1" dirty="0">
              <a:solidFill>
                <a:srgbClr val="273044"/>
              </a:solidFill>
              <a:latin typeface="Adobe Caslon Pro" panose="0205050205050A020403" pitchFamily="18" charset="0"/>
              <a:cs typeface="+mj-cs"/>
            </a:endParaRPr>
          </a:p>
          <a:p>
            <a:pPr algn="r" rtl="1">
              <a:lnSpc>
                <a:spcPct val="150000"/>
              </a:lnSpc>
            </a:pPr>
            <a:r>
              <a:rPr lang="ar-EG" sz="2400" b="1" dirty="0">
                <a:solidFill>
                  <a:srgbClr val="273044"/>
                </a:solidFill>
                <a:latin typeface="Adobe Caslon Pro" panose="0205050205050A020403" pitchFamily="18" charset="0"/>
                <a:cs typeface="+mj-cs"/>
              </a:rPr>
              <a:t>2.كلمات مفتاحية طويلة </a:t>
            </a:r>
            <a:r>
              <a:rPr lang="en-US" sz="2400" b="1" dirty="0">
                <a:solidFill>
                  <a:srgbClr val="273044"/>
                </a:solidFill>
                <a:latin typeface="Adobe Caslon Pro" panose="0205050205050A020403" pitchFamily="18" charset="0"/>
                <a:cs typeface="+mj-cs"/>
              </a:rPr>
              <a:t>Long-Tail Keywords</a:t>
            </a:r>
            <a:endParaRPr lang="ar-EG" sz="2400" b="1" dirty="0">
              <a:solidFill>
                <a:srgbClr val="273044"/>
              </a:solidFill>
              <a:latin typeface="Adobe Caslon Pro" panose="0205050205050A020403" pitchFamily="18" charset="0"/>
              <a:cs typeface="+mj-cs"/>
            </a:endParaRPr>
          </a:p>
          <a:p>
            <a:pPr algn="justLow" rtl="1">
              <a:lnSpc>
                <a:spcPct val="150000"/>
              </a:lnSpc>
            </a:pPr>
            <a:r>
              <a:rPr lang="ar-EG" sz="2400" dirty="0">
                <a:solidFill>
                  <a:srgbClr val="273044"/>
                </a:solidFill>
                <a:latin typeface="Adobe Caslon Pro" panose="0205050205050A020403" pitchFamily="18" charset="0"/>
                <a:cs typeface="+mj-cs"/>
              </a:rPr>
              <a:t>وهي كلمات أكثر تخصصًا وتتكون من أكثر من 3 كلمات</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ويكون معدل البحث الشهري عنها أقل من الكلمات القصيرة، لذا تكون</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المنافسة على هذه الكلمات أسهل</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على سبيل المثال :الألعاب الإلكترونية وأضرارها على الأطفال (فهي</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أكثر تحديداً واستهدافًا في مجال البحث).</a:t>
            </a:r>
            <a:endParaRPr lang="ar-EG" sz="2400" b="1" dirty="0">
              <a:solidFill>
                <a:srgbClr val="273044"/>
              </a:solidFill>
              <a:latin typeface="Adobe Caslon Pro" panose="0205050205050A020403" pitchFamily="18" charset="0"/>
              <a:cs typeface="+mj-cs"/>
            </a:endParaRPr>
          </a:p>
          <a:p>
            <a:pPr algn="r" rtl="1">
              <a:lnSpc>
                <a:spcPct val="150000"/>
              </a:lnSpc>
            </a:pPr>
            <a:r>
              <a:rPr lang="ar-EG" sz="2400" b="1" dirty="0">
                <a:solidFill>
                  <a:srgbClr val="273044"/>
                </a:solidFill>
                <a:latin typeface="Adobe Caslon Pro" panose="0205050205050A020403" pitchFamily="18" charset="0"/>
                <a:cs typeface="+mj-cs"/>
              </a:rPr>
              <a:t>3. كلمات مفتاحية متوسطة </a:t>
            </a:r>
            <a:r>
              <a:rPr lang="en-US" sz="2400" b="1" dirty="0">
                <a:solidFill>
                  <a:srgbClr val="273044"/>
                </a:solidFill>
                <a:latin typeface="Adobe Caslon Pro" panose="0205050205050A020403" pitchFamily="18" charset="0"/>
                <a:cs typeface="+mj-cs"/>
              </a:rPr>
              <a:t>Mid-Tail keywords  </a:t>
            </a:r>
            <a:br>
              <a:rPr lang="en-US" sz="2400" b="1" dirty="0">
                <a:solidFill>
                  <a:srgbClr val="273044"/>
                </a:solidFill>
                <a:latin typeface="Adobe Caslon Pro" panose="0205050205050A020403" pitchFamily="18" charset="0"/>
                <a:cs typeface="+mj-cs"/>
              </a:rPr>
            </a:br>
            <a:r>
              <a:rPr lang="ar-EG" sz="2400" dirty="0">
                <a:solidFill>
                  <a:srgbClr val="273044"/>
                </a:solidFill>
                <a:latin typeface="Adobe Caslon Pro" panose="0205050205050A020403" pitchFamily="18" charset="0"/>
                <a:cs typeface="+mj-cs"/>
              </a:rPr>
              <a:t>هي الكلمات المفتاحية التي تتكون من كلمتين إلى 3 كلمات. وتعتبر</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أفضل من الكلمات المفتاحية القصيرة لأنها أكثر تحديداً منها، مما يجعلها أقل قدرة على المنافسة ولكن حجم</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البحث عليها أكبر من الكلمات طويلة الذيل.</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Adobe Caslon Pro" panose="0205050205050A020403" pitchFamily="18" charset="0"/>
                <a:cs typeface="+mj-cs"/>
              </a:rPr>
              <a:t>على سبيل المثال: الألعاب الإلكترونية للأطفال.</a:t>
            </a:r>
            <a:endParaRPr lang="ar-EG" sz="2400" b="1" dirty="0">
              <a:solidFill>
                <a:srgbClr val="273044"/>
              </a:solidFill>
              <a:latin typeface="Adobe Caslon Pro" panose="0205050205050A020403" pitchFamily="18"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15419" y="68128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3254" y="315023"/>
            <a:ext cx="1738927" cy="811960"/>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6837044" y="2179"/>
            <a:ext cx="4711800" cy="48447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 marR="0" lvl="0" indent="0" algn="ctr"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Calibri" panose="020F0502020204030204" pitchFamily="34" charset="0"/>
                <a:cs typeface="+mj-cs"/>
              </a:rPr>
              <a:t>أولاً:  الكلمات المفتاحية حسب الطول </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4044357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9136" y="1388740"/>
            <a:ext cx="6064641" cy="5469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273044"/>
                </a:solidFill>
                <a:latin typeface="Droid Arabic Kufi"/>
                <a:cs typeface="+mj-cs"/>
              </a:rPr>
              <a:t>1. معلوماتية </a:t>
            </a:r>
            <a:r>
              <a:rPr lang="en-US" sz="2400" b="1" dirty="0">
                <a:solidFill>
                  <a:srgbClr val="273044"/>
                </a:solidFill>
                <a:latin typeface="Adobe Caslon Pro" panose="0205050205050A020403" pitchFamily="18" charset="0"/>
                <a:cs typeface="+mj-cs"/>
              </a:rPr>
              <a:t>Informational keywords </a:t>
            </a:r>
            <a:r>
              <a:rPr lang="en-US" sz="2400" dirty="0">
                <a:solidFill>
                  <a:srgbClr val="273044"/>
                </a:solidFill>
                <a:latin typeface="Droid Arabic Kufi"/>
                <a:cs typeface="+mj-cs"/>
              </a:rPr>
              <a:t>:</a:t>
            </a:r>
            <a:r>
              <a:rPr lang="ar-EG" sz="2400" dirty="0">
                <a:solidFill>
                  <a:srgbClr val="273044"/>
                </a:solidFill>
                <a:latin typeface="Droid Arabic Kufi"/>
                <a:cs typeface="+mj-cs"/>
              </a:rPr>
              <a:t>بحيث يكون الشخص الذي يبحث عن هذه الكلمة يقصد إمداده بالمعلومات حول شيء معين .على سبيل المثال: سلبيات الألعاب الإلكترونية .</a:t>
            </a:r>
            <a:endParaRPr lang="ar-EG" sz="2400" b="1" dirty="0">
              <a:solidFill>
                <a:srgbClr val="273044"/>
              </a:solidFill>
              <a:latin typeface="Droid Arabic Kufi"/>
              <a:cs typeface="+mj-cs"/>
            </a:endParaRPr>
          </a:p>
          <a:p>
            <a:pPr algn="justLow" rtl="1">
              <a:lnSpc>
                <a:spcPct val="150000"/>
              </a:lnSpc>
            </a:pPr>
            <a:r>
              <a:rPr lang="ar-EG" sz="2400" b="1" dirty="0">
                <a:solidFill>
                  <a:srgbClr val="273044"/>
                </a:solidFill>
                <a:latin typeface="Droid Arabic Kufi"/>
                <a:cs typeface="+mj-cs"/>
              </a:rPr>
              <a:t>2. تنقلية </a:t>
            </a:r>
            <a:r>
              <a:rPr lang="en-US" sz="2400" b="1" dirty="0">
                <a:solidFill>
                  <a:srgbClr val="273044"/>
                </a:solidFill>
                <a:latin typeface="Adobe Caslon Pro" panose="0205050205050A020403" pitchFamily="18" charset="0"/>
                <a:cs typeface="+mj-cs"/>
              </a:rPr>
              <a:t>Navigational</a:t>
            </a:r>
            <a:r>
              <a:rPr lang="en-US" sz="1200" b="1" dirty="0">
                <a:solidFill>
                  <a:srgbClr val="273044"/>
                </a:solidFill>
                <a:latin typeface="Adobe Caslon Pro" panose="0205050205050A020403" pitchFamily="18" charset="0"/>
                <a:cs typeface="+mj-cs"/>
              </a:rPr>
              <a:t> </a:t>
            </a:r>
            <a:r>
              <a:rPr lang="en-US" sz="2400" b="1" dirty="0">
                <a:solidFill>
                  <a:srgbClr val="273044"/>
                </a:solidFill>
                <a:latin typeface="Adobe Caslon Pro" panose="0205050205050A020403" pitchFamily="18" charset="0"/>
                <a:cs typeface="+mj-cs"/>
              </a:rPr>
              <a:t>keywords</a:t>
            </a:r>
            <a:r>
              <a:rPr lang="en-US" sz="100" b="1" dirty="0">
                <a:solidFill>
                  <a:srgbClr val="273044"/>
                </a:solidFill>
                <a:latin typeface="Adobe Caslon Pro" panose="0205050205050A020403" pitchFamily="18" charset="0"/>
                <a:cs typeface="+mj-cs"/>
              </a:rPr>
              <a:t> </a:t>
            </a:r>
            <a:r>
              <a:rPr lang="en-US" sz="2400" b="1" dirty="0">
                <a:solidFill>
                  <a:srgbClr val="273044"/>
                </a:solidFill>
                <a:latin typeface="Adobe Caslon Pro" panose="0205050205050A020403" pitchFamily="18" charset="0"/>
                <a:cs typeface="+mj-cs"/>
              </a:rPr>
              <a:t>  :</a:t>
            </a:r>
            <a:r>
              <a:rPr lang="ar-EG" sz="2400" b="1" dirty="0">
                <a:solidFill>
                  <a:srgbClr val="273044"/>
                </a:solidFill>
                <a:latin typeface="Adobe Caslon Pro" panose="0205050205050A020403" pitchFamily="18" charset="0"/>
                <a:cs typeface="+mj-cs"/>
              </a:rPr>
              <a:t> </a:t>
            </a:r>
            <a:r>
              <a:rPr lang="ar-EG" sz="2400" dirty="0">
                <a:solidFill>
                  <a:srgbClr val="273044"/>
                </a:solidFill>
                <a:latin typeface="Droid Arabic Kufi"/>
                <a:cs typeface="+mj-cs"/>
              </a:rPr>
              <a:t>وهي الكلمات التي يستخدمها الشخص عندما يكون لديه النية للانتقال إلى صفحة معينة أو يبحث عن شيء معين. وقد يكون هذا البحث على أسماء العلامات التجارية، وأسماء المنتجات، وأسماء الخدمات، أو المواقع، أو الأسعار الذي يكون مهتم بها .</a:t>
            </a:r>
            <a:endParaRPr lang="en-US" sz="2400" b="1" dirty="0">
              <a:solidFill>
                <a:srgbClr val="273044"/>
              </a:solidFill>
              <a:latin typeface="Droid Arabic Kufi"/>
              <a:cs typeface="+mj-cs"/>
            </a:endParaRPr>
          </a:p>
          <a:p>
            <a:pPr algn="r"/>
            <a:endParaRPr lang="ar-EG" sz="2000" b="1" dirty="0">
              <a:solidFill>
                <a:srgbClr val="273044"/>
              </a:solidFill>
              <a:latin typeface="Droid Arabic Kuf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862713" y="496867"/>
            <a:ext cx="6850504"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bg1"/>
                </a:solidFill>
                <a:latin typeface="Droid Arabic Kufi"/>
              </a:rPr>
              <a:t>ثانياً: الكلمات المفتاحية على حسب نية الباحث:</a:t>
            </a:r>
          </a:p>
        </p:txBody>
      </p:sp>
      <p:pic>
        <p:nvPicPr>
          <p:cNvPr id="3" name="Picture 2">
            <a:extLst>
              <a:ext uri="{FF2B5EF4-FFF2-40B4-BE49-F238E27FC236}">
                <a16:creationId xmlns:a16="http://schemas.microsoft.com/office/drawing/2014/main" id="{1C92BD09-EDFB-4F42-8E44-E534C1CCDDEE}"/>
              </a:ext>
            </a:extLst>
          </p:cNvPr>
          <p:cNvPicPr>
            <a:picLocks noChangeAspect="1"/>
          </p:cNvPicPr>
          <p:nvPr/>
        </p:nvPicPr>
        <p:blipFill>
          <a:blip r:embed="rId3"/>
          <a:stretch>
            <a:fillRect/>
          </a:stretch>
        </p:blipFill>
        <p:spPr>
          <a:xfrm>
            <a:off x="28491" y="1461207"/>
            <a:ext cx="5452845" cy="47508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103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34106" y="1388740"/>
            <a:ext cx="6064641" cy="5469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273044"/>
                </a:solidFill>
                <a:latin typeface="Adobe Caslon Pro" panose="0205050205050A020403" pitchFamily="18" charset="0"/>
                <a:cs typeface="+mj-cs"/>
              </a:rPr>
              <a:t>3</a:t>
            </a:r>
            <a:r>
              <a:rPr lang="ar-EG" sz="2400" b="1" dirty="0">
                <a:solidFill>
                  <a:schemeClr val="tx1"/>
                </a:solidFill>
                <a:latin typeface="Droid Arabic Kufi"/>
              </a:rPr>
              <a:t>. تجارية </a:t>
            </a:r>
            <a:r>
              <a:rPr lang="en-US" sz="2400" b="1" dirty="0">
                <a:solidFill>
                  <a:schemeClr val="tx1"/>
                </a:solidFill>
                <a:latin typeface="Adobe Caslon Pro" panose="0205050205050A020403" pitchFamily="18" charset="0"/>
              </a:rPr>
              <a:t>Commercial intent keywords</a:t>
            </a:r>
            <a:r>
              <a:rPr lang="en-US" sz="2400" dirty="0">
                <a:solidFill>
                  <a:schemeClr val="tx1"/>
                </a:solidFill>
                <a:latin typeface="Droid Arabic Kufi"/>
              </a:rPr>
              <a:t>:</a:t>
            </a:r>
            <a:r>
              <a:rPr lang="ar-EG" sz="2400" dirty="0">
                <a:solidFill>
                  <a:schemeClr val="tx1"/>
                </a:solidFill>
                <a:latin typeface="Droid Arabic Kufi"/>
              </a:rPr>
              <a:t>وتكون نية الشخص الذي يبحث بهذه الكلمات التسوق. وتُشير هذه الكلمات إلى الاهتمام بمنتج أو خدمة معينة، وعادة ما تؤدي إلى الشراء على سبيل المثال : أفضل متاجر الألعاب الإلكترونية.</a:t>
            </a:r>
            <a:endParaRPr lang="ar-EG" sz="2400" b="1" dirty="0">
              <a:solidFill>
                <a:schemeClr val="tx1"/>
              </a:solidFill>
              <a:latin typeface="Droid Arabic Kufi"/>
            </a:endParaRPr>
          </a:p>
          <a:p>
            <a:pPr algn="justLow" rtl="1">
              <a:lnSpc>
                <a:spcPct val="150000"/>
              </a:lnSpc>
            </a:pPr>
            <a:r>
              <a:rPr lang="ar-EG" sz="2400" b="1" dirty="0">
                <a:solidFill>
                  <a:schemeClr val="tx1"/>
                </a:solidFill>
                <a:latin typeface="Adobe Caslon Pro" panose="0205050205050A020403" pitchFamily="18" charset="0"/>
                <a:cs typeface="+mj-cs"/>
              </a:rPr>
              <a:t>4</a:t>
            </a:r>
            <a:r>
              <a:rPr lang="ar-EG" sz="2400" b="1" dirty="0">
                <a:solidFill>
                  <a:schemeClr val="tx1"/>
                </a:solidFill>
                <a:latin typeface="Droid Arabic Kufi"/>
              </a:rPr>
              <a:t>. المعاملات الشرائية </a:t>
            </a:r>
            <a:r>
              <a:rPr lang="en-US" sz="2400" b="1" dirty="0">
                <a:solidFill>
                  <a:schemeClr val="tx1"/>
                </a:solidFill>
                <a:latin typeface="Adobe Caslon Pro" panose="0205050205050A020403" pitchFamily="18" charset="0"/>
              </a:rPr>
              <a:t>keywords:</a:t>
            </a:r>
            <a:r>
              <a:rPr lang="ar-EG" sz="2400" b="1" dirty="0">
                <a:solidFill>
                  <a:schemeClr val="tx1"/>
                </a:solidFill>
                <a:latin typeface="Adobe Caslon Pro" panose="0205050205050A020403" pitchFamily="18" charset="0"/>
              </a:rPr>
              <a:t> </a:t>
            </a:r>
            <a:r>
              <a:rPr lang="ar-EG" sz="2400" dirty="0">
                <a:solidFill>
                  <a:schemeClr val="tx1"/>
                </a:solidFill>
                <a:latin typeface="Droid Arabic Kufi"/>
              </a:rPr>
              <a:t>وهي الكلمات التي يستخدمها الشخص عندما ينوي شراء شيء معين وكمثال على كلمات البحث المتعلقة بالمعاملات: (شراء، للبيع، خصم ) مثال: ألعاب إلكترونية للبيع</a:t>
            </a:r>
            <a:r>
              <a:rPr lang="ar-EG" sz="2400" dirty="0">
                <a:solidFill>
                  <a:srgbClr val="273044"/>
                </a:solidFill>
                <a:latin typeface="Droid Arabic Kufi"/>
              </a:rPr>
              <a:t>.</a:t>
            </a:r>
            <a:endParaRPr lang="ar-EG" sz="2400" b="1" dirty="0">
              <a:solidFill>
                <a:srgbClr val="273044"/>
              </a:solidFill>
              <a:latin typeface="Droid Arabic Kuf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862713" y="496867"/>
            <a:ext cx="6850504"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bg1"/>
                </a:solidFill>
                <a:latin typeface="Droid Arabic Kufi"/>
              </a:rPr>
              <a:t>ثانياً: الكلمات مفتاحية على حسب نية الباحث:</a:t>
            </a:r>
          </a:p>
        </p:txBody>
      </p:sp>
      <p:pic>
        <p:nvPicPr>
          <p:cNvPr id="3" name="Picture 2">
            <a:extLst>
              <a:ext uri="{FF2B5EF4-FFF2-40B4-BE49-F238E27FC236}">
                <a16:creationId xmlns:a16="http://schemas.microsoft.com/office/drawing/2014/main" id="{1C92BD09-EDFB-4F42-8E44-E534C1CCDDEE}"/>
              </a:ext>
            </a:extLst>
          </p:cNvPr>
          <p:cNvPicPr>
            <a:picLocks noChangeAspect="1"/>
          </p:cNvPicPr>
          <p:nvPr/>
        </p:nvPicPr>
        <p:blipFill>
          <a:blip r:embed="rId3"/>
          <a:stretch>
            <a:fillRect/>
          </a:stretch>
        </p:blipFill>
        <p:spPr>
          <a:xfrm>
            <a:off x="28491" y="1461207"/>
            <a:ext cx="5452845" cy="47508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5974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31764" y="1388740"/>
            <a:ext cx="6722013" cy="5133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sz="2400" b="1" dirty="0">
                <a:solidFill>
                  <a:srgbClr val="273044"/>
                </a:solidFill>
                <a:latin typeface="Adobe Caslon Pro" panose="0205050205050A020403" pitchFamily="18" charset="0"/>
                <a:cs typeface="+mj-cs"/>
              </a:rPr>
              <a:t>Market Segment keywords.1 </a:t>
            </a:r>
            <a:r>
              <a:rPr lang="ar-EG" sz="2400" b="1" dirty="0">
                <a:solidFill>
                  <a:srgbClr val="273044"/>
                </a:solidFill>
                <a:latin typeface="Adobe Caslon Pro" panose="0205050205050A020403" pitchFamily="18" charset="0"/>
                <a:cs typeface="+mj-cs"/>
              </a:rPr>
              <a:t>.</a:t>
            </a:r>
            <a:br>
              <a:rPr lang="en-US" sz="2400" b="1" dirty="0">
                <a:solidFill>
                  <a:srgbClr val="273044"/>
                </a:solidFill>
                <a:latin typeface="Droid Arabic Kufi"/>
                <a:cs typeface="+mj-cs"/>
              </a:rPr>
            </a:br>
            <a:r>
              <a:rPr lang="en-US" sz="2400" dirty="0">
                <a:solidFill>
                  <a:srgbClr val="273044"/>
                </a:solidFill>
                <a:latin typeface="Droid Arabic Kufi"/>
                <a:cs typeface="+mj-cs"/>
              </a:rPr>
              <a:t> </a:t>
            </a:r>
            <a:r>
              <a:rPr lang="ar-EG" sz="2400" dirty="0">
                <a:solidFill>
                  <a:srgbClr val="273044"/>
                </a:solidFill>
                <a:latin typeface="Droid Arabic Kufi"/>
                <a:cs typeface="+mj-cs"/>
              </a:rPr>
              <a:t>كلمات مفتاحية لها علاقة بالسوق وهي مصطلحات عامة ترتبط بالمنتج، ويمكن للعملاء استخدامها للبحث عن المعلومات المتعلقة بمنتج معين. وقد تكون هذه المصطلحات عامة و قد تكون محددة. على سبيل المثال : الملابس( أو) ملابس الشتاء.</a:t>
            </a:r>
            <a:endParaRPr lang="ar-EG" sz="2400" b="1" dirty="0">
              <a:solidFill>
                <a:srgbClr val="273044"/>
              </a:solidFill>
              <a:latin typeface="Droid Arabic Kufi"/>
              <a:cs typeface="+mj-cs"/>
            </a:endParaRPr>
          </a:p>
          <a:p>
            <a:pPr algn="r" rtl="1"/>
            <a:r>
              <a:rPr lang="ar-EG" sz="2400" b="1" dirty="0">
                <a:solidFill>
                  <a:srgbClr val="273044"/>
                </a:solidFill>
                <a:latin typeface="Droid Arabic Kufi"/>
                <a:cs typeface="+mj-cs"/>
              </a:rPr>
              <a:t>2. </a:t>
            </a:r>
            <a:r>
              <a:rPr lang="en-US" sz="2400" b="1" dirty="0">
                <a:solidFill>
                  <a:srgbClr val="273044"/>
                </a:solidFill>
                <a:latin typeface="Adobe Caslon Pro" panose="0205050205050A020403" pitchFamily="18" charset="0"/>
                <a:cs typeface="+mj-cs"/>
              </a:rPr>
              <a:t>Keywords</a:t>
            </a:r>
            <a:r>
              <a:rPr lang="ar-EG" sz="2400" b="1" dirty="0">
                <a:solidFill>
                  <a:srgbClr val="273044"/>
                </a:solidFill>
                <a:latin typeface="Droid Arabic Kufi"/>
                <a:cs typeface="+mj-cs"/>
              </a:rPr>
              <a:t> </a:t>
            </a:r>
            <a:r>
              <a:rPr lang="en-US" sz="2400" b="1" dirty="0">
                <a:solidFill>
                  <a:srgbClr val="273044"/>
                </a:solidFill>
                <a:latin typeface="Adobe Caslon Pro" panose="0205050205050A020403" pitchFamily="18" charset="0"/>
                <a:cs typeface="+mj-cs"/>
              </a:rPr>
              <a:t>Customer-Defining</a:t>
            </a:r>
            <a:endParaRPr lang="ar-EG" sz="2400" b="1" dirty="0">
              <a:solidFill>
                <a:srgbClr val="273044"/>
              </a:solidFill>
              <a:latin typeface="Adobe Caslon Pro" panose="0205050205050A020403" pitchFamily="18" charset="0"/>
              <a:cs typeface="+mj-cs"/>
            </a:endParaRPr>
          </a:p>
          <a:p>
            <a:pPr algn="r" rtl="1"/>
            <a:r>
              <a:rPr lang="ar-EG" sz="2400" dirty="0">
                <a:solidFill>
                  <a:srgbClr val="273044"/>
                </a:solidFill>
                <a:latin typeface="Droid Arabic Kufi"/>
                <a:cs typeface="+mj-cs"/>
              </a:rPr>
              <a:t>هي</a:t>
            </a:r>
            <a:r>
              <a:rPr lang="ar-EG" sz="2400" b="1" dirty="0">
                <a:solidFill>
                  <a:srgbClr val="273044"/>
                </a:solidFill>
                <a:latin typeface="Droid Arabic Kufi"/>
                <a:cs typeface="+mj-cs"/>
              </a:rPr>
              <a:t> </a:t>
            </a:r>
            <a:r>
              <a:rPr lang="ar-EG" sz="2400" dirty="0">
                <a:solidFill>
                  <a:srgbClr val="273044"/>
                </a:solidFill>
                <a:latin typeface="Droid Arabic Kufi"/>
                <a:cs typeface="+mj-cs"/>
              </a:rPr>
              <a:t>كلمات مفتاحية لها علاقة بالعميل وهي مصطلحات يستخدمها العملاء عندما يبحثون عن أشياء محددة. على سبيل المثال : ألعاب إلكترونية خطيرة علي الأطفال.</a:t>
            </a:r>
            <a:endParaRPr lang="ar-EG" sz="2400" b="1" dirty="0">
              <a:solidFill>
                <a:srgbClr val="273044"/>
              </a:solidFill>
              <a:latin typeface="Droid Arabic Kufi"/>
              <a:cs typeface="+mj-cs"/>
            </a:endParaRPr>
          </a:p>
          <a:p>
            <a:pPr algn="r" rtl="1"/>
            <a:r>
              <a:rPr lang="ar-EG" sz="2400" b="1" dirty="0">
                <a:solidFill>
                  <a:srgbClr val="273044"/>
                </a:solidFill>
                <a:latin typeface="Droid Arabic Kufi"/>
                <a:cs typeface="+mj-cs"/>
              </a:rPr>
              <a:t>3. </a:t>
            </a:r>
            <a:r>
              <a:rPr lang="en-US" sz="2400" b="1" dirty="0">
                <a:solidFill>
                  <a:srgbClr val="273044"/>
                </a:solidFill>
                <a:latin typeface="Adobe Caslon Pro" panose="0205050205050A020403" pitchFamily="18" charset="0"/>
                <a:cs typeface="+mj-cs"/>
              </a:rPr>
              <a:t>Product Defining keywords</a:t>
            </a:r>
            <a:br>
              <a:rPr lang="en-US" sz="2400" b="1" dirty="0">
                <a:solidFill>
                  <a:srgbClr val="273044"/>
                </a:solidFill>
                <a:latin typeface="Droid Arabic Kufi"/>
                <a:cs typeface="+mj-cs"/>
              </a:rPr>
            </a:br>
            <a:r>
              <a:rPr lang="ar-EG" sz="2400" dirty="0">
                <a:solidFill>
                  <a:srgbClr val="273044"/>
                </a:solidFill>
                <a:latin typeface="Droid Arabic Kufi"/>
                <a:cs typeface="+mj-cs"/>
              </a:rPr>
              <a:t>كلمات مفتاحية متعلقة بالمنتج وهي الكلمات التي يستخدمها الشخص للبحث عن منتج معين ينتمي لعلامة تجارية معينة. على سبيل المثال : سيارة تويوتا 2018 أو باندا للألعاب الإلكترونية.</a:t>
            </a:r>
            <a:endParaRPr lang="ar-EG" sz="2400" b="1" dirty="0">
              <a:solidFill>
                <a:srgbClr val="273044"/>
              </a:solidFill>
              <a:latin typeface="Droid Arabic Kufi"/>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4212550" y="499550"/>
            <a:ext cx="7441227"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ثالثاً: كلمات مفتاحية على حسب السوق أو المنتج</a:t>
            </a:r>
          </a:p>
        </p:txBody>
      </p:sp>
      <p:pic>
        <p:nvPicPr>
          <p:cNvPr id="3" name="Picture 2">
            <a:extLst>
              <a:ext uri="{FF2B5EF4-FFF2-40B4-BE49-F238E27FC236}">
                <a16:creationId xmlns:a16="http://schemas.microsoft.com/office/drawing/2014/main" id="{2DE0EE71-BF30-44EB-87C0-E426EF230943}"/>
              </a:ext>
            </a:extLst>
          </p:cNvPr>
          <p:cNvPicPr>
            <a:picLocks noChangeAspect="1"/>
          </p:cNvPicPr>
          <p:nvPr/>
        </p:nvPicPr>
        <p:blipFill>
          <a:blip r:embed="rId3"/>
          <a:stretch>
            <a:fillRect/>
          </a:stretch>
        </p:blipFill>
        <p:spPr>
          <a:xfrm>
            <a:off x="-313506" y="1388266"/>
            <a:ext cx="5245269" cy="4557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0469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430" y="1388740"/>
            <a:ext cx="10784347" cy="479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sz="2400" b="1" dirty="0">
                <a:solidFill>
                  <a:srgbClr val="273044"/>
                </a:solidFill>
                <a:latin typeface="Adobe Caslon Pro" panose="0205050205050A020403" pitchFamily="18" charset="0"/>
              </a:rPr>
              <a:t> </a:t>
            </a:r>
            <a:r>
              <a:rPr lang="en-US" sz="2400" b="1" dirty="0">
                <a:solidFill>
                  <a:srgbClr val="002060"/>
                </a:solidFill>
                <a:latin typeface="Adobe Caslon Pro" panose="0205050205050A020403" pitchFamily="18" charset="0"/>
              </a:rPr>
              <a:t>Geo-Targeting  keywords.4 </a:t>
            </a:r>
            <a:br>
              <a:rPr lang="en-US" sz="2400" b="1" dirty="0">
                <a:solidFill>
                  <a:srgbClr val="002060"/>
                </a:solidFill>
                <a:latin typeface="Adobe Caslon Pro" panose="0205050205050A020403" pitchFamily="18" charset="0"/>
              </a:rPr>
            </a:br>
            <a:r>
              <a:rPr lang="ar-EG" sz="2400" dirty="0">
                <a:solidFill>
                  <a:srgbClr val="002060"/>
                </a:solidFill>
                <a:latin typeface="Adobe Caslon Pro" panose="0205050205050A020403" pitchFamily="18" charset="0"/>
              </a:rPr>
              <a:t>وهي الكلمات المفتاحية التي تستهدف موقعًا جغرافيًا محددًا، وذلك يجعل نتائج البحث محددة أكثر. وهي وسيلة فعالة للوصول إلى عملائك بسهولة إذا كان لديك متجر. فعلي على سبيل المثال: متجر الملابس في القاهرة أو متجر ألعاب إلكترونية في القاهرة.</a:t>
            </a:r>
            <a:endParaRPr lang="ar-EG" sz="2400" b="1" dirty="0">
              <a:solidFill>
                <a:srgbClr val="002060"/>
              </a:solidFill>
              <a:latin typeface="Adobe Caslon Pro" panose="0205050205050A020403" pitchFamily="18" charset="0"/>
            </a:endParaRPr>
          </a:p>
          <a:p>
            <a:pPr algn="justLow" rtl="1"/>
            <a:r>
              <a:rPr lang="ar-EG" sz="2400" b="1" dirty="0">
                <a:solidFill>
                  <a:srgbClr val="002060"/>
                </a:solidFill>
                <a:latin typeface="Adobe Caslon Pro" panose="0205050205050A020403" pitchFamily="18" charset="0"/>
              </a:rPr>
              <a:t>5. </a:t>
            </a:r>
            <a:r>
              <a:rPr lang="en-US" sz="2400" b="1" dirty="0">
                <a:solidFill>
                  <a:srgbClr val="002060"/>
                </a:solidFill>
                <a:latin typeface="Adobe Caslon Pro" panose="0205050205050A020403" pitchFamily="18" charset="0"/>
              </a:rPr>
              <a:t>Branded</a:t>
            </a:r>
            <a:r>
              <a:rPr lang="en-US" sz="100" b="1" dirty="0">
                <a:solidFill>
                  <a:srgbClr val="002060"/>
                </a:solidFill>
                <a:latin typeface="Adobe Caslon Pro" panose="0205050205050A020403" pitchFamily="18" charset="0"/>
              </a:rPr>
              <a:t>                                   </a:t>
            </a:r>
            <a:r>
              <a:rPr lang="en-US" sz="2400" b="1" dirty="0">
                <a:solidFill>
                  <a:srgbClr val="002060"/>
                </a:solidFill>
                <a:latin typeface="Adobe Caslon Pro" panose="0205050205050A020403" pitchFamily="18" charset="0"/>
              </a:rPr>
              <a:t>Keywords </a:t>
            </a:r>
            <a:endParaRPr lang="ar-EG" sz="2400" b="1" dirty="0">
              <a:solidFill>
                <a:srgbClr val="002060"/>
              </a:solidFill>
              <a:latin typeface="Adobe Caslon Pro" panose="0205050205050A020403" pitchFamily="18" charset="0"/>
            </a:endParaRPr>
          </a:p>
          <a:p>
            <a:pPr algn="justLow" rtl="1"/>
            <a:r>
              <a:rPr lang="ar-EG" sz="2400" dirty="0">
                <a:solidFill>
                  <a:srgbClr val="002060"/>
                </a:solidFill>
                <a:latin typeface="Adobe Caslon Pro" panose="0205050205050A020403" pitchFamily="18" charset="0"/>
              </a:rPr>
              <a:t>وهي الكلمات التي تحتوي على اسم العلامة التجارية لمنتج معين على سبيل المثال (ألعاب الكترونية من باندا).</a:t>
            </a:r>
            <a:endParaRPr lang="ar-EG" sz="2400" b="1" dirty="0">
              <a:solidFill>
                <a:srgbClr val="002060"/>
              </a:solidFill>
              <a:latin typeface="Adobe Caslon Pro" panose="0205050205050A020403" pitchFamily="18" charset="0"/>
            </a:endParaRPr>
          </a:p>
          <a:p>
            <a:pPr algn="r" rtl="1"/>
            <a:r>
              <a:rPr lang="ar-EG" sz="2400" b="1" dirty="0">
                <a:solidFill>
                  <a:srgbClr val="002060"/>
                </a:solidFill>
                <a:latin typeface="Adobe Caslon Pro" panose="0205050205050A020403" pitchFamily="18" charset="0"/>
              </a:rPr>
              <a:t>6. </a:t>
            </a:r>
            <a:r>
              <a:rPr lang="en-US" sz="2400" b="1" dirty="0">
                <a:solidFill>
                  <a:srgbClr val="002060"/>
                </a:solidFill>
                <a:latin typeface="Adobe Caslon Pro" panose="0205050205050A020403" pitchFamily="18" charset="0"/>
              </a:rPr>
              <a:t>Competitor</a:t>
            </a:r>
            <a:r>
              <a:rPr lang="en-US" sz="100" b="1" dirty="0">
                <a:solidFill>
                  <a:srgbClr val="002060"/>
                </a:solidFill>
                <a:latin typeface="Adobe Caslon Pro" panose="0205050205050A020403" pitchFamily="18" charset="0"/>
              </a:rPr>
              <a:t>                                 </a:t>
            </a:r>
            <a:r>
              <a:rPr lang="en-US" sz="2400" b="1" dirty="0">
                <a:solidFill>
                  <a:srgbClr val="002060"/>
                </a:solidFill>
                <a:latin typeface="Adobe Caslon Pro" panose="0205050205050A020403" pitchFamily="18" charset="0"/>
              </a:rPr>
              <a:t>Keywords  </a:t>
            </a:r>
            <a:br>
              <a:rPr lang="en-US" sz="2400" b="1" dirty="0">
                <a:solidFill>
                  <a:srgbClr val="002060"/>
                </a:solidFill>
                <a:latin typeface="Adobe Caslon Pro" panose="0205050205050A020403" pitchFamily="18" charset="0"/>
              </a:rPr>
            </a:br>
            <a:r>
              <a:rPr lang="ar-EG" sz="2400" dirty="0">
                <a:solidFill>
                  <a:srgbClr val="002060"/>
                </a:solidFill>
                <a:latin typeface="Adobe Caslon Pro" panose="0205050205050A020403" pitchFamily="18" charset="0"/>
              </a:rPr>
              <a:t>وهي الكلمات التي يستهدفها منافسوك لتحسين ترتيب ظهور موقعك في نتائج البحث في نفس صفحات منافسيك على سبيل المثال : ألعاب إلكترونية باندا و نستبدلها بـ ألعاب إلكترونية + اسم علامتك التجارية.</a:t>
            </a:r>
            <a:endParaRPr lang="ar-EG" sz="2400" b="1" dirty="0">
              <a:solidFill>
                <a:srgbClr val="002060"/>
              </a:solidFill>
              <a:latin typeface="Adobe Caslon Pro" panose="0205050205050A020403" pitchFamily="18" charset="0"/>
            </a:endParaRPr>
          </a:p>
          <a:p>
            <a:pPr algn="justLow" rtl="1"/>
            <a:r>
              <a:rPr lang="ar-EG" sz="2400" dirty="0">
                <a:solidFill>
                  <a:srgbClr val="002060"/>
                </a:solidFill>
                <a:latin typeface="Adobe Caslon Pro" panose="0205050205050A020403" pitchFamily="18" charset="0"/>
              </a:rPr>
              <a:t>وفى كل الأحوال، كلما حددت الكلمة المفتاحية أكثر كلما حصلت على المعلومة التي تريدها بمنتهى السهولة.</a:t>
            </a:r>
            <a:endParaRPr lang="ar-EG" sz="2400" b="1" dirty="0">
              <a:solidFill>
                <a:srgbClr val="002060"/>
              </a:solidFill>
              <a:latin typeface="Adobe Caslon Pro" panose="0205050205050A020403"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98FD9859-B683-45BA-B00F-54AF5201E2DC}"/>
              </a:ext>
            </a:extLst>
          </p:cNvPr>
          <p:cNvSpPr/>
          <p:nvPr/>
        </p:nvSpPr>
        <p:spPr>
          <a:xfrm>
            <a:off x="3133258" y="617373"/>
            <a:ext cx="7441227"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ثالثاً: كلمات مفتاحية على حسب السوق أو المنتج</a:t>
            </a:r>
          </a:p>
        </p:txBody>
      </p:sp>
    </p:spTree>
    <p:extLst>
      <p:ext uri="{BB962C8B-B14F-4D97-AF65-F5344CB8AC3E}">
        <p14:creationId xmlns:p14="http://schemas.microsoft.com/office/powerpoint/2010/main" val="2176250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88740"/>
            <a:ext cx="11342602" cy="5133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dirty="0">
                <a:solidFill>
                  <a:srgbClr val="002060"/>
                </a:solidFill>
                <a:latin typeface="Droid Arabic Kufi"/>
                <a:cs typeface="+mj-cs"/>
              </a:rPr>
              <a:t>يُعد اختيار الكلمات المفتاحية الصحيحة أمرًا بالغ الأهمية لأي استراتيجية تحسين محركات بحث ناجحة، ولهذا هناك بعض </a:t>
            </a:r>
            <a:r>
              <a:rPr lang="ar-EG" sz="2400" b="1" u="sng" dirty="0">
                <a:solidFill>
                  <a:srgbClr val="002060"/>
                </a:solidFill>
                <a:latin typeface="Droid Arabic Kufi"/>
                <a:cs typeface="+mj-cs"/>
              </a:rPr>
              <a:t>المعايير التي يجب مراعاتها عند اختيار الكلمات المفتاحية:</a:t>
            </a:r>
          </a:p>
          <a:p>
            <a:pPr algn="justLow" rtl="1"/>
            <a:endParaRPr lang="ar-EG" sz="2400" b="1" u="sng" dirty="0">
              <a:solidFill>
                <a:srgbClr val="C00000"/>
              </a:solidFill>
              <a:latin typeface="Droid Arabic Kufi"/>
              <a:cs typeface="+mj-cs"/>
            </a:endParaRPr>
          </a:p>
          <a:p>
            <a:pPr algn="justLow" rtl="1"/>
            <a:r>
              <a:rPr lang="ar-EG" sz="2400" dirty="0">
                <a:solidFill>
                  <a:srgbClr val="002060"/>
                </a:solidFill>
                <a:latin typeface="Droid Arabic Kufi"/>
                <a:cs typeface="+mj-cs"/>
              </a:rPr>
              <a:t>1</a:t>
            </a:r>
            <a:r>
              <a:rPr lang="ar-EG" sz="2400" dirty="0">
                <a:solidFill>
                  <a:srgbClr val="0070C0"/>
                </a:solidFill>
                <a:latin typeface="Droid Arabic Kufi"/>
                <a:cs typeface="+mj-cs"/>
              </a:rPr>
              <a:t>. </a:t>
            </a:r>
            <a:r>
              <a:rPr lang="ar-EG" sz="2400" b="1" dirty="0">
                <a:solidFill>
                  <a:srgbClr val="C00000"/>
                </a:solidFill>
                <a:latin typeface="Droid Arabic Kufi"/>
                <a:cs typeface="+mj-cs"/>
              </a:rPr>
              <a:t>حجم البحث</a:t>
            </a:r>
            <a:r>
              <a:rPr lang="ar-EG" sz="2400" dirty="0">
                <a:solidFill>
                  <a:srgbClr val="C00000"/>
                </a:solidFill>
                <a:latin typeface="Droid Arabic Kufi"/>
                <a:cs typeface="+mj-cs"/>
              </a:rPr>
              <a:t> </a:t>
            </a:r>
            <a:r>
              <a:rPr lang="ar-EG" sz="2400" dirty="0">
                <a:solidFill>
                  <a:srgbClr val="0070C0"/>
                </a:solidFill>
                <a:latin typeface="Droid Arabic Kufi"/>
                <a:cs typeface="+mj-cs"/>
              </a:rPr>
              <a:t>: </a:t>
            </a:r>
            <a:r>
              <a:rPr lang="ar-EG" sz="2400" dirty="0">
                <a:solidFill>
                  <a:srgbClr val="002060"/>
                </a:solidFill>
                <a:latin typeface="Droid Arabic Kufi"/>
                <a:cs typeface="+mj-cs"/>
              </a:rPr>
              <a:t>من المهم اختيار الكلمات المفتاحية التي يبحث عنها الأشخاص بنشاط لزيادة فرص زيادة حركة المرور إلى موقعك، فلا فائدة من استخدام العبارات التي لا يبحث عنها أحد.</a:t>
            </a:r>
            <a:endParaRPr lang="ar-EG" sz="2400" b="1" dirty="0">
              <a:solidFill>
                <a:srgbClr val="002060"/>
              </a:solidFill>
              <a:latin typeface="Droid Arabic Kufi"/>
              <a:cs typeface="+mj-cs"/>
            </a:endParaRPr>
          </a:p>
          <a:p>
            <a:pPr algn="justLow" rtl="1"/>
            <a:r>
              <a:rPr lang="ar-EG" sz="2400" dirty="0">
                <a:solidFill>
                  <a:srgbClr val="002060"/>
                </a:solidFill>
                <a:latin typeface="Droid Arabic Kufi"/>
                <a:cs typeface="+mj-cs"/>
              </a:rPr>
              <a:t>2</a:t>
            </a:r>
            <a:r>
              <a:rPr lang="ar-EG" sz="2400" dirty="0">
                <a:solidFill>
                  <a:srgbClr val="0070C0"/>
                </a:solidFill>
                <a:latin typeface="Droid Arabic Kufi"/>
                <a:cs typeface="+mj-cs"/>
              </a:rPr>
              <a:t>. </a:t>
            </a:r>
            <a:r>
              <a:rPr lang="ar-EG" sz="2400" b="1" dirty="0">
                <a:solidFill>
                  <a:srgbClr val="C00000"/>
                </a:solidFill>
                <a:latin typeface="Droid Arabic Kufi"/>
                <a:cs typeface="+mj-cs"/>
              </a:rPr>
              <a:t>الملاءمة أو الصلة بالموضوع</a:t>
            </a:r>
            <a:r>
              <a:rPr lang="ar-EG" sz="2400" b="1" dirty="0">
                <a:solidFill>
                  <a:srgbClr val="0070C0"/>
                </a:solidFill>
                <a:latin typeface="Droid Arabic Kufi"/>
                <a:cs typeface="+mj-cs"/>
              </a:rPr>
              <a:t>: </a:t>
            </a:r>
            <a:r>
              <a:rPr lang="ar-EG" sz="2400" dirty="0">
                <a:solidFill>
                  <a:srgbClr val="002060"/>
                </a:solidFill>
                <a:latin typeface="Droid Arabic Kufi"/>
                <a:cs typeface="+mj-cs"/>
              </a:rPr>
              <a:t>يجب أن تكون الكلمات المفتاحية مرتبطة مباشرة بمحتوى أو موضوع المقالة التي تقدمها لأن هدفك هو التواصل مع الأشخاص الذين يبحثون عنك. كما يمكن أن تؤدي الكلمات المفتاحية غير ذات الصلة إلى معدل ارتداد مرتفع أو تؤثر سلباً على تصنيفات تحسين محركات البحث</a:t>
            </a:r>
            <a:r>
              <a:rPr lang="ar-EG" sz="2400" dirty="0">
                <a:solidFill>
                  <a:srgbClr val="0070C0"/>
                </a:solidFill>
                <a:latin typeface="Droid Arabic Kufi"/>
                <a:cs typeface="+mj-cs"/>
              </a:rPr>
              <a:t>.</a:t>
            </a:r>
            <a:endParaRPr lang="ar-EG" sz="2400" b="1" dirty="0">
              <a:solidFill>
                <a:srgbClr val="0070C0"/>
              </a:solidFill>
              <a:latin typeface="Droid Arabic Kufi"/>
              <a:cs typeface="+mj-cs"/>
            </a:endParaRPr>
          </a:p>
          <a:p>
            <a:pPr algn="justLow" rtl="1"/>
            <a:r>
              <a:rPr lang="ar-EG" sz="2400" dirty="0">
                <a:solidFill>
                  <a:srgbClr val="002060"/>
                </a:solidFill>
                <a:latin typeface="Droid Arabic Kufi"/>
                <a:cs typeface="+mj-cs"/>
              </a:rPr>
              <a:t>3</a:t>
            </a:r>
            <a:r>
              <a:rPr lang="ar-EG" sz="2400" dirty="0">
                <a:solidFill>
                  <a:srgbClr val="0070C0"/>
                </a:solidFill>
                <a:latin typeface="Droid Arabic Kufi"/>
                <a:cs typeface="+mj-cs"/>
              </a:rPr>
              <a:t>. </a:t>
            </a:r>
            <a:r>
              <a:rPr lang="ar-EG" sz="2400" b="1" dirty="0">
                <a:solidFill>
                  <a:srgbClr val="C00000"/>
                </a:solidFill>
                <a:latin typeface="Droid Arabic Kufi"/>
                <a:cs typeface="+mj-cs"/>
              </a:rPr>
              <a:t>المنافسة</a:t>
            </a:r>
            <a:r>
              <a:rPr lang="ar-EG" sz="2400" b="1" dirty="0">
                <a:solidFill>
                  <a:srgbClr val="0070C0"/>
                </a:solidFill>
                <a:latin typeface="Droid Arabic Kufi"/>
                <a:cs typeface="+mj-cs"/>
              </a:rPr>
              <a:t>: </a:t>
            </a:r>
            <a:r>
              <a:rPr lang="ar-EG" sz="2400" dirty="0">
                <a:solidFill>
                  <a:srgbClr val="002060"/>
                </a:solidFill>
                <a:latin typeface="Droid Arabic Kufi"/>
                <a:cs typeface="+mj-cs"/>
              </a:rPr>
              <a:t>بغض النظر عن عدد عمليات البحث التي تتم عن كلمة رئيسية، من المهم أيضًا الانتباه إلى منافسة تلك الكلمة، فكلما زاد رواج الكلمة زادت احتمالية وجود العديد من مواقع الويب التي تتنافس على الصدارة، لذا من المهم اختيار الكلمات الرئيسية غير التنافسية والتي يصعب ترتيبها.</a:t>
            </a:r>
            <a:endParaRPr lang="ar-EG" sz="2400" b="1" dirty="0">
              <a:solidFill>
                <a:srgbClr val="002060"/>
              </a:solidFill>
              <a:latin typeface="Droid Arabic Kufi"/>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961927" y="490442"/>
            <a:ext cx="412842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EG" sz="2800" b="1" dirty="0">
                <a:solidFill>
                  <a:schemeClr val="bg1"/>
                </a:solidFill>
                <a:latin typeface="Droid Arabic Kufi"/>
              </a:rPr>
              <a:t>معايير اختيار الكلمات المفتاحية</a:t>
            </a:r>
            <a:endParaRPr lang="ar-EG" sz="2000" b="1" dirty="0">
              <a:solidFill>
                <a:schemeClr val="bg1"/>
              </a:solidFill>
              <a:latin typeface="Droid Arabic Kufi"/>
            </a:endParaRPr>
          </a:p>
        </p:txBody>
      </p:sp>
    </p:spTree>
    <p:extLst>
      <p:ext uri="{BB962C8B-B14F-4D97-AF65-F5344CB8AC3E}">
        <p14:creationId xmlns:p14="http://schemas.microsoft.com/office/powerpoint/2010/main" val="13164749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3"/>
            <a:ext cx="4128422" cy="59512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88740"/>
            <a:ext cx="11342603" cy="4556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2000" b="1" dirty="0">
              <a:solidFill>
                <a:srgbClr val="273044"/>
              </a:solidFill>
              <a:latin typeface="Droid Arabic Kufi"/>
            </a:endParaRPr>
          </a:p>
          <a:p>
            <a:pPr lvl="0" algn="justLow" rtl="1">
              <a:lnSpc>
                <a:spcPct val="150000"/>
              </a:lnSpc>
            </a:pPr>
            <a:r>
              <a:rPr lang="ar-EG" sz="2400" dirty="0">
                <a:solidFill>
                  <a:srgbClr val="0070C0"/>
                </a:solidFill>
                <a:latin typeface="Droid Arabic Kufi"/>
              </a:rPr>
              <a:t>4</a:t>
            </a:r>
            <a:r>
              <a:rPr lang="ar-EG" sz="2400" dirty="0">
                <a:solidFill>
                  <a:srgbClr val="0070C0"/>
                </a:solidFill>
                <a:latin typeface="Droid Arabic Kufi"/>
                <a:cs typeface="+mj-cs"/>
              </a:rPr>
              <a:t>.  </a:t>
            </a:r>
            <a:r>
              <a:rPr lang="ar-EG" sz="2400" b="1" dirty="0">
                <a:solidFill>
                  <a:srgbClr val="C00000"/>
                </a:solidFill>
                <a:latin typeface="Droid Arabic Kufi"/>
                <a:cs typeface="+mj-cs"/>
              </a:rPr>
              <a:t>نية البحث عن الكلمات الرئيسية</a:t>
            </a:r>
            <a:r>
              <a:rPr lang="ar-EG" sz="2400" b="1" dirty="0">
                <a:solidFill>
                  <a:srgbClr val="0070C0"/>
                </a:solidFill>
                <a:latin typeface="Droid Arabic Kufi"/>
                <a:cs typeface="+mj-cs"/>
              </a:rPr>
              <a:t>: </a:t>
            </a:r>
            <a:r>
              <a:rPr lang="ar-EG" sz="2400" dirty="0">
                <a:solidFill>
                  <a:srgbClr val="0070C0"/>
                </a:solidFill>
                <a:latin typeface="Droid Arabic Kufi"/>
                <a:cs typeface="+mj-cs"/>
              </a:rPr>
              <a:t>ضع في اعتبارك القصد من الكلمات التي تختارها بمعنى هل يبحث المستخدمون عن معلومات، أو يتطلعون إلى شراء شيء ما أو يحاولون العثور على خدمة معينة ؟ لذا تأكد من تطابق الكلمات التي تختارها مع نية المستخدمين الذين تستهدفهم.</a:t>
            </a:r>
            <a:endParaRPr lang="ar-EG" sz="2400" b="1" dirty="0">
              <a:solidFill>
                <a:srgbClr val="0070C0"/>
              </a:solidFill>
              <a:latin typeface="Droid Arabic Kufi"/>
              <a:cs typeface="+mj-cs"/>
            </a:endParaRPr>
          </a:p>
          <a:p>
            <a:pPr lvl="0" algn="justLow" rtl="1">
              <a:lnSpc>
                <a:spcPct val="150000"/>
              </a:lnSpc>
            </a:pPr>
            <a:r>
              <a:rPr lang="ar-EG" sz="2400" dirty="0">
                <a:solidFill>
                  <a:srgbClr val="0070C0"/>
                </a:solidFill>
                <a:latin typeface="Droid Arabic Kufi"/>
                <a:cs typeface="+mj-cs"/>
              </a:rPr>
              <a:t>5. </a:t>
            </a:r>
            <a:r>
              <a:rPr lang="ar-EG" sz="2400" b="1" dirty="0">
                <a:solidFill>
                  <a:srgbClr val="C00000"/>
                </a:solidFill>
                <a:latin typeface="Droid Arabic Kufi"/>
                <a:cs typeface="+mj-cs"/>
              </a:rPr>
              <a:t>عدد الكلمات</a:t>
            </a:r>
            <a:r>
              <a:rPr lang="ar-EG" sz="2400" b="1" dirty="0">
                <a:solidFill>
                  <a:srgbClr val="0070C0"/>
                </a:solidFill>
                <a:latin typeface="Droid Arabic Kufi"/>
                <a:cs typeface="+mj-cs"/>
              </a:rPr>
              <a:t>: </a:t>
            </a:r>
            <a:r>
              <a:rPr lang="ar-EG" sz="2400" dirty="0">
                <a:solidFill>
                  <a:srgbClr val="0070C0"/>
                </a:solidFill>
                <a:latin typeface="Droid Arabic Kufi"/>
                <a:cs typeface="+mj-cs"/>
              </a:rPr>
              <a:t>بمعنى عدد الكلمات التي تتكون منها كلمة رئيسية واحدة. كلما زاد عدد الكلمات التي تتكون منها الكلمة الرئيسية، كلما كانت أكثر تحديدًا وأقل قدرة على المنافسة وأكثر استهدافاً. </a:t>
            </a:r>
            <a:endParaRPr lang="ar-EG" sz="2400" b="1" dirty="0">
              <a:solidFill>
                <a:srgbClr val="0070C0"/>
              </a:solidFill>
              <a:latin typeface="Droid Arabic Kufi"/>
              <a:cs typeface="+mj-cs"/>
            </a:endParaRPr>
          </a:p>
          <a:p>
            <a:pPr lvl="0" algn="justLow" rtl="1">
              <a:lnSpc>
                <a:spcPct val="150000"/>
              </a:lnSpc>
            </a:pPr>
            <a:r>
              <a:rPr lang="ar-EG" sz="2400" dirty="0">
                <a:solidFill>
                  <a:srgbClr val="0070C0"/>
                </a:solidFill>
                <a:latin typeface="Droid Arabic Kufi"/>
                <a:cs typeface="+mj-cs"/>
              </a:rPr>
              <a:t>على سبيل المثال: كلمة (ألعاب) وهي كلمة رئيسية واحدة وحجم التنافس على هذه الكلمة كبير، بينما عبارة (ألعاب إلكترونية للأطفال) عدد الكلمات الرئيسية فيها 3 كلمات وبذلك فهي أقل منافسة وأكثر استهدافاً.</a:t>
            </a:r>
            <a:endParaRPr lang="ar-EG" sz="2400" b="1" dirty="0">
              <a:solidFill>
                <a:srgbClr val="0070C0"/>
              </a:solidFill>
              <a:latin typeface="Droid Arabic Kufi"/>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21BD2FEE-810F-43E3-B6DE-A5348E0A32B3}"/>
              </a:ext>
            </a:extLst>
          </p:cNvPr>
          <p:cNvSpPr/>
          <p:nvPr/>
        </p:nvSpPr>
        <p:spPr>
          <a:xfrm>
            <a:off x="3771396" y="617373"/>
            <a:ext cx="412842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EG" sz="2800" b="1" dirty="0">
                <a:solidFill>
                  <a:schemeClr val="bg1"/>
                </a:solidFill>
                <a:latin typeface="Droid Arabic Kufi"/>
              </a:rPr>
              <a:t>معايير اختيار الكلمات المفتاحية</a:t>
            </a:r>
            <a:endParaRPr lang="ar-EG" sz="2000" b="1" dirty="0">
              <a:solidFill>
                <a:schemeClr val="bg1"/>
              </a:solidFill>
              <a:latin typeface="Droid Arabic Kufi"/>
            </a:endParaRPr>
          </a:p>
        </p:txBody>
      </p:sp>
    </p:spTree>
    <p:extLst>
      <p:ext uri="{BB962C8B-B14F-4D97-AF65-F5344CB8AC3E}">
        <p14:creationId xmlns:p14="http://schemas.microsoft.com/office/powerpoint/2010/main" val="2831180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284640"/>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6388" y="1425323"/>
            <a:ext cx="10979221" cy="4931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800"/>
              </a:spcAft>
              <a:buClrTx/>
              <a:buSzPts val="1000"/>
              <a:buFontTx/>
              <a:buNone/>
              <a:tabLst>
                <a:tab pos="457200" algn="l"/>
              </a:tabLst>
              <a:defRPr/>
            </a:pPr>
            <a:endPar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3315022" y="442448"/>
            <a:ext cx="661708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cs typeface="+mj-cs"/>
              </a:rPr>
              <a:t>خطوات تحديد الكلمة المفتاحية المناسبة</a:t>
            </a:r>
          </a:p>
        </p:txBody>
      </p:sp>
      <p:pic>
        <p:nvPicPr>
          <p:cNvPr id="3" name="Picture 2">
            <a:extLst>
              <a:ext uri="{FF2B5EF4-FFF2-40B4-BE49-F238E27FC236}">
                <a16:creationId xmlns:a16="http://schemas.microsoft.com/office/drawing/2014/main" id="{818CBF9C-1314-49F1-9472-B118507E7ABA}"/>
              </a:ext>
            </a:extLst>
          </p:cNvPr>
          <p:cNvPicPr>
            <a:picLocks noChangeAspect="1"/>
          </p:cNvPicPr>
          <p:nvPr/>
        </p:nvPicPr>
        <p:blipFill>
          <a:blip r:embed="rId3"/>
          <a:stretch>
            <a:fillRect/>
          </a:stretch>
        </p:blipFill>
        <p:spPr>
          <a:xfrm>
            <a:off x="826288" y="1927832"/>
            <a:ext cx="10539422" cy="40174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3269207"/>
      </p:ext>
    </p:extLst>
  </p:cSld>
  <p:clrMapOvr>
    <a:masterClrMapping/>
  </p:clrMapOvr>
  <p:timing>
    <p:tnLst>
      <p:par>
        <p:cTn id="1" dur="indefinite" restart="never" nodeType="tmRoot">
          <p:childTnLst>
            <p:par>
              <p:cTn id="2"/>
            </p:par>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466489"/>
            <a:ext cx="11342603" cy="4931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Droid Arabic Kufi"/>
                <a:cs typeface="+mj-cs"/>
              </a:rPr>
              <a:t>يُعد اختيار الكلمات المفتاحية المناسبة أحد أهم الخطوات في تحسين محركات البحث الناجح</a:t>
            </a:r>
            <a:r>
              <a:rPr lang="en-US" sz="2400" dirty="0">
                <a:solidFill>
                  <a:srgbClr val="002060"/>
                </a:solidFill>
                <a:latin typeface="Adobe Caslon Pro" panose="0205050205050A020403" pitchFamily="18" charset="0"/>
                <a:cs typeface="+mj-cs"/>
              </a:rPr>
              <a:t>SEO</a:t>
            </a:r>
            <a:r>
              <a:rPr lang="en-US" sz="2400" dirty="0">
                <a:solidFill>
                  <a:srgbClr val="002060"/>
                </a:solidFill>
                <a:latin typeface="Droid Arabic Kufi"/>
                <a:cs typeface="+mj-cs"/>
              </a:rPr>
              <a:t> </a:t>
            </a:r>
            <a:r>
              <a:rPr lang="ar-EG" sz="2400" dirty="0">
                <a:solidFill>
                  <a:srgbClr val="002060"/>
                </a:solidFill>
                <a:latin typeface="Droid Arabic Kufi"/>
                <a:cs typeface="+mj-cs"/>
              </a:rPr>
              <a:t> كما أن جذب الجمهور المناسب أمرًا في غاية الأهمية، لذا عليك اختيار الكلمات الأكثر فعالية للتواصل مع الجمهور المستهدف.</a:t>
            </a:r>
            <a:endParaRPr lang="ar-EG" sz="2400" b="1" dirty="0">
              <a:solidFill>
                <a:srgbClr val="002060"/>
              </a:solidFill>
              <a:latin typeface="Droid Arabic Kufi"/>
              <a:cs typeface="+mj-cs"/>
            </a:endParaRPr>
          </a:p>
          <a:p>
            <a:pPr algn="justLow" rtl="1">
              <a:lnSpc>
                <a:spcPct val="150000"/>
              </a:lnSpc>
            </a:pPr>
            <a:r>
              <a:rPr lang="ar-EG" sz="2400" u="sng" dirty="0">
                <a:solidFill>
                  <a:srgbClr val="002060"/>
                </a:solidFill>
                <a:latin typeface="Droid Arabic Kufi"/>
                <a:cs typeface="+mj-cs"/>
              </a:rPr>
              <a:t>وفيما يلي أهم الخطوات التي يجب اتباعها عند اختيار الكلمة المفتاحية المناسبة:</a:t>
            </a:r>
            <a:endParaRPr lang="ar-EG" sz="2400" b="1" u="sng" dirty="0">
              <a:solidFill>
                <a:srgbClr val="002060"/>
              </a:solidFill>
              <a:latin typeface="Droid Arabic Kufi"/>
              <a:cs typeface="+mj-cs"/>
            </a:endParaRPr>
          </a:p>
          <a:p>
            <a:pPr algn="justLow" rtl="1">
              <a:lnSpc>
                <a:spcPct val="150000"/>
              </a:lnSpc>
            </a:pPr>
            <a:r>
              <a:rPr lang="ar-EG" sz="2400" dirty="0">
                <a:solidFill>
                  <a:srgbClr val="002060"/>
                </a:solidFill>
                <a:latin typeface="Adobe Caslon Pro" panose="0205050205050A020403" pitchFamily="18" charset="0"/>
                <a:cs typeface="+mj-cs"/>
              </a:rPr>
              <a:t>1</a:t>
            </a:r>
            <a:r>
              <a:rPr lang="ar-EG" sz="2400" dirty="0">
                <a:solidFill>
                  <a:srgbClr val="002060"/>
                </a:solidFill>
                <a:latin typeface="Droid Arabic Kufi"/>
              </a:rPr>
              <a:t>. </a:t>
            </a:r>
            <a:r>
              <a:rPr lang="ar-EG" sz="2400" b="1" dirty="0">
                <a:solidFill>
                  <a:srgbClr val="FF0000"/>
                </a:solidFill>
                <a:latin typeface="Droid Arabic Kufi"/>
              </a:rPr>
              <a:t>حدد الموضوع</a:t>
            </a:r>
            <a:r>
              <a:rPr lang="ar-EG" sz="2400" dirty="0">
                <a:solidFill>
                  <a:srgbClr val="002060"/>
                </a:solidFill>
                <a:latin typeface="Droid Arabic Kufi"/>
              </a:rPr>
              <a:t>: حدد الموضوع الرئيسي الذي تريد التركيز عليه لأن ذلك سيساعدك في تضييق نطاق البحث و تحديد الكلمات المفتاحية الأكثر صلة.</a:t>
            </a:r>
            <a:endParaRPr lang="ar-EG" sz="2400" b="1" dirty="0">
              <a:solidFill>
                <a:srgbClr val="002060"/>
              </a:solidFill>
              <a:latin typeface="Droid Arabic Kufi"/>
            </a:endParaRPr>
          </a:p>
          <a:p>
            <a:pPr algn="justLow" rtl="1">
              <a:lnSpc>
                <a:spcPct val="150000"/>
              </a:lnSpc>
            </a:pPr>
            <a:r>
              <a:rPr lang="ar-EG" sz="2400" dirty="0">
                <a:solidFill>
                  <a:srgbClr val="002060"/>
                </a:solidFill>
                <a:latin typeface="Adobe Caslon Pro" panose="0205050205050A020403" pitchFamily="18" charset="0"/>
                <a:cs typeface="+mj-cs"/>
              </a:rPr>
              <a:t>2</a:t>
            </a:r>
            <a:r>
              <a:rPr lang="ar-EG" sz="2400" dirty="0">
                <a:solidFill>
                  <a:srgbClr val="002060"/>
                </a:solidFill>
                <a:latin typeface="Droid Arabic Kufi"/>
              </a:rPr>
              <a:t>. </a:t>
            </a:r>
            <a:r>
              <a:rPr lang="ar-EG" sz="2400" b="1" dirty="0">
                <a:solidFill>
                  <a:srgbClr val="FF0000"/>
                </a:solidFill>
                <a:latin typeface="Droid Arabic Kufi"/>
              </a:rPr>
              <a:t>حدد جمهورك المستهدف</a:t>
            </a:r>
            <a:r>
              <a:rPr lang="ar-EG" sz="2400" dirty="0">
                <a:solidFill>
                  <a:srgbClr val="002060"/>
                </a:solidFill>
                <a:latin typeface="Droid Arabic Kufi"/>
              </a:rPr>
              <a:t>: ضع نفسك مكان الأشخاص الذين سيبحثون عن معلومات حول موضوعك، ثم قم بإنشاء قائمة كلماتك الرئيسية. </a:t>
            </a:r>
          </a:p>
          <a:p>
            <a:pPr algn="justLow" rtl="1">
              <a:lnSpc>
                <a:spcPct val="150000"/>
              </a:lnSpc>
            </a:pPr>
            <a:r>
              <a:rPr lang="ar-EG" sz="2400" dirty="0">
                <a:solidFill>
                  <a:srgbClr val="002060"/>
                </a:solidFill>
                <a:latin typeface="Adobe Caslon Pro" panose="0205050205050A020403" pitchFamily="18" charset="0"/>
                <a:cs typeface="+mj-cs"/>
              </a:rPr>
              <a:t>3</a:t>
            </a:r>
            <a:r>
              <a:rPr lang="ar-EG" sz="2400" dirty="0">
                <a:solidFill>
                  <a:srgbClr val="002060"/>
                </a:solidFill>
                <a:latin typeface="Droid Arabic Kufi"/>
              </a:rPr>
              <a:t>. </a:t>
            </a:r>
            <a:r>
              <a:rPr lang="ar-EG" sz="2400" b="1" dirty="0">
                <a:solidFill>
                  <a:srgbClr val="FF0000"/>
                </a:solidFill>
                <a:latin typeface="Droid Arabic Kufi"/>
              </a:rPr>
              <a:t>دراسة المنافسين</a:t>
            </a:r>
            <a:r>
              <a:rPr lang="ar-EG" sz="2400" dirty="0">
                <a:solidFill>
                  <a:srgbClr val="002060"/>
                </a:solidFill>
                <a:latin typeface="Droid Arabic Kufi"/>
              </a:rPr>
              <a:t>: قم بعمل قائمة بالمنافسين الرئيسيين وانتقل إلى مواقعهم على الويب لمعرفة الكلمات التي يتم استهدافها، كما أن النظر إلى الكلمات الرئيسية لمنافسك سيساعدك في توسيع قائمة أفكارك</a:t>
            </a:r>
            <a:r>
              <a:rPr lang="ar-EG" sz="2400" dirty="0">
                <a:solidFill>
                  <a:srgbClr val="273044"/>
                </a:solidFill>
                <a:latin typeface="Droid Arabic Kufi"/>
              </a:rPr>
              <a:t>.</a:t>
            </a:r>
            <a:endParaRPr lang="ar-EG" sz="2400" b="1" dirty="0">
              <a:solidFill>
                <a:srgbClr val="273044"/>
              </a:solidFill>
              <a:latin typeface="Droid Arabic Kuf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1B1C9D2E-6B4D-47DC-8798-8B595B426592}"/>
              </a:ext>
            </a:extLst>
          </p:cNvPr>
          <p:cNvSpPr/>
          <p:nvPr/>
        </p:nvSpPr>
        <p:spPr>
          <a:xfrm>
            <a:off x="3199532" y="584316"/>
            <a:ext cx="661708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cs typeface="+mj-cs"/>
              </a:rPr>
              <a:t>خطوات تحديد الكلمة المفتاحية المناسبة</a:t>
            </a:r>
          </a:p>
        </p:txBody>
      </p:sp>
    </p:spTree>
    <p:extLst>
      <p:ext uri="{BB962C8B-B14F-4D97-AF65-F5344CB8AC3E}">
        <p14:creationId xmlns:p14="http://schemas.microsoft.com/office/powerpoint/2010/main" val="555455924"/>
      </p:ext>
    </p:extLst>
  </p:cSld>
  <p:clrMapOvr>
    <a:masterClrMapping/>
  </p:clrMapOvr>
  <p:timing>
    <p:tnLst>
      <p:par>
        <p:cTn id="1" dur="indefinite" restart="never" nodeType="tmRoot">
          <p:childTnLst>
            <p:par>
              <p:cTn id="2"/>
            </p:par>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3904" y="1466489"/>
            <a:ext cx="11024191" cy="4931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spcAft>
                <a:spcPts val="800"/>
              </a:spcAft>
              <a:buSzPts val="1000"/>
              <a:tabLst>
                <a:tab pos="457200" algn="l"/>
              </a:tabLst>
              <a:defRPr/>
            </a:pPr>
            <a:r>
              <a:rPr lang="ar-EG" sz="2400" dirty="0">
                <a:solidFill>
                  <a:srgbClr val="002060"/>
                </a:solidFill>
                <a:latin typeface="Calibri" panose="020F0502020204030204" pitchFamily="34" charset="0"/>
                <a:ea typeface="Calibri" panose="020F0502020204030204" pitchFamily="34" charset="0"/>
                <a:cs typeface="+mj-cs"/>
              </a:rPr>
              <a:t>4. </a:t>
            </a:r>
            <a:r>
              <a:rPr lang="ar-EG" sz="2400" b="1" dirty="0">
                <a:solidFill>
                  <a:srgbClr val="FF0000"/>
                </a:solidFill>
                <a:latin typeface="Calibri" panose="020F0502020204030204" pitchFamily="34" charset="0"/>
                <a:ea typeface="Calibri" panose="020F0502020204030204" pitchFamily="34" charset="0"/>
                <a:cs typeface="+mj-cs"/>
              </a:rPr>
              <a:t>ضع في اعتبارك الكلمات المفتاحية الطويلة </a:t>
            </a:r>
            <a:r>
              <a:rPr lang="ar-EG" sz="2400" dirty="0">
                <a:solidFill>
                  <a:srgbClr val="002060"/>
                </a:solidFill>
                <a:latin typeface="Calibri" panose="020F0502020204030204" pitchFamily="34" charset="0"/>
                <a:ea typeface="Calibri" panose="020F0502020204030204" pitchFamily="34" charset="0"/>
                <a:cs typeface="+mj-cs"/>
              </a:rPr>
              <a:t>:وذلك لأنها أكثر تحديدًا ولها منافسة أقل مقارنةً بالكلمات المفتاحية العامة، كما أنها تجذب عمومًا المزيد من الزيارات ذات الصلة، لذا اختر كلمات رئيسية طويلة تساعد في تحديد منتجك أو خدمتك.</a:t>
            </a:r>
          </a:p>
          <a:p>
            <a:pPr lvl="0" algn="just" rtl="1">
              <a:spcAft>
                <a:spcPts val="800"/>
              </a:spcAft>
              <a:buSzPts val="1000"/>
              <a:tabLst>
                <a:tab pos="457200" algn="l"/>
              </a:tabLst>
              <a:defRPr/>
            </a:pPr>
            <a:r>
              <a:rPr lang="ar-EG" sz="2400" dirty="0">
                <a:solidFill>
                  <a:srgbClr val="002060"/>
                </a:solidFill>
                <a:latin typeface="Calibri" panose="020F0502020204030204" pitchFamily="34" charset="0"/>
                <a:ea typeface="Calibri" panose="020F0502020204030204" pitchFamily="34" charset="0"/>
                <a:cs typeface="+mj-cs"/>
              </a:rPr>
              <a:t>5. </a:t>
            </a:r>
            <a:r>
              <a:rPr lang="ar-EG" sz="2400" b="1" dirty="0">
                <a:solidFill>
                  <a:srgbClr val="FF0000"/>
                </a:solidFill>
                <a:latin typeface="Calibri" panose="020F0502020204030204" pitchFamily="34" charset="0"/>
                <a:ea typeface="Calibri" panose="020F0502020204030204" pitchFamily="34" charset="0"/>
                <a:cs typeface="+mj-cs"/>
              </a:rPr>
              <a:t>استخدام أدوات البحث عن الكلمات المفتاحية أو ما يعرف </a:t>
            </a:r>
            <a:r>
              <a:rPr lang="ar-EG" sz="2400" b="1" dirty="0">
                <a:solidFill>
                  <a:srgbClr val="FF0000"/>
                </a:solidFill>
                <a:latin typeface="Adobe Caslon Pro" panose="0205050205050A020403" pitchFamily="18" charset="0"/>
                <a:ea typeface="Calibri" panose="020F0502020204030204" pitchFamily="34" charset="0"/>
                <a:cs typeface="+mj-cs"/>
              </a:rPr>
              <a:t>بــــــ</a:t>
            </a:r>
            <a:r>
              <a:rPr lang="en-US" sz="2400" b="1" dirty="0">
                <a:solidFill>
                  <a:srgbClr val="FF0000"/>
                </a:solidFill>
                <a:latin typeface="Adobe Caslon Pro" panose="0205050205050A020403" pitchFamily="18" charset="0"/>
                <a:ea typeface="Calibri" panose="020F0502020204030204" pitchFamily="34" charset="0"/>
                <a:cs typeface="+mj-cs"/>
              </a:rPr>
              <a:t> keyword research tools </a:t>
            </a:r>
            <a:r>
              <a:rPr lang="en-US"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فهناك العديد من الأدوات المتاحة عبر الإنترنت والتي يمكن أن تساعد في إنشاء أفكار الكلمات مثل : </a:t>
            </a:r>
            <a:r>
              <a:rPr lang="en-US" sz="2400" dirty="0">
                <a:solidFill>
                  <a:srgbClr val="002060"/>
                </a:solidFill>
                <a:latin typeface="Adobe Caslon Pro" panose="0205050205050A020403" pitchFamily="18" charset="0"/>
                <a:ea typeface="Calibri" panose="020F0502020204030204" pitchFamily="34" charset="0"/>
                <a:cs typeface="+mj-cs"/>
              </a:rPr>
              <a:t>keyword planner </a:t>
            </a:r>
            <a:r>
              <a:rPr lang="ar-EG" sz="2400" dirty="0">
                <a:solidFill>
                  <a:srgbClr val="002060"/>
                </a:solidFill>
                <a:latin typeface="Adobe Caslon Pro" panose="0205050205050A020403" pitchFamily="18"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أو </a:t>
            </a:r>
            <a:r>
              <a:rPr lang="en-US" sz="2400" dirty="0">
                <a:solidFill>
                  <a:srgbClr val="002060"/>
                </a:solidFill>
                <a:latin typeface="Calibri" panose="020F0502020204030204" pitchFamily="34" charset="0"/>
                <a:ea typeface="Calibri" panose="020F0502020204030204" pitchFamily="34" charset="0"/>
                <a:cs typeface="+mj-cs"/>
              </a:rPr>
              <a:t> </a:t>
            </a:r>
            <a:r>
              <a:rPr lang="en-US" sz="2400" dirty="0">
                <a:solidFill>
                  <a:srgbClr val="002060"/>
                </a:solidFill>
                <a:latin typeface="Adobe Caslon Pro" panose="0205050205050A020403" pitchFamily="18" charset="0"/>
                <a:ea typeface="Calibri" panose="020F0502020204030204" pitchFamily="34" charset="0"/>
                <a:cs typeface="+mj-cs"/>
              </a:rPr>
              <a:t>SEMRUSH</a:t>
            </a:r>
            <a:r>
              <a:rPr lang="en-US"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أو </a:t>
            </a:r>
            <a:r>
              <a:rPr lang="en-US" sz="2400" dirty="0">
                <a:solidFill>
                  <a:srgbClr val="002060"/>
                </a:solidFill>
                <a:latin typeface="Calibri" panose="020F0502020204030204" pitchFamily="34" charset="0"/>
                <a:ea typeface="Calibri" panose="020F0502020204030204" pitchFamily="34" charset="0"/>
                <a:cs typeface="+mj-cs"/>
              </a:rPr>
              <a:t> </a:t>
            </a:r>
            <a:r>
              <a:rPr lang="en-US" sz="2400" dirty="0">
                <a:solidFill>
                  <a:srgbClr val="002060"/>
                </a:solidFill>
                <a:latin typeface="Adobe Caslon Pro" panose="0205050205050A020403" pitchFamily="18" charset="0"/>
                <a:ea typeface="Calibri" panose="020F0502020204030204" pitchFamily="34" charset="0"/>
                <a:cs typeface="+mj-cs"/>
              </a:rPr>
              <a:t>Ahrefs</a:t>
            </a:r>
            <a:r>
              <a:rPr lang="en-US"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أو </a:t>
            </a:r>
            <a:r>
              <a:rPr lang="en-US" sz="2400" dirty="0">
                <a:solidFill>
                  <a:srgbClr val="002060"/>
                </a:solidFill>
                <a:latin typeface="Adobe Caslon Pro" panose="0205050205050A020403" pitchFamily="18" charset="0"/>
                <a:ea typeface="Calibri" panose="020F0502020204030204" pitchFamily="34" charset="0"/>
                <a:cs typeface="+mj-cs"/>
              </a:rPr>
              <a:t>keywordtool.io .</a:t>
            </a:r>
          </a:p>
          <a:p>
            <a:pPr lvl="0" algn="justLow" rtl="1">
              <a:spcAft>
                <a:spcPts val="800"/>
              </a:spcAft>
              <a:buSzPts val="1000"/>
              <a:tabLst>
                <a:tab pos="457200" algn="l"/>
              </a:tabLst>
              <a:defRPr/>
            </a:pPr>
            <a:r>
              <a:rPr lang="ar-EG" sz="2400" dirty="0">
                <a:solidFill>
                  <a:srgbClr val="002060"/>
                </a:solidFill>
                <a:latin typeface="Calibri" panose="020F0502020204030204" pitchFamily="34" charset="0"/>
                <a:ea typeface="Calibri" panose="020F0502020204030204" pitchFamily="34" charset="0"/>
                <a:cs typeface="+mj-cs"/>
              </a:rPr>
              <a:t>6. </a:t>
            </a:r>
            <a:r>
              <a:rPr lang="ar-EG" sz="2400" b="1" dirty="0">
                <a:solidFill>
                  <a:srgbClr val="FF0000"/>
                </a:solidFill>
                <a:latin typeface="Calibri" panose="020F0502020204030204" pitchFamily="34" charset="0"/>
                <a:ea typeface="Calibri" panose="020F0502020204030204" pitchFamily="34" charset="0"/>
                <a:cs typeface="+mj-cs"/>
              </a:rPr>
              <a:t>تحليل النتائج </a:t>
            </a:r>
            <a:r>
              <a:rPr lang="ar-EG" sz="2400" dirty="0">
                <a:solidFill>
                  <a:srgbClr val="002060"/>
                </a:solidFill>
                <a:latin typeface="Calibri" panose="020F0502020204030204" pitchFamily="34" charset="0"/>
                <a:ea typeface="Calibri" panose="020F0502020204030204" pitchFamily="34" charset="0"/>
                <a:cs typeface="+mj-cs"/>
              </a:rPr>
              <a:t>: بعد اختيار كلماتك المفتاحية لا تنسى مراقبتها وتحليل النتائج، فغالبًا ما توجد كلمات رئيسية أو عبارات شائعة </a:t>
            </a:r>
            <a:r>
              <a:rPr lang="en-US" sz="2400" dirty="0">
                <a:solidFill>
                  <a:srgbClr val="002060"/>
                </a:solidFill>
                <a:latin typeface="Adobe Caslon Pro" panose="0205050205050A020403" pitchFamily="18" charset="0"/>
                <a:ea typeface="Calibri" panose="020F0502020204030204" pitchFamily="34" charset="0"/>
                <a:cs typeface="+mj-cs"/>
              </a:rPr>
              <a:t>Trend</a:t>
            </a:r>
            <a:r>
              <a:rPr lang="en-US"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إلي جانب كلمات رئيسية جديدة قد يستخدمها المنافسين. </a:t>
            </a:r>
            <a:endPar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F4FE1624-F103-47A3-8D0A-88C457AE3AB2}"/>
              </a:ext>
            </a:extLst>
          </p:cNvPr>
          <p:cNvSpPr/>
          <p:nvPr/>
        </p:nvSpPr>
        <p:spPr>
          <a:xfrm>
            <a:off x="3199532" y="584316"/>
            <a:ext cx="661708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cs typeface="+mj-cs"/>
              </a:rPr>
              <a:t>خطوات تحديد الكلمة المفتاحية المناسبة</a:t>
            </a:r>
          </a:p>
        </p:txBody>
      </p:sp>
    </p:spTree>
    <p:extLst>
      <p:ext uri="{BB962C8B-B14F-4D97-AF65-F5344CB8AC3E}">
        <p14:creationId xmlns:p14="http://schemas.microsoft.com/office/powerpoint/2010/main" val="2103937541"/>
      </p:ext>
    </p:extLst>
  </p:cSld>
  <p:clrMapOvr>
    <a:masterClrMapping/>
  </p:clrMapOvr>
  <p:timing>
    <p:tnLst>
      <p:par>
        <p:cTn id="1" dur="indefinite" restart="never" nodeType="tmRoot">
          <p:childTnLst>
            <p:par>
              <p:cTn id="2"/>
            </p:par>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892" y="1280024"/>
            <a:ext cx="11593816" cy="5069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273044"/>
                </a:solidFill>
                <a:latin typeface="Adobe Caslon Pro" panose="0205050205050A020403" pitchFamily="18" charset="0"/>
                <a:cs typeface="+mj-cs"/>
              </a:rPr>
              <a:t>1</a:t>
            </a:r>
            <a:r>
              <a:rPr lang="ar-EG" sz="2400" b="1" dirty="0">
                <a:solidFill>
                  <a:srgbClr val="0070C0"/>
                </a:solidFill>
                <a:latin typeface="Droid Arabic Kufi"/>
              </a:rPr>
              <a:t>. </a:t>
            </a:r>
            <a:r>
              <a:rPr lang="ar-EG" sz="2400" b="1" dirty="0">
                <a:solidFill>
                  <a:srgbClr val="FF0000"/>
                </a:solidFill>
                <a:latin typeface="Droid Arabic Kufi"/>
              </a:rPr>
              <a:t>عنوان الصفحة</a:t>
            </a:r>
            <a:r>
              <a:rPr lang="ar-EG" sz="2400" dirty="0">
                <a:solidFill>
                  <a:srgbClr val="FF0000"/>
                </a:solidFill>
                <a:latin typeface="Droid Arabic Kufi"/>
              </a:rPr>
              <a:t>: </a:t>
            </a:r>
            <a:r>
              <a:rPr lang="ar-EG" sz="2400" dirty="0">
                <a:solidFill>
                  <a:srgbClr val="002060"/>
                </a:solidFill>
                <a:latin typeface="Droid Arabic Kufi"/>
              </a:rPr>
              <a:t>وهو من أهم الأماكن التي يجب وضع الكلمة المفتاحية بها، وذلك لأنه يُعد أول موضع ينظر إليه الباحث في نتائج محركات البحث، كما أن محركات البحث تعتمد عليه لتحديد موضوع الصفحة أو المقال. وفي معظم الأحيان يكون العنوان الذي يظهر في محركات البحث هو نفسه عنوان المقال أو الصفحة أي محتوى الترويسة </a:t>
            </a:r>
            <a:r>
              <a:rPr lang="en-US" sz="2400" dirty="0">
                <a:solidFill>
                  <a:srgbClr val="002060"/>
                </a:solidFill>
                <a:latin typeface="Adobe Caslon Pro" panose="0205050205050A020403" pitchFamily="18" charset="0"/>
                <a:cs typeface="+mj-cs"/>
              </a:rPr>
              <a:t>H1</a:t>
            </a:r>
            <a:endParaRPr lang="en-US" sz="2400" b="1" dirty="0">
              <a:solidFill>
                <a:srgbClr val="002060"/>
              </a:solidFill>
              <a:latin typeface="Adobe Caslon Pro" panose="0205050205050A020403" pitchFamily="18" charset="0"/>
              <a:cs typeface="+mj-cs"/>
            </a:endParaRPr>
          </a:p>
          <a:p>
            <a:pPr algn="justLow" rtl="1">
              <a:lnSpc>
                <a:spcPct val="150000"/>
              </a:lnSpc>
            </a:pPr>
            <a:r>
              <a:rPr lang="ar-EG" sz="2400" b="1" dirty="0">
                <a:solidFill>
                  <a:srgbClr val="002060"/>
                </a:solidFill>
                <a:latin typeface="Droid Arabic Kufi"/>
                <a:cs typeface="+mj-cs"/>
              </a:rPr>
              <a:t>2</a:t>
            </a:r>
            <a:r>
              <a:rPr lang="ar-EG" sz="2400" b="1" dirty="0">
                <a:solidFill>
                  <a:srgbClr val="002060"/>
                </a:solidFill>
                <a:latin typeface="Droid Arabic Kufi"/>
              </a:rPr>
              <a:t>.</a:t>
            </a:r>
            <a:r>
              <a:rPr lang="en-US" sz="2400" b="1" dirty="0">
                <a:solidFill>
                  <a:srgbClr val="002060"/>
                </a:solidFill>
                <a:latin typeface="Droid Arabic Kufi"/>
              </a:rPr>
              <a:t> </a:t>
            </a:r>
            <a:r>
              <a:rPr lang="ar-EG" sz="2400" b="1" dirty="0">
                <a:solidFill>
                  <a:srgbClr val="FF0000"/>
                </a:solidFill>
                <a:latin typeface="Droid Arabic Kufi"/>
              </a:rPr>
              <a:t>العناوين الفرعية:</a:t>
            </a:r>
            <a:r>
              <a:rPr lang="ar-EG" sz="2400" dirty="0">
                <a:solidFill>
                  <a:srgbClr val="FF0000"/>
                </a:solidFill>
                <a:latin typeface="Droid Arabic Kufi"/>
              </a:rPr>
              <a:t> </a:t>
            </a:r>
            <a:r>
              <a:rPr lang="ar-EG" sz="2400" dirty="0">
                <a:solidFill>
                  <a:srgbClr val="002060"/>
                </a:solidFill>
                <a:latin typeface="Droid Arabic Kufi"/>
              </a:rPr>
              <a:t>حاول أن تضع الكلمات المفتاحية ومرادفاتها في العناوين الفرعية، لأن ذلك يساعد محركات البحث على فهم بنية المحتوى الخاص بك والموضوعات الرئيسية التي يتم تناولها.</a:t>
            </a:r>
            <a:endParaRPr lang="ar-EG" sz="2400" b="1" dirty="0">
              <a:solidFill>
                <a:srgbClr val="002060"/>
              </a:solidFill>
              <a:latin typeface="Droid Arabic Kufi"/>
            </a:endParaRPr>
          </a:p>
          <a:p>
            <a:pPr algn="r">
              <a:lnSpc>
                <a:spcPct val="150000"/>
              </a:lnSpc>
            </a:pPr>
            <a:r>
              <a:rPr lang="ar-EG" sz="2400" b="1" dirty="0">
                <a:solidFill>
                  <a:srgbClr val="002060"/>
                </a:solidFill>
                <a:latin typeface="Droid Arabic Kufi"/>
                <a:cs typeface="+mj-cs"/>
              </a:rPr>
              <a:t>3</a:t>
            </a:r>
            <a:r>
              <a:rPr lang="ar-EG" sz="2400" b="1" dirty="0">
                <a:solidFill>
                  <a:srgbClr val="0070C0"/>
                </a:solidFill>
                <a:latin typeface="Droid Arabic Kufi"/>
              </a:rPr>
              <a:t>. </a:t>
            </a:r>
            <a:r>
              <a:rPr lang="ar-EG" sz="2400" b="1" dirty="0">
                <a:solidFill>
                  <a:srgbClr val="FF0000"/>
                </a:solidFill>
                <a:latin typeface="Droid Arabic Kufi"/>
              </a:rPr>
              <a:t>الفقرة الأولى:</a:t>
            </a:r>
            <a:r>
              <a:rPr lang="ar-EG" sz="2400" dirty="0">
                <a:solidFill>
                  <a:srgbClr val="FF0000"/>
                </a:solidFill>
                <a:latin typeface="Droid Arabic Kufi"/>
              </a:rPr>
              <a:t> </a:t>
            </a:r>
            <a:r>
              <a:rPr lang="ar-EG" sz="2400" dirty="0">
                <a:solidFill>
                  <a:srgbClr val="002060"/>
                </a:solidFill>
                <a:latin typeface="Droid Arabic Kufi"/>
              </a:rPr>
              <a:t>تضمين الكلمات المفتاحية في الفقرة الأولى من المحتوى الخاص بك يساعد محركات البحث على فهم موضوع المحتوى، كما يساعد القراء أيضًا على تحديد ما إذا كانوا يريدون مواصلة القراءة.</a:t>
            </a:r>
            <a:endParaRPr lang="ar-EG" sz="2400" b="1" dirty="0">
              <a:solidFill>
                <a:srgbClr val="002060"/>
              </a:solidFill>
              <a:latin typeface="Droid Arabic Kufi"/>
            </a:endParaRPr>
          </a:p>
          <a:p>
            <a:pPr algn="justLow" rtl="1">
              <a:lnSpc>
                <a:spcPct val="150000"/>
              </a:lnSpc>
            </a:pPr>
            <a:r>
              <a:rPr lang="ar-EG" sz="2400" b="1" dirty="0">
                <a:solidFill>
                  <a:srgbClr val="002060"/>
                </a:solidFill>
                <a:latin typeface="Droid Arabic Kufi"/>
                <a:cs typeface="+mj-cs"/>
              </a:rPr>
              <a:t>4</a:t>
            </a:r>
            <a:r>
              <a:rPr lang="ar-EG" sz="2400" b="1" dirty="0">
                <a:solidFill>
                  <a:srgbClr val="0070C0"/>
                </a:solidFill>
                <a:latin typeface="Droid Arabic Kufi"/>
              </a:rPr>
              <a:t>. </a:t>
            </a:r>
            <a:r>
              <a:rPr lang="ar-EG" sz="2400" b="1" dirty="0">
                <a:solidFill>
                  <a:srgbClr val="FF0000"/>
                </a:solidFill>
                <a:latin typeface="Droid Arabic Kufi"/>
              </a:rPr>
              <a:t>المحتوى أوما يسمى بـــ</a:t>
            </a:r>
            <a:r>
              <a:rPr lang="en-US" sz="2400" b="1" dirty="0">
                <a:solidFill>
                  <a:srgbClr val="FF0000"/>
                </a:solidFill>
                <a:latin typeface="Adobe Caslon Pro" panose="0205050205050A020403" pitchFamily="18" charset="0"/>
              </a:rPr>
              <a:t>body</a:t>
            </a:r>
            <a:r>
              <a:rPr lang="en-US" sz="2400" b="1" dirty="0">
                <a:solidFill>
                  <a:srgbClr val="FF0000"/>
                </a:solidFill>
                <a:latin typeface="Droid Arabic Kufi"/>
              </a:rPr>
              <a:t> </a:t>
            </a:r>
            <a:r>
              <a:rPr lang="en-US" sz="2400" dirty="0">
                <a:solidFill>
                  <a:srgbClr val="FF0000"/>
                </a:solidFill>
                <a:latin typeface="Droid Arabic Kufi"/>
              </a:rPr>
              <a:t>  </a:t>
            </a:r>
            <a:r>
              <a:rPr lang="ar-EG" sz="2400" dirty="0">
                <a:solidFill>
                  <a:srgbClr val="FF0000"/>
                </a:solidFill>
                <a:latin typeface="Droid Arabic Kufi"/>
              </a:rPr>
              <a:t>:</a:t>
            </a:r>
            <a:r>
              <a:rPr lang="ar-EG" sz="2400" dirty="0">
                <a:solidFill>
                  <a:srgbClr val="002060"/>
                </a:solidFill>
                <a:latin typeface="Droid Arabic Kufi"/>
              </a:rPr>
              <a:t>عليك أن تضع الكلمات المفتاحية بشكل طبيعي داخل محتوى المقالة وتوزيعها بشكل طبيعي بدون مبالغة أو حشو، لأن ذلك قد يؤثر سلبًا على ترتيبك.</a:t>
            </a:r>
            <a:endParaRPr lang="ar-EG" sz="2400" b="1" dirty="0">
              <a:solidFill>
                <a:srgbClr val="002060"/>
              </a:solidFill>
              <a:latin typeface="Droid Arabic Kuf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4202382" y="508657"/>
            <a:ext cx="4686786"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ar-EG" sz="2400" b="1" dirty="0"/>
              <a:t>أماكن وضع الكلمات المفتاحية في المحتوى</a:t>
            </a:r>
          </a:p>
        </p:txBody>
      </p:sp>
    </p:spTree>
    <p:extLst>
      <p:ext uri="{BB962C8B-B14F-4D97-AF65-F5344CB8AC3E}">
        <p14:creationId xmlns:p14="http://schemas.microsoft.com/office/powerpoint/2010/main" val="1578570423"/>
      </p:ext>
    </p:extLst>
  </p:cSld>
  <p:clrMapOvr>
    <a:masterClrMapping/>
  </p:clrMapOvr>
  <p:timing>
    <p:tnLst>
      <p:par>
        <p:cTn id="1" dur="indefinite" restart="never" nodeType="tmRoot">
          <p:childTnLst>
            <p:par>
              <p:cTn id="2"/>
            </p:par>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464428"/>
            <a:ext cx="11569650" cy="4884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r>
              <a:rPr lang="ar-EG" sz="2800" b="1" dirty="0">
                <a:solidFill>
                  <a:srgbClr val="0070C0"/>
                </a:solidFill>
                <a:latin typeface="Droid Arabic Kufi"/>
              </a:rPr>
            </a:br>
            <a:r>
              <a:rPr lang="ar-EG" sz="2400" b="1" dirty="0">
                <a:solidFill>
                  <a:srgbClr val="002060"/>
                </a:solidFill>
                <a:latin typeface="Droid Arabic Kufi"/>
                <a:cs typeface="+mj-cs"/>
              </a:rPr>
              <a:t>5</a:t>
            </a:r>
            <a:r>
              <a:rPr lang="ar-EG" sz="2400" b="1" dirty="0">
                <a:solidFill>
                  <a:srgbClr val="002060"/>
                </a:solidFill>
                <a:latin typeface="Adobe Caslon Pro" panose="0205050205050A020403" pitchFamily="18" charset="0"/>
              </a:rPr>
              <a:t>. </a:t>
            </a:r>
            <a:r>
              <a:rPr lang="ar-EG" sz="2400" b="1" dirty="0">
                <a:solidFill>
                  <a:srgbClr val="FF0000"/>
                </a:solidFill>
                <a:latin typeface="Adobe Caslon Pro" panose="0205050205050A020403" pitchFamily="18" charset="0"/>
              </a:rPr>
              <a:t>وصف التعريف أو ما يسمى بـــــ</a:t>
            </a:r>
            <a:r>
              <a:rPr lang="en-US" sz="2400" b="1" dirty="0">
                <a:solidFill>
                  <a:srgbClr val="002060"/>
                </a:solidFill>
                <a:latin typeface="Adobe Caslon Pro" panose="0205050205050A020403" pitchFamily="18" charset="0"/>
              </a:rPr>
              <a:t>Meta description :</a:t>
            </a:r>
            <a:r>
              <a:rPr lang="ar-EG" sz="2400" b="1" dirty="0">
                <a:solidFill>
                  <a:srgbClr val="002060"/>
                </a:solidFill>
                <a:latin typeface="Adobe Caslon Pro" panose="0205050205050A020403" pitchFamily="18" charset="0"/>
              </a:rPr>
              <a:t> و</a:t>
            </a:r>
            <a:r>
              <a:rPr lang="ar-EG" sz="2400" dirty="0">
                <a:solidFill>
                  <a:srgbClr val="002060"/>
                </a:solidFill>
                <a:latin typeface="Adobe Caslon Pro" panose="0205050205050A020403" pitchFamily="18" charset="0"/>
              </a:rPr>
              <a:t>هو عبارة عن بيانات عامة تحتوي على معلومات عن المقالة مثل العنوان ووصف مختصر لما يتحدث عنه موضوع المقالة، ويظهر هذا الوصف أسفل العنوان في محركات البحث. وهو مهم لأنه يساعد في تحسين محركات البحث ومساعدتها في فهم محتوى المقالة، كما أنه يسهل على الباحث معرفة ما تتحدث عنه المقالة.</a:t>
            </a:r>
            <a:endParaRPr lang="ar-EG" sz="2400" b="1" dirty="0">
              <a:solidFill>
                <a:srgbClr val="002060"/>
              </a:solidFill>
              <a:latin typeface="Adobe Caslon Pro" panose="0205050205050A020403" pitchFamily="18" charset="0"/>
            </a:endParaRPr>
          </a:p>
          <a:p>
            <a:pPr algn="justLow" rtl="1"/>
            <a:r>
              <a:rPr lang="ar-EG" sz="2400" b="1" dirty="0">
                <a:solidFill>
                  <a:srgbClr val="002060"/>
                </a:solidFill>
                <a:latin typeface="Adobe Caslon Pro" panose="0205050205050A020403" pitchFamily="18" charset="0"/>
                <a:cs typeface="+mj-cs"/>
              </a:rPr>
              <a:t>6</a:t>
            </a:r>
            <a:r>
              <a:rPr lang="ar-EG" sz="2400" b="1" dirty="0">
                <a:solidFill>
                  <a:srgbClr val="0070C0"/>
                </a:solidFill>
                <a:latin typeface="Adobe Caslon Pro" panose="0205050205050A020403" pitchFamily="18" charset="0"/>
              </a:rPr>
              <a:t>. </a:t>
            </a:r>
            <a:r>
              <a:rPr lang="ar-EG" sz="2400" b="1" dirty="0">
                <a:solidFill>
                  <a:srgbClr val="FF0000"/>
                </a:solidFill>
                <a:latin typeface="Adobe Caslon Pro" panose="0205050205050A020403" pitchFamily="18" charset="0"/>
              </a:rPr>
              <a:t>النصوص البديلة في الصور</a:t>
            </a:r>
            <a:r>
              <a:rPr lang="ar-EG" sz="2400" dirty="0">
                <a:solidFill>
                  <a:srgbClr val="0070C0"/>
                </a:solidFill>
                <a:latin typeface="Adobe Caslon Pro" panose="0205050205050A020403" pitchFamily="18" charset="0"/>
              </a:rPr>
              <a:t>: </a:t>
            </a:r>
            <a:r>
              <a:rPr lang="ar-EG" sz="2400" dirty="0">
                <a:solidFill>
                  <a:srgbClr val="002060"/>
                </a:solidFill>
                <a:latin typeface="Adobe Caslon Pro" panose="0205050205050A020403" pitchFamily="18" charset="0"/>
              </a:rPr>
              <a:t>ضع الكلمات المفتاحية في النصوص البديلة للصور، قم بوصف الصورة بوسم </a:t>
            </a:r>
            <a:r>
              <a:rPr lang="en-US" sz="2400" dirty="0">
                <a:solidFill>
                  <a:srgbClr val="002060"/>
                </a:solidFill>
                <a:latin typeface="Adobe Caslon Pro" panose="0205050205050A020403" pitchFamily="18" charset="0"/>
              </a:rPr>
              <a:t>&lt;alt&gt; </a:t>
            </a:r>
            <a:r>
              <a:rPr lang="ar-EG" sz="2400" dirty="0">
                <a:solidFill>
                  <a:srgbClr val="002060"/>
                </a:solidFill>
                <a:latin typeface="Adobe Caslon Pro" panose="0205050205050A020403" pitchFamily="18" charset="0"/>
              </a:rPr>
              <a:t> وذلك لكي يتعرف عليها محركات البحث بمعرفة محتوى الصورة، كما أنها تجلب مزيدًا من حركة المرور</a:t>
            </a:r>
            <a:r>
              <a:rPr lang="ar-EG" sz="2400" dirty="0">
                <a:solidFill>
                  <a:srgbClr val="0070C0"/>
                </a:solidFill>
                <a:latin typeface="Adobe Caslon Pro" panose="0205050205050A020403" pitchFamily="18" charset="0"/>
              </a:rPr>
              <a:t>.</a:t>
            </a:r>
            <a:endParaRPr lang="ar-EG" sz="2400" b="1" dirty="0">
              <a:solidFill>
                <a:srgbClr val="0070C0"/>
              </a:solidFill>
              <a:latin typeface="Adobe Caslon Pro" panose="0205050205050A020403" pitchFamily="18" charset="0"/>
            </a:endParaRPr>
          </a:p>
          <a:p>
            <a:pPr algn="justLow" rtl="1"/>
            <a:r>
              <a:rPr lang="ar-EG" sz="2400" b="1" dirty="0">
                <a:solidFill>
                  <a:srgbClr val="002060"/>
                </a:solidFill>
                <a:latin typeface="Adobe Caslon Pro" panose="0205050205050A020403" pitchFamily="18" charset="0"/>
                <a:cs typeface="+mj-cs"/>
              </a:rPr>
              <a:t>7</a:t>
            </a:r>
            <a:r>
              <a:rPr lang="ar-EG" sz="2400" b="1" dirty="0">
                <a:solidFill>
                  <a:srgbClr val="0070C0"/>
                </a:solidFill>
                <a:latin typeface="Adobe Caslon Pro" panose="0205050205050A020403" pitchFamily="18" charset="0"/>
              </a:rPr>
              <a:t>. </a:t>
            </a:r>
            <a:r>
              <a:rPr lang="en-US" sz="2400" b="1" dirty="0">
                <a:solidFill>
                  <a:srgbClr val="FF0000"/>
                </a:solidFill>
                <a:latin typeface="Adobe Caslon Pro" panose="0205050205050A020403" pitchFamily="18" charset="0"/>
              </a:rPr>
              <a:t>URL </a:t>
            </a:r>
            <a:r>
              <a:rPr lang="en-US" sz="2400" dirty="0">
                <a:solidFill>
                  <a:srgbClr val="FF0000"/>
                </a:solidFill>
                <a:latin typeface="Adobe Caslon Pro" panose="0205050205050A020403" pitchFamily="18" charset="0"/>
              </a:rPr>
              <a:t> </a:t>
            </a:r>
            <a:r>
              <a:rPr lang="ar-EG" sz="2400" dirty="0">
                <a:solidFill>
                  <a:srgbClr val="FF0000"/>
                </a:solidFill>
                <a:latin typeface="Adobe Caslon Pro" panose="0205050205050A020403" pitchFamily="18" charset="0"/>
              </a:rPr>
              <a:t>: </a:t>
            </a:r>
            <a:r>
              <a:rPr lang="ar-EG" sz="2400" dirty="0">
                <a:solidFill>
                  <a:srgbClr val="002060"/>
                </a:solidFill>
                <a:latin typeface="Adobe Caslon Pro" panose="0205050205050A020403" pitchFamily="18" charset="0"/>
              </a:rPr>
              <a:t>قم بتضمين كلمتك الرئيسية الأساسية في عنوان </a:t>
            </a:r>
            <a:r>
              <a:rPr lang="en-US" sz="2400" dirty="0">
                <a:solidFill>
                  <a:srgbClr val="002060"/>
                </a:solidFill>
                <a:latin typeface="Adobe Caslon Pro" panose="0205050205050A020403" pitchFamily="18" charset="0"/>
              </a:rPr>
              <a:t> URL </a:t>
            </a:r>
            <a:r>
              <a:rPr lang="ar-EG" sz="2400" dirty="0">
                <a:solidFill>
                  <a:srgbClr val="002060"/>
                </a:solidFill>
                <a:latin typeface="Adobe Caslon Pro" panose="0205050205050A020403" pitchFamily="18" charset="0"/>
              </a:rPr>
              <a:t>الخاص بالمحتوى، لأن ذلك يساعد محركات البحث على فهم مدى صلة المحتوى الخاص بك باستعلام البحث.</a:t>
            </a:r>
            <a:endParaRPr lang="ar-EG" sz="2400" b="1" dirty="0">
              <a:solidFill>
                <a:srgbClr val="002060"/>
              </a:solidFill>
              <a:latin typeface="Adobe Caslon Pro" panose="0205050205050A020403" pitchFamily="18" charset="0"/>
            </a:endParaRPr>
          </a:p>
          <a:p>
            <a:pPr algn="justLow" rtl="1"/>
            <a:r>
              <a:rPr lang="ar-EG" sz="2400" b="1" dirty="0">
                <a:solidFill>
                  <a:srgbClr val="002060"/>
                </a:solidFill>
                <a:latin typeface="Adobe Caslon Pro" panose="0205050205050A020403" pitchFamily="18" charset="0"/>
                <a:cs typeface="+mj-cs"/>
              </a:rPr>
              <a:t>8</a:t>
            </a:r>
            <a:r>
              <a:rPr lang="ar-EG" sz="2400" b="1" dirty="0">
                <a:solidFill>
                  <a:srgbClr val="0070C0"/>
                </a:solidFill>
                <a:latin typeface="Adobe Caslon Pro" panose="0205050205050A020403" pitchFamily="18" charset="0"/>
              </a:rPr>
              <a:t>. </a:t>
            </a:r>
            <a:r>
              <a:rPr lang="ar-EG" sz="2400" b="1" dirty="0">
                <a:solidFill>
                  <a:srgbClr val="FF0000"/>
                </a:solidFill>
                <a:latin typeface="Adobe Caslon Pro" panose="0205050205050A020403" pitchFamily="18" charset="0"/>
              </a:rPr>
              <a:t>الروابط الداخلية</a:t>
            </a:r>
            <a:r>
              <a:rPr lang="ar-EG" sz="2400" b="1" dirty="0">
                <a:solidFill>
                  <a:srgbClr val="0070C0"/>
                </a:solidFill>
                <a:latin typeface="Adobe Caslon Pro" panose="0205050205050A020403" pitchFamily="18" charset="0"/>
              </a:rPr>
              <a:t>:</a:t>
            </a:r>
            <a:r>
              <a:rPr lang="ar-EG" sz="2400" dirty="0">
                <a:solidFill>
                  <a:srgbClr val="0070C0"/>
                </a:solidFill>
                <a:latin typeface="Adobe Caslon Pro" panose="0205050205050A020403" pitchFamily="18" charset="0"/>
              </a:rPr>
              <a:t> </a:t>
            </a:r>
            <a:r>
              <a:rPr lang="ar-EG" sz="2400" dirty="0">
                <a:solidFill>
                  <a:srgbClr val="002060"/>
                </a:solidFill>
                <a:latin typeface="Adobe Caslon Pro" panose="0205050205050A020403" pitchFamily="18" charset="0"/>
              </a:rPr>
              <a:t>يساعد تضمين الكلمة الرئيسية في هذه الروابط محركات البحث على فهم محتوى الصفحات المرتبطة بشكل أفضل وتحسين ترتيبها في نتائج البحث. كما أن ذلك يسهل أيضا على المستخدمين التنقل في موقع الويب والعثور على المعلومات التي يبحثون عنها.</a:t>
            </a:r>
          </a:p>
          <a:p>
            <a:pPr algn="justLow" rtl="1"/>
            <a:endParaRPr lang="ar-EG" sz="2400" b="1" dirty="0">
              <a:solidFill>
                <a:srgbClr val="273044"/>
              </a:solidFill>
              <a:latin typeface="Adobe Caslon Pro" panose="0205050205050A020403"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6BC707B4-EAF7-45A7-81A2-5BCEC92176CB}"/>
              </a:ext>
            </a:extLst>
          </p:cNvPr>
          <p:cNvSpPr/>
          <p:nvPr/>
        </p:nvSpPr>
        <p:spPr>
          <a:xfrm>
            <a:off x="3312826" y="508657"/>
            <a:ext cx="557634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أماكن وضع الكلمات المفتاحية في المحتوى</a:t>
            </a:r>
          </a:p>
        </p:txBody>
      </p:sp>
    </p:spTree>
    <p:extLst>
      <p:ext uri="{BB962C8B-B14F-4D97-AF65-F5344CB8AC3E}">
        <p14:creationId xmlns:p14="http://schemas.microsoft.com/office/powerpoint/2010/main" val="2844215944"/>
      </p:ext>
    </p:extLst>
  </p:cSld>
  <p:clrMapOvr>
    <a:masterClrMapping/>
  </p:clrMapOvr>
  <p:timing>
    <p:tnLst>
      <p:par>
        <p:cTn id="1" dur="indefinite" restart="never" nodeType="tmRoot">
          <p:childTnLst>
            <p:par>
              <p:cTn id="2"/>
            </p:par>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80024"/>
            <a:ext cx="11284837" cy="548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rgbClr val="FF0000"/>
                </a:solidFill>
                <a:latin typeface="Adobe Caslon Pro" panose="0205050205050A020403" pitchFamily="18" charset="0"/>
                <a:cs typeface="+mj-cs"/>
              </a:rPr>
              <a:t>أولاً : أدوات مجانية للبحث عن الكلمات المفتاحية وهي:</a:t>
            </a:r>
          </a:p>
          <a:p>
            <a:pPr marL="457200" indent="-457200" algn="justLow" rtl="1">
              <a:buAutoNum type="arabicPeriod"/>
            </a:pPr>
            <a:r>
              <a:rPr lang="en-US" sz="2400" b="1" dirty="0">
                <a:solidFill>
                  <a:srgbClr val="FF0000"/>
                </a:solidFill>
                <a:latin typeface="Adobe Caslon Pro" panose="0205050205050A020403" pitchFamily="18" charset="0"/>
                <a:cs typeface="+mj-cs"/>
              </a:rPr>
              <a:t>Google Keyword Planner</a:t>
            </a:r>
            <a:endParaRPr lang="ar-EG" sz="2400" dirty="0">
              <a:solidFill>
                <a:srgbClr val="FF0000"/>
              </a:solidFill>
              <a:latin typeface="Adobe Caslon Pro" panose="0205050205050A020403" pitchFamily="18" charset="0"/>
              <a:cs typeface="+mj-cs"/>
            </a:endParaRPr>
          </a:p>
          <a:p>
            <a:pPr algn="justLow" rtl="1"/>
            <a:r>
              <a:rPr lang="ar-EG" sz="2400" b="1" dirty="0">
                <a:solidFill>
                  <a:srgbClr val="002060"/>
                </a:solidFill>
                <a:latin typeface="Adobe Caslon Pro" panose="0205050205050A020403" pitchFamily="18" charset="0"/>
                <a:cs typeface="+mj-cs"/>
              </a:rPr>
              <a:t>هي أداة مجانية من جوجل، تساعد على اختيار الكلمات المفتاحية المناسبة، عن طريق معرفة مدى تكرار البحث عن هذه الكلمات. كما أنها تمكن من الحصول على اقتراحات حول الكلمات التي يبحث عنها الجمهور المستهدف، وعدد المرات وهذا يساعد أيضا على تحسين محتوى موقع الويب للحصول على ترتيب أفضل في محركات البحث.</a:t>
            </a:r>
          </a:p>
          <a:p>
            <a:pPr algn="justLow" rtl="1"/>
            <a:r>
              <a:rPr lang="ar-EG" sz="2400" b="1" dirty="0">
                <a:solidFill>
                  <a:srgbClr val="002060"/>
                </a:solidFill>
                <a:latin typeface="Adobe Caslon Pro" panose="0205050205050A020403" pitchFamily="18" charset="0"/>
                <a:cs typeface="+mj-cs"/>
              </a:rPr>
              <a:t>2. </a:t>
            </a:r>
            <a:r>
              <a:rPr lang="en-US" sz="2400" b="1" dirty="0">
                <a:solidFill>
                  <a:srgbClr val="002060"/>
                </a:solidFill>
                <a:latin typeface="Adobe Caslon Pro" panose="0205050205050A020403" pitchFamily="18" charset="0"/>
                <a:cs typeface="+mj-cs"/>
              </a:rPr>
              <a:t>  </a:t>
            </a:r>
            <a:r>
              <a:rPr lang="en-US" sz="2400" b="1" dirty="0">
                <a:solidFill>
                  <a:srgbClr val="FF0000"/>
                </a:solidFill>
                <a:latin typeface="Adobe Caslon Pro" panose="0205050205050A020403" pitchFamily="18" charset="0"/>
                <a:cs typeface="+mj-cs"/>
              </a:rPr>
              <a:t>Google Trends   </a:t>
            </a:r>
            <a:endParaRPr lang="ar-EG" sz="2400" b="1" dirty="0">
              <a:solidFill>
                <a:srgbClr val="FF0000"/>
              </a:solidFill>
              <a:latin typeface="Adobe Caslon Pro" panose="0205050205050A020403" pitchFamily="18" charset="0"/>
              <a:cs typeface="+mj-cs"/>
            </a:endParaRPr>
          </a:p>
          <a:p>
            <a:pPr algn="justLow" rtl="1"/>
            <a:r>
              <a:rPr lang="ar-EG" sz="2400" b="1" dirty="0">
                <a:solidFill>
                  <a:srgbClr val="002060"/>
                </a:solidFill>
                <a:latin typeface="Adobe Caslon Pro" panose="0205050205050A020403" pitchFamily="18" charset="0"/>
                <a:cs typeface="+mj-cs"/>
              </a:rPr>
              <a:t>هي أداة مجانية توفر بيانات ورسوم بيانية والتي من خلالها توضح حجم البحث على الكلمات الرئيسية والموضوعات ذات الصلة بالمدونة في مكانٍ ما لفترة زمنية معينة. وباستخدام ميزة البحث عن الكلمات عن طريق هذه الأداة يمكن للشخص بسهولة العثور على الكلمات التي أصبحت شائعة للغاية</a:t>
            </a:r>
            <a:r>
              <a:rPr lang="en-US" sz="2400" b="1" dirty="0">
                <a:solidFill>
                  <a:srgbClr val="002060"/>
                </a:solidFill>
                <a:latin typeface="Adobe Caslon Pro" panose="0205050205050A020403" pitchFamily="18" charset="0"/>
                <a:cs typeface="+mj-cs"/>
              </a:rPr>
              <a:t>Trend  </a:t>
            </a:r>
            <a:r>
              <a:rPr lang="ar-EG" sz="2400" b="1" dirty="0">
                <a:solidFill>
                  <a:srgbClr val="002060"/>
                </a:solidFill>
                <a:latin typeface="Adobe Caslon Pro" panose="0205050205050A020403" pitchFamily="18" charset="0"/>
                <a:cs typeface="+mj-cs"/>
              </a:rPr>
              <a:t>ويمكنه إنشاء محتوى حولها . كما يمكن أيضًا من خلالها تجنب الكلمات التي أصبحت أقل شيوعاً.</a:t>
            </a:r>
          </a:p>
          <a:p>
            <a:pPr algn="justLow" rtl="1"/>
            <a:r>
              <a:rPr lang="ar-EG" sz="2400" b="1" dirty="0">
                <a:solidFill>
                  <a:srgbClr val="002060"/>
                </a:solidFill>
                <a:latin typeface="Adobe Caslon Pro" panose="0205050205050A020403" pitchFamily="18" charset="0"/>
                <a:cs typeface="+mj-cs"/>
              </a:rPr>
              <a:t>3</a:t>
            </a:r>
            <a:r>
              <a:rPr lang="ar-EG" sz="2400" b="1" dirty="0">
                <a:solidFill>
                  <a:srgbClr val="4472C4"/>
                </a:solidFill>
                <a:latin typeface="Adobe Caslon Pro" panose="0205050205050A020403" pitchFamily="18" charset="0"/>
                <a:cs typeface="+mj-cs"/>
              </a:rPr>
              <a:t>. </a:t>
            </a:r>
            <a:r>
              <a:rPr lang="en-US" sz="2400" b="1" dirty="0">
                <a:solidFill>
                  <a:srgbClr val="FF0000"/>
                </a:solidFill>
                <a:latin typeface="Adobe Caslon Pro" panose="0205050205050A020403" pitchFamily="18" charset="0"/>
                <a:cs typeface="+mj-cs"/>
              </a:rPr>
              <a:t>Keyword Tool.io</a:t>
            </a:r>
            <a:endParaRPr lang="ar-EG" sz="2400" b="1" dirty="0">
              <a:solidFill>
                <a:srgbClr val="FF0000"/>
              </a:solidFill>
              <a:latin typeface="Adobe Caslon Pro" panose="0205050205050A020403" pitchFamily="18" charset="0"/>
              <a:cs typeface="+mj-cs"/>
            </a:endParaRPr>
          </a:p>
          <a:p>
            <a:pPr algn="justLow" rtl="1"/>
            <a:r>
              <a:rPr lang="ar-EG" sz="2400" b="1" dirty="0">
                <a:solidFill>
                  <a:srgbClr val="002060"/>
                </a:solidFill>
                <a:latin typeface="Adobe Caslon Pro" panose="0205050205050A020403" pitchFamily="18" charset="0"/>
                <a:cs typeface="+mj-cs"/>
              </a:rPr>
              <a:t>تقوم هذه الأداة بتوفير اقتراحات للكلمات المفتاحية طويلة الذيل  </a:t>
            </a:r>
            <a:r>
              <a:rPr lang="en-US" sz="2400" b="1" dirty="0">
                <a:solidFill>
                  <a:srgbClr val="002060"/>
                </a:solidFill>
                <a:latin typeface="Adobe Caslon Pro" panose="0205050205050A020403" pitchFamily="18" charset="0"/>
                <a:cs typeface="+mj-cs"/>
              </a:rPr>
              <a:t>Long tail Keywords</a:t>
            </a:r>
            <a:r>
              <a:rPr lang="ar-EG" sz="2400" b="1" dirty="0">
                <a:solidFill>
                  <a:srgbClr val="002060"/>
                </a:solidFill>
                <a:latin typeface="Adobe Caslon Pro" panose="0205050205050A020403" pitchFamily="18" charset="0"/>
                <a:cs typeface="+mj-cs"/>
              </a:rPr>
              <a:t> وكلمات رئيسية ذات صلة بناءً على بحث المستخدمين. وتعتمد هذه المصطلحات على عدة عوامل مختلفة، مثل عدد المرات التي بحث فيها المستخدمون عن مصطلح معين،  لذا كل ما تفعله هذه الأداة هو إنشاء اقتراحات أخرى للكلمات الرئيسية بترتيب أبجدي، ولكنها لا تخبرك بأي شيء عن حجم البحث أو تكلفة النقرة</a:t>
            </a:r>
            <a:r>
              <a:rPr lang="en-US" sz="2400" b="1" dirty="0">
                <a:solidFill>
                  <a:srgbClr val="002060"/>
                </a:solidFill>
                <a:latin typeface="Adobe Caslon Pro" panose="0205050205050A020403" pitchFamily="18" charset="0"/>
              </a:rPr>
              <a:t>CPC).</a:t>
            </a:r>
            <a:r>
              <a:rPr lang="ar-EG" sz="2400" b="1" dirty="0">
                <a:solidFill>
                  <a:srgbClr val="002060"/>
                </a:solidFill>
                <a:latin typeface="Adobe Caslon Pro" panose="0205050205050A020403" pitchFamily="18" charset="0"/>
              </a:rPr>
              <a:t>)</a:t>
            </a:r>
            <a:endParaRPr lang="en-US" sz="2400" b="1" dirty="0">
              <a:solidFill>
                <a:srgbClr val="002060"/>
              </a:solidFill>
              <a:latin typeface="Adobe Caslon Pro" panose="0205050205050A020403"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444885" y="445192"/>
            <a:ext cx="9197586"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bg1"/>
                </a:solidFill>
                <a:latin typeface="Droid Arabic Kufi"/>
                <a:cs typeface="+mj-cs"/>
              </a:rPr>
              <a:t>أدوات  متخصصة في اختيار الكلمات المفتاحية للمواقع الالكترونية ( مجانية&amp; مدفوعة)</a:t>
            </a:r>
          </a:p>
        </p:txBody>
      </p:sp>
    </p:spTree>
    <p:extLst>
      <p:ext uri="{BB962C8B-B14F-4D97-AF65-F5344CB8AC3E}">
        <p14:creationId xmlns:p14="http://schemas.microsoft.com/office/powerpoint/2010/main" val="2490593957"/>
      </p:ext>
    </p:extLst>
  </p:cSld>
  <p:clrMapOvr>
    <a:masterClrMapping/>
  </p:clrMapOvr>
  <p:timing>
    <p:tnLst>
      <p:par>
        <p:cTn id="1" dur="indefinite" restart="never" nodeType="tmRoot">
          <p:childTnLst>
            <p:par>
              <p:cTn id="2"/>
            </p:par>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00799"/>
            <a:ext cx="11660753" cy="54570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800"/>
              </a:spcAft>
              <a:defRPr/>
            </a:pPr>
            <a:r>
              <a:rPr lang="ar-EG"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ثانياً: أدوات مدفوعة للبحث عن الكلمات المفتاحية وهي:</a:t>
            </a:r>
          </a:p>
          <a:p>
            <a:pPr lvl="0" algn="justLow" rtl="1">
              <a:spcAft>
                <a:spcPts val="800"/>
              </a:spcAft>
              <a:defRPr/>
            </a:pP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1. </a:t>
            </a:r>
            <a:r>
              <a:rPr lang="ar-EG"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أداة </a:t>
            </a:r>
            <a:r>
              <a:rPr lang="en-US"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 SEMRUSH:</a:t>
            </a:r>
            <a:r>
              <a:rPr lang="ar-EG"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هي أداة بحث عن الكلمات المفتاحية وهي شائعة جداً وتُتيح هذه الأداة تحليل الكلمات التي يستخدمها المنافسين والبحث عن أفكار جديدة للكلمات الرئيسية، كما أنها توفر بيانات مفيدة مثل حجم البحث الشهري ومستوى المنافسة على الكلمة.</a:t>
            </a:r>
          </a:p>
          <a:p>
            <a:pPr lvl="0" algn="justLow" rtl="1">
              <a:spcAft>
                <a:spcPts val="800"/>
              </a:spcAft>
              <a:defRPr/>
            </a:pP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2. </a:t>
            </a:r>
            <a:r>
              <a:rPr lang="ar-EG"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أداة </a:t>
            </a:r>
            <a:r>
              <a:rPr lang="en-US"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Ahrefs:</a:t>
            </a:r>
            <a:r>
              <a:rPr lang="ar-EG"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 </a:t>
            </a:r>
            <a:r>
              <a:rPr lang="ar-EG"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هي أداة تساعد في البحث عن الكلمات المفتاحية وتحليل موقع الويب وهي تشبه إمكانية </a:t>
            </a:r>
            <a:r>
              <a:rPr lang="en-US"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en-US" sz="20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SEMRUSH</a:t>
            </a:r>
            <a:r>
              <a:rPr lang="en-US"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ar-EG"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ولكنها تتميز عنها ببعض المميزات مثل تقدير عدد عمليات البحث التي تصبح زيارات حقيقية للصفحة. كما أنها تعطي معلومات حول حجم البحث ودرجة صعوبة الكلمات. وتُتيح أيضًا هذه الأداة العثور على كلمات رئيسية منخفضة المنافسة والتي من الممكن أن تجلب حركة مرور كبيرة إلى الموقع الإلكتروني، كما أنها تتميز بمميزات أخرى مثل تدقيق الموقع والروابط الخلفية، وتحليل المنافسين.</a:t>
            </a:r>
          </a:p>
          <a:p>
            <a:pPr lvl="0" algn="justLow" rtl="1">
              <a:spcAft>
                <a:spcPts val="800"/>
              </a:spcAft>
              <a:defRPr/>
            </a:pP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3. </a:t>
            </a:r>
            <a:r>
              <a:rPr lang="ar-EG"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أداة </a:t>
            </a:r>
            <a:r>
              <a:rPr lang="en-US" sz="24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Moz’s Keyword Difficulty Tool</a:t>
            </a:r>
            <a:r>
              <a:rPr lang="en-US" sz="2400" dirty="0">
                <a:solidFill>
                  <a:srgbClr val="0070C0"/>
                </a:solidFill>
                <a:latin typeface="Adobe Caslon Pro" panose="0205050205050A020403" pitchFamily="18" charset="0"/>
                <a:ea typeface="Calibri" panose="020F0502020204030204" pitchFamily="34" charset="0"/>
                <a:cs typeface="Times New Roman" panose="02020603050405020304" pitchFamily="18" charset="0"/>
              </a:rPr>
              <a:t>:</a:t>
            </a:r>
            <a:r>
              <a:rPr lang="ar-EG" sz="2400" dirty="0">
                <a:solidFill>
                  <a:srgbClr val="0070C0"/>
                </a:solidFill>
                <a:latin typeface="Adobe Caslon Pro" panose="0205050205050A020403" pitchFamily="18" charset="0"/>
                <a:ea typeface="Calibri" panose="020F0502020204030204" pitchFamily="34" charset="0"/>
                <a:cs typeface="Times New Roman" panose="02020603050405020304" pitchFamily="18" charset="0"/>
              </a:rPr>
              <a:t> </a:t>
            </a:r>
            <a:r>
              <a:rPr lang="ar-EG"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وهي واحدة من أكثر الأدوات المفيدة وهي رائعة في تحليل القدرة التنافسية للكلمات المفتاحية. فعند إدخال كلمة مفتاحية في هذه الأداة، ستجد أفضل 10 تصنيفات لتلك الكلمة.</a:t>
            </a:r>
          </a:p>
          <a:p>
            <a:pPr lvl="0" algn="justLow" rtl="1">
              <a:spcAft>
                <a:spcPts val="800"/>
              </a:spcAft>
              <a:defRPr/>
            </a:pPr>
            <a:endParaRPr lang="ar-EG" sz="2400" dirty="0">
              <a:solidFill>
                <a:srgbClr val="0070C0"/>
              </a:solidFill>
              <a:latin typeface="Adobe Caslon Pro" panose="0205050205050A020403" pitchFamily="18"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DE3B302F-E9AB-411F-B1A6-EEE24283D20D}"/>
              </a:ext>
            </a:extLst>
          </p:cNvPr>
          <p:cNvSpPr/>
          <p:nvPr/>
        </p:nvSpPr>
        <p:spPr>
          <a:xfrm>
            <a:off x="2049725" y="229551"/>
            <a:ext cx="9197586"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bg1"/>
                </a:solidFill>
                <a:latin typeface="Droid Arabic Kufi"/>
                <a:cs typeface="+mj-cs"/>
              </a:rPr>
              <a:t>أدوات  متخصصة في اختيار الكلمات المفتاحية للمواقع الالكترونية ( مجانية&amp; مدفوعة)</a:t>
            </a:r>
          </a:p>
        </p:txBody>
      </p:sp>
    </p:spTree>
    <p:extLst>
      <p:ext uri="{BB962C8B-B14F-4D97-AF65-F5344CB8AC3E}">
        <p14:creationId xmlns:p14="http://schemas.microsoft.com/office/powerpoint/2010/main" val="1874257424"/>
      </p:ext>
    </p:extLst>
  </p:cSld>
  <p:clrMapOvr>
    <a:masterClrMapping/>
  </p:clrMapOvr>
  <p:timing>
    <p:tnLst>
      <p:par>
        <p:cTn id="1" dur="indefinite" restart="never" nodeType="tmRoot">
          <p:childTnLst>
            <p:par>
              <p:cTn id="2"/>
            </p:par>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25474"/>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04144" y="1316866"/>
            <a:ext cx="10380795" cy="5069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400" dirty="0">
                <a:solidFill>
                  <a:srgbClr val="002060"/>
                </a:solidFill>
                <a:latin typeface="Adobe Caslon Pro" panose="0205050205050A020403" pitchFamily="18" charset="0"/>
              </a:rPr>
              <a:t>يُعد اختيار الكلمات المفتاحية أمرًا بالغ الأهمية لنجاح أي حملة لتحسين محركات البحث. ومع ذلك، هناك العديد من الأخطاء التي يجب تجنبها عند اختيار الكلمات المفتاحية:</a:t>
            </a:r>
            <a:endParaRPr lang="ar-EG" sz="2400" b="1" dirty="0">
              <a:solidFill>
                <a:srgbClr val="002060"/>
              </a:solidFill>
              <a:latin typeface="Adobe Caslon Pro" panose="0205050205050A020403" pitchFamily="18" charset="0"/>
            </a:endParaRPr>
          </a:p>
          <a:p>
            <a:pPr algn="r" rtl="1"/>
            <a:r>
              <a:rPr lang="ar-EG" sz="2400" b="1" dirty="0">
                <a:solidFill>
                  <a:srgbClr val="002060"/>
                </a:solidFill>
                <a:latin typeface="Adobe Caslon Pro" panose="0205050205050A020403" pitchFamily="18" charset="0"/>
                <a:cs typeface="+mj-cs"/>
              </a:rPr>
              <a:t>1. </a:t>
            </a:r>
            <a:r>
              <a:rPr lang="ar-EG" sz="2400" b="1" dirty="0">
                <a:solidFill>
                  <a:srgbClr val="FF0000"/>
                </a:solidFill>
                <a:latin typeface="Adobe Caslon Pro" panose="0205050205050A020403" pitchFamily="18" charset="0"/>
                <a:cs typeface="+mj-cs"/>
              </a:rPr>
              <a:t>التركيز على الكلمات المفتاحية غير الملائمة: </a:t>
            </a:r>
          </a:p>
          <a:p>
            <a:pPr algn="r" rtl="1"/>
            <a:r>
              <a:rPr lang="ar-EG" sz="2400" dirty="0">
                <a:solidFill>
                  <a:srgbClr val="002060"/>
                </a:solidFill>
                <a:latin typeface="Adobe Caslon Pro" panose="0205050205050A020403" pitchFamily="18" charset="0"/>
              </a:rPr>
              <a:t>وهنا يجب التركيز على الكلمات التي تتعلق بمجالك حتى يلبي توقعات المستخدمين المحتملين. </a:t>
            </a:r>
          </a:p>
          <a:p>
            <a:pPr algn="r" rtl="1"/>
            <a:r>
              <a:rPr lang="ar-EG" sz="2400" b="1" dirty="0">
                <a:solidFill>
                  <a:srgbClr val="002060"/>
                </a:solidFill>
                <a:latin typeface="Adobe Caslon Pro" panose="0205050205050A020403" pitchFamily="18" charset="0"/>
                <a:cs typeface="+mj-cs"/>
              </a:rPr>
              <a:t>2</a:t>
            </a:r>
            <a:r>
              <a:rPr lang="ar-EG" sz="2400" b="1" dirty="0">
                <a:solidFill>
                  <a:srgbClr val="002060"/>
                </a:solidFill>
                <a:latin typeface="Adobe Caslon Pro" panose="0205050205050A020403" pitchFamily="18" charset="0"/>
              </a:rPr>
              <a:t>.</a:t>
            </a:r>
            <a:r>
              <a:rPr lang="ar-EG" sz="2400" b="1" dirty="0">
                <a:solidFill>
                  <a:srgbClr val="0070C0"/>
                </a:solidFill>
                <a:latin typeface="Adobe Caslon Pro" panose="0205050205050A020403" pitchFamily="18" charset="0"/>
              </a:rPr>
              <a:t> </a:t>
            </a:r>
            <a:r>
              <a:rPr lang="ar-EG" sz="2400" b="1" dirty="0">
                <a:solidFill>
                  <a:srgbClr val="FF0000"/>
                </a:solidFill>
                <a:latin typeface="Adobe Caslon Pro" panose="0205050205050A020403" pitchFamily="18" charset="0"/>
              </a:rPr>
              <a:t>تجاهل الكلمات الرئيسية طويلة الذيل: </a:t>
            </a:r>
          </a:p>
          <a:p>
            <a:pPr algn="justLow" rtl="1"/>
            <a:r>
              <a:rPr lang="ar-EG" sz="2400" dirty="0">
                <a:solidFill>
                  <a:srgbClr val="002060"/>
                </a:solidFill>
                <a:latin typeface="Adobe Caslon Pro" panose="0205050205050A020403" pitchFamily="18" charset="0"/>
              </a:rPr>
              <a:t>يُعد تجاهل الكلمات الرئيسية طويلة الذيل أحد أكبر الأخطاء التي تمنع موقع الويب الخاص بك من الظهور في نتائج البحث. وذلك لأن استخدام كلمات رئيسية عامة، يعرضك إلى صعوبة المنافسة مع العلامات التجارية العالمية والتي تحتل مرتبة أعلى بكثير في نتائج البحث.</a:t>
            </a:r>
            <a:endParaRPr lang="ar-EG" sz="2400" b="1" dirty="0">
              <a:solidFill>
                <a:srgbClr val="002060"/>
              </a:solidFill>
              <a:latin typeface="Adobe Caslon Pro" panose="0205050205050A020403" pitchFamily="18" charset="0"/>
            </a:endParaRPr>
          </a:p>
          <a:p>
            <a:pPr algn="justLow" rtl="1"/>
            <a:r>
              <a:rPr lang="ar-EG" sz="2400" b="1" dirty="0">
                <a:solidFill>
                  <a:srgbClr val="002060"/>
                </a:solidFill>
                <a:latin typeface="Adobe Caslon Pro" panose="0205050205050A020403" pitchFamily="18" charset="0"/>
                <a:cs typeface="+mj-cs"/>
              </a:rPr>
              <a:t>3</a:t>
            </a:r>
            <a:r>
              <a:rPr lang="ar-EG" sz="2400" b="1" dirty="0">
                <a:solidFill>
                  <a:srgbClr val="002060"/>
                </a:solidFill>
                <a:latin typeface="Adobe Caslon Pro" panose="0205050205050A020403" pitchFamily="18" charset="0"/>
              </a:rPr>
              <a:t>. </a:t>
            </a:r>
            <a:r>
              <a:rPr lang="ar-EG" sz="2400" b="1" dirty="0">
                <a:solidFill>
                  <a:srgbClr val="FF0000"/>
                </a:solidFill>
                <a:latin typeface="Adobe Caslon Pro" panose="0205050205050A020403" pitchFamily="18" charset="0"/>
              </a:rPr>
              <a:t>عدم تحليل المنافسين:</a:t>
            </a:r>
          </a:p>
          <a:p>
            <a:pPr algn="justLow" rtl="1"/>
            <a:r>
              <a:rPr lang="ar-EG" sz="2400" b="1" dirty="0">
                <a:solidFill>
                  <a:srgbClr val="0070C0"/>
                </a:solidFill>
                <a:latin typeface="Adobe Caslon Pro" panose="0205050205050A020403" pitchFamily="18" charset="0"/>
              </a:rPr>
              <a:t> </a:t>
            </a:r>
            <a:r>
              <a:rPr lang="ar-EG" sz="2400" dirty="0">
                <a:solidFill>
                  <a:srgbClr val="002060"/>
                </a:solidFill>
                <a:latin typeface="Adobe Caslon Pro" panose="0205050205050A020403" pitchFamily="18" charset="0"/>
              </a:rPr>
              <a:t>يُعد التحليل التنافسي أحد أهم أنشطة تحسين محركات البحث، وذلك لأنه يسمح بمراقبة الحملات أو المنتجات التي يقدمونها المنافسين. ويمكن الاستعانة في هذا الصدد بالأدوات المتخصصة التي سبق الإشارة إليها.</a:t>
            </a:r>
            <a:endParaRPr lang="ar-EG" sz="2400" b="1" dirty="0">
              <a:solidFill>
                <a:srgbClr val="002060"/>
              </a:solidFill>
              <a:latin typeface="Adobe Caslon Pro" panose="0205050205050A020403"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87C5CC03-BA6D-4221-8C81-05C459A9BA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4181" y="411280"/>
            <a:ext cx="1995182" cy="1089584"/>
          </a:xfrm>
          <a:prstGeom prst="rect">
            <a:avLst/>
          </a:prstGeom>
        </p:spPr>
      </p:pic>
      <p:sp>
        <p:nvSpPr>
          <p:cNvPr id="10" name="Rectangle: Rounded Corners 9">
            <a:extLst>
              <a:ext uri="{FF2B5EF4-FFF2-40B4-BE49-F238E27FC236}">
                <a16:creationId xmlns:a16="http://schemas.microsoft.com/office/drawing/2014/main" id="{911CD306-91A5-451A-BCDE-9396261F3ECD}"/>
              </a:ext>
            </a:extLst>
          </p:cNvPr>
          <p:cNvSpPr/>
          <p:nvPr/>
        </p:nvSpPr>
        <p:spPr>
          <a:xfrm>
            <a:off x="4348495" y="508657"/>
            <a:ext cx="5305171"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defRP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أخطاء ينبغي تجنبها في اختيار الكلمات المفتاحية</a:t>
            </a:r>
            <a:endParaRPr lang="en-US"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5173644"/>
      </p:ext>
    </p:extLst>
  </p:cSld>
  <p:clrMapOvr>
    <a:masterClrMapping/>
  </p:clrMapOvr>
  <p:timing>
    <p:tnLst>
      <p:par>
        <p:cTn id="1" dur="indefinite" restart="never" nodeType="tmRoot">
          <p:childTnLst>
            <p:par>
              <p:cTn id="2"/>
            </p:par>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69499"/>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4498" y="1336466"/>
            <a:ext cx="10705475" cy="5121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rgbClr val="002060"/>
                </a:solidFill>
                <a:latin typeface="Droid Arabic Kufi"/>
                <a:cs typeface="+mj-cs"/>
              </a:rPr>
              <a:t>4</a:t>
            </a:r>
            <a:r>
              <a:rPr lang="ar-EG" sz="2400" b="1" dirty="0">
                <a:solidFill>
                  <a:srgbClr val="0070C0"/>
                </a:solidFill>
                <a:latin typeface="Droid Arabic Kufi"/>
              </a:rPr>
              <a:t>. </a:t>
            </a:r>
            <a:r>
              <a:rPr lang="ar-EG" sz="2400" b="1" dirty="0">
                <a:solidFill>
                  <a:srgbClr val="FF0000"/>
                </a:solidFill>
                <a:latin typeface="Droid Arabic Kufi"/>
              </a:rPr>
              <a:t>تجاهل نية المستخدم</a:t>
            </a:r>
            <a:r>
              <a:rPr lang="ar-EG" sz="2400" b="1" dirty="0">
                <a:solidFill>
                  <a:srgbClr val="0070C0"/>
                </a:solidFill>
                <a:latin typeface="Droid Arabic Kufi"/>
              </a:rPr>
              <a:t>:</a:t>
            </a:r>
            <a:endParaRPr lang="en-US" sz="2400" b="1" dirty="0">
              <a:solidFill>
                <a:srgbClr val="0070C0"/>
              </a:solidFill>
              <a:latin typeface="Droid Arabic Kufi"/>
            </a:endParaRPr>
          </a:p>
          <a:p>
            <a:pPr algn="justLow" rtl="1"/>
            <a:r>
              <a:rPr lang="ar-EG" sz="2400" dirty="0">
                <a:solidFill>
                  <a:srgbClr val="002060"/>
                </a:solidFill>
                <a:latin typeface="Droid Arabic Kufi"/>
              </a:rPr>
              <a:t>فالهدف من البحث هو الغرض الذي من أجله يقوم المستخدمون بإدخال كلمة مفتاحية معينة في شريط البحث، لذلك يجب أن يستجيب محرك البحث لاحتياجات المستخدمين حتى يتمكنوا من العثور على الإجابة الدقيقة لما يبحثون عنه سواء كان الغرض البحث عن معلومات أو بغرض التسوق أو أي غرض آخر.</a:t>
            </a:r>
            <a:endParaRPr lang="ar-EG" sz="2400" b="1" dirty="0">
              <a:solidFill>
                <a:srgbClr val="002060"/>
              </a:solidFill>
              <a:latin typeface="Droid Arabic Kufi"/>
            </a:endParaRPr>
          </a:p>
          <a:p>
            <a:pPr algn="r"/>
            <a:r>
              <a:rPr lang="ar-EG" sz="2400" b="1" dirty="0">
                <a:solidFill>
                  <a:srgbClr val="002060"/>
                </a:solidFill>
                <a:latin typeface="Droid Arabic Kufi"/>
                <a:cs typeface="+mj-cs"/>
              </a:rPr>
              <a:t>5</a:t>
            </a:r>
            <a:r>
              <a:rPr lang="ar-EG" sz="2400" b="1" dirty="0">
                <a:solidFill>
                  <a:srgbClr val="0070C0"/>
                </a:solidFill>
                <a:latin typeface="Droid Arabic Kufi"/>
              </a:rPr>
              <a:t>. </a:t>
            </a:r>
            <a:r>
              <a:rPr lang="ar-EG" sz="2400" b="1" dirty="0">
                <a:solidFill>
                  <a:srgbClr val="FF0000"/>
                </a:solidFill>
                <a:latin typeface="Droid Arabic Kufi"/>
              </a:rPr>
              <a:t>التركيز على كلمة رئيسية واحدة</a:t>
            </a:r>
            <a:r>
              <a:rPr lang="ar-EG" sz="2400" b="1" dirty="0">
                <a:solidFill>
                  <a:srgbClr val="0070C0"/>
                </a:solidFill>
                <a:latin typeface="Droid Arabic Kufi"/>
              </a:rPr>
              <a:t>:</a:t>
            </a:r>
            <a:endParaRPr lang="en-US" sz="2400" b="1" dirty="0">
              <a:solidFill>
                <a:srgbClr val="0070C0"/>
              </a:solidFill>
              <a:latin typeface="Droid Arabic Kufi"/>
            </a:endParaRPr>
          </a:p>
          <a:p>
            <a:pPr algn="justLow" rtl="1"/>
            <a:r>
              <a:rPr lang="ar-EG" sz="2400" dirty="0">
                <a:solidFill>
                  <a:srgbClr val="002060"/>
                </a:solidFill>
                <a:latin typeface="Droid Arabic Kufi"/>
              </a:rPr>
              <a:t>ويقع في هذا الخطأ الكثيرين حيث أنه يتم التركيز على كلمة رئيسية واحدة فقط، وقد تكون هذه الكلمة ذات حجم بحث مرتفع وبهذه الطريقة تخسر فرصة الحصول على ترتيب أعلى في الكلمات الرئيسية المشابهة الأخرى.</a:t>
            </a:r>
            <a:endParaRPr lang="ar-EG" sz="2400" b="1" dirty="0">
              <a:solidFill>
                <a:srgbClr val="002060"/>
              </a:solidFill>
              <a:latin typeface="Droid Arabic Kufi"/>
            </a:endParaRPr>
          </a:p>
          <a:p>
            <a:pPr algn="justLow" rtl="1"/>
            <a:r>
              <a:rPr lang="ar-EG" sz="2400" b="1" dirty="0">
                <a:solidFill>
                  <a:srgbClr val="002060"/>
                </a:solidFill>
                <a:latin typeface="Droid Arabic Kufi"/>
                <a:cs typeface="+mj-cs"/>
              </a:rPr>
              <a:t>6</a:t>
            </a:r>
            <a:r>
              <a:rPr lang="ar-EG" sz="2400" b="1" dirty="0">
                <a:solidFill>
                  <a:srgbClr val="002060"/>
                </a:solidFill>
                <a:latin typeface="Droid Arabic Kufi"/>
              </a:rPr>
              <a:t>. </a:t>
            </a:r>
            <a:r>
              <a:rPr lang="ar-EG" sz="2400" b="1" dirty="0">
                <a:solidFill>
                  <a:srgbClr val="FF0000"/>
                </a:solidFill>
                <a:latin typeface="Droid Arabic Kufi"/>
              </a:rPr>
              <a:t>التركيز على حجم البحث وحده</a:t>
            </a:r>
            <a:r>
              <a:rPr lang="ar-EG" sz="2400" b="1" dirty="0">
                <a:solidFill>
                  <a:srgbClr val="0070C0"/>
                </a:solidFill>
                <a:latin typeface="Droid Arabic Kufi"/>
              </a:rPr>
              <a:t>:</a:t>
            </a:r>
          </a:p>
          <a:p>
            <a:pPr algn="justLow" rtl="1"/>
            <a:r>
              <a:rPr lang="ar-EG" sz="2400" dirty="0">
                <a:solidFill>
                  <a:srgbClr val="002060"/>
                </a:solidFill>
                <a:latin typeface="Droid Arabic Kufi"/>
              </a:rPr>
              <a:t>على الرغم من أن حجم البحث المرتفع أمر مرغوب فيه؛ إلا أنه لا ينبغي أن يكون العامل الأساسي عند اختيار الكلمات، حيث تعتبر أهمية الكلمة الرئيسية للمحتوى وقدرتها على توجيه حركة المرور إلى الموقع أكثر اهمية.</a:t>
            </a:r>
            <a:endParaRPr lang="ar-EG" sz="2400" b="1" dirty="0">
              <a:solidFill>
                <a:srgbClr val="002060"/>
              </a:solidFill>
              <a:latin typeface="Droid Arabic Kuf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AF9BD0A5-7662-4F99-B7FE-3C74C4AE8489}"/>
              </a:ext>
            </a:extLst>
          </p:cNvPr>
          <p:cNvSpPr/>
          <p:nvPr/>
        </p:nvSpPr>
        <p:spPr>
          <a:xfrm>
            <a:off x="4348495" y="508657"/>
            <a:ext cx="5305171"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defRP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أخطاء ينبغي تجنبها في اختيار الكلمات المفتاحية</a:t>
            </a:r>
            <a:endParaRPr lang="en-US"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6210762"/>
      </p:ext>
    </p:extLst>
  </p:cSld>
  <p:clrMapOvr>
    <a:masterClrMapping/>
  </p:clrMapOvr>
  <p:timing>
    <p:tnLst>
      <p:par>
        <p:cTn id="1" dur="indefinite" restart="never" nodeType="tmRoot">
          <p:childTnLst>
            <p:par>
              <p:cTn id="2"/>
            </p:par>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2" y="1415218"/>
            <a:ext cx="4439597"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53538" y="1487175"/>
            <a:ext cx="8918389" cy="5370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يعبر هذان المصطلحان عن مدى قوة نطاق (موقع) معين مقارنة ببقية المواقع في نتائج محركات البحث. حيث يتم حسابه من 100، بناءً على العديد من العوامل المختلفة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وكلما كان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Domain Authority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أعلى كان عدد الزيارات لموقعك أعلى وارتفع ترتيبه في صفحات نتائج البحث</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يعتمد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Domain Rank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Domain Authority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عدد من العوامل أهمها عدد المواقع الأخرى التي تُشير إلى موقعك وتذكره من خلال وضع رابط لموقعك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Backlink</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ومدى قوة هذه المواقع</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الصعب الحصول على علامة 100 في قوة النطاق، حيث أن</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Facebook</a:t>
            </a:r>
            <a:r>
              <a:rPr lang="en-US" sz="1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Google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فقط من يمتل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كوها</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وبمجرد أن تصل إلى علامة 50 ستزداد صعوبة تحقيق نقاط أعلى</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هذا بالإضافة إلى أنه لا يمكنك تغيير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Domain Authority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الخاص بك بسهولة، إذ يحتاج للكثير من العمل وتحسين المحتوى والجهد المستمر حتى تتمكن من ذلك</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1558977" y="580352"/>
            <a:ext cx="10412950" cy="78914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lnSpc>
                <a:spcPct val="150000"/>
              </a:lnSpc>
              <a:spcAft>
                <a:spcPts val="800"/>
              </a:spcAft>
              <a:defRPr/>
            </a:pPr>
            <a:r>
              <a:rPr lang="en-US" sz="2400" b="1" dirty="0">
                <a:solidFill>
                  <a:schemeClr val="bg1"/>
                </a:solidFill>
                <a:latin typeface="Times New Roman" panose="02020603050405020304" pitchFamily="18" charset="0"/>
                <a:ea typeface="Calibri" panose="020F0502020204030204" pitchFamily="34" charset="0"/>
              </a:rPr>
              <a:t>8. Domain Rank &amp;Domain Authority </a:t>
            </a:r>
            <a:r>
              <a:rPr lang="ar-EG" sz="2400" b="1" dirty="0">
                <a:solidFill>
                  <a:schemeClr val="bg1"/>
                </a:solidFill>
                <a:latin typeface="Times New Roman" panose="02020603050405020304" pitchFamily="18" charset="0"/>
                <a:ea typeface="Calibri" panose="020F0502020204030204" pitchFamily="34" charset="0"/>
              </a:rPr>
              <a:t>تقييم النطاق أو قوة نطاق موقع إلكتروني معين</a:t>
            </a:r>
            <a:r>
              <a:rPr lang="ar-EG" sz="2800" b="1" dirty="0">
                <a:solidFill>
                  <a:schemeClr val="bg1"/>
                </a:solidFill>
                <a:latin typeface="Times New Roman" panose="02020603050405020304" pitchFamily="18" charset="0"/>
                <a:ea typeface="Calibri" panose="020F0502020204030204" pitchFamily="34" charset="0"/>
              </a:rPr>
              <a:t> </a:t>
            </a:r>
            <a:endParaRPr kumimoji="0" lang="en-US" sz="2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3C6A3E5-68D0-4004-BF8D-41134A5605D4}"/>
              </a:ext>
            </a:extLst>
          </p:cNvPr>
          <p:cNvPicPr/>
          <p:nvPr/>
        </p:nvPicPr>
        <p:blipFill>
          <a:blip r:embed="rId3">
            <a:extLst>
              <a:ext uri="{28A0092B-C50C-407E-A947-70E740481C1C}">
                <a14:useLocalDpi xmlns:a14="http://schemas.microsoft.com/office/drawing/2010/main" val="0"/>
              </a:ext>
            </a:extLst>
          </a:blip>
          <a:stretch>
            <a:fillRect/>
          </a:stretch>
        </p:blipFill>
        <p:spPr>
          <a:xfrm>
            <a:off x="-119921" y="1715171"/>
            <a:ext cx="3173460" cy="36805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8287097"/>
      </p:ext>
    </p:extLst>
  </p:cSld>
  <p:clrMapOvr>
    <a:masterClrMapping/>
  </p:clrMapOvr>
  <p:timing>
    <p:tnLst>
      <p:par>
        <p:cTn id="1" dur="indefinite" restart="never" nodeType="tmRoot">
          <p:childTnLst>
            <p:par>
              <p:cTn id="2"/>
            </p:par>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487174"/>
            <a:ext cx="11569650" cy="5370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800" b="1" dirty="0">
                <a:solidFill>
                  <a:srgbClr val="002060"/>
                </a:solidFill>
                <a:latin typeface="Adobe Caslon Pro" panose="0205050205050A020403" pitchFamily="18" charset="0"/>
                <a:ea typeface="Calibri" panose="020F0502020204030204" pitchFamily="34" charset="0"/>
                <a:cs typeface="+mj-cs"/>
              </a:rPr>
              <a:t>9</a:t>
            </a:r>
            <a:r>
              <a:rPr lang="ar-EG" sz="2800" b="1" dirty="0">
                <a:solidFill>
                  <a:srgbClr val="002060"/>
                </a:solidFill>
                <a:latin typeface="Adobe Caslon Pro" panose="0205050205050A020403" pitchFamily="18" charset="0"/>
                <a:ea typeface="Calibri" panose="020F0502020204030204" pitchFamily="34" charset="0"/>
              </a:rPr>
              <a:t>. </a:t>
            </a:r>
            <a:r>
              <a:rPr lang="en-US"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Domain Trust</a:t>
            </a:r>
            <a:r>
              <a:rPr lang="ar-EG"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  موثوقية النطاق</a:t>
            </a:r>
            <a:endPar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07000"/>
              </a:lnSpc>
              <a:spcAft>
                <a:spcPts val="800"/>
              </a:spcAft>
            </a:pPr>
            <a:r>
              <a:rPr lang="ar-EG"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ف</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عندما يتم</a:t>
            </a:r>
            <a:r>
              <a:rPr lang="ar-EG"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ذكر موقعك والإشارة إليه من قبل مواقع موثوقة وقوية</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Backlink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كتلك التي تنتهي بـ</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“Edu"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أو</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"org"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سيتم اعتباره موقعًا موثوقًا أيضًا من قبل محركات البحث وتزداد بذلك موثوقيته</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a:t>
            </a:r>
          </a:p>
          <a:p>
            <a:pPr algn="r" rtl="1">
              <a:lnSpc>
                <a:spcPct val="107000"/>
              </a:lnSpc>
              <a:spcAft>
                <a:spcPts val="800"/>
              </a:spcAft>
            </a:pPr>
            <a:r>
              <a:rPr lang="ar-EG" sz="28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10.  </a:t>
            </a:r>
            <a:r>
              <a:rPr lang="ar-SA" sz="28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الـ</a:t>
            </a:r>
            <a:r>
              <a:rPr lang="en-US"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 Page Rank </a:t>
            </a:r>
            <a:r>
              <a:rPr lang="ar-SA" sz="28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أو الـ</a:t>
            </a:r>
            <a:r>
              <a:rPr lang="en-US"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 Page Authority </a:t>
            </a:r>
            <a:r>
              <a:rPr lang="ar-EG"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 قوة صفحة الويب</a:t>
            </a:r>
            <a:endPar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07000"/>
              </a:lnSpc>
              <a:spcAft>
                <a:spcPts val="800"/>
              </a:spcAft>
            </a:pP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كما هو الحال مع الـ</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Domain Authority</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كذلك الـ</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Page Authority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تقاس بعلامة من 100 نقطة. فبدلاً من قياس قو</a:t>
            </a:r>
            <a:r>
              <a:rPr lang="ar-EG"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ة</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النطاق (الموقع) بأكمله، يتم</a:t>
            </a:r>
            <a:r>
              <a:rPr lang="ar-EG"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قياس مدى قوة صفحة الويب الواحدة مقارنة ببقية الصفحات في صفحة نتائج البحث</a:t>
            </a:r>
            <a:r>
              <a:rPr lang="en-US"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a:t>
            </a:r>
            <a:r>
              <a:rPr lang="ar-EG" sz="2800" b="1" dirty="0">
                <a:solidFill>
                  <a:srgbClr val="002060"/>
                </a:solidFill>
                <a:latin typeface="Adobe Caslon Pro" panose="0205050205050A020403" pitchFamily="18" charset="0"/>
                <a:ea typeface="Calibri" panose="020F0502020204030204" pitchFamily="34" charset="0"/>
                <a:cs typeface="Arial" panose="020B0604020202020204" pitchFamily="34" charset="0"/>
              </a:rPr>
              <a:t> و</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كلما زادت قوة صفحات الويب</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Page Authority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أدى ذلك إلى زيادة قوة الموقع بأكمله</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 Domain Authority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ولهذا السبب لابد</a:t>
            </a:r>
            <a:r>
              <a:rPr lang="en-US"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من تحسين كل</a:t>
            </a:r>
            <a:r>
              <a:rPr lang="en-US"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ar-SA" sz="28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صفحة في الموقع وتطويرها</a:t>
            </a:r>
            <a:r>
              <a:rPr lang="en-US" sz="2800" dirty="0">
                <a:solidFill>
                  <a:srgbClr val="002060"/>
                </a:solidFill>
                <a:latin typeface="Adobe Caslon Pro" panose="0205050205050A020403" pitchFamily="18"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7480318" y="399274"/>
            <a:ext cx="4012357" cy="71952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lnSpc>
                <a:spcPct val="150000"/>
              </a:lnSpc>
              <a:spcAft>
                <a:spcPts val="800"/>
              </a:spcAft>
              <a:defRPr/>
            </a:pPr>
            <a:r>
              <a:rPr lang="en-US" sz="2400" b="1" dirty="0">
                <a:solidFill>
                  <a:schemeClr val="bg1"/>
                </a:solidFill>
                <a:latin typeface="Adobe Caslon Pro" panose="0205050205050A020403" pitchFamily="18" charset="0"/>
                <a:ea typeface="Calibri" panose="020F0502020204030204" pitchFamily="34" charset="0"/>
                <a:cs typeface="+mj-cs"/>
              </a:rPr>
              <a:t>9.Domain Trust </a:t>
            </a:r>
            <a:r>
              <a:rPr lang="ar-EG" sz="2400" b="1" dirty="0">
                <a:solidFill>
                  <a:schemeClr val="bg1"/>
                </a:solidFill>
                <a:latin typeface="Adobe Caslon Pro" panose="0205050205050A020403" pitchFamily="18" charset="0"/>
                <a:ea typeface="Calibri" panose="020F0502020204030204" pitchFamily="34" charset="0"/>
                <a:cs typeface="+mj-cs"/>
              </a:rPr>
              <a:t>موثوقية النطاق </a:t>
            </a:r>
            <a:endParaRPr kumimoji="0" lang="en-US" sz="2000" b="0"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8665919E-46FE-4C6D-A80B-21DAC53ED854}"/>
              </a:ext>
            </a:extLst>
          </p:cNvPr>
          <p:cNvSpPr/>
          <p:nvPr/>
        </p:nvSpPr>
        <p:spPr>
          <a:xfrm>
            <a:off x="699325" y="801733"/>
            <a:ext cx="6664930" cy="61348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prstClr val="white"/>
                </a:solidFill>
                <a:latin typeface="Adobe Caslon Pro" panose="0205050205050A020403" pitchFamily="18" charset="0"/>
                <a:ea typeface="Calibri" panose="020F0502020204030204" pitchFamily="34" charset="0"/>
              </a:rPr>
              <a:t>10. Page Authority &amp;Page Rank </a:t>
            </a:r>
            <a:r>
              <a:rPr lang="ar-EG" sz="2400" b="1" dirty="0">
                <a:solidFill>
                  <a:prstClr val="white"/>
                </a:solidFill>
                <a:latin typeface="Adobe Caslon Pro" panose="0205050205050A020403" pitchFamily="18" charset="0"/>
                <a:ea typeface="Calibri" panose="020F0502020204030204" pitchFamily="34" charset="0"/>
              </a:rPr>
              <a:t>قوة صفحة الويب </a:t>
            </a:r>
            <a:endParaRPr lang="ar-EG" dirty="0"/>
          </a:p>
        </p:txBody>
      </p:sp>
    </p:spTree>
    <p:extLst>
      <p:ext uri="{BB962C8B-B14F-4D97-AF65-F5344CB8AC3E}">
        <p14:creationId xmlns:p14="http://schemas.microsoft.com/office/powerpoint/2010/main" val="2885835897"/>
      </p:ext>
    </p:extLst>
  </p:cSld>
  <p:clrMapOvr>
    <a:masterClrMapping/>
  </p:clrMapOvr>
  <p:timing>
    <p:tnLst>
      <p:par>
        <p:cTn id="1" dur="indefinite" restart="never" nodeType="tmRoot">
          <p:childTnLst>
            <p:par>
              <p:cTn id="2"/>
            </p:par>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9725" y="1415218"/>
            <a:ext cx="11461100" cy="5106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هذان المصطلحان هما خاصيتان في برمجة المواقع وصفحات الويب بلغة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HTML</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ويحددان الطريقة التي تنتقل بها الروابط التشعبية بين المواقع</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15000"/>
              </a:lnSpc>
              <a:spcAft>
                <a:spcPts val="800"/>
              </a:spcAft>
              <a:buFont typeface="Wingdings" panose="05000000000000000000" pitchFamily="2" charset="2"/>
              <a:buChar char="Ø"/>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عند استخدام خاصية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No Follow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فذلك يعني وضع رابط موقعك في مواقع أخرى ولكن دون أن يتم تتبعه من قبل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Google</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بمعنى آخر عندما يبدأ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Google</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في عملية الأرشفة ويصل إلى هذا الرابط، يتجاهله ولا يتفقده</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تتمثل أهمية هذه الخاصية في كونها تساعد على جلب عدد أكبر من الحركة المرورية إلى الموقع ال</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لكتروني وزيادة عدد الزيارات لصفحة الويب. كما أنها تحمي قوة الصفحة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Page</a:t>
            </a:r>
            <a:r>
              <a:rPr lang="en-US" sz="11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Rank</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الانتقال إلى مواقع أقل جودة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15000"/>
              </a:lnSpc>
              <a:spcAft>
                <a:spcPts val="800"/>
              </a:spcAft>
              <a:buFont typeface="Wingdings" panose="05000000000000000000" pitchFamily="2" charset="2"/>
              <a:buChar char="Ø"/>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أما عن استخدام خاصية</a:t>
            </a:r>
            <a:r>
              <a:rPr lang="en-US" sz="1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Do</a:t>
            </a:r>
            <a:r>
              <a:rPr lang="en-US" sz="105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Follow</a:t>
            </a:r>
            <a:r>
              <a:rPr lang="en-US" sz="11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فذلك يعني أن بإمكان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Google</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تتبع موقعك وعدم تجاهله في عملية الأرشفة</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حيث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تتمثل أهمية الـ</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Do Follow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أنها تُتيح لك إمكانية إعلاء قيمة صفحتك ورفع مصداقيتها وذلك في حال تم نشر رابط صفحتك في مواقع ذات مصداقية وقوة أعلى مثل ويكيبيديا أو المواقع الحكومية أو ما شابهها</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536262" y="508657"/>
            <a:ext cx="8079698"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spcAft>
                <a:spcPts val="800"/>
              </a:spcAft>
              <a:defRPr/>
            </a:pPr>
            <a:r>
              <a:rPr lang="en-US" sz="2800" b="1" dirty="0">
                <a:solidFill>
                  <a:schemeClr val="bg1"/>
                </a:solidFill>
                <a:latin typeface="Adobe Caslon Pro" panose="0205050205050A020403" pitchFamily="18" charset="0"/>
                <a:ea typeface="Calibri" panose="020F0502020204030204" pitchFamily="34" charset="0"/>
                <a:cs typeface="+mj-cs"/>
              </a:rPr>
              <a:t>11</a:t>
            </a:r>
            <a:r>
              <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rPr>
              <a:t>.</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Do Follow </a:t>
            </a:r>
            <a:r>
              <a:rPr lang="en-US" sz="2800" b="1" dirty="0">
                <a:solidFill>
                  <a:schemeClr val="bg1"/>
                </a:solidFill>
                <a:latin typeface="Berlin Sans FB Demi" panose="020E0802020502020306" pitchFamily="34" charset="0"/>
                <a:ea typeface="Calibri" panose="020F0502020204030204" pitchFamily="34" charset="0"/>
                <a:cs typeface="Times New Roman" panose="02020603050405020304" pitchFamily="18" charset="0"/>
              </a:rPr>
              <a:t>&amp;</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No Follow  </a:t>
            </a:r>
            <a:r>
              <a:rPr lang="ar-EG"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خاصية التتبع </a:t>
            </a:r>
            <a:r>
              <a:rPr lang="ar-EG" sz="2800" b="1" dirty="0">
                <a:solidFill>
                  <a:schemeClr val="bg1"/>
                </a:solidFill>
                <a:latin typeface="Times New Roman" panose="02020603050405020304" pitchFamily="18" charset="0"/>
                <a:ea typeface="Calibri" panose="020F0502020204030204" pitchFamily="34" charset="0"/>
                <a:cs typeface="+mj-cs"/>
              </a:rPr>
              <a:t>&amp;</a:t>
            </a:r>
            <a:r>
              <a:rPr lang="ar-EG"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عدم التتبع</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13086757"/>
      </p:ext>
    </p:extLst>
  </p:cSld>
  <p:clrMapOvr>
    <a:masterClrMapping/>
  </p:clrMapOvr>
  <p:timing>
    <p:tnLst>
      <p:par>
        <p:cTn id="1" dur="indefinite" restart="never" nodeType="tmRoot">
          <p:childTnLst>
            <p:par>
              <p:cTn id="2"/>
            </p:par>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39598" y="1534992"/>
            <a:ext cx="7254300" cy="4877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SA" sz="3600" dirty="0">
                <a:latin typeface="Calibri" panose="020F0502020204030204" pitchFamily="34" charset="0"/>
                <a:ea typeface="Calibri" panose="020F0502020204030204" pitchFamily="34" charset="0"/>
                <a:cs typeface="Times New Roman" panose="02020603050405020304" pitchFamily="18" charset="0"/>
              </a:rPr>
              <a:t>ت</a:t>
            </a:r>
            <a:r>
              <a:rPr lang="ar-SA" sz="36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EG"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a:t>
            </a:r>
            <a:r>
              <a:rPr lang="ar-SA"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شير عملية إعادة التوجيه رقم 301 أو الـ</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 Redirect</a:t>
            </a:r>
            <a:r>
              <a:rPr lang="en-US" sz="11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301 </a:t>
            </a:r>
            <a:r>
              <a:rPr lang="ar-SA"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إلى الطريقة التي يستخدمها موقع الويب لإخبار محرك البحث أن صفحة ويب معينة قد تم نقلها بشكل دائم إلى مكان آخر في الموقع</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SA" sz="32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لكن من المهم ملاحظة أن محرك البحث يحتاج إلى فترة تتراوح بين يوم واحد وشهر كامل حتى يتسلم هذا الأمر</a:t>
            </a:r>
            <a:r>
              <a:rPr lang="en-US" sz="32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970976" y="504873"/>
            <a:ext cx="6727659"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800" b="1" dirty="0">
                <a:cs typeface="+mj-cs"/>
              </a:rPr>
              <a:t>عملية إعادة توجيه 301         301 </a:t>
            </a:r>
            <a:r>
              <a:rPr lang="en-US" b="1" dirty="0">
                <a:cs typeface="+mj-cs"/>
              </a:rPr>
              <a:t> </a:t>
            </a:r>
            <a:r>
              <a:rPr lang="en-US" sz="2800" b="1" dirty="0">
                <a:latin typeface="Adobe Caslon Pro" panose="0205050205050A020403" pitchFamily="18" charset="0"/>
                <a:cs typeface="+mj-cs"/>
              </a:rPr>
              <a:t>12.Redirect</a:t>
            </a:r>
            <a:endParaRPr lang="en-US" dirty="0">
              <a:latin typeface="Adobe Caslon Pro" panose="0205050205050A020403" pitchFamily="18" charset="0"/>
              <a:cs typeface="+mj-cs"/>
            </a:endParaRPr>
          </a:p>
        </p:txBody>
      </p:sp>
      <p:pic>
        <p:nvPicPr>
          <p:cNvPr id="3" name="Picture 2">
            <a:extLst>
              <a:ext uri="{FF2B5EF4-FFF2-40B4-BE49-F238E27FC236}">
                <a16:creationId xmlns:a16="http://schemas.microsoft.com/office/drawing/2014/main" id="{6502B114-FEAE-4D3D-98E5-CB8F6ADF4821}"/>
              </a:ext>
            </a:extLst>
          </p:cNvPr>
          <p:cNvPicPr>
            <a:picLocks noChangeAspect="1"/>
          </p:cNvPicPr>
          <p:nvPr/>
        </p:nvPicPr>
        <p:blipFill>
          <a:blip r:embed="rId3"/>
          <a:stretch>
            <a:fillRect/>
          </a:stretch>
        </p:blipFill>
        <p:spPr>
          <a:xfrm>
            <a:off x="28491" y="1858780"/>
            <a:ext cx="4224179" cy="39950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52335650"/>
      </p:ext>
    </p:extLst>
  </p:cSld>
  <p:clrMapOvr>
    <a:masterClrMapping/>
  </p:clrMapOvr>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324058"/>
            <a:ext cx="4307606" cy="55339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93233" y="1495023"/>
            <a:ext cx="6487592" cy="5162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r>
              <a:rPr lang="ar-EG" sz="2800" dirty="0">
                <a:solidFill>
                  <a:srgbClr val="002060"/>
                </a:solidFill>
                <a:latin typeface="Calibri" panose="020F0502020204030204" pitchFamily="34" charset="0"/>
                <a:ea typeface="Calibri" panose="020F0502020204030204" pitchFamily="34" charset="0"/>
              </a:rPr>
              <a:t>الـ </a:t>
            </a:r>
            <a:r>
              <a:rPr lang="en-US" sz="2800" dirty="0">
                <a:solidFill>
                  <a:srgbClr val="002060"/>
                </a:solidFill>
                <a:latin typeface="Adobe Caslon Pro" panose="0205050205050A020403" pitchFamily="18" charset="0"/>
                <a:ea typeface="Calibri" panose="020F0502020204030204" pitchFamily="34" charset="0"/>
                <a:cs typeface="+mj-cs"/>
              </a:rPr>
              <a:t>Headings</a:t>
            </a:r>
            <a:r>
              <a:rPr lang="en-US" sz="105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Adobe Caslon Pro" panose="0205050205050A020403" pitchFamily="18" charset="0"/>
                <a:ea typeface="Calibri" panose="020F0502020204030204" pitchFamily="34" charset="0"/>
                <a:cs typeface="+mj-cs"/>
              </a:rPr>
              <a:t>هي طريقة أخرى لجعل المحتوى محسنًا أكثر لمحركات البحث </a:t>
            </a:r>
            <a:r>
              <a:rPr lang="en-US" sz="2400" dirty="0">
                <a:solidFill>
                  <a:srgbClr val="002060"/>
                </a:solidFill>
                <a:latin typeface="Adobe Caslon Pro" panose="0205050205050A020403" pitchFamily="18" charset="0"/>
                <a:ea typeface="Calibri" panose="020F0502020204030204" pitchFamily="34" charset="0"/>
                <a:cs typeface="+mj-cs"/>
              </a:rPr>
              <a:t>SEO</a:t>
            </a:r>
            <a:r>
              <a:rPr lang="en-US" sz="800" dirty="0">
                <a:solidFill>
                  <a:srgbClr val="002060"/>
                </a:solidFill>
                <a:latin typeface="Adobe Caslon Pro" panose="0205050205050A020403" pitchFamily="18" charset="0"/>
                <a:ea typeface="Calibri" panose="020F0502020204030204" pitchFamily="34" charset="0"/>
                <a:cs typeface="+mj-cs"/>
              </a:rPr>
              <a:t> </a:t>
            </a:r>
            <a:r>
              <a:rPr lang="en-US" sz="2800" dirty="0">
                <a:solidFill>
                  <a:srgbClr val="002060"/>
                </a:solidFill>
                <a:latin typeface="Adobe Caslon Pro" panose="0205050205050A020403" pitchFamily="18" charset="0"/>
                <a:ea typeface="Calibri" panose="020F0502020204030204" pitchFamily="34" charset="0"/>
                <a:cs typeface="+mj-cs"/>
              </a:rPr>
              <a:t>optimized.</a:t>
            </a:r>
            <a:r>
              <a:rPr lang="en-US" sz="1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Adobe Caslon Pro" panose="0205050205050A020403" pitchFamily="18" charset="0"/>
                <a:ea typeface="Calibri" panose="020F0502020204030204" pitchFamily="34" charset="0"/>
                <a:cs typeface="+mj-cs"/>
              </a:rPr>
              <a:t>وتنقسم الـ </a:t>
            </a:r>
            <a:r>
              <a:rPr lang="en-US" sz="2800" dirty="0">
                <a:solidFill>
                  <a:srgbClr val="002060"/>
                </a:solidFill>
                <a:latin typeface="Adobe Caslon Pro" panose="0205050205050A020403" pitchFamily="18" charset="0"/>
                <a:ea typeface="Calibri" panose="020F0502020204030204" pitchFamily="34" charset="0"/>
                <a:cs typeface="+mj-cs"/>
              </a:rPr>
              <a:t>Headings</a:t>
            </a:r>
            <a:r>
              <a:rPr lang="en-US" sz="100" dirty="0">
                <a:solidFill>
                  <a:srgbClr val="002060"/>
                </a:solidFill>
                <a:latin typeface="Adobe Caslon Pro" panose="0205050205050A020403" pitchFamily="18" charset="0"/>
                <a:ea typeface="Calibri" panose="020F0502020204030204" pitchFamily="34" charset="0"/>
                <a:cs typeface="+mj-cs"/>
              </a:rPr>
              <a:t> </a:t>
            </a:r>
            <a:r>
              <a:rPr lang="ar-EG" sz="1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Adobe Caslon Pro" panose="0205050205050A020403" pitchFamily="18" charset="0"/>
                <a:ea typeface="Calibri" panose="020F0502020204030204" pitchFamily="34" charset="0"/>
                <a:cs typeface="+mj-cs"/>
              </a:rPr>
              <a:t>أو العناوين الرئيسية إلى 6 فئات، من </a:t>
            </a:r>
            <a:r>
              <a:rPr lang="en-US" sz="2800" dirty="0">
                <a:solidFill>
                  <a:srgbClr val="002060"/>
                </a:solidFill>
                <a:latin typeface="Adobe Caslon Pro" panose="0205050205050A020403" pitchFamily="18" charset="0"/>
                <a:ea typeface="Calibri" panose="020F0502020204030204" pitchFamily="34" charset="0"/>
                <a:cs typeface="+mj-cs"/>
              </a:rPr>
              <a:t>H1</a:t>
            </a:r>
            <a:r>
              <a:rPr lang="en-US" sz="10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Adobe Caslon Pro" panose="0205050205050A020403" pitchFamily="18" charset="0"/>
                <a:ea typeface="Calibri" panose="020F0502020204030204" pitchFamily="34" charset="0"/>
                <a:cs typeface="+mj-cs"/>
              </a:rPr>
              <a:t>وحتى </a:t>
            </a:r>
            <a:r>
              <a:rPr lang="en-US" sz="2800" dirty="0">
                <a:solidFill>
                  <a:srgbClr val="002060"/>
                </a:solidFill>
                <a:latin typeface="Adobe Caslon Pro" panose="0205050205050A020403" pitchFamily="18" charset="0"/>
                <a:ea typeface="Calibri" panose="020F0502020204030204" pitchFamily="34" charset="0"/>
                <a:cs typeface="+mj-cs"/>
              </a:rPr>
              <a:t>H6</a:t>
            </a:r>
            <a:r>
              <a:rPr lang="en-US" sz="7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Adobe Caslon Pro" panose="0205050205050A020403" pitchFamily="18" charset="0"/>
                <a:ea typeface="Calibri" panose="020F0502020204030204" pitchFamily="34" charset="0"/>
                <a:cs typeface="+mj-cs"/>
              </a:rPr>
              <a:t>بحيث يكون الـ </a:t>
            </a:r>
            <a:r>
              <a:rPr lang="en-US" sz="2800" dirty="0">
                <a:solidFill>
                  <a:srgbClr val="002060"/>
                </a:solidFill>
                <a:latin typeface="Adobe Caslon Pro" panose="0205050205050A020403" pitchFamily="18" charset="0"/>
                <a:ea typeface="Calibri" panose="020F0502020204030204" pitchFamily="34" charset="0"/>
                <a:cs typeface="+mj-cs"/>
              </a:rPr>
              <a:t>H1</a:t>
            </a:r>
            <a:r>
              <a:rPr lang="en-US" sz="800" dirty="0">
                <a:solidFill>
                  <a:srgbClr val="002060"/>
                </a:solidFill>
                <a:latin typeface="Adobe Caslon Pro" panose="0205050205050A020403" pitchFamily="18" charset="0"/>
                <a:ea typeface="Calibri" panose="020F0502020204030204" pitchFamily="34" charset="0"/>
                <a:cs typeface="+mj-cs"/>
              </a:rPr>
              <a:t> </a:t>
            </a:r>
            <a:r>
              <a:rPr lang="ar-EG" sz="2800" dirty="0">
                <a:solidFill>
                  <a:srgbClr val="002060"/>
                </a:solidFill>
                <a:latin typeface="Adobe Caslon Pro" panose="0205050205050A020403" pitchFamily="18" charset="0"/>
                <a:ea typeface="Calibri" panose="020F0502020204030204" pitchFamily="34" charset="0"/>
                <a:cs typeface="+mj-cs"/>
              </a:rPr>
              <a:t>العنوان الأكثر أهمية (غالبًا ما يكون عنوان المقال أو عنوان الصفحة). ويجب ألا تستخدم الـ </a:t>
            </a:r>
            <a:r>
              <a:rPr lang="en-US" sz="2800" dirty="0">
                <a:solidFill>
                  <a:srgbClr val="002060"/>
                </a:solidFill>
                <a:latin typeface="Adobe Caslon Pro" panose="0205050205050A020403" pitchFamily="18" charset="0"/>
                <a:ea typeface="Calibri" panose="020F0502020204030204" pitchFamily="34" charset="0"/>
                <a:cs typeface="+mj-cs"/>
              </a:rPr>
              <a:t>H1</a:t>
            </a:r>
            <a:r>
              <a:rPr lang="ar-EG" sz="2800" dirty="0">
                <a:solidFill>
                  <a:srgbClr val="002060"/>
                </a:solidFill>
                <a:latin typeface="Adobe Caslon Pro" panose="0205050205050A020403" pitchFamily="18" charset="0"/>
                <a:ea typeface="Calibri" panose="020F0502020204030204" pitchFamily="34" charset="0"/>
                <a:cs typeface="+mj-cs"/>
              </a:rPr>
              <a:t>أكثر من مرة واحدة في الصفحة. حيث تقل أهمية بقية العناوين تدريجيًا، وتستخدم لهيكلة المحتوى في صفحة الويب.</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6096000" y="597470"/>
            <a:ext cx="4954675" cy="57380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eaLnBrk="1" fontAlgn="auto" latinLnBrk="0" hangingPunct="1">
              <a:lnSpc>
                <a:spcPct val="150000"/>
              </a:lnSpc>
              <a:spcBef>
                <a:spcPts val="0"/>
              </a:spcBef>
              <a:spcAft>
                <a:spcPts val="800"/>
              </a:spcAft>
              <a:buClrTx/>
              <a:buSzTx/>
              <a:buFontTx/>
              <a:buNone/>
              <a:tabLst/>
              <a:defRPr/>
            </a:pPr>
            <a:r>
              <a:rPr lang="en-US" sz="2800" b="1" dirty="0">
                <a:solidFill>
                  <a:prstClr val="white"/>
                </a:solidFill>
                <a:latin typeface="Adobe Caslon Pro" panose="0205050205050A020403" pitchFamily="18" charset="0"/>
                <a:ea typeface="Calibri" panose="020F0502020204030204" pitchFamily="34" charset="0"/>
                <a:cs typeface="Arial" panose="020B0604020202020204" pitchFamily="34" charset="0"/>
              </a:rPr>
              <a:t>13.Headings       </a:t>
            </a:r>
            <a:r>
              <a:rPr lang="ar-EG" sz="2800" b="1" dirty="0">
                <a:solidFill>
                  <a:prstClr val="white"/>
                </a:solidFill>
                <a:latin typeface="Adobe Caslon Pro" panose="0205050205050A020403" pitchFamily="18" charset="0"/>
                <a:ea typeface="Calibri" panose="020F0502020204030204" pitchFamily="34" charset="0"/>
                <a:cs typeface="Arial" panose="020B0604020202020204" pitchFamily="34" charset="0"/>
              </a:rPr>
              <a:t>العناوين</a:t>
            </a:r>
            <a:r>
              <a:rPr lang="en-US" sz="2800" b="1" dirty="0">
                <a:solidFill>
                  <a:prstClr val="white"/>
                </a:solidFill>
                <a:latin typeface="Adobe Caslon Pro" panose="0205050205050A020403" pitchFamily="18" charset="0"/>
                <a:ea typeface="Calibri" panose="020F0502020204030204" pitchFamily="34" charset="0"/>
                <a:cs typeface="Arial" panose="020B0604020202020204" pitchFamily="34" charset="0"/>
              </a:rPr>
              <a:t>   </a:t>
            </a:r>
            <a:endParaRPr kumimoji="0" lang="en-US" sz="2800" b="1" i="0" u="none" strike="noStrike" kern="1200" cap="none" spc="0" normalizeH="0" baseline="0" noProof="0" dirty="0">
              <a:ln>
                <a:noFill/>
              </a:ln>
              <a:solidFill>
                <a:prstClr val="white"/>
              </a:solidFill>
              <a:effectLst/>
              <a:uLnTx/>
              <a:uFillTx/>
              <a:latin typeface="Adobe Caslon Pro" panose="0205050205050A020403" pitchFamily="18"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F38DDE9-D660-446B-B406-D5641B4900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151" y="863701"/>
            <a:ext cx="4875422" cy="2742425"/>
          </a:xfrm>
          <a:prstGeom prst="rect">
            <a:avLst/>
          </a:prstGeom>
        </p:spPr>
      </p:pic>
      <p:pic>
        <p:nvPicPr>
          <p:cNvPr id="7" name="Picture 6">
            <a:extLst>
              <a:ext uri="{FF2B5EF4-FFF2-40B4-BE49-F238E27FC236}">
                <a16:creationId xmlns:a16="http://schemas.microsoft.com/office/drawing/2014/main" id="{E9644411-FEDC-4EA0-A944-684D7921BE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7736" y="3724245"/>
            <a:ext cx="4829421" cy="2933700"/>
          </a:xfrm>
          <a:prstGeom prst="rect">
            <a:avLst/>
          </a:prstGeom>
        </p:spPr>
      </p:pic>
    </p:spTree>
    <p:extLst>
      <p:ext uri="{BB962C8B-B14F-4D97-AF65-F5344CB8AC3E}">
        <p14:creationId xmlns:p14="http://schemas.microsoft.com/office/powerpoint/2010/main" val="1178582532"/>
      </p:ext>
    </p:extLst>
  </p:cSld>
  <p:clrMapOvr>
    <a:masterClrMapping/>
  </p:clrMapOvr>
  <p:timing>
    <p:tnLst>
      <p:par>
        <p:cTn id="1" dur="indefinite" restart="never" nodeType="tmRoot">
          <p:childTnLst>
            <p:par>
              <p:cTn id="2"/>
            </p:par>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24059"/>
            <a:ext cx="11299129" cy="4889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14</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EG" sz="2800" dirty="0">
                <a:latin typeface="Calibri" panose="020F0502020204030204" pitchFamily="34" charset="0"/>
                <a:ea typeface="Calibri" panose="020F0502020204030204" pitchFamily="34" charset="0"/>
                <a:cs typeface="Times New Roman" panose="02020603050405020304" pitchFamily="18" charset="0"/>
              </a:rPr>
              <a:t>.</a:t>
            </a:r>
            <a:r>
              <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Inbound Links </a:t>
            </a:r>
            <a:r>
              <a:rPr lang="en-US" sz="28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&amp;</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Backlinks</a:t>
            </a:r>
            <a:r>
              <a:rPr lang="ar-EG"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روابط خلفية</a:t>
            </a:r>
            <a:endParaRPr lang="en-US"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وتُعرف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الروابط الخلفية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وهي روابط من مواقع أخرى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يمكن أن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تقود إلى موقعك</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الإلكتروني،</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حيث ت</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عد ذات أهمية كبيرة في زيادة مصداقية وموثوقية موقعك</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15.  </a:t>
            </a: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الـ</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Outbound Links </a:t>
            </a:r>
            <a:r>
              <a:rPr lang="en-US" sz="28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&amp;</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External Links </a:t>
            </a:r>
            <a:r>
              <a:rPr lang="ar-EG"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روابط خارجية</a:t>
            </a:r>
            <a:endParaRPr lang="en-US"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وهي الروابط التي تضيفها في موقعك والتي تقود إلى مواقع وصفحات ويب أخرى</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r>
              <a:rPr lang="en-US" dirty="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800" dirty="0">
                <a:solidFill>
                  <a:srgbClr val="002060"/>
                </a:solidFill>
                <a:latin typeface="Calibri" panose="020F0502020204030204" pitchFamily="34" charset="0"/>
                <a:ea typeface="Calibri" panose="020F0502020204030204" pitchFamily="34" charset="0"/>
                <a:cs typeface="Arial" panose="020B0604020202020204" pitchFamily="34" charset="0"/>
              </a:rPr>
              <a:t>و</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الرغم من أ</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ن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الـ</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Outbound Links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ليست بذات أهمية الـ</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Inbound Links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غير أن</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ها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 ذلك ت</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سهم في رفع ترتيبك في صفحات نتائج البحث. كما أن</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المواقع التي تذكرها في صفحتك، قد تفعل الشيء نفسه وتذكر هي ال</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خرى موقعك لديها، فتحصل بذلك على</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 Backlink </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وهنا ينبغي الح</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رص دومًا على إضافة روابط لمواقع موثوقة وقوية</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r>
              <a:rPr lang="ar-SA"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مما يزيد من قيمة صفحة الويب الخاصة بك ويرفع موثوقيتها</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8222" y="-202715"/>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5903965" y="217763"/>
            <a:ext cx="6067963" cy="53063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lnSpc>
                <a:spcPct val="107000"/>
              </a:lnSpc>
              <a:spcAft>
                <a:spcPts val="800"/>
              </a:spcAft>
            </a:pPr>
            <a:r>
              <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bg1"/>
                </a:solidFill>
                <a:latin typeface="Adobe Caslon Pro" panose="0205050205050A020403" pitchFamily="18" charset="0"/>
                <a:ea typeface="Calibri" panose="020F0502020204030204" pitchFamily="34" charset="0"/>
                <a:cs typeface="+mj-cs"/>
              </a:rPr>
              <a:t>14</a:t>
            </a:r>
            <a:r>
              <a:rPr lang="en-US"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Inbound Links </a:t>
            </a:r>
            <a:r>
              <a:rPr lang="en-US" sz="2400" b="1" dirty="0">
                <a:solidFill>
                  <a:schemeClr val="bg1"/>
                </a:solidFill>
                <a:latin typeface="Adobe Caslon Pro" panose="0205050205050A020403" pitchFamily="18" charset="0"/>
                <a:ea typeface="Calibri" panose="020F0502020204030204" pitchFamily="34" charset="0"/>
                <a:cs typeface="+mj-cs"/>
              </a:rPr>
              <a:t>&amp;</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Backlinks </a:t>
            </a:r>
            <a:r>
              <a:rPr lang="ar-EG"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روابط خلفية </a:t>
            </a:r>
            <a:endParaRPr lang="en-US" sz="20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2812525F-8BCA-4F46-9D90-B862383A8CD4}"/>
              </a:ext>
            </a:extLst>
          </p:cNvPr>
          <p:cNvSpPr/>
          <p:nvPr/>
        </p:nvSpPr>
        <p:spPr>
          <a:xfrm>
            <a:off x="150614" y="789245"/>
            <a:ext cx="6860212" cy="58158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prstClr val="white"/>
                </a:solidFill>
                <a:latin typeface="Times New Roman" panose="02020603050405020304" pitchFamily="18" charset="0"/>
                <a:ea typeface="Calibri" panose="020F0502020204030204" pitchFamily="34" charset="0"/>
                <a:cs typeface="Arial" panose="020B0604020202020204" pitchFamily="34" charset="0"/>
              </a:rPr>
              <a:t>15.External links&amp; Outbound Links  </a:t>
            </a:r>
            <a:r>
              <a:rPr lang="ar-EG" sz="2400" b="1" dirty="0">
                <a:solidFill>
                  <a:prstClr val="white"/>
                </a:solidFill>
                <a:latin typeface="Times New Roman" panose="02020603050405020304" pitchFamily="18" charset="0"/>
                <a:ea typeface="Calibri" panose="020F0502020204030204" pitchFamily="34" charset="0"/>
                <a:cs typeface="Arial" panose="020B0604020202020204" pitchFamily="34" charset="0"/>
              </a:rPr>
              <a:t>روابط خارجية </a:t>
            </a:r>
            <a:endParaRPr lang="ar-EG" dirty="0"/>
          </a:p>
        </p:txBody>
      </p:sp>
    </p:spTree>
    <p:extLst>
      <p:ext uri="{BB962C8B-B14F-4D97-AF65-F5344CB8AC3E}">
        <p14:creationId xmlns:p14="http://schemas.microsoft.com/office/powerpoint/2010/main" val="1596850662"/>
      </p:ext>
    </p:extLst>
  </p:cSld>
  <p:clrMapOvr>
    <a:masterClrMapping/>
  </p:clrMapOvr>
  <p:timing>
    <p:tnLst>
      <p:par>
        <p:cTn id="1" dur="indefinite" restart="never" nodeType="tmRoot">
          <p:childTnLst>
            <p:par>
              <p:cTn id="2"/>
            </p:par>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350044"/>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87020" y="1444117"/>
            <a:ext cx="8453414" cy="50250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تستخدم هاتان الخاصيتان في لغة</a:t>
            </a:r>
            <a:r>
              <a:rPr lang="en-US" sz="2400" dirty="0">
                <a:solidFill>
                  <a:srgbClr val="002060"/>
                </a:solidFill>
                <a:latin typeface="Times New Roman" panose="02020603050405020304" pitchFamily="18" charset="0"/>
                <a:ea typeface="Calibri" panose="020F0502020204030204" pitchFamily="34" charset="0"/>
                <a:cs typeface="+mj-cs"/>
              </a:rPr>
              <a:t> HTML </a:t>
            </a:r>
            <a:r>
              <a:rPr lang="ar-SA" sz="2400" dirty="0">
                <a:solidFill>
                  <a:srgbClr val="002060"/>
                </a:solidFill>
                <a:latin typeface="Calibri" panose="020F0502020204030204" pitchFamily="34" charset="0"/>
                <a:ea typeface="Calibri" panose="020F0502020204030204" pitchFamily="34" charset="0"/>
                <a:cs typeface="+mj-cs"/>
              </a:rPr>
              <a:t>لتوضح لمحرك البحث ما إذا كنت تريد منه فهرسة صفحة ويب معينة أم لا</a:t>
            </a:r>
            <a:r>
              <a:rPr lang="en-US" sz="2400" dirty="0">
                <a:solidFill>
                  <a:srgbClr val="002060"/>
                </a:solidFill>
                <a:latin typeface="Times New Roman" panose="02020603050405020304" pitchFamily="18" charset="0"/>
                <a:ea typeface="Calibri" panose="020F0502020204030204" pitchFamily="34" charset="0"/>
                <a:cs typeface="+mj-cs"/>
              </a:rPr>
              <a:t>.</a:t>
            </a:r>
            <a:r>
              <a:rPr lang="en-US"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وبعبارة أسهل، فعندما تستخدم خاصية الـ</a:t>
            </a:r>
            <a:r>
              <a:rPr lang="en-US" sz="2400" dirty="0">
                <a:solidFill>
                  <a:srgbClr val="002060"/>
                </a:solidFill>
                <a:latin typeface="Times New Roman" panose="02020603050405020304" pitchFamily="18" charset="0"/>
                <a:ea typeface="Calibri" panose="020F0502020204030204" pitchFamily="34" charset="0"/>
                <a:cs typeface="+mj-cs"/>
              </a:rPr>
              <a:t> Index </a:t>
            </a:r>
            <a:r>
              <a:rPr lang="ar-SA" sz="2400" dirty="0">
                <a:solidFill>
                  <a:srgbClr val="002060"/>
                </a:solidFill>
                <a:latin typeface="Calibri" panose="020F0502020204030204" pitchFamily="34" charset="0"/>
                <a:ea typeface="Calibri" panose="020F0502020204030204" pitchFamily="34" charset="0"/>
                <a:cs typeface="+mj-cs"/>
              </a:rPr>
              <a:t>في صفحة معينة، فذلك يعني أن محرك البحث سيعثر على هذه الصفحة لكنه لن يُظهرها للمستخدمين، ولا يمكن لأي مستخدم أن يجدها مستخدمًا البحث على أحد محركات البحث</a:t>
            </a:r>
            <a:r>
              <a:rPr lang="en-US" sz="2400" dirty="0">
                <a:solidFill>
                  <a:srgbClr val="002060"/>
                </a:solidFill>
                <a:latin typeface="Times New Roman" panose="02020603050405020304" pitchFamily="18" charset="0"/>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لكن، يمكن للمستخدم أن يصل إلى هذه الصفحة غير المفهرسة</a:t>
            </a:r>
            <a:r>
              <a:rPr lang="en-US" sz="2400" dirty="0">
                <a:solidFill>
                  <a:srgbClr val="002060"/>
                </a:solidFill>
                <a:latin typeface="Times New Roman" panose="02020603050405020304" pitchFamily="18" charset="0"/>
                <a:ea typeface="Calibri" panose="020F0502020204030204" pitchFamily="34" charset="0"/>
                <a:cs typeface="+mj-cs"/>
              </a:rPr>
              <a:t> (No Index) </a:t>
            </a:r>
            <a:r>
              <a:rPr lang="ar-SA" sz="2400" dirty="0">
                <a:solidFill>
                  <a:srgbClr val="002060"/>
                </a:solidFill>
                <a:latin typeface="Calibri" panose="020F0502020204030204" pitchFamily="34" charset="0"/>
                <a:ea typeface="Calibri" panose="020F0502020204030204" pitchFamily="34" charset="0"/>
                <a:cs typeface="+mj-cs"/>
              </a:rPr>
              <a:t>في حال أرسل له رابطها مباشرة. ومن مثل هذه الصفحات نجد صفحات الويب المخصصة لموظفين معينين في شركة ما، أو صفحات الترويج</a:t>
            </a:r>
            <a:r>
              <a:rPr lang="en-US" sz="2400" dirty="0">
                <a:solidFill>
                  <a:srgbClr val="002060"/>
                </a:solidFill>
                <a:latin typeface="Times New Roman" panose="02020603050405020304" pitchFamily="18" charset="0"/>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وعلى العكس من ذلك، ففي حال استخدام وسم</a:t>
            </a:r>
            <a:r>
              <a:rPr lang="en-US" sz="2400" dirty="0">
                <a:solidFill>
                  <a:srgbClr val="002060"/>
                </a:solidFill>
                <a:latin typeface="Times New Roman" panose="02020603050405020304" pitchFamily="18" charset="0"/>
                <a:ea typeface="Calibri" panose="020F0502020204030204" pitchFamily="34" charset="0"/>
                <a:cs typeface="+mj-cs"/>
              </a:rPr>
              <a:t> (Tag) </a:t>
            </a:r>
            <a:r>
              <a:rPr lang="ar-SA" sz="2400" dirty="0">
                <a:solidFill>
                  <a:srgbClr val="002060"/>
                </a:solidFill>
                <a:latin typeface="Calibri" panose="020F0502020204030204" pitchFamily="34" charset="0"/>
                <a:ea typeface="Calibri" panose="020F0502020204030204" pitchFamily="34" charset="0"/>
                <a:cs typeface="+mj-cs"/>
              </a:rPr>
              <a:t>الـ</a:t>
            </a:r>
            <a:r>
              <a:rPr lang="en-US" sz="2400" dirty="0">
                <a:solidFill>
                  <a:srgbClr val="002060"/>
                </a:solidFill>
                <a:latin typeface="Times New Roman" panose="02020603050405020304" pitchFamily="18" charset="0"/>
                <a:ea typeface="Calibri" panose="020F0502020204030204" pitchFamily="34" charset="0"/>
                <a:cs typeface="+mj-cs"/>
              </a:rPr>
              <a:t> Index </a:t>
            </a:r>
            <a:r>
              <a:rPr lang="ar-SA" sz="2400" dirty="0">
                <a:solidFill>
                  <a:srgbClr val="002060"/>
                </a:solidFill>
                <a:latin typeface="Calibri" panose="020F0502020204030204" pitchFamily="34" charset="0"/>
                <a:ea typeface="Calibri" panose="020F0502020204030204" pitchFamily="34" charset="0"/>
                <a:cs typeface="+mj-cs"/>
              </a:rPr>
              <a:t>فذلك يعني أن محرك البحث سيعثر على صفحة الويب الخاصة بك، وسيعرضُها للمستخدمين أيضًا</a:t>
            </a:r>
            <a:r>
              <a:rPr lang="ar-EG" sz="2400" dirty="0">
                <a:solidFill>
                  <a:srgbClr val="002060"/>
                </a:solidFill>
                <a:latin typeface="Calibri" panose="020F0502020204030204" pitchFamily="34" charset="0"/>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578308" y="492905"/>
            <a:ext cx="4935419" cy="60378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defRPr/>
            </a:pPr>
            <a:r>
              <a:rPr lang="en-US" sz="2800" b="1" dirty="0">
                <a:latin typeface="Times New Roman" panose="02020603050405020304" pitchFamily="18" charset="0"/>
                <a:ea typeface="Calibri" panose="020F0502020204030204" pitchFamily="34" charset="0"/>
              </a:rPr>
              <a:t>Index            </a:t>
            </a:r>
            <a:r>
              <a:rPr lang="ar-EG" sz="2800" b="1" dirty="0">
                <a:ea typeface="Calibri" panose="020F0502020204030204" pitchFamily="34" charset="0"/>
                <a:cs typeface="Times New Roman" panose="02020603050405020304" pitchFamily="18" charset="0"/>
              </a:rPr>
              <a:t>&amp;</a:t>
            </a:r>
            <a:r>
              <a:rPr lang="en-US" sz="2800" b="1" dirty="0">
                <a:latin typeface="Times New Roman" panose="02020603050405020304" pitchFamily="18" charset="0"/>
                <a:ea typeface="Calibri" panose="020F0502020204030204" pitchFamily="34" charset="0"/>
              </a:rPr>
              <a:t>    16. No Index</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8C2DE618-8FE8-44F2-A81B-F17D5BDCE23B}"/>
              </a:ext>
            </a:extLst>
          </p:cNvPr>
          <p:cNvPicPr>
            <a:picLocks noChangeAspect="1"/>
          </p:cNvPicPr>
          <p:nvPr/>
        </p:nvPicPr>
        <p:blipFill>
          <a:blip r:embed="rId3"/>
          <a:stretch>
            <a:fillRect/>
          </a:stretch>
        </p:blipFill>
        <p:spPr>
          <a:xfrm>
            <a:off x="220072" y="1649610"/>
            <a:ext cx="3066948" cy="4565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AF07C322-B715-461F-8718-E7021BE1C290}"/>
              </a:ext>
            </a:extLst>
          </p:cNvPr>
          <p:cNvSpPr/>
          <p:nvPr/>
        </p:nvSpPr>
        <p:spPr>
          <a:xfrm>
            <a:off x="6407061" y="492905"/>
            <a:ext cx="3322603" cy="58947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latin typeface="Adobe Caslon Pro" panose="0205050205050A020403" pitchFamily="18" charset="0"/>
                <a:cs typeface="+mj-cs"/>
              </a:rPr>
              <a:t>فهرسة&amp; عدم فهرسة </a:t>
            </a:r>
          </a:p>
        </p:txBody>
      </p:sp>
    </p:spTree>
    <p:extLst>
      <p:ext uri="{BB962C8B-B14F-4D97-AF65-F5344CB8AC3E}">
        <p14:creationId xmlns:p14="http://schemas.microsoft.com/office/powerpoint/2010/main" val="1632187098"/>
      </p:ext>
    </p:extLst>
  </p:cSld>
  <p:clrMapOvr>
    <a:masterClrMapping/>
  </p:clrMapOvr>
  <p:timing>
    <p:tnLst>
      <p:par>
        <p:cTn id="1" dur="indefinite" restart="never" nodeType="tmRoot">
          <p:childTnLst>
            <p:par>
              <p:cTn id="2"/>
            </p:par>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9685" y="1325807"/>
            <a:ext cx="10843601" cy="5213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endParaRPr lang="ar-EG" dirty="0">
              <a:solidFill>
                <a:srgbClr val="002060"/>
              </a:solidFill>
              <a:latin typeface="Times New Roman" panose="02020603050405020304" pitchFamily="18" charset="0"/>
              <a:ea typeface="Calibri" panose="020F0502020204030204" pitchFamily="34" charset="0"/>
            </a:endParaRPr>
          </a:p>
          <a:p>
            <a:pPr algn="justLow" rtl="1">
              <a:lnSpc>
                <a:spcPct val="115000"/>
              </a:lnSpc>
              <a:spcAft>
                <a:spcPts val="800"/>
              </a:spcAft>
            </a:pPr>
            <a:r>
              <a:rPr lang="ar-EG" sz="2400" dirty="0">
                <a:solidFill>
                  <a:srgbClr val="002060"/>
                </a:solidFill>
                <a:latin typeface="Times New Roman" panose="02020603050405020304" pitchFamily="18" charset="0"/>
                <a:ea typeface="Calibri" panose="020F0502020204030204" pitchFamily="34" charset="0"/>
              </a:rPr>
              <a:t>في ختام هذه المحاضرة، نستطيع القول أن فهم واستيعاب المصطلحات المتعلقة بتهيئة محركات البحث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SEO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يعتبر خطوة حاسمة للنجاح في عالم الويب وتحقيق أهدافك الرقمية. لقد استعرضنا مجموعة واسعة من المصطلحات التي تشمل مفهوم الكلمات الرئيسية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Keywords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وتحليل المنافسين </a:t>
            </a:r>
            <a:r>
              <a:rPr lang="en-US" sz="2400" dirty="0">
                <a:solidFill>
                  <a:srgbClr val="002060"/>
                </a:solidFill>
                <a:latin typeface="Times New Roman" panose="02020603050405020304" pitchFamily="18" charset="0"/>
                <a:ea typeface="Calibri" panose="020F0502020204030204" pitchFamily="34"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Competitive Analysis </a:t>
            </a:r>
            <a:r>
              <a:rPr lang="ar-EG" sz="2400" dirty="0">
                <a:solidFill>
                  <a:srgbClr val="002060"/>
                </a:solidFill>
                <a:latin typeface="Times New Roman" panose="02020603050405020304" pitchFamily="18" charset="0"/>
                <a:ea typeface="Calibri" panose="020F0502020204030204" pitchFamily="34" charset="0"/>
              </a:rPr>
              <a:t>وبناء الروابط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Link Building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وتحسين تجربة المستخدم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User Experience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وغيرها الكثير.</a:t>
            </a:r>
          </a:p>
          <a:p>
            <a:pPr algn="justLow" rtl="1">
              <a:lnSpc>
                <a:spcPct val="115000"/>
              </a:lnSpc>
              <a:spcAft>
                <a:spcPts val="800"/>
              </a:spcAft>
            </a:pPr>
            <a:r>
              <a:rPr lang="ar-EG" sz="2400" dirty="0">
                <a:solidFill>
                  <a:srgbClr val="002060"/>
                </a:solidFill>
                <a:latin typeface="Times New Roman" panose="02020603050405020304" pitchFamily="18" charset="0"/>
                <a:ea typeface="Calibri" panose="020F0502020204030204" pitchFamily="34" charset="0"/>
              </a:rPr>
              <a:t>ندرك أن هذه المصطلحات قد تبدو معقدة في البداية، ولكن مع الممارسة والتعلم المستمر، ستصبحون قادرًين على تطبيق استراتيجيات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SEO </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بثقة وتحقيق نتائج إيجابية. نوصيكم بالمضي قدمًا في دراسة هذا المجال والبحث عن المزيد من المصادر والموارد التعليمية لتطوير معرفتكم ومهاراتكم في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SEO.</a:t>
            </a:r>
          </a:p>
          <a:p>
            <a:pPr algn="justLow" rtl="1">
              <a:lnSpc>
                <a:spcPct val="115000"/>
              </a:lnSpc>
              <a:spcAft>
                <a:spcPts val="800"/>
              </a:spcAft>
            </a:pPr>
            <a:r>
              <a:rPr lang="ar-EG" sz="2400" dirty="0">
                <a:solidFill>
                  <a:srgbClr val="002060"/>
                </a:solidFill>
                <a:latin typeface="Times New Roman" panose="02020603050405020304" pitchFamily="18" charset="0"/>
                <a:ea typeface="Calibri" panose="020F0502020204030204" pitchFamily="34" charset="0"/>
              </a:rPr>
              <a:t>في النهاية، نرجو أن تكون هذه المحاضرة قد أضافت لكم قيمة حقيقية وصورة أكثر وضوحًا في أذهانكم بشأن أهمية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SEO</a:t>
            </a: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Times New Roman" panose="02020603050405020304" pitchFamily="18" charset="0"/>
                <a:ea typeface="Calibri" panose="020F0502020204030204" pitchFamily="34" charset="0"/>
              </a:rPr>
              <a:t>وكيفية تحقيق الرؤية والانتشار الأمثل على الإنترنت.</a:t>
            </a:r>
          </a:p>
          <a:p>
            <a:pPr algn="justLow" rtl="1">
              <a:lnSpc>
                <a:spcPct val="115000"/>
              </a:lnSpc>
              <a:spcAft>
                <a:spcPts val="800"/>
              </a:spcAft>
            </a:pPr>
            <a:r>
              <a:rPr lang="ar-EG" sz="2400" dirty="0">
                <a:solidFill>
                  <a:srgbClr val="002060"/>
                </a:solidFill>
                <a:latin typeface="Times New Roman" panose="02020603050405020304" pitchFamily="18" charset="0"/>
                <a:ea typeface="Calibri" panose="020F0502020204030204" pitchFamily="34" charset="0"/>
              </a:rPr>
              <a:t>. " وأتمنى لكم التوفيق في رحلتكم في عالم تهيئة محركات البحث وتحقيق التميز الرقمي."</a:t>
            </a:r>
          </a:p>
          <a:p>
            <a:pPr algn="justLow" rtl="1">
              <a:lnSpc>
                <a:spcPct val="115000"/>
              </a:lnSpc>
              <a:spcAft>
                <a:spcPts val="800"/>
              </a:spcAft>
            </a:pP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7258165" y="463870"/>
            <a:ext cx="2245600"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خاتمة</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2368350"/>
      </p:ext>
    </p:extLst>
  </p:cSld>
  <p:clrMapOvr>
    <a:masterClrMapping/>
  </p:clrMapOvr>
  <p:timing>
    <p:tnLst>
      <p:par>
        <p:cTn id="1" dur="indefinite" restart="never" nodeType="tmRoot">
          <p:childTnLst>
            <p:par>
              <p:cTn id="2"/>
            </p:par>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7338" y="1340510"/>
            <a:ext cx="10117323" cy="5025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McDonald, P., &amp; Osborne, D. (2018). Search engine optimization: Your visual blueprint for effective Internet marketing. Wiley.</a:t>
            </a:r>
          </a:p>
          <a:p>
            <a:pPr marL="342900" lvl="0" indent="-342900" algn="just">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Fishkind, R., &amp; Moz. (2018). The beginner's guide to SEO. Moz.</a:t>
            </a:r>
          </a:p>
          <a:p>
            <a:pPr marL="342900" lvl="0" indent="-342900" algn="just">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King, J. (2018). SEO: How to get on the first page of Google. CreateSpace Independent Publishing Platform.</a:t>
            </a:r>
          </a:p>
          <a:p>
            <a:pPr marL="342900" lvl="0" indent="-342900" algn="just">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Beal, A. (2019). Radically transparent: Monitoring and managing reputations online. Que Publishing.</a:t>
            </a:r>
          </a:p>
          <a:p>
            <a:pPr marL="342900" lvl="0" indent="-342900" algn="just">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McDonald, P., &amp; Osborne, D. (2019). Search engine optimization: Your visual blueprint for effective Internet marketing. Wiley.</a:t>
            </a:r>
          </a:p>
          <a:p>
            <a:pPr marL="342900" lvl="0" indent="-342900" algn="r" rtl="1">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mj-cs"/>
              </a:rPr>
              <a:t>دليل شامل للكلمات المفتاحية في عالم السيو 2023</a:t>
            </a:r>
          </a:p>
          <a:p>
            <a:pPr marL="342900" lvl="0" indent="-342900" algn="l">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Available on line at </a:t>
            </a:r>
            <a:r>
              <a:rPr lang="en-US" sz="2400" dirty="0">
                <a:solidFill>
                  <a:srgbClr val="002060"/>
                </a:solidFill>
                <a:latin typeface="Adobe Caslon Pro" panose="0205050205050A020403" pitchFamily="18" charset="0"/>
                <a:ea typeface="Calibri" panose="020F0502020204030204" pitchFamily="34" charset="0"/>
                <a:cs typeface="+mj-cs"/>
                <a:hlinkClick r:id="rId2">
                  <a:extLst>
                    <a:ext uri="{A12FA001-AC4F-418D-AE19-62706E023703}">
                      <ahyp:hlinkClr xmlns:ahyp="http://schemas.microsoft.com/office/drawing/2018/hyperlinkcolor" val="tx"/>
                    </a:ext>
                  </a:extLst>
                </a:hlinkClick>
              </a:rPr>
              <a:t>https://digitalhubegypt.com/</a:t>
            </a:r>
            <a:endParaRPr lang="en-US" sz="2400" dirty="0">
              <a:solidFill>
                <a:srgbClr val="002060"/>
              </a:solidFill>
              <a:latin typeface="Adobe Caslon Pro" panose="0205050205050A020403" pitchFamily="18" charset="0"/>
              <a:ea typeface="Calibri" panose="020F0502020204030204" pitchFamily="34" charset="0"/>
              <a:cs typeface="+mj-cs"/>
            </a:endParaRPr>
          </a:p>
          <a:p>
            <a:pPr lvl="0" algn="r" rtl="1"/>
            <a:r>
              <a:rPr lang="ar-EG" sz="2400" dirty="0">
                <a:solidFill>
                  <a:srgbClr val="002060"/>
                </a:solidFill>
                <a:latin typeface="Adobe Caslon Pro" panose="0205050205050A020403" pitchFamily="18" charset="0"/>
                <a:ea typeface="Calibri" panose="020F0502020204030204" pitchFamily="34" charset="0"/>
                <a:cs typeface="+mj-cs"/>
              </a:rPr>
              <a:t>- كل ما تحتاج معرفته حول تحسين محركات البحث </a:t>
            </a:r>
            <a:r>
              <a:rPr lang="en-US" sz="2400" dirty="0">
                <a:solidFill>
                  <a:srgbClr val="002060"/>
                </a:solidFill>
                <a:latin typeface="Adobe Caslon Pro" panose="0205050205050A020403" pitchFamily="18" charset="0"/>
                <a:ea typeface="Calibri" panose="020F0502020204030204" pitchFamily="34" charset="0"/>
                <a:cs typeface="+mj-cs"/>
              </a:rPr>
              <a:t>SEO </a:t>
            </a:r>
          </a:p>
          <a:p>
            <a:pPr marL="342900" lvl="0" indent="-342900">
              <a:buFont typeface="Times New Roman" panose="02020603050405020304" pitchFamily="18" charset="0"/>
              <a:buChar char="-"/>
            </a:pPr>
            <a:r>
              <a:rPr lang="en-US" sz="2400" dirty="0">
                <a:solidFill>
                  <a:srgbClr val="002060"/>
                </a:solidFill>
                <a:latin typeface="Adobe Caslon Pro" panose="0205050205050A020403" pitchFamily="18" charset="0"/>
                <a:ea typeface="Calibri" panose="020F0502020204030204" pitchFamily="34" charset="0"/>
                <a:cs typeface="+mj-cs"/>
              </a:rPr>
              <a:t>Available on line at https://www.for9a.com/learn/</a:t>
            </a:r>
            <a:endParaRPr lang="ar-EG" sz="2400" dirty="0">
              <a:solidFill>
                <a:srgbClr val="002060"/>
              </a:solidFill>
              <a:latin typeface="Adobe Caslon Pro" panose="0205050205050A020403" pitchFamily="18"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6530714" y="447760"/>
            <a:ext cx="4954675"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المصادر والمراجع </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7463910"/>
      </p:ext>
    </p:extLst>
  </p:cSld>
  <p:clrMapOvr>
    <a:masterClrMapping/>
  </p:clrMapOvr>
  <p:timing>
    <p:tnLst>
      <p:par>
        <p:cTn id="1" dur="indefinite" restart="never" nodeType="tmRoot">
          <p:childTnLst>
            <p:par>
              <p:cTn id="2"/>
            </p:par>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367466" y="5245410"/>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1384</TotalTime>
  <Words>4672</Words>
  <Application>Microsoft Office PowerPoint</Application>
  <PresentationFormat>Widescreen</PresentationFormat>
  <Paragraphs>275</Paragraphs>
  <Slides>41</Slides>
  <Notes>3</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41</vt:i4>
      </vt:variant>
    </vt:vector>
  </HeadingPairs>
  <TitlesOfParts>
    <vt:vector size="56" baseType="lpstr">
      <vt:lpstr>Adobe Kaiti Std R</vt:lpstr>
      <vt:lpstr>Adobe Arabic</vt:lpstr>
      <vt:lpstr>Adobe Caslon Pro</vt:lpstr>
      <vt:lpstr>Adobe Devanagari</vt:lpstr>
      <vt:lpstr>Arial</vt:lpstr>
      <vt:lpstr>Berlin Sans FB Demi</vt:lpstr>
      <vt:lpstr>Calibri</vt:lpstr>
      <vt:lpstr>Calibri Light</vt:lpstr>
      <vt:lpstr>Courier New</vt:lpstr>
      <vt:lpstr>Droid Arabic Kufi</vt:lpstr>
      <vt:lpstr>Simplified Arabic</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101</cp:revision>
  <dcterms:created xsi:type="dcterms:W3CDTF">2023-04-29T09:08:23Z</dcterms:created>
  <dcterms:modified xsi:type="dcterms:W3CDTF">2023-11-02T12:52:20Z</dcterms:modified>
</cp:coreProperties>
</file>