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1081" r:id="rId11"/>
    <p:sldId id="266" r:id="rId12"/>
    <p:sldId id="267" r:id="rId13"/>
    <p:sldId id="1082" r:id="rId14"/>
    <p:sldId id="1083" r:id="rId15"/>
    <p:sldId id="322" r:id="rId16"/>
    <p:sldId id="1109" r:id="rId17"/>
    <p:sldId id="1110"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1111" r:id="rId36"/>
    <p:sldId id="291" r:id="rId37"/>
    <p:sldId id="292" r:id="rId38"/>
    <p:sldId id="293" r:id="rId39"/>
    <p:sldId id="294" r:id="rId40"/>
    <p:sldId id="295" r:id="rId41"/>
    <p:sldId id="1113" r:id="rId42"/>
    <p:sldId id="297" r:id="rId43"/>
    <p:sldId id="298" r:id="rId44"/>
    <p:sldId id="1115" r:id="rId45"/>
    <p:sldId id="300" r:id="rId46"/>
    <p:sldId id="1117" r:id="rId47"/>
    <p:sldId id="302" r:id="rId48"/>
    <p:sldId id="1119" r:id="rId49"/>
    <p:sldId id="304" r:id="rId50"/>
    <p:sldId id="305" r:id="rId51"/>
    <p:sldId id="1123"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2460C-23A9-D3D5-D549-4F4D93282A0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4799A5A-D022-8245-DA50-E54FD45CE4C2}"/>
              </a:ext>
            </a:extLst>
          </p:cNvPr>
          <p:cNvSpPr>
            <a:spLocks noGrp="1"/>
          </p:cNvSpPr>
          <p:nvPr>
            <p:ph type="dt" sz="half" idx="10"/>
          </p:nvPr>
        </p:nvSpPr>
        <p:spPr/>
        <p:txBody>
          <a:bodyPr/>
          <a:lstStyle/>
          <a:p>
            <a:fld id="{91F27D67-4D92-4E33-8AE4-7C2CB60CD106}" type="datetimeFigureOut">
              <a:rPr lang="en-US" smtClean="0"/>
              <a:t>12/9/2025</a:t>
            </a:fld>
            <a:endParaRPr lang="en-US"/>
          </a:p>
        </p:txBody>
      </p:sp>
      <p:sp>
        <p:nvSpPr>
          <p:cNvPr id="4" name="Footer Placeholder 3">
            <a:extLst>
              <a:ext uri="{FF2B5EF4-FFF2-40B4-BE49-F238E27FC236}">
                <a16:creationId xmlns:a16="http://schemas.microsoft.com/office/drawing/2014/main" id="{D1F69CA9-C925-0165-E5D8-81C25BD30E4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13FADB1-61B3-8495-48FE-DFEDC4529FE5}"/>
              </a:ext>
            </a:extLst>
          </p:cNvPr>
          <p:cNvSpPr>
            <a:spLocks noGrp="1"/>
          </p:cNvSpPr>
          <p:nvPr>
            <p:ph type="sldNum" sz="quarter" idx="12"/>
          </p:nvPr>
        </p:nvSpPr>
        <p:spPr/>
        <p:txBody>
          <a:bodyPr/>
          <a:lstStyle/>
          <a:p>
            <a:fld id="{C0829DF3-F5B9-4F41-801B-050D6C6901B9}" type="slidenum">
              <a:rPr lang="en-US" smtClean="0"/>
              <a:t>‹#›</a:t>
            </a:fld>
            <a:endParaRPr lang="en-US"/>
          </a:p>
        </p:txBody>
      </p:sp>
    </p:spTree>
    <p:extLst>
      <p:ext uri="{BB962C8B-B14F-4D97-AF65-F5344CB8AC3E}">
        <p14:creationId xmlns:p14="http://schemas.microsoft.com/office/powerpoint/2010/main" val="1924428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183757" y="6563711"/>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tx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pic>
        <p:nvPicPr>
          <p:cNvPr id="5" name="Graphic 21">
            <a:extLst>
              <a:ext uri="{FF2B5EF4-FFF2-40B4-BE49-F238E27FC236}">
                <a16:creationId xmlns:a16="http://schemas.microsoft.com/office/drawing/2014/main" id="{AEAD03BC-EBA6-C3EC-F0EC-755270ABB13D}"/>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4520" y="-79186"/>
            <a:ext cx="2305141" cy="1076343"/>
          </a:xfrm>
          <a:prstGeom prst="rect">
            <a:avLst/>
          </a:prstGeom>
        </p:spPr>
      </p:pic>
    </p:spTree>
    <p:extLst>
      <p:ext uri="{BB962C8B-B14F-4D97-AF65-F5344CB8AC3E}">
        <p14:creationId xmlns:p14="http://schemas.microsoft.com/office/powerpoint/2010/main" val="846915982"/>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D46FE0-019A-EDB4-0894-735623C914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3EDE9A2-52B2-62DB-8111-367B6E68F4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F89439-1E74-1F8D-7DD5-93D8FEFF28B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1F27D67-4D92-4E33-8AE4-7C2CB60CD106}" type="datetimeFigureOut">
              <a:rPr lang="en-US" smtClean="0"/>
              <a:t>12/9/2025</a:t>
            </a:fld>
            <a:endParaRPr lang="en-US"/>
          </a:p>
        </p:txBody>
      </p:sp>
      <p:sp>
        <p:nvSpPr>
          <p:cNvPr id="5" name="Footer Placeholder 4">
            <a:extLst>
              <a:ext uri="{FF2B5EF4-FFF2-40B4-BE49-F238E27FC236}">
                <a16:creationId xmlns:a16="http://schemas.microsoft.com/office/drawing/2014/main" id="{6D2C219B-66D3-CB4F-2A6B-40DF9C3557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272595D-0F17-4DEE-987B-BDCB09DE4F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0829DF3-F5B9-4F41-801B-050D6C6901B9}" type="slidenum">
              <a:rPr lang="en-US" smtClean="0"/>
              <a:t>‹#›</a:t>
            </a:fld>
            <a:endParaRPr lang="en-US"/>
          </a:p>
        </p:txBody>
      </p:sp>
    </p:spTree>
    <p:extLst>
      <p:ext uri="{BB962C8B-B14F-4D97-AF65-F5344CB8AC3E}">
        <p14:creationId xmlns:p14="http://schemas.microsoft.com/office/powerpoint/2010/main" val="2505322441"/>
      </p:ext>
    </p:extLst>
  </p:cSld>
  <p:clrMap bg1="lt1" tx1="dk1" bg2="lt2" tx2="dk2" accent1="accent1" accent2="accent2" accent3="accent3" accent4="accent4" accent5="accent5" accent6="accent6" hlink="hlink" folHlink="folHlink"/>
  <p:sldLayoutIdLst>
    <p:sldLayoutId id="2147483654" r:id="rId1"/>
    <p:sldLayoutId id="214748365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youtu.be/LY7x2Ihqjmc" TargetMode="External"/><Relationship Id="rId2" Type="http://schemas.openxmlformats.org/officeDocument/2006/relationships/hyperlink" Target="https://acumass.com/en/sunspring-short-film-written-ai-robot-called-benjamin/" TargetMode="Externa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gi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55E7D8D-3C36-8FF4-D8A9-C92EB97D052A}"/>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89781922-8931-F122-10B3-B611677ADD2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29647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9BA5BBB-7023-F1F2-B0A0-517F0CA3EEC5}"/>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6FF676CB-335C-A412-A083-9879402789A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69705302"/>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3D52C90-2A26-B830-2CAF-2ADE376B3589}"/>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EDCE6264-DFBC-61BF-31A7-1936C31D5B91}"/>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24229070"/>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5123556-9E1C-68B4-BEE2-CCA962E6B002}"/>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07019BB7-14E5-2400-6653-6595D953BF7A}"/>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8327932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E934E33-F46E-EEC0-83DF-A6815B0C96AB}"/>
              </a:ext>
            </a:extLst>
          </p:cNvPr>
          <p:cNvSpPr>
            <a:spLocks noGrp="1"/>
          </p:cNvSpPr>
          <p:nvPr>
            <p:ph type="title"/>
          </p:nvPr>
        </p:nvSpPr>
        <p:spPr/>
        <p:txBody>
          <a:bodyPr/>
          <a:lstStyle/>
          <a:p>
            <a:r>
              <a:rPr lang="en-US"/>
              <a:t>Sequences Data</a:t>
            </a:r>
            <a:endParaRPr lang="en-US" dirty="0"/>
          </a:p>
        </p:txBody>
      </p:sp>
      <p:pic>
        <p:nvPicPr>
          <p:cNvPr id="3" name="Picture 2">
            <a:extLst>
              <a:ext uri="{FF2B5EF4-FFF2-40B4-BE49-F238E27FC236}">
                <a16:creationId xmlns:a16="http://schemas.microsoft.com/office/drawing/2014/main" id="{3079C019-36F1-A5E1-79AF-42654F77800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94944618"/>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EF4FF9E-8D7D-C8BF-0798-96109225B301}"/>
              </a:ext>
            </a:extLst>
          </p:cNvPr>
          <p:cNvSpPr>
            <a:spLocks noGrp="1"/>
          </p:cNvSpPr>
          <p:nvPr>
            <p:ph type="title"/>
          </p:nvPr>
        </p:nvSpPr>
        <p:spPr/>
        <p:txBody>
          <a:bodyPr/>
          <a:lstStyle/>
          <a:p>
            <a:r>
              <a:rPr lang="en-US"/>
              <a:t>Sequences Data</a:t>
            </a:r>
            <a:endParaRPr lang="en-US" dirty="0"/>
          </a:p>
        </p:txBody>
      </p:sp>
      <p:pic>
        <p:nvPicPr>
          <p:cNvPr id="3" name="Picture 2">
            <a:extLst>
              <a:ext uri="{FF2B5EF4-FFF2-40B4-BE49-F238E27FC236}">
                <a16:creationId xmlns:a16="http://schemas.microsoft.com/office/drawing/2014/main" id="{E6BF6CEE-C705-3105-3A9A-DEDC895C0AA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56550542"/>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A7B9451-E97C-DD85-385E-39CA392BC193}"/>
              </a:ext>
            </a:extLst>
          </p:cNvPr>
          <p:cNvSpPr>
            <a:spLocks noGrp="1"/>
          </p:cNvSpPr>
          <p:nvPr>
            <p:ph type="title"/>
          </p:nvPr>
        </p:nvSpPr>
        <p:spPr/>
        <p:txBody>
          <a:bodyPr/>
          <a:lstStyle/>
          <a:p>
            <a:r>
              <a:rPr lang="en-US"/>
              <a:t>Sequences Data</a:t>
            </a:r>
            <a:endParaRPr lang="en-US" dirty="0"/>
          </a:p>
        </p:txBody>
      </p:sp>
      <p:pic>
        <p:nvPicPr>
          <p:cNvPr id="3" name="Picture 2">
            <a:extLst>
              <a:ext uri="{FF2B5EF4-FFF2-40B4-BE49-F238E27FC236}">
                <a16:creationId xmlns:a16="http://schemas.microsoft.com/office/drawing/2014/main" id="{A919E34B-5C1A-1F17-2ACE-3CAA0248734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65091190"/>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378E9A8-7887-50EE-F7DE-149261E94867}"/>
              </a:ext>
            </a:extLst>
          </p:cNvPr>
          <p:cNvSpPr>
            <a:spLocks noGrp="1"/>
          </p:cNvSpPr>
          <p:nvPr>
            <p:ph type="title"/>
          </p:nvPr>
        </p:nvSpPr>
        <p:spPr/>
        <p:txBody>
          <a:bodyPr/>
          <a:lstStyle/>
          <a:p>
            <a:r>
              <a:rPr lang="en-US"/>
              <a:t>Recurrent Neural Networks (RNNs) </a:t>
            </a:r>
            <a:endParaRPr lang="en-US" dirty="0"/>
          </a:p>
        </p:txBody>
      </p:sp>
      <p:pic>
        <p:nvPicPr>
          <p:cNvPr id="3" name="Picture 2">
            <a:extLst>
              <a:ext uri="{FF2B5EF4-FFF2-40B4-BE49-F238E27FC236}">
                <a16:creationId xmlns:a16="http://schemas.microsoft.com/office/drawing/2014/main" id="{71004A46-87F6-7329-B9C3-E918D34297E1}"/>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26083539"/>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6AEE6A7-643E-536F-2CFB-BA7BCFC322E1}"/>
              </a:ext>
            </a:extLst>
          </p:cNvPr>
          <p:cNvSpPr>
            <a:spLocks noGrp="1"/>
          </p:cNvSpPr>
          <p:nvPr>
            <p:ph type="title"/>
          </p:nvPr>
        </p:nvSpPr>
        <p:spPr/>
        <p:txBody>
          <a:bodyPr/>
          <a:lstStyle/>
          <a:p>
            <a:r>
              <a:rPr lang="en-US"/>
              <a:t>Recurrent Neural Networks (RNNs) </a:t>
            </a:r>
            <a:endParaRPr lang="en-US" dirty="0"/>
          </a:p>
        </p:txBody>
      </p:sp>
      <p:pic>
        <p:nvPicPr>
          <p:cNvPr id="3" name="Picture 2">
            <a:extLst>
              <a:ext uri="{FF2B5EF4-FFF2-40B4-BE49-F238E27FC236}">
                <a16:creationId xmlns:a16="http://schemas.microsoft.com/office/drawing/2014/main" id="{C590EF85-0E1E-C40D-38B8-B764B9F9771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84431261"/>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48BAE-D3D7-7AA5-EF0F-948A9AE8AE83}"/>
              </a:ext>
            </a:extLst>
          </p:cNvPr>
          <p:cNvSpPr>
            <a:spLocks noGrp="1"/>
          </p:cNvSpPr>
          <p:nvPr>
            <p:ph type="title"/>
          </p:nvPr>
        </p:nvSpPr>
        <p:spPr/>
        <p:txBody>
          <a:bodyPr/>
          <a:lstStyle/>
          <a:p>
            <a:r>
              <a:rPr lang="en-US" dirty="0"/>
              <a:t>How Does Recurrent Neural Networks Work?</a:t>
            </a:r>
          </a:p>
        </p:txBody>
      </p:sp>
      <p:pic>
        <p:nvPicPr>
          <p:cNvPr id="1026" name="Picture 2" descr="Fully_connected_Recurrent_Neural_Network">
            <a:extLst>
              <a:ext uri="{FF2B5EF4-FFF2-40B4-BE49-F238E27FC236}">
                <a16:creationId xmlns:a16="http://schemas.microsoft.com/office/drawing/2014/main" id="{9FE12CB0-B0B8-0B1A-941B-21E53A0BEDB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9425" y="1479111"/>
            <a:ext cx="11233150" cy="438714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D3477A7-658B-B9D2-4941-A728007CED97}"/>
              </a:ext>
            </a:extLst>
          </p:cNvPr>
          <p:cNvSpPr txBox="1"/>
          <p:nvPr/>
        </p:nvSpPr>
        <p:spPr>
          <a:xfrm>
            <a:off x="772885" y="6045526"/>
            <a:ext cx="6096000" cy="307777"/>
          </a:xfrm>
          <a:prstGeom prst="rect">
            <a:avLst/>
          </a:prstGeom>
          <a:noFill/>
        </p:spPr>
        <p:txBody>
          <a:bodyPr wrap="square">
            <a:spAutoFit/>
          </a:bodyPr>
          <a:lstStyle/>
          <a:p>
            <a:r>
              <a:rPr lang="en-US" dirty="0"/>
              <a:t>https://www.simplilearn.com/tutorials/deep-learning-tutorial/rnn</a:t>
            </a:r>
          </a:p>
        </p:txBody>
      </p:sp>
    </p:spTree>
    <p:extLst>
      <p:ext uri="{BB962C8B-B14F-4D97-AF65-F5344CB8AC3E}">
        <p14:creationId xmlns:p14="http://schemas.microsoft.com/office/powerpoint/2010/main" val="1076425709"/>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B39744F-C687-90EE-865C-FCBED8C1D383}"/>
              </a:ext>
            </a:extLst>
          </p:cNvPr>
          <p:cNvSpPr>
            <a:spLocks noGrp="1"/>
          </p:cNvSpPr>
          <p:nvPr>
            <p:ph type="title"/>
          </p:nvPr>
        </p:nvSpPr>
        <p:spPr/>
        <p:txBody>
          <a:bodyPr/>
          <a:lstStyle/>
          <a:p>
            <a:r>
              <a:rPr lang="en-US"/>
              <a:t>How Does Recurrent Neural Networks Work?</a:t>
            </a:r>
            <a:endParaRPr lang="en-US" dirty="0"/>
          </a:p>
        </p:txBody>
      </p:sp>
      <p:pic>
        <p:nvPicPr>
          <p:cNvPr id="3" name="Picture 2">
            <a:extLst>
              <a:ext uri="{FF2B5EF4-FFF2-40B4-BE49-F238E27FC236}">
                <a16:creationId xmlns:a16="http://schemas.microsoft.com/office/drawing/2014/main" id="{5B04DCB6-0A68-621A-0612-C0AA349D3FD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9865283"/>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6D6AC25-6AA1-73FF-15D7-FE4D48B78697}"/>
              </a:ext>
            </a:extLst>
          </p:cNvPr>
          <p:cNvSpPr>
            <a:spLocks noGrp="1"/>
          </p:cNvSpPr>
          <p:nvPr>
            <p:ph type="title"/>
          </p:nvPr>
        </p:nvSpPr>
        <p:spPr/>
        <p:txBody>
          <a:bodyPr/>
          <a:lstStyle/>
          <a:p>
            <a:r>
              <a:rPr lang="en-US"/>
              <a:t>How Does Recurrent Neural Networks Work?</a:t>
            </a:r>
            <a:endParaRPr lang="en-US" dirty="0"/>
          </a:p>
        </p:txBody>
      </p:sp>
      <p:pic>
        <p:nvPicPr>
          <p:cNvPr id="3" name="Picture 2">
            <a:extLst>
              <a:ext uri="{FF2B5EF4-FFF2-40B4-BE49-F238E27FC236}">
                <a16:creationId xmlns:a16="http://schemas.microsoft.com/office/drawing/2014/main" id="{7B015C4B-87E4-3D40-7F08-0452890A44C4}"/>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977066888"/>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5A6B5-A4E6-41EA-B3E6-0F054BBA1B67}"/>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98C9405D-EF5A-4647-A466-ED54AF910E0F}"/>
              </a:ext>
            </a:extLst>
          </p:cNvPr>
          <p:cNvSpPr>
            <a:spLocks noGrp="1"/>
          </p:cNvSpPr>
          <p:nvPr>
            <p:ph idx="1"/>
          </p:nvPr>
        </p:nvSpPr>
        <p:spPr/>
        <p:txBody>
          <a:bodyPr>
            <a:normAutofit/>
          </a:bodyPr>
          <a:lstStyle/>
          <a:p>
            <a:pPr marL="50800" indent="0" algn="l">
              <a:lnSpc>
                <a:spcPct val="150000"/>
              </a:lnSpc>
              <a:buNone/>
            </a:pPr>
            <a:r>
              <a:rPr lang="en-US" b="0" i="0" dirty="0">
                <a:solidFill>
                  <a:srgbClr val="242424"/>
                </a:solidFill>
                <a:effectLst/>
                <a:latin typeface="Times New Roman" panose="02020603050405020304" pitchFamily="18" charset="0"/>
                <a:cs typeface="Times New Roman" panose="02020603050405020304" pitchFamily="18" charset="0"/>
              </a:rPr>
              <a:t>(1)- words get transformed into machine-readable vectors. Then the RNN processes the sequence of vectors one by one.</a:t>
            </a:r>
          </a:p>
          <a:p>
            <a:pPr marL="50800" indent="0">
              <a:lnSpc>
                <a:spcPct val="150000"/>
              </a:lnSpc>
              <a:buNone/>
            </a:pPr>
            <a:endParaRPr lang="en-US"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p>
          <a:p>
            <a:endParaRPr lang="en-US" dirty="0"/>
          </a:p>
        </p:txBody>
      </p:sp>
      <p:pic>
        <p:nvPicPr>
          <p:cNvPr id="6148" name="Picture 4">
            <a:extLst>
              <a:ext uri="{FF2B5EF4-FFF2-40B4-BE49-F238E27FC236}">
                <a16:creationId xmlns:a16="http://schemas.microsoft.com/office/drawing/2014/main" id="{CEE88C11-466F-49C7-8348-B47D5DDB216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71625" y="2973084"/>
            <a:ext cx="9048750" cy="23812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EDF8150-D104-845F-6E6D-2244A07D7B1B}"/>
              </a:ext>
            </a:extLst>
          </p:cNvPr>
          <p:cNvSpPr txBox="1"/>
          <p:nvPr/>
        </p:nvSpPr>
        <p:spPr>
          <a:xfrm>
            <a:off x="631372" y="6068006"/>
            <a:ext cx="10657114" cy="307777"/>
          </a:xfrm>
          <a:prstGeom prst="rect">
            <a:avLst/>
          </a:prstGeom>
          <a:noFill/>
        </p:spPr>
        <p:txBody>
          <a:bodyPr wrap="square">
            <a:spAutoFit/>
          </a:bodyPr>
          <a:lstStyle/>
          <a:p>
            <a:r>
              <a:rPr lang="en-US" sz="1400" dirty="0"/>
              <a:t>https://towardsdatascience.com/illustrated-guide-to-lstms-and-gru-s-a-step-by-step-explanation-44e9eb85bf21</a:t>
            </a:r>
          </a:p>
        </p:txBody>
      </p:sp>
    </p:spTree>
    <p:extLst>
      <p:ext uri="{BB962C8B-B14F-4D97-AF65-F5344CB8AC3E}">
        <p14:creationId xmlns:p14="http://schemas.microsoft.com/office/powerpoint/2010/main" val="97671694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2E0A2-DC91-4C72-A2CC-4E52A2818538}"/>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1CDA01C3-E394-4F19-895F-9A0367BA4709}"/>
              </a:ext>
            </a:extLst>
          </p:cNvPr>
          <p:cNvSpPr>
            <a:spLocks noGrp="1"/>
          </p:cNvSpPr>
          <p:nvPr>
            <p:ph idx="1"/>
          </p:nvPr>
        </p:nvSpPr>
        <p:spPr/>
        <p:txBody>
          <a:bodyPr/>
          <a:lstStyle/>
          <a:p>
            <a:r>
              <a:rPr lang="en-US" dirty="0"/>
              <a:t>RNN Cell :</a:t>
            </a:r>
            <a:r>
              <a:rPr lang="en-US" b="0" i="0" dirty="0">
                <a:solidFill>
                  <a:srgbClr val="242424"/>
                </a:solidFill>
                <a:effectLst/>
                <a:latin typeface="source-serif-pro"/>
              </a:rPr>
              <a:t>the input and previous hidden state are combined to form a vector. That vector now has information on the current input and previous inputs. The vector goes through the tanh activation, and the output is the new hidden state, or the memory of the network.</a:t>
            </a:r>
            <a:endParaRPr lang="en-US" dirty="0"/>
          </a:p>
          <a:p>
            <a:endParaRPr lang="en-US" dirty="0"/>
          </a:p>
          <a:p>
            <a:endParaRPr lang="en-US" dirty="0"/>
          </a:p>
          <a:p>
            <a:endParaRPr lang="en-US" dirty="0"/>
          </a:p>
          <a:p>
            <a:endParaRPr lang="en-US" dirty="0"/>
          </a:p>
          <a:p>
            <a:endParaRPr lang="en-US" dirty="0"/>
          </a:p>
          <a:p>
            <a:endParaRPr lang="en-US" dirty="0"/>
          </a:p>
        </p:txBody>
      </p:sp>
      <p:sp>
        <p:nvSpPr>
          <p:cNvPr id="8" name="TextBox 7">
            <a:extLst>
              <a:ext uri="{FF2B5EF4-FFF2-40B4-BE49-F238E27FC236}">
                <a16:creationId xmlns:a16="http://schemas.microsoft.com/office/drawing/2014/main" id="{7D9564DF-28CA-445B-8AA8-E4E3F836F060}"/>
              </a:ext>
            </a:extLst>
          </p:cNvPr>
          <p:cNvSpPr txBox="1"/>
          <p:nvPr/>
        </p:nvSpPr>
        <p:spPr>
          <a:xfrm>
            <a:off x="747713" y="5963335"/>
            <a:ext cx="6124574" cy="430887"/>
          </a:xfrm>
          <a:prstGeom prst="rect">
            <a:avLst/>
          </a:prstGeom>
          <a:noFill/>
        </p:spPr>
        <p:txBody>
          <a:bodyPr wrap="square">
            <a:spAutoFit/>
          </a:bodyPr>
          <a:lstStyle/>
          <a:p>
            <a:r>
              <a:rPr lang="en-US" sz="1100" dirty="0"/>
              <a:t>https://towardsdatascience.com/illustrated-guide-to-lstms-and-gru-s-a-step-by-step-explanation-44e9eb85bf21</a:t>
            </a:r>
          </a:p>
        </p:txBody>
      </p:sp>
      <p:pic>
        <p:nvPicPr>
          <p:cNvPr id="17" name="Picture 4">
            <a:extLst>
              <a:ext uri="{FF2B5EF4-FFF2-40B4-BE49-F238E27FC236}">
                <a16:creationId xmlns:a16="http://schemas.microsoft.com/office/drawing/2014/main" id="{010BAB16-63CB-9964-53AD-C4480E817CD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8828" y="1679144"/>
            <a:ext cx="10744023" cy="3870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235160"/>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p:txBody>
          <a:bodyPr/>
          <a:lstStyle/>
          <a:p>
            <a:pPr algn="l"/>
            <a:r>
              <a:rPr lang="en-US" dirty="0"/>
              <a:t>Tanh squishes values to be between -1 and 1</a:t>
            </a:r>
            <a:br>
              <a:rPr lang="en-US" dirty="0"/>
            </a:br>
            <a:endParaRPr lang="en-US" dirty="0"/>
          </a:p>
        </p:txBody>
      </p:sp>
      <p:pic>
        <p:nvPicPr>
          <p:cNvPr id="5" name="Picture 6">
            <a:extLst>
              <a:ext uri="{FF2B5EF4-FFF2-40B4-BE49-F238E27FC236}">
                <a16:creationId xmlns:a16="http://schemas.microsoft.com/office/drawing/2014/main" id="{96A02F9B-0B37-459E-B493-5FDF6F13E66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64029" y="1861457"/>
            <a:ext cx="11048824" cy="38344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r>
              <a:rPr lang="en-US" sz="1100" dirty="0"/>
              <a:t>https://towardsdatascience.com/illustrated-guide-to-lstms-and-gru-s-a-step-by-step-explanation-44e9eb85bf21</a:t>
            </a:r>
          </a:p>
        </p:txBody>
      </p:sp>
    </p:spTree>
    <p:extLst>
      <p:ext uri="{BB962C8B-B14F-4D97-AF65-F5344CB8AC3E}">
        <p14:creationId xmlns:p14="http://schemas.microsoft.com/office/powerpoint/2010/main" val="3643626043"/>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a:xfrm>
            <a:off x="479148" y="1124622"/>
            <a:ext cx="11233704" cy="12858766"/>
          </a:xfrm>
        </p:spPr>
        <p:txBody>
          <a:bodyPr/>
          <a:lstStyle/>
          <a:p>
            <a:pPr algn="just"/>
            <a:r>
              <a:rPr lang="en-US" dirty="0">
                <a:latin typeface="Times New Roman" panose="02020603050405020304" pitchFamily="18" charset="0"/>
                <a:cs typeface="Times New Roman" panose="02020603050405020304" pitchFamily="18" charset="0"/>
              </a:rPr>
              <a:t>When vectors are flowing through a neural network, it undergoes many transformations due to various math operations</a:t>
            </a:r>
            <a:r>
              <a:rPr lang="ar-EG" dirty="0">
                <a:latin typeface="Times New Roman" panose="02020603050405020304" pitchFamily="18" charset="0"/>
                <a:cs typeface="Times New Roman" panose="02020603050405020304" pitchFamily="18" charset="0"/>
              </a:rPr>
              <a:t>.</a:t>
            </a:r>
            <a:endParaRPr lang="en-US" dirty="0"/>
          </a:p>
        </p:txBody>
      </p:sp>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r>
              <a:rPr lang="en-US" sz="1100" dirty="0"/>
              <a:t>https://towardsdatascience.com/illustrated-guide-to-lstms-and-gru-s-a-step-by-step-explanation-44e9eb85bf21</a:t>
            </a:r>
          </a:p>
        </p:txBody>
      </p:sp>
      <p:pic>
        <p:nvPicPr>
          <p:cNvPr id="1026" name="Picture 2">
            <a:extLst>
              <a:ext uri="{FF2B5EF4-FFF2-40B4-BE49-F238E27FC236}">
                <a16:creationId xmlns:a16="http://schemas.microsoft.com/office/drawing/2014/main" id="{8B53CF4D-3074-B14D-557B-98F04F5DA3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742" y="2284639"/>
            <a:ext cx="10660516" cy="3027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372007"/>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a:xfrm>
            <a:off x="479148" y="1124622"/>
            <a:ext cx="11233704" cy="12858766"/>
          </a:xfrm>
        </p:spPr>
        <p:txBody>
          <a:bodyPr/>
          <a:lstStyle/>
          <a:p>
            <a:pPr algn="just"/>
            <a:r>
              <a:rPr lang="en-US" dirty="0">
                <a:latin typeface="Times New Roman" panose="02020603050405020304" pitchFamily="18" charset="0"/>
                <a:cs typeface="Times New Roman" panose="02020603050405020304" pitchFamily="18" charset="0"/>
              </a:rPr>
              <a:t>A tanh function ensures that the values stay between -1 and 1, thus regulating the output of the neural network. You can see how the same values from above remain between the boundaries allowed by the tanh function.</a:t>
            </a:r>
          </a:p>
          <a:p>
            <a:pPr algn="just"/>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r>
              <a:rPr lang="en-US" sz="1100" dirty="0"/>
              <a:t>https://towardsdatascience.com/illustrated-guide-to-lstms-and-gru-s-a-step-by-step-explanation-44e9eb85bf21</a:t>
            </a:r>
          </a:p>
        </p:txBody>
      </p:sp>
      <p:pic>
        <p:nvPicPr>
          <p:cNvPr id="2050" name="Picture 2">
            <a:extLst>
              <a:ext uri="{FF2B5EF4-FFF2-40B4-BE49-F238E27FC236}">
                <a16:creationId xmlns:a16="http://schemas.microsoft.com/office/drawing/2014/main" id="{CC2B905F-05D5-0933-BE40-268451D6C8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143" y="2950028"/>
            <a:ext cx="10961914" cy="2917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980968"/>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D4C8FE3-282B-03CF-7CD9-368734B9C0FB}"/>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4F860B7F-FC1F-872F-21FD-0E4EA968EA6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81183033"/>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1E1F691-8805-C34A-9666-1BF8662C8C2E}"/>
              </a:ext>
            </a:extLst>
          </p:cNvPr>
          <p:cNvSpPr>
            <a:spLocks noGrp="1"/>
          </p:cNvSpPr>
          <p:nvPr>
            <p:ph type="title"/>
          </p:nvPr>
        </p:nvSpPr>
        <p:spPr/>
        <p:txBody>
          <a:bodyPr/>
          <a:lstStyle/>
          <a:p>
            <a:r>
              <a:rPr lang="en-US"/>
              <a:t>Common Activation Functions</a:t>
            </a:r>
            <a:endParaRPr lang="en-US" dirty="0"/>
          </a:p>
        </p:txBody>
      </p:sp>
      <p:pic>
        <p:nvPicPr>
          <p:cNvPr id="3" name="Picture 2">
            <a:extLst>
              <a:ext uri="{FF2B5EF4-FFF2-40B4-BE49-F238E27FC236}">
                <a16:creationId xmlns:a16="http://schemas.microsoft.com/office/drawing/2014/main" id="{FFE8A48D-8EDD-BB80-9B66-D203F125523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0646102"/>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2625205-5391-AA8C-B1AF-2E9597E0349C}"/>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FF6EFD4E-11B5-8BBD-4E3C-0F830C159FF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30199715"/>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CCF2F18-2C93-E310-5080-9E78019AFA18}"/>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B7E3168E-B34C-9F2A-70A0-9730D3AADFDE}"/>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87452347"/>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634A38F-6CD2-9204-30BF-086EB1FB3D2D}"/>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37C25BA1-3E29-9FF0-A693-0011D68CDF2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75493070"/>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21B3435-0EBA-65FB-F4AA-6F7368007FB8}"/>
              </a:ext>
            </a:extLst>
          </p:cNvPr>
          <p:cNvSpPr>
            <a:spLocks noGrp="1"/>
          </p:cNvSpPr>
          <p:nvPr>
            <p:ph type="title"/>
          </p:nvPr>
        </p:nvSpPr>
        <p:spPr/>
        <p:txBody>
          <a:bodyPr/>
          <a:lstStyle/>
          <a:p>
            <a:r>
              <a:rPr lang="en-US"/>
              <a:t>Variable length input</a:t>
            </a:r>
            <a:endParaRPr lang="en-US" dirty="0"/>
          </a:p>
        </p:txBody>
      </p:sp>
      <p:pic>
        <p:nvPicPr>
          <p:cNvPr id="3" name="Picture 2">
            <a:extLst>
              <a:ext uri="{FF2B5EF4-FFF2-40B4-BE49-F238E27FC236}">
                <a16:creationId xmlns:a16="http://schemas.microsoft.com/office/drawing/2014/main" id="{B0447658-57C1-0E4C-5B53-35A15C73A70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64643725"/>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0324BAD-EBF1-BE04-D923-8474F1EE3AEC}"/>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A6D31BAA-6E69-65DB-2A19-4C0774CB836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47016673"/>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4297709-CBF7-FEC3-8FC7-4B0123509F87}"/>
              </a:ext>
            </a:extLst>
          </p:cNvPr>
          <p:cNvSpPr>
            <a:spLocks noGrp="1"/>
          </p:cNvSpPr>
          <p:nvPr>
            <p:ph type="title"/>
          </p:nvPr>
        </p:nvSpPr>
        <p:spPr/>
        <p:txBody>
          <a:bodyPr/>
          <a:lstStyle/>
          <a:p>
            <a:r>
              <a:rPr lang="en-US"/>
              <a:t>Why Recurrent Neural Networks?</a:t>
            </a:r>
            <a:endParaRPr lang="en-US" dirty="0"/>
          </a:p>
        </p:txBody>
      </p:sp>
      <p:pic>
        <p:nvPicPr>
          <p:cNvPr id="3" name="Picture 2">
            <a:extLst>
              <a:ext uri="{FF2B5EF4-FFF2-40B4-BE49-F238E27FC236}">
                <a16:creationId xmlns:a16="http://schemas.microsoft.com/office/drawing/2014/main" id="{5169770A-F118-DE24-8D36-BD3958F2585A}"/>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68896214"/>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FAD6DC1-222B-4C78-FB1F-859F9D6776E6}"/>
              </a:ext>
            </a:extLst>
          </p:cNvPr>
          <p:cNvSpPr>
            <a:spLocks noGrp="1"/>
          </p:cNvSpPr>
          <p:nvPr>
            <p:ph type="title"/>
          </p:nvPr>
        </p:nvSpPr>
        <p:spPr/>
        <p:txBody>
          <a:bodyPr/>
          <a:lstStyle/>
          <a:p>
            <a:r>
              <a:rPr lang="en-US"/>
              <a:t>Main Types of RNN Architectures</a:t>
            </a:r>
            <a:endParaRPr lang="en-US" dirty="0"/>
          </a:p>
        </p:txBody>
      </p:sp>
      <p:pic>
        <p:nvPicPr>
          <p:cNvPr id="3" name="Picture 2">
            <a:extLst>
              <a:ext uri="{FF2B5EF4-FFF2-40B4-BE49-F238E27FC236}">
                <a16:creationId xmlns:a16="http://schemas.microsoft.com/office/drawing/2014/main" id="{ECFB4192-4EF8-70E6-A541-0F1DD1CD177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542574155"/>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7755FA5-E81E-C4E2-0E73-62713994B32B}"/>
              </a:ext>
            </a:extLst>
          </p:cNvPr>
          <p:cNvSpPr>
            <a:spLocks noGrp="1"/>
          </p:cNvSpPr>
          <p:nvPr>
            <p:ph type="title"/>
          </p:nvPr>
        </p:nvSpPr>
        <p:spPr/>
        <p:txBody>
          <a:bodyPr/>
          <a:lstStyle/>
          <a:p>
            <a:r>
              <a:rPr lang="en-US"/>
              <a:t>Main Types of RNN Architectures</a:t>
            </a:r>
            <a:endParaRPr lang="en-US" dirty="0"/>
          </a:p>
        </p:txBody>
      </p:sp>
      <p:pic>
        <p:nvPicPr>
          <p:cNvPr id="3" name="Picture 2">
            <a:extLst>
              <a:ext uri="{FF2B5EF4-FFF2-40B4-BE49-F238E27FC236}">
                <a16:creationId xmlns:a16="http://schemas.microsoft.com/office/drawing/2014/main" id="{66E12CBC-B9E9-961B-1368-B532F9FC758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63027711"/>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CC4644E-9B62-8E1C-50A4-0C352328A842}"/>
              </a:ext>
            </a:extLst>
          </p:cNvPr>
          <p:cNvSpPr>
            <a:spLocks noGrp="1"/>
          </p:cNvSpPr>
          <p:nvPr>
            <p:ph type="title"/>
          </p:nvPr>
        </p:nvSpPr>
        <p:spPr/>
        <p:txBody>
          <a:bodyPr/>
          <a:lstStyle/>
          <a:p>
            <a:r>
              <a:rPr lang="en-US"/>
              <a:t>Vanishing Gradient </a:t>
            </a:r>
            <a:endParaRPr lang="en-US" dirty="0"/>
          </a:p>
        </p:txBody>
      </p:sp>
      <p:pic>
        <p:nvPicPr>
          <p:cNvPr id="3" name="Picture 2">
            <a:extLst>
              <a:ext uri="{FF2B5EF4-FFF2-40B4-BE49-F238E27FC236}">
                <a16:creationId xmlns:a16="http://schemas.microsoft.com/office/drawing/2014/main" id="{63052F76-BDF2-ABFD-4A24-B0681673338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07257566"/>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A0A271D-6C0B-9DED-8651-C771EEA745F1}"/>
              </a:ext>
            </a:extLst>
          </p:cNvPr>
          <p:cNvSpPr>
            <a:spLocks noGrp="1"/>
          </p:cNvSpPr>
          <p:nvPr>
            <p:ph type="title"/>
          </p:nvPr>
        </p:nvSpPr>
        <p:spPr/>
        <p:txBody>
          <a:bodyPr/>
          <a:lstStyle/>
          <a:p>
            <a:r>
              <a:rPr lang="en-US"/>
              <a:t>Exploding Gradient Problem</a:t>
            </a:r>
            <a:endParaRPr lang="en-US" dirty="0"/>
          </a:p>
        </p:txBody>
      </p:sp>
      <p:pic>
        <p:nvPicPr>
          <p:cNvPr id="3" name="Picture 2">
            <a:extLst>
              <a:ext uri="{FF2B5EF4-FFF2-40B4-BE49-F238E27FC236}">
                <a16:creationId xmlns:a16="http://schemas.microsoft.com/office/drawing/2014/main" id="{B4DBC582-636F-7BAE-D1C7-9DF5A7AB113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71951594"/>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AFF82F1-5979-1E9F-87D9-0BC21B70229C}"/>
              </a:ext>
            </a:extLst>
          </p:cNvPr>
          <p:cNvSpPr>
            <a:spLocks noGrp="1"/>
          </p:cNvSpPr>
          <p:nvPr>
            <p:ph type="title"/>
          </p:nvPr>
        </p:nvSpPr>
        <p:spPr/>
        <p:txBody>
          <a:bodyPr/>
          <a:lstStyle/>
          <a:p>
            <a:r>
              <a:rPr lang="en-US"/>
              <a:t>Solutions to Vanishing Gradient Problem</a:t>
            </a:r>
            <a:endParaRPr lang="en-US" dirty="0"/>
          </a:p>
        </p:txBody>
      </p:sp>
      <p:pic>
        <p:nvPicPr>
          <p:cNvPr id="3" name="Picture 2">
            <a:extLst>
              <a:ext uri="{FF2B5EF4-FFF2-40B4-BE49-F238E27FC236}">
                <a16:creationId xmlns:a16="http://schemas.microsoft.com/office/drawing/2014/main" id="{3A1DB48E-0A00-15A1-9052-1CC294575D91}"/>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06727716"/>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5B7522D-1219-92FC-E4D5-A8857CF6FCE4}"/>
              </a:ext>
            </a:extLst>
          </p:cNvPr>
          <p:cNvSpPr>
            <a:spLocks noGrp="1"/>
          </p:cNvSpPr>
          <p:nvPr>
            <p:ph type="title"/>
          </p:nvPr>
        </p:nvSpPr>
        <p:spPr/>
        <p:txBody>
          <a:bodyPr/>
          <a:lstStyle/>
          <a:p>
            <a:r>
              <a:rPr lang="en-US"/>
              <a:t>Advantages of Recurrent Neural Network</a:t>
            </a:r>
            <a:endParaRPr lang="en-US" dirty="0"/>
          </a:p>
        </p:txBody>
      </p:sp>
      <p:pic>
        <p:nvPicPr>
          <p:cNvPr id="3" name="Picture 2">
            <a:extLst>
              <a:ext uri="{FF2B5EF4-FFF2-40B4-BE49-F238E27FC236}">
                <a16:creationId xmlns:a16="http://schemas.microsoft.com/office/drawing/2014/main" id="{E75299BC-A18B-97B4-EFC8-E81B060F39E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66114765"/>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EDF5E34-C7E1-B0F2-56C3-345B5340DE0A}"/>
              </a:ext>
            </a:extLst>
          </p:cNvPr>
          <p:cNvSpPr>
            <a:spLocks noGrp="1"/>
          </p:cNvSpPr>
          <p:nvPr>
            <p:ph type="title"/>
          </p:nvPr>
        </p:nvSpPr>
        <p:spPr/>
        <p:txBody>
          <a:bodyPr/>
          <a:lstStyle/>
          <a:p>
            <a:r>
              <a:rPr lang="en-US"/>
              <a:t>Disadvantages of RNNs:</a:t>
            </a:r>
            <a:endParaRPr lang="en-US" dirty="0"/>
          </a:p>
        </p:txBody>
      </p:sp>
      <p:pic>
        <p:nvPicPr>
          <p:cNvPr id="3" name="Picture 2">
            <a:extLst>
              <a:ext uri="{FF2B5EF4-FFF2-40B4-BE49-F238E27FC236}">
                <a16:creationId xmlns:a16="http://schemas.microsoft.com/office/drawing/2014/main" id="{DAB94D84-1FEA-9CD3-984A-C649AA1CAF3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27467334"/>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87C0CB4-48D7-0C89-A927-FEE013A39A31}"/>
              </a:ext>
            </a:extLst>
          </p:cNvPr>
          <p:cNvSpPr>
            <a:spLocks noGrp="1"/>
          </p:cNvSpPr>
          <p:nvPr>
            <p:ph type="title"/>
          </p:nvPr>
        </p:nvSpPr>
        <p:spPr/>
        <p:txBody>
          <a:bodyPr/>
          <a:lstStyle/>
          <a:p>
            <a:r>
              <a:rPr lang="en-US"/>
              <a:t>Disadvantages of RNNs:</a:t>
            </a:r>
            <a:endParaRPr lang="en-US" dirty="0"/>
          </a:p>
        </p:txBody>
      </p:sp>
      <p:pic>
        <p:nvPicPr>
          <p:cNvPr id="3" name="Picture 2">
            <a:extLst>
              <a:ext uri="{FF2B5EF4-FFF2-40B4-BE49-F238E27FC236}">
                <a16:creationId xmlns:a16="http://schemas.microsoft.com/office/drawing/2014/main" id="{1C6DD475-6C1D-064D-6878-F14DB740C8F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04794265"/>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300D42F-F459-24A1-CD3C-6F5321E0CACB}"/>
              </a:ext>
            </a:extLst>
          </p:cNvPr>
          <p:cNvSpPr>
            <a:spLocks noGrp="1"/>
          </p:cNvSpPr>
          <p:nvPr>
            <p:ph type="title"/>
          </p:nvPr>
        </p:nvSpPr>
        <p:spPr/>
        <p:txBody>
          <a:bodyPr/>
          <a:lstStyle/>
          <a:p>
            <a:r>
              <a:rPr lang="en-US"/>
              <a:t>Disadvantages of RNNs:</a:t>
            </a:r>
            <a:endParaRPr lang="en-US" dirty="0"/>
          </a:p>
        </p:txBody>
      </p:sp>
      <p:pic>
        <p:nvPicPr>
          <p:cNvPr id="3" name="Picture 2">
            <a:extLst>
              <a:ext uri="{FF2B5EF4-FFF2-40B4-BE49-F238E27FC236}">
                <a16:creationId xmlns:a16="http://schemas.microsoft.com/office/drawing/2014/main" id="{75B21A99-BA1F-CEDB-1B87-A394B3F3936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85891448"/>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EC753-F22D-4A2B-9314-EDF58829035C}"/>
              </a:ext>
            </a:extLst>
          </p:cNvPr>
          <p:cNvSpPr>
            <a:spLocks noGrp="1"/>
          </p:cNvSpPr>
          <p:nvPr>
            <p:ph type="title"/>
          </p:nvPr>
        </p:nvSpPr>
        <p:spPr/>
        <p:txBody>
          <a:bodyPr/>
          <a:lstStyle/>
          <a:p>
            <a:r>
              <a:rPr lang="en-US" dirty="0"/>
              <a:t>Applications of RNNs</a:t>
            </a:r>
          </a:p>
        </p:txBody>
      </p:sp>
      <p:sp>
        <p:nvSpPr>
          <p:cNvPr id="3" name="Content Placeholder 2">
            <a:extLst>
              <a:ext uri="{FF2B5EF4-FFF2-40B4-BE49-F238E27FC236}">
                <a16:creationId xmlns:a16="http://schemas.microsoft.com/office/drawing/2014/main" id="{8B88AA90-21D9-42C7-B91F-37D1E535067E}"/>
              </a:ext>
            </a:extLst>
          </p:cNvPr>
          <p:cNvSpPr>
            <a:spLocks noGrp="1"/>
          </p:cNvSpPr>
          <p:nvPr>
            <p:ph idx="1"/>
          </p:nvPr>
        </p:nvSpPr>
        <p:spPr/>
        <p:txBody>
          <a:bodyPr>
            <a:normAutofit/>
          </a:bodyPr>
          <a:lstStyle/>
          <a:p>
            <a:r>
              <a:rPr lang="en-US" dirty="0" err="1"/>
              <a:t>Sunspring</a:t>
            </a:r>
            <a:r>
              <a:rPr lang="en-US" dirty="0"/>
              <a:t> (movie, 2016) •</a:t>
            </a:r>
          </a:p>
          <a:p>
            <a:r>
              <a:rPr lang="en-US" dirty="0"/>
              <a:t> Directed By Oscar Sharp • </a:t>
            </a:r>
          </a:p>
          <a:p>
            <a:r>
              <a:rPr lang="en-US" dirty="0"/>
              <a:t>Written Benjamin </a:t>
            </a:r>
          </a:p>
          <a:p>
            <a:endParaRPr lang="en-US" dirty="0"/>
          </a:p>
          <a:p>
            <a:endParaRPr lang="en-US" dirty="0"/>
          </a:p>
          <a:p>
            <a:endParaRPr lang="en-US" dirty="0"/>
          </a:p>
          <a:p>
            <a:endParaRPr lang="en-US" dirty="0">
              <a:hlinkClick r:id="rId2"/>
            </a:endParaRPr>
          </a:p>
          <a:p>
            <a:r>
              <a:rPr lang="en-US" dirty="0" err="1">
                <a:hlinkClick r:id="rId2"/>
              </a:rPr>
              <a:t>Sunspring</a:t>
            </a:r>
            <a:r>
              <a:rPr lang="en-US" dirty="0">
                <a:hlinkClick r:id="rId2"/>
              </a:rPr>
              <a:t> - The short film written by an AI robot called 'Benjamin'. – </a:t>
            </a:r>
            <a:r>
              <a:rPr lang="en-US" dirty="0" err="1">
                <a:hlinkClick r:id="rId2"/>
              </a:rPr>
              <a:t>Acumass</a:t>
            </a:r>
            <a:endParaRPr lang="en-US" dirty="0"/>
          </a:p>
          <a:p>
            <a:r>
              <a:rPr lang="en-US" dirty="0">
                <a:hlinkClick r:id="rId3"/>
              </a:rPr>
              <a:t>https://youtu.be/LY7x2Ihqjmc</a:t>
            </a:r>
            <a:endParaRPr lang="en-US" dirty="0"/>
          </a:p>
          <a:p>
            <a:endParaRPr lang="en-US" dirty="0"/>
          </a:p>
        </p:txBody>
      </p:sp>
      <p:pic>
        <p:nvPicPr>
          <p:cNvPr id="5" name="Picture 4">
            <a:extLst>
              <a:ext uri="{FF2B5EF4-FFF2-40B4-BE49-F238E27FC236}">
                <a16:creationId xmlns:a16="http://schemas.microsoft.com/office/drawing/2014/main" id="{9F717C30-D880-43B5-A458-E6CABABC4B2F}"/>
              </a:ext>
            </a:extLst>
          </p:cNvPr>
          <p:cNvPicPr>
            <a:picLocks noChangeAspect="1"/>
          </p:cNvPicPr>
          <p:nvPr/>
        </p:nvPicPr>
        <p:blipFill>
          <a:blip r:embed="rId4"/>
          <a:stretch>
            <a:fillRect/>
          </a:stretch>
        </p:blipFill>
        <p:spPr>
          <a:xfrm>
            <a:off x="5077506" y="1014275"/>
            <a:ext cx="6036695" cy="3348479"/>
          </a:xfrm>
          <a:prstGeom prst="rect">
            <a:avLst/>
          </a:prstGeom>
        </p:spPr>
      </p:pic>
    </p:spTree>
    <p:extLst>
      <p:ext uri="{BB962C8B-B14F-4D97-AF65-F5344CB8AC3E}">
        <p14:creationId xmlns:p14="http://schemas.microsoft.com/office/powerpoint/2010/main" val="2572743333"/>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2D59C46-F8C6-74F8-F05D-A2AF3B563369}"/>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E7C7DEE7-53D4-CF55-B358-A6AB3375AD6E}"/>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11476214"/>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69F5DF1-DBC0-ECCB-4F7F-239A0468F613}"/>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A443DE19-9DB2-52CF-31C9-E1400CE5E70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20233341"/>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927FCEA-C690-FDEE-0993-9BF89FD9B1E0}"/>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3E508F18-C603-40CB-78E7-59C44EC0930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85955779"/>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17583FD-807B-2DAE-E4D9-9B1CD7A388D1}"/>
              </a:ext>
            </a:extLst>
          </p:cNvPr>
          <p:cNvSpPr>
            <a:spLocks noGrp="1"/>
          </p:cNvSpPr>
          <p:nvPr>
            <p:ph type="title"/>
          </p:nvPr>
        </p:nvSpPr>
        <p:spPr/>
        <p:txBody>
          <a:bodyPr/>
          <a:lstStyle/>
          <a:p>
            <a:r>
              <a:rPr lang="en-US"/>
              <a:t>Variants of RNNs</a:t>
            </a:r>
            <a:endParaRPr lang="en-US" dirty="0"/>
          </a:p>
        </p:txBody>
      </p:sp>
      <p:pic>
        <p:nvPicPr>
          <p:cNvPr id="3" name="Picture 2">
            <a:extLst>
              <a:ext uri="{FF2B5EF4-FFF2-40B4-BE49-F238E27FC236}">
                <a16:creationId xmlns:a16="http://schemas.microsoft.com/office/drawing/2014/main" id="{D6E95852-170C-60DA-361D-03EF64CA262E}"/>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96072360"/>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30F4883-3BD5-FAFB-655B-54914E9E6578}"/>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EAD18201-D7A9-32A6-DD3F-032E3E0DCF0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96157833"/>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037939" cy="5097273"/>
          </a:xfrm>
        </p:spPr>
        <p:txBody>
          <a:bodyPr>
            <a:normAutofit/>
          </a:bodyPr>
          <a:lstStyle/>
          <a:p>
            <a:pPr algn="just"/>
            <a:r>
              <a:rPr lang="en-US" b="1" i="0" dirty="0">
                <a:solidFill>
                  <a:srgbClr val="242424"/>
                </a:solidFill>
                <a:effectLst/>
                <a:latin typeface="Times New Roman" panose="02020603050405020304" pitchFamily="18" charset="0"/>
                <a:cs typeface="Times New Roman" panose="02020603050405020304" pitchFamily="18" charset="0"/>
              </a:rPr>
              <a:t>Sigmoid</a:t>
            </a:r>
          </a:p>
          <a:p>
            <a:pPr algn="just"/>
            <a:endParaRPr lang="en-US" b="1"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4098" name="Picture 2">
            <a:extLst>
              <a:ext uri="{FF2B5EF4-FFF2-40B4-BE49-F238E27FC236}">
                <a16:creationId xmlns:a16="http://schemas.microsoft.com/office/drawing/2014/main" id="{1F38F128-7BB5-92E7-32C2-0BBAE58E17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4910" y="2068052"/>
            <a:ext cx="904875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815829"/>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E0C5D6E-27F1-EFEA-5C8C-0BFCAE832E5A}"/>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A5711D8B-AFE6-D11A-4A0E-D1316B2DA3E9}"/>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65485820"/>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0B9045F-C264-12A1-518F-2DED0427BDFE}"/>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DD5477CC-796F-C467-D4C2-7266C3108EB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33100575"/>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a:bodyPr>
          <a:lstStyle/>
          <a:p>
            <a:pPr algn="just"/>
            <a:endParaRPr lang="en-US" b="0"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7170" name="Picture 2">
            <a:extLst>
              <a:ext uri="{FF2B5EF4-FFF2-40B4-BE49-F238E27FC236}">
                <a16:creationId xmlns:a16="http://schemas.microsoft.com/office/drawing/2014/main" id="{87ABC46D-1D77-63E6-53FC-445828815C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0368" y="1124622"/>
            <a:ext cx="9379404"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339224"/>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A997D42-5B89-9F0C-4BD6-20B585EE87B1}"/>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8FC8BBFB-534F-84A4-366B-50489CE7F5E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61049062"/>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a:bodyPr>
          <a:lstStyle/>
          <a:p>
            <a:pPr algn="just"/>
            <a:endParaRPr lang="en-US"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9218" name="Picture 2">
            <a:extLst>
              <a:ext uri="{FF2B5EF4-FFF2-40B4-BE49-F238E27FC236}">
                <a16:creationId xmlns:a16="http://schemas.microsoft.com/office/drawing/2014/main" id="{12846BE8-D67F-F02A-869F-DD378A38B0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1625" y="1285875"/>
            <a:ext cx="904875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030519"/>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7776ABF-B3A4-FF99-CAD3-07B49B3543ED}"/>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B3024574-53E3-F951-0A0B-096641BB71F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78791421"/>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1026" name="Picture 2">
            <a:extLst>
              <a:ext uri="{FF2B5EF4-FFF2-40B4-BE49-F238E27FC236}">
                <a16:creationId xmlns:a16="http://schemas.microsoft.com/office/drawing/2014/main" id="{35672B9F-BE2C-A7CA-480F-A3D23E3411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53381" y="1291431"/>
            <a:ext cx="904875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4976691"/>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00CC842-F97D-1153-8F0D-2B7E1E0D33AD}"/>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0EE3E974-0A72-8C1A-B2BB-33102AC770E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18507900"/>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5D19CF9-4985-2541-EDA9-838D66DB498B}"/>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269E7ADF-2D03-0513-B594-48DD22FB807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61878802"/>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2050" name="Picture 2">
            <a:extLst>
              <a:ext uri="{FF2B5EF4-FFF2-40B4-BE49-F238E27FC236}">
                <a16:creationId xmlns:a16="http://schemas.microsoft.com/office/drawing/2014/main" id="{44FB0685-1B83-DCED-8517-A0E148301FE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6082" y="1083725"/>
            <a:ext cx="10619835" cy="5030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471614"/>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44070FB-7DBC-8B95-1918-AE10BD256990}"/>
              </a:ext>
            </a:extLst>
          </p:cNvPr>
          <p:cNvSpPr>
            <a:spLocks noGrp="1"/>
          </p:cNvSpPr>
          <p:nvPr>
            <p:ph type="title"/>
          </p:nvPr>
        </p:nvSpPr>
        <p:spPr/>
        <p:txBody>
          <a:bodyPr/>
          <a:lstStyle/>
          <a:p>
            <a:r>
              <a:rPr lang="en-US"/>
              <a:t>GRU and LSTM</a:t>
            </a:r>
            <a:endParaRPr lang="en-US" dirty="0"/>
          </a:p>
        </p:txBody>
      </p:sp>
      <p:pic>
        <p:nvPicPr>
          <p:cNvPr id="3" name="Picture 2">
            <a:extLst>
              <a:ext uri="{FF2B5EF4-FFF2-40B4-BE49-F238E27FC236}">
                <a16:creationId xmlns:a16="http://schemas.microsoft.com/office/drawing/2014/main" id="{4BF268A4-7C26-ECCB-EC2E-33228ABF19E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59165498"/>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26F7932-CC9A-AB16-F6CA-EE494D9525E9}"/>
              </a:ext>
            </a:extLst>
          </p:cNvPr>
          <p:cNvSpPr>
            <a:spLocks noGrp="1"/>
          </p:cNvSpPr>
          <p:nvPr>
            <p:ph type="title"/>
          </p:nvPr>
        </p:nvSpPr>
        <p:spPr/>
        <p:txBody>
          <a:bodyPr/>
          <a:lstStyle/>
          <a:p>
            <a:r>
              <a:rPr lang="en-US"/>
              <a:t>LSTM</a:t>
            </a:r>
            <a:endParaRPr lang="en-US" dirty="0"/>
          </a:p>
        </p:txBody>
      </p:sp>
      <p:pic>
        <p:nvPicPr>
          <p:cNvPr id="3" name="Picture 2">
            <a:extLst>
              <a:ext uri="{FF2B5EF4-FFF2-40B4-BE49-F238E27FC236}">
                <a16:creationId xmlns:a16="http://schemas.microsoft.com/office/drawing/2014/main" id="{38045128-36A6-182B-C11A-F4340494A96A}"/>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96743624"/>
      </p:ext>
    </p:extLst>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B2B4994-BC4B-6715-48DD-3E8A33D4CD8F}"/>
              </a:ext>
            </a:extLst>
          </p:cNvPr>
          <p:cNvSpPr>
            <a:spLocks noGrp="1"/>
          </p:cNvSpPr>
          <p:nvPr>
            <p:ph type="title"/>
          </p:nvPr>
        </p:nvSpPr>
        <p:spPr/>
        <p:txBody>
          <a:bodyPr/>
          <a:lstStyle/>
          <a:p>
            <a:r>
              <a:rPr lang="en-US">
                <a:latin typeface="Times New Roman" panose="02020603050405020304" pitchFamily="18" charset="0"/>
                <a:cs typeface="Times New Roman" panose="02020603050405020304" pitchFamily="18" charset="0"/>
              </a:rPr>
              <a:t>GRU stands for Gated Recurrent Unit.(</a:t>
            </a:r>
            <a:r>
              <a:rPr lang="en-US"/>
              <a:t>GRU)</a:t>
            </a:r>
            <a:endParaRPr lang="en-US" dirty="0"/>
          </a:p>
        </p:txBody>
      </p:sp>
      <p:pic>
        <p:nvPicPr>
          <p:cNvPr id="3" name="Picture 2">
            <a:extLst>
              <a:ext uri="{FF2B5EF4-FFF2-40B4-BE49-F238E27FC236}">
                <a16:creationId xmlns:a16="http://schemas.microsoft.com/office/drawing/2014/main" id="{433A7E3E-4D2A-85C1-AE38-B5B0707260BA}"/>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42651709"/>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8007AF1-B176-1512-66B7-506C5D140BB3}"/>
              </a:ext>
            </a:extLst>
          </p:cNvPr>
          <p:cNvSpPr>
            <a:spLocks noGrp="1"/>
          </p:cNvSpPr>
          <p:nvPr>
            <p:ph type="title"/>
          </p:nvPr>
        </p:nvSpPr>
        <p:spPr/>
        <p:txBody>
          <a:bodyPr/>
          <a:lstStyle/>
          <a:p>
            <a:r>
              <a:rPr lang="en-US"/>
              <a:t>GRU vs LSTM</a:t>
            </a:r>
            <a:endParaRPr lang="en-US" dirty="0"/>
          </a:p>
        </p:txBody>
      </p:sp>
      <p:pic>
        <p:nvPicPr>
          <p:cNvPr id="3" name="Picture 2">
            <a:extLst>
              <a:ext uri="{FF2B5EF4-FFF2-40B4-BE49-F238E27FC236}">
                <a16:creationId xmlns:a16="http://schemas.microsoft.com/office/drawing/2014/main" id="{E644A195-DDFE-C8A7-430C-55075AF96811}"/>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99636291"/>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E039F91-D824-B2F8-F0C0-13CEEBB2C30D}"/>
              </a:ext>
            </a:extLst>
          </p:cNvPr>
          <p:cNvSpPr>
            <a:spLocks noGrp="1"/>
          </p:cNvSpPr>
          <p:nvPr>
            <p:ph type="title"/>
          </p:nvPr>
        </p:nvSpPr>
        <p:spPr/>
        <p:txBody>
          <a:bodyPr/>
          <a:lstStyle/>
          <a:p>
            <a:r>
              <a:rPr lang="en-US"/>
              <a:t>Bidirectional RNN (BiRNN)</a:t>
            </a:r>
            <a:endParaRPr lang="en-US" dirty="0"/>
          </a:p>
        </p:txBody>
      </p:sp>
      <p:pic>
        <p:nvPicPr>
          <p:cNvPr id="3" name="Picture 2">
            <a:extLst>
              <a:ext uri="{FF2B5EF4-FFF2-40B4-BE49-F238E27FC236}">
                <a16:creationId xmlns:a16="http://schemas.microsoft.com/office/drawing/2014/main" id="{955260CD-83B5-BDB4-A1E7-73CD060D5A6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52913832"/>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20C63F5-AD7A-F794-5FB8-0825457FF159}"/>
              </a:ext>
            </a:extLst>
          </p:cNvPr>
          <p:cNvSpPr>
            <a:spLocks noGrp="1"/>
          </p:cNvSpPr>
          <p:nvPr>
            <p:ph type="title"/>
          </p:nvPr>
        </p:nvSpPr>
        <p:spPr/>
        <p:txBody>
          <a:bodyPr/>
          <a:lstStyle/>
          <a:p>
            <a:r>
              <a:rPr lang="en-US"/>
              <a:t>Transformers</a:t>
            </a:r>
            <a:endParaRPr lang="en-US" dirty="0"/>
          </a:p>
        </p:txBody>
      </p:sp>
      <p:pic>
        <p:nvPicPr>
          <p:cNvPr id="3" name="Picture 2">
            <a:extLst>
              <a:ext uri="{FF2B5EF4-FFF2-40B4-BE49-F238E27FC236}">
                <a16:creationId xmlns:a16="http://schemas.microsoft.com/office/drawing/2014/main" id="{52F614D7-619C-7116-F0C0-3ACA607BA7B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9958901"/>
      </p:ext>
    </p:extLst>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9F5F4F8-A267-6E38-993D-01C4BA31BCD2}"/>
              </a:ext>
            </a:extLst>
          </p:cNvPr>
          <p:cNvSpPr>
            <a:spLocks noGrp="1"/>
          </p:cNvSpPr>
          <p:nvPr>
            <p:ph type="title"/>
          </p:nvPr>
        </p:nvSpPr>
        <p:spPr/>
        <p:txBody>
          <a:bodyPr/>
          <a:lstStyle/>
          <a:p>
            <a:r>
              <a:rPr lang="en-US"/>
              <a:t>Transformers</a:t>
            </a:r>
            <a:endParaRPr lang="en-US" dirty="0"/>
          </a:p>
        </p:txBody>
      </p:sp>
      <p:pic>
        <p:nvPicPr>
          <p:cNvPr id="3" name="Picture 2">
            <a:extLst>
              <a:ext uri="{FF2B5EF4-FFF2-40B4-BE49-F238E27FC236}">
                <a16:creationId xmlns:a16="http://schemas.microsoft.com/office/drawing/2014/main" id="{DBF37A46-C8BE-3B17-E61B-13FA6A7C2F8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13305905"/>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F6641C5-0D93-FC3D-69AF-3369F16C0084}"/>
              </a:ext>
            </a:extLst>
          </p:cNvPr>
          <p:cNvSpPr>
            <a:spLocks noGrp="1"/>
          </p:cNvSpPr>
          <p:nvPr>
            <p:ph type="title"/>
          </p:nvPr>
        </p:nvSpPr>
        <p:spPr/>
        <p:txBody>
          <a:bodyPr/>
          <a:lstStyle/>
          <a:p>
            <a:r>
              <a:rPr lang="en-US"/>
              <a:t>LAB 1</a:t>
            </a:r>
            <a:endParaRPr lang="en-US" dirty="0"/>
          </a:p>
        </p:txBody>
      </p:sp>
      <p:pic>
        <p:nvPicPr>
          <p:cNvPr id="3" name="Picture 2">
            <a:extLst>
              <a:ext uri="{FF2B5EF4-FFF2-40B4-BE49-F238E27FC236}">
                <a16:creationId xmlns:a16="http://schemas.microsoft.com/office/drawing/2014/main" id="{876B1148-726E-9CA0-67C1-77FD6ADD789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46616247"/>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4BEA90D-504A-EF0E-E210-C458716AF5F3}"/>
              </a:ext>
            </a:extLst>
          </p:cNvPr>
          <p:cNvSpPr>
            <a:spLocks noGrp="1"/>
          </p:cNvSpPr>
          <p:nvPr>
            <p:ph type="title"/>
          </p:nvPr>
        </p:nvSpPr>
        <p:spPr/>
        <p:txBody>
          <a:bodyPr/>
          <a:lstStyle/>
          <a:p>
            <a:r>
              <a:rPr lang="en-US"/>
              <a:t>LAB 2</a:t>
            </a:r>
            <a:endParaRPr lang="en-US" dirty="0"/>
          </a:p>
        </p:txBody>
      </p:sp>
      <p:pic>
        <p:nvPicPr>
          <p:cNvPr id="3" name="Picture 2">
            <a:extLst>
              <a:ext uri="{FF2B5EF4-FFF2-40B4-BE49-F238E27FC236}">
                <a16:creationId xmlns:a16="http://schemas.microsoft.com/office/drawing/2014/main" id="{E630FA2E-66BB-9C56-A79E-488A8CD4F9B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14146503"/>
      </p:ext>
    </p:extLst>
  </p:cSld>
  <p:clrMapOvr>
    <a:masterClrMapping/>
  </p:clrMapOvr>
  <p:transition spd="slow">
    <p:wipe/>
  </p:transition>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5F222386-8089-5DA7-1C32-89618C199549}"/>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86A9E393-02B6-B8FD-07C8-820217C9D0D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42378177"/>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726BBCD-8919-E080-2263-1E4276FFE61F}"/>
              </a:ext>
            </a:extLst>
          </p:cNvPr>
          <p:cNvSpPr>
            <a:spLocks noGrp="1"/>
          </p:cNvSpPr>
          <p:nvPr>
            <p:ph type="title"/>
          </p:nvPr>
        </p:nvSpPr>
        <p:spPr/>
        <p:txBody>
          <a:bodyPr/>
          <a:lstStyle/>
          <a:p>
            <a:r>
              <a:rPr lang="en-US"/>
              <a:t>Deep Learning Recent Updates</a:t>
            </a:r>
            <a:br>
              <a:rPr lang="en-US"/>
            </a:br>
            <a:r>
              <a:rPr lang="ar-EG"/>
              <a:t>للاطلاع فقط</a:t>
            </a:r>
            <a:endParaRPr lang="en-US" dirty="0"/>
          </a:p>
        </p:txBody>
      </p:sp>
      <p:pic>
        <p:nvPicPr>
          <p:cNvPr id="3" name="Picture 2">
            <a:extLst>
              <a:ext uri="{FF2B5EF4-FFF2-40B4-BE49-F238E27FC236}">
                <a16:creationId xmlns:a16="http://schemas.microsoft.com/office/drawing/2014/main" id="{E669BC91-0D0B-7E98-92FC-A1DF259263F4}"/>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85341176"/>
      </p:ext>
    </p:extLst>
  </p:cSld>
  <p:clrMapOvr>
    <a:masterClrMapping/>
  </p:clrMapOvr>
  <p:transition spd="slow">
    <p:wipe/>
  </p:transition>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2F36904-743B-AAF7-33D9-5C8A3E51A77A}"/>
              </a:ext>
            </a:extLst>
          </p:cNvPr>
          <p:cNvSpPr>
            <a:spLocks noGrp="1"/>
          </p:cNvSpPr>
          <p:nvPr>
            <p:ph type="title"/>
          </p:nvPr>
        </p:nvSpPr>
        <p:spPr/>
        <p:txBody>
          <a:bodyPr/>
          <a:lstStyle/>
          <a:p>
            <a:r>
              <a:rPr lang="en-US"/>
              <a:t>Deep Learning Recent Updates</a:t>
            </a:r>
            <a:endParaRPr lang="en-US" dirty="0"/>
          </a:p>
        </p:txBody>
      </p:sp>
      <p:pic>
        <p:nvPicPr>
          <p:cNvPr id="3" name="Picture 2">
            <a:extLst>
              <a:ext uri="{FF2B5EF4-FFF2-40B4-BE49-F238E27FC236}">
                <a16:creationId xmlns:a16="http://schemas.microsoft.com/office/drawing/2014/main" id="{FAD2C9A4-0ACC-711A-609C-0416FDE2518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11701733"/>
      </p:ext>
    </p:extLst>
  </p:cSld>
  <p:clrMapOvr>
    <a:masterClrMapping/>
  </p:clrMapOvr>
  <p:transition spd="slow">
    <p:wipe/>
  </p:transition>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9BFCE94-1922-85AE-ACCC-C17DA280E86A}"/>
              </a:ext>
            </a:extLst>
          </p:cNvPr>
          <p:cNvSpPr>
            <a:spLocks noGrp="1"/>
          </p:cNvSpPr>
          <p:nvPr>
            <p:ph type="title"/>
          </p:nvPr>
        </p:nvSpPr>
        <p:spPr/>
        <p:txBody>
          <a:bodyPr/>
          <a:lstStyle/>
          <a:p>
            <a:r>
              <a:rPr lang="en-US"/>
              <a:t>Deep Learning Recent Updates</a:t>
            </a:r>
            <a:endParaRPr lang="en-US" dirty="0"/>
          </a:p>
        </p:txBody>
      </p:sp>
      <p:pic>
        <p:nvPicPr>
          <p:cNvPr id="3" name="Picture 2">
            <a:extLst>
              <a:ext uri="{FF2B5EF4-FFF2-40B4-BE49-F238E27FC236}">
                <a16:creationId xmlns:a16="http://schemas.microsoft.com/office/drawing/2014/main" id="{1C2EDF18-330F-DCDC-4DDC-EBFC49C542F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01204481"/>
      </p:ext>
    </p:extLst>
  </p:cSld>
  <p:clrMapOvr>
    <a:masterClrMapping/>
  </p:clrMapOvr>
  <p:transition spd="slow">
    <p:wipe/>
  </p:transition>
</p:sld>
</file>

<file path=ppt/slides/slide6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D99E1E6-4091-32FA-DC18-69ACD0662B02}"/>
              </a:ext>
            </a:extLst>
          </p:cNvPr>
          <p:cNvSpPr>
            <a:spLocks noGrp="1"/>
          </p:cNvSpPr>
          <p:nvPr>
            <p:ph type="title"/>
          </p:nvPr>
        </p:nvSpPr>
        <p:spPr/>
        <p:txBody>
          <a:bodyPr/>
          <a:lstStyle/>
          <a:p>
            <a:r>
              <a:rPr lang="en-US"/>
              <a:t>Deep Learning Recent Updates</a:t>
            </a:r>
            <a:endParaRPr lang="en-US" dirty="0"/>
          </a:p>
        </p:txBody>
      </p:sp>
      <p:pic>
        <p:nvPicPr>
          <p:cNvPr id="3" name="Picture 2">
            <a:extLst>
              <a:ext uri="{FF2B5EF4-FFF2-40B4-BE49-F238E27FC236}">
                <a16:creationId xmlns:a16="http://schemas.microsoft.com/office/drawing/2014/main" id="{3D8F992C-69C8-0B6B-0725-ADD64CFF54A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24235634"/>
      </p:ext>
    </p:extLst>
  </p:cSld>
  <p:clrMapOvr>
    <a:masterClrMapping/>
  </p:clrMapOvr>
  <p:transition spd="slow">
    <p:wipe/>
  </p:transition>
</p:sld>
</file>

<file path=ppt/slides/slide6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6861B5D-6389-1DE8-D828-1F629DE27B49}"/>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EE39E14B-410E-D6DD-8977-13027C0ECFA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71552193"/>
      </p:ext>
    </p:extLst>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TotalTime>
  <Words>563</Words>
  <Application>Microsoft Office PowerPoint</Application>
  <PresentationFormat>Widescreen</PresentationFormat>
  <Paragraphs>93</Paragraphs>
  <Slides>66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66</vt:i4>
      </vt:variant>
    </vt:vector>
  </HeadingPairs>
  <TitlesOfParts>
    <vt:vector size="73" baseType="lpstr">
      <vt:lpstr>Aptos</vt:lpstr>
      <vt:lpstr>Aptos Display</vt:lpstr>
      <vt:lpstr>Arial</vt:lpstr>
      <vt:lpstr>Calibri</vt:lpstr>
      <vt:lpstr>source-serif-pro</vt:lpstr>
      <vt:lpstr>Times New Roman</vt:lpstr>
      <vt:lpstr>Office Theme</vt:lpstr>
      <vt:lpstr>PowerPoint Presentation</vt:lpstr>
      <vt:lpstr>PowerPoint Presentation</vt:lpstr>
      <vt:lpstr>PowerPoint Presentation</vt:lpstr>
      <vt:lpstr>PowerPoint Presentation</vt:lpstr>
      <vt:lpstr>Sequences Data</vt:lpstr>
      <vt:lpstr>Sequences Data</vt:lpstr>
      <vt:lpstr>Sequences Data</vt:lpstr>
      <vt:lpstr>Recurrent Neural Networks (RNNs) </vt:lpstr>
      <vt:lpstr>Recurrent Neural Networks (RNNs) </vt:lpstr>
      <vt:lpstr>How Does Recurrent Neural Networks Work?</vt:lpstr>
      <vt:lpstr>How Does Recurrent Neural Networks Work?</vt:lpstr>
      <vt:lpstr>How Does Recurrent Neural Networks Work?</vt:lpstr>
      <vt:lpstr> How Does Recurrent Neural Networks Work?</vt:lpstr>
      <vt:lpstr> How Does Recurrent Neural Networks Work?</vt:lpstr>
      <vt:lpstr> How Does Recurrent Neural Networks Work?</vt:lpstr>
      <vt:lpstr> How Does Recurrent Neural Networks Work?</vt:lpstr>
      <vt:lpstr> How Does Recurrent Neural Networks Work?</vt:lpstr>
      <vt:lpstr>Recurrent Neural Networks vs  Feed-forward neural networks </vt:lpstr>
      <vt:lpstr>Common Activation Functions</vt:lpstr>
      <vt:lpstr>Recurrent Neural Networks vs  Feed-forward neural networks </vt:lpstr>
      <vt:lpstr>Recurrent Neural Networks vs  Feed-forward neural networks </vt:lpstr>
      <vt:lpstr>Recurrent Neural Networks vs  Feed-forward neural networks </vt:lpstr>
      <vt:lpstr>Variable length input</vt:lpstr>
      <vt:lpstr>Recurrent Neural Networks vs  Feed-forward neural networks </vt:lpstr>
      <vt:lpstr>Why Recurrent Neural Networks?</vt:lpstr>
      <vt:lpstr>Main Types of RNN Architectures</vt:lpstr>
      <vt:lpstr>Main Types of RNN Architectures</vt:lpstr>
      <vt:lpstr>Vanishing Gradient </vt:lpstr>
      <vt:lpstr>Exploding Gradient Problem</vt:lpstr>
      <vt:lpstr>Solutions to Vanishing Gradient Problem</vt:lpstr>
      <vt:lpstr>Advantages of Recurrent Neural Network</vt:lpstr>
      <vt:lpstr>Disadvantages of RNNs:</vt:lpstr>
      <vt:lpstr>Disadvantages of RNNs:</vt:lpstr>
      <vt:lpstr>Disadvantages of RNNs:</vt:lpstr>
      <vt:lpstr>Applications of RNNs</vt:lpstr>
      <vt:lpstr>Applications of RNNs</vt:lpstr>
      <vt:lpstr>Applications of RNNs</vt:lpstr>
      <vt:lpstr>Applications of RNNs</vt:lpstr>
      <vt:lpstr>Variants of RNNs</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GRU and LSTM</vt:lpstr>
      <vt:lpstr>LSTM</vt:lpstr>
      <vt:lpstr>GRU stands for Gated Recurrent Unit.(GRU)</vt:lpstr>
      <vt:lpstr>GRU vs LSTM</vt:lpstr>
      <vt:lpstr>Bidirectional RNN (BiRNN)</vt:lpstr>
      <vt:lpstr>Transformers</vt:lpstr>
      <vt:lpstr>Transformers</vt:lpstr>
      <vt:lpstr>LAB 1</vt:lpstr>
      <vt:lpstr>LAB 2</vt:lpstr>
      <vt:lpstr>PowerPoint Presentation</vt:lpstr>
      <vt:lpstr>Deep Learning Recent Updates للاطلاع فقط</vt:lpstr>
      <vt:lpstr>Deep Learning Recent Updates</vt:lpstr>
      <vt:lpstr>Deep Learning Recent Updates</vt:lpstr>
      <vt:lpstr>Deep Learning Recent Updates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Shahira azazy</dc:creator>
  <cp:lastModifiedBy>Shahira azazy</cp:lastModifiedBy>
  <cp:revision>3</cp:revision>
  <dcterms:created xsi:type="dcterms:W3CDTF">2025-12-09T21:10:08Z</dcterms:created>
  <dcterms:modified xsi:type="dcterms:W3CDTF">2025-12-09T21:15:31Z</dcterms:modified>
</cp:coreProperties>
</file>