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a" ContentType="audio/x-ms-wma"/>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4.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4.xml" ContentType="application/vnd.openxmlformats-officedocument.presentationml.slide+xml"/>
  <Override PartName="/ppt/slides/slide19.xml" ContentType="application/vnd.openxmlformats-officedocument.presentationml.slide+xml"/>
  <Override PartName="/ppt/slides/slide23.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8.xml" ContentType="application/vnd.openxmlformats-officedocument.presentationml.slide+xml"/>
  <Override PartName="/ppt/slides/slide22.xml" ContentType="application/vnd.openxmlformats-officedocument.presentationml.slide+xml"/>
  <Override PartName="/ppt/slides/slide15.xml" ContentType="application/vnd.openxmlformats-officedocument.presentationml.slide+xml"/>
  <Override PartName="/ppt/slides/slide27.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26.xml" ContentType="application/vnd.openxmlformats-officedocument.presentationml.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6.xml" ContentType="application/vnd.openxmlformats-officedocument.presentationml.notesSlide+xml"/>
  <Override PartName="/ppt/notesSlides/notesSlide22.xml" ContentType="application/vnd.openxmlformats-officedocument.presentationml.notesSlide+xml"/>
  <Override PartName="/ppt/slideMasters/slideMaster1.xml" ContentType="application/vnd.openxmlformats-officedocument.presentationml.slideMaster+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25.xml" ContentType="application/vnd.openxmlformats-officedocument.presentationml.notesSlide+xml"/>
  <Override PartName="/ppt/notesSlides/notesSlide17.xml" ContentType="application/vnd.openxmlformats-officedocument.presentationml.notesSlide+xml"/>
  <Override PartName="/ppt/notesSlides/notesSlide15.xml" ContentType="application/vnd.openxmlformats-officedocument.presentationml.notes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ppt/tags/tag19.xml" ContentType="application/vnd.openxmlformats-officedocument.presentationml.tags+xml"/>
  <Override PartName="/ppt/tags/tag13.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ppt/tags/tag1.xml" ContentType="application/vnd.openxmlformats-officedocument.presentationml.tags+xml"/>
  <Override PartName="/docProps/custom.xml" ContentType="application/vnd.openxmlformats-officedocument.custom-properties+xml"/>
  <Override PartName="/ppt/tags/tag14.xml" ContentType="application/vnd.openxmlformats-officedocument.presentationml.tags+xml"/>
  <Override PartName="/ppt/tags/tag18.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5.xml" ContentType="application/vnd.openxmlformats-officedocument.presentationml.tags+xml"/>
  <Override PartName="/ppt/tags/tag12.xml" ContentType="application/vnd.openxmlformats-officedocument.presentationml.tags+xml"/>
  <Override PartName="/ppt/tags/tag16.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17.xml" ContentType="application/vnd.openxmlformats-officedocument.presentationml.tags+xml"/>
  <Override PartName="/ppt/tags/tag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handoutMasterIdLst>
    <p:handoutMasterId r:id="rId30"/>
  </p:handoutMasterIdLst>
  <p:sldIdLst>
    <p:sldId id="480" r:id="rId2"/>
    <p:sldId id="491" r:id="rId3"/>
    <p:sldId id="495" r:id="rId4"/>
    <p:sldId id="496" r:id="rId5"/>
    <p:sldId id="485" r:id="rId6"/>
    <p:sldId id="515" r:id="rId7"/>
    <p:sldId id="497" r:id="rId8"/>
    <p:sldId id="498" r:id="rId9"/>
    <p:sldId id="499" r:id="rId10"/>
    <p:sldId id="500" r:id="rId11"/>
    <p:sldId id="487" r:id="rId12"/>
    <p:sldId id="501" r:id="rId13"/>
    <p:sldId id="517" r:id="rId14"/>
    <p:sldId id="514" r:id="rId15"/>
    <p:sldId id="488" r:id="rId16"/>
    <p:sldId id="504" r:id="rId17"/>
    <p:sldId id="505" r:id="rId18"/>
    <p:sldId id="507" r:id="rId19"/>
    <p:sldId id="506" r:id="rId20"/>
    <p:sldId id="508" r:id="rId21"/>
    <p:sldId id="509" r:id="rId22"/>
    <p:sldId id="510" r:id="rId23"/>
    <p:sldId id="511" r:id="rId24"/>
    <p:sldId id="512" r:id="rId25"/>
    <p:sldId id="513" r:id="rId26"/>
    <p:sldId id="833"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1"/>
            <p14:sldId id="495"/>
            <p14:sldId id="496"/>
            <p14:sldId id="485"/>
            <p14:sldId id="515"/>
            <p14:sldId id="497"/>
            <p14:sldId id="498"/>
            <p14:sldId id="499"/>
            <p14:sldId id="500"/>
            <p14:sldId id="487"/>
            <p14:sldId id="501"/>
            <p14:sldId id="517"/>
            <p14:sldId id="514"/>
            <p14:sldId id="488"/>
            <p14:sldId id="504"/>
            <p14:sldId id="505"/>
            <p14:sldId id="507"/>
            <p14:sldId id="506"/>
            <p14:sldId id="508"/>
            <p14:sldId id="509"/>
            <p14:sldId id="510"/>
            <p14:sldId id="511"/>
            <p14:sldId id="512"/>
            <p14:sldId id="513"/>
            <p14:sldId id="83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672" y="7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5/31/2024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0924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6336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24587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33956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4750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11265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19761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976290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65942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433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9433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0278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0996307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03974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8553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9515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7358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0901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3613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04096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26030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30256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a:defRPr/>
            </a:pPr>
            <a:fld id="{E88088B5-5D3D-41C5-9929-9FAB3A249D9E}" type="slidenum">
              <a:rPr lang="en-US" smtClean="0">
                <a:solidFill>
                  <a:prstClr val="black"/>
                </a:solidFill>
              </a:rPr>
              <a:pPr>
                <a:defRPr/>
              </a:pPr>
              <a:t>25</a:t>
            </a:fld>
            <a:endParaRPr lang="en-US">
              <a:solidFill>
                <a:prstClr val="black"/>
              </a:solidFill>
            </a:endParaRPr>
          </a:p>
        </p:txBody>
      </p:sp>
    </p:spTree>
    <p:extLst>
      <p:ext uri="{BB962C8B-B14F-4D97-AF65-F5344CB8AC3E}">
        <p14:creationId xmlns:p14="http://schemas.microsoft.com/office/powerpoint/2010/main" val="15009577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37600" y="6356350"/>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6.jpg"/><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6.jpg"/><Relationship Id="rId4" Type="http://schemas.openxmlformats.org/officeDocument/2006/relationships/image" Target="../media/image5.gi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5" Type="http://schemas.openxmlformats.org/officeDocument/2006/relationships/image" Target="../media/image12.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12.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12.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0.xml"/><Relationship Id="rId5" Type="http://schemas.openxmlformats.org/officeDocument/2006/relationships/image" Target="../media/image16.jpe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audio" Target="../media/media1.wma"/><Relationship Id="rId7" Type="http://schemas.openxmlformats.org/officeDocument/2006/relationships/image" Target="../media/image12.png"/><Relationship Id="rId2" Type="http://schemas.microsoft.com/office/2007/relationships/media" Target="../media/media1.wma"/><Relationship Id="rId1" Type="http://schemas.openxmlformats.org/officeDocument/2006/relationships/tags" Target="../tags/tag11.xml"/><Relationship Id="rId6" Type="http://schemas.openxmlformats.org/officeDocument/2006/relationships/image" Target="../media/image6.jpg"/><Relationship Id="rId5" Type="http://schemas.openxmlformats.org/officeDocument/2006/relationships/notesSlide" Target="../notesSlides/notesSlide12.xml"/><Relationship Id="rId4"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2.xml"/><Relationship Id="rId5" Type="http://schemas.openxmlformats.org/officeDocument/2006/relationships/image" Target="../media/image12.png"/><Relationship Id="rId4" Type="http://schemas.openxmlformats.org/officeDocument/2006/relationships/image" Target="../media/image18.gi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3.xml"/><Relationship Id="rId5" Type="http://schemas.openxmlformats.org/officeDocument/2006/relationships/image" Target="../media/image12.pn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4.xml"/><Relationship Id="rId5" Type="http://schemas.openxmlformats.org/officeDocument/2006/relationships/image" Target="../media/image12.png"/><Relationship Id="rId4" Type="http://schemas.openxmlformats.org/officeDocument/2006/relationships/image" Target="../media/image20.gi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5.xml"/><Relationship Id="rId5" Type="http://schemas.openxmlformats.org/officeDocument/2006/relationships/image" Target="../media/image21.gif"/><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6.xml"/><Relationship Id="rId5" Type="http://schemas.openxmlformats.org/officeDocument/2006/relationships/image" Target="../media/image22.gif"/><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7.xml"/><Relationship Id="rId5" Type="http://schemas.openxmlformats.org/officeDocument/2006/relationships/image" Target="../media/image12.png"/><Relationship Id="rId4" Type="http://schemas.openxmlformats.org/officeDocument/2006/relationships/image" Target="../media/image23.gif"/></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4.gif"/></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7.gi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8.xml"/><Relationship Id="rId5" Type="http://schemas.openxmlformats.org/officeDocument/2006/relationships/image" Target="../media/image12.png"/><Relationship Id="rId4" Type="http://schemas.openxmlformats.org/officeDocument/2006/relationships/image" Target="../media/image28.gif"/></Relationships>
</file>

<file path=ppt/slides/_rels/slide26.xml.rels><?xml version="1.0" encoding="UTF-8" standalone="yes"?>
<Relationships xmlns="http://schemas.openxmlformats.org/package/2006/relationships"><Relationship Id="rId8" Type="http://schemas.openxmlformats.org/officeDocument/2006/relationships/hyperlink" Target="https://pinjarirehan.medium.com/transform-your-it-strategy-the-eye-opening-insights-from-hackers-53ad493eafb8" TargetMode="External"/><Relationship Id="rId13" Type="http://schemas.openxmlformats.org/officeDocument/2006/relationships/hyperlink" Target="https://www.reveantivirus.com/en/computer-security-threats/cybercrime" TargetMode="External"/><Relationship Id="rId3" Type="http://schemas.openxmlformats.org/officeDocument/2006/relationships/notesSlide" Target="../notesSlides/notesSlide25.xml"/><Relationship Id="rId7" Type="http://schemas.openxmlformats.org/officeDocument/2006/relationships/hyperlink" Target="https://www.csoonline.com/article/573811/most-hackers-need-5-hours-or-less-to-break-into-enterprise-environments.html" TargetMode="External"/><Relationship Id="rId12" Type="http://schemas.openxmlformats.org/officeDocument/2006/relationships/hyperlink" Target="https://blog.avast.com/who-and-what-are-cybercriminals-avast" TargetMode="External"/><Relationship Id="rId2" Type="http://schemas.openxmlformats.org/officeDocument/2006/relationships/slideLayout" Target="../slideLayouts/slideLayout1.xml"/><Relationship Id="rId1" Type="http://schemas.openxmlformats.org/officeDocument/2006/relationships/tags" Target="../tags/tag19.xml"/><Relationship Id="rId6" Type="http://schemas.openxmlformats.org/officeDocument/2006/relationships/hyperlink" Target="https://adcy.io/viewing-a-gif-in-microsoft-teams-allows-hackers-to-takeover-accounts/" TargetMode="External"/><Relationship Id="rId11" Type="http://schemas.openxmlformats.org/officeDocument/2006/relationships/hyperlink" Target="https://in.pinterest.com/pin/pinterest--667517975999272064/" TargetMode="External"/><Relationship Id="rId5" Type="http://schemas.openxmlformats.org/officeDocument/2006/relationships/hyperlink" Target="https://www.google.com/" TargetMode="External"/><Relationship Id="rId15" Type="http://schemas.openxmlformats.org/officeDocument/2006/relationships/hyperlink" Target="https://officialdvius.medium.com/" TargetMode="External"/><Relationship Id="rId10" Type="http://schemas.openxmlformats.org/officeDocument/2006/relationships/hyperlink" Target="https://shrishtikapoor01.medium.com/" TargetMode="External"/><Relationship Id="rId4" Type="http://schemas.openxmlformats.org/officeDocument/2006/relationships/hyperlink" Target="http://www.indianmediacouncil.in/" TargetMode="External"/><Relationship Id="rId9" Type="http://schemas.openxmlformats.org/officeDocument/2006/relationships/hyperlink" Target="https://sotor.com/" TargetMode="External"/><Relationship Id="rId14" Type="http://schemas.openxmlformats.org/officeDocument/2006/relationships/hyperlink" Target="https://gifer.com/en/72uZ#google_vignette" TargetMode="External"/></Relationships>
</file>

<file path=ppt/slides/_rels/slide2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13.xml"/><Relationship Id="rId7" Type="http://schemas.openxmlformats.org/officeDocument/2006/relationships/image" Target="../media/image32.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639320" y="5380718"/>
            <a:ext cx="36304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التعريفية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8643334" y="4672831"/>
            <a:ext cx="1353671" cy="400110"/>
          </a:xfrm>
          <a:prstGeom prst="rect">
            <a:avLst/>
          </a:prstGeom>
          <a:noFill/>
        </p:spPr>
        <p:txBody>
          <a:bodyPr wrap="square" rtlCol="0">
            <a:spAutoFit/>
          </a:bodyPr>
          <a:lstStyle/>
          <a:p>
            <a:r>
              <a:rPr lang="en-US" sz="2000" dirty="0">
                <a:latin typeface="+mj-lt"/>
                <a:cs typeface="Times New Roman" panose="02020603050405020304" pitchFamily="18" charset="0"/>
              </a:rPr>
              <a:t>LAW616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026" name="Picture 2" descr="Cybercrime has cost organisations and individuals over $ 4 billion in 2020  - IT Security Guru">
            <a:extLst>
              <a:ext uri="{FF2B5EF4-FFF2-40B4-BE49-F238E27FC236}">
                <a16:creationId xmlns:a16="http://schemas.microsoft.com/office/drawing/2014/main" id="{EE32B1BD-95DB-4A99-845C-9270A45C0C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4" name="Picture 4" descr="Edna se recarga | Technology wallpaper, Background ppt, Glitch gif">
            <a:extLst>
              <a:ext uri="{FF2B5EF4-FFF2-40B4-BE49-F238E27FC236}">
                <a16:creationId xmlns:a16="http://schemas.microsoft.com/office/drawing/2014/main" id="{5FC021D0-9323-420C-AF05-44A22922A3C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72235" y="1380565"/>
            <a:ext cx="9247709" cy="4087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547069" y="2780174"/>
            <a:ext cx="3832192" cy="1110509"/>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Alexandria" pitchFamily="2" charset="-78"/>
                <a:cs typeface="Alexandria" pitchFamily="2" charset="-78"/>
              </a:rPr>
              <a:t> أولا : النظام التعليمي للمقرر:</a:t>
            </a:r>
          </a:p>
        </p:txBody>
      </p:sp>
      <p:pic>
        <p:nvPicPr>
          <p:cNvPr id="3" name="Picture 2">
            <a:extLst>
              <a:ext uri="{FF2B5EF4-FFF2-40B4-BE49-F238E27FC236}">
                <a16:creationId xmlns:a16="http://schemas.microsoft.com/office/drawing/2014/main" id="{304010B8-8102-48BB-A235-F3C647E289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94059" y="2262901"/>
            <a:ext cx="4339630" cy="23232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957853546"/>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188323"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79971" y="2187994"/>
            <a:ext cx="5494822" cy="307777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endParaRPr lang="ar-EG" sz="2800" dirty="0">
              <a:solidFill>
                <a:srgbClr val="06142D"/>
              </a:solidFill>
              <a:latin typeface="Glory"/>
            </a:endParaRPr>
          </a:p>
          <a:p>
            <a:pPr algn="just" rtl="1"/>
            <a:r>
              <a:rPr lang="ar-EG" sz="2000" dirty="0">
                <a:solidFill>
                  <a:schemeClr val="tx1"/>
                </a:solidFill>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9" name="Rounded Rectangle 5">
            <a:extLst>
              <a:ext uri="{FF2B5EF4-FFF2-40B4-BE49-F238E27FC236}">
                <a16:creationId xmlns:a16="http://schemas.microsoft.com/office/drawing/2014/main" id="{14A01779-0E40-4D38-828D-6B96B9FC6076}"/>
              </a:ext>
            </a:extLst>
          </p:cNvPr>
          <p:cNvSpPr/>
          <p:nvPr/>
        </p:nvSpPr>
        <p:spPr>
          <a:xfrm>
            <a:off x="597349" y="2805952"/>
            <a:ext cx="3242956" cy="1041579"/>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800" dirty="0">
                <a:solidFill>
                  <a:sysClr val="window" lastClr="FFFFFF"/>
                </a:solidFill>
                <a:latin typeface="Alexandria Medium" pitchFamily="2" charset="-78"/>
                <a:cs typeface="Alexandria Medium" pitchFamily="2" charset="-78"/>
              </a:rPr>
              <a:t>المحاضرات</a:t>
            </a:r>
          </a:p>
        </p:txBody>
      </p:sp>
      <p:pic>
        <p:nvPicPr>
          <p:cNvPr id="1026" name="Picture 2" descr="https://i2.wp.com/rjeem.com/wp-content/uploads/2020/09/%D8%A7%D9%84%D8%AA%D8%B9%D9%84%D9%8A%D9%85-%D8%B9%D9%86-%D8%A8%D8%B9%D8%AF.jpg?fit=926%2C617&amp;ssl=1">
            <a:extLst>
              <a:ext uri="{FF2B5EF4-FFF2-40B4-BE49-F238E27FC236}">
                <a16:creationId xmlns:a16="http://schemas.microsoft.com/office/drawing/2014/main" id="{27491F1B-E0EB-4AB8-BFD3-FAF2F747EC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8951" y="1319685"/>
            <a:ext cx="7640430" cy="421862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custDataLst>
      <p:tags r:id="rId1"/>
    </p:custDataLst>
    <p:extLst>
      <p:ext uri="{BB962C8B-B14F-4D97-AF65-F5344CB8AC3E}">
        <p14:creationId xmlns:p14="http://schemas.microsoft.com/office/powerpoint/2010/main" val="2240710342"/>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177205" y="828666"/>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3600" dirty="0">
                <a:solidFill>
                  <a:srgbClr val="FF0000"/>
                </a:solidFill>
                <a:latin typeface="Times New Roman" panose="02020603050405020304" pitchFamily="18" charset="0"/>
                <a:ea typeface="Times New Roman" panose="02020603050405020304" pitchFamily="18" charset="0"/>
                <a:cs typeface="Helvetica" panose="020B0604020202020204" pitchFamily="34" charset="0"/>
              </a:rPr>
              <a:t>                        </a:t>
            </a: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en-US" sz="2000" dirty="0">
              <a:latin typeface="Times New Roman" panose="02020603050405020304" pitchFamily="18" charset="0"/>
              <a:ea typeface="Times New Roman" panose="02020603050405020304" pitchFamily="18" charset="0"/>
            </a:endParaRPr>
          </a:p>
        </p:txBody>
      </p:sp>
      <p:pic>
        <p:nvPicPr>
          <p:cNvPr id="2050" name="Picture 2" descr="https://tse2.mm.bing.net/th?id=OIP.MmzGB6DBTGtgEjioyHP5XgHaEJ&amp;pid=Api&amp;P=0&amp;h=180">
            <a:extLst>
              <a:ext uri="{FF2B5EF4-FFF2-40B4-BE49-F238E27FC236}">
                <a16:creationId xmlns:a16="http://schemas.microsoft.com/office/drawing/2014/main" id="{DF770721-A1A4-47ED-BD1B-F57B662D82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1819276"/>
            <a:ext cx="5512017" cy="3536496"/>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
        <p:nvSpPr>
          <p:cNvPr id="9" name="Rounded Rectangle 12">
            <a:extLst>
              <a:ext uri="{FF2B5EF4-FFF2-40B4-BE49-F238E27FC236}">
                <a16:creationId xmlns:a16="http://schemas.microsoft.com/office/drawing/2014/main" id="{EBC14308-432B-46A9-820A-27E40C1D0F81}"/>
              </a:ext>
            </a:extLst>
          </p:cNvPr>
          <p:cNvSpPr/>
          <p:nvPr/>
        </p:nvSpPr>
        <p:spPr>
          <a:xfrm>
            <a:off x="6436881" y="1901975"/>
            <a:ext cx="3714029"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000" dirty="0">
                <a:solidFill>
                  <a:sysClr val="window" lastClr="FFFFFF"/>
                </a:solidFill>
              </a:rPr>
              <a:t>حلقات النقاش</a:t>
            </a:r>
          </a:p>
        </p:txBody>
      </p:sp>
    </p:spTree>
    <p:custDataLst>
      <p:tags r:id="rId1"/>
    </p:custDataLst>
    <p:extLst>
      <p:ext uri="{BB962C8B-B14F-4D97-AF65-F5344CB8AC3E}">
        <p14:creationId xmlns:p14="http://schemas.microsoft.com/office/powerpoint/2010/main" val="265129725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barn(inVertical)">
                                      <p:cBhvr>
                                        <p:cTn id="14"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01417" y="80237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7219" y="123947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dirty="0">
                <a:solidFill>
                  <a:prstClr val="black"/>
                </a:solidFill>
              </a:rPr>
              <a:t> </a:t>
            </a:r>
            <a:endParaRPr lang="en-US" sz="2400" dirty="0">
              <a:solidFill>
                <a:prstClr val="black"/>
              </a:solidFill>
            </a:endParaRPr>
          </a:p>
          <a:p>
            <a:pPr lvl="0" algn="just" rtl="1">
              <a:defRPr/>
            </a:pPr>
            <a:endParaRPr lang="ar-EG" sz="2400" dirty="0">
              <a:solidFill>
                <a:prstClr val="black"/>
              </a:solidFill>
            </a:endParaRPr>
          </a:p>
        </p:txBody>
      </p:sp>
      <p:pic>
        <p:nvPicPr>
          <p:cNvPr id="2" name="Picture 1">
            <a:extLst>
              <a:ext uri="{FF2B5EF4-FFF2-40B4-BE49-F238E27FC236}">
                <a16:creationId xmlns:a16="http://schemas.microsoft.com/office/drawing/2014/main" id="{2354DD7E-04F9-41DA-8CCA-4108EF02DA75}"/>
              </a:ext>
            </a:extLst>
          </p:cNvPr>
          <p:cNvPicPr>
            <a:picLocks noChangeAspect="1"/>
          </p:cNvPicPr>
          <p:nvPr/>
        </p:nvPicPr>
        <p:blipFill>
          <a:blip r:embed="rId4"/>
          <a:stretch>
            <a:fillRect/>
          </a:stretch>
        </p:blipFill>
        <p:spPr>
          <a:xfrm>
            <a:off x="1560803" y="1239472"/>
            <a:ext cx="7768427" cy="4379056"/>
          </a:xfrm>
          <a:prstGeom prst="ellipse">
            <a:avLst/>
          </a:prstGeom>
          <a:ln>
            <a:noFill/>
          </a:ln>
          <a:effectLst>
            <a:softEdge rad="112500"/>
          </a:effectLst>
        </p:spPr>
      </p:pic>
      <p:sp>
        <p:nvSpPr>
          <p:cNvPr id="9" name="Rounded Rectangle 12">
            <a:extLst>
              <a:ext uri="{FF2B5EF4-FFF2-40B4-BE49-F238E27FC236}">
                <a16:creationId xmlns:a16="http://schemas.microsoft.com/office/drawing/2014/main" id="{18F4B438-4CD2-4B8B-84EC-53DEA4FA937A}"/>
              </a:ext>
            </a:extLst>
          </p:cNvPr>
          <p:cNvSpPr/>
          <p:nvPr/>
        </p:nvSpPr>
        <p:spPr>
          <a:xfrm>
            <a:off x="6750900" y="2728988"/>
            <a:ext cx="3714028" cy="1308584"/>
          </a:xfrm>
          <a:prstGeom prst="roundRect">
            <a:avLst/>
          </a:prstGeom>
          <a:solidFill>
            <a:schemeClr val="bg1"/>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800" dirty="0">
                <a:solidFill>
                  <a:schemeClr val="tx1"/>
                </a:solidFill>
              </a:rPr>
              <a:t>الإختبارات</a:t>
            </a:r>
          </a:p>
        </p:txBody>
      </p:sp>
    </p:spTree>
    <p:custDataLst>
      <p:tags r:id="rId1"/>
    </p:custDataLst>
    <p:extLst>
      <p:ext uri="{BB962C8B-B14F-4D97-AF65-F5344CB8AC3E}">
        <p14:creationId xmlns:p14="http://schemas.microsoft.com/office/powerpoint/2010/main" val="232349626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lexandria Medium"/>
            </a:endParaRPr>
          </a:p>
        </p:txBody>
      </p:sp>
      <p:pic>
        <p:nvPicPr>
          <p:cNvPr id="8" name="Picture 4" descr="Edna se recarga | Technology wallpaper, Background ppt, Glitch gif">
            <a:extLst>
              <a:ext uri="{FF2B5EF4-FFF2-40B4-BE49-F238E27FC236}">
                <a16:creationId xmlns:a16="http://schemas.microsoft.com/office/drawing/2014/main" id="{8C0CEF35-E85E-4A9D-9EBF-581D6A96B2F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63844" y="1362635"/>
            <a:ext cx="9166447" cy="41596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734019" y="1471913"/>
            <a:ext cx="5626099" cy="1364259"/>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a:t>
            </a:r>
            <a:r>
              <a:rPr lang="ar-EG" sz="2000" b="1" dirty="0">
                <a:solidFill>
                  <a:srgbClr val="FF0000"/>
                </a:solidFill>
                <a:latin typeface="Alexandria" pitchFamily="2" charset="-78"/>
                <a:cs typeface="Alexandria" pitchFamily="2" charset="-78"/>
              </a:rPr>
              <a:t>ثانيا</a:t>
            </a:r>
            <a:r>
              <a:rPr kumimoji="0" lang="ar-EG" sz="2000" b="1"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 مراجع المقرر :</a:t>
            </a:r>
          </a:p>
        </p:txBody>
      </p:sp>
      <p:pic>
        <p:nvPicPr>
          <p:cNvPr id="3" name="Picture 2">
            <a:extLst>
              <a:ext uri="{FF2B5EF4-FFF2-40B4-BE49-F238E27FC236}">
                <a16:creationId xmlns:a16="http://schemas.microsoft.com/office/drawing/2014/main" id="{304010B8-8102-48BB-A235-F3C647E289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61241" y="2437024"/>
            <a:ext cx="4771656" cy="24756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680292980"/>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202654" y="100107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21849" y="1407793"/>
            <a:ext cx="9345750" cy="4138870"/>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sp>
        <p:nvSpPr>
          <p:cNvPr id="9" name="Rounded Rectangle 12">
            <a:extLst>
              <a:ext uri="{FF2B5EF4-FFF2-40B4-BE49-F238E27FC236}">
                <a16:creationId xmlns:a16="http://schemas.microsoft.com/office/drawing/2014/main" id="{A544A606-05E0-421F-A2AB-0EC557F37A0F}"/>
              </a:ext>
            </a:extLst>
          </p:cNvPr>
          <p:cNvSpPr/>
          <p:nvPr/>
        </p:nvSpPr>
        <p:spPr>
          <a:xfrm>
            <a:off x="3684477" y="1529161"/>
            <a:ext cx="4536142" cy="74102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ysClr val="window" lastClr="FFFFFF"/>
              </a:solidFill>
              <a:effectLst/>
              <a:uLnTx/>
              <a:uFillTx/>
              <a:latin typeface="Calibri"/>
              <a:ea typeface="+mn-ea"/>
              <a:cs typeface="PT Bold Heading" pitchFamily="2" charset="-78"/>
            </a:endParaRPr>
          </a:p>
        </p:txBody>
      </p:sp>
      <p:sp>
        <p:nvSpPr>
          <p:cNvPr id="10" name="Rounded Rectangle 12">
            <a:extLst>
              <a:ext uri="{FF2B5EF4-FFF2-40B4-BE49-F238E27FC236}">
                <a16:creationId xmlns:a16="http://schemas.microsoft.com/office/drawing/2014/main" id="{9AA72DA0-CEF3-4417-864E-82C6EA566FEA}"/>
              </a:ext>
            </a:extLst>
          </p:cNvPr>
          <p:cNvSpPr/>
          <p:nvPr/>
        </p:nvSpPr>
        <p:spPr>
          <a:xfrm>
            <a:off x="5585012" y="2657409"/>
            <a:ext cx="4424164" cy="228214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ysClr val="window" lastClr="FFFFFF"/>
              </a:solidFill>
              <a:effectLst/>
              <a:uLnTx/>
              <a:uFillTx/>
              <a:latin typeface="Calibri"/>
              <a:ea typeface="+mn-ea"/>
              <a:cs typeface="PT Bold Heading" pitchFamily="2" charset="-78"/>
            </a:endParaRPr>
          </a:p>
        </p:txBody>
      </p:sp>
      <p:sp>
        <p:nvSpPr>
          <p:cNvPr id="2" name="TextBox 1">
            <a:extLst>
              <a:ext uri="{FF2B5EF4-FFF2-40B4-BE49-F238E27FC236}">
                <a16:creationId xmlns:a16="http://schemas.microsoft.com/office/drawing/2014/main" id="{BCF79672-C0F5-46E9-B7B4-FA335AA712CF}"/>
              </a:ext>
            </a:extLst>
          </p:cNvPr>
          <p:cNvSpPr txBox="1"/>
          <p:nvPr/>
        </p:nvSpPr>
        <p:spPr>
          <a:xfrm>
            <a:off x="3589406" y="1484176"/>
            <a:ext cx="4536141" cy="830997"/>
          </a:xfrm>
          <a:prstGeom prst="rect">
            <a:avLst/>
          </a:prstGeom>
          <a:noFill/>
        </p:spPr>
        <p:txBody>
          <a:bodyPr wrap="square" rtlCol="0">
            <a:spAutoFit/>
          </a:bodyPr>
          <a:lstStyle/>
          <a:p>
            <a:pPr algn="r"/>
            <a:r>
              <a:rPr lang="ar-EG" sz="4800" dirty="0">
                <a:solidFill>
                  <a:srgbClr val="C00000"/>
                </a:solidFill>
              </a:rPr>
              <a:t>ملحوظة</a:t>
            </a:r>
            <a:r>
              <a:rPr lang="en-US" sz="4800" dirty="0">
                <a:solidFill>
                  <a:srgbClr val="C00000"/>
                </a:solidFill>
              </a:rPr>
              <a:t> </a:t>
            </a:r>
            <a:r>
              <a:rPr lang="ar-EG" sz="4800" dirty="0">
                <a:solidFill>
                  <a:srgbClr val="C00000"/>
                </a:solidFill>
              </a:rPr>
              <a:t>هامة</a:t>
            </a:r>
            <a:endParaRPr lang="en-US" sz="4800" dirty="0">
              <a:solidFill>
                <a:srgbClr val="C00000"/>
              </a:solidFill>
            </a:endParaRPr>
          </a:p>
        </p:txBody>
      </p:sp>
      <p:sp>
        <p:nvSpPr>
          <p:cNvPr id="4" name="TextBox 3">
            <a:extLst>
              <a:ext uri="{FF2B5EF4-FFF2-40B4-BE49-F238E27FC236}">
                <a16:creationId xmlns:a16="http://schemas.microsoft.com/office/drawing/2014/main" id="{3505935A-8CF5-477E-A4A1-B059A723E421}"/>
              </a:ext>
            </a:extLst>
          </p:cNvPr>
          <p:cNvSpPr txBox="1"/>
          <p:nvPr/>
        </p:nvSpPr>
        <p:spPr>
          <a:xfrm>
            <a:off x="5787584" y="2866046"/>
            <a:ext cx="4013564" cy="1938992"/>
          </a:xfrm>
          <a:prstGeom prst="rect">
            <a:avLst/>
          </a:prstGeom>
          <a:noFill/>
        </p:spPr>
        <p:txBody>
          <a:bodyPr wrap="square" rtlCol="0">
            <a:spAutoFit/>
          </a:bodyPr>
          <a:lstStyle/>
          <a:p>
            <a:pPr algn="just" rtl="1"/>
            <a:r>
              <a:rPr lang="ar-EG" sz="2400" dirty="0">
                <a:solidFill>
                  <a:schemeClr val="bg1"/>
                </a:solidFill>
              </a:rPr>
              <a:t>هذه المراجع التي سوف يتم ذكراها هي غير ملزمة وهي علي سبيل المثال وليس الحصر في إستخلاص المادة العلمية للمقرر.</a:t>
            </a:r>
            <a:endParaRPr lang="en-US" sz="2400" dirty="0">
              <a:solidFill>
                <a:schemeClr val="bg1"/>
              </a:solidFill>
            </a:endParaRPr>
          </a:p>
        </p:txBody>
      </p:sp>
      <p:pic>
        <p:nvPicPr>
          <p:cNvPr id="11" name="Picture 10">
            <a:extLst>
              <a:ext uri="{FF2B5EF4-FFF2-40B4-BE49-F238E27FC236}">
                <a16:creationId xmlns:a16="http://schemas.microsoft.com/office/drawing/2014/main" id="{BAEEA357-0B42-4E6F-89D4-D3D91DBC0E5B}"/>
              </a:ext>
            </a:extLst>
          </p:cNvPr>
          <p:cNvPicPr>
            <a:picLocks noChangeAspect="1"/>
          </p:cNvPicPr>
          <p:nvPr/>
        </p:nvPicPr>
        <p:blipFill>
          <a:blip r:embed="rId4"/>
          <a:stretch>
            <a:fillRect/>
          </a:stretch>
        </p:blipFill>
        <p:spPr>
          <a:xfrm>
            <a:off x="1414313" y="2391555"/>
            <a:ext cx="3575033" cy="30325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2539682118"/>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228397" y="98978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 name="Picture 1">
            <a:extLst>
              <a:ext uri="{FF2B5EF4-FFF2-40B4-BE49-F238E27FC236}">
                <a16:creationId xmlns:a16="http://schemas.microsoft.com/office/drawing/2014/main" id="{E27839F4-0D3F-4102-955F-B81409242741}"/>
              </a:ext>
            </a:extLst>
          </p:cNvPr>
          <p:cNvPicPr>
            <a:picLocks noChangeAspect="1"/>
          </p:cNvPicPr>
          <p:nvPr/>
        </p:nvPicPr>
        <p:blipFill>
          <a:blip r:embed="rId3"/>
          <a:stretch>
            <a:fillRect/>
          </a:stretch>
        </p:blipFill>
        <p:spPr>
          <a:xfrm>
            <a:off x="5811865" y="1330910"/>
            <a:ext cx="5275235" cy="424189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5" name="Picture 4">
            <a:extLst>
              <a:ext uri="{FF2B5EF4-FFF2-40B4-BE49-F238E27FC236}">
                <a16:creationId xmlns:a16="http://schemas.microsoft.com/office/drawing/2014/main" id="{DB200017-4CE3-415C-BBAB-0B1B4A7EEE06}"/>
              </a:ext>
            </a:extLst>
          </p:cNvPr>
          <p:cNvPicPr>
            <a:picLocks noChangeAspect="1"/>
          </p:cNvPicPr>
          <p:nvPr/>
        </p:nvPicPr>
        <p:blipFill>
          <a:blip r:embed="rId4"/>
          <a:stretch>
            <a:fillRect/>
          </a:stretch>
        </p:blipFill>
        <p:spPr>
          <a:xfrm>
            <a:off x="1518834" y="1760412"/>
            <a:ext cx="4430812" cy="3106056"/>
          </a:xfrm>
          <a:prstGeom prst="rect">
            <a:avLst/>
          </a:prstGeom>
        </p:spPr>
      </p:pic>
      <p:sp>
        <p:nvSpPr>
          <p:cNvPr id="6" name="TextBox 5">
            <a:extLst>
              <a:ext uri="{FF2B5EF4-FFF2-40B4-BE49-F238E27FC236}">
                <a16:creationId xmlns:a16="http://schemas.microsoft.com/office/drawing/2014/main" id="{AF4ACEF9-7B51-4C93-B763-E28E05E681D2}"/>
              </a:ext>
            </a:extLst>
          </p:cNvPr>
          <p:cNvSpPr txBox="1"/>
          <p:nvPr/>
        </p:nvSpPr>
        <p:spPr>
          <a:xfrm>
            <a:off x="1859797" y="2045776"/>
            <a:ext cx="3611105" cy="2400657"/>
          </a:xfrm>
          <a:prstGeom prst="rect">
            <a:avLst/>
          </a:prstGeom>
          <a:noFill/>
        </p:spPr>
        <p:txBody>
          <a:bodyPr wrap="square" rtlCol="0">
            <a:spAutoFit/>
          </a:bodyPr>
          <a:lstStyle/>
          <a:p>
            <a:pPr algn="ctr"/>
            <a:r>
              <a:rPr lang="ar-EG" sz="4000" b="1" dirty="0">
                <a:solidFill>
                  <a:schemeClr val="bg1"/>
                </a:solidFill>
              </a:rPr>
              <a:t>كتاب الجرائم المعلوماتية </a:t>
            </a:r>
          </a:p>
          <a:p>
            <a:pPr algn="ctr"/>
            <a:endParaRPr lang="ar-EG" sz="3200" b="1" dirty="0">
              <a:solidFill>
                <a:schemeClr val="bg1"/>
              </a:solidFill>
            </a:endParaRPr>
          </a:p>
          <a:p>
            <a:pPr algn="ctr"/>
            <a:r>
              <a:rPr lang="ar-EG" sz="2000" b="1" dirty="0">
                <a:solidFill>
                  <a:schemeClr val="bg1"/>
                </a:solidFill>
              </a:rPr>
              <a:t>للدكتور أحمد خليفة الملط</a:t>
            </a:r>
          </a:p>
          <a:p>
            <a:endParaRPr lang="en-US" dirty="0"/>
          </a:p>
        </p:txBody>
      </p:sp>
    </p:spTree>
    <p:extLst>
      <p:ext uri="{BB962C8B-B14F-4D97-AF65-F5344CB8AC3E}">
        <p14:creationId xmlns:p14="http://schemas.microsoft.com/office/powerpoint/2010/main" val="2461521097"/>
      </p:ext>
    </p:extLst>
  </p:cSld>
  <p:clrMapOvr>
    <a:masterClrMapping/>
  </p:clrMapOvr>
  <p:transition spd="slow">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50446" y="96413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792830" cy="428761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BC668D82-1A65-46A7-91A5-8E9FD0B3FAF1}"/>
              </a:ext>
            </a:extLst>
          </p:cNvPr>
          <p:cNvPicPr>
            <a:picLocks noChangeAspect="1"/>
          </p:cNvPicPr>
          <p:nvPr/>
        </p:nvPicPr>
        <p:blipFill>
          <a:blip r:embed="rId4"/>
          <a:stretch>
            <a:fillRect/>
          </a:stretch>
        </p:blipFill>
        <p:spPr>
          <a:xfrm>
            <a:off x="1218108" y="1285192"/>
            <a:ext cx="4803801" cy="428761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1" name="Picture 10">
            <a:extLst>
              <a:ext uri="{FF2B5EF4-FFF2-40B4-BE49-F238E27FC236}">
                <a16:creationId xmlns:a16="http://schemas.microsoft.com/office/drawing/2014/main" id="{76E1AF95-211E-4A39-B757-0EC1991B76B9}"/>
              </a:ext>
            </a:extLst>
          </p:cNvPr>
          <p:cNvPicPr>
            <a:picLocks noChangeAspect="1"/>
          </p:cNvPicPr>
          <p:nvPr/>
        </p:nvPicPr>
        <p:blipFill>
          <a:blip r:embed="rId5"/>
          <a:stretch>
            <a:fillRect/>
          </a:stretch>
        </p:blipFill>
        <p:spPr>
          <a:xfrm>
            <a:off x="6170093" y="1965289"/>
            <a:ext cx="4430812" cy="2927420"/>
          </a:xfrm>
          <a:prstGeom prst="rect">
            <a:avLst/>
          </a:prstGeom>
        </p:spPr>
      </p:pic>
      <p:sp>
        <p:nvSpPr>
          <p:cNvPr id="5" name="TextBox 4">
            <a:extLst>
              <a:ext uri="{FF2B5EF4-FFF2-40B4-BE49-F238E27FC236}">
                <a16:creationId xmlns:a16="http://schemas.microsoft.com/office/drawing/2014/main" id="{A0159C25-7BAA-40FA-B8E8-9C8F873A5BC2}"/>
              </a:ext>
            </a:extLst>
          </p:cNvPr>
          <p:cNvSpPr txBox="1"/>
          <p:nvPr/>
        </p:nvSpPr>
        <p:spPr>
          <a:xfrm>
            <a:off x="6058955" y="2500328"/>
            <a:ext cx="4449920" cy="1323439"/>
          </a:xfrm>
          <a:prstGeom prst="rect">
            <a:avLst/>
          </a:prstGeom>
          <a:noFill/>
        </p:spPr>
        <p:txBody>
          <a:bodyPr wrap="square" rtlCol="0">
            <a:spAutoFit/>
          </a:bodyPr>
          <a:lstStyle/>
          <a:p>
            <a:pPr algn="ctr"/>
            <a:r>
              <a:rPr lang="ar-EG" sz="4000" dirty="0">
                <a:solidFill>
                  <a:schemeClr val="bg1"/>
                </a:solidFill>
              </a:rPr>
              <a:t>جرائم الكمبيوتر </a:t>
            </a:r>
          </a:p>
          <a:p>
            <a:pPr algn="ctr"/>
            <a:endParaRPr lang="en-US" sz="2000" dirty="0">
              <a:solidFill>
                <a:schemeClr val="bg1"/>
              </a:solidFill>
            </a:endParaRPr>
          </a:p>
          <a:p>
            <a:pPr algn="ctr" rtl="1"/>
            <a:r>
              <a:rPr lang="ar-EG" sz="2000" dirty="0">
                <a:solidFill>
                  <a:schemeClr val="bg1"/>
                </a:solidFill>
              </a:rPr>
              <a:t>للدكتور</a:t>
            </a:r>
            <a:r>
              <a:rPr lang="en-US" sz="2000" dirty="0">
                <a:solidFill>
                  <a:schemeClr val="bg1"/>
                </a:solidFill>
              </a:rPr>
              <a:t> </a:t>
            </a:r>
            <a:r>
              <a:rPr lang="ar-EG" sz="2000" dirty="0">
                <a:solidFill>
                  <a:schemeClr val="bg1"/>
                </a:solidFill>
              </a:rPr>
              <a:t>أبوالفتوح الشاذلي</a:t>
            </a:r>
            <a:endParaRPr lang="en-US" sz="2000" dirty="0">
              <a:solidFill>
                <a:schemeClr val="bg1"/>
              </a:solidFill>
            </a:endParaRPr>
          </a:p>
        </p:txBody>
      </p:sp>
    </p:spTree>
    <p:custDataLst>
      <p:tags r:id="rId1"/>
    </p:custDataLst>
    <p:extLst>
      <p:ext uri="{BB962C8B-B14F-4D97-AF65-F5344CB8AC3E}">
        <p14:creationId xmlns:p14="http://schemas.microsoft.com/office/powerpoint/2010/main" val="4919700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22182" y="95284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dirty="0">
                <a:solidFill>
                  <a:srgbClr val="333333"/>
                </a:solidFill>
                <a:latin typeface="Amiri"/>
              </a:rPr>
              <a:t>       </a:t>
            </a:r>
            <a:endParaRPr lang="ar-EG" sz="2800" dirty="0">
              <a:solidFill>
                <a:srgbClr val="333333"/>
              </a:solidFill>
              <a:latin typeface="Arial" panose="020B0604020202020204" pitchFamily="34" charset="0"/>
            </a:endParaRPr>
          </a:p>
        </p:txBody>
      </p:sp>
      <p:pic>
        <p:nvPicPr>
          <p:cNvPr id="2" name="Picture 1">
            <a:extLst>
              <a:ext uri="{FF2B5EF4-FFF2-40B4-BE49-F238E27FC236}">
                <a16:creationId xmlns:a16="http://schemas.microsoft.com/office/drawing/2014/main" id="{D575690A-F691-4A41-A9AB-8C7B9E316308}"/>
              </a:ext>
            </a:extLst>
          </p:cNvPr>
          <p:cNvPicPr>
            <a:picLocks noChangeAspect="1"/>
          </p:cNvPicPr>
          <p:nvPr/>
        </p:nvPicPr>
        <p:blipFill>
          <a:blip r:embed="rId4"/>
          <a:stretch>
            <a:fillRect/>
          </a:stretch>
        </p:blipFill>
        <p:spPr>
          <a:xfrm>
            <a:off x="1181062" y="1285192"/>
            <a:ext cx="4305338" cy="428761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Picture 8">
            <a:extLst>
              <a:ext uri="{FF2B5EF4-FFF2-40B4-BE49-F238E27FC236}">
                <a16:creationId xmlns:a16="http://schemas.microsoft.com/office/drawing/2014/main" id="{F8539583-71EF-431A-BC92-5EE36DB72895}"/>
              </a:ext>
            </a:extLst>
          </p:cNvPr>
          <p:cNvPicPr>
            <a:picLocks noChangeAspect="1"/>
          </p:cNvPicPr>
          <p:nvPr/>
        </p:nvPicPr>
        <p:blipFill>
          <a:blip r:embed="rId5"/>
          <a:stretch>
            <a:fillRect/>
          </a:stretch>
        </p:blipFill>
        <p:spPr>
          <a:xfrm>
            <a:off x="5563972" y="2364207"/>
            <a:ext cx="4659657" cy="2725398"/>
          </a:xfrm>
          <a:prstGeom prst="rect">
            <a:avLst/>
          </a:prstGeom>
        </p:spPr>
      </p:pic>
      <p:sp>
        <p:nvSpPr>
          <p:cNvPr id="3" name="TextBox 2">
            <a:extLst>
              <a:ext uri="{FF2B5EF4-FFF2-40B4-BE49-F238E27FC236}">
                <a16:creationId xmlns:a16="http://schemas.microsoft.com/office/drawing/2014/main" id="{9BB0D53B-8045-4DFD-B971-E22BA888305D}"/>
              </a:ext>
            </a:extLst>
          </p:cNvPr>
          <p:cNvSpPr txBox="1"/>
          <p:nvPr/>
        </p:nvSpPr>
        <p:spPr>
          <a:xfrm>
            <a:off x="5563971" y="3011382"/>
            <a:ext cx="4659657" cy="1508105"/>
          </a:xfrm>
          <a:prstGeom prst="rect">
            <a:avLst/>
          </a:prstGeom>
          <a:noFill/>
        </p:spPr>
        <p:txBody>
          <a:bodyPr wrap="square" rtlCol="0">
            <a:spAutoFit/>
          </a:bodyPr>
          <a:lstStyle/>
          <a:p>
            <a:pPr algn="ctr"/>
            <a:r>
              <a:rPr lang="ar-EG" sz="2400" dirty="0">
                <a:solidFill>
                  <a:schemeClr val="bg1"/>
                </a:solidFill>
              </a:rPr>
              <a:t>مكافحة جرائم الكمبيوتر والإنترنت في القانون العربي النموذجي</a:t>
            </a:r>
            <a:endParaRPr lang="en-US" sz="2400" dirty="0">
              <a:solidFill>
                <a:schemeClr val="bg1"/>
              </a:solidFill>
            </a:endParaRPr>
          </a:p>
          <a:p>
            <a:pPr algn="ctr"/>
            <a:endParaRPr lang="ar-EG" sz="2400" dirty="0">
              <a:solidFill>
                <a:schemeClr val="bg1"/>
              </a:solidFill>
            </a:endParaRPr>
          </a:p>
          <a:p>
            <a:pPr algn="ctr"/>
            <a:r>
              <a:rPr lang="ar-EG" sz="2000" dirty="0">
                <a:solidFill>
                  <a:schemeClr val="bg1"/>
                </a:solidFill>
              </a:rPr>
              <a:t>الدكتور المستشار عبد الفتاح بيومي</a:t>
            </a:r>
            <a:endParaRPr lang="en-US" sz="2000" dirty="0">
              <a:solidFill>
                <a:schemeClr val="bg1"/>
              </a:solidFill>
            </a:endParaRPr>
          </a:p>
        </p:txBody>
      </p:sp>
    </p:spTree>
    <p:custDataLst>
      <p:tags r:id="rId1"/>
    </p:custDataLst>
    <p:extLst>
      <p:ext uri="{BB962C8B-B14F-4D97-AF65-F5344CB8AC3E}">
        <p14:creationId xmlns:p14="http://schemas.microsoft.com/office/powerpoint/2010/main" val="2804814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9163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5B619DBD-4CBF-4BDC-84D3-55DE2EEBB556}"/>
              </a:ext>
            </a:extLst>
          </p:cNvPr>
          <p:cNvPicPr>
            <a:picLocks noChangeAspect="1"/>
          </p:cNvPicPr>
          <p:nvPr/>
        </p:nvPicPr>
        <p:blipFill>
          <a:blip r:embed="rId4"/>
          <a:stretch>
            <a:fillRect/>
          </a:stretch>
        </p:blipFill>
        <p:spPr>
          <a:xfrm>
            <a:off x="6668797" y="1285192"/>
            <a:ext cx="4354956" cy="428761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0" name="Picture 9">
            <a:extLst>
              <a:ext uri="{FF2B5EF4-FFF2-40B4-BE49-F238E27FC236}">
                <a16:creationId xmlns:a16="http://schemas.microsoft.com/office/drawing/2014/main" id="{BF522525-BBCF-4D63-81C3-DB99FD238A75}"/>
              </a:ext>
            </a:extLst>
          </p:cNvPr>
          <p:cNvPicPr>
            <a:picLocks noChangeAspect="1"/>
          </p:cNvPicPr>
          <p:nvPr/>
        </p:nvPicPr>
        <p:blipFill>
          <a:blip r:embed="rId5"/>
          <a:stretch>
            <a:fillRect/>
          </a:stretch>
        </p:blipFill>
        <p:spPr>
          <a:xfrm>
            <a:off x="1559859" y="2066300"/>
            <a:ext cx="4622475" cy="2725398"/>
          </a:xfrm>
          <a:prstGeom prst="rect">
            <a:avLst/>
          </a:prstGeom>
        </p:spPr>
      </p:pic>
      <p:sp>
        <p:nvSpPr>
          <p:cNvPr id="4" name="TextBox 3">
            <a:extLst>
              <a:ext uri="{FF2B5EF4-FFF2-40B4-BE49-F238E27FC236}">
                <a16:creationId xmlns:a16="http://schemas.microsoft.com/office/drawing/2014/main" id="{8A1264C6-49D6-48AE-A650-6AB61AFEF73F}"/>
              </a:ext>
            </a:extLst>
          </p:cNvPr>
          <p:cNvSpPr txBox="1"/>
          <p:nvPr/>
        </p:nvSpPr>
        <p:spPr>
          <a:xfrm>
            <a:off x="1454810" y="2311777"/>
            <a:ext cx="4700630" cy="2308324"/>
          </a:xfrm>
          <a:prstGeom prst="rect">
            <a:avLst/>
          </a:prstGeom>
          <a:noFill/>
        </p:spPr>
        <p:txBody>
          <a:bodyPr wrap="square" rtlCol="0">
            <a:spAutoFit/>
          </a:bodyPr>
          <a:lstStyle/>
          <a:p>
            <a:pPr algn="ctr"/>
            <a:r>
              <a:rPr lang="ar-EG" sz="2400" dirty="0">
                <a:solidFill>
                  <a:schemeClr val="bg1"/>
                </a:solidFill>
              </a:rPr>
              <a:t>الجرائم الناشئة عن إستخدام الحاسب الآلي</a:t>
            </a:r>
          </a:p>
          <a:p>
            <a:pPr algn="ctr"/>
            <a:r>
              <a:rPr lang="ar-EG" sz="2400" dirty="0">
                <a:solidFill>
                  <a:schemeClr val="bg1"/>
                </a:solidFill>
              </a:rPr>
              <a:t>( الحماية الجناية للحاسب الآلي )</a:t>
            </a:r>
          </a:p>
          <a:p>
            <a:pPr algn="ctr"/>
            <a:r>
              <a:rPr lang="ar-EG" sz="2400" dirty="0">
                <a:solidFill>
                  <a:schemeClr val="bg1"/>
                </a:solidFill>
              </a:rPr>
              <a:t>دراسة مقارنة</a:t>
            </a:r>
            <a:endParaRPr lang="en-US" sz="2400" dirty="0">
              <a:solidFill>
                <a:schemeClr val="bg1"/>
              </a:solidFill>
            </a:endParaRPr>
          </a:p>
          <a:p>
            <a:pPr algn="ctr"/>
            <a:endParaRPr lang="ar-EG" sz="2400" dirty="0">
              <a:solidFill>
                <a:schemeClr val="bg1"/>
              </a:solidFill>
            </a:endParaRPr>
          </a:p>
          <a:p>
            <a:pPr algn="ctr"/>
            <a:r>
              <a:rPr lang="ar-EG" sz="2400" dirty="0">
                <a:solidFill>
                  <a:schemeClr val="bg1"/>
                </a:solidFill>
              </a:rPr>
              <a:t>د. أحمد حسام طه تمام </a:t>
            </a:r>
            <a:endParaRPr lang="en-US" sz="2400" dirty="0">
              <a:solidFill>
                <a:schemeClr val="bg1"/>
              </a:solidFill>
            </a:endParaRPr>
          </a:p>
        </p:txBody>
      </p:sp>
    </p:spTree>
    <p:custDataLst>
      <p:tags r:id="rId1"/>
    </p:custDataLst>
    <p:extLst>
      <p:ext uri="{BB962C8B-B14F-4D97-AF65-F5344CB8AC3E}">
        <p14:creationId xmlns:p14="http://schemas.microsoft.com/office/powerpoint/2010/main" val="49537858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18422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9" name="Picture 8">
            <a:extLst>
              <a:ext uri="{FF2B5EF4-FFF2-40B4-BE49-F238E27FC236}">
                <a16:creationId xmlns:a16="http://schemas.microsoft.com/office/drawing/2014/main" id="{F8539583-71EF-431A-BC92-5EE36DB72895}"/>
              </a:ext>
            </a:extLst>
          </p:cNvPr>
          <p:cNvPicPr>
            <a:picLocks noChangeAspect="1"/>
          </p:cNvPicPr>
          <p:nvPr/>
        </p:nvPicPr>
        <p:blipFill>
          <a:blip r:embed="rId4"/>
          <a:stretch>
            <a:fillRect/>
          </a:stretch>
        </p:blipFill>
        <p:spPr>
          <a:xfrm>
            <a:off x="5682880" y="2228166"/>
            <a:ext cx="4653384" cy="2401665"/>
          </a:xfrm>
          <a:prstGeom prst="rect">
            <a:avLst/>
          </a:prstGeom>
        </p:spPr>
      </p:pic>
      <p:sp>
        <p:nvSpPr>
          <p:cNvPr id="3" name="TextBox 2">
            <a:extLst>
              <a:ext uri="{FF2B5EF4-FFF2-40B4-BE49-F238E27FC236}">
                <a16:creationId xmlns:a16="http://schemas.microsoft.com/office/drawing/2014/main" id="{9BB0D53B-8045-4DFD-B971-E22BA888305D}"/>
              </a:ext>
            </a:extLst>
          </p:cNvPr>
          <p:cNvSpPr txBox="1"/>
          <p:nvPr/>
        </p:nvSpPr>
        <p:spPr>
          <a:xfrm>
            <a:off x="5952380" y="2912770"/>
            <a:ext cx="41936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pic>
        <p:nvPicPr>
          <p:cNvPr id="5" name="Picture 4">
            <a:extLst>
              <a:ext uri="{FF2B5EF4-FFF2-40B4-BE49-F238E27FC236}">
                <a16:creationId xmlns:a16="http://schemas.microsoft.com/office/drawing/2014/main" id="{6903083A-3EFF-4E0D-B462-E121A06449F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8700" y="1428064"/>
            <a:ext cx="4341953" cy="402361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35CAF42D-A83C-43F1-B638-DDBCBDB8863B}"/>
              </a:ext>
            </a:extLst>
          </p:cNvPr>
          <p:cNvSpPr txBox="1"/>
          <p:nvPr/>
        </p:nvSpPr>
        <p:spPr>
          <a:xfrm>
            <a:off x="6095999" y="2509358"/>
            <a:ext cx="3827145" cy="1631216"/>
          </a:xfrm>
          <a:prstGeom prst="rect">
            <a:avLst/>
          </a:prstGeom>
          <a:noFill/>
        </p:spPr>
        <p:txBody>
          <a:bodyPr wrap="square" rtlCol="0">
            <a:spAutoFit/>
          </a:bodyPr>
          <a:lstStyle/>
          <a:p>
            <a:pPr algn="ctr"/>
            <a:r>
              <a:rPr lang="ar-EG" sz="2800" dirty="0">
                <a:solidFill>
                  <a:schemeClr val="bg1"/>
                </a:solidFill>
              </a:rPr>
              <a:t>الجريمة الإلكترونية </a:t>
            </a:r>
          </a:p>
          <a:p>
            <a:pPr algn="ctr"/>
            <a:r>
              <a:rPr lang="ar-EG" sz="2400" dirty="0">
                <a:solidFill>
                  <a:schemeClr val="bg1"/>
                </a:solidFill>
              </a:rPr>
              <a:t>ودور القانون الجنائي في الحد منها</a:t>
            </a:r>
          </a:p>
          <a:p>
            <a:pPr algn="ctr"/>
            <a:endParaRPr lang="ar-EG" sz="2400" dirty="0">
              <a:solidFill>
                <a:schemeClr val="bg1"/>
              </a:solidFill>
            </a:endParaRPr>
          </a:p>
          <a:p>
            <a:pPr algn="ctr"/>
            <a:r>
              <a:rPr lang="ar-EG" sz="2400" dirty="0">
                <a:solidFill>
                  <a:schemeClr val="bg1"/>
                </a:solidFill>
              </a:rPr>
              <a:t>د. أحمد عبد اللاه المراغي </a:t>
            </a:r>
            <a:endParaRPr lang="en-US" sz="2400" dirty="0">
              <a:solidFill>
                <a:schemeClr val="bg1"/>
              </a:solidFill>
            </a:endParaRPr>
          </a:p>
        </p:txBody>
      </p:sp>
    </p:spTree>
    <p:custDataLst>
      <p:tags r:id="rId1"/>
    </p:custDataLst>
    <p:extLst>
      <p:ext uri="{BB962C8B-B14F-4D97-AF65-F5344CB8AC3E}">
        <p14:creationId xmlns:p14="http://schemas.microsoft.com/office/powerpoint/2010/main" val="387448041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1901" y="1259571"/>
            <a:ext cx="9345750" cy="4770374"/>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lexandria Medium"/>
            </a:endParaRPr>
          </a:p>
        </p:txBody>
      </p:sp>
      <p:sp>
        <p:nvSpPr>
          <p:cNvPr id="13" name="Oval 12">
            <a:extLst>
              <a:ext uri="{FF2B5EF4-FFF2-40B4-BE49-F238E27FC236}">
                <a16:creationId xmlns:a16="http://schemas.microsoft.com/office/drawing/2014/main" id="{27376E63-A78A-BD8F-1A56-52837C863F12}"/>
              </a:ext>
            </a:extLst>
          </p:cNvPr>
          <p:cNvSpPr/>
          <p:nvPr/>
        </p:nvSpPr>
        <p:spPr>
          <a:xfrm>
            <a:off x="7364300" y="1637879"/>
            <a:ext cx="3556897" cy="963564"/>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ثالثا: أهمية المقرر:</a:t>
            </a:r>
          </a:p>
        </p:txBody>
      </p:sp>
      <p:pic>
        <p:nvPicPr>
          <p:cNvPr id="3" name="Picture 2">
            <a:extLst>
              <a:ext uri="{FF2B5EF4-FFF2-40B4-BE49-F238E27FC236}">
                <a16:creationId xmlns:a16="http://schemas.microsoft.com/office/drawing/2014/main" id="{304010B8-8102-48BB-A235-F3C647E2895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11559" y="2357874"/>
            <a:ext cx="3137123" cy="24756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320ECF1C-EE59-4374-9173-212CC634A5AD}"/>
              </a:ext>
            </a:extLst>
          </p:cNvPr>
          <p:cNvPicPr>
            <a:picLocks noChangeAspect="1"/>
          </p:cNvPicPr>
          <p:nvPr/>
        </p:nvPicPr>
        <p:blipFill>
          <a:blip r:embed="rId7"/>
          <a:stretch>
            <a:fillRect/>
          </a:stretch>
        </p:blipFill>
        <p:spPr>
          <a:xfrm>
            <a:off x="1909482" y="1497784"/>
            <a:ext cx="5560685" cy="4770374"/>
          </a:xfrm>
          <a:prstGeom prst="rect">
            <a:avLst/>
          </a:prstGeom>
        </p:spPr>
      </p:pic>
      <p:sp>
        <p:nvSpPr>
          <p:cNvPr id="5" name="Rectangle 4">
            <a:extLst>
              <a:ext uri="{FF2B5EF4-FFF2-40B4-BE49-F238E27FC236}">
                <a16:creationId xmlns:a16="http://schemas.microsoft.com/office/drawing/2014/main" id="{B762A338-8918-42DD-9BA8-9D4332B73151}"/>
              </a:ext>
            </a:extLst>
          </p:cNvPr>
          <p:cNvSpPr/>
          <p:nvPr/>
        </p:nvSpPr>
        <p:spPr>
          <a:xfrm>
            <a:off x="2268072" y="2305059"/>
            <a:ext cx="4189514" cy="369332"/>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444444"/>
                </a:solidFill>
                <a:effectLst/>
                <a:uLnTx/>
                <a:uFillTx/>
                <a:latin typeface="Alexandria"/>
                <a:ea typeface="Calibri" panose="020F0502020204030204" pitchFamily="34" charset="0"/>
                <a:cs typeface="Calibri" panose="020F0502020204030204" pitchFamily="34" charset="0"/>
              </a:rPr>
              <a:t>      </a:t>
            </a:r>
            <a:r>
              <a:rPr kumimoji="0" lang="ar-SA" sz="1800" b="0" i="0" u="none" strike="noStrike" kern="1200" cap="none" spc="0" normalizeH="0" baseline="0" noProof="0" dirty="0">
                <a:ln>
                  <a:noFill/>
                </a:ln>
                <a:solidFill>
                  <a:srgbClr val="444444"/>
                </a:solidFill>
                <a:effectLst/>
                <a:uLnTx/>
                <a:uFillTx/>
                <a:latin typeface="Alexandria"/>
                <a:ea typeface="Calibri" panose="020F0502020204030204" pitchFamily="34" charset="0"/>
                <a:cs typeface="Calibri" panose="020F0502020204030204" pitchFamily="34" charset="0"/>
              </a:rPr>
              <a:t> </a:t>
            </a:r>
            <a:endParaRPr kumimoji="0" lang="en-US" sz="1800" b="0" i="0" u="none" strike="noStrike" kern="1200" cap="none" spc="0" normalizeH="0" baseline="0" noProof="0" dirty="0">
              <a:ln>
                <a:noFill/>
              </a:ln>
              <a:solidFill>
                <a:prstClr val="white"/>
              </a:solidFill>
              <a:effectLst/>
              <a:uLnTx/>
              <a:uFillTx/>
              <a:latin typeface="Alexandria"/>
              <a:ea typeface="+mn-ea"/>
              <a:cs typeface="Alexandria Medium"/>
            </a:endParaRPr>
          </a:p>
        </p:txBody>
      </p:sp>
      <p:pic>
        <p:nvPicPr>
          <p:cNvPr id="10" name="Audio 4">
            <a:hlinkClick r:id="" action="ppaction://media"/>
            <a:extLst>
              <a:ext uri="{FF2B5EF4-FFF2-40B4-BE49-F238E27FC236}">
                <a16:creationId xmlns:a16="http://schemas.microsoft.com/office/drawing/2014/main" id="{45D37DAD-1EA1-4059-9A6E-63F82AC655A4}"/>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88738" y="6154738"/>
            <a:ext cx="487362" cy="487362"/>
          </a:xfrm>
          <a:prstGeom prst="rect">
            <a:avLst/>
          </a:prstGeom>
        </p:spPr>
      </p:pic>
      <p:sp>
        <p:nvSpPr>
          <p:cNvPr id="2" name="Rectangle 1">
            <a:extLst>
              <a:ext uri="{FF2B5EF4-FFF2-40B4-BE49-F238E27FC236}">
                <a16:creationId xmlns:a16="http://schemas.microsoft.com/office/drawing/2014/main" id="{BEDCEB1B-BAB8-469C-A508-E432490B6D88}"/>
              </a:ext>
            </a:extLst>
          </p:cNvPr>
          <p:cNvSpPr/>
          <p:nvPr/>
        </p:nvSpPr>
        <p:spPr>
          <a:xfrm>
            <a:off x="2377332" y="2489725"/>
            <a:ext cx="4189514" cy="369332"/>
          </a:xfrm>
          <a:prstGeom prst="rect">
            <a:avLst/>
          </a:prstGeom>
        </p:spPr>
        <p:txBody>
          <a:bodyPr wrap="square">
            <a:spAutoFit/>
          </a:bodyPr>
          <a:lstStyle/>
          <a:p>
            <a:pPr algn="just" rtl="1"/>
            <a:r>
              <a:rPr lang="ar-EG" dirty="0"/>
              <a:t>     </a:t>
            </a:r>
            <a:endParaRPr lang="en-US" dirty="0"/>
          </a:p>
        </p:txBody>
      </p:sp>
      <p:sp>
        <p:nvSpPr>
          <p:cNvPr id="4" name="Rectangle 3">
            <a:extLst>
              <a:ext uri="{FF2B5EF4-FFF2-40B4-BE49-F238E27FC236}">
                <a16:creationId xmlns:a16="http://schemas.microsoft.com/office/drawing/2014/main" id="{E506A3F5-CD09-4144-8980-7F380121E9FF}"/>
              </a:ext>
            </a:extLst>
          </p:cNvPr>
          <p:cNvSpPr/>
          <p:nvPr/>
        </p:nvSpPr>
        <p:spPr>
          <a:xfrm>
            <a:off x="1972235" y="1728545"/>
            <a:ext cx="5329312" cy="4327018"/>
          </a:xfrm>
          <a:prstGeom prst="rect">
            <a:avLst/>
          </a:prstGeom>
        </p:spPr>
        <p:txBody>
          <a:bodyPr wrap="square">
            <a:spAutoFit/>
          </a:bodyPr>
          <a:lstStyle/>
          <a:p>
            <a:pPr algn="just" rtl="1">
              <a:lnSpc>
                <a:spcPct val="107000"/>
              </a:lnSpc>
              <a:spcAft>
                <a:spcPts val="800"/>
              </a:spcAft>
            </a:pPr>
            <a:r>
              <a:rPr lang="ar-SA" dirty="0">
                <a:solidFill>
                  <a:schemeClr val="bg1"/>
                </a:solidFill>
                <a:latin typeface="Calibri" panose="020F0502020204030204" pitchFamily="34" charset="0"/>
                <a:ea typeface="Calibri" panose="020F0502020204030204" pitchFamily="34" charset="0"/>
              </a:rPr>
              <a:t> إننا نعيش في عصر التقنية والحاسبات والإنترنت في مختلف مجالات الحياة ، بل أصبح استخدامها ضرورة لا غنى عنها في جميع القطاعات الحكومية والخاص في تبادل المعلومات وتقديم الخدمات، مواكبة للتطور الهائل في مجال الاتصالات وأنظمة المعلومات </a:t>
            </a:r>
            <a:r>
              <a:rPr lang="en-US" dirty="0">
                <a:solidFill>
                  <a:schemeClr val="bg1"/>
                </a:solidFill>
                <a:latin typeface="Calibri" panose="020F0502020204030204" pitchFamily="34" charset="0"/>
                <a:ea typeface="Calibri" panose="020F0502020204030204" pitchFamily="34" charset="0"/>
              </a:rPr>
              <a:t>.</a:t>
            </a:r>
            <a:endParaRPr lang="en-US" sz="1400" dirty="0">
              <a:solidFill>
                <a:schemeClr val="bg1"/>
              </a:solidFill>
              <a:latin typeface="Calibri" panose="020F0502020204030204" pitchFamily="34" charset="0"/>
              <a:ea typeface="Calibri" panose="020F0502020204030204" pitchFamily="34" charset="0"/>
            </a:endParaRPr>
          </a:p>
          <a:p>
            <a:pPr algn="just" rtl="1">
              <a:lnSpc>
                <a:spcPct val="107000"/>
              </a:lnSpc>
              <a:spcAft>
                <a:spcPts val="800"/>
              </a:spcAft>
            </a:pPr>
            <a:r>
              <a:rPr lang="ar-SA" dirty="0">
                <a:solidFill>
                  <a:schemeClr val="bg1"/>
                </a:solidFill>
                <a:latin typeface="Calibri" panose="020F0502020204030204" pitchFamily="34" charset="0"/>
                <a:ea typeface="Calibri" panose="020F0502020204030204" pitchFamily="34" charset="0"/>
              </a:rPr>
              <a:t>    ترتب علي الإستخدام المتزايد لوسائل الإتصال الحديثة وشبكات الإنترنت ظهور نمط جديد من الجريمة أطلق عليها الجرائم السبرانية ، فعلي الرغم من تحقيق النظام المعلوماتي والكمبيوتر وشبكات الإنترنت  لمزايا لا يمكن إنكارها، فإنه يعد في ذات الوقت مجالا لمخاطر لا يستهان بها، حيث أصبح مصدرا جديدا بل وخطيرا في إرتكاب العديد من الجرائم السيبرانية.</a:t>
            </a:r>
            <a:endParaRPr lang="en-US" dirty="0">
              <a:solidFill>
                <a:schemeClr val="bg1"/>
              </a:solidFill>
            </a:endParaRPr>
          </a:p>
        </p:txBody>
      </p:sp>
    </p:spTree>
    <p:custDataLst>
      <p:tags r:id="rId1"/>
    </p:custDataLst>
    <p:extLst>
      <p:ext uri="{BB962C8B-B14F-4D97-AF65-F5344CB8AC3E}">
        <p14:creationId xmlns:p14="http://schemas.microsoft.com/office/powerpoint/2010/main" val="420207911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853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F3056556-00B4-46CC-B2B3-09FCF63AFB79}"/>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Alexandria Medium"/>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7219" y="1353567"/>
            <a:ext cx="9345750" cy="408279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11" name="Picture 4" descr="Edna se recarga | Technology wallpaper, Background ppt, Glitch gif">
            <a:extLst>
              <a:ext uri="{FF2B5EF4-FFF2-40B4-BE49-F238E27FC236}">
                <a16:creationId xmlns:a16="http://schemas.microsoft.com/office/drawing/2014/main" id="{8C0BBC49-2330-43F7-A6CC-4384F926E5C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27058" y="1421637"/>
            <a:ext cx="9166447" cy="39302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BB0D53B-8045-4DFD-B971-E22BA888305D}"/>
              </a:ext>
            </a:extLst>
          </p:cNvPr>
          <p:cNvSpPr txBox="1"/>
          <p:nvPr/>
        </p:nvSpPr>
        <p:spPr>
          <a:xfrm>
            <a:off x="5707590" y="2583317"/>
            <a:ext cx="41936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9" name="Oval 8">
            <a:extLst>
              <a:ext uri="{FF2B5EF4-FFF2-40B4-BE49-F238E27FC236}">
                <a16:creationId xmlns:a16="http://schemas.microsoft.com/office/drawing/2014/main" id="{FDB8B2AD-CA0A-48E1-8355-FE5EDCAC9C32}"/>
              </a:ext>
            </a:extLst>
          </p:cNvPr>
          <p:cNvSpPr/>
          <p:nvPr/>
        </p:nvSpPr>
        <p:spPr>
          <a:xfrm>
            <a:off x="5611085" y="2947214"/>
            <a:ext cx="4429385" cy="963564"/>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a:t>
            </a:r>
            <a:r>
              <a:rPr lang="ar-EG" sz="2000" b="1" dirty="0">
                <a:solidFill>
                  <a:srgbClr val="FF0000"/>
                </a:solidFill>
                <a:latin typeface="Alexandria" pitchFamily="2" charset="-78"/>
                <a:cs typeface="Alexandria" pitchFamily="2" charset="-78"/>
              </a:rPr>
              <a:t>رابعا</a:t>
            </a:r>
            <a:r>
              <a:rPr kumimoji="0" lang="ar-EG" sz="2000" b="1"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موضوعات المقرر:</a:t>
            </a:r>
          </a:p>
        </p:txBody>
      </p:sp>
      <p:pic>
        <p:nvPicPr>
          <p:cNvPr id="10" name="Picture 9">
            <a:extLst>
              <a:ext uri="{FF2B5EF4-FFF2-40B4-BE49-F238E27FC236}">
                <a16:creationId xmlns:a16="http://schemas.microsoft.com/office/drawing/2014/main" id="{39B3980F-3A98-4E5C-9750-C53CDF4031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05879" y="2191179"/>
            <a:ext cx="3137123" cy="24756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06648526"/>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987"/>
            <a:ext cx="9345750" cy="409362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Viewing a GIF in Microsoft Teams allows hackers to Takeover Accounts –  Advanced Cybersecurity Experts">
            <a:extLst>
              <a:ext uri="{FF2B5EF4-FFF2-40B4-BE49-F238E27FC236}">
                <a16:creationId xmlns:a16="http://schemas.microsoft.com/office/drawing/2014/main" id="{72D8979D-5F72-4C5B-8AC4-34345AFD516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60513" y="1573633"/>
            <a:ext cx="9098521" cy="3892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8122679" y="2119975"/>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mn-cs"/>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5"/>
          <a:stretch>
            <a:fillRect/>
          </a:stretch>
        </p:blipFill>
        <p:spPr>
          <a:xfrm>
            <a:off x="2080241" y="3999581"/>
            <a:ext cx="6104418" cy="805325"/>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8232048" y="2736203"/>
            <a:ext cx="2201732" cy="1200329"/>
          </a:xfrm>
          <a:prstGeom prst="rect">
            <a:avLst/>
          </a:prstGeom>
          <a:noFill/>
        </p:spPr>
        <p:txBody>
          <a:bodyPr wrap="square" rtlCol="0">
            <a:spAutoFit/>
          </a:bodyPr>
          <a:lstStyle/>
          <a:p>
            <a:pPr algn="ctr"/>
            <a:r>
              <a:rPr lang="ar-EG" sz="3600" b="1" dirty="0">
                <a:solidFill>
                  <a:srgbClr val="FF0000"/>
                </a:solidFill>
              </a:rPr>
              <a:t>المحاضرة</a:t>
            </a:r>
          </a:p>
          <a:p>
            <a:pPr algn="ctr"/>
            <a:r>
              <a:rPr lang="ar-EG" sz="3600" b="1" dirty="0">
                <a:solidFill>
                  <a:srgbClr val="FF0000"/>
                </a:solidFill>
              </a:rPr>
              <a:t>الأولي</a:t>
            </a:r>
          </a:p>
        </p:txBody>
      </p:sp>
      <p:sp>
        <p:nvSpPr>
          <p:cNvPr id="5" name="TextBox 4">
            <a:extLst>
              <a:ext uri="{FF2B5EF4-FFF2-40B4-BE49-F238E27FC236}">
                <a16:creationId xmlns:a16="http://schemas.microsoft.com/office/drawing/2014/main" id="{F9B61EE0-2E42-45B4-938A-ED67A1EDFFF1}"/>
              </a:ext>
            </a:extLst>
          </p:cNvPr>
          <p:cNvSpPr txBox="1"/>
          <p:nvPr/>
        </p:nvSpPr>
        <p:spPr>
          <a:xfrm>
            <a:off x="1865030" y="4171410"/>
            <a:ext cx="6168374" cy="461665"/>
          </a:xfrm>
          <a:prstGeom prst="rect">
            <a:avLst/>
          </a:prstGeom>
          <a:noFill/>
        </p:spPr>
        <p:txBody>
          <a:bodyPr wrap="square" rtlCol="0">
            <a:spAutoFit/>
          </a:bodyPr>
          <a:lstStyle/>
          <a:p>
            <a:pPr algn="r" rtl="1"/>
            <a:r>
              <a:rPr lang="ar-SA" sz="2400" dirty="0">
                <a:solidFill>
                  <a:schemeClr val="bg1"/>
                </a:solidFill>
                <a:ea typeface="Times New Roman" panose="02020603050405020304" pitchFamily="18" charset="0"/>
              </a:rPr>
              <a:t>ماهية ال</a:t>
            </a:r>
            <a:r>
              <a:rPr lang="ar-EG" sz="2400" dirty="0">
                <a:solidFill>
                  <a:schemeClr val="bg1"/>
                </a:solidFill>
                <a:ea typeface="Times New Roman" panose="02020603050405020304" pitchFamily="18" charset="0"/>
              </a:rPr>
              <a:t>جريمة والسيبرانية والمعلوماتية:</a:t>
            </a:r>
            <a:r>
              <a:rPr lang="ar-SA" sz="2400" dirty="0">
                <a:solidFill>
                  <a:schemeClr val="bg1"/>
                </a:solidFill>
                <a:ea typeface="Times New Roman" panose="02020603050405020304" pitchFamily="18" charset="0"/>
              </a:rPr>
              <a:t> </a:t>
            </a:r>
            <a:endParaRPr lang="en-US" sz="2400" dirty="0">
              <a:solidFill>
                <a:schemeClr val="bg1"/>
              </a:solidFill>
            </a:endParaRPr>
          </a:p>
        </p:txBody>
      </p:sp>
    </p:spTree>
    <p:custDataLst>
      <p:tags r:id="rId1"/>
    </p:custDataLst>
    <p:extLst>
      <p:ext uri="{BB962C8B-B14F-4D97-AF65-F5344CB8AC3E}">
        <p14:creationId xmlns:p14="http://schemas.microsoft.com/office/powerpoint/2010/main" val="2704100526"/>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2" name="Picture 2" descr="Most hackers need 5 hours or less to break into enterprise environments |  CSO Online">
            <a:extLst>
              <a:ext uri="{FF2B5EF4-FFF2-40B4-BE49-F238E27FC236}">
                <a16:creationId xmlns:a16="http://schemas.microsoft.com/office/drawing/2014/main" id="{FE112BE9-F6A7-415B-85E7-B01F49606E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75362" y="1559859"/>
            <a:ext cx="9041276" cy="40879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3" name="Oval 12">
            <a:extLst>
              <a:ext uri="{FF2B5EF4-FFF2-40B4-BE49-F238E27FC236}">
                <a16:creationId xmlns:a16="http://schemas.microsoft.com/office/drawing/2014/main" id="{27376E63-A78A-BD8F-1A56-52837C863F12}"/>
              </a:ext>
            </a:extLst>
          </p:cNvPr>
          <p:cNvSpPr/>
          <p:nvPr/>
        </p:nvSpPr>
        <p:spPr>
          <a:xfrm>
            <a:off x="8122680" y="2097741"/>
            <a:ext cx="2285344" cy="164054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5"/>
          <a:stretch>
            <a:fillRect/>
          </a:stretch>
        </p:blipFill>
        <p:spPr>
          <a:xfrm>
            <a:off x="2474232" y="4298609"/>
            <a:ext cx="4282177" cy="800722"/>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8122680" y="2450323"/>
            <a:ext cx="220173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المحاضرة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الثانية</a:t>
            </a:r>
          </a:p>
        </p:txBody>
      </p:sp>
      <p:sp>
        <p:nvSpPr>
          <p:cNvPr id="5" name="TextBox 4">
            <a:extLst>
              <a:ext uri="{FF2B5EF4-FFF2-40B4-BE49-F238E27FC236}">
                <a16:creationId xmlns:a16="http://schemas.microsoft.com/office/drawing/2014/main" id="{F9B61EE0-2E42-45B4-938A-ED67A1EDFFF1}"/>
              </a:ext>
            </a:extLst>
          </p:cNvPr>
          <p:cNvSpPr txBox="1"/>
          <p:nvPr/>
        </p:nvSpPr>
        <p:spPr>
          <a:xfrm>
            <a:off x="913540" y="4433160"/>
            <a:ext cx="5726913" cy="531620"/>
          </a:xfrm>
          <a:prstGeom prst="rect">
            <a:avLst/>
          </a:prstGeom>
          <a:noFill/>
        </p:spPr>
        <p:txBody>
          <a:bodyPr wrap="square" rtlCol="0">
            <a:spAutoFit/>
          </a:bodyPr>
          <a:lstStyle/>
          <a:p>
            <a:pPr algn="r" rtl="1">
              <a:lnSpc>
                <a:spcPct val="107000"/>
              </a:lnSpc>
              <a:spcAft>
                <a:spcPts val="0"/>
              </a:spcAft>
            </a:pPr>
            <a:r>
              <a:rPr lang="ar-SA" sz="2800" b="1" dirty="0">
                <a:solidFill>
                  <a:schemeClr val="bg1"/>
                </a:solidFill>
                <a:latin typeface="Calibri" panose="020F0502020204030204" pitchFamily="34" charset="0"/>
                <a:ea typeface="Times New Roman" panose="02020603050405020304" pitchFamily="18" charset="0"/>
              </a:rPr>
              <a:t>ماهية</a:t>
            </a:r>
            <a:r>
              <a:rPr lang="ar-EG" sz="2800" b="1" dirty="0">
                <a:solidFill>
                  <a:schemeClr val="bg1"/>
                </a:solidFill>
                <a:latin typeface="Calibri" panose="020F0502020204030204" pitchFamily="34" charset="0"/>
                <a:ea typeface="Times New Roman" panose="02020603050405020304" pitchFamily="18" charset="0"/>
              </a:rPr>
              <a:t> </a:t>
            </a:r>
            <a:r>
              <a:rPr lang="ar-SA" sz="2800" b="1" dirty="0">
                <a:solidFill>
                  <a:schemeClr val="bg1"/>
                </a:solidFill>
                <a:latin typeface="Calibri" panose="020F0502020204030204" pitchFamily="34" charset="0"/>
                <a:ea typeface="Times New Roman" panose="02020603050405020304" pitchFamily="18" charset="0"/>
              </a:rPr>
              <a:t>الجرائم السبرانية</a:t>
            </a:r>
            <a:r>
              <a:rPr lang="ar-EG" sz="2800" b="1" dirty="0">
                <a:solidFill>
                  <a:schemeClr val="bg1"/>
                </a:solidFill>
                <a:latin typeface="Calibri" panose="020F0502020204030204" pitchFamily="34" charset="0"/>
                <a:ea typeface="Times New Roman" panose="02020603050405020304" pitchFamily="18" charset="0"/>
              </a:rPr>
              <a:t> :</a:t>
            </a:r>
            <a:r>
              <a:rPr lang="ar-SA" sz="2800" b="1" dirty="0">
                <a:solidFill>
                  <a:schemeClr val="bg1"/>
                </a:solidFill>
                <a:latin typeface="Calibri" panose="020F0502020204030204" pitchFamily="34" charset="0"/>
                <a:ea typeface="Times New Roman" panose="02020603050405020304" pitchFamily="18" charset="0"/>
              </a:rPr>
              <a:t> </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799250318"/>
      </p:ext>
    </p:extLst>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46325" y="1366986"/>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Transform Your IT Strategy: The Eye-Opening Insights from Hackers | by  Pinjari Rehan | Medium">
            <a:extLst>
              <a:ext uri="{FF2B5EF4-FFF2-40B4-BE49-F238E27FC236}">
                <a16:creationId xmlns:a16="http://schemas.microsoft.com/office/drawing/2014/main" id="{DE0BBC5D-055F-4734-AE97-3FD1D353369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22617" y="1479176"/>
            <a:ext cx="9088818" cy="41109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8048912" y="2253078"/>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5"/>
          <a:stretch>
            <a:fillRect/>
          </a:stretch>
        </p:blipFill>
        <p:spPr>
          <a:xfrm>
            <a:off x="2000629" y="4645399"/>
            <a:ext cx="6856500" cy="814368"/>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8267651" y="2849074"/>
            <a:ext cx="220173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المحاضرة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الثالثة</a:t>
            </a:r>
            <a:r>
              <a:rPr lang="en-US" sz="3600" b="1" dirty="0">
                <a:solidFill>
                  <a:srgbClr val="FF0000"/>
                </a:solidFill>
              </a:rPr>
              <a:t> </a:t>
            </a:r>
            <a:endParaRPr lang="ar-EG" sz="3600" b="1" dirty="0">
              <a:solidFill>
                <a:srgbClr val="FF0000"/>
              </a:solidFill>
            </a:endParaRPr>
          </a:p>
        </p:txBody>
      </p:sp>
      <p:sp>
        <p:nvSpPr>
          <p:cNvPr id="5" name="TextBox 4">
            <a:extLst>
              <a:ext uri="{FF2B5EF4-FFF2-40B4-BE49-F238E27FC236}">
                <a16:creationId xmlns:a16="http://schemas.microsoft.com/office/drawing/2014/main" id="{F9B61EE0-2E42-45B4-938A-ED67A1EDFFF1}"/>
              </a:ext>
            </a:extLst>
          </p:cNvPr>
          <p:cNvSpPr txBox="1"/>
          <p:nvPr/>
        </p:nvSpPr>
        <p:spPr>
          <a:xfrm>
            <a:off x="1792941" y="4660908"/>
            <a:ext cx="6989683" cy="526876"/>
          </a:xfrm>
          <a:prstGeom prst="rect">
            <a:avLst/>
          </a:prstGeom>
          <a:noFill/>
        </p:spPr>
        <p:txBody>
          <a:bodyPr wrap="square" rtlCol="0">
            <a:spAutoFit/>
          </a:bodyPr>
          <a:lstStyle/>
          <a:p>
            <a:pPr algn="r" rtl="1">
              <a:lnSpc>
                <a:spcPct val="107000"/>
              </a:lnSpc>
              <a:spcAft>
                <a:spcPts val="0"/>
              </a:spcAft>
            </a:pPr>
            <a:r>
              <a:rPr lang="ar-EG" sz="2800" b="1" dirty="0">
                <a:solidFill>
                  <a:schemeClr val="bg1"/>
                </a:solidFill>
                <a:latin typeface="Arial" panose="020B0604020202020204" pitchFamily="34" charset="0"/>
                <a:ea typeface="Times New Roman" panose="02020603050405020304" pitchFamily="18" charset="0"/>
              </a:rPr>
              <a:t>محل الجريمة السيبرانية وأضرارها </a:t>
            </a:r>
            <a:r>
              <a:rPr lang="ar-EG" sz="2400" b="1" dirty="0">
                <a:solidFill>
                  <a:schemeClr val="bg1"/>
                </a:solidFill>
                <a:latin typeface="Arial" panose="020B0604020202020204" pitchFamily="34" charset="0"/>
                <a:ea typeface="Times New Roman" panose="02020603050405020304" pitchFamily="18" charset="0"/>
              </a:rPr>
              <a:t>وحجمها</a:t>
            </a:r>
            <a:r>
              <a:rPr lang="ar-EG" sz="2800" b="1" dirty="0">
                <a:solidFill>
                  <a:schemeClr val="bg1"/>
                </a:solidFill>
                <a:latin typeface="Arial" panose="020B0604020202020204" pitchFamily="34" charset="0"/>
                <a:ea typeface="Times New Roman" panose="02020603050405020304" pitchFamily="18" charset="0"/>
              </a:rPr>
              <a:t>:</a:t>
            </a:r>
          </a:p>
        </p:txBody>
      </p:sp>
    </p:spTree>
    <p:custDataLst>
      <p:tags r:id="rId1"/>
    </p:custDataLst>
    <p:extLst>
      <p:ext uri="{BB962C8B-B14F-4D97-AF65-F5344CB8AC3E}">
        <p14:creationId xmlns:p14="http://schemas.microsoft.com/office/powerpoint/2010/main" val="2024517288"/>
      </p:ext>
    </p:extLst>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551411"/>
            <a:ext cx="9345750" cy="394395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8048912" y="2253078"/>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4"/>
          <a:stretch>
            <a:fillRect/>
          </a:stretch>
        </p:blipFill>
        <p:spPr>
          <a:xfrm>
            <a:off x="2608040" y="2576279"/>
            <a:ext cx="5557003" cy="1638582"/>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8158281" y="2905601"/>
            <a:ext cx="2201732" cy="120032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3600" b="1" i="0" u="none" strike="noStrike" cap="none" spc="0" normalizeH="0" baseline="0">
                <a:ln>
                  <a:noFill/>
                </a:ln>
                <a:solidFill>
                  <a:srgbClr val="FF0000"/>
                </a:solidFill>
                <a:effectLst/>
                <a:uLnTx/>
                <a:uFillTx/>
                <a:latin typeface="Calibri" panose="020F0502020204030204"/>
                <a:cs typeface="Arial" panose="020B0604020202020204" pitchFamily="34" charset="0"/>
              </a:defRPr>
            </a:lvl1pPr>
          </a:lstStyle>
          <a:p>
            <a:r>
              <a:rPr lang="ar-EG" dirty="0">
                <a:latin typeface="+mn-lt"/>
                <a:cs typeface="+mn-cs"/>
              </a:rPr>
              <a:t>المحاضرة</a:t>
            </a:r>
          </a:p>
          <a:p>
            <a:r>
              <a:rPr lang="ar-EG" dirty="0">
                <a:latin typeface="+mn-lt"/>
                <a:cs typeface="+mn-cs"/>
              </a:rPr>
              <a:t>الرابعة</a:t>
            </a:r>
          </a:p>
        </p:txBody>
      </p:sp>
      <p:sp>
        <p:nvSpPr>
          <p:cNvPr id="5" name="TextBox 4">
            <a:extLst>
              <a:ext uri="{FF2B5EF4-FFF2-40B4-BE49-F238E27FC236}">
                <a16:creationId xmlns:a16="http://schemas.microsoft.com/office/drawing/2014/main" id="{F9B61EE0-2E42-45B4-938A-ED67A1EDFFF1}"/>
              </a:ext>
            </a:extLst>
          </p:cNvPr>
          <p:cNvSpPr txBox="1"/>
          <p:nvPr/>
        </p:nvSpPr>
        <p:spPr>
          <a:xfrm>
            <a:off x="3718537" y="2671109"/>
            <a:ext cx="4364439" cy="1448923"/>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0"/>
              </a:spcAft>
              <a:buClrTx/>
              <a:buSzTx/>
              <a:buFontTx/>
              <a:buNone/>
              <a:tabLst/>
              <a:defRPr/>
            </a:pPr>
            <a:r>
              <a:rPr lang="ar-EG" sz="2800" b="1" noProof="0" dirty="0">
                <a:solidFill>
                  <a:schemeClr val="bg1"/>
                </a:solidFill>
                <a:latin typeface="Arial" panose="020B0604020202020204" pitchFamily="34" charset="0"/>
                <a:ea typeface="Times New Roman" panose="02020603050405020304" pitchFamily="18" charset="0"/>
              </a:rPr>
              <a:t>الأسباب الرئيسية لإرتكاب الجرائم السيبرانية وخصائصها :</a:t>
            </a:r>
            <a:endParaRPr kumimoji="0" lang="ar-EG" sz="2800" b="1" i="0" u="none" strike="noStrike" kern="1200" cap="none" spc="0" normalizeH="0" baseline="0" noProof="0" dirty="0">
              <a:ln>
                <a:noFill/>
              </a:ln>
              <a:solidFill>
                <a:schemeClr val="bg1"/>
              </a:solidFill>
              <a:effectLst/>
              <a:uLnTx/>
              <a:uFillTx/>
              <a:latin typeface="Arial" panose="020B0604020202020204" pitchFamily="34" charset="0"/>
              <a:ea typeface="Times New Roman" panose="02020603050405020304" pitchFamily="18" charset="0"/>
            </a:endParaRPr>
          </a:p>
        </p:txBody>
      </p:sp>
      <p:pic>
        <p:nvPicPr>
          <p:cNvPr id="11" name="Picture 2" descr="Gif hacker im in (340 gratis afbeeldingen)">
            <a:extLst>
              <a:ext uri="{FF2B5EF4-FFF2-40B4-BE49-F238E27FC236}">
                <a16:creationId xmlns:a16="http://schemas.microsoft.com/office/drawing/2014/main" id="{E0BB7C2C-9125-4AD0-970C-065097491316}"/>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127438" y="3439413"/>
            <a:ext cx="4348843" cy="28879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09819037"/>
      </p:ext>
    </p:extLst>
  </p:cSld>
  <p:clrMapOvr>
    <a:masterClrMapping/>
  </p:clrMapOvr>
  <p:transition spd="slow">
    <p:randomBar dir="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987"/>
            <a:ext cx="9345750" cy="3949245"/>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4"/>
          <a:stretch>
            <a:fillRect/>
          </a:stretch>
        </p:blipFill>
        <p:spPr>
          <a:xfrm>
            <a:off x="2610883" y="1900824"/>
            <a:ext cx="5703790" cy="1614837"/>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8267651" y="2231200"/>
            <a:ext cx="220173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المحاضرة</a:t>
            </a:r>
            <a:endParaRPr kumimoji="0" lang="ar-EG" sz="3600" b="1" i="0" u="none" strike="noStrike" kern="1200" cap="none" spc="0" normalizeH="0" baseline="0" noProof="0" dirty="0">
              <a:ln>
                <a:noFill/>
              </a:ln>
              <a:solidFill>
                <a:srgbClr val="FF0000"/>
              </a:solidFill>
              <a:effectLst/>
              <a:uLnTx/>
              <a:uFillTx/>
              <a:latin typeface="Calibri" panose="020F0502020204030204"/>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الخامسة</a:t>
            </a:r>
          </a:p>
        </p:txBody>
      </p:sp>
      <p:sp>
        <p:nvSpPr>
          <p:cNvPr id="5" name="TextBox 4">
            <a:extLst>
              <a:ext uri="{FF2B5EF4-FFF2-40B4-BE49-F238E27FC236}">
                <a16:creationId xmlns:a16="http://schemas.microsoft.com/office/drawing/2014/main" id="{F9B61EE0-2E42-45B4-938A-ED67A1EDFFF1}"/>
              </a:ext>
            </a:extLst>
          </p:cNvPr>
          <p:cNvSpPr txBox="1"/>
          <p:nvPr/>
        </p:nvSpPr>
        <p:spPr>
          <a:xfrm>
            <a:off x="2069272" y="2084225"/>
            <a:ext cx="6012369" cy="1248034"/>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0"/>
              </a:spcAft>
              <a:buClrTx/>
              <a:buSzTx/>
              <a:buFontTx/>
              <a:buNone/>
              <a:tabLst/>
              <a:defRPr/>
            </a:pPr>
            <a:r>
              <a:rPr lang="ar-EG" sz="3600" b="1" dirty="0">
                <a:solidFill>
                  <a:schemeClr val="bg1"/>
                </a:solidFill>
                <a:latin typeface="Alexandria Medium" pitchFamily="2" charset="-78"/>
                <a:ea typeface="Calibri" panose="020F0502020204030204" pitchFamily="34" charset="0"/>
                <a:cs typeface="Alexandria Medium" pitchFamily="2" charset="-78"/>
              </a:rPr>
              <a:t>عالمية الجريمة السيبرانية ومراحل إرتكابها:</a:t>
            </a:r>
            <a:endParaRPr kumimoji="0" lang="en-US" sz="2800" b="0" i="0" u="none" strike="noStrike" kern="1200" cap="none" spc="0" normalizeH="0" baseline="0" noProof="0" dirty="0">
              <a:ln>
                <a:noFill/>
              </a:ln>
              <a:solidFill>
                <a:schemeClr val="bg1"/>
              </a:solidFill>
              <a:effectLst/>
              <a:uLnTx/>
              <a:uFillTx/>
              <a:latin typeface="Alexandria Medium" pitchFamily="2" charset="-78"/>
              <a:ea typeface="Calibri" panose="020F0502020204030204" pitchFamily="34" charset="0"/>
              <a:cs typeface="Alexandria Medium" pitchFamily="2" charset="-78"/>
            </a:endParaRPr>
          </a:p>
        </p:txBody>
      </p:sp>
      <p:pic>
        <p:nvPicPr>
          <p:cNvPr id="10" name="Picture 2" descr="CONFUSION MATRIX IN CYBER CRIME..!! | by Shrishti Kapoor | Medium">
            <a:extLst>
              <a:ext uri="{FF2B5EF4-FFF2-40B4-BE49-F238E27FC236}">
                <a16:creationId xmlns:a16="http://schemas.microsoft.com/office/drawing/2014/main" id="{B9210DB3-4D3D-44B5-81B5-C1D6736E0123}"/>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24459" y="2657270"/>
            <a:ext cx="3957403" cy="3560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1378474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6" y="1410831"/>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4" descr="Pinterest">
            <a:extLst>
              <a:ext uri="{FF2B5EF4-FFF2-40B4-BE49-F238E27FC236}">
                <a16:creationId xmlns:a16="http://schemas.microsoft.com/office/drawing/2014/main" id="{B2CBBC95-864B-49E6-B46F-1E9F9116C3B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82932" y="1586519"/>
            <a:ext cx="9026136" cy="39362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7807515" y="1894303"/>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5"/>
          <a:stretch>
            <a:fillRect/>
          </a:stretch>
        </p:blipFill>
        <p:spPr>
          <a:xfrm>
            <a:off x="2133600" y="4563035"/>
            <a:ext cx="5145333" cy="738746"/>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7916884" y="2510531"/>
            <a:ext cx="220173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المحاضرة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السادسة</a:t>
            </a:r>
          </a:p>
        </p:txBody>
      </p:sp>
      <p:sp>
        <p:nvSpPr>
          <p:cNvPr id="3" name="Rectangle 2">
            <a:extLst>
              <a:ext uri="{FF2B5EF4-FFF2-40B4-BE49-F238E27FC236}">
                <a16:creationId xmlns:a16="http://schemas.microsoft.com/office/drawing/2014/main" id="{528A6A33-493C-4459-9656-3020A29D35E3}"/>
              </a:ext>
            </a:extLst>
          </p:cNvPr>
          <p:cNvSpPr/>
          <p:nvPr/>
        </p:nvSpPr>
        <p:spPr>
          <a:xfrm>
            <a:off x="1951707" y="4497792"/>
            <a:ext cx="5327227" cy="646331"/>
          </a:xfrm>
          <a:prstGeom prst="rect">
            <a:avLst/>
          </a:prstGeom>
        </p:spPr>
        <p:txBody>
          <a:bodyPr wrap="square">
            <a:spAutoFit/>
          </a:bodyPr>
          <a:lstStyle/>
          <a:p>
            <a:pPr algn="r"/>
            <a:r>
              <a:rPr lang="ar-EG" sz="3600" b="1" dirty="0">
                <a:solidFill>
                  <a:schemeClr val="bg1"/>
                </a:solidFill>
                <a:latin typeface="Calibri" panose="020F0502020204030204" pitchFamily="34" charset="0"/>
                <a:ea typeface="Calibri" panose="020F0502020204030204" pitchFamily="34" charset="0"/>
              </a:rPr>
              <a:t>طرفا الجريمة السيبرانية:</a:t>
            </a:r>
            <a:endParaRPr lang="en-US" sz="3600" dirty="0">
              <a:solidFill>
                <a:schemeClr val="bg1"/>
              </a:solidFill>
            </a:endParaRPr>
          </a:p>
        </p:txBody>
      </p:sp>
    </p:spTree>
    <p:custDataLst>
      <p:tags r:id="rId1"/>
    </p:custDataLst>
    <p:extLst>
      <p:ext uri="{BB962C8B-B14F-4D97-AF65-F5344CB8AC3E}">
        <p14:creationId xmlns:p14="http://schemas.microsoft.com/office/powerpoint/2010/main" val="2606585645"/>
      </p:ext>
    </p:extLst>
  </p:cSld>
  <p:clrMapOvr>
    <a:masterClrMapping/>
  </p:clrMapOvr>
  <p:transition spd="slow">
    <p:randomBar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57765"/>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527967" y="163837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3"/>
          <a:stretch>
            <a:fillRect/>
          </a:stretch>
        </p:blipFill>
        <p:spPr>
          <a:xfrm>
            <a:off x="1632124" y="3428999"/>
            <a:ext cx="4589222" cy="1400733"/>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2578094" y="2105793"/>
            <a:ext cx="220173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المحاضرة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السابعة</a:t>
            </a:r>
          </a:p>
        </p:txBody>
      </p:sp>
      <p:sp>
        <p:nvSpPr>
          <p:cNvPr id="3" name="TextBox 2">
            <a:extLst>
              <a:ext uri="{FF2B5EF4-FFF2-40B4-BE49-F238E27FC236}">
                <a16:creationId xmlns:a16="http://schemas.microsoft.com/office/drawing/2014/main" id="{A50B4774-08E3-448D-97FC-5C0758DBE1B9}"/>
              </a:ext>
            </a:extLst>
          </p:cNvPr>
          <p:cNvSpPr txBox="1"/>
          <p:nvPr/>
        </p:nvSpPr>
        <p:spPr>
          <a:xfrm>
            <a:off x="1261920" y="3663070"/>
            <a:ext cx="4834080" cy="954107"/>
          </a:xfrm>
          <a:prstGeom prst="rect">
            <a:avLst/>
          </a:prstGeom>
          <a:noFill/>
        </p:spPr>
        <p:txBody>
          <a:bodyPr wrap="square" rtlCol="0">
            <a:spAutoFit/>
          </a:bodyPr>
          <a:lstStyle/>
          <a:p>
            <a:pPr algn="r" rtl="1"/>
            <a:r>
              <a:rPr lang="ar-EG" sz="2800" b="1" dirty="0">
                <a:solidFill>
                  <a:schemeClr val="bg1"/>
                </a:solidFill>
              </a:rPr>
              <a:t>الطبيعة القانونية للجريمة السيبرانية وأركانها:</a:t>
            </a:r>
            <a:endParaRPr lang="en-US" sz="2800" b="1" dirty="0">
              <a:solidFill>
                <a:schemeClr val="bg1"/>
              </a:solidFill>
            </a:endParaRPr>
          </a:p>
        </p:txBody>
      </p:sp>
      <p:pic>
        <p:nvPicPr>
          <p:cNvPr id="10" name="Picture 2" descr="Pin on Quick Saves">
            <a:extLst>
              <a:ext uri="{FF2B5EF4-FFF2-40B4-BE49-F238E27FC236}">
                <a16:creationId xmlns:a16="http://schemas.microsoft.com/office/drawing/2014/main" id="{7BCA5B23-B92D-4214-85FD-C0213587C5E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619756" y="1568315"/>
            <a:ext cx="3957060"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4543228"/>
      </p:ext>
    </p:extLst>
  </p:cSld>
  <p:clrMapOvr>
    <a:masterClrMapping/>
  </p:clrMapOvr>
  <p:transition spd="slow">
    <p:randomBar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2" descr="Who And What Are Cybercriminals? | Avast">
            <a:extLst>
              <a:ext uri="{FF2B5EF4-FFF2-40B4-BE49-F238E27FC236}">
                <a16:creationId xmlns:a16="http://schemas.microsoft.com/office/drawing/2014/main" id="{6A4C3BE5-123E-4A09-BC4F-3609A8D41A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4970" y="1472987"/>
            <a:ext cx="9345750" cy="41959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8122680" y="1711297"/>
            <a:ext cx="2420471" cy="210533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4"/>
          <a:stretch>
            <a:fillRect/>
          </a:stretch>
        </p:blipFill>
        <p:spPr>
          <a:xfrm>
            <a:off x="2198086" y="4544505"/>
            <a:ext cx="5970074" cy="724985"/>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8266838" y="2171506"/>
            <a:ext cx="220173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المحاضرة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الثامنة</a:t>
            </a:r>
          </a:p>
        </p:txBody>
      </p:sp>
      <p:sp>
        <p:nvSpPr>
          <p:cNvPr id="3" name="TextBox 2">
            <a:extLst>
              <a:ext uri="{FF2B5EF4-FFF2-40B4-BE49-F238E27FC236}">
                <a16:creationId xmlns:a16="http://schemas.microsoft.com/office/drawing/2014/main" id="{A50B4774-08E3-448D-97FC-5C0758DBE1B9}"/>
              </a:ext>
            </a:extLst>
          </p:cNvPr>
          <p:cNvSpPr txBox="1"/>
          <p:nvPr/>
        </p:nvSpPr>
        <p:spPr>
          <a:xfrm>
            <a:off x="2148747" y="4592045"/>
            <a:ext cx="6068752" cy="58477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3200" b="1" dirty="0">
                <a:solidFill>
                  <a:schemeClr val="bg1"/>
                </a:solidFill>
              </a:rPr>
              <a:t>  </a:t>
            </a:r>
            <a:r>
              <a:rPr lang="ar-EG" sz="3200" b="1" dirty="0">
                <a:solidFill>
                  <a:schemeClr val="bg1"/>
                </a:solidFill>
              </a:rPr>
              <a:t>نطاق تطبيق الجرائم السيبرانية:</a:t>
            </a:r>
          </a:p>
        </p:txBody>
      </p:sp>
    </p:spTree>
    <p:extLst>
      <p:ext uri="{BB962C8B-B14F-4D97-AF65-F5344CB8AC3E}">
        <p14:creationId xmlns:p14="http://schemas.microsoft.com/office/powerpoint/2010/main" val="489887634"/>
      </p:ext>
    </p:extLst>
  </p:cSld>
  <p:clrMapOvr>
    <a:masterClrMapping/>
  </p:clrMapOvr>
  <p:transition spd="slow">
    <p:randomBar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8122680" y="1711297"/>
            <a:ext cx="2420471" cy="210533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3"/>
          <a:stretch>
            <a:fillRect/>
          </a:stretch>
        </p:blipFill>
        <p:spPr>
          <a:xfrm>
            <a:off x="2540462" y="1973581"/>
            <a:ext cx="5754504" cy="1284397"/>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8295400" y="2201804"/>
            <a:ext cx="220173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المحاضرة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التاسعة</a:t>
            </a:r>
          </a:p>
        </p:txBody>
      </p:sp>
      <p:sp>
        <p:nvSpPr>
          <p:cNvPr id="3" name="TextBox 2">
            <a:extLst>
              <a:ext uri="{FF2B5EF4-FFF2-40B4-BE49-F238E27FC236}">
                <a16:creationId xmlns:a16="http://schemas.microsoft.com/office/drawing/2014/main" id="{A50B4774-08E3-448D-97FC-5C0758DBE1B9}"/>
              </a:ext>
            </a:extLst>
          </p:cNvPr>
          <p:cNvSpPr txBox="1"/>
          <p:nvPr/>
        </p:nvSpPr>
        <p:spPr>
          <a:xfrm>
            <a:off x="2281988" y="2077170"/>
            <a:ext cx="5860245" cy="1077218"/>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3200" b="1" dirty="0">
                <a:solidFill>
                  <a:schemeClr val="bg1"/>
                </a:solidFill>
              </a:rPr>
              <a:t>المواجهة الجنائية والتشريعية للجرائم السيبرانية:</a:t>
            </a:r>
          </a:p>
        </p:txBody>
      </p:sp>
      <p:pic>
        <p:nvPicPr>
          <p:cNvPr id="11" name="Picture 2" descr="What is Cybercrime?- Definition | how to prevent cybercrime- REVE Antivirus">
            <a:extLst>
              <a:ext uri="{FF2B5EF4-FFF2-40B4-BE49-F238E27FC236}">
                <a16:creationId xmlns:a16="http://schemas.microsoft.com/office/drawing/2014/main" id="{CB1812C0-C5C9-41A4-AAA0-A3F9A25D36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13" y="2763962"/>
            <a:ext cx="5834718"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0361731"/>
      </p:ext>
    </p:extLst>
  </p:cSld>
  <p:clrMapOvr>
    <a:masterClrMapping/>
  </p:clrMapOvr>
  <p:transition spd="slow">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987"/>
            <a:ext cx="9345750" cy="4174778"/>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8141084" y="1587095"/>
            <a:ext cx="2420471" cy="210533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A428016-4952-4529-BE5A-D9EFA66B119D}"/>
              </a:ext>
            </a:extLst>
          </p:cNvPr>
          <p:cNvPicPr>
            <a:picLocks noChangeAspect="1"/>
          </p:cNvPicPr>
          <p:nvPr/>
        </p:nvPicPr>
        <p:blipFill>
          <a:blip r:embed="rId3"/>
          <a:stretch>
            <a:fillRect/>
          </a:stretch>
        </p:blipFill>
        <p:spPr>
          <a:xfrm>
            <a:off x="1648849" y="1814163"/>
            <a:ext cx="6766057" cy="1425762"/>
          </a:xfrm>
          <a:prstGeom prst="rect">
            <a:avLst/>
          </a:prstGeom>
        </p:spPr>
      </p:pic>
      <p:sp>
        <p:nvSpPr>
          <p:cNvPr id="2" name="TextBox 1">
            <a:extLst>
              <a:ext uri="{FF2B5EF4-FFF2-40B4-BE49-F238E27FC236}">
                <a16:creationId xmlns:a16="http://schemas.microsoft.com/office/drawing/2014/main" id="{77B918D1-85EE-4947-91B0-18A0ADC6130E}"/>
              </a:ext>
            </a:extLst>
          </p:cNvPr>
          <p:cNvSpPr txBox="1"/>
          <p:nvPr/>
        </p:nvSpPr>
        <p:spPr>
          <a:xfrm>
            <a:off x="8341419" y="2039596"/>
            <a:ext cx="220173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المحاضرة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srgbClr val="FF0000"/>
                </a:solidFill>
              </a:rPr>
              <a:t>العاشرة</a:t>
            </a:r>
          </a:p>
        </p:txBody>
      </p:sp>
      <p:sp>
        <p:nvSpPr>
          <p:cNvPr id="3" name="TextBox 2">
            <a:extLst>
              <a:ext uri="{FF2B5EF4-FFF2-40B4-BE49-F238E27FC236}">
                <a16:creationId xmlns:a16="http://schemas.microsoft.com/office/drawing/2014/main" id="{A50B4774-08E3-448D-97FC-5C0758DBE1B9}"/>
              </a:ext>
            </a:extLst>
          </p:cNvPr>
          <p:cNvSpPr txBox="1"/>
          <p:nvPr/>
        </p:nvSpPr>
        <p:spPr>
          <a:xfrm>
            <a:off x="1974574" y="1914529"/>
            <a:ext cx="6148106" cy="120032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schemeClr val="bg1"/>
                </a:solidFill>
              </a:rPr>
              <a:t>المسئولية الجنائية للوسطاء والتعاون الدولي والشريعة الإسلامية في الجرائم السيبرانية: </a:t>
            </a:r>
          </a:p>
        </p:txBody>
      </p:sp>
      <p:pic>
        <p:nvPicPr>
          <p:cNvPr id="11" name="Picture 2" descr="Security computer cards GIF - Find on GIFER">
            <a:extLst>
              <a:ext uri="{FF2B5EF4-FFF2-40B4-BE49-F238E27FC236}">
                <a16:creationId xmlns:a16="http://schemas.microsoft.com/office/drawing/2014/main" id="{0D56BCD6-0344-4362-A1F0-A3799A66C91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5674" y="3428999"/>
            <a:ext cx="8608562" cy="20296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14522830"/>
      </p:ext>
    </p:extLst>
  </p:cSld>
  <p:clrMapOvr>
    <a:masterClrMapping/>
  </p:clrMapOvr>
  <p:transition spd="slow">
    <p:randomBar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03997" y="974060"/>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31062"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defRPr/>
            </a:pPr>
            <a:r>
              <a:rPr lang="ar-EG" sz="3600" dirty="0">
                <a:solidFill>
                  <a:srgbClr val="FF0000"/>
                </a:solidFill>
                <a:latin typeface="Times New Roman" panose="02020603050405020304" pitchFamily="18" charset="0"/>
                <a:ea typeface="Times New Roman" panose="02020603050405020304" pitchFamily="18" charset="0"/>
                <a:cs typeface="Helvetica" panose="020B0604020202020204" pitchFamily="34" charset="0"/>
              </a:rPr>
              <a:t>                        </a:t>
            </a: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en-US" sz="2000" dirty="0">
              <a:solidFill>
                <a:prstClr val="white"/>
              </a:solidFill>
              <a:latin typeface="Times New Roman" panose="02020603050405020304" pitchFamily="18" charset="0"/>
              <a:ea typeface="Times New Roman" panose="02020603050405020304" pitchFamily="18" charset="0"/>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4ACD6F3-4A49-40E0-AAC2-CAB32461C03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90165" y="1347944"/>
            <a:ext cx="9036423"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DE101AEF-BA65-48FF-9E01-C0396D7CD57A}"/>
              </a:ext>
            </a:extLst>
          </p:cNvPr>
          <p:cNvPicPr>
            <a:picLocks noChangeAspect="1"/>
          </p:cNvPicPr>
          <p:nvPr/>
        </p:nvPicPr>
        <p:blipFill>
          <a:blip r:embed="rId5"/>
          <a:stretch>
            <a:fillRect/>
          </a:stretch>
        </p:blipFill>
        <p:spPr>
          <a:xfrm>
            <a:off x="2187388" y="1578558"/>
            <a:ext cx="5327940" cy="3677228"/>
          </a:xfrm>
          <a:prstGeom prst="rect">
            <a:avLst/>
          </a:prstGeom>
        </p:spPr>
      </p:pic>
      <p:sp>
        <p:nvSpPr>
          <p:cNvPr id="4" name="TextBox 3"/>
          <p:cNvSpPr txBox="1"/>
          <p:nvPr/>
        </p:nvSpPr>
        <p:spPr>
          <a:xfrm>
            <a:off x="2293878" y="1649722"/>
            <a:ext cx="5076782" cy="3600986"/>
          </a:xfrm>
          <a:prstGeom prst="rect">
            <a:avLst/>
          </a:prstGeom>
          <a:noFill/>
        </p:spPr>
        <p:txBody>
          <a:bodyPr wrap="square" rtlCol="0">
            <a:spAutoFit/>
          </a:bodyPr>
          <a:lstStyle/>
          <a:p>
            <a:pPr algn="just" rtl="1"/>
            <a:r>
              <a:rPr lang="ar-EG" sz="2400" b="1" dirty="0">
                <a:solidFill>
                  <a:schemeClr val="bg1"/>
                </a:solidFill>
              </a:rPr>
              <a:t>بحلول نهاية هذا المقرر يجب علي الطالب أن يعرف:</a:t>
            </a:r>
          </a:p>
          <a:p>
            <a:pPr algn="just" rtl="1"/>
            <a:endParaRPr lang="ar-EG" sz="2000" b="1" dirty="0">
              <a:solidFill>
                <a:schemeClr val="bg1"/>
              </a:solidFill>
            </a:endParaRPr>
          </a:p>
          <a:p>
            <a:pPr marL="342900" lvl="0" indent="-342900" algn="just" rtl="1">
              <a:buFontTx/>
              <a:buAutoNum type="arabicPeriod"/>
            </a:pPr>
            <a:r>
              <a:rPr lang="ar-EG" sz="2000" b="1" dirty="0">
                <a:solidFill>
                  <a:schemeClr val="bg1"/>
                </a:solidFill>
              </a:rPr>
              <a:t>المعرفة والفهم النقدي لتطور الجريمة إلي أن تصبح جرائم السيبرانية.</a:t>
            </a:r>
          </a:p>
          <a:p>
            <a:pPr marL="342900" indent="-342900" algn="just" rtl="1">
              <a:buAutoNum type="arabicPeriod"/>
            </a:pPr>
            <a:r>
              <a:rPr lang="ar-EG" sz="2000" b="1" dirty="0">
                <a:solidFill>
                  <a:schemeClr val="bg1"/>
                </a:solidFill>
              </a:rPr>
              <a:t>معرفة وفهم الأعمال النظرية الرئيسية المتعلقة بالجرائم السيبرانية.</a:t>
            </a:r>
          </a:p>
          <a:p>
            <a:pPr marL="342900" indent="-342900" algn="just" rtl="1">
              <a:buAutoNum type="arabicPeriod"/>
            </a:pPr>
            <a:r>
              <a:rPr lang="ar-EG" sz="2000" b="1" dirty="0">
                <a:solidFill>
                  <a:schemeClr val="bg1"/>
                </a:solidFill>
              </a:rPr>
              <a:t>استخدام مفاهيم إجرامية مجردة ذات الصلة بالجرائم السيبرانية.</a:t>
            </a:r>
          </a:p>
          <a:p>
            <a:pPr marL="342900" indent="-342900" algn="just" rtl="1">
              <a:buAutoNum type="arabicPeriod"/>
            </a:pPr>
            <a:r>
              <a:rPr lang="ar-EG" sz="2000" b="1" dirty="0">
                <a:solidFill>
                  <a:schemeClr val="bg1"/>
                </a:solidFill>
              </a:rPr>
              <a:t>تحليل و تقييم للتشريعات في مواجهة الجرائم السيبرانية.</a:t>
            </a:r>
          </a:p>
        </p:txBody>
      </p:sp>
      <p:sp>
        <p:nvSpPr>
          <p:cNvPr id="9" name="Oval 8">
            <a:extLst>
              <a:ext uri="{FF2B5EF4-FFF2-40B4-BE49-F238E27FC236}">
                <a16:creationId xmlns:a16="http://schemas.microsoft.com/office/drawing/2014/main" id="{B81ABC57-6AE6-4D0E-BDA3-A47299B0E6B9}"/>
              </a:ext>
            </a:extLst>
          </p:cNvPr>
          <p:cNvSpPr/>
          <p:nvPr/>
        </p:nvSpPr>
        <p:spPr>
          <a:xfrm>
            <a:off x="7621818" y="3128682"/>
            <a:ext cx="3099970" cy="905436"/>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a:t>
            </a:r>
            <a:r>
              <a:rPr lang="ar-EG" sz="2000" b="1" dirty="0">
                <a:solidFill>
                  <a:srgbClr val="FF0000"/>
                </a:solidFill>
                <a:latin typeface="Alexandria" pitchFamily="2" charset="-78"/>
                <a:cs typeface="Alexandria" pitchFamily="2" charset="-78"/>
              </a:rPr>
              <a:t>خامسا </a:t>
            </a:r>
            <a:r>
              <a:rPr kumimoji="0" lang="ar-EG" sz="2000" b="1"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مخرجات المقرر:</a:t>
            </a:r>
          </a:p>
        </p:txBody>
      </p:sp>
    </p:spTree>
    <p:custDataLst>
      <p:tags r:id="rId1"/>
    </p:custDataLst>
    <p:extLst>
      <p:ext uri="{BB962C8B-B14F-4D97-AF65-F5344CB8AC3E}">
        <p14:creationId xmlns:p14="http://schemas.microsoft.com/office/powerpoint/2010/main" val="1577782187"/>
      </p:ext>
    </p:extLst>
  </p:cSld>
  <p:clrMapOvr>
    <a:masterClrMapping/>
  </p:clrMapOvr>
  <p:transition spd="slow">
    <p:randomBar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82198" y="1513475"/>
            <a:ext cx="7898379" cy="4216539"/>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4"/>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2,6,14</a:t>
            </a:r>
            <a:r>
              <a:rPr lang="en-US" sz="1600" dirty="0">
                <a:latin typeface="Alexandria Medium" pitchFamily="2" charset="-78"/>
                <a:ea typeface="Times New Roman" panose="02020603050405020304" pitchFamily="18" charset="0"/>
                <a:cs typeface="Alexandria Medium" pitchFamily="2" charset="-78"/>
                <a:hlinkClick r:id="rId5"/>
              </a:rPr>
              <a:t>https://www.google.com</a:t>
            </a:r>
            <a:endParaRPr lang="en-US"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15</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6"/>
              </a:rPr>
              <a:t>https://adcy.io/viewing-a-gif-in-microsoft-teams-allows-hackers-to-takeover-accounts/</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16. </a:t>
            </a:r>
            <a:r>
              <a:rPr lang="en-US" sz="1600" dirty="0">
                <a:latin typeface="Alexandria Medium" pitchFamily="2" charset="-78"/>
                <a:ea typeface="Times New Roman" panose="02020603050405020304" pitchFamily="18" charset="0"/>
                <a:cs typeface="Alexandria Medium" pitchFamily="2" charset="-78"/>
                <a:hlinkClick r:id="rId7"/>
              </a:rPr>
              <a:t>https://www.csoonline.com/article/573811/most-hackers-need-5-hours-or-less-to-break-into-enterprise-environments.html</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hlinkClick r:id="rId8"/>
              </a:rPr>
              <a:t>17. https://pinjarirehan.medium.com/transform-your-it-strategy-the-eye-opening-insights-from-hackers-53ad493eafb8</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18. </a:t>
            </a:r>
            <a:r>
              <a:rPr lang="en-US" sz="1600" dirty="0">
                <a:latin typeface="Alexandria Medium" pitchFamily="2" charset="-78"/>
                <a:ea typeface="Times New Roman" panose="02020603050405020304" pitchFamily="18" charset="0"/>
                <a:cs typeface="Alexandria Medium" pitchFamily="2" charset="-78"/>
                <a:hlinkClick r:id="rId9"/>
              </a:rPr>
              <a:t>https://sotor.com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19.</a:t>
            </a:r>
            <a:r>
              <a:rPr lang="en-US" sz="1600" dirty="0">
                <a:solidFill>
                  <a:prstClr val="black"/>
                </a:solidFill>
                <a:latin typeface="Alexandria Medium" pitchFamily="2" charset="-78"/>
                <a:ea typeface="Times New Roman" panose="02020603050405020304" pitchFamily="18" charset="0"/>
                <a:cs typeface="Alexandria Medium" pitchFamily="2" charset="-78"/>
                <a:hlinkClick r:id="rId10">
                  <a:extLst>
                    <a:ext uri="{A12FA001-AC4F-418D-AE19-62706E023703}">
                      <ahyp:hlinkClr xmlns:ahyp="http://schemas.microsoft.com/office/drawing/2018/hyperlinkcolor" val="tx"/>
                    </a:ext>
                  </a:extLst>
                </a:hlinkClick>
              </a:rPr>
              <a:t> https://shrishtikapoor01.medium.com</a:t>
            </a:r>
            <a:endParaRPr lang="en-US" sz="1600" dirty="0">
              <a:latin typeface="Alexandria Medium" pitchFamily="2" charset="-78"/>
              <a:ea typeface="Times New Roman" panose="02020603050405020304" pitchFamily="18" charset="0"/>
              <a:cs typeface="Alexandria Medium" pitchFamily="2" charset="-78"/>
            </a:endParaRPr>
          </a:p>
          <a:p>
            <a:pPr lvl="0"/>
            <a:r>
              <a:rPr lang="en-US" sz="1600" dirty="0">
                <a:latin typeface="Alexandria Medium" pitchFamily="2" charset="-78"/>
                <a:ea typeface="Times New Roman" panose="02020603050405020304" pitchFamily="18" charset="0"/>
                <a:cs typeface="Alexandria Medium" pitchFamily="2" charset="-78"/>
              </a:rPr>
              <a:t>20. </a:t>
            </a:r>
            <a:r>
              <a:rPr lang="en-US" sz="1600" dirty="0">
                <a:solidFill>
                  <a:prstClr val="black"/>
                </a:solidFill>
                <a:latin typeface="Alexandria Medium" pitchFamily="2" charset="-78"/>
                <a:ea typeface="Times New Roman" panose="02020603050405020304" pitchFamily="18" charset="0"/>
                <a:cs typeface="Alexandria Medium" pitchFamily="2" charset="-78"/>
                <a:hlinkClick r:id="rId11">
                  <a:extLst>
                    <a:ext uri="{A12FA001-AC4F-418D-AE19-62706E023703}">
                      <ahyp:hlinkClr xmlns:ahyp="http://schemas.microsoft.com/office/drawing/2018/hyperlinkcolor" val="tx"/>
                    </a:ext>
                  </a:extLst>
                </a:hlinkClick>
              </a:rPr>
              <a:t>https://in.pinterest.com/pin/pinterest--667517975999272064/</a:t>
            </a:r>
            <a:endParaRPr lang="en-US" sz="1600" dirty="0">
              <a:solidFill>
                <a:prstClr val="black"/>
              </a:solidFill>
              <a:latin typeface="Alexandria Medium" pitchFamily="2" charset="-78"/>
              <a:ea typeface="Times New Roman" panose="02020603050405020304" pitchFamily="18" charset="0"/>
              <a:cs typeface="Alexandria Medium" pitchFamily="2" charset="-78"/>
            </a:endParaRPr>
          </a:p>
          <a:p>
            <a:pPr lvl="0"/>
            <a:r>
              <a:rPr lang="en-US" sz="1600" dirty="0">
                <a:solidFill>
                  <a:prstClr val="black"/>
                </a:solidFill>
                <a:latin typeface="Alexandria Medium" pitchFamily="2" charset="-78"/>
                <a:ea typeface="Times New Roman" panose="02020603050405020304" pitchFamily="18" charset="0"/>
                <a:cs typeface="Alexandria Medium" pitchFamily="2" charset="-78"/>
              </a:rPr>
              <a:t>22. </a:t>
            </a:r>
            <a:r>
              <a:rPr lang="en-US" sz="1400" dirty="0">
                <a:solidFill>
                  <a:prstClr val="black"/>
                </a:solidFill>
                <a:latin typeface="Alexandria Medium" pitchFamily="2" charset="-78"/>
                <a:ea typeface="Times New Roman" panose="02020603050405020304" pitchFamily="18" charset="0"/>
                <a:cs typeface="Alexandria Medium" pitchFamily="2" charset="-78"/>
                <a:hlinkClick r:id="rId12">
                  <a:extLst>
                    <a:ext uri="{A12FA001-AC4F-418D-AE19-62706E023703}">
                      <ahyp:hlinkClr xmlns:ahyp="http://schemas.microsoft.com/office/drawing/2018/hyperlinkcolor" val="tx"/>
                    </a:ext>
                  </a:extLst>
                </a:hlinkClick>
              </a:rPr>
              <a:t>https://blog.avast.com/who-and-what-are-cybercriminals-avast</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cs typeface="Alexandria Medium" pitchFamily="2" charset="-78"/>
              </a:rPr>
              <a:t>23. </a:t>
            </a:r>
            <a:r>
              <a:rPr lang="en-US" sz="1600" dirty="0">
                <a:solidFill>
                  <a:prstClr val="black"/>
                </a:solidFill>
                <a:latin typeface="Alexandria Medium" pitchFamily="2" charset="-78"/>
                <a:ea typeface="Times New Roman" panose="02020603050405020304" pitchFamily="18" charset="0"/>
                <a:cs typeface="Alexandria Medium" pitchFamily="2" charset="-78"/>
                <a:hlinkClick r:id="rId13">
                  <a:extLst>
                    <a:ext uri="{A12FA001-AC4F-418D-AE19-62706E023703}">
                      <ahyp:hlinkClr xmlns:ahyp="http://schemas.microsoft.com/office/drawing/2018/hyperlinkcolor" val="tx"/>
                    </a:ext>
                  </a:extLst>
                </a:hlinkClick>
              </a:rPr>
              <a:t>https://www.reveantivirus.com/en/computer-security-threats/cybercrime</a:t>
            </a:r>
            <a:endParaRPr lang="en-US" sz="1600" dirty="0">
              <a:solidFill>
                <a:prstClr val="black"/>
              </a:solidFill>
              <a:latin typeface="Alexandria Medium" pitchFamily="2" charset="-78"/>
              <a:ea typeface="Times New Roman" panose="02020603050405020304" pitchFamily="18" charset="0"/>
              <a:cs typeface="Alexandria Medium" pitchFamily="2" charset="-78"/>
            </a:endParaRPr>
          </a:p>
          <a:p>
            <a:pPr lvl="0"/>
            <a:r>
              <a:rPr lang="en-US" sz="1600" dirty="0">
                <a:solidFill>
                  <a:prstClr val="black"/>
                </a:solidFill>
                <a:latin typeface="Alexandria Medium" pitchFamily="2" charset="-78"/>
                <a:ea typeface="Times New Roman" panose="02020603050405020304" pitchFamily="18" charset="0"/>
                <a:cs typeface="Alexandria Medium" pitchFamily="2" charset="-78"/>
              </a:rPr>
              <a:t>24.</a:t>
            </a:r>
            <a:r>
              <a:rPr lang="en-US" sz="1400" dirty="0">
                <a:solidFill>
                  <a:prstClr val="black"/>
                </a:solidFill>
                <a:latin typeface="Alexandria Medium" pitchFamily="2" charset="-78"/>
                <a:ea typeface="Times New Roman" panose="02020603050405020304" pitchFamily="18" charset="0"/>
                <a:cs typeface="Alexandria Medium" pitchFamily="2" charset="-78"/>
              </a:rPr>
              <a:t> 33. </a:t>
            </a:r>
            <a:r>
              <a:rPr lang="en-US" sz="1400" dirty="0">
                <a:solidFill>
                  <a:prstClr val="black"/>
                </a:solidFill>
                <a:latin typeface="Alexandria Medium" pitchFamily="2" charset="-78"/>
                <a:ea typeface="Times New Roman" panose="02020603050405020304" pitchFamily="18" charset="0"/>
                <a:cs typeface="Alexandria Medium" pitchFamily="2" charset="-78"/>
                <a:hlinkClick r:id="rId14">
                  <a:extLst>
                    <a:ext uri="{A12FA001-AC4F-418D-AE19-62706E023703}">
                      <ahyp:hlinkClr xmlns:ahyp="http://schemas.microsoft.com/office/drawing/2018/hyperlinkcolor" val="tx"/>
                    </a:ext>
                  </a:extLst>
                </a:hlinkClick>
              </a:rPr>
              <a:t>https://gifer.com/en/72uZ#google_vignette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25. </a:t>
            </a:r>
            <a:r>
              <a:rPr lang="en-US" sz="1600" dirty="0">
                <a:latin typeface="Alexandria Medium" pitchFamily="2" charset="-78"/>
                <a:ea typeface="Times New Roman" panose="02020603050405020304" pitchFamily="18" charset="0"/>
                <a:cs typeface="Alexandria Medium" pitchFamily="2" charset="-78"/>
                <a:hlinkClick r:id="rId15"/>
              </a:rPr>
              <a:t>https://officialdvius.medium.com</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26</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343154" y="1031799"/>
            <a:ext cx="2790857" cy="110551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randomBa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11" name="Audio 2">
            <a:hlinkClick r:id="" action="ppaction://media"/>
            <a:extLst>
              <a:ext uri="{FF2B5EF4-FFF2-40B4-BE49-F238E27FC236}">
                <a16:creationId xmlns:a16="http://schemas.microsoft.com/office/drawing/2014/main" id="{C6CC02B1-B0C2-492D-9A82-17C8963E4F8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043"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5|0.8"/>
</p:tagLst>
</file>

<file path=ppt/tags/tag3.xml><?xml version="1.0" encoding="utf-8"?>
<p:tagLst xmlns:a="http://schemas.openxmlformats.org/drawingml/2006/main" xmlns:r="http://schemas.openxmlformats.org/officeDocument/2006/relationships" xmlns:p="http://schemas.openxmlformats.org/presentationml/2006/main">
  <p:tag name="TIMING" val="|0.5|1"/>
</p:tagLst>
</file>

<file path=ppt/tags/tag4.xml><?xml version="1.0" encoding="utf-8"?>
<p:tagLst xmlns:a="http://schemas.openxmlformats.org/drawingml/2006/main" xmlns:r="http://schemas.openxmlformats.org/officeDocument/2006/relationships" xmlns:p="http://schemas.openxmlformats.org/presentationml/2006/main">
  <p:tag name="TIMING" val="|1.2"/>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4|0.8"/>
</p:tagLst>
</file>

<file path=ppt/tags/tag7.xml><?xml version="1.0" encoding="utf-8"?>
<p:tagLst xmlns:a="http://schemas.openxmlformats.org/drawingml/2006/main" xmlns:r="http://schemas.openxmlformats.org/officeDocument/2006/relationships" xmlns:p="http://schemas.openxmlformats.org/presentationml/2006/main">
  <p:tag name="TIMING" val="|10.1"/>
</p:tagLst>
</file>

<file path=ppt/tags/tag8.xml><?xml version="1.0" encoding="utf-8"?>
<p:tagLst xmlns:a="http://schemas.openxmlformats.org/drawingml/2006/main" xmlns:r="http://schemas.openxmlformats.org/officeDocument/2006/relationships" xmlns:p="http://schemas.openxmlformats.org/presentationml/2006/main">
  <p:tag name="TIMING" val="|0.6"/>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5"/>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8"/>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7"/>
</p:tagLst>
</file>

<file path=ppt/tags/tag15.xml><?xml version="1.0" encoding="utf-8"?>
<p:tagLst xmlns:a="http://schemas.openxmlformats.org/drawingml/2006/main" xmlns:r="http://schemas.openxmlformats.org/officeDocument/2006/relationships" xmlns:p="http://schemas.openxmlformats.org/presentationml/2006/main">
  <p:tag name="TIMING" val="|0.6"/>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
</p:tagLst>
</file>

<file path=ppt/tags/tag18.xml><?xml version="1.0" encoding="utf-8"?>
<p:tagLst xmlns:a="http://schemas.openxmlformats.org/drawingml/2006/main" xmlns:r="http://schemas.openxmlformats.org/officeDocument/2006/relationships" xmlns:p="http://schemas.openxmlformats.org/presentationml/2006/main">
  <p:tag name="TIMING" val="|1.1"/>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5228036-FA16-4CAF-9585-99D7375A8BC3}"/>
</file>

<file path=customXml/itemProps2.xml><?xml version="1.0" encoding="utf-8"?>
<ds:datastoreItem xmlns:ds="http://schemas.openxmlformats.org/officeDocument/2006/customXml" ds:itemID="{90C3EF46-5D0E-4410-9CED-1B5DE3216FB2}"/>
</file>

<file path=docProps/app.xml><?xml version="1.0" encoding="utf-8"?>
<Properties xmlns="http://schemas.openxmlformats.org/officeDocument/2006/extended-properties" xmlns:vt="http://schemas.openxmlformats.org/officeDocument/2006/docPropsVTypes">
  <TotalTime>2098</TotalTime>
  <Words>572</Words>
  <Application>Microsoft Office PowerPoint</Application>
  <PresentationFormat>Widescreen</PresentationFormat>
  <Paragraphs>199</Paragraphs>
  <Slides>27</Slides>
  <Notes>25</Notes>
  <HiddenSlides>0</HiddenSlides>
  <MMClips>2</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27</vt:i4>
      </vt:variant>
    </vt:vector>
  </HeadingPairs>
  <TitlesOfParts>
    <vt:vector size="38" baseType="lpstr">
      <vt:lpstr>Alexandria</vt:lpstr>
      <vt:lpstr>Alexandria ExtraBold</vt:lpstr>
      <vt:lpstr>Alexandria Medium</vt:lpstr>
      <vt:lpstr>Amiri</vt:lpstr>
      <vt:lpstr>Arial</vt:lpstr>
      <vt:lpstr>Calibri</vt:lpstr>
      <vt:lpstr>Glory</vt:lpstr>
      <vt:lpstr>Helvetica</vt:lpstr>
      <vt:lpstr>PT Bold Heading</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173</cp:revision>
  <dcterms:created xsi:type="dcterms:W3CDTF">2023-04-29T09:08:00Z</dcterms:created>
  <dcterms:modified xsi:type="dcterms:W3CDTF">2024-05-31T06:40:24Z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