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sldIdLst>
    <p:sldId id="480" r:id="rId5"/>
    <p:sldId id="303" r:id="rId6"/>
    <p:sldId id="271" r:id="rId7"/>
    <p:sldId id="520" r:id="rId8"/>
    <p:sldId id="313" r:id="rId9"/>
    <p:sldId id="518" r:id="rId10"/>
    <p:sldId id="517" r:id="rId11"/>
    <p:sldId id="482" r:id="rId12"/>
    <p:sldId id="256" r:id="rId13"/>
    <p:sldId id="486" r:id="rId14"/>
    <p:sldId id="488" r:id="rId15"/>
    <p:sldId id="306" r:id="rId16"/>
    <p:sldId id="487" r:id="rId17"/>
    <p:sldId id="490" r:id="rId18"/>
    <p:sldId id="481" r:id="rId19"/>
    <p:sldId id="492" r:id="rId20"/>
    <p:sldId id="493" r:id="rId21"/>
    <p:sldId id="494" r:id="rId22"/>
    <p:sldId id="495" r:id="rId23"/>
    <p:sldId id="496" r:id="rId24"/>
    <p:sldId id="497" r:id="rId25"/>
    <p:sldId id="525" r:id="rId26"/>
    <p:sldId id="498" r:id="rId27"/>
    <p:sldId id="499" r:id="rId28"/>
    <p:sldId id="501" r:id="rId29"/>
    <p:sldId id="491" r:id="rId30"/>
    <p:sldId id="502" r:id="rId31"/>
    <p:sldId id="504" r:id="rId32"/>
    <p:sldId id="506" r:id="rId33"/>
    <p:sldId id="509" r:id="rId34"/>
    <p:sldId id="510" r:id="rId35"/>
    <p:sldId id="511" r:id="rId36"/>
    <p:sldId id="512" r:id="rId37"/>
    <p:sldId id="513" r:id="rId38"/>
    <p:sldId id="514" r:id="rId39"/>
    <p:sldId id="516" r:id="rId40"/>
    <p:sldId id="526" r:id="rId41"/>
    <p:sldId id="528" r:id="rId42"/>
    <p:sldId id="529" r:id="rId43"/>
    <p:sldId id="530" r:id="rId44"/>
    <p:sldId id="519"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20"/>
            <p14:sldId id="313"/>
            <p14:sldId id="518"/>
            <p14:sldId id="517"/>
            <p14:sldId id="482"/>
            <p14:sldId id="256"/>
            <p14:sldId id="486"/>
            <p14:sldId id="488"/>
            <p14:sldId id="306"/>
            <p14:sldId id="487"/>
            <p14:sldId id="490"/>
            <p14:sldId id="481"/>
            <p14:sldId id="492"/>
            <p14:sldId id="493"/>
            <p14:sldId id="494"/>
            <p14:sldId id="495"/>
            <p14:sldId id="496"/>
            <p14:sldId id="497"/>
            <p14:sldId id="525"/>
            <p14:sldId id="498"/>
            <p14:sldId id="499"/>
            <p14:sldId id="501"/>
            <p14:sldId id="491"/>
            <p14:sldId id="502"/>
            <p14:sldId id="504"/>
            <p14:sldId id="506"/>
            <p14:sldId id="509"/>
            <p14:sldId id="510"/>
            <p14:sldId id="511"/>
            <p14:sldId id="512"/>
            <p14:sldId id="513"/>
            <p14:sldId id="514"/>
            <p14:sldId id="516"/>
            <p14:sldId id="526"/>
            <p14:sldId id="528"/>
            <p14:sldId id="529"/>
            <p14:sldId id="530"/>
            <p14:sldId id="519"/>
          </p14:sldIdLst>
        </p14:section>
        <p14:section name="Untitled Section" id="{2F6AD2C2-46A9-4BC4-94FF-3A698A8E8EFB}">
          <p14:sldIdLst>
            <p14:sldId id="349"/>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58221"/>
    <a:srgbClr val="669BBC"/>
    <a:srgbClr val="FFD200"/>
    <a:srgbClr val="203E5F"/>
    <a:srgbClr val="000000"/>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74" d="100"/>
          <a:sy n="74" d="100"/>
        </p:scale>
        <p:origin x="336" y="-5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presProps" Target="presProps.xml"/><Relationship Id="rId8" Type="http://schemas.openxmlformats.org/officeDocument/2006/relationships/slide" Target="slides/slide4.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6/19/2024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0820112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9161373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24386818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0734253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003036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97045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571138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6/19/2024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6/19/2024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6/19/2024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6/19/2024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6/19/2024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6/19/2024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6.xml"/><Relationship Id="rId5" Type="http://schemas.openxmlformats.org/officeDocument/2006/relationships/image" Target="../media/image12.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11911" y="4922347"/>
            <a:ext cx="5216525" cy="400110"/>
          </a:xfrm>
          <a:prstGeom prst="rect">
            <a:avLst/>
          </a:prstGeom>
          <a:noFill/>
        </p:spPr>
        <p:txBody>
          <a:bodyPr wrap="square" rtlCol="0">
            <a:spAutoFit/>
          </a:bodyPr>
          <a:lstStyle/>
          <a:p>
            <a:r>
              <a:rPr lang="ar-EG" sz="2000" dirty="0" smtClean="0">
                <a:latin typeface="Alexandria" charset="0"/>
                <a:cs typeface="Alexandria" charset="0"/>
              </a:rPr>
              <a:t>إعداد د/ مرفت محمد  </a:t>
            </a:r>
            <a:endParaRPr lang="ar-EG" sz="2000" dirty="0">
              <a:latin typeface="Alexandria" charset="0"/>
              <a:cs typeface="Alexandria" charset="0"/>
            </a:endParaRPr>
          </a:p>
        </p:txBody>
      </p:sp>
      <p:sp>
        <p:nvSpPr>
          <p:cNvPr id="31" name="TextBox 30"/>
          <p:cNvSpPr txBox="1"/>
          <p:nvPr/>
        </p:nvSpPr>
        <p:spPr>
          <a:xfrm>
            <a:off x="537277" y="2424037"/>
            <a:ext cx="3972378" cy="2123658"/>
          </a:xfrm>
          <a:prstGeom prst="rect">
            <a:avLst/>
          </a:prstGeom>
          <a:noFill/>
        </p:spPr>
        <p:txBody>
          <a:bodyPr wrap="square" rtlCol="0">
            <a:spAutoFit/>
          </a:bodyPr>
          <a:lstStyle/>
          <a:p>
            <a:pPr algn="ctr"/>
            <a:r>
              <a:rPr lang="ar-EG" sz="4400" b="1" dirty="0" smtClean="0">
                <a:solidFill>
                  <a:srgbClr val="00B0F0"/>
                </a:solidFill>
                <a:latin typeface="Alexandria" charset="0"/>
                <a:cs typeface="Alexandria" charset="0"/>
              </a:rPr>
              <a:t>محاضرة 3 </a:t>
            </a:r>
          </a:p>
          <a:p>
            <a:pPr algn="ctr"/>
            <a:r>
              <a:rPr lang="ar-EG" sz="4400" b="1" dirty="0" smtClean="0">
                <a:solidFill>
                  <a:srgbClr val="00B0F0"/>
                </a:solidFill>
                <a:latin typeface="Alexandria" charset="0"/>
                <a:cs typeface="Alexandria" charset="0"/>
              </a:rPr>
              <a:t>لمقرر</a:t>
            </a:r>
          </a:p>
          <a:p>
            <a:pPr algn="ctr"/>
            <a:r>
              <a:rPr lang="ar-EG" sz="4400" b="1" dirty="0" smtClean="0">
                <a:solidFill>
                  <a:srgbClr val="00B0F0"/>
                </a:solidFill>
                <a:latin typeface="Alexandria" charset="0"/>
                <a:cs typeface="Alexandria" charset="0"/>
              </a:rPr>
              <a:t>مهارات بحثية 3</a:t>
            </a: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bg1"/>
                </a:solidFill>
                <a:latin typeface="Alexandria" charset="0"/>
                <a:cs typeface="Alexandria" charset="0"/>
              </a:rPr>
              <a:t>محاضرة 3</a:t>
            </a:r>
            <a:endParaRPr lang="en-US" sz="2800" b="1" dirty="0">
              <a:solidFill>
                <a:schemeClr val="bg1"/>
              </a:solidFill>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161443" cy="769441"/>
          </a:xfrm>
          <a:prstGeom prst="rect">
            <a:avLst/>
          </a:prstGeom>
          <a:noFill/>
        </p:spPr>
        <p:txBody>
          <a:bodyPr wrap="none" rtlCol="0">
            <a:spAutoFit/>
          </a:bodyPr>
          <a:lstStyle/>
          <a:p>
            <a:r>
              <a:rPr lang="ar-EG" sz="4400" b="1" dirty="0" smtClean="0">
                <a:solidFill>
                  <a:srgbClr val="00B0F0"/>
                </a:solidFill>
                <a:latin typeface="Alexandria" charset="0"/>
                <a:cs typeface="Alexandria" charset="0"/>
              </a:rPr>
              <a:t>مهارات بحثية 3</a:t>
            </a:r>
            <a:endParaRPr lang="en-US" sz="4400" b="1" dirty="0">
              <a:solidFill>
                <a:srgbClr val="00B0F0"/>
              </a:solidFill>
              <a:latin typeface="Alexandria" charset="0"/>
              <a:cs typeface="Alexandria" charset="0"/>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smtClean="0">
                <a:solidFill>
                  <a:schemeClr val="tx1"/>
                </a:solidFill>
                <a:latin typeface="Alexandria" charset="0"/>
                <a:cs typeface="Alexandria" charset="0"/>
              </a:rPr>
              <a:t>محاضرة 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521970"/>
          </a:xfrm>
          <a:prstGeom prst="rect">
            <a:avLst/>
          </a:prstGeom>
          <a:noFill/>
        </p:spPr>
        <p:txBody>
          <a:bodyPr wrap="square" rtlCol="0">
            <a:spAutoFit/>
          </a:bodyPr>
          <a:lstStyle/>
          <a:p>
            <a:r>
              <a:rPr lang="ar-EG" sz="2800" b="1" dirty="0" smtClean="0">
                <a:solidFill>
                  <a:srgbClr val="00B0F0"/>
                </a:solidFill>
                <a:latin typeface="Alexandria" charset="0"/>
                <a:cs typeface="Alexandria" charset="0"/>
              </a:rPr>
              <a:t>د/ مرفت محمد</a:t>
            </a:r>
            <a:endParaRPr lang="en-US" sz="2800" b="1" dirty="0">
              <a:solidFill>
                <a:srgbClr val="00B0F0"/>
              </a:solidFill>
              <a:latin typeface="Alexandria" charset="0"/>
              <a:cs typeface="Alexandria" charset="0"/>
            </a:endParaRPr>
          </a:p>
        </p:txBody>
      </p:sp>
      <p:sp>
        <p:nvSpPr>
          <p:cNvPr id="13" name="TextBox 12"/>
          <p:cNvSpPr txBox="1"/>
          <p:nvPr/>
        </p:nvSpPr>
        <p:spPr>
          <a:xfrm>
            <a:off x="459185" y="5830966"/>
            <a:ext cx="4886463" cy="460375"/>
          </a:xfrm>
          <a:prstGeom prst="rect">
            <a:avLst/>
          </a:prstGeom>
          <a:noFill/>
        </p:spPr>
        <p:txBody>
          <a:bodyPr wrap="square" rtlCol="0">
            <a:spAutoFit/>
          </a:bodyPr>
          <a:lstStyle/>
          <a:p>
            <a:r>
              <a:rPr lang="ar-EG" sz="2400" dirty="0" smtClean="0">
                <a:solidFill>
                  <a:srgbClr val="00B0F0"/>
                </a:solidFill>
                <a:latin typeface="Alexandria" charset="0"/>
                <a:cs typeface="Alexandria" charset="0"/>
              </a:rPr>
              <a:t>إعداد </a:t>
            </a:r>
            <a:endParaRPr lang="en-US" sz="2400" dirty="0">
              <a:solidFill>
                <a:srgbClr val="00B0F0"/>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492624" y="4884389"/>
            <a:ext cx="4382459" cy="698717"/>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تهدف المحاضرة الى مساعدة الباحثين على كيفية صياغة أهمية دراستهم وأهدافها.</a:t>
            </a:r>
            <a:endParaRPr lang="en-US" sz="1400" dirty="0">
              <a:latin typeface="Alexandria" charset="0"/>
              <a:cs typeface="Alexandria" charset="0"/>
            </a:endParaRPr>
          </a:p>
        </p:txBody>
      </p:sp>
      <p:sp>
        <p:nvSpPr>
          <p:cNvPr id="41" name="TextBox 40"/>
          <p:cNvSpPr txBox="1"/>
          <p:nvPr/>
        </p:nvSpPr>
        <p:spPr>
          <a:xfrm>
            <a:off x="6301339" y="1259391"/>
            <a:ext cx="2146742"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أهداف المحاضرة</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448050"/>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099648" y="1105201"/>
            <a:ext cx="99364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430306" y="4884389"/>
            <a:ext cx="5444777" cy="1061829"/>
          </a:xfrm>
          <a:prstGeom prst="rect">
            <a:avLst/>
          </a:prstGeom>
          <a:noFill/>
        </p:spPr>
        <p:txBody>
          <a:bodyPr wrap="square">
            <a:spAutoFit/>
          </a:bodyPr>
          <a:lstStyle/>
          <a:p>
            <a:pPr algn="r" rtl="1">
              <a:lnSpc>
                <a:spcPct val="150000"/>
              </a:lnSpc>
            </a:pPr>
            <a:r>
              <a:rPr lang="ar-EG" sz="1400" dirty="0" smtClean="0">
                <a:latin typeface="Alexandria" charset="0"/>
                <a:cs typeface="Alexandria" charset="0"/>
              </a:rPr>
              <a:t>في المحاضرة السابقة استعرضنا كيفية الصياغة السليمة لمقدمة الدراسة ومشكلتها، ومواصفات المشكلة الجيدة، والمشكلات التي تواجه الباحث أثناء صياغته للمشكلة. واليوم نستعرض ان شاء الله أهمية الدراسة وأهدافها.                          </a:t>
            </a:r>
            <a:endParaRPr lang="en-US" sz="1400" dirty="0">
              <a:latin typeface="Alexandria" charset="0"/>
              <a:cs typeface="Alexandria" charset="0"/>
            </a:endParaRPr>
          </a:p>
        </p:txBody>
      </p:sp>
      <p:sp>
        <p:nvSpPr>
          <p:cNvPr id="41" name="TextBox 40"/>
          <p:cNvSpPr txBox="1"/>
          <p:nvPr/>
        </p:nvSpPr>
        <p:spPr>
          <a:xfrm>
            <a:off x="6301339" y="1259391"/>
            <a:ext cx="2324675" cy="523220"/>
          </a:xfrm>
          <a:prstGeom prst="rect">
            <a:avLst/>
          </a:prstGeom>
          <a:noFill/>
        </p:spPr>
        <p:txBody>
          <a:bodyPr wrap="none" rtlCol="0">
            <a:spAutoFit/>
          </a:bodyPr>
          <a:lstStyle/>
          <a:p>
            <a:r>
              <a:rPr lang="ar-EG" sz="2800" b="1" dirty="0" smtClean="0">
                <a:solidFill>
                  <a:srgbClr val="00B0F0"/>
                </a:solidFill>
                <a:latin typeface="Alexandria" charset="0"/>
                <a:cs typeface="Alexandria" charset="0"/>
              </a:rPr>
              <a:t>التمهيد للمحاضرة </a:t>
            </a:r>
            <a:endParaRPr lang="en-US" sz="28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EG" sz="1400" dirty="0" smtClean="0">
                <a:solidFill>
                  <a:schemeClr val="bg1"/>
                </a:solidFill>
                <a:latin typeface="Alexandria" charset="0"/>
                <a:cs typeface="Alexandria" charset="0"/>
              </a:rPr>
              <a:t>محاضرة</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07946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أهداف المحاضرة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600438"/>
          </a:xfrm>
          <a:prstGeom prst="rect">
            <a:avLst/>
          </a:prstGeom>
          <a:noFill/>
        </p:spPr>
        <p:txBody>
          <a:bodyPr wrap="square" rtlCol="0">
            <a:spAutoFit/>
          </a:bodyPr>
          <a:lstStyle/>
          <a:p>
            <a:endParaRPr lang="en-US" sz="1400" dirty="0">
              <a:latin typeface="Alexandria" charset="0"/>
              <a:cs typeface="Alexandria" charset="0"/>
            </a:endParaRPr>
          </a:p>
          <a:p>
            <a:pPr algn="justLow" rtl="1">
              <a:lnSpc>
                <a:spcPct val="150000"/>
              </a:lnSpc>
            </a:pPr>
            <a:r>
              <a:rPr lang="ar-EG" sz="1400" dirty="0" smtClean="0">
                <a:latin typeface="Alexandria" charset="0"/>
                <a:cs typeface="Alexandria" charset="0"/>
              </a:rPr>
              <a:t>تهدف المحاضرة الى استعراض النقاط التالية:-</a:t>
            </a:r>
          </a:p>
          <a:p>
            <a:pPr marL="342900" indent="-342900" algn="justLow" rtl="1">
              <a:lnSpc>
                <a:spcPct val="150000"/>
              </a:lnSpc>
              <a:buFontTx/>
              <a:buChar char="-"/>
            </a:pPr>
            <a:r>
              <a:rPr lang="ar-EG" sz="1400" dirty="0" smtClean="0">
                <a:latin typeface="Alexandria" charset="0"/>
                <a:cs typeface="Alexandria" charset="0"/>
              </a:rPr>
              <a:t>مساعدة  الباحثين على كيفية صياغة أهمية الدراسة.</a:t>
            </a:r>
          </a:p>
          <a:p>
            <a:pPr marL="342900" indent="-342900" algn="justLow" rtl="1">
              <a:lnSpc>
                <a:spcPct val="150000"/>
              </a:lnSpc>
              <a:buFontTx/>
              <a:buChar char="-"/>
            </a:pPr>
            <a:r>
              <a:rPr lang="ar-EG" sz="1400" dirty="0" smtClean="0">
                <a:latin typeface="Alexandria" charset="0"/>
                <a:cs typeface="Alexandria" charset="0"/>
              </a:rPr>
              <a:t>مساعدة الباحثين على كيفية كتابة أهداف البحث.</a:t>
            </a:r>
          </a:p>
          <a:p>
            <a:pPr marL="342900" indent="-342900" algn="justLow" rtl="1">
              <a:lnSpc>
                <a:spcPct val="150000"/>
              </a:lnSpc>
              <a:buFontTx/>
              <a:buChar char="-"/>
            </a:pPr>
            <a:r>
              <a:rPr lang="ar-EG" sz="1400" dirty="0" smtClean="0">
                <a:latin typeface="Alexandria" charset="0"/>
                <a:cs typeface="Alexandria" charset="0"/>
              </a:rPr>
              <a:t>التعريف بالقواعد الرئيسية التي ينبغي التركيز عليها عند صياغة أهداف البحث.</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pPr algn="ctr"/>
            <a:r>
              <a:rPr lang="ar-EG" sz="2400" b="1" dirty="0" smtClean="0">
                <a:solidFill>
                  <a:srgbClr val="00B0F0"/>
                </a:solidFill>
                <a:latin typeface="Alexandria" charset="0"/>
                <a:cs typeface="Alexandria" charset="0"/>
              </a:rPr>
              <a:t>المحاور الرئيسية للمحاضرة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829576" y="2495028"/>
            <a:ext cx="7185993" cy="1061829"/>
          </a:xfrm>
          <a:prstGeom prst="rect">
            <a:avLst/>
          </a:prstGeom>
          <a:noFill/>
        </p:spPr>
        <p:txBody>
          <a:bodyPr wrap="square" rtlCol="0">
            <a:spAutoFit/>
          </a:bodyPr>
          <a:lstStyle/>
          <a:p>
            <a:pPr marL="342900" lvl="0" indent="-342900" algn="justLow" rtl="1">
              <a:lnSpc>
                <a:spcPct val="150000"/>
              </a:lnSpc>
              <a:buFontTx/>
              <a:buChar char="-"/>
            </a:pPr>
            <a:r>
              <a:rPr lang="ar-EG" sz="1400" dirty="0">
                <a:solidFill>
                  <a:prstClr val="black"/>
                </a:solidFill>
                <a:latin typeface="Alexandria" charset="0"/>
                <a:cs typeface="Alexandria" charset="0"/>
              </a:rPr>
              <a:t>مساعدة  الطلاب على كيفية صياغة أهمية الدراسة.</a:t>
            </a:r>
          </a:p>
          <a:p>
            <a:pPr marL="342900" lvl="0" indent="-342900" algn="justLow" rtl="1">
              <a:lnSpc>
                <a:spcPct val="150000"/>
              </a:lnSpc>
              <a:buFontTx/>
              <a:buChar char="-"/>
            </a:pPr>
            <a:r>
              <a:rPr lang="ar-EG" sz="1400" dirty="0">
                <a:solidFill>
                  <a:prstClr val="black"/>
                </a:solidFill>
                <a:latin typeface="Alexandria" charset="0"/>
                <a:cs typeface="Alexandria" charset="0"/>
              </a:rPr>
              <a:t>مساعدة الباحثين على كيفية كتابة </a:t>
            </a:r>
            <a:r>
              <a:rPr lang="ar-EG" sz="1400" dirty="0" smtClean="0">
                <a:solidFill>
                  <a:prstClr val="black"/>
                </a:solidFill>
                <a:latin typeface="Alexandria" charset="0"/>
                <a:cs typeface="Alexandria" charset="0"/>
              </a:rPr>
              <a:t>أهداف الدراسة.</a:t>
            </a:r>
            <a:endParaRPr lang="ar-EG" sz="1400" dirty="0">
              <a:solidFill>
                <a:prstClr val="black"/>
              </a:solidFill>
              <a:latin typeface="Alexandria" charset="0"/>
              <a:cs typeface="Alexandria" charset="0"/>
            </a:endParaRPr>
          </a:p>
          <a:p>
            <a:pPr marL="342900" lvl="0" indent="-342900" algn="justLow" rtl="1">
              <a:lnSpc>
                <a:spcPct val="150000"/>
              </a:lnSpc>
              <a:buFontTx/>
              <a:buChar char="-"/>
            </a:pPr>
            <a:r>
              <a:rPr lang="ar-EG" sz="1400" dirty="0">
                <a:solidFill>
                  <a:prstClr val="black"/>
                </a:solidFill>
                <a:latin typeface="Alexandria" charset="0"/>
                <a:cs typeface="Alexandria" charset="0"/>
              </a:rPr>
              <a:t>التعريف بالقواعد الرئيسية التي ينبغي التركيز عليها عند صياغة أهداف </a:t>
            </a:r>
            <a:r>
              <a:rPr lang="ar-EG" sz="1400" dirty="0" smtClean="0">
                <a:solidFill>
                  <a:prstClr val="black"/>
                </a:solidFill>
                <a:latin typeface="Alexandria" charset="0"/>
                <a:cs typeface="Alexandria" charset="0"/>
              </a:rPr>
              <a:t>البحث</a:t>
            </a:r>
            <a:endParaRPr lang="ar-EG" sz="1400" dirty="0">
              <a:solidFill>
                <a:prstClr val="black"/>
              </a:solidFill>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038611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569115"/>
            <a:ext cx="4113898" cy="460375"/>
          </a:xfrm>
          <a:prstGeom prst="rect">
            <a:avLst/>
          </a:prstGeom>
          <a:noFill/>
        </p:spPr>
        <p:txBody>
          <a:bodyPr wrap="square" rtlCol="0">
            <a:spAutoFit/>
          </a:bodyPr>
          <a:lstStyle/>
          <a:p>
            <a:pPr algn="ctr"/>
            <a:r>
              <a:rPr lang="ar-EG" sz="2400" b="1" smtClean="0">
                <a:solidFill>
                  <a:srgbClr val="00B0F0"/>
                </a:solidFill>
                <a:latin typeface="Alexandria" charset="0"/>
                <a:cs typeface="Alexandria" charset="0"/>
              </a:rPr>
              <a:t>أهمية الدراسة</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975412" y="2495028"/>
            <a:ext cx="5836023" cy="1384995"/>
          </a:xfrm>
          <a:prstGeom prst="rect">
            <a:avLst/>
          </a:prstGeom>
          <a:noFill/>
        </p:spPr>
        <p:txBody>
          <a:bodyPr wrap="square" rtlCol="0">
            <a:spAutoFit/>
          </a:bodyPr>
          <a:lstStyle/>
          <a:p>
            <a:pPr algn="r" rtl="1">
              <a:lnSpc>
                <a:spcPct val="150000"/>
              </a:lnSpc>
            </a:pPr>
            <a:r>
              <a:rPr lang="ar-EG" sz="1400" dirty="0" smtClean="0">
                <a:latin typeface="Alexandria" charset="0"/>
                <a:cs typeface="Alexandria" charset="0"/>
              </a:rPr>
              <a:t>تعبر مشكلة الدراسة وفروضها وأهدافها وأهميتها عن أهمية الدراسة بصورة ضمنية، غير أنه لابد أن يفرد جزء خاص في الخطة، يخصص لأهمية الدراسة بشكل خاص، وأسباب اختيار الموضوع .</a:t>
            </a:r>
          </a:p>
          <a:p>
            <a:pPr algn="r" rtl="1">
              <a:lnSpc>
                <a:spcPct val="150000"/>
              </a:lnSpc>
            </a:pPr>
            <a:r>
              <a:rPr lang="ar-EG" sz="1400" dirty="0" smtClean="0">
                <a:latin typeface="Alexandria" charset="0"/>
                <a:cs typeface="Alexandria" charset="0"/>
              </a:rPr>
              <a:t>ويحدد الباحث في هذا الجزء المبررات والدواعي العلمية والعملية التي دعته الى إجراء البحث، وكذا الأثر الذي سينتج عنه سواء نظريا ام  عمليا.</a:t>
            </a:r>
            <a:endParaRPr lang="en-US" sz="1400" dirty="0">
              <a:latin typeface="Alexandria" charset="0"/>
              <a:cs typeface="Alexandria"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992663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5550493" y="1498209"/>
            <a:ext cx="5385076" cy="954107"/>
          </a:xfrm>
          <a:prstGeom prst="rect">
            <a:avLst/>
          </a:prstGeom>
          <a:noFill/>
        </p:spPr>
        <p:txBody>
          <a:bodyPr wrap="square" rtlCol="0">
            <a:spAutoFit/>
          </a:bodyPr>
          <a:lstStyle/>
          <a:p>
            <a:pPr algn="justLow" rtl="1"/>
            <a:r>
              <a:rPr lang="ar-EG" sz="1400" dirty="0" smtClean="0">
                <a:ln w="0"/>
                <a:latin typeface="Alexandria"/>
                <a:cs typeface="Simplified Arabic" panose="02020603050405020304" pitchFamily="18" charset="-78"/>
              </a:rPr>
              <a:t>وكيف سيسهم في حل المشكلة التي تمثل موضوع البحث، وما الإضافة التي سيضيفها الى الإنتاج الفكري في المجال الذي ينتمي اليه الباحث.</a:t>
            </a:r>
          </a:p>
          <a:p>
            <a:pPr algn="justLow" rtl="1"/>
            <a:r>
              <a:rPr lang="ar-EG" sz="1400" dirty="0" smtClean="0">
                <a:ln w="0"/>
                <a:latin typeface="Alexandria"/>
                <a:cs typeface="Simplified Arabic" panose="02020603050405020304" pitchFamily="18" charset="-78"/>
              </a:rPr>
              <a:t>وكذلك تظهر أهمية الموضوع من خلال البيانات الأولية التي استخدمها الباحث، أو من خلال آلية تحليل البيانات الثانوية أو الأولية.</a:t>
            </a:r>
            <a:endParaRPr lang="en-US" sz="1400" dirty="0">
              <a:ln w="0"/>
              <a:latin typeface="Alexandria"/>
              <a:cs typeface="Simplified Arabic" panose="02020603050405020304" pitchFamily="18"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 </a:t>
            </a:r>
            <a:endParaRPr lang="en-US" sz="1600" dirty="0">
              <a:solidFill>
                <a:schemeClr val="bg1"/>
              </a:solidFill>
              <a:latin typeface="Alexandria" charset="0"/>
              <a:cs typeface="Alexandria" charset="0"/>
            </a:endParaRP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03</a:t>
            </a:r>
            <a:endParaRPr lang="en-US" sz="40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79998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441326" cy="9152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3" name="Rectangle: Rounded Corners 22"/>
          <p:cNvSpPr/>
          <p:nvPr/>
        </p:nvSpPr>
        <p:spPr>
          <a:xfrm>
            <a:off x="7587279" y="115586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449457" y="1488215"/>
            <a:ext cx="713782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9555" y="1765119"/>
            <a:ext cx="5975798" cy="1384995"/>
          </a:xfrm>
          <a:prstGeom prst="rect">
            <a:avLst/>
          </a:prstGeom>
          <a:noFill/>
        </p:spPr>
        <p:txBody>
          <a:bodyPr wrap="square" rtlCol="0">
            <a:spAutoFit/>
          </a:bodyPr>
          <a:lstStyle/>
          <a:p>
            <a:pPr algn="justLow" rtl="1">
              <a:lnSpc>
                <a:spcPct val="150000"/>
              </a:lnSpc>
            </a:pPr>
            <a:r>
              <a:rPr lang="ar-EG" sz="1400" dirty="0" smtClean="0">
                <a:solidFill>
                  <a:srgbClr val="2D3956"/>
                </a:solidFill>
                <a:latin typeface="Alexandria" charset="0"/>
                <a:cs typeface="Alexandria" charset="0"/>
              </a:rPr>
              <a:t>وعلى كل حال لابد من اقناع الجهات المشرفة على الدراسة بأهمية موضوعها، سواء كانت تلك الجهات المشرف ام الممول أم الجامعة أو ما شابه.</a:t>
            </a:r>
          </a:p>
          <a:p>
            <a:pPr algn="justLow" rtl="1">
              <a:lnSpc>
                <a:spcPct val="150000"/>
              </a:lnSpc>
            </a:pPr>
            <a:r>
              <a:rPr lang="ar-EG" sz="1400" dirty="0" smtClean="0">
                <a:solidFill>
                  <a:srgbClr val="2D3956"/>
                </a:solidFill>
                <a:latin typeface="Alexandria" charset="0"/>
                <a:cs typeface="Alexandria" charset="0"/>
              </a:rPr>
              <a:t>وأهمية الدراسة قد تكون للباحث نفسه أو للجامعة او للجهة الممولة، أو للمجتمع، او للدولة أو للعالم بأسره، بحسب طبيعة البحث وأهدافه.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742685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3258355" y="1468531"/>
            <a:ext cx="4617954" cy="1692771"/>
          </a:xfrm>
          <a:prstGeom prst="rect">
            <a:avLst/>
          </a:prstGeom>
          <a:noFill/>
        </p:spPr>
        <p:txBody>
          <a:bodyPr wrap="square" rtlCol="0">
            <a:spAutoFit/>
          </a:bodyPr>
          <a:lstStyle/>
          <a:p>
            <a:pPr algn="justLow" rtl="1"/>
            <a:r>
              <a:rPr lang="ar-EG" sz="1400" b="1" dirty="0" smtClean="0">
                <a:solidFill>
                  <a:srgbClr val="00AEEF"/>
                </a:solidFill>
                <a:latin typeface="Alexandria" charset="0"/>
                <a:cs typeface="Alexandria" charset="0"/>
              </a:rPr>
              <a:t>وتحديدا ينبغي أن يوفر هذا الجزء الإجابة على الأسئلة الاتية</a:t>
            </a:r>
            <a:r>
              <a:rPr lang="ar-EG" sz="1400" dirty="0" smtClean="0">
                <a:solidFill>
                  <a:srgbClr val="2D3956"/>
                </a:solidFill>
                <a:latin typeface="Alexandria" charset="0"/>
                <a:cs typeface="Alexandria" charset="0"/>
              </a:rPr>
              <a:t>:-</a:t>
            </a:r>
          </a:p>
          <a:p>
            <a:pPr marL="342900" indent="-342900" algn="justLow" rtl="1">
              <a:buFontTx/>
              <a:buChar char="-"/>
            </a:pPr>
            <a:r>
              <a:rPr lang="ar-EG" sz="1400" dirty="0" smtClean="0">
                <a:solidFill>
                  <a:srgbClr val="2D3956"/>
                </a:solidFill>
                <a:latin typeface="Alexandria" charset="0"/>
                <a:cs typeface="Alexandria" charset="0"/>
              </a:rPr>
              <a:t>ما أهمية البحث الذي يقوم به مقارنة بالموضوعات الأخرى؟</a:t>
            </a:r>
          </a:p>
          <a:p>
            <a:pPr marL="342900" indent="-342900" algn="justLow" rtl="1">
              <a:buFontTx/>
              <a:buChar char="-"/>
            </a:pPr>
            <a:r>
              <a:rPr lang="ar-EG" sz="1400" dirty="0" smtClean="0">
                <a:solidFill>
                  <a:srgbClr val="2D3956"/>
                </a:solidFill>
                <a:latin typeface="Alexandria" charset="0"/>
                <a:cs typeface="Alexandria" charset="0"/>
              </a:rPr>
              <a:t>ما الإضافة التي تمثلها للإنتاج الفكري، كأن تسد نقصا أو تصحح نظرية أو تتحقق من نتائج بحوث سابقة، او يكون الموضوع جديدا ولم يتطرق اليه أحد من قبل؟</a:t>
            </a:r>
          </a:p>
          <a:p>
            <a:pPr marL="342900" indent="-342900" algn="justLow" rtl="1">
              <a:buFontTx/>
              <a:buChar char="-"/>
            </a:pPr>
            <a:r>
              <a:rPr lang="ar-EG" sz="1400" dirty="0" smtClean="0">
                <a:solidFill>
                  <a:srgbClr val="2D3956"/>
                </a:solidFill>
                <a:latin typeface="Alexandria" charset="0"/>
                <a:cs typeface="Alexandria" charset="0"/>
              </a:rPr>
              <a:t>كيف يمكن تطبيق نتائج البحث؟</a:t>
            </a:r>
          </a:p>
          <a:p>
            <a:pPr algn="justLow" rtl="1"/>
            <a:endParaRPr lang="en-US" sz="20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755234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7315200" y="1468531"/>
            <a:ext cx="4400501" cy="410427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738649" y="1468531"/>
            <a:ext cx="5228822" cy="738664"/>
          </a:xfrm>
          <a:prstGeom prst="rect">
            <a:avLst/>
          </a:prstGeom>
          <a:noFill/>
        </p:spPr>
        <p:txBody>
          <a:bodyPr wrap="square" rtlCol="0">
            <a:spAutoFit/>
          </a:bodyPr>
          <a:lstStyle/>
          <a:p>
            <a:pPr marL="285750" indent="-285750" algn="r" rtl="1">
              <a:buFontTx/>
              <a:buChar char="-"/>
            </a:pPr>
            <a:r>
              <a:rPr lang="ar-EG" sz="1400" dirty="0" smtClean="0">
                <a:solidFill>
                  <a:srgbClr val="2D3956"/>
                </a:solidFill>
                <a:latin typeface="Alexandria" charset="0"/>
                <a:cs typeface="Alexandria" charset="0"/>
              </a:rPr>
              <a:t>ما الفائدة التطبيقية للدراسة؟</a:t>
            </a:r>
          </a:p>
          <a:p>
            <a:pPr marL="285750" indent="-285750" algn="r" rtl="1">
              <a:buFontTx/>
              <a:buChar char="-"/>
            </a:pPr>
            <a:r>
              <a:rPr lang="ar-EG" sz="1400" dirty="0" smtClean="0">
                <a:solidFill>
                  <a:srgbClr val="2D3956"/>
                </a:solidFill>
                <a:latin typeface="Alexandria" charset="0"/>
                <a:cs typeface="Alexandria" charset="0"/>
              </a:rPr>
              <a:t>ما المجالات الجديدة التي يسهم بها البحث سواء للباحث نفسه ام للباحثين الاخرين؟</a:t>
            </a:r>
          </a:p>
          <a:p>
            <a:pPr marL="285750" indent="-285750" algn="r" rtl="1">
              <a:buFontTx/>
              <a:buChar char="-"/>
            </a:pPr>
            <a:r>
              <a:rPr lang="ar-EG" sz="1400" dirty="0" smtClean="0">
                <a:solidFill>
                  <a:srgbClr val="2D3956"/>
                </a:solidFill>
                <a:latin typeface="Alexandria" charset="0"/>
                <a:cs typeface="Alexandria" charset="0"/>
              </a:rPr>
              <a:t>ما الجهات التي يمكنها الاستفادة من نتائج البحث؟</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76369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031325"/>
          </a:xfrm>
          <a:prstGeom prst="rect">
            <a:avLst/>
          </a:prstGeom>
        </p:spPr>
        <p:txBody>
          <a:bodyPr wrap="square">
            <a:spAutoFit/>
          </a:bodyPr>
          <a:lstStyle/>
          <a:p>
            <a:pPr algn="justLow" rtl="1">
              <a:lnSpc>
                <a:spcPct val="150000"/>
              </a:lnSpc>
            </a:pPr>
            <a:r>
              <a:rPr lang="ar-EG" sz="1400" dirty="0" smtClean="0">
                <a:latin typeface="Simplified Arabic" panose="02020603050405020304" pitchFamily="18" charset="-78"/>
                <a:cs typeface="Simplified Arabic" panose="02020603050405020304" pitchFamily="18" charset="-78"/>
              </a:rPr>
              <a:t>وينبغي على الباحث التعبير عن أهمية دراسته في عبارات مقنعة، وتبرز أهمية الدراسة عادة في جانبين أساسيين، هما:-</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ما الأهمية النظرية للدراسة، وكيف ستسهم في حل المشكلات الخلافية النظرية، وماذا ستضيف من حقائق ومعلومات جديدة الى المعرفة في حقل الاختصاص. </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ما الأهمية التطبيقية للدراسة؟</a:t>
            </a:r>
            <a:endParaRPr lang="en-US" sz="1400" dirty="0">
              <a:latin typeface="Simplified Arabic" panose="02020603050405020304" pitchFamily="18" charset="-78"/>
              <a:cs typeface="Simplified Arabic" panose="02020603050405020304" pitchFamily="18" charset="-78"/>
            </a:endParaRPr>
          </a:p>
        </p:txBody>
      </p:sp>
      <p:sp>
        <p:nvSpPr>
          <p:cNvPr id="7" name="Rectangle 6"/>
          <p:cNvSpPr/>
          <p:nvPr/>
        </p:nvSpPr>
        <p:spPr>
          <a:xfrm>
            <a:off x="6310823" y="4804209"/>
            <a:ext cx="4747323" cy="327077"/>
          </a:xfrm>
          <a:prstGeom prst="rect">
            <a:avLst/>
          </a:prstGeom>
        </p:spPr>
        <p:txBody>
          <a:bodyPr wrap="square">
            <a:spAutoFit/>
          </a:bodyPr>
          <a:lstStyle/>
          <a:p>
            <a:pPr marL="285750" indent="-285750" algn="justLow" rtl="1">
              <a:lnSpc>
                <a:spcPct val="120000"/>
              </a:lnSpc>
              <a:buFontTx/>
              <a:buChar char="-"/>
            </a:pPr>
            <a:endParaRPr lang="en-US" sz="1400" dirty="0">
              <a:latin typeface="Alexandria" charset="0"/>
              <a:cs typeface="Alexandria" charset="0"/>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r"/>
            <a:r>
              <a:rPr lang="ar-EG" sz="2400" b="1" dirty="0" smtClean="0">
                <a:solidFill>
                  <a:srgbClr val="00B0F0"/>
                </a:solidFill>
                <a:latin typeface="Alexandria" charset="0"/>
                <a:cs typeface="Alexandria" charset="0"/>
              </a:rPr>
              <a:t>تابع أهمية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704379" y="1959999"/>
            <a:ext cx="3825025" cy="2973891"/>
          </a:xfrm>
          <a:prstGeom prst="rect">
            <a:avLst/>
          </a:prstGeom>
        </p:spPr>
        <p:txBody>
          <a:bodyPr wrap="square">
            <a:spAutoFit/>
          </a:bodyPr>
          <a:lstStyle/>
          <a:p>
            <a:pPr algn="justLow" rtl="1">
              <a:lnSpc>
                <a:spcPct val="150000"/>
              </a:lnSpc>
            </a:pPr>
            <a:r>
              <a:rPr lang="ar-EG" sz="1400" b="1" dirty="0" smtClean="0">
                <a:solidFill>
                  <a:srgbClr val="00AEEF"/>
                </a:solidFill>
                <a:latin typeface="Alexandria"/>
                <a:cs typeface="Simplified Arabic" panose="02020603050405020304" pitchFamily="18" charset="-78"/>
              </a:rPr>
              <a:t>تتعدد الطرق والأساليب التي تصاغ بها أهمية الدراسة، وان كانت جميعها تدور حول محورين أساسيين</a:t>
            </a:r>
            <a:r>
              <a:rPr lang="ar-EG" sz="1400" dirty="0" smtClean="0">
                <a:latin typeface="Alexandria"/>
                <a:cs typeface="Simplified Arabic" panose="02020603050405020304" pitchFamily="18" charset="-78"/>
              </a:rPr>
              <a:t>:</a:t>
            </a:r>
          </a:p>
          <a:p>
            <a:pPr marL="457200" indent="-457200" algn="justLow" rtl="1">
              <a:lnSpc>
                <a:spcPct val="150000"/>
              </a:lnSpc>
              <a:buAutoNum type="arabic1Minus"/>
            </a:pPr>
            <a:r>
              <a:rPr lang="ar-EG" sz="1400" b="1" dirty="0" smtClean="0">
                <a:latin typeface="Alexandria"/>
                <a:cs typeface="Simplified Arabic" panose="02020603050405020304" pitchFamily="18" charset="-78"/>
              </a:rPr>
              <a:t>أهمية البحث من الناحية العلمية ( الأكاديمية): </a:t>
            </a:r>
            <a:r>
              <a:rPr lang="ar-EG" sz="1400" dirty="0" smtClean="0">
                <a:latin typeface="Alexandria"/>
                <a:cs typeface="Simplified Arabic" panose="02020603050405020304" pitchFamily="18" charset="-78"/>
              </a:rPr>
              <a:t>أي ما الذي سيضيفه البحث الى الجانب العلمي.</a:t>
            </a:r>
          </a:p>
          <a:p>
            <a:pPr marL="457200" indent="-457200" algn="justLow" rtl="1">
              <a:lnSpc>
                <a:spcPct val="150000"/>
              </a:lnSpc>
              <a:buAutoNum type="arabic1Minus"/>
            </a:pPr>
            <a:r>
              <a:rPr lang="ar-EG" sz="1400" b="1" dirty="0" smtClean="0">
                <a:latin typeface="Alexandria"/>
                <a:cs typeface="Simplified Arabic" panose="02020603050405020304" pitchFamily="18" charset="-78"/>
              </a:rPr>
              <a:t>أهمية البحث من الناحية العملية ( التطبيقية): </a:t>
            </a:r>
            <a:r>
              <a:rPr lang="ar-EG" sz="1400" dirty="0" smtClean="0">
                <a:latin typeface="Alexandria"/>
                <a:cs typeface="Simplified Arabic" panose="02020603050405020304" pitchFamily="18" charset="-78"/>
              </a:rPr>
              <a:t>وينبغي على الباحث فيها الإجابة على التساؤل التالي: هل المشكلة التي نحن بصدد حلها، ستفيد المؤسسة التي نعمل فيها، وهل ستكون مفيدة للمجتمع ام لا.</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  </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461665"/>
          </a:xfrm>
          <a:prstGeom prst="rect">
            <a:avLst/>
          </a:prstGeom>
          <a:noFill/>
        </p:spPr>
        <p:txBody>
          <a:bodyPr wrap="square" rtlCol="0">
            <a:spAutoFit/>
          </a:bodyPr>
          <a:lstStyle/>
          <a:p>
            <a:pPr algn="justLow" rtl="1"/>
            <a:r>
              <a:rPr lang="ar-EG" sz="2400" b="1" dirty="0" smtClean="0">
                <a:solidFill>
                  <a:srgbClr val="0070C0"/>
                </a:solidFill>
                <a:latin typeface="Alexandria" charset="0"/>
                <a:cs typeface="Alexandria" charset="0"/>
              </a:rPr>
              <a:t>طرق صياغة أهمية الدراسة</a:t>
            </a:r>
            <a:endParaRPr lang="en-US" sz="2400" b="1" dirty="0">
              <a:solidFill>
                <a:srgbClr val="0070C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2493503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944248" y="1397680"/>
            <a:ext cx="4113898" cy="3659919"/>
          </a:xfrm>
        </p:spPr>
      </p:pic>
      <p:sp>
        <p:nvSpPr>
          <p:cNvPr id="6" name="Rectangle 5"/>
          <p:cNvSpPr/>
          <p:nvPr/>
        </p:nvSpPr>
        <p:spPr>
          <a:xfrm>
            <a:off x="1841679" y="1549486"/>
            <a:ext cx="3578469" cy="2677656"/>
          </a:xfrm>
          <a:prstGeom prst="rect">
            <a:avLst/>
          </a:prstGeom>
        </p:spPr>
        <p:txBody>
          <a:bodyPr wrap="square">
            <a:spAutoFit/>
          </a:bodyPr>
          <a:lstStyle/>
          <a:p>
            <a:pPr algn="justLow" rtl="1">
              <a:lnSpc>
                <a:spcPct val="150000"/>
              </a:lnSpc>
            </a:pPr>
            <a:r>
              <a:rPr lang="ar-EG" sz="1400" b="1" dirty="0" smtClean="0">
                <a:solidFill>
                  <a:srgbClr val="00AEEF"/>
                </a:solidFill>
                <a:latin typeface="Alexandria"/>
                <a:cs typeface="Simplified Arabic" panose="02020603050405020304" pitchFamily="18" charset="-78"/>
              </a:rPr>
              <a:t>في بحث بعنوان</a:t>
            </a:r>
            <a:r>
              <a:rPr lang="ar-EG" sz="1400" dirty="0" smtClean="0">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 أهمية العوامل المؤثرة على مستوى النضج القيادي للإدارة في الشركات الصناعية السعودية»</a:t>
            </a:r>
          </a:p>
          <a:p>
            <a:pPr algn="justLow" rtl="1">
              <a:lnSpc>
                <a:spcPct val="150000"/>
              </a:lnSpc>
            </a:pPr>
            <a:r>
              <a:rPr lang="ar-EG" sz="1400" dirty="0" smtClean="0">
                <a:latin typeface="Alexandria"/>
                <a:cs typeface="Simplified Arabic" panose="02020603050405020304" pitchFamily="18" charset="-78"/>
              </a:rPr>
              <a:t>حدد الباحث مشكلة بحثه على النحو التالي:</a:t>
            </a:r>
          </a:p>
          <a:p>
            <a:pPr algn="justLow" rtl="1">
              <a:lnSpc>
                <a:spcPct val="150000"/>
              </a:lnSpc>
            </a:pPr>
            <a:r>
              <a:rPr lang="ar-EG" sz="1400" dirty="0" smtClean="0">
                <a:latin typeface="Alexandria"/>
                <a:cs typeface="Simplified Arabic" panose="02020603050405020304" pitchFamily="18" charset="-78"/>
              </a:rPr>
              <a:t>« ما هو مدى استمرار ومرونة النمط القيادي المستخدم وإمكانية تطويره من جانب المديرين عند القيام بعمليات التوجيه الإداري؟»</a:t>
            </a:r>
          </a:p>
          <a:p>
            <a:pPr algn="justLow" rtl="1">
              <a:lnSpc>
                <a:spcPct val="150000"/>
              </a:lnSpc>
            </a:pPr>
            <a:endParaRPr lang="en-US" sz="1400" dirty="0">
              <a:latin typeface="Alexandria"/>
              <a:cs typeface="Simplified Arabic" panose="02020603050405020304" pitchFamily="18" charset="-78"/>
            </a:endParaRPr>
          </a:p>
        </p:txBody>
      </p:sp>
      <p:sp>
        <p:nvSpPr>
          <p:cNvPr id="17" name="TextBox 16"/>
          <p:cNvSpPr txBox="1"/>
          <p:nvPr/>
        </p:nvSpPr>
        <p:spPr>
          <a:xfrm>
            <a:off x="6944248" y="3996751"/>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18" name="Rectangle 17"/>
          <p:cNvSpPr/>
          <p:nvPr/>
        </p:nvSpPr>
        <p:spPr>
          <a:xfrm>
            <a:off x="5816212" y="35025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25781656"/>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918952" y="1621296"/>
            <a:ext cx="3636588" cy="3000821"/>
          </a:xfrm>
          <a:prstGeom prst="rect">
            <a:avLst/>
          </a:prstGeom>
        </p:spPr>
        <p:txBody>
          <a:bodyPr wrap="square">
            <a:spAutoFit/>
          </a:bodyPr>
          <a:lstStyle/>
          <a:p>
            <a:pPr algn="justLow" rtl="1">
              <a:lnSpc>
                <a:spcPct val="150000"/>
              </a:lnSpc>
            </a:pPr>
            <a:r>
              <a:rPr lang="ar-EG" sz="1400" b="1" dirty="0" smtClean="0">
                <a:latin typeface="Alexandria"/>
                <a:cs typeface="Simplified Arabic" panose="02020603050405020304" pitchFamily="18" charset="-78"/>
              </a:rPr>
              <a:t>ثم صاغ  الباحث أهمية بحثه على النحو الاتي:</a:t>
            </a:r>
          </a:p>
          <a:p>
            <a:pPr marL="342900" indent="-342900" algn="justLow" rtl="1">
              <a:lnSpc>
                <a:spcPct val="150000"/>
              </a:lnSpc>
              <a:buAutoNum type="arabic1Minus"/>
            </a:pPr>
            <a:r>
              <a:rPr lang="ar-EG" sz="1400" b="1" dirty="0" smtClean="0">
                <a:latin typeface="Alexandria"/>
                <a:cs typeface="Simplified Arabic" panose="02020603050405020304" pitchFamily="18" charset="-78"/>
              </a:rPr>
              <a:t>من الناحية العلمية:</a:t>
            </a:r>
          </a:p>
          <a:p>
            <a:pPr algn="justLow" rtl="1">
              <a:lnSpc>
                <a:spcPct val="150000"/>
              </a:lnSpc>
            </a:pPr>
            <a:r>
              <a:rPr lang="ar-EG" sz="1400" dirty="0" smtClean="0">
                <a:latin typeface="Alexandria"/>
                <a:cs typeface="Simplified Arabic" panose="02020603050405020304" pitchFamily="18" charset="-78"/>
              </a:rPr>
              <a:t>تقدم هذه الدراسة إضافة علمية جديدة للربط بين أنماط القيادة المختلفة من خلال نموذج مقترح أكثر تطورا.</a:t>
            </a:r>
          </a:p>
          <a:p>
            <a:pPr algn="justLow" rtl="1">
              <a:lnSpc>
                <a:spcPct val="150000"/>
              </a:lnSpc>
            </a:pPr>
            <a:r>
              <a:rPr lang="ar-EG" sz="1400" b="1" dirty="0" smtClean="0">
                <a:latin typeface="Alexandria"/>
                <a:cs typeface="Simplified Arabic" panose="02020603050405020304" pitchFamily="18" charset="-78"/>
              </a:rPr>
              <a:t>ب- من الناحية العملية:</a:t>
            </a:r>
          </a:p>
          <a:p>
            <a:pPr algn="justLow" rtl="1">
              <a:lnSpc>
                <a:spcPct val="150000"/>
              </a:lnSpc>
            </a:pPr>
            <a:r>
              <a:rPr lang="ar-EG" sz="1400" dirty="0" smtClean="0">
                <a:latin typeface="Alexandria"/>
                <a:cs typeface="Simplified Arabic" panose="02020603050405020304" pitchFamily="18" charset="-78"/>
              </a:rPr>
              <a:t>تقدم هذه الدراسة الاسهامات الاتية:</a:t>
            </a:r>
          </a:p>
          <a:p>
            <a:pPr algn="justLow" rtl="1">
              <a:lnSpc>
                <a:spcPct val="150000"/>
              </a:lnSpc>
            </a:pPr>
            <a:r>
              <a:rPr lang="ar-EG" sz="1400" dirty="0" smtClean="0">
                <a:latin typeface="Alexandria"/>
                <a:cs typeface="Simplified Arabic" panose="02020603050405020304" pitchFamily="18" charset="-78"/>
              </a:rPr>
              <a:t>1- تحديد الأنماط</a:t>
            </a:r>
            <a:r>
              <a:rPr lang="ar-EG" sz="1400" dirty="0">
                <a:latin typeface="Alexandria"/>
                <a:cs typeface="Simplified Arabic" panose="02020603050405020304" pitchFamily="18" charset="-78"/>
              </a:rPr>
              <a:t> </a:t>
            </a:r>
            <a:r>
              <a:rPr lang="ar-EG" sz="1400" dirty="0" smtClean="0">
                <a:latin typeface="Alexandria"/>
                <a:cs typeface="Simplified Arabic" panose="02020603050405020304" pitchFamily="18" charset="-78"/>
              </a:rPr>
              <a:t>القيادية لدى المديرين السعوديين.</a:t>
            </a:r>
          </a:p>
          <a:p>
            <a:pPr algn="justLow" rtl="1">
              <a:lnSpc>
                <a:spcPct val="150000"/>
              </a:lnSpc>
            </a:pPr>
            <a:r>
              <a:rPr lang="ar-EG" sz="1400" dirty="0" smtClean="0">
                <a:latin typeface="Alexandria"/>
                <a:cs typeface="Simplified Arabic" panose="02020603050405020304" pitchFamily="18" charset="-78"/>
              </a:rPr>
              <a:t>2- تحديد أهم  أساليب اتخاذ القرارات التي يستخدمها القادة السعوديين.</a:t>
            </a: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2</a:t>
            </a:r>
            <a:endParaRPr lang="en-US" sz="1400" dirty="0">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43909239"/>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1985159"/>
          </a:xfrm>
          <a:prstGeom prst="rect">
            <a:avLst/>
          </a:prstGeom>
          <a:noFill/>
        </p:spPr>
        <p:txBody>
          <a:bodyPr wrap="square" rtlCol="1">
            <a:spAutoFit/>
          </a:bodyPr>
          <a:lstStyle/>
          <a:p>
            <a:pPr algn="justLow" rtl="1">
              <a:lnSpc>
                <a:spcPct val="150000"/>
              </a:lnSpc>
            </a:pPr>
            <a:r>
              <a:rPr lang="ar-EG" sz="2000" dirty="0" smtClean="0">
                <a:latin typeface="Alexandria"/>
              </a:rPr>
              <a:t>5</a:t>
            </a:r>
            <a:r>
              <a:rPr lang="ar-EG" sz="1400" dirty="0" smtClean="0">
                <a:latin typeface="Alexandria"/>
              </a:rPr>
              <a:t>- تحديد العوامل المؤثرة على تطور العلاقة بين القادة والمرؤوسين.</a:t>
            </a:r>
          </a:p>
          <a:p>
            <a:pPr algn="justLow" rtl="1">
              <a:lnSpc>
                <a:spcPct val="150000"/>
              </a:lnSpc>
            </a:pPr>
            <a:r>
              <a:rPr lang="ar-EG" sz="1400" dirty="0" smtClean="0">
                <a:latin typeface="Alexandria"/>
              </a:rPr>
              <a:t>6- تحديد الاتجاهات الحديثة في الإدارة السعودية نحو تفضيل الأنماط الأكثر تطورا.</a:t>
            </a:r>
          </a:p>
          <a:p>
            <a:pPr algn="justLow" rtl="1">
              <a:lnSpc>
                <a:spcPct val="150000"/>
              </a:lnSpc>
            </a:pPr>
            <a:endParaRPr lang="ar-EG" sz="2000" dirty="0">
              <a:latin typeface="Alexandria"/>
            </a:endParaRPr>
          </a:p>
        </p:txBody>
      </p:sp>
      <p:sp>
        <p:nvSpPr>
          <p:cNvPr id="9" name="TextBox 8"/>
          <p:cNvSpPr txBox="1"/>
          <p:nvPr/>
        </p:nvSpPr>
        <p:spPr>
          <a:xfrm>
            <a:off x="7212168" y="4597757"/>
            <a:ext cx="3940935" cy="700000"/>
          </a:xfrm>
          <a:prstGeom prst="rect">
            <a:avLst/>
          </a:prstGeom>
          <a:noFill/>
        </p:spPr>
        <p:txBody>
          <a:bodyPr wrap="square" rtlCol="1">
            <a:spAutoFit/>
          </a:bodyPr>
          <a:lstStyle/>
          <a:p>
            <a:pPr algn="justLow" rtl="1">
              <a:lnSpc>
                <a:spcPct val="150000"/>
              </a:lnSpc>
            </a:pPr>
            <a:r>
              <a:rPr lang="ar-EG" sz="1400" dirty="0" smtClean="0">
                <a:latin typeface="Alexandria"/>
                <a:cs typeface="+mj-cs"/>
              </a:rPr>
              <a:t>3- تحديد نوع العلاقة بين أنماط القيادة السائدة والنموذج المتطور.</a:t>
            </a:r>
          </a:p>
          <a:p>
            <a:pPr algn="justLow" rtl="1">
              <a:lnSpc>
                <a:spcPct val="150000"/>
              </a:lnSpc>
            </a:pPr>
            <a:r>
              <a:rPr lang="ar-EG" sz="1400" dirty="0" smtClean="0">
                <a:latin typeface="Alexandria"/>
                <a:cs typeface="+mj-cs"/>
              </a:rPr>
              <a:t>4- تحديد مستوى أو درجة النضج القيادي لدى الإدارة السعودية.</a:t>
            </a:r>
          </a:p>
        </p:txBody>
      </p:sp>
    </p:spTree>
    <p:extLst>
      <p:ext uri="{BB962C8B-B14F-4D97-AF65-F5344CB8AC3E}">
        <p14:creationId xmlns:p14="http://schemas.microsoft.com/office/powerpoint/2010/main" val="2585290677"/>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888187" y="3893230"/>
            <a:ext cx="4113898" cy="1200329"/>
          </a:xfrm>
          <a:prstGeom prst="rect">
            <a:avLst/>
          </a:prstGeom>
          <a:noFill/>
        </p:spPr>
        <p:txBody>
          <a:bodyPr wrap="square" rtlCol="0">
            <a:spAutoFit/>
          </a:bodyPr>
          <a:lstStyle/>
          <a:p>
            <a:pPr algn="r"/>
            <a:r>
              <a:rPr lang="ar-EG" b="1" dirty="0" smtClean="0">
                <a:solidFill>
                  <a:srgbClr val="00B0F0"/>
                </a:solidFill>
                <a:latin typeface="Alexandria" charset="0"/>
                <a:cs typeface="Alexandria" charset="0"/>
              </a:rPr>
              <a:t>وفي بحث آخر تحت عنوان:</a:t>
            </a:r>
          </a:p>
          <a:p>
            <a:pPr algn="r"/>
            <a:r>
              <a:rPr lang="ar-EG" b="1" dirty="0" smtClean="0">
                <a:solidFill>
                  <a:srgbClr val="00B0F0"/>
                </a:solidFill>
                <a:latin typeface="Alexandria" charset="0"/>
                <a:cs typeface="Alexandria" charset="0"/>
              </a:rPr>
              <a:t>المعرفة الإدارية لدى القيادات في منظمات الأعمال والمنظمات الحكومية بدولة الامارات العربية المتحدة « دراسة ميدانية»</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501446" y="1854557"/>
            <a:ext cx="5002318" cy="2677656"/>
          </a:xfrm>
          <a:prstGeom prst="rect">
            <a:avLst/>
          </a:prstGeom>
          <a:noFill/>
        </p:spPr>
        <p:txBody>
          <a:bodyPr wrap="square" rtlCol="1">
            <a:spAutoFit/>
          </a:bodyPr>
          <a:lstStyle/>
          <a:p>
            <a:pPr algn="justLow" rtl="1">
              <a:lnSpc>
                <a:spcPct val="150000"/>
              </a:lnSpc>
            </a:pPr>
            <a:r>
              <a:rPr lang="ar-EG" sz="1400" dirty="0" smtClean="0">
                <a:latin typeface="Alexandria"/>
              </a:rPr>
              <a:t>حدد الباحث مشكلة بحثه على النحو التالي:-</a:t>
            </a:r>
          </a:p>
          <a:p>
            <a:pPr algn="justLow" rtl="1">
              <a:lnSpc>
                <a:spcPct val="150000"/>
              </a:lnSpc>
            </a:pPr>
            <a:r>
              <a:rPr lang="ar-EG" sz="1400" dirty="0" smtClean="0">
                <a:solidFill>
                  <a:srgbClr val="FF0000"/>
                </a:solidFill>
                <a:latin typeface="Alexandria"/>
              </a:rPr>
              <a:t>تتلخص مشكلة البحث في محاولة الإجابة على التساؤلات التالية:</a:t>
            </a:r>
          </a:p>
          <a:p>
            <a:pPr algn="justLow" rtl="1">
              <a:lnSpc>
                <a:spcPct val="150000"/>
              </a:lnSpc>
            </a:pPr>
            <a:r>
              <a:rPr lang="ar-EG" sz="1400" dirty="0" smtClean="0">
                <a:solidFill>
                  <a:srgbClr val="00AEEF"/>
                </a:solidFill>
                <a:latin typeface="Alexandria"/>
              </a:rPr>
              <a:t>1- </a:t>
            </a:r>
            <a:r>
              <a:rPr lang="ar-EG" sz="1400" dirty="0" smtClean="0">
                <a:latin typeface="Alexandria"/>
              </a:rPr>
              <a:t>ما مستويات المعرفة الإدارية لدى القيادات في مجالات التخطيط والتنظيم والتوجيه والرقابة واتخاذ القرارات؟</a:t>
            </a:r>
          </a:p>
          <a:p>
            <a:pPr algn="justLow" rtl="1">
              <a:lnSpc>
                <a:spcPct val="150000"/>
              </a:lnSpc>
            </a:pPr>
            <a:r>
              <a:rPr lang="ar-EG" sz="1400" dirty="0" smtClean="0">
                <a:latin typeface="Alexandria"/>
              </a:rPr>
              <a:t>2- هل تختلف المعرفة الإدارية لدى القيادات باختلاف ملكية المنظمة او نوع نشاطها ؟</a:t>
            </a:r>
          </a:p>
          <a:p>
            <a:pPr algn="justLow" rtl="1">
              <a:lnSpc>
                <a:spcPct val="150000"/>
              </a:lnSpc>
            </a:pPr>
            <a:r>
              <a:rPr lang="ar-EG" sz="1400" dirty="0" smtClean="0">
                <a:latin typeface="Alexandria"/>
              </a:rPr>
              <a:t>3- هل تختلف المعرفة الإدارية لدى القيادات باختلاف نوع النشاط التنظيمي او التخصص الدراسي؟ </a:t>
            </a:r>
          </a:p>
          <a:p>
            <a:pPr algn="justLow" rtl="1">
              <a:lnSpc>
                <a:spcPct val="150000"/>
              </a:lnSpc>
            </a:pPr>
            <a:endParaRPr lang="ar-EG" sz="1400" dirty="0" smtClean="0">
              <a:solidFill>
                <a:srgbClr val="FF0000"/>
              </a:solidFill>
              <a:latin typeface="Alexandria"/>
            </a:endParaRPr>
          </a:p>
        </p:txBody>
      </p:sp>
    </p:spTree>
    <p:extLst>
      <p:ext uri="{BB962C8B-B14F-4D97-AF65-F5344CB8AC3E}">
        <p14:creationId xmlns:p14="http://schemas.microsoft.com/office/powerpoint/2010/main" val="1960232574"/>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أهمية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1345048"/>
          </a:xfrm>
          <a:prstGeom prst="rect">
            <a:avLst/>
          </a:prstGeom>
          <a:noFill/>
        </p:spPr>
        <p:txBody>
          <a:bodyPr wrap="square" rtlCol="1">
            <a:spAutoFit/>
          </a:bodyPr>
          <a:lstStyle/>
          <a:p>
            <a:pPr lvl="0" algn="justLow" rtl="1">
              <a:lnSpc>
                <a:spcPct val="150000"/>
              </a:lnSpc>
            </a:pPr>
            <a:r>
              <a:rPr lang="ar-EG" sz="1400" dirty="0">
                <a:solidFill>
                  <a:prstClr val="black"/>
                </a:solidFill>
                <a:latin typeface="Alexandria"/>
              </a:rPr>
              <a:t>وقد اتضح ذلك عقب المسح الذي قام به الباحث للدوريات المتخصصة في العلوم الإدارية. </a:t>
            </a:r>
            <a:r>
              <a:rPr lang="ar-EG" sz="1400" dirty="0" smtClean="0">
                <a:solidFill>
                  <a:prstClr val="black"/>
                </a:solidFill>
                <a:latin typeface="Alexandria"/>
              </a:rPr>
              <a:t> وعليه، فان هذه الدراسة تتعرض لهذا الموضوع محاولة سد الفجوة البحثية في هذا المجال.</a:t>
            </a:r>
          </a:p>
          <a:p>
            <a:pPr lvl="0" algn="justLow" rtl="1">
              <a:lnSpc>
                <a:spcPct val="150000"/>
              </a:lnSpc>
            </a:pPr>
            <a:endParaRPr lang="ar-EG" sz="1400" dirty="0">
              <a:solidFill>
                <a:prstClr val="black"/>
              </a:solidFill>
              <a:latin typeface="Alexandria"/>
            </a:endParaRPr>
          </a:p>
        </p:txBody>
      </p:sp>
      <p:sp>
        <p:nvSpPr>
          <p:cNvPr id="9" name="TextBox 8"/>
          <p:cNvSpPr txBox="1"/>
          <p:nvPr/>
        </p:nvSpPr>
        <p:spPr>
          <a:xfrm>
            <a:off x="7212168" y="4597757"/>
            <a:ext cx="3940935" cy="1477328"/>
          </a:xfrm>
          <a:prstGeom prst="rect">
            <a:avLst/>
          </a:prstGeom>
          <a:noFill/>
        </p:spPr>
        <p:txBody>
          <a:bodyPr wrap="square" rtlCol="1">
            <a:spAutoFit/>
          </a:bodyPr>
          <a:lstStyle/>
          <a:p>
            <a:pPr algn="justLow" rtl="1">
              <a:lnSpc>
                <a:spcPct val="150000"/>
              </a:lnSpc>
            </a:pPr>
            <a:r>
              <a:rPr lang="ar-EG" b="1" dirty="0" smtClean="0">
                <a:solidFill>
                  <a:srgbClr val="FF0000"/>
                </a:solidFill>
              </a:rPr>
              <a:t>ثم صاغ الباحث أهمية دراسته على النحو التالي:-</a:t>
            </a:r>
          </a:p>
          <a:p>
            <a:pPr algn="justLow" rtl="1">
              <a:lnSpc>
                <a:spcPct val="150000"/>
              </a:lnSpc>
            </a:pPr>
            <a:r>
              <a:rPr lang="ar-EG" sz="1400" b="1" dirty="0" smtClean="0">
                <a:solidFill>
                  <a:srgbClr val="FF0000"/>
                </a:solidFill>
                <a:latin typeface="Alexandria"/>
              </a:rPr>
              <a:t>1</a:t>
            </a:r>
            <a:r>
              <a:rPr lang="ar-EG" sz="1400" b="1" dirty="0" smtClean="0">
                <a:solidFill>
                  <a:srgbClr val="00AEEF"/>
                </a:solidFill>
                <a:latin typeface="Alexandria"/>
              </a:rPr>
              <a:t>- من الناحية العملية</a:t>
            </a:r>
            <a:r>
              <a:rPr lang="ar-EG" sz="1400" b="1" dirty="0" smtClean="0">
                <a:solidFill>
                  <a:srgbClr val="FF0000"/>
                </a:solidFill>
                <a:latin typeface="Alexandria"/>
              </a:rPr>
              <a:t>:-</a:t>
            </a:r>
          </a:p>
          <a:p>
            <a:pPr algn="justLow" rtl="1">
              <a:lnSpc>
                <a:spcPct val="150000"/>
              </a:lnSpc>
            </a:pPr>
            <a:r>
              <a:rPr lang="ar-EG" sz="1400" dirty="0" smtClean="0">
                <a:latin typeface="Alexandria"/>
              </a:rPr>
              <a:t>سوف يعمل البحث على اثراء المكتبة الإدارية العربية، حيث لوحظ افتقار المكتبة الإدارية العربية لمثل هذا النوع من البحوث.</a:t>
            </a:r>
          </a:p>
        </p:txBody>
      </p:sp>
    </p:spTree>
    <p:extLst>
      <p:ext uri="{BB962C8B-B14F-4D97-AF65-F5344CB8AC3E}">
        <p14:creationId xmlns:p14="http://schemas.microsoft.com/office/powerpoint/2010/main" val="377410206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6944248" y="3996751"/>
            <a:ext cx="3984307" cy="830997"/>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أمثلة على أهمية الدراسة</a:t>
            </a:r>
          </a:p>
          <a:p>
            <a:pPr algn="r" rtl="1"/>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696107" y="1835317"/>
            <a:ext cx="3945419" cy="2354491"/>
          </a:xfrm>
          <a:prstGeom prst="rect">
            <a:avLst/>
          </a:prstGeom>
          <a:noFill/>
        </p:spPr>
        <p:txBody>
          <a:bodyPr wrap="square" rtlCol="1">
            <a:spAutoFit/>
          </a:bodyPr>
          <a:lstStyle/>
          <a:p>
            <a:pPr algn="justLow" rtl="1">
              <a:lnSpc>
                <a:spcPct val="150000"/>
              </a:lnSpc>
            </a:pPr>
            <a:r>
              <a:rPr lang="ar-EG" sz="1400" b="1" dirty="0" smtClean="0">
                <a:latin typeface="Alexandria"/>
              </a:rPr>
              <a:t>1</a:t>
            </a:r>
            <a:r>
              <a:rPr lang="ar-EG" sz="1400" dirty="0" smtClean="0">
                <a:latin typeface="Alexandria"/>
              </a:rPr>
              <a:t>- التعرف على جوانب القوة والضعف في هذه الناحية، ومن ثم اقتراح التوصيات التي من شأنها المساهمة في علاج الضعف، وأيضا تنمية جوانب القوة</a:t>
            </a:r>
            <a:r>
              <a:rPr lang="ar-EG" sz="1400" b="1" dirty="0" smtClean="0">
                <a:latin typeface="Alexandria"/>
              </a:rPr>
              <a:t>.</a:t>
            </a:r>
          </a:p>
          <a:p>
            <a:pPr algn="justLow" rtl="1">
              <a:lnSpc>
                <a:spcPct val="150000"/>
              </a:lnSpc>
            </a:pPr>
            <a:r>
              <a:rPr lang="ar-EG" sz="1400" dirty="0" smtClean="0">
                <a:latin typeface="Alexandria"/>
              </a:rPr>
              <a:t>2- سوف يؤدى التعرف على العوامل ذات العلاقة المعنوية بالمعرفة الإدارية الى ترشيد عملية اختيار وتعيين القيادات الإدارية في منظمات الأعمال والمنظمات الحكومية، وأيضا تخطيط عملية تنمية القيادات الإدارية بفاعلية أكبر.</a:t>
            </a:r>
            <a:endParaRPr lang="ar-EG" sz="1400" dirty="0">
              <a:latin typeface="Alexandria"/>
            </a:endParaRPr>
          </a:p>
        </p:txBody>
      </p:sp>
      <p:sp>
        <p:nvSpPr>
          <p:cNvPr id="9" name="TextBox 8"/>
          <p:cNvSpPr txBox="1"/>
          <p:nvPr/>
        </p:nvSpPr>
        <p:spPr>
          <a:xfrm>
            <a:off x="7212168" y="4597757"/>
            <a:ext cx="3940935" cy="1107996"/>
          </a:xfrm>
          <a:prstGeom prst="rect">
            <a:avLst/>
          </a:prstGeom>
          <a:noFill/>
        </p:spPr>
        <p:txBody>
          <a:bodyPr wrap="square" rtlCol="1">
            <a:spAutoFit/>
          </a:bodyPr>
          <a:lstStyle/>
          <a:p>
            <a:pPr algn="justLow" rtl="1">
              <a:lnSpc>
                <a:spcPct val="150000"/>
              </a:lnSpc>
            </a:pPr>
            <a:r>
              <a:rPr lang="ar-EG" sz="1600" b="1" dirty="0" smtClean="0">
                <a:solidFill>
                  <a:srgbClr val="FF0000"/>
                </a:solidFill>
                <a:latin typeface="Alexandria"/>
              </a:rPr>
              <a:t>2- من الناحية العملية</a:t>
            </a:r>
            <a:r>
              <a:rPr lang="ar-EG" sz="1400" dirty="0" smtClean="0">
                <a:latin typeface="Alexandria"/>
              </a:rPr>
              <a:t>:</a:t>
            </a:r>
          </a:p>
          <a:p>
            <a:pPr algn="justLow" rtl="1">
              <a:lnSpc>
                <a:spcPct val="150000"/>
              </a:lnSpc>
            </a:pPr>
            <a:r>
              <a:rPr lang="ar-EG" sz="1400" dirty="0" smtClean="0">
                <a:latin typeface="Alexandria"/>
              </a:rPr>
              <a:t>سوف يؤدي التعرف على المعرفة الإدارية لدى القيادات الإدارية الى :-</a:t>
            </a:r>
            <a:endParaRPr lang="ar-EG" sz="1400" dirty="0">
              <a:latin typeface="Alexandria"/>
            </a:endParaRPr>
          </a:p>
        </p:txBody>
      </p:sp>
    </p:spTree>
    <p:extLst>
      <p:ext uri="{BB962C8B-B14F-4D97-AF65-F5344CB8AC3E}">
        <p14:creationId xmlns:p14="http://schemas.microsoft.com/office/powerpoint/2010/main" val="228406506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166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تابع أهمية البحث</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698717"/>
          </a:xfrm>
          <a:prstGeom prst="rect">
            <a:avLst/>
          </a:prstGeom>
          <a:noFill/>
        </p:spPr>
        <p:txBody>
          <a:bodyPr wrap="square" rtlCol="1">
            <a:spAutoFit/>
          </a:bodyPr>
          <a:lstStyle/>
          <a:p>
            <a:pPr algn="justLow" rtl="1">
              <a:lnSpc>
                <a:spcPct val="150000"/>
              </a:lnSpc>
            </a:pPr>
            <a:r>
              <a:rPr lang="ar-EG" sz="1400" dirty="0" smtClean="0">
                <a:latin typeface="Alexandria"/>
              </a:rPr>
              <a:t>3- تنمية الوعي لدى القيادات الإدارية بأهمية المعرفة الإدارية في نجاحهم في القيام بواجباتهم الوظيفية على الوجه الأكمل.</a:t>
            </a:r>
            <a:endParaRPr lang="ar-EG" sz="1400" dirty="0">
              <a:latin typeface="Alexandria"/>
            </a:endParaRPr>
          </a:p>
        </p:txBody>
      </p:sp>
      <p:sp>
        <p:nvSpPr>
          <p:cNvPr id="9" name="TextBox 8"/>
          <p:cNvSpPr txBox="1"/>
          <p:nvPr/>
        </p:nvSpPr>
        <p:spPr>
          <a:xfrm>
            <a:off x="7212168" y="4597757"/>
            <a:ext cx="3940935" cy="375552"/>
          </a:xfrm>
          <a:prstGeom prst="rect">
            <a:avLst/>
          </a:prstGeom>
          <a:noFill/>
        </p:spPr>
        <p:txBody>
          <a:bodyPr wrap="square" rtlCol="1">
            <a:spAutoFit/>
          </a:bodyPr>
          <a:lstStyle/>
          <a:p>
            <a:pPr algn="justLow" rtl="1">
              <a:lnSpc>
                <a:spcPct val="150000"/>
              </a:lnSpc>
            </a:pPr>
            <a:r>
              <a:rPr lang="ar-EG" sz="1400" dirty="0" smtClean="0">
                <a:latin typeface="Alexandria"/>
              </a:rPr>
              <a:t>.</a:t>
            </a:r>
            <a:endParaRPr lang="ar-EG" sz="1400" dirty="0">
              <a:latin typeface="Alexandria"/>
            </a:endParaRPr>
          </a:p>
        </p:txBody>
      </p:sp>
    </p:spTree>
    <p:extLst>
      <p:ext uri="{BB962C8B-B14F-4D97-AF65-F5344CB8AC3E}">
        <p14:creationId xmlns:p14="http://schemas.microsoft.com/office/powerpoint/2010/main" val="421932320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460375"/>
          </a:xfrm>
          <a:prstGeom prst="rect">
            <a:avLst/>
          </a:prstGeom>
          <a:noFill/>
        </p:spPr>
        <p:txBody>
          <a:bodyPr wrap="square" rtlCol="0">
            <a:spAutoFit/>
          </a:bodyPr>
          <a:lstStyle/>
          <a:p>
            <a:pPr algn="r" rtl="1"/>
            <a:r>
              <a:rPr lang="ar-EG" sz="2400" b="1" dirty="0" smtClean="0">
                <a:solidFill>
                  <a:srgbClr val="00B0F0"/>
                </a:solidFill>
                <a:latin typeface="Alexandria" charset="0"/>
                <a:cs typeface="Alexandria" charset="0"/>
              </a:rPr>
              <a:t>أهمية الدراسة</a:t>
            </a:r>
            <a:endParaRPr lang="en-US" sz="2400"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353962" y="1854557"/>
            <a:ext cx="5149802" cy="1892826"/>
          </a:xfrm>
          <a:prstGeom prst="rect">
            <a:avLst/>
          </a:prstGeom>
          <a:noFill/>
        </p:spPr>
        <p:txBody>
          <a:bodyPr wrap="square" rtlCol="1">
            <a:spAutoFit/>
          </a:bodyPr>
          <a:lstStyle/>
          <a:p>
            <a:pPr marL="285750" indent="-285750" algn="justLow" rtl="1">
              <a:lnSpc>
                <a:spcPct val="150000"/>
              </a:lnSpc>
              <a:buFontTx/>
              <a:buChar char="-"/>
            </a:pPr>
            <a:r>
              <a:rPr lang="ar-EG" sz="1400" dirty="0" smtClean="0">
                <a:latin typeface="Alexandria"/>
              </a:rPr>
              <a:t>ما هي الأهمية النظرية للدراسة، وكيف ستسهم الدراسة في سد الفجوة البحثية؟</a:t>
            </a:r>
          </a:p>
          <a:p>
            <a:pPr marL="285750" indent="-285750" algn="justLow" rtl="1">
              <a:lnSpc>
                <a:spcPct val="150000"/>
              </a:lnSpc>
              <a:buFontTx/>
              <a:buChar char="-"/>
            </a:pPr>
            <a:r>
              <a:rPr lang="ar-EG" sz="1400" dirty="0" smtClean="0">
                <a:latin typeface="Alexandria"/>
              </a:rPr>
              <a:t>ما هي الأهمية العملية او التطبيقية للبحث، وكيف يمكن للمؤسسات الاستفادة من نتائج الدراسة؟</a:t>
            </a:r>
            <a:endParaRPr lang="ar-EG" sz="1400" dirty="0">
              <a:latin typeface="Alexandria"/>
            </a:endParaRPr>
          </a:p>
          <a:p>
            <a:pPr algn="justLow" rtl="1">
              <a:lnSpc>
                <a:spcPct val="150000"/>
              </a:lnSpc>
            </a:pPr>
            <a:endParaRPr lang="ar-EG" dirty="0">
              <a:latin typeface="Alexandria"/>
            </a:endParaRPr>
          </a:p>
          <a:p>
            <a:pPr algn="justLow" rtl="1">
              <a:lnSpc>
                <a:spcPct val="150000"/>
              </a:lnSpc>
            </a:pPr>
            <a:r>
              <a:rPr lang="ar-EG" dirty="0">
                <a:latin typeface="Alexandria"/>
              </a:rPr>
              <a:t> </a:t>
            </a:r>
          </a:p>
        </p:txBody>
      </p:sp>
      <p:sp>
        <p:nvSpPr>
          <p:cNvPr id="9" name="TextBox 8"/>
          <p:cNvSpPr txBox="1"/>
          <p:nvPr/>
        </p:nvSpPr>
        <p:spPr>
          <a:xfrm>
            <a:off x="6130166" y="4744291"/>
            <a:ext cx="5769734" cy="1021883"/>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خلاصة القول </a:t>
            </a:r>
          </a:p>
          <a:p>
            <a:pPr algn="justLow" rtl="1">
              <a:lnSpc>
                <a:spcPct val="150000"/>
              </a:lnSpc>
            </a:pPr>
            <a:r>
              <a:rPr lang="ar-EG" sz="1400" dirty="0" smtClean="0">
                <a:latin typeface="Alexandria"/>
              </a:rPr>
              <a:t>أنه ينبغي على الباحث أن يصيغ أهمية بحثه في عبارات مقنعة، وتبدو أهمية البحث في جانبين أساسيين ، هما:</a:t>
            </a:r>
            <a:endParaRPr lang="ar-EG" sz="1400" dirty="0">
              <a:latin typeface="Alexandria"/>
            </a:endParaRPr>
          </a:p>
        </p:txBody>
      </p:sp>
    </p:spTree>
    <p:extLst>
      <p:ext uri="{BB962C8B-B14F-4D97-AF65-F5344CB8AC3E}">
        <p14:creationId xmlns:p14="http://schemas.microsoft.com/office/powerpoint/2010/main" val="1624335510"/>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369332"/>
          </a:xfrm>
          <a:prstGeom prst="rect">
            <a:avLst/>
          </a:prstGeom>
          <a:noFill/>
        </p:spPr>
        <p:txBody>
          <a:bodyPr wrap="square" rtlCol="0">
            <a:spAutoFit/>
          </a:bodyPr>
          <a:lstStyle/>
          <a:p>
            <a:pPr algn="r" rtl="1"/>
            <a:r>
              <a:rPr lang="ar-EG" b="1" dirty="0" smtClean="0">
                <a:solidFill>
                  <a:srgbClr val="00B0F0"/>
                </a:solidFill>
                <a:latin typeface="Alexandria" charset="0"/>
                <a:cs typeface="Alexandria" charset="0"/>
              </a:rPr>
              <a:t>أهداف الدراسة</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354491"/>
          </a:xfrm>
          <a:prstGeom prst="rect">
            <a:avLst/>
          </a:prstGeom>
          <a:noFill/>
        </p:spPr>
        <p:txBody>
          <a:bodyPr wrap="square" rtlCol="1">
            <a:spAutoFit/>
          </a:bodyPr>
          <a:lstStyle/>
          <a:p>
            <a:pPr algn="justLow" rtl="1">
              <a:lnSpc>
                <a:spcPct val="150000"/>
              </a:lnSpc>
            </a:pPr>
            <a:r>
              <a:rPr lang="ar-EG" sz="1400" dirty="0" smtClean="0">
                <a:latin typeface="Alexandria"/>
              </a:rPr>
              <a:t>وللأهداف نوعين:-</a:t>
            </a:r>
          </a:p>
          <a:p>
            <a:pPr marL="342900" indent="-342900" algn="justLow" rtl="1">
              <a:lnSpc>
                <a:spcPct val="150000"/>
              </a:lnSpc>
              <a:buAutoNum type="arabic1Minus"/>
            </a:pPr>
            <a:r>
              <a:rPr lang="ar-EG" sz="1400" b="1" dirty="0" smtClean="0">
                <a:solidFill>
                  <a:srgbClr val="FF0000"/>
                </a:solidFill>
                <a:latin typeface="Alexandria"/>
              </a:rPr>
              <a:t>الهدف الرئيسي</a:t>
            </a:r>
            <a:r>
              <a:rPr lang="ar-EG" sz="1400" dirty="0" smtClean="0">
                <a:latin typeface="Alexandria"/>
              </a:rPr>
              <a:t>:</a:t>
            </a:r>
          </a:p>
          <a:p>
            <a:pPr algn="justLow" rtl="1">
              <a:lnSpc>
                <a:spcPct val="150000"/>
              </a:lnSpc>
            </a:pPr>
            <a:r>
              <a:rPr lang="ar-EG" sz="1400" dirty="0" smtClean="0">
                <a:latin typeface="Alexandria"/>
              </a:rPr>
              <a:t>وهو الهدف الأبرز او الأهم، والذي منه تنبثق الأهداف الفرعية.</a:t>
            </a:r>
          </a:p>
          <a:p>
            <a:pPr algn="justLow" rtl="1">
              <a:lnSpc>
                <a:spcPct val="150000"/>
              </a:lnSpc>
            </a:pPr>
            <a:r>
              <a:rPr lang="ar-EG" sz="1400" dirty="0" smtClean="0">
                <a:latin typeface="Alexandria"/>
              </a:rPr>
              <a:t>ب</a:t>
            </a:r>
            <a:r>
              <a:rPr lang="ar-EG" sz="1400" b="1" dirty="0" smtClean="0">
                <a:solidFill>
                  <a:srgbClr val="FF0000"/>
                </a:solidFill>
                <a:latin typeface="Alexandria"/>
              </a:rPr>
              <a:t>- الهدف الفرعي</a:t>
            </a:r>
            <a:r>
              <a:rPr lang="ar-EG" sz="1400" dirty="0" smtClean="0">
                <a:latin typeface="Alexandria"/>
              </a:rPr>
              <a:t>:-</a:t>
            </a:r>
            <a:endParaRPr lang="ar-EG" sz="1400" dirty="0">
              <a:latin typeface="Alexandria"/>
            </a:endParaRPr>
          </a:p>
          <a:p>
            <a:pPr algn="justLow" rtl="1">
              <a:lnSpc>
                <a:spcPct val="150000"/>
              </a:lnSpc>
            </a:pPr>
            <a:r>
              <a:rPr lang="ar-EG" sz="1400" dirty="0" smtClean="0">
                <a:latin typeface="Alexandria"/>
              </a:rPr>
              <a:t>وهو ذلك الذي يساهم في الوصول الى الهدف الرئيسي.</a:t>
            </a:r>
          </a:p>
          <a:p>
            <a:pPr algn="justLow" rtl="1">
              <a:lnSpc>
                <a:spcPct val="150000"/>
              </a:lnSpc>
            </a:pPr>
            <a:endParaRPr lang="ar-EG" sz="1400" dirty="0">
              <a:latin typeface="Alexandria"/>
            </a:endParaRPr>
          </a:p>
          <a:p>
            <a:pPr algn="justLow" rtl="1">
              <a:lnSpc>
                <a:spcPct val="150000"/>
              </a:lnSpc>
            </a:pPr>
            <a:r>
              <a:rPr lang="ar-EG" sz="1400" dirty="0">
                <a:latin typeface="Alexandria"/>
              </a:rPr>
              <a:t> </a:t>
            </a:r>
          </a:p>
        </p:txBody>
      </p:sp>
      <p:sp>
        <p:nvSpPr>
          <p:cNvPr id="9" name="TextBox 8"/>
          <p:cNvSpPr txBox="1"/>
          <p:nvPr/>
        </p:nvSpPr>
        <p:spPr>
          <a:xfrm>
            <a:off x="6832126" y="4597757"/>
            <a:ext cx="4320978" cy="1061829"/>
          </a:xfrm>
          <a:prstGeom prst="rect">
            <a:avLst/>
          </a:prstGeom>
          <a:noFill/>
        </p:spPr>
        <p:txBody>
          <a:bodyPr wrap="square" rtlCol="1">
            <a:spAutoFit/>
          </a:bodyPr>
          <a:lstStyle/>
          <a:p>
            <a:pPr algn="justLow" rtl="1">
              <a:lnSpc>
                <a:spcPct val="150000"/>
              </a:lnSpc>
            </a:pPr>
            <a:r>
              <a:rPr lang="ar-EG" sz="1400" dirty="0" smtClean="0">
                <a:latin typeface="Alexandria"/>
              </a:rPr>
              <a:t>بداية، يعبر الهدف عما نسعى للوصول اليه، مستغلين كافة الموارد المتاحة لدينا أفضل استغلال ممكن، أي السبب الذي من أجله تمت صياغة الدراسة وكتابتها.</a:t>
            </a:r>
            <a:endParaRPr lang="ar-EG" sz="1400" dirty="0">
              <a:latin typeface="Alexandria"/>
            </a:endParaRPr>
          </a:p>
        </p:txBody>
      </p:sp>
    </p:spTree>
    <p:extLst>
      <p:ext uri="{BB962C8B-B14F-4D97-AF65-F5344CB8AC3E}">
        <p14:creationId xmlns:p14="http://schemas.microsoft.com/office/powerpoint/2010/main" val="2615363621"/>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317735" y="4015306"/>
            <a:ext cx="4113898" cy="369332"/>
          </a:xfrm>
          <a:prstGeom prst="rect">
            <a:avLst/>
          </a:prstGeom>
          <a:noFill/>
        </p:spPr>
        <p:txBody>
          <a:bodyPr wrap="square" rtlCol="0">
            <a:spAutoFit/>
          </a:bodyPr>
          <a:lstStyle/>
          <a:p>
            <a:pPr algn="r" rtl="1"/>
            <a:r>
              <a:rPr lang="ar-EG" b="1" dirty="0" smtClean="0">
                <a:solidFill>
                  <a:srgbClr val="00B0F0"/>
                </a:solidFill>
                <a:latin typeface="Alexandria" charset="0"/>
                <a:cs typeface="Alexandria" charset="0"/>
              </a:rPr>
              <a:t>أهداف البحث</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333001" y="1835317"/>
            <a:ext cx="3945419" cy="1708160"/>
          </a:xfrm>
          <a:prstGeom prst="rect">
            <a:avLst/>
          </a:prstGeom>
          <a:noFill/>
        </p:spPr>
        <p:txBody>
          <a:bodyPr wrap="square" rtlCol="1">
            <a:spAutoFit/>
          </a:bodyPr>
          <a:lstStyle/>
          <a:p>
            <a:pPr algn="justLow" rtl="1">
              <a:lnSpc>
                <a:spcPct val="150000"/>
              </a:lnSpc>
            </a:pPr>
            <a:r>
              <a:rPr lang="ar-EG" sz="1400" b="1" dirty="0" smtClean="0">
                <a:solidFill>
                  <a:srgbClr val="FF0000"/>
                </a:solidFill>
                <a:latin typeface="Alexandria"/>
              </a:rPr>
              <a:t>ومن أمثلة الأهداف الفرعية:-</a:t>
            </a:r>
          </a:p>
          <a:p>
            <a:pPr algn="justLow" rtl="1">
              <a:lnSpc>
                <a:spcPct val="150000"/>
              </a:lnSpc>
            </a:pPr>
            <a:r>
              <a:rPr lang="ar-EG" sz="1400" b="1" dirty="0" smtClean="0">
                <a:solidFill>
                  <a:srgbClr val="FF0000"/>
                </a:solidFill>
                <a:latin typeface="Alexandria"/>
              </a:rPr>
              <a:t>1- </a:t>
            </a:r>
            <a:r>
              <a:rPr lang="ar-EG" sz="1400" dirty="0" smtClean="0">
                <a:latin typeface="Alexandria"/>
              </a:rPr>
              <a:t>التعرف على المشكلات التي تواجه الباحثين في مجال العلوم الإدارية.</a:t>
            </a:r>
          </a:p>
          <a:p>
            <a:pPr algn="justLow" rtl="1">
              <a:lnSpc>
                <a:spcPct val="150000"/>
              </a:lnSpc>
            </a:pPr>
            <a:r>
              <a:rPr lang="ar-EG" sz="1400" dirty="0" smtClean="0">
                <a:latin typeface="Alexandria"/>
              </a:rPr>
              <a:t>2- اعداد برنامج تدريبي للباحثين في مجال العلوم الإدارية.</a:t>
            </a:r>
          </a:p>
          <a:p>
            <a:pPr algn="justLow" rtl="1">
              <a:lnSpc>
                <a:spcPct val="150000"/>
              </a:lnSpc>
            </a:pPr>
            <a:r>
              <a:rPr lang="ar-EG" sz="1400" dirty="0" smtClean="0">
                <a:latin typeface="Alexandria"/>
              </a:rPr>
              <a:t>3- اعداد برنامج </a:t>
            </a:r>
            <a:r>
              <a:rPr lang="ar-EG" sz="1400" dirty="0" err="1" smtClean="0">
                <a:latin typeface="Alexandria"/>
              </a:rPr>
              <a:t>مكافات</a:t>
            </a:r>
            <a:r>
              <a:rPr lang="ar-EG" sz="1400" dirty="0" smtClean="0">
                <a:latin typeface="Alexandria"/>
              </a:rPr>
              <a:t> للباحثين الأكفاء</a:t>
            </a:r>
            <a:endParaRPr lang="ar-EG" sz="1400" dirty="0">
              <a:latin typeface="Alexandria"/>
            </a:endParaRPr>
          </a:p>
        </p:txBody>
      </p:sp>
      <p:sp>
        <p:nvSpPr>
          <p:cNvPr id="9" name="TextBox 8"/>
          <p:cNvSpPr txBox="1"/>
          <p:nvPr/>
        </p:nvSpPr>
        <p:spPr>
          <a:xfrm>
            <a:off x="7212168" y="4597757"/>
            <a:ext cx="3940935" cy="1061829"/>
          </a:xfrm>
          <a:prstGeom prst="rect">
            <a:avLst/>
          </a:prstGeom>
          <a:noFill/>
        </p:spPr>
        <p:txBody>
          <a:bodyPr wrap="square" rtlCol="1">
            <a:spAutoFit/>
          </a:bodyPr>
          <a:lstStyle/>
          <a:p>
            <a:pPr algn="justLow" rtl="1">
              <a:lnSpc>
                <a:spcPct val="150000"/>
              </a:lnSpc>
            </a:pPr>
            <a:r>
              <a:rPr lang="ar-EG" sz="1400" b="1" dirty="0" smtClean="0">
                <a:solidFill>
                  <a:srgbClr val="00AEEF"/>
                </a:solidFill>
                <a:latin typeface="Alexandria"/>
              </a:rPr>
              <a:t>ومن أمثلة الهدف الرئيسي:</a:t>
            </a:r>
          </a:p>
          <a:p>
            <a:pPr algn="justLow" rtl="1">
              <a:lnSpc>
                <a:spcPct val="150000"/>
              </a:lnSpc>
            </a:pPr>
            <a:r>
              <a:rPr lang="ar-EG" sz="1400" b="1" dirty="0" smtClean="0">
                <a:solidFill>
                  <a:srgbClr val="00AEEF"/>
                </a:solidFill>
                <a:latin typeface="Alexandria"/>
              </a:rPr>
              <a:t>« </a:t>
            </a:r>
            <a:r>
              <a:rPr lang="ar-EG" sz="1400" dirty="0" smtClean="0">
                <a:latin typeface="Alexandria"/>
              </a:rPr>
              <a:t>تطوير كفاءة الباحثين في مجال العلوم الإدارية» </a:t>
            </a:r>
          </a:p>
          <a:p>
            <a:pPr algn="justLow" rtl="1">
              <a:lnSpc>
                <a:spcPct val="150000"/>
              </a:lnSpc>
            </a:pPr>
            <a:endParaRPr lang="ar-EG" sz="1400" dirty="0">
              <a:latin typeface="Alexandria"/>
            </a:endParaRPr>
          </a:p>
        </p:txBody>
      </p:sp>
    </p:spTree>
    <p:extLst>
      <p:ext uri="{BB962C8B-B14F-4D97-AF65-F5344CB8AC3E}">
        <p14:creationId xmlns:p14="http://schemas.microsoft.com/office/powerpoint/2010/main" val="4284327934"/>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17" name="TextBox 16"/>
          <p:cNvSpPr txBox="1"/>
          <p:nvPr/>
        </p:nvSpPr>
        <p:spPr>
          <a:xfrm>
            <a:off x="7406225" y="4009363"/>
            <a:ext cx="4113898" cy="369332"/>
          </a:xfrm>
          <a:prstGeom prst="rect">
            <a:avLst/>
          </a:prstGeom>
          <a:noFill/>
        </p:spPr>
        <p:txBody>
          <a:bodyPr wrap="square" rtlCol="0">
            <a:spAutoFit/>
          </a:bodyPr>
          <a:lstStyle/>
          <a:p>
            <a:pPr algn="r" rtl="1"/>
            <a:r>
              <a:rPr lang="ar-EG" b="1" dirty="0" smtClean="0">
                <a:solidFill>
                  <a:srgbClr val="00B0F0"/>
                </a:solidFill>
                <a:latin typeface="Alexandria" charset="0"/>
                <a:cs typeface="Alexandria" charset="0"/>
              </a:rPr>
              <a:t>ويأخذنا ذلك الى التساؤل عن كيفية صياغة الهدف</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p:cNvSpPr txBox="1"/>
          <p:nvPr/>
        </p:nvSpPr>
        <p:spPr>
          <a:xfrm>
            <a:off x="1558344" y="1854557"/>
            <a:ext cx="3945419" cy="2677656"/>
          </a:xfrm>
          <a:prstGeom prst="rect">
            <a:avLst/>
          </a:prstGeom>
          <a:noFill/>
        </p:spPr>
        <p:txBody>
          <a:bodyPr wrap="square" rtlCol="1">
            <a:spAutoFit/>
          </a:bodyPr>
          <a:lstStyle/>
          <a:p>
            <a:pPr algn="justLow" rtl="1">
              <a:lnSpc>
                <a:spcPct val="150000"/>
              </a:lnSpc>
            </a:pPr>
            <a:r>
              <a:rPr lang="ar-EG" sz="1400" dirty="0" smtClean="0">
                <a:latin typeface="Alexandria"/>
              </a:rPr>
              <a:t>1-  </a:t>
            </a:r>
            <a:r>
              <a:rPr lang="ar-EG" sz="1400" b="1" dirty="0" smtClean="0">
                <a:solidFill>
                  <a:srgbClr val="00AEEF"/>
                </a:solidFill>
                <a:latin typeface="Alexandria"/>
              </a:rPr>
              <a:t>التركيز على النتائج  وليس الأنشطة</a:t>
            </a:r>
          </a:p>
          <a:p>
            <a:pPr algn="justLow" rtl="1">
              <a:lnSpc>
                <a:spcPct val="150000"/>
              </a:lnSpc>
            </a:pPr>
            <a:r>
              <a:rPr lang="ar-EG" sz="1400" dirty="0" smtClean="0">
                <a:latin typeface="Alexandria"/>
              </a:rPr>
              <a:t>ويعبر النشاط هنا عن الجهد المبذول سواء كان ذلك الجهد ذهنيا أو بدنيا.</a:t>
            </a:r>
          </a:p>
          <a:p>
            <a:pPr algn="justLow" rtl="1">
              <a:lnSpc>
                <a:spcPct val="150000"/>
              </a:lnSpc>
            </a:pPr>
            <a:r>
              <a:rPr lang="ar-EG" sz="1400" dirty="0" smtClean="0">
                <a:latin typeface="Alexandria"/>
              </a:rPr>
              <a:t>فاذا قيل :</a:t>
            </a:r>
          </a:p>
          <a:p>
            <a:pPr algn="justLow" rtl="1">
              <a:lnSpc>
                <a:spcPct val="150000"/>
              </a:lnSpc>
            </a:pPr>
            <a:r>
              <a:rPr lang="ar-EG" sz="1400" dirty="0" smtClean="0">
                <a:latin typeface="Alexandria"/>
              </a:rPr>
              <a:t>اننا نسعى الى تطوير المنظمة</a:t>
            </a:r>
          </a:p>
          <a:p>
            <a:pPr algn="justLow" rtl="1">
              <a:lnSpc>
                <a:spcPct val="150000"/>
              </a:lnSpc>
            </a:pPr>
            <a:r>
              <a:rPr lang="ar-EG" sz="1400" dirty="0" smtClean="0">
                <a:latin typeface="Alexandria"/>
              </a:rPr>
              <a:t>فهذا خطأ </a:t>
            </a:r>
          </a:p>
          <a:p>
            <a:pPr algn="justLow" rtl="1">
              <a:lnSpc>
                <a:spcPct val="150000"/>
              </a:lnSpc>
            </a:pPr>
            <a:r>
              <a:rPr lang="ar-EG" sz="1400" dirty="0" smtClean="0">
                <a:latin typeface="Alexandria"/>
              </a:rPr>
              <a:t>وصحته :</a:t>
            </a:r>
          </a:p>
          <a:p>
            <a:pPr algn="justLow" rtl="1">
              <a:lnSpc>
                <a:spcPct val="150000"/>
              </a:lnSpc>
            </a:pPr>
            <a:r>
              <a:rPr lang="ar-EG" sz="1400" dirty="0" smtClean="0">
                <a:latin typeface="Alexandria"/>
              </a:rPr>
              <a:t>« اننا نسعى الى منظمة متطورة»</a:t>
            </a:r>
            <a:endParaRPr lang="ar-EG" sz="1400" dirty="0">
              <a:latin typeface="Alexandria"/>
            </a:endParaRPr>
          </a:p>
        </p:txBody>
      </p:sp>
      <p:sp>
        <p:nvSpPr>
          <p:cNvPr id="9" name="TextBox 8"/>
          <p:cNvSpPr txBox="1"/>
          <p:nvPr/>
        </p:nvSpPr>
        <p:spPr>
          <a:xfrm>
            <a:off x="7313232" y="4956493"/>
            <a:ext cx="3940935" cy="698717"/>
          </a:xfrm>
          <a:prstGeom prst="rect">
            <a:avLst/>
          </a:prstGeom>
          <a:noFill/>
        </p:spPr>
        <p:txBody>
          <a:bodyPr wrap="square" rtlCol="1">
            <a:spAutoFit/>
          </a:bodyPr>
          <a:lstStyle/>
          <a:p>
            <a:pPr algn="justLow" rtl="1">
              <a:lnSpc>
                <a:spcPct val="150000"/>
              </a:lnSpc>
            </a:pPr>
            <a:r>
              <a:rPr lang="ar-EG" sz="1400" dirty="0" smtClean="0">
                <a:solidFill>
                  <a:srgbClr val="C00000"/>
                </a:solidFill>
                <a:latin typeface="Alexandria"/>
              </a:rPr>
              <a:t>توجد مجموعة من القواعد الرئيسية التي ينبغي التركيز عليها عند صياغة الهدف، وهي:-</a:t>
            </a:r>
            <a:endParaRPr lang="ar-EG" sz="1400" dirty="0">
              <a:latin typeface="Alexandria"/>
            </a:endParaRPr>
          </a:p>
        </p:txBody>
      </p:sp>
    </p:spTree>
    <p:extLst>
      <p:ext uri="{BB962C8B-B14F-4D97-AF65-F5344CB8AC3E}">
        <p14:creationId xmlns:p14="http://schemas.microsoft.com/office/powerpoint/2010/main" val="2641180975"/>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28761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2"/>
            <a:ext cx="6134138"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954107"/>
          </a:xfrm>
          <a:prstGeom prst="rect">
            <a:avLst/>
          </a:prstGeom>
          <a:noFill/>
        </p:spPr>
        <p:txBody>
          <a:bodyPr wrap="square" rtlCol="0">
            <a:spAutoFit/>
          </a:bodyPr>
          <a:lstStyle/>
          <a:p>
            <a:pPr algn="justLow" rtl="1"/>
            <a:r>
              <a:rPr lang="ar-EG" sz="1400" dirty="0" smtClean="0">
                <a:solidFill>
                  <a:srgbClr val="2D3956"/>
                </a:solidFill>
                <a:latin typeface="Alexandria" charset="0"/>
                <a:cs typeface="Alexandria" charset="0"/>
              </a:rPr>
              <a:t> كذلك من الخطأ أن نقول </a:t>
            </a:r>
          </a:p>
          <a:p>
            <a:pPr algn="justLow" rtl="1"/>
            <a:r>
              <a:rPr lang="ar-EG" sz="1400" dirty="0" smtClean="0">
                <a:solidFill>
                  <a:srgbClr val="2D3956"/>
                </a:solidFill>
                <a:latin typeface="Alexandria" charset="0"/>
                <a:cs typeface="Alexandria" charset="0"/>
              </a:rPr>
              <a:t>« اننا نسعى الى تغيير سلوك العاملين»</a:t>
            </a:r>
          </a:p>
          <a:p>
            <a:pPr algn="justLow" rtl="1"/>
            <a:r>
              <a:rPr lang="ar-EG" sz="1400" dirty="0" smtClean="0">
                <a:solidFill>
                  <a:srgbClr val="2D3956"/>
                </a:solidFill>
                <a:latin typeface="Alexandria" charset="0"/>
                <a:cs typeface="Alexandria" charset="0"/>
              </a:rPr>
              <a:t>والصح أن نقول :</a:t>
            </a:r>
          </a:p>
          <a:p>
            <a:pPr algn="justLow" rtl="1"/>
            <a:r>
              <a:rPr lang="ar-EG" sz="1400" dirty="0" smtClean="0">
                <a:solidFill>
                  <a:srgbClr val="2D3956"/>
                </a:solidFill>
                <a:latin typeface="Alexandria" charset="0"/>
                <a:cs typeface="Alexandria" charset="0"/>
              </a:rPr>
              <a:t>« اننا نسعى الى سلوك متطور للعاملين»</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87418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3000821"/>
          </a:xfrm>
          <a:prstGeom prst="rect">
            <a:avLst/>
          </a:prstGeom>
        </p:spPr>
        <p:txBody>
          <a:bodyPr wrap="square">
            <a:spAutoFit/>
          </a:bodyPr>
          <a:lstStyle/>
          <a:p>
            <a:pPr algn="justLow" rtl="1">
              <a:lnSpc>
                <a:spcPct val="150000"/>
              </a:lnSpc>
            </a:pPr>
            <a:r>
              <a:rPr lang="ar-EG" sz="1400" b="1" dirty="0" smtClean="0">
                <a:latin typeface="Alexandria"/>
                <a:cs typeface="Simplified Arabic" panose="02020603050405020304" pitchFamily="18" charset="-78"/>
              </a:rPr>
              <a:t>ويقصد بالاتجاه عند صياغة الهدف عملية الصعود او الهبوط، الزيادة او النقص، فهي أمر مرفوض عند صياغة الهدف</a:t>
            </a:r>
          </a:p>
          <a:p>
            <a:pPr algn="justLow" rtl="1">
              <a:lnSpc>
                <a:spcPct val="150000"/>
              </a:lnSpc>
            </a:pPr>
            <a:r>
              <a:rPr lang="ar-EG" sz="1400" b="1" dirty="0" smtClean="0">
                <a:latin typeface="Alexandria"/>
                <a:cs typeface="Simplified Arabic" panose="02020603050405020304" pitchFamily="18" charset="-78"/>
              </a:rPr>
              <a:t>فمثلا عند صياغة الهدف، اكتب الربحية، ولا تكتب « زيادة او تخفيض الربحية</a:t>
            </a:r>
            <a:r>
              <a:rPr lang="ar-EG" sz="1400" dirty="0" smtClean="0">
                <a:latin typeface="Alexandria"/>
                <a:cs typeface="Simplified Arabic" panose="02020603050405020304" pitchFamily="18" charset="-78"/>
              </a:rPr>
              <a:t>.</a:t>
            </a:r>
          </a:p>
          <a:p>
            <a:pPr algn="justLow" rtl="1">
              <a:lnSpc>
                <a:spcPct val="150000"/>
              </a:lnSpc>
            </a:pPr>
            <a:r>
              <a:rPr lang="ar-EG" sz="1400" dirty="0" smtClean="0">
                <a:latin typeface="Alexandria"/>
                <a:cs typeface="Simplified Arabic" panose="02020603050405020304" pitchFamily="18" charset="-78"/>
              </a:rPr>
              <a:t>بالمثل أيضا أكتب الانفاق، ولا تكتب « زيادة أو خفض النفقات»</a:t>
            </a:r>
          </a:p>
          <a:p>
            <a:pPr algn="justLow" rtl="1">
              <a:lnSpc>
                <a:spcPct val="150000"/>
              </a:lnSpc>
            </a:pPr>
            <a:r>
              <a:rPr lang="ar-EG" sz="1400" dirty="0" smtClean="0">
                <a:latin typeface="Alexandria"/>
                <a:cs typeface="Simplified Arabic" panose="02020603050405020304" pitchFamily="18" charset="-78"/>
              </a:rPr>
              <a:t>أكتب « كفاءة العاملين» </a:t>
            </a:r>
          </a:p>
          <a:p>
            <a:pPr algn="justLow" rtl="1">
              <a:lnSpc>
                <a:spcPct val="150000"/>
              </a:lnSpc>
            </a:pPr>
            <a:r>
              <a:rPr lang="ar-EG" sz="1400" dirty="0" smtClean="0">
                <a:latin typeface="Alexandria"/>
                <a:cs typeface="Simplified Arabic" panose="02020603050405020304" pitchFamily="18" charset="-78"/>
              </a:rPr>
              <a:t>ولا تكتب </a:t>
            </a:r>
          </a:p>
          <a:p>
            <a:pPr algn="justLow" rtl="1">
              <a:lnSpc>
                <a:spcPct val="150000"/>
              </a:lnSpc>
            </a:pPr>
            <a:r>
              <a:rPr lang="ar-EG" sz="1400" dirty="0" smtClean="0">
                <a:latin typeface="Alexandria"/>
                <a:cs typeface="Simplified Arabic" panose="02020603050405020304" pitchFamily="18" charset="-78"/>
              </a:rPr>
              <a:t>« زيادة أو خفض كفاءة العاملين»</a:t>
            </a:r>
          </a:p>
          <a:p>
            <a:pPr algn="justLow" rtl="1">
              <a:lnSpc>
                <a:spcPct val="150000"/>
              </a:lnSpc>
            </a:pPr>
            <a:endParaRPr lang="ar-EG" sz="1400" dirty="0" smtClean="0">
              <a:latin typeface="Alexandria"/>
              <a:cs typeface="Simplified Arabic" panose="02020603050405020304" pitchFamily="18" charset="-78"/>
            </a:endParaRPr>
          </a:p>
        </p:txBody>
      </p:sp>
      <p:sp>
        <p:nvSpPr>
          <p:cNvPr id="7" name="Rectangle 6"/>
          <p:cNvSpPr/>
          <p:nvPr/>
        </p:nvSpPr>
        <p:spPr>
          <a:xfrm>
            <a:off x="6310823" y="4804209"/>
            <a:ext cx="4747323" cy="375552"/>
          </a:xfrm>
          <a:prstGeom prst="rect">
            <a:avLst/>
          </a:prstGeom>
        </p:spPr>
        <p:txBody>
          <a:bodyPr wrap="square">
            <a:spAutoFit/>
          </a:bodyPr>
          <a:lstStyle/>
          <a:p>
            <a:pPr algn="justLow" rtl="1">
              <a:lnSpc>
                <a:spcPct val="150000"/>
              </a:lnSpc>
            </a:pPr>
            <a:r>
              <a:rPr lang="ar-EG" sz="1400" dirty="0" smtClean="0">
                <a:latin typeface="Alexandria" charset="0"/>
                <a:cs typeface="Alexandria" charset="0"/>
              </a:rPr>
              <a:t>.</a:t>
            </a:r>
            <a:endParaRPr lang="en-US" sz="1400" dirty="0">
              <a:latin typeface="Alexandria" charset="0"/>
              <a:cs typeface="Alexandria" charset="0"/>
            </a:endParaRPr>
          </a:p>
        </p:txBody>
      </p:sp>
      <p:sp>
        <p:nvSpPr>
          <p:cNvPr id="17" name="TextBox 16"/>
          <p:cNvSpPr txBox="1"/>
          <p:nvPr/>
        </p:nvSpPr>
        <p:spPr>
          <a:xfrm>
            <a:off x="6944248" y="3996751"/>
            <a:ext cx="4113898" cy="369332"/>
          </a:xfrm>
          <a:prstGeom prst="rect">
            <a:avLst/>
          </a:prstGeom>
          <a:noFill/>
        </p:spPr>
        <p:txBody>
          <a:bodyPr wrap="square" rtlCol="0">
            <a:spAutoFit/>
          </a:bodyPr>
          <a:lstStyle/>
          <a:p>
            <a:pPr algn="ctr"/>
            <a:r>
              <a:rPr lang="ar-EG" b="1" dirty="0" smtClean="0">
                <a:solidFill>
                  <a:srgbClr val="00B0F0"/>
                </a:solidFill>
                <a:latin typeface="Alexandria" charset="0"/>
                <a:cs typeface="Alexandria" charset="0"/>
              </a:rPr>
              <a:t>القواعد الرئيسية للهدف</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smtClean="0">
                <a:solidFill>
                  <a:schemeClr val="bg1"/>
                </a:solidFill>
                <a:latin typeface="Alexandria" charset="0"/>
                <a:cs typeface="Alexandria" charset="0"/>
              </a:rPr>
              <a:t>03</a:t>
            </a:r>
            <a:endParaRPr lang="en-US"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Rectangle 3"/>
          <p:cNvSpPr/>
          <p:nvPr/>
        </p:nvSpPr>
        <p:spPr>
          <a:xfrm>
            <a:off x="6508392" y="4758349"/>
            <a:ext cx="4649094" cy="1015663"/>
          </a:xfrm>
          <a:prstGeom prst="rect">
            <a:avLst/>
          </a:prstGeom>
        </p:spPr>
        <p:txBody>
          <a:bodyPr wrap="square">
            <a:spAutoFit/>
          </a:bodyPr>
          <a:lstStyle/>
          <a:p>
            <a:pPr algn="r" rtl="1"/>
            <a:r>
              <a:rPr lang="ar-EG" b="1" dirty="0" smtClean="0">
                <a:solidFill>
                  <a:srgbClr val="00AEEF"/>
                </a:solidFill>
                <a:latin typeface="Alexandria"/>
              </a:rPr>
              <a:t>2- التركيز على النتائج وليس الاتجاهات:</a:t>
            </a:r>
          </a:p>
          <a:p>
            <a:pPr algn="r" rtl="1"/>
            <a:r>
              <a:rPr lang="ar-EG" sz="1400" dirty="0" smtClean="0">
                <a:latin typeface="Alexandria"/>
              </a:rPr>
              <a:t>وتعبر الاتجاهات عن آراء الأفراد حيال موضوعات او مواقف معينة، مثل : اتجاهات الأفراد نحو التنمر مثلا، هذه الاتجاهات قد تكون إيجابية أو سلبية.</a:t>
            </a:r>
          </a:p>
          <a:p>
            <a:pPr algn="r" rtl="1"/>
            <a:endParaRPr lang="ar-EG" sz="1400" dirty="0">
              <a:latin typeface="Alexandria"/>
            </a:endParaRPr>
          </a:p>
        </p:txBody>
      </p:sp>
    </p:spTree>
    <p:extLst>
      <p:ext uri="{BB962C8B-B14F-4D97-AF65-F5344CB8AC3E}">
        <p14:creationId xmlns:p14="http://schemas.microsoft.com/office/powerpoint/2010/main" val="21790997"/>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1061829"/>
          </a:xfrm>
          <a:prstGeom prst="rect">
            <a:avLst/>
          </a:prstGeom>
        </p:spPr>
        <p:txBody>
          <a:bodyPr wrap="square">
            <a:spAutoFit/>
          </a:bodyPr>
          <a:lstStyle/>
          <a:p>
            <a:pPr lvl="0" algn="justLow" rtl="1">
              <a:lnSpc>
                <a:spcPct val="150000"/>
              </a:lnSpc>
            </a:pPr>
            <a:r>
              <a:rPr lang="ar-EG" sz="1400" b="1" dirty="0" smtClean="0">
                <a:solidFill>
                  <a:prstClr val="black"/>
                </a:solidFill>
                <a:latin typeface="Alexandria" charset="0"/>
                <a:cs typeface="Alexandria" charset="0"/>
              </a:rPr>
              <a:t>أكتب « العلاقات الإنسانية»</a:t>
            </a:r>
          </a:p>
          <a:p>
            <a:pPr lvl="0" algn="justLow" rtl="1">
              <a:lnSpc>
                <a:spcPct val="150000"/>
              </a:lnSpc>
            </a:pPr>
            <a:r>
              <a:rPr lang="ar-EG" sz="1400" b="1" dirty="0" smtClean="0">
                <a:solidFill>
                  <a:prstClr val="black"/>
                </a:solidFill>
                <a:latin typeface="Alexandria" charset="0"/>
                <a:cs typeface="Alexandria" charset="0"/>
              </a:rPr>
              <a:t>ولا تكتب </a:t>
            </a:r>
          </a:p>
          <a:p>
            <a:pPr lvl="0" algn="justLow" rtl="1">
              <a:lnSpc>
                <a:spcPct val="150000"/>
              </a:lnSpc>
            </a:pPr>
            <a:r>
              <a:rPr lang="ar-EG" sz="1400" b="1" dirty="0" smtClean="0">
                <a:solidFill>
                  <a:prstClr val="black"/>
                </a:solidFill>
                <a:latin typeface="Alexandria" charset="0"/>
                <a:cs typeface="Alexandria" charset="0"/>
              </a:rPr>
              <a:t>« تحسين العلاقات الإنسانية»</a:t>
            </a:r>
            <a:r>
              <a:rPr lang="ar-EG" sz="1400" dirty="0" smtClean="0">
                <a:solidFill>
                  <a:prstClr val="black"/>
                </a:solidFill>
                <a:latin typeface="Alexandria" charset="0"/>
                <a:cs typeface="Alexandria" charset="0"/>
              </a:rPr>
              <a:t>.</a:t>
            </a:r>
            <a:endParaRPr lang="en-US" sz="1400" dirty="0">
              <a:solidFill>
                <a:prstClr val="black"/>
              </a:solidFill>
              <a:latin typeface="Alexandria" charset="0"/>
              <a:cs typeface="Alexandria" charset="0"/>
            </a:endParaRPr>
          </a:p>
        </p:txBody>
      </p:sp>
      <p:sp>
        <p:nvSpPr>
          <p:cNvPr id="7" name="Rectangle 6"/>
          <p:cNvSpPr/>
          <p:nvPr/>
        </p:nvSpPr>
        <p:spPr>
          <a:xfrm>
            <a:off x="6396169" y="4415056"/>
            <a:ext cx="4747323" cy="1126462"/>
          </a:xfrm>
          <a:prstGeom prst="rect">
            <a:avLst/>
          </a:prstGeom>
        </p:spPr>
        <p:txBody>
          <a:bodyPr wrap="square">
            <a:spAutoFit/>
          </a:bodyPr>
          <a:lstStyle/>
          <a:p>
            <a:pPr algn="justLow" rtl="1">
              <a:lnSpc>
                <a:spcPct val="120000"/>
              </a:lnSpc>
            </a:pPr>
            <a:r>
              <a:rPr lang="ar-EG" sz="1400" b="1" dirty="0" smtClean="0">
                <a:latin typeface="Alexandria" charset="0"/>
                <a:cs typeface="Alexandria" charset="0"/>
              </a:rPr>
              <a:t>أكتب « الخسائر» ، ولا تكتب « تقليل الخسائر»</a:t>
            </a:r>
          </a:p>
          <a:p>
            <a:pPr algn="justLow" rtl="1">
              <a:lnSpc>
                <a:spcPct val="120000"/>
              </a:lnSpc>
            </a:pPr>
            <a:r>
              <a:rPr lang="ar-EG" sz="1400" b="1" dirty="0" smtClean="0">
                <a:latin typeface="Alexandria" charset="0"/>
                <a:cs typeface="Alexandria" charset="0"/>
              </a:rPr>
              <a:t>كذلك أكتب</a:t>
            </a:r>
          </a:p>
          <a:p>
            <a:pPr algn="justLow" rtl="1">
              <a:lnSpc>
                <a:spcPct val="120000"/>
              </a:lnSpc>
            </a:pPr>
            <a:r>
              <a:rPr lang="ar-EG" sz="1400" b="1" dirty="0" smtClean="0">
                <a:latin typeface="Alexandria" charset="0"/>
                <a:cs typeface="Alexandria" charset="0"/>
              </a:rPr>
              <a:t>« المنفعة الشكلية» </a:t>
            </a:r>
          </a:p>
          <a:p>
            <a:pPr algn="justLow" rtl="1">
              <a:lnSpc>
                <a:spcPct val="120000"/>
              </a:lnSpc>
            </a:pPr>
            <a:r>
              <a:rPr lang="ar-EG" sz="1400" b="1" dirty="0" smtClean="0">
                <a:latin typeface="Alexandria" charset="0"/>
                <a:cs typeface="Alexandria" charset="0"/>
              </a:rPr>
              <a:t>ولا تكتب « تعظيم المنفعة الشكلية»</a:t>
            </a:r>
            <a:endParaRPr lang="en-US" sz="1400" dirty="0">
              <a:latin typeface="Alexandria" charset="0"/>
              <a:cs typeface="Alexandria" charset="0"/>
            </a:endParaRPr>
          </a:p>
        </p:txBody>
      </p:sp>
      <p:sp>
        <p:nvSpPr>
          <p:cNvPr id="17" name="TextBox 16"/>
          <p:cNvSpPr txBox="1"/>
          <p:nvPr/>
        </p:nvSpPr>
        <p:spPr>
          <a:xfrm>
            <a:off x="6944248" y="3996751"/>
            <a:ext cx="4113898" cy="369332"/>
          </a:xfrm>
          <a:prstGeom prst="rect">
            <a:avLst/>
          </a:prstGeom>
          <a:noFill/>
        </p:spPr>
        <p:txBody>
          <a:bodyPr wrap="square" rtlCol="0">
            <a:spAutoFit/>
          </a:bodyPr>
          <a:lstStyle/>
          <a:p>
            <a:pPr algn="ctr"/>
            <a:r>
              <a:rPr lang="ar-EG" b="1" dirty="0" smtClean="0">
                <a:solidFill>
                  <a:srgbClr val="00B0F0"/>
                </a:solidFill>
                <a:latin typeface="Alexandria" charset="0"/>
                <a:cs typeface="Alexandria" charset="0"/>
              </a:rPr>
              <a:t>القواعد الرئيسية لصياغة الهدف</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4437158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85528" y="1049951"/>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308298" y="1549486"/>
            <a:ext cx="4222539" cy="2354491"/>
          </a:xfrm>
          <a:prstGeom prst="rect">
            <a:avLst/>
          </a:prstGeom>
        </p:spPr>
        <p:txBody>
          <a:bodyPr wrap="square">
            <a:spAutoFit/>
          </a:bodyPr>
          <a:lstStyle/>
          <a:p>
            <a:pPr algn="justLow" rtl="1">
              <a:lnSpc>
                <a:spcPct val="150000"/>
              </a:lnSpc>
            </a:pPr>
            <a:r>
              <a:rPr lang="ar-EG" sz="1400" b="1" dirty="0" smtClean="0">
                <a:solidFill>
                  <a:srgbClr val="00B0F0"/>
                </a:solidFill>
                <a:latin typeface="Simplified Arabic" panose="02020603050405020304" pitchFamily="18" charset="-78"/>
                <a:cs typeface="Simplified Arabic" panose="02020603050405020304" pitchFamily="18" charset="-78"/>
              </a:rPr>
              <a:t>3- التركيز على النتائج الرئيسية وليست الفرعية:</a:t>
            </a:r>
          </a:p>
          <a:p>
            <a:pPr algn="justLow" rtl="1">
              <a:lnSpc>
                <a:spcPct val="150000"/>
              </a:lnSpc>
            </a:pPr>
            <a:r>
              <a:rPr lang="ar-EG" sz="1400" dirty="0" smtClean="0">
                <a:latin typeface="Simplified Arabic" panose="02020603050405020304" pitchFamily="18" charset="-78"/>
                <a:cs typeface="Simplified Arabic" panose="02020603050405020304" pitchFamily="18" charset="-78"/>
              </a:rPr>
              <a:t>فالنتائج الرئيسية تمثل بشكل رئيس المبرر الأساسي للبحث العلمي، ومن أمثلة النتائج الرئيسية:</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المهارات الفنية</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عدالة الأجور</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مستويات الإنتاج</a:t>
            </a:r>
          </a:p>
          <a:p>
            <a:pPr marL="285750" indent="-285750" algn="justLow" rtl="1">
              <a:lnSpc>
                <a:spcPct val="150000"/>
              </a:lnSpc>
              <a:buFontTx/>
              <a:buChar char="-"/>
            </a:pPr>
            <a:r>
              <a:rPr lang="ar-EG" sz="1400" dirty="0" smtClean="0">
                <a:latin typeface="Simplified Arabic" panose="02020603050405020304" pitchFamily="18" charset="-78"/>
                <a:cs typeface="Simplified Arabic" panose="02020603050405020304" pitchFamily="18" charset="-78"/>
              </a:rPr>
              <a:t>الاستراتيجية طويلة المدى</a:t>
            </a:r>
            <a:endParaRPr lang="en-US" sz="1400" dirty="0">
              <a:latin typeface="Simplified Arabic" panose="02020603050405020304" pitchFamily="18" charset="-78"/>
              <a:cs typeface="Simplified Arabic" panose="02020603050405020304" pitchFamily="18" charset="-78"/>
            </a:endParaRPr>
          </a:p>
        </p:txBody>
      </p:sp>
      <p:sp>
        <p:nvSpPr>
          <p:cNvPr id="17" name="TextBox 16"/>
          <p:cNvSpPr txBox="1"/>
          <p:nvPr/>
        </p:nvSpPr>
        <p:spPr>
          <a:xfrm>
            <a:off x="6944248" y="3996751"/>
            <a:ext cx="4113898" cy="369332"/>
          </a:xfrm>
          <a:prstGeom prst="rect">
            <a:avLst/>
          </a:prstGeom>
          <a:noFill/>
        </p:spPr>
        <p:txBody>
          <a:bodyPr wrap="square" rtlCol="0">
            <a:spAutoFit/>
          </a:bodyPr>
          <a:lstStyle/>
          <a:p>
            <a:pPr algn="ctr"/>
            <a:r>
              <a:rPr lang="ar-EG" b="1" dirty="0" smtClean="0">
                <a:solidFill>
                  <a:srgbClr val="00B0F0"/>
                </a:solidFill>
                <a:latin typeface="Alexandria" charset="0"/>
                <a:cs typeface="Alexandria" charset="0"/>
              </a:rPr>
              <a:t>تابع القواعد الرئيسية لصياغة الأهداف</a:t>
            </a:r>
            <a:endParaRPr lang="en-US" b="1" dirty="0">
              <a:solidFill>
                <a:srgbClr val="00B0F0"/>
              </a:solidFill>
              <a:latin typeface="Alexandria" charset="0"/>
              <a:cs typeface="Alexandria" charset="0"/>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EG" sz="1600" dirty="0" smtClean="0">
                <a:solidFill>
                  <a:schemeClr val="bg1"/>
                </a:solidFill>
                <a:latin typeface="Alexandria" charset="0"/>
                <a:cs typeface="Alexandria" charset="0"/>
              </a:rPr>
              <a:t>محاضرة</a:t>
            </a:r>
            <a:endParaRPr lang="en-US" sz="1600" dirty="0">
              <a:solidFill>
                <a:schemeClr val="bg1"/>
              </a:solidFill>
              <a:latin typeface="Alexandria" charset="0"/>
              <a:cs typeface="Alexandria" charset="0"/>
            </a:endParaRP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01</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618130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18953" y="1706665"/>
            <a:ext cx="5228822" cy="1708160"/>
          </a:xfrm>
          <a:prstGeom prst="rect">
            <a:avLst/>
          </a:prstGeom>
          <a:noFill/>
        </p:spPr>
        <p:txBody>
          <a:bodyPr wrap="square" rtlCol="0">
            <a:spAutoFit/>
          </a:bodyPr>
          <a:lstStyle/>
          <a:p>
            <a:pPr lvl="0" algn="justLow" rtl="1">
              <a:lnSpc>
                <a:spcPct val="150000"/>
              </a:lnSpc>
            </a:pPr>
            <a:r>
              <a:rPr lang="ar-EG" sz="1400" dirty="0" smtClean="0">
                <a:solidFill>
                  <a:srgbClr val="2D3956"/>
                </a:solidFill>
                <a:latin typeface="Alexandria" charset="0"/>
                <a:cs typeface="Alexandria" charset="0"/>
              </a:rPr>
              <a:t>أما النتائج الفرعية، فمن أمثلتها:</a:t>
            </a:r>
          </a:p>
          <a:p>
            <a:pPr marL="285750" lvl="0" indent="-285750" algn="justLow" rtl="1">
              <a:lnSpc>
                <a:spcPct val="150000"/>
              </a:lnSpc>
              <a:buFontTx/>
              <a:buChar char="-"/>
            </a:pPr>
            <a:r>
              <a:rPr lang="ar-EG" sz="1400" dirty="0" smtClean="0">
                <a:solidFill>
                  <a:srgbClr val="2D3956"/>
                </a:solidFill>
                <a:latin typeface="Alexandria" charset="0"/>
                <a:cs typeface="Alexandria" charset="0"/>
              </a:rPr>
              <a:t>الأجر المناسب</a:t>
            </a:r>
          </a:p>
          <a:p>
            <a:pPr marL="285750" lvl="0" indent="-285750" algn="justLow" rtl="1">
              <a:lnSpc>
                <a:spcPct val="150000"/>
              </a:lnSpc>
              <a:buFontTx/>
              <a:buChar char="-"/>
            </a:pPr>
            <a:r>
              <a:rPr lang="ar-EG" sz="1400" dirty="0" smtClean="0">
                <a:solidFill>
                  <a:srgbClr val="2D3956"/>
                </a:solidFill>
                <a:latin typeface="Alexandria" charset="0"/>
                <a:cs typeface="Alexandria" charset="0"/>
              </a:rPr>
              <a:t>ظروف العمل الجيدة</a:t>
            </a:r>
          </a:p>
          <a:p>
            <a:pPr marL="285750" lvl="0" indent="-285750" algn="justLow" rtl="1">
              <a:lnSpc>
                <a:spcPct val="150000"/>
              </a:lnSpc>
              <a:buFontTx/>
              <a:buChar char="-"/>
            </a:pPr>
            <a:r>
              <a:rPr lang="ar-EG" sz="1400" dirty="0" smtClean="0">
                <a:solidFill>
                  <a:srgbClr val="2D3956"/>
                </a:solidFill>
                <a:latin typeface="Alexandria" charset="0"/>
                <a:cs typeface="Alexandria" charset="0"/>
              </a:rPr>
              <a:t>خط الإنتاج</a:t>
            </a:r>
          </a:p>
          <a:p>
            <a:pPr marL="285750" lvl="0" indent="-285750" algn="justLow" rtl="1">
              <a:lnSpc>
                <a:spcPct val="150000"/>
              </a:lnSpc>
              <a:buFontTx/>
              <a:buChar char="-"/>
            </a:pPr>
            <a:r>
              <a:rPr lang="ar-EG" sz="1400" dirty="0" smtClean="0">
                <a:solidFill>
                  <a:srgbClr val="2D3956"/>
                </a:solidFill>
                <a:latin typeface="Alexandria" charset="0"/>
                <a:cs typeface="Alexandria" charset="0"/>
              </a:rPr>
              <a:t>ضغوط العمل</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12141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169825"/>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4- التركيز على النتائج القابلة للقياس</a:t>
            </a:r>
          </a:p>
          <a:p>
            <a:pPr algn="justLow" rtl="1">
              <a:lnSpc>
                <a:spcPct val="150000"/>
              </a:lnSpc>
            </a:pPr>
            <a:r>
              <a:rPr lang="ar-EG" sz="1400" dirty="0" smtClean="0">
                <a:latin typeface="Alexandria" charset="0"/>
                <a:cs typeface="Alexandria" charset="0"/>
              </a:rPr>
              <a:t>فمن غير  المعقول أن نتعامل مع النتائج الغير قابلة للقياس. </a:t>
            </a:r>
          </a:p>
          <a:p>
            <a:pPr algn="justLow" rtl="1">
              <a:lnSpc>
                <a:spcPct val="150000"/>
              </a:lnSpc>
            </a:pPr>
            <a:r>
              <a:rPr lang="ar-EG" sz="1400" dirty="0" smtClean="0">
                <a:latin typeface="Alexandria" charset="0"/>
                <a:cs typeface="Alexandria" charset="0"/>
              </a:rPr>
              <a:t>وترتبط أهداف الدراسة وأبعادها ارتباطا مباشرا بمشكلة الدراسة و فروضها، فما تم صياغته في تساؤلات المشكلة، وفروضها، يتم تحويله الى أهداف مصاغة بشكل دقيق، ويمكن قياسها وتحقيقها، وفي حدود القيود الزمانية والمكانية وقيود المجتمع والعينات المتعلقة بالدراسة.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spTree>
    <p:extLst>
      <p:ext uri="{BB962C8B-B14F-4D97-AF65-F5344CB8AC3E}">
        <p14:creationId xmlns:p14="http://schemas.microsoft.com/office/powerpoint/2010/main" val="273000911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3139321"/>
          </a:xfrm>
          <a:prstGeom prst="rect">
            <a:avLst/>
          </a:prstGeom>
          <a:noFill/>
        </p:spPr>
        <p:txBody>
          <a:bodyPr wrap="square" rtlCol="0">
            <a:spAutoFit/>
          </a:bodyPr>
          <a:lstStyle/>
          <a:p>
            <a:pPr algn="justLow" rtl="1">
              <a:lnSpc>
                <a:spcPct val="150000"/>
              </a:lnSpc>
            </a:pPr>
            <a:r>
              <a:rPr lang="ar-EG" sz="2000" b="1" dirty="0" smtClean="0">
                <a:solidFill>
                  <a:srgbClr val="00AEEF"/>
                </a:solidFill>
                <a:latin typeface="Alexandria" charset="0"/>
                <a:cs typeface="Alexandria" charset="0"/>
              </a:rPr>
              <a:t>أهمية أهداف البحث العلمي:-</a:t>
            </a:r>
          </a:p>
          <a:p>
            <a:pPr algn="justLow" rtl="1">
              <a:lnSpc>
                <a:spcPct val="150000"/>
              </a:lnSpc>
            </a:pPr>
            <a:r>
              <a:rPr lang="ar-EG" sz="1400" dirty="0">
                <a:latin typeface="Alexandria" charset="0"/>
                <a:cs typeface="Alexandria" charset="0"/>
              </a:rPr>
              <a:t>تظهر أهمية الأهداف في البحث العلمي من خلال أمور متعددة من أبرزها</a:t>
            </a:r>
            <a:r>
              <a:rPr lang="ar-EG" sz="1400" dirty="0" smtClean="0">
                <a:latin typeface="Alexandria" charset="0"/>
                <a:cs typeface="Alexandria" charset="0"/>
              </a:rPr>
              <a:t>:</a:t>
            </a:r>
          </a:p>
          <a:p>
            <a:pPr algn="justLow" rtl="1">
              <a:lnSpc>
                <a:spcPct val="150000"/>
              </a:lnSpc>
            </a:pPr>
            <a:r>
              <a:rPr lang="ar-EG" sz="1400" dirty="0" smtClean="0">
                <a:latin typeface="Alexandria" charset="0"/>
                <a:cs typeface="Alexandria" charset="0"/>
              </a:rPr>
              <a:t>1- تساعد </a:t>
            </a:r>
            <a:r>
              <a:rPr lang="ar-EG" sz="1400" dirty="0">
                <a:latin typeface="Alexandria" charset="0"/>
                <a:cs typeface="Alexandria" charset="0"/>
              </a:rPr>
              <a:t>أهداف البحث العلمي الباحث على توضيح محاور بحثه المختلفة، فكل هدف من اهداف البحث الرئيسية أو الفرعية يجب أن يرتبط بأحد المحاور الدراسية.</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smtClean="0">
                <a:latin typeface="Alexandria" charset="0"/>
                <a:cs typeface="Alexandria" charset="0"/>
              </a:rPr>
              <a:t>2- تساعد </a:t>
            </a:r>
            <a:r>
              <a:rPr lang="ar-EG" sz="1400" dirty="0">
                <a:latin typeface="Alexandria" charset="0"/>
                <a:cs typeface="Alexandria" charset="0"/>
              </a:rPr>
              <a:t>على تحديد متغيرات البحث العلمي بشكل دقيق، وتعمل على اكتشاف العلاقات بين مختلف هذه المتغيرات مع قياسها بالشكل السليم والواضح.</a:t>
            </a:r>
          </a:p>
          <a:p>
            <a:pPr algn="justLow" rtl="1">
              <a:lnSpc>
                <a:spcPct val="150000"/>
              </a:lnSpc>
            </a:pPr>
            <a:endParaRPr lang="ar-EG" sz="1400" dirty="0">
              <a:latin typeface="Alexandria" charset="0"/>
              <a:cs typeface="Alexandria" charset="0"/>
            </a:endParaRPr>
          </a:p>
          <a:p>
            <a:pPr algn="justLow" rtl="1">
              <a:lnSpc>
                <a:spcPct val="150000"/>
              </a:lnSpc>
            </a:pP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383540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031325"/>
          </a:xfrm>
          <a:prstGeom prst="rect">
            <a:avLst/>
          </a:prstGeom>
          <a:noFill/>
        </p:spPr>
        <p:txBody>
          <a:bodyPr wrap="square" rtlCol="0">
            <a:spAutoFit/>
          </a:bodyPr>
          <a:lstStyle/>
          <a:p>
            <a:pPr algn="justLow" rtl="1">
              <a:lnSpc>
                <a:spcPct val="150000"/>
              </a:lnSpc>
            </a:pPr>
            <a:r>
              <a:rPr lang="ar-EG" sz="1400" dirty="0" smtClean="0">
                <a:latin typeface="Alexandria" charset="0"/>
                <a:cs typeface="Alexandria" charset="0"/>
              </a:rPr>
              <a:t>3- يستطيع </a:t>
            </a:r>
            <a:r>
              <a:rPr lang="ar-EG" sz="1400" dirty="0">
                <a:latin typeface="Alexandria" charset="0"/>
                <a:cs typeface="Alexandria" charset="0"/>
              </a:rPr>
              <a:t>الباحث </a:t>
            </a:r>
            <a:r>
              <a:rPr lang="ar-EG" sz="1400" dirty="0" smtClean="0">
                <a:latin typeface="Alexandria" charset="0"/>
                <a:cs typeface="Alexandria" charset="0"/>
              </a:rPr>
              <a:t>العلمي من </a:t>
            </a:r>
            <a:r>
              <a:rPr lang="ar-EG" sz="1400" dirty="0">
                <a:latin typeface="Alexandria" charset="0"/>
                <a:cs typeface="Alexandria" charset="0"/>
              </a:rPr>
              <a:t>خلال صياغة أهداف الدراسة العلمية، توضيح مختلف حدود البحث سواء الموضوعية أو الزمانية، أو المكانية، أو البشرية.</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smtClean="0">
                <a:latin typeface="Alexandria" charset="0"/>
                <a:cs typeface="Alexandria" charset="0"/>
              </a:rPr>
              <a:t>4- يتم </a:t>
            </a:r>
            <a:r>
              <a:rPr lang="ar-EG" sz="1400" dirty="0">
                <a:latin typeface="Alexandria" charset="0"/>
                <a:cs typeface="Alexandria" charset="0"/>
              </a:rPr>
              <a:t>تحديد أهداف البحث العلمي بشكل مترابط ومتسلسل، وهو ما يتم ربطه مع الخطوات المختلفة للبحث العلمي، أي أن خطوات البحث تتم بناءً على تسلسل أهدافه، ومن خلال هذه الخطوات يمكن الوصول الى النتائج العلمية المنطقية.</a:t>
            </a:r>
            <a:endParaRPr lang="ar-EG" sz="1400" dirty="0" smtClean="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3265403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2314544"/>
          </a:xfrm>
          <a:prstGeom prst="rect">
            <a:avLst/>
          </a:prstGeom>
          <a:noFill/>
        </p:spPr>
        <p:txBody>
          <a:bodyPr wrap="square" rtlCol="0">
            <a:spAutoFit/>
          </a:bodyPr>
          <a:lstStyle/>
          <a:p>
            <a:pPr algn="justLow" rtl="1">
              <a:lnSpc>
                <a:spcPct val="150000"/>
              </a:lnSpc>
            </a:pPr>
            <a:r>
              <a:rPr lang="ar-EG" sz="1400" dirty="0">
                <a:latin typeface="Alexandria" charset="0"/>
                <a:cs typeface="Alexandria" charset="0"/>
              </a:rPr>
              <a:t>   </a:t>
            </a:r>
            <a:r>
              <a:rPr lang="ar-EG" sz="1400" dirty="0" smtClean="0">
                <a:latin typeface="Alexandria" charset="0"/>
                <a:cs typeface="Alexandria" charset="0"/>
              </a:rPr>
              <a:t>5- يمكن </a:t>
            </a:r>
            <a:r>
              <a:rPr lang="ar-EG" sz="1400" dirty="0">
                <a:latin typeface="Alexandria" charset="0"/>
                <a:cs typeface="Alexandria" charset="0"/>
              </a:rPr>
              <a:t>من خلال أهداف البحث العلمي ان يقوم الباحث بتحديد دقيق لما يحتاج إليه من معلومات وبيانات، مع تحديد المصادر التي سيعتمد عليها للحصول على هذه البيانات والمعلومات، وهو ما يساعد على تجنب إضاعة الوقت بأمور ثانوية لا تفيد البحث.</a:t>
            </a:r>
          </a:p>
          <a:p>
            <a:pPr algn="justLow" rtl="1">
              <a:lnSpc>
                <a:spcPct val="150000"/>
              </a:lnSpc>
            </a:pPr>
            <a:endParaRPr lang="ar-EG" sz="1400" dirty="0">
              <a:latin typeface="Alexandria" charset="0"/>
              <a:cs typeface="Alexandria" charset="0"/>
            </a:endParaRPr>
          </a:p>
          <a:p>
            <a:pPr algn="justLow" rtl="1">
              <a:lnSpc>
                <a:spcPct val="150000"/>
              </a:lnSpc>
            </a:pPr>
            <a:r>
              <a:rPr lang="ar-EG" sz="1400" dirty="0" smtClean="0">
                <a:latin typeface="Alexandria" charset="0"/>
                <a:cs typeface="Alexandria" charset="0"/>
              </a:rPr>
              <a:t>6- تظهر </a:t>
            </a:r>
            <a:r>
              <a:rPr lang="ar-EG" sz="1400" dirty="0">
                <a:latin typeface="Alexandria" charset="0"/>
                <a:cs typeface="Alexandria" charset="0"/>
              </a:rPr>
              <a:t>أهمية أهداف البحث العلمي في رسائل الماجستير أو الدكتوراه من خلال اهتمام لجان المناقشة بها، فهي تأتي بطليعة ما يطلّع عليه المناقشون، لأنها تظهر اهمية البحث وإمكانيات الباحث أو طالب الماجستير أو الدكتوراه.</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583842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72218" y="1437906"/>
            <a:ext cx="5228822" cy="2631490"/>
          </a:xfrm>
          <a:prstGeom prst="rect">
            <a:avLst/>
          </a:prstGeom>
          <a:noFill/>
        </p:spPr>
        <p:txBody>
          <a:bodyPr wrap="square" rtlCol="0">
            <a:spAutoFit/>
          </a:bodyPr>
          <a:lstStyle/>
          <a:p>
            <a:pPr algn="justLow" rtl="1">
              <a:lnSpc>
                <a:spcPct val="150000"/>
              </a:lnSpc>
            </a:pPr>
            <a:r>
              <a:rPr lang="ar-EG" b="1" dirty="0">
                <a:solidFill>
                  <a:srgbClr val="00AEEF"/>
                </a:solidFill>
                <a:latin typeface="Alexandria" charset="0"/>
                <a:cs typeface="Alexandria" charset="0"/>
              </a:rPr>
              <a:t>خصائص الأهداف في البحث العلمي</a:t>
            </a:r>
            <a:r>
              <a:rPr lang="ar-EG" dirty="0" smtClean="0">
                <a:solidFill>
                  <a:srgbClr val="2D3956"/>
                </a:solidFill>
                <a:latin typeface="Alexandria" charset="0"/>
                <a:cs typeface="Alexandria" charset="0"/>
              </a:rPr>
              <a:t>:</a:t>
            </a:r>
          </a:p>
          <a:p>
            <a:pPr algn="justLow" rtl="1">
              <a:lnSpc>
                <a:spcPct val="150000"/>
              </a:lnSpc>
            </a:pPr>
            <a:r>
              <a:rPr lang="ar-EG" sz="1400" dirty="0">
                <a:solidFill>
                  <a:srgbClr val="333333"/>
                </a:solidFill>
                <a:latin typeface="Droid Arabic Kufi"/>
              </a:rPr>
              <a:t>تظهر الكثير من الأخطاء الشائعة في كتابة أهداف البحث العلمي من خلال عدم التزامها ببعض خصائص الدراسات البحثية، ومن أبرز هذه  الخصائص يمكننا أن نذكر</a:t>
            </a:r>
            <a:r>
              <a:rPr lang="ar-EG" sz="1400" dirty="0" smtClean="0">
                <a:solidFill>
                  <a:srgbClr val="333333"/>
                </a:solidFill>
                <a:latin typeface="Droid Arabic Kufi"/>
              </a:rPr>
              <a:t>:</a:t>
            </a:r>
          </a:p>
          <a:p>
            <a:pPr algn="r" rtl="1">
              <a:lnSpc>
                <a:spcPct val="150000"/>
              </a:lnSpc>
              <a:buFont typeface="+mj-lt"/>
              <a:buAutoNum type="arabicPeriod"/>
            </a:pPr>
            <a:r>
              <a:rPr lang="ar-EG" sz="1400" dirty="0">
                <a:solidFill>
                  <a:srgbClr val="333333"/>
                </a:solidFill>
                <a:latin typeface="Droid Arabic Kufi"/>
              </a:rPr>
              <a:t>أن يكون الهدف المحدد مرتبط بشكل واضح بموضوع أو مشكلة البحث العلمي؟ وأن يكون من الأمور الضرورية للوصول إلى الغاية البحثية.</a:t>
            </a:r>
          </a:p>
          <a:p>
            <a:pPr algn="r" rtl="1">
              <a:lnSpc>
                <a:spcPct val="150000"/>
              </a:lnSpc>
              <a:buFont typeface="+mj-lt"/>
              <a:buAutoNum type="arabicPeriod"/>
            </a:pPr>
            <a:r>
              <a:rPr lang="ar-EG" sz="1400" dirty="0">
                <a:solidFill>
                  <a:srgbClr val="333333"/>
                </a:solidFill>
                <a:latin typeface="Droid Arabic Kufi"/>
              </a:rPr>
              <a:t>أن يكون هدف محدد وواضح ومركز جيداً، وأن لا يشوبه أي لبس أو غموض.</a:t>
            </a:r>
          </a:p>
          <a:p>
            <a:pPr algn="justLow" rtl="1">
              <a:lnSpc>
                <a:spcPct val="150000"/>
              </a:lnSpc>
            </a:pP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676316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331852" cy="1800493"/>
          </a:xfrm>
          <a:prstGeom prst="rect">
            <a:avLst/>
          </a:prstGeom>
          <a:noFill/>
        </p:spPr>
        <p:txBody>
          <a:bodyPr wrap="square" rtlCol="0">
            <a:spAutoFit/>
          </a:bodyPr>
          <a:lstStyle/>
          <a:p>
            <a:pPr algn="justLow" rtl="1">
              <a:lnSpc>
                <a:spcPct val="150000"/>
              </a:lnSpc>
            </a:pPr>
            <a:r>
              <a:rPr lang="ar-EG" dirty="0" smtClean="0">
                <a:solidFill>
                  <a:srgbClr val="2D3956"/>
                </a:solidFill>
                <a:latin typeface="Alexandria" charset="0"/>
                <a:cs typeface="Alexandria" charset="0"/>
              </a:rPr>
              <a:t>3</a:t>
            </a:r>
            <a:r>
              <a:rPr lang="ar-EG" sz="1400" dirty="0" smtClean="0">
                <a:solidFill>
                  <a:srgbClr val="2D3956"/>
                </a:solidFill>
                <a:latin typeface="Alexandria" charset="0"/>
                <a:cs typeface="Alexandria" charset="0"/>
              </a:rPr>
              <a:t>- أن </a:t>
            </a:r>
            <a:r>
              <a:rPr lang="ar-EG" sz="1400" dirty="0">
                <a:solidFill>
                  <a:srgbClr val="2D3956"/>
                </a:solidFill>
                <a:latin typeface="Alexandria" charset="0"/>
                <a:cs typeface="Alexandria" charset="0"/>
              </a:rPr>
              <a:t>يكون من الأهداف التي تقبل القياس، </a:t>
            </a:r>
            <a:r>
              <a:rPr lang="ar-EG" sz="1400" dirty="0" smtClean="0">
                <a:solidFill>
                  <a:srgbClr val="2D3956"/>
                </a:solidFill>
                <a:latin typeface="Alexandria" charset="0"/>
                <a:cs typeface="Alexandria" charset="0"/>
              </a:rPr>
              <a:t>وعلى الباحث التحقق من قابلية هدفه للقياس.</a:t>
            </a:r>
          </a:p>
          <a:p>
            <a:pPr algn="justLow" rtl="1">
              <a:lnSpc>
                <a:spcPct val="150000"/>
              </a:lnSpc>
            </a:pPr>
            <a:endParaRPr lang="ar-EG" sz="1400" dirty="0">
              <a:solidFill>
                <a:srgbClr val="2D3956"/>
              </a:solidFill>
              <a:latin typeface="Alexandria" charset="0"/>
              <a:cs typeface="Alexandria" charset="0"/>
            </a:endParaRPr>
          </a:p>
          <a:p>
            <a:pPr algn="justLow" rtl="1">
              <a:lnSpc>
                <a:spcPct val="150000"/>
              </a:lnSpc>
            </a:pP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4- لا يمكن </a:t>
            </a:r>
            <a:r>
              <a:rPr lang="ar-EG" sz="1400" dirty="0">
                <a:solidFill>
                  <a:srgbClr val="2D3956"/>
                </a:solidFill>
                <a:latin typeface="Alexandria" charset="0"/>
                <a:cs typeface="Alexandria" charset="0"/>
              </a:rPr>
              <a:t>قبول الهدف المستحيل أو غير القابل للتحقق، فقابلية التحقيق وامتلاك الموارد والوسائل والأدوات الكافية لتحقيق الهدف من أبرز خصائص الأهداف البحثية.</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065245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287532"/>
          </a:xfrm>
          <a:prstGeom prst="rect">
            <a:avLst/>
          </a:prstGeom>
          <a:noFill/>
        </p:spPr>
        <p:txBody>
          <a:bodyPr wrap="square" rtlCol="0">
            <a:spAutoFit/>
          </a:bodyPr>
          <a:lstStyle/>
          <a:p>
            <a:pPr algn="r" rtl="1">
              <a:lnSpc>
                <a:spcPct val="150000"/>
              </a:lnSpc>
            </a:pPr>
            <a:r>
              <a:rPr lang="ar-EG" b="1" dirty="0" smtClean="0">
                <a:solidFill>
                  <a:srgbClr val="0070C0"/>
                </a:solidFill>
                <a:latin typeface="Alexandria" charset="0"/>
                <a:cs typeface="Alexandria" charset="0"/>
              </a:rPr>
              <a:t>5-</a:t>
            </a:r>
            <a:r>
              <a:rPr lang="ar-EG" sz="1400" b="1" dirty="0" smtClean="0">
                <a:solidFill>
                  <a:srgbClr val="0070C0"/>
                </a:solidFill>
                <a:latin typeface="Alexandria" charset="0"/>
                <a:cs typeface="Alexandria" charset="0"/>
              </a:rPr>
              <a:t> </a:t>
            </a:r>
            <a:r>
              <a:rPr lang="ar-EG" sz="1400" dirty="0" smtClean="0">
                <a:solidFill>
                  <a:srgbClr val="333333"/>
                </a:solidFill>
                <a:latin typeface="Droid Arabic Kufi"/>
              </a:rPr>
              <a:t>إن قابلية التحقيق والإنجاز لا يفترض أن تبقى مفتوحة بشكل كامل، بل ان ترتبط بوقت معين يمكن الوصول إلى الهدف من خلاله</a:t>
            </a:r>
            <a:r>
              <a:rPr lang="ar-EG" dirty="0" smtClean="0">
                <a:solidFill>
                  <a:srgbClr val="333333"/>
                </a:solidFill>
                <a:latin typeface="Droid Arabic Kufi"/>
              </a:rPr>
              <a:t>.</a:t>
            </a:r>
          </a:p>
          <a:p>
            <a:pPr algn="justLow" rtl="1">
              <a:lnSpc>
                <a:spcPct val="150000"/>
              </a:lnSpc>
            </a:pPr>
            <a:r>
              <a:rPr lang="ar-EG" b="1" dirty="0" smtClean="0">
                <a:solidFill>
                  <a:srgbClr val="0070C0"/>
                </a:solidFill>
                <a:latin typeface="Alexandria" charset="0"/>
                <a:cs typeface="Alexandria" charset="0"/>
              </a:rPr>
              <a:t> </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45700909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0597" y="1666568"/>
            <a:ext cx="4883377" cy="1892826"/>
          </a:xfrm>
          <a:prstGeom prst="rect">
            <a:avLst/>
          </a:prstGeom>
          <a:noFill/>
        </p:spPr>
        <p:txBody>
          <a:bodyPr wrap="square" rtlCol="0">
            <a:spAutoFit/>
          </a:bodyPr>
          <a:lstStyle/>
          <a:p>
            <a:pPr algn="justLow" rtl="1">
              <a:lnSpc>
                <a:spcPct val="150000"/>
              </a:lnSpc>
            </a:pPr>
            <a:r>
              <a:rPr lang="ar-EG" b="1" dirty="0">
                <a:solidFill>
                  <a:srgbClr val="0070C0"/>
                </a:solidFill>
                <a:latin typeface="Alexandria" charset="0"/>
                <a:cs typeface="Alexandria" charset="0"/>
              </a:rPr>
              <a:t>شروط صياغة الأهداف في البحث العلمي</a:t>
            </a:r>
            <a:r>
              <a:rPr lang="ar-EG" b="1" dirty="0" smtClean="0">
                <a:solidFill>
                  <a:srgbClr val="0070C0"/>
                </a:solidFill>
                <a:latin typeface="Alexandria" charset="0"/>
                <a:cs typeface="Alexandria" charset="0"/>
              </a:rPr>
              <a:t>:</a:t>
            </a:r>
            <a:endParaRPr lang="ar-EG" b="1" dirty="0">
              <a:solidFill>
                <a:srgbClr val="0070C0"/>
              </a:solidFill>
              <a:latin typeface="Alexandria" charset="0"/>
              <a:cs typeface="Alexandria" charset="0"/>
            </a:endParaRPr>
          </a:p>
          <a:p>
            <a:pPr algn="justLow" rtl="1">
              <a:lnSpc>
                <a:spcPct val="150000"/>
              </a:lnSpc>
            </a:pPr>
            <a:r>
              <a:rPr lang="ar-EG" b="1" dirty="0" smtClean="0">
                <a:solidFill>
                  <a:srgbClr val="0070C0"/>
                </a:solidFill>
                <a:latin typeface="Alexandria" charset="0"/>
                <a:cs typeface="Alexandria" charset="0"/>
              </a:rPr>
              <a:t>1- </a:t>
            </a:r>
            <a:r>
              <a:rPr lang="ar-EG" sz="1400" dirty="0" smtClean="0">
                <a:latin typeface="Alexandria" charset="0"/>
                <a:cs typeface="Alexandria" charset="0"/>
              </a:rPr>
              <a:t>على </a:t>
            </a:r>
            <a:r>
              <a:rPr lang="ar-EG" sz="1400" dirty="0">
                <a:latin typeface="Alexandria" charset="0"/>
                <a:cs typeface="Alexandria" charset="0"/>
              </a:rPr>
              <a:t>الباحث العلمي أو طالب الماجستير أو الدكتوراه أن يصوغ أهداف دراسته البحثية بشكل مفهوم وواضح، وباستخدام كلمات مفهومة وسهلة وبجمل مترابطة وواضحة المعنى، فالغاية أن يفهم أهداف البحث جميع القراء، بما فيهم القارئ الغير متخصص.</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59749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487861"/>
          </a:xfrm>
          <a:prstGeom prst="rect">
            <a:avLst/>
          </a:prstGeom>
          <a:noFill/>
        </p:spPr>
        <p:txBody>
          <a:bodyPr wrap="square" rtlCol="0">
            <a:spAutoFit/>
          </a:bodyPr>
          <a:lstStyle/>
          <a:p>
            <a:pPr algn="justLow" rtl="1">
              <a:lnSpc>
                <a:spcPct val="150000"/>
              </a:lnSpc>
            </a:pPr>
            <a:r>
              <a:rPr lang="ar-EG" dirty="0">
                <a:solidFill>
                  <a:srgbClr val="2D3956"/>
                </a:solidFill>
                <a:latin typeface="Alexandria" charset="0"/>
                <a:cs typeface="Alexandria" charset="0"/>
              </a:rPr>
              <a:t> </a:t>
            </a:r>
            <a:r>
              <a:rPr lang="ar-EG" sz="1400" dirty="0">
                <a:solidFill>
                  <a:srgbClr val="2D3956"/>
                </a:solidFill>
                <a:latin typeface="Alexandria" charset="0"/>
                <a:cs typeface="Alexandria" charset="0"/>
              </a:rPr>
              <a:t> </a:t>
            </a:r>
            <a:r>
              <a:rPr lang="ar-EG" sz="1400" dirty="0" smtClean="0">
                <a:solidFill>
                  <a:srgbClr val="2D3956"/>
                </a:solidFill>
                <a:latin typeface="Alexandria" charset="0"/>
                <a:cs typeface="Alexandria" charset="0"/>
              </a:rPr>
              <a:t>2- أن </a:t>
            </a:r>
            <a:r>
              <a:rPr lang="ar-EG" sz="1400" dirty="0">
                <a:solidFill>
                  <a:srgbClr val="2D3956"/>
                </a:solidFill>
                <a:latin typeface="Alexandria" charset="0"/>
                <a:cs typeface="Alexandria" charset="0"/>
              </a:rPr>
              <a:t>تتم صياغة الأهداف بصورة تظهر ارتباط الدراسة بالمشكلة الدراسية بصورة مباشرة، وأن يستخدم الاسلوب العلمي الأكاديمي المباشر الذي يظهر إمكانية الوصول إلى أهداف البحث العلمي.</a:t>
            </a:r>
          </a:p>
          <a:p>
            <a:pPr algn="justLow" rtl="1">
              <a:lnSpc>
                <a:spcPct val="150000"/>
              </a:lnSpc>
            </a:pPr>
            <a:endParaRPr lang="ar-EG" sz="1400" dirty="0">
              <a:solidFill>
                <a:srgbClr val="2D3956"/>
              </a:solidFill>
              <a:latin typeface="Alexandria" charset="0"/>
              <a:cs typeface="Alexandria" charset="0"/>
            </a:endParaRPr>
          </a:p>
          <a:p>
            <a:pPr algn="justLow" rtl="1">
              <a:lnSpc>
                <a:spcPct val="150000"/>
              </a:lnSpc>
            </a:pPr>
            <a:r>
              <a:rPr lang="ar-EG" sz="1400" dirty="0" smtClean="0">
                <a:solidFill>
                  <a:srgbClr val="2D3956"/>
                </a:solidFill>
                <a:latin typeface="Alexandria" charset="0"/>
                <a:cs typeface="Alexandria" charset="0"/>
              </a:rPr>
              <a:t>3- من </a:t>
            </a:r>
            <a:r>
              <a:rPr lang="ar-EG" sz="1400" dirty="0">
                <a:solidFill>
                  <a:srgbClr val="2D3956"/>
                </a:solidFill>
                <a:latin typeface="Alexandria" charset="0"/>
                <a:cs typeface="Alexandria" charset="0"/>
              </a:rPr>
              <a:t>المهم عدم المبالغة عند صياغة أهداف البحث العلمي لكي لا تظهر كأهداف غير منطقية أو غير قابلة للتحقق.</a:t>
            </a:r>
          </a:p>
          <a:p>
            <a:pPr algn="justLow" rtl="1">
              <a:lnSpc>
                <a:spcPct val="150000"/>
              </a:lnSpc>
            </a:pPr>
            <a:endParaRPr lang="ar-EG"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704902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1426031"/>
          </a:xfrm>
          <a:prstGeom prst="rect">
            <a:avLst/>
          </a:prstGeom>
          <a:noFill/>
        </p:spPr>
        <p:txBody>
          <a:bodyPr wrap="square" rtlCol="0">
            <a:spAutoFit/>
          </a:bodyPr>
          <a:lstStyle/>
          <a:p>
            <a:pPr algn="justLow" rtl="1">
              <a:lnSpc>
                <a:spcPct val="150000"/>
              </a:lnSpc>
            </a:pPr>
            <a:r>
              <a:rPr lang="ar-EG" sz="1400" dirty="0">
                <a:solidFill>
                  <a:srgbClr val="0070C0"/>
                </a:solidFill>
                <a:latin typeface="Alexandria" charset="0"/>
                <a:cs typeface="Alexandria" charset="0"/>
              </a:rPr>
              <a:t>   4- </a:t>
            </a:r>
            <a:r>
              <a:rPr lang="ar-EG" sz="1400" dirty="0">
                <a:latin typeface="Alexandria" charset="0"/>
                <a:cs typeface="Alexandria" charset="0"/>
              </a:rPr>
              <a:t>أن تكون أهداف البحث العلمي بعدد يتناسب مع موضوع البحث وحجمه، وعدم المبالغة بعدد الأهداف التي يقوم الباحث العلمي بصياغتها، لأن ذلك سيؤدي إلى تشتيت ذهن القارئ</a:t>
            </a:r>
            <a:r>
              <a:rPr lang="ar-EG" sz="1400" dirty="0">
                <a:solidFill>
                  <a:srgbClr val="0070C0"/>
                </a:solidFill>
                <a:latin typeface="Alexandria" charset="0"/>
                <a:cs typeface="Alexandria" charset="0"/>
              </a:rPr>
              <a:t>. </a:t>
            </a:r>
          </a:p>
          <a:p>
            <a:pPr algn="justLow" rtl="1">
              <a:lnSpc>
                <a:spcPct val="150000"/>
              </a:lnSpc>
            </a:pPr>
            <a:r>
              <a:rPr lang="ar-EG" dirty="0" smtClean="0">
                <a:solidFill>
                  <a:srgbClr val="0070C0"/>
                </a:solidFill>
                <a:latin typeface="Alexandria" charset="0"/>
                <a:cs typeface="Alexandria" charset="0"/>
              </a:rPr>
              <a:t> </a:t>
            </a: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0895185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14053" y="1666568"/>
            <a:ext cx="5279922" cy="2862322"/>
          </a:xfrm>
          <a:prstGeom prst="rect">
            <a:avLst/>
          </a:prstGeom>
          <a:noFill/>
        </p:spPr>
        <p:txBody>
          <a:bodyPr wrap="square" rtlCol="0">
            <a:spAutoFit/>
          </a:bodyPr>
          <a:lstStyle/>
          <a:p>
            <a:pPr algn="justLow" rtl="1">
              <a:lnSpc>
                <a:spcPct val="150000"/>
              </a:lnSpc>
            </a:pPr>
            <a:r>
              <a:rPr lang="ar-EG" dirty="0">
                <a:solidFill>
                  <a:srgbClr val="0070C0"/>
                </a:solidFill>
                <a:latin typeface="Alexandria" charset="0"/>
                <a:cs typeface="Alexandria" charset="0"/>
              </a:rPr>
              <a:t>الأخطاء الشائعة في كتابة أهداف البحث العلمي</a:t>
            </a:r>
            <a:r>
              <a:rPr lang="ar-EG" dirty="0" smtClean="0">
                <a:solidFill>
                  <a:srgbClr val="0070C0"/>
                </a:solidFill>
                <a:latin typeface="Alexandria" charset="0"/>
                <a:cs typeface="Alexandria" charset="0"/>
              </a:rPr>
              <a:t>:</a:t>
            </a:r>
            <a:endParaRPr lang="ar-EG" dirty="0">
              <a:solidFill>
                <a:srgbClr val="0070C0"/>
              </a:solidFill>
              <a:latin typeface="Alexandria" charset="0"/>
              <a:cs typeface="Alexandria" charset="0"/>
            </a:endParaRPr>
          </a:p>
          <a:p>
            <a:pPr algn="justLow" rtl="1">
              <a:lnSpc>
                <a:spcPct val="150000"/>
              </a:lnSpc>
            </a:pPr>
            <a:r>
              <a:rPr lang="ar-EG" sz="1400" dirty="0">
                <a:latin typeface="Alexandria" charset="0"/>
                <a:cs typeface="Alexandria" charset="0"/>
              </a:rPr>
              <a:t>تتعدد الأخطاء الشائعة في كتابة أهداف البحث العلمي، ومن أبرز هذه الأخطاء يمكننا أن نذكر ما يلي</a:t>
            </a:r>
            <a:r>
              <a:rPr lang="ar-EG" sz="1400" dirty="0">
                <a:solidFill>
                  <a:srgbClr val="0070C0"/>
                </a:solidFill>
                <a:latin typeface="Alexandria" charset="0"/>
                <a:cs typeface="Alexandria" charset="0"/>
              </a:rPr>
              <a:t>:</a:t>
            </a:r>
            <a:r>
              <a:rPr lang="ar-EG" sz="1400" dirty="0" smtClean="0">
                <a:solidFill>
                  <a:srgbClr val="0070C0"/>
                </a:solidFill>
                <a:latin typeface="Alexandria" charset="0"/>
                <a:cs typeface="Alexandria" charset="0"/>
              </a:rPr>
              <a:t> </a:t>
            </a:r>
          </a:p>
          <a:p>
            <a:pPr algn="justLow" rtl="1">
              <a:lnSpc>
                <a:spcPct val="150000"/>
              </a:lnSpc>
            </a:pPr>
            <a:r>
              <a:rPr lang="ar-EG" sz="1400" dirty="0" smtClean="0">
                <a:solidFill>
                  <a:srgbClr val="0070C0"/>
                </a:solidFill>
                <a:latin typeface="Alexandria" charset="0"/>
                <a:cs typeface="Alexandria" charset="0"/>
              </a:rPr>
              <a:t>1- </a:t>
            </a:r>
            <a:r>
              <a:rPr lang="ar-EG" sz="1400" dirty="0" smtClean="0">
                <a:latin typeface="Alexandria" charset="0"/>
                <a:cs typeface="Alexandria" charset="0"/>
              </a:rPr>
              <a:t>أن يقوم الباحث بتوسيع نطاق بحثه بشكل كبير</a:t>
            </a:r>
          </a:p>
          <a:p>
            <a:pPr algn="justLow" rtl="1">
              <a:lnSpc>
                <a:spcPct val="150000"/>
              </a:lnSpc>
            </a:pPr>
            <a:r>
              <a:rPr lang="ar-EG" sz="1400" dirty="0" smtClean="0">
                <a:latin typeface="Alexandria" charset="0"/>
                <a:cs typeface="Alexandria" charset="0"/>
              </a:rPr>
              <a:t>2- تحديد </a:t>
            </a:r>
            <a:r>
              <a:rPr lang="ar-EG" sz="1400" dirty="0">
                <a:latin typeface="Alexandria" charset="0"/>
                <a:cs typeface="Alexandria" charset="0"/>
              </a:rPr>
              <a:t>هدف غير </a:t>
            </a:r>
            <a:r>
              <a:rPr lang="ar-EG" sz="1400" dirty="0" smtClean="0">
                <a:latin typeface="Alexandria" charset="0"/>
                <a:cs typeface="Alexandria" charset="0"/>
              </a:rPr>
              <a:t>واقعي</a:t>
            </a:r>
          </a:p>
          <a:p>
            <a:pPr algn="justLow" rtl="1">
              <a:lnSpc>
                <a:spcPct val="150000"/>
              </a:lnSpc>
            </a:pPr>
            <a:r>
              <a:rPr lang="ar-EG" sz="1400" dirty="0" smtClean="0">
                <a:latin typeface="Alexandria" charset="0"/>
                <a:cs typeface="Alexandria" charset="0"/>
              </a:rPr>
              <a:t>3- من الضروري أن تكون أهداف البحث واقعية ومناسبة لإمكانيات وموارد الباحث</a:t>
            </a:r>
          </a:p>
          <a:p>
            <a:pPr algn="justLow" rtl="1">
              <a:lnSpc>
                <a:spcPct val="150000"/>
              </a:lnSpc>
            </a:pPr>
            <a:r>
              <a:rPr lang="ar-EG" sz="1400" dirty="0" smtClean="0">
                <a:latin typeface="Alexandria" charset="0"/>
                <a:cs typeface="Alexandria" charset="0"/>
              </a:rPr>
              <a:t>4- عدم وضع أهداف محددة وقابلة للقياس.</a:t>
            </a:r>
          </a:p>
          <a:p>
            <a:pPr algn="justLow" rtl="1">
              <a:lnSpc>
                <a:spcPct val="150000"/>
              </a:lnSpc>
            </a:pPr>
            <a:endParaRPr lang="en-US"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9678031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Rectangle: Rounded Corners 22"/>
          <p:cNvSpPr/>
          <p:nvPr/>
        </p:nvSpPr>
        <p:spPr>
          <a:xfrm>
            <a:off x="7315200" y="1285193"/>
            <a:ext cx="4400501" cy="474212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5" name="Rectangle: Rounded Corners 24"/>
          <p:cNvSpPr/>
          <p:nvPr/>
        </p:nvSpPr>
        <p:spPr>
          <a:xfrm>
            <a:off x="1181062" y="1285191"/>
            <a:ext cx="6134138" cy="485803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38649" y="1468531"/>
            <a:ext cx="5228822" cy="1437381"/>
          </a:xfrm>
          <a:prstGeom prst="rect">
            <a:avLst/>
          </a:prstGeom>
          <a:noFill/>
        </p:spPr>
        <p:txBody>
          <a:bodyPr wrap="square" rtlCol="0">
            <a:spAutoFit/>
          </a:bodyPr>
          <a:lstStyle/>
          <a:p>
            <a:pPr algn="justLow" rtl="1">
              <a:lnSpc>
                <a:spcPct val="150000"/>
              </a:lnSpc>
            </a:pPr>
            <a:r>
              <a:rPr lang="ar-EG" b="1" dirty="0">
                <a:solidFill>
                  <a:srgbClr val="0070C0"/>
                </a:solidFill>
                <a:latin typeface="Alexandria" charset="0"/>
                <a:cs typeface="Alexandria" charset="0"/>
              </a:rPr>
              <a:t> </a:t>
            </a:r>
            <a:r>
              <a:rPr lang="ar-EG" b="1" dirty="0" smtClean="0">
                <a:solidFill>
                  <a:srgbClr val="0070C0"/>
                </a:solidFill>
                <a:latin typeface="Alexandria" charset="0"/>
                <a:cs typeface="Alexandria" charset="0"/>
              </a:rPr>
              <a:t>ختام المحاضرة</a:t>
            </a:r>
          </a:p>
          <a:p>
            <a:pPr algn="justLow" rtl="1">
              <a:lnSpc>
                <a:spcPct val="150000"/>
              </a:lnSpc>
            </a:pPr>
            <a:r>
              <a:rPr lang="ar-EG" sz="1400" dirty="0" smtClean="0">
                <a:solidFill>
                  <a:srgbClr val="2D3956"/>
                </a:solidFill>
                <a:latin typeface="Alexandria" charset="0"/>
                <a:cs typeface="Alexandria" charset="0"/>
              </a:rPr>
              <a:t>تم خلال هذه المحاضرة استعراض كيفية صياغة أهمية الدراسة وأهداف الدراسة، الرئيسية منها والفرعية، واستعراض القواعد الرئيسية التي ينبغي التركيز عليها عند صياغة الهدف، وأهم شروط صياغة الأهداف.</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2096204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7A61630-0428-4890-8649-48CE09B66BA9}"/>
</file>

<file path=customXml/itemProps2.xml><?xml version="1.0" encoding="utf-8"?>
<ds:datastoreItem xmlns:ds="http://schemas.openxmlformats.org/officeDocument/2006/customXml" ds:itemID="{ACC9A911-23AF-4D6B-960B-1A780C58D828}">
  <ds:schemaRefs>
    <ds:schemaRef ds:uri="http://purl.org/dc/terms/"/>
    <ds:schemaRef ds:uri="http://schemas.microsoft.com/office/2006/metadata/properties"/>
    <ds:schemaRef ds:uri="http://purl.org/dc/elements/1.1/"/>
    <ds:schemaRef ds:uri="http://purl.org/dc/dcmitype/"/>
    <ds:schemaRef ds:uri="http://schemas.microsoft.com/office/infopath/2007/PartnerControls"/>
    <ds:schemaRef ds:uri="aca13214-df29-4e3c-a050-857c0bf7bd8e"/>
    <ds:schemaRef ds:uri="http://schemas.microsoft.com/office/2006/documentManagement/types"/>
    <ds:schemaRef ds:uri="http://schemas.openxmlformats.org/package/2006/metadata/core-properties"/>
    <ds:schemaRef ds:uri="688354b5-287c-4cda-825e-1d7935aea40e"/>
    <ds:schemaRef ds:uri="http://www.w3.org/XML/1998/namespace"/>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8665893</TotalTime>
  <Words>2071</Words>
  <Application>Microsoft Office PowerPoint</Application>
  <PresentationFormat>Widescreen</PresentationFormat>
  <Paragraphs>280</Paragraphs>
  <Slides>42</Slides>
  <Notes>7</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42</vt:i4>
      </vt:variant>
    </vt:vector>
  </HeadingPairs>
  <TitlesOfParts>
    <vt:vector size="51" baseType="lpstr">
      <vt:lpstr>Alexandria</vt:lpstr>
      <vt:lpstr>Arial</vt:lpstr>
      <vt:lpstr>Calibri</vt:lpstr>
      <vt:lpstr>Calibri Light</vt:lpstr>
      <vt:lpstr>Droid Arabic Kufi</vt:lpstr>
      <vt:lpstr>Roboto Light</vt:lpstr>
      <vt:lpstr>Simplified Arabic</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4B</cp:lastModifiedBy>
  <cp:revision>251</cp:revision>
  <dcterms:created xsi:type="dcterms:W3CDTF">2023-04-29T09:08:00Z</dcterms:created>
  <dcterms:modified xsi:type="dcterms:W3CDTF">2024-06-19T17:24:03Z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