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480" r:id="rId2"/>
    <p:sldId id="313" r:id="rId3"/>
    <p:sldId id="276" r:id="rId4"/>
    <p:sldId id="306" r:id="rId5"/>
    <p:sldId id="482" r:id="rId6"/>
    <p:sldId id="483" r:id="rId7"/>
    <p:sldId id="484" r:id="rId8"/>
    <p:sldId id="486" r:id="rId9"/>
    <p:sldId id="487" r:id="rId10"/>
    <p:sldId id="488" r:id="rId11"/>
    <p:sldId id="34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13"/>
            <p14:sldId id="276"/>
            <p14:sldId id="306"/>
            <p14:sldId id="482"/>
            <p14:sldId id="483"/>
            <p14:sldId id="484"/>
            <p14:sldId id="486"/>
            <p14:sldId id="487"/>
            <p14:sldId id="48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106" d="100"/>
          <a:sy n="106" d="100"/>
        </p:scale>
        <p:origin x="348" y="-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6" r:id="rId14"/>
    <p:sldLayoutId id="2147483667" r:id="rId15"/>
    <p:sldLayoutId id="2147483668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3.jp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4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4.png"/><Relationship Id="rId5" Type="http://schemas.openxmlformats.org/officeDocument/2006/relationships/image" Target="../media/image6.png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7" Type="http://schemas.openxmlformats.org/officeDocument/2006/relationships/image" Target="../media/image4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7" Type="http://schemas.openxmlformats.org/officeDocument/2006/relationships/image" Target="../media/image4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7" Type="http://schemas.openxmlformats.org/officeDocument/2006/relationships/image" Target="../media/image4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7" Type="http://schemas.openxmlformats.org/officeDocument/2006/relationships/image" Target="../media/image4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1.png"/><Relationship Id="rId5" Type="http://schemas.openxmlformats.org/officeDocument/2006/relationships/image" Target="../media/image6.png"/><Relationship Id="rId4" Type="http://schemas.openxmlformats.org/officeDocument/2006/relationships/image" Target="../media/image7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6.xml"/><Relationship Id="rId7" Type="http://schemas.openxmlformats.org/officeDocument/2006/relationships/image" Target="../media/image13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2.png"/><Relationship Id="rId5" Type="http://schemas.openxmlformats.org/officeDocument/2006/relationships/image" Target="../media/image6.png"/><Relationship Id="rId4" Type="http://schemas.openxmlformats.org/officeDocument/2006/relationships/image" Target="../media/image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7" Type="http://schemas.openxmlformats.org/officeDocument/2006/relationships/image" Target="../media/image4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4.png"/><Relationship Id="rId5" Type="http://schemas.openxmlformats.org/officeDocument/2006/relationships/image" Target="../media/image6.png"/><Relationship Id="rId4" Type="http://schemas.openxmlformats.org/officeDocument/2006/relationships/image" Target="../media/image7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16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12.svg"/><Relationship Id="rId11" Type="http://schemas.openxmlformats.org/officeDocument/2006/relationships/image" Target="../media/image4.png"/><Relationship Id="rId5" Type="http://schemas.openxmlformats.org/officeDocument/2006/relationships/image" Target="../media/image15.png"/><Relationship Id="rId10" Type="http://schemas.openxmlformats.org/officeDocument/2006/relationships/image" Target="../media/image17.jpg"/><Relationship Id="rId4" Type="http://schemas.openxmlformats.org/officeDocument/2006/relationships/notesSlide" Target="../notesSlides/notesSlide3.xml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67966" y="322500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Yasser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Abdelhamid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6522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153908" y="5843657"/>
            <a:ext cx="233579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 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069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DS 620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7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183"/>
    </mc:Choice>
    <mc:Fallback>
      <p:transition spd="slow" advTm="381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Outline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course gives the student a broad introduction to supervised machine learning.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course covers topics in </a:t>
            </a:r>
            <a:endParaRPr lang="en-US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regression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ar-EG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classification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en-US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neural 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networks, </a:t>
            </a:r>
            <a:endParaRPr lang="en-US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ensemble 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 and, </a:t>
            </a:r>
            <a:endParaRPr lang="en-US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brief introduction to deep learning and reinforcement learning.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course introduces examples from practical applications to demonstrate how to create learning and adaptable systems.</a:t>
            </a: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0" name="Audio 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052"/>
    </mc:Choice>
    <mc:Fallback>
      <p:transition spd="slow" advTm="2100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Outcomes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Upon completion of this course, the student will be able to: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Understand the advantages and disadvantages of the most widely used machine learning techniques.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Identify the underlying problems and difficulties that machine learning process faces, such as data quality, model choice, model complexity, etc.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Create and refine supervised machine learning models for binary classification and prediction problems, such as logistic regression.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ability to create and use a variety of machine learning algorithms in a variety of practical situations.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Utilize the well-known machine learning packages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NumPy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scikit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-learn to create machine learning models in Python. </a:t>
            </a:r>
          </a:p>
          <a:p>
            <a:endParaRPr lang="en-US" sz="16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6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6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280243"/>
    </mc:Choice>
    <mc:Fallback>
      <p:transition advTm="2802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Plan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13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6667708"/>
              </p:ext>
            </p:extLst>
          </p:nvPr>
        </p:nvGraphicFramePr>
        <p:xfrm>
          <a:off x="1216241" y="1485441"/>
          <a:ext cx="4776186" cy="42761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2224">
                  <a:extLst>
                    <a:ext uri="{9D8B030D-6E8A-4147-A177-3AD203B41FA5}">
                      <a16:colId xmlns:a16="http://schemas.microsoft.com/office/drawing/2014/main" val="474315490"/>
                    </a:ext>
                  </a:extLst>
                </a:gridCol>
                <a:gridCol w="3593962">
                  <a:extLst>
                    <a:ext uri="{9D8B030D-6E8A-4147-A177-3AD203B41FA5}">
                      <a16:colId xmlns:a16="http://schemas.microsoft.com/office/drawing/2014/main" val="1212421277"/>
                    </a:ext>
                  </a:extLst>
                </a:gridCol>
              </a:tblGrid>
              <a:tr h="31140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Week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Topics</a:t>
                      </a:r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2147131"/>
                  </a:ext>
                </a:extLst>
              </a:tr>
              <a:tr h="2563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kumimoji="0" lang="en-US" sz="1400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Orientation  week</a:t>
                      </a: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725279367"/>
                  </a:ext>
                </a:extLst>
              </a:tr>
              <a:tr h="4671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kumimoji="0" lang="en-US" sz="1400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Introduction </a:t>
                      </a:r>
                      <a:r>
                        <a:rPr kumimoji="0" lang="en-US" sz="1400" u="none" strike="noStrike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to Machine Learning</a:t>
                      </a:r>
                      <a:r>
                        <a:rPr kumimoji="0" lang="en-US" sz="1400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797246320"/>
                  </a:ext>
                </a:extLst>
              </a:tr>
              <a:tr h="2563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lvl="0" algn="ctr" rtl="0" fontAlgn="base"/>
                      <a:r>
                        <a:rPr kumimoji="0" lang="en-US" sz="1400" u="none" strike="noStrike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Regression </a:t>
                      </a:r>
                      <a:endParaRPr kumimoji="0" lang="en-US" sz="1400" u="none" strike="noStrike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513317724"/>
                  </a:ext>
                </a:extLst>
              </a:tr>
              <a:tr h="2563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kumimoji="0" lang="en-US" sz="1400" u="none" strike="noStrike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K-Nearest Neighbors (KNN) </a:t>
                      </a:r>
                      <a:endParaRPr kumimoji="0" lang="en-US" sz="1400" u="none" strike="noStrike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1769385487"/>
                  </a:ext>
                </a:extLst>
              </a:tr>
              <a:tr h="2563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lvl="0" algn="ctr" rtl="0" fontAlgn="base"/>
                      <a:r>
                        <a:rPr kumimoji="0" lang="en-US" sz="1400" u="none" strike="noStrike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Logistic Regression </a:t>
                      </a:r>
                      <a:endParaRPr kumimoji="0" lang="en-US" sz="1400" u="none" strike="noStrike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908181486"/>
                  </a:ext>
                </a:extLst>
              </a:tr>
              <a:tr h="2563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kumimoji="0" lang="en-US" sz="1400" u="none" strike="noStrike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Perceptron</a:t>
                      </a:r>
                      <a:endParaRPr kumimoji="0" lang="en-US" sz="1400" u="none" strike="noStrike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1602010618"/>
                  </a:ext>
                </a:extLst>
              </a:tr>
              <a:tr h="4671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7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kumimoji="0" lang="en-US" sz="1400" u="none" strike="noStrike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Support Vector Machines (SVM)</a:t>
                      </a:r>
                      <a:endParaRPr kumimoji="0" lang="en-US" sz="1400" u="none" strike="noStrike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1633804746"/>
                  </a:ext>
                </a:extLst>
              </a:tr>
              <a:tr h="2563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8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kumimoji="0" lang="en-US" sz="1400" u="none" strike="noStrike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Naive Bayes</a:t>
                      </a:r>
                      <a:endParaRPr kumimoji="0" lang="en-US" sz="1400" u="none" strike="noStrike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2266304312"/>
                  </a:ext>
                </a:extLst>
              </a:tr>
              <a:tr h="4671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9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43200" algn="ctr"/>
                          <a:tab pos="5486400" algn="r"/>
                        </a:tabLst>
                        <a:defRPr/>
                      </a:pPr>
                      <a:r>
                        <a:rPr kumimoji="0" lang="en-US" sz="1400" u="none" strike="noStrike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Decision Tree classifier 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endParaRPr kumimoji="0" lang="en-US" sz="1400" u="none" strike="noStrike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572698383"/>
                  </a:ext>
                </a:extLst>
              </a:tr>
              <a:tr h="2563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43200" algn="ctr"/>
                          <a:tab pos="5486400" algn="r"/>
                        </a:tabLst>
                        <a:defRPr/>
                      </a:pPr>
                      <a:r>
                        <a:rPr kumimoji="0" lang="en-US" sz="1400" u="none" strike="noStrike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Ensemble Learning </a:t>
                      </a: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604643749"/>
                  </a:ext>
                </a:extLst>
              </a:tr>
              <a:tr h="2563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11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43200" algn="ctr"/>
                          <a:tab pos="5486400" algn="r"/>
                        </a:tabLst>
                        <a:defRPr/>
                      </a:pPr>
                      <a:r>
                        <a:rPr kumimoji="0" lang="en-US" sz="1400" u="none" strike="noStrike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Variance vs bias trade off</a:t>
                      </a:r>
                      <a:endParaRPr kumimoji="0" lang="en-US" sz="1400" u="none" strike="noStrike" kern="1200" dirty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2443105601"/>
                  </a:ext>
                </a:extLst>
              </a:tr>
              <a:tr h="2563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12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kumimoji="0" lang="en-US" sz="1400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Revision </a:t>
                      </a: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3938167977"/>
                  </a:ext>
                </a:extLst>
              </a:tr>
              <a:tr h="2563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US" sz="12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13</a:t>
                      </a:r>
                      <a:endParaRPr lang="en-US" sz="12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6655" marR="6665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43200" algn="ctr"/>
                          <a:tab pos="5486400" algn="r"/>
                        </a:tabLst>
                        <a:defRPr/>
                      </a:pPr>
                      <a:r>
                        <a:rPr kumimoji="0" lang="en-US" sz="1400" u="none" strike="noStrike" kern="1200" dirty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Final Exams</a:t>
                      </a:r>
                    </a:p>
                  </a:txBody>
                  <a:tcPr marL="66655" marR="66655" marT="0" marB="0" anchor="ctr"/>
                </a:tc>
                <a:extLst>
                  <a:ext uri="{0D108BD9-81ED-4DB2-BD59-A6C34878D82A}">
                    <a16:rowId xmlns:a16="http://schemas.microsoft.com/office/drawing/2014/main" val="3674162690"/>
                  </a:ext>
                </a:extLst>
              </a:tr>
            </a:tbl>
          </a:graphicData>
        </a:graphic>
      </p:graphicFrame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 advTm="12265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97211" y="1730273"/>
            <a:ext cx="2456901" cy="354208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6552017" y="4547797"/>
            <a:ext cx="4747323" cy="15438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>
              <a:lnSpc>
                <a:spcPct val="120000"/>
              </a:lnSpc>
            </a:pPr>
            <a:r>
              <a:rPr lang="en-US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Mining and Machine Learning: Fundamental Concepts and Algorithms, Mohammed J.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Zaki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Wagner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Meira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Cambridge University Press, 2020.</a:t>
            </a:r>
          </a:p>
          <a:p>
            <a:pPr>
              <a:lnSpc>
                <a:spcPct val="120000"/>
              </a:lnSpc>
            </a:pP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273994"/>
      </p:ext>
    </p:extLst>
  </p:cSld>
  <p:clrMapOvr>
    <a:masterClrMapping/>
  </p:clrMapOvr>
  <p:transition spd="slow" advTm="82437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41456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Academic calendar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3854" y="1397679"/>
            <a:ext cx="4414561" cy="441456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932560"/>
      </p:ext>
    </p:extLst>
  </p:cSld>
  <p:clrMapOvr>
    <a:masterClrMapping/>
  </p:clrMapOvr>
  <p:transition spd="slow" advTm="35453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41456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Weekly calendar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2713" y="1346539"/>
            <a:ext cx="4516841" cy="451684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201575"/>
      </p:ext>
    </p:extLst>
  </p:cSld>
  <p:clrMapOvr>
    <a:masterClrMapping/>
  </p:clrMapOvr>
  <p:transition spd="slow" advTm="56447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204875" y="1397680"/>
            <a:ext cx="441456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Office Hours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1204875" y="1486185"/>
            <a:ext cx="4267200" cy="5024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Tuesday, 9:00pm – 10:30pm</a:t>
            </a:r>
          </a:p>
          <a:p>
            <a:endParaRPr lang="en-US" sz="20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16438" y="2467374"/>
            <a:ext cx="3756898" cy="205259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090182"/>
      </p:ext>
    </p:extLst>
  </p:cSld>
  <p:clrMapOvr>
    <a:masterClrMapping/>
  </p:clrMapOvr>
  <p:transition spd="slow" advTm="27947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204875" y="1397680"/>
            <a:ext cx="441456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Assessment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7283" y="1397680"/>
            <a:ext cx="3901778" cy="248738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01151" y="4077907"/>
            <a:ext cx="1527910" cy="1541491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94277"/>
      </p:ext>
    </p:extLst>
  </p:cSld>
  <p:clrMapOvr>
    <a:masterClrMapping/>
  </p:clrMapOvr>
  <p:transition spd="slow" advTm="80465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204875" y="1397680"/>
            <a:ext cx="441456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work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4875" y="1318762"/>
            <a:ext cx="4572396" cy="457239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320168"/>
      </p:ext>
    </p:extLst>
  </p:cSld>
  <p:clrMapOvr>
    <a:masterClrMapping/>
  </p:clrMapOvr>
  <p:transition spd="slow" advTm="98447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10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723"/>
    </mc:Choice>
    <mc:Fallback>
      <p:transition spd="slow" advTm="257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735</TotalTime>
  <Words>288</Words>
  <Application>Microsoft Office PowerPoint</Application>
  <PresentationFormat>Widescreen</PresentationFormat>
  <Paragraphs>72</Paragraphs>
  <Slides>11</Slides>
  <Notes>3</Notes>
  <HiddenSlides>0</HiddenSlides>
  <MMClips>11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EELU</cp:lastModifiedBy>
  <cp:revision>30</cp:revision>
  <dcterms:created xsi:type="dcterms:W3CDTF">2023-04-29T09:08:23Z</dcterms:created>
  <dcterms:modified xsi:type="dcterms:W3CDTF">2023-09-27T14:35:42Z</dcterms:modified>
</cp:coreProperties>
</file>