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13" r:id="rId7"/>
    <p:sldId id="525" r:id="rId8"/>
    <p:sldId id="481" r:id="rId9"/>
    <p:sldId id="587" r:id="rId10"/>
    <p:sldId id="588" r:id="rId11"/>
    <p:sldId id="598" r:id="rId12"/>
    <p:sldId id="599" r:id="rId13"/>
    <p:sldId id="600" r:id="rId14"/>
    <p:sldId id="601" r:id="rId15"/>
    <p:sldId id="602" r:id="rId16"/>
    <p:sldId id="608" r:id="rId17"/>
    <p:sldId id="609" r:id="rId18"/>
    <p:sldId id="613" r:id="rId19"/>
    <p:sldId id="620" r:id="rId20"/>
    <p:sldId id="621" r:id="rId21"/>
    <p:sldId id="622" r:id="rId22"/>
    <p:sldId id="623" r:id="rId23"/>
    <p:sldId id="624" r:id="rId24"/>
    <p:sldId id="625" r:id="rId25"/>
    <p:sldId id="626" r:id="rId26"/>
    <p:sldId id="627" r:id="rId27"/>
    <p:sldId id="628" r:id="rId28"/>
    <p:sldId id="629" r:id="rId29"/>
    <p:sldId id="630" r:id="rId30"/>
    <p:sldId id="631" r:id="rId31"/>
    <p:sldId id="632" r:id="rId32"/>
    <p:sldId id="633" r:id="rId33"/>
    <p:sldId id="634" r:id="rId34"/>
    <p:sldId id="636" r:id="rId35"/>
    <p:sldId id="642" r:id="rId36"/>
    <p:sldId id="643" r:id="rId37"/>
    <p:sldId id="644" r:id="rId38"/>
    <p:sldId id="648" r:id="rId39"/>
    <p:sldId id="653" r:id="rId40"/>
    <p:sldId id="654" r:id="rId41"/>
    <p:sldId id="649" r:id="rId42"/>
    <p:sldId id="650" r:id="rId43"/>
    <p:sldId id="526" r:id="rId44"/>
    <p:sldId id="489" r:id="rId45"/>
    <p:sldId id="58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587"/>
            <p14:sldId id="588"/>
            <p14:sldId id="598"/>
            <p14:sldId id="599"/>
            <p14:sldId id="600"/>
            <p14:sldId id="601"/>
            <p14:sldId id="602"/>
            <p14:sldId id="608"/>
            <p14:sldId id="609"/>
            <p14:sldId id="613"/>
            <p14:sldId id="620"/>
            <p14:sldId id="621"/>
            <p14:sldId id="622"/>
            <p14:sldId id="623"/>
            <p14:sldId id="624"/>
            <p14:sldId id="625"/>
            <p14:sldId id="626"/>
            <p14:sldId id="627"/>
            <p14:sldId id="628"/>
            <p14:sldId id="629"/>
            <p14:sldId id="630"/>
            <p14:sldId id="631"/>
            <p14:sldId id="632"/>
            <p14:sldId id="633"/>
            <p14:sldId id="634"/>
            <p14:sldId id="636"/>
            <p14:sldId id="642"/>
            <p14:sldId id="643"/>
            <p14:sldId id="644"/>
            <p14:sldId id="648"/>
            <p14:sldId id="653"/>
            <p14:sldId id="654"/>
            <p14:sldId id="649"/>
            <p14:sldId id="650"/>
            <p14:sldId id="526"/>
            <p14:sldId id="489"/>
            <p14:sldId id="58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852F4A"/>
    <a:srgbClr val="F58221"/>
    <a:srgbClr val="203E5F"/>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4451" autoAdjust="0"/>
  </p:normalViewPr>
  <p:slideViewPr>
    <p:cSldViewPr snapToGrid="0">
      <p:cViewPr varScale="1">
        <p:scale>
          <a:sx n="126" d="100"/>
          <a:sy n="126" d="100"/>
        </p:scale>
        <p:origin x="432"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rolliapp.com/" TargetMode="External"/><Relationship Id="rId2" Type="http://schemas.openxmlformats.org/officeDocument/2006/relationships/hyperlink" Target="https://geospy.ai/" TargetMode="External"/><Relationship Id="rId1" Type="http://schemas.openxmlformats.org/officeDocument/2006/relationships/slideLayout" Target="../slideLayouts/slideLayout15.xml"/><Relationship Id="rId5" Type="http://schemas.openxmlformats.org/officeDocument/2006/relationships/image" Target="../media/image14.jpe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hyperlink" Target="https://www.tiny-scan.com/" TargetMode="External"/><Relationship Id="rId2" Type="http://schemas.openxmlformats.org/officeDocument/2006/relationships/hyperlink" Target="https://informationtracer.com/" TargetMode="Externa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fouanalytics.com/" TargetMode="Externa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hyperlink" Target="https://picarta.ai/" TargetMode="External"/><Relationship Id="rId2" Type="http://schemas.openxmlformats.org/officeDocument/2006/relationships/hyperlink" Target="https://journaliststudio.google.com/pinpoint/about/" TargetMode="External"/><Relationship Id="rId1" Type="http://schemas.openxmlformats.org/officeDocument/2006/relationships/slideLayout" Target="../slideLayouts/slideLayout15.xml"/><Relationship Id="rId5" Type="http://schemas.openxmlformats.org/officeDocument/2006/relationships/image" Target="../media/image17.jpe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hyperlink" Target="https://play.ht/" TargetMode="External"/><Relationship Id="rId2" Type="http://schemas.openxmlformats.org/officeDocument/2006/relationships/hyperlink" Target="https://aivoicedetector.com/" TargetMode="Externa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chatgpt.com/" TargetMode="Externa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العاشرة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87844" y="2771829"/>
            <a:ext cx="5992981" cy="1290418"/>
          </a:xfrm>
          <a:prstGeom prst="rect">
            <a:avLst/>
          </a:prstGeom>
          <a:noFill/>
        </p:spPr>
        <p:txBody>
          <a:bodyPr wrap="square" rtlCol="0">
            <a:spAutoFit/>
          </a:bodyPr>
          <a:lstStyle/>
          <a:p>
            <a:pPr algn="just" rtl="1">
              <a:lnSpc>
                <a:spcPts val="5000"/>
              </a:lnSpc>
            </a:pPr>
            <a:r>
              <a:rPr lang="ar-SA" sz="2400" b="1" dirty="0">
                <a:solidFill>
                  <a:schemeClr val="accent1"/>
                </a:solidFill>
                <a:latin typeface="Alexandria" charset="0"/>
                <a:cs typeface="Alexandria" charset="0"/>
              </a:rPr>
              <a:t>استخدام الذكاء الاصطناعي لتعزيز العمل الصحفي الاستقصائي</a:t>
            </a:r>
            <a:endParaRPr lang="en-US" sz="2400" b="1" dirty="0">
              <a:solidFill>
                <a:schemeClr val="accent1"/>
              </a:solidFill>
              <a:latin typeface="Alexandria" charset="0"/>
              <a:cs typeface="Alexandria" charset="0"/>
            </a:endParaRPr>
          </a:p>
        </p:txBody>
      </p:sp>
      <p:sp>
        <p:nvSpPr>
          <p:cNvPr id="10" name="Rectangle: Rounded Corners 9"/>
          <p:cNvSpPr/>
          <p:nvPr/>
        </p:nvSpPr>
        <p:spPr>
          <a:xfrm>
            <a:off x="7248338" y="504522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العاشرة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35360" cy="461665"/>
          </a:xfrm>
          <a:prstGeom prst="rect">
            <a:avLst/>
          </a:prstGeom>
          <a:noFill/>
        </p:spPr>
        <p:txBody>
          <a:bodyPr wrap="square" rtlCol="0">
            <a:spAutoFit/>
          </a:bodyPr>
          <a:lstStyle/>
          <a:p>
            <a:pPr algn="r" rtl="1"/>
            <a:r>
              <a:rPr lang="ar-SA" sz="2400" b="1" dirty="0">
                <a:solidFill>
                  <a:schemeClr val="accent1"/>
                </a:solidFill>
                <a:latin typeface="Alexandria" charset="0"/>
                <a:cs typeface="Alexandria" charset="0"/>
              </a:rPr>
              <a:t>محتويات وأهداف المحاضرة العاشرة</a:t>
            </a:r>
            <a:endParaRPr lang="en-US" sz="2400" b="1" dirty="0">
              <a:solidFill>
                <a:schemeClr val="accent1"/>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3977307"/>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الإعلام والذكاء الاصطناعي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يشكل الذكاء الاصطناعي تحولًا نوعيًا في صناعة الإعلام؟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الذكاء الاصطناعي في التحقيقات الاستقصائية التقليدية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طرق استخدام الذكاء الاصطناعي لـ</a:t>
            </a:r>
            <a:r>
              <a:rPr lang="en-US" dirty="0">
                <a:latin typeface="Alexandria" charset="0"/>
                <a:cs typeface="Alexandria" charset="0"/>
              </a:rPr>
              <a:t>OSINT</a:t>
            </a:r>
          </a:p>
          <a:p>
            <a:pPr marL="285750" indent="-285750" algn="r" rtl="1">
              <a:lnSpc>
                <a:spcPts val="3000"/>
              </a:lnSpc>
              <a:spcBef>
                <a:spcPts val="600"/>
              </a:spcBef>
              <a:buFont typeface="Wingdings" pitchFamily="2" charset="2"/>
              <a:buChar char="§"/>
            </a:pPr>
            <a:r>
              <a:rPr lang="ar-SA" dirty="0">
                <a:latin typeface="Alexandria" charset="0"/>
                <a:cs typeface="Alexandria" charset="0"/>
              </a:rPr>
              <a:t>نصائح لاستخدام (تشات جي بي تي) كأداة بحث سريعة في التحقيقات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بعض الاستخدامات العمليّة للبحث السريع على </a:t>
            </a:r>
            <a:r>
              <a:rPr lang="en-US" dirty="0">
                <a:latin typeface="Alexandria" charset="0"/>
                <a:cs typeface="Alexandria" charset="0"/>
              </a:rPr>
              <a:t>ChatGPT </a:t>
            </a:r>
          </a:p>
          <a:p>
            <a:pPr marL="285750" indent="-285750" algn="r" rtl="1">
              <a:lnSpc>
                <a:spcPts val="3000"/>
              </a:lnSpc>
              <a:spcBef>
                <a:spcPts val="600"/>
              </a:spcBef>
              <a:buFont typeface="Wingdings" pitchFamily="2" charset="2"/>
              <a:buChar char="§"/>
            </a:pPr>
            <a:r>
              <a:rPr lang="ar-SA" dirty="0">
                <a:latin typeface="Alexandria" charset="0"/>
                <a:cs typeface="Alexandria" charset="0"/>
              </a:rPr>
              <a:t>دمج الذكاء الاصطناعي والمهارات البشرية في الاستقصاء</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أهمية الثقافة القانونية للصحفي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المعايير التي يجب الالتزام بها في وسائل الإعلام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دليل الصحفيين للثقافة القانونية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أخلاقيات وآداب مهنة الصحافة وأخلاقياتها</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إضافة مبادئ حول أخلاقيات المهنة للصحافة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ميثاق شرف الفيدرالية الدولية للصحافيين</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111669"/>
            <a:ext cx="658455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تمهيد: الإعلام والذكاء الاصطناعي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p:cNvSpPr txBox="1"/>
          <p:nvPr/>
        </p:nvSpPr>
        <p:spPr>
          <a:xfrm>
            <a:off x="3153670" y="1913523"/>
            <a:ext cx="8096022"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القول إنّ الذكاء الاصطناعي هو التكنولوجيا الأسرع تقدمًا التي طورها البشر على الإطلاق. قبل عام لم تكن تسمع كثيرًا عن الذكاء الاصطناعي في محادثة عادية، ولكن اليوم يبدو أن هناك حديثًا مستمرًا حول كيفية تأثير أدوات الذكاء الاصطناعي التوليدية مثل </a:t>
            </a:r>
            <a:r>
              <a:rPr lang="en-US" dirty="0">
                <a:latin typeface="Alexandria" charset="0"/>
                <a:cs typeface="Alexandria" charset="0"/>
              </a:rPr>
              <a:t>ChatGPT </a:t>
            </a:r>
            <a:r>
              <a:rPr lang="ar-SA" dirty="0">
                <a:latin typeface="Alexandria" charset="0"/>
                <a:cs typeface="Alexandria" charset="0"/>
              </a:rPr>
              <a:t>و</a:t>
            </a:r>
            <a:r>
              <a:rPr lang="en-US" dirty="0">
                <a:latin typeface="Alexandria" charset="0"/>
                <a:cs typeface="Alexandria" charset="0"/>
              </a:rPr>
              <a:t>DALL-E </a:t>
            </a:r>
            <a:r>
              <a:rPr lang="ar-SA" dirty="0">
                <a:latin typeface="Alexandria" charset="0"/>
                <a:cs typeface="Alexandria" charset="0"/>
              </a:rPr>
              <a:t> على مستقبل الإعلام والاتصال، وانتشار المعلومات.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هذه الكيانات المألوفة تمثل </a:t>
            </a:r>
            <a:r>
              <a:rPr lang="en-US" dirty="0">
                <a:latin typeface="Alexandria" charset="0"/>
                <a:cs typeface="Alexandria" charset="0"/>
              </a:rPr>
              <a:t>ANI</a:t>
            </a:r>
            <a:r>
              <a:rPr lang="ar-SA" dirty="0">
                <a:latin typeface="Alexandria" charset="0"/>
                <a:cs typeface="Alexandria" charset="0"/>
              </a:rPr>
              <a:t> أي الذكاء الاصطناعي الضيق أو الضعيف. غالبًا ما تكون أنظمة الذكاء الاصطناعي الضيقة أكثر فعالية من أنظمة الذكاء الاصطناعي العامة في حل مشكلات معينة، ولكنها تقتصر على أداء تلك المهام المحددة فقط. العديد من المنتجات المتخصصة التي نراها اليوم في النص والصورة والصوت هي عبارة عن ذكاء اصطناعي ضيق.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hatGPT: its influence, its future…its ...">
            <a:extLst>
              <a:ext uri="{FF2B5EF4-FFF2-40B4-BE49-F238E27FC236}">
                <a16:creationId xmlns:a16="http://schemas.microsoft.com/office/drawing/2014/main" id="{D6545A01-446F-5928-BB51-C72E0C8D65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550" y="2396460"/>
            <a:ext cx="2391670" cy="2812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8D40-5A8A-1BC3-FC62-259BB7F555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5A74BE-6B82-CC4C-1B4B-3511C3EB20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AF673BF-F96A-F1AF-CA78-C5A81901A92D}"/>
              </a:ext>
            </a:extLst>
          </p:cNvPr>
          <p:cNvSpPr txBox="1"/>
          <p:nvPr/>
        </p:nvSpPr>
        <p:spPr>
          <a:xfrm>
            <a:off x="2513149" y="1111669"/>
            <a:ext cx="658455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تمهيد: الإعلام والذكاء الاصطناعي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D3ECC45-9C33-8C26-7C4E-707114EC47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F1538E-7A3D-3E05-6D72-B8BF46D6037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2F9FB8-54DB-71FC-D878-DADD8AFA25C2}"/>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D4C6A6A-5A10-3274-73F4-788DE9A122A0}"/>
              </a:ext>
            </a:extLst>
          </p:cNvPr>
          <p:cNvSpPr txBox="1"/>
          <p:nvPr/>
        </p:nvSpPr>
        <p:spPr>
          <a:xfrm>
            <a:off x="4780344" y="2037392"/>
            <a:ext cx="6487141"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المثال الأكثر شهرة هو </a:t>
            </a:r>
            <a:r>
              <a:rPr lang="en-US" dirty="0">
                <a:latin typeface="Alexandria" charset="0"/>
                <a:cs typeface="Alexandria" charset="0"/>
              </a:rPr>
              <a:t>ChatGPT. </a:t>
            </a:r>
            <a:r>
              <a:rPr lang="ar-SA" dirty="0">
                <a:latin typeface="Alexandria" charset="0"/>
                <a:cs typeface="Alexandria" charset="0"/>
              </a:rPr>
              <a:t> إنه روبوت محادثة يمكنه تقديم أي نوع من النصوص التي تطلبونها، بدءًا من القصائد والمقالات إلى الاقتراحات حول كيفية إعداد وجبات طعام صحية.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لـ</a:t>
            </a:r>
            <a:r>
              <a:rPr lang="en-US" dirty="0">
                <a:latin typeface="Alexandria" charset="0"/>
                <a:cs typeface="Alexandria" charset="0"/>
              </a:rPr>
              <a:t>ChatGPT </a:t>
            </a:r>
            <a:r>
              <a:rPr lang="ar-SA" dirty="0">
                <a:latin typeface="Alexandria" charset="0"/>
                <a:cs typeface="Alexandria" charset="0"/>
              </a:rPr>
              <a:t>أيضًا كتابة التعليمات البرمجية لإنشاء برامج وصفحات ويب، أو تلميع سيرتك الذاتية أو تلخيص تقرير بحثي من 300 صفحة. هل هناك أي شيء لا تستطيع التعامل معه؟ ظهرت أيضًا العديد من أدوات التصوير المختلفة مثل </a:t>
            </a:r>
            <a:r>
              <a:rPr lang="en-US" dirty="0">
                <a:latin typeface="Alexandria" charset="0"/>
                <a:cs typeface="Alexandria" charset="0"/>
              </a:rPr>
              <a:t>Midjourney </a:t>
            </a:r>
            <a:r>
              <a:rPr lang="ar-SA" dirty="0">
                <a:latin typeface="Alexandria" charset="0"/>
                <a:cs typeface="Alexandria" charset="0"/>
              </a:rPr>
              <a:t>و</a:t>
            </a:r>
            <a:r>
              <a:rPr lang="en-US" dirty="0">
                <a:latin typeface="Alexandria" charset="0"/>
                <a:cs typeface="Alexandria" charset="0"/>
              </a:rPr>
              <a:t>Dall-E. </a:t>
            </a:r>
            <a:endParaRPr lang="ar-SA" dirty="0">
              <a:latin typeface="Alexandria" charset="0"/>
              <a:cs typeface="Alexandria" charset="0"/>
            </a:endParaRPr>
          </a:p>
          <a:p>
            <a:pPr marL="285750" indent="-285750" algn="just" rtl="1">
              <a:lnSpc>
                <a:spcPts val="3000"/>
              </a:lnSpc>
              <a:spcBef>
                <a:spcPts val="600"/>
              </a:spcBef>
              <a:buFont typeface="Wingdings" pitchFamily="2" charset="2"/>
              <a:buChar char="§"/>
            </a:pPr>
            <a:endParaRPr lang="ar-SA" dirty="0">
              <a:latin typeface="Alexandria" charset="0"/>
              <a:cs typeface="Alexandria" charset="0"/>
            </a:endParaRPr>
          </a:p>
        </p:txBody>
      </p:sp>
      <p:sp>
        <p:nvSpPr>
          <p:cNvPr id="4" name="TextBox 3">
            <a:extLst>
              <a:ext uri="{FF2B5EF4-FFF2-40B4-BE49-F238E27FC236}">
                <a16:creationId xmlns:a16="http://schemas.microsoft.com/office/drawing/2014/main" id="{6CC79CA5-C638-9641-D538-849AE619AB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D853E1-4531-6F4B-E9DC-93D676ADE8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صورة">
            <a:extLst>
              <a:ext uri="{FF2B5EF4-FFF2-40B4-BE49-F238E27FC236}">
                <a16:creationId xmlns:a16="http://schemas.microsoft.com/office/drawing/2014/main" id="{08BC2DAC-02E5-4AA6-8B4E-B6C664E5DA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901" y="1794877"/>
            <a:ext cx="3889094" cy="4127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446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2FC25-1991-3AF9-C264-B2391DDD69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C5256-5573-D9CA-7C24-73CC32BEC1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E1CF86A-1383-17D6-EC12-4B2C29F7064E}"/>
              </a:ext>
            </a:extLst>
          </p:cNvPr>
          <p:cNvSpPr txBox="1"/>
          <p:nvPr/>
        </p:nvSpPr>
        <p:spPr>
          <a:xfrm>
            <a:off x="2513148" y="1213269"/>
            <a:ext cx="7606211" cy="400110"/>
          </a:xfrm>
          <a:prstGeom prst="rect">
            <a:avLst/>
          </a:prstGeom>
          <a:noFill/>
        </p:spPr>
        <p:txBody>
          <a:bodyPr wrap="square" rtlCol="0">
            <a:spAutoFit/>
          </a:bodyPr>
          <a:lstStyle/>
          <a:p>
            <a:pPr algn="r" rtl="1"/>
            <a:r>
              <a:rPr lang="ar-SA" sz="2000" b="1" dirty="0">
                <a:solidFill>
                  <a:srgbClr val="00B050"/>
                </a:solidFill>
                <a:latin typeface="Alexandria" charset="0"/>
                <a:cs typeface="Alexandria" charset="0"/>
              </a:rPr>
              <a:t>كيف يشكل الذكاء الاصطناعي تحولًا نوعيًا في صناعة الإعلام؟</a:t>
            </a:r>
            <a:endParaRPr lang="en-US" sz="20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5EB0045C-1DBC-67AA-66A2-51F93C2F1C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58FF60-A017-DB3F-4E15-C1EF0AE6BA7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6A5B94-2473-832B-9689-0517638C6C94}"/>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BAB3266-50CB-84B1-78E0-618AFDC2B886}"/>
              </a:ext>
            </a:extLst>
          </p:cNvPr>
          <p:cNvSpPr txBox="1"/>
          <p:nvPr/>
        </p:nvSpPr>
        <p:spPr>
          <a:xfrm>
            <a:off x="942308" y="2037392"/>
            <a:ext cx="1032517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وفقًا لأحدث توقعات شركة الأبحاث </a:t>
            </a:r>
            <a:r>
              <a:rPr lang="ar-SA" dirty="0" err="1">
                <a:latin typeface="Alexandria" charset="0"/>
                <a:cs typeface="Alexandria" charset="0"/>
              </a:rPr>
              <a:t>جارتنر</a:t>
            </a:r>
            <a:r>
              <a:rPr lang="ar-SA" dirty="0">
                <a:latin typeface="Alexandria" charset="0"/>
                <a:cs typeface="Alexandria" charset="0"/>
              </a:rPr>
              <a:t>، ستنخفض حركة مرور محركات البحث التقليدية بنسبة تصل إلى 25 بالمئة خلال السنوات الثلاث المقبلة، حتى عام 2026. ومن المتوقع بشكل متزايد أن يلجأ المستخدمون إلى روبوتات الدردشة المدعومة بالذكاء الاصطناعي وغيرها من الوكلاء الافتراضيين للحصول على إجابات بدلاً من ذلك. تقوم روبوتات الدردشة اليوم مثل شات جي بي تي المستندة إلى </a:t>
            </a:r>
            <a:r>
              <a:rPr lang="en-US" dirty="0">
                <a:latin typeface="Alexandria" charset="0"/>
                <a:cs typeface="Alexandria" charset="0"/>
              </a:rPr>
              <a:t>LLMs  "</a:t>
            </a:r>
            <a:r>
              <a:rPr lang="ar-SA" dirty="0">
                <a:latin typeface="Alexandria" charset="0"/>
                <a:cs typeface="Alexandria" charset="0"/>
              </a:rPr>
              <a:t>نماذج اللغة الكبيرة" بمشاركة المعلومات كنص.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يرى كثيرون أنّ هذا هو الخلاص في الوقت الذي تعاني فيه الصناعة من الركود المالي، وتراجع في إيرادات الإعلانات، بينما يرى آخرون أنه تهديد يعمل على مكننة مهنة إبداعية، وربما حتى إخراج الناس من العمل. يتمتع الذكاء الاصطناعي بالقدرة على إعادة تشكيل الطريقة التي تنشئ بها الأخبار ونوزعها، ونستهلكها.</a:t>
            </a:r>
          </a:p>
        </p:txBody>
      </p:sp>
      <p:sp>
        <p:nvSpPr>
          <p:cNvPr id="4" name="TextBox 3">
            <a:extLst>
              <a:ext uri="{FF2B5EF4-FFF2-40B4-BE49-F238E27FC236}">
                <a16:creationId xmlns:a16="http://schemas.microsoft.com/office/drawing/2014/main" id="{5C827A18-B308-BC51-EA1D-4115E3791A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219879-CA5E-7100-C09F-8298B9D025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5647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05A5C-3186-144C-EF9E-3D15E15273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4953CF-64E6-1BFA-009F-4ACB9DC18A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97F2155-11FB-6A6B-DD0B-06521EA63BA2}"/>
              </a:ext>
            </a:extLst>
          </p:cNvPr>
          <p:cNvSpPr txBox="1"/>
          <p:nvPr/>
        </p:nvSpPr>
        <p:spPr>
          <a:xfrm>
            <a:off x="2513148" y="1213269"/>
            <a:ext cx="7606211" cy="400110"/>
          </a:xfrm>
          <a:prstGeom prst="rect">
            <a:avLst/>
          </a:prstGeom>
          <a:noFill/>
        </p:spPr>
        <p:txBody>
          <a:bodyPr wrap="square" rtlCol="0">
            <a:spAutoFit/>
          </a:bodyPr>
          <a:lstStyle/>
          <a:p>
            <a:pPr algn="r" rtl="1"/>
            <a:r>
              <a:rPr lang="ar-SA" sz="2000" b="1" dirty="0">
                <a:solidFill>
                  <a:srgbClr val="00B050"/>
                </a:solidFill>
                <a:latin typeface="Alexandria" charset="0"/>
                <a:cs typeface="Alexandria" charset="0"/>
              </a:rPr>
              <a:t>كيف يشكل الذكاء الاصطناعي تحولًا نوعيًا في صناعة الإعلام؟</a:t>
            </a:r>
            <a:endParaRPr lang="en-US" sz="20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BF6EAFBE-512C-F65F-34E6-335C76DC1E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4A3340-ADB5-8F15-7E6C-7B90ABA249D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78174E-DD09-3937-2763-FA43F35197F1}"/>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C6CD900-65E6-E891-C689-941B4BBD1EA2}"/>
              </a:ext>
            </a:extLst>
          </p:cNvPr>
          <p:cNvSpPr txBox="1"/>
          <p:nvPr/>
        </p:nvSpPr>
        <p:spPr>
          <a:xfrm>
            <a:off x="942308" y="2037392"/>
            <a:ext cx="10325177"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شهدت السنوات العشر الماضية انتشار الذكاء الاصطناعي التوليدي على نطاق واسع. تسارع هذا الاتجاه بسبب جائحة كوفيد19، مما أدى إلى التبني السريع للتقنيات الرقمية التي يتطلب الكثير منها توفير الذكاء الاصطناعي لتوفير تجربة مستخدم جيدة.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تغير الإيقاع في 30 نوفمبر/تشرين الثاني 2022 عندما أطلقت </a:t>
            </a:r>
            <a:r>
              <a:rPr lang="en-US" dirty="0">
                <a:latin typeface="Alexandria" charset="0"/>
                <a:cs typeface="Alexandria" charset="0"/>
              </a:rPr>
              <a:t>OpenAI </a:t>
            </a:r>
            <a:r>
              <a:rPr lang="ar-SA" dirty="0">
                <a:latin typeface="Alexandria" charset="0"/>
                <a:cs typeface="Alexandria" charset="0"/>
              </a:rPr>
              <a:t> الوصول المجاني إلى </a:t>
            </a:r>
            <a:r>
              <a:rPr lang="en-US" dirty="0">
                <a:latin typeface="Alexandria" charset="0"/>
                <a:cs typeface="Alexandria" charset="0"/>
              </a:rPr>
              <a:t>ChatGPT. </a:t>
            </a:r>
            <a:r>
              <a:rPr lang="ar-SA" dirty="0">
                <a:latin typeface="Alexandria" charset="0"/>
                <a:cs typeface="Alexandria" charset="0"/>
              </a:rPr>
              <a:t>أثار هذا الإطلاق تسونامي: مليون مستخدم في 5 أيام، ثم 100 مليون في شهرين، أصبح </a:t>
            </a:r>
            <a:r>
              <a:rPr lang="en-US" dirty="0">
                <a:latin typeface="Alexandria" charset="0"/>
                <a:cs typeface="Alexandria" charset="0"/>
              </a:rPr>
              <a:t>ChatGPT </a:t>
            </a:r>
            <a:r>
              <a:rPr lang="ar-SA" dirty="0">
                <a:latin typeface="Alexandria" charset="0"/>
                <a:cs typeface="Alexandria" charset="0"/>
              </a:rPr>
              <a:t>التطبيق له أعلى معدل اعتماد من قبل مستخدمي الإنترنت. تستخدم غرف الأخبار اليوم </a:t>
            </a:r>
            <a:r>
              <a:rPr lang="en-US" dirty="0">
                <a:latin typeface="Alexandria" charset="0"/>
                <a:cs typeface="Alexandria" charset="0"/>
              </a:rPr>
              <a:t>Chat GPT </a:t>
            </a:r>
            <a:r>
              <a:rPr lang="ar-SA" dirty="0">
                <a:latin typeface="Alexandria" charset="0"/>
                <a:cs typeface="Alexandria" charset="0"/>
              </a:rPr>
              <a:t>للمشاركة في إنشاء المقالات والاختبارات لتعزيز جمهورها.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a:t>
            </a:r>
            <a:r>
              <a:rPr lang="en-US" dirty="0">
                <a:latin typeface="Alexandria" charset="0"/>
                <a:cs typeface="Alexandria" charset="0"/>
              </a:rPr>
              <a:t>France </a:t>
            </a:r>
            <a:r>
              <a:rPr lang="en-US" dirty="0" err="1">
                <a:latin typeface="Alexandria" charset="0"/>
                <a:cs typeface="Alexandria" charset="0"/>
              </a:rPr>
              <a:t>Télévisions</a:t>
            </a:r>
            <a:r>
              <a:rPr lang="en-US" dirty="0">
                <a:latin typeface="Alexandria" charset="0"/>
                <a:cs typeface="Alexandria" charset="0"/>
              </a:rPr>
              <a:t> </a:t>
            </a:r>
            <a:r>
              <a:rPr lang="ar-SA" dirty="0">
                <a:latin typeface="Alexandria" charset="0"/>
                <a:cs typeface="Alexandria" charset="0"/>
              </a:rPr>
              <a:t> تم استخدام </a:t>
            </a:r>
            <a:r>
              <a:rPr lang="en-US" dirty="0">
                <a:latin typeface="Alexandria" charset="0"/>
                <a:cs typeface="Alexandria" charset="0"/>
              </a:rPr>
              <a:t>ChatGPT </a:t>
            </a:r>
            <a:r>
              <a:rPr lang="ar-SA" dirty="0">
                <a:latin typeface="Alexandria" charset="0"/>
                <a:cs typeface="Alexandria" charset="0"/>
              </a:rPr>
              <a:t>للعثور على زوايا جديدة للتحليل، وكتابة رسائل بريد إلكتروني مخصصة لطلبات إجراء مقابلات مع الخبراء، وتجميع المقالات العلمية، مما يوفر للصحفيين وقتًا طويلاً. </a:t>
            </a:r>
          </a:p>
        </p:txBody>
      </p:sp>
      <p:sp>
        <p:nvSpPr>
          <p:cNvPr id="4" name="TextBox 3">
            <a:extLst>
              <a:ext uri="{FF2B5EF4-FFF2-40B4-BE49-F238E27FC236}">
                <a16:creationId xmlns:a16="http://schemas.microsoft.com/office/drawing/2014/main" id="{31694FDD-E511-0E3F-1FC5-0ED123F2D8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D93BF7-4644-615B-FB28-85B0352BB5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662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7D2CA-4037-881E-B821-688E729E25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D1F8E-A29C-395D-D5FE-1B9AE445D8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D42A321-A7EF-52AD-DD68-CF78DE29F215}"/>
              </a:ext>
            </a:extLst>
          </p:cNvPr>
          <p:cNvSpPr txBox="1"/>
          <p:nvPr/>
        </p:nvSpPr>
        <p:spPr>
          <a:xfrm>
            <a:off x="2513148" y="1213269"/>
            <a:ext cx="7606211" cy="400110"/>
          </a:xfrm>
          <a:prstGeom prst="rect">
            <a:avLst/>
          </a:prstGeom>
          <a:noFill/>
        </p:spPr>
        <p:txBody>
          <a:bodyPr wrap="square" rtlCol="0">
            <a:spAutoFit/>
          </a:bodyPr>
          <a:lstStyle/>
          <a:p>
            <a:pPr algn="r" rtl="1"/>
            <a:r>
              <a:rPr lang="ar-SA" sz="2000" b="1" dirty="0">
                <a:solidFill>
                  <a:srgbClr val="00B050"/>
                </a:solidFill>
                <a:latin typeface="Alexandria" charset="0"/>
                <a:cs typeface="Alexandria" charset="0"/>
              </a:rPr>
              <a:t>كيف يشكل الذكاء الاصطناعي تحولًا نوعيًا في صناعة الإعلام؟</a:t>
            </a:r>
            <a:endParaRPr lang="en-US" sz="20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21FD4822-EE59-F134-41DE-9D234AD6FA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F2A9AF-86A4-D3FF-86FC-B0308114E14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7F5E6E-FE1C-FFE0-0C00-F57712E6E400}"/>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8AFB0F2-5246-1CE1-6504-0B5EB01AA8F7}"/>
              </a:ext>
            </a:extLst>
          </p:cNvPr>
          <p:cNvSpPr txBox="1"/>
          <p:nvPr/>
        </p:nvSpPr>
        <p:spPr>
          <a:xfrm>
            <a:off x="942308" y="1944792"/>
            <a:ext cx="10325177" cy="382341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حالات الاستخدام المحتملة لأدوات الذكاء الاصطناعي المستندة على نماذج اللغة الكبيرة، في غرف الأخبار تتضمن:</a:t>
            </a:r>
          </a:p>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1. القدرة على الكتابة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 إنشاء محتوى جديد، مثل المقالات الصحفية أو النشرة الإخبارية أو حتى الكتب. يمكن أن يكون هذا مفيدًا للشركات التي تحتاج إلى إنتاج كمية كبيرة من المحتوى في فترة زمنية قصيرة أو للمساعدة في الكتابة (مستندات التسويق، وردود البريد الإلكتروني، والتقارير، وما إلى ذلك). يمكن أيضًا استخدام </a:t>
            </a:r>
            <a:r>
              <a:rPr lang="en-US" dirty="0">
                <a:latin typeface="Alexandria" charset="0"/>
                <a:cs typeface="Alexandria" charset="0"/>
              </a:rPr>
              <a:t>ChatGPT </a:t>
            </a:r>
            <a:r>
              <a:rPr lang="ar-SA" dirty="0">
                <a:latin typeface="Alexandria" charset="0"/>
                <a:cs typeface="Alexandria" charset="0"/>
              </a:rPr>
              <a:t>لإنشاء التعليمات البرمجية. يعد سرد القصص أيضًا مثالاً على استخدام إنشاء المحتوى.</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 إكمال الجمل أو الفقرات أو التعليمات البرمجية المكتوبة جزئيًا.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 تهجين تجربة البحث من خلال توفير تجربة الدردشة للمستهلكين بالإضافة إلى نتائج محرك البحث.</a:t>
            </a:r>
          </a:p>
        </p:txBody>
      </p:sp>
      <p:sp>
        <p:nvSpPr>
          <p:cNvPr id="4" name="TextBox 3">
            <a:extLst>
              <a:ext uri="{FF2B5EF4-FFF2-40B4-BE49-F238E27FC236}">
                <a16:creationId xmlns:a16="http://schemas.microsoft.com/office/drawing/2014/main" id="{BC654E36-D948-B194-0103-5F1A452497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394BEB-3BA1-CAAE-9612-8F93B47D2F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310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9EF4-02BC-6E48-6855-4DD667D01E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8AB85-C4AB-D123-B348-9E44525AB3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7F897F7-42F3-8266-A14C-8E69200D3BF5}"/>
              </a:ext>
            </a:extLst>
          </p:cNvPr>
          <p:cNvSpPr txBox="1"/>
          <p:nvPr/>
        </p:nvSpPr>
        <p:spPr>
          <a:xfrm>
            <a:off x="2513148" y="1213269"/>
            <a:ext cx="7606211" cy="400110"/>
          </a:xfrm>
          <a:prstGeom prst="rect">
            <a:avLst/>
          </a:prstGeom>
          <a:noFill/>
        </p:spPr>
        <p:txBody>
          <a:bodyPr wrap="square" rtlCol="0">
            <a:spAutoFit/>
          </a:bodyPr>
          <a:lstStyle/>
          <a:p>
            <a:pPr algn="r" rtl="1"/>
            <a:r>
              <a:rPr lang="ar-SA" sz="2000" b="1" dirty="0">
                <a:solidFill>
                  <a:srgbClr val="00B050"/>
                </a:solidFill>
                <a:latin typeface="Alexandria" charset="0"/>
                <a:cs typeface="Alexandria" charset="0"/>
              </a:rPr>
              <a:t>كيف يشكل الذكاء الاصطناعي تحولًا نوعيًا في صناعة الإعلام؟</a:t>
            </a:r>
            <a:endParaRPr lang="en-US" sz="20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1DE562B4-606A-53B8-7C63-9B427F6CC1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A5D144-8564-8734-AED8-23345B9684A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062327-686D-B1B6-342D-9D38DA20080A}"/>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09387C3-25F2-643D-73D7-723F31CE2501}"/>
              </a:ext>
            </a:extLst>
          </p:cNvPr>
          <p:cNvSpPr txBox="1"/>
          <p:nvPr/>
        </p:nvSpPr>
        <p:spPr>
          <a:xfrm>
            <a:off x="5683170" y="2037392"/>
            <a:ext cx="5584315" cy="328481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2. القدرة على التصنيف</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 تصنيف النص إلى فئات مختلفة. يمكن أن يكون هذا مفيدًا للشركات التي تحتاج إلى تصفية أو تنظيم كميات كبيرة من البيانات النصية؛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 تحليل الآراء الواردة في النص من خلال تحديد ما إذا كانت إيجابية أم سلبية أم محايدة. يمكن أن يكون هذا مفيدًا للشركات التي ترغب في تحليل آراء العملاء من خلالهم المراجعات عبر الإنترنت.</a:t>
            </a:r>
          </a:p>
        </p:txBody>
      </p:sp>
      <p:sp>
        <p:nvSpPr>
          <p:cNvPr id="4" name="TextBox 3">
            <a:extLst>
              <a:ext uri="{FF2B5EF4-FFF2-40B4-BE49-F238E27FC236}">
                <a16:creationId xmlns:a16="http://schemas.microsoft.com/office/drawing/2014/main" id="{B0FCFBDB-2991-13FD-9925-58D75B0242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B54C9B-94C5-6261-E889-91351C62C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The 15 Best AI Social Media Analytics Tools to Use | Brand24">
            <a:extLst>
              <a:ext uri="{FF2B5EF4-FFF2-40B4-BE49-F238E27FC236}">
                <a16:creationId xmlns:a16="http://schemas.microsoft.com/office/drawing/2014/main" id="{CE69EB42-86BA-D939-A54D-A3AA7B8386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793" y="2002667"/>
            <a:ext cx="4876565" cy="3812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228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34DF6-82C3-81AB-C757-271011F9DD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CF0F95-3882-F969-77BA-D0090425BA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B9941B7-3F83-0AD3-9F03-01FFFA61A060}"/>
              </a:ext>
            </a:extLst>
          </p:cNvPr>
          <p:cNvSpPr txBox="1"/>
          <p:nvPr/>
        </p:nvSpPr>
        <p:spPr>
          <a:xfrm>
            <a:off x="2513148" y="1213269"/>
            <a:ext cx="7606211" cy="400110"/>
          </a:xfrm>
          <a:prstGeom prst="rect">
            <a:avLst/>
          </a:prstGeom>
          <a:noFill/>
        </p:spPr>
        <p:txBody>
          <a:bodyPr wrap="square" rtlCol="0">
            <a:spAutoFit/>
          </a:bodyPr>
          <a:lstStyle/>
          <a:p>
            <a:pPr algn="r" rtl="1"/>
            <a:r>
              <a:rPr lang="ar-SA" sz="2000" b="1" dirty="0">
                <a:solidFill>
                  <a:srgbClr val="00B050"/>
                </a:solidFill>
                <a:latin typeface="Alexandria" charset="0"/>
                <a:cs typeface="Alexandria" charset="0"/>
              </a:rPr>
              <a:t>كيف يشكل الذكاء الاصطناعي تحولًا نوعيًا في صناعة الإعلام؟</a:t>
            </a:r>
            <a:endParaRPr lang="en-US" sz="20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03FB0932-79D6-4D54-4497-B2C1BF7EAE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3245D4-F64A-0446-4BDF-16E32AA110C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DA7010-0A38-C73C-87FA-91A5B4492F74}"/>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638CDC8-73D2-696B-982C-EBECD55FEACE}"/>
              </a:ext>
            </a:extLst>
          </p:cNvPr>
          <p:cNvSpPr txBox="1"/>
          <p:nvPr/>
        </p:nvSpPr>
        <p:spPr>
          <a:xfrm>
            <a:off x="4062714" y="1794322"/>
            <a:ext cx="7204771" cy="382341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3.  الترجمة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ترجمة النص من لغة إلى أخرى. يمكن أن يكون هذا مفيدًا للشركات التي تحتاج إلى التواصل مع العملاء أو الشركاء بعدة لغات؛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تحويل النص إلى كلام، مما يسمح باستخدامه في مجموعة متنوعة من التطبيقات، مثل المساعدين الصوتيين، وخدمة العملاء الآلية، وما إلى ذلك.</a:t>
            </a:r>
          </a:p>
          <a:p>
            <a:pPr marL="285750" indent="-285750" algn="just" rtl="1">
              <a:lnSpc>
                <a:spcPts val="3000"/>
              </a:lnSpc>
              <a:spcBef>
                <a:spcPts val="600"/>
              </a:spcBef>
              <a:buFont typeface="Wingdings" pitchFamily="2" charset="2"/>
              <a:buChar char="§"/>
            </a:pPr>
            <a:r>
              <a:rPr lang="en-US" b="1" dirty="0">
                <a:solidFill>
                  <a:srgbClr val="C00000"/>
                </a:solidFill>
                <a:latin typeface="Alexandria" charset="0"/>
                <a:cs typeface="Alexandria" charset="0"/>
              </a:rPr>
              <a:t>4</a:t>
            </a:r>
            <a:r>
              <a:rPr lang="ar-SA" b="1" dirty="0">
                <a:solidFill>
                  <a:srgbClr val="C00000"/>
                </a:solidFill>
                <a:latin typeface="Alexandria" charset="0"/>
                <a:cs typeface="Alexandria" charset="0"/>
              </a:rPr>
              <a:t>. القدرة على التلخيص.</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تلخيص النصوص الطويلة لتسريع فهمها. يمكن أن يكون هذا مفيدًا لرصد المعلومات.</a:t>
            </a:r>
          </a:p>
        </p:txBody>
      </p:sp>
      <p:sp>
        <p:nvSpPr>
          <p:cNvPr id="4" name="TextBox 3">
            <a:extLst>
              <a:ext uri="{FF2B5EF4-FFF2-40B4-BE49-F238E27FC236}">
                <a16:creationId xmlns:a16="http://schemas.microsoft.com/office/drawing/2014/main" id="{AFBD406E-E561-699D-831F-17672C379A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8854CD-01A9-D674-5BE1-1F4C35F83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How AI Translators Enhance Learning for Students Globally">
            <a:extLst>
              <a:ext uri="{FF2B5EF4-FFF2-40B4-BE49-F238E27FC236}">
                <a16:creationId xmlns:a16="http://schemas.microsoft.com/office/drawing/2014/main" id="{7FB2BE77-91A6-D185-CAF3-EB5939DD95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19815"/>
            <a:ext cx="3196073" cy="3493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7077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77D08-64CB-4333-2519-7A068FEC2A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272D0-DF4D-32C1-37BC-BEA4C835FC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B54EB3-01B2-1324-B976-0042F39E2BAE}"/>
              </a:ext>
            </a:extLst>
          </p:cNvPr>
          <p:cNvSpPr txBox="1"/>
          <p:nvPr/>
        </p:nvSpPr>
        <p:spPr>
          <a:xfrm>
            <a:off x="2401388" y="1223429"/>
            <a:ext cx="816501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استخدام الذكاء الاصطناعي في التحقيقات الاستقصائية التقليدية</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0DF6EBE-48D7-438E-F9FE-73C7FF6F9E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D29FDD-4A7E-579F-310A-0403215B3CB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5B8839-8C76-33E7-494A-E56E5967714B}"/>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BE70D71-5AAC-77DA-0929-56972E74D902}"/>
              </a:ext>
            </a:extLst>
          </p:cNvPr>
          <p:cNvSpPr txBox="1"/>
          <p:nvPr/>
        </p:nvSpPr>
        <p:spPr>
          <a:xfrm>
            <a:off x="942308" y="2037392"/>
            <a:ext cx="1032517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هناك قول بأن الذكاء الاصطناعي يغير الصحافة الاستقصائية بعدة طرق، حيث يمكن استخدامه لتحديد الأنماط في مجموعات البيانات الكبيرة، بالإضافة إلى إجراء ربط بين مختلف ملفات السجلات المنفصلة، ​​وهو نهج كلاسيكي لاكتشاف الأخبار التي تؤدي إلى الاستقصاء من داخل كومة الأخبار. ويمكن أيضًا استخدام الذكاء الاصطناعي لتسريع وتعزيز مراجعات البيانات الضخمة. ومع تطور الخوارزميات بات الصحفيون </a:t>
            </a:r>
            <a:r>
              <a:rPr lang="ar-SA" dirty="0" err="1">
                <a:latin typeface="Alexandria" charset="0"/>
                <a:cs typeface="Alexandria" charset="0"/>
              </a:rPr>
              <a:t>يلجأون</a:t>
            </a:r>
            <a:r>
              <a:rPr lang="ar-SA" dirty="0">
                <a:latin typeface="Alexandria" charset="0"/>
                <a:cs typeface="Alexandria" charset="0"/>
              </a:rPr>
              <a:t> إلى الذكاء الاصطناعي للتعامل مع البيانات الكبيرة من حيث الاستخراج، التعقب، التحليل، وتحديد الأنماط والقوالب.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السويد، قام رائد الأعمال التكنولوجي يتس </a:t>
            </a:r>
            <a:r>
              <a:rPr lang="ar-SA" dirty="0" err="1">
                <a:latin typeface="Alexandria" charset="0"/>
                <a:cs typeface="Alexandria" charset="0"/>
              </a:rPr>
              <a:t>نيلاندر</a:t>
            </a:r>
            <a:r>
              <a:rPr lang="ar-SA" dirty="0">
                <a:latin typeface="Alexandria" charset="0"/>
                <a:cs typeface="Alexandria" charset="0"/>
              </a:rPr>
              <a:t> بإنشاء قاعدة بيانات تستخدم الذكاء الاصطناعي لجمع ملايين الفواتير داخل البلديات تصل إلى المليارات. وبمساعدة الذكاء الاصطناعي، قام ينس، بمراجعة 49 مليون فاتورة بلدية من 229 بلدية.</a:t>
            </a:r>
          </a:p>
        </p:txBody>
      </p:sp>
      <p:sp>
        <p:nvSpPr>
          <p:cNvPr id="4" name="TextBox 3">
            <a:extLst>
              <a:ext uri="{FF2B5EF4-FFF2-40B4-BE49-F238E27FC236}">
                <a16:creationId xmlns:a16="http://schemas.microsoft.com/office/drawing/2014/main" id="{497F1884-E34D-BE03-45B5-F4AC1010AA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951300A-834A-D41C-B9F1-1D8FEC3593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9565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E4B59-08E8-1088-A699-ED130C0771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0AAD6A-BC28-942A-583A-C00D62F1D1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2C8FD43-83CD-8E56-8E3C-0423906F939E}"/>
              </a:ext>
            </a:extLst>
          </p:cNvPr>
          <p:cNvSpPr txBox="1"/>
          <p:nvPr/>
        </p:nvSpPr>
        <p:spPr>
          <a:xfrm>
            <a:off x="2401388" y="1223429"/>
            <a:ext cx="816501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استخدام الذكاء الاصطناعي في التحقيقات الاستقصائية التقليدية</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61F5B1B-F1BD-22F8-F758-F7AB2FC737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EBA25-8A17-D43D-D54F-E7117B6F71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12F782-4CC2-150F-F68F-64A4F86F1202}"/>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6C9F222-1CD0-AFF9-567B-D7B72F25BB8F}"/>
              </a:ext>
            </a:extLst>
          </p:cNvPr>
          <p:cNvSpPr txBox="1"/>
          <p:nvPr/>
        </p:nvSpPr>
        <p:spPr>
          <a:xfrm>
            <a:off x="942308" y="2037392"/>
            <a:ext cx="10325177"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الوقت نفسه، هناك عدد من الصعوبات في استخدام الذكاء الاصطناعي في مشاريع الاستقصائية. أحد هذه التحديات هو الوصول إلى البيانات ذات الصلة، ( في حالة ينس، هو يقوم بشراء هذه البيانات على حسابه، بالإضافة إلى قانون حق الوصول إلى المعلومات الذي يوفر له إمكانية الوصول ).  حيث لا يزال الذكاء الاصطناعي غير قادر على المساهمة بشكل كافٍ في استخراج الملفات من قواعد بيانات الشركات أو السلطات. هذه وظيفة الصحفيين وتستغرق الكثير من الوقت.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والمشكلة الأخرى هي أنه، حتى لو كانت البيانات متاحة، بشكل علني أو عن طريق التسريبات، فإنها غالبًا ما تكون غير منظمة وتصعب معالجتها. في حالة ينس هو رائد أعمال تقني وليس صحفيًا، لذلك لديه المعرفة اللازمة.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هناك أيضًا تناقض في البناء المتكرر للذكاء الاصطناعي والمنطق الكامن وراء السبق الصحفي.</a:t>
            </a:r>
          </a:p>
        </p:txBody>
      </p:sp>
      <p:sp>
        <p:nvSpPr>
          <p:cNvPr id="4" name="TextBox 3">
            <a:extLst>
              <a:ext uri="{FF2B5EF4-FFF2-40B4-BE49-F238E27FC236}">
                <a16:creationId xmlns:a16="http://schemas.microsoft.com/office/drawing/2014/main" id="{51190681-AEC6-1196-3779-C9F292756D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3315E0-76A1-481A-CAE1-1DE17BDB72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4985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9A5E5-99E6-4231-4F1A-0E910E5FE6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601C1E-DA41-3CAA-6827-8F95BEB314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E24258B-A084-B576-9FA5-DCEF48D5CEC1}"/>
              </a:ext>
            </a:extLst>
          </p:cNvPr>
          <p:cNvSpPr txBox="1"/>
          <p:nvPr/>
        </p:nvSpPr>
        <p:spPr>
          <a:xfrm>
            <a:off x="2401387" y="1223429"/>
            <a:ext cx="8175173" cy="369332"/>
          </a:xfrm>
          <a:prstGeom prst="rect">
            <a:avLst/>
          </a:prstGeom>
          <a:noFill/>
        </p:spPr>
        <p:txBody>
          <a:bodyPr wrap="square" rtlCol="0">
            <a:spAutoFit/>
          </a:bodyPr>
          <a:lstStyle/>
          <a:p>
            <a:pPr algn="r" rtl="1"/>
            <a:r>
              <a:rPr lang="ar-SA" b="1" dirty="0">
                <a:solidFill>
                  <a:srgbClr val="C00000"/>
                </a:solidFill>
                <a:latin typeface="Alexandria" charset="0"/>
                <a:cs typeface="Alexandria" charset="0"/>
              </a:rPr>
              <a:t>استخدام الذكاء الاصطناعي في التحقيقات الاستقصائية مفتوحة المصدر</a:t>
            </a:r>
            <a:endParaRPr lang="en-US"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ABC2AAAE-D3FA-03BB-8134-6103EB549C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7051D5-F88C-41D7-C210-82A4C4FADCD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7CC0FA-44B6-227A-CDF5-143291E4274A}"/>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3138E22-3FDA-184A-5212-851962BDD85A}"/>
              </a:ext>
            </a:extLst>
          </p:cNvPr>
          <p:cNvSpPr txBox="1"/>
          <p:nvPr/>
        </p:nvSpPr>
        <p:spPr>
          <a:xfrm>
            <a:off x="942308" y="1925632"/>
            <a:ext cx="10325177"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ومع ذلك، فمن الواضح أن أدوات الذكاء الاصطناعي التوليدية، يمكن أن يكون لها دور مهم جداً وفعال في التحقيقات القائمة على المصادر المفتوحة، </a:t>
            </a:r>
            <a:r>
              <a:rPr lang="en-US" sz="1600" dirty="0">
                <a:latin typeface="Alexandria" charset="0"/>
                <a:cs typeface="Alexandria" charset="0"/>
              </a:rPr>
              <a:t>OSINT </a:t>
            </a:r>
            <a:r>
              <a:rPr lang="ar-SA" sz="1600" dirty="0">
                <a:latin typeface="Alexandria" charset="0"/>
                <a:cs typeface="Alexandria" charset="0"/>
              </a:rPr>
              <a:t>والمعروفة أيضًا باسم تحقيقات الإنترنت، ومن الممكن العثور على البيانات ذات الصلة من المصادر المفتوحة على الإنترنت و/أو الويب المظلم. أثناء التحقيق في قضايا الاحتيال و/أو الجرائم الإلكترونية وتحقيقات الفساد المالي، وبالتالي يمكن للصحفيين إجراء تحقيق شامل يمكنهم من تفسير المعلومات التي يصادفونها ثم التعبير عنها لفظيًا/الإبلاغ عنها في السياق الصحيح.</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لذلك يعد تعلم تحليل المعلومات الاستخبارية مفتوحة المصدر باستخدام الذكاء الاصطناعي أداة لا تقدر بثمن للصحفيين في العصر الرقمي. من خلال تسخير قوة </a:t>
            </a:r>
            <a:r>
              <a:rPr lang="en-US" sz="1600" dirty="0">
                <a:latin typeface="Alexandria" charset="0"/>
                <a:cs typeface="Alexandria" charset="0"/>
              </a:rPr>
              <a:t>OSINT </a:t>
            </a:r>
            <a:r>
              <a:rPr lang="ar-SA" sz="1600" dirty="0">
                <a:latin typeface="Alexandria" charset="0"/>
                <a:cs typeface="Alexandria" charset="0"/>
              </a:rPr>
              <a:t> يمكن للصحفيين جمع وتحليل المعلومات من مصادر متنوعة، والتحقق من المعلومات، والكشف عن الأشياء الخفية.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خلال القيام بذلك، يمكن للصحفيين تعزيز تقاريرهم، وتوفير معلومات دقيقة وفي الوقت المناسب لقرائهم، والمساهمة في نزاهة الصحافة الحديثة.</a:t>
            </a:r>
          </a:p>
        </p:txBody>
      </p:sp>
      <p:sp>
        <p:nvSpPr>
          <p:cNvPr id="4" name="TextBox 3">
            <a:extLst>
              <a:ext uri="{FF2B5EF4-FFF2-40B4-BE49-F238E27FC236}">
                <a16:creationId xmlns:a16="http://schemas.microsoft.com/office/drawing/2014/main" id="{6A68DEA3-E16C-5790-92DF-5148E5AA25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0A17EBC-8713-2AA7-49FC-720AD792EA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5594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71DD6-5599-B4C3-794F-18968D964E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565EC-CCEA-CCCD-D6E3-F28D6B29C2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F464ED8-87EC-F237-FC30-2F729A4C981B}"/>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sp>
        <p:nvSpPr>
          <p:cNvPr id="5" name="Rectangle 4">
            <a:extLst>
              <a:ext uri="{FF2B5EF4-FFF2-40B4-BE49-F238E27FC236}">
                <a16:creationId xmlns:a16="http://schemas.microsoft.com/office/drawing/2014/main" id="{E87FF87B-30EB-852E-12DC-946FFEAFCD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95FDA-5EBE-4C34-8205-8C272810905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BC35AD-41AD-77C6-37A5-2025280E43A5}"/>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5ED7123-262E-CC0D-32A8-686D44A9AB61}"/>
              </a:ext>
            </a:extLst>
          </p:cNvPr>
          <p:cNvSpPr txBox="1"/>
          <p:nvPr/>
        </p:nvSpPr>
        <p:spPr>
          <a:xfrm>
            <a:off x="942308" y="1829045"/>
            <a:ext cx="10325177"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تتمثل إحدى طرق استخدام الذكاء الاصطناعي لـ</a:t>
            </a:r>
            <a:r>
              <a:rPr lang="en-US" dirty="0">
                <a:latin typeface="Alexandria" charset="0"/>
                <a:cs typeface="Alexandria" charset="0"/>
              </a:rPr>
              <a:t>OSINT </a:t>
            </a:r>
            <a:r>
              <a:rPr lang="ar-SA" dirty="0">
                <a:latin typeface="Alexandria" charset="0"/>
                <a:cs typeface="Alexandria" charset="0"/>
              </a:rPr>
              <a:t> في:</a:t>
            </a:r>
          </a:p>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1. تجريف الويب: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تجريف الويب هو عملية استخراج المعلومات تلقائيًا من مواقع الويب. ويمكن استخدام الذكاء الاصطناعي لأتمتة هذه العملية وجمع كميات كبيرة من البيانات من مصادر مختلفة عبر الإنترنت، مثل المواقع الإخبارية ومنصات التواصل الاجتماعي والمنتديات والمدونات.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بعد ذلك تحليل هذه البيانات واستخدامها لأغراض </a:t>
            </a:r>
            <a:r>
              <a:rPr lang="en-US" dirty="0">
                <a:latin typeface="Alexandria" charset="0"/>
                <a:cs typeface="Alexandria" charset="0"/>
              </a:rPr>
              <a:t>OSINT، </a:t>
            </a:r>
            <a:r>
              <a:rPr lang="ar-SA" dirty="0">
                <a:latin typeface="Alexandria" charset="0"/>
                <a:cs typeface="Alexandria" charset="0"/>
              </a:rPr>
              <a:t>مثل مراقبة النشاط عبر الإنترنت وتتبع التغييرات في الرأي العام بمرور الوقت. تتمثل إحدى طرق تنفيذ استخراج البيانات من الويب باستخدام الذكاء الاصطناعي في تدريب نموذج التعلم الآلي لتحديد المعلومات ذات الصلة على صفحة الويب واستخراجها، مثل نص مقال أو التعليقات على منشور على وسائل التواصل الاجتماعي.</a:t>
            </a:r>
          </a:p>
        </p:txBody>
      </p:sp>
      <p:sp>
        <p:nvSpPr>
          <p:cNvPr id="4" name="TextBox 3">
            <a:extLst>
              <a:ext uri="{FF2B5EF4-FFF2-40B4-BE49-F238E27FC236}">
                <a16:creationId xmlns:a16="http://schemas.microsoft.com/office/drawing/2014/main" id="{D2000CDD-64A9-35A8-95AD-A4F21A23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58D29D-4598-AD8E-8A65-6CA059C36A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6098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CDFE3-67CB-1A2A-623D-E1BBE798BA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E0550B-2913-0B3D-66FD-7278BC53DD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905E712-C757-EFFA-B201-72D46E7793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4CFB76-3E0C-48F9-DB4A-0B896AF0397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391B73-049E-FCAC-F091-8889163C16CD}"/>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456CC74-9A9C-319E-D2FA-D4AEF559E792}"/>
              </a:ext>
            </a:extLst>
          </p:cNvPr>
          <p:cNvSpPr txBox="1"/>
          <p:nvPr/>
        </p:nvSpPr>
        <p:spPr>
          <a:xfrm>
            <a:off x="942308" y="1967942"/>
            <a:ext cx="10325177"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2. تحليل المشاعر:</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 تحليل المشاعر هو عملية تحديد المشاعر أو المشاعر المعبر عنها في جزء من النص، مثل مقال إخباري أو منشور على وسائل التواصل الاجتماعي أو مراجعة المنتج.</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استخدام الذكاء الاصطناعي لأتمتة تحليل المشاعر وتحليل كميات كبيرة من النص بسرعة للحصول على نظرة ثاقبة للرأي العام حول موضوع معين. على سبيل المثال، يمكن استخدام تحليل المشاعر لمراقبة المشاعر العامة تجاه علامة تجارية أو منتج أو فرد، وتتبع التغيرات في المشاعر بمرور الوقت.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ويمكن استخدام هذه المعلومات لإرشاد عملية صنع القرار والاستراتيجية في مجموعة متنوعة من الصناعات، مثل التسويق والسياسة والعلاقات العامة.</a:t>
            </a:r>
          </a:p>
        </p:txBody>
      </p:sp>
      <p:sp>
        <p:nvSpPr>
          <p:cNvPr id="4" name="TextBox 3">
            <a:extLst>
              <a:ext uri="{FF2B5EF4-FFF2-40B4-BE49-F238E27FC236}">
                <a16:creationId xmlns:a16="http://schemas.microsoft.com/office/drawing/2014/main" id="{5BDCC375-BCD1-4819-B29B-70D07F0178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719030-F28D-1AC0-6B89-3FBE5C0B83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77F9B6-1C92-9DD7-DBA8-9E41365B7808}"/>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spTree>
    <p:extLst>
      <p:ext uri="{BB962C8B-B14F-4D97-AF65-F5344CB8AC3E}">
        <p14:creationId xmlns:p14="http://schemas.microsoft.com/office/powerpoint/2010/main" val="2308920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CB196-E8F6-9C27-639F-AAC24DA6A2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2FBE5A-9331-38C6-F26B-B68679EFB1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78C532B3-F929-8D30-C908-8D06F772E8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BC035C-5A58-4D18-F774-395B2CA5CEB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269801-79B4-F9E8-2139-515FFA9F07AD}"/>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6D49CBE-F479-E026-8DDC-A1B2AF984E69}"/>
              </a:ext>
            </a:extLst>
          </p:cNvPr>
          <p:cNvSpPr txBox="1"/>
          <p:nvPr/>
        </p:nvSpPr>
        <p:spPr>
          <a:xfrm>
            <a:off x="942308" y="1944794"/>
            <a:ext cx="10325177" cy="336175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3. التعرف على الصور: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التعرف على الصور هو عملية استخدام خوارزميات رؤية الكمبيوتر لتحديد الأشياء والمواقع والأفراد تلقائيًا في الصور ومقاطع الفيديو.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استخدام الذكاء الاصطناعي لدعم جهود </a:t>
            </a:r>
            <a:r>
              <a:rPr lang="en-US" dirty="0">
                <a:latin typeface="Alexandria" charset="0"/>
                <a:cs typeface="Alexandria" charset="0"/>
              </a:rPr>
              <a:t>OSINT </a:t>
            </a:r>
            <a:r>
              <a:rPr lang="ar-SA" dirty="0">
                <a:latin typeface="Alexandria" charset="0"/>
                <a:cs typeface="Alexandria" charset="0"/>
              </a:rPr>
              <a:t> من خلال استخراج المعلومات تلقائيًا من الصور ومقاطع الفيديو التي قد لا يمكن الوصول إليها بسهولة من خلال وسائل أخرى.</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على سبيل المثال، يمكن استخدام التعرف على الصور لتحليل صور الأقمار الصناعية لمراقبة النشاط في المواقع الحساسة، مثل القواعد العسكرية أو المعابر الحدودية. ويمكن استخدامه أيضًا للتعرف على الأفراد في الصور ومقاطع الفيديو، مما يسهل تتبع أنشطتهم وتحركاتهم.</a:t>
            </a:r>
          </a:p>
        </p:txBody>
      </p:sp>
      <p:sp>
        <p:nvSpPr>
          <p:cNvPr id="4" name="TextBox 3">
            <a:extLst>
              <a:ext uri="{FF2B5EF4-FFF2-40B4-BE49-F238E27FC236}">
                <a16:creationId xmlns:a16="http://schemas.microsoft.com/office/drawing/2014/main" id="{CE27ED3B-5F16-5FEA-D004-801B650CF1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FCF439-101B-F8CE-DF7B-CFB412618C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4A36B8C-82F4-E68D-9784-C87FBFA5273C}"/>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spTree>
    <p:extLst>
      <p:ext uri="{BB962C8B-B14F-4D97-AF65-F5344CB8AC3E}">
        <p14:creationId xmlns:p14="http://schemas.microsoft.com/office/powerpoint/2010/main" val="2900218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1F0B1-8096-459D-97C7-6267470093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11820C-3C0D-B2CF-80AD-0566204418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69E11DA1-D96C-7CA9-DE1A-722E0A26E7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885BEA-E928-CB65-548F-7FA5FD23B77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F010A4-779E-EAD8-953F-7646E90C1530}"/>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1E6E842-1FA6-D483-3D61-726432740DF4}"/>
              </a:ext>
            </a:extLst>
          </p:cNvPr>
          <p:cNvSpPr txBox="1"/>
          <p:nvPr/>
        </p:nvSpPr>
        <p:spPr>
          <a:xfrm>
            <a:off x="942308" y="2037392"/>
            <a:ext cx="10325177"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4. التعرف على الأنماط:</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التعرف على الأنماط هو عملية استخدام خوارزميات التعلم الآلي لتحديد الأنماط والاتجاهات في البيانات.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ويمكن استخدام الذكاء الاصطناعي لأتمتة هذه العملية والتعرف بسرعة على الأنماط والاتجاهات في مجموعات البيانات الكبيرة، مثل نشاط وسائل التواصل الاجتماعي أو المعاملات المالية. ويمكن استخدام هذه المعلومات لدعم جهود الاستقصاء القائم على </a:t>
            </a:r>
            <a:r>
              <a:rPr lang="en-US" dirty="0">
                <a:latin typeface="Alexandria" charset="0"/>
                <a:cs typeface="Alexandria" charset="0"/>
              </a:rPr>
              <a:t>OSINT. </a:t>
            </a:r>
            <a:r>
              <a:rPr lang="ar-SA" dirty="0">
                <a:latin typeface="Alexandria" charset="0"/>
                <a:cs typeface="Alexandria" charset="0"/>
              </a:rPr>
              <a:t>على سبيل المثال، يمكن استخدام التعرف على الأنماط لمراقبة نشاط وسائل التواصل الاجتماعي لتحديد الأفراد أو المنظمات التي تنشر معلومات كاذبة، أو للكشف عن أنماط غير عادية من المعاملات المالية التي قد تشير إلى نشاط احتيالي.</a:t>
            </a:r>
          </a:p>
        </p:txBody>
      </p:sp>
      <p:sp>
        <p:nvSpPr>
          <p:cNvPr id="4" name="TextBox 3">
            <a:extLst>
              <a:ext uri="{FF2B5EF4-FFF2-40B4-BE49-F238E27FC236}">
                <a16:creationId xmlns:a16="http://schemas.microsoft.com/office/drawing/2014/main" id="{AE15565B-886F-B6BA-5468-CC80BB1D6C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BC42BB9-59A7-87AC-71ED-08FD37E9A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2FADCD6-53CE-BF9C-7412-13A38A9AE881}"/>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spTree>
    <p:extLst>
      <p:ext uri="{BB962C8B-B14F-4D97-AF65-F5344CB8AC3E}">
        <p14:creationId xmlns:p14="http://schemas.microsoft.com/office/powerpoint/2010/main" val="2393497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FB25C-6B20-8AC7-270F-567F8719C3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EF21C7-DB9C-F8BE-499A-135732842A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5DA19488-7F92-3547-2961-C51B4A2407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801AB9-E3F5-6068-1897-16CF2A0221C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F31256-6529-FA44-FA93-689F7D5E82D6}"/>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D7CCEB2-3E62-3E49-D3BE-E33C0CBABA20}"/>
              </a:ext>
            </a:extLst>
          </p:cNvPr>
          <p:cNvSpPr txBox="1"/>
          <p:nvPr/>
        </p:nvSpPr>
        <p:spPr>
          <a:xfrm>
            <a:off x="2858947" y="1805899"/>
            <a:ext cx="8408538" cy="413119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5. تلخيص النص: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تلخيص النص هو عملية تكثيف كمية كبيرة من النص في شكل أقصر وأكثر قابلية للتحرير يمكن استخدام الذكاء الاصطناعي لأتمتة هذه العملية وتلخيص كميات كبيرة من النصوص بسرعة، مثل المقالات الإخبارية أو منشورات وسائل التواصل الاجتماعي، مما يسهل معالجة المعلومات وتحليلها.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استخدام هذه المعلومات لأغراض </a:t>
            </a:r>
            <a:r>
              <a:rPr lang="en-US" dirty="0">
                <a:latin typeface="Alexandria" charset="0"/>
                <a:cs typeface="Alexandria" charset="0"/>
              </a:rPr>
              <a:t>OSINT، </a:t>
            </a:r>
            <a:r>
              <a:rPr lang="ar-SA" dirty="0">
                <a:latin typeface="Alexandria" charset="0"/>
                <a:cs typeface="Alexandria" charset="0"/>
              </a:rPr>
              <a:t>مثل مراقبة انتشار المعلومات الخاطئة أو تتبع التغييرات في الرأي العام حول موضوع معين.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على سبيل المثال، يمكن استخدام تلخيص النص لتكثيف المقالات الإخبارية في ملخص يسلط الضوء على أهم المعلومات، مما يسهل فهم النقاط الأساسية بسرعة وتتبع التغييرات بمرور الوقت.</a:t>
            </a:r>
          </a:p>
        </p:txBody>
      </p:sp>
      <p:sp>
        <p:nvSpPr>
          <p:cNvPr id="4" name="TextBox 3">
            <a:extLst>
              <a:ext uri="{FF2B5EF4-FFF2-40B4-BE49-F238E27FC236}">
                <a16:creationId xmlns:a16="http://schemas.microsoft.com/office/drawing/2014/main" id="{7AC7A010-F8DB-58E8-EE0B-4C9A091B6E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A60018-305D-E73E-C4B4-8ED49E48B0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B3E5809-CE67-4D59-ED3A-57ADC10D8FD6}"/>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pic>
        <p:nvPicPr>
          <p:cNvPr id="5122" name="Picture 2" descr="AI Content Summarization: Write Less And Convey More | by WriteMe. ai |  Medium">
            <a:extLst>
              <a:ext uri="{FF2B5EF4-FFF2-40B4-BE49-F238E27FC236}">
                <a16:creationId xmlns:a16="http://schemas.microsoft.com/office/drawing/2014/main" id="{7048AD6B-8F82-7643-5525-911D2A50DA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977" y="2334698"/>
            <a:ext cx="2096947" cy="2743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499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61A29-6549-2CEC-913F-B80B47AB18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BAA453-5673-7AFE-D64B-332E29000E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CF5E070-39E6-7732-C978-F6A7388EAE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99E5D8-87A1-6F2C-355B-44A41FACF30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98AE6A-D119-6DA5-9DDD-BC3CFD5AD5C3}"/>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41522BF-0EE5-1B16-56D9-6B2F361D2A63}"/>
              </a:ext>
            </a:extLst>
          </p:cNvPr>
          <p:cNvSpPr txBox="1"/>
          <p:nvPr/>
        </p:nvSpPr>
        <p:spPr>
          <a:xfrm>
            <a:off x="3333509" y="1805892"/>
            <a:ext cx="7933976" cy="413119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6. التعرف على الوجه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تعتبر أداة البحث عن الصور في </a:t>
            </a:r>
            <a:r>
              <a:rPr lang="en-US" dirty="0">
                <a:latin typeface="Alexandria" charset="0"/>
                <a:cs typeface="Alexandria" charset="0"/>
              </a:rPr>
              <a:t>Yandex </a:t>
            </a:r>
            <a:r>
              <a:rPr lang="ar-SA" dirty="0">
                <a:latin typeface="Alexandria" charset="0"/>
                <a:cs typeface="Alexandria" charset="0"/>
              </a:rPr>
              <a:t> جيدة في مطابقة الوجوه. تعتبر الأدوات المدفوعة مثل </a:t>
            </a:r>
            <a:r>
              <a:rPr lang="en-US" dirty="0" err="1">
                <a:latin typeface="Alexandria" charset="0"/>
                <a:cs typeface="Alexandria" charset="0"/>
              </a:rPr>
              <a:t>Pimeyes</a:t>
            </a:r>
            <a:r>
              <a:rPr lang="en-US" dirty="0">
                <a:latin typeface="Alexandria" charset="0"/>
                <a:cs typeface="Alexandria" charset="0"/>
              </a:rPr>
              <a:t> </a:t>
            </a:r>
            <a:r>
              <a:rPr lang="ar-SA" dirty="0">
                <a:latin typeface="Alexandria" charset="0"/>
                <a:cs typeface="Alexandria" charset="0"/>
              </a:rPr>
              <a:t> و</a:t>
            </a:r>
            <a:r>
              <a:rPr lang="en-US" dirty="0" err="1">
                <a:latin typeface="Alexandria" charset="0"/>
                <a:cs typeface="Alexandria" charset="0"/>
              </a:rPr>
              <a:t>FaceCheck.id</a:t>
            </a:r>
            <a:r>
              <a:rPr lang="en-US" dirty="0">
                <a:latin typeface="Alexandria" charset="0"/>
                <a:cs typeface="Alexandria" charset="0"/>
              </a:rPr>
              <a:t> </a:t>
            </a:r>
            <a:r>
              <a:rPr lang="ar-SA" dirty="0">
                <a:latin typeface="Alexandria" charset="0"/>
                <a:cs typeface="Alexandria" charset="0"/>
              </a:rPr>
              <a:t> و</a:t>
            </a:r>
            <a:r>
              <a:rPr lang="en-US" dirty="0" err="1">
                <a:latin typeface="Alexandria" charset="0"/>
                <a:cs typeface="Alexandria" charset="0"/>
              </a:rPr>
              <a:t>ClearView</a:t>
            </a:r>
            <a:r>
              <a:rPr lang="en-US" dirty="0">
                <a:latin typeface="Alexandria" charset="0"/>
                <a:cs typeface="Alexandria" charset="0"/>
              </a:rPr>
              <a:t> </a:t>
            </a:r>
            <a:r>
              <a:rPr lang="ar-SA" dirty="0">
                <a:latin typeface="Alexandria" charset="0"/>
                <a:cs typeface="Alexandria" charset="0"/>
              </a:rPr>
              <a:t> المثيرة للجدل للغاية فعالة بشكل مخيف. يقوم </a:t>
            </a:r>
            <a:r>
              <a:rPr lang="en-US" dirty="0">
                <a:latin typeface="Alexandria" charset="0"/>
                <a:cs typeface="Alexandria" charset="0"/>
              </a:rPr>
              <a:t>Face++ </a:t>
            </a:r>
            <a:r>
              <a:rPr lang="ar-SA" dirty="0">
                <a:latin typeface="Alexandria" charset="0"/>
                <a:cs typeface="Alexandria" charset="0"/>
              </a:rPr>
              <a:t>بتنفيذ مجموعة متنوعة من وظائف التعرف على الوجه.</a:t>
            </a:r>
          </a:p>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7. تحديد الموقع الجغرافي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ما لم تكن تمتلك الذاكرة و/أو القدرة على السفر حول العالم، فمن المحتمل أنك لن تتمكن من تحديد المواقع عن طريق البصر وحده. ولكن يمكن للذكاء الاصطناعي أن يتعلم من </a:t>
            </a:r>
            <a:r>
              <a:rPr lang="en-US" dirty="0">
                <a:latin typeface="Alexandria" charset="0"/>
                <a:cs typeface="Alexandria" charset="0"/>
              </a:rPr>
              <a:t>Google </a:t>
            </a:r>
            <a:r>
              <a:rPr lang="en-US" dirty="0" err="1">
                <a:latin typeface="Alexandria" charset="0"/>
                <a:cs typeface="Alexandria" charset="0"/>
              </a:rPr>
              <a:t>StreetView</a:t>
            </a:r>
            <a:r>
              <a:rPr lang="en-US" dirty="0">
                <a:latin typeface="Alexandria" charset="0"/>
                <a:cs typeface="Alexandria" charset="0"/>
              </a:rPr>
              <a:t>، </a:t>
            </a:r>
            <a:r>
              <a:rPr lang="ar-SA" dirty="0">
                <a:latin typeface="Alexandria" charset="0"/>
                <a:cs typeface="Alexandria" charset="0"/>
              </a:rPr>
              <a:t>و</a:t>
            </a:r>
            <a:r>
              <a:rPr lang="en-US" dirty="0" err="1">
                <a:latin typeface="Alexandria" charset="0"/>
                <a:cs typeface="Alexandria" charset="0"/>
              </a:rPr>
              <a:t>OpenStreetMaps</a:t>
            </a:r>
            <a:r>
              <a:rPr lang="en-US" dirty="0">
                <a:latin typeface="Alexandria" charset="0"/>
                <a:cs typeface="Alexandria" charset="0"/>
              </a:rPr>
              <a:t>، </a:t>
            </a:r>
            <a:r>
              <a:rPr lang="ar-SA" dirty="0">
                <a:latin typeface="Alexandria" charset="0"/>
                <a:cs typeface="Alexandria" charset="0"/>
              </a:rPr>
              <a:t>وغيرها من المصادر ليصبح ماهرًا في تحديد الموقع الجغرافي.</a:t>
            </a:r>
          </a:p>
        </p:txBody>
      </p:sp>
      <p:sp>
        <p:nvSpPr>
          <p:cNvPr id="4" name="TextBox 3">
            <a:extLst>
              <a:ext uri="{FF2B5EF4-FFF2-40B4-BE49-F238E27FC236}">
                <a16:creationId xmlns:a16="http://schemas.microsoft.com/office/drawing/2014/main" id="{68B0CE8E-E35E-7CB6-4301-567F90207D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633BB9-17B8-D3D0-2A90-841C268625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12C7F79-E51A-50E5-42CB-498C32984534}"/>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pic>
        <p:nvPicPr>
          <p:cNvPr id="6146" name="Picture 2" descr="Face++ on X: &quot;Face++ offers leading ...">
            <a:extLst>
              <a:ext uri="{FF2B5EF4-FFF2-40B4-BE49-F238E27FC236}">
                <a16:creationId xmlns:a16="http://schemas.microsoft.com/office/drawing/2014/main" id="{4F009A0A-0F34-A06F-6C92-8D098BBCA7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60167"/>
            <a:ext cx="2408994" cy="297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359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4A426-8F0F-1ED7-B696-85814320B3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CC3ED0-5B14-D950-D86D-3A7AF79399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5" name="Rectangle 4">
            <a:extLst>
              <a:ext uri="{FF2B5EF4-FFF2-40B4-BE49-F238E27FC236}">
                <a16:creationId xmlns:a16="http://schemas.microsoft.com/office/drawing/2014/main" id="{2472343D-31FD-40AD-481F-C0C30D3D09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72CF61-5EA2-DE7D-67D4-8F579127103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43D97F-56AA-3FD1-6F20-F2332E64E915}"/>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B73897F-C8AD-0C22-6D04-3404568C43AA}"/>
              </a:ext>
            </a:extLst>
          </p:cNvPr>
          <p:cNvSpPr txBox="1"/>
          <p:nvPr/>
        </p:nvSpPr>
        <p:spPr>
          <a:xfrm>
            <a:off x="4803493" y="1818890"/>
            <a:ext cx="6468987" cy="4144148"/>
          </a:xfrm>
          <a:prstGeom prst="rect">
            <a:avLst/>
          </a:prstGeom>
          <a:noFill/>
        </p:spPr>
        <p:txBody>
          <a:bodyPr wrap="square" rtlCol="0">
            <a:spAutoFit/>
          </a:bodyPr>
          <a:lstStyle/>
          <a:p>
            <a:pPr marL="285750" indent="-285750" algn="just" rtl="1">
              <a:lnSpc>
                <a:spcPts val="2400"/>
              </a:lnSpc>
              <a:spcBef>
                <a:spcPts val="600"/>
              </a:spcBef>
              <a:buFont typeface="Wingdings" pitchFamily="2" charset="2"/>
              <a:buChar char="§"/>
            </a:pPr>
            <a:r>
              <a:rPr lang="en-US" sz="1600" b="1" dirty="0" err="1">
                <a:solidFill>
                  <a:srgbClr val="C00000"/>
                </a:solidFill>
                <a:latin typeface="Alexandria" charset="0"/>
                <a:cs typeface="Alexandria" charset="0"/>
              </a:rPr>
              <a:t>GeoSpy</a:t>
            </a:r>
            <a:r>
              <a:rPr lang="en-US" sz="1600" dirty="0">
                <a:latin typeface="Alexandria" charset="0"/>
                <a:cs typeface="Alexandria" charset="0"/>
              </a:rPr>
              <a:t> </a:t>
            </a:r>
            <a:endParaRPr lang="ar-SA" sz="1600" dirty="0">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2"/>
              </a:rPr>
              <a:t>https://geospy.ai</a:t>
            </a:r>
            <a:r>
              <a:rPr lang="ar-SA" sz="1600" dirty="0">
                <a:latin typeface="Alexandria" charset="0"/>
                <a:cs typeface="Alexandria" charset="0"/>
              </a:rPr>
              <a:t>)</a:t>
            </a:r>
            <a:endParaRPr lang="en-US" sz="1600" dirty="0">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هي أداة مجانية لتحديد موقع الصورة التي تم تحميلها. هناك أيضًا خطة لإصدار مدفوع </a:t>
            </a:r>
            <a:r>
              <a:rPr lang="en-US" sz="1600" dirty="0" err="1">
                <a:latin typeface="Alexandria" charset="0"/>
                <a:cs typeface="Alexandria" charset="0"/>
              </a:rPr>
              <a:t>GeoSpy</a:t>
            </a:r>
            <a:r>
              <a:rPr lang="en-US" sz="1600" dirty="0">
                <a:latin typeface="Alexandria" charset="0"/>
                <a:cs typeface="Alexandria" charset="0"/>
              </a:rPr>
              <a:t> Pro</a:t>
            </a:r>
            <a:r>
              <a:rPr lang="ar-SA" sz="1600" dirty="0">
                <a:latin typeface="Alexandria" charset="0"/>
                <a:cs typeface="Alexandria" charset="0"/>
              </a:rPr>
              <a:t> والذي سيقوم بتحليل مجموعات كبيرة من الصور وإنشاء رؤى من البيانات.</a:t>
            </a:r>
          </a:p>
          <a:p>
            <a:pPr marL="285750" indent="-285750" algn="just" rtl="1">
              <a:lnSpc>
                <a:spcPts val="2400"/>
              </a:lnSpc>
              <a:spcBef>
                <a:spcPts val="600"/>
              </a:spcBef>
              <a:buFont typeface="Wingdings" pitchFamily="2" charset="2"/>
              <a:buChar char="§"/>
            </a:pPr>
            <a:r>
              <a:rPr lang="ar-SA" sz="1600" b="1" dirty="0">
                <a:solidFill>
                  <a:srgbClr val="C00000"/>
                </a:solidFill>
                <a:latin typeface="Alexandria" charset="0"/>
                <a:cs typeface="Alexandria" charset="0"/>
              </a:rPr>
              <a:t>رولي </a:t>
            </a:r>
            <a:r>
              <a:rPr lang="en-US" sz="1600" b="1" dirty="0" err="1">
                <a:solidFill>
                  <a:srgbClr val="C00000"/>
                </a:solidFill>
                <a:latin typeface="Alexandria" charset="0"/>
                <a:cs typeface="Alexandria" charset="0"/>
              </a:rPr>
              <a:t>Rolli</a:t>
            </a:r>
            <a:endParaRPr lang="en-US" sz="1600" b="1" dirty="0">
              <a:solidFill>
                <a:srgbClr val="C00000"/>
              </a:solidFill>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3"/>
              </a:rPr>
              <a:t>https://rolliapp.com</a:t>
            </a:r>
            <a:r>
              <a:rPr lang="ar-SA" sz="1600" dirty="0">
                <a:latin typeface="Alexandria" charset="0"/>
                <a:cs typeface="Alexandria" charset="0"/>
              </a:rPr>
              <a:t>)</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منصة تجميع أخبار تعمل بالذكاء الاصطناعي تساعد الصحفيين على اكتشاف وحجز خبراء بارزين في مجالات مختلفة بسرعة لإجراء المقابلات الصحفية. كما يوفر الموقع أداة "كاشف المعلومات" </a:t>
            </a:r>
            <a:r>
              <a:rPr lang="en-US" sz="1600" dirty="0">
                <a:latin typeface="Alexandria" charset="0"/>
                <a:cs typeface="Alexandria" charset="0"/>
              </a:rPr>
              <a:t>Information Tracer)</a:t>
            </a:r>
            <a:r>
              <a:rPr lang="ar-SA" sz="1600" dirty="0">
                <a:latin typeface="Alexandria" charset="0"/>
                <a:cs typeface="Alexandria" charset="0"/>
              </a:rPr>
              <a:t> التي تتعقب ناشري المعلومات المضللة على وسائل التواصل الاجتماعي.</a:t>
            </a:r>
          </a:p>
        </p:txBody>
      </p:sp>
      <p:sp>
        <p:nvSpPr>
          <p:cNvPr id="4" name="TextBox 3">
            <a:extLst>
              <a:ext uri="{FF2B5EF4-FFF2-40B4-BE49-F238E27FC236}">
                <a16:creationId xmlns:a16="http://schemas.microsoft.com/office/drawing/2014/main" id="{7D87BA1A-353A-09BE-CC59-D662C28719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5C731E-0BFC-EB9E-A1DF-E8F87051AF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EB0D383-9EC4-CAA4-7322-018A664C8D89}"/>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pic>
        <p:nvPicPr>
          <p:cNvPr id="7170" name="Picture 2" descr="GeoSpy AI: The AI Detective That ...">
            <a:extLst>
              <a:ext uri="{FF2B5EF4-FFF2-40B4-BE49-F238E27FC236}">
                <a16:creationId xmlns:a16="http://schemas.microsoft.com/office/drawing/2014/main" id="{E9EFAADD-B444-CAF4-6FE2-17519C10915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275" y="2122028"/>
            <a:ext cx="3941847" cy="3713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465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6CD37-5ABD-4959-D273-671A1DA6D2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0639C8-5BB5-B543-E009-40D06B1E4C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701059F0-3A71-3F89-BD26-0CCA1CB678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9A5F32-35FC-884C-AAF6-4EFAE36B27A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C6A2C8-0C11-BE92-6BA5-74F000E61CB9}"/>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6165349-D902-3FB4-069D-5FE4E09B70AE}"/>
              </a:ext>
            </a:extLst>
          </p:cNvPr>
          <p:cNvSpPr txBox="1"/>
          <p:nvPr/>
        </p:nvSpPr>
        <p:spPr>
          <a:xfrm>
            <a:off x="3831219" y="1771172"/>
            <a:ext cx="7436265" cy="4288418"/>
          </a:xfrm>
          <a:prstGeom prst="rect">
            <a:avLst/>
          </a:prstGeom>
          <a:noFill/>
        </p:spPr>
        <p:txBody>
          <a:bodyPr wrap="square" rtlCol="0">
            <a:spAutoFit/>
          </a:bodyPr>
          <a:lstStyle/>
          <a:p>
            <a:pPr marL="285750" indent="-285750" algn="just" rtl="1">
              <a:lnSpc>
                <a:spcPts val="2300"/>
              </a:lnSpc>
              <a:spcBef>
                <a:spcPts val="600"/>
              </a:spcBef>
              <a:buFont typeface="Wingdings" pitchFamily="2" charset="2"/>
              <a:buChar char="§"/>
            </a:pPr>
            <a:r>
              <a:rPr lang="ar-SA" sz="1600" b="1" dirty="0">
                <a:solidFill>
                  <a:srgbClr val="C00000"/>
                </a:solidFill>
                <a:latin typeface="Alexandria" charset="0"/>
                <a:cs typeface="Alexandria" charset="0"/>
              </a:rPr>
              <a:t>كاشف المعلومات (</a:t>
            </a:r>
            <a:r>
              <a:rPr lang="en-US" sz="1600" b="1" dirty="0">
                <a:solidFill>
                  <a:srgbClr val="C00000"/>
                </a:solidFill>
                <a:latin typeface="Alexandria" charset="0"/>
                <a:cs typeface="Alexandria" charset="0"/>
              </a:rPr>
              <a:t>Information Tracer)</a:t>
            </a:r>
          </a:p>
          <a:p>
            <a:pPr marL="285750" indent="-285750" algn="just" rtl="1">
              <a:lnSpc>
                <a:spcPts val="23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2"/>
              </a:rPr>
              <a:t>https://informationtracer.com</a:t>
            </a:r>
            <a:r>
              <a:rPr lang="ar-SA" sz="1600" dirty="0">
                <a:latin typeface="Alexandria" charset="0"/>
                <a:cs typeface="Alexandria" charset="0"/>
              </a:rPr>
              <a:t>)</a:t>
            </a:r>
          </a:p>
          <a:p>
            <a:pPr marL="285750" indent="-285750" algn="just" rtl="1">
              <a:lnSpc>
                <a:spcPts val="2300"/>
              </a:lnSpc>
              <a:spcBef>
                <a:spcPts val="600"/>
              </a:spcBef>
              <a:buFont typeface="Wingdings" pitchFamily="2" charset="2"/>
              <a:buChar char="§"/>
            </a:pPr>
            <a:r>
              <a:rPr lang="ar-SA" sz="1600" dirty="0">
                <a:latin typeface="Alexandria" charset="0"/>
                <a:cs typeface="Alexandria" charset="0"/>
              </a:rPr>
              <a:t>تساعد هذه الأداة على كشف حملات التضليل المنسقة. كما تساعد الصحفيين على جمع بيانات وسائل التواصل الاجتماعي عبر المنصات المختلفة، ووضعها في سياقها الصحيح، وتصورها بشكل مرئي. يستخدم النظام مجموعة من الخوارزميات للكشف عن الروايات الناشئة والأنماط المنسقة.</a:t>
            </a:r>
          </a:p>
          <a:p>
            <a:pPr marL="285750" indent="-285750" algn="just" rtl="1">
              <a:lnSpc>
                <a:spcPts val="2300"/>
              </a:lnSpc>
              <a:spcBef>
                <a:spcPts val="600"/>
              </a:spcBef>
              <a:buFont typeface="Wingdings" pitchFamily="2" charset="2"/>
              <a:buChar char="§"/>
            </a:pPr>
            <a:r>
              <a:rPr lang="en-US" sz="1600" b="1" dirty="0">
                <a:solidFill>
                  <a:srgbClr val="C00000"/>
                </a:solidFill>
                <a:latin typeface="Alexandria" charset="0"/>
                <a:cs typeface="Alexandria" charset="0"/>
              </a:rPr>
              <a:t>(</a:t>
            </a:r>
            <a:r>
              <a:rPr lang="en-US" sz="1600" b="1" dirty="0" err="1">
                <a:solidFill>
                  <a:srgbClr val="C00000"/>
                </a:solidFill>
                <a:latin typeface="Alexandria" charset="0"/>
                <a:cs typeface="Alexandria" charset="0"/>
              </a:rPr>
              <a:t>TinyScan</a:t>
            </a:r>
            <a:r>
              <a:rPr lang="en-US" sz="1600" b="1" dirty="0">
                <a:solidFill>
                  <a:srgbClr val="C00000"/>
                </a:solidFill>
                <a:latin typeface="Alexandria" charset="0"/>
                <a:cs typeface="Alexandria" charset="0"/>
              </a:rPr>
              <a:t>)</a:t>
            </a:r>
          </a:p>
          <a:p>
            <a:pPr marL="285750" indent="-285750" algn="just" rtl="1">
              <a:lnSpc>
                <a:spcPts val="23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3"/>
              </a:rPr>
              <a:t>https://www.tiny-scan.com</a:t>
            </a:r>
            <a:r>
              <a:rPr lang="ar-SA" sz="1600" dirty="0">
                <a:latin typeface="Alexandria" charset="0"/>
                <a:cs typeface="Alexandria" charset="0"/>
              </a:rPr>
              <a:t>)</a:t>
            </a:r>
          </a:p>
          <a:p>
            <a:pPr marL="285750" indent="-285750" algn="just" rtl="1">
              <a:lnSpc>
                <a:spcPts val="2300"/>
              </a:lnSpc>
              <a:spcBef>
                <a:spcPts val="600"/>
              </a:spcBef>
              <a:buFont typeface="Wingdings" pitchFamily="2" charset="2"/>
              <a:buChar char="§"/>
            </a:pPr>
            <a:r>
              <a:rPr lang="ar-SA" sz="1600" dirty="0">
                <a:latin typeface="Alexandria" charset="0"/>
                <a:cs typeface="Alexandria" charset="0"/>
              </a:rPr>
              <a:t>الأداة التي تستخدمها لاستخراج المعلومات القيمة من عناوين </a:t>
            </a:r>
            <a:r>
              <a:rPr lang="en-US" sz="1600" dirty="0">
                <a:latin typeface="Alexandria" charset="0"/>
                <a:cs typeface="Alexandria" charset="0"/>
              </a:rPr>
              <a:t>URL. </a:t>
            </a:r>
            <a:r>
              <a:rPr lang="ar-SA" sz="1600" dirty="0">
                <a:latin typeface="Alexandria" charset="0"/>
                <a:cs typeface="Alexandria" charset="0"/>
              </a:rPr>
              <a:t>تزود الأداة المستخدمين برؤى شاملة حول أي عنوان </a:t>
            </a:r>
            <a:r>
              <a:rPr lang="en-US" sz="1600" dirty="0">
                <a:latin typeface="Alexandria" charset="0"/>
                <a:cs typeface="Alexandria" charset="0"/>
              </a:rPr>
              <a:t>URL </a:t>
            </a:r>
            <a:r>
              <a:rPr lang="ar-SA" sz="1600" dirty="0">
                <a:latin typeface="Alexandria" charset="0"/>
                <a:cs typeface="Alexandria" charset="0"/>
              </a:rPr>
              <a:t>محدد ومساعدتهم على اتخاذ قرارات مستنيرة. باستخدام </a:t>
            </a:r>
            <a:r>
              <a:rPr lang="en-US" sz="1600" dirty="0">
                <a:latin typeface="Alexandria" charset="0"/>
                <a:cs typeface="Alexandria" charset="0"/>
              </a:rPr>
              <a:t>Tiny Scan، </a:t>
            </a:r>
            <a:r>
              <a:rPr lang="ar-SA" sz="1600" dirty="0">
                <a:latin typeface="Alexandria" charset="0"/>
                <a:cs typeface="Alexandria" charset="0"/>
              </a:rPr>
              <a:t>يمكنك استكشاف جوانب مختلفة من عنوان </a:t>
            </a:r>
            <a:r>
              <a:rPr lang="en-US" sz="1600" dirty="0">
                <a:latin typeface="Alexandria" charset="0"/>
                <a:cs typeface="Alexandria" charset="0"/>
              </a:rPr>
              <a:t>URL، </a:t>
            </a:r>
            <a:r>
              <a:rPr lang="ar-SA" sz="1600" dirty="0">
                <a:latin typeface="Alexandria" charset="0"/>
                <a:cs typeface="Alexandria" charset="0"/>
              </a:rPr>
              <a:t>بدءًا من عنوان </a:t>
            </a:r>
            <a:r>
              <a:rPr lang="en-US" sz="1600" dirty="0">
                <a:latin typeface="Alexandria" charset="0"/>
                <a:cs typeface="Alexandria" charset="0"/>
              </a:rPr>
              <a:t>IP </a:t>
            </a:r>
            <a:r>
              <a:rPr lang="ar-SA" sz="1600" dirty="0">
                <a:latin typeface="Alexandria" charset="0"/>
                <a:cs typeface="Alexandria" charset="0"/>
              </a:rPr>
              <a:t>الخاص به وموقعه وحتى لقطات الشاشة لإصدارات سطح المكتب والهاتف المحمول.</a:t>
            </a:r>
          </a:p>
        </p:txBody>
      </p:sp>
      <p:sp>
        <p:nvSpPr>
          <p:cNvPr id="4" name="TextBox 3">
            <a:extLst>
              <a:ext uri="{FF2B5EF4-FFF2-40B4-BE49-F238E27FC236}">
                <a16:creationId xmlns:a16="http://schemas.microsoft.com/office/drawing/2014/main" id="{5419F509-1373-35BF-5D74-75C20A3FF1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26701B-7864-C2A3-2AAA-9DD3137C29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2D3F90-569A-2ACB-8F43-0FAAD9886D97}"/>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pic>
        <p:nvPicPr>
          <p:cNvPr id="8194" name="Picture 2" descr="Information Tracer">
            <a:extLst>
              <a:ext uri="{FF2B5EF4-FFF2-40B4-BE49-F238E27FC236}">
                <a16:creationId xmlns:a16="http://schemas.microsoft.com/office/drawing/2014/main" id="{4F7FFD4C-3BE4-E204-5A1A-1FEC26B544E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503" t="9143" r="10497" b="18045"/>
          <a:stretch/>
        </p:blipFill>
        <p:spPr bwMode="auto">
          <a:xfrm>
            <a:off x="680975" y="2238114"/>
            <a:ext cx="3092369" cy="3408031"/>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574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49471-EC4E-654C-8960-6C65D1BEFE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D0262C-41F6-E8A1-2413-243FF6CB66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4A6E2F2-D90E-89A5-47A9-41781DF910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F1B13C-FB00-001F-5EF7-C6172CB79BF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FA4DCF-F869-28C4-AB0B-DC2F3BC0DD5E}"/>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E64BE87-4CB2-8E44-105E-54320A0E0567}"/>
              </a:ext>
            </a:extLst>
          </p:cNvPr>
          <p:cNvSpPr txBox="1"/>
          <p:nvPr/>
        </p:nvSpPr>
        <p:spPr>
          <a:xfrm>
            <a:off x="3113590" y="1817471"/>
            <a:ext cx="8153895"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en-US" b="1" dirty="0">
                <a:solidFill>
                  <a:srgbClr val="C00000"/>
                </a:solidFill>
                <a:latin typeface="Alexandria" charset="0"/>
                <a:cs typeface="Alexandria" charset="0"/>
              </a:rPr>
              <a:t>(</a:t>
            </a:r>
            <a:r>
              <a:rPr lang="en-US" b="1" dirty="0" err="1">
                <a:solidFill>
                  <a:srgbClr val="C00000"/>
                </a:solidFill>
                <a:latin typeface="Alexandria" charset="0"/>
                <a:cs typeface="Alexandria" charset="0"/>
              </a:rPr>
              <a:t>FouAlytics</a:t>
            </a:r>
            <a:r>
              <a:rPr lang="en-US" b="1" dirty="0">
                <a:solidFill>
                  <a:srgbClr val="C00000"/>
                </a:solidFill>
                <a:latin typeface="Alexandria" charset="0"/>
                <a:cs typeface="Alexandria" charset="0"/>
              </a:rPr>
              <a:t>)</a:t>
            </a:r>
            <a:endParaRPr lang="ar-SA" b="1" dirty="0">
              <a:solidFill>
                <a:srgbClr val="C0000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a:t>
            </a:r>
            <a:r>
              <a:rPr lang="en-US" dirty="0">
                <a:latin typeface="Alexandria" charset="0"/>
                <a:cs typeface="Alexandria" charset="0"/>
                <a:hlinkClick r:id="rId2"/>
              </a:rPr>
              <a:t>https://fouanalytics.com</a:t>
            </a:r>
            <a:r>
              <a:rPr lang="ar-SA" dirty="0">
                <a:latin typeface="Alexandria" charset="0"/>
                <a:cs typeface="Alexandria" charset="0"/>
              </a:rPr>
              <a:t>)</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تعد </a:t>
            </a:r>
            <a:r>
              <a:rPr lang="en-US" dirty="0">
                <a:latin typeface="Alexandria" charset="0"/>
                <a:cs typeface="Alexandria" charset="0"/>
              </a:rPr>
              <a:t>Google Analytics </a:t>
            </a:r>
            <a:r>
              <a:rPr lang="ar-SA" dirty="0">
                <a:latin typeface="Alexandria" charset="0"/>
                <a:cs typeface="Alexandria" charset="0"/>
              </a:rPr>
              <a:t>و</a:t>
            </a:r>
            <a:r>
              <a:rPr lang="en-US" dirty="0">
                <a:latin typeface="Alexandria" charset="0"/>
                <a:cs typeface="Alexandria" charset="0"/>
              </a:rPr>
              <a:t>Adobe Analytics </a:t>
            </a:r>
            <a:r>
              <a:rPr lang="ar-SA" dirty="0">
                <a:latin typeface="Alexandria" charset="0"/>
                <a:cs typeface="Alexandria" charset="0"/>
              </a:rPr>
              <a:t>أداتين رائعتين لقياس حركة مرور الموقع. وتم تصميم </a:t>
            </a:r>
            <a:r>
              <a:rPr lang="en-US" dirty="0" err="1">
                <a:latin typeface="Alexandria" charset="0"/>
                <a:cs typeface="Alexandria" charset="0"/>
              </a:rPr>
              <a:t>FouAnalytics</a:t>
            </a:r>
            <a:r>
              <a:rPr lang="en-US" dirty="0">
                <a:latin typeface="Alexandria" charset="0"/>
                <a:cs typeface="Alexandria" charset="0"/>
              </a:rPr>
              <a:t> </a:t>
            </a:r>
            <a:r>
              <a:rPr lang="ar-SA" dirty="0">
                <a:latin typeface="Alexandria" charset="0"/>
                <a:cs typeface="Alexandria" charset="0"/>
              </a:rPr>
              <a:t> للكشف عن الروبوتات ويستخدم لاستكشاف أخطاء التناقضات التي تمت ملاحظتها في </a:t>
            </a:r>
            <a:r>
              <a:rPr lang="en-US" dirty="0">
                <a:latin typeface="Alexandria" charset="0"/>
                <a:cs typeface="Alexandria" charset="0"/>
              </a:rPr>
              <a:t>Google </a:t>
            </a:r>
            <a:r>
              <a:rPr lang="ar-SA" dirty="0">
                <a:latin typeface="Alexandria" charset="0"/>
                <a:cs typeface="Alexandria" charset="0"/>
              </a:rPr>
              <a:t>و</a:t>
            </a:r>
            <a:r>
              <a:rPr lang="en-US" dirty="0">
                <a:latin typeface="Alexandria" charset="0"/>
                <a:cs typeface="Alexandria" charset="0"/>
              </a:rPr>
              <a:t>Adobe Analytics </a:t>
            </a:r>
            <a:r>
              <a:rPr lang="ar-SA" dirty="0">
                <a:latin typeface="Alexandria" charset="0"/>
                <a:cs typeface="Alexandria" charset="0"/>
              </a:rPr>
              <a:t> وإصلاحها. علاوة على ذلك، هل تعلم أنه يمكن للمحتالين كتابة بيانات خاطئة مباشرة في </a:t>
            </a:r>
            <a:r>
              <a:rPr lang="en-US" dirty="0">
                <a:latin typeface="Alexandria" charset="0"/>
                <a:cs typeface="Alexandria" charset="0"/>
              </a:rPr>
              <a:t>Google Analytics</a:t>
            </a:r>
            <a:r>
              <a:rPr lang="ar-SA" dirty="0">
                <a:latin typeface="Alexandria" charset="0"/>
                <a:cs typeface="Alexandria" charset="0"/>
              </a:rPr>
              <a:t>لإظهارها حركة مرور، في حين لا توجد حركة مرور على الإطلاق؟ يمكنهم أيضًا بسهولة جعل حركة المرور تبدو وكأنها حملات عضوية ومباشرة واجتماعية ومدفوعة وما إلى ذلك. من خلال وجود </a:t>
            </a:r>
            <a:r>
              <a:rPr lang="en-US" dirty="0" err="1">
                <a:latin typeface="Alexandria" charset="0"/>
                <a:cs typeface="Alexandria" charset="0"/>
              </a:rPr>
              <a:t>FouAnalytics</a:t>
            </a:r>
            <a:r>
              <a:rPr lang="en-US" dirty="0">
                <a:latin typeface="Alexandria" charset="0"/>
                <a:cs typeface="Alexandria" charset="0"/>
              </a:rPr>
              <a:t> </a:t>
            </a:r>
            <a:r>
              <a:rPr lang="ar-SA" dirty="0">
                <a:latin typeface="Alexandria" charset="0"/>
                <a:cs typeface="Alexandria" charset="0"/>
              </a:rPr>
              <a:t> على الموقع، يمكنك اكتشاف حركة المرور الوهمية.</a:t>
            </a:r>
          </a:p>
        </p:txBody>
      </p:sp>
      <p:sp>
        <p:nvSpPr>
          <p:cNvPr id="4" name="TextBox 3">
            <a:extLst>
              <a:ext uri="{FF2B5EF4-FFF2-40B4-BE49-F238E27FC236}">
                <a16:creationId xmlns:a16="http://schemas.microsoft.com/office/drawing/2014/main" id="{79F5C1B4-49C4-AAE6-31FC-144DD0DBE7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CC9FC4-BF65-BFC1-8972-B503CFE805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73F65B-320B-B341-5BA8-FFFF067FC725}"/>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pic>
        <p:nvPicPr>
          <p:cNvPr id="9218" name="Picture 2" descr="FouAnalytics">
            <a:extLst>
              <a:ext uri="{FF2B5EF4-FFF2-40B4-BE49-F238E27FC236}">
                <a16:creationId xmlns:a16="http://schemas.microsoft.com/office/drawing/2014/main" id="{02FD1C33-9A68-E2EE-93AB-F41FF68B02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503232"/>
            <a:ext cx="2189075" cy="2450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553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F02AF-DD68-2ACE-8135-A52C214027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21B7E8-27F6-1E57-917D-256A600BF4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DFB3B9C4-F8D1-0DD7-3205-13259A81C6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7CA7D0-8860-D0E0-B041-DAD8FCA42EF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0952F0-4833-0C61-5A50-F7B02B2DFF11}"/>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A49836E-F375-55AE-71AD-452779DE3CEC}"/>
              </a:ext>
            </a:extLst>
          </p:cNvPr>
          <p:cNvSpPr txBox="1"/>
          <p:nvPr/>
        </p:nvSpPr>
        <p:spPr>
          <a:xfrm>
            <a:off x="2452278" y="1805896"/>
            <a:ext cx="8815207" cy="4144148"/>
          </a:xfrm>
          <a:prstGeom prst="rect">
            <a:avLst/>
          </a:prstGeom>
          <a:noFill/>
        </p:spPr>
        <p:txBody>
          <a:bodyPr wrap="square" rtlCol="0">
            <a:spAutoFit/>
          </a:bodyPr>
          <a:lstStyle/>
          <a:p>
            <a:pPr marL="285750" indent="-285750" algn="just" rtl="1">
              <a:lnSpc>
                <a:spcPts val="2400"/>
              </a:lnSpc>
              <a:spcBef>
                <a:spcPts val="600"/>
              </a:spcBef>
              <a:buFont typeface="Wingdings" pitchFamily="2" charset="2"/>
              <a:buChar char="§"/>
            </a:pPr>
            <a:r>
              <a:rPr lang="en-US" sz="1600" b="1" dirty="0">
                <a:solidFill>
                  <a:srgbClr val="C00000"/>
                </a:solidFill>
                <a:latin typeface="Alexandria" charset="0"/>
                <a:cs typeface="Alexandria" charset="0"/>
              </a:rPr>
              <a:t>(Pinpoint)</a:t>
            </a:r>
            <a:endParaRPr lang="ar-SA" sz="1600" b="1" dirty="0">
              <a:solidFill>
                <a:srgbClr val="C00000"/>
              </a:solidFill>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2"/>
              </a:rPr>
              <a:t>https://journaliststudio.google.com/pinpoint/about/</a:t>
            </a:r>
            <a:r>
              <a:rPr lang="ar-SA" sz="1600" dirty="0">
                <a:latin typeface="Alexandria" charset="0"/>
                <a:cs typeface="Alexandria" charset="0"/>
              </a:rPr>
              <a:t>)</a:t>
            </a:r>
            <a:endParaRPr lang="en-US" sz="1600" dirty="0">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أضافت جوجل ميزات جديدة للذكاء الاصطناعي التوليدي تساعد الصحفيين على تقييم المستندات أو مجموعة من المستندات عن طريق طرح أسئلة لفهم النقاط الرئيسية بشكل أفضل. تشمل الميزات درسًا مجانيًا عبر الإنترنت بعنوان "مقدمة إلى الذكاء الاصطناعي للصحفيين".</a:t>
            </a:r>
          </a:p>
          <a:p>
            <a:pPr marL="285750" indent="-285750" algn="just" rtl="1">
              <a:lnSpc>
                <a:spcPts val="2400"/>
              </a:lnSpc>
              <a:spcBef>
                <a:spcPts val="600"/>
              </a:spcBef>
              <a:buFont typeface="Wingdings" pitchFamily="2" charset="2"/>
              <a:buChar char="§"/>
            </a:pPr>
            <a:r>
              <a:rPr lang="ar-SA" sz="1600" b="1" dirty="0">
                <a:solidFill>
                  <a:srgbClr val="C00000"/>
                </a:solidFill>
                <a:latin typeface="Alexandria" charset="0"/>
                <a:cs typeface="Alexandria" charset="0"/>
              </a:rPr>
              <a:t>(</a:t>
            </a:r>
            <a:r>
              <a:rPr lang="en-US" sz="1600" b="1" dirty="0" err="1">
                <a:solidFill>
                  <a:srgbClr val="C00000"/>
                </a:solidFill>
                <a:latin typeface="Alexandria" charset="0"/>
                <a:cs typeface="Alexandria" charset="0"/>
              </a:rPr>
              <a:t>Picarta</a:t>
            </a:r>
            <a:r>
              <a:rPr lang="en-US" sz="1600" b="1" dirty="0">
                <a:solidFill>
                  <a:srgbClr val="C00000"/>
                </a:solidFill>
                <a:latin typeface="Alexandria" charset="0"/>
                <a:cs typeface="Alexandria" charset="0"/>
              </a:rPr>
              <a:t>)</a:t>
            </a:r>
            <a:r>
              <a:rPr lang="ar-SA" sz="1600" b="1" dirty="0">
                <a:solidFill>
                  <a:srgbClr val="C00000"/>
                </a:solidFill>
                <a:latin typeface="Alexandria" charset="0"/>
                <a:cs typeface="Alexandria" charset="0"/>
              </a:rPr>
              <a:t> </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3"/>
              </a:rPr>
              <a:t>https://picarta.ai</a:t>
            </a:r>
            <a:r>
              <a:rPr lang="ar-SA" sz="1600" dirty="0">
                <a:latin typeface="Alexandria" charset="0"/>
                <a:cs typeface="Alexandria" charset="0"/>
              </a:rPr>
              <a:t> )</a:t>
            </a:r>
            <a:endParaRPr lang="en-US" sz="1600" dirty="0">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تم تصميم نظام </a:t>
            </a:r>
            <a:r>
              <a:rPr lang="ar-SA" sz="1600" dirty="0" err="1">
                <a:latin typeface="Alexandria" charset="0"/>
                <a:cs typeface="Alexandria" charset="0"/>
              </a:rPr>
              <a:t>بيكارتا</a:t>
            </a:r>
            <a:r>
              <a:rPr lang="ar-SA" sz="1600" dirty="0">
                <a:latin typeface="Alexandria" charset="0"/>
                <a:cs typeface="Alexandria" charset="0"/>
              </a:rPr>
              <a:t> المتقدم لكشف الأسرار الجغرافية الموجودة داخل الصور كحل رائد، باعتبار أنّ ليس كل الصور الفوتوغرافية تأتي مع بيانات </a:t>
            </a:r>
            <a:r>
              <a:rPr lang="en-US" sz="1600" dirty="0">
                <a:latin typeface="Alexandria" charset="0"/>
                <a:cs typeface="Alexandria" charset="0"/>
              </a:rPr>
              <a:t>GPS EXIF. </a:t>
            </a:r>
            <a:r>
              <a:rPr lang="ar-SA" sz="1600" dirty="0">
                <a:latin typeface="Alexandria" charset="0"/>
                <a:cs typeface="Alexandria" charset="0"/>
              </a:rPr>
              <a:t>لذلك يقوم النظام بتحليل كل صورة بدقة، بحثًا عن بيانات </a:t>
            </a:r>
            <a:r>
              <a:rPr lang="en-US" sz="1600" dirty="0">
                <a:latin typeface="Alexandria" charset="0"/>
                <a:cs typeface="Alexandria" charset="0"/>
              </a:rPr>
              <a:t>EXIF </a:t>
            </a:r>
            <a:r>
              <a:rPr lang="ar-SA" sz="1600" dirty="0">
                <a:latin typeface="Alexandria" charset="0"/>
                <a:cs typeface="Alexandria" charset="0"/>
              </a:rPr>
              <a:t>المضمنة. عندما تغيب هذه الإحداثيات، يتدخل نموذج الذكاء الاصطناعي المتطور الخاص بهم، ويتنبأ بالموقع الدقيق الذي تم التقاط الصورة فيه في العالم.</a:t>
            </a:r>
          </a:p>
        </p:txBody>
      </p:sp>
      <p:sp>
        <p:nvSpPr>
          <p:cNvPr id="4" name="TextBox 3">
            <a:extLst>
              <a:ext uri="{FF2B5EF4-FFF2-40B4-BE49-F238E27FC236}">
                <a16:creationId xmlns:a16="http://schemas.microsoft.com/office/drawing/2014/main" id="{CC7B6869-7A5C-79A3-0685-B69D2E656C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7D5A38-7BEA-0053-EF9C-F5A2D776B3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145CA4-3B28-CF2B-A8D5-9235262FCB89}"/>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pic>
        <p:nvPicPr>
          <p:cNvPr id="10242" name="Picture 2" descr="How to use Picarta? Find Out Photo ...">
            <a:extLst>
              <a:ext uri="{FF2B5EF4-FFF2-40B4-BE49-F238E27FC236}">
                <a16:creationId xmlns:a16="http://schemas.microsoft.com/office/drawing/2014/main" id="{707D98D7-13D4-4986-B37C-66FD695708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507" y="2314395"/>
            <a:ext cx="1652258" cy="3218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456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0A51E-BDB3-B619-E650-E7F3A83D9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6F5B7-F4B0-FA52-26A9-7093A775B0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DBF055A-B69F-E283-7BB3-DDC5927476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9592B1-9DCE-42A0-E60A-B200C5F66B5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94E792-D122-592F-E6F6-B115662AF7BC}"/>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E9EAE03-FA2B-A670-04D2-2FF987694E02}"/>
              </a:ext>
            </a:extLst>
          </p:cNvPr>
          <p:cNvSpPr txBox="1"/>
          <p:nvPr/>
        </p:nvSpPr>
        <p:spPr>
          <a:xfrm>
            <a:off x="5116009" y="1863771"/>
            <a:ext cx="6151475" cy="3974229"/>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b="1" dirty="0">
                <a:solidFill>
                  <a:srgbClr val="C00000"/>
                </a:solidFill>
                <a:latin typeface="Alexandria" charset="0"/>
                <a:cs typeface="Alexandria" charset="0"/>
              </a:rPr>
              <a:t>كاشف الصوت بالذكاء الاصطناعي (</a:t>
            </a:r>
            <a:r>
              <a:rPr lang="en-US" sz="1600" b="1" dirty="0">
                <a:solidFill>
                  <a:srgbClr val="C00000"/>
                </a:solidFill>
                <a:latin typeface="Alexandria" charset="0"/>
                <a:cs typeface="Alexandria" charset="0"/>
              </a:rPr>
              <a:t>AI Voice Detector)</a:t>
            </a:r>
            <a:endParaRPr lang="ar-SA" sz="1600" b="1" dirty="0">
              <a:solidFill>
                <a:srgbClr val="C00000"/>
              </a:solidFill>
              <a:latin typeface="Alexandria" charset="0"/>
              <a:cs typeface="Alexandria" charset="0"/>
            </a:endParaRP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2"/>
              </a:rPr>
              <a:t>https://aivoicedetector.com</a:t>
            </a:r>
            <a:r>
              <a:rPr lang="ar-SA" sz="1600" dirty="0">
                <a:latin typeface="Alexandria" charset="0"/>
                <a:cs typeface="Alexandria" charset="0"/>
              </a:rPr>
              <a:t>)</a:t>
            </a:r>
            <a:endParaRPr lang="en-US" sz="1600" dirty="0">
              <a:latin typeface="Alexandria" charset="0"/>
              <a:cs typeface="Alexandria" charset="0"/>
            </a:endParaRP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يساعد في التحقق من احتمالية إنشاء الصوت أو المكالمة بواسطة الذكاء الاصطناعي، على الرغم من تعقيده وأخطائه المحتملة، فإنه يوفر دقة جيدة، متوفر أيضًا كإضافة للمتصفح.</a:t>
            </a:r>
          </a:p>
          <a:p>
            <a:pPr marL="285750" indent="-285750" algn="just" rtl="1">
              <a:lnSpc>
                <a:spcPts val="2500"/>
              </a:lnSpc>
              <a:spcBef>
                <a:spcPts val="600"/>
              </a:spcBef>
              <a:buFont typeface="Wingdings" pitchFamily="2" charset="2"/>
              <a:buChar char="§"/>
            </a:pPr>
            <a:r>
              <a:rPr lang="en-US" sz="1600" b="1" dirty="0">
                <a:solidFill>
                  <a:srgbClr val="C00000"/>
                </a:solidFill>
                <a:latin typeface="Alexandria" charset="0"/>
                <a:cs typeface="Alexandria" charset="0"/>
              </a:rPr>
              <a:t> (</a:t>
            </a:r>
            <a:r>
              <a:rPr lang="en-US" sz="1600" b="1" dirty="0" err="1">
                <a:solidFill>
                  <a:srgbClr val="C00000"/>
                </a:solidFill>
                <a:latin typeface="Alexandria" charset="0"/>
                <a:cs typeface="Alexandria" charset="0"/>
              </a:rPr>
              <a:t>PlayHT</a:t>
            </a:r>
            <a:r>
              <a:rPr lang="en-US" sz="1600" b="1" dirty="0">
                <a:solidFill>
                  <a:srgbClr val="C00000"/>
                </a:solidFill>
                <a:latin typeface="Alexandria" charset="0"/>
                <a:cs typeface="Alexandria" charset="0"/>
              </a:rPr>
              <a:t>)</a:t>
            </a:r>
            <a:endParaRPr lang="ar-SA" sz="1600" b="1" dirty="0">
              <a:solidFill>
                <a:srgbClr val="C00000"/>
              </a:solidFill>
              <a:latin typeface="Alexandria" charset="0"/>
              <a:cs typeface="Alexandria" charset="0"/>
            </a:endParaRP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a:t>
            </a:r>
            <a:r>
              <a:rPr lang="en-US" sz="1600" dirty="0">
                <a:latin typeface="Alexandria" charset="0"/>
                <a:cs typeface="Alexandria" charset="0"/>
                <a:hlinkClick r:id="rId3"/>
              </a:rPr>
              <a:t>https://play.ht</a:t>
            </a:r>
            <a:r>
              <a:rPr lang="ar-SA" sz="1600" dirty="0">
                <a:latin typeface="Alexandria" charset="0"/>
                <a:cs typeface="Alexandria" charset="0"/>
              </a:rPr>
              <a:t> )</a:t>
            </a:r>
            <a:endParaRPr lang="en-US" sz="1600" dirty="0">
              <a:latin typeface="Alexandria" charset="0"/>
              <a:cs typeface="Alexandria" charset="0"/>
            </a:endParaRP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أداة تحويل النص إلى كلام، حيث يمكنكم إنشاء أصوات الذكاء الاصطناعي، لا يمكن تمييزها عن البشر، ويعمل </a:t>
            </a:r>
            <a:r>
              <a:rPr lang="en-US" sz="1600" dirty="0" err="1">
                <a:latin typeface="Alexandria" charset="0"/>
                <a:cs typeface="Alexandria" charset="0"/>
              </a:rPr>
              <a:t>PlayHT</a:t>
            </a:r>
            <a:r>
              <a:rPr lang="en-US" sz="1600" dirty="0">
                <a:latin typeface="Alexandria" charset="0"/>
                <a:cs typeface="Alexandria" charset="0"/>
              </a:rPr>
              <a:t> </a:t>
            </a:r>
            <a:r>
              <a:rPr lang="ar-SA" sz="1600" dirty="0">
                <a:latin typeface="Alexandria" charset="0"/>
                <a:cs typeface="Alexandria" charset="0"/>
              </a:rPr>
              <a:t> على تحويل النص على الفور إلى أداء صوتي طبيعي يشبه الصوت البشري عبر أي لغة ولهجة.</a:t>
            </a:r>
          </a:p>
        </p:txBody>
      </p:sp>
      <p:sp>
        <p:nvSpPr>
          <p:cNvPr id="4" name="TextBox 3">
            <a:extLst>
              <a:ext uri="{FF2B5EF4-FFF2-40B4-BE49-F238E27FC236}">
                <a16:creationId xmlns:a16="http://schemas.microsoft.com/office/drawing/2014/main" id="{743F9F52-E600-8A55-2BE7-4D014CB05D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AACD54-E3A2-DF9F-693C-CF808BF19D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4A4CA1B-59EE-64BE-D915-9BD512D832E9}"/>
              </a:ext>
            </a:extLst>
          </p:cNvPr>
          <p:cNvSpPr txBox="1"/>
          <p:nvPr/>
        </p:nvSpPr>
        <p:spPr>
          <a:xfrm>
            <a:off x="2424537" y="1061379"/>
            <a:ext cx="7379221"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طرق استخدام الذكاء الاصطناعي لـ</a:t>
            </a:r>
            <a:r>
              <a:rPr lang="en-US" sz="2800" b="1" dirty="0">
                <a:solidFill>
                  <a:srgbClr val="002060"/>
                </a:solidFill>
                <a:latin typeface="Alexandria" charset="0"/>
                <a:cs typeface="Alexandria" charset="0"/>
              </a:rPr>
              <a:t>OSINT</a:t>
            </a:r>
          </a:p>
        </p:txBody>
      </p:sp>
      <p:pic>
        <p:nvPicPr>
          <p:cNvPr id="11266" name="Picture 2" descr="Play.ht And 91 Other AI Alternatives ...">
            <a:extLst>
              <a:ext uri="{FF2B5EF4-FFF2-40B4-BE49-F238E27FC236}">
                <a16:creationId xmlns:a16="http://schemas.microsoft.com/office/drawing/2014/main" id="{449CB4D9-9FD0-A482-1BF4-B3FFA95BDE0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1275"/>
          <a:stretch/>
        </p:blipFill>
        <p:spPr bwMode="auto">
          <a:xfrm>
            <a:off x="762000" y="2072378"/>
            <a:ext cx="4191493" cy="3850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6470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CCA31-5939-287C-DC6B-4DE3125D01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E0D2CA-9926-065D-C704-19F59F9F94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EB84ACB-4953-FA83-F828-9B4F11AD3D20}"/>
              </a:ext>
            </a:extLst>
          </p:cNvPr>
          <p:cNvSpPr txBox="1"/>
          <p:nvPr/>
        </p:nvSpPr>
        <p:spPr>
          <a:xfrm>
            <a:off x="2401387" y="1211854"/>
            <a:ext cx="842094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نصائح لاستخدام (تشات جي بي تي) كأداة بحث سريعة في التحقيقات</a:t>
            </a:r>
          </a:p>
        </p:txBody>
      </p:sp>
      <p:sp>
        <p:nvSpPr>
          <p:cNvPr id="5" name="Rectangle 4">
            <a:extLst>
              <a:ext uri="{FF2B5EF4-FFF2-40B4-BE49-F238E27FC236}">
                <a16:creationId xmlns:a16="http://schemas.microsoft.com/office/drawing/2014/main" id="{54191F20-64BD-E00A-79F2-39BBA1975D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9E7541-9DF2-E1C8-FE27-520AEE54419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CCFAAD-32C4-6DB7-4147-590EB894253B}"/>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4C2EF2D-05C1-4911-39CA-338D11A3990D}"/>
              </a:ext>
            </a:extLst>
          </p:cNvPr>
          <p:cNvSpPr txBox="1"/>
          <p:nvPr/>
        </p:nvSpPr>
        <p:spPr>
          <a:xfrm>
            <a:off x="942308" y="1782747"/>
            <a:ext cx="10325177"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en-US" sz="1600" dirty="0">
                <a:latin typeface="Alexandria" charset="0"/>
                <a:cs typeface="Alexandria" charset="0"/>
                <a:hlinkClick r:id="rId2"/>
              </a:rPr>
              <a:t>https://chatgpt.com</a:t>
            </a:r>
            <a:r>
              <a:rPr lang="ar-SA" sz="1600" dirty="0">
                <a:latin typeface="Alexandria" charset="0"/>
                <a:cs typeface="Alexandria" charset="0"/>
              </a:rPr>
              <a:t> </a:t>
            </a:r>
            <a:r>
              <a:rPr lang="ar-SA" sz="1600" b="1" u="sng" dirty="0">
                <a:solidFill>
                  <a:srgbClr val="00B050"/>
                </a:solidFill>
                <a:latin typeface="Alexandria" charset="0"/>
                <a:cs typeface="Alexandria" charset="0"/>
              </a:rPr>
              <a:t>رابط موقع تشات جي بي تي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مؤتمر الصّحفيين والمحررين الاستقصائيين لسنة 2024، شارك المراسل الاستقصائي “</a:t>
            </a:r>
            <a:r>
              <a:rPr lang="ar-SA" sz="1600" dirty="0" err="1">
                <a:latin typeface="Alexandria" charset="0"/>
                <a:cs typeface="Alexandria" charset="0"/>
              </a:rPr>
              <a:t>جيريمي</a:t>
            </a:r>
            <a:r>
              <a:rPr lang="ar-SA" sz="1600" dirty="0">
                <a:latin typeface="Alexandria" charset="0"/>
                <a:cs typeface="Alexandria" charset="0"/>
              </a:rPr>
              <a:t> </a:t>
            </a:r>
            <a:r>
              <a:rPr lang="ar-SA" sz="1600" dirty="0" err="1">
                <a:latin typeface="Alexandria" charset="0"/>
                <a:cs typeface="Alexandria" charset="0"/>
              </a:rPr>
              <a:t>جوجولا</a:t>
            </a:r>
            <a:r>
              <a:rPr lang="ar-SA" sz="1600" dirty="0">
                <a:latin typeface="Alexandria" charset="0"/>
                <a:cs typeface="Alexandria" charset="0"/>
              </a:rPr>
              <a:t>” نصائحه العمليّة حول كيفية استخدام </a:t>
            </a:r>
            <a:r>
              <a:rPr lang="en-US" sz="1600" dirty="0">
                <a:latin typeface="Alexandria" charset="0"/>
                <a:cs typeface="Alexandria" charset="0"/>
              </a:rPr>
              <a:t>ChatGPT </a:t>
            </a:r>
            <a:r>
              <a:rPr lang="ar-SA" sz="1600" dirty="0">
                <a:latin typeface="Alexandria" charset="0"/>
                <a:cs typeface="Alexandria" charset="0"/>
              </a:rPr>
              <a:t> للبحث عن جهات الاتّصال والتّحليل السّريع للوثائق للعثور على مصادر جديدة وتوفير الوقت في بداية التّحقيق.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مع توفُّر أدوات الذّكاء الاصطناعي التوليديّة، يواجه الصحفيّون الاستقصائيّون الكثير من المزالق الأخلاقيّة والتهديدات بالأخطاء والخيارات المتقدّمة في الذكاء الاصطناعي وغالبًا ما يشعرون بالارتباك بسببها.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أوائل الأمور التي استخدم فيها الصحفيون أدوات الذّكاء الاصطناعيّ كانت كتابة كودات البيانات وإعداد الملخّصات وعمل الرسّوم البيانيّة. هنالك أدوات ذكاء اصطناعي جديدة ومفيدة للصحفيين، مجانية أو مدفوعة، يتم إطلاقها كلّ أسبوع. ومع ذلك، هناك الكثير من الأمثلة على الأسباب التي تجعل أدوات الذكاء الاصطناعي التوليدية عاجزةً عن تقديم أدلة موثوقة أو تأكيد أي شيء، وتبيّن أنّها عرضة للتحيُّز والخطأ.</a:t>
            </a:r>
          </a:p>
        </p:txBody>
      </p:sp>
      <p:sp>
        <p:nvSpPr>
          <p:cNvPr id="4" name="TextBox 3">
            <a:extLst>
              <a:ext uri="{FF2B5EF4-FFF2-40B4-BE49-F238E27FC236}">
                <a16:creationId xmlns:a16="http://schemas.microsoft.com/office/drawing/2014/main" id="{0B2A0357-BD24-BE03-4956-D6434A1858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F6C2FC-DB63-609C-1B87-09E2BB926A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9853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F90DD-8AF2-70CA-57B3-1848DCAB6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90989E-8708-6298-B587-B2A052A99E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7D0866E-B423-883C-3F3F-070BED13AD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DE8E57-3A9B-8CFE-D0B1-CAAD4044067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5805A1-FEC1-09F4-49BC-CC4857B82B38}"/>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9A14D25-0E96-AA2E-0943-3AF08DA8CDCF}"/>
              </a:ext>
            </a:extLst>
          </p:cNvPr>
          <p:cNvSpPr txBox="1"/>
          <p:nvPr/>
        </p:nvSpPr>
        <p:spPr>
          <a:xfrm>
            <a:off x="942308" y="2037392"/>
            <a:ext cx="10325177"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قال “</a:t>
            </a:r>
            <a:r>
              <a:rPr lang="ar-SA" dirty="0" err="1">
                <a:latin typeface="Alexandria" charset="0"/>
                <a:cs typeface="Alexandria" charset="0"/>
              </a:rPr>
              <a:t>جوجولا</a:t>
            </a:r>
            <a:r>
              <a:rPr lang="ar-SA" dirty="0">
                <a:latin typeface="Alexandria" charset="0"/>
                <a:cs typeface="Alexandria" charset="0"/>
              </a:rPr>
              <a:t>” إن عمليات البحث عن جهات الاتصال والتّحليل السّريع للوثائق باستخدام هذا النموذج اللغوي الكبير من شأنها أن توفر لك الوقت في بداية التّحقيق، كما أنّها ستؤدي إلى المزيد من التّواصل مع المصادر البشريّة المهمّة ممن كان من الممكن ألا يتمّ التواصل معهم لولا أدوات الذكاء الاصطناعي.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وقال: “المهم هو استخدام النّماذج اللغوية الكبيرة مثل </a:t>
            </a:r>
            <a:r>
              <a:rPr lang="en-US" dirty="0">
                <a:latin typeface="Alexandria" charset="0"/>
                <a:cs typeface="Alexandria" charset="0"/>
              </a:rPr>
              <a:t>ChatGPT </a:t>
            </a:r>
            <a:r>
              <a:rPr lang="ar-SA" dirty="0">
                <a:latin typeface="Alexandria" charset="0"/>
                <a:cs typeface="Alexandria" charset="0"/>
              </a:rPr>
              <a:t>في بداية التّحقيق فقط، وليساعد في توجيهك فحسب، ولكن لا يُستخدم أبدًا لمخاطبة الجمهور”. “إنه ليس مصدرا مرجعيًا ، إنه نقطة بداية.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لا يمكنك أن تكشف جوهر قصّتك إلا بالعمل  الصحفيّ الجيّد، ولكن من شأن هذه الأدوات أن تعطيك خريطةً توجّهك نحو جوهر القصّة. إنّها أداة رائعة، حتى لو تم استخدامها فقط كشكلٍ متقدّم من بحث غوغل “.</a:t>
            </a:r>
          </a:p>
        </p:txBody>
      </p:sp>
      <p:sp>
        <p:nvSpPr>
          <p:cNvPr id="4" name="TextBox 3">
            <a:extLst>
              <a:ext uri="{FF2B5EF4-FFF2-40B4-BE49-F238E27FC236}">
                <a16:creationId xmlns:a16="http://schemas.microsoft.com/office/drawing/2014/main" id="{4220E337-84C8-5453-C558-E5BA20CA44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8049888-F2B6-C3A6-B5A3-12826B190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CF839F1-02C3-7270-C85E-591F5814D67D}"/>
              </a:ext>
            </a:extLst>
          </p:cNvPr>
          <p:cNvSpPr txBox="1"/>
          <p:nvPr/>
        </p:nvSpPr>
        <p:spPr>
          <a:xfrm>
            <a:off x="2401387" y="1211854"/>
            <a:ext cx="842094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نصائح لاستخدام (تشات جي بي تي) كأداة بحث سريعة في التحقيقات</a:t>
            </a:r>
          </a:p>
        </p:txBody>
      </p:sp>
    </p:spTree>
    <p:extLst>
      <p:ext uri="{BB962C8B-B14F-4D97-AF65-F5344CB8AC3E}">
        <p14:creationId xmlns:p14="http://schemas.microsoft.com/office/powerpoint/2010/main" val="3516800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087A6-609F-473F-9D81-E398FF5E62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A817AE-B37B-7026-3D7A-949D855A0C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19EB17B3-068D-DA5B-4DBE-9ED4B968BE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603294-3ED6-A752-3D29-8EE6023869D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44AC35-1B8C-D4F2-CB5F-CD018A4B3DF4}"/>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AB61B59-D1C6-3624-0AE7-6407A9A41BA7}"/>
              </a:ext>
            </a:extLst>
          </p:cNvPr>
          <p:cNvSpPr txBox="1"/>
          <p:nvPr/>
        </p:nvSpPr>
        <p:spPr>
          <a:xfrm>
            <a:off x="942308" y="2037392"/>
            <a:ext cx="10325177"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يستخدم </a:t>
            </a:r>
            <a:r>
              <a:rPr lang="en-US" sz="1600" dirty="0">
                <a:latin typeface="Alexandria" charset="0"/>
                <a:cs typeface="Alexandria" charset="0"/>
              </a:rPr>
              <a:t>ChatGPT </a:t>
            </a:r>
            <a:r>
              <a:rPr lang="ar-SA" sz="1600" dirty="0">
                <a:latin typeface="Alexandria" charset="0"/>
                <a:cs typeface="Alexandria" charset="0"/>
              </a:rPr>
              <a:t>بشكل أساسيّ كميات هائلة من بيانات التّدريب، بدلا من فهرسة صفحات الويب لتوليد الردود ،حتى تكون محركات البحث -مثل غوغل- أكثر دقة وشمولية وتحديثًا للإجابة على الاستفسارات العامّة.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يستخدم </a:t>
            </a:r>
            <a:r>
              <a:rPr lang="en-US" sz="1600" dirty="0">
                <a:latin typeface="Alexandria" charset="0"/>
                <a:cs typeface="Alexandria" charset="0"/>
              </a:rPr>
              <a:t>ChatGPT – </a:t>
            </a:r>
            <a:r>
              <a:rPr lang="ar-SA" sz="1600" dirty="0">
                <a:latin typeface="Alexandria" charset="0"/>
                <a:cs typeface="Alexandria" charset="0"/>
              </a:rPr>
              <a:t>وخاصة إصدار </a:t>
            </a:r>
            <a:r>
              <a:rPr lang="en-US" sz="1600" dirty="0">
                <a:latin typeface="Alexandria" charset="0"/>
                <a:cs typeface="Alexandria" charset="0"/>
              </a:rPr>
              <a:t>GPT-4 </a:t>
            </a:r>
            <a:r>
              <a:rPr lang="ar-SA" sz="1600" dirty="0">
                <a:latin typeface="Alexandria" charset="0"/>
                <a:cs typeface="Alexandria" charset="0"/>
              </a:rPr>
              <a:t>المدفوع، الذي يمكنه أيضًا أن يبحث على الإنترنت – للعثور على جهات اتّصال وأدلة وخلاصات سريعة قد تكون جديرة بأن يتابعها. إصدار </a:t>
            </a:r>
            <a:r>
              <a:rPr lang="en-US" sz="1600" dirty="0">
                <a:latin typeface="Alexandria" charset="0"/>
                <a:cs typeface="Alexandria" charset="0"/>
              </a:rPr>
              <a:t>GPT 3.5 </a:t>
            </a:r>
            <a:r>
              <a:rPr lang="ar-SA" sz="1600" dirty="0">
                <a:latin typeface="Alexandria" charset="0"/>
                <a:cs typeface="Alexandria" charset="0"/>
              </a:rPr>
              <a:t>المجاني من </a:t>
            </a:r>
            <a:r>
              <a:rPr lang="en-US" sz="1600" dirty="0">
                <a:latin typeface="Alexandria" charset="0"/>
                <a:cs typeface="Alexandria" charset="0"/>
              </a:rPr>
              <a:t>OpenAI </a:t>
            </a:r>
            <a:r>
              <a:rPr lang="ar-SA" sz="1600" dirty="0">
                <a:latin typeface="Alexandria" charset="0"/>
                <a:cs typeface="Alexandria" charset="0"/>
              </a:rPr>
              <a:t>غير متّصل مباشرة بالإنترنت، ولكن بدلاً من ذلك، تم تدريبه على تقديم إجابات نصيّة بناء على “كميات هائلة من بيانات من الإنترنت كتبها البشر، بما في ذلك المحادثات” – ولهذا نتفهّم أخطاءه كما نتفهّم طريقة كلامه الشّبيهة بطريقة الإنسان. بياناته ليست مُحدَّثة. نموذج </a:t>
            </a:r>
            <a:r>
              <a:rPr lang="en-US" sz="1600" dirty="0">
                <a:latin typeface="Alexandria" charset="0"/>
                <a:cs typeface="Alexandria" charset="0"/>
              </a:rPr>
              <a:t>GPT-4 (</a:t>
            </a:r>
            <a:r>
              <a:rPr lang="ar-SA" sz="1600" dirty="0">
                <a:latin typeface="Alexandria" charset="0"/>
                <a:cs typeface="Alexandria" charset="0"/>
              </a:rPr>
              <a:t>اشتراكه بعشرين دولار شهريًا) يأخذ أيضًا الصور ولقطات الشاشة كمطالبات إدخال – تم تدريبه باستخدام الكثير من </a:t>
            </a:r>
            <a:r>
              <a:rPr lang="ar-SA" sz="1600" dirty="0" err="1">
                <a:latin typeface="Alexandria" charset="0"/>
                <a:cs typeface="Alexandria" charset="0"/>
              </a:rPr>
              <a:t>الغيغابايتات</a:t>
            </a:r>
            <a:r>
              <a:rPr lang="ar-SA" sz="1600" dirty="0">
                <a:latin typeface="Alexandria" charset="0"/>
                <a:cs typeface="Alexandria" charset="0"/>
              </a:rPr>
              <a:t> من البيانات، ويمكنه أيضا تصفح الإنترنت بشكل مباشر، وبالتّالي يتضمّن معلومات محدَّثة.</a:t>
            </a:r>
          </a:p>
        </p:txBody>
      </p:sp>
      <p:sp>
        <p:nvSpPr>
          <p:cNvPr id="4" name="TextBox 3">
            <a:extLst>
              <a:ext uri="{FF2B5EF4-FFF2-40B4-BE49-F238E27FC236}">
                <a16:creationId xmlns:a16="http://schemas.microsoft.com/office/drawing/2014/main" id="{C19B1CD1-F8B1-87BD-114D-50D0C1D26B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901524-A7CD-6F50-2233-73B942DBEE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D4661B8-5140-A873-0E4B-421A762E1280}"/>
              </a:ext>
            </a:extLst>
          </p:cNvPr>
          <p:cNvSpPr txBox="1"/>
          <p:nvPr/>
        </p:nvSpPr>
        <p:spPr>
          <a:xfrm>
            <a:off x="2401387" y="1211854"/>
            <a:ext cx="842094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نصائح لاستخدام (تشات جي بي تي) كأداة بحث سريعة في التحقيقات</a:t>
            </a:r>
          </a:p>
        </p:txBody>
      </p:sp>
    </p:spTree>
    <p:extLst>
      <p:ext uri="{BB962C8B-B14F-4D97-AF65-F5344CB8AC3E}">
        <p14:creationId xmlns:p14="http://schemas.microsoft.com/office/powerpoint/2010/main" val="2240630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C51A4-F50D-1ED2-C969-ECFBCA12D1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09B84C-73A2-4841-FABC-74A6FA810A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696773C-4D75-D00A-9AE5-7CC9FE030E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238E8A-2211-2CDC-7811-B1B45D0BBE3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0595EC-4A93-ED80-28A0-0BA7279FAF46}"/>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57FF406-777E-0781-6770-C7F80145FF84}"/>
              </a:ext>
            </a:extLst>
          </p:cNvPr>
          <p:cNvSpPr txBox="1"/>
          <p:nvPr/>
        </p:nvSpPr>
        <p:spPr>
          <a:xfrm>
            <a:off x="942308" y="2037392"/>
            <a:ext cx="10325177"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إن روبوتات الدردشة المختلفة في </a:t>
            </a:r>
            <a:r>
              <a:rPr lang="en-US" dirty="0">
                <a:latin typeface="Alexandria" charset="0"/>
                <a:cs typeface="Alexandria" charset="0"/>
              </a:rPr>
              <a:t>OpenAI </a:t>
            </a:r>
            <a:r>
              <a:rPr lang="ar-SA" dirty="0">
                <a:latin typeface="Alexandria" charset="0"/>
                <a:cs typeface="Alexandria" charset="0"/>
              </a:rPr>
              <a:t>مفيدة في تنظيم البيانات رغم ما فيها من أخطاء، وأن تنسيق استجابة البحث السّريع والموجز والملخصات الموجزة يمكنها في الواقع أن تزيد، لا أن تقلّل، من تواصل المراسلين مع مصادر بشريّة جديدة.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استخدم “</a:t>
            </a:r>
            <a:r>
              <a:rPr lang="ar-SA" dirty="0" err="1">
                <a:latin typeface="Alexandria" charset="0"/>
                <a:cs typeface="Alexandria" charset="0"/>
              </a:rPr>
              <a:t>جوجولا</a:t>
            </a:r>
            <a:r>
              <a:rPr lang="ar-SA" dirty="0">
                <a:latin typeface="Alexandria" charset="0"/>
                <a:cs typeface="Alexandria" charset="0"/>
              </a:rPr>
              <a:t>” هذا المثال في ورشة العمل، حيث أدخل ما يلي في مربع دردشة </a:t>
            </a:r>
            <a:r>
              <a:rPr lang="en-US" dirty="0">
                <a:latin typeface="Alexandria" charset="0"/>
                <a:cs typeface="Alexandria" charset="0"/>
              </a:rPr>
              <a:t>GPT-4: “</a:t>
            </a:r>
            <a:r>
              <a:rPr lang="ar-SA" dirty="0">
                <a:latin typeface="Alexandria" charset="0"/>
                <a:cs typeface="Alexandria" charset="0"/>
              </a:rPr>
              <a:t>أنا صحفي. أحتاج إلى العثور على خبير موثوق قادر على إعطائي فكرةً معمّقة عن إعادة إدخال الذئاب إلى البيئة الطبيعيّة في كولورادو. أعطِني قائمةً ببعض الأسماء، والمنظّمات التي ينتمون إليها، ومعلومات الاتصال بهم”. بالإضافة إلى المسؤولين داخل الوكالات والمجموعات غير الربحيّة، بحثت الأداة في الإنترنت وفي قواعد بياناتها وعثرت على على عالم أحياء متقاعد من الحكومة الأمريكية وقدّمت وصفًا له، حيث قاد محاولات إعادة توطين الذئاب في جبال روكي، كما أنّه مؤسِّس “مختبر التّعايش بين أكلة اللحوم”.</a:t>
            </a:r>
          </a:p>
        </p:txBody>
      </p:sp>
      <p:sp>
        <p:nvSpPr>
          <p:cNvPr id="4" name="TextBox 3">
            <a:extLst>
              <a:ext uri="{FF2B5EF4-FFF2-40B4-BE49-F238E27FC236}">
                <a16:creationId xmlns:a16="http://schemas.microsoft.com/office/drawing/2014/main" id="{FF33CB55-3608-1254-59C5-D3640991EE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02132A-D2C7-0DAD-7107-F80E3BF9DD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58128C-391E-E3A4-2ECB-C153FB5960D5}"/>
              </a:ext>
            </a:extLst>
          </p:cNvPr>
          <p:cNvSpPr txBox="1"/>
          <p:nvPr/>
        </p:nvSpPr>
        <p:spPr>
          <a:xfrm>
            <a:off x="2401387" y="1211854"/>
            <a:ext cx="842094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نصائح لاستخدام (تشات جي بي تي) كأداة بحث سريعة في التحقيقات</a:t>
            </a:r>
          </a:p>
        </p:txBody>
      </p:sp>
    </p:spTree>
    <p:extLst>
      <p:ext uri="{BB962C8B-B14F-4D97-AF65-F5344CB8AC3E}">
        <p14:creationId xmlns:p14="http://schemas.microsoft.com/office/powerpoint/2010/main" val="3984275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CB0C4-0120-7D91-E45F-0B3FC2A2A0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CD976E-6594-C0BC-D715-D0D63C3997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2CCCC357-6ED5-2089-293F-9ACC2D0EC4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E789FA-E2BF-E774-5068-321AF879E7C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0A7059-4D63-42F6-4E2D-F06A4D0B4D26}"/>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B927FD0-79A1-D6DF-2863-3AE7676FEA7B}"/>
              </a:ext>
            </a:extLst>
          </p:cNvPr>
          <p:cNvSpPr txBox="1"/>
          <p:nvPr/>
        </p:nvSpPr>
        <p:spPr>
          <a:xfrm>
            <a:off x="942308" y="2037392"/>
            <a:ext cx="10325177" cy="320786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“كيف يمكنك ألّا تتّصل بهؤلاء الأشخاص المثيرين للاهتمام على الفور؟” قال “</a:t>
            </a:r>
            <a:r>
              <a:rPr lang="ar-SA" dirty="0" err="1">
                <a:latin typeface="Alexandria" charset="0"/>
                <a:cs typeface="Alexandria" charset="0"/>
              </a:rPr>
              <a:t>جوجولا</a:t>
            </a:r>
            <a:r>
              <a:rPr lang="ar-SA" dirty="0">
                <a:latin typeface="Alexandria" charset="0"/>
                <a:cs typeface="Alexandria" charset="0"/>
              </a:rPr>
              <a:t>” ضاحكًا. “إن إعادة توطين الذئاب هي قصة كبيرة فعليًا في كولورادو – هنالك صراع كبير بين المناطق الحضريّة والرّيفيّة. إذا كنت تعمل على قصّة يوميّة، فإن </a:t>
            </a:r>
            <a:r>
              <a:rPr lang="en-US" dirty="0">
                <a:latin typeface="Alexandria" charset="0"/>
                <a:cs typeface="Alexandria" charset="0"/>
              </a:rPr>
              <a:t>ChatGPT </a:t>
            </a:r>
            <a:r>
              <a:rPr lang="ar-SA" dirty="0" err="1">
                <a:latin typeface="Alexandria" charset="0"/>
                <a:cs typeface="Alexandria" charset="0"/>
              </a:rPr>
              <a:t>سيعيطك</a:t>
            </a:r>
            <a:r>
              <a:rPr lang="ar-SA" dirty="0">
                <a:latin typeface="Alexandria" charset="0"/>
                <a:cs typeface="Alexandria" charset="0"/>
              </a:rPr>
              <a:t> قائمة بخبراء يمكنك أن تطلب مساعدتهم، ويعطيك أرقام هواتفهم خلال خمس ثوان، بدلاً من أن تضطر لقضاء 40 دقيقة في البحث على غوغل”.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وأشار إلى أن فوائد إصدار </a:t>
            </a:r>
            <a:r>
              <a:rPr lang="en-US" dirty="0">
                <a:latin typeface="Alexandria" charset="0"/>
                <a:cs typeface="Alexandria" charset="0"/>
              </a:rPr>
              <a:t>GPT-4 </a:t>
            </a:r>
            <a:r>
              <a:rPr lang="ar-SA" dirty="0">
                <a:latin typeface="Alexandria" charset="0"/>
                <a:cs typeface="Alexandria" charset="0"/>
              </a:rPr>
              <a:t>المدفوع تشمل المزيد من عمليات تحميل الوثائق، والمزيد من البيانات المحدّثة، و “المناقشات” السّياقيّة – حيث تقدم واجهة الدردشة إجابات في سياق الأسئلة السّابقة – إلا أن النّسخة المجانية ما تزال مفيدةً للعديد من عمليات البحث السّريعة.</a:t>
            </a:r>
          </a:p>
        </p:txBody>
      </p:sp>
      <p:sp>
        <p:nvSpPr>
          <p:cNvPr id="4" name="TextBox 3">
            <a:extLst>
              <a:ext uri="{FF2B5EF4-FFF2-40B4-BE49-F238E27FC236}">
                <a16:creationId xmlns:a16="http://schemas.microsoft.com/office/drawing/2014/main" id="{2C1A946D-2E47-3252-CD56-6C2E301C6F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1C9822-D909-1FB1-374C-FDEBF003BC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7F9573-762A-3FE5-BA6F-C87BF85F57D9}"/>
              </a:ext>
            </a:extLst>
          </p:cNvPr>
          <p:cNvSpPr txBox="1"/>
          <p:nvPr/>
        </p:nvSpPr>
        <p:spPr>
          <a:xfrm>
            <a:off x="2401387" y="1211854"/>
            <a:ext cx="842094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نصائح لاستخدام (تشات جي بي تي) كأداة بحث سريعة في التحقيقات</a:t>
            </a:r>
          </a:p>
        </p:txBody>
      </p:sp>
    </p:spTree>
    <p:extLst>
      <p:ext uri="{BB962C8B-B14F-4D97-AF65-F5344CB8AC3E}">
        <p14:creationId xmlns:p14="http://schemas.microsoft.com/office/powerpoint/2010/main" val="344550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F3D16-92D1-C14C-E5D5-1C29733D6F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D445CB-751E-19A7-ED35-7A5EAA4B32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CAAC589-528E-5AFD-9E5A-C47094C405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78A36-87E5-F9D8-C838-4ECEA7D053B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1AB88A-5C24-E13A-25FE-8D541D36420F}"/>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23F7C39-798A-3C44-ED1F-630A4FC67573}"/>
              </a:ext>
            </a:extLst>
          </p:cNvPr>
          <p:cNvSpPr txBox="1"/>
          <p:nvPr/>
        </p:nvSpPr>
        <p:spPr>
          <a:xfrm>
            <a:off x="942308" y="1678576"/>
            <a:ext cx="10325177" cy="436202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عمليّات البحث السّريعة عن الوثائق العامّة</a:t>
            </a:r>
            <a:r>
              <a:rPr lang="ar-SA" dirty="0">
                <a:latin typeface="Alexandria" charset="0"/>
                <a:cs typeface="Alexandria" charset="0"/>
              </a:rPr>
              <a:t>. بالإضافة إلى تلك الوثائق القليلة التي تبلغنا المصادر أنّها جديرة بالنشر، يتلقّى الصحفيون موجة مستمرة من التّقارير وعمليات التّدقيق ونسخ من العقود العامّة التي قد تحتوي وقد لا تحتوي على مؤشّرات على سوء الإدارة أو الخطأ المنهجي أو الفساد أو الاستغلال. يوصي “</a:t>
            </a:r>
            <a:r>
              <a:rPr lang="ar-SA" dirty="0" err="1">
                <a:latin typeface="Alexandria" charset="0"/>
                <a:cs typeface="Alexandria" charset="0"/>
              </a:rPr>
              <a:t>جوجولا</a:t>
            </a:r>
            <a:r>
              <a:rPr lang="ar-SA" dirty="0">
                <a:latin typeface="Alexandria" charset="0"/>
                <a:cs typeface="Alexandria" charset="0"/>
              </a:rPr>
              <a:t>” برفع الوثائق طويلة إلى </a:t>
            </a:r>
            <a:r>
              <a:rPr lang="en-US" dirty="0">
                <a:latin typeface="Alexandria" charset="0"/>
                <a:cs typeface="Alexandria" charset="0"/>
              </a:rPr>
              <a:t>ChatGPT </a:t>
            </a:r>
            <a:r>
              <a:rPr lang="ar-SA" dirty="0">
                <a:latin typeface="Alexandria" charset="0"/>
                <a:cs typeface="Alexandria" charset="0"/>
              </a:rPr>
              <a:t>مع أمر بسيط كهذا: “أعطِني ملخصًا لهذا العقد الحكومي والمبلغ الذي ستدفعه الجهة الحكوميّة مقابل الخدمات. أعطِني أسماء الأشخاص في هذا العقد، وأرقام الصّفحات التي تظهر فيها أسماؤهم”. </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تلخيص المخاوف العامة</a:t>
            </a:r>
            <a:r>
              <a:rPr lang="ar-SA" dirty="0">
                <a:latin typeface="Alexandria" charset="0"/>
                <a:cs typeface="Alexandria" charset="0"/>
              </a:rPr>
              <a:t>. غالبًا ما تحتوي التقارير السّنوية وسجلّات التّعليقات العامّة على اللوائح الحكوميّة على عشرات الصّفحات المليئة بالمعلومات حول المخاوف العامة التي لا يسعُ إلا القلة من الصحفيين أن </a:t>
            </a:r>
            <a:r>
              <a:rPr lang="ar-SA" dirty="0" err="1">
                <a:latin typeface="Alexandria" charset="0"/>
                <a:cs typeface="Alexandria" charset="0"/>
              </a:rPr>
              <a:t>يقرأوها</a:t>
            </a:r>
            <a:r>
              <a:rPr lang="ar-SA" dirty="0">
                <a:latin typeface="Alexandria" charset="0"/>
                <a:cs typeface="Alexandria" charset="0"/>
              </a:rPr>
              <a:t>. قام “</a:t>
            </a:r>
            <a:r>
              <a:rPr lang="ar-SA" dirty="0" err="1">
                <a:latin typeface="Alexandria" charset="0"/>
                <a:cs typeface="Alexandria" charset="0"/>
              </a:rPr>
              <a:t>جوجولا</a:t>
            </a:r>
            <a:r>
              <a:rPr lang="ar-SA" dirty="0">
                <a:latin typeface="Alexandria" charset="0"/>
                <a:cs typeface="Alexandria" charset="0"/>
              </a:rPr>
              <a:t>” في ورشة العمل بتحميل تقريرٍ سنويّ من 40 صفحة وطلب من </a:t>
            </a:r>
            <a:r>
              <a:rPr lang="en-US" dirty="0">
                <a:latin typeface="Alexandria" charset="0"/>
                <a:cs typeface="Alexandria" charset="0"/>
              </a:rPr>
              <a:t>ChatGPT </a:t>
            </a:r>
            <a:r>
              <a:rPr lang="ar-SA" dirty="0">
                <a:latin typeface="Alexandria" charset="0"/>
                <a:cs typeface="Alexandria" charset="0"/>
              </a:rPr>
              <a:t>سردَ وتلخيصَ المخاوف التي أثيرت فقط. قائلاً: “سرعة المسح الضوئي مدهشة”.</a:t>
            </a:r>
          </a:p>
        </p:txBody>
      </p:sp>
      <p:sp>
        <p:nvSpPr>
          <p:cNvPr id="4" name="TextBox 3">
            <a:extLst>
              <a:ext uri="{FF2B5EF4-FFF2-40B4-BE49-F238E27FC236}">
                <a16:creationId xmlns:a16="http://schemas.microsoft.com/office/drawing/2014/main" id="{B47844E8-0B0E-AD75-0864-62366923D1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7A6789-F63F-8433-23B0-5E6526624C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15C438C-9566-51B1-8E83-7CE59C5F5F0D}"/>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بعض الاستخدامات العمليّة للبحث السريع على </a:t>
            </a:r>
            <a:r>
              <a:rPr lang="en-US" sz="2400" b="1" dirty="0">
                <a:solidFill>
                  <a:srgbClr val="C00000"/>
                </a:solidFill>
                <a:latin typeface="Alexandria" charset="0"/>
                <a:cs typeface="Alexandria" charset="0"/>
              </a:rPr>
              <a:t>ChatGPT </a:t>
            </a:r>
            <a:endParaRPr lang="ar-SA" sz="2400" b="1" dirty="0">
              <a:solidFill>
                <a:srgbClr val="C00000"/>
              </a:solidFill>
              <a:latin typeface="Alexandria" charset="0"/>
              <a:cs typeface="Alexandria" charset="0"/>
            </a:endParaRPr>
          </a:p>
        </p:txBody>
      </p:sp>
    </p:spTree>
    <p:extLst>
      <p:ext uri="{BB962C8B-B14F-4D97-AF65-F5344CB8AC3E}">
        <p14:creationId xmlns:p14="http://schemas.microsoft.com/office/powerpoint/2010/main" val="1753178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4CA1D-F89E-B6BA-CF1C-FCEA55B990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506B05-D815-4987-CDD3-1AD590FDDF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9365EF2-255D-7A97-AEB0-722729D466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F6B307-F4AF-6DDF-9E7D-021D5CB98A4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899861-0D6E-0A87-06C9-3AAD43805A8D}"/>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29F7D8F-601C-19CC-5D9B-06C9D8E74CE3}"/>
              </a:ext>
            </a:extLst>
          </p:cNvPr>
          <p:cNvSpPr txBox="1"/>
          <p:nvPr/>
        </p:nvSpPr>
        <p:spPr>
          <a:xfrm>
            <a:off x="942308" y="1956368"/>
            <a:ext cx="10325177"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جهات اتّصال في لمحة</a:t>
            </a:r>
            <a:r>
              <a:rPr lang="ar-SA" sz="1600" dirty="0">
                <a:latin typeface="Alexandria" charset="0"/>
                <a:cs typeface="Alexandria" charset="0"/>
              </a:rPr>
              <a:t>. قال “</a:t>
            </a:r>
            <a:r>
              <a:rPr lang="ar-SA" sz="1600" dirty="0" err="1">
                <a:latin typeface="Alexandria" charset="0"/>
                <a:cs typeface="Alexandria" charset="0"/>
              </a:rPr>
              <a:t>جوجولا</a:t>
            </a:r>
            <a:r>
              <a:rPr lang="ar-SA" sz="1600" dirty="0">
                <a:latin typeface="Alexandria" charset="0"/>
                <a:cs typeface="Alexandria" charset="0"/>
              </a:rPr>
              <a:t>” إن من شأنِ </a:t>
            </a:r>
            <a:r>
              <a:rPr lang="en-US" sz="1600" dirty="0">
                <a:latin typeface="Alexandria" charset="0"/>
                <a:cs typeface="Alexandria" charset="0"/>
              </a:rPr>
              <a:t>ChatGPT </a:t>
            </a:r>
            <a:r>
              <a:rPr lang="ar-SA" sz="1600" dirty="0">
                <a:latin typeface="Alexandria" charset="0"/>
                <a:cs typeface="Alexandria" charset="0"/>
              </a:rPr>
              <a:t>أن يحثّ الصّحفيين على رفع الهاتف والاتّصال بمصادر جديدة حول القصص التي تساورهم حيالها الشكوك، حيث يعطي ببساطة نصف دزّينة من أسماء الخبراء البارزين والعناوين وأرقام الهواتف على صفحة واحدة مرتّبة في بضع ثوان. يمكن للصّحفيين بعد ذلك اختيار مصدر قادر على شرح الصّورة الكبيرة للقصة – قد يكون شخصًا مُدرجًا في إحدى الجامعات – وسؤال الخبير المقترح عن القضيّة التي تهمهم، دون الحاجة إلى البحث والنّقر على عشرات الروابط التي يطرحها البحث بالكلمات الرئيسية.</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تنظيم معلومات الاتّصالات الرّسمية</a:t>
            </a:r>
            <a:r>
              <a:rPr lang="ar-SA" sz="1600" dirty="0">
                <a:latin typeface="Alexandria" charset="0"/>
                <a:cs typeface="Alexandria" charset="0"/>
              </a:rPr>
              <a:t>. أظهر “</a:t>
            </a:r>
            <a:r>
              <a:rPr lang="ar-SA" sz="1600" dirty="0" err="1">
                <a:latin typeface="Alexandria" charset="0"/>
                <a:cs typeface="Alexandria" charset="0"/>
              </a:rPr>
              <a:t>جوجولا</a:t>
            </a:r>
            <a:r>
              <a:rPr lang="ar-SA" sz="1600" dirty="0">
                <a:latin typeface="Alexandria" charset="0"/>
                <a:cs typeface="Alexandria" charset="0"/>
              </a:rPr>
              <a:t>” كيف يقوم </a:t>
            </a:r>
            <a:r>
              <a:rPr lang="en-US" sz="1600" dirty="0">
                <a:latin typeface="Alexandria" charset="0"/>
                <a:cs typeface="Alexandria" charset="0"/>
              </a:rPr>
              <a:t>ChatGPT </a:t>
            </a:r>
            <a:r>
              <a:rPr lang="ar-SA" sz="1600" dirty="0">
                <a:latin typeface="Alexandria" charset="0"/>
                <a:cs typeface="Alexandria" charset="0"/>
              </a:rPr>
              <a:t>تلقائيًا بالحصول على مجموعات كبيرة من معلومات الاتّصال العامّة وترتيبها أبجديًا في لحظات، مع أمر مثل: “أعطِني أرقام هواتف المكتب وعناوين البريد الإلكتروني الحكومية لأعضاء المجلس التّشريعي لولاية كولورادو، وتحديدا الدّيمقراطيين في مجلس النّواب”. وأوضح: “هذا يسهّل جمعَ هذه البيانات والحصول على عناوين البريد الإلكتروني، بدلاً من الذّهاب إلى موقع كل واحد من النّواب”.</a:t>
            </a:r>
          </a:p>
        </p:txBody>
      </p:sp>
      <p:sp>
        <p:nvSpPr>
          <p:cNvPr id="4" name="TextBox 3">
            <a:extLst>
              <a:ext uri="{FF2B5EF4-FFF2-40B4-BE49-F238E27FC236}">
                <a16:creationId xmlns:a16="http://schemas.microsoft.com/office/drawing/2014/main" id="{7515EB5C-7A1C-C1E2-03F6-A91D76B747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43E7A6-5B55-1F62-AA0E-0CDBB5B41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2781915-F2D6-6063-545A-B448A95B6520}"/>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بعض الاستخدامات العمليّة للبحث السريع على </a:t>
            </a:r>
            <a:r>
              <a:rPr lang="en-US" sz="2400" b="1" dirty="0">
                <a:solidFill>
                  <a:srgbClr val="C00000"/>
                </a:solidFill>
                <a:latin typeface="Alexandria" charset="0"/>
                <a:cs typeface="Alexandria" charset="0"/>
              </a:rPr>
              <a:t>ChatGPT </a:t>
            </a:r>
            <a:endParaRPr lang="ar-SA" sz="2400" b="1" dirty="0">
              <a:solidFill>
                <a:srgbClr val="C00000"/>
              </a:solidFill>
              <a:latin typeface="Alexandria" charset="0"/>
              <a:cs typeface="Alexandria" charset="0"/>
            </a:endParaRPr>
          </a:p>
        </p:txBody>
      </p:sp>
    </p:spTree>
    <p:extLst>
      <p:ext uri="{BB962C8B-B14F-4D97-AF65-F5344CB8AC3E}">
        <p14:creationId xmlns:p14="http://schemas.microsoft.com/office/powerpoint/2010/main" val="927111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1A48F-474B-7BEA-7EE8-B5B96934A9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68A1C7-EA31-762E-8118-9F114D47C0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DD688985-96D1-7ADF-B556-590A252E73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4B3965-4D4E-77E9-CA3E-DF98DAAFBE1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694189-9C55-1294-4B39-851A6918EE19}"/>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286413B-91CF-6C3E-36D3-387CB1D09255}"/>
              </a:ext>
            </a:extLst>
          </p:cNvPr>
          <p:cNvSpPr txBox="1"/>
          <p:nvPr/>
        </p:nvSpPr>
        <p:spPr>
          <a:xfrm>
            <a:off x="3113590" y="1921645"/>
            <a:ext cx="8153895"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شرح النّتائج الفنية للأشخاص غير المختصين  – مثل تقارير تشريح الجثث</a:t>
            </a:r>
            <a:r>
              <a:rPr lang="ar-SA" dirty="0">
                <a:latin typeface="Alexandria" charset="0"/>
                <a:cs typeface="Alexandria" charset="0"/>
              </a:rPr>
              <a:t>. الحقيقة أن الكثير من غرف الأخبار الأصغر يمكن لها بسهولة – ما لم يخبرهم مصدر بشري أن هناك شيئًا مريبًا – أن تفوّت المؤشّرات على الخطأ في التّقارير الفنية أو المليئة بالمصطلحات المتخصصة لأنهم غالبًا لا يملكون وقتًا كافيًا لتحليلها، أو لعدم وجود زملاء متخصصين يمكنهم أن يطرحوا عليهم أسئلتهم.</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مقارنات سريعة بين المتشابهات</a:t>
            </a:r>
            <a:r>
              <a:rPr lang="ar-SA" dirty="0">
                <a:latin typeface="Alexandria" charset="0"/>
                <a:cs typeface="Alexandria" charset="0"/>
              </a:rPr>
              <a:t>. من الصعب أحيانًا على الصحفيين أن يفهموا على الفور ما إذا كانت البيانات التي يرونها في بيان صحفي أو تقرير سنوي مرتفعةً أو منخفضة بشكل غير عادي، أو إن كانت أمرًا يستدعي التوقف عنده. بالإضافة إلى مقارنات الوقت، يمكن أن توفر لك أدوات الذكاء الاصطناعي أهدافًا جغرافية فوريّة لأبحاث المقارنة.</a:t>
            </a:r>
          </a:p>
        </p:txBody>
      </p:sp>
      <p:sp>
        <p:nvSpPr>
          <p:cNvPr id="4" name="TextBox 3">
            <a:extLst>
              <a:ext uri="{FF2B5EF4-FFF2-40B4-BE49-F238E27FC236}">
                <a16:creationId xmlns:a16="http://schemas.microsoft.com/office/drawing/2014/main" id="{4B252212-0E30-2E43-FA6F-21B61AEA0A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9570DA6-87C7-7BBA-ECFA-771DDF8079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7699635-D5C8-543D-6D6A-D2C8887AE56C}"/>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بعض الاستخدامات العمليّة للبحث السريع على </a:t>
            </a:r>
            <a:r>
              <a:rPr lang="en-US" sz="2400" b="1" dirty="0">
                <a:solidFill>
                  <a:srgbClr val="C00000"/>
                </a:solidFill>
                <a:latin typeface="Alexandria" charset="0"/>
                <a:cs typeface="Alexandria" charset="0"/>
              </a:rPr>
              <a:t>ChatGPT </a:t>
            </a:r>
            <a:endParaRPr lang="ar-SA" sz="2400" b="1" dirty="0">
              <a:solidFill>
                <a:srgbClr val="C00000"/>
              </a:solidFill>
              <a:latin typeface="Alexandria" charset="0"/>
              <a:cs typeface="Alexandria" charset="0"/>
            </a:endParaRPr>
          </a:p>
        </p:txBody>
      </p:sp>
      <p:pic>
        <p:nvPicPr>
          <p:cNvPr id="12290" name="Picture 2">
            <a:extLst>
              <a:ext uri="{FF2B5EF4-FFF2-40B4-BE49-F238E27FC236}">
                <a16:creationId xmlns:a16="http://schemas.microsoft.com/office/drawing/2014/main" id="{271FF9BD-9568-0BCE-2DA8-E37076608D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94608"/>
            <a:ext cx="2282144" cy="404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552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227FE-1FBC-E5AA-3FB5-8A725A632E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AA9F50-7FA7-53B8-D136-A8FA1120C1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C85C7056-EAFB-B3BD-7B44-7B409BB859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5A42AC-1055-AA8D-54F6-9B11AC40AF3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3F4DE4-A9DA-7D18-1247-6D6C89670D5E}"/>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EA225EE-8375-D03E-49DB-84873381F15A}"/>
              </a:ext>
            </a:extLst>
          </p:cNvPr>
          <p:cNvSpPr txBox="1"/>
          <p:nvPr/>
        </p:nvSpPr>
        <p:spPr>
          <a:xfrm>
            <a:off x="3229337" y="1829047"/>
            <a:ext cx="8038148"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يمثّل الذكاء الاصطناعي مجموعة من التقنيات والأنظمة التي تهدف إلى منح الأجهزة الحاسوبية القدرة على تنفيذ مهام تستلزم ذكاءً مشابهًا للإنسان. يهدف الذكاء الاصطناعي إلى تطوير نماذج وأنظمة تستند إلى قدرات العقل البشري مثل التعلم والتفكير لمعالجة المعلومات بذكاء وفعالية.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مجال الصحافة، يمكن استخدام الذكاء الاصطناعي لتعزيز عمليات التحقيق الاستقصائي. وتعد الصحافة الاستقصائية واحدة من أهم أشكال الصحافة التي تهدف إلى كشف الحقائق وفضح الانتهاكات من خلال الوثائق والأدلة. ومع التطور التكنولوجي المتسارع وانتشار التقنيات الرقمية المبتكرة، أصبح بإمكان الصحفيين الاستفادة من هذه التقنيات لتعزيز فعالية تحقيقاتهم الاستقصائية. </a:t>
            </a:r>
          </a:p>
        </p:txBody>
      </p:sp>
      <p:sp>
        <p:nvSpPr>
          <p:cNvPr id="4" name="TextBox 3">
            <a:extLst>
              <a:ext uri="{FF2B5EF4-FFF2-40B4-BE49-F238E27FC236}">
                <a16:creationId xmlns:a16="http://schemas.microsoft.com/office/drawing/2014/main" id="{BA8F058D-43A8-4DCF-BD19-95B2119E1A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21C81D-413F-BD2E-EB2E-DC7D21884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065D84-7F74-9B9C-6A74-1915E2636D41}"/>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دمج الذكاء الاصطناعي والمهارات البشرية في الاستقصاء</a:t>
            </a:r>
          </a:p>
        </p:txBody>
      </p:sp>
      <p:pic>
        <p:nvPicPr>
          <p:cNvPr id="13314" name="Picture 2" descr="Future of Journalism in AI">
            <a:extLst>
              <a:ext uri="{FF2B5EF4-FFF2-40B4-BE49-F238E27FC236}">
                <a16:creationId xmlns:a16="http://schemas.microsoft.com/office/drawing/2014/main" id="{F63CAF0B-B901-F763-006C-F8303CEE14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61" y="1920652"/>
            <a:ext cx="2556076" cy="3885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153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DC6A6-0582-1832-E566-C5C4F4960D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9987EE-C6DD-A4F2-7649-D0913AF6D1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7A69953-B9AE-18A0-112B-9C20BDE3E7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24D29C-8CE7-655A-EDBF-90E21654F47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592E3B-4127-7DC6-77EC-46D2CA8B7D0D}"/>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5E0AC82-3980-D349-61E0-587EA8946D3B}"/>
              </a:ext>
            </a:extLst>
          </p:cNvPr>
          <p:cNvSpPr txBox="1"/>
          <p:nvPr/>
        </p:nvSpPr>
        <p:spPr>
          <a:xfrm>
            <a:off x="942308" y="2037392"/>
            <a:ext cx="1032517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ويُعرف الذكاء الاصطناعي من قبل </a:t>
            </a:r>
            <a:r>
              <a:rPr lang="en-US" b="1" u="sng" dirty="0" err="1">
                <a:solidFill>
                  <a:srgbClr val="00B0F0"/>
                </a:solidFill>
                <a:latin typeface="Alexandria" charset="0"/>
                <a:cs typeface="Alexandria" charset="0"/>
              </a:rPr>
              <a:t>JournalismAI</a:t>
            </a:r>
            <a:r>
              <a:rPr lang="en-US" b="1" u="sng" dirty="0">
                <a:solidFill>
                  <a:srgbClr val="00B0F0"/>
                </a:solidFill>
                <a:latin typeface="Alexandria" charset="0"/>
                <a:cs typeface="Alexandria" charset="0"/>
              </a:rPr>
              <a:t> </a:t>
            </a:r>
            <a:r>
              <a:rPr lang="ar-SA" dirty="0">
                <a:latin typeface="Alexandria" charset="0"/>
                <a:cs typeface="Alexandria" charset="0"/>
              </a:rPr>
              <a:t> في مركز أبحاث الصحافة بكلية لندن للاقتصاد والعلوم السياسية (</a:t>
            </a:r>
            <a:r>
              <a:rPr lang="en-US" dirty="0">
                <a:latin typeface="Alexandria" charset="0"/>
                <a:cs typeface="Alexandria" charset="0"/>
              </a:rPr>
              <a:t>LSE)، </a:t>
            </a:r>
            <a:r>
              <a:rPr lang="ar-SA" dirty="0">
                <a:latin typeface="Alexandria" charset="0"/>
                <a:cs typeface="Alexandria" charset="0"/>
              </a:rPr>
              <a:t>بأنه "مجموعة من الأفكار والتقنيات التي تتعلق بقدرة نظام الكمبيوتر على أداء المهام التي تتطلب عادةً ذكاءً بشرياً". من خلال استخدام التقنيات الذكية، يمكن للصحفيين تحليل البيانات الكبيرة بسرعة ودقة لاستخلاص معلومات هامة للبدء في التحقيق.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ويمكن استخدام الذكاء الاصطناعي لتحليل ومعالجة كميات كبيرة من البيانات في التحقيقات الصحفية وبكفاءة عالية ومساعدة في تحليلها واستخلاص معلومات قيمة. لقد شهدنا سابقًا أمثلة ناجحة لتوظيف الذكاء الاصطناعي في تحليل وثائق بنما ووثائق </a:t>
            </a:r>
            <a:r>
              <a:rPr lang="ar-SA" dirty="0" err="1">
                <a:latin typeface="Alexandria" charset="0"/>
                <a:cs typeface="Alexandria" charset="0"/>
              </a:rPr>
              <a:t>بارادايس</a:t>
            </a:r>
            <a:r>
              <a:rPr lang="ar-SA" dirty="0">
                <a:latin typeface="Alexandria" charset="0"/>
                <a:cs typeface="Alexandria" charset="0"/>
              </a:rPr>
              <a:t> وتسريبات الشركات. ومع ذلك، فإنّ العامل البشري لا يزال ضروريًا لتفسير النتائج واتخاذ القرارات المطلوبة في الصحافة الاستقصائية.</a:t>
            </a:r>
          </a:p>
        </p:txBody>
      </p:sp>
      <p:sp>
        <p:nvSpPr>
          <p:cNvPr id="4" name="TextBox 3">
            <a:extLst>
              <a:ext uri="{FF2B5EF4-FFF2-40B4-BE49-F238E27FC236}">
                <a16:creationId xmlns:a16="http://schemas.microsoft.com/office/drawing/2014/main" id="{17B292F1-212F-F6D3-7F55-17FBD30C57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5FF0775-B233-8CC2-C3CB-D9D276FB5F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DA18D9C-A8E0-276F-D6E3-7DC513539E8B}"/>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دمج الذكاء الاصطناعي والمهارات البشرية في الاستقصاء</a:t>
            </a:r>
          </a:p>
        </p:txBody>
      </p:sp>
    </p:spTree>
    <p:extLst>
      <p:ext uri="{BB962C8B-B14F-4D97-AF65-F5344CB8AC3E}">
        <p14:creationId xmlns:p14="http://schemas.microsoft.com/office/powerpoint/2010/main" val="1041453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6A7AD-A6B2-258F-3041-5F3981BA64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CF7644-41CE-FDA1-4EA4-1E0F4D8F24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8965091-C089-8484-E2B9-5AC84A721F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B0CABD-F3B6-0BFF-3D36-DB5A9CA5CAA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97DB02-DFBF-3DCC-99A6-A325BDED3C92}"/>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4C3C473-E600-66C9-2D24-CFAC34AD203C}"/>
              </a:ext>
            </a:extLst>
          </p:cNvPr>
          <p:cNvSpPr txBox="1"/>
          <p:nvPr/>
        </p:nvSpPr>
        <p:spPr>
          <a:xfrm>
            <a:off x="942308" y="2037392"/>
            <a:ext cx="10325177" cy="304769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حالياً، تستخدم العديد من الفرق الاستقصائية حول العالم أشكالاً مختلفة من تقنيات الذكاء الاصطناعي بشكل أساسي بحسب تقرير </a:t>
            </a:r>
            <a:r>
              <a:rPr lang="en-US" sz="1600" dirty="0" err="1">
                <a:latin typeface="Alexandria" charset="0"/>
                <a:cs typeface="Alexandria" charset="0"/>
              </a:rPr>
              <a:t>JournalismAI</a:t>
            </a:r>
            <a:r>
              <a:rPr lang="en-US" sz="1600" dirty="0">
                <a:latin typeface="Alexandria" charset="0"/>
                <a:cs typeface="Alexandria" charset="0"/>
              </a:rPr>
              <a:t> </a:t>
            </a:r>
            <a:r>
              <a:rPr lang="ar-SA" sz="1600" dirty="0">
                <a:latin typeface="Alexandria" charset="0"/>
                <a:cs typeface="Alexandria" charset="0"/>
              </a:rPr>
              <a:t>في مراحل إنتاجها الثلاثة الأساسية: </a:t>
            </a:r>
          </a:p>
          <a:p>
            <a:pPr marL="342900" indent="-342900" algn="just" rtl="1">
              <a:lnSpc>
                <a:spcPts val="3000"/>
              </a:lnSpc>
              <a:spcBef>
                <a:spcPts val="600"/>
              </a:spcBef>
              <a:buFont typeface="+mj-lt"/>
              <a:buAutoNum type="arabicPeriod"/>
            </a:pPr>
            <a:r>
              <a:rPr lang="ar-SA" sz="1600" b="1" dirty="0">
                <a:solidFill>
                  <a:srgbClr val="00B050"/>
                </a:solidFill>
                <a:latin typeface="Alexandria" charset="0"/>
                <a:cs typeface="Alexandria" charset="0"/>
              </a:rPr>
              <a:t>البحث وجمع المعلومات</a:t>
            </a:r>
            <a:r>
              <a:rPr lang="ar-SA" sz="1600" dirty="0">
                <a:latin typeface="Alexandria" charset="0"/>
                <a:cs typeface="Alexandria" charset="0"/>
              </a:rPr>
              <a:t>: عملية جمع المعلومات والبيانات بغرض إنتاج قصص وتحقيقات صحفية. </a:t>
            </a:r>
          </a:p>
          <a:p>
            <a:pPr marL="342900" indent="-342900" algn="just" rtl="1">
              <a:lnSpc>
                <a:spcPts val="3000"/>
              </a:lnSpc>
              <a:spcBef>
                <a:spcPts val="600"/>
              </a:spcBef>
              <a:buFont typeface="+mj-lt"/>
              <a:buAutoNum type="arabicPeriod"/>
            </a:pPr>
            <a:r>
              <a:rPr lang="ar-SA" sz="1600" b="1" dirty="0">
                <a:solidFill>
                  <a:srgbClr val="00B050"/>
                </a:solidFill>
                <a:latin typeface="Alexandria" charset="0"/>
                <a:cs typeface="Alexandria" charset="0"/>
              </a:rPr>
              <a:t>تطوير المحتوى</a:t>
            </a:r>
            <a:r>
              <a:rPr lang="ar-SA" sz="1600" dirty="0">
                <a:latin typeface="Alexandria" charset="0"/>
                <a:cs typeface="Alexandria" charset="0"/>
              </a:rPr>
              <a:t>: عملية إنشاء وتطوير أشكال مختلفة من المحتوى عبر وسائط ومنصات مختلفة. </a:t>
            </a:r>
          </a:p>
          <a:p>
            <a:pPr marL="342900" indent="-342900" algn="just" rtl="1">
              <a:lnSpc>
                <a:spcPts val="3000"/>
              </a:lnSpc>
              <a:spcBef>
                <a:spcPts val="600"/>
              </a:spcBef>
              <a:buFont typeface="+mj-lt"/>
              <a:buAutoNum type="arabicPeriod"/>
            </a:pPr>
            <a:r>
              <a:rPr lang="ar-SA" sz="1600" b="1" dirty="0">
                <a:solidFill>
                  <a:srgbClr val="00B050"/>
                </a:solidFill>
                <a:latin typeface="Alexandria" charset="0"/>
                <a:cs typeface="Alexandria" charset="0"/>
              </a:rPr>
              <a:t>توزيع المحتوى</a:t>
            </a:r>
            <a:r>
              <a:rPr lang="ar-SA" sz="1600" dirty="0">
                <a:latin typeface="Alexandria" charset="0"/>
                <a:cs typeface="Alexandria" charset="0"/>
              </a:rPr>
              <a:t>: عملية نشر المحتوى وتقديمه للجمهور المستهدف من خلال مختلف المنصات. </a:t>
            </a:r>
            <a:endParaRPr lang="en-US"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ويمكن للذكاء الاصطناعي أن يكون أداة قيمة لتعزيز فعالية التحقيقات الاستقصائية من خلال تحليل ومعالجة البيانات بشكل أكثر ذكاءً وسرعة. فيما يلي بعض الطرق التي يمكن أن يساعد بها الذكاء الاصطناعي في: </a:t>
            </a:r>
          </a:p>
        </p:txBody>
      </p:sp>
      <p:sp>
        <p:nvSpPr>
          <p:cNvPr id="4" name="TextBox 3">
            <a:extLst>
              <a:ext uri="{FF2B5EF4-FFF2-40B4-BE49-F238E27FC236}">
                <a16:creationId xmlns:a16="http://schemas.microsoft.com/office/drawing/2014/main" id="{3C1C2039-7485-9107-ED31-0DC2A77BA1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D4E717-F982-0C7B-D5D1-519C037EE2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E766B1F-516A-A529-08E4-65D79643B8FB}"/>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دمج الذكاء الاصطناعي والمهارات البشرية في الاستقصاء</a:t>
            </a:r>
          </a:p>
        </p:txBody>
      </p:sp>
    </p:spTree>
    <p:extLst>
      <p:ext uri="{BB962C8B-B14F-4D97-AF65-F5344CB8AC3E}">
        <p14:creationId xmlns:p14="http://schemas.microsoft.com/office/powerpoint/2010/main" val="974445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01CF2-6EA6-050D-0295-A768F9DB59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82E4B0-2F46-C6F4-1422-1DAC05F3B1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5" name="Rectangle 4">
            <a:extLst>
              <a:ext uri="{FF2B5EF4-FFF2-40B4-BE49-F238E27FC236}">
                <a16:creationId xmlns:a16="http://schemas.microsoft.com/office/drawing/2014/main" id="{C1A9B582-9B7D-A8D4-02B7-8B6DFD1644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24CC6C-5029-5CC7-927E-74469A09A27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238E16-61BF-DC59-324B-E7E9483A3B68}"/>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B9C669C-273F-A846-4135-6DBABBBB11FE}"/>
              </a:ext>
            </a:extLst>
          </p:cNvPr>
          <p:cNvSpPr txBox="1"/>
          <p:nvPr/>
        </p:nvSpPr>
        <p:spPr>
          <a:xfrm>
            <a:off x="942308" y="1817470"/>
            <a:ext cx="10325177" cy="4173002"/>
          </a:xfrm>
          <a:prstGeom prst="rect">
            <a:avLst/>
          </a:prstGeom>
          <a:noFill/>
        </p:spPr>
        <p:txBody>
          <a:bodyPr wrap="square" rtlCol="0">
            <a:spAutoFit/>
          </a:bodyPr>
          <a:lstStyle/>
          <a:p>
            <a:pPr marL="285750" indent="-285750" algn="just" rtl="1">
              <a:lnSpc>
                <a:spcPts val="2700"/>
              </a:lnSpc>
              <a:spcBef>
                <a:spcPts val="600"/>
              </a:spcBef>
              <a:buFont typeface="Wingdings" pitchFamily="2" charset="2"/>
              <a:buChar char="§"/>
            </a:pPr>
            <a:r>
              <a:rPr lang="ar-SA" sz="1600" dirty="0">
                <a:solidFill>
                  <a:srgbClr val="00B050"/>
                </a:solidFill>
                <a:latin typeface="Alexandria" charset="0"/>
                <a:cs typeface="Alexandria" charset="0"/>
              </a:rPr>
              <a:t>استخراج المعلومات</a:t>
            </a:r>
            <a:r>
              <a:rPr lang="ar-SA" sz="1600" dirty="0">
                <a:latin typeface="Alexandria" charset="0"/>
                <a:cs typeface="Alexandria" charset="0"/>
              </a:rPr>
              <a:t>: يستخدم الصحفيون أدوات الذكاء الاصطناعي في تحليل النصوص واستخراج المعلومات الرئيسية منها، مما يساعد الصحفيين في معالجة كميات كبيرة من المواد الصحفية بسرعة. </a:t>
            </a:r>
          </a:p>
          <a:p>
            <a:pPr marL="285750" indent="-285750" algn="just" rtl="1">
              <a:lnSpc>
                <a:spcPts val="2700"/>
              </a:lnSpc>
              <a:spcBef>
                <a:spcPts val="600"/>
              </a:spcBef>
              <a:buFont typeface="Wingdings" pitchFamily="2" charset="2"/>
              <a:buChar char="§"/>
            </a:pPr>
            <a:r>
              <a:rPr lang="ar-SA" sz="1600" dirty="0">
                <a:solidFill>
                  <a:srgbClr val="00B050"/>
                </a:solidFill>
                <a:latin typeface="Alexandria" charset="0"/>
                <a:cs typeface="Alexandria" charset="0"/>
              </a:rPr>
              <a:t>تحليل البيانات</a:t>
            </a:r>
            <a:r>
              <a:rPr lang="ar-SA" sz="1600" dirty="0">
                <a:latin typeface="Alexandria" charset="0"/>
                <a:cs typeface="Alexandria" charset="0"/>
              </a:rPr>
              <a:t>: يمكن للصحفيين الاستقصائيين استخدام أدوات الذكاء الاصطناعي في تحليل كميات ضخمة من البيانات بسرعة ودقة أكبر مما يمكن للبشر تحقيقه. هذا يمكن أن يساعد الصحفيين في استخراج أنماط ومعلومات مهمة من البيانات.</a:t>
            </a:r>
          </a:p>
          <a:p>
            <a:pPr marL="285750" indent="-285750" algn="just" rtl="1">
              <a:lnSpc>
                <a:spcPts val="2700"/>
              </a:lnSpc>
              <a:spcBef>
                <a:spcPts val="600"/>
              </a:spcBef>
              <a:buFont typeface="Wingdings" pitchFamily="2" charset="2"/>
              <a:buChar char="§"/>
            </a:pPr>
            <a:r>
              <a:rPr lang="ar-SA" sz="1600" dirty="0">
                <a:solidFill>
                  <a:srgbClr val="00B050"/>
                </a:solidFill>
                <a:latin typeface="Alexandria" charset="0"/>
                <a:cs typeface="Alexandria" charset="0"/>
              </a:rPr>
              <a:t>اكتشاف الاتجاهات</a:t>
            </a:r>
            <a:r>
              <a:rPr lang="ar-SA" sz="1600" dirty="0">
                <a:latin typeface="Alexandria" charset="0"/>
                <a:cs typeface="Alexandria" charset="0"/>
              </a:rPr>
              <a:t>: يمكن للذكاء الاصطناعي تحليل البيانات لاكتشاف الاتجاهات والمعلومات المهمة التي يمكن أن تدعم التحقيقات الاستقصائية. </a:t>
            </a:r>
          </a:p>
          <a:p>
            <a:pPr marL="285750" indent="-285750" algn="just" rtl="1">
              <a:lnSpc>
                <a:spcPts val="2700"/>
              </a:lnSpc>
              <a:spcBef>
                <a:spcPts val="600"/>
              </a:spcBef>
              <a:buFont typeface="Wingdings" pitchFamily="2" charset="2"/>
              <a:buChar char="§"/>
            </a:pPr>
            <a:r>
              <a:rPr lang="ar-SA" sz="1600" dirty="0">
                <a:solidFill>
                  <a:srgbClr val="00B050"/>
                </a:solidFill>
                <a:latin typeface="Alexandria" charset="0"/>
                <a:cs typeface="Alexandria" charset="0"/>
              </a:rPr>
              <a:t>تنظيم البيانات</a:t>
            </a:r>
            <a:r>
              <a:rPr lang="ar-SA" sz="1600" dirty="0">
                <a:latin typeface="Alexandria" charset="0"/>
                <a:cs typeface="Alexandria" charset="0"/>
              </a:rPr>
              <a:t>: مكنت أدوات وتقنيات الذكاء الاصطناعي من تصنيف وتنظيم البيانات والمعلومات بطريقة منظمة ومناسبة، مما يساعد الصحفيين في الوصول إلى المعلومات بشكل أسرع وأسهل. </a:t>
            </a:r>
          </a:p>
          <a:p>
            <a:pPr marL="285750" indent="-285750" algn="just" rtl="1">
              <a:lnSpc>
                <a:spcPts val="2700"/>
              </a:lnSpc>
              <a:spcBef>
                <a:spcPts val="600"/>
              </a:spcBef>
              <a:buFont typeface="Wingdings" pitchFamily="2" charset="2"/>
              <a:buChar char="§"/>
            </a:pPr>
            <a:r>
              <a:rPr lang="ar-SA" sz="1600" dirty="0">
                <a:solidFill>
                  <a:srgbClr val="00B050"/>
                </a:solidFill>
                <a:latin typeface="Alexandria" charset="0"/>
                <a:cs typeface="Alexandria" charset="0"/>
              </a:rPr>
              <a:t>تحديد زاوية المعالجة</a:t>
            </a:r>
            <a:r>
              <a:rPr lang="ar-SA" sz="1600" dirty="0">
                <a:latin typeface="Alexandria" charset="0"/>
                <a:cs typeface="Alexandria" charset="0"/>
              </a:rPr>
              <a:t>: بات بمقدور أدوات الذكاء الاصطناعي تحليل البيانات لاستخراج المعلومات المخفية أو الروابط بين البيانات المختلفة، مما يمكن أن يساعد في كشف القصص الكامنة وتحديد زوايا جديدة في المعالجة. </a:t>
            </a:r>
          </a:p>
        </p:txBody>
      </p:sp>
      <p:sp>
        <p:nvSpPr>
          <p:cNvPr id="4" name="TextBox 3">
            <a:extLst>
              <a:ext uri="{FF2B5EF4-FFF2-40B4-BE49-F238E27FC236}">
                <a16:creationId xmlns:a16="http://schemas.microsoft.com/office/drawing/2014/main" id="{78E4429A-E36F-A732-CD9B-185DC90934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659239A-8745-F018-7B2D-72E566327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0F975E-210A-6413-10B3-172E7A05D2CB}"/>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دمج الذكاء الاصطناعي والمهارات البشرية في الاستقصاء</a:t>
            </a:r>
          </a:p>
        </p:txBody>
      </p:sp>
    </p:spTree>
    <p:extLst>
      <p:ext uri="{BB962C8B-B14F-4D97-AF65-F5344CB8AC3E}">
        <p14:creationId xmlns:p14="http://schemas.microsoft.com/office/powerpoint/2010/main" val="1665467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7AED3-BC1E-6B9C-CB09-238100FB00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ACB663-2766-6258-FAAE-628CDD0BCA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94335352-B919-D658-35E2-F36211EC42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8459B4-CECF-ACA7-4E90-E076FE75D26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DF23B9-3EE9-EB59-4EB3-D99EB4286660}"/>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AAB7B41-699F-A084-D153-56FB4ED0C16A}"/>
              </a:ext>
            </a:extLst>
          </p:cNvPr>
          <p:cNvSpPr txBox="1"/>
          <p:nvPr/>
        </p:nvSpPr>
        <p:spPr>
          <a:xfrm>
            <a:off x="942308" y="1944792"/>
            <a:ext cx="10325177" cy="4035144"/>
          </a:xfrm>
          <a:prstGeom prst="rect">
            <a:avLst/>
          </a:prstGeom>
          <a:noFill/>
        </p:spPr>
        <p:txBody>
          <a:bodyPr wrap="square" rtlCol="0">
            <a:spAutoFit/>
          </a:bodyPr>
          <a:lstStyle/>
          <a:p>
            <a:pPr marL="285750" indent="-285750" algn="just" rtl="1">
              <a:lnSpc>
                <a:spcPts val="2600"/>
              </a:lnSpc>
              <a:spcBef>
                <a:spcPts val="600"/>
              </a:spcBef>
              <a:buFont typeface="Wingdings" pitchFamily="2" charset="2"/>
              <a:buChar char="§"/>
            </a:pPr>
            <a:r>
              <a:rPr lang="ar-SA" sz="1600" dirty="0">
                <a:latin typeface="Alexandria" charset="0"/>
                <a:cs typeface="Alexandria" charset="0"/>
              </a:rPr>
              <a:t>ولكن رغم ذلك تعتبر المهارات البشرية أساسية في عمل الصحفيين وتعزز قدرتهم على القيام بالتحقيقات الاستقصائية بشكل فعال ومؤثر ومنها عبر:</a:t>
            </a:r>
          </a:p>
          <a:p>
            <a:pPr marL="285750" indent="-285750" algn="just" rtl="1">
              <a:lnSpc>
                <a:spcPts val="2600"/>
              </a:lnSpc>
              <a:spcBef>
                <a:spcPts val="600"/>
              </a:spcBef>
              <a:buFont typeface="Wingdings" pitchFamily="2" charset="2"/>
              <a:buChar char="§"/>
            </a:pPr>
            <a:r>
              <a:rPr lang="ar-SA" sz="1600" dirty="0">
                <a:solidFill>
                  <a:srgbClr val="00B050"/>
                </a:solidFill>
                <a:latin typeface="Alexandria" charset="0"/>
                <a:cs typeface="Alexandria" charset="0"/>
              </a:rPr>
              <a:t>اكتشاف النتائج</a:t>
            </a:r>
            <a:r>
              <a:rPr lang="ar-SA" sz="1600" dirty="0">
                <a:latin typeface="Alexandria" charset="0"/>
                <a:cs typeface="Alexandria" charset="0"/>
              </a:rPr>
              <a:t>: إن من أهم خطوات التحقيق الاستقصائي هي اكتشاف النتائج من قبل الصحفيين بعد تحليل البيانات عبر أدوات الذكاء الاصطناعي، حيث يستطيع الصحفيون عبر مهاراتهم البشرية تقييم نتائج المعلومات والبيانات وتحليلها لمعرفة إمكانية العمل على تحقيق أم لا. </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 </a:t>
            </a:r>
            <a:r>
              <a:rPr lang="ar-SA" sz="1600" dirty="0">
                <a:solidFill>
                  <a:srgbClr val="00B050"/>
                </a:solidFill>
                <a:latin typeface="Alexandria" charset="0"/>
                <a:cs typeface="Alexandria" charset="0"/>
              </a:rPr>
              <a:t>البحث المعمق</a:t>
            </a:r>
            <a:r>
              <a:rPr lang="ar-SA" sz="1600" dirty="0">
                <a:latin typeface="Alexandria" charset="0"/>
                <a:cs typeface="Alexandria" charset="0"/>
              </a:rPr>
              <a:t>: يجب ألا يكتفي الصحفيون بالمعلومات التي تقدمها أدوات الاصطناعي، بل يتوجب عليهم البحث وجمع المعلومات من مصادر مختلفة، والتحقق من صحة المعلومات والحصول على المصادر الموثوقة. </a:t>
            </a:r>
          </a:p>
          <a:p>
            <a:pPr marL="285750" indent="-285750" algn="just" rtl="1">
              <a:lnSpc>
                <a:spcPts val="2600"/>
              </a:lnSpc>
              <a:spcBef>
                <a:spcPts val="600"/>
              </a:spcBef>
              <a:buFont typeface="Wingdings" pitchFamily="2" charset="2"/>
              <a:buChar char="§"/>
            </a:pPr>
            <a:r>
              <a:rPr lang="ar-SA" sz="1600" dirty="0">
                <a:solidFill>
                  <a:srgbClr val="00B050"/>
                </a:solidFill>
                <a:latin typeface="Alexandria" charset="0"/>
                <a:cs typeface="Alexandria" charset="0"/>
              </a:rPr>
              <a:t>إجراء المقابلات</a:t>
            </a:r>
            <a:r>
              <a:rPr lang="ar-SA" sz="1600" dirty="0">
                <a:latin typeface="Alexandria" charset="0"/>
                <a:cs typeface="Alexandria" charset="0"/>
              </a:rPr>
              <a:t>: تعتبر عملية مقابلة المصادر والمواجهة واحدة من أبرز مراحل التحقيق الاستقصائي والتي يجب على الصحفيين عبر مهاراتهم البشرية العمل عليها وإجراء المقابلات والمواجهة. </a:t>
            </a:r>
          </a:p>
          <a:p>
            <a:pPr marL="285750" indent="-285750" algn="just" rtl="1">
              <a:lnSpc>
                <a:spcPts val="2600"/>
              </a:lnSpc>
              <a:spcBef>
                <a:spcPts val="600"/>
              </a:spcBef>
              <a:buFont typeface="Wingdings" pitchFamily="2" charset="2"/>
              <a:buChar char="§"/>
            </a:pPr>
            <a:r>
              <a:rPr lang="ar-SA" sz="1600" dirty="0">
                <a:solidFill>
                  <a:srgbClr val="00B050"/>
                </a:solidFill>
                <a:latin typeface="Alexandria" charset="0"/>
                <a:cs typeface="Alexandria" charset="0"/>
              </a:rPr>
              <a:t>التفاعل والملاحظة</a:t>
            </a:r>
            <a:r>
              <a:rPr lang="ar-SA" sz="1600" dirty="0">
                <a:latin typeface="Alexandria" charset="0"/>
                <a:cs typeface="Alexandria" charset="0"/>
              </a:rPr>
              <a:t>: إن للصحفيين قدرة على التفاعل والملاحظة مع الآخرين وفهم احتياجاتهم ومتطلباتهم وبناء عليه معالجة التحقيق بأفضل الطرق. </a:t>
            </a:r>
          </a:p>
        </p:txBody>
      </p:sp>
      <p:sp>
        <p:nvSpPr>
          <p:cNvPr id="4" name="TextBox 3">
            <a:extLst>
              <a:ext uri="{FF2B5EF4-FFF2-40B4-BE49-F238E27FC236}">
                <a16:creationId xmlns:a16="http://schemas.microsoft.com/office/drawing/2014/main" id="{D4E78A1B-41AC-49B2-5483-03CAE36152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592C0E8-C75F-2CA6-92F4-C75EA09674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ECC9C7C-926F-59D2-D164-AC3989F08996}"/>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دمج الذكاء الاصطناعي والمهارات البشرية في الاستقصاء</a:t>
            </a:r>
          </a:p>
        </p:txBody>
      </p:sp>
    </p:spTree>
    <p:extLst>
      <p:ext uri="{BB962C8B-B14F-4D97-AF65-F5344CB8AC3E}">
        <p14:creationId xmlns:p14="http://schemas.microsoft.com/office/powerpoint/2010/main" val="3359317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7E12E-2FDB-C2E0-B020-2C2C8678AA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A37094-8190-3516-5C54-51A6A08C38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4AB5E70C-8182-869A-1DB1-5D5034FFBE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DFC61E-6924-1C0D-AD74-17417CC7FE3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6FFBB0-399C-BBF2-8F8B-37334D3DE3F2}"/>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9E5BDE9-4C7A-0B8F-6663-E03688934FE5}"/>
              </a:ext>
            </a:extLst>
          </p:cNvPr>
          <p:cNvSpPr txBox="1"/>
          <p:nvPr/>
        </p:nvSpPr>
        <p:spPr>
          <a:xfrm>
            <a:off x="942308" y="2037392"/>
            <a:ext cx="10325177" cy="3820341"/>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ويمكن للصحفيين الاستقصائيين استخدام تقنيات مدعومة بالذكاء الاصطناعي تساعد في تحليل البيانات الضخمة مثل أدوات تحليل البيانات مثل </a:t>
            </a:r>
            <a:r>
              <a:rPr lang="en-US" sz="1600" b="1" u="sng" dirty="0" err="1">
                <a:solidFill>
                  <a:srgbClr val="00B0F0"/>
                </a:solidFill>
                <a:latin typeface="Alexandria" charset="0"/>
                <a:cs typeface="Alexandria" charset="0"/>
              </a:rPr>
              <a:t>Zoho</a:t>
            </a:r>
            <a:r>
              <a:rPr lang="en-US" sz="1600" b="1" u="sng" dirty="0">
                <a:solidFill>
                  <a:srgbClr val="00B0F0"/>
                </a:solidFill>
                <a:latin typeface="Alexandria" charset="0"/>
                <a:cs typeface="Alexandria" charset="0"/>
              </a:rPr>
              <a:t> analytics </a:t>
            </a:r>
            <a:r>
              <a:rPr lang="ar-SA" sz="1600" dirty="0">
                <a:latin typeface="Alexandria" charset="0"/>
                <a:cs typeface="Alexandria" charset="0"/>
              </a:rPr>
              <a:t>وهي عبارة عن برنامج تحليل معلومات وتحليلات بيانات ذاتي الخدمة يسمح لك بتحليل بياناتك وإنشاء تصورات مذهلة للبيانات واكتشاف الرؤى المخفية في دقائق. </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كذلك فإن أداة </a:t>
            </a:r>
            <a:r>
              <a:rPr lang="en-US" sz="1600" b="1" u="sng" dirty="0" err="1">
                <a:solidFill>
                  <a:srgbClr val="00B0F0"/>
                </a:solidFill>
                <a:latin typeface="Alexandria" charset="0"/>
                <a:cs typeface="Alexandria" charset="0"/>
              </a:rPr>
              <a:t>Datawrapper</a:t>
            </a:r>
            <a:r>
              <a:rPr lang="en-US" sz="1600" dirty="0">
                <a:latin typeface="Alexandria" charset="0"/>
                <a:cs typeface="Alexandria" charset="0"/>
              </a:rPr>
              <a:t> </a:t>
            </a:r>
            <a:r>
              <a:rPr lang="ar-SA" sz="1600" dirty="0">
                <a:latin typeface="Alexandria" charset="0"/>
                <a:cs typeface="Alexandria" charset="0"/>
              </a:rPr>
              <a:t>تسهيل قيام الصحفيين وغيرهم من المتصلين بإنشاء مخططات وخرائط وجداول بسيطة لإنشاء تصور حول التحقيق.  </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وتعتبر أداة </a:t>
            </a:r>
            <a:r>
              <a:rPr lang="en-US" sz="1600" b="1" u="sng" dirty="0">
                <a:solidFill>
                  <a:srgbClr val="00B0F0"/>
                </a:solidFill>
                <a:latin typeface="Alexandria" charset="0"/>
                <a:cs typeface="Alexandria" charset="0"/>
              </a:rPr>
              <a:t>Power BI </a:t>
            </a:r>
            <a:r>
              <a:rPr lang="ar-SA" sz="1600" dirty="0">
                <a:latin typeface="Alexandria" charset="0"/>
                <a:cs typeface="Alexandria" charset="0"/>
              </a:rPr>
              <a:t>المقدمة من مايكروسوفت خدمة لتحليل الأعمال. تقدم تصوير بيانات تفاعلي مع إمكانيات ذكاء الأعمال، حيث تسمح للمستخدم النهائي بإنشاء التقارير بأنفسهم، بدون الحاجة للاعتماد على موظفي تقنية المعلومات أو مدراء قواعد البيانات.</a:t>
            </a:r>
            <a:endParaRPr lang="en-US" sz="1600" dirty="0">
              <a:latin typeface="Alexandria" charset="0"/>
              <a:cs typeface="Alexandria" charset="0"/>
            </a:endParaRP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و تُعد </a:t>
            </a:r>
            <a:r>
              <a:rPr lang="en-US" sz="1600" b="1" u="sng" dirty="0" err="1">
                <a:solidFill>
                  <a:srgbClr val="00B0F0"/>
                </a:solidFill>
                <a:latin typeface="Alexandria" charset="0"/>
                <a:cs typeface="Alexandria" charset="0"/>
              </a:rPr>
              <a:t>Numerous.ai</a:t>
            </a:r>
            <a:r>
              <a:rPr lang="en-US" sz="1600" b="1" u="sng" dirty="0">
                <a:solidFill>
                  <a:srgbClr val="00B0F0"/>
                </a:solidFill>
                <a:latin typeface="Alexandria" charset="0"/>
                <a:cs typeface="Alexandria" charset="0"/>
              </a:rPr>
              <a:t> </a:t>
            </a:r>
            <a:r>
              <a:rPr lang="ar-SA" sz="1600" dirty="0">
                <a:latin typeface="Alexandria" charset="0"/>
                <a:cs typeface="Alexandria" charset="0"/>
              </a:rPr>
              <a:t>امتدادًا لـ</a:t>
            </a:r>
            <a:r>
              <a:rPr lang="en-US" sz="1600" b="1" u="sng" dirty="0">
                <a:solidFill>
                  <a:srgbClr val="00B0F0"/>
                </a:solidFill>
                <a:latin typeface="Alexandria" charset="0"/>
                <a:cs typeface="Alexandria" charset="0"/>
              </a:rPr>
              <a:t>Google Sheet </a:t>
            </a:r>
            <a:r>
              <a:rPr lang="ar-SA" sz="1600" dirty="0">
                <a:latin typeface="Alexandria" charset="0"/>
                <a:cs typeface="Alexandria" charset="0"/>
              </a:rPr>
              <a:t>و</a:t>
            </a:r>
            <a:r>
              <a:rPr lang="en-US" sz="1600" b="1" u="sng" dirty="0">
                <a:solidFill>
                  <a:srgbClr val="00B0F0"/>
                </a:solidFill>
                <a:latin typeface="Alexandria" charset="0"/>
                <a:cs typeface="Alexandria" charset="0"/>
              </a:rPr>
              <a:t>Excel</a:t>
            </a:r>
            <a:r>
              <a:rPr lang="en-US" sz="1600" dirty="0">
                <a:latin typeface="Alexandria" charset="0"/>
                <a:cs typeface="Alexandria" charset="0"/>
              </a:rPr>
              <a:t> </a:t>
            </a:r>
            <a:r>
              <a:rPr lang="ar-SA" sz="1600" dirty="0">
                <a:latin typeface="Alexandria" charset="0"/>
                <a:cs typeface="Alexandria" charset="0"/>
              </a:rPr>
              <a:t>ولها خطة مجانية ومتميزة، تُحول جدولك إلى جدول مفهوم لتبسيط عمليات استخراج البيانات والصيغ. </a:t>
            </a:r>
          </a:p>
        </p:txBody>
      </p:sp>
      <p:sp>
        <p:nvSpPr>
          <p:cNvPr id="4" name="TextBox 3">
            <a:extLst>
              <a:ext uri="{FF2B5EF4-FFF2-40B4-BE49-F238E27FC236}">
                <a16:creationId xmlns:a16="http://schemas.microsoft.com/office/drawing/2014/main" id="{6D8A6926-9865-4F99-9603-A8BD0AB595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EAB720-FDA4-FB12-B0D4-550D4F3EB3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B77F402-2094-6E26-8F2A-E09D5A955900}"/>
              </a:ext>
            </a:extLst>
          </p:cNvPr>
          <p:cNvSpPr txBox="1"/>
          <p:nvPr/>
        </p:nvSpPr>
        <p:spPr>
          <a:xfrm>
            <a:off x="2401387" y="1211854"/>
            <a:ext cx="8576434"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دمج الذكاء الاصطناعي والمهارات البشرية في الاستقصاء</a:t>
            </a:r>
          </a:p>
        </p:txBody>
      </p:sp>
    </p:spTree>
    <p:extLst>
      <p:ext uri="{BB962C8B-B14F-4D97-AF65-F5344CB8AC3E}">
        <p14:creationId xmlns:p14="http://schemas.microsoft.com/office/powerpoint/2010/main" val="1319338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862276" cy="3977307"/>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الإعلام والذكاء الاصطناعي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يشكل الذكاء الاصطناعي تحولًا نوعيًا في صناعة الإعلام؟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الذكاء الاصطناعي في التحقيقات الاستقصائية التقليدية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طرق استخدام الذكاء الاصطناعي لـ</a:t>
            </a:r>
            <a:r>
              <a:rPr lang="en-US" dirty="0">
                <a:latin typeface="Alexandria" charset="0"/>
                <a:cs typeface="Alexandria" charset="0"/>
              </a:rPr>
              <a:t>OSINT</a:t>
            </a:r>
          </a:p>
          <a:p>
            <a:pPr marL="285750" indent="-285750" algn="r" rtl="1">
              <a:lnSpc>
                <a:spcPts val="3000"/>
              </a:lnSpc>
              <a:spcBef>
                <a:spcPts val="600"/>
              </a:spcBef>
              <a:buFont typeface="Wingdings" pitchFamily="2" charset="2"/>
              <a:buChar char="§"/>
            </a:pPr>
            <a:r>
              <a:rPr lang="ar-SA" dirty="0">
                <a:latin typeface="Alexandria" charset="0"/>
                <a:cs typeface="Alexandria" charset="0"/>
              </a:rPr>
              <a:t>نصائح لاستخدام (تشات جي بي تي) كأداة بحث سريعة في التحقيقات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بعض الاستخدامات العمليّة للبحث السريع على </a:t>
            </a:r>
            <a:r>
              <a:rPr lang="en-US" dirty="0">
                <a:latin typeface="Alexandria" charset="0"/>
                <a:cs typeface="Alexandria" charset="0"/>
              </a:rPr>
              <a:t>ChatGPT </a:t>
            </a:r>
          </a:p>
          <a:p>
            <a:pPr marL="285750" indent="-285750" algn="r" rtl="1">
              <a:lnSpc>
                <a:spcPts val="3000"/>
              </a:lnSpc>
              <a:spcBef>
                <a:spcPts val="600"/>
              </a:spcBef>
              <a:buFont typeface="Wingdings" pitchFamily="2" charset="2"/>
              <a:buChar char="§"/>
            </a:pPr>
            <a:r>
              <a:rPr lang="ar-SA" dirty="0">
                <a:latin typeface="Alexandria" charset="0"/>
                <a:cs typeface="Alexandria" charset="0"/>
              </a:rPr>
              <a:t>دمج الذكاء الاصطناعي والمهارات البشرية في الاستقصاء</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ar-SA" sz="3200" b="1" dirty="0">
                <a:solidFill>
                  <a:schemeClr val="bg1"/>
                </a:solidFill>
                <a:latin typeface="Alexandria" charset="0"/>
                <a:cs typeface="Alexandria" charset="0"/>
              </a:rPr>
              <a:t>10</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25021</TotalTime>
  <Words>5190</Words>
  <Application>Microsoft Macintosh PowerPoint</Application>
  <PresentationFormat>Widescreen</PresentationFormat>
  <Paragraphs>326</Paragraphs>
  <Slides>43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1343</cp:revision>
  <dcterms:created xsi:type="dcterms:W3CDTF">2023-04-29T09:08:00Z</dcterms:created>
  <dcterms:modified xsi:type="dcterms:W3CDTF">2024-10-27T13:45:57Z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