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8"/>
  </p:notesMasterIdLst>
  <p:sldIdLst>
    <p:sldId id="480" r:id="rId6"/>
    <p:sldId id="303" r:id="rId7"/>
    <p:sldId id="271" r:id="rId8"/>
    <p:sldId id="520" r:id="rId9"/>
    <p:sldId id="313" r:id="rId10"/>
    <p:sldId id="517" r:id="rId11"/>
    <p:sldId id="553" r:id="rId12"/>
    <p:sldId id="554" r:id="rId13"/>
    <p:sldId id="555" r:id="rId14"/>
    <p:sldId id="530" r:id="rId15"/>
    <p:sldId id="482" r:id="rId16"/>
    <p:sldId id="256" r:id="rId17"/>
    <p:sldId id="546" r:id="rId18"/>
    <p:sldId id="547" r:id="rId19"/>
    <p:sldId id="548" r:id="rId20"/>
    <p:sldId id="556" r:id="rId21"/>
    <p:sldId id="557" r:id="rId22"/>
    <p:sldId id="558" r:id="rId23"/>
    <p:sldId id="559" r:id="rId24"/>
    <p:sldId id="560" r:id="rId25"/>
    <p:sldId id="561" r:id="rId26"/>
    <p:sldId id="486" r:id="rId27"/>
    <p:sldId id="488" r:id="rId28"/>
    <p:sldId id="306" r:id="rId29"/>
    <p:sldId id="487" r:id="rId30"/>
    <p:sldId id="490" r:id="rId31"/>
    <p:sldId id="481" r:id="rId32"/>
    <p:sldId id="492" r:id="rId33"/>
    <p:sldId id="493" r:id="rId34"/>
    <p:sldId id="494" r:id="rId35"/>
    <p:sldId id="495" r:id="rId36"/>
    <p:sldId id="549" r:id="rId37"/>
    <p:sldId id="550" r:id="rId38"/>
    <p:sldId id="543" r:id="rId39"/>
    <p:sldId id="529" r:id="rId40"/>
    <p:sldId id="537" r:id="rId41"/>
    <p:sldId id="538" r:id="rId42"/>
    <p:sldId id="544" r:id="rId43"/>
    <p:sldId id="545" r:id="rId44"/>
    <p:sldId id="551" r:id="rId45"/>
    <p:sldId id="552" r:id="rId46"/>
    <p:sldId id="53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7"/>
            <p14:sldId id="553"/>
            <p14:sldId id="554"/>
            <p14:sldId id="555"/>
            <p14:sldId id="530"/>
            <p14:sldId id="482"/>
            <p14:sldId id="256"/>
            <p14:sldId id="546"/>
            <p14:sldId id="547"/>
            <p14:sldId id="548"/>
            <p14:sldId id="556"/>
            <p14:sldId id="557"/>
            <p14:sldId id="558"/>
            <p14:sldId id="559"/>
            <p14:sldId id="560"/>
            <p14:sldId id="561"/>
            <p14:sldId id="486"/>
            <p14:sldId id="488"/>
            <p14:sldId id="306"/>
            <p14:sldId id="487"/>
            <p14:sldId id="490"/>
            <p14:sldId id="481"/>
            <p14:sldId id="492"/>
            <p14:sldId id="493"/>
            <p14:sldId id="494"/>
            <p14:sldId id="495"/>
            <p14:sldId id="549"/>
            <p14:sldId id="550"/>
            <p14:sldId id="543"/>
            <p14:sldId id="529"/>
          </p14:sldIdLst>
        </p14:section>
        <p14:section name="Untitled Section" id="{2F6AD2C2-46A9-4BC4-94FF-3A698A8E8EFB}">
          <p14:sldIdLst>
            <p14:sldId id="537"/>
            <p14:sldId id="538"/>
            <p14:sldId id="544"/>
            <p14:sldId id="545"/>
            <p14:sldId id="551"/>
            <p14:sldId id="552"/>
            <p14:sldId id="53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58221"/>
    <a:srgbClr val="669BBC"/>
    <a:srgbClr val="FFD200"/>
    <a:srgbClr val="203E5F"/>
    <a:srgbClr val="000000"/>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69779" autoAdjust="0"/>
  </p:normalViewPr>
  <p:slideViewPr>
    <p:cSldViewPr snapToGrid="0">
      <p:cViewPr varScale="1">
        <p:scale>
          <a:sx n="74" d="100"/>
          <a:sy n="74" d="100"/>
        </p:scale>
        <p:origin x="384" y="72"/>
      </p:cViewPr>
      <p:guideLst>
        <p:guide orient="horz" pos="2160"/>
        <p:guide pos="3840"/>
      </p:guideLst>
    </p:cSldViewPr>
  </p:slideViewPr>
  <p:outlineViewPr>
    <p:cViewPr>
      <p:scale>
        <a:sx n="33" d="100"/>
        <a:sy n="33" d="100"/>
      </p:scale>
      <p:origin x="0" y="0"/>
    </p:cViewPr>
  </p:outlin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97392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506144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065928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150219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24623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79778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542236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34523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2391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23427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163838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042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80779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08555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92179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44975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49254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834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6928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4772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864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8523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6008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9820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11/26/2024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398735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news.zu.edu.eg/ShowDetails/14676/17?fbclid=IwY2xjawEePIJleHRuA2FlbQIxMAABHRP6sKQKJ8E" TargetMode="Externa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32.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6" y="2424037"/>
            <a:ext cx="4049011" cy="1446550"/>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مقرر</a:t>
            </a:r>
          </a:p>
          <a:p>
            <a:pPr algn="ctr"/>
            <a:r>
              <a:rPr lang="ar-EG" sz="4400" b="1" dirty="0" smtClean="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10</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275"/>
    </mc:Choice>
    <mc:Fallback xmlns="">
      <p:transition spd="slow" advTm="1727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10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17"/>
    </mc:Choice>
    <mc:Fallback xmlns="">
      <p:transition spd="slow" advTm="531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695231" y="1123950"/>
            <a:ext cx="1036900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1936065" y="549762"/>
            <a:ext cx="102559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301858" y="4884389"/>
            <a:ext cx="4573225" cy="1668214"/>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مفهوم أخلاقيات البحث العلمي وأبرز مسائل البحث العلمي الأخلاقية وأساليب الاهتمام بأخلاقيات البحث العلمي والمبادئ الأساسية لأخلاقيات البحث العلمي و الدستور الأخلاقي وانتهاك الأمانة العلمية ومنع الانتهاكات العلمية والانتحال العلمي وأنواعه .</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428"/>
    </mc:Choice>
    <mc:Fallback xmlns="">
      <p:transition spd="slow" advTm="284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795952" y="1772540"/>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0" y="4999969"/>
            <a:ext cx="6122194" cy="1846659"/>
          </a:xfrm>
          <a:prstGeom prst="rect">
            <a:avLst/>
          </a:prstGeom>
          <a:noFill/>
        </p:spPr>
        <p:txBody>
          <a:bodyPr wrap="square">
            <a:spAutoFit/>
          </a:bodyPr>
          <a:lstStyle/>
          <a:p>
            <a:pPr algn="r" rtl="1">
              <a:lnSpc>
                <a:spcPct val="150000"/>
              </a:lnSpc>
            </a:pPr>
            <a:r>
              <a:rPr lang="ar-EG" sz="1200" dirty="0" smtClean="0">
                <a:latin typeface="Alexandria" charset="0"/>
                <a:cs typeface="Alexandria" charset="0"/>
              </a:rPr>
              <a:t>في المحاضرة السابقة  تم استعراض مفهوم </a:t>
            </a:r>
            <a:r>
              <a:rPr lang="ar-EG" sz="1200" dirty="0">
                <a:latin typeface="Alexandria" charset="0"/>
                <a:cs typeface="Alexandria" charset="0"/>
              </a:rPr>
              <a:t>المكتبة الرقمية ومزاياها والمكتبة الشاملة وأقسام المكتبة الشاملة والانترنت ودوره في خدمة البحث العلمي ومجالات استخدام الانترنت في البحث العلمي، البحث في محركات البحث العلمي في الانترنت، معايير تقييم المعلومات الموجودة على الانترنت، مصادر المعلومات، ما هي أهمية تعريف المصادر في البحث </a:t>
            </a:r>
            <a:r>
              <a:rPr lang="ar-EG" sz="1200" dirty="0" smtClean="0">
                <a:latin typeface="Alexandria" charset="0"/>
                <a:cs typeface="Alexandria" charset="0"/>
              </a:rPr>
              <a:t>العلمي، </a:t>
            </a:r>
            <a:r>
              <a:rPr lang="ar-EG" sz="1200" dirty="0">
                <a:latin typeface="Alexandria" charset="0"/>
                <a:cs typeface="Alexandria" charset="0"/>
              </a:rPr>
              <a:t>لماذا يلجأ الباحثون للبحث عن مصادر علمية؟</a:t>
            </a:r>
          </a:p>
          <a:p>
            <a:pPr algn="r" rtl="1">
              <a:lnSpc>
                <a:spcPct val="150000"/>
              </a:lnSpc>
            </a:pPr>
            <a:r>
              <a:rPr lang="ar-EG" sz="1400" dirty="0" smtClean="0">
                <a:latin typeface="Alexandria" charset="0"/>
                <a:cs typeface="Alexandria" charset="0"/>
              </a:rPr>
              <a:t>.</a:t>
            </a:r>
            <a:endParaRPr lang="ar-EG" sz="1400" dirty="0">
              <a:latin typeface="Alexandria" charset="0"/>
              <a:cs typeface="Alexandria" charset="0"/>
            </a:endParaRPr>
          </a:p>
          <a:p>
            <a:pPr algn="r"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xmlns:p14="http://schemas.microsoft.com/office/powerpoint/2010/main">
    <mc:Choice Requires="p14">
      <p:transition spd="slow" p14:dur="2000" advTm="33535"/>
    </mc:Choice>
    <mc:Fallback xmlns="">
      <p:transition spd="slow" advTm="335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34145"/>
            <a:ext cx="8417320" cy="4093428"/>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مفهوم 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أبرز مسائل البحث العلمي الأخلاقية</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أساليب الاهتمام بأخلاقيات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المبادئ الأساسية لأخلاقيات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الركائز الأساسية لأخلاقيات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المبادئ الأخلاقية المصاحبة لممارسات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المبادئ الأخلاقية المصاحبة لعملية جمع البيانات</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انتهاك الأمانة العلمية</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الانتحال العلمي وأنواعه</a:t>
            </a:r>
          </a:p>
          <a:p>
            <a:pPr algn="justLow" rtl="1">
              <a:lnSpc>
                <a:spcPct val="150000"/>
              </a:lnSpc>
            </a:pPr>
            <a:endParaRPr lang="ar-EG" sz="1400" dirty="0" smtClean="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356"/>
    </mc:Choice>
    <mc:Fallback xmlns="">
      <p:transition spd="slow" advTm="4535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69101" y="108258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أخلاقيات البحث العلمي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5997" y="2024598"/>
            <a:ext cx="8463222" cy="241264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مفهوم أخلاقيات البحث العلمي</a:t>
            </a:r>
          </a:p>
          <a:p>
            <a:pPr algn="justLow" rtl="1">
              <a:lnSpc>
                <a:spcPct val="150000"/>
              </a:lnSpc>
            </a:pPr>
            <a:r>
              <a:rPr lang="ar-EG" sz="1200" dirty="0" smtClean="0">
                <a:latin typeface="Alexandria" charset="0"/>
                <a:cs typeface="Alexandria" charset="0"/>
              </a:rPr>
              <a:t>أخلاقيات </a:t>
            </a:r>
            <a:r>
              <a:rPr lang="ar-EG" sz="1200" dirty="0">
                <a:latin typeface="Alexandria" charset="0"/>
                <a:cs typeface="Alexandria" charset="0"/>
              </a:rPr>
              <a:t>البحث العلمي </a:t>
            </a:r>
            <a:r>
              <a:rPr lang="ar-EG" sz="1200" dirty="0" smtClean="0">
                <a:latin typeface="Alexandria" charset="0"/>
                <a:cs typeface="Alexandria" charset="0"/>
              </a:rPr>
              <a:t>هي </a:t>
            </a:r>
            <a:r>
              <a:rPr lang="ar-EG" sz="1200" dirty="0">
                <a:latin typeface="Alexandria" charset="0"/>
                <a:cs typeface="Alexandria" charset="0"/>
              </a:rPr>
              <a:t>مجموعة من المبادئ العامة </a:t>
            </a:r>
            <a:r>
              <a:rPr lang="ar-EG" sz="1200" dirty="0" smtClean="0">
                <a:latin typeface="Alexandria" charset="0"/>
                <a:cs typeface="Alexandria" charset="0"/>
              </a:rPr>
              <a:t>والمبادئ التوجيهية </a:t>
            </a:r>
            <a:r>
              <a:rPr lang="ar-EG" sz="1200" dirty="0">
                <a:latin typeface="Alexandria" charset="0"/>
                <a:cs typeface="Alexandria" charset="0"/>
              </a:rPr>
              <a:t>التي </a:t>
            </a:r>
            <a:r>
              <a:rPr lang="ar-EG" sz="1200" dirty="0" smtClean="0">
                <a:latin typeface="Alexandria" charset="0"/>
                <a:cs typeface="Alexandria" charset="0"/>
              </a:rPr>
              <a:t>تشكل وتوجه الطريقة </a:t>
            </a:r>
            <a:r>
              <a:rPr lang="ar-EG" sz="1200" dirty="0">
                <a:latin typeface="Alexandria" charset="0"/>
                <a:cs typeface="Alexandria" charset="0"/>
              </a:rPr>
              <a:t>التي </a:t>
            </a:r>
            <a:r>
              <a:rPr lang="ar-EG" sz="1200" dirty="0" smtClean="0">
                <a:latin typeface="Alexandria" charset="0"/>
                <a:cs typeface="Alexandria" charset="0"/>
              </a:rPr>
              <a:t>تصمم بها أي بحوث </a:t>
            </a:r>
            <a:r>
              <a:rPr lang="ar-EG" sz="1200" dirty="0">
                <a:latin typeface="Alexandria" charset="0"/>
                <a:cs typeface="Alexandria" charset="0"/>
              </a:rPr>
              <a:t>تشمل الكائنات </a:t>
            </a:r>
            <a:r>
              <a:rPr lang="ar-EG" sz="1200" dirty="0" smtClean="0">
                <a:latin typeface="Alexandria" charset="0"/>
                <a:cs typeface="Alexandria" charset="0"/>
              </a:rPr>
              <a:t>الحبة </a:t>
            </a:r>
            <a:r>
              <a:rPr lang="ar-EG" sz="1200" dirty="0">
                <a:latin typeface="Alexandria" charset="0"/>
                <a:cs typeface="Alexandria" charset="0"/>
              </a:rPr>
              <a:t>(أي </a:t>
            </a:r>
            <a:r>
              <a:rPr lang="ar-EG" sz="1200" dirty="0" smtClean="0">
                <a:latin typeface="Alexandria" charset="0"/>
                <a:cs typeface="Alexandria" charset="0"/>
              </a:rPr>
              <a:t>البشر والحيوانات والنباتات) وطريقة إجرائها وإدارتها واستخدامها ونشرها. </a:t>
            </a:r>
            <a:r>
              <a:rPr lang="ar-EG" sz="1200" dirty="0">
                <a:latin typeface="Alexandria" charset="0"/>
                <a:cs typeface="Alexandria" charset="0"/>
              </a:rPr>
              <a:t>وفي </a:t>
            </a:r>
            <a:r>
              <a:rPr lang="ar-EG" sz="1200" dirty="0" smtClean="0">
                <a:latin typeface="Alexandria" charset="0"/>
                <a:cs typeface="Alexandria" charset="0"/>
              </a:rPr>
              <a:t>هذه المبادئ يستخدم </a:t>
            </a:r>
            <a:r>
              <a:rPr lang="ar-EG" sz="1200" dirty="0">
                <a:latin typeface="Alexandria" charset="0"/>
                <a:cs typeface="Alexandria" charset="0"/>
              </a:rPr>
              <a:t>مصطلح "البحث" على نطاق واسع: </a:t>
            </a:r>
            <a:r>
              <a:rPr lang="ar-EG" sz="1200" dirty="0" smtClean="0">
                <a:latin typeface="Alexandria" charset="0"/>
                <a:cs typeface="Alexandria" charset="0"/>
              </a:rPr>
              <a:t>فهو يشمل التحقيقات التشخيصية والاستقصائية للقضايا الاجتماعية ذات الأهمية، </a:t>
            </a:r>
            <a:r>
              <a:rPr lang="ar-EG" sz="1200" dirty="0">
                <a:latin typeface="Alexandria" charset="0"/>
                <a:cs typeface="Alexandria" charset="0"/>
              </a:rPr>
              <a:t>فضلا عن العمل المنجز كجزء من </a:t>
            </a:r>
            <a:r>
              <a:rPr lang="ar-EG" sz="1200" dirty="0" smtClean="0">
                <a:latin typeface="Alexandria" charset="0"/>
                <a:cs typeface="Alexandria" charset="0"/>
              </a:rPr>
              <a:t>مسؤوليات </a:t>
            </a:r>
            <a:r>
              <a:rPr lang="ar-EG" sz="1200" dirty="0">
                <a:latin typeface="Alexandria" charset="0"/>
                <a:cs typeface="Alexandria" charset="0"/>
              </a:rPr>
              <a:t>المراقبة </a:t>
            </a:r>
            <a:r>
              <a:rPr lang="ar-EG" sz="1200" dirty="0" smtClean="0">
                <a:latin typeface="Alexandria" charset="0"/>
                <a:cs typeface="Alexandria" charset="0"/>
              </a:rPr>
              <a:t>والتقييم </a:t>
            </a:r>
            <a:r>
              <a:rPr lang="ar-EG" sz="1200" dirty="0">
                <a:latin typeface="Alexandria" charset="0"/>
                <a:cs typeface="Alexandria" charset="0"/>
              </a:rPr>
              <a:t>والمساءلة والتعلم التي تركز على </a:t>
            </a:r>
            <a:r>
              <a:rPr lang="ar-EG" sz="1200" dirty="0" smtClean="0">
                <a:latin typeface="Alexandria" charset="0"/>
                <a:cs typeface="Alexandria" charset="0"/>
              </a:rPr>
              <a:t>جهود محددة  (</a:t>
            </a:r>
            <a:r>
              <a:rPr lang="ar-EG" sz="1200" dirty="0">
                <a:latin typeface="Alexandria" charset="0"/>
                <a:cs typeface="Alexandria" charset="0"/>
              </a:rPr>
              <a:t>التدخل، </a:t>
            </a:r>
            <a:r>
              <a:rPr lang="ar-EG" sz="1200" dirty="0" smtClean="0">
                <a:latin typeface="Alexandria" charset="0"/>
                <a:cs typeface="Alexandria" charset="0"/>
              </a:rPr>
              <a:t>والسياسة، </a:t>
            </a:r>
            <a:r>
              <a:rPr lang="ar-EG" sz="1200" dirty="0">
                <a:latin typeface="Alexandria" charset="0"/>
                <a:cs typeface="Alexandria" charset="0"/>
              </a:rPr>
              <a:t>والبرنامج</a:t>
            </a:r>
            <a:r>
              <a:rPr lang="ar-EG" sz="1200" dirty="0" smtClean="0">
                <a:latin typeface="Alexandria" charset="0"/>
                <a:cs typeface="Alexandria" charset="0"/>
              </a:rPr>
              <a:t>).</a:t>
            </a:r>
          </a:p>
          <a:p>
            <a:pPr algn="justLow" rtl="1">
              <a:lnSpc>
                <a:spcPct val="150000"/>
              </a:lnSpc>
            </a:pPr>
            <a:r>
              <a:rPr lang="ar-EG" sz="1200" dirty="0" smtClean="0">
                <a:latin typeface="Alexandria" charset="0"/>
                <a:cs typeface="Alexandria" charset="0"/>
              </a:rPr>
              <a:t>وفي ذات السياق أيضا، عرفت أخلاقيات البحث </a:t>
            </a:r>
            <a:r>
              <a:rPr lang="ar-EG" sz="1200" dirty="0">
                <a:latin typeface="Alexandria" charset="0"/>
                <a:cs typeface="Alexandria" charset="0"/>
              </a:rPr>
              <a:t>العلمي بأنها </a:t>
            </a:r>
            <a:r>
              <a:rPr lang="ar-EG" sz="1200" dirty="0" smtClean="0">
                <a:latin typeface="Alexandria" charset="0"/>
                <a:cs typeface="Alexandria" charset="0"/>
              </a:rPr>
              <a:t>هي</a:t>
            </a:r>
            <a:r>
              <a:rPr lang="ar-EG" sz="1200" dirty="0">
                <a:latin typeface="Alexandria" charset="0"/>
                <a:cs typeface="Alexandria" charset="0"/>
              </a:rPr>
              <a:t>: مجموعة القواعد </a:t>
            </a:r>
            <a:r>
              <a:rPr lang="ar-EG" sz="1200" dirty="0" smtClean="0">
                <a:latin typeface="Alexandria" charset="0"/>
                <a:cs typeface="Alexandria" charset="0"/>
              </a:rPr>
              <a:t>والمعايير َالتي يتفق عليها أصحاب المهنة الواحدة، يبنون عليها الأنظمة والقوانين العامة.</a:t>
            </a:r>
          </a:p>
          <a:p>
            <a:pPr algn="justLow" rtl="1">
              <a:lnSpc>
                <a:spcPct val="150000"/>
              </a:lnSpc>
            </a:pPr>
            <a:r>
              <a:rPr lang="ar-EG" sz="1200" dirty="0">
                <a:latin typeface="Alexandria" charset="0"/>
                <a:cs typeface="Alexandria" charset="0"/>
              </a:rPr>
              <a:t>إن اتباع أخلاقيات ومبادئ البحث العلمي من الاساسيات التي يجب على أي طالب او باحث علمي الالتزام بها، لأن عدم الالتزام بها سيؤدي الى عواقب وخيمة على الباحث العلمي بشكل خاص، وعلى المجتمع العلمي عموماً</a:t>
            </a:r>
            <a:r>
              <a:rPr lang="ar-EG" sz="1200" dirty="0" smtClean="0">
                <a:latin typeface="Alexandria" charset="0"/>
                <a:cs typeface="Alexandria" charset="0"/>
              </a:rPr>
              <a:t>.</a:t>
            </a:r>
            <a:endParaRPr lang="ar-EG" sz="1200" dirty="0">
              <a:latin typeface="Alexandria" charset="0"/>
              <a:cs typeface="Alexandria" charset="0"/>
            </a:endParaRPr>
          </a:p>
          <a:p>
            <a:pPr algn="justLow" rtl="1">
              <a:lnSpc>
                <a:spcPct val="150000"/>
              </a:lnSpc>
            </a:pPr>
            <a:r>
              <a:rPr lang="ar-EG" sz="1200" dirty="0">
                <a:latin typeface="Alexandria" charset="0"/>
                <a:cs typeface="Alexandria" charset="0"/>
              </a:rPr>
              <a:t>فلا يمكن العمل على تطوير الأبحاث العلمية ومناهج البحث العلمي، في نفس الوقت الذي يتم فيه تجاهل الجانب الأخلاقي لهذه الأبحاث والمناهج.</a:t>
            </a:r>
            <a:endParaRPr lang="ar-EG" sz="1200" dirty="0" smtClean="0">
              <a:latin typeface="Alexandria" charset="0"/>
              <a:cs typeface="Alexandria" charset="0"/>
            </a:endParaRPr>
          </a:p>
        </p:txBody>
      </p:sp>
      <p:sp>
        <p:nvSpPr>
          <p:cNvPr id="32" name="Rectangle 31"/>
          <p:cNvSpPr/>
          <p:nvPr/>
        </p:nvSpPr>
        <p:spPr>
          <a:xfrm>
            <a:off x="3479420" y="9968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575997" y="1000618"/>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748124" y="1377100"/>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106283"/>
    </mc:Choice>
    <mc:Fallback xmlns="">
      <p:transition spd="slow" advTm="10628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69101" y="108258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أخلاقيات البحث العلمي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5997" y="2024598"/>
            <a:ext cx="8463222" cy="1754326"/>
          </a:xfrm>
          <a:prstGeom prst="rect">
            <a:avLst/>
          </a:prstGeom>
          <a:noFill/>
        </p:spPr>
        <p:txBody>
          <a:bodyPr wrap="square" rtlCol="0">
            <a:spAutoFit/>
          </a:bodyPr>
          <a:lstStyle/>
          <a:p>
            <a:pPr algn="justLow" rtl="1">
              <a:lnSpc>
                <a:spcPct val="150000"/>
              </a:lnSpc>
            </a:pPr>
            <a:r>
              <a:rPr lang="ar-EG" sz="1200" dirty="0" smtClean="0">
                <a:latin typeface="Alexandria" charset="0"/>
                <a:cs typeface="Alexandria" charset="0"/>
              </a:rPr>
              <a:t>على </a:t>
            </a:r>
            <a:r>
              <a:rPr lang="ar-EG" sz="1200" dirty="0">
                <a:latin typeface="Alexandria" charset="0"/>
                <a:cs typeface="Alexandria" charset="0"/>
              </a:rPr>
              <a:t>الرغم من التعريفات المتعددة لمفهوم الاخلاق إلا إنه يمكننا ان </a:t>
            </a:r>
            <a:r>
              <a:rPr lang="ar-EG" sz="1200" dirty="0" smtClean="0">
                <a:latin typeface="Alexandria" charset="0"/>
                <a:cs typeface="Alexandria" charset="0"/>
              </a:rPr>
              <a:t>نقدم تعريفا </a:t>
            </a:r>
            <a:r>
              <a:rPr lang="ar-EG" sz="1200" dirty="0">
                <a:latin typeface="Alexandria" charset="0"/>
                <a:cs typeface="Alexandria" charset="0"/>
              </a:rPr>
              <a:t>محددا للأخلاق يتمثل في </a:t>
            </a:r>
            <a:r>
              <a:rPr lang="ar-EG" sz="1200" dirty="0" smtClean="0">
                <a:latin typeface="Alexandria" charset="0"/>
                <a:cs typeface="Alexandria" charset="0"/>
              </a:rPr>
              <a:t>كونها: </a:t>
            </a:r>
            <a:r>
              <a:rPr lang="ar-EG" sz="1200" dirty="0">
                <a:latin typeface="Alexandria" charset="0"/>
                <a:cs typeface="Alexandria" charset="0"/>
              </a:rPr>
              <a:t>مجموعة من المعايير والاجراءات </a:t>
            </a:r>
            <a:r>
              <a:rPr lang="ar-EG" sz="1200" dirty="0" smtClean="0">
                <a:latin typeface="Alexandria" charset="0"/>
                <a:cs typeface="Alexandria" charset="0"/>
              </a:rPr>
              <a:t>والقواعد التي </a:t>
            </a:r>
            <a:r>
              <a:rPr lang="ar-EG" sz="1200" dirty="0">
                <a:latin typeface="Alexandria" charset="0"/>
                <a:cs typeface="Alexandria" charset="0"/>
              </a:rPr>
              <a:t>يتبناها المجتمع ويتفق حولها، والتي تمثل عدد من المبادئ لا يجب </a:t>
            </a:r>
            <a:r>
              <a:rPr lang="ar-EG" sz="1200" dirty="0" smtClean="0">
                <a:latin typeface="Alexandria" charset="0"/>
                <a:cs typeface="Alexandria" charset="0"/>
              </a:rPr>
              <a:t>الخروج عليها </a:t>
            </a:r>
            <a:r>
              <a:rPr lang="ar-EG" sz="1200" dirty="0">
                <a:latin typeface="Alexandria" charset="0"/>
                <a:cs typeface="Alexandria" charset="0"/>
              </a:rPr>
              <a:t>أو </a:t>
            </a:r>
            <a:r>
              <a:rPr lang="ar-EG" sz="1200" dirty="0" smtClean="0">
                <a:latin typeface="Alexandria" charset="0"/>
                <a:cs typeface="Alexandria" charset="0"/>
              </a:rPr>
              <a:t>تجاوزها ( التائب، 2018).</a:t>
            </a:r>
            <a:endParaRPr lang="ar-EG" sz="1200" dirty="0">
              <a:latin typeface="Alexandria" charset="0"/>
              <a:cs typeface="Alexandria" charset="0"/>
            </a:endParaRPr>
          </a:p>
          <a:p>
            <a:pPr algn="justLow" rtl="1">
              <a:lnSpc>
                <a:spcPct val="150000"/>
              </a:lnSpc>
            </a:pPr>
            <a:r>
              <a:rPr lang="ar-EG" sz="1200" dirty="0">
                <a:latin typeface="Alexandria" charset="0"/>
                <a:cs typeface="Alexandria" charset="0"/>
              </a:rPr>
              <a:t>ولكل مهنة من المهن أو حرفة أو وظيفة أو غير ذلك مما يدخل </a:t>
            </a:r>
            <a:r>
              <a:rPr lang="ar-EG" sz="1200" dirty="0" smtClean="0">
                <a:latin typeface="Alexandria" charset="0"/>
                <a:cs typeface="Alexandria" charset="0"/>
              </a:rPr>
              <a:t>تحت ممارسات </a:t>
            </a:r>
            <a:r>
              <a:rPr lang="ar-EG" sz="1200" dirty="0">
                <a:latin typeface="Alexandria" charset="0"/>
                <a:cs typeface="Alexandria" charset="0"/>
              </a:rPr>
              <a:t>الأفراد من أنشطة على اختلاف مجالاتها واتجاهاتها وطبيعتها </a:t>
            </a:r>
            <a:r>
              <a:rPr lang="ar-EG" sz="1200" dirty="0" smtClean="0">
                <a:latin typeface="Alexandria" charset="0"/>
                <a:cs typeface="Alexandria" charset="0"/>
              </a:rPr>
              <a:t>مجموعة من </a:t>
            </a:r>
            <a:r>
              <a:rPr lang="ar-EG" sz="1200" dirty="0">
                <a:latin typeface="Alexandria" charset="0"/>
                <a:cs typeface="Alexandria" charset="0"/>
              </a:rPr>
              <a:t>القواعد، التي تحكم وتنظم وتحدد </a:t>
            </a:r>
            <a:r>
              <a:rPr lang="ar-EG" sz="1200" dirty="0" smtClean="0">
                <a:latin typeface="Alexandria" charset="0"/>
                <a:cs typeface="Alexandria" charset="0"/>
              </a:rPr>
              <a:t>وتوجه وترسم </a:t>
            </a:r>
            <a:r>
              <a:rPr lang="ar-EG" sz="1200" dirty="0">
                <a:latin typeface="Alexandria" charset="0"/>
                <a:cs typeface="Alexandria" charset="0"/>
              </a:rPr>
              <a:t>حدود ما يجب ان تلتزم </a:t>
            </a:r>
            <a:r>
              <a:rPr lang="ar-EG" sz="1200" dirty="0" smtClean="0">
                <a:latin typeface="Alexandria" charset="0"/>
                <a:cs typeface="Alexandria" charset="0"/>
              </a:rPr>
              <a:t>به وتخضع </a:t>
            </a:r>
            <a:r>
              <a:rPr lang="ar-EG" sz="1200" dirty="0">
                <a:latin typeface="Alexandria" charset="0"/>
                <a:cs typeface="Alexandria" charset="0"/>
              </a:rPr>
              <a:t>له من ضوابط، وهي ما يمكن ان نطلق عليه الاخلاقيات المتصلة </a:t>
            </a:r>
            <a:r>
              <a:rPr lang="ar-EG" sz="1200" dirty="0" smtClean="0">
                <a:latin typeface="Alexandria" charset="0"/>
                <a:cs typeface="Alexandria" charset="0"/>
              </a:rPr>
              <a:t>بكل مهنة </a:t>
            </a:r>
            <a:r>
              <a:rPr lang="ar-EG" sz="1200" dirty="0">
                <a:latin typeface="Alexandria" charset="0"/>
                <a:cs typeface="Alexandria" charset="0"/>
              </a:rPr>
              <a:t>او </a:t>
            </a:r>
            <a:r>
              <a:rPr lang="ar-EG" sz="1200" dirty="0" smtClean="0">
                <a:latin typeface="Alexandria" charset="0"/>
                <a:cs typeface="Alexandria" charset="0"/>
              </a:rPr>
              <a:t>نشاط ( التائب، 2018).</a:t>
            </a:r>
          </a:p>
          <a:p>
            <a:pPr algn="justLow" rtl="1">
              <a:lnSpc>
                <a:spcPct val="150000"/>
              </a:lnSpc>
            </a:pPr>
            <a:r>
              <a:rPr lang="ar-EG" sz="1200" dirty="0">
                <a:latin typeface="Alexandria" charset="0"/>
                <a:cs typeface="Alexandria" charset="0"/>
              </a:rPr>
              <a:t>والبحث العلمي كمجال يتصل بكل ما يتعلق بالحياة في مختلف </a:t>
            </a:r>
            <a:r>
              <a:rPr lang="ar-EG" sz="1200" dirty="0" smtClean="0">
                <a:latin typeface="Alexandria" charset="0"/>
                <a:cs typeface="Alexandria" charset="0"/>
              </a:rPr>
              <a:t>ابعادها الاجتماعية </a:t>
            </a:r>
            <a:r>
              <a:rPr lang="ar-EG" sz="1200" dirty="0">
                <a:latin typeface="Alexandria" charset="0"/>
                <a:cs typeface="Alexandria" charset="0"/>
              </a:rPr>
              <a:t>والسياسية والاقتصادية والاعلامية، وغير ذلك، يتطلب </a:t>
            </a:r>
            <a:r>
              <a:rPr lang="ar-EG" sz="1200" dirty="0" smtClean="0">
                <a:latin typeface="Alexandria" charset="0"/>
                <a:cs typeface="Alexandria" charset="0"/>
              </a:rPr>
              <a:t>الالتزام بمنظومة </a:t>
            </a:r>
            <a:r>
              <a:rPr lang="ar-EG" sz="1200" dirty="0">
                <a:latin typeface="Alexandria" charset="0"/>
                <a:cs typeface="Alexandria" charset="0"/>
              </a:rPr>
              <a:t>من المعايير الاخلاقية المتفق عليها، والتي تلزم الباحثين بمجموعة </a:t>
            </a:r>
            <a:r>
              <a:rPr lang="ar-EG" sz="1200" dirty="0" smtClean="0">
                <a:latin typeface="Alexandria" charset="0"/>
                <a:cs typeface="Alexandria" charset="0"/>
              </a:rPr>
              <a:t>من القواعد </a:t>
            </a:r>
            <a:r>
              <a:rPr lang="ar-EG" sz="1200" dirty="0">
                <a:latin typeface="Alexandria" charset="0"/>
                <a:cs typeface="Alexandria" charset="0"/>
              </a:rPr>
              <a:t>العامة التي يجب مراعاتها والتوقف </a:t>
            </a:r>
            <a:r>
              <a:rPr lang="ar-EG" sz="1200" dirty="0" smtClean="0">
                <a:latin typeface="Alexandria" charset="0"/>
                <a:cs typeface="Alexandria" charset="0"/>
              </a:rPr>
              <a:t>عندها ( التائب، 2018).</a:t>
            </a:r>
          </a:p>
        </p:txBody>
      </p:sp>
      <p:sp>
        <p:nvSpPr>
          <p:cNvPr id="32" name="Rectangle 31"/>
          <p:cNvSpPr/>
          <p:nvPr/>
        </p:nvSpPr>
        <p:spPr>
          <a:xfrm>
            <a:off x="3479420" y="9968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575997" y="1000618"/>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748124" y="1377100"/>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49936560"/>
      </p:ext>
    </p:extLst>
  </p:cSld>
  <p:clrMapOvr>
    <a:masterClrMapping/>
  </p:clrMapOvr>
  <mc:AlternateContent xmlns:mc="http://schemas.openxmlformats.org/markup-compatibility/2006" xmlns:p14="http://schemas.microsoft.com/office/powerpoint/2010/main">
    <mc:Choice Requires="p14">
      <p:transition spd="slow" p14:dur="2000" advTm="134010"/>
    </mc:Choice>
    <mc:Fallback xmlns="">
      <p:transition spd="slow" advTm="13401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69101" y="108258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أخلاقيات البحث العلمي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5997" y="2024598"/>
            <a:ext cx="8463222" cy="1668214"/>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ونظرا للتطور الهائل والضخم في مجالات البحث العلمي، والتوسع </a:t>
            </a:r>
            <a:r>
              <a:rPr lang="ar-EG" sz="1400" dirty="0" smtClean="0">
                <a:latin typeface="Alexandria" charset="0"/>
                <a:cs typeface="Alexandria" charset="0"/>
              </a:rPr>
              <a:t>في استخدامه </a:t>
            </a:r>
            <a:r>
              <a:rPr lang="ar-EG" sz="1400" dirty="0">
                <a:latin typeface="Alexandria" charset="0"/>
                <a:cs typeface="Alexandria" charset="0"/>
              </a:rPr>
              <a:t>في كافة الحقول العلمية، وازدياد الاعتماد عليه في مختلف </a:t>
            </a:r>
            <a:r>
              <a:rPr lang="ar-EG" sz="1400" dirty="0" smtClean="0">
                <a:latin typeface="Alexandria" charset="0"/>
                <a:cs typeface="Alexandria" charset="0"/>
              </a:rPr>
              <a:t>مناحي الحياة </a:t>
            </a:r>
            <a:r>
              <a:rPr lang="ar-EG" sz="1400" dirty="0">
                <a:latin typeface="Alexandria" charset="0"/>
                <a:cs typeface="Alexandria" charset="0"/>
              </a:rPr>
              <a:t>وبدون استثناء، فقد صار لزاما على المجتمع الانساني ان ينتبه إلى </a:t>
            </a:r>
            <a:r>
              <a:rPr lang="ar-EG" sz="1400" dirty="0" smtClean="0">
                <a:latin typeface="Alexandria" charset="0"/>
                <a:cs typeface="Alexandria" charset="0"/>
              </a:rPr>
              <a:t>أهمية الالتزام </a:t>
            </a:r>
            <a:r>
              <a:rPr lang="ar-EG" sz="1400" dirty="0">
                <a:latin typeface="Alexandria" charset="0"/>
                <a:cs typeface="Alexandria" charset="0"/>
              </a:rPr>
              <a:t>بوضع ضوابط اخلاقية تحكم سير البحث العلمي، بما يمكن من </a:t>
            </a:r>
            <a:r>
              <a:rPr lang="ar-EG" sz="1400" dirty="0" smtClean="0">
                <a:latin typeface="Alexandria" charset="0"/>
                <a:cs typeface="Alexandria" charset="0"/>
              </a:rPr>
              <a:t>الاستفادة من </a:t>
            </a:r>
            <a:r>
              <a:rPr lang="ar-EG" sz="1400" dirty="0">
                <a:latin typeface="Alexandria" charset="0"/>
                <a:cs typeface="Alexandria" charset="0"/>
              </a:rPr>
              <a:t>نتائجه بالصورة المثلى من ناحية، ويحفظ الكرامة الانسانية </a:t>
            </a:r>
            <a:r>
              <a:rPr lang="ar-EG" sz="1400" dirty="0" smtClean="0">
                <a:latin typeface="Alexandria" charset="0"/>
                <a:cs typeface="Alexandria" charset="0"/>
              </a:rPr>
              <a:t>للأفراد والمجتمعات </a:t>
            </a:r>
            <a:r>
              <a:rPr lang="ar-EG" sz="1400" dirty="0">
                <a:latin typeface="Alexandria" charset="0"/>
                <a:cs typeface="Alexandria" charset="0"/>
              </a:rPr>
              <a:t>من ناحية أخرى، ويضمن عدم خروج الباحثين على </a:t>
            </a:r>
            <a:r>
              <a:rPr lang="ar-EG" sz="1400" dirty="0" smtClean="0">
                <a:latin typeface="Alexandria" charset="0"/>
                <a:cs typeface="Alexandria" charset="0"/>
              </a:rPr>
              <a:t>الأهداف الانسانية </a:t>
            </a:r>
            <a:r>
              <a:rPr lang="ar-EG" sz="1400" dirty="0">
                <a:latin typeface="Alexandria" charset="0"/>
                <a:cs typeface="Alexandria" charset="0"/>
              </a:rPr>
              <a:t>والنبيلة للعلم، وتوظيف نتائج البحث العلمي في خدمة التطور الانساني</a:t>
            </a:r>
            <a:r>
              <a:rPr lang="ar-EG" sz="1400" dirty="0" smtClean="0">
                <a:latin typeface="Alexandria" charset="0"/>
                <a:cs typeface="Alexandria" charset="0"/>
              </a:rPr>
              <a:t>،  دون </a:t>
            </a:r>
            <a:r>
              <a:rPr lang="ar-EG" sz="1400" dirty="0">
                <a:latin typeface="Alexandria" charset="0"/>
                <a:cs typeface="Alexandria" charset="0"/>
              </a:rPr>
              <a:t>المساس بالقيم العليا، أو النيل من كرامة البشر، أو التعدي على حقوقهم، </a:t>
            </a:r>
            <a:r>
              <a:rPr lang="ar-EG" sz="1400" dirty="0" smtClean="0">
                <a:latin typeface="Alexandria" charset="0"/>
                <a:cs typeface="Alexandria" charset="0"/>
              </a:rPr>
              <a:t>أو استغلال </a:t>
            </a:r>
            <a:r>
              <a:rPr lang="ar-EG" sz="1400" dirty="0">
                <a:latin typeface="Alexandria" charset="0"/>
                <a:cs typeface="Alexandria" charset="0"/>
              </a:rPr>
              <a:t>ظروفهم المادية أو الصحية أو الاجتماعية، أو غير ذلك. ( التائب، 2018).</a:t>
            </a:r>
            <a:endParaRPr lang="ar-EG" sz="1400" dirty="0" smtClean="0">
              <a:latin typeface="Alexandria" charset="0"/>
              <a:cs typeface="Alexandria" charset="0"/>
            </a:endParaRPr>
          </a:p>
        </p:txBody>
      </p:sp>
      <p:sp>
        <p:nvSpPr>
          <p:cNvPr id="32" name="Rectangle 31"/>
          <p:cNvSpPr/>
          <p:nvPr/>
        </p:nvSpPr>
        <p:spPr>
          <a:xfrm>
            <a:off x="3479420" y="9968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575997" y="1000618"/>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748124" y="1377100"/>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14961222"/>
      </p:ext>
    </p:extLst>
  </p:cSld>
  <p:clrMapOvr>
    <a:masterClrMapping/>
  </p:clrMapOvr>
  <mc:AlternateContent xmlns:mc="http://schemas.openxmlformats.org/markup-compatibility/2006" xmlns:p14="http://schemas.microsoft.com/office/powerpoint/2010/main">
    <mc:Choice Requires="p14">
      <p:transition spd="slow" p14:dur="2000" advTm="57718"/>
    </mc:Choice>
    <mc:Fallback xmlns="">
      <p:transition spd="slow" advTm="5771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69101" y="108258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أخلاقيات البحث العلمي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5997" y="2024598"/>
            <a:ext cx="8463222" cy="1754326"/>
          </a:xfrm>
          <a:prstGeom prst="rect">
            <a:avLst/>
          </a:prstGeom>
          <a:noFill/>
        </p:spPr>
        <p:txBody>
          <a:bodyPr wrap="square" rtlCol="0">
            <a:spAutoFit/>
          </a:bodyPr>
          <a:lstStyle/>
          <a:p>
            <a:pPr algn="justLow" rtl="1">
              <a:lnSpc>
                <a:spcPct val="150000"/>
              </a:lnSpc>
            </a:pPr>
            <a:r>
              <a:rPr lang="ar-EG" sz="1200" dirty="0">
                <a:latin typeface="Alexandria" charset="0"/>
                <a:cs typeface="Alexandria" charset="0"/>
              </a:rPr>
              <a:t>ان عدم الالتزام بالضوابط الاخلاقية في البحث العلمي من شأنه ان يقود </a:t>
            </a:r>
            <a:r>
              <a:rPr lang="ar-EG" sz="1200" dirty="0" smtClean="0">
                <a:latin typeface="Alexandria" charset="0"/>
                <a:cs typeface="Alexandria" charset="0"/>
              </a:rPr>
              <a:t>إلى أزمة </a:t>
            </a:r>
            <a:r>
              <a:rPr lang="ar-EG" sz="1200" dirty="0">
                <a:latin typeface="Alexandria" charset="0"/>
                <a:cs typeface="Alexandria" charset="0"/>
              </a:rPr>
              <a:t>حقيقية تهدد استقرار واستمرار المجتمع الانساني</a:t>
            </a:r>
            <a:r>
              <a:rPr lang="ar-EG" sz="1200" dirty="0" smtClean="0">
                <a:latin typeface="Alexandria" charset="0"/>
                <a:cs typeface="Alexandria" charset="0"/>
              </a:rPr>
              <a:t>، وتنذر </a:t>
            </a:r>
            <a:r>
              <a:rPr lang="ar-EG" sz="1200" dirty="0">
                <a:latin typeface="Alexandria" charset="0"/>
                <a:cs typeface="Alexandria" charset="0"/>
              </a:rPr>
              <a:t>بعواقب وخيمة</a:t>
            </a:r>
            <a:r>
              <a:rPr lang="ar-EG" sz="1200" dirty="0" smtClean="0">
                <a:latin typeface="Alexandria" charset="0"/>
                <a:cs typeface="Alexandria" charset="0"/>
              </a:rPr>
              <a:t>،  خاصة </a:t>
            </a:r>
            <a:r>
              <a:rPr lang="ar-EG" sz="1200" dirty="0">
                <a:latin typeface="Alexandria" charset="0"/>
                <a:cs typeface="Alexandria" charset="0"/>
              </a:rPr>
              <a:t>في ظل ما تشهده البشرية من اختراعات مذهلة في </a:t>
            </a:r>
            <a:r>
              <a:rPr lang="ar-EG" sz="1200" dirty="0" smtClean="0">
                <a:latin typeface="Alexandria" charset="0"/>
                <a:cs typeface="Alexandria" charset="0"/>
              </a:rPr>
              <a:t>التكنولوجيا واستخداماتها </a:t>
            </a:r>
            <a:r>
              <a:rPr lang="ar-EG" sz="1200" dirty="0">
                <a:latin typeface="Alexandria" charset="0"/>
                <a:cs typeface="Alexandria" charset="0"/>
              </a:rPr>
              <a:t>المتزايدة في حياتنا اليومية، كما ان اهمال البعد الاخلاقي في </a:t>
            </a:r>
            <a:r>
              <a:rPr lang="ar-EG" sz="1200" dirty="0" smtClean="0">
                <a:latin typeface="Alexandria" charset="0"/>
                <a:cs typeface="Alexandria" charset="0"/>
              </a:rPr>
              <a:t>البحث العلمي </a:t>
            </a:r>
            <a:r>
              <a:rPr lang="ar-EG" sz="1200" dirty="0">
                <a:latin typeface="Alexandria" charset="0"/>
                <a:cs typeface="Alexandria" charset="0"/>
              </a:rPr>
              <a:t>سيؤثر ليس فقط في تهديد استقرار المجتمع، بل سيشكك ايضا في </a:t>
            </a:r>
            <a:r>
              <a:rPr lang="ar-EG" sz="1200" dirty="0" smtClean="0">
                <a:latin typeface="Alexandria" charset="0"/>
                <a:cs typeface="Alexandria" charset="0"/>
              </a:rPr>
              <a:t>قيمة البحث </a:t>
            </a:r>
            <a:r>
              <a:rPr lang="ar-EG" sz="1200" dirty="0">
                <a:latin typeface="Alexandria" charset="0"/>
                <a:cs typeface="Alexandria" charset="0"/>
              </a:rPr>
              <a:t>العلمي، وفي أهميته، وسيؤثر في مكانة الباحثين والدور المنوط بهم، </a:t>
            </a:r>
            <a:r>
              <a:rPr lang="ar-EG" sz="1200" dirty="0" smtClean="0">
                <a:latin typeface="Alexandria" charset="0"/>
                <a:cs typeface="Alexandria" charset="0"/>
              </a:rPr>
              <a:t>وهو ما </a:t>
            </a:r>
            <a:r>
              <a:rPr lang="ar-EG" sz="1200" dirty="0">
                <a:latin typeface="Alexandria" charset="0"/>
                <a:cs typeface="Alexandria" charset="0"/>
              </a:rPr>
              <a:t>يتطلب من الباحثين ان يعوا أهمية وخطورة وحساسية دورهم في المجتمع</a:t>
            </a:r>
            <a:r>
              <a:rPr lang="ar-EG" sz="1200" dirty="0" smtClean="0">
                <a:latin typeface="Alexandria" charset="0"/>
                <a:cs typeface="Alexandria" charset="0"/>
              </a:rPr>
              <a:t>،  لذلك </a:t>
            </a:r>
            <a:r>
              <a:rPr lang="ar-EG" sz="1200" dirty="0">
                <a:latin typeface="Alexandria" charset="0"/>
                <a:cs typeface="Alexandria" charset="0"/>
              </a:rPr>
              <a:t>فإن على من يرغب في الولوج إلى عالم البحث العلمي في حقوله </a:t>
            </a:r>
            <a:r>
              <a:rPr lang="ar-EG" sz="1200" dirty="0" smtClean="0">
                <a:latin typeface="Alexandria" charset="0"/>
                <a:cs typeface="Alexandria" charset="0"/>
              </a:rPr>
              <a:t>المختلفة ان </a:t>
            </a:r>
            <a:r>
              <a:rPr lang="ar-EG" sz="1200" dirty="0">
                <a:latin typeface="Alexandria" charset="0"/>
                <a:cs typeface="Alexandria" charset="0"/>
              </a:rPr>
              <a:t>يكون على اطلاع ودراية ومعرفة عميقة بأخلاقيات البحث العلمي، بما </a:t>
            </a:r>
            <a:r>
              <a:rPr lang="ar-EG" sz="1200" dirty="0" smtClean="0">
                <a:latin typeface="Alexandria" charset="0"/>
                <a:cs typeface="Alexandria" charset="0"/>
              </a:rPr>
              <a:t>يمكنه من </a:t>
            </a:r>
            <a:r>
              <a:rPr lang="ar-EG" sz="1200" dirty="0">
                <a:latin typeface="Alexandria" charset="0"/>
                <a:cs typeface="Alexandria" charset="0"/>
              </a:rPr>
              <a:t>ممارسة دوره البحثي في اطار انساني، يحفظ مكانة البحث وهيبة الباحثين</a:t>
            </a:r>
            <a:r>
              <a:rPr lang="ar-EG" sz="1200" dirty="0" smtClean="0">
                <a:latin typeface="Alexandria" charset="0"/>
                <a:cs typeface="Alexandria" charset="0"/>
              </a:rPr>
              <a:t>، ويعلي </a:t>
            </a:r>
            <a:r>
              <a:rPr lang="ar-EG" sz="1200" dirty="0">
                <a:latin typeface="Alexandria" charset="0"/>
                <a:cs typeface="Alexandria" charset="0"/>
              </a:rPr>
              <a:t>من قدر ما يتوصلون اليه من نتائج تفيد في حل مشكلات المجتمع، </a:t>
            </a:r>
            <a:r>
              <a:rPr lang="ar-EG" sz="1200" dirty="0" smtClean="0">
                <a:latin typeface="Alexandria" charset="0"/>
                <a:cs typeface="Alexandria" charset="0"/>
              </a:rPr>
              <a:t>وتسهم في تطوره ( التائب، 2018).</a:t>
            </a:r>
          </a:p>
        </p:txBody>
      </p:sp>
      <p:sp>
        <p:nvSpPr>
          <p:cNvPr id="32" name="Rectangle 31"/>
          <p:cNvSpPr/>
          <p:nvPr/>
        </p:nvSpPr>
        <p:spPr>
          <a:xfrm>
            <a:off x="3479420" y="9968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575997" y="1000618"/>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748124" y="1377100"/>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7346374"/>
      </p:ext>
    </p:extLst>
  </p:cSld>
  <p:clrMapOvr>
    <a:masterClrMapping/>
  </p:clrMapOvr>
  <mc:AlternateContent xmlns:mc="http://schemas.openxmlformats.org/markup-compatibility/2006" xmlns:p14="http://schemas.microsoft.com/office/powerpoint/2010/main">
    <mc:Choice Requires="p14">
      <p:transition spd="slow" p14:dur="2000" advTm="78810"/>
    </mc:Choice>
    <mc:Fallback xmlns="">
      <p:transition spd="slow" advTm="7881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أبرز مسائل البحث العلمي الأخلاقية</a:t>
            </a:r>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84435"/>
            <a:ext cx="8309245" cy="4293483"/>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من </a:t>
            </a:r>
            <a:r>
              <a:rPr lang="ar-EG" sz="1400" dirty="0">
                <a:latin typeface="Alexandria" charset="0"/>
                <a:cs typeface="Alexandria" charset="0"/>
              </a:rPr>
              <a:t>أهم مسائل أخلاقيات ومبادئ البحث العلمي التي يفترض الالتزام بها</a:t>
            </a:r>
            <a:r>
              <a:rPr lang="ar-EG" sz="1400" dirty="0" smtClean="0">
                <a:latin typeface="Alexandria" charset="0"/>
                <a:cs typeface="Alexandria" charset="0"/>
              </a:rPr>
              <a:t>:</a:t>
            </a:r>
            <a:endParaRPr lang="ar-EG" sz="1400" dirty="0">
              <a:latin typeface="Alexandria" charset="0"/>
              <a:cs typeface="Alexandria" charset="0"/>
            </a:endParaRPr>
          </a:p>
          <a:p>
            <a:pPr marL="285750" indent="-285750" algn="justLow" rtl="1">
              <a:lnSpc>
                <a:spcPct val="150000"/>
              </a:lnSpc>
              <a:buFont typeface="Wingdings" panose="05000000000000000000" pitchFamily="2" charset="2"/>
              <a:buChar char="v"/>
            </a:pPr>
            <a:r>
              <a:rPr lang="ar-EG" sz="1400" b="1" dirty="0" smtClean="0">
                <a:solidFill>
                  <a:srgbClr val="00AEEF"/>
                </a:solidFill>
                <a:latin typeface="Alexandria" charset="0"/>
                <a:cs typeface="Alexandria" charset="0"/>
              </a:rPr>
              <a:t>النزاهة والصدق والأمانة</a:t>
            </a:r>
            <a:r>
              <a:rPr lang="ar-EG" sz="1400" dirty="0" smtClean="0">
                <a:latin typeface="Alexandria" charset="0"/>
                <a:cs typeface="Alexandria" charset="0"/>
              </a:rPr>
              <a:t>: </a:t>
            </a:r>
            <a:r>
              <a:rPr lang="ar-EG" sz="1400" dirty="0">
                <a:latin typeface="Alexandria" charset="0"/>
                <a:cs typeface="Alexandria" charset="0"/>
              </a:rPr>
              <a:t>إن الأمانة العلمية والنزاهة من الأخلاقيات التي يفترض أن يتسم بها كل طالب او باحث علمي أو ناشر للأبحاث والمقالات </a:t>
            </a:r>
            <a:r>
              <a:rPr lang="ar-EG" sz="1400" dirty="0" smtClean="0">
                <a:latin typeface="Alexandria" charset="0"/>
                <a:cs typeface="Alexandria" charset="0"/>
              </a:rPr>
              <a:t>الأكاديمية.</a:t>
            </a:r>
          </a:p>
          <a:p>
            <a:pPr marL="285750" indent="-285750" algn="justLow" rtl="1">
              <a:lnSpc>
                <a:spcPct val="150000"/>
              </a:lnSpc>
              <a:buFont typeface="Wingdings" panose="05000000000000000000" pitchFamily="2" charset="2"/>
              <a:buChar char="v"/>
            </a:pPr>
            <a:r>
              <a:rPr lang="ar-EG" sz="1400" dirty="0" smtClean="0">
                <a:latin typeface="Alexandria" charset="0"/>
                <a:cs typeface="Alexandria" charset="0"/>
              </a:rPr>
              <a:t>العمل المنظم الدقيق البعيد عن العشوائية والتسرع</a:t>
            </a:r>
          </a:p>
          <a:p>
            <a:pPr marL="285750" indent="-285750" algn="justLow" rtl="1">
              <a:lnSpc>
                <a:spcPct val="150000"/>
              </a:lnSpc>
              <a:buFont typeface="Wingdings" panose="05000000000000000000" pitchFamily="2" charset="2"/>
              <a:buChar char="v"/>
            </a:pPr>
            <a:r>
              <a:rPr lang="ar-EG" sz="1400" dirty="0" smtClean="0">
                <a:latin typeface="Alexandria" charset="0"/>
                <a:cs typeface="Alexandria" charset="0"/>
              </a:rPr>
              <a:t>الموضوعية والصدق والحياد</a:t>
            </a:r>
          </a:p>
          <a:p>
            <a:pPr marL="285750" indent="-285750" algn="justLow" rtl="1">
              <a:lnSpc>
                <a:spcPct val="150000"/>
              </a:lnSpc>
              <a:buFont typeface="Wingdings" panose="05000000000000000000" pitchFamily="2" charset="2"/>
              <a:buChar char="v"/>
            </a:pPr>
            <a:r>
              <a:rPr lang="ar-EG" sz="1400" b="1" dirty="0" smtClean="0">
                <a:solidFill>
                  <a:srgbClr val="00AEEF"/>
                </a:solidFill>
                <a:latin typeface="Alexandria" charset="0"/>
                <a:cs typeface="Alexandria" charset="0"/>
              </a:rPr>
              <a:t>آلية المراجعة</a:t>
            </a:r>
            <a:r>
              <a:rPr lang="ar-EG" sz="1400" dirty="0">
                <a:latin typeface="Alexandria" charset="0"/>
                <a:cs typeface="Alexandria" charset="0"/>
              </a:rPr>
              <a:t>: وهي من الآليات والأسس التي تعتبر من الركائز التي تؤكد على نزاهة وجودة العمل الدراسي البحثي الأصيل</a:t>
            </a:r>
            <a:r>
              <a:rPr lang="ar-EG" sz="1400" dirty="0" smtClean="0">
                <a:latin typeface="Alexandria" charset="0"/>
                <a:cs typeface="Alexandria" charset="0"/>
              </a:rPr>
              <a:t>.</a:t>
            </a:r>
          </a:p>
          <a:p>
            <a:pPr marL="285750" indent="-285750" algn="justLow" rtl="1">
              <a:lnSpc>
                <a:spcPct val="150000"/>
              </a:lnSpc>
              <a:buFont typeface="Wingdings" panose="05000000000000000000" pitchFamily="2" charset="2"/>
              <a:buChar char="v"/>
            </a:pPr>
            <a:r>
              <a:rPr lang="ar-EG" sz="1400" dirty="0" smtClean="0">
                <a:latin typeface="Alexandria" charset="0"/>
                <a:cs typeface="Alexandria" charset="0"/>
              </a:rPr>
              <a:t> </a:t>
            </a:r>
            <a:r>
              <a:rPr lang="ar-EG" sz="1400" b="1" dirty="0" smtClean="0">
                <a:solidFill>
                  <a:srgbClr val="00AEEF"/>
                </a:solidFill>
                <a:latin typeface="Alexandria" charset="0"/>
                <a:cs typeface="Alexandria" charset="0"/>
              </a:rPr>
              <a:t>المقاييس </a:t>
            </a:r>
            <a:r>
              <a:rPr lang="ar-EG" sz="1400" b="1" dirty="0">
                <a:solidFill>
                  <a:srgbClr val="00AEEF"/>
                </a:solidFill>
                <a:latin typeface="Alexandria" charset="0"/>
                <a:cs typeface="Alexandria" charset="0"/>
              </a:rPr>
              <a:t>الأخلاقية</a:t>
            </a:r>
            <a:r>
              <a:rPr lang="ar-EG" sz="1400" dirty="0">
                <a:latin typeface="Alexandria" charset="0"/>
                <a:cs typeface="Alexandria" charset="0"/>
              </a:rPr>
              <a:t>: على الباحث العلمي الالتزام بكافة المقاييس الأخلاقية وعدم التهاون فيها على الإطلاق</a:t>
            </a:r>
            <a:r>
              <a:rPr lang="ar-EG" sz="1400" dirty="0" smtClean="0">
                <a:latin typeface="Alexandria" charset="0"/>
                <a:cs typeface="Alexandria" charset="0"/>
              </a:rPr>
              <a:t>.</a:t>
            </a:r>
          </a:p>
          <a:p>
            <a:pPr marL="285750" indent="-285750" algn="justLow" rtl="1">
              <a:lnSpc>
                <a:spcPct val="150000"/>
              </a:lnSpc>
              <a:buFont typeface="Wingdings" panose="05000000000000000000" pitchFamily="2" charset="2"/>
              <a:buChar char="v"/>
            </a:pPr>
            <a:r>
              <a:rPr lang="ar-EG" sz="1400" b="1" dirty="0" smtClean="0">
                <a:solidFill>
                  <a:srgbClr val="00AEEF"/>
                </a:solidFill>
                <a:latin typeface="Alexandria" charset="0"/>
                <a:cs typeface="Alexandria" charset="0"/>
              </a:rPr>
              <a:t> إظهار </a:t>
            </a:r>
            <a:r>
              <a:rPr lang="ar-EG" sz="1400" b="1" dirty="0">
                <a:solidFill>
                  <a:srgbClr val="00AEEF"/>
                </a:solidFill>
                <a:latin typeface="Alexandria" charset="0"/>
                <a:cs typeface="Alexandria" charset="0"/>
              </a:rPr>
              <a:t>الملكية الفكرية: </a:t>
            </a:r>
            <a:r>
              <a:rPr lang="ar-EG" sz="1400" dirty="0">
                <a:latin typeface="Alexandria" charset="0"/>
                <a:cs typeface="Alexandria" charset="0"/>
              </a:rPr>
              <a:t>وتكون من خلال التوثيق وتوضيح حقوق المؤلفين والباحثين السابقين، حيث يتضمن التوثيق عناوين المصادر واسماء المؤلفين، ودار النشر وتاريخ </a:t>
            </a:r>
            <a:r>
              <a:rPr lang="ar-EG" sz="1400" dirty="0" smtClean="0">
                <a:latin typeface="Alexandria" charset="0"/>
                <a:cs typeface="Alexandria" charset="0"/>
              </a:rPr>
              <a:t>النشر.</a:t>
            </a:r>
          </a:p>
          <a:p>
            <a:pPr marL="285750" indent="-285750" algn="justLow" rtl="1">
              <a:lnSpc>
                <a:spcPct val="150000"/>
              </a:lnSpc>
              <a:buFont typeface="Wingdings" panose="05000000000000000000" pitchFamily="2" charset="2"/>
              <a:buChar char="v"/>
            </a:pPr>
            <a:r>
              <a:rPr lang="ar-EG" sz="1400" b="1" dirty="0" smtClean="0">
                <a:solidFill>
                  <a:srgbClr val="00AEEF"/>
                </a:solidFill>
                <a:latin typeface="Alexandria" charset="0"/>
                <a:cs typeface="Alexandria" charset="0"/>
              </a:rPr>
              <a:t>المنهجية </a:t>
            </a:r>
            <a:r>
              <a:rPr lang="ar-EG" sz="1400" b="1" dirty="0">
                <a:solidFill>
                  <a:srgbClr val="00AEEF"/>
                </a:solidFill>
                <a:latin typeface="Alexandria" charset="0"/>
                <a:cs typeface="Alexandria" charset="0"/>
              </a:rPr>
              <a:t>العلمية</a:t>
            </a:r>
            <a:r>
              <a:rPr lang="ar-EG" sz="1400" dirty="0">
                <a:latin typeface="Alexandria" charset="0"/>
                <a:cs typeface="Alexandria" charset="0"/>
              </a:rPr>
              <a:t>: إن المنهجية والموضوعية هي من أبرز وأهم أخلاقيات ومبادئ البحث العلمي، والتي يلتزم الباحث من خلالها بالموضوعية ويبتعد عن أية ميول أو آراء شخصية سيكون لها تأثير سلبي على البحث العلمي.</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 </a:t>
            </a:r>
            <a:endParaRPr lang="ar-EG" sz="1400" dirty="0" smtClean="0">
              <a:latin typeface="Alexandria" charset="0"/>
              <a:cs typeface="Alexandria" charset="0"/>
            </a:endParaRPr>
          </a:p>
        </p:txBody>
      </p:sp>
      <p:sp>
        <p:nvSpPr>
          <p:cNvPr id="32" name="Rectangle 31"/>
          <p:cNvSpPr/>
          <p:nvPr/>
        </p:nvSpPr>
        <p:spPr>
          <a:xfrm>
            <a:off x="3386536" y="1107300"/>
            <a:ext cx="1554173" cy="121622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5625" y="1153568"/>
            <a:ext cx="1091009" cy="400110"/>
          </a:xfrm>
          <a:prstGeom prst="rect">
            <a:avLst/>
          </a:prstGeom>
          <a:noFill/>
        </p:spPr>
        <p:txBody>
          <a:bodyPr wrap="square" rtlCol="0">
            <a:spAutoFit/>
          </a:bodyPr>
          <a:lstStyle/>
          <a:p>
            <a:pPr algn="ctr"/>
            <a:r>
              <a:rPr lang="ar-EG" sz="2000" dirty="0" smtClean="0">
                <a:solidFill>
                  <a:schemeClr val="bg1"/>
                </a:solidFill>
                <a:latin typeface="Alexandria" charset="0"/>
                <a:cs typeface="Alexandria" charset="0"/>
              </a:rPr>
              <a:t>محاضرة </a:t>
            </a:r>
            <a:endParaRPr lang="en-US" sz="20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030486"/>
      </p:ext>
    </p:extLst>
  </p:cSld>
  <p:clrMapOvr>
    <a:masterClrMapping/>
  </p:clrMapOvr>
  <mc:AlternateContent xmlns:mc="http://schemas.openxmlformats.org/markup-compatibility/2006" xmlns:p14="http://schemas.microsoft.com/office/powerpoint/2010/main">
    <mc:Choice Requires="p14">
      <p:transition spd="slow" p14:dur="2000" advTm="294502"/>
    </mc:Choice>
    <mc:Fallback xmlns="">
      <p:transition spd="slow" advTm="29450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5535461" y="1001685"/>
            <a:ext cx="4850807" cy="400110"/>
          </a:xfrm>
          <a:prstGeom prst="rect">
            <a:avLst/>
          </a:prstGeom>
          <a:noFill/>
        </p:spPr>
        <p:txBody>
          <a:bodyPr wrap="square" rtlCol="1">
            <a:spAutoFit/>
          </a:bodyPr>
          <a:lstStyle/>
          <a:p>
            <a:pPr algn="ctr"/>
            <a:r>
              <a:rPr lang="ar-EG" sz="2000" b="1" dirty="0" smtClean="0">
                <a:solidFill>
                  <a:srgbClr val="00AEEF"/>
                </a:solidFill>
              </a:rPr>
              <a:t>أسباب الاهتمام بأخلاقيات البحث العلمي</a:t>
            </a:r>
            <a:endParaRPr lang="ar-EG" sz="2000" b="1" dirty="0">
              <a:solidFill>
                <a:srgbClr val="00AEEF"/>
              </a:solidFill>
            </a:endParaRPr>
          </a:p>
        </p:txBody>
      </p:sp>
      <p:sp>
        <p:nvSpPr>
          <p:cNvPr id="7" name="TextBox 6"/>
          <p:cNvSpPr txBox="1"/>
          <p:nvPr/>
        </p:nvSpPr>
        <p:spPr>
          <a:xfrm>
            <a:off x="5031956" y="1530942"/>
            <a:ext cx="6848870" cy="1815882"/>
          </a:xfrm>
          <a:prstGeom prst="rect">
            <a:avLst/>
          </a:prstGeom>
          <a:noFill/>
        </p:spPr>
        <p:txBody>
          <a:bodyPr wrap="square" rtlCol="1">
            <a:spAutoFit/>
          </a:bodyPr>
          <a:lstStyle/>
          <a:p>
            <a:pPr algn="justLow" rtl="1"/>
            <a:r>
              <a:rPr lang="ar-EG" sz="1600" dirty="0">
                <a:latin typeface="Alexandria"/>
              </a:rPr>
              <a:t> </a:t>
            </a:r>
            <a:r>
              <a:rPr lang="ar-EG" sz="1200" dirty="0">
                <a:latin typeface="Alexandria"/>
              </a:rPr>
              <a:t>باتساع مجال العلوم الاجتماعية وتعدد طرق البحث والتحليل وتزايد الاهتمام بالمبادئ الأخلاقية المتعلقة بإجراء البحث، لاقت حقوق المشاركين ومصالحهم والتزامات الباحثين كثيرا من الجدل في التخصصات العلمية الاجتماعية المختلفة، وقد تبنت غالبية المؤسسات العلمية قوانين أخلاقية وفق متطلباتها الاختصاصية </a:t>
            </a:r>
            <a:r>
              <a:rPr lang="ar-EG" sz="1200" dirty="0" smtClean="0">
                <a:latin typeface="Alexandria"/>
              </a:rPr>
              <a:t>الخاصة </a:t>
            </a:r>
            <a:r>
              <a:rPr lang="ar-EG" sz="1200" dirty="0">
                <a:latin typeface="Alexandria"/>
              </a:rPr>
              <a:t>فلا يقصد عند البحث انتهاك حقوق ومصالح المشاركين بالبحث، فالهدف الوحيد للبحث هو المساهمة في تطوير معرفة نظامية قابلة </a:t>
            </a:r>
            <a:r>
              <a:rPr lang="ar-EG" sz="1200" dirty="0" smtClean="0">
                <a:latin typeface="Alexandria"/>
              </a:rPr>
              <a:t>للتحقق، تتطلب </a:t>
            </a:r>
            <a:r>
              <a:rPr lang="ar-EG" sz="1200" dirty="0">
                <a:latin typeface="Alexandria"/>
              </a:rPr>
              <a:t>كل مرحلة من مراحل عملية البحث دراسة وتفكير </a:t>
            </a:r>
            <a:r>
              <a:rPr lang="ar-EG" sz="1200" dirty="0" smtClean="0">
                <a:latin typeface="Alexandria"/>
              </a:rPr>
              <a:t>في الاعتبارات الأخلاقية </a:t>
            </a:r>
            <a:r>
              <a:rPr lang="ar-EG" sz="1200" dirty="0">
                <a:latin typeface="Alexandria"/>
              </a:rPr>
              <a:t>بالإضافة إلى الاعتبارات العلمية </a:t>
            </a:r>
            <a:r>
              <a:rPr lang="ar-EG" sz="1200" dirty="0" smtClean="0">
                <a:latin typeface="Alexandria"/>
              </a:rPr>
              <a:t>المحضة. </a:t>
            </a:r>
          </a:p>
          <a:p>
            <a:pPr algn="justLow" rtl="1"/>
            <a:r>
              <a:rPr lang="ar-EG" sz="1200" dirty="0" smtClean="0">
                <a:latin typeface="Alexandria"/>
              </a:rPr>
              <a:t>تثار </a:t>
            </a:r>
            <a:r>
              <a:rPr lang="ar-EG" sz="1200" dirty="0">
                <a:latin typeface="Alexandria"/>
              </a:rPr>
              <a:t>القضايا الأخلاقية من خلال أنواع الإشكاليات البحثية التي يحاول علماء الاجتماع اكتشافها والطرائق المستخدمة للحصول على بيانات صحيحة وذات مصداقية، قد تنشأ من القضايا الأخلاقية من مشكلة البحث نفسها، مثل ( الهندسة الوراثية ) أو المواقع التي يتم إجراء البحث فيها ( المستشفيات، السجون….) أو الإجراءات التي </a:t>
            </a:r>
            <a:r>
              <a:rPr lang="ar-EG" sz="1200" dirty="0" err="1" smtClean="0">
                <a:latin typeface="Alexandria"/>
              </a:rPr>
              <a:t>يتطلبها</a:t>
            </a:r>
            <a:r>
              <a:rPr lang="ar-EG" sz="1200" dirty="0" smtClean="0">
                <a:latin typeface="Alexandria"/>
              </a:rPr>
              <a:t> </a:t>
            </a:r>
            <a:r>
              <a:rPr lang="ar-EG" sz="1200" dirty="0">
                <a:latin typeface="Alexandria"/>
              </a:rPr>
              <a:t>تصميم البحث…. أو نوعيه الأفراد المشاركين في البحث ( الفقراء، الأطفال ….. </a:t>
            </a:r>
            <a:endParaRPr lang="ar-EG" sz="1200" dirty="0" smtClean="0">
              <a:latin typeface="Alexandria"/>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91785"/>
    </mc:Choice>
    <mc:Fallback xmlns="">
      <p:transition spd="slow" advTm="9178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931375" y="1918091"/>
            <a:ext cx="6179574" cy="4862870"/>
          </a:xfrm>
          <a:prstGeom prst="rect">
            <a:avLst/>
          </a:prstGeom>
          <a:noFill/>
        </p:spPr>
        <p:txBody>
          <a:bodyPr wrap="square" rtlCol="1">
            <a:spAutoFit/>
          </a:bodyPr>
          <a:lstStyle/>
          <a:p>
            <a:pPr algn="justLow" rtl="1"/>
            <a:r>
              <a:rPr lang="ar-EG" sz="1400" dirty="0">
                <a:latin typeface="Alexandria"/>
              </a:rPr>
              <a:t> </a:t>
            </a:r>
            <a:r>
              <a:rPr lang="ar-EG" sz="1600" dirty="0">
                <a:latin typeface="Alexandria"/>
              </a:rPr>
              <a:t>تنوع البحث العلمي كثيراً في طبيعته ويتناول مواضيع مختلفة للغاية. وعلى نفس المنوال، تختلف أساليب البحث فيما بينها. و </a:t>
            </a:r>
            <a:r>
              <a:rPr lang="ar-EG" sz="1600" dirty="0" smtClean="0">
                <a:latin typeface="Alexandria"/>
              </a:rPr>
              <a:t>هنالك </a:t>
            </a:r>
            <a:r>
              <a:rPr lang="ar-EG" sz="1600" dirty="0">
                <a:latin typeface="Alexandria"/>
              </a:rPr>
              <a:t>عـدداً مـن الـمبـادئ العامة الواجب إتباعها والتقيد بها في كل فروع العلوم والتي تتعلق </a:t>
            </a:r>
            <a:r>
              <a:rPr lang="ar-EG" sz="1600" dirty="0" smtClean="0">
                <a:latin typeface="Alexandria"/>
              </a:rPr>
              <a:t>مجملها </a:t>
            </a:r>
            <a:r>
              <a:rPr lang="ar-EG" sz="1600" dirty="0">
                <a:latin typeface="Alexandria"/>
              </a:rPr>
              <a:t>بالأمور المعيارية للـبـحث والقـواعـد السلـوكية الواجب التقيد بها عند القيام به. </a:t>
            </a:r>
            <a:r>
              <a:rPr lang="ar-EG" sz="1600" dirty="0" smtClean="0">
                <a:latin typeface="Alexandria"/>
              </a:rPr>
              <a:t>وتقتضي أخلاقيات البحث العلمي احترام </a:t>
            </a:r>
            <a:r>
              <a:rPr lang="ar-EG" sz="1600" dirty="0">
                <a:latin typeface="Alexandria"/>
              </a:rPr>
              <a:t>حقوق </a:t>
            </a:r>
            <a:r>
              <a:rPr lang="ar-EG" sz="1600" dirty="0" smtClean="0">
                <a:latin typeface="Alexandria"/>
              </a:rPr>
              <a:t>الآخرين وآرائهم </a:t>
            </a:r>
            <a:r>
              <a:rPr lang="ar-EG" sz="1600" dirty="0">
                <a:latin typeface="Alexandria"/>
              </a:rPr>
              <a:t>وكرامتهم، سواء أكانوا من الزملاء الباحثين، أم من المشاركين </a:t>
            </a:r>
            <a:r>
              <a:rPr lang="ar-EG" sz="1600" dirty="0" smtClean="0">
                <a:latin typeface="Alexandria"/>
              </a:rPr>
              <a:t>في البحث أم </a:t>
            </a:r>
            <a:r>
              <a:rPr lang="ar-EG" sz="1600" dirty="0">
                <a:latin typeface="Alexandria"/>
              </a:rPr>
              <a:t>من المستهدفين من </a:t>
            </a:r>
            <a:r>
              <a:rPr lang="ar-EG" sz="1600" dirty="0" smtClean="0">
                <a:latin typeface="Alexandria"/>
              </a:rPr>
              <a:t>البحث ،وتتبنى  مبادئ أخلاقيات البحث العلمي عامة </a:t>
            </a:r>
            <a:r>
              <a:rPr lang="ar-EG" sz="1600" dirty="0">
                <a:latin typeface="Alexandria"/>
              </a:rPr>
              <a:t>قيمتي " </a:t>
            </a:r>
            <a:r>
              <a:rPr lang="ar-EG" sz="1600" dirty="0" smtClean="0">
                <a:latin typeface="Alexandria"/>
              </a:rPr>
              <a:t>العمل الإيجابي </a:t>
            </a:r>
            <a:r>
              <a:rPr lang="ar-EG" sz="1600" dirty="0">
                <a:latin typeface="Alexandria"/>
              </a:rPr>
              <a:t>" و " تجنب الضرر " ، وهاتان القيمتان يجب أن تكونا ركيزتي </a:t>
            </a:r>
            <a:r>
              <a:rPr lang="ar-EG" sz="1600" dirty="0" smtClean="0">
                <a:latin typeface="Alexandria"/>
              </a:rPr>
              <a:t>الاعتبارات الأخلاقية </a:t>
            </a:r>
            <a:r>
              <a:rPr lang="ar-EG" sz="1600" dirty="0">
                <a:latin typeface="Alexandria"/>
              </a:rPr>
              <a:t>خلال </a:t>
            </a:r>
            <a:r>
              <a:rPr lang="ar-EG" sz="1600" dirty="0" smtClean="0">
                <a:latin typeface="Alexandria"/>
              </a:rPr>
              <a:t>عملية البحث.</a:t>
            </a:r>
            <a:endParaRPr lang="ar-EG" sz="1400" dirty="0">
              <a:latin typeface="Alexandria"/>
            </a:endParaRPr>
          </a:p>
          <a:p>
            <a:pPr algn="justLow" rtl="1"/>
            <a:r>
              <a:rPr lang="ar-EG" sz="1400" dirty="0">
                <a:latin typeface="Alexandria"/>
              </a:rPr>
              <a:t> وهناك بعض الاعتبارات بالنسبة للسلوك الأخلاقي تتضمن الآتي:</a:t>
            </a:r>
          </a:p>
          <a:p>
            <a:pPr algn="justLow" rtl="1"/>
            <a:r>
              <a:rPr lang="en-US" sz="1400" dirty="0">
                <a:latin typeface="Alexandria"/>
              </a:rPr>
              <a:t>o       </a:t>
            </a:r>
            <a:r>
              <a:rPr lang="ar-EG" sz="1400" dirty="0">
                <a:latin typeface="Alexandria"/>
              </a:rPr>
              <a:t>المصداقية </a:t>
            </a:r>
            <a:r>
              <a:rPr lang="en-US" sz="1400" dirty="0">
                <a:latin typeface="Alexandria"/>
              </a:rPr>
              <a:t>Truthfulness</a:t>
            </a:r>
          </a:p>
          <a:p>
            <a:pPr algn="justLow" rtl="1"/>
            <a:r>
              <a:rPr lang="en-US" sz="1400" dirty="0">
                <a:latin typeface="Alexandria"/>
              </a:rPr>
              <a:t>o       </a:t>
            </a:r>
            <a:r>
              <a:rPr lang="ar-EG" sz="1400" dirty="0">
                <a:latin typeface="Alexandria"/>
              </a:rPr>
              <a:t>الخبرة  </a:t>
            </a:r>
            <a:r>
              <a:rPr lang="en-US" sz="1400" dirty="0">
                <a:latin typeface="Alexandria"/>
              </a:rPr>
              <a:t>Expertise</a:t>
            </a:r>
          </a:p>
          <a:p>
            <a:pPr algn="justLow" rtl="1"/>
            <a:r>
              <a:rPr lang="en-US" sz="1400" dirty="0">
                <a:latin typeface="Alexandria"/>
              </a:rPr>
              <a:t>o       </a:t>
            </a:r>
            <a:r>
              <a:rPr lang="ar-EG" sz="1400" dirty="0">
                <a:latin typeface="Alexandria"/>
              </a:rPr>
              <a:t>السلامة  </a:t>
            </a:r>
            <a:r>
              <a:rPr lang="en-US" sz="1400" dirty="0">
                <a:latin typeface="Alexandria"/>
              </a:rPr>
              <a:t>Safety</a:t>
            </a:r>
          </a:p>
          <a:p>
            <a:pPr algn="justLow" rtl="1"/>
            <a:r>
              <a:rPr lang="en-US" sz="1400" dirty="0">
                <a:latin typeface="Alexandria"/>
              </a:rPr>
              <a:t>o       </a:t>
            </a:r>
            <a:r>
              <a:rPr lang="ar-EG" sz="1400" dirty="0">
                <a:latin typeface="Alexandria"/>
              </a:rPr>
              <a:t>الثقة  </a:t>
            </a:r>
            <a:r>
              <a:rPr lang="en-US" sz="1400" dirty="0">
                <a:latin typeface="Alexandria"/>
              </a:rPr>
              <a:t>Trust</a:t>
            </a:r>
          </a:p>
          <a:p>
            <a:pPr algn="justLow" rtl="1"/>
            <a:r>
              <a:rPr lang="en-US" sz="1400" dirty="0">
                <a:latin typeface="Alexandria"/>
              </a:rPr>
              <a:t>o       </a:t>
            </a:r>
            <a:r>
              <a:rPr lang="ar-EG" sz="1400" dirty="0">
                <a:latin typeface="Alexandria"/>
              </a:rPr>
              <a:t>الموافقة  </a:t>
            </a:r>
            <a:r>
              <a:rPr lang="en-US" sz="1400" dirty="0">
                <a:latin typeface="Alexandria"/>
              </a:rPr>
              <a:t>Consent</a:t>
            </a:r>
          </a:p>
          <a:p>
            <a:pPr algn="justLow" rtl="1"/>
            <a:r>
              <a:rPr lang="en-US" sz="1400" dirty="0">
                <a:latin typeface="Alexandria"/>
              </a:rPr>
              <a:t>o       </a:t>
            </a:r>
            <a:r>
              <a:rPr lang="ar-EG" sz="1400" dirty="0">
                <a:latin typeface="Alexandria"/>
              </a:rPr>
              <a:t>الانسحاب  </a:t>
            </a:r>
            <a:r>
              <a:rPr lang="en-US" sz="1400" dirty="0">
                <a:latin typeface="Alexandria"/>
              </a:rPr>
              <a:t>Withdrawal</a:t>
            </a:r>
          </a:p>
          <a:p>
            <a:pPr algn="justLow" rtl="1"/>
            <a:r>
              <a:rPr lang="en-US" sz="1400" dirty="0">
                <a:latin typeface="Alexandria"/>
              </a:rPr>
              <a:t>o       </a:t>
            </a:r>
            <a:r>
              <a:rPr lang="ar-EG" sz="1400" dirty="0">
                <a:latin typeface="Alexandria"/>
              </a:rPr>
              <a:t>التسجيل الرقمي  </a:t>
            </a:r>
            <a:r>
              <a:rPr lang="en-US" sz="1400" dirty="0">
                <a:latin typeface="Alexandria"/>
              </a:rPr>
              <a:t>Digital Recording</a:t>
            </a:r>
          </a:p>
          <a:p>
            <a:pPr algn="justLow" rtl="1"/>
            <a:r>
              <a:rPr lang="en-US" sz="1400" dirty="0">
                <a:latin typeface="Alexandria"/>
              </a:rPr>
              <a:t>o       </a:t>
            </a:r>
            <a:r>
              <a:rPr lang="ar-EG" sz="1400" dirty="0">
                <a:latin typeface="Alexandria"/>
              </a:rPr>
              <a:t>التغذية الراجعة  </a:t>
            </a:r>
            <a:r>
              <a:rPr lang="en-US" sz="1400" dirty="0">
                <a:latin typeface="Alexandria"/>
              </a:rPr>
              <a:t>Feedback</a:t>
            </a:r>
          </a:p>
          <a:p>
            <a:pPr algn="justLow" rtl="1"/>
            <a:r>
              <a:rPr lang="en-US" sz="1400" dirty="0">
                <a:latin typeface="Alexandria"/>
              </a:rPr>
              <a:t>o       </a:t>
            </a:r>
            <a:r>
              <a:rPr lang="ar-EG" sz="1400" dirty="0">
                <a:latin typeface="Alexandria"/>
              </a:rPr>
              <a:t>الأمل المزيف / الكاذب  </a:t>
            </a:r>
            <a:r>
              <a:rPr lang="en-US" sz="1400" dirty="0">
                <a:latin typeface="Alexandria"/>
              </a:rPr>
              <a:t>False Hope</a:t>
            </a:r>
          </a:p>
          <a:p>
            <a:pPr algn="justLow" rtl="1"/>
            <a:r>
              <a:rPr lang="en-US" sz="1400" dirty="0">
                <a:latin typeface="Alexandria"/>
              </a:rPr>
              <a:t>o       </a:t>
            </a:r>
            <a:r>
              <a:rPr lang="ar-EG" sz="1400" dirty="0">
                <a:latin typeface="Alexandria"/>
              </a:rPr>
              <a:t>مراعاة مشاعر الآخرين </a:t>
            </a:r>
            <a:r>
              <a:rPr lang="en-US" sz="1400" dirty="0">
                <a:latin typeface="Alexandria"/>
              </a:rPr>
              <a:t>Vulnerability</a:t>
            </a:r>
          </a:p>
          <a:p>
            <a:pPr algn="justLow" rtl="1"/>
            <a:r>
              <a:rPr lang="en-US" sz="1400" dirty="0">
                <a:latin typeface="Alexandria"/>
              </a:rPr>
              <a:t>o       </a:t>
            </a:r>
            <a:r>
              <a:rPr lang="ar-EG" sz="1400" dirty="0">
                <a:latin typeface="Alexandria"/>
              </a:rPr>
              <a:t>استغلال المواقف  </a:t>
            </a:r>
            <a:r>
              <a:rPr lang="en-US" sz="1400" dirty="0">
                <a:latin typeface="Alexandria"/>
              </a:rPr>
              <a:t>Exploitation</a:t>
            </a:r>
          </a:p>
          <a:p>
            <a:pPr algn="justLow" rtl="1"/>
            <a:r>
              <a:rPr lang="en-US" sz="1400" dirty="0">
                <a:latin typeface="Alexandria"/>
              </a:rPr>
              <a:t>o       </a:t>
            </a:r>
            <a:r>
              <a:rPr lang="ar-EG" sz="1400" dirty="0">
                <a:latin typeface="Alexandria"/>
              </a:rPr>
              <a:t>سرية المعلومات </a:t>
            </a:r>
            <a:r>
              <a:rPr lang="en-US" sz="1400" dirty="0" smtClean="0">
                <a:latin typeface="Alexandria"/>
              </a:rPr>
              <a:t>Anonymity</a:t>
            </a:r>
            <a:endParaRPr lang="ar-EG" sz="1400" dirty="0">
              <a:latin typeface="Alexandria"/>
            </a:endParaRPr>
          </a:p>
        </p:txBody>
      </p:sp>
      <p:sp>
        <p:nvSpPr>
          <p:cNvPr id="3" name="TextBox 2"/>
          <p:cNvSpPr txBox="1"/>
          <p:nvPr/>
        </p:nvSpPr>
        <p:spPr>
          <a:xfrm>
            <a:off x="2771775" y="1529141"/>
            <a:ext cx="4057650" cy="400110"/>
          </a:xfrm>
          <a:prstGeom prst="rect">
            <a:avLst/>
          </a:prstGeom>
          <a:noFill/>
        </p:spPr>
        <p:txBody>
          <a:bodyPr wrap="square" rtlCol="1">
            <a:spAutoFit/>
          </a:bodyPr>
          <a:lstStyle/>
          <a:p>
            <a:pPr algn="r"/>
            <a:r>
              <a:rPr lang="ar-EG" sz="2000" b="1" dirty="0" smtClean="0">
                <a:solidFill>
                  <a:srgbClr val="00AEEF"/>
                </a:solidFill>
              </a:rPr>
              <a:t>المبادئ الأساسية لأخلاقيات البحث العلمي</a:t>
            </a:r>
            <a:endParaRPr lang="ar-EG" sz="2000" b="1" dirty="0">
              <a:solidFill>
                <a:srgbClr val="00AEEF"/>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85015"/>
    </mc:Choice>
    <mc:Fallback xmlns="">
      <p:transition spd="slow" advTm="8501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931375" y="1918091"/>
            <a:ext cx="6179574" cy="3754874"/>
          </a:xfrm>
          <a:prstGeom prst="rect">
            <a:avLst/>
          </a:prstGeom>
          <a:noFill/>
        </p:spPr>
        <p:txBody>
          <a:bodyPr wrap="square" rtlCol="1">
            <a:spAutoFit/>
          </a:bodyPr>
          <a:lstStyle/>
          <a:p>
            <a:pPr algn="justLow" rtl="1"/>
            <a:r>
              <a:rPr lang="ar-EG" sz="1400" b="1" dirty="0" smtClean="0">
                <a:solidFill>
                  <a:srgbClr val="00AEEF"/>
                </a:solidFill>
                <a:latin typeface="Alexandria"/>
              </a:rPr>
              <a:t>1- المصداقية </a:t>
            </a:r>
            <a:r>
              <a:rPr lang="en-US" sz="1400" b="1" dirty="0" smtClean="0">
                <a:solidFill>
                  <a:srgbClr val="00AEEF"/>
                </a:solidFill>
                <a:latin typeface="Alexandria"/>
              </a:rPr>
              <a:t>Truthfulness )</a:t>
            </a:r>
            <a:r>
              <a:rPr lang="ar-EG" sz="1400" b="1" dirty="0" smtClean="0">
                <a:solidFill>
                  <a:srgbClr val="00AEEF"/>
                </a:solidFill>
                <a:latin typeface="Alexandria"/>
              </a:rPr>
              <a:t>):</a:t>
            </a:r>
            <a:endParaRPr lang="en-US" sz="1400" b="1" dirty="0">
              <a:solidFill>
                <a:srgbClr val="00AEEF"/>
              </a:solidFill>
              <a:latin typeface="Alexandria"/>
            </a:endParaRPr>
          </a:p>
          <a:p>
            <a:pPr algn="justLow" rtl="1"/>
            <a:r>
              <a:rPr lang="ar-EG" sz="1400" dirty="0">
                <a:latin typeface="Alexandria"/>
              </a:rPr>
              <a:t>يجب أن تكون نتائج بحثك منقولة بصدق، وأن تكون أمينا فيما تنقله، وألا تكمل أية معلومات ناقصة أو غير كاملة معتمدا على ما تظنه قد حصل ، ولا تحاول إدخال بيانات معتمدا على نتائج النظريات ، أو الأشخاص الآخرين .</a:t>
            </a:r>
          </a:p>
          <a:p>
            <a:pPr algn="justLow" rtl="1"/>
            <a:r>
              <a:rPr lang="ar-EG" sz="1400" dirty="0" smtClean="0">
                <a:latin typeface="Alexandria"/>
              </a:rPr>
              <a:t>2</a:t>
            </a:r>
            <a:r>
              <a:rPr lang="ar-EG" sz="1400" b="1" dirty="0">
                <a:solidFill>
                  <a:srgbClr val="00AEEF"/>
                </a:solidFill>
                <a:latin typeface="Alexandria"/>
              </a:rPr>
              <a:t>. </a:t>
            </a:r>
            <a:r>
              <a:rPr lang="ar-EG" sz="1400" b="1" dirty="0" smtClean="0">
                <a:solidFill>
                  <a:srgbClr val="00AEEF"/>
                </a:solidFill>
                <a:latin typeface="Alexandria"/>
              </a:rPr>
              <a:t>الخبرة </a:t>
            </a:r>
            <a:r>
              <a:rPr lang="en-US" sz="1400" b="1" dirty="0" smtClean="0">
                <a:solidFill>
                  <a:srgbClr val="00AEEF"/>
                </a:solidFill>
                <a:latin typeface="Alexandria"/>
              </a:rPr>
              <a:t>:</a:t>
            </a:r>
            <a:r>
              <a:rPr lang="ar-EG" sz="1400" b="1" dirty="0">
                <a:solidFill>
                  <a:srgbClr val="00AEEF"/>
                </a:solidFill>
                <a:latin typeface="Alexandria"/>
              </a:rPr>
              <a:t>( </a:t>
            </a:r>
            <a:r>
              <a:rPr lang="en-US" sz="1400" b="1" dirty="0" smtClean="0">
                <a:solidFill>
                  <a:srgbClr val="00AEEF"/>
                </a:solidFill>
                <a:latin typeface="Alexandria"/>
              </a:rPr>
              <a:t>Expertise</a:t>
            </a:r>
            <a:r>
              <a:rPr lang="ar-EG" sz="1400" b="1" dirty="0" smtClean="0">
                <a:solidFill>
                  <a:srgbClr val="00AEEF"/>
                </a:solidFill>
                <a:latin typeface="Alexandria"/>
              </a:rPr>
              <a:t>):</a:t>
            </a:r>
            <a:endParaRPr lang="en-US" sz="1400" b="1" dirty="0">
              <a:solidFill>
                <a:srgbClr val="00AEEF"/>
              </a:solidFill>
              <a:latin typeface="Alexandria"/>
            </a:endParaRPr>
          </a:p>
          <a:p>
            <a:pPr algn="justLow" rtl="1"/>
            <a:r>
              <a:rPr lang="ar-EG" sz="1400" dirty="0">
                <a:latin typeface="Alexandria"/>
              </a:rPr>
              <a:t>يجب أن يكون العمل الذي تقوم به في البحث مناسباً لمستوى خبرتك وتدريبك ، أولا أعد العمل المبدئي ثم حاول فهم النظرية بدقة قبل أن تطبق المفاهيم أو الإجراءات ، وسيكون الشخص الخبير في مجال بحثك خير مساعد لك في اختيار الأشياء التي ينبغي عليك النظر فيها .</a:t>
            </a:r>
          </a:p>
          <a:p>
            <a:pPr algn="justLow" rtl="1"/>
            <a:r>
              <a:rPr lang="ar-EG" sz="1400" b="1" dirty="0">
                <a:solidFill>
                  <a:srgbClr val="00AEEF"/>
                </a:solidFill>
                <a:latin typeface="Alexandria"/>
              </a:rPr>
              <a:t>3. </a:t>
            </a:r>
            <a:r>
              <a:rPr lang="ar-EG" sz="1400" b="1" dirty="0" smtClean="0">
                <a:solidFill>
                  <a:srgbClr val="00AEEF"/>
                </a:solidFill>
                <a:latin typeface="Alexandria"/>
              </a:rPr>
              <a:t>السلامة </a:t>
            </a:r>
            <a:r>
              <a:rPr lang="ar-EG" sz="1400" b="1" dirty="0">
                <a:solidFill>
                  <a:srgbClr val="00AEEF"/>
                </a:solidFill>
                <a:latin typeface="Alexandria"/>
              </a:rPr>
              <a:t>( </a:t>
            </a:r>
            <a:r>
              <a:rPr lang="en-US" sz="1400" b="1" dirty="0" smtClean="0">
                <a:solidFill>
                  <a:srgbClr val="00AEEF"/>
                </a:solidFill>
                <a:latin typeface="Alexandria"/>
              </a:rPr>
              <a:t>Safety</a:t>
            </a:r>
            <a:r>
              <a:rPr lang="ar-EG" sz="1400" b="1" dirty="0" smtClean="0">
                <a:solidFill>
                  <a:srgbClr val="00AEEF"/>
                </a:solidFill>
                <a:latin typeface="Alexandria"/>
              </a:rPr>
              <a:t>)</a:t>
            </a:r>
            <a:r>
              <a:rPr lang="en-US" sz="1400" b="1" dirty="0" smtClean="0">
                <a:solidFill>
                  <a:srgbClr val="00AEEF"/>
                </a:solidFill>
                <a:latin typeface="Alexandria"/>
              </a:rPr>
              <a:t>(</a:t>
            </a:r>
            <a:endParaRPr lang="en-US" sz="1400" b="1" dirty="0">
              <a:solidFill>
                <a:srgbClr val="00AEEF"/>
              </a:solidFill>
              <a:latin typeface="Alexandria"/>
            </a:endParaRPr>
          </a:p>
          <a:p>
            <a:pPr algn="justLow" rtl="1"/>
            <a:r>
              <a:rPr lang="ar-EG" sz="1400" dirty="0">
                <a:latin typeface="Alexandria"/>
              </a:rPr>
              <a:t>لا تعرّض نفسك لخطر جسدي أو أخلاقي، وخذ احتياطاتك التحضيرية عند التجارب كلها ، ولا تحاول تنفيذ بحثك في بيئات قد تكون خطرة من النواحي الجيولوجية ، الجوية ، الاجتماعية ، أو الكيميائية ، كما أن سلامة المستهدفين من البحث مهمة أيضا ، فلا تحرجهم أو تشعرهم بالخجل أو تعرضهم للخطر في موضوع بحثك.</a:t>
            </a:r>
          </a:p>
          <a:p>
            <a:pPr algn="justLow" rtl="1"/>
            <a:r>
              <a:rPr lang="ar-EG" sz="1400" b="1" dirty="0">
                <a:solidFill>
                  <a:srgbClr val="00AEEF"/>
                </a:solidFill>
                <a:latin typeface="Alexandria"/>
              </a:rPr>
              <a:t>4. </a:t>
            </a:r>
            <a:r>
              <a:rPr lang="ar-EG" sz="1400" b="1" dirty="0" smtClean="0">
                <a:solidFill>
                  <a:srgbClr val="00AEEF"/>
                </a:solidFill>
                <a:latin typeface="Alexandria"/>
              </a:rPr>
              <a:t>الثقة </a:t>
            </a:r>
            <a:r>
              <a:rPr lang="ar-EG" sz="1400" b="1" dirty="0">
                <a:solidFill>
                  <a:srgbClr val="00AEEF"/>
                </a:solidFill>
                <a:latin typeface="Alexandria"/>
              </a:rPr>
              <a:t>( </a:t>
            </a:r>
            <a:r>
              <a:rPr lang="en-US" sz="1400" b="1" dirty="0" smtClean="0">
                <a:solidFill>
                  <a:srgbClr val="00AEEF"/>
                </a:solidFill>
                <a:latin typeface="Alexandria"/>
              </a:rPr>
              <a:t>Trust</a:t>
            </a:r>
            <a:r>
              <a:rPr lang="ar-EG" sz="1400" b="1" dirty="0" smtClean="0">
                <a:solidFill>
                  <a:srgbClr val="00AEEF"/>
                </a:solidFill>
                <a:latin typeface="Alexandria"/>
              </a:rPr>
              <a:t>)</a:t>
            </a:r>
            <a:endParaRPr lang="en-US" sz="1400" b="1" dirty="0">
              <a:solidFill>
                <a:srgbClr val="00AEEF"/>
              </a:solidFill>
              <a:latin typeface="Alexandria"/>
            </a:endParaRPr>
          </a:p>
          <a:p>
            <a:pPr algn="justLow" rtl="1"/>
            <a:r>
              <a:rPr lang="en-US" sz="1400" dirty="0">
                <a:latin typeface="Alexandria"/>
              </a:rPr>
              <a:t>• </a:t>
            </a:r>
            <a:r>
              <a:rPr lang="ar-EG" sz="1400" dirty="0">
                <a:latin typeface="Alexandria"/>
              </a:rPr>
              <a:t>يعتمد البحث العلمي على الثقة المتبادلة بين </a:t>
            </a:r>
            <a:r>
              <a:rPr lang="ar-EG" sz="1400" dirty="0" smtClean="0">
                <a:latin typeface="Alexandria"/>
              </a:rPr>
              <a:t>الباحثين، </a:t>
            </a:r>
            <a:r>
              <a:rPr lang="ar-EG" sz="1400" dirty="0">
                <a:latin typeface="Alexandria"/>
              </a:rPr>
              <a:t>بحيث يقوم كل باحث بإجراء بحـثـه بدقة وعناية</a:t>
            </a:r>
          </a:p>
          <a:p>
            <a:pPr algn="justLow" rtl="1"/>
            <a:r>
              <a:rPr lang="ar-EG" sz="1400" dirty="0">
                <a:latin typeface="Alexandria"/>
              </a:rPr>
              <a:t> لذا فإن على الباحث ان يحاول بناء علاقة ثقة مع الذين يعمل معهم ، حتى يحصل على تعاون أكبر منهم ونتائج أكثر </a:t>
            </a:r>
            <a:r>
              <a:rPr lang="ar-EG" sz="1400" dirty="0" smtClean="0">
                <a:latin typeface="Alexandria"/>
              </a:rPr>
              <a:t>دقة</a:t>
            </a:r>
            <a:r>
              <a:rPr lang="ar-EG" sz="1400" dirty="0">
                <a:latin typeface="Alexandria"/>
              </a:rPr>
              <a:t>، ولا يجب ابدا ان </a:t>
            </a:r>
            <a:r>
              <a:rPr lang="ar-EG" sz="1400" dirty="0" smtClean="0">
                <a:latin typeface="Alexandria"/>
              </a:rPr>
              <a:t>يستغل بشكل سيء  </a:t>
            </a:r>
            <a:r>
              <a:rPr lang="ar-EG" sz="1400" dirty="0">
                <a:latin typeface="Alexandria"/>
              </a:rPr>
              <a:t>ثقة الناس الذين تقوم بدراستهم . </a:t>
            </a:r>
          </a:p>
        </p:txBody>
      </p:sp>
      <p:sp>
        <p:nvSpPr>
          <p:cNvPr id="3" name="TextBox 2"/>
          <p:cNvSpPr txBox="1"/>
          <p:nvPr/>
        </p:nvSpPr>
        <p:spPr>
          <a:xfrm>
            <a:off x="1200150" y="1529141"/>
            <a:ext cx="5629275" cy="400110"/>
          </a:xfrm>
          <a:prstGeom prst="rect">
            <a:avLst/>
          </a:prstGeom>
          <a:noFill/>
        </p:spPr>
        <p:txBody>
          <a:bodyPr wrap="square" rtlCol="1">
            <a:spAutoFit/>
          </a:bodyPr>
          <a:lstStyle/>
          <a:p>
            <a:pPr algn="r"/>
            <a:r>
              <a:rPr lang="ar-EG" sz="2000" b="1" dirty="0">
                <a:solidFill>
                  <a:srgbClr val="00AEEF"/>
                </a:solidFill>
              </a:rPr>
              <a:t>ولتوضيح هذه الاعتبارات نفصلها على النحو الآتي:</a:t>
            </a:r>
          </a:p>
        </p:txBody>
      </p:sp>
    </p:spTree>
    <p:extLst>
      <p:ext uri="{BB962C8B-B14F-4D97-AF65-F5344CB8AC3E}">
        <p14:creationId xmlns:p14="http://schemas.microsoft.com/office/powerpoint/2010/main" val="466970486"/>
      </p:ext>
    </p:extLst>
  </p:cSld>
  <p:clrMapOvr>
    <a:masterClrMapping/>
  </p:clrMapOvr>
  <mc:AlternateContent xmlns:mc="http://schemas.openxmlformats.org/markup-compatibility/2006" xmlns:p14="http://schemas.microsoft.com/office/powerpoint/2010/main">
    <mc:Choice Requires="p14">
      <p:transition spd="slow" p14:dur="2000" advTm="134601"/>
    </mc:Choice>
    <mc:Fallback xmlns="">
      <p:transition spd="slow" advTm="13460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4401205"/>
          </a:xfrm>
          <a:prstGeom prst="rect">
            <a:avLst/>
          </a:prstGeom>
          <a:noFill/>
        </p:spPr>
        <p:txBody>
          <a:bodyPr wrap="square" rtlCol="1">
            <a:spAutoFit/>
          </a:bodyPr>
          <a:lstStyle/>
          <a:p>
            <a:pPr algn="justLow" rtl="1"/>
            <a:r>
              <a:rPr lang="ar-EG" sz="1400" b="1" dirty="0">
                <a:solidFill>
                  <a:srgbClr val="00AEEF"/>
                </a:solidFill>
                <a:latin typeface="Alexandria"/>
              </a:rPr>
              <a:t>  5. </a:t>
            </a:r>
            <a:r>
              <a:rPr lang="ar-EG" sz="1400" b="1" dirty="0" smtClean="0">
                <a:solidFill>
                  <a:srgbClr val="00AEEF"/>
                </a:solidFill>
                <a:latin typeface="Alexandria"/>
              </a:rPr>
              <a:t>الموافقة</a:t>
            </a:r>
            <a:endParaRPr lang="en-US" sz="1400" b="1" dirty="0">
              <a:solidFill>
                <a:srgbClr val="00AEEF"/>
              </a:solidFill>
              <a:latin typeface="Alexandria"/>
            </a:endParaRPr>
          </a:p>
          <a:p>
            <a:pPr algn="justLow" rtl="1"/>
            <a:r>
              <a:rPr lang="ar-EG" sz="1400" b="1" dirty="0">
                <a:latin typeface="Alexandria"/>
              </a:rPr>
              <a:t>تأكد دائما من حصولك على موافقة سابقة من الذين تود العمل معهم خلال فترة البحث ، إذ يجب أن يعلم الأفراد المراد دراستهم أنهم تحت الدراسة ، فمثلا إذا احتجت الدخول في ملكية الآخرين عليك الحصول على موافقتهم لذلك ، فعدم التخطيط المبدئي والجيد لبحثك قد يضطرك للبحث عن موقع آخر والبدء من جديد </a:t>
            </a:r>
            <a:r>
              <a:rPr lang="ar-EG" sz="1400" b="1" dirty="0" smtClean="0">
                <a:latin typeface="Alexandria"/>
              </a:rPr>
              <a:t>.</a:t>
            </a:r>
            <a:endParaRPr lang="ar-EG" sz="1400" b="1" dirty="0">
              <a:latin typeface="Alexandria"/>
            </a:endParaRPr>
          </a:p>
          <a:p>
            <a:pPr algn="justLow" rtl="1"/>
            <a:r>
              <a:rPr lang="ar-EG" sz="1400" dirty="0" smtClean="0">
                <a:solidFill>
                  <a:srgbClr val="00AEEF"/>
                </a:solidFill>
                <a:latin typeface="Alexandria"/>
              </a:rPr>
              <a:t>6. الانسحاب </a:t>
            </a:r>
            <a:r>
              <a:rPr lang="en-US" sz="1400" dirty="0" smtClean="0">
                <a:solidFill>
                  <a:srgbClr val="00AEEF"/>
                </a:solidFill>
                <a:latin typeface="Alexandria"/>
              </a:rPr>
              <a:t>Withdrawal)</a:t>
            </a:r>
            <a:r>
              <a:rPr lang="ar-EG" sz="1400" dirty="0" smtClean="0">
                <a:solidFill>
                  <a:srgbClr val="00AEEF"/>
                </a:solidFill>
                <a:latin typeface="Alexandria"/>
              </a:rPr>
              <a:t>)</a:t>
            </a:r>
            <a:endParaRPr lang="en-US" sz="1400" dirty="0" smtClean="0">
              <a:solidFill>
                <a:srgbClr val="00AEEF"/>
              </a:solidFill>
              <a:latin typeface="Alexandria"/>
            </a:endParaRPr>
          </a:p>
          <a:p>
            <a:pPr algn="justLow" rtl="1"/>
            <a:r>
              <a:rPr lang="ar-EG" sz="1400" b="1" dirty="0" smtClean="0">
                <a:latin typeface="Alexandria"/>
              </a:rPr>
              <a:t>الأفراد المراد دراستهم أو العاملين </a:t>
            </a:r>
            <a:r>
              <a:rPr lang="ar-EG" sz="1400" b="1" dirty="0" err="1" smtClean="0">
                <a:latin typeface="Alexandria"/>
              </a:rPr>
              <a:t>فى</a:t>
            </a:r>
            <a:r>
              <a:rPr lang="ar-EG" sz="1400" b="1" dirty="0" smtClean="0">
                <a:latin typeface="Alexandria"/>
              </a:rPr>
              <a:t> البحث او طلابه لديهم الحق للانسحاب من الدراسة في أي وقت، ويجب ان نتذكر دائما أن المشاركين غالبا ما يكونون متطوعين ويجب معاملتهم باحترام وأن الوقت الذي يقضونه في البحث يمكنهم أن يقضوه في عمل آخر أكثر ربحا وفائدة لهم، ولهذا السبب يجب أن نتوقع انسحاب بعض المشاركين، والأفضل بالطبع أن يبدأ البحث بأكبر عدد ممكن من الأفراد لوضعهم تحت الدراسة ، بحيث يمكن الاستمرار مع مجموعة كبيرة كافية لتتأكد من أن نتائج البحث ذات معنى .</a:t>
            </a:r>
            <a:endParaRPr lang="ar-EG" sz="1400" b="1" dirty="0">
              <a:latin typeface="Alexandria"/>
            </a:endParaRPr>
          </a:p>
          <a:p>
            <a:pPr algn="justLow" rtl="1"/>
            <a:r>
              <a:rPr lang="ar-EG" sz="1400" b="1" dirty="0">
                <a:solidFill>
                  <a:srgbClr val="00AEEF"/>
                </a:solidFill>
                <a:latin typeface="Alexandria"/>
              </a:rPr>
              <a:t>7. </a:t>
            </a:r>
            <a:r>
              <a:rPr lang="ar-EG" sz="1400" b="1" dirty="0" smtClean="0">
                <a:solidFill>
                  <a:srgbClr val="00AEEF"/>
                </a:solidFill>
                <a:latin typeface="Alexandria"/>
              </a:rPr>
              <a:t>التسجيل </a:t>
            </a:r>
            <a:r>
              <a:rPr lang="ar-EG" sz="1400" b="1" dirty="0">
                <a:solidFill>
                  <a:srgbClr val="00AEEF"/>
                </a:solidFill>
                <a:latin typeface="Alexandria"/>
              </a:rPr>
              <a:t>الرقمي </a:t>
            </a:r>
            <a:r>
              <a:rPr lang="ar-EG" sz="1400" b="1" dirty="0" smtClean="0">
                <a:solidFill>
                  <a:srgbClr val="00AEEF"/>
                </a:solidFill>
                <a:latin typeface="Alexandria"/>
              </a:rPr>
              <a:t>(</a:t>
            </a:r>
            <a:r>
              <a:rPr lang="en-US" sz="1400" b="1" dirty="0" smtClean="0">
                <a:solidFill>
                  <a:srgbClr val="00AEEF"/>
                </a:solidFill>
                <a:latin typeface="Alexandria"/>
              </a:rPr>
              <a:t>(Digital Recording</a:t>
            </a:r>
            <a:endParaRPr lang="en-US" sz="1400" b="1" dirty="0">
              <a:solidFill>
                <a:srgbClr val="00AEEF"/>
              </a:solidFill>
              <a:latin typeface="Alexandria"/>
            </a:endParaRPr>
          </a:p>
          <a:p>
            <a:pPr algn="justLow" rtl="1"/>
            <a:r>
              <a:rPr lang="ar-EG" sz="1400" b="1" dirty="0">
                <a:latin typeface="Alexandria"/>
              </a:rPr>
              <a:t>لا تقم بتسجيل الأصوات أو التقاط صور أو تصوير فيديو دون موافقة المستهدفين من البحث، وأحصل على الموافقة المسبقة قبل بدء أي تسجيل ، ولا تحاول استخدام آلات تصوير أو ناقلات صوت مخبأة لتسجيل أصوات وحركات المستهدفين ، ولابد أن تدرك أن طلب الموافقة بعد التصوير غير مقبول </a:t>
            </a:r>
            <a:r>
              <a:rPr lang="ar-EG" sz="1400" b="1" dirty="0" smtClean="0">
                <a:latin typeface="Alexandria"/>
              </a:rPr>
              <a:t>.</a:t>
            </a:r>
          </a:p>
          <a:p>
            <a:pPr algn="justLow" rtl="1"/>
            <a:r>
              <a:rPr lang="ar-EG" sz="1400" b="1" dirty="0">
                <a:solidFill>
                  <a:srgbClr val="00AEEF"/>
                </a:solidFill>
                <a:latin typeface="Alexandria"/>
              </a:rPr>
              <a:t>8. </a:t>
            </a:r>
            <a:r>
              <a:rPr lang="ar-EG" sz="1400" b="1" dirty="0" smtClean="0">
                <a:solidFill>
                  <a:srgbClr val="00AEEF"/>
                </a:solidFill>
                <a:latin typeface="Alexandria"/>
              </a:rPr>
              <a:t>التغذية </a:t>
            </a:r>
            <a:r>
              <a:rPr lang="ar-EG" sz="1400" b="1" dirty="0">
                <a:solidFill>
                  <a:srgbClr val="00AEEF"/>
                </a:solidFill>
                <a:latin typeface="Alexandria"/>
              </a:rPr>
              <a:t>الراجعة ( </a:t>
            </a:r>
            <a:r>
              <a:rPr lang="en-US" sz="1400" b="1" dirty="0" smtClean="0">
                <a:solidFill>
                  <a:srgbClr val="00AEEF"/>
                </a:solidFill>
                <a:latin typeface="Alexandria"/>
              </a:rPr>
              <a:t>(Feedback </a:t>
            </a:r>
          </a:p>
          <a:p>
            <a:pPr algn="justLow" rtl="1"/>
            <a:r>
              <a:rPr lang="ar-EG" sz="1400" b="1" dirty="0" smtClean="0">
                <a:latin typeface="Alexandria"/>
              </a:rPr>
              <a:t>إذا كان بمقدورك إعطاء تغذية راجعة للمستهدفين من بحثك فافعل ، قد لا يكون بمقدورك تزويد المشاركين بالتقرير كاملا ، ولكن إعطائهم ملخصا أو بعض العبارات والتوصيات قد تكون مهمة لديهم وتفي بالغرض المطلوب ، ومهم جداً أن تعرض عليهم الصور والأصوات أو النصوص المطبوعة للعبارات التي قالوها مسبقا قبل النشر ، حتى لا يتعرض المستهدفون لأي ضرر جسدي أو معنوي بسبب تفسيرك لما قالوه أو فعلوه ، تأكد دائما من أخذ الموافقة المسبقة قبل النشر .</a:t>
            </a:r>
            <a:endParaRPr lang="en-US" sz="1400" b="1" dirty="0">
              <a:latin typeface="Alexandria"/>
            </a:endParaRPr>
          </a:p>
        </p:txBody>
      </p:sp>
    </p:spTree>
    <p:extLst>
      <p:ext uri="{BB962C8B-B14F-4D97-AF65-F5344CB8AC3E}">
        <p14:creationId xmlns:p14="http://schemas.microsoft.com/office/powerpoint/2010/main" val="2438381357"/>
      </p:ext>
    </p:extLst>
  </p:cSld>
  <p:clrMapOvr>
    <a:masterClrMapping/>
  </p:clrMapOvr>
  <mc:AlternateContent xmlns:mc="http://schemas.openxmlformats.org/markup-compatibility/2006" xmlns:p14="http://schemas.microsoft.com/office/powerpoint/2010/main">
    <mc:Choice Requires="p14">
      <p:transition spd="slow" p14:dur="2000" advTm="246459"/>
    </mc:Choice>
    <mc:Fallback xmlns="">
      <p:transition spd="slow" advTm="24645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3293209"/>
          </a:xfrm>
          <a:prstGeom prst="rect">
            <a:avLst/>
          </a:prstGeom>
          <a:noFill/>
        </p:spPr>
        <p:txBody>
          <a:bodyPr wrap="square" rtlCol="1">
            <a:spAutoFit/>
          </a:bodyPr>
          <a:lstStyle/>
          <a:p>
            <a:pPr algn="justLow" rtl="1"/>
            <a:r>
              <a:rPr lang="ar-EG" sz="1400" b="1" dirty="0">
                <a:solidFill>
                  <a:srgbClr val="00AEEF"/>
                </a:solidFill>
                <a:latin typeface="Alexandria"/>
              </a:rPr>
              <a:t>9</a:t>
            </a:r>
            <a:r>
              <a:rPr lang="ar-EG" sz="1600" b="1" dirty="0">
                <a:solidFill>
                  <a:srgbClr val="00AEEF"/>
                </a:solidFill>
                <a:latin typeface="Alexandria"/>
              </a:rPr>
              <a:t>. </a:t>
            </a:r>
            <a:r>
              <a:rPr lang="ar-EG" sz="1600" b="1" dirty="0" smtClean="0">
                <a:solidFill>
                  <a:srgbClr val="00AEEF"/>
                </a:solidFill>
                <a:latin typeface="Alexandria"/>
              </a:rPr>
              <a:t>الأمل </a:t>
            </a:r>
            <a:r>
              <a:rPr lang="ar-EG" sz="1600" b="1" dirty="0">
                <a:solidFill>
                  <a:srgbClr val="00AEEF"/>
                </a:solidFill>
                <a:latin typeface="Alexandria"/>
              </a:rPr>
              <a:t>المزيف / الكاذب ( </a:t>
            </a:r>
            <a:r>
              <a:rPr lang="en-US" sz="1600" b="1" dirty="0">
                <a:solidFill>
                  <a:srgbClr val="00AEEF"/>
                </a:solidFill>
                <a:latin typeface="Alexandria"/>
              </a:rPr>
              <a:t>False </a:t>
            </a:r>
            <a:r>
              <a:rPr lang="en-US" sz="1600" b="1" dirty="0" smtClean="0">
                <a:solidFill>
                  <a:srgbClr val="00AEEF"/>
                </a:solidFill>
                <a:latin typeface="Alexandria"/>
              </a:rPr>
              <a:t>Hope</a:t>
            </a:r>
            <a:r>
              <a:rPr lang="ar-EG" sz="1600" b="1" dirty="0" smtClean="0">
                <a:solidFill>
                  <a:srgbClr val="00AEEF"/>
                </a:solidFill>
                <a:latin typeface="Alexandria"/>
              </a:rPr>
              <a:t>)</a:t>
            </a:r>
            <a:endParaRPr lang="en-US" sz="1600" b="1" dirty="0">
              <a:solidFill>
                <a:srgbClr val="00AEEF"/>
              </a:solidFill>
              <a:latin typeface="Alexandria"/>
            </a:endParaRPr>
          </a:p>
          <a:p>
            <a:pPr algn="justLow" rtl="1"/>
            <a:r>
              <a:rPr lang="ar-EG" sz="1600" dirty="0">
                <a:latin typeface="Alexandria"/>
              </a:rPr>
              <a:t>لا تجعل المستهدفين يعتقدون من خلال أسئلتك بأن الأمور سوف تتغير بسبب بحثك أو مشروعك الذي تجريه، ولا تعطِ وعودًا خارج نطاق بحثك أو سلطتك أو مركزك أو تأثيرك.</a:t>
            </a:r>
          </a:p>
          <a:p>
            <a:pPr algn="justLow" rtl="1"/>
            <a:r>
              <a:rPr lang="ar-EG" sz="1600" b="1" dirty="0" smtClean="0">
                <a:solidFill>
                  <a:srgbClr val="00AEEF"/>
                </a:solidFill>
                <a:latin typeface="Alexandria"/>
              </a:rPr>
              <a:t>10 مراعاة </a:t>
            </a:r>
            <a:r>
              <a:rPr lang="ar-EG" sz="1600" b="1" dirty="0">
                <a:solidFill>
                  <a:srgbClr val="00AEEF"/>
                </a:solidFill>
                <a:latin typeface="Alexandria"/>
              </a:rPr>
              <a:t>مشاعر الآخرين</a:t>
            </a:r>
            <a:r>
              <a:rPr lang="en-US" sz="1600" dirty="0" smtClean="0">
                <a:solidFill>
                  <a:srgbClr val="00AEEF"/>
                </a:solidFill>
                <a:latin typeface="Alexandria"/>
              </a:rPr>
              <a:t>Vulnerability:</a:t>
            </a:r>
          </a:p>
          <a:p>
            <a:pPr algn="justLow" rtl="1"/>
            <a:r>
              <a:rPr lang="ar-EG" sz="1600" dirty="0" smtClean="0">
                <a:latin typeface="Alexandria"/>
              </a:rPr>
              <a:t>قد يكون بعض المستهدفين أكثر عرضة للشعور بالانهزامية أو الاستسلام بسبب عامل السن أو المرض أو عدم القدرة على الفهم أو التعبير؛ فيجب عليك مراعاة مشاعرهم.</a:t>
            </a:r>
          </a:p>
          <a:p>
            <a:pPr algn="justLow" rtl="1"/>
            <a:r>
              <a:rPr lang="ar-EG" sz="1600" b="1" dirty="0" smtClean="0">
                <a:solidFill>
                  <a:srgbClr val="00AEEF"/>
                </a:solidFill>
                <a:latin typeface="Alexandria"/>
              </a:rPr>
              <a:t>11 استغلال </a:t>
            </a:r>
            <a:r>
              <a:rPr lang="ar-EG" sz="1600" b="1" dirty="0">
                <a:solidFill>
                  <a:srgbClr val="00AEEF"/>
                </a:solidFill>
                <a:latin typeface="Alexandria"/>
              </a:rPr>
              <a:t>المواقف </a:t>
            </a:r>
            <a:r>
              <a:rPr lang="en-US" sz="1600" b="1" dirty="0" smtClean="0">
                <a:solidFill>
                  <a:srgbClr val="00AEEF"/>
                </a:solidFill>
                <a:latin typeface="Alexandria"/>
              </a:rPr>
              <a:t>Exploitation </a:t>
            </a:r>
            <a:endParaRPr lang="ar-EG" sz="1600" b="1" dirty="0" smtClean="0">
              <a:solidFill>
                <a:srgbClr val="00AEEF"/>
              </a:solidFill>
              <a:latin typeface="Alexandria"/>
            </a:endParaRPr>
          </a:p>
          <a:p>
            <a:pPr algn="justLow" rtl="1"/>
            <a:r>
              <a:rPr lang="ar-EG" sz="1600" dirty="0" smtClean="0">
                <a:latin typeface="Alexandria"/>
              </a:rPr>
              <a:t>لا تستغل المواقف لصالح بحثك؛ فلا تفسر ما تلاحظه أو ما يقوله الآخرون بشكل غير مباشر حتى تخدم بحثك</a:t>
            </a:r>
          </a:p>
          <a:p>
            <a:pPr algn="justLow" rtl="1"/>
            <a:r>
              <a:rPr lang="ar-EG" sz="1600" b="1" dirty="0" smtClean="0">
                <a:solidFill>
                  <a:srgbClr val="00AEEF"/>
                </a:solidFill>
                <a:latin typeface="Alexandria"/>
              </a:rPr>
              <a:t>12 سرية </a:t>
            </a:r>
            <a:r>
              <a:rPr lang="ar-EG" sz="1600" b="1" dirty="0">
                <a:solidFill>
                  <a:srgbClr val="00AEEF"/>
                </a:solidFill>
                <a:latin typeface="Alexandria"/>
              </a:rPr>
              <a:t>المعلومات </a:t>
            </a:r>
            <a:r>
              <a:rPr lang="en-US" sz="1600" b="1" dirty="0" smtClean="0">
                <a:solidFill>
                  <a:srgbClr val="00AEEF"/>
                </a:solidFill>
                <a:latin typeface="Alexandria"/>
              </a:rPr>
              <a:t>Anonymity</a:t>
            </a:r>
            <a:endParaRPr lang="en-US" sz="1600" b="1" dirty="0">
              <a:solidFill>
                <a:srgbClr val="00AEEF"/>
              </a:solidFill>
              <a:latin typeface="Alexandria"/>
            </a:endParaRPr>
          </a:p>
          <a:p>
            <a:pPr algn="justLow" rtl="1"/>
            <a:r>
              <a:rPr lang="ar-EG" sz="1600" dirty="0">
                <a:latin typeface="Alexandria"/>
              </a:rPr>
              <a:t>عليك حماية هوية المستهدفين في كل الأوقات فلا تعطِ أسماء أو تلميحات تؤدي إلى كشف هويتهم الحقيقية، ويمكن تحقيق ذلك من خلال تحويل الأسماء إلى أرقام أو رموز مع التأكد من إتلاف كل ما يتعلق بهوية المستهدفين بعد انتهاء الدراسة  </a:t>
            </a:r>
            <a:endParaRPr lang="en-US" sz="1600" dirty="0">
              <a:latin typeface="Alexandria"/>
            </a:endParaRPr>
          </a:p>
        </p:txBody>
      </p:sp>
    </p:spTree>
    <p:extLst>
      <p:ext uri="{BB962C8B-B14F-4D97-AF65-F5344CB8AC3E}">
        <p14:creationId xmlns:p14="http://schemas.microsoft.com/office/powerpoint/2010/main" val="549544769"/>
      </p:ext>
    </p:extLst>
  </p:cSld>
  <p:clrMapOvr>
    <a:masterClrMapping/>
  </p:clrMapOvr>
  <mc:AlternateContent xmlns:mc="http://schemas.openxmlformats.org/markup-compatibility/2006" xmlns:p14="http://schemas.microsoft.com/office/powerpoint/2010/main">
    <mc:Choice Requires="p14">
      <p:transition spd="slow" p14:dur="2000" advTm="81984"/>
    </mc:Choice>
    <mc:Fallback xmlns="">
      <p:transition spd="slow" advTm="8198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3323987"/>
          </a:xfrm>
          <a:prstGeom prst="rect">
            <a:avLst/>
          </a:prstGeom>
          <a:noFill/>
        </p:spPr>
        <p:txBody>
          <a:bodyPr wrap="square" rtlCol="1">
            <a:spAutoFit/>
          </a:bodyPr>
          <a:lstStyle/>
          <a:p>
            <a:pPr algn="justLow" rtl="1"/>
            <a:r>
              <a:rPr lang="ar-EG" b="1" dirty="0" smtClean="0">
                <a:latin typeface="Alexandria"/>
              </a:rPr>
              <a:t>ويضيف آخرون للمبادئ والمعايير الأخلاقية، ما يلي ( التائب، 2018)</a:t>
            </a:r>
            <a:r>
              <a:rPr lang="ar-EG" sz="1400" b="1" dirty="0" smtClean="0">
                <a:solidFill>
                  <a:srgbClr val="00AEEF"/>
                </a:solidFill>
                <a:latin typeface="Alexandria"/>
              </a:rPr>
              <a:t>:-</a:t>
            </a:r>
          </a:p>
          <a:p>
            <a:pPr algn="justLow" rtl="1"/>
            <a:r>
              <a:rPr lang="ar-EG" sz="1600" b="1" dirty="0">
                <a:solidFill>
                  <a:srgbClr val="00AEEF"/>
                </a:solidFill>
                <a:latin typeface="Alexandria"/>
              </a:rPr>
              <a:t>1–مبادئ أخلاقية عامة:</a:t>
            </a:r>
          </a:p>
          <a:p>
            <a:pPr marL="285750" indent="-285750" algn="justLow" rtl="1">
              <a:buFont typeface="Wingdings" panose="05000000000000000000" pitchFamily="2" charset="2"/>
              <a:buChar char="v"/>
            </a:pPr>
            <a:r>
              <a:rPr lang="ar-EG" sz="1600" dirty="0" smtClean="0">
                <a:latin typeface="Alexandria"/>
              </a:rPr>
              <a:t>يجب </a:t>
            </a:r>
            <a:r>
              <a:rPr lang="ar-EG" sz="1600" dirty="0">
                <a:latin typeface="Alexandria"/>
              </a:rPr>
              <a:t>على الباحث ألا يتعرض بالازدراء أو التحقير أو الاهانة </a:t>
            </a:r>
            <a:r>
              <a:rPr lang="ar-EG" sz="1600" dirty="0" smtClean="0">
                <a:latin typeface="Alexandria"/>
              </a:rPr>
              <a:t>للأديان السماوية</a:t>
            </a:r>
            <a:r>
              <a:rPr lang="ar-EG" sz="1600" dirty="0">
                <a:latin typeface="Alexandria"/>
              </a:rPr>
              <a:t>.</a:t>
            </a:r>
          </a:p>
          <a:p>
            <a:pPr marL="285750" indent="-285750" algn="justLow" rtl="1">
              <a:buFont typeface="Wingdings" panose="05000000000000000000" pitchFamily="2" charset="2"/>
              <a:buChar char="v"/>
            </a:pPr>
            <a:r>
              <a:rPr lang="ar-EG" sz="1600" dirty="0" smtClean="0">
                <a:latin typeface="Alexandria"/>
              </a:rPr>
              <a:t>يجب </a:t>
            </a:r>
            <a:r>
              <a:rPr lang="ar-EG" sz="1600" dirty="0">
                <a:latin typeface="Alexandria"/>
              </a:rPr>
              <a:t>على الباحث الا ينشر أية معلومات تحصل عليها في بحثه من </a:t>
            </a:r>
            <a:r>
              <a:rPr lang="ar-EG" sz="1600" dirty="0" smtClean="0">
                <a:latin typeface="Alexandria"/>
              </a:rPr>
              <a:t>شانها ان </a:t>
            </a:r>
            <a:r>
              <a:rPr lang="ar-EG" sz="1600" dirty="0">
                <a:latin typeface="Alexandria"/>
              </a:rPr>
              <a:t>تضر بالأمن القومي للدولة.</a:t>
            </a:r>
          </a:p>
          <a:p>
            <a:pPr marL="285750" indent="-285750" algn="justLow" rtl="1">
              <a:buFont typeface="Wingdings" panose="05000000000000000000" pitchFamily="2" charset="2"/>
              <a:buChar char="v"/>
            </a:pPr>
            <a:r>
              <a:rPr lang="ar-EG" sz="1600" dirty="0" smtClean="0">
                <a:latin typeface="Alexandria"/>
              </a:rPr>
              <a:t>يجب </a:t>
            </a:r>
            <a:r>
              <a:rPr lang="ar-EG" sz="1600" dirty="0">
                <a:latin typeface="Alexandria"/>
              </a:rPr>
              <a:t>على الباحث ان يحترم القيم والمبادئ والمثل العليا للمجتمع </a:t>
            </a:r>
            <a:r>
              <a:rPr lang="ar-EG" sz="1600" dirty="0" smtClean="0">
                <a:latin typeface="Alexandria"/>
              </a:rPr>
              <a:t>الذي يعمل </a:t>
            </a:r>
            <a:r>
              <a:rPr lang="ar-EG" sz="1600" dirty="0">
                <a:latin typeface="Alexandria"/>
              </a:rPr>
              <a:t>فيه</a:t>
            </a:r>
            <a:r>
              <a:rPr lang="ar-EG" sz="1600" dirty="0" smtClean="0">
                <a:latin typeface="Alexandria"/>
              </a:rPr>
              <a:t>.</a:t>
            </a:r>
          </a:p>
          <a:p>
            <a:pPr marL="285750" indent="-285750" algn="justLow" rtl="1">
              <a:buFont typeface="Wingdings" panose="05000000000000000000" pitchFamily="2" charset="2"/>
              <a:buChar char="v"/>
            </a:pPr>
            <a:r>
              <a:rPr lang="ar-EG" sz="1600" dirty="0" smtClean="0">
                <a:latin typeface="Alexandria"/>
              </a:rPr>
              <a:t>يجب </a:t>
            </a:r>
            <a:r>
              <a:rPr lang="ar-EG" sz="1600" dirty="0">
                <a:latin typeface="Alexandria"/>
              </a:rPr>
              <a:t>على الباحث ان يتجنب كل ما من شأنه ان يتسبب في إحداث </a:t>
            </a:r>
            <a:r>
              <a:rPr lang="ar-EG" sz="1600" dirty="0" smtClean="0">
                <a:latin typeface="Alexandria"/>
              </a:rPr>
              <a:t>ضرر للحياة </a:t>
            </a:r>
            <a:r>
              <a:rPr lang="ar-EG" sz="1600" dirty="0">
                <a:latin typeface="Alexandria"/>
              </a:rPr>
              <a:t>البشرية، أو للبيئة المحيطة بأي صورة من الصور.</a:t>
            </a:r>
          </a:p>
          <a:p>
            <a:pPr marL="285750" indent="-285750" algn="justLow" rtl="1">
              <a:buFont typeface="Wingdings" panose="05000000000000000000" pitchFamily="2" charset="2"/>
              <a:buChar char="v"/>
            </a:pPr>
            <a:r>
              <a:rPr lang="ar-EG" sz="1600" dirty="0" smtClean="0">
                <a:latin typeface="Alexandria"/>
              </a:rPr>
              <a:t>يجب </a:t>
            </a:r>
            <a:r>
              <a:rPr lang="ar-EG" sz="1600" dirty="0">
                <a:latin typeface="Alexandria"/>
              </a:rPr>
              <a:t>على الباحث ان ينتقي المشكلات والقضايا البحثية التي </a:t>
            </a:r>
            <a:r>
              <a:rPr lang="ar-EG" sz="1600" dirty="0" smtClean="0">
                <a:latin typeface="Alexandria"/>
              </a:rPr>
              <a:t>تسهم دراستها </a:t>
            </a:r>
            <a:r>
              <a:rPr lang="ar-EG" sz="1600" dirty="0">
                <a:latin typeface="Alexandria"/>
              </a:rPr>
              <a:t>في حل قضايا المجتمع، وتكون ذات فائدة وجدوى للإنسانية جمعاء.</a:t>
            </a:r>
          </a:p>
          <a:p>
            <a:pPr marL="285750" indent="-285750" algn="justLow" rtl="1">
              <a:buFont typeface="Wingdings" panose="05000000000000000000" pitchFamily="2" charset="2"/>
              <a:buChar char="v"/>
            </a:pPr>
            <a:r>
              <a:rPr lang="ar-EG" sz="1600" dirty="0" smtClean="0">
                <a:latin typeface="Alexandria"/>
              </a:rPr>
              <a:t>على </a:t>
            </a:r>
            <a:r>
              <a:rPr lang="ar-EG" sz="1600" dirty="0">
                <a:latin typeface="Alexandria"/>
              </a:rPr>
              <a:t>الباحث ان يعي ان الانتهاء من إجراء البحث لا يعني الشروع </a:t>
            </a:r>
            <a:r>
              <a:rPr lang="ar-EG" sz="1600" dirty="0" smtClean="0">
                <a:latin typeface="Alexandria"/>
              </a:rPr>
              <a:t>في نشره </a:t>
            </a:r>
            <a:r>
              <a:rPr lang="ar-EG" sz="1600" dirty="0">
                <a:latin typeface="Alexandria"/>
              </a:rPr>
              <a:t>فورا، ذلك إنه إذا ما تبين للباحث ان عملية النشر قد ينتج عنها </a:t>
            </a:r>
            <a:r>
              <a:rPr lang="ar-EG" sz="1600" dirty="0" smtClean="0">
                <a:latin typeface="Alexandria"/>
              </a:rPr>
              <a:t>ضرر للمجتمع </a:t>
            </a:r>
            <a:r>
              <a:rPr lang="ar-EG" sz="1600" dirty="0">
                <a:latin typeface="Alexandria"/>
              </a:rPr>
              <a:t>على أي صعيد وعلى أي مستوى فيجب التخلي عن فكرة نشره، </a:t>
            </a:r>
            <a:r>
              <a:rPr lang="ar-EG" sz="1600" dirty="0" smtClean="0">
                <a:latin typeface="Alexandria"/>
              </a:rPr>
              <a:t>وتأجيل ذلك </a:t>
            </a:r>
            <a:r>
              <a:rPr lang="ar-EG" sz="1600" dirty="0">
                <a:latin typeface="Alexandria"/>
              </a:rPr>
              <a:t>إلى حين توفر الظروف الملائمة.</a:t>
            </a:r>
          </a:p>
        </p:txBody>
      </p:sp>
    </p:spTree>
    <p:extLst>
      <p:ext uri="{BB962C8B-B14F-4D97-AF65-F5344CB8AC3E}">
        <p14:creationId xmlns:p14="http://schemas.microsoft.com/office/powerpoint/2010/main" val="2929531595"/>
      </p:ext>
    </p:extLst>
  </p:cSld>
  <p:clrMapOvr>
    <a:masterClrMapping/>
  </p:clrMapOvr>
  <mc:AlternateContent xmlns:mc="http://schemas.openxmlformats.org/markup-compatibility/2006" xmlns:p14="http://schemas.microsoft.com/office/powerpoint/2010/main">
    <mc:Choice Requires="p14">
      <p:transition spd="slow" p14:dur="2000" advTm="84457"/>
    </mc:Choice>
    <mc:Fallback xmlns="">
      <p:transition spd="slow" advTm="8445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3293209"/>
          </a:xfrm>
          <a:prstGeom prst="rect">
            <a:avLst/>
          </a:prstGeom>
          <a:noFill/>
        </p:spPr>
        <p:txBody>
          <a:bodyPr wrap="square" rtlCol="1">
            <a:spAutoFit/>
          </a:bodyPr>
          <a:lstStyle/>
          <a:p>
            <a:pPr algn="justLow" rtl="1"/>
            <a:r>
              <a:rPr lang="ar-EG" sz="1600" b="1" dirty="0">
                <a:solidFill>
                  <a:srgbClr val="00AEEF"/>
                </a:solidFill>
                <a:latin typeface="Alexandria"/>
              </a:rPr>
              <a:t> 2– المصداقية: </a:t>
            </a:r>
            <a:r>
              <a:rPr lang="ar-EG" sz="1600" dirty="0">
                <a:latin typeface="Alexandria"/>
              </a:rPr>
              <a:t>تمثل المصداقية الخاصية الأولى التي يجب ان يلتزم </a:t>
            </a:r>
            <a:r>
              <a:rPr lang="ar-EG" sz="1600" dirty="0" smtClean="0">
                <a:latin typeface="Alexandria"/>
              </a:rPr>
              <a:t>بها الباحث</a:t>
            </a:r>
            <a:r>
              <a:rPr lang="ar-EG" sz="1600" dirty="0">
                <a:latin typeface="Alexandria"/>
              </a:rPr>
              <a:t>، وللمصداقية في البحث العلمي عدة أوجه، تبدأ منذ اللحظة الاولى </a:t>
            </a:r>
            <a:r>
              <a:rPr lang="ar-EG" sz="1600" dirty="0" smtClean="0">
                <a:latin typeface="Alexandria"/>
              </a:rPr>
              <a:t>في شروع </a:t>
            </a:r>
            <a:r>
              <a:rPr lang="ar-EG" sz="1600" dirty="0">
                <a:latin typeface="Alexandria"/>
              </a:rPr>
              <a:t>الباحث في عمله، ويمكن تحديدها في ما يلي:</a:t>
            </a:r>
          </a:p>
          <a:p>
            <a:pPr marL="285750" indent="-285750" algn="justLow" rtl="1">
              <a:buFont typeface="Wingdings" panose="05000000000000000000" pitchFamily="2" charset="2"/>
              <a:buChar char="v"/>
            </a:pPr>
            <a:r>
              <a:rPr lang="ar-EG" sz="1600" dirty="0">
                <a:latin typeface="Alexandria"/>
              </a:rPr>
              <a:t>- ان يكون الباحث صادقا في تحديد الهدف من بحثه، ويجب ان يدلي </a:t>
            </a:r>
            <a:r>
              <a:rPr lang="ar-EG" sz="1600" dirty="0" smtClean="0">
                <a:latin typeface="Alexandria"/>
              </a:rPr>
              <a:t>بكافة الحقائق </a:t>
            </a:r>
            <a:r>
              <a:rPr lang="ar-EG" sz="1600" dirty="0">
                <a:latin typeface="Alexandria"/>
              </a:rPr>
              <a:t>المتعلقة بذلك </a:t>
            </a:r>
            <a:r>
              <a:rPr lang="ar-EG" sz="1600" dirty="0" err="1">
                <a:latin typeface="Alexandria"/>
              </a:rPr>
              <a:t>للمبحوثين</a:t>
            </a:r>
            <a:r>
              <a:rPr lang="ar-EG" sz="1600" dirty="0">
                <a:latin typeface="Alexandria"/>
              </a:rPr>
              <a:t> الذين يقوم بدراستهم، أو الذين يقوم </a:t>
            </a:r>
            <a:r>
              <a:rPr lang="ar-EG" sz="1600" dirty="0" smtClean="0">
                <a:latin typeface="Alexandria"/>
              </a:rPr>
              <a:t>بإجراء التجارب </a:t>
            </a:r>
            <a:r>
              <a:rPr lang="ar-EG" sz="1600" dirty="0">
                <a:latin typeface="Alexandria"/>
              </a:rPr>
              <a:t>عليهم، ولا يجوز إخفاء اية معلومات تتعلق بما يريد الباحث ان </a:t>
            </a:r>
            <a:r>
              <a:rPr lang="ar-EG" sz="1600" dirty="0" smtClean="0">
                <a:latin typeface="Alexandria"/>
              </a:rPr>
              <a:t>يتوصل إليه </a:t>
            </a:r>
            <a:r>
              <a:rPr lang="ar-EG" sz="1600" dirty="0">
                <a:latin typeface="Alexandria"/>
              </a:rPr>
              <a:t>من خلال بحثه.</a:t>
            </a:r>
          </a:p>
          <a:p>
            <a:pPr marL="285750" indent="-285750" algn="justLow" rtl="1">
              <a:buFont typeface="Wingdings" panose="05000000000000000000" pitchFamily="2" charset="2"/>
              <a:buChar char="v"/>
            </a:pPr>
            <a:r>
              <a:rPr lang="ar-EG" sz="1600" dirty="0" smtClean="0">
                <a:latin typeface="Alexandria"/>
              </a:rPr>
              <a:t>ان </a:t>
            </a:r>
            <a:r>
              <a:rPr lang="ar-EG" sz="1600" dirty="0">
                <a:latin typeface="Alexandria"/>
              </a:rPr>
              <a:t>يكون الباحث صادقا فيما يتعلق بتكاليف البحث المادية، فلا يجوز </a:t>
            </a:r>
            <a:r>
              <a:rPr lang="ar-EG" sz="1600" dirty="0" smtClean="0">
                <a:latin typeface="Alexandria"/>
              </a:rPr>
              <a:t>له ان </a:t>
            </a:r>
            <a:r>
              <a:rPr lang="ar-EG" sz="1600" dirty="0">
                <a:latin typeface="Alexandria"/>
              </a:rPr>
              <a:t>يخفي الحقائق المتعلقة بما يحتاجه البحث من مصاريف ونفقات، خاصة </a:t>
            </a:r>
            <a:r>
              <a:rPr lang="ar-EG" sz="1600" dirty="0" smtClean="0">
                <a:latin typeface="Alexandria"/>
              </a:rPr>
              <a:t>عندما تتولى </a:t>
            </a:r>
            <a:r>
              <a:rPr lang="ar-EG" sz="1600" dirty="0">
                <a:latin typeface="Alexandria"/>
              </a:rPr>
              <a:t>جهة ما أو مؤسسة بحثية ما تبني المشروع البحثي والانفاق عليه، فلا </a:t>
            </a:r>
            <a:r>
              <a:rPr lang="ar-EG" sz="1600" dirty="0" smtClean="0">
                <a:latin typeface="Alexandria"/>
              </a:rPr>
              <a:t>يبالغ في </a:t>
            </a:r>
            <a:r>
              <a:rPr lang="ar-EG" sz="1600" dirty="0">
                <a:latin typeface="Alexandria"/>
              </a:rPr>
              <a:t>التقديرات المالية التي </a:t>
            </a:r>
            <a:r>
              <a:rPr lang="ar-EG" sz="1600" dirty="0" err="1">
                <a:latin typeface="Alexandria"/>
              </a:rPr>
              <a:t>يتطلبها</a:t>
            </a:r>
            <a:r>
              <a:rPr lang="ar-EG" sz="1600" dirty="0">
                <a:latin typeface="Alexandria"/>
              </a:rPr>
              <a:t> انجاز البحث</a:t>
            </a:r>
            <a:r>
              <a:rPr lang="ar-EG" sz="1600" dirty="0" smtClean="0">
                <a:latin typeface="Alexandria"/>
              </a:rPr>
              <a:t>.</a:t>
            </a:r>
          </a:p>
          <a:p>
            <a:pPr marL="285750" indent="-285750" algn="justLow" rtl="1">
              <a:buFont typeface="Wingdings" panose="05000000000000000000" pitchFamily="2" charset="2"/>
              <a:buChar char="v"/>
            </a:pPr>
            <a:r>
              <a:rPr lang="ar-EG" sz="1600" dirty="0" smtClean="0">
                <a:latin typeface="Alexandria"/>
              </a:rPr>
              <a:t>الا </a:t>
            </a:r>
            <a:r>
              <a:rPr lang="ar-EG" sz="1600" dirty="0">
                <a:latin typeface="Alexandria"/>
              </a:rPr>
              <a:t>يبالغ الباحث في حجم الصعوبات التي واجهته أثناء قيامه ببحثه</a:t>
            </a:r>
            <a:r>
              <a:rPr lang="ar-EG" sz="1600" dirty="0" smtClean="0">
                <a:latin typeface="Alexandria"/>
              </a:rPr>
              <a:t>، ليظهر </a:t>
            </a:r>
            <a:r>
              <a:rPr lang="ar-EG" sz="1600" dirty="0">
                <a:latin typeface="Alexandria"/>
              </a:rPr>
              <a:t>انه قد بذل جهودا كبيرة ومضنية في انجاز البحث، ويجب ان يكون </a:t>
            </a:r>
            <a:r>
              <a:rPr lang="ar-EG" sz="1600" dirty="0" smtClean="0">
                <a:latin typeface="Alexandria"/>
              </a:rPr>
              <a:t>واقعيا في </a:t>
            </a:r>
            <a:r>
              <a:rPr lang="ar-EG" sz="1600" dirty="0">
                <a:latin typeface="Alexandria"/>
              </a:rPr>
              <a:t>ذكر تلك الصعوبات</a:t>
            </a:r>
            <a:r>
              <a:rPr lang="ar-EG" sz="1600" dirty="0" smtClean="0">
                <a:latin typeface="Alexandria"/>
              </a:rPr>
              <a:t>.</a:t>
            </a:r>
          </a:p>
          <a:p>
            <a:pPr marL="285750" indent="-285750" algn="justLow" rtl="1">
              <a:buFont typeface="Wingdings" panose="05000000000000000000" pitchFamily="2" charset="2"/>
              <a:buChar char="v"/>
            </a:pPr>
            <a:r>
              <a:rPr lang="ar-EG" sz="1600" dirty="0" smtClean="0">
                <a:latin typeface="Alexandria"/>
              </a:rPr>
              <a:t>ان </a:t>
            </a:r>
            <a:r>
              <a:rPr lang="ar-EG" sz="1600" dirty="0">
                <a:latin typeface="Alexandria"/>
              </a:rPr>
              <a:t>يكون الباحث صادقا في عرض كافة الخطوات البحثية التي </a:t>
            </a:r>
            <a:r>
              <a:rPr lang="ar-EG" sz="1600" dirty="0" smtClean="0">
                <a:latin typeface="Alexandria"/>
              </a:rPr>
              <a:t>قام بإجرائها</a:t>
            </a:r>
            <a:r>
              <a:rPr lang="ar-EG" sz="1600" dirty="0">
                <a:latin typeface="Alexandria"/>
              </a:rPr>
              <a:t>، دون تكلف أو تصنع أو زيادة، أو مبالغة، وان يقدم معلومات </a:t>
            </a:r>
            <a:r>
              <a:rPr lang="ar-EG" sz="1600" dirty="0" smtClean="0">
                <a:latin typeface="Alexandria"/>
              </a:rPr>
              <a:t>صادقة وحقيقية </a:t>
            </a:r>
            <a:r>
              <a:rPr lang="ar-EG" sz="1600" dirty="0">
                <a:latin typeface="Alexandria"/>
              </a:rPr>
              <a:t>عن كل خطوة، سواء تعلق ذلك بمجتمع البحث أو العينة أو </a:t>
            </a:r>
            <a:r>
              <a:rPr lang="ar-EG" sz="1600" dirty="0" smtClean="0">
                <a:latin typeface="Alexandria"/>
              </a:rPr>
              <a:t>الدراسات السابقة</a:t>
            </a:r>
            <a:r>
              <a:rPr lang="ar-EG" sz="1600" dirty="0">
                <a:latin typeface="Alexandria"/>
              </a:rPr>
              <a:t>، أو نتائج الدراسة أو غير ذلك.</a:t>
            </a:r>
          </a:p>
        </p:txBody>
      </p:sp>
    </p:spTree>
    <p:extLst>
      <p:ext uri="{BB962C8B-B14F-4D97-AF65-F5344CB8AC3E}">
        <p14:creationId xmlns:p14="http://schemas.microsoft.com/office/powerpoint/2010/main" val="398479668"/>
      </p:ext>
    </p:extLst>
  </p:cSld>
  <p:clrMapOvr>
    <a:masterClrMapping/>
  </p:clrMapOvr>
  <mc:AlternateContent xmlns:mc="http://schemas.openxmlformats.org/markup-compatibility/2006" xmlns:p14="http://schemas.microsoft.com/office/powerpoint/2010/main">
    <mc:Choice Requires="p14">
      <p:transition spd="slow" p14:dur="2000" advTm="111698"/>
    </mc:Choice>
    <mc:Fallback xmlns="">
      <p:transition spd="slow" advTm="11169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5016758"/>
          </a:xfrm>
          <a:prstGeom prst="rect">
            <a:avLst/>
          </a:prstGeom>
          <a:noFill/>
        </p:spPr>
        <p:txBody>
          <a:bodyPr wrap="square" rtlCol="1">
            <a:spAutoFit/>
          </a:bodyPr>
          <a:lstStyle/>
          <a:p>
            <a:pPr algn="justLow" rtl="1"/>
            <a:r>
              <a:rPr lang="ar-EG" sz="1600" b="1" dirty="0">
                <a:solidFill>
                  <a:srgbClr val="00AEEF"/>
                </a:solidFill>
                <a:latin typeface="Alexandria"/>
              </a:rPr>
              <a:t> 3–الأمانة العلمية:</a:t>
            </a:r>
          </a:p>
          <a:p>
            <a:pPr algn="justLow" rtl="1"/>
            <a:r>
              <a:rPr lang="ar-EG" sz="1600" dirty="0">
                <a:latin typeface="Alexandria"/>
              </a:rPr>
              <a:t>من المهم جدا ان يتصف الباحث بالأمانة العلمية في كل خطواته البحثية</a:t>
            </a:r>
            <a:r>
              <a:rPr lang="ar-EG" sz="1600" dirty="0" smtClean="0">
                <a:latin typeface="Alexandria"/>
              </a:rPr>
              <a:t>،  وتقتضي </a:t>
            </a:r>
            <a:r>
              <a:rPr lang="ar-EG" sz="1600" dirty="0">
                <a:latin typeface="Alexandria"/>
              </a:rPr>
              <a:t>الأمانة العلمية من الباحث ان يلتزم بالآتي:</a:t>
            </a:r>
          </a:p>
          <a:p>
            <a:pPr marL="285750" indent="-285750" algn="justLow" rtl="1">
              <a:buFont typeface="Wingdings" panose="05000000000000000000" pitchFamily="2" charset="2"/>
              <a:buChar char="q"/>
            </a:pPr>
            <a:r>
              <a:rPr lang="ar-EG" sz="1600" dirty="0" smtClean="0">
                <a:latin typeface="Alexandria"/>
              </a:rPr>
              <a:t>ان </a:t>
            </a:r>
            <a:r>
              <a:rPr lang="ar-EG" sz="1600" dirty="0">
                <a:latin typeface="Alexandria"/>
              </a:rPr>
              <a:t>ينسب كل ما استعان به في بحثه من أراء وأفكار وحقائق </a:t>
            </a:r>
            <a:r>
              <a:rPr lang="ar-EG" sz="1600" dirty="0" smtClean="0">
                <a:latin typeface="Alexandria"/>
              </a:rPr>
              <a:t>ومعلومات وبيانات </a:t>
            </a:r>
            <a:r>
              <a:rPr lang="ar-EG" sz="1600" dirty="0">
                <a:latin typeface="Alexandria"/>
              </a:rPr>
              <a:t>إلى اصحابها الأصليين الذين اقتبس منهم كل ذلك بطريقة مباشرة أو </a:t>
            </a:r>
            <a:r>
              <a:rPr lang="ar-EG" sz="1600" dirty="0" smtClean="0">
                <a:latin typeface="Alexandria"/>
              </a:rPr>
              <a:t>غير مباشرة</a:t>
            </a:r>
            <a:r>
              <a:rPr lang="ar-EG" sz="1600" dirty="0">
                <a:latin typeface="Alexandria"/>
              </a:rPr>
              <a:t>، وفق الأساليب المتعارف عليها في البحث العلمي.</a:t>
            </a:r>
          </a:p>
          <a:p>
            <a:pPr marL="285750" indent="-285750" algn="justLow" rtl="1">
              <a:buFont typeface="Wingdings" panose="05000000000000000000" pitchFamily="2" charset="2"/>
              <a:buChar char="q"/>
            </a:pPr>
            <a:r>
              <a:rPr lang="ar-EG" sz="1600" dirty="0" smtClean="0">
                <a:latin typeface="Alexandria"/>
              </a:rPr>
              <a:t>ان </a:t>
            </a:r>
            <a:r>
              <a:rPr lang="ar-EG" sz="1600" dirty="0">
                <a:latin typeface="Alexandria"/>
              </a:rPr>
              <a:t>يكون امينا في نقل آراء </a:t>
            </a:r>
            <a:r>
              <a:rPr lang="ar-EG" sz="1600" dirty="0" err="1">
                <a:latin typeface="Alexandria"/>
              </a:rPr>
              <a:t>المبحوثين</a:t>
            </a:r>
            <a:r>
              <a:rPr lang="ar-EG" sz="1600" dirty="0">
                <a:latin typeface="Alexandria"/>
              </a:rPr>
              <a:t> سواء اتفقت أو اختلفت مع آرائه</a:t>
            </a:r>
            <a:r>
              <a:rPr lang="ar-EG" sz="1600" dirty="0" smtClean="0">
                <a:latin typeface="Alexandria"/>
              </a:rPr>
              <a:t>، والا يستبعد </a:t>
            </a:r>
            <a:r>
              <a:rPr lang="ar-EG" sz="1600" dirty="0">
                <a:latin typeface="Alexandria"/>
              </a:rPr>
              <a:t>أية وجهة نظر مهما كانت.</a:t>
            </a:r>
          </a:p>
          <a:p>
            <a:pPr marL="285750" indent="-285750" algn="justLow" rtl="1">
              <a:buFont typeface="Wingdings" panose="05000000000000000000" pitchFamily="2" charset="2"/>
              <a:buChar char="q"/>
            </a:pPr>
            <a:r>
              <a:rPr lang="ar-EG" sz="1600" dirty="0" smtClean="0">
                <a:latin typeface="Alexandria"/>
              </a:rPr>
              <a:t>ان </a:t>
            </a:r>
            <a:r>
              <a:rPr lang="ar-EG" sz="1600" dirty="0">
                <a:latin typeface="Alexandria"/>
              </a:rPr>
              <a:t>يحافظ على نقل المعلومات والأفكار والآراء من الأخرين الذين </a:t>
            </a:r>
            <a:r>
              <a:rPr lang="ar-EG" sz="1600" dirty="0" smtClean="0">
                <a:latin typeface="Alexandria"/>
              </a:rPr>
              <a:t>يستعين بمجهوداتهم </a:t>
            </a:r>
            <a:r>
              <a:rPr lang="ar-EG" sz="1600" dirty="0">
                <a:latin typeface="Alexandria"/>
              </a:rPr>
              <a:t>العلمية دون تحريف أو تأويل في غير محله، أو تحميلها أكثر </a:t>
            </a:r>
            <a:r>
              <a:rPr lang="ar-EG" sz="1600" dirty="0" smtClean="0">
                <a:latin typeface="Alexandria"/>
              </a:rPr>
              <a:t>مما تحتمل</a:t>
            </a:r>
            <a:r>
              <a:rPr lang="ar-EG" sz="1600" dirty="0">
                <a:latin typeface="Alexandria"/>
              </a:rPr>
              <a:t>، أو ان يضعها في غير سياقها المقصود.</a:t>
            </a:r>
          </a:p>
          <a:p>
            <a:pPr marL="285750" indent="-285750" algn="justLow" rtl="1">
              <a:buFont typeface="Wingdings" panose="05000000000000000000" pitchFamily="2" charset="2"/>
              <a:buChar char="q"/>
            </a:pPr>
            <a:r>
              <a:rPr lang="ar-EG" sz="1600" dirty="0" smtClean="0">
                <a:latin typeface="Alexandria"/>
              </a:rPr>
              <a:t>ان </a:t>
            </a:r>
            <a:r>
              <a:rPr lang="ar-EG" sz="1600" dirty="0">
                <a:latin typeface="Alexandria"/>
              </a:rPr>
              <a:t>يدرك تماما ان البحث العلمي عملية تراكمية ومتواصلة عبر الزمن</a:t>
            </a:r>
            <a:r>
              <a:rPr lang="ar-EG" sz="1600" dirty="0" smtClean="0">
                <a:latin typeface="Alexandria"/>
              </a:rPr>
              <a:t>،  تتطلب </a:t>
            </a:r>
            <a:r>
              <a:rPr lang="ar-EG" sz="1600" dirty="0">
                <a:latin typeface="Alexandria"/>
              </a:rPr>
              <a:t>ألا ينكر الباحث جهود الذين سبقوه، وألا ينسب لنفسه إلا ما قد </a:t>
            </a:r>
            <a:r>
              <a:rPr lang="ar-EG" sz="1600" dirty="0" smtClean="0">
                <a:latin typeface="Alexandria"/>
              </a:rPr>
              <a:t>أضافه فعليا</a:t>
            </a:r>
            <a:r>
              <a:rPr lang="ar-EG" sz="1600" dirty="0">
                <a:latin typeface="Alexandria"/>
              </a:rPr>
              <a:t>.</a:t>
            </a:r>
          </a:p>
          <a:p>
            <a:pPr marL="285750" indent="-285750" algn="justLow" rtl="1">
              <a:buFont typeface="Wingdings" panose="05000000000000000000" pitchFamily="2" charset="2"/>
              <a:buChar char="q"/>
            </a:pPr>
            <a:r>
              <a:rPr lang="ar-EG" sz="1600" dirty="0" smtClean="0">
                <a:latin typeface="Alexandria"/>
              </a:rPr>
              <a:t>ان </a:t>
            </a:r>
            <a:r>
              <a:rPr lang="ar-EG" sz="1600" dirty="0">
                <a:latin typeface="Alexandria"/>
              </a:rPr>
              <a:t>يلتزم بالقواعد المتعارف عليها في البحث العلمي فيما يتعلق </a:t>
            </a:r>
            <a:r>
              <a:rPr lang="ar-EG" sz="1600" dirty="0" smtClean="0">
                <a:latin typeface="Alexandria"/>
              </a:rPr>
              <a:t>بشروط الاقتباس</a:t>
            </a:r>
            <a:r>
              <a:rPr lang="ar-EG" sz="1600" dirty="0">
                <a:latin typeface="Alexandria"/>
              </a:rPr>
              <a:t>، كعدد الأسطر المسموح باقتباسها دفعة واحدة، </a:t>
            </a:r>
            <a:r>
              <a:rPr lang="ar-EG" sz="1600" dirty="0" smtClean="0">
                <a:latin typeface="Alexandria"/>
              </a:rPr>
              <a:t>واستخدام طرق الاقتباس الصحيحة </a:t>
            </a:r>
            <a:r>
              <a:rPr lang="ar-EG" sz="1600" dirty="0">
                <a:latin typeface="Alexandria"/>
              </a:rPr>
              <a:t>سواء كانت حرفية أو ضمنية أو متقطعة، أو غير ذلك</a:t>
            </a:r>
            <a:r>
              <a:rPr lang="ar-EG" sz="1600" dirty="0" smtClean="0">
                <a:latin typeface="Alexandria"/>
              </a:rPr>
              <a:t>.</a:t>
            </a:r>
          </a:p>
          <a:p>
            <a:pPr marL="285750" indent="-285750" algn="justLow" rtl="1">
              <a:buFont typeface="Wingdings" panose="05000000000000000000" pitchFamily="2" charset="2"/>
              <a:buChar char="q"/>
            </a:pPr>
            <a:r>
              <a:rPr lang="ar-EG" sz="1600" dirty="0" smtClean="0">
                <a:latin typeface="Alexandria"/>
              </a:rPr>
              <a:t>تجنب </a:t>
            </a:r>
            <a:r>
              <a:rPr lang="ar-EG" sz="1600" dirty="0">
                <a:latin typeface="Alexandria"/>
              </a:rPr>
              <a:t>أي نوع من السرقات العلمية، والتي قد تأخذ عدة صور، تتمثل في:</a:t>
            </a:r>
          </a:p>
          <a:p>
            <a:pPr marL="285750" indent="-285750" algn="justLow" rtl="1">
              <a:buFont typeface="Wingdings" panose="05000000000000000000" pitchFamily="2" charset="2"/>
              <a:buChar char="ü"/>
            </a:pPr>
            <a:r>
              <a:rPr lang="ar-EG" sz="1600" dirty="0">
                <a:latin typeface="Alexandria"/>
              </a:rPr>
              <a:t>سرقة عنوان البحث من بحث سبق اجرائه، مع عدم ذكر ذلك </a:t>
            </a:r>
            <a:endParaRPr lang="ar-EG" sz="1600" dirty="0" smtClean="0">
              <a:latin typeface="Alexandria"/>
            </a:endParaRPr>
          </a:p>
          <a:p>
            <a:pPr marL="285750" indent="-285750" algn="justLow" rtl="1">
              <a:buFont typeface="Wingdings" panose="05000000000000000000" pitchFamily="2" charset="2"/>
              <a:buChar char="ü"/>
            </a:pPr>
            <a:r>
              <a:rPr lang="ar-EG" sz="1600" dirty="0" smtClean="0">
                <a:latin typeface="Alexandria"/>
              </a:rPr>
              <a:t>سرقة </a:t>
            </a:r>
            <a:r>
              <a:rPr lang="ar-EG" sz="1600" dirty="0">
                <a:latin typeface="Alexandria"/>
              </a:rPr>
              <a:t>بعض </a:t>
            </a:r>
            <a:r>
              <a:rPr lang="ar-EG" sz="1600" dirty="0" smtClean="0">
                <a:latin typeface="Alexandria"/>
              </a:rPr>
              <a:t>اوكل </a:t>
            </a:r>
            <a:r>
              <a:rPr lang="ar-EG" sz="1600" dirty="0">
                <a:latin typeface="Alexandria"/>
              </a:rPr>
              <a:t>خطة البحث بشكل مباشر او غير مباشر </a:t>
            </a:r>
            <a:endParaRPr lang="ar-EG" sz="1600" dirty="0" smtClean="0">
              <a:latin typeface="Alexandria"/>
            </a:endParaRPr>
          </a:p>
          <a:p>
            <a:pPr marL="285750" indent="-285750" algn="justLow" rtl="1">
              <a:buFont typeface="Wingdings" panose="05000000000000000000" pitchFamily="2" charset="2"/>
              <a:buChar char="ü"/>
            </a:pPr>
            <a:r>
              <a:rPr lang="ar-EG" sz="1600" dirty="0" smtClean="0">
                <a:latin typeface="Alexandria"/>
              </a:rPr>
              <a:t> </a:t>
            </a:r>
            <a:r>
              <a:rPr lang="ar-EG" sz="1600" dirty="0">
                <a:latin typeface="Alexandria"/>
              </a:rPr>
              <a:t>سرقة بعض أجزاء البحث.</a:t>
            </a:r>
          </a:p>
        </p:txBody>
      </p:sp>
    </p:spTree>
    <p:extLst>
      <p:ext uri="{BB962C8B-B14F-4D97-AF65-F5344CB8AC3E}">
        <p14:creationId xmlns:p14="http://schemas.microsoft.com/office/powerpoint/2010/main" val="2614558924"/>
      </p:ext>
    </p:extLst>
  </p:cSld>
  <p:clrMapOvr>
    <a:masterClrMapping/>
  </p:clrMapOvr>
  <mc:AlternateContent xmlns:mc="http://schemas.openxmlformats.org/markup-compatibility/2006" xmlns:p14="http://schemas.microsoft.com/office/powerpoint/2010/main">
    <mc:Choice Requires="p14">
      <p:transition spd="slow" p14:dur="2000" advTm="116281"/>
    </mc:Choice>
    <mc:Fallback xmlns="">
      <p:transition spd="slow" advTm="11628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 y="1060430"/>
            <a:ext cx="7346842" cy="5632311"/>
          </a:xfrm>
          <a:prstGeom prst="rect">
            <a:avLst/>
          </a:prstGeom>
          <a:noFill/>
        </p:spPr>
        <p:txBody>
          <a:bodyPr wrap="square" rtlCol="1">
            <a:spAutoFit/>
          </a:bodyPr>
          <a:lstStyle/>
          <a:p>
            <a:pPr algn="r" rtl="1"/>
            <a:r>
              <a:rPr lang="ar-EG" b="1" dirty="0">
                <a:solidFill>
                  <a:srgbClr val="00AEEF"/>
                </a:solidFill>
              </a:rPr>
              <a:t> 4– الموضوعية والنزاهة:</a:t>
            </a:r>
          </a:p>
          <a:p>
            <a:pPr algn="r" rtl="1"/>
            <a:r>
              <a:rPr lang="ar-EG" dirty="0"/>
              <a:t>يجب ان يتحلى الباحث بالموضوعية، وان يكون نزيها ومحايدا في </a:t>
            </a:r>
            <a:r>
              <a:rPr lang="ar-EG" dirty="0" smtClean="0"/>
              <a:t>كل خطوة </a:t>
            </a:r>
            <a:r>
              <a:rPr lang="ar-EG" dirty="0"/>
              <a:t>من خطواته البحثية، ولكي يكون الباحث موضوعيا يجب ان </a:t>
            </a:r>
            <a:r>
              <a:rPr lang="ar-EG" dirty="0" smtClean="0"/>
              <a:t>يتصف بالآتي</a:t>
            </a:r>
            <a:r>
              <a:rPr lang="ar-EG" dirty="0"/>
              <a:t>:</a:t>
            </a:r>
          </a:p>
          <a:p>
            <a:pPr marL="285750" indent="-285750" algn="r" rtl="1">
              <a:buFont typeface="Wingdings" panose="05000000000000000000" pitchFamily="2" charset="2"/>
              <a:buChar char="v"/>
            </a:pPr>
            <a:r>
              <a:rPr lang="ar-EG" dirty="0" smtClean="0"/>
              <a:t>ان </a:t>
            </a:r>
            <a:r>
              <a:rPr lang="ar-EG" dirty="0"/>
              <a:t>يقف على مسافة واحدة من كل الآراء </a:t>
            </a:r>
            <a:r>
              <a:rPr lang="ar-EG" dirty="0" smtClean="0"/>
              <a:t>والمواقف التي </a:t>
            </a:r>
            <a:r>
              <a:rPr lang="ar-EG" dirty="0"/>
              <a:t>ينقلها، والا </a:t>
            </a:r>
            <a:r>
              <a:rPr lang="ar-EG" dirty="0" smtClean="0"/>
              <a:t>يتحيز لأي </a:t>
            </a:r>
            <a:r>
              <a:rPr lang="ar-EG" dirty="0"/>
              <a:t>منها بدون سند علمي مقنع.</a:t>
            </a:r>
          </a:p>
          <a:p>
            <a:pPr marL="285750" indent="-285750" algn="r" rtl="1">
              <a:buFont typeface="Wingdings" panose="05000000000000000000" pitchFamily="2" charset="2"/>
              <a:buChar char="v"/>
            </a:pPr>
            <a:r>
              <a:rPr lang="ar-EG" dirty="0" smtClean="0"/>
              <a:t>ان </a:t>
            </a:r>
            <a:r>
              <a:rPr lang="ar-EG" dirty="0"/>
              <a:t>يحترم وجهات نظر الأخرين سواء كانوا باحثين سابقين، أو </a:t>
            </a:r>
            <a:r>
              <a:rPr lang="ar-EG" dirty="0" err="1" smtClean="0"/>
              <a:t>المبحوثين</a:t>
            </a:r>
            <a:r>
              <a:rPr lang="ar-EG" dirty="0" smtClean="0"/>
              <a:t> الذين </a:t>
            </a:r>
            <a:r>
              <a:rPr lang="ar-EG" dirty="0"/>
              <a:t>يخضعهم للدراسة، والا يقلل من وجهات النظر التي يختلف معها، </a:t>
            </a:r>
            <a:r>
              <a:rPr lang="ar-EG" dirty="0" smtClean="0"/>
              <a:t>او يحقرها</a:t>
            </a:r>
            <a:r>
              <a:rPr lang="ar-EG" dirty="0"/>
              <a:t>.</a:t>
            </a:r>
          </a:p>
          <a:p>
            <a:pPr marL="285750" indent="-285750" algn="r" rtl="1">
              <a:buFont typeface="Wingdings" panose="05000000000000000000" pitchFamily="2" charset="2"/>
              <a:buChar char="v"/>
            </a:pPr>
            <a:r>
              <a:rPr lang="ar-EG" dirty="0" smtClean="0"/>
              <a:t>الا </a:t>
            </a:r>
            <a:r>
              <a:rPr lang="ar-EG" dirty="0"/>
              <a:t>يهمل أو يغفل اية معلومات أو آراء أو بيانات يتوصل إليها من </a:t>
            </a:r>
            <a:r>
              <a:rPr lang="ar-EG" dirty="0" smtClean="0"/>
              <a:t>خلال بحثه</a:t>
            </a:r>
            <a:r>
              <a:rPr lang="ar-EG" dirty="0"/>
              <a:t>، مهما اختلفت مع توجهاته أو توقعاته.</a:t>
            </a:r>
          </a:p>
          <a:p>
            <a:pPr marL="285750" indent="-285750" algn="r" rtl="1">
              <a:buFont typeface="Wingdings" panose="05000000000000000000" pitchFamily="2" charset="2"/>
              <a:buChar char="v"/>
            </a:pPr>
            <a:r>
              <a:rPr lang="ar-EG" dirty="0" smtClean="0"/>
              <a:t>ان </a:t>
            </a:r>
            <a:r>
              <a:rPr lang="ar-EG" dirty="0"/>
              <a:t>يدون بدقة كافة </a:t>
            </a:r>
            <a:r>
              <a:rPr lang="ar-EG" dirty="0" smtClean="0"/>
              <a:t>الملاحظات والمشاهدات </a:t>
            </a:r>
            <a:r>
              <a:rPr lang="ar-EG" dirty="0"/>
              <a:t>والمعلومات التي يحصل </a:t>
            </a:r>
            <a:r>
              <a:rPr lang="ar-EG" dirty="0" smtClean="0"/>
              <a:t>عليها أثناء </a:t>
            </a:r>
            <a:r>
              <a:rPr lang="ar-EG" dirty="0"/>
              <a:t>إجراء المقابلات أو التجارب طوال فترة الدراسة.</a:t>
            </a:r>
          </a:p>
          <a:p>
            <a:pPr marL="285750" indent="-285750" algn="r" rtl="1">
              <a:buFont typeface="Wingdings" panose="05000000000000000000" pitchFamily="2" charset="2"/>
              <a:buChar char="v"/>
            </a:pPr>
            <a:r>
              <a:rPr lang="ar-EG" dirty="0" smtClean="0"/>
              <a:t>اختيار </a:t>
            </a:r>
            <a:r>
              <a:rPr lang="ar-EG" dirty="0"/>
              <a:t>الاساليب الاحصائية المناسبة وفقا للمبررات العلمية، وتجنب </a:t>
            </a:r>
            <a:r>
              <a:rPr lang="ar-EG" dirty="0" smtClean="0"/>
              <a:t>انتقاء اساليب </a:t>
            </a:r>
            <a:r>
              <a:rPr lang="ar-EG" dirty="0"/>
              <a:t>احصائية معينة من شانها ان تقود إلى نتائج بذاتها وبشكل مقصود.</a:t>
            </a:r>
          </a:p>
          <a:p>
            <a:pPr marL="285750" indent="-285750" algn="r" rtl="1">
              <a:buFont typeface="Wingdings" panose="05000000000000000000" pitchFamily="2" charset="2"/>
              <a:buChar char="v"/>
            </a:pPr>
            <a:r>
              <a:rPr lang="ar-EG" dirty="0" smtClean="0"/>
              <a:t>عدم </a:t>
            </a:r>
            <a:r>
              <a:rPr lang="ar-EG" dirty="0"/>
              <a:t>التركيز على حقائق وأدلة ومعطيات معينة واهمال غيرها، إذ </a:t>
            </a:r>
            <a:r>
              <a:rPr lang="ar-EG" dirty="0" smtClean="0"/>
              <a:t>من شأن </a:t>
            </a:r>
            <a:r>
              <a:rPr lang="ar-EG" dirty="0"/>
              <a:t>ذلك ان يقود إلى نتائج غير حقيقية.</a:t>
            </a:r>
          </a:p>
          <a:p>
            <a:pPr marL="285750" indent="-285750" algn="r" rtl="1">
              <a:buFont typeface="Wingdings" panose="05000000000000000000" pitchFamily="2" charset="2"/>
              <a:buChar char="v"/>
            </a:pPr>
            <a:r>
              <a:rPr lang="ar-EG" dirty="0" smtClean="0"/>
              <a:t>تقديم </a:t>
            </a:r>
            <a:r>
              <a:rPr lang="ar-EG" dirty="0"/>
              <a:t>النتائج التي يتم التوصل إليها في البحث كما هي دون أدنى </a:t>
            </a:r>
            <a:r>
              <a:rPr lang="ar-EG" dirty="0" smtClean="0"/>
              <a:t>تدخل من </a:t>
            </a:r>
            <a:r>
              <a:rPr lang="ar-EG" dirty="0"/>
              <a:t>الباحث</a:t>
            </a:r>
            <a:r>
              <a:rPr lang="ar-EG" dirty="0" smtClean="0"/>
              <a:t>.</a:t>
            </a:r>
          </a:p>
          <a:p>
            <a:pPr marL="285750" indent="-285750" algn="r" rtl="1">
              <a:buFont typeface="Wingdings" panose="05000000000000000000" pitchFamily="2" charset="2"/>
              <a:buChar char="v"/>
            </a:pPr>
            <a:r>
              <a:rPr lang="ar-EG" dirty="0" smtClean="0"/>
              <a:t>إعطاء </a:t>
            </a:r>
            <a:r>
              <a:rPr lang="ar-EG" dirty="0"/>
              <a:t>النتائج نفس الدرجة من الأهمية، وعدم ابراز أو اهمال نتائج </a:t>
            </a:r>
            <a:r>
              <a:rPr lang="ar-EG" dirty="0" smtClean="0"/>
              <a:t>معينة بشكل </a:t>
            </a:r>
            <a:r>
              <a:rPr lang="ar-EG" dirty="0"/>
              <a:t>مقصود على حساب غيرها.</a:t>
            </a:r>
          </a:p>
          <a:p>
            <a:pPr marL="285750" indent="-285750" algn="r" rtl="1">
              <a:buFont typeface="Wingdings" panose="05000000000000000000" pitchFamily="2" charset="2"/>
              <a:buChar char="v"/>
            </a:pPr>
            <a:r>
              <a:rPr lang="ar-EG" dirty="0" smtClean="0"/>
              <a:t>تجنب </a:t>
            </a:r>
            <a:r>
              <a:rPr lang="ar-EG" dirty="0"/>
              <a:t>تقديم ايحاءات معينة بأي صورة كانت، تهدف </a:t>
            </a:r>
            <a:r>
              <a:rPr lang="ar-EG" dirty="0" smtClean="0"/>
              <a:t>إلى توجيه </a:t>
            </a:r>
            <a:r>
              <a:rPr lang="ar-EG" dirty="0" err="1" smtClean="0"/>
              <a:t>المبحوثين</a:t>
            </a:r>
            <a:r>
              <a:rPr lang="ar-EG" dirty="0" smtClean="0"/>
              <a:t> لتبني </a:t>
            </a:r>
            <a:r>
              <a:rPr lang="ar-EG" dirty="0"/>
              <a:t>مواقف او آراء او توجهات وفق رغبة الباحث.</a:t>
            </a:r>
          </a:p>
        </p:txBody>
      </p:sp>
    </p:spTree>
    <p:extLst>
      <p:ext uri="{BB962C8B-B14F-4D97-AF65-F5344CB8AC3E}">
        <p14:creationId xmlns:p14="http://schemas.microsoft.com/office/powerpoint/2010/main" val="483678789"/>
      </p:ext>
    </p:extLst>
  </p:cSld>
  <p:clrMapOvr>
    <a:masterClrMapping/>
  </p:clrMapOvr>
  <mc:AlternateContent xmlns:mc="http://schemas.openxmlformats.org/markup-compatibility/2006" xmlns:p14="http://schemas.microsoft.com/office/powerpoint/2010/main">
    <mc:Choice Requires="p14">
      <p:transition spd="slow" p14:dur="2000" advTm="131412"/>
    </mc:Choice>
    <mc:Fallback xmlns="">
      <p:transition spd="slow" advTm="13141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 y="1060430"/>
            <a:ext cx="7346842" cy="4524315"/>
          </a:xfrm>
          <a:prstGeom prst="rect">
            <a:avLst/>
          </a:prstGeom>
          <a:noFill/>
        </p:spPr>
        <p:txBody>
          <a:bodyPr wrap="square" rtlCol="1">
            <a:spAutoFit/>
          </a:bodyPr>
          <a:lstStyle/>
          <a:p>
            <a:pPr algn="r" rtl="1"/>
            <a:r>
              <a:rPr lang="ar-EG" b="1" dirty="0" smtClean="0">
                <a:solidFill>
                  <a:srgbClr val="00AEEF"/>
                </a:solidFill>
              </a:rPr>
              <a:t> 5–احترام </a:t>
            </a:r>
            <a:r>
              <a:rPr lang="ar-EG" b="1" dirty="0" err="1" smtClean="0">
                <a:solidFill>
                  <a:srgbClr val="00AEEF"/>
                </a:solidFill>
              </a:rPr>
              <a:t>المبحوثين</a:t>
            </a:r>
            <a:r>
              <a:rPr lang="ar-EG" b="1" dirty="0" smtClean="0">
                <a:solidFill>
                  <a:srgbClr val="00AEEF"/>
                </a:solidFill>
              </a:rPr>
              <a:t>:</a:t>
            </a:r>
          </a:p>
          <a:p>
            <a:pPr algn="r" rtl="1"/>
            <a:r>
              <a:rPr lang="ar-EG" dirty="0" smtClean="0"/>
              <a:t>تجرى الكثير من الأبحاث على عينات بشرية، سواء كان ذلك من خلال المقابلات </a:t>
            </a:r>
            <a:r>
              <a:rPr lang="ar-EG" dirty="0"/>
              <a:t>أو الاستبيانات أو الملاحظة أو التجربة، وفي كل الأحوال فإن </a:t>
            </a:r>
            <a:r>
              <a:rPr lang="ar-EG" dirty="0" smtClean="0"/>
              <a:t>التعامل مع </a:t>
            </a:r>
            <a:r>
              <a:rPr lang="ar-EG" dirty="0"/>
              <a:t>هذا النوع من العينات يتطلب من الباحث ان يضع في اعتباره عدد </a:t>
            </a:r>
            <a:r>
              <a:rPr lang="ar-EG" dirty="0" smtClean="0"/>
              <a:t>من الأمور</a:t>
            </a:r>
            <a:r>
              <a:rPr lang="ar-EG" dirty="0"/>
              <a:t>، وذلك كالتالي:</a:t>
            </a:r>
          </a:p>
          <a:p>
            <a:pPr algn="r" rtl="1"/>
            <a:r>
              <a:rPr lang="ar-EG" dirty="0"/>
              <a:t>-ان يحترم الباحث خصوصية </a:t>
            </a:r>
            <a:r>
              <a:rPr lang="ar-EG" dirty="0" err="1"/>
              <a:t>المبحوثين</a:t>
            </a:r>
            <a:r>
              <a:rPr lang="ar-EG" dirty="0"/>
              <a:t>، والا يتدخل في شؤونهم الخاصة.</a:t>
            </a:r>
          </a:p>
          <a:p>
            <a:pPr algn="r" rtl="1"/>
            <a:r>
              <a:rPr lang="ar-EG" dirty="0"/>
              <a:t>- ان تحظى المعلومات التي يدلي بها </a:t>
            </a:r>
            <a:r>
              <a:rPr lang="ar-EG" dirty="0" err="1"/>
              <a:t>المبحوثين</a:t>
            </a:r>
            <a:r>
              <a:rPr lang="ar-EG" dirty="0"/>
              <a:t> بالسرية التامة، وان </a:t>
            </a:r>
            <a:r>
              <a:rPr lang="ar-EG" dirty="0" smtClean="0"/>
              <a:t>يتعهد الباحث </a:t>
            </a:r>
            <a:r>
              <a:rPr lang="ar-EG" dirty="0"/>
              <a:t>بالالتزام بذلك.</a:t>
            </a:r>
          </a:p>
          <a:p>
            <a:pPr algn="r" rtl="1"/>
            <a:r>
              <a:rPr lang="ar-EG" dirty="0"/>
              <a:t>- يجب ان تبقى أسماء </a:t>
            </a:r>
            <a:r>
              <a:rPr lang="ar-EG" dirty="0" err="1"/>
              <a:t>المبحوثين</a:t>
            </a:r>
            <a:r>
              <a:rPr lang="ar-EG" dirty="0"/>
              <a:t> سرية وغير معروفة، وعلى الباحث </a:t>
            </a:r>
            <a:r>
              <a:rPr lang="ar-EG" dirty="0" smtClean="0"/>
              <a:t>ان يؤكد </a:t>
            </a:r>
            <a:r>
              <a:rPr lang="ar-EG" dirty="0"/>
              <a:t>ذلك </a:t>
            </a:r>
            <a:r>
              <a:rPr lang="ar-EG" dirty="0" err="1"/>
              <a:t>للمبحوثين</a:t>
            </a:r>
            <a:r>
              <a:rPr lang="ar-EG" dirty="0"/>
              <a:t> وان يتعهد به.</a:t>
            </a:r>
          </a:p>
          <a:p>
            <a:pPr algn="r" rtl="1"/>
            <a:r>
              <a:rPr lang="ar-EG" dirty="0"/>
              <a:t>- تجنب تحقير وازدراء </a:t>
            </a:r>
            <a:r>
              <a:rPr lang="ar-EG" dirty="0" err="1"/>
              <a:t>المبحوثين</a:t>
            </a:r>
            <a:r>
              <a:rPr lang="ar-EG" dirty="0"/>
              <a:t>، أو التقليل من اهميتهم واهمية ما </a:t>
            </a:r>
            <a:r>
              <a:rPr lang="ar-EG" dirty="0" smtClean="0"/>
              <a:t>يدلون به </a:t>
            </a:r>
            <a:r>
              <a:rPr lang="ar-EG" dirty="0"/>
              <a:t>من آراء ومواقف واتجاهات.</a:t>
            </a:r>
          </a:p>
          <a:p>
            <a:pPr algn="r" rtl="1"/>
            <a:r>
              <a:rPr lang="ar-EG" dirty="0"/>
              <a:t>-توفير كافة الظروف التي تضمن سلامة </a:t>
            </a:r>
            <a:r>
              <a:rPr lang="ar-EG" dirty="0" err="1"/>
              <a:t>المبحوثين</a:t>
            </a:r>
            <a:r>
              <a:rPr lang="ar-EG" dirty="0"/>
              <a:t>، خاصة عندما </a:t>
            </a:r>
            <a:r>
              <a:rPr lang="ar-EG" dirty="0" smtClean="0"/>
              <a:t>يتعلق الأمر </a:t>
            </a:r>
            <a:r>
              <a:rPr lang="ar-EG" dirty="0"/>
              <a:t>بإجراء بعض التجارب عليهم.</a:t>
            </a:r>
          </a:p>
          <a:p>
            <a:pPr algn="r" rtl="1"/>
            <a:r>
              <a:rPr lang="ar-EG" dirty="0"/>
              <a:t>- إذا ما تبين للباحث ان بحثه سيتسبب في إحداث ضرر مادي أو </a:t>
            </a:r>
            <a:r>
              <a:rPr lang="ar-EG" dirty="0" smtClean="0"/>
              <a:t>معنوي </a:t>
            </a:r>
            <a:r>
              <a:rPr lang="ar-EG" dirty="0" err="1" smtClean="0"/>
              <a:t>للمبحوثين</a:t>
            </a:r>
            <a:r>
              <a:rPr lang="ar-EG" dirty="0"/>
              <a:t>، أو للمجتمع عموما فإن عليه ان يتخلى تماما عن القيام بالبحث </a:t>
            </a:r>
            <a:r>
              <a:rPr lang="ar-EG" dirty="0" smtClean="0"/>
              <a:t>أو الاستمرار </a:t>
            </a:r>
            <a:r>
              <a:rPr lang="ar-EG" dirty="0"/>
              <a:t>فيه.</a:t>
            </a:r>
          </a:p>
          <a:p>
            <a:pPr algn="r" rtl="1"/>
            <a:r>
              <a:rPr lang="ar-EG" dirty="0"/>
              <a:t>- عدم وضع </a:t>
            </a:r>
            <a:r>
              <a:rPr lang="ar-EG" dirty="0" err="1"/>
              <a:t>المبحوثين</a:t>
            </a:r>
            <a:r>
              <a:rPr lang="ar-EG" dirty="0"/>
              <a:t> في ظروف قد تعرضهم </a:t>
            </a:r>
            <a:r>
              <a:rPr lang="ar-EG" dirty="0" smtClean="0"/>
              <a:t>للمساءلة، </a:t>
            </a:r>
            <a:r>
              <a:rPr lang="ar-EG" dirty="0"/>
              <a:t>أو التهديد، </a:t>
            </a:r>
            <a:r>
              <a:rPr lang="ar-EG" dirty="0" smtClean="0"/>
              <a:t>أو الخطر</a:t>
            </a:r>
            <a:r>
              <a:rPr lang="ar-EG" dirty="0"/>
              <a:t>، أو أي نوع </a:t>
            </a:r>
            <a:r>
              <a:rPr lang="ar-EG" dirty="0" smtClean="0"/>
              <a:t>من الضرر.</a:t>
            </a:r>
            <a:endParaRPr lang="ar-EG" dirty="0"/>
          </a:p>
        </p:txBody>
      </p:sp>
    </p:spTree>
    <p:extLst>
      <p:ext uri="{BB962C8B-B14F-4D97-AF65-F5344CB8AC3E}">
        <p14:creationId xmlns:p14="http://schemas.microsoft.com/office/powerpoint/2010/main" val="1935387655"/>
      </p:ext>
    </p:extLst>
  </p:cSld>
  <p:clrMapOvr>
    <a:masterClrMapping/>
  </p:clrMapOvr>
  <mc:AlternateContent xmlns:mc="http://schemas.openxmlformats.org/markup-compatibility/2006" xmlns:p14="http://schemas.microsoft.com/office/powerpoint/2010/main">
    <mc:Choice Requires="p14">
      <p:transition spd="slow" p14:dur="2000" advTm="98765"/>
    </mc:Choice>
    <mc:Fallback xmlns="">
      <p:transition spd="slow" advTm="9876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 y="1060430"/>
            <a:ext cx="7346842" cy="4524315"/>
          </a:xfrm>
          <a:prstGeom prst="rect">
            <a:avLst/>
          </a:prstGeom>
          <a:noFill/>
        </p:spPr>
        <p:txBody>
          <a:bodyPr wrap="square" rtlCol="1">
            <a:spAutoFit/>
          </a:bodyPr>
          <a:lstStyle/>
          <a:p>
            <a:pPr algn="r" rtl="1"/>
            <a:r>
              <a:rPr lang="ar-EG" b="1" dirty="0">
                <a:solidFill>
                  <a:srgbClr val="00AEEF"/>
                </a:solidFill>
              </a:rPr>
              <a:t> </a:t>
            </a:r>
            <a:r>
              <a:rPr lang="ar-EG" b="1" dirty="0" smtClean="0">
                <a:solidFill>
                  <a:srgbClr val="00AEEF"/>
                </a:solidFill>
              </a:rPr>
              <a:t>6- حرية </a:t>
            </a:r>
            <a:r>
              <a:rPr lang="ar-EG" b="1" dirty="0" err="1">
                <a:solidFill>
                  <a:srgbClr val="00AEEF"/>
                </a:solidFill>
              </a:rPr>
              <a:t>المبحوثين</a:t>
            </a:r>
            <a:r>
              <a:rPr lang="ar-EG" b="1" dirty="0">
                <a:solidFill>
                  <a:srgbClr val="00AEEF"/>
                </a:solidFill>
              </a:rPr>
              <a:t> في المشاركة أو الانسحاب من البحث دون </a:t>
            </a:r>
            <a:r>
              <a:rPr lang="ar-EG" b="1" dirty="0" smtClean="0">
                <a:solidFill>
                  <a:srgbClr val="00AEEF"/>
                </a:solidFill>
              </a:rPr>
              <a:t>أية ضغوطات</a:t>
            </a:r>
            <a:r>
              <a:rPr lang="ar-EG" b="1" dirty="0">
                <a:solidFill>
                  <a:srgbClr val="00AEEF"/>
                </a:solidFill>
              </a:rPr>
              <a:t>.</a:t>
            </a:r>
          </a:p>
          <a:p>
            <a:pPr marL="285750" indent="-285750" algn="r" rtl="1">
              <a:buFont typeface="Wingdings" panose="05000000000000000000" pitchFamily="2" charset="2"/>
              <a:buChar char="q"/>
            </a:pPr>
            <a:r>
              <a:rPr lang="ar-EG" dirty="0" smtClean="0"/>
              <a:t>حق </a:t>
            </a:r>
            <a:r>
              <a:rPr lang="ar-EG" dirty="0" err="1"/>
              <a:t>المبحوثين</a:t>
            </a:r>
            <a:r>
              <a:rPr lang="ar-EG" dirty="0"/>
              <a:t> في التعرف على البيانات الأساسية للبحث، ومن </a:t>
            </a:r>
            <a:r>
              <a:rPr lang="ar-EG" dirty="0" smtClean="0"/>
              <a:t>ذلك: الجهة </a:t>
            </a:r>
            <a:r>
              <a:rPr lang="ar-EG" dirty="0"/>
              <a:t>التي تقوم بإجراء البحث – الجهة التي يجرى لصالحها البحث – </a:t>
            </a:r>
            <a:r>
              <a:rPr lang="ar-EG" dirty="0" smtClean="0"/>
              <a:t>الجهة الممولة </a:t>
            </a:r>
            <a:r>
              <a:rPr lang="ar-EG" dirty="0"/>
              <a:t>للبحث – الهدف من البحث.</a:t>
            </a:r>
          </a:p>
          <a:p>
            <a:pPr marL="285750" indent="-285750" algn="r" rtl="1">
              <a:buFont typeface="Wingdings" panose="05000000000000000000" pitchFamily="2" charset="2"/>
              <a:buChar char="q"/>
            </a:pPr>
            <a:r>
              <a:rPr lang="ar-EG" dirty="0" smtClean="0"/>
              <a:t>حق </a:t>
            </a:r>
            <a:r>
              <a:rPr lang="ar-EG" dirty="0"/>
              <a:t>أولياء الأمور في منح الموافقة أو الرفض عندما يتعلق الأمر </a:t>
            </a:r>
            <a:r>
              <a:rPr lang="ar-EG" dirty="0" smtClean="0"/>
              <a:t>بإجراء بحوث </a:t>
            </a:r>
            <a:r>
              <a:rPr lang="ar-EG" dirty="0"/>
              <a:t>على ابناءهم القصر.</a:t>
            </a:r>
          </a:p>
          <a:p>
            <a:pPr marL="285750" indent="-285750" algn="r" rtl="1">
              <a:buFont typeface="Wingdings" panose="05000000000000000000" pitchFamily="2" charset="2"/>
              <a:buChar char="q"/>
            </a:pPr>
            <a:r>
              <a:rPr lang="ar-EG" dirty="0" smtClean="0"/>
              <a:t>عدم </a:t>
            </a:r>
            <a:r>
              <a:rPr lang="ar-EG" dirty="0"/>
              <a:t>التدخل لجعل </a:t>
            </a:r>
            <a:r>
              <a:rPr lang="ar-EG" dirty="0" err="1"/>
              <a:t>المبحوثين</a:t>
            </a:r>
            <a:r>
              <a:rPr lang="ar-EG" dirty="0"/>
              <a:t> يتصرفون بطريقة معينة، أو حثهم على </a:t>
            </a:r>
            <a:r>
              <a:rPr lang="ar-EG" dirty="0" smtClean="0"/>
              <a:t>تبني آراء </a:t>
            </a:r>
            <a:r>
              <a:rPr lang="ar-EG" dirty="0"/>
              <a:t>ومواقف واتجاهات معينة.</a:t>
            </a:r>
          </a:p>
          <a:p>
            <a:pPr marL="285750" indent="-285750" algn="r" rtl="1">
              <a:buFont typeface="Wingdings" panose="05000000000000000000" pitchFamily="2" charset="2"/>
              <a:buChar char="q"/>
            </a:pPr>
            <a:r>
              <a:rPr lang="ar-EG" dirty="0" smtClean="0"/>
              <a:t>يجب </a:t>
            </a:r>
            <a:r>
              <a:rPr lang="ar-EG" dirty="0"/>
              <a:t>على الباحث ان يبلغ </a:t>
            </a:r>
            <a:r>
              <a:rPr lang="ar-EG" dirty="0" err="1"/>
              <a:t>المبحوثين</a:t>
            </a:r>
            <a:r>
              <a:rPr lang="ar-EG" dirty="0"/>
              <a:t> مسبقا في حال رغبته في </a:t>
            </a:r>
            <a:r>
              <a:rPr lang="ar-EG" dirty="0" smtClean="0"/>
              <a:t>استخدام آلة </a:t>
            </a:r>
            <a:r>
              <a:rPr lang="ar-EG" dirty="0"/>
              <a:t>تسجيل أو تصوير، وان يتحصل على موافقتهم بالخصوص، ومن </a:t>
            </a:r>
            <a:r>
              <a:rPr lang="ar-EG" dirty="0" smtClean="0"/>
              <a:t>حق </a:t>
            </a:r>
            <a:r>
              <a:rPr lang="ar-EG" dirty="0" err="1" smtClean="0"/>
              <a:t>المبحوثين</a:t>
            </a:r>
            <a:r>
              <a:rPr lang="ar-EG" dirty="0" smtClean="0"/>
              <a:t> </a:t>
            </a:r>
            <a:r>
              <a:rPr lang="ar-EG" dirty="0"/>
              <a:t>ايضا ان يكونوا على </a:t>
            </a:r>
            <a:r>
              <a:rPr lang="ar-EG" dirty="0" smtClean="0"/>
              <a:t>بينة بالأشخاص </a:t>
            </a:r>
            <a:r>
              <a:rPr lang="ar-EG" dirty="0"/>
              <a:t>أو الجهات التي ستتطلع على </a:t>
            </a:r>
            <a:r>
              <a:rPr lang="ar-EG" dirty="0" smtClean="0"/>
              <a:t>ما يتم </a:t>
            </a:r>
            <a:r>
              <a:rPr lang="ar-EG" dirty="0"/>
              <a:t>تسجيله او تصويره، وحقهم في قبول أو رفض ذلك.</a:t>
            </a:r>
          </a:p>
          <a:p>
            <a:pPr marL="285750" indent="-285750" algn="r" rtl="1">
              <a:buFont typeface="Wingdings" panose="05000000000000000000" pitchFamily="2" charset="2"/>
              <a:buChar char="q"/>
            </a:pPr>
            <a:r>
              <a:rPr lang="ar-EG" dirty="0" smtClean="0"/>
              <a:t>على </a:t>
            </a:r>
            <a:r>
              <a:rPr lang="ar-EG" dirty="0"/>
              <a:t>الباحث ان يتجنب استخدام الكذب أو التحايل او المخادعة </a:t>
            </a:r>
            <a:r>
              <a:rPr lang="ar-EG" dirty="0" smtClean="0"/>
              <a:t>لغرض الحصول </a:t>
            </a:r>
            <a:r>
              <a:rPr lang="ar-EG" dirty="0"/>
              <a:t>على بيانات ومعلومات معينة، ويستثنى من ذلك بعض </a:t>
            </a:r>
            <a:r>
              <a:rPr lang="ar-EG" dirty="0" smtClean="0"/>
              <a:t>الحالات المحدودة </a:t>
            </a:r>
            <a:r>
              <a:rPr lang="ar-EG" dirty="0"/>
              <a:t>التي يستنفذ فيها الباحث تماما كل امكانياته للحصول على </a:t>
            </a:r>
            <a:r>
              <a:rPr lang="ar-EG" dirty="0" smtClean="0"/>
              <a:t>المعلومات والبيانات </a:t>
            </a:r>
            <a:r>
              <a:rPr lang="ar-EG" dirty="0"/>
              <a:t>بطريقة طبيعية، مع الانتباه دائما إلى عدم </a:t>
            </a:r>
            <a:r>
              <a:rPr lang="ar-EG" dirty="0" smtClean="0"/>
              <a:t>التعرض للخطر</a:t>
            </a:r>
            <a:r>
              <a:rPr lang="ar-EG" dirty="0"/>
              <a:t>.</a:t>
            </a:r>
          </a:p>
          <a:p>
            <a:pPr marL="285750" indent="-285750" algn="r" rtl="1">
              <a:buFont typeface="Wingdings" panose="05000000000000000000" pitchFamily="2" charset="2"/>
              <a:buChar char="q"/>
            </a:pPr>
            <a:r>
              <a:rPr lang="ar-EG" dirty="0" smtClean="0"/>
              <a:t>ضرورة </a:t>
            </a:r>
            <a:r>
              <a:rPr lang="ar-EG" dirty="0"/>
              <a:t>تقديم الشكر الخاص </a:t>
            </a:r>
            <a:r>
              <a:rPr lang="ar-EG" dirty="0" err="1"/>
              <a:t>للمبحوثين</a:t>
            </a:r>
            <a:r>
              <a:rPr lang="ar-EG" dirty="0"/>
              <a:t>، وتقدير جهودهم في التعاون </a:t>
            </a:r>
            <a:r>
              <a:rPr lang="ar-EG" dirty="0" smtClean="0"/>
              <a:t>مع الباحث</a:t>
            </a:r>
            <a:r>
              <a:rPr lang="ar-EG" dirty="0"/>
              <a:t>.</a:t>
            </a:r>
          </a:p>
        </p:txBody>
      </p:sp>
    </p:spTree>
    <p:extLst>
      <p:ext uri="{BB962C8B-B14F-4D97-AF65-F5344CB8AC3E}">
        <p14:creationId xmlns:p14="http://schemas.microsoft.com/office/powerpoint/2010/main" val="670941222"/>
      </p:ext>
    </p:extLst>
  </p:cSld>
  <p:clrMapOvr>
    <a:masterClrMapping/>
  </p:clrMapOvr>
  <mc:AlternateContent xmlns:mc="http://schemas.openxmlformats.org/markup-compatibility/2006" xmlns:p14="http://schemas.microsoft.com/office/powerpoint/2010/main">
    <mc:Choice Requires="p14">
      <p:transition spd="slow" p14:dur="2000" advTm="112023"/>
    </mc:Choice>
    <mc:Fallback xmlns="">
      <p:transition spd="slow" advTm="11202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032779" y="1540377"/>
            <a:ext cx="3910885" cy="447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57200" y="1745263"/>
            <a:ext cx="6575579" cy="4064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942975" y="2094271"/>
            <a:ext cx="5856031" cy="3108543"/>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الركائز الأساسية لأخلاقيات البحث العلمي </a:t>
            </a:r>
            <a:r>
              <a:rPr lang="ar-EG" sz="2000" b="1" dirty="0" smtClean="0">
                <a:solidFill>
                  <a:srgbClr val="00AEEF"/>
                </a:solidFill>
                <a:latin typeface="Alexandria" charset="0"/>
                <a:cs typeface="Alexandria" charset="0"/>
              </a:rPr>
              <a:t>:</a:t>
            </a:r>
            <a:endParaRPr lang="ar-EG" sz="1400" dirty="0" smtClean="0">
              <a:solidFill>
                <a:srgbClr val="2D3956"/>
              </a:solidFill>
              <a:latin typeface="Alexandria" charset="0"/>
              <a:cs typeface="Alexandria" charset="0"/>
            </a:endParaRP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أن يكون الباحث ذو مؤهل أكاديمي يمكنه من إعداد البحث العلمي بالصورة المطلوبة.</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تعامل الباحث مع الخاضعين للبحث العلمي بطريقة إيجابية تحفظ كرامتهم ولا تقلل من شأنهم لأي سبب كان.</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التزام الباحث بالأسس المنهجية والبحثية.</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التزام الباحث وتحققه من إمكانية تنفيذ كافة الإجراءات والمراحل الخاصة بالبحث.</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توفر خبرة وعلم كافٍ لدى الباحث عن ماهية الأخطار والأضرار التي قد تلحق بالباحث، وبكل من يشارك في إعداد البحث العلمي</a:t>
            </a:r>
            <a:r>
              <a:rPr lang="ar-EG" sz="1600" dirty="0" smtClean="0">
                <a:solidFill>
                  <a:srgbClr val="2D3956"/>
                </a:solidFill>
                <a:latin typeface="Alexandria" charset="0"/>
                <a:cs typeface="Alexandria" charset="0"/>
              </a:rPr>
              <a:t>.</a:t>
            </a:r>
            <a:endParaRPr lang="ar-EG"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67690"/>
    </mc:Choice>
    <mc:Fallback xmlns="">
      <p:transition spd="slow" advTm="6769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2554545"/>
          </a:xfrm>
          <a:prstGeom prst="rect">
            <a:avLst/>
          </a:prstGeom>
          <a:noFill/>
        </p:spPr>
        <p:txBody>
          <a:bodyPr wrap="square" rtlCol="0">
            <a:spAutoFit/>
          </a:bodyPr>
          <a:lstStyle/>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أن يتعهد من يقوم بإعداد البحث العلمي على توفير المعلومات المهمة والرئيسية التي تخص إعداد البحث العلمي للجهات الرسمية ولكل من يشارك في البحث العلمي.</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تعهد فريق إعداد البحث العلمي على الالتزام بكافة الأخلاقيات الدينية التي ينص عليها البحث العلمي.</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التزام الباحث بحفظ حقوق المشاركين في البحث العلمي.</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أن يتعهد الباحث بحماية الأشخاص والأفراد المساهمين والمشاركين في إعداد البحث العلمي والحفاظ على سلامتهم وعدم المساس بهم.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51772"/>
    </mc:Choice>
    <mc:Fallback xmlns="">
      <p:transition spd="slow" advTm="5177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78902" y="1458218"/>
            <a:ext cx="4555145" cy="4293483"/>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 يتطلب البحث العلمي توافر مجموعه من القيم والمبادئ الأخلاقية فيمن يمارسه . ويخطئ من يتصور أن العملية البحثية لا تعدو مجرد فهم </a:t>
            </a:r>
            <a:r>
              <a:rPr lang="ar-EG" sz="1400" dirty="0" smtClean="0">
                <a:latin typeface="Simplified Arabic" panose="02020603050405020304" pitchFamily="18" charset="-78"/>
                <a:cs typeface="Simplified Arabic" panose="02020603050405020304" pitchFamily="18" charset="-78"/>
              </a:rPr>
              <a:t>مجموعة </a:t>
            </a:r>
            <a:r>
              <a:rPr lang="ar-EG" sz="1400" dirty="0">
                <a:latin typeface="Simplified Arabic" panose="02020603050405020304" pitchFamily="18" charset="-78"/>
                <a:cs typeface="Simplified Arabic" panose="02020603050405020304" pitchFamily="18" charset="-78"/>
              </a:rPr>
              <a:t>من الأسس والإجراءات </a:t>
            </a:r>
            <a:r>
              <a:rPr lang="ar-EG" sz="1400" dirty="0" smtClean="0">
                <a:latin typeface="Simplified Arabic" panose="02020603050405020304" pitchFamily="18" charset="-78"/>
                <a:cs typeface="Simplified Arabic" panose="02020603050405020304" pitchFamily="18" charset="-78"/>
              </a:rPr>
              <a:t>التي </a:t>
            </a:r>
            <a:r>
              <a:rPr lang="ar-EG" sz="1400" dirty="0">
                <a:latin typeface="Simplified Arabic" panose="02020603050405020304" pitchFamily="18" charset="-78"/>
                <a:cs typeface="Simplified Arabic" panose="02020603050405020304" pitchFamily="18" charset="-78"/>
              </a:rPr>
              <a:t>تتصل بتحديد المشكلة وإعداد التصميم البحثي وتجميع البيانات والتعامل الإحصائي مع تلك البيانات وكتابة تقارير البحث وإنما هناك مجموعه من المعايير الأخلاقية </a:t>
            </a:r>
            <a:r>
              <a:rPr lang="ar-EG" sz="1400" dirty="0" smtClean="0">
                <a:latin typeface="Simplified Arabic" panose="02020603050405020304" pitchFamily="18" charset="-78"/>
                <a:cs typeface="Simplified Arabic" panose="02020603050405020304" pitchFamily="18" charset="-78"/>
              </a:rPr>
              <a:t>التي </a:t>
            </a:r>
            <a:r>
              <a:rPr lang="ar-EG" sz="1400" dirty="0">
                <a:latin typeface="Simplified Arabic" panose="02020603050405020304" pitchFamily="18" charset="-78"/>
                <a:cs typeface="Simplified Arabic" panose="02020603050405020304" pitchFamily="18" charset="-78"/>
              </a:rPr>
              <a:t>تصاحب كل </a:t>
            </a:r>
            <a:r>
              <a:rPr lang="ar-EG" sz="1400" dirty="0" smtClean="0">
                <a:latin typeface="Simplified Arabic" panose="02020603050405020304" pitchFamily="18" charset="-78"/>
                <a:cs typeface="Simplified Arabic" panose="02020603050405020304" pitchFamily="18" charset="-78"/>
              </a:rPr>
              <a:t>مرحلة من تلك المراحل </a:t>
            </a:r>
            <a:r>
              <a:rPr lang="ar-EG" sz="1400" dirty="0">
                <a:latin typeface="Simplified Arabic" panose="02020603050405020304" pitchFamily="18" charset="-78"/>
                <a:cs typeface="Simplified Arabic" panose="02020603050405020304" pitchFamily="18" charset="-78"/>
              </a:rPr>
              <a:t>. وعلى الباحث أن يكون ملما بتلك المعايير والقيم ذلك أنه يتعامل مع بشر لهم حقوقهم ولهم كرامتهم </a:t>
            </a:r>
            <a:r>
              <a:rPr lang="ar-EG" sz="1400" dirty="0" smtClean="0">
                <a:latin typeface="Simplified Arabic" panose="02020603050405020304" pitchFamily="18" charset="-78"/>
                <a:cs typeface="Simplified Arabic" panose="02020603050405020304" pitchFamily="18" charset="-78"/>
              </a:rPr>
              <a:t>والتي </a:t>
            </a:r>
            <a:r>
              <a:rPr lang="ar-EG" sz="1400" dirty="0">
                <a:latin typeface="Simplified Arabic" panose="02020603050405020304" pitchFamily="18" charset="-78"/>
                <a:cs typeface="Simplified Arabic" panose="02020603050405020304" pitchFamily="18" charset="-78"/>
              </a:rPr>
              <a:t>يجب الحفاظ عليها وصيانتها من كل ضرر ظاهر أو </a:t>
            </a:r>
            <a:r>
              <a:rPr lang="ar-EG" sz="1400" dirty="0" smtClean="0">
                <a:latin typeface="Simplified Arabic" panose="02020603050405020304" pitchFamily="18" charset="-78"/>
                <a:cs typeface="Simplified Arabic" panose="02020603050405020304" pitchFamily="18" charset="-78"/>
              </a:rPr>
              <a:t>محتمل </a:t>
            </a:r>
            <a:r>
              <a:rPr lang="ar-EG" sz="1400" dirty="0">
                <a:latin typeface="Simplified Arabic" panose="02020603050405020304" pitchFamily="18" charset="-78"/>
                <a:cs typeface="Simplified Arabic" panose="02020603050405020304" pitchFamily="18" charset="-78"/>
              </a:rPr>
              <a:t>.</a:t>
            </a: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البحث العلمي إذا عملية أخلاقية’ </a:t>
            </a:r>
            <a:r>
              <a:rPr lang="ar-EG" sz="1400" dirty="0">
                <a:latin typeface="Simplified Arabic" panose="02020603050405020304" pitchFamily="18" charset="-78"/>
                <a:cs typeface="Simplified Arabic" panose="02020603050405020304" pitchFamily="18" charset="-78"/>
              </a:rPr>
              <a:t>وذلك </a:t>
            </a:r>
            <a:r>
              <a:rPr lang="ar-EG" sz="1400" dirty="0" smtClean="0">
                <a:latin typeface="Simplified Arabic" panose="02020603050405020304" pitchFamily="18" charset="-78"/>
                <a:cs typeface="Simplified Arabic" panose="02020603050405020304" pitchFamily="18" charset="-78"/>
              </a:rPr>
              <a:t>بالإضافة إلى كونه عملية منهجية </a:t>
            </a:r>
            <a:r>
              <a:rPr lang="ar-EG" sz="1400" dirty="0">
                <a:latin typeface="Simplified Arabic" panose="02020603050405020304" pitchFamily="18" charset="-78"/>
                <a:cs typeface="Simplified Arabic" panose="02020603050405020304" pitchFamily="18" charset="-78"/>
              </a:rPr>
              <a:t>تؤدى إلى اكتساب المزيد </a:t>
            </a:r>
            <a:r>
              <a:rPr lang="ar-EG" sz="1400" dirty="0" smtClean="0">
                <a:latin typeface="Simplified Arabic" panose="02020603050405020304" pitchFamily="18" charset="-78"/>
                <a:cs typeface="Simplified Arabic" panose="02020603050405020304" pitchFamily="18" charset="-78"/>
              </a:rPr>
              <a:t>من المعارف عن </a:t>
            </a:r>
            <a:r>
              <a:rPr lang="ar-EG" sz="1400" dirty="0">
                <a:latin typeface="Simplified Arabic" panose="02020603050405020304" pitchFamily="18" charset="-78"/>
                <a:cs typeface="Simplified Arabic" panose="02020603050405020304" pitchFamily="18" charset="-78"/>
              </a:rPr>
              <a:t>الظواهر المختلفة وحل ما </a:t>
            </a:r>
            <a:r>
              <a:rPr lang="ar-EG" sz="1400" dirty="0" err="1">
                <a:latin typeface="Simplified Arabic" panose="02020603050405020304" pitchFamily="18" charset="-78"/>
                <a:cs typeface="Simplified Arabic" panose="02020603050405020304" pitchFamily="18" charset="-78"/>
              </a:rPr>
              <a:t>يواجهنا</a:t>
            </a:r>
            <a:r>
              <a:rPr lang="ar-EG" sz="1400" dirty="0">
                <a:latin typeface="Simplified Arabic" panose="02020603050405020304" pitchFamily="18" charset="-78"/>
                <a:cs typeface="Simplified Arabic" panose="02020603050405020304" pitchFamily="18" charset="-78"/>
              </a:rPr>
              <a:t> من مشكلات في مجالات التربية وعلم النفس ولذا </a:t>
            </a:r>
            <a:r>
              <a:rPr lang="ar-EG" sz="1400" dirty="0" smtClean="0">
                <a:latin typeface="Simplified Arabic" panose="02020603050405020304" pitchFamily="18" charset="-78"/>
                <a:cs typeface="Simplified Arabic" panose="02020603050405020304" pitchFamily="18" charset="-78"/>
              </a:rPr>
              <a:t>فإن للباحث العلمي </a:t>
            </a:r>
            <a:r>
              <a:rPr lang="ar-EG" sz="1400" dirty="0">
                <a:latin typeface="Simplified Arabic" panose="02020603050405020304" pitchFamily="18" charset="-78"/>
                <a:cs typeface="Simplified Arabic" panose="02020603050405020304" pitchFamily="18" charset="-78"/>
              </a:rPr>
              <a:t>مواصفات </a:t>
            </a:r>
            <a:r>
              <a:rPr lang="ar-EG" sz="1400" dirty="0" smtClean="0">
                <a:latin typeface="Simplified Arabic" panose="02020603050405020304" pitchFamily="18" charset="-78"/>
                <a:cs typeface="Simplified Arabic" panose="02020603050405020304" pitchFamily="18" charset="-78"/>
              </a:rPr>
              <a:t>أخلاقية </a:t>
            </a:r>
            <a:r>
              <a:rPr lang="ar-EG" sz="1400" dirty="0">
                <a:latin typeface="Simplified Arabic" panose="02020603050405020304" pitchFamily="18" charset="-78"/>
                <a:cs typeface="Simplified Arabic" panose="02020603050405020304" pitchFamily="18" charset="-78"/>
              </a:rPr>
              <a:t>يجب أن يكون متسلحا بها جنبا إلى جنب مع المواصفات المعرفية والمنهجية ومن هذه المواصفات الأخلاقية : الأمانة والصدق والموضوعية .</a:t>
            </a:r>
            <a:endParaRPr lang="ar-EG" sz="1400" dirty="0" smtClean="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7017169" y="3999250"/>
            <a:ext cx="4113898" cy="830997"/>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المبادئ </a:t>
            </a:r>
            <a:r>
              <a:rPr lang="ar-EG" sz="2400" b="1" dirty="0">
                <a:solidFill>
                  <a:srgbClr val="00B0F0"/>
                </a:solidFill>
                <a:latin typeface="Alexandria" charset="0"/>
                <a:cs typeface="Alexandria" charset="0"/>
              </a:rPr>
              <a:t>الأخلاقية المصاحبة لممارسات البحث </a:t>
            </a:r>
            <a:r>
              <a:rPr lang="ar-EG" sz="2400" b="1" dirty="0" smtClean="0">
                <a:solidFill>
                  <a:srgbClr val="00B0F0"/>
                </a:solidFill>
                <a:latin typeface="Alexandria" charset="0"/>
                <a:cs typeface="Alexandria" charset="0"/>
              </a:rPr>
              <a:t>العلمي:</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1200329"/>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p>
          <a:p>
            <a:pPr algn="ct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93301">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257301" y="1630145"/>
            <a:ext cx="4729162" cy="3970318"/>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عندما يبدأ الباحث في التفكير في مشكلة البحث </a:t>
            </a:r>
            <a:r>
              <a:rPr lang="ar-EG" sz="1400" dirty="0" smtClean="0">
                <a:latin typeface="Simplified Arabic" panose="02020603050405020304" pitchFamily="18" charset="-78"/>
                <a:cs typeface="Simplified Arabic" panose="02020603050405020304" pitchFamily="18" charset="-78"/>
              </a:rPr>
              <a:t>يجيب </a:t>
            </a:r>
            <a:r>
              <a:rPr lang="ar-EG" sz="1400" dirty="0">
                <a:latin typeface="Simplified Arabic" panose="02020603050405020304" pitchFamily="18" charset="-78"/>
                <a:cs typeface="Simplified Arabic" panose="02020603050405020304" pitchFamily="18" charset="-78"/>
              </a:rPr>
              <a:t>به عن التساؤلات المطروحة في المشكلة فإنه يجب أن يفكر في أمرين هامين :</a:t>
            </a:r>
          </a:p>
          <a:p>
            <a:pPr algn="justLow" rtl="1">
              <a:lnSpc>
                <a:spcPct val="150000"/>
              </a:lnSpc>
            </a:pPr>
            <a:r>
              <a:rPr lang="ar-EG" sz="1400" b="1" dirty="0">
                <a:solidFill>
                  <a:srgbClr val="00AEEF"/>
                </a:solidFill>
                <a:latin typeface="Simplified Arabic" panose="02020603050405020304" pitchFamily="18" charset="-78"/>
                <a:cs typeface="Simplified Arabic" panose="02020603050405020304" pitchFamily="18" charset="-78"/>
              </a:rPr>
              <a:t>الأمر </a:t>
            </a:r>
            <a:r>
              <a:rPr lang="ar-EG" sz="1400" b="1" dirty="0" smtClean="0">
                <a:solidFill>
                  <a:srgbClr val="00AEEF"/>
                </a:solidFill>
                <a:latin typeface="Simplified Arabic" panose="02020603050405020304" pitchFamily="18" charset="-78"/>
                <a:cs typeface="Simplified Arabic" panose="02020603050405020304" pitchFamily="18" charset="-78"/>
              </a:rPr>
              <a:t>الأول</a:t>
            </a:r>
            <a:r>
              <a:rPr lang="ar-EG" sz="1400" dirty="0" smtClean="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ألا </a:t>
            </a:r>
            <a:r>
              <a:rPr lang="ar-EG" sz="1400" dirty="0" smtClean="0">
                <a:latin typeface="Simplified Arabic" panose="02020603050405020304" pitchFamily="18" charset="-78"/>
                <a:cs typeface="Simplified Arabic" panose="02020603050405020304" pitchFamily="18" charset="-78"/>
              </a:rPr>
              <a:t>تكون </a:t>
            </a:r>
            <a:r>
              <a:rPr lang="ar-EG" sz="1400" dirty="0">
                <a:latin typeface="Simplified Arabic" panose="02020603050405020304" pitchFamily="18" charset="-78"/>
                <a:cs typeface="Simplified Arabic" panose="02020603050405020304" pitchFamily="18" charset="-78"/>
              </a:rPr>
              <a:t>خطة بحثه بمثابة </a:t>
            </a:r>
            <a:r>
              <a:rPr lang="ar-EG" sz="1400" dirty="0" smtClean="0">
                <a:latin typeface="Simplified Arabic" panose="02020603050405020304" pitchFamily="18" charset="-78"/>
                <a:cs typeface="Simplified Arabic" panose="02020603050405020304" pitchFamily="18" charset="-78"/>
              </a:rPr>
              <a:t>نسخة مكررة طبق </a:t>
            </a:r>
            <a:r>
              <a:rPr lang="ar-EG" sz="1400" dirty="0">
                <a:latin typeface="Simplified Arabic" panose="02020603050405020304" pitchFamily="18" charset="-78"/>
                <a:cs typeface="Simplified Arabic" panose="02020603050405020304" pitchFamily="18" charset="-78"/>
              </a:rPr>
              <a:t>الأصل من دراسة  أخري </a:t>
            </a:r>
            <a:r>
              <a:rPr lang="ar-EG" sz="1400" dirty="0" smtClean="0">
                <a:latin typeface="Simplified Arabic" panose="02020603050405020304" pitchFamily="18" charset="-78"/>
                <a:cs typeface="Simplified Arabic" panose="02020603050405020304" pitchFamily="18" charset="-78"/>
              </a:rPr>
              <a:t>سابقة </a:t>
            </a:r>
            <a:r>
              <a:rPr lang="ar-EG" sz="1400" dirty="0">
                <a:latin typeface="Simplified Arabic" panose="02020603050405020304" pitchFamily="18" charset="-78"/>
                <a:cs typeface="Simplified Arabic" panose="02020603050405020304" pitchFamily="18" charset="-78"/>
              </a:rPr>
              <a:t>بالشكل الذي يلقي ظلالا من الشك على أمانة الباحث العلمية . </a:t>
            </a:r>
            <a:r>
              <a:rPr lang="ar-EG" sz="1400" dirty="0" smtClean="0">
                <a:latin typeface="Simplified Arabic" panose="02020603050405020304" pitchFamily="18" charset="-78"/>
                <a:cs typeface="Simplified Arabic" panose="02020603050405020304" pitchFamily="18" charset="-78"/>
              </a:rPr>
              <a:t>وهذا </a:t>
            </a:r>
            <a:r>
              <a:rPr lang="ar-EG" sz="1400" dirty="0">
                <a:latin typeface="Simplified Arabic" panose="02020603050405020304" pitchFamily="18" charset="-78"/>
                <a:cs typeface="Simplified Arabic" panose="02020603050405020304" pitchFamily="18" charset="-78"/>
              </a:rPr>
              <a:t>لا يمنع من أن يفكر الباحث في إجراء دراسة </a:t>
            </a:r>
            <a:r>
              <a:rPr lang="ar-EG" sz="1400" dirty="0" smtClean="0">
                <a:latin typeface="Simplified Arabic" panose="02020603050405020304" pitchFamily="18" charset="-78"/>
                <a:cs typeface="Simplified Arabic" panose="02020603050405020304" pitchFamily="18" charset="-78"/>
              </a:rPr>
              <a:t>مناظرة </a:t>
            </a:r>
            <a:r>
              <a:rPr lang="ar-EG" sz="1400" dirty="0">
                <a:latin typeface="Simplified Arabic" panose="02020603050405020304" pitchFamily="18" charset="-78"/>
                <a:cs typeface="Simplified Arabic" panose="02020603050405020304" pitchFamily="18" charset="-78"/>
              </a:rPr>
              <a:t>لدراسة </a:t>
            </a:r>
            <a:r>
              <a:rPr lang="ar-EG" sz="1400" dirty="0" smtClean="0">
                <a:latin typeface="Simplified Arabic" panose="02020603050405020304" pitchFamily="18" charset="-78"/>
                <a:cs typeface="Simplified Arabic" panose="02020603050405020304" pitchFamily="18" charset="-78"/>
              </a:rPr>
              <a:t>أجريت </a:t>
            </a:r>
            <a:r>
              <a:rPr lang="ar-EG" sz="1400" dirty="0">
                <a:latin typeface="Simplified Arabic" panose="02020603050405020304" pitchFamily="18" charset="-78"/>
                <a:cs typeface="Simplified Arabic" panose="02020603050405020304" pitchFamily="18" charset="-78"/>
              </a:rPr>
              <a:t>في بيئة </a:t>
            </a:r>
            <a:r>
              <a:rPr lang="ar-EG" sz="1400" dirty="0" smtClean="0">
                <a:latin typeface="Simplified Arabic" panose="02020603050405020304" pitchFamily="18" charset="-78"/>
                <a:cs typeface="Simplified Arabic" panose="02020603050405020304" pitchFamily="18" charset="-78"/>
              </a:rPr>
              <a:t>أخرى، </a:t>
            </a:r>
            <a:r>
              <a:rPr lang="ar-EG" sz="1400" dirty="0">
                <a:latin typeface="Simplified Arabic" panose="02020603050405020304" pitchFamily="18" charset="-78"/>
                <a:cs typeface="Simplified Arabic" panose="02020603050405020304" pitchFamily="18" charset="-78"/>
              </a:rPr>
              <a:t>إلا أن ذلك يجب أن يكون محكوما ببعض الضوابط منها : الإشارة الواضحة إلى الدراسة </a:t>
            </a:r>
            <a:r>
              <a:rPr lang="ar-EG" sz="1400" dirty="0" smtClean="0">
                <a:latin typeface="Simplified Arabic" panose="02020603050405020304" pitchFamily="18" charset="-78"/>
                <a:cs typeface="Simplified Arabic" panose="02020603050405020304" pitchFamily="18" charset="-78"/>
              </a:rPr>
              <a:t>الأصلية </a:t>
            </a:r>
            <a:r>
              <a:rPr lang="ar-EG" sz="1400" dirty="0">
                <a:latin typeface="Simplified Arabic" panose="02020603050405020304" pitchFamily="18" charset="-78"/>
                <a:cs typeface="Simplified Arabic" panose="02020603050405020304" pitchFamily="18" charset="-78"/>
              </a:rPr>
              <a:t>ووجود </a:t>
            </a:r>
            <a:r>
              <a:rPr lang="ar-EG" sz="1400" dirty="0" smtClean="0">
                <a:latin typeface="Simplified Arabic" panose="02020603050405020304" pitchFamily="18" charset="-78"/>
                <a:cs typeface="Simplified Arabic" panose="02020603050405020304" pitchFamily="18" charset="-78"/>
              </a:rPr>
              <a:t>فائدة علمية </a:t>
            </a:r>
            <a:r>
              <a:rPr lang="ar-EG" sz="1400" dirty="0">
                <a:latin typeface="Simplified Arabic" panose="02020603050405020304" pitchFamily="18" charset="-78"/>
                <a:cs typeface="Simplified Arabic" panose="02020603050405020304" pitchFamily="18" charset="-78"/>
              </a:rPr>
              <a:t>تبرر </a:t>
            </a:r>
            <a:r>
              <a:rPr lang="ar-EG" sz="1400" dirty="0" smtClean="0">
                <a:latin typeface="Simplified Arabic" panose="02020603050405020304" pitchFamily="18" charset="-78"/>
                <a:cs typeface="Simplified Arabic" panose="02020603050405020304" pitchFamily="18" charset="-78"/>
              </a:rPr>
              <a:t>تكرار </a:t>
            </a:r>
            <a:r>
              <a:rPr lang="ar-EG" sz="1400" dirty="0">
                <a:latin typeface="Simplified Arabic" panose="02020603050405020304" pitchFamily="18" charset="-78"/>
                <a:cs typeface="Simplified Arabic" panose="02020603050405020304" pitchFamily="18" charset="-78"/>
              </a:rPr>
              <a:t>دراسة </a:t>
            </a:r>
            <a:r>
              <a:rPr lang="ar-EG" sz="1400" dirty="0" smtClean="0">
                <a:latin typeface="Simplified Arabic" panose="02020603050405020304" pitchFamily="18" charset="-78"/>
                <a:cs typeface="Simplified Arabic" panose="02020603050405020304" pitchFamily="18" charset="-78"/>
              </a:rPr>
              <a:t>سبق إجراؤها </a:t>
            </a:r>
            <a:r>
              <a:rPr lang="ar-EG" sz="1400" dirty="0">
                <a:latin typeface="Simplified Arabic" panose="02020603050405020304" pitchFamily="18" charset="-78"/>
                <a:cs typeface="Simplified Arabic" panose="02020603050405020304" pitchFamily="18" charset="-78"/>
              </a:rPr>
              <a:t>في بيئة </a:t>
            </a:r>
            <a:r>
              <a:rPr lang="ar-EG" sz="1400" dirty="0" smtClean="0">
                <a:latin typeface="Simplified Arabic" panose="02020603050405020304" pitchFamily="18" charset="-78"/>
                <a:cs typeface="Simplified Arabic" panose="02020603050405020304" pitchFamily="18" charset="-78"/>
              </a:rPr>
              <a:t>أخرى. </a:t>
            </a:r>
            <a:r>
              <a:rPr lang="ar-EG" sz="1400" b="1" dirty="0" smtClean="0">
                <a:solidFill>
                  <a:srgbClr val="00AEEF"/>
                </a:solidFill>
                <a:latin typeface="Simplified Arabic" panose="02020603050405020304" pitchFamily="18" charset="-78"/>
                <a:cs typeface="Simplified Arabic" panose="02020603050405020304" pitchFamily="18" charset="-78"/>
              </a:rPr>
              <a:t>الأمر الثاني</a:t>
            </a:r>
            <a:r>
              <a:rPr lang="ar-EG" sz="1400" dirty="0" smtClean="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ألا يكون هناك احتمال بأن تؤدى الدراسة </a:t>
            </a:r>
            <a:r>
              <a:rPr lang="ar-EG" sz="1400" dirty="0" smtClean="0">
                <a:latin typeface="Simplified Arabic" panose="02020603050405020304" pitchFamily="18" charset="-78"/>
                <a:cs typeface="Simplified Arabic" panose="02020603050405020304" pitchFamily="18" charset="-78"/>
              </a:rPr>
              <a:t>المزمع </a:t>
            </a:r>
            <a:r>
              <a:rPr lang="ar-EG" sz="1400" dirty="0">
                <a:latin typeface="Simplified Arabic" panose="02020603050405020304" pitchFamily="18" charset="-78"/>
                <a:cs typeface="Simplified Arabic" panose="02020603050405020304" pitchFamily="18" charset="-78"/>
              </a:rPr>
              <a:t>إجراؤها إلى إلحاق ضرر ظاهر أو محتمل بأشخاص آخرين . وفي </a:t>
            </a:r>
            <a:r>
              <a:rPr lang="ar-EG" sz="1400" dirty="0" smtClean="0">
                <a:latin typeface="Simplified Arabic" panose="02020603050405020304" pitchFamily="18" charset="-78"/>
                <a:cs typeface="Simplified Arabic" panose="02020603050405020304" pitchFamily="18" charset="-78"/>
              </a:rPr>
              <a:t>حال احتمالية </a:t>
            </a:r>
            <a:r>
              <a:rPr lang="ar-EG" sz="1400" dirty="0">
                <a:latin typeface="Simplified Arabic" panose="02020603050405020304" pitchFamily="18" charset="-78"/>
                <a:cs typeface="Simplified Arabic" panose="02020603050405020304" pitchFamily="18" charset="-78"/>
              </a:rPr>
              <a:t>وقوع ضرر </a:t>
            </a:r>
            <a:r>
              <a:rPr lang="ar-EG" sz="1400" dirty="0" smtClean="0">
                <a:latin typeface="Simplified Arabic" panose="02020603050405020304" pitchFamily="18" charset="-78"/>
                <a:cs typeface="Simplified Arabic" panose="02020603050405020304" pitchFamily="18" charset="-78"/>
              </a:rPr>
              <a:t>أو احتمال إلحاق </a:t>
            </a:r>
            <a:r>
              <a:rPr lang="ar-EG" sz="1400" dirty="0">
                <a:latin typeface="Simplified Arabic" panose="02020603050405020304" pitchFamily="18" charset="-78"/>
                <a:cs typeface="Simplified Arabic" panose="02020603050405020304" pitchFamily="18" charset="-78"/>
              </a:rPr>
              <a:t>أذي بأشخاص آخرين ،فإن الباحث يجب أن يلجأ إلى من يستطيعون تقديم مشورة </a:t>
            </a:r>
            <a:r>
              <a:rPr lang="ar-EG" sz="1400" dirty="0" smtClean="0">
                <a:latin typeface="Simplified Arabic" panose="02020603050405020304" pitchFamily="18" charset="-78"/>
                <a:cs typeface="Simplified Arabic" panose="02020603050405020304" pitchFamily="18" charset="-78"/>
              </a:rPr>
              <a:t>صادقة </a:t>
            </a:r>
            <a:r>
              <a:rPr lang="ar-EG" sz="1400" dirty="0">
                <a:latin typeface="Simplified Arabic" panose="02020603050405020304" pitchFamily="18" charset="-78"/>
                <a:cs typeface="Simplified Arabic" panose="02020603050405020304" pitchFamily="18" charset="-78"/>
              </a:rPr>
              <a:t>فيما يتصل بكيفية إجراء الدراسة </a:t>
            </a:r>
            <a:r>
              <a:rPr lang="ar-EG" sz="1400" dirty="0" smtClean="0">
                <a:latin typeface="Simplified Arabic" panose="02020603050405020304" pitchFamily="18" charset="-78"/>
                <a:cs typeface="Simplified Arabic" panose="02020603050405020304" pitchFamily="18" charset="-78"/>
              </a:rPr>
              <a:t>لفائدتها </a:t>
            </a:r>
            <a:r>
              <a:rPr lang="ar-EG" sz="1400" dirty="0">
                <a:latin typeface="Simplified Arabic" panose="02020603050405020304" pitchFamily="18" charset="-78"/>
                <a:cs typeface="Simplified Arabic" panose="02020603050405020304" pitchFamily="18" charset="-78"/>
              </a:rPr>
              <a:t>العلمية مع تجنب إمكانية </a:t>
            </a:r>
            <a:r>
              <a:rPr lang="ar-EG" sz="1400" dirty="0" smtClean="0">
                <a:latin typeface="Simplified Arabic" panose="02020603050405020304" pitchFamily="18" charset="-78"/>
                <a:cs typeface="Simplified Arabic" panose="02020603050405020304" pitchFamily="18" charset="-78"/>
              </a:rPr>
              <a:t>إلحاق أي </a:t>
            </a:r>
            <a:r>
              <a:rPr lang="ar-EG" sz="1400" dirty="0">
                <a:latin typeface="Simplified Arabic" panose="02020603050405020304" pitchFamily="18" charset="-78"/>
                <a:cs typeface="Simplified Arabic" panose="02020603050405020304" pitchFamily="18" charset="-78"/>
              </a:rPr>
              <a:t>أذي بالمشاركين في الدراسة </a:t>
            </a:r>
            <a:r>
              <a:rPr lang="ar-EG" sz="1400" dirty="0" smtClean="0">
                <a:latin typeface="Simplified Arabic" panose="02020603050405020304" pitchFamily="18" charset="-78"/>
                <a:cs typeface="Simplified Arabic" panose="02020603050405020304" pitchFamily="18" charset="-78"/>
              </a:rPr>
              <a:t>.</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017169" y="3999250"/>
            <a:ext cx="4113898" cy="830997"/>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المبادئ </a:t>
            </a:r>
            <a:r>
              <a:rPr lang="ar-EG" sz="2400" b="1" dirty="0">
                <a:solidFill>
                  <a:srgbClr val="0070C0"/>
                </a:solidFill>
                <a:latin typeface="Alexandria" charset="0"/>
                <a:cs typeface="Alexandria" charset="0"/>
              </a:rPr>
              <a:t>الأخلاقية المصاحبة لتخطيط البحث :</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101475">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7476" y="1397680"/>
            <a:ext cx="5741969" cy="57603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209714" y="1042095"/>
            <a:ext cx="5712962" cy="5262979"/>
          </a:xfrm>
          <a:prstGeom prst="rect">
            <a:avLst/>
          </a:prstGeom>
        </p:spPr>
        <p:txBody>
          <a:bodyPr wrap="square">
            <a:spAutoFit/>
          </a:bodyPr>
          <a:lstStyle/>
          <a:p>
            <a:pPr lvl="0" algn="justLow" rtl="1">
              <a:lnSpc>
                <a:spcPct val="150000"/>
              </a:lnSpc>
            </a:pPr>
            <a:r>
              <a:rPr lang="ar-EG" sz="1400" dirty="0">
                <a:latin typeface="Alexandria"/>
                <a:cs typeface="Simplified Arabic" panose="02020603050405020304" pitchFamily="18" charset="-78"/>
              </a:rPr>
              <a:t> </a:t>
            </a:r>
            <a:r>
              <a:rPr lang="ar-EG" sz="1400" dirty="0">
                <a:solidFill>
                  <a:prstClr val="black"/>
                </a:solidFill>
                <a:latin typeface="Alexandria"/>
                <a:cs typeface="Simplified Arabic" panose="02020603050405020304" pitchFamily="18" charset="-78"/>
              </a:rPr>
              <a:t> تنشأ معظم المشكلات الأخلاقية في الفترة التي يقدم فيها الباحث على تجميع بياناته من المشاركين في الدراسة فتلك المرحلة تعد بمثابة موقف صعب يحتاج فيه الباحث إلى أن يوازن بين العديد من القرارات التي تبدو متعارضة مع بعضها وخصوصا تلك التي تتصل بالأضرار المحتمل حدوثها للأفراد المشاركين في الدراسة   .</a:t>
            </a:r>
          </a:p>
          <a:p>
            <a:pPr lvl="0" algn="justLow" rtl="1">
              <a:lnSpc>
                <a:spcPct val="150000"/>
              </a:lnSpc>
            </a:pPr>
            <a:r>
              <a:rPr lang="ar-EG" sz="1400" dirty="0">
                <a:solidFill>
                  <a:prstClr val="black"/>
                </a:solidFill>
                <a:latin typeface="Alexandria"/>
                <a:cs typeface="Simplified Arabic" panose="02020603050405020304" pitchFamily="18" charset="-78"/>
              </a:rPr>
              <a:t>علي سبيل المثال : لو أن من بين إجراءات البحث إساءة معاملة الأطفال المشاركين في الدراسة ، وذلك من أجل الحصول على معلومات معينة قد تكون لها قيمتها من الناحية العلمية، فإن السؤال الذي يجب أن يسأل في تلك الحالة هو : هل يجرى مثل هذا البحث من أجل الحصول على معرفة جديدة على الرغم مما يترتب عليه من انتهاك للحقوق الخاصة بالأطفال ؟ أم أن حماية تلك الحقوق تقتضي مننا أن نضحى بمثل تلك المعرفة ؟</a:t>
            </a:r>
          </a:p>
          <a:p>
            <a:pPr lvl="0" algn="justLow" rtl="1">
              <a:lnSpc>
                <a:spcPct val="150000"/>
              </a:lnSpc>
            </a:pPr>
            <a:r>
              <a:rPr lang="ar-EG" sz="1400" dirty="0">
                <a:solidFill>
                  <a:prstClr val="black"/>
                </a:solidFill>
                <a:latin typeface="Alexandria"/>
                <a:cs typeface="Simplified Arabic" panose="02020603050405020304" pitchFamily="18" charset="-78"/>
              </a:rPr>
              <a:t> وبصفة عامة، فإن المشكلات الأخلاقية المصاحبة لعملية تجميع البيانات تختلف حدتها من مجال لآخر، فلنفكر على سبيل المثال في دراسة يتم فيها حقن بعض المرضي في مستشفى معين بخلايا سرطانية وذلك بغرض تحديد درجة مقاومة الأجسام البشرية لتلك الخلايا ،مثل تلك الدراسة  ما كان يمكن الاعتراض عليها لو كان المرضي على دراية تامة بما يقوم الباحثون بعمله أو قبلوا التطوع بالمشاركة فيها بعد تلقيهم تلك المعلومات، أما إذا لم يتلق المرضي تلك المعلومات، أو أعطوا معلومات مضللة فإن الدراسة بذلك تكون قد انتهكت حقا من حقوق الإنسان، ألا وهو  معرفته بماذا يحدث له قبل التعرض لأى معالجة من المعالجات .</a:t>
            </a: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043531" y="5262329"/>
            <a:ext cx="4480338" cy="646331"/>
          </a:xfrm>
          <a:prstGeom prst="rect">
            <a:avLst/>
          </a:prstGeom>
          <a:noFill/>
        </p:spPr>
        <p:txBody>
          <a:bodyPr wrap="square" rtlCol="1">
            <a:spAutoFit/>
          </a:bodyPr>
          <a:lstStyle/>
          <a:p>
            <a:r>
              <a:rPr lang="ar-EG" b="1" dirty="0" smtClean="0">
                <a:solidFill>
                  <a:srgbClr val="00AEEF"/>
                </a:solidFill>
              </a:rPr>
              <a:t>المبادئ </a:t>
            </a:r>
            <a:r>
              <a:rPr lang="ar-EG" b="1" dirty="0">
                <a:solidFill>
                  <a:srgbClr val="00AEEF"/>
                </a:solidFill>
              </a:rPr>
              <a:t>الأخلاقية المصاحبة لعملية جمع البيانات </a:t>
            </a:r>
            <a:r>
              <a:rPr lang="ar-EG" b="1" dirty="0" smtClean="0">
                <a:solidFill>
                  <a:srgbClr val="00AEEF"/>
                </a:solidFill>
              </a:rPr>
              <a:t>:-</a:t>
            </a:r>
            <a:endParaRPr lang="ar-EG" b="1" dirty="0">
              <a:solidFill>
                <a:srgbClr val="00AEEF"/>
              </a:solidFill>
            </a:endParaRPr>
          </a:p>
          <a:p>
            <a:r>
              <a:rPr lang="ar-EG" dirty="0" smtClean="0"/>
              <a:t> </a:t>
            </a:r>
            <a:endParaRPr lang="ar-EG" dirty="0"/>
          </a:p>
        </p:txBody>
      </p:sp>
    </p:spTree>
    <p:extLst>
      <p:ext uri="{BB962C8B-B14F-4D97-AF65-F5344CB8AC3E}">
        <p14:creationId xmlns:p14="http://schemas.microsoft.com/office/powerpoint/2010/main" val="1925781656"/>
      </p:ext>
    </p:extLst>
  </p:cSld>
  <p:clrMapOvr>
    <a:masterClrMapping/>
  </p:clrMapOvr>
  <p:transition spd="slow" advTm="128301">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261" y="1397680"/>
            <a:ext cx="4458977" cy="3815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75552"/>
          </a:xfrm>
          <a:prstGeom prst="rect">
            <a:avLst/>
          </a:prstGeom>
        </p:spPr>
        <p:txBody>
          <a:bodyPr wrap="square">
            <a:spAutoFit/>
          </a:bodyPr>
          <a:lstStyle/>
          <a:p>
            <a:pPr algn="justLow" rtl="1">
              <a:lnSpc>
                <a:spcPct val="150000"/>
              </a:lnSpc>
            </a:pP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الدستور الأخلاقي</a:t>
            </a:r>
            <a:endParaRPr lang="en-US"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660030" y="1162677"/>
            <a:ext cx="4166539" cy="4278094"/>
          </a:xfrm>
          <a:prstGeom prst="rect">
            <a:avLst/>
          </a:prstGeom>
          <a:noFill/>
        </p:spPr>
        <p:txBody>
          <a:bodyPr wrap="square" rtlCol="1">
            <a:spAutoFit/>
          </a:bodyPr>
          <a:lstStyle/>
          <a:p>
            <a:pPr algn="justLow" rtl="1"/>
            <a:r>
              <a:rPr lang="ar-EG" sz="2000" b="1" dirty="0">
                <a:solidFill>
                  <a:srgbClr val="00AEEF"/>
                </a:solidFill>
              </a:rPr>
              <a:t> </a:t>
            </a:r>
            <a:endParaRPr lang="ar-EG" sz="2000" b="1" dirty="0" smtClean="0">
              <a:solidFill>
                <a:srgbClr val="00AEEF"/>
              </a:solidFill>
            </a:endParaRPr>
          </a:p>
          <a:p>
            <a:pPr algn="justLow" rtl="1"/>
            <a:r>
              <a:rPr lang="ar-EG" sz="1400" b="1" dirty="0" smtClean="0">
                <a:solidFill>
                  <a:srgbClr val="00AEEF"/>
                </a:solidFill>
              </a:rPr>
              <a:t>ومن </a:t>
            </a:r>
            <a:r>
              <a:rPr lang="ar-EG" sz="1400" b="1" dirty="0">
                <a:solidFill>
                  <a:srgbClr val="00AEEF"/>
                </a:solidFill>
              </a:rPr>
              <a:t>أكثر الدساتير الأخلاقية  شيوعا تلك المبادئ الأخلاقية </a:t>
            </a:r>
            <a:r>
              <a:rPr lang="ar-EG" sz="1400" b="1" dirty="0" smtClean="0">
                <a:solidFill>
                  <a:srgbClr val="00AEEF"/>
                </a:solidFill>
              </a:rPr>
              <a:t>العشرة التي أقرتها </a:t>
            </a:r>
            <a:r>
              <a:rPr lang="ar-EG" sz="1400" b="1" dirty="0">
                <a:solidFill>
                  <a:srgbClr val="00AEEF"/>
                </a:solidFill>
              </a:rPr>
              <a:t>الجمعية الأمريكية لعلم النفس عند إجراء البحوث على </a:t>
            </a:r>
            <a:r>
              <a:rPr lang="ar-EG" sz="1400" b="1" dirty="0" smtClean="0">
                <a:solidFill>
                  <a:srgbClr val="00AEEF"/>
                </a:solidFill>
              </a:rPr>
              <a:t>بشر </a:t>
            </a:r>
            <a:r>
              <a:rPr lang="ar-EG" sz="1400" dirty="0"/>
              <a:t>:</a:t>
            </a:r>
          </a:p>
          <a:p>
            <a:pPr algn="justLow" rtl="1"/>
            <a:r>
              <a:rPr lang="ar-EG" sz="1400" dirty="0"/>
              <a:t>1- عند التخطيط </a:t>
            </a:r>
            <a:r>
              <a:rPr lang="ar-EG" sz="1400" dirty="0" smtClean="0"/>
              <a:t>لدراسة ما، فإن الباحث  </a:t>
            </a:r>
            <a:r>
              <a:rPr lang="ar-EG" sz="1400" dirty="0"/>
              <a:t>يتحمل المسؤولية الشخصية عن المعاير الأخلاقية </a:t>
            </a:r>
            <a:r>
              <a:rPr lang="ar-EG" sz="1400" dirty="0" smtClean="0"/>
              <a:t>المتصلة بالدراسة، وإذا ما وجد </a:t>
            </a:r>
            <a:r>
              <a:rPr lang="ar-EG" sz="1400" dirty="0"/>
              <a:t>الباحث </a:t>
            </a:r>
            <a:r>
              <a:rPr lang="ar-EG" sz="1400" dirty="0" smtClean="0"/>
              <a:t>صعوبة </a:t>
            </a:r>
            <a:r>
              <a:rPr lang="ar-EG" sz="1400" dirty="0"/>
              <a:t>في الالتزام التام بذلك المبدأ </a:t>
            </a:r>
            <a:r>
              <a:rPr lang="ar-EG" sz="1400" dirty="0" smtClean="0"/>
              <a:t>،وذلك </a:t>
            </a:r>
            <a:r>
              <a:rPr lang="ar-EG" sz="1400" dirty="0"/>
              <a:t>لاعتبارات </a:t>
            </a:r>
            <a:r>
              <a:rPr lang="ar-EG" sz="1400" dirty="0" smtClean="0"/>
              <a:t>علمية وإنسانية </a:t>
            </a:r>
            <a:r>
              <a:rPr lang="ar-EG" sz="1400" dirty="0"/>
              <a:t>فعليه أن ينشد </a:t>
            </a:r>
            <a:r>
              <a:rPr lang="ar-EG" sz="1400" dirty="0" smtClean="0"/>
              <a:t>المشورة والنصيحة </a:t>
            </a:r>
            <a:r>
              <a:rPr lang="ar-EG" sz="1400" dirty="0"/>
              <a:t>من القادرين على </a:t>
            </a:r>
            <a:r>
              <a:rPr lang="ar-EG" sz="1400" dirty="0" smtClean="0"/>
              <a:t>تقديمها، </a:t>
            </a:r>
            <a:r>
              <a:rPr lang="ar-EG" sz="1400" dirty="0"/>
              <a:t>وأن يفكر في إجراءات </a:t>
            </a:r>
            <a:r>
              <a:rPr lang="ar-EG" sz="1400" dirty="0" smtClean="0"/>
              <a:t>وقائية </a:t>
            </a:r>
            <a:r>
              <a:rPr lang="ar-EG" sz="1400" dirty="0"/>
              <a:t>لحماية وصيانة حقوق المشاركين في البحث .</a:t>
            </a:r>
          </a:p>
          <a:p>
            <a:pPr algn="justLow" rtl="1"/>
            <a:r>
              <a:rPr lang="ar-EG" sz="1400" dirty="0"/>
              <a:t>2- إن مسؤولية ترسيخ ممارسات </a:t>
            </a:r>
            <a:r>
              <a:rPr lang="ar-EG" sz="1400" dirty="0" smtClean="0"/>
              <a:t>أخلاقية مقبولة </a:t>
            </a:r>
            <a:r>
              <a:rPr lang="ar-EG" sz="1400" dirty="0"/>
              <a:t>في البحث والحفاظ عليها تقع دائما على </a:t>
            </a:r>
            <a:r>
              <a:rPr lang="ar-EG" sz="1400" dirty="0" smtClean="0"/>
              <a:t>الباحث، </a:t>
            </a:r>
            <a:r>
              <a:rPr lang="ar-EG" sz="1400" dirty="0"/>
              <a:t>كما أن الباحث مسؤول أيضا عن الممارسات الأخلاقية  لمساعديه وزملائه ومن يستخدمهم للتعامل مع المشاركين في البحث </a:t>
            </a:r>
            <a:r>
              <a:rPr lang="ar-EG" sz="1400" dirty="0" smtClean="0"/>
              <a:t>.</a:t>
            </a:r>
          </a:p>
          <a:p>
            <a:pPr algn="justLow" rtl="1"/>
            <a:r>
              <a:rPr lang="ar-EG" sz="1400" dirty="0" smtClean="0"/>
              <a:t>3- تحمل </a:t>
            </a:r>
            <a:r>
              <a:rPr lang="ar-EG" sz="1400" dirty="0"/>
              <a:t>الباحث </a:t>
            </a:r>
            <a:r>
              <a:rPr lang="ar-EG" sz="1400" dirty="0" smtClean="0"/>
              <a:t>مسؤولية </a:t>
            </a:r>
            <a:r>
              <a:rPr lang="ar-EG" sz="1400" dirty="0"/>
              <a:t>إعلام المفحوصين بكل سمات البحث وشروطه </a:t>
            </a:r>
            <a:r>
              <a:rPr lang="ar-EG" sz="1400" dirty="0" smtClean="0"/>
              <a:t>والتي </a:t>
            </a:r>
            <a:r>
              <a:rPr lang="ar-EG" sz="1400" dirty="0"/>
              <a:t>يمكن أن يكون لها تأثيرها على قرارهم فيما يتصل برغبتهم في المشاركة في البحث . كما يجب على الباحث أن يجيب على كل استفسارات المفحوص فيما يتصل بتلك السمات </a:t>
            </a:r>
            <a:r>
              <a:rPr lang="ar-EG" sz="1400" dirty="0" smtClean="0"/>
              <a:t>التي </a:t>
            </a:r>
            <a:r>
              <a:rPr lang="ar-EG" sz="1400" dirty="0"/>
              <a:t>يمكن أن يكون لها تأثير على رغبته في </a:t>
            </a:r>
            <a:r>
              <a:rPr lang="ar-EG" sz="1400" dirty="0" smtClean="0"/>
              <a:t>المشاركة.</a:t>
            </a:r>
          </a:p>
          <a:p>
            <a:pPr algn="justLow" rtl="1"/>
            <a:endParaRPr lang="ar-EG" sz="1400" dirty="0"/>
          </a:p>
        </p:txBody>
      </p:sp>
    </p:spTree>
    <p:extLst>
      <p:ext uri="{BB962C8B-B14F-4D97-AF65-F5344CB8AC3E}">
        <p14:creationId xmlns:p14="http://schemas.microsoft.com/office/powerpoint/2010/main" val="1043909239"/>
      </p:ext>
    </p:extLst>
  </p:cSld>
  <p:clrMapOvr>
    <a:masterClrMapping/>
  </p:clrMapOvr>
  <p:transition spd="slow" advTm="91938">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الدستور الأخلاقي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75999" y="1117111"/>
            <a:ext cx="5323333" cy="3093154"/>
          </a:xfrm>
          <a:prstGeom prst="rect">
            <a:avLst/>
          </a:prstGeom>
          <a:noFill/>
        </p:spPr>
        <p:txBody>
          <a:bodyPr wrap="square" rtlCol="1">
            <a:spAutoFit/>
          </a:bodyPr>
          <a:lstStyle/>
          <a:p>
            <a:pPr lvl="0" algn="justLow" rtl="1">
              <a:lnSpc>
                <a:spcPct val="150000"/>
              </a:lnSpc>
            </a:pPr>
            <a:r>
              <a:rPr lang="ar-EG" sz="1600" dirty="0" smtClean="0">
                <a:latin typeface="Alexandria"/>
              </a:rPr>
              <a:t>7</a:t>
            </a:r>
            <a:r>
              <a:rPr lang="ar-EG" sz="1400" dirty="0" smtClean="0">
                <a:latin typeface="Alexandria"/>
              </a:rPr>
              <a:t>- </a:t>
            </a:r>
            <a:r>
              <a:rPr lang="ar-EG" sz="1400" dirty="0">
                <a:latin typeface="Alexandria"/>
              </a:rPr>
              <a:t>يجب حماية المشاركين من </a:t>
            </a:r>
            <a:r>
              <a:rPr lang="ar-EG" sz="1400" dirty="0" smtClean="0">
                <a:latin typeface="Alexandria"/>
              </a:rPr>
              <a:t>أي </a:t>
            </a:r>
            <a:r>
              <a:rPr lang="ar-EG" sz="1400" dirty="0">
                <a:latin typeface="Alexandria"/>
              </a:rPr>
              <a:t>وضع بدنى أو عقلي غير مريح </a:t>
            </a:r>
            <a:r>
              <a:rPr lang="ar-EG" sz="1400" dirty="0" smtClean="0">
                <a:latin typeface="Alexandria"/>
              </a:rPr>
              <a:t>،ومن أي </a:t>
            </a:r>
            <a:r>
              <a:rPr lang="ar-EG" sz="1400" dirty="0">
                <a:latin typeface="Alexandria"/>
              </a:rPr>
              <a:t>ألم أو خطر قد يتعرضون </a:t>
            </a:r>
            <a:r>
              <a:rPr lang="ar-EG" sz="1400" dirty="0" smtClean="0">
                <a:latin typeface="Alexandria"/>
              </a:rPr>
              <a:t>له، </a:t>
            </a:r>
            <a:r>
              <a:rPr lang="ar-EG" sz="1400" dirty="0">
                <a:latin typeface="Alexandria"/>
              </a:rPr>
              <a:t>وعندما تكون هناك احتماليه لحدوث مثل </a:t>
            </a:r>
            <a:r>
              <a:rPr lang="ar-EG" sz="1400" dirty="0" smtClean="0">
                <a:latin typeface="Alexandria"/>
              </a:rPr>
              <a:t>تلك  </a:t>
            </a:r>
            <a:r>
              <a:rPr lang="ar-EG" sz="1400" dirty="0">
                <a:latin typeface="Alexandria"/>
              </a:rPr>
              <a:t>المخاطر فينبغي على </a:t>
            </a:r>
            <a:r>
              <a:rPr lang="ar-EG" sz="1400" dirty="0" smtClean="0">
                <a:latin typeface="Alexandria"/>
              </a:rPr>
              <a:t>الباحث </a:t>
            </a:r>
            <a:r>
              <a:rPr lang="ar-EG" sz="1400" dirty="0">
                <a:latin typeface="Alexandria"/>
              </a:rPr>
              <a:t>أن يعلم المشارك </a:t>
            </a:r>
            <a:r>
              <a:rPr lang="ar-EG" sz="1400" dirty="0" smtClean="0">
                <a:latin typeface="Alexandria"/>
              </a:rPr>
              <a:t>بذلك، </a:t>
            </a:r>
            <a:r>
              <a:rPr lang="ar-EG" sz="1400" dirty="0">
                <a:latin typeface="Alexandria"/>
              </a:rPr>
              <a:t>ويحصل على موافقته ويتخذ كل التدابير الممكنة لتقليل تلك المخاطر إلى </a:t>
            </a:r>
            <a:r>
              <a:rPr lang="ar-EG" sz="1400" dirty="0" smtClean="0">
                <a:latin typeface="Alexandria"/>
              </a:rPr>
              <a:t>أدني </a:t>
            </a:r>
            <a:r>
              <a:rPr lang="ar-EG" sz="1400" dirty="0">
                <a:latin typeface="Alexandria"/>
              </a:rPr>
              <a:t>حد </a:t>
            </a:r>
            <a:r>
              <a:rPr lang="ar-EG" sz="1400" dirty="0" smtClean="0">
                <a:latin typeface="Alexandria"/>
              </a:rPr>
              <a:t>ممكن.</a:t>
            </a:r>
          </a:p>
          <a:p>
            <a:pPr lvl="0" algn="justLow" rtl="1">
              <a:lnSpc>
                <a:spcPct val="150000"/>
              </a:lnSpc>
            </a:pPr>
            <a:r>
              <a:rPr lang="ar-EG" sz="1400" dirty="0">
                <a:latin typeface="Alexandria"/>
              </a:rPr>
              <a:t>  8- بعد </a:t>
            </a:r>
            <a:r>
              <a:rPr lang="ar-EG" sz="1400" dirty="0" smtClean="0">
                <a:latin typeface="Alexandria"/>
              </a:rPr>
              <a:t>الانتهاء </a:t>
            </a:r>
            <a:r>
              <a:rPr lang="ar-EG" sz="1400" dirty="0">
                <a:latin typeface="Alexandria"/>
              </a:rPr>
              <a:t>من تجميع البيانات ينبغي </a:t>
            </a:r>
            <a:r>
              <a:rPr lang="ar-EG" sz="1400" dirty="0" smtClean="0">
                <a:latin typeface="Alexandria"/>
              </a:rPr>
              <a:t>على الباحث أن </a:t>
            </a:r>
            <a:r>
              <a:rPr lang="ar-EG" sz="1400" dirty="0">
                <a:latin typeface="Alexandria"/>
              </a:rPr>
              <a:t>يزود المشارك بتوضيح كامل لطبيعة </a:t>
            </a:r>
            <a:r>
              <a:rPr lang="ar-EG" sz="1400" dirty="0" smtClean="0">
                <a:latin typeface="Alexandria"/>
              </a:rPr>
              <a:t>الدراسة، </a:t>
            </a:r>
            <a:r>
              <a:rPr lang="ar-EG" sz="1400" dirty="0">
                <a:latin typeface="Alexandria"/>
              </a:rPr>
              <a:t>وبملخص واف </a:t>
            </a:r>
            <a:r>
              <a:rPr lang="ar-EG" sz="1400" dirty="0" smtClean="0">
                <a:latin typeface="Alexandria"/>
              </a:rPr>
              <a:t>عنه، </a:t>
            </a:r>
            <a:r>
              <a:rPr lang="ar-EG" sz="1400" dirty="0">
                <a:latin typeface="Alexandria"/>
              </a:rPr>
              <a:t>وأن يزيل </a:t>
            </a:r>
            <a:r>
              <a:rPr lang="ar-EG" sz="1400" dirty="0" smtClean="0">
                <a:latin typeface="Alexandria"/>
              </a:rPr>
              <a:t>أي </a:t>
            </a:r>
            <a:r>
              <a:rPr lang="ar-EG" sz="1400" dirty="0">
                <a:latin typeface="Alexandria"/>
              </a:rPr>
              <a:t>تصورات </a:t>
            </a:r>
            <a:r>
              <a:rPr lang="ar-EG" sz="1400" dirty="0" smtClean="0">
                <a:latin typeface="Alexandria"/>
              </a:rPr>
              <a:t>خاطئة </a:t>
            </a:r>
            <a:r>
              <a:rPr lang="ar-EG" sz="1400" dirty="0">
                <a:latin typeface="Alexandria"/>
              </a:rPr>
              <a:t>يمكن أن تكون قد علقت في ذهنه وعندما تكون هناك اعتبارات </a:t>
            </a:r>
            <a:r>
              <a:rPr lang="ar-EG" sz="1400" dirty="0" smtClean="0">
                <a:latin typeface="Alexandria"/>
              </a:rPr>
              <a:t>علمية وإنسانية تقتضي </a:t>
            </a:r>
            <a:r>
              <a:rPr lang="ar-EG" sz="1400" dirty="0">
                <a:latin typeface="Alexandria"/>
              </a:rPr>
              <a:t>تأخير عرض هذه المعلومات أو </a:t>
            </a:r>
            <a:r>
              <a:rPr lang="ar-EG" sz="1400" dirty="0" smtClean="0">
                <a:latin typeface="Alexandria"/>
              </a:rPr>
              <a:t>حجبها، </a:t>
            </a:r>
            <a:r>
              <a:rPr lang="ar-EG" sz="1400" dirty="0">
                <a:latin typeface="Alexandria"/>
              </a:rPr>
              <a:t>فإن المستقصي يتحمل مسؤولية </a:t>
            </a:r>
            <a:r>
              <a:rPr lang="ar-EG" sz="1400" dirty="0" smtClean="0">
                <a:latin typeface="Alexandria"/>
              </a:rPr>
              <a:t>التأكد </a:t>
            </a:r>
            <a:r>
              <a:rPr lang="ar-EG" sz="1400" dirty="0">
                <a:latin typeface="Alexandria"/>
              </a:rPr>
              <a:t>من عدم وجود عواقب </a:t>
            </a:r>
            <a:r>
              <a:rPr lang="ar-EG" sz="1400" dirty="0" smtClean="0">
                <a:latin typeface="Alexandria"/>
              </a:rPr>
              <a:t>مدمرة بالنسبة </a:t>
            </a:r>
            <a:r>
              <a:rPr lang="ar-EG" sz="1400" dirty="0">
                <a:latin typeface="Alexandria"/>
              </a:rPr>
              <a:t>للمشارك </a:t>
            </a:r>
            <a:r>
              <a:rPr lang="ar-EG" sz="1600" dirty="0">
                <a:latin typeface="Alexandria"/>
              </a:rPr>
              <a:t>.</a:t>
            </a:r>
          </a:p>
        </p:txBody>
      </p:sp>
      <p:sp>
        <p:nvSpPr>
          <p:cNvPr id="9" name="TextBox 8"/>
          <p:cNvSpPr txBox="1"/>
          <p:nvPr/>
        </p:nvSpPr>
        <p:spPr>
          <a:xfrm>
            <a:off x="3086100" y="4463722"/>
            <a:ext cx="8686800" cy="2637710"/>
          </a:xfrm>
          <a:prstGeom prst="rect">
            <a:avLst/>
          </a:prstGeom>
          <a:noFill/>
        </p:spPr>
        <p:txBody>
          <a:bodyPr wrap="square" rtlCol="1">
            <a:spAutoFit/>
          </a:bodyPr>
          <a:lstStyle/>
          <a:p>
            <a:pPr algn="justLow" rtl="1">
              <a:lnSpc>
                <a:spcPct val="150000"/>
              </a:lnSpc>
            </a:pPr>
            <a:r>
              <a:rPr lang="ar-EG" sz="1400" dirty="0">
                <a:latin typeface="Alexandria"/>
              </a:rPr>
              <a:t> </a:t>
            </a:r>
            <a:r>
              <a:rPr lang="ar-EG" sz="1400" dirty="0" smtClean="0">
                <a:latin typeface="Alexandria"/>
              </a:rPr>
              <a:t>4- يعد </a:t>
            </a:r>
            <a:r>
              <a:rPr lang="ar-EG" sz="1400" dirty="0">
                <a:latin typeface="Alexandria"/>
              </a:rPr>
              <a:t>الانفتاح والأمانة سمتين أساسيتين من السمات </a:t>
            </a:r>
            <a:r>
              <a:rPr lang="ar-EG" sz="1400" dirty="0" smtClean="0">
                <a:latin typeface="Alexandria"/>
              </a:rPr>
              <a:t>التي </a:t>
            </a:r>
            <a:r>
              <a:rPr lang="ar-EG" sz="1400" dirty="0">
                <a:latin typeface="Alexandria"/>
              </a:rPr>
              <a:t>تحكم </a:t>
            </a:r>
            <a:r>
              <a:rPr lang="ar-EG" sz="1400" dirty="0" smtClean="0">
                <a:latin typeface="Alexandria"/>
              </a:rPr>
              <a:t>العلاقة </a:t>
            </a:r>
            <a:r>
              <a:rPr lang="ar-EG" sz="1400" dirty="0">
                <a:latin typeface="Alexandria"/>
              </a:rPr>
              <a:t>بين </a:t>
            </a:r>
            <a:r>
              <a:rPr lang="ar-EG" sz="1400" dirty="0" smtClean="0">
                <a:latin typeface="Alexandria"/>
              </a:rPr>
              <a:t>الباحث </a:t>
            </a:r>
            <a:r>
              <a:rPr lang="ar-EG" sz="1400" dirty="0">
                <a:latin typeface="Alexandria"/>
              </a:rPr>
              <a:t>والمشارك في </a:t>
            </a:r>
            <a:r>
              <a:rPr lang="ar-EG" sz="1400" dirty="0" smtClean="0">
                <a:latin typeface="Alexandria"/>
              </a:rPr>
              <a:t>البحث، </a:t>
            </a:r>
            <a:r>
              <a:rPr lang="ar-EG" sz="1400" dirty="0">
                <a:latin typeface="Alexandria"/>
              </a:rPr>
              <a:t>وعندما تستلزم المتطلبات </a:t>
            </a:r>
            <a:r>
              <a:rPr lang="ar-EG" sz="1400" dirty="0" smtClean="0">
                <a:latin typeface="Alexandria"/>
              </a:rPr>
              <a:t>المنهجية </a:t>
            </a:r>
            <a:r>
              <a:rPr lang="ar-EG" sz="1400" dirty="0">
                <a:latin typeface="Alexandria"/>
              </a:rPr>
              <a:t>لدراسة </a:t>
            </a:r>
            <a:r>
              <a:rPr lang="ar-EG" sz="1400" dirty="0" smtClean="0">
                <a:latin typeface="Alexandria"/>
              </a:rPr>
              <a:t>ما </a:t>
            </a:r>
            <a:r>
              <a:rPr lang="ar-EG" sz="1400" dirty="0">
                <a:latin typeface="Alexandria"/>
              </a:rPr>
              <a:t>ممارسة نوع من الخداع والتضليل فيجب أن يكون </a:t>
            </a:r>
            <a:r>
              <a:rPr lang="ar-EG" sz="1400" dirty="0" smtClean="0">
                <a:latin typeface="Alexandria"/>
              </a:rPr>
              <a:t>الباحث </a:t>
            </a:r>
            <a:r>
              <a:rPr lang="ar-EG" sz="1400" dirty="0">
                <a:latin typeface="Alexandria"/>
              </a:rPr>
              <a:t>مطمئنا إلى فهم المشارك لأسباب ذلك </a:t>
            </a:r>
            <a:r>
              <a:rPr lang="ar-EG" sz="1400" dirty="0" smtClean="0">
                <a:latin typeface="Alexandria"/>
              </a:rPr>
              <a:t>التصرف، </a:t>
            </a:r>
            <a:r>
              <a:rPr lang="ar-EG" sz="1400" dirty="0">
                <a:latin typeface="Alexandria"/>
              </a:rPr>
              <a:t>وأن يحرص دائما على العلاقة بينه وبين المشارك .</a:t>
            </a:r>
          </a:p>
          <a:p>
            <a:pPr algn="justLow" rtl="1">
              <a:lnSpc>
                <a:spcPct val="150000"/>
              </a:lnSpc>
            </a:pPr>
            <a:r>
              <a:rPr lang="ar-EG" sz="1400" dirty="0">
                <a:latin typeface="Alexandria"/>
              </a:rPr>
              <a:t>5- على المستقصي أن يحترم حرية الفرد في </a:t>
            </a:r>
            <a:r>
              <a:rPr lang="ar-EG" sz="1400" dirty="0" smtClean="0">
                <a:latin typeface="Alexandria"/>
              </a:rPr>
              <a:t>رفض المشاركة </a:t>
            </a:r>
            <a:r>
              <a:rPr lang="ar-EG" sz="1400" dirty="0">
                <a:latin typeface="Alexandria"/>
              </a:rPr>
              <a:t>في البحث او في </a:t>
            </a:r>
            <a:r>
              <a:rPr lang="ar-EG" sz="1400" dirty="0" smtClean="0">
                <a:latin typeface="Alexandria"/>
              </a:rPr>
              <a:t>رفض الاستمرار </a:t>
            </a:r>
            <a:r>
              <a:rPr lang="ar-EG" sz="1400" dirty="0">
                <a:latin typeface="Alexandria"/>
              </a:rPr>
              <a:t>في المشاركة في </a:t>
            </a:r>
            <a:r>
              <a:rPr lang="ar-EG" sz="1400" dirty="0" smtClean="0">
                <a:latin typeface="Alexandria"/>
              </a:rPr>
              <a:t>أي وقت. فالباحث مسؤول </a:t>
            </a:r>
            <a:r>
              <a:rPr lang="ar-EG" sz="1400" dirty="0">
                <a:latin typeface="Alexandria"/>
              </a:rPr>
              <a:t>عن </a:t>
            </a:r>
            <a:r>
              <a:rPr lang="ar-EG" sz="1400" dirty="0" smtClean="0">
                <a:latin typeface="Alexandria"/>
              </a:rPr>
              <a:t>كرامة </a:t>
            </a:r>
            <a:r>
              <a:rPr lang="ar-EG" sz="1400" dirty="0">
                <a:latin typeface="Alexandria"/>
              </a:rPr>
              <a:t>المشاركين وسعادتهم .</a:t>
            </a:r>
          </a:p>
          <a:p>
            <a:pPr algn="justLow" rtl="1">
              <a:lnSpc>
                <a:spcPct val="150000"/>
              </a:lnSpc>
            </a:pPr>
            <a:r>
              <a:rPr lang="ar-EG" sz="1400" dirty="0">
                <a:latin typeface="Alexandria"/>
              </a:rPr>
              <a:t>6- البحث المقبول من الناحية الأخلاقية  يبدأ بإعداد اتفاق واضح وعادل بين </a:t>
            </a:r>
            <a:r>
              <a:rPr lang="ar-EG" sz="1400" dirty="0" smtClean="0">
                <a:latin typeface="Alexandria"/>
              </a:rPr>
              <a:t>الباحث والمشارك، </a:t>
            </a:r>
            <a:r>
              <a:rPr lang="ar-EG" sz="1400" dirty="0">
                <a:latin typeface="Alexandria"/>
              </a:rPr>
              <a:t>يتم فيه تحديد مسؤوليات كل منهما </a:t>
            </a:r>
            <a:r>
              <a:rPr lang="ar-EG" sz="1400" dirty="0" smtClean="0">
                <a:latin typeface="Alexandria"/>
              </a:rPr>
              <a:t>بوضوح، والباحث ملزم </a:t>
            </a:r>
            <a:r>
              <a:rPr lang="ar-EG" sz="1400" dirty="0">
                <a:latin typeface="Alexandria"/>
              </a:rPr>
              <a:t>باحترام كل </a:t>
            </a:r>
            <a:r>
              <a:rPr lang="ar-EG" sz="1400" dirty="0" smtClean="0">
                <a:latin typeface="Alexandria"/>
              </a:rPr>
              <a:t>الوعود، </a:t>
            </a:r>
            <a:r>
              <a:rPr lang="ar-EG" sz="1400" dirty="0">
                <a:latin typeface="Alexandria"/>
              </a:rPr>
              <a:t>والالتزامات المتضمنة في ذلك </a:t>
            </a:r>
            <a:r>
              <a:rPr lang="ar-EG" sz="1400" dirty="0" smtClean="0">
                <a:latin typeface="Alexandria"/>
              </a:rPr>
              <a:t>الاتفاق، </a:t>
            </a:r>
            <a:r>
              <a:rPr lang="ar-EG" sz="1400" dirty="0">
                <a:latin typeface="Alexandria"/>
              </a:rPr>
              <a:t>ولا ينبغي أن يقوم </a:t>
            </a:r>
            <a:r>
              <a:rPr lang="ar-EG" sz="1400" dirty="0" smtClean="0">
                <a:latin typeface="Alexandria"/>
              </a:rPr>
              <a:t>الباحث </a:t>
            </a:r>
            <a:r>
              <a:rPr lang="ar-EG" sz="1400" dirty="0">
                <a:latin typeface="Alexandria"/>
              </a:rPr>
              <a:t>بتضليل الأفراد </a:t>
            </a:r>
            <a:r>
              <a:rPr lang="ar-EG" sz="1400" dirty="0" smtClean="0">
                <a:latin typeface="Alexandria"/>
              </a:rPr>
              <a:t>أو إعطائهم </a:t>
            </a:r>
            <a:r>
              <a:rPr lang="ar-EG" sz="1400" dirty="0">
                <a:latin typeface="Alexandria"/>
              </a:rPr>
              <a:t>وعودا </a:t>
            </a:r>
            <a:r>
              <a:rPr lang="ar-EG" sz="1400" dirty="0" smtClean="0">
                <a:latin typeface="Alexandria"/>
              </a:rPr>
              <a:t>لن تنجز.</a:t>
            </a:r>
            <a:endParaRPr lang="ar-EG" sz="1400" dirty="0">
              <a:latin typeface="Alexandria"/>
            </a:endParaRPr>
          </a:p>
          <a:p>
            <a:pPr algn="justLow" rtl="1">
              <a:lnSpc>
                <a:spcPct val="150000"/>
              </a:lnSpc>
            </a:pPr>
            <a:r>
              <a:rPr lang="ar-EG" sz="1400" dirty="0">
                <a:latin typeface="Alexandria"/>
              </a:rPr>
              <a:t> </a:t>
            </a:r>
            <a:r>
              <a:rPr lang="ar-EG" sz="1400" dirty="0" smtClean="0">
                <a:latin typeface="Alexandria"/>
              </a:rPr>
              <a:t>.</a:t>
            </a:r>
          </a:p>
        </p:txBody>
      </p:sp>
    </p:spTree>
    <p:extLst>
      <p:ext uri="{BB962C8B-B14F-4D97-AF65-F5344CB8AC3E}">
        <p14:creationId xmlns:p14="http://schemas.microsoft.com/office/powerpoint/2010/main" val="2585290677"/>
      </p:ext>
    </p:extLst>
  </p:cSld>
  <p:clrMapOvr>
    <a:masterClrMapping/>
  </p:clrMapOvr>
  <p:transition spd="slow" advTm="131522">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1665"/>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الدستور الأخلاقي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4493" y="1675991"/>
            <a:ext cx="5131868" cy="1708160"/>
          </a:xfrm>
          <a:prstGeom prst="rect">
            <a:avLst/>
          </a:prstGeom>
          <a:noFill/>
        </p:spPr>
        <p:txBody>
          <a:bodyPr wrap="square" rtlCol="1">
            <a:spAutoFit/>
          </a:bodyPr>
          <a:lstStyle/>
          <a:p>
            <a:pPr lvl="0" algn="justLow" rtl="1">
              <a:lnSpc>
                <a:spcPct val="150000"/>
              </a:lnSpc>
            </a:pPr>
            <a:r>
              <a:rPr lang="ar-EG" sz="1400" dirty="0">
                <a:latin typeface="Alexandria"/>
              </a:rPr>
              <a:t> 9- في حالة وجود </a:t>
            </a:r>
            <a:r>
              <a:rPr lang="ar-EG" sz="1400" dirty="0" smtClean="0">
                <a:latin typeface="Alexandria"/>
              </a:rPr>
              <a:t>احتمال </a:t>
            </a:r>
            <a:r>
              <a:rPr lang="ar-EG" sz="1400" dirty="0">
                <a:latin typeface="Alexandria"/>
              </a:rPr>
              <a:t>بأن تؤدى إجراءات البحث إلى حدوث عواقب غير </a:t>
            </a:r>
            <a:r>
              <a:rPr lang="ar-EG" sz="1400" dirty="0" smtClean="0">
                <a:latin typeface="Alexandria"/>
              </a:rPr>
              <a:t>مرغوبة بالنسبة </a:t>
            </a:r>
            <a:r>
              <a:rPr lang="ar-EG" sz="1400" dirty="0">
                <a:latin typeface="Alexandria"/>
              </a:rPr>
              <a:t>للمشارك </a:t>
            </a:r>
            <a:r>
              <a:rPr lang="ar-EG" sz="1400" dirty="0" smtClean="0">
                <a:latin typeface="Alexandria"/>
              </a:rPr>
              <a:t>فإن الباحث مسؤول </a:t>
            </a:r>
            <a:r>
              <a:rPr lang="ar-EG" sz="1400" dirty="0">
                <a:latin typeface="Alexandria"/>
              </a:rPr>
              <a:t>عن تلك الأثار وإزالتها بما في ذلك الآثار بعيدة المدى .</a:t>
            </a:r>
          </a:p>
          <a:p>
            <a:pPr lvl="0" algn="justLow" rtl="1">
              <a:lnSpc>
                <a:spcPct val="150000"/>
              </a:lnSpc>
            </a:pPr>
            <a:r>
              <a:rPr lang="ar-EG" sz="1400" dirty="0">
                <a:latin typeface="Alexandria"/>
              </a:rPr>
              <a:t>10- البيانات </a:t>
            </a:r>
            <a:r>
              <a:rPr lang="ar-EG" sz="1400" dirty="0" smtClean="0">
                <a:latin typeface="Alexandria"/>
              </a:rPr>
              <a:t>التي </a:t>
            </a:r>
            <a:r>
              <a:rPr lang="ar-EG" sz="1400" dirty="0">
                <a:latin typeface="Alexandria"/>
              </a:rPr>
              <a:t>تم الحصول عليها عن المشاركين في البحث طوال مدة الاستقصاء يجب ان تبقي </a:t>
            </a:r>
            <a:r>
              <a:rPr lang="ar-EG" sz="1400" dirty="0" smtClean="0">
                <a:latin typeface="Alexandria"/>
              </a:rPr>
              <a:t>سرية </a:t>
            </a:r>
            <a:r>
              <a:rPr lang="ar-EG" sz="1400" dirty="0">
                <a:latin typeface="Alexandria"/>
              </a:rPr>
              <a:t>.</a:t>
            </a:r>
          </a:p>
        </p:txBody>
      </p:sp>
    </p:spTree>
    <p:extLst>
      <p:ext uri="{BB962C8B-B14F-4D97-AF65-F5344CB8AC3E}">
        <p14:creationId xmlns:p14="http://schemas.microsoft.com/office/powerpoint/2010/main" val="1960232574"/>
      </p:ext>
    </p:extLst>
  </p:cSld>
  <p:clrMapOvr>
    <a:masterClrMapping/>
  </p:clrMapOvr>
  <p:transition spd="slow" advTm="29968">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00110"/>
          </a:xfrm>
          <a:prstGeom prst="rect">
            <a:avLst/>
          </a:prstGeom>
          <a:noFill/>
        </p:spPr>
        <p:txBody>
          <a:bodyPr wrap="square" rtlCol="0">
            <a:spAutoFit/>
          </a:bodyPr>
          <a:lstStyle/>
          <a:p>
            <a:pPr algn="r" rtl="1"/>
            <a:r>
              <a:rPr lang="ar-EG" sz="2000" b="1" dirty="0" smtClean="0">
                <a:solidFill>
                  <a:srgbClr val="00B0F0"/>
                </a:solidFill>
                <a:latin typeface="Alexandria" charset="0"/>
                <a:cs typeface="Alexandria" charset="0"/>
              </a:rPr>
              <a:t>انتهاك الأمانة العلمية</a:t>
            </a:r>
            <a:endParaRPr lang="ar-EG" sz="20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397680"/>
            <a:ext cx="5412400" cy="4385816"/>
          </a:xfrm>
          <a:prstGeom prst="rect">
            <a:avLst/>
          </a:prstGeom>
          <a:noFill/>
        </p:spPr>
        <p:txBody>
          <a:bodyPr wrap="square" rtlCol="1">
            <a:spAutoFit/>
          </a:bodyPr>
          <a:lstStyle/>
          <a:p>
            <a:pPr algn="justLow" rtl="1">
              <a:lnSpc>
                <a:spcPct val="150000"/>
              </a:lnSpc>
            </a:pPr>
            <a:r>
              <a:rPr lang="ar-EG" b="1" dirty="0">
                <a:solidFill>
                  <a:srgbClr val="00AEEF"/>
                </a:solidFill>
                <a:latin typeface="Alexandria"/>
              </a:rPr>
              <a:t>أمثلة لانتهاك الأمانة العلمية:</a:t>
            </a:r>
          </a:p>
          <a:p>
            <a:pPr algn="justLow" rtl="1">
              <a:lnSpc>
                <a:spcPct val="150000"/>
              </a:lnSpc>
            </a:pPr>
            <a:r>
              <a:rPr lang="ar-EG" sz="1400" dirty="0">
                <a:latin typeface="Alexandria"/>
              </a:rPr>
              <a:t>1. تحريف نتائج </a:t>
            </a:r>
            <a:r>
              <a:rPr lang="ar-EG" sz="1400" dirty="0" smtClean="0">
                <a:latin typeface="Alexandria"/>
              </a:rPr>
              <a:t>البحوث العلمية</a:t>
            </a:r>
            <a:endParaRPr lang="ar-EG" sz="1400" dirty="0">
              <a:latin typeface="Alexandria"/>
            </a:endParaRPr>
          </a:p>
          <a:p>
            <a:pPr algn="justLow" rtl="1">
              <a:lnSpc>
                <a:spcPct val="150000"/>
              </a:lnSpc>
            </a:pPr>
            <a:r>
              <a:rPr lang="ar-EG" sz="1400" dirty="0">
                <a:latin typeface="Alexandria"/>
              </a:rPr>
              <a:t>2. تقديم النتائج بصورة انتقائية</a:t>
            </a:r>
          </a:p>
          <a:p>
            <a:pPr algn="justLow" rtl="1">
              <a:lnSpc>
                <a:spcPct val="150000"/>
              </a:lnSpc>
            </a:pPr>
            <a:r>
              <a:rPr lang="ar-EG" sz="1400" dirty="0">
                <a:latin typeface="Alexandria"/>
              </a:rPr>
              <a:t>3. تقديم بيانات وهمية في أعقاب مشاهدة أو </a:t>
            </a:r>
            <a:r>
              <a:rPr lang="ar-EG" sz="1400" dirty="0" smtClean="0">
                <a:latin typeface="Alexandria"/>
              </a:rPr>
              <a:t>تجربة</a:t>
            </a:r>
          </a:p>
          <a:p>
            <a:pPr algn="justLow" rtl="1">
              <a:lnSpc>
                <a:spcPct val="150000"/>
              </a:lnSpc>
            </a:pPr>
            <a:r>
              <a:rPr lang="ar-EG" sz="1400" dirty="0" smtClean="0">
                <a:latin typeface="Alexandria"/>
              </a:rPr>
              <a:t>4</a:t>
            </a:r>
            <a:r>
              <a:rPr lang="ar-EG" sz="1400" dirty="0">
                <a:latin typeface="Alexandria"/>
              </a:rPr>
              <a:t>. تطبيق أساليب إحصائية بشكل خاطئ عن قصد</a:t>
            </a:r>
          </a:p>
          <a:p>
            <a:pPr algn="justLow" rtl="1">
              <a:lnSpc>
                <a:spcPct val="150000"/>
              </a:lnSpc>
            </a:pPr>
            <a:r>
              <a:rPr lang="ar-EG" sz="1400" dirty="0">
                <a:latin typeface="Alexandria"/>
              </a:rPr>
              <a:t>5. التفسير غير الدقيق أو التحريف المقصود لنتائج الأبحاث،</a:t>
            </a:r>
          </a:p>
          <a:p>
            <a:pPr algn="justLow" rtl="1">
              <a:lnSpc>
                <a:spcPct val="150000"/>
              </a:lnSpc>
            </a:pPr>
            <a:r>
              <a:rPr lang="ar-EG" sz="1400" dirty="0">
                <a:latin typeface="Alexandria"/>
              </a:rPr>
              <a:t>6. انتحال نتائج أو نشرات صدرت عن الآخرين</a:t>
            </a:r>
          </a:p>
          <a:p>
            <a:pPr algn="justLow" rtl="1">
              <a:lnSpc>
                <a:spcPct val="150000"/>
              </a:lnSpc>
            </a:pPr>
            <a:r>
              <a:rPr lang="ar-EG" sz="1400" dirty="0">
                <a:latin typeface="Alexandria"/>
              </a:rPr>
              <a:t>7. حذف أسماء المؤلفين المساعدين الذين قدموا مساهمة ملموسة في البحث، أو إضافة أسماء أشخاص لم يشاركوا به أو لم يساهموا بطرق ذات قيمة،</a:t>
            </a:r>
          </a:p>
          <a:p>
            <a:pPr algn="justLow" rtl="1">
              <a:lnSpc>
                <a:spcPct val="150000"/>
              </a:lnSpc>
            </a:pPr>
            <a:r>
              <a:rPr lang="ar-EG" sz="1400" dirty="0">
                <a:latin typeface="Alexandria"/>
              </a:rPr>
              <a:t>8. الإهمال في إجراء البحث، أو في إعطاء التعليمات لإجرائه، أو إغفال الإجراءات التي تسمح بالكشف عن الأخطاء ودرجة عدم الدقة،</a:t>
            </a:r>
          </a:p>
          <a:p>
            <a:pPr algn="justLow" rtl="1">
              <a:lnSpc>
                <a:spcPct val="150000"/>
              </a:lnSpc>
            </a:pPr>
            <a:r>
              <a:rPr lang="ar-EG" sz="1400" dirty="0">
                <a:latin typeface="Alexandria"/>
              </a:rPr>
              <a:t>9. إهمال القواعد المتبعة في التعامل مع البيانات السرية، وطباعة تصاميم الفحص أو برامج </a:t>
            </a:r>
            <a:r>
              <a:rPr lang="ar-EG" sz="1400" dirty="0" smtClean="0">
                <a:latin typeface="Alexandria"/>
              </a:rPr>
              <a:t>الحاسوب دون </a:t>
            </a:r>
            <a:r>
              <a:rPr lang="ar-EG" sz="1400" dirty="0">
                <a:latin typeface="Alexandria"/>
              </a:rPr>
              <a:t>إذن.</a:t>
            </a:r>
          </a:p>
        </p:txBody>
      </p:sp>
      <p:sp>
        <p:nvSpPr>
          <p:cNvPr id="6" name="TextBox 5"/>
          <p:cNvSpPr txBox="1"/>
          <p:nvPr/>
        </p:nvSpPr>
        <p:spPr>
          <a:xfrm>
            <a:off x="7077461" y="4493477"/>
            <a:ext cx="4412477" cy="1015663"/>
          </a:xfrm>
          <a:prstGeom prst="rect">
            <a:avLst/>
          </a:prstGeom>
          <a:noFill/>
        </p:spPr>
        <p:txBody>
          <a:bodyPr wrap="square" rtlCol="1">
            <a:spAutoFit/>
          </a:bodyPr>
          <a:lstStyle/>
          <a:p>
            <a:pPr algn="r" rtl="1"/>
            <a:r>
              <a:rPr lang="ar-EG" b="1" dirty="0" smtClean="0">
                <a:solidFill>
                  <a:srgbClr val="00AEEF"/>
                </a:solidFill>
                <a:latin typeface="Alexandria"/>
              </a:rPr>
              <a:t>هناك ثلاثة أنواع لانتهاك الأمانة العلمية، والتي تشمل:-</a:t>
            </a:r>
            <a:endParaRPr lang="ar-EG" sz="1400" b="1" dirty="0">
              <a:solidFill>
                <a:srgbClr val="00AEEF"/>
              </a:solidFill>
              <a:latin typeface="Alexandria"/>
            </a:endParaRPr>
          </a:p>
          <a:p>
            <a:pPr algn="r" rtl="1"/>
            <a:r>
              <a:rPr lang="ar-EG" sz="1400" dirty="0">
                <a:latin typeface="Alexandria"/>
              </a:rPr>
              <a:t>1. الغش</a:t>
            </a:r>
          </a:p>
          <a:p>
            <a:pPr algn="r" rtl="1"/>
            <a:r>
              <a:rPr lang="ar-EG" sz="1400" dirty="0">
                <a:latin typeface="Alexandria"/>
              </a:rPr>
              <a:t>2. الخداع والتضليل</a:t>
            </a:r>
          </a:p>
          <a:p>
            <a:pPr algn="r" rtl="1"/>
            <a:r>
              <a:rPr lang="ar-EG" sz="1400" dirty="0">
                <a:latin typeface="Alexandria"/>
              </a:rPr>
              <a:t>3. انتهاك حقوق الملكية الفكرية</a:t>
            </a:r>
            <a:endParaRPr lang="ar-EG" sz="1400" dirty="0"/>
          </a:p>
        </p:txBody>
      </p:sp>
    </p:spTree>
    <p:extLst>
      <p:ext uri="{BB962C8B-B14F-4D97-AF65-F5344CB8AC3E}">
        <p14:creationId xmlns:p14="http://schemas.microsoft.com/office/powerpoint/2010/main" val="3774102064"/>
      </p:ext>
    </p:extLst>
  </p:cSld>
  <p:clrMapOvr>
    <a:masterClrMapping/>
  </p:clrMapOvr>
  <p:transition spd="slow" advTm="12856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66274" y="3996751"/>
            <a:ext cx="4649464" cy="1754326"/>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منع الانتهاكات العلمية</a:t>
            </a:r>
            <a:r>
              <a:rPr lang="ar-EG" sz="2400" b="1" dirty="0" smtClean="0">
                <a:solidFill>
                  <a:srgbClr val="00B0F0"/>
                </a:solidFill>
                <a:latin typeface="Alexandria" charset="0"/>
                <a:cs typeface="Alexandria" charset="0"/>
              </a:rPr>
              <a:t>:</a:t>
            </a:r>
          </a:p>
          <a:p>
            <a:pPr algn="r" rtl="1"/>
            <a:r>
              <a:rPr lang="ar-EG" sz="1400" dirty="0" smtClean="0">
                <a:latin typeface="Alexandria" charset="0"/>
                <a:cs typeface="Alexandria" charset="0"/>
              </a:rPr>
              <a:t>ينبغي القيام بكل </a:t>
            </a:r>
            <a:r>
              <a:rPr lang="ar-EG" sz="1400" dirty="0">
                <a:latin typeface="Alexandria" charset="0"/>
                <a:cs typeface="Alexandria" charset="0"/>
              </a:rPr>
              <a:t>ما هو ممكن لجعل الباحثين يحترمون المبادئ الأساسية للسلوك العلمي </a:t>
            </a:r>
            <a:r>
              <a:rPr lang="ar-EG" sz="1400" dirty="0" smtClean="0">
                <a:latin typeface="Alexandria" charset="0"/>
                <a:cs typeface="Alexandria" charset="0"/>
              </a:rPr>
              <a:t>الاحترافي والقضاء على الانتهاكات العلمية بشتى صورها، ومن </a:t>
            </a:r>
            <a:r>
              <a:rPr lang="ar-EG" sz="1400" dirty="0">
                <a:latin typeface="Alexandria" charset="0"/>
                <a:cs typeface="Alexandria" charset="0"/>
              </a:rPr>
              <a:t>الطرق الممكن إتباعها في هذا المجال:</a:t>
            </a:r>
          </a:p>
          <a:p>
            <a:pPr algn="r" rtl="1"/>
            <a:r>
              <a:rPr lang="ar-EG" sz="1400" dirty="0">
                <a:latin typeface="Alexandria" charset="0"/>
                <a:cs typeface="Alexandria" charset="0"/>
              </a:rPr>
              <a:t>1. التدريب والممارسات </a:t>
            </a:r>
            <a:r>
              <a:rPr lang="ar-EG" sz="1400" dirty="0" smtClean="0">
                <a:latin typeface="Alexandria" charset="0"/>
                <a:cs typeface="Alexandria" charset="0"/>
              </a:rPr>
              <a:t>التي </a:t>
            </a:r>
            <a:r>
              <a:rPr lang="ar-EG" sz="1400" dirty="0">
                <a:latin typeface="Alexandria" charset="0"/>
                <a:cs typeface="Alexandria" charset="0"/>
              </a:rPr>
              <a:t>تنمى المهارات الصحيحة.</a:t>
            </a:r>
          </a:p>
          <a:p>
            <a:pPr algn="r" rtl="1"/>
            <a:r>
              <a:rPr lang="ar-EG" sz="1400" dirty="0">
                <a:latin typeface="Alexandria" charset="0"/>
                <a:cs typeface="Alexandria" charset="0"/>
              </a:rPr>
              <a:t>2. إطلاق وزيادة الوعي والثقافة بمعايير أخلاقيات البحث </a:t>
            </a:r>
            <a:r>
              <a:rPr lang="ar-EG" sz="1400" dirty="0" smtClean="0">
                <a:latin typeface="Alexandria" charset="0"/>
                <a:cs typeface="Alexandria" charset="0"/>
              </a:rPr>
              <a:t>العلمي</a:t>
            </a:r>
            <a:endParaRPr lang="ar-EG" sz="1400" dirty="0">
              <a:latin typeface="Alexandria" charset="0"/>
              <a:cs typeface="Alexandria" charset="0"/>
            </a:endParaRPr>
          </a:p>
          <a:p>
            <a:pPr algn="r" rtl="1"/>
            <a:r>
              <a:rPr lang="ar-EG" sz="1400" dirty="0">
                <a:latin typeface="Alexandria" charset="0"/>
                <a:cs typeface="Alexandria" charset="0"/>
              </a:rPr>
              <a:t>3. وجود قواعد ملزمة واضحة وشفافة تطبق على الجميع</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92403" y="1397680"/>
            <a:ext cx="5099993" cy="3939540"/>
          </a:xfrm>
          <a:prstGeom prst="rect">
            <a:avLst/>
          </a:prstGeom>
          <a:noFill/>
        </p:spPr>
        <p:txBody>
          <a:bodyPr wrap="square" rtlCol="1">
            <a:spAutoFit/>
          </a:bodyPr>
          <a:lstStyle/>
          <a:p>
            <a:pPr algn="justLow" rtl="1"/>
            <a:r>
              <a:rPr lang="ar-EG" sz="2000" b="1" dirty="0" smtClean="0">
                <a:solidFill>
                  <a:srgbClr val="00AEEF"/>
                </a:solidFill>
              </a:rPr>
              <a:t>أمثلة </a:t>
            </a:r>
            <a:r>
              <a:rPr lang="ar-EG" sz="2000" b="1" dirty="0">
                <a:solidFill>
                  <a:srgbClr val="00AEEF"/>
                </a:solidFill>
              </a:rPr>
              <a:t>لسوء السلوك </a:t>
            </a:r>
            <a:r>
              <a:rPr lang="ar-EG" sz="2000" b="1" dirty="0" smtClean="0">
                <a:solidFill>
                  <a:srgbClr val="00AEEF"/>
                </a:solidFill>
              </a:rPr>
              <a:t>العلمي</a:t>
            </a:r>
          </a:p>
          <a:p>
            <a:pPr algn="justLow" rtl="1"/>
            <a:r>
              <a:rPr lang="ar-EG" sz="1400" dirty="0"/>
              <a:t> كتب في الصحافة العالمية عن حالات عديدة، منها، على سبيل المثال، طبيب أمراض عصبية لفق بيانات لتجربة دفع له مقابلها عن كل حالة، وعالم نفس نقل الكثير من النصوص من أعمال زميل أمريكي له دون التنويه بمصدره، وعالم في الكيمياء الحيوية ذهب إلى الصحافة بفرضيات غير مثبتة بالكامل حول علاج مرضى نقص المناعة المكتسبة، وباحث في مجال البيئة أجبر على تعديل بعض استنتاجات البحث من قبل ممول المشروع</a:t>
            </a:r>
            <a:r>
              <a:rPr lang="ar-EG" sz="1400" dirty="0" smtClean="0"/>
              <a:t>.</a:t>
            </a:r>
          </a:p>
          <a:p>
            <a:pPr algn="justLow" rtl="1"/>
            <a:r>
              <a:rPr lang="ar-EG" sz="2000" b="1" dirty="0" smtClean="0">
                <a:solidFill>
                  <a:srgbClr val="00AEEF"/>
                </a:solidFill>
              </a:rPr>
              <a:t> </a:t>
            </a:r>
            <a:r>
              <a:rPr lang="ar-EG" sz="2000" b="1" dirty="0">
                <a:solidFill>
                  <a:srgbClr val="00AEEF"/>
                </a:solidFill>
              </a:rPr>
              <a:t>العقـوبات </a:t>
            </a:r>
          </a:p>
          <a:p>
            <a:pPr algn="justLow" rtl="1"/>
            <a:r>
              <a:rPr lang="ar-EG" sz="1400" dirty="0"/>
              <a:t>1. إذا تم التحقق من حصول سوء سلوك علمي، فهناك العديد من العقوبات التي تتراوح بين التأنيب في أخفها والطرد في أشدها.</a:t>
            </a:r>
          </a:p>
          <a:p>
            <a:pPr algn="justLow" rtl="1"/>
            <a:r>
              <a:rPr lang="ar-EG" sz="1400" dirty="0"/>
              <a:t>2. ان مسؤولية فرض أية عقوبات تبقى ضمن اختصاص مجلس الكلية والمجالس الأعلى وجهات التحقيق المختصة ، وبالتالي فلن يكون هنالك مجال للجوء إلى جهات أعلى رسمية وستبقى المخالفات ومدى تطبيق القواعد عليها </a:t>
            </a:r>
            <a:r>
              <a:rPr lang="ar-EG" sz="1400" dirty="0" smtClean="0"/>
              <a:t>في </a:t>
            </a:r>
            <a:r>
              <a:rPr lang="ar-EG" sz="1400" dirty="0"/>
              <a:t>حدود المجتمع </a:t>
            </a:r>
            <a:r>
              <a:rPr lang="ar-EG" sz="1400" dirty="0" smtClean="0"/>
              <a:t>الأكاديمي.</a:t>
            </a:r>
            <a:endParaRPr lang="ar-EG" sz="1400" dirty="0"/>
          </a:p>
          <a:p>
            <a:pPr algn="justLow" rtl="1"/>
            <a:r>
              <a:rPr lang="ar-EG" sz="1400" dirty="0"/>
              <a:t>3. ويبقى تنمية ضمير علمي ناضج وإحساس جوهري بالمسؤولية عند الباحث هي جوهر الموضوع لما لها من أهمية قصوى، حيث ستمكن تنمية وتطوير هذه القيم وتعزيزها العلم من محاربة سوء السلوك والنشاطات الاحتيالية ومنعها بدلاً من أن يكون الخوف من الوقوع في الشراك أو العقوبات هو الرادع في هذا المجال.</a:t>
            </a:r>
            <a:endParaRPr lang="ar-EG" sz="1400" dirty="0" smtClean="0"/>
          </a:p>
        </p:txBody>
      </p:sp>
    </p:spTree>
    <p:extLst>
      <p:ext uri="{BB962C8B-B14F-4D97-AF65-F5344CB8AC3E}">
        <p14:creationId xmlns:p14="http://schemas.microsoft.com/office/powerpoint/2010/main" val="2284065067"/>
      </p:ext>
    </p:extLst>
  </p:cSld>
  <p:clrMapOvr>
    <a:masterClrMapping/>
  </p:clrMapOvr>
  <p:transition spd="slow" advTm="177422">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30712" y="3996751"/>
            <a:ext cx="5069188" cy="203132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الانتحال العلمي وأنواعه:</a:t>
            </a:r>
          </a:p>
          <a:p>
            <a:pPr algn="r" rtl="1"/>
            <a:r>
              <a:rPr lang="ar-EG" sz="1400" dirty="0">
                <a:latin typeface="Alexandria" charset="0"/>
                <a:cs typeface="Alexandria" charset="0"/>
              </a:rPr>
              <a:t>هو أن يقوم الباحث بسرقة أفكار وكتابات الآخرين وينسبها إلى نفسه، دون أن يذكر </a:t>
            </a:r>
            <a:r>
              <a:rPr lang="ar-EG" sz="1400" dirty="0" smtClean="0">
                <a:latin typeface="Alexandria" charset="0"/>
                <a:cs typeface="Alexandria" charset="0"/>
              </a:rPr>
              <a:t>المراجع التي </a:t>
            </a:r>
            <a:r>
              <a:rPr lang="ar-EG" sz="1400" dirty="0">
                <a:latin typeface="Alexandria" charset="0"/>
                <a:cs typeface="Alexandria" charset="0"/>
              </a:rPr>
              <a:t>استند إليها في بحثه، </a:t>
            </a:r>
            <a:r>
              <a:rPr lang="ar-EG" sz="1400" dirty="0" smtClean="0">
                <a:latin typeface="Alexandria" charset="0"/>
                <a:cs typeface="Alexandria" charset="0"/>
              </a:rPr>
              <a:t>فذكر المصادر والمراجع عملية </a:t>
            </a:r>
            <a:r>
              <a:rPr lang="ar-EG" sz="1400" dirty="0">
                <a:latin typeface="Alexandria" charset="0"/>
                <a:cs typeface="Alexandria" charset="0"/>
              </a:rPr>
              <a:t>هامة </a:t>
            </a:r>
            <a:r>
              <a:rPr lang="ar-EG" sz="1400" dirty="0" smtClean="0">
                <a:latin typeface="Alexandria" charset="0"/>
                <a:cs typeface="Alexandria" charset="0"/>
              </a:rPr>
              <a:t>،وهي </a:t>
            </a:r>
            <a:r>
              <a:rPr lang="ar-EG" sz="1400" dirty="0">
                <a:latin typeface="Alexandria" charset="0"/>
                <a:cs typeface="Alexandria" charset="0"/>
              </a:rPr>
              <a:t>العملية التي تعزز من مصداقية الباحث، على قاعدة: من أسند فقد برئ</a:t>
            </a:r>
            <a:r>
              <a:rPr lang="ar-EG" sz="1400" dirty="0" smtClean="0">
                <a:latin typeface="Alexandria" charset="0"/>
                <a:cs typeface="Alexandria" charset="0"/>
              </a:rPr>
              <a:t>... ويعد </a:t>
            </a:r>
            <a:r>
              <a:rPr lang="ar-EG" sz="1400" dirty="0">
                <a:latin typeface="Alexandria" charset="0"/>
                <a:cs typeface="Alexandria" charset="0"/>
              </a:rPr>
              <a:t>الانتحال سرقة علمية، وبالتالي فهو </a:t>
            </a:r>
            <a:r>
              <a:rPr lang="ar-EG" sz="1400" dirty="0" smtClean="0">
                <a:latin typeface="Alexandria" charset="0"/>
                <a:cs typeface="Alexandria" charset="0"/>
              </a:rPr>
              <a:t>جريمة يعاقب </a:t>
            </a:r>
            <a:r>
              <a:rPr lang="ar-EG" sz="1400" dirty="0">
                <a:latin typeface="Alexandria" charset="0"/>
                <a:cs typeface="Alexandria" charset="0"/>
              </a:rPr>
              <a:t>عليها القانون، حيث </a:t>
            </a:r>
            <a:r>
              <a:rPr lang="ar-EG" sz="1400" dirty="0" smtClean="0">
                <a:latin typeface="Alexandria" charset="0"/>
                <a:cs typeface="Alexandria" charset="0"/>
              </a:rPr>
              <a:t>تعتبر انتهاكاً </a:t>
            </a:r>
            <a:r>
              <a:rPr lang="ar-EG" sz="1400" dirty="0">
                <a:latin typeface="Alexandria" charset="0"/>
                <a:cs typeface="Alexandria" charset="0"/>
              </a:rPr>
              <a:t>لحقوق الملكية الفكرية، وعلى </a:t>
            </a:r>
            <a:r>
              <a:rPr lang="ar-EG" sz="1400" dirty="0" smtClean="0">
                <a:latin typeface="Alexandria" charset="0"/>
                <a:cs typeface="Alexandria" charset="0"/>
              </a:rPr>
              <a:t>أقل تقدير </a:t>
            </a:r>
            <a:r>
              <a:rPr lang="ar-EG" sz="1400" dirty="0">
                <a:latin typeface="Alexandria" charset="0"/>
                <a:cs typeface="Alexandria" charset="0"/>
              </a:rPr>
              <a:t>يكون الانتحال سبباً في رفض البحث وعدم قبوله. وقد يقع الباحث في جرم الانتحال بشكل مقصود، وأحياناً كثيرة بشكل </a:t>
            </a:r>
            <a:r>
              <a:rPr lang="ar-EG" sz="1400" dirty="0" smtClean="0">
                <a:latin typeface="Alexandria" charset="0"/>
                <a:cs typeface="Alexandria" charset="0"/>
              </a:rPr>
              <a:t>غير مقصود</a:t>
            </a:r>
            <a:r>
              <a:rPr lang="ar-EG" sz="1400" dirty="0">
                <a:latin typeface="Alexandria" charset="0"/>
                <a:cs typeface="Alexandria" charset="0"/>
              </a:rPr>
              <a:t>، وهنا نشير إلى أنواع الانتحال وأشكاله. </a:t>
            </a:r>
            <a:r>
              <a:rPr lang="ar-EG" sz="1400" dirty="0" smtClean="0">
                <a:latin typeface="Alexandria" charset="0"/>
                <a:cs typeface="Alexandria" charset="0"/>
              </a:rPr>
              <a:t>(</a:t>
            </a:r>
            <a:r>
              <a:rPr lang="ar-EG" sz="1400" dirty="0" err="1" smtClean="0">
                <a:latin typeface="Alexandria" charset="0"/>
                <a:cs typeface="Alexandria" charset="0"/>
              </a:rPr>
              <a:t>عيساني</a:t>
            </a:r>
            <a:r>
              <a:rPr lang="ar-EG" sz="1400" dirty="0">
                <a:latin typeface="Alexandria" charset="0"/>
                <a:cs typeface="Alexandria" charset="0"/>
              </a:rPr>
              <a:t>، ٢٠١٥ ، ١٣٩ </a:t>
            </a:r>
            <a:r>
              <a:rPr lang="ar-EG" sz="1400" dirty="0" smtClean="0">
                <a:latin typeface="Alexandria" charset="0"/>
                <a:cs typeface="Alexandria" charset="0"/>
              </a:rPr>
              <a:t>) </a:t>
            </a:r>
            <a:r>
              <a:rPr lang="ar-EG" b="1" dirty="0" smtClean="0">
                <a:solidFill>
                  <a:srgbClr val="00AEEF"/>
                </a:solidFill>
                <a:latin typeface="Alexandria" charset="0"/>
                <a:cs typeface="Alexandria" charset="0"/>
              </a:rPr>
              <a:t>:</a:t>
            </a:r>
            <a:endParaRPr lang="ar-EG" b="1" dirty="0">
              <a:solidFill>
                <a:srgbClr val="00AEEF"/>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92403" y="1397680"/>
            <a:ext cx="5099993" cy="2923877"/>
          </a:xfrm>
          <a:prstGeom prst="rect">
            <a:avLst/>
          </a:prstGeom>
          <a:noFill/>
        </p:spPr>
        <p:txBody>
          <a:bodyPr wrap="square" rtlCol="1">
            <a:spAutoFit/>
          </a:bodyPr>
          <a:lstStyle/>
          <a:p>
            <a:pPr algn="justLow" rtl="1"/>
            <a:r>
              <a:rPr lang="ar-EG" sz="2000" b="1" dirty="0">
                <a:solidFill>
                  <a:srgbClr val="00AEEF"/>
                </a:solidFill>
              </a:rPr>
              <a:t>النسخ بشكل كامل: </a:t>
            </a:r>
            <a:r>
              <a:rPr lang="ar-EG" sz="1400" dirty="0"/>
              <a:t>حيث يقوم الباحث بسرقة بحث بشكل كامل، وينسبه إلى نفسه، أو أن يقوم بنشر البحث بلغة أخرى. وهذا </a:t>
            </a:r>
            <a:r>
              <a:rPr lang="ar-EG" sz="1400" dirty="0" smtClean="0"/>
              <a:t>النوع من </a:t>
            </a:r>
            <a:r>
              <a:rPr lang="ar-EG" sz="1400" dirty="0"/>
              <a:t>الانتحال يعد سرقة </a:t>
            </a:r>
            <a:r>
              <a:rPr lang="ar-EG" sz="1400" dirty="0" smtClean="0"/>
              <a:t>مقصودة </a:t>
            </a:r>
            <a:r>
              <a:rPr lang="ar-EG" sz="1400" dirty="0"/>
              <a:t>تجعل من يرتكبها يتعرض للمساءلة </a:t>
            </a:r>
            <a:r>
              <a:rPr lang="ar-EG" sz="1400" dirty="0" smtClean="0"/>
              <a:t>القانونية،  </a:t>
            </a:r>
            <a:r>
              <a:rPr lang="ar-EG" sz="1400" dirty="0"/>
              <a:t>فيما لو ادعى عليه الباحث الأصلي.</a:t>
            </a:r>
          </a:p>
          <a:p>
            <a:pPr algn="justLow" rtl="1"/>
            <a:r>
              <a:rPr lang="ar-EG" sz="2000" b="1" dirty="0">
                <a:solidFill>
                  <a:srgbClr val="00AEEF"/>
                </a:solidFill>
              </a:rPr>
              <a:t>النسخ الحرفي: </a:t>
            </a:r>
            <a:r>
              <a:rPr lang="ar-EG" sz="1400" dirty="0"/>
              <a:t>حيث يقوم الباحث بأخذ فقرة بشكل كامل، دون أن يقوم بتغيير شيء، ودون أن يشير إلى المرجع الأساسي.</a:t>
            </a:r>
          </a:p>
          <a:p>
            <a:pPr algn="justLow" rtl="1"/>
            <a:r>
              <a:rPr lang="ar-EG" sz="2000" b="1" dirty="0">
                <a:solidFill>
                  <a:srgbClr val="00AEEF"/>
                </a:solidFill>
              </a:rPr>
              <a:t>النسخ وإعادة الصياغة: </a:t>
            </a:r>
            <a:r>
              <a:rPr lang="ar-EG" sz="1400" dirty="0"/>
              <a:t>حيث يقوم الباحث بأخذ الفقرة وإعادة صياغتها لغوياً، وبالتالي ينسب الفقرة إلى نفسه ولا يشير إلى </a:t>
            </a:r>
            <a:r>
              <a:rPr lang="ar-EG" sz="1400" dirty="0" smtClean="0"/>
              <a:t>المرجع الأساسي</a:t>
            </a:r>
            <a:r>
              <a:rPr lang="ar-EG" sz="1400" dirty="0"/>
              <a:t>. </a:t>
            </a:r>
            <a:endParaRPr lang="ar-EG" sz="1400" dirty="0" smtClean="0"/>
          </a:p>
          <a:p>
            <a:pPr algn="justLow" rtl="1"/>
            <a:r>
              <a:rPr lang="ar-EG" sz="2000" b="1" dirty="0" smtClean="0">
                <a:solidFill>
                  <a:srgbClr val="00AEEF"/>
                </a:solidFill>
              </a:rPr>
              <a:t>الخلط </a:t>
            </a:r>
            <a:r>
              <a:rPr lang="ar-EG" sz="2000" b="1" dirty="0">
                <a:solidFill>
                  <a:srgbClr val="00AEEF"/>
                </a:solidFill>
              </a:rPr>
              <a:t>أو المزج: </a:t>
            </a:r>
            <a:r>
              <a:rPr lang="ar-EG" sz="1400" dirty="0"/>
              <a:t>حيث يقوم الباحث بأخذ عدة </a:t>
            </a:r>
            <a:r>
              <a:rPr lang="ar-EG" sz="1400" dirty="0" smtClean="0"/>
              <a:t>عبارات من </a:t>
            </a:r>
            <a:r>
              <a:rPr lang="ar-EG" sz="1400" dirty="0"/>
              <a:t>عدة </a:t>
            </a:r>
            <a:r>
              <a:rPr lang="ar-EG" sz="1400" dirty="0" smtClean="0"/>
              <a:t>مراجع، </a:t>
            </a:r>
            <a:r>
              <a:rPr lang="ar-EG" sz="1400" dirty="0"/>
              <a:t>ويعمل على خلطها لتكون فقرة جديدة، فالفقرة الجديدة </a:t>
            </a:r>
            <a:r>
              <a:rPr lang="ar-EG" sz="1400" dirty="0" smtClean="0"/>
              <a:t>أصبحت مكونة </a:t>
            </a:r>
            <a:r>
              <a:rPr lang="ar-EG" sz="1400" dirty="0"/>
              <a:t>من عدة مصادر، بعضها </a:t>
            </a:r>
            <a:r>
              <a:rPr lang="ar-EG" sz="1400" dirty="0" smtClean="0"/>
              <a:t>تمت </a:t>
            </a:r>
            <a:r>
              <a:rPr lang="ar-EG" sz="1400" dirty="0"/>
              <a:t>الإشارة إليه، وبعضها لا</a:t>
            </a:r>
            <a:r>
              <a:rPr lang="ar-EG" sz="1400" dirty="0" smtClean="0"/>
              <a:t>. </a:t>
            </a:r>
          </a:p>
          <a:p>
            <a:pPr algn="justLow" rtl="1"/>
            <a:r>
              <a:rPr lang="ar-EG" sz="2000" b="1" dirty="0" smtClean="0">
                <a:solidFill>
                  <a:srgbClr val="00AEEF"/>
                </a:solidFill>
              </a:rPr>
              <a:t> التكرار: </a:t>
            </a:r>
            <a:r>
              <a:rPr lang="ar-EG" sz="1400" dirty="0"/>
              <a:t>من خلال الاستعانة بكتب أو أبحاث للباحث ذاته، قام بنشرها سابقاً.</a:t>
            </a:r>
            <a:endParaRPr lang="ar-EG" sz="1400" dirty="0" smtClean="0"/>
          </a:p>
        </p:txBody>
      </p:sp>
    </p:spTree>
    <p:extLst>
      <p:ext uri="{BB962C8B-B14F-4D97-AF65-F5344CB8AC3E}">
        <p14:creationId xmlns:p14="http://schemas.microsoft.com/office/powerpoint/2010/main" val="4095272231"/>
      </p:ext>
    </p:extLst>
  </p:cSld>
  <p:clrMapOvr>
    <a:masterClrMapping/>
  </p:clrMapOvr>
  <p:transition spd="slow" advTm="145575">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30712" y="3996751"/>
            <a:ext cx="5069188" cy="255454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ولتجنب الوقوع في فخ الانتحال العلمي، يتوجب على الباحث</a:t>
            </a:r>
            <a:r>
              <a:rPr lang="ar-EG" sz="2400" b="1" dirty="0" smtClean="0">
                <a:solidFill>
                  <a:srgbClr val="00B0F0"/>
                </a:solidFill>
                <a:latin typeface="Alexandria" charset="0"/>
                <a:cs typeface="Alexandria" charset="0"/>
              </a:rPr>
              <a:t>:</a:t>
            </a:r>
          </a:p>
          <a:p>
            <a:pPr marL="285750" indent="-285750" algn="r" rtl="1">
              <a:buFont typeface="Wingdings" panose="05000000000000000000" pitchFamily="2" charset="2"/>
              <a:buChar char="v"/>
            </a:pPr>
            <a:r>
              <a:rPr lang="ar-EG" sz="1400" dirty="0">
                <a:latin typeface="Alexandria" charset="0"/>
                <a:cs typeface="Alexandria" charset="0"/>
              </a:rPr>
              <a:t>أن يضع الفقرة التي تم اقتباسها بشكل كامل بين مزدوجتين، ثم يقوم بتوثيق المرجع لهذه الفقرة.</a:t>
            </a:r>
          </a:p>
          <a:p>
            <a:pPr marL="285750" indent="-285750" algn="r" rtl="1">
              <a:buFont typeface="Wingdings" panose="05000000000000000000" pitchFamily="2" charset="2"/>
              <a:buChar char="v"/>
            </a:pPr>
            <a:r>
              <a:rPr lang="ar-EG" sz="1400" dirty="0" smtClean="0">
                <a:latin typeface="Alexandria" charset="0"/>
                <a:cs typeface="Alexandria" charset="0"/>
              </a:rPr>
              <a:t>العمل </a:t>
            </a:r>
            <a:r>
              <a:rPr lang="ar-EG" sz="1400" dirty="0">
                <a:latin typeface="Alexandria" charset="0"/>
                <a:cs typeface="Alexandria" charset="0"/>
              </a:rPr>
              <a:t>على تحديد الفكرة، ثم كتابتها بأسلوب الباحث ومنطقه، مع الحاجة إلى ذكر المصدر الأساسي الذي أخذ منه هذه </a:t>
            </a:r>
            <a:r>
              <a:rPr lang="ar-EG" sz="1400" dirty="0" smtClean="0">
                <a:latin typeface="Alexandria" charset="0"/>
                <a:cs typeface="Alexandria" charset="0"/>
              </a:rPr>
              <a:t>الفكرة، هنا </a:t>
            </a:r>
            <a:r>
              <a:rPr lang="ar-EG" sz="1400" dirty="0">
                <a:latin typeface="Alexandria" charset="0"/>
                <a:cs typeface="Alexandria" charset="0"/>
              </a:rPr>
              <a:t>يكون الباحث قد تجنب الوقوع في مشكلة الاقتباس الحرفي.</a:t>
            </a:r>
          </a:p>
          <a:p>
            <a:pPr marL="285750" indent="-285750" algn="r" rtl="1">
              <a:buFont typeface="Wingdings" panose="05000000000000000000" pitchFamily="2" charset="2"/>
              <a:buChar char="v"/>
            </a:pPr>
            <a:r>
              <a:rPr lang="ar-EG" sz="1400" dirty="0" smtClean="0">
                <a:latin typeface="Alexandria" charset="0"/>
                <a:cs typeface="Alexandria" charset="0"/>
              </a:rPr>
              <a:t>اللجوء لبرامج كشف </a:t>
            </a:r>
            <a:r>
              <a:rPr lang="ar-EG" sz="1400" dirty="0">
                <a:latin typeface="Alexandria" charset="0"/>
                <a:cs typeface="Alexandria" charset="0"/>
              </a:rPr>
              <a:t>الاقتباس قبل إرسال البحث للنشر، حيث ستقوم هذه </a:t>
            </a:r>
            <a:r>
              <a:rPr lang="ar-EG" sz="1400" dirty="0" smtClean="0">
                <a:latin typeface="Alexandria" charset="0"/>
                <a:cs typeface="Alexandria" charset="0"/>
              </a:rPr>
              <a:t>البرامج بتحديد </a:t>
            </a:r>
            <a:r>
              <a:rPr lang="ar-EG" sz="1400" dirty="0">
                <a:latin typeface="Alexandria" charset="0"/>
                <a:cs typeface="Alexandria" charset="0"/>
              </a:rPr>
              <a:t>نسبة الاقتباس في البحث، وعادة تعد </a:t>
            </a:r>
            <a:r>
              <a:rPr lang="ar-EG" sz="1400" dirty="0" smtClean="0">
                <a:latin typeface="Alexandria" charset="0"/>
                <a:cs typeface="Alexandria" charset="0"/>
              </a:rPr>
              <a:t>نسبة الاقتباس </a:t>
            </a:r>
            <a:r>
              <a:rPr lang="ar-EG" sz="1400" dirty="0">
                <a:latin typeface="Alexandria" charset="0"/>
                <a:cs typeface="Alexandria" charset="0"/>
              </a:rPr>
              <a:t>المقبولة حوالي ٢٥ بالمئة.</a:t>
            </a:r>
            <a:endParaRPr lang="ar-EG" b="1" dirty="0">
              <a:solidFill>
                <a:srgbClr val="00AEEF"/>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92403" y="1397680"/>
            <a:ext cx="5099993" cy="2246769"/>
          </a:xfrm>
          <a:prstGeom prst="rect">
            <a:avLst/>
          </a:prstGeom>
          <a:noFill/>
        </p:spPr>
        <p:txBody>
          <a:bodyPr wrap="square" rtlCol="1">
            <a:spAutoFit/>
          </a:bodyPr>
          <a:lstStyle/>
          <a:p>
            <a:pPr algn="justLow" rtl="1"/>
            <a:r>
              <a:rPr lang="ar-EG" sz="1400" dirty="0"/>
              <a:t>  مع الإشارة إلى أن هذه </a:t>
            </a:r>
            <a:r>
              <a:rPr lang="ar-EG" sz="1400" dirty="0" smtClean="0"/>
              <a:t>البرامج لا </a:t>
            </a:r>
            <a:r>
              <a:rPr lang="ar-EG" sz="1400" dirty="0"/>
              <a:t>يمكنها كشف الاقتباس من الكتب أو الأبحاث أو الرسائل العلمية التي لم يتم نشرها على الانترنت</a:t>
            </a:r>
            <a:r>
              <a:rPr lang="ar-EG" sz="1400" dirty="0" smtClean="0"/>
              <a:t>، لذا </a:t>
            </a:r>
            <a:r>
              <a:rPr lang="ar-EG" sz="1400" dirty="0"/>
              <a:t>أصبح اليوم يطلب من الجامعات نشر الأبحاث والرسائل العلمية على الانترنت، لأن ذلك يسهم في الحد من ظاهرة </a:t>
            </a:r>
            <a:r>
              <a:rPr lang="ar-EG" sz="1400" dirty="0" smtClean="0"/>
              <a:t>الانتحال. والسرقات </a:t>
            </a:r>
            <a:r>
              <a:rPr lang="ar-EG" sz="1400" dirty="0"/>
              <a:t>العلمية. كما أن هناك مواقع تساعد الباحث في التقليل من نسبة الانتحال عبر إعادة صياغة الجمل، من خلال </a:t>
            </a:r>
            <a:r>
              <a:rPr lang="ar-EG" sz="1400" dirty="0" smtClean="0"/>
              <a:t>استخدام مرادفات جديدة </a:t>
            </a:r>
            <a:r>
              <a:rPr lang="ar-EG" sz="1400" dirty="0"/>
              <a:t>للكلمات في النص الأصلي.</a:t>
            </a:r>
          </a:p>
          <a:p>
            <a:pPr algn="justLow" rtl="1"/>
            <a:r>
              <a:rPr lang="ar-EG" sz="1400" dirty="0"/>
              <a:t>مما تقدم نرى أنه يتوجب على الباحث التحلي بالدقة والصدق والأمانة والموضوعية، وألا </a:t>
            </a:r>
            <a:r>
              <a:rPr lang="ar-EG" sz="1400" dirty="0" smtClean="0"/>
              <a:t>يلجأ إلى سرقة </a:t>
            </a:r>
            <a:r>
              <a:rPr lang="ar-EG" sz="1400" dirty="0"/>
              <a:t>جهد الأخرين </a:t>
            </a:r>
            <a:r>
              <a:rPr lang="ar-EG" sz="1400" dirty="0" smtClean="0"/>
              <a:t>دون الإشارة </a:t>
            </a:r>
            <a:r>
              <a:rPr lang="ar-EG" sz="1400" dirty="0"/>
              <a:t>إليهم، مع العلم أن الإشارة إلى </a:t>
            </a:r>
            <a:r>
              <a:rPr lang="ar-EG" sz="1400" dirty="0" smtClean="0"/>
              <a:t>المراجع الأساسية </a:t>
            </a:r>
            <a:r>
              <a:rPr lang="ar-EG" sz="1400" dirty="0"/>
              <a:t>تزيد من جودة البحث ولا تنتقصها، بشرط أن يكون ذلك كله وفق الطرق</a:t>
            </a:r>
          </a:p>
          <a:p>
            <a:pPr algn="justLow" rtl="1"/>
            <a:r>
              <a:rPr lang="ar-EG" sz="1400" dirty="0"/>
              <a:t>والأساليب المتفق عليها علمياً.</a:t>
            </a:r>
            <a:endParaRPr lang="ar-EG" sz="1400" dirty="0" smtClean="0"/>
          </a:p>
        </p:txBody>
      </p:sp>
    </p:spTree>
    <p:extLst>
      <p:ext uri="{BB962C8B-B14F-4D97-AF65-F5344CB8AC3E}">
        <p14:creationId xmlns:p14="http://schemas.microsoft.com/office/powerpoint/2010/main" val="1516013809"/>
      </p:ext>
    </p:extLst>
  </p:cSld>
  <p:clrMapOvr>
    <a:masterClrMapping/>
  </p:clrMapOvr>
  <p:transition spd="slow" advTm="111123">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4099" y="566670"/>
            <a:ext cx="9837901" cy="510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123658"/>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a:t>
            </a:r>
            <a:r>
              <a:rPr lang="ar-EG" sz="1400" dirty="0">
                <a:solidFill>
                  <a:srgbClr val="2D3956"/>
                </a:solidFill>
                <a:latin typeface="Alexandria" charset="0"/>
                <a:cs typeface="Alexandria" charset="0"/>
              </a:rPr>
              <a:t>مفهوم أخلاقيات البحث العلمي وأبرز مسائل البحث العلمي الأخلاقية وأساليب الاهتمام بأخلاقيات البحث العلمي والمبادئ الأساسية لأخلاقيات البحث العلمي و الدستور الأخلاقي وانتهاك الأمانة العلمية ومنع الانتهاكات العلمية والانتحال العلمي </a:t>
            </a:r>
            <a:r>
              <a:rPr lang="ar-EG" sz="1400" dirty="0" smtClean="0">
                <a:solidFill>
                  <a:srgbClr val="2D3956"/>
                </a:solidFill>
                <a:latin typeface="Alexandria" charset="0"/>
                <a:cs typeface="Alexandria" charset="0"/>
              </a:rPr>
              <a:t>وأنواعه.</a:t>
            </a:r>
            <a:endParaRPr lang="ar-EG" sz="1400" dirty="0">
              <a:solidFill>
                <a:srgbClr val="2D3956"/>
              </a:solidFill>
              <a:latin typeface="Alexandria" charset="0"/>
              <a:cs typeface="Alexandria" charset="0"/>
            </a:endParaRPr>
          </a:p>
          <a:p>
            <a:pPr algn="justLow" rtl="1">
              <a:lnSpc>
                <a:spcPct val="150000"/>
              </a:lnSpc>
            </a:pPr>
            <a:r>
              <a:rPr lang="ar-EG" sz="1400" dirty="0" smtClean="0">
                <a:solidFill>
                  <a:srgbClr val="2D3956"/>
                </a:solidFill>
                <a:latin typeface="Alexandria" charset="0"/>
                <a:cs typeface="Alexandria" charset="0"/>
              </a:rPr>
              <a:t>.</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4271120"/>
      </p:ext>
    </p:extLst>
  </p:cSld>
  <p:clrMapOvr>
    <a:masterClrMapping/>
  </p:clrMapOvr>
  <mc:AlternateContent xmlns:mc="http://schemas.openxmlformats.org/markup-compatibility/2006" xmlns:p14="http://schemas.microsoft.com/office/powerpoint/2010/main">
    <mc:Choice Requires="p14">
      <p:transition spd="slow" p14:dur="2000" advTm="26531"/>
    </mc:Choice>
    <mc:Fallback xmlns="">
      <p:transition spd="slow" advTm="2653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308324"/>
          </a:xfrm>
          <a:prstGeom prst="rect">
            <a:avLst/>
          </a:prstGeom>
          <a:noFill/>
        </p:spPr>
        <p:txBody>
          <a:bodyPr wrap="square" rtlCol="0">
            <a:spAutoFit/>
          </a:bodyPr>
          <a:lstStyle/>
          <a:p>
            <a:pPr algn="justLow" rtl="1">
              <a:lnSpc>
                <a:spcPct val="150000"/>
              </a:lnSpc>
            </a:pPr>
            <a:r>
              <a:rPr lang="ar-EG" sz="1600" b="1" dirty="0" smtClean="0">
                <a:solidFill>
                  <a:srgbClr val="00AEEF"/>
                </a:solidFill>
                <a:latin typeface="Alexandria" charset="0"/>
                <a:cs typeface="Alexandria" charset="0"/>
              </a:rPr>
              <a:t>المهمة المطلوبة </a:t>
            </a:r>
            <a:r>
              <a:rPr lang="ar-EG" sz="1600" dirty="0" smtClean="0">
                <a:solidFill>
                  <a:srgbClr val="2D3956"/>
                </a:solidFill>
                <a:latin typeface="Alexandria" charset="0"/>
                <a:cs typeface="Alexandria" charset="0"/>
              </a:rPr>
              <a:t>:</a:t>
            </a:r>
          </a:p>
          <a:p>
            <a:pPr algn="justLow" rtl="1">
              <a:lnSpc>
                <a:spcPct val="150000"/>
              </a:lnSpc>
            </a:pPr>
            <a:r>
              <a:rPr lang="ar-EG" sz="1600" dirty="0" smtClean="0">
                <a:solidFill>
                  <a:srgbClr val="2D3956"/>
                </a:solidFill>
                <a:latin typeface="Alexandria" charset="0"/>
                <a:cs typeface="Alexandria" charset="0"/>
              </a:rPr>
              <a:t>اعرض للتساؤلات البحثية والأهداف والفروض لأحد البحوث العلمية، موضحا هل كان هناك اتساق بينها أم لا، على أن يتم عرض اجابتكم في صيغة ملف </a:t>
            </a:r>
            <a:r>
              <a:rPr lang="en-US" sz="1600" dirty="0" smtClean="0">
                <a:solidFill>
                  <a:srgbClr val="2D3956"/>
                </a:solidFill>
                <a:latin typeface="Alexandria" charset="0"/>
                <a:cs typeface="Alexandria" charset="0"/>
              </a:rPr>
              <a:t>PDF</a:t>
            </a:r>
            <a:r>
              <a:rPr lang="ar-EG" sz="1600" dirty="0" smtClean="0">
                <a:solidFill>
                  <a:srgbClr val="2D3956"/>
                </a:solidFill>
                <a:latin typeface="Alexandria" charset="0"/>
                <a:cs typeface="Alexandria" charset="0"/>
              </a:rPr>
              <a:t> وأيضا فيديو. </a:t>
            </a:r>
            <a:r>
              <a:rPr lang="ar-EG" sz="1600" dirty="0" smtClean="0">
                <a:solidFill>
                  <a:srgbClr val="C00000"/>
                </a:solidFill>
                <a:latin typeface="Alexandria" charset="0"/>
                <a:cs typeface="Alexandria" charset="0"/>
              </a:rPr>
              <a:t>يرجى أن تكون إجاباتكم مجرد سرد لما ورد في البحث، ودون أي نقد تيسيرا عليكم</a:t>
            </a:r>
            <a:r>
              <a:rPr lang="ar-EG" sz="1600" dirty="0" smtClean="0">
                <a:solidFill>
                  <a:srgbClr val="00AEEF"/>
                </a:solidFill>
                <a:latin typeface="Alexandria" charset="0"/>
                <a:cs typeface="Alexandria" charset="0"/>
              </a:rPr>
              <a:t>. </a:t>
            </a:r>
          </a:p>
          <a:p>
            <a:pPr algn="justLow" rtl="1">
              <a:lnSpc>
                <a:spcPct val="150000"/>
              </a:lnSpc>
            </a:pPr>
            <a:r>
              <a:rPr lang="ar-EG" sz="1600" dirty="0" smtClean="0">
                <a:solidFill>
                  <a:srgbClr val="00AEEF"/>
                </a:solidFill>
                <a:latin typeface="Alexandria" charset="0"/>
                <a:cs typeface="Alexandria" charset="0"/>
              </a:rPr>
              <a:t>مع أطيب التمنيات لكم بالتوفيق،،</a:t>
            </a:r>
            <a:endParaRPr lang="en-US" sz="1600"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29595"/>
    </mc:Choice>
    <mc:Fallback xmlns="">
      <p:transition spd="slow" advTm="2959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4247317"/>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ar-EG" dirty="0">
                <a:solidFill>
                  <a:srgbClr val="2D3956"/>
                </a:solidFill>
                <a:latin typeface="Alexandria" charset="0"/>
                <a:cs typeface="Alexandria" charset="0"/>
              </a:rPr>
              <a:t>د/ عبد الله </a:t>
            </a:r>
            <a:r>
              <a:rPr lang="ar-EG" dirty="0" err="1">
                <a:solidFill>
                  <a:srgbClr val="2D3956"/>
                </a:solidFill>
                <a:latin typeface="Alexandria" charset="0"/>
                <a:cs typeface="Alexandria" charset="0"/>
              </a:rPr>
              <a:t>بوجرادة</a:t>
            </a:r>
            <a:r>
              <a:rPr lang="ar-EG" dirty="0">
                <a:solidFill>
                  <a:srgbClr val="2D3956"/>
                </a:solidFill>
                <a:latin typeface="Alexandria" charset="0"/>
                <a:cs typeface="Alexandria" charset="0"/>
              </a:rPr>
              <a:t>، أخلاقيات البحث العلمي والسرقة العلمية، جامعة قاصدي مرباح، السنة الجامعية 2016/2017، </a:t>
            </a:r>
            <a:r>
              <a:rPr lang="ar-EG" dirty="0" err="1" smtClean="0">
                <a:solidFill>
                  <a:srgbClr val="2D3956"/>
                </a:solidFill>
                <a:latin typeface="Alexandria" charset="0"/>
                <a:cs typeface="Alexandria" charset="0"/>
              </a:rPr>
              <a:t>ص6</a:t>
            </a:r>
            <a:endParaRPr lang="ar-EG" dirty="0">
              <a:solidFill>
                <a:srgbClr val="2D3956"/>
              </a:solidFill>
              <a:latin typeface="Alexandria" charset="0"/>
              <a:cs typeface="Alexandria" charset="0"/>
            </a:endParaRPr>
          </a:p>
          <a:p>
            <a:pPr algn="justLow" rtl="1">
              <a:lnSpc>
                <a:spcPct val="150000"/>
              </a:lnSpc>
            </a:pPr>
            <a:r>
              <a:rPr lang="ar-EG" dirty="0">
                <a:solidFill>
                  <a:srgbClr val="2D3956"/>
                </a:solidFill>
                <a:latin typeface="Alexandria" charset="0"/>
                <a:cs typeface="Alexandria" charset="0"/>
              </a:rPr>
              <a:t>[2] – د. محمد </a:t>
            </a:r>
            <a:r>
              <a:rPr lang="ar-EG" dirty="0" err="1">
                <a:solidFill>
                  <a:srgbClr val="2D3956"/>
                </a:solidFill>
                <a:latin typeface="Alexandria" charset="0"/>
                <a:cs typeface="Alexandria" charset="0"/>
              </a:rPr>
              <a:t>محمد</a:t>
            </a:r>
            <a:r>
              <a:rPr lang="ar-EG" dirty="0">
                <a:solidFill>
                  <a:srgbClr val="2D3956"/>
                </a:solidFill>
                <a:latin typeface="Alexandria" charset="0"/>
                <a:cs typeface="Alexandria" charset="0"/>
              </a:rPr>
              <a:t> سيد أحمد عامر جامعة الأزهر، دور الأنظمة واللوائح في مكافحة جرائم الإخلال بالنزاهة العلمية دراسة فقهية وتطبيقية، مداخلة القيت في منتدى الشراكة المجتمعية في مجال البحث العلمي والنزاهة العلمية، في </a:t>
            </a:r>
            <a:r>
              <a:rPr lang="ar-EG" dirty="0" err="1">
                <a:solidFill>
                  <a:srgbClr val="2D3956"/>
                </a:solidFill>
                <a:latin typeface="Alexandria" charset="0"/>
                <a:cs typeface="Alexandria" charset="0"/>
              </a:rPr>
              <a:t>5و6</a:t>
            </a:r>
            <a:r>
              <a:rPr lang="ar-EG" dirty="0">
                <a:solidFill>
                  <a:srgbClr val="2D3956"/>
                </a:solidFill>
                <a:latin typeface="Alexandria" charset="0"/>
                <a:cs typeface="Alexandria" charset="0"/>
              </a:rPr>
              <a:t> ماي  2015 بالرياض، </a:t>
            </a:r>
            <a:r>
              <a:rPr lang="ar-EG" dirty="0" err="1">
                <a:solidFill>
                  <a:srgbClr val="2D3956"/>
                </a:solidFill>
                <a:latin typeface="Alexandria" charset="0"/>
                <a:cs typeface="Alexandria" charset="0"/>
              </a:rPr>
              <a:t>ص183</a:t>
            </a:r>
            <a:r>
              <a:rPr lang="ar-EG" dirty="0" smtClean="0">
                <a:solidFill>
                  <a:srgbClr val="2D3956"/>
                </a:solidFill>
                <a:latin typeface="Alexandria" charset="0"/>
                <a:cs typeface="Alexandria" charset="0"/>
              </a:rPr>
              <a:t>.</a:t>
            </a:r>
            <a:endParaRPr lang="ar-EG" dirty="0">
              <a:solidFill>
                <a:srgbClr val="2D3956"/>
              </a:solidFill>
              <a:latin typeface="Alexandria" charset="0"/>
              <a:cs typeface="Alexandria" charset="0"/>
            </a:endParaRPr>
          </a:p>
          <a:p>
            <a:pPr algn="justLow" rtl="1">
              <a:lnSpc>
                <a:spcPct val="150000"/>
              </a:lnSpc>
            </a:pPr>
            <a:r>
              <a:rPr lang="ar-EG" dirty="0">
                <a:solidFill>
                  <a:srgbClr val="2D3956"/>
                </a:solidFill>
                <a:latin typeface="Alexandria" charset="0"/>
                <a:cs typeface="Alexandria" charset="0"/>
              </a:rPr>
              <a:t>[3] – د. إياد أحمد محمد إبراهيم، دور الجامعات في تحقيق النزاهة العلمية، مداخلة القيت في منتدى الشراكة المجتمعية في مجال البحث العلمي والنزاهة </a:t>
            </a:r>
            <a:r>
              <a:rPr lang="ar-EG" dirty="0" err="1">
                <a:solidFill>
                  <a:srgbClr val="2D3956"/>
                </a:solidFill>
                <a:latin typeface="Alexandria" charset="0"/>
                <a:cs typeface="Alexandria" charset="0"/>
              </a:rPr>
              <a:t>العلمية،في</a:t>
            </a:r>
            <a:r>
              <a:rPr lang="ar-EG" dirty="0">
                <a:solidFill>
                  <a:srgbClr val="2D3956"/>
                </a:solidFill>
                <a:latin typeface="Alexandria" charset="0"/>
                <a:cs typeface="Alexandria" charset="0"/>
              </a:rPr>
              <a:t> </a:t>
            </a:r>
            <a:r>
              <a:rPr lang="ar-EG" dirty="0" err="1">
                <a:solidFill>
                  <a:srgbClr val="2D3956"/>
                </a:solidFill>
                <a:latin typeface="Alexandria" charset="0"/>
                <a:cs typeface="Alexandria" charset="0"/>
              </a:rPr>
              <a:t>5و6</a:t>
            </a:r>
            <a:r>
              <a:rPr lang="ar-EG" dirty="0">
                <a:solidFill>
                  <a:srgbClr val="2D3956"/>
                </a:solidFill>
                <a:latin typeface="Alexandria" charset="0"/>
                <a:cs typeface="Alexandria" charset="0"/>
              </a:rPr>
              <a:t> ماي </a:t>
            </a:r>
            <a:r>
              <a:rPr lang="ar-EG" dirty="0" err="1">
                <a:solidFill>
                  <a:srgbClr val="2D3956"/>
                </a:solidFill>
                <a:latin typeface="Alexandria" charset="0"/>
                <a:cs typeface="Alexandria" charset="0"/>
              </a:rPr>
              <a:t>2015بالرياض</a:t>
            </a:r>
            <a:r>
              <a:rPr lang="ar-EG" dirty="0">
                <a:solidFill>
                  <a:srgbClr val="2D3956"/>
                </a:solidFill>
                <a:latin typeface="Alexandria" charset="0"/>
                <a:cs typeface="Alexandria" charset="0"/>
              </a:rPr>
              <a:t>، </a:t>
            </a:r>
            <a:r>
              <a:rPr lang="ar-EG" dirty="0" err="1">
                <a:solidFill>
                  <a:srgbClr val="2D3956"/>
                </a:solidFill>
                <a:latin typeface="Alexandria" charset="0"/>
                <a:cs typeface="Alexandria" charset="0"/>
              </a:rPr>
              <a:t>ص670</a:t>
            </a:r>
            <a:r>
              <a:rPr lang="ar-EG" dirty="0">
                <a:solidFill>
                  <a:srgbClr val="2D3956"/>
                </a:solidFill>
                <a:latin typeface="Alexandria" charset="0"/>
                <a:cs typeface="Alexandria" charset="0"/>
              </a:rPr>
              <a:t>.</a:t>
            </a:r>
            <a:endParaRPr lang="ar-EG"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23109465"/>
      </p:ext>
    </p:extLst>
  </p:cSld>
  <p:clrMapOvr>
    <a:masterClrMapping/>
  </p:clrMapOvr>
  <mc:AlternateContent xmlns:mc="http://schemas.openxmlformats.org/markup-compatibility/2006" xmlns:p14="http://schemas.microsoft.com/office/powerpoint/2010/main">
    <mc:Choice Requires="p14">
      <p:transition spd="slow" p14:dur="2000" advTm="36815"/>
    </mc:Choice>
    <mc:Fallback xmlns="">
      <p:transition spd="slow" advTm="3681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966646"/>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en-US" sz="1200" dirty="0">
                <a:solidFill>
                  <a:srgbClr val="2D3956"/>
                </a:solidFill>
                <a:latin typeface="Alexandria" charset="0"/>
                <a:cs typeface="Alexandria" charset="0"/>
              </a:rPr>
              <a:t>https://</a:t>
            </a:r>
            <a:r>
              <a:rPr lang="en-US" sz="1200" dirty="0" err="1">
                <a:solidFill>
                  <a:srgbClr val="2D3956"/>
                </a:solidFill>
                <a:latin typeface="Alexandria" charset="0"/>
                <a:cs typeface="Alexandria" charset="0"/>
              </a:rPr>
              <a:t>www.manaraa.com</a:t>
            </a:r>
            <a:r>
              <a:rPr lang="en-US" sz="1200" dirty="0">
                <a:solidFill>
                  <a:srgbClr val="2D3956"/>
                </a:solidFill>
                <a:latin typeface="Alexandria" charset="0"/>
                <a:cs typeface="Alexandria" charset="0"/>
              </a:rPr>
              <a:t>/post/4804/%</a:t>
            </a:r>
            <a:r>
              <a:rPr lang="en-US" sz="1200" dirty="0" err="1">
                <a:solidFill>
                  <a:srgbClr val="2D3956"/>
                </a:solidFill>
                <a:latin typeface="Alexandria" charset="0"/>
                <a:cs typeface="Alexandria" charset="0"/>
              </a:rPr>
              <a:t>D8%A7%D9%84%D8%B1%D9%83%D8%A7%D8%A6%D8%B2</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D8%A7%D9%84%D8%A3%D8%B3%D8%A7%D8%B3%D9%8A%D8%A9</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D9%84%D8%A3%D8%AE%D9%84%D8%A7%D9%82%D9%8A%D8%A7%D8%AA</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D8%A7%D9%84%D8%A8%D8%AD%D8%AB</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D8%A7%D9%84%D8%B9%D9%84%D9%85%D9%8A?fbclid</a:t>
            </a:r>
            <a:r>
              <a:rPr lang="en-US" sz="1200" dirty="0">
                <a:solidFill>
                  <a:srgbClr val="2D3956"/>
                </a:solidFill>
                <a:latin typeface="Alexandria" charset="0"/>
                <a:cs typeface="Alexandria" charset="0"/>
              </a:rPr>
              <a:t>=IwY2xjawEePIxleHRuA2FlbQIxMAABHRiJlx4MhanNO2sXlwuuSdm6V8kTs7FrT4t2n81Wb0ykV_orqeYmZjR7Zw_aem_QElfXNye3bkjY3qmhW9U4g</a:t>
            </a:r>
            <a:endParaRPr lang="ar-EG" sz="1200"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8176593"/>
      </p:ext>
    </p:extLst>
  </p:cSld>
  <p:clrMapOvr>
    <a:masterClrMapping/>
  </p:clrMapOvr>
  <mc:AlternateContent xmlns:mc="http://schemas.openxmlformats.org/markup-compatibility/2006" xmlns:p14="http://schemas.microsoft.com/office/powerpoint/2010/main">
    <mc:Choice Requires="p14">
      <p:transition spd="slow" p14:dur="2000" advTm="6944"/>
    </mc:Choice>
    <mc:Fallback xmlns="">
      <p:transition spd="slow" advTm="694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4247317"/>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en-US" dirty="0">
                <a:solidFill>
                  <a:srgbClr val="2D3956"/>
                </a:solidFill>
                <a:latin typeface="Alexandria" charset="0"/>
                <a:cs typeface="Alexandria" charset="0"/>
                <a:hlinkClick r:id="rId2"/>
              </a:rPr>
              <a:t>http://</a:t>
            </a:r>
            <a:r>
              <a:rPr lang="en-US" dirty="0" err="1" smtClean="0">
                <a:solidFill>
                  <a:srgbClr val="2D3956"/>
                </a:solidFill>
                <a:latin typeface="Alexandria" charset="0"/>
                <a:cs typeface="Alexandria" charset="0"/>
                <a:hlinkClick r:id="rId2"/>
              </a:rPr>
              <a:t>www.news.zu.edu.eg</a:t>
            </a:r>
            <a:r>
              <a:rPr lang="en-US" dirty="0" smtClean="0">
                <a:solidFill>
                  <a:srgbClr val="2D3956"/>
                </a:solidFill>
                <a:latin typeface="Alexandria" charset="0"/>
                <a:cs typeface="Alexandria" charset="0"/>
                <a:hlinkClick r:id="rId2"/>
              </a:rPr>
              <a:t>/</a:t>
            </a:r>
            <a:r>
              <a:rPr lang="en-US" dirty="0" err="1" smtClean="0">
                <a:solidFill>
                  <a:srgbClr val="2D3956"/>
                </a:solidFill>
                <a:latin typeface="Alexandria" charset="0"/>
                <a:cs typeface="Alexandria" charset="0"/>
                <a:hlinkClick r:id="rId2"/>
              </a:rPr>
              <a:t>ShowDetails</a:t>
            </a:r>
            <a:r>
              <a:rPr lang="en-US" dirty="0" smtClean="0">
                <a:solidFill>
                  <a:srgbClr val="2D3956"/>
                </a:solidFill>
                <a:latin typeface="Alexandria" charset="0"/>
                <a:cs typeface="Alexandria" charset="0"/>
                <a:hlinkClick r:id="rId2"/>
              </a:rPr>
              <a:t>/14676/</a:t>
            </a:r>
            <a:r>
              <a:rPr lang="en-US" dirty="0" err="1" smtClean="0">
                <a:solidFill>
                  <a:srgbClr val="2D3956"/>
                </a:solidFill>
                <a:latin typeface="Alexandria" charset="0"/>
                <a:cs typeface="Alexandria" charset="0"/>
                <a:hlinkClick r:id="rId2"/>
              </a:rPr>
              <a:t>17?fbclid</a:t>
            </a:r>
            <a:r>
              <a:rPr lang="en-US" dirty="0" smtClean="0">
                <a:solidFill>
                  <a:srgbClr val="2D3956"/>
                </a:solidFill>
                <a:latin typeface="Alexandria" charset="0"/>
                <a:cs typeface="Alexandria" charset="0"/>
                <a:hlinkClick r:id="rId2"/>
              </a:rPr>
              <a:t>=</a:t>
            </a:r>
            <a:r>
              <a:rPr lang="en-US" dirty="0" err="1" smtClean="0">
                <a:solidFill>
                  <a:srgbClr val="2D3956"/>
                </a:solidFill>
                <a:latin typeface="Alexandria" charset="0"/>
                <a:cs typeface="Alexandria" charset="0"/>
                <a:hlinkClick r:id="rId2"/>
              </a:rPr>
              <a:t>IwY2xjawEePIJleHRuA2FlbQIxMAABHRP6sKQKJ8E</a:t>
            </a:r>
            <a:r>
              <a:rPr lang="en-US" dirty="0" smtClean="0">
                <a:solidFill>
                  <a:srgbClr val="2D3956"/>
                </a:solidFill>
                <a:latin typeface="Alexandria" charset="0"/>
                <a:cs typeface="Alexandria" charset="0"/>
              </a:rPr>
              <a:t> pvilhUbSZoTnB-MmwC_9MybZXtsb03bA7X9OgwClg4wecA_aem_oQ9aGnz2yFKBVJB_ix3CzA</a:t>
            </a:r>
            <a:endParaRPr lang="ar-EG" dirty="0" smtClean="0">
              <a:solidFill>
                <a:srgbClr val="2D3956"/>
              </a:solidFill>
              <a:latin typeface="Alexandria" charset="0"/>
              <a:cs typeface="Alexandria" charset="0"/>
            </a:endParaRPr>
          </a:p>
          <a:p>
            <a:pPr algn="justLow" rtl="1">
              <a:lnSpc>
                <a:spcPct val="150000"/>
              </a:lnSpc>
            </a:pPr>
            <a:r>
              <a:rPr lang="en-US" dirty="0">
                <a:solidFill>
                  <a:srgbClr val="2D3956"/>
                </a:solidFill>
                <a:latin typeface="Alexandria" charset="0"/>
                <a:cs typeface="Alexandria" charset="0"/>
              </a:rPr>
              <a:t>http://</a:t>
            </a:r>
            <a:r>
              <a:rPr lang="en-US" dirty="0" err="1">
                <a:solidFill>
                  <a:srgbClr val="2D3956"/>
                </a:solidFill>
                <a:latin typeface="Alexandria" charset="0"/>
                <a:cs typeface="Alexandria" charset="0"/>
              </a:rPr>
              <a:t>kenanaonline.com</a:t>
            </a:r>
            <a:r>
              <a:rPr lang="en-US" dirty="0">
                <a:solidFill>
                  <a:srgbClr val="2D3956"/>
                </a:solidFill>
                <a:latin typeface="Alexandria" charset="0"/>
                <a:cs typeface="Alexandria" charset="0"/>
              </a:rPr>
              <a:t>/users/</a:t>
            </a:r>
            <a:r>
              <a:rPr lang="en-US" dirty="0" err="1">
                <a:solidFill>
                  <a:srgbClr val="2D3956"/>
                </a:solidFill>
                <a:latin typeface="Alexandria" charset="0"/>
                <a:cs typeface="Alexandria" charset="0"/>
              </a:rPr>
              <a:t>Amany2012</a:t>
            </a:r>
            <a:r>
              <a:rPr lang="en-US" dirty="0">
                <a:solidFill>
                  <a:srgbClr val="2D3956"/>
                </a:solidFill>
                <a:latin typeface="Alexandria" charset="0"/>
                <a:cs typeface="Alexandria" charset="0"/>
              </a:rPr>
              <a:t>/posts/</a:t>
            </a:r>
            <a:r>
              <a:rPr lang="en-US" dirty="0" err="1">
                <a:solidFill>
                  <a:srgbClr val="2D3956"/>
                </a:solidFill>
                <a:latin typeface="Alexandria" charset="0"/>
                <a:cs typeface="Alexandria" charset="0"/>
              </a:rPr>
              <a:t>397385?fbclid</a:t>
            </a:r>
            <a:r>
              <a:rPr lang="en-US" dirty="0">
                <a:solidFill>
                  <a:srgbClr val="2D3956"/>
                </a:solidFill>
                <a:latin typeface="Alexandria" charset="0"/>
                <a:cs typeface="Alexandria" charset="0"/>
              </a:rPr>
              <a:t>=IwY2xjawEePHhleHRuA2FlbQIxMAABHQHh3EMnE2oBtDc2W51QOG2IOktll3AgFyvIrpoBx2ifwpmmhxgTb7UKXg_aem_Svtu_8qEh0a-Tv6uRo6F9w</a:t>
            </a:r>
            <a:endParaRPr lang="ar-EG"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0444887"/>
      </p:ext>
    </p:extLst>
  </p:cSld>
  <p:clrMapOvr>
    <a:masterClrMapping/>
  </p:clrMapOvr>
  <mc:AlternateContent xmlns:mc="http://schemas.openxmlformats.org/markup-compatibility/2006" xmlns:p14="http://schemas.microsoft.com/office/powerpoint/2010/main">
    <mc:Choice Requires="p14">
      <p:transition spd="slow" p14:dur="2000" advTm="5338"/>
    </mc:Choice>
    <mc:Fallback xmlns="">
      <p:transition spd="slow" advTm="533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383181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الشاهر، إسماعيل شاهر. (2021). النشر في المجلات العلمية الدولية وأخلاقياته. المجلة العربية للنشر العلمي، العدد الثاني والثلاثون، </a:t>
            </a:r>
            <a:r>
              <a:rPr lang="ar-EG" dirty="0" err="1" smtClean="0">
                <a:solidFill>
                  <a:srgbClr val="2D3956"/>
                </a:solidFill>
                <a:latin typeface="Alexandria" charset="0"/>
                <a:cs typeface="Alexandria" charset="0"/>
              </a:rPr>
              <a:t>ص.ص:550-564</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dirty="0">
                <a:solidFill>
                  <a:srgbClr val="2D3956"/>
                </a:solidFill>
                <a:latin typeface="Alexandria" charset="0"/>
                <a:cs typeface="Alexandria" charset="0"/>
              </a:rPr>
              <a:t>رضوان، حسين عبد الحميد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2003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أصول البحث العلمي، الإسكندرية: مؤسسة شباب الجامعة.</a:t>
            </a:r>
          </a:p>
          <a:p>
            <a:pPr marL="285750" indent="-285750" algn="justLow" rtl="1">
              <a:lnSpc>
                <a:spcPct val="150000"/>
              </a:lnSpc>
              <a:buFont typeface="Wingdings" panose="05000000000000000000" pitchFamily="2" charset="2"/>
              <a:buChar char="q"/>
            </a:pPr>
            <a:r>
              <a:rPr lang="ar-EG" dirty="0">
                <a:solidFill>
                  <a:srgbClr val="2D3956"/>
                </a:solidFill>
                <a:latin typeface="Alexandria" charset="0"/>
                <a:cs typeface="Alexandria" charset="0"/>
              </a:rPr>
              <a:t>الدهشان، جمال علي خليل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2020 </a:t>
            </a:r>
            <a:r>
              <a:rPr lang="ar-EG" dirty="0" smtClean="0">
                <a:solidFill>
                  <a:srgbClr val="2D3956"/>
                </a:solidFill>
                <a:latin typeface="Alexandria" charset="0"/>
                <a:cs typeface="Alexandria" charset="0"/>
              </a:rPr>
              <a:t>).الاتجاهات </a:t>
            </a:r>
            <a:r>
              <a:rPr lang="ar-EG" dirty="0">
                <a:solidFill>
                  <a:srgbClr val="2D3956"/>
                </a:solidFill>
                <a:latin typeface="Alexandria" charset="0"/>
                <a:cs typeface="Alexandria" charset="0"/>
              </a:rPr>
              <a:t>الحديثة في النشر العلمي ومعايير تقييمه، المجلة الدولية للبحوث في العلوم </a:t>
            </a:r>
            <a:r>
              <a:rPr lang="ar-EG" dirty="0" smtClean="0">
                <a:solidFill>
                  <a:srgbClr val="2D3956"/>
                </a:solidFill>
                <a:latin typeface="Alexandria" charset="0"/>
                <a:cs typeface="Alexandria" charset="0"/>
              </a:rPr>
              <a:t>التربوية، المجلد ( </a:t>
            </a:r>
            <a:r>
              <a:rPr lang="ar-EG" dirty="0">
                <a:solidFill>
                  <a:srgbClr val="2D3956"/>
                </a:solidFill>
                <a:latin typeface="Alexandria" charset="0"/>
                <a:cs typeface="Alexandria" charset="0"/>
              </a:rPr>
              <a:t>3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العدد </a:t>
            </a:r>
            <a:r>
              <a:rPr lang="ar-EG" dirty="0" smtClean="0">
                <a:solidFill>
                  <a:srgbClr val="2D3956"/>
                </a:solidFill>
                <a:latin typeface="Alexandria" charset="0"/>
                <a:cs typeface="Alexandria" charset="0"/>
              </a:rPr>
              <a:t>( 1)، </a:t>
            </a:r>
            <a:r>
              <a:rPr lang="ar-EG" dirty="0">
                <a:solidFill>
                  <a:srgbClr val="2D3956"/>
                </a:solidFill>
                <a:latin typeface="Alexandria" charset="0"/>
                <a:cs typeface="Alexandria" charset="0"/>
              </a:rPr>
              <a:t>ص 53 - 117</a:t>
            </a:r>
            <a:r>
              <a:rPr lang="ar-EG" dirty="0" smtClean="0">
                <a:solidFill>
                  <a:srgbClr val="2D3956"/>
                </a:solidFill>
                <a:latin typeface="Alexandria" charset="0"/>
                <a:cs typeface="Alexandria" charset="0"/>
              </a:rPr>
              <a:t>.</a:t>
            </a:r>
            <a:endParaRPr lang="ar-EG"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25674195"/>
      </p:ext>
    </p:extLst>
  </p:cSld>
  <p:clrMapOvr>
    <a:masterClrMapping/>
  </p:clrMapOvr>
  <mc:AlternateContent xmlns:mc="http://schemas.openxmlformats.org/markup-compatibility/2006" xmlns:p14="http://schemas.microsoft.com/office/powerpoint/2010/main">
    <mc:Choice Requires="p14">
      <p:transition spd="slow" p14:dur="2000" advTm="20538"/>
    </mc:Choice>
    <mc:Fallback xmlns="">
      <p:transition spd="slow" advTm="2053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383181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ar-EG" dirty="0">
                <a:solidFill>
                  <a:srgbClr val="2D3956"/>
                </a:solidFill>
                <a:latin typeface="Alexandria" charset="0"/>
                <a:cs typeface="Alexandria" charset="0"/>
              </a:rPr>
              <a:t>أحسن وعلي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2018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استخدام الأساتذة الباحثين للنشر الالكتروني في البحث عن المعلومة العلمية والتقنية في كليات الطب </a:t>
            </a:r>
            <a:r>
              <a:rPr lang="ar-EG" dirty="0" smtClean="0">
                <a:solidFill>
                  <a:srgbClr val="2D3956"/>
                </a:solidFill>
                <a:latin typeface="Alexandria" charset="0"/>
                <a:cs typeface="Alexandria" charset="0"/>
              </a:rPr>
              <a:t>بالغرب الجزائري )أطروحة دكتوراه  </a:t>
            </a:r>
            <a:r>
              <a:rPr lang="ar-EG" dirty="0">
                <a:solidFill>
                  <a:srgbClr val="2D3956"/>
                </a:solidFill>
                <a:latin typeface="Alexandria" charset="0"/>
                <a:cs typeface="Alexandria" charset="0"/>
              </a:rPr>
              <a:t>قسم علم المكتبات والعلوم الوثائقية: جامعة </a:t>
            </a:r>
            <a:r>
              <a:rPr lang="ar-EG" dirty="0" smtClean="0">
                <a:solidFill>
                  <a:srgbClr val="2D3956"/>
                </a:solidFill>
                <a:latin typeface="Alexandria" charset="0"/>
                <a:cs typeface="Alexandria" charset="0"/>
              </a:rPr>
              <a:t>وهران 1 </a:t>
            </a:r>
            <a:r>
              <a:rPr lang="ar-EG" dirty="0">
                <a:solidFill>
                  <a:srgbClr val="2D3956"/>
                </a:solidFill>
                <a:latin typeface="Alexandria" charset="0"/>
                <a:cs typeface="Alexandria" charset="0"/>
              </a:rPr>
              <a:t>أحمد بن بلة، ص ٢٠ .</a:t>
            </a:r>
          </a:p>
          <a:p>
            <a:pPr algn="justLow" rtl="1">
              <a:lnSpc>
                <a:spcPct val="150000"/>
              </a:lnSpc>
            </a:pPr>
            <a:r>
              <a:rPr lang="ar-EG" dirty="0" err="1">
                <a:solidFill>
                  <a:srgbClr val="2D3956"/>
                </a:solidFill>
                <a:latin typeface="Alexandria" charset="0"/>
                <a:cs typeface="Alexandria" charset="0"/>
              </a:rPr>
              <a:t>عيساني</a:t>
            </a:r>
            <a:r>
              <a:rPr lang="ar-EG" dirty="0">
                <a:solidFill>
                  <a:srgbClr val="2D3956"/>
                </a:solidFill>
                <a:latin typeface="Alexandria" charset="0"/>
                <a:cs typeface="Alexandria" charset="0"/>
              </a:rPr>
              <a:t>، طه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٢٠١٥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الممارسات الأكاديمية الصحيحة وأساليب تجنب السرقة العلمية، أعمال ملتقى تمتين أدبيات البحث العلمي</a:t>
            </a:r>
            <a:r>
              <a:rPr lang="ar-EG" dirty="0" smtClean="0">
                <a:solidFill>
                  <a:srgbClr val="2D3956"/>
                </a:solidFill>
                <a:latin typeface="Alexandria" charset="0"/>
                <a:cs typeface="Alexandria" charset="0"/>
              </a:rPr>
              <a:t>، الملتقى </a:t>
            </a:r>
            <a:r>
              <a:rPr lang="ar-EG" dirty="0">
                <a:solidFill>
                  <a:srgbClr val="2D3956"/>
                </a:solidFill>
                <a:latin typeface="Alexandria" charset="0"/>
                <a:cs typeface="Alexandria" charset="0"/>
              </a:rPr>
              <a:t>العلمي المشترك الأول مع المكتبة الوطنية </a:t>
            </a:r>
            <a:r>
              <a:rPr lang="ar-EG" dirty="0" smtClean="0">
                <a:solidFill>
                  <a:srgbClr val="2D3956"/>
                </a:solidFill>
                <a:latin typeface="Alexandria" charset="0"/>
                <a:cs typeface="Alexandria" charset="0"/>
              </a:rPr>
              <a:t>الجزائرية، </a:t>
            </a:r>
            <a:r>
              <a:rPr lang="ar-EG" dirty="0">
                <a:solidFill>
                  <a:srgbClr val="2D3956"/>
                </a:solidFill>
                <a:latin typeface="Alexandria" charset="0"/>
                <a:cs typeface="Alexandria" charset="0"/>
              </a:rPr>
              <a:t>مركز جيل للبحث العلمي، 29 ديسمبر، </a:t>
            </a:r>
            <a:r>
              <a:rPr lang="ar-EG" dirty="0" smtClean="0">
                <a:solidFill>
                  <a:srgbClr val="2D3956"/>
                </a:solidFill>
                <a:latin typeface="Alexandria" charset="0"/>
                <a:cs typeface="Alexandria" charset="0"/>
              </a:rPr>
              <a:t>الجزائر، </a:t>
            </a:r>
            <a:r>
              <a:rPr lang="ar-EG" dirty="0">
                <a:solidFill>
                  <a:srgbClr val="2D3956"/>
                </a:solidFill>
                <a:latin typeface="Alexandria" charset="0"/>
                <a:cs typeface="Alexandria" charset="0"/>
              </a:rPr>
              <a:t>ص. 139 </a:t>
            </a:r>
            <a:r>
              <a:rPr lang="ar-EG" dirty="0" smtClean="0">
                <a:solidFill>
                  <a:srgbClr val="2D3956"/>
                </a:solidFill>
                <a:latin typeface="Alexandria" charset="0"/>
                <a:cs typeface="Alexandria" charset="0"/>
              </a:rPr>
              <a:t>.</a:t>
            </a:r>
            <a:endParaRPr lang="ar-EG"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52898"/>
      </p:ext>
    </p:extLst>
  </p:cSld>
  <p:clrMapOvr>
    <a:masterClrMapping/>
  </p:clrMapOvr>
  <mc:AlternateContent xmlns:mc="http://schemas.openxmlformats.org/markup-compatibility/2006" xmlns:p14="http://schemas.microsoft.com/office/powerpoint/2010/main">
    <mc:Choice Requires="p14">
      <p:transition spd="slow" p14:dur="2000" advTm="20811"/>
    </mc:Choice>
    <mc:Fallback xmlns="">
      <p:transition spd="slow" advTm="2081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383181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ar-EG" dirty="0">
                <a:solidFill>
                  <a:srgbClr val="2D3956"/>
                </a:solidFill>
                <a:latin typeface="Alexandria" charset="0"/>
                <a:cs typeface="Alexandria" charset="0"/>
              </a:rPr>
              <a:t>جامعة الإمام محمد بن سعود الإسلامية، 1434 ه، السرقة العلمية: ما هي؟ وكيف اتجنبها، سلسلة دعم التعلم والتعليم في الجامعة،</a:t>
            </a:r>
          </a:p>
          <a:p>
            <a:pPr algn="justLow" rtl="1">
              <a:lnSpc>
                <a:spcPct val="150000"/>
              </a:lnSpc>
            </a:pPr>
            <a:r>
              <a:rPr lang="ar-EG" dirty="0">
                <a:solidFill>
                  <a:srgbClr val="2D3956"/>
                </a:solidFill>
                <a:latin typeface="Alexandria" charset="0"/>
                <a:cs typeface="Alexandria" charset="0"/>
              </a:rPr>
              <a:t>وزارة التعليم العالي، ص 18 - 19 .</a:t>
            </a:r>
          </a:p>
          <a:p>
            <a:pPr algn="justLow" rtl="1">
              <a:lnSpc>
                <a:spcPct val="150000"/>
              </a:lnSpc>
            </a:pPr>
            <a:r>
              <a:rPr lang="ar-EG" dirty="0">
                <a:solidFill>
                  <a:srgbClr val="2D3956"/>
                </a:solidFill>
                <a:latin typeface="Alexandria" charset="0"/>
                <a:cs typeface="Alexandria" charset="0"/>
              </a:rPr>
              <a:t>عباس، ياسر ميمون ( 2019 )، الاتجاهات الحديثة في النشر العلمي للبحوث التربوية: أصول التربية نموذجاً، المجلة الدولية </a:t>
            </a:r>
            <a:r>
              <a:rPr lang="ar-EG" dirty="0" smtClean="0">
                <a:solidFill>
                  <a:srgbClr val="2D3956"/>
                </a:solidFill>
                <a:latin typeface="Alexandria" charset="0"/>
                <a:cs typeface="Alexandria" charset="0"/>
              </a:rPr>
              <a:t>للبحوث في </a:t>
            </a:r>
            <a:r>
              <a:rPr lang="ar-EG" dirty="0">
                <a:solidFill>
                  <a:srgbClr val="2D3956"/>
                </a:solidFill>
                <a:latin typeface="Alexandria" charset="0"/>
                <a:cs typeface="Alexandria" charset="0"/>
              </a:rPr>
              <a:t>العلوم التربوية: المؤسسة الدولية لآفاق المستقبل، 2 ( 3(، ص ٢٨٥ .</a:t>
            </a:r>
          </a:p>
          <a:p>
            <a:pPr algn="justLow" rtl="1">
              <a:lnSpc>
                <a:spcPct val="150000"/>
              </a:lnSpc>
            </a:pPr>
            <a:r>
              <a:rPr lang="ar-EG" dirty="0">
                <a:solidFill>
                  <a:srgbClr val="2D3956"/>
                </a:solidFill>
                <a:latin typeface="Alexandria" charset="0"/>
                <a:cs typeface="Alexandria" charset="0"/>
              </a:rPr>
              <a:t>زكي، قاسم ( ١٠١٥ )، النشر العلمي: </a:t>
            </a:r>
            <a:r>
              <a:rPr lang="ar-EG" dirty="0" err="1">
                <a:solidFill>
                  <a:srgbClr val="2D3956"/>
                </a:solidFill>
                <a:latin typeface="Alexandria" charset="0"/>
                <a:cs typeface="Alexandria" charset="0"/>
              </a:rPr>
              <a:t>صوائب</a:t>
            </a:r>
            <a:r>
              <a:rPr lang="ar-EG" dirty="0">
                <a:solidFill>
                  <a:srgbClr val="2D3956"/>
                </a:solidFill>
                <a:latin typeface="Alexandria" charset="0"/>
                <a:cs typeface="Alexandria" charset="0"/>
              </a:rPr>
              <a:t> ومصائب، ضمن كتاب: النشر العلمي، منظمة المجتمع العلمي العربي.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67176753"/>
      </p:ext>
    </p:extLst>
  </p:cSld>
  <p:clrMapOvr>
    <a:masterClrMapping/>
  </p:clrMapOvr>
  <mc:AlternateContent xmlns:mc="http://schemas.openxmlformats.org/markup-compatibility/2006" xmlns:p14="http://schemas.microsoft.com/office/powerpoint/2010/main">
    <mc:Choice Requires="p14">
      <p:transition spd="slow" p14:dur="2000" advTm="23200"/>
    </mc:Choice>
    <mc:Fallback xmlns="">
      <p:transition spd="slow" advTm="232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221566017"/>
      </p:ext>
    </p:extLst>
  </p:cSld>
  <p:clrMapOvr>
    <a:masterClrMapping/>
  </p:clrMapOvr>
  <mc:AlternateContent xmlns:mc="http://schemas.openxmlformats.org/markup-compatibility/2006" xmlns:p14="http://schemas.microsoft.com/office/powerpoint/2010/main">
    <mc:Choice Requires="p14">
      <p:transition spd="slow" p14:dur="2000" advTm="5971"/>
    </mc:Choice>
    <mc:Fallback xmlns="">
      <p:transition spd="slow" advTm="597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C79328C-5823-4A5F-B896-EF5B0F2D488F}"/>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http://purl.org/dc/dcmitype/"/>
    <ds:schemaRef ds:uri="688354b5-287c-4cda-825e-1d7935aea40e"/>
    <ds:schemaRef ds:uri="http://purl.org/dc/elements/1.1/"/>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8736050</TotalTime>
  <Words>5833</Words>
  <Application>Microsoft Office PowerPoint</Application>
  <PresentationFormat>Widescreen</PresentationFormat>
  <Paragraphs>335</Paragraphs>
  <Slides>42</Slides>
  <Notes>12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42</vt:i4>
      </vt:variant>
    </vt:vector>
  </HeadingPairs>
  <TitlesOfParts>
    <vt:vector size="51"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Desktop</cp:lastModifiedBy>
  <cp:revision>937</cp:revision>
  <dcterms:created xsi:type="dcterms:W3CDTF">2023-04-29T09:08:00Z</dcterms:created>
  <dcterms:modified xsi:type="dcterms:W3CDTF">2024-11-25T23:59:30Z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