
<file path=[Content_Types].xml><?xml version="1.0" encoding="utf-8"?>
<Types xmlns="http://schemas.openxmlformats.org/package/2006/content-types">
  <Default Extension="bin" ContentType="application/vnd.openxmlformats-officedocument.oleObject"/>
  <Default Extension="emf" ContentType="image/x-emf"/>
  <Default Extension="gif" ContentType="image/gif"/>
  <Default Extension="jpeg" ContentType="image/jpeg"/>
  <Default Extension="jpg" ContentType="image/jpeg"/>
  <Default Extension="png" ContentType="image/png"/>
  <Default Extension="rels" ContentType="application/vnd.openxmlformats-package.relationships+xml"/>
  <Default Extension="svg" ContentType="image/svg+xml"/>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5"/>
  </p:notesMasterIdLst>
  <p:sldIdLst>
    <p:sldId id="480" r:id="rId2"/>
    <p:sldId id="303" r:id="rId3"/>
    <p:sldId id="313" r:id="rId4"/>
    <p:sldId id="434" r:id="rId5"/>
    <p:sldId id="374" r:id="rId6"/>
    <p:sldId id="375" r:id="rId7"/>
    <p:sldId id="376" r:id="rId8"/>
    <p:sldId id="380" r:id="rId9"/>
    <p:sldId id="379" r:id="rId10"/>
    <p:sldId id="378" r:id="rId11"/>
    <p:sldId id="377" r:id="rId12"/>
    <p:sldId id="381" r:id="rId13"/>
    <p:sldId id="436" r:id="rId14"/>
    <p:sldId id="382" r:id="rId15"/>
    <p:sldId id="383" r:id="rId16"/>
    <p:sldId id="384" r:id="rId17"/>
    <p:sldId id="385" r:id="rId18"/>
    <p:sldId id="386" r:id="rId19"/>
    <p:sldId id="387" r:id="rId20"/>
    <p:sldId id="388" r:id="rId21"/>
    <p:sldId id="389" r:id="rId22"/>
    <p:sldId id="390" r:id="rId23"/>
    <p:sldId id="391" r:id="rId24"/>
    <p:sldId id="392" r:id="rId25"/>
    <p:sldId id="393" r:id="rId26"/>
    <p:sldId id="438" r:id="rId27"/>
    <p:sldId id="395" r:id="rId28"/>
    <p:sldId id="396" r:id="rId29"/>
    <p:sldId id="397" r:id="rId30"/>
    <p:sldId id="398" r:id="rId31"/>
    <p:sldId id="440" r:id="rId32"/>
    <p:sldId id="399" r:id="rId33"/>
    <p:sldId id="400" r:id="rId34"/>
    <p:sldId id="442" r:id="rId35"/>
    <p:sldId id="401" r:id="rId36"/>
    <p:sldId id="402" r:id="rId37"/>
    <p:sldId id="403" r:id="rId38"/>
    <p:sldId id="404" r:id="rId39"/>
    <p:sldId id="405" r:id="rId40"/>
    <p:sldId id="454" r:id="rId41"/>
    <p:sldId id="406" r:id="rId42"/>
    <p:sldId id="414" r:id="rId43"/>
    <p:sldId id="349"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313"/>
            <p14:sldId id="434"/>
            <p14:sldId id="374"/>
            <p14:sldId id="375"/>
            <p14:sldId id="376"/>
            <p14:sldId id="380"/>
            <p14:sldId id="379"/>
            <p14:sldId id="378"/>
            <p14:sldId id="377"/>
            <p14:sldId id="381"/>
            <p14:sldId id="436"/>
            <p14:sldId id="382"/>
            <p14:sldId id="383"/>
            <p14:sldId id="384"/>
            <p14:sldId id="385"/>
            <p14:sldId id="386"/>
            <p14:sldId id="387"/>
            <p14:sldId id="388"/>
            <p14:sldId id="389"/>
            <p14:sldId id="390"/>
            <p14:sldId id="391"/>
            <p14:sldId id="392"/>
            <p14:sldId id="393"/>
            <p14:sldId id="438"/>
            <p14:sldId id="395"/>
            <p14:sldId id="396"/>
            <p14:sldId id="397"/>
            <p14:sldId id="398"/>
            <p14:sldId id="440"/>
            <p14:sldId id="399"/>
            <p14:sldId id="400"/>
            <p14:sldId id="442"/>
            <p14:sldId id="401"/>
            <p14:sldId id="402"/>
            <p14:sldId id="403"/>
            <p14:sldId id="404"/>
            <p14:sldId id="405"/>
            <p14:sldId id="454"/>
            <p14:sldId id="406"/>
            <p14:sldId id="414"/>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10"/>
    <p:restoredTop sz="93674" autoAdjust="0"/>
  </p:normalViewPr>
  <p:slideViewPr>
    <p:cSldViewPr snapToGrid="0">
      <p:cViewPr varScale="1">
        <p:scale>
          <a:sx n="106" d="100"/>
          <a:sy n="106" d="100"/>
        </p:scale>
        <p:origin x="792" y="17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heme" Target="theme/theme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11/7/23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3058" name="Slide Image Placeholder 1"/>
          <p:cNvSpPr>
            <a:spLocks noGrp="1" noRot="1" noChangeAspect="1" noTextEdit="1"/>
          </p:cNvSpPr>
          <p:nvPr>
            <p:ph type="sldImg"/>
          </p:nvPr>
        </p:nvSpPr>
        <p:spPr bwMode="auto">
          <a:noFill/>
          <a:ln>
            <a:solidFill>
              <a:srgbClr val="000000"/>
            </a:solidFill>
            <a:miter lim="800000"/>
            <a:headEnd/>
            <a:tailEnd/>
          </a:ln>
        </p:spPr>
      </p:sp>
      <p:sp>
        <p:nvSpPr>
          <p:cNvPr id="173059" name="Notes Placeholder 2"/>
          <p:cNvSpPr>
            <a:spLocks noGrp="1"/>
          </p:cNvSpPr>
          <p:nvPr>
            <p:ph type="body" idx="1"/>
          </p:nvPr>
        </p:nvSpPr>
        <p:spPr bwMode="auto">
          <a:noFill/>
        </p:spPr>
        <p:txBody>
          <a:bodyPr/>
          <a:lstStyle/>
          <a:p>
            <a:br>
              <a:rPr lang="en-US" dirty="0"/>
            </a:br>
            <a:endParaRPr lang="en-US" dirty="0"/>
          </a:p>
        </p:txBody>
      </p:sp>
    </p:spTree>
    <p:extLst>
      <p:ext uri="{BB962C8B-B14F-4D97-AF65-F5344CB8AC3E}">
        <p14:creationId xmlns:p14="http://schemas.microsoft.com/office/powerpoint/2010/main" val="311578939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8178"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178179" name="Rectangle 3"/>
          <p:cNvSpPr>
            <a:spLocks noGrp="1" noChangeArrowheads="1"/>
          </p:cNvSpPr>
          <p:nvPr>
            <p:ph type="body" idx="1"/>
          </p:nvPr>
        </p:nvSpPr>
        <p:spPr bwMode="auto">
          <a:noFill/>
        </p:spPr>
        <p:txBody>
          <a:bodyPr/>
          <a:lstStyle/>
          <a:p>
            <a:r>
              <a:rPr lang="en-US" altLang="en-US" b="1" dirty="0">
                <a:ea typeface="ＭＳ Ｐゴシック" pitchFamily="-84" charset="-128"/>
              </a:rPr>
              <a:t>Plant assets </a:t>
            </a:r>
            <a:r>
              <a:rPr lang="en-US" altLang="en-US" dirty="0">
                <a:ea typeface="ＭＳ Ｐゴシック" pitchFamily="-84" charset="-128"/>
              </a:rPr>
              <a:t>are tangible assets used in a company’s operations that have a useful life of more than one accounting period. Plant assets are also called </a:t>
            </a:r>
            <a:r>
              <a:rPr lang="en-US" altLang="en-US" i="1" dirty="0">
                <a:ea typeface="ＭＳ Ｐゴシック" pitchFamily="-84" charset="-128"/>
              </a:rPr>
              <a:t>plant and equipment; property, plant, and equipment (PP&amp;E); </a:t>
            </a:r>
            <a:r>
              <a:rPr lang="en-US" altLang="en-US" dirty="0">
                <a:ea typeface="ＭＳ Ｐゴシック" pitchFamily="-84" charset="-128"/>
              </a:rPr>
              <a:t>or </a:t>
            </a:r>
            <a:r>
              <a:rPr lang="en-US" altLang="en-US" i="1" dirty="0">
                <a:ea typeface="ＭＳ Ｐゴシック" pitchFamily="-84" charset="-128"/>
              </a:rPr>
              <a:t>fixed assets. </a:t>
            </a:r>
            <a:r>
              <a:rPr lang="en-US" altLang="en-US" dirty="0">
                <a:ea typeface="ＭＳ Ｐゴシック" pitchFamily="-84" charset="-128"/>
              </a:rPr>
              <a:t>For many companies, plant assets make up the single largest class of assets they own. </a:t>
            </a:r>
          </a:p>
          <a:p>
            <a:endParaRPr lang="en-US" altLang="en-US" dirty="0">
              <a:ea typeface="ＭＳ Ｐゴシック" pitchFamily="-84" charset="-128"/>
            </a:endParaRPr>
          </a:p>
        </p:txBody>
      </p:sp>
    </p:spTree>
    <p:extLst>
      <p:ext uri="{BB962C8B-B14F-4D97-AF65-F5344CB8AC3E}">
        <p14:creationId xmlns:p14="http://schemas.microsoft.com/office/powerpoint/2010/main" val="117496549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9202"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179203" name="Rectangle 3"/>
          <p:cNvSpPr>
            <a:spLocks noGrp="1" noChangeArrowheads="1"/>
          </p:cNvSpPr>
          <p:nvPr>
            <p:ph type="body" idx="1"/>
          </p:nvPr>
        </p:nvSpPr>
        <p:spPr bwMode="auto">
          <a:noFill/>
        </p:spPr>
        <p:txBody>
          <a:bodyPr/>
          <a:lstStyle/>
          <a:p>
            <a:r>
              <a:rPr lang="en-US" altLang="en-US" dirty="0">
                <a:ea typeface="ＭＳ Ｐゴシック" pitchFamily="-84" charset="-128"/>
              </a:rPr>
              <a:t>The four main issues in accounting for plant assets: (1) computing the costs of plant assets, (2) allocating the costs of plant assets (less any salvage amounts) against revenues for the periods they benefit, (3) accounting for expenditures such as repairs and improvements to plant assets, and (4) recording the disposal of plant assets. </a:t>
            </a:r>
          </a:p>
          <a:p>
            <a:br>
              <a:rPr lang="en-US" altLang="en-US" dirty="0">
                <a:ea typeface="ＭＳ Ｐゴシック" pitchFamily="-84" charset="-128"/>
              </a:rPr>
            </a:br>
            <a:endParaRPr lang="en-US" altLang="en-US" dirty="0">
              <a:ea typeface="ＭＳ Ｐゴシック" pitchFamily="-84" charset="-128"/>
            </a:endParaRPr>
          </a:p>
        </p:txBody>
      </p:sp>
    </p:spTree>
    <p:extLst>
      <p:ext uri="{BB962C8B-B14F-4D97-AF65-F5344CB8AC3E}">
        <p14:creationId xmlns:p14="http://schemas.microsoft.com/office/powerpoint/2010/main" val="131791364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0226" name="Rectangle 1026"/>
          <p:cNvSpPr>
            <a:spLocks noGrp="1" noRot="1" noChangeAspect="1" noChangeArrowheads="1" noTextEdit="1"/>
          </p:cNvSpPr>
          <p:nvPr>
            <p:ph type="sldImg"/>
          </p:nvPr>
        </p:nvSpPr>
        <p:spPr bwMode="auto">
          <a:noFill/>
          <a:ln>
            <a:solidFill>
              <a:srgbClr val="000000"/>
            </a:solidFill>
            <a:miter lim="800000"/>
            <a:headEnd/>
            <a:tailEnd/>
          </a:ln>
        </p:spPr>
      </p:sp>
      <p:sp>
        <p:nvSpPr>
          <p:cNvPr id="180227" name="Rectangle 1027"/>
          <p:cNvSpPr>
            <a:spLocks noGrp="1" noChangeArrowheads="1"/>
          </p:cNvSpPr>
          <p:nvPr>
            <p:ph type="body" idx="1"/>
          </p:nvPr>
        </p:nvSpPr>
        <p:spPr bwMode="auto">
          <a:noFill/>
        </p:spPr>
        <p:txBody>
          <a:bodyPr/>
          <a:lstStyle/>
          <a:p>
            <a:r>
              <a:rPr lang="en-US" altLang="en-US" dirty="0">
                <a:ea typeface="ＭＳ Ｐゴシック" pitchFamily="-84" charset="-128"/>
              </a:rPr>
              <a:t>Plant assets are recorded at cost when acquired. This is consistent with the </a:t>
            </a:r>
            <a:r>
              <a:rPr lang="en-US" altLang="en-US" i="1" dirty="0">
                <a:ea typeface="ＭＳ Ｐゴシック" pitchFamily="-84" charset="-128"/>
              </a:rPr>
              <a:t>cost principle. </a:t>
            </a:r>
            <a:r>
              <a:rPr lang="en-US" altLang="en-US" b="1" dirty="0">
                <a:ea typeface="ＭＳ Ｐゴシック" pitchFamily="-84" charset="-128"/>
              </a:rPr>
              <a:t>Cost </a:t>
            </a:r>
            <a:r>
              <a:rPr lang="en-US" altLang="en-US" dirty="0">
                <a:ea typeface="ＭＳ Ｐゴシック" pitchFamily="-84" charset="-128"/>
              </a:rPr>
              <a:t>includes all normal and reasonable expenditures necessary to get the asset in place and ready for its intended use. The cost of a factory machine, for instance, includes its invoice cost less any discount, plus any necessary freight, unpacking, assembling, installing, and testing costs. Examples are the costs of building a base for a machine, providing electrical hookups, and testing the asset before using it in operations.</a:t>
            </a:r>
          </a:p>
          <a:p>
            <a:endParaRPr lang="en-US" altLang="en-US" dirty="0">
              <a:ea typeface="ＭＳ Ｐゴシック" pitchFamily="-84" charset="-128"/>
            </a:endParaRPr>
          </a:p>
        </p:txBody>
      </p:sp>
    </p:spTree>
    <p:extLst>
      <p:ext uri="{BB962C8B-B14F-4D97-AF65-F5344CB8AC3E}">
        <p14:creationId xmlns:p14="http://schemas.microsoft.com/office/powerpoint/2010/main" val="381801018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1250"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181251" name="Rectangle 3"/>
          <p:cNvSpPr>
            <a:spLocks noGrp="1" noChangeArrowheads="1"/>
          </p:cNvSpPr>
          <p:nvPr>
            <p:ph type="body" idx="1"/>
          </p:nvPr>
        </p:nvSpPr>
        <p:spPr bwMode="auto">
          <a:noFill/>
        </p:spPr>
        <p:txBody>
          <a:bodyPr/>
          <a:lstStyle/>
          <a:p>
            <a:r>
              <a:rPr lang="en-US" altLang="en-US" dirty="0">
                <a:ea typeface="ＭＳ Ｐゴシック" pitchFamily="-84" charset="-128"/>
              </a:rPr>
              <a:t>The costs of machinery and equipment consist of all costs normal and necessary to purchase them and prepare them for their intended use. These include the purchase price, taxes, transportation charges, insurance while in transit, and the installing, assembling, and testing of the machinery and equipment.</a:t>
            </a:r>
          </a:p>
        </p:txBody>
      </p:sp>
    </p:spTree>
    <p:extLst>
      <p:ext uri="{BB962C8B-B14F-4D97-AF65-F5344CB8AC3E}">
        <p14:creationId xmlns:p14="http://schemas.microsoft.com/office/powerpoint/2010/main" val="332312755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2274"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182275" name="Rectangle 3"/>
          <p:cNvSpPr>
            <a:spLocks noGrp="1" noChangeArrowheads="1"/>
          </p:cNvSpPr>
          <p:nvPr>
            <p:ph type="body" idx="1"/>
          </p:nvPr>
        </p:nvSpPr>
        <p:spPr bwMode="auto">
          <a:noFill/>
        </p:spPr>
        <p:txBody>
          <a:bodyPr/>
          <a:lstStyle/>
          <a:p>
            <a:r>
              <a:rPr lang="en-US" altLang="en-US" dirty="0">
                <a:ea typeface="ＭＳ Ｐゴシック" pitchFamily="-84" charset="-128"/>
              </a:rPr>
              <a:t>A Building account is charged for the costs of purchasing or constructing a building that is used in operations. When purchased, a building’s costs usually include its purchase price, brokerage fees, taxes, title fees, and attorney fees. Its costs also include all expenditures to ready it for its intended use, including any necessary repairs or renovations such as wiring, lighting, flooring, and wall coverings. </a:t>
            </a:r>
          </a:p>
          <a:p>
            <a:endParaRPr lang="en-US" altLang="en-US" dirty="0">
              <a:ea typeface="ＭＳ Ｐゴシック" pitchFamily="-84" charset="-128"/>
            </a:endParaRPr>
          </a:p>
          <a:p>
            <a:r>
              <a:rPr lang="en-US" altLang="en-US" dirty="0">
                <a:ea typeface="ＭＳ Ｐゴシック" pitchFamily="-84" charset="-128"/>
              </a:rPr>
              <a:t>When a company constructs a building or any plant asset for its own use, its costs include materials and labor plus a reasonable amount of indirect overhead cost. Overhead includes the costs of items such as heat, lighting, power, and depreciation on machinery used to construct the asset. Costs of construction also include design fees, building permits, and insurance during construction. </a:t>
            </a:r>
          </a:p>
          <a:p>
            <a:endParaRPr lang="en-US" altLang="en-US" dirty="0">
              <a:ea typeface="ＭＳ Ｐゴシック" pitchFamily="-84" charset="-128"/>
            </a:endParaRPr>
          </a:p>
        </p:txBody>
      </p:sp>
    </p:spTree>
    <p:extLst>
      <p:ext uri="{BB962C8B-B14F-4D97-AF65-F5344CB8AC3E}">
        <p14:creationId xmlns:p14="http://schemas.microsoft.com/office/powerpoint/2010/main" val="126069144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3298"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183299" name="Rectangle 3"/>
          <p:cNvSpPr>
            <a:spLocks noGrp="1" noChangeArrowheads="1"/>
          </p:cNvSpPr>
          <p:nvPr>
            <p:ph type="body" idx="1"/>
          </p:nvPr>
        </p:nvSpPr>
        <p:spPr bwMode="auto">
          <a:noFill/>
        </p:spPr>
        <p:txBody>
          <a:bodyPr/>
          <a:lstStyle/>
          <a:p>
            <a:r>
              <a:rPr lang="en-US" altLang="en-US" b="1" dirty="0">
                <a:ea typeface="ＭＳ Ｐゴシック" pitchFamily="-84" charset="-128"/>
              </a:rPr>
              <a:t>Land improvements </a:t>
            </a:r>
            <a:r>
              <a:rPr lang="en-US" altLang="en-US" dirty="0">
                <a:ea typeface="ＭＳ Ｐゴシック" pitchFamily="-84" charset="-128"/>
              </a:rPr>
              <a:t>are additions to land and have limited useful lives. Examples are parking lot surfaces, driveways, walkways, fences, landscaping, and sprinkling and lighting systems. Costs of land improvements include expenditures necessary to make those improvements ready for their intended use. While the costs of these improvements increase the usefulness of the land, they are charged to a separate Land Improvement account so that their costs can be allocated to the periods they benefit.</a:t>
            </a:r>
          </a:p>
          <a:p>
            <a:endParaRPr lang="en-US" altLang="en-US" dirty="0">
              <a:ea typeface="ＭＳ Ｐゴシック" pitchFamily="-84" charset="-128"/>
            </a:endParaRPr>
          </a:p>
        </p:txBody>
      </p:sp>
    </p:spTree>
    <p:extLst>
      <p:ext uri="{BB962C8B-B14F-4D97-AF65-F5344CB8AC3E}">
        <p14:creationId xmlns:p14="http://schemas.microsoft.com/office/powerpoint/2010/main" val="419570771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22"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184323" name="Rectangle 3"/>
          <p:cNvSpPr>
            <a:spLocks noGrp="1" noChangeArrowheads="1"/>
          </p:cNvSpPr>
          <p:nvPr>
            <p:ph type="body" idx="1"/>
          </p:nvPr>
        </p:nvSpPr>
        <p:spPr bwMode="auto">
          <a:noFill/>
        </p:spPr>
        <p:txBody>
          <a:bodyPr/>
          <a:lstStyle/>
          <a:p>
            <a:r>
              <a:rPr lang="en-US" altLang="en-US" dirty="0">
                <a:ea typeface="ＭＳ Ｐゴシック" pitchFamily="-84" charset="-128"/>
              </a:rPr>
              <a:t>Land is the earth’s surface and has an indefinite (unlimited) life. Costs of land include expenditures necessary to make that property ready for its intended use. When land is purchased for a building site, its cost includes the total amount paid for the land, including any real estate commissions, title insurance fees, legal fees, and any accrued property taxes paid by the purchaser. Payments for surveying, clearing, grading, and draining also are included in the cost of land. Other costs include government assessments, whether incurred at the time of purchase or later, for items such as public roadways, sewers, and sidewalks. These assessments are included because they permanently add to the land’s value. Land purchased as a building site sometimes includes structures that must be removed. In such cases, the total purchase price is charged to the Land account as is the cost of removing the structures, less any amounts recovered through sale of salvaged materials. </a:t>
            </a:r>
          </a:p>
          <a:p>
            <a:br>
              <a:rPr lang="en-US" altLang="en-US" dirty="0">
                <a:ea typeface="ＭＳ Ｐゴシック" pitchFamily="-84" charset="-128"/>
              </a:rPr>
            </a:br>
            <a:endParaRPr lang="en-US" altLang="en-US" dirty="0">
              <a:ea typeface="ＭＳ Ｐゴシック" pitchFamily="-84" charset="-128"/>
            </a:endParaRPr>
          </a:p>
          <a:p>
            <a:endParaRPr lang="en-US" altLang="en-US" dirty="0">
              <a:ea typeface="ＭＳ Ｐゴシック" pitchFamily="-84" charset="-128"/>
            </a:endParaRPr>
          </a:p>
        </p:txBody>
      </p:sp>
    </p:spTree>
    <p:extLst>
      <p:ext uri="{BB962C8B-B14F-4D97-AF65-F5344CB8AC3E}">
        <p14:creationId xmlns:p14="http://schemas.microsoft.com/office/powerpoint/2010/main" val="144632135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5346"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185347" name="Rectangle 3"/>
          <p:cNvSpPr>
            <a:spLocks noGrp="1" noChangeArrowheads="1"/>
          </p:cNvSpPr>
          <p:nvPr>
            <p:ph type="body" idx="1"/>
          </p:nvPr>
        </p:nvSpPr>
        <p:spPr bwMode="auto">
          <a:noFill/>
        </p:spPr>
        <p:txBody>
          <a:bodyPr/>
          <a:lstStyle/>
          <a:p>
            <a:r>
              <a:rPr lang="en-US" altLang="en-US" dirty="0">
                <a:ea typeface="ＭＳ Ｐゴシック" pitchFamily="-84" charset="-128"/>
              </a:rPr>
              <a:t>Plant assets sometimes are purchased as a group in a single transaction for a lump-sum price. This transaction is called a </a:t>
            </a:r>
            <a:r>
              <a:rPr lang="en-US" altLang="en-US" i="1" dirty="0">
                <a:ea typeface="ＭＳ Ｐゴシック" pitchFamily="-84" charset="-128"/>
              </a:rPr>
              <a:t>lump-sum purchase, </a:t>
            </a:r>
            <a:r>
              <a:rPr lang="en-US" altLang="en-US" dirty="0">
                <a:ea typeface="ＭＳ Ｐゴシック" pitchFamily="-84" charset="-128"/>
              </a:rPr>
              <a:t>or </a:t>
            </a:r>
            <a:r>
              <a:rPr lang="en-US" altLang="en-US" i="1" dirty="0">
                <a:ea typeface="ＭＳ Ｐゴシック" pitchFamily="-84" charset="-128"/>
              </a:rPr>
              <a:t>group, bulk, </a:t>
            </a:r>
            <a:r>
              <a:rPr lang="en-US" altLang="en-US" dirty="0">
                <a:ea typeface="ＭＳ Ｐゴシック" pitchFamily="-84" charset="-128"/>
              </a:rPr>
              <a:t>or </a:t>
            </a:r>
            <a:r>
              <a:rPr lang="en-US" altLang="en-US" i="1" dirty="0">
                <a:ea typeface="ＭＳ Ｐゴシック" pitchFamily="-84" charset="-128"/>
              </a:rPr>
              <a:t>basket purchase. </a:t>
            </a:r>
            <a:r>
              <a:rPr lang="en-US" altLang="en-US" dirty="0">
                <a:ea typeface="ＭＳ Ｐゴシック" pitchFamily="-84" charset="-128"/>
              </a:rPr>
              <a:t>When this occurs, we allocate the cost of the purchase among the different types of assets acquired based on their </a:t>
            </a:r>
            <a:r>
              <a:rPr lang="en-US" altLang="en-US" i="1" dirty="0">
                <a:ea typeface="ＭＳ Ｐゴシック" pitchFamily="-84" charset="-128"/>
              </a:rPr>
              <a:t>relative market values, </a:t>
            </a:r>
            <a:r>
              <a:rPr lang="en-US" altLang="en-US" dirty="0">
                <a:ea typeface="ＭＳ Ｐゴシック" pitchFamily="-84" charset="-128"/>
              </a:rPr>
              <a:t>which can be estimated by appraisal or by using the tax-assessed valuations of the assets. To illustrate, assume </a:t>
            </a:r>
            <a:r>
              <a:rPr lang="en-US" altLang="en-US" b="1" dirty="0">
                <a:ea typeface="ＭＳ Ｐゴシック" pitchFamily="-84" charset="-128"/>
              </a:rPr>
              <a:t>CarMax </a:t>
            </a:r>
            <a:r>
              <a:rPr lang="en-US" altLang="en-US" dirty="0">
                <a:ea typeface="ＭＳ Ｐゴシック" pitchFamily="-84" charset="-128"/>
              </a:rPr>
              <a:t>paid $90,000 cash to acquire a group of items consisting of a building appraised at $60,000 and land appraised at $40,000. The $90,000 cost is allocated based on appraised values as shown in this slide.</a:t>
            </a:r>
          </a:p>
          <a:p>
            <a:endParaRPr lang="en-US" altLang="en-US" dirty="0">
              <a:ea typeface="ＭＳ Ｐゴシック" pitchFamily="-84" charset="-128"/>
            </a:endParaRPr>
          </a:p>
          <a:p>
            <a:pPr defTabSz="939363">
              <a:defRPr/>
            </a:pPr>
            <a:r>
              <a:rPr lang="en-US" b="1" dirty="0"/>
              <a:t>Review what you have learned in the following NEED-TO-KNOW Slide.</a:t>
            </a:r>
            <a:endParaRPr lang="en-US" altLang="en-US" dirty="0">
              <a:ea typeface="ＭＳ Ｐゴシック" pitchFamily="-84" charset="-128"/>
            </a:endParaRPr>
          </a:p>
          <a:p>
            <a:endParaRPr lang="en-US" altLang="en-US" dirty="0">
              <a:ea typeface="ＭＳ Ｐゴシック" pitchFamily="-84" charset="-128"/>
            </a:endParaRPr>
          </a:p>
          <a:p>
            <a:endParaRPr lang="en-US" altLang="en-US" dirty="0">
              <a:ea typeface="ＭＳ Ｐゴシック" pitchFamily="-84" charset="-128"/>
            </a:endParaRPr>
          </a:p>
          <a:p>
            <a:endParaRPr lang="en-US" altLang="en-US" dirty="0">
              <a:ea typeface="ＭＳ Ｐゴシック" pitchFamily="-84" charset="-128"/>
            </a:endParaRPr>
          </a:p>
          <a:p>
            <a:endParaRPr lang="en-US" altLang="en-US" dirty="0">
              <a:ea typeface="ＭＳ Ｐゴシック" pitchFamily="-84" charset="-128"/>
            </a:endParaRPr>
          </a:p>
        </p:txBody>
      </p:sp>
    </p:spTree>
    <p:extLst>
      <p:ext uri="{BB962C8B-B14F-4D97-AF65-F5344CB8AC3E}">
        <p14:creationId xmlns:p14="http://schemas.microsoft.com/office/powerpoint/2010/main" val="201101383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3058" name="Slide Image Placeholder 1"/>
          <p:cNvSpPr>
            <a:spLocks noGrp="1" noRot="1" noChangeAspect="1" noTextEdit="1"/>
          </p:cNvSpPr>
          <p:nvPr>
            <p:ph type="sldImg"/>
          </p:nvPr>
        </p:nvSpPr>
        <p:spPr bwMode="auto">
          <a:noFill/>
          <a:ln>
            <a:solidFill>
              <a:srgbClr val="000000"/>
            </a:solidFill>
            <a:miter lim="800000"/>
            <a:headEnd/>
            <a:tailEnd/>
          </a:ln>
        </p:spPr>
      </p:sp>
      <p:sp>
        <p:nvSpPr>
          <p:cNvPr id="173059" name="Notes Placeholder 2"/>
          <p:cNvSpPr>
            <a:spLocks noGrp="1"/>
          </p:cNvSpPr>
          <p:nvPr>
            <p:ph type="body" idx="1"/>
          </p:nvPr>
        </p:nvSpPr>
        <p:spPr bwMode="auto">
          <a:noFill/>
        </p:spPr>
        <p:txBody>
          <a:bodyPr/>
          <a:lstStyle/>
          <a:p>
            <a:br>
              <a:rPr lang="en-US" dirty="0"/>
            </a:br>
            <a:endParaRPr lang="en-US" dirty="0"/>
          </a:p>
        </p:txBody>
      </p:sp>
    </p:spTree>
    <p:extLst>
      <p:ext uri="{BB962C8B-B14F-4D97-AF65-F5344CB8AC3E}">
        <p14:creationId xmlns:p14="http://schemas.microsoft.com/office/powerpoint/2010/main" val="175420267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7394" name="Rectangle 2"/>
          <p:cNvSpPr>
            <a:spLocks noGrp="1" noRot="1" noChangeAspect="1" noChangeArrowheads="1" noTextEdit="1"/>
          </p:cNvSpPr>
          <p:nvPr>
            <p:ph type="sldImg"/>
          </p:nvPr>
        </p:nvSpPr>
        <p:spPr bwMode="auto">
          <a:xfrm>
            <a:off x="430213" y="708025"/>
            <a:ext cx="6218237" cy="3498850"/>
          </a:xfrm>
          <a:solidFill>
            <a:srgbClr val="FFFFFF"/>
          </a:solidFill>
          <a:ln>
            <a:solidFill>
              <a:srgbClr val="000000"/>
            </a:solidFill>
            <a:miter lim="800000"/>
            <a:headEnd/>
            <a:tailEnd/>
          </a:ln>
        </p:spPr>
      </p:sp>
      <p:sp>
        <p:nvSpPr>
          <p:cNvPr id="187395" name="Rectangle 3"/>
          <p:cNvSpPr>
            <a:spLocks noGrp="1" noChangeArrowheads="1"/>
          </p:cNvSpPr>
          <p:nvPr>
            <p:ph type="body" idx="1"/>
          </p:nvPr>
        </p:nvSpPr>
        <p:spPr bwMode="auto">
          <a:xfrm>
            <a:off x="943610" y="4447461"/>
            <a:ext cx="5189855" cy="4213384"/>
          </a:xfrm>
          <a:solidFill>
            <a:srgbClr val="FFFFFF"/>
          </a:solidFill>
        </p:spPr>
        <p:txBody>
          <a:bodyPr/>
          <a:lstStyle/>
          <a:p>
            <a:r>
              <a:rPr lang="en-US" altLang="en-US" b="1" dirty="0">
                <a:ea typeface="ＭＳ Ｐゴシック" pitchFamily="-84" charset="-128"/>
              </a:rPr>
              <a:t>Depreciation </a:t>
            </a:r>
            <a:r>
              <a:rPr lang="en-US" altLang="en-US" dirty="0">
                <a:ea typeface="ＭＳ Ｐゴシック" pitchFamily="-84" charset="-128"/>
              </a:rPr>
              <a:t>is the process of allocating the cost of a plant asset to expense in the accounting periods benefiting from its use. Depreciation does not measure the decline in the asset’s market value each period, nor does it measure the asset’s physical deterioration. Because depreciation reflects the cost of using a plant asset, depreciation charges are only recorded when the asset is actually in service. </a:t>
            </a:r>
          </a:p>
          <a:p>
            <a:endParaRPr lang="en-US" altLang="en-US" dirty="0">
              <a:ea typeface="ＭＳ Ｐゴシック" pitchFamily="-84" charset="-128"/>
            </a:endParaRPr>
          </a:p>
        </p:txBody>
      </p:sp>
    </p:spTree>
    <p:extLst>
      <p:ext uri="{BB962C8B-B14F-4D97-AF65-F5344CB8AC3E}">
        <p14:creationId xmlns:p14="http://schemas.microsoft.com/office/powerpoint/2010/main" val="259678604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8418"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188419" name="Rectangle 3"/>
          <p:cNvSpPr>
            <a:spLocks noGrp="1" noChangeArrowheads="1"/>
          </p:cNvSpPr>
          <p:nvPr>
            <p:ph type="body" idx="1"/>
          </p:nvPr>
        </p:nvSpPr>
        <p:spPr bwMode="auto">
          <a:noFill/>
        </p:spPr>
        <p:txBody>
          <a:bodyPr/>
          <a:lstStyle/>
          <a:p>
            <a:r>
              <a:rPr lang="en-US" altLang="en-US" dirty="0">
                <a:ea typeface="ＭＳ Ｐゴシック" pitchFamily="-84" charset="-128"/>
              </a:rPr>
              <a:t>Factors that determine depreciation are (1) cost, (2) salvage value, and (3) useful life.</a:t>
            </a:r>
          </a:p>
          <a:p>
            <a:endParaRPr lang="en-US" altLang="en-US" dirty="0">
              <a:ea typeface="ＭＳ Ｐゴシック" pitchFamily="-84" charset="-128"/>
            </a:endParaRPr>
          </a:p>
          <a:p>
            <a:r>
              <a:rPr lang="en-US" altLang="en-US" b="1" dirty="0">
                <a:ea typeface="ＭＳ Ｐゴシック" pitchFamily="-84" charset="-128"/>
              </a:rPr>
              <a:t>Cost  - </a:t>
            </a:r>
            <a:r>
              <a:rPr lang="en-US" altLang="en-US" dirty="0">
                <a:ea typeface="ＭＳ Ｐゴシック" pitchFamily="-84" charset="-128"/>
              </a:rPr>
              <a:t>The </a:t>
            </a:r>
            <a:r>
              <a:rPr lang="en-US" altLang="en-US" b="1" dirty="0">
                <a:ea typeface="ＭＳ Ｐゴシック" pitchFamily="-84" charset="-128"/>
              </a:rPr>
              <a:t>cost </a:t>
            </a:r>
            <a:r>
              <a:rPr lang="en-US" altLang="en-US" dirty="0">
                <a:ea typeface="ＭＳ Ｐゴシック" pitchFamily="-84" charset="-128"/>
              </a:rPr>
              <a:t>of a plant asset consists of all necessary and reasonable expenditures to acquire it and to prepare it for its intended use.</a:t>
            </a:r>
          </a:p>
          <a:p>
            <a:endParaRPr lang="en-US" altLang="en-US" dirty="0">
              <a:ea typeface="ＭＳ Ｐゴシック" pitchFamily="-84" charset="-128"/>
            </a:endParaRPr>
          </a:p>
          <a:p>
            <a:r>
              <a:rPr lang="en-US" altLang="en-US" b="1" dirty="0">
                <a:ea typeface="ＭＳ Ｐゴシック" pitchFamily="-84" charset="-128"/>
              </a:rPr>
              <a:t>Salvage Value - </a:t>
            </a:r>
            <a:r>
              <a:rPr lang="en-US" altLang="en-US" dirty="0">
                <a:ea typeface="ＭＳ Ｐゴシック" pitchFamily="-84" charset="-128"/>
              </a:rPr>
              <a:t>also called </a:t>
            </a:r>
            <a:r>
              <a:rPr lang="en-US" altLang="en-US" i="1" dirty="0">
                <a:ea typeface="ＭＳ Ｐゴシック" pitchFamily="-84" charset="-128"/>
              </a:rPr>
              <a:t>residual value </a:t>
            </a:r>
            <a:r>
              <a:rPr lang="en-US" altLang="en-US" dirty="0">
                <a:ea typeface="ＭＳ Ｐゴシック" pitchFamily="-84" charset="-128"/>
              </a:rPr>
              <a:t>or </a:t>
            </a:r>
            <a:r>
              <a:rPr lang="en-US" altLang="en-US" i="1" dirty="0">
                <a:ea typeface="ＭＳ Ｐゴシック" pitchFamily="-84" charset="-128"/>
              </a:rPr>
              <a:t>scrap value, </a:t>
            </a:r>
            <a:r>
              <a:rPr lang="en-US" altLang="en-US" dirty="0">
                <a:ea typeface="ＭＳ Ｐゴシック" pitchFamily="-84" charset="-128"/>
              </a:rPr>
              <a:t>is an estimate of the asset’s value at the end of its benefit period. This is the amount the owner expects to receive from disposing of the asset at the end of its benefit period. If the asset is expected to be traded in on a new asset, its salvage value is the expected trade-in value.</a:t>
            </a:r>
          </a:p>
          <a:p>
            <a:endParaRPr lang="en-US" altLang="en-US" dirty="0">
              <a:ea typeface="ＭＳ Ｐゴシック" pitchFamily="-84" charset="-128"/>
            </a:endParaRPr>
          </a:p>
          <a:p>
            <a:r>
              <a:rPr lang="en-US" altLang="en-US" b="1" dirty="0">
                <a:ea typeface="ＭＳ Ｐゴシック" pitchFamily="-84" charset="-128"/>
              </a:rPr>
              <a:t>Useful Life - </a:t>
            </a:r>
            <a:r>
              <a:rPr lang="en-US" altLang="en-US" dirty="0">
                <a:ea typeface="ＭＳ Ｐゴシック" pitchFamily="-84" charset="-128"/>
              </a:rPr>
              <a:t>The </a:t>
            </a:r>
            <a:r>
              <a:rPr lang="en-US" altLang="en-US" b="1" dirty="0">
                <a:ea typeface="ＭＳ Ｐゴシック" pitchFamily="-84" charset="-128"/>
              </a:rPr>
              <a:t>useful life </a:t>
            </a:r>
            <a:r>
              <a:rPr lang="en-US" altLang="en-US" dirty="0">
                <a:ea typeface="ＭＳ Ｐゴシック" pitchFamily="-84" charset="-128"/>
              </a:rPr>
              <a:t>of a plant asset is the length of time it is productively used in a company’s operations. Useful life, also called </a:t>
            </a:r>
            <a:r>
              <a:rPr lang="en-US" altLang="en-US" i="1" dirty="0">
                <a:ea typeface="ＭＳ Ｐゴシック" pitchFamily="-84" charset="-128"/>
              </a:rPr>
              <a:t>service life, </a:t>
            </a:r>
            <a:r>
              <a:rPr lang="en-US" altLang="en-US" dirty="0">
                <a:ea typeface="ＭＳ Ｐゴシック" pitchFamily="-84" charset="-128"/>
              </a:rPr>
              <a:t>might not be as long as the asset’s total productive life. For example, the productive life of a computer can be eight years or more. Some companies, however, trade in old computers for new ones every two years. In this case, these computers have a two-year useful life, meaning the cost of these computers (less their expected trade-in values) is charged to depreciation expense over a two-year period.</a:t>
            </a:r>
          </a:p>
          <a:p>
            <a:endParaRPr lang="en-US" altLang="en-US" dirty="0">
              <a:ea typeface="ＭＳ Ｐゴシック" pitchFamily="-84" charset="-128"/>
            </a:endParaRPr>
          </a:p>
        </p:txBody>
      </p:sp>
    </p:spTree>
    <p:extLst>
      <p:ext uri="{BB962C8B-B14F-4D97-AF65-F5344CB8AC3E}">
        <p14:creationId xmlns:p14="http://schemas.microsoft.com/office/powerpoint/2010/main" val="12116976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9442"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189443" name="Rectangle 3"/>
          <p:cNvSpPr>
            <a:spLocks noGrp="1" noChangeArrowheads="1"/>
          </p:cNvSpPr>
          <p:nvPr>
            <p:ph type="body" idx="1"/>
          </p:nvPr>
        </p:nvSpPr>
        <p:spPr bwMode="auto">
          <a:noFill/>
        </p:spPr>
        <p:txBody>
          <a:bodyPr/>
          <a:lstStyle/>
          <a:p>
            <a:r>
              <a:rPr lang="en-US" altLang="en-US" dirty="0">
                <a:ea typeface="ＭＳ Ｐゴシック" pitchFamily="-84" charset="-128"/>
              </a:rPr>
              <a:t>Depreciation methods are used to allocate a plant asset’s cost over the accounting periods in its useful life. The most frequently used method of depreciation is the straight-line method. Another common depreciation method is the units-of-production method. We explain both of these methods in this section. This section also describes accelerated depreciation methods, with a focus on the declining-balance method.</a:t>
            </a:r>
          </a:p>
          <a:p>
            <a:endParaRPr lang="en-US" altLang="en-US" dirty="0">
              <a:ea typeface="ＭＳ Ｐゴシック" pitchFamily="-84" charset="-128"/>
            </a:endParaRPr>
          </a:p>
          <a:p>
            <a:r>
              <a:rPr lang="en-US" altLang="en-US" dirty="0">
                <a:ea typeface="ＭＳ Ｐゴシック" pitchFamily="-84" charset="-128"/>
              </a:rPr>
              <a:t>The computations in this section use information about a machine that inspects athletic shoes before packaging. Manufacturers such as </a:t>
            </a:r>
            <a:r>
              <a:rPr lang="en-US" altLang="en-US" b="1" dirty="0">
                <a:ea typeface="ＭＳ Ｐゴシック" pitchFamily="-84" charset="-128"/>
              </a:rPr>
              <a:t>Converse</a:t>
            </a:r>
            <a:r>
              <a:rPr lang="en-US" altLang="en-US" dirty="0">
                <a:ea typeface="ＭＳ Ｐゴシック" pitchFamily="-84" charset="-128"/>
              </a:rPr>
              <a:t>, </a:t>
            </a:r>
            <a:r>
              <a:rPr lang="en-US" altLang="en-US" b="1" dirty="0">
                <a:ea typeface="ＭＳ Ｐゴシック" pitchFamily="-84" charset="-128"/>
              </a:rPr>
              <a:t>Reebok</a:t>
            </a:r>
            <a:r>
              <a:rPr lang="en-US" altLang="en-US" dirty="0">
                <a:ea typeface="ＭＳ Ｐゴシック" pitchFamily="-84" charset="-128"/>
              </a:rPr>
              <a:t>, A</a:t>
            </a:r>
            <a:r>
              <a:rPr lang="en-US" altLang="en-US" b="1" dirty="0">
                <a:ea typeface="ＭＳ Ｐゴシック" pitchFamily="-84" charset="-128"/>
              </a:rPr>
              <a:t>didas</a:t>
            </a:r>
            <a:r>
              <a:rPr lang="en-US" altLang="en-US" dirty="0">
                <a:ea typeface="ＭＳ Ｐゴシック" pitchFamily="-84" charset="-128"/>
              </a:rPr>
              <a:t>, and </a:t>
            </a:r>
            <a:r>
              <a:rPr lang="en-US" altLang="en-US" b="1" dirty="0">
                <a:ea typeface="ＭＳ Ｐゴシック" pitchFamily="-84" charset="-128"/>
              </a:rPr>
              <a:t>Fila </a:t>
            </a:r>
            <a:r>
              <a:rPr lang="en-US" altLang="en-US" dirty="0">
                <a:ea typeface="ＭＳ Ｐゴシック" pitchFamily="-84" charset="-128"/>
              </a:rPr>
              <a:t>use this machine. Data for this machine are presented in this slide.</a:t>
            </a:r>
          </a:p>
          <a:p>
            <a:endParaRPr lang="en-US" altLang="en-US" dirty="0">
              <a:ea typeface="ＭＳ Ｐゴシック" pitchFamily="-84" charset="-128"/>
            </a:endParaRPr>
          </a:p>
          <a:p>
            <a:r>
              <a:rPr lang="en-US" altLang="en-US" dirty="0">
                <a:ea typeface="ＭＳ Ｐゴシック" pitchFamily="-84" charset="-128"/>
              </a:rPr>
              <a:t>We will use this to illustrate depreciation using the three methods listed. Let’s begin by looking at straight-line depreciation.</a:t>
            </a:r>
          </a:p>
          <a:p>
            <a:endParaRPr lang="en-US" altLang="en-US" dirty="0">
              <a:ea typeface="ＭＳ Ｐゴシック" pitchFamily="-84" charset="-128"/>
            </a:endParaRPr>
          </a:p>
        </p:txBody>
      </p:sp>
    </p:spTree>
    <p:extLst>
      <p:ext uri="{BB962C8B-B14F-4D97-AF65-F5344CB8AC3E}">
        <p14:creationId xmlns:p14="http://schemas.microsoft.com/office/powerpoint/2010/main" val="36297925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0466"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190467" name="Rectangle 3"/>
          <p:cNvSpPr>
            <a:spLocks noGrp="1" noChangeArrowheads="1"/>
          </p:cNvSpPr>
          <p:nvPr>
            <p:ph type="body" idx="1"/>
          </p:nvPr>
        </p:nvSpPr>
        <p:spPr bwMode="auto">
          <a:noFill/>
        </p:spPr>
        <p:txBody>
          <a:bodyPr/>
          <a:lstStyle/>
          <a:p>
            <a:r>
              <a:rPr lang="en-US" altLang="en-US" b="1" dirty="0">
                <a:ea typeface="ＭＳ Ｐゴシック" pitchFamily="-84" charset="-128"/>
              </a:rPr>
              <a:t>Straight-line depreciation </a:t>
            </a:r>
            <a:r>
              <a:rPr lang="en-US" altLang="en-US" dirty="0">
                <a:ea typeface="ＭＳ Ｐゴシック" pitchFamily="-84" charset="-128"/>
              </a:rPr>
              <a:t>charges the same amount of expense to each period of the asset’s useful life. A two-step process is used. We first compute the </a:t>
            </a:r>
            <a:r>
              <a:rPr lang="en-US" altLang="en-US" i="1" dirty="0">
                <a:ea typeface="ＭＳ Ｐゴシック" pitchFamily="-84" charset="-128"/>
              </a:rPr>
              <a:t>depreciable cost </a:t>
            </a:r>
            <a:r>
              <a:rPr lang="en-US" altLang="en-US" dirty="0">
                <a:ea typeface="ＭＳ Ｐゴシック" pitchFamily="-84" charset="-128"/>
              </a:rPr>
              <a:t>of the asset, also called the </a:t>
            </a:r>
            <a:r>
              <a:rPr lang="en-US" altLang="en-US" i="1" dirty="0">
                <a:ea typeface="ＭＳ Ｐゴシック" pitchFamily="-84" charset="-128"/>
              </a:rPr>
              <a:t>cost to be depreciated. </a:t>
            </a:r>
            <a:r>
              <a:rPr lang="en-US" altLang="en-US" dirty="0">
                <a:ea typeface="ＭＳ Ｐゴシック" pitchFamily="-84" charset="-128"/>
              </a:rPr>
              <a:t>It is computed by subtracting the asset’s salvage value from its total cost. Second, depreciable cost is divided by the number of accounting periods in the asset’s useful life. </a:t>
            </a:r>
          </a:p>
          <a:p>
            <a:endParaRPr lang="en-US" altLang="en-US" dirty="0">
              <a:ea typeface="ＭＳ Ｐゴシック" pitchFamily="-84" charset="-128"/>
            </a:endParaRPr>
          </a:p>
          <a:p>
            <a:r>
              <a:rPr lang="en-US" altLang="en-US" dirty="0">
                <a:ea typeface="ＭＳ Ｐゴシック" pitchFamily="-84" charset="-128"/>
              </a:rPr>
              <a:t>If this machine is purchased on December 31, 2016, and used throughout its predicted useful life of five years, the straight-line method allocates an equal amount of depreciation to each of the years 2017 through 2021. We make the adjusting entry shown above at the end of each of the five years to record straight-line depreciation of this machine.</a:t>
            </a:r>
          </a:p>
          <a:p>
            <a:endParaRPr lang="en-US" altLang="en-US" dirty="0">
              <a:ea typeface="ＭＳ Ｐゴシック" pitchFamily="-84" charset="-128"/>
            </a:endParaRPr>
          </a:p>
          <a:p>
            <a:r>
              <a:rPr lang="en-US" altLang="en-US" dirty="0">
                <a:ea typeface="ＭＳ Ｐゴシック" pitchFamily="-84" charset="-128"/>
              </a:rPr>
              <a:t>The $1,800 Depreciation Expense is reported on the income statement among operating expenses. The $1,800 Accumulated Depreciation is a contra asset account to the Machinery account in the balance sheet. </a:t>
            </a:r>
          </a:p>
          <a:p>
            <a:endParaRPr lang="en-US" altLang="en-US" dirty="0">
              <a:ea typeface="ＭＳ Ｐゴシック" pitchFamily="-84" charset="-128"/>
            </a:endParaRPr>
          </a:p>
        </p:txBody>
      </p:sp>
    </p:spTree>
    <p:extLst>
      <p:ext uri="{BB962C8B-B14F-4D97-AF65-F5344CB8AC3E}">
        <p14:creationId xmlns:p14="http://schemas.microsoft.com/office/powerpoint/2010/main" val="75832169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1490"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191491" name="Rectangle 3"/>
          <p:cNvSpPr>
            <a:spLocks noGrp="1" noChangeArrowheads="1"/>
          </p:cNvSpPr>
          <p:nvPr>
            <p:ph type="body" idx="1"/>
          </p:nvPr>
        </p:nvSpPr>
        <p:spPr bwMode="auto">
          <a:noFill/>
        </p:spPr>
        <p:txBody>
          <a:bodyPr/>
          <a:lstStyle/>
          <a:p>
            <a:r>
              <a:rPr lang="en-US" altLang="en-US" dirty="0">
                <a:ea typeface="ＭＳ Ｐゴシック" pitchFamily="-84" charset="-128"/>
              </a:rPr>
              <a:t>The graph on the left in this slide shows the $1,800 per year expenses reported in each of the five years. The graph on the right shows the amounts reported on each of the six December 31 balance sheets.</a:t>
            </a:r>
          </a:p>
          <a:p>
            <a:endParaRPr lang="en-US" altLang="en-US" dirty="0">
              <a:ea typeface="ＭＳ Ｐゴシック" pitchFamily="-84" charset="-128"/>
            </a:endParaRPr>
          </a:p>
          <a:p>
            <a:r>
              <a:rPr lang="en-US" altLang="en-US" dirty="0">
                <a:ea typeface="ＭＳ Ｐゴシック" pitchFamily="-84" charset="-128"/>
              </a:rPr>
              <a:t>The net balance sheet amount is the </a:t>
            </a:r>
            <a:r>
              <a:rPr lang="en-US" altLang="en-US" b="1" dirty="0">
                <a:ea typeface="ＭＳ Ｐゴシック" pitchFamily="-84" charset="-128"/>
              </a:rPr>
              <a:t>asset book value, </a:t>
            </a:r>
            <a:r>
              <a:rPr lang="en-US" altLang="en-US" dirty="0">
                <a:ea typeface="ＭＳ Ｐゴシック" pitchFamily="-84" charset="-128"/>
              </a:rPr>
              <a:t>or simply </a:t>
            </a:r>
            <a:r>
              <a:rPr lang="en-US" altLang="en-US" i="1" dirty="0">
                <a:ea typeface="ＭＳ Ｐゴシック" pitchFamily="-84" charset="-128"/>
              </a:rPr>
              <a:t>book value, </a:t>
            </a:r>
            <a:r>
              <a:rPr lang="en-US" altLang="en-US" dirty="0">
                <a:ea typeface="ＭＳ Ｐゴシック" pitchFamily="-84" charset="-128"/>
              </a:rPr>
              <a:t>and is computed as the asset’s total cost less its accumulated depreciation. For example, at the end of year 2 (December 31, 2018), its book value is $6,400 and is reported in the balance sheet as shown.</a:t>
            </a:r>
            <a:br>
              <a:rPr lang="en-US" altLang="en-US" dirty="0">
                <a:ea typeface="ＭＳ Ｐゴシック" pitchFamily="-84" charset="-128"/>
              </a:rPr>
            </a:br>
            <a:endParaRPr lang="en-US" altLang="en-US" dirty="0">
              <a:ea typeface="ＭＳ Ｐゴシック" pitchFamily="-84" charset="-128"/>
            </a:endParaRPr>
          </a:p>
        </p:txBody>
      </p:sp>
    </p:spTree>
    <p:extLst>
      <p:ext uri="{BB962C8B-B14F-4D97-AF65-F5344CB8AC3E}">
        <p14:creationId xmlns:p14="http://schemas.microsoft.com/office/powerpoint/2010/main" val="41711126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2514" name="Slide Image Placeholder 1"/>
          <p:cNvSpPr>
            <a:spLocks noGrp="1" noRot="1" noChangeAspect="1" noTextEdit="1"/>
          </p:cNvSpPr>
          <p:nvPr>
            <p:ph type="sldImg"/>
          </p:nvPr>
        </p:nvSpPr>
        <p:spPr bwMode="auto">
          <a:noFill/>
          <a:ln>
            <a:solidFill>
              <a:srgbClr val="000000"/>
            </a:solidFill>
            <a:miter lim="800000"/>
            <a:headEnd/>
            <a:tailEnd/>
          </a:ln>
        </p:spPr>
      </p:sp>
      <p:sp>
        <p:nvSpPr>
          <p:cNvPr id="192515" name="Notes Placeholder 2"/>
          <p:cNvSpPr>
            <a:spLocks noGrp="1"/>
          </p:cNvSpPr>
          <p:nvPr>
            <p:ph type="body" idx="1"/>
          </p:nvPr>
        </p:nvSpPr>
        <p:spPr bwMode="auto">
          <a:noFill/>
        </p:spPr>
        <p:txBody>
          <a:bodyPr/>
          <a:lstStyle/>
          <a:p>
            <a:r>
              <a:rPr lang="en-US" altLang="en-US" dirty="0">
                <a:ea typeface="ＭＳ Ｐゴシック" pitchFamily="-84" charset="-128"/>
              </a:rPr>
              <a:t>Note three points in this exhibit. First, depreciation expense is the same each period. Second, accumulated depreciation is the sum of current and prior periods’ depreciation expense. Third, book value declines each period until it equals salvage value at the end of the machine’s useful life.</a:t>
            </a:r>
          </a:p>
        </p:txBody>
      </p:sp>
    </p:spTree>
    <p:extLst>
      <p:ext uri="{BB962C8B-B14F-4D97-AF65-F5344CB8AC3E}">
        <p14:creationId xmlns:p14="http://schemas.microsoft.com/office/powerpoint/2010/main" val="18121040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3538"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193539" name="Rectangle 3"/>
          <p:cNvSpPr>
            <a:spLocks noGrp="1" noChangeArrowheads="1"/>
          </p:cNvSpPr>
          <p:nvPr>
            <p:ph type="body" idx="1"/>
          </p:nvPr>
        </p:nvSpPr>
        <p:spPr bwMode="auto">
          <a:noFill/>
        </p:spPr>
        <p:txBody>
          <a:bodyPr/>
          <a:lstStyle/>
          <a:p>
            <a:r>
              <a:rPr lang="en-US" altLang="en-US" dirty="0">
                <a:ea typeface="ＭＳ Ｐゴシック" pitchFamily="-84" charset="-128"/>
              </a:rPr>
              <a:t>When equipment use varies from period to period, the units-of-production depreciation method can better match expenses with revenues. </a:t>
            </a:r>
            <a:r>
              <a:rPr lang="en-US" altLang="en-US" b="1" dirty="0">
                <a:ea typeface="ＭＳ Ｐゴシック" pitchFamily="-84" charset="-128"/>
              </a:rPr>
              <a:t>Units-of-production depreciation </a:t>
            </a:r>
            <a:r>
              <a:rPr lang="en-US" altLang="en-US" dirty="0">
                <a:ea typeface="ＭＳ Ｐゴシック" pitchFamily="-84" charset="-128"/>
              </a:rPr>
              <a:t>charges a varying amount to expense for each period of an asset’s useful life depending on its </a:t>
            </a:r>
            <a:r>
              <a:rPr lang="en-US" altLang="en-US" i="1" dirty="0">
                <a:ea typeface="ＭＳ Ｐゴシック" pitchFamily="-84" charset="-128"/>
              </a:rPr>
              <a:t>usage</a:t>
            </a:r>
            <a:r>
              <a:rPr lang="en-US" altLang="en-US" dirty="0">
                <a:ea typeface="ＭＳ Ｐゴシック" pitchFamily="-84" charset="-128"/>
              </a:rPr>
              <a:t>.</a:t>
            </a:r>
          </a:p>
          <a:p>
            <a:endParaRPr lang="en-US" altLang="en-US" dirty="0">
              <a:ea typeface="ＭＳ Ｐゴシック" pitchFamily="-84" charset="-128"/>
            </a:endParaRPr>
          </a:p>
          <a:p>
            <a:r>
              <a:rPr lang="en-US" altLang="en-US" dirty="0">
                <a:ea typeface="ＭＳ Ｐゴシック" pitchFamily="-84" charset="-128"/>
              </a:rPr>
              <a:t>A two-step process is used to compute units-of-production depreciation. We first compute </a:t>
            </a:r>
            <a:r>
              <a:rPr lang="en-US" altLang="en-US" i="1" dirty="0">
                <a:ea typeface="ＭＳ Ｐゴシック" pitchFamily="-84" charset="-128"/>
              </a:rPr>
              <a:t>depreciation per unit </a:t>
            </a:r>
            <a:r>
              <a:rPr lang="en-US" altLang="en-US" dirty="0">
                <a:ea typeface="ＭＳ Ｐゴシック" pitchFamily="-84" charset="-128"/>
              </a:rPr>
              <a:t>by subtracting the asset’s salvage value from its total cost and then dividing by the total number of units expected to be produced during its useful life. Units of production can be expressed in product or other units such as hours used or miles driven. The second step is to compute depreciation expense for the period by multiplying the units produced in the period by the depreciation per unit. </a:t>
            </a:r>
          </a:p>
          <a:p>
            <a:endParaRPr lang="en-US" altLang="en-US" dirty="0">
              <a:ea typeface="ＭＳ Ｐゴシック" pitchFamily="-84" charset="-128"/>
            </a:endParaRPr>
          </a:p>
          <a:p>
            <a:endParaRPr lang="en-US" altLang="en-US" dirty="0">
              <a:ea typeface="ＭＳ Ｐゴシック" pitchFamily="-84" charset="-128"/>
            </a:endParaRPr>
          </a:p>
        </p:txBody>
      </p:sp>
    </p:spTree>
    <p:extLst>
      <p:ext uri="{BB962C8B-B14F-4D97-AF65-F5344CB8AC3E}">
        <p14:creationId xmlns:p14="http://schemas.microsoft.com/office/powerpoint/2010/main" val="27577873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62"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194563" name="Rectangle 3"/>
          <p:cNvSpPr>
            <a:spLocks noGrp="1" noChangeArrowheads="1"/>
          </p:cNvSpPr>
          <p:nvPr>
            <p:ph type="body" idx="1"/>
          </p:nvPr>
        </p:nvSpPr>
        <p:spPr bwMode="auto">
          <a:noFill/>
        </p:spPr>
        <p:txBody>
          <a:bodyPr/>
          <a:lstStyle/>
          <a:p>
            <a:r>
              <a:rPr lang="en-US" altLang="en-US" dirty="0">
                <a:ea typeface="ＭＳ Ｐゴシック" pitchFamily="-84" charset="-128"/>
              </a:rPr>
              <a:t>Using data on the number of shoes inspected by the machine, we can compute the </a:t>
            </a:r>
            <a:r>
              <a:rPr lang="en-US" altLang="en-US" i="1" dirty="0">
                <a:ea typeface="ＭＳ Ｐゴシック" pitchFamily="-84" charset="-128"/>
              </a:rPr>
              <a:t>units-of- production depreciation schedule </a:t>
            </a:r>
            <a:r>
              <a:rPr lang="en-US" altLang="en-US" dirty="0">
                <a:ea typeface="ＭＳ Ｐゴシック" pitchFamily="-84" charset="-128"/>
              </a:rPr>
              <a:t>shown in this slide. For example, depreciation for the first year is $1,750 (7,000 shoes at $0.25 per shoe). </a:t>
            </a:r>
          </a:p>
        </p:txBody>
      </p:sp>
    </p:spTree>
    <p:extLst>
      <p:ext uri="{BB962C8B-B14F-4D97-AF65-F5344CB8AC3E}">
        <p14:creationId xmlns:p14="http://schemas.microsoft.com/office/powerpoint/2010/main" val="5994896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5586" name="Slide Image Placeholder 1"/>
          <p:cNvSpPr>
            <a:spLocks noGrp="1" noRot="1" noChangeAspect="1" noTextEdit="1"/>
          </p:cNvSpPr>
          <p:nvPr>
            <p:ph type="sldImg"/>
          </p:nvPr>
        </p:nvSpPr>
        <p:spPr bwMode="auto">
          <a:noFill/>
          <a:ln>
            <a:solidFill>
              <a:srgbClr val="000000"/>
            </a:solidFill>
            <a:miter lim="800000"/>
            <a:headEnd/>
            <a:tailEnd/>
          </a:ln>
        </p:spPr>
      </p:sp>
      <p:sp>
        <p:nvSpPr>
          <p:cNvPr id="195587" name="Notes Placeholder 2"/>
          <p:cNvSpPr>
            <a:spLocks noGrp="1"/>
          </p:cNvSpPr>
          <p:nvPr>
            <p:ph type="body" idx="1"/>
          </p:nvPr>
        </p:nvSpPr>
        <p:spPr bwMode="auto">
          <a:noFill/>
        </p:spPr>
        <p:txBody>
          <a:bodyPr/>
          <a:lstStyle/>
          <a:p>
            <a:r>
              <a:rPr lang="en-US" altLang="en-US" dirty="0">
                <a:ea typeface="ＭＳ Ｐゴシック" pitchFamily="-84" charset="-128"/>
              </a:rPr>
              <a:t>Depreciation for the second year is $2,000 (8,000 shoes at $0.25 per shoe). Other years are similarly computed. This graphic shows that depreciation expense depends on unit output, (2) accumulated depreciation is the sum of current and prior periods’ depreciation expense, and (3) book value declines each period until it equals salvage value at the end of the asset’s useful life. </a:t>
            </a:r>
          </a:p>
        </p:txBody>
      </p:sp>
    </p:spTree>
    <p:extLst>
      <p:ext uri="{BB962C8B-B14F-4D97-AF65-F5344CB8AC3E}">
        <p14:creationId xmlns:p14="http://schemas.microsoft.com/office/powerpoint/2010/main" val="32137122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610"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196611" name="Rectangle 3"/>
          <p:cNvSpPr>
            <a:spLocks noGrp="1" noChangeArrowheads="1"/>
          </p:cNvSpPr>
          <p:nvPr>
            <p:ph type="body" idx="1"/>
          </p:nvPr>
        </p:nvSpPr>
        <p:spPr bwMode="auto">
          <a:noFill/>
        </p:spPr>
        <p:txBody>
          <a:bodyPr/>
          <a:lstStyle/>
          <a:p>
            <a:r>
              <a:rPr lang="en-US" altLang="en-US" dirty="0">
                <a:ea typeface="ＭＳ Ｐゴシック" pitchFamily="-84" charset="-128"/>
              </a:rPr>
              <a:t>An </a:t>
            </a:r>
            <a:r>
              <a:rPr lang="en-US" altLang="en-US" b="1" dirty="0">
                <a:ea typeface="ＭＳ Ｐゴシック" pitchFamily="-84" charset="-128"/>
              </a:rPr>
              <a:t>accelerated depreciation method </a:t>
            </a:r>
            <a:r>
              <a:rPr lang="en-US" altLang="en-US" dirty="0">
                <a:ea typeface="ＭＳ Ｐゴシック" pitchFamily="-84" charset="-128"/>
              </a:rPr>
              <a:t>yields larger depreciation expenses in the early years of an asset’s life and less depreciation in later years. The most common accelerated method is the </a:t>
            </a:r>
            <a:r>
              <a:rPr lang="en-US" altLang="en-US" b="1" dirty="0">
                <a:ea typeface="ＭＳ Ｐゴシック" pitchFamily="-84" charset="-128"/>
              </a:rPr>
              <a:t>declining-balance method </a:t>
            </a:r>
            <a:r>
              <a:rPr lang="en-US" altLang="en-US" dirty="0">
                <a:ea typeface="ＭＳ Ｐゴシック" pitchFamily="-84" charset="-128"/>
              </a:rPr>
              <a:t>of depreciation, which uses a depreciation rate that is a multiple of the straight-line rate and applies it to the asset’s beginning- of-period book value. The amount of depreciation declines each period because book value declines each period.</a:t>
            </a:r>
          </a:p>
          <a:p>
            <a:endParaRPr lang="en-US" altLang="en-US" dirty="0">
              <a:ea typeface="ＭＳ Ｐゴシック" pitchFamily="-84" charset="-128"/>
            </a:endParaRPr>
          </a:p>
          <a:p>
            <a:r>
              <a:rPr lang="en-US" altLang="en-US" dirty="0">
                <a:ea typeface="ＭＳ Ｐゴシック" pitchFamily="-84" charset="-128"/>
              </a:rPr>
              <a:t>To illustrate, let’s apply the double- declining-balance method to compute depreciation expense for our $10,000 machine with a 5-year useful life.  This slide shows the first-year depreciation computation for the machine. The three-step process is to (1) divide 100% by five years to determine the straight-line rate of 20%, or 1/5, per year, (2) double this 20% rate to get the declining-balance rate of 40%, or 2/5, per year, and (3) compute depreciation expense as 40%, or 2/5, multiplied by the beginning-of-period book value.</a:t>
            </a:r>
          </a:p>
          <a:p>
            <a:endParaRPr lang="en-US" altLang="en-US" dirty="0">
              <a:ea typeface="ＭＳ Ｐゴシック" pitchFamily="-84" charset="-128"/>
            </a:endParaRPr>
          </a:p>
          <a:p>
            <a:endParaRPr lang="en-US" altLang="en-US" dirty="0">
              <a:ea typeface="ＭＳ Ｐゴシック" pitchFamily="-84" charset="-128"/>
            </a:endParaRPr>
          </a:p>
          <a:p>
            <a:endParaRPr lang="en-US" altLang="en-US" dirty="0">
              <a:ea typeface="ＭＳ Ｐゴシック" pitchFamily="-84" charset="-128"/>
            </a:endParaRPr>
          </a:p>
        </p:txBody>
      </p:sp>
    </p:spTree>
    <p:extLst>
      <p:ext uri="{BB962C8B-B14F-4D97-AF65-F5344CB8AC3E}">
        <p14:creationId xmlns:p14="http://schemas.microsoft.com/office/powerpoint/2010/main" val="59813982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7634"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197635" name="Rectangle 3"/>
          <p:cNvSpPr>
            <a:spLocks noGrp="1" noChangeArrowheads="1"/>
          </p:cNvSpPr>
          <p:nvPr>
            <p:ph type="body" idx="1"/>
          </p:nvPr>
        </p:nvSpPr>
        <p:spPr bwMode="auto">
          <a:noFill/>
        </p:spPr>
        <p:txBody>
          <a:bodyPr/>
          <a:lstStyle/>
          <a:p>
            <a:r>
              <a:rPr lang="en-US" altLang="en-US" dirty="0">
                <a:ea typeface="ＭＳ Ｐゴシック" pitchFamily="-84" charset="-128"/>
              </a:rPr>
              <a:t>The </a:t>
            </a:r>
            <a:r>
              <a:rPr lang="en-US" altLang="en-US" i="1" dirty="0">
                <a:ea typeface="ＭＳ Ｐゴシック" pitchFamily="-84" charset="-128"/>
              </a:rPr>
              <a:t>double-declining-balance depreciation schedule </a:t>
            </a:r>
            <a:r>
              <a:rPr lang="en-US" altLang="en-US" dirty="0">
                <a:ea typeface="ＭＳ Ｐゴシック" pitchFamily="-84" charset="-128"/>
              </a:rPr>
              <a:t>is shown here. The schedule follows the formula except for year 2021, when depreciation expense is $296. This $296 is not equal to 40% x $1,296, or $518.40. If we had used the $518.40 for depreciation expense in 2020, the ending book value would equal $777.60, which is less than the $1,000 salvage value. Instead, the $296 is computed by subtracting the $1,000 salvage value from the $1,296 book value at the beginning of the fifth year (the year when DDB depreciation cuts into salvage value).</a:t>
            </a:r>
          </a:p>
        </p:txBody>
      </p:sp>
    </p:spTree>
    <p:extLst>
      <p:ext uri="{BB962C8B-B14F-4D97-AF65-F5344CB8AC3E}">
        <p14:creationId xmlns:p14="http://schemas.microsoft.com/office/powerpoint/2010/main" val="121251300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8658"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198659" name="Rectangle 3"/>
          <p:cNvSpPr>
            <a:spLocks noGrp="1" noChangeArrowheads="1"/>
          </p:cNvSpPr>
          <p:nvPr>
            <p:ph type="body" idx="1"/>
          </p:nvPr>
        </p:nvSpPr>
        <p:spPr bwMode="auto">
          <a:noFill/>
        </p:spPr>
        <p:txBody>
          <a:bodyPr/>
          <a:lstStyle/>
          <a:p>
            <a:r>
              <a:rPr lang="en-US" altLang="en-US" dirty="0">
                <a:ea typeface="ＭＳ Ｐゴシック" pitchFamily="-84" charset="-128"/>
              </a:rPr>
              <a:t>This first table show depreciation expense for each year of the machine’s useful life under each of the three depreciation methods. While depreciation expense per period differs for different methods, total depreciation expense of $9,000 is the same over the machine’s useful life. The book value of the asset when using straight-line is always greater than the book value from using double-declining-balance, except at the beginning and end of the asset’s useful life, when it is the same. Also, the straight-line method yields a steady pattern of depreciation expense while the units-of-production depreciation depends on the number of units produced. Each of these methods is acceptable because it allocates cost in a systematic and rational manner.</a:t>
            </a:r>
          </a:p>
          <a:p>
            <a:endParaRPr lang="en-US" altLang="en-US" dirty="0">
              <a:ea typeface="ＭＳ Ｐゴシック" pitchFamily="-84" charset="-128"/>
            </a:endParaRPr>
          </a:p>
          <a:p>
            <a:r>
              <a:rPr lang="en-US" altLang="en-US" dirty="0">
                <a:ea typeface="ＭＳ Ｐゴシック" pitchFamily="-84" charset="-128"/>
              </a:rPr>
              <a:t>As shown in the above graph, about 85% of companies use straight-line depreciation for plant assets, 5% use units-of-production, and 4% use declining- balance. Another 6% use an unspecified accelerated method—most likely declining-balance. </a:t>
            </a:r>
          </a:p>
        </p:txBody>
      </p:sp>
    </p:spTree>
    <p:extLst>
      <p:ext uri="{BB962C8B-B14F-4D97-AF65-F5344CB8AC3E}">
        <p14:creationId xmlns:p14="http://schemas.microsoft.com/office/powerpoint/2010/main" val="51984324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3058" name="Slide Image Placeholder 1"/>
          <p:cNvSpPr>
            <a:spLocks noGrp="1" noRot="1" noChangeAspect="1" noTextEdit="1"/>
          </p:cNvSpPr>
          <p:nvPr>
            <p:ph type="sldImg"/>
          </p:nvPr>
        </p:nvSpPr>
        <p:spPr bwMode="auto">
          <a:noFill/>
          <a:ln>
            <a:solidFill>
              <a:srgbClr val="000000"/>
            </a:solidFill>
            <a:miter lim="800000"/>
            <a:headEnd/>
            <a:tailEnd/>
          </a:ln>
        </p:spPr>
      </p:sp>
      <p:sp>
        <p:nvSpPr>
          <p:cNvPr id="173059" name="Notes Placeholder 2"/>
          <p:cNvSpPr>
            <a:spLocks noGrp="1"/>
          </p:cNvSpPr>
          <p:nvPr>
            <p:ph type="body" idx="1"/>
          </p:nvPr>
        </p:nvSpPr>
        <p:spPr bwMode="auto">
          <a:noFill/>
        </p:spPr>
        <p:txBody>
          <a:bodyPr/>
          <a:lstStyle/>
          <a:p>
            <a:br>
              <a:rPr lang="en-US" dirty="0"/>
            </a:br>
            <a:endParaRPr lang="en-US" dirty="0"/>
          </a:p>
        </p:txBody>
      </p:sp>
    </p:spTree>
    <p:extLst>
      <p:ext uri="{BB962C8B-B14F-4D97-AF65-F5344CB8AC3E}">
        <p14:creationId xmlns:p14="http://schemas.microsoft.com/office/powerpoint/2010/main" val="2166009308"/>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0706"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200707" name="Rectangle 3"/>
          <p:cNvSpPr>
            <a:spLocks noGrp="1" noChangeArrowheads="1"/>
          </p:cNvSpPr>
          <p:nvPr>
            <p:ph type="body" idx="1"/>
          </p:nvPr>
        </p:nvSpPr>
        <p:spPr bwMode="auto">
          <a:noFill/>
        </p:spPr>
        <p:txBody>
          <a:bodyPr/>
          <a:lstStyle/>
          <a:p>
            <a:r>
              <a:rPr lang="en-US" altLang="en-US" dirty="0">
                <a:ea typeface="ＭＳ Ｐゴシック" pitchFamily="-84" charset="-128"/>
              </a:rPr>
              <a:t>When an asset is purchased (or sold) at a time other than the beginning or end of an accounting period, depreciation is recorded for part of a year. </a:t>
            </a:r>
          </a:p>
          <a:p>
            <a:endParaRPr lang="en-US" altLang="en-US" dirty="0">
              <a:ea typeface="ＭＳ Ｐゴシック" pitchFamily="-84" charset="-128"/>
            </a:endParaRPr>
          </a:p>
          <a:p>
            <a:r>
              <a:rPr lang="en-US" altLang="en-US" dirty="0">
                <a:ea typeface="ＭＳ Ｐゴシック" pitchFamily="-84" charset="-128"/>
              </a:rPr>
              <a:t>To illustrate, assume that the shoe machine is purchased and placed in service on October 8, 2016, and the annual accounting period ends on December 31. Because this machine is purchased and used for nearly three months in 2015, the calendar-year income statement should report depreciation expense on the machine for that part of the year. Normally, depreciation assumes that the asset is purchased on the first day of the month nearest the actual date of purchase. In this case, because the purchase occurred on October 8, we assume an October 1 purchase date. This means that three months’ depreciation is recorded in 2016. Using straight-line depreciation, we compute three months’ depreciation of $450 as shown in this slide.</a:t>
            </a:r>
          </a:p>
          <a:p>
            <a:endParaRPr lang="en-US" altLang="en-US" dirty="0">
              <a:ea typeface="ＭＳ Ｐゴシック" pitchFamily="-84" charset="-128"/>
            </a:endParaRPr>
          </a:p>
        </p:txBody>
      </p:sp>
    </p:spTree>
    <p:extLst>
      <p:ext uri="{BB962C8B-B14F-4D97-AF65-F5344CB8AC3E}">
        <p14:creationId xmlns:p14="http://schemas.microsoft.com/office/powerpoint/2010/main" val="2629316184"/>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1730"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201731" name="Rectangle 3"/>
          <p:cNvSpPr>
            <a:spLocks noGrp="1" noChangeArrowheads="1"/>
          </p:cNvSpPr>
          <p:nvPr>
            <p:ph type="body" idx="1"/>
          </p:nvPr>
        </p:nvSpPr>
        <p:spPr bwMode="auto">
          <a:noFill/>
        </p:spPr>
        <p:txBody>
          <a:bodyPr/>
          <a:lstStyle/>
          <a:p>
            <a:r>
              <a:rPr lang="en-US" altLang="en-US" dirty="0">
                <a:ea typeface="ＭＳ Ｐゴシック" pitchFamily="-84" charset="-128"/>
              </a:rPr>
              <a:t>Depreciation is based on estimates of salvage value and useful life. During the useful life of an asset, if our estimate of an asset’s useful life and/or salvage value changes, what should we do? The answer is to use the new estimate to compute depreciation for current and future periods. This means that we revise the depreciation expense computation by spreading the cost yet to be depreciated over the remaining useful life. This approach is used for all depreciation methods.</a:t>
            </a:r>
          </a:p>
        </p:txBody>
      </p:sp>
    </p:spTree>
    <p:extLst>
      <p:ext uri="{BB962C8B-B14F-4D97-AF65-F5344CB8AC3E}">
        <p14:creationId xmlns:p14="http://schemas.microsoft.com/office/powerpoint/2010/main" val="132146733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2754"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202755" name="Rectangle 3"/>
          <p:cNvSpPr>
            <a:spLocks noGrp="1" noChangeArrowheads="1"/>
          </p:cNvSpPr>
          <p:nvPr>
            <p:ph type="body" idx="1"/>
          </p:nvPr>
        </p:nvSpPr>
        <p:spPr bwMode="auto">
          <a:noFill/>
        </p:spPr>
        <p:txBody>
          <a:bodyPr/>
          <a:lstStyle/>
          <a:p>
            <a:r>
              <a:rPr lang="en-US" altLang="en-US" dirty="0">
                <a:ea typeface="ＭＳ Ｐゴシック" pitchFamily="-84" charset="-128"/>
              </a:rPr>
              <a:t>Let’s return to the machine described in Exhibit 10.8 using straight-line depreciation. At the beginning of this asset’s third year, its book value is $6,400, computed as $10,000 minus $3,600. Assume that at the beginning of its third year, the estimated number of years remaining in its useful life changes from three to four years </a:t>
            </a:r>
            <a:r>
              <a:rPr lang="en-US" altLang="en-US" i="1" dirty="0">
                <a:ea typeface="ＭＳ Ｐゴシック" pitchFamily="-84" charset="-128"/>
              </a:rPr>
              <a:t>and </a:t>
            </a:r>
            <a:r>
              <a:rPr lang="en-US" altLang="en-US" dirty="0">
                <a:ea typeface="ＭＳ Ｐゴシック" pitchFamily="-84" charset="-128"/>
              </a:rPr>
              <a:t>its estimate of salvage value changes from $1,000 to $400. Straight-line depreciation for each of the four remaining years is computed as shown above. Thus, $1,500 of depreciation expense is recorded for the machine at the end of the third through sixth years—each year of its remaining useful life. </a:t>
            </a:r>
          </a:p>
          <a:p>
            <a:endParaRPr lang="en-US" altLang="en-US" dirty="0">
              <a:ea typeface="ＭＳ Ｐゴシック" pitchFamily="-84" charset="-128"/>
            </a:endParaRPr>
          </a:p>
          <a:p>
            <a:endParaRPr lang="en-US" altLang="en-US" dirty="0">
              <a:ea typeface="ＭＳ Ｐゴシック" pitchFamily="-84" charset="-128"/>
            </a:endParaRPr>
          </a:p>
          <a:p>
            <a:r>
              <a:rPr lang="en-US" altLang="en-US" dirty="0">
                <a:ea typeface="ＭＳ Ｐゴシック" pitchFamily="-84" charset="-128"/>
              </a:rPr>
              <a:t>.</a:t>
            </a:r>
          </a:p>
        </p:txBody>
      </p:sp>
    </p:spTree>
    <p:extLst>
      <p:ext uri="{BB962C8B-B14F-4D97-AF65-F5344CB8AC3E}">
        <p14:creationId xmlns:p14="http://schemas.microsoft.com/office/powerpoint/2010/main" val="2073880923"/>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3778"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203779" name="Rectangle 3"/>
          <p:cNvSpPr>
            <a:spLocks noGrp="1" noChangeArrowheads="1"/>
          </p:cNvSpPr>
          <p:nvPr>
            <p:ph type="body" idx="1"/>
          </p:nvPr>
        </p:nvSpPr>
        <p:spPr bwMode="auto">
          <a:noFill/>
        </p:spPr>
        <p:txBody>
          <a:bodyPr/>
          <a:lstStyle/>
          <a:p>
            <a:r>
              <a:rPr lang="en-US" altLang="en-US" dirty="0">
                <a:ea typeface="ＭＳ Ｐゴシック" pitchFamily="-84" charset="-128"/>
              </a:rPr>
              <a:t>Both the cost and accumulated depreciation of plant assets are reported on the balance sheet or in its notes. </a:t>
            </a:r>
            <a:r>
              <a:rPr lang="en-US" altLang="en-US" b="1" dirty="0">
                <a:ea typeface="ＭＳ Ｐゴシック" pitchFamily="-84" charset="-128"/>
              </a:rPr>
              <a:t>Dale Jarrett Racing Adventure</a:t>
            </a:r>
            <a:r>
              <a:rPr lang="en-US" altLang="en-US" dirty="0">
                <a:ea typeface="ＭＳ Ｐゴシック" pitchFamily="-84" charset="-128"/>
              </a:rPr>
              <a:t>, for instance, reports the amounts shown in this slide. Many companies also show plant assets on one line with the net amount of cost less accumulated depreciation. When this is done, the amount of accumulated depreciation is disclosed in a note. </a:t>
            </a:r>
          </a:p>
          <a:p>
            <a:endParaRPr lang="en-US" altLang="en-US" dirty="0">
              <a:ea typeface="ＭＳ Ｐゴシック" pitchFamily="-84" charset="-128"/>
            </a:endParaRPr>
          </a:p>
          <a:p>
            <a:pPr defTabSz="939363">
              <a:defRPr/>
            </a:pPr>
            <a:r>
              <a:rPr lang="en-US" b="1" dirty="0"/>
              <a:t>Review what you have learned in the following NEED-TO-KNOW Slides.</a:t>
            </a:r>
            <a:endParaRPr lang="en-US" altLang="en-US" dirty="0">
              <a:ea typeface="ＭＳ Ｐゴシック" pitchFamily="-84" charset="-128"/>
            </a:endParaRPr>
          </a:p>
        </p:txBody>
      </p:sp>
    </p:spTree>
    <p:extLst>
      <p:ext uri="{BB962C8B-B14F-4D97-AF65-F5344CB8AC3E}">
        <p14:creationId xmlns:p14="http://schemas.microsoft.com/office/powerpoint/2010/main" val="2664366376"/>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3058" name="Slide Image Placeholder 1"/>
          <p:cNvSpPr>
            <a:spLocks noGrp="1" noRot="1" noChangeAspect="1" noTextEdit="1"/>
          </p:cNvSpPr>
          <p:nvPr>
            <p:ph type="sldImg"/>
          </p:nvPr>
        </p:nvSpPr>
        <p:spPr bwMode="auto">
          <a:noFill/>
          <a:ln>
            <a:solidFill>
              <a:srgbClr val="000000"/>
            </a:solidFill>
            <a:miter lim="800000"/>
            <a:headEnd/>
            <a:tailEnd/>
          </a:ln>
        </p:spPr>
      </p:sp>
      <p:sp>
        <p:nvSpPr>
          <p:cNvPr id="173059" name="Notes Placeholder 2"/>
          <p:cNvSpPr>
            <a:spLocks noGrp="1"/>
          </p:cNvSpPr>
          <p:nvPr>
            <p:ph type="body" idx="1"/>
          </p:nvPr>
        </p:nvSpPr>
        <p:spPr bwMode="auto">
          <a:noFill/>
        </p:spPr>
        <p:txBody>
          <a:bodyPr/>
          <a:lstStyle/>
          <a:p>
            <a:br>
              <a:rPr lang="en-US" dirty="0"/>
            </a:br>
            <a:endParaRPr lang="en-US" dirty="0"/>
          </a:p>
        </p:txBody>
      </p:sp>
    </p:spTree>
    <p:extLst>
      <p:ext uri="{BB962C8B-B14F-4D97-AF65-F5344CB8AC3E}">
        <p14:creationId xmlns:p14="http://schemas.microsoft.com/office/powerpoint/2010/main" val="3132287090"/>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0946"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210947" name="Rectangle 3"/>
          <p:cNvSpPr>
            <a:spLocks noGrp="1" noChangeArrowheads="1"/>
          </p:cNvSpPr>
          <p:nvPr>
            <p:ph type="body" idx="1"/>
          </p:nvPr>
        </p:nvSpPr>
        <p:spPr bwMode="auto">
          <a:noFill/>
        </p:spPr>
        <p:txBody>
          <a:bodyPr>
            <a:noAutofit/>
          </a:bodyPr>
          <a:lstStyle/>
          <a:p>
            <a:r>
              <a:rPr lang="en-US" altLang="en-US" sz="900" dirty="0">
                <a:ea typeface="ＭＳ Ｐゴシック" pitchFamily="-84" charset="-128"/>
              </a:rPr>
              <a:t>After a company acquires a plant asset and puts it into service, it often makes additional expenditures for that asset’s operation, maintenance, repair, and improvement. In recording these expenditures, it must decide whether to capitalize or expense them (to capitalize an expenditure is to debit the asset account). The issue is whether these expenditures are reported as current- period expenses or added to the plant asset’s cost and depreciated over its remaining useful life.</a:t>
            </a:r>
          </a:p>
          <a:p>
            <a:br>
              <a:rPr lang="en-US" altLang="en-US" sz="900" dirty="0">
                <a:ea typeface="ＭＳ Ｐゴシック" pitchFamily="-84" charset="-128"/>
              </a:rPr>
            </a:br>
            <a:r>
              <a:rPr lang="en-US" altLang="en-US" sz="900" b="1" dirty="0">
                <a:ea typeface="ＭＳ Ｐゴシック" pitchFamily="-84" charset="-128"/>
              </a:rPr>
              <a:t>Revenue expenditures, </a:t>
            </a:r>
            <a:r>
              <a:rPr lang="en-US" altLang="en-US" sz="900" dirty="0">
                <a:ea typeface="ＭＳ Ｐゴシック" pitchFamily="-84" charset="-128"/>
              </a:rPr>
              <a:t>also called </a:t>
            </a:r>
            <a:r>
              <a:rPr lang="en-US" altLang="en-US" sz="900" i="1" dirty="0">
                <a:ea typeface="ＭＳ Ｐゴシック" pitchFamily="-84" charset="-128"/>
              </a:rPr>
              <a:t>income statement expenditures, </a:t>
            </a:r>
            <a:r>
              <a:rPr lang="en-US" altLang="en-US" sz="900" dirty="0">
                <a:ea typeface="ＭＳ Ｐゴシック" pitchFamily="-84" charset="-128"/>
              </a:rPr>
              <a:t>are additional costs of plant assets that do not materially increase the asset’s life or productive capabilities. They are recorded as expenses and deducted from revenues in the current period’s income statement. </a:t>
            </a:r>
          </a:p>
          <a:p>
            <a:endParaRPr lang="en-US" altLang="en-US" sz="900" b="1" dirty="0">
              <a:ea typeface="ＭＳ Ｐゴシック" pitchFamily="-84" charset="-128"/>
            </a:endParaRPr>
          </a:p>
          <a:p>
            <a:r>
              <a:rPr lang="en-US" altLang="en-US" sz="900" b="1" dirty="0">
                <a:ea typeface="ＭＳ Ｐゴシック" pitchFamily="-84" charset="-128"/>
              </a:rPr>
              <a:t>Capital expenditures, </a:t>
            </a:r>
            <a:r>
              <a:rPr lang="en-US" altLang="en-US" sz="900" dirty="0">
                <a:ea typeface="ＭＳ Ｐゴシック" pitchFamily="-84" charset="-128"/>
              </a:rPr>
              <a:t>also called </a:t>
            </a:r>
            <a:r>
              <a:rPr lang="en-US" altLang="en-US" sz="900" i="1" dirty="0">
                <a:ea typeface="ＭＳ Ｐゴシック" pitchFamily="-84" charset="-128"/>
              </a:rPr>
              <a:t>balance sheet expenditures, </a:t>
            </a:r>
            <a:r>
              <a:rPr lang="en-US" altLang="en-US" sz="900" dirty="0">
                <a:ea typeface="ＭＳ Ｐゴシック" pitchFamily="-84" charset="-128"/>
              </a:rPr>
              <a:t>are additional costs of plant assets that provide benefits extending beyond the current period. They are debited to asset accounts and reported on the balance sheet. Capital expenditures increase or improve the type or amount of service an asset provides. </a:t>
            </a:r>
          </a:p>
          <a:p>
            <a:endParaRPr lang="en-US" altLang="en-US" sz="900" dirty="0">
              <a:ea typeface="ＭＳ Ｐゴシック" pitchFamily="-84" charset="-128"/>
            </a:endParaRPr>
          </a:p>
          <a:p>
            <a:endParaRPr lang="en-US" altLang="en-US" sz="900" dirty="0">
              <a:ea typeface="ＭＳ Ｐゴシック" pitchFamily="-84" charset="-128"/>
            </a:endParaRPr>
          </a:p>
        </p:txBody>
      </p:sp>
    </p:spTree>
    <p:extLst>
      <p:ext uri="{BB962C8B-B14F-4D97-AF65-F5344CB8AC3E}">
        <p14:creationId xmlns:p14="http://schemas.microsoft.com/office/powerpoint/2010/main" val="3055723475"/>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1970"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211971" name="Rectangle 3"/>
          <p:cNvSpPr>
            <a:spLocks noGrp="1" noChangeArrowheads="1"/>
          </p:cNvSpPr>
          <p:nvPr>
            <p:ph type="body" idx="1"/>
          </p:nvPr>
        </p:nvSpPr>
        <p:spPr bwMode="auto">
          <a:noFill/>
        </p:spPr>
        <p:txBody>
          <a:bodyPr>
            <a:normAutofit fontScale="92500" lnSpcReduction="10000"/>
          </a:bodyPr>
          <a:lstStyle/>
          <a:p>
            <a:r>
              <a:rPr lang="en-US" altLang="en-US" b="1" dirty="0">
                <a:ea typeface="ＭＳ Ｐゴシック" pitchFamily="-84" charset="-128"/>
              </a:rPr>
              <a:t>Ordinary repairs </a:t>
            </a:r>
            <a:r>
              <a:rPr lang="en-US" altLang="en-US" dirty="0">
                <a:ea typeface="ＭＳ Ｐゴシック" pitchFamily="-84" charset="-128"/>
              </a:rPr>
              <a:t>are expenditures to keep an asset in normal, good operating condition. Ordinary repairs do not extend an asset’s useful life beyond its original estimate or increase its productivity beyond original expectations. Examples are normal costs of cleaning, lubricating, adjusting, oil changing, and replacing small parts of a machine. Ordinary repairs are treated as </a:t>
            </a:r>
            <a:r>
              <a:rPr lang="en-US" altLang="en-US" i="1" dirty="0">
                <a:ea typeface="ＭＳ Ｐゴシック" pitchFamily="-84" charset="-128"/>
              </a:rPr>
              <a:t>revenue expenditures. </a:t>
            </a:r>
            <a:r>
              <a:rPr lang="en-US" altLang="en-US" dirty="0">
                <a:ea typeface="ＭＳ Ｐゴシック" pitchFamily="-84" charset="-128"/>
              </a:rPr>
              <a:t>This means their costs are reported as expenses on the current-period income statement. </a:t>
            </a:r>
          </a:p>
          <a:p>
            <a:endParaRPr lang="en-US" altLang="en-US" dirty="0">
              <a:ea typeface="ＭＳ Ｐゴシック" pitchFamily="-84" charset="-128"/>
            </a:endParaRPr>
          </a:p>
          <a:p>
            <a:r>
              <a:rPr lang="en-US" altLang="en-US" dirty="0">
                <a:ea typeface="ＭＳ Ｐゴシック" pitchFamily="-84" charset="-128"/>
              </a:rPr>
              <a:t>Accounting for betterments and extraordinary repairs is similar—both are treated as </a:t>
            </a:r>
            <a:r>
              <a:rPr lang="en-US" altLang="en-US" i="1" dirty="0">
                <a:ea typeface="ＭＳ Ｐゴシック" pitchFamily="-84" charset="-128"/>
              </a:rPr>
              <a:t>capital expenditures</a:t>
            </a:r>
            <a:r>
              <a:rPr lang="en-US" altLang="en-US" dirty="0">
                <a:ea typeface="ＭＳ Ｐゴシック" pitchFamily="-84" charset="-128"/>
              </a:rPr>
              <a:t>.</a:t>
            </a:r>
          </a:p>
          <a:p>
            <a:endParaRPr lang="en-US" altLang="en-US" dirty="0">
              <a:ea typeface="ＭＳ Ｐゴシック" pitchFamily="-84" charset="-128"/>
            </a:endParaRPr>
          </a:p>
          <a:p>
            <a:r>
              <a:rPr lang="en-US" altLang="en-US" b="1" dirty="0">
                <a:ea typeface="ＭＳ Ｐゴシック" pitchFamily="-84" charset="-128"/>
              </a:rPr>
              <a:t>Betterments (Improvements) Betterments, </a:t>
            </a:r>
            <a:r>
              <a:rPr lang="en-US" altLang="en-US" dirty="0">
                <a:ea typeface="ＭＳ Ｐゴシック" pitchFamily="-84" charset="-128"/>
              </a:rPr>
              <a:t>also called </a:t>
            </a:r>
            <a:r>
              <a:rPr lang="en-US" altLang="en-US" i="1" dirty="0">
                <a:ea typeface="ＭＳ Ｐゴシック" pitchFamily="-84" charset="-128"/>
              </a:rPr>
              <a:t>improvements, </a:t>
            </a:r>
            <a:r>
              <a:rPr lang="en-US" altLang="en-US" dirty="0">
                <a:ea typeface="ＭＳ Ｐゴシック" pitchFamily="-84" charset="-128"/>
              </a:rPr>
              <a:t>are expenditures that make a plant asset more efficient or productive. A betterment often involves adding a component to an asset or replacing one of its old components with a better one and does not always increase an asset’s useful life. An example is replacing manual controls on a machine with automatic controls. One special type of betterment is an </a:t>
            </a:r>
            <a:r>
              <a:rPr lang="en-US" altLang="en-US" i="1" dirty="0">
                <a:ea typeface="ＭＳ Ｐゴシック" pitchFamily="-84" charset="-128"/>
              </a:rPr>
              <a:t>addition, </a:t>
            </a:r>
            <a:r>
              <a:rPr lang="en-US" altLang="en-US" dirty="0">
                <a:ea typeface="ＭＳ Ｐゴシック" pitchFamily="-84" charset="-128"/>
              </a:rPr>
              <a:t>such as adding a new wing or dock to a warehouse. Because a betterment benefits future periods, it is debited to the asset account as a capital expenditure. The new book value (less salvage value) is then depreciated over the asset’s remaining useful life. </a:t>
            </a:r>
          </a:p>
          <a:p>
            <a:endParaRPr lang="en-US" altLang="en-US" dirty="0">
              <a:ea typeface="ＭＳ Ｐゴシック" pitchFamily="-84" charset="-128"/>
            </a:endParaRPr>
          </a:p>
          <a:p>
            <a:r>
              <a:rPr lang="en-US" altLang="en-US" b="1" dirty="0">
                <a:ea typeface="ＭＳ Ｐゴシック" pitchFamily="-84" charset="-128"/>
              </a:rPr>
              <a:t>Extraordinary repairs </a:t>
            </a:r>
            <a:r>
              <a:rPr lang="en-US" altLang="en-US" dirty="0">
                <a:ea typeface="ＭＳ Ｐゴシック" pitchFamily="-84" charset="-128"/>
              </a:rPr>
              <a:t>are expenditures extending the asset’s useful life beyond its original estimate. Extraordinary repairs are </a:t>
            </a:r>
            <a:r>
              <a:rPr lang="en-US" altLang="en-US" i="1" dirty="0">
                <a:ea typeface="ＭＳ Ｐゴシック" pitchFamily="-84" charset="-128"/>
              </a:rPr>
              <a:t>capital expenditures </a:t>
            </a:r>
            <a:r>
              <a:rPr lang="en-US" altLang="en-US" dirty="0">
                <a:ea typeface="ＭＳ Ｐゴシック" pitchFamily="-84" charset="-128"/>
              </a:rPr>
              <a:t>because they benefit future periods. Their costs are debited to the asset account (or to accumulated depreciation). </a:t>
            </a:r>
          </a:p>
          <a:p>
            <a:endParaRPr lang="en-US" altLang="en-US" dirty="0">
              <a:ea typeface="ＭＳ Ｐゴシック" pitchFamily="-84" charset="-128"/>
            </a:endParaRPr>
          </a:p>
        </p:txBody>
      </p:sp>
    </p:spTree>
    <p:extLst>
      <p:ext uri="{BB962C8B-B14F-4D97-AF65-F5344CB8AC3E}">
        <p14:creationId xmlns:p14="http://schemas.microsoft.com/office/powerpoint/2010/main" val="2553092004"/>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3058" name="Slide Image Placeholder 1"/>
          <p:cNvSpPr>
            <a:spLocks noGrp="1" noRot="1" noChangeAspect="1" noTextEdit="1"/>
          </p:cNvSpPr>
          <p:nvPr>
            <p:ph type="sldImg"/>
          </p:nvPr>
        </p:nvSpPr>
        <p:spPr bwMode="auto">
          <a:noFill/>
          <a:ln>
            <a:solidFill>
              <a:srgbClr val="000000"/>
            </a:solidFill>
            <a:miter lim="800000"/>
            <a:headEnd/>
            <a:tailEnd/>
          </a:ln>
        </p:spPr>
      </p:sp>
      <p:sp>
        <p:nvSpPr>
          <p:cNvPr id="173059" name="Notes Placeholder 2"/>
          <p:cNvSpPr>
            <a:spLocks noGrp="1"/>
          </p:cNvSpPr>
          <p:nvPr>
            <p:ph type="body" idx="1"/>
          </p:nvPr>
        </p:nvSpPr>
        <p:spPr bwMode="auto">
          <a:noFill/>
        </p:spPr>
        <p:txBody>
          <a:bodyPr/>
          <a:lstStyle/>
          <a:p>
            <a:endParaRPr lang="en-US" dirty="0"/>
          </a:p>
        </p:txBody>
      </p:sp>
    </p:spTree>
    <p:extLst>
      <p:ext uri="{BB962C8B-B14F-4D97-AF65-F5344CB8AC3E}">
        <p14:creationId xmlns:p14="http://schemas.microsoft.com/office/powerpoint/2010/main" val="154685029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2994"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212995" name="Rectangle 3"/>
          <p:cNvSpPr>
            <a:spLocks noGrp="1" noChangeArrowheads="1"/>
          </p:cNvSpPr>
          <p:nvPr>
            <p:ph type="body" idx="1"/>
          </p:nvPr>
        </p:nvSpPr>
        <p:spPr bwMode="auto">
          <a:noFill/>
        </p:spPr>
        <p:txBody>
          <a:bodyPr/>
          <a:lstStyle/>
          <a:p>
            <a:r>
              <a:rPr lang="en-US" altLang="en-US" dirty="0">
                <a:ea typeface="ＭＳ Ｐゴシック" pitchFamily="-84" charset="-128"/>
              </a:rPr>
              <a:t>Disposals of plant assets occur in one of three basic ways: discarding, sale, or exchange. </a:t>
            </a:r>
          </a:p>
          <a:p>
            <a:endParaRPr lang="en-US" altLang="en-US" dirty="0">
              <a:ea typeface="ＭＳ Ｐゴシック" pitchFamily="-84" charset="-128"/>
            </a:endParaRPr>
          </a:p>
          <a:p>
            <a:r>
              <a:rPr lang="en-US" altLang="en-US" dirty="0">
                <a:ea typeface="ＭＳ Ｐゴシック" pitchFamily="-84" charset="-128"/>
              </a:rPr>
              <a:t>The general steps in accounting for a disposal of plant assets are described in this slide. After we dispose of a plant asset, the first thing we do is update depreciation to the date of disposal. After completing the update, we can prepare the journal entry. We do so by recording a debit to the cash account, if cash was received, or credit the cash account, if cash was paid by the company. In addition, we must determine whether a gain or loss is associated with the disposal. A gain is recorded with a credit, just like revenue, and a loss is recorded with a debit, just like an expense account. We complete the entry by removing the plant asset’s cost from our books with a credit, and remove the related accumulated depreciation with a debit.</a:t>
            </a:r>
          </a:p>
          <a:p>
            <a:br>
              <a:rPr lang="en-US" altLang="en-US" dirty="0">
                <a:ea typeface="ＭＳ Ｐゴシック" pitchFamily="-84" charset="-128"/>
              </a:rPr>
            </a:br>
            <a:r>
              <a:rPr lang="en-US" altLang="en-US" dirty="0">
                <a:ea typeface="ＭＳ Ｐゴシック" pitchFamily="-84" charset="-128"/>
              </a:rPr>
              <a:t>Let’s see how we calculate the gain or loss associated with the disposal.</a:t>
            </a:r>
          </a:p>
          <a:p>
            <a:endParaRPr lang="en-US" altLang="en-US" dirty="0">
              <a:ea typeface="ＭＳ Ｐゴシック" pitchFamily="-84" charset="-128"/>
            </a:endParaRPr>
          </a:p>
        </p:txBody>
      </p:sp>
    </p:spTree>
    <p:extLst>
      <p:ext uri="{BB962C8B-B14F-4D97-AF65-F5344CB8AC3E}">
        <p14:creationId xmlns:p14="http://schemas.microsoft.com/office/powerpoint/2010/main" val="3896891926"/>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4018"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214019" name="Rectangle 3"/>
          <p:cNvSpPr>
            <a:spLocks noGrp="1" noChangeArrowheads="1"/>
          </p:cNvSpPr>
          <p:nvPr>
            <p:ph type="body" idx="1"/>
          </p:nvPr>
        </p:nvSpPr>
        <p:spPr bwMode="auto">
          <a:noFill/>
        </p:spPr>
        <p:txBody>
          <a:bodyPr/>
          <a:lstStyle/>
          <a:p>
            <a:r>
              <a:rPr lang="en-US" altLang="en-US" dirty="0">
                <a:ea typeface="ＭＳ Ｐゴシック" pitchFamily="-84" charset="-128"/>
              </a:rPr>
              <a:t>If the amount of cash received is greater than the book value of the asset (cost less accumulated depreciation), a gain is associated with the disposal.</a:t>
            </a:r>
            <a:br>
              <a:rPr lang="en-US" altLang="en-US" dirty="0">
                <a:ea typeface="ＭＳ Ｐゴシック" pitchFamily="-84" charset="-128"/>
              </a:rPr>
            </a:br>
            <a:endParaRPr lang="en-US" altLang="en-US" dirty="0">
              <a:ea typeface="ＭＳ Ｐゴシック" pitchFamily="-84" charset="-128"/>
            </a:endParaRPr>
          </a:p>
          <a:p>
            <a:r>
              <a:rPr lang="en-US" altLang="en-US" dirty="0">
                <a:ea typeface="ＭＳ Ｐゴシック" pitchFamily="-84" charset="-128"/>
              </a:rPr>
              <a:t>If the cash received is less than the book value of the asset, a loss will be recorded.  </a:t>
            </a:r>
          </a:p>
          <a:p>
            <a:endParaRPr lang="en-US" altLang="en-US" dirty="0">
              <a:ea typeface="ＭＳ Ｐゴシック" pitchFamily="-84" charset="-128"/>
            </a:endParaRPr>
          </a:p>
          <a:p>
            <a:r>
              <a:rPr lang="en-US" altLang="en-US" dirty="0">
                <a:ea typeface="ＭＳ Ｐゴシック" pitchFamily="-84" charset="-128"/>
              </a:rPr>
              <a:t>When the amount of cash is exactly equal to the book value of the asset, there will be no gain or loss in connection with the disposal. </a:t>
            </a:r>
          </a:p>
          <a:p>
            <a:endParaRPr lang="en-US" altLang="en-US" dirty="0">
              <a:ea typeface="ＭＳ Ｐゴシック" pitchFamily="-84" charset="-128"/>
            </a:endParaRPr>
          </a:p>
          <a:p>
            <a:r>
              <a:rPr lang="en-US" altLang="en-US" dirty="0">
                <a:ea typeface="ＭＳ Ｐゴシック" pitchFamily="-84" charset="-128"/>
              </a:rPr>
              <a:t>Now let’s look at a specific example of disposal of a plant asset.</a:t>
            </a:r>
          </a:p>
          <a:p>
            <a:endParaRPr lang="en-US" altLang="en-US" dirty="0">
              <a:ea typeface="ＭＳ Ｐゴシック" pitchFamily="-84" charset="-128"/>
            </a:endParaRPr>
          </a:p>
        </p:txBody>
      </p:sp>
    </p:spTree>
    <p:extLst>
      <p:ext uri="{BB962C8B-B14F-4D97-AF65-F5344CB8AC3E}">
        <p14:creationId xmlns:p14="http://schemas.microsoft.com/office/powerpoint/2010/main" val="2499002095"/>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42"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215043" name="Rectangle 3"/>
          <p:cNvSpPr>
            <a:spLocks noGrp="1" noChangeArrowheads="1"/>
          </p:cNvSpPr>
          <p:nvPr>
            <p:ph type="body" idx="1"/>
          </p:nvPr>
        </p:nvSpPr>
        <p:spPr bwMode="auto">
          <a:noFill/>
        </p:spPr>
        <p:txBody>
          <a:bodyPr/>
          <a:lstStyle/>
          <a:p>
            <a:pPr>
              <a:spcBef>
                <a:spcPct val="20000"/>
              </a:spcBef>
            </a:pPr>
            <a:r>
              <a:rPr lang="en-US" altLang="en-US" dirty="0">
                <a:ea typeface="ＭＳ Ｐゴシック" pitchFamily="-84" charset="-128"/>
              </a:rPr>
              <a:t>A plant asset is </a:t>
            </a:r>
            <a:r>
              <a:rPr lang="en-US" altLang="en-US" i="1" dirty="0">
                <a:ea typeface="ＭＳ Ｐゴシック" pitchFamily="-84" charset="-128"/>
              </a:rPr>
              <a:t>discarded </a:t>
            </a:r>
            <a:r>
              <a:rPr lang="en-US" altLang="en-US" dirty="0">
                <a:ea typeface="ＭＳ Ｐゴシック" pitchFamily="-84" charset="-128"/>
              </a:rPr>
              <a:t>when it is no longer useful to the company and it has no market value. To illustrate, assume that a machine costing $9,000 with accumulated depreciation of $9,000 is discarded. When accumulated depreciation equals the asset’s cost, it is said to be </a:t>
            </a:r>
            <a:r>
              <a:rPr lang="en-US" altLang="en-US" i="1" dirty="0">
                <a:ea typeface="ＭＳ Ｐゴシック" pitchFamily="-84" charset="-128"/>
              </a:rPr>
              <a:t>fully depreciated </a:t>
            </a:r>
            <a:r>
              <a:rPr lang="en-US" altLang="en-US" dirty="0">
                <a:ea typeface="ＭＳ Ｐゴシック" pitchFamily="-84" charset="-128"/>
              </a:rPr>
              <a:t>(zero book value). The entry to record the discarding of this asset is shown in this slide.</a:t>
            </a:r>
          </a:p>
          <a:p>
            <a:pPr>
              <a:spcBef>
                <a:spcPct val="20000"/>
              </a:spcBef>
            </a:pPr>
            <a:endParaRPr lang="en-US" altLang="en-US" dirty="0">
              <a:ea typeface="ＭＳ Ｐゴシック" pitchFamily="-84" charset="-128"/>
            </a:endParaRPr>
          </a:p>
          <a:p>
            <a:pPr>
              <a:spcBef>
                <a:spcPct val="20000"/>
              </a:spcBef>
            </a:pPr>
            <a:r>
              <a:rPr lang="en-US" altLang="en-US" dirty="0">
                <a:ea typeface="ＭＳ Ｐゴシック" pitchFamily="-84" charset="-128"/>
              </a:rPr>
              <a:t>This entry reflects all four steps of Exhibit 10.15. Step 1 is unnecessary because the machine is fully depreciated. Step 2 is reflected in the debit to Accumulated Depreciation and credit to Machinery. Because no other asset is involved, step 3 is irrelevant. Finally, because book value is zero and no other asset is involved, no gain or loss is recorded in step 4.</a:t>
            </a:r>
          </a:p>
          <a:p>
            <a:pPr>
              <a:spcBef>
                <a:spcPct val="20000"/>
              </a:spcBef>
            </a:pPr>
            <a:endParaRPr lang="en-US" altLang="en-US" dirty="0">
              <a:ea typeface="ＭＳ Ｐゴシック" pitchFamily="-84" charset="-128"/>
            </a:endParaRPr>
          </a:p>
        </p:txBody>
      </p:sp>
    </p:spTree>
    <p:extLst>
      <p:ext uri="{BB962C8B-B14F-4D97-AF65-F5344CB8AC3E}">
        <p14:creationId xmlns:p14="http://schemas.microsoft.com/office/powerpoint/2010/main" val="2640597699"/>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6066"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216067" name="Rectangle 3"/>
          <p:cNvSpPr>
            <a:spLocks noGrp="1" noChangeArrowheads="1"/>
          </p:cNvSpPr>
          <p:nvPr>
            <p:ph type="body" idx="1"/>
          </p:nvPr>
        </p:nvSpPr>
        <p:spPr bwMode="auto">
          <a:noFill/>
        </p:spPr>
        <p:txBody>
          <a:bodyPr/>
          <a:lstStyle/>
          <a:p>
            <a:r>
              <a:rPr lang="en-US" altLang="en-US" dirty="0">
                <a:ea typeface="ＭＳ Ｐゴシック" pitchFamily="-84" charset="-128"/>
              </a:rPr>
              <a:t>How do we account for discarding an asset that is not fully depreciated or one whose depreciation is not up-to-date? To answer this, consider equipment costing $8,000 with accumulated depreciation of $6,000 on December 31 of the prior fiscal year-end. This equipment is being depreciated using the straight-line method over eight years with zero salvage. On July 1 of the current year it is discarded. Step 1 is to bring depreciation up-to-date. The required entry is shown above.</a:t>
            </a:r>
          </a:p>
          <a:p>
            <a:endParaRPr lang="en-US" altLang="en-US" dirty="0">
              <a:ea typeface="ＭＳ Ｐゴシック" pitchFamily="-84" charset="-128"/>
            </a:endParaRPr>
          </a:p>
          <a:p>
            <a:r>
              <a:rPr lang="en-US" altLang="en-US" dirty="0">
                <a:ea typeface="ＭＳ Ｐゴシック" pitchFamily="-84" charset="-128"/>
              </a:rPr>
              <a:t>Steps 2 through 4 are reflected in the second (and final) entry. This loss is computed by comparing the equipment’s $1,500 book value ($8,000 - $6,000 - $500) with the zero net cash proceeds. The loss is reported in the Other Expenses and Losses section of the income statement. Discarding an asset can sometimes require a cash payment that would increase the loss.</a:t>
            </a:r>
          </a:p>
          <a:p>
            <a:endParaRPr lang="en-US" altLang="en-US" dirty="0">
              <a:ea typeface="ＭＳ Ｐゴシック" pitchFamily="-84" charset="-128"/>
            </a:endParaRPr>
          </a:p>
          <a:p>
            <a:endParaRPr lang="en-US" altLang="en-US" dirty="0">
              <a:ea typeface="ＭＳ Ｐゴシック" pitchFamily="-84" charset="-128"/>
            </a:endParaRPr>
          </a:p>
          <a:p>
            <a:endParaRPr lang="en-US" altLang="en-US" dirty="0">
              <a:ea typeface="ＭＳ Ｐゴシック" pitchFamily="-84" charset="-128"/>
            </a:endParaRPr>
          </a:p>
        </p:txBody>
      </p:sp>
    </p:spTree>
    <p:extLst>
      <p:ext uri="{BB962C8B-B14F-4D97-AF65-F5344CB8AC3E}">
        <p14:creationId xmlns:p14="http://schemas.microsoft.com/office/powerpoint/2010/main" val="3775619598"/>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7090"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217091" name="Rectangle 3"/>
          <p:cNvSpPr>
            <a:spLocks noGrp="1" noChangeArrowheads="1"/>
          </p:cNvSpPr>
          <p:nvPr>
            <p:ph type="body" idx="1"/>
          </p:nvPr>
        </p:nvSpPr>
        <p:spPr bwMode="auto">
          <a:noFill/>
        </p:spPr>
        <p:txBody>
          <a:bodyPr/>
          <a:lstStyle/>
          <a:p>
            <a:r>
              <a:rPr lang="en-US" altLang="en-US" dirty="0">
                <a:ea typeface="ＭＳ Ｐゴシック" pitchFamily="-84" charset="-128"/>
              </a:rPr>
              <a:t>Companies often sell plant assets when they restructure or downsize operations. To illustrate the accounting for selling plant assets, we consider BTO’s March 31 sale of equipment that cost $16,000 and has accumulated depreciation of $12,000 at December 31 of the prior calendar year-end. Annual depreciation on this equipment is $4,000 computed using straight-line depreciation. Step 1 of this sale is to record depreciation expense and update accumulated depreciation to March 31 of the current year.</a:t>
            </a:r>
          </a:p>
          <a:p>
            <a:endParaRPr lang="en-US" altLang="en-US" dirty="0">
              <a:ea typeface="ＭＳ Ｐゴシック" pitchFamily="-84" charset="-128"/>
            </a:endParaRPr>
          </a:p>
          <a:p>
            <a:r>
              <a:rPr lang="en-US" altLang="en-US" dirty="0">
                <a:ea typeface="ＭＳ Ｐゴシック" pitchFamily="-84" charset="-128"/>
              </a:rPr>
              <a:t>Steps 2 through 4 can be reflected in one final entry that depends on the amount received from the asset’s sale. In this case $3,000.</a:t>
            </a:r>
          </a:p>
          <a:p>
            <a:endParaRPr lang="en-US" altLang="en-US" dirty="0">
              <a:ea typeface="ＭＳ Ｐゴシック" pitchFamily="-84" charset="-128"/>
            </a:endParaRPr>
          </a:p>
          <a:p>
            <a:r>
              <a:rPr lang="en-US" altLang="en-US" b="1" dirty="0">
                <a:ea typeface="ＭＳ Ｐゴシック" pitchFamily="-84" charset="-128"/>
              </a:rPr>
              <a:t>Sale at Book Value - </a:t>
            </a:r>
            <a:r>
              <a:rPr lang="en-US" altLang="en-US" dirty="0">
                <a:ea typeface="ＭＳ Ｐゴシック" pitchFamily="-84" charset="-128"/>
              </a:rPr>
              <a:t>If BTO receives $3,000 cash, an amount equal to the equipment’s book value as of March 31 (book value = $16,000 - $12,000 - $1,000), no gain or loss occurs on disposal. The entry is shown above.</a:t>
            </a:r>
          </a:p>
          <a:p>
            <a:endParaRPr lang="en-US" altLang="en-US" dirty="0">
              <a:ea typeface="ＭＳ Ｐゴシック" pitchFamily="-84" charset="-128"/>
            </a:endParaRPr>
          </a:p>
          <a:p>
            <a:endParaRPr lang="en-US" altLang="en-US" dirty="0">
              <a:ea typeface="ＭＳ Ｐゴシック" pitchFamily="-84" charset="-128"/>
            </a:endParaRPr>
          </a:p>
        </p:txBody>
      </p:sp>
    </p:spTree>
    <p:extLst>
      <p:ext uri="{BB962C8B-B14F-4D97-AF65-F5344CB8AC3E}">
        <p14:creationId xmlns:p14="http://schemas.microsoft.com/office/powerpoint/2010/main" val="3070823333"/>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8114"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218115" name="Rectangle 3"/>
          <p:cNvSpPr>
            <a:spLocks noGrp="1" noChangeArrowheads="1"/>
          </p:cNvSpPr>
          <p:nvPr>
            <p:ph type="body" idx="1"/>
          </p:nvPr>
        </p:nvSpPr>
        <p:spPr bwMode="auto">
          <a:noFill/>
        </p:spPr>
        <p:txBody>
          <a:bodyPr/>
          <a:lstStyle/>
          <a:p>
            <a:r>
              <a:rPr lang="en-US" altLang="en-US" dirty="0">
                <a:ea typeface="ＭＳ Ｐゴシック" pitchFamily="-84" charset="-128"/>
              </a:rPr>
              <a:t>As before, we must bring the depreciation up-to-date as of March 31</a:t>
            </a:r>
            <a:r>
              <a:rPr lang="en-US" altLang="en-US" baseline="30000" dirty="0">
                <a:ea typeface="ＭＳ Ｐゴシック" pitchFamily="-84" charset="-128"/>
              </a:rPr>
              <a:t>st</a:t>
            </a:r>
            <a:r>
              <a:rPr lang="en-US" altLang="en-US" dirty="0">
                <a:ea typeface="ＭＳ Ｐゴシック" pitchFamily="-84" charset="-128"/>
              </a:rPr>
              <a:t>. The journal entry is to debit Depreciation Expense for $1,000 and credit Accumulated Depreciation – Equipment for the same amount. The balance in the accumulated depreciation account is now $13,000.</a:t>
            </a:r>
          </a:p>
          <a:p>
            <a:endParaRPr lang="en-US" altLang="en-US" dirty="0">
              <a:ea typeface="ＭＳ Ｐゴシック" pitchFamily="-84" charset="-128"/>
            </a:endParaRPr>
          </a:p>
          <a:p>
            <a:r>
              <a:rPr lang="en-US" altLang="en-US" b="1" dirty="0">
                <a:ea typeface="ＭＳ Ｐゴシック" pitchFamily="-84" charset="-128"/>
              </a:rPr>
              <a:t>Sale Above</a:t>
            </a:r>
            <a:r>
              <a:rPr lang="en-US" altLang="en-US" b="1" baseline="0" dirty="0">
                <a:ea typeface="ＭＳ Ｐゴシック" pitchFamily="-84" charset="-128"/>
              </a:rPr>
              <a:t> </a:t>
            </a:r>
            <a:r>
              <a:rPr lang="en-US" altLang="en-US" b="1" dirty="0">
                <a:ea typeface="ＭＳ Ｐゴシック" pitchFamily="-84" charset="-128"/>
              </a:rPr>
              <a:t>Book Value  - </a:t>
            </a:r>
            <a:r>
              <a:rPr lang="en-US" altLang="en-US" dirty="0">
                <a:ea typeface="ＭＳ Ｐゴシック" pitchFamily="-84" charset="-128"/>
              </a:rPr>
              <a:t>If BTO receives $7,000, an amount that is $4,000 above the equipment’s $3,000 book value as of March 31, a gain on disposal occurs. The entry is shown above.</a:t>
            </a:r>
          </a:p>
          <a:p>
            <a:endParaRPr lang="en-US" altLang="en-US" dirty="0">
              <a:ea typeface="ＭＳ Ｐゴシック" pitchFamily="-84" charset="-128"/>
            </a:endParaRPr>
          </a:p>
          <a:p>
            <a:endParaRPr lang="en-US" altLang="en-US" dirty="0">
              <a:ea typeface="ＭＳ Ｐゴシック" pitchFamily="-84" charset="-128"/>
            </a:endParaRPr>
          </a:p>
          <a:p>
            <a:endParaRPr lang="en-US" altLang="en-US" dirty="0">
              <a:ea typeface="ＭＳ Ｐゴシック" pitchFamily="-84" charset="-128"/>
            </a:endParaRPr>
          </a:p>
        </p:txBody>
      </p:sp>
    </p:spTree>
    <p:extLst>
      <p:ext uri="{BB962C8B-B14F-4D97-AF65-F5344CB8AC3E}">
        <p14:creationId xmlns:p14="http://schemas.microsoft.com/office/powerpoint/2010/main" val="3258578389"/>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8114"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218115" name="Rectangle 3"/>
          <p:cNvSpPr>
            <a:spLocks noGrp="1" noChangeArrowheads="1"/>
          </p:cNvSpPr>
          <p:nvPr>
            <p:ph type="body" idx="1"/>
          </p:nvPr>
        </p:nvSpPr>
        <p:spPr bwMode="auto">
          <a:noFill/>
        </p:spPr>
        <p:txBody>
          <a:bodyPr/>
          <a:lstStyle/>
          <a:p>
            <a:r>
              <a:rPr lang="en-US" altLang="en-US" dirty="0">
                <a:ea typeface="ＭＳ Ｐゴシック" pitchFamily="-84" charset="-128"/>
              </a:rPr>
              <a:t>As before, we must bring the depreciation up-to-date as of March 31</a:t>
            </a:r>
            <a:r>
              <a:rPr lang="en-US" altLang="en-US" baseline="30000" dirty="0">
                <a:ea typeface="ＭＳ Ｐゴシック" pitchFamily="-84" charset="-128"/>
              </a:rPr>
              <a:t>st</a:t>
            </a:r>
            <a:r>
              <a:rPr lang="en-US" altLang="en-US" dirty="0">
                <a:ea typeface="ＭＳ Ｐゴシック" pitchFamily="-84" charset="-128"/>
              </a:rPr>
              <a:t>. The journal entry is to debit Depreciation Expense for $1,000 and credit Accumulated Depreciation – Equipment for the same amount. The balance in the accumulated depreciation account is now $13,000.</a:t>
            </a:r>
          </a:p>
          <a:p>
            <a:endParaRPr lang="en-US" altLang="en-US" dirty="0">
              <a:ea typeface="ＭＳ Ｐゴシック" pitchFamily="-84" charset="-128"/>
            </a:endParaRPr>
          </a:p>
          <a:p>
            <a:r>
              <a:rPr lang="en-US" altLang="en-US" b="1" dirty="0">
                <a:ea typeface="ＭＳ Ｐゴシック" pitchFamily="-84" charset="-128"/>
              </a:rPr>
              <a:t>Sale below Book Value  - </a:t>
            </a:r>
            <a:r>
              <a:rPr lang="en-US" altLang="en-US" dirty="0">
                <a:ea typeface="ＭＳ Ｐゴシック" pitchFamily="-84" charset="-128"/>
              </a:rPr>
              <a:t>If BTO receives $2,500, an amount that is $500 below the equipment’s $3,000 book value as of March 31, a loss on disposal occurs. The entry is shown above.</a:t>
            </a:r>
          </a:p>
          <a:p>
            <a:endParaRPr lang="en-US" altLang="en-US" dirty="0">
              <a:ea typeface="ＭＳ Ｐゴシック" pitchFamily="-84" charset="-128"/>
            </a:endParaRPr>
          </a:p>
          <a:p>
            <a:pPr defTabSz="939363">
              <a:defRPr/>
            </a:pPr>
            <a:r>
              <a:rPr lang="en-US" b="1" dirty="0"/>
              <a:t>Review what you have learned in the following NEED-TO-KNOW Slides.</a:t>
            </a:r>
            <a:endParaRPr lang="en-US" altLang="en-US" dirty="0">
              <a:ea typeface="ＭＳ Ｐゴシック" pitchFamily="34" charset="-128"/>
            </a:endParaRPr>
          </a:p>
          <a:p>
            <a:endParaRPr lang="en-US" altLang="en-US" dirty="0">
              <a:ea typeface="ＭＳ Ｐゴシック" pitchFamily="-84" charset="-128"/>
            </a:endParaRPr>
          </a:p>
          <a:p>
            <a:endParaRPr lang="en-US" altLang="en-US" dirty="0">
              <a:ea typeface="ＭＳ Ｐゴシック" pitchFamily="-84" charset="-128"/>
            </a:endParaRPr>
          </a:p>
        </p:txBody>
      </p:sp>
    </p:spTree>
    <p:extLst>
      <p:ext uri="{BB962C8B-B14F-4D97-AF65-F5344CB8AC3E}">
        <p14:creationId xmlns:p14="http://schemas.microsoft.com/office/powerpoint/2010/main" val="692929267"/>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1426" name="Rectangle 2"/>
          <p:cNvSpPr>
            <a:spLocks noGrp="1" noChangeArrowheads="1"/>
          </p:cNvSpPr>
          <p:nvPr>
            <p:ph type="body" idx="1"/>
          </p:nvPr>
        </p:nvSpPr>
        <p:spPr bwMode="auto">
          <a:xfrm>
            <a:off x="943610" y="4447461"/>
            <a:ext cx="5189855" cy="4213384"/>
          </a:xfrm>
          <a:noFill/>
        </p:spPr>
        <p:txBody>
          <a:bodyPr lIns="92953" tIns="45661" rIns="92953" bIns="45661">
            <a:normAutofit fontScale="92500" lnSpcReduction="20000"/>
          </a:bodyPr>
          <a:lstStyle/>
          <a:p>
            <a:r>
              <a:rPr lang="en-US" dirty="0">
                <a:ea typeface="ＭＳ Ｐゴシック" pitchFamily="-84" charset="-128"/>
              </a:rPr>
              <a:t>A company’s assets are important in determining its ability to generate sales and earn income. Managers devote much attention to deciding what assets a company acquires, how much it invests in assets, and how to use assets most efficiently and effectively. One important measure of a company’s ability to use its assets is </a:t>
            </a:r>
            <a:r>
              <a:rPr lang="en-US" b="1" dirty="0">
                <a:ea typeface="ＭＳ Ｐゴシック" pitchFamily="-84" charset="-128"/>
              </a:rPr>
              <a:t>total asset turnover</a:t>
            </a:r>
            <a:r>
              <a:rPr lang="en-US" dirty="0">
                <a:ea typeface="ＭＳ Ｐゴシック" pitchFamily="-84" charset="-128"/>
              </a:rPr>
              <a:t>.</a:t>
            </a:r>
          </a:p>
          <a:p>
            <a:endParaRPr lang="en-US" altLang="en-US" dirty="0">
              <a:ea typeface="ＭＳ Ｐゴシック" pitchFamily="-84" charset="-128"/>
            </a:endParaRPr>
          </a:p>
          <a:p>
            <a:r>
              <a:rPr lang="en-US" altLang="en-US" dirty="0">
                <a:ea typeface="ＭＳ Ｐゴシック" pitchFamily="-84" charset="-128"/>
              </a:rPr>
              <a:t>Total asset turnover is equal to the net sales for the period divided by the average total assets. The average total assets is computed by taking the beginning balance of total assets, adding the ending balance, and dividing the result by two. </a:t>
            </a:r>
          </a:p>
          <a:p>
            <a:endParaRPr lang="en-US" altLang="en-US" dirty="0">
              <a:ea typeface="ＭＳ Ｐゴシック" pitchFamily="-84" charset="-128"/>
            </a:endParaRPr>
          </a:p>
          <a:p>
            <a:r>
              <a:rPr lang="en-US" dirty="0">
                <a:ea typeface="ＭＳ Ｐゴシック" pitchFamily="-84" charset="-128"/>
              </a:rPr>
              <a:t>To show how we use total asset turnover, let’s look at Molson Coors. We express Molson Coors’s use of assets in generating net sales by saying “it turned its assets over 0.27 times during 2015.” This means that each $1.00 of assets produced $0.27 of net sales. Is a total asset turnover of 0.27 good or bad? It is safe to say that all companies desire a high total asset turnover. Like many ratio analyses, however, a company’s total asset turnover must be interpreted in comparison with those of prior years and of its competitors. Interpreting the total asset turnover also requires an understanding of the company’s operations.  Some operations are capital-intensive meaning that a relatively large amount is invested in assets to generate sales. This suggests a relatively lower total asset turnover. Other companies’ operations are labor-intensive, meaning that they generate sales more by the efforts of people than the use of assets. In that case, we expect a higher total asset turnover. Companies with low total asset turnover require higher profit margins (examples are hotels and real estate); companies with high total asset turnover can succeed with lower profit margins (examples are food stores and toy merchandisers). Molson Coors’s turnover is much lower than that for Boston Beer and many other competitors. Total asset turnover for Molson Coors’s competitors, available in industry publications such as Dun &amp; Bradstreet, is generally in the range of 0.5 to 1.0 over this same period. Overall, Molson Coors must improve relative to its competitors on total asset turnover.</a:t>
            </a:r>
          </a:p>
        </p:txBody>
      </p:sp>
      <p:sp>
        <p:nvSpPr>
          <p:cNvPr id="231427" name="Rectangle 3"/>
          <p:cNvSpPr>
            <a:spLocks noGrp="1" noRot="1" noChangeAspect="1" noChangeArrowheads="1" noTextEdit="1"/>
          </p:cNvSpPr>
          <p:nvPr>
            <p:ph type="sldImg"/>
          </p:nvPr>
        </p:nvSpPr>
        <p:spPr bwMode="auto">
          <a:xfrm>
            <a:off x="430213" y="708025"/>
            <a:ext cx="6218237" cy="3498850"/>
          </a:xfrm>
          <a:noFill/>
          <a:ln cap="flat">
            <a:solidFill>
              <a:schemeClr val="tx1"/>
            </a:solidFill>
            <a:miter lim="800000"/>
            <a:headEnd/>
            <a:tailEnd/>
          </a:ln>
        </p:spPr>
      </p:sp>
    </p:spTree>
    <p:extLst>
      <p:ext uri="{BB962C8B-B14F-4D97-AF65-F5344CB8AC3E}">
        <p14:creationId xmlns:p14="http://schemas.microsoft.com/office/powerpoint/2010/main" val="4234626063"/>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43</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11/7/23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11/7/23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11/7/23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11/7/23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11/7/23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11/7/23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11/7/23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11/7/23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11/7/23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11/7/23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11/7/23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11/7/23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5" r:id="rId14"/>
    <p:sldLayoutId id="2147483667"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3.jp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3" Type="http://schemas.openxmlformats.org/officeDocument/2006/relationships/image" Target="../media/image12.wmf"/><Relationship Id="rId2" Type="http://schemas.openxmlformats.org/officeDocument/2006/relationships/notesSlide" Target="../notesSlides/notesSlide15.xml"/><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6.xml"/><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7.xml"/><Relationship Id="rId1" Type="http://schemas.openxmlformats.org/officeDocument/2006/relationships/slideLayout" Target="../slideLayouts/slideLayout6.xml"/><Relationship Id="rId5" Type="http://schemas.openxmlformats.org/officeDocument/2006/relationships/image" Target="../media/image15.png"/><Relationship Id="rId4" Type="http://schemas.openxmlformats.org/officeDocument/2006/relationships/image" Target="../media/image14.png"/></Relationships>
</file>

<file path=ppt/slides/_rels/slide1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8.xml"/><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9.xml"/><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3" Type="http://schemas.openxmlformats.org/officeDocument/2006/relationships/image" Target="../media/image18.gif"/><Relationship Id="rId2" Type="http://schemas.openxmlformats.org/officeDocument/2006/relationships/notesSlide" Target="../notesSlides/notesSlide21.xml"/><Relationship Id="rId1" Type="http://schemas.openxmlformats.org/officeDocument/2006/relationships/slideLayout" Target="../slideLayouts/slideLayout6.xml"/><Relationship Id="rId4" Type="http://schemas.openxmlformats.org/officeDocument/2006/relationships/image" Target="../media/image13.png"/></Relationships>
</file>

<file path=ppt/slides/_rels/slide22.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22.xml"/><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23.xml"/><Relationship Id="rId1" Type="http://schemas.openxmlformats.org/officeDocument/2006/relationships/slideLayout" Target="../slideLayouts/slideLayout6.xml"/><Relationship Id="rId4" Type="http://schemas.openxmlformats.org/officeDocument/2006/relationships/image" Target="../media/image13.png"/></Relationships>
</file>

<file path=ppt/slides/_rels/slide24.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24.xml"/><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25.xml"/><Relationship Id="rId1" Type="http://schemas.openxmlformats.org/officeDocument/2006/relationships/slideLayout" Target="../slideLayouts/slideLayout6.xml"/><Relationship Id="rId4" Type="http://schemas.openxmlformats.org/officeDocument/2006/relationships/image" Target="../media/image23.png"/></Relationships>
</file>

<file path=ppt/slides/_rels/slide2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6.xm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27.xml"/><Relationship Id="rId1" Type="http://schemas.openxmlformats.org/officeDocument/2006/relationships/slideLayout" Target="../slideLayouts/slideLayout6.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6.xml"/></Relationships>
</file>

<file path=ppt/slides/_rels/slide29.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29.xml"/><Relationship Id="rId1" Type="http://schemas.openxmlformats.org/officeDocument/2006/relationships/slideLayout" Target="../slideLayouts/slideLayout6.xml"/></Relationships>
</file>

<file path=ppt/slides/_rels/slide30.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30.xml"/><Relationship Id="rId1" Type="http://schemas.openxmlformats.org/officeDocument/2006/relationships/slideLayout" Target="../slideLayouts/slideLayout6.xml"/></Relationships>
</file>

<file path=ppt/slides/_rels/slide3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1.xml"/><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32.xml"/><Relationship Id="rId1" Type="http://schemas.openxmlformats.org/officeDocument/2006/relationships/slideLayout" Target="../slideLayouts/slideLayout6.xml"/></Relationships>
</file>

<file path=ppt/slides/_rels/slide33.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notesSlide" Target="../notesSlides/notesSlide33.xml"/><Relationship Id="rId1" Type="http://schemas.openxmlformats.org/officeDocument/2006/relationships/slideLayout" Target="../slideLayouts/slideLayout6.xml"/><Relationship Id="rId4" Type="http://schemas.openxmlformats.org/officeDocument/2006/relationships/image" Target="../media/image28.emf"/></Relationships>
</file>

<file path=ppt/slides/_rels/slide3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4.xml"/><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6.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6.xml"/></Relationships>
</file>

<file path=ppt/slides/_rels/slide37.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37.xml"/><Relationship Id="rId1" Type="http://schemas.openxmlformats.org/officeDocument/2006/relationships/slideLayout" Target="../slideLayouts/slideLayout6.xml"/></Relationships>
</file>

<file path=ppt/slides/_rels/slide38.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38.xml"/><Relationship Id="rId1" Type="http://schemas.openxmlformats.org/officeDocument/2006/relationships/slideLayout" Target="../slideLayouts/slideLayout6.xml"/><Relationship Id="rId4" Type="http://schemas.openxmlformats.org/officeDocument/2006/relationships/image" Target="../media/image31.png"/></Relationships>
</file>

<file path=ppt/slides/_rels/slide39.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39.xml"/><Relationship Id="rId1" Type="http://schemas.openxmlformats.org/officeDocument/2006/relationships/slideLayout" Target="../slideLayouts/slideLayout6.xml"/><Relationship Id="rId4" Type="http://schemas.openxmlformats.org/officeDocument/2006/relationships/image" Target="../media/image33.png"/></Relationships>
</file>

<file path=ppt/slides/_rels/slide40.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40.xml"/><Relationship Id="rId1" Type="http://schemas.openxmlformats.org/officeDocument/2006/relationships/slideLayout" Target="../slideLayouts/slideLayout6.xml"/><Relationship Id="rId4" Type="http://schemas.openxmlformats.org/officeDocument/2006/relationships/image" Target="../media/image35.png"/></Relationships>
</file>

<file path=ppt/slides/_rels/slide41.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41.xml"/><Relationship Id="rId1" Type="http://schemas.openxmlformats.org/officeDocument/2006/relationships/slideLayout" Target="../slideLayouts/slideLayout6.xml"/><Relationship Id="rId4" Type="http://schemas.openxmlformats.org/officeDocument/2006/relationships/image" Target="../media/image36.png"/></Relationships>
</file>

<file path=ppt/slides/_rels/slide42.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42.xml"/><Relationship Id="rId1" Type="http://schemas.openxmlformats.org/officeDocument/2006/relationships/slideLayout" Target="../slideLayouts/slideLayout6.xml"/></Relationships>
</file>

<file path=ppt/slides/_rels/slide43.xml.rels><?xml version="1.0" encoding="UTF-8" standalone="yes"?>
<Relationships xmlns="http://schemas.openxmlformats.org/package/2006/relationships"><Relationship Id="rId8" Type="http://schemas.openxmlformats.org/officeDocument/2006/relationships/image" Target="../media/image40.jpg"/><Relationship Id="rId3" Type="http://schemas.openxmlformats.org/officeDocument/2006/relationships/image" Target="../media/image38.png"/><Relationship Id="rId7" Type="http://schemas.openxmlformats.org/officeDocument/2006/relationships/image" Target="../media/image2.png"/><Relationship Id="rId2" Type="http://schemas.openxmlformats.org/officeDocument/2006/relationships/notesSlide" Target="../notesSlides/notesSlide43.xml"/><Relationship Id="rId1" Type="http://schemas.openxmlformats.org/officeDocument/2006/relationships/slideLayout" Target="../slideLayouts/slideLayout15.xml"/><Relationship Id="rId6" Type="http://schemas.openxmlformats.org/officeDocument/2006/relationships/image" Target="../media/image6.svg"/><Relationship Id="rId5" Type="http://schemas.openxmlformats.org/officeDocument/2006/relationships/image" Target="../media/image5.png"/><Relationship Id="rId4" Type="http://schemas.openxmlformats.org/officeDocument/2006/relationships/image" Target="../media/image39.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F9385F0-2536-01DB-C486-D6A29656E6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4353" y="0"/>
            <a:ext cx="12311979" cy="6858000"/>
          </a:xfrm>
          <a:prstGeom prst="rect">
            <a:avLst/>
          </a:prstGeom>
        </p:spPr>
      </p:pic>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solidFill>
                  <a:schemeClr val="bg1"/>
                </a:solidFill>
                <a:latin typeface="Times New Roman" panose="02020603050405020304" pitchFamily="18" charset="0"/>
                <a:cs typeface="Times New Roman" panose="02020603050405020304" pitchFamily="18" charset="0"/>
              </a:rPr>
              <a:t>Prepared by Dr. Sara Ahmed</a:t>
            </a:r>
          </a:p>
        </p:txBody>
      </p:sp>
      <p:sp>
        <p:nvSpPr>
          <p:cNvPr id="31" name="TextBox 30">
            <a:extLst>
              <a:ext uri="{FF2B5EF4-FFF2-40B4-BE49-F238E27FC236}">
                <a16:creationId xmlns:a16="http://schemas.microsoft.com/office/drawing/2014/main" id="{16E4CC76-2D0D-6204-3FBC-B0856D8E8836}"/>
              </a:ext>
            </a:extLst>
          </p:cNvPr>
          <p:cNvSpPr txBox="1"/>
          <p:nvPr/>
        </p:nvSpPr>
        <p:spPr>
          <a:xfrm>
            <a:off x="521319" y="2434777"/>
            <a:ext cx="5453031" cy="769441"/>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 Financial Accounting</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540265" y="5843657"/>
            <a:ext cx="3516608" cy="529167"/>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0000"/>
                </a:solidFill>
                <a:latin typeface="Times New Roman" panose="02020603050405020304" pitchFamily="18" charset="0"/>
                <a:cs typeface="Times New Roman" panose="02020603050405020304" pitchFamily="18" charset="0"/>
              </a:rPr>
              <a:t>Lecture 7</a:t>
            </a: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28545" y="198943"/>
            <a:ext cx="2876694" cy="1357799"/>
          </a:xfrm>
          <a:prstGeom prst="rect">
            <a:avLst/>
          </a:prstGeom>
        </p:spPr>
      </p:pic>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1265218" cy="400110"/>
          </a:xfrm>
          <a:prstGeom prst="rect">
            <a:avLst/>
          </a:prstGeom>
          <a:noFill/>
        </p:spPr>
        <p:txBody>
          <a:bodyPr wrap="none" rtlCol="0">
            <a:spAutoFit/>
          </a:bodyPr>
          <a:lstStyle/>
          <a:p>
            <a:r>
              <a:rPr lang="en-US" sz="2000" dirty="0">
                <a:solidFill>
                  <a:schemeClr val="bg1"/>
                </a:solidFill>
                <a:latin typeface="Times New Roman" panose="02020603050405020304" pitchFamily="18" charset="0"/>
                <a:cs typeface="Times New Roman" panose="02020603050405020304" pitchFamily="18" charset="0"/>
              </a:rPr>
              <a:t>MGM 611</a:t>
            </a: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5"/>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70224" y="3202958"/>
            <a:ext cx="3083793" cy="769441"/>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Plant Assets</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7</a:t>
            </a: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1265218" cy="400110"/>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MGM 611</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Sara Ahmed</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8" y="1412953"/>
            <a:ext cx="582040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LEARNING AND OBJECTIVES</a:t>
            </a: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TOPIC </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07</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2">
            <a:extLst>
              <a:ext uri="{FF2B5EF4-FFF2-40B4-BE49-F238E27FC236}">
                <a16:creationId xmlns:a16="http://schemas.microsoft.com/office/drawing/2014/main" id="{C606489E-898F-8F15-3A9F-F4CEE96C4880}"/>
              </a:ext>
            </a:extLst>
          </p:cNvPr>
          <p:cNvSpPr/>
          <p:nvPr/>
        </p:nvSpPr>
        <p:spPr>
          <a:xfrm>
            <a:off x="3437433" y="2559754"/>
            <a:ext cx="8610600" cy="3416320"/>
          </a:xfrm>
          <a:prstGeom prst="rect">
            <a:avLst/>
          </a:prstGeom>
        </p:spPr>
        <p:txBody>
          <a:bodyPr wrap="square">
            <a:spAutoFit/>
          </a:bodyPr>
          <a:lstStyle/>
          <a:p>
            <a:r>
              <a:rPr lang="en-US" sz="2400" dirty="0">
                <a:solidFill>
                  <a:schemeClr val="bg1"/>
                </a:solidFill>
              </a:rPr>
              <a:t>- Explain the cost principle for computing the cost of plant assets.</a:t>
            </a:r>
          </a:p>
          <a:p>
            <a:r>
              <a:rPr lang="en-US" sz="2400" b="1" dirty="0">
                <a:solidFill>
                  <a:schemeClr val="bg1"/>
                </a:solidFill>
              </a:rPr>
              <a:t>- </a:t>
            </a:r>
            <a:r>
              <a:rPr lang="en-US" sz="2400" dirty="0">
                <a:solidFill>
                  <a:schemeClr val="bg1"/>
                </a:solidFill>
              </a:rPr>
              <a:t>Explain depreciation for partial years and changes in estimates.</a:t>
            </a:r>
          </a:p>
          <a:p>
            <a:r>
              <a:rPr lang="en-US" sz="2400" b="1" dirty="0">
                <a:solidFill>
                  <a:schemeClr val="bg1"/>
                </a:solidFill>
              </a:rPr>
              <a:t>- </a:t>
            </a:r>
            <a:r>
              <a:rPr lang="en-US" sz="2400" dirty="0">
                <a:solidFill>
                  <a:schemeClr val="bg1"/>
                </a:solidFill>
              </a:rPr>
              <a:t>Distinguish between revenue and capital expenditures, and account for them.</a:t>
            </a:r>
          </a:p>
          <a:p>
            <a:r>
              <a:rPr lang="en-US" sz="2400" dirty="0">
                <a:solidFill>
                  <a:schemeClr val="bg1"/>
                </a:solidFill>
              </a:rPr>
              <a:t>- Compute total asset turnover and apply it to analyze a company’s use of assets.</a:t>
            </a:r>
          </a:p>
          <a:p>
            <a:r>
              <a:rPr lang="en-US" sz="2400" dirty="0">
                <a:solidFill>
                  <a:schemeClr val="bg1"/>
                </a:solidFill>
              </a:rPr>
              <a:t>- Compute and record depreciation using the straight-line, units-of-production, and declining-balance methods.</a:t>
            </a:r>
          </a:p>
          <a:p>
            <a:r>
              <a:rPr lang="en-US" sz="2400" b="1" dirty="0">
                <a:solidFill>
                  <a:schemeClr val="bg1"/>
                </a:solidFill>
              </a:rPr>
              <a:t>- </a:t>
            </a:r>
            <a:r>
              <a:rPr lang="en-US" sz="2400" dirty="0">
                <a:solidFill>
                  <a:schemeClr val="bg1"/>
                </a:solidFill>
              </a:rPr>
              <a:t>Account for asset disposal through discarding or selling an asset. </a:t>
            </a:r>
          </a:p>
        </p:txBody>
      </p:sp>
    </p:spTree>
    <p:extLst>
      <p:ext uri="{BB962C8B-B14F-4D97-AF65-F5344CB8AC3E}">
        <p14:creationId xmlns:p14="http://schemas.microsoft.com/office/powerpoint/2010/main" val="25694081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BE9D58B3-E04A-7E84-DBB4-3BE05F45C73B}"/>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30050" name="Title 4"/>
          <p:cNvSpPr>
            <a:spLocks noGrp="1"/>
          </p:cNvSpPr>
          <p:nvPr>
            <p:ph type="ctrTitle"/>
          </p:nvPr>
        </p:nvSpPr>
        <p:spPr>
          <a:xfrm>
            <a:off x="2484590" y="3733800"/>
            <a:ext cx="7315200" cy="3124200"/>
          </a:xfrm>
        </p:spPr>
        <p:txBody>
          <a:bodyPr>
            <a:normAutofit fontScale="90000"/>
          </a:bodyPr>
          <a:lstStyle/>
          <a:p>
            <a:br>
              <a:rPr lang="en-US" altLang="en-US" dirty="0"/>
            </a:br>
            <a:br>
              <a:rPr lang="en-US" altLang="en-US" dirty="0"/>
            </a:br>
            <a:r>
              <a:rPr lang="en-US" altLang="en-US" dirty="0"/>
              <a:t>	</a:t>
            </a:r>
            <a:br>
              <a:rPr lang="en-US" altLang="en-US" dirty="0"/>
            </a:br>
            <a:r>
              <a:rPr lang="en-US" dirty="0"/>
              <a:t>Explain the cost principle for computing the cost of plant assets.</a:t>
            </a:r>
            <a:br>
              <a:rPr lang="en-US" dirty="0"/>
            </a:br>
            <a:br>
              <a:rPr lang="en-US" altLang="en-US" dirty="0"/>
            </a:br>
            <a:br>
              <a:rPr lang="en-US" altLang="en-US" dirty="0"/>
            </a:br>
            <a:endParaRPr lang="en-US" altLang="en-US" dirty="0"/>
          </a:p>
        </p:txBody>
      </p:sp>
      <p:sp>
        <p:nvSpPr>
          <p:cNvPr id="130051" name="Slide Number Placeholder 3"/>
          <p:cNvSpPr>
            <a:spLocks noGrp="1"/>
          </p:cNvSpPr>
          <p:nvPr>
            <p:ph type="sldNum" sz="quarter" idx="12"/>
          </p:nvPr>
        </p:nvSpPr>
        <p:spPr bwMode="auto">
          <a:noFill/>
          <a:ln>
            <a:miter lim="800000"/>
            <a:headEnd/>
            <a:tailEnd/>
          </a:ln>
        </p:spPr>
        <p:txBody>
          <a:bodyPr wrap="square" numCol="1" anchorCtr="0" compatLnSpc="1">
            <a:prstTxWarp prst="textNoShape">
              <a:avLst/>
            </a:prstTxWarp>
          </a:bodyPr>
          <a:lstStyle/>
          <a:p>
            <a:fld id="{B119A4F8-1B21-44AA-97CF-B3BE3340BA9F}" type="slidenum">
              <a:rPr lang="en-US" altLang="en-US" smtClean="0">
                <a:solidFill>
                  <a:srgbClr val="898989"/>
                </a:solidFill>
              </a:rPr>
              <a:pPr/>
              <a:t>4</a:t>
            </a:fld>
            <a:endParaRPr lang="en-US" altLang="en-US" dirty="0">
              <a:solidFill>
                <a:srgbClr val="898989"/>
              </a:solidFill>
            </a:endParaRPr>
          </a:p>
        </p:txBody>
      </p:sp>
      <p:pic>
        <p:nvPicPr>
          <p:cNvPr id="130053" name="Picture 2"/>
          <p:cNvPicPr>
            <a:picLocks noChangeAspect="1" noChangeArrowheads="1"/>
          </p:cNvPicPr>
          <p:nvPr/>
        </p:nvPicPr>
        <p:blipFill>
          <a:blip r:embed="rId3" cstate="print"/>
          <a:srcRect/>
          <a:stretch>
            <a:fillRect/>
          </a:stretch>
        </p:blipFill>
        <p:spPr bwMode="auto">
          <a:xfrm>
            <a:off x="2426616" y="2057400"/>
            <a:ext cx="7315200" cy="87312"/>
          </a:xfrm>
          <a:prstGeom prst="rect">
            <a:avLst/>
          </a:prstGeom>
          <a:noFill/>
          <a:ln w="9525">
            <a:noFill/>
            <a:miter lim="800000"/>
            <a:headEnd/>
            <a:tailEnd/>
          </a:ln>
        </p:spPr>
      </p:pic>
      <p:pic>
        <p:nvPicPr>
          <p:cNvPr id="130054" name="Picture 2"/>
          <p:cNvPicPr>
            <a:picLocks noChangeAspect="1" noChangeArrowheads="1"/>
          </p:cNvPicPr>
          <p:nvPr/>
        </p:nvPicPr>
        <p:blipFill>
          <a:blip r:embed="rId3" cstate="print"/>
          <a:srcRect/>
          <a:stretch>
            <a:fillRect/>
          </a:stretch>
        </p:blipFill>
        <p:spPr bwMode="auto">
          <a:xfrm>
            <a:off x="2484590" y="4953001"/>
            <a:ext cx="7315200" cy="87313"/>
          </a:xfrm>
          <a:prstGeom prst="rect">
            <a:avLst/>
          </a:prstGeom>
          <a:noFill/>
          <a:ln w="9525">
            <a:noFill/>
            <a:miter lim="800000"/>
            <a:headEnd/>
            <a:tailEnd/>
          </a:ln>
        </p:spPr>
      </p:pic>
      <p:sp>
        <p:nvSpPr>
          <p:cNvPr id="8" name="TextBox 7"/>
          <p:cNvSpPr txBox="1"/>
          <p:nvPr/>
        </p:nvSpPr>
        <p:spPr>
          <a:xfrm>
            <a:off x="3810000" y="850355"/>
            <a:ext cx="5257800" cy="769441"/>
          </a:xfrm>
          <a:prstGeom prst="rect">
            <a:avLst/>
          </a:prstGeom>
          <a:noFill/>
        </p:spPr>
        <p:txBody>
          <a:bodyPr wrap="square" rtlCol="0">
            <a:spAutoFit/>
          </a:bodyPr>
          <a:lstStyle/>
          <a:p>
            <a:r>
              <a:rPr lang="en-US" altLang="en-US" sz="4400" b="1" dirty="0">
                <a:latin typeface="+mj-lt"/>
              </a:rPr>
              <a:t>Learning Objective</a:t>
            </a:r>
            <a:endParaRPr lang="en-US" sz="4400" dirty="0">
              <a:latin typeface="+mj-lt"/>
            </a:endParaRPr>
          </a:p>
        </p:txBody>
      </p:sp>
      <p:sp>
        <p:nvSpPr>
          <p:cNvPr id="3" name="TextBox 2">
            <a:extLst>
              <a:ext uri="{FF2B5EF4-FFF2-40B4-BE49-F238E27FC236}">
                <a16:creationId xmlns:a16="http://schemas.microsoft.com/office/drawing/2014/main" id="{9CAF6237-AA76-703F-15D0-0832B89365A9}"/>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DEE37A24-3BFF-0407-D572-B26073377129}"/>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grpSp>
        <p:nvGrpSpPr>
          <p:cNvPr id="2" name="Group 2"/>
          <p:cNvGrpSpPr>
            <a:grpSpLocks/>
          </p:cNvGrpSpPr>
          <p:nvPr/>
        </p:nvGrpSpPr>
        <p:grpSpPr bwMode="auto">
          <a:xfrm>
            <a:off x="2895600" y="4668838"/>
            <a:ext cx="6375400" cy="1504950"/>
            <a:chOff x="875" y="3133"/>
            <a:chExt cx="4016" cy="948"/>
          </a:xfrm>
          <a:effectLst>
            <a:outerShdw blurRad="50800" dist="38100" dir="2700000" algn="br">
              <a:srgbClr val="000000">
                <a:alpha val="43000"/>
              </a:srgbClr>
            </a:outerShdw>
          </a:effectLst>
        </p:grpSpPr>
        <p:sp>
          <p:nvSpPr>
            <p:cNvPr id="4108" name="AutoShape 3"/>
            <p:cNvSpPr>
              <a:spLocks noChangeArrowheads="1"/>
            </p:cNvSpPr>
            <p:nvPr/>
          </p:nvSpPr>
          <p:spPr bwMode="auto">
            <a:xfrm rot="16200000" flipH="1">
              <a:off x="2671" y="3205"/>
              <a:ext cx="424" cy="280"/>
            </a:xfrm>
            <a:prstGeom prst="rightArrow">
              <a:avLst>
                <a:gd name="adj1" fmla="val 50000"/>
                <a:gd name="adj2" fmla="val 75721"/>
              </a:avLst>
            </a:prstGeom>
            <a:ln>
              <a:headEnd/>
              <a:tailEnd/>
            </a:ln>
          </p:spPr>
          <p:style>
            <a:lnRef idx="1">
              <a:schemeClr val="accent4"/>
            </a:lnRef>
            <a:fillRef idx="2">
              <a:schemeClr val="accent4"/>
            </a:fillRef>
            <a:effectRef idx="1">
              <a:schemeClr val="accent4"/>
            </a:effectRef>
            <a:fontRef idx="minor">
              <a:schemeClr val="dk1"/>
            </a:fontRef>
          </p:style>
          <p:txBody>
            <a:bodyPr wrap="none" anchor="ctr"/>
            <a:lstStyle/>
            <a:p>
              <a:pPr algn="ctr">
                <a:defRPr/>
              </a:pPr>
              <a:endParaRPr lang="en-US" dirty="0">
                <a:solidFill>
                  <a:srgbClr val="000000"/>
                </a:solidFill>
              </a:endParaRPr>
            </a:p>
          </p:txBody>
        </p:sp>
        <p:sp>
          <p:nvSpPr>
            <p:cNvPr id="4109" name="AutoShape 4"/>
            <p:cNvSpPr>
              <a:spLocks noChangeArrowheads="1"/>
            </p:cNvSpPr>
            <p:nvPr/>
          </p:nvSpPr>
          <p:spPr bwMode="auto">
            <a:xfrm>
              <a:off x="875" y="3569"/>
              <a:ext cx="4016" cy="512"/>
            </a:xfrm>
            <a:prstGeom prst="roundRect">
              <a:avLst>
                <a:gd name="adj" fmla="val 12495"/>
              </a:avLst>
            </a:prstGeom>
            <a:ln>
              <a:headEnd/>
              <a:tailEnd/>
            </a:ln>
          </p:spPr>
          <p:style>
            <a:lnRef idx="1">
              <a:schemeClr val="accent4"/>
            </a:lnRef>
            <a:fillRef idx="2">
              <a:schemeClr val="accent4"/>
            </a:fillRef>
            <a:effectRef idx="1">
              <a:schemeClr val="accent4"/>
            </a:effectRef>
            <a:fontRef idx="minor">
              <a:schemeClr val="dk1"/>
            </a:fontRef>
          </p:style>
          <p:txBody>
            <a:bodyPr wrap="none" anchor="ctr"/>
            <a:lstStyle/>
            <a:p>
              <a:pPr algn="ctr">
                <a:defRPr/>
              </a:pPr>
              <a:r>
                <a:rPr lang="en-US" sz="2800" dirty="0">
                  <a:solidFill>
                    <a:srgbClr val="000000"/>
                  </a:solidFill>
                </a:rPr>
                <a:t>Called Property, Plant, &amp; Equipment</a:t>
              </a:r>
            </a:p>
          </p:txBody>
        </p:sp>
      </p:grpSp>
      <p:sp>
        <p:nvSpPr>
          <p:cNvPr id="115715" name="Rectangle 5"/>
          <p:cNvSpPr>
            <a:spLocks noGrp="1" noChangeArrowheads="1"/>
          </p:cNvSpPr>
          <p:nvPr>
            <p:ph type="title"/>
          </p:nvPr>
        </p:nvSpPr>
        <p:spPr>
          <a:xfrm>
            <a:off x="1981200" y="419100"/>
            <a:ext cx="8229600" cy="1066800"/>
          </a:xfrm>
        </p:spPr>
        <p:txBody>
          <a:bodyPr/>
          <a:lstStyle/>
          <a:p>
            <a:pPr eaLnBrk="1" hangingPunct="1"/>
            <a:r>
              <a:rPr lang="en-US" altLang="en-US" b="1" dirty="0">
                <a:ea typeface="ＭＳ Ｐゴシック" pitchFamily="-84" charset="-128"/>
                <a:cs typeface="Arial" charset="0"/>
              </a:rPr>
              <a:t>Plant Assets</a:t>
            </a:r>
          </a:p>
        </p:txBody>
      </p:sp>
      <p:grpSp>
        <p:nvGrpSpPr>
          <p:cNvPr id="3" name="Group 6"/>
          <p:cNvGrpSpPr>
            <a:grpSpLocks/>
          </p:cNvGrpSpPr>
          <p:nvPr/>
        </p:nvGrpSpPr>
        <p:grpSpPr bwMode="auto">
          <a:xfrm>
            <a:off x="2895600" y="3330576"/>
            <a:ext cx="6375400" cy="1509713"/>
            <a:chOff x="875" y="2290"/>
            <a:chExt cx="4016" cy="951"/>
          </a:xfrm>
          <a:effectLst>
            <a:outerShdw blurRad="50800" dist="38100" dir="2700000" algn="br">
              <a:srgbClr val="000000">
                <a:alpha val="43000"/>
              </a:srgbClr>
            </a:outerShdw>
          </a:effectLst>
        </p:grpSpPr>
        <p:sp>
          <p:nvSpPr>
            <p:cNvPr id="4106" name="AutoShape 7"/>
            <p:cNvSpPr>
              <a:spLocks noChangeArrowheads="1"/>
            </p:cNvSpPr>
            <p:nvPr/>
          </p:nvSpPr>
          <p:spPr bwMode="auto">
            <a:xfrm rot="16200000" flipH="1">
              <a:off x="2671" y="2362"/>
              <a:ext cx="424" cy="280"/>
            </a:xfrm>
            <a:prstGeom prst="rightArrow">
              <a:avLst>
                <a:gd name="adj1" fmla="val 50000"/>
                <a:gd name="adj2" fmla="val 75721"/>
              </a:avLst>
            </a:prstGeom>
            <a:ln>
              <a:headEnd/>
              <a:tailEnd/>
            </a:ln>
          </p:spPr>
          <p:style>
            <a:lnRef idx="1">
              <a:schemeClr val="accent2"/>
            </a:lnRef>
            <a:fillRef idx="2">
              <a:schemeClr val="accent2"/>
            </a:fillRef>
            <a:effectRef idx="1">
              <a:schemeClr val="accent2"/>
            </a:effectRef>
            <a:fontRef idx="minor">
              <a:schemeClr val="dk1"/>
            </a:fontRef>
          </p:style>
          <p:txBody>
            <a:bodyPr wrap="none" anchor="ctr"/>
            <a:lstStyle/>
            <a:p>
              <a:pPr algn="ctr">
                <a:defRPr/>
              </a:pPr>
              <a:endParaRPr lang="en-US" dirty="0">
                <a:solidFill>
                  <a:srgbClr val="000000"/>
                </a:solidFill>
              </a:endParaRPr>
            </a:p>
          </p:txBody>
        </p:sp>
        <p:sp>
          <p:nvSpPr>
            <p:cNvPr id="4107" name="AutoShape 8"/>
            <p:cNvSpPr>
              <a:spLocks noChangeArrowheads="1"/>
            </p:cNvSpPr>
            <p:nvPr/>
          </p:nvSpPr>
          <p:spPr bwMode="auto">
            <a:xfrm>
              <a:off x="875" y="2729"/>
              <a:ext cx="4016" cy="512"/>
            </a:xfrm>
            <a:prstGeom prst="roundRect">
              <a:avLst>
                <a:gd name="adj" fmla="val 12495"/>
              </a:avLst>
            </a:prstGeom>
            <a:ln>
              <a:headEnd/>
              <a:tailEnd/>
            </a:ln>
          </p:spPr>
          <p:style>
            <a:lnRef idx="1">
              <a:schemeClr val="accent2"/>
            </a:lnRef>
            <a:fillRef idx="2">
              <a:schemeClr val="accent2"/>
            </a:fillRef>
            <a:effectRef idx="1">
              <a:schemeClr val="accent2"/>
            </a:effectRef>
            <a:fontRef idx="minor">
              <a:schemeClr val="dk1"/>
            </a:fontRef>
          </p:style>
          <p:txBody>
            <a:bodyPr wrap="none" anchor="ctr"/>
            <a:lstStyle/>
            <a:p>
              <a:pPr algn="ctr">
                <a:defRPr/>
              </a:pPr>
              <a:r>
                <a:rPr lang="en-US" sz="2800" dirty="0">
                  <a:solidFill>
                    <a:srgbClr val="000000"/>
                  </a:solidFill>
                </a:rPr>
                <a:t>Expected to Benefit Future Periods</a:t>
              </a:r>
            </a:p>
          </p:txBody>
        </p:sp>
      </p:grpSp>
      <p:grpSp>
        <p:nvGrpSpPr>
          <p:cNvPr id="4" name="Group 9"/>
          <p:cNvGrpSpPr>
            <a:grpSpLocks/>
          </p:cNvGrpSpPr>
          <p:nvPr/>
        </p:nvGrpSpPr>
        <p:grpSpPr bwMode="auto">
          <a:xfrm>
            <a:off x="2895600" y="2025650"/>
            <a:ext cx="6375400" cy="1466850"/>
            <a:chOff x="875" y="1468"/>
            <a:chExt cx="4016" cy="924"/>
          </a:xfrm>
          <a:effectLst>
            <a:outerShdw blurRad="50800" dist="38100" dir="2700000" algn="br">
              <a:srgbClr val="000000">
                <a:alpha val="43000"/>
              </a:srgbClr>
            </a:outerShdw>
          </a:effectLst>
        </p:grpSpPr>
        <p:sp>
          <p:nvSpPr>
            <p:cNvPr id="4104" name="AutoShape 10"/>
            <p:cNvSpPr>
              <a:spLocks noChangeArrowheads="1"/>
            </p:cNvSpPr>
            <p:nvPr/>
          </p:nvSpPr>
          <p:spPr bwMode="auto">
            <a:xfrm rot="16200000" flipH="1">
              <a:off x="2671" y="1540"/>
              <a:ext cx="424" cy="280"/>
            </a:xfrm>
            <a:prstGeom prst="rightArrow">
              <a:avLst>
                <a:gd name="adj1" fmla="val 50000"/>
                <a:gd name="adj2" fmla="val 75721"/>
              </a:avLst>
            </a:prstGeom>
            <a:ln>
              <a:headEnd/>
              <a:tailEnd/>
            </a:ln>
          </p:spPr>
          <p:style>
            <a:lnRef idx="1">
              <a:schemeClr val="accent3"/>
            </a:lnRef>
            <a:fillRef idx="2">
              <a:schemeClr val="accent3"/>
            </a:fillRef>
            <a:effectRef idx="1">
              <a:schemeClr val="accent3"/>
            </a:effectRef>
            <a:fontRef idx="minor">
              <a:schemeClr val="dk1"/>
            </a:fontRef>
          </p:style>
          <p:txBody>
            <a:bodyPr wrap="none" anchor="ctr"/>
            <a:lstStyle/>
            <a:p>
              <a:pPr algn="ctr">
                <a:defRPr/>
              </a:pPr>
              <a:endParaRPr lang="en-US" dirty="0">
                <a:solidFill>
                  <a:schemeClr val="tx1"/>
                </a:solidFill>
              </a:endParaRPr>
            </a:p>
          </p:txBody>
        </p:sp>
        <p:sp>
          <p:nvSpPr>
            <p:cNvPr id="4105" name="AutoShape 11"/>
            <p:cNvSpPr>
              <a:spLocks noChangeArrowheads="1"/>
            </p:cNvSpPr>
            <p:nvPr/>
          </p:nvSpPr>
          <p:spPr bwMode="auto">
            <a:xfrm>
              <a:off x="875" y="1880"/>
              <a:ext cx="4016" cy="512"/>
            </a:xfrm>
            <a:prstGeom prst="roundRect">
              <a:avLst>
                <a:gd name="adj" fmla="val 12495"/>
              </a:avLst>
            </a:prstGeom>
            <a:ln>
              <a:headEnd/>
              <a:tailEnd/>
            </a:ln>
          </p:spPr>
          <p:style>
            <a:lnRef idx="1">
              <a:schemeClr val="accent3"/>
            </a:lnRef>
            <a:fillRef idx="2">
              <a:schemeClr val="accent3"/>
            </a:fillRef>
            <a:effectRef idx="1">
              <a:schemeClr val="accent3"/>
            </a:effectRef>
            <a:fontRef idx="minor">
              <a:schemeClr val="dk1"/>
            </a:fontRef>
          </p:style>
          <p:txBody>
            <a:bodyPr wrap="none" anchor="ctr"/>
            <a:lstStyle/>
            <a:p>
              <a:pPr algn="ctr">
                <a:defRPr/>
              </a:pPr>
              <a:r>
                <a:rPr lang="en-US" sz="2800" dirty="0">
                  <a:solidFill>
                    <a:schemeClr val="tx1"/>
                  </a:solidFill>
                </a:rPr>
                <a:t>Actively Used in Operations</a:t>
              </a:r>
            </a:p>
          </p:txBody>
        </p:sp>
      </p:grpSp>
      <p:sp>
        <p:nvSpPr>
          <p:cNvPr id="115718" name="AutoShape 12"/>
          <p:cNvSpPr>
            <a:spLocks noChangeArrowheads="1"/>
          </p:cNvSpPr>
          <p:nvPr/>
        </p:nvSpPr>
        <p:spPr bwMode="auto">
          <a:xfrm>
            <a:off x="2895600" y="1295400"/>
            <a:ext cx="6375400" cy="812800"/>
          </a:xfrm>
          <a:prstGeom prst="roundRect">
            <a:avLst>
              <a:gd name="adj" fmla="val 12495"/>
            </a:avLst>
          </a:prstGeom>
          <a:gradFill rotWithShape="1">
            <a:gsLst>
              <a:gs pos="0">
                <a:srgbClr val="FFE5E5"/>
              </a:gs>
              <a:gs pos="64999">
                <a:srgbClr val="FFBEBD"/>
              </a:gs>
              <a:gs pos="100000">
                <a:srgbClr val="FFA2A1"/>
              </a:gs>
            </a:gsLst>
            <a:lin ang="5400000" scaled="1"/>
          </a:gradFill>
          <a:ln w="9525">
            <a:solidFill>
              <a:srgbClr val="BE4B48"/>
            </a:solidFill>
            <a:round/>
            <a:headEnd/>
            <a:tailEnd/>
          </a:ln>
          <a:effectLst>
            <a:outerShdw dist="38100" dir="2700000" algn="br" rotWithShape="0">
              <a:srgbClr val="808080">
                <a:alpha val="42998"/>
              </a:srgbClr>
            </a:outerShdw>
          </a:effectLst>
        </p:spPr>
        <p:txBody>
          <a:bodyPr wrap="none" anchor="ctr"/>
          <a:lstStyle/>
          <a:p>
            <a:pPr algn="ctr"/>
            <a:r>
              <a:rPr lang="en-US" altLang="en-US" sz="2800" dirty="0">
                <a:solidFill>
                  <a:srgbClr val="000000"/>
                </a:solidFill>
                <a:latin typeface="Calibri" pitchFamily="-84" charset="0"/>
              </a:rPr>
              <a:t>Tangible in Nature</a:t>
            </a:r>
          </a:p>
        </p:txBody>
      </p:sp>
      <p:sp>
        <p:nvSpPr>
          <p:cNvPr id="6" name="TextBox 5">
            <a:extLst>
              <a:ext uri="{FF2B5EF4-FFF2-40B4-BE49-F238E27FC236}">
                <a16:creationId xmlns:a16="http://schemas.microsoft.com/office/drawing/2014/main" id="{12F2C7B5-99C1-7342-7BDD-25F2494ADBDF}"/>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1"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500"/>
                                        <p:tgtEl>
                                          <p:spTgt spid="4"/>
                                        </p:tgtEl>
                                      </p:cBhvr>
                                    </p:animEffect>
                                  </p:childTnLst>
                                </p:cTn>
                              </p:par>
                            </p:childTnLst>
                          </p:cTn>
                        </p:par>
                        <p:par>
                          <p:cTn id="8" fill="hold" nodeType="afterGroup">
                            <p:stCondLst>
                              <p:cond delay="500"/>
                            </p:stCondLst>
                            <p:childTnLst>
                              <p:par>
                                <p:cTn id="9" presetID="22" presetClass="entr" presetSubtype="1"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ipe(up)">
                                      <p:cBhvr>
                                        <p:cTn id="11" dur="500"/>
                                        <p:tgtEl>
                                          <p:spTgt spid="3"/>
                                        </p:tgtEl>
                                      </p:cBhvr>
                                    </p:animEffect>
                                  </p:childTnLst>
                                </p:cTn>
                              </p:par>
                            </p:childTnLst>
                          </p:cTn>
                        </p:par>
                        <p:par>
                          <p:cTn id="12" fill="hold" nodeType="afterGroup">
                            <p:stCondLst>
                              <p:cond delay="1000"/>
                            </p:stCondLst>
                            <p:childTnLst>
                              <p:par>
                                <p:cTn id="13" presetID="22" presetClass="entr" presetSubtype="1" fill="hold" nodeType="after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wipe(up)">
                                      <p:cBhvr>
                                        <p:cTn id="15"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6D9E1DFC-F7A0-365C-BEC6-6B33B62217CC}"/>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16738" name="Rectangle 9"/>
          <p:cNvSpPr>
            <a:spLocks noGrp="1" noChangeArrowheads="1"/>
          </p:cNvSpPr>
          <p:nvPr>
            <p:ph type="title"/>
          </p:nvPr>
        </p:nvSpPr>
        <p:spPr>
          <a:xfrm>
            <a:off x="1981200" y="533400"/>
            <a:ext cx="8229600" cy="1066800"/>
          </a:xfrm>
        </p:spPr>
        <p:txBody>
          <a:bodyPr/>
          <a:lstStyle/>
          <a:p>
            <a:pPr eaLnBrk="1" hangingPunct="1"/>
            <a:r>
              <a:rPr lang="en-US" altLang="en-US" b="1" dirty="0">
                <a:latin typeface="Arial" charset="0"/>
                <a:ea typeface="ＭＳ Ｐゴシック" pitchFamily="-84" charset="-128"/>
                <a:cs typeface="Arial" charset="0"/>
              </a:rPr>
              <a:t>PLANT ASSETS</a:t>
            </a:r>
          </a:p>
        </p:txBody>
      </p:sp>
      <p:pic>
        <p:nvPicPr>
          <p:cNvPr id="2" name="Picture 1"/>
          <p:cNvPicPr>
            <a:picLocks noChangeAspect="1"/>
          </p:cNvPicPr>
          <p:nvPr/>
        </p:nvPicPr>
        <p:blipFill>
          <a:blip r:embed="rId3"/>
          <a:stretch>
            <a:fillRect/>
          </a:stretch>
        </p:blipFill>
        <p:spPr>
          <a:xfrm>
            <a:off x="2076630" y="1657346"/>
            <a:ext cx="7930398" cy="3829055"/>
          </a:xfrm>
          <a:prstGeom prst="rect">
            <a:avLst/>
          </a:prstGeom>
        </p:spPr>
      </p:pic>
      <p:sp>
        <p:nvSpPr>
          <p:cNvPr id="4" name="TextBox 3">
            <a:extLst>
              <a:ext uri="{FF2B5EF4-FFF2-40B4-BE49-F238E27FC236}">
                <a16:creationId xmlns:a16="http://schemas.microsoft.com/office/drawing/2014/main" id="{E8E4F1BB-77C2-05F4-5F80-13F94ACA2DD1}"/>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FFA337DF-2C96-AE25-3E4B-FE96C23E66C4}"/>
              </a:ext>
            </a:extLst>
          </p:cNvPr>
          <p:cNvSpPr/>
          <p:nvPr/>
        </p:nvSpPr>
        <p:spPr>
          <a:xfrm>
            <a:off x="762000" y="647700"/>
            <a:ext cx="10734675" cy="5824352"/>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4338" name="Oval 2"/>
          <p:cNvSpPr>
            <a:spLocks noChangeArrowheads="1"/>
          </p:cNvSpPr>
          <p:nvPr/>
        </p:nvSpPr>
        <p:spPr bwMode="auto">
          <a:xfrm>
            <a:off x="4572000" y="2743200"/>
            <a:ext cx="2590800" cy="1295400"/>
          </a:xfrm>
          <a:prstGeom prst="ellipse">
            <a:avLst/>
          </a:prstGeom>
          <a:ln>
            <a:headEnd/>
            <a:tailEnd/>
          </a:ln>
          <a:effectLst>
            <a:outerShdw blurRad="50800" dist="38100" dir="5400000" rotWithShape="0">
              <a:srgbClr val="000000">
                <a:alpha val="43000"/>
              </a:srgbClr>
            </a:outerShdw>
          </a:effectLst>
        </p:spPr>
        <p:style>
          <a:lnRef idx="0">
            <a:schemeClr val="accent2"/>
          </a:lnRef>
          <a:fillRef idx="3">
            <a:schemeClr val="accent2"/>
          </a:fillRef>
          <a:effectRef idx="3">
            <a:schemeClr val="accent2"/>
          </a:effectRef>
          <a:fontRef idx="minor">
            <a:schemeClr val="lt1"/>
          </a:fontRef>
        </p:style>
        <p:txBody>
          <a:bodyPr wrap="none" anchor="ctr"/>
          <a:lstStyle/>
          <a:p>
            <a:pPr algn="ctr">
              <a:defRPr/>
            </a:pPr>
            <a:r>
              <a:rPr lang="en-US" sz="3200" dirty="0">
                <a:solidFill>
                  <a:schemeClr val="bg1"/>
                </a:solidFill>
                <a:effectLst>
                  <a:outerShdw blurRad="38100" dist="38100" dir="2700000" algn="tl">
                    <a:srgbClr val="C0C0C0"/>
                  </a:outerShdw>
                </a:effectLst>
                <a:cs typeface="Arial" charset="0"/>
              </a:rPr>
              <a:t>Acquisition</a:t>
            </a:r>
            <a:br>
              <a:rPr lang="en-US" sz="3200" dirty="0">
                <a:solidFill>
                  <a:schemeClr val="bg1"/>
                </a:solidFill>
                <a:effectLst>
                  <a:outerShdw blurRad="38100" dist="38100" dir="2700000" algn="tl">
                    <a:srgbClr val="C0C0C0"/>
                  </a:outerShdw>
                </a:effectLst>
                <a:cs typeface="Arial" charset="0"/>
              </a:rPr>
            </a:br>
            <a:r>
              <a:rPr lang="en-US" sz="3200" dirty="0">
                <a:solidFill>
                  <a:schemeClr val="bg1"/>
                </a:solidFill>
                <a:effectLst>
                  <a:outerShdw blurRad="38100" dist="38100" dir="2700000" algn="tl">
                    <a:srgbClr val="C0C0C0"/>
                  </a:outerShdw>
                </a:effectLst>
                <a:cs typeface="Arial" charset="0"/>
              </a:rPr>
              <a:t>Cost</a:t>
            </a:r>
          </a:p>
        </p:txBody>
      </p:sp>
      <p:sp>
        <p:nvSpPr>
          <p:cNvPr id="117765" name="Rectangle 3"/>
          <p:cNvSpPr>
            <a:spLocks noChangeArrowheads="1"/>
          </p:cNvSpPr>
          <p:nvPr/>
        </p:nvSpPr>
        <p:spPr bwMode="auto">
          <a:xfrm>
            <a:off x="3882449" y="4342325"/>
            <a:ext cx="4416425" cy="1936428"/>
          </a:xfrm>
          <a:prstGeom prst="rect">
            <a:avLst/>
          </a:prstGeom>
          <a:gradFill rotWithShape="1">
            <a:gsLst>
              <a:gs pos="0">
                <a:srgbClr val="FFE5E5"/>
              </a:gs>
              <a:gs pos="64999">
                <a:srgbClr val="FFBEBD"/>
              </a:gs>
              <a:gs pos="100000">
                <a:srgbClr val="FFA2A1"/>
              </a:gs>
            </a:gsLst>
            <a:lin ang="5400000" scaled="1"/>
          </a:gradFill>
          <a:ln w="28575">
            <a:solidFill>
              <a:srgbClr val="FF0000"/>
            </a:solidFill>
            <a:round/>
            <a:headEnd/>
            <a:tailEnd/>
          </a:ln>
          <a:effectLst>
            <a:outerShdw dist="38100" dir="2700000" algn="br" rotWithShape="0">
              <a:srgbClr val="808080">
                <a:alpha val="42998"/>
              </a:srgbClr>
            </a:outerShdw>
          </a:effectLst>
        </p:spPr>
        <p:txBody>
          <a:bodyPr lIns="90488" tIns="44450" rIns="90488" bIns="44450">
            <a:spAutoFit/>
          </a:bodyPr>
          <a:lstStyle/>
          <a:p>
            <a:pPr algn="ctr"/>
            <a:r>
              <a:rPr lang="en-US" altLang="en-US" sz="2400" dirty="0">
                <a:latin typeface="Calibri" pitchFamily="-84" charset="0"/>
              </a:rPr>
              <a:t>Acquisition cost includes all normal and reasonable expenditures necessary to get the asset in place and ready for intended use</a:t>
            </a:r>
          </a:p>
        </p:txBody>
      </p:sp>
      <p:sp>
        <p:nvSpPr>
          <p:cNvPr id="117766" name="Line 5"/>
          <p:cNvSpPr>
            <a:spLocks noChangeShapeType="1"/>
          </p:cNvSpPr>
          <p:nvPr/>
        </p:nvSpPr>
        <p:spPr bwMode="auto">
          <a:xfrm flipH="1">
            <a:off x="7010400" y="2438400"/>
            <a:ext cx="1295400" cy="685800"/>
          </a:xfrm>
          <a:prstGeom prst="line">
            <a:avLst/>
          </a:prstGeom>
          <a:noFill/>
          <a:ln w="50800">
            <a:solidFill>
              <a:srgbClr val="FF0000"/>
            </a:solidFill>
            <a:round/>
            <a:headEnd/>
            <a:tailEnd type="triangle" w="med" len="med"/>
          </a:ln>
          <a:effectLst>
            <a:outerShdw dist="35921" dir="2700000" algn="ctr" rotWithShape="0">
              <a:schemeClr val="tx2"/>
            </a:outerShdw>
          </a:effectLst>
        </p:spPr>
        <p:txBody>
          <a:bodyPr/>
          <a:lstStyle/>
          <a:p>
            <a:endParaRPr lang="en-US" dirty="0"/>
          </a:p>
        </p:txBody>
      </p:sp>
      <p:sp>
        <p:nvSpPr>
          <p:cNvPr id="117767" name="Rectangle 6"/>
          <p:cNvSpPr>
            <a:spLocks noChangeArrowheads="1"/>
          </p:cNvSpPr>
          <p:nvPr/>
        </p:nvSpPr>
        <p:spPr bwMode="auto">
          <a:xfrm>
            <a:off x="8072439" y="1976439"/>
            <a:ext cx="2371725" cy="1844675"/>
          </a:xfrm>
          <a:prstGeom prst="rect">
            <a:avLst/>
          </a:prstGeom>
          <a:gradFill rotWithShape="1">
            <a:gsLst>
              <a:gs pos="0">
                <a:srgbClr val="FFE5E5"/>
              </a:gs>
              <a:gs pos="64999">
                <a:srgbClr val="FFBEBD"/>
              </a:gs>
              <a:gs pos="100000">
                <a:srgbClr val="FFA2A1"/>
              </a:gs>
            </a:gsLst>
            <a:lin ang="5400000" scaled="1"/>
          </a:gradFill>
          <a:ln w="28575">
            <a:solidFill>
              <a:srgbClr val="FF0000"/>
            </a:solidFill>
            <a:round/>
            <a:headEnd/>
            <a:tailEnd/>
          </a:ln>
          <a:effectLst>
            <a:outerShdw dist="38100" dir="2700000" algn="br" rotWithShape="0">
              <a:srgbClr val="808080">
                <a:alpha val="42998"/>
              </a:srgbClr>
            </a:outerShdw>
          </a:effectLst>
        </p:spPr>
        <p:txBody>
          <a:bodyPr lIns="90488" tIns="44450" rIns="90488" bIns="44450">
            <a:spAutoFit/>
          </a:bodyPr>
          <a:lstStyle/>
          <a:p>
            <a:pPr algn="ctr">
              <a:lnSpc>
                <a:spcPct val="95000"/>
              </a:lnSpc>
              <a:spcBef>
                <a:spcPct val="60000"/>
              </a:spcBef>
            </a:pPr>
            <a:r>
              <a:rPr lang="en-US" altLang="en-US" sz="2400" dirty="0">
                <a:latin typeface="Calibri" pitchFamily="-84" charset="0"/>
              </a:rPr>
              <a:t>All expenditures needed to prepare the asset for its intended use</a:t>
            </a:r>
          </a:p>
        </p:txBody>
      </p:sp>
      <p:sp>
        <p:nvSpPr>
          <p:cNvPr id="117768" name="Line 8"/>
          <p:cNvSpPr>
            <a:spLocks noChangeShapeType="1"/>
          </p:cNvSpPr>
          <p:nvPr/>
        </p:nvSpPr>
        <p:spPr bwMode="auto">
          <a:xfrm>
            <a:off x="3249768" y="2860144"/>
            <a:ext cx="1459706" cy="228600"/>
          </a:xfrm>
          <a:prstGeom prst="line">
            <a:avLst/>
          </a:prstGeom>
          <a:noFill/>
          <a:ln w="50800">
            <a:solidFill>
              <a:srgbClr val="FF0000"/>
            </a:solidFill>
            <a:round/>
            <a:headEnd/>
            <a:tailEnd type="triangle" w="med" len="med"/>
          </a:ln>
          <a:effectLst>
            <a:outerShdw dist="35921" dir="2700000" algn="ctr" rotWithShape="0">
              <a:schemeClr val="tx2"/>
            </a:outerShdw>
          </a:effectLst>
        </p:spPr>
        <p:txBody>
          <a:bodyPr/>
          <a:lstStyle/>
          <a:p>
            <a:endParaRPr lang="en-US" dirty="0"/>
          </a:p>
        </p:txBody>
      </p:sp>
      <p:sp>
        <p:nvSpPr>
          <p:cNvPr id="117769" name="Rectangle 9"/>
          <p:cNvSpPr>
            <a:spLocks noChangeArrowheads="1"/>
          </p:cNvSpPr>
          <p:nvPr/>
        </p:nvSpPr>
        <p:spPr bwMode="auto">
          <a:xfrm>
            <a:off x="1945482" y="2562226"/>
            <a:ext cx="1319212" cy="828675"/>
          </a:xfrm>
          <a:prstGeom prst="rect">
            <a:avLst/>
          </a:prstGeom>
          <a:gradFill rotWithShape="1">
            <a:gsLst>
              <a:gs pos="0">
                <a:srgbClr val="FFE5E5"/>
              </a:gs>
              <a:gs pos="64999">
                <a:srgbClr val="FFBEBD"/>
              </a:gs>
              <a:gs pos="100000">
                <a:srgbClr val="FFA2A1"/>
              </a:gs>
            </a:gsLst>
            <a:lin ang="5400000" scaled="1"/>
          </a:gradFill>
          <a:ln w="28575">
            <a:solidFill>
              <a:srgbClr val="FF0000"/>
            </a:solidFill>
            <a:round/>
            <a:headEnd/>
            <a:tailEnd/>
          </a:ln>
          <a:effectLst>
            <a:outerShdw dist="38100" dir="2700000" algn="br" rotWithShape="0">
              <a:srgbClr val="808080">
                <a:alpha val="42998"/>
              </a:srgbClr>
            </a:outerShdw>
          </a:effectLst>
        </p:spPr>
        <p:txBody>
          <a:bodyPr wrap="none" lIns="90488" tIns="44450" rIns="90488" bIns="44450">
            <a:spAutoFit/>
          </a:bodyPr>
          <a:lstStyle/>
          <a:p>
            <a:pPr algn="ctr"/>
            <a:r>
              <a:rPr lang="en-US" altLang="en-US" sz="2400" dirty="0">
                <a:latin typeface="Calibri" pitchFamily="-84" charset="0"/>
              </a:rPr>
              <a:t>Purchase</a:t>
            </a:r>
            <a:br>
              <a:rPr lang="en-US" altLang="en-US" sz="2400" dirty="0">
                <a:latin typeface="Calibri" pitchFamily="-84" charset="0"/>
              </a:rPr>
            </a:br>
            <a:r>
              <a:rPr lang="en-US" altLang="en-US" sz="2400" dirty="0">
                <a:latin typeface="Calibri" pitchFamily="-84" charset="0"/>
              </a:rPr>
              <a:t>price</a:t>
            </a:r>
          </a:p>
        </p:txBody>
      </p:sp>
      <p:sp>
        <p:nvSpPr>
          <p:cNvPr id="117770" name="Rectangle 10"/>
          <p:cNvSpPr>
            <a:spLocks noGrp="1" noChangeArrowheads="1"/>
          </p:cNvSpPr>
          <p:nvPr>
            <p:ph type="title"/>
          </p:nvPr>
        </p:nvSpPr>
        <p:spPr>
          <a:xfrm>
            <a:off x="1981200" y="533400"/>
            <a:ext cx="8229600" cy="1066800"/>
          </a:xfrm>
        </p:spPr>
        <p:txBody>
          <a:bodyPr/>
          <a:lstStyle/>
          <a:p>
            <a:pPr eaLnBrk="1" hangingPunct="1"/>
            <a:r>
              <a:rPr lang="en-US" altLang="en-US" b="1" dirty="0">
                <a:ea typeface="ＭＳ Ｐゴシック" pitchFamily="-84" charset="-128"/>
                <a:cs typeface="Arial" charset="0"/>
              </a:rPr>
              <a:t>Cost Determination</a:t>
            </a:r>
          </a:p>
        </p:txBody>
      </p:sp>
      <p:sp>
        <p:nvSpPr>
          <p:cNvPr id="3" name="TextBox 2">
            <a:extLst>
              <a:ext uri="{FF2B5EF4-FFF2-40B4-BE49-F238E27FC236}">
                <a16:creationId xmlns:a16="http://schemas.microsoft.com/office/drawing/2014/main" id="{747AC0B3-0F66-8476-BA09-A26F092B8B38}"/>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E55C0C45-BA1C-8069-DF79-8B359F6EF493}"/>
              </a:ext>
            </a:extLst>
          </p:cNvPr>
          <p:cNvSpPr/>
          <p:nvPr/>
        </p:nvSpPr>
        <p:spPr>
          <a:xfrm>
            <a:off x="762000" y="647700"/>
            <a:ext cx="10734675" cy="5646222"/>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242" name="Line 2"/>
          <p:cNvSpPr>
            <a:spLocks noChangeShapeType="1"/>
          </p:cNvSpPr>
          <p:nvPr/>
        </p:nvSpPr>
        <p:spPr bwMode="auto">
          <a:xfrm flipH="1">
            <a:off x="7537450" y="4008438"/>
            <a:ext cx="533400" cy="0"/>
          </a:xfrm>
          <a:prstGeom prst="line">
            <a:avLst/>
          </a:prstGeom>
          <a:noFill/>
          <a:ln w="50800">
            <a:solidFill>
              <a:srgbClr val="FF0000"/>
            </a:solidFill>
            <a:round/>
            <a:headEnd/>
            <a:tailEnd type="triangle" w="med" len="med"/>
          </a:ln>
          <a:effectLst>
            <a:outerShdw blurRad="63500" dist="38099" dir="2700000" algn="ctr" rotWithShape="0">
              <a:schemeClr val="tx2">
                <a:alpha val="74997"/>
              </a:schemeClr>
            </a:outerShdw>
          </a:effectLst>
        </p:spPr>
        <p:txBody>
          <a:bodyPr/>
          <a:lstStyle/>
          <a:p>
            <a:pPr>
              <a:defRPr/>
            </a:pPr>
            <a:endParaRPr lang="en-US" dirty="0">
              <a:latin typeface="Arial" pitchFamily="-84" charset="0"/>
              <a:ea typeface="Arial" pitchFamily="-84" charset="0"/>
              <a:cs typeface="Arial" pitchFamily="-84" charset="0"/>
            </a:endParaRPr>
          </a:p>
        </p:txBody>
      </p:sp>
      <p:sp>
        <p:nvSpPr>
          <p:cNvPr id="10243" name="Line 3"/>
          <p:cNvSpPr>
            <a:spLocks noChangeShapeType="1"/>
          </p:cNvSpPr>
          <p:nvPr/>
        </p:nvSpPr>
        <p:spPr bwMode="auto">
          <a:xfrm flipH="1" flipV="1">
            <a:off x="7086600" y="5105400"/>
            <a:ext cx="1066800" cy="533400"/>
          </a:xfrm>
          <a:prstGeom prst="line">
            <a:avLst/>
          </a:prstGeom>
          <a:noFill/>
          <a:ln w="50800">
            <a:solidFill>
              <a:srgbClr val="FF0000"/>
            </a:solidFill>
            <a:round/>
            <a:headEnd/>
            <a:tailEnd type="triangle" w="med" len="med"/>
          </a:ln>
          <a:effectLst>
            <a:outerShdw blurRad="63500" dist="38099" dir="2700000" algn="ctr" rotWithShape="0">
              <a:schemeClr val="tx2">
                <a:alpha val="74997"/>
              </a:schemeClr>
            </a:outerShdw>
          </a:effectLst>
        </p:spPr>
        <p:txBody>
          <a:bodyPr/>
          <a:lstStyle/>
          <a:p>
            <a:pPr>
              <a:defRPr/>
            </a:pPr>
            <a:endParaRPr lang="en-US" dirty="0">
              <a:latin typeface="Arial" pitchFamily="-84" charset="0"/>
              <a:ea typeface="Arial" pitchFamily="-84" charset="0"/>
              <a:cs typeface="Arial" pitchFamily="-84" charset="0"/>
            </a:endParaRPr>
          </a:p>
        </p:txBody>
      </p:sp>
      <p:sp>
        <p:nvSpPr>
          <p:cNvPr id="10244" name="Line 4"/>
          <p:cNvSpPr>
            <a:spLocks noChangeShapeType="1"/>
          </p:cNvSpPr>
          <p:nvPr/>
        </p:nvSpPr>
        <p:spPr bwMode="auto">
          <a:xfrm flipV="1">
            <a:off x="7010400" y="2667000"/>
            <a:ext cx="838200" cy="381000"/>
          </a:xfrm>
          <a:prstGeom prst="line">
            <a:avLst/>
          </a:prstGeom>
          <a:noFill/>
          <a:ln w="50800">
            <a:solidFill>
              <a:srgbClr val="FF0000"/>
            </a:solidFill>
            <a:round/>
            <a:headEnd type="triangle" w="med" len="med"/>
            <a:tailEnd/>
          </a:ln>
          <a:effectLst>
            <a:outerShdw blurRad="63500" dist="38099" dir="2700000" algn="ctr" rotWithShape="0">
              <a:schemeClr val="tx2">
                <a:alpha val="74997"/>
              </a:schemeClr>
            </a:outerShdw>
          </a:effectLst>
        </p:spPr>
        <p:txBody>
          <a:bodyPr/>
          <a:lstStyle/>
          <a:p>
            <a:pPr>
              <a:defRPr/>
            </a:pPr>
            <a:endParaRPr lang="en-US" dirty="0">
              <a:latin typeface="Arial" pitchFamily="-84" charset="0"/>
              <a:ea typeface="Arial" pitchFamily="-84" charset="0"/>
              <a:cs typeface="Arial" pitchFamily="-84" charset="0"/>
            </a:endParaRPr>
          </a:p>
        </p:txBody>
      </p:sp>
      <p:sp>
        <p:nvSpPr>
          <p:cNvPr id="10245" name="Line 5"/>
          <p:cNvSpPr>
            <a:spLocks noChangeShapeType="1"/>
          </p:cNvSpPr>
          <p:nvPr/>
        </p:nvSpPr>
        <p:spPr bwMode="auto">
          <a:xfrm>
            <a:off x="3657600" y="2514600"/>
            <a:ext cx="1371600" cy="609600"/>
          </a:xfrm>
          <a:prstGeom prst="line">
            <a:avLst/>
          </a:prstGeom>
          <a:noFill/>
          <a:ln w="50800">
            <a:solidFill>
              <a:srgbClr val="FF0000"/>
            </a:solidFill>
            <a:round/>
            <a:headEnd/>
            <a:tailEnd type="triangle" w="med" len="med"/>
          </a:ln>
          <a:effectLst>
            <a:outerShdw blurRad="63500" dist="38099" dir="2700000" algn="ctr" rotWithShape="0">
              <a:schemeClr val="tx2">
                <a:alpha val="74997"/>
              </a:schemeClr>
            </a:outerShdw>
          </a:effectLst>
        </p:spPr>
        <p:txBody>
          <a:bodyPr/>
          <a:lstStyle/>
          <a:p>
            <a:pPr>
              <a:defRPr/>
            </a:pPr>
            <a:endParaRPr lang="en-US" dirty="0">
              <a:latin typeface="Arial" pitchFamily="-84" charset="0"/>
              <a:ea typeface="Arial" pitchFamily="-84" charset="0"/>
              <a:cs typeface="Arial" pitchFamily="-84" charset="0"/>
            </a:endParaRPr>
          </a:p>
        </p:txBody>
      </p:sp>
      <p:sp>
        <p:nvSpPr>
          <p:cNvPr id="10246" name="Line 6"/>
          <p:cNvSpPr>
            <a:spLocks noChangeShapeType="1"/>
          </p:cNvSpPr>
          <p:nvPr/>
        </p:nvSpPr>
        <p:spPr bwMode="auto">
          <a:xfrm flipV="1">
            <a:off x="3429000" y="4267200"/>
            <a:ext cx="1219200" cy="609600"/>
          </a:xfrm>
          <a:prstGeom prst="line">
            <a:avLst/>
          </a:prstGeom>
          <a:noFill/>
          <a:ln w="50800">
            <a:solidFill>
              <a:srgbClr val="FF0000"/>
            </a:solidFill>
            <a:round/>
            <a:headEnd/>
            <a:tailEnd type="triangle" w="med" len="med"/>
          </a:ln>
          <a:effectLst>
            <a:outerShdw blurRad="63500" dist="38099" dir="2700000" algn="ctr" rotWithShape="0">
              <a:schemeClr val="tx2">
                <a:alpha val="74997"/>
              </a:schemeClr>
            </a:outerShdw>
          </a:effectLst>
        </p:spPr>
        <p:txBody>
          <a:bodyPr/>
          <a:lstStyle/>
          <a:p>
            <a:pPr>
              <a:defRPr/>
            </a:pPr>
            <a:endParaRPr lang="en-US" dirty="0">
              <a:latin typeface="Arial" pitchFamily="-84" charset="0"/>
              <a:ea typeface="Arial" pitchFamily="-84" charset="0"/>
              <a:cs typeface="Arial" pitchFamily="-84" charset="0"/>
            </a:endParaRPr>
          </a:p>
        </p:txBody>
      </p:sp>
      <p:sp>
        <p:nvSpPr>
          <p:cNvPr id="118791" name="Rectangle 7"/>
          <p:cNvSpPr>
            <a:spLocks noChangeArrowheads="1"/>
          </p:cNvSpPr>
          <p:nvPr/>
        </p:nvSpPr>
        <p:spPr bwMode="auto">
          <a:xfrm>
            <a:off x="2387601" y="2182814"/>
            <a:ext cx="1319213" cy="828675"/>
          </a:xfrm>
          <a:prstGeom prst="rect">
            <a:avLst/>
          </a:prstGeom>
          <a:solidFill>
            <a:srgbClr val="FFFFCC"/>
          </a:solidFill>
          <a:ln w="12700">
            <a:solidFill>
              <a:schemeClr val="tx1"/>
            </a:solidFill>
            <a:miter lim="800000"/>
            <a:headEnd/>
            <a:tailEnd/>
          </a:ln>
          <a:effectLst>
            <a:outerShdw dist="35921" dir="2700000" algn="ctr" rotWithShape="0">
              <a:schemeClr val="tx2"/>
            </a:outerShdw>
          </a:effectLst>
        </p:spPr>
        <p:txBody>
          <a:bodyPr wrap="none" lIns="90488" tIns="44450" rIns="90488" bIns="44450">
            <a:spAutoFit/>
          </a:bodyPr>
          <a:lstStyle/>
          <a:p>
            <a:pPr algn="ctr"/>
            <a:r>
              <a:rPr lang="en-US" altLang="en-US" sz="2400" dirty="0">
                <a:solidFill>
                  <a:srgbClr val="862110"/>
                </a:solidFill>
                <a:latin typeface="Calibri" pitchFamily="-84" charset="0"/>
              </a:rPr>
              <a:t>Purchase</a:t>
            </a:r>
            <a:br>
              <a:rPr lang="en-US" altLang="en-US" sz="2400" dirty="0">
                <a:solidFill>
                  <a:srgbClr val="862110"/>
                </a:solidFill>
                <a:latin typeface="Calibri" pitchFamily="-84" charset="0"/>
              </a:rPr>
            </a:br>
            <a:r>
              <a:rPr lang="en-US" altLang="en-US" sz="2400" dirty="0">
                <a:solidFill>
                  <a:srgbClr val="862110"/>
                </a:solidFill>
                <a:latin typeface="Calibri" pitchFamily="-84" charset="0"/>
              </a:rPr>
              <a:t>price</a:t>
            </a:r>
          </a:p>
        </p:txBody>
      </p:sp>
      <p:sp>
        <p:nvSpPr>
          <p:cNvPr id="118792" name="Rectangle 8"/>
          <p:cNvSpPr>
            <a:spLocks noChangeArrowheads="1"/>
          </p:cNvSpPr>
          <p:nvPr/>
        </p:nvSpPr>
        <p:spPr bwMode="auto">
          <a:xfrm>
            <a:off x="1835151" y="4876800"/>
            <a:ext cx="2200275" cy="1197764"/>
          </a:xfrm>
          <a:prstGeom prst="rect">
            <a:avLst/>
          </a:prstGeom>
          <a:solidFill>
            <a:srgbClr val="FFFFCC"/>
          </a:solidFill>
          <a:ln w="12700">
            <a:solidFill>
              <a:schemeClr val="tx1"/>
            </a:solidFill>
            <a:miter lim="800000"/>
            <a:headEnd/>
            <a:tailEnd/>
          </a:ln>
          <a:effectLst>
            <a:outerShdw dist="35921" dir="2700000" algn="ctr" rotWithShape="0">
              <a:schemeClr val="tx2"/>
            </a:outerShdw>
          </a:effectLst>
        </p:spPr>
        <p:txBody>
          <a:bodyPr wrap="square" lIns="90488" tIns="44450" rIns="90488" bIns="44450">
            <a:spAutoFit/>
          </a:bodyPr>
          <a:lstStyle/>
          <a:p>
            <a:pPr algn="ctr"/>
            <a:r>
              <a:rPr lang="en-US" altLang="en-US" sz="2400" dirty="0">
                <a:solidFill>
                  <a:srgbClr val="862110"/>
                </a:solidFill>
                <a:latin typeface="Calibri" pitchFamily="-84" charset="0"/>
              </a:rPr>
              <a:t>Installing,</a:t>
            </a:r>
            <a:br>
              <a:rPr lang="en-US" altLang="en-US" sz="2400" dirty="0">
                <a:solidFill>
                  <a:srgbClr val="862110"/>
                </a:solidFill>
                <a:latin typeface="Calibri" pitchFamily="-84" charset="0"/>
              </a:rPr>
            </a:br>
            <a:r>
              <a:rPr lang="en-US" altLang="en-US" sz="2400" dirty="0">
                <a:solidFill>
                  <a:srgbClr val="862110"/>
                </a:solidFill>
                <a:latin typeface="Calibri" pitchFamily="-84" charset="0"/>
              </a:rPr>
              <a:t>assembling, and</a:t>
            </a:r>
            <a:br>
              <a:rPr lang="en-US" altLang="en-US" sz="2400" dirty="0">
                <a:solidFill>
                  <a:srgbClr val="862110"/>
                </a:solidFill>
                <a:latin typeface="Calibri" pitchFamily="-84" charset="0"/>
              </a:rPr>
            </a:br>
            <a:r>
              <a:rPr lang="en-US" altLang="en-US" sz="2400" dirty="0">
                <a:solidFill>
                  <a:srgbClr val="862110"/>
                </a:solidFill>
                <a:latin typeface="Calibri" pitchFamily="-84" charset="0"/>
              </a:rPr>
              <a:t>testing</a:t>
            </a:r>
          </a:p>
        </p:txBody>
      </p:sp>
      <p:sp>
        <p:nvSpPr>
          <p:cNvPr id="118793" name="Rectangle 9"/>
          <p:cNvSpPr>
            <a:spLocks noChangeArrowheads="1"/>
          </p:cNvSpPr>
          <p:nvPr/>
        </p:nvSpPr>
        <p:spPr bwMode="auto">
          <a:xfrm>
            <a:off x="7881939" y="5192714"/>
            <a:ext cx="2143125" cy="828675"/>
          </a:xfrm>
          <a:prstGeom prst="rect">
            <a:avLst/>
          </a:prstGeom>
          <a:solidFill>
            <a:srgbClr val="FFFFCC"/>
          </a:solidFill>
          <a:ln w="12700">
            <a:solidFill>
              <a:schemeClr val="tx1"/>
            </a:solidFill>
            <a:miter lim="800000"/>
            <a:headEnd/>
            <a:tailEnd/>
          </a:ln>
          <a:effectLst>
            <a:outerShdw dist="35921" dir="2700000" algn="ctr" rotWithShape="0">
              <a:schemeClr val="tx2"/>
            </a:outerShdw>
          </a:effectLst>
        </p:spPr>
        <p:txBody>
          <a:bodyPr wrap="none" lIns="90488" tIns="44450" rIns="90488" bIns="44450">
            <a:spAutoFit/>
          </a:bodyPr>
          <a:lstStyle/>
          <a:p>
            <a:pPr algn="ctr"/>
            <a:r>
              <a:rPr lang="en-US" altLang="en-US" sz="2400" dirty="0">
                <a:solidFill>
                  <a:srgbClr val="862110"/>
                </a:solidFill>
                <a:latin typeface="Calibri" pitchFamily="-84" charset="0"/>
              </a:rPr>
              <a:t>Insurance while</a:t>
            </a:r>
            <a:br>
              <a:rPr lang="en-US" altLang="en-US" sz="2400" dirty="0">
                <a:solidFill>
                  <a:srgbClr val="862110"/>
                </a:solidFill>
                <a:latin typeface="Calibri" pitchFamily="-84" charset="0"/>
              </a:rPr>
            </a:br>
            <a:r>
              <a:rPr lang="en-US" altLang="en-US" sz="2400" dirty="0">
                <a:solidFill>
                  <a:srgbClr val="862110"/>
                </a:solidFill>
                <a:latin typeface="Calibri" pitchFamily="-84" charset="0"/>
              </a:rPr>
              <a:t>in transit</a:t>
            </a:r>
          </a:p>
        </p:txBody>
      </p:sp>
      <p:sp>
        <p:nvSpPr>
          <p:cNvPr id="118794" name="Rectangle 10"/>
          <p:cNvSpPr>
            <a:spLocks noChangeArrowheads="1"/>
          </p:cNvSpPr>
          <p:nvPr/>
        </p:nvSpPr>
        <p:spPr bwMode="auto">
          <a:xfrm>
            <a:off x="7742239" y="2411414"/>
            <a:ext cx="852487" cy="458787"/>
          </a:xfrm>
          <a:prstGeom prst="rect">
            <a:avLst/>
          </a:prstGeom>
          <a:solidFill>
            <a:srgbClr val="FFFFCC"/>
          </a:solidFill>
          <a:ln w="12700">
            <a:solidFill>
              <a:schemeClr val="tx1"/>
            </a:solidFill>
            <a:miter lim="800000"/>
            <a:headEnd/>
            <a:tailEnd/>
          </a:ln>
          <a:effectLst>
            <a:outerShdw dist="35921" dir="2700000" algn="ctr" rotWithShape="0">
              <a:schemeClr val="tx2"/>
            </a:outerShdw>
          </a:effectLst>
        </p:spPr>
        <p:txBody>
          <a:bodyPr wrap="none" lIns="90488" tIns="44450" rIns="90488" bIns="44450">
            <a:spAutoFit/>
          </a:bodyPr>
          <a:lstStyle/>
          <a:p>
            <a:pPr algn="ctr"/>
            <a:r>
              <a:rPr lang="en-US" altLang="en-US" sz="2400" dirty="0">
                <a:solidFill>
                  <a:srgbClr val="862110"/>
                </a:solidFill>
                <a:latin typeface="Calibri" pitchFamily="-84" charset="0"/>
              </a:rPr>
              <a:t>Taxes</a:t>
            </a:r>
          </a:p>
        </p:txBody>
      </p:sp>
      <p:sp>
        <p:nvSpPr>
          <p:cNvPr id="118795" name="Rectangle 11"/>
          <p:cNvSpPr>
            <a:spLocks noChangeArrowheads="1"/>
          </p:cNvSpPr>
          <p:nvPr/>
        </p:nvSpPr>
        <p:spPr bwMode="auto">
          <a:xfrm>
            <a:off x="8096251" y="3592514"/>
            <a:ext cx="2017713" cy="828675"/>
          </a:xfrm>
          <a:prstGeom prst="rect">
            <a:avLst/>
          </a:prstGeom>
          <a:solidFill>
            <a:srgbClr val="FFFFCC"/>
          </a:solidFill>
          <a:ln w="12700">
            <a:solidFill>
              <a:schemeClr val="tx1"/>
            </a:solidFill>
            <a:miter lim="800000"/>
            <a:headEnd/>
            <a:tailEnd/>
          </a:ln>
          <a:effectLst>
            <a:outerShdw dist="35921" dir="2700000" algn="ctr" rotWithShape="0">
              <a:schemeClr val="tx2"/>
            </a:outerShdw>
          </a:effectLst>
        </p:spPr>
        <p:txBody>
          <a:bodyPr wrap="none" lIns="90488" tIns="44450" rIns="90488" bIns="44450">
            <a:spAutoFit/>
          </a:bodyPr>
          <a:lstStyle/>
          <a:p>
            <a:pPr algn="ctr"/>
            <a:r>
              <a:rPr lang="en-US" altLang="en-US" sz="2400" dirty="0">
                <a:solidFill>
                  <a:srgbClr val="862110"/>
                </a:solidFill>
                <a:latin typeface="Calibri" pitchFamily="-84" charset="0"/>
              </a:rPr>
              <a:t>Transportation</a:t>
            </a:r>
          </a:p>
          <a:p>
            <a:pPr algn="ctr"/>
            <a:r>
              <a:rPr lang="en-US" altLang="en-US" sz="2400" dirty="0">
                <a:solidFill>
                  <a:srgbClr val="862110"/>
                </a:solidFill>
                <a:latin typeface="Calibri" pitchFamily="-84" charset="0"/>
              </a:rPr>
              <a:t>charges</a:t>
            </a:r>
          </a:p>
        </p:txBody>
      </p:sp>
      <p:sp>
        <p:nvSpPr>
          <p:cNvPr id="118796" name="Rectangle 12"/>
          <p:cNvSpPr>
            <a:spLocks noGrp="1" noChangeArrowheads="1"/>
          </p:cNvSpPr>
          <p:nvPr>
            <p:ph type="title"/>
          </p:nvPr>
        </p:nvSpPr>
        <p:spPr>
          <a:xfrm>
            <a:off x="1981200" y="457200"/>
            <a:ext cx="8229600" cy="1219200"/>
          </a:xfrm>
        </p:spPr>
        <p:txBody>
          <a:bodyPr/>
          <a:lstStyle/>
          <a:p>
            <a:pPr eaLnBrk="1" hangingPunct="1"/>
            <a:r>
              <a:rPr lang="en-US" altLang="en-US" b="1" dirty="0">
                <a:ea typeface="ＭＳ Ｐゴシック" pitchFamily="-84" charset="-128"/>
                <a:cs typeface="Arial" charset="0"/>
              </a:rPr>
              <a:t>Machinery and Equipment</a:t>
            </a:r>
          </a:p>
        </p:txBody>
      </p:sp>
      <p:sp>
        <p:nvSpPr>
          <p:cNvPr id="17" name="Oval 16"/>
          <p:cNvSpPr/>
          <p:nvPr/>
        </p:nvSpPr>
        <p:spPr>
          <a:xfrm>
            <a:off x="4648200" y="2853268"/>
            <a:ext cx="2971800" cy="2937933"/>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FF0000"/>
                </a:solidFill>
              </a:rPr>
              <a:t>Machinery and Equipment</a:t>
            </a:r>
          </a:p>
        </p:txBody>
      </p:sp>
      <p:sp>
        <p:nvSpPr>
          <p:cNvPr id="3" name="TextBox 2">
            <a:extLst>
              <a:ext uri="{FF2B5EF4-FFF2-40B4-BE49-F238E27FC236}">
                <a16:creationId xmlns:a16="http://schemas.microsoft.com/office/drawing/2014/main" id="{00D066D2-5866-E1C2-C888-78D54A4408C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1F48E37-3BB3-2D15-AD79-372A7AB7A8F5}"/>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9218" name="Line 2"/>
          <p:cNvSpPr>
            <a:spLocks noChangeShapeType="1"/>
          </p:cNvSpPr>
          <p:nvPr/>
        </p:nvSpPr>
        <p:spPr bwMode="auto">
          <a:xfrm flipH="1">
            <a:off x="7467600" y="3886200"/>
            <a:ext cx="533400" cy="0"/>
          </a:xfrm>
          <a:prstGeom prst="line">
            <a:avLst/>
          </a:prstGeom>
          <a:noFill/>
          <a:ln w="50800">
            <a:solidFill>
              <a:srgbClr val="FF0000"/>
            </a:solidFill>
            <a:round/>
            <a:headEnd/>
            <a:tailEnd type="triangle" w="med" len="med"/>
          </a:ln>
          <a:effectLst>
            <a:outerShdw blurRad="63500" dist="38099" dir="2700000" algn="ctr" rotWithShape="0">
              <a:schemeClr val="tx2">
                <a:alpha val="74997"/>
              </a:schemeClr>
            </a:outerShdw>
          </a:effectLst>
        </p:spPr>
        <p:txBody>
          <a:bodyPr/>
          <a:lstStyle/>
          <a:p>
            <a:pPr>
              <a:defRPr/>
            </a:pPr>
            <a:endParaRPr lang="en-US" dirty="0">
              <a:latin typeface="Arial" pitchFamily="-84" charset="0"/>
              <a:ea typeface="Arial" pitchFamily="-84" charset="0"/>
              <a:cs typeface="Arial" pitchFamily="-84" charset="0"/>
            </a:endParaRPr>
          </a:p>
        </p:txBody>
      </p:sp>
      <p:sp>
        <p:nvSpPr>
          <p:cNvPr id="9219" name="Line 3"/>
          <p:cNvSpPr>
            <a:spLocks noChangeShapeType="1"/>
          </p:cNvSpPr>
          <p:nvPr/>
        </p:nvSpPr>
        <p:spPr bwMode="auto">
          <a:xfrm flipV="1">
            <a:off x="7162800" y="2209800"/>
            <a:ext cx="1524000" cy="762000"/>
          </a:xfrm>
          <a:prstGeom prst="line">
            <a:avLst/>
          </a:prstGeom>
          <a:noFill/>
          <a:ln w="50800">
            <a:solidFill>
              <a:srgbClr val="FF0000"/>
            </a:solidFill>
            <a:round/>
            <a:headEnd type="triangle" w="med" len="med"/>
            <a:tailEnd/>
          </a:ln>
          <a:effectLst>
            <a:outerShdw blurRad="63500" dist="38099" dir="2700000" algn="ctr" rotWithShape="0">
              <a:schemeClr val="tx2">
                <a:alpha val="74997"/>
              </a:schemeClr>
            </a:outerShdw>
          </a:effectLst>
        </p:spPr>
        <p:txBody>
          <a:bodyPr/>
          <a:lstStyle/>
          <a:p>
            <a:pPr>
              <a:defRPr/>
            </a:pPr>
            <a:endParaRPr lang="en-US" dirty="0">
              <a:latin typeface="Arial" pitchFamily="-84" charset="0"/>
              <a:ea typeface="Arial" pitchFamily="-84" charset="0"/>
              <a:cs typeface="Arial" pitchFamily="-84" charset="0"/>
            </a:endParaRPr>
          </a:p>
        </p:txBody>
      </p:sp>
      <p:sp>
        <p:nvSpPr>
          <p:cNvPr id="9220" name="Line 4"/>
          <p:cNvSpPr>
            <a:spLocks noChangeShapeType="1"/>
          </p:cNvSpPr>
          <p:nvPr/>
        </p:nvSpPr>
        <p:spPr bwMode="auto">
          <a:xfrm>
            <a:off x="5181600" y="2438400"/>
            <a:ext cx="685800" cy="609600"/>
          </a:xfrm>
          <a:prstGeom prst="line">
            <a:avLst/>
          </a:prstGeom>
          <a:noFill/>
          <a:ln w="50800">
            <a:solidFill>
              <a:srgbClr val="FF0000"/>
            </a:solidFill>
            <a:round/>
            <a:headEnd/>
            <a:tailEnd type="triangle" w="med" len="med"/>
          </a:ln>
          <a:effectLst>
            <a:outerShdw blurRad="63500" dist="38099" dir="2700000" algn="ctr" rotWithShape="0">
              <a:schemeClr val="tx2">
                <a:alpha val="74997"/>
              </a:schemeClr>
            </a:outerShdw>
          </a:effectLst>
        </p:spPr>
        <p:txBody>
          <a:bodyPr/>
          <a:lstStyle/>
          <a:p>
            <a:pPr>
              <a:defRPr/>
            </a:pPr>
            <a:endParaRPr lang="en-US" dirty="0">
              <a:latin typeface="Arial" pitchFamily="-84" charset="0"/>
              <a:ea typeface="Arial" pitchFamily="-84" charset="0"/>
              <a:cs typeface="Arial" pitchFamily="-84" charset="0"/>
            </a:endParaRPr>
          </a:p>
        </p:txBody>
      </p:sp>
      <p:sp>
        <p:nvSpPr>
          <p:cNvPr id="9221" name="Line 5"/>
          <p:cNvSpPr>
            <a:spLocks noChangeShapeType="1"/>
          </p:cNvSpPr>
          <p:nvPr/>
        </p:nvSpPr>
        <p:spPr bwMode="auto">
          <a:xfrm flipV="1">
            <a:off x="6096000" y="4953000"/>
            <a:ext cx="0" cy="609600"/>
          </a:xfrm>
          <a:prstGeom prst="line">
            <a:avLst/>
          </a:prstGeom>
          <a:noFill/>
          <a:ln w="50800">
            <a:solidFill>
              <a:srgbClr val="FF0000"/>
            </a:solidFill>
            <a:round/>
            <a:headEnd/>
            <a:tailEnd type="triangle" w="med" len="med"/>
          </a:ln>
          <a:effectLst>
            <a:outerShdw blurRad="63500" dist="38099" dir="2700000" algn="ctr" rotWithShape="0">
              <a:schemeClr val="tx2">
                <a:alpha val="74997"/>
              </a:schemeClr>
            </a:outerShdw>
          </a:effectLst>
        </p:spPr>
        <p:txBody>
          <a:bodyPr/>
          <a:lstStyle/>
          <a:p>
            <a:pPr>
              <a:defRPr/>
            </a:pPr>
            <a:endParaRPr lang="en-US" dirty="0">
              <a:latin typeface="Arial" pitchFamily="-84" charset="0"/>
              <a:ea typeface="Arial" pitchFamily="-84" charset="0"/>
              <a:cs typeface="Arial" pitchFamily="-84" charset="0"/>
            </a:endParaRPr>
          </a:p>
        </p:txBody>
      </p:sp>
      <p:sp>
        <p:nvSpPr>
          <p:cNvPr id="9222" name="Line 6"/>
          <p:cNvSpPr>
            <a:spLocks noChangeShapeType="1"/>
          </p:cNvSpPr>
          <p:nvPr/>
        </p:nvSpPr>
        <p:spPr bwMode="auto">
          <a:xfrm>
            <a:off x="3733800" y="4008438"/>
            <a:ext cx="1143000" cy="0"/>
          </a:xfrm>
          <a:prstGeom prst="line">
            <a:avLst/>
          </a:prstGeom>
          <a:noFill/>
          <a:ln w="50800">
            <a:solidFill>
              <a:srgbClr val="FF0000"/>
            </a:solidFill>
            <a:round/>
            <a:headEnd/>
            <a:tailEnd type="triangle" w="med" len="med"/>
          </a:ln>
          <a:effectLst>
            <a:outerShdw blurRad="63500" dist="38099" dir="2700000" algn="ctr" rotWithShape="0">
              <a:schemeClr val="tx2">
                <a:alpha val="74997"/>
              </a:schemeClr>
            </a:outerShdw>
          </a:effectLst>
        </p:spPr>
        <p:txBody>
          <a:bodyPr/>
          <a:lstStyle/>
          <a:p>
            <a:pPr>
              <a:defRPr/>
            </a:pPr>
            <a:endParaRPr lang="en-US" dirty="0">
              <a:latin typeface="Arial" pitchFamily="-84" charset="0"/>
              <a:ea typeface="Arial" pitchFamily="-84" charset="0"/>
              <a:cs typeface="Arial" pitchFamily="-84" charset="0"/>
            </a:endParaRPr>
          </a:p>
        </p:txBody>
      </p:sp>
      <p:sp>
        <p:nvSpPr>
          <p:cNvPr id="119815" name="Rectangle 7"/>
          <p:cNvSpPr>
            <a:spLocks noChangeArrowheads="1"/>
          </p:cNvSpPr>
          <p:nvPr/>
        </p:nvSpPr>
        <p:spPr bwMode="auto">
          <a:xfrm>
            <a:off x="2209800" y="1828800"/>
            <a:ext cx="3105150" cy="831850"/>
          </a:xfrm>
          <a:prstGeom prst="rect">
            <a:avLst/>
          </a:prstGeom>
          <a:solidFill>
            <a:srgbClr val="FFFFCC"/>
          </a:solidFill>
          <a:ln w="12700">
            <a:solidFill>
              <a:schemeClr val="tx1"/>
            </a:solidFill>
            <a:miter lim="800000"/>
            <a:headEnd/>
            <a:tailEnd/>
          </a:ln>
          <a:effectLst>
            <a:outerShdw dist="35921" dir="2700000" algn="ctr" rotWithShape="0">
              <a:schemeClr val="tx2"/>
            </a:outerShdw>
          </a:effectLst>
        </p:spPr>
        <p:txBody>
          <a:bodyPr lIns="90488" tIns="44450" rIns="90488" bIns="44450">
            <a:spAutoFit/>
          </a:bodyPr>
          <a:lstStyle/>
          <a:p>
            <a:pPr algn="ctr"/>
            <a:r>
              <a:rPr lang="en-US" altLang="en-US" sz="2400" dirty="0">
                <a:solidFill>
                  <a:srgbClr val="862110"/>
                </a:solidFill>
                <a:latin typeface="Calibri" pitchFamily="-84" charset="0"/>
              </a:rPr>
              <a:t>Cost of purchase or construction</a:t>
            </a:r>
          </a:p>
        </p:txBody>
      </p:sp>
      <p:sp>
        <p:nvSpPr>
          <p:cNvPr id="119816" name="Rectangle 8"/>
          <p:cNvSpPr>
            <a:spLocks noChangeArrowheads="1"/>
          </p:cNvSpPr>
          <p:nvPr/>
        </p:nvSpPr>
        <p:spPr bwMode="auto">
          <a:xfrm>
            <a:off x="2095500" y="3592514"/>
            <a:ext cx="1441450" cy="828675"/>
          </a:xfrm>
          <a:prstGeom prst="rect">
            <a:avLst/>
          </a:prstGeom>
          <a:solidFill>
            <a:srgbClr val="FFFFCC"/>
          </a:solidFill>
          <a:ln w="12700">
            <a:solidFill>
              <a:schemeClr val="tx1"/>
            </a:solidFill>
            <a:miter lim="800000"/>
            <a:headEnd/>
            <a:tailEnd/>
          </a:ln>
          <a:effectLst>
            <a:outerShdw dist="35921" dir="2700000" algn="ctr" rotWithShape="0">
              <a:schemeClr val="tx2"/>
            </a:outerShdw>
          </a:effectLst>
        </p:spPr>
        <p:txBody>
          <a:bodyPr wrap="none" lIns="90488" tIns="44450" rIns="90488" bIns="44450">
            <a:spAutoFit/>
          </a:bodyPr>
          <a:lstStyle/>
          <a:p>
            <a:pPr algn="ctr"/>
            <a:r>
              <a:rPr lang="en-US" altLang="en-US" sz="2400" dirty="0">
                <a:solidFill>
                  <a:srgbClr val="862110"/>
                </a:solidFill>
                <a:latin typeface="Calibri" pitchFamily="-84" charset="0"/>
              </a:rPr>
              <a:t>Brokerage</a:t>
            </a:r>
            <a:br>
              <a:rPr lang="en-US" altLang="en-US" sz="2400" dirty="0">
                <a:solidFill>
                  <a:srgbClr val="862110"/>
                </a:solidFill>
                <a:latin typeface="Calibri" pitchFamily="-84" charset="0"/>
              </a:rPr>
            </a:br>
            <a:r>
              <a:rPr lang="en-US" altLang="en-US" sz="2400" dirty="0">
                <a:solidFill>
                  <a:srgbClr val="862110"/>
                </a:solidFill>
                <a:latin typeface="Calibri" pitchFamily="-84" charset="0"/>
              </a:rPr>
              <a:t>fees</a:t>
            </a:r>
          </a:p>
        </p:txBody>
      </p:sp>
      <p:sp>
        <p:nvSpPr>
          <p:cNvPr id="119817" name="Rectangle 9"/>
          <p:cNvSpPr>
            <a:spLocks noChangeArrowheads="1"/>
          </p:cNvSpPr>
          <p:nvPr/>
        </p:nvSpPr>
        <p:spPr bwMode="auto">
          <a:xfrm>
            <a:off x="5562600" y="5486400"/>
            <a:ext cx="852488" cy="458788"/>
          </a:xfrm>
          <a:prstGeom prst="rect">
            <a:avLst/>
          </a:prstGeom>
          <a:solidFill>
            <a:srgbClr val="FFFFCC"/>
          </a:solidFill>
          <a:ln w="12700">
            <a:solidFill>
              <a:schemeClr val="tx1"/>
            </a:solidFill>
            <a:miter lim="800000"/>
            <a:headEnd/>
            <a:tailEnd/>
          </a:ln>
          <a:effectLst>
            <a:outerShdw dist="35921" dir="2700000" algn="ctr" rotWithShape="0">
              <a:schemeClr val="tx2"/>
            </a:outerShdw>
          </a:effectLst>
        </p:spPr>
        <p:txBody>
          <a:bodyPr wrap="none" lIns="90488" tIns="44450" rIns="90488" bIns="44450">
            <a:spAutoFit/>
          </a:bodyPr>
          <a:lstStyle/>
          <a:p>
            <a:pPr algn="ctr"/>
            <a:r>
              <a:rPr lang="en-US" altLang="en-US" sz="2400" dirty="0">
                <a:solidFill>
                  <a:srgbClr val="862110"/>
                </a:solidFill>
                <a:latin typeface="Calibri" pitchFamily="-84" charset="0"/>
              </a:rPr>
              <a:t>Taxes</a:t>
            </a:r>
          </a:p>
        </p:txBody>
      </p:sp>
      <p:sp>
        <p:nvSpPr>
          <p:cNvPr id="119818" name="Rectangle 10"/>
          <p:cNvSpPr>
            <a:spLocks noChangeArrowheads="1"/>
          </p:cNvSpPr>
          <p:nvPr/>
        </p:nvSpPr>
        <p:spPr bwMode="auto">
          <a:xfrm>
            <a:off x="8355013" y="1954214"/>
            <a:ext cx="1312862" cy="458787"/>
          </a:xfrm>
          <a:prstGeom prst="rect">
            <a:avLst/>
          </a:prstGeom>
          <a:solidFill>
            <a:srgbClr val="FFFFCC"/>
          </a:solidFill>
          <a:ln w="12700">
            <a:solidFill>
              <a:schemeClr val="tx1"/>
            </a:solidFill>
            <a:miter lim="800000"/>
            <a:headEnd/>
            <a:tailEnd/>
          </a:ln>
          <a:effectLst>
            <a:outerShdw dist="35921" dir="2700000" algn="ctr" rotWithShape="0">
              <a:schemeClr val="tx2"/>
            </a:outerShdw>
          </a:effectLst>
        </p:spPr>
        <p:txBody>
          <a:bodyPr wrap="none" lIns="90488" tIns="44450" rIns="90488" bIns="44450">
            <a:spAutoFit/>
          </a:bodyPr>
          <a:lstStyle/>
          <a:p>
            <a:pPr algn="ctr"/>
            <a:r>
              <a:rPr lang="en-US" altLang="en-US" sz="2400" dirty="0">
                <a:solidFill>
                  <a:srgbClr val="862110"/>
                </a:solidFill>
                <a:latin typeface="Calibri" pitchFamily="-84" charset="0"/>
              </a:rPr>
              <a:t>Title fees</a:t>
            </a:r>
          </a:p>
        </p:txBody>
      </p:sp>
      <p:sp>
        <p:nvSpPr>
          <p:cNvPr id="119819" name="Rectangle 11"/>
          <p:cNvSpPr>
            <a:spLocks noChangeArrowheads="1"/>
          </p:cNvSpPr>
          <p:nvPr/>
        </p:nvSpPr>
        <p:spPr bwMode="auto">
          <a:xfrm>
            <a:off x="8016875" y="3617914"/>
            <a:ext cx="1860550" cy="458787"/>
          </a:xfrm>
          <a:prstGeom prst="rect">
            <a:avLst/>
          </a:prstGeom>
          <a:solidFill>
            <a:srgbClr val="FFFFCC"/>
          </a:solidFill>
          <a:ln w="12700">
            <a:solidFill>
              <a:schemeClr val="tx1"/>
            </a:solidFill>
            <a:miter lim="800000"/>
            <a:headEnd/>
            <a:tailEnd/>
          </a:ln>
          <a:effectLst>
            <a:outerShdw dist="35921" dir="2700000" algn="ctr" rotWithShape="0">
              <a:schemeClr val="tx2"/>
            </a:outerShdw>
          </a:effectLst>
        </p:spPr>
        <p:txBody>
          <a:bodyPr wrap="none" lIns="90488" tIns="44450" rIns="90488" bIns="44450">
            <a:spAutoFit/>
          </a:bodyPr>
          <a:lstStyle/>
          <a:p>
            <a:pPr algn="ctr"/>
            <a:r>
              <a:rPr lang="en-US" altLang="en-US" sz="2400" dirty="0">
                <a:solidFill>
                  <a:srgbClr val="862110"/>
                </a:solidFill>
                <a:latin typeface="Calibri" pitchFamily="-84" charset="0"/>
              </a:rPr>
              <a:t>Attorney fees</a:t>
            </a:r>
          </a:p>
        </p:txBody>
      </p:sp>
      <p:sp>
        <p:nvSpPr>
          <p:cNvPr id="119820" name="Rectangle 12"/>
          <p:cNvSpPr>
            <a:spLocks noGrp="1" noChangeArrowheads="1"/>
          </p:cNvSpPr>
          <p:nvPr>
            <p:ph type="title"/>
          </p:nvPr>
        </p:nvSpPr>
        <p:spPr>
          <a:xfrm>
            <a:off x="1981200" y="533400"/>
            <a:ext cx="8229600" cy="1066800"/>
          </a:xfrm>
        </p:spPr>
        <p:txBody>
          <a:bodyPr/>
          <a:lstStyle/>
          <a:p>
            <a:pPr eaLnBrk="1" hangingPunct="1"/>
            <a:r>
              <a:rPr lang="en-US" altLang="en-US" b="1" dirty="0">
                <a:ea typeface="ＭＳ Ｐゴシック" pitchFamily="-84" charset="-128"/>
                <a:cs typeface="Arial" charset="0"/>
              </a:rPr>
              <a:t>Buildings</a:t>
            </a:r>
          </a:p>
        </p:txBody>
      </p:sp>
      <p:sp>
        <p:nvSpPr>
          <p:cNvPr id="17" name="Oval 16"/>
          <p:cNvSpPr/>
          <p:nvPr/>
        </p:nvSpPr>
        <p:spPr>
          <a:xfrm>
            <a:off x="4921956" y="2827338"/>
            <a:ext cx="2707922" cy="23622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rgbClr val="FF0000"/>
                </a:solidFill>
              </a:rPr>
              <a:t>Buildings</a:t>
            </a:r>
          </a:p>
        </p:txBody>
      </p:sp>
      <p:sp>
        <p:nvSpPr>
          <p:cNvPr id="3" name="TextBox 2">
            <a:extLst>
              <a:ext uri="{FF2B5EF4-FFF2-40B4-BE49-F238E27FC236}">
                <a16:creationId xmlns:a16="http://schemas.microsoft.com/office/drawing/2014/main" id="{D80EEF7B-0A41-8C21-7819-350A23C44F9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C53698E2-1BCC-8B95-DCEF-AF1D6BC77041}"/>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20834" name="Rectangle 2"/>
          <p:cNvSpPr>
            <a:spLocks noGrp="1" noChangeArrowheads="1"/>
          </p:cNvSpPr>
          <p:nvPr>
            <p:ph type="title"/>
          </p:nvPr>
        </p:nvSpPr>
        <p:spPr>
          <a:xfrm>
            <a:off x="1981200" y="533400"/>
            <a:ext cx="8229600" cy="1066800"/>
          </a:xfrm>
        </p:spPr>
        <p:txBody>
          <a:bodyPr/>
          <a:lstStyle/>
          <a:p>
            <a:pPr eaLnBrk="1" hangingPunct="1"/>
            <a:r>
              <a:rPr lang="en-US" altLang="en-US" b="1" dirty="0">
                <a:ea typeface="ＭＳ Ｐゴシック" pitchFamily="-84" charset="-128"/>
                <a:cs typeface="Arial" charset="0"/>
              </a:rPr>
              <a:t>Land Improvements</a:t>
            </a:r>
          </a:p>
        </p:txBody>
      </p:sp>
      <p:sp>
        <p:nvSpPr>
          <p:cNvPr id="120835" name="Text Box 3"/>
          <p:cNvSpPr txBox="1">
            <a:spLocks noChangeArrowheads="1"/>
          </p:cNvSpPr>
          <p:nvPr/>
        </p:nvSpPr>
        <p:spPr bwMode="auto">
          <a:xfrm>
            <a:off x="1905000" y="1905000"/>
            <a:ext cx="8305800" cy="1066800"/>
          </a:xfrm>
          <a:prstGeom prst="rect">
            <a:avLst/>
          </a:prstGeom>
          <a:gradFill rotWithShape="1">
            <a:gsLst>
              <a:gs pos="0">
                <a:srgbClr val="E5EEFF"/>
              </a:gs>
              <a:gs pos="64999">
                <a:srgbClr val="BFD5FF"/>
              </a:gs>
              <a:gs pos="100000">
                <a:srgbClr val="A3C4FF"/>
              </a:gs>
            </a:gsLst>
            <a:lin ang="5400000" scaled="1"/>
          </a:gradFill>
          <a:ln w="28575">
            <a:solidFill>
              <a:srgbClr val="10253F"/>
            </a:solidFill>
            <a:round/>
            <a:headEnd/>
            <a:tailEnd/>
          </a:ln>
          <a:effectLst>
            <a:outerShdw dist="38100" dir="2700000" algn="br" rotWithShape="0">
              <a:srgbClr val="808080">
                <a:alpha val="42998"/>
              </a:srgbClr>
            </a:outerShdw>
          </a:effectLst>
        </p:spPr>
        <p:txBody>
          <a:bodyPr>
            <a:spAutoFit/>
          </a:bodyPr>
          <a:lstStyle/>
          <a:p>
            <a:pPr algn="ctr"/>
            <a:r>
              <a:rPr lang="en-US" altLang="en-US" sz="3200" dirty="0">
                <a:solidFill>
                  <a:srgbClr val="000000"/>
                </a:solidFill>
                <a:latin typeface="Calibri" pitchFamily="-84" charset="0"/>
              </a:rPr>
              <a:t>Parking lots, driveways, fences, walks, shrubs, and lighting systems.</a:t>
            </a:r>
          </a:p>
        </p:txBody>
      </p:sp>
      <p:sp>
        <p:nvSpPr>
          <p:cNvPr id="7" name="Oval 6"/>
          <p:cNvSpPr>
            <a:spLocks noChangeArrowheads="1"/>
          </p:cNvSpPr>
          <p:nvPr/>
        </p:nvSpPr>
        <p:spPr bwMode="auto">
          <a:xfrm>
            <a:off x="3886200" y="3505200"/>
            <a:ext cx="4343400" cy="2438400"/>
          </a:xfrm>
          <a:prstGeom prst="ellipse">
            <a:avLst/>
          </a:prstGeom>
          <a:gradFill rotWithShape="1">
            <a:gsLst>
              <a:gs pos="0">
                <a:srgbClr val="3A7CCB"/>
              </a:gs>
              <a:gs pos="20000">
                <a:srgbClr val="3C7BC7"/>
              </a:gs>
              <a:gs pos="100000">
                <a:srgbClr val="2C5D98"/>
              </a:gs>
            </a:gsLst>
            <a:lin ang="5400000"/>
          </a:gradFill>
          <a:ln w="9525">
            <a:solidFill>
              <a:srgbClr val="4A7EBB"/>
            </a:solidFill>
            <a:round/>
            <a:headEnd/>
            <a:tailEnd/>
          </a:ln>
          <a:effectLst>
            <a:outerShdw dist="38100" dir="2700000" algn="br" rotWithShape="0">
              <a:srgbClr val="808080">
                <a:alpha val="42998"/>
              </a:srgbClr>
            </a:outerShdw>
          </a:effectLst>
        </p:spPr>
        <p:txBody>
          <a:bodyPr anchor="ctr"/>
          <a:lstStyle/>
          <a:p>
            <a:pPr algn="ctr">
              <a:defRPr/>
            </a:pPr>
            <a:r>
              <a:rPr lang="en-US" sz="3200" dirty="0">
                <a:solidFill>
                  <a:srgbClr val="FFFFFF"/>
                </a:solidFill>
                <a:effectLst>
                  <a:outerShdw blurRad="38100" dist="38100" dir="2700000" algn="tl">
                    <a:srgbClr val="000000"/>
                  </a:outerShdw>
                </a:effectLst>
                <a:latin typeface="Calibri" pitchFamily="-84" charset="0"/>
              </a:rPr>
              <a:t>Depreciate</a:t>
            </a:r>
            <a:br>
              <a:rPr lang="en-US" sz="3200" dirty="0">
                <a:solidFill>
                  <a:srgbClr val="FFFFFF"/>
                </a:solidFill>
                <a:effectLst>
                  <a:outerShdw blurRad="38100" dist="38100" dir="2700000" algn="tl">
                    <a:srgbClr val="000000"/>
                  </a:outerShdw>
                </a:effectLst>
                <a:latin typeface="Calibri" pitchFamily="-84" charset="0"/>
              </a:rPr>
            </a:br>
            <a:r>
              <a:rPr lang="en-US" sz="3200" dirty="0">
                <a:solidFill>
                  <a:srgbClr val="FFFFFF"/>
                </a:solidFill>
                <a:effectLst>
                  <a:outerShdw blurRad="38100" dist="38100" dir="2700000" algn="tl">
                    <a:srgbClr val="000000"/>
                  </a:outerShdw>
                </a:effectLst>
                <a:latin typeface="Calibri" pitchFamily="-84" charset="0"/>
              </a:rPr>
              <a:t>over useful life of improvements.</a:t>
            </a:r>
          </a:p>
        </p:txBody>
      </p:sp>
      <p:sp>
        <p:nvSpPr>
          <p:cNvPr id="3" name="TextBox 2">
            <a:extLst>
              <a:ext uri="{FF2B5EF4-FFF2-40B4-BE49-F238E27FC236}">
                <a16:creationId xmlns:a16="http://schemas.microsoft.com/office/drawing/2014/main" id="{96A7467F-D15B-FA3D-63B6-9279317B26B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4898F1A8-CD9E-EBEA-F41D-B33CD8DD1B05}"/>
              </a:ext>
            </a:extLst>
          </p:cNvPr>
          <p:cNvSpPr/>
          <p:nvPr/>
        </p:nvSpPr>
        <p:spPr>
          <a:xfrm>
            <a:off x="762000" y="647700"/>
            <a:ext cx="10734675" cy="57531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21858" name="Rectangle 2"/>
          <p:cNvSpPr>
            <a:spLocks noChangeArrowheads="1"/>
          </p:cNvSpPr>
          <p:nvPr/>
        </p:nvSpPr>
        <p:spPr bwMode="auto">
          <a:xfrm>
            <a:off x="2590800" y="5638800"/>
            <a:ext cx="7010400" cy="643766"/>
          </a:xfrm>
          <a:prstGeom prst="rect">
            <a:avLst/>
          </a:prstGeom>
          <a:gradFill rotWithShape="1">
            <a:gsLst>
              <a:gs pos="0">
                <a:srgbClr val="E5EEFF"/>
              </a:gs>
              <a:gs pos="64999">
                <a:srgbClr val="BFD5FF"/>
              </a:gs>
              <a:gs pos="100000">
                <a:srgbClr val="A3C4FF"/>
              </a:gs>
            </a:gsLst>
            <a:lin ang="5400000" scaled="1"/>
          </a:gradFill>
          <a:ln w="9525">
            <a:solidFill>
              <a:srgbClr val="4A7EBB"/>
            </a:solidFill>
            <a:miter lim="800000"/>
            <a:headEnd/>
            <a:tailEnd/>
          </a:ln>
          <a:effectLst>
            <a:outerShdw dist="38100" dir="5400000" rotWithShape="0">
              <a:srgbClr val="808080">
                <a:alpha val="42998"/>
              </a:srgbClr>
            </a:outerShdw>
          </a:effectLst>
        </p:spPr>
        <p:txBody>
          <a:bodyPr wrap="square" lIns="90488" tIns="44450" rIns="90488" bIns="44450">
            <a:spAutoFit/>
          </a:bodyPr>
          <a:lstStyle/>
          <a:p>
            <a:pPr algn="ctr"/>
            <a:r>
              <a:rPr lang="en-US" altLang="en-US" sz="3600" dirty="0">
                <a:latin typeface="Calibri" pitchFamily="-84" charset="0"/>
              </a:rPr>
              <a:t>Land is </a:t>
            </a:r>
            <a:r>
              <a:rPr lang="en-US" altLang="en-US" sz="3600" b="1" dirty="0">
                <a:solidFill>
                  <a:srgbClr val="800000"/>
                </a:solidFill>
                <a:latin typeface="Calibri" pitchFamily="-84" charset="0"/>
              </a:rPr>
              <a:t>not</a:t>
            </a:r>
            <a:r>
              <a:rPr lang="en-US" altLang="en-US" sz="3600" dirty="0">
                <a:latin typeface="Calibri" pitchFamily="-84" charset="0"/>
              </a:rPr>
              <a:t> depreciable.</a:t>
            </a:r>
          </a:p>
        </p:txBody>
      </p:sp>
      <p:sp>
        <p:nvSpPr>
          <p:cNvPr id="7171" name="Line 3"/>
          <p:cNvSpPr>
            <a:spLocks noChangeShapeType="1"/>
          </p:cNvSpPr>
          <p:nvPr/>
        </p:nvSpPr>
        <p:spPr bwMode="auto">
          <a:xfrm>
            <a:off x="6019800" y="2033588"/>
            <a:ext cx="0" cy="533400"/>
          </a:xfrm>
          <a:prstGeom prst="line">
            <a:avLst/>
          </a:prstGeom>
          <a:noFill/>
          <a:ln w="50800">
            <a:solidFill>
              <a:srgbClr val="FF0000"/>
            </a:solidFill>
            <a:round/>
            <a:headEnd/>
            <a:tailEnd type="triangle" w="med" len="med"/>
          </a:ln>
          <a:effectLst>
            <a:outerShdw blurRad="63500" dist="38099" dir="2700000" algn="ctr" rotWithShape="0">
              <a:schemeClr val="tx2">
                <a:alpha val="74997"/>
              </a:schemeClr>
            </a:outerShdw>
          </a:effectLst>
        </p:spPr>
        <p:txBody>
          <a:bodyPr/>
          <a:lstStyle/>
          <a:p>
            <a:pPr>
              <a:defRPr/>
            </a:pPr>
            <a:endParaRPr lang="en-US" dirty="0">
              <a:latin typeface="Arial" pitchFamily="-84" charset="0"/>
              <a:ea typeface="Arial" pitchFamily="-84" charset="0"/>
              <a:cs typeface="Arial" pitchFamily="-84" charset="0"/>
            </a:endParaRPr>
          </a:p>
        </p:txBody>
      </p:sp>
      <p:sp>
        <p:nvSpPr>
          <p:cNvPr id="7172" name="Line 4"/>
          <p:cNvSpPr>
            <a:spLocks noChangeShapeType="1"/>
          </p:cNvSpPr>
          <p:nvPr/>
        </p:nvSpPr>
        <p:spPr bwMode="auto">
          <a:xfrm flipV="1">
            <a:off x="6019800" y="4391025"/>
            <a:ext cx="0" cy="685800"/>
          </a:xfrm>
          <a:prstGeom prst="line">
            <a:avLst/>
          </a:prstGeom>
          <a:noFill/>
          <a:ln w="50800">
            <a:solidFill>
              <a:srgbClr val="FF0000"/>
            </a:solidFill>
            <a:round/>
            <a:headEnd/>
            <a:tailEnd type="triangle" w="med" len="med"/>
          </a:ln>
          <a:effectLst>
            <a:outerShdw blurRad="63500" dist="38099" dir="2700000" algn="ctr" rotWithShape="0">
              <a:schemeClr val="tx2">
                <a:alpha val="74997"/>
              </a:schemeClr>
            </a:outerShdw>
          </a:effectLst>
        </p:spPr>
        <p:txBody>
          <a:bodyPr/>
          <a:lstStyle/>
          <a:p>
            <a:pPr>
              <a:defRPr/>
            </a:pPr>
            <a:endParaRPr lang="en-US" dirty="0">
              <a:latin typeface="Arial" pitchFamily="-84" charset="0"/>
              <a:ea typeface="Arial" pitchFamily="-84" charset="0"/>
              <a:cs typeface="Arial" pitchFamily="-84" charset="0"/>
            </a:endParaRPr>
          </a:p>
        </p:txBody>
      </p:sp>
      <p:sp>
        <p:nvSpPr>
          <p:cNvPr id="7173" name="Line 5"/>
          <p:cNvSpPr>
            <a:spLocks noChangeShapeType="1"/>
          </p:cNvSpPr>
          <p:nvPr/>
        </p:nvSpPr>
        <p:spPr bwMode="auto">
          <a:xfrm flipV="1">
            <a:off x="3733800" y="3838575"/>
            <a:ext cx="1066800" cy="457200"/>
          </a:xfrm>
          <a:prstGeom prst="line">
            <a:avLst/>
          </a:prstGeom>
          <a:noFill/>
          <a:ln w="50800">
            <a:solidFill>
              <a:srgbClr val="FF0000"/>
            </a:solidFill>
            <a:round/>
            <a:headEnd/>
            <a:tailEnd type="triangle" w="med" len="med"/>
          </a:ln>
          <a:effectLst>
            <a:outerShdw blurRad="63500" dist="38099" dir="2700000" algn="ctr" rotWithShape="0">
              <a:schemeClr val="tx2">
                <a:alpha val="74997"/>
              </a:schemeClr>
            </a:outerShdw>
          </a:effectLst>
        </p:spPr>
        <p:txBody>
          <a:bodyPr/>
          <a:lstStyle/>
          <a:p>
            <a:pPr>
              <a:defRPr/>
            </a:pPr>
            <a:endParaRPr lang="en-US" dirty="0">
              <a:latin typeface="Arial" pitchFamily="-84" charset="0"/>
              <a:ea typeface="Arial" pitchFamily="-84" charset="0"/>
              <a:cs typeface="Arial" pitchFamily="-84" charset="0"/>
            </a:endParaRPr>
          </a:p>
        </p:txBody>
      </p:sp>
      <p:sp>
        <p:nvSpPr>
          <p:cNvPr id="7174" name="Line 6"/>
          <p:cNvSpPr>
            <a:spLocks noChangeShapeType="1"/>
          </p:cNvSpPr>
          <p:nvPr/>
        </p:nvSpPr>
        <p:spPr bwMode="auto">
          <a:xfrm flipV="1">
            <a:off x="7343776" y="2590800"/>
            <a:ext cx="1495425" cy="609600"/>
          </a:xfrm>
          <a:prstGeom prst="line">
            <a:avLst/>
          </a:prstGeom>
          <a:noFill/>
          <a:ln w="50800">
            <a:solidFill>
              <a:srgbClr val="FF0000"/>
            </a:solidFill>
            <a:round/>
            <a:headEnd type="triangle" w="med" len="med"/>
            <a:tailEnd/>
          </a:ln>
          <a:effectLst>
            <a:outerShdw blurRad="63500" dist="38099" dir="2700000" algn="ctr" rotWithShape="0">
              <a:schemeClr val="tx2">
                <a:alpha val="74997"/>
              </a:schemeClr>
            </a:outerShdw>
          </a:effectLst>
        </p:spPr>
        <p:txBody>
          <a:bodyPr/>
          <a:lstStyle/>
          <a:p>
            <a:pPr>
              <a:defRPr/>
            </a:pPr>
            <a:endParaRPr lang="en-US" dirty="0">
              <a:latin typeface="Arial" pitchFamily="-84" charset="0"/>
              <a:ea typeface="Arial" pitchFamily="-84" charset="0"/>
              <a:cs typeface="Arial" pitchFamily="-84" charset="0"/>
            </a:endParaRPr>
          </a:p>
        </p:txBody>
      </p:sp>
      <p:sp>
        <p:nvSpPr>
          <p:cNvPr id="7175" name="Line 7"/>
          <p:cNvSpPr>
            <a:spLocks noChangeShapeType="1"/>
          </p:cNvSpPr>
          <p:nvPr/>
        </p:nvSpPr>
        <p:spPr bwMode="auto">
          <a:xfrm>
            <a:off x="3429000" y="2590800"/>
            <a:ext cx="1371600" cy="609600"/>
          </a:xfrm>
          <a:prstGeom prst="line">
            <a:avLst/>
          </a:prstGeom>
          <a:noFill/>
          <a:ln w="50800">
            <a:solidFill>
              <a:srgbClr val="FF0000"/>
            </a:solidFill>
            <a:round/>
            <a:headEnd/>
            <a:tailEnd type="triangle" w="med" len="med"/>
          </a:ln>
          <a:effectLst>
            <a:outerShdw blurRad="63500" dist="38099" dir="2700000" algn="ctr" rotWithShape="0">
              <a:schemeClr val="tx2">
                <a:alpha val="74997"/>
              </a:schemeClr>
            </a:outerShdw>
          </a:effectLst>
        </p:spPr>
        <p:txBody>
          <a:bodyPr/>
          <a:lstStyle/>
          <a:p>
            <a:pPr>
              <a:defRPr/>
            </a:pPr>
            <a:endParaRPr lang="en-US" dirty="0">
              <a:latin typeface="Arial" pitchFamily="-84" charset="0"/>
              <a:ea typeface="Arial" pitchFamily="-84" charset="0"/>
              <a:cs typeface="Arial" pitchFamily="-84" charset="0"/>
            </a:endParaRPr>
          </a:p>
        </p:txBody>
      </p:sp>
      <p:sp>
        <p:nvSpPr>
          <p:cNvPr id="7176" name="Line 8"/>
          <p:cNvSpPr>
            <a:spLocks noChangeShapeType="1"/>
          </p:cNvSpPr>
          <p:nvPr/>
        </p:nvSpPr>
        <p:spPr bwMode="auto">
          <a:xfrm>
            <a:off x="7343775" y="3810000"/>
            <a:ext cx="1447800" cy="457200"/>
          </a:xfrm>
          <a:prstGeom prst="line">
            <a:avLst/>
          </a:prstGeom>
          <a:noFill/>
          <a:ln w="50800">
            <a:solidFill>
              <a:srgbClr val="FF0000"/>
            </a:solidFill>
            <a:round/>
            <a:headEnd type="triangle" w="med" len="med"/>
            <a:tailEnd/>
          </a:ln>
          <a:effectLst>
            <a:outerShdw blurRad="63500" dist="38099" dir="2700000" algn="ctr" rotWithShape="0">
              <a:schemeClr val="tx2">
                <a:alpha val="74997"/>
              </a:schemeClr>
            </a:outerShdw>
          </a:effectLst>
        </p:spPr>
        <p:txBody>
          <a:bodyPr/>
          <a:lstStyle/>
          <a:p>
            <a:pPr>
              <a:defRPr/>
            </a:pPr>
            <a:endParaRPr lang="en-US" dirty="0">
              <a:latin typeface="Arial" pitchFamily="-84" charset="0"/>
              <a:ea typeface="Arial" pitchFamily="-84" charset="0"/>
              <a:cs typeface="Arial" pitchFamily="-84" charset="0"/>
            </a:endParaRPr>
          </a:p>
        </p:txBody>
      </p:sp>
      <p:sp>
        <p:nvSpPr>
          <p:cNvPr id="121865" name="Rectangle 9"/>
          <p:cNvSpPr>
            <a:spLocks noChangeArrowheads="1"/>
          </p:cNvSpPr>
          <p:nvPr/>
        </p:nvSpPr>
        <p:spPr bwMode="auto">
          <a:xfrm>
            <a:off x="2003426" y="2101851"/>
            <a:ext cx="1319213" cy="828675"/>
          </a:xfrm>
          <a:prstGeom prst="rect">
            <a:avLst/>
          </a:prstGeom>
          <a:solidFill>
            <a:srgbClr val="FFFFCC"/>
          </a:solidFill>
          <a:ln w="12700">
            <a:solidFill>
              <a:srgbClr val="663300"/>
            </a:solidFill>
            <a:miter lim="800000"/>
            <a:headEnd/>
            <a:tailEnd/>
          </a:ln>
          <a:effectLst>
            <a:outerShdw dist="35921" dir="2700000" algn="ctr" rotWithShape="0">
              <a:schemeClr val="tx2"/>
            </a:outerShdw>
          </a:effectLst>
        </p:spPr>
        <p:txBody>
          <a:bodyPr wrap="none" lIns="90488" tIns="44450" rIns="90488" bIns="44450">
            <a:spAutoFit/>
          </a:bodyPr>
          <a:lstStyle/>
          <a:p>
            <a:pPr algn="ctr"/>
            <a:r>
              <a:rPr lang="en-US" altLang="en-US" sz="2400" dirty="0">
                <a:solidFill>
                  <a:srgbClr val="862110"/>
                </a:solidFill>
                <a:latin typeface="Calibri" pitchFamily="-84" charset="0"/>
              </a:rPr>
              <a:t>Purchase</a:t>
            </a:r>
            <a:br>
              <a:rPr lang="en-US" altLang="en-US" sz="2400" dirty="0">
                <a:solidFill>
                  <a:srgbClr val="862110"/>
                </a:solidFill>
                <a:latin typeface="Calibri" pitchFamily="-84" charset="0"/>
              </a:rPr>
            </a:br>
            <a:r>
              <a:rPr lang="en-US" altLang="en-US" sz="2400" dirty="0">
                <a:solidFill>
                  <a:srgbClr val="862110"/>
                </a:solidFill>
                <a:latin typeface="Calibri" pitchFamily="-84" charset="0"/>
              </a:rPr>
              <a:t>price</a:t>
            </a:r>
          </a:p>
        </p:txBody>
      </p:sp>
      <p:sp>
        <p:nvSpPr>
          <p:cNvPr id="121866" name="Rectangle 10"/>
          <p:cNvSpPr>
            <a:spLocks noChangeArrowheads="1"/>
          </p:cNvSpPr>
          <p:nvPr/>
        </p:nvSpPr>
        <p:spPr bwMode="auto">
          <a:xfrm>
            <a:off x="1716088" y="3733801"/>
            <a:ext cx="1790700" cy="828675"/>
          </a:xfrm>
          <a:prstGeom prst="rect">
            <a:avLst/>
          </a:prstGeom>
          <a:solidFill>
            <a:srgbClr val="FFFFCC"/>
          </a:solidFill>
          <a:ln w="12700">
            <a:solidFill>
              <a:srgbClr val="663300"/>
            </a:solidFill>
            <a:miter lim="800000"/>
            <a:headEnd/>
            <a:tailEnd/>
          </a:ln>
          <a:effectLst>
            <a:outerShdw dist="35921" dir="2700000" algn="ctr" rotWithShape="0">
              <a:schemeClr val="tx2"/>
            </a:outerShdw>
          </a:effectLst>
        </p:spPr>
        <p:txBody>
          <a:bodyPr wrap="none" lIns="90488" tIns="44450" rIns="90488" bIns="44450">
            <a:spAutoFit/>
          </a:bodyPr>
          <a:lstStyle/>
          <a:p>
            <a:pPr algn="ctr"/>
            <a:r>
              <a:rPr lang="en-US" altLang="en-US" sz="2400" dirty="0">
                <a:solidFill>
                  <a:srgbClr val="862110"/>
                </a:solidFill>
                <a:latin typeface="Calibri" pitchFamily="-84" charset="0"/>
              </a:rPr>
              <a:t>Real estate</a:t>
            </a:r>
          </a:p>
          <a:p>
            <a:pPr algn="ctr"/>
            <a:r>
              <a:rPr lang="en-US" altLang="en-US" sz="2400" dirty="0">
                <a:solidFill>
                  <a:srgbClr val="862110"/>
                </a:solidFill>
                <a:latin typeface="Calibri" pitchFamily="-84" charset="0"/>
              </a:rPr>
              <a:t>commissions</a:t>
            </a:r>
          </a:p>
        </p:txBody>
      </p:sp>
      <p:sp>
        <p:nvSpPr>
          <p:cNvPr id="121867" name="Rectangle 11"/>
          <p:cNvSpPr>
            <a:spLocks noChangeArrowheads="1"/>
          </p:cNvSpPr>
          <p:nvPr/>
        </p:nvSpPr>
        <p:spPr bwMode="auto">
          <a:xfrm>
            <a:off x="4121150" y="1566864"/>
            <a:ext cx="3340100" cy="458787"/>
          </a:xfrm>
          <a:prstGeom prst="rect">
            <a:avLst/>
          </a:prstGeom>
          <a:solidFill>
            <a:srgbClr val="FFFFCC"/>
          </a:solidFill>
          <a:ln w="12700">
            <a:solidFill>
              <a:srgbClr val="663300"/>
            </a:solidFill>
            <a:miter lim="800000"/>
            <a:headEnd/>
            <a:tailEnd/>
          </a:ln>
          <a:effectLst>
            <a:outerShdw dist="35921" dir="2700000" algn="ctr" rotWithShape="0">
              <a:schemeClr val="tx2"/>
            </a:outerShdw>
          </a:effectLst>
        </p:spPr>
        <p:txBody>
          <a:bodyPr wrap="none" lIns="90488" tIns="44450" rIns="90488" bIns="44450">
            <a:spAutoFit/>
          </a:bodyPr>
          <a:lstStyle/>
          <a:p>
            <a:pPr algn="ctr"/>
            <a:r>
              <a:rPr lang="en-US" altLang="en-US" sz="2400" dirty="0">
                <a:solidFill>
                  <a:srgbClr val="862110"/>
                </a:solidFill>
                <a:latin typeface="Calibri" pitchFamily="-84" charset="0"/>
              </a:rPr>
              <a:t>Title insurance premiums</a:t>
            </a:r>
          </a:p>
        </p:txBody>
      </p:sp>
      <p:sp>
        <p:nvSpPr>
          <p:cNvPr id="121868" name="Rectangle 12"/>
          <p:cNvSpPr>
            <a:spLocks noChangeArrowheads="1"/>
          </p:cNvSpPr>
          <p:nvPr/>
        </p:nvSpPr>
        <p:spPr bwMode="auto">
          <a:xfrm>
            <a:off x="8845819" y="2182813"/>
            <a:ext cx="1271055" cy="828432"/>
          </a:xfrm>
          <a:prstGeom prst="rect">
            <a:avLst/>
          </a:prstGeom>
          <a:solidFill>
            <a:srgbClr val="FFFFCC"/>
          </a:solidFill>
          <a:ln w="12700">
            <a:solidFill>
              <a:srgbClr val="663300"/>
            </a:solidFill>
            <a:miter lim="800000"/>
            <a:headEnd/>
            <a:tailEnd/>
          </a:ln>
          <a:effectLst>
            <a:outerShdw dist="35921" dir="2700000" algn="ctr" rotWithShape="0">
              <a:schemeClr val="tx2"/>
            </a:outerShdw>
          </a:effectLst>
        </p:spPr>
        <p:txBody>
          <a:bodyPr wrap="none" lIns="90488" tIns="44450" rIns="90488" bIns="44450">
            <a:spAutoFit/>
          </a:bodyPr>
          <a:lstStyle/>
          <a:p>
            <a:pPr algn="ctr"/>
            <a:r>
              <a:rPr lang="en-US" altLang="en-US" sz="2400" dirty="0">
                <a:solidFill>
                  <a:srgbClr val="862110"/>
                </a:solidFill>
                <a:latin typeface="Calibri" pitchFamily="-84" charset="0"/>
              </a:rPr>
              <a:t>Property</a:t>
            </a:r>
          </a:p>
          <a:p>
            <a:pPr algn="ctr"/>
            <a:r>
              <a:rPr lang="en-US" altLang="en-US" sz="2400" dirty="0">
                <a:solidFill>
                  <a:srgbClr val="862110"/>
                </a:solidFill>
                <a:latin typeface="Calibri" pitchFamily="-84" charset="0"/>
              </a:rPr>
              <a:t>taxes</a:t>
            </a:r>
          </a:p>
        </p:txBody>
      </p:sp>
      <p:sp>
        <p:nvSpPr>
          <p:cNvPr id="121869" name="Rectangle 13"/>
          <p:cNvSpPr>
            <a:spLocks noChangeArrowheads="1"/>
          </p:cNvSpPr>
          <p:nvPr/>
        </p:nvSpPr>
        <p:spPr bwMode="auto">
          <a:xfrm>
            <a:off x="8748713" y="3733801"/>
            <a:ext cx="1401762" cy="828675"/>
          </a:xfrm>
          <a:prstGeom prst="rect">
            <a:avLst/>
          </a:prstGeom>
          <a:solidFill>
            <a:srgbClr val="FFFFCC"/>
          </a:solidFill>
          <a:ln w="12700">
            <a:solidFill>
              <a:srgbClr val="663300"/>
            </a:solidFill>
            <a:miter lim="800000"/>
            <a:headEnd/>
            <a:tailEnd/>
          </a:ln>
          <a:effectLst>
            <a:outerShdw dist="35921" dir="2700000" algn="ctr" rotWithShape="0">
              <a:schemeClr val="tx2"/>
            </a:outerShdw>
          </a:effectLst>
        </p:spPr>
        <p:txBody>
          <a:bodyPr wrap="none" lIns="90488" tIns="44450" rIns="90488" bIns="44450">
            <a:spAutoFit/>
          </a:bodyPr>
          <a:lstStyle/>
          <a:p>
            <a:pPr algn="ctr"/>
            <a:r>
              <a:rPr lang="en-US" altLang="en-US" sz="2400" dirty="0">
                <a:solidFill>
                  <a:srgbClr val="862110"/>
                </a:solidFill>
                <a:latin typeface="Calibri" pitchFamily="-84" charset="0"/>
              </a:rPr>
              <a:t>Surveying</a:t>
            </a:r>
            <a:br>
              <a:rPr lang="en-US" altLang="en-US" sz="2400" dirty="0">
                <a:solidFill>
                  <a:srgbClr val="862110"/>
                </a:solidFill>
                <a:latin typeface="Calibri" pitchFamily="-84" charset="0"/>
              </a:rPr>
            </a:br>
            <a:r>
              <a:rPr lang="en-US" altLang="en-US" sz="2400" dirty="0">
                <a:solidFill>
                  <a:srgbClr val="862110"/>
                </a:solidFill>
                <a:latin typeface="Calibri" pitchFamily="-84" charset="0"/>
              </a:rPr>
              <a:t>fees</a:t>
            </a:r>
          </a:p>
        </p:txBody>
      </p:sp>
      <p:sp>
        <p:nvSpPr>
          <p:cNvPr id="121870" name="Rectangle 14"/>
          <p:cNvSpPr>
            <a:spLocks noChangeArrowheads="1"/>
          </p:cNvSpPr>
          <p:nvPr/>
        </p:nvSpPr>
        <p:spPr bwMode="auto">
          <a:xfrm>
            <a:off x="3849688" y="4914900"/>
            <a:ext cx="3784600" cy="458788"/>
          </a:xfrm>
          <a:prstGeom prst="rect">
            <a:avLst/>
          </a:prstGeom>
          <a:solidFill>
            <a:srgbClr val="FFFFCC"/>
          </a:solidFill>
          <a:ln w="12700">
            <a:solidFill>
              <a:srgbClr val="663300"/>
            </a:solidFill>
            <a:miter lim="800000"/>
            <a:headEnd/>
            <a:tailEnd/>
          </a:ln>
          <a:effectLst>
            <a:outerShdw dist="35921" dir="2700000" algn="ctr" rotWithShape="0">
              <a:schemeClr val="tx2"/>
            </a:outerShdw>
          </a:effectLst>
        </p:spPr>
        <p:txBody>
          <a:bodyPr wrap="none" lIns="90488" tIns="44450" rIns="90488" bIns="44450">
            <a:spAutoFit/>
          </a:bodyPr>
          <a:lstStyle/>
          <a:p>
            <a:pPr algn="ctr"/>
            <a:r>
              <a:rPr lang="en-US" altLang="en-US" sz="2400" dirty="0">
                <a:solidFill>
                  <a:srgbClr val="862110"/>
                </a:solidFill>
                <a:latin typeface="Calibri" pitchFamily="-84" charset="0"/>
              </a:rPr>
              <a:t>Title search and transfer fees</a:t>
            </a:r>
          </a:p>
        </p:txBody>
      </p:sp>
      <p:sp>
        <p:nvSpPr>
          <p:cNvPr id="121871" name="Rectangle 15"/>
          <p:cNvSpPr>
            <a:spLocks noGrp="1" noChangeArrowheads="1"/>
          </p:cNvSpPr>
          <p:nvPr>
            <p:ph type="title"/>
          </p:nvPr>
        </p:nvSpPr>
        <p:spPr>
          <a:xfrm>
            <a:off x="1981200" y="457200"/>
            <a:ext cx="8229600" cy="960438"/>
          </a:xfrm>
        </p:spPr>
        <p:txBody>
          <a:bodyPr/>
          <a:lstStyle/>
          <a:p>
            <a:pPr eaLnBrk="1" hangingPunct="1"/>
            <a:r>
              <a:rPr lang="en-US" altLang="en-US" b="1" dirty="0">
                <a:ea typeface="ＭＳ Ｐゴシック" pitchFamily="-84" charset="-128"/>
                <a:cs typeface="Arial" charset="0"/>
              </a:rPr>
              <a:t>Land</a:t>
            </a:r>
          </a:p>
        </p:txBody>
      </p:sp>
      <p:sp>
        <p:nvSpPr>
          <p:cNvPr id="2" name="Oval 1"/>
          <p:cNvSpPr/>
          <p:nvPr/>
        </p:nvSpPr>
        <p:spPr>
          <a:xfrm>
            <a:off x="5291667" y="2853268"/>
            <a:ext cx="1524000" cy="1413933"/>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FF0000"/>
                </a:solidFill>
              </a:rPr>
              <a:t>Land</a:t>
            </a:r>
          </a:p>
        </p:txBody>
      </p:sp>
      <p:sp>
        <p:nvSpPr>
          <p:cNvPr id="4" name="TextBox 3">
            <a:extLst>
              <a:ext uri="{FF2B5EF4-FFF2-40B4-BE49-F238E27FC236}">
                <a16:creationId xmlns:a16="http://schemas.microsoft.com/office/drawing/2014/main" id="{39151AA7-D83D-B566-9DE4-30A2C5A4C91A}"/>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AC38E6D4-E444-F6D1-F775-E3265E89E288}"/>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22882" name="Rectangle 3"/>
          <p:cNvSpPr>
            <a:spLocks noGrp="1" noChangeArrowheads="1"/>
          </p:cNvSpPr>
          <p:nvPr>
            <p:ph type="title"/>
          </p:nvPr>
        </p:nvSpPr>
        <p:spPr/>
        <p:txBody>
          <a:bodyPr/>
          <a:lstStyle/>
          <a:p>
            <a:pPr eaLnBrk="1" hangingPunct="1"/>
            <a:r>
              <a:rPr lang="en-US" altLang="en-US" b="1" dirty="0">
                <a:ea typeface="ＭＳ Ｐゴシック" pitchFamily="-84" charset="-128"/>
                <a:cs typeface="Arial" charset="0"/>
              </a:rPr>
              <a:t>Lump-Sum Purchase</a:t>
            </a:r>
          </a:p>
        </p:txBody>
      </p:sp>
      <p:sp>
        <p:nvSpPr>
          <p:cNvPr id="21507" name="Rectangle 2"/>
          <p:cNvSpPr>
            <a:spLocks noGrp="1" noChangeArrowheads="1"/>
          </p:cNvSpPr>
          <p:nvPr>
            <p:ph type="body" idx="4294967295"/>
          </p:nvPr>
        </p:nvSpPr>
        <p:spPr>
          <a:xfrm>
            <a:off x="1828801" y="2447925"/>
            <a:ext cx="8589963" cy="1666874"/>
          </a:xfrm>
          <a:solidFill>
            <a:schemeClr val="bg2">
              <a:lumMod val="75000"/>
            </a:schemeClr>
          </a:solidFill>
          <a:ln w="28575" cap="flat">
            <a:solidFill>
              <a:srgbClr val="7D60A0"/>
            </a:solidFill>
            <a:headEnd type="none" w="med" len="med"/>
            <a:tailEnd type="none" w="med" len="med"/>
          </a:ln>
          <a:effectLst>
            <a:outerShdw dist="38100" dir="2700000" algn="br" rotWithShape="0">
              <a:srgbClr val="000000">
                <a:alpha val="42998"/>
              </a:srgbClr>
            </a:outerShdw>
          </a:effectLst>
        </p:spPr>
        <p:txBody>
          <a:bodyPr vert="horz" lIns="90488" tIns="44450" rIns="90488" bIns="44450" rtlCol="0">
            <a:normAutofit fontScale="92500"/>
          </a:bodyPr>
          <a:lstStyle/>
          <a:p>
            <a:pPr marL="0">
              <a:buNone/>
              <a:defRPr/>
            </a:pPr>
            <a:r>
              <a:rPr lang="en-US" altLang="en-US" sz="2600" dirty="0">
                <a:solidFill>
                  <a:srgbClr val="000000"/>
                </a:solidFill>
                <a:ea typeface="ＭＳ Ｐゴシック" pitchFamily="-84" charset="-128"/>
                <a:cs typeface="Arial" charset="0"/>
              </a:rPr>
              <a:t>CarMax paid $90,000 cash to acquire a group of items consisting of land appraised at $30,000, land improvements appraised at $10,000, and a building appraised at $60,000. The $90,000 cost will be allocated on the basis of appraised values as shown:</a:t>
            </a:r>
          </a:p>
        </p:txBody>
      </p:sp>
      <p:sp>
        <p:nvSpPr>
          <p:cNvPr id="11268" name="Text Box 4"/>
          <p:cNvSpPr txBox="1">
            <a:spLocks noChangeArrowheads="1"/>
          </p:cNvSpPr>
          <p:nvPr/>
        </p:nvSpPr>
        <p:spPr bwMode="auto">
          <a:xfrm>
            <a:off x="1828800" y="1295401"/>
            <a:ext cx="8458200" cy="892175"/>
          </a:xfrm>
          <a:prstGeom prst="rect">
            <a:avLst/>
          </a:prstGeom>
          <a:solidFill>
            <a:srgbClr val="FFFFCC"/>
          </a:solidFill>
          <a:ln w="9525">
            <a:solidFill>
              <a:schemeClr val="tx1"/>
            </a:solidFill>
            <a:miter lim="800000"/>
            <a:headEnd/>
            <a:tailEnd/>
          </a:ln>
          <a:effectLst>
            <a:outerShdw blurRad="63500" dist="38099" dir="2700000" algn="ctr" rotWithShape="0">
              <a:schemeClr val="tx2">
                <a:alpha val="74997"/>
              </a:schemeClr>
            </a:outerShdw>
          </a:effectLst>
        </p:spPr>
        <p:txBody>
          <a:bodyPr>
            <a:spAutoFit/>
          </a:bodyPr>
          <a:lstStyle/>
          <a:p>
            <a:pPr algn="ctr">
              <a:defRPr/>
            </a:pPr>
            <a:r>
              <a:rPr lang="en-US" sz="2600" dirty="0">
                <a:solidFill>
                  <a:srgbClr val="663300"/>
                </a:solidFill>
                <a:latin typeface="Calibri" pitchFamily="-84" charset="0"/>
              </a:rPr>
              <a:t>The total cost of a combined purchase of land and building is allocated based of their </a:t>
            </a:r>
            <a:r>
              <a:rPr lang="en-US" sz="2600" dirty="0">
                <a:solidFill>
                  <a:srgbClr val="0033CC"/>
                </a:solidFill>
                <a:latin typeface="Calibri" pitchFamily="-84" charset="0"/>
              </a:rPr>
              <a:t>relative fair market values</a:t>
            </a:r>
            <a:r>
              <a:rPr lang="en-US" sz="2600" dirty="0">
                <a:solidFill>
                  <a:srgbClr val="663300"/>
                </a:solidFill>
                <a:latin typeface="Calibri" pitchFamily="-84" charset="0"/>
              </a:rPr>
              <a:t>.</a:t>
            </a:r>
          </a:p>
        </p:txBody>
      </p:sp>
      <p:pic>
        <p:nvPicPr>
          <p:cNvPr id="2" name="Picture 1"/>
          <p:cNvPicPr>
            <a:picLocks noChangeAspect="1"/>
          </p:cNvPicPr>
          <p:nvPr/>
        </p:nvPicPr>
        <p:blipFill>
          <a:blip r:embed="rId3"/>
          <a:stretch>
            <a:fillRect/>
          </a:stretch>
        </p:blipFill>
        <p:spPr>
          <a:xfrm>
            <a:off x="2084826" y="4429127"/>
            <a:ext cx="8115089" cy="1317625"/>
          </a:xfrm>
          <a:prstGeom prst="rect">
            <a:avLst/>
          </a:prstGeom>
        </p:spPr>
      </p:pic>
      <p:sp>
        <p:nvSpPr>
          <p:cNvPr id="4" name="TextBox 3">
            <a:extLst>
              <a:ext uri="{FF2B5EF4-FFF2-40B4-BE49-F238E27FC236}">
                <a16:creationId xmlns:a16="http://schemas.microsoft.com/office/drawing/2014/main" id="{3E52AF26-5E44-7677-21B4-05F287750BDB}"/>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F17A3AB2-B7D7-A4FA-0C26-C526C0E4AE0D}"/>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30050" name="Title 4"/>
          <p:cNvSpPr>
            <a:spLocks noGrp="1"/>
          </p:cNvSpPr>
          <p:nvPr>
            <p:ph type="ctrTitle"/>
          </p:nvPr>
        </p:nvSpPr>
        <p:spPr>
          <a:xfrm>
            <a:off x="2471737" y="2908845"/>
            <a:ext cx="7315200" cy="3124200"/>
          </a:xfrm>
        </p:spPr>
        <p:txBody>
          <a:bodyPr>
            <a:noAutofit/>
          </a:bodyPr>
          <a:lstStyle/>
          <a:p>
            <a:br>
              <a:rPr lang="en-US" altLang="en-US" sz="4800" dirty="0"/>
            </a:br>
            <a:br>
              <a:rPr lang="en-US" altLang="en-US" sz="4800" dirty="0"/>
            </a:br>
            <a:r>
              <a:rPr lang="en-US" altLang="en-US" sz="4800" dirty="0"/>
              <a:t>	</a:t>
            </a:r>
            <a:br>
              <a:rPr lang="en-US" altLang="en-US" sz="4800" dirty="0"/>
            </a:br>
            <a:r>
              <a:rPr lang="en-US" sz="4800" dirty="0"/>
              <a:t>Compute and record depreciation using the straight-line, units-of-production, and declining-balance methods.</a:t>
            </a:r>
            <a:br>
              <a:rPr lang="en-US" sz="4800" dirty="0"/>
            </a:br>
            <a:endParaRPr lang="en-US" altLang="en-US" sz="4800" dirty="0"/>
          </a:p>
        </p:txBody>
      </p:sp>
      <p:pic>
        <p:nvPicPr>
          <p:cNvPr id="130053" name="Picture 2"/>
          <p:cNvPicPr>
            <a:picLocks noChangeAspect="1" noChangeArrowheads="1"/>
          </p:cNvPicPr>
          <p:nvPr/>
        </p:nvPicPr>
        <p:blipFill>
          <a:blip r:embed="rId3" cstate="print"/>
          <a:srcRect/>
          <a:stretch>
            <a:fillRect/>
          </a:stretch>
        </p:blipFill>
        <p:spPr bwMode="auto">
          <a:xfrm>
            <a:off x="2438400" y="1936749"/>
            <a:ext cx="7315200" cy="87312"/>
          </a:xfrm>
          <a:prstGeom prst="rect">
            <a:avLst/>
          </a:prstGeom>
          <a:noFill/>
          <a:ln w="9525">
            <a:noFill/>
            <a:miter lim="800000"/>
            <a:headEnd/>
            <a:tailEnd/>
          </a:ln>
        </p:spPr>
      </p:pic>
      <p:pic>
        <p:nvPicPr>
          <p:cNvPr id="130054" name="Picture 2"/>
          <p:cNvPicPr>
            <a:picLocks noChangeAspect="1" noChangeArrowheads="1"/>
          </p:cNvPicPr>
          <p:nvPr/>
        </p:nvPicPr>
        <p:blipFill>
          <a:blip r:embed="rId3" cstate="print"/>
          <a:srcRect/>
          <a:stretch>
            <a:fillRect/>
          </a:stretch>
        </p:blipFill>
        <p:spPr bwMode="auto">
          <a:xfrm>
            <a:off x="2438400" y="5523706"/>
            <a:ext cx="7315200" cy="87313"/>
          </a:xfrm>
          <a:prstGeom prst="rect">
            <a:avLst/>
          </a:prstGeom>
          <a:noFill/>
          <a:ln w="9525">
            <a:noFill/>
            <a:miter lim="800000"/>
            <a:headEnd/>
            <a:tailEnd/>
          </a:ln>
        </p:spPr>
      </p:pic>
      <p:sp>
        <p:nvSpPr>
          <p:cNvPr id="8" name="TextBox 7"/>
          <p:cNvSpPr txBox="1"/>
          <p:nvPr/>
        </p:nvSpPr>
        <p:spPr>
          <a:xfrm>
            <a:off x="3810000" y="850355"/>
            <a:ext cx="5257800" cy="769441"/>
          </a:xfrm>
          <a:prstGeom prst="rect">
            <a:avLst/>
          </a:prstGeom>
          <a:noFill/>
        </p:spPr>
        <p:txBody>
          <a:bodyPr wrap="square" rtlCol="0">
            <a:spAutoFit/>
          </a:bodyPr>
          <a:lstStyle/>
          <a:p>
            <a:r>
              <a:rPr lang="en-US" altLang="en-US" sz="4400" b="1" dirty="0">
                <a:latin typeface="+mj-lt"/>
              </a:rPr>
              <a:t>Learning Objective</a:t>
            </a:r>
            <a:endParaRPr lang="en-US" sz="4400" dirty="0">
              <a:latin typeface="+mj-lt"/>
            </a:endParaRPr>
          </a:p>
        </p:txBody>
      </p:sp>
      <p:sp>
        <p:nvSpPr>
          <p:cNvPr id="3" name="TextBox 2">
            <a:extLst>
              <a:ext uri="{FF2B5EF4-FFF2-40B4-BE49-F238E27FC236}">
                <a16:creationId xmlns:a16="http://schemas.microsoft.com/office/drawing/2014/main" id="{F81251A8-8837-F7EB-12E9-CA398769F449}"/>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AD04A333-FCEB-6521-8306-9B204500BC7E}"/>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96258" name="Freeform 2"/>
          <p:cNvSpPr>
            <a:spLocks/>
          </p:cNvSpPr>
          <p:nvPr/>
        </p:nvSpPr>
        <p:spPr bwMode="auto">
          <a:xfrm>
            <a:off x="5307014" y="2971800"/>
            <a:ext cx="1017587" cy="1143000"/>
          </a:xfrm>
          <a:custGeom>
            <a:avLst/>
            <a:gdLst>
              <a:gd name="T0" fmla="*/ 2147483647 w 625"/>
              <a:gd name="T1" fmla="*/ 2147483647 h 529"/>
              <a:gd name="T2" fmla="*/ 2147483647 w 625"/>
              <a:gd name="T3" fmla="*/ 2147483647 h 529"/>
              <a:gd name="T4" fmla="*/ 2147483647 w 625"/>
              <a:gd name="T5" fmla="*/ 2147483647 h 529"/>
              <a:gd name="T6" fmla="*/ 2147483647 w 625"/>
              <a:gd name="T7" fmla="*/ 2147483647 h 529"/>
              <a:gd name="T8" fmla="*/ 2147483647 w 625"/>
              <a:gd name="T9" fmla="*/ 2147483647 h 529"/>
              <a:gd name="T10" fmla="*/ 2147483647 w 625"/>
              <a:gd name="T11" fmla="*/ 2147483647 h 529"/>
              <a:gd name="T12" fmla="*/ 2147483647 w 625"/>
              <a:gd name="T13" fmla="*/ 2147483647 h 529"/>
              <a:gd name="T14" fmla="*/ 2147483647 w 625"/>
              <a:gd name="T15" fmla="*/ 2147483647 h 529"/>
              <a:gd name="T16" fmla="*/ 2147483647 w 625"/>
              <a:gd name="T17" fmla="*/ 2147483647 h 529"/>
              <a:gd name="T18" fmla="*/ 2147483647 w 625"/>
              <a:gd name="T19" fmla="*/ 2147483647 h 529"/>
              <a:gd name="T20" fmla="*/ 2147483647 w 625"/>
              <a:gd name="T21" fmla="*/ 2147483647 h 529"/>
              <a:gd name="T22" fmla="*/ 2147483647 w 625"/>
              <a:gd name="T23" fmla="*/ 2147483647 h 529"/>
              <a:gd name="T24" fmla="*/ 2147483647 w 625"/>
              <a:gd name="T25" fmla="*/ 2147483647 h 529"/>
              <a:gd name="T26" fmla="*/ 0 w 625"/>
              <a:gd name="T27" fmla="*/ 0 h 529"/>
              <a:gd name="T28" fmla="*/ 2147483647 w 625"/>
              <a:gd name="T29" fmla="*/ 0 h 529"/>
              <a:gd name="T30" fmla="*/ 2147483647 w 625"/>
              <a:gd name="T31" fmla="*/ 2147483647 h 529"/>
              <a:gd name="T32" fmla="*/ 2147483647 w 625"/>
              <a:gd name="T33" fmla="*/ 2147483647 h 529"/>
              <a:gd name="T34" fmla="*/ 2147483647 w 625"/>
              <a:gd name="T35" fmla="*/ 2147483647 h 529"/>
              <a:gd name="T36" fmla="*/ 2147483647 w 625"/>
              <a:gd name="T37" fmla="*/ 2147483647 h 529"/>
              <a:gd name="T38" fmla="*/ 2147483647 w 625"/>
              <a:gd name="T39" fmla="*/ 2147483647 h 529"/>
              <a:gd name="T40" fmla="*/ 2147483647 w 625"/>
              <a:gd name="T41" fmla="*/ 2147483647 h 529"/>
              <a:gd name="T42" fmla="*/ 2147483647 w 625"/>
              <a:gd name="T43" fmla="*/ 2147483647 h 529"/>
              <a:gd name="T44" fmla="*/ 2147483647 w 625"/>
              <a:gd name="T45" fmla="*/ 2147483647 h 529"/>
              <a:gd name="T46" fmla="*/ 2147483647 w 625"/>
              <a:gd name="T47" fmla="*/ 2147483647 h 529"/>
              <a:gd name="T48" fmla="*/ 2147483647 w 625"/>
              <a:gd name="T49" fmla="*/ 2147483647 h 529"/>
              <a:gd name="T50" fmla="*/ 2147483647 w 625"/>
              <a:gd name="T51" fmla="*/ 2147483647 h 529"/>
              <a:gd name="T52" fmla="*/ 2147483647 w 625"/>
              <a:gd name="T53" fmla="*/ 2147483647 h 529"/>
              <a:gd name="T54" fmla="*/ 2147483647 w 625"/>
              <a:gd name="T55" fmla="*/ 2147483647 h 529"/>
              <a:gd name="T56" fmla="*/ 2147483647 w 625"/>
              <a:gd name="T57" fmla="*/ 2147483647 h 529"/>
              <a:gd name="T58" fmla="*/ 2147483647 w 625"/>
              <a:gd name="T59" fmla="*/ 2147483647 h 529"/>
              <a:gd name="T60" fmla="*/ 2147483647 w 625"/>
              <a:gd name="T61" fmla="*/ 2147483647 h 529"/>
              <a:gd name="T62" fmla="*/ 2147483647 w 625"/>
              <a:gd name="T63" fmla="*/ 2147483647 h 529"/>
              <a:gd name="T64" fmla="*/ 2147483647 w 625"/>
              <a:gd name="T65" fmla="*/ 2147483647 h 529"/>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625"/>
              <a:gd name="T100" fmla="*/ 0 h 529"/>
              <a:gd name="T101" fmla="*/ 625 w 625"/>
              <a:gd name="T102" fmla="*/ 529 h 529"/>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625" h="529">
                <a:moveTo>
                  <a:pt x="348" y="418"/>
                </a:moveTo>
                <a:lnTo>
                  <a:pt x="347" y="381"/>
                </a:lnTo>
                <a:lnTo>
                  <a:pt x="339" y="334"/>
                </a:lnTo>
                <a:lnTo>
                  <a:pt x="328" y="288"/>
                </a:lnTo>
                <a:lnTo>
                  <a:pt x="310" y="245"/>
                </a:lnTo>
                <a:lnTo>
                  <a:pt x="290" y="203"/>
                </a:lnTo>
                <a:lnTo>
                  <a:pt x="268" y="163"/>
                </a:lnTo>
                <a:lnTo>
                  <a:pt x="240" y="126"/>
                </a:lnTo>
                <a:lnTo>
                  <a:pt x="210" y="94"/>
                </a:lnTo>
                <a:lnTo>
                  <a:pt x="177" y="66"/>
                </a:lnTo>
                <a:lnTo>
                  <a:pt x="141" y="43"/>
                </a:lnTo>
                <a:lnTo>
                  <a:pt x="103" y="24"/>
                </a:lnTo>
                <a:lnTo>
                  <a:pt x="63" y="10"/>
                </a:lnTo>
                <a:lnTo>
                  <a:pt x="0" y="0"/>
                </a:lnTo>
                <a:lnTo>
                  <a:pt x="17" y="0"/>
                </a:lnTo>
                <a:lnTo>
                  <a:pt x="101" y="9"/>
                </a:lnTo>
                <a:lnTo>
                  <a:pt x="154" y="21"/>
                </a:lnTo>
                <a:lnTo>
                  <a:pt x="207" y="37"/>
                </a:lnTo>
                <a:lnTo>
                  <a:pt x="256" y="57"/>
                </a:lnTo>
                <a:lnTo>
                  <a:pt x="303" y="81"/>
                </a:lnTo>
                <a:lnTo>
                  <a:pt x="348" y="108"/>
                </a:lnTo>
                <a:lnTo>
                  <a:pt x="388" y="139"/>
                </a:lnTo>
                <a:lnTo>
                  <a:pt x="424" y="172"/>
                </a:lnTo>
                <a:lnTo>
                  <a:pt x="454" y="209"/>
                </a:lnTo>
                <a:lnTo>
                  <a:pt x="483" y="249"/>
                </a:lnTo>
                <a:lnTo>
                  <a:pt x="504" y="290"/>
                </a:lnTo>
                <a:lnTo>
                  <a:pt x="520" y="332"/>
                </a:lnTo>
                <a:lnTo>
                  <a:pt x="530" y="374"/>
                </a:lnTo>
                <a:lnTo>
                  <a:pt x="537" y="418"/>
                </a:lnTo>
                <a:lnTo>
                  <a:pt x="624" y="419"/>
                </a:lnTo>
                <a:lnTo>
                  <a:pt x="441" y="528"/>
                </a:lnTo>
                <a:lnTo>
                  <a:pt x="256" y="419"/>
                </a:lnTo>
                <a:lnTo>
                  <a:pt x="348" y="418"/>
                </a:lnTo>
              </a:path>
            </a:pathLst>
          </a:custGeom>
          <a:solidFill>
            <a:srgbClr val="FF0000"/>
          </a:solidFill>
          <a:ln w="12700" cap="rnd">
            <a:solidFill>
              <a:schemeClr val="tx1"/>
            </a:solidFill>
            <a:round/>
            <a:headEnd/>
            <a:tailEnd/>
          </a:ln>
          <a:effectLst>
            <a:outerShdw dist="35921" dir="2700000" algn="ctr" rotWithShape="0">
              <a:schemeClr val="tx2"/>
            </a:outerShdw>
          </a:effectLst>
        </p:spPr>
        <p:txBody>
          <a:bodyPr/>
          <a:lstStyle/>
          <a:p>
            <a:endParaRPr lang="en-US" dirty="0"/>
          </a:p>
        </p:txBody>
      </p:sp>
      <p:sp>
        <p:nvSpPr>
          <p:cNvPr id="124931" name="Rectangle 3"/>
          <p:cNvSpPr>
            <a:spLocks noChangeArrowheads="1"/>
          </p:cNvSpPr>
          <p:nvPr/>
        </p:nvSpPr>
        <p:spPr bwMode="auto">
          <a:xfrm>
            <a:off x="1828800" y="1981200"/>
            <a:ext cx="8343900" cy="1377950"/>
          </a:xfrm>
          <a:prstGeom prst="rect">
            <a:avLst/>
          </a:prstGeom>
          <a:solidFill>
            <a:srgbClr val="C4BD97"/>
          </a:solidFill>
          <a:ln w="12700">
            <a:solidFill>
              <a:srgbClr val="984807"/>
            </a:solidFill>
            <a:miter lim="800000"/>
            <a:headEnd/>
            <a:tailEnd/>
          </a:ln>
          <a:effectLst>
            <a:outerShdw dist="38100" dir="2700000" algn="br" rotWithShape="0">
              <a:srgbClr val="808080">
                <a:alpha val="42998"/>
              </a:srgbClr>
            </a:outerShdw>
          </a:effectLst>
        </p:spPr>
        <p:txBody>
          <a:bodyPr lIns="90488" tIns="44450" rIns="90488" bIns="44450">
            <a:spAutoFit/>
          </a:bodyPr>
          <a:lstStyle/>
          <a:p>
            <a:pPr algn="ctr">
              <a:lnSpc>
                <a:spcPct val="90000"/>
              </a:lnSpc>
              <a:spcBef>
                <a:spcPct val="40000"/>
              </a:spcBef>
            </a:pPr>
            <a:r>
              <a:rPr lang="en-US" altLang="en-US" sz="3100" dirty="0">
                <a:solidFill>
                  <a:srgbClr val="862110"/>
                </a:solidFill>
                <a:latin typeface="Calibri" pitchFamily="-84" charset="0"/>
              </a:rPr>
              <a:t>Depreciation is the process of allocating the cost of a plant asset to expense in the accounting periods benefiting from its use. </a:t>
            </a:r>
          </a:p>
        </p:txBody>
      </p:sp>
      <p:grpSp>
        <p:nvGrpSpPr>
          <p:cNvPr id="2" name="Group 4"/>
          <p:cNvGrpSpPr>
            <a:grpSpLocks/>
          </p:cNvGrpSpPr>
          <p:nvPr/>
        </p:nvGrpSpPr>
        <p:grpSpPr bwMode="auto">
          <a:xfrm>
            <a:off x="4976813" y="4175125"/>
            <a:ext cx="2286000" cy="992188"/>
            <a:chOff x="2175" y="2977"/>
            <a:chExt cx="1440" cy="625"/>
          </a:xfrm>
        </p:grpSpPr>
        <p:sp>
          <p:nvSpPr>
            <p:cNvPr id="12303" name="Line 5"/>
            <p:cNvSpPr>
              <a:spLocks noChangeShapeType="1"/>
            </p:cNvSpPr>
            <p:nvPr/>
          </p:nvSpPr>
          <p:spPr bwMode="auto">
            <a:xfrm>
              <a:off x="2175" y="3264"/>
              <a:ext cx="1440" cy="0"/>
            </a:xfrm>
            <a:prstGeom prst="line">
              <a:avLst/>
            </a:prstGeom>
            <a:noFill/>
            <a:ln w="50800">
              <a:solidFill>
                <a:srgbClr val="FF0000"/>
              </a:solidFill>
              <a:round/>
              <a:headEnd/>
              <a:tailEnd type="triangle" w="med" len="med"/>
            </a:ln>
            <a:effectLst>
              <a:outerShdw blurRad="63500" dist="38099" dir="2700000" algn="ctr" rotWithShape="0">
                <a:schemeClr val="tx2">
                  <a:alpha val="74997"/>
                </a:schemeClr>
              </a:outerShdw>
            </a:effectLst>
          </p:spPr>
          <p:txBody>
            <a:bodyPr/>
            <a:lstStyle/>
            <a:p>
              <a:pPr>
                <a:defRPr/>
              </a:pPr>
              <a:endParaRPr lang="en-US" dirty="0">
                <a:latin typeface="Arial" pitchFamily="-84" charset="0"/>
                <a:ea typeface="Arial" pitchFamily="-84" charset="0"/>
                <a:cs typeface="Arial" pitchFamily="-84" charset="0"/>
              </a:endParaRPr>
            </a:p>
          </p:txBody>
        </p:sp>
        <p:sp>
          <p:nvSpPr>
            <p:cNvPr id="124944" name="Rectangle 6"/>
            <p:cNvSpPr>
              <a:spLocks noChangeArrowheads="1"/>
            </p:cNvSpPr>
            <p:nvPr/>
          </p:nvSpPr>
          <p:spPr bwMode="auto">
            <a:xfrm>
              <a:off x="2545" y="2977"/>
              <a:ext cx="622" cy="289"/>
            </a:xfrm>
            <a:prstGeom prst="rect">
              <a:avLst/>
            </a:prstGeom>
            <a:noFill/>
            <a:ln w="12700">
              <a:noFill/>
              <a:miter lim="800000"/>
              <a:headEnd/>
              <a:tailEnd/>
            </a:ln>
          </p:spPr>
          <p:txBody>
            <a:bodyPr lIns="90488" tIns="44450" rIns="90488" bIns="44450">
              <a:spAutoFit/>
            </a:bodyPr>
            <a:lstStyle/>
            <a:p>
              <a:r>
                <a:rPr lang="en-US" altLang="en-US" sz="2400" dirty="0">
                  <a:solidFill>
                    <a:srgbClr val="0033CC"/>
                  </a:solidFill>
                </a:rPr>
                <a:t> </a:t>
              </a:r>
              <a:r>
                <a:rPr lang="en-US" altLang="en-US" sz="2400" dirty="0">
                  <a:solidFill>
                    <a:srgbClr val="0033CC"/>
                  </a:solidFill>
                  <a:latin typeface="Calibri" pitchFamily="-84" charset="0"/>
                </a:rPr>
                <a:t>Cost</a:t>
              </a:r>
            </a:p>
          </p:txBody>
        </p:sp>
        <p:sp>
          <p:nvSpPr>
            <p:cNvPr id="124945" name="Rectangle 7"/>
            <p:cNvSpPr>
              <a:spLocks noChangeArrowheads="1"/>
            </p:cNvSpPr>
            <p:nvPr/>
          </p:nvSpPr>
          <p:spPr bwMode="auto">
            <a:xfrm>
              <a:off x="2338" y="3313"/>
              <a:ext cx="1054" cy="289"/>
            </a:xfrm>
            <a:prstGeom prst="rect">
              <a:avLst/>
            </a:prstGeom>
            <a:noFill/>
            <a:ln w="12700">
              <a:noFill/>
              <a:miter lim="800000"/>
              <a:headEnd/>
              <a:tailEnd/>
            </a:ln>
          </p:spPr>
          <p:txBody>
            <a:bodyPr lIns="90488" tIns="44450" rIns="90488" bIns="44450">
              <a:spAutoFit/>
            </a:bodyPr>
            <a:lstStyle/>
            <a:p>
              <a:r>
                <a:rPr lang="en-US" altLang="en-US" sz="2400" dirty="0">
                  <a:solidFill>
                    <a:srgbClr val="0033CC"/>
                  </a:solidFill>
                  <a:latin typeface="Calibri" pitchFamily="-84" charset="0"/>
                </a:rPr>
                <a:t>Allocation</a:t>
              </a:r>
            </a:p>
          </p:txBody>
        </p:sp>
      </p:grpSp>
      <p:grpSp>
        <p:nvGrpSpPr>
          <p:cNvPr id="3" name="Group 8"/>
          <p:cNvGrpSpPr>
            <a:grpSpLocks/>
          </p:cNvGrpSpPr>
          <p:nvPr/>
        </p:nvGrpSpPr>
        <p:grpSpPr bwMode="auto">
          <a:xfrm>
            <a:off x="2311400" y="3810001"/>
            <a:ext cx="2311400" cy="1965325"/>
            <a:chOff x="496" y="2365"/>
            <a:chExt cx="1456" cy="1238"/>
          </a:xfrm>
        </p:grpSpPr>
        <p:sp>
          <p:nvSpPr>
            <p:cNvPr id="12300" name="Rectangle 9"/>
            <p:cNvSpPr>
              <a:spLocks noChangeArrowheads="1"/>
            </p:cNvSpPr>
            <p:nvPr/>
          </p:nvSpPr>
          <p:spPr bwMode="auto">
            <a:xfrm>
              <a:off x="496" y="2693"/>
              <a:ext cx="1456" cy="544"/>
            </a:xfrm>
            <a:prstGeom prst="rect">
              <a:avLst/>
            </a:prstGeom>
            <a:solidFill>
              <a:srgbClr val="FFFFCC"/>
            </a:solidFill>
            <a:ln w="12700">
              <a:solidFill>
                <a:schemeClr val="tx1"/>
              </a:solidFill>
              <a:miter lim="800000"/>
              <a:headEnd/>
              <a:tailEnd/>
            </a:ln>
            <a:effectLst>
              <a:outerShdw blurRad="63500" dist="38099" dir="2700000" algn="ctr" rotWithShape="0">
                <a:schemeClr val="tx2">
                  <a:alpha val="74997"/>
                </a:schemeClr>
              </a:outerShdw>
            </a:effectLst>
          </p:spPr>
          <p:txBody>
            <a:bodyPr wrap="none" anchor="ctr"/>
            <a:lstStyle/>
            <a:p>
              <a:pPr algn="ctr">
                <a:defRPr/>
              </a:pPr>
              <a:r>
                <a:rPr lang="en-US" sz="2800" dirty="0">
                  <a:solidFill>
                    <a:srgbClr val="663300"/>
                  </a:solidFill>
                  <a:latin typeface="Calibri" pitchFamily="-84" charset="0"/>
                </a:rPr>
                <a:t>Acquisition</a:t>
              </a:r>
              <a:br>
                <a:rPr lang="en-US" sz="2800" dirty="0">
                  <a:solidFill>
                    <a:srgbClr val="663300"/>
                  </a:solidFill>
                  <a:latin typeface="Calibri" pitchFamily="-84" charset="0"/>
                </a:rPr>
              </a:br>
              <a:r>
                <a:rPr lang="en-US" sz="2800" dirty="0">
                  <a:solidFill>
                    <a:srgbClr val="663300"/>
                  </a:solidFill>
                  <a:latin typeface="Calibri" pitchFamily="-84" charset="0"/>
                </a:rPr>
                <a:t>Cost</a:t>
              </a:r>
            </a:p>
          </p:txBody>
        </p:sp>
        <p:sp>
          <p:nvSpPr>
            <p:cNvPr id="124941" name="Rectangle 10"/>
            <p:cNvSpPr>
              <a:spLocks noChangeArrowheads="1"/>
            </p:cNvSpPr>
            <p:nvPr/>
          </p:nvSpPr>
          <p:spPr bwMode="auto">
            <a:xfrm>
              <a:off x="688" y="3314"/>
              <a:ext cx="1054" cy="289"/>
            </a:xfrm>
            <a:prstGeom prst="rect">
              <a:avLst/>
            </a:prstGeom>
            <a:noFill/>
            <a:ln w="12700">
              <a:noFill/>
              <a:miter lim="800000"/>
              <a:headEnd/>
              <a:tailEnd/>
            </a:ln>
          </p:spPr>
          <p:txBody>
            <a:bodyPr lIns="90488" tIns="44450" rIns="90488" bIns="44450">
              <a:spAutoFit/>
            </a:bodyPr>
            <a:lstStyle/>
            <a:p>
              <a:pPr algn="ctr"/>
              <a:r>
                <a:rPr lang="en-US" altLang="en-US" sz="2400" dirty="0">
                  <a:solidFill>
                    <a:srgbClr val="0033CC"/>
                  </a:solidFill>
                  <a:latin typeface="Calibri" pitchFamily="-84" charset="0"/>
                </a:rPr>
                <a:t>(Unused)</a:t>
              </a:r>
            </a:p>
          </p:txBody>
        </p:sp>
        <p:sp>
          <p:nvSpPr>
            <p:cNvPr id="124942" name="Rectangle 11"/>
            <p:cNvSpPr>
              <a:spLocks noChangeArrowheads="1"/>
            </p:cNvSpPr>
            <p:nvPr/>
          </p:nvSpPr>
          <p:spPr bwMode="auto">
            <a:xfrm>
              <a:off x="611" y="2365"/>
              <a:ext cx="1223" cy="289"/>
            </a:xfrm>
            <a:prstGeom prst="rect">
              <a:avLst/>
            </a:prstGeom>
            <a:noFill/>
            <a:ln w="12700">
              <a:noFill/>
              <a:miter lim="800000"/>
              <a:headEnd/>
              <a:tailEnd/>
            </a:ln>
          </p:spPr>
          <p:txBody>
            <a:bodyPr wrap="none" lIns="90488" tIns="44450" rIns="90488" bIns="44450">
              <a:spAutoFit/>
            </a:bodyPr>
            <a:lstStyle/>
            <a:p>
              <a:pPr algn="ctr"/>
              <a:r>
                <a:rPr lang="en-US" altLang="en-US" sz="2400" dirty="0">
                  <a:solidFill>
                    <a:srgbClr val="0033CC"/>
                  </a:solidFill>
                  <a:latin typeface="Calibri" pitchFamily="-84" charset="0"/>
                </a:rPr>
                <a:t>Balance Sheet</a:t>
              </a:r>
            </a:p>
          </p:txBody>
        </p:sp>
      </p:grpSp>
      <p:grpSp>
        <p:nvGrpSpPr>
          <p:cNvPr id="4" name="Group 12"/>
          <p:cNvGrpSpPr>
            <a:grpSpLocks/>
          </p:cNvGrpSpPr>
          <p:nvPr/>
        </p:nvGrpSpPr>
        <p:grpSpPr bwMode="auto">
          <a:xfrm>
            <a:off x="7491414" y="3833813"/>
            <a:ext cx="2479675" cy="1941512"/>
            <a:chOff x="3759" y="2380"/>
            <a:chExt cx="1562" cy="1223"/>
          </a:xfrm>
        </p:grpSpPr>
        <p:sp>
          <p:nvSpPr>
            <p:cNvPr id="124937" name="Rectangle 13"/>
            <p:cNvSpPr>
              <a:spLocks noChangeArrowheads="1"/>
            </p:cNvSpPr>
            <p:nvPr/>
          </p:nvSpPr>
          <p:spPr bwMode="auto">
            <a:xfrm>
              <a:off x="4128" y="3314"/>
              <a:ext cx="814" cy="289"/>
            </a:xfrm>
            <a:prstGeom prst="rect">
              <a:avLst/>
            </a:prstGeom>
            <a:noFill/>
            <a:ln w="12700">
              <a:noFill/>
              <a:miter lim="800000"/>
              <a:headEnd/>
              <a:tailEnd/>
            </a:ln>
          </p:spPr>
          <p:txBody>
            <a:bodyPr lIns="90488" tIns="44450" rIns="90488" bIns="44450">
              <a:spAutoFit/>
            </a:bodyPr>
            <a:lstStyle/>
            <a:p>
              <a:pPr algn="ctr"/>
              <a:r>
                <a:rPr lang="en-US" altLang="en-US" sz="2400" dirty="0">
                  <a:solidFill>
                    <a:srgbClr val="9900CC"/>
                  </a:solidFill>
                  <a:latin typeface="Calibri" pitchFamily="-84" charset="0"/>
                </a:rPr>
                <a:t>(Used)</a:t>
              </a:r>
            </a:p>
          </p:txBody>
        </p:sp>
        <p:sp>
          <p:nvSpPr>
            <p:cNvPr id="124938" name="Rectangle 14"/>
            <p:cNvSpPr>
              <a:spLocks noChangeArrowheads="1"/>
            </p:cNvSpPr>
            <p:nvPr/>
          </p:nvSpPr>
          <p:spPr bwMode="auto">
            <a:xfrm>
              <a:off x="3759" y="2380"/>
              <a:ext cx="1562" cy="289"/>
            </a:xfrm>
            <a:prstGeom prst="rect">
              <a:avLst/>
            </a:prstGeom>
            <a:noFill/>
            <a:ln w="12700">
              <a:noFill/>
              <a:miter lim="800000"/>
              <a:headEnd/>
              <a:tailEnd/>
            </a:ln>
          </p:spPr>
          <p:txBody>
            <a:bodyPr wrap="none" lIns="90488" tIns="44450" rIns="90488" bIns="44450">
              <a:spAutoFit/>
            </a:bodyPr>
            <a:lstStyle/>
            <a:p>
              <a:pPr algn="ctr"/>
              <a:r>
                <a:rPr lang="en-US" altLang="en-US" sz="2400" dirty="0">
                  <a:solidFill>
                    <a:srgbClr val="9900CC"/>
                  </a:solidFill>
                  <a:latin typeface="Calibri" pitchFamily="-84" charset="0"/>
                </a:rPr>
                <a:t>Income Statement</a:t>
              </a:r>
            </a:p>
          </p:txBody>
        </p:sp>
        <p:sp>
          <p:nvSpPr>
            <p:cNvPr id="12299" name="Rectangle 15"/>
            <p:cNvSpPr>
              <a:spLocks noChangeArrowheads="1"/>
            </p:cNvSpPr>
            <p:nvPr/>
          </p:nvSpPr>
          <p:spPr bwMode="auto">
            <a:xfrm>
              <a:off x="3812" y="2693"/>
              <a:ext cx="1456" cy="544"/>
            </a:xfrm>
            <a:prstGeom prst="rect">
              <a:avLst/>
            </a:prstGeom>
            <a:solidFill>
              <a:srgbClr val="663300"/>
            </a:solidFill>
            <a:ln w="12700">
              <a:solidFill>
                <a:schemeClr val="tx1"/>
              </a:solidFill>
              <a:miter lim="800000"/>
              <a:headEnd/>
              <a:tailEnd/>
            </a:ln>
            <a:effectLst>
              <a:outerShdw blurRad="63500" dist="38099" dir="2700000" algn="ctr" rotWithShape="0">
                <a:schemeClr val="tx2">
                  <a:alpha val="74997"/>
                </a:schemeClr>
              </a:outerShdw>
            </a:effectLst>
          </p:spPr>
          <p:txBody>
            <a:bodyPr wrap="none" anchor="ctr"/>
            <a:lstStyle/>
            <a:p>
              <a:pPr algn="ctr">
                <a:defRPr/>
              </a:pPr>
              <a:r>
                <a:rPr lang="en-US" sz="2800" dirty="0">
                  <a:solidFill>
                    <a:srgbClr val="FFFFCC"/>
                  </a:solidFill>
                  <a:latin typeface="Calibri" pitchFamily="-84" charset="0"/>
                </a:rPr>
                <a:t>Expense</a:t>
              </a:r>
            </a:p>
          </p:txBody>
        </p:sp>
      </p:grpSp>
      <p:sp>
        <p:nvSpPr>
          <p:cNvPr id="124935" name="Rectangle 16"/>
          <p:cNvSpPr>
            <a:spLocks noGrp="1" noChangeArrowheads="1"/>
          </p:cNvSpPr>
          <p:nvPr>
            <p:ph type="title"/>
          </p:nvPr>
        </p:nvSpPr>
        <p:spPr>
          <a:xfrm>
            <a:off x="1981200" y="457200"/>
            <a:ext cx="8229600" cy="1066800"/>
          </a:xfrm>
        </p:spPr>
        <p:txBody>
          <a:bodyPr/>
          <a:lstStyle/>
          <a:p>
            <a:pPr eaLnBrk="1" hangingPunct="1"/>
            <a:r>
              <a:rPr lang="en-US" altLang="en-US" b="1" dirty="0">
                <a:ea typeface="ＭＳ Ｐゴシック" pitchFamily="-84" charset="-128"/>
                <a:cs typeface="Arial" charset="0"/>
              </a:rPr>
              <a:t>Depreciation</a:t>
            </a:r>
          </a:p>
        </p:txBody>
      </p:sp>
      <p:sp>
        <p:nvSpPr>
          <p:cNvPr id="6" name="TextBox 5">
            <a:extLst>
              <a:ext uri="{FF2B5EF4-FFF2-40B4-BE49-F238E27FC236}">
                <a16:creationId xmlns:a16="http://schemas.microsoft.com/office/drawing/2014/main" id="{D1FDBC8A-BF5C-3C8B-E1EF-A2D1ED79834F}"/>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dissolve">
                                      <p:cBhvr>
                                        <p:cTn id="7" dur="500"/>
                                        <p:tgtEl>
                                          <p:spTgt spid="3"/>
                                        </p:tgtEl>
                                      </p:cBhvr>
                                    </p:animEffect>
                                  </p:childTnLst>
                                </p:cTn>
                              </p:par>
                            </p:childTnLst>
                          </p:cTn>
                        </p:par>
                        <p:par>
                          <p:cTn id="8" fill="hold" nodeType="afterGroup">
                            <p:stCondLst>
                              <p:cond delay="500"/>
                            </p:stCondLst>
                            <p:childTnLst>
                              <p:par>
                                <p:cTn id="9" presetID="18" presetClass="entr" presetSubtype="6" fill="hold" grpId="0" nodeType="afterEffect">
                                  <p:stCondLst>
                                    <p:cond delay="0"/>
                                  </p:stCondLst>
                                  <p:childTnLst>
                                    <p:set>
                                      <p:cBhvr>
                                        <p:cTn id="10" dur="1" fill="hold">
                                          <p:stCondLst>
                                            <p:cond delay="0"/>
                                          </p:stCondLst>
                                        </p:cTn>
                                        <p:tgtEl>
                                          <p:spTgt spid="96258"/>
                                        </p:tgtEl>
                                        <p:attrNameLst>
                                          <p:attrName>style.visibility</p:attrName>
                                        </p:attrNameLst>
                                      </p:cBhvr>
                                      <p:to>
                                        <p:strVal val="visible"/>
                                      </p:to>
                                    </p:set>
                                    <p:animEffect transition="in" filter="strips(downRight)">
                                      <p:cBhvr>
                                        <p:cTn id="11" dur="500"/>
                                        <p:tgtEl>
                                          <p:spTgt spid="96258"/>
                                        </p:tgtEl>
                                      </p:cBhvr>
                                    </p:animEffect>
                                  </p:childTnLst>
                                </p:cTn>
                              </p:par>
                            </p:childTnLst>
                          </p:cTn>
                        </p:par>
                        <p:par>
                          <p:cTn id="12" fill="hold" nodeType="afterGroup">
                            <p:stCondLst>
                              <p:cond delay="1000"/>
                            </p:stCondLst>
                            <p:childTnLst>
                              <p:par>
                                <p:cTn id="13" presetID="22" presetClass="entr" presetSubtype="8" fill="hold" nodeType="afterEffect">
                                  <p:stCondLst>
                                    <p:cond delay="500"/>
                                  </p:stCondLst>
                                  <p:childTnLst>
                                    <p:set>
                                      <p:cBhvr>
                                        <p:cTn id="14" dur="1" fill="hold">
                                          <p:stCondLst>
                                            <p:cond delay="0"/>
                                          </p:stCondLst>
                                        </p:cTn>
                                        <p:tgtEl>
                                          <p:spTgt spid="2"/>
                                        </p:tgtEl>
                                        <p:attrNameLst>
                                          <p:attrName>style.visibility</p:attrName>
                                        </p:attrNameLst>
                                      </p:cBhvr>
                                      <p:to>
                                        <p:strVal val="visible"/>
                                      </p:to>
                                    </p:set>
                                    <p:animEffect transition="in" filter="wipe(left)">
                                      <p:cBhvr>
                                        <p:cTn id="15" dur="500"/>
                                        <p:tgtEl>
                                          <p:spTgt spid="2"/>
                                        </p:tgtEl>
                                      </p:cBhvr>
                                    </p:animEffect>
                                  </p:childTnLst>
                                </p:cTn>
                              </p:par>
                            </p:childTnLst>
                          </p:cTn>
                        </p:par>
                        <p:par>
                          <p:cTn id="16" fill="hold" nodeType="afterGroup">
                            <p:stCondLst>
                              <p:cond delay="2000"/>
                            </p:stCondLst>
                            <p:childTnLst>
                              <p:par>
                                <p:cTn id="17" presetID="22" presetClass="entr" presetSubtype="8" fill="hold" nodeType="afterEffect">
                                  <p:stCondLst>
                                    <p:cond delay="500"/>
                                  </p:stCondLst>
                                  <p:childTnLst>
                                    <p:set>
                                      <p:cBhvr>
                                        <p:cTn id="18" dur="1" fill="hold">
                                          <p:stCondLst>
                                            <p:cond delay="0"/>
                                          </p:stCondLst>
                                        </p:cTn>
                                        <p:tgtEl>
                                          <p:spTgt spid="4"/>
                                        </p:tgtEl>
                                        <p:attrNameLst>
                                          <p:attrName>style.visibility</p:attrName>
                                        </p:attrNameLst>
                                      </p:cBhvr>
                                      <p:to>
                                        <p:strVal val="visible"/>
                                      </p:to>
                                    </p:set>
                                    <p:animEffect transition="in" filter="wipe(left)">
                                      <p:cBhvr>
                                        <p:cTn id="19"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6258"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8E1BF9C0-D0A3-052D-175E-C8B841DCC92D}"/>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25954" name="Rectangle 3"/>
          <p:cNvSpPr>
            <a:spLocks noGrp="1" noChangeArrowheads="1"/>
          </p:cNvSpPr>
          <p:nvPr>
            <p:ph type="title"/>
          </p:nvPr>
        </p:nvSpPr>
        <p:spPr>
          <a:xfrm>
            <a:off x="1981200" y="457200"/>
            <a:ext cx="8229600" cy="1143000"/>
          </a:xfrm>
        </p:spPr>
        <p:txBody>
          <a:bodyPr>
            <a:normAutofit fontScale="90000"/>
          </a:bodyPr>
          <a:lstStyle/>
          <a:p>
            <a:pPr eaLnBrk="1" hangingPunct="1"/>
            <a:r>
              <a:rPr lang="en-US" altLang="en-US" b="1" dirty="0">
                <a:ea typeface="ＭＳ Ｐゴシック" pitchFamily="-84" charset="-128"/>
                <a:cs typeface="Arial" charset="0"/>
              </a:rPr>
              <a:t>Factors in Computing Depreciation</a:t>
            </a:r>
          </a:p>
        </p:txBody>
      </p:sp>
      <p:sp>
        <p:nvSpPr>
          <p:cNvPr id="125955" name="Rectangle 2"/>
          <p:cNvSpPr>
            <a:spLocks noGrp="1" noChangeArrowheads="1"/>
          </p:cNvSpPr>
          <p:nvPr>
            <p:ph type="body" idx="4294967295"/>
          </p:nvPr>
        </p:nvSpPr>
        <p:spPr>
          <a:xfrm>
            <a:off x="1524000" y="1752600"/>
            <a:ext cx="8534400" cy="4648200"/>
          </a:xfrm>
        </p:spPr>
        <p:txBody>
          <a:bodyPr vert="horz" lIns="90488" tIns="44450" rIns="90488" bIns="44450" rtlCol="0">
            <a:normAutofit/>
          </a:bodyPr>
          <a:lstStyle/>
          <a:p>
            <a:pPr marL="609600" indent="-609600">
              <a:buNone/>
            </a:pPr>
            <a:r>
              <a:rPr lang="en-US" altLang="en-US" b="1" dirty="0">
                <a:ea typeface="ＭＳ Ｐゴシック" pitchFamily="-84" charset="-128"/>
                <a:cs typeface="Arial" charset="0"/>
              </a:rPr>
              <a:t>	</a:t>
            </a:r>
            <a:r>
              <a:rPr lang="en-US" altLang="en-US" sz="3600" b="1" dirty="0">
                <a:solidFill>
                  <a:srgbClr val="244583"/>
                </a:solidFill>
                <a:ea typeface="ＭＳ Ｐゴシック" pitchFamily="-84" charset="-128"/>
                <a:cs typeface="Arial" charset="0"/>
              </a:rPr>
              <a:t>The calculation of depreciation requires three amounts for each asset:</a:t>
            </a:r>
          </a:p>
          <a:p>
            <a:pPr marL="609600" indent="-609600">
              <a:buNone/>
            </a:pPr>
            <a:r>
              <a:rPr lang="en-US" altLang="en-US" sz="4500" b="1" dirty="0">
                <a:solidFill>
                  <a:srgbClr val="0033CC"/>
                </a:solidFill>
                <a:ea typeface="ＭＳ Ｐゴシック" pitchFamily="-84" charset="-128"/>
                <a:cs typeface="Arial" charset="0"/>
              </a:rPr>
              <a:t>	</a:t>
            </a:r>
            <a:r>
              <a:rPr lang="en-US" altLang="en-US" sz="3600" b="1" dirty="0">
                <a:solidFill>
                  <a:srgbClr val="0033CC"/>
                </a:solidFill>
                <a:ea typeface="ＭＳ Ｐゴシック" pitchFamily="-84" charset="-128"/>
                <a:cs typeface="Arial" charset="0"/>
              </a:rPr>
              <a:t>1.  Cost</a:t>
            </a:r>
          </a:p>
          <a:p>
            <a:pPr marL="609600" indent="-609600">
              <a:buNone/>
            </a:pPr>
            <a:r>
              <a:rPr lang="en-US" altLang="en-US" sz="3600" b="1" dirty="0">
                <a:solidFill>
                  <a:srgbClr val="0033CC"/>
                </a:solidFill>
                <a:ea typeface="ＭＳ Ｐゴシック" pitchFamily="-84" charset="-128"/>
                <a:cs typeface="Arial" charset="0"/>
              </a:rPr>
              <a:t>	2. </a:t>
            </a:r>
            <a:r>
              <a:rPr lang="en-US" altLang="en-US" sz="3600" b="1" dirty="0">
                <a:ea typeface="ＭＳ Ｐゴシック" pitchFamily="-84" charset="-128"/>
                <a:cs typeface="Arial" charset="0"/>
              </a:rPr>
              <a:t> </a:t>
            </a:r>
            <a:r>
              <a:rPr lang="en-US" altLang="en-US" sz="3600" b="1" dirty="0">
                <a:solidFill>
                  <a:srgbClr val="0033CC"/>
                </a:solidFill>
                <a:ea typeface="ＭＳ Ｐゴシック" pitchFamily="-84" charset="-128"/>
                <a:cs typeface="Arial" charset="0"/>
              </a:rPr>
              <a:t>Salvage Value</a:t>
            </a:r>
          </a:p>
          <a:p>
            <a:pPr marL="609600" indent="-609600">
              <a:buNone/>
            </a:pPr>
            <a:r>
              <a:rPr lang="en-US" altLang="en-US" sz="3600" b="1" dirty="0">
                <a:solidFill>
                  <a:srgbClr val="0033CC"/>
                </a:solidFill>
                <a:ea typeface="ＭＳ Ｐゴシック" pitchFamily="-84" charset="-128"/>
                <a:cs typeface="Arial" charset="0"/>
              </a:rPr>
              <a:t>	3.  Useful Life</a:t>
            </a:r>
          </a:p>
        </p:txBody>
      </p:sp>
      <p:pic>
        <p:nvPicPr>
          <p:cNvPr id="125956" name="Picture 6" descr="C:\Documents and Settings\Administrator\Local Settings\Temporary Internet Files\Content.IE5\MHAZ6UUP\MCSY00417_0000[1].wmf"/>
          <p:cNvPicPr>
            <a:picLocks noChangeAspect="1" noChangeArrowheads="1"/>
          </p:cNvPicPr>
          <p:nvPr/>
        </p:nvPicPr>
        <p:blipFill>
          <a:blip r:embed="rId3" cstate="print"/>
          <a:srcRect/>
          <a:stretch>
            <a:fillRect/>
          </a:stretch>
        </p:blipFill>
        <p:spPr bwMode="auto">
          <a:xfrm>
            <a:off x="7467600" y="3124200"/>
            <a:ext cx="2209800" cy="2209800"/>
          </a:xfrm>
          <a:prstGeom prst="rect">
            <a:avLst/>
          </a:prstGeom>
          <a:noFill/>
          <a:ln w="9525">
            <a:noFill/>
            <a:miter lim="800000"/>
            <a:headEnd/>
            <a:tailEnd/>
          </a:ln>
          <a:effectLst>
            <a:outerShdw dist="139700" dir="2700000" algn="tl" rotWithShape="0">
              <a:srgbClr val="333333">
                <a:alpha val="64998"/>
              </a:srgbClr>
            </a:outerShdw>
          </a:effectLst>
        </p:spPr>
      </p:pic>
      <p:sp>
        <p:nvSpPr>
          <p:cNvPr id="3" name="TextBox 2">
            <a:extLst>
              <a:ext uri="{FF2B5EF4-FFF2-40B4-BE49-F238E27FC236}">
                <a16:creationId xmlns:a16="http://schemas.microsoft.com/office/drawing/2014/main" id="{6210F426-F7D8-97E0-0DB9-158018BB6D24}"/>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F3E99B2-BBA8-04CC-3864-417C03182F7E}"/>
              </a:ext>
            </a:extLst>
          </p:cNvPr>
          <p:cNvSpPr/>
          <p:nvPr/>
        </p:nvSpPr>
        <p:spPr>
          <a:xfrm>
            <a:off x="728662" y="561017"/>
            <a:ext cx="10734675" cy="5943105"/>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26978" name="Rectangle 3"/>
          <p:cNvSpPr>
            <a:spLocks noGrp="1" noChangeArrowheads="1"/>
          </p:cNvSpPr>
          <p:nvPr>
            <p:ph type="title"/>
          </p:nvPr>
        </p:nvSpPr>
        <p:spPr>
          <a:xfrm>
            <a:off x="1981200" y="609600"/>
            <a:ext cx="8229600" cy="960438"/>
          </a:xfrm>
        </p:spPr>
        <p:txBody>
          <a:bodyPr/>
          <a:lstStyle/>
          <a:p>
            <a:pPr eaLnBrk="1" hangingPunct="1"/>
            <a:r>
              <a:rPr lang="en-US" altLang="en-US" b="1" dirty="0">
                <a:ea typeface="ＭＳ Ｐゴシック" pitchFamily="-84" charset="-128"/>
                <a:cs typeface="Arial" charset="0"/>
              </a:rPr>
              <a:t>Depreciation Methods</a:t>
            </a:r>
          </a:p>
        </p:txBody>
      </p:sp>
      <p:sp>
        <p:nvSpPr>
          <p:cNvPr id="126979" name="Rectangle 2"/>
          <p:cNvSpPr>
            <a:spLocks noGrp="1" noChangeArrowheads="1"/>
          </p:cNvSpPr>
          <p:nvPr>
            <p:ph type="body" idx="4294967295"/>
          </p:nvPr>
        </p:nvSpPr>
        <p:spPr>
          <a:xfrm>
            <a:off x="1905000" y="1461294"/>
            <a:ext cx="5257800" cy="2438400"/>
          </a:xfrm>
          <a:noFill/>
        </p:spPr>
        <p:txBody>
          <a:bodyPr vert="horz" lIns="90488" tIns="44450" rIns="90488" bIns="44450" rtlCol="0">
            <a:normAutofit/>
          </a:bodyPr>
          <a:lstStyle/>
          <a:p>
            <a:pPr marL="609600" indent="-609600">
              <a:spcBef>
                <a:spcPct val="50000"/>
              </a:spcBef>
              <a:buClr>
                <a:srgbClr val="FF0000"/>
              </a:buClr>
              <a:buFont typeface="Wingdings" pitchFamily="-84" charset="2"/>
              <a:buAutoNum type="arabicPeriod"/>
            </a:pPr>
            <a:r>
              <a:rPr lang="en-US" altLang="en-US" sz="3600" dirty="0">
                <a:ea typeface="ＭＳ Ｐゴシック" pitchFamily="-84" charset="-128"/>
                <a:cs typeface="Arial" charset="0"/>
              </a:rPr>
              <a:t> </a:t>
            </a:r>
            <a:r>
              <a:rPr lang="en-US" altLang="en-US" sz="3600" dirty="0">
                <a:solidFill>
                  <a:srgbClr val="0033CC"/>
                </a:solidFill>
                <a:ea typeface="ＭＳ Ｐゴシック" pitchFamily="-84" charset="-128"/>
                <a:cs typeface="Arial" charset="0"/>
              </a:rPr>
              <a:t>Straight-line</a:t>
            </a:r>
          </a:p>
          <a:p>
            <a:pPr marL="609600" indent="-609600">
              <a:spcBef>
                <a:spcPct val="50000"/>
              </a:spcBef>
              <a:buClr>
                <a:srgbClr val="FF0000"/>
              </a:buClr>
              <a:buFont typeface="Wingdings" pitchFamily="-84" charset="2"/>
              <a:buAutoNum type="arabicPeriod"/>
            </a:pPr>
            <a:r>
              <a:rPr lang="en-US" altLang="en-US" sz="3600" dirty="0">
                <a:solidFill>
                  <a:srgbClr val="0033CC"/>
                </a:solidFill>
                <a:ea typeface="ＭＳ Ｐゴシック" pitchFamily="-84" charset="-128"/>
                <a:cs typeface="Arial" charset="0"/>
              </a:rPr>
              <a:t> Units-of-production</a:t>
            </a:r>
          </a:p>
          <a:p>
            <a:pPr marL="609600" indent="-609600">
              <a:spcBef>
                <a:spcPct val="50000"/>
              </a:spcBef>
              <a:buClr>
                <a:srgbClr val="FF0000"/>
              </a:buClr>
              <a:buFont typeface="Wingdings" pitchFamily="-84" charset="2"/>
              <a:buAutoNum type="arabicPeriod"/>
            </a:pPr>
            <a:r>
              <a:rPr lang="en-US" altLang="en-US" sz="3600" dirty="0">
                <a:solidFill>
                  <a:srgbClr val="0033CC"/>
                </a:solidFill>
                <a:ea typeface="ＭＳ Ｐゴシック" pitchFamily="-84" charset="-128"/>
                <a:cs typeface="Arial" charset="0"/>
              </a:rPr>
              <a:t> Declining-balance</a:t>
            </a:r>
          </a:p>
        </p:txBody>
      </p:sp>
      <p:sp>
        <p:nvSpPr>
          <p:cNvPr id="126980" name="TextBox 5"/>
          <p:cNvSpPr txBox="1">
            <a:spLocks noChangeArrowheads="1"/>
          </p:cNvSpPr>
          <p:nvPr/>
        </p:nvSpPr>
        <p:spPr bwMode="auto">
          <a:xfrm>
            <a:off x="3924301" y="3697599"/>
            <a:ext cx="4144083" cy="369332"/>
          </a:xfrm>
          <a:prstGeom prst="rect">
            <a:avLst/>
          </a:prstGeom>
          <a:noFill/>
          <a:ln w="9525">
            <a:noFill/>
            <a:miter lim="800000"/>
            <a:headEnd/>
            <a:tailEnd/>
          </a:ln>
        </p:spPr>
        <p:txBody>
          <a:bodyPr wrap="none">
            <a:spAutoFit/>
          </a:bodyPr>
          <a:lstStyle/>
          <a:p>
            <a:r>
              <a:rPr lang="en-US" altLang="en-US" b="1" dirty="0"/>
              <a:t>Asset we will depreciate in future screens</a:t>
            </a:r>
          </a:p>
        </p:txBody>
      </p:sp>
      <p:pic>
        <p:nvPicPr>
          <p:cNvPr id="126982" name="Picture 7" descr="SL Depreciation Example 1.png"/>
          <p:cNvPicPr>
            <a:picLocks noChangeAspect="1"/>
          </p:cNvPicPr>
          <p:nvPr/>
        </p:nvPicPr>
        <p:blipFill>
          <a:blip r:embed="rId3" cstate="print"/>
          <a:srcRect/>
          <a:stretch>
            <a:fillRect/>
          </a:stretch>
        </p:blipFill>
        <p:spPr bwMode="auto">
          <a:xfrm>
            <a:off x="3429001" y="4010983"/>
            <a:ext cx="5508625" cy="2286000"/>
          </a:xfrm>
          <a:prstGeom prst="rect">
            <a:avLst/>
          </a:prstGeom>
          <a:noFill/>
          <a:ln w="9525">
            <a:noFill/>
            <a:miter lim="800000"/>
            <a:headEnd/>
            <a:tailEnd/>
          </a:ln>
        </p:spPr>
      </p:pic>
      <p:sp>
        <p:nvSpPr>
          <p:cNvPr id="3" name="TextBox 2">
            <a:extLst>
              <a:ext uri="{FF2B5EF4-FFF2-40B4-BE49-F238E27FC236}">
                <a16:creationId xmlns:a16="http://schemas.microsoft.com/office/drawing/2014/main" id="{1B478E62-1146-98C8-D537-58537F69B5DF}"/>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9788DD80-AF9F-E645-3492-AE6A2AE6C30B}"/>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28002" name="Rectangle 9"/>
          <p:cNvSpPr>
            <a:spLocks noGrp="1" noChangeArrowheads="1"/>
          </p:cNvSpPr>
          <p:nvPr>
            <p:ph type="title"/>
          </p:nvPr>
        </p:nvSpPr>
        <p:spPr>
          <a:xfrm>
            <a:off x="2362200" y="533400"/>
            <a:ext cx="7239000" cy="884238"/>
          </a:xfrm>
        </p:spPr>
        <p:txBody>
          <a:bodyPr/>
          <a:lstStyle/>
          <a:p>
            <a:pPr eaLnBrk="1" hangingPunct="1"/>
            <a:r>
              <a:rPr lang="en-US" altLang="en-US" b="1" dirty="0">
                <a:ea typeface="ＭＳ Ｐゴシック" pitchFamily="-84" charset="-128"/>
                <a:cs typeface="Arial" charset="0"/>
              </a:rPr>
              <a:t>Straight-Line Method</a:t>
            </a:r>
            <a:endParaRPr lang="en-US" altLang="en-US" b="1" dirty="0">
              <a:solidFill>
                <a:srgbClr val="00FF00"/>
              </a:solidFill>
              <a:ea typeface="ＭＳ Ｐゴシック" pitchFamily="-84" charset="-128"/>
              <a:cs typeface="Arial" charset="0"/>
            </a:endParaRPr>
          </a:p>
        </p:txBody>
      </p:sp>
      <p:pic>
        <p:nvPicPr>
          <p:cNvPr id="128004" name="Picture 20" descr="SL Depreciation Example 1.png"/>
          <p:cNvPicPr>
            <a:picLocks noChangeAspect="1"/>
          </p:cNvPicPr>
          <p:nvPr/>
        </p:nvPicPr>
        <p:blipFill>
          <a:blip r:embed="rId3" cstate="print"/>
          <a:srcRect/>
          <a:stretch>
            <a:fillRect/>
          </a:stretch>
        </p:blipFill>
        <p:spPr bwMode="auto">
          <a:xfrm>
            <a:off x="3859213" y="1447800"/>
            <a:ext cx="4443412" cy="1843088"/>
          </a:xfrm>
          <a:prstGeom prst="rect">
            <a:avLst/>
          </a:prstGeom>
          <a:noFill/>
          <a:ln w="9525">
            <a:noFill/>
            <a:miter lim="800000"/>
            <a:headEnd/>
            <a:tailEnd/>
          </a:ln>
        </p:spPr>
      </p:pic>
      <p:pic>
        <p:nvPicPr>
          <p:cNvPr id="40966" name="Picture 6" descr="Record SL depreciation.png"/>
          <p:cNvPicPr>
            <a:picLocks noChangeAspect="1"/>
          </p:cNvPicPr>
          <p:nvPr/>
        </p:nvPicPr>
        <p:blipFill>
          <a:blip r:embed="rId4" cstate="print"/>
          <a:srcRect/>
          <a:stretch>
            <a:fillRect/>
          </a:stretch>
        </p:blipFill>
        <p:spPr bwMode="auto">
          <a:xfrm>
            <a:off x="1761621" y="5003389"/>
            <a:ext cx="8601581" cy="933134"/>
          </a:xfrm>
          <a:prstGeom prst="rect">
            <a:avLst/>
          </a:prstGeom>
          <a:noFill/>
          <a:ln w="9525">
            <a:solidFill>
              <a:schemeClr val="tx1"/>
            </a:solidFill>
            <a:miter lim="800000"/>
            <a:headEnd/>
            <a:tailEnd/>
          </a:ln>
        </p:spPr>
      </p:pic>
      <p:pic>
        <p:nvPicPr>
          <p:cNvPr id="7" name="Picture 6"/>
          <p:cNvPicPr>
            <a:picLocks noChangeAspect="1"/>
          </p:cNvPicPr>
          <p:nvPr/>
        </p:nvPicPr>
        <p:blipFill>
          <a:blip r:embed="rId5" cstate="print"/>
          <a:srcRect/>
          <a:stretch>
            <a:fillRect/>
          </a:stretch>
        </p:blipFill>
        <p:spPr bwMode="auto">
          <a:xfrm>
            <a:off x="1772599" y="3596005"/>
            <a:ext cx="8590602" cy="1261745"/>
          </a:xfrm>
          <a:prstGeom prst="rect">
            <a:avLst/>
          </a:prstGeom>
          <a:noFill/>
          <a:ln w="9525">
            <a:noFill/>
            <a:miter lim="800000"/>
            <a:headEnd/>
            <a:tailEnd/>
          </a:ln>
        </p:spPr>
      </p:pic>
      <p:sp>
        <p:nvSpPr>
          <p:cNvPr id="3" name="TextBox 2">
            <a:extLst>
              <a:ext uri="{FF2B5EF4-FFF2-40B4-BE49-F238E27FC236}">
                <a16:creationId xmlns:a16="http://schemas.microsoft.com/office/drawing/2014/main" id="{B9E2DEBC-9474-6A23-5B7E-5069A285B431}"/>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nodeType="afterEffect">
                                  <p:stCondLst>
                                    <p:cond delay="100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500"/>
                                        <p:tgtEl>
                                          <p:spTgt spid="7"/>
                                        </p:tgtEl>
                                      </p:cBhvr>
                                    </p:animEffect>
                                  </p:childTnLst>
                                </p:cTn>
                              </p:par>
                            </p:childTnLst>
                          </p:cTn>
                        </p:par>
                        <p:par>
                          <p:cTn id="8" fill="hold" nodeType="afterGroup">
                            <p:stCondLst>
                              <p:cond delay="1500"/>
                            </p:stCondLst>
                            <p:childTnLst>
                              <p:par>
                                <p:cTn id="9" presetID="22" presetClass="entr" presetSubtype="8" fill="hold" nodeType="afterEffect">
                                  <p:stCondLst>
                                    <p:cond delay="2000"/>
                                  </p:stCondLst>
                                  <p:childTnLst>
                                    <p:set>
                                      <p:cBhvr>
                                        <p:cTn id="10" dur="1" fill="hold">
                                          <p:stCondLst>
                                            <p:cond delay="0"/>
                                          </p:stCondLst>
                                        </p:cTn>
                                        <p:tgtEl>
                                          <p:spTgt spid="40966"/>
                                        </p:tgtEl>
                                        <p:attrNameLst>
                                          <p:attrName>style.visibility</p:attrName>
                                        </p:attrNameLst>
                                      </p:cBhvr>
                                      <p:to>
                                        <p:strVal val="visible"/>
                                      </p:to>
                                    </p:set>
                                    <p:animEffect transition="in" filter="wipe(left)">
                                      <p:cBhvr>
                                        <p:cTn id="11" dur="500"/>
                                        <p:tgtEl>
                                          <p:spTgt spid="4096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9B18FBFF-00DC-942D-6552-EF70E358C5C5}"/>
              </a:ext>
            </a:extLst>
          </p:cNvPr>
          <p:cNvSpPr/>
          <p:nvPr/>
        </p:nvSpPr>
        <p:spPr>
          <a:xfrm>
            <a:off x="762000" y="671764"/>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graphicFrame>
        <p:nvGraphicFramePr>
          <p:cNvPr id="36894" name="Group 30"/>
          <p:cNvGraphicFramePr>
            <a:graphicFrameLocks noGrp="1"/>
          </p:cNvGraphicFramePr>
          <p:nvPr/>
        </p:nvGraphicFramePr>
        <p:xfrm>
          <a:off x="1752600" y="4495799"/>
          <a:ext cx="8686800" cy="1637084"/>
        </p:xfrm>
        <a:graphic>
          <a:graphicData uri="http://schemas.openxmlformats.org/drawingml/2006/table">
            <a:tbl>
              <a:tblPr/>
              <a:tblGrid>
                <a:gridCol w="5028520">
                  <a:extLst>
                    <a:ext uri="{9D8B030D-6E8A-4147-A177-3AD203B41FA5}">
                      <a16:colId xmlns:a16="http://schemas.microsoft.com/office/drawing/2014/main" val="20000"/>
                    </a:ext>
                  </a:extLst>
                </a:gridCol>
                <a:gridCol w="1646550">
                  <a:extLst>
                    <a:ext uri="{9D8B030D-6E8A-4147-A177-3AD203B41FA5}">
                      <a16:colId xmlns:a16="http://schemas.microsoft.com/office/drawing/2014/main" val="20001"/>
                    </a:ext>
                  </a:extLst>
                </a:gridCol>
                <a:gridCol w="441126">
                  <a:extLst>
                    <a:ext uri="{9D8B030D-6E8A-4147-A177-3AD203B41FA5}">
                      <a16:colId xmlns:a16="http://schemas.microsoft.com/office/drawing/2014/main" val="20002"/>
                    </a:ext>
                  </a:extLst>
                </a:gridCol>
                <a:gridCol w="1570604">
                  <a:extLst>
                    <a:ext uri="{9D8B030D-6E8A-4147-A177-3AD203B41FA5}">
                      <a16:colId xmlns:a16="http://schemas.microsoft.com/office/drawing/2014/main" val="20003"/>
                    </a:ext>
                  </a:extLst>
                </a:gridCol>
              </a:tblGrid>
              <a:tr h="428478">
                <a:tc gridSpan="4">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2400" b="0" i="0" u="none" strike="noStrike" cap="none" normalizeH="0" baseline="0" dirty="0">
                          <a:ln>
                            <a:noFill/>
                          </a:ln>
                          <a:solidFill>
                            <a:srgbClr val="FFFFFF"/>
                          </a:solidFill>
                          <a:effectLst/>
                          <a:latin typeface="Calibri" pitchFamily="-84" charset="0"/>
                          <a:ea typeface="ＭＳ Ｐゴシック" pitchFamily="-84" charset="-128"/>
                          <a:cs typeface="Arial" charset="0"/>
                        </a:rPr>
                        <a:t>Balance Sheet Presentation</a:t>
                      </a:r>
                    </a:p>
                  </a:txBody>
                  <a:tcPr marL="9525" marR="9525" marT="9529" marB="0" anchor="b"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632523"/>
                    </a:solidFill>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0"/>
                  </a:ext>
                </a:extLst>
              </a:tr>
              <a:tr h="458028">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2400" b="0" i="0" u="none" strike="noStrike" cap="none" normalizeH="0" baseline="0" dirty="0">
                          <a:ln>
                            <a:noFill/>
                          </a:ln>
                          <a:solidFill>
                            <a:srgbClr val="632523"/>
                          </a:solidFill>
                          <a:effectLst/>
                          <a:latin typeface="Arial" charset="0"/>
                          <a:ea typeface="ＭＳ Ｐゴシック" pitchFamily="-84" charset="-128"/>
                          <a:cs typeface="Arial" charset="0"/>
                        </a:rPr>
                        <a:t> Machinery</a:t>
                      </a:r>
                    </a:p>
                  </a:txBody>
                  <a:tcPr marL="9525" marR="9525" marT="9529" marB="0" anchor="b" horzOverflow="overflow">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a:noFill/>
                    </a:lnB>
                    <a:lnTlToBr>
                      <a:noFill/>
                    </a:lnTlToBr>
                    <a:lnBlToTr>
                      <a:noFill/>
                    </a:lnBlToTr>
                    <a:solidFill>
                      <a:srgbClr val="FFFFFF"/>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2400" b="0" i="0" u="none" strike="noStrike" cap="none" normalizeH="0" baseline="0" dirty="0">
                          <a:ln>
                            <a:noFill/>
                          </a:ln>
                          <a:solidFill>
                            <a:srgbClr val="632523"/>
                          </a:solidFill>
                          <a:effectLst/>
                          <a:latin typeface="Arial" charset="0"/>
                          <a:ea typeface="ＭＳ Ｐゴシック" pitchFamily="-84" charset="-128"/>
                          <a:cs typeface="Arial" charset="0"/>
                        </a:rPr>
                        <a:t> $   10,000 </a:t>
                      </a:r>
                    </a:p>
                  </a:txBody>
                  <a:tcPr marL="9525" marR="9525" marT="9529" marB="0" anchor="b"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solidFill>
                      <a:srgbClr val="FFFFFF"/>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2400" b="0" i="0" u="none" strike="noStrike" cap="none" normalizeH="0" baseline="0" dirty="0">
                          <a:ln>
                            <a:noFill/>
                          </a:ln>
                          <a:solidFill>
                            <a:srgbClr val="632523"/>
                          </a:solidFill>
                          <a:effectLst/>
                          <a:latin typeface="Arial" charset="0"/>
                          <a:ea typeface="ＭＳ Ｐゴシック" pitchFamily="-84" charset="-128"/>
                          <a:cs typeface="Arial" charset="0"/>
                        </a:rPr>
                        <a:t> </a:t>
                      </a:r>
                    </a:p>
                  </a:txBody>
                  <a:tcPr marL="9525" marR="9525" marT="9529" marB="0" anchor="b"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solidFill>
                      <a:srgbClr val="FFFFFF"/>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2400" b="0" i="0" u="none" strike="noStrike" cap="none" normalizeH="0" baseline="0" dirty="0">
                          <a:ln>
                            <a:noFill/>
                          </a:ln>
                          <a:solidFill>
                            <a:srgbClr val="632523"/>
                          </a:solidFill>
                          <a:effectLst/>
                          <a:latin typeface="Arial" charset="0"/>
                          <a:ea typeface="ＭＳ Ｐゴシック" pitchFamily="-84" charset="-128"/>
                          <a:cs typeface="Arial" charset="0"/>
                        </a:rPr>
                        <a:t> </a:t>
                      </a:r>
                    </a:p>
                  </a:txBody>
                  <a:tcPr marL="9525" marR="9525" marT="9529" marB="0" anchor="b" horzOverflow="overflow">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lnTlToBr>
                      <a:noFill/>
                    </a:lnTlToBr>
                    <a:lnBlToTr>
                      <a:noFill/>
                    </a:lnBlToTr>
                    <a:solidFill>
                      <a:srgbClr val="FFFFFF"/>
                    </a:solidFill>
                  </a:tcPr>
                </a:tc>
                <a:extLst>
                  <a:ext uri="{0D108BD9-81ED-4DB2-BD59-A6C34878D82A}">
                    <a16:rowId xmlns:a16="http://schemas.microsoft.com/office/drawing/2014/main" val="10001"/>
                  </a:ext>
                </a:extLst>
              </a:tr>
              <a:tr h="356848">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2400" b="0" i="0" u="none" strike="noStrike" cap="none" normalizeH="0" baseline="0" dirty="0">
                          <a:ln>
                            <a:noFill/>
                          </a:ln>
                          <a:solidFill>
                            <a:srgbClr val="632523"/>
                          </a:solidFill>
                          <a:effectLst/>
                          <a:latin typeface="Arial" charset="0"/>
                          <a:ea typeface="ＭＳ Ｐゴシック" pitchFamily="-84" charset="-128"/>
                          <a:cs typeface="Arial" charset="0"/>
                        </a:rPr>
                        <a:t> Less: accumulated depreciation</a:t>
                      </a:r>
                    </a:p>
                  </a:txBody>
                  <a:tcPr marL="9525" marR="9525" marT="9529" marB="0" anchor="b" horzOverflow="overflow">
                    <a:lnL w="6350" cap="flat" cmpd="sng" algn="ctr">
                      <a:solidFill>
                        <a:srgbClr val="000000"/>
                      </a:solidFill>
                      <a:prstDash val="solid"/>
                      <a:round/>
                      <a:headEnd type="none" w="med" len="med"/>
                      <a:tailEnd type="none" w="med" len="med"/>
                    </a:lnL>
                    <a:lnR>
                      <a:noFill/>
                    </a:lnR>
                    <a:lnT>
                      <a:noFill/>
                    </a:lnT>
                    <a:lnB>
                      <a:noFill/>
                    </a:lnB>
                    <a:lnTlToBr>
                      <a:noFill/>
                    </a:lnTlToBr>
                    <a:lnBlToTr>
                      <a:noFill/>
                    </a:lnBlToTr>
                    <a:solidFill>
                      <a:srgbClr val="FFFFFF"/>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2400" b="0" i="0" u="none" strike="noStrike" cap="none" normalizeH="0" baseline="0" dirty="0">
                          <a:ln>
                            <a:noFill/>
                          </a:ln>
                          <a:solidFill>
                            <a:srgbClr val="632523"/>
                          </a:solidFill>
                          <a:effectLst/>
                          <a:latin typeface="Arial" charset="0"/>
                          <a:ea typeface="ＭＳ Ｐゴシック" pitchFamily="-84" charset="-128"/>
                          <a:cs typeface="Arial" charset="0"/>
                        </a:rPr>
                        <a:t>        3,600 </a:t>
                      </a:r>
                    </a:p>
                  </a:txBody>
                  <a:tcPr marL="9525" marR="9525" marT="9529" marB="0" anchor="b" horzOverflow="overflow">
                    <a:lnL>
                      <a:noFill/>
                    </a:lnL>
                    <a:lnR>
                      <a:noFill/>
                    </a:lnR>
                    <a:lnT>
                      <a:noFill/>
                    </a:lnT>
                    <a:lnB w="6350" cap="flat" cmpd="sng" algn="ctr">
                      <a:solidFill>
                        <a:srgbClr val="632523"/>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2400" b="0" i="0" u="none" strike="noStrike" cap="none" normalizeH="0" baseline="0" dirty="0">
                          <a:ln>
                            <a:noFill/>
                          </a:ln>
                          <a:solidFill>
                            <a:srgbClr val="632523"/>
                          </a:solidFill>
                          <a:effectLst/>
                          <a:latin typeface="Arial" charset="0"/>
                          <a:ea typeface="ＭＳ Ｐゴシック" pitchFamily="-84" charset="-128"/>
                          <a:cs typeface="Arial" charset="0"/>
                        </a:rPr>
                        <a:t> </a:t>
                      </a:r>
                    </a:p>
                  </a:txBody>
                  <a:tcPr marL="9525" marR="9525" marT="9529" marB="0" anchor="b" horzOverflow="overflow">
                    <a:lnL>
                      <a:noFill/>
                    </a:lnL>
                    <a:lnR>
                      <a:noFill/>
                    </a:lnR>
                    <a:lnT>
                      <a:noFill/>
                    </a:lnT>
                    <a:lnB>
                      <a:noFill/>
                    </a:lnB>
                    <a:lnTlToBr>
                      <a:noFill/>
                    </a:lnTlToBr>
                    <a:lnBlToTr>
                      <a:noFill/>
                    </a:lnBlToTr>
                    <a:solidFill>
                      <a:srgbClr val="FFFFFF"/>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2400" b="0" i="0" u="none" strike="noStrike" cap="none" normalizeH="0" baseline="0" dirty="0">
                          <a:ln>
                            <a:noFill/>
                          </a:ln>
                          <a:solidFill>
                            <a:srgbClr val="632523"/>
                          </a:solidFill>
                          <a:effectLst/>
                          <a:latin typeface="Arial" charset="0"/>
                          <a:ea typeface="ＭＳ Ｐゴシック" pitchFamily="-84" charset="-128"/>
                          <a:cs typeface="Arial" charset="0"/>
                        </a:rPr>
                        <a:t> $    6,400 </a:t>
                      </a:r>
                    </a:p>
                  </a:txBody>
                  <a:tcPr marL="9525" marR="9525" marT="9529" marB="0" anchor="b" horzOverflow="overflow">
                    <a:lnL>
                      <a:noFill/>
                    </a:lnL>
                    <a:lnR w="6350" cap="flat" cmpd="sng" algn="ctr">
                      <a:solidFill>
                        <a:srgbClr val="000000"/>
                      </a:solidFill>
                      <a:prstDash val="solid"/>
                      <a:round/>
                      <a:headEnd type="none" w="med" len="med"/>
                      <a:tailEnd type="none" w="med" len="med"/>
                    </a:lnR>
                    <a:lnT>
                      <a:noFill/>
                    </a:lnT>
                    <a:lnB>
                      <a:noFill/>
                    </a:lnB>
                    <a:lnTlToBr>
                      <a:noFill/>
                    </a:lnTlToBr>
                    <a:lnBlToTr>
                      <a:noFill/>
                    </a:lnBlToTr>
                    <a:solidFill>
                      <a:srgbClr val="FFFFFF"/>
                    </a:solidFill>
                  </a:tcPr>
                </a:tc>
                <a:extLst>
                  <a:ext uri="{0D108BD9-81ED-4DB2-BD59-A6C34878D82A}">
                    <a16:rowId xmlns:a16="http://schemas.microsoft.com/office/drawing/2014/main" val="10002"/>
                  </a:ext>
                </a:extLst>
              </a:tr>
              <a:tr h="356848">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2400" b="0" i="0" u="none" strike="noStrike" cap="none" normalizeH="0" baseline="0" dirty="0">
                          <a:ln>
                            <a:noFill/>
                          </a:ln>
                          <a:solidFill>
                            <a:srgbClr val="632523"/>
                          </a:solidFill>
                          <a:effectLst/>
                          <a:latin typeface="Calibri" pitchFamily="-84" charset="0"/>
                          <a:ea typeface="ＭＳ Ｐゴシック" pitchFamily="-84" charset="-128"/>
                          <a:cs typeface="Arial" charset="0"/>
                        </a:rPr>
                        <a:t> </a:t>
                      </a:r>
                    </a:p>
                  </a:txBody>
                  <a:tcPr marL="9525" marR="9525" marT="9529" marB="0" anchor="b" horzOverflow="overflow">
                    <a:lnL w="635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2400" b="0" i="0" u="none" strike="noStrike" cap="none" normalizeH="0" baseline="0" dirty="0">
                          <a:ln>
                            <a:noFill/>
                          </a:ln>
                          <a:solidFill>
                            <a:srgbClr val="632523"/>
                          </a:solidFill>
                          <a:effectLst/>
                          <a:latin typeface="Calibri" pitchFamily="-84" charset="0"/>
                          <a:ea typeface="ＭＳ Ｐゴシック" pitchFamily="-84" charset="-128"/>
                          <a:cs typeface="Arial" charset="0"/>
                        </a:rPr>
                        <a:t> </a:t>
                      </a:r>
                    </a:p>
                  </a:txBody>
                  <a:tcPr marL="9525" marR="9525" marT="9529" marB="0" anchor="b" horzOverflow="overflow">
                    <a:lnL>
                      <a:noFill/>
                    </a:lnL>
                    <a:lnR>
                      <a:noFill/>
                    </a:lnR>
                    <a:lnT w="6350" cap="flat" cmpd="sng" algn="ctr">
                      <a:solidFill>
                        <a:srgbClr val="632523"/>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2400" b="0" i="0" u="none" strike="noStrike" cap="none" normalizeH="0" baseline="0" dirty="0">
                          <a:ln>
                            <a:noFill/>
                          </a:ln>
                          <a:solidFill>
                            <a:srgbClr val="632523"/>
                          </a:solidFill>
                          <a:effectLst/>
                          <a:latin typeface="Calibri" pitchFamily="-84" charset="0"/>
                          <a:ea typeface="ＭＳ Ｐゴシック" pitchFamily="-84" charset="-128"/>
                          <a:cs typeface="Arial" charset="0"/>
                        </a:rPr>
                        <a:t> </a:t>
                      </a:r>
                    </a:p>
                  </a:txBody>
                  <a:tcPr marL="9525" marR="9525" marT="9529" marB="0" anchor="b"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2400" b="0" i="0" u="none" strike="noStrike" cap="none" normalizeH="0" baseline="0" dirty="0">
                          <a:ln>
                            <a:noFill/>
                          </a:ln>
                          <a:solidFill>
                            <a:srgbClr val="632523"/>
                          </a:solidFill>
                          <a:effectLst/>
                          <a:latin typeface="Calibri" pitchFamily="-84" charset="0"/>
                          <a:ea typeface="ＭＳ Ｐゴシック" pitchFamily="-84" charset="-128"/>
                          <a:cs typeface="Arial" charset="0"/>
                        </a:rPr>
                        <a:t> </a:t>
                      </a:r>
                    </a:p>
                  </a:txBody>
                  <a:tcPr marL="9525" marR="9525" marT="9529" marB="0" anchor="b" horzOverflow="overflow">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lnTlToBr>
                      <a:noFill/>
                    </a:lnTlToBr>
                    <a:lnBlToTr>
                      <a:noFill/>
                    </a:lnBlToTr>
                    <a:solidFill>
                      <a:srgbClr val="FFFFFF"/>
                    </a:solidFill>
                  </a:tcPr>
                </a:tc>
                <a:extLst>
                  <a:ext uri="{0D108BD9-81ED-4DB2-BD59-A6C34878D82A}">
                    <a16:rowId xmlns:a16="http://schemas.microsoft.com/office/drawing/2014/main" val="10003"/>
                  </a:ext>
                </a:extLst>
              </a:tr>
            </a:tbl>
          </a:graphicData>
        </a:graphic>
      </p:graphicFrame>
      <p:sp>
        <p:nvSpPr>
          <p:cNvPr id="129047" name="Rectangle 9"/>
          <p:cNvSpPr>
            <a:spLocks noGrp="1" noChangeArrowheads="1"/>
          </p:cNvSpPr>
          <p:nvPr>
            <p:ph type="title"/>
          </p:nvPr>
        </p:nvSpPr>
        <p:spPr>
          <a:xfrm>
            <a:off x="2324414" y="647700"/>
            <a:ext cx="7239000" cy="1143000"/>
          </a:xfrm>
        </p:spPr>
        <p:txBody>
          <a:bodyPr/>
          <a:lstStyle/>
          <a:p>
            <a:pPr eaLnBrk="1" hangingPunct="1"/>
            <a:r>
              <a:rPr lang="en-US" altLang="en-US" b="1" dirty="0">
                <a:ea typeface="ＭＳ Ｐゴシック" pitchFamily="-84" charset="-128"/>
                <a:cs typeface="Arial" charset="0"/>
              </a:rPr>
              <a:t>Straight-Line Method</a:t>
            </a:r>
            <a:endParaRPr lang="en-US" altLang="en-US" b="1" dirty="0">
              <a:solidFill>
                <a:srgbClr val="00FF00"/>
              </a:solidFill>
              <a:latin typeface="Arial" charset="0"/>
              <a:ea typeface="ＭＳ Ｐゴシック" pitchFamily="-84" charset="-128"/>
              <a:cs typeface="Arial" charset="0"/>
            </a:endParaRPr>
          </a:p>
        </p:txBody>
      </p:sp>
      <p:pic>
        <p:nvPicPr>
          <p:cNvPr id="3" name="Picture 2"/>
          <p:cNvPicPr>
            <a:picLocks noChangeAspect="1"/>
          </p:cNvPicPr>
          <p:nvPr/>
        </p:nvPicPr>
        <p:blipFill>
          <a:blip r:embed="rId3"/>
          <a:stretch>
            <a:fillRect/>
          </a:stretch>
        </p:blipFill>
        <p:spPr>
          <a:xfrm>
            <a:off x="2628586" y="1641106"/>
            <a:ext cx="7136272" cy="2274059"/>
          </a:xfrm>
          <a:prstGeom prst="rect">
            <a:avLst/>
          </a:prstGeom>
        </p:spPr>
      </p:pic>
      <p:sp>
        <p:nvSpPr>
          <p:cNvPr id="4" name="TextBox 3">
            <a:extLst>
              <a:ext uri="{FF2B5EF4-FFF2-40B4-BE49-F238E27FC236}">
                <a16:creationId xmlns:a16="http://schemas.microsoft.com/office/drawing/2014/main" id="{4E2EE020-AA02-9B72-3A01-EFBFE7AFEDDD}"/>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65981172-C04B-D914-27B7-BD140003A25C}"/>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27650" name="Title 1"/>
          <p:cNvSpPr>
            <a:spLocks noGrp="1"/>
          </p:cNvSpPr>
          <p:nvPr>
            <p:ph type="title"/>
          </p:nvPr>
        </p:nvSpPr>
        <p:spPr>
          <a:xfrm>
            <a:off x="1981200" y="457200"/>
            <a:ext cx="8229600" cy="1143000"/>
          </a:xfrm>
        </p:spPr>
        <p:txBody>
          <a:bodyPr rtlCol="0">
            <a:normAutofit fontScale="90000"/>
          </a:bodyPr>
          <a:lstStyle/>
          <a:p>
            <a:pPr>
              <a:defRPr/>
            </a:pPr>
            <a:r>
              <a:rPr lang="en-US" altLang="en-US" b="1" dirty="0">
                <a:ea typeface="ＭＳ Ｐゴシック" pitchFamily="-84" charset="-128"/>
                <a:cs typeface="Arial" charset="0"/>
              </a:rPr>
              <a:t>Straight-Line Depreciation Schedule</a:t>
            </a:r>
          </a:p>
        </p:txBody>
      </p:sp>
      <p:pic>
        <p:nvPicPr>
          <p:cNvPr id="2" name="Picture 1"/>
          <p:cNvPicPr>
            <a:picLocks noChangeAspect="1"/>
          </p:cNvPicPr>
          <p:nvPr/>
        </p:nvPicPr>
        <p:blipFill>
          <a:blip r:embed="rId3"/>
          <a:stretch>
            <a:fillRect/>
          </a:stretch>
        </p:blipFill>
        <p:spPr>
          <a:xfrm>
            <a:off x="2184148" y="2280518"/>
            <a:ext cx="7823705" cy="2938315"/>
          </a:xfrm>
          <a:prstGeom prst="rect">
            <a:avLst/>
          </a:prstGeom>
        </p:spPr>
      </p:pic>
      <p:sp>
        <p:nvSpPr>
          <p:cNvPr id="4" name="TextBox 3">
            <a:extLst>
              <a:ext uri="{FF2B5EF4-FFF2-40B4-BE49-F238E27FC236}">
                <a16:creationId xmlns:a16="http://schemas.microsoft.com/office/drawing/2014/main" id="{0351DF2C-13D1-2585-B1B2-3AD8407FA7E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8730F83E-DBDC-89D1-6A3B-8DA81352F598}"/>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31075" name="Rectangle 11"/>
          <p:cNvSpPr>
            <a:spLocks noGrp="1" noChangeArrowheads="1"/>
          </p:cNvSpPr>
          <p:nvPr>
            <p:ph type="title"/>
          </p:nvPr>
        </p:nvSpPr>
        <p:spPr>
          <a:xfrm>
            <a:off x="1981200" y="457200"/>
            <a:ext cx="8229600" cy="1143000"/>
          </a:xfrm>
        </p:spPr>
        <p:txBody>
          <a:bodyPr/>
          <a:lstStyle/>
          <a:p>
            <a:pPr eaLnBrk="1" hangingPunct="1"/>
            <a:r>
              <a:rPr lang="en-US" altLang="en-US" b="1" dirty="0">
                <a:ea typeface="ＭＳ Ｐゴシック" pitchFamily="-84" charset="-128"/>
                <a:cs typeface="Arial" charset="0"/>
              </a:rPr>
              <a:t>Units-of-Production Method</a:t>
            </a:r>
          </a:p>
        </p:txBody>
      </p:sp>
      <p:grpSp>
        <p:nvGrpSpPr>
          <p:cNvPr id="131076" name="Group 22"/>
          <p:cNvGrpSpPr>
            <a:grpSpLocks/>
          </p:cNvGrpSpPr>
          <p:nvPr/>
        </p:nvGrpSpPr>
        <p:grpSpPr bwMode="auto">
          <a:xfrm>
            <a:off x="1810466" y="3012489"/>
            <a:ext cx="8647985" cy="2531287"/>
            <a:chOff x="60" y="1864"/>
            <a:chExt cx="5568" cy="1640"/>
          </a:xfrm>
        </p:grpSpPr>
        <p:grpSp>
          <p:nvGrpSpPr>
            <p:cNvPr id="131086" name="Group 21"/>
            <p:cNvGrpSpPr>
              <a:grpSpLocks/>
            </p:cNvGrpSpPr>
            <p:nvPr/>
          </p:nvGrpSpPr>
          <p:grpSpPr bwMode="auto">
            <a:xfrm>
              <a:off x="60" y="2496"/>
              <a:ext cx="5568" cy="1008"/>
              <a:chOff x="60" y="2496"/>
              <a:chExt cx="5568" cy="1008"/>
            </a:xfrm>
          </p:grpSpPr>
          <p:sp>
            <p:nvSpPr>
              <p:cNvPr id="131088" name="Rectangle 3"/>
              <p:cNvSpPr>
                <a:spLocks noChangeArrowheads="1"/>
              </p:cNvSpPr>
              <p:nvPr/>
            </p:nvSpPr>
            <p:spPr bwMode="auto">
              <a:xfrm>
                <a:off x="60" y="2496"/>
                <a:ext cx="5568" cy="1008"/>
              </a:xfrm>
              <a:prstGeom prst="rect">
                <a:avLst/>
              </a:prstGeom>
              <a:solidFill>
                <a:srgbClr val="F6E9B4"/>
              </a:solidFill>
              <a:ln w="9525">
                <a:solidFill>
                  <a:srgbClr val="663300"/>
                </a:solidFill>
                <a:miter lim="800000"/>
                <a:headEnd/>
                <a:tailEnd/>
              </a:ln>
              <a:effectLst>
                <a:outerShdw dist="35921" dir="2700000" algn="ctr" rotWithShape="0">
                  <a:schemeClr val="tx2"/>
                </a:outerShdw>
              </a:effectLst>
            </p:spPr>
            <p:txBody>
              <a:bodyPr wrap="none" anchor="ctr"/>
              <a:lstStyle/>
              <a:p>
                <a:endParaRPr lang="en-US" altLang="en-US" dirty="0">
                  <a:solidFill>
                    <a:srgbClr val="862110"/>
                  </a:solidFill>
                  <a:latin typeface="Calibri" pitchFamily="-84" charset="0"/>
                </a:endParaRPr>
              </a:p>
            </p:txBody>
          </p:sp>
          <p:sp>
            <p:nvSpPr>
              <p:cNvPr id="131089" name="Rectangle 4"/>
              <p:cNvSpPr>
                <a:spLocks noChangeArrowheads="1"/>
              </p:cNvSpPr>
              <p:nvPr/>
            </p:nvSpPr>
            <p:spPr bwMode="auto">
              <a:xfrm>
                <a:off x="145" y="2507"/>
                <a:ext cx="958" cy="337"/>
              </a:xfrm>
              <a:prstGeom prst="rect">
                <a:avLst/>
              </a:prstGeom>
              <a:noFill/>
              <a:ln w="12700">
                <a:noFill/>
                <a:miter lim="800000"/>
                <a:headEnd/>
                <a:tailEnd/>
              </a:ln>
            </p:spPr>
            <p:txBody>
              <a:bodyPr lIns="90488" tIns="44450" rIns="90488" bIns="44450">
                <a:spAutoFit/>
              </a:bodyPr>
              <a:lstStyle/>
              <a:p>
                <a:r>
                  <a:rPr lang="en-US" altLang="en-US" sz="2800" dirty="0">
                    <a:solidFill>
                      <a:srgbClr val="862110"/>
                    </a:solidFill>
                    <a:latin typeface="Calibri" pitchFamily="-84" charset="0"/>
                  </a:rPr>
                  <a:t>Step 2:</a:t>
                </a:r>
              </a:p>
            </p:txBody>
          </p:sp>
          <p:grpSp>
            <p:nvGrpSpPr>
              <p:cNvPr id="131090" name="Group 5"/>
              <p:cNvGrpSpPr>
                <a:grpSpLocks/>
              </p:cNvGrpSpPr>
              <p:nvPr/>
            </p:nvGrpSpPr>
            <p:grpSpPr bwMode="auto">
              <a:xfrm>
                <a:off x="274" y="2657"/>
                <a:ext cx="5293" cy="836"/>
                <a:chOff x="274" y="2561"/>
                <a:chExt cx="5293" cy="836"/>
              </a:xfrm>
            </p:grpSpPr>
            <p:sp>
              <p:nvSpPr>
                <p:cNvPr id="131091" name="Rectangle 6"/>
                <p:cNvSpPr>
                  <a:spLocks noChangeArrowheads="1"/>
                </p:cNvSpPr>
                <p:nvPr/>
              </p:nvSpPr>
              <p:spPr bwMode="auto">
                <a:xfrm>
                  <a:off x="274" y="2708"/>
                  <a:ext cx="1237" cy="577"/>
                </a:xfrm>
                <a:prstGeom prst="rect">
                  <a:avLst/>
                </a:prstGeom>
                <a:solidFill>
                  <a:srgbClr val="F6E9B4"/>
                </a:solidFill>
                <a:ln w="12700">
                  <a:noFill/>
                  <a:miter lim="800000"/>
                  <a:headEnd/>
                  <a:tailEnd/>
                </a:ln>
              </p:spPr>
              <p:txBody>
                <a:bodyPr wrap="none" lIns="90488" tIns="44450" rIns="90488" bIns="44450">
                  <a:spAutoFit/>
                </a:bodyPr>
                <a:lstStyle/>
                <a:p>
                  <a:r>
                    <a:rPr lang="en-US" altLang="en-US" sz="2600" dirty="0">
                      <a:solidFill>
                        <a:srgbClr val="862110"/>
                      </a:solidFill>
                      <a:latin typeface="Calibri" pitchFamily="-84" charset="0"/>
                    </a:rPr>
                    <a:t>Depreciation</a:t>
                  </a:r>
                </a:p>
                <a:p>
                  <a:r>
                    <a:rPr lang="en-US" altLang="en-US" sz="2600" dirty="0">
                      <a:solidFill>
                        <a:srgbClr val="862110"/>
                      </a:solidFill>
                      <a:latin typeface="Calibri" pitchFamily="-84" charset="0"/>
                    </a:rPr>
                    <a:t>    Expense</a:t>
                  </a:r>
                </a:p>
              </p:txBody>
            </p:sp>
            <p:sp>
              <p:nvSpPr>
                <p:cNvPr id="131092" name="Rectangle 7"/>
                <p:cNvSpPr>
                  <a:spLocks noChangeArrowheads="1"/>
                </p:cNvSpPr>
                <p:nvPr/>
              </p:nvSpPr>
              <p:spPr bwMode="auto">
                <a:xfrm>
                  <a:off x="1810" y="2807"/>
                  <a:ext cx="225" cy="317"/>
                </a:xfrm>
                <a:prstGeom prst="rect">
                  <a:avLst/>
                </a:prstGeom>
                <a:solidFill>
                  <a:srgbClr val="F6E9B4"/>
                </a:solidFill>
                <a:ln w="12700">
                  <a:noFill/>
                  <a:miter lim="800000"/>
                  <a:headEnd/>
                  <a:tailEnd/>
                </a:ln>
              </p:spPr>
              <p:txBody>
                <a:bodyPr wrap="none" lIns="90488" tIns="44450" rIns="90488" bIns="44450">
                  <a:spAutoFit/>
                </a:bodyPr>
                <a:lstStyle/>
                <a:p>
                  <a:r>
                    <a:rPr lang="en-US" altLang="en-US" sz="2600" dirty="0">
                      <a:solidFill>
                        <a:srgbClr val="862110"/>
                      </a:solidFill>
                      <a:latin typeface="Calibri" pitchFamily="-84" charset="0"/>
                    </a:rPr>
                    <a:t>=</a:t>
                  </a:r>
                </a:p>
              </p:txBody>
            </p:sp>
            <p:sp>
              <p:nvSpPr>
                <p:cNvPr id="131093" name="Rectangle 8"/>
                <p:cNvSpPr>
                  <a:spLocks noChangeArrowheads="1"/>
                </p:cNvSpPr>
                <p:nvPr/>
              </p:nvSpPr>
              <p:spPr bwMode="auto">
                <a:xfrm>
                  <a:off x="2139" y="2708"/>
                  <a:ext cx="1237" cy="577"/>
                </a:xfrm>
                <a:prstGeom prst="rect">
                  <a:avLst/>
                </a:prstGeom>
                <a:solidFill>
                  <a:srgbClr val="F6E9B4"/>
                </a:solidFill>
                <a:ln w="12700">
                  <a:noFill/>
                  <a:miter lim="800000"/>
                  <a:headEnd/>
                  <a:tailEnd/>
                </a:ln>
              </p:spPr>
              <p:txBody>
                <a:bodyPr wrap="none" lIns="90488" tIns="44450" rIns="90488" bIns="44450">
                  <a:spAutoFit/>
                </a:bodyPr>
                <a:lstStyle/>
                <a:p>
                  <a:pPr algn="ctr"/>
                  <a:r>
                    <a:rPr lang="en-US" altLang="en-US" sz="2600" dirty="0">
                      <a:solidFill>
                        <a:srgbClr val="862110"/>
                      </a:solidFill>
                      <a:latin typeface="Calibri" pitchFamily="-84" charset="0"/>
                    </a:rPr>
                    <a:t>Depreciation</a:t>
                  </a:r>
                </a:p>
                <a:p>
                  <a:pPr algn="ctr"/>
                  <a:r>
                    <a:rPr lang="en-US" altLang="en-US" sz="2600" dirty="0">
                      <a:solidFill>
                        <a:srgbClr val="862110"/>
                      </a:solidFill>
                      <a:latin typeface="Calibri" pitchFamily="-84" charset="0"/>
                    </a:rPr>
                    <a:t>Per Unit</a:t>
                  </a:r>
                </a:p>
              </p:txBody>
            </p:sp>
            <p:sp>
              <p:nvSpPr>
                <p:cNvPr id="131094" name="Rectangle 9"/>
                <p:cNvSpPr>
                  <a:spLocks noChangeArrowheads="1"/>
                </p:cNvSpPr>
                <p:nvPr/>
              </p:nvSpPr>
              <p:spPr bwMode="auto">
                <a:xfrm>
                  <a:off x="3596" y="2781"/>
                  <a:ext cx="238" cy="317"/>
                </a:xfrm>
                <a:prstGeom prst="rect">
                  <a:avLst/>
                </a:prstGeom>
                <a:solidFill>
                  <a:srgbClr val="F6E9B4"/>
                </a:solidFill>
                <a:ln w="12700">
                  <a:noFill/>
                  <a:miter lim="800000"/>
                  <a:headEnd/>
                  <a:tailEnd/>
                </a:ln>
              </p:spPr>
              <p:txBody>
                <a:bodyPr lIns="90488" tIns="44450" rIns="90488" bIns="44450">
                  <a:spAutoFit/>
                </a:bodyPr>
                <a:lstStyle/>
                <a:p>
                  <a:r>
                    <a:rPr lang="en-US" altLang="en-US" sz="2600" b="1" dirty="0">
                      <a:solidFill>
                        <a:srgbClr val="862110"/>
                      </a:solidFill>
                      <a:latin typeface="Calibri" pitchFamily="-84" charset="0"/>
                    </a:rPr>
                    <a:t>×</a:t>
                  </a:r>
                </a:p>
              </p:txBody>
            </p:sp>
            <p:sp>
              <p:nvSpPr>
                <p:cNvPr id="131095" name="Rectangle 10"/>
                <p:cNvSpPr>
                  <a:spLocks noChangeArrowheads="1"/>
                </p:cNvSpPr>
                <p:nvPr/>
              </p:nvSpPr>
              <p:spPr bwMode="auto">
                <a:xfrm>
                  <a:off x="3889" y="2561"/>
                  <a:ext cx="1678" cy="836"/>
                </a:xfrm>
                <a:prstGeom prst="rect">
                  <a:avLst/>
                </a:prstGeom>
                <a:solidFill>
                  <a:srgbClr val="F6E9B4"/>
                </a:solidFill>
                <a:ln w="12700">
                  <a:noFill/>
                  <a:miter lim="800000"/>
                  <a:headEnd/>
                  <a:tailEnd/>
                </a:ln>
              </p:spPr>
              <p:txBody>
                <a:bodyPr lIns="90488" tIns="44450" rIns="90488" bIns="44450">
                  <a:spAutoFit/>
                </a:bodyPr>
                <a:lstStyle/>
                <a:p>
                  <a:pPr algn="ctr"/>
                  <a:r>
                    <a:rPr lang="en-US" altLang="en-US" sz="2600" dirty="0">
                      <a:solidFill>
                        <a:srgbClr val="862110"/>
                      </a:solidFill>
                      <a:latin typeface="Calibri" pitchFamily="-84" charset="0"/>
                    </a:rPr>
                    <a:t>Number of Units Produced</a:t>
                  </a:r>
                  <a:br>
                    <a:rPr lang="en-US" altLang="en-US" sz="2600" dirty="0">
                      <a:solidFill>
                        <a:srgbClr val="862110"/>
                      </a:solidFill>
                      <a:latin typeface="Calibri" pitchFamily="-84" charset="0"/>
                    </a:rPr>
                  </a:br>
                  <a:r>
                    <a:rPr lang="en-US" altLang="en-US" sz="2600" dirty="0">
                      <a:solidFill>
                        <a:srgbClr val="862110"/>
                      </a:solidFill>
                      <a:latin typeface="Calibri" pitchFamily="-84" charset="0"/>
                    </a:rPr>
                    <a:t>in the Period</a:t>
                  </a:r>
                </a:p>
              </p:txBody>
            </p:sp>
          </p:grpSp>
        </p:grpSp>
        <p:cxnSp>
          <p:nvCxnSpPr>
            <p:cNvPr id="18447" name="AutoShape 12"/>
            <p:cNvCxnSpPr>
              <a:cxnSpLocks noChangeShapeType="1"/>
              <a:stCxn id="131083" idx="2"/>
              <a:endCxn id="131093" idx="0"/>
            </p:cNvCxnSpPr>
            <p:nvPr/>
          </p:nvCxnSpPr>
          <p:spPr bwMode="auto">
            <a:xfrm rot="16200000" flipH="1">
              <a:off x="1398" y="1444"/>
              <a:ext cx="940" cy="1779"/>
            </a:xfrm>
            <a:prstGeom prst="bentConnector3">
              <a:avLst>
                <a:gd name="adj1" fmla="val 50000"/>
              </a:avLst>
            </a:prstGeom>
            <a:noFill/>
            <a:ln w="38100">
              <a:solidFill>
                <a:srgbClr val="FF0000"/>
              </a:solidFill>
              <a:miter lim="800000"/>
              <a:headEnd/>
              <a:tailEnd type="triangle" w="med" len="med"/>
            </a:ln>
            <a:effectLst>
              <a:outerShdw blurRad="63500" dist="38099" dir="2700000" algn="ctr" rotWithShape="0">
                <a:schemeClr val="tx2">
                  <a:alpha val="74997"/>
                </a:schemeClr>
              </a:outerShdw>
            </a:effectLst>
          </p:spPr>
        </p:cxnSp>
      </p:grpSp>
      <p:grpSp>
        <p:nvGrpSpPr>
          <p:cNvPr id="131077" name="Group 13"/>
          <p:cNvGrpSpPr>
            <a:grpSpLocks/>
          </p:cNvGrpSpPr>
          <p:nvPr/>
        </p:nvGrpSpPr>
        <p:grpSpPr bwMode="auto">
          <a:xfrm>
            <a:off x="1810466" y="1689592"/>
            <a:ext cx="8400335" cy="1510809"/>
            <a:chOff x="0" y="949"/>
            <a:chExt cx="4944" cy="875"/>
          </a:xfrm>
        </p:grpSpPr>
        <p:sp>
          <p:nvSpPr>
            <p:cNvPr id="131079" name="Rectangle 14"/>
            <p:cNvSpPr>
              <a:spLocks noChangeArrowheads="1"/>
            </p:cNvSpPr>
            <p:nvPr/>
          </p:nvSpPr>
          <p:spPr bwMode="auto">
            <a:xfrm>
              <a:off x="0" y="960"/>
              <a:ext cx="4944" cy="864"/>
            </a:xfrm>
            <a:prstGeom prst="rect">
              <a:avLst/>
            </a:prstGeom>
            <a:solidFill>
              <a:srgbClr val="F6E9B4"/>
            </a:solidFill>
            <a:ln w="9525">
              <a:solidFill>
                <a:schemeClr val="tx1"/>
              </a:solidFill>
              <a:miter lim="800000"/>
              <a:headEnd/>
              <a:tailEnd/>
            </a:ln>
            <a:effectLst>
              <a:outerShdw dist="35921" dir="2700000" algn="ctr" rotWithShape="0">
                <a:schemeClr val="tx2"/>
              </a:outerShdw>
            </a:effectLst>
          </p:spPr>
          <p:txBody>
            <a:bodyPr wrap="none" anchor="ctr"/>
            <a:lstStyle/>
            <a:p>
              <a:endParaRPr lang="en-US" altLang="en-US" dirty="0">
                <a:solidFill>
                  <a:srgbClr val="862110"/>
                </a:solidFill>
                <a:latin typeface="Calibri" pitchFamily="-84" charset="0"/>
              </a:endParaRPr>
            </a:p>
          </p:txBody>
        </p:sp>
        <p:grpSp>
          <p:nvGrpSpPr>
            <p:cNvPr id="131080" name="Group 15"/>
            <p:cNvGrpSpPr>
              <a:grpSpLocks/>
            </p:cNvGrpSpPr>
            <p:nvPr/>
          </p:nvGrpSpPr>
          <p:grpSpPr bwMode="auto">
            <a:xfrm>
              <a:off x="274" y="1200"/>
              <a:ext cx="3954" cy="515"/>
              <a:chOff x="274" y="1104"/>
              <a:chExt cx="3954" cy="515"/>
            </a:xfrm>
          </p:grpSpPr>
          <p:sp>
            <p:nvSpPr>
              <p:cNvPr id="131083" name="Rectangle 16"/>
              <p:cNvSpPr>
                <a:spLocks noChangeArrowheads="1"/>
              </p:cNvSpPr>
              <p:nvPr/>
            </p:nvSpPr>
            <p:spPr bwMode="auto">
              <a:xfrm>
                <a:off x="274" y="1104"/>
                <a:ext cx="1131" cy="515"/>
              </a:xfrm>
              <a:prstGeom prst="rect">
                <a:avLst/>
              </a:prstGeom>
              <a:noFill/>
              <a:ln w="12700">
                <a:noFill/>
                <a:miter lim="800000"/>
                <a:headEnd/>
                <a:tailEnd/>
              </a:ln>
            </p:spPr>
            <p:txBody>
              <a:bodyPr wrap="none" lIns="90488" tIns="44450" rIns="90488" bIns="44450">
                <a:spAutoFit/>
              </a:bodyPr>
              <a:lstStyle/>
              <a:p>
                <a:r>
                  <a:rPr lang="en-US" altLang="en-US" sz="2600" dirty="0">
                    <a:solidFill>
                      <a:srgbClr val="862110"/>
                    </a:solidFill>
                    <a:latin typeface="Calibri" pitchFamily="-84" charset="0"/>
                  </a:rPr>
                  <a:t>Depreciation</a:t>
                </a:r>
              </a:p>
              <a:p>
                <a:r>
                  <a:rPr lang="en-US" altLang="en-US" sz="2600" dirty="0">
                    <a:solidFill>
                      <a:srgbClr val="862110"/>
                    </a:solidFill>
                    <a:latin typeface="Calibri" pitchFamily="-84" charset="0"/>
                  </a:rPr>
                  <a:t>Per Unit</a:t>
                </a:r>
              </a:p>
            </p:txBody>
          </p:sp>
          <p:sp>
            <p:nvSpPr>
              <p:cNvPr id="131084" name="Rectangle 17"/>
              <p:cNvSpPr>
                <a:spLocks noChangeArrowheads="1"/>
              </p:cNvSpPr>
              <p:nvPr/>
            </p:nvSpPr>
            <p:spPr bwMode="auto">
              <a:xfrm>
                <a:off x="1807" y="1200"/>
                <a:ext cx="206" cy="284"/>
              </a:xfrm>
              <a:prstGeom prst="rect">
                <a:avLst/>
              </a:prstGeom>
              <a:noFill/>
              <a:ln w="12700">
                <a:noFill/>
                <a:miter lim="800000"/>
                <a:headEnd/>
                <a:tailEnd/>
              </a:ln>
            </p:spPr>
            <p:txBody>
              <a:bodyPr wrap="none" lIns="90488" tIns="44450" rIns="90488" bIns="44450">
                <a:spAutoFit/>
              </a:bodyPr>
              <a:lstStyle/>
              <a:p>
                <a:r>
                  <a:rPr lang="en-US" altLang="en-US" sz="2600" dirty="0">
                    <a:solidFill>
                      <a:srgbClr val="862110"/>
                    </a:solidFill>
                    <a:latin typeface="Calibri" pitchFamily="-84" charset="0"/>
                  </a:rPr>
                  <a:t>=</a:t>
                </a:r>
              </a:p>
            </p:txBody>
          </p:sp>
          <p:sp>
            <p:nvSpPr>
              <p:cNvPr id="131085" name="Rectangle 18"/>
              <p:cNvSpPr>
                <a:spLocks noChangeArrowheads="1"/>
              </p:cNvSpPr>
              <p:nvPr/>
            </p:nvSpPr>
            <p:spPr bwMode="auto">
              <a:xfrm>
                <a:off x="2096" y="1104"/>
                <a:ext cx="2132" cy="515"/>
              </a:xfrm>
              <a:prstGeom prst="rect">
                <a:avLst/>
              </a:prstGeom>
              <a:noFill/>
              <a:ln w="12700">
                <a:noFill/>
                <a:miter lim="800000"/>
                <a:headEnd/>
                <a:tailEnd/>
              </a:ln>
            </p:spPr>
            <p:txBody>
              <a:bodyPr wrap="none" lIns="90488" tIns="44450" rIns="90488" bIns="44450">
                <a:spAutoFit/>
              </a:bodyPr>
              <a:lstStyle/>
              <a:p>
                <a:r>
                  <a:rPr lang="en-US" altLang="en-US" sz="2600" dirty="0">
                    <a:solidFill>
                      <a:srgbClr val="862110"/>
                    </a:solidFill>
                    <a:latin typeface="Calibri" pitchFamily="-84" charset="0"/>
                  </a:rPr>
                  <a:t>    Cost  -  Salvage Value    </a:t>
                </a:r>
              </a:p>
              <a:p>
                <a:r>
                  <a:rPr lang="en-US" altLang="en-US" sz="2600" dirty="0">
                    <a:solidFill>
                      <a:srgbClr val="862110"/>
                    </a:solidFill>
                    <a:latin typeface="Calibri" pitchFamily="-84" charset="0"/>
                  </a:rPr>
                  <a:t> Total Units of Production</a:t>
                </a:r>
              </a:p>
            </p:txBody>
          </p:sp>
        </p:grpSp>
        <p:sp>
          <p:nvSpPr>
            <p:cNvPr id="131081" name="Rectangle 19"/>
            <p:cNvSpPr>
              <a:spLocks noChangeArrowheads="1"/>
            </p:cNvSpPr>
            <p:nvPr/>
          </p:nvSpPr>
          <p:spPr bwMode="auto">
            <a:xfrm>
              <a:off x="145" y="949"/>
              <a:ext cx="958" cy="302"/>
            </a:xfrm>
            <a:prstGeom prst="rect">
              <a:avLst/>
            </a:prstGeom>
            <a:noFill/>
            <a:ln w="12700">
              <a:noFill/>
              <a:miter lim="800000"/>
              <a:headEnd/>
              <a:tailEnd/>
            </a:ln>
          </p:spPr>
          <p:txBody>
            <a:bodyPr lIns="90488" tIns="44450" rIns="90488" bIns="44450">
              <a:spAutoFit/>
            </a:bodyPr>
            <a:lstStyle/>
            <a:p>
              <a:r>
                <a:rPr lang="en-US" altLang="en-US" sz="2800" dirty="0">
                  <a:solidFill>
                    <a:srgbClr val="862110"/>
                  </a:solidFill>
                  <a:latin typeface="Calibri" pitchFamily="-84" charset="0"/>
                </a:rPr>
                <a:t>Step 1:</a:t>
              </a:r>
            </a:p>
          </p:txBody>
        </p:sp>
        <p:sp>
          <p:nvSpPr>
            <p:cNvPr id="58377" name="Line 20"/>
            <p:cNvSpPr>
              <a:spLocks noChangeShapeType="1"/>
            </p:cNvSpPr>
            <p:nvPr/>
          </p:nvSpPr>
          <p:spPr bwMode="auto">
            <a:xfrm>
              <a:off x="2064" y="1488"/>
              <a:ext cx="2496" cy="0"/>
            </a:xfrm>
            <a:prstGeom prst="line">
              <a:avLst/>
            </a:prstGeom>
            <a:noFill/>
            <a:ln w="28575">
              <a:solidFill>
                <a:schemeClr val="accent2">
                  <a:lumMod val="75000"/>
                </a:schemeClr>
              </a:solidFill>
              <a:round/>
              <a:headEnd/>
              <a:tailEnd/>
            </a:ln>
          </p:spPr>
          <p:txBody>
            <a:bodyPr/>
            <a:lstStyle/>
            <a:p>
              <a:pPr>
                <a:defRPr/>
              </a:pPr>
              <a:endParaRPr lang="en-US" dirty="0">
                <a:solidFill>
                  <a:schemeClr val="accent3">
                    <a:lumMod val="75000"/>
                  </a:schemeClr>
                </a:solidFill>
                <a:ea typeface="Arial" pitchFamily="-84" charset="0"/>
                <a:cs typeface="Arial" pitchFamily="-84" charset="0"/>
              </a:endParaRPr>
            </a:p>
          </p:txBody>
        </p:sp>
      </p:grpSp>
      <p:sp>
        <p:nvSpPr>
          <p:cNvPr id="3" name="TextBox 2">
            <a:extLst>
              <a:ext uri="{FF2B5EF4-FFF2-40B4-BE49-F238E27FC236}">
                <a16:creationId xmlns:a16="http://schemas.microsoft.com/office/drawing/2014/main" id="{6F2B6D03-684F-5D3D-FF27-B2DA937823D5}"/>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8A604A6E-01FE-0FC7-6B52-2C74CBD0593F}"/>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grpSp>
        <p:nvGrpSpPr>
          <p:cNvPr id="5" name="Group 33"/>
          <p:cNvGrpSpPr>
            <a:grpSpLocks/>
          </p:cNvGrpSpPr>
          <p:nvPr/>
        </p:nvGrpSpPr>
        <p:grpSpPr bwMode="auto">
          <a:xfrm>
            <a:off x="1752600" y="4938955"/>
            <a:ext cx="8458200" cy="1072351"/>
            <a:chOff x="228600" y="4267200"/>
            <a:chExt cx="8763000" cy="1273183"/>
          </a:xfrm>
        </p:grpSpPr>
        <p:pic>
          <p:nvPicPr>
            <p:cNvPr id="132105" name="Picture 5" descr="C:\Documents and Settings\Administrator\Local Settings\Temporary Internet Files\Content.IE5\K8Q5KUIX\MMj02867840000[1].gif"/>
            <p:cNvPicPr>
              <a:picLocks noChangeAspect="1" noChangeArrowheads="1" noCrop="1"/>
            </p:cNvPicPr>
            <p:nvPr/>
          </p:nvPicPr>
          <p:blipFill>
            <a:blip r:embed="rId3" cstate="print"/>
            <a:srcRect/>
            <a:stretch>
              <a:fillRect/>
            </a:stretch>
          </p:blipFill>
          <p:spPr bwMode="auto">
            <a:xfrm>
              <a:off x="3962400" y="4343399"/>
              <a:ext cx="1143000" cy="1180681"/>
            </a:xfrm>
            <a:prstGeom prst="rect">
              <a:avLst/>
            </a:prstGeom>
            <a:noFill/>
            <a:ln w="9525">
              <a:noFill/>
              <a:miter lim="800000"/>
              <a:headEnd/>
              <a:tailEnd/>
            </a:ln>
          </p:spPr>
        </p:pic>
        <p:grpSp>
          <p:nvGrpSpPr>
            <p:cNvPr id="132106" name="Group 21"/>
            <p:cNvGrpSpPr>
              <a:grpSpLocks/>
            </p:cNvGrpSpPr>
            <p:nvPr/>
          </p:nvGrpSpPr>
          <p:grpSpPr bwMode="auto">
            <a:xfrm>
              <a:off x="228600" y="4267200"/>
              <a:ext cx="8763000" cy="1273183"/>
              <a:chOff x="60" y="2496"/>
              <a:chExt cx="5568" cy="1022"/>
            </a:xfrm>
          </p:grpSpPr>
          <p:sp>
            <p:nvSpPr>
              <p:cNvPr id="132108" name="Rectangle 3"/>
              <p:cNvSpPr>
                <a:spLocks noChangeArrowheads="1"/>
              </p:cNvSpPr>
              <p:nvPr/>
            </p:nvSpPr>
            <p:spPr bwMode="auto">
              <a:xfrm>
                <a:off x="60" y="2496"/>
                <a:ext cx="5568" cy="1008"/>
              </a:xfrm>
              <a:prstGeom prst="rect">
                <a:avLst/>
              </a:prstGeom>
              <a:solidFill>
                <a:srgbClr val="F6E9B4"/>
              </a:solidFill>
              <a:ln w="9525">
                <a:solidFill>
                  <a:srgbClr val="663300"/>
                </a:solidFill>
                <a:miter lim="800000"/>
                <a:headEnd/>
                <a:tailEnd/>
              </a:ln>
              <a:effectLst>
                <a:outerShdw dist="35921" dir="2700000" algn="ctr" rotWithShape="0">
                  <a:schemeClr val="tx2"/>
                </a:outerShdw>
              </a:effectLst>
            </p:spPr>
            <p:txBody>
              <a:bodyPr wrap="none" anchor="ctr"/>
              <a:lstStyle/>
              <a:p>
                <a:endParaRPr lang="en-US" altLang="en-US" sz="1200" dirty="0">
                  <a:solidFill>
                    <a:srgbClr val="862110"/>
                  </a:solidFill>
                </a:endParaRPr>
              </a:p>
            </p:txBody>
          </p:sp>
          <p:sp>
            <p:nvSpPr>
              <p:cNvPr id="132109" name="Rectangle 4"/>
              <p:cNvSpPr>
                <a:spLocks noChangeArrowheads="1"/>
              </p:cNvSpPr>
              <p:nvPr/>
            </p:nvSpPr>
            <p:spPr bwMode="auto">
              <a:xfrm>
                <a:off x="145" y="2507"/>
                <a:ext cx="958" cy="350"/>
              </a:xfrm>
              <a:prstGeom prst="rect">
                <a:avLst/>
              </a:prstGeom>
              <a:noFill/>
              <a:ln w="12700">
                <a:noFill/>
                <a:miter lim="800000"/>
                <a:headEnd/>
                <a:tailEnd/>
              </a:ln>
            </p:spPr>
            <p:txBody>
              <a:bodyPr lIns="90488" tIns="44450" rIns="90488" bIns="44450">
                <a:spAutoFit/>
              </a:bodyPr>
              <a:lstStyle/>
              <a:p>
                <a:r>
                  <a:rPr lang="en-US" altLang="en-US" dirty="0">
                    <a:solidFill>
                      <a:srgbClr val="862110"/>
                    </a:solidFill>
                  </a:rPr>
                  <a:t>Step 2:</a:t>
                </a:r>
              </a:p>
            </p:txBody>
          </p:sp>
          <p:grpSp>
            <p:nvGrpSpPr>
              <p:cNvPr id="132110" name="Group 5"/>
              <p:cNvGrpSpPr>
                <a:grpSpLocks/>
              </p:cNvGrpSpPr>
              <p:nvPr/>
            </p:nvGrpSpPr>
            <p:grpSpPr bwMode="auto">
              <a:xfrm>
                <a:off x="274" y="2640"/>
                <a:ext cx="3546" cy="878"/>
                <a:chOff x="274" y="2544"/>
                <a:chExt cx="3546" cy="878"/>
              </a:xfrm>
            </p:grpSpPr>
            <p:sp>
              <p:nvSpPr>
                <p:cNvPr id="132111" name="Rectangle 6"/>
                <p:cNvSpPr>
                  <a:spLocks noChangeArrowheads="1"/>
                </p:cNvSpPr>
                <p:nvPr/>
              </p:nvSpPr>
              <p:spPr bwMode="auto">
                <a:xfrm>
                  <a:off x="274" y="2662"/>
                  <a:ext cx="914" cy="614"/>
                </a:xfrm>
                <a:prstGeom prst="rect">
                  <a:avLst/>
                </a:prstGeom>
                <a:solidFill>
                  <a:srgbClr val="F6E9B4"/>
                </a:solidFill>
                <a:ln w="12700">
                  <a:noFill/>
                  <a:miter lim="800000"/>
                  <a:headEnd/>
                  <a:tailEnd/>
                </a:ln>
              </p:spPr>
              <p:txBody>
                <a:bodyPr wrap="none" lIns="90488" tIns="44450" rIns="90488" bIns="44450">
                  <a:spAutoFit/>
                </a:bodyPr>
                <a:lstStyle/>
                <a:p>
                  <a:r>
                    <a:rPr lang="en-US" altLang="en-US" dirty="0">
                      <a:solidFill>
                        <a:srgbClr val="862110"/>
                      </a:solidFill>
                    </a:rPr>
                    <a:t>Depreciation</a:t>
                  </a:r>
                </a:p>
                <a:p>
                  <a:r>
                    <a:rPr lang="en-US" altLang="en-US" dirty="0">
                      <a:solidFill>
                        <a:srgbClr val="862110"/>
                      </a:solidFill>
                    </a:rPr>
                    <a:t>    Expense</a:t>
                  </a:r>
                </a:p>
              </p:txBody>
            </p:sp>
            <p:sp>
              <p:nvSpPr>
                <p:cNvPr id="132112" name="Rectangle 7"/>
                <p:cNvSpPr>
                  <a:spLocks noChangeArrowheads="1"/>
                </p:cNvSpPr>
                <p:nvPr/>
              </p:nvSpPr>
              <p:spPr bwMode="auto">
                <a:xfrm>
                  <a:off x="1174" y="2806"/>
                  <a:ext cx="196" cy="350"/>
                </a:xfrm>
                <a:prstGeom prst="rect">
                  <a:avLst/>
                </a:prstGeom>
                <a:solidFill>
                  <a:srgbClr val="F6E9B4"/>
                </a:solidFill>
                <a:ln w="12700">
                  <a:noFill/>
                  <a:miter lim="800000"/>
                  <a:headEnd/>
                  <a:tailEnd/>
                </a:ln>
              </p:spPr>
              <p:txBody>
                <a:bodyPr wrap="none" lIns="90488" tIns="44450" rIns="90488" bIns="44450">
                  <a:spAutoFit/>
                </a:bodyPr>
                <a:lstStyle/>
                <a:p>
                  <a:r>
                    <a:rPr lang="en-US" altLang="en-US" dirty="0">
                      <a:solidFill>
                        <a:srgbClr val="862110"/>
                      </a:solidFill>
                    </a:rPr>
                    <a:t>=</a:t>
                  </a:r>
                </a:p>
              </p:txBody>
            </p:sp>
            <p:sp>
              <p:nvSpPr>
                <p:cNvPr id="132113" name="Rectangle 8"/>
                <p:cNvSpPr>
                  <a:spLocks noChangeArrowheads="1"/>
                </p:cNvSpPr>
                <p:nvPr/>
              </p:nvSpPr>
              <p:spPr bwMode="auto">
                <a:xfrm>
                  <a:off x="1385" y="2662"/>
                  <a:ext cx="914" cy="614"/>
                </a:xfrm>
                <a:prstGeom prst="rect">
                  <a:avLst/>
                </a:prstGeom>
                <a:solidFill>
                  <a:srgbClr val="F6E9B4"/>
                </a:solidFill>
                <a:ln w="12700">
                  <a:noFill/>
                  <a:miter lim="800000"/>
                  <a:headEnd/>
                  <a:tailEnd/>
                </a:ln>
              </p:spPr>
              <p:txBody>
                <a:bodyPr wrap="none" lIns="90488" tIns="44450" rIns="90488" bIns="44450">
                  <a:spAutoFit/>
                </a:bodyPr>
                <a:lstStyle/>
                <a:p>
                  <a:pPr algn="ctr"/>
                  <a:r>
                    <a:rPr lang="en-US" altLang="en-US" dirty="0">
                      <a:solidFill>
                        <a:srgbClr val="862110"/>
                      </a:solidFill>
                    </a:rPr>
                    <a:t>Depreciation</a:t>
                  </a:r>
                </a:p>
                <a:p>
                  <a:pPr algn="ctr"/>
                  <a:r>
                    <a:rPr lang="en-US" altLang="en-US" dirty="0">
                      <a:solidFill>
                        <a:srgbClr val="862110"/>
                      </a:solidFill>
                    </a:rPr>
                    <a:t>Per Unit</a:t>
                  </a:r>
                </a:p>
              </p:txBody>
            </p:sp>
            <p:sp>
              <p:nvSpPr>
                <p:cNvPr id="132114" name="Rectangle 9"/>
                <p:cNvSpPr>
                  <a:spLocks noChangeArrowheads="1"/>
                </p:cNvSpPr>
                <p:nvPr/>
              </p:nvSpPr>
              <p:spPr bwMode="auto">
                <a:xfrm>
                  <a:off x="2239" y="2783"/>
                  <a:ext cx="238" cy="350"/>
                </a:xfrm>
                <a:prstGeom prst="rect">
                  <a:avLst/>
                </a:prstGeom>
                <a:solidFill>
                  <a:srgbClr val="F6E9B4"/>
                </a:solidFill>
                <a:ln w="12700">
                  <a:noFill/>
                  <a:miter lim="800000"/>
                  <a:headEnd/>
                  <a:tailEnd/>
                </a:ln>
              </p:spPr>
              <p:txBody>
                <a:bodyPr lIns="90488" tIns="44450" rIns="90488" bIns="44450">
                  <a:spAutoFit/>
                </a:bodyPr>
                <a:lstStyle/>
                <a:p>
                  <a:r>
                    <a:rPr lang="en-US" altLang="en-US" b="1" dirty="0">
                      <a:solidFill>
                        <a:srgbClr val="862110"/>
                      </a:solidFill>
                    </a:rPr>
                    <a:t>×</a:t>
                  </a:r>
                </a:p>
              </p:txBody>
            </p:sp>
            <p:sp>
              <p:nvSpPr>
                <p:cNvPr id="132115" name="Rectangle 10"/>
                <p:cNvSpPr>
                  <a:spLocks noChangeArrowheads="1"/>
                </p:cNvSpPr>
                <p:nvPr/>
              </p:nvSpPr>
              <p:spPr bwMode="auto">
                <a:xfrm>
                  <a:off x="2159" y="2544"/>
                  <a:ext cx="1661" cy="878"/>
                </a:xfrm>
                <a:prstGeom prst="rect">
                  <a:avLst/>
                </a:prstGeom>
                <a:noFill/>
                <a:ln w="12700">
                  <a:noFill/>
                  <a:miter lim="800000"/>
                  <a:headEnd/>
                  <a:tailEnd/>
                </a:ln>
              </p:spPr>
              <p:txBody>
                <a:bodyPr lIns="90488" tIns="44450" rIns="90488" bIns="44450">
                  <a:spAutoFit/>
                </a:bodyPr>
                <a:lstStyle/>
                <a:p>
                  <a:pPr algn="ctr"/>
                  <a:r>
                    <a:rPr lang="en-US" altLang="en-US" dirty="0">
                      <a:solidFill>
                        <a:srgbClr val="862110"/>
                      </a:solidFill>
                    </a:rPr>
                    <a:t>Number of Units Produced</a:t>
                  </a:r>
                  <a:br>
                    <a:rPr lang="en-US" altLang="en-US" dirty="0">
                      <a:solidFill>
                        <a:srgbClr val="862110"/>
                      </a:solidFill>
                    </a:rPr>
                  </a:br>
                  <a:r>
                    <a:rPr lang="en-US" altLang="en-US" dirty="0">
                      <a:solidFill>
                        <a:srgbClr val="862110"/>
                      </a:solidFill>
                    </a:rPr>
                    <a:t>in the Period</a:t>
                  </a:r>
                </a:p>
              </p:txBody>
            </p:sp>
          </p:grpSp>
        </p:grpSp>
        <p:sp>
          <p:nvSpPr>
            <p:cNvPr id="30" name="TextBox 29"/>
            <p:cNvSpPr txBox="1"/>
            <p:nvPr/>
          </p:nvSpPr>
          <p:spPr>
            <a:xfrm>
              <a:off x="5791200" y="4684471"/>
              <a:ext cx="2579506" cy="438501"/>
            </a:xfrm>
            <a:prstGeom prst="rect">
              <a:avLst/>
            </a:prstGeom>
            <a:noFill/>
          </p:spPr>
          <p:txBody>
            <a:bodyPr wrap="none">
              <a:spAutoFit/>
            </a:bodyPr>
            <a:lstStyle/>
            <a:p>
              <a:pPr>
                <a:defRPr/>
              </a:pPr>
              <a:r>
                <a:rPr lang="en-US" dirty="0">
                  <a:solidFill>
                    <a:srgbClr val="862110"/>
                  </a:solidFill>
                </a:rPr>
                <a:t>= $0.25 × 7,000 </a:t>
              </a:r>
              <a:r>
                <a:rPr lang="en-US" dirty="0">
                  <a:solidFill>
                    <a:srgbClr val="002060"/>
                  </a:solidFill>
                  <a:effectLst>
                    <a:outerShdw blurRad="38100" dist="38100" dir="2700000" algn="tl">
                      <a:srgbClr val="C0C0C0"/>
                    </a:outerShdw>
                  </a:effectLst>
                </a:rPr>
                <a:t>= $</a:t>
              </a:r>
              <a:r>
                <a:rPr lang="en-US" dirty="0">
                  <a:solidFill>
                    <a:srgbClr val="002060"/>
                  </a:solidFill>
                </a:rPr>
                <a:t>1,750</a:t>
              </a:r>
            </a:p>
          </p:txBody>
        </p:sp>
      </p:grpSp>
      <p:sp>
        <p:nvSpPr>
          <p:cNvPr id="132099" name="Rectangle 3"/>
          <p:cNvSpPr>
            <a:spLocks noGrp="1" noChangeArrowheads="1"/>
          </p:cNvSpPr>
          <p:nvPr>
            <p:ph type="title"/>
          </p:nvPr>
        </p:nvSpPr>
        <p:spPr>
          <a:xfrm>
            <a:off x="2362200" y="457200"/>
            <a:ext cx="8001000" cy="960438"/>
          </a:xfrm>
        </p:spPr>
        <p:txBody>
          <a:bodyPr/>
          <a:lstStyle/>
          <a:p>
            <a:pPr eaLnBrk="1" hangingPunct="1"/>
            <a:r>
              <a:rPr lang="en-US" altLang="en-US" b="1" dirty="0">
                <a:ea typeface="ＭＳ Ｐゴシック" pitchFamily="-84" charset="-128"/>
                <a:cs typeface="Arial" charset="0"/>
              </a:rPr>
              <a:t>Units-of-Production Method</a:t>
            </a:r>
            <a:endParaRPr lang="en-US" altLang="en-US" b="1" dirty="0">
              <a:latin typeface="Arial" charset="0"/>
              <a:ea typeface="ＭＳ Ｐゴシック" pitchFamily="-84" charset="-128"/>
              <a:cs typeface="Arial" charset="0"/>
            </a:endParaRPr>
          </a:p>
        </p:txBody>
      </p:sp>
      <p:grpSp>
        <p:nvGrpSpPr>
          <p:cNvPr id="2" name="Group 32"/>
          <p:cNvGrpSpPr>
            <a:grpSpLocks/>
          </p:cNvGrpSpPr>
          <p:nvPr/>
        </p:nvGrpSpPr>
        <p:grpSpPr bwMode="auto">
          <a:xfrm>
            <a:off x="1752600" y="3653161"/>
            <a:ext cx="7620000" cy="1022350"/>
            <a:chOff x="228600" y="3047999"/>
            <a:chExt cx="7620000" cy="1022098"/>
          </a:xfrm>
        </p:grpSpPr>
        <p:grpSp>
          <p:nvGrpSpPr>
            <p:cNvPr id="132116" name="Group 13"/>
            <p:cNvGrpSpPr>
              <a:grpSpLocks/>
            </p:cNvGrpSpPr>
            <p:nvPr/>
          </p:nvGrpSpPr>
          <p:grpSpPr bwMode="auto">
            <a:xfrm>
              <a:off x="228600" y="3047999"/>
              <a:ext cx="7620000" cy="1022098"/>
              <a:chOff x="0" y="912"/>
              <a:chExt cx="4944" cy="941"/>
            </a:xfrm>
          </p:grpSpPr>
          <p:sp>
            <p:nvSpPr>
              <p:cNvPr id="132121" name="Rectangle 14"/>
              <p:cNvSpPr>
                <a:spLocks noChangeArrowheads="1"/>
              </p:cNvSpPr>
              <p:nvPr/>
            </p:nvSpPr>
            <p:spPr bwMode="auto">
              <a:xfrm>
                <a:off x="0" y="960"/>
                <a:ext cx="4944" cy="864"/>
              </a:xfrm>
              <a:prstGeom prst="rect">
                <a:avLst/>
              </a:prstGeom>
              <a:solidFill>
                <a:srgbClr val="F6E9B4"/>
              </a:solidFill>
              <a:ln w="9525">
                <a:solidFill>
                  <a:schemeClr val="tx1"/>
                </a:solidFill>
                <a:miter lim="800000"/>
                <a:headEnd/>
                <a:tailEnd/>
              </a:ln>
              <a:effectLst>
                <a:outerShdw dist="35921" dir="2700000" algn="ctr" rotWithShape="0">
                  <a:schemeClr val="tx2"/>
                </a:outerShdw>
              </a:effectLst>
            </p:spPr>
            <p:txBody>
              <a:bodyPr wrap="none" anchor="ctr"/>
              <a:lstStyle/>
              <a:p>
                <a:endParaRPr lang="en-US" altLang="en-US" sz="1200" dirty="0">
                  <a:solidFill>
                    <a:srgbClr val="862110"/>
                  </a:solidFill>
                </a:endParaRPr>
              </a:p>
            </p:txBody>
          </p:sp>
          <p:grpSp>
            <p:nvGrpSpPr>
              <p:cNvPr id="132122" name="Group 15"/>
              <p:cNvGrpSpPr>
                <a:grpSpLocks/>
              </p:cNvGrpSpPr>
              <p:nvPr/>
            </p:nvGrpSpPr>
            <p:grpSpPr bwMode="auto">
              <a:xfrm>
                <a:off x="274" y="1260"/>
                <a:ext cx="2734" cy="593"/>
                <a:chOff x="274" y="1164"/>
                <a:chExt cx="2734" cy="593"/>
              </a:xfrm>
            </p:grpSpPr>
            <p:sp>
              <p:nvSpPr>
                <p:cNvPr id="132125" name="Rectangle 16"/>
                <p:cNvSpPr>
                  <a:spLocks noChangeArrowheads="1"/>
                </p:cNvSpPr>
                <p:nvPr/>
              </p:nvSpPr>
              <p:spPr bwMode="auto">
                <a:xfrm>
                  <a:off x="274" y="1164"/>
                  <a:ext cx="900" cy="593"/>
                </a:xfrm>
                <a:prstGeom prst="rect">
                  <a:avLst/>
                </a:prstGeom>
                <a:noFill/>
                <a:ln w="12700">
                  <a:noFill/>
                  <a:miter lim="800000"/>
                  <a:headEnd/>
                  <a:tailEnd/>
                </a:ln>
              </p:spPr>
              <p:txBody>
                <a:bodyPr wrap="none" lIns="90488" tIns="44450" rIns="90488" bIns="44450">
                  <a:spAutoFit/>
                </a:bodyPr>
                <a:lstStyle/>
                <a:p>
                  <a:r>
                    <a:rPr lang="en-US" altLang="en-US" dirty="0">
                      <a:solidFill>
                        <a:srgbClr val="862110"/>
                      </a:solidFill>
                    </a:rPr>
                    <a:t>Depreciation</a:t>
                  </a:r>
                </a:p>
                <a:p>
                  <a:r>
                    <a:rPr lang="en-US" altLang="en-US" dirty="0">
                      <a:solidFill>
                        <a:srgbClr val="862110"/>
                      </a:solidFill>
                    </a:rPr>
                    <a:t>Per Unit</a:t>
                  </a:r>
                </a:p>
              </p:txBody>
            </p:sp>
            <p:sp>
              <p:nvSpPr>
                <p:cNvPr id="132126" name="Rectangle 17"/>
                <p:cNvSpPr>
                  <a:spLocks noChangeArrowheads="1"/>
                </p:cNvSpPr>
                <p:nvPr/>
              </p:nvSpPr>
              <p:spPr bwMode="auto">
                <a:xfrm>
                  <a:off x="1236" y="1260"/>
                  <a:ext cx="193" cy="338"/>
                </a:xfrm>
                <a:prstGeom prst="rect">
                  <a:avLst/>
                </a:prstGeom>
                <a:noFill/>
                <a:ln w="12700">
                  <a:noFill/>
                  <a:miter lim="800000"/>
                  <a:headEnd/>
                  <a:tailEnd/>
                </a:ln>
              </p:spPr>
              <p:txBody>
                <a:bodyPr wrap="none" lIns="90488" tIns="44450" rIns="90488" bIns="44450">
                  <a:spAutoFit/>
                </a:bodyPr>
                <a:lstStyle/>
                <a:p>
                  <a:r>
                    <a:rPr lang="en-US" altLang="en-US" dirty="0">
                      <a:solidFill>
                        <a:srgbClr val="862110"/>
                      </a:solidFill>
                    </a:rPr>
                    <a:t>=</a:t>
                  </a:r>
                </a:p>
              </p:txBody>
            </p:sp>
            <p:sp>
              <p:nvSpPr>
                <p:cNvPr id="132127" name="Rectangle 18"/>
                <p:cNvSpPr>
                  <a:spLocks noChangeArrowheads="1"/>
                </p:cNvSpPr>
                <p:nvPr/>
              </p:nvSpPr>
              <p:spPr bwMode="auto">
                <a:xfrm>
                  <a:off x="1339" y="1164"/>
                  <a:ext cx="1669" cy="593"/>
                </a:xfrm>
                <a:prstGeom prst="rect">
                  <a:avLst/>
                </a:prstGeom>
                <a:noFill/>
                <a:ln w="12700">
                  <a:noFill/>
                  <a:miter lim="800000"/>
                  <a:headEnd/>
                  <a:tailEnd/>
                </a:ln>
              </p:spPr>
              <p:txBody>
                <a:bodyPr wrap="none" lIns="90488" tIns="44450" rIns="90488" bIns="44450">
                  <a:spAutoFit/>
                </a:bodyPr>
                <a:lstStyle/>
                <a:p>
                  <a:r>
                    <a:rPr lang="en-US" altLang="en-US" dirty="0">
                      <a:solidFill>
                        <a:srgbClr val="862110"/>
                      </a:solidFill>
                    </a:rPr>
                    <a:t>    Cost  -  Salvage Value    </a:t>
                  </a:r>
                </a:p>
                <a:p>
                  <a:r>
                    <a:rPr lang="en-US" altLang="en-US" dirty="0">
                      <a:solidFill>
                        <a:srgbClr val="862110"/>
                      </a:solidFill>
                    </a:rPr>
                    <a:t> Total Units of Production</a:t>
                  </a:r>
                </a:p>
              </p:txBody>
            </p:sp>
          </p:grpSp>
          <p:sp>
            <p:nvSpPr>
              <p:cNvPr id="132123" name="Rectangle 19"/>
              <p:cNvSpPr>
                <a:spLocks noChangeArrowheads="1"/>
              </p:cNvSpPr>
              <p:nvPr/>
            </p:nvSpPr>
            <p:spPr bwMode="auto">
              <a:xfrm>
                <a:off x="145" y="912"/>
                <a:ext cx="958" cy="338"/>
              </a:xfrm>
              <a:prstGeom prst="rect">
                <a:avLst/>
              </a:prstGeom>
              <a:noFill/>
              <a:ln w="12700">
                <a:noFill/>
                <a:miter lim="800000"/>
                <a:headEnd/>
                <a:tailEnd/>
              </a:ln>
            </p:spPr>
            <p:txBody>
              <a:bodyPr lIns="90488" tIns="44450" rIns="90488" bIns="44450">
                <a:spAutoFit/>
              </a:bodyPr>
              <a:lstStyle/>
              <a:p>
                <a:r>
                  <a:rPr lang="en-US" altLang="en-US" dirty="0">
                    <a:solidFill>
                      <a:srgbClr val="862110"/>
                    </a:solidFill>
                  </a:rPr>
                  <a:t>Step 1:</a:t>
                </a:r>
              </a:p>
            </p:txBody>
          </p:sp>
          <p:sp>
            <p:nvSpPr>
              <p:cNvPr id="21" name="Line 20"/>
              <p:cNvSpPr>
                <a:spLocks noChangeShapeType="1"/>
              </p:cNvSpPr>
              <p:nvPr/>
            </p:nvSpPr>
            <p:spPr bwMode="auto">
              <a:xfrm>
                <a:off x="1442" y="1536"/>
                <a:ext cx="1751" cy="7"/>
              </a:xfrm>
              <a:prstGeom prst="line">
                <a:avLst/>
              </a:prstGeom>
              <a:noFill/>
              <a:ln w="19050">
                <a:solidFill>
                  <a:srgbClr val="953735"/>
                </a:solidFill>
                <a:round/>
                <a:headEnd/>
                <a:tailEnd/>
              </a:ln>
            </p:spPr>
            <p:txBody>
              <a:bodyPr/>
              <a:lstStyle/>
              <a:p>
                <a:pPr>
                  <a:defRPr/>
                </a:pPr>
                <a:endParaRPr lang="en-US" sz="1200" dirty="0">
                  <a:solidFill>
                    <a:schemeClr val="accent3">
                      <a:lumMod val="75000"/>
                    </a:schemeClr>
                  </a:solidFill>
                  <a:ea typeface="Arial" pitchFamily="-84" charset="0"/>
                  <a:cs typeface="Arial" pitchFamily="-84" charset="0"/>
                </a:endParaRPr>
              </a:p>
            </p:txBody>
          </p:sp>
        </p:grpSp>
        <p:sp>
          <p:nvSpPr>
            <p:cNvPr id="132117" name="Rectangle 17"/>
            <p:cNvSpPr>
              <a:spLocks noChangeArrowheads="1"/>
            </p:cNvSpPr>
            <p:nvPr/>
          </p:nvSpPr>
          <p:spPr bwMode="auto">
            <a:xfrm>
              <a:off x="5092700" y="3519371"/>
              <a:ext cx="298160" cy="366677"/>
            </a:xfrm>
            <a:prstGeom prst="rect">
              <a:avLst/>
            </a:prstGeom>
            <a:noFill/>
            <a:ln w="12700">
              <a:noFill/>
              <a:miter lim="800000"/>
              <a:headEnd/>
              <a:tailEnd/>
            </a:ln>
          </p:spPr>
          <p:txBody>
            <a:bodyPr wrap="none" lIns="90488" tIns="44450" rIns="90488" bIns="44450">
              <a:spAutoFit/>
            </a:bodyPr>
            <a:lstStyle/>
            <a:p>
              <a:r>
                <a:rPr lang="en-US" altLang="en-US" dirty="0">
                  <a:solidFill>
                    <a:srgbClr val="862110"/>
                  </a:solidFill>
                </a:rPr>
                <a:t>=</a:t>
              </a:r>
            </a:p>
          </p:txBody>
        </p:sp>
        <p:sp>
          <p:nvSpPr>
            <p:cNvPr id="132118" name="TextBox 25"/>
            <p:cNvSpPr txBox="1">
              <a:spLocks noChangeArrowheads="1"/>
            </p:cNvSpPr>
            <p:nvPr/>
          </p:nvSpPr>
          <p:spPr bwMode="auto">
            <a:xfrm>
              <a:off x="5410200" y="3395576"/>
              <a:ext cx="990600" cy="645953"/>
            </a:xfrm>
            <a:prstGeom prst="rect">
              <a:avLst/>
            </a:prstGeom>
            <a:noFill/>
            <a:ln w="9525">
              <a:noFill/>
              <a:miter lim="800000"/>
              <a:headEnd/>
              <a:tailEnd/>
            </a:ln>
          </p:spPr>
          <p:txBody>
            <a:bodyPr>
              <a:spAutoFit/>
            </a:bodyPr>
            <a:lstStyle/>
            <a:p>
              <a:r>
                <a:rPr lang="en-US" altLang="en-US" dirty="0">
                  <a:solidFill>
                    <a:srgbClr val="862110"/>
                  </a:solidFill>
                </a:rPr>
                <a:t>$9,000</a:t>
              </a:r>
              <a:br>
                <a:rPr lang="en-US" altLang="en-US" dirty="0">
                  <a:solidFill>
                    <a:srgbClr val="862110"/>
                  </a:solidFill>
                </a:rPr>
              </a:br>
              <a:r>
                <a:rPr lang="en-US" altLang="en-US" dirty="0">
                  <a:solidFill>
                    <a:srgbClr val="862110"/>
                  </a:solidFill>
                </a:rPr>
                <a:t>36,000</a:t>
              </a:r>
            </a:p>
          </p:txBody>
        </p:sp>
        <p:cxnSp>
          <p:nvCxnSpPr>
            <p:cNvPr id="28" name="Straight Connector 27"/>
            <p:cNvCxnSpPr>
              <a:stCxn id="132118" idx="1"/>
              <a:endCxn id="132118" idx="3"/>
            </p:cNvCxnSpPr>
            <p:nvPr/>
          </p:nvCxnSpPr>
          <p:spPr>
            <a:xfrm rot="10800000" flipH="1">
              <a:off x="5410200" y="3717759"/>
              <a:ext cx="990600" cy="1588"/>
            </a:xfrm>
            <a:prstGeom prst="line">
              <a:avLst/>
            </a:prstGeom>
            <a:ln w="19050">
              <a:solidFill>
                <a:srgbClr val="953735"/>
              </a:solidFill>
            </a:ln>
          </p:spPr>
          <p:style>
            <a:lnRef idx="1">
              <a:schemeClr val="accent1"/>
            </a:lnRef>
            <a:fillRef idx="0">
              <a:schemeClr val="accent1"/>
            </a:fillRef>
            <a:effectRef idx="0">
              <a:schemeClr val="accent1"/>
            </a:effectRef>
            <a:fontRef idx="minor">
              <a:schemeClr val="tx1"/>
            </a:fontRef>
          </p:style>
        </p:cxnSp>
        <p:sp>
          <p:nvSpPr>
            <p:cNvPr id="29" name="TextBox 28"/>
            <p:cNvSpPr txBox="1"/>
            <p:nvPr/>
          </p:nvSpPr>
          <p:spPr>
            <a:xfrm>
              <a:off x="6400800" y="3516197"/>
              <a:ext cx="1342034" cy="369241"/>
            </a:xfrm>
            <a:prstGeom prst="rect">
              <a:avLst/>
            </a:prstGeom>
            <a:noFill/>
          </p:spPr>
          <p:txBody>
            <a:bodyPr wrap="none">
              <a:spAutoFit/>
            </a:bodyPr>
            <a:lstStyle/>
            <a:p>
              <a:pPr>
                <a:defRPr/>
              </a:pPr>
              <a:r>
                <a:rPr lang="en-US" dirty="0">
                  <a:solidFill>
                    <a:srgbClr val="862110"/>
                  </a:solidFill>
                </a:rPr>
                <a:t>= </a:t>
              </a:r>
              <a:r>
                <a:rPr lang="en-US" dirty="0">
                  <a:solidFill>
                    <a:srgbClr val="002060"/>
                  </a:solidFill>
                  <a:effectLst>
                    <a:outerShdw blurRad="38100" dist="38100" dir="2700000" algn="tl">
                      <a:srgbClr val="C0C0C0"/>
                    </a:outerShdw>
                  </a:effectLst>
                </a:rPr>
                <a:t>$</a:t>
              </a:r>
              <a:r>
                <a:rPr lang="en-US" dirty="0">
                  <a:solidFill>
                    <a:srgbClr val="002060"/>
                  </a:solidFill>
                </a:rPr>
                <a:t>0.25/unit</a:t>
              </a:r>
            </a:p>
          </p:txBody>
        </p:sp>
      </p:grpSp>
      <p:sp>
        <p:nvSpPr>
          <p:cNvPr id="132102" name="TextBox 30"/>
          <p:cNvSpPr txBox="1">
            <a:spLocks noChangeArrowheads="1"/>
          </p:cNvSpPr>
          <p:nvPr/>
        </p:nvSpPr>
        <p:spPr bwMode="auto">
          <a:xfrm>
            <a:off x="5943600" y="1752600"/>
            <a:ext cx="4572000" cy="1569660"/>
          </a:xfrm>
          <a:prstGeom prst="rect">
            <a:avLst/>
          </a:prstGeom>
          <a:noFill/>
          <a:ln w="9525">
            <a:noFill/>
            <a:miter lim="800000"/>
            <a:headEnd/>
            <a:tailEnd/>
          </a:ln>
        </p:spPr>
        <p:txBody>
          <a:bodyPr>
            <a:spAutoFit/>
          </a:bodyPr>
          <a:lstStyle/>
          <a:p>
            <a:pPr algn="ctr"/>
            <a:r>
              <a:rPr lang="en-US" altLang="en-US" sz="2400" dirty="0"/>
              <a:t>Assume that 7,000 units were inspected during the first year. Depreciation would be calculated as follows:</a:t>
            </a:r>
          </a:p>
        </p:txBody>
      </p:sp>
      <p:pic>
        <p:nvPicPr>
          <p:cNvPr id="132104" name="Picture 32" descr="SL Depreciation Example 1.png"/>
          <p:cNvPicPr>
            <a:picLocks noChangeAspect="1"/>
          </p:cNvPicPr>
          <p:nvPr/>
        </p:nvPicPr>
        <p:blipFill>
          <a:blip r:embed="rId4" cstate="print"/>
          <a:srcRect/>
          <a:stretch>
            <a:fillRect/>
          </a:stretch>
        </p:blipFill>
        <p:spPr bwMode="auto">
          <a:xfrm>
            <a:off x="1752600" y="1722438"/>
            <a:ext cx="4114800" cy="1706562"/>
          </a:xfrm>
          <a:prstGeom prst="rect">
            <a:avLst/>
          </a:prstGeom>
          <a:noFill/>
          <a:ln w="9525">
            <a:noFill/>
            <a:miter lim="800000"/>
            <a:headEnd/>
            <a:tailEnd/>
          </a:ln>
        </p:spPr>
      </p:pic>
      <p:sp>
        <p:nvSpPr>
          <p:cNvPr id="4" name="TextBox 3">
            <a:extLst>
              <a:ext uri="{FF2B5EF4-FFF2-40B4-BE49-F238E27FC236}">
                <a16:creationId xmlns:a16="http://schemas.microsoft.com/office/drawing/2014/main" id="{4F4C29E4-57FD-DE26-AD6B-ACC5BB07D21C}"/>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nodeType="afterEffect">
                                  <p:stCondLst>
                                    <p:cond delay="200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par>
                          <p:cTn id="8" fill="hold" nodeType="afterGroup">
                            <p:stCondLst>
                              <p:cond delay="2500"/>
                            </p:stCondLst>
                            <p:childTnLst>
                              <p:par>
                                <p:cTn id="9" presetID="22" presetClass="entr" presetSubtype="8" fill="hold" nodeType="afterEffect">
                                  <p:stCondLst>
                                    <p:cond delay="1000"/>
                                  </p:stCondLst>
                                  <p:childTnLst>
                                    <p:set>
                                      <p:cBhvr>
                                        <p:cTn id="10" dur="1" fill="hold">
                                          <p:stCondLst>
                                            <p:cond delay="0"/>
                                          </p:stCondLst>
                                        </p:cTn>
                                        <p:tgtEl>
                                          <p:spTgt spid="5"/>
                                        </p:tgtEl>
                                        <p:attrNameLst>
                                          <p:attrName>style.visibility</p:attrName>
                                        </p:attrNameLst>
                                      </p:cBhvr>
                                      <p:to>
                                        <p:strVal val="visible"/>
                                      </p:to>
                                    </p:set>
                                    <p:animEffect transition="in" filter="wipe(left)">
                                      <p:cBhvr>
                                        <p:cTn id="11"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49C0BDFC-2370-20A5-3AB6-23FADD6A03AA}"/>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33123" name="Title 1"/>
          <p:cNvSpPr>
            <a:spLocks noGrp="1"/>
          </p:cNvSpPr>
          <p:nvPr>
            <p:ph type="title"/>
          </p:nvPr>
        </p:nvSpPr>
        <p:spPr>
          <a:xfrm>
            <a:off x="1981200" y="533400"/>
            <a:ext cx="8229600" cy="1295400"/>
          </a:xfrm>
        </p:spPr>
        <p:txBody>
          <a:bodyPr/>
          <a:lstStyle/>
          <a:p>
            <a:pPr eaLnBrk="1" hangingPunct="1"/>
            <a:r>
              <a:rPr lang="en-US" altLang="en-US" sz="3200" b="1" dirty="0">
                <a:latin typeface="Arial" charset="0"/>
                <a:ea typeface="ＭＳ Ｐゴシック" pitchFamily="-84" charset="-128"/>
                <a:cs typeface="Arial" charset="0"/>
              </a:rPr>
              <a:t>Units-of-Production</a:t>
            </a:r>
            <a:br>
              <a:rPr lang="en-US" altLang="en-US" sz="3200" b="1" dirty="0">
                <a:latin typeface="Arial" charset="0"/>
                <a:ea typeface="ＭＳ Ｐゴシック" pitchFamily="-84" charset="-128"/>
                <a:cs typeface="Arial" charset="0"/>
              </a:rPr>
            </a:br>
            <a:r>
              <a:rPr lang="en-US" altLang="en-US" sz="3200" b="1" dirty="0">
                <a:latin typeface="Arial" charset="0"/>
                <a:ea typeface="ＭＳ Ｐゴシック" pitchFamily="-84" charset="-128"/>
                <a:cs typeface="Arial" charset="0"/>
              </a:rPr>
              <a:t>Depreciation Schedule</a:t>
            </a:r>
          </a:p>
        </p:txBody>
      </p:sp>
      <p:grpSp>
        <p:nvGrpSpPr>
          <p:cNvPr id="2" name="Group 10"/>
          <p:cNvGrpSpPr>
            <a:grpSpLocks/>
          </p:cNvGrpSpPr>
          <p:nvPr/>
        </p:nvGrpSpPr>
        <p:grpSpPr bwMode="auto">
          <a:xfrm>
            <a:off x="2362200" y="4650654"/>
            <a:ext cx="5181600" cy="919222"/>
            <a:chOff x="1752600" y="4513018"/>
            <a:chExt cx="5181600" cy="919533"/>
          </a:xfrm>
        </p:grpSpPr>
        <p:cxnSp>
          <p:nvCxnSpPr>
            <p:cNvPr id="133127" name="Straight Arrow Connector 7"/>
            <p:cNvCxnSpPr>
              <a:cxnSpLocks noChangeShapeType="1"/>
            </p:cNvCxnSpPr>
            <p:nvPr/>
          </p:nvCxnSpPr>
          <p:spPr bwMode="auto">
            <a:xfrm flipH="1" flipV="1">
              <a:off x="3173579" y="4513018"/>
              <a:ext cx="1219200" cy="612981"/>
            </a:xfrm>
            <a:prstGeom prst="straightConnector1">
              <a:avLst/>
            </a:prstGeom>
            <a:noFill/>
            <a:ln w="28575">
              <a:solidFill>
                <a:srgbClr val="FF0000"/>
              </a:solidFill>
              <a:round/>
              <a:headEnd/>
              <a:tailEnd type="arrow" w="med" len="med"/>
            </a:ln>
            <a:effectLst>
              <a:outerShdw dist="38100" dir="2700000" algn="tl" rotWithShape="0">
                <a:srgbClr val="808080">
                  <a:alpha val="39998"/>
                </a:srgbClr>
              </a:outerShdw>
            </a:effectLst>
          </p:spPr>
        </p:cxnSp>
        <p:sp>
          <p:nvSpPr>
            <p:cNvPr id="133128" name="TextBox 4"/>
            <p:cNvSpPr txBox="1">
              <a:spLocks noChangeArrowheads="1"/>
            </p:cNvSpPr>
            <p:nvPr/>
          </p:nvSpPr>
          <p:spPr bwMode="auto">
            <a:xfrm>
              <a:off x="1752600" y="5032306"/>
              <a:ext cx="5181600" cy="400245"/>
            </a:xfrm>
            <a:prstGeom prst="rect">
              <a:avLst/>
            </a:prstGeom>
            <a:solidFill>
              <a:srgbClr val="CEB500"/>
            </a:solidFill>
            <a:ln w="9525">
              <a:solidFill>
                <a:srgbClr val="8A7007"/>
              </a:solidFill>
              <a:miter lim="800000"/>
              <a:headEnd/>
              <a:tailEnd/>
            </a:ln>
            <a:effectLst>
              <a:outerShdw dist="38100" dir="2700000" algn="tl" rotWithShape="0">
                <a:srgbClr val="808080">
                  <a:alpha val="39998"/>
                </a:srgbClr>
              </a:outerShdw>
            </a:effectLst>
          </p:spPr>
          <p:txBody>
            <a:bodyPr wrap="square">
              <a:spAutoFit/>
            </a:bodyPr>
            <a:lstStyle/>
            <a:p>
              <a:pPr algn="ctr"/>
              <a:r>
                <a:rPr lang="en-US" altLang="en-US" sz="2000" dirty="0"/>
                <a:t>Units produced and sold during the period.</a:t>
              </a:r>
            </a:p>
          </p:txBody>
        </p:sp>
      </p:grpSp>
      <p:pic>
        <p:nvPicPr>
          <p:cNvPr id="3" name="Picture 2"/>
          <p:cNvPicPr>
            <a:picLocks noChangeAspect="1"/>
          </p:cNvPicPr>
          <p:nvPr/>
        </p:nvPicPr>
        <p:blipFill>
          <a:blip r:embed="rId3"/>
          <a:stretch>
            <a:fillRect/>
          </a:stretch>
        </p:blipFill>
        <p:spPr>
          <a:xfrm>
            <a:off x="2232729" y="1958267"/>
            <a:ext cx="7726542" cy="2602997"/>
          </a:xfrm>
          <a:prstGeom prst="rect">
            <a:avLst/>
          </a:prstGeom>
        </p:spPr>
      </p:pic>
      <p:sp>
        <p:nvSpPr>
          <p:cNvPr id="5" name="TextBox 4">
            <a:extLst>
              <a:ext uri="{FF2B5EF4-FFF2-40B4-BE49-F238E27FC236}">
                <a16:creationId xmlns:a16="http://schemas.microsoft.com/office/drawing/2014/main" id="{B2DE6675-3633-7CCC-33EC-7841D80E3DBD}"/>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3CFCE000-33C1-1C98-F250-F24C92E8B4BF}"/>
              </a:ext>
            </a:extLst>
          </p:cNvPr>
          <p:cNvSpPr/>
          <p:nvPr/>
        </p:nvSpPr>
        <p:spPr>
          <a:xfrm>
            <a:off x="762000" y="659732"/>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34146" name="Rectangle 2"/>
          <p:cNvSpPr>
            <a:spLocks noGrp="1" noChangeArrowheads="1"/>
          </p:cNvSpPr>
          <p:nvPr>
            <p:ph type="title"/>
          </p:nvPr>
        </p:nvSpPr>
        <p:spPr>
          <a:xfrm>
            <a:off x="966537" y="755148"/>
            <a:ext cx="8229600" cy="1036638"/>
          </a:xfrm>
        </p:spPr>
        <p:txBody>
          <a:bodyPr>
            <a:normAutofit fontScale="90000"/>
          </a:bodyPr>
          <a:lstStyle/>
          <a:p>
            <a:pPr eaLnBrk="1" hangingPunct="1"/>
            <a:r>
              <a:rPr lang="en-US" altLang="en-US" b="1" dirty="0">
                <a:ea typeface="ＭＳ Ｐゴシック" pitchFamily="-84" charset="-128"/>
                <a:cs typeface="Arial" charset="0"/>
              </a:rPr>
              <a:t>Double-Declining-Balance Method (Accelerated)</a:t>
            </a:r>
          </a:p>
        </p:txBody>
      </p:sp>
      <p:pic>
        <p:nvPicPr>
          <p:cNvPr id="134148" name="Picture 27" descr="Double Declining Computation.png"/>
          <p:cNvPicPr>
            <a:picLocks noChangeAspect="1"/>
          </p:cNvPicPr>
          <p:nvPr/>
        </p:nvPicPr>
        <p:blipFill>
          <a:blip r:embed="rId3" cstate="print"/>
          <a:srcRect/>
          <a:stretch>
            <a:fillRect/>
          </a:stretch>
        </p:blipFill>
        <p:spPr bwMode="auto">
          <a:xfrm>
            <a:off x="1752600" y="3352800"/>
            <a:ext cx="8584024" cy="2608263"/>
          </a:xfrm>
          <a:prstGeom prst="rect">
            <a:avLst/>
          </a:prstGeom>
          <a:noFill/>
          <a:ln w="9525">
            <a:noFill/>
            <a:miter lim="800000"/>
            <a:headEnd/>
            <a:tailEnd/>
          </a:ln>
        </p:spPr>
      </p:pic>
      <p:pic>
        <p:nvPicPr>
          <p:cNvPr id="134149" name="Picture 32" descr="SL Depreciation Example 1.png"/>
          <p:cNvPicPr>
            <a:picLocks noChangeAspect="1"/>
          </p:cNvPicPr>
          <p:nvPr/>
        </p:nvPicPr>
        <p:blipFill>
          <a:blip r:embed="rId4" cstate="print"/>
          <a:srcRect/>
          <a:stretch>
            <a:fillRect/>
          </a:stretch>
        </p:blipFill>
        <p:spPr bwMode="auto">
          <a:xfrm>
            <a:off x="4415590" y="1646237"/>
            <a:ext cx="4114800" cy="1706563"/>
          </a:xfrm>
          <a:prstGeom prst="rect">
            <a:avLst/>
          </a:prstGeom>
          <a:noFill/>
          <a:ln w="9525">
            <a:noFill/>
            <a:miter lim="800000"/>
            <a:headEnd/>
            <a:tailEnd/>
          </a:ln>
        </p:spPr>
      </p:pic>
      <p:sp>
        <p:nvSpPr>
          <p:cNvPr id="3" name="TextBox 2">
            <a:extLst>
              <a:ext uri="{FF2B5EF4-FFF2-40B4-BE49-F238E27FC236}">
                <a16:creationId xmlns:a16="http://schemas.microsoft.com/office/drawing/2014/main" id="{D9E38B17-F359-7755-5B59-69AC391BB06A}"/>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EF7A85A9-C1C5-5884-F61C-8CECA4546240}"/>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35170" name="Rectangle 4"/>
          <p:cNvSpPr>
            <a:spLocks noGrp="1" noChangeArrowheads="1"/>
          </p:cNvSpPr>
          <p:nvPr>
            <p:ph type="title"/>
          </p:nvPr>
        </p:nvSpPr>
        <p:spPr>
          <a:xfrm>
            <a:off x="1981200" y="457200"/>
            <a:ext cx="8229600" cy="1066800"/>
          </a:xfrm>
        </p:spPr>
        <p:txBody>
          <a:bodyPr/>
          <a:lstStyle/>
          <a:p>
            <a:pPr eaLnBrk="1" hangingPunct="1"/>
            <a:r>
              <a:rPr lang="en-US" altLang="en-US" b="1" dirty="0">
                <a:ea typeface="ＭＳ Ｐゴシック" pitchFamily="-84" charset="-128"/>
                <a:cs typeface="Arial" charset="0"/>
              </a:rPr>
              <a:t>Double-Declining-Balance Method</a:t>
            </a:r>
            <a:endParaRPr lang="en-US" altLang="en-US" b="1" dirty="0">
              <a:latin typeface="Arial" charset="0"/>
              <a:ea typeface="ＭＳ Ｐゴシック" pitchFamily="-84" charset="-128"/>
              <a:cs typeface="Arial" charset="0"/>
            </a:endParaRPr>
          </a:p>
        </p:txBody>
      </p:sp>
      <p:pic>
        <p:nvPicPr>
          <p:cNvPr id="150530" name="Picture 2" descr="C:\Users\User\AppData\Local\Temp\SNAGHTML8f4668d.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10456" y="2161807"/>
            <a:ext cx="8481345" cy="2476746"/>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04B56FC7-CC11-1B75-B4EF-ED322A39B131}"/>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53899CCA-9A12-3143-8620-446905CF6EAE}"/>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36194" name="Rectangle 2"/>
          <p:cNvSpPr>
            <a:spLocks noChangeArrowheads="1"/>
          </p:cNvSpPr>
          <p:nvPr/>
        </p:nvSpPr>
        <p:spPr bwMode="auto">
          <a:xfrm>
            <a:off x="2209800" y="228600"/>
            <a:ext cx="7848600" cy="1143000"/>
          </a:xfrm>
          <a:prstGeom prst="rect">
            <a:avLst/>
          </a:prstGeom>
          <a:noFill/>
          <a:ln w="9525">
            <a:noFill/>
            <a:miter lim="800000"/>
            <a:headEnd/>
            <a:tailEnd/>
          </a:ln>
        </p:spPr>
        <p:txBody>
          <a:bodyPr/>
          <a:lstStyle/>
          <a:p>
            <a:endParaRPr lang="en-US" altLang="en-US" sz="4000" dirty="0">
              <a:solidFill>
                <a:schemeClr val="tx2"/>
              </a:solidFill>
              <a:latin typeface="Times New Roman" pitchFamily="-84" charset="0"/>
            </a:endParaRPr>
          </a:p>
        </p:txBody>
      </p:sp>
      <p:sp>
        <p:nvSpPr>
          <p:cNvPr id="136195" name="Rectangle 8"/>
          <p:cNvSpPr>
            <a:spLocks noGrp="1" noChangeArrowheads="1"/>
          </p:cNvSpPr>
          <p:nvPr>
            <p:ph type="title"/>
          </p:nvPr>
        </p:nvSpPr>
        <p:spPr>
          <a:xfrm>
            <a:off x="1981200" y="457200"/>
            <a:ext cx="8229600" cy="960438"/>
          </a:xfrm>
        </p:spPr>
        <p:txBody>
          <a:bodyPr/>
          <a:lstStyle/>
          <a:p>
            <a:pPr eaLnBrk="1" hangingPunct="1"/>
            <a:r>
              <a:rPr lang="en-US" altLang="en-US" b="1" dirty="0">
                <a:ea typeface="ＭＳ Ｐゴシック" pitchFamily="-84" charset="-128"/>
                <a:cs typeface="Arial" charset="0"/>
              </a:rPr>
              <a:t>Comparing Depreciation Methods</a:t>
            </a:r>
          </a:p>
        </p:txBody>
      </p:sp>
      <p:sp>
        <p:nvSpPr>
          <p:cNvPr id="10" name="TextBox 9"/>
          <p:cNvSpPr txBox="1"/>
          <p:nvPr/>
        </p:nvSpPr>
        <p:spPr>
          <a:xfrm>
            <a:off x="4114800" y="3886201"/>
            <a:ext cx="3962400" cy="461665"/>
          </a:xfrm>
          <a:prstGeom prst="rect">
            <a:avLst/>
          </a:prstGeom>
        </p:spPr>
        <p:style>
          <a:lnRef idx="0">
            <a:schemeClr val="accent3"/>
          </a:lnRef>
          <a:fillRef idx="3">
            <a:schemeClr val="accent3"/>
          </a:fillRef>
          <a:effectRef idx="3">
            <a:schemeClr val="accent3"/>
          </a:effectRef>
          <a:fontRef idx="minor">
            <a:schemeClr val="lt1"/>
          </a:fontRef>
        </p:style>
        <p:txBody>
          <a:bodyPr>
            <a:spAutoFit/>
          </a:bodyPr>
          <a:lstStyle/>
          <a:p>
            <a:pPr>
              <a:defRPr/>
            </a:pPr>
            <a:r>
              <a:rPr lang="en-US" sz="2400" dirty="0">
                <a:solidFill>
                  <a:srgbClr val="FFFFFF"/>
                </a:solidFill>
                <a:cs typeface="Arial" charset="0"/>
              </a:rPr>
              <a:t>Methods Used by Companies</a:t>
            </a:r>
          </a:p>
        </p:txBody>
      </p:sp>
      <p:pic>
        <p:nvPicPr>
          <p:cNvPr id="152579"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490036" y="4669758"/>
            <a:ext cx="3171825" cy="15144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 name="Picture 1"/>
          <p:cNvPicPr>
            <a:picLocks noChangeAspect="1"/>
          </p:cNvPicPr>
          <p:nvPr/>
        </p:nvPicPr>
        <p:blipFill>
          <a:blip r:embed="rId4"/>
          <a:stretch>
            <a:fillRect/>
          </a:stretch>
        </p:blipFill>
        <p:spPr>
          <a:xfrm>
            <a:off x="2579737" y="1371601"/>
            <a:ext cx="7304079" cy="2133601"/>
          </a:xfrm>
          <a:prstGeom prst="rect">
            <a:avLst/>
          </a:prstGeom>
        </p:spPr>
      </p:pic>
      <p:sp>
        <p:nvSpPr>
          <p:cNvPr id="4" name="TextBox 3">
            <a:extLst>
              <a:ext uri="{FF2B5EF4-FFF2-40B4-BE49-F238E27FC236}">
                <a16:creationId xmlns:a16="http://schemas.microsoft.com/office/drawing/2014/main" id="{AE5C2601-0406-7A43-C7CD-442B849AB808}"/>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E519EB1F-7D23-7E90-F407-836AEE303066}"/>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30050" name="Title 4"/>
          <p:cNvSpPr>
            <a:spLocks noGrp="1"/>
          </p:cNvSpPr>
          <p:nvPr>
            <p:ph type="ctrTitle"/>
          </p:nvPr>
        </p:nvSpPr>
        <p:spPr>
          <a:xfrm>
            <a:off x="2479100" y="3904039"/>
            <a:ext cx="7315200" cy="3124200"/>
          </a:xfrm>
        </p:spPr>
        <p:txBody>
          <a:bodyPr>
            <a:normAutofit fontScale="90000"/>
          </a:bodyPr>
          <a:lstStyle/>
          <a:p>
            <a:br>
              <a:rPr lang="en-US" altLang="en-US" dirty="0"/>
            </a:br>
            <a:br>
              <a:rPr lang="en-US" altLang="en-US" dirty="0"/>
            </a:br>
            <a:r>
              <a:rPr lang="en-US" altLang="en-US" dirty="0"/>
              <a:t>	</a:t>
            </a:r>
            <a:br>
              <a:rPr lang="en-US" altLang="en-US" dirty="0"/>
            </a:br>
            <a:r>
              <a:rPr lang="en-US" dirty="0"/>
              <a:t>Explain depreciation for partial years and changes in estimates.</a:t>
            </a:r>
            <a:br>
              <a:rPr lang="en-US" dirty="0"/>
            </a:br>
            <a:br>
              <a:rPr lang="en-US" altLang="en-US" dirty="0"/>
            </a:br>
            <a:br>
              <a:rPr lang="en-US" altLang="en-US" dirty="0"/>
            </a:br>
            <a:endParaRPr lang="en-US" altLang="en-US" dirty="0"/>
          </a:p>
        </p:txBody>
      </p:sp>
      <p:pic>
        <p:nvPicPr>
          <p:cNvPr id="130053" name="Picture 2"/>
          <p:cNvPicPr>
            <a:picLocks noChangeAspect="1" noChangeArrowheads="1"/>
          </p:cNvPicPr>
          <p:nvPr/>
        </p:nvPicPr>
        <p:blipFill>
          <a:blip r:embed="rId3" cstate="print"/>
          <a:srcRect/>
          <a:stretch>
            <a:fillRect/>
          </a:stretch>
        </p:blipFill>
        <p:spPr bwMode="auto">
          <a:xfrm>
            <a:off x="2438400" y="2068203"/>
            <a:ext cx="7315200" cy="87312"/>
          </a:xfrm>
          <a:prstGeom prst="rect">
            <a:avLst/>
          </a:prstGeom>
          <a:noFill/>
          <a:ln w="9525">
            <a:noFill/>
            <a:miter lim="800000"/>
            <a:headEnd/>
            <a:tailEnd/>
          </a:ln>
        </p:spPr>
      </p:pic>
      <p:pic>
        <p:nvPicPr>
          <p:cNvPr id="130054" name="Picture 2"/>
          <p:cNvPicPr>
            <a:picLocks noChangeAspect="1" noChangeArrowheads="1"/>
          </p:cNvPicPr>
          <p:nvPr/>
        </p:nvPicPr>
        <p:blipFill>
          <a:blip r:embed="rId3" cstate="print"/>
          <a:srcRect/>
          <a:stretch>
            <a:fillRect/>
          </a:stretch>
        </p:blipFill>
        <p:spPr bwMode="auto">
          <a:xfrm>
            <a:off x="2457189" y="5029201"/>
            <a:ext cx="7315200" cy="87313"/>
          </a:xfrm>
          <a:prstGeom prst="rect">
            <a:avLst/>
          </a:prstGeom>
          <a:noFill/>
          <a:ln w="9525">
            <a:noFill/>
            <a:miter lim="800000"/>
            <a:headEnd/>
            <a:tailEnd/>
          </a:ln>
        </p:spPr>
      </p:pic>
      <p:sp>
        <p:nvSpPr>
          <p:cNvPr id="8" name="TextBox 7"/>
          <p:cNvSpPr txBox="1"/>
          <p:nvPr/>
        </p:nvSpPr>
        <p:spPr>
          <a:xfrm>
            <a:off x="3810000" y="850355"/>
            <a:ext cx="5257800" cy="769441"/>
          </a:xfrm>
          <a:prstGeom prst="rect">
            <a:avLst/>
          </a:prstGeom>
          <a:noFill/>
        </p:spPr>
        <p:txBody>
          <a:bodyPr wrap="square" rtlCol="0">
            <a:spAutoFit/>
          </a:bodyPr>
          <a:lstStyle/>
          <a:p>
            <a:r>
              <a:rPr lang="en-US" altLang="en-US" sz="4400" b="1" dirty="0">
                <a:latin typeface="+mj-lt"/>
              </a:rPr>
              <a:t>Learning Objective</a:t>
            </a:r>
            <a:endParaRPr lang="en-US" sz="4400" dirty="0">
              <a:latin typeface="+mj-lt"/>
            </a:endParaRPr>
          </a:p>
        </p:txBody>
      </p:sp>
      <p:sp>
        <p:nvSpPr>
          <p:cNvPr id="3" name="TextBox 2">
            <a:extLst>
              <a:ext uri="{FF2B5EF4-FFF2-40B4-BE49-F238E27FC236}">
                <a16:creationId xmlns:a16="http://schemas.microsoft.com/office/drawing/2014/main" id="{497F3900-AEAF-F364-A48B-3E08BA50304F}"/>
              </a:ext>
            </a:extLst>
          </p:cNvPr>
          <p:cNvSpPr txBox="1"/>
          <p:nvPr/>
        </p:nvSpPr>
        <p:spPr>
          <a:xfrm>
            <a:off x="4787900" y="6388734"/>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F86E4783-27DF-10D9-940D-5D45FBD8302B}"/>
              </a:ext>
            </a:extLst>
          </p:cNvPr>
          <p:cNvSpPr/>
          <p:nvPr/>
        </p:nvSpPr>
        <p:spPr>
          <a:xfrm>
            <a:off x="762000" y="647700"/>
            <a:ext cx="10734675" cy="5859978"/>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38242" name="Rectangle 6"/>
          <p:cNvSpPr>
            <a:spLocks noGrp="1" noChangeArrowheads="1"/>
          </p:cNvSpPr>
          <p:nvPr>
            <p:ph type="title"/>
          </p:nvPr>
        </p:nvSpPr>
        <p:spPr>
          <a:xfrm>
            <a:off x="1981200" y="457200"/>
            <a:ext cx="8229600" cy="960438"/>
          </a:xfrm>
        </p:spPr>
        <p:txBody>
          <a:bodyPr/>
          <a:lstStyle/>
          <a:p>
            <a:pPr eaLnBrk="1" hangingPunct="1"/>
            <a:r>
              <a:rPr lang="en-US" altLang="en-US" b="1" dirty="0">
                <a:ea typeface="ＭＳ Ｐゴシック" pitchFamily="-84" charset="-128"/>
                <a:cs typeface="Arial" charset="0"/>
              </a:rPr>
              <a:t>Partial-Year Depreciation</a:t>
            </a:r>
          </a:p>
        </p:txBody>
      </p:sp>
      <p:sp>
        <p:nvSpPr>
          <p:cNvPr id="138243" name="Rectangle 2"/>
          <p:cNvSpPr>
            <a:spLocks noGrp="1" noChangeArrowheads="1"/>
          </p:cNvSpPr>
          <p:nvPr>
            <p:ph type="body" idx="4294967295"/>
          </p:nvPr>
        </p:nvSpPr>
        <p:spPr>
          <a:xfrm>
            <a:off x="1829749" y="1485900"/>
            <a:ext cx="8382000" cy="1371600"/>
          </a:xfrm>
          <a:solidFill>
            <a:schemeClr val="tx2">
              <a:lumMod val="60000"/>
              <a:lumOff val="40000"/>
            </a:schemeClr>
          </a:solidFill>
          <a:ln cap="flat">
            <a:solidFill>
              <a:srgbClr val="BE4B48"/>
            </a:solidFill>
          </a:ln>
          <a:effectLst>
            <a:outerShdw dist="23000" dir="5400000" rotWithShape="0">
              <a:srgbClr val="000000">
                <a:alpha val="34998"/>
              </a:srgbClr>
            </a:outerShdw>
          </a:effectLst>
        </p:spPr>
        <p:txBody>
          <a:bodyPr vert="horz" lIns="90488" tIns="44450" rIns="90488" bIns="44450" rtlCol="0">
            <a:normAutofit/>
          </a:bodyPr>
          <a:lstStyle/>
          <a:p>
            <a:pPr algn="ctr" eaLnBrk="1" hangingPunct="1">
              <a:buFont typeface="Wingdings" pitchFamily="-84" charset="2"/>
              <a:buNone/>
            </a:pPr>
            <a:r>
              <a:rPr lang="en-US" altLang="en-US" dirty="0">
                <a:solidFill>
                  <a:srgbClr val="FFFFFF"/>
                </a:solidFill>
                <a:ea typeface="ＭＳ Ｐゴシック" pitchFamily="-84" charset="-128"/>
                <a:cs typeface="Arial" charset="0"/>
              </a:rPr>
              <a:t>    When a plant asset is purchased (or sold) during the year, depreciation is calculated for the fraction of the year the asset is owned.</a:t>
            </a:r>
          </a:p>
        </p:txBody>
      </p:sp>
      <p:graphicFrame>
        <p:nvGraphicFramePr>
          <p:cNvPr id="44062" name="Group 30"/>
          <p:cNvGraphicFramePr>
            <a:graphicFrameLocks noGrp="1"/>
          </p:cNvGraphicFramePr>
          <p:nvPr/>
        </p:nvGraphicFramePr>
        <p:xfrm>
          <a:off x="1828800" y="3086100"/>
          <a:ext cx="3886200" cy="1562100"/>
        </p:xfrm>
        <a:graphic>
          <a:graphicData uri="http://schemas.openxmlformats.org/drawingml/2006/table">
            <a:tbl>
              <a:tblPr/>
              <a:tblGrid>
                <a:gridCol w="2530475">
                  <a:extLst>
                    <a:ext uri="{9D8B030D-6E8A-4147-A177-3AD203B41FA5}">
                      <a16:colId xmlns:a16="http://schemas.microsoft.com/office/drawing/2014/main" val="20000"/>
                    </a:ext>
                  </a:extLst>
                </a:gridCol>
                <a:gridCol w="1355725">
                  <a:extLst>
                    <a:ext uri="{9D8B030D-6E8A-4147-A177-3AD203B41FA5}">
                      <a16:colId xmlns:a16="http://schemas.microsoft.com/office/drawing/2014/main" val="20001"/>
                    </a:ext>
                  </a:extLst>
                </a:gridCol>
              </a:tblGrid>
              <a:tr h="260350">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rgbClr val="FFFFFF"/>
                          </a:solidFill>
                          <a:effectLst/>
                          <a:latin typeface="Calibri" pitchFamily="-84" charset="0"/>
                          <a:ea typeface="ＭＳ Ｐゴシック" pitchFamily="-84" charset="-128"/>
                          <a:cs typeface="Arial" charset="0"/>
                        </a:rPr>
                        <a:t>Cost</a:t>
                      </a:r>
                    </a:p>
                  </a:txBody>
                  <a:tcPr marL="9525" marR="9525" marT="9525" marB="0" anchor="b" horzOverflow="overflow">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a:noFill/>
                    </a:lnB>
                    <a:lnTlToBr>
                      <a:noFill/>
                    </a:lnTlToBr>
                    <a:lnBlToTr>
                      <a:noFill/>
                    </a:lnBlToTr>
                    <a:solidFill>
                      <a:srgbClr val="002060"/>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rgbClr val="FFFFFF"/>
                          </a:solidFill>
                          <a:effectLst/>
                          <a:latin typeface="Calibri" pitchFamily="-84" charset="0"/>
                          <a:ea typeface="ＭＳ Ｐゴシック" pitchFamily="-84" charset="-128"/>
                          <a:cs typeface="Arial" charset="0"/>
                        </a:rPr>
                        <a:t> $           10,000 </a:t>
                      </a:r>
                    </a:p>
                  </a:txBody>
                  <a:tcPr marL="9525" marR="9525" marT="9525" marB="0" anchor="b" horzOverflow="overflow">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lnTlToBr>
                      <a:noFill/>
                    </a:lnTlToBr>
                    <a:lnBlToTr>
                      <a:noFill/>
                    </a:lnBlToTr>
                    <a:solidFill>
                      <a:srgbClr val="002060"/>
                    </a:solidFill>
                  </a:tcPr>
                </a:tc>
                <a:extLst>
                  <a:ext uri="{0D108BD9-81ED-4DB2-BD59-A6C34878D82A}">
                    <a16:rowId xmlns:a16="http://schemas.microsoft.com/office/drawing/2014/main" val="10000"/>
                  </a:ext>
                </a:extLst>
              </a:tr>
              <a:tr h="260350">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rgbClr val="FFFFFF"/>
                          </a:solidFill>
                          <a:effectLst/>
                          <a:latin typeface="Calibri" pitchFamily="-84" charset="0"/>
                          <a:ea typeface="ＭＳ Ｐゴシック" pitchFamily="-84" charset="-128"/>
                          <a:cs typeface="Arial" charset="0"/>
                        </a:rPr>
                        <a:t>Salvage value</a:t>
                      </a:r>
                    </a:p>
                  </a:txBody>
                  <a:tcPr marL="9525" marR="9525" marT="9525" marB="0" anchor="b" horzOverflow="overflow">
                    <a:lnL w="6350" cap="flat" cmpd="sng" algn="ctr">
                      <a:solidFill>
                        <a:srgbClr val="000000"/>
                      </a:solidFill>
                      <a:prstDash val="solid"/>
                      <a:round/>
                      <a:headEnd type="none" w="med" len="med"/>
                      <a:tailEnd type="none" w="med" len="med"/>
                    </a:lnL>
                    <a:lnR>
                      <a:noFill/>
                    </a:lnR>
                    <a:lnT>
                      <a:noFill/>
                    </a:lnT>
                    <a:lnB>
                      <a:noFill/>
                    </a:lnB>
                    <a:lnTlToBr>
                      <a:noFill/>
                    </a:lnTlToBr>
                    <a:lnBlToTr>
                      <a:noFill/>
                    </a:lnBlToTr>
                    <a:solidFill>
                      <a:srgbClr val="002060"/>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rgbClr val="FFFFFF"/>
                          </a:solidFill>
                          <a:effectLst/>
                          <a:latin typeface="Calibri" pitchFamily="-84" charset="0"/>
                          <a:ea typeface="ＭＳ Ｐゴシック" pitchFamily="-84" charset="-128"/>
                          <a:cs typeface="Arial" charset="0"/>
                        </a:rPr>
                        <a:t>                1,000 </a:t>
                      </a:r>
                    </a:p>
                  </a:txBody>
                  <a:tcPr marL="9525" marR="9525" marT="9525" marB="0" anchor="b" horzOverflow="overflow">
                    <a:lnL>
                      <a:noFill/>
                    </a:lnL>
                    <a:lnR w="6350" cap="flat" cmpd="sng" algn="ctr">
                      <a:solidFill>
                        <a:srgbClr val="000000"/>
                      </a:solidFill>
                      <a:prstDash val="solid"/>
                      <a:round/>
                      <a:headEnd type="none" w="med" len="med"/>
                      <a:tailEnd type="none" w="med" len="med"/>
                    </a:lnR>
                    <a:lnT>
                      <a:noFill/>
                    </a:lnT>
                    <a:lnB w="6350" cap="flat" cmpd="sng" algn="ctr">
                      <a:solidFill>
                        <a:srgbClr val="FFFFFF"/>
                      </a:solidFill>
                      <a:prstDash val="solid"/>
                      <a:round/>
                      <a:headEnd type="none" w="med" len="med"/>
                      <a:tailEnd type="none" w="med" len="med"/>
                    </a:lnB>
                    <a:lnTlToBr>
                      <a:noFill/>
                    </a:lnTlToBr>
                    <a:lnBlToTr>
                      <a:noFill/>
                    </a:lnBlToTr>
                    <a:solidFill>
                      <a:srgbClr val="002060"/>
                    </a:solidFill>
                  </a:tcPr>
                </a:tc>
                <a:extLst>
                  <a:ext uri="{0D108BD9-81ED-4DB2-BD59-A6C34878D82A}">
                    <a16:rowId xmlns:a16="http://schemas.microsoft.com/office/drawing/2014/main" val="10001"/>
                  </a:ext>
                </a:extLst>
              </a:tr>
              <a:tr h="260350">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rgbClr val="FFFFFF"/>
                          </a:solidFill>
                          <a:effectLst/>
                          <a:latin typeface="Calibri" pitchFamily="-84" charset="0"/>
                          <a:ea typeface="ＭＳ Ｐゴシック" pitchFamily="-84" charset="-128"/>
                          <a:cs typeface="Arial" charset="0"/>
                        </a:rPr>
                        <a:t>Depreciable cost</a:t>
                      </a:r>
                    </a:p>
                  </a:txBody>
                  <a:tcPr marL="9525" marR="9525" marT="9525" marB="0" anchor="b" horzOverflow="overflow">
                    <a:lnL w="6350" cap="flat" cmpd="sng" algn="ctr">
                      <a:solidFill>
                        <a:srgbClr val="000000"/>
                      </a:solidFill>
                      <a:prstDash val="solid"/>
                      <a:round/>
                      <a:headEnd type="none" w="med" len="med"/>
                      <a:tailEnd type="none" w="med" len="med"/>
                    </a:lnL>
                    <a:lnR>
                      <a:noFill/>
                    </a:lnR>
                    <a:lnT>
                      <a:noFill/>
                    </a:lnT>
                    <a:lnB>
                      <a:noFill/>
                    </a:lnB>
                    <a:lnTlToBr>
                      <a:noFill/>
                    </a:lnTlToBr>
                    <a:lnBlToTr>
                      <a:noFill/>
                    </a:lnBlToTr>
                    <a:solidFill>
                      <a:srgbClr val="002060"/>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rgbClr val="FFFFFF"/>
                          </a:solidFill>
                          <a:effectLst/>
                          <a:latin typeface="Calibri" pitchFamily="-84" charset="0"/>
                          <a:ea typeface="ＭＳ Ｐゴシック" pitchFamily="-84" charset="-128"/>
                          <a:cs typeface="Arial" charset="0"/>
                        </a:rPr>
                        <a:t> $             9,000 </a:t>
                      </a:r>
                    </a:p>
                  </a:txBody>
                  <a:tcPr marL="9525" marR="9525" marT="9525" marB="0" anchor="b" horzOverflow="overflow">
                    <a:lnL>
                      <a:noFill/>
                    </a:lnL>
                    <a:lnR w="6350" cap="flat" cmpd="sng" algn="ctr">
                      <a:solidFill>
                        <a:srgbClr val="000000"/>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lnTlToBr>
                      <a:noFill/>
                    </a:lnTlToBr>
                    <a:lnBlToTr>
                      <a:noFill/>
                    </a:lnBlToTr>
                    <a:solidFill>
                      <a:srgbClr val="002060"/>
                    </a:solidFill>
                  </a:tcPr>
                </a:tc>
                <a:extLst>
                  <a:ext uri="{0D108BD9-81ED-4DB2-BD59-A6C34878D82A}">
                    <a16:rowId xmlns:a16="http://schemas.microsoft.com/office/drawing/2014/main" val="10002"/>
                  </a:ext>
                </a:extLst>
              </a:tr>
              <a:tr h="260350">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rgbClr val="FFFFFF"/>
                          </a:solidFill>
                          <a:effectLst/>
                          <a:latin typeface="Calibri" pitchFamily="-84" charset="0"/>
                          <a:ea typeface="ＭＳ Ｐゴシック" pitchFamily="-84" charset="-128"/>
                          <a:cs typeface="Arial" charset="0"/>
                        </a:rPr>
                        <a:t>Useful life</a:t>
                      </a:r>
                    </a:p>
                  </a:txBody>
                  <a:tcPr marL="9525" marR="9525" marT="9525" marB="0" anchor="b" horzOverflow="overflow">
                    <a:lnL w="6350" cap="flat" cmpd="sng" algn="ctr">
                      <a:solidFill>
                        <a:srgbClr val="000000"/>
                      </a:solidFill>
                      <a:prstDash val="solid"/>
                      <a:round/>
                      <a:headEnd type="none" w="med" len="med"/>
                      <a:tailEnd type="none" w="med" len="med"/>
                    </a:lnL>
                    <a:lnR>
                      <a:noFill/>
                    </a:lnR>
                    <a:lnT>
                      <a:noFill/>
                    </a:lnT>
                    <a:lnB>
                      <a:noFill/>
                    </a:lnB>
                    <a:lnTlToBr>
                      <a:noFill/>
                    </a:lnTlToBr>
                    <a:lnBlToTr>
                      <a:noFill/>
                    </a:lnBlToTr>
                    <a:solidFill>
                      <a:srgbClr val="002060"/>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rgbClr val="FFFFFF"/>
                          </a:solidFill>
                          <a:effectLst/>
                          <a:latin typeface="Calibri" pitchFamily="-84" charset="0"/>
                          <a:ea typeface="ＭＳ Ｐゴシック" pitchFamily="-84" charset="-128"/>
                          <a:cs typeface="Arial" charset="0"/>
                        </a:rPr>
                        <a:t> </a:t>
                      </a:r>
                    </a:p>
                  </a:txBody>
                  <a:tcPr marL="9525" marR="9525" marT="9525" marB="0" anchor="b" horzOverflow="overflow">
                    <a:lnL>
                      <a:noFill/>
                    </a:lnL>
                    <a:lnR w="6350" cap="flat" cmpd="sng" algn="ctr">
                      <a:solidFill>
                        <a:srgbClr val="000000"/>
                      </a:solidFill>
                      <a:prstDash val="solid"/>
                      <a:round/>
                      <a:headEnd type="none" w="med" len="med"/>
                      <a:tailEnd type="none" w="med" len="med"/>
                    </a:lnR>
                    <a:lnT w="6350" cap="flat" cmpd="sng" algn="ctr">
                      <a:solidFill>
                        <a:srgbClr val="FFFFFF"/>
                      </a:solidFill>
                      <a:prstDash val="solid"/>
                      <a:round/>
                      <a:headEnd type="none" w="med" len="med"/>
                      <a:tailEnd type="none" w="med" len="med"/>
                    </a:lnT>
                    <a:lnB>
                      <a:noFill/>
                    </a:lnB>
                    <a:lnTlToBr>
                      <a:noFill/>
                    </a:lnTlToBr>
                    <a:lnBlToTr>
                      <a:noFill/>
                    </a:lnBlToTr>
                    <a:solidFill>
                      <a:srgbClr val="002060"/>
                    </a:solidFill>
                  </a:tcPr>
                </a:tc>
                <a:extLst>
                  <a:ext uri="{0D108BD9-81ED-4DB2-BD59-A6C34878D82A}">
                    <a16:rowId xmlns:a16="http://schemas.microsoft.com/office/drawing/2014/main" val="10003"/>
                  </a:ext>
                </a:extLst>
              </a:tr>
              <a:tr h="260350">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rgbClr val="FFFFFF"/>
                          </a:solidFill>
                          <a:effectLst/>
                          <a:latin typeface="Calibri" pitchFamily="-84" charset="0"/>
                          <a:ea typeface="ＭＳ Ｐゴシック" pitchFamily="-84" charset="-128"/>
                          <a:cs typeface="Arial" charset="0"/>
                        </a:rPr>
                        <a:t>   Accounting periods</a:t>
                      </a:r>
                    </a:p>
                  </a:txBody>
                  <a:tcPr marL="9525" marR="9525" marT="9525" marB="0" anchor="b" horzOverflow="overflow">
                    <a:lnL w="6350" cap="flat" cmpd="sng" algn="ctr">
                      <a:solidFill>
                        <a:srgbClr val="000000"/>
                      </a:solidFill>
                      <a:prstDash val="solid"/>
                      <a:round/>
                      <a:headEnd type="none" w="med" len="med"/>
                      <a:tailEnd type="none" w="med" len="med"/>
                    </a:lnL>
                    <a:lnR>
                      <a:noFill/>
                    </a:lnR>
                    <a:lnT>
                      <a:noFill/>
                    </a:lnT>
                    <a:lnB>
                      <a:noFill/>
                    </a:lnB>
                    <a:lnTlToBr>
                      <a:noFill/>
                    </a:lnTlToBr>
                    <a:lnBlToTr>
                      <a:noFill/>
                    </a:lnBlToTr>
                    <a:solidFill>
                      <a:srgbClr val="002060"/>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rgbClr val="FFFFFF"/>
                          </a:solidFill>
                          <a:effectLst/>
                          <a:latin typeface="Calibri" pitchFamily="-84" charset="0"/>
                          <a:ea typeface="ＭＳ Ｐゴシック" pitchFamily="-84" charset="-128"/>
                          <a:cs typeface="Arial" charset="0"/>
                        </a:rPr>
                        <a:t> 5 years </a:t>
                      </a:r>
                    </a:p>
                  </a:txBody>
                  <a:tcPr marL="9525" marR="9525" marT="9525" marB="0" anchor="b" horzOverflow="overflow">
                    <a:lnL>
                      <a:noFill/>
                    </a:lnL>
                    <a:lnR w="6350" cap="flat" cmpd="sng" algn="ctr">
                      <a:solidFill>
                        <a:srgbClr val="000000"/>
                      </a:solidFill>
                      <a:prstDash val="solid"/>
                      <a:round/>
                      <a:headEnd type="none" w="med" len="med"/>
                      <a:tailEnd type="none" w="med" len="med"/>
                    </a:lnR>
                    <a:lnT>
                      <a:noFill/>
                    </a:lnT>
                    <a:lnB>
                      <a:noFill/>
                    </a:lnB>
                    <a:lnTlToBr>
                      <a:noFill/>
                    </a:lnTlToBr>
                    <a:lnBlToTr>
                      <a:noFill/>
                    </a:lnBlToTr>
                    <a:solidFill>
                      <a:srgbClr val="002060"/>
                    </a:solidFill>
                  </a:tcPr>
                </a:tc>
                <a:extLst>
                  <a:ext uri="{0D108BD9-81ED-4DB2-BD59-A6C34878D82A}">
                    <a16:rowId xmlns:a16="http://schemas.microsoft.com/office/drawing/2014/main" val="10004"/>
                  </a:ext>
                </a:extLst>
              </a:tr>
              <a:tr h="260350">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rgbClr val="FFFFFF"/>
                          </a:solidFill>
                          <a:effectLst/>
                          <a:latin typeface="Calibri" pitchFamily="-84" charset="0"/>
                          <a:ea typeface="ＭＳ Ｐゴシック" pitchFamily="-84" charset="-128"/>
                          <a:cs typeface="Arial" charset="0"/>
                        </a:rPr>
                        <a:t>   Units inspected</a:t>
                      </a:r>
                    </a:p>
                  </a:txBody>
                  <a:tcPr marL="9525" marR="9525" marT="9525" marB="0" anchor="b" horzOverflow="overflow">
                    <a:lnL w="635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solid"/>
                      <a:round/>
                      <a:headEnd type="none" w="med" len="med"/>
                      <a:tailEnd type="none" w="med" len="med"/>
                    </a:lnB>
                    <a:lnTlToBr>
                      <a:noFill/>
                    </a:lnTlToBr>
                    <a:lnBlToTr>
                      <a:noFill/>
                    </a:lnBlToTr>
                    <a:solidFill>
                      <a:srgbClr val="002060"/>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rgbClr val="FFFFFF"/>
                          </a:solidFill>
                          <a:effectLst/>
                          <a:latin typeface="Calibri" pitchFamily="-84" charset="0"/>
                          <a:ea typeface="ＭＳ Ｐゴシック" pitchFamily="-84" charset="-128"/>
                          <a:cs typeface="Arial" charset="0"/>
                        </a:rPr>
                        <a:t> 36,000 units </a:t>
                      </a:r>
                    </a:p>
                  </a:txBody>
                  <a:tcPr marL="9525" marR="9525" marT="9525" marB="0" anchor="b" horzOverflow="overflow">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lnTlToBr>
                      <a:noFill/>
                    </a:lnTlToBr>
                    <a:lnBlToTr>
                      <a:noFill/>
                    </a:lnBlToTr>
                    <a:solidFill>
                      <a:srgbClr val="002060"/>
                    </a:solidFill>
                  </a:tcPr>
                </a:tc>
                <a:extLst>
                  <a:ext uri="{0D108BD9-81ED-4DB2-BD59-A6C34878D82A}">
                    <a16:rowId xmlns:a16="http://schemas.microsoft.com/office/drawing/2014/main" val="10005"/>
                  </a:ext>
                </a:extLst>
              </a:tr>
            </a:tbl>
          </a:graphicData>
        </a:graphic>
      </p:graphicFrame>
      <p:sp>
        <p:nvSpPr>
          <p:cNvPr id="138263" name="TextBox 8"/>
          <p:cNvSpPr txBox="1">
            <a:spLocks noChangeArrowheads="1"/>
          </p:cNvSpPr>
          <p:nvPr/>
        </p:nvSpPr>
        <p:spPr bwMode="auto">
          <a:xfrm>
            <a:off x="5791200" y="3152776"/>
            <a:ext cx="4572000" cy="1200329"/>
          </a:xfrm>
          <a:prstGeom prst="rect">
            <a:avLst/>
          </a:prstGeom>
          <a:noFill/>
          <a:ln w="9525">
            <a:noFill/>
            <a:miter lim="800000"/>
            <a:headEnd/>
            <a:tailEnd/>
          </a:ln>
        </p:spPr>
        <p:txBody>
          <a:bodyPr>
            <a:spAutoFit/>
          </a:bodyPr>
          <a:lstStyle/>
          <a:p>
            <a:pPr algn="ctr"/>
            <a:r>
              <a:rPr lang="en-US" altLang="en-US" b="1" dirty="0"/>
              <a:t>Assume our machinery was purchased on October 8, 2016 Let’s calculate depreciation expense for 2016 assuming we use straight-line depreciation</a:t>
            </a:r>
            <a:r>
              <a:rPr lang="en-US" altLang="en-US" dirty="0"/>
              <a:t>.</a:t>
            </a:r>
          </a:p>
        </p:txBody>
      </p:sp>
      <p:pic>
        <p:nvPicPr>
          <p:cNvPr id="61465" name="Picture 10" descr="Chapter 10 Partial Year Depreciation.png"/>
          <p:cNvPicPr>
            <a:picLocks noChangeAspect="1"/>
          </p:cNvPicPr>
          <p:nvPr/>
        </p:nvPicPr>
        <p:blipFill>
          <a:blip r:embed="rId3" cstate="print"/>
          <a:srcRect/>
          <a:stretch>
            <a:fillRect/>
          </a:stretch>
        </p:blipFill>
        <p:spPr bwMode="auto">
          <a:xfrm>
            <a:off x="3048001" y="4762500"/>
            <a:ext cx="6188075" cy="1600200"/>
          </a:xfrm>
          <a:prstGeom prst="rect">
            <a:avLst/>
          </a:prstGeom>
          <a:noFill/>
          <a:ln w="9525">
            <a:noFill/>
            <a:miter lim="800000"/>
            <a:headEnd/>
            <a:tailEnd/>
          </a:ln>
        </p:spPr>
      </p:pic>
      <p:sp>
        <p:nvSpPr>
          <p:cNvPr id="3" name="TextBox 2">
            <a:extLst>
              <a:ext uri="{FF2B5EF4-FFF2-40B4-BE49-F238E27FC236}">
                <a16:creationId xmlns:a16="http://schemas.microsoft.com/office/drawing/2014/main" id="{CBFEDB58-560C-ECD6-2877-93247BBDF2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4" fill="hold" nodeType="afterEffect">
                                  <p:stCondLst>
                                    <p:cond delay="3000"/>
                                  </p:stCondLst>
                                  <p:childTnLst>
                                    <p:set>
                                      <p:cBhvr>
                                        <p:cTn id="6" dur="1" fill="hold">
                                          <p:stCondLst>
                                            <p:cond delay="0"/>
                                          </p:stCondLst>
                                        </p:cTn>
                                        <p:tgtEl>
                                          <p:spTgt spid="61465"/>
                                        </p:tgtEl>
                                        <p:attrNameLst>
                                          <p:attrName>style.visibility</p:attrName>
                                        </p:attrNameLst>
                                      </p:cBhvr>
                                      <p:to>
                                        <p:strVal val="visible"/>
                                      </p:to>
                                    </p:set>
                                    <p:animEffect transition="in" filter="wipe(down)">
                                      <p:cBhvr>
                                        <p:cTn id="7" dur="1000"/>
                                        <p:tgtEl>
                                          <p:spTgt spid="6146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DA72E3AF-A5A5-EA69-A4AD-F8A314D5A4BF}"/>
              </a:ext>
            </a:extLst>
          </p:cNvPr>
          <p:cNvSpPr/>
          <p:nvPr/>
        </p:nvSpPr>
        <p:spPr>
          <a:xfrm>
            <a:off x="762000" y="296883"/>
            <a:ext cx="10734675" cy="5875317"/>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65538" name="Oval 2"/>
          <p:cNvSpPr>
            <a:spLocks noChangeArrowheads="1"/>
          </p:cNvSpPr>
          <p:nvPr/>
        </p:nvSpPr>
        <p:spPr bwMode="auto">
          <a:xfrm>
            <a:off x="3898900" y="2984500"/>
            <a:ext cx="4394200" cy="1346200"/>
          </a:xfrm>
          <a:prstGeom prst="ellipse">
            <a:avLst/>
          </a:prstGeom>
          <a:solidFill>
            <a:schemeClr val="tx2">
              <a:lumMod val="60000"/>
              <a:lumOff val="40000"/>
            </a:schemeClr>
          </a:solidFill>
          <a:ln>
            <a:headEnd/>
            <a:tailEnd/>
          </a:ln>
          <a:effectLst>
            <a:outerShdw blurRad="50800" dist="38100" dir="2700000" algn="br" rotWithShape="0">
              <a:srgbClr val="000000">
                <a:alpha val="43000"/>
              </a:srgbClr>
            </a:outerShdw>
          </a:effectLst>
        </p:spPr>
        <p:style>
          <a:lnRef idx="0">
            <a:schemeClr val="accent4"/>
          </a:lnRef>
          <a:fillRef idx="3">
            <a:schemeClr val="accent4"/>
          </a:fillRef>
          <a:effectRef idx="3">
            <a:schemeClr val="accent4"/>
          </a:effectRef>
          <a:fontRef idx="minor">
            <a:schemeClr val="lt1"/>
          </a:fontRef>
        </p:style>
        <p:txBody>
          <a:bodyPr wrap="none" anchor="ctr"/>
          <a:lstStyle/>
          <a:p>
            <a:pPr>
              <a:defRPr/>
            </a:pPr>
            <a:endParaRPr lang="en-US" dirty="0">
              <a:solidFill>
                <a:srgbClr val="FFFFFF"/>
              </a:solidFill>
              <a:cs typeface="Arial" charset="0"/>
            </a:endParaRPr>
          </a:p>
        </p:txBody>
      </p:sp>
      <p:sp>
        <p:nvSpPr>
          <p:cNvPr id="139269" name="Rectangle 3"/>
          <p:cNvSpPr>
            <a:spLocks noChangeArrowheads="1"/>
          </p:cNvSpPr>
          <p:nvPr/>
        </p:nvSpPr>
        <p:spPr bwMode="auto">
          <a:xfrm>
            <a:off x="5016200" y="3225801"/>
            <a:ext cx="2196115" cy="951543"/>
          </a:xfrm>
          <a:prstGeom prst="rect">
            <a:avLst/>
          </a:prstGeom>
          <a:noFill/>
          <a:ln w="12700">
            <a:noFill/>
            <a:miter lim="800000"/>
            <a:headEnd/>
            <a:tailEnd/>
          </a:ln>
        </p:spPr>
        <p:txBody>
          <a:bodyPr wrap="none" lIns="90488" tIns="44450" rIns="90488" bIns="44450">
            <a:spAutoFit/>
          </a:bodyPr>
          <a:lstStyle/>
          <a:p>
            <a:pPr algn="ctr"/>
            <a:r>
              <a:rPr lang="en-US" altLang="en-US" sz="2800" dirty="0"/>
              <a:t>Depreciation</a:t>
            </a:r>
            <a:br>
              <a:rPr lang="en-US" altLang="en-US" sz="2800" dirty="0"/>
            </a:br>
            <a:r>
              <a:rPr lang="en-US" altLang="en-US" sz="2800" dirty="0"/>
              <a:t>is an estimate</a:t>
            </a:r>
          </a:p>
        </p:txBody>
      </p:sp>
      <p:sp>
        <p:nvSpPr>
          <p:cNvPr id="26628" name="Line 4"/>
          <p:cNvSpPr>
            <a:spLocks noChangeShapeType="1"/>
          </p:cNvSpPr>
          <p:nvPr/>
        </p:nvSpPr>
        <p:spPr bwMode="auto">
          <a:xfrm>
            <a:off x="4267200" y="2286000"/>
            <a:ext cx="1371600" cy="685800"/>
          </a:xfrm>
          <a:prstGeom prst="line">
            <a:avLst/>
          </a:prstGeom>
          <a:noFill/>
          <a:ln w="38100">
            <a:solidFill>
              <a:srgbClr val="FF0000"/>
            </a:solidFill>
            <a:round/>
            <a:headEnd/>
            <a:tailEnd type="arrow" w="med" len="med"/>
          </a:ln>
          <a:effectLst>
            <a:outerShdw blurRad="63500" dist="38099" dir="2700000" algn="ctr" rotWithShape="0">
              <a:schemeClr val="tx2">
                <a:alpha val="74997"/>
              </a:schemeClr>
            </a:outerShdw>
          </a:effectLst>
        </p:spPr>
        <p:txBody>
          <a:bodyPr/>
          <a:lstStyle/>
          <a:p>
            <a:pPr>
              <a:defRPr/>
            </a:pPr>
            <a:endParaRPr lang="en-US" dirty="0">
              <a:latin typeface="Arial" pitchFamily="-84" charset="0"/>
              <a:ea typeface="Arial" pitchFamily="-84" charset="0"/>
              <a:cs typeface="Arial" pitchFamily="-84" charset="0"/>
            </a:endParaRPr>
          </a:p>
        </p:txBody>
      </p:sp>
      <p:sp>
        <p:nvSpPr>
          <p:cNvPr id="26629" name="Line 5"/>
          <p:cNvSpPr>
            <a:spLocks noChangeShapeType="1"/>
          </p:cNvSpPr>
          <p:nvPr/>
        </p:nvSpPr>
        <p:spPr bwMode="auto">
          <a:xfrm flipH="1">
            <a:off x="6553200" y="2286000"/>
            <a:ext cx="1371600" cy="685800"/>
          </a:xfrm>
          <a:prstGeom prst="line">
            <a:avLst/>
          </a:prstGeom>
          <a:noFill/>
          <a:ln w="38100">
            <a:solidFill>
              <a:srgbClr val="FF0000"/>
            </a:solidFill>
            <a:round/>
            <a:headEnd/>
            <a:tailEnd type="arrow" w="med" len="med"/>
          </a:ln>
          <a:effectLst>
            <a:outerShdw blurRad="63500" dist="38099" dir="2700000" algn="ctr" rotWithShape="0">
              <a:schemeClr val="tx2">
                <a:alpha val="74997"/>
              </a:schemeClr>
            </a:outerShdw>
          </a:effectLst>
        </p:spPr>
        <p:txBody>
          <a:bodyPr/>
          <a:lstStyle/>
          <a:p>
            <a:pPr>
              <a:defRPr/>
            </a:pPr>
            <a:endParaRPr lang="en-US" dirty="0">
              <a:latin typeface="Arial" pitchFamily="-84" charset="0"/>
              <a:ea typeface="Arial" pitchFamily="-84" charset="0"/>
              <a:cs typeface="Arial" pitchFamily="-84" charset="0"/>
            </a:endParaRPr>
          </a:p>
        </p:txBody>
      </p:sp>
      <p:sp>
        <p:nvSpPr>
          <p:cNvPr id="65542" name="Oval 6"/>
          <p:cNvSpPr>
            <a:spLocks noChangeArrowheads="1"/>
          </p:cNvSpPr>
          <p:nvPr/>
        </p:nvSpPr>
        <p:spPr bwMode="auto">
          <a:xfrm>
            <a:off x="1817688" y="1651000"/>
            <a:ext cx="2489200" cy="1346200"/>
          </a:xfrm>
          <a:prstGeom prst="ellipse">
            <a:avLst/>
          </a:prstGeom>
          <a:solidFill>
            <a:schemeClr val="tx2">
              <a:lumMod val="60000"/>
              <a:lumOff val="40000"/>
            </a:schemeClr>
          </a:solidFill>
          <a:ln>
            <a:headEnd/>
            <a:tailEnd/>
          </a:ln>
          <a:effectLst>
            <a:outerShdw blurRad="50800" dist="38100" dir="2700000" algn="br" rotWithShape="0">
              <a:srgbClr val="000000">
                <a:alpha val="43000"/>
              </a:srgbClr>
            </a:outerShdw>
          </a:effectLst>
        </p:spPr>
        <p:style>
          <a:lnRef idx="0">
            <a:schemeClr val="accent4"/>
          </a:lnRef>
          <a:fillRef idx="3">
            <a:schemeClr val="accent4"/>
          </a:fillRef>
          <a:effectRef idx="3">
            <a:schemeClr val="accent4"/>
          </a:effectRef>
          <a:fontRef idx="minor">
            <a:schemeClr val="lt1"/>
          </a:fontRef>
        </p:style>
        <p:txBody>
          <a:bodyPr wrap="none" lIns="90488" tIns="44450" rIns="90488" bIns="44450" anchor="ctr"/>
          <a:lstStyle/>
          <a:p>
            <a:pPr algn="ctr">
              <a:defRPr/>
            </a:pPr>
            <a:r>
              <a:rPr lang="en-US" sz="2700" dirty="0">
                <a:solidFill>
                  <a:srgbClr val="FFFFFF"/>
                </a:solidFill>
                <a:cs typeface="Arial" charset="0"/>
              </a:rPr>
              <a:t>Predicted</a:t>
            </a:r>
            <a:br>
              <a:rPr lang="en-US" sz="2700" dirty="0">
                <a:solidFill>
                  <a:srgbClr val="FFFFFF"/>
                </a:solidFill>
                <a:cs typeface="Arial" charset="0"/>
              </a:rPr>
            </a:br>
            <a:r>
              <a:rPr lang="en-US" sz="2700" dirty="0">
                <a:solidFill>
                  <a:srgbClr val="FFFFFF"/>
                </a:solidFill>
                <a:cs typeface="Arial" charset="0"/>
              </a:rPr>
              <a:t> salvage value</a:t>
            </a:r>
          </a:p>
        </p:txBody>
      </p:sp>
      <p:sp>
        <p:nvSpPr>
          <p:cNvPr id="65543" name="Oval 7"/>
          <p:cNvSpPr>
            <a:spLocks noChangeArrowheads="1"/>
          </p:cNvSpPr>
          <p:nvPr/>
        </p:nvSpPr>
        <p:spPr bwMode="auto">
          <a:xfrm>
            <a:off x="7913688" y="1651000"/>
            <a:ext cx="2489200" cy="1346200"/>
          </a:xfrm>
          <a:prstGeom prst="ellipse">
            <a:avLst/>
          </a:prstGeom>
          <a:solidFill>
            <a:schemeClr val="tx2">
              <a:lumMod val="60000"/>
              <a:lumOff val="40000"/>
            </a:schemeClr>
          </a:solidFill>
          <a:ln>
            <a:headEnd/>
            <a:tailEnd/>
          </a:ln>
          <a:effectLst>
            <a:outerShdw blurRad="50800" dist="38100" dir="2700000" algn="br" rotWithShape="0">
              <a:srgbClr val="000000">
                <a:alpha val="43000"/>
              </a:srgbClr>
            </a:outerShdw>
          </a:effectLst>
        </p:spPr>
        <p:style>
          <a:lnRef idx="0">
            <a:schemeClr val="accent4"/>
          </a:lnRef>
          <a:fillRef idx="3">
            <a:schemeClr val="accent4"/>
          </a:fillRef>
          <a:effectRef idx="3">
            <a:schemeClr val="accent4"/>
          </a:effectRef>
          <a:fontRef idx="minor">
            <a:schemeClr val="lt1"/>
          </a:fontRef>
        </p:style>
        <p:txBody>
          <a:bodyPr wrap="none" lIns="90488" tIns="44450" rIns="90488" bIns="44450" anchor="ctr"/>
          <a:lstStyle/>
          <a:p>
            <a:pPr algn="ctr">
              <a:defRPr/>
            </a:pPr>
            <a:r>
              <a:rPr lang="en-US" sz="2700" dirty="0">
                <a:solidFill>
                  <a:srgbClr val="FFFFFF"/>
                </a:solidFill>
                <a:cs typeface="Arial" charset="0"/>
              </a:rPr>
              <a:t>Predicted</a:t>
            </a:r>
            <a:br>
              <a:rPr lang="en-US" sz="2700" dirty="0">
                <a:solidFill>
                  <a:srgbClr val="FFFFFF"/>
                </a:solidFill>
                <a:cs typeface="Arial" charset="0"/>
              </a:rPr>
            </a:br>
            <a:r>
              <a:rPr lang="en-US" sz="2700" dirty="0">
                <a:solidFill>
                  <a:srgbClr val="FFFFFF"/>
                </a:solidFill>
                <a:cs typeface="Arial" charset="0"/>
              </a:rPr>
              <a:t>useful life</a:t>
            </a:r>
          </a:p>
        </p:txBody>
      </p:sp>
      <p:sp>
        <p:nvSpPr>
          <p:cNvPr id="36878" name="Rectangle 9"/>
          <p:cNvSpPr>
            <a:spLocks noGrp="1" noChangeArrowheads="1"/>
          </p:cNvSpPr>
          <p:nvPr>
            <p:ph type="title"/>
          </p:nvPr>
        </p:nvSpPr>
        <p:spPr>
          <a:xfrm>
            <a:off x="1981200" y="457200"/>
            <a:ext cx="8229600" cy="1066800"/>
          </a:xfrm>
        </p:spPr>
        <p:txBody>
          <a:bodyPr rtlCol="0">
            <a:normAutofit fontScale="90000"/>
          </a:bodyPr>
          <a:lstStyle/>
          <a:p>
            <a:pPr>
              <a:defRPr/>
            </a:pPr>
            <a:r>
              <a:rPr lang="en-US" altLang="en-US" b="1" dirty="0">
                <a:ea typeface="ＭＳ Ｐゴシック" pitchFamily="-84" charset="-128"/>
                <a:cs typeface="Arial" charset="0"/>
              </a:rPr>
              <a:t>Changes in Estimates for Depreciation</a:t>
            </a:r>
          </a:p>
        </p:txBody>
      </p:sp>
      <p:sp>
        <p:nvSpPr>
          <p:cNvPr id="139279" name="Rectangle 8"/>
          <p:cNvSpPr>
            <a:spLocks noGrp="1" noChangeArrowheads="1"/>
          </p:cNvSpPr>
          <p:nvPr>
            <p:ph type="body" idx="4294967295"/>
          </p:nvPr>
        </p:nvSpPr>
        <p:spPr>
          <a:xfrm>
            <a:off x="2209800" y="4572000"/>
            <a:ext cx="7620000" cy="1447800"/>
          </a:xfrm>
          <a:gradFill rotWithShape="1">
            <a:gsLst>
              <a:gs pos="0">
                <a:srgbClr val="F5FFE6"/>
              </a:gs>
              <a:gs pos="64999">
                <a:srgbClr val="E4FDC2"/>
              </a:gs>
              <a:gs pos="100000">
                <a:srgbClr val="DAFDA7"/>
              </a:gs>
            </a:gsLst>
            <a:lin ang="5400000" scaled="1"/>
          </a:gradFill>
          <a:ln w="28575" cap="flat">
            <a:solidFill>
              <a:srgbClr val="984807"/>
            </a:solidFill>
            <a:headEnd type="none" w="med" len="med"/>
            <a:tailEnd type="none" w="med" len="med"/>
          </a:ln>
          <a:effectLst>
            <a:outerShdw dist="38100" dir="2700000" algn="br" rotWithShape="0">
              <a:srgbClr val="000000">
                <a:alpha val="42998"/>
              </a:srgbClr>
            </a:outerShdw>
          </a:effectLst>
        </p:spPr>
        <p:txBody>
          <a:bodyPr vert="horz" lIns="90488" tIns="44450" rIns="90488" bIns="44450" rtlCol="0" anchor="ctr">
            <a:normAutofit/>
          </a:bodyPr>
          <a:lstStyle/>
          <a:p>
            <a:pPr algn="ctr" eaLnBrk="1" hangingPunct="1">
              <a:lnSpc>
                <a:spcPct val="90000"/>
              </a:lnSpc>
              <a:spcBef>
                <a:spcPct val="40000"/>
              </a:spcBef>
              <a:buFont typeface="Wingdings" pitchFamily="-84" charset="2"/>
              <a:buNone/>
            </a:pPr>
            <a:r>
              <a:rPr lang="en-US" altLang="en-US" dirty="0">
                <a:solidFill>
                  <a:srgbClr val="000000"/>
                </a:solidFill>
                <a:ea typeface="ＭＳ Ｐゴシック" pitchFamily="-84" charset="-128"/>
                <a:cs typeface="Arial" charset="0"/>
              </a:rPr>
              <a:t>    Over the life of an asset, new information may come to light that indicates the original estimates were inaccurate.</a:t>
            </a:r>
          </a:p>
        </p:txBody>
      </p:sp>
      <p:sp>
        <p:nvSpPr>
          <p:cNvPr id="3" name="TextBox 2">
            <a:extLst>
              <a:ext uri="{FF2B5EF4-FFF2-40B4-BE49-F238E27FC236}">
                <a16:creationId xmlns:a16="http://schemas.microsoft.com/office/drawing/2014/main" id="{5C479BEE-4139-1264-880F-F35D40466156}"/>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DB47EFF8-848F-F82D-25B1-D67DF5958BEA}"/>
              </a:ext>
            </a:extLst>
          </p:cNvPr>
          <p:cNvSpPr/>
          <p:nvPr/>
        </p:nvSpPr>
        <p:spPr>
          <a:xfrm>
            <a:off x="762000" y="273132"/>
            <a:ext cx="10734675" cy="5899068"/>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37890" name="Rectangle 3"/>
          <p:cNvSpPr>
            <a:spLocks noGrp="1" noChangeArrowheads="1"/>
          </p:cNvSpPr>
          <p:nvPr>
            <p:ph type="title"/>
          </p:nvPr>
        </p:nvSpPr>
        <p:spPr>
          <a:xfrm>
            <a:off x="1981200" y="457200"/>
            <a:ext cx="8229600" cy="1066800"/>
          </a:xfrm>
        </p:spPr>
        <p:txBody>
          <a:bodyPr rtlCol="0">
            <a:normAutofit fontScale="90000"/>
          </a:bodyPr>
          <a:lstStyle/>
          <a:p>
            <a:pPr>
              <a:defRPr/>
            </a:pPr>
            <a:r>
              <a:rPr lang="en-US" altLang="en-US" b="1" dirty="0">
                <a:ea typeface="ＭＳ Ｐゴシック" pitchFamily="-84" charset="-128"/>
                <a:cs typeface="Arial" charset="0"/>
              </a:rPr>
              <a:t>Changes in Estimates for Depreciation</a:t>
            </a:r>
            <a:endParaRPr lang="en-US" altLang="en-US" b="1" dirty="0">
              <a:latin typeface="Arial" charset="0"/>
              <a:ea typeface="ＭＳ Ｐゴシック" pitchFamily="-84" charset="-128"/>
              <a:cs typeface="Arial" charset="0"/>
            </a:endParaRPr>
          </a:p>
        </p:txBody>
      </p:sp>
      <p:sp>
        <p:nvSpPr>
          <p:cNvPr id="140291" name="Rectangle 2"/>
          <p:cNvSpPr>
            <a:spLocks noGrp="1" noChangeArrowheads="1"/>
          </p:cNvSpPr>
          <p:nvPr>
            <p:ph type="body" idx="4294967295"/>
          </p:nvPr>
        </p:nvSpPr>
        <p:spPr>
          <a:xfrm>
            <a:off x="1771650" y="1562100"/>
            <a:ext cx="8648700" cy="2743200"/>
          </a:xfrm>
          <a:gradFill rotWithShape="1">
            <a:gsLst>
              <a:gs pos="0">
                <a:srgbClr val="3A7CCB"/>
              </a:gs>
              <a:gs pos="20000">
                <a:srgbClr val="3C7BC7"/>
              </a:gs>
              <a:gs pos="100000">
                <a:srgbClr val="2C5D98"/>
              </a:gs>
            </a:gsLst>
            <a:lin ang="5400000"/>
          </a:gradFill>
          <a:ln cap="flat">
            <a:solidFill>
              <a:srgbClr val="4A7EBB"/>
            </a:solidFill>
          </a:ln>
          <a:effectLst>
            <a:outerShdw dist="23000" dir="5400000" rotWithShape="0">
              <a:srgbClr val="000000">
                <a:alpha val="34998"/>
              </a:srgbClr>
            </a:outerShdw>
          </a:effectLst>
        </p:spPr>
        <p:txBody>
          <a:bodyPr vert="horz" lIns="90488" tIns="44450" rIns="90488" bIns="44450" rtlCol="0">
            <a:normAutofit/>
          </a:bodyPr>
          <a:lstStyle/>
          <a:p>
            <a:pPr eaLnBrk="1" hangingPunct="1">
              <a:buFont typeface="Wingdings" pitchFamily="-84" charset="2"/>
              <a:buNone/>
            </a:pPr>
            <a:r>
              <a:rPr lang="en-US" altLang="en-US" sz="2400" dirty="0">
                <a:solidFill>
                  <a:schemeClr val="bg1"/>
                </a:solidFill>
                <a:ea typeface="ＭＳ Ｐゴシック" pitchFamily="-84" charset="-128"/>
                <a:cs typeface="Arial" charset="0"/>
              </a:rPr>
              <a:t>    Let’s look at our machinery from the previous examples and assume that at the beginning of the asset’s third year, its book value is $6,400 ($10,000 cost less $3,600 accumulated depreciation using straight-line depreciation). At that time, it is determined that the machinery will have a remaining useful life of 4 years, and the estimated salvage value will be revised downward from $1,000 to $400.</a:t>
            </a:r>
          </a:p>
        </p:txBody>
      </p:sp>
      <p:pic>
        <p:nvPicPr>
          <p:cNvPr id="65541" name="Picture 19" descr="Chapter 10 Revised Depreciation.png"/>
          <p:cNvPicPr>
            <a:picLocks noChangeAspect="1"/>
          </p:cNvPicPr>
          <p:nvPr/>
        </p:nvPicPr>
        <p:blipFill>
          <a:blip r:embed="rId3" cstate="print"/>
          <a:srcRect/>
          <a:stretch>
            <a:fillRect/>
          </a:stretch>
        </p:blipFill>
        <p:spPr bwMode="auto">
          <a:xfrm>
            <a:off x="1771650" y="4771369"/>
            <a:ext cx="8648701" cy="867430"/>
          </a:xfrm>
          <a:prstGeom prst="rect">
            <a:avLst/>
          </a:prstGeom>
          <a:noFill/>
          <a:ln w="9525">
            <a:noFill/>
            <a:miter lim="800000"/>
            <a:headEnd/>
            <a:tailEnd/>
          </a:ln>
        </p:spPr>
      </p:pic>
      <p:sp>
        <p:nvSpPr>
          <p:cNvPr id="3" name="TextBox 2">
            <a:extLst>
              <a:ext uri="{FF2B5EF4-FFF2-40B4-BE49-F238E27FC236}">
                <a16:creationId xmlns:a16="http://schemas.microsoft.com/office/drawing/2014/main" id="{8C35D851-F6D7-0233-243C-49C6E18D27F5}"/>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nodeType="afterEffect">
                                  <p:stCondLst>
                                    <p:cond delay="3000"/>
                                  </p:stCondLst>
                                  <p:childTnLst>
                                    <p:set>
                                      <p:cBhvr>
                                        <p:cTn id="6" dur="1" fill="hold">
                                          <p:stCondLst>
                                            <p:cond delay="0"/>
                                          </p:stCondLst>
                                        </p:cTn>
                                        <p:tgtEl>
                                          <p:spTgt spid="65541"/>
                                        </p:tgtEl>
                                        <p:attrNameLst>
                                          <p:attrName>style.visibility</p:attrName>
                                        </p:attrNameLst>
                                      </p:cBhvr>
                                      <p:to>
                                        <p:strVal val="visible"/>
                                      </p:to>
                                    </p:set>
                                    <p:animEffect transition="in" filter="wipe(left)">
                                      <p:cBhvr>
                                        <p:cTn id="7" dur="1000"/>
                                        <p:tgtEl>
                                          <p:spTgt spid="655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3AC56D54-21CE-9B5A-F71B-7B3FF10BCBFD}"/>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41314" name="Rectangle 2"/>
          <p:cNvSpPr>
            <a:spLocks noGrp="1" noChangeArrowheads="1"/>
          </p:cNvSpPr>
          <p:nvPr>
            <p:ph type="title"/>
          </p:nvPr>
        </p:nvSpPr>
        <p:spPr>
          <a:xfrm>
            <a:off x="1981200" y="457200"/>
            <a:ext cx="8229600" cy="1143000"/>
          </a:xfrm>
        </p:spPr>
        <p:txBody>
          <a:bodyPr/>
          <a:lstStyle/>
          <a:p>
            <a:pPr eaLnBrk="1" hangingPunct="1"/>
            <a:r>
              <a:rPr lang="en-US" altLang="en-US" b="1" dirty="0">
                <a:latin typeface="Arial" charset="0"/>
                <a:ea typeface="ＭＳ Ｐゴシック" pitchFamily="-84" charset="-128"/>
                <a:cs typeface="Arial" charset="0"/>
              </a:rPr>
              <a:t>Reporting Depreciation</a:t>
            </a:r>
          </a:p>
        </p:txBody>
      </p:sp>
      <p:pic>
        <p:nvPicPr>
          <p:cNvPr id="3" name="Picture 2"/>
          <p:cNvPicPr>
            <a:picLocks noChangeAspect="1"/>
          </p:cNvPicPr>
          <p:nvPr/>
        </p:nvPicPr>
        <p:blipFill>
          <a:blip r:embed="rId3"/>
          <a:stretch>
            <a:fillRect/>
          </a:stretch>
        </p:blipFill>
        <p:spPr>
          <a:xfrm>
            <a:off x="2514601" y="1905000"/>
            <a:ext cx="6598921" cy="2057400"/>
          </a:xfrm>
          <a:prstGeom prst="rect">
            <a:avLst/>
          </a:prstGeom>
        </p:spPr>
      </p:pic>
      <p:sp>
        <p:nvSpPr>
          <p:cNvPr id="4" name="TextBox 3">
            <a:extLst>
              <a:ext uri="{FF2B5EF4-FFF2-40B4-BE49-F238E27FC236}">
                <a16:creationId xmlns:a16="http://schemas.microsoft.com/office/drawing/2014/main" id="{C2EC5BB0-8ED1-9787-3D73-1EBADFB2B227}"/>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090D43C-AE11-94FA-C1B9-CC8711AFFAD1}"/>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30050" name="Title 4"/>
          <p:cNvSpPr>
            <a:spLocks noGrp="1"/>
          </p:cNvSpPr>
          <p:nvPr>
            <p:ph type="ctrTitle"/>
          </p:nvPr>
        </p:nvSpPr>
        <p:spPr>
          <a:xfrm>
            <a:off x="2438400" y="4249737"/>
            <a:ext cx="7315200" cy="3124200"/>
          </a:xfrm>
        </p:spPr>
        <p:txBody>
          <a:bodyPr>
            <a:normAutofit fontScale="90000"/>
          </a:bodyPr>
          <a:lstStyle/>
          <a:p>
            <a:br>
              <a:rPr lang="en-US" altLang="en-US" dirty="0"/>
            </a:br>
            <a:r>
              <a:rPr lang="en-US" dirty="0"/>
              <a:t>Distinguish between revenue and capital expenditures, and account for them.</a:t>
            </a:r>
            <a:br>
              <a:rPr lang="en-US" dirty="0"/>
            </a:br>
            <a:br>
              <a:rPr lang="en-US" altLang="en-US" dirty="0"/>
            </a:br>
            <a:br>
              <a:rPr lang="en-US" altLang="en-US" dirty="0"/>
            </a:br>
            <a:endParaRPr lang="en-US" altLang="en-US" dirty="0"/>
          </a:p>
        </p:txBody>
      </p:sp>
      <p:sp>
        <p:nvSpPr>
          <p:cNvPr id="130051" name="Slide Number Placeholder 3"/>
          <p:cNvSpPr>
            <a:spLocks noGrp="1"/>
          </p:cNvSpPr>
          <p:nvPr>
            <p:ph type="sldNum" sz="quarter" idx="12"/>
          </p:nvPr>
        </p:nvSpPr>
        <p:spPr bwMode="auto">
          <a:noFill/>
          <a:ln>
            <a:miter lim="800000"/>
            <a:headEnd/>
            <a:tailEnd/>
          </a:ln>
        </p:spPr>
        <p:txBody>
          <a:bodyPr wrap="square" numCol="1" anchorCtr="0" compatLnSpc="1">
            <a:prstTxWarp prst="textNoShape">
              <a:avLst/>
            </a:prstTxWarp>
          </a:bodyPr>
          <a:lstStyle/>
          <a:p>
            <a:fld id="{B119A4F8-1B21-44AA-97CF-B3BE3340BA9F}" type="slidenum">
              <a:rPr lang="en-US" altLang="en-US" smtClean="0">
                <a:solidFill>
                  <a:srgbClr val="898989"/>
                </a:solidFill>
              </a:rPr>
              <a:pPr/>
              <a:t>31</a:t>
            </a:fld>
            <a:endParaRPr lang="en-US" altLang="en-US" dirty="0">
              <a:solidFill>
                <a:srgbClr val="898989"/>
              </a:solidFill>
            </a:endParaRPr>
          </a:p>
        </p:txBody>
      </p:sp>
      <p:pic>
        <p:nvPicPr>
          <p:cNvPr id="130053" name="Picture 2"/>
          <p:cNvPicPr>
            <a:picLocks noChangeAspect="1" noChangeArrowheads="1"/>
          </p:cNvPicPr>
          <p:nvPr/>
        </p:nvPicPr>
        <p:blipFill>
          <a:blip r:embed="rId3" cstate="print"/>
          <a:srcRect/>
          <a:stretch>
            <a:fillRect/>
          </a:stretch>
        </p:blipFill>
        <p:spPr bwMode="auto">
          <a:xfrm>
            <a:off x="2440757" y="1849437"/>
            <a:ext cx="7315200" cy="87312"/>
          </a:xfrm>
          <a:prstGeom prst="rect">
            <a:avLst/>
          </a:prstGeom>
          <a:noFill/>
          <a:ln w="9525">
            <a:noFill/>
            <a:miter lim="800000"/>
            <a:headEnd/>
            <a:tailEnd/>
          </a:ln>
        </p:spPr>
      </p:pic>
      <p:pic>
        <p:nvPicPr>
          <p:cNvPr id="130054" name="Picture 2"/>
          <p:cNvPicPr>
            <a:picLocks noChangeAspect="1" noChangeArrowheads="1"/>
          </p:cNvPicPr>
          <p:nvPr/>
        </p:nvPicPr>
        <p:blipFill>
          <a:blip r:embed="rId3" cstate="print"/>
          <a:srcRect/>
          <a:stretch>
            <a:fillRect/>
          </a:stretch>
        </p:blipFill>
        <p:spPr bwMode="auto">
          <a:xfrm>
            <a:off x="2438400" y="4972413"/>
            <a:ext cx="7315200" cy="87313"/>
          </a:xfrm>
          <a:prstGeom prst="rect">
            <a:avLst/>
          </a:prstGeom>
          <a:noFill/>
          <a:ln w="9525">
            <a:noFill/>
            <a:miter lim="800000"/>
            <a:headEnd/>
            <a:tailEnd/>
          </a:ln>
        </p:spPr>
      </p:pic>
      <p:sp>
        <p:nvSpPr>
          <p:cNvPr id="8" name="TextBox 7"/>
          <p:cNvSpPr txBox="1"/>
          <p:nvPr/>
        </p:nvSpPr>
        <p:spPr>
          <a:xfrm>
            <a:off x="3810000" y="850355"/>
            <a:ext cx="5257800" cy="769441"/>
          </a:xfrm>
          <a:prstGeom prst="rect">
            <a:avLst/>
          </a:prstGeom>
          <a:noFill/>
        </p:spPr>
        <p:txBody>
          <a:bodyPr wrap="square" rtlCol="0">
            <a:spAutoFit/>
          </a:bodyPr>
          <a:lstStyle/>
          <a:p>
            <a:r>
              <a:rPr lang="en-US" altLang="en-US" sz="4400" b="1" dirty="0">
                <a:latin typeface="+mj-lt"/>
              </a:rPr>
              <a:t>Learning Objective</a:t>
            </a:r>
            <a:endParaRPr lang="en-US" sz="4400" dirty="0">
              <a:latin typeface="+mj-lt"/>
            </a:endParaRPr>
          </a:p>
        </p:txBody>
      </p:sp>
      <p:sp>
        <p:nvSpPr>
          <p:cNvPr id="3" name="TextBox 2">
            <a:extLst>
              <a:ext uri="{FF2B5EF4-FFF2-40B4-BE49-F238E27FC236}">
                <a16:creationId xmlns:a16="http://schemas.microsoft.com/office/drawing/2014/main" id="{BB09188A-793D-B85D-C477-43EF9483055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06EC40B0-B3FC-BAF5-69A0-79A585BEC866}"/>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48482" name="Rectangle 2"/>
          <p:cNvSpPr>
            <a:spLocks noGrp="1" noChangeArrowheads="1"/>
          </p:cNvSpPr>
          <p:nvPr>
            <p:ph type="title"/>
          </p:nvPr>
        </p:nvSpPr>
        <p:spPr>
          <a:xfrm>
            <a:off x="1981200" y="533400"/>
            <a:ext cx="8229600" cy="990600"/>
          </a:xfrm>
        </p:spPr>
        <p:txBody>
          <a:bodyPr/>
          <a:lstStyle/>
          <a:p>
            <a:pPr eaLnBrk="1" hangingPunct="1"/>
            <a:r>
              <a:rPr lang="en-US" altLang="en-US" b="1" dirty="0">
                <a:ea typeface="ＭＳ Ｐゴシック" pitchFamily="-84" charset="-128"/>
                <a:cs typeface="Arial" charset="0"/>
              </a:rPr>
              <a:t>Additional Expenditures</a:t>
            </a:r>
          </a:p>
        </p:txBody>
      </p:sp>
      <p:sp>
        <p:nvSpPr>
          <p:cNvPr id="148483" name="Rectangle 3"/>
          <p:cNvSpPr>
            <a:spLocks noGrp="1" noChangeArrowheads="1"/>
          </p:cNvSpPr>
          <p:nvPr>
            <p:ph type="body" idx="4294967295"/>
          </p:nvPr>
        </p:nvSpPr>
        <p:spPr>
          <a:xfrm>
            <a:off x="2895600" y="4876800"/>
            <a:ext cx="6324600" cy="1062038"/>
          </a:xfrm>
          <a:gradFill rotWithShape="1">
            <a:gsLst>
              <a:gs pos="0">
                <a:srgbClr val="FFE5E5"/>
              </a:gs>
              <a:gs pos="64999">
                <a:srgbClr val="FFBEBD"/>
              </a:gs>
              <a:gs pos="100000">
                <a:srgbClr val="FFA2A1"/>
              </a:gs>
            </a:gsLst>
            <a:lin ang="5400000" scaled="1"/>
          </a:gradFill>
          <a:ln w="28575" cap="flat">
            <a:solidFill>
              <a:srgbClr val="BE4B48"/>
            </a:solidFill>
            <a:headEnd type="none" w="med" len="med"/>
            <a:tailEnd type="none" w="med" len="med"/>
          </a:ln>
          <a:effectLst>
            <a:outerShdw dist="38100" dir="2700000" algn="br" rotWithShape="0">
              <a:srgbClr val="000000">
                <a:alpha val="42998"/>
              </a:srgbClr>
            </a:outerShdw>
          </a:effectLst>
        </p:spPr>
        <p:txBody>
          <a:bodyPr vert="horz" lIns="90488" tIns="44450" rIns="90488" bIns="44450" rtlCol="0">
            <a:normAutofit/>
          </a:bodyPr>
          <a:lstStyle/>
          <a:p>
            <a:pPr algn="ctr" eaLnBrk="1" hangingPunct="1">
              <a:spcBef>
                <a:spcPct val="40000"/>
              </a:spcBef>
              <a:buFont typeface="Wingdings" pitchFamily="-84" charset="2"/>
              <a:buNone/>
            </a:pPr>
            <a:r>
              <a:rPr lang="en-US" altLang="en-US" sz="3000" dirty="0">
                <a:solidFill>
                  <a:srgbClr val="000000"/>
                </a:solidFill>
                <a:latin typeface="Arial" charset="0"/>
                <a:ea typeface="ＭＳ Ｐゴシック" pitchFamily="-84" charset="-128"/>
                <a:cs typeface="Arial" charset="0"/>
              </a:rPr>
              <a:t>  </a:t>
            </a:r>
            <a:r>
              <a:rPr lang="en-US" altLang="en-US" sz="2400" dirty="0">
                <a:solidFill>
                  <a:srgbClr val="000000"/>
                </a:solidFill>
                <a:latin typeface="Arial" charset="0"/>
                <a:ea typeface="ＭＳ Ｐゴシック" pitchFamily="-84" charset="-128"/>
                <a:cs typeface="Arial" charset="0"/>
              </a:rPr>
              <a:t>If the amounts involved are not material, most companies expense the item. </a:t>
            </a:r>
          </a:p>
        </p:txBody>
      </p:sp>
      <p:pic>
        <p:nvPicPr>
          <p:cNvPr id="148491" name="Picture 11"/>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552825" y="1600201"/>
            <a:ext cx="5086350" cy="292139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TextBox 2">
            <a:extLst>
              <a:ext uri="{FF2B5EF4-FFF2-40B4-BE49-F238E27FC236}">
                <a16:creationId xmlns:a16="http://schemas.microsoft.com/office/drawing/2014/main" id="{6EF1FA4D-DD5B-7EBD-9D73-6E1D51E9FE36}"/>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B86FAE-CB64-D233-6109-EB99BF65C007}"/>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40962" name="Rectangle 2"/>
          <p:cNvSpPr>
            <a:spLocks noGrp="1" noChangeArrowheads="1"/>
          </p:cNvSpPr>
          <p:nvPr>
            <p:ph type="title"/>
          </p:nvPr>
        </p:nvSpPr>
        <p:spPr>
          <a:xfrm>
            <a:off x="1981200" y="609600"/>
            <a:ext cx="8229600" cy="1219200"/>
          </a:xfrm>
        </p:spPr>
        <p:txBody>
          <a:bodyPr rtlCol="0">
            <a:normAutofit fontScale="90000"/>
          </a:bodyPr>
          <a:lstStyle/>
          <a:p>
            <a:pPr>
              <a:defRPr/>
            </a:pPr>
            <a:r>
              <a:rPr lang="en-US" altLang="en-US" b="1" dirty="0">
                <a:ea typeface="ＭＳ Ｐゴシック" pitchFamily="-84" charset="-128"/>
                <a:cs typeface="Arial" charset="0"/>
              </a:rPr>
              <a:t>Revenue and Capital</a:t>
            </a:r>
            <a:br>
              <a:rPr lang="en-US" altLang="en-US" b="1" dirty="0">
                <a:ea typeface="ＭＳ Ｐゴシック" pitchFamily="-84" charset="-128"/>
                <a:cs typeface="Arial" charset="0"/>
              </a:rPr>
            </a:br>
            <a:r>
              <a:rPr lang="en-US" altLang="en-US" b="1" dirty="0">
                <a:ea typeface="ＭＳ Ｐゴシック" pitchFamily="-84" charset="-128"/>
                <a:cs typeface="Arial" charset="0"/>
              </a:rPr>
              <a:t>Expenditures</a:t>
            </a:r>
          </a:p>
        </p:txBody>
      </p:sp>
      <p:graphicFrame>
        <p:nvGraphicFramePr>
          <p:cNvPr id="149507" name="Object 2"/>
          <p:cNvGraphicFramePr>
            <a:graphicFrameLocks noChangeAspect="1"/>
          </p:cNvGraphicFramePr>
          <p:nvPr/>
        </p:nvGraphicFramePr>
        <p:xfrm>
          <a:off x="1676400" y="2017714"/>
          <a:ext cx="8763000" cy="3609975"/>
        </p:xfrm>
        <a:graphic>
          <a:graphicData uri="http://schemas.openxmlformats.org/presentationml/2006/ole">
            <mc:AlternateContent xmlns:mc="http://schemas.openxmlformats.org/markup-compatibility/2006">
              <mc:Choice xmlns:v="urn:schemas-microsoft-com:vml" Requires="v">
                <p:oleObj name="Worksheet" r:id="rId3" imgW="4181568" imgH="1723999" progId="Excel.Sheet.8">
                  <p:embed/>
                </p:oleObj>
              </mc:Choice>
              <mc:Fallback>
                <p:oleObj name="Worksheet" r:id="rId3" imgW="4181568" imgH="1723999" progId="Excel.Sheet.8">
                  <p:embed/>
                  <p:pic>
                    <p:nvPicPr>
                      <p:cNvPr id="149507" name="Object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676400" y="2017714"/>
                        <a:ext cx="8763000" cy="3609975"/>
                      </a:xfrm>
                      <a:prstGeom prst="rect">
                        <a:avLst/>
                      </a:prstGeom>
                      <a:noFill/>
                      <a:ln w="76200">
                        <a:solidFill>
                          <a:srgbClr val="0033CC"/>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3" name="TextBox 2">
            <a:extLst>
              <a:ext uri="{FF2B5EF4-FFF2-40B4-BE49-F238E27FC236}">
                <a16:creationId xmlns:a16="http://schemas.microsoft.com/office/drawing/2014/main" id="{1CC1D812-E3E1-DA94-5844-E2201B042D84}"/>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935B66E-2BC7-A11B-8940-7E78B417EDFF}"/>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30050" name="Title 4"/>
          <p:cNvSpPr>
            <a:spLocks noGrp="1"/>
          </p:cNvSpPr>
          <p:nvPr>
            <p:ph type="ctrTitle"/>
          </p:nvPr>
        </p:nvSpPr>
        <p:spPr>
          <a:xfrm>
            <a:off x="2436829" y="3918267"/>
            <a:ext cx="7315200" cy="3124200"/>
          </a:xfrm>
        </p:spPr>
        <p:txBody>
          <a:bodyPr>
            <a:normAutofit fontScale="90000"/>
          </a:bodyPr>
          <a:lstStyle/>
          <a:p>
            <a:br>
              <a:rPr lang="en-US" altLang="en-US" dirty="0"/>
            </a:br>
            <a:br>
              <a:rPr lang="en-US" altLang="en-US" dirty="0"/>
            </a:br>
            <a:br>
              <a:rPr lang="en-US" altLang="en-US" dirty="0"/>
            </a:br>
            <a:r>
              <a:rPr lang="en-US" dirty="0"/>
              <a:t>Account for asset disposal through discarding or selling an asset. </a:t>
            </a:r>
            <a:br>
              <a:rPr lang="en-US" dirty="0"/>
            </a:br>
            <a:br>
              <a:rPr lang="en-US" altLang="en-US" dirty="0"/>
            </a:br>
            <a:br>
              <a:rPr lang="en-US" altLang="en-US" dirty="0"/>
            </a:br>
            <a:endParaRPr lang="en-US" altLang="en-US" dirty="0"/>
          </a:p>
        </p:txBody>
      </p:sp>
      <p:pic>
        <p:nvPicPr>
          <p:cNvPr id="130053" name="Picture 2"/>
          <p:cNvPicPr>
            <a:picLocks noChangeAspect="1" noChangeArrowheads="1"/>
          </p:cNvPicPr>
          <p:nvPr/>
        </p:nvPicPr>
        <p:blipFill>
          <a:blip r:embed="rId3" cstate="print"/>
          <a:srcRect/>
          <a:stretch>
            <a:fillRect/>
          </a:stretch>
        </p:blipFill>
        <p:spPr bwMode="auto">
          <a:xfrm>
            <a:off x="2438400" y="1762947"/>
            <a:ext cx="7315200" cy="87312"/>
          </a:xfrm>
          <a:prstGeom prst="rect">
            <a:avLst/>
          </a:prstGeom>
          <a:noFill/>
          <a:ln w="9525">
            <a:noFill/>
            <a:miter lim="800000"/>
            <a:headEnd/>
            <a:tailEnd/>
          </a:ln>
        </p:spPr>
      </p:pic>
      <p:pic>
        <p:nvPicPr>
          <p:cNvPr id="130054" name="Picture 2"/>
          <p:cNvPicPr>
            <a:picLocks noChangeAspect="1" noChangeArrowheads="1"/>
          </p:cNvPicPr>
          <p:nvPr/>
        </p:nvPicPr>
        <p:blipFill>
          <a:blip r:embed="rId3" cstate="print"/>
          <a:srcRect/>
          <a:stretch>
            <a:fillRect/>
          </a:stretch>
        </p:blipFill>
        <p:spPr bwMode="auto">
          <a:xfrm>
            <a:off x="2439971" y="4648201"/>
            <a:ext cx="7315200" cy="87313"/>
          </a:xfrm>
          <a:prstGeom prst="rect">
            <a:avLst/>
          </a:prstGeom>
          <a:noFill/>
          <a:ln w="9525">
            <a:noFill/>
            <a:miter lim="800000"/>
            <a:headEnd/>
            <a:tailEnd/>
          </a:ln>
        </p:spPr>
      </p:pic>
      <p:sp>
        <p:nvSpPr>
          <p:cNvPr id="8" name="TextBox 7"/>
          <p:cNvSpPr txBox="1"/>
          <p:nvPr/>
        </p:nvSpPr>
        <p:spPr>
          <a:xfrm>
            <a:off x="3810000" y="850355"/>
            <a:ext cx="5257800" cy="769441"/>
          </a:xfrm>
          <a:prstGeom prst="rect">
            <a:avLst/>
          </a:prstGeom>
          <a:noFill/>
        </p:spPr>
        <p:txBody>
          <a:bodyPr wrap="square" rtlCol="0">
            <a:spAutoFit/>
          </a:bodyPr>
          <a:lstStyle/>
          <a:p>
            <a:r>
              <a:rPr lang="en-US" altLang="en-US" sz="4400" b="1" dirty="0">
                <a:latin typeface="+mj-lt"/>
              </a:rPr>
              <a:t>Learning Objective</a:t>
            </a:r>
            <a:endParaRPr lang="en-US" sz="4400" dirty="0">
              <a:latin typeface="+mj-lt"/>
            </a:endParaRPr>
          </a:p>
        </p:txBody>
      </p:sp>
      <p:sp>
        <p:nvSpPr>
          <p:cNvPr id="3" name="TextBox 2">
            <a:extLst>
              <a:ext uri="{FF2B5EF4-FFF2-40B4-BE49-F238E27FC236}">
                <a16:creationId xmlns:a16="http://schemas.microsoft.com/office/drawing/2014/main" id="{0D30E770-8BA9-770E-6FAE-42C40D4454C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742B1DE5-2AD8-04D5-4BBC-52F21E3C703B}"/>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31746" name="Line 2"/>
          <p:cNvSpPr>
            <a:spLocks noChangeShapeType="1"/>
          </p:cNvSpPr>
          <p:nvPr/>
        </p:nvSpPr>
        <p:spPr bwMode="auto">
          <a:xfrm>
            <a:off x="3933498" y="3140870"/>
            <a:ext cx="0" cy="542925"/>
          </a:xfrm>
          <a:prstGeom prst="line">
            <a:avLst/>
          </a:prstGeom>
          <a:noFill/>
          <a:ln w="38100">
            <a:solidFill>
              <a:srgbClr val="FF0000"/>
            </a:solidFill>
            <a:round/>
            <a:headEnd/>
            <a:tailEnd type="triangle" w="med" len="med"/>
          </a:ln>
          <a:effectLst>
            <a:outerShdw blurRad="63500" dist="38099" dir="2700000" algn="ctr" rotWithShape="0">
              <a:schemeClr val="tx2">
                <a:alpha val="74997"/>
              </a:schemeClr>
            </a:outerShdw>
          </a:effectLst>
        </p:spPr>
        <p:txBody>
          <a:bodyPr/>
          <a:lstStyle/>
          <a:p>
            <a:pPr>
              <a:defRPr/>
            </a:pPr>
            <a:endParaRPr lang="en-US" dirty="0">
              <a:latin typeface="Arial" pitchFamily="-84" charset="0"/>
              <a:ea typeface="Arial" pitchFamily="-84" charset="0"/>
              <a:cs typeface="Arial" pitchFamily="-84" charset="0"/>
            </a:endParaRPr>
          </a:p>
        </p:txBody>
      </p:sp>
      <p:sp>
        <p:nvSpPr>
          <p:cNvPr id="31747" name="Line 3"/>
          <p:cNvSpPr>
            <a:spLocks noChangeShapeType="1"/>
          </p:cNvSpPr>
          <p:nvPr/>
        </p:nvSpPr>
        <p:spPr bwMode="auto">
          <a:xfrm>
            <a:off x="5276523" y="3198020"/>
            <a:ext cx="0" cy="2219325"/>
          </a:xfrm>
          <a:prstGeom prst="line">
            <a:avLst/>
          </a:prstGeom>
          <a:noFill/>
          <a:ln w="38100">
            <a:solidFill>
              <a:srgbClr val="FF0000"/>
            </a:solidFill>
            <a:round/>
            <a:headEnd/>
            <a:tailEnd type="triangle" w="med" len="med"/>
          </a:ln>
          <a:effectLst>
            <a:outerShdw blurRad="63500" dist="38099" dir="2700000" algn="ctr" rotWithShape="0">
              <a:schemeClr val="tx2">
                <a:alpha val="74997"/>
              </a:schemeClr>
            </a:outerShdw>
          </a:effectLst>
        </p:spPr>
        <p:txBody>
          <a:bodyPr/>
          <a:lstStyle/>
          <a:p>
            <a:pPr>
              <a:defRPr/>
            </a:pPr>
            <a:endParaRPr lang="en-US" dirty="0">
              <a:latin typeface="Arial" pitchFamily="-84" charset="0"/>
              <a:ea typeface="Arial" pitchFamily="-84" charset="0"/>
              <a:cs typeface="Arial" pitchFamily="-84" charset="0"/>
            </a:endParaRPr>
          </a:p>
        </p:txBody>
      </p:sp>
      <p:sp>
        <p:nvSpPr>
          <p:cNvPr id="48132" name="Rectangle 4"/>
          <p:cNvSpPr>
            <a:spLocks noChangeArrowheads="1"/>
          </p:cNvSpPr>
          <p:nvPr/>
        </p:nvSpPr>
        <p:spPr bwMode="auto">
          <a:xfrm>
            <a:off x="1934836" y="3688557"/>
            <a:ext cx="2625725" cy="1346200"/>
          </a:xfrm>
          <a:prstGeom prst="rect">
            <a:avLst/>
          </a:prstGeom>
          <a:solidFill>
            <a:srgbClr val="CCFFCC"/>
          </a:solidFill>
          <a:ln w="12700">
            <a:solidFill>
              <a:schemeClr val="tx1"/>
            </a:solidFill>
            <a:miter lim="800000"/>
            <a:headEnd/>
            <a:tailEnd/>
          </a:ln>
          <a:effectLst>
            <a:outerShdw blurRad="63500" dist="38099" dir="2700000" algn="ctr" rotWithShape="0">
              <a:schemeClr val="tx2">
                <a:alpha val="74997"/>
              </a:schemeClr>
            </a:outerShdw>
          </a:effectLst>
        </p:spPr>
        <p:txBody>
          <a:bodyPr anchor="ctr"/>
          <a:lstStyle/>
          <a:p>
            <a:pPr algn="ctr">
              <a:defRPr/>
            </a:pPr>
            <a:r>
              <a:rPr lang="en-US" sz="2400" dirty="0">
                <a:solidFill>
                  <a:srgbClr val="006600"/>
                </a:solidFill>
              </a:rPr>
              <a:t>Recording cash</a:t>
            </a:r>
            <a:br>
              <a:rPr lang="en-US" sz="2400" dirty="0">
                <a:solidFill>
                  <a:srgbClr val="006600"/>
                </a:solidFill>
              </a:rPr>
            </a:br>
            <a:r>
              <a:rPr lang="en-US" sz="2400" dirty="0">
                <a:solidFill>
                  <a:srgbClr val="006600"/>
                </a:solidFill>
              </a:rPr>
              <a:t>received (debit)</a:t>
            </a:r>
            <a:br>
              <a:rPr lang="en-US" sz="2400" dirty="0">
                <a:solidFill>
                  <a:srgbClr val="006600"/>
                </a:solidFill>
              </a:rPr>
            </a:br>
            <a:r>
              <a:rPr lang="en-US" sz="2400" dirty="0">
                <a:solidFill>
                  <a:srgbClr val="006600"/>
                </a:solidFill>
              </a:rPr>
              <a:t>or paid (credit).</a:t>
            </a:r>
          </a:p>
        </p:txBody>
      </p:sp>
      <p:sp>
        <p:nvSpPr>
          <p:cNvPr id="48133" name="Rectangle 5"/>
          <p:cNvSpPr>
            <a:spLocks noChangeArrowheads="1"/>
          </p:cNvSpPr>
          <p:nvPr/>
        </p:nvSpPr>
        <p:spPr bwMode="auto">
          <a:xfrm>
            <a:off x="2509510" y="5428457"/>
            <a:ext cx="3505200" cy="828432"/>
          </a:xfrm>
          <a:prstGeom prst="rect">
            <a:avLst/>
          </a:prstGeom>
          <a:solidFill>
            <a:srgbClr val="CCFFCC"/>
          </a:solidFill>
          <a:ln w="12700">
            <a:solidFill>
              <a:schemeClr val="tx1"/>
            </a:solidFill>
            <a:miter lim="800000"/>
            <a:headEnd/>
            <a:tailEnd/>
          </a:ln>
          <a:effectLst>
            <a:outerShdw blurRad="63500" dist="38099" dir="2700000" algn="ctr" rotWithShape="0">
              <a:schemeClr val="tx2">
                <a:alpha val="74997"/>
              </a:schemeClr>
            </a:outerShdw>
          </a:effectLst>
        </p:spPr>
        <p:txBody>
          <a:bodyPr wrap="square" lIns="90488" tIns="44450" rIns="90488" bIns="44450">
            <a:spAutoFit/>
          </a:bodyPr>
          <a:lstStyle/>
          <a:p>
            <a:pPr algn="ctr">
              <a:defRPr/>
            </a:pPr>
            <a:r>
              <a:rPr lang="en-US" sz="2400" dirty="0">
                <a:solidFill>
                  <a:srgbClr val="006600"/>
                </a:solidFill>
              </a:rPr>
              <a:t>Removing accumulated</a:t>
            </a:r>
            <a:br>
              <a:rPr lang="en-US" sz="2400" dirty="0">
                <a:solidFill>
                  <a:srgbClr val="006600"/>
                </a:solidFill>
              </a:rPr>
            </a:br>
            <a:r>
              <a:rPr lang="en-US" sz="2400" dirty="0">
                <a:solidFill>
                  <a:srgbClr val="006600"/>
                </a:solidFill>
              </a:rPr>
              <a:t>depreciation (debit).</a:t>
            </a:r>
          </a:p>
        </p:txBody>
      </p:sp>
      <p:sp>
        <p:nvSpPr>
          <p:cNvPr id="31750" name="Line 6"/>
          <p:cNvSpPr>
            <a:spLocks noChangeShapeType="1"/>
          </p:cNvSpPr>
          <p:nvPr/>
        </p:nvSpPr>
        <p:spPr bwMode="auto">
          <a:xfrm>
            <a:off x="6871960" y="3217070"/>
            <a:ext cx="0" cy="2200275"/>
          </a:xfrm>
          <a:prstGeom prst="line">
            <a:avLst/>
          </a:prstGeom>
          <a:noFill/>
          <a:ln w="38100">
            <a:solidFill>
              <a:srgbClr val="FF0000"/>
            </a:solidFill>
            <a:round/>
            <a:headEnd/>
            <a:tailEnd type="triangle" w="med" len="med"/>
          </a:ln>
          <a:effectLst>
            <a:outerShdw blurRad="63500" dist="38099" dir="2700000" algn="ctr" rotWithShape="0">
              <a:schemeClr val="tx2">
                <a:alpha val="74997"/>
              </a:schemeClr>
            </a:outerShdw>
          </a:effectLst>
        </p:spPr>
        <p:txBody>
          <a:bodyPr/>
          <a:lstStyle/>
          <a:p>
            <a:pPr>
              <a:defRPr/>
            </a:pPr>
            <a:endParaRPr lang="en-US" dirty="0">
              <a:latin typeface="Arial" pitchFamily="-84" charset="0"/>
              <a:ea typeface="Arial" pitchFamily="-84" charset="0"/>
              <a:cs typeface="Arial" pitchFamily="-84" charset="0"/>
            </a:endParaRPr>
          </a:p>
        </p:txBody>
      </p:sp>
      <p:sp>
        <p:nvSpPr>
          <p:cNvPr id="31751" name="Line 7"/>
          <p:cNvSpPr>
            <a:spLocks noChangeShapeType="1"/>
          </p:cNvSpPr>
          <p:nvPr/>
        </p:nvSpPr>
        <p:spPr bwMode="auto">
          <a:xfrm>
            <a:off x="8243560" y="3150395"/>
            <a:ext cx="0" cy="542925"/>
          </a:xfrm>
          <a:prstGeom prst="line">
            <a:avLst/>
          </a:prstGeom>
          <a:noFill/>
          <a:ln w="38100">
            <a:solidFill>
              <a:srgbClr val="FF0000"/>
            </a:solidFill>
            <a:round/>
            <a:headEnd/>
            <a:tailEnd type="triangle" w="med" len="med"/>
          </a:ln>
          <a:effectLst>
            <a:outerShdw blurRad="63500" dist="38099" dir="2700000" algn="ctr" rotWithShape="0">
              <a:schemeClr val="tx2">
                <a:alpha val="74997"/>
              </a:schemeClr>
            </a:outerShdw>
          </a:effectLst>
        </p:spPr>
        <p:txBody>
          <a:bodyPr/>
          <a:lstStyle/>
          <a:p>
            <a:pPr>
              <a:defRPr/>
            </a:pPr>
            <a:endParaRPr lang="en-US" dirty="0">
              <a:latin typeface="Arial" pitchFamily="-84" charset="0"/>
              <a:ea typeface="Arial" pitchFamily="-84" charset="0"/>
              <a:cs typeface="Arial" pitchFamily="-84" charset="0"/>
            </a:endParaRPr>
          </a:p>
        </p:txBody>
      </p:sp>
      <p:sp>
        <p:nvSpPr>
          <p:cNvPr id="31752" name="Line 8"/>
          <p:cNvSpPr>
            <a:spLocks noChangeShapeType="1"/>
          </p:cNvSpPr>
          <p:nvPr/>
        </p:nvSpPr>
        <p:spPr bwMode="auto">
          <a:xfrm>
            <a:off x="6108373" y="2270920"/>
            <a:ext cx="0" cy="542925"/>
          </a:xfrm>
          <a:prstGeom prst="line">
            <a:avLst/>
          </a:prstGeom>
          <a:noFill/>
          <a:ln w="38100">
            <a:solidFill>
              <a:srgbClr val="FF0000"/>
            </a:solidFill>
            <a:round/>
            <a:headEnd/>
            <a:tailEnd type="triangle" w="med" len="med"/>
          </a:ln>
          <a:effectLst>
            <a:outerShdw blurRad="63500" dist="38099" dir="2700000" algn="ctr" rotWithShape="0">
              <a:schemeClr val="tx2">
                <a:alpha val="74997"/>
              </a:schemeClr>
            </a:outerShdw>
          </a:effectLst>
        </p:spPr>
        <p:txBody>
          <a:bodyPr/>
          <a:lstStyle/>
          <a:p>
            <a:pPr>
              <a:defRPr/>
            </a:pPr>
            <a:endParaRPr lang="en-US" dirty="0">
              <a:latin typeface="Arial" pitchFamily="-84" charset="0"/>
              <a:ea typeface="Arial" pitchFamily="-84" charset="0"/>
              <a:cs typeface="Arial" pitchFamily="-84" charset="0"/>
            </a:endParaRPr>
          </a:p>
        </p:txBody>
      </p:sp>
      <p:sp>
        <p:nvSpPr>
          <p:cNvPr id="31753" name="Rectangle 9"/>
          <p:cNvSpPr>
            <a:spLocks noChangeArrowheads="1"/>
          </p:cNvSpPr>
          <p:nvPr/>
        </p:nvSpPr>
        <p:spPr bwMode="auto">
          <a:xfrm>
            <a:off x="3528686" y="1467644"/>
            <a:ext cx="5159375" cy="966788"/>
          </a:xfrm>
          <a:prstGeom prst="rect">
            <a:avLst/>
          </a:prstGeom>
          <a:solidFill>
            <a:srgbClr val="CCFFCC"/>
          </a:solidFill>
          <a:ln w="12700">
            <a:solidFill>
              <a:schemeClr val="tx1"/>
            </a:solidFill>
            <a:miter lim="800000"/>
            <a:headEnd/>
            <a:tailEnd/>
          </a:ln>
          <a:effectLst>
            <a:outerShdw blurRad="63500" dist="38099" dir="2700000" algn="ctr" rotWithShape="0">
              <a:schemeClr val="tx2">
                <a:alpha val="74997"/>
              </a:schemeClr>
            </a:outerShdw>
          </a:effectLst>
        </p:spPr>
        <p:txBody>
          <a:bodyPr wrap="none" anchor="ctr"/>
          <a:lstStyle/>
          <a:p>
            <a:pPr>
              <a:defRPr/>
            </a:pPr>
            <a:endParaRPr lang="en-US" sz="2800" dirty="0">
              <a:solidFill>
                <a:srgbClr val="006600"/>
              </a:solidFill>
            </a:endParaRPr>
          </a:p>
        </p:txBody>
      </p:sp>
      <p:sp>
        <p:nvSpPr>
          <p:cNvPr id="150538" name="Rectangle 10"/>
          <p:cNvSpPr>
            <a:spLocks noChangeArrowheads="1"/>
          </p:cNvSpPr>
          <p:nvPr/>
        </p:nvSpPr>
        <p:spPr bwMode="auto">
          <a:xfrm>
            <a:off x="4136053" y="1432720"/>
            <a:ext cx="3692229" cy="951543"/>
          </a:xfrm>
          <a:prstGeom prst="rect">
            <a:avLst/>
          </a:prstGeom>
          <a:noFill/>
          <a:ln w="12700">
            <a:noFill/>
            <a:miter lim="800000"/>
            <a:headEnd/>
            <a:tailEnd/>
          </a:ln>
        </p:spPr>
        <p:txBody>
          <a:bodyPr wrap="none" lIns="90488" tIns="44450" rIns="90488" bIns="44450">
            <a:spAutoFit/>
          </a:bodyPr>
          <a:lstStyle/>
          <a:p>
            <a:pPr algn="ctr"/>
            <a:r>
              <a:rPr lang="en-US" altLang="en-US" sz="2800" dirty="0">
                <a:solidFill>
                  <a:srgbClr val="FFFFFF"/>
                </a:solidFill>
              </a:rPr>
              <a:t> </a:t>
            </a:r>
            <a:r>
              <a:rPr lang="en-US" altLang="en-US" sz="2800" dirty="0">
                <a:solidFill>
                  <a:srgbClr val="006600"/>
                </a:solidFill>
              </a:rPr>
              <a:t>Update depreciation</a:t>
            </a:r>
            <a:br>
              <a:rPr lang="en-US" altLang="en-US" sz="2800" dirty="0">
                <a:solidFill>
                  <a:srgbClr val="006600"/>
                </a:solidFill>
              </a:rPr>
            </a:br>
            <a:r>
              <a:rPr lang="en-US" altLang="en-US" sz="2800" dirty="0">
                <a:solidFill>
                  <a:srgbClr val="006600"/>
                </a:solidFill>
              </a:rPr>
              <a:t>  to the date of disposal.</a:t>
            </a:r>
          </a:p>
        </p:txBody>
      </p:sp>
      <p:sp>
        <p:nvSpPr>
          <p:cNvPr id="31755" name="Rectangle 11"/>
          <p:cNvSpPr>
            <a:spLocks noChangeArrowheads="1"/>
          </p:cNvSpPr>
          <p:nvPr/>
        </p:nvSpPr>
        <p:spPr bwMode="auto">
          <a:xfrm>
            <a:off x="3542974" y="2813844"/>
            <a:ext cx="5133975" cy="528638"/>
          </a:xfrm>
          <a:prstGeom prst="rect">
            <a:avLst/>
          </a:prstGeom>
          <a:solidFill>
            <a:srgbClr val="CCFFCC"/>
          </a:solidFill>
          <a:ln w="12700">
            <a:solidFill>
              <a:schemeClr val="tx1"/>
            </a:solidFill>
            <a:miter lim="800000"/>
            <a:headEnd/>
            <a:tailEnd/>
          </a:ln>
          <a:effectLst>
            <a:outerShdw blurRad="63500" dist="38099" dir="2700000" algn="ctr" rotWithShape="0">
              <a:schemeClr val="tx2">
                <a:alpha val="74997"/>
              </a:schemeClr>
            </a:outerShdw>
          </a:effectLst>
        </p:spPr>
        <p:txBody>
          <a:bodyPr lIns="90488" tIns="44450" rIns="90488" bIns="44450">
            <a:spAutoFit/>
          </a:bodyPr>
          <a:lstStyle/>
          <a:p>
            <a:pPr algn="ctr">
              <a:defRPr/>
            </a:pPr>
            <a:r>
              <a:rPr lang="en-US" sz="2800" dirty="0">
                <a:solidFill>
                  <a:srgbClr val="006600"/>
                </a:solidFill>
              </a:rPr>
              <a:t> Journalize disposal by:</a:t>
            </a:r>
          </a:p>
        </p:txBody>
      </p:sp>
      <p:sp>
        <p:nvSpPr>
          <p:cNvPr id="48140" name="Rectangle 12"/>
          <p:cNvSpPr>
            <a:spLocks noChangeArrowheads="1"/>
          </p:cNvSpPr>
          <p:nvPr/>
        </p:nvSpPr>
        <p:spPr bwMode="auto">
          <a:xfrm>
            <a:off x="6405236" y="5428457"/>
            <a:ext cx="3495675" cy="828432"/>
          </a:xfrm>
          <a:prstGeom prst="rect">
            <a:avLst/>
          </a:prstGeom>
          <a:solidFill>
            <a:srgbClr val="CCFFCC"/>
          </a:solidFill>
          <a:ln w="12700">
            <a:solidFill>
              <a:schemeClr val="tx1"/>
            </a:solidFill>
            <a:miter lim="800000"/>
            <a:headEnd/>
            <a:tailEnd/>
          </a:ln>
          <a:effectLst>
            <a:outerShdw blurRad="63500" dist="38099" dir="2700000" algn="ctr" rotWithShape="0">
              <a:schemeClr val="tx2">
                <a:alpha val="74997"/>
              </a:schemeClr>
            </a:outerShdw>
          </a:effectLst>
        </p:spPr>
        <p:txBody>
          <a:bodyPr wrap="square" lIns="90488" tIns="44450" rIns="90488" bIns="44450">
            <a:spAutoFit/>
          </a:bodyPr>
          <a:lstStyle/>
          <a:p>
            <a:pPr algn="ctr">
              <a:defRPr/>
            </a:pPr>
            <a:r>
              <a:rPr lang="en-US" sz="2400" dirty="0">
                <a:solidFill>
                  <a:srgbClr val="006600"/>
                </a:solidFill>
              </a:rPr>
              <a:t>Removing the</a:t>
            </a:r>
            <a:br>
              <a:rPr lang="en-US" sz="2400" dirty="0">
                <a:solidFill>
                  <a:srgbClr val="006600"/>
                </a:solidFill>
              </a:rPr>
            </a:br>
            <a:r>
              <a:rPr lang="en-US" sz="2400" dirty="0">
                <a:solidFill>
                  <a:srgbClr val="006600"/>
                </a:solidFill>
              </a:rPr>
              <a:t> asset cost (credit).</a:t>
            </a:r>
          </a:p>
        </p:txBody>
      </p:sp>
      <p:sp>
        <p:nvSpPr>
          <p:cNvPr id="48141" name="Rectangle 13"/>
          <p:cNvSpPr>
            <a:spLocks noChangeArrowheads="1"/>
          </p:cNvSpPr>
          <p:nvPr/>
        </p:nvSpPr>
        <p:spPr bwMode="auto">
          <a:xfrm>
            <a:off x="7616499" y="3688557"/>
            <a:ext cx="2625725" cy="1346200"/>
          </a:xfrm>
          <a:prstGeom prst="rect">
            <a:avLst/>
          </a:prstGeom>
          <a:solidFill>
            <a:srgbClr val="CCFFCC"/>
          </a:solidFill>
          <a:ln w="12700">
            <a:solidFill>
              <a:schemeClr val="tx1"/>
            </a:solidFill>
            <a:miter lim="800000"/>
            <a:headEnd/>
            <a:tailEnd/>
          </a:ln>
          <a:effectLst>
            <a:outerShdw blurRad="63500" dist="38099" dir="2700000" algn="ctr" rotWithShape="0">
              <a:schemeClr val="tx2">
                <a:alpha val="74997"/>
              </a:schemeClr>
            </a:outerShdw>
          </a:effectLst>
        </p:spPr>
        <p:txBody>
          <a:bodyPr wrap="none" anchor="ctr"/>
          <a:lstStyle/>
          <a:p>
            <a:pPr algn="ctr">
              <a:defRPr/>
            </a:pPr>
            <a:r>
              <a:rPr lang="en-US" sz="2400" dirty="0">
                <a:solidFill>
                  <a:srgbClr val="006600"/>
                </a:solidFill>
              </a:rPr>
              <a:t>Recording a</a:t>
            </a:r>
            <a:br>
              <a:rPr lang="en-US" sz="2400" dirty="0">
                <a:solidFill>
                  <a:srgbClr val="006600"/>
                </a:solidFill>
              </a:rPr>
            </a:br>
            <a:r>
              <a:rPr lang="en-US" sz="2400" dirty="0">
                <a:solidFill>
                  <a:srgbClr val="006600"/>
                </a:solidFill>
              </a:rPr>
              <a:t>gain (credit)</a:t>
            </a:r>
          </a:p>
          <a:p>
            <a:pPr algn="ctr">
              <a:defRPr/>
            </a:pPr>
            <a:r>
              <a:rPr lang="en-US" sz="2400" dirty="0">
                <a:solidFill>
                  <a:srgbClr val="006600"/>
                </a:solidFill>
              </a:rPr>
              <a:t>or loss (debit).</a:t>
            </a:r>
          </a:p>
        </p:txBody>
      </p:sp>
      <p:sp>
        <p:nvSpPr>
          <p:cNvPr id="150542" name="Rectangle 14"/>
          <p:cNvSpPr>
            <a:spLocks noGrp="1" noChangeArrowheads="1"/>
          </p:cNvSpPr>
          <p:nvPr>
            <p:ph type="title"/>
          </p:nvPr>
        </p:nvSpPr>
        <p:spPr>
          <a:xfrm>
            <a:off x="1981200" y="533400"/>
            <a:ext cx="8229600" cy="884238"/>
          </a:xfrm>
        </p:spPr>
        <p:txBody>
          <a:bodyPr/>
          <a:lstStyle/>
          <a:p>
            <a:pPr eaLnBrk="1" hangingPunct="1"/>
            <a:r>
              <a:rPr lang="en-US" altLang="en-US" b="1" dirty="0">
                <a:ea typeface="ＭＳ Ｐゴシック" pitchFamily="-84" charset="-128"/>
                <a:cs typeface="Arial" charset="0"/>
              </a:rPr>
              <a:t>Disposals of Plant Assets</a:t>
            </a:r>
          </a:p>
        </p:txBody>
      </p:sp>
      <p:sp>
        <p:nvSpPr>
          <p:cNvPr id="3" name="TextBox 2">
            <a:extLst>
              <a:ext uri="{FF2B5EF4-FFF2-40B4-BE49-F238E27FC236}">
                <a16:creationId xmlns:a16="http://schemas.microsoft.com/office/drawing/2014/main" id="{BA9DA24B-852B-FC24-88FD-1D8EF13A172D}"/>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1" fill="hold" nodeType="withEffect">
                                  <p:stCondLst>
                                    <p:cond delay="0"/>
                                  </p:stCondLst>
                                  <p:childTnLst>
                                    <p:set>
                                      <p:cBhvr>
                                        <p:cTn id="6" dur="1" fill="hold">
                                          <p:stCondLst>
                                            <p:cond delay="0"/>
                                          </p:stCondLst>
                                        </p:cTn>
                                        <p:tgtEl>
                                          <p:spTgt spid="31752"/>
                                        </p:tgtEl>
                                        <p:attrNameLst>
                                          <p:attrName>style.visibility</p:attrName>
                                        </p:attrNameLst>
                                      </p:cBhvr>
                                      <p:to>
                                        <p:strVal val="visible"/>
                                      </p:to>
                                    </p:set>
                                    <p:animEffect transition="in" filter="wipe(up)">
                                      <p:cBhvr>
                                        <p:cTn id="7" dur="500"/>
                                        <p:tgtEl>
                                          <p:spTgt spid="31752"/>
                                        </p:tgtEl>
                                      </p:cBhvr>
                                    </p:animEffect>
                                  </p:childTnLst>
                                </p:cTn>
                              </p:par>
                            </p:childTnLst>
                          </p:cTn>
                        </p:par>
                        <p:par>
                          <p:cTn id="8" fill="hold" nodeType="afterGroup">
                            <p:stCondLst>
                              <p:cond delay="500"/>
                            </p:stCondLst>
                            <p:childTnLst>
                              <p:par>
                                <p:cTn id="9" presetID="9" presetClass="entr" presetSubtype="0" fill="hold" grpId="0" nodeType="afterEffect">
                                  <p:stCondLst>
                                    <p:cond delay="0"/>
                                  </p:stCondLst>
                                  <p:childTnLst>
                                    <p:set>
                                      <p:cBhvr>
                                        <p:cTn id="10" dur="1" fill="hold">
                                          <p:stCondLst>
                                            <p:cond delay="0"/>
                                          </p:stCondLst>
                                        </p:cTn>
                                        <p:tgtEl>
                                          <p:spTgt spid="31755"/>
                                        </p:tgtEl>
                                        <p:attrNameLst>
                                          <p:attrName>style.visibility</p:attrName>
                                        </p:attrNameLst>
                                      </p:cBhvr>
                                      <p:to>
                                        <p:strVal val="visible"/>
                                      </p:to>
                                    </p:set>
                                    <p:animEffect transition="in" filter="dissolve">
                                      <p:cBhvr>
                                        <p:cTn id="11" dur="500"/>
                                        <p:tgtEl>
                                          <p:spTgt spid="31755"/>
                                        </p:tgtEl>
                                      </p:cBhvr>
                                    </p:animEffect>
                                  </p:childTnLst>
                                </p:cTn>
                              </p:par>
                            </p:childTnLst>
                          </p:cTn>
                        </p:par>
                        <p:par>
                          <p:cTn id="12" fill="hold" nodeType="afterGroup">
                            <p:stCondLst>
                              <p:cond delay="1000"/>
                            </p:stCondLst>
                            <p:childTnLst>
                              <p:par>
                                <p:cTn id="13" presetID="22" presetClass="entr" presetSubtype="1" fill="hold" nodeType="afterEffect">
                                  <p:stCondLst>
                                    <p:cond delay="0"/>
                                  </p:stCondLst>
                                  <p:childTnLst>
                                    <p:set>
                                      <p:cBhvr>
                                        <p:cTn id="14" dur="1" fill="hold">
                                          <p:stCondLst>
                                            <p:cond delay="0"/>
                                          </p:stCondLst>
                                        </p:cTn>
                                        <p:tgtEl>
                                          <p:spTgt spid="31746"/>
                                        </p:tgtEl>
                                        <p:attrNameLst>
                                          <p:attrName>style.visibility</p:attrName>
                                        </p:attrNameLst>
                                      </p:cBhvr>
                                      <p:to>
                                        <p:strVal val="visible"/>
                                      </p:to>
                                    </p:set>
                                    <p:animEffect transition="in" filter="wipe(up)">
                                      <p:cBhvr>
                                        <p:cTn id="15" dur="500"/>
                                        <p:tgtEl>
                                          <p:spTgt spid="31746"/>
                                        </p:tgtEl>
                                      </p:cBhvr>
                                    </p:animEffect>
                                  </p:childTnLst>
                                </p:cTn>
                              </p:par>
                            </p:childTnLst>
                          </p:cTn>
                        </p:par>
                        <p:par>
                          <p:cTn id="16" fill="hold" nodeType="afterGroup">
                            <p:stCondLst>
                              <p:cond delay="1500"/>
                            </p:stCondLst>
                            <p:childTnLst>
                              <p:par>
                                <p:cTn id="17" presetID="12" presetClass="entr" presetSubtype="1" fill="hold" grpId="0" nodeType="afterEffect">
                                  <p:stCondLst>
                                    <p:cond delay="0"/>
                                  </p:stCondLst>
                                  <p:childTnLst>
                                    <p:set>
                                      <p:cBhvr>
                                        <p:cTn id="18" dur="1" fill="hold">
                                          <p:stCondLst>
                                            <p:cond delay="0"/>
                                          </p:stCondLst>
                                        </p:cTn>
                                        <p:tgtEl>
                                          <p:spTgt spid="48132"/>
                                        </p:tgtEl>
                                        <p:attrNameLst>
                                          <p:attrName>style.visibility</p:attrName>
                                        </p:attrNameLst>
                                      </p:cBhvr>
                                      <p:to>
                                        <p:strVal val="visible"/>
                                      </p:to>
                                    </p:set>
                                    <p:animEffect transition="in" filter="slide(fromTop)">
                                      <p:cBhvr>
                                        <p:cTn id="19" dur="500"/>
                                        <p:tgtEl>
                                          <p:spTgt spid="48132"/>
                                        </p:tgtEl>
                                      </p:cBhvr>
                                    </p:animEffect>
                                  </p:childTnLst>
                                </p:cTn>
                              </p:par>
                              <p:par>
                                <p:cTn id="20" presetID="22" presetClass="entr" presetSubtype="1" fill="hold" nodeType="withEffect">
                                  <p:stCondLst>
                                    <p:cond delay="0"/>
                                  </p:stCondLst>
                                  <p:childTnLst>
                                    <p:set>
                                      <p:cBhvr>
                                        <p:cTn id="21" dur="1" fill="hold">
                                          <p:stCondLst>
                                            <p:cond delay="0"/>
                                          </p:stCondLst>
                                        </p:cTn>
                                        <p:tgtEl>
                                          <p:spTgt spid="31747"/>
                                        </p:tgtEl>
                                        <p:attrNameLst>
                                          <p:attrName>style.visibility</p:attrName>
                                        </p:attrNameLst>
                                      </p:cBhvr>
                                      <p:to>
                                        <p:strVal val="visible"/>
                                      </p:to>
                                    </p:set>
                                    <p:animEffect transition="in" filter="wipe(up)">
                                      <p:cBhvr>
                                        <p:cTn id="22" dur="500"/>
                                        <p:tgtEl>
                                          <p:spTgt spid="31747"/>
                                        </p:tgtEl>
                                      </p:cBhvr>
                                    </p:animEffect>
                                  </p:childTnLst>
                                </p:cTn>
                              </p:par>
                            </p:childTnLst>
                          </p:cTn>
                        </p:par>
                        <p:par>
                          <p:cTn id="23" fill="hold" nodeType="afterGroup">
                            <p:stCondLst>
                              <p:cond delay="2000"/>
                            </p:stCondLst>
                            <p:childTnLst>
                              <p:par>
                                <p:cTn id="24" presetID="12" presetClass="entr" presetSubtype="1" fill="hold" grpId="0" nodeType="afterEffect">
                                  <p:stCondLst>
                                    <p:cond delay="0"/>
                                  </p:stCondLst>
                                  <p:childTnLst>
                                    <p:set>
                                      <p:cBhvr>
                                        <p:cTn id="25" dur="1" fill="hold">
                                          <p:stCondLst>
                                            <p:cond delay="0"/>
                                          </p:stCondLst>
                                        </p:cTn>
                                        <p:tgtEl>
                                          <p:spTgt spid="48133"/>
                                        </p:tgtEl>
                                        <p:attrNameLst>
                                          <p:attrName>style.visibility</p:attrName>
                                        </p:attrNameLst>
                                      </p:cBhvr>
                                      <p:to>
                                        <p:strVal val="visible"/>
                                      </p:to>
                                    </p:set>
                                    <p:animEffect transition="in" filter="slide(fromTop)">
                                      <p:cBhvr>
                                        <p:cTn id="26" dur="500"/>
                                        <p:tgtEl>
                                          <p:spTgt spid="48133"/>
                                        </p:tgtEl>
                                      </p:cBhvr>
                                    </p:animEffect>
                                  </p:childTnLst>
                                </p:cTn>
                              </p:par>
                            </p:childTnLst>
                          </p:cTn>
                        </p:par>
                        <p:par>
                          <p:cTn id="27" fill="hold" nodeType="afterGroup">
                            <p:stCondLst>
                              <p:cond delay="2500"/>
                            </p:stCondLst>
                            <p:childTnLst>
                              <p:par>
                                <p:cTn id="28" presetID="22" presetClass="entr" presetSubtype="1" fill="hold" nodeType="afterEffect">
                                  <p:stCondLst>
                                    <p:cond delay="0"/>
                                  </p:stCondLst>
                                  <p:childTnLst>
                                    <p:set>
                                      <p:cBhvr>
                                        <p:cTn id="29" dur="1" fill="hold">
                                          <p:stCondLst>
                                            <p:cond delay="0"/>
                                          </p:stCondLst>
                                        </p:cTn>
                                        <p:tgtEl>
                                          <p:spTgt spid="31750"/>
                                        </p:tgtEl>
                                        <p:attrNameLst>
                                          <p:attrName>style.visibility</p:attrName>
                                        </p:attrNameLst>
                                      </p:cBhvr>
                                      <p:to>
                                        <p:strVal val="visible"/>
                                      </p:to>
                                    </p:set>
                                    <p:animEffect transition="in" filter="wipe(up)">
                                      <p:cBhvr>
                                        <p:cTn id="30" dur="500"/>
                                        <p:tgtEl>
                                          <p:spTgt spid="31750"/>
                                        </p:tgtEl>
                                      </p:cBhvr>
                                    </p:animEffect>
                                  </p:childTnLst>
                                </p:cTn>
                              </p:par>
                            </p:childTnLst>
                          </p:cTn>
                        </p:par>
                        <p:par>
                          <p:cTn id="31" fill="hold" nodeType="afterGroup">
                            <p:stCondLst>
                              <p:cond delay="3000"/>
                            </p:stCondLst>
                            <p:childTnLst>
                              <p:par>
                                <p:cTn id="32" presetID="12" presetClass="entr" presetSubtype="1" fill="hold" grpId="0" nodeType="afterEffect">
                                  <p:stCondLst>
                                    <p:cond delay="0"/>
                                  </p:stCondLst>
                                  <p:childTnLst>
                                    <p:set>
                                      <p:cBhvr>
                                        <p:cTn id="33" dur="1" fill="hold">
                                          <p:stCondLst>
                                            <p:cond delay="0"/>
                                          </p:stCondLst>
                                        </p:cTn>
                                        <p:tgtEl>
                                          <p:spTgt spid="48140"/>
                                        </p:tgtEl>
                                        <p:attrNameLst>
                                          <p:attrName>style.visibility</p:attrName>
                                        </p:attrNameLst>
                                      </p:cBhvr>
                                      <p:to>
                                        <p:strVal val="visible"/>
                                      </p:to>
                                    </p:set>
                                    <p:animEffect transition="in" filter="slide(fromTop)">
                                      <p:cBhvr>
                                        <p:cTn id="34" dur="500"/>
                                        <p:tgtEl>
                                          <p:spTgt spid="48140"/>
                                        </p:tgtEl>
                                      </p:cBhvr>
                                    </p:animEffect>
                                  </p:childTnLst>
                                </p:cTn>
                              </p:par>
                            </p:childTnLst>
                          </p:cTn>
                        </p:par>
                        <p:par>
                          <p:cTn id="35" fill="hold" nodeType="afterGroup">
                            <p:stCondLst>
                              <p:cond delay="3500"/>
                            </p:stCondLst>
                            <p:childTnLst>
                              <p:par>
                                <p:cTn id="36" presetID="22" presetClass="entr" presetSubtype="1" fill="hold" nodeType="afterEffect">
                                  <p:stCondLst>
                                    <p:cond delay="0"/>
                                  </p:stCondLst>
                                  <p:childTnLst>
                                    <p:set>
                                      <p:cBhvr>
                                        <p:cTn id="37" dur="1" fill="hold">
                                          <p:stCondLst>
                                            <p:cond delay="0"/>
                                          </p:stCondLst>
                                        </p:cTn>
                                        <p:tgtEl>
                                          <p:spTgt spid="31751"/>
                                        </p:tgtEl>
                                        <p:attrNameLst>
                                          <p:attrName>style.visibility</p:attrName>
                                        </p:attrNameLst>
                                      </p:cBhvr>
                                      <p:to>
                                        <p:strVal val="visible"/>
                                      </p:to>
                                    </p:set>
                                    <p:animEffect transition="in" filter="wipe(up)">
                                      <p:cBhvr>
                                        <p:cTn id="38" dur="500"/>
                                        <p:tgtEl>
                                          <p:spTgt spid="31751"/>
                                        </p:tgtEl>
                                      </p:cBhvr>
                                    </p:animEffect>
                                  </p:childTnLst>
                                </p:cTn>
                              </p:par>
                            </p:childTnLst>
                          </p:cTn>
                        </p:par>
                        <p:par>
                          <p:cTn id="39" fill="hold" nodeType="afterGroup">
                            <p:stCondLst>
                              <p:cond delay="4000"/>
                            </p:stCondLst>
                            <p:childTnLst>
                              <p:par>
                                <p:cTn id="40" presetID="12" presetClass="entr" presetSubtype="1" fill="hold" grpId="0" nodeType="afterEffect">
                                  <p:stCondLst>
                                    <p:cond delay="0"/>
                                  </p:stCondLst>
                                  <p:childTnLst>
                                    <p:set>
                                      <p:cBhvr>
                                        <p:cTn id="41" dur="1" fill="hold">
                                          <p:stCondLst>
                                            <p:cond delay="0"/>
                                          </p:stCondLst>
                                        </p:cTn>
                                        <p:tgtEl>
                                          <p:spTgt spid="48141"/>
                                        </p:tgtEl>
                                        <p:attrNameLst>
                                          <p:attrName>style.visibility</p:attrName>
                                        </p:attrNameLst>
                                      </p:cBhvr>
                                      <p:to>
                                        <p:strVal val="visible"/>
                                      </p:to>
                                    </p:set>
                                    <p:animEffect transition="in" filter="slide(fromTop)">
                                      <p:cBhvr>
                                        <p:cTn id="42" dur="500"/>
                                        <p:tgtEl>
                                          <p:spTgt spid="481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132" grpId="0" animBg="1" autoUpdateAnimBg="0"/>
      <p:bldP spid="48133" grpId="0" animBg="1" autoUpdateAnimBg="0"/>
      <p:bldP spid="31755" grpId="0" animBg="1"/>
      <p:bldP spid="48140" grpId="0" animBg="1" autoUpdateAnimBg="0"/>
      <p:bldP spid="48141" grpId="0" animBg="1" autoUpdateAnimBg="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C13240C9-5850-0FBD-9573-E90C64739B62}"/>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51554" name="Line 2"/>
          <p:cNvSpPr>
            <a:spLocks noChangeShapeType="1"/>
          </p:cNvSpPr>
          <p:nvPr/>
        </p:nvSpPr>
        <p:spPr bwMode="auto">
          <a:xfrm>
            <a:off x="6113463" y="2406651"/>
            <a:ext cx="0" cy="542925"/>
          </a:xfrm>
          <a:prstGeom prst="line">
            <a:avLst/>
          </a:prstGeom>
          <a:noFill/>
          <a:ln w="25400">
            <a:solidFill>
              <a:schemeClr val="hlink"/>
            </a:solidFill>
            <a:round/>
            <a:headEnd/>
            <a:tailEnd type="triangle" w="med" len="med"/>
          </a:ln>
        </p:spPr>
        <p:txBody>
          <a:bodyPr/>
          <a:lstStyle/>
          <a:p>
            <a:endParaRPr lang="en-US" dirty="0"/>
          </a:p>
        </p:txBody>
      </p:sp>
      <p:sp>
        <p:nvSpPr>
          <p:cNvPr id="151555" name="Rectangle 3"/>
          <p:cNvSpPr>
            <a:spLocks noChangeArrowheads="1"/>
          </p:cNvSpPr>
          <p:nvPr/>
        </p:nvSpPr>
        <p:spPr bwMode="auto">
          <a:xfrm>
            <a:off x="3533776" y="1603375"/>
            <a:ext cx="5159375" cy="966788"/>
          </a:xfrm>
          <a:prstGeom prst="rect">
            <a:avLst/>
          </a:prstGeom>
          <a:solidFill>
            <a:schemeClr val="bg2"/>
          </a:solidFill>
          <a:ln w="25400">
            <a:solidFill>
              <a:schemeClr val="hlink"/>
            </a:solidFill>
            <a:miter lim="800000"/>
            <a:headEnd/>
            <a:tailEnd/>
          </a:ln>
        </p:spPr>
        <p:txBody>
          <a:bodyPr wrap="none" anchor="ctr"/>
          <a:lstStyle/>
          <a:p>
            <a:endParaRPr lang="en-US" altLang="en-US" dirty="0"/>
          </a:p>
        </p:txBody>
      </p:sp>
      <p:sp>
        <p:nvSpPr>
          <p:cNvPr id="151556" name="Rectangle 4"/>
          <p:cNvSpPr>
            <a:spLocks noChangeArrowheads="1"/>
          </p:cNvSpPr>
          <p:nvPr/>
        </p:nvSpPr>
        <p:spPr bwMode="auto">
          <a:xfrm>
            <a:off x="3987800" y="1568451"/>
            <a:ext cx="3692230" cy="951543"/>
          </a:xfrm>
          <a:prstGeom prst="rect">
            <a:avLst/>
          </a:prstGeom>
          <a:noFill/>
          <a:ln w="12700">
            <a:noFill/>
            <a:miter lim="800000"/>
            <a:headEnd/>
            <a:tailEnd/>
          </a:ln>
        </p:spPr>
        <p:txBody>
          <a:bodyPr wrap="none" lIns="90488" tIns="44450" rIns="90488" bIns="44450">
            <a:spAutoFit/>
          </a:bodyPr>
          <a:lstStyle/>
          <a:p>
            <a:r>
              <a:rPr lang="en-US" altLang="en-US" sz="2800" dirty="0">
                <a:solidFill>
                  <a:srgbClr val="FFFFFF"/>
                </a:solidFill>
              </a:rPr>
              <a:t> Update depreciation</a:t>
            </a:r>
            <a:br>
              <a:rPr lang="en-US" altLang="en-US" sz="2800" dirty="0">
                <a:solidFill>
                  <a:srgbClr val="FFFFFF"/>
                </a:solidFill>
              </a:rPr>
            </a:br>
            <a:r>
              <a:rPr lang="en-US" altLang="en-US" sz="2800" dirty="0">
                <a:solidFill>
                  <a:srgbClr val="FFFFFF"/>
                </a:solidFill>
              </a:rPr>
              <a:t>  to the date of disposal.</a:t>
            </a:r>
          </a:p>
        </p:txBody>
      </p:sp>
      <p:sp>
        <p:nvSpPr>
          <p:cNvPr id="151557" name="Rectangle 5"/>
          <p:cNvSpPr>
            <a:spLocks noChangeArrowheads="1"/>
          </p:cNvSpPr>
          <p:nvPr/>
        </p:nvSpPr>
        <p:spPr bwMode="auto">
          <a:xfrm>
            <a:off x="3548064" y="2949575"/>
            <a:ext cx="5133975" cy="541338"/>
          </a:xfrm>
          <a:prstGeom prst="rect">
            <a:avLst/>
          </a:prstGeom>
          <a:solidFill>
            <a:schemeClr val="bg2"/>
          </a:solidFill>
          <a:ln w="25400">
            <a:solidFill>
              <a:schemeClr val="hlink"/>
            </a:solidFill>
            <a:miter lim="800000"/>
            <a:headEnd/>
            <a:tailEnd/>
          </a:ln>
        </p:spPr>
        <p:txBody>
          <a:bodyPr lIns="90488" tIns="44450" rIns="90488" bIns="44450">
            <a:spAutoFit/>
          </a:bodyPr>
          <a:lstStyle/>
          <a:p>
            <a:r>
              <a:rPr lang="en-US" altLang="en-US" sz="2800" dirty="0"/>
              <a:t> Journalize disposal by:</a:t>
            </a:r>
          </a:p>
        </p:txBody>
      </p:sp>
      <p:grpSp>
        <p:nvGrpSpPr>
          <p:cNvPr id="2" name="Group 6"/>
          <p:cNvGrpSpPr>
            <a:grpSpLocks/>
          </p:cNvGrpSpPr>
          <p:nvPr/>
        </p:nvGrpSpPr>
        <p:grpSpPr bwMode="auto">
          <a:xfrm>
            <a:off x="2305050" y="1543050"/>
            <a:ext cx="7581900" cy="2019300"/>
            <a:chOff x="492" y="972"/>
            <a:chExt cx="4776" cy="1272"/>
          </a:xfrm>
          <a:solidFill>
            <a:schemeClr val="tx2">
              <a:lumMod val="60000"/>
              <a:lumOff val="40000"/>
            </a:schemeClr>
          </a:solidFill>
        </p:grpSpPr>
        <p:sp>
          <p:nvSpPr>
            <p:cNvPr id="37903" name="Rectangle 7"/>
            <p:cNvSpPr>
              <a:spLocks noChangeArrowheads="1"/>
            </p:cNvSpPr>
            <p:nvPr/>
          </p:nvSpPr>
          <p:spPr bwMode="auto">
            <a:xfrm>
              <a:off x="492" y="972"/>
              <a:ext cx="4776" cy="1272"/>
            </a:xfrm>
            <a:prstGeom prst="rect">
              <a:avLst/>
            </a:prstGeom>
            <a:grpFill/>
            <a:ln>
              <a:headEnd/>
              <a:tailEnd/>
            </a:ln>
          </p:spPr>
          <p:style>
            <a:lnRef idx="1">
              <a:schemeClr val="accent4"/>
            </a:lnRef>
            <a:fillRef idx="3">
              <a:schemeClr val="accent4"/>
            </a:fillRef>
            <a:effectRef idx="2">
              <a:schemeClr val="accent4"/>
            </a:effectRef>
            <a:fontRef idx="minor">
              <a:schemeClr val="lt1"/>
            </a:fontRef>
          </p:style>
          <p:txBody>
            <a:bodyPr wrap="none" anchor="ctr"/>
            <a:lstStyle/>
            <a:p>
              <a:pPr>
                <a:defRPr/>
              </a:pPr>
              <a:endParaRPr lang="en-US" dirty="0">
                <a:solidFill>
                  <a:schemeClr val="bg1"/>
                </a:solidFill>
                <a:latin typeface="Arial" charset="0"/>
                <a:ea typeface="Arial" pitchFamily="-84" charset="0"/>
                <a:cs typeface="Arial" pitchFamily="-84" charset="0"/>
              </a:endParaRPr>
            </a:p>
          </p:txBody>
        </p:sp>
        <p:sp>
          <p:nvSpPr>
            <p:cNvPr id="37904" name="Rectangle 8"/>
            <p:cNvSpPr>
              <a:spLocks noChangeArrowheads="1"/>
            </p:cNvSpPr>
            <p:nvPr/>
          </p:nvSpPr>
          <p:spPr bwMode="auto">
            <a:xfrm>
              <a:off x="624" y="1028"/>
              <a:ext cx="4553" cy="1173"/>
            </a:xfrm>
            <a:prstGeom prst="rect">
              <a:avLst/>
            </a:prstGeom>
            <a:grpFill/>
            <a:ln>
              <a:headEnd/>
              <a:tailEnd/>
            </a:ln>
          </p:spPr>
          <p:style>
            <a:lnRef idx="1">
              <a:schemeClr val="accent4"/>
            </a:lnRef>
            <a:fillRef idx="3">
              <a:schemeClr val="accent4"/>
            </a:fillRef>
            <a:effectRef idx="2">
              <a:schemeClr val="accent4"/>
            </a:effectRef>
            <a:fontRef idx="minor">
              <a:schemeClr val="lt1"/>
            </a:fontRef>
          </p:style>
          <p:txBody>
            <a:bodyPr lIns="90488" tIns="44450" rIns="90488" bIns="44450">
              <a:spAutoFit/>
            </a:bodyPr>
            <a:lstStyle/>
            <a:p>
              <a:pPr>
                <a:lnSpc>
                  <a:spcPct val="120000"/>
                </a:lnSpc>
                <a:defRPr/>
              </a:pPr>
              <a:r>
                <a:rPr lang="en-US" sz="3200" dirty="0">
                  <a:solidFill>
                    <a:schemeClr val="bg1"/>
                  </a:solidFill>
                  <a:latin typeface="Arial" charset="0"/>
                  <a:ea typeface="Arial" pitchFamily="-84" charset="0"/>
                  <a:cs typeface="Arial" pitchFamily="-84" charset="0"/>
                </a:rPr>
                <a:t>If Cash &gt; BV, record a gain (credit).</a:t>
              </a:r>
            </a:p>
            <a:p>
              <a:pPr>
                <a:lnSpc>
                  <a:spcPct val="120000"/>
                </a:lnSpc>
                <a:defRPr/>
              </a:pPr>
              <a:r>
                <a:rPr lang="en-US" sz="3200" dirty="0">
                  <a:solidFill>
                    <a:schemeClr val="bg1"/>
                  </a:solidFill>
                  <a:latin typeface="Arial" charset="0"/>
                  <a:ea typeface="Arial" pitchFamily="-84" charset="0"/>
                  <a:cs typeface="Arial" pitchFamily="-84" charset="0"/>
                </a:rPr>
                <a:t>If Cash &lt; BV, record a loss (debit).</a:t>
              </a:r>
            </a:p>
            <a:p>
              <a:pPr>
                <a:lnSpc>
                  <a:spcPct val="120000"/>
                </a:lnSpc>
                <a:defRPr/>
              </a:pPr>
              <a:r>
                <a:rPr lang="en-US" sz="3200" dirty="0">
                  <a:solidFill>
                    <a:schemeClr val="bg1"/>
                  </a:solidFill>
                  <a:latin typeface="Arial" charset="0"/>
                  <a:ea typeface="Arial" pitchFamily="-84" charset="0"/>
                  <a:cs typeface="Arial" pitchFamily="-84" charset="0"/>
                </a:rPr>
                <a:t>If Cash = BV, no gain or loss.</a:t>
              </a:r>
            </a:p>
          </p:txBody>
        </p:sp>
      </p:grpSp>
      <p:sp>
        <p:nvSpPr>
          <p:cNvPr id="151559" name="Rectangle 9"/>
          <p:cNvSpPr>
            <a:spLocks noGrp="1" noChangeArrowheads="1"/>
          </p:cNvSpPr>
          <p:nvPr>
            <p:ph type="title"/>
          </p:nvPr>
        </p:nvSpPr>
        <p:spPr>
          <a:xfrm>
            <a:off x="1981200" y="457200"/>
            <a:ext cx="8229600" cy="960438"/>
          </a:xfrm>
        </p:spPr>
        <p:txBody>
          <a:bodyPr/>
          <a:lstStyle/>
          <a:p>
            <a:pPr eaLnBrk="1" hangingPunct="1"/>
            <a:r>
              <a:rPr lang="en-US" altLang="en-US" b="1" dirty="0">
                <a:ea typeface="ＭＳ Ｐゴシック" pitchFamily="-84" charset="-128"/>
                <a:cs typeface="Arial" charset="0"/>
              </a:rPr>
              <a:t>Discarding Plant Assets</a:t>
            </a:r>
          </a:p>
        </p:txBody>
      </p:sp>
      <p:sp>
        <p:nvSpPr>
          <p:cNvPr id="49162" name="Rectangle 10"/>
          <p:cNvSpPr>
            <a:spLocks noChangeArrowheads="1"/>
          </p:cNvSpPr>
          <p:nvPr/>
        </p:nvSpPr>
        <p:spPr bwMode="auto">
          <a:xfrm>
            <a:off x="1939926" y="3824288"/>
            <a:ext cx="2625725" cy="1346200"/>
          </a:xfrm>
          <a:prstGeom prst="rect">
            <a:avLst/>
          </a:prstGeom>
          <a:solidFill>
            <a:srgbClr val="CCFFCC"/>
          </a:solidFill>
          <a:ln w="12700">
            <a:solidFill>
              <a:schemeClr val="tx1"/>
            </a:solidFill>
            <a:miter lim="800000"/>
            <a:headEnd/>
            <a:tailEnd/>
          </a:ln>
          <a:effectLst>
            <a:outerShdw blurRad="63500" dist="38099" dir="2700000" algn="ctr" rotWithShape="0">
              <a:schemeClr val="tx2">
                <a:alpha val="74997"/>
              </a:schemeClr>
            </a:outerShdw>
          </a:effectLst>
        </p:spPr>
        <p:txBody>
          <a:bodyPr anchor="ctr"/>
          <a:lstStyle/>
          <a:p>
            <a:pPr algn="ctr">
              <a:defRPr/>
            </a:pPr>
            <a:r>
              <a:rPr lang="en-US" sz="2400" dirty="0">
                <a:solidFill>
                  <a:srgbClr val="006600"/>
                </a:solidFill>
              </a:rPr>
              <a:t>Recording cash</a:t>
            </a:r>
            <a:br>
              <a:rPr lang="en-US" sz="2400" dirty="0">
                <a:solidFill>
                  <a:srgbClr val="006600"/>
                </a:solidFill>
              </a:rPr>
            </a:br>
            <a:r>
              <a:rPr lang="en-US" sz="2400" dirty="0">
                <a:solidFill>
                  <a:srgbClr val="006600"/>
                </a:solidFill>
              </a:rPr>
              <a:t>received (debit)</a:t>
            </a:r>
            <a:br>
              <a:rPr lang="en-US" sz="2400" dirty="0">
                <a:solidFill>
                  <a:srgbClr val="006600"/>
                </a:solidFill>
              </a:rPr>
            </a:br>
            <a:r>
              <a:rPr lang="en-US" sz="2400" dirty="0">
                <a:solidFill>
                  <a:srgbClr val="006600"/>
                </a:solidFill>
              </a:rPr>
              <a:t>or paid (credit).</a:t>
            </a:r>
          </a:p>
        </p:txBody>
      </p:sp>
      <p:sp>
        <p:nvSpPr>
          <p:cNvPr id="49163" name="Rectangle 11"/>
          <p:cNvSpPr>
            <a:spLocks noChangeArrowheads="1"/>
          </p:cNvSpPr>
          <p:nvPr/>
        </p:nvSpPr>
        <p:spPr bwMode="auto">
          <a:xfrm>
            <a:off x="2514600" y="5564188"/>
            <a:ext cx="3505201" cy="828432"/>
          </a:xfrm>
          <a:prstGeom prst="rect">
            <a:avLst/>
          </a:prstGeom>
          <a:solidFill>
            <a:srgbClr val="CCFFCC"/>
          </a:solidFill>
          <a:ln w="12700">
            <a:solidFill>
              <a:schemeClr val="tx1"/>
            </a:solidFill>
            <a:miter lim="800000"/>
            <a:headEnd/>
            <a:tailEnd/>
          </a:ln>
          <a:effectLst>
            <a:outerShdw blurRad="63500" dist="38099" dir="2700000" algn="ctr" rotWithShape="0">
              <a:schemeClr val="tx2">
                <a:alpha val="74997"/>
              </a:schemeClr>
            </a:outerShdw>
          </a:effectLst>
        </p:spPr>
        <p:txBody>
          <a:bodyPr wrap="square" lIns="90488" tIns="44450" rIns="90488" bIns="44450">
            <a:spAutoFit/>
          </a:bodyPr>
          <a:lstStyle/>
          <a:p>
            <a:pPr algn="ctr">
              <a:defRPr/>
            </a:pPr>
            <a:r>
              <a:rPr lang="en-US" sz="2400" dirty="0">
                <a:solidFill>
                  <a:srgbClr val="006600"/>
                </a:solidFill>
              </a:rPr>
              <a:t>Removing accumulated</a:t>
            </a:r>
            <a:br>
              <a:rPr lang="en-US" sz="2400" dirty="0">
                <a:solidFill>
                  <a:srgbClr val="006600"/>
                </a:solidFill>
              </a:rPr>
            </a:br>
            <a:r>
              <a:rPr lang="en-US" sz="2400" dirty="0">
                <a:solidFill>
                  <a:srgbClr val="006600"/>
                </a:solidFill>
              </a:rPr>
              <a:t>depreciation (debit).</a:t>
            </a:r>
          </a:p>
        </p:txBody>
      </p:sp>
      <p:sp>
        <p:nvSpPr>
          <p:cNvPr id="49164" name="Rectangle 12"/>
          <p:cNvSpPr>
            <a:spLocks noChangeArrowheads="1"/>
          </p:cNvSpPr>
          <p:nvPr/>
        </p:nvSpPr>
        <p:spPr bwMode="auto">
          <a:xfrm>
            <a:off x="6410325" y="5564188"/>
            <a:ext cx="3678238" cy="831850"/>
          </a:xfrm>
          <a:prstGeom prst="rect">
            <a:avLst/>
          </a:prstGeom>
          <a:solidFill>
            <a:srgbClr val="CCFFCC"/>
          </a:solidFill>
          <a:ln w="12700">
            <a:solidFill>
              <a:schemeClr val="tx1"/>
            </a:solidFill>
            <a:miter lim="800000"/>
            <a:headEnd/>
            <a:tailEnd/>
          </a:ln>
          <a:effectLst>
            <a:outerShdw blurRad="63500" dist="38099" dir="2700000" algn="ctr" rotWithShape="0">
              <a:schemeClr val="tx2">
                <a:alpha val="74997"/>
              </a:schemeClr>
            </a:outerShdw>
          </a:effectLst>
        </p:spPr>
        <p:txBody>
          <a:bodyPr lIns="90488" tIns="44450" rIns="90488" bIns="44450">
            <a:spAutoFit/>
          </a:bodyPr>
          <a:lstStyle/>
          <a:p>
            <a:pPr algn="ctr">
              <a:defRPr/>
            </a:pPr>
            <a:r>
              <a:rPr lang="en-US" sz="2400" dirty="0">
                <a:solidFill>
                  <a:srgbClr val="006600"/>
                </a:solidFill>
              </a:rPr>
              <a:t>Removing the</a:t>
            </a:r>
            <a:br>
              <a:rPr lang="en-US" sz="2400" dirty="0">
                <a:solidFill>
                  <a:srgbClr val="006600"/>
                </a:solidFill>
              </a:rPr>
            </a:br>
            <a:r>
              <a:rPr lang="en-US" sz="2400" dirty="0">
                <a:solidFill>
                  <a:srgbClr val="006600"/>
                </a:solidFill>
              </a:rPr>
              <a:t> asset cost (credit).</a:t>
            </a:r>
          </a:p>
        </p:txBody>
      </p:sp>
      <p:grpSp>
        <p:nvGrpSpPr>
          <p:cNvPr id="3" name="Group 13"/>
          <p:cNvGrpSpPr>
            <a:grpSpLocks/>
          </p:cNvGrpSpPr>
          <p:nvPr/>
        </p:nvGrpSpPr>
        <p:grpSpPr bwMode="auto">
          <a:xfrm>
            <a:off x="5867401" y="3657600"/>
            <a:ext cx="4379913" cy="1512888"/>
            <a:chOff x="2736" y="2304"/>
            <a:chExt cx="2759" cy="953"/>
          </a:xfrm>
        </p:grpSpPr>
        <p:sp>
          <p:nvSpPr>
            <p:cNvPr id="151565" name="Freeform 14"/>
            <p:cNvSpPr>
              <a:spLocks/>
            </p:cNvSpPr>
            <p:nvPr/>
          </p:nvSpPr>
          <p:spPr bwMode="auto">
            <a:xfrm>
              <a:off x="2736" y="2304"/>
              <a:ext cx="1155" cy="611"/>
            </a:xfrm>
            <a:custGeom>
              <a:avLst/>
              <a:gdLst>
                <a:gd name="T0" fmla="*/ 22 w 1443"/>
                <a:gd name="T1" fmla="*/ 44 h 803"/>
                <a:gd name="T2" fmla="*/ 30 w 1443"/>
                <a:gd name="T3" fmla="*/ 51 h 803"/>
                <a:gd name="T4" fmla="*/ 42 w 1443"/>
                <a:gd name="T5" fmla="*/ 62 h 803"/>
                <a:gd name="T6" fmla="*/ 56 w 1443"/>
                <a:gd name="T7" fmla="*/ 72 h 803"/>
                <a:gd name="T8" fmla="*/ 70 w 1443"/>
                <a:gd name="T9" fmla="*/ 81 h 803"/>
                <a:gd name="T10" fmla="*/ 86 w 1443"/>
                <a:gd name="T11" fmla="*/ 89 h 803"/>
                <a:gd name="T12" fmla="*/ 102 w 1443"/>
                <a:gd name="T13" fmla="*/ 97 h 803"/>
                <a:gd name="T14" fmla="*/ 119 w 1443"/>
                <a:gd name="T15" fmla="*/ 103 h 803"/>
                <a:gd name="T16" fmla="*/ 138 w 1443"/>
                <a:gd name="T17" fmla="*/ 109 h 803"/>
                <a:gd name="T18" fmla="*/ 156 w 1443"/>
                <a:gd name="T19" fmla="*/ 113 h 803"/>
                <a:gd name="T20" fmla="*/ 174 w 1443"/>
                <a:gd name="T21" fmla="*/ 116 h 803"/>
                <a:gd name="T22" fmla="*/ 192 w 1443"/>
                <a:gd name="T23" fmla="*/ 117 h 803"/>
                <a:gd name="T24" fmla="*/ 211 w 1443"/>
                <a:gd name="T25" fmla="*/ 119 h 803"/>
                <a:gd name="T26" fmla="*/ 230 w 1443"/>
                <a:gd name="T27" fmla="*/ 118 h 803"/>
                <a:gd name="T28" fmla="*/ 247 w 1443"/>
                <a:gd name="T29" fmla="*/ 117 h 803"/>
                <a:gd name="T30" fmla="*/ 265 w 1443"/>
                <a:gd name="T31" fmla="*/ 113 h 803"/>
                <a:gd name="T32" fmla="*/ 281 w 1443"/>
                <a:gd name="T33" fmla="*/ 110 h 803"/>
                <a:gd name="T34" fmla="*/ 299 w 1443"/>
                <a:gd name="T35" fmla="*/ 104 h 803"/>
                <a:gd name="T36" fmla="*/ 303 w 1443"/>
                <a:gd name="T37" fmla="*/ 103 h 803"/>
                <a:gd name="T38" fmla="*/ 281 w 1443"/>
                <a:gd name="T39" fmla="*/ 108 h 803"/>
                <a:gd name="T40" fmla="*/ 266 w 1443"/>
                <a:gd name="T41" fmla="*/ 110 h 803"/>
                <a:gd name="T42" fmla="*/ 248 w 1443"/>
                <a:gd name="T43" fmla="*/ 110 h 803"/>
                <a:gd name="T44" fmla="*/ 231 w 1443"/>
                <a:gd name="T45" fmla="*/ 108 h 803"/>
                <a:gd name="T46" fmla="*/ 215 w 1443"/>
                <a:gd name="T47" fmla="*/ 106 h 803"/>
                <a:gd name="T48" fmla="*/ 196 w 1443"/>
                <a:gd name="T49" fmla="*/ 103 h 803"/>
                <a:gd name="T50" fmla="*/ 178 w 1443"/>
                <a:gd name="T51" fmla="*/ 97 h 803"/>
                <a:gd name="T52" fmla="*/ 160 w 1443"/>
                <a:gd name="T53" fmla="*/ 90 h 803"/>
                <a:gd name="T54" fmla="*/ 142 w 1443"/>
                <a:gd name="T55" fmla="*/ 81 h 803"/>
                <a:gd name="T56" fmla="*/ 125 w 1443"/>
                <a:gd name="T57" fmla="*/ 72 h 803"/>
                <a:gd name="T58" fmla="*/ 109 w 1443"/>
                <a:gd name="T59" fmla="*/ 62 h 803"/>
                <a:gd name="T60" fmla="*/ 94 w 1443"/>
                <a:gd name="T61" fmla="*/ 50 h 803"/>
                <a:gd name="T62" fmla="*/ 78 w 1443"/>
                <a:gd name="T63" fmla="*/ 37 h 803"/>
                <a:gd name="T64" fmla="*/ 66 w 1443"/>
                <a:gd name="T65" fmla="*/ 25 h 803"/>
                <a:gd name="T66" fmla="*/ 86 w 1443"/>
                <a:gd name="T67" fmla="*/ 15 h 803"/>
                <a:gd name="T68" fmla="*/ 14 w 1443"/>
                <a:gd name="T69" fmla="*/ 0 h 803"/>
                <a:gd name="T70" fmla="*/ 0 w 1443"/>
                <a:gd name="T71" fmla="*/ 53 h 803"/>
                <a:gd name="T72" fmla="*/ 22 w 1443"/>
                <a:gd name="T73" fmla="*/ 44 h 803"/>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1443"/>
                <a:gd name="T112" fmla="*/ 0 h 803"/>
                <a:gd name="T113" fmla="*/ 1443 w 1443"/>
                <a:gd name="T114" fmla="*/ 803 h 803"/>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1443" h="803">
                  <a:moveTo>
                    <a:pt x="101" y="299"/>
                  </a:moveTo>
                  <a:lnTo>
                    <a:pt x="139" y="343"/>
                  </a:lnTo>
                  <a:lnTo>
                    <a:pt x="196" y="416"/>
                  </a:lnTo>
                  <a:lnTo>
                    <a:pt x="265" y="485"/>
                  </a:lnTo>
                  <a:lnTo>
                    <a:pt x="334" y="549"/>
                  </a:lnTo>
                  <a:lnTo>
                    <a:pt x="409" y="606"/>
                  </a:lnTo>
                  <a:lnTo>
                    <a:pt x="487" y="654"/>
                  </a:lnTo>
                  <a:lnTo>
                    <a:pt x="567" y="700"/>
                  </a:lnTo>
                  <a:lnTo>
                    <a:pt x="654" y="736"/>
                  </a:lnTo>
                  <a:lnTo>
                    <a:pt x="740" y="764"/>
                  </a:lnTo>
                  <a:lnTo>
                    <a:pt x="828" y="784"/>
                  </a:lnTo>
                  <a:lnTo>
                    <a:pt x="913" y="796"/>
                  </a:lnTo>
                  <a:lnTo>
                    <a:pt x="1001" y="802"/>
                  </a:lnTo>
                  <a:lnTo>
                    <a:pt x="1089" y="799"/>
                  </a:lnTo>
                  <a:lnTo>
                    <a:pt x="1174" y="788"/>
                  </a:lnTo>
                  <a:lnTo>
                    <a:pt x="1258" y="767"/>
                  </a:lnTo>
                  <a:lnTo>
                    <a:pt x="1338" y="740"/>
                  </a:lnTo>
                  <a:lnTo>
                    <a:pt x="1418" y="707"/>
                  </a:lnTo>
                  <a:lnTo>
                    <a:pt x="1442" y="693"/>
                  </a:lnTo>
                  <a:lnTo>
                    <a:pt x="1336" y="728"/>
                  </a:lnTo>
                  <a:lnTo>
                    <a:pt x="1261" y="743"/>
                  </a:lnTo>
                  <a:lnTo>
                    <a:pt x="1181" y="746"/>
                  </a:lnTo>
                  <a:lnTo>
                    <a:pt x="1099" y="735"/>
                  </a:lnTo>
                  <a:lnTo>
                    <a:pt x="1018" y="720"/>
                  </a:lnTo>
                  <a:lnTo>
                    <a:pt x="930" y="694"/>
                  </a:lnTo>
                  <a:lnTo>
                    <a:pt x="845" y="656"/>
                  </a:lnTo>
                  <a:lnTo>
                    <a:pt x="760" y="609"/>
                  </a:lnTo>
                  <a:lnTo>
                    <a:pt x="678" y="552"/>
                  </a:lnTo>
                  <a:lnTo>
                    <a:pt x="594" y="489"/>
                  </a:lnTo>
                  <a:lnTo>
                    <a:pt x="516" y="417"/>
                  </a:lnTo>
                  <a:lnTo>
                    <a:pt x="443" y="340"/>
                  </a:lnTo>
                  <a:lnTo>
                    <a:pt x="375" y="257"/>
                  </a:lnTo>
                  <a:lnTo>
                    <a:pt x="310" y="168"/>
                  </a:lnTo>
                  <a:lnTo>
                    <a:pt x="409" y="101"/>
                  </a:lnTo>
                  <a:lnTo>
                    <a:pt x="63" y="0"/>
                  </a:lnTo>
                  <a:lnTo>
                    <a:pt x="0" y="357"/>
                  </a:lnTo>
                  <a:lnTo>
                    <a:pt x="101" y="299"/>
                  </a:lnTo>
                </a:path>
              </a:pathLst>
            </a:custGeom>
            <a:solidFill>
              <a:srgbClr val="FF0000"/>
            </a:solidFill>
            <a:ln w="12700" cap="rnd">
              <a:solidFill>
                <a:schemeClr val="tx2"/>
              </a:solidFill>
              <a:round/>
              <a:headEnd/>
              <a:tailEnd/>
            </a:ln>
            <a:effectLst>
              <a:outerShdw dist="35921" dir="2700000" algn="ctr" rotWithShape="0">
                <a:schemeClr val="tx2"/>
              </a:outerShdw>
            </a:effectLst>
          </p:spPr>
          <p:txBody>
            <a:bodyPr/>
            <a:lstStyle/>
            <a:p>
              <a:endParaRPr lang="en-US" dirty="0"/>
            </a:p>
          </p:txBody>
        </p:sp>
        <p:sp>
          <p:nvSpPr>
            <p:cNvPr id="32782" name="Rectangle 15"/>
            <p:cNvSpPr>
              <a:spLocks noChangeArrowheads="1"/>
            </p:cNvSpPr>
            <p:nvPr/>
          </p:nvSpPr>
          <p:spPr bwMode="auto">
            <a:xfrm>
              <a:off x="3841" y="2409"/>
              <a:ext cx="1654" cy="848"/>
            </a:xfrm>
            <a:prstGeom prst="rect">
              <a:avLst/>
            </a:prstGeom>
            <a:solidFill>
              <a:srgbClr val="CCFFCC"/>
            </a:solidFill>
            <a:ln w="12700">
              <a:solidFill>
                <a:schemeClr val="tx1"/>
              </a:solidFill>
              <a:miter lim="800000"/>
              <a:headEnd/>
              <a:tailEnd/>
            </a:ln>
            <a:effectLst>
              <a:outerShdw blurRad="63500" dist="38099" dir="2700000" algn="ctr" rotWithShape="0">
                <a:schemeClr val="tx2">
                  <a:alpha val="74997"/>
                </a:schemeClr>
              </a:outerShdw>
            </a:effectLst>
          </p:spPr>
          <p:txBody>
            <a:bodyPr wrap="none" anchor="ctr"/>
            <a:lstStyle/>
            <a:p>
              <a:pPr algn="ctr">
                <a:defRPr/>
              </a:pPr>
              <a:r>
                <a:rPr lang="en-US" sz="2400" dirty="0">
                  <a:solidFill>
                    <a:srgbClr val="006600"/>
                  </a:solidFill>
                </a:rPr>
                <a:t>Recording a</a:t>
              </a:r>
              <a:br>
                <a:rPr lang="en-US" sz="2400" dirty="0">
                  <a:solidFill>
                    <a:srgbClr val="006600"/>
                  </a:solidFill>
                </a:rPr>
              </a:br>
              <a:r>
                <a:rPr lang="en-US" sz="2400" dirty="0">
                  <a:solidFill>
                    <a:srgbClr val="006600"/>
                  </a:solidFill>
                </a:rPr>
                <a:t>gain (credit)</a:t>
              </a:r>
            </a:p>
            <a:p>
              <a:pPr algn="ctr">
                <a:defRPr/>
              </a:pPr>
              <a:r>
                <a:rPr lang="en-US" sz="2400" dirty="0">
                  <a:solidFill>
                    <a:srgbClr val="006600"/>
                  </a:solidFill>
                </a:rPr>
                <a:t>or loss (debit).</a:t>
              </a:r>
            </a:p>
          </p:txBody>
        </p:sp>
      </p:grpSp>
      <p:sp>
        <p:nvSpPr>
          <p:cNvPr id="5" name="TextBox 4">
            <a:extLst>
              <a:ext uri="{FF2B5EF4-FFF2-40B4-BE49-F238E27FC236}">
                <a16:creationId xmlns:a16="http://schemas.microsoft.com/office/drawing/2014/main" id="{371BA72B-096C-53FE-D214-41EE096A87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2" presetClass="entr" presetSubtype="1" fill="hold" grpId="0" nodeType="afterEffect">
                                  <p:stCondLst>
                                    <p:cond delay="0"/>
                                  </p:stCondLst>
                                  <p:childTnLst>
                                    <p:set>
                                      <p:cBhvr>
                                        <p:cTn id="6" dur="1" fill="hold">
                                          <p:stCondLst>
                                            <p:cond delay="0"/>
                                          </p:stCondLst>
                                        </p:cTn>
                                        <p:tgtEl>
                                          <p:spTgt spid="49162"/>
                                        </p:tgtEl>
                                        <p:attrNameLst>
                                          <p:attrName>style.visibility</p:attrName>
                                        </p:attrNameLst>
                                      </p:cBhvr>
                                      <p:to>
                                        <p:strVal val="visible"/>
                                      </p:to>
                                    </p:set>
                                    <p:animEffect transition="in" filter="slide(fromTop)">
                                      <p:cBhvr>
                                        <p:cTn id="7" dur="500"/>
                                        <p:tgtEl>
                                          <p:spTgt spid="49162"/>
                                        </p:tgtEl>
                                      </p:cBhvr>
                                    </p:animEffect>
                                  </p:childTnLst>
                                </p:cTn>
                              </p:par>
                            </p:childTnLst>
                          </p:cTn>
                        </p:par>
                        <p:par>
                          <p:cTn id="8" fill="hold" nodeType="afterGroup">
                            <p:stCondLst>
                              <p:cond delay="500"/>
                            </p:stCondLst>
                            <p:childTnLst>
                              <p:par>
                                <p:cTn id="9" presetID="18" presetClass="entr" presetSubtype="9"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strips(upLeft)">
                                      <p:cBhvr>
                                        <p:cTn id="11" dur="500"/>
                                        <p:tgtEl>
                                          <p:spTgt spid="3"/>
                                        </p:tgtEl>
                                      </p:cBhvr>
                                    </p:animEffect>
                                  </p:childTnLst>
                                </p:cTn>
                              </p:par>
                            </p:childTnLst>
                          </p:cTn>
                        </p:par>
                        <p:par>
                          <p:cTn id="12" fill="hold" nodeType="afterGroup">
                            <p:stCondLst>
                              <p:cond delay="1000"/>
                            </p:stCondLst>
                            <p:childTnLst>
                              <p:par>
                                <p:cTn id="13" presetID="12" presetClass="entr" presetSubtype="1" fill="hold" grpId="0" nodeType="afterEffect">
                                  <p:stCondLst>
                                    <p:cond delay="0"/>
                                  </p:stCondLst>
                                  <p:childTnLst>
                                    <p:set>
                                      <p:cBhvr>
                                        <p:cTn id="14" dur="1" fill="hold">
                                          <p:stCondLst>
                                            <p:cond delay="0"/>
                                          </p:stCondLst>
                                        </p:cTn>
                                        <p:tgtEl>
                                          <p:spTgt spid="49163"/>
                                        </p:tgtEl>
                                        <p:attrNameLst>
                                          <p:attrName>style.visibility</p:attrName>
                                        </p:attrNameLst>
                                      </p:cBhvr>
                                      <p:to>
                                        <p:strVal val="visible"/>
                                      </p:to>
                                    </p:set>
                                    <p:animEffect transition="in" filter="slide(fromTop)">
                                      <p:cBhvr>
                                        <p:cTn id="15" dur="500"/>
                                        <p:tgtEl>
                                          <p:spTgt spid="49163"/>
                                        </p:tgtEl>
                                      </p:cBhvr>
                                    </p:animEffect>
                                  </p:childTnLst>
                                </p:cTn>
                              </p:par>
                            </p:childTnLst>
                          </p:cTn>
                        </p:par>
                        <p:par>
                          <p:cTn id="16" fill="hold" nodeType="afterGroup">
                            <p:stCondLst>
                              <p:cond delay="1500"/>
                            </p:stCondLst>
                            <p:childTnLst>
                              <p:par>
                                <p:cTn id="17" presetID="12" presetClass="entr" presetSubtype="1" fill="hold" grpId="0" nodeType="afterEffect">
                                  <p:stCondLst>
                                    <p:cond delay="0"/>
                                  </p:stCondLst>
                                  <p:childTnLst>
                                    <p:set>
                                      <p:cBhvr>
                                        <p:cTn id="18" dur="1" fill="hold">
                                          <p:stCondLst>
                                            <p:cond delay="0"/>
                                          </p:stCondLst>
                                        </p:cTn>
                                        <p:tgtEl>
                                          <p:spTgt spid="49164"/>
                                        </p:tgtEl>
                                        <p:attrNameLst>
                                          <p:attrName>style.visibility</p:attrName>
                                        </p:attrNameLst>
                                      </p:cBhvr>
                                      <p:to>
                                        <p:strVal val="visible"/>
                                      </p:to>
                                    </p:set>
                                    <p:animEffect transition="in" filter="slide(fromTop)">
                                      <p:cBhvr>
                                        <p:cTn id="19" dur="500"/>
                                        <p:tgtEl>
                                          <p:spTgt spid="4916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162" grpId="0" animBg="1" autoUpdateAnimBg="0"/>
      <p:bldP spid="49163" grpId="0" animBg="1" autoUpdateAnimBg="0"/>
      <p:bldP spid="49164" grpId="0" animBg="1" autoUpdateAnimBg="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C9BE9A8F-82D9-70CB-87DC-AB042DFDF49F}"/>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52578" name="Rectangle 2"/>
          <p:cNvSpPr>
            <a:spLocks noChangeArrowheads="1"/>
          </p:cNvSpPr>
          <p:nvPr/>
        </p:nvSpPr>
        <p:spPr bwMode="auto">
          <a:xfrm>
            <a:off x="1676400" y="1600200"/>
            <a:ext cx="8686800" cy="1981200"/>
          </a:xfrm>
          <a:prstGeom prst="rect">
            <a:avLst/>
          </a:prstGeom>
          <a:solidFill>
            <a:srgbClr val="F6E9B4"/>
          </a:solidFill>
          <a:ln w="12700">
            <a:solidFill>
              <a:schemeClr val="tx1"/>
            </a:solidFill>
            <a:miter lim="800000"/>
            <a:headEnd/>
            <a:tailEnd/>
          </a:ln>
        </p:spPr>
        <p:txBody>
          <a:bodyPr lIns="90488" tIns="44450" rIns="90488" bIns="44450"/>
          <a:lstStyle/>
          <a:p>
            <a:pPr marL="342900" indent="-342900" algn="ctr">
              <a:spcBef>
                <a:spcPct val="20000"/>
              </a:spcBef>
            </a:pPr>
            <a:r>
              <a:rPr lang="en-US" altLang="en-US" sz="2400" dirty="0">
                <a:solidFill>
                  <a:srgbClr val="862110"/>
                </a:solidFill>
                <a:latin typeface="Calibri" pitchFamily="-84" charset="0"/>
              </a:rPr>
              <a:t>   A machine costing $9,000, with accumulated depreciation of $9,000 on December 31 of the previous year was discarded on June 5</a:t>
            </a:r>
            <a:r>
              <a:rPr lang="en-US" altLang="en-US" sz="2400" baseline="30000" dirty="0">
                <a:solidFill>
                  <a:srgbClr val="862110"/>
                </a:solidFill>
                <a:latin typeface="Calibri" pitchFamily="-84" charset="0"/>
              </a:rPr>
              <a:t>th</a:t>
            </a:r>
            <a:r>
              <a:rPr lang="en-US" altLang="en-US" sz="2400" dirty="0">
                <a:solidFill>
                  <a:srgbClr val="862110"/>
                </a:solidFill>
                <a:latin typeface="Calibri" pitchFamily="-84" charset="0"/>
              </a:rPr>
              <a:t> of the current year. The company is depreciating the equipment using the straight-line method over eight years with zero salvage value.</a:t>
            </a:r>
          </a:p>
        </p:txBody>
      </p:sp>
      <p:sp>
        <p:nvSpPr>
          <p:cNvPr id="152579" name="Rectangle 3"/>
          <p:cNvSpPr>
            <a:spLocks noGrp="1" noChangeArrowheads="1"/>
          </p:cNvSpPr>
          <p:nvPr>
            <p:ph type="title"/>
          </p:nvPr>
        </p:nvSpPr>
        <p:spPr>
          <a:xfrm>
            <a:off x="1981200" y="457200"/>
            <a:ext cx="8229600" cy="1066800"/>
          </a:xfrm>
        </p:spPr>
        <p:txBody>
          <a:bodyPr/>
          <a:lstStyle/>
          <a:p>
            <a:pPr eaLnBrk="1" hangingPunct="1"/>
            <a:r>
              <a:rPr lang="en-US" altLang="en-US" b="1" dirty="0">
                <a:ea typeface="ＭＳ Ｐゴシック" pitchFamily="-84" charset="-128"/>
                <a:cs typeface="Arial" charset="0"/>
              </a:rPr>
              <a:t>Discarding Plant Assets</a:t>
            </a:r>
            <a:endParaRPr lang="en-US" altLang="en-US" b="1" dirty="0">
              <a:latin typeface="Arial" charset="0"/>
              <a:ea typeface="ＭＳ Ｐゴシック" pitchFamily="-84" charset="-128"/>
              <a:cs typeface="Arial" charset="0"/>
            </a:endParaRPr>
          </a:p>
        </p:txBody>
      </p:sp>
      <p:pic>
        <p:nvPicPr>
          <p:cNvPr id="77829" name="Picture 7" descr="Chapter 10 Discard of asset.png"/>
          <p:cNvPicPr>
            <a:picLocks noChangeAspect="1"/>
          </p:cNvPicPr>
          <p:nvPr/>
        </p:nvPicPr>
        <p:blipFill>
          <a:blip r:embed="rId3" cstate="print"/>
          <a:srcRect/>
          <a:stretch>
            <a:fillRect/>
          </a:stretch>
        </p:blipFill>
        <p:spPr bwMode="auto">
          <a:xfrm>
            <a:off x="1720850" y="3894997"/>
            <a:ext cx="8642350" cy="997678"/>
          </a:xfrm>
          <a:prstGeom prst="rect">
            <a:avLst/>
          </a:prstGeom>
          <a:noFill/>
          <a:ln w="9525">
            <a:solidFill>
              <a:schemeClr val="tx1"/>
            </a:solidFill>
            <a:miter lim="800000"/>
            <a:headEnd/>
            <a:tailEnd/>
          </a:ln>
        </p:spPr>
      </p:pic>
      <p:sp>
        <p:nvSpPr>
          <p:cNvPr id="3" name="TextBox 2">
            <a:extLst>
              <a:ext uri="{FF2B5EF4-FFF2-40B4-BE49-F238E27FC236}">
                <a16:creationId xmlns:a16="http://schemas.microsoft.com/office/drawing/2014/main" id="{4551B96B-00F6-50CA-D935-B7138DAAB9B9}"/>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nodeType="afterEffect">
                                  <p:stCondLst>
                                    <p:cond delay="2000"/>
                                  </p:stCondLst>
                                  <p:childTnLst>
                                    <p:set>
                                      <p:cBhvr>
                                        <p:cTn id="6" dur="1" fill="hold">
                                          <p:stCondLst>
                                            <p:cond delay="0"/>
                                          </p:stCondLst>
                                        </p:cTn>
                                        <p:tgtEl>
                                          <p:spTgt spid="77829"/>
                                        </p:tgtEl>
                                        <p:attrNameLst>
                                          <p:attrName>style.visibility</p:attrName>
                                        </p:attrNameLst>
                                      </p:cBhvr>
                                      <p:to>
                                        <p:strVal val="visible"/>
                                      </p:to>
                                    </p:set>
                                    <p:animEffect transition="in" filter="wipe(left)">
                                      <p:cBhvr>
                                        <p:cTn id="7" dur="500"/>
                                        <p:tgtEl>
                                          <p:spTgt spid="778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E01FE7DC-2945-3CFD-A0D1-0641A1800A1B}"/>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53602" name="Rectangle 2"/>
          <p:cNvSpPr>
            <a:spLocks noChangeArrowheads="1"/>
          </p:cNvSpPr>
          <p:nvPr/>
        </p:nvSpPr>
        <p:spPr bwMode="auto">
          <a:xfrm>
            <a:off x="1733550" y="1219200"/>
            <a:ext cx="8629650" cy="1981200"/>
          </a:xfrm>
          <a:prstGeom prst="rect">
            <a:avLst/>
          </a:prstGeom>
          <a:solidFill>
            <a:srgbClr val="F6E9B4"/>
          </a:solidFill>
          <a:ln w="12700">
            <a:solidFill>
              <a:schemeClr val="tx1"/>
            </a:solidFill>
            <a:miter lim="800000"/>
            <a:headEnd/>
            <a:tailEnd/>
          </a:ln>
        </p:spPr>
        <p:txBody>
          <a:bodyPr lIns="90488" tIns="44450" rIns="90488" bIns="44450"/>
          <a:lstStyle/>
          <a:p>
            <a:pPr marL="342900" indent="-342900" algn="ctr">
              <a:spcBef>
                <a:spcPct val="20000"/>
              </a:spcBef>
            </a:pPr>
            <a:r>
              <a:rPr lang="en-US" altLang="en-US" sz="2400" dirty="0">
                <a:solidFill>
                  <a:srgbClr val="862110"/>
                </a:solidFill>
                <a:latin typeface="Calibri" pitchFamily="-84" charset="0"/>
              </a:rPr>
              <a:t>   Equipment costing $8,000, with accumulated depreciation of $6,000 on December 31</a:t>
            </a:r>
            <a:r>
              <a:rPr lang="en-US" altLang="en-US" sz="2400" baseline="30000" dirty="0">
                <a:solidFill>
                  <a:srgbClr val="862110"/>
                </a:solidFill>
                <a:latin typeface="Calibri" pitchFamily="-84" charset="0"/>
              </a:rPr>
              <a:t>st</a:t>
            </a:r>
            <a:r>
              <a:rPr lang="en-US" altLang="en-US" sz="2400" dirty="0">
                <a:solidFill>
                  <a:srgbClr val="862110"/>
                </a:solidFill>
                <a:latin typeface="Calibri" pitchFamily="-84" charset="0"/>
              </a:rPr>
              <a:t> of the previous year was discarded on July 1</a:t>
            </a:r>
            <a:r>
              <a:rPr lang="en-US" altLang="en-US" sz="2400" baseline="30000" dirty="0">
                <a:solidFill>
                  <a:srgbClr val="862110"/>
                </a:solidFill>
                <a:latin typeface="Calibri" pitchFamily="-84" charset="0"/>
              </a:rPr>
              <a:t>st</a:t>
            </a:r>
            <a:r>
              <a:rPr lang="en-US" altLang="en-US" sz="2400" dirty="0">
                <a:solidFill>
                  <a:srgbClr val="862110"/>
                </a:solidFill>
                <a:latin typeface="Calibri" pitchFamily="-84" charset="0"/>
              </a:rPr>
              <a:t> of the current year. The company is depreciating the equipment using the straight-line method over eight years with zero salvage value.</a:t>
            </a:r>
          </a:p>
        </p:txBody>
      </p:sp>
      <p:sp>
        <p:nvSpPr>
          <p:cNvPr id="153603" name="Rectangle 3"/>
          <p:cNvSpPr>
            <a:spLocks noGrp="1" noChangeArrowheads="1"/>
          </p:cNvSpPr>
          <p:nvPr>
            <p:ph type="title"/>
          </p:nvPr>
        </p:nvSpPr>
        <p:spPr>
          <a:xfrm>
            <a:off x="838200" y="270669"/>
            <a:ext cx="10515600" cy="1325563"/>
          </a:xfrm>
        </p:spPr>
        <p:txBody>
          <a:bodyPr/>
          <a:lstStyle/>
          <a:p>
            <a:pPr eaLnBrk="1" hangingPunct="1"/>
            <a:r>
              <a:rPr lang="en-US" altLang="en-US" b="1" dirty="0">
                <a:ea typeface="ＭＳ Ｐゴシック" pitchFamily="-84" charset="-128"/>
                <a:cs typeface="Arial" charset="0"/>
              </a:rPr>
              <a:t>Discarding Plant Assets</a:t>
            </a:r>
            <a:endParaRPr lang="en-US" altLang="en-US" b="1" dirty="0">
              <a:latin typeface="Arial" charset="0"/>
              <a:ea typeface="ＭＳ Ｐゴシック" pitchFamily="-84" charset="-128"/>
              <a:cs typeface="Arial" charset="0"/>
            </a:endParaRPr>
          </a:p>
        </p:txBody>
      </p:sp>
      <p:grpSp>
        <p:nvGrpSpPr>
          <p:cNvPr id="2" name="Group 8"/>
          <p:cNvGrpSpPr>
            <a:grpSpLocks/>
          </p:cNvGrpSpPr>
          <p:nvPr/>
        </p:nvGrpSpPr>
        <p:grpSpPr bwMode="auto">
          <a:xfrm>
            <a:off x="1733550" y="3246440"/>
            <a:ext cx="8629650" cy="1325561"/>
            <a:chOff x="209550" y="3276600"/>
            <a:chExt cx="8724900" cy="1295400"/>
          </a:xfrm>
        </p:grpSpPr>
        <p:sp>
          <p:nvSpPr>
            <p:cNvPr id="153609" name="TextBox 4"/>
            <p:cNvSpPr txBox="1">
              <a:spLocks noChangeArrowheads="1"/>
            </p:cNvSpPr>
            <p:nvPr/>
          </p:nvSpPr>
          <p:spPr bwMode="auto">
            <a:xfrm>
              <a:off x="304800" y="3276600"/>
              <a:ext cx="8534400" cy="369332"/>
            </a:xfrm>
            <a:prstGeom prst="rect">
              <a:avLst/>
            </a:prstGeom>
            <a:noFill/>
            <a:ln w="9525">
              <a:noFill/>
              <a:miter lim="800000"/>
              <a:headEnd/>
              <a:tailEnd/>
            </a:ln>
          </p:spPr>
          <p:txBody>
            <a:bodyPr wrap="square">
              <a:spAutoFit/>
            </a:bodyPr>
            <a:lstStyle/>
            <a:p>
              <a:r>
                <a:rPr lang="en-US" altLang="en-US" dirty="0"/>
                <a:t>Step 1: Bring the depreciation up-to-date.</a:t>
              </a:r>
            </a:p>
          </p:txBody>
        </p:sp>
        <p:pic>
          <p:nvPicPr>
            <p:cNvPr id="153610" name="Picture 7" descr="Chapter 10 Bring depreciation up t date 1.png"/>
            <p:cNvPicPr>
              <a:picLocks noChangeAspect="1"/>
            </p:cNvPicPr>
            <p:nvPr/>
          </p:nvPicPr>
          <p:blipFill>
            <a:blip r:embed="rId3" cstate="print"/>
            <a:srcRect/>
            <a:stretch>
              <a:fillRect/>
            </a:stretch>
          </p:blipFill>
          <p:spPr bwMode="auto">
            <a:xfrm>
              <a:off x="209550" y="3657600"/>
              <a:ext cx="8724900" cy="914400"/>
            </a:xfrm>
            <a:prstGeom prst="rect">
              <a:avLst/>
            </a:prstGeom>
            <a:noFill/>
            <a:ln w="9525">
              <a:solidFill>
                <a:schemeClr val="tx1"/>
              </a:solidFill>
              <a:miter lim="800000"/>
              <a:headEnd/>
              <a:tailEnd/>
            </a:ln>
          </p:spPr>
        </p:pic>
      </p:grpSp>
      <p:grpSp>
        <p:nvGrpSpPr>
          <p:cNvPr id="3" name="Group 9"/>
          <p:cNvGrpSpPr>
            <a:grpSpLocks/>
          </p:cNvGrpSpPr>
          <p:nvPr/>
        </p:nvGrpSpPr>
        <p:grpSpPr bwMode="auto">
          <a:xfrm>
            <a:off x="1752601" y="4583941"/>
            <a:ext cx="8610600" cy="1512061"/>
            <a:chOff x="228600" y="4648200"/>
            <a:chExt cx="8702675" cy="1447801"/>
          </a:xfrm>
        </p:grpSpPr>
        <p:sp>
          <p:nvSpPr>
            <p:cNvPr id="153607" name="Rectangle 8"/>
            <p:cNvSpPr>
              <a:spLocks noChangeArrowheads="1"/>
            </p:cNvSpPr>
            <p:nvPr/>
          </p:nvSpPr>
          <p:spPr bwMode="auto">
            <a:xfrm>
              <a:off x="304800" y="4648200"/>
              <a:ext cx="4114800" cy="353636"/>
            </a:xfrm>
            <a:prstGeom prst="rect">
              <a:avLst/>
            </a:prstGeom>
            <a:noFill/>
            <a:ln w="9525">
              <a:noFill/>
              <a:miter lim="800000"/>
              <a:headEnd/>
              <a:tailEnd/>
            </a:ln>
          </p:spPr>
          <p:txBody>
            <a:bodyPr wrap="square">
              <a:spAutoFit/>
            </a:bodyPr>
            <a:lstStyle/>
            <a:p>
              <a:r>
                <a:rPr lang="en-US" altLang="en-US" dirty="0"/>
                <a:t>Step 2: Record discarding of asset.</a:t>
              </a:r>
            </a:p>
          </p:txBody>
        </p:sp>
        <p:pic>
          <p:nvPicPr>
            <p:cNvPr id="153608" name="Picture 9" descr="Chapter 10 Dispose of asset after depreciation.png"/>
            <p:cNvPicPr>
              <a:picLocks noChangeAspect="1"/>
            </p:cNvPicPr>
            <p:nvPr/>
          </p:nvPicPr>
          <p:blipFill>
            <a:blip r:embed="rId4" cstate="print"/>
            <a:srcRect/>
            <a:stretch>
              <a:fillRect/>
            </a:stretch>
          </p:blipFill>
          <p:spPr bwMode="auto">
            <a:xfrm>
              <a:off x="228600" y="5029201"/>
              <a:ext cx="8702675" cy="1066800"/>
            </a:xfrm>
            <a:prstGeom prst="rect">
              <a:avLst/>
            </a:prstGeom>
            <a:noFill/>
            <a:ln w="9525">
              <a:solidFill>
                <a:schemeClr val="tx1"/>
              </a:solidFill>
              <a:miter lim="800000"/>
              <a:headEnd/>
              <a:tailEnd/>
            </a:ln>
          </p:spPr>
        </p:pic>
      </p:grpSp>
      <p:sp>
        <p:nvSpPr>
          <p:cNvPr id="5" name="TextBox 4">
            <a:extLst>
              <a:ext uri="{FF2B5EF4-FFF2-40B4-BE49-F238E27FC236}">
                <a16:creationId xmlns:a16="http://schemas.microsoft.com/office/drawing/2014/main" id="{E1B259A8-CD4C-5AAC-4CCC-474960E1535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nodeType="afterEffect">
                                  <p:stCondLst>
                                    <p:cond delay="200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1000"/>
                                        <p:tgtEl>
                                          <p:spTgt spid="2"/>
                                        </p:tgtEl>
                                      </p:cBhvr>
                                    </p:animEffect>
                                  </p:childTnLst>
                                </p:cTn>
                              </p:par>
                            </p:childTnLst>
                          </p:cTn>
                        </p:par>
                        <p:par>
                          <p:cTn id="8" fill="hold" nodeType="afterGroup">
                            <p:stCondLst>
                              <p:cond delay="3000"/>
                            </p:stCondLst>
                            <p:childTnLst>
                              <p:par>
                                <p:cTn id="9" presetID="22" presetClass="entr" presetSubtype="8" fill="hold" nodeType="afterEffect">
                                  <p:stCondLst>
                                    <p:cond delay="3000"/>
                                  </p:stCondLst>
                                  <p:childTnLst>
                                    <p:set>
                                      <p:cBhvr>
                                        <p:cTn id="10" dur="1" fill="hold">
                                          <p:stCondLst>
                                            <p:cond delay="0"/>
                                          </p:stCondLst>
                                        </p:cTn>
                                        <p:tgtEl>
                                          <p:spTgt spid="3"/>
                                        </p:tgtEl>
                                        <p:attrNameLst>
                                          <p:attrName>style.visibility</p:attrName>
                                        </p:attrNameLst>
                                      </p:cBhvr>
                                      <p:to>
                                        <p:strVal val="visible"/>
                                      </p:to>
                                    </p:set>
                                    <p:animEffect transition="in" filter="wipe(left)">
                                      <p:cBhvr>
                                        <p:cTn id="11"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33F2BFD-E0F7-324B-6DA8-060D151C768D}"/>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54626" name="Rectangle 6"/>
          <p:cNvSpPr>
            <a:spLocks noGrp="1" noChangeArrowheads="1"/>
          </p:cNvSpPr>
          <p:nvPr>
            <p:ph type="title"/>
          </p:nvPr>
        </p:nvSpPr>
        <p:spPr>
          <a:xfrm>
            <a:off x="1728788" y="533400"/>
            <a:ext cx="8786812" cy="884238"/>
          </a:xfrm>
        </p:spPr>
        <p:txBody>
          <a:bodyPr/>
          <a:lstStyle/>
          <a:p>
            <a:pPr eaLnBrk="1" hangingPunct="1"/>
            <a:r>
              <a:rPr lang="en-US" altLang="en-US" b="1" dirty="0">
                <a:ea typeface="ＭＳ Ｐゴシック" pitchFamily="-84" charset="-128"/>
                <a:cs typeface="Arial" charset="0"/>
              </a:rPr>
              <a:t>Selling Plant Assets – At Book Value</a:t>
            </a:r>
          </a:p>
        </p:txBody>
      </p:sp>
      <p:sp>
        <p:nvSpPr>
          <p:cNvPr id="9" name="TextBox 8"/>
          <p:cNvSpPr txBox="1"/>
          <p:nvPr/>
        </p:nvSpPr>
        <p:spPr>
          <a:xfrm>
            <a:off x="1774825" y="1447801"/>
            <a:ext cx="8534400" cy="1446213"/>
          </a:xfrm>
          <a:prstGeom prst="rect">
            <a:avLst/>
          </a:prstGeom>
          <a:solidFill>
            <a:schemeClr val="bg2">
              <a:lumMod val="75000"/>
            </a:schemeClr>
          </a:solidFill>
          <a:ln>
            <a:solidFill>
              <a:schemeClr val="tx1"/>
            </a:solidFill>
          </a:ln>
        </p:spPr>
        <p:txBody>
          <a:bodyPr>
            <a:spAutoFit/>
          </a:bodyPr>
          <a:lstStyle/>
          <a:p>
            <a:pPr algn="ctr">
              <a:defRPr/>
            </a:pPr>
            <a:r>
              <a:rPr lang="en-US" sz="2200" dirty="0">
                <a:latin typeface="Calibri" pitchFamily="-84" charset="0"/>
              </a:rPr>
              <a:t>On March 31</a:t>
            </a:r>
            <a:r>
              <a:rPr lang="en-US" sz="2200" baseline="30000" dirty="0">
                <a:latin typeface="Calibri" pitchFamily="-84" charset="0"/>
              </a:rPr>
              <a:t>st</a:t>
            </a:r>
            <a:r>
              <a:rPr lang="en-US" sz="2200" dirty="0">
                <a:latin typeface="Calibri" pitchFamily="-84" charset="0"/>
              </a:rPr>
              <a:t>, BTO sells equipment that originally cost $16,000 and has accumulated depreciation of $12,000 at December 31</a:t>
            </a:r>
            <a:r>
              <a:rPr lang="en-US" sz="2200" baseline="30000" dirty="0">
                <a:latin typeface="Calibri" pitchFamily="-84" charset="0"/>
              </a:rPr>
              <a:t>st</a:t>
            </a:r>
            <a:r>
              <a:rPr lang="en-US" sz="2200" dirty="0">
                <a:latin typeface="Calibri" pitchFamily="-84" charset="0"/>
              </a:rPr>
              <a:t> of the prior calendar year-end. Annual depreciation on this equipment is $4,000 using straight-line depreciation. The equipment is sold for $3,000 cash.</a:t>
            </a:r>
          </a:p>
        </p:txBody>
      </p:sp>
      <p:grpSp>
        <p:nvGrpSpPr>
          <p:cNvPr id="2" name="Group 9"/>
          <p:cNvGrpSpPr>
            <a:grpSpLocks/>
          </p:cNvGrpSpPr>
          <p:nvPr/>
        </p:nvGrpSpPr>
        <p:grpSpPr bwMode="auto">
          <a:xfrm>
            <a:off x="1733550" y="2971800"/>
            <a:ext cx="8724900" cy="1219200"/>
            <a:chOff x="209550" y="2971800"/>
            <a:chExt cx="8724900" cy="1219200"/>
          </a:xfrm>
        </p:grpSpPr>
        <p:sp>
          <p:nvSpPr>
            <p:cNvPr id="154633" name="TextBox 6"/>
            <p:cNvSpPr txBox="1">
              <a:spLocks noChangeArrowheads="1"/>
            </p:cNvSpPr>
            <p:nvPr/>
          </p:nvSpPr>
          <p:spPr bwMode="auto">
            <a:xfrm>
              <a:off x="304800" y="2971800"/>
              <a:ext cx="8534400" cy="369888"/>
            </a:xfrm>
            <a:prstGeom prst="rect">
              <a:avLst/>
            </a:prstGeom>
            <a:noFill/>
            <a:ln w="9525">
              <a:noFill/>
              <a:miter lim="800000"/>
              <a:headEnd/>
              <a:tailEnd/>
            </a:ln>
          </p:spPr>
          <p:txBody>
            <a:bodyPr>
              <a:spAutoFit/>
            </a:bodyPr>
            <a:lstStyle/>
            <a:p>
              <a:r>
                <a:rPr lang="en-US" altLang="en-US" dirty="0"/>
                <a:t>Step 1: Update depreciation to March 31</a:t>
              </a:r>
              <a:r>
                <a:rPr lang="en-US" altLang="en-US" baseline="30000" dirty="0"/>
                <a:t>st</a:t>
              </a:r>
              <a:r>
                <a:rPr lang="en-US" altLang="en-US" dirty="0"/>
                <a:t>.</a:t>
              </a:r>
            </a:p>
          </p:txBody>
        </p:sp>
        <p:pic>
          <p:nvPicPr>
            <p:cNvPr id="154634" name="Picture 10" descr="Chapter 10 Update depreciation 2.png"/>
            <p:cNvPicPr>
              <a:picLocks noChangeAspect="1"/>
            </p:cNvPicPr>
            <p:nvPr/>
          </p:nvPicPr>
          <p:blipFill>
            <a:blip r:embed="rId3" cstate="print"/>
            <a:srcRect/>
            <a:stretch>
              <a:fillRect/>
            </a:stretch>
          </p:blipFill>
          <p:spPr bwMode="auto">
            <a:xfrm>
              <a:off x="209550" y="3306763"/>
              <a:ext cx="8724900" cy="884237"/>
            </a:xfrm>
            <a:prstGeom prst="rect">
              <a:avLst/>
            </a:prstGeom>
            <a:noFill/>
            <a:ln w="9525">
              <a:solidFill>
                <a:schemeClr val="tx1"/>
              </a:solidFill>
              <a:miter lim="800000"/>
              <a:headEnd/>
              <a:tailEnd/>
            </a:ln>
          </p:spPr>
        </p:pic>
      </p:grpSp>
      <p:grpSp>
        <p:nvGrpSpPr>
          <p:cNvPr id="3" name="Group 10"/>
          <p:cNvGrpSpPr>
            <a:grpSpLocks/>
          </p:cNvGrpSpPr>
          <p:nvPr/>
        </p:nvGrpSpPr>
        <p:grpSpPr bwMode="auto">
          <a:xfrm>
            <a:off x="1728788" y="4343401"/>
            <a:ext cx="8710612" cy="1577975"/>
            <a:chOff x="204788" y="4343400"/>
            <a:chExt cx="8710612" cy="1577975"/>
          </a:xfrm>
        </p:grpSpPr>
        <p:sp>
          <p:nvSpPr>
            <p:cNvPr id="154631" name="TextBox 9"/>
            <p:cNvSpPr txBox="1">
              <a:spLocks noChangeArrowheads="1"/>
            </p:cNvSpPr>
            <p:nvPr/>
          </p:nvSpPr>
          <p:spPr bwMode="auto">
            <a:xfrm>
              <a:off x="304800" y="4343400"/>
              <a:ext cx="8534400" cy="369888"/>
            </a:xfrm>
            <a:prstGeom prst="rect">
              <a:avLst/>
            </a:prstGeom>
            <a:noFill/>
            <a:ln w="9525">
              <a:noFill/>
              <a:miter lim="800000"/>
              <a:headEnd/>
              <a:tailEnd/>
            </a:ln>
          </p:spPr>
          <p:txBody>
            <a:bodyPr>
              <a:spAutoFit/>
            </a:bodyPr>
            <a:lstStyle/>
            <a:p>
              <a:r>
                <a:rPr lang="en-US" altLang="en-US" dirty="0"/>
                <a:t>Step 2: Record sale of asset at book value ($16,000 - $13,000 = $3,000).</a:t>
              </a:r>
            </a:p>
          </p:txBody>
        </p:sp>
        <p:pic>
          <p:nvPicPr>
            <p:cNvPr id="154632" name="Picture 11" descr="Chapter 10 Sale of Asset 1.png"/>
            <p:cNvPicPr>
              <a:picLocks noChangeAspect="1"/>
            </p:cNvPicPr>
            <p:nvPr/>
          </p:nvPicPr>
          <p:blipFill>
            <a:blip r:embed="rId4" cstate="print"/>
            <a:srcRect/>
            <a:stretch>
              <a:fillRect/>
            </a:stretch>
          </p:blipFill>
          <p:spPr bwMode="auto">
            <a:xfrm>
              <a:off x="204788" y="4724400"/>
              <a:ext cx="8710612" cy="1196975"/>
            </a:xfrm>
            <a:prstGeom prst="rect">
              <a:avLst/>
            </a:prstGeom>
            <a:noFill/>
            <a:ln w="9525">
              <a:solidFill>
                <a:schemeClr val="tx1"/>
              </a:solidFill>
              <a:miter lim="800000"/>
              <a:headEnd/>
              <a:tailEnd/>
            </a:ln>
          </p:spPr>
        </p:pic>
      </p:grpSp>
      <p:sp>
        <p:nvSpPr>
          <p:cNvPr id="5" name="TextBox 4">
            <a:extLst>
              <a:ext uri="{FF2B5EF4-FFF2-40B4-BE49-F238E27FC236}">
                <a16:creationId xmlns:a16="http://schemas.microsoft.com/office/drawing/2014/main" id="{C121162C-E524-42CC-C0F0-B26737ACCBA1}"/>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nodeType="afterEffect">
                                  <p:stCondLst>
                                    <p:cond delay="200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1000"/>
                                        <p:tgtEl>
                                          <p:spTgt spid="2"/>
                                        </p:tgtEl>
                                      </p:cBhvr>
                                    </p:animEffect>
                                  </p:childTnLst>
                                </p:cTn>
                              </p:par>
                            </p:childTnLst>
                          </p:cTn>
                        </p:par>
                        <p:par>
                          <p:cTn id="8" fill="hold" nodeType="afterGroup">
                            <p:stCondLst>
                              <p:cond delay="3000"/>
                            </p:stCondLst>
                            <p:childTnLst>
                              <p:par>
                                <p:cTn id="9" presetID="22" presetClass="entr" presetSubtype="8" fill="hold" nodeType="afterEffect">
                                  <p:stCondLst>
                                    <p:cond delay="3000"/>
                                  </p:stCondLst>
                                  <p:childTnLst>
                                    <p:set>
                                      <p:cBhvr>
                                        <p:cTn id="10" dur="1" fill="hold">
                                          <p:stCondLst>
                                            <p:cond delay="0"/>
                                          </p:stCondLst>
                                        </p:cTn>
                                        <p:tgtEl>
                                          <p:spTgt spid="3"/>
                                        </p:tgtEl>
                                        <p:attrNameLst>
                                          <p:attrName>style.visibility</p:attrName>
                                        </p:attrNameLst>
                                      </p:cBhvr>
                                      <p:to>
                                        <p:strVal val="visible"/>
                                      </p:to>
                                    </p:set>
                                    <p:animEffect transition="in" filter="wipe(left)">
                                      <p:cBhvr>
                                        <p:cTn id="11"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D854AC46-F468-6830-87EF-6809292CCFBE}"/>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55650" name="Rectangle 3"/>
          <p:cNvSpPr>
            <a:spLocks noGrp="1" noChangeArrowheads="1"/>
          </p:cNvSpPr>
          <p:nvPr>
            <p:ph type="title"/>
          </p:nvPr>
        </p:nvSpPr>
        <p:spPr>
          <a:xfrm>
            <a:off x="1598318" y="419134"/>
            <a:ext cx="8991600" cy="1143000"/>
          </a:xfrm>
        </p:spPr>
        <p:txBody>
          <a:bodyPr/>
          <a:lstStyle/>
          <a:p>
            <a:pPr eaLnBrk="1" hangingPunct="1"/>
            <a:r>
              <a:rPr lang="en-US" altLang="en-US" sz="4200" b="1" dirty="0">
                <a:ea typeface="ＭＳ Ｐゴシック" pitchFamily="-84" charset="-128"/>
                <a:cs typeface="Arial" charset="0"/>
              </a:rPr>
              <a:t>Selling Plant Assets – Above Book Value</a:t>
            </a:r>
            <a:endParaRPr lang="en-US" altLang="en-US" sz="4200" b="1" dirty="0">
              <a:latin typeface="Arial" charset="0"/>
              <a:ea typeface="ＭＳ Ｐゴシック" pitchFamily="-84" charset="-128"/>
              <a:cs typeface="Arial" charset="0"/>
            </a:endParaRPr>
          </a:p>
        </p:txBody>
      </p:sp>
      <p:sp>
        <p:nvSpPr>
          <p:cNvPr id="12" name="TextBox 11"/>
          <p:cNvSpPr txBox="1"/>
          <p:nvPr/>
        </p:nvSpPr>
        <p:spPr>
          <a:xfrm>
            <a:off x="1762894" y="1313005"/>
            <a:ext cx="8534400" cy="1446550"/>
          </a:xfrm>
          <a:prstGeom prst="rect">
            <a:avLst/>
          </a:prstGeom>
          <a:solidFill>
            <a:schemeClr val="bg2">
              <a:lumMod val="75000"/>
            </a:schemeClr>
          </a:solidFill>
          <a:ln>
            <a:solidFill>
              <a:schemeClr val="tx1"/>
            </a:solidFill>
          </a:ln>
        </p:spPr>
        <p:txBody>
          <a:bodyPr wrap="square">
            <a:spAutoFit/>
          </a:bodyPr>
          <a:lstStyle/>
          <a:p>
            <a:pPr algn="ctr">
              <a:defRPr/>
            </a:pPr>
            <a:r>
              <a:rPr lang="en-US" sz="2200" dirty="0">
                <a:latin typeface="Calibri" pitchFamily="-84" charset="0"/>
              </a:rPr>
              <a:t>On March 31st, BTO sells equipment that originally cost $16,000 and has accumulated depreciation of $12,000 at December 31st of the prior calendar year-end. Annual depreciation on this equipment is $4,000 using straight-line depreciation. The equipment is sold for $7,000 cash.</a:t>
            </a:r>
          </a:p>
        </p:txBody>
      </p:sp>
      <p:sp>
        <p:nvSpPr>
          <p:cNvPr id="155658" name="TextBox 6"/>
          <p:cNvSpPr txBox="1">
            <a:spLocks noChangeArrowheads="1"/>
          </p:cNvSpPr>
          <p:nvPr/>
        </p:nvSpPr>
        <p:spPr bwMode="auto">
          <a:xfrm>
            <a:off x="1828800" y="2759555"/>
            <a:ext cx="8534400" cy="369332"/>
          </a:xfrm>
          <a:prstGeom prst="rect">
            <a:avLst/>
          </a:prstGeom>
          <a:noFill/>
          <a:ln w="9525">
            <a:noFill/>
            <a:miter lim="800000"/>
            <a:headEnd/>
            <a:tailEnd/>
          </a:ln>
        </p:spPr>
        <p:txBody>
          <a:bodyPr>
            <a:spAutoFit/>
          </a:bodyPr>
          <a:lstStyle/>
          <a:p>
            <a:r>
              <a:rPr lang="en-US" altLang="en-US" dirty="0"/>
              <a:t>Step 1: Update depreciation to March 31</a:t>
            </a:r>
            <a:r>
              <a:rPr lang="en-US" altLang="en-US" baseline="30000" dirty="0"/>
              <a:t>st</a:t>
            </a:r>
            <a:r>
              <a:rPr lang="en-US" altLang="en-US" dirty="0"/>
              <a:t>.</a:t>
            </a:r>
          </a:p>
        </p:txBody>
      </p:sp>
      <p:sp>
        <p:nvSpPr>
          <p:cNvPr id="155655" name="TextBox 9"/>
          <p:cNvSpPr txBox="1">
            <a:spLocks noChangeArrowheads="1"/>
          </p:cNvSpPr>
          <p:nvPr/>
        </p:nvSpPr>
        <p:spPr bwMode="auto">
          <a:xfrm>
            <a:off x="1842384" y="4206647"/>
            <a:ext cx="8534400" cy="369332"/>
          </a:xfrm>
          <a:prstGeom prst="rect">
            <a:avLst/>
          </a:prstGeom>
          <a:noFill/>
          <a:ln w="9525">
            <a:noFill/>
            <a:miter lim="800000"/>
            <a:headEnd/>
            <a:tailEnd/>
          </a:ln>
        </p:spPr>
        <p:txBody>
          <a:bodyPr wrap="square">
            <a:spAutoFit/>
          </a:bodyPr>
          <a:lstStyle/>
          <a:p>
            <a:r>
              <a:rPr lang="en-US" altLang="en-US" dirty="0"/>
              <a:t>Step 2: Record sale of asset at a gain. ($7,000 - $3,000 = $4,000 gain). </a:t>
            </a:r>
          </a:p>
        </p:txBody>
      </p:sp>
      <p:pic>
        <p:nvPicPr>
          <p:cNvPr id="7" name="Picture 6"/>
          <p:cNvPicPr>
            <a:picLocks noChangeAspect="1"/>
          </p:cNvPicPr>
          <p:nvPr/>
        </p:nvPicPr>
        <p:blipFill>
          <a:blip r:embed="rId3"/>
          <a:stretch>
            <a:fillRect/>
          </a:stretch>
        </p:blipFill>
        <p:spPr>
          <a:xfrm>
            <a:off x="1921874" y="4682219"/>
            <a:ext cx="8375421" cy="1386511"/>
          </a:xfrm>
          <a:prstGeom prst="rect">
            <a:avLst/>
          </a:prstGeom>
        </p:spPr>
      </p:pic>
      <p:pic>
        <p:nvPicPr>
          <p:cNvPr id="8" name="Picture 7"/>
          <p:cNvPicPr>
            <a:picLocks noChangeAspect="1"/>
          </p:cNvPicPr>
          <p:nvPr/>
        </p:nvPicPr>
        <p:blipFill>
          <a:blip r:embed="rId4"/>
          <a:stretch>
            <a:fillRect/>
          </a:stretch>
        </p:blipFill>
        <p:spPr>
          <a:xfrm>
            <a:off x="1890942" y="3158898"/>
            <a:ext cx="8406352" cy="941511"/>
          </a:xfrm>
          <a:prstGeom prst="rect">
            <a:avLst/>
          </a:prstGeom>
        </p:spPr>
      </p:pic>
      <p:sp>
        <p:nvSpPr>
          <p:cNvPr id="3" name="TextBox 2">
            <a:extLst>
              <a:ext uri="{FF2B5EF4-FFF2-40B4-BE49-F238E27FC236}">
                <a16:creationId xmlns:a16="http://schemas.microsoft.com/office/drawing/2014/main" id="{6BAFCED3-1C0E-BBEB-7AF6-115245F10D0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48790063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5006E545-DF1D-60AA-AB02-7395D16FA426}"/>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55650" name="Rectangle 3"/>
          <p:cNvSpPr>
            <a:spLocks noGrp="1" noChangeArrowheads="1"/>
          </p:cNvSpPr>
          <p:nvPr>
            <p:ph type="title"/>
          </p:nvPr>
        </p:nvSpPr>
        <p:spPr>
          <a:xfrm>
            <a:off x="1581150" y="361950"/>
            <a:ext cx="8991600" cy="1143000"/>
          </a:xfrm>
        </p:spPr>
        <p:txBody>
          <a:bodyPr/>
          <a:lstStyle/>
          <a:p>
            <a:pPr eaLnBrk="1" hangingPunct="1"/>
            <a:r>
              <a:rPr lang="en-US" altLang="en-US" sz="4200" b="1" dirty="0">
                <a:ea typeface="ＭＳ Ｐゴシック" pitchFamily="-84" charset="-128"/>
                <a:cs typeface="Arial" charset="0"/>
              </a:rPr>
              <a:t>Selling Plant Assets – Below Book Value</a:t>
            </a:r>
            <a:endParaRPr lang="en-US" altLang="en-US" sz="4200" b="1" dirty="0">
              <a:latin typeface="Arial" charset="0"/>
              <a:ea typeface="ＭＳ Ｐゴシック" pitchFamily="-84" charset="-128"/>
              <a:cs typeface="Arial" charset="0"/>
            </a:endParaRPr>
          </a:p>
        </p:txBody>
      </p:sp>
      <p:sp>
        <p:nvSpPr>
          <p:cNvPr id="12" name="TextBox 11"/>
          <p:cNvSpPr txBox="1"/>
          <p:nvPr/>
        </p:nvSpPr>
        <p:spPr>
          <a:xfrm>
            <a:off x="1774825" y="1219200"/>
            <a:ext cx="8534400" cy="1446550"/>
          </a:xfrm>
          <a:prstGeom prst="rect">
            <a:avLst/>
          </a:prstGeom>
          <a:solidFill>
            <a:schemeClr val="bg2">
              <a:lumMod val="75000"/>
            </a:schemeClr>
          </a:solidFill>
          <a:ln>
            <a:solidFill>
              <a:schemeClr val="tx1"/>
            </a:solidFill>
          </a:ln>
        </p:spPr>
        <p:txBody>
          <a:bodyPr wrap="square">
            <a:spAutoFit/>
          </a:bodyPr>
          <a:lstStyle/>
          <a:p>
            <a:pPr algn="ctr">
              <a:defRPr/>
            </a:pPr>
            <a:r>
              <a:rPr lang="en-US" sz="2200" dirty="0">
                <a:latin typeface="Calibri" pitchFamily="-84" charset="0"/>
              </a:rPr>
              <a:t>On March 31st, BTO sells equipment that originally cost $16,000 and has accumulated depreciation of $12,000 at December 31st of the prior calendar year-end. Annual depreciation on this equipment is $4,000 using straight-line depreciation. The equipment is sold for $2,500 cash.</a:t>
            </a:r>
          </a:p>
        </p:txBody>
      </p:sp>
      <p:grpSp>
        <p:nvGrpSpPr>
          <p:cNvPr id="2" name="Group 8"/>
          <p:cNvGrpSpPr>
            <a:grpSpLocks/>
          </p:cNvGrpSpPr>
          <p:nvPr/>
        </p:nvGrpSpPr>
        <p:grpSpPr bwMode="auto">
          <a:xfrm>
            <a:off x="1733550" y="2743201"/>
            <a:ext cx="8724900" cy="1295400"/>
            <a:chOff x="209550" y="2971800"/>
            <a:chExt cx="8724900" cy="1090863"/>
          </a:xfrm>
        </p:grpSpPr>
        <p:pic>
          <p:nvPicPr>
            <p:cNvPr id="155657" name="Picture 13" descr="Chapter 10 Update depreciation 2.png"/>
            <p:cNvPicPr>
              <a:picLocks noChangeAspect="1"/>
            </p:cNvPicPr>
            <p:nvPr/>
          </p:nvPicPr>
          <p:blipFill>
            <a:blip r:embed="rId3" cstate="print"/>
            <a:srcRect/>
            <a:stretch>
              <a:fillRect/>
            </a:stretch>
          </p:blipFill>
          <p:spPr bwMode="auto">
            <a:xfrm>
              <a:off x="209550" y="3306763"/>
              <a:ext cx="8724900" cy="755900"/>
            </a:xfrm>
            <a:prstGeom prst="rect">
              <a:avLst/>
            </a:prstGeom>
            <a:noFill/>
            <a:ln w="9525">
              <a:solidFill>
                <a:schemeClr val="tx1"/>
              </a:solidFill>
              <a:miter lim="800000"/>
              <a:headEnd/>
              <a:tailEnd/>
            </a:ln>
          </p:spPr>
        </p:pic>
        <p:sp>
          <p:nvSpPr>
            <p:cNvPr id="155658" name="TextBox 6"/>
            <p:cNvSpPr txBox="1">
              <a:spLocks noChangeArrowheads="1"/>
            </p:cNvSpPr>
            <p:nvPr/>
          </p:nvSpPr>
          <p:spPr bwMode="auto">
            <a:xfrm>
              <a:off x="304800" y="2971800"/>
              <a:ext cx="8534400" cy="311016"/>
            </a:xfrm>
            <a:prstGeom prst="rect">
              <a:avLst/>
            </a:prstGeom>
            <a:noFill/>
            <a:ln w="9525">
              <a:noFill/>
              <a:miter lim="800000"/>
              <a:headEnd/>
              <a:tailEnd/>
            </a:ln>
          </p:spPr>
          <p:txBody>
            <a:bodyPr>
              <a:spAutoFit/>
            </a:bodyPr>
            <a:lstStyle/>
            <a:p>
              <a:r>
                <a:rPr lang="en-US" altLang="en-US" dirty="0"/>
                <a:t>Step 1: Update depreciation to March 31</a:t>
              </a:r>
              <a:r>
                <a:rPr lang="en-US" altLang="en-US" baseline="30000" dirty="0"/>
                <a:t>st</a:t>
              </a:r>
              <a:r>
                <a:rPr lang="en-US" altLang="en-US" dirty="0"/>
                <a:t>.</a:t>
              </a:r>
            </a:p>
          </p:txBody>
        </p:sp>
      </p:grpSp>
      <p:grpSp>
        <p:nvGrpSpPr>
          <p:cNvPr id="3" name="Group 9"/>
          <p:cNvGrpSpPr>
            <a:grpSpLocks/>
          </p:cNvGrpSpPr>
          <p:nvPr/>
        </p:nvGrpSpPr>
        <p:grpSpPr bwMode="auto">
          <a:xfrm>
            <a:off x="1752600" y="4191000"/>
            <a:ext cx="8648700" cy="1905000"/>
            <a:chOff x="228600" y="4191000"/>
            <a:chExt cx="8648700" cy="1905000"/>
          </a:xfrm>
        </p:grpSpPr>
        <p:sp>
          <p:nvSpPr>
            <p:cNvPr id="155655" name="TextBox 9"/>
            <p:cNvSpPr txBox="1">
              <a:spLocks noChangeArrowheads="1"/>
            </p:cNvSpPr>
            <p:nvPr/>
          </p:nvSpPr>
          <p:spPr bwMode="auto">
            <a:xfrm>
              <a:off x="304800" y="4191000"/>
              <a:ext cx="8534400" cy="369332"/>
            </a:xfrm>
            <a:prstGeom prst="rect">
              <a:avLst/>
            </a:prstGeom>
            <a:noFill/>
            <a:ln w="9525">
              <a:noFill/>
              <a:miter lim="800000"/>
              <a:headEnd/>
              <a:tailEnd/>
            </a:ln>
          </p:spPr>
          <p:txBody>
            <a:bodyPr wrap="square">
              <a:spAutoFit/>
            </a:bodyPr>
            <a:lstStyle/>
            <a:p>
              <a:r>
                <a:rPr lang="en-US" altLang="en-US" dirty="0"/>
                <a:t>Step 2: Record sale of asset at a loss. ($3,000 - $2,500 = $500 loss).</a:t>
              </a:r>
            </a:p>
          </p:txBody>
        </p:sp>
        <p:pic>
          <p:nvPicPr>
            <p:cNvPr id="155656" name="Picture 17" descr="Chapter 10 Loss on sale of asset.png"/>
            <p:cNvPicPr>
              <a:picLocks noChangeAspect="1"/>
            </p:cNvPicPr>
            <p:nvPr/>
          </p:nvPicPr>
          <p:blipFill>
            <a:blip r:embed="rId4" cstate="print"/>
            <a:srcRect/>
            <a:stretch>
              <a:fillRect/>
            </a:stretch>
          </p:blipFill>
          <p:spPr bwMode="auto">
            <a:xfrm>
              <a:off x="228600" y="4572000"/>
              <a:ext cx="8648700" cy="1524000"/>
            </a:xfrm>
            <a:prstGeom prst="rect">
              <a:avLst/>
            </a:prstGeom>
            <a:noFill/>
            <a:ln w="9525">
              <a:solidFill>
                <a:schemeClr val="tx1"/>
              </a:solidFill>
              <a:miter lim="800000"/>
              <a:headEnd/>
              <a:tailEnd/>
            </a:ln>
          </p:spPr>
        </p:pic>
      </p:grpSp>
      <p:sp>
        <p:nvSpPr>
          <p:cNvPr id="5" name="TextBox 4">
            <a:extLst>
              <a:ext uri="{FF2B5EF4-FFF2-40B4-BE49-F238E27FC236}">
                <a16:creationId xmlns:a16="http://schemas.microsoft.com/office/drawing/2014/main" id="{2B332A91-3EE3-A7A6-34C0-553676C4966B}"/>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nodeType="afterEffect">
                                  <p:stCondLst>
                                    <p:cond delay="200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1000"/>
                                        <p:tgtEl>
                                          <p:spTgt spid="2"/>
                                        </p:tgtEl>
                                      </p:cBhvr>
                                    </p:animEffect>
                                  </p:childTnLst>
                                </p:cTn>
                              </p:par>
                            </p:childTnLst>
                          </p:cTn>
                        </p:par>
                        <p:par>
                          <p:cTn id="8" fill="hold" nodeType="afterGroup">
                            <p:stCondLst>
                              <p:cond delay="3000"/>
                            </p:stCondLst>
                            <p:childTnLst>
                              <p:par>
                                <p:cTn id="9" presetID="22" presetClass="entr" presetSubtype="8" fill="hold" nodeType="afterEffect">
                                  <p:stCondLst>
                                    <p:cond delay="3000"/>
                                  </p:stCondLst>
                                  <p:childTnLst>
                                    <p:set>
                                      <p:cBhvr>
                                        <p:cTn id="10" dur="1" fill="hold">
                                          <p:stCondLst>
                                            <p:cond delay="0"/>
                                          </p:stCondLst>
                                        </p:cTn>
                                        <p:tgtEl>
                                          <p:spTgt spid="3"/>
                                        </p:tgtEl>
                                        <p:attrNameLst>
                                          <p:attrName>style.visibility</p:attrName>
                                        </p:attrNameLst>
                                      </p:cBhvr>
                                      <p:to>
                                        <p:strVal val="visible"/>
                                      </p:to>
                                    </p:set>
                                    <p:animEffect transition="in" filter="wipe(left)">
                                      <p:cBhvr>
                                        <p:cTn id="11"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6BB9CA2E-337A-FE5C-BBB4-AFC7ECAF47A2}"/>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78850" name="AutoShape 2"/>
          <p:cNvSpPr>
            <a:spLocks noChangeArrowheads="1"/>
          </p:cNvSpPr>
          <p:nvPr/>
        </p:nvSpPr>
        <p:spPr bwMode="auto">
          <a:xfrm>
            <a:off x="2463800" y="2871097"/>
            <a:ext cx="7264400" cy="939800"/>
          </a:xfrm>
          <a:prstGeom prst="roundRect">
            <a:avLst>
              <a:gd name="adj" fmla="val 12495"/>
            </a:avLst>
          </a:prstGeom>
          <a:solidFill>
            <a:schemeClr val="tx2">
              <a:lumMod val="60000"/>
              <a:lumOff val="40000"/>
            </a:schemeClr>
          </a:solidFill>
          <a:ln>
            <a:headEnd/>
            <a:tailEnd/>
          </a:ln>
        </p:spPr>
        <p:style>
          <a:lnRef idx="2">
            <a:schemeClr val="accent4">
              <a:shade val="50000"/>
            </a:schemeClr>
          </a:lnRef>
          <a:fillRef idx="1">
            <a:schemeClr val="accent4"/>
          </a:fillRef>
          <a:effectRef idx="0">
            <a:schemeClr val="accent4"/>
          </a:effectRef>
          <a:fontRef idx="minor">
            <a:schemeClr val="lt1"/>
          </a:fontRef>
        </p:style>
        <p:txBody>
          <a:bodyPr wrap="none" lIns="90488" tIns="44450" rIns="90488" bIns="44450" anchor="ctr"/>
          <a:lstStyle/>
          <a:p>
            <a:pPr algn="ctr">
              <a:lnSpc>
                <a:spcPct val="90000"/>
              </a:lnSpc>
              <a:defRPr/>
            </a:pPr>
            <a:r>
              <a:rPr lang="en-US" sz="2800" dirty="0">
                <a:solidFill>
                  <a:schemeClr val="bg1"/>
                </a:solidFill>
                <a:cs typeface="Arial" charset="0"/>
              </a:rPr>
              <a:t>Provides information about a company’s</a:t>
            </a:r>
            <a:br>
              <a:rPr lang="en-US" sz="2800" dirty="0">
                <a:solidFill>
                  <a:schemeClr val="bg1"/>
                </a:solidFill>
                <a:cs typeface="Arial" charset="0"/>
              </a:rPr>
            </a:br>
            <a:r>
              <a:rPr lang="en-US" sz="2800" dirty="0">
                <a:solidFill>
                  <a:schemeClr val="bg1"/>
                </a:solidFill>
                <a:cs typeface="Arial" charset="0"/>
              </a:rPr>
              <a:t> efficiency in using its assets.</a:t>
            </a:r>
          </a:p>
        </p:txBody>
      </p:sp>
      <p:sp>
        <p:nvSpPr>
          <p:cNvPr id="45059" name="Line 3"/>
          <p:cNvSpPr>
            <a:spLocks noChangeShapeType="1"/>
          </p:cNvSpPr>
          <p:nvPr/>
        </p:nvSpPr>
        <p:spPr bwMode="auto">
          <a:xfrm>
            <a:off x="6096000" y="2438400"/>
            <a:ext cx="0" cy="457200"/>
          </a:xfrm>
          <a:prstGeom prst="line">
            <a:avLst/>
          </a:prstGeom>
          <a:noFill/>
          <a:ln w="50800">
            <a:solidFill>
              <a:srgbClr val="FF0000"/>
            </a:solidFill>
            <a:round/>
            <a:headEnd/>
            <a:tailEnd type="triangle" w="med" len="med"/>
          </a:ln>
          <a:effectLst>
            <a:outerShdw blurRad="63500" dist="38099" dir="2700000" algn="ctr" rotWithShape="0">
              <a:schemeClr val="tx2">
                <a:alpha val="74997"/>
              </a:schemeClr>
            </a:outerShdw>
          </a:effectLst>
        </p:spPr>
        <p:txBody>
          <a:bodyPr/>
          <a:lstStyle/>
          <a:p>
            <a:pPr>
              <a:defRPr/>
            </a:pPr>
            <a:endParaRPr lang="en-US" dirty="0">
              <a:latin typeface="Arial" pitchFamily="-84" charset="0"/>
              <a:ea typeface="Arial" pitchFamily="-84" charset="0"/>
              <a:cs typeface="Arial" pitchFamily="-84" charset="0"/>
            </a:endParaRPr>
          </a:p>
        </p:txBody>
      </p:sp>
      <p:grpSp>
        <p:nvGrpSpPr>
          <p:cNvPr id="168964" name="Group 11"/>
          <p:cNvGrpSpPr>
            <a:grpSpLocks/>
          </p:cNvGrpSpPr>
          <p:nvPr/>
        </p:nvGrpSpPr>
        <p:grpSpPr bwMode="auto">
          <a:xfrm>
            <a:off x="3238500" y="1447799"/>
            <a:ext cx="5715000" cy="990600"/>
            <a:chOff x="1714500" y="1447799"/>
            <a:chExt cx="5715000" cy="991598"/>
          </a:xfrm>
          <a:solidFill>
            <a:schemeClr val="bg2">
              <a:lumMod val="75000"/>
            </a:schemeClr>
          </a:solidFill>
        </p:grpSpPr>
        <p:sp>
          <p:nvSpPr>
            <p:cNvPr id="168968" name="Rectangle 5"/>
            <p:cNvSpPr>
              <a:spLocks noChangeArrowheads="1"/>
            </p:cNvSpPr>
            <p:nvPr/>
          </p:nvSpPr>
          <p:spPr bwMode="auto">
            <a:xfrm>
              <a:off x="1714500" y="1447799"/>
              <a:ext cx="5715000" cy="991598"/>
            </a:xfrm>
            <a:prstGeom prst="rect">
              <a:avLst/>
            </a:prstGeom>
            <a:grpFill/>
            <a:ln w="12700">
              <a:solidFill>
                <a:schemeClr val="tx1"/>
              </a:solidFill>
              <a:miter lim="800000"/>
              <a:headEnd/>
              <a:tailEnd/>
            </a:ln>
            <a:effectLst>
              <a:outerShdw dist="38100" dir="2700000" algn="tl" rotWithShape="0">
                <a:srgbClr val="808080">
                  <a:alpha val="39998"/>
                </a:srgbClr>
              </a:outerShdw>
            </a:effectLst>
          </p:spPr>
          <p:txBody>
            <a:bodyPr wrap="none" anchor="ctr"/>
            <a:lstStyle/>
            <a:p>
              <a:endParaRPr lang="en-US" altLang="en-US" sz="1600" dirty="0"/>
            </a:p>
          </p:txBody>
        </p:sp>
        <p:sp>
          <p:nvSpPr>
            <p:cNvPr id="168969" name="Rectangle 6"/>
            <p:cNvSpPr>
              <a:spLocks noChangeArrowheads="1"/>
            </p:cNvSpPr>
            <p:nvPr/>
          </p:nvSpPr>
          <p:spPr bwMode="auto">
            <a:xfrm>
              <a:off x="1862138" y="1650059"/>
              <a:ext cx="1943100" cy="633311"/>
            </a:xfrm>
            <a:prstGeom prst="rect">
              <a:avLst/>
            </a:prstGeom>
            <a:grpFill/>
            <a:ln w="12700">
              <a:noFill/>
              <a:miter lim="800000"/>
              <a:headEnd/>
              <a:tailEnd/>
            </a:ln>
          </p:spPr>
          <p:txBody>
            <a:bodyPr lIns="90488" tIns="44450" rIns="90488" bIns="44450">
              <a:spAutoFit/>
            </a:bodyPr>
            <a:lstStyle/>
            <a:p>
              <a:pPr>
                <a:lnSpc>
                  <a:spcPct val="60000"/>
                </a:lnSpc>
                <a:spcBef>
                  <a:spcPct val="20000"/>
                </a:spcBef>
              </a:pPr>
              <a:r>
                <a:rPr lang="en-US" altLang="en-US" sz="2400" dirty="0">
                  <a:solidFill>
                    <a:srgbClr val="663300"/>
                  </a:solidFill>
                </a:rPr>
                <a:t>Total asset</a:t>
              </a:r>
            </a:p>
            <a:p>
              <a:pPr>
                <a:lnSpc>
                  <a:spcPct val="60000"/>
                </a:lnSpc>
                <a:spcBef>
                  <a:spcPct val="20000"/>
                </a:spcBef>
              </a:pPr>
              <a:r>
                <a:rPr lang="en-US" altLang="en-US" sz="2400" dirty="0">
                  <a:solidFill>
                    <a:srgbClr val="663300"/>
                  </a:solidFill>
                </a:rPr>
                <a:t>turnover</a:t>
              </a:r>
            </a:p>
          </p:txBody>
        </p:sp>
        <p:sp>
          <p:nvSpPr>
            <p:cNvPr id="168970" name="Rectangle 7"/>
            <p:cNvSpPr>
              <a:spLocks noChangeArrowheads="1"/>
            </p:cNvSpPr>
            <p:nvPr/>
          </p:nvSpPr>
          <p:spPr bwMode="auto">
            <a:xfrm>
              <a:off x="3495675" y="1676400"/>
              <a:ext cx="349250" cy="458788"/>
            </a:xfrm>
            <a:prstGeom prst="rect">
              <a:avLst/>
            </a:prstGeom>
            <a:grpFill/>
            <a:ln w="12700">
              <a:noFill/>
              <a:miter lim="800000"/>
              <a:headEnd/>
              <a:tailEnd/>
            </a:ln>
          </p:spPr>
          <p:txBody>
            <a:bodyPr lIns="90488" tIns="44450" rIns="90488" bIns="44450">
              <a:spAutoFit/>
            </a:bodyPr>
            <a:lstStyle/>
            <a:p>
              <a:r>
                <a:rPr lang="en-US" altLang="en-US" sz="2400" dirty="0">
                  <a:solidFill>
                    <a:srgbClr val="663300"/>
                  </a:solidFill>
                </a:rPr>
                <a:t>=</a:t>
              </a:r>
            </a:p>
          </p:txBody>
        </p:sp>
        <p:sp>
          <p:nvSpPr>
            <p:cNvPr id="168971" name="Rectangle 8"/>
            <p:cNvSpPr>
              <a:spLocks noChangeArrowheads="1"/>
            </p:cNvSpPr>
            <p:nvPr/>
          </p:nvSpPr>
          <p:spPr bwMode="auto">
            <a:xfrm>
              <a:off x="3919538" y="1594971"/>
              <a:ext cx="3049587" cy="781192"/>
            </a:xfrm>
            <a:prstGeom prst="rect">
              <a:avLst/>
            </a:prstGeom>
            <a:grpFill/>
            <a:ln w="12700">
              <a:noFill/>
              <a:miter lim="800000"/>
              <a:headEnd/>
              <a:tailEnd/>
            </a:ln>
          </p:spPr>
          <p:txBody>
            <a:bodyPr lIns="90488" tIns="44450" rIns="90488" bIns="44450">
              <a:spAutoFit/>
            </a:bodyPr>
            <a:lstStyle/>
            <a:p>
              <a:pPr algn="ctr">
                <a:lnSpc>
                  <a:spcPct val="60000"/>
                </a:lnSpc>
              </a:pPr>
              <a:r>
                <a:rPr lang="en-US" altLang="en-US" sz="2400" dirty="0">
                  <a:solidFill>
                    <a:srgbClr val="663300"/>
                  </a:solidFill>
                </a:rPr>
                <a:t>Net sales</a:t>
              </a:r>
            </a:p>
            <a:p>
              <a:pPr algn="ctr">
                <a:lnSpc>
                  <a:spcPct val="60000"/>
                </a:lnSpc>
              </a:pPr>
              <a:endParaRPr lang="en-US" altLang="en-US" sz="2400" u="sng" dirty="0">
                <a:solidFill>
                  <a:srgbClr val="663300"/>
                </a:solidFill>
              </a:endParaRPr>
            </a:p>
            <a:p>
              <a:pPr algn="ctr">
                <a:lnSpc>
                  <a:spcPct val="60000"/>
                </a:lnSpc>
              </a:pPr>
              <a:r>
                <a:rPr lang="en-US" altLang="en-US" sz="2400" dirty="0">
                  <a:solidFill>
                    <a:srgbClr val="663300"/>
                  </a:solidFill>
                </a:rPr>
                <a:t>Average total assets</a:t>
              </a:r>
            </a:p>
          </p:txBody>
        </p:sp>
        <p:sp>
          <p:nvSpPr>
            <p:cNvPr id="45121" name="Line 9"/>
            <p:cNvSpPr>
              <a:spLocks noChangeShapeType="1"/>
            </p:cNvSpPr>
            <p:nvPr/>
          </p:nvSpPr>
          <p:spPr bwMode="auto">
            <a:xfrm>
              <a:off x="4071938" y="1905459"/>
              <a:ext cx="2786062" cy="0"/>
            </a:xfrm>
            <a:prstGeom prst="line">
              <a:avLst/>
            </a:prstGeom>
            <a:grpFill/>
            <a:ln w="12700">
              <a:solidFill>
                <a:schemeClr val="accent2">
                  <a:lumMod val="50000"/>
                </a:schemeClr>
              </a:solidFill>
              <a:round/>
              <a:headEnd/>
              <a:tailEnd/>
            </a:ln>
            <a:effectLst>
              <a:outerShdw blurRad="63500" dist="12700" dir="16200000" algn="ctr" rotWithShape="0">
                <a:schemeClr val="tx2">
                  <a:alpha val="74998"/>
                </a:schemeClr>
              </a:outerShdw>
            </a:effectLst>
          </p:spPr>
          <p:txBody>
            <a:bodyPr/>
            <a:lstStyle/>
            <a:p>
              <a:pPr>
                <a:defRPr/>
              </a:pPr>
              <a:endParaRPr lang="en-US" dirty="0">
                <a:latin typeface="Arial" pitchFamily="-84" charset="0"/>
                <a:ea typeface="Arial" pitchFamily="-84" charset="0"/>
                <a:cs typeface="Arial" pitchFamily="-84" charset="0"/>
              </a:endParaRPr>
            </a:p>
          </p:txBody>
        </p:sp>
      </p:grpSp>
      <p:sp>
        <p:nvSpPr>
          <p:cNvPr id="168965" name="Rectangle 10"/>
          <p:cNvSpPr>
            <a:spLocks noGrp="1" noChangeArrowheads="1"/>
          </p:cNvSpPr>
          <p:nvPr>
            <p:ph type="title"/>
          </p:nvPr>
        </p:nvSpPr>
        <p:spPr>
          <a:xfrm>
            <a:off x="1981200" y="457200"/>
            <a:ext cx="8229600" cy="960438"/>
          </a:xfrm>
        </p:spPr>
        <p:txBody>
          <a:bodyPr/>
          <a:lstStyle/>
          <a:p>
            <a:pPr eaLnBrk="1" hangingPunct="1"/>
            <a:r>
              <a:rPr lang="en-US" altLang="en-US" b="1" dirty="0">
                <a:ea typeface="ＭＳ Ｐゴシック" pitchFamily="-84" charset="-128"/>
                <a:cs typeface="Arial" charset="0"/>
              </a:rPr>
              <a:t>Total Asset Turnover</a:t>
            </a:r>
          </a:p>
        </p:txBody>
      </p:sp>
      <p:pic>
        <p:nvPicPr>
          <p:cNvPr id="3" name="Picture 2"/>
          <p:cNvPicPr>
            <a:picLocks noChangeAspect="1"/>
          </p:cNvPicPr>
          <p:nvPr/>
        </p:nvPicPr>
        <p:blipFill>
          <a:blip r:embed="rId3"/>
          <a:stretch>
            <a:fillRect/>
          </a:stretch>
        </p:blipFill>
        <p:spPr>
          <a:xfrm>
            <a:off x="2473024" y="4110008"/>
            <a:ext cx="7295904" cy="1747688"/>
          </a:xfrm>
          <a:prstGeom prst="rect">
            <a:avLst/>
          </a:prstGeom>
        </p:spPr>
      </p:pic>
      <p:sp>
        <p:nvSpPr>
          <p:cNvPr id="4" name="TextBox 3">
            <a:extLst>
              <a:ext uri="{FF2B5EF4-FFF2-40B4-BE49-F238E27FC236}">
                <a16:creationId xmlns:a16="http://schemas.microsoft.com/office/drawing/2014/main" id="{9881BED0-CE92-21A6-7080-6F884A020AF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468709" y="1526062"/>
            <a:ext cx="9473666" cy="4142390"/>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656</TotalTime>
  <Words>6213</Words>
  <Application>Microsoft Macintosh PowerPoint</Application>
  <PresentationFormat>Widescreen</PresentationFormat>
  <Paragraphs>380</Paragraphs>
  <Slides>43</Slides>
  <Notes>43</Notes>
  <HiddenSlides>0</HiddenSlides>
  <MMClips>0</MMClips>
  <ScaleCrop>false</ScaleCrop>
  <HeadingPairs>
    <vt:vector size="8" baseType="variant">
      <vt:variant>
        <vt:lpstr>Fonts Used</vt:lpstr>
      </vt:variant>
      <vt:variant>
        <vt:i4>5</vt:i4>
      </vt:variant>
      <vt:variant>
        <vt:lpstr>Theme</vt:lpstr>
      </vt:variant>
      <vt:variant>
        <vt:i4>1</vt:i4>
      </vt:variant>
      <vt:variant>
        <vt:lpstr>Embedded OLE Servers</vt:lpstr>
      </vt:variant>
      <vt:variant>
        <vt:i4>1</vt:i4>
      </vt:variant>
      <vt:variant>
        <vt:lpstr>Slide Titles</vt:lpstr>
      </vt:variant>
      <vt:variant>
        <vt:i4>43</vt:i4>
      </vt:variant>
    </vt:vector>
  </HeadingPairs>
  <TitlesOfParts>
    <vt:vector size="50" baseType="lpstr">
      <vt:lpstr>Arial</vt:lpstr>
      <vt:lpstr>Calibri</vt:lpstr>
      <vt:lpstr>Calibri Light</vt:lpstr>
      <vt:lpstr>Times New Roman</vt:lpstr>
      <vt:lpstr>Wingdings</vt:lpstr>
      <vt:lpstr>Office Theme</vt:lpstr>
      <vt:lpstr>Worksheet</vt:lpstr>
      <vt:lpstr>PowerPoint Presentation</vt:lpstr>
      <vt:lpstr>PowerPoint Presentation</vt:lpstr>
      <vt:lpstr>PowerPoint Presentation</vt:lpstr>
      <vt:lpstr>    Explain the cost principle for computing the cost of plant assets.   </vt:lpstr>
      <vt:lpstr>Plant Assets</vt:lpstr>
      <vt:lpstr>PLANT ASSETS</vt:lpstr>
      <vt:lpstr>Cost Determination</vt:lpstr>
      <vt:lpstr>Machinery and Equipment</vt:lpstr>
      <vt:lpstr>Buildings</vt:lpstr>
      <vt:lpstr>Land Improvements</vt:lpstr>
      <vt:lpstr>Land</vt:lpstr>
      <vt:lpstr>Lump-Sum Purchase</vt:lpstr>
      <vt:lpstr>    Compute and record depreciation using the straight-line, units-of-production, and declining-balance methods. </vt:lpstr>
      <vt:lpstr>Depreciation</vt:lpstr>
      <vt:lpstr>Factors in Computing Depreciation</vt:lpstr>
      <vt:lpstr>Depreciation Methods</vt:lpstr>
      <vt:lpstr>Straight-Line Method</vt:lpstr>
      <vt:lpstr>Straight-Line Method</vt:lpstr>
      <vt:lpstr>Straight-Line Depreciation Schedule</vt:lpstr>
      <vt:lpstr>Units-of-Production Method</vt:lpstr>
      <vt:lpstr>Units-of-Production Method</vt:lpstr>
      <vt:lpstr>Units-of-Production Depreciation Schedule</vt:lpstr>
      <vt:lpstr>Double-Declining-Balance Method (Accelerated)</vt:lpstr>
      <vt:lpstr>Double-Declining-Balance Method</vt:lpstr>
      <vt:lpstr>Comparing Depreciation Methods</vt:lpstr>
      <vt:lpstr>    Explain depreciation for partial years and changes in estimates.   </vt:lpstr>
      <vt:lpstr>Partial-Year Depreciation</vt:lpstr>
      <vt:lpstr>Changes in Estimates for Depreciation</vt:lpstr>
      <vt:lpstr>Changes in Estimates for Depreciation</vt:lpstr>
      <vt:lpstr>Reporting Depreciation</vt:lpstr>
      <vt:lpstr> Distinguish between revenue and capital expenditures, and account for them.   </vt:lpstr>
      <vt:lpstr>Additional Expenditures</vt:lpstr>
      <vt:lpstr>Revenue and Capital Expenditures</vt:lpstr>
      <vt:lpstr>   Account for asset disposal through discarding or selling an asset.    </vt:lpstr>
      <vt:lpstr>Disposals of Plant Assets</vt:lpstr>
      <vt:lpstr>Discarding Plant Assets</vt:lpstr>
      <vt:lpstr>Discarding Plant Assets</vt:lpstr>
      <vt:lpstr>Discarding Plant Assets</vt:lpstr>
      <vt:lpstr>Selling Plant Assets – At Book Value</vt:lpstr>
      <vt:lpstr>Selling Plant Assets – Above Book Value</vt:lpstr>
      <vt:lpstr>Selling Plant Assets – Below Book Value</vt:lpstr>
      <vt:lpstr>Total Asset Turnover</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Sarah Abdullah</cp:lastModifiedBy>
  <cp:revision>20</cp:revision>
  <dcterms:created xsi:type="dcterms:W3CDTF">2023-04-29T09:08:23Z</dcterms:created>
  <dcterms:modified xsi:type="dcterms:W3CDTF">2023-11-07T11:06:49Z</dcterms:modified>
</cp:coreProperties>
</file>