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Masters/slideMaster1.xml" ContentType="application/vnd.openxmlformats-officedocument.presentationml.slideMaster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12.xml" ContentType="application/vnd.openxmlformats-officedocument.presentationml.tags+xml"/>
  <Override PartName="/docProps/core.xml" ContentType="application/vnd.openxmlformats-package.core-properties+xml"/>
  <Override PartName="/ppt/tags/tag9.xml" ContentType="application/vnd.openxmlformats-officedocument.presentationml.tags+xml"/>
  <Override PartName="/ppt/tags/tag16.xml" ContentType="application/vnd.openxmlformats-officedocument.presentationml.tags+xml"/>
  <Override PartName="/docProps/app.xml" ContentType="application/vnd.openxmlformats-officedocument.extended-properties+xml"/>
  <Override PartName="/ppt/tags/tag10.xml" ContentType="application/vnd.openxmlformats-officedocument.presentationml.tags+xml"/>
  <Override PartName="/ppt/tags/tag13.xml" ContentType="application/vnd.openxmlformats-officedocument.presentationml.tags+xml"/>
  <Override PartName="/docProps/custom.xml" ContentType="application/vnd.openxmlformats-officedocument.custom-properties+xml"/>
  <Override PartName="/ppt/tags/tag18.xml" ContentType="application/vnd.openxmlformats-officedocument.presentationml.tags+xml"/>
  <Override PartName="/ppt/tags/tag17.xml" ContentType="application/vnd.openxmlformats-officedocument.presentationml.tags+xml"/>
  <Override PartName="/ppt/tags/tag15.xml" ContentType="application/vnd.openxmlformats-officedocument.presentationml.tags+xml"/>
  <Override PartName="/ppt/tags/tag11.xml" ContentType="application/vnd.openxmlformats-officedocument.presentationml.tags+xml"/>
  <Override PartName="/ppt/tags/tag14.xml" ContentType="application/vnd.openxmlformats-officedocument.presentationml.tag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480" r:id="rId2"/>
    <p:sldId id="494" r:id="rId3"/>
    <p:sldId id="491" r:id="rId4"/>
    <p:sldId id="495" r:id="rId5"/>
    <p:sldId id="496" r:id="rId6"/>
    <p:sldId id="485" r:id="rId7"/>
    <p:sldId id="489" r:id="rId8"/>
    <p:sldId id="497" r:id="rId9"/>
    <p:sldId id="498" r:id="rId10"/>
    <p:sldId id="499" r:id="rId11"/>
    <p:sldId id="500" r:id="rId12"/>
    <p:sldId id="487" r:id="rId13"/>
    <p:sldId id="501" r:id="rId14"/>
    <p:sldId id="502" r:id="rId15"/>
    <p:sldId id="503" r:id="rId16"/>
    <p:sldId id="514" r:id="rId17"/>
    <p:sldId id="488" r:id="rId18"/>
    <p:sldId id="504" r:id="rId19"/>
    <p:sldId id="505" r:id="rId20"/>
    <p:sldId id="507" r:id="rId21"/>
    <p:sldId id="506" r:id="rId22"/>
    <p:sldId id="508" r:id="rId23"/>
    <p:sldId id="509" r:id="rId24"/>
    <p:sldId id="510" r:id="rId25"/>
    <p:sldId id="511" r:id="rId26"/>
    <p:sldId id="512" r:id="rId27"/>
    <p:sldId id="513" r:id="rId28"/>
    <p:sldId id="349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4"/>
            <p14:sldId id="491"/>
            <p14:sldId id="495"/>
            <p14:sldId id="496"/>
            <p14:sldId id="485"/>
            <p14:sldId id="489"/>
            <p14:sldId id="497"/>
            <p14:sldId id="498"/>
            <p14:sldId id="499"/>
            <p14:sldId id="500"/>
            <p14:sldId id="487"/>
            <p14:sldId id="501"/>
            <p14:sldId id="502"/>
            <p14:sldId id="503"/>
            <p14:sldId id="514"/>
            <p14:sldId id="488"/>
            <p14:sldId id="504"/>
            <p14:sldId id="505"/>
            <p14:sldId id="507"/>
            <p14:sldId id="506"/>
            <p14:sldId id="508"/>
            <p14:sldId id="509"/>
            <p14:sldId id="510"/>
            <p14:sldId id="511"/>
            <p14:sldId id="512"/>
            <p14:sldId id="513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ell" initials="d" lastIdx="3" clrIdx="0">
    <p:extLst>
      <p:ext uri="{19B8F6BF-5375-455C-9EA6-DF929625EA0E}">
        <p15:presenceInfo xmlns:p15="http://schemas.microsoft.com/office/powerpoint/2012/main" userId="dell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7" autoAdjust="0"/>
    <p:restoredTop sz="95208" autoAdjust="0"/>
  </p:normalViewPr>
  <p:slideViewPr>
    <p:cSldViewPr snapToGrid="0">
      <p:cViewPr varScale="1">
        <p:scale>
          <a:sx n="95" d="100"/>
          <a:sy n="95" d="100"/>
        </p:scale>
        <p:origin x="8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315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ustomXml" Target="../customXml/item3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openxmlformats.org/officeDocument/2006/relationships/customXml" Target="../customXml/item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37" Type="http://schemas.openxmlformats.org/officeDocument/2006/relationships/customXml" Target="../customXml/item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55DE94B-A71E-4286-A016-5F616DC1022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370E8D-9D1C-46DA-BF70-4FECFFC1FE7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B8DA7E-F5AF-474F-9D81-697C9706217C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BB035E-795F-47E9-B423-E59C8BBF8C3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90C9B5-F486-4D02-85C5-EF6B613EA16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59E168-CC1F-42B0-9B29-A593EA3007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3042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887960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0924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367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5870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47505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11265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19761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6290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65942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2433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4082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15321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02783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6307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03974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885533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951537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735816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09014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36133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04096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26030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ar-E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302562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8088B5-5D3D-41C5-9929-9FAB3A249D9E}" type="slidenum">
              <a:rPr lang="en-US" smtClean="0">
                <a:solidFill>
                  <a:prstClr val="black"/>
                </a:solidFill>
              </a:rPr>
              <a:pPr>
                <a:defRPr/>
              </a:pPr>
              <a:t>27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957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5/27/2025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raphic 21">
            <a:extLst>
              <a:ext uri="{FF2B5EF4-FFF2-40B4-BE49-F238E27FC236}">
                <a16:creationId xmlns:a16="http://schemas.microsoft.com/office/drawing/2014/main" id="{5EF545D8-9539-418A-92C3-1C4A1C588F0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0750" y="0"/>
            <a:ext cx="2305141" cy="107634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36F0ADC-2E81-4C54-B9FE-7CDA0DEDB2CB}"/>
              </a:ext>
            </a:extLst>
          </p:cNvPr>
          <p:cNvSpPr/>
          <p:nvPr userDrawn="1"/>
        </p:nvSpPr>
        <p:spPr>
          <a:xfrm>
            <a:off x="2269797" y="501635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5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7.xml"/><Relationship Id="rId5" Type="http://schemas.openxmlformats.org/officeDocument/2006/relationships/image" Target="../media/image10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8.xml"/><Relationship Id="rId5" Type="http://schemas.openxmlformats.org/officeDocument/2006/relationships/image" Target="../media/image10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9.xml"/><Relationship Id="rId5" Type="http://schemas.openxmlformats.org/officeDocument/2006/relationships/image" Target="../media/image10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0.xml"/><Relationship Id="rId5" Type="http://schemas.openxmlformats.org/officeDocument/2006/relationships/image" Target="../media/image16.jpe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1.xml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2.xml"/><Relationship Id="rId5" Type="http://schemas.openxmlformats.org/officeDocument/2006/relationships/image" Target="../media/image19.jpeg"/><Relationship Id="rId4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3.xml"/><Relationship Id="rId6" Type="http://schemas.microsoft.com/office/2007/relationships/hdphoto" Target="../media/hdphoto1.wdp"/><Relationship Id="rId5" Type="http://schemas.openxmlformats.org/officeDocument/2006/relationships/image" Target="../media/image20.png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4.xml"/><Relationship Id="rId5" Type="http://schemas.openxmlformats.org/officeDocument/2006/relationships/image" Target="../media/image21.jpg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5.xml"/><Relationship Id="rId5" Type="http://schemas.openxmlformats.org/officeDocument/2006/relationships/image" Target="../media/image22.jpg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6.xml"/><Relationship Id="rId5" Type="http://schemas.openxmlformats.org/officeDocument/2006/relationships/image" Target="../media/image23.jpg"/><Relationship Id="rId4" Type="http://schemas.openxmlformats.org/officeDocument/2006/relationships/image" Target="../media/image1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7.xml"/><Relationship Id="rId5" Type="http://schemas.openxmlformats.org/officeDocument/2006/relationships/image" Target="../media/image24.jpg"/><Relationship Id="rId4" Type="http://schemas.openxmlformats.org/officeDocument/2006/relationships/image" Target="../media/image1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-1166696" y="-129531"/>
            <a:ext cx="8034221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7160713" y="2870029"/>
            <a:ext cx="43560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1600" b="1" dirty="0">
                <a:latin typeface="Alexandria" pitchFamily="2" charset="-78"/>
                <a:cs typeface="Alexandria" pitchFamily="2" charset="-78"/>
              </a:rPr>
              <a:t>د. أسماء رويعي</a:t>
            </a:r>
            <a:endParaRPr lang="en-US" sz="1600" b="1" dirty="0">
              <a:latin typeface="Alexandria" pitchFamily="2" charset="-78"/>
              <a:cs typeface="Alexandria" pitchFamily="2" charset="-78"/>
            </a:endParaRPr>
          </a:p>
          <a:p>
            <a:pPr algn="ctr"/>
            <a:endParaRPr lang="en-US" sz="1600" b="1" dirty="0">
              <a:latin typeface="Alexandria" pitchFamily="2" charset="-78"/>
              <a:cs typeface="Alexandria" pitchFamily="2" charset="-78"/>
            </a:endParaRPr>
          </a:p>
          <a:p>
            <a:pPr algn="ctr"/>
            <a:r>
              <a:rPr lang="ar-EG" sz="1600" dirty="0">
                <a:latin typeface="Alexandria" pitchFamily="2" charset="-78"/>
                <a:cs typeface="Alexandria" pitchFamily="2" charset="-78"/>
              </a:rPr>
              <a:t>المشرفة علي قسم ماجستير القانون الرقمي</a:t>
            </a:r>
            <a:endParaRPr lang="en-US" sz="1600" dirty="0"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7119103" y="1931311"/>
            <a:ext cx="43538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EG" sz="2800" b="1" dirty="0">
                <a:solidFill>
                  <a:srgbClr val="00B0F0"/>
                </a:solidFill>
                <a:latin typeface="Alexandria ExtraBold" pitchFamily="2" charset="-78"/>
                <a:cs typeface="Alexandria ExtraBold" pitchFamily="2" charset="-78"/>
              </a:rPr>
              <a:t>مقرر الجرائم السيبرانية</a:t>
            </a:r>
            <a:endParaRPr lang="en-US" sz="2800" b="1" dirty="0">
              <a:solidFill>
                <a:srgbClr val="00B0F0"/>
              </a:solidFill>
              <a:latin typeface="Alexandria ExtraBold" pitchFamily="2" charset="-78"/>
              <a:cs typeface="Alexandria ExtraBold" pitchFamily="2" charset="-78"/>
            </a:endParaRPr>
          </a:p>
        </p:txBody>
      </p:sp>
      <p:sp>
        <p:nvSpPr>
          <p:cNvPr id="34" name="Rectangle: Rounded Corners 33"/>
          <p:cNvSpPr/>
          <p:nvPr/>
        </p:nvSpPr>
        <p:spPr>
          <a:xfrm>
            <a:off x="7639320" y="5380718"/>
            <a:ext cx="363041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EG" sz="2800" b="1" dirty="0">
                <a:solidFill>
                  <a:schemeClr val="bg1"/>
                </a:solidFill>
                <a:latin typeface="Alexandria" pitchFamily="2" charset="-78"/>
                <a:cs typeface="Alexandria" pitchFamily="2" charset="-78"/>
              </a:rPr>
              <a:t>المحاضرة التعريفية</a:t>
            </a:r>
            <a:endParaRPr lang="en-US" sz="2800" b="1" dirty="0">
              <a:solidFill>
                <a:schemeClr val="bg1"/>
              </a:solidFill>
              <a:latin typeface="Alexandria" pitchFamily="2" charset="-78"/>
              <a:cs typeface="Alexandria" pitchFamily="2" charset="-78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8643334" y="4672831"/>
            <a:ext cx="13536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+mj-lt"/>
                <a:cs typeface="Times New Roman" panose="02020603050405020304" pitchFamily="18" charset="0"/>
              </a:rPr>
              <a:t>LAW616</a:t>
            </a:r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8643334" y="209848"/>
            <a:ext cx="3050278" cy="1379622"/>
          </a:xfrm>
          <a:prstGeom prst="rect">
            <a:avLst/>
          </a:prstGeom>
        </p:spPr>
      </p:pic>
      <p:pic>
        <p:nvPicPr>
          <p:cNvPr id="1026" name="Picture 2" descr="Cybercrime has cost organisations and individuals over $ 4 billion in 2020  - IT Security Guru">
            <a:extLst>
              <a:ext uri="{FF2B5EF4-FFF2-40B4-BE49-F238E27FC236}">
                <a16:creationId xmlns:a16="http://schemas.microsoft.com/office/drawing/2014/main" id="{EE32B1BD-95DB-4A99-845C-9270A45C0C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89221" y="114300"/>
            <a:ext cx="7823422" cy="69723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47DF402-BB9A-4904-8F67-784D54CFA7E1}"/>
              </a:ext>
            </a:extLst>
          </p:cNvPr>
          <p:cNvSpPr/>
          <p:nvPr/>
        </p:nvSpPr>
        <p:spPr>
          <a:xfrm>
            <a:off x="6823491" y="975704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08490" y="1285192"/>
            <a:ext cx="9345750" cy="4287616"/>
          </a:xfrm>
          <a:prstGeom prst="roundRect">
            <a:avLst>
              <a:gd name="adj" fmla="val 6140"/>
            </a:avLst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srgbClr val="06142D"/>
              </a:solidFill>
              <a:effectLst/>
              <a:uLnTx/>
              <a:uFillTx/>
              <a:latin typeface="Glory"/>
              <a:ea typeface="+mn-ea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1" i="0" u="none" strike="noStrike" kern="120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lexandria SemiBold" pitchFamily="2" charset="-78"/>
                <a:ea typeface="Times New Roman" panose="02020603050405020304" pitchFamily="18" charset="0"/>
                <a:cs typeface="Alexandria SemiBold" pitchFamily="2" charset="-78"/>
              </a:rPr>
              <a:t> الجرائم</a:t>
            </a:r>
            <a:r>
              <a:rPr kumimoji="0" lang="ar-EG" sz="3600" b="1" i="0" u="none" strike="noStrike" kern="1200" cap="none" spc="0" normalizeH="0" noProof="0" dirty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Alexandria SemiBold" pitchFamily="2" charset="-78"/>
                <a:ea typeface="Times New Roman" panose="02020603050405020304" pitchFamily="18" charset="0"/>
                <a:cs typeface="Alexandria SemiBold" pitchFamily="2" charset="-78"/>
              </a:rPr>
              <a:t> السبرانية</a:t>
            </a:r>
            <a:endParaRPr kumimoji="0" lang="ar-EG" sz="36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Alexandria SemiBold" pitchFamily="2" charset="-78"/>
              <a:ea typeface="Times New Roman" panose="02020603050405020304" pitchFamily="18" charset="0"/>
              <a:cs typeface="Alexandria SemiBold" pitchFamily="2" charset="-78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FE31E4-EDED-4B0B-8DA9-AB0B086EF9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8490" y="1330911"/>
            <a:ext cx="6282909" cy="4241897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1469393055"/>
      </p:ext>
    </p:extLst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74194" y="128519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7321405" y="2064567"/>
            <a:ext cx="2880686" cy="2949063"/>
          </a:xfrm>
          <a:prstGeom prst="ellipse">
            <a:avLst/>
          </a:prstGeom>
          <a:solidFill>
            <a:schemeClr val="bg1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 </a:t>
            </a:r>
            <a:r>
              <a:rPr kumimoji="0" lang="ar-EG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lexandria" pitchFamily="2" charset="-78"/>
                <a:cs typeface="Alexandria" pitchFamily="2" charset="-78"/>
              </a:rPr>
              <a:t>ماجستير القانون الرقمي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lexandria" pitchFamily="2" charset="-78"/>
              <a:cs typeface="Alexandria" pitchFamily="2" charset="-78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4010B8-8102-48BB-A235-F3C647E289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6178" y="1954467"/>
            <a:ext cx="5016059" cy="29490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5785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188323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079971" y="2187994"/>
            <a:ext cx="5494822" cy="307777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rtl="1"/>
            <a:endParaRPr lang="ar-EG" sz="2800" dirty="0">
              <a:solidFill>
                <a:srgbClr val="06142D"/>
              </a:solidFill>
              <a:latin typeface="Glory"/>
            </a:endParaRPr>
          </a:p>
          <a:p>
            <a:pPr algn="just" rtl="1"/>
            <a:r>
              <a:rPr lang="ar-EG" sz="2000" dirty="0">
                <a:solidFill>
                  <a:schemeClr val="tx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</a:t>
            </a:r>
          </a:p>
        </p:txBody>
      </p:sp>
      <p:sp>
        <p:nvSpPr>
          <p:cNvPr id="9" name="Rounded Rectangle 5">
            <a:extLst>
              <a:ext uri="{FF2B5EF4-FFF2-40B4-BE49-F238E27FC236}">
                <a16:creationId xmlns:a16="http://schemas.microsoft.com/office/drawing/2014/main" id="{14A01779-0E40-4D38-828D-6B96B9FC6076}"/>
              </a:ext>
            </a:extLst>
          </p:cNvPr>
          <p:cNvSpPr/>
          <p:nvPr/>
        </p:nvSpPr>
        <p:spPr>
          <a:xfrm>
            <a:off x="506036" y="2556877"/>
            <a:ext cx="3612176" cy="1308584"/>
          </a:xfrm>
          <a:prstGeom prst="round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ar-EG" sz="4800" dirty="0">
                <a:solidFill>
                  <a:sysClr val="window" lastClr="FFFFFF"/>
                </a:solidFill>
                <a:latin typeface="Alexandria Medium" pitchFamily="2" charset="-78"/>
                <a:cs typeface="Alexandria Medium" pitchFamily="2" charset="-78"/>
              </a:rPr>
              <a:t>المحاضرات</a:t>
            </a:r>
          </a:p>
        </p:txBody>
      </p:sp>
      <p:pic>
        <p:nvPicPr>
          <p:cNvPr id="1026" name="Picture 2" descr="https://i2.wp.com/rjeem.com/wp-content/uploads/2020/09/%D8%A7%D9%84%D8%AA%D8%B9%D9%84%D9%8A%D9%85-%D8%B9%D9%86-%D8%A8%D8%B9%D8%AF.jpg?fit=926%2C617&amp;ssl=1">
            <a:extLst>
              <a:ext uri="{FF2B5EF4-FFF2-40B4-BE49-F238E27FC236}">
                <a16:creationId xmlns:a16="http://schemas.microsoft.com/office/drawing/2014/main" id="{27491F1B-E0EB-4AB8-BFD3-FAF2F747EC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8951" y="1319685"/>
            <a:ext cx="7640430" cy="42186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240710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177205" y="828666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rtl="1"/>
            <a:r>
              <a:rPr lang="ar-EG" sz="36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algn="just" rtl="1"/>
            <a:endParaRPr lang="ar-EG" sz="24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endParaRPr lang="ar-EG" sz="24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endParaRPr lang="ar-EG" sz="24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endParaRPr lang="ar-EG" sz="24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/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050" name="Picture 2" descr="https://tse2.mm.bing.net/th?id=OIP.MmzGB6DBTGtgEjioyHP5XgHaEJ&amp;pid=Api&amp;P=0&amp;h=180">
            <a:extLst>
              <a:ext uri="{FF2B5EF4-FFF2-40B4-BE49-F238E27FC236}">
                <a16:creationId xmlns:a16="http://schemas.microsoft.com/office/drawing/2014/main" id="{DF770721-A1A4-47ED-BD1B-F57B662D82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188" y="1819276"/>
            <a:ext cx="5512017" cy="3536496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9" name="Rounded Rectangle 12">
            <a:extLst>
              <a:ext uri="{FF2B5EF4-FFF2-40B4-BE49-F238E27FC236}">
                <a16:creationId xmlns:a16="http://schemas.microsoft.com/office/drawing/2014/main" id="{EBC14308-432B-46A9-820A-27E40C1D0F81}"/>
              </a:ext>
            </a:extLst>
          </p:cNvPr>
          <p:cNvSpPr/>
          <p:nvPr/>
        </p:nvSpPr>
        <p:spPr>
          <a:xfrm>
            <a:off x="6436881" y="1901975"/>
            <a:ext cx="3714029" cy="1527024"/>
          </a:xfrm>
          <a:prstGeom prst="round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ar-EG" sz="4000" dirty="0">
                <a:solidFill>
                  <a:sysClr val="window" lastClr="FFFFFF"/>
                </a:solidFill>
              </a:rPr>
              <a:t>حلقات النقاش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51297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501417" y="802374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517219" y="123947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rtl="1">
              <a:defRPr/>
            </a:pPr>
            <a:r>
              <a:rPr lang="ar-EG" sz="2400" dirty="0">
                <a:solidFill>
                  <a:prstClr val="black"/>
                </a:solidFill>
              </a:rPr>
              <a:t> </a:t>
            </a:r>
            <a:endParaRPr lang="en-US" sz="2400" dirty="0">
              <a:solidFill>
                <a:prstClr val="black"/>
              </a:solidFill>
            </a:endParaRPr>
          </a:p>
          <a:p>
            <a:pPr lvl="0" algn="just" rtl="1">
              <a:defRPr/>
            </a:pPr>
            <a:endParaRPr lang="ar-EG" sz="2400" dirty="0">
              <a:solidFill>
                <a:prstClr val="black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54DD7E-04F9-41DA-8CCA-4108EF02DA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0803" y="1239472"/>
            <a:ext cx="7768427" cy="43790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Rounded Rectangle 12">
            <a:extLst>
              <a:ext uri="{FF2B5EF4-FFF2-40B4-BE49-F238E27FC236}">
                <a16:creationId xmlns:a16="http://schemas.microsoft.com/office/drawing/2014/main" id="{18F4B438-4CD2-4B8B-84EC-53DEA4FA937A}"/>
              </a:ext>
            </a:extLst>
          </p:cNvPr>
          <p:cNvSpPr/>
          <p:nvPr/>
        </p:nvSpPr>
        <p:spPr>
          <a:xfrm>
            <a:off x="6750900" y="2728988"/>
            <a:ext cx="3714028" cy="1308584"/>
          </a:xfrm>
          <a:prstGeom prst="roundRect">
            <a:avLst/>
          </a:prstGeom>
          <a:solidFill>
            <a:schemeClr val="bg1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ar-EG" sz="4800" dirty="0">
                <a:solidFill>
                  <a:schemeClr val="tx1"/>
                </a:solidFill>
              </a:rPr>
              <a:t>الإختبارات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23496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587279" y="75607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248813" y="1267261"/>
            <a:ext cx="9345750" cy="5019239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glow rad="127000">
              <a:schemeClr val="accent1">
                <a:lumMod val="40000"/>
                <a:lumOff val="60000"/>
              </a:schemeClr>
            </a:glow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ar-EG" sz="30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miri"/>
                <a:ea typeface="+mn-ea"/>
                <a:cs typeface="Arial" panose="020B0604020202020204" pitchFamily="34" charset="0"/>
              </a:rPr>
              <a:t>  </a:t>
            </a:r>
            <a:endParaRPr kumimoji="0" lang="ar-EG" sz="30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1BDF51-CC4B-45F7-9336-D7A7D569D6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1688" y="3392345"/>
            <a:ext cx="4470573" cy="107266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6B2E61-2DE7-4266-9AC4-109D1C2E36E6}"/>
              </a:ext>
            </a:extLst>
          </p:cNvPr>
          <p:cNvSpPr txBox="1"/>
          <p:nvPr/>
        </p:nvSpPr>
        <p:spPr>
          <a:xfrm>
            <a:off x="6527024" y="3667065"/>
            <a:ext cx="38652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</a:rPr>
              <a:t>المادة العلمية للمقرر</a:t>
            </a:r>
            <a:endParaRPr lang="en-US" sz="2800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8416D9-15E2-4451-8CED-5F9002FF9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8797" y="1409698"/>
            <a:ext cx="4505325" cy="474503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01728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202654" y="1001074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glow rad="127000">
              <a:schemeClr val="accent1">
                <a:lumMod val="40000"/>
                <a:lumOff val="60000"/>
              </a:schemeClr>
            </a:glow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miri"/>
                <a:ea typeface="+mn-ea"/>
                <a:cs typeface="Arial" panose="020B0604020202020204" pitchFamily="34" charset="0"/>
              </a:rPr>
              <a:t>       </a:t>
            </a: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9" name="Rounded Rectangle 12">
            <a:extLst>
              <a:ext uri="{FF2B5EF4-FFF2-40B4-BE49-F238E27FC236}">
                <a16:creationId xmlns:a16="http://schemas.microsoft.com/office/drawing/2014/main" id="{A544A606-05E0-421F-A2AB-0EC557F37A0F}"/>
              </a:ext>
            </a:extLst>
          </p:cNvPr>
          <p:cNvSpPr/>
          <p:nvPr/>
        </p:nvSpPr>
        <p:spPr>
          <a:xfrm>
            <a:off x="3514166" y="1569629"/>
            <a:ext cx="4751294" cy="1268164"/>
          </a:xfrm>
          <a:prstGeom prst="round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+mn-ea"/>
              <a:cs typeface="PT Bold Heading" pitchFamily="2" charset="-78"/>
            </a:endParaRPr>
          </a:p>
        </p:txBody>
      </p:sp>
      <p:sp>
        <p:nvSpPr>
          <p:cNvPr id="10" name="Rounded Rectangle 12">
            <a:extLst>
              <a:ext uri="{FF2B5EF4-FFF2-40B4-BE49-F238E27FC236}">
                <a16:creationId xmlns:a16="http://schemas.microsoft.com/office/drawing/2014/main" id="{9AA72DA0-CEF3-4417-864E-82C6EA566FEA}"/>
              </a:ext>
            </a:extLst>
          </p:cNvPr>
          <p:cNvSpPr/>
          <p:nvPr/>
        </p:nvSpPr>
        <p:spPr>
          <a:xfrm>
            <a:off x="1665188" y="3062938"/>
            <a:ext cx="8257957" cy="2698808"/>
          </a:xfrm>
          <a:prstGeom prst="roundRect">
            <a:avLst/>
          </a:prstGeom>
          <a:solidFill>
            <a:srgbClr val="5B9BD5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1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+mn-ea"/>
              <a:cs typeface="PT Bold Heading" pitchFamily="2" charset="-78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F79672-C0F5-46E9-B7B4-FA335AA712CF}"/>
              </a:ext>
            </a:extLst>
          </p:cNvPr>
          <p:cNvSpPr txBox="1"/>
          <p:nvPr/>
        </p:nvSpPr>
        <p:spPr>
          <a:xfrm>
            <a:off x="3442446" y="1758567"/>
            <a:ext cx="45361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ar-EG" sz="4800" dirty="0">
                <a:solidFill>
                  <a:srgbClr val="C00000"/>
                </a:solidFill>
              </a:rPr>
              <a:t>ملحوظة</a:t>
            </a:r>
            <a:r>
              <a:rPr lang="en-US" sz="4800" dirty="0">
                <a:solidFill>
                  <a:srgbClr val="C00000"/>
                </a:solidFill>
              </a:rPr>
              <a:t> </a:t>
            </a:r>
            <a:r>
              <a:rPr lang="ar-EG" sz="4800" dirty="0">
                <a:solidFill>
                  <a:srgbClr val="C00000"/>
                </a:solidFill>
              </a:rPr>
              <a:t>هامة</a:t>
            </a:r>
            <a:endParaRPr lang="en-US" sz="4800" dirty="0">
              <a:solidFill>
                <a:srgbClr val="C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05935A-8CF5-477E-A4A1-B059A723E421}"/>
              </a:ext>
            </a:extLst>
          </p:cNvPr>
          <p:cNvSpPr txBox="1"/>
          <p:nvPr/>
        </p:nvSpPr>
        <p:spPr>
          <a:xfrm>
            <a:off x="1921789" y="3237448"/>
            <a:ext cx="772072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/>
            <a:r>
              <a:rPr lang="ar-EG" sz="3600" dirty="0">
                <a:solidFill>
                  <a:schemeClr val="bg1"/>
                </a:solidFill>
              </a:rPr>
              <a:t>هذه المراجع التي سوف يتم ذكراها هي غير ملزمة وهي علي سبيل المثال وليس الحصر في إستخلاص المادة العلمية للمقرر.</a:t>
            </a:r>
            <a:endParaRPr lang="en-US" sz="36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39682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228397" y="989784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4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27839F4-0D3F-4102-955F-B814092427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1865" y="1330910"/>
            <a:ext cx="5275235" cy="424189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200017-4CE3-415C-BBAB-0B1B4A7EEE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8834" y="1760412"/>
            <a:ext cx="4430812" cy="31060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F4ACEF9-7B51-4C93-B763-E28E05E681D2}"/>
              </a:ext>
            </a:extLst>
          </p:cNvPr>
          <p:cNvSpPr txBox="1"/>
          <p:nvPr/>
        </p:nvSpPr>
        <p:spPr>
          <a:xfrm>
            <a:off x="1859797" y="2045776"/>
            <a:ext cx="3611105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b="1" dirty="0">
                <a:solidFill>
                  <a:schemeClr val="bg1"/>
                </a:solidFill>
              </a:rPr>
              <a:t>كتاب الجرائم المعلوماتية </a:t>
            </a:r>
          </a:p>
          <a:p>
            <a:pPr algn="ctr"/>
            <a:endParaRPr lang="ar-EG" sz="3200" b="1" dirty="0">
              <a:solidFill>
                <a:schemeClr val="bg1"/>
              </a:solidFill>
            </a:endParaRPr>
          </a:p>
          <a:p>
            <a:pPr algn="ctr"/>
            <a:r>
              <a:rPr lang="ar-EG" sz="2000" b="1" dirty="0">
                <a:solidFill>
                  <a:schemeClr val="bg1"/>
                </a:solidFill>
              </a:rPr>
              <a:t>للدكتور أحمد خليفة الملط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1521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450446" y="964134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79283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glow rad="127000">
              <a:schemeClr val="accent1">
                <a:lumMod val="40000"/>
                <a:lumOff val="60000"/>
              </a:schemeClr>
            </a:glow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miri"/>
                <a:ea typeface="+mn-ea"/>
                <a:cs typeface="Arial" panose="020B0604020202020204" pitchFamily="34" charset="0"/>
              </a:rPr>
              <a:t>       </a:t>
            </a: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C668D82-1A65-46A7-91A5-8E9FD0B3FA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8108" y="1285192"/>
            <a:ext cx="4803801" cy="428761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6E1AF95-211E-4A39-B757-0EC1991B76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0093" y="1965289"/>
            <a:ext cx="4430812" cy="29274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0159C25-7BAA-40FA-B8E8-9C8F873A5BC2}"/>
              </a:ext>
            </a:extLst>
          </p:cNvPr>
          <p:cNvSpPr txBox="1"/>
          <p:nvPr/>
        </p:nvSpPr>
        <p:spPr>
          <a:xfrm>
            <a:off x="6058955" y="2500328"/>
            <a:ext cx="4449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4000" dirty="0">
                <a:solidFill>
                  <a:schemeClr val="bg1"/>
                </a:solidFill>
              </a:rPr>
              <a:t>جرائم الكمبيوتر </a:t>
            </a:r>
          </a:p>
          <a:p>
            <a:pPr algn="ctr"/>
            <a:endParaRPr lang="en-US" sz="2000" dirty="0">
              <a:solidFill>
                <a:schemeClr val="bg1"/>
              </a:solidFill>
            </a:endParaRPr>
          </a:p>
          <a:p>
            <a:pPr algn="ctr" rtl="1"/>
            <a:r>
              <a:rPr lang="ar-EG" sz="2000" dirty="0">
                <a:solidFill>
                  <a:schemeClr val="bg1"/>
                </a:solidFill>
              </a:rPr>
              <a:t>للدكتور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ar-EG" sz="2000" dirty="0">
                <a:solidFill>
                  <a:schemeClr val="bg1"/>
                </a:solidFill>
              </a:rPr>
              <a:t>أبوالفتوح الشاذلي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9197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022182" y="952844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glow rad="127000">
              <a:schemeClr val="accent1">
                <a:lumMod val="40000"/>
                <a:lumOff val="60000"/>
              </a:schemeClr>
            </a:glow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 rtl="1">
              <a:defRPr/>
            </a:pPr>
            <a:r>
              <a:rPr lang="ar-EG" dirty="0">
                <a:solidFill>
                  <a:srgbClr val="333333"/>
                </a:solidFill>
                <a:latin typeface="Amiri"/>
              </a:rPr>
              <a:t>       </a:t>
            </a:r>
            <a:endParaRPr lang="ar-EG" sz="2800" dirty="0">
              <a:solidFill>
                <a:srgbClr val="333333"/>
              </a:solidFill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575690A-F691-4A41-A9AB-8C7B9E3163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1062" y="1285192"/>
            <a:ext cx="4305338" cy="428761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8539583-71EF-431A-BC92-5EE36DB728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3972" y="2364207"/>
            <a:ext cx="4659657" cy="27253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B0D53B-8045-4DFD-B971-E22BA888305D}"/>
              </a:ext>
            </a:extLst>
          </p:cNvPr>
          <p:cNvSpPr txBox="1"/>
          <p:nvPr/>
        </p:nvSpPr>
        <p:spPr>
          <a:xfrm>
            <a:off x="5563971" y="3011382"/>
            <a:ext cx="465965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</a:rPr>
              <a:t>مكافحة جرائم الكمبيوتر والإنترنت في القانون العربي النموذجي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endParaRPr lang="ar-EG" sz="2400" dirty="0">
              <a:solidFill>
                <a:schemeClr val="bg1"/>
              </a:solidFill>
            </a:endParaRPr>
          </a:p>
          <a:p>
            <a:pPr algn="ctr"/>
            <a:r>
              <a:rPr lang="ar-EG" sz="2000" dirty="0">
                <a:solidFill>
                  <a:schemeClr val="bg1"/>
                </a:solidFill>
              </a:rPr>
              <a:t>الدكتور المستشار عبد الفتاح بيومي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0481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091630" y="98978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miri"/>
                <a:ea typeface="+mn-ea"/>
                <a:cs typeface="Arial" panose="020B0604020202020204" pitchFamily="34" charset="0"/>
              </a:rPr>
              <a:t>       </a:t>
            </a: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619DBD-4CBF-4BDC-84D3-55DE2EEBB5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8797" y="1285192"/>
            <a:ext cx="4354956" cy="428761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F522525-BBCF-4D63-81C3-DB99FD238A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59859" y="2066300"/>
            <a:ext cx="4622475" cy="27253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1264C6-49D6-48AE-A650-6AB61AFEF73F}"/>
              </a:ext>
            </a:extLst>
          </p:cNvPr>
          <p:cNvSpPr txBox="1"/>
          <p:nvPr/>
        </p:nvSpPr>
        <p:spPr>
          <a:xfrm>
            <a:off x="1454810" y="2311777"/>
            <a:ext cx="47006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400" dirty="0">
                <a:solidFill>
                  <a:schemeClr val="bg1"/>
                </a:solidFill>
              </a:rPr>
              <a:t>الجرائم الناشئة عن إستخدام الحاسب الآلي</a:t>
            </a:r>
          </a:p>
          <a:p>
            <a:pPr algn="ctr"/>
            <a:r>
              <a:rPr lang="ar-EG" sz="2400" dirty="0">
                <a:solidFill>
                  <a:schemeClr val="bg1"/>
                </a:solidFill>
              </a:rPr>
              <a:t>( الحماية الجناية للحاسب الآلي )</a:t>
            </a:r>
          </a:p>
          <a:p>
            <a:pPr algn="ctr"/>
            <a:r>
              <a:rPr lang="ar-EG" sz="2400" dirty="0">
                <a:solidFill>
                  <a:schemeClr val="bg1"/>
                </a:solidFill>
              </a:rPr>
              <a:t>دراسة مقارنة</a:t>
            </a:r>
            <a:endParaRPr lang="en-US" sz="2400" dirty="0">
              <a:solidFill>
                <a:schemeClr val="bg1"/>
              </a:solidFill>
            </a:endParaRPr>
          </a:p>
          <a:p>
            <a:pPr algn="ctr"/>
            <a:endParaRPr lang="ar-EG" sz="2400" dirty="0">
              <a:solidFill>
                <a:schemeClr val="bg1"/>
              </a:solidFill>
            </a:endParaRPr>
          </a:p>
          <a:p>
            <a:pPr algn="ctr"/>
            <a:r>
              <a:rPr lang="ar-EG" sz="2400" dirty="0">
                <a:solidFill>
                  <a:schemeClr val="bg1"/>
                </a:solidFill>
              </a:rPr>
              <a:t>د. أحمد حسام طه تمام 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95378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184228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miri"/>
                <a:ea typeface="+mn-ea"/>
                <a:cs typeface="Arial" panose="020B0604020202020204" pitchFamily="34" charset="0"/>
              </a:rPr>
              <a:t>       </a:t>
            </a: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539583-71EF-431A-BC92-5EE36DB728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8001" y="2365679"/>
            <a:ext cx="4653384" cy="27253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B0D53B-8045-4DFD-B971-E22BA888305D}"/>
              </a:ext>
            </a:extLst>
          </p:cNvPr>
          <p:cNvSpPr txBox="1"/>
          <p:nvPr/>
        </p:nvSpPr>
        <p:spPr>
          <a:xfrm>
            <a:off x="5952380" y="2912770"/>
            <a:ext cx="41936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03083A-3EFF-4E0D-B462-E121A06449F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" y="1428064"/>
            <a:ext cx="4341953" cy="402361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CAF42D-A83C-43F1-B638-DDBCBDB8863B}"/>
              </a:ext>
            </a:extLst>
          </p:cNvPr>
          <p:cNvSpPr txBox="1"/>
          <p:nvPr/>
        </p:nvSpPr>
        <p:spPr>
          <a:xfrm>
            <a:off x="6096000" y="2912770"/>
            <a:ext cx="382714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2800" dirty="0">
                <a:solidFill>
                  <a:schemeClr val="bg1"/>
                </a:solidFill>
              </a:rPr>
              <a:t>الجريمة الإلكترونية </a:t>
            </a:r>
          </a:p>
          <a:p>
            <a:pPr algn="ctr"/>
            <a:r>
              <a:rPr lang="ar-EG" sz="2400" dirty="0">
                <a:solidFill>
                  <a:schemeClr val="bg1"/>
                </a:solidFill>
              </a:rPr>
              <a:t>ودور القانون الجنائي في الحد منها</a:t>
            </a:r>
          </a:p>
          <a:p>
            <a:pPr algn="ctr"/>
            <a:endParaRPr lang="ar-EG" sz="2400" dirty="0">
              <a:solidFill>
                <a:schemeClr val="bg1"/>
              </a:solidFill>
            </a:endParaRPr>
          </a:p>
          <a:p>
            <a:pPr algn="ctr"/>
            <a:r>
              <a:rPr lang="ar-EG" sz="2400" dirty="0">
                <a:solidFill>
                  <a:schemeClr val="bg1"/>
                </a:solidFill>
              </a:rPr>
              <a:t>د. أحمد عبد اللاه المراغي 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74480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544554" y="893011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034715" y="1387601"/>
            <a:ext cx="9345750" cy="408279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glow rad="127000">
              <a:schemeClr val="accent1">
                <a:lumMod val="40000"/>
                <a:lumOff val="60000"/>
              </a:schemeClr>
            </a:glow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miri"/>
                <a:ea typeface="+mn-ea"/>
                <a:cs typeface="Arial" panose="020B0604020202020204" pitchFamily="34" charset="0"/>
              </a:rPr>
              <a:t>       </a:t>
            </a: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51C2BF-7F60-42FF-9847-96618DA21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864" y="1238752"/>
            <a:ext cx="6636830" cy="4270534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B0D53B-8045-4DFD-B971-E22BA888305D}"/>
              </a:ext>
            </a:extLst>
          </p:cNvPr>
          <p:cNvSpPr txBox="1"/>
          <p:nvPr/>
        </p:nvSpPr>
        <p:spPr>
          <a:xfrm>
            <a:off x="5707590" y="2583317"/>
            <a:ext cx="41936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CAF42D-A83C-43F1-B638-DDBCBDB8863B}"/>
              </a:ext>
            </a:extLst>
          </p:cNvPr>
          <p:cNvSpPr txBox="1"/>
          <p:nvPr/>
        </p:nvSpPr>
        <p:spPr>
          <a:xfrm>
            <a:off x="534205" y="2583317"/>
            <a:ext cx="3827145" cy="120032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</a:rPr>
              <a:t>مقدمة عامة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dirty="0">
                <a:solidFill>
                  <a:srgbClr val="FF0000"/>
                </a:solidFill>
                <a:latin typeface="Calibri" panose="020F0502020204030204"/>
              </a:rPr>
              <a:t>علي المقرر </a:t>
            </a:r>
            <a:endParaRPr lang="en-US" sz="3600" dirty="0">
              <a:solidFill>
                <a:srgbClr val="FF0000"/>
              </a:solidFill>
              <a:latin typeface="Calibri" panose="020F0502020204030204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45025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517219" y="1353567"/>
            <a:ext cx="9345750" cy="408279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glow rad="127000">
              <a:schemeClr val="accent1">
                <a:lumMod val="40000"/>
                <a:lumOff val="60000"/>
              </a:schemeClr>
            </a:glow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miri"/>
                <a:ea typeface="+mn-ea"/>
                <a:cs typeface="Arial" panose="020B0604020202020204" pitchFamily="34" charset="0"/>
              </a:rPr>
              <a:t>       </a:t>
            </a: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544554" y="893011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B0D53B-8045-4DFD-B971-E22BA888305D}"/>
              </a:ext>
            </a:extLst>
          </p:cNvPr>
          <p:cNvSpPr txBox="1"/>
          <p:nvPr/>
        </p:nvSpPr>
        <p:spPr>
          <a:xfrm>
            <a:off x="5707590" y="2583317"/>
            <a:ext cx="41936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26" name="Picture 2" descr="https://d1wnoevxju5lec.cloudfront.net/storage/attachments/5788/6_746423_highres.jpg">
            <a:extLst>
              <a:ext uri="{FF2B5EF4-FFF2-40B4-BE49-F238E27FC236}">
                <a16:creationId xmlns:a16="http://schemas.microsoft.com/office/drawing/2014/main" id="{AD628FCD-8191-4592-A380-FA08F2D38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45" y="1736534"/>
            <a:ext cx="7142721" cy="33554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36208F8-489B-482E-911D-023D5AEA4EE2}"/>
              </a:ext>
            </a:extLst>
          </p:cNvPr>
          <p:cNvSpPr txBox="1"/>
          <p:nvPr/>
        </p:nvSpPr>
        <p:spPr>
          <a:xfrm>
            <a:off x="6500955" y="2320448"/>
            <a:ext cx="38811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ar-EG" sz="5400" dirty="0">
                <a:solidFill>
                  <a:srgbClr val="FF0000"/>
                </a:solidFill>
              </a:rPr>
              <a:t>أهمية </a:t>
            </a:r>
          </a:p>
          <a:p>
            <a:pPr algn="r"/>
            <a:r>
              <a:rPr lang="ar-EG" sz="5400" dirty="0">
                <a:solidFill>
                  <a:srgbClr val="FF0000"/>
                </a:solidFill>
              </a:rPr>
              <a:t>المقرر</a:t>
            </a:r>
            <a:endParaRPr lang="en-US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5545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517219" y="1353567"/>
            <a:ext cx="9345750" cy="408279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glow rad="127000">
              <a:schemeClr val="accent1">
                <a:lumMod val="40000"/>
                <a:lumOff val="60000"/>
              </a:schemeClr>
            </a:glow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1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Amiri"/>
                <a:ea typeface="+mn-ea"/>
                <a:cs typeface="Arial" panose="020B0604020202020204" pitchFamily="34" charset="0"/>
              </a:rPr>
              <a:t>       </a:t>
            </a: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544554" y="893011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B0D53B-8045-4DFD-B971-E22BA888305D}"/>
              </a:ext>
            </a:extLst>
          </p:cNvPr>
          <p:cNvSpPr txBox="1"/>
          <p:nvPr/>
        </p:nvSpPr>
        <p:spPr>
          <a:xfrm>
            <a:off x="5707590" y="2583317"/>
            <a:ext cx="41936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  <p:pic>
        <p:nvPicPr>
          <p:cNvPr id="1026" name="Picture 2" descr="https://d1wnoevxju5lec.cloudfront.net/storage/attachments/5788/6_746423_highres.jpg">
            <a:extLst>
              <a:ext uri="{FF2B5EF4-FFF2-40B4-BE49-F238E27FC236}">
                <a16:creationId xmlns:a16="http://schemas.microsoft.com/office/drawing/2014/main" id="{AD628FCD-8191-4592-A380-FA08F2D38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45" y="1736534"/>
            <a:ext cx="7142721" cy="33554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36208F8-489B-482E-911D-023D5AEA4EE2}"/>
              </a:ext>
            </a:extLst>
          </p:cNvPr>
          <p:cNvSpPr txBox="1"/>
          <p:nvPr/>
        </p:nvSpPr>
        <p:spPr>
          <a:xfrm>
            <a:off x="6500955" y="2320448"/>
            <a:ext cx="38811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ar-EG" sz="5400" dirty="0">
                <a:solidFill>
                  <a:srgbClr val="FF0000"/>
                </a:solidFill>
              </a:rPr>
              <a:t>أهمية </a:t>
            </a:r>
          </a:p>
          <a:p>
            <a:pPr algn="r"/>
            <a:r>
              <a:rPr lang="ar-EG" sz="5400" dirty="0">
                <a:solidFill>
                  <a:srgbClr val="FF0000"/>
                </a:solidFill>
              </a:rPr>
              <a:t>المقرر</a:t>
            </a:r>
            <a:endParaRPr lang="en-US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6485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23125" y="1472987"/>
            <a:ext cx="9345750" cy="4093624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8122680" y="1711296"/>
            <a:ext cx="2420471" cy="2432787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A428016-4952-4529-BE5A-D9EFA66B11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2210" y="2063381"/>
            <a:ext cx="4653384" cy="220549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918D1-85EE-4947-91B0-18A0ADC6130E}"/>
              </a:ext>
            </a:extLst>
          </p:cNvPr>
          <p:cNvSpPr txBox="1"/>
          <p:nvPr/>
        </p:nvSpPr>
        <p:spPr>
          <a:xfrm>
            <a:off x="8267651" y="2231200"/>
            <a:ext cx="2201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EG" sz="3600" b="1" dirty="0">
                <a:solidFill>
                  <a:srgbClr val="FF0000"/>
                </a:solidFill>
              </a:rPr>
              <a:t>المحاضرة</a:t>
            </a:r>
          </a:p>
          <a:p>
            <a:pPr algn="ctr"/>
            <a:r>
              <a:rPr lang="ar-EG" sz="3600" b="1" dirty="0">
                <a:solidFill>
                  <a:srgbClr val="FF0000"/>
                </a:solidFill>
              </a:rPr>
              <a:t>الأولي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296FDB-FF04-4AE7-B7EF-FC9CF6BC904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111" y="4104152"/>
            <a:ext cx="4747686" cy="292491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9B61EE0-2E42-45B4-938A-ED67A1EDFFF1}"/>
              </a:ext>
            </a:extLst>
          </p:cNvPr>
          <p:cNvSpPr txBox="1"/>
          <p:nvPr/>
        </p:nvSpPr>
        <p:spPr>
          <a:xfrm>
            <a:off x="3599959" y="1981616"/>
            <a:ext cx="429699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4400" dirty="0">
                <a:ea typeface="Times New Roman" panose="02020603050405020304" pitchFamily="18" charset="0"/>
              </a:rPr>
              <a:t>ماهية ال</a:t>
            </a:r>
            <a:r>
              <a:rPr lang="ar-EG" sz="4400" dirty="0">
                <a:ea typeface="Times New Roman" panose="02020603050405020304" pitchFamily="18" charset="0"/>
              </a:rPr>
              <a:t>جريمة والسيبرانية والمعلوماتية:</a:t>
            </a:r>
            <a:r>
              <a:rPr lang="ar-SA" sz="4400" dirty="0">
                <a:ea typeface="Times New Roman" panose="02020603050405020304" pitchFamily="18" charset="0"/>
              </a:rPr>
              <a:t> </a:t>
            </a:r>
            <a:endParaRPr lang="en-US" sz="4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041005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23125" y="1472987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8122680" y="1711296"/>
            <a:ext cx="2493958" cy="2432787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A428016-4952-4529-BE5A-D9EFA66B11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61129" y="1814163"/>
            <a:ext cx="5653777" cy="18896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918D1-85EE-4947-91B0-18A0ADC6130E}"/>
              </a:ext>
            </a:extLst>
          </p:cNvPr>
          <p:cNvSpPr txBox="1"/>
          <p:nvPr/>
        </p:nvSpPr>
        <p:spPr>
          <a:xfrm>
            <a:off x="8414906" y="2415865"/>
            <a:ext cx="2201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المحاضرة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الثانية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B61EE0-2E42-45B4-938A-ED67A1EDFFF1}"/>
              </a:ext>
            </a:extLst>
          </p:cNvPr>
          <p:cNvSpPr txBox="1"/>
          <p:nvPr/>
        </p:nvSpPr>
        <p:spPr>
          <a:xfrm>
            <a:off x="2483224" y="1997702"/>
            <a:ext cx="5726913" cy="1507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07000"/>
              </a:lnSpc>
              <a:spcAft>
                <a:spcPts val="0"/>
              </a:spcAft>
            </a:pPr>
            <a:r>
              <a:rPr lang="ar-SA" sz="4400" b="1" dirty="0">
                <a:latin typeface="Calibri" panose="020F0502020204030204" pitchFamily="34" charset="0"/>
                <a:ea typeface="Times New Roman" panose="02020603050405020304" pitchFamily="18" charset="0"/>
              </a:rPr>
              <a:t>ماهية</a:t>
            </a:r>
            <a:r>
              <a:rPr lang="ar-EG" sz="4400" b="1" dirty="0"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ar-SA" sz="4400" b="1" dirty="0">
                <a:latin typeface="Calibri" panose="020F0502020204030204" pitchFamily="34" charset="0"/>
                <a:ea typeface="Times New Roman" panose="02020603050405020304" pitchFamily="18" charset="0"/>
              </a:rPr>
              <a:t>الجرائم السبرانية </a:t>
            </a:r>
            <a:endParaRPr lang="en-US" sz="3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5A474F-FC14-4380-85A5-8503A8CA23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64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81" y="2835005"/>
            <a:ext cx="5105519" cy="314571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992503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546325" y="1366986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8048912" y="2253078"/>
            <a:ext cx="2420471" cy="2432787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A428016-4952-4529-BE5A-D9EFA66B11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4267" y="2035536"/>
            <a:ext cx="4653384" cy="265032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918D1-85EE-4947-91B0-18A0ADC6130E}"/>
              </a:ext>
            </a:extLst>
          </p:cNvPr>
          <p:cNvSpPr txBox="1"/>
          <p:nvPr/>
        </p:nvSpPr>
        <p:spPr>
          <a:xfrm>
            <a:off x="8267651" y="2849074"/>
            <a:ext cx="2201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المحاضرة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الثالثة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B61EE0-2E42-45B4-938A-ED67A1EDFFF1}"/>
              </a:ext>
            </a:extLst>
          </p:cNvPr>
          <p:cNvSpPr txBox="1"/>
          <p:nvPr/>
        </p:nvSpPr>
        <p:spPr>
          <a:xfrm>
            <a:off x="4922026" y="2035536"/>
            <a:ext cx="3184920" cy="24293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07000"/>
              </a:lnSpc>
              <a:spcAft>
                <a:spcPts val="0"/>
              </a:spcAft>
            </a:pPr>
            <a:r>
              <a:rPr lang="ar-EG" sz="3600" b="1" dirty="0">
                <a:latin typeface="Arial" panose="020B0604020202020204" pitchFamily="34" charset="0"/>
                <a:ea typeface="Times New Roman" panose="02020603050405020304" pitchFamily="18" charset="0"/>
              </a:rPr>
              <a:t>محل الجريمة السيبرانية وأضرارها وحجمها: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398BDA-FBB7-4A6A-A603-C7B7289F12D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292" y="1690024"/>
            <a:ext cx="4420568" cy="43078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245172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23125" y="1551411"/>
            <a:ext cx="9345750" cy="3943954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8048912" y="2253078"/>
            <a:ext cx="2420471" cy="2432787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A428016-4952-4529-BE5A-D9EFA66B11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08040" y="2576279"/>
            <a:ext cx="5557003" cy="163858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918D1-85EE-4947-91B0-18A0ADC6130E}"/>
              </a:ext>
            </a:extLst>
          </p:cNvPr>
          <p:cNvSpPr txBox="1"/>
          <p:nvPr/>
        </p:nvSpPr>
        <p:spPr>
          <a:xfrm>
            <a:off x="8158281" y="2905601"/>
            <a:ext cx="2201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sz="3600" b="1" i="0" u="none" strike="noStrike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 panose="020F0502020204030204"/>
                <a:cs typeface="Arial" panose="020B0604020202020204" pitchFamily="34" charset="0"/>
              </a:defRPr>
            </a:lvl1pPr>
          </a:lstStyle>
          <a:p>
            <a:r>
              <a:rPr lang="ar-EG" dirty="0">
                <a:latin typeface="+mn-lt"/>
                <a:cs typeface="+mn-cs"/>
              </a:rPr>
              <a:t>المحاضرة</a:t>
            </a:r>
          </a:p>
          <a:p>
            <a:r>
              <a:rPr lang="ar-EG" dirty="0">
                <a:latin typeface="+mn-lt"/>
                <a:cs typeface="+mn-cs"/>
              </a:rPr>
              <a:t>الرابعة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B61EE0-2E42-45B4-938A-ED67A1EDFFF1}"/>
              </a:ext>
            </a:extLst>
          </p:cNvPr>
          <p:cNvSpPr txBox="1"/>
          <p:nvPr/>
        </p:nvSpPr>
        <p:spPr>
          <a:xfrm>
            <a:off x="3718537" y="2671109"/>
            <a:ext cx="4364439" cy="1448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2800" b="1" noProof="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الأسباب الرئيسية لإرتكاب الجرائم السيبرانية وخصائصها :</a:t>
            </a:r>
            <a:endParaRPr kumimoji="0" lang="ar-EG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280FFE4-8167-4EB2-943B-BB6D953389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482" y="3352694"/>
            <a:ext cx="5615999" cy="316753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098190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23125" y="1472987"/>
            <a:ext cx="9345750" cy="3949245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8122680" y="1711296"/>
            <a:ext cx="2420471" cy="2432787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A428016-4952-4529-BE5A-D9EFA66B11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0883" y="1900824"/>
            <a:ext cx="5703790" cy="161483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918D1-85EE-4947-91B0-18A0ADC6130E}"/>
              </a:ext>
            </a:extLst>
          </p:cNvPr>
          <p:cNvSpPr txBox="1"/>
          <p:nvPr/>
        </p:nvSpPr>
        <p:spPr>
          <a:xfrm>
            <a:off x="8267651" y="2231200"/>
            <a:ext cx="2201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المحاضرة</a:t>
            </a:r>
            <a:endParaRPr kumimoji="0" lang="ar-EG" sz="3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 panose="020F0502020204030204"/>
              <a:cs typeface="Arial" panose="020B060402020202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الخامسة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B61EE0-2E42-45B4-938A-ED67A1EDFFF1}"/>
              </a:ext>
            </a:extLst>
          </p:cNvPr>
          <p:cNvSpPr txBox="1"/>
          <p:nvPr/>
        </p:nvSpPr>
        <p:spPr>
          <a:xfrm>
            <a:off x="2069272" y="2084225"/>
            <a:ext cx="6012369" cy="1248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prstClr val="black"/>
                </a:solidFill>
                <a:latin typeface="Alexandria Medium" pitchFamily="2" charset="-78"/>
                <a:ea typeface="Calibri" panose="020F0502020204030204" pitchFamily="34" charset="0"/>
                <a:cs typeface="Alexandria Medium" pitchFamily="2" charset="-78"/>
              </a:rPr>
              <a:t>عالمية الجريمة السيبرانية ومراحل إرتكابها: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lexandria Medium" pitchFamily="2" charset="-78"/>
              <a:ea typeface="Calibri" panose="020F0502020204030204" pitchFamily="34" charset="0"/>
              <a:cs typeface="Alexandria Medium" pitchFamily="2" charset="-7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595A45-D0FC-4612-A907-CCDB45CF28F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604" y="3409331"/>
            <a:ext cx="5486400" cy="305788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13784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23126" y="1410831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8122680" y="1711296"/>
            <a:ext cx="2420471" cy="2432787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A428016-4952-4529-BE5A-D9EFA66B11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4350" y="2704828"/>
            <a:ext cx="4503422" cy="15172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918D1-85EE-4947-91B0-18A0ADC6130E}"/>
              </a:ext>
            </a:extLst>
          </p:cNvPr>
          <p:cNvSpPr txBox="1"/>
          <p:nvPr/>
        </p:nvSpPr>
        <p:spPr>
          <a:xfrm>
            <a:off x="8267651" y="2231200"/>
            <a:ext cx="2201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المحاضرة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السادسة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28A6A33-493C-4459-9656-3020A29D35E3}"/>
              </a:ext>
            </a:extLst>
          </p:cNvPr>
          <p:cNvSpPr/>
          <p:nvPr/>
        </p:nvSpPr>
        <p:spPr>
          <a:xfrm>
            <a:off x="3774299" y="2787532"/>
            <a:ext cx="44933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ar-EG" sz="4000" b="1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طرفا الجريمة السيبرانية:</a:t>
            </a:r>
            <a:endParaRPr lang="en-US" sz="4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D0D2FF-84FE-492F-8A40-D0C181679D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259" y="2835910"/>
            <a:ext cx="4384783" cy="380619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065856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23125" y="1472987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8122680" y="1711296"/>
            <a:ext cx="2420471" cy="2432787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A428016-4952-4529-BE5A-D9EFA66B11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3727" y="1956063"/>
            <a:ext cx="4589222" cy="18896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918D1-85EE-4947-91B0-18A0ADC6130E}"/>
              </a:ext>
            </a:extLst>
          </p:cNvPr>
          <p:cNvSpPr txBox="1"/>
          <p:nvPr/>
        </p:nvSpPr>
        <p:spPr>
          <a:xfrm>
            <a:off x="8267651" y="2231200"/>
            <a:ext cx="2201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المحاضرة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السابعة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0B4774-08E3-448D-97FC-5C0758DBE1B9}"/>
              </a:ext>
            </a:extLst>
          </p:cNvPr>
          <p:cNvSpPr txBox="1"/>
          <p:nvPr/>
        </p:nvSpPr>
        <p:spPr>
          <a:xfrm>
            <a:off x="4069322" y="1956063"/>
            <a:ext cx="40109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EG" sz="3600" b="1" dirty="0"/>
              <a:t>الطبيعة القانونية للجريمة السيبرانية وأركانها:</a:t>
            </a:r>
            <a:endParaRPr lang="en-US" sz="36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828796-E49D-46AC-A5C7-9B23EE7701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768" y="3156392"/>
            <a:ext cx="5932468" cy="3242027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32145432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23125" y="1472987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8122680" y="1711297"/>
            <a:ext cx="2420471" cy="210533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A428016-4952-4529-BE5A-D9EFA66B11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4565" y="1973391"/>
            <a:ext cx="5306685" cy="188968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918D1-85EE-4947-91B0-18A0ADC6130E}"/>
              </a:ext>
            </a:extLst>
          </p:cNvPr>
          <p:cNvSpPr txBox="1"/>
          <p:nvPr/>
        </p:nvSpPr>
        <p:spPr>
          <a:xfrm>
            <a:off x="8266838" y="2171506"/>
            <a:ext cx="2201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المحاضرة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الثامنة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0B4774-08E3-448D-97FC-5C0758DBE1B9}"/>
              </a:ext>
            </a:extLst>
          </p:cNvPr>
          <p:cNvSpPr txBox="1"/>
          <p:nvPr/>
        </p:nvSpPr>
        <p:spPr>
          <a:xfrm>
            <a:off x="1900518" y="1973391"/>
            <a:ext cx="6366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3600" b="1" dirty="0"/>
              <a:t>  </a:t>
            </a:r>
            <a:r>
              <a:rPr lang="ar-EG" sz="3600" b="1" dirty="0"/>
              <a:t>نطاق تطبيق الجرائم السيبرانية: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F3DA1A-F96E-4052-9230-F46BFC6A93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354" y="2648115"/>
            <a:ext cx="5457825" cy="3070027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898876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23125" y="1472987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8122680" y="1711297"/>
            <a:ext cx="2420471" cy="210533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A428016-4952-4529-BE5A-D9EFA66B11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2872" y="2624757"/>
            <a:ext cx="5754504" cy="128439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918D1-85EE-4947-91B0-18A0ADC6130E}"/>
              </a:ext>
            </a:extLst>
          </p:cNvPr>
          <p:cNvSpPr txBox="1"/>
          <p:nvPr/>
        </p:nvSpPr>
        <p:spPr>
          <a:xfrm>
            <a:off x="8295400" y="2201804"/>
            <a:ext cx="2201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المحاضرة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التاسعة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0B4774-08E3-448D-97FC-5C0758DBE1B9}"/>
              </a:ext>
            </a:extLst>
          </p:cNvPr>
          <p:cNvSpPr txBox="1"/>
          <p:nvPr/>
        </p:nvSpPr>
        <p:spPr>
          <a:xfrm>
            <a:off x="2321859" y="2734934"/>
            <a:ext cx="58602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200" b="1" dirty="0"/>
              <a:t>المواجهة الجنائية والتشريعية للجرائم السيبرانية: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A31924-DA63-46D8-B0EB-DA60AC42B9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060" y="3639671"/>
            <a:ext cx="5098680" cy="2677414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36103617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807515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423125" y="1472987"/>
            <a:ext cx="9345750" cy="4174778"/>
          </a:xfrm>
          <a:prstGeom prst="roundRect">
            <a:avLst>
              <a:gd name="adj" fmla="val 6140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36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ar-EG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just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8122680" y="1711297"/>
            <a:ext cx="2420471" cy="2105330"/>
          </a:xfrm>
          <a:prstGeom prst="ellipse">
            <a:avLst/>
          </a:prstGeom>
          <a:solidFill>
            <a:sysClr val="window" lastClr="FFFFFF">
              <a:lumMod val="85000"/>
            </a:sys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ar-EG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Arial" panose="020B0604020202020204" pitchFamily="34" charset="0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A428016-4952-4529-BE5A-D9EFA66B11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8849" y="1814163"/>
            <a:ext cx="6766057" cy="161483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B918D1-85EE-4947-91B0-18A0ADC6130E}"/>
              </a:ext>
            </a:extLst>
          </p:cNvPr>
          <p:cNvSpPr txBox="1"/>
          <p:nvPr/>
        </p:nvSpPr>
        <p:spPr>
          <a:xfrm>
            <a:off x="8333833" y="2228670"/>
            <a:ext cx="22017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المحاضرة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3600" b="1" dirty="0">
                <a:solidFill>
                  <a:srgbClr val="FF0000"/>
                </a:solidFill>
              </a:rPr>
              <a:t>العاشرة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0B4774-08E3-448D-97FC-5C0758DBE1B9}"/>
              </a:ext>
            </a:extLst>
          </p:cNvPr>
          <p:cNvSpPr txBox="1"/>
          <p:nvPr/>
        </p:nvSpPr>
        <p:spPr>
          <a:xfrm>
            <a:off x="1974574" y="1914529"/>
            <a:ext cx="61481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EG" sz="2400" b="1" dirty="0"/>
              <a:t>المسئولية الجنائية للوسطاء والتعاون الدولي والشريعة الإسلامية في الجرائم السيبرانية: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163948-672A-40FD-BC50-A82E6835313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063" y="3338363"/>
            <a:ext cx="6000641" cy="294238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45228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7674372" y="952843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31062" y="1285189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accent1">
              <a:lumMod val="60000"/>
              <a:lumOff val="40000"/>
            </a:schemeClr>
          </a:solidFill>
          <a:ln w="38100">
            <a:solidFill>
              <a:srgbClr val="669BBC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 rtl="1">
              <a:defRPr/>
            </a:pPr>
            <a:r>
              <a:rPr lang="ar-EG" sz="36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Helvetica" panose="020B0604020202020204" pitchFamily="34" charset="0"/>
              </a:rPr>
              <a:t>                        </a:t>
            </a:r>
          </a:p>
          <a:p>
            <a:pPr algn="just" rtl="1">
              <a:defRPr/>
            </a:pPr>
            <a:endParaRPr lang="ar-EG" sz="24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>
              <a:defRPr/>
            </a:pPr>
            <a:endParaRPr lang="ar-EG" sz="24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>
              <a:defRPr/>
            </a:pPr>
            <a:endParaRPr lang="ar-EG" sz="24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>
              <a:defRPr/>
            </a:pPr>
            <a:endParaRPr lang="ar-EG" sz="24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 rtl="1">
              <a:defRPr/>
            </a:pPr>
            <a:endParaRPr lang="en-US" sz="2000" dirty="0">
              <a:solidFill>
                <a:prstClr val="white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7376E63-A78A-BD8F-1A56-52837C863F12}"/>
              </a:ext>
            </a:extLst>
          </p:cNvPr>
          <p:cNvSpPr/>
          <p:nvPr/>
        </p:nvSpPr>
        <p:spPr>
          <a:xfrm>
            <a:off x="7321405" y="2064567"/>
            <a:ext cx="2880686" cy="2949063"/>
          </a:xfrm>
          <a:prstGeom prst="ellipse">
            <a:avLst/>
          </a:prstGeom>
          <a:solidFill>
            <a:schemeClr val="bg1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ar-EG" sz="4000" b="1" dirty="0">
                <a:solidFill>
                  <a:srgbClr val="FF0000"/>
                </a:solidFill>
              </a:rPr>
              <a:t>مخرجات</a:t>
            </a:r>
          </a:p>
          <a:p>
            <a:pPr algn="ctr">
              <a:defRPr/>
            </a:pPr>
            <a:r>
              <a:rPr lang="ar-EG" sz="4000" b="1" dirty="0">
                <a:solidFill>
                  <a:srgbClr val="FF0000"/>
                </a:solidFill>
              </a:rPr>
              <a:t>المقرر</a:t>
            </a:r>
            <a:endParaRPr lang="en-US" sz="4000" b="1" dirty="0">
              <a:solidFill>
                <a:srgbClr val="FF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937711" y="1501132"/>
            <a:ext cx="507678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rtl="1"/>
            <a:r>
              <a:rPr lang="ar-EG" sz="2400" b="1" dirty="0">
                <a:solidFill>
                  <a:srgbClr val="FF0000"/>
                </a:solidFill>
              </a:rPr>
              <a:t>بحلول نهاية هذا المقرر يجب علي الطالب أن يعرف:</a:t>
            </a:r>
          </a:p>
          <a:p>
            <a:pPr algn="just" rtl="1"/>
            <a:endParaRPr lang="ar-EG" sz="2000" b="1" dirty="0"/>
          </a:p>
          <a:p>
            <a:pPr marL="342900" lvl="0" indent="-342900" algn="just" rtl="1">
              <a:buFontTx/>
              <a:buAutoNum type="arabicPeriod"/>
            </a:pPr>
            <a:r>
              <a:rPr lang="ar-EG" sz="2000" b="1" dirty="0">
                <a:solidFill>
                  <a:prstClr val="black"/>
                </a:solidFill>
              </a:rPr>
              <a:t>المعرفة والفهم النقدي لتطور الجريمة إلي أن تصبح جرائم السيبرانية.</a:t>
            </a:r>
            <a:endParaRPr lang="ar-EG" sz="2000" b="1" dirty="0"/>
          </a:p>
          <a:p>
            <a:pPr marL="342900" indent="-342900" algn="just" rtl="1">
              <a:buAutoNum type="arabicPeriod"/>
            </a:pPr>
            <a:r>
              <a:rPr lang="ar-EG" sz="2000" b="1" dirty="0"/>
              <a:t>معرفة وفهم الأعمال النظرية الرئيسية المتعلقة بالجرائم السيبرانية.</a:t>
            </a:r>
          </a:p>
          <a:p>
            <a:pPr marL="342900" indent="-342900" algn="just" rtl="1">
              <a:buAutoNum type="arabicPeriod"/>
            </a:pPr>
            <a:r>
              <a:rPr lang="ar-EG" sz="2000" b="1" dirty="0"/>
              <a:t>استخدام مفاهيم إجرامية مجردة ذات الصلة بالجرائم السيبرانية.</a:t>
            </a:r>
          </a:p>
          <a:p>
            <a:pPr marL="342900" indent="-342900" algn="just" rtl="1">
              <a:buAutoNum type="arabicPeriod"/>
            </a:pPr>
            <a:r>
              <a:rPr lang="ar-EG" sz="2000" b="1" dirty="0"/>
              <a:t>تحليل و تقييم للتشريعات في مواجهة الجرائم السيبرانية.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7778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0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8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">
      <a:majorFont>
        <a:latin typeface="Alexandria"/>
        <a:ea typeface=""/>
        <a:cs typeface="Alexandria"/>
      </a:majorFont>
      <a:minorFont>
        <a:latin typeface="Alexandria"/>
        <a:ea typeface=""/>
        <a:cs typeface="Alexandria Medium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72fdf276c93115d6eb6a9ae39e44b9c5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8201e3470885003e0f21af8e364f037c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F687467-ABA2-4C5E-9193-ECDCA26C6602}"/>
</file>

<file path=customXml/itemProps2.xml><?xml version="1.0" encoding="utf-8"?>
<ds:datastoreItem xmlns:ds="http://schemas.openxmlformats.org/officeDocument/2006/customXml" ds:itemID="{747D1358-F2E0-4CAB-8715-A8FB195F7F89}"/>
</file>

<file path=customXml/itemProps3.xml><?xml version="1.0" encoding="utf-8"?>
<ds:datastoreItem xmlns:ds="http://schemas.openxmlformats.org/officeDocument/2006/customXml" ds:itemID="{9ED418B6-EA04-45B6-9514-9803C2FB70F7}"/>
</file>

<file path=docProps/app.xml><?xml version="1.0" encoding="utf-8"?>
<Properties xmlns="http://schemas.openxmlformats.org/officeDocument/2006/extended-properties" xmlns:vt="http://schemas.openxmlformats.org/officeDocument/2006/docPropsVTypes">
  <TotalTime>1334</TotalTime>
  <Words>313</Words>
  <Application>Microsoft Office PowerPoint</Application>
  <PresentationFormat>Widescreen</PresentationFormat>
  <Paragraphs>179</Paragraphs>
  <Slides>28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8" baseType="lpstr">
      <vt:lpstr>Alexandria</vt:lpstr>
      <vt:lpstr>Alexandria ExtraBold</vt:lpstr>
      <vt:lpstr>Alexandria Medium</vt:lpstr>
      <vt:lpstr>Alexandria SemiBold</vt:lpstr>
      <vt:lpstr>Amiri</vt:lpstr>
      <vt:lpstr>Arial</vt:lpstr>
      <vt:lpstr>Calibri</vt:lpstr>
      <vt:lpstr>Glory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Asmaa</cp:lastModifiedBy>
  <cp:revision>57</cp:revision>
  <dcterms:created xsi:type="dcterms:W3CDTF">2023-04-29T09:08:00Z</dcterms:created>
  <dcterms:modified xsi:type="dcterms:W3CDTF">2025-05-27T11:24:09Z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1033-12.2.0.13306</vt:lpwstr>
  </property>
  <property fmtid="{D5CDD505-2E9C-101B-9397-08002B2CF9AE}" pid="4" name="ContentTypeId">
    <vt:lpwstr>0x0101006A254F5D6A14094B8840E79896A2F150</vt:lpwstr>
  </property>
</Properties>
</file>