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tags/tag9.xml" ContentType="application/vnd.openxmlformats-officedocument.presentationml.tags+xml"/>
  <Override PartName="/ppt/notesSlides/notesSlide10.xml" ContentType="application/vnd.openxmlformats-officedocument.presentationml.notesSlide+xml"/>
  <Override PartName="/ppt/tags/tag10.xml" ContentType="application/vnd.openxmlformats-officedocument.presentationml.tags+xml"/>
  <Override PartName="/ppt/notesSlides/notesSlide11.xml" ContentType="application/vnd.openxmlformats-officedocument.presentationml.notesSlide+xml"/>
  <Override PartName="/ppt/tags/tag11.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15.xml" ContentType="application/vnd.openxmlformats-officedocument.presentationml.notesSlide+xml"/>
  <Override PartName="/ppt/tags/tag15.xml" ContentType="application/vnd.openxmlformats-officedocument.presentationml.tags+xml"/>
  <Override PartName="/ppt/notesSlides/notesSlide16.xml" ContentType="application/vnd.openxmlformats-officedocument.presentationml.notesSlide+xml"/>
  <Override PartName="/ppt/tags/tag16.xml" ContentType="application/vnd.openxmlformats-officedocument.presentationml.tags+xml"/>
  <Override PartName="/ppt/notesSlides/notesSlide17.xml" ContentType="application/vnd.openxmlformats-officedocument.presentationml.notesSlide+xml"/>
  <Override PartName="/ppt/tags/tag17.xml" ContentType="application/vnd.openxmlformats-officedocument.presentationml.tags+xml"/>
  <Override PartName="/ppt/notesSlides/notesSlide18.xml" ContentType="application/vnd.openxmlformats-officedocument.presentationml.notesSlide+xml"/>
  <Override PartName="/ppt/tags/tag18.xml" ContentType="application/vnd.openxmlformats-officedocument.presentationml.tags+xml"/>
  <Override PartName="/ppt/notesSlides/notesSlide19.xml" ContentType="application/vnd.openxmlformats-officedocument.presentationml.notesSlide+xml"/>
  <Override PartName="/ppt/tags/tag19.xml" ContentType="application/vnd.openxmlformats-officedocument.presentationml.tags+xml"/>
  <Override PartName="/ppt/notesSlides/notesSlide20.xml" ContentType="application/vnd.openxmlformats-officedocument.presentationml.notesSlide+xml"/>
  <Override PartName="/ppt/tags/tag20.xml" ContentType="application/vnd.openxmlformats-officedocument.presentationml.tags+xml"/>
  <Override PartName="/ppt/notesSlides/notesSlide21.xml" ContentType="application/vnd.openxmlformats-officedocument.presentationml.notesSlide+xml"/>
  <Override PartName="/ppt/tags/tag21.xml" ContentType="application/vnd.openxmlformats-officedocument.presentationml.tags+xml"/>
  <Override PartName="/ppt/notesSlides/notesSlide22.xml" ContentType="application/vnd.openxmlformats-officedocument.presentationml.notesSlide+xml"/>
  <Override PartName="/ppt/tags/tag22.xml" ContentType="application/vnd.openxmlformats-officedocument.presentationml.tags+xml"/>
  <Override PartName="/ppt/notesSlides/notesSlide23.xml" ContentType="application/vnd.openxmlformats-officedocument.presentationml.notesSlide+xml"/>
  <Override PartName="/ppt/tags/tag23.xml" ContentType="application/vnd.openxmlformats-officedocument.presentationml.tags+xml"/>
  <Override PartName="/ppt/notesSlides/notesSlide24.xml" ContentType="application/vnd.openxmlformats-officedocument.presentationml.notesSlide+xml"/>
  <Override PartName="/ppt/tags/tag24.xml" ContentType="application/vnd.openxmlformats-officedocument.presentationml.tags+xml"/>
  <Override PartName="/ppt/notesSlides/notesSlide25.xml" ContentType="application/vnd.openxmlformats-officedocument.presentationml.notesSlide+xml"/>
  <Override PartName="/ppt/tags/tag25.xml" ContentType="application/vnd.openxmlformats-officedocument.presentationml.tags+xml"/>
  <Override PartName="/ppt/notesSlides/notesSlide26.xml" ContentType="application/vnd.openxmlformats-officedocument.presentationml.notesSlide+xml"/>
  <Override PartName="/ppt/tags/tag26.xml" ContentType="application/vnd.openxmlformats-officedocument.presentationml.tags+xml"/>
  <Override PartName="/ppt/notesSlides/notesSlide27.xml" ContentType="application/vnd.openxmlformats-officedocument.presentationml.notesSlide+xml"/>
  <Override PartName="/ppt/tags/tag27.xml" ContentType="application/vnd.openxmlformats-officedocument.presentationml.tags+xml"/>
  <Override PartName="/ppt/notesSlides/notesSlide28.xml" ContentType="application/vnd.openxmlformats-officedocument.presentationml.notesSlide+xml"/>
  <Override PartName="/ppt/tags/tag28.xml" ContentType="application/vnd.openxmlformats-officedocument.presentationml.tags+xml"/>
  <Override PartName="/ppt/notesSlides/notesSlide29.xml" ContentType="application/vnd.openxmlformats-officedocument.presentationml.notesSlide+xml"/>
  <Override PartName="/ppt/tags/tag29.xml" ContentType="application/vnd.openxmlformats-officedocument.presentationml.tags+xml"/>
  <Override PartName="/ppt/notesSlides/notesSlide30.xml" ContentType="application/vnd.openxmlformats-officedocument.presentationml.notesSlide+xml"/>
  <Override PartName="/ppt/tags/tag30.xml" ContentType="application/vnd.openxmlformats-officedocument.presentationml.tags+xml"/>
  <Override PartName="/ppt/notesSlides/notesSlide31.xml" ContentType="application/vnd.openxmlformats-officedocument.presentationml.notesSlide+xml"/>
  <Override PartName="/ppt/tags/tag31.xml" ContentType="application/vnd.openxmlformats-officedocument.presentationml.tags+xml"/>
  <Override PartName="/ppt/notesSlides/notesSlide32.xml" ContentType="application/vnd.openxmlformats-officedocument.presentationml.notesSlide+xml"/>
  <Override PartName="/ppt/tags/tag32.xml" ContentType="application/vnd.openxmlformats-officedocument.presentationml.tags+xml"/>
  <Override PartName="/ppt/notesSlides/notesSlide33.xml" ContentType="application/vnd.openxmlformats-officedocument.presentationml.notesSlide+xml"/>
  <Override PartName="/ppt/tags/tag33.xml" ContentType="application/vnd.openxmlformats-officedocument.presentationml.tags+xml"/>
  <Override PartName="/ppt/notesSlides/notesSlide34.xml" ContentType="application/vnd.openxmlformats-officedocument.presentationml.notesSlide+xml"/>
  <Override PartName="/ppt/tags/tag34.xml" ContentType="application/vnd.openxmlformats-officedocument.presentationml.tags+xml"/>
  <Override PartName="/ppt/notesSlides/notesSlide35.xml" ContentType="application/vnd.openxmlformats-officedocument.presentationml.notesSlide+xml"/>
  <Override PartName="/ppt/tags/tag35.xml" ContentType="application/vnd.openxmlformats-officedocument.presentationml.tags+xml"/>
  <Override PartName="/ppt/notesSlides/notesSlide36.xml" ContentType="application/vnd.openxmlformats-officedocument.presentationml.notesSlide+xml"/>
  <Override PartName="/ppt/tags/tag36.xml" ContentType="application/vnd.openxmlformats-officedocument.presentationml.tags+xml"/>
  <Override PartName="/ppt/notesSlides/notesSlide37.xml" ContentType="application/vnd.openxmlformats-officedocument.presentationml.notesSlide+xml"/>
  <Override PartName="/ppt/tags/tag37.xml" ContentType="application/vnd.openxmlformats-officedocument.presentationml.tags+xml"/>
  <Override PartName="/ppt/notesSlides/notesSlide38.xml" ContentType="application/vnd.openxmlformats-officedocument.presentationml.notesSlide+xml"/>
  <Override PartName="/ppt/tags/tag38.xml" ContentType="application/vnd.openxmlformats-officedocument.presentationml.tags+xml"/>
  <Override PartName="/ppt/notesSlides/notesSlide39.xml" ContentType="application/vnd.openxmlformats-officedocument.presentationml.notesSlide+xml"/>
  <Override PartName="/ppt/tags/tag39.xml" ContentType="application/vnd.openxmlformats-officedocument.presentationml.tags+xml"/>
  <Override PartName="/ppt/notesSlides/notesSlide40.xml" ContentType="application/vnd.openxmlformats-officedocument.presentationml.notesSlide+xml"/>
  <Override PartName="/ppt/tags/tag40.xml" ContentType="application/vnd.openxmlformats-officedocument.presentationml.tags+xml"/>
  <Override PartName="/ppt/notesSlides/notesSlide41.xml" ContentType="application/vnd.openxmlformats-officedocument.presentationml.notesSlide+xml"/>
  <Override PartName="/ppt/tags/tag41.xml" ContentType="application/vnd.openxmlformats-officedocument.presentationml.tags+xml"/>
  <Override PartName="/ppt/notesSlides/notesSlide42.xml" ContentType="application/vnd.openxmlformats-officedocument.presentationml.notesSlide+xml"/>
  <Override PartName="/ppt/tags/tag42.xml" ContentType="application/vnd.openxmlformats-officedocument.presentationml.tags+xml"/>
  <Override PartName="/ppt/notesSlides/notesSlide43.xml" ContentType="application/vnd.openxmlformats-officedocument.presentationml.notesSlide+xml"/>
  <Override PartName="/ppt/tags/tag43.xml" ContentType="application/vnd.openxmlformats-officedocument.presentationml.tags+xml"/>
  <Override PartName="/ppt/notesSlides/notesSlide4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276" r:id="rId6"/>
    <p:sldId id="552" r:id="rId7"/>
    <p:sldId id="664" r:id="rId8"/>
    <p:sldId id="665" r:id="rId9"/>
    <p:sldId id="666" r:id="rId10"/>
    <p:sldId id="594" r:id="rId11"/>
    <p:sldId id="553" r:id="rId12"/>
    <p:sldId id="669" r:id="rId13"/>
    <p:sldId id="670" r:id="rId14"/>
    <p:sldId id="703" r:id="rId15"/>
    <p:sldId id="673" r:id="rId16"/>
    <p:sldId id="672" r:id="rId17"/>
    <p:sldId id="674" r:id="rId18"/>
    <p:sldId id="675" r:id="rId19"/>
    <p:sldId id="676" r:id="rId20"/>
    <p:sldId id="677" r:id="rId21"/>
    <p:sldId id="678" r:id="rId22"/>
    <p:sldId id="679" r:id="rId23"/>
    <p:sldId id="680" r:id="rId24"/>
    <p:sldId id="682" r:id="rId25"/>
    <p:sldId id="681" r:id="rId26"/>
    <p:sldId id="683" r:id="rId27"/>
    <p:sldId id="684" r:id="rId28"/>
    <p:sldId id="685" r:id="rId29"/>
    <p:sldId id="686" r:id="rId30"/>
    <p:sldId id="687" r:id="rId31"/>
    <p:sldId id="688" r:id="rId32"/>
    <p:sldId id="689" r:id="rId33"/>
    <p:sldId id="690" r:id="rId34"/>
    <p:sldId id="691" r:id="rId35"/>
    <p:sldId id="692" r:id="rId36"/>
    <p:sldId id="694" r:id="rId37"/>
    <p:sldId id="693" r:id="rId38"/>
    <p:sldId id="695" r:id="rId39"/>
    <p:sldId id="696" r:id="rId40"/>
    <p:sldId id="697" r:id="rId41"/>
    <p:sldId id="698" r:id="rId42"/>
    <p:sldId id="699" r:id="rId43"/>
    <p:sldId id="700" r:id="rId44"/>
    <p:sldId id="701" r:id="rId45"/>
    <p:sldId id="702" r:id="rId46"/>
    <p:sldId id="671" r:id="rId47"/>
    <p:sldId id="313"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552"/>
            <p14:sldId id="664"/>
            <p14:sldId id="665"/>
            <p14:sldId id="666"/>
            <p14:sldId id="594"/>
            <p14:sldId id="553"/>
            <p14:sldId id="669"/>
            <p14:sldId id="670"/>
            <p14:sldId id="703"/>
            <p14:sldId id="673"/>
            <p14:sldId id="672"/>
            <p14:sldId id="674"/>
            <p14:sldId id="675"/>
            <p14:sldId id="676"/>
            <p14:sldId id="677"/>
            <p14:sldId id="678"/>
            <p14:sldId id="679"/>
            <p14:sldId id="680"/>
            <p14:sldId id="682"/>
            <p14:sldId id="681"/>
            <p14:sldId id="683"/>
            <p14:sldId id="684"/>
            <p14:sldId id="685"/>
            <p14:sldId id="686"/>
            <p14:sldId id="687"/>
            <p14:sldId id="688"/>
            <p14:sldId id="689"/>
            <p14:sldId id="690"/>
            <p14:sldId id="691"/>
            <p14:sldId id="692"/>
            <p14:sldId id="694"/>
            <p14:sldId id="693"/>
            <p14:sldId id="695"/>
            <p14:sldId id="696"/>
            <p14:sldId id="697"/>
            <p14:sldId id="698"/>
            <p14:sldId id="699"/>
            <p14:sldId id="700"/>
            <p14:sldId id="701"/>
            <p14:sldId id="702"/>
            <p14:sldId id="671"/>
            <p14:sldId id="31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FFD200"/>
    <a:srgbClr val="00AEEF"/>
    <a:srgbClr val="203E5F"/>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426" autoAdjust="0"/>
    <p:restoredTop sz="86015" autoAdjust="0"/>
  </p:normalViewPr>
  <p:slideViewPr>
    <p:cSldViewPr snapToGrid="0">
      <p:cViewPr varScale="1">
        <p:scale>
          <a:sx n="60" d="100"/>
          <a:sy n="60" d="100"/>
        </p:scale>
        <p:origin x="1038" y="42"/>
      </p:cViewPr>
      <p:guideLst/>
    </p:cSldViewPr>
  </p:slideViewPr>
  <p:notesTextViewPr>
    <p:cViewPr>
      <p:scale>
        <a:sx n="1" d="1"/>
        <a:sy n="1" d="1"/>
      </p:scale>
      <p:origin x="0" y="0"/>
    </p:cViewPr>
  </p:notesTextViewPr>
  <p:sorterViewPr>
    <p:cViewPr>
      <p:scale>
        <a:sx n="100" d="100"/>
        <a:sy n="100" d="100"/>
      </p:scale>
      <p:origin x="0" y="-9714"/>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1" eaLnBrk="1" fontAlgn="auto" latinLnBrk="0" hangingPunct="1">
              <a:lnSpc>
                <a:spcPct val="150000"/>
              </a:lnSpc>
              <a:spcBef>
                <a:spcPts val="0"/>
              </a:spcBef>
              <a:spcAft>
                <a:spcPts val="60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424790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r" rtl="1">
              <a:lnSpc>
                <a:spcPct val="150000"/>
              </a:lnSpc>
              <a:spcAft>
                <a:spcPts val="600"/>
              </a:spcAft>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5529883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FEFB87-224B-92BE-76F8-C1A17A8635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0EDF65-9F5D-ABFA-6925-0079F5BAB1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66A4B6-7F75-3DAB-144F-2AD44FA6AE83}"/>
              </a:ext>
            </a:extLst>
          </p:cNvPr>
          <p:cNvSpPr>
            <a:spLocks noGrp="1"/>
          </p:cNvSpPr>
          <p:nvPr>
            <p:ph type="body" idx="1"/>
          </p:nvPr>
        </p:nvSpPr>
        <p:spPr/>
        <p:txBody>
          <a:bodyPr/>
          <a:lstStyle/>
          <a:p>
            <a:pPr marL="0" marR="0" algn="r" rtl="1">
              <a:lnSpc>
                <a:spcPct val="150000"/>
              </a:lnSpc>
              <a:spcAft>
                <a:spcPts val="600"/>
              </a:spcAft>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26553920-8FE7-3765-EB8F-C744023E07C5}"/>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0878933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411298-F0C8-9CE0-20C6-06C5656386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7EA487-6D88-E6DA-0AE3-FD673C3F4A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488B48-3FD9-E1F5-D5DA-5CEE182BCD0B}"/>
              </a:ext>
            </a:extLst>
          </p:cNvPr>
          <p:cNvSpPr>
            <a:spLocks noGrp="1"/>
          </p:cNvSpPr>
          <p:nvPr>
            <p:ph type="body" idx="1"/>
          </p:nvPr>
        </p:nvSpPr>
        <p:spPr/>
        <p:txBody>
          <a:bodyPr/>
          <a:lstStyle/>
          <a:p>
            <a:pPr marL="0" marR="0" algn="r" rtl="1">
              <a:lnSpc>
                <a:spcPct val="150000"/>
              </a:lnSpc>
              <a:spcAft>
                <a:spcPts val="600"/>
              </a:spcAft>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00721126-A918-8D02-874C-F9D8CB4ECD6C}"/>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4297603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C1D047-7405-4876-D994-F5ED10BCB0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B2BFE0-2787-22EC-E3B9-B17445B048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66C314-D103-EC6B-6D21-BB86C67A24C4}"/>
              </a:ext>
            </a:extLst>
          </p:cNvPr>
          <p:cNvSpPr>
            <a:spLocks noGrp="1"/>
          </p:cNvSpPr>
          <p:nvPr>
            <p:ph type="body" idx="1"/>
          </p:nvPr>
        </p:nvSpPr>
        <p:spPr/>
        <p:txBody>
          <a:bodyPr/>
          <a:lstStyle/>
          <a:p>
            <a:pPr marL="0" marR="0" lvl="0" indent="0" algn="r" defTabSz="914400" rtl="1" eaLnBrk="1" fontAlgn="auto" latinLnBrk="0" hangingPunct="1">
              <a:lnSpc>
                <a:spcPct val="150000"/>
              </a:lnSpc>
              <a:spcBef>
                <a:spcPts val="0"/>
              </a:spcBef>
              <a:spcAft>
                <a:spcPts val="600"/>
              </a:spcAft>
              <a:buClrTx/>
              <a:buSzTx/>
              <a:buFontTx/>
              <a:buNone/>
              <a:tabLst/>
              <a:defRPr/>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1A70C32B-E77A-8399-956E-2C9BD5D5653F}"/>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9014285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C3DD66-2379-968D-6815-C117EC4011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C16EBE-2304-1E70-CFDA-53F47B3796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076CFC-793C-469E-F610-1AB2AC92A4E9}"/>
              </a:ext>
            </a:extLst>
          </p:cNvPr>
          <p:cNvSpPr>
            <a:spLocks noGrp="1"/>
          </p:cNvSpPr>
          <p:nvPr>
            <p:ph type="body" idx="1"/>
          </p:nvPr>
        </p:nvSpPr>
        <p:spPr/>
        <p:txBody>
          <a:bodyPr/>
          <a:lstStyle/>
          <a:p>
            <a:pPr algn="r" rtl="1"/>
            <a:endParaRPr lang="en-US" sz="1200" b="1"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0E5FA968-D385-6508-5B47-1CA5EDF6D1B8}"/>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7343847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CFB616-535F-FD3B-93C6-EF66CC7AFB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EC7A59-0C15-18A9-5117-A3612F1D43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712866-E10F-FF9E-846A-717DB8345C00}"/>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356A124F-EFA3-5DCB-09E1-665F247624EC}"/>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1500014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DDEBBB-EA89-1CD7-905F-F930F826F8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2CD0EF-7A85-96D6-06A8-DEB567F3E4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1C2210-4F63-D030-B69A-0E30E0929A16}"/>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D9298435-DE4B-2025-99E9-0F88FB2D0FD0}"/>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5130611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47F77A-65E3-5B06-9611-50E828CE96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2AE4F2-A2D8-5106-E0D7-076758C7E8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8A042A-0293-8159-1B00-A7083958919C}"/>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6518AEB2-56B3-A812-C264-D4524B2EC9C3}"/>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8290680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C05283-42E2-AF58-F222-C5932B92EB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34F4FB-458C-896E-8DB3-55FAA5024A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942B095-534A-1B2A-C0FB-B3B1F5C6329E}"/>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AE1A4930-4D03-65E4-D001-251FE377BA73}"/>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8310876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9D8776-6F0A-6E33-229E-2520ED1F6D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58E151-D6D6-F032-A2EE-5E931AC1D3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4DC3E35-3696-F42F-9EA4-76A81E5A6094}"/>
              </a:ext>
            </a:extLst>
          </p:cNvPr>
          <p:cNvSpPr>
            <a:spLocks noGrp="1"/>
          </p:cNvSpPr>
          <p:nvPr>
            <p:ph type="body" idx="1"/>
          </p:nvPr>
        </p:nvSpPr>
        <p:spPr/>
        <p:txBody>
          <a:bodyPr/>
          <a:lstStyle/>
          <a:p>
            <a:pPr algn="r" rtl="1"/>
            <a:endParaRPr lang="en-US" sz="1200" b="1"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5B19AEE2-169F-E139-96F6-F1A803B294D2}"/>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3052592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3D1F3A-66A7-1DED-1D57-0BD2DF3B94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6917F5-7B3F-6F5E-0E9C-97CB52CA71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8AA285-A785-0686-C0CA-349C8A2558FB}"/>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C14F233B-A9A8-8190-3AEF-9E80E7F0F54B}"/>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402186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9BDAB4-F0F7-E3D8-F734-7F0E3582E5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E79E0A-A53A-1293-AFDC-5B7A38DF13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2AA93FF-706D-E18D-0412-35486928E3F1}"/>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b="1" dirty="0"/>
          </a:p>
        </p:txBody>
      </p:sp>
      <p:sp>
        <p:nvSpPr>
          <p:cNvPr id="4" name="Slide Number Placeholder 3">
            <a:extLst>
              <a:ext uri="{FF2B5EF4-FFF2-40B4-BE49-F238E27FC236}">
                <a16:creationId xmlns:a16="http://schemas.microsoft.com/office/drawing/2014/main" id="{8FA5154B-5A2B-B5C8-B759-AC17FCCD170A}"/>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9196882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ACCBED-7CBF-CC41-AFE7-37796D686F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FCB2DA-2F89-8BD6-E0A0-FAE7B6B0DD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AD8D84-E0D5-19D6-CE14-D3DAF82924F1}"/>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b="1" dirty="0"/>
          </a:p>
        </p:txBody>
      </p:sp>
      <p:sp>
        <p:nvSpPr>
          <p:cNvPr id="4" name="Slide Number Placeholder 3">
            <a:extLst>
              <a:ext uri="{FF2B5EF4-FFF2-40B4-BE49-F238E27FC236}">
                <a16:creationId xmlns:a16="http://schemas.microsoft.com/office/drawing/2014/main" id="{CE74D66A-9A43-857B-805E-D9219C3DAAA7}"/>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6539112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9FC5C7-6846-7454-B916-120EC02BB8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1031C8-D20E-F53B-F1F7-7549BB4838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3A2E63-625E-6D30-2AF7-1DAFBBFB3321}"/>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b="1" dirty="0"/>
          </a:p>
        </p:txBody>
      </p:sp>
      <p:sp>
        <p:nvSpPr>
          <p:cNvPr id="4" name="Slide Number Placeholder 3">
            <a:extLst>
              <a:ext uri="{FF2B5EF4-FFF2-40B4-BE49-F238E27FC236}">
                <a16:creationId xmlns:a16="http://schemas.microsoft.com/office/drawing/2014/main" id="{839D9F9F-CB3F-A5C5-EDEA-B66650E4FAA9}"/>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9649171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6DAC38-16F9-2BE6-7A78-92A474D1F9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7DD62B-732E-4ECE-E2DF-BFED1684D6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E430DF-9713-3590-3747-2AF650ECA69F}"/>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b="1" dirty="0"/>
          </a:p>
        </p:txBody>
      </p:sp>
      <p:sp>
        <p:nvSpPr>
          <p:cNvPr id="4" name="Slide Number Placeholder 3">
            <a:extLst>
              <a:ext uri="{FF2B5EF4-FFF2-40B4-BE49-F238E27FC236}">
                <a16:creationId xmlns:a16="http://schemas.microsoft.com/office/drawing/2014/main" id="{6A0EBF9E-02FA-5E95-07BA-AF246BAA4348}"/>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7007273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7746E7-D1E6-2E1C-EA9F-AA92C2337D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20A687-7721-AE10-E497-846CBE33CC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6E026F-2CF1-6650-DC56-D7F2CA4F0EDE}"/>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b="1" dirty="0"/>
          </a:p>
        </p:txBody>
      </p:sp>
      <p:sp>
        <p:nvSpPr>
          <p:cNvPr id="4" name="Slide Number Placeholder 3">
            <a:extLst>
              <a:ext uri="{FF2B5EF4-FFF2-40B4-BE49-F238E27FC236}">
                <a16:creationId xmlns:a16="http://schemas.microsoft.com/office/drawing/2014/main" id="{DFDE5581-25F9-B2E1-2E52-B7D2E20AEE82}"/>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2974381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41BD2D-1159-F699-F14F-DC7B3C8C68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AA6209-2BCF-5F07-6D61-219647EB4B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F25883-6865-0D13-852C-44D426A74B22}"/>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b="1" dirty="0"/>
          </a:p>
        </p:txBody>
      </p:sp>
      <p:sp>
        <p:nvSpPr>
          <p:cNvPr id="4" name="Slide Number Placeholder 3">
            <a:extLst>
              <a:ext uri="{FF2B5EF4-FFF2-40B4-BE49-F238E27FC236}">
                <a16:creationId xmlns:a16="http://schemas.microsoft.com/office/drawing/2014/main" id="{4959BA3D-61C5-EA7C-DE18-0FC62A1057E2}"/>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29362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880D41-F312-68B6-243B-8BD81C72EA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A84725-6B27-7F4D-7EFC-E189FEB8A2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5BA1B5-577C-3C26-AC57-570D6FFC8148}"/>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22F43775-EE67-52DC-AA97-CCC0E44E176D}"/>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5557903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674D3F-2E06-2B21-5CD4-47FC02C92B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5B121E-09F0-10AF-F176-8F34A46A6B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BB1328-2F75-D72B-C5FE-BFEF17811ED6}"/>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b="1" dirty="0"/>
          </a:p>
        </p:txBody>
      </p:sp>
      <p:sp>
        <p:nvSpPr>
          <p:cNvPr id="4" name="Slide Number Placeholder 3">
            <a:extLst>
              <a:ext uri="{FF2B5EF4-FFF2-40B4-BE49-F238E27FC236}">
                <a16:creationId xmlns:a16="http://schemas.microsoft.com/office/drawing/2014/main" id="{B44E83BB-CC02-4637-A96F-D1DE68D825F9}"/>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5031851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2EF03A-F90A-B5D4-343C-D3D139B939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BED821-1B3E-7F40-7747-65EC7BF9E1D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0229E8-901C-15E9-340B-23BEC704F8D4}"/>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b="1" dirty="0"/>
          </a:p>
        </p:txBody>
      </p:sp>
      <p:sp>
        <p:nvSpPr>
          <p:cNvPr id="4" name="Slide Number Placeholder 3">
            <a:extLst>
              <a:ext uri="{FF2B5EF4-FFF2-40B4-BE49-F238E27FC236}">
                <a16:creationId xmlns:a16="http://schemas.microsoft.com/office/drawing/2014/main" id="{2AF2B856-B1FC-0DB4-F8FF-E074E0CC0E08}"/>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2412751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203EB0-03BB-3B7F-4A86-68287ADBD6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4003B-6CA7-106B-2014-D059E8A23BC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A02981-ABC2-F77F-17E8-1696BF0B807F}"/>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b="1" dirty="0"/>
          </a:p>
        </p:txBody>
      </p:sp>
      <p:sp>
        <p:nvSpPr>
          <p:cNvPr id="4" name="Slide Number Placeholder 3">
            <a:extLst>
              <a:ext uri="{FF2B5EF4-FFF2-40B4-BE49-F238E27FC236}">
                <a16:creationId xmlns:a16="http://schemas.microsoft.com/office/drawing/2014/main" id="{B7CCDDA5-A07E-099F-9416-D661D0DD2BCD}"/>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5178602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CBE475-5DF8-2A2C-CF86-2AE45554EE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095E49-FB89-BFA4-35B4-16BFBDEF32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B04B62-34D5-B569-F898-D7C200B4897E}"/>
              </a:ext>
            </a:extLst>
          </p:cNvPr>
          <p:cNvSpPr>
            <a:spLocks noGrp="1"/>
          </p:cNvSpPr>
          <p:nvPr>
            <p:ph type="body" idx="1"/>
          </p:nvPr>
        </p:nvSpPr>
        <p:spPr/>
        <p:txBody>
          <a:bodyPr/>
          <a:lstStyle/>
          <a:p>
            <a:pPr algn="r" rtl="1"/>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CC2E9C9C-E1A0-96BD-CB14-E5FAC0ECE497}"/>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4691582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EF4F1E-8FFA-25CE-0DC7-F05941E237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301CD0-8D98-D489-12BC-A5F4ABD261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FF6CFB-C277-15F2-FADD-40BCE44003FD}"/>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b="1" dirty="0"/>
          </a:p>
        </p:txBody>
      </p:sp>
      <p:sp>
        <p:nvSpPr>
          <p:cNvPr id="4" name="Slide Number Placeholder 3">
            <a:extLst>
              <a:ext uri="{FF2B5EF4-FFF2-40B4-BE49-F238E27FC236}">
                <a16:creationId xmlns:a16="http://schemas.microsoft.com/office/drawing/2014/main" id="{39719C81-420A-1ACE-7405-B78AA7E510F8}"/>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00896125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7423EE-63B9-AA7D-1EF7-0143E34FAC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BC3439-2326-89E4-6151-9AE9F5A70A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E6249E-DA13-ED56-308E-69BD67455FCF}"/>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b="1" dirty="0"/>
          </a:p>
        </p:txBody>
      </p:sp>
      <p:sp>
        <p:nvSpPr>
          <p:cNvPr id="4" name="Slide Number Placeholder 3">
            <a:extLst>
              <a:ext uri="{FF2B5EF4-FFF2-40B4-BE49-F238E27FC236}">
                <a16:creationId xmlns:a16="http://schemas.microsoft.com/office/drawing/2014/main" id="{59D376BF-19E9-1E38-C9BE-AB099C3DC228}"/>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99068948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31CC62-3293-B5EB-5F8A-1E2B125CBC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7EC4762-729F-4384-7F6D-4692B3392F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601355-B7B1-B0A9-1278-CB818F57154D}"/>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b="1" dirty="0"/>
          </a:p>
        </p:txBody>
      </p:sp>
      <p:sp>
        <p:nvSpPr>
          <p:cNvPr id="4" name="Slide Number Placeholder 3">
            <a:extLst>
              <a:ext uri="{FF2B5EF4-FFF2-40B4-BE49-F238E27FC236}">
                <a16:creationId xmlns:a16="http://schemas.microsoft.com/office/drawing/2014/main" id="{BFF80011-8E6A-05BC-4D76-63F509B16A38}"/>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44677235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AAB101-8321-AF00-D1AB-AA0A90A028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214ACF-1269-2F60-20A0-2683B811CE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3F7084-A2F8-B0BD-1177-E9EEA0AE8CEB}"/>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b="1" dirty="0"/>
          </a:p>
        </p:txBody>
      </p:sp>
      <p:sp>
        <p:nvSpPr>
          <p:cNvPr id="4" name="Slide Number Placeholder 3">
            <a:extLst>
              <a:ext uri="{FF2B5EF4-FFF2-40B4-BE49-F238E27FC236}">
                <a16:creationId xmlns:a16="http://schemas.microsoft.com/office/drawing/2014/main" id="{DFCFC476-5F28-DB0D-23F8-5AF907D20465}"/>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63498847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206F40-39EA-94CB-DE3B-ACFEB77B1E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CE17CA-B0DE-3A48-1A05-F242041D95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2B587A-E064-DD27-D84C-2C01FD2A9280}"/>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b="1" dirty="0"/>
          </a:p>
        </p:txBody>
      </p:sp>
      <p:sp>
        <p:nvSpPr>
          <p:cNvPr id="4" name="Slide Number Placeholder 3">
            <a:extLst>
              <a:ext uri="{FF2B5EF4-FFF2-40B4-BE49-F238E27FC236}">
                <a16:creationId xmlns:a16="http://schemas.microsoft.com/office/drawing/2014/main" id="{24E6A1D2-C6AD-8A3B-A799-49E74E2EB60A}"/>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3126313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725117-6ACB-423A-0CB6-C42D092598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2CBF2A-3F5E-55EC-83DE-71A16C072C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889D50-4EA0-9F4A-F556-FD8EFE659DFC}"/>
              </a:ext>
            </a:extLst>
          </p:cNvPr>
          <p:cNvSpPr>
            <a:spLocks noGrp="1"/>
          </p:cNvSpPr>
          <p:nvPr>
            <p:ph type="body" idx="1"/>
          </p:nvPr>
        </p:nvSpPr>
        <p:spPr/>
        <p:txBody>
          <a:bodyPr/>
          <a:lstStyle/>
          <a:p>
            <a:pPr algn="r" rtl="1"/>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A86F6320-31B6-A049-A9A8-C648F4D609C6}"/>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76315296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D5E6EC-D7C4-FECE-48E3-28879BB30D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844114-4EAA-54C4-C886-CB61F1897D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77BE0B-DDE4-738A-56F1-50976A8FEAF6}"/>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b="0" dirty="0"/>
          </a:p>
        </p:txBody>
      </p:sp>
      <p:sp>
        <p:nvSpPr>
          <p:cNvPr id="4" name="Slide Number Placeholder 3">
            <a:extLst>
              <a:ext uri="{FF2B5EF4-FFF2-40B4-BE49-F238E27FC236}">
                <a16:creationId xmlns:a16="http://schemas.microsoft.com/office/drawing/2014/main" id="{24B4BFA0-8D50-C02A-0521-7AF2EBC27707}"/>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1307102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5BD8-3E37-A6BD-157F-F84905468E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0C7349-1E7B-4999-3B8F-A7BC87D310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47E528-FB28-F9A3-4830-94F61F519D38}"/>
              </a:ext>
            </a:extLst>
          </p:cNvPr>
          <p:cNvSpPr>
            <a:spLocks noGrp="1"/>
          </p:cNvSpPr>
          <p:nvPr>
            <p:ph type="body" idx="1"/>
          </p:nvPr>
        </p:nvSpPr>
        <p:spPr/>
        <p:txBody>
          <a:bodyPr/>
          <a:lstStyle/>
          <a:p>
            <a:pPr algn="r"/>
            <a:endParaRPr lang="en-US" b="0" dirty="0"/>
          </a:p>
        </p:txBody>
      </p:sp>
      <p:sp>
        <p:nvSpPr>
          <p:cNvPr id="4" name="Slide Number Placeholder 3">
            <a:extLst>
              <a:ext uri="{FF2B5EF4-FFF2-40B4-BE49-F238E27FC236}">
                <a16:creationId xmlns:a16="http://schemas.microsoft.com/office/drawing/2014/main" id="{759D4D7C-DB2C-B437-2F3B-B81ACBE6BD8F}"/>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26737366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60D1D4-1FAD-6CAE-893C-D330DC8E54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FEFE66-844F-631E-6B4E-99B27A28317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95E89FE-2723-5B54-6ED6-A167465C8AED}"/>
              </a:ext>
            </a:extLst>
          </p:cNvPr>
          <p:cNvSpPr>
            <a:spLocks noGrp="1"/>
          </p:cNvSpPr>
          <p:nvPr>
            <p:ph type="body" idx="1"/>
          </p:nvPr>
        </p:nvSpPr>
        <p:spPr/>
        <p:txBody>
          <a:bodyPr/>
          <a:lstStyle/>
          <a:p>
            <a:pPr algn="r" rtl="1"/>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68FC4A78-BEBB-D5C1-A45D-0BE725741EB0}"/>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26363124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3B4B79-AAE3-34A6-5506-5D5AF8EA7A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75F1A45-25E6-1813-521B-82BE6F1983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933632-9A1A-56F7-5A85-151628BB2020}"/>
              </a:ext>
            </a:extLst>
          </p:cNvPr>
          <p:cNvSpPr>
            <a:spLocks noGrp="1"/>
          </p:cNvSpPr>
          <p:nvPr>
            <p:ph type="body" idx="1"/>
          </p:nvPr>
        </p:nvSpPr>
        <p:spPr/>
        <p:txBody>
          <a:bodyPr/>
          <a:lstStyle/>
          <a:p>
            <a:pPr algn="r" rtl="1"/>
            <a:endParaRPr lang="ar-EG" sz="1200" b="0" i="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D118ACB6-D991-5030-DE75-61F7EBB474C1}"/>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19551551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285642-C5EF-8BFD-348B-AF0C7B3F2C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B62209-ADE9-6908-4F5F-2468ABB28D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2BACD3-EF05-083C-21B5-7E7F7364FC0A}"/>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b="0" dirty="0"/>
          </a:p>
        </p:txBody>
      </p:sp>
      <p:sp>
        <p:nvSpPr>
          <p:cNvPr id="4" name="Slide Number Placeholder 3">
            <a:extLst>
              <a:ext uri="{FF2B5EF4-FFF2-40B4-BE49-F238E27FC236}">
                <a16:creationId xmlns:a16="http://schemas.microsoft.com/office/drawing/2014/main" id="{153A6F4B-1C6F-DA0E-BD01-145CFB259E1E}"/>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70428704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0F8502-DB70-CD8C-408E-5F6C674976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72635B-6961-287E-86B4-7E437B261A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B3803BE-7C03-A609-631C-955E97801B68}"/>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b="0" dirty="0"/>
          </a:p>
        </p:txBody>
      </p:sp>
      <p:sp>
        <p:nvSpPr>
          <p:cNvPr id="4" name="Slide Number Placeholder 3">
            <a:extLst>
              <a:ext uri="{FF2B5EF4-FFF2-40B4-BE49-F238E27FC236}">
                <a16:creationId xmlns:a16="http://schemas.microsoft.com/office/drawing/2014/main" id="{A0DDD320-DA29-C587-0935-8B0A859C40FC}"/>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95145540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70B308-F230-41F7-4EF7-53B25F4CCD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4DAC2F-F665-592B-9AB6-943FFFA8FBC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B8CBC2E-AB25-43A5-F7F9-0DDC9590D564}"/>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b="0" dirty="0"/>
          </a:p>
        </p:txBody>
      </p:sp>
      <p:sp>
        <p:nvSpPr>
          <p:cNvPr id="4" name="Slide Number Placeholder 3">
            <a:extLst>
              <a:ext uri="{FF2B5EF4-FFF2-40B4-BE49-F238E27FC236}">
                <a16:creationId xmlns:a16="http://schemas.microsoft.com/office/drawing/2014/main" id="{BE4151D2-AA69-DA33-1DD5-71B484D8924A}"/>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66832908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1B5AA9-C5D4-4DE0-7F3C-D9350C7C39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ED4BCF-C4EA-1241-C04E-ABC4C79658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D4F37B-FEE8-B223-5115-A221BDAB198C}"/>
              </a:ext>
            </a:extLst>
          </p:cNvPr>
          <p:cNvSpPr>
            <a:spLocks noGrp="1"/>
          </p:cNvSpPr>
          <p:nvPr>
            <p:ph type="body" idx="1"/>
          </p:nvPr>
        </p:nvSpPr>
        <p:spPr/>
        <p:txBody>
          <a:bodyPr/>
          <a:lstStyle/>
          <a:p>
            <a:pPr algn="r" rtl="1"/>
            <a:endParaRPr lang="ar-EG" sz="1200" b="0" i="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3B21E022-D15F-B1A9-1D6A-BDB58815B487}"/>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65908764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979505-DCAE-7B1E-6E73-2FC4C961B9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E4A2A8-3994-282F-B6A4-4E3480B6CB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C09EE3-DA69-7C68-ED89-68FECF73801A}"/>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b="0" dirty="0"/>
          </a:p>
        </p:txBody>
      </p:sp>
      <p:sp>
        <p:nvSpPr>
          <p:cNvPr id="4" name="Slide Number Placeholder 3">
            <a:extLst>
              <a:ext uri="{FF2B5EF4-FFF2-40B4-BE49-F238E27FC236}">
                <a16:creationId xmlns:a16="http://schemas.microsoft.com/office/drawing/2014/main" id="{8A7E464F-9724-0406-5F9A-012185B35FBD}"/>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51852902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C928E6-9A0D-839C-B683-622A40FC2B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7CF206-9FBD-FC53-F7E5-D348391A7F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8A743E-F2C0-6948-92F8-D5260EAA3392}"/>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b="0" dirty="0"/>
          </a:p>
        </p:txBody>
      </p:sp>
      <p:sp>
        <p:nvSpPr>
          <p:cNvPr id="4" name="Slide Number Placeholder 3">
            <a:extLst>
              <a:ext uri="{FF2B5EF4-FFF2-40B4-BE49-F238E27FC236}">
                <a16:creationId xmlns:a16="http://schemas.microsoft.com/office/drawing/2014/main" id="{15CEBB44-3A49-DE1E-3BE8-376FAB13ACA4}"/>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78051362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02B87F-62B3-11E0-F2FC-782C532EF1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7BD569-6450-B85B-61BB-BC4A43DB8E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AE8817-D6CB-3C87-76FC-511A5E7F4976}"/>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b="0" dirty="0"/>
          </a:p>
        </p:txBody>
      </p:sp>
      <p:sp>
        <p:nvSpPr>
          <p:cNvPr id="4" name="Slide Number Placeholder 3">
            <a:extLst>
              <a:ext uri="{FF2B5EF4-FFF2-40B4-BE49-F238E27FC236}">
                <a16:creationId xmlns:a16="http://schemas.microsoft.com/office/drawing/2014/main" id="{5C58B609-404B-2BE2-6159-F58604B9EE89}"/>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05690451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8B2BD7-0FA4-DFC5-0BDC-16BA129187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551F4D-6105-6E8F-0716-20112F6AC1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27115B-2C51-AAEE-1403-FE78F3BB3084}"/>
              </a:ext>
            </a:extLst>
          </p:cNvPr>
          <p:cNvSpPr>
            <a:spLocks noGrp="1"/>
          </p:cNvSpPr>
          <p:nvPr>
            <p:ph type="body" idx="1"/>
          </p:nvPr>
        </p:nvSpPr>
        <p:spPr/>
        <p:txBody>
          <a:bodyPr/>
          <a:lstStyle/>
          <a:p>
            <a:pPr algn="r" rtl="1"/>
            <a:endParaRPr lang="en-US" b="0" dirty="0"/>
          </a:p>
        </p:txBody>
      </p:sp>
      <p:sp>
        <p:nvSpPr>
          <p:cNvPr id="4" name="Slide Number Placeholder 3">
            <a:extLst>
              <a:ext uri="{FF2B5EF4-FFF2-40B4-BE49-F238E27FC236}">
                <a16:creationId xmlns:a16="http://schemas.microsoft.com/office/drawing/2014/main" id="{69A139A0-A268-FA90-1DBD-85EFB5B37324}"/>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18039779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57BDEA-BA9E-418D-FF80-5C12AF1BFB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E5D09A-16D0-3EE4-824E-D982E7F52B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A19D12-98FF-046C-B7F6-E9A87AF3DC41}"/>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399C1D6A-FF64-5E95-4870-9CD635B112CF}"/>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00208390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4.xml"/><Relationship Id="rId1" Type="http://schemas.openxmlformats.org/officeDocument/2006/relationships/tags" Target="../tags/tag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4.xml"/><Relationship Id="rId1" Type="http://schemas.openxmlformats.org/officeDocument/2006/relationships/tags" Target="../tags/tag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4.xml"/><Relationship Id="rId1" Type="http://schemas.openxmlformats.org/officeDocument/2006/relationships/tags" Target="../tags/tag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4.xml"/><Relationship Id="rId1" Type="http://schemas.openxmlformats.org/officeDocument/2006/relationships/tags" Target="../tags/tag4.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4.xml"/><Relationship Id="rId1" Type="http://schemas.openxmlformats.org/officeDocument/2006/relationships/tags" Target="../tags/tag5.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6.xml"/><Relationship Id="rId5" Type="http://schemas.openxmlformats.org/officeDocument/2006/relationships/image" Target="../media/image5.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4.xml"/><Relationship Id="rId1" Type="http://schemas.openxmlformats.org/officeDocument/2006/relationships/tags" Target="../tags/tag7.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4.xml"/><Relationship Id="rId1" Type="http://schemas.openxmlformats.org/officeDocument/2006/relationships/tags" Target="../tags/tag8.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4.xml"/><Relationship Id="rId1" Type="http://schemas.openxmlformats.org/officeDocument/2006/relationships/tags" Target="../tags/tag9.xml"/><Relationship Id="rId5" Type="http://schemas.openxmlformats.org/officeDocument/2006/relationships/image" Target="../media/image6.JP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4.xml"/><Relationship Id="rId1" Type="http://schemas.openxmlformats.org/officeDocument/2006/relationships/tags" Target="../tags/tag10.xml"/><Relationship Id="rId5" Type="http://schemas.openxmlformats.org/officeDocument/2006/relationships/image" Target="../media/image7.jp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ags" Target="../tags/tag11.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4.xml"/><Relationship Id="rId1" Type="http://schemas.openxmlformats.org/officeDocument/2006/relationships/tags" Target="../tags/tag12.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4.xml"/><Relationship Id="rId1" Type="http://schemas.openxmlformats.org/officeDocument/2006/relationships/tags" Target="../tags/tag13.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4.xml"/><Relationship Id="rId1" Type="http://schemas.openxmlformats.org/officeDocument/2006/relationships/tags" Target="../tags/tag14.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4.xml"/><Relationship Id="rId1" Type="http://schemas.openxmlformats.org/officeDocument/2006/relationships/tags" Target="../tags/tag15.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4.xml"/><Relationship Id="rId1" Type="http://schemas.openxmlformats.org/officeDocument/2006/relationships/tags" Target="../tags/tag16.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4.xml"/><Relationship Id="rId1" Type="http://schemas.openxmlformats.org/officeDocument/2006/relationships/tags" Target="../tags/tag17.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4.xml"/><Relationship Id="rId1" Type="http://schemas.openxmlformats.org/officeDocument/2006/relationships/tags" Target="../tags/tag18.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4.xml"/><Relationship Id="rId1" Type="http://schemas.openxmlformats.org/officeDocument/2006/relationships/tags" Target="../tags/tag19.xml"/><Relationship Id="rId5" Type="http://schemas.openxmlformats.org/officeDocument/2006/relationships/image" Target="../media/image8.JP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4.xml"/><Relationship Id="rId1" Type="http://schemas.openxmlformats.org/officeDocument/2006/relationships/tags" Target="../tags/tag20.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4.xml"/><Relationship Id="rId1" Type="http://schemas.openxmlformats.org/officeDocument/2006/relationships/tags" Target="../tags/tag21.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4.xml"/><Relationship Id="rId1" Type="http://schemas.openxmlformats.org/officeDocument/2006/relationships/tags" Target="../tags/tag22.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tags" Target="../tags/tag23.xml"/><Relationship Id="rId5" Type="http://schemas.openxmlformats.org/officeDocument/2006/relationships/image" Target="../media/image9.png"/><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4.xml"/><Relationship Id="rId1" Type="http://schemas.openxmlformats.org/officeDocument/2006/relationships/tags" Target="../tags/tag24.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4.xml"/><Relationship Id="rId1" Type="http://schemas.openxmlformats.org/officeDocument/2006/relationships/tags" Target="../tags/tag25.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4.xml"/><Relationship Id="rId1" Type="http://schemas.openxmlformats.org/officeDocument/2006/relationships/tags" Target="../tags/tag26.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4.xml"/><Relationship Id="rId1" Type="http://schemas.openxmlformats.org/officeDocument/2006/relationships/tags" Target="../tags/tag27.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4.xml"/><Relationship Id="rId1" Type="http://schemas.openxmlformats.org/officeDocument/2006/relationships/tags" Target="../tags/tag28.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xml"/><Relationship Id="rId1" Type="http://schemas.openxmlformats.org/officeDocument/2006/relationships/tags" Target="../tags/tag29.xml"/><Relationship Id="rId5" Type="http://schemas.openxmlformats.org/officeDocument/2006/relationships/image" Target="../media/image10.jpe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4.xml"/><Relationship Id="rId1" Type="http://schemas.openxmlformats.org/officeDocument/2006/relationships/tags" Target="../tags/tag30.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4.xml"/><Relationship Id="rId1" Type="http://schemas.openxmlformats.org/officeDocument/2006/relationships/tags" Target="../tags/tag31.xml"/><Relationship Id="rId5" Type="http://schemas.openxmlformats.org/officeDocument/2006/relationships/image" Target="../media/image11.JPG"/><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xml"/><Relationship Id="rId1" Type="http://schemas.openxmlformats.org/officeDocument/2006/relationships/tags" Target="../tags/tag32.xml"/><Relationship Id="rId5" Type="http://schemas.openxmlformats.org/officeDocument/2006/relationships/image" Target="../media/image12.png"/><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4.xml"/><Relationship Id="rId1" Type="http://schemas.openxmlformats.org/officeDocument/2006/relationships/tags" Target="../tags/tag33.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4.xml"/><Relationship Id="rId1" Type="http://schemas.openxmlformats.org/officeDocument/2006/relationships/tags" Target="../tags/tag34.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4.xml"/><Relationship Id="rId1" Type="http://schemas.openxmlformats.org/officeDocument/2006/relationships/tags" Target="../tags/tag35.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14.xml"/><Relationship Id="rId1" Type="http://schemas.openxmlformats.org/officeDocument/2006/relationships/tags" Target="../tags/tag36.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4.xml"/><Relationship Id="rId1" Type="http://schemas.openxmlformats.org/officeDocument/2006/relationships/tags" Target="../tags/tag37.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14.xml"/><Relationship Id="rId1" Type="http://schemas.openxmlformats.org/officeDocument/2006/relationships/tags" Target="../tags/tag38.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14.xml"/><Relationship Id="rId1" Type="http://schemas.openxmlformats.org/officeDocument/2006/relationships/tags" Target="../tags/tag39.xml"/><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14.xml"/><Relationship Id="rId1" Type="http://schemas.openxmlformats.org/officeDocument/2006/relationships/tags" Target="../tags/tag40.xml"/><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14.xml"/><Relationship Id="rId1" Type="http://schemas.openxmlformats.org/officeDocument/2006/relationships/tags" Target="../tags/tag41.xml"/><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14.xml"/><Relationship Id="rId1" Type="http://schemas.openxmlformats.org/officeDocument/2006/relationships/tags" Target="../tags/tag42.xml"/><Relationship Id="rId5" Type="http://schemas.openxmlformats.org/officeDocument/2006/relationships/image" Target="../media/image13.JPG"/><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13.xml"/><Relationship Id="rId1" Type="http://schemas.openxmlformats.org/officeDocument/2006/relationships/tags" Target="../tags/tag43.xml"/><Relationship Id="rId5" Type="http://schemas.openxmlformats.org/officeDocument/2006/relationships/image" Target="../media/image4.png"/><Relationship Id="rId4" Type="http://schemas.openxmlformats.org/officeDocument/2006/relationships/image" Target="../media/image14.jpeg"/></Relationships>
</file>

<file path=ppt/slides/_rels/slide4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57825" y="3919752"/>
            <a:ext cx="5216525" cy="39878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Prepared by Dr. Hayat Farag</a:t>
            </a:r>
          </a:p>
        </p:txBody>
      </p:sp>
      <p:sp>
        <p:nvSpPr>
          <p:cNvPr id="31" name="TextBox 30"/>
          <p:cNvSpPr txBox="1"/>
          <p:nvPr/>
        </p:nvSpPr>
        <p:spPr>
          <a:xfrm>
            <a:off x="393358" y="2508440"/>
            <a:ext cx="5216524" cy="1261884"/>
          </a:xfrm>
          <a:prstGeom prst="rect">
            <a:avLst/>
          </a:prstGeom>
          <a:noFill/>
        </p:spPr>
        <p:txBody>
          <a:bodyPr wrap="square" rtlCol="0">
            <a:spAutoFit/>
          </a:bodyPr>
          <a:lstStyle/>
          <a:p>
            <a:pPr algn="ctr"/>
            <a:r>
              <a:rPr lang="en-US" sz="3800" b="1" dirty="0">
                <a:solidFill>
                  <a:srgbClr val="00B0F0"/>
                </a:solidFill>
                <a:latin typeface="Times New Roman" panose="02020603050405020304" pitchFamily="18" charset="0"/>
                <a:cs typeface="Times New Roman" panose="02020603050405020304" pitchFamily="18" charset="0"/>
              </a:rPr>
              <a:t>Legal and Regulatory Issues</a:t>
            </a:r>
          </a:p>
        </p:txBody>
      </p:sp>
      <p:sp>
        <p:nvSpPr>
          <p:cNvPr id="34" name="Rectangle: Rounded Corners 33"/>
          <p:cNvSpPr/>
          <p:nvPr/>
        </p:nvSpPr>
        <p:spPr>
          <a:xfrm>
            <a:off x="158198" y="583908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4</a:t>
            </a:r>
          </a:p>
        </p:txBody>
      </p:sp>
      <p:sp>
        <p:nvSpPr>
          <p:cNvPr id="46" name="TextBox 45"/>
          <p:cNvSpPr txBox="1"/>
          <p:nvPr/>
        </p:nvSpPr>
        <p:spPr>
          <a:xfrm>
            <a:off x="329269" y="5104240"/>
            <a:ext cx="1949123"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MHA631</a:t>
            </a:r>
          </a:p>
          <a:p>
            <a:r>
              <a:rPr lang="en-US" sz="2000" dirty="0">
                <a:latin typeface="Times New Roman" panose="02020603050405020304" pitchFamily="18" charset="0"/>
                <a:cs typeface="Times New Roman" panose="02020603050405020304" pitchFamily="18" charset="0"/>
              </a:rPr>
              <a:t>Health Insurance</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04830"/>
    </mc:Choice>
    <mc:Fallback xmlns="">
      <p:transition spd="slow" advTm="20483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4072624" y="802093"/>
            <a:ext cx="3902032" cy="646331"/>
          </a:xfrm>
          <a:prstGeom prst="rect">
            <a:avLst/>
          </a:prstGeom>
          <a:noFill/>
        </p:spPr>
        <p:txBody>
          <a:bodyPr wrap="square" rtlCol="0">
            <a:spAutoFit/>
          </a:bodyPr>
          <a:lstStyle/>
          <a:p>
            <a:pPr algn="ctr"/>
            <a:r>
              <a:rPr lang="en-US" sz="3600" b="1" dirty="0">
                <a:latin typeface="Times New Roman" panose="02020603050405020304" pitchFamily="18" charset="0"/>
                <a:cs typeface="Times New Roman" panose="02020603050405020304" pitchFamily="18" charset="0"/>
              </a:rPr>
              <a:t>Objectives </a:t>
            </a:r>
          </a:p>
        </p:txBody>
      </p:sp>
      <p:sp>
        <p:nvSpPr>
          <p:cNvPr id="48" name="TextBox 47"/>
          <p:cNvSpPr txBox="1"/>
          <p:nvPr/>
        </p:nvSpPr>
        <p:spPr>
          <a:xfrm>
            <a:off x="825500" y="1946480"/>
            <a:ext cx="10541000" cy="3747757"/>
          </a:xfrm>
          <a:prstGeom prst="rect">
            <a:avLst/>
          </a:prstGeom>
          <a:noFill/>
        </p:spPr>
        <p:txBody>
          <a:bodyPr wrap="square" rtlCol="0">
            <a:spAutoFit/>
          </a:bodyPr>
          <a:lstStyle/>
          <a:p>
            <a:pPr marL="342900" lvl="0" indent="-342900" algn="just">
              <a:lnSpc>
                <a:spcPct val="200000"/>
              </a:lnSpc>
              <a:buFont typeface="Symbol" panose="05050102010706020507" pitchFamily="18" charset="2"/>
              <a:buChar char=""/>
            </a:pPr>
            <a:r>
              <a:rPr lang="en-US" sz="2450" kern="100" dirty="0">
                <a:effectLst/>
                <a:latin typeface="Times New Roman" panose="02020603050405020304" pitchFamily="18" charset="0"/>
                <a:ea typeface="Aptos" panose="020B0004020202020204" pitchFamily="34" charset="0"/>
                <a:cs typeface="Arial" panose="020B0604020202020204" pitchFamily="34" charset="0"/>
              </a:rPr>
              <a:t>Understand Legal and Regulatory Considerations.</a:t>
            </a:r>
          </a:p>
          <a:p>
            <a:pPr marL="342900" lvl="0" indent="-342900" algn="just">
              <a:lnSpc>
                <a:spcPct val="200000"/>
              </a:lnSpc>
              <a:buFont typeface="Symbol" panose="05050102010706020507" pitchFamily="18" charset="2"/>
              <a:buChar char=""/>
            </a:pPr>
            <a:r>
              <a:rPr lang="en-US" sz="2450" kern="100" dirty="0">
                <a:latin typeface="Times New Roman" panose="02020603050405020304" pitchFamily="18" charset="0"/>
                <a:ea typeface="Aptos" panose="020B0004020202020204" pitchFamily="34" charset="0"/>
                <a:cs typeface="Arial" panose="020B0604020202020204" pitchFamily="34" charset="0"/>
              </a:rPr>
              <a:t>Explore Retention of Records.</a:t>
            </a:r>
          </a:p>
          <a:p>
            <a:pPr marL="342900" lvl="0" indent="-342900" algn="just">
              <a:lnSpc>
                <a:spcPct val="200000"/>
              </a:lnSpc>
              <a:buFont typeface="Symbol" panose="05050102010706020507" pitchFamily="18" charset="2"/>
              <a:buChar char=""/>
            </a:pPr>
            <a:r>
              <a:rPr lang="en-US" sz="2450" kern="100" dirty="0">
                <a:latin typeface="Times New Roman" panose="02020603050405020304" pitchFamily="18" charset="0"/>
                <a:ea typeface="Aptos" panose="020B0004020202020204" pitchFamily="34" charset="0"/>
                <a:cs typeface="Arial" panose="020B0604020202020204" pitchFamily="34" charset="0"/>
              </a:rPr>
              <a:t>Discuss the Provisions of Health Insurance Portability and Accountability Act (HIPAA), such as fraud and abuse guidelines, electronic health information transaction standards, and privacy and security standards for health information.</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p14:dur="10" advTm="141560"/>
    </mc:Choice>
    <mc:Fallback xmlns="">
      <p:transition advTm="14156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389596-9DC9-43C4-5D32-2FED9DD035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CF6653-FB3D-F869-E0A3-CECA4900E1C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F3A5310-1DE6-F47B-0906-BA3A8B19722D}"/>
              </a:ext>
            </a:extLst>
          </p:cNvPr>
          <p:cNvSpPr txBox="1"/>
          <p:nvPr/>
        </p:nvSpPr>
        <p:spPr>
          <a:xfrm>
            <a:off x="2449360" y="736342"/>
            <a:ext cx="7229489"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effectLst/>
                <a:latin typeface="Times New Roman" panose="02020603050405020304" pitchFamily="18" charset="0"/>
                <a:ea typeface="Aptos" panose="020B0004020202020204" pitchFamily="34" charset="0"/>
                <a:cs typeface="Arial" panose="020B0604020202020204" pitchFamily="34" charset="0"/>
              </a:rPr>
              <a:t>Introduction to Legal and Regulatory Considerations</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FAA0A37B-D601-B2BC-7CA1-372CAF1435C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ABC713D2-3039-DCEA-9727-9BDDF31010FE}"/>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67CC43C-A38F-8F59-CF69-FED6D7B37031}"/>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3D732FC7-7226-90A6-A1E3-9C864B43B719}"/>
              </a:ext>
            </a:extLst>
          </p:cNvPr>
          <p:cNvSpPr txBox="1"/>
          <p:nvPr/>
        </p:nvSpPr>
        <p:spPr>
          <a:xfrm>
            <a:off x="919748" y="2121491"/>
            <a:ext cx="10084050" cy="3899016"/>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300" kern="100" dirty="0">
                <a:latin typeface="Times New Roman" panose="02020603050405020304" pitchFamily="18" charset="0"/>
                <a:ea typeface="Aptos" panose="020B0004020202020204" pitchFamily="34" charset="0"/>
                <a:cs typeface="Arial" panose="020B0604020202020204" pitchFamily="34" charset="0"/>
              </a:rPr>
              <a:t>The health insurance specialist must be knowledgeable about laws and regulations for maintaining patient records and processing health insurance claims.</a:t>
            </a:r>
          </a:p>
          <a:p>
            <a:pPr marL="285750" marR="0" indent="-285750" algn="just">
              <a:lnSpc>
                <a:spcPct val="150000"/>
              </a:lnSpc>
              <a:spcAft>
                <a:spcPts val="600"/>
              </a:spcAft>
              <a:buFont typeface="Arial" panose="020B0604020202020204" pitchFamily="34" charset="0"/>
              <a:buChar char="•"/>
            </a:pPr>
            <a:r>
              <a:rPr lang="en-US" sz="2300" b="1" kern="100" dirty="0">
                <a:latin typeface="Times New Roman" panose="02020603050405020304" pitchFamily="18" charset="0"/>
                <a:ea typeface="Aptos" panose="020B0004020202020204" pitchFamily="34" charset="0"/>
                <a:cs typeface="Arial" panose="020B0604020202020204" pitchFamily="34" charset="0"/>
              </a:rPr>
              <a:t>Federal and state statutes (or statutory law) </a:t>
            </a:r>
            <a:r>
              <a:rPr lang="en-US" sz="2300" kern="100" dirty="0">
                <a:latin typeface="Times New Roman" panose="02020603050405020304" pitchFamily="18" charset="0"/>
                <a:ea typeface="Aptos" panose="020B0004020202020204" pitchFamily="34" charset="0"/>
                <a:cs typeface="Arial" panose="020B0604020202020204" pitchFamily="34" charset="0"/>
              </a:rPr>
              <a:t>are laws passed by legislative bodies (e.g., federal Congress and state legislatures). </a:t>
            </a:r>
          </a:p>
          <a:p>
            <a:pPr marL="285750" marR="0" indent="-285750" algn="just">
              <a:lnSpc>
                <a:spcPct val="150000"/>
              </a:lnSpc>
              <a:spcAft>
                <a:spcPts val="600"/>
              </a:spcAft>
              <a:buFont typeface="Arial" panose="020B0604020202020204" pitchFamily="34" charset="0"/>
              <a:buChar char="•"/>
            </a:pPr>
            <a:r>
              <a:rPr lang="en-US" sz="2300" kern="100" dirty="0">
                <a:latin typeface="Times New Roman" panose="02020603050405020304" pitchFamily="18" charset="0"/>
                <a:ea typeface="Aptos" panose="020B0004020202020204" pitchFamily="34" charset="0"/>
                <a:cs typeface="Arial" panose="020B0604020202020204" pitchFamily="34" charset="0"/>
              </a:rPr>
              <a:t>These laws are then implemented as regulations, which are guidelines written by administrative agencies (e.g., CMS).</a:t>
            </a:r>
          </a:p>
        </p:txBody>
      </p:sp>
      <p:pic>
        <p:nvPicPr>
          <p:cNvPr id="7" name="Graphic 21">
            <a:extLst>
              <a:ext uri="{FF2B5EF4-FFF2-40B4-BE49-F238E27FC236}">
                <a16:creationId xmlns:a16="http://schemas.microsoft.com/office/drawing/2014/main" id="{A24A8651-5356-C8BF-6E6C-FB6F86067E8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22938883"/>
      </p:ext>
    </p:extLst>
  </p:cSld>
  <p:clrMapOvr>
    <a:masterClrMapping/>
  </p:clrMapOvr>
  <mc:AlternateContent xmlns:mc="http://schemas.openxmlformats.org/markup-compatibility/2006" xmlns:p14="http://schemas.microsoft.com/office/powerpoint/2010/main">
    <mc:Choice Requires="p14">
      <p:transition p14:dur="10" advTm="142310"/>
    </mc:Choice>
    <mc:Fallback xmlns="">
      <p:transition advTm="14231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EF4776-1B86-068D-CD54-1C97896920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BE1CF1-B3E6-FF20-0D0C-8A92935525A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2B3D38C-A336-8D71-21B6-259FB9C9B0EE}"/>
              </a:ext>
            </a:extLst>
          </p:cNvPr>
          <p:cNvSpPr txBox="1"/>
          <p:nvPr/>
        </p:nvSpPr>
        <p:spPr>
          <a:xfrm>
            <a:off x="2449360" y="736342"/>
            <a:ext cx="7229489"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effectLst/>
                <a:latin typeface="Times New Roman" panose="02020603050405020304" pitchFamily="18" charset="0"/>
                <a:ea typeface="Aptos" panose="020B0004020202020204" pitchFamily="34" charset="0"/>
                <a:cs typeface="Arial" panose="020B0604020202020204" pitchFamily="34" charset="0"/>
              </a:rPr>
              <a:t>Introduction to Legal and Regulatory Considerations</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295AC2A1-A07A-2511-37FA-05AA1D7DFA5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037EB25-3A63-A318-3373-99483E9060A6}"/>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AB96568-B316-6724-24AF-67EC59838D22}"/>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83986296-6358-5C63-C3F5-6690FA77BD6C}"/>
              </a:ext>
            </a:extLst>
          </p:cNvPr>
          <p:cNvSpPr txBox="1"/>
          <p:nvPr/>
        </p:nvSpPr>
        <p:spPr>
          <a:xfrm>
            <a:off x="919748" y="2121491"/>
            <a:ext cx="10084050" cy="3899016"/>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300" kern="100" dirty="0">
                <a:latin typeface="Times New Roman" panose="02020603050405020304" pitchFamily="18" charset="0"/>
                <a:ea typeface="Aptos" panose="020B0004020202020204" pitchFamily="34" charset="0"/>
                <a:cs typeface="Arial" panose="020B0604020202020204" pitchFamily="34" charset="0"/>
              </a:rPr>
              <a:t>Federal laws and regulations affect health care in that they govern programs such as Medicare, Medicaid, TRICARE, and the Federal Employees Health Benefit Plans (FEHBP). </a:t>
            </a:r>
          </a:p>
          <a:p>
            <a:pPr marL="285750" marR="0" indent="-285750" algn="just">
              <a:lnSpc>
                <a:spcPct val="150000"/>
              </a:lnSpc>
              <a:spcAft>
                <a:spcPts val="600"/>
              </a:spcAft>
              <a:buFont typeface="Arial" panose="020B0604020202020204" pitchFamily="34" charset="0"/>
              <a:buChar char="•"/>
            </a:pPr>
            <a:r>
              <a:rPr lang="en-US" sz="2300" kern="100" dirty="0">
                <a:latin typeface="Times New Roman" panose="02020603050405020304" pitchFamily="18" charset="0"/>
                <a:ea typeface="Aptos" panose="020B0004020202020204" pitchFamily="34" charset="0"/>
                <a:cs typeface="Arial" panose="020B0604020202020204" pitchFamily="34" charset="0"/>
              </a:rPr>
              <a:t>State laws regulate insurance companies, recordkeeping practices, and provider licensing. </a:t>
            </a:r>
          </a:p>
          <a:p>
            <a:pPr marL="285750" marR="0" indent="-285750" algn="just">
              <a:lnSpc>
                <a:spcPct val="150000"/>
              </a:lnSpc>
              <a:spcAft>
                <a:spcPts val="600"/>
              </a:spcAft>
              <a:buFont typeface="Arial" panose="020B0604020202020204" pitchFamily="34" charset="0"/>
              <a:buChar char="•"/>
            </a:pPr>
            <a:r>
              <a:rPr lang="en-US" sz="2300" kern="100" dirty="0">
                <a:latin typeface="Times New Roman" panose="02020603050405020304" pitchFamily="18" charset="0"/>
                <a:ea typeface="Aptos" panose="020B0004020202020204" pitchFamily="34" charset="0"/>
                <a:cs typeface="Arial" panose="020B0604020202020204" pitchFamily="34" charset="0"/>
              </a:rPr>
              <a:t>State insurance departments determine coverage issues for insurance policies (contracts) and state workers’ compensation plans.</a:t>
            </a:r>
          </a:p>
        </p:txBody>
      </p:sp>
      <p:pic>
        <p:nvPicPr>
          <p:cNvPr id="7" name="Graphic 21">
            <a:extLst>
              <a:ext uri="{FF2B5EF4-FFF2-40B4-BE49-F238E27FC236}">
                <a16:creationId xmlns:a16="http://schemas.microsoft.com/office/drawing/2014/main" id="{2A05F589-709C-7E3F-F869-4B4F266F55C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641373918"/>
      </p:ext>
    </p:extLst>
  </p:cSld>
  <p:clrMapOvr>
    <a:masterClrMapping/>
  </p:clrMapOvr>
  <mc:AlternateContent xmlns:mc="http://schemas.openxmlformats.org/markup-compatibility/2006" xmlns:p14="http://schemas.microsoft.com/office/powerpoint/2010/main">
    <mc:Choice Requires="p14">
      <p:transition p14:dur="10" advTm="161728"/>
    </mc:Choice>
    <mc:Fallback xmlns="">
      <p:transition advTm="16172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00AC2-0451-7A56-C5B2-11FFE200EC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D2313C-172A-2ED9-8941-1C641BB11FA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4BA69822-1008-3141-C17A-1195F06F4B2C}"/>
              </a:ext>
            </a:extLst>
          </p:cNvPr>
          <p:cNvSpPr txBox="1"/>
          <p:nvPr/>
        </p:nvSpPr>
        <p:spPr>
          <a:xfrm>
            <a:off x="2449360" y="736342"/>
            <a:ext cx="7229489"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effectLst/>
                <a:latin typeface="Times New Roman" panose="02020603050405020304" pitchFamily="18" charset="0"/>
                <a:ea typeface="Aptos" panose="020B0004020202020204" pitchFamily="34" charset="0"/>
                <a:cs typeface="Arial" panose="020B0604020202020204" pitchFamily="34" charset="0"/>
              </a:rPr>
              <a:t>Introduction to Legal and Regulatory Considerations</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2494376-4726-5278-0C8C-E8E2167A3A7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8F4B6F27-7D54-3004-DC4D-D3303A089050}"/>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92CDAD8-4860-EBE9-5F5D-F7CC48F1F1AB}"/>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F851776F-101D-8B0E-86B0-151CEE17CF54}"/>
              </a:ext>
            </a:extLst>
          </p:cNvPr>
          <p:cNvSpPr txBox="1"/>
          <p:nvPr/>
        </p:nvSpPr>
        <p:spPr>
          <a:xfrm>
            <a:off x="919748" y="2121491"/>
            <a:ext cx="10084050" cy="4183709"/>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10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Civil law </a:t>
            </a:r>
            <a:r>
              <a:rPr lang="en-US" sz="2100" kern="100" dirty="0">
                <a:latin typeface="Times New Roman" panose="02020603050405020304" pitchFamily="18" charset="0"/>
                <a:ea typeface="Aptos" panose="020B0004020202020204" pitchFamily="34" charset="0"/>
                <a:cs typeface="Arial" panose="020B0604020202020204" pitchFamily="34" charset="0"/>
              </a:rPr>
              <a:t>deals with all areas of the law that are not classified as criminal.</a:t>
            </a:r>
          </a:p>
          <a:p>
            <a:pPr marL="285750" marR="0" indent="-285750" algn="just">
              <a:lnSpc>
                <a:spcPct val="150000"/>
              </a:lnSpc>
              <a:spcAft>
                <a:spcPts val="600"/>
              </a:spcAft>
              <a:buFont typeface="Arial" panose="020B0604020202020204" pitchFamily="34" charset="0"/>
              <a:buChar char="•"/>
            </a:pPr>
            <a:r>
              <a:rPr lang="en-US" sz="2100" b="1" kern="100" dirty="0">
                <a:solidFill>
                  <a:srgbClr val="0070C0"/>
                </a:solidFill>
                <a:latin typeface="Times New Roman" panose="02020603050405020304" pitchFamily="18" charset="0"/>
                <a:cs typeface="Arial" panose="020B0604020202020204" pitchFamily="34" charset="0"/>
              </a:rPr>
              <a:t>Criminal law</a:t>
            </a:r>
            <a:r>
              <a:rPr lang="en-US" sz="2100" b="1" kern="100" dirty="0">
                <a:latin typeface="Times New Roman" panose="02020603050405020304" pitchFamily="18" charset="0"/>
                <a:ea typeface="Aptos" panose="020B0004020202020204" pitchFamily="34" charset="0"/>
                <a:cs typeface="Arial" panose="020B0604020202020204" pitchFamily="34" charset="0"/>
              </a:rPr>
              <a:t> </a:t>
            </a:r>
            <a:r>
              <a:rPr lang="en-US" sz="2100" kern="100" dirty="0">
                <a:latin typeface="Times New Roman" panose="02020603050405020304" pitchFamily="18" charset="0"/>
                <a:ea typeface="Aptos" panose="020B0004020202020204" pitchFamily="34" charset="0"/>
                <a:cs typeface="Arial" panose="020B0604020202020204" pitchFamily="34" charset="0"/>
              </a:rPr>
              <a:t>is public law (statute or ordinance) that defines crimes and their prosecution.</a:t>
            </a:r>
          </a:p>
          <a:p>
            <a:pPr marL="285750" marR="0" indent="-285750" algn="just">
              <a:lnSpc>
                <a:spcPct val="150000"/>
              </a:lnSpc>
              <a:spcAft>
                <a:spcPts val="600"/>
              </a:spcAft>
              <a:buFont typeface="Arial" panose="020B0604020202020204" pitchFamily="34" charset="0"/>
              <a:buChar char="•"/>
            </a:pPr>
            <a:r>
              <a:rPr lang="en-US" sz="2100" kern="100" dirty="0">
                <a:latin typeface="Times New Roman" panose="02020603050405020304" pitchFamily="18" charset="0"/>
                <a:ea typeface="Aptos" panose="020B0004020202020204" pitchFamily="34" charset="0"/>
                <a:cs typeface="Arial" panose="020B0604020202020204" pitchFamily="34" charset="0"/>
              </a:rPr>
              <a:t>A </a:t>
            </a:r>
            <a:r>
              <a:rPr lang="en-US" sz="2100" b="1" kern="100" dirty="0">
                <a:solidFill>
                  <a:srgbClr val="0070C0"/>
                </a:solidFill>
                <a:latin typeface="Times New Roman" panose="02020603050405020304" pitchFamily="18" charset="0"/>
                <a:cs typeface="Arial" panose="020B0604020202020204" pitchFamily="34" charset="0"/>
              </a:rPr>
              <a:t>subpoena</a:t>
            </a:r>
            <a:r>
              <a:rPr lang="en-US" sz="2100" kern="100" dirty="0">
                <a:latin typeface="Times New Roman" panose="02020603050405020304" pitchFamily="18" charset="0"/>
                <a:ea typeface="Aptos" panose="020B0004020202020204" pitchFamily="34" charset="0"/>
                <a:cs typeface="Arial" panose="020B0604020202020204" pitchFamily="34" charset="0"/>
              </a:rPr>
              <a:t> is an order of the court that requires a witness to appear at a particular time and place to testify. A </a:t>
            </a:r>
            <a:r>
              <a:rPr lang="en-US" sz="2100" b="1" kern="100" dirty="0">
                <a:solidFill>
                  <a:srgbClr val="0070C0"/>
                </a:solidFill>
                <a:latin typeface="Times New Roman" panose="02020603050405020304" pitchFamily="18" charset="0"/>
                <a:cs typeface="Arial" panose="020B0604020202020204" pitchFamily="34" charset="0"/>
              </a:rPr>
              <a:t>subpoena duces tecum </a:t>
            </a:r>
            <a:r>
              <a:rPr lang="en-US" sz="2100" kern="100" dirty="0">
                <a:latin typeface="Times New Roman" panose="02020603050405020304" pitchFamily="18" charset="0"/>
                <a:ea typeface="Aptos" panose="020B0004020202020204" pitchFamily="34" charset="0"/>
                <a:cs typeface="Arial" panose="020B0604020202020204" pitchFamily="34" charset="0"/>
              </a:rPr>
              <a:t>requires documents (e.g., patient record) to be produced. A subpoena is used to obtain witness testimony at trial and at </a:t>
            </a:r>
            <a:r>
              <a:rPr lang="en-US" sz="2100" b="1" kern="100" dirty="0">
                <a:latin typeface="Times New Roman" panose="02020603050405020304" pitchFamily="18" charset="0"/>
                <a:ea typeface="Aptos" panose="020B0004020202020204" pitchFamily="34" charset="0"/>
                <a:cs typeface="Arial" panose="020B0604020202020204" pitchFamily="34" charset="0"/>
              </a:rPr>
              <a:t>deposition</a:t>
            </a:r>
            <a:r>
              <a:rPr lang="en-US" sz="2100" kern="100" dirty="0">
                <a:latin typeface="Times New Roman" panose="02020603050405020304" pitchFamily="18" charset="0"/>
                <a:ea typeface="Aptos" panose="020B0004020202020204" pitchFamily="34" charset="0"/>
                <a:cs typeface="Arial" panose="020B0604020202020204" pitchFamily="34" charset="0"/>
              </a:rPr>
              <a:t>, which is testimony under oath taken outside of court (e.g., at the provider’s office).</a:t>
            </a:r>
          </a:p>
          <a:p>
            <a:pPr marL="285750" marR="0" indent="-285750" algn="just">
              <a:lnSpc>
                <a:spcPct val="150000"/>
              </a:lnSpc>
              <a:spcAft>
                <a:spcPts val="600"/>
              </a:spcAft>
              <a:buFont typeface="Arial" panose="020B0604020202020204" pitchFamily="34" charset="0"/>
              <a:buChar char="•"/>
            </a:pPr>
            <a:endParaRPr lang="en-US" sz="2300" kern="100" dirty="0">
              <a:latin typeface="Times New Roman" panose="02020603050405020304" pitchFamily="18" charset="0"/>
              <a:ea typeface="Aptos" panose="020B000402020202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3C7282A3-8CA4-7681-8122-BAD01108513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580934036"/>
      </p:ext>
    </p:extLst>
  </p:cSld>
  <p:clrMapOvr>
    <a:masterClrMapping/>
  </p:clrMapOvr>
  <mc:AlternateContent xmlns:mc="http://schemas.openxmlformats.org/markup-compatibility/2006" xmlns:p14="http://schemas.microsoft.com/office/powerpoint/2010/main">
    <mc:Choice Requires="p14">
      <p:transition p14:dur="10" advTm="268209"/>
    </mc:Choice>
    <mc:Fallback xmlns="">
      <p:transition advTm="26820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FE1347-C516-DDFA-DF27-AC381F400E1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8073AF-3D46-2C55-90FA-1C2699FFEFC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3044B01-BD49-FD45-7E48-403A20440E13}"/>
              </a:ext>
            </a:extLst>
          </p:cNvPr>
          <p:cNvSpPr txBox="1"/>
          <p:nvPr/>
        </p:nvSpPr>
        <p:spPr>
          <a:xfrm>
            <a:off x="2449360" y="736342"/>
            <a:ext cx="7229489"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effectLst/>
                <a:latin typeface="Times New Roman" panose="02020603050405020304" pitchFamily="18" charset="0"/>
                <a:ea typeface="Aptos" panose="020B0004020202020204" pitchFamily="34" charset="0"/>
                <a:cs typeface="Arial" panose="020B0604020202020204" pitchFamily="34" charset="0"/>
              </a:rPr>
              <a:t>Introduction to Legal and Regulatory Considerations</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CB3249FB-BDC9-0113-1800-B25CB18DB57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295AE175-477E-EC1C-CC8C-2E1CC982C82A}"/>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ED5CB72-033B-B81F-D97C-C4BAEAF69FFE}"/>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C62D54DB-492E-DD96-4DDF-203089745B4B}"/>
              </a:ext>
            </a:extLst>
          </p:cNvPr>
          <p:cNvSpPr txBox="1"/>
          <p:nvPr/>
        </p:nvSpPr>
        <p:spPr>
          <a:xfrm>
            <a:off x="919748" y="2121491"/>
            <a:ext cx="10084050" cy="3426900"/>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In civil cases (e.g., malpractice), the provider might be required to complete an </a:t>
            </a:r>
            <a:r>
              <a:rPr lang="en-US" sz="2400" b="1" kern="100" dirty="0">
                <a:solidFill>
                  <a:srgbClr val="0070C0"/>
                </a:solidFill>
                <a:latin typeface="Times New Roman" panose="02020603050405020304" pitchFamily="18" charset="0"/>
                <a:cs typeface="Arial" panose="020B0604020202020204" pitchFamily="34" charset="0"/>
              </a:rPr>
              <a:t>interrogatory</a:t>
            </a:r>
            <a:r>
              <a:rPr lang="en-US" sz="2400" kern="100" dirty="0">
                <a:latin typeface="Times New Roman" panose="02020603050405020304" pitchFamily="18" charset="0"/>
                <a:ea typeface="Aptos" panose="020B0004020202020204" pitchFamily="34" charset="0"/>
                <a:cs typeface="Arial" panose="020B0604020202020204" pitchFamily="34" charset="0"/>
              </a:rPr>
              <a:t>, which is a document containing a list of questions that must be answered in writing.</a:t>
            </a:r>
          </a:p>
          <a:p>
            <a:pPr marL="285750" marR="0" indent="-285750" algn="just">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The Federal Register is a legal newspaper published every business day by the National Archives and Records Administration (NARA). It is available in paper form, on microfiche, and online.</a:t>
            </a:r>
          </a:p>
        </p:txBody>
      </p:sp>
      <p:pic>
        <p:nvPicPr>
          <p:cNvPr id="7" name="Graphic 21">
            <a:extLst>
              <a:ext uri="{FF2B5EF4-FFF2-40B4-BE49-F238E27FC236}">
                <a16:creationId xmlns:a16="http://schemas.microsoft.com/office/drawing/2014/main" id="{815E6593-F8EE-472E-70CE-F31ABD37B98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642216238"/>
      </p:ext>
    </p:extLst>
  </p:cSld>
  <p:clrMapOvr>
    <a:masterClrMapping/>
  </p:clrMapOvr>
  <mc:AlternateContent xmlns:mc="http://schemas.openxmlformats.org/markup-compatibility/2006" xmlns:p14="http://schemas.microsoft.com/office/powerpoint/2010/main">
    <mc:Choice Requires="p14">
      <p:transition p14:dur="10" advTm="142451"/>
    </mc:Choice>
    <mc:Fallback xmlns="">
      <p:transition advTm="14245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96725A-6E59-2BDE-E709-52EBE902E42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668F5CD-59E1-EE5B-4967-0CC149620A2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89E1E15-B03A-5CAD-AF36-0355BC1E014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18CFDD9-8BC8-AF8F-FC31-6BC810F4B995}"/>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211DCCA9-BB04-5813-2B58-A1B8C93D6CF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036C234-7A25-5C43-444E-B6FAE620E030}"/>
              </a:ext>
            </a:extLst>
          </p:cNvPr>
          <p:cNvSpPr txBox="1"/>
          <p:nvPr/>
        </p:nvSpPr>
        <p:spPr>
          <a:xfrm>
            <a:off x="1675976" y="2976471"/>
            <a:ext cx="7275087" cy="986360"/>
          </a:xfrm>
          <a:prstGeom prst="rect">
            <a:avLst/>
          </a:prstGeom>
          <a:noFill/>
        </p:spPr>
        <p:txBody>
          <a:bodyPr wrap="square" rtlCol="0">
            <a:spAutoFit/>
          </a:bodyPr>
          <a:lstStyle/>
          <a:p>
            <a:pPr marL="0" marR="0" algn="just">
              <a:lnSpc>
                <a:spcPct val="150000"/>
              </a:lnSpc>
              <a:spcAft>
                <a:spcPts val="600"/>
              </a:spcAft>
            </a:pPr>
            <a:r>
              <a:rPr lang="en-US" sz="4400" b="1" kern="100" dirty="0">
                <a:effectLst/>
                <a:latin typeface="Times New Roman" panose="02020603050405020304" pitchFamily="18" charset="0"/>
                <a:ea typeface="Aptos" panose="020B0004020202020204" pitchFamily="34" charset="0"/>
                <a:cs typeface="Arial" panose="020B0604020202020204" pitchFamily="34" charset="0"/>
              </a:rPr>
              <a:t>Retention of Records</a:t>
            </a:r>
            <a:endParaRPr lang="en-US" sz="4000" kern="100" dirty="0">
              <a:effectLst/>
              <a:latin typeface="Times New Roman" panose="02020603050405020304" pitchFamily="18" charset="0"/>
              <a:ea typeface="Aptos" panose="020B000402020202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8A87457E-6B19-515D-A4A1-EC578EE7982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58893" y="1285192"/>
            <a:ext cx="5716822" cy="42876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extLst>
      <p:ext uri="{BB962C8B-B14F-4D97-AF65-F5344CB8AC3E}">
        <p14:creationId xmlns:p14="http://schemas.microsoft.com/office/powerpoint/2010/main" val="2621586115"/>
      </p:ext>
    </p:extLst>
  </p:cSld>
  <p:clrMapOvr>
    <a:masterClrMapping/>
  </p:clrMapOvr>
  <mc:AlternateContent xmlns:mc="http://schemas.openxmlformats.org/markup-compatibility/2006" xmlns:p14="http://schemas.microsoft.com/office/powerpoint/2010/main">
    <mc:Choice Requires="p14">
      <p:transition spd="slow" p14:dur="2000" advTm="210390"/>
    </mc:Choice>
    <mc:Fallback xmlns="">
      <p:transition spd="slow" advTm="21039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028B8-F051-35F1-58CF-026A172EB6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E5170A-A494-BEF8-D9F3-AAE41105725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2AC1CF8-30C9-F13F-9C83-47F6B030585C}"/>
              </a:ext>
            </a:extLst>
          </p:cNvPr>
          <p:cNvSpPr txBox="1"/>
          <p:nvPr/>
        </p:nvSpPr>
        <p:spPr>
          <a:xfrm>
            <a:off x="2871140" y="935396"/>
            <a:ext cx="697871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Retention of Records</a:t>
            </a:r>
            <a:endParaRPr kumimoji="0" lang="en-US" sz="40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71FA9FC2-A0A7-5802-57DB-D63C465CED8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AD7892D8-B574-4CF3-AD9E-382113245472}"/>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4640830-5C50-C047-C544-DFACDF3ACA77}"/>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5B2A482B-E6A0-7035-54C4-F6D14C9630FA}"/>
              </a:ext>
            </a:extLst>
          </p:cNvPr>
          <p:cNvSpPr txBox="1"/>
          <p:nvPr/>
        </p:nvSpPr>
        <p:spPr>
          <a:xfrm>
            <a:off x="919748" y="2121491"/>
            <a:ext cx="10084050" cy="4088940"/>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100" b="1" kern="100" dirty="0">
                <a:solidFill>
                  <a:srgbClr val="0070C0"/>
                </a:solidFill>
                <a:latin typeface="Times New Roman" panose="02020603050405020304" pitchFamily="18" charset="0"/>
                <a:cs typeface="Arial" panose="020B0604020202020204" pitchFamily="34" charset="0"/>
              </a:rPr>
              <a:t>Record retention </a:t>
            </a:r>
            <a:r>
              <a:rPr lang="en-US" sz="2100" kern="100" dirty="0">
                <a:latin typeface="Times New Roman" panose="02020603050405020304" pitchFamily="18" charset="0"/>
                <a:cs typeface="Arial" panose="020B0604020202020204" pitchFamily="34" charset="0"/>
              </a:rPr>
              <a:t>is the storage of documentation for an established period of time, usually mandated by federal and/or state law.</a:t>
            </a:r>
          </a:p>
          <a:p>
            <a:pPr marL="342900" indent="-342900" algn="just">
              <a:lnSpc>
                <a:spcPct val="150000"/>
              </a:lnSpc>
              <a:spcAft>
                <a:spcPts val="600"/>
              </a:spcAft>
              <a:buFont typeface="Arial" panose="020B0604020202020204" pitchFamily="34" charset="0"/>
              <a:buChar char="•"/>
            </a:pPr>
            <a:r>
              <a:rPr lang="en-US" sz="2100" kern="100" dirty="0">
                <a:latin typeface="Times New Roman" panose="02020603050405020304" pitchFamily="18" charset="0"/>
                <a:cs typeface="Arial" panose="020B0604020202020204" pitchFamily="34" charset="0"/>
              </a:rPr>
              <a:t>Its </a:t>
            </a:r>
            <a:r>
              <a:rPr lang="en-US" sz="2100" kern="100" dirty="0">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purpose</a:t>
            </a:r>
            <a:r>
              <a:rPr lang="en-US" sz="2100" kern="100" dirty="0">
                <a:latin typeface="Times New Roman" panose="02020603050405020304" pitchFamily="18" charset="0"/>
                <a:cs typeface="Arial" panose="020B0604020202020204" pitchFamily="34" charset="0"/>
              </a:rPr>
              <a:t> is to ensure the availability of records for use by government agencies and other third parties (e.g., insurance audit, quality of care review). </a:t>
            </a:r>
          </a:p>
          <a:p>
            <a:pPr marL="342900" indent="-342900" algn="just">
              <a:lnSpc>
                <a:spcPct val="150000"/>
              </a:lnSpc>
              <a:spcAft>
                <a:spcPts val="600"/>
              </a:spcAft>
              <a:buFont typeface="Arial" panose="020B0604020202020204" pitchFamily="34" charset="0"/>
              <a:buChar char="•"/>
            </a:pPr>
            <a:r>
              <a:rPr lang="en-US" sz="2100" kern="100" dirty="0">
                <a:latin typeface="Times New Roman" panose="02020603050405020304" pitchFamily="18" charset="0"/>
                <a:cs typeface="Arial" panose="020B0604020202020204" pitchFamily="34" charset="0"/>
              </a:rPr>
              <a:t>It is acceptable to store medical records and insurance claims (including attachments submitted to third-party payers) in a format other than original hard copy if the storage medium (e.g., microfilm, scanned images) accurately reproduces all original documents.</a:t>
            </a:r>
          </a:p>
          <a:p>
            <a:pPr marL="342900" indent="-342900" algn="just">
              <a:lnSpc>
                <a:spcPct val="150000"/>
              </a:lnSpc>
              <a:spcAft>
                <a:spcPts val="600"/>
              </a:spcAft>
              <a:buFont typeface="Arial" panose="020B0604020202020204" pitchFamily="34" charset="0"/>
              <a:buChar char="•"/>
            </a:pPr>
            <a:endParaRPr kumimoji="0" lang="en-US"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1561388A-A042-F942-6CFC-33369F7677C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324170044"/>
      </p:ext>
    </p:extLst>
  </p:cSld>
  <p:clrMapOvr>
    <a:masterClrMapping/>
  </p:clrMapOvr>
  <mc:AlternateContent xmlns:mc="http://schemas.openxmlformats.org/markup-compatibility/2006" xmlns:p14="http://schemas.microsoft.com/office/powerpoint/2010/main">
    <mc:Choice Requires="p14">
      <p:transition p14:dur="10" advTm="180568"/>
    </mc:Choice>
    <mc:Fallback xmlns="">
      <p:transition advTm="18056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33F98C-CFF9-6DB1-AC6B-6652CBBF64C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4775E1-F462-C905-56AA-6D72FD62302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36BE728-C2BF-8CFC-E8A9-AD10BD550427}"/>
              </a:ext>
            </a:extLst>
          </p:cNvPr>
          <p:cNvSpPr txBox="1"/>
          <p:nvPr/>
        </p:nvSpPr>
        <p:spPr>
          <a:xfrm>
            <a:off x="2871140" y="935396"/>
            <a:ext cx="697871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Retention of Records</a:t>
            </a:r>
            <a:endParaRPr kumimoji="0" lang="en-US" sz="40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05F7345C-3351-D546-555A-D91D9F9C2F2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5E4B1DC0-371C-A4D5-2D6C-E8027D3287F7}"/>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A2F6E0-AFEB-18E5-F21B-00F7D0E36EAC}"/>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C73A609F-B685-7C8A-0A7F-8854F073031E}"/>
              </a:ext>
            </a:extLst>
          </p:cNvPr>
          <p:cNvSpPr txBox="1"/>
          <p:nvPr/>
        </p:nvSpPr>
        <p:spPr>
          <a:xfrm>
            <a:off x="919748" y="2121491"/>
            <a:ext cx="10084050" cy="3969805"/>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800" kern="100" dirty="0">
                <a:latin typeface="Times New Roman" panose="02020603050405020304" pitchFamily="18" charset="0"/>
                <a:cs typeface="Arial" panose="020B0604020202020204" pitchFamily="34" charset="0"/>
              </a:rPr>
              <a:t>The Health Insurance Portability and Accountability Act (HIPAA) mandates the retention of health insurance claims and accounting records for a minimum of </a:t>
            </a:r>
            <a:r>
              <a:rPr lang="en-US" sz="2800" kern="100" dirty="0">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6 years</a:t>
            </a:r>
            <a:r>
              <a:rPr lang="en-US" sz="2800" kern="100" dirty="0">
                <a:latin typeface="Times New Roman" panose="02020603050405020304" pitchFamily="18" charset="0"/>
                <a:cs typeface="Arial" panose="020B0604020202020204" pitchFamily="34" charset="0"/>
              </a:rPr>
              <a:t>, unless state law specifies a longer period.</a:t>
            </a:r>
          </a:p>
          <a:p>
            <a:pPr marL="342900" indent="-342900" algn="just">
              <a:lnSpc>
                <a:spcPct val="150000"/>
              </a:lnSpc>
              <a:spcAft>
                <a:spcPts val="600"/>
              </a:spcAft>
              <a:buFont typeface="Arial" panose="020B0604020202020204" pitchFamily="34" charset="0"/>
              <a:buChar char="•"/>
            </a:pPr>
            <a:r>
              <a:rPr lang="en-US" sz="2800" kern="100" dirty="0">
                <a:latin typeface="Times New Roman" panose="02020603050405020304" pitchFamily="18" charset="0"/>
                <a:cs typeface="Arial" panose="020B0604020202020204" pitchFamily="34" charset="0"/>
              </a:rPr>
              <a:t>HIPAA also mandates that health insurance claims be retained for a minimum of </a:t>
            </a:r>
            <a:r>
              <a:rPr lang="en-US" sz="2800" kern="100" dirty="0">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2 years </a:t>
            </a:r>
            <a:r>
              <a:rPr lang="en-US" sz="2800" kern="100" dirty="0">
                <a:latin typeface="Times New Roman" panose="02020603050405020304" pitchFamily="18" charset="0"/>
                <a:cs typeface="Arial" panose="020B0604020202020204" pitchFamily="34" charset="0"/>
              </a:rPr>
              <a:t>after a patient’s death.</a:t>
            </a:r>
          </a:p>
        </p:txBody>
      </p:sp>
      <p:pic>
        <p:nvPicPr>
          <p:cNvPr id="7" name="Graphic 21">
            <a:extLst>
              <a:ext uri="{FF2B5EF4-FFF2-40B4-BE49-F238E27FC236}">
                <a16:creationId xmlns:a16="http://schemas.microsoft.com/office/drawing/2014/main" id="{5FD1426F-503C-5707-0498-FEA1E122763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441402824"/>
      </p:ext>
    </p:extLst>
  </p:cSld>
  <p:clrMapOvr>
    <a:masterClrMapping/>
  </p:clrMapOvr>
  <mc:AlternateContent xmlns:mc="http://schemas.openxmlformats.org/markup-compatibility/2006" xmlns:p14="http://schemas.microsoft.com/office/powerpoint/2010/main">
    <mc:Choice Requires="p14">
      <p:transition p14:dur="10" advTm="132524"/>
    </mc:Choice>
    <mc:Fallback xmlns="">
      <p:transition advTm="132524"/>
    </mc:Fallback>
  </mc:AlternateContent>
  <p:extLst>
    <p:ext uri="{3A86A75C-4F4B-4683-9AE1-C65F6400EC91}">
      <p14:laserTraceLst xmlns:p14="http://schemas.microsoft.com/office/powerpoint/2010/main">
        <p14:tracePtLst>
          <p14:tracePt t="95795" x="4313238" y="6197600"/>
          <p14:tracePt t="95801" x="4767263" y="5165725"/>
          <p14:tracePt t="95806" x="4949825" y="4965700"/>
          <p14:tracePt t="95842" x="5459413" y="4365625"/>
          <p14:tracePt t="95853" x="5513388" y="4311650"/>
          <p14:tracePt t="95864" x="5532438" y="4275138"/>
          <p14:tracePt t="95875" x="5568950" y="4238625"/>
          <p14:tracePt t="95877" x="5568950" y="4202113"/>
          <p14:tracePt t="96067" x="5568950" y="4184650"/>
          <p14:tracePt t="96251" x="5586413" y="4165600"/>
          <p14:tracePt t="96282" x="5605463" y="4165600"/>
          <p14:tracePt t="96291" x="5640388" y="4165600"/>
          <p14:tracePt t="96307" x="5676900" y="4165600"/>
          <p14:tracePt t="96324" x="5695950" y="4184650"/>
          <p14:tracePt t="96340" x="5749925" y="4202113"/>
          <p14:tracePt t="96358" x="5786438" y="4202113"/>
          <p14:tracePt t="96373" x="5805488" y="4202113"/>
          <p14:tracePt t="96391" x="5822950" y="4202113"/>
          <p14:tracePt t="96407" x="5842000" y="4202113"/>
          <p14:tracePt t="96424" x="5859463" y="4202113"/>
          <p14:tracePt t="96441" x="5895975" y="4202113"/>
          <p14:tracePt t="96457" x="5913438" y="4202113"/>
          <p14:tracePt t="96476" x="5949950" y="4202113"/>
          <p14:tracePt t="96491" x="5969000" y="4202113"/>
          <p14:tracePt t="96508" x="6022975" y="4219575"/>
          <p14:tracePt t="96524" x="6059488" y="4219575"/>
          <p14:tracePt t="96541" x="6096000" y="4219575"/>
          <p14:tracePt t="96558" x="6132513" y="4219575"/>
          <p14:tracePt t="96573" x="6169025" y="4219575"/>
          <p14:tracePt t="96590" x="6223000" y="4238625"/>
          <p14:tracePt t="96607" x="6296025" y="4238625"/>
          <p14:tracePt t="96624" x="6369050" y="4238625"/>
          <p14:tracePt t="96641" x="6459538" y="4238625"/>
          <p14:tracePt t="96644" x="6496050" y="4238625"/>
          <p14:tracePt t="96658" x="6532563" y="4219575"/>
          <p14:tracePt t="96660" x="6551613" y="4202113"/>
          <p14:tracePt t="96675" x="6642100" y="4184650"/>
          <p14:tracePt t="96691" x="6715125" y="4165600"/>
          <p14:tracePt t="96708" x="6732588" y="4129088"/>
          <p14:tracePt t="96724" x="6769100" y="4111625"/>
          <p14:tracePt t="96741" x="6788150" y="4092575"/>
          <p14:tracePt t="96757" x="6788150" y="4075113"/>
          <p14:tracePt t="96774" x="6805613" y="4038600"/>
          <p14:tracePt t="96790" x="6805613" y="4019550"/>
          <p14:tracePt t="96807" x="6824663" y="3983038"/>
          <p14:tracePt t="96823" x="6824663" y="3929063"/>
          <p14:tracePt t="96841" x="6842125" y="3892550"/>
          <p14:tracePt t="96843" x="6842125" y="3838575"/>
          <p14:tracePt t="96857" x="6859588" y="3838575"/>
          <p14:tracePt t="96859" x="6859588" y="3819525"/>
          <p14:tracePt t="96874" x="6859588" y="3783013"/>
          <p14:tracePt t="96876" x="6859588" y="3765550"/>
          <p14:tracePt t="96891" x="6859588" y="3748088"/>
          <p14:tracePt t="96908" x="6859588" y="3711575"/>
          <p14:tracePt t="96924" x="6842125" y="3675063"/>
          <p14:tracePt t="96942" x="6805613" y="3656013"/>
          <p14:tracePt t="96957" x="6788150" y="3638550"/>
          <p14:tracePt t="96974" x="6769100" y="3619500"/>
          <p14:tracePt t="96991" x="6732588" y="3602038"/>
          <p14:tracePt t="97007" x="6715125" y="3582988"/>
          <p14:tracePt t="97024" x="6659563" y="3565525"/>
          <p14:tracePt t="97050" x="6623050" y="3546475"/>
          <p14:tracePt t="97062" x="6586538" y="3529013"/>
          <p14:tracePt t="97074" x="6569075" y="3511550"/>
          <p14:tracePt t="97077" x="6551613" y="3511550"/>
          <p14:tracePt t="97091" x="6515100" y="3492500"/>
          <p14:tracePt t="97107" x="6496050" y="3475038"/>
          <p14:tracePt t="97123" x="6442075" y="3475038"/>
          <p14:tracePt t="97140" x="6369050" y="3438525"/>
          <p14:tracePt t="97157" x="6315075" y="3438525"/>
          <p14:tracePt t="97174" x="6278563" y="3419475"/>
          <p14:tracePt t="97190" x="6242050" y="3402013"/>
          <p14:tracePt t="97210" x="6223000" y="3402013"/>
          <p14:tracePt t="97225" x="6205538" y="3402013"/>
          <p14:tracePt t="97227" x="6186488" y="3402013"/>
          <p14:tracePt t="97240" x="6149975" y="3382963"/>
          <p14:tracePt t="97259" x="6132513" y="3382963"/>
          <p14:tracePt t="97282" x="6113463" y="3382963"/>
          <p14:tracePt t="97291" x="6096000" y="3382963"/>
          <p14:tracePt t="97308" x="6042025" y="3382963"/>
          <p14:tracePt t="97325" x="6022975" y="3382963"/>
          <p14:tracePt t="97341" x="5986463" y="3382963"/>
          <p14:tracePt t="97357" x="5949950" y="3382963"/>
          <p14:tracePt t="97374" x="5913438" y="3382963"/>
          <p14:tracePt t="97391" x="5876925" y="3382963"/>
          <p14:tracePt t="97409" x="5822950" y="3382963"/>
          <p14:tracePt t="97411" x="5805488" y="3382963"/>
          <p14:tracePt t="97424" x="5786438" y="3382963"/>
          <p14:tracePt t="97441" x="5768975" y="3382963"/>
          <p14:tracePt t="97443" x="5732463" y="3382963"/>
          <p14:tracePt t="97457" x="5695950" y="3382963"/>
          <p14:tracePt t="97460" x="5676900" y="3382963"/>
          <p14:tracePt t="97474" x="5659438" y="3402013"/>
          <p14:tracePt t="97477" x="5605463" y="3402013"/>
          <p14:tracePt t="97492" x="5586413" y="3419475"/>
          <p14:tracePt t="97508" x="5532438" y="3419475"/>
          <p14:tracePt t="97524" x="5495925" y="3438525"/>
          <p14:tracePt t="97541" x="5459413" y="3455988"/>
          <p14:tracePt t="97558" x="5386388" y="3475038"/>
          <p14:tracePt t="97574" x="5367338" y="3492500"/>
          <p14:tracePt t="97591" x="5313363" y="3529013"/>
          <p14:tracePt t="97607" x="5259388" y="3546475"/>
          <p14:tracePt t="97623" x="5240338" y="3602038"/>
          <p14:tracePt t="97641" x="5222875" y="3638550"/>
          <p14:tracePt t="97644" x="5203825" y="3656013"/>
          <p14:tracePt t="97660" x="5186363" y="3692525"/>
          <p14:tracePt t="97675" x="5167313" y="3711575"/>
          <p14:tracePt t="97692" x="5167313" y="3765550"/>
          <p14:tracePt t="97708" x="5167313" y="3802063"/>
          <p14:tracePt t="97723" x="5167313" y="3875088"/>
          <p14:tracePt t="97741" x="5167313" y="3911600"/>
          <p14:tracePt t="97757" x="5167313" y="3929063"/>
          <p14:tracePt t="97774" x="5167313" y="4002088"/>
          <p14:tracePt t="97791" x="5186363" y="4075113"/>
          <p14:tracePt t="97808" x="5186363" y="4092575"/>
          <p14:tracePt t="97823" x="5222875" y="4129088"/>
          <p14:tracePt t="97841" x="5240338" y="4165600"/>
          <p14:tracePt t="97858" x="5259388" y="4184650"/>
          <p14:tracePt t="97860" x="5276850" y="4184650"/>
          <p14:tracePt t="97874" x="5295900" y="4202113"/>
          <p14:tracePt t="97876" x="5295900" y="4219575"/>
          <p14:tracePt t="97891" x="5332413" y="4219575"/>
          <p14:tracePt t="97908" x="5349875" y="4256088"/>
          <p14:tracePt t="97924" x="5403850" y="4275138"/>
          <p14:tracePt t="97942" x="5476875" y="4311650"/>
          <p14:tracePt t="97957" x="5549900" y="4348163"/>
          <p14:tracePt t="97973" x="5640388" y="4365625"/>
          <p14:tracePt t="97991" x="5732463" y="4384675"/>
          <p14:tracePt t="98008" x="5822950" y="4421188"/>
          <p14:tracePt t="98024" x="5895975" y="4438650"/>
          <p14:tracePt t="98041" x="5986463" y="4438650"/>
          <p14:tracePt t="98043" x="6022975" y="4438650"/>
          <p14:tracePt t="98057" x="6042025" y="4438650"/>
          <p14:tracePt t="98060" x="6078538" y="4438650"/>
          <p14:tracePt t="98074" x="6113463" y="4438650"/>
          <p14:tracePt t="98076" x="6149975" y="4438650"/>
          <p14:tracePt t="98091" x="6186488" y="4438650"/>
          <p14:tracePt t="98108" x="6278563" y="4402138"/>
          <p14:tracePt t="98124" x="6369050" y="4365625"/>
          <p14:tracePt t="98142" x="6515100" y="4311650"/>
          <p14:tracePt t="98158" x="6605588" y="4256088"/>
          <p14:tracePt t="98174" x="6678613" y="4219575"/>
          <p14:tracePt t="98190" x="6732588" y="4184650"/>
          <p14:tracePt t="98208" x="6788150" y="4148138"/>
          <p14:tracePt t="98224" x="6824663" y="4129088"/>
          <p14:tracePt t="98227" x="6842125" y="4092575"/>
          <p14:tracePt t="98240" x="6859588" y="4092575"/>
          <p14:tracePt t="98257" x="6896100" y="4056063"/>
          <p14:tracePt t="98259" x="6932613" y="4038600"/>
          <p14:tracePt t="98274" x="6932613" y="4019550"/>
          <p14:tracePt t="98276" x="6932613" y="3965575"/>
          <p14:tracePt t="98291" x="6969125" y="3929063"/>
          <p14:tracePt t="98308" x="6988175" y="3856038"/>
          <p14:tracePt t="98324" x="7005638" y="3802063"/>
          <p14:tracePt t="98341" x="7005638" y="3729038"/>
          <p14:tracePt t="98357" x="7005638" y="3692525"/>
          <p14:tracePt t="98373" x="6988175" y="3638550"/>
          <p14:tracePt t="98391" x="6988175" y="3602038"/>
          <p14:tracePt t="98408" x="6951663" y="3546475"/>
          <p14:tracePt t="98425" x="6896100" y="3492500"/>
          <p14:tracePt t="98428" x="6878638" y="3492500"/>
          <p14:tracePt t="98441" x="6859588" y="3475038"/>
          <p14:tracePt t="98443" x="6842125" y="3438525"/>
          <p14:tracePt t="98458" x="6805613" y="3419475"/>
          <p14:tracePt t="98460" x="6788150" y="3402013"/>
          <p14:tracePt t="98475" x="6751638" y="3365500"/>
          <p14:tracePt t="98477" x="6715125" y="3346450"/>
          <p14:tracePt t="98491" x="6642100" y="3311525"/>
          <p14:tracePt t="98509" x="6605588" y="3292475"/>
          <p14:tracePt t="98524" x="6532563" y="3255963"/>
          <p14:tracePt t="98541" x="6459538" y="3238500"/>
          <p14:tracePt t="98557" x="6386513" y="3219450"/>
          <p14:tracePt t="98574" x="6369050" y="3201988"/>
          <p14:tracePt t="98591" x="6315075" y="3182938"/>
          <p14:tracePt t="98607" x="6278563" y="3182938"/>
          <p14:tracePt t="98624" x="6242050" y="3182938"/>
          <p14:tracePt t="98641" x="6223000" y="3182938"/>
          <p14:tracePt t="98643" x="6186488" y="3182938"/>
          <p14:tracePt t="98659" x="6132513" y="3182938"/>
          <p14:tracePt t="98676" x="6059488" y="3182938"/>
          <p14:tracePt t="98692" x="6005513" y="3182938"/>
          <p14:tracePt t="98708" x="5949950" y="3182938"/>
          <p14:tracePt t="98724" x="5913438" y="3201988"/>
          <p14:tracePt t="98741" x="5859463" y="3219450"/>
          <p14:tracePt t="98757" x="5822950" y="3255963"/>
          <p14:tracePt t="98774" x="5822950" y="3275013"/>
          <p14:tracePt t="98791" x="5786438" y="3292475"/>
          <p14:tracePt t="98807" x="5768975" y="3311525"/>
          <p14:tracePt t="98946" x="5768975" y="3328988"/>
          <p14:tracePt t="98995" x="5768975" y="3346450"/>
          <p14:tracePt t="99003" x="5768975" y="3438525"/>
          <p14:tracePt t="99010" x="5768975" y="3546475"/>
          <p14:tracePt t="99024" x="5805488" y="3656013"/>
          <p14:tracePt t="99027" x="5859463" y="3856038"/>
          <p14:tracePt t="99040" x="5913438" y="4056063"/>
          <p14:tracePt t="99043" x="5949950" y="4238625"/>
          <p14:tracePt t="99058" x="5986463" y="4421188"/>
          <p14:tracePt t="99060" x="6022975" y="4602163"/>
          <p14:tracePt t="99075" x="6078538" y="4748213"/>
          <p14:tracePt t="99077" x="6113463" y="4875213"/>
          <p14:tracePt t="99092" x="6186488" y="4965700"/>
          <p14:tracePt t="99138" x="6205538" y="4965700"/>
          <p14:tracePt t="99156" x="6223000" y="4965700"/>
          <p14:tracePt t="99171" x="6259513" y="4965700"/>
          <p14:tracePt t="99180" x="6296025" y="4965700"/>
          <p14:tracePt t="99194" x="6332538" y="4965700"/>
          <p14:tracePt t="99208" x="6350000" y="4948238"/>
          <p14:tracePt t="99223" x="6369050" y="4929188"/>
          <p14:tracePt t="99241" x="6386513" y="4892675"/>
          <p14:tracePt t="99244" x="6386513" y="4875213"/>
          <p14:tracePt t="99257" x="6386513" y="4838700"/>
          <p14:tracePt t="99259" x="6405563" y="4821238"/>
          <p14:tracePt t="99274" x="6423025" y="4784725"/>
          <p14:tracePt t="99276" x="6442075" y="4765675"/>
          <p14:tracePt t="99291" x="6478588" y="4711700"/>
          <p14:tracePt t="99307" x="6496050" y="4675188"/>
          <p14:tracePt t="99324" x="6532563" y="4638675"/>
          <p14:tracePt t="99340" x="6569075" y="4602163"/>
          <p14:tracePt t="99358" x="6642100" y="4565650"/>
          <p14:tracePt t="99374" x="6715125" y="4548188"/>
          <p14:tracePt t="99391" x="6788150" y="4511675"/>
          <p14:tracePt t="99407" x="6878638" y="4475163"/>
          <p14:tracePt t="99424" x="6969125" y="4438650"/>
          <p14:tracePt t="99427" x="6988175" y="4421188"/>
          <p14:tracePt t="99442" x="7005638" y="4402138"/>
          <p14:tracePt t="99444" x="7042150" y="4402138"/>
          <p14:tracePt t="99458" x="7042150" y="4384675"/>
          <p14:tracePt t="99474" x="7061200" y="4384675"/>
          <p14:tracePt t="99546" x="7078663" y="4365625"/>
          <p14:tracePt t="99602" x="7061200" y="4365625"/>
          <p14:tracePt t="99611" x="7005638" y="4384675"/>
          <p14:tracePt t="99623" x="6951663" y="4402138"/>
          <p14:tracePt t="99641" x="6824663" y="4421188"/>
          <p14:tracePt t="99644" x="6769100" y="4421188"/>
          <p14:tracePt t="99659" x="6715125" y="4456113"/>
          <p14:tracePt t="99674" x="6623050" y="4475163"/>
          <p14:tracePt t="99691" x="6586538" y="4475163"/>
          <p14:tracePt t="99707" x="6569075" y="4492625"/>
          <p14:tracePt t="99818" x="6586538" y="4492625"/>
          <p14:tracePt t="99826" x="6642100" y="4475163"/>
          <p14:tracePt t="99840" x="6696075" y="4456113"/>
          <p14:tracePt t="99843" x="6805613" y="4438650"/>
          <p14:tracePt t="99858" x="6932613" y="4421188"/>
          <p14:tracePt t="99860" x="7005638" y="4384675"/>
          <p14:tracePt t="99875" x="7115175" y="4365625"/>
          <p14:tracePt t="99877" x="7205663" y="4348163"/>
          <p14:tracePt t="99892" x="7405688" y="4329113"/>
          <p14:tracePt t="99908" x="7770813" y="4329113"/>
          <p14:tracePt t="99924" x="8061325" y="4329113"/>
          <p14:tracePt t="99942" x="8370888" y="4348163"/>
          <p14:tracePt t="99958" x="8680450" y="4402138"/>
          <p14:tracePt t="99975" x="8843963" y="4475163"/>
          <p14:tracePt t="99991" x="8953500" y="4492625"/>
          <p14:tracePt t="100008" x="8970963" y="4492625"/>
          <p14:tracePt t="100138" x="8970963" y="4511675"/>
          <p14:tracePt t="100146" x="8970963" y="4529138"/>
          <p14:tracePt t="100162" x="8953500" y="4529138"/>
          <p14:tracePt t="100203" x="8934450" y="4548188"/>
          <p14:tracePt t="100210" x="8916988" y="4548188"/>
          <p14:tracePt t="100223" x="8897938" y="4548188"/>
          <p14:tracePt t="100241" x="8880475" y="4548188"/>
          <p14:tracePt t="100244" x="8861425" y="4548188"/>
          <p14:tracePt t="100258" x="8843963" y="4548188"/>
          <p14:tracePt t="100260" x="8824913" y="4548188"/>
          <p14:tracePt t="100274" x="8807450" y="4548188"/>
          <p14:tracePt t="100276" x="8788400" y="4565650"/>
          <p14:tracePt t="100292" x="8697913" y="4584700"/>
          <p14:tracePt t="100308" x="8661400" y="4584700"/>
          <p14:tracePt t="100324" x="8624888" y="4584700"/>
          <p14:tracePt t="100342" x="8588375" y="4584700"/>
          <p14:tracePt t="100357" x="8461375" y="4602163"/>
          <p14:tracePt t="100374" x="8424863" y="4602163"/>
          <p14:tracePt t="100392" x="8388350" y="4602163"/>
          <p14:tracePt t="100408" x="8370888" y="4602163"/>
          <p14:tracePt t="100424" x="8351838" y="4602163"/>
          <p14:tracePt t="101010" x="8334375" y="4602163"/>
          <p14:tracePt t="101018" x="8315325" y="4602163"/>
          <p14:tracePt t="101035" x="8207375" y="4602163"/>
          <p14:tracePt t="101043" x="8115300" y="4602163"/>
          <p14:tracePt t="101057" x="7988300" y="4602163"/>
          <p14:tracePt t="101060" x="7842250" y="4548188"/>
          <p14:tracePt t="101075" x="7461250" y="4438650"/>
          <p14:tracePt t="101092" x="7096125" y="4384675"/>
          <p14:tracePt t="101108" x="6805613" y="4384675"/>
          <p14:tracePt t="101124" x="6605588" y="4384675"/>
          <p14:tracePt t="101141" x="6496050" y="4384675"/>
          <p14:tracePt t="101158" x="6478588" y="4384675"/>
          <p14:tracePt t="101203" x="6459538" y="4384675"/>
          <p14:tracePt t="101210" x="6442075" y="4384675"/>
          <p14:tracePt t="101223" x="6423025" y="4384675"/>
          <p14:tracePt t="101242" x="6350000" y="4402138"/>
          <p14:tracePt t="101245" x="6296025" y="4421188"/>
          <p14:tracePt t="101258" x="6259513" y="4438650"/>
          <p14:tracePt t="101260" x="6223000" y="4438650"/>
          <p14:tracePt t="101275" x="6113463" y="4456113"/>
          <p14:tracePt t="101291" x="6005513" y="4456113"/>
          <p14:tracePt t="101308" x="5895975" y="4456113"/>
          <p14:tracePt t="101324" x="5805488" y="4456113"/>
          <p14:tracePt t="101341" x="5676900" y="4456113"/>
          <p14:tracePt t="101357" x="5549900" y="4456113"/>
          <p14:tracePt t="101375" x="5440363" y="4456113"/>
          <p14:tracePt t="101391" x="5332413" y="4456113"/>
          <p14:tracePt t="101408" x="5240338" y="4438650"/>
          <p14:tracePt t="101411" x="5203825" y="4438650"/>
          <p14:tracePt t="101424" x="5149850" y="4438650"/>
          <p14:tracePt t="101441" x="5113338" y="4438650"/>
          <p14:tracePt t="101444" x="5076825" y="4438650"/>
          <p14:tracePt t="101458" x="5059363" y="4438650"/>
          <p14:tracePt t="101461" x="5003800" y="4421188"/>
          <p14:tracePt t="101474" x="4949825" y="4402138"/>
          <p14:tracePt t="101476" x="4894263" y="4384675"/>
          <p14:tracePt t="101492" x="4786313" y="4348163"/>
          <p14:tracePt t="101508" x="4657725" y="4311650"/>
          <p14:tracePt t="101525" x="4513263" y="4275138"/>
          <p14:tracePt t="101540" x="4421188" y="4238625"/>
          <p14:tracePt t="101557" x="4367213" y="4238625"/>
          <p14:tracePt t="101573" x="4330700" y="4238625"/>
          <p14:tracePt t="101738" x="4313238" y="4238625"/>
          <p14:tracePt t="101810" x="4257675" y="4365625"/>
          <p14:tracePt t="101818" x="4184650" y="4456113"/>
          <p14:tracePt t="101828" x="4094163" y="4548188"/>
          <p14:tracePt t="101841" x="3984625" y="4656138"/>
          <p14:tracePt t="101843" x="3857625" y="4765675"/>
          <p14:tracePt t="101857" x="3730625" y="4911725"/>
          <p14:tracePt t="101860" x="3584575" y="5092700"/>
          <p14:tracePt t="101875" x="3438525" y="5238750"/>
          <p14:tracePt t="101877" x="3294063" y="5384800"/>
          <p14:tracePt t="101892" x="3038475" y="5584825"/>
          <p14:tracePt t="101908" x="2820988" y="5784850"/>
          <p14:tracePt t="101925" x="2657475" y="5875338"/>
          <p14:tracePt t="101942" x="2584450" y="5984875"/>
          <p14:tracePt t="101958" x="2565400" y="5984875"/>
          <p14:tracePt t="101974" x="2565400" y="6021388"/>
          <p14:tracePt t="102018" x="2601913" y="6021388"/>
          <p14:tracePt t="102034" x="2638425" y="6021388"/>
          <p14:tracePt t="102043" x="2692400" y="6002338"/>
          <p14:tracePt t="102058" x="2728913" y="6002338"/>
          <p14:tracePt t="102061" x="2801938" y="5967413"/>
          <p14:tracePt t="102075" x="2894013" y="5894388"/>
          <p14:tracePt t="102092" x="3074988" y="5765800"/>
          <p14:tracePt t="102107" x="3294063" y="5621338"/>
          <p14:tracePt t="102124" x="3421063" y="5494338"/>
          <p14:tracePt t="102141" x="3548063" y="5384800"/>
          <p14:tracePt t="102158" x="3621088" y="5311775"/>
          <p14:tracePt t="102174" x="3694113" y="5257800"/>
          <p14:tracePt t="102191" x="3748088" y="5202238"/>
          <p14:tracePt t="102208" x="3876675" y="5111750"/>
          <p14:tracePt t="102224" x="4040188" y="4984750"/>
          <p14:tracePt t="102242" x="4494213" y="4692650"/>
          <p14:tracePt t="102258" x="4676775" y="4621213"/>
          <p14:tracePt t="102261" x="4822825" y="4565650"/>
          <p14:tracePt t="102275" x="4967288" y="4456113"/>
          <p14:tracePt t="102291" x="5076825" y="4384675"/>
          <p14:tracePt t="102308" x="5113338" y="4348163"/>
          <p14:tracePt t="102324" x="5130800" y="4348163"/>
          <p14:tracePt t="102341" x="5130800" y="4329113"/>
          <p14:tracePt t="102357" x="5130800" y="4311650"/>
          <p14:tracePt t="102374" x="5130800" y="4292600"/>
          <p14:tracePt t="102391" x="5113338" y="4238625"/>
          <p14:tracePt t="102408" x="5095875" y="4184650"/>
          <p14:tracePt t="102424" x="5040313" y="4075113"/>
          <p14:tracePt t="102427" x="4986338" y="4002088"/>
          <p14:tracePt t="102442" x="4949825" y="3911600"/>
          <p14:tracePt t="102444" x="4894263" y="3856038"/>
          <p14:tracePt t="102459" x="4859338" y="3783013"/>
          <p14:tracePt t="102461" x="4786313" y="3729038"/>
          <p14:tracePt t="102475" x="4730750" y="3675063"/>
          <p14:tracePt t="102477" x="4640263" y="3602038"/>
          <p14:tracePt t="102492" x="4494213" y="3546475"/>
          <p14:tracePt t="102507" x="4421188" y="3511550"/>
          <p14:tracePt t="102524" x="4367213" y="3492500"/>
          <p14:tracePt t="102541" x="4313238" y="3511550"/>
          <p14:tracePt t="102557" x="4240213" y="3565525"/>
          <p14:tracePt t="102574" x="4203700" y="3565525"/>
          <p14:tracePt t="102590" x="4167188" y="3638550"/>
          <p14:tracePt t="102607" x="4113213" y="3711575"/>
          <p14:tracePt t="102625" x="4076700" y="3748088"/>
          <p14:tracePt t="102627" x="4057650" y="3802063"/>
          <p14:tracePt t="102643" x="4003675" y="3875088"/>
          <p14:tracePt t="102658" x="3984625" y="3929063"/>
          <p14:tracePt t="102661" x="3967163" y="3948113"/>
          <p14:tracePt t="102675" x="3948113" y="3965575"/>
          <p14:tracePt t="102677" x="3930650" y="3965575"/>
          <p14:tracePt t="102692" x="3911600" y="4019550"/>
          <p14:tracePt t="102708" x="3894138" y="4019550"/>
          <p14:tracePt t="102724" x="3876675" y="4038600"/>
          <p14:tracePt t="102762" x="3857625" y="4056063"/>
          <p14:tracePt t="102778" x="3857625" y="4075113"/>
          <p14:tracePt t="102794" x="3840163" y="4075113"/>
          <p14:tracePt t="102803" x="3821113" y="4075113"/>
          <p14:tracePt t="102811" x="3821113" y="4092575"/>
          <p14:tracePt t="102834" x="3784600" y="4092575"/>
          <p14:tracePt t="102843" x="3767138" y="4111625"/>
          <p14:tracePt t="102858" x="3748088" y="4111625"/>
          <p14:tracePt t="102860" x="3730625" y="4111625"/>
          <p14:tracePt t="102898" x="3711575" y="4111625"/>
          <p14:tracePt t="103050" x="3730625" y="4111625"/>
          <p14:tracePt t="103058" x="3767138" y="4111625"/>
          <p14:tracePt t="103075" x="3857625" y="4111625"/>
          <p14:tracePt t="103091" x="4057650" y="4092575"/>
          <p14:tracePt t="103107" x="4221163" y="4092575"/>
          <p14:tracePt t="103124" x="4367213" y="4092575"/>
          <p14:tracePt t="103141" x="4549775" y="4056063"/>
          <p14:tracePt t="103157" x="4694238" y="4038600"/>
          <p14:tracePt t="103174" x="4859338" y="4019550"/>
          <p14:tracePt t="103192" x="5003800" y="4019550"/>
          <p14:tracePt t="103208" x="5186363" y="4019550"/>
          <p14:tracePt t="103224" x="5332413" y="4019550"/>
          <p14:tracePt t="103241" x="5459413" y="4038600"/>
          <p14:tracePt t="103244" x="5513388" y="4038600"/>
          <p14:tracePt t="103258" x="5568950" y="4038600"/>
          <p14:tracePt t="103260" x="5622925" y="4038600"/>
          <p14:tracePt t="103274" x="5659438" y="4038600"/>
          <p14:tracePt t="103277" x="5676900" y="4056063"/>
          <p14:tracePt t="103291" x="5749925" y="4056063"/>
          <p14:tracePt t="103307" x="5805488" y="4056063"/>
          <p14:tracePt t="103324" x="5842000" y="4056063"/>
          <p14:tracePt t="103340" x="5895975" y="4056063"/>
          <p14:tracePt t="103358" x="5949950" y="4056063"/>
          <p14:tracePt t="103374" x="5986463" y="4056063"/>
          <p14:tracePt t="103690" x="5986463" y="4075113"/>
          <p14:tracePt t="103730" x="5969000" y="4075113"/>
          <p14:tracePt t="103740" x="5949950" y="4075113"/>
          <p14:tracePt t="103756" x="5932488" y="4092575"/>
          <p14:tracePt t="103771" x="5913438" y="4092575"/>
          <p14:tracePt t="103780" x="5895975" y="4092575"/>
          <p14:tracePt t="103791" x="5876925" y="4111625"/>
          <p14:tracePt t="103807" x="5822950" y="4129088"/>
          <p14:tracePt t="103824" x="5768975" y="4148138"/>
          <p14:tracePt t="103841" x="5659438" y="4184650"/>
          <p14:tracePt t="103845" x="5622925" y="4202113"/>
          <p14:tracePt t="103858" x="5532438" y="4238625"/>
          <p14:tracePt t="103860" x="5459413" y="4238625"/>
          <p14:tracePt t="103875" x="5240338" y="4256088"/>
          <p14:tracePt t="103892" x="4949825" y="4256088"/>
          <p14:tracePt t="103909" x="4640263" y="4256088"/>
          <p14:tracePt t="103925" x="4330700" y="4202113"/>
          <p14:tracePt t="103942" x="4057650" y="4184650"/>
          <p14:tracePt t="103958" x="3911600" y="4184650"/>
          <p14:tracePt t="103974" x="3857625" y="4184650"/>
          <p14:tracePt t="104171" x="3840163" y="4165600"/>
          <p14:tracePt t="104178" x="3840163" y="4148138"/>
          <p14:tracePt t="104191" x="3857625" y="4148138"/>
          <p14:tracePt t="104208" x="3894138" y="4148138"/>
          <p14:tracePt t="104224" x="4021138" y="4129088"/>
          <p14:tracePt t="104242" x="4367213" y="4111625"/>
          <p14:tracePt t="104259" x="4494213" y="4092575"/>
          <p14:tracePt t="104261" x="4694238" y="4075113"/>
          <p14:tracePt t="104275" x="5149850" y="4075113"/>
          <p14:tracePt t="104292" x="5659438" y="4092575"/>
          <p14:tracePt t="104308" x="6113463" y="4129088"/>
          <p14:tracePt t="104324" x="6532563" y="4219575"/>
          <p14:tracePt t="104341" x="6788150" y="4219575"/>
          <p14:tracePt t="104357" x="6896100" y="4238625"/>
          <p14:tracePt t="104375" x="6932613" y="4238625"/>
          <p14:tracePt t="104578" x="6915150" y="4238625"/>
          <p14:tracePt t="104587" x="6915150" y="4256088"/>
          <p14:tracePt t="104635" x="6896100" y="4256088"/>
          <p14:tracePt t="104643" x="6878638" y="4256088"/>
          <p14:tracePt t="104955" x="6859588" y="4256088"/>
          <p14:tracePt t="104971" x="6842125" y="4275138"/>
          <p14:tracePt t="105050" x="6824663" y="4275138"/>
          <p14:tracePt t="105067" x="6805613" y="4275138"/>
          <p14:tracePt t="105076" x="6788150" y="4275138"/>
          <p14:tracePt t="105091" x="6678613" y="4311650"/>
          <p14:tracePt t="105109" x="6551613" y="4329113"/>
          <p14:tracePt t="105124" x="6405563" y="4348163"/>
          <p14:tracePt t="105141" x="6132513" y="4348163"/>
          <p14:tracePt t="105157" x="5842000" y="4348163"/>
          <p14:tracePt t="105175" x="5568950" y="4348163"/>
          <p14:tracePt t="105192" x="5276850" y="4348163"/>
          <p14:tracePt t="105195" x="5113338" y="4348163"/>
          <p14:tracePt t="105209" x="5022850" y="4348163"/>
          <p14:tracePt t="105212" x="4894263" y="4348163"/>
          <p14:tracePt t="105224" x="4822825" y="4348163"/>
          <p14:tracePt t="105241" x="4640263" y="4348163"/>
          <p14:tracePt t="105243" x="4586288" y="4348163"/>
          <p14:tracePt t="105258" x="4530725" y="4348163"/>
          <p14:tracePt t="105260" x="4494213" y="4348163"/>
          <p14:tracePt t="105274" x="4476750" y="4348163"/>
          <p14:tracePt t="105291" x="4440238" y="4348163"/>
          <p14:tracePt t="106189" x="4457700" y="4348163"/>
          <p14:tracePt t="106220" x="4476750" y="4348163"/>
          <p14:tracePt t="106234" x="4494213" y="4348163"/>
          <p14:tracePt t="106242" x="4513263" y="4348163"/>
          <p14:tracePt t="106259" x="4567238" y="4348163"/>
          <p14:tracePt t="106261" x="4603750" y="4329113"/>
          <p14:tracePt t="106275" x="4694238" y="4311650"/>
          <p14:tracePt t="106292" x="4749800" y="4292600"/>
          <p14:tracePt t="106308" x="4822825" y="4275138"/>
          <p14:tracePt t="106324" x="4876800" y="4256088"/>
          <p14:tracePt t="106341" x="4949825" y="4238625"/>
          <p14:tracePt t="106357" x="4967288" y="4219575"/>
          <p14:tracePt t="106375" x="4986338" y="4219575"/>
          <p14:tracePt t="106391" x="5003800" y="4219575"/>
          <p14:tracePt t="106426" x="5022850" y="4219575"/>
          <p14:tracePt t="106442" x="5040313" y="4202113"/>
          <p14:tracePt t="106562" x="5022850" y="4202113"/>
          <p14:tracePt t="106571" x="5003800" y="4202113"/>
          <p14:tracePt t="106580" x="4967288" y="4219575"/>
          <p14:tracePt t="106591" x="4894263" y="4256088"/>
          <p14:tracePt t="106608" x="4676775" y="4384675"/>
          <p14:tracePt t="106624" x="4367213" y="4529138"/>
          <p14:tracePt t="106627" x="4203700" y="4638675"/>
          <p14:tracePt t="106642" x="4076700" y="4711700"/>
          <p14:tracePt t="106644" x="3948113" y="4784725"/>
          <p14:tracePt t="106659" x="3584575" y="4892675"/>
          <p14:tracePt t="106676" x="3294063" y="4984750"/>
          <p14:tracePt t="106692" x="3038475" y="5075238"/>
          <p14:tracePt t="106708" x="2820988" y="5148263"/>
          <p14:tracePt t="106724" x="2657475" y="5165725"/>
          <p14:tracePt t="106742" x="2584450" y="5238750"/>
          <p14:tracePt t="106758" x="2474913" y="5294313"/>
          <p14:tracePt t="106774" x="2455863" y="5329238"/>
          <p14:tracePt t="106791" x="2401888" y="5365750"/>
          <p14:tracePt t="106808" x="2365375" y="5421313"/>
          <p14:tracePt t="106825" x="2347913" y="5457825"/>
          <p14:tracePt t="106841" x="2347913" y="5475288"/>
          <p14:tracePt t="106844" x="2328863" y="5475288"/>
          <p14:tracePt t="106859" x="2328863" y="5511800"/>
          <p14:tracePt t="106875" x="2311400" y="5565775"/>
          <p14:tracePt t="106892" x="2311400" y="5584825"/>
          <p14:tracePt t="106909" x="2311400" y="5621338"/>
          <p14:tracePt t="106925" x="2328863" y="5694363"/>
          <p14:tracePt t="106943" x="2347913" y="5748338"/>
          <p14:tracePt t="106959" x="2384425" y="5821363"/>
          <p14:tracePt t="106975" x="2492375" y="5930900"/>
          <p14:tracePt t="106991" x="2547938" y="5984875"/>
          <p14:tracePt t="107008" x="2620963" y="6057900"/>
          <p14:tracePt t="107025" x="2692400" y="6148388"/>
          <p14:tracePt t="107028" x="2728913" y="6184900"/>
          <p14:tracePt t="107042" x="2747963" y="6202363"/>
          <p14:tracePt t="107044" x="2765425" y="6257925"/>
          <p14:tracePt t="107058" x="2784475" y="6257925"/>
          <p14:tracePt t="107060" x="2838450" y="6294438"/>
          <p14:tracePt t="107076" x="2894013" y="6330950"/>
          <p14:tracePt t="107092" x="2947988" y="6367463"/>
          <p14:tracePt t="107109" x="2984500" y="6403975"/>
          <p14:tracePt t="107125" x="3021013" y="6438900"/>
          <p14:tracePt t="107141" x="3094038" y="6494463"/>
          <p14:tracePt t="107158" x="3130550" y="6530975"/>
          <p14:tracePt t="107175" x="3201988" y="6584950"/>
          <p14:tracePt t="107191" x="3275013" y="6638925"/>
          <p14:tracePt t="107208" x="3348038" y="6694488"/>
          <p14:tracePt t="107225" x="3403600" y="6711950"/>
          <p14:tracePt t="107227" x="3421063" y="6711950"/>
          <p14:tracePt t="107241" x="3457575" y="6748463"/>
          <p14:tracePt t="107243" x="3475038" y="6748463"/>
          <p14:tracePt t="107259" x="3511550" y="6767513"/>
          <p14:tracePt t="107261" x="3567113" y="6784975"/>
          <p14:tracePt t="107275" x="3730625" y="6821488"/>
          <p14:tracePt t="107292" x="3876675" y="6821488"/>
          <p14:tracePt t="107308" x="4021138" y="6821488"/>
          <p14:tracePt t="107324" x="4167188" y="6821488"/>
          <p14:tracePt t="107341" x="4330700" y="6821488"/>
          <p14:tracePt t="107358" x="4440238" y="6784975"/>
          <p14:tracePt t="107374" x="4513263" y="6711950"/>
          <p14:tracePt t="107391" x="4567238" y="6657975"/>
          <p14:tracePt t="107408" x="4622800" y="6567488"/>
          <p14:tracePt t="107424" x="4640263" y="6511925"/>
          <p14:tracePt t="107427" x="4657725" y="6475413"/>
          <p14:tracePt t="107441" x="4694238" y="6457950"/>
          <p14:tracePt t="107444" x="4694238" y="6438900"/>
          <p14:tracePt t="107459" x="4694238" y="6384925"/>
          <p14:tracePt t="107476" x="4713288" y="6348413"/>
          <p14:tracePt t="107492" x="4713288" y="6294438"/>
          <p14:tracePt t="107508" x="4713288" y="6275388"/>
          <p14:tracePt t="107524" x="4713288" y="6221413"/>
          <p14:tracePt t="107541" x="4713288" y="6167438"/>
          <p14:tracePt t="107558" x="4713288" y="6111875"/>
          <p14:tracePt t="107574" x="4694238" y="6021388"/>
          <p14:tracePt t="107591" x="4676775" y="5967413"/>
          <p14:tracePt t="107608" x="4640263" y="5857875"/>
          <p14:tracePt t="107624" x="4567238" y="5748338"/>
          <p14:tracePt t="107642" x="4530725" y="5638800"/>
          <p14:tracePt t="107645" x="4494213" y="5584825"/>
          <p14:tracePt t="107659" x="4457700" y="5511800"/>
          <p14:tracePt t="107676" x="4403725" y="5384800"/>
          <p14:tracePt t="107692" x="4349750" y="5311775"/>
          <p14:tracePt t="107708" x="4294188" y="5238750"/>
          <p14:tracePt t="107724" x="4276725" y="5184775"/>
          <p14:tracePt t="107741" x="4240213" y="5148263"/>
          <p14:tracePt t="107759" x="4184650" y="5129213"/>
          <p14:tracePt t="107778" x="4130675" y="5111750"/>
          <p14:tracePt t="107791" x="4113213" y="5111750"/>
          <p14:tracePt t="107808" x="4094163" y="5075238"/>
          <p14:tracePt t="107825" x="4003675" y="5057775"/>
          <p14:tracePt t="107827" x="3984625" y="5038725"/>
          <p14:tracePt t="107842" x="3911600" y="5002213"/>
          <p14:tracePt t="107858" x="3857625" y="4984750"/>
          <p14:tracePt t="107860" x="3840163" y="4984750"/>
          <p14:tracePt t="107875" x="3803650" y="4984750"/>
          <p14:tracePt t="107892" x="3748088" y="4984750"/>
          <p14:tracePt t="107909" x="3621088" y="4984750"/>
          <p14:tracePt t="107925" x="3530600" y="5002213"/>
          <p14:tracePt t="107942" x="3475038" y="5021263"/>
          <p14:tracePt t="107958" x="3384550" y="5075238"/>
          <p14:tracePt t="107974" x="3348038" y="5092700"/>
          <p14:tracePt t="107991" x="3257550" y="5148263"/>
          <p14:tracePt t="108007" x="3184525" y="5221288"/>
          <p14:tracePt t="108024" x="3148013" y="5238750"/>
          <p14:tracePt t="108027" x="3130550" y="5257800"/>
          <p14:tracePt t="108042" x="3074988" y="5329238"/>
          <p14:tracePt t="108044" x="3057525" y="5329238"/>
          <p14:tracePt t="108058" x="3057525" y="5348288"/>
          <p14:tracePt t="108060" x="3057525" y="5365750"/>
          <p14:tracePt t="108075" x="3021013" y="5384800"/>
          <p14:tracePt t="108092" x="3021013" y="5421313"/>
          <p14:tracePt t="108107" x="3001963" y="5457825"/>
          <p14:tracePt t="108125" x="2984500" y="5565775"/>
          <p14:tracePt t="108141" x="2965450" y="5621338"/>
          <p14:tracePt t="108158" x="2947988" y="5657850"/>
          <p14:tracePt t="108175" x="2947988" y="5694363"/>
          <p14:tracePt t="108192" x="2947988" y="5765800"/>
          <p14:tracePt t="108209" x="2947988" y="5838825"/>
          <p14:tracePt t="108211" x="2965450" y="5894388"/>
          <p14:tracePt t="108224" x="2984500" y="5930900"/>
          <p14:tracePt t="108227" x="2984500" y="5948363"/>
          <p14:tracePt t="108242" x="3001963" y="5984875"/>
          <p14:tracePt t="108244" x="3038475" y="6038850"/>
          <p14:tracePt t="108259" x="3074988" y="6094413"/>
          <p14:tracePt t="108275" x="3130550" y="6148388"/>
          <p14:tracePt t="108292" x="3201988" y="6202363"/>
          <p14:tracePt t="108308" x="3294063" y="6257925"/>
          <p14:tracePt t="108324" x="3348038" y="6294438"/>
          <p14:tracePt t="108341" x="3421063" y="6330950"/>
          <p14:tracePt t="108358" x="3475038" y="6384925"/>
          <p14:tracePt t="108374" x="3530600" y="6421438"/>
          <p14:tracePt t="108391" x="3603625" y="6457950"/>
          <p14:tracePt t="108407" x="3657600" y="6511925"/>
          <p14:tracePt t="108424" x="3711575" y="6548438"/>
          <p14:tracePt t="108441" x="3803650" y="6604000"/>
          <p14:tracePt t="108444" x="3857625" y="6621463"/>
          <p14:tracePt t="108459" x="3930650" y="6657975"/>
          <p14:tracePt t="108475" x="4003675" y="6657975"/>
          <p14:tracePt t="108492" x="4040188" y="6675438"/>
          <p14:tracePt t="108508" x="4094163" y="6675438"/>
          <p14:tracePt t="108525" x="4130675" y="6675438"/>
          <p14:tracePt t="108541" x="4221163" y="6675438"/>
          <p14:tracePt t="108557" x="4294188" y="6675438"/>
          <p14:tracePt t="108575" x="4367213" y="6638925"/>
          <p14:tracePt t="108592" x="4403725" y="6621463"/>
          <p14:tracePt t="108607" x="4457700" y="6584950"/>
          <p14:tracePt t="108625" x="4476750" y="6567488"/>
          <p14:tracePt t="108627" x="4494213" y="6530975"/>
          <p14:tracePt t="108642" x="4513263" y="6530975"/>
          <p14:tracePt t="108659" x="4513263" y="6511925"/>
          <p14:tracePt t="108675" x="4513263" y="6494463"/>
          <p14:tracePt t="108692" x="4513263" y="6457950"/>
          <p14:tracePt t="108708" x="4513263" y="6438900"/>
          <p14:tracePt t="108725" x="4494213" y="6438900"/>
          <p14:tracePt t="108746" x="4440238" y="6421438"/>
          <p14:tracePt t="108771" x="4403725" y="6421438"/>
          <p14:tracePt t="108787" x="4386263" y="6421438"/>
          <p14:tracePt t="108803" x="4349750" y="6421438"/>
          <p14:tracePt t="108811" x="4330700" y="6421438"/>
          <p14:tracePt t="108825" x="4257675" y="6421438"/>
          <p14:tracePt t="108828" x="4240213" y="6421438"/>
          <p14:tracePt t="108842" x="4221163" y="6421438"/>
          <p14:tracePt t="108859" x="4203700" y="6421438"/>
          <p14:tracePt t="108862" x="4184650" y="6421438"/>
          <p14:tracePt t="108875" x="4130675" y="6421438"/>
          <p14:tracePt t="108892" x="4094163" y="6421438"/>
          <p14:tracePt t="108908" x="4021138" y="6457950"/>
          <p14:tracePt t="108925" x="3984625" y="6457950"/>
          <p14:tracePt t="108942" x="3894138" y="6494463"/>
          <p14:tracePt t="108958" x="3857625" y="6494463"/>
          <p14:tracePt t="108975" x="3767138" y="6511925"/>
          <p14:tracePt t="108992" x="3711575" y="6511925"/>
          <p14:tracePt t="109008" x="3603625" y="6511925"/>
          <p14:tracePt t="109025" x="3548063" y="6511925"/>
          <p14:tracePt t="109027" x="3511550" y="6511925"/>
          <p14:tracePt t="109041" x="3457575" y="6511925"/>
          <p14:tracePt t="109044" x="3438525" y="6494463"/>
          <p14:tracePt t="109058" x="3421063" y="6494463"/>
          <p14:tracePt t="109061" x="3367088" y="6475413"/>
          <p14:tracePt t="109067" x="3348038" y="6475413"/>
          <p14:tracePt t="109079" x="3330575" y="6457950"/>
          <p14:tracePt t="109091" x="3311525" y="6438900"/>
          <p14:tracePt t="109243" x="3330575" y="6421438"/>
          <p14:tracePt t="109258" x="3348038" y="6421438"/>
          <p14:tracePt t="109275" x="3384550" y="6421438"/>
          <p14:tracePt t="109282" x="3438525" y="6421438"/>
          <p14:tracePt t="109291" x="3475038" y="6421438"/>
          <p14:tracePt t="109308" x="3567113" y="6403975"/>
          <p14:tracePt t="109324" x="3711575" y="6403975"/>
          <p14:tracePt t="109341" x="3894138" y="6403975"/>
          <p14:tracePt t="109357" x="4057650" y="6403975"/>
          <p14:tracePt t="109375" x="4257675" y="6403975"/>
          <p14:tracePt t="109392" x="4421188" y="6421438"/>
          <p14:tracePt t="109409" x="4513263" y="6421438"/>
          <p14:tracePt t="109411" x="4567238" y="6421438"/>
          <p14:tracePt t="109425" x="4603750" y="6421438"/>
          <p14:tracePt t="109428" x="4622800" y="6421438"/>
          <p14:tracePt t="109442" x="4640263" y="6421438"/>
          <p14:tracePt t="109475" x="4657725" y="6421438"/>
          <p14:tracePt t="109491" x="4676775" y="6421438"/>
          <p14:tracePt t="109499" x="4694238" y="6421438"/>
          <p14:tracePt t="109659" x="4694238" y="6438900"/>
          <p14:tracePt t="109675" x="4676775" y="6438900"/>
          <p14:tracePt t="109682" x="4657725" y="6438900"/>
          <p14:tracePt t="109692" x="4622800" y="6457950"/>
          <p14:tracePt t="109708" x="4586288" y="6457950"/>
          <p14:tracePt t="109724" x="4549775" y="6494463"/>
          <p14:tracePt t="109741" x="4494213" y="6494463"/>
          <p14:tracePt t="109757" x="4476750" y="6494463"/>
          <p14:tracePt t="109775" x="4386263" y="6511925"/>
          <p14:tracePt t="109791" x="4330700" y="6511925"/>
          <p14:tracePt t="109808" x="4240213" y="6511925"/>
          <p14:tracePt t="109825" x="4130675" y="6511925"/>
          <p14:tracePt t="109827" x="4057650" y="6511925"/>
          <p14:tracePt t="109841" x="3984625" y="6511925"/>
          <p14:tracePt t="109844" x="3911600" y="6511925"/>
          <p14:tracePt t="109858" x="3821113" y="6511925"/>
          <p14:tracePt t="109860" x="3748088" y="6511925"/>
          <p14:tracePt t="109876" x="3640138" y="6511925"/>
          <p14:tracePt t="109891" x="3603625" y="6511925"/>
          <p14:tracePt t="110106" x="3621088" y="6511925"/>
          <p14:tracePt t="110114" x="3640138" y="6511925"/>
          <p14:tracePt t="110124" x="3657600" y="6511925"/>
          <p14:tracePt t="110141" x="3694113" y="6511925"/>
          <p14:tracePt t="110158" x="3767138" y="6511925"/>
          <p14:tracePt t="110175" x="3821113" y="6494463"/>
          <p14:tracePt t="110192" x="3894138" y="6494463"/>
          <p14:tracePt t="110208" x="3930650" y="6494463"/>
          <p14:tracePt t="110267" x="3930650" y="6475413"/>
          <p14:tracePt t="111066" x="3911600" y="6475413"/>
          <p14:tracePt t="111082" x="3894138" y="6475413"/>
          <p14:tracePt t="111091" x="3876675" y="6475413"/>
          <p14:tracePt t="111107" x="3784600" y="6511925"/>
          <p14:tracePt t="111124" x="3730625" y="6530975"/>
          <p14:tracePt t="111142" x="3603625" y="6604000"/>
          <p14:tracePt t="111158" x="3494088" y="6657975"/>
          <p14:tracePt t="111175" x="3384550" y="6748463"/>
          <p14:tracePt t="115717" x="0" y="0"/>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061107-0001-323D-0552-EEA1E0D7FA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8DAA3C4-2BDD-B728-94AD-156ECC81863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12B2DC0-3B4E-AFC3-3E01-52D0816EE964}"/>
              </a:ext>
            </a:extLst>
          </p:cNvPr>
          <p:cNvSpPr txBox="1"/>
          <p:nvPr/>
        </p:nvSpPr>
        <p:spPr>
          <a:xfrm>
            <a:off x="2871140" y="935396"/>
            <a:ext cx="697871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Retention of Records</a:t>
            </a:r>
            <a:endParaRPr kumimoji="0" lang="en-US" sz="40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26F2D2A5-6055-18F5-335E-3AC938254B4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1E3253B4-E363-D630-A467-1C1F9DB5FB3A}"/>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CAB5A32-8B93-17A0-69D3-FCE45F427458}"/>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04</a:t>
            </a:r>
          </a:p>
        </p:txBody>
      </p:sp>
      <p:pic>
        <p:nvPicPr>
          <p:cNvPr id="7" name="Graphic 21">
            <a:extLst>
              <a:ext uri="{FF2B5EF4-FFF2-40B4-BE49-F238E27FC236}">
                <a16:creationId xmlns:a16="http://schemas.microsoft.com/office/drawing/2014/main" id="{F530E429-F188-7706-FCCF-6EA6ACE5B78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A close up of a medical record&#10;&#10;AI-generated content may be incorrect.">
            <a:extLst>
              <a:ext uri="{FF2B5EF4-FFF2-40B4-BE49-F238E27FC236}">
                <a16:creationId xmlns:a16="http://schemas.microsoft.com/office/drawing/2014/main" id="{D307557D-7E5F-67D2-630C-1E76DD703EB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7280" y="2463288"/>
            <a:ext cx="10812720" cy="2814826"/>
          </a:xfrm>
          <a:prstGeom prst="rect">
            <a:avLst/>
          </a:prstGeom>
        </p:spPr>
      </p:pic>
    </p:spTree>
    <p:custDataLst>
      <p:tags r:id="rId1"/>
    </p:custDataLst>
    <p:extLst>
      <p:ext uri="{BB962C8B-B14F-4D97-AF65-F5344CB8AC3E}">
        <p14:creationId xmlns:p14="http://schemas.microsoft.com/office/powerpoint/2010/main" val="1365315686"/>
      </p:ext>
    </p:extLst>
  </p:cSld>
  <p:clrMapOvr>
    <a:masterClrMapping/>
  </p:clrMapOvr>
  <mc:AlternateContent xmlns:mc="http://schemas.openxmlformats.org/markup-compatibility/2006" xmlns:p14="http://schemas.microsoft.com/office/powerpoint/2010/main">
    <mc:Choice Requires="p14">
      <p:transition p14:dur="10" advTm="165832"/>
    </mc:Choice>
    <mc:Fallback xmlns="">
      <p:transition advTm="16583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2FED0C-5A2F-754D-5DFE-886FC23124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E8FD5F-9775-9DCC-BC21-1CFE9FF5593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44F2646-F6F7-958A-5FD0-CBC24C3E892D}"/>
              </a:ext>
            </a:extLst>
          </p:cNvPr>
          <p:cNvSpPr txBox="1"/>
          <p:nvPr/>
        </p:nvSpPr>
        <p:spPr>
          <a:xfrm>
            <a:off x="2871140" y="935396"/>
            <a:ext cx="697871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Retention of Records</a:t>
            </a:r>
            <a:endParaRPr kumimoji="0" lang="en-US" sz="40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B257BBF4-5B52-882D-083B-5A0C25E8A51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216156EC-A9B2-D1F9-4D31-21568B36319E}"/>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BFA9EED-7E4C-FF1D-E425-0B9B421942A6}"/>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04</a:t>
            </a:r>
          </a:p>
        </p:txBody>
      </p:sp>
      <p:pic>
        <p:nvPicPr>
          <p:cNvPr id="7" name="Graphic 21">
            <a:extLst>
              <a:ext uri="{FF2B5EF4-FFF2-40B4-BE49-F238E27FC236}">
                <a16:creationId xmlns:a16="http://schemas.microsoft.com/office/drawing/2014/main" id="{8B0A2F17-5DB4-6941-9B5F-638ECF6FC22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close up of a card&#10;&#10;AI-generated content may be incorrect.">
            <a:extLst>
              <a:ext uri="{FF2B5EF4-FFF2-40B4-BE49-F238E27FC236}">
                <a16:creationId xmlns:a16="http://schemas.microsoft.com/office/drawing/2014/main" id="{CDEF5870-6649-A0EC-82F3-CEC39B3D3E8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7280" y="2441585"/>
            <a:ext cx="10812720" cy="2916478"/>
          </a:xfrm>
          <a:prstGeom prst="rect">
            <a:avLst/>
          </a:prstGeom>
        </p:spPr>
      </p:pic>
    </p:spTree>
    <p:custDataLst>
      <p:tags r:id="rId1"/>
    </p:custDataLst>
    <p:extLst>
      <p:ext uri="{BB962C8B-B14F-4D97-AF65-F5344CB8AC3E}">
        <p14:creationId xmlns:p14="http://schemas.microsoft.com/office/powerpoint/2010/main" val="3842657832"/>
      </p:ext>
    </p:extLst>
  </p:cSld>
  <p:clrMapOvr>
    <a:masterClrMapping/>
  </p:clrMapOvr>
  <mc:AlternateContent xmlns:mc="http://schemas.openxmlformats.org/markup-compatibility/2006" xmlns:p14="http://schemas.microsoft.com/office/powerpoint/2010/main">
    <mc:Choice Requires="p14">
      <p:transition p14:dur="10" advTm="154839"/>
    </mc:Choice>
    <mc:Fallback xmlns="">
      <p:transition advTm="154839"/>
    </mc:Fallback>
  </mc:AlternateContent>
  <p:extLst>
    <p:ext uri="{3A86A75C-4F4B-4683-9AE1-C65F6400EC91}">
      <p14:laserTraceLst xmlns:p14="http://schemas.microsoft.com/office/powerpoint/2010/main">
        <p14:tracePtLst>
          <p14:tracePt t="37401" x="4295775" y="6232525"/>
          <p14:tracePt t="37516" x="2128838" y="6348413"/>
          <p14:tracePt t="37518" x="2019300" y="6148388"/>
          <p14:tracePt t="37527" x="1965325" y="5984875"/>
          <p14:tracePt t="37538" x="1928813" y="5821363"/>
          <p14:tracePt t="37550" x="1892300" y="5711825"/>
          <p14:tracePt t="37552" x="1838325" y="5621338"/>
          <p14:tracePt t="37568" x="1801813" y="5511800"/>
          <p14:tracePt t="37583" x="1765300" y="5475288"/>
          <p14:tracePt t="37586" x="1746250" y="5421313"/>
          <p14:tracePt t="37601" x="1728788" y="5329238"/>
          <p14:tracePt t="37616" x="1692275" y="5221288"/>
          <p14:tracePt t="37632" x="1619250" y="5038725"/>
          <p14:tracePt t="37650" x="1565275" y="4875213"/>
          <p14:tracePt t="37667" x="1455738" y="4729163"/>
          <p14:tracePt t="37682" x="1438275" y="4638675"/>
          <p14:tracePt t="37699" x="1419225" y="4565650"/>
          <p14:tracePt t="37716" x="1419225" y="4548188"/>
          <p14:tracePt t="37767" x="1419225" y="4511675"/>
          <p14:tracePt t="37798" x="1455738" y="4511675"/>
          <p14:tracePt t="37806" x="1492250" y="4529138"/>
          <p14:tracePt t="37816" x="1546225" y="4529138"/>
          <p14:tracePt t="37832" x="1692275" y="4565650"/>
          <p14:tracePt t="37849" x="1892300" y="4565650"/>
          <p14:tracePt t="37866" x="2019300" y="4548188"/>
          <p14:tracePt t="37883" x="2111375" y="4529138"/>
          <p14:tracePt t="37899" x="2165350" y="4492625"/>
          <p14:tracePt t="37917" x="2201863" y="4456113"/>
          <p14:tracePt t="37919" x="2201863" y="4438650"/>
          <p14:tracePt t="37998" x="2219325" y="4438650"/>
          <p14:tracePt t="38038" x="2238375" y="4438650"/>
          <p14:tracePt t="38048" x="2255838" y="4438650"/>
          <p14:tracePt t="38055" x="2274888" y="4438650"/>
          <p14:tracePt t="38067" x="2311400" y="4438650"/>
          <p14:tracePt t="38082" x="2384425" y="4456113"/>
          <p14:tracePt t="38099" x="2438400" y="4456113"/>
          <p14:tracePt t="38115" x="2455863" y="4456113"/>
          <p14:tracePt t="38134" x="2474913" y="4456113"/>
          <p14:tracePt t="38150" x="2492375" y="4456113"/>
          <p14:tracePt t="38168" x="2511425" y="4456113"/>
          <p14:tracePt t="38183" x="2547938" y="4456113"/>
          <p14:tracePt t="38200" x="2584450" y="4456113"/>
          <p14:tracePt t="38216" x="2620963" y="4475163"/>
          <p14:tracePt t="38233" x="2674938" y="4492625"/>
          <p14:tracePt t="38249" x="2692400" y="4492625"/>
          <p14:tracePt t="38265" x="2711450" y="4492625"/>
          <p14:tracePt t="38282" x="2728913" y="4492625"/>
          <p14:tracePt t="38299" x="2784475" y="4492625"/>
          <p14:tracePt t="38315" x="2801938" y="4492625"/>
          <p14:tracePt t="38333" x="2838450" y="4492625"/>
          <p14:tracePt t="38335" x="2874963" y="4475163"/>
          <p14:tracePt t="38350" x="2894013" y="4475163"/>
          <p14:tracePt t="38353" x="2911475" y="4438650"/>
          <p14:tracePt t="38367" x="2928938" y="4402138"/>
          <p14:tracePt t="38383" x="2965450" y="4365625"/>
          <p14:tracePt t="38399" x="2965450" y="4292600"/>
          <p14:tracePt t="38416" x="2965450" y="4256088"/>
          <p14:tracePt t="38432" x="2965450" y="4202113"/>
          <p14:tracePt t="38451" x="2965450" y="4165600"/>
          <p14:tracePt t="38466" x="2965450" y="4092575"/>
          <p14:tracePt t="38482" x="2965450" y="4038600"/>
          <p14:tracePt t="38500" x="2947988" y="4002088"/>
          <p14:tracePt t="38517" x="2947988" y="3948113"/>
          <p14:tracePt t="38534" x="2928938" y="3929063"/>
          <p14:tracePt t="38549" x="2911475" y="3911600"/>
          <p14:tracePt t="38567" x="2894013" y="3892550"/>
          <p14:tracePt t="38583" x="2874963" y="3892550"/>
          <p14:tracePt t="38622" x="2838450" y="3892550"/>
          <p14:tracePt t="38654" x="2820988" y="3892550"/>
          <p14:tracePt t="38679" x="2784475" y="3892550"/>
          <p14:tracePt t="38710" x="2765425" y="3892550"/>
          <p14:tracePt t="38742" x="2728913" y="3892550"/>
          <p14:tracePt t="38750" x="2711450" y="3892550"/>
          <p14:tracePt t="38774" x="2674938" y="3892550"/>
          <p14:tracePt t="38790" x="2657475" y="3892550"/>
          <p14:tracePt t="38799" x="2638425" y="3892550"/>
          <p14:tracePt t="38816" x="2601913" y="3911600"/>
          <p14:tracePt t="38839" x="2584450" y="3911600"/>
          <p14:tracePt t="38850" x="2565400" y="3911600"/>
          <p14:tracePt t="38866" x="2547938" y="3929063"/>
          <p14:tracePt t="38886" x="2528888" y="3929063"/>
          <p14:tracePt t="38903" x="2511425" y="3929063"/>
          <p14:tracePt t="38915" x="2492375" y="3929063"/>
          <p14:tracePt t="38933" x="2474913" y="3929063"/>
          <p14:tracePt t="38949" x="2438400" y="3948113"/>
          <p14:tracePt t="38952" x="2438400" y="3965575"/>
          <p14:tracePt t="38966" x="2420938" y="3983038"/>
          <p14:tracePt t="38983" x="2384425" y="4002088"/>
          <p14:tracePt t="39001" x="2365375" y="4019550"/>
          <p14:tracePt t="39016" x="2328863" y="4056063"/>
          <p14:tracePt t="39032" x="2328863" y="4075113"/>
          <p14:tracePt t="39050" x="2311400" y="4111625"/>
          <p14:tracePt t="39070" x="2311400" y="4129088"/>
          <p14:tracePt t="39095" x="2311400" y="4148138"/>
          <p14:tracePt t="39102" x="2311400" y="4165600"/>
          <p14:tracePt t="39115" x="2311400" y="4184650"/>
          <p14:tracePt t="39132" x="2311400" y="4202113"/>
          <p14:tracePt t="39135" x="2311400" y="4256088"/>
          <p14:tracePt t="39158" x="2311400" y="4292600"/>
          <p14:tracePt t="39168" x="2328863" y="4311650"/>
          <p14:tracePt t="39199" x="2328863" y="4329113"/>
          <p14:tracePt t="39222" x="2347913" y="4365625"/>
          <p14:tracePt t="39231" x="2365375" y="4384675"/>
          <p14:tracePt t="39254" x="2384425" y="4402138"/>
          <p14:tracePt t="39278" x="2420938" y="4421188"/>
          <p14:tracePt t="39294" x="2438400" y="4421188"/>
          <p14:tracePt t="39318" x="2474913" y="4438650"/>
          <p14:tracePt t="39342" x="2492375" y="4438650"/>
          <p14:tracePt t="39351" x="2511425" y="4438650"/>
          <p14:tracePt t="39374" x="2528888" y="4438650"/>
          <p14:tracePt t="39383" x="2547938" y="4456113"/>
          <p14:tracePt t="39399" x="2565400" y="4475163"/>
          <p14:tracePt t="39416" x="2584450" y="4475163"/>
          <p14:tracePt t="39432" x="2601913" y="4475163"/>
          <p14:tracePt t="39450" x="2620963" y="4475163"/>
          <p14:tracePt t="39466" x="2657475" y="4475163"/>
          <p14:tracePt t="39543" x="2674938" y="4475163"/>
          <p14:tracePt t="39551" x="2692400" y="4475163"/>
          <p14:tracePt t="39567" x="2711450" y="4475163"/>
          <p14:tracePt t="39583" x="2728913" y="4456113"/>
          <p14:tracePt t="39599" x="2747963" y="4456113"/>
          <p14:tracePt t="39616" x="2765425" y="4421188"/>
          <p14:tracePt t="39632" x="2784475" y="4348163"/>
          <p14:tracePt t="39650" x="2820988" y="4256088"/>
          <p14:tracePt t="39665" x="2838450" y="4238625"/>
          <p14:tracePt t="39683" x="2838450" y="4184650"/>
          <p14:tracePt t="39699" x="2838450" y="4165600"/>
          <p14:tracePt t="39716" x="2838450" y="4148138"/>
          <p14:tracePt t="39719" x="2838450" y="4129088"/>
          <p14:tracePt t="39735" x="2838450" y="4111625"/>
          <p14:tracePt t="39758" x="2838450" y="4092575"/>
          <p14:tracePt t="39774" x="2838450" y="4075113"/>
          <p14:tracePt t="39806" x="2838450" y="4038600"/>
          <p14:tracePt t="39839" x="2820988" y="4019550"/>
          <p14:tracePt t="39855" x="2820988" y="4002088"/>
          <p14:tracePt t="39870" x="2801938" y="3983038"/>
          <p14:tracePt t="39879" x="2801938" y="3948113"/>
          <p14:tracePt t="39895" x="2784475" y="3929063"/>
          <p14:tracePt t="39906" x="2765425" y="3911600"/>
          <p14:tracePt t="39918" x="2747963" y="3875088"/>
          <p14:tracePt t="39966" x="2728913" y="3875088"/>
          <p14:tracePt t="39983" x="2711450" y="3875088"/>
          <p14:tracePt t="40014" x="2692400" y="3875088"/>
          <p14:tracePt t="40022" x="2674938" y="3875088"/>
          <p14:tracePt t="40032" x="2657475" y="3875088"/>
          <p14:tracePt t="40054" x="2638425" y="3875088"/>
          <p14:tracePt t="40065" x="2620963" y="3875088"/>
          <p14:tracePt t="40082" x="2601913" y="3875088"/>
          <p14:tracePt t="40099" x="2565400" y="3875088"/>
          <p14:tracePt t="40116" x="2547938" y="3875088"/>
          <p14:tracePt t="40132" x="2511425" y="3875088"/>
          <p14:tracePt t="40149" x="2492375" y="3875088"/>
          <p14:tracePt t="40151" x="2474913" y="3875088"/>
          <p14:tracePt t="40166" x="2455863" y="3875088"/>
          <p14:tracePt t="40168" x="2420938" y="3892550"/>
          <p14:tracePt t="40183" x="2365375" y="3911600"/>
          <p14:tracePt t="40186" x="2347913" y="3929063"/>
          <p14:tracePt t="40199" x="2292350" y="3929063"/>
          <p14:tracePt t="40216" x="2201863" y="3983038"/>
          <p14:tracePt t="40233" x="2165350" y="4002088"/>
          <p14:tracePt t="40249" x="2165350" y="4038600"/>
          <p14:tracePt t="40266" x="2147888" y="4038600"/>
          <p14:tracePt t="40283" x="2128838" y="4075113"/>
          <p14:tracePt t="40299" x="2111375" y="4075113"/>
          <p14:tracePt t="40316" x="2092325" y="4111625"/>
          <p14:tracePt t="40332" x="2092325" y="4148138"/>
          <p14:tracePt t="40349" x="2092325" y="4184650"/>
          <p14:tracePt t="40367" x="2092325" y="4202113"/>
          <p14:tracePt t="40390" x="2092325" y="4238625"/>
          <p14:tracePt t="40399" x="2074863" y="4238625"/>
          <p14:tracePt t="40415" x="2074863" y="4256088"/>
          <p14:tracePt t="40518" x="2074863" y="4292600"/>
          <p14:tracePt t="40550" x="2092325" y="4311650"/>
          <p14:tracePt t="40558" x="2111375" y="4329113"/>
          <p14:tracePt t="40575" x="2147888" y="4348163"/>
          <p14:tracePt t="40585" x="2147888" y="4365625"/>
          <p14:tracePt t="40599" x="2165350" y="4402138"/>
          <p14:tracePt t="40616" x="2255838" y="4456113"/>
          <p14:tracePt t="40632" x="2365375" y="4548188"/>
          <p14:tracePt t="40650" x="2547938" y="4621213"/>
          <p14:tracePt t="40665" x="2784475" y="4729163"/>
          <p14:tracePt t="40683" x="3057525" y="4821238"/>
          <p14:tracePt t="40699" x="3457575" y="4929188"/>
          <p14:tracePt t="40717" x="3911600" y="4965700"/>
          <p14:tracePt t="40719" x="4184650" y="4984750"/>
          <p14:tracePt t="40734" x="4494213" y="5038725"/>
          <p14:tracePt t="40736" x="4749800" y="5057775"/>
          <p14:tracePt t="40750" x="5022850" y="5075238"/>
          <p14:tracePt t="40752" x="5295900" y="5111750"/>
          <p14:tracePt t="40767" x="5695950" y="5148263"/>
          <p14:tracePt t="40782" x="6022975" y="5148263"/>
          <p14:tracePt t="40800" x="6278563" y="5148263"/>
          <p14:tracePt t="40816" x="6478588" y="5129213"/>
          <p14:tracePt t="40833" x="6605588" y="5092700"/>
          <p14:tracePt t="40849" x="6696075" y="5057775"/>
          <p14:tracePt t="40865" x="6732588" y="5021263"/>
          <p14:tracePt t="40883" x="6751638" y="4984750"/>
          <p14:tracePt t="40899" x="6788150" y="4965700"/>
          <p14:tracePt t="41062" x="6788150" y="4948238"/>
          <p14:tracePt t="41086" x="6769100" y="4948238"/>
          <p14:tracePt t="41103" x="6678613" y="4948238"/>
          <p14:tracePt t="41110" x="6623050" y="4948238"/>
          <p14:tracePt t="41119" x="6605588" y="4948238"/>
          <p14:tracePt t="41132" x="6586538" y="4948238"/>
          <p14:tracePt t="41135" x="6442075" y="4948238"/>
          <p14:tracePt t="41149" x="6386513" y="4948238"/>
          <p14:tracePt t="41151" x="6332538" y="4929188"/>
          <p14:tracePt t="41166" x="6242050" y="4929188"/>
          <p14:tracePt t="41169" x="6113463" y="4911725"/>
          <p14:tracePt t="41183" x="5859463" y="4875213"/>
          <p14:tracePt t="41201" x="5568950" y="4821238"/>
          <p14:tracePt t="41216" x="5203825" y="4784725"/>
          <p14:tracePt t="41232" x="4749800" y="4711700"/>
          <p14:tracePt t="41249" x="4367213" y="4711700"/>
          <p14:tracePt t="41265" x="4040188" y="4711700"/>
          <p14:tracePt t="41282" x="3803650" y="4711700"/>
          <p14:tracePt t="41299" x="3694113" y="4711700"/>
          <p14:tracePt t="41316" x="3640138" y="4711700"/>
          <p14:tracePt t="41333" x="3603625" y="4711700"/>
          <p14:tracePt t="41335" x="3567113" y="4711700"/>
          <p14:tracePt t="41350" x="3511550" y="4711700"/>
          <p14:tracePt t="41352" x="3438525" y="4711700"/>
          <p14:tracePt t="41366" x="3367088" y="4711700"/>
          <p14:tracePt t="41369" x="3275013" y="4711700"/>
          <p14:tracePt t="41383" x="3130550" y="4711700"/>
          <p14:tracePt t="41400" x="3021013" y="4711700"/>
          <p14:tracePt t="41416" x="2857500" y="4711700"/>
          <p14:tracePt t="41432" x="2784475" y="4711700"/>
          <p14:tracePt t="41450" x="2747963" y="4692650"/>
          <p14:tracePt t="41467" x="2728913" y="4675188"/>
          <p14:tracePt t="41483" x="2711450" y="4675188"/>
          <p14:tracePt t="41501" x="2692400" y="4675188"/>
          <p14:tracePt t="41503" x="2657475" y="4675188"/>
          <p14:tracePt t="41518" x="2638425" y="4675188"/>
          <p14:tracePt t="41534" x="2601913" y="4675188"/>
          <p14:tracePt t="41551" x="2584450" y="4675188"/>
          <p14:tracePt t="41575" x="2565400" y="4675188"/>
          <p14:tracePt t="42279" x="2528888" y="4656138"/>
          <p14:tracePt t="42327" x="2547938" y="4656138"/>
          <p14:tracePt t="42358" x="2565400" y="4656138"/>
          <p14:tracePt t="42366" x="2584450" y="4656138"/>
          <p14:tracePt t="42382" x="2601913" y="4656138"/>
          <p14:tracePt t="42406" x="2620963" y="4656138"/>
          <p14:tracePt t="42432" x="2638425" y="4656138"/>
          <p14:tracePt t="42464" x="2657475" y="4656138"/>
          <p14:tracePt t="42486" x="2674938" y="4656138"/>
          <p14:tracePt t="42495" x="2692400" y="4656138"/>
          <p14:tracePt t="42502" x="2711450" y="4638675"/>
          <p14:tracePt t="42516" x="2728913" y="4621213"/>
          <p14:tracePt t="42519" x="2747963" y="4621213"/>
          <p14:tracePt t="42533" x="2765425" y="4621213"/>
          <p14:tracePt t="42535" x="2784475" y="4621213"/>
          <p14:tracePt t="42550" x="2874963" y="4621213"/>
          <p14:tracePt t="42552" x="2947988" y="4602163"/>
          <p14:tracePt t="42567" x="3184525" y="4548188"/>
          <p14:tracePt t="42583" x="3367088" y="4511675"/>
          <p14:tracePt t="42585" x="3584575" y="4492625"/>
          <p14:tracePt t="42599" x="4076700" y="4421188"/>
          <p14:tracePt t="42616" x="4530725" y="4421188"/>
          <p14:tracePt t="42632" x="4930775" y="4421188"/>
          <p14:tracePt t="42649" x="5276850" y="4421188"/>
          <p14:tracePt t="42666" x="5476875" y="4402138"/>
          <p14:tracePt t="42683" x="5605463" y="4384675"/>
          <p14:tracePt t="42701" x="5676900" y="4329113"/>
          <p14:tracePt t="42703" x="5695950" y="4329113"/>
          <p14:tracePt t="42716" x="5713413" y="4329113"/>
          <p14:tracePt t="42751" x="5732463" y="4311650"/>
          <p14:tracePt t="42774" x="5732463" y="4292600"/>
          <p14:tracePt t="42806" x="5732463" y="4275138"/>
          <p14:tracePt t="42822" x="5713413" y="4275138"/>
          <p14:tracePt t="42847" x="5695950" y="4275138"/>
          <p14:tracePt t="42854" x="5659438" y="4275138"/>
          <p14:tracePt t="42865" x="5640388" y="4275138"/>
          <p14:tracePt t="42882" x="5586413" y="4292600"/>
          <p14:tracePt t="42900" x="5549900" y="4292600"/>
          <p14:tracePt t="42916" x="5513388" y="4292600"/>
          <p14:tracePt t="42919" x="5422900" y="4311650"/>
          <p14:tracePt t="42933" x="5403850" y="4311650"/>
          <p14:tracePt t="42936" x="5386388" y="4311650"/>
          <p14:tracePt t="42950" x="5332413" y="4311650"/>
          <p14:tracePt t="42953" x="5295900" y="4311650"/>
          <p14:tracePt t="42967" x="5203825" y="4292600"/>
          <p14:tracePt t="42983" x="5130800" y="4292600"/>
          <p14:tracePt t="43001" x="5059363" y="4275138"/>
          <p14:tracePt t="43015" x="5040313" y="4275138"/>
          <p14:tracePt t="43033" x="4986338" y="4275138"/>
          <p14:tracePt t="43049" x="4949825" y="4256088"/>
          <p14:tracePt t="43066" x="4930775" y="4238625"/>
          <p14:tracePt t="43082" x="4913313" y="4238625"/>
          <p14:tracePt t="43099" x="4894263" y="4219575"/>
          <p14:tracePt t="43151" x="4894263" y="4202113"/>
          <p14:tracePt t="43174" x="4894263" y="4184650"/>
          <p14:tracePt t="43230" x="4913313" y="4184650"/>
          <p14:tracePt t="43238" x="4930775" y="4184650"/>
          <p14:tracePt t="43249" x="4949825" y="4165600"/>
          <p14:tracePt t="43266" x="4967288" y="4165600"/>
          <p14:tracePt t="43282" x="5003800" y="4129088"/>
          <p14:tracePt t="43300" x="5059363" y="4111625"/>
          <p14:tracePt t="43317" x="5113338" y="4056063"/>
          <p14:tracePt t="43319" x="5149850" y="4038600"/>
          <p14:tracePt t="43332" x="5167313" y="4038600"/>
          <p14:tracePt t="43350" x="5259388" y="3983038"/>
          <p14:tracePt t="43352" x="5295900" y="3965575"/>
          <p14:tracePt t="43367" x="5332413" y="3948113"/>
          <p14:tracePt t="43382" x="5349875" y="3929063"/>
          <p14:tracePt t="43400" x="5386388" y="3911600"/>
          <p14:tracePt t="43416" x="5403850" y="3911600"/>
          <p14:tracePt t="43439" x="5440363" y="3892550"/>
          <p14:tracePt t="43450" x="5440363" y="3875088"/>
          <p14:tracePt t="43479" x="5476875" y="3875088"/>
          <p14:tracePt t="43511" x="5495925" y="3856038"/>
          <p14:tracePt t="43519" x="5513388" y="3838575"/>
          <p14:tracePt t="43542" x="5549900" y="3838575"/>
          <p14:tracePt t="43551" x="5568950" y="3819525"/>
          <p14:tracePt t="43567" x="5605463" y="3802063"/>
          <p14:tracePt t="43583" x="5640388" y="3802063"/>
          <p14:tracePt t="43798" x="5659438" y="3783013"/>
          <p14:tracePt t="43838" x="5640388" y="3783013"/>
          <p14:tracePt t="43848" x="5605463" y="3765550"/>
          <p14:tracePt t="43863" x="5568950" y="3765550"/>
          <p14:tracePt t="43872" x="5532438" y="3765550"/>
          <p14:tracePt t="43882" x="5513388" y="3765550"/>
          <p14:tracePt t="43899" x="5476875" y="3765550"/>
          <p14:tracePt t="43915" x="5349875" y="3765550"/>
          <p14:tracePt t="43933" x="5167313" y="3765550"/>
          <p14:tracePt t="43935" x="5059363" y="3765550"/>
          <p14:tracePt t="43950" x="4913313" y="3748088"/>
          <p14:tracePt t="43952" x="4749800" y="3748088"/>
          <p14:tracePt t="43967" x="4440238" y="3748088"/>
          <p14:tracePt t="43983" x="4148138" y="3711575"/>
          <p14:tracePt t="44000" x="3911600" y="3692525"/>
          <p14:tracePt t="44016" x="3730625" y="3638550"/>
          <p14:tracePt t="44033" x="3603625" y="3638550"/>
          <p14:tracePt t="44050" x="3530600" y="3638550"/>
          <p14:tracePt t="44065" x="3438525" y="3638550"/>
          <p14:tracePt t="44082" x="3367088" y="3638550"/>
          <p14:tracePt t="44098" x="3348038" y="3638550"/>
          <p14:tracePt t="44115" x="3257550" y="3638550"/>
          <p14:tracePt t="44133" x="3221038" y="3638550"/>
          <p14:tracePt t="44135" x="3201988" y="3638550"/>
          <p14:tracePt t="44151" x="3130550" y="3638550"/>
          <p14:tracePt t="44183" x="3094038" y="3638550"/>
          <p14:tracePt t="44199" x="3074988" y="3638550"/>
          <p14:tracePt t="44518" x="3111500" y="3638550"/>
          <p14:tracePt t="44526" x="3148013" y="3638550"/>
          <p14:tracePt t="44534" x="3201988" y="3638550"/>
          <p14:tracePt t="44549" x="3275013" y="3638550"/>
          <p14:tracePt t="44551" x="3348038" y="3638550"/>
          <p14:tracePt t="44567" x="3530600" y="3638550"/>
          <p14:tracePt t="44584" x="3711575" y="3619500"/>
          <p14:tracePt t="44600" x="3948113" y="3619500"/>
          <p14:tracePt t="44616" x="4148138" y="3619500"/>
          <p14:tracePt t="44632" x="4440238" y="3619500"/>
          <p14:tracePt t="44651" x="4767263" y="3619500"/>
          <p14:tracePt t="44665" x="5059363" y="3619500"/>
          <p14:tracePt t="44682" x="5313363" y="3619500"/>
          <p14:tracePt t="44700" x="5549900" y="3619500"/>
          <p14:tracePt t="44717" x="5676900" y="3619500"/>
          <p14:tracePt t="44719" x="5749925" y="3619500"/>
          <p14:tracePt t="44732" x="5786438" y="3619500"/>
          <p14:tracePt t="44735" x="5805488" y="3619500"/>
          <p14:tracePt t="44750" x="5895975" y="3619500"/>
          <p14:tracePt t="44767" x="5913438" y="3619500"/>
          <p14:tracePt t="44784" x="5949950" y="3602038"/>
          <p14:tracePt t="44800" x="5969000" y="3602038"/>
          <p14:tracePt t="44816" x="6022975" y="3582988"/>
          <p14:tracePt t="44833" x="6059488" y="3582988"/>
          <p14:tracePt t="44855" x="6078538" y="3582988"/>
          <p14:tracePt t="44866" x="6096000" y="3565525"/>
          <p14:tracePt t="44883" x="6113463" y="3565525"/>
          <p14:tracePt t="44942" x="6132513" y="3565525"/>
          <p14:tracePt t="44951" x="6132513" y="3546475"/>
          <p14:tracePt t="45126" x="6132513" y="3565525"/>
          <p14:tracePt t="45135" x="6132513" y="3582988"/>
          <p14:tracePt t="45151" x="6132513" y="3602038"/>
          <p14:tracePt t="45215" x="6132513" y="3619500"/>
          <p14:tracePt t="45222" x="6132513" y="3638550"/>
          <p14:tracePt t="45233" x="6169025" y="3638550"/>
          <p14:tracePt t="45249" x="6315075" y="3638550"/>
          <p14:tracePt t="45266" x="6551613" y="3619500"/>
          <p14:tracePt t="45283" x="6842125" y="3619500"/>
          <p14:tracePt t="45299" x="7132638" y="3619500"/>
          <p14:tracePt t="45316" x="7405688" y="3619500"/>
          <p14:tracePt t="45333" x="7588250" y="3619500"/>
          <p14:tracePt t="45335" x="7661275" y="3619500"/>
          <p14:tracePt t="45349" x="7734300" y="3619500"/>
          <p14:tracePt t="45351" x="7788275" y="3619500"/>
          <p14:tracePt t="45367" x="7934325" y="3619500"/>
          <p14:tracePt t="45383" x="8061325" y="3619500"/>
          <p14:tracePt t="45399" x="8207375" y="3638550"/>
          <p14:tracePt t="45417" x="8297863" y="3638550"/>
          <p14:tracePt t="45433" x="8424863" y="3638550"/>
          <p14:tracePt t="45449" x="8534400" y="3656013"/>
          <p14:tracePt t="45467" x="8624888" y="3656013"/>
          <p14:tracePt t="45483" x="8680450" y="3656013"/>
          <p14:tracePt t="45500" x="8753475" y="3656013"/>
          <p14:tracePt t="45517" x="8770938" y="3656013"/>
          <p14:tracePt t="45533" x="8788400" y="3656013"/>
          <p14:tracePt t="45549" x="8807450" y="3656013"/>
          <p14:tracePt t="45583" x="8824913" y="3656013"/>
          <p14:tracePt t="45630" x="8861425" y="3656013"/>
          <p14:tracePt t="45648" x="8880475" y="3656013"/>
          <p14:tracePt t="45664" x="8897938" y="3656013"/>
          <p14:tracePt t="45672" x="8916988" y="3656013"/>
          <p14:tracePt t="45686" x="8934450" y="3656013"/>
          <p14:tracePt t="45702" x="8970963" y="3656013"/>
          <p14:tracePt t="45716" x="8990013" y="3656013"/>
          <p14:tracePt t="45719" x="9007475" y="3656013"/>
          <p14:tracePt t="45733" x="9024938" y="3656013"/>
          <p14:tracePt t="45749" x="9043988" y="3656013"/>
          <p14:tracePt t="45767" x="9061450" y="3638550"/>
          <p14:tracePt t="45942" x="9043988" y="3656013"/>
          <p14:tracePt t="45967" x="9024938" y="3656013"/>
          <p14:tracePt t="46230" x="8990013" y="3675063"/>
          <p14:tracePt t="46238" x="8970963" y="3692525"/>
          <p14:tracePt t="46254" x="8953500" y="3711575"/>
          <p14:tracePt t="46266" x="8880475" y="3729038"/>
          <p14:tracePt t="46282" x="8807450" y="3783013"/>
          <p14:tracePt t="46299" x="8753475" y="3819525"/>
          <p14:tracePt t="46316" x="8716963" y="3838575"/>
          <p14:tracePt t="46535" x="8734425" y="3819525"/>
          <p14:tracePt t="46582" x="8770938" y="3819525"/>
          <p14:tracePt t="46806" x="8788400" y="3802063"/>
          <p14:tracePt t="47254" x="8807450" y="3783013"/>
          <p14:tracePt t="47294" x="8807450" y="3765550"/>
          <p14:tracePt t="47318" x="8843963" y="3765550"/>
          <p14:tracePt t="47342" x="8843963" y="3748088"/>
          <p14:tracePt t="48406" x="8861425" y="3729038"/>
          <p14:tracePt t="52758" x="8843963" y="3729038"/>
          <p14:tracePt t="52766" x="8824913" y="3748088"/>
          <p14:tracePt t="52783" x="8716963" y="3856038"/>
          <p14:tracePt t="52800" x="8607425" y="4056063"/>
          <p14:tracePt t="52817" x="8497888" y="4219575"/>
          <p14:tracePt t="52833" x="8388350" y="4402138"/>
          <p14:tracePt t="52849" x="8261350" y="4548188"/>
          <p14:tracePt t="52867" x="8170863" y="4675188"/>
          <p14:tracePt t="52883" x="8097838" y="4748213"/>
          <p14:tracePt t="52899" x="8078788" y="4784725"/>
          <p14:tracePt t="52918" x="8007350" y="4838700"/>
          <p14:tracePt t="52958" x="7988300" y="4838700"/>
          <p14:tracePt t="52983" x="7951788" y="4838700"/>
          <p14:tracePt t="52991" x="7915275" y="4838700"/>
          <p14:tracePt t="53000" x="7897813" y="4802188"/>
          <p14:tracePt t="53017" x="7824788" y="4692650"/>
          <p14:tracePt t="53033" x="7715250" y="4565650"/>
          <p14:tracePt t="53049" x="7588250" y="4492625"/>
          <p14:tracePt t="53067" x="7497763" y="4402138"/>
          <p14:tracePt t="53082" x="7405688" y="4348163"/>
          <p14:tracePt t="53100" x="7351713" y="4292600"/>
          <p14:tracePt t="53103" x="7332663" y="4275138"/>
          <p14:tracePt t="53118" x="7315200" y="4275138"/>
          <p14:tracePt t="53132" x="7315200" y="4256088"/>
          <p14:tracePt t="53174" x="7297738" y="4256088"/>
          <p14:tracePt t="53183" x="7278688" y="4256088"/>
          <p14:tracePt t="53199" x="7261225" y="4256088"/>
          <p14:tracePt t="53207" x="7242175" y="4256088"/>
          <p14:tracePt t="53217" x="7224713" y="4256088"/>
          <p14:tracePt t="53233" x="7188200" y="4292600"/>
          <p14:tracePt t="53250" x="7169150" y="4292600"/>
          <p14:tracePt t="53266" x="7151688" y="4311650"/>
          <p14:tracePt t="53295" x="7115175" y="4311650"/>
          <p14:tracePt t="53310" x="7096125" y="4329113"/>
          <p14:tracePt t="53334" x="7078663" y="4329113"/>
          <p14:tracePt t="53342" x="7061200" y="4329113"/>
          <p14:tracePt t="53350" x="7042150" y="4329113"/>
          <p14:tracePt t="53367" x="7042150" y="4348163"/>
          <p14:tracePt t="53383" x="7024688" y="4348163"/>
          <p14:tracePt t="53400" x="6988175" y="4365625"/>
          <p14:tracePt t="53416" x="6878638" y="4365625"/>
          <p14:tracePt t="53433" x="6824663" y="4365625"/>
          <p14:tracePt t="53451" x="6805613" y="4365625"/>
          <p14:tracePt t="53467" x="6732588" y="4365625"/>
          <p14:tracePt t="53483" x="6659563" y="4365625"/>
          <p14:tracePt t="53500" x="6605588" y="4365625"/>
          <p14:tracePt t="53516" x="6551613" y="4348163"/>
          <p14:tracePt t="53519" x="6515100" y="4329113"/>
          <p14:tracePt t="53533" x="6478588" y="4311650"/>
          <p14:tracePt t="53536" x="6442075" y="4292600"/>
          <p14:tracePt t="53550" x="6405563" y="4275138"/>
          <p14:tracePt t="53552" x="6369050" y="4256088"/>
          <p14:tracePt t="53566" x="6332538" y="4256088"/>
          <p14:tracePt t="53568" x="6278563" y="4219575"/>
          <p14:tracePt t="53584" x="6186488" y="4202113"/>
          <p14:tracePt t="53600" x="6022975" y="4184650"/>
          <p14:tracePt t="53616" x="5842000" y="4148138"/>
          <p14:tracePt t="53633" x="5659438" y="4129088"/>
          <p14:tracePt t="53651" x="5422900" y="4111625"/>
          <p14:tracePt t="53667" x="5259388" y="4092575"/>
          <p14:tracePt t="53683" x="5130800" y="4056063"/>
          <p14:tracePt t="53700" x="5022850" y="4056063"/>
          <p14:tracePt t="53717" x="4930775" y="4056063"/>
          <p14:tracePt t="53719" x="4894263" y="4056063"/>
          <p14:tracePt t="53742" x="4859338" y="4056063"/>
          <p14:tracePt t="53758" x="4840288" y="4056063"/>
          <p14:tracePt t="53774" x="4803775" y="4056063"/>
          <p14:tracePt t="54118" x="4803775" y="4038600"/>
          <p14:tracePt t="54134" x="4822825" y="4038600"/>
          <p14:tracePt t="54150" x="4822825" y="4019550"/>
          <p14:tracePt t="54158" x="4840288" y="4002088"/>
          <p14:tracePt t="54167" x="4859338" y="4002088"/>
          <p14:tracePt t="54184" x="4876800" y="4002088"/>
          <p14:tracePt t="54200" x="4894263" y="4002088"/>
          <p14:tracePt t="54217" x="4913313" y="4002088"/>
          <p14:tracePt t="54234" x="5003800" y="4002088"/>
          <p14:tracePt t="54250" x="5059363" y="4019550"/>
          <p14:tracePt t="54267" x="5130800" y="4038600"/>
          <p14:tracePt t="54283" x="5186363" y="4038600"/>
          <p14:tracePt t="54300" x="5259388" y="4038600"/>
          <p14:tracePt t="54317" x="5276850" y="4038600"/>
          <p14:tracePt t="54319" x="5295900" y="4038600"/>
          <p14:tracePt t="54334" x="5332413" y="4038600"/>
          <p14:tracePt t="54351" x="5349875" y="4038600"/>
          <p14:tracePt t="54367" x="5386388" y="4038600"/>
          <p14:tracePt t="54382" x="5403850" y="4038600"/>
          <p14:tracePt t="54470" x="5422900" y="4038600"/>
          <p14:tracePt t="54862" x="5440363" y="4038600"/>
          <p14:tracePt t="54926" x="5459413" y="4038600"/>
          <p14:tracePt t="54951" x="5495925" y="4038600"/>
          <p14:tracePt t="54974" x="5513388" y="4038600"/>
          <p14:tracePt t="54990" x="5549900" y="4038600"/>
          <p14:tracePt t="54999" x="5568950" y="4038600"/>
          <p14:tracePt t="55006" x="5586413" y="4038600"/>
          <p14:tracePt t="55017" x="5605463" y="4038600"/>
          <p14:tracePt t="55033" x="5659438" y="4056063"/>
          <p14:tracePt t="55049" x="5805488" y="4092575"/>
          <p14:tracePt t="55067" x="5969000" y="4111625"/>
          <p14:tracePt t="55083" x="6113463" y="4111625"/>
          <p14:tracePt t="55099" x="6242050" y="4111625"/>
          <p14:tracePt t="55117" x="6332538" y="4111625"/>
          <p14:tracePt t="55120" x="6386513" y="4111625"/>
          <p14:tracePt t="55134" x="6423025" y="4111625"/>
          <p14:tracePt t="55137" x="6442075" y="4111625"/>
          <p14:tracePt t="55150" x="6478588" y="4111625"/>
          <p14:tracePt t="55152" x="6478588" y="4092575"/>
          <p14:tracePt t="55168" x="6532563" y="4075113"/>
          <p14:tracePt t="55184" x="6551613" y="4019550"/>
          <p14:tracePt t="55200" x="6605588" y="3911600"/>
          <p14:tracePt t="55216" x="6659563" y="3802063"/>
          <p14:tracePt t="55233" x="6696075" y="3656013"/>
          <p14:tracePt t="55249" x="6696075" y="3529013"/>
          <p14:tracePt t="55266" x="6659563" y="3402013"/>
          <p14:tracePt t="55283" x="6623050" y="3292475"/>
          <p14:tracePt t="55300" x="6496050" y="3165475"/>
          <p14:tracePt t="55317" x="6296025" y="3019425"/>
          <p14:tracePt t="55320" x="6186488" y="2946400"/>
          <p14:tracePt t="55333" x="6059488" y="2874963"/>
          <p14:tracePt t="55336" x="5913438" y="2801938"/>
          <p14:tracePt t="55350" x="5768975" y="2746375"/>
          <p14:tracePt t="55354" x="5676900" y="2692400"/>
          <p14:tracePt t="55367" x="5459413" y="2638425"/>
          <p14:tracePt t="55384" x="5313363" y="2601913"/>
          <p14:tracePt t="55400" x="5186363" y="2601913"/>
          <p14:tracePt t="55416" x="5003800" y="2638425"/>
          <p14:tracePt t="55433" x="4803775" y="2728913"/>
          <p14:tracePt t="55451" x="4657725" y="2819400"/>
          <p14:tracePt t="55467" x="4494213" y="2909888"/>
          <p14:tracePt t="55484" x="4421188" y="3001963"/>
          <p14:tracePt t="55500" x="4349750" y="3074988"/>
          <p14:tracePt t="55503" x="4313238" y="3109913"/>
          <p14:tracePt t="55517" x="4276725" y="3182938"/>
          <p14:tracePt t="55519" x="4257675" y="3201988"/>
          <p14:tracePt t="55533" x="4257675" y="3219450"/>
          <p14:tracePt t="55536" x="4221163" y="3328988"/>
          <p14:tracePt t="55550" x="4221163" y="3346450"/>
          <p14:tracePt t="55553" x="4221163" y="3382963"/>
          <p14:tracePt t="55567" x="4221163" y="3455988"/>
          <p14:tracePt t="55583" x="4257675" y="3565525"/>
          <p14:tracePt t="55600" x="4367213" y="3711575"/>
          <p14:tracePt t="55615" x="4586288" y="3875088"/>
          <p14:tracePt t="55633" x="4786313" y="4038600"/>
          <p14:tracePt t="55650" x="5076825" y="4148138"/>
          <p14:tracePt t="55666" x="5349875" y="4238625"/>
          <p14:tracePt t="55684" x="5640388" y="4311650"/>
          <p14:tracePt t="55700" x="5805488" y="4329113"/>
          <p14:tracePt t="55703" x="5913438" y="4348163"/>
          <p14:tracePt t="55717" x="6022975" y="4365625"/>
          <p14:tracePt t="55719" x="6078538" y="4365625"/>
          <p14:tracePt t="55733" x="6113463" y="4365625"/>
          <p14:tracePt t="55736" x="6132513" y="4365625"/>
          <p14:tracePt t="55750" x="6149975" y="4365625"/>
          <p14:tracePt t="55752" x="6169025" y="4365625"/>
          <p14:tracePt t="55767" x="6186488" y="4365625"/>
          <p14:tracePt t="55783" x="6205538" y="4365625"/>
          <p14:tracePt t="55799" x="6223000" y="4365625"/>
          <p14:tracePt t="55817" x="6242050" y="4348163"/>
          <p14:tracePt t="56174" x="6259513" y="4311650"/>
          <p14:tracePt t="58262" x="6259513" y="4292600"/>
          <p14:tracePt t="58270" x="6315075" y="4184650"/>
          <p14:tracePt t="58283" x="6369050" y="4038600"/>
          <p14:tracePt t="58300" x="6423025" y="3911600"/>
          <p14:tracePt t="58316" x="6459538" y="3819525"/>
          <p14:tracePt t="58333" x="6478588" y="3765550"/>
          <p14:tracePt t="58349" x="6496050" y="3748088"/>
          <p14:tracePt t="58607" x="6496050" y="3765550"/>
          <p14:tracePt t="58615" x="6496050" y="3783013"/>
          <p14:tracePt t="58623" x="6496050" y="3802063"/>
          <p14:tracePt t="58633" x="6496050" y="3838575"/>
          <p14:tracePt t="59118" x="6496050" y="3819525"/>
          <p14:tracePt t="59134" x="6515100" y="3802063"/>
          <p14:tracePt t="59142" x="6515100" y="3765550"/>
          <p14:tracePt t="59150" x="6532563" y="3765550"/>
          <p14:tracePt t="59168" x="6551613" y="3748088"/>
          <p14:tracePt t="59222" x="6551613" y="3711575"/>
          <p14:tracePt t="59366" x="6569075" y="3692525"/>
          <p14:tracePt t="59439" x="6586538" y="3656013"/>
          <p14:tracePt t="59470" x="6605588" y="3656013"/>
          <p14:tracePt t="59479" x="6623050" y="3656013"/>
          <p14:tracePt t="59495" x="6642100" y="3656013"/>
          <p14:tracePt t="59503" x="6659563" y="3656013"/>
          <p14:tracePt t="59517" x="6678613" y="3638550"/>
          <p14:tracePt t="59520" x="6696075" y="3638550"/>
          <p14:tracePt t="59535" x="6715125" y="3638550"/>
          <p14:tracePt t="59550" x="6732588" y="3638550"/>
          <p14:tracePt t="59574" x="6751638" y="3638550"/>
          <p14:tracePt t="59614" x="6769100" y="3638550"/>
          <p14:tracePt t="59655" x="6788150" y="3619500"/>
          <p14:tracePt t="59790" x="6805613" y="3602038"/>
          <p14:tracePt t="59815" x="6842125" y="3582988"/>
          <p14:tracePt t="59823" x="6842125" y="3565525"/>
          <p14:tracePt t="59833" x="6842125" y="3529013"/>
          <p14:tracePt t="59851" x="6878638" y="3475038"/>
          <p14:tracePt t="59867" x="6878638" y="3438525"/>
          <p14:tracePt t="59883" x="6878638" y="3419475"/>
          <p14:tracePt t="59899" x="6878638" y="3382963"/>
          <p14:tracePt t="59916" x="6878638" y="3346450"/>
          <p14:tracePt t="59919" x="6878638" y="3311525"/>
          <p14:tracePt t="59934" x="6859588" y="3292475"/>
          <p14:tracePt t="59936" x="6842125" y="3255963"/>
          <p14:tracePt t="59950" x="6805613" y="3238500"/>
          <p14:tracePt t="59952" x="6769100" y="3219450"/>
          <p14:tracePt t="59968" x="6678613" y="3165475"/>
          <p14:tracePt t="59984" x="6586538" y="3146425"/>
          <p14:tracePt t="60000" x="6515100" y="3128963"/>
          <p14:tracePt t="60017" x="6423025" y="3092450"/>
          <p14:tracePt t="60034" x="6315075" y="3092450"/>
          <p14:tracePt t="60050" x="6223000" y="3092450"/>
          <p14:tracePt t="60066" x="6132513" y="3074988"/>
          <p14:tracePt t="60083" x="6042025" y="3055938"/>
          <p14:tracePt t="60100" x="5969000" y="3038475"/>
          <p14:tracePt t="60117" x="5842000" y="3038475"/>
          <p14:tracePt t="60119" x="5822950" y="3038475"/>
          <p14:tracePt t="60134" x="5805488" y="3038475"/>
          <p14:tracePt t="60137" x="5732463" y="3038475"/>
          <p14:tracePt t="60150" x="5695950" y="3038475"/>
          <p14:tracePt t="60152" x="5676900" y="3038475"/>
          <p14:tracePt t="60167" x="5640388" y="3038475"/>
          <p14:tracePt t="60184" x="5605463" y="3038475"/>
          <p14:tracePt t="60200" x="5568950" y="3055938"/>
          <p14:tracePt t="60217" x="5532438" y="3074988"/>
          <p14:tracePt t="60233" x="5495925" y="3109913"/>
          <p14:tracePt t="60250" x="5476875" y="3128963"/>
          <p14:tracePt t="60267" x="5440363" y="3165475"/>
          <p14:tracePt t="60283" x="5422900" y="3219450"/>
          <p14:tracePt t="60299" x="5422900" y="3238500"/>
          <p14:tracePt t="60316" x="5422900" y="3255963"/>
          <p14:tracePt t="60319" x="5422900" y="3275013"/>
          <p14:tracePt t="60334" x="5403850" y="3292475"/>
          <p14:tracePt t="60337" x="5403850" y="3311525"/>
          <p14:tracePt t="60351" x="5403850" y="3328988"/>
          <p14:tracePt t="60375" x="5403850" y="3365500"/>
          <p14:tracePt t="60383" x="5403850" y="3402013"/>
          <p14:tracePt t="60406" x="5422900" y="3419475"/>
          <p14:tracePt t="60422" x="5422900" y="3455988"/>
          <p14:tracePt t="60438" x="5422900" y="3492500"/>
          <p14:tracePt t="60451" x="5440363" y="3511550"/>
          <p14:tracePt t="60467" x="5459413" y="3546475"/>
          <p14:tracePt t="60503" x="5459413" y="3565525"/>
          <p14:tracePt t="60566" x="5476875" y="3602038"/>
          <p14:tracePt t="60574" x="5495925" y="3602038"/>
          <p14:tracePt t="60590" x="5513388" y="3619500"/>
          <p14:tracePt t="60606" x="5549900" y="3638550"/>
          <p14:tracePt t="60617" x="5568950" y="3656013"/>
          <p14:tracePt t="60633" x="5622925" y="3675063"/>
          <p14:tracePt t="60650" x="5659438" y="3711575"/>
          <p14:tracePt t="60667" x="5768975" y="3765550"/>
          <p14:tracePt t="60683" x="5895975" y="3819525"/>
          <p14:tracePt t="60701" x="6005513" y="3856038"/>
          <p14:tracePt t="60704" x="6059488" y="3892550"/>
          <p14:tracePt t="60717" x="6113463" y="3929063"/>
          <p14:tracePt t="60719" x="6169025" y="3929063"/>
          <p14:tracePt t="60733" x="6242050" y="3929063"/>
          <p14:tracePt t="60736" x="6332538" y="3929063"/>
          <p14:tracePt t="60751" x="6405563" y="3965575"/>
          <p14:tracePt t="60767" x="6496050" y="3965575"/>
          <p14:tracePt t="60784" x="6551613" y="3965575"/>
          <p14:tracePt t="60800" x="6586538" y="3965575"/>
          <p14:tracePt t="60816" x="6605588" y="3965575"/>
          <p14:tracePt t="60833" x="6659563" y="3965575"/>
          <p14:tracePt t="60849" x="6696075" y="3929063"/>
          <p14:tracePt t="60866" x="6732588" y="3911600"/>
          <p14:tracePt t="60884" x="6805613" y="3875088"/>
          <p14:tracePt t="60901" x="6878638" y="3819525"/>
          <p14:tracePt t="60904" x="6896100" y="3783013"/>
          <p14:tracePt t="60917" x="6915150" y="3765550"/>
          <p14:tracePt t="60919" x="6915150" y="3748088"/>
          <p14:tracePt t="60934" x="6932613" y="3729038"/>
          <p14:tracePt t="60936" x="6951663" y="3692525"/>
          <p14:tracePt t="60951" x="6969125" y="3638550"/>
          <p14:tracePt t="60967" x="6988175" y="3582988"/>
          <p14:tracePt t="60984" x="7024688" y="3546475"/>
          <p14:tracePt t="61000" x="7042150" y="3455988"/>
          <p14:tracePt t="61017" x="7042150" y="3419475"/>
          <p14:tracePt t="61033" x="7061200" y="3365500"/>
          <p14:tracePt t="61049" x="7061200" y="3328988"/>
          <p14:tracePt t="61067" x="7061200" y="3292475"/>
          <p14:tracePt t="61083" x="7024688" y="3238500"/>
          <p14:tracePt t="61102" x="7005638" y="3219450"/>
          <p14:tracePt t="61117" x="7005638" y="3201988"/>
          <p14:tracePt t="61120" x="6969125" y="3201988"/>
          <p14:tracePt t="61135" x="6951663" y="3182938"/>
          <p14:tracePt t="61149" x="6915150" y="3182938"/>
          <p14:tracePt t="61168" x="6842125" y="3165475"/>
          <p14:tracePt t="61184" x="6769100" y="3146425"/>
          <p14:tracePt t="61200" x="6715125" y="3146425"/>
          <p14:tracePt t="61216" x="6605588" y="3146425"/>
          <p14:tracePt t="61233" x="6515100" y="3128963"/>
          <p14:tracePt t="61250" x="6423025" y="3128963"/>
          <p14:tracePt t="61267" x="6350000" y="3128963"/>
          <p14:tracePt t="61283" x="6296025" y="3128963"/>
          <p14:tracePt t="61300" x="6242050" y="3128963"/>
          <p14:tracePt t="61317" x="6205538" y="3128963"/>
          <p14:tracePt t="61319" x="6078538" y="3128963"/>
          <p14:tracePt t="61334" x="6059488" y="3128963"/>
          <p14:tracePt t="61336" x="6022975" y="3128963"/>
          <p14:tracePt t="61351" x="6005513" y="3128963"/>
          <p14:tracePt t="61354" x="5969000" y="3146425"/>
          <p14:tracePt t="61367" x="5913438" y="3165475"/>
          <p14:tracePt t="61383" x="5876925" y="3182938"/>
          <p14:tracePt t="61400" x="5859463" y="3201988"/>
          <p14:tracePt t="61417" x="5822950" y="3201988"/>
          <p14:tracePt t="61433" x="5805488" y="3238500"/>
          <p14:tracePt t="61451" x="5768975" y="3255963"/>
          <p14:tracePt t="61466" x="5749925" y="3292475"/>
          <p14:tracePt t="61483" x="5695950" y="3346450"/>
          <p14:tracePt t="61500" x="5676900" y="3382963"/>
          <p14:tracePt t="61517" x="5676900" y="3419475"/>
          <p14:tracePt t="61519" x="5659438" y="3419475"/>
          <p14:tracePt t="61534" x="5659438" y="3438525"/>
          <p14:tracePt t="61550" x="5659438" y="3455988"/>
          <p14:tracePt t="61553" x="5659438" y="3475038"/>
          <p14:tracePt t="61567" x="5659438" y="3492500"/>
          <p14:tracePt t="61584" x="5659438" y="3529013"/>
          <p14:tracePt t="61600" x="5659438" y="3582988"/>
          <p14:tracePt t="61617" x="5676900" y="3602038"/>
          <p14:tracePt t="61633" x="5695950" y="3602038"/>
          <p14:tracePt t="61670" x="5732463" y="3638550"/>
          <p14:tracePt t="61718" x="5749925" y="3638550"/>
          <p14:tracePt t="61726" x="5768975" y="3638550"/>
          <p14:tracePt t="61751" x="5786438" y="3638550"/>
          <p14:tracePt t="61758" x="5805488" y="3656013"/>
          <p14:tracePt t="61774" x="5822950" y="3656013"/>
          <p14:tracePt t="61790" x="5842000" y="3656013"/>
          <p14:tracePt t="61800" x="5859463" y="3656013"/>
          <p14:tracePt t="61816" x="5932488" y="3656013"/>
          <p14:tracePt t="61833" x="5986463" y="3656013"/>
          <p14:tracePt t="61850" x="6022975" y="3656013"/>
          <p14:tracePt t="61867" x="6059488" y="3656013"/>
          <p14:tracePt t="61895" x="6078538" y="3656013"/>
          <p14:tracePt t="61926" x="6096000" y="3638550"/>
          <p14:tracePt t="61942" x="6113463" y="3638550"/>
          <p14:tracePt t="61952" x="6132513" y="3638550"/>
          <p14:tracePt t="61967" x="6149975" y="3638550"/>
          <p14:tracePt t="61983" x="6186488" y="3638550"/>
          <p14:tracePt t="62001" x="6223000" y="3638550"/>
          <p14:tracePt t="62017" x="6242050" y="3638550"/>
          <p14:tracePt t="62033" x="6259513" y="3638550"/>
          <p14:tracePt t="62050" x="6296025" y="3638550"/>
          <p14:tracePt t="62067" x="6315075" y="3638550"/>
          <p14:tracePt t="62083" x="6332538" y="3638550"/>
          <p14:tracePt t="62099" x="6369050" y="3638550"/>
          <p14:tracePt t="62116" x="6386513" y="3638550"/>
          <p14:tracePt t="62135" x="6423025" y="3638550"/>
          <p14:tracePt t="62151" x="6442075" y="3638550"/>
          <p14:tracePt t="62183" x="6459538" y="3638550"/>
          <p14:tracePt t="62311" x="6478588" y="3638550"/>
          <p14:tracePt t="62366" x="6459538" y="3656013"/>
          <p14:tracePt t="62374" x="6405563" y="3711575"/>
          <p14:tracePt t="62383" x="6386513" y="3711575"/>
          <p14:tracePt t="62400" x="6332538" y="3765550"/>
          <p14:tracePt t="62447" x="6296025" y="3783013"/>
          <p14:tracePt t="62918" x="6459538" y="3802063"/>
          <p14:tracePt t="62926" x="6805613" y="3856038"/>
          <p14:tracePt t="62935" x="7169150" y="3856038"/>
          <p14:tracePt t="62951" x="7751763" y="3856038"/>
          <p14:tracePt t="62968" x="8224838" y="3892550"/>
          <p14:tracePt t="62984" x="8588375" y="3892550"/>
          <p14:tracePt t="63000" x="8753475" y="3892550"/>
          <p14:tracePt t="63016" x="8824913" y="3892550"/>
          <p14:tracePt t="63034" x="8861425" y="3892550"/>
          <p14:tracePt t="63271" x="8880475" y="3892550"/>
          <p14:tracePt t="63286" x="8916988" y="3892550"/>
          <p14:tracePt t="63294" x="8953500" y="3892550"/>
          <p14:tracePt t="63302" x="8970963" y="3892550"/>
          <p14:tracePt t="63317" x="9007475" y="3875088"/>
          <p14:tracePt t="63319" x="9043988" y="3875088"/>
          <p14:tracePt t="63333" x="9061450" y="3838575"/>
          <p14:tracePt t="63336" x="9080500" y="3838575"/>
          <p14:tracePt t="63350" x="9117013" y="3838575"/>
          <p14:tracePt t="63367" x="9134475" y="3819525"/>
          <p14:tracePt t="63384" x="9170988" y="3802063"/>
          <p14:tracePt t="63400" x="9170988" y="3783013"/>
          <p14:tracePt t="63417" x="9207500" y="3783013"/>
          <p14:tracePt t="63434" x="9244013" y="3783013"/>
          <p14:tracePt t="63451" x="9263063" y="3765550"/>
          <p14:tracePt t="63468" x="9280525" y="3765550"/>
          <p14:tracePt t="63484" x="9297988" y="3748088"/>
          <p14:tracePt t="63501" x="9317038" y="3729038"/>
          <p14:tracePt t="63517" x="9353550" y="3729038"/>
          <p14:tracePt t="63519" x="9353550" y="3711575"/>
          <p14:tracePt t="63535" x="9371013" y="3692525"/>
          <p14:tracePt t="63550" x="9390063" y="3675063"/>
          <p14:tracePt t="63567" x="9407525" y="3638550"/>
          <p14:tracePt t="63584" x="9407525" y="3619500"/>
          <p14:tracePt t="63600" x="9407525" y="3546475"/>
          <p14:tracePt t="63616" x="9407525" y="3529013"/>
          <p14:tracePt t="63633" x="9407525" y="3455988"/>
          <p14:tracePt t="63651" x="9407525" y="3402013"/>
          <p14:tracePt t="63667" x="9407525" y="3311525"/>
          <p14:tracePt t="63684" x="9407525" y="3255963"/>
          <p14:tracePt t="63700" x="9371013" y="3219450"/>
          <p14:tracePt t="63703" x="9353550" y="3182938"/>
          <p14:tracePt t="63718" x="9353550" y="3146425"/>
          <p14:tracePt t="63720" x="9317038" y="3109913"/>
          <p14:tracePt t="63733" x="9297988" y="3092450"/>
          <p14:tracePt t="63735" x="9280525" y="3055938"/>
          <p14:tracePt t="63751" x="9244013" y="3038475"/>
          <p14:tracePt t="63766" x="9226550" y="3019425"/>
          <p14:tracePt t="63783" x="9207500" y="3001963"/>
          <p14:tracePt t="63800" x="9190038" y="3001963"/>
          <p14:tracePt t="63816" x="9170988" y="3001963"/>
          <p14:tracePt t="63833" x="9153525" y="3001963"/>
          <p14:tracePt t="63850" x="9043988" y="3001963"/>
          <p14:tracePt t="63866" x="9007475" y="3019425"/>
          <p14:tracePt t="63883" x="8953500" y="3038475"/>
          <p14:tracePt t="63900" x="8916988" y="3055938"/>
          <p14:tracePt t="63903" x="8897938" y="3092450"/>
          <p14:tracePt t="63919" x="8861425" y="3109913"/>
          <p14:tracePt t="63932" x="8807450" y="3165475"/>
          <p14:tracePt t="63951" x="8788400" y="3219450"/>
          <p14:tracePt t="63967" x="8753475" y="3255963"/>
          <p14:tracePt t="63983" x="8734425" y="3292475"/>
          <p14:tracePt t="64001" x="8734425" y="3328988"/>
          <p14:tracePt t="64016" x="8734425" y="3346450"/>
          <p14:tracePt t="64033" x="8716963" y="3382963"/>
          <p14:tracePt t="64050" x="8716963" y="3402013"/>
          <p14:tracePt t="64066" x="8716963" y="3438525"/>
          <p14:tracePt t="64083" x="8716963" y="3511550"/>
          <p14:tracePt t="64110" x="8734425" y="3546475"/>
          <p14:tracePt t="64121" x="8753475" y="3565525"/>
          <p14:tracePt t="64135" x="8770938" y="3565525"/>
          <p14:tracePt t="64151" x="8788400" y="3565525"/>
          <p14:tracePt t="64168" x="8824913" y="3582988"/>
          <p14:tracePt t="64183" x="8861425" y="3582988"/>
          <p14:tracePt t="64200" x="8897938" y="3582988"/>
          <p14:tracePt t="64217" x="8970963" y="3582988"/>
          <p14:tracePt t="64233" x="9024938" y="3582988"/>
          <p14:tracePt t="64250" x="9080500" y="3565525"/>
          <p14:tracePt t="64267" x="9080500" y="3546475"/>
          <p14:tracePt t="64487" x="9117013" y="3546475"/>
          <p14:tracePt t="64647" x="9097963" y="3546475"/>
          <p14:tracePt t="64678" x="9080500" y="3565525"/>
          <p14:tracePt t="64702" x="9080500" y="3582988"/>
          <p14:tracePt t="64726" x="9061450" y="3582988"/>
          <p14:tracePt t="64735" x="9061450" y="3602038"/>
          <p14:tracePt t="64750" x="9061450" y="3619500"/>
          <p14:tracePt t="64768" x="9024938" y="3656013"/>
          <p14:tracePt t="64799" x="9007475" y="3675063"/>
          <p14:tracePt t="64854" x="8990013" y="3692525"/>
          <p14:tracePt t="65887" x="8990013" y="3711575"/>
          <p14:tracePt t="65926" x="8970963" y="3711575"/>
          <p14:tracePt t="65934" x="8953500" y="3729038"/>
          <p14:tracePt t="65958" x="8953500" y="3748088"/>
          <p14:tracePt t="65968" x="8953500" y="3765550"/>
          <p14:tracePt t="65984" x="8953500" y="3802063"/>
          <p14:tracePt t="66001" x="8953500" y="3838575"/>
          <p14:tracePt t="66017" x="8953500" y="3911600"/>
          <p14:tracePt t="66033" x="8953500" y="3948113"/>
          <p14:tracePt t="66050" x="8953500" y="3965575"/>
          <p14:tracePt t="66067" x="8953500" y="4002088"/>
          <p14:tracePt t="66214" x="8953500" y="4019550"/>
          <p14:tracePt t="66270" x="8953500" y="4056063"/>
          <p14:tracePt t="66310" x="8970963" y="4092575"/>
          <p14:tracePt t="66334" x="8970963" y="4111625"/>
          <p14:tracePt t="66342" x="8970963" y="4129088"/>
          <p14:tracePt t="66358" x="8970963" y="4148138"/>
          <p14:tracePt t="66367" x="8970963" y="4165600"/>
          <p14:tracePt t="66383" x="8990013" y="4219575"/>
          <p14:tracePt t="66400" x="8990013" y="4275138"/>
          <p14:tracePt t="66418" x="9024938" y="4402138"/>
          <p14:tracePt t="66434" x="9024938" y="4511675"/>
          <p14:tracePt t="66452" x="9043988" y="4656138"/>
          <p14:tracePt t="66467" x="9043988" y="4821238"/>
          <p14:tracePt t="66483" x="9043988" y="4948238"/>
          <p14:tracePt t="66501" x="9043988" y="5075238"/>
          <p14:tracePt t="66503" x="9043988" y="5129213"/>
          <p14:tracePt t="66517" x="9043988" y="5165725"/>
          <p14:tracePt t="66520" x="9024938" y="5221288"/>
          <p14:tracePt t="66534" x="9007475" y="5257800"/>
          <p14:tracePt t="66537" x="9007475" y="5294313"/>
          <p14:tracePt t="66551" x="8970963" y="5311775"/>
          <p14:tracePt t="66567" x="8880475" y="5384800"/>
          <p14:tracePt t="66599" x="8843963" y="5402263"/>
          <p14:tracePt t="66607" x="8824913" y="5421313"/>
          <p14:tracePt t="66617" x="8770938" y="5438775"/>
          <p14:tracePt t="66633" x="8643938" y="5457825"/>
          <p14:tracePt t="66650" x="8461375" y="5530850"/>
          <p14:tracePt t="66666" x="8280400" y="5548313"/>
          <p14:tracePt t="66684" x="8043863" y="5602288"/>
          <p14:tracePt t="66700" x="7824788" y="5602288"/>
          <p14:tracePt t="66703" x="7678738" y="5602288"/>
          <p14:tracePt t="66717" x="7534275" y="5602288"/>
          <p14:tracePt t="66720" x="7369175" y="5602288"/>
          <p14:tracePt t="66734" x="7224713" y="5602288"/>
          <p14:tracePt t="66737" x="7096125" y="5602288"/>
          <p14:tracePt t="66751" x="6859588" y="5602288"/>
          <p14:tracePt t="66768" x="6605588" y="5621338"/>
          <p14:tracePt t="66784" x="6423025" y="5657850"/>
          <p14:tracePt t="66800" x="6259513" y="5711825"/>
          <p14:tracePt t="66817" x="6169025" y="5711825"/>
          <p14:tracePt t="66833" x="6096000" y="5730875"/>
          <p14:tracePt t="66850" x="6078538" y="5748338"/>
          <p14:tracePt t="66867" x="5986463" y="5784850"/>
          <p14:tracePt t="66884" x="5895975" y="5838825"/>
          <p14:tracePt t="66900" x="5768975" y="5875338"/>
          <p14:tracePt t="66903" x="5713413" y="5911850"/>
          <p14:tracePt t="66917" x="5640388" y="5948363"/>
          <p14:tracePt t="66920" x="5568950" y="5984875"/>
          <p14:tracePt t="66934" x="5532438" y="6002338"/>
          <p14:tracePt t="66937" x="5476875" y="6038850"/>
          <p14:tracePt t="66951" x="5386388" y="6075363"/>
          <p14:tracePt t="66968" x="5295900" y="6094413"/>
          <p14:tracePt t="66983" x="5186363" y="6130925"/>
          <p14:tracePt t="67000" x="5095875" y="6148388"/>
          <p14:tracePt t="67017" x="4949825" y="6202363"/>
          <p14:tracePt t="67033" x="4822825" y="6238875"/>
          <p14:tracePt t="67050" x="4676775" y="6275388"/>
          <p14:tracePt t="67066" x="4603750" y="6275388"/>
          <p14:tracePt t="67083" x="4530725" y="6294438"/>
          <p14:tracePt t="67101" x="4403725" y="6311900"/>
          <p14:tracePt t="67104" x="4367213" y="6311900"/>
          <p14:tracePt t="67117" x="4330700" y="6311900"/>
          <p14:tracePt t="67120" x="4257675" y="6330950"/>
          <p14:tracePt t="67133" x="4203700" y="6330950"/>
          <p14:tracePt t="67136" x="4167188" y="6348413"/>
          <p14:tracePt t="67151" x="4113213" y="6367463"/>
          <p14:tracePt t="67153" x="4057650" y="6384925"/>
          <p14:tracePt t="67168" x="4021138" y="6384925"/>
          <p14:tracePt t="67185" x="3984625" y="6403975"/>
          <p14:tracePt t="67200" x="3911600" y="6421438"/>
          <p14:tracePt t="67223" x="3894138" y="6438900"/>
          <p14:tracePt t="78871" x="3876675" y="6438900"/>
          <p14:tracePt t="78878" x="3857625" y="6438900"/>
          <p14:tracePt t="78894" x="3821113" y="6438900"/>
          <p14:tracePt t="78903" x="3803650" y="6438900"/>
          <p14:tracePt t="78918" x="3784600" y="6438900"/>
          <p14:tracePt t="78935" x="3675063" y="6457950"/>
          <p14:tracePt t="78951" x="3567113" y="6438900"/>
          <p14:tracePt t="78968" x="3421063" y="6367463"/>
          <p14:tracePt t="78984" x="3148013" y="6184900"/>
          <p14:tracePt t="79000" x="2857500" y="5967413"/>
          <p14:tracePt t="79018" x="2565400" y="5784850"/>
          <p14:tracePt t="79034" x="2401888" y="5638800"/>
          <p14:tracePt t="79050" x="2292350" y="5565775"/>
          <p14:tracePt t="79068" x="2255838" y="5511800"/>
          <p14:tracePt t="79084" x="2238375" y="5494338"/>
          <p14:tracePt t="79101" x="2238375" y="5475288"/>
          <p14:tracePt t="79118" x="2238375" y="5457825"/>
          <p14:tracePt t="79134" x="2238375" y="5438775"/>
          <p14:tracePt t="79137" x="2238375" y="5421313"/>
          <p14:tracePt t="79151" x="2238375" y="5348288"/>
          <p14:tracePt t="79168" x="2238375" y="5311775"/>
          <p14:tracePt t="79184" x="2238375" y="5294313"/>
          <p14:tracePt t="79201" x="2255838" y="5238750"/>
          <p14:tracePt t="79217" x="2255838" y="5202238"/>
          <p14:tracePt t="79234" x="2255838" y="5184775"/>
          <p14:tracePt t="79251" x="2255838" y="5148263"/>
          <p14:tracePt t="79267" x="2255838" y="5129213"/>
          <p14:tracePt t="79283" x="2274888" y="5111750"/>
          <p14:tracePt t="79302" x="2292350" y="5092700"/>
          <p14:tracePt t="79317" x="2311400" y="5075238"/>
          <p14:tracePt t="79319" x="2328863" y="5075238"/>
          <p14:tracePt t="79335" x="2365375" y="5057775"/>
          <p14:tracePt t="79351" x="2401888" y="5021263"/>
          <p14:tracePt t="79367" x="2455863" y="5002213"/>
          <p14:tracePt t="79384" x="2528888" y="4965700"/>
          <p14:tracePt t="79400" x="2601913" y="4929188"/>
          <p14:tracePt t="79418" x="2674938" y="4875213"/>
          <p14:tracePt t="79435" x="2711450" y="4857750"/>
          <p14:tracePt t="79452" x="2747963" y="4838700"/>
          <p14:tracePt t="79468" x="2784475" y="4821238"/>
          <p14:tracePt t="79484" x="2801938" y="4802188"/>
          <p14:tracePt t="79519" x="2820988" y="4802188"/>
          <p14:tracePt t="79550" x="2838450" y="4784725"/>
          <p14:tracePt t="79631" x="2838450" y="4765675"/>
          <p14:tracePt t="79639" x="2820988" y="4765675"/>
          <p14:tracePt t="79651" x="2784475" y="4748213"/>
          <p14:tracePt t="79668" x="2728913" y="4711700"/>
          <p14:tracePt t="79684" x="2584450" y="4656138"/>
          <p14:tracePt t="79687" x="2492375" y="4638675"/>
          <p14:tracePt t="79701" x="2365375" y="4602163"/>
          <p14:tracePt t="79703" x="2238375" y="4565650"/>
          <p14:tracePt t="79718" x="2128838" y="4529138"/>
          <p14:tracePt t="79721" x="2019300" y="4511675"/>
          <p14:tracePt t="79735" x="1838325" y="4456113"/>
          <p14:tracePt t="79752" x="1765300" y="4438650"/>
          <p14:tracePt t="79768" x="1746250" y="4438650"/>
          <p14:tracePt t="79887" x="1746250" y="4421188"/>
          <p14:tracePt t="79902" x="1765300" y="4402138"/>
          <p14:tracePt t="79919" x="1782763" y="4402138"/>
          <p14:tracePt t="79927" x="1819275" y="4402138"/>
          <p14:tracePt t="79935" x="1874838" y="4384675"/>
          <p14:tracePt t="79952" x="1982788" y="4384675"/>
          <p14:tracePt t="79968" x="2092325" y="4384675"/>
          <p14:tracePt t="79983" x="2219325" y="4384675"/>
          <p14:tracePt t="80001" x="2365375" y="4384675"/>
          <p14:tracePt t="80018" x="2492375" y="4348163"/>
          <p14:tracePt t="80034" x="2547938" y="4329113"/>
          <p14:tracePt t="80050" x="2601913" y="4311650"/>
          <p14:tracePt t="80254" x="2601913" y="4329113"/>
          <p14:tracePt t="80263" x="2584450" y="4329113"/>
          <p14:tracePt t="80270" x="2547938" y="4348163"/>
          <p14:tracePt t="80284" x="2528888" y="4348163"/>
          <p14:tracePt t="80287" x="2528888" y="4365625"/>
          <p14:tracePt t="80301" x="2474913" y="4402138"/>
          <p14:tracePt t="80303" x="2438400" y="4421188"/>
          <p14:tracePt t="80318" x="2401888" y="4438650"/>
          <p14:tracePt t="80335" x="2347913" y="4475163"/>
          <p14:tracePt t="80470" x="2347913" y="4511675"/>
          <p14:tracePt t="80478" x="2365375" y="4511675"/>
          <p14:tracePt t="80486" x="2384425" y="4511675"/>
          <p14:tracePt t="80502" x="2420938" y="4548188"/>
          <p14:tracePt t="80518" x="2455863" y="4548188"/>
          <p14:tracePt t="80520" x="2511425" y="4548188"/>
          <p14:tracePt t="80535" x="2638425" y="4548188"/>
          <p14:tracePt t="80552" x="2765425" y="4548188"/>
          <p14:tracePt t="80567" x="2894013" y="4548188"/>
          <p14:tracePt t="80584" x="2965450" y="4548188"/>
          <p14:tracePt t="80600" x="2984500" y="4548188"/>
          <p14:tracePt t="80758" x="2965450" y="4548188"/>
          <p14:tracePt t="80767" x="2928938" y="4565650"/>
          <p14:tracePt t="80775" x="2928938" y="4584700"/>
          <p14:tracePt t="80784" x="2894013" y="4584700"/>
          <p14:tracePt t="80801" x="2784475" y="4621213"/>
          <p14:tracePt t="80817" x="2692400" y="4638675"/>
          <p14:tracePt t="80834" x="2601913" y="4656138"/>
          <p14:tracePt t="80851" x="2528888" y="4656138"/>
          <p14:tracePt t="80867" x="2455863" y="4656138"/>
          <p14:tracePt t="80884" x="2401888" y="4656138"/>
          <p14:tracePt t="81350" x="2455863" y="4656138"/>
          <p14:tracePt t="81358" x="2511425" y="4638675"/>
          <p14:tracePt t="81367" x="2565400" y="4621213"/>
          <p14:tracePt t="81384" x="2692400" y="4621213"/>
          <p14:tracePt t="81400" x="2801938" y="4621213"/>
          <p14:tracePt t="81418" x="2894013" y="4621213"/>
          <p14:tracePt t="81435" x="2984500" y="4621213"/>
          <p14:tracePt t="81453" x="3057525" y="4621213"/>
          <p14:tracePt t="81455" x="3094038" y="4621213"/>
          <p14:tracePt t="81468" x="3130550" y="4621213"/>
          <p14:tracePt t="81485" x="3201988" y="4621213"/>
          <p14:tracePt t="81488" x="3221038" y="4621213"/>
          <p14:tracePt t="81502" x="3294063" y="4638675"/>
          <p14:tracePt t="81518" x="3311525" y="4638675"/>
          <p14:tracePt t="81521" x="3330575" y="4638675"/>
          <p14:tracePt t="81535" x="3348038" y="4638675"/>
          <p14:tracePt t="81551" x="3367088" y="4638675"/>
          <p14:tracePt t="81679" x="3348038" y="4656138"/>
          <p14:tracePt t="81686" x="3311525" y="4656138"/>
          <p14:tracePt t="81701" x="3257550" y="4675188"/>
          <p14:tracePt t="81703" x="3238500" y="4692650"/>
          <p14:tracePt t="81718" x="3221038" y="4692650"/>
          <p14:tracePt t="81721" x="3148013" y="4711700"/>
          <p14:tracePt t="81733" x="3074988" y="4729163"/>
          <p14:tracePt t="81736" x="3021013" y="4729163"/>
          <p14:tracePt t="81752" x="2894013" y="4765675"/>
          <p14:tracePt t="81768" x="2784475" y="4765675"/>
          <p14:tracePt t="81784" x="2711450" y="4765675"/>
          <p14:tracePt t="81801" x="2657475" y="4765675"/>
          <p14:tracePt t="85774" x="2638425" y="4765675"/>
          <p14:tracePt t="85799" x="2657475" y="4765675"/>
          <p14:tracePt t="85806" x="2657475" y="4748213"/>
          <p14:tracePt t="85822" x="2674938" y="4748213"/>
          <p14:tracePt t="85834" x="2692400" y="4748213"/>
          <p14:tracePt t="85851" x="2747963" y="4711700"/>
          <p14:tracePt t="85868" x="2765425" y="4692650"/>
          <p14:tracePt t="85884" x="2784475" y="4692650"/>
          <p14:tracePt t="85900" x="2801938" y="4675188"/>
          <p14:tracePt t="85903" x="2820988" y="4675188"/>
          <p14:tracePt t="85919" x="2838450" y="4656138"/>
          <p14:tracePt t="85966" x="2857500" y="4656138"/>
          <p14:tracePt t="86534" x="2838450" y="4656138"/>
          <p14:tracePt t="86551" x="2820988" y="4675188"/>
          <p14:tracePt t="86559" x="2801938" y="4675188"/>
          <p14:tracePt t="86568" x="2765425" y="4675188"/>
          <p14:tracePt t="86585" x="2692400" y="4765675"/>
          <p14:tracePt t="86601" x="2620963" y="4838700"/>
          <p14:tracePt t="86618" x="2601913" y="4875213"/>
          <p14:tracePt t="86634" x="2584450" y="4892675"/>
          <p14:tracePt t="86651" x="2547938" y="4911725"/>
          <p14:tracePt t="86678" x="2547938" y="4929188"/>
          <p14:tracePt t="87270" x="2511425" y="4948238"/>
          <p14:tracePt t="87286" x="2511425" y="4965700"/>
          <p14:tracePt t="87302" x="2492375" y="4984750"/>
          <p14:tracePt t="87326" x="2492375" y="5002213"/>
          <p14:tracePt t="87352" x="2455863" y="5002213"/>
          <p14:tracePt t="87359" x="2455863" y="5021263"/>
          <p14:tracePt t="87374" x="2438400" y="5038725"/>
          <p14:tracePt t="87400" x="2438400" y="5057775"/>
          <p14:tracePt t="87408" x="2420938" y="5057775"/>
          <p14:tracePt t="87871" x="2401888" y="5075238"/>
          <p14:tracePt t="87886" x="2401888" y="5092700"/>
          <p14:tracePt t="87894" x="2401888" y="5111750"/>
          <p14:tracePt t="87919" x="2384425" y="5148263"/>
          <p14:tracePt t="87935" x="2384425" y="5165725"/>
          <p14:tracePt t="87959" x="2384425" y="5184775"/>
          <p14:tracePt t="87968" x="2384425" y="5202238"/>
          <p14:tracePt t="87975" x="2384425" y="5221288"/>
          <p14:tracePt t="88078" x="2384425" y="5238750"/>
          <p14:tracePt t="115463" x="2384425" y="5275263"/>
          <p14:tracePt t="115470" x="2401888" y="5294313"/>
          <p14:tracePt t="115487" x="2601913" y="5438775"/>
          <p14:tracePt t="115504" x="3167063" y="5711825"/>
          <p14:tracePt t="115519" x="3984625" y="6002338"/>
          <p14:tracePt t="115536" x="4876800" y="6257925"/>
          <p14:tracePt t="115552" x="5459413" y="6348413"/>
          <p14:tracePt t="115569" x="5859463" y="6348413"/>
          <p14:tracePt t="115586" x="6096000" y="6294438"/>
          <p14:tracePt t="115602" x="6242050" y="6238875"/>
          <p14:tracePt t="115619" x="6386513" y="6148388"/>
          <p14:tracePt t="115636" x="6442075" y="6094413"/>
          <p14:tracePt t="115639" x="6496050" y="6075363"/>
          <p14:tracePt t="115653" x="6532563" y="6038850"/>
          <p14:tracePt t="115655" x="6551613" y="6021388"/>
          <p14:tracePt t="115671" x="6605588" y="5984875"/>
          <p14:tracePt t="115673" x="6642100" y="5967413"/>
          <p14:tracePt t="115687" x="6678613" y="5930900"/>
          <p14:tracePt t="115689" x="6715125" y="5875338"/>
          <p14:tracePt t="115703" x="6769100" y="5821363"/>
          <p14:tracePt t="115720" x="6805613" y="5765800"/>
          <p14:tracePt t="115735" x="6859588" y="5694363"/>
          <p14:tracePt t="115753" x="6896100" y="5638800"/>
          <p14:tracePt t="115769" x="6932613" y="5584825"/>
          <p14:tracePt t="115785" x="6932613" y="5548313"/>
          <p14:tracePt t="115802" x="6932613" y="5475288"/>
          <p14:tracePt t="115819" x="6951663" y="5438775"/>
          <p14:tracePt t="115839" x="6951663" y="5421313"/>
          <p14:tracePt t="115854" x="6951663" y="5384800"/>
          <p14:tracePt t="115869" x="6951663" y="5365750"/>
          <p14:tracePt t="115885" x="6951663" y="5348288"/>
          <p14:tracePt t="115887" x="6915150" y="5329238"/>
          <p14:tracePt t="115902" x="6915150" y="5311775"/>
          <p14:tracePt t="115904" x="6878638" y="5294313"/>
          <p14:tracePt t="115920" x="6824663" y="5257800"/>
          <p14:tracePt t="115936" x="6732588" y="5221288"/>
          <p14:tracePt t="115953" x="6623050" y="5202238"/>
          <p14:tracePt t="115969" x="6551613" y="5184775"/>
          <p14:tracePt t="115985" x="6459538" y="5165725"/>
          <p14:tracePt t="116002" x="6350000" y="5165725"/>
          <p14:tracePt t="116019" x="6169025" y="5165725"/>
          <p14:tracePt t="116036" x="5969000" y="5165725"/>
          <p14:tracePt t="116052" x="5749925" y="5165725"/>
          <p14:tracePt t="116069" x="5513388" y="5165725"/>
          <p14:tracePt t="116072" x="5386388" y="5165725"/>
          <p14:tracePt t="116086" x="5259388" y="5165725"/>
          <p14:tracePt t="116088" x="5167313" y="5165725"/>
          <p14:tracePt t="116103" x="4913313" y="5148263"/>
          <p14:tracePt t="116120" x="4586288" y="5038725"/>
          <p14:tracePt t="116135" x="4240213" y="4929188"/>
          <p14:tracePt t="116152" x="3948113" y="4857750"/>
          <p14:tracePt t="116169" x="3748088" y="4802188"/>
          <p14:tracePt t="116185" x="3621088" y="4802188"/>
          <p14:tracePt t="116203" x="3584575" y="4802188"/>
          <p14:tracePt t="116334" x="3584575" y="4838700"/>
          <p14:tracePt t="116342" x="3603625" y="4838700"/>
          <p14:tracePt t="116351" x="3603625" y="4857750"/>
          <p14:tracePt t="116369" x="3640138" y="4892675"/>
          <p14:tracePt t="116385" x="3711575" y="4948238"/>
          <p14:tracePt t="116404" x="3894138" y="5021263"/>
          <p14:tracePt t="116418" x="4057650" y="5038725"/>
          <p14:tracePt t="116436" x="4276725" y="5038725"/>
          <p14:tracePt t="116454" x="4530725" y="5021263"/>
          <p14:tracePt t="116469" x="4622800" y="5021263"/>
          <p14:tracePt t="116471" x="4657725" y="5021263"/>
          <p14:tracePt t="116486" x="4713288" y="5002213"/>
          <p14:tracePt t="116488" x="4730750" y="5002213"/>
          <p14:tracePt t="116503" x="4749800" y="5002213"/>
          <p14:tracePt t="116574" x="4767263" y="5002213"/>
          <p14:tracePt t="117151" x="4786313" y="4984750"/>
          <p14:tracePt t="123150" x="4803775" y="4965700"/>
          <p14:tracePt t="123168" x="4822825" y="4965700"/>
          <p14:tracePt t="123175" x="4840288" y="4965700"/>
          <p14:tracePt t="123187" x="4859338" y="4965700"/>
          <p14:tracePt t="123202" x="4876800" y="4965700"/>
          <p14:tracePt t="123220" x="5332413" y="4911725"/>
          <p14:tracePt t="123235" x="5786438" y="4875213"/>
          <p14:tracePt t="123238" x="5949950" y="4875213"/>
          <p14:tracePt t="123253" x="6132513" y="4929188"/>
          <p14:tracePt t="123255" x="6315075" y="4984750"/>
          <p14:tracePt t="123269" x="6459538" y="5021263"/>
          <p14:tracePt t="123271" x="6586538" y="5075238"/>
          <p14:tracePt t="123286" x="6715125" y="5092700"/>
          <p14:tracePt t="123289" x="6824663" y="5111750"/>
          <p14:tracePt t="123303" x="6951663" y="5129213"/>
          <p14:tracePt t="123319" x="6969125" y="5129213"/>
          <p14:tracePt t="123407" x="6988175" y="5129213"/>
          <p14:tracePt t="123478" x="7024688" y="5129213"/>
          <p14:tracePt t="123511" x="7042150" y="5129213"/>
          <p14:tracePt t="123526" x="7042150" y="5111750"/>
          <p14:tracePt t="123542" x="7061200" y="5092700"/>
          <p14:tracePt t="123558" x="7078663" y="5075238"/>
          <p14:tracePt t="125375" x="7078663" y="5057775"/>
          <p14:tracePt t="125383" x="7078663" y="5038725"/>
          <p14:tracePt t="125392" x="7061200" y="5021263"/>
          <p14:tracePt t="125406" x="7042150" y="5021263"/>
          <p14:tracePt t="125420" x="7024688" y="5021263"/>
          <p14:tracePt t="125436" x="6915150" y="5021263"/>
          <p14:tracePt t="125439" x="6824663" y="5021263"/>
          <p14:tracePt t="125455" x="6696075" y="5021263"/>
          <p14:tracePt t="125470" x="6623050" y="5021263"/>
          <p14:tracePt t="125472" x="6586538" y="5021263"/>
          <p14:tracePt t="125487" x="6569075" y="5021263"/>
          <p14:tracePt t="125489" x="6532563" y="5038725"/>
          <p14:tracePt t="125806" x="6515100" y="5057775"/>
          <p14:tracePt t="125814" x="6442075" y="5057775"/>
          <p14:tracePt t="125823" x="6386513" y="5057775"/>
          <p14:tracePt t="125835" x="6332538" y="5057775"/>
          <p14:tracePt t="125852" x="6149975" y="5057775"/>
          <p14:tracePt t="125869" x="5805488" y="5038725"/>
          <p14:tracePt t="125872" x="5622925" y="5021263"/>
          <p14:tracePt t="125886" x="5403850" y="5002213"/>
          <p14:tracePt t="125889" x="5186363" y="4984750"/>
          <p14:tracePt t="125903" x="4767263" y="4929188"/>
          <p14:tracePt t="125921" x="4476750" y="4875213"/>
          <p14:tracePt t="125937" x="4276725" y="4857750"/>
          <p14:tracePt t="125953" x="4167188" y="4838700"/>
          <p14:tracePt t="125969" x="4130675" y="4838700"/>
          <p14:tracePt t="125986" x="4113213" y="4838700"/>
          <p14:tracePt t="126103" x="4094163" y="4838700"/>
          <p14:tracePt t="126110" x="4076700" y="4838700"/>
          <p14:tracePt t="126119" x="4057650" y="4838700"/>
          <p14:tracePt t="126136" x="4040188" y="4857750"/>
          <p14:tracePt t="126153" x="4021138" y="4875213"/>
          <p14:tracePt t="126169" x="4021138" y="4892675"/>
          <p14:tracePt t="126374" x="4003675" y="4892675"/>
          <p14:tracePt t="126383" x="3967163" y="4892675"/>
          <p14:tracePt t="126391" x="3930650" y="4892675"/>
          <p14:tracePt t="126405" x="3911600" y="4892675"/>
          <p14:tracePt t="126407" x="3840163" y="4911725"/>
          <p14:tracePt t="126419" x="3803650" y="4911725"/>
          <p14:tracePt t="126437" x="3730625" y="4911725"/>
          <p14:tracePt t="126440" x="3711575" y="4929188"/>
          <p14:tracePt t="126454" x="3694113" y="4929188"/>
          <p14:tracePt t="126615" x="3711575" y="4929188"/>
          <p14:tracePt t="126622" x="3748088" y="4929188"/>
          <p14:tracePt t="126639" x="3803650" y="4929188"/>
          <p14:tracePt t="126653" x="3840163" y="4929188"/>
          <p14:tracePt t="126656" x="3894138" y="4911725"/>
          <p14:tracePt t="126669" x="3948113" y="4892675"/>
          <p14:tracePt t="126672" x="4021138" y="4875213"/>
          <p14:tracePt t="126687" x="4040188" y="4857750"/>
          <p14:tracePt t="126689" x="4094163" y="4838700"/>
          <p14:tracePt t="126703" x="4167188" y="4838700"/>
          <p14:tracePt t="126720" x="4221163" y="4821238"/>
          <p14:tracePt t="126736" x="4276725" y="4802188"/>
          <p14:tracePt t="126752" x="4294188" y="4802188"/>
          <p14:tracePt t="126769" x="4313238" y="4802188"/>
          <p14:tracePt t="126791" x="4330700" y="4802188"/>
          <p14:tracePt t="126803" x="4349750" y="4802188"/>
          <p14:tracePt t="126819" x="4367213" y="4802188"/>
          <p14:tracePt t="126836" x="4386263" y="4802188"/>
          <p14:tracePt t="126853" x="4403725" y="4802188"/>
          <p14:tracePt t="126869" x="4421188" y="4802188"/>
          <p14:tracePt t="126887" x="4457700" y="4784725"/>
          <p14:tracePt t="126903" x="4476750" y="4784725"/>
          <p14:tracePt t="126920" x="4513263" y="4784725"/>
          <p14:tracePt t="126982" x="4530725" y="4784725"/>
          <p14:tracePt t="127015" x="4567238" y="4784725"/>
          <p14:tracePt t="127038" x="4586288" y="4784725"/>
          <p14:tracePt t="127047" x="4603750" y="4784725"/>
          <p14:tracePt t="127055" x="4622800" y="4784725"/>
          <p14:tracePt t="127069" x="4640263" y="4784725"/>
          <p14:tracePt t="127086" x="4657725" y="4784725"/>
          <p14:tracePt t="127089" x="4676775" y="4784725"/>
          <p14:tracePt t="127104" x="4713288" y="4784725"/>
          <p14:tracePt t="127120" x="4730750" y="4784725"/>
          <p14:tracePt t="127137" x="4767263" y="4784725"/>
          <p14:tracePt t="127152" x="4803775" y="4784725"/>
          <p14:tracePt t="127170" x="4822825" y="4784725"/>
          <p14:tracePt t="127186" x="4840288" y="4784725"/>
          <p14:tracePt t="127262" x="4859338" y="4784725"/>
          <p14:tracePt t="127302" x="4894263" y="4784725"/>
          <p14:tracePt t="127479" x="4894263" y="4802188"/>
          <p14:tracePt t="127486" x="4876800" y="4802188"/>
          <p14:tracePt t="127504" x="4694238" y="4892675"/>
          <p14:tracePt t="127520" x="4403725" y="5038725"/>
          <p14:tracePt t="127537" x="4221163" y="5057775"/>
          <p14:tracePt t="127552" x="4057650" y="5075238"/>
          <p14:tracePt t="127569" x="3984625" y="5075238"/>
          <p14:tracePt t="127586" x="3967163" y="5075238"/>
          <p14:tracePt t="127775" x="3948113" y="5075238"/>
          <p14:tracePt t="127814" x="3967163" y="5075238"/>
          <p14:tracePt t="127823" x="3984625" y="5075238"/>
          <p14:tracePt t="127835" x="4003675" y="5075238"/>
          <p14:tracePt t="127853" x="4094163" y="5038725"/>
          <p14:tracePt t="127856" x="4130675" y="5021263"/>
          <p14:tracePt t="127869" x="4184650" y="4984750"/>
          <p14:tracePt t="127872" x="4240213" y="4965700"/>
          <p14:tracePt t="127888" x="4367213" y="4911725"/>
          <p14:tracePt t="127903" x="4440238" y="4892675"/>
          <p14:tracePt t="127920" x="4530725" y="4875213"/>
          <p14:tracePt t="127936" x="4622800" y="4857750"/>
          <p14:tracePt t="127953" x="4694238" y="4821238"/>
          <p14:tracePt t="127969" x="4767263" y="4802188"/>
          <p14:tracePt t="127987" x="4803775" y="4802188"/>
          <p14:tracePt t="128002" x="4859338" y="4784725"/>
          <p14:tracePt t="128020" x="4894263" y="4784725"/>
          <p14:tracePt t="128037" x="4913313" y="4784725"/>
          <p14:tracePt t="128039" x="4930775" y="4784725"/>
          <p14:tracePt t="128052" x="4949825" y="4784725"/>
          <p14:tracePt t="128070" x="4986338" y="4784725"/>
          <p14:tracePt t="128073" x="5022850" y="4784725"/>
          <p14:tracePt t="128087" x="5130800" y="4784725"/>
          <p14:tracePt t="128103" x="5276850" y="4784725"/>
          <p14:tracePt t="128120" x="5513388" y="4821238"/>
          <p14:tracePt t="128136" x="5842000" y="4911725"/>
          <p14:tracePt t="128153" x="6186488" y="5021263"/>
          <p14:tracePt t="128169" x="6459538" y="5075238"/>
          <p14:tracePt t="128186" x="6715125" y="5148263"/>
          <p14:tracePt t="128203" x="6878638" y="5202238"/>
          <p14:tracePt t="128219" x="6969125" y="5202238"/>
          <p14:tracePt t="128236" x="7005638" y="5202238"/>
          <p14:tracePt t="128262" x="7024688" y="5202238"/>
          <p14:tracePt t="128287" x="7061200" y="5202238"/>
          <p14:tracePt t="128310" x="7078663" y="5202238"/>
          <p14:tracePt t="130871" x="7061200" y="5202238"/>
          <p14:tracePt t="130886" x="7042150" y="5202238"/>
          <p14:tracePt t="130894" x="7005638" y="5221288"/>
          <p14:tracePt t="130910" x="6988175" y="5238750"/>
          <p14:tracePt t="130920" x="6969125" y="5238750"/>
          <p14:tracePt t="130936" x="6932613" y="5257800"/>
          <p14:tracePt t="130953" x="6805613" y="5275263"/>
          <p14:tracePt t="130970" x="6623050" y="5294313"/>
          <p14:tracePt t="130986" x="6532563" y="5311775"/>
          <p14:tracePt t="131004" x="6442075" y="5329238"/>
          <p14:tracePt t="131019" x="6369050" y="5329238"/>
          <p14:tracePt t="131036" x="6350000" y="5329238"/>
          <p14:tracePt t="131053" x="6315075" y="5329238"/>
          <p14:tracePt t="131214" x="6296025" y="5329238"/>
          <p14:tracePt t="131230" x="6278563" y="5329238"/>
          <p14:tracePt t="131238" x="6259513" y="5329238"/>
          <p14:tracePt t="131254" x="6242050" y="5329238"/>
          <p14:tracePt t="131269" x="6205538" y="5329238"/>
          <p14:tracePt t="131286" x="6186488" y="5329238"/>
          <p14:tracePt t="131289" x="6169025" y="5329238"/>
          <p14:tracePt t="131304" x="6132513" y="5329238"/>
          <p14:tracePt t="131319" x="6022975" y="5329238"/>
          <p14:tracePt t="131336" x="5949950" y="5329238"/>
          <p14:tracePt t="131354" x="5822950" y="5329238"/>
          <p14:tracePt t="131370" x="5622925" y="5329238"/>
          <p14:tracePt t="131386" x="5313363" y="5294313"/>
          <p14:tracePt t="131403" x="4876800" y="5238750"/>
          <p14:tracePt t="131421" x="4367213" y="5184775"/>
          <p14:tracePt t="131423" x="4076700" y="5148263"/>
          <p14:tracePt t="131437" x="3748088" y="5092700"/>
          <p14:tracePt t="131439" x="3511550" y="5057775"/>
          <p14:tracePt t="131455" x="3038475" y="5002213"/>
          <p14:tracePt t="131469" x="2857500" y="4965700"/>
          <p14:tracePt t="131471" x="2711450" y="4948238"/>
          <p14:tracePt t="131488" x="2455863" y="4911725"/>
          <p14:tracePt t="131503" x="2328863" y="4911725"/>
          <p14:tracePt t="131520" x="2255838" y="4911725"/>
          <p14:tracePt t="131537" x="2219325" y="4911725"/>
          <p14:tracePt t="131552" x="2165350" y="4911725"/>
          <p14:tracePt t="131570" x="2128838" y="4929188"/>
          <p14:tracePt t="131587" x="2111375" y="4929188"/>
          <p14:tracePt t="131603" x="2092325" y="4948238"/>
          <p14:tracePt t="131670" x="2055813" y="4965700"/>
          <p14:tracePt t="131695" x="2074863" y="4965700"/>
          <p14:tracePt t="131704" x="2092325" y="4965700"/>
          <p14:tracePt t="131720" x="2128838" y="4948238"/>
          <p14:tracePt t="131736" x="2201863" y="4911725"/>
          <p14:tracePt t="131753" x="2274888" y="4875213"/>
          <p14:tracePt t="131769" x="2347913" y="4821238"/>
          <p14:tracePt t="131786" x="2384425" y="4802188"/>
          <p14:tracePt t="131847" x="2384425" y="4784725"/>
          <p14:tracePt t="131856" x="2401888" y="4765675"/>
          <p14:tracePt t="131871" x="2420938" y="4748213"/>
          <p14:tracePt t="131894" x="2438400" y="4748213"/>
          <p14:tracePt t="131920" x="2438400" y="4729163"/>
          <p14:tracePt t="131935" x="2455863" y="4729163"/>
          <p14:tracePt t="131952" x="2474913" y="4729163"/>
          <p14:tracePt t="131959" x="2492375" y="4729163"/>
          <p14:tracePt t="131969" x="2511425" y="4729163"/>
          <p14:tracePt t="131987" x="2601913" y="4692650"/>
          <p14:tracePt t="132004" x="2674938" y="4675188"/>
          <p14:tracePt t="132007" x="2711450" y="4656138"/>
          <p14:tracePt t="132020" x="2765425" y="4638675"/>
          <p14:tracePt t="132024" x="2857500" y="4621213"/>
          <p14:tracePt t="132037" x="2911475" y="4602163"/>
          <p14:tracePt t="132040" x="2947988" y="4565650"/>
          <p14:tracePt t="132053" x="3001963" y="4548188"/>
          <p14:tracePt t="132055" x="3074988" y="4492625"/>
          <p14:tracePt t="132070" x="3111500" y="4456113"/>
          <p14:tracePt t="132073" x="3184525" y="4421188"/>
          <p14:tracePt t="132089" x="3275013" y="4348163"/>
          <p14:tracePt t="132104" x="3348038" y="4275138"/>
          <p14:tracePt t="132120" x="3403600" y="4219575"/>
          <p14:tracePt t="132137" x="3438525" y="4148138"/>
          <p14:tracePt t="132153" x="3457575" y="4092575"/>
          <p14:tracePt t="132170" x="3457575" y="4038600"/>
          <p14:tracePt t="132188" x="3457575" y="4002088"/>
          <p14:tracePt t="132203" x="3457575" y="3965575"/>
          <p14:tracePt t="132221" x="3438525" y="3948113"/>
          <p14:tracePt t="132224" x="3438525" y="3911600"/>
          <p14:tracePt t="132236" x="3421063" y="3911600"/>
          <p14:tracePt t="132239" x="3403600" y="3892550"/>
          <p14:tracePt t="132253" x="3403600" y="3875088"/>
          <p14:tracePt t="132255" x="3384550" y="3856038"/>
          <p14:tracePt t="132270" x="3367088" y="3856038"/>
          <p14:tracePt t="132272" x="3348038" y="3838575"/>
          <p14:tracePt t="132288" x="3311525" y="3802063"/>
          <p14:tracePt t="132303" x="3238500" y="3783013"/>
          <p14:tracePt t="132320" x="3167063" y="3748088"/>
          <p14:tracePt t="132336" x="3057525" y="3692525"/>
          <p14:tracePt t="132353" x="2911475" y="3675063"/>
          <p14:tracePt t="132369" x="2801938" y="3638550"/>
          <p14:tracePt t="132386" x="2584450" y="3582988"/>
          <p14:tracePt t="132404" x="2311400" y="3546475"/>
          <p14:tracePt t="132420" x="2074863" y="3511550"/>
          <p14:tracePt t="132436" x="1892300" y="3511550"/>
          <p14:tracePt t="132439" x="1838325" y="3511550"/>
          <p14:tracePt t="132455" x="1765300" y="3511550"/>
          <p14:tracePt t="132471" x="1692275" y="3529013"/>
          <p14:tracePt t="132487" x="1638300" y="3546475"/>
          <p14:tracePt t="132504" x="1601788" y="3602038"/>
          <p14:tracePt t="132520" x="1528763" y="3711575"/>
          <p14:tracePt t="132537" x="1492250" y="3783013"/>
          <p14:tracePt t="132554" x="1473200" y="3892550"/>
          <p14:tracePt t="132569" x="1473200" y="3948113"/>
          <p14:tracePt t="132586" x="1473200" y="3983038"/>
          <p14:tracePt t="132603" x="1473200" y="4092575"/>
          <p14:tracePt t="132620" x="1492250" y="4165600"/>
          <p14:tracePt t="132637" x="1546225" y="4256088"/>
          <p14:tracePt t="132640" x="1582738" y="4292600"/>
          <p14:tracePt t="132653" x="1601788" y="4329113"/>
          <p14:tracePt t="132656" x="1638300" y="4384675"/>
          <p14:tracePt t="132670" x="1674813" y="4421188"/>
          <p14:tracePt t="132673" x="1709738" y="4438650"/>
          <p14:tracePt t="132688" x="1819275" y="4511675"/>
          <p14:tracePt t="132704" x="1911350" y="4565650"/>
          <p14:tracePt t="132721" x="2074863" y="4638675"/>
          <p14:tracePt t="132736" x="2219325" y="4675188"/>
          <p14:tracePt t="132753" x="2311400" y="4711700"/>
          <p14:tracePt t="132769" x="2420938" y="4711700"/>
          <p14:tracePt t="132787" x="2511425" y="4729163"/>
          <p14:tracePt t="132802" x="2620963" y="4729163"/>
          <p14:tracePt t="132819" x="2674938" y="4748213"/>
          <p14:tracePt t="132837" x="2728913" y="4748213"/>
          <p14:tracePt t="132841" x="2765425" y="4748213"/>
          <p14:tracePt t="132852" x="2784475" y="4748213"/>
          <p14:tracePt t="132856" x="2801938" y="4748213"/>
          <p14:tracePt t="132870" x="2838450" y="4748213"/>
          <p14:tracePt t="132872" x="2857500" y="4748213"/>
          <p14:tracePt t="132887" x="2911475" y="4748213"/>
          <p14:tracePt t="132904" x="2965450" y="4711700"/>
          <p14:tracePt t="132921" x="3038475" y="4656138"/>
          <p14:tracePt t="132937" x="3074988" y="4584700"/>
          <p14:tracePt t="132953" x="3130550" y="4492625"/>
          <p14:tracePt t="132970" x="3167063" y="4456113"/>
          <p14:tracePt t="132986" x="3201988" y="4384675"/>
          <p14:tracePt t="133003" x="3221038" y="4311650"/>
          <p14:tracePt t="133020" x="3221038" y="4219575"/>
          <p14:tracePt t="133037" x="3201988" y="4184650"/>
          <p14:tracePt t="133041" x="3184525" y="4129088"/>
          <p14:tracePt t="133053" x="3184525" y="4092575"/>
          <p14:tracePt t="133056" x="3130550" y="4056063"/>
          <p14:tracePt t="133070" x="3111500" y="4019550"/>
          <p14:tracePt t="133072" x="3074988" y="3983038"/>
          <p14:tracePt t="133087" x="3057525" y="3929063"/>
          <p14:tracePt t="133089" x="3021013" y="3911600"/>
          <p14:tracePt t="133104" x="2965450" y="3783013"/>
          <p14:tracePt t="133120" x="2874963" y="3711575"/>
          <p14:tracePt t="133137" x="2820988" y="3656013"/>
          <p14:tracePt t="133153" x="2784475" y="3619500"/>
          <p14:tracePt t="133174" x="2765425" y="3619500"/>
          <p14:tracePt t="133186" x="2747963" y="3619500"/>
          <p14:tracePt t="133203" x="2728913" y="3619500"/>
          <p14:tracePt t="133219" x="2692400" y="3619500"/>
          <p14:tracePt t="133222" x="2674938" y="3619500"/>
          <p14:tracePt t="133236" x="2657475" y="3619500"/>
          <p14:tracePt t="133252" x="2638425" y="3619500"/>
          <p14:tracePt t="133255" x="2565400" y="3638550"/>
          <p14:tracePt t="133269" x="2547938" y="3638550"/>
          <p14:tracePt t="133271" x="2511425" y="3638550"/>
          <p14:tracePt t="133288" x="2492375" y="3638550"/>
          <p14:tracePt t="133304" x="2438400" y="3675063"/>
          <p14:tracePt t="133319" x="2384425" y="3692525"/>
          <p14:tracePt t="133336" x="2328863" y="3729038"/>
          <p14:tracePt t="133353" x="2238375" y="3802063"/>
          <p14:tracePt t="133370" x="2165350" y="3856038"/>
          <p14:tracePt t="133386" x="2128838" y="3892550"/>
          <p14:tracePt t="133403" x="2038350" y="4002088"/>
          <p14:tracePt t="133419" x="2019300" y="4056063"/>
          <p14:tracePt t="133437" x="1982788" y="4092575"/>
          <p14:tracePt t="133439" x="1982788" y="4111625"/>
          <p14:tracePt t="133454" x="1947863" y="4219575"/>
          <p14:tracePt t="133470" x="1947863" y="4238625"/>
          <p14:tracePt t="133473" x="1947863" y="4256088"/>
          <p14:tracePt t="133486" x="1947863" y="4292600"/>
          <p14:tracePt t="133488" x="1947863" y="4365625"/>
          <p14:tracePt t="133503" x="1947863" y="4421188"/>
          <p14:tracePt t="133519" x="1947863" y="4438650"/>
          <p14:tracePt t="133537" x="1965325" y="4511675"/>
          <p14:tracePt t="133552" x="1982788" y="4548188"/>
          <p14:tracePt t="133570" x="2001838" y="4584700"/>
          <p14:tracePt t="133586" x="2019300" y="4621213"/>
          <p14:tracePt t="133603" x="2074863" y="4656138"/>
          <p14:tracePt t="133620" x="2111375" y="4692650"/>
          <p14:tracePt t="133637" x="2147888" y="4729163"/>
          <p14:tracePt t="133640" x="2165350" y="4748213"/>
          <p14:tracePt t="133654" x="2184400" y="4748213"/>
          <p14:tracePt t="133657" x="2201863" y="4765675"/>
          <p14:tracePt t="133669" x="2219325" y="4765675"/>
          <p14:tracePt t="133687" x="2238375" y="4765675"/>
          <p14:tracePt t="133704" x="2292350" y="4765675"/>
          <p14:tracePt t="133720" x="2365375" y="4784725"/>
          <p14:tracePt t="133737" x="2438400" y="4784725"/>
          <p14:tracePt t="133753" x="2492375" y="4784725"/>
          <p14:tracePt t="133769" x="2565400" y="4784725"/>
          <p14:tracePt t="133786" x="2657475" y="4784725"/>
          <p14:tracePt t="133802" x="2747963" y="4784725"/>
          <p14:tracePt t="133820" x="2820988" y="4784725"/>
          <p14:tracePt t="133836" x="2894013" y="4784725"/>
          <p14:tracePt t="133853" x="2947988" y="4784725"/>
          <p14:tracePt t="133856" x="2965450" y="4784725"/>
          <p14:tracePt t="133870" x="3021013" y="4765675"/>
          <p14:tracePt t="133872" x="3074988" y="4765675"/>
          <p14:tracePt t="133887" x="3130550" y="4748213"/>
          <p14:tracePt t="133903" x="3201988" y="4675188"/>
          <p14:tracePt t="133920" x="3294063" y="4584700"/>
          <p14:tracePt t="133936" x="3367088" y="4438650"/>
          <p14:tracePt t="133953" x="3421063" y="4311650"/>
          <p14:tracePt t="133969" x="3494088" y="4165600"/>
          <p14:tracePt t="133986" x="3511550" y="4056063"/>
          <p14:tracePt t="134003" x="3511550" y="3965575"/>
          <p14:tracePt t="134019" x="3475038" y="3875088"/>
          <p14:tracePt t="134037" x="3457575" y="3819525"/>
          <p14:tracePt t="134040" x="3438525" y="3783013"/>
          <p14:tracePt t="134055" x="3384550" y="3729038"/>
          <p14:tracePt t="134070" x="3348038" y="3729038"/>
          <p14:tracePt t="134072" x="3311525" y="3675063"/>
          <p14:tracePt t="134088" x="3257550" y="3656013"/>
          <p14:tracePt t="134104" x="3201988" y="3619500"/>
          <p14:tracePt t="134120" x="3167063" y="3602038"/>
          <p14:tracePt t="134136" x="3111500" y="3582988"/>
          <p14:tracePt t="134153" x="3074988" y="3565525"/>
          <p14:tracePt t="134169" x="3038475" y="3565525"/>
          <p14:tracePt t="134187" x="3021013" y="3565525"/>
          <p14:tracePt t="134203" x="2965450" y="3565525"/>
          <p14:tracePt t="134220" x="2820988" y="3565525"/>
          <p14:tracePt t="134237" x="2728913" y="3565525"/>
          <p14:tracePt t="134239" x="2674938" y="3565525"/>
          <p14:tracePt t="134253" x="2601913" y="3565525"/>
          <p14:tracePt t="134256" x="2565400" y="3565525"/>
          <p14:tracePt t="134270" x="2511425" y="3565525"/>
          <p14:tracePt t="134272" x="2438400" y="3565525"/>
          <p14:tracePt t="134287" x="2311400" y="3565525"/>
          <p14:tracePt t="134304" x="2184400" y="3582988"/>
          <p14:tracePt t="134320" x="2092325" y="3582988"/>
          <p14:tracePt t="134336" x="1982788" y="3602038"/>
          <p14:tracePt t="134353" x="1874838" y="3656013"/>
          <p14:tracePt t="134369" x="1728788" y="3711575"/>
          <p14:tracePt t="134387" x="1655763" y="3783013"/>
          <p14:tracePt t="134403" x="1546225" y="3856038"/>
          <p14:tracePt t="134420" x="1492250" y="3929063"/>
          <p14:tracePt t="134423" x="1473200" y="3929063"/>
          <p14:tracePt t="134436" x="1455738" y="3948113"/>
          <p14:tracePt t="134439" x="1438275" y="3965575"/>
          <p14:tracePt t="134454" x="1419225" y="4019550"/>
          <p14:tracePt t="134471" x="1419225" y="4092575"/>
          <p14:tracePt t="134473" x="1401763" y="4129088"/>
          <p14:tracePt t="134487" x="1382713" y="4219575"/>
          <p14:tracePt t="134504" x="1382713" y="4292600"/>
          <p14:tracePt t="134519" x="1401763" y="4384675"/>
          <p14:tracePt t="134536" x="1455738" y="4456113"/>
          <p14:tracePt t="134552" x="1509713" y="4548188"/>
          <p14:tracePt t="134569" x="1582738" y="4621213"/>
          <p14:tracePt t="134587" x="1692275" y="4692650"/>
          <p14:tracePt t="134603" x="1782763" y="4784725"/>
          <p14:tracePt t="134620" x="1892300" y="4875213"/>
          <p14:tracePt t="134637" x="2019300" y="4948238"/>
          <p14:tracePt t="134640" x="2074863" y="5002213"/>
          <p14:tracePt t="134654" x="2128838" y="5021263"/>
          <p14:tracePt t="134656" x="2165350" y="5038725"/>
          <p14:tracePt t="134670" x="2219325" y="5057775"/>
          <p14:tracePt t="134673" x="2255838" y="5057775"/>
          <p14:tracePt t="134687" x="2328863" y="5075238"/>
          <p14:tracePt t="134704" x="2438400" y="5111750"/>
          <p14:tracePt t="134720" x="2547938" y="5111750"/>
          <p14:tracePt t="134737" x="2620963" y="5129213"/>
          <p14:tracePt t="134753" x="2692400" y="5129213"/>
          <p14:tracePt t="134769" x="2801938" y="5129213"/>
          <p14:tracePt t="134786" x="2894013" y="5129213"/>
          <p14:tracePt t="134803" x="3021013" y="5092700"/>
          <p14:tracePt t="134819" x="3130550" y="5057775"/>
          <p14:tracePt t="134837" x="3257550" y="5021263"/>
          <p14:tracePt t="134839" x="3311525" y="4984750"/>
          <p14:tracePt t="134854" x="3330575" y="4948238"/>
          <p14:tracePt t="134856" x="3384550" y="4911725"/>
          <p14:tracePt t="134870" x="3438525" y="4857750"/>
          <p14:tracePt t="134872" x="3475038" y="4821238"/>
          <p14:tracePt t="134887" x="3530600" y="4765675"/>
          <p14:tracePt t="134903" x="3584575" y="4638675"/>
          <p14:tracePt t="134921" x="3621088" y="4565650"/>
          <p14:tracePt t="134936" x="3640138" y="4492625"/>
          <p14:tracePt t="134953" x="3640138" y="4421188"/>
          <p14:tracePt t="134969" x="3640138" y="4384675"/>
          <p14:tracePt t="134986" x="3603625" y="4329113"/>
          <p14:tracePt t="135003" x="3567113" y="4292600"/>
          <p14:tracePt t="135020" x="3530600" y="4256088"/>
          <p14:tracePt t="135023" x="3475038" y="4202113"/>
          <p14:tracePt t="135036" x="3457575" y="4184650"/>
          <p14:tracePt t="135039" x="3403600" y="4129088"/>
          <p14:tracePt t="135053" x="3348038" y="4111625"/>
          <p14:tracePt t="135055" x="3311525" y="4075113"/>
          <p14:tracePt t="135069" x="3275013" y="4038600"/>
          <p14:tracePt t="135072" x="3238500" y="4002088"/>
          <p14:tracePt t="135086" x="3184525" y="3983038"/>
          <p14:tracePt t="135088" x="3167063" y="3965575"/>
          <p14:tracePt t="135103" x="3130550" y="3929063"/>
          <p14:tracePt t="135121" x="3074988" y="3875088"/>
          <p14:tracePt t="135137" x="3038475" y="3856038"/>
          <p14:tracePt t="135153" x="3001963" y="3819525"/>
          <p14:tracePt t="135169" x="2928938" y="3802063"/>
          <p14:tracePt t="135187" x="2874963" y="3765550"/>
          <p14:tracePt t="135203" x="2820988" y="3729038"/>
          <p14:tracePt t="135219" x="2765425" y="3711575"/>
          <p14:tracePt t="135237" x="2711450" y="3692525"/>
          <p14:tracePt t="135239" x="2674938" y="3692525"/>
          <p14:tracePt t="135253" x="2638425" y="3692525"/>
          <p14:tracePt t="135256" x="2601913" y="3692525"/>
          <p14:tracePt t="135270" x="2565400" y="3692525"/>
          <p14:tracePt t="135272" x="2528888" y="3692525"/>
          <p14:tracePt t="135287" x="2474913" y="3692525"/>
          <p14:tracePt t="135304" x="2347913" y="3692525"/>
          <p14:tracePt t="135320" x="2238375" y="3692525"/>
          <p14:tracePt t="135337" x="2165350" y="3692525"/>
          <p14:tracePt t="135353" x="2055813" y="3711575"/>
          <p14:tracePt t="135369" x="1965325" y="3729038"/>
          <p14:tracePt t="135385" x="1928813" y="3729038"/>
          <p14:tracePt t="135403" x="1855788" y="3765550"/>
          <p14:tracePt t="135419" x="1801813" y="3802063"/>
          <p14:tracePt t="135436" x="1782763" y="3819525"/>
          <p14:tracePt t="135439" x="1782763" y="3838575"/>
          <p14:tracePt t="135454" x="1746250" y="3856038"/>
          <p14:tracePt t="135470" x="1728788" y="3875088"/>
          <p14:tracePt t="135472" x="1709738" y="3911600"/>
          <p14:tracePt t="135487" x="1674813" y="3929063"/>
          <p14:tracePt t="135489" x="1674813" y="3965575"/>
          <p14:tracePt t="135503" x="1655763" y="4038600"/>
          <p14:tracePt t="135520" x="1638300" y="4056063"/>
          <p14:tracePt t="135536" x="1619250" y="4092575"/>
          <p14:tracePt t="135552" x="1619250" y="4111625"/>
          <p14:tracePt t="135570" x="1619250" y="4148138"/>
          <p14:tracePt t="135586" x="1619250" y="4202113"/>
          <p14:tracePt t="135604" x="1619250" y="4275138"/>
          <p14:tracePt t="135620" x="1655763" y="4348163"/>
          <p14:tracePt t="135637" x="1674813" y="4402138"/>
          <p14:tracePt t="135640" x="1692275" y="4421188"/>
          <p14:tracePt t="135654" x="1728788" y="4475163"/>
          <p14:tracePt t="135669" x="1728788" y="4511675"/>
          <p14:tracePt t="135671" x="1746250" y="4548188"/>
          <p14:tracePt t="135688" x="1782763" y="4584700"/>
          <p14:tracePt t="135704" x="1819275" y="4638675"/>
          <p14:tracePt t="135720" x="1855788" y="4656138"/>
          <p14:tracePt t="135736" x="1892300" y="4692650"/>
          <p14:tracePt t="135752" x="1911350" y="4711700"/>
          <p14:tracePt t="135770" x="1965325" y="4729163"/>
          <p14:tracePt t="135794" x="2001838" y="4748213"/>
          <p14:tracePt t="135798" x="2001838" y="4765675"/>
          <p14:tracePt t="135811" x="2038350" y="4784725"/>
          <p14:tracePt t="135823" x="2055813" y="4802188"/>
          <p14:tracePt t="135837" x="2074863" y="4802188"/>
          <p14:tracePt t="135840" x="2092325" y="4821238"/>
          <p14:tracePt t="135853" x="2111375" y="4821238"/>
          <p14:tracePt t="135856" x="2128838" y="4838700"/>
          <p14:tracePt t="135870" x="2147888" y="4838700"/>
          <p14:tracePt t="135872" x="2184400" y="4857750"/>
          <p14:tracePt t="135887" x="2201863" y="4857750"/>
          <p14:tracePt t="135889" x="2238375" y="4875213"/>
          <p14:tracePt t="135903" x="2328863" y="4875213"/>
          <p14:tracePt t="135920" x="2401888" y="4875213"/>
          <p14:tracePt t="135937" x="2492375" y="4892675"/>
          <p14:tracePt t="135953" x="2620963" y="4892675"/>
          <p14:tracePt t="135970" x="2728913" y="4892675"/>
          <p14:tracePt t="135986" x="2820988" y="4875213"/>
          <p14:tracePt t="136003" x="2928938" y="4857750"/>
          <p14:tracePt t="136020" x="3057525" y="4821238"/>
          <p14:tracePt t="136023" x="3094038" y="4802188"/>
          <p14:tracePt t="136036" x="3130550" y="4765675"/>
          <p14:tracePt t="136053" x="3201988" y="4748213"/>
          <p14:tracePt t="136056" x="3221038" y="4711700"/>
          <p14:tracePt t="136070" x="3238500" y="4711700"/>
          <p14:tracePt t="136072" x="3257550" y="4675188"/>
          <p14:tracePt t="136086" x="3294063" y="4656138"/>
          <p14:tracePt t="136089" x="3311525" y="4638675"/>
          <p14:tracePt t="136104" x="3348038" y="4584700"/>
          <p14:tracePt t="136120" x="3384550" y="4548188"/>
          <p14:tracePt t="136137" x="3403600" y="4511675"/>
          <p14:tracePt t="136153" x="3438525" y="4438650"/>
          <p14:tracePt t="136170" x="3438525" y="4384675"/>
          <p14:tracePt t="136187" x="3438525" y="4311650"/>
          <p14:tracePt t="136203" x="3438525" y="4256088"/>
          <p14:tracePt t="136221" x="3438525" y="4184650"/>
          <p14:tracePt t="136223" x="3438525" y="4148138"/>
          <p14:tracePt t="136236" x="3438525" y="4129088"/>
          <p14:tracePt t="136239" x="3438525" y="4092575"/>
          <p14:tracePt t="136252" x="3421063" y="4056063"/>
          <p14:tracePt t="136255" x="3421063" y="4038600"/>
          <p14:tracePt t="136270" x="3403600" y="4019550"/>
          <p14:tracePt t="136272" x="3384550" y="4002088"/>
          <p14:tracePt t="136287" x="3348038" y="3948113"/>
          <p14:tracePt t="136304" x="3330575" y="3892550"/>
          <p14:tracePt t="136320" x="3275013" y="3856038"/>
          <p14:tracePt t="136335" x="3221038" y="3802063"/>
          <p14:tracePt t="136353" x="3148013" y="3748088"/>
          <p14:tracePt t="136369" x="3130550" y="3729038"/>
          <p14:tracePt t="136386" x="3038475" y="3675063"/>
          <p14:tracePt t="136403" x="3001963" y="3656013"/>
          <p14:tracePt t="136419" x="2984500" y="3638550"/>
          <p14:tracePt t="136437" x="2928938" y="3638550"/>
          <p14:tracePt t="136439" x="2911475" y="3638550"/>
          <p14:tracePt t="136455" x="2874963" y="3638550"/>
          <p14:tracePt t="136470" x="2820988" y="3619500"/>
          <p14:tracePt t="136472" x="2765425" y="3619500"/>
          <p14:tracePt t="136486" x="2711450" y="3619500"/>
          <p14:tracePt t="136489" x="2674938" y="3619500"/>
          <p14:tracePt t="136504" x="2528888" y="3619500"/>
          <p14:tracePt t="136520" x="2347913" y="3619500"/>
          <p14:tracePt t="136536" x="2201863" y="3619500"/>
          <p14:tracePt t="136552" x="1965325" y="3638550"/>
          <p14:tracePt t="136570" x="1819275" y="3675063"/>
          <p14:tracePt t="136586" x="1674813" y="3692525"/>
          <p14:tracePt t="136604" x="1601788" y="3748088"/>
          <p14:tracePt t="136619" x="1546225" y="3783013"/>
          <p14:tracePt t="136637" x="1492250" y="3838575"/>
          <p14:tracePt t="136639" x="1473200" y="3838575"/>
          <p14:tracePt t="136654" x="1455738" y="3856038"/>
          <p14:tracePt t="136656" x="1455738" y="3875088"/>
          <p14:tracePt t="136670" x="1455738" y="3892550"/>
          <p14:tracePt t="136672" x="1438275" y="3911600"/>
          <p14:tracePt t="136686" x="1438275" y="4019550"/>
          <p14:tracePt t="136704" x="1438275" y="4056063"/>
          <p14:tracePt t="136720" x="1438275" y="4129088"/>
          <p14:tracePt t="136736" x="1455738" y="4184650"/>
          <p14:tracePt t="136753" x="1473200" y="4256088"/>
          <p14:tracePt t="136769" x="1509713" y="4292600"/>
          <p14:tracePt t="136786" x="1528763" y="4348163"/>
          <p14:tracePt t="136803" x="1565275" y="4438650"/>
          <p14:tracePt t="136820" x="1619250" y="4529138"/>
          <p14:tracePt t="136837" x="1692275" y="4602163"/>
          <p14:tracePt t="136839" x="1728788" y="4621213"/>
          <p14:tracePt t="136853" x="1746250" y="4675188"/>
          <p14:tracePt t="136855" x="1765300" y="4692650"/>
          <p14:tracePt t="136871" x="1855788" y="4748213"/>
          <p14:tracePt t="136887" x="1928813" y="4821238"/>
          <p14:tracePt t="136904" x="2001838" y="4857750"/>
          <p14:tracePt t="136919" x="2055813" y="4911725"/>
          <p14:tracePt t="136936" x="2128838" y="4929188"/>
          <p14:tracePt t="136954" x="2184400" y="4965700"/>
          <p14:tracePt t="136969" x="2292350" y="4984750"/>
          <p14:tracePt t="136987" x="2328863" y="5021263"/>
          <p14:tracePt t="137003" x="2384425" y="5038725"/>
          <p14:tracePt t="137020" x="2401888" y="5038725"/>
          <p14:tracePt t="137037" x="2455863" y="5038725"/>
          <p14:tracePt t="137040" x="2474913" y="5038725"/>
          <p14:tracePt t="137053" x="2511425" y="5038725"/>
          <p14:tracePt t="137056" x="2528888" y="5038725"/>
          <p14:tracePt t="137070" x="2584450" y="5038725"/>
          <p14:tracePt t="137072" x="2620963" y="5038725"/>
          <p14:tracePt t="137087" x="2657475" y="5038725"/>
          <p14:tracePt t="137090" x="2692400" y="5038725"/>
          <p14:tracePt t="137104" x="2801938" y="4984750"/>
          <p14:tracePt t="137120" x="2928938" y="4929188"/>
          <p14:tracePt t="137136" x="3057525" y="4857750"/>
          <p14:tracePt t="137153" x="3111500" y="4784725"/>
          <p14:tracePt t="137170" x="3184525" y="4711700"/>
          <p14:tracePt t="137186" x="3221038" y="4656138"/>
          <p14:tracePt t="137203" x="3238500" y="4621213"/>
          <p14:tracePt t="137220" x="3257550" y="4602163"/>
          <p14:tracePt t="137237" x="3275013" y="4548188"/>
          <p14:tracePt t="137240" x="3275013" y="4529138"/>
          <p14:tracePt t="137253" x="3275013" y="4511675"/>
          <p14:tracePt t="137256" x="3275013" y="4492625"/>
          <p14:tracePt t="137270" x="3275013" y="4475163"/>
          <p14:tracePt t="137272" x="3275013" y="4438650"/>
          <p14:tracePt t="137287" x="3275013" y="4402138"/>
          <p14:tracePt t="137303" x="3275013" y="4365625"/>
          <p14:tracePt t="137320" x="3275013" y="4311650"/>
          <p14:tracePt t="137336" x="3257550" y="4256088"/>
          <p14:tracePt t="137353" x="3257550" y="4202113"/>
          <p14:tracePt t="137369" x="3238500" y="4165600"/>
          <p14:tracePt t="137387" x="3221038" y="4129088"/>
          <p14:tracePt t="137404" x="3201988" y="4075113"/>
          <p14:tracePt t="137419" x="3184525" y="4038600"/>
          <p14:tracePt t="137437" x="3148013" y="4002088"/>
          <p14:tracePt t="137439" x="3130550" y="3983038"/>
          <p14:tracePt t="137454" x="3094038" y="3965575"/>
          <p14:tracePt t="137471" x="3094038" y="3948113"/>
          <p14:tracePt t="137487" x="3074988" y="3929063"/>
          <p14:tracePt t="137503" x="3038475" y="3911600"/>
          <p14:tracePt t="137521" x="3001963" y="3892550"/>
          <p14:tracePt t="137536" x="2947988" y="3892550"/>
          <p14:tracePt t="137553" x="2894013" y="3838575"/>
          <p14:tracePt t="137569" x="2820988" y="3819525"/>
          <p14:tracePt t="137586" x="2747963" y="3783013"/>
          <p14:tracePt t="137604" x="2638425" y="3748088"/>
          <p14:tracePt t="137620" x="2601913" y="3729038"/>
          <p14:tracePt t="137623" x="2547938" y="3711575"/>
          <p14:tracePt t="137637" x="2492375" y="3711575"/>
          <p14:tracePt t="137640" x="2455863" y="3711575"/>
          <p14:tracePt t="137653" x="2384425" y="3711575"/>
          <p14:tracePt t="137655" x="2311400" y="3711575"/>
          <p14:tracePt t="137669" x="2255838" y="3711575"/>
          <p14:tracePt t="137672" x="2184400" y="3711575"/>
          <p14:tracePt t="137687" x="2128838" y="3711575"/>
          <p14:tracePt t="137689" x="2074863" y="3711575"/>
          <p14:tracePt t="137704" x="1965325" y="3711575"/>
          <p14:tracePt t="137720" x="1855788" y="3729038"/>
          <p14:tracePt t="137737" x="1819275" y="3748088"/>
          <p14:tracePt t="137753" x="1765300" y="3765550"/>
          <p14:tracePt t="137769" x="1746250" y="3783013"/>
          <p14:tracePt t="137786" x="1728788" y="3802063"/>
          <p14:tracePt t="137803" x="1692275" y="3838575"/>
          <p14:tracePt t="137819" x="1674813" y="3856038"/>
          <p14:tracePt t="137836" x="1655763" y="3892550"/>
          <p14:tracePt t="137839" x="1638300" y="3911600"/>
          <p14:tracePt t="137853" x="1619250" y="3929063"/>
          <p14:tracePt t="137855" x="1601788" y="3983038"/>
          <p14:tracePt t="137869" x="1601788" y="4002088"/>
          <p14:tracePt t="137887" x="1601788" y="4038600"/>
          <p14:tracePt t="137903" x="1601788" y="4056063"/>
          <p14:tracePt t="137920" x="1601788" y="4184650"/>
          <p14:tracePt t="137936" x="1601788" y="4256088"/>
          <p14:tracePt t="137953" x="1619250" y="4329113"/>
          <p14:tracePt t="137970" x="1638300" y="4402138"/>
          <p14:tracePt t="137987" x="1674813" y="4456113"/>
          <p14:tracePt t="138003" x="1692275" y="4511675"/>
          <p14:tracePt t="138019" x="1728788" y="4565650"/>
          <p14:tracePt t="138037" x="1746250" y="4584700"/>
          <p14:tracePt t="138039" x="1765300" y="4621213"/>
          <p14:tracePt t="138053" x="1782763" y="4638675"/>
          <p14:tracePt t="138057" x="1801813" y="4638675"/>
          <p14:tracePt t="138070" x="1819275" y="4675188"/>
          <p14:tracePt t="138072" x="1855788" y="4692650"/>
          <p14:tracePt t="138087" x="1892300" y="4711700"/>
          <p14:tracePt t="138104" x="1928813" y="4765675"/>
          <p14:tracePt t="138120" x="1965325" y="4784725"/>
          <p14:tracePt t="138137" x="2001838" y="4802188"/>
          <p14:tracePt t="138153" x="2055813" y="4821238"/>
          <p14:tracePt t="138170" x="2147888" y="4838700"/>
          <p14:tracePt t="138186" x="2201863" y="4857750"/>
          <p14:tracePt t="138203" x="2255838" y="4857750"/>
          <p14:tracePt t="138220" x="2347913" y="4875213"/>
          <p14:tracePt t="138236" x="2438400" y="4875213"/>
          <p14:tracePt t="138253" x="2528888" y="4875213"/>
          <p14:tracePt t="138256" x="2601913" y="4875213"/>
          <p14:tracePt t="138269" x="2674938" y="4875213"/>
          <p14:tracePt t="138272" x="2728913" y="4875213"/>
          <p14:tracePt t="138287" x="2857500" y="4875213"/>
          <p14:tracePt t="138304" x="2947988" y="4875213"/>
          <p14:tracePt t="138321" x="3021013" y="4857750"/>
          <p14:tracePt t="138337" x="3094038" y="4821238"/>
          <p14:tracePt t="138353" x="3167063" y="4802188"/>
          <p14:tracePt t="138369" x="3238500" y="4765675"/>
          <p14:tracePt t="138387" x="3311525" y="4729163"/>
          <p14:tracePt t="138403" x="3330575" y="4692650"/>
          <p14:tracePt t="138420" x="3367088" y="4692650"/>
          <p14:tracePt t="138436" x="3384550" y="4675188"/>
          <p14:tracePt t="138454" x="3421063" y="4638675"/>
          <p14:tracePt t="138823" x="3421063" y="4656138"/>
          <p14:tracePt t="138830" x="3421063" y="4675188"/>
          <p14:tracePt t="138838" x="3384550" y="4765675"/>
          <p14:tracePt t="138852" x="3348038" y="4857750"/>
          <p14:tracePt t="138856" x="3294063" y="4965700"/>
          <p14:tracePt t="138870" x="3221038" y="5092700"/>
          <p14:tracePt t="138872" x="3167063" y="5221288"/>
          <p14:tracePt t="138887" x="3074988" y="5494338"/>
          <p14:tracePt t="138905" x="2984500" y="5694363"/>
          <p14:tracePt t="138920" x="2947988" y="5730875"/>
          <p14:tracePt t="139102" x="2947988" y="5748338"/>
          <p14:tracePt t="139142" x="2947988" y="5730875"/>
          <p14:tracePt t="139263" x="2965450" y="5730875"/>
          <p14:tracePt t="139343" x="2984500" y="5730875"/>
          <p14:tracePt t="142335" x="2984500" y="5711825"/>
          <p14:tracePt t="142342" x="2965450" y="5711825"/>
          <p14:tracePt t="142358" x="2965450" y="5730875"/>
          <p14:tracePt t="142370" x="2947988" y="5748338"/>
          <p14:tracePt t="142387" x="2947988" y="5765800"/>
          <p14:tracePt t="142404" x="2947988" y="5784850"/>
          <p14:tracePt t="142421" x="2928938" y="5802313"/>
          <p14:tracePt t="142423" x="2928938" y="5821363"/>
          <p14:tracePt t="142441" x="2928938" y="5838825"/>
          <p14:tracePt t="142455" x="2911475" y="5857875"/>
          <p14:tracePt t="142471" x="2894013" y="5875338"/>
          <p14:tracePt t="142558" x="2894013" y="5911850"/>
          <p14:tracePt t="142591" x="2894013" y="5930900"/>
          <p14:tracePt t="153215" x="2874963" y="5948363"/>
          <p14:tracePt t="153222" x="2838450" y="6075363"/>
          <p14:tracePt t="153236" x="2820988" y="6130925"/>
          <p14:tracePt t="153254" x="2728913" y="6275388"/>
          <p14:tracePt t="153257" x="2711450" y="6348413"/>
          <p14:tracePt t="153271" x="2657475" y="6494463"/>
          <p14:tracePt t="153287" x="2638425" y="6604000"/>
          <p14:tracePt t="153303" x="2601913" y="6694488"/>
          <p14:tracePt t="153320" x="2601913" y="6711950"/>
          <p14:tracePt t="153337" x="2584450" y="6748463"/>
          <p14:tracePt t="153354" x="2565400" y="6784975"/>
          <p14:tracePt t="153374" x="2565400" y="6804025"/>
          <p14:tracePt t="153387" x="2565400" y="6821488"/>
          <p14:tracePt t="154104" x="4294188" y="3911600"/>
          <p14:tracePt t="154114" x="4676775" y="2638425"/>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07AC73-45E8-24B5-1F85-3640CC323C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3949EBE-E5F4-F12A-1AED-5F952DFB581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44C8A59-8835-88C9-A501-3991365C70F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AA6E235-64D1-FDD3-344B-05477E76EC45}"/>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798C4E92-94AA-7FD2-99F6-B3994B5BD90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63B3C6E-BBE0-CA68-B233-AFFDE307E1AA}"/>
              </a:ext>
            </a:extLst>
          </p:cNvPr>
          <p:cNvSpPr txBox="1"/>
          <p:nvPr/>
        </p:nvSpPr>
        <p:spPr>
          <a:xfrm>
            <a:off x="2088993" y="2514806"/>
            <a:ext cx="7508311" cy="1828386"/>
          </a:xfrm>
          <a:prstGeom prst="rect">
            <a:avLst/>
          </a:prstGeom>
          <a:noFill/>
        </p:spPr>
        <p:txBody>
          <a:bodyPr wrap="square" rtlCol="0">
            <a:spAutoFit/>
          </a:bodyPr>
          <a:lstStyle/>
          <a:p>
            <a:pPr marL="0" marR="0" algn="ctr">
              <a:lnSpc>
                <a:spcPct val="150000"/>
              </a:lnSpc>
              <a:spcAft>
                <a:spcPts val="600"/>
              </a:spcAft>
            </a:pPr>
            <a:r>
              <a:rPr lang="en-US" sz="4000" b="1" kern="100"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Health Insurance Portability and Accountability Act (HIPAA)</a:t>
            </a:r>
            <a:endParaRPr lang="en-US" sz="3600" kern="100" dirty="0">
              <a:solidFill>
                <a:srgbClr val="00B0F0"/>
              </a:solidFill>
              <a:effectLst/>
              <a:latin typeface="Times New Roman" panose="02020603050405020304" pitchFamily="18" charset="0"/>
              <a:ea typeface="Aptos" panose="020B00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2342732973"/>
      </p:ext>
    </p:extLst>
  </p:cSld>
  <p:clrMapOvr>
    <a:masterClrMapping/>
  </p:clrMapOvr>
  <mc:AlternateContent xmlns:mc="http://schemas.openxmlformats.org/markup-compatibility/2006" xmlns:p14="http://schemas.microsoft.com/office/powerpoint/2010/main">
    <mc:Choice Requires="p14">
      <p:transition spd="slow" p14:dur="2000" advTm="131971"/>
    </mc:Choice>
    <mc:Fallback xmlns="">
      <p:transition spd="slow" advTm="13197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3D919C-1645-FC72-E821-50196FD7BD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81D1E8-3B77-493F-5B0D-03F41F56146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EB15191-67A0-840E-B418-74F7BFCE7D9D}"/>
              </a:ext>
            </a:extLst>
          </p:cNvPr>
          <p:cNvSpPr txBox="1"/>
          <p:nvPr/>
        </p:nvSpPr>
        <p:spPr>
          <a:xfrm>
            <a:off x="2516041" y="731388"/>
            <a:ext cx="6978713"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Aptos" panose="020B0004020202020204" pitchFamily="34" charset="0"/>
                <a:cs typeface="Arial" panose="020B0604020202020204" pitchFamily="34" charset="0"/>
              </a:rPr>
              <a:t>Health Insurance Portability and Accountability Act (HIPAA)</a:t>
            </a:r>
          </a:p>
        </p:txBody>
      </p:sp>
      <p:sp>
        <p:nvSpPr>
          <p:cNvPr id="5" name="Rectangle 4">
            <a:extLst>
              <a:ext uri="{FF2B5EF4-FFF2-40B4-BE49-F238E27FC236}">
                <a16:creationId xmlns:a16="http://schemas.microsoft.com/office/drawing/2014/main" id="{8CCD9E1E-28B0-25E2-08E3-EC4B7DF60DF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A9FD224-29CC-8BBB-398B-53AF6AD2F1A3}"/>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775D1E9-BE27-E9AC-A6D9-232E56E7997E}"/>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FA87222B-E5B7-8E88-4C2F-9B476D6C9275}"/>
              </a:ext>
            </a:extLst>
          </p:cNvPr>
          <p:cNvSpPr txBox="1"/>
          <p:nvPr/>
        </p:nvSpPr>
        <p:spPr>
          <a:xfrm>
            <a:off x="919748" y="2121491"/>
            <a:ext cx="10084050" cy="4132029"/>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700" kern="100" dirty="0">
                <a:latin typeface="Times New Roman" panose="02020603050405020304" pitchFamily="18" charset="0"/>
                <a:cs typeface="Arial" panose="020B0604020202020204" pitchFamily="34" charset="0"/>
              </a:rPr>
              <a:t>In 1996 Congress passed the Health Insurance Portability and Accountability Act (HIPAA) because of concerns about fraud, such as:</a:t>
            </a:r>
          </a:p>
          <a:p>
            <a:pPr marL="342900" indent="-342900" algn="just">
              <a:lnSpc>
                <a:spcPct val="150000"/>
              </a:lnSpc>
              <a:spcAft>
                <a:spcPts val="600"/>
              </a:spcAft>
              <a:buFont typeface="Arial" panose="020B0604020202020204" pitchFamily="34" charset="0"/>
              <a:buChar char="•"/>
            </a:pPr>
            <a:r>
              <a:rPr lang="en-US" sz="2700" kern="100" dirty="0">
                <a:latin typeface="Times New Roman" panose="02020603050405020304" pitchFamily="18" charset="0"/>
                <a:cs typeface="Arial" panose="020B0604020202020204" pitchFamily="34" charset="0"/>
              </a:rPr>
              <a:t>coding irregularities, </a:t>
            </a:r>
          </a:p>
          <a:p>
            <a:pPr marL="342900" indent="-342900" algn="just">
              <a:lnSpc>
                <a:spcPct val="150000"/>
              </a:lnSpc>
              <a:spcAft>
                <a:spcPts val="600"/>
              </a:spcAft>
              <a:buFont typeface="Arial" panose="020B0604020202020204" pitchFamily="34" charset="0"/>
              <a:buChar char="•"/>
            </a:pPr>
            <a:r>
              <a:rPr lang="en-US" sz="2700" kern="100" dirty="0">
                <a:latin typeface="Times New Roman" panose="02020603050405020304" pitchFamily="18" charset="0"/>
                <a:cs typeface="Arial" panose="020B0604020202020204" pitchFamily="34" charset="0"/>
              </a:rPr>
              <a:t>medical necessity issues, and </a:t>
            </a:r>
          </a:p>
          <a:p>
            <a:pPr marL="342900" indent="-342900" algn="just">
              <a:lnSpc>
                <a:spcPct val="150000"/>
              </a:lnSpc>
              <a:spcAft>
                <a:spcPts val="600"/>
              </a:spcAft>
              <a:buFont typeface="Arial" panose="020B0604020202020204" pitchFamily="34" charset="0"/>
              <a:buChar char="•"/>
            </a:pPr>
            <a:r>
              <a:rPr lang="en-US" sz="2700" kern="100" dirty="0">
                <a:latin typeface="Times New Roman" panose="02020603050405020304" pitchFamily="18" charset="0"/>
                <a:cs typeface="Arial" panose="020B0604020202020204" pitchFamily="34" charset="0"/>
              </a:rPr>
              <a:t>waiving of copays and deductibles. </a:t>
            </a:r>
            <a:endParaRPr kumimoji="0" lang="en-US" sz="2700" i="0" u="none" strike="noStrike" kern="1200" cap="none" spc="0" normalizeH="0" baseline="0" noProof="0" dirty="0">
              <a:ln>
                <a:noFill/>
              </a:ln>
              <a:solidFill>
                <a:prstClr val="black"/>
              </a:solidFill>
              <a:effectLst/>
              <a:highlight>
                <a:srgbClr val="FFFF00"/>
              </a:highligh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BB1E1DA9-4628-98CA-1BD7-961BEB3B98A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901544003"/>
      </p:ext>
    </p:extLst>
  </p:cSld>
  <p:clrMapOvr>
    <a:masterClrMapping/>
  </p:clrMapOvr>
  <mc:AlternateContent xmlns:mc="http://schemas.openxmlformats.org/markup-compatibility/2006" xmlns:p14="http://schemas.microsoft.com/office/powerpoint/2010/main">
    <mc:Choice Requires="p14">
      <p:transition p14:dur="10" advTm="213955"/>
    </mc:Choice>
    <mc:Fallback xmlns="">
      <p:transition advTm="21395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FCB309-A3F6-394A-E8D5-B1FD75E9E2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BCC06A-C87B-1EA2-D4CF-4406143B276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A7AC38E-207B-9AC2-E8BE-E1147793DB0E}"/>
              </a:ext>
            </a:extLst>
          </p:cNvPr>
          <p:cNvSpPr txBox="1"/>
          <p:nvPr/>
        </p:nvSpPr>
        <p:spPr>
          <a:xfrm>
            <a:off x="2516041" y="944277"/>
            <a:ext cx="6978713" cy="5539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Aptos" panose="020B0004020202020204" pitchFamily="34" charset="0"/>
                <a:cs typeface="Arial" panose="020B0604020202020204" pitchFamily="34" charset="0"/>
              </a:rPr>
              <a:t>Preventing Healthcare Fraud and Abuse</a:t>
            </a:r>
          </a:p>
        </p:txBody>
      </p:sp>
      <p:sp>
        <p:nvSpPr>
          <p:cNvPr id="5" name="Rectangle 4">
            <a:extLst>
              <a:ext uri="{FF2B5EF4-FFF2-40B4-BE49-F238E27FC236}">
                <a16:creationId xmlns:a16="http://schemas.microsoft.com/office/drawing/2014/main" id="{6345671B-DAA5-5ECF-E8B1-6903CD70B41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6216BEF-5265-C34C-144E-31BB4EDEA531}"/>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7D54372-9C44-B5A2-2AE4-20895162162D}"/>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EE8F7B6-4E1E-0FF1-FBF3-ED20A280CBB2}"/>
              </a:ext>
            </a:extLst>
          </p:cNvPr>
          <p:cNvSpPr txBox="1"/>
          <p:nvPr/>
        </p:nvSpPr>
        <p:spPr>
          <a:xfrm>
            <a:off x="919748" y="2121491"/>
            <a:ext cx="10084050" cy="4086953"/>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150" kern="100" dirty="0">
                <a:latin typeface="Times New Roman" panose="02020603050405020304" pitchFamily="18" charset="0"/>
                <a:cs typeface="Arial" panose="020B0604020202020204" pitchFamily="34" charset="0"/>
              </a:rPr>
              <a:t>HIPAA defines </a:t>
            </a:r>
            <a:r>
              <a:rPr lang="en-US" sz="2150" b="1" kern="100" dirty="0">
                <a:solidFill>
                  <a:srgbClr val="0070C0"/>
                </a:solidFill>
                <a:latin typeface="Times New Roman" panose="02020603050405020304" pitchFamily="18" charset="0"/>
                <a:cs typeface="Arial" panose="020B0604020202020204" pitchFamily="34" charset="0"/>
              </a:rPr>
              <a:t>fraud</a:t>
            </a:r>
            <a:r>
              <a:rPr lang="en-US" sz="2150" kern="100" dirty="0">
                <a:latin typeface="Times New Roman" panose="02020603050405020304" pitchFamily="18" charset="0"/>
                <a:cs typeface="Arial" panose="020B0604020202020204" pitchFamily="34" charset="0"/>
              </a:rPr>
              <a:t> as “an intentional deception or misrepresentation that someone makes, knowing it is false, that could result in an unauthorized payment.”</a:t>
            </a:r>
          </a:p>
          <a:p>
            <a:pPr marL="342900" indent="-342900" algn="just">
              <a:lnSpc>
                <a:spcPct val="150000"/>
              </a:lnSpc>
              <a:spcAft>
                <a:spcPts val="600"/>
              </a:spcAft>
              <a:buFont typeface="Arial" panose="020B0604020202020204" pitchFamily="34" charset="0"/>
              <a:buChar char="•"/>
            </a:pPr>
            <a:r>
              <a:rPr lang="en-US" sz="2150" b="1" kern="100" dirty="0">
                <a:solidFill>
                  <a:srgbClr val="0070C0"/>
                </a:solidFill>
                <a:latin typeface="Times New Roman" panose="02020603050405020304" pitchFamily="18" charset="0"/>
                <a:cs typeface="Arial" panose="020B0604020202020204" pitchFamily="34" charset="0"/>
              </a:rPr>
              <a:t>Abuse</a:t>
            </a:r>
            <a:r>
              <a:rPr lang="en-US" sz="2150" kern="100" dirty="0">
                <a:latin typeface="Times New Roman" panose="02020603050405020304" pitchFamily="18" charset="0"/>
                <a:cs typeface="Arial" panose="020B0604020202020204" pitchFamily="34" charset="0"/>
              </a:rPr>
              <a:t> “involves actions that are inconsistent with accepted, sound medical, business, or fiscal practices. Abuse directly or indirectly results in unnecessary costs to the program through improper payments.” </a:t>
            </a:r>
          </a:p>
          <a:p>
            <a:pPr marL="342900" indent="-342900" algn="just">
              <a:lnSpc>
                <a:spcPct val="150000"/>
              </a:lnSpc>
              <a:spcAft>
                <a:spcPts val="600"/>
              </a:spcAft>
              <a:buFont typeface="Arial" panose="020B0604020202020204" pitchFamily="34" charset="0"/>
              <a:buChar char="•"/>
            </a:pPr>
            <a:r>
              <a:rPr lang="en-US" sz="2150" kern="100" dirty="0">
                <a:latin typeface="Times New Roman" panose="02020603050405020304" pitchFamily="18" charset="0"/>
                <a:cs typeface="Arial" panose="020B0604020202020204" pitchFamily="34" charset="0"/>
              </a:rPr>
              <a:t>The difference between fraud and abuse is the </a:t>
            </a:r>
            <a:r>
              <a:rPr lang="en-US" sz="2150" kern="100" dirty="0">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individual’s intent</a:t>
            </a:r>
            <a:r>
              <a:rPr lang="en-US" sz="2150" kern="100" dirty="0">
                <a:latin typeface="Times New Roman" panose="02020603050405020304" pitchFamily="18" charset="0"/>
                <a:cs typeface="Arial" panose="020B0604020202020204" pitchFamily="34" charset="0"/>
              </a:rPr>
              <a:t>; however, both have the same impact in that they steal valuable resources from the healthcare industry.</a:t>
            </a:r>
          </a:p>
          <a:p>
            <a:pPr marL="342900" indent="-342900" algn="just">
              <a:lnSpc>
                <a:spcPct val="150000"/>
              </a:lnSpc>
              <a:spcAft>
                <a:spcPts val="600"/>
              </a:spcAft>
              <a:buFont typeface="Arial" panose="020B0604020202020204" pitchFamily="34" charset="0"/>
              <a:buChar char="•"/>
            </a:pPr>
            <a:endParaRPr kumimoji="0" lang="en-US" sz="1400" i="0" u="none" strike="noStrike" kern="1200" cap="none" spc="0" normalizeH="0" baseline="0" noProof="0" dirty="0">
              <a:ln>
                <a:noFill/>
              </a:ln>
              <a:solidFill>
                <a:prstClr val="black"/>
              </a:solidFill>
              <a:effectLst/>
              <a:highlight>
                <a:srgbClr val="FFFF00"/>
              </a:highligh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A3EE91CE-3B30-7712-60D1-6B9F6390CC0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768886353"/>
      </p:ext>
    </p:extLst>
  </p:cSld>
  <p:clrMapOvr>
    <a:masterClrMapping/>
  </p:clrMapOvr>
  <mc:AlternateContent xmlns:mc="http://schemas.openxmlformats.org/markup-compatibility/2006" xmlns:p14="http://schemas.microsoft.com/office/powerpoint/2010/main">
    <mc:Choice Requires="p14">
      <p:transition p14:dur="10" advTm="170331"/>
    </mc:Choice>
    <mc:Fallback xmlns="">
      <p:transition advTm="17033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1A2A82-F9F4-6EEF-E3AE-A253DE1A6E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217F68-4871-D56D-137B-AAC3B078347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79B0EA-6513-8CE5-3B51-2B0B9D60940E}"/>
              </a:ext>
            </a:extLst>
          </p:cNvPr>
          <p:cNvSpPr txBox="1"/>
          <p:nvPr/>
        </p:nvSpPr>
        <p:spPr>
          <a:xfrm>
            <a:off x="2516041" y="944277"/>
            <a:ext cx="6978713" cy="553998"/>
          </a:xfrm>
          <a:prstGeom prst="rect">
            <a:avLst/>
          </a:prstGeom>
          <a:noFill/>
        </p:spPr>
        <p:txBody>
          <a:bodyPr wrap="square" rtlCol="0">
            <a:spAutoFit/>
          </a:bodyPr>
          <a:lstStyle/>
          <a:p>
            <a:pPr algn="ctr">
              <a:defRPr/>
            </a:pPr>
            <a:r>
              <a:rPr lang="en-US" sz="3000" b="1" dirty="0">
                <a:solidFill>
                  <a:srgbClr val="00B0F0"/>
                </a:solidFill>
                <a:latin typeface="Times New Roman" panose="02020603050405020304" pitchFamily="18" charset="0"/>
                <a:cs typeface="Arial" panose="020B0604020202020204" pitchFamily="34" charset="0"/>
              </a:rPr>
              <a:t>Preventing Healthcare Fraud and Abuse</a:t>
            </a:r>
          </a:p>
        </p:txBody>
      </p:sp>
      <p:sp>
        <p:nvSpPr>
          <p:cNvPr id="5" name="Rectangle 4">
            <a:extLst>
              <a:ext uri="{FF2B5EF4-FFF2-40B4-BE49-F238E27FC236}">
                <a16:creationId xmlns:a16="http://schemas.microsoft.com/office/drawing/2014/main" id="{CB027F95-2925-C195-EE82-1FC5620E8D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C725D209-07C2-09DE-E698-907E6A755D02}"/>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FD292DF-217D-3A3E-54A5-7D20DECC4006}"/>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5EE661E8-A3CA-9E7D-36AC-DA40AF3BF143}"/>
              </a:ext>
            </a:extLst>
          </p:cNvPr>
          <p:cNvSpPr txBox="1"/>
          <p:nvPr/>
        </p:nvSpPr>
        <p:spPr>
          <a:xfrm>
            <a:off x="762000" y="2000139"/>
            <a:ext cx="10487692" cy="4115037"/>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000" kern="100" dirty="0">
                <a:latin typeface="Times New Roman" panose="02020603050405020304" pitchFamily="18" charset="0"/>
                <a:cs typeface="Arial" panose="020B0604020202020204" pitchFamily="34" charset="0"/>
              </a:rPr>
              <a:t>The most common forms of Medicare </a:t>
            </a:r>
            <a:r>
              <a:rPr lang="en-US" sz="2000" b="1" kern="100" dirty="0">
                <a:solidFill>
                  <a:srgbClr val="0070C0"/>
                </a:solidFill>
                <a:latin typeface="Times New Roman" panose="02020603050405020304" pitchFamily="18" charset="0"/>
                <a:cs typeface="Arial" panose="020B0604020202020204" pitchFamily="34" charset="0"/>
              </a:rPr>
              <a:t>fraud</a:t>
            </a:r>
            <a:r>
              <a:rPr lang="en-US" sz="2000" kern="100" dirty="0">
                <a:latin typeface="Times New Roman" panose="02020603050405020304" pitchFamily="18" charset="0"/>
                <a:cs typeface="Arial" panose="020B0604020202020204" pitchFamily="34" charset="0"/>
              </a:rPr>
              <a:t> include</a:t>
            </a:r>
          </a:p>
          <a:p>
            <a:pPr algn="just">
              <a:lnSpc>
                <a:spcPct val="150000"/>
              </a:lnSpc>
              <a:spcAft>
                <a:spcPts val="600"/>
              </a:spcAft>
            </a:pPr>
            <a:r>
              <a:rPr lang="en-US" sz="2000" kern="100" dirty="0">
                <a:latin typeface="Times New Roman" panose="02020603050405020304" pitchFamily="18" charset="0"/>
                <a:cs typeface="Arial" panose="020B0604020202020204" pitchFamily="34" charset="0"/>
              </a:rPr>
              <a:t>● Billing for services not furnished.</a:t>
            </a:r>
          </a:p>
          <a:p>
            <a:pPr algn="just">
              <a:lnSpc>
                <a:spcPct val="150000"/>
              </a:lnSpc>
              <a:spcAft>
                <a:spcPts val="600"/>
              </a:spcAft>
            </a:pPr>
            <a:r>
              <a:rPr lang="en-US" sz="2000" kern="100" dirty="0">
                <a:latin typeface="Times New Roman" panose="02020603050405020304" pitchFamily="18" charset="0"/>
                <a:cs typeface="Arial" panose="020B0604020202020204" pitchFamily="34" charset="0"/>
              </a:rPr>
              <a:t>● Misrepresenting the diagnosis to justify payment.</a:t>
            </a:r>
          </a:p>
          <a:p>
            <a:pPr algn="just">
              <a:lnSpc>
                <a:spcPct val="150000"/>
              </a:lnSpc>
              <a:spcAft>
                <a:spcPts val="600"/>
              </a:spcAft>
            </a:pPr>
            <a:r>
              <a:rPr lang="en-US" sz="2000" kern="100" dirty="0">
                <a:latin typeface="Times New Roman" panose="02020603050405020304" pitchFamily="18" charset="0"/>
                <a:cs typeface="Arial" panose="020B0604020202020204" pitchFamily="34" charset="0"/>
              </a:rPr>
              <a:t>● Soliciting, offering, or receiving a kickback.</a:t>
            </a:r>
          </a:p>
          <a:p>
            <a:pPr algn="just">
              <a:lnSpc>
                <a:spcPct val="150000"/>
              </a:lnSpc>
              <a:spcAft>
                <a:spcPts val="600"/>
              </a:spcAft>
            </a:pPr>
            <a:r>
              <a:rPr lang="en-US" sz="2000" kern="100" dirty="0">
                <a:latin typeface="Times New Roman" panose="02020603050405020304" pitchFamily="18" charset="0"/>
                <a:cs typeface="Arial" panose="020B0604020202020204" pitchFamily="34" charset="0"/>
              </a:rPr>
              <a:t>● Unbundling codes (reporting multiple CPT codes to increase reimbursement, when a single combination code should be reported).</a:t>
            </a:r>
          </a:p>
          <a:p>
            <a:pPr algn="just">
              <a:lnSpc>
                <a:spcPct val="150000"/>
              </a:lnSpc>
              <a:spcAft>
                <a:spcPts val="600"/>
              </a:spcAft>
            </a:pPr>
            <a:r>
              <a:rPr lang="en-US" sz="2000" kern="100" dirty="0">
                <a:latin typeface="Times New Roman" panose="02020603050405020304" pitchFamily="18" charset="0"/>
                <a:cs typeface="Arial" panose="020B0604020202020204" pitchFamily="34" charset="0"/>
              </a:rPr>
              <a:t>● Falsifying certificates of medical necessity, plans of treatment, and medical records to justify payment.</a:t>
            </a:r>
          </a:p>
        </p:txBody>
      </p:sp>
      <p:pic>
        <p:nvPicPr>
          <p:cNvPr id="7" name="Graphic 21">
            <a:extLst>
              <a:ext uri="{FF2B5EF4-FFF2-40B4-BE49-F238E27FC236}">
                <a16:creationId xmlns:a16="http://schemas.microsoft.com/office/drawing/2014/main" id="{EB7ECCB4-7D3D-BFBB-7BD4-FBCCF572878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821958474"/>
      </p:ext>
    </p:extLst>
  </p:cSld>
  <p:clrMapOvr>
    <a:masterClrMapping/>
  </p:clrMapOvr>
  <mc:AlternateContent xmlns:mc="http://schemas.openxmlformats.org/markup-compatibility/2006" xmlns:p14="http://schemas.microsoft.com/office/powerpoint/2010/main">
    <mc:Choice Requires="p14">
      <p:transition p14:dur="10" advTm="217841"/>
    </mc:Choice>
    <mc:Fallback xmlns="">
      <p:transition advTm="21784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C1464D-0AEA-0268-81C5-AF3B0CCEFA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2F0AEA-AE18-517B-D49E-E0DF780A8E4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7479193-D345-8176-BE39-032567E3085B}"/>
              </a:ext>
            </a:extLst>
          </p:cNvPr>
          <p:cNvSpPr txBox="1"/>
          <p:nvPr/>
        </p:nvSpPr>
        <p:spPr>
          <a:xfrm>
            <a:off x="2516041" y="944277"/>
            <a:ext cx="6978713" cy="553998"/>
          </a:xfrm>
          <a:prstGeom prst="rect">
            <a:avLst/>
          </a:prstGeom>
          <a:noFill/>
        </p:spPr>
        <p:txBody>
          <a:bodyPr wrap="square" rtlCol="0">
            <a:spAutoFit/>
          </a:bodyPr>
          <a:lstStyle/>
          <a:p>
            <a:pPr algn="ctr">
              <a:defRPr/>
            </a:pPr>
            <a:r>
              <a:rPr lang="en-US" sz="3000" b="1" dirty="0">
                <a:solidFill>
                  <a:srgbClr val="00B0F0"/>
                </a:solidFill>
                <a:latin typeface="Times New Roman" panose="02020603050405020304" pitchFamily="18" charset="0"/>
                <a:cs typeface="Arial" panose="020B0604020202020204" pitchFamily="34" charset="0"/>
              </a:rPr>
              <a:t>Preventing Healthcare Fraud and Abuse</a:t>
            </a:r>
          </a:p>
        </p:txBody>
      </p:sp>
      <p:sp>
        <p:nvSpPr>
          <p:cNvPr id="5" name="Rectangle 4">
            <a:extLst>
              <a:ext uri="{FF2B5EF4-FFF2-40B4-BE49-F238E27FC236}">
                <a16:creationId xmlns:a16="http://schemas.microsoft.com/office/drawing/2014/main" id="{84324A68-FC54-8D76-0691-8EC7BD85B6B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18D40DC0-B1F0-9F4C-E508-85474E51A4D1}"/>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0CA104-DDF8-3643-5654-D5EB711A9931}"/>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A8EA5B01-4BDA-F3CF-E4EF-04EB18D78BF2}"/>
              </a:ext>
            </a:extLst>
          </p:cNvPr>
          <p:cNvSpPr txBox="1"/>
          <p:nvPr/>
        </p:nvSpPr>
        <p:spPr>
          <a:xfrm>
            <a:off x="919748" y="2121491"/>
            <a:ext cx="10084050" cy="3893758"/>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200" kern="100" dirty="0">
                <a:latin typeface="Times New Roman" panose="02020603050405020304" pitchFamily="18" charset="0"/>
                <a:cs typeface="Arial" panose="020B0604020202020204" pitchFamily="34" charset="0"/>
              </a:rPr>
              <a:t>Examples of </a:t>
            </a:r>
            <a:r>
              <a:rPr lang="en-US" sz="2150" b="1" kern="100" dirty="0">
                <a:solidFill>
                  <a:srgbClr val="0070C0"/>
                </a:solidFill>
                <a:latin typeface="Times New Roman" panose="02020603050405020304" pitchFamily="18" charset="0"/>
                <a:cs typeface="Arial" panose="020B0604020202020204" pitchFamily="34" charset="0"/>
              </a:rPr>
              <a:t>abuse</a:t>
            </a:r>
            <a:r>
              <a:rPr lang="en-US" sz="2200" kern="100" dirty="0">
                <a:latin typeface="Times New Roman" panose="02020603050405020304" pitchFamily="18" charset="0"/>
                <a:cs typeface="Arial" panose="020B0604020202020204" pitchFamily="34" charset="0"/>
              </a:rPr>
              <a:t> include:</a:t>
            </a:r>
          </a:p>
          <a:p>
            <a:pPr algn="just">
              <a:lnSpc>
                <a:spcPct val="150000"/>
              </a:lnSpc>
              <a:spcAft>
                <a:spcPts val="600"/>
              </a:spcAft>
            </a:pPr>
            <a:r>
              <a:rPr lang="en-US" sz="2200" kern="100" dirty="0">
                <a:latin typeface="Times New Roman" panose="02020603050405020304" pitchFamily="18" charset="0"/>
                <a:cs typeface="Arial" panose="020B0604020202020204" pitchFamily="34" charset="0"/>
              </a:rPr>
              <a:t>● Excessive charges for services, equipment, or supplies.</a:t>
            </a:r>
          </a:p>
          <a:p>
            <a:pPr algn="just">
              <a:lnSpc>
                <a:spcPct val="150000"/>
              </a:lnSpc>
              <a:spcAft>
                <a:spcPts val="600"/>
              </a:spcAft>
            </a:pPr>
            <a:r>
              <a:rPr lang="en-US" sz="2200" kern="100" dirty="0">
                <a:latin typeface="Times New Roman" panose="02020603050405020304" pitchFamily="18" charset="0"/>
                <a:cs typeface="Arial" panose="020B0604020202020204" pitchFamily="34" charset="0"/>
              </a:rPr>
              <a:t>● Submitting claims for items or services that are not medically necessary to treat the patient’s stated condition.</a:t>
            </a:r>
          </a:p>
          <a:p>
            <a:pPr algn="just">
              <a:lnSpc>
                <a:spcPct val="150000"/>
              </a:lnSpc>
              <a:spcAft>
                <a:spcPts val="600"/>
              </a:spcAft>
            </a:pPr>
            <a:r>
              <a:rPr lang="en-US" sz="2200" kern="100" dirty="0">
                <a:latin typeface="Times New Roman" panose="02020603050405020304" pitchFamily="18" charset="0"/>
                <a:cs typeface="Arial" panose="020B0604020202020204" pitchFamily="34" charset="0"/>
              </a:rPr>
              <a:t>● Improper billing practices that result in a payment by a government program when the claim is the legal responsibility of another third-party payer.</a:t>
            </a:r>
          </a:p>
          <a:p>
            <a:pPr algn="just">
              <a:lnSpc>
                <a:spcPct val="150000"/>
              </a:lnSpc>
              <a:spcAft>
                <a:spcPts val="600"/>
              </a:spcAft>
            </a:pPr>
            <a:r>
              <a:rPr lang="en-US" sz="2200" kern="100" dirty="0">
                <a:latin typeface="Times New Roman" panose="02020603050405020304" pitchFamily="18" charset="0"/>
                <a:cs typeface="Arial" panose="020B0604020202020204" pitchFamily="34" charset="0"/>
              </a:rPr>
              <a:t>● Violations of participating provider agreements with insurance companies.</a:t>
            </a:r>
          </a:p>
        </p:txBody>
      </p:sp>
      <p:pic>
        <p:nvPicPr>
          <p:cNvPr id="7" name="Graphic 21">
            <a:extLst>
              <a:ext uri="{FF2B5EF4-FFF2-40B4-BE49-F238E27FC236}">
                <a16:creationId xmlns:a16="http://schemas.microsoft.com/office/drawing/2014/main" id="{BE1B82A8-F892-5CF5-BF9D-AB787477380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330080005"/>
      </p:ext>
    </p:extLst>
  </p:cSld>
  <p:clrMapOvr>
    <a:masterClrMapping/>
  </p:clrMapOvr>
  <mc:AlternateContent xmlns:mc="http://schemas.openxmlformats.org/markup-compatibility/2006" xmlns:p14="http://schemas.microsoft.com/office/powerpoint/2010/main">
    <mc:Choice Requires="p14">
      <p:transition p14:dur="10" advTm="153083"/>
    </mc:Choice>
    <mc:Fallback xmlns="">
      <p:transition advTm="15308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C417F1-6ED9-23C8-114C-5E609932DB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12A913-CBA5-919C-B4F6-66D4FC28DA6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71E8DC2F-156D-D54C-E3F1-1B99DACA4FA5}"/>
              </a:ext>
            </a:extLst>
          </p:cNvPr>
          <p:cNvSpPr txBox="1"/>
          <p:nvPr/>
        </p:nvSpPr>
        <p:spPr>
          <a:xfrm>
            <a:off x="2516041" y="944277"/>
            <a:ext cx="6978713" cy="553998"/>
          </a:xfrm>
          <a:prstGeom prst="rect">
            <a:avLst/>
          </a:prstGeom>
          <a:noFill/>
        </p:spPr>
        <p:txBody>
          <a:bodyPr wrap="square" rtlCol="0">
            <a:spAutoFit/>
          </a:bodyPr>
          <a:lstStyle/>
          <a:p>
            <a:pPr algn="ctr">
              <a:defRPr/>
            </a:pPr>
            <a:r>
              <a:rPr lang="en-US" sz="3000" b="1" dirty="0">
                <a:solidFill>
                  <a:srgbClr val="00B0F0"/>
                </a:solidFill>
                <a:latin typeface="Times New Roman" panose="02020603050405020304" pitchFamily="18" charset="0"/>
                <a:cs typeface="Arial" panose="020B0604020202020204" pitchFamily="34" charset="0"/>
              </a:rPr>
              <a:t>Preventing Healthcare Fraud and Abuse</a:t>
            </a:r>
          </a:p>
        </p:txBody>
      </p:sp>
      <p:sp>
        <p:nvSpPr>
          <p:cNvPr id="5" name="Rectangle 4">
            <a:extLst>
              <a:ext uri="{FF2B5EF4-FFF2-40B4-BE49-F238E27FC236}">
                <a16:creationId xmlns:a16="http://schemas.microsoft.com/office/drawing/2014/main" id="{4E28DA77-842A-901C-7F3F-5E2743D2F00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C750E2D-5524-39A3-94A5-91B0F6A443BD}"/>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5492151-B0A9-5766-849A-9FFD80563065}"/>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2EF7A8B7-9D1F-A04B-5979-367C31088C61}"/>
              </a:ext>
            </a:extLst>
          </p:cNvPr>
          <p:cNvSpPr txBox="1"/>
          <p:nvPr/>
        </p:nvSpPr>
        <p:spPr>
          <a:xfrm>
            <a:off x="919748" y="2121491"/>
            <a:ext cx="10084050" cy="3503844"/>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400" kern="100" dirty="0">
                <a:latin typeface="Times New Roman" panose="02020603050405020304" pitchFamily="18" charset="0"/>
                <a:cs typeface="Arial" panose="020B0604020202020204" pitchFamily="34" charset="0"/>
              </a:rPr>
              <a:t>When a Medicare provider commits fraud, an investigation is conducted by the Department of Health and Human Services (DHHS) Office of the Inspector General (OIG). </a:t>
            </a:r>
          </a:p>
          <a:p>
            <a:pPr marL="342900" indent="-342900" algn="just">
              <a:lnSpc>
                <a:spcPct val="150000"/>
              </a:lnSpc>
              <a:spcAft>
                <a:spcPts val="600"/>
              </a:spcAft>
              <a:buFont typeface="Arial" panose="020B0604020202020204" pitchFamily="34" charset="0"/>
              <a:buChar char="•"/>
            </a:pPr>
            <a:endParaRPr lang="en-US" sz="2400" kern="100" dirty="0">
              <a:latin typeface="Times New Roman" panose="02020603050405020304" pitchFamily="18" charset="0"/>
              <a:cs typeface="Arial" panose="020B0604020202020204" pitchFamily="34" charset="0"/>
            </a:endParaRPr>
          </a:p>
          <a:p>
            <a:pPr marL="342900" indent="-342900" algn="just">
              <a:lnSpc>
                <a:spcPct val="150000"/>
              </a:lnSpc>
              <a:spcAft>
                <a:spcPts val="600"/>
              </a:spcAft>
              <a:buFont typeface="Arial" panose="020B0604020202020204" pitchFamily="34" charset="0"/>
              <a:buChar char="•"/>
            </a:pPr>
            <a:r>
              <a:rPr lang="en-US" sz="2400" kern="100" dirty="0">
                <a:latin typeface="Times New Roman" panose="02020603050405020304" pitchFamily="18" charset="0"/>
                <a:cs typeface="Arial" panose="020B0604020202020204" pitchFamily="34" charset="0"/>
              </a:rPr>
              <a:t>The OIG Office of Investigations prepares the case for referral to the Department of Justice for criminal and/or civil prosecution. </a:t>
            </a:r>
          </a:p>
        </p:txBody>
      </p:sp>
      <p:pic>
        <p:nvPicPr>
          <p:cNvPr id="7" name="Graphic 21">
            <a:extLst>
              <a:ext uri="{FF2B5EF4-FFF2-40B4-BE49-F238E27FC236}">
                <a16:creationId xmlns:a16="http://schemas.microsoft.com/office/drawing/2014/main" id="{DF8B50B8-4401-3EF9-5CC3-0229DDA5C65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86803398"/>
      </p:ext>
    </p:extLst>
  </p:cSld>
  <p:clrMapOvr>
    <a:masterClrMapping/>
  </p:clrMapOvr>
  <mc:AlternateContent xmlns:mc="http://schemas.openxmlformats.org/markup-compatibility/2006" xmlns:p14="http://schemas.microsoft.com/office/powerpoint/2010/main">
    <mc:Choice Requires="p14">
      <p:transition p14:dur="10" advTm="64013"/>
    </mc:Choice>
    <mc:Fallback xmlns="">
      <p:transition advTm="6401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57A47A-36D3-4407-D7FE-7DA87665EE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EDEC60-8109-8678-4CBD-755A93C8778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C05C9BC3-9CF5-A249-DADA-AAFC6F620E6C}"/>
              </a:ext>
            </a:extLst>
          </p:cNvPr>
          <p:cNvSpPr txBox="1"/>
          <p:nvPr/>
        </p:nvSpPr>
        <p:spPr>
          <a:xfrm>
            <a:off x="2516041" y="944277"/>
            <a:ext cx="6978713" cy="553998"/>
          </a:xfrm>
          <a:prstGeom prst="rect">
            <a:avLst/>
          </a:prstGeom>
          <a:noFill/>
        </p:spPr>
        <p:txBody>
          <a:bodyPr wrap="square" rtlCol="0">
            <a:spAutoFit/>
          </a:bodyPr>
          <a:lstStyle/>
          <a:p>
            <a:pPr algn="ctr">
              <a:defRPr/>
            </a:pPr>
            <a:r>
              <a:rPr lang="en-US" sz="3000" b="1" dirty="0">
                <a:solidFill>
                  <a:srgbClr val="00B0F0"/>
                </a:solidFill>
                <a:latin typeface="Times New Roman" panose="02020603050405020304" pitchFamily="18" charset="0"/>
                <a:cs typeface="Arial" panose="020B0604020202020204" pitchFamily="34" charset="0"/>
              </a:rPr>
              <a:t>Preventing Healthcare Fraud and Abuse</a:t>
            </a:r>
          </a:p>
        </p:txBody>
      </p:sp>
      <p:sp>
        <p:nvSpPr>
          <p:cNvPr id="5" name="Rectangle 4">
            <a:extLst>
              <a:ext uri="{FF2B5EF4-FFF2-40B4-BE49-F238E27FC236}">
                <a16:creationId xmlns:a16="http://schemas.microsoft.com/office/drawing/2014/main" id="{9E6E0E60-5CCD-BFA5-4B91-7199D2498FA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E136F958-905E-A706-2184-EE452FDD2BDB}"/>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95AEBED-0B16-785C-40AA-68E8AC825E93}"/>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C06B617F-598A-2BB2-C3BC-82EE12674526}"/>
              </a:ext>
            </a:extLst>
          </p:cNvPr>
          <p:cNvSpPr txBox="1"/>
          <p:nvPr/>
        </p:nvSpPr>
        <p:spPr>
          <a:xfrm>
            <a:off x="919748" y="2121491"/>
            <a:ext cx="10084050" cy="4057842"/>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400" kern="100" dirty="0">
                <a:latin typeface="Times New Roman" panose="02020603050405020304" pitchFamily="18" charset="0"/>
                <a:cs typeface="Arial" panose="020B0604020202020204" pitchFamily="34" charset="0"/>
              </a:rPr>
              <a:t>A person found guilty of Medicare fraud faces criminal, civil, and/or administrative sanction penalties, including:</a:t>
            </a:r>
          </a:p>
          <a:p>
            <a:pPr algn="just">
              <a:lnSpc>
                <a:spcPct val="150000"/>
              </a:lnSpc>
              <a:spcAft>
                <a:spcPts val="600"/>
              </a:spcAft>
            </a:pPr>
            <a:r>
              <a:rPr lang="en-US" sz="2400" kern="100" dirty="0">
                <a:latin typeface="Times New Roman" panose="02020603050405020304" pitchFamily="18" charset="0"/>
                <a:cs typeface="Arial" panose="020B0604020202020204" pitchFamily="34" charset="0"/>
              </a:rPr>
              <a:t>● Civil penalties of $5,000 to $10,000 per false claim plus triple damages under the False Claims Act. (The provider pays an amount equal to three times the claim submitted, in addition to the civil penalties fine.)</a:t>
            </a:r>
          </a:p>
          <a:p>
            <a:pPr algn="just">
              <a:lnSpc>
                <a:spcPct val="150000"/>
              </a:lnSpc>
              <a:spcAft>
                <a:spcPts val="600"/>
              </a:spcAft>
            </a:pPr>
            <a:r>
              <a:rPr lang="en-US" sz="2400" kern="100" dirty="0">
                <a:latin typeface="Times New Roman" panose="02020603050405020304" pitchFamily="18" charset="0"/>
                <a:cs typeface="Arial" panose="020B0604020202020204" pitchFamily="34" charset="0"/>
              </a:rPr>
              <a:t>● Criminal fines and/or imprisonment of up to 10 years if convicted of the crime of healthcare fraud as outlined in HIPAA.</a:t>
            </a:r>
          </a:p>
        </p:txBody>
      </p:sp>
      <p:pic>
        <p:nvPicPr>
          <p:cNvPr id="7" name="Graphic 21">
            <a:extLst>
              <a:ext uri="{FF2B5EF4-FFF2-40B4-BE49-F238E27FC236}">
                <a16:creationId xmlns:a16="http://schemas.microsoft.com/office/drawing/2014/main" id="{8D394B59-8C93-7E06-E56A-1FCCE4B5AE3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957163921"/>
      </p:ext>
    </p:extLst>
  </p:cSld>
  <p:clrMapOvr>
    <a:masterClrMapping/>
  </p:clrMapOvr>
  <mc:AlternateContent xmlns:mc="http://schemas.openxmlformats.org/markup-compatibility/2006" xmlns:p14="http://schemas.microsoft.com/office/powerpoint/2010/main">
    <mc:Choice Requires="p14">
      <p:transition p14:dur="10" advTm="81504"/>
    </mc:Choice>
    <mc:Fallback xmlns="">
      <p:transition advTm="8150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8BF7B8-DF83-9861-A666-043499A235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2A888B8-E580-794B-278F-A68663BCA15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FAD2167-CE4B-6DBD-1DE8-5EA0DFBFCFFF}"/>
              </a:ext>
            </a:extLst>
          </p:cNvPr>
          <p:cNvSpPr txBox="1"/>
          <p:nvPr/>
        </p:nvSpPr>
        <p:spPr>
          <a:xfrm>
            <a:off x="2516041" y="944277"/>
            <a:ext cx="6978713" cy="553998"/>
          </a:xfrm>
          <a:prstGeom prst="rect">
            <a:avLst/>
          </a:prstGeom>
          <a:noFill/>
        </p:spPr>
        <p:txBody>
          <a:bodyPr wrap="square" rtlCol="0">
            <a:spAutoFit/>
          </a:bodyPr>
          <a:lstStyle/>
          <a:p>
            <a:pPr algn="ctr">
              <a:defRPr/>
            </a:pPr>
            <a:r>
              <a:rPr lang="en-US" sz="3000" b="1" dirty="0">
                <a:solidFill>
                  <a:srgbClr val="00B0F0"/>
                </a:solidFill>
                <a:latin typeface="Times New Roman" panose="02020603050405020304" pitchFamily="18" charset="0"/>
                <a:cs typeface="Arial" panose="020B0604020202020204" pitchFamily="34" charset="0"/>
              </a:rPr>
              <a:t>Preventing Healthcare Fraud and Abuse</a:t>
            </a:r>
          </a:p>
        </p:txBody>
      </p:sp>
      <p:sp>
        <p:nvSpPr>
          <p:cNvPr id="5" name="Rectangle 4">
            <a:extLst>
              <a:ext uri="{FF2B5EF4-FFF2-40B4-BE49-F238E27FC236}">
                <a16:creationId xmlns:a16="http://schemas.microsoft.com/office/drawing/2014/main" id="{8072F062-A369-BAAB-9CF0-323C0150291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C275D8AB-0B37-F2CD-082B-3DE6FBFC5EF9}"/>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16AF643-B2F4-9E48-D5C0-A8BF2B43B95E}"/>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E34BFE0C-A68C-04B2-269C-102F8909EF36}"/>
              </a:ext>
            </a:extLst>
          </p:cNvPr>
          <p:cNvSpPr txBox="1"/>
          <p:nvPr/>
        </p:nvSpPr>
        <p:spPr>
          <a:xfrm>
            <a:off x="894182" y="2750238"/>
            <a:ext cx="10084050" cy="2318905"/>
          </a:xfrm>
          <a:prstGeom prst="rect">
            <a:avLst/>
          </a:prstGeom>
          <a:noFill/>
        </p:spPr>
        <p:txBody>
          <a:bodyPr wrap="square" rtlCol="0">
            <a:spAutoFit/>
          </a:bodyPr>
          <a:lstStyle/>
          <a:p>
            <a:pPr algn="just">
              <a:lnSpc>
                <a:spcPct val="150000"/>
              </a:lnSpc>
              <a:spcAft>
                <a:spcPts val="600"/>
              </a:spcAft>
            </a:pPr>
            <a:r>
              <a:rPr lang="en-US" sz="2400" kern="100" dirty="0">
                <a:latin typeface="Times New Roman" panose="02020603050405020304" pitchFamily="18" charset="0"/>
                <a:cs typeface="Arial" panose="020B0604020202020204" pitchFamily="34" charset="0"/>
              </a:rPr>
              <a:t>● Administrative sanctions, including up to a $10,000 civil monetary penalty per line item on a false claim, assessments of up to triple the amount falsely claimed, and/or exclusion from participation in Medicare and state healthcare programs.</a:t>
            </a:r>
            <a:endParaRPr lang="en-US" kern="100" dirty="0">
              <a:latin typeface="Times New Roman" panose="02020603050405020304" pitchFamily="18" charset="0"/>
              <a:cs typeface="Arial" panose="020B0604020202020204" pitchFamily="34" charset="0"/>
            </a:endParaRPr>
          </a:p>
          <a:p>
            <a:pPr marL="342900" indent="-342900" algn="just">
              <a:lnSpc>
                <a:spcPct val="150000"/>
              </a:lnSpc>
              <a:spcAft>
                <a:spcPts val="600"/>
              </a:spcAft>
              <a:buFont typeface="Arial" panose="020B0604020202020204" pitchFamily="34" charset="0"/>
              <a:buChar char="•"/>
            </a:pPr>
            <a:endParaRPr lang="en-US" sz="2400" kern="100" dirty="0">
              <a:latin typeface="Times New Roman" panose="02020603050405020304" pitchFamily="18" charset="0"/>
              <a:cs typeface="Arial" panose="020B0604020202020204" pitchFamily="34" charset="0"/>
            </a:endParaRPr>
          </a:p>
        </p:txBody>
      </p:sp>
      <p:pic>
        <p:nvPicPr>
          <p:cNvPr id="7" name="Graphic 21">
            <a:extLst>
              <a:ext uri="{FF2B5EF4-FFF2-40B4-BE49-F238E27FC236}">
                <a16:creationId xmlns:a16="http://schemas.microsoft.com/office/drawing/2014/main" id="{1F6B9CA4-87BE-C223-8699-16002B4344E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303162983"/>
      </p:ext>
    </p:extLst>
  </p:cSld>
  <p:clrMapOvr>
    <a:masterClrMapping/>
  </p:clrMapOvr>
  <mc:AlternateContent xmlns:mc="http://schemas.openxmlformats.org/markup-compatibility/2006" xmlns:p14="http://schemas.microsoft.com/office/powerpoint/2010/main">
    <mc:Choice Requires="p14">
      <p:transition p14:dur="10" advTm="90590"/>
    </mc:Choice>
    <mc:Fallback xmlns="">
      <p:transition advTm="9059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5CD2D2-0810-430C-867C-016220DB38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F86801E-013E-A506-69E1-6D4B622384B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2639ECF-AA03-C0B0-BC94-CA725D3C8B95}"/>
              </a:ext>
            </a:extLst>
          </p:cNvPr>
          <p:cNvSpPr txBox="1"/>
          <p:nvPr/>
        </p:nvSpPr>
        <p:spPr>
          <a:xfrm>
            <a:off x="2516041" y="944277"/>
            <a:ext cx="6978713" cy="553998"/>
          </a:xfrm>
          <a:prstGeom prst="rect">
            <a:avLst/>
          </a:prstGeom>
          <a:noFill/>
        </p:spPr>
        <p:txBody>
          <a:bodyPr wrap="square" rtlCol="0">
            <a:spAutoFit/>
          </a:bodyPr>
          <a:lstStyle/>
          <a:p>
            <a:pPr algn="ctr">
              <a:defRPr/>
            </a:pPr>
            <a:r>
              <a:rPr lang="en-US" sz="3000" b="1" dirty="0">
                <a:solidFill>
                  <a:srgbClr val="00B0F0"/>
                </a:solidFill>
                <a:latin typeface="Times New Roman" panose="02020603050405020304" pitchFamily="18" charset="0"/>
                <a:cs typeface="Arial" panose="020B0604020202020204" pitchFamily="34" charset="0"/>
              </a:rPr>
              <a:t>Preventing Healthcare Fraud and Abuse</a:t>
            </a:r>
          </a:p>
        </p:txBody>
      </p:sp>
      <p:sp>
        <p:nvSpPr>
          <p:cNvPr id="5" name="Rectangle 4">
            <a:extLst>
              <a:ext uri="{FF2B5EF4-FFF2-40B4-BE49-F238E27FC236}">
                <a16:creationId xmlns:a16="http://schemas.microsoft.com/office/drawing/2014/main" id="{AFD341FE-383B-5CAF-1E8F-D4033D1582C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C33868F1-E4F7-724F-8574-AB602ECD4DA9}"/>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4C4D823-3B43-59A1-9AE6-F8628F9356FF}"/>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04</a:t>
            </a:r>
          </a:p>
        </p:txBody>
      </p:sp>
      <p:pic>
        <p:nvPicPr>
          <p:cNvPr id="7" name="Graphic 21">
            <a:extLst>
              <a:ext uri="{FF2B5EF4-FFF2-40B4-BE49-F238E27FC236}">
                <a16:creationId xmlns:a16="http://schemas.microsoft.com/office/drawing/2014/main" id="{9EAAF366-8D51-D322-46BB-1B7A28FCA49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 up of a text&#10;&#10;AI-generated content may be incorrect.">
            <a:extLst>
              <a:ext uri="{FF2B5EF4-FFF2-40B4-BE49-F238E27FC236}">
                <a16:creationId xmlns:a16="http://schemas.microsoft.com/office/drawing/2014/main" id="{975AF966-006B-2E26-75D5-14ADFD4D822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9908" y="2750238"/>
            <a:ext cx="10690092" cy="2498809"/>
          </a:xfrm>
          <a:prstGeom prst="rect">
            <a:avLst/>
          </a:prstGeom>
        </p:spPr>
      </p:pic>
    </p:spTree>
    <p:custDataLst>
      <p:tags r:id="rId1"/>
    </p:custDataLst>
    <p:extLst>
      <p:ext uri="{BB962C8B-B14F-4D97-AF65-F5344CB8AC3E}">
        <p14:creationId xmlns:p14="http://schemas.microsoft.com/office/powerpoint/2010/main" val="1723604261"/>
      </p:ext>
    </p:extLst>
  </p:cSld>
  <p:clrMapOvr>
    <a:masterClrMapping/>
  </p:clrMapOvr>
  <mc:AlternateContent xmlns:mc="http://schemas.openxmlformats.org/markup-compatibility/2006" xmlns:p14="http://schemas.microsoft.com/office/powerpoint/2010/main">
    <mc:Choice Requires="p14">
      <p:transition p14:dur="10" advTm="127904"/>
    </mc:Choice>
    <mc:Fallback xmlns="">
      <p:transition advTm="12790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DBBBB-AFF6-2B1A-8C19-7D7334A5F1F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4DFB76-36DD-9786-C183-F0B041A6119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C1692FB-54FC-1F7E-4B62-292F4FD9D2D4}"/>
              </a:ext>
            </a:extLst>
          </p:cNvPr>
          <p:cNvSpPr txBox="1"/>
          <p:nvPr/>
        </p:nvSpPr>
        <p:spPr>
          <a:xfrm>
            <a:off x="2516041" y="944277"/>
            <a:ext cx="6978713" cy="553998"/>
          </a:xfrm>
          <a:prstGeom prst="rect">
            <a:avLst/>
          </a:prstGeom>
          <a:noFill/>
        </p:spPr>
        <p:txBody>
          <a:bodyPr wrap="square" rtlCol="0">
            <a:spAutoFit/>
          </a:bodyPr>
          <a:lstStyle/>
          <a:p>
            <a:pPr algn="ctr">
              <a:defRPr/>
            </a:pPr>
            <a:r>
              <a:rPr lang="en-US" sz="3000" b="1" dirty="0">
                <a:solidFill>
                  <a:srgbClr val="00B0F0"/>
                </a:solidFill>
                <a:latin typeface="Times New Roman" panose="02020603050405020304" pitchFamily="18" charset="0"/>
                <a:cs typeface="Arial" panose="020B0604020202020204" pitchFamily="34" charset="0"/>
              </a:rPr>
              <a:t>Preventing Healthcare Fraud and Abuse</a:t>
            </a:r>
          </a:p>
        </p:txBody>
      </p:sp>
      <p:sp>
        <p:nvSpPr>
          <p:cNvPr id="5" name="Rectangle 4">
            <a:extLst>
              <a:ext uri="{FF2B5EF4-FFF2-40B4-BE49-F238E27FC236}">
                <a16:creationId xmlns:a16="http://schemas.microsoft.com/office/drawing/2014/main" id="{35F667F8-CEF8-A20D-1835-4D43E66D814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0EC6101-B1B8-423E-0A46-49207DC4DFE2}"/>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D154A91-3437-1BD5-155C-B506BF519455}"/>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B5E9942F-DF34-9977-00BC-F7C9A98362E4}"/>
              </a:ext>
            </a:extLst>
          </p:cNvPr>
          <p:cNvSpPr txBox="1"/>
          <p:nvPr/>
        </p:nvSpPr>
        <p:spPr>
          <a:xfrm>
            <a:off x="919748" y="2121491"/>
            <a:ext cx="10084050" cy="3980898"/>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400" kern="100" dirty="0">
                <a:latin typeface="Times New Roman" panose="02020603050405020304" pitchFamily="18" charset="0"/>
                <a:cs typeface="Arial" panose="020B0604020202020204" pitchFamily="34" charset="0"/>
              </a:rPr>
              <a:t>By law, physicians are not subject to civil, administrative, or criminal penalties for </a:t>
            </a:r>
            <a:r>
              <a:rPr lang="en-US" sz="2400" kern="100" dirty="0">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innocent errors</a:t>
            </a:r>
            <a:r>
              <a:rPr lang="en-US" sz="2400" kern="100" dirty="0">
                <a:latin typeface="Times New Roman" panose="02020603050405020304" pitchFamily="18" charset="0"/>
                <a:cs typeface="Arial" panose="020B0604020202020204" pitchFamily="34" charset="0"/>
              </a:rPr>
              <a:t>, or even </a:t>
            </a:r>
            <a:r>
              <a:rPr lang="en-US" sz="2400" kern="100" dirty="0">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negligence</a:t>
            </a:r>
            <a:r>
              <a:rPr lang="en-US" sz="2400" kern="100" dirty="0">
                <a:latin typeface="Times New Roman" panose="02020603050405020304" pitchFamily="18" charset="0"/>
                <a:cs typeface="Arial" panose="020B0604020202020204" pitchFamily="34" charset="0"/>
              </a:rPr>
              <a:t>. The civil False Claims Act covers only offenses that are committed with </a:t>
            </a:r>
            <a:r>
              <a:rPr lang="en-US" sz="2400" u="sng" kern="100" dirty="0">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actual knowledge </a:t>
            </a:r>
            <a:r>
              <a:rPr lang="en-US" sz="2400" kern="100" dirty="0">
                <a:latin typeface="Times New Roman" panose="02020603050405020304" pitchFamily="18" charset="0"/>
                <a:cs typeface="Arial" panose="020B0604020202020204" pitchFamily="34" charset="0"/>
              </a:rPr>
              <a:t>of the falsity of the claim, or reckless disregard or deliberate ignorance of the truth or falsity of a claim. (The False Claims Act does not cover mistakes, errors, or negligence.)</a:t>
            </a:r>
          </a:p>
          <a:p>
            <a:pPr marL="342900" indent="-342900" algn="just">
              <a:lnSpc>
                <a:spcPct val="150000"/>
              </a:lnSpc>
              <a:spcAft>
                <a:spcPts val="600"/>
              </a:spcAft>
              <a:buFont typeface="Arial" panose="020B0604020202020204" pitchFamily="34" charset="0"/>
              <a:buChar char="•"/>
            </a:pPr>
            <a:endParaRPr lang="en-US" sz="2400" kern="100" dirty="0">
              <a:latin typeface="Times New Roman" panose="02020603050405020304" pitchFamily="18" charset="0"/>
              <a:cs typeface="Arial" panose="020B0604020202020204" pitchFamily="34" charset="0"/>
            </a:endParaRPr>
          </a:p>
        </p:txBody>
      </p:sp>
      <p:pic>
        <p:nvPicPr>
          <p:cNvPr id="7" name="Graphic 21">
            <a:extLst>
              <a:ext uri="{FF2B5EF4-FFF2-40B4-BE49-F238E27FC236}">
                <a16:creationId xmlns:a16="http://schemas.microsoft.com/office/drawing/2014/main" id="{EFD6F19B-F48B-9B9C-6A51-17483FBA894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073018992"/>
      </p:ext>
    </p:extLst>
  </p:cSld>
  <p:clrMapOvr>
    <a:masterClrMapping/>
  </p:clrMapOvr>
  <mc:AlternateContent xmlns:mc="http://schemas.openxmlformats.org/markup-compatibility/2006" xmlns:p14="http://schemas.microsoft.com/office/powerpoint/2010/main">
    <mc:Choice Requires="p14">
      <p:transition p14:dur="10" advTm="146941"/>
    </mc:Choice>
    <mc:Fallback xmlns="">
      <p:transition advTm="14694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7F5D72-E934-6490-FA96-A149FEC53E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05D5A2-1153-A516-3C3C-A8BC4BEEF51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7F66F98-377A-AE33-2CC0-1B7EFD1DEDBF}"/>
              </a:ext>
            </a:extLst>
          </p:cNvPr>
          <p:cNvSpPr txBox="1"/>
          <p:nvPr/>
        </p:nvSpPr>
        <p:spPr>
          <a:xfrm>
            <a:off x="2516041" y="944277"/>
            <a:ext cx="6978713" cy="553998"/>
          </a:xfrm>
          <a:prstGeom prst="rect">
            <a:avLst/>
          </a:prstGeom>
          <a:noFill/>
        </p:spPr>
        <p:txBody>
          <a:bodyPr wrap="square" rtlCol="0">
            <a:spAutoFit/>
          </a:bodyPr>
          <a:lstStyle/>
          <a:p>
            <a:pPr algn="ctr">
              <a:defRPr/>
            </a:pPr>
            <a:r>
              <a:rPr lang="en-US" sz="3000" b="1" dirty="0">
                <a:solidFill>
                  <a:srgbClr val="00B0F0"/>
                </a:solidFill>
                <a:latin typeface="Times New Roman" panose="02020603050405020304" pitchFamily="18" charset="0"/>
                <a:cs typeface="Arial" panose="020B0604020202020204" pitchFamily="34" charset="0"/>
              </a:rPr>
              <a:t>Preventing Healthcare Fraud and Abuse</a:t>
            </a:r>
          </a:p>
        </p:txBody>
      </p:sp>
      <p:sp>
        <p:nvSpPr>
          <p:cNvPr id="5" name="Rectangle 4">
            <a:extLst>
              <a:ext uri="{FF2B5EF4-FFF2-40B4-BE49-F238E27FC236}">
                <a16:creationId xmlns:a16="http://schemas.microsoft.com/office/drawing/2014/main" id="{7ED4110A-8730-92C8-CFC1-DFF19AE4D37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8E2A9477-3C25-16C1-8224-36112815454D}"/>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4C9C81E-97D8-47D5-DACF-4C2EAAADC248}"/>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F9A006AF-2E39-736E-A14E-D55D69E32D47}"/>
              </a:ext>
            </a:extLst>
          </p:cNvPr>
          <p:cNvSpPr txBox="1"/>
          <p:nvPr/>
        </p:nvSpPr>
        <p:spPr>
          <a:xfrm>
            <a:off x="919748" y="2121491"/>
            <a:ext cx="10084050" cy="3822072"/>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300" kern="100" dirty="0">
                <a:latin typeface="Times New Roman" panose="02020603050405020304" pitchFamily="18" charset="0"/>
                <a:cs typeface="Arial" panose="020B0604020202020204" pitchFamily="34" charset="0"/>
              </a:rPr>
              <a:t>The OIG has stated that it is mindful of the difference between innocent errors (e.g., erroneous claims) and reckless or intentional conduct (e.g., fraudulent claims).</a:t>
            </a:r>
          </a:p>
          <a:p>
            <a:pPr marL="342900" indent="-342900" algn="just">
              <a:lnSpc>
                <a:spcPct val="150000"/>
              </a:lnSpc>
              <a:spcAft>
                <a:spcPts val="600"/>
              </a:spcAft>
              <a:buFont typeface="Arial" panose="020B0604020202020204" pitchFamily="34" charset="0"/>
              <a:buChar char="•"/>
            </a:pPr>
            <a:r>
              <a:rPr lang="en-US" sz="2300" kern="100" dirty="0">
                <a:latin typeface="Times New Roman" panose="02020603050405020304" pitchFamily="18" charset="0"/>
                <a:cs typeface="Arial" panose="020B0604020202020204" pitchFamily="34" charset="0"/>
              </a:rPr>
              <a:t>A </a:t>
            </a:r>
            <a:r>
              <a:rPr lang="en-US" sz="2300" kern="100" dirty="0">
                <a:solidFill>
                  <a:srgbClr val="00B0F0"/>
                </a:solidFill>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voluntary compliance program </a:t>
            </a:r>
            <a:r>
              <a:rPr lang="en-US" sz="2300" kern="100" dirty="0">
                <a:latin typeface="Times New Roman" panose="02020603050405020304" pitchFamily="18" charset="0"/>
                <a:cs typeface="Arial" panose="020B0604020202020204" pitchFamily="34" charset="0"/>
              </a:rPr>
              <a:t>can help physicians avoid generating erroneous and fraudulent claims by ensuring that submitted claims are true and accurate, expediting and optimizing proper payment of claims, minimizing billing mistakes, and avoiding conflicts with self-referral and antikickback statutes.</a:t>
            </a:r>
          </a:p>
        </p:txBody>
      </p:sp>
      <p:pic>
        <p:nvPicPr>
          <p:cNvPr id="7" name="Graphic 21">
            <a:extLst>
              <a:ext uri="{FF2B5EF4-FFF2-40B4-BE49-F238E27FC236}">
                <a16:creationId xmlns:a16="http://schemas.microsoft.com/office/drawing/2014/main" id="{F538994C-0C11-EFEE-6E13-CB8675DBF02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993111975"/>
      </p:ext>
    </p:extLst>
  </p:cSld>
  <p:clrMapOvr>
    <a:masterClrMapping/>
  </p:clrMapOvr>
  <mc:AlternateContent xmlns:mc="http://schemas.openxmlformats.org/markup-compatibility/2006" xmlns:p14="http://schemas.microsoft.com/office/powerpoint/2010/main">
    <mc:Choice Requires="p14">
      <p:transition p14:dur="10" advTm="185062"/>
    </mc:Choice>
    <mc:Fallback xmlns="">
      <p:transition advTm="18506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D7FC82-6FCF-5078-6863-86FE3B2AD3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E8F1F5-534A-7E79-2204-9B7FA826AF8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FA8D6C4-B963-DA36-B7C0-525CD8811A69}"/>
              </a:ext>
            </a:extLst>
          </p:cNvPr>
          <p:cNvSpPr txBox="1"/>
          <p:nvPr/>
        </p:nvSpPr>
        <p:spPr>
          <a:xfrm>
            <a:off x="2516041" y="944277"/>
            <a:ext cx="6978713" cy="553998"/>
          </a:xfrm>
          <a:prstGeom prst="rect">
            <a:avLst/>
          </a:prstGeom>
          <a:noFill/>
        </p:spPr>
        <p:txBody>
          <a:bodyPr wrap="square" rtlCol="0">
            <a:spAutoFit/>
          </a:bodyPr>
          <a:lstStyle/>
          <a:p>
            <a:pPr algn="ctr">
              <a:defRPr/>
            </a:pPr>
            <a:r>
              <a:rPr lang="en-US" sz="3000" b="1" dirty="0">
                <a:solidFill>
                  <a:srgbClr val="00B0F0"/>
                </a:solidFill>
                <a:latin typeface="Times New Roman" panose="02020603050405020304" pitchFamily="18" charset="0"/>
                <a:cs typeface="Arial" panose="020B0604020202020204" pitchFamily="34" charset="0"/>
              </a:rPr>
              <a:t>Preventing Healthcare Fraud and Abuse</a:t>
            </a:r>
          </a:p>
        </p:txBody>
      </p:sp>
      <p:sp>
        <p:nvSpPr>
          <p:cNvPr id="5" name="Rectangle 4">
            <a:extLst>
              <a:ext uri="{FF2B5EF4-FFF2-40B4-BE49-F238E27FC236}">
                <a16:creationId xmlns:a16="http://schemas.microsoft.com/office/drawing/2014/main" id="{DA597B5D-5E84-D80E-E1F8-4C154FA484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289EE3E4-F6AF-A3D9-CB8B-7499102CF0AF}"/>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28EDEE1-907B-95C0-BD0B-BF1130DCFE42}"/>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E70983BF-D656-B1F4-D9EE-D8DD23EA9F28}"/>
              </a:ext>
            </a:extLst>
          </p:cNvPr>
          <p:cNvSpPr txBox="1"/>
          <p:nvPr/>
        </p:nvSpPr>
        <p:spPr>
          <a:xfrm>
            <a:off x="762000" y="2021133"/>
            <a:ext cx="10084050" cy="4115037"/>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1950" kern="100" dirty="0">
                <a:latin typeface="Times New Roman" panose="02020603050405020304" pitchFamily="18" charset="0"/>
                <a:cs typeface="Arial" panose="020B0604020202020204" pitchFamily="34" charset="0"/>
              </a:rPr>
              <a:t>The final physician guidance by OIG identifies </a:t>
            </a:r>
            <a:r>
              <a:rPr lang="en-US" sz="2150" b="1" kern="100" dirty="0">
                <a:solidFill>
                  <a:srgbClr val="0070C0"/>
                </a:solidFill>
                <a:latin typeface="Times New Roman" panose="02020603050405020304" pitchFamily="18" charset="0"/>
                <a:cs typeface="Arial" panose="020B0604020202020204" pitchFamily="34" charset="0"/>
              </a:rPr>
              <a:t>four specific compliance risk areas </a:t>
            </a:r>
            <a:r>
              <a:rPr lang="en-US" sz="1950" kern="100" dirty="0">
                <a:latin typeface="Times New Roman" panose="02020603050405020304" pitchFamily="18" charset="0"/>
                <a:cs typeface="Arial" panose="020B0604020202020204" pitchFamily="34" charset="0"/>
              </a:rPr>
              <a:t>for physicians: </a:t>
            </a:r>
          </a:p>
          <a:p>
            <a:pPr algn="just">
              <a:lnSpc>
                <a:spcPct val="150000"/>
              </a:lnSpc>
              <a:spcAft>
                <a:spcPts val="600"/>
              </a:spcAft>
            </a:pPr>
            <a:r>
              <a:rPr lang="en-US" sz="1950" kern="100" dirty="0">
                <a:latin typeface="Times New Roman" panose="02020603050405020304" pitchFamily="18" charset="0"/>
                <a:cs typeface="Arial" panose="020B0604020202020204" pitchFamily="34" charset="0"/>
              </a:rPr>
              <a:t>(1) proper coding and billing; </a:t>
            </a:r>
          </a:p>
          <a:p>
            <a:pPr algn="just">
              <a:lnSpc>
                <a:spcPct val="150000"/>
              </a:lnSpc>
              <a:spcAft>
                <a:spcPts val="600"/>
              </a:spcAft>
            </a:pPr>
            <a:r>
              <a:rPr lang="en-US" sz="1950" kern="100" dirty="0">
                <a:latin typeface="Times New Roman" panose="02020603050405020304" pitchFamily="18" charset="0"/>
                <a:cs typeface="Arial" panose="020B0604020202020204" pitchFamily="34" charset="0"/>
              </a:rPr>
              <a:t>(2) ensuring that services are reasonable and necessary; </a:t>
            </a:r>
          </a:p>
          <a:p>
            <a:pPr algn="just">
              <a:lnSpc>
                <a:spcPct val="150000"/>
              </a:lnSpc>
              <a:spcAft>
                <a:spcPts val="600"/>
              </a:spcAft>
            </a:pPr>
            <a:r>
              <a:rPr lang="en-US" sz="1950" kern="100" dirty="0">
                <a:latin typeface="Times New Roman" panose="02020603050405020304" pitchFamily="18" charset="0"/>
                <a:cs typeface="Arial" panose="020B0604020202020204" pitchFamily="34" charset="0"/>
              </a:rPr>
              <a:t>(3) proper documentation; and </a:t>
            </a:r>
          </a:p>
          <a:p>
            <a:pPr algn="just">
              <a:lnSpc>
                <a:spcPct val="150000"/>
              </a:lnSpc>
              <a:spcAft>
                <a:spcPts val="600"/>
              </a:spcAft>
            </a:pPr>
            <a:r>
              <a:rPr lang="en-US" sz="1950" kern="100" dirty="0">
                <a:latin typeface="Times New Roman" panose="02020603050405020304" pitchFamily="18" charset="0"/>
                <a:cs typeface="Arial" panose="020B0604020202020204" pitchFamily="34" charset="0"/>
              </a:rPr>
              <a:t>(4) avoiding improper inducements, kickbacks, and self-referrals. </a:t>
            </a:r>
          </a:p>
          <a:p>
            <a:pPr marL="342900" indent="-342900" algn="just">
              <a:lnSpc>
                <a:spcPct val="150000"/>
              </a:lnSpc>
              <a:spcAft>
                <a:spcPts val="600"/>
              </a:spcAft>
              <a:buFont typeface="Arial" panose="020B0604020202020204" pitchFamily="34" charset="0"/>
              <a:buChar char="•"/>
            </a:pPr>
            <a:r>
              <a:rPr lang="en-US" sz="1950" kern="100" dirty="0">
                <a:latin typeface="Times New Roman" panose="02020603050405020304" pitchFamily="18" charset="0"/>
                <a:cs typeface="Arial" panose="020B0604020202020204" pitchFamily="34" charset="0"/>
              </a:rPr>
              <a:t>These risk areas reflect areas in which the OIG has focused its investigations and audits related to physician practices.</a:t>
            </a:r>
          </a:p>
        </p:txBody>
      </p:sp>
      <p:pic>
        <p:nvPicPr>
          <p:cNvPr id="7" name="Graphic 21">
            <a:extLst>
              <a:ext uri="{FF2B5EF4-FFF2-40B4-BE49-F238E27FC236}">
                <a16:creationId xmlns:a16="http://schemas.microsoft.com/office/drawing/2014/main" id="{AE829609-DE34-965D-9EDD-6B2C8B844A3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701356683"/>
      </p:ext>
    </p:extLst>
  </p:cSld>
  <p:clrMapOvr>
    <a:masterClrMapping/>
  </p:clrMapOvr>
  <mc:AlternateContent xmlns:mc="http://schemas.openxmlformats.org/markup-compatibility/2006" xmlns:p14="http://schemas.microsoft.com/office/powerpoint/2010/main">
    <mc:Choice Requires="p14">
      <p:transition p14:dur="10" advTm="118370"/>
    </mc:Choice>
    <mc:Fallback xmlns="">
      <p:transition advTm="11837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741A0D-7D07-0CE9-D287-B32B9318086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F13C9CA-FBEE-B802-F67F-798D74D8E7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0048E0D-A21C-AB9B-1C67-CD7B30285E1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0E10DAD-89D6-1D87-440F-1F1942199D15}"/>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5C61A65E-F6CB-A0CD-83FC-3E74BF88DE2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8F2A572-ABB9-356A-0C30-3DAD2FA0BBFE}"/>
              </a:ext>
            </a:extLst>
          </p:cNvPr>
          <p:cNvSpPr txBox="1"/>
          <p:nvPr/>
        </p:nvSpPr>
        <p:spPr>
          <a:xfrm>
            <a:off x="1333001" y="2805838"/>
            <a:ext cx="7508311" cy="1189493"/>
          </a:xfrm>
          <a:prstGeom prst="rect">
            <a:avLst/>
          </a:prstGeom>
          <a:noFill/>
        </p:spPr>
        <p:txBody>
          <a:bodyPr wrap="square" rtlCol="0">
            <a:spAutoFit/>
          </a:bodyPr>
          <a:lstStyle/>
          <a:p>
            <a:pPr marL="0" marR="0">
              <a:lnSpc>
                <a:spcPct val="150000"/>
              </a:lnSpc>
              <a:spcAft>
                <a:spcPts val="600"/>
              </a:spcAft>
            </a:pPr>
            <a:r>
              <a:rPr lang="en-US" sz="5400" b="1" kern="100" dirty="0">
                <a:effectLst/>
                <a:latin typeface="Times New Roman" panose="02020603050405020304" pitchFamily="18" charset="0"/>
                <a:ea typeface="Aptos" panose="020B0004020202020204" pitchFamily="34" charset="0"/>
                <a:cs typeface="Arial" panose="020B0604020202020204" pitchFamily="34" charset="0"/>
              </a:rPr>
              <a:t>Overpayments</a:t>
            </a:r>
            <a:endParaRPr lang="en-US" sz="4800" kern="100" dirty="0">
              <a:effectLst/>
              <a:latin typeface="Times New Roman" panose="02020603050405020304" pitchFamily="18" charset="0"/>
              <a:ea typeface="Aptos" panose="020B000402020202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C3D4A081-0665-35F0-1116-4B14929702A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50690" y="952846"/>
            <a:ext cx="6169099" cy="49523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extLst>
      <p:ext uri="{BB962C8B-B14F-4D97-AF65-F5344CB8AC3E}">
        <p14:creationId xmlns:p14="http://schemas.microsoft.com/office/powerpoint/2010/main" val="733740434"/>
      </p:ext>
    </p:extLst>
  </p:cSld>
  <p:clrMapOvr>
    <a:masterClrMapping/>
  </p:clrMapOvr>
  <mc:AlternateContent xmlns:mc="http://schemas.openxmlformats.org/markup-compatibility/2006" xmlns:p14="http://schemas.microsoft.com/office/powerpoint/2010/main">
    <mc:Choice Requires="p14">
      <p:transition spd="slow" p14:dur="2000" advTm="82648"/>
    </mc:Choice>
    <mc:Fallback xmlns="">
      <p:transition spd="slow" advTm="8264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B62ADC-2303-539E-8756-5AAEC6CDD5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1BED81-C853-3E8A-233A-83D647194F8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E87FCB3-26AD-1264-3A59-8039E8CAA1C2}"/>
              </a:ext>
            </a:extLst>
          </p:cNvPr>
          <p:cNvSpPr txBox="1"/>
          <p:nvPr/>
        </p:nvSpPr>
        <p:spPr>
          <a:xfrm>
            <a:off x="2516041" y="944277"/>
            <a:ext cx="6978713"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Overpayments</a:t>
            </a:r>
          </a:p>
        </p:txBody>
      </p:sp>
      <p:sp>
        <p:nvSpPr>
          <p:cNvPr id="5" name="Rectangle 4">
            <a:extLst>
              <a:ext uri="{FF2B5EF4-FFF2-40B4-BE49-F238E27FC236}">
                <a16:creationId xmlns:a16="http://schemas.microsoft.com/office/drawing/2014/main" id="{24F9D152-3CE5-1768-CEF0-C8E115FF641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36A899D2-8007-1D2B-2B40-3B41EE0CC571}"/>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3048865-727A-ABC8-F33C-80AC684D1D6B}"/>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56EE3D62-449A-A7D6-45D4-F37DDD3B3480}"/>
              </a:ext>
            </a:extLst>
          </p:cNvPr>
          <p:cNvSpPr txBox="1"/>
          <p:nvPr/>
        </p:nvSpPr>
        <p:spPr>
          <a:xfrm>
            <a:off x="919748" y="2121491"/>
            <a:ext cx="10084050" cy="3323474"/>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800" b="1" kern="100" dirty="0">
                <a:solidFill>
                  <a:srgbClr val="0070C0"/>
                </a:solidFill>
                <a:latin typeface="Times New Roman" panose="02020603050405020304" pitchFamily="18" charset="0"/>
                <a:cs typeface="Arial" panose="020B0604020202020204" pitchFamily="34" charset="0"/>
              </a:rPr>
              <a:t>Overpayments</a:t>
            </a:r>
            <a:r>
              <a:rPr lang="en-US" sz="2800" kern="100" dirty="0">
                <a:latin typeface="Times New Roman" panose="02020603050405020304" pitchFamily="18" charset="0"/>
                <a:cs typeface="Arial" panose="020B0604020202020204" pitchFamily="34" charset="0"/>
              </a:rPr>
              <a:t> are funds a provider or beneficiary receives in excess of amounts due and payable under Medicare and Medicaid statutes and regulations. </a:t>
            </a:r>
          </a:p>
          <a:p>
            <a:pPr marL="342900" indent="-342900" algn="just">
              <a:lnSpc>
                <a:spcPct val="150000"/>
              </a:lnSpc>
              <a:spcAft>
                <a:spcPts val="600"/>
              </a:spcAft>
              <a:buFont typeface="Arial" panose="020B0604020202020204" pitchFamily="34" charset="0"/>
              <a:buChar char="•"/>
            </a:pPr>
            <a:r>
              <a:rPr lang="en-US" sz="2800" kern="100" dirty="0">
                <a:latin typeface="Times New Roman" panose="02020603050405020304" pitchFamily="18" charset="0"/>
                <a:cs typeface="Arial" panose="020B0604020202020204" pitchFamily="34" charset="0"/>
              </a:rPr>
              <a:t>Once a determination of overpayment has been made, the amount so determined is a debt owed to the United States government.</a:t>
            </a:r>
          </a:p>
        </p:txBody>
      </p:sp>
      <p:pic>
        <p:nvPicPr>
          <p:cNvPr id="7" name="Graphic 21">
            <a:extLst>
              <a:ext uri="{FF2B5EF4-FFF2-40B4-BE49-F238E27FC236}">
                <a16:creationId xmlns:a16="http://schemas.microsoft.com/office/drawing/2014/main" id="{4B76AB00-571D-3BE3-D22C-AC73B1DB8A8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684713086"/>
      </p:ext>
    </p:extLst>
  </p:cSld>
  <p:clrMapOvr>
    <a:masterClrMapping/>
  </p:clrMapOvr>
  <mc:AlternateContent xmlns:mc="http://schemas.openxmlformats.org/markup-compatibility/2006" xmlns:p14="http://schemas.microsoft.com/office/powerpoint/2010/main">
    <mc:Choice Requires="p14">
      <p:transition p14:dur="10" advTm="63127"/>
    </mc:Choice>
    <mc:Fallback xmlns="">
      <p:transition advTm="6312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6CE499-8E32-D8FF-78F5-FB59F8BF29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560351-00E6-F5D6-2779-B34482027F3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2F0BC75-DAD2-B271-9CDA-29A001FE1413}"/>
              </a:ext>
            </a:extLst>
          </p:cNvPr>
          <p:cNvSpPr txBox="1"/>
          <p:nvPr/>
        </p:nvSpPr>
        <p:spPr>
          <a:xfrm>
            <a:off x="2516041" y="944277"/>
            <a:ext cx="6978713"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Overpayments</a:t>
            </a:r>
          </a:p>
        </p:txBody>
      </p:sp>
      <p:sp>
        <p:nvSpPr>
          <p:cNvPr id="5" name="Rectangle 4">
            <a:extLst>
              <a:ext uri="{FF2B5EF4-FFF2-40B4-BE49-F238E27FC236}">
                <a16:creationId xmlns:a16="http://schemas.microsoft.com/office/drawing/2014/main" id="{BF608624-B2DE-5F9E-4BF1-9367B5A9B5B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22860B7-ECF7-C907-97EB-EA8F0BFDAB18}"/>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18C7513-6AA2-E10C-40AE-372619C4AD5F}"/>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47953D9F-4093-6653-C4B6-1BE685F82BA7}"/>
              </a:ext>
            </a:extLst>
          </p:cNvPr>
          <p:cNvSpPr txBox="1"/>
          <p:nvPr/>
        </p:nvSpPr>
        <p:spPr>
          <a:xfrm>
            <a:off x="919748" y="2121491"/>
            <a:ext cx="10084050" cy="3745384"/>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200" b="1" u="sng" kern="100" dirty="0">
                <a:solidFill>
                  <a:srgbClr val="0070C0"/>
                </a:solidFill>
                <a:latin typeface="Times New Roman" panose="02020603050405020304" pitchFamily="18" charset="0"/>
                <a:cs typeface="Arial" panose="020B0604020202020204" pitchFamily="34" charset="0"/>
              </a:rPr>
              <a:t>Examples of overpayments </a:t>
            </a:r>
            <a:r>
              <a:rPr lang="en-US" sz="2200" kern="100" dirty="0">
                <a:latin typeface="Times New Roman" panose="02020603050405020304" pitchFamily="18" charset="0"/>
                <a:cs typeface="Arial" panose="020B0604020202020204" pitchFamily="34" charset="0"/>
              </a:rPr>
              <a:t>include:</a:t>
            </a:r>
          </a:p>
          <a:p>
            <a:pPr algn="just">
              <a:lnSpc>
                <a:spcPct val="150000"/>
              </a:lnSpc>
              <a:spcAft>
                <a:spcPts val="600"/>
              </a:spcAft>
            </a:pPr>
            <a:r>
              <a:rPr lang="en-US" sz="2000" kern="100" dirty="0">
                <a:latin typeface="Times New Roman" panose="02020603050405020304" pitchFamily="18" charset="0"/>
                <a:cs typeface="Arial" panose="020B0604020202020204" pitchFamily="34" charset="0"/>
              </a:rPr>
              <a:t>● Payment based on a charge that exceeds the reasonable charge.</a:t>
            </a:r>
          </a:p>
          <a:p>
            <a:pPr algn="just">
              <a:lnSpc>
                <a:spcPct val="150000"/>
              </a:lnSpc>
              <a:spcAft>
                <a:spcPts val="600"/>
              </a:spcAft>
            </a:pPr>
            <a:r>
              <a:rPr lang="en-US" sz="2000" kern="100" dirty="0">
                <a:latin typeface="Times New Roman" panose="02020603050405020304" pitchFamily="18" charset="0"/>
                <a:cs typeface="Arial" panose="020B0604020202020204" pitchFamily="34" charset="0"/>
              </a:rPr>
              <a:t>● Duplicate processing of charges/claims.</a:t>
            </a:r>
          </a:p>
          <a:p>
            <a:pPr algn="just">
              <a:lnSpc>
                <a:spcPct val="150000"/>
              </a:lnSpc>
              <a:spcAft>
                <a:spcPts val="600"/>
              </a:spcAft>
            </a:pPr>
            <a:r>
              <a:rPr lang="en-US" sz="2000" kern="100" dirty="0">
                <a:latin typeface="Times New Roman" panose="02020603050405020304" pitchFamily="18" charset="0"/>
                <a:cs typeface="Arial" panose="020B0604020202020204" pitchFamily="34" charset="0"/>
              </a:rPr>
              <a:t>● Payment to a physician on a non-assigned claim or to a beneficiary on an assigned claim (payment made to wrong payee).</a:t>
            </a:r>
          </a:p>
          <a:p>
            <a:pPr algn="just">
              <a:lnSpc>
                <a:spcPct val="150000"/>
              </a:lnSpc>
              <a:spcAft>
                <a:spcPts val="600"/>
              </a:spcAft>
            </a:pPr>
            <a:r>
              <a:rPr lang="en-US" sz="2000" kern="100" dirty="0">
                <a:latin typeface="Times New Roman" panose="02020603050405020304" pitchFamily="18" charset="0"/>
                <a:cs typeface="Arial" panose="020B0604020202020204" pitchFamily="34" charset="0"/>
              </a:rPr>
              <a:t>● Payment for non-covered items and services, including medically unnecessary services.</a:t>
            </a:r>
          </a:p>
          <a:p>
            <a:pPr algn="just">
              <a:lnSpc>
                <a:spcPct val="150000"/>
              </a:lnSpc>
              <a:spcAft>
                <a:spcPts val="600"/>
              </a:spcAft>
            </a:pPr>
            <a:r>
              <a:rPr lang="en-US" sz="2000" kern="100" dirty="0">
                <a:latin typeface="Times New Roman" panose="02020603050405020304" pitchFamily="18" charset="0"/>
                <a:cs typeface="Arial" panose="020B0604020202020204" pitchFamily="34" charset="0"/>
              </a:rPr>
              <a:t>● Incorrect application of the deductible or coinsurance.</a:t>
            </a:r>
          </a:p>
        </p:txBody>
      </p:sp>
      <p:pic>
        <p:nvPicPr>
          <p:cNvPr id="7" name="Graphic 21">
            <a:extLst>
              <a:ext uri="{FF2B5EF4-FFF2-40B4-BE49-F238E27FC236}">
                <a16:creationId xmlns:a16="http://schemas.microsoft.com/office/drawing/2014/main" id="{D2AA3763-73C3-EE7B-9EE9-67D1B2392D7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31643297"/>
      </p:ext>
    </p:extLst>
  </p:cSld>
  <p:clrMapOvr>
    <a:masterClrMapping/>
  </p:clrMapOvr>
  <mc:AlternateContent xmlns:mc="http://schemas.openxmlformats.org/markup-compatibility/2006" xmlns:p14="http://schemas.microsoft.com/office/powerpoint/2010/main">
    <mc:Choice Requires="p14">
      <p:transition p14:dur="10" advTm="108576"/>
    </mc:Choice>
    <mc:Fallback xmlns="">
      <p:transition advTm="10857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1B6817-74EC-3B72-0AD9-4AEF51A422C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0FE090-E80F-D75D-3812-D611B2046F7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F380099-2066-BB88-7778-2EC8B32D2E7B}"/>
              </a:ext>
            </a:extLst>
          </p:cNvPr>
          <p:cNvSpPr txBox="1"/>
          <p:nvPr/>
        </p:nvSpPr>
        <p:spPr>
          <a:xfrm>
            <a:off x="2516041" y="944277"/>
            <a:ext cx="6978713"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Overpayments</a:t>
            </a:r>
          </a:p>
        </p:txBody>
      </p:sp>
      <p:sp>
        <p:nvSpPr>
          <p:cNvPr id="5" name="Rectangle 4">
            <a:extLst>
              <a:ext uri="{FF2B5EF4-FFF2-40B4-BE49-F238E27FC236}">
                <a16:creationId xmlns:a16="http://schemas.microsoft.com/office/drawing/2014/main" id="{B02E4FED-5D53-770D-13E3-E1A0E9272F7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70A84D41-8105-8C5E-FFA4-B1143108BA6A}"/>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2D13F08-398F-556C-9F3E-447D722130F0}"/>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5B277CE8-454D-835F-DFBF-2913B4254816}"/>
              </a:ext>
            </a:extLst>
          </p:cNvPr>
          <p:cNvSpPr txBox="1"/>
          <p:nvPr/>
        </p:nvSpPr>
        <p:spPr>
          <a:xfrm>
            <a:off x="919748" y="2121491"/>
            <a:ext cx="10084050" cy="3503844"/>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400" b="1" u="sng" kern="100" dirty="0">
                <a:solidFill>
                  <a:srgbClr val="0070C0"/>
                </a:solidFill>
                <a:latin typeface="Times New Roman" panose="02020603050405020304" pitchFamily="18" charset="0"/>
                <a:cs typeface="Arial" panose="020B0604020202020204" pitchFamily="34" charset="0"/>
              </a:rPr>
              <a:t>Examples of overpayments </a:t>
            </a:r>
            <a:r>
              <a:rPr lang="en-US" sz="2400" kern="100" dirty="0">
                <a:latin typeface="Times New Roman" panose="02020603050405020304" pitchFamily="18" charset="0"/>
                <a:cs typeface="Arial" panose="020B0604020202020204" pitchFamily="34" charset="0"/>
              </a:rPr>
              <a:t>include:</a:t>
            </a:r>
          </a:p>
          <a:p>
            <a:pPr algn="just">
              <a:lnSpc>
                <a:spcPct val="150000"/>
              </a:lnSpc>
              <a:spcAft>
                <a:spcPts val="600"/>
              </a:spcAft>
            </a:pPr>
            <a:r>
              <a:rPr lang="en-US" sz="2400" kern="100" dirty="0">
                <a:latin typeface="Times New Roman" panose="02020603050405020304" pitchFamily="18" charset="0"/>
                <a:cs typeface="Arial" panose="020B0604020202020204" pitchFamily="34" charset="0"/>
              </a:rPr>
              <a:t>● Primary payment for items or services for which another entity is the primary payer.</a:t>
            </a:r>
          </a:p>
          <a:p>
            <a:pPr algn="just">
              <a:lnSpc>
                <a:spcPct val="150000"/>
              </a:lnSpc>
              <a:spcAft>
                <a:spcPts val="600"/>
              </a:spcAft>
            </a:pPr>
            <a:r>
              <a:rPr lang="en-US" sz="2400" kern="100" dirty="0">
                <a:latin typeface="Times New Roman" panose="02020603050405020304" pitchFamily="18" charset="0"/>
                <a:cs typeface="Arial" panose="020B0604020202020204" pitchFamily="34" charset="0"/>
              </a:rPr>
              <a:t>● Payment for items or services rendered after the beneficiary’s date of death (post-payment reviews are conducted to identify and recover payments with a billed date of service that is after the beneficiary’s date of death).</a:t>
            </a:r>
          </a:p>
        </p:txBody>
      </p:sp>
      <p:pic>
        <p:nvPicPr>
          <p:cNvPr id="7" name="Graphic 21">
            <a:extLst>
              <a:ext uri="{FF2B5EF4-FFF2-40B4-BE49-F238E27FC236}">
                <a16:creationId xmlns:a16="http://schemas.microsoft.com/office/drawing/2014/main" id="{0549F34B-2702-16B3-06C9-E40F7040AF7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934193299"/>
      </p:ext>
    </p:extLst>
  </p:cSld>
  <p:clrMapOvr>
    <a:masterClrMapping/>
  </p:clrMapOvr>
  <mc:AlternateContent xmlns:mc="http://schemas.openxmlformats.org/markup-compatibility/2006" xmlns:p14="http://schemas.microsoft.com/office/powerpoint/2010/main">
    <mc:Choice Requires="p14">
      <p:transition p14:dur="10" advTm="77720"/>
    </mc:Choice>
    <mc:Fallback xmlns="">
      <p:transition advTm="7772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766B5C-8D99-AC67-DE0C-E4F2044D52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65B3D42-280E-62DC-63C2-D16BA5A4278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CD895B4-4B23-89CA-E6B1-3BFF990886B1}"/>
              </a:ext>
            </a:extLst>
          </p:cNvPr>
          <p:cNvSpPr txBox="1"/>
          <p:nvPr/>
        </p:nvSpPr>
        <p:spPr>
          <a:xfrm>
            <a:off x="2516041" y="944277"/>
            <a:ext cx="6978713"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Overpayments</a:t>
            </a:r>
          </a:p>
        </p:txBody>
      </p:sp>
      <p:sp>
        <p:nvSpPr>
          <p:cNvPr id="5" name="Rectangle 4">
            <a:extLst>
              <a:ext uri="{FF2B5EF4-FFF2-40B4-BE49-F238E27FC236}">
                <a16:creationId xmlns:a16="http://schemas.microsoft.com/office/drawing/2014/main" id="{8E310D96-1B4E-6C43-E495-99AE337D22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2BAFF602-DA47-8E96-67C0-23BDA6682B1F}"/>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02AE6C8-8F6B-A810-35B1-C17C47078719}"/>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29430FDE-54AC-BE22-8A87-EB9F2E3549DC}"/>
              </a:ext>
            </a:extLst>
          </p:cNvPr>
          <p:cNvSpPr txBox="1"/>
          <p:nvPr/>
        </p:nvSpPr>
        <p:spPr>
          <a:xfrm>
            <a:off x="919748" y="2121491"/>
            <a:ext cx="10084050" cy="3978461"/>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350" kern="100" dirty="0">
                <a:latin typeface="Times New Roman" panose="02020603050405020304" pitchFamily="18" charset="0"/>
                <a:cs typeface="Arial" panose="020B0604020202020204" pitchFamily="34" charset="0"/>
              </a:rPr>
              <a:t>When a Medicare administrative contractor determines that an overpayment was made, it proceeds with recovery by issuing an </a:t>
            </a:r>
            <a:r>
              <a:rPr lang="en-US" sz="2350" kern="100" dirty="0">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overpayment demand letter </a:t>
            </a:r>
            <a:r>
              <a:rPr lang="en-US" sz="2350" kern="100" dirty="0">
                <a:latin typeface="Times New Roman" panose="02020603050405020304" pitchFamily="18" charset="0"/>
                <a:cs typeface="Arial" panose="020B0604020202020204" pitchFamily="34" charset="0"/>
              </a:rPr>
              <a:t>to the provider. </a:t>
            </a:r>
          </a:p>
          <a:p>
            <a:pPr marL="342900" indent="-342900" algn="just">
              <a:lnSpc>
                <a:spcPct val="150000"/>
              </a:lnSpc>
              <a:spcAft>
                <a:spcPts val="600"/>
              </a:spcAft>
              <a:buFont typeface="Arial" panose="020B0604020202020204" pitchFamily="34" charset="0"/>
              <a:buChar char="•"/>
            </a:pPr>
            <a:r>
              <a:rPr lang="en-US" sz="2350" kern="100" dirty="0">
                <a:latin typeface="Times New Roman" panose="02020603050405020304" pitchFamily="18" charset="0"/>
                <a:cs typeface="Arial" panose="020B0604020202020204" pitchFamily="34" charset="0"/>
              </a:rPr>
              <a:t>The letter contains information about the review and statistical sampling methodology used as well as corrective actions to be taken.</a:t>
            </a:r>
          </a:p>
          <a:p>
            <a:pPr marL="342900" indent="-342900" algn="just">
              <a:lnSpc>
                <a:spcPct val="150000"/>
              </a:lnSpc>
              <a:spcAft>
                <a:spcPts val="600"/>
              </a:spcAft>
              <a:buFont typeface="Arial" panose="020B0604020202020204" pitchFamily="34" charset="0"/>
              <a:buChar char="•"/>
            </a:pPr>
            <a:r>
              <a:rPr lang="en-US" sz="2350" kern="100" dirty="0">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Corrective actions </a:t>
            </a:r>
            <a:r>
              <a:rPr lang="en-US" sz="2350" kern="100" dirty="0">
                <a:latin typeface="Times New Roman" panose="02020603050405020304" pitchFamily="18" charset="0"/>
                <a:cs typeface="Arial" panose="020B0604020202020204" pitchFamily="34" charset="0"/>
              </a:rPr>
              <a:t>include payment suspension, imposition of civil money penalties, institution of pre- or post-payment review, additional edits, and so on.</a:t>
            </a:r>
          </a:p>
        </p:txBody>
      </p:sp>
      <p:pic>
        <p:nvPicPr>
          <p:cNvPr id="7" name="Graphic 21">
            <a:extLst>
              <a:ext uri="{FF2B5EF4-FFF2-40B4-BE49-F238E27FC236}">
                <a16:creationId xmlns:a16="http://schemas.microsoft.com/office/drawing/2014/main" id="{62F0E54F-7CBC-357C-8B9F-4A2C98B747D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416477962"/>
      </p:ext>
    </p:extLst>
  </p:cSld>
  <p:clrMapOvr>
    <a:masterClrMapping/>
  </p:clrMapOvr>
  <mc:AlternateContent xmlns:mc="http://schemas.openxmlformats.org/markup-compatibility/2006" xmlns:p14="http://schemas.microsoft.com/office/powerpoint/2010/main">
    <mc:Choice Requires="p14">
      <p:transition p14:dur="10" advTm="112236"/>
    </mc:Choice>
    <mc:Fallback xmlns="">
      <p:transition advTm="11223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CD4AE0-52BF-50D9-FA39-7007A8DA140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BB11FD-B8F7-6BDA-D023-596B5322AD0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70A752BE-8D99-62A5-9D2A-B375CCECC291}"/>
              </a:ext>
            </a:extLst>
          </p:cNvPr>
          <p:cNvSpPr txBox="1"/>
          <p:nvPr/>
        </p:nvSpPr>
        <p:spPr>
          <a:xfrm>
            <a:off x="2516041" y="944277"/>
            <a:ext cx="6978713"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Overpayments</a:t>
            </a:r>
          </a:p>
        </p:txBody>
      </p:sp>
      <p:sp>
        <p:nvSpPr>
          <p:cNvPr id="5" name="Rectangle 4">
            <a:extLst>
              <a:ext uri="{FF2B5EF4-FFF2-40B4-BE49-F238E27FC236}">
                <a16:creationId xmlns:a16="http://schemas.microsoft.com/office/drawing/2014/main" id="{BB7D8D67-496E-F18E-2DDB-023D903A040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941500A5-802C-EB1E-2D46-66B3372069BE}"/>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14B7FD-230C-ADF0-5C45-F2D8452FB69E}"/>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9DD93203-7F8C-775F-EC72-19CFB5857D60}"/>
              </a:ext>
            </a:extLst>
          </p:cNvPr>
          <p:cNvSpPr txBox="1"/>
          <p:nvPr/>
        </p:nvSpPr>
        <p:spPr>
          <a:xfrm>
            <a:off x="919748" y="2121491"/>
            <a:ext cx="10084050" cy="3978461"/>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350" kern="100" dirty="0">
                <a:latin typeface="Times New Roman" panose="02020603050405020304" pitchFamily="18" charset="0"/>
                <a:cs typeface="Arial" panose="020B0604020202020204" pitchFamily="34" charset="0"/>
              </a:rPr>
              <a:t>Medicare administrative contractors are prohibited from seeking overpayment recovery when the following two time limitations apply:</a:t>
            </a:r>
          </a:p>
          <a:p>
            <a:pPr algn="just">
              <a:lnSpc>
                <a:spcPct val="150000"/>
              </a:lnSpc>
              <a:spcAft>
                <a:spcPts val="600"/>
              </a:spcAft>
            </a:pPr>
            <a:r>
              <a:rPr lang="en-US" sz="2350" kern="100" dirty="0">
                <a:latin typeface="Times New Roman" panose="02020603050405020304" pitchFamily="18" charset="0"/>
                <a:cs typeface="Arial" panose="020B0604020202020204" pitchFamily="34" charset="0"/>
              </a:rPr>
              <a:t>● Overpayment is not reopened within 4 years (48 months) after the date of payment, unless the case involves fraud or similar fault.</a:t>
            </a:r>
          </a:p>
          <a:p>
            <a:pPr algn="just">
              <a:lnSpc>
                <a:spcPct val="150000"/>
              </a:lnSpc>
              <a:spcAft>
                <a:spcPts val="600"/>
              </a:spcAft>
            </a:pPr>
            <a:r>
              <a:rPr lang="en-US" sz="2350" kern="100" dirty="0">
                <a:latin typeface="Times New Roman" panose="02020603050405020304" pitchFamily="18" charset="0"/>
                <a:cs typeface="Arial" panose="020B0604020202020204" pitchFamily="34" charset="0"/>
              </a:rPr>
              <a:t>● Overpayment is discovered later than three full calendar years after the year of payment, unless there is evidence that the provider or beneficiary was at fault with respect to the overpayment.</a:t>
            </a:r>
          </a:p>
        </p:txBody>
      </p:sp>
      <p:pic>
        <p:nvPicPr>
          <p:cNvPr id="7" name="Graphic 21">
            <a:extLst>
              <a:ext uri="{FF2B5EF4-FFF2-40B4-BE49-F238E27FC236}">
                <a16:creationId xmlns:a16="http://schemas.microsoft.com/office/drawing/2014/main" id="{98B2F987-03B4-80F6-4548-92ECCF3A575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062429770"/>
      </p:ext>
    </p:extLst>
  </p:cSld>
  <p:clrMapOvr>
    <a:masterClrMapping/>
  </p:clrMapOvr>
  <mc:AlternateContent xmlns:mc="http://schemas.openxmlformats.org/markup-compatibility/2006" xmlns:p14="http://schemas.microsoft.com/office/powerpoint/2010/main">
    <mc:Choice Requires="p14">
      <p:transition p14:dur="10" advTm="122985"/>
    </mc:Choice>
    <mc:Fallback xmlns="">
      <p:transition advTm="12298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F285C1-DFFC-FFBD-C3D7-7AD70D87804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1FB11E3-EFA3-BBDD-D8A6-42859FAF2AD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CCE2BAC-C94F-8F8C-47F6-F4A491961ED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97B522F-E3D3-0E12-79FD-E4361837D19F}"/>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EF8799D9-2948-CA09-5B6D-2ED42BC814F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4F6B0CEA-66F3-9A4B-74BF-844C7FB80849}"/>
              </a:ext>
            </a:extLst>
          </p:cNvPr>
          <p:cNvSpPr txBox="1"/>
          <p:nvPr/>
        </p:nvSpPr>
        <p:spPr>
          <a:xfrm>
            <a:off x="1675976" y="2449724"/>
            <a:ext cx="6543673" cy="1958549"/>
          </a:xfrm>
          <a:prstGeom prst="rect">
            <a:avLst/>
          </a:prstGeom>
          <a:noFill/>
        </p:spPr>
        <p:txBody>
          <a:bodyPr wrap="square" rtlCol="0">
            <a:spAutoFit/>
          </a:bodyPr>
          <a:lstStyle/>
          <a:p>
            <a:pPr marL="0" marR="0">
              <a:lnSpc>
                <a:spcPct val="150000"/>
              </a:lnSpc>
              <a:spcAft>
                <a:spcPts val="600"/>
              </a:spcAft>
            </a:pPr>
            <a:r>
              <a:rPr lang="en-US" sz="4300" b="1" kern="100" dirty="0">
                <a:effectLst/>
                <a:latin typeface="Times New Roman" panose="02020603050405020304" pitchFamily="18" charset="0"/>
                <a:ea typeface="Aptos" panose="020B0004020202020204" pitchFamily="34" charset="0"/>
                <a:cs typeface="Arial" panose="020B0604020202020204" pitchFamily="34" charset="0"/>
              </a:rPr>
              <a:t>Electronic Healthcare Transactions</a:t>
            </a:r>
            <a:endParaRPr lang="en-US" sz="4300" kern="100" dirty="0">
              <a:effectLst/>
              <a:latin typeface="Times New Roman" panose="02020603050405020304" pitchFamily="18" charset="0"/>
              <a:ea typeface="Aptos" panose="020B0004020202020204" pitchFamily="34" charset="0"/>
              <a:cs typeface="Arial" panose="020B0604020202020204" pitchFamily="34" charset="0"/>
            </a:endParaRPr>
          </a:p>
        </p:txBody>
      </p:sp>
      <p:pic>
        <p:nvPicPr>
          <p:cNvPr id="11" name="Picture 10" descr="A doctor touching a screen&#10;&#10;AI-generated content may be incorrect.">
            <a:extLst>
              <a:ext uri="{FF2B5EF4-FFF2-40B4-BE49-F238E27FC236}">
                <a16:creationId xmlns:a16="http://schemas.microsoft.com/office/drawing/2014/main" id="{14673FD1-1D97-3D4F-D54A-A868E532E81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56735" y="975702"/>
            <a:ext cx="5709894" cy="490659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extLst>
      <p:ext uri="{BB962C8B-B14F-4D97-AF65-F5344CB8AC3E}">
        <p14:creationId xmlns:p14="http://schemas.microsoft.com/office/powerpoint/2010/main" val="578969155"/>
      </p:ext>
    </p:extLst>
  </p:cSld>
  <p:clrMapOvr>
    <a:masterClrMapping/>
  </p:clrMapOvr>
  <mc:AlternateContent xmlns:mc="http://schemas.openxmlformats.org/markup-compatibility/2006" xmlns:p14="http://schemas.microsoft.com/office/powerpoint/2010/main">
    <mc:Choice Requires="p14">
      <p:transition spd="slow" p14:dur="2000" advTm="14117"/>
    </mc:Choice>
    <mc:Fallback xmlns="">
      <p:transition spd="slow" advTm="14117"/>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79C3E0-A831-7633-E913-76B9ED68B84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316325-C39F-B360-17FC-3B46D9AF148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326DC60-A0D4-1EC2-9FCD-31816423CBFD}"/>
              </a:ext>
            </a:extLst>
          </p:cNvPr>
          <p:cNvSpPr txBox="1"/>
          <p:nvPr/>
        </p:nvSpPr>
        <p:spPr>
          <a:xfrm>
            <a:off x="2516041" y="944277"/>
            <a:ext cx="6978713"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Electronic Healthcare Transactions</a:t>
            </a:r>
          </a:p>
        </p:txBody>
      </p:sp>
      <p:sp>
        <p:nvSpPr>
          <p:cNvPr id="5" name="Rectangle 4">
            <a:extLst>
              <a:ext uri="{FF2B5EF4-FFF2-40B4-BE49-F238E27FC236}">
                <a16:creationId xmlns:a16="http://schemas.microsoft.com/office/drawing/2014/main" id="{486DDF7D-17B5-F947-4006-34F34DA8A0F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1C88C97E-F943-FC4B-0F27-7E036765EB48}"/>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A0AEDA8-BA3B-03EB-664D-21971F42B0B3}"/>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22F734E7-CFA1-BF6F-DFAE-957B631C2973}"/>
              </a:ext>
            </a:extLst>
          </p:cNvPr>
          <p:cNvSpPr txBox="1"/>
          <p:nvPr/>
        </p:nvSpPr>
        <p:spPr>
          <a:xfrm>
            <a:off x="919748" y="2121491"/>
            <a:ext cx="10084050" cy="3901517"/>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350" kern="100" dirty="0">
                <a:latin typeface="Times New Roman" panose="02020603050405020304" pitchFamily="18" charset="0"/>
                <a:cs typeface="Arial" panose="020B0604020202020204" pitchFamily="34" charset="0"/>
              </a:rPr>
              <a:t>HIPAA requires payers to implement </a:t>
            </a:r>
            <a:r>
              <a:rPr lang="en-US" sz="2350" b="1" kern="100" dirty="0">
                <a:latin typeface="Times New Roman" panose="02020603050405020304" pitchFamily="18" charset="0"/>
                <a:cs typeface="Arial" panose="020B0604020202020204" pitchFamily="34" charset="0"/>
              </a:rPr>
              <a:t>electronic transaction standards </a:t>
            </a:r>
            <a:r>
              <a:rPr lang="en-US" sz="2350" kern="100" dirty="0">
                <a:latin typeface="Times New Roman" panose="02020603050405020304" pitchFamily="18" charset="0"/>
                <a:cs typeface="Arial" panose="020B0604020202020204" pitchFamily="34" charset="0"/>
              </a:rPr>
              <a:t>(or transactions rule), which is a uniform language for electronic data interchange.</a:t>
            </a:r>
          </a:p>
          <a:p>
            <a:pPr marL="342900" indent="-342900" algn="just">
              <a:lnSpc>
                <a:spcPct val="150000"/>
              </a:lnSpc>
              <a:spcAft>
                <a:spcPts val="600"/>
              </a:spcAft>
              <a:buFont typeface="Arial" panose="020B0604020202020204" pitchFamily="34" charset="0"/>
              <a:buChar char="•"/>
            </a:pPr>
            <a:r>
              <a:rPr lang="en-US" sz="2350" b="1" kern="100" dirty="0">
                <a:solidFill>
                  <a:srgbClr val="00B0F0"/>
                </a:solidFill>
                <a:latin typeface="Times New Roman" panose="02020603050405020304" pitchFamily="18" charset="0"/>
                <a:cs typeface="Arial" panose="020B0604020202020204" pitchFamily="34" charset="0"/>
              </a:rPr>
              <a:t>Electronic data interchange (EDI)</a:t>
            </a:r>
            <a:r>
              <a:rPr lang="en-US" sz="2350" kern="100" dirty="0">
                <a:solidFill>
                  <a:srgbClr val="00B0F0"/>
                </a:solidFill>
                <a:latin typeface="Times New Roman" panose="02020603050405020304" pitchFamily="18" charset="0"/>
                <a:cs typeface="Arial" panose="020B0604020202020204" pitchFamily="34" charset="0"/>
              </a:rPr>
              <a:t> </a:t>
            </a:r>
            <a:r>
              <a:rPr lang="en-US" sz="2350" kern="100" dirty="0">
                <a:latin typeface="Times New Roman" panose="02020603050405020304" pitchFamily="18" charset="0"/>
                <a:cs typeface="Arial" panose="020B0604020202020204" pitchFamily="34" charset="0"/>
              </a:rPr>
              <a:t>is the process of sending data from one party to another using computer linkages. The </a:t>
            </a:r>
            <a:r>
              <a:rPr lang="en-US" sz="2350" kern="100" dirty="0">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CMS Standard EDI Enrollment Form</a:t>
            </a:r>
            <a:r>
              <a:rPr lang="en-US" sz="2350" kern="100" dirty="0">
                <a:latin typeface="Times New Roman" panose="02020603050405020304" pitchFamily="18" charset="0"/>
                <a:cs typeface="Arial" panose="020B0604020202020204" pitchFamily="34" charset="0"/>
              </a:rPr>
              <a:t> must be completed prior to submitting electronic media claims (EMC) to Medicare. The agreement must be executed by each provider of healthcare services, physician, or supplier that intends to submit EMC.</a:t>
            </a:r>
          </a:p>
        </p:txBody>
      </p:sp>
      <p:pic>
        <p:nvPicPr>
          <p:cNvPr id="7" name="Graphic 21">
            <a:extLst>
              <a:ext uri="{FF2B5EF4-FFF2-40B4-BE49-F238E27FC236}">
                <a16:creationId xmlns:a16="http://schemas.microsoft.com/office/drawing/2014/main" id="{3941551F-B97D-B89C-9322-8774E5F52E2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705642202"/>
      </p:ext>
    </p:extLst>
  </p:cSld>
  <p:clrMapOvr>
    <a:masterClrMapping/>
  </p:clrMapOvr>
  <mc:AlternateContent xmlns:mc="http://schemas.openxmlformats.org/markup-compatibility/2006" xmlns:p14="http://schemas.microsoft.com/office/powerpoint/2010/main">
    <mc:Choice Requires="p14">
      <p:transition p14:dur="10" advTm="84467"/>
    </mc:Choice>
    <mc:Fallback xmlns="">
      <p:transition advTm="84467"/>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D924A8-42EA-E883-E3FC-D7CCF72FCE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0CD733-7B49-5AE3-AB6C-2F61EB3E387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EE25D68-E5D8-ADC8-BEEA-FF4C4C421DB4}"/>
              </a:ext>
            </a:extLst>
          </p:cNvPr>
          <p:cNvSpPr txBox="1"/>
          <p:nvPr/>
        </p:nvSpPr>
        <p:spPr>
          <a:xfrm>
            <a:off x="2516041" y="944277"/>
            <a:ext cx="6978713"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Electronic Healthcare Transactions</a:t>
            </a:r>
          </a:p>
        </p:txBody>
      </p:sp>
      <p:sp>
        <p:nvSpPr>
          <p:cNvPr id="5" name="Rectangle 4">
            <a:extLst>
              <a:ext uri="{FF2B5EF4-FFF2-40B4-BE49-F238E27FC236}">
                <a16:creationId xmlns:a16="http://schemas.microsoft.com/office/drawing/2014/main" id="{39B3D431-4290-631F-7C28-C519BEB8C4D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E71B954E-F36C-D86B-CBAA-22454DB6C601}"/>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0F3F227-F05D-4E37-36AB-C3814995950E}"/>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04</a:t>
            </a:r>
          </a:p>
        </p:txBody>
      </p:sp>
      <p:pic>
        <p:nvPicPr>
          <p:cNvPr id="7" name="Graphic 21">
            <a:extLst>
              <a:ext uri="{FF2B5EF4-FFF2-40B4-BE49-F238E27FC236}">
                <a16:creationId xmlns:a16="http://schemas.microsoft.com/office/drawing/2014/main" id="{1140BE7C-C7A8-4BF1-4B6F-7B143B35040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Picture 11" descr="A close up of a computer&#10;&#10;AI-generated content may be incorrect.">
            <a:extLst>
              <a:ext uri="{FF2B5EF4-FFF2-40B4-BE49-F238E27FC236}">
                <a16:creationId xmlns:a16="http://schemas.microsoft.com/office/drawing/2014/main" id="{D162816C-BF79-7A43-B10E-722C4E061A2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2000" y="2689573"/>
            <a:ext cx="10603702" cy="1985712"/>
          </a:xfrm>
          <a:prstGeom prst="rect">
            <a:avLst/>
          </a:prstGeom>
        </p:spPr>
      </p:pic>
    </p:spTree>
    <p:custDataLst>
      <p:tags r:id="rId1"/>
    </p:custDataLst>
    <p:extLst>
      <p:ext uri="{BB962C8B-B14F-4D97-AF65-F5344CB8AC3E}">
        <p14:creationId xmlns:p14="http://schemas.microsoft.com/office/powerpoint/2010/main" val="3914527341"/>
      </p:ext>
    </p:extLst>
  </p:cSld>
  <p:clrMapOvr>
    <a:masterClrMapping/>
  </p:clrMapOvr>
  <mc:AlternateContent xmlns:mc="http://schemas.openxmlformats.org/markup-compatibility/2006" xmlns:p14="http://schemas.microsoft.com/office/powerpoint/2010/main">
    <mc:Choice Requires="p14">
      <p:transition p14:dur="10" advTm="110217"/>
    </mc:Choice>
    <mc:Fallback xmlns="">
      <p:transition advTm="110217"/>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63ADCA-DF91-FB0A-9CD7-61E2C4DA4F1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EE16E9F-9ECC-4BC0-7430-0B3FBF079EC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B942A3B-3AC1-BE31-2F5E-91BC863F334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39C3411-3254-8D06-65A0-D16E0A1E0475}"/>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3E0524DF-A164-8532-B182-668042095B5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6DC94C64-4EF3-07CB-B80D-A3B858248A71}"/>
              </a:ext>
            </a:extLst>
          </p:cNvPr>
          <p:cNvSpPr txBox="1"/>
          <p:nvPr/>
        </p:nvSpPr>
        <p:spPr>
          <a:xfrm>
            <a:off x="1675976" y="2427988"/>
            <a:ext cx="7508311" cy="2002023"/>
          </a:xfrm>
          <a:prstGeom prst="rect">
            <a:avLst/>
          </a:prstGeom>
          <a:noFill/>
        </p:spPr>
        <p:txBody>
          <a:bodyPr wrap="square" rtlCol="0">
            <a:spAutoFit/>
          </a:bodyPr>
          <a:lstStyle/>
          <a:p>
            <a:pPr marL="0" marR="0">
              <a:lnSpc>
                <a:spcPct val="150000"/>
              </a:lnSpc>
              <a:spcAft>
                <a:spcPts val="600"/>
              </a:spcAft>
            </a:pPr>
            <a:r>
              <a:rPr lang="en-US" sz="4400" b="1" kern="100" dirty="0">
                <a:effectLst/>
                <a:latin typeface="Times New Roman" panose="02020603050405020304" pitchFamily="18" charset="0"/>
                <a:ea typeface="Aptos" panose="020B0004020202020204" pitchFamily="34" charset="0"/>
                <a:cs typeface="Arial" panose="020B0604020202020204" pitchFamily="34" charset="0"/>
              </a:rPr>
              <a:t>Privacy and Security Standards</a:t>
            </a:r>
            <a:endParaRPr lang="en-US" sz="4000" kern="100" dirty="0">
              <a:effectLst/>
              <a:latin typeface="Times New Roman" panose="02020603050405020304" pitchFamily="18" charset="0"/>
              <a:ea typeface="Aptos" panose="020B0004020202020204" pitchFamily="34" charset="0"/>
              <a:cs typeface="Arial" panose="020B0604020202020204" pitchFamily="34" charset="0"/>
            </a:endParaRPr>
          </a:p>
        </p:txBody>
      </p:sp>
      <p:pic>
        <p:nvPicPr>
          <p:cNvPr id="12" name="Picture 11">
            <a:extLst>
              <a:ext uri="{FF2B5EF4-FFF2-40B4-BE49-F238E27FC236}">
                <a16:creationId xmlns:a16="http://schemas.microsoft.com/office/drawing/2014/main" id="{1EA4764E-8498-F76B-09D3-995830443E3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23105" y="952844"/>
            <a:ext cx="6157109" cy="49523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extLst>
      <p:ext uri="{BB962C8B-B14F-4D97-AF65-F5344CB8AC3E}">
        <p14:creationId xmlns:p14="http://schemas.microsoft.com/office/powerpoint/2010/main" val="3720888317"/>
      </p:ext>
    </p:extLst>
  </p:cSld>
  <p:clrMapOvr>
    <a:masterClrMapping/>
  </p:clrMapOvr>
  <mc:AlternateContent xmlns:mc="http://schemas.openxmlformats.org/markup-compatibility/2006" xmlns:p14="http://schemas.microsoft.com/office/powerpoint/2010/main">
    <mc:Choice Requires="p14">
      <p:transition spd="slow" p14:dur="2000" advTm="21385"/>
    </mc:Choice>
    <mc:Fallback xmlns="">
      <p:transition spd="slow" advTm="2138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22C127-384B-8BFA-7B36-6816209B24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0159353-0BB9-E929-7012-BA7F4BC2FB5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C87C20A-6CB1-ED96-5521-0D4020FA5D79}"/>
              </a:ext>
            </a:extLst>
          </p:cNvPr>
          <p:cNvSpPr txBox="1"/>
          <p:nvPr/>
        </p:nvSpPr>
        <p:spPr>
          <a:xfrm>
            <a:off x="2516041" y="944277"/>
            <a:ext cx="6978713"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Aptos" panose="020B0004020202020204" pitchFamily="34" charset="0"/>
                <a:cs typeface="Arial" panose="020B0604020202020204" pitchFamily="34" charset="0"/>
              </a:rPr>
              <a:t>Privacy and Security Standards</a:t>
            </a:r>
          </a:p>
        </p:txBody>
      </p:sp>
      <p:sp>
        <p:nvSpPr>
          <p:cNvPr id="5" name="Rectangle 4">
            <a:extLst>
              <a:ext uri="{FF2B5EF4-FFF2-40B4-BE49-F238E27FC236}">
                <a16:creationId xmlns:a16="http://schemas.microsoft.com/office/drawing/2014/main" id="{6AB8DFD5-B4CE-72CE-0C56-1E137C3283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ECCC2524-5599-9EC0-E03A-FCFD275A5051}"/>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77533A8-DB91-BAC4-5312-E2645B00C064}"/>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CDA80B3-2526-69D5-E57E-9B71B6AE0927}"/>
              </a:ext>
            </a:extLst>
          </p:cNvPr>
          <p:cNvSpPr txBox="1"/>
          <p:nvPr/>
        </p:nvSpPr>
        <p:spPr>
          <a:xfrm>
            <a:off x="919748" y="2121491"/>
            <a:ext cx="10084050" cy="3901517"/>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350" kern="100" dirty="0">
                <a:latin typeface="Times New Roman" panose="02020603050405020304" pitchFamily="18" charset="0"/>
                <a:cs typeface="Arial" panose="020B0604020202020204" pitchFamily="34" charset="0"/>
              </a:rPr>
              <a:t>Any information communicated by a patient to a healthcare provider is considered </a:t>
            </a:r>
            <a:r>
              <a:rPr lang="en-US" sz="2350" b="1" kern="100" dirty="0">
                <a:solidFill>
                  <a:srgbClr val="00B0F0"/>
                </a:solidFill>
                <a:latin typeface="Times New Roman" panose="02020603050405020304" pitchFamily="18" charset="0"/>
                <a:cs typeface="Arial" panose="020B0604020202020204" pitchFamily="34" charset="0"/>
              </a:rPr>
              <a:t>privileged communication</a:t>
            </a:r>
            <a:r>
              <a:rPr lang="en-US" sz="2350" kern="100" dirty="0">
                <a:latin typeface="Times New Roman" panose="02020603050405020304" pitchFamily="18" charset="0"/>
                <a:cs typeface="Arial" panose="020B0604020202020204" pitchFamily="34" charset="0"/>
              </a:rPr>
              <a:t>, and HIPAA provisions address the privacy and security of protected health information. </a:t>
            </a:r>
          </a:p>
          <a:p>
            <a:pPr marL="342900" indent="-342900" algn="just">
              <a:lnSpc>
                <a:spcPct val="150000"/>
              </a:lnSpc>
              <a:spcAft>
                <a:spcPts val="600"/>
              </a:spcAft>
              <a:buFont typeface="Arial" panose="020B0604020202020204" pitchFamily="34" charset="0"/>
              <a:buChar char="•"/>
            </a:pPr>
            <a:r>
              <a:rPr lang="en-US" sz="2350" b="1" kern="100" dirty="0">
                <a:solidFill>
                  <a:srgbClr val="00B0F0"/>
                </a:solidFill>
                <a:latin typeface="Times New Roman" panose="02020603050405020304" pitchFamily="18" charset="0"/>
                <a:cs typeface="Arial" panose="020B0604020202020204" pitchFamily="34" charset="0"/>
              </a:rPr>
              <a:t>Protected health information (PHI) </a:t>
            </a:r>
            <a:r>
              <a:rPr lang="en-US" sz="2350" kern="100" dirty="0">
                <a:latin typeface="Times New Roman" panose="02020603050405020304" pitchFamily="18" charset="0"/>
                <a:cs typeface="Arial" panose="020B0604020202020204" pitchFamily="34" charset="0"/>
              </a:rPr>
              <a:t>is information that is identifiable to an individual (individual identifiers) such as name, address, telephone numbers, date of birth, Medicaid ID number and other medical record numbers, social security number (SSN), and name of employer.</a:t>
            </a:r>
          </a:p>
        </p:txBody>
      </p:sp>
      <p:pic>
        <p:nvPicPr>
          <p:cNvPr id="7" name="Graphic 21">
            <a:extLst>
              <a:ext uri="{FF2B5EF4-FFF2-40B4-BE49-F238E27FC236}">
                <a16:creationId xmlns:a16="http://schemas.microsoft.com/office/drawing/2014/main" id="{87425347-8B5B-C41E-D62D-762FE4C0236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557394529"/>
      </p:ext>
    </p:extLst>
  </p:cSld>
  <p:clrMapOvr>
    <a:masterClrMapping/>
  </p:clrMapOvr>
  <mc:AlternateContent xmlns:mc="http://schemas.openxmlformats.org/markup-compatibility/2006" xmlns:p14="http://schemas.microsoft.com/office/powerpoint/2010/main">
    <mc:Choice Requires="p14">
      <p:transition p14:dur="10" advTm="134815"/>
    </mc:Choice>
    <mc:Fallback xmlns="">
      <p:transition advTm="13481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DCF7C9-0AE7-5314-D6B5-29C98FD35A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BBB8FD-47EA-4751-171E-302BC0398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489ABAA-7B47-D47B-832E-20E342303AE1}"/>
              </a:ext>
            </a:extLst>
          </p:cNvPr>
          <p:cNvSpPr txBox="1"/>
          <p:nvPr/>
        </p:nvSpPr>
        <p:spPr>
          <a:xfrm>
            <a:off x="2516041" y="944277"/>
            <a:ext cx="6978713" cy="646331"/>
          </a:xfrm>
          <a:prstGeom prst="rect">
            <a:avLst/>
          </a:prstGeom>
          <a:noFill/>
        </p:spPr>
        <p:txBody>
          <a:bodyPr wrap="square" rtlCol="0">
            <a:spAutoFit/>
          </a:bodyPr>
          <a:lstStyle/>
          <a:p>
            <a:pPr algn="ctr">
              <a:defRPr/>
            </a:pPr>
            <a:r>
              <a:rPr lang="en-US" sz="3600" b="1" dirty="0">
                <a:solidFill>
                  <a:srgbClr val="00B0F0"/>
                </a:solidFill>
                <a:latin typeface="Times New Roman" panose="02020603050405020304" pitchFamily="18" charset="0"/>
                <a:cs typeface="Arial" panose="020B0604020202020204" pitchFamily="34" charset="0"/>
              </a:rPr>
              <a:t>Privacy and Security Standards</a:t>
            </a:r>
          </a:p>
        </p:txBody>
      </p:sp>
      <p:sp>
        <p:nvSpPr>
          <p:cNvPr id="5" name="Rectangle 4">
            <a:extLst>
              <a:ext uri="{FF2B5EF4-FFF2-40B4-BE49-F238E27FC236}">
                <a16:creationId xmlns:a16="http://schemas.microsoft.com/office/drawing/2014/main" id="{1568F9A5-107C-3B41-5876-06C0D48417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8B46B1A2-188A-A09F-6B64-1FB6D853793E}"/>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14C6DAC-CF3A-A1A7-18F5-539F584DEEF9}"/>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976B8A81-545F-B73E-06A4-12400E11E3E7}"/>
              </a:ext>
            </a:extLst>
          </p:cNvPr>
          <p:cNvSpPr txBox="1"/>
          <p:nvPr/>
        </p:nvSpPr>
        <p:spPr>
          <a:xfrm>
            <a:off x="919748" y="2121491"/>
            <a:ext cx="10084050" cy="3822072"/>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300" kern="100" dirty="0">
                <a:latin typeface="Times New Roman" panose="02020603050405020304" pitchFamily="18" charset="0"/>
                <a:cs typeface="Arial" panose="020B0604020202020204" pitchFamily="34" charset="0"/>
              </a:rPr>
              <a:t>In most instances, covered entities (providers, payers, and clearinghouses) are required to obtain an </a:t>
            </a:r>
            <a:r>
              <a:rPr lang="en-US" sz="2300" b="1" kern="100" dirty="0">
                <a:solidFill>
                  <a:srgbClr val="00B0F0"/>
                </a:solidFill>
                <a:latin typeface="Times New Roman" panose="02020603050405020304" pitchFamily="18" charset="0"/>
                <a:cs typeface="Arial" panose="020B0604020202020204" pitchFamily="34" charset="0"/>
              </a:rPr>
              <a:t>individual’s authorization </a:t>
            </a:r>
            <a:r>
              <a:rPr lang="en-US" sz="2300" kern="100" dirty="0">
                <a:latin typeface="Times New Roman" panose="02020603050405020304" pitchFamily="18" charset="0"/>
                <a:cs typeface="Arial" panose="020B0604020202020204" pitchFamily="34" charset="0"/>
              </a:rPr>
              <a:t>prior to disclosing the individual’s health information, and HIPAA has established specific requirements for an authorization form.</a:t>
            </a:r>
          </a:p>
          <a:p>
            <a:pPr marL="342900" indent="-342900" algn="just">
              <a:lnSpc>
                <a:spcPct val="150000"/>
              </a:lnSpc>
              <a:spcAft>
                <a:spcPts val="600"/>
              </a:spcAft>
              <a:buFont typeface="Arial" panose="020B0604020202020204" pitchFamily="34" charset="0"/>
              <a:buChar char="•"/>
            </a:pPr>
            <a:r>
              <a:rPr lang="en-US" sz="2300" b="1" kern="100" dirty="0">
                <a:solidFill>
                  <a:srgbClr val="F58221"/>
                </a:solidFill>
                <a:latin typeface="Times New Roman" panose="02020603050405020304" pitchFamily="18" charset="0"/>
                <a:cs typeface="Arial" panose="020B0604020202020204" pitchFamily="34" charset="0"/>
              </a:rPr>
              <a:t>Privacy</a:t>
            </a:r>
            <a:r>
              <a:rPr lang="en-US" sz="2300" kern="100" dirty="0">
                <a:latin typeface="Times New Roman" panose="02020603050405020304" pitchFamily="18" charset="0"/>
                <a:cs typeface="Arial" panose="020B0604020202020204" pitchFamily="34" charset="0"/>
              </a:rPr>
              <a:t> is the right of individuals to keep their information from being disclosed to others. Once information is disclosed (e.g., for the purpose of obtaining health care), it is essential that confidentiality of the information be maintained.</a:t>
            </a:r>
          </a:p>
        </p:txBody>
      </p:sp>
      <p:pic>
        <p:nvPicPr>
          <p:cNvPr id="7" name="Graphic 21">
            <a:extLst>
              <a:ext uri="{FF2B5EF4-FFF2-40B4-BE49-F238E27FC236}">
                <a16:creationId xmlns:a16="http://schemas.microsoft.com/office/drawing/2014/main" id="{0FF03C83-FAEC-C9B3-29B6-C44F4BC3763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53840982"/>
      </p:ext>
    </p:extLst>
  </p:cSld>
  <p:clrMapOvr>
    <a:masterClrMapping/>
  </p:clrMapOvr>
  <mc:AlternateContent xmlns:mc="http://schemas.openxmlformats.org/markup-compatibility/2006" xmlns:p14="http://schemas.microsoft.com/office/powerpoint/2010/main">
    <mc:Choice Requires="p14">
      <p:transition p14:dur="10" advTm="83813"/>
    </mc:Choice>
    <mc:Fallback xmlns="">
      <p:transition advTm="8381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0298B2-7F2D-73FB-8669-F17E08A84D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AE7050-2CBC-1134-4655-7C01C027358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BEBD7D6-F24D-55F8-191A-040103D6B42F}"/>
              </a:ext>
            </a:extLst>
          </p:cNvPr>
          <p:cNvSpPr txBox="1"/>
          <p:nvPr/>
        </p:nvSpPr>
        <p:spPr>
          <a:xfrm>
            <a:off x="2516041" y="944277"/>
            <a:ext cx="6978713" cy="646331"/>
          </a:xfrm>
          <a:prstGeom prst="rect">
            <a:avLst/>
          </a:prstGeom>
          <a:noFill/>
        </p:spPr>
        <p:txBody>
          <a:bodyPr wrap="square" rtlCol="0">
            <a:spAutoFit/>
          </a:bodyPr>
          <a:lstStyle/>
          <a:p>
            <a:pPr algn="ctr">
              <a:defRPr/>
            </a:pPr>
            <a:r>
              <a:rPr lang="en-US" sz="3600" b="1" dirty="0">
                <a:solidFill>
                  <a:srgbClr val="00B0F0"/>
                </a:solidFill>
                <a:latin typeface="Times New Roman" panose="02020603050405020304" pitchFamily="18" charset="0"/>
                <a:cs typeface="Arial" panose="020B0604020202020204" pitchFamily="34" charset="0"/>
              </a:rPr>
              <a:t>Privacy and Security Standards</a:t>
            </a:r>
          </a:p>
        </p:txBody>
      </p:sp>
      <p:sp>
        <p:nvSpPr>
          <p:cNvPr id="5" name="Rectangle 4">
            <a:extLst>
              <a:ext uri="{FF2B5EF4-FFF2-40B4-BE49-F238E27FC236}">
                <a16:creationId xmlns:a16="http://schemas.microsoft.com/office/drawing/2014/main" id="{01192EA0-11A5-9306-6E43-04DE0F6FFAA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94E2A66C-6B84-B5B1-7A4F-9E8F9977130D}"/>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CDA60AB-01AC-E31A-9953-E1E505989E96}"/>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B43AE3CD-92B8-8DA2-A24D-520B3ACD9AB9}"/>
              </a:ext>
            </a:extLst>
          </p:cNvPr>
          <p:cNvSpPr txBox="1"/>
          <p:nvPr/>
        </p:nvSpPr>
        <p:spPr>
          <a:xfrm>
            <a:off x="919748" y="2121491"/>
            <a:ext cx="10084050" cy="4022127"/>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400" b="1" kern="100" dirty="0">
                <a:solidFill>
                  <a:srgbClr val="0070C0"/>
                </a:solidFill>
                <a:latin typeface="Times New Roman" panose="02020603050405020304" pitchFamily="18" charset="0"/>
                <a:cs typeface="Arial" panose="020B0604020202020204" pitchFamily="34" charset="0"/>
              </a:rPr>
              <a:t>Confidentiality</a:t>
            </a:r>
            <a:r>
              <a:rPr lang="en-US" sz="2300" kern="100" dirty="0">
                <a:latin typeface="Times New Roman" panose="02020603050405020304" pitchFamily="18" charset="0"/>
                <a:cs typeface="Arial" panose="020B0604020202020204" pitchFamily="34" charset="0"/>
              </a:rPr>
              <a:t> involves restricting patient information access to those with proper authorization and maintaining the security of patient information.</a:t>
            </a:r>
          </a:p>
          <a:p>
            <a:pPr marL="342900" indent="-342900" algn="just">
              <a:lnSpc>
                <a:spcPct val="150000"/>
              </a:lnSpc>
              <a:spcAft>
                <a:spcPts val="600"/>
              </a:spcAft>
              <a:buFont typeface="Arial" panose="020B0604020202020204" pitchFamily="34" charset="0"/>
              <a:buChar char="•"/>
            </a:pPr>
            <a:r>
              <a:rPr lang="en-US" sz="2400" b="1" kern="100" dirty="0">
                <a:solidFill>
                  <a:srgbClr val="F58221"/>
                </a:solidFill>
                <a:latin typeface="Times New Roman" panose="02020603050405020304" pitchFamily="18" charset="0"/>
                <a:cs typeface="Arial" panose="020B0604020202020204" pitchFamily="34" charset="0"/>
              </a:rPr>
              <a:t>Security</a:t>
            </a:r>
            <a:r>
              <a:rPr lang="en-US" sz="2300" kern="100" dirty="0">
                <a:latin typeface="Times New Roman" panose="02020603050405020304" pitchFamily="18" charset="0"/>
                <a:cs typeface="Arial" panose="020B0604020202020204" pitchFamily="34" charset="0"/>
              </a:rPr>
              <a:t> involves the safekeeping of patient information by:</a:t>
            </a:r>
          </a:p>
          <a:p>
            <a:pPr algn="just">
              <a:lnSpc>
                <a:spcPct val="150000"/>
              </a:lnSpc>
              <a:spcAft>
                <a:spcPts val="600"/>
              </a:spcAft>
            </a:pPr>
            <a:r>
              <a:rPr lang="en-US" sz="2300" kern="100" dirty="0">
                <a:latin typeface="Times New Roman" panose="02020603050405020304" pitchFamily="18" charset="0"/>
                <a:cs typeface="Arial" panose="020B0604020202020204" pitchFamily="34" charset="0"/>
              </a:rPr>
              <a:t>● </a:t>
            </a:r>
            <a:r>
              <a:rPr lang="en-US" sz="2300" kern="100" dirty="0">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Controlling access </a:t>
            </a:r>
            <a:r>
              <a:rPr lang="en-US" sz="2300" kern="100" dirty="0">
                <a:latin typeface="Times New Roman" panose="02020603050405020304" pitchFamily="18" charset="0"/>
                <a:cs typeface="Arial" panose="020B0604020202020204" pitchFamily="34" charset="0"/>
              </a:rPr>
              <a:t>to hard copy and computerized records (e.g., implementing password protection for computer-based patient records).</a:t>
            </a:r>
          </a:p>
          <a:p>
            <a:pPr algn="just">
              <a:lnSpc>
                <a:spcPct val="150000"/>
              </a:lnSpc>
              <a:spcAft>
                <a:spcPts val="600"/>
              </a:spcAft>
            </a:pPr>
            <a:r>
              <a:rPr lang="en-US" sz="2300" kern="100" dirty="0">
                <a:latin typeface="Times New Roman" panose="02020603050405020304" pitchFamily="18" charset="0"/>
                <a:cs typeface="Arial" panose="020B0604020202020204" pitchFamily="34" charset="0"/>
              </a:rPr>
              <a:t>● </a:t>
            </a:r>
            <a:r>
              <a:rPr lang="en-US" sz="2300" kern="100" dirty="0">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Protecting patient information </a:t>
            </a:r>
            <a:r>
              <a:rPr lang="en-US" sz="2300" kern="100" dirty="0">
                <a:latin typeface="Times New Roman" panose="02020603050405020304" pitchFamily="18" charset="0"/>
                <a:cs typeface="Arial" panose="020B0604020202020204" pitchFamily="34" charset="0"/>
              </a:rPr>
              <a:t>from alteration, destruction, tampering, or loss (e.g., establishing office policies).</a:t>
            </a:r>
          </a:p>
        </p:txBody>
      </p:sp>
      <p:pic>
        <p:nvPicPr>
          <p:cNvPr id="7" name="Graphic 21">
            <a:extLst>
              <a:ext uri="{FF2B5EF4-FFF2-40B4-BE49-F238E27FC236}">
                <a16:creationId xmlns:a16="http://schemas.microsoft.com/office/drawing/2014/main" id="{0FC8352A-0C1F-A344-8D35-A84C326AA6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89507011"/>
      </p:ext>
    </p:extLst>
  </p:cSld>
  <p:clrMapOvr>
    <a:masterClrMapping/>
  </p:clrMapOvr>
  <mc:AlternateContent xmlns:mc="http://schemas.openxmlformats.org/markup-compatibility/2006" xmlns:p14="http://schemas.microsoft.com/office/powerpoint/2010/main">
    <mc:Choice Requires="p14">
      <p:transition p14:dur="10" advTm="91798"/>
    </mc:Choice>
    <mc:Fallback xmlns="">
      <p:transition advTm="9179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F1E093-5E9D-CA5D-9526-2954703F47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DBDD74-CB2B-1581-E302-4DD121D336B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B0CD2E3-C3AD-BADE-E11B-C4C53D5B03B4}"/>
              </a:ext>
            </a:extLst>
          </p:cNvPr>
          <p:cNvSpPr txBox="1"/>
          <p:nvPr/>
        </p:nvSpPr>
        <p:spPr>
          <a:xfrm>
            <a:off x="2516041" y="944277"/>
            <a:ext cx="6978713" cy="646331"/>
          </a:xfrm>
          <a:prstGeom prst="rect">
            <a:avLst/>
          </a:prstGeom>
          <a:noFill/>
        </p:spPr>
        <p:txBody>
          <a:bodyPr wrap="square" rtlCol="0">
            <a:spAutoFit/>
          </a:bodyPr>
          <a:lstStyle/>
          <a:p>
            <a:pPr algn="ctr">
              <a:defRPr/>
            </a:pPr>
            <a:r>
              <a:rPr lang="en-US" sz="3600" b="1" dirty="0">
                <a:solidFill>
                  <a:srgbClr val="00B0F0"/>
                </a:solidFill>
                <a:latin typeface="Times New Roman" panose="02020603050405020304" pitchFamily="18" charset="0"/>
                <a:cs typeface="Arial" panose="020B0604020202020204" pitchFamily="34" charset="0"/>
              </a:rPr>
              <a:t>Privacy and Security Standards</a:t>
            </a:r>
          </a:p>
        </p:txBody>
      </p:sp>
      <p:sp>
        <p:nvSpPr>
          <p:cNvPr id="5" name="Rectangle 4">
            <a:extLst>
              <a:ext uri="{FF2B5EF4-FFF2-40B4-BE49-F238E27FC236}">
                <a16:creationId xmlns:a16="http://schemas.microsoft.com/office/drawing/2014/main" id="{68F5C34B-FB11-4FA8-4BF8-9D3DDD926AE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E8DEDE4-B60D-BF5F-A2BC-296392B82669}"/>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A202606-0A27-22B9-28BB-3F3DB90179F6}"/>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550C1157-5400-22E2-70CB-D3C65408EA6E}"/>
              </a:ext>
            </a:extLst>
          </p:cNvPr>
          <p:cNvSpPr txBox="1"/>
          <p:nvPr/>
        </p:nvSpPr>
        <p:spPr>
          <a:xfrm>
            <a:off x="919748" y="2121491"/>
            <a:ext cx="10084050" cy="3775329"/>
          </a:xfrm>
          <a:prstGeom prst="rect">
            <a:avLst/>
          </a:prstGeom>
          <a:noFill/>
        </p:spPr>
        <p:txBody>
          <a:bodyPr wrap="square" rtlCol="0">
            <a:spAutoFit/>
          </a:bodyPr>
          <a:lstStyle/>
          <a:p>
            <a:pPr algn="just">
              <a:lnSpc>
                <a:spcPct val="150000"/>
              </a:lnSpc>
              <a:spcAft>
                <a:spcPts val="600"/>
              </a:spcAft>
            </a:pPr>
            <a:r>
              <a:rPr lang="en-US" sz="2600" kern="100" dirty="0">
                <a:latin typeface="Times New Roman" panose="02020603050405020304" pitchFamily="18" charset="0"/>
                <a:cs typeface="Arial" panose="020B0604020202020204" pitchFamily="34" charset="0"/>
              </a:rPr>
              <a:t>● Providing </a:t>
            </a:r>
            <a:r>
              <a:rPr lang="en-US" sz="2600" kern="100" dirty="0">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employee training </a:t>
            </a:r>
            <a:r>
              <a:rPr lang="en-US" sz="2600" kern="100" dirty="0">
                <a:latin typeface="Times New Roman" panose="02020603050405020304" pitchFamily="18" charset="0"/>
                <a:cs typeface="Arial" panose="020B0604020202020204" pitchFamily="34" charset="0"/>
              </a:rPr>
              <a:t>in confidentiality of patient information (e.g., conducting annual in-service education programs).</a:t>
            </a:r>
          </a:p>
          <a:p>
            <a:pPr algn="just">
              <a:lnSpc>
                <a:spcPct val="150000"/>
              </a:lnSpc>
              <a:spcAft>
                <a:spcPts val="600"/>
              </a:spcAft>
            </a:pPr>
            <a:r>
              <a:rPr lang="en-US" sz="2600" kern="100" dirty="0">
                <a:latin typeface="Times New Roman" panose="02020603050405020304" pitchFamily="18" charset="0"/>
                <a:cs typeface="Arial" panose="020B0604020202020204" pitchFamily="34" charset="0"/>
              </a:rPr>
              <a:t>● Requiring employees to </a:t>
            </a:r>
            <a:r>
              <a:rPr lang="en-US" sz="2600" kern="100" dirty="0">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sign a confidentiality statement </a:t>
            </a:r>
            <a:r>
              <a:rPr lang="en-US" sz="2600" kern="100" dirty="0">
                <a:latin typeface="Times New Roman" panose="02020603050405020304" pitchFamily="18" charset="0"/>
                <a:cs typeface="Arial" panose="020B0604020202020204" pitchFamily="34" charset="0"/>
              </a:rPr>
              <a:t>that details the consequences of not maintaining patient confidentiality (e.g., employee termination).</a:t>
            </a:r>
          </a:p>
          <a:p>
            <a:pPr marL="342900" indent="-342900" algn="just">
              <a:lnSpc>
                <a:spcPct val="150000"/>
              </a:lnSpc>
              <a:spcAft>
                <a:spcPts val="600"/>
              </a:spcAft>
              <a:buFont typeface="Arial" panose="020B0604020202020204" pitchFamily="34" charset="0"/>
              <a:buChar char="•"/>
            </a:pPr>
            <a:endParaRPr lang="en-US" sz="2600" kern="100" dirty="0">
              <a:latin typeface="Times New Roman" panose="02020603050405020304" pitchFamily="18" charset="0"/>
              <a:cs typeface="Arial" panose="020B0604020202020204" pitchFamily="34" charset="0"/>
            </a:endParaRPr>
          </a:p>
        </p:txBody>
      </p:sp>
      <p:pic>
        <p:nvPicPr>
          <p:cNvPr id="7" name="Graphic 21">
            <a:extLst>
              <a:ext uri="{FF2B5EF4-FFF2-40B4-BE49-F238E27FC236}">
                <a16:creationId xmlns:a16="http://schemas.microsoft.com/office/drawing/2014/main" id="{326E762F-8DFB-330F-FAB2-16C4367DB49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243394503"/>
      </p:ext>
    </p:extLst>
  </p:cSld>
  <p:clrMapOvr>
    <a:masterClrMapping/>
  </p:clrMapOvr>
  <mc:AlternateContent xmlns:mc="http://schemas.openxmlformats.org/markup-compatibility/2006" xmlns:p14="http://schemas.microsoft.com/office/powerpoint/2010/main">
    <mc:Choice Requires="p14">
      <p:transition p14:dur="10" advTm="55338"/>
    </mc:Choice>
    <mc:Fallback xmlns="">
      <p:transition advTm="5533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DA5569-4085-8C82-D5F9-C1EDA4FA78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72B3CE-3D39-61ED-CDB3-363AADCEB1C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C78C926-A615-ED5E-21EE-300CD85BBF3D}"/>
              </a:ext>
            </a:extLst>
          </p:cNvPr>
          <p:cNvSpPr txBox="1"/>
          <p:nvPr/>
        </p:nvSpPr>
        <p:spPr>
          <a:xfrm>
            <a:off x="2516041" y="944277"/>
            <a:ext cx="6978713" cy="646331"/>
          </a:xfrm>
          <a:prstGeom prst="rect">
            <a:avLst/>
          </a:prstGeom>
          <a:noFill/>
        </p:spPr>
        <p:txBody>
          <a:bodyPr wrap="square" rtlCol="0">
            <a:spAutoFit/>
          </a:bodyPr>
          <a:lstStyle/>
          <a:p>
            <a:pPr algn="ctr">
              <a:defRPr/>
            </a:pPr>
            <a:r>
              <a:rPr lang="en-US" sz="3600" b="1" dirty="0">
                <a:solidFill>
                  <a:srgbClr val="00B0F0"/>
                </a:solidFill>
                <a:latin typeface="Times New Roman" panose="02020603050405020304" pitchFamily="18" charset="0"/>
                <a:cs typeface="Arial" panose="020B0604020202020204" pitchFamily="34" charset="0"/>
              </a:rPr>
              <a:t>Privacy and Security Standards</a:t>
            </a:r>
          </a:p>
        </p:txBody>
      </p:sp>
      <p:sp>
        <p:nvSpPr>
          <p:cNvPr id="5" name="Rectangle 4">
            <a:extLst>
              <a:ext uri="{FF2B5EF4-FFF2-40B4-BE49-F238E27FC236}">
                <a16:creationId xmlns:a16="http://schemas.microsoft.com/office/drawing/2014/main" id="{571D2916-27BC-16B0-C996-964BCDB7122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44F7830-295D-980B-E61E-9E210330DA5A}"/>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ECACF89-CE2F-2C6C-6258-4E716491846A}"/>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B9469E2-9C62-8B81-3931-E335EE8EBD10}"/>
              </a:ext>
            </a:extLst>
          </p:cNvPr>
          <p:cNvSpPr txBox="1"/>
          <p:nvPr/>
        </p:nvSpPr>
        <p:spPr>
          <a:xfrm>
            <a:off x="919748" y="2121491"/>
            <a:ext cx="10084050" cy="3881127"/>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300" b="1" u="sng" kern="100" dirty="0">
                <a:solidFill>
                  <a:srgbClr val="F58221"/>
                </a:solidFill>
                <a:latin typeface="Times New Roman" panose="02020603050405020304" pitchFamily="18" charset="0"/>
                <a:cs typeface="Arial" panose="020B0604020202020204" pitchFamily="34" charset="0"/>
              </a:rPr>
              <a:t>Breach of confidentiality</a:t>
            </a:r>
            <a:r>
              <a:rPr lang="en-US" sz="2100" kern="100" dirty="0">
                <a:latin typeface="Times New Roman" panose="02020603050405020304" pitchFamily="18" charset="0"/>
                <a:cs typeface="Arial" panose="020B0604020202020204" pitchFamily="34" charset="0"/>
              </a:rPr>
              <a:t>, often unintentional, involves the unauthorized release of patient information to a third party, as in the following examples:</a:t>
            </a:r>
          </a:p>
          <a:p>
            <a:pPr algn="just">
              <a:lnSpc>
                <a:spcPct val="150000"/>
              </a:lnSpc>
              <a:spcAft>
                <a:spcPts val="600"/>
              </a:spcAft>
            </a:pPr>
            <a:r>
              <a:rPr lang="en-US" sz="2100" kern="100" dirty="0">
                <a:latin typeface="Times New Roman" panose="02020603050405020304" pitchFamily="18" charset="0"/>
                <a:cs typeface="Arial" panose="020B0604020202020204" pitchFamily="34" charset="0"/>
              </a:rPr>
              <a:t>● Discussing patient information in public places (e.g., elevators).</a:t>
            </a:r>
          </a:p>
          <a:p>
            <a:pPr algn="just">
              <a:lnSpc>
                <a:spcPct val="150000"/>
              </a:lnSpc>
              <a:spcAft>
                <a:spcPts val="600"/>
              </a:spcAft>
            </a:pPr>
            <a:r>
              <a:rPr lang="en-US" sz="2100" kern="100" dirty="0">
                <a:latin typeface="Times New Roman" panose="02020603050405020304" pitchFamily="18" charset="0"/>
                <a:cs typeface="Arial" panose="020B0604020202020204" pitchFamily="34" charset="0"/>
              </a:rPr>
              <a:t>● Leaving patient information unattended (e.g., computer screen display).</a:t>
            </a:r>
          </a:p>
          <a:p>
            <a:pPr algn="just">
              <a:lnSpc>
                <a:spcPct val="150000"/>
              </a:lnSpc>
              <a:spcAft>
                <a:spcPts val="600"/>
              </a:spcAft>
            </a:pPr>
            <a:r>
              <a:rPr lang="en-US" sz="2100" kern="100" dirty="0">
                <a:latin typeface="Times New Roman" panose="02020603050405020304" pitchFamily="18" charset="0"/>
                <a:cs typeface="Arial" panose="020B0604020202020204" pitchFamily="34" charset="0"/>
              </a:rPr>
              <a:t>● Communicating patient information to family members without the patient’s consent.</a:t>
            </a:r>
          </a:p>
          <a:p>
            <a:pPr algn="just">
              <a:lnSpc>
                <a:spcPct val="150000"/>
              </a:lnSpc>
              <a:spcAft>
                <a:spcPts val="600"/>
              </a:spcAft>
            </a:pPr>
            <a:r>
              <a:rPr lang="en-US" sz="2100" kern="100" dirty="0">
                <a:latin typeface="Times New Roman" panose="02020603050405020304" pitchFamily="18" charset="0"/>
                <a:cs typeface="Arial" panose="020B0604020202020204" pitchFamily="34" charset="0"/>
              </a:rPr>
              <a:t>● Publicly announcing patient information in a waiting room or registration area.</a:t>
            </a:r>
          </a:p>
          <a:p>
            <a:pPr algn="just">
              <a:lnSpc>
                <a:spcPct val="150000"/>
              </a:lnSpc>
              <a:spcAft>
                <a:spcPts val="600"/>
              </a:spcAft>
            </a:pPr>
            <a:r>
              <a:rPr lang="en-US" sz="2100" kern="100" dirty="0">
                <a:latin typeface="Times New Roman" panose="02020603050405020304" pitchFamily="18" charset="0"/>
                <a:cs typeface="Arial" panose="020B0604020202020204" pitchFamily="34" charset="0"/>
              </a:rPr>
              <a:t>● Accessing patient information without a job-related reason.</a:t>
            </a:r>
          </a:p>
        </p:txBody>
      </p:sp>
      <p:pic>
        <p:nvPicPr>
          <p:cNvPr id="7" name="Graphic 21">
            <a:extLst>
              <a:ext uri="{FF2B5EF4-FFF2-40B4-BE49-F238E27FC236}">
                <a16:creationId xmlns:a16="http://schemas.microsoft.com/office/drawing/2014/main" id="{52394410-4DF3-3857-03CC-EB966F25CBC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333124620"/>
      </p:ext>
    </p:extLst>
  </p:cSld>
  <p:clrMapOvr>
    <a:masterClrMapping/>
  </p:clrMapOvr>
  <mc:AlternateContent xmlns:mc="http://schemas.openxmlformats.org/markup-compatibility/2006" xmlns:p14="http://schemas.microsoft.com/office/powerpoint/2010/main">
    <mc:Choice Requires="p14">
      <p:transition p14:dur="10" advTm="138442"/>
    </mc:Choice>
    <mc:Fallback xmlns="">
      <p:transition advTm="13844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21E9B4-B05C-321D-45B8-DD2D88C6A3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5F56DE-6C85-F11C-87AC-9AD66D8B77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F3778AE-5C86-9958-20BE-E09FCE3AC059}"/>
              </a:ext>
            </a:extLst>
          </p:cNvPr>
          <p:cNvSpPr txBox="1"/>
          <p:nvPr/>
        </p:nvSpPr>
        <p:spPr>
          <a:xfrm>
            <a:off x="2516041" y="944277"/>
            <a:ext cx="6978713" cy="646331"/>
          </a:xfrm>
          <a:prstGeom prst="rect">
            <a:avLst/>
          </a:prstGeom>
          <a:noFill/>
        </p:spPr>
        <p:txBody>
          <a:bodyPr wrap="square" rtlCol="0">
            <a:spAutoFit/>
          </a:bodyPr>
          <a:lstStyle/>
          <a:p>
            <a:pPr algn="ctr">
              <a:defRPr/>
            </a:pPr>
            <a:r>
              <a:rPr lang="en-US" sz="3600" b="1" dirty="0">
                <a:solidFill>
                  <a:srgbClr val="00B0F0"/>
                </a:solidFill>
                <a:latin typeface="Times New Roman" panose="02020603050405020304" pitchFamily="18" charset="0"/>
                <a:cs typeface="Arial" panose="020B0604020202020204" pitchFamily="34" charset="0"/>
              </a:rPr>
              <a:t>Privacy and Security Standards</a:t>
            </a:r>
          </a:p>
        </p:txBody>
      </p:sp>
      <p:sp>
        <p:nvSpPr>
          <p:cNvPr id="5" name="Rectangle 4">
            <a:extLst>
              <a:ext uri="{FF2B5EF4-FFF2-40B4-BE49-F238E27FC236}">
                <a16:creationId xmlns:a16="http://schemas.microsoft.com/office/drawing/2014/main" id="{EF275FE9-A6FF-BAA8-9E82-F122F5887B3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505A6F9-26C0-635C-6E99-2256B8B4BC9D}"/>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5E24607-17DE-516C-8B91-F4B7F0DC9E57}"/>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16DBA3DE-F45F-E7DF-2B2D-EC7A42F0D545}"/>
              </a:ext>
            </a:extLst>
          </p:cNvPr>
          <p:cNvSpPr txBox="1"/>
          <p:nvPr/>
        </p:nvSpPr>
        <p:spPr>
          <a:xfrm>
            <a:off x="919748" y="2121491"/>
            <a:ext cx="10084050" cy="4066113"/>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050" b="1" kern="100" dirty="0">
                <a:solidFill>
                  <a:srgbClr val="00B0F0"/>
                </a:solidFill>
                <a:latin typeface="Times New Roman" panose="02020603050405020304" pitchFamily="18" charset="0"/>
                <a:cs typeface="Arial" panose="020B0604020202020204" pitchFamily="34" charset="0"/>
              </a:rPr>
              <a:t>NOTE:</a:t>
            </a:r>
            <a:r>
              <a:rPr lang="en-US" sz="2050" kern="100" dirty="0">
                <a:latin typeface="Times New Roman" panose="02020603050405020304" pitchFamily="18" charset="0"/>
                <a:cs typeface="Arial" panose="020B0604020202020204" pitchFamily="34" charset="0"/>
              </a:rPr>
              <a:t> Healthcare providers are required to notify patients when the security of their protected health information has been breached. (A breach occurs when protected health information (PHI) is acquired, accessed, used, or disclosed in a way that poses “significant risk of financial, reputational, or other harm to the individual.” )</a:t>
            </a:r>
          </a:p>
          <a:p>
            <a:pPr algn="just">
              <a:lnSpc>
                <a:spcPct val="150000"/>
              </a:lnSpc>
              <a:spcAft>
                <a:spcPts val="600"/>
              </a:spcAft>
            </a:pPr>
            <a:r>
              <a:rPr lang="en-US" sz="2050" kern="100" dirty="0">
                <a:latin typeface="Times New Roman" panose="02020603050405020304" pitchFamily="18" charset="0"/>
                <a:cs typeface="Arial" panose="020B0604020202020204" pitchFamily="34" charset="0"/>
              </a:rPr>
              <a:t>• Providers must notify individuals to whom the PHI pertains within 60 days after discovery of the breach.</a:t>
            </a:r>
          </a:p>
          <a:p>
            <a:pPr algn="just">
              <a:lnSpc>
                <a:spcPct val="150000"/>
              </a:lnSpc>
              <a:spcAft>
                <a:spcPts val="600"/>
              </a:spcAft>
            </a:pPr>
            <a:r>
              <a:rPr lang="en-US" sz="2050" kern="100" dirty="0">
                <a:latin typeface="Times New Roman" panose="02020603050405020304" pitchFamily="18" charset="0"/>
                <a:cs typeface="Arial" panose="020B0604020202020204" pitchFamily="34" charset="0"/>
              </a:rPr>
              <a:t>• Providers also have a duty to notify the media of any breach that affects more than 500 individuals residing in one state or jurisdiction.</a:t>
            </a:r>
          </a:p>
        </p:txBody>
      </p:sp>
      <p:pic>
        <p:nvPicPr>
          <p:cNvPr id="7" name="Graphic 21">
            <a:extLst>
              <a:ext uri="{FF2B5EF4-FFF2-40B4-BE49-F238E27FC236}">
                <a16:creationId xmlns:a16="http://schemas.microsoft.com/office/drawing/2014/main" id="{DDF24757-DE30-78F2-4CAB-A0874FEB675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910534084"/>
      </p:ext>
    </p:extLst>
  </p:cSld>
  <p:clrMapOvr>
    <a:masterClrMapping/>
  </p:clrMapOvr>
  <mc:AlternateContent xmlns:mc="http://schemas.openxmlformats.org/markup-compatibility/2006" xmlns:p14="http://schemas.microsoft.com/office/powerpoint/2010/main">
    <mc:Choice Requires="p14">
      <p:transition p14:dur="10" advTm="98270"/>
    </mc:Choice>
    <mc:Fallback xmlns="">
      <p:transition advTm="9827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A5C39E-D0C9-EB34-7E32-FCBE02694E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2AECF26-288F-2E6A-98E8-D7A30994A6E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53254DF-EFE8-A7A8-51A9-5770946244D1}"/>
              </a:ext>
            </a:extLst>
          </p:cNvPr>
          <p:cNvSpPr txBox="1"/>
          <p:nvPr/>
        </p:nvSpPr>
        <p:spPr>
          <a:xfrm>
            <a:off x="2516041" y="944277"/>
            <a:ext cx="6978713" cy="646331"/>
          </a:xfrm>
          <a:prstGeom prst="rect">
            <a:avLst/>
          </a:prstGeom>
          <a:noFill/>
        </p:spPr>
        <p:txBody>
          <a:bodyPr wrap="square" rtlCol="0">
            <a:spAutoFit/>
          </a:bodyPr>
          <a:lstStyle/>
          <a:p>
            <a:pPr algn="ctr">
              <a:defRPr/>
            </a:pPr>
            <a:r>
              <a:rPr lang="en-US" sz="3600" b="1" dirty="0">
                <a:solidFill>
                  <a:srgbClr val="00B0F0"/>
                </a:solidFill>
                <a:latin typeface="Times New Roman" panose="02020603050405020304" pitchFamily="18" charset="0"/>
                <a:cs typeface="Arial" panose="020B0604020202020204" pitchFamily="34" charset="0"/>
              </a:rPr>
              <a:t>Privacy and Security Standards</a:t>
            </a:r>
          </a:p>
        </p:txBody>
      </p:sp>
      <p:sp>
        <p:nvSpPr>
          <p:cNvPr id="5" name="Rectangle 4">
            <a:extLst>
              <a:ext uri="{FF2B5EF4-FFF2-40B4-BE49-F238E27FC236}">
                <a16:creationId xmlns:a16="http://schemas.microsoft.com/office/drawing/2014/main" id="{BD30503A-26A2-B1FD-EC1D-122AF4B6F77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50D3E12-BCF1-CDEA-F70D-1E39AABD6745}"/>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235BFAA-1766-7CE5-8128-5D78A3796067}"/>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B2BED63B-C7AE-05C0-C7ED-34ECAAD437AC}"/>
              </a:ext>
            </a:extLst>
          </p:cNvPr>
          <p:cNvSpPr txBox="1"/>
          <p:nvPr/>
        </p:nvSpPr>
        <p:spPr>
          <a:xfrm>
            <a:off x="919748" y="2121491"/>
            <a:ext cx="10084050" cy="3359061"/>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350" kern="100" dirty="0">
                <a:latin typeface="Times New Roman" panose="02020603050405020304" pitchFamily="18" charset="0"/>
                <a:cs typeface="Arial" panose="020B0604020202020204" pitchFamily="34" charset="0"/>
              </a:rPr>
              <a:t>Although HIPAA privacy regulations do not require providers to obtain patient authorization for the release of healthcare information to payers for processing insurance claims, many providers continue to obtain patient authorization. </a:t>
            </a:r>
          </a:p>
          <a:p>
            <a:pPr marL="342900" indent="-342900" algn="just">
              <a:lnSpc>
                <a:spcPct val="150000"/>
              </a:lnSpc>
              <a:spcAft>
                <a:spcPts val="600"/>
              </a:spcAft>
              <a:buFont typeface="Arial" panose="020B0604020202020204" pitchFamily="34" charset="0"/>
              <a:buChar char="•"/>
            </a:pPr>
            <a:r>
              <a:rPr lang="en-US" sz="2350" kern="100" dirty="0">
                <a:latin typeface="Times New Roman" panose="02020603050405020304" pitchFamily="18" charset="0"/>
                <a:cs typeface="Arial" panose="020B0604020202020204" pitchFamily="34" charset="0"/>
              </a:rPr>
              <a:t>The </a:t>
            </a:r>
            <a:r>
              <a:rPr lang="en-US" sz="2350" kern="100" dirty="0">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best practice </a:t>
            </a:r>
            <a:r>
              <a:rPr lang="en-US" sz="2350" kern="100" dirty="0">
                <a:latin typeface="Times New Roman" panose="02020603050405020304" pitchFamily="18" charset="0"/>
                <a:cs typeface="Arial" panose="020B0604020202020204" pitchFamily="34" charset="0"/>
              </a:rPr>
              <a:t>is to advise patients that they have the right to restrict the release of their healthcare information (e.g., patient writes a letter informing the provider that medical records are not to be released to insurance companies).</a:t>
            </a:r>
          </a:p>
        </p:txBody>
      </p:sp>
      <p:pic>
        <p:nvPicPr>
          <p:cNvPr id="7" name="Graphic 21">
            <a:extLst>
              <a:ext uri="{FF2B5EF4-FFF2-40B4-BE49-F238E27FC236}">
                <a16:creationId xmlns:a16="http://schemas.microsoft.com/office/drawing/2014/main" id="{8D40EC76-46F9-E178-9DF6-7783CE30F8E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741641918"/>
      </p:ext>
    </p:extLst>
  </p:cSld>
  <p:clrMapOvr>
    <a:masterClrMapping/>
  </p:clrMapOvr>
  <mc:AlternateContent xmlns:mc="http://schemas.openxmlformats.org/markup-compatibility/2006" xmlns:p14="http://schemas.microsoft.com/office/powerpoint/2010/main">
    <mc:Choice Requires="p14">
      <p:transition p14:dur="10" advTm="142837"/>
    </mc:Choice>
    <mc:Fallback xmlns="">
      <p:transition advTm="142837"/>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A4933-A89A-0834-ACA7-209BDEE8A8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271FB2-4AEA-CC15-DBFA-ED9EC2B2D67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4B0CD46F-430F-EF88-6572-21EF4F12DC4C}"/>
              </a:ext>
            </a:extLst>
          </p:cNvPr>
          <p:cNvSpPr txBox="1"/>
          <p:nvPr/>
        </p:nvSpPr>
        <p:spPr>
          <a:xfrm>
            <a:off x="2516041" y="944277"/>
            <a:ext cx="6978713" cy="646331"/>
          </a:xfrm>
          <a:prstGeom prst="rect">
            <a:avLst/>
          </a:prstGeom>
          <a:noFill/>
        </p:spPr>
        <p:txBody>
          <a:bodyPr wrap="square" rtlCol="0">
            <a:spAutoFit/>
          </a:bodyPr>
          <a:lstStyle/>
          <a:p>
            <a:pPr algn="ctr">
              <a:defRPr/>
            </a:pPr>
            <a:r>
              <a:rPr lang="en-US" sz="3600" b="1" dirty="0">
                <a:solidFill>
                  <a:srgbClr val="00B0F0"/>
                </a:solidFill>
                <a:latin typeface="Times New Roman" panose="02020603050405020304" pitchFamily="18" charset="0"/>
                <a:cs typeface="Arial" panose="020B0604020202020204" pitchFamily="34" charset="0"/>
              </a:rPr>
              <a:t>Privacy and Security Standards</a:t>
            </a:r>
          </a:p>
        </p:txBody>
      </p:sp>
      <p:sp>
        <p:nvSpPr>
          <p:cNvPr id="5" name="Rectangle 4">
            <a:extLst>
              <a:ext uri="{FF2B5EF4-FFF2-40B4-BE49-F238E27FC236}">
                <a16:creationId xmlns:a16="http://schemas.microsoft.com/office/drawing/2014/main" id="{8BFC75DC-63BE-CE04-0296-16FD56D579F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95145284-6F6B-2395-41E3-DB4ED10A9E5F}"/>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7E68E2C-8392-AA78-D5E4-2C8FFB7C22F4}"/>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D3BEEB81-3053-942B-162F-23BAF9A26B69}"/>
              </a:ext>
            </a:extLst>
          </p:cNvPr>
          <p:cNvSpPr txBox="1"/>
          <p:nvPr/>
        </p:nvSpPr>
        <p:spPr>
          <a:xfrm>
            <a:off x="919748" y="2121491"/>
            <a:ext cx="10084050" cy="3884205"/>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000" kern="100" dirty="0">
                <a:latin typeface="Times New Roman" panose="02020603050405020304" pitchFamily="18" charset="0"/>
                <a:cs typeface="Arial" panose="020B0604020202020204" pitchFamily="34" charset="0"/>
              </a:rPr>
              <a:t>When a patient restricts the release of healthcare information, the provider should obtain the patient’s signature on a consent form accepting financial responsibility for the cost of treatment. </a:t>
            </a:r>
          </a:p>
          <a:p>
            <a:pPr marL="342900" indent="-342900" algn="just">
              <a:lnSpc>
                <a:spcPct val="150000"/>
              </a:lnSpc>
              <a:spcAft>
                <a:spcPts val="600"/>
              </a:spcAft>
              <a:buFont typeface="Arial" panose="020B0604020202020204" pitchFamily="34" charset="0"/>
              <a:buChar char="•"/>
            </a:pPr>
            <a:r>
              <a:rPr lang="en-US" sz="2000" kern="100" dirty="0">
                <a:latin typeface="Times New Roman" panose="02020603050405020304" pitchFamily="18" charset="0"/>
                <a:cs typeface="Arial" panose="020B0604020202020204" pitchFamily="34" charset="0"/>
              </a:rPr>
              <a:t>An insurance company that is prohibited from reviewing patient records will probably refuse to reimburse the provider for a submitted claim. The signed consent form accepting financial responsibility allows the provider to collect payment from the patient.</a:t>
            </a:r>
          </a:p>
          <a:p>
            <a:pPr marL="342900" indent="-342900" algn="just">
              <a:lnSpc>
                <a:spcPct val="150000"/>
              </a:lnSpc>
              <a:spcAft>
                <a:spcPts val="600"/>
              </a:spcAft>
              <a:buFont typeface="Arial" panose="020B0604020202020204" pitchFamily="34" charset="0"/>
              <a:buChar char="•"/>
            </a:pPr>
            <a:r>
              <a:rPr lang="en-US" sz="2000" kern="100" dirty="0">
                <a:latin typeface="Times New Roman" panose="02020603050405020304" pitchFamily="18" charset="0"/>
                <a:cs typeface="Arial" panose="020B0604020202020204" pitchFamily="34" charset="0"/>
              </a:rPr>
              <a:t>If patient authorization is obtained, be sure the patient has signed an </a:t>
            </a:r>
            <a:r>
              <a:rPr lang="en-US" sz="2000" kern="100" dirty="0">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“authorization for release of medical information”</a:t>
            </a:r>
            <a:r>
              <a:rPr lang="en-US" sz="2000" kern="100" dirty="0">
                <a:latin typeface="Times New Roman" panose="02020603050405020304" pitchFamily="18" charset="0"/>
                <a:cs typeface="Arial" panose="020B0604020202020204" pitchFamily="34" charset="0"/>
              </a:rPr>
              <a:t> statement before completing the claim.</a:t>
            </a:r>
          </a:p>
        </p:txBody>
      </p:sp>
      <p:pic>
        <p:nvPicPr>
          <p:cNvPr id="7" name="Graphic 21">
            <a:extLst>
              <a:ext uri="{FF2B5EF4-FFF2-40B4-BE49-F238E27FC236}">
                <a16:creationId xmlns:a16="http://schemas.microsoft.com/office/drawing/2014/main" id="{0BFDA2AB-436C-99AD-47DC-33E7D6B2B06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139390913"/>
      </p:ext>
    </p:extLst>
  </p:cSld>
  <p:clrMapOvr>
    <a:masterClrMapping/>
  </p:clrMapOvr>
  <mc:AlternateContent xmlns:mc="http://schemas.openxmlformats.org/markup-compatibility/2006" xmlns:p14="http://schemas.microsoft.com/office/powerpoint/2010/main">
    <mc:Choice Requires="p14">
      <p:transition p14:dur="10" advTm="151834"/>
    </mc:Choice>
    <mc:Fallback xmlns="">
      <p:transition advTm="151834"/>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ABDAB4-28EA-0930-F4B5-8E871AE9699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E182644-0328-D55B-0473-4BDA04E38A8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B763EB3-17AA-8D53-9B96-2E695A62C646}"/>
              </a:ext>
            </a:extLst>
          </p:cNvPr>
          <p:cNvSpPr txBox="1"/>
          <p:nvPr/>
        </p:nvSpPr>
        <p:spPr>
          <a:xfrm>
            <a:off x="2516041" y="944277"/>
            <a:ext cx="6978713" cy="646331"/>
          </a:xfrm>
          <a:prstGeom prst="rect">
            <a:avLst/>
          </a:prstGeom>
          <a:noFill/>
        </p:spPr>
        <p:txBody>
          <a:bodyPr wrap="square" rtlCol="0">
            <a:spAutoFit/>
          </a:bodyPr>
          <a:lstStyle/>
          <a:p>
            <a:pPr algn="ctr">
              <a:defRPr/>
            </a:pPr>
            <a:r>
              <a:rPr lang="en-US" sz="3600" b="1" dirty="0">
                <a:solidFill>
                  <a:srgbClr val="00B0F0"/>
                </a:solidFill>
                <a:latin typeface="Times New Roman" panose="02020603050405020304" pitchFamily="18" charset="0"/>
                <a:cs typeface="Arial" panose="020B0604020202020204" pitchFamily="34" charset="0"/>
              </a:rPr>
              <a:t>Privacy and Security Standards</a:t>
            </a:r>
          </a:p>
        </p:txBody>
      </p:sp>
      <p:sp>
        <p:nvSpPr>
          <p:cNvPr id="5" name="Rectangle 4">
            <a:extLst>
              <a:ext uri="{FF2B5EF4-FFF2-40B4-BE49-F238E27FC236}">
                <a16:creationId xmlns:a16="http://schemas.microsoft.com/office/drawing/2014/main" id="{EF92A713-BFBC-DFF8-A0F2-858AEF8C515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94C04664-F5AE-D27C-F5BD-4586296DED0E}"/>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1A900D9-7F03-A497-DFC4-005FC2D3C22C}"/>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1B87F33F-3777-26AB-1718-0E766A3B4611}"/>
              </a:ext>
            </a:extLst>
          </p:cNvPr>
          <p:cNvSpPr txBox="1"/>
          <p:nvPr/>
        </p:nvSpPr>
        <p:spPr>
          <a:xfrm>
            <a:off x="919747" y="2121491"/>
            <a:ext cx="10245557" cy="3501984"/>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050" b="1" kern="100" dirty="0">
                <a:solidFill>
                  <a:srgbClr val="00B0F0"/>
                </a:solidFill>
                <a:latin typeface="Times New Roman" panose="02020603050405020304" pitchFamily="18" charset="0"/>
                <a:cs typeface="Arial" panose="020B0604020202020204" pitchFamily="34" charset="0"/>
              </a:rPr>
              <a:t>NOTE:</a:t>
            </a:r>
            <a:r>
              <a:rPr lang="en-US" sz="2050" kern="100" dirty="0">
                <a:latin typeface="Times New Roman" panose="02020603050405020304" pitchFamily="18" charset="0"/>
                <a:cs typeface="Arial" panose="020B0604020202020204" pitchFamily="34" charset="0"/>
              </a:rPr>
              <a:t> Although security and privacy are linked, be sure you do not confuse the purpose of each rule. </a:t>
            </a:r>
          </a:p>
          <a:p>
            <a:pPr marL="342900" indent="-342900" algn="just">
              <a:lnSpc>
                <a:spcPct val="150000"/>
              </a:lnSpc>
              <a:spcAft>
                <a:spcPts val="600"/>
              </a:spcAft>
              <a:buFont typeface="Arial" panose="020B0604020202020204" pitchFamily="34" charset="0"/>
              <a:buChar char="•"/>
            </a:pPr>
            <a:r>
              <a:rPr lang="en-US" sz="2050" kern="100" dirty="0">
                <a:latin typeface="Times New Roman" panose="02020603050405020304" pitchFamily="18" charset="0"/>
                <a:cs typeface="Arial" panose="020B0604020202020204" pitchFamily="34" charset="0"/>
              </a:rPr>
              <a:t>The </a:t>
            </a:r>
            <a:r>
              <a:rPr lang="en-US" sz="2050" b="1" kern="100" dirty="0">
                <a:solidFill>
                  <a:srgbClr val="00B0F0"/>
                </a:solidFill>
                <a:latin typeface="Times New Roman" panose="02020603050405020304" pitchFamily="18" charset="0"/>
                <a:cs typeface="Arial" panose="020B0604020202020204" pitchFamily="34" charset="0"/>
              </a:rPr>
              <a:t>security rule </a:t>
            </a:r>
            <a:r>
              <a:rPr lang="en-US" sz="2050" kern="100" dirty="0">
                <a:latin typeface="Times New Roman" panose="02020603050405020304" pitchFamily="18" charset="0"/>
                <a:cs typeface="Arial" panose="020B0604020202020204" pitchFamily="34" charset="0"/>
              </a:rPr>
              <a:t>defines administrative, physical, and technical safeguards to protect the availability, confidentiality, and integrity of electronic protected health information (PHI). </a:t>
            </a:r>
          </a:p>
          <a:p>
            <a:pPr marL="342900" indent="-342900" algn="just">
              <a:lnSpc>
                <a:spcPct val="150000"/>
              </a:lnSpc>
              <a:spcAft>
                <a:spcPts val="600"/>
              </a:spcAft>
              <a:buFont typeface="Arial" panose="020B0604020202020204" pitchFamily="34" charset="0"/>
              <a:buChar char="•"/>
            </a:pPr>
            <a:r>
              <a:rPr lang="en-US" sz="2050" kern="100" dirty="0">
                <a:latin typeface="Times New Roman" panose="02020603050405020304" pitchFamily="18" charset="0"/>
                <a:cs typeface="Arial" panose="020B0604020202020204" pitchFamily="34" charset="0"/>
              </a:rPr>
              <a:t>The </a:t>
            </a:r>
            <a:r>
              <a:rPr lang="en-US" sz="2050" b="1" kern="100" dirty="0">
                <a:solidFill>
                  <a:srgbClr val="00B0F0"/>
                </a:solidFill>
                <a:latin typeface="Times New Roman" panose="02020603050405020304" pitchFamily="18" charset="0"/>
                <a:cs typeface="Arial" panose="020B0604020202020204" pitchFamily="34" charset="0"/>
              </a:rPr>
              <a:t>privacy rule </a:t>
            </a:r>
            <a:r>
              <a:rPr lang="en-US" sz="2050" kern="100" dirty="0">
                <a:latin typeface="Times New Roman" panose="02020603050405020304" pitchFamily="18" charset="0"/>
                <a:cs typeface="Arial" panose="020B0604020202020204" pitchFamily="34" charset="0"/>
              </a:rPr>
              <a:t>establishes standards for how PHI should be controlled, by indicating authorized uses (e.g., continuity of care) and disclosures (e.g., third-party reimbursement) and patients’ rights with respect to their health information (e.g., patient access).</a:t>
            </a:r>
          </a:p>
        </p:txBody>
      </p:sp>
      <p:pic>
        <p:nvPicPr>
          <p:cNvPr id="7" name="Graphic 21">
            <a:extLst>
              <a:ext uri="{FF2B5EF4-FFF2-40B4-BE49-F238E27FC236}">
                <a16:creationId xmlns:a16="http://schemas.microsoft.com/office/drawing/2014/main" id="{D05152A6-1EAD-5B48-90A6-08425A45AA6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781928955"/>
      </p:ext>
    </p:extLst>
  </p:cSld>
  <p:clrMapOvr>
    <a:masterClrMapping/>
  </p:clrMapOvr>
  <mc:AlternateContent xmlns:mc="http://schemas.openxmlformats.org/markup-compatibility/2006" xmlns:p14="http://schemas.microsoft.com/office/powerpoint/2010/main">
    <mc:Choice Requires="p14">
      <p:transition p14:dur="10" advTm="157359"/>
    </mc:Choice>
    <mc:Fallback xmlns="">
      <p:transition advTm="157359"/>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E95AA1-36F1-BAED-3C17-E900EB0BF5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895F43-1C44-DBF6-BF43-16CACBAA8BA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CCE6EAD6-3169-B76A-82E3-C5A8EE1AF301}"/>
              </a:ext>
            </a:extLst>
          </p:cNvPr>
          <p:cNvSpPr txBox="1"/>
          <p:nvPr/>
        </p:nvSpPr>
        <p:spPr>
          <a:xfrm>
            <a:off x="2871140" y="935396"/>
            <a:ext cx="697871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Retention of Records</a:t>
            </a:r>
            <a:endParaRPr kumimoji="0" lang="en-US" sz="40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3566FAC-205B-6522-799D-43A4F397172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3A4BCD2-8EF5-6BA8-12C1-FEFF25FA4326}"/>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BC941F-D7A0-7209-4D2A-7C07DAE0B111}"/>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04</a:t>
            </a:r>
          </a:p>
        </p:txBody>
      </p:sp>
      <p:pic>
        <p:nvPicPr>
          <p:cNvPr id="7" name="Graphic 21">
            <a:extLst>
              <a:ext uri="{FF2B5EF4-FFF2-40B4-BE49-F238E27FC236}">
                <a16:creationId xmlns:a16="http://schemas.microsoft.com/office/drawing/2014/main" id="{BDD0DD3F-CC5B-A9D7-96FD-BFCD739CDCB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 up of a card&#10;&#10;AI-generated content may be incorrect.">
            <a:extLst>
              <a:ext uri="{FF2B5EF4-FFF2-40B4-BE49-F238E27FC236}">
                <a16:creationId xmlns:a16="http://schemas.microsoft.com/office/drawing/2014/main" id="{D7CBB561-8FCF-5A03-5573-356703B245C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5855" y="2441585"/>
            <a:ext cx="10575569" cy="2931552"/>
          </a:xfrm>
          <a:prstGeom prst="rect">
            <a:avLst/>
          </a:prstGeom>
        </p:spPr>
      </p:pic>
    </p:spTree>
    <p:custDataLst>
      <p:tags r:id="rId1"/>
    </p:custDataLst>
    <p:extLst>
      <p:ext uri="{BB962C8B-B14F-4D97-AF65-F5344CB8AC3E}">
        <p14:creationId xmlns:p14="http://schemas.microsoft.com/office/powerpoint/2010/main" val="608242908"/>
      </p:ext>
    </p:extLst>
  </p:cSld>
  <p:clrMapOvr>
    <a:masterClrMapping/>
  </p:clrMapOvr>
  <mc:AlternateContent xmlns:mc="http://schemas.openxmlformats.org/markup-compatibility/2006" xmlns:p14="http://schemas.microsoft.com/office/powerpoint/2010/main">
    <mc:Choice Requires="p14">
      <p:transition p14:dur="10" advTm="141897"/>
    </mc:Choice>
    <mc:Fallback xmlns="">
      <p:transition advTm="141897"/>
    </mc:Fallback>
  </mc:AlternateContent>
  <p:extLst>
    <p:ext uri="{3A86A75C-4F4B-4683-9AE1-C65F6400EC91}">
      <p14:laserTraceLst xmlns:p14="http://schemas.microsoft.com/office/powerpoint/2010/main">
        <p14:tracePtLst>
          <p14:tracePt t="46625" x="4295775" y="6224588"/>
          <p14:tracePt t="47091" x="946150" y="6530975"/>
          <p14:tracePt t="47114" x="709613" y="5984875"/>
          <p14:tracePt t="47121" x="692150" y="5875338"/>
          <p14:tracePt t="47130" x="692150" y="5802313"/>
          <p14:tracePt t="47145" x="692150" y="5675313"/>
          <p14:tracePt t="47162" x="746125" y="5584825"/>
          <p14:tracePt t="47179" x="819150" y="5530850"/>
          <p14:tracePt t="47195" x="873125" y="5494338"/>
          <p14:tracePt t="47213" x="928688" y="5475288"/>
          <p14:tracePt t="47216" x="946150" y="5475288"/>
          <p14:tracePt t="47228" x="946150" y="5457825"/>
          <p14:tracePt t="47245" x="982663" y="5438775"/>
          <p14:tracePt t="47248" x="1000125" y="5438775"/>
          <p14:tracePt t="47261" x="1036638" y="5438775"/>
          <p14:tracePt t="47264" x="1036638" y="5421313"/>
          <p14:tracePt t="47280" x="1055688" y="5421313"/>
          <p14:tracePt t="47296" x="1092200" y="5421313"/>
          <p14:tracePt t="47313" x="1128713" y="5402263"/>
          <p14:tracePt t="47330" x="1182688" y="5384800"/>
          <p14:tracePt t="47345" x="1255713" y="5384800"/>
          <p14:tracePt t="47361" x="1328738" y="5384800"/>
          <p14:tracePt t="47378" x="1401763" y="5365750"/>
          <p14:tracePt t="47394" x="1473200" y="5348288"/>
          <p14:tracePt t="47412" x="1546225" y="5348288"/>
          <p14:tracePt t="47429" x="1619250" y="5329238"/>
          <p14:tracePt t="47431" x="1655763" y="5311775"/>
          <p14:tracePt t="47445" x="1692275" y="5294313"/>
          <p14:tracePt t="47448" x="1746250" y="5294313"/>
          <p14:tracePt t="47461" x="1765300" y="5294313"/>
          <p14:tracePt t="47464" x="1801813" y="5257800"/>
          <p14:tracePt t="47479" x="1838325" y="5238750"/>
          <p14:tracePt t="47482" x="1874838" y="5221288"/>
          <p14:tracePt t="47496" x="1911350" y="5165725"/>
          <p14:tracePt t="47512" x="1965325" y="5111750"/>
          <p14:tracePt t="47529" x="2001838" y="5092700"/>
          <p14:tracePt t="47545" x="2019300" y="5057775"/>
          <p14:tracePt t="47561" x="2038350" y="5057775"/>
          <p14:tracePt t="47578" x="2055813" y="5021263"/>
          <p14:tracePt t="47595" x="2074863" y="5002213"/>
          <p14:tracePt t="47611" x="2111375" y="5002213"/>
          <p14:tracePt t="47628" x="2128838" y="4984750"/>
          <p14:tracePt t="47645" x="2165350" y="4948238"/>
          <p14:tracePt t="47671" x="2184400" y="4929188"/>
          <p14:tracePt t="47687" x="2184400" y="4911725"/>
          <p14:tracePt t="47703" x="2201863" y="4892675"/>
          <p14:tracePt t="47735" x="2219325" y="4857750"/>
          <p14:tracePt t="47744" x="2219325" y="4838700"/>
          <p14:tracePt t="47761" x="2274888" y="4802188"/>
          <p14:tracePt t="47778" x="2292350" y="4765675"/>
          <p14:tracePt t="47795" x="2311400" y="4748213"/>
          <p14:tracePt t="47811" x="2347913" y="4711700"/>
          <p14:tracePt t="48031" x="2365375" y="4692650"/>
          <p14:tracePt t="48047" x="2384425" y="4692650"/>
          <p14:tracePt t="48055" x="2401888" y="4692650"/>
          <p14:tracePt t="48064" x="2420938" y="4692650"/>
          <p14:tracePt t="48087" x="2438400" y="4692650"/>
          <p14:tracePt t="48103" x="2474913" y="4692650"/>
          <p14:tracePt t="48135" x="2492375" y="4692650"/>
          <p14:tracePt t="48151" x="2528888" y="4692650"/>
          <p14:tracePt t="48183" x="2547938" y="4692650"/>
          <p14:tracePt t="48208" x="2584450" y="4692650"/>
          <p14:tracePt t="48231" x="2601913" y="4692650"/>
          <p14:tracePt t="48247" x="2638425" y="4692650"/>
          <p14:tracePt t="48263" x="2657475" y="4692650"/>
          <p14:tracePt t="48279" x="2674938" y="4692650"/>
          <p14:tracePt t="48287" x="2692400" y="4692650"/>
          <p14:tracePt t="48312" x="2711450" y="4692650"/>
          <p14:tracePt t="48319" x="2728913" y="4675188"/>
          <p14:tracePt t="48328" x="2747963" y="4675188"/>
          <p14:tracePt t="48351" x="2765425" y="4675188"/>
          <p14:tracePt t="48361" x="2784475" y="4675188"/>
          <p14:tracePt t="48378" x="2801938" y="4656138"/>
          <p14:tracePt t="48395" x="2820988" y="4656138"/>
          <p14:tracePt t="48424" x="2838450" y="4638675"/>
          <p14:tracePt t="48434" x="2857500" y="4638675"/>
          <p14:tracePt t="48445" x="2857500" y="4621213"/>
          <p14:tracePt t="48462" x="2874963" y="4602163"/>
          <p14:tracePt t="48465" x="2874963" y="4584700"/>
          <p14:tracePt t="48479" x="2911475" y="4565650"/>
          <p14:tracePt t="48495" x="2911475" y="4529138"/>
          <p14:tracePt t="48512" x="2928938" y="4529138"/>
          <p14:tracePt t="48528" x="2928938" y="4511675"/>
          <p14:tracePt t="48560" x="2928938" y="4475163"/>
          <p14:tracePt t="48583" x="2928938" y="4456113"/>
          <p14:tracePt t="48599" x="2928938" y="4438650"/>
          <p14:tracePt t="48608" x="2928938" y="4421188"/>
          <p14:tracePt t="48623" x="2911475" y="4384675"/>
          <p14:tracePt t="48639" x="2911475" y="4365625"/>
          <p14:tracePt t="48648" x="2911475" y="4348163"/>
          <p14:tracePt t="48663" x="2911475" y="4329113"/>
          <p14:tracePt t="48679" x="2911475" y="4311650"/>
          <p14:tracePt t="48681" x="2894013" y="4275138"/>
          <p14:tracePt t="48696" x="2874963" y="4219575"/>
          <p14:tracePt t="48712" x="2874963" y="4184650"/>
          <p14:tracePt t="48729" x="2857500" y="4148138"/>
          <p14:tracePt t="48745" x="2857500" y="4111625"/>
          <p14:tracePt t="48762" x="2838450" y="4056063"/>
          <p14:tracePt t="48783" x="2838450" y="4019550"/>
          <p14:tracePt t="48795" x="2838450" y="4002088"/>
          <p14:tracePt t="48812" x="2820988" y="4002088"/>
          <p14:tracePt t="48847" x="2801938" y="3965575"/>
          <p14:tracePt t="48863" x="2784475" y="3965575"/>
          <p14:tracePt t="48879" x="2784475" y="3948113"/>
          <p14:tracePt t="48935" x="2765425" y="3948113"/>
          <p14:tracePt t="48943" x="2747963" y="3948113"/>
          <p14:tracePt t="48960" x="2728913" y="3948113"/>
          <p14:tracePt t="48983" x="2711450" y="3948113"/>
          <p14:tracePt t="48992" x="2674938" y="3948113"/>
          <p14:tracePt t="49008" x="2657475" y="3948113"/>
          <p14:tracePt t="49016" x="2638425" y="3948113"/>
          <p14:tracePt t="49029" x="2620963" y="3965575"/>
          <p14:tracePt t="49047" x="2601913" y="3983038"/>
          <p14:tracePt t="49063" x="2584450" y="3983038"/>
          <p14:tracePt t="49080" x="2565400" y="4002088"/>
          <p14:tracePt t="49160" x="2547938" y="4019550"/>
          <p14:tracePt t="49224" x="2528888" y="4019550"/>
          <p14:tracePt t="49263" x="2511425" y="4038600"/>
          <p14:tracePt t="49279" x="2492375" y="4056063"/>
          <p14:tracePt t="49303" x="2474913" y="4075113"/>
          <p14:tracePt t="49312" x="2474913" y="4092575"/>
          <p14:tracePt t="49329" x="2455863" y="4148138"/>
          <p14:tracePt t="49345" x="2438400" y="4238625"/>
          <p14:tracePt t="49362" x="2438400" y="4329113"/>
          <p14:tracePt t="49378" x="2438400" y="4402138"/>
          <p14:tracePt t="49395" x="2455863" y="4438650"/>
          <p14:tracePt t="49412" x="2474913" y="4456113"/>
          <p14:tracePt t="49447" x="2474913" y="4511675"/>
          <p14:tracePt t="49455" x="2492375" y="4511675"/>
          <p14:tracePt t="49495" x="2511425" y="4529138"/>
          <p14:tracePt t="49505" x="2528888" y="4529138"/>
          <p14:tracePt t="49515" x="2547938" y="4529138"/>
          <p14:tracePt t="49528" x="2565400" y="4565650"/>
          <p14:tracePt t="49545" x="2584450" y="4565650"/>
          <p14:tracePt t="49567" x="2601913" y="4565650"/>
          <p14:tracePt t="49578" x="2620963" y="4565650"/>
          <p14:tracePt t="49595" x="2638425" y="4565650"/>
          <p14:tracePt t="49612" x="2674938" y="4565650"/>
          <p14:tracePt t="49629" x="2692400" y="4565650"/>
          <p14:tracePt t="49645" x="2711450" y="4565650"/>
          <p14:tracePt t="49662" x="2747963" y="4565650"/>
          <p14:tracePt t="49680" x="2784475" y="4565650"/>
          <p14:tracePt t="49697" x="2801938" y="4565650"/>
          <p14:tracePt t="49712" x="2820988" y="4565650"/>
          <p14:tracePt t="49729" x="2838450" y="4565650"/>
          <p14:tracePt t="49745" x="2857500" y="4565650"/>
          <p14:tracePt t="49762" x="2874963" y="4565650"/>
          <p14:tracePt t="49778" x="2894013" y="4565650"/>
          <p14:tracePt t="49795" x="2928938" y="4529138"/>
          <p14:tracePt t="49812" x="3001963" y="4475163"/>
          <p14:tracePt t="49828" x="3057525" y="4384675"/>
          <p14:tracePt t="49845" x="3111500" y="4329113"/>
          <p14:tracePt t="49848" x="3130550" y="4256088"/>
          <p14:tracePt t="49862" x="3167063" y="4238625"/>
          <p14:tracePt t="49865" x="3167063" y="4219575"/>
          <p14:tracePt t="49879" x="3167063" y="4202113"/>
          <p14:tracePt t="49881" x="3167063" y="4184650"/>
          <p14:tracePt t="49895" x="3184525" y="4165600"/>
          <p14:tracePt t="49912" x="3184525" y="4148138"/>
          <p14:tracePt t="49935" x="3184525" y="4129088"/>
          <p14:tracePt t="49945" x="3167063" y="4129088"/>
          <p14:tracePt t="49961" x="3148013" y="4129088"/>
          <p14:tracePt t="49979" x="3111500" y="4111625"/>
          <p14:tracePt t="49995" x="3074988" y="4111625"/>
          <p14:tracePt t="50011" x="3021013" y="4092575"/>
          <p14:tracePt t="50028" x="2984500" y="4038600"/>
          <p14:tracePt t="50044" x="2928938" y="3983038"/>
          <p14:tracePt t="50061" x="2874963" y="3965575"/>
          <p14:tracePt t="50064" x="2857500" y="3929063"/>
          <p14:tracePt t="50078" x="2820988" y="3929063"/>
          <p14:tracePt t="50095" x="2801938" y="3929063"/>
          <p14:tracePt t="50097" x="2765425" y="3911600"/>
          <p14:tracePt t="50113" x="2747963" y="3911600"/>
          <p14:tracePt t="50129" x="2711450" y="3911600"/>
          <p14:tracePt t="50146" x="2692400" y="3911600"/>
          <p14:tracePt t="50162" x="2638425" y="3911600"/>
          <p14:tracePt t="50179" x="2620963" y="3911600"/>
          <p14:tracePt t="50195" x="2601913" y="3911600"/>
          <p14:tracePt t="50212" x="2565400" y="3911600"/>
          <p14:tracePt t="50228" x="2565400" y="3929063"/>
          <p14:tracePt t="50245" x="2547938" y="3929063"/>
          <p14:tracePt t="50263" x="2511425" y="3929063"/>
          <p14:tracePt t="50278" x="2511425" y="3948113"/>
          <p14:tracePt t="50280" x="2492375" y="3948113"/>
          <p14:tracePt t="50296" x="2455863" y="3965575"/>
          <p14:tracePt t="50312" x="2438400" y="3983038"/>
          <p14:tracePt t="50328" x="2401888" y="4002088"/>
          <p14:tracePt t="50345" x="2384425" y="4056063"/>
          <p14:tracePt t="50362" x="2328863" y="4075113"/>
          <p14:tracePt t="50378" x="2255838" y="4165600"/>
          <p14:tracePt t="50395" x="2238375" y="4202113"/>
          <p14:tracePt t="50411" x="2238375" y="4219575"/>
          <p14:tracePt t="50429" x="2219325" y="4256088"/>
          <p14:tracePt t="50432" x="2201863" y="4329113"/>
          <p14:tracePt t="50447" x="2184400" y="4365625"/>
          <p14:tracePt t="50462" x="2184400" y="4384675"/>
          <p14:tracePt t="50464" x="2184400" y="4421188"/>
          <p14:tracePt t="50487" x="2201863" y="4456113"/>
          <p14:tracePt t="50503" x="2219325" y="4475163"/>
          <p14:tracePt t="50513" x="2219325" y="4492625"/>
          <p14:tracePt t="50528" x="2255838" y="4548188"/>
          <p14:tracePt t="50546" x="2292350" y="4548188"/>
          <p14:tracePt t="50561" x="2328863" y="4548188"/>
          <p14:tracePt t="50578" x="2347913" y="4548188"/>
          <p14:tracePt t="50594" x="2384425" y="4548188"/>
          <p14:tracePt t="50611" x="2401888" y="4548188"/>
          <p14:tracePt t="50628" x="2438400" y="4548188"/>
          <p14:tracePt t="50645" x="2492375" y="4548188"/>
          <p14:tracePt t="50662" x="2511425" y="4548188"/>
          <p14:tracePt t="50665" x="2528888" y="4548188"/>
          <p14:tracePt t="50680" x="2547938" y="4548188"/>
          <p14:tracePt t="50696" x="2601913" y="4548188"/>
          <p14:tracePt t="50713" x="2657475" y="4548188"/>
          <p14:tracePt t="50728" x="2674938" y="4548188"/>
          <p14:tracePt t="50746" x="2711450" y="4548188"/>
          <p14:tracePt t="50762" x="2765425" y="4548188"/>
          <p14:tracePt t="50778" x="2801938" y="4548188"/>
          <p14:tracePt t="50794" x="2838450" y="4548188"/>
          <p14:tracePt t="50811" x="2857500" y="4548188"/>
          <p14:tracePt t="50840" x="2874963" y="4548188"/>
          <p14:tracePt t="50871" x="2894013" y="4548188"/>
          <p14:tracePt t="50879" x="2911475" y="4529138"/>
          <p14:tracePt t="50903" x="2928938" y="4529138"/>
          <p14:tracePt t="50975" x="2947988" y="4529138"/>
          <p14:tracePt t="51047" x="2984500" y="4529138"/>
          <p14:tracePt t="51063" x="3001963" y="4529138"/>
          <p14:tracePt t="51079" x="3038475" y="4529138"/>
          <p14:tracePt t="51088" x="3057525" y="4529138"/>
          <p14:tracePt t="51099" x="3074988" y="4529138"/>
          <p14:tracePt t="51113" x="3148013" y="4548188"/>
          <p14:tracePt t="51129" x="3221038" y="4565650"/>
          <p14:tracePt t="51145" x="3294063" y="4584700"/>
          <p14:tracePt t="51162" x="3384550" y="4621213"/>
          <p14:tracePt t="51179" x="3421063" y="4638675"/>
          <p14:tracePt t="51208" x="3457575" y="4656138"/>
          <p14:tracePt t="51223" x="3475038" y="4675188"/>
          <p14:tracePt t="51327" x="3403600" y="4692650"/>
          <p14:tracePt t="51335" x="3384550" y="4711700"/>
          <p14:tracePt t="51344" x="3348038" y="4729163"/>
          <p14:tracePt t="51362" x="3238500" y="4765675"/>
          <p14:tracePt t="51378" x="3148013" y="4821238"/>
          <p14:tracePt t="51396" x="3038475" y="4821238"/>
          <p14:tracePt t="51412" x="2947988" y="4838700"/>
          <p14:tracePt t="51429" x="2838450" y="4875213"/>
          <p14:tracePt t="51445" x="2801938" y="4875213"/>
          <p14:tracePt t="51448" x="2728913" y="4875213"/>
          <p14:tracePt t="51462" x="2692400" y="4875213"/>
          <p14:tracePt t="51465" x="2638425" y="4875213"/>
          <p14:tracePt t="51478" x="2584450" y="4875213"/>
          <p14:tracePt t="51482" x="2528888" y="4857750"/>
          <p14:tracePt t="51497" x="2420938" y="4838700"/>
          <p14:tracePt t="51514" x="2347913" y="4838700"/>
          <p14:tracePt t="51528" x="2311400" y="4802188"/>
          <p14:tracePt t="51545" x="2274888" y="4784725"/>
          <p14:tracePt t="51562" x="2255838" y="4784725"/>
          <p14:tracePt t="51578" x="2219325" y="4784725"/>
          <p14:tracePt t="51595" x="2201863" y="4784725"/>
          <p14:tracePt t="51611" x="2184400" y="4784725"/>
          <p14:tracePt t="51628" x="2147888" y="4765675"/>
          <p14:tracePt t="51647" x="2147888" y="4748213"/>
          <p14:tracePt t="51743" x="2147888" y="4729163"/>
          <p14:tracePt t="51767" x="2165350" y="4729163"/>
          <p14:tracePt t="51777" x="2184400" y="4711700"/>
          <p14:tracePt t="51785" x="2219325" y="4692650"/>
          <p14:tracePt t="51794" x="2255838" y="4675188"/>
          <p14:tracePt t="51811" x="2292350" y="4656138"/>
          <p14:tracePt t="51828" x="2328863" y="4638675"/>
          <p14:tracePt t="51846" x="2347913" y="4621213"/>
          <p14:tracePt t="51848" x="2384425" y="4602163"/>
          <p14:tracePt t="51863" x="2420938" y="4602163"/>
          <p14:tracePt t="51879" x="2438400" y="4565650"/>
          <p14:tracePt t="51881" x="2474913" y="4565650"/>
          <p14:tracePt t="51896" x="2565400" y="4529138"/>
          <p14:tracePt t="51913" x="2620963" y="4492625"/>
          <p14:tracePt t="51928" x="2657475" y="4475163"/>
          <p14:tracePt t="51945" x="2674938" y="4456113"/>
          <p14:tracePt t="51962" x="2692400" y="4438650"/>
          <p14:tracePt t="51983" x="2711450" y="4438650"/>
          <p14:tracePt t="52008" x="2728913" y="4438650"/>
          <p14:tracePt t="52023" x="2747963" y="4438650"/>
          <p14:tracePt t="52031" x="2765425" y="4421188"/>
          <p14:tracePt t="52047" x="2784475" y="4421188"/>
          <p14:tracePt t="52062" x="2801938" y="4421188"/>
          <p14:tracePt t="52078" x="2820988" y="4421188"/>
          <p14:tracePt t="52095" x="2838450" y="4402138"/>
          <p14:tracePt t="52113" x="2857500" y="4402138"/>
          <p14:tracePt t="52129" x="2874963" y="4402138"/>
          <p14:tracePt t="52145" x="2894013" y="4402138"/>
          <p14:tracePt t="52162" x="2911475" y="4402138"/>
          <p14:tracePt t="52179" x="2928938" y="4402138"/>
          <p14:tracePt t="52208" x="2947988" y="4402138"/>
          <p14:tracePt t="52216" x="2965450" y="4402138"/>
          <p14:tracePt t="52247" x="2984500" y="4402138"/>
          <p14:tracePt t="52255" x="3001963" y="4402138"/>
          <p14:tracePt t="52263" x="3021013" y="4402138"/>
          <p14:tracePt t="52280" x="3038475" y="4402138"/>
          <p14:tracePt t="52296" x="3094038" y="4402138"/>
          <p14:tracePt t="52312" x="3130550" y="4438650"/>
          <p14:tracePt t="52329" x="3238500" y="4475163"/>
          <p14:tracePt t="52345" x="3275013" y="4492625"/>
          <p14:tracePt t="52361" x="3311525" y="4529138"/>
          <p14:tracePt t="52379" x="3348038" y="4529138"/>
          <p14:tracePt t="52395" x="3384550" y="4529138"/>
          <p14:tracePt t="52413" x="3403600" y="4529138"/>
          <p14:tracePt t="52429" x="3438525" y="4529138"/>
          <p14:tracePt t="52445" x="3457575" y="4529138"/>
          <p14:tracePt t="52448" x="3475038" y="4529138"/>
          <p14:tracePt t="52462" x="3494088" y="4529138"/>
          <p14:tracePt t="52479" x="3511550" y="4529138"/>
          <p14:tracePt t="52503" x="3548063" y="4529138"/>
          <p14:tracePt t="52672" x="3548063" y="4548188"/>
          <p14:tracePt t="52695" x="3530600" y="4565650"/>
          <p14:tracePt t="52703" x="3511550" y="4565650"/>
          <p14:tracePt t="52712" x="3511550" y="4584700"/>
          <p14:tracePt t="52729" x="3475038" y="4584700"/>
          <p14:tracePt t="52745" x="3421063" y="4602163"/>
          <p14:tracePt t="52762" x="3348038" y="4656138"/>
          <p14:tracePt t="52778" x="3330575" y="4656138"/>
          <p14:tracePt t="52795" x="3294063" y="4675188"/>
          <p14:tracePt t="52812" x="3238500" y="4692650"/>
          <p14:tracePt t="52828" x="3201988" y="4711700"/>
          <p14:tracePt t="52845" x="3074988" y="4729163"/>
          <p14:tracePt t="52848" x="3021013" y="4748213"/>
          <p14:tracePt t="52862" x="3001963" y="4765675"/>
          <p14:tracePt t="52864" x="2965450" y="4765675"/>
          <p14:tracePt t="52878" x="2874963" y="4765675"/>
          <p14:tracePt t="52881" x="2857500" y="4784725"/>
          <p14:tracePt t="52895" x="2838450" y="4784725"/>
          <p14:tracePt t="52898" x="2784475" y="4784725"/>
          <p14:tracePt t="52913" x="2692400" y="4784725"/>
          <p14:tracePt t="52929" x="2620963" y="4784725"/>
          <p14:tracePt t="52946" x="2492375" y="4748213"/>
          <p14:tracePt t="52961" x="2311400" y="4711700"/>
          <p14:tracePt t="52979" x="2128838" y="4656138"/>
          <p14:tracePt t="52995" x="2038350" y="4621213"/>
          <p14:tracePt t="53012" x="1965325" y="4602163"/>
          <p14:tracePt t="53247" x="1965325" y="4584700"/>
          <p14:tracePt t="53255" x="1982788" y="4584700"/>
          <p14:tracePt t="53263" x="2001838" y="4584700"/>
          <p14:tracePt t="53279" x="2038350" y="4584700"/>
          <p14:tracePt t="53296" x="2128838" y="4565650"/>
          <p14:tracePt t="53298" x="2201863" y="4565650"/>
          <p14:tracePt t="53312" x="2384425" y="4565650"/>
          <p14:tracePt t="53329" x="2547938" y="4565650"/>
          <p14:tracePt t="53345" x="2692400" y="4565650"/>
          <p14:tracePt t="53362" x="2838450" y="4565650"/>
          <p14:tracePt t="53378" x="2965450" y="4565650"/>
          <p14:tracePt t="53395" x="3111500" y="4565650"/>
          <p14:tracePt t="53413" x="3257550" y="4565650"/>
          <p14:tracePt t="53428" x="3367088" y="4584700"/>
          <p14:tracePt t="53445" x="3511550" y="4602163"/>
          <p14:tracePt t="53448" x="3603625" y="4602163"/>
          <p14:tracePt t="53461" x="3657600" y="4621213"/>
          <p14:tracePt t="53464" x="3711575" y="4621213"/>
          <p14:tracePt t="53479" x="3784600" y="4621213"/>
          <p14:tracePt t="53495" x="3803650" y="4621213"/>
          <p14:tracePt t="53519" x="3821113" y="4621213"/>
          <p14:tracePt t="53695" x="3803650" y="4621213"/>
          <p14:tracePt t="53703" x="3784600" y="4638675"/>
          <p14:tracePt t="53712" x="3767138" y="4638675"/>
          <p14:tracePt t="53729" x="3657600" y="4656138"/>
          <p14:tracePt t="53745" x="3530600" y="4675188"/>
          <p14:tracePt t="53763" x="3421063" y="4692650"/>
          <p14:tracePt t="53778" x="3238500" y="4711700"/>
          <p14:tracePt t="53795" x="3038475" y="4748213"/>
          <p14:tracePt t="53812" x="2838450" y="4748213"/>
          <p14:tracePt t="53829" x="2657475" y="4748213"/>
          <p14:tracePt t="53832" x="2511425" y="4748213"/>
          <p14:tracePt t="53845" x="2438400" y="4729163"/>
          <p14:tracePt t="53848" x="2328863" y="4711700"/>
          <p14:tracePt t="53863" x="2255838" y="4692650"/>
          <p14:tracePt t="53865" x="2201863" y="4656138"/>
          <p14:tracePt t="53879" x="2147888" y="4656138"/>
          <p14:tracePt t="53881" x="2092325" y="4656138"/>
          <p14:tracePt t="53896" x="2055813" y="4656138"/>
          <p14:tracePt t="54143" x="2074863" y="4638675"/>
          <p14:tracePt t="54176" x="2092325" y="4638675"/>
          <p14:tracePt t="54183" x="2092325" y="4621213"/>
          <p14:tracePt t="54195" x="2128838" y="4621213"/>
          <p14:tracePt t="54211" x="2147888" y="4602163"/>
          <p14:tracePt t="54239" x="2165350" y="4602163"/>
          <p14:tracePt t="54263" x="2165350" y="4584700"/>
          <p14:tracePt t="56279" x="2201863" y="4584700"/>
          <p14:tracePt t="66935" x="2201863" y="4565650"/>
          <p14:tracePt t="66999" x="2219325" y="4565650"/>
          <p14:tracePt t="67008" x="2238375" y="4565650"/>
          <p14:tracePt t="67016" x="2255838" y="4565650"/>
          <p14:tracePt t="67029" x="2292350" y="4548188"/>
          <p14:tracePt t="67032" x="2311400" y="4548188"/>
          <p14:tracePt t="67046" x="2328863" y="4529138"/>
          <p14:tracePt t="67049" x="2365375" y="4529138"/>
          <p14:tracePt t="67063" x="2401888" y="4529138"/>
          <p14:tracePt t="67087" x="2420938" y="4529138"/>
          <p14:tracePt t="67151" x="2455863" y="4529138"/>
          <p14:tracePt t="67162" x="2455863" y="4511675"/>
          <p14:tracePt t="67199" x="2474913" y="4511675"/>
          <p14:tracePt t="67431" x="2511425" y="4511675"/>
          <p14:tracePt t="67471" x="2528888" y="4511675"/>
          <p14:tracePt t="67527" x="2565400" y="4511675"/>
          <p14:tracePt t="67559" x="2584450" y="4511675"/>
          <p14:tracePt t="67583" x="2620963" y="4511675"/>
          <p14:tracePt t="67599" x="2638425" y="4511675"/>
          <p14:tracePt t="67615" x="2657475" y="4511675"/>
          <p14:tracePt t="67623" x="2674938" y="4511675"/>
          <p14:tracePt t="67631" x="2692400" y="4511675"/>
          <p14:tracePt t="67645" x="2711450" y="4511675"/>
          <p14:tracePt t="67648" x="2728913" y="4511675"/>
          <p14:tracePt t="67663" x="2747963" y="4511675"/>
          <p14:tracePt t="67666" x="2765425" y="4511675"/>
          <p14:tracePt t="67679" x="2801938" y="4511675"/>
          <p14:tracePt t="67696" x="2838450" y="4511675"/>
          <p14:tracePt t="67713" x="2874963" y="4511675"/>
          <p14:tracePt t="67729" x="2911475" y="4511675"/>
          <p14:tracePt t="67745" x="2947988" y="4511675"/>
          <p14:tracePt t="67762" x="2965450" y="4511675"/>
          <p14:tracePt t="67779" x="3001963" y="4511675"/>
          <p14:tracePt t="67796" x="3021013" y="4511675"/>
          <p14:tracePt t="67813" x="3038475" y="4529138"/>
          <p14:tracePt t="67829" x="3074988" y="4529138"/>
          <p14:tracePt t="67847" x="3094038" y="4529138"/>
          <p14:tracePt t="67863" x="3111500" y="4529138"/>
          <p14:tracePt t="67866" x="3130550" y="4529138"/>
          <p14:tracePt t="67880" x="3167063" y="4529138"/>
          <p14:tracePt t="67897" x="3184525" y="4529138"/>
          <p14:tracePt t="67913" x="3257550" y="4565650"/>
          <p14:tracePt t="67930" x="3294063" y="4565650"/>
          <p14:tracePt t="67946" x="3330575" y="4565650"/>
          <p14:tracePt t="67962" x="3367088" y="4565650"/>
          <p14:tracePt t="68207" x="3367088" y="4584700"/>
          <p14:tracePt t="68239" x="3348038" y="4584700"/>
          <p14:tracePt t="68455" x="3384550" y="4602163"/>
          <p14:tracePt t="68464" x="3438525" y="4638675"/>
          <p14:tracePt t="68480" x="3694113" y="4711700"/>
          <p14:tracePt t="68496" x="4094163" y="4821238"/>
          <p14:tracePt t="68512" x="4567238" y="5021263"/>
          <p14:tracePt t="68529" x="5040313" y="5202238"/>
          <p14:tracePt t="68546" x="5367338" y="5329238"/>
          <p14:tracePt t="68562" x="5568950" y="5384800"/>
          <p14:tracePt t="68579" x="5695950" y="5421313"/>
          <p14:tracePt t="68596" x="5732463" y="5421313"/>
          <p14:tracePt t="68615" x="5749925" y="5421313"/>
          <p14:tracePt t="68630" x="5768975" y="5421313"/>
          <p14:tracePt t="68647" x="5786438" y="5421313"/>
          <p14:tracePt t="68679" x="5805488" y="5402263"/>
          <p14:tracePt t="68696" x="5805488" y="5384800"/>
          <p14:tracePt t="68703" x="5842000" y="5384800"/>
          <p14:tracePt t="68713" x="5842000" y="5348288"/>
          <p14:tracePt t="68729" x="5859463" y="5329238"/>
          <p14:tracePt t="68745" x="5895975" y="5311775"/>
          <p14:tracePt t="68762" x="5913438" y="5294313"/>
          <p14:tracePt t="68779" x="5949950" y="5275263"/>
          <p14:tracePt t="68796" x="5986463" y="5257800"/>
          <p14:tracePt t="68813" x="6042025" y="5238750"/>
          <p14:tracePt t="68830" x="6113463" y="5221288"/>
          <p14:tracePt t="68833" x="6169025" y="5221288"/>
          <p14:tracePt t="68846" x="6223000" y="5202238"/>
          <p14:tracePt t="68848" x="6278563" y="5184775"/>
          <p14:tracePt t="68863" x="6369050" y="5165725"/>
          <p14:tracePt t="68866" x="6459538" y="5129213"/>
          <p14:tracePt t="68880" x="6623050" y="5075238"/>
          <p14:tracePt t="68896" x="6751638" y="5057775"/>
          <p14:tracePt t="68913" x="6878638" y="5002213"/>
          <p14:tracePt t="68930" x="7169150" y="4948238"/>
          <p14:tracePt t="68946" x="7351713" y="4857750"/>
          <p14:tracePt t="68962" x="7424738" y="4821238"/>
          <p14:tracePt t="68979" x="7478713" y="4802188"/>
          <p14:tracePt t="68996" x="7534275" y="4784725"/>
          <p14:tracePt t="69013" x="7534275" y="4765675"/>
          <p14:tracePt t="69031" x="7551738" y="4765675"/>
          <p14:tracePt t="69055" x="7569200" y="4748213"/>
          <p14:tracePt t="69087" x="7569200" y="4729163"/>
          <p14:tracePt t="69103" x="7588250" y="4729163"/>
          <p14:tracePt t="69119" x="7588250" y="4711700"/>
          <p14:tracePt t="69159" x="7588250" y="4675188"/>
          <p14:tracePt t="69231" x="7588250" y="4656138"/>
          <p14:tracePt t="69255" x="7605713" y="4638675"/>
          <p14:tracePt t="69271" x="7605713" y="4621213"/>
          <p14:tracePt t="69304" x="7605713" y="4602163"/>
          <p14:tracePt t="69335" x="7624763" y="4584700"/>
          <p14:tracePt t="69351" x="7642225" y="4565650"/>
          <p14:tracePt t="69383" x="7661275" y="4548188"/>
          <p14:tracePt t="69399" x="7678738" y="4529138"/>
          <p14:tracePt t="69409" x="7678738" y="4511675"/>
          <p14:tracePt t="69418" x="7715250" y="4492625"/>
          <p14:tracePt t="69439" x="7734300" y="4475163"/>
          <p14:tracePt t="69455" x="7770813" y="4475163"/>
          <p14:tracePt t="69465" x="7770813" y="4438650"/>
          <p14:tracePt t="69479" x="7788275" y="4438650"/>
          <p14:tracePt t="69496" x="7805738" y="4421188"/>
          <p14:tracePt t="69513" x="7842250" y="4365625"/>
          <p14:tracePt t="69536" x="7861300" y="4365625"/>
          <p14:tracePt t="69545" x="7878763" y="4348163"/>
          <p14:tracePt t="69562" x="7897813" y="4329113"/>
          <p14:tracePt t="69592" x="7915275" y="4311650"/>
          <p14:tracePt t="70527" x="7934325" y="4292600"/>
          <p14:tracePt t="70607" x="7951788" y="4292600"/>
          <p14:tracePt t="70655" x="7970838" y="4292600"/>
          <p14:tracePt t="70719" x="7988300" y="4292600"/>
          <p14:tracePt t="70759" x="8007350" y="4292600"/>
          <p14:tracePt t="70792" x="8024813" y="4292600"/>
          <p14:tracePt t="70808" x="8024813" y="4311650"/>
          <p14:tracePt t="70816" x="8043863" y="4311650"/>
          <p14:tracePt t="70839" x="8061325" y="4329113"/>
          <p14:tracePt t="70848" x="8078788" y="4348163"/>
          <p14:tracePt t="70864" x="8115300" y="4365625"/>
          <p14:tracePt t="70880" x="8134350" y="4384675"/>
          <p14:tracePt t="70896" x="8151813" y="4402138"/>
          <p14:tracePt t="70967" x="8170863" y="4402138"/>
          <p14:tracePt t="71576" x="8207375" y="4421188"/>
          <p14:tracePt t="71583" x="8207375" y="4438650"/>
          <p14:tracePt t="71595" x="8207375" y="4475163"/>
          <p14:tracePt t="71612" x="8243888" y="4548188"/>
          <p14:tracePt t="71629" x="8243888" y="4621213"/>
          <p14:tracePt t="71632" x="8280400" y="4656138"/>
          <p14:tracePt t="71711" x="8297863" y="4692650"/>
          <p14:tracePt t="72071" x="8297863" y="4711700"/>
          <p14:tracePt t="72111" x="8280400" y="4711700"/>
          <p14:tracePt t="72136" x="8261350" y="4711700"/>
          <p14:tracePt t="72145" x="8243888" y="4729163"/>
          <p14:tracePt t="72152" x="8224838" y="4748213"/>
          <p14:tracePt t="72163" x="8207375" y="4748213"/>
          <p14:tracePt t="72179" x="8097838" y="4802188"/>
          <p14:tracePt t="72197" x="8043863" y="4838700"/>
          <p14:tracePt t="72200" x="8024813" y="4838700"/>
          <p14:tracePt t="72212" x="8007350" y="4857750"/>
          <p14:tracePt t="72230" x="7878763" y="4911725"/>
          <p14:tracePt t="72232" x="7842250" y="4948238"/>
          <p14:tracePt t="72246" x="7824788" y="4965700"/>
          <p14:tracePt t="72248" x="7805738" y="4965700"/>
          <p14:tracePt t="72262" x="7788275" y="4984750"/>
          <p14:tracePt t="72265" x="7715250" y="5021263"/>
          <p14:tracePt t="72280" x="7678738" y="5038725"/>
          <p14:tracePt t="72297" x="7588250" y="5092700"/>
          <p14:tracePt t="72312" x="7497763" y="5148263"/>
          <p14:tracePt t="72329" x="7424738" y="5184775"/>
          <p14:tracePt t="72346" x="7315200" y="5238750"/>
          <p14:tracePt t="72362" x="7115175" y="5257800"/>
          <p14:tracePt t="72380" x="6805613" y="5294313"/>
          <p14:tracePt t="72396" x="6442075" y="5294313"/>
          <p14:tracePt t="72413" x="6022975" y="5294313"/>
          <p14:tracePt t="72416" x="5842000" y="5294313"/>
          <p14:tracePt t="72430" x="5659438" y="5294313"/>
          <p14:tracePt t="72432" x="5513388" y="5294313"/>
          <p14:tracePt t="72446" x="5386388" y="5294313"/>
          <p14:tracePt t="72449" x="5313363" y="5294313"/>
          <p14:tracePt t="72463" x="5240338" y="5294313"/>
          <p14:tracePt t="72465" x="5203825" y="5294313"/>
          <p14:tracePt t="72480" x="5167313" y="5294313"/>
          <p14:tracePt t="72496" x="5095875" y="5294313"/>
          <p14:tracePt t="72513" x="5040313" y="5294313"/>
          <p14:tracePt t="72529" x="4913313" y="5257800"/>
          <p14:tracePt t="72546" x="4767263" y="5221288"/>
          <p14:tracePt t="72562" x="4622800" y="5221288"/>
          <p14:tracePt t="72580" x="4457700" y="5221288"/>
          <p14:tracePt t="72596" x="4313238" y="5238750"/>
          <p14:tracePt t="72614" x="4167188" y="5294313"/>
          <p14:tracePt t="72616" x="4113213" y="5311775"/>
          <p14:tracePt t="72629" x="4076700" y="5311775"/>
          <p14:tracePt t="72632" x="4003675" y="5348288"/>
          <p14:tracePt t="72647" x="3948113" y="5384800"/>
          <p14:tracePt t="72663" x="3930650" y="5384800"/>
          <p14:tracePt t="72680" x="3894138" y="5402263"/>
          <p14:tracePt t="72823" x="3876675" y="5402263"/>
          <p14:tracePt t="72847" x="3876675" y="5384800"/>
          <p14:tracePt t="72855" x="3876675" y="5365750"/>
          <p14:tracePt t="72871" x="3894138" y="5294313"/>
          <p14:tracePt t="72880" x="3911600" y="5275263"/>
          <p14:tracePt t="72896" x="3948113" y="5238750"/>
          <p14:tracePt t="72913" x="3967163" y="5221288"/>
          <p14:tracePt t="72944" x="3984625" y="5202238"/>
          <p14:tracePt t="73007" x="4003675" y="5202238"/>
          <p14:tracePt t="73015" x="4021138" y="5184775"/>
          <p14:tracePt t="73030" x="4040188" y="5184775"/>
          <p14:tracePt t="73046" x="4076700" y="5184775"/>
          <p14:tracePt t="73049" x="4113213" y="5165725"/>
          <p14:tracePt t="73064" x="4148138" y="5148263"/>
          <p14:tracePt t="73080" x="4203700" y="5148263"/>
          <p14:tracePt t="73096" x="4294188" y="5111750"/>
          <p14:tracePt t="73114" x="4440238" y="5075238"/>
          <p14:tracePt t="73129" x="4567238" y="5038725"/>
          <p14:tracePt t="73146" x="4676775" y="5021263"/>
          <p14:tracePt t="73162" x="4730750" y="5002213"/>
          <p14:tracePt t="73179" x="4749800" y="4984750"/>
          <p14:tracePt t="73197" x="4786313" y="4984750"/>
          <p14:tracePt t="73223" x="4803775" y="4984750"/>
          <p14:tracePt t="73247" x="4822825" y="4984750"/>
          <p14:tracePt t="73311" x="4840288" y="4984750"/>
          <p14:tracePt t="73431" x="4767263" y="4984750"/>
          <p14:tracePt t="73439" x="4713288" y="4984750"/>
          <p14:tracePt t="73447" x="4640263" y="5002213"/>
          <p14:tracePt t="73462" x="4586288" y="5021263"/>
          <p14:tracePt t="73464" x="4513263" y="5038725"/>
          <p14:tracePt t="73480" x="4349750" y="5057775"/>
          <p14:tracePt t="73497" x="4257675" y="5111750"/>
          <p14:tracePt t="73513" x="4240213" y="5111750"/>
          <p14:tracePt t="73529" x="4184650" y="5111750"/>
          <p14:tracePt t="73546" x="4184650" y="5129213"/>
          <p14:tracePt t="73562" x="4167188" y="5129213"/>
          <p14:tracePt t="73743" x="4184650" y="5129213"/>
          <p14:tracePt t="73751" x="4276725" y="5129213"/>
          <p14:tracePt t="73763" x="4367213" y="5111750"/>
          <p14:tracePt t="73779" x="4603750" y="5038725"/>
          <p14:tracePt t="73795" x="4803775" y="5021263"/>
          <p14:tracePt t="73812" x="4967288" y="5002213"/>
          <p14:tracePt t="73829" x="5059363" y="4984750"/>
          <p14:tracePt t="73832" x="5095875" y="4965700"/>
          <p14:tracePt t="73847" x="5113338" y="4965700"/>
          <p14:tracePt t="73850" x="5149850" y="4965700"/>
          <p14:tracePt t="73863" x="5167313" y="4965700"/>
          <p14:tracePt t="79775" x="5130800" y="4965700"/>
          <p14:tracePt t="79783" x="5040313" y="5002213"/>
          <p14:tracePt t="79796" x="5022850" y="5002213"/>
          <p14:tracePt t="79813" x="4930775" y="5057775"/>
          <p14:tracePt t="79816" x="4894263" y="5075238"/>
          <p14:tracePt t="79830" x="4859338" y="5075238"/>
          <p14:tracePt t="79833" x="4822825" y="5092700"/>
          <p14:tracePt t="79846" x="4803775" y="5111750"/>
          <p14:tracePt t="79848" x="4749800" y="5129213"/>
          <p14:tracePt t="79862" x="4713288" y="5129213"/>
          <p14:tracePt t="79865" x="4676775" y="5129213"/>
          <p14:tracePt t="79880" x="4640263" y="5129213"/>
          <p14:tracePt t="79897" x="4622800" y="5129213"/>
          <p14:tracePt t="79913" x="4586288" y="5148263"/>
          <p14:tracePt t="79951" x="4567238" y="5148263"/>
          <p14:tracePt t="79976" x="4530725" y="5148263"/>
          <p14:tracePt t="79983" x="4530725" y="5165725"/>
          <p14:tracePt t="79999" x="4513263" y="5165725"/>
          <p14:tracePt t="80023" x="4494213" y="5165725"/>
          <p14:tracePt t="80039" x="4476750" y="5165725"/>
          <p14:tracePt t="80055" x="4457700" y="5165725"/>
          <p14:tracePt t="80080" x="4440238" y="5165725"/>
          <p14:tracePt t="80087" x="4421188" y="5184775"/>
          <p14:tracePt t="80135" x="4403725" y="5184775"/>
          <p14:tracePt t="80247" x="4386263" y="5184775"/>
          <p14:tracePt t="80256" x="4386263" y="5165725"/>
          <p14:tracePt t="80280" x="4386263" y="5148263"/>
          <p14:tracePt t="80287" x="4403725" y="5111750"/>
          <p14:tracePt t="80304" x="4403725" y="5075238"/>
          <p14:tracePt t="80313" x="4403725" y="5057775"/>
          <p14:tracePt t="80329" x="4421188" y="5057775"/>
          <p14:tracePt t="80351" x="4440238" y="5021263"/>
          <p14:tracePt t="80363" x="4457700" y="5002213"/>
          <p14:tracePt t="80384" x="4457700" y="4984750"/>
          <p14:tracePt t="80396" x="4476750" y="4984750"/>
          <p14:tracePt t="80414" x="4476750" y="4948238"/>
          <p14:tracePt t="80431" x="4476750" y="4929188"/>
          <p14:tracePt t="80503" x="4476750" y="4911725"/>
          <p14:tracePt t="80575" x="4457700" y="4911725"/>
          <p14:tracePt t="80591" x="4440238" y="4911725"/>
          <p14:tracePt t="80631" x="4403725" y="4911725"/>
          <p14:tracePt t="80679" x="4386263" y="4911725"/>
          <p14:tracePt t="80696" x="4386263" y="4929188"/>
          <p14:tracePt t="80712" x="4367213" y="4929188"/>
          <p14:tracePt t="80719" x="4349750" y="4929188"/>
          <p14:tracePt t="80730" x="4330700" y="4948238"/>
          <p14:tracePt t="80746" x="4313238" y="4965700"/>
          <p14:tracePt t="80763" x="4276725" y="4965700"/>
          <p14:tracePt t="80780" x="4240213" y="4984750"/>
          <p14:tracePt t="80796" x="4221163" y="5002213"/>
          <p14:tracePt t="80831" x="4184650" y="5021263"/>
          <p14:tracePt t="80951" x="4167188" y="5021263"/>
          <p14:tracePt t="80961" x="4094163" y="5021263"/>
          <p14:tracePt t="80968" x="4021138" y="5021263"/>
          <p14:tracePt t="80979" x="3857625" y="5021263"/>
          <p14:tracePt t="80996" x="3548063" y="5002213"/>
          <p14:tracePt t="81013" x="3094038" y="5002213"/>
          <p14:tracePt t="81029" x="2784475" y="4965700"/>
          <p14:tracePt t="81032" x="2674938" y="4965700"/>
          <p14:tracePt t="81046" x="2565400" y="4948238"/>
          <p14:tracePt t="81048" x="2511425" y="4911725"/>
          <p14:tracePt t="81062" x="2455863" y="4875213"/>
          <p14:tracePt t="81065" x="2420938" y="4875213"/>
          <p14:tracePt t="81080" x="2384425" y="4857750"/>
          <p14:tracePt t="81097" x="2365375" y="4838700"/>
          <p14:tracePt t="81112" x="2365375" y="4821238"/>
          <p14:tracePt t="81200" x="2365375" y="4784725"/>
          <p14:tracePt t="81207" x="2365375" y="4765675"/>
          <p14:tracePt t="81223" x="2365375" y="4748213"/>
          <p14:tracePt t="81231" x="2365375" y="4729163"/>
          <p14:tracePt t="81247" x="2365375" y="4711700"/>
          <p14:tracePt t="81249" x="2365375" y="4692650"/>
          <p14:tracePt t="81263" x="2365375" y="4675188"/>
          <p14:tracePt t="81265" x="2365375" y="4656138"/>
          <p14:tracePt t="81280" x="2347913" y="4621213"/>
          <p14:tracePt t="81360" x="2347913" y="4602163"/>
          <p14:tracePt t="81463" x="2365375" y="4602163"/>
          <p14:tracePt t="81487" x="2384425" y="4584700"/>
          <p14:tracePt t="81503" x="2420938" y="4584700"/>
          <p14:tracePt t="81512" x="2420938" y="4565650"/>
          <p14:tracePt t="81551" x="2438400" y="4548188"/>
          <p14:tracePt t="81560" x="2474913" y="4548188"/>
          <p14:tracePt t="81591" x="2492375" y="4548188"/>
          <p14:tracePt t="81599" x="2511425" y="4548188"/>
          <p14:tracePt t="81613" x="2528888" y="4548188"/>
          <p14:tracePt t="81630" x="2547938" y="4548188"/>
          <p14:tracePt t="81632" x="2565400" y="4548188"/>
          <p14:tracePt t="81646" x="2584450" y="4548188"/>
          <p14:tracePt t="81663" x="2638425" y="4548188"/>
          <p14:tracePt t="81680" x="2728913" y="4565650"/>
          <p14:tracePt t="81697" x="2820988" y="4602163"/>
          <p14:tracePt t="81713" x="2894013" y="4602163"/>
          <p14:tracePt t="81730" x="2928938" y="4638675"/>
          <p14:tracePt t="81746" x="2984500" y="4638675"/>
          <p14:tracePt t="81763" x="3038475" y="4656138"/>
          <p14:tracePt t="81779" x="3111500" y="4656138"/>
          <p14:tracePt t="81797" x="3167063" y="4675188"/>
          <p14:tracePt t="81813" x="3238500" y="4675188"/>
          <p14:tracePt t="81815" x="3257550" y="4675188"/>
          <p14:tracePt t="81830" x="3275013" y="4675188"/>
          <p14:tracePt t="81846" x="3294063" y="4675188"/>
          <p14:tracePt t="81849" x="3311525" y="4675188"/>
          <p14:tracePt t="81864" x="3348038" y="4675188"/>
          <p14:tracePt t="81880" x="3384550" y="4675188"/>
          <p14:tracePt t="81897" x="3421063" y="4675188"/>
          <p14:tracePt t="81913" x="3457575" y="4656138"/>
          <p14:tracePt t="81929" x="3511550" y="4638675"/>
          <p14:tracePt t="81946" x="3567113" y="4621213"/>
          <p14:tracePt t="81963" x="3621088" y="4584700"/>
          <p14:tracePt t="81979" x="3657600" y="4548188"/>
          <p14:tracePt t="81996" x="3675063" y="4548188"/>
          <p14:tracePt t="82014" x="3694113" y="4511675"/>
          <p14:tracePt t="82039" x="3694113" y="4492625"/>
          <p14:tracePt t="82048" x="3711575" y="4456113"/>
          <p14:tracePt t="82063" x="3730625" y="4456113"/>
          <p14:tracePt t="82065" x="3730625" y="4438650"/>
          <p14:tracePt t="82080" x="3730625" y="4402138"/>
          <p14:tracePt t="82097" x="3730625" y="4365625"/>
          <p14:tracePt t="82114" x="3730625" y="4275138"/>
          <p14:tracePt t="82130" x="3730625" y="4202113"/>
          <p14:tracePt t="82146" x="3711575" y="4148138"/>
          <p14:tracePt t="82163" x="3694113" y="4075113"/>
          <p14:tracePt t="82179" x="3640138" y="4038600"/>
          <p14:tracePt t="82197" x="3584575" y="4002088"/>
          <p14:tracePt t="82213" x="3567113" y="3948113"/>
          <p14:tracePt t="82230" x="3530600" y="3929063"/>
          <p14:tracePt t="82232" x="3530600" y="3911600"/>
          <p14:tracePt t="82255" x="3511550" y="3892550"/>
          <p14:tracePt t="82271" x="3475038" y="3892550"/>
          <p14:tracePt t="82287" x="3457575" y="3875088"/>
          <p14:tracePt t="82296" x="3438525" y="3856038"/>
          <p14:tracePt t="82313" x="3403600" y="3856038"/>
          <p14:tracePt t="82329" x="3330575" y="3819525"/>
          <p14:tracePt t="82346" x="3257550" y="3783013"/>
          <p14:tracePt t="82363" x="3184525" y="3765550"/>
          <p14:tracePt t="82380" x="3094038" y="3748088"/>
          <p14:tracePt t="82397" x="3001963" y="3711575"/>
          <p14:tracePt t="82414" x="2911475" y="3711575"/>
          <p14:tracePt t="82416" x="2874963" y="3711575"/>
          <p14:tracePt t="82430" x="2857500" y="3711575"/>
          <p14:tracePt t="82432" x="2838450" y="3711575"/>
          <p14:tracePt t="82448" x="2801938" y="3711575"/>
          <p14:tracePt t="82464" x="2747963" y="3711575"/>
          <p14:tracePt t="82480" x="2692400" y="3711575"/>
          <p14:tracePt t="82497" x="2638425" y="3729038"/>
          <p14:tracePt t="82513" x="2584450" y="3748088"/>
          <p14:tracePt t="82530" x="2547938" y="3765550"/>
          <p14:tracePt t="82547" x="2511425" y="3802063"/>
          <p14:tracePt t="82563" x="2474913" y="3802063"/>
          <p14:tracePt t="82580" x="2384425" y="3856038"/>
          <p14:tracePt t="82597" x="2347913" y="3875088"/>
          <p14:tracePt t="82613" x="2328863" y="3875088"/>
          <p14:tracePt t="82616" x="2311400" y="3875088"/>
          <p14:tracePt t="82630" x="2274888" y="3892550"/>
          <p14:tracePt t="82647" x="2255838" y="3911600"/>
          <p14:tracePt t="82665" x="2255838" y="3929063"/>
          <p14:tracePt t="82680" x="2219325" y="3929063"/>
          <p14:tracePt t="82696" x="2219325" y="3965575"/>
          <p14:tracePt t="82713" x="2201863" y="3983038"/>
          <p14:tracePt t="82735" x="2184400" y="4019550"/>
          <p14:tracePt t="82746" x="2184400" y="4038600"/>
          <p14:tracePt t="82763" x="2165350" y="4038600"/>
          <p14:tracePt t="82780" x="2165350" y="4056063"/>
          <p14:tracePt t="82796" x="2165350" y="4075113"/>
          <p14:tracePt t="82815" x="2165350" y="4092575"/>
          <p14:tracePt t="82839" x="2165350" y="4129088"/>
          <p14:tracePt t="82864" x="2165350" y="4148138"/>
          <p14:tracePt t="82880" x="2165350" y="4184650"/>
          <p14:tracePt t="82896" x="2165350" y="4202113"/>
          <p14:tracePt t="82903" x="2165350" y="4238625"/>
          <p14:tracePt t="82913" x="2165350" y="4256088"/>
          <p14:tracePt t="82929" x="2184400" y="4311650"/>
          <p14:tracePt t="82947" x="2201863" y="4329113"/>
          <p14:tracePt t="82963" x="2238375" y="4365625"/>
          <p14:tracePt t="82980" x="2274888" y="4365625"/>
          <p14:tracePt t="82996" x="2292350" y="4384675"/>
          <p14:tracePt t="83013" x="2328863" y="4421188"/>
          <p14:tracePt t="83016" x="2347913" y="4421188"/>
          <p14:tracePt t="83030" x="2347913" y="4438650"/>
          <p14:tracePt t="83033" x="2384425" y="4438650"/>
          <p14:tracePt t="83046" x="2401888" y="4456113"/>
          <p14:tracePt t="83048" x="2420938" y="4456113"/>
          <p14:tracePt t="83064" x="2474913" y="4456113"/>
          <p14:tracePt t="83080" x="2528888" y="4475163"/>
          <p14:tracePt t="83103" x="2547938" y="4475163"/>
          <p14:tracePt t="83113" x="2565400" y="4475163"/>
          <p14:tracePt t="83129" x="2620963" y="4492625"/>
          <p14:tracePt t="83146" x="2711450" y="4492625"/>
          <p14:tracePt t="83163" x="2820988" y="4492625"/>
          <p14:tracePt t="83179" x="2911475" y="4492625"/>
          <p14:tracePt t="83197" x="3001963" y="4492625"/>
          <p14:tracePt t="83213" x="3057525" y="4492625"/>
          <p14:tracePt t="83216" x="3094038" y="4492625"/>
          <p14:tracePt t="83232" x="3111500" y="4492625"/>
          <p14:tracePt t="83247" x="3148013" y="4492625"/>
          <p14:tracePt t="83264" x="3167063" y="4492625"/>
          <p14:tracePt t="83280" x="3201988" y="4492625"/>
          <p14:tracePt t="83304" x="3221038" y="4492625"/>
          <p14:tracePt t="83328" x="3257550" y="4492625"/>
          <p14:tracePt t="83351" x="3275013" y="4492625"/>
          <p14:tracePt t="83367" x="3294063" y="4492625"/>
          <p14:tracePt t="83376" x="3311525" y="4492625"/>
          <p14:tracePt t="83384" x="3330575" y="4492625"/>
          <p14:tracePt t="83399" x="3348038" y="4492625"/>
          <p14:tracePt t="83414" x="3367088" y="4492625"/>
          <p14:tracePt t="83416" x="3384550" y="4492625"/>
          <p14:tracePt t="83430" x="3403600" y="4475163"/>
          <p14:tracePt t="83432" x="3421063" y="4475163"/>
          <p14:tracePt t="83446" x="3438525" y="4475163"/>
          <p14:tracePt t="83464" x="3475038" y="4475163"/>
          <p14:tracePt t="83481" x="3511550" y="4438650"/>
          <p14:tracePt t="83497" x="3584575" y="4402138"/>
          <p14:tracePt t="83513" x="3621088" y="4384675"/>
          <p14:tracePt t="83530" x="3621088" y="4348163"/>
          <p14:tracePt t="83546" x="3657600" y="4348163"/>
          <p14:tracePt t="83563" x="3675063" y="4311650"/>
          <p14:tracePt t="83579" x="3675063" y="4292600"/>
          <p14:tracePt t="83596" x="3694113" y="4238625"/>
          <p14:tracePt t="83614" x="3694113" y="4219575"/>
          <p14:tracePt t="83632" x="3694113" y="4184650"/>
          <p14:tracePt t="83655" x="3694113" y="4165600"/>
          <p14:tracePt t="83671" x="3675063" y="4148138"/>
          <p14:tracePt t="83687" x="3657600" y="4148138"/>
          <p14:tracePt t="83697" x="3657600" y="4129088"/>
          <p14:tracePt t="83713" x="3657600" y="4111625"/>
          <p14:tracePt t="83730" x="3640138" y="4075113"/>
          <p14:tracePt t="83747" x="3621088" y="4056063"/>
          <p14:tracePt t="83764" x="3584575" y="4038600"/>
          <p14:tracePt t="83779" x="3548063" y="4019550"/>
          <p14:tracePt t="83807" x="3530600" y="4002088"/>
          <p14:tracePt t="83817" x="3511550" y="4002088"/>
          <p14:tracePt t="83831" x="3494088" y="4002088"/>
          <p14:tracePt t="83847" x="3475038" y="3983038"/>
          <p14:tracePt t="83849" x="3457575" y="3983038"/>
          <p14:tracePt t="83864" x="3348038" y="3965575"/>
          <p14:tracePt t="83881" x="3221038" y="3948113"/>
          <p14:tracePt t="83897" x="3057525" y="3929063"/>
          <p14:tracePt t="83913" x="2947988" y="3911600"/>
          <p14:tracePt t="83930" x="2857500" y="3892550"/>
          <p14:tracePt t="83946" x="2801938" y="3875088"/>
          <p14:tracePt t="83964" x="2765425" y="3875088"/>
          <p14:tracePt t="83980" x="2728913" y="3875088"/>
          <p14:tracePt t="83996" x="2657475" y="3875088"/>
          <p14:tracePt t="84013" x="2601913" y="3892550"/>
          <p14:tracePt t="84029" x="2492375" y="3911600"/>
          <p14:tracePt t="84032" x="2438400" y="3948113"/>
          <p14:tracePt t="84046" x="2401888" y="3948113"/>
          <p14:tracePt t="84049" x="2365375" y="3948113"/>
          <p14:tracePt t="84063" x="2347913" y="3965575"/>
          <p14:tracePt t="84065" x="2328863" y="3965575"/>
          <p14:tracePt t="84079" x="2311400" y="3965575"/>
          <p14:tracePt t="84096" x="2292350" y="3965575"/>
          <p14:tracePt t="84115" x="2255838" y="3983038"/>
          <p14:tracePt t="84130" x="2238375" y="4002088"/>
          <p14:tracePt t="84160" x="2219325" y="4002088"/>
          <p14:tracePt t="84343" x="2201863" y="4019550"/>
          <p14:tracePt t="87896" x="2184400" y="4019550"/>
          <p14:tracePt t="87919" x="2184400" y="4056063"/>
          <p14:tracePt t="87929" x="2184400" y="4075113"/>
          <p14:tracePt t="87951" x="2184400" y="4092575"/>
          <p14:tracePt t="87960" x="2184400" y="4111625"/>
          <p14:tracePt t="87968" x="2184400" y="4129088"/>
          <p14:tracePt t="87992" x="2184400" y="4148138"/>
          <p14:tracePt t="88007" x="2184400" y="4165600"/>
          <p14:tracePt t="88023" x="2184400" y="4184650"/>
          <p14:tracePt t="88039" x="2184400" y="4202113"/>
          <p14:tracePt t="88048" x="2184400" y="4219575"/>
          <p14:tracePt t="88064" x="2201863" y="4256088"/>
          <p14:tracePt t="88087" x="2201863" y="4292600"/>
          <p14:tracePt t="88135" x="2201863" y="4311650"/>
          <p14:tracePt t="88145" x="2201863" y="4329113"/>
          <p14:tracePt t="88160" x="2201863" y="4348163"/>
          <p14:tracePt t="88192" x="2201863" y="4384675"/>
          <p14:tracePt t="88199" x="2219325" y="4402138"/>
          <p14:tracePt t="88319" x="2238375" y="4421188"/>
          <p14:tracePt t="88391" x="2255838" y="4438650"/>
          <p14:tracePt t="88407" x="2274888" y="4456113"/>
          <p14:tracePt t="88418" x="2292350" y="4456113"/>
          <p14:tracePt t="88447" x="2311400" y="4456113"/>
          <p14:tracePt t="88455" x="2328863" y="4456113"/>
          <p14:tracePt t="88464" x="2347913" y="4456113"/>
          <p14:tracePt t="88487" x="2365375" y="4475163"/>
          <p14:tracePt t="88503" x="2401888" y="4475163"/>
          <p14:tracePt t="88535" x="2420938" y="4475163"/>
          <p14:tracePt t="88544" x="2438400" y="4475163"/>
          <p14:tracePt t="88552" x="2455863" y="4475163"/>
          <p14:tracePt t="88567" x="2474913" y="4475163"/>
          <p14:tracePt t="88580" x="2511425" y="4475163"/>
          <p14:tracePt t="88597" x="2528888" y="4475163"/>
          <p14:tracePt t="88599" x="2584450" y="4475163"/>
          <p14:tracePt t="88614" x="2601913" y="4475163"/>
          <p14:tracePt t="88617" x="2657475" y="4475163"/>
          <p14:tracePt t="88630" x="2692400" y="4475163"/>
          <p14:tracePt t="88633" x="2711450" y="4475163"/>
          <p14:tracePt t="88648" x="2784475" y="4475163"/>
          <p14:tracePt t="88664" x="2820988" y="4475163"/>
          <p14:tracePt t="88682" x="2857500" y="4475163"/>
          <p14:tracePt t="88703" x="2874963" y="4475163"/>
          <p14:tracePt t="88743" x="2894013" y="4475163"/>
          <p14:tracePt t="88760" x="2911475" y="4475163"/>
          <p14:tracePt t="88776" x="2928938" y="4475163"/>
          <p14:tracePt t="88799" x="2947988" y="4475163"/>
          <p14:tracePt t="88815" x="2965450" y="4475163"/>
          <p14:tracePt t="88831" x="2984500" y="4475163"/>
          <p14:tracePt t="88887" x="3001963" y="4475163"/>
          <p14:tracePt t="89471" x="3021013" y="4475163"/>
          <p14:tracePt t="89511" x="3038475" y="4475163"/>
          <p14:tracePt t="89535" x="3057525" y="4475163"/>
          <p14:tracePt t="89545" x="3074988" y="4475163"/>
          <p14:tracePt t="89560" x="3094038" y="4475163"/>
          <p14:tracePt t="89569" x="3111500" y="4475163"/>
          <p14:tracePt t="89579" x="3148013" y="4475163"/>
          <p14:tracePt t="89596" x="3167063" y="4475163"/>
          <p14:tracePt t="89614" x="3201988" y="4475163"/>
          <p14:tracePt t="89630" x="3221038" y="4475163"/>
          <p14:tracePt t="89632" x="3238500" y="4475163"/>
          <p14:tracePt t="89647" x="3257550" y="4475163"/>
          <p14:tracePt t="89664" x="3294063" y="4475163"/>
          <p14:tracePt t="89687" x="3311525" y="4475163"/>
          <p14:tracePt t="89697" x="3330575" y="4475163"/>
          <p14:tracePt t="89713" x="3348038" y="4475163"/>
          <p14:tracePt t="89735" x="3367088" y="4475163"/>
          <p14:tracePt t="89855" x="3367088" y="4492625"/>
          <p14:tracePt t="89865" x="3367088" y="4511675"/>
          <p14:tracePt t="89872" x="3330575" y="4529138"/>
          <p14:tracePt t="89882" x="3311525" y="4529138"/>
          <p14:tracePt t="89897" x="3275013" y="4548188"/>
          <p14:tracePt t="89913" x="3238500" y="4584700"/>
          <p14:tracePt t="89930" x="3167063" y="4602163"/>
          <p14:tracePt t="89946" x="3130550" y="4621213"/>
          <p14:tracePt t="89964" x="3038475" y="4675188"/>
          <p14:tracePt t="89980" x="2911475" y="4729163"/>
          <p14:tracePt t="89997" x="2857500" y="4748213"/>
          <p14:tracePt t="90000" x="2838450" y="4748213"/>
          <p14:tracePt t="90014" x="2801938" y="4748213"/>
          <p14:tracePt t="90016" x="2728913" y="4748213"/>
          <p14:tracePt t="90031" x="2674938" y="4748213"/>
          <p14:tracePt t="90223" x="2657475" y="4748213"/>
          <p14:tracePt t="90240" x="2657475" y="4729163"/>
          <p14:tracePt t="90263" x="2692400" y="4729163"/>
          <p14:tracePt t="90271" x="2711450" y="4692650"/>
          <p14:tracePt t="90280" x="2728913" y="4692650"/>
          <p14:tracePt t="90296" x="2765425" y="4675188"/>
          <p14:tracePt t="90313" x="2820988" y="4638675"/>
          <p14:tracePt t="90330" x="2857500" y="4602163"/>
          <p14:tracePt t="90346" x="2894013" y="4584700"/>
          <p14:tracePt t="90447" x="2928938" y="4584700"/>
          <p14:tracePt t="90503" x="2947988" y="4565650"/>
          <p14:tracePt t="90567" x="2965450" y="4548188"/>
          <p14:tracePt t="90616" x="2965450" y="4529138"/>
          <p14:tracePt t="90647" x="2947988" y="4529138"/>
          <p14:tracePt t="90655" x="2928938" y="4529138"/>
          <p14:tracePt t="90672" x="2894013" y="4529138"/>
          <p14:tracePt t="90680" x="2874963" y="4529138"/>
          <p14:tracePt t="90697" x="2765425" y="4529138"/>
          <p14:tracePt t="90713" x="2674938" y="4529138"/>
          <p14:tracePt t="90730" x="2601913" y="4511675"/>
          <p14:tracePt t="90746" x="2547938" y="4511675"/>
          <p14:tracePt t="90763" x="2528888" y="4511675"/>
          <p14:tracePt t="90781" x="2511425" y="4511675"/>
          <p14:tracePt t="90796" x="2492375" y="4511675"/>
          <p14:tracePt t="90813" x="2474913" y="4511675"/>
          <p14:tracePt t="91215" x="2438400" y="4492625"/>
          <p14:tracePt t="91223" x="2438400" y="4475163"/>
          <p14:tracePt t="91279" x="2455863" y="4475163"/>
          <p14:tracePt t="91487" x="2474913" y="4475163"/>
          <p14:tracePt t="91503" x="2492375" y="4475163"/>
          <p14:tracePt t="91512" x="2511425" y="4475163"/>
          <p14:tracePt t="91520" x="2528888" y="4475163"/>
          <p14:tracePt t="91535" x="2547938" y="4475163"/>
          <p14:tracePt t="91551" x="2584450" y="4475163"/>
          <p14:tracePt t="91567" x="2601913" y="4475163"/>
          <p14:tracePt t="91591" x="2638425" y="4475163"/>
          <p14:tracePt t="91607" x="2657475" y="4475163"/>
          <p14:tracePt t="91655" x="2674938" y="4475163"/>
          <p14:tracePt t="91687" x="2692400" y="4475163"/>
          <p14:tracePt t="91711" x="2711450" y="4475163"/>
          <p14:tracePt t="91743" x="2728913" y="4475163"/>
          <p14:tracePt t="91751" x="2747963" y="4475163"/>
          <p14:tracePt t="91767" x="2765425" y="4475163"/>
          <p14:tracePt t="91783" x="2784475" y="4475163"/>
          <p14:tracePt t="91796" x="2801938" y="4475163"/>
          <p14:tracePt t="91831" x="2820988" y="4475163"/>
          <p14:tracePt t="92015" x="2838450" y="4475163"/>
          <p14:tracePt t="92048" x="2801938" y="4492625"/>
          <p14:tracePt t="92056" x="2765425" y="4492625"/>
          <p14:tracePt t="92064" x="2747963" y="4492625"/>
          <p14:tracePt t="92080" x="2728913" y="4492625"/>
          <p14:tracePt t="92097" x="2692400" y="4492625"/>
          <p14:tracePt t="92116" x="2601913" y="4492625"/>
          <p14:tracePt t="92120" x="2584450" y="4492625"/>
          <p14:tracePt t="92130" x="2565400" y="4492625"/>
          <p14:tracePt t="92147" x="2547938" y="4492625"/>
          <p14:tracePt t="92163" x="2511425" y="4492625"/>
          <p14:tracePt t="92180" x="2474913" y="4492625"/>
          <p14:tracePt t="92197" x="2438400" y="4492625"/>
          <p14:tracePt t="92223" x="2420938" y="4492625"/>
          <p14:tracePt t="92407" x="2438400" y="4492625"/>
          <p14:tracePt t="92416" x="2511425" y="4492625"/>
          <p14:tracePt t="92431" x="2584450" y="4492625"/>
          <p14:tracePt t="92433" x="2638425" y="4492625"/>
          <p14:tracePt t="92448" x="2747963" y="4529138"/>
          <p14:tracePt t="92464" x="2857500" y="4548188"/>
          <p14:tracePt t="92481" x="2928938" y="4548188"/>
          <p14:tracePt t="92497" x="3001963" y="4548188"/>
          <p14:tracePt t="92513" x="3057525" y="4548188"/>
          <p14:tracePt t="92530" x="3148013" y="4548188"/>
          <p14:tracePt t="92547" x="3221038" y="4548188"/>
          <p14:tracePt t="92564" x="3257550" y="4548188"/>
          <p14:tracePt t="92580" x="3311525" y="4548188"/>
          <p14:tracePt t="92597" x="3330575" y="4548188"/>
          <p14:tracePt t="92614" x="3367088" y="4548188"/>
          <p14:tracePt t="92631" x="3384550" y="4548188"/>
          <p14:tracePt t="92703" x="3421063" y="4548188"/>
          <p14:tracePt t="128112" x="3403600" y="4548188"/>
          <p14:tracePt t="128119" x="3294063" y="4565650"/>
          <p14:tracePt t="128132" x="3221038" y="4602163"/>
          <p14:tracePt t="128149" x="3094038" y="4692650"/>
          <p14:tracePt t="128164" x="2874963" y="5038725"/>
          <p14:tracePt t="128182" x="2765425" y="5275263"/>
          <p14:tracePt t="128184" x="2728913" y="5311775"/>
          <p14:tracePt t="128199" x="2674938" y="5365750"/>
          <p14:tracePt t="128503" x="2674938" y="5402263"/>
          <p14:tracePt t="128519" x="2657475" y="5421313"/>
          <p14:tracePt t="128527" x="2657475" y="5438775"/>
          <p14:tracePt t="128537" x="2638425" y="5457825"/>
          <p14:tracePt t="128548" x="2638425" y="5475288"/>
          <p14:tracePt t="128565" x="2620963" y="5530850"/>
          <p14:tracePt t="128568" x="2620963" y="5548313"/>
          <p14:tracePt t="128583" x="2620963" y="5584825"/>
          <p14:tracePt t="128598" x="2601913" y="5584825"/>
          <p14:tracePt t="140487" x="2601913" y="5602288"/>
          <p14:tracePt t="140503" x="2601913" y="5638800"/>
          <p14:tracePt t="140512" x="2657475" y="5694363"/>
          <p14:tracePt t="140522" x="2984500" y="5967413"/>
          <p14:tracePt t="140532" x="3567113" y="6367463"/>
        </p14:tracePtLst>
      </p14:laserTrace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98859" y="1188070"/>
            <a:ext cx="4113898" cy="823752"/>
          </a:xfrm>
          <a:prstGeom prst="rect">
            <a:avLst/>
          </a:prstGeom>
          <a:noFill/>
        </p:spPr>
        <p:txBody>
          <a:bodyPr wrap="square" rtlCol="0">
            <a:spAutoFit/>
          </a:bodyPr>
          <a:lstStyle/>
          <a:p>
            <a:pPr algn="ctr">
              <a:lnSpc>
                <a:spcPct val="150000"/>
              </a:lnSpc>
              <a:spcAft>
                <a:spcPts val="600"/>
              </a:spcAft>
            </a:pPr>
            <a:r>
              <a:rPr lang="en-US" sz="3600" b="1" kern="100" dirty="0">
                <a:latin typeface="Times New Roman" panose="02020603050405020304" pitchFamily="18" charset="0"/>
                <a:cs typeface="Arial" panose="020B0604020202020204" pitchFamily="34" charset="0"/>
              </a:rPr>
              <a:t>Key Takeaways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2495028"/>
            <a:ext cx="8513935" cy="4217886"/>
          </a:xfrm>
          <a:prstGeom prst="rect">
            <a:avLst/>
          </a:prstGeom>
          <a:noFill/>
        </p:spPr>
        <p:txBody>
          <a:bodyPr wrap="square" rtlCol="0">
            <a:spAutoFit/>
          </a:bodyPr>
          <a:lstStyle/>
          <a:p>
            <a:pPr marL="457200" marR="0" indent="-457200" algn="just">
              <a:lnSpc>
                <a:spcPct val="150000"/>
              </a:lnSpc>
              <a:spcAft>
                <a:spcPts val="600"/>
              </a:spcAft>
              <a:buFont typeface="+mj-lt"/>
              <a:buAutoNum type="arabicPeriod"/>
            </a:pPr>
            <a:r>
              <a:rPr lang="en-US" sz="1900" kern="100" dirty="0">
                <a:latin typeface="Times New Roman" panose="02020603050405020304" pitchFamily="18" charset="0"/>
                <a:cs typeface="Arial" panose="020B0604020202020204" pitchFamily="34" charset="0"/>
              </a:rPr>
              <a:t>Federal and state statutes are laws passed by legislative bodies and implemented as regulations.</a:t>
            </a:r>
          </a:p>
          <a:p>
            <a:pPr marL="457200" marR="0" indent="-457200" algn="just">
              <a:lnSpc>
                <a:spcPct val="150000"/>
              </a:lnSpc>
              <a:spcAft>
                <a:spcPts val="600"/>
              </a:spcAft>
              <a:buFont typeface="+mj-lt"/>
              <a:buAutoNum type="arabicPeriod"/>
            </a:pPr>
            <a:r>
              <a:rPr lang="en-US" sz="1900" kern="100" dirty="0">
                <a:latin typeface="Times New Roman" panose="02020603050405020304" pitchFamily="18" charset="0"/>
                <a:cs typeface="Arial" panose="020B0604020202020204" pitchFamily="34" charset="0"/>
              </a:rPr>
              <a:t>The Federal Register is a legal newspaper published every business day by the federal government.</a:t>
            </a:r>
          </a:p>
          <a:p>
            <a:pPr marL="457200" marR="0" indent="-457200" algn="just">
              <a:lnSpc>
                <a:spcPct val="150000"/>
              </a:lnSpc>
              <a:spcAft>
                <a:spcPts val="600"/>
              </a:spcAft>
              <a:buFont typeface="+mj-lt"/>
              <a:buAutoNum type="arabicPeriod"/>
            </a:pPr>
            <a:r>
              <a:rPr lang="en-US" sz="1900" kern="100" dirty="0">
                <a:latin typeface="Times New Roman" panose="02020603050405020304" pitchFamily="18" charset="0"/>
                <a:cs typeface="Arial" panose="020B0604020202020204" pitchFamily="34" charset="0"/>
              </a:rPr>
              <a:t>Record retention is the storage of documentation for an established period of time, usually mandated by federal and/or state law. </a:t>
            </a:r>
          </a:p>
          <a:p>
            <a:pPr marL="457200" indent="-457200" algn="just">
              <a:lnSpc>
                <a:spcPct val="150000"/>
              </a:lnSpc>
              <a:spcAft>
                <a:spcPts val="600"/>
              </a:spcAft>
              <a:buFont typeface="+mj-lt"/>
              <a:buAutoNum type="arabicPeriod"/>
            </a:pPr>
            <a:r>
              <a:rPr lang="en-US" sz="1900" kern="100" dirty="0">
                <a:latin typeface="Times New Roman" panose="02020603050405020304" pitchFamily="18" charset="0"/>
                <a:cs typeface="Arial" panose="020B0604020202020204" pitchFamily="34" charset="0"/>
              </a:rPr>
              <a:t>The Health Insurance Portability and Accountability Act (HIPAA) includes the following provisions: fraud and abuse guidelines, electronic health information transaction standards, and privacy and security standards for health information.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03090"/>
    </mc:Choice>
    <mc:Fallback xmlns="">
      <p:transition spd="slow" advTm="10309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0699"/>
    </mc:Choice>
    <mc:Fallback xmlns="">
      <p:transition spd="slow" advTm="20699"/>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8.2|20.5|19.8"/>
</p:tagLst>
</file>

<file path=ppt/tags/tag2.xml><?xml version="1.0" encoding="utf-8"?>
<p:tagLst xmlns:a="http://schemas.openxmlformats.org/drawingml/2006/main" xmlns:r="http://schemas.openxmlformats.org/officeDocument/2006/relationships" xmlns:p="http://schemas.openxmlformats.org/presentationml/2006/main">
  <p:tag name="TIMING" val="|11.7|45.2|40.1"/>
</p:tagLst>
</file>

<file path=ppt/tags/tag3.xml><?xml version="1.0" encoding="utf-8"?>
<p:tagLst xmlns:a="http://schemas.openxmlformats.org/drawingml/2006/main" xmlns:r="http://schemas.openxmlformats.org/officeDocument/2006/relationships" xmlns:p="http://schemas.openxmlformats.org/presentationml/2006/main">
  <p:tag name="TIMING" val="|1.1|55.9|35.6"/>
</p:tagLst>
</file>

<file path=ppt/tags/tag4.xml><?xml version="1.0" encoding="utf-8"?>
<p:tagLst xmlns:a="http://schemas.openxmlformats.org/drawingml/2006/main" xmlns:r="http://schemas.openxmlformats.org/officeDocument/2006/relationships" xmlns:p="http://schemas.openxmlformats.org/presentationml/2006/main">
  <p:tag name="TIMING" val="|5.8|25.5|36.3"/>
</p:tagLst>
</file>

<file path=ppt/tags/tag5.xml><?xml version="1.0" encoding="utf-8"?>
<p:tagLst xmlns:a="http://schemas.openxmlformats.org/drawingml/2006/main" xmlns:r="http://schemas.openxmlformats.org/officeDocument/2006/relationships" xmlns:p="http://schemas.openxmlformats.org/presentationml/2006/main">
  <p:tag name="TIMING" val="|1.2|42.3"/>
</p:tagLst>
</file>

<file path=ppt/tags/tag6.xml><?xml version="1.0" encoding="utf-8"?>
<p:tagLst xmlns:a="http://schemas.openxmlformats.org/drawingml/2006/main" xmlns:r="http://schemas.openxmlformats.org/officeDocument/2006/relationships" xmlns:p="http://schemas.openxmlformats.org/presentationml/2006/main">
  <p:tag name="TIMING" val="|53.3"/>
</p:tagLst>
</file>

<file path=ppt/tags/tag7.xml><?xml version="1.0" encoding="utf-8"?>
<p:tagLst xmlns:a="http://schemas.openxmlformats.org/drawingml/2006/main" xmlns:r="http://schemas.openxmlformats.org/officeDocument/2006/relationships" xmlns:p="http://schemas.openxmlformats.org/presentationml/2006/main">
  <p:tag name="TIMING" val="|1.3|31.8|54.3"/>
</p:tagLst>
</file>

<file path=ppt/tags/tag8.xml><?xml version="1.0" encoding="utf-8"?>
<p:tagLst xmlns:a="http://schemas.openxmlformats.org/drawingml/2006/main" xmlns:r="http://schemas.openxmlformats.org/officeDocument/2006/relationships" xmlns:p="http://schemas.openxmlformats.org/presentationml/2006/main">
  <p:tag name="TIMING" val="|2|79"/>
</p:tagLst>
</file>

<file path=ppt/tags/tag9.xml><?xml version="1.0" encoding="utf-8"?>
<p:tagLst xmlns:a="http://schemas.openxmlformats.org/drawingml/2006/main" xmlns:r="http://schemas.openxmlformats.org/officeDocument/2006/relationships" xmlns:p="http://schemas.openxmlformats.org/presentationml/2006/main">
  <p:tag name="TIMING" val="|16.3"/>
</p:tagLst>
</file>

<file path=ppt/tags/tag10.xml><?xml version="1.0" encoding="utf-8"?>
<p:tagLst xmlns:a="http://schemas.openxmlformats.org/drawingml/2006/main" xmlns:r="http://schemas.openxmlformats.org/officeDocument/2006/relationships" xmlns:p="http://schemas.openxmlformats.org/presentationml/2006/main">
  <p:tag name="TIMING" val="|3.5"/>
</p:tagLst>
</file>

<file path=ppt/tags/tag11.xml><?xml version="1.0" encoding="utf-8"?>
<p:tagLst xmlns:a="http://schemas.openxmlformats.org/drawingml/2006/main" xmlns:r="http://schemas.openxmlformats.org/officeDocument/2006/relationships" xmlns:p="http://schemas.openxmlformats.org/presentationml/2006/main">
  <p:tag name="TIMING" val="|1.9"/>
</p:tagLst>
</file>

<file path=ppt/tags/tag12.xml><?xml version="1.0" encoding="utf-8"?>
<p:tagLst xmlns:a="http://schemas.openxmlformats.org/drawingml/2006/main" xmlns:r="http://schemas.openxmlformats.org/officeDocument/2006/relationships" xmlns:p="http://schemas.openxmlformats.org/presentationml/2006/main">
  <p:tag name="TIMING" val="|1.3|18.7"/>
</p:tagLst>
</file>

<file path=ppt/tags/tag13.xml><?xml version="1.0" encoding="utf-8"?>
<p:tagLst xmlns:a="http://schemas.openxmlformats.org/drawingml/2006/main" xmlns:r="http://schemas.openxmlformats.org/officeDocument/2006/relationships" xmlns:p="http://schemas.openxmlformats.org/presentationml/2006/main">
  <p:tag name="TIMING" val="|22.1|50.3|46.6"/>
</p:tagLst>
</file>

<file path=ppt/tags/tag14.xml><?xml version="1.0" encoding="utf-8"?>
<p:tagLst xmlns:a="http://schemas.openxmlformats.org/drawingml/2006/main" xmlns:r="http://schemas.openxmlformats.org/officeDocument/2006/relationships" xmlns:p="http://schemas.openxmlformats.org/presentationml/2006/main">
  <p:tag name="TIMING" val="|1.5|9.5|9.7|16.6|19.4|95.3"/>
</p:tagLst>
</file>

<file path=ppt/tags/tag15.xml><?xml version="1.0" encoding="utf-8"?>
<p:tagLst xmlns:a="http://schemas.openxmlformats.org/drawingml/2006/main" xmlns:r="http://schemas.openxmlformats.org/officeDocument/2006/relationships" xmlns:p="http://schemas.openxmlformats.org/presentationml/2006/main">
  <p:tag name="TIMING" val="|5.4|4.3|17.8|32.1|35.5"/>
</p:tagLst>
</file>

<file path=ppt/tags/tag16.xml><?xml version="1.0" encoding="utf-8"?>
<p:tagLst xmlns:a="http://schemas.openxmlformats.org/drawingml/2006/main" xmlns:r="http://schemas.openxmlformats.org/officeDocument/2006/relationships" xmlns:p="http://schemas.openxmlformats.org/presentationml/2006/main">
  <p:tag name="TIMING" val="|0.8|31.4"/>
</p:tagLst>
</file>

<file path=ppt/tags/tag17.xml><?xml version="1.0" encoding="utf-8"?>
<p:tagLst xmlns:a="http://schemas.openxmlformats.org/drawingml/2006/main" xmlns:r="http://schemas.openxmlformats.org/officeDocument/2006/relationships" xmlns:p="http://schemas.openxmlformats.org/presentationml/2006/main">
  <p:tag name="TIMING" val="|0.9|16.8|41.5"/>
</p:tagLst>
</file>

<file path=ppt/tags/tag18.xml><?xml version="1.0" encoding="utf-8"?>
<p:tagLst xmlns:a="http://schemas.openxmlformats.org/drawingml/2006/main" xmlns:r="http://schemas.openxmlformats.org/officeDocument/2006/relationships" xmlns:p="http://schemas.openxmlformats.org/presentationml/2006/main">
  <p:tag name="TIMING" val="|1.3"/>
</p:tagLst>
</file>

<file path=ppt/tags/tag19.xml><?xml version="1.0" encoding="utf-8"?>
<p:tagLst xmlns:a="http://schemas.openxmlformats.org/drawingml/2006/main" xmlns:r="http://schemas.openxmlformats.org/officeDocument/2006/relationships" xmlns:p="http://schemas.openxmlformats.org/presentationml/2006/main">
  <p:tag name="TIMING" val="|4.4"/>
</p:tagLst>
</file>

<file path=ppt/tags/tag20.xml><?xml version="1.0" encoding="utf-8"?>
<p:tagLst xmlns:a="http://schemas.openxmlformats.org/drawingml/2006/main" xmlns:r="http://schemas.openxmlformats.org/officeDocument/2006/relationships" xmlns:p="http://schemas.openxmlformats.org/presentationml/2006/main">
  <p:tag name="TIMING" val="|18.1"/>
</p:tagLst>
</file>

<file path=ppt/tags/tag21.xml><?xml version="1.0" encoding="utf-8"?>
<p:tagLst xmlns:a="http://schemas.openxmlformats.org/drawingml/2006/main" xmlns:r="http://schemas.openxmlformats.org/officeDocument/2006/relationships" xmlns:p="http://schemas.openxmlformats.org/presentationml/2006/main">
  <p:tag name="TIMING" val="|0.9|29.7"/>
</p:tagLst>
</file>

<file path=ppt/tags/tag22.xml><?xml version="1.0" encoding="utf-8"?>
<p:tagLst xmlns:a="http://schemas.openxmlformats.org/drawingml/2006/main" xmlns:r="http://schemas.openxmlformats.org/officeDocument/2006/relationships" xmlns:p="http://schemas.openxmlformats.org/presentationml/2006/main">
  <p:tag name="TIMING" val="|2.1|20.4|65.7"/>
</p:tagLst>
</file>

<file path=ppt/tags/tag23.xml><?xml version="1.0" encoding="utf-8"?>
<p:tagLst xmlns:a="http://schemas.openxmlformats.org/drawingml/2006/main" xmlns:r="http://schemas.openxmlformats.org/officeDocument/2006/relationships" xmlns:p="http://schemas.openxmlformats.org/presentationml/2006/main">
  <p:tag name="TIMING" val="|6.6"/>
</p:tagLst>
</file>

<file path=ppt/tags/tag24.xml><?xml version="1.0" encoding="utf-8"?>
<p:tagLst xmlns:a="http://schemas.openxmlformats.org/drawingml/2006/main" xmlns:r="http://schemas.openxmlformats.org/officeDocument/2006/relationships" xmlns:p="http://schemas.openxmlformats.org/presentationml/2006/main">
  <p:tag name="TIMING" val="|5.8|35.2"/>
</p:tagLst>
</file>

<file path=ppt/tags/tag25.xml><?xml version="1.0" encoding="utf-8"?>
<p:tagLst xmlns:a="http://schemas.openxmlformats.org/drawingml/2006/main" xmlns:r="http://schemas.openxmlformats.org/officeDocument/2006/relationships" xmlns:p="http://schemas.openxmlformats.org/presentationml/2006/main">
  <p:tag name="TIMING" val="|7|1|13.5|7.1|33|21.2"/>
</p:tagLst>
</file>

<file path=ppt/tags/tag26.xml><?xml version="1.0" encoding="utf-8"?>
<p:tagLst xmlns:a="http://schemas.openxmlformats.org/drawingml/2006/main" xmlns:r="http://schemas.openxmlformats.org/officeDocument/2006/relationships" xmlns:p="http://schemas.openxmlformats.org/presentationml/2006/main">
  <p:tag name="TIMING" val="|1.2|2|30.4"/>
</p:tagLst>
</file>

<file path=ppt/tags/tag27.xml><?xml version="1.0" encoding="utf-8"?>
<p:tagLst xmlns:a="http://schemas.openxmlformats.org/drawingml/2006/main" xmlns:r="http://schemas.openxmlformats.org/officeDocument/2006/relationships" xmlns:p="http://schemas.openxmlformats.org/presentationml/2006/main">
  <p:tag name="TIMING" val="|6.1|29.6|24.2"/>
</p:tagLst>
</file>

<file path=ppt/tags/tag28.xml><?xml version="1.0" encoding="utf-8"?>
<p:tagLst xmlns:a="http://schemas.openxmlformats.org/drawingml/2006/main" xmlns:r="http://schemas.openxmlformats.org/officeDocument/2006/relationships" xmlns:p="http://schemas.openxmlformats.org/presentationml/2006/main">
  <p:tag name="TIMING" val="|17.5|3.2|48.3"/>
</p:tagLst>
</file>

<file path=ppt/tags/tag29.xml><?xml version="1.0" encoding="utf-8"?>
<p:tagLst xmlns:a="http://schemas.openxmlformats.org/drawingml/2006/main" xmlns:r="http://schemas.openxmlformats.org/officeDocument/2006/relationships" xmlns:p="http://schemas.openxmlformats.org/presentationml/2006/main">
  <p:tag name="TIMING" val="|5.3"/>
</p:tagLst>
</file>

<file path=ppt/tags/tag30.xml><?xml version="1.0" encoding="utf-8"?>
<p:tagLst xmlns:a="http://schemas.openxmlformats.org/drawingml/2006/main" xmlns:r="http://schemas.openxmlformats.org/officeDocument/2006/relationships" xmlns:p="http://schemas.openxmlformats.org/presentationml/2006/main">
  <p:tag name="TIMING" val="|1.4|20.2"/>
</p:tagLst>
</file>

<file path=ppt/tags/tag31.xml><?xml version="1.0" encoding="utf-8"?>
<p:tagLst xmlns:a="http://schemas.openxmlformats.org/drawingml/2006/main" xmlns:r="http://schemas.openxmlformats.org/officeDocument/2006/relationships" xmlns:p="http://schemas.openxmlformats.org/presentationml/2006/main">
  <p:tag name="TIMING" val="|17.1|154.6"/>
</p:tagLst>
</file>

<file path=ppt/tags/tag32.xml><?xml version="1.0" encoding="utf-8"?>
<p:tagLst xmlns:a="http://schemas.openxmlformats.org/drawingml/2006/main" xmlns:r="http://schemas.openxmlformats.org/officeDocument/2006/relationships" xmlns:p="http://schemas.openxmlformats.org/presentationml/2006/main">
  <p:tag name="TIMING" val="|2.7"/>
</p:tagLst>
</file>

<file path=ppt/tags/tag33.xml><?xml version="1.0" encoding="utf-8"?>
<p:tagLst xmlns:a="http://schemas.openxmlformats.org/drawingml/2006/main" xmlns:r="http://schemas.openxmlformats.org/officeDocument/2006/relationships" xmlns:p="http://schemas.openxmlformats.org/presentationml/2006/main">
  <p:tag name="TIMING" val="|16.4|46.4"/>
</p:tagLst>
</file>

<file path=ppt/tags/tag34.xml><?xml version="1.0" encoding="utf-8"?>
<p:tagLst xmlns:a="http://schemas.openxmlformats.org/drawingml/2006/main" xmlns:r="http://schemas.openxmlformats.org/officeDocument/2006/relationships" xmlns:p="http://schemas.openxmlformats.org/presentationml/2006/main">
  <p:tag name="TIMING" val="|1|50.2"/>
</p:tagLst>
</file>

<file path=ppt/tags/tag35.xml><?xml version="1.0" encoding="utf-8"?>
<p:tagLst xmlns:a="http://schemas.openxmlformats.org/drawingml/2006/main" xmlns:r="http://schemas.openxmlformats.org/officeDocument/2006/relationships" xmlns:p="http://schemas.openxmlformats.org/presentationml/2006/main">
  <p:tag name="TIMING" val="|5.2|24.1|11.1|18"/>
</p:tagLst>
</file>

<file path=ppt/tags/tag36.xml><?xml version="1.0" encoding="utf-8"?>
<p:tagLst xmlns:a="http://schemas.openxmlformats.org/drawingml/2006/main" xmlns:r="http://schemas.openxmlformats.org/officeDocument/2006/relationships" xmlns:p="http://schemas.openxmlformats.org/presentationml/2006/main">
  <p:tag name="TIMING" val="|1.4|23"/>
</p:tagLst>
</file>

<file path=ppt/tags/tag37.xml><?xml version="1.0" encoding="utf-8"?>
<p:tagLst xmlns:a="http://schemas.openxmlformats.org/drawingml/2006/main" xmlns:r="http://schemas.openxmlformats.org/officeDocument/2006/relationships" xmlns:p="http://schemas.openxmlformats.org/presentationml/2006/main">
  <p:tag name="TIMING" val="|1.2|19.4|33.2|36.9"/>
</p:tagLst>
</file>

<file path=ppt/tags/tag38.xml><?xml version="1.0" encoding="utf-8"?>
<p:tagLst xmlns:a="http://schemas.openxmlformats.org/drawingml/2006/main" xmlns:r="http://schemas.openxmlformats.org/officeDocument/2006/relationships" xmlns:p="http://schemas.openxmlformats.org/presentationml/2006/main">
  <p:tag name="TIMING" val="|2.2|41.2|14.4"/>
</p:tagLst>
</file>

<file path=ppt/tags/tag39.xml><?xml version="1.0" encoding="utf-8"?>
<p:tagLst xmlns:a="http://schemas.openxmlformats.org/drawingml/2006/main" xmlns:r="http://schemas.openxmlformats.org/officeDocument/2006/relationships" xmlns:p="http://schemas.openxmlformats.org/presentationml/2006/main">
  <p:tag name="TIMING" val="|1.1|84.9"/>
</p:tagLst>
</file>

<file path=ppt/tags/tag40.xml><?xml version="1.0" encoding="utf-8"?>
<p:tagLst xmlns:a="http://schemas.openxmlformats.org/drawingml/2006/main" xmlns:r="http://schemas.openxmlformats.org/officeDocument/2006/relationships" xmlns:p="http://schemas.openxmlformats.org/presentationml/2006/main">
  <p:tag name="TIMING" val="|1.1|48.2|64.6"/>
</p:tagLst>
</file>

<file path=ppt/tags/tag41.xml><?xml version="1.0" encoding="utf-8"?>
<p:tagLst xmlns:a="http://schemas.openxmlformats.org/drawingml/2006/main" xmlns:r="http://schemas.openxmlformats.org/officeDocument/2006/relationships" xmlns:p="http://schemas.openxmlformats.org/presentationml/2006/main">
  <p:tag name="TIMING" val="|11.8|16.9|33.5"/>
</p:tagLst>
</file>

<file path=ppt/tags/tag42.xml><?xml version="1.0" encoding="utf-8"?>
<p:tagLst xmlns:a="http://schemas.openxmlformats.org/drawingml/2006/main" xmlns:r="http://schemas.openxmlformats.org/officeDocument/2006/relationships" xmlns:p="http://schemas.openxmlformats.org/presentationml/2006/main">
  <p:tag name="TIMING" val="|17.1|154.6"/>
</p:tagLst>
</file>

<file path=ppt/tags/tag43.xml><?xml version="1.0" encoding="utf-8"?>
<p:tagLst xmlns:a="http://schemas.openxmlformats.org/drawingml/2006/main" xmlns:r="http://schemas.openxmlformats.org/officeDocument/2006/relationships" xmlns:p="http://schemas.openxmlformats.org/presentationml/2006/main">
  <p:tag name="TIMING" val="|11.6|18|12.7|23.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3364</TotalTime>
  <Words>2927</Words>
  <Application>Microsoft Office PowerPoint</Application>
  <PresentationFormat>Widescreen</PresentationFormat>
  <Paragraphs>280</Paragraphs>
  <Slides>45</Slides>
  <Notes>44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Alexandria</vt:lpstr>
      <vt:lpstr>Arial</vt:lpstr>
      <vt:lpstr>Calibri</vt:lpstr>
      <vt:lpstr>Calibri Light</vt:lpstr>
      <vt:lpstr>Roboto Light</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Hayat Farag</cp:lastModifiedBy>
  <cp:revision>548</cp:revision>
  <dcterms:created xsi:type="dcterms:W3CDTF">2023-04-29T09:08:00Z</dcterms:created>
  <dcterms:modified xsi:type="dcterms:W3CDTF">2025-06-29T21:32:28Z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