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6"/>
  </p:notesMasterIdLst>
  <p:sldIdLst>
    <p:sldId id="480" r:id="rId5"/>
    <p:sldId id="303" r:id="rId6"/>
    <p:sldId id="271" r:id="rId7"/>
    <p:sldId id="313" r:id="rId8"/>
    <p:sldId id="276" r:id="rId9"/>
    <p:sldId id="256" r:id="rId10"/>
    <p:sldId id="496" r:id="rId11"/>
    <p:sldId id="497" r:id="rId12"/>
    <p:sldId id="526" r:id="rId13"/>
    <p:sldId id="503" r:id="rId14"/>
    <p:sldId id="504" r:id="rId15"/>
    <p:sldId id="505" r:id="rId16"/>
    <p:sldId id="506" r:id="rId17"/>
    <p:sldId id="507" r:id="rId18"/>
    <p:sldId id="508" r:id="rId19"/>
    <p:sldId id="509" r:id="rId20"/>
    <p:sldId id="510" r:id="rId21"/>
    <p:sldId id="511" r:id="rId22"/>
    <p:sldId id="512" r:id="rId23"/>
    <p:sldId id="513" r:id="rId24"/>
    <p:sldId id="514" r:id="rId25"/>
    <p:sldId id="515" r:id="rId26"/>
    <p:sldId id="516" r:id="rId27"/>
    <p:sldId id="517" r:id="rId28"/>
    <p:sldId id="518" r:id="rId29"/>
    <p:sldId id="519" r:id="rId30"/>
    <p:sldId id="520" r:id="rId31"/>
    <p:sldId id="521" r:id="rId32"/>
    <p:sldId id="522" r:id="rId33"/>
    <p:sldId id="523" r:id="rId34"/>
    <p:sldId id="524" r:id="rId35"/>
    <p:sldId id="525" r:id="rId36"/>
    <p:sldId id="528" r:id="rId37"/>
    <p:sldId id="529" r:id="rId38"/>
    <p:sldId id="530" r:id="rId39"/>
    <p:sldId id="531" r:id="rId40"/>
    <p:sldId id="532" r:id="rId41"/>
    <p:sldId id="533" r:id="rId42"/>
    <p:sldId id="535" r:id="rId43"/>
    <p:sldId id="306" r:id="rId44"/>
    <p:sldId id="349"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313"/>
            <p14:sldId id="276"/>
            <p14:sldId id="256"/>
            <p14:sldId id="496"/>
            <p14:sldId id="497"/>
            <p14:sldId id="526"/>
            <p14:sldId id="503"/>
            <p14:sldId id="504"/>
            <p14:sldId id="505"/>
            <p14:sldId id="506"/>
            <p14:sldId id="507"/>
            <p14:sldId id="508"/>
            <p14:sldId id="509"/>
            <p14:sldId id="510"/>
            <p14:sldId id="511"/>
            <p14:sldId id="512"/>
            <p14:sldId id="513"/>
            <p14:sldId id="514"/>
            <p14:sldId id="515"/>
            <p14:sldId id="516"/>
            <p14:sldId id="517"/>
            <p14:sldId id="518"/>
            <p14:sldId id="519"/>
            <p14:sldId id="520"/>
            <p14:sldId id="521"/>
            <p14:sldId id="522"/>
            <p14:sldId id="523"/>
            <p14:sldId id="524"/>
            <p14:sldId id="525"/>
            <p14:sldId id="528"/>
            <p14:sldId id="529"/>
            <p14:sldId id="530"/>
            <p14:sldId id="531"/>
            <p14:sldId id="532"/>
            <p14:sldId id="533"/>
            <p14:sldId id="535"/>
            <p14:sldId id="306"/>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B2617DA-3115-14AF-F208-F3AE87B70CE9}" v="3" dt="2024-09-14T08:27:33.04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78" d="100"/>
          <a:sy n="78" d="100"/>
        </p:scale>
        <p:origin x="850" y="6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viewProps" Target="viewProps.xml"/><Relationship Id="rId8" Type="http://schemas.openxmlformats.org/officeDocument/2006/relationships/slide" Target="slides/slide4.xml"/><Relationship Id="rId51" Type="http://schemas.microsoft.com/office/2016/11/relationships/changesInfo" Target="changesInfos/changesInfo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notesMaster" Target="notesMasters/notesMaster1.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ohamed Ahmed" userId="S::mohammad.ahmed@midocean.edu.km::b97056a5-6e64-4c8c-ae98-39dabe693af2" providerId="AD" clId="Web-{AAB95B99-0F72-5DA0-87AE-3ED0F10E3E86}"/>
    <pc:docChg chg="modSld">
      <pc:chgData name="Mohamed Ahmed" userId="S::mohammad.ahmed@midocean.edu.km::b97056a5-6e64-4c8c-ae98-39dabe693af2" providerId="AD" clId="Web-{AAB95B99-0F72-5DA0-87AE-3ED0F10E3E86}" dt="2024-08-03T22:11:52.769" v="8"/>
      <pc:docMkLst>
        <pc:docMk/>
      </pc:docMkLst>
      <pc:sldChg chg="delSp modSp">
        <pc:chgData name="Mohamed Ahmed" userId="S::mohammad.ahmed@midocean.edu.km::b97056a5-6e64-4c8c-ae98-39dabe693af2" providerId="AD" clId="Web-{AAB95B99-0F72-5DA0-87AE-3ED0F10E3E86}" dt="2024-08-03T22:11:52.769" v="8"/>
        <pc:sldMkLst>
          <pc:docMk/>
          <pc:sldMk cId="0" sldId="306"/>
        </pc:sldMkLst>
        <pc:spChg chg="del mod">
          <ac:chgData name="Mohamed Ahmed" userId="S::mohammad.ahmed@midocean.edu.km::b97056a5-6e64-4c8c-ae98-39dabe693af2" providerId="AD" clId="Web-{AAB95B99-0F72-5DA0-87AE-3ED0F10E3E86}" dt="2024-08-03T22:11:52.769" v="8"/>
          <ac:spMkLst>
            <pc:docMk/>
            <pc:sldMk cId="0" sldId="306"/>
            <ac:spMk id="3" creationId="{00000000-0000-0000-0000-000000000000}"/>
          </ac:spMkLst>
        </pc:spChg>
      </pc:sldChg>
    </pc:docChg>
  </pc:docChgLst>
  <pc:docChgLst>
    <pc:chgData name="MoumenCharef Eddine" userId="S::moumen.charefeddine@midocean.edu.km::4e634a0d-971e-4aed-a065-e78a2b447985" providerId="AD" clId="Web-{CA943C24-D059-A662-D3D4-F11F56A45DCC}"/>
    <pc:docChg chg="modSld">
      <pc:chgData name="MoumenCharef Eddine" userId="S::moumen.charefeddine@midocean.edu.km::4e634a0d-971e-4aed-a065-e78a2b447985" providerId="AD" clId="Web-{CA943C24-D059-A662-D3D4-F11F56A45DCC}" dt="2024-09-04T15:55:01.101" v="1" actId="1076"/>
      <pc:docMkLst>
        <pc:docMk/>
      </pc:docMkLst>
      <pc:sldChg chg="modSp">
        <pc:chgData name="MoumenCharef Eddine" userId="S::moumen.charefeddine@midocean.edu.km::4e634a0d-971e-4aed-a065-e78a2b447985" providerId="AD" clId="Web-{CA943C24-D059-A662-D3D4-F11F56A45DCC}" dt="2024-09-04T15:55:01.101" v="1" actId="1076"/>
        <pc:sldMkLst>
          <pc:docMk/>
          <pc:sldMk cId="1389432737" sldId="495"/>
        </pc:sldMkLst>
        <pc:picChg chg="mod">
          <ac:chgData name="MoumenCharef Eddine" userId="S::moumen.charefeddine@midocean.edu.km::4e634a0d-971e-4aed-a065-e78a2b447985" providerId="AD" clId="Web-{CA943C24-D059-A662-D3D4-F11F56A45DCC}" dt="2024-09-04T15:54:58.976" v="0" actId="1076"/>
          <ac:picMkLst>
            <pc:docMk/>
            <pc:sldMk cId="1389432737" sldId="495"/>
            <ac:picMk id="5" creationId="{00000000-0000-0000-0000-000000000000}"/>
          </ac:picMkLst>
        </pc:picChg>
        <pc:picChg chg="mod">
          <ac:chgData name="MoumenCharef Eddine" userId="S::moumen.charefeddine@midocean.edu.km::4e634a0d-971e-4aed-a065-e78a2b447985" providerId="AD" clId="Web-{CA943C24-D059-A662-D3D4-F11F56A45DCC}" dt="2024-09-04T15:55:01.101" v="1" actId="1076"/>
          <ac:picMkLst>
            <pc:docMk/>
            <pc:sldMk cId="1389432737" sldId="495"/>
            <ac:picMk id="8" creationId="{00000000-0000-0000-0000-000000000000}"/>
          </ac:picMkLst>
        </pc:picChg>
      </pc:sldChg>
    </pc:docChg>
  </pc:docChgLst>
  <pc:docChgLst>
    <pc:chgData name="KodsHassine" userId="S::kods.hassine@midocean.edu.km::a38286e8-f868-4b29-808a-12842d2d340e" providerId="AD" clId="Web-{AB2617DA-3115-14AF-F208-F3AE87B70CE9}"/>
    <pc:docChg chg="modSld">
      <pc:chgData name="KodsHassine" userId="S::kods.hassine@midocean.edu.km::a38286e8-f868-4b29-808a-12842d2d340e" providerId="AD" clId="Web-{AB2617DA-3115-14AF-F208-F3AE87B70CE9}" dt="2024-09-14T08:25:39.403" v="1" actId="20577"/>
      <pc:docMkLst>
        <pc:docMk/>
      </pc:docMkLst>
      <pc:sldChg chg="modSp">
        <pc:chgData name="KodsHassine" userId="S::kods.hassine@midocean.edu.km::a38286e8-f868-4b29-808a-12842d2d340e" providerId="AD" clId="Web-{AB2617DA-3115-14AF-F208-F3AE87B70CE9}" dt="2024-09-14T08:25:39.403" v="1" actId="20577"/>
        <pc:sldMkLst>
          <pc:docMk/>
          <pc:sldMk cId="0" sldId="480"/>
        </pc:sldMkLst>
        <pc:spChg chg="mod">
          <ac:chgData name="KodsHassine" userId="S::kods.hassine@midocean.edu.km::a38286e8-f868-4b29-808a-12842d2d340e" providerId="AD" clId="Web-{AB2617DA-3115-14AF-F208-F3AE87B70CE9}" dt="2024-09-14T08:25:39.403" v="1" actId="20577"/>
          <ac:spMkLst>
            <pc:docMk/>
            <pc:sldMk cId="0" sldId="480"/>
            <ac:spMk id="31"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2/6/2026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2/6/2026</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Content Placeholder 2"/>
          <p:cNvSpPr>
            <a:spLocks noGrp="1"/>
          </p:cNvSpPr>
          <p:nvPr>
            <p:ph idx="1"/>
          </p:nvPr>
        </p:nvSpPr>
        <p:spPr>
          <a:xfrm>
            <a:off x="838200" y="1825625"/>
            <a:ext cx="1051560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2/6/2026</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a:prstGeom prst="rect">
            <a:avLst/>
          </a:prstGeo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2/6/2026</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2/6/2026</a:t>
            </a:fld>
            <a:endParaRPr lang="en-US"/>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a:prstGeom prst="rect">
            <a:avLst/>
          </a:prstGeo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2/6/2026</a:t>
            </a:fld>
            <a:endParaRPr lang="en-US"/>
          </a:p>
        </p:txBody>
      </p:sp>
      <p:sp>
        <p:nvSpPr>
          <p:cNvPr id="8" name="Footer Placeholder 7"/>
          <p:cNvSpPr>
            <a:spLocks noGrp="1"/>
          </p:cNvSpPr>
          <p:nvPr>
            <p:ph type="ftr" sz="quarter" idx="11"/>
          </p:nvPr>
        </p:nvSpPr>
        <p:spPr>
          <a:xfrm>
            <a:off x="4038600" y="6356350"/>
            <a:ext cx="4114800" cy="365125"/>
          </a:xfrm>
          <a:prstGeom prst="rect">
            <a:avLst/>
          </a:prstGeom>
        </p:spPr>
        <p:txBody>
          <a:bodyPr/>
          <a:lstStyle/>
          <a:p>
            <a:endParaRPr lang="en-US"/>
          </a:p>
        </p:txBody>
      </p:sp>
      <p:sp>
        <p:nvSpPr>
          <p:cNvPr id="9" name="Slide Number Placeholder 8"/>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Date Placeholder 2"/>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2/6/2026</a:t>
            </a:fld>
            <a:endParaRPr lang="en-US"/>
          </a:p>
        </p:txBody>
      </p:sp>
      <p:sp>
        <p:nvSpPr>
          <p:cNvPr id="4" name="Footer Placeholder 3"/>
          <p:cNvSpPr>
            <a:spLocks noGrp="1"/>
          </p:cNvSpPr>
          <p:nvPr>
            <p:ph type="ftr" sz="quarter" idx="11"/>
          </p:nvPr>
        </p:nvSpPr>
        <p:spPr>
          <a:xfrm>
            <a:off x="4038600" y="6356350"/>
            <a:ext cx="4114800" cy="365125"/>
          </a:xfrm>
          <a:prstGeom prst="rect">
            <a:avLst/>
          </a:prstGeom>
        </p:spPr>
        <p:txBody>
          <a:bodyPr/>
          <a:lstStyle/>
          <a:p>
            <a:endParaRPr lang="en-US"/>
          </a:p>
        </p:txBody>
      </p:sp>
      <p:sp>
        <p:nvSpPr>
          <p:cNvPr id="5" name="Slide Number Placeholder 4"/>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2/6/2026</a:t>
            </a:fld>
            <a:endParaRPr lang="en-US"/>
          </a:p>
        </p:txBody>
      </p:sp>
      <p:sp>
        <p:nvSpPr>
          <p:cNvPr id="3" name="Footer Placeholder 2"/>
          <p:cNvSpPr>
            <a:spLocks noGrp="1"/>
          </p:cNvSpPr>
          <p:nvPr>
            <p:ph type="ftr" sz="quarter" idx="11"/>
          </p:nvPr>
        </p:nvSpPr>
        <p:spPr>
          <a:xfrm>
            <a:off x="4038600" y="6356350"/>
            <a:ext cx="4114800" cy="365125"/>
          </a:xfrm>
          <a:prstGeom prst="rect">
            <a:avLst/>
          </a:prstGeom>
        </p:spPr>
        <p:txBody>
          <a:bodyPr/>
          <a:lstStyle/>
          <a:p>
            <a:endParaRPr lang="en-US"/>
          </a:p>
        </p:txBody>
      </p:sp>
      <p:sp>
        <p:nvSpPr>
          <p:cNvPr id="4" name="Slide Number Placeholder 3"/>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2/6/2026</a:t>
            </a:fld>
            <a:endParaRPr lang="en-US"/>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2/6/2026</a:t>
            </a:fld>
            <a:endParaRPr lang="en-US"/>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Vertical Text Placeholder 2"/>
          <p:cNvSpPr>
            <a:spLocks noGrp="1"/>
          </p:cNvSpPr>
          <p:nvPr>
            <p:ph type="body" orient="vert" idx="1"/>
          </p:nvPr>
        </p:nvSpPr>
        <p:spPr>
          <a:xfrm>
            <a:off x="838200" y="1825625"/>
            <a:ext cx="10515600" cy="4351338"/>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2/6/2026</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a:prstGeom prst="rect">
            <a:avLst/>
          </a:prstGeo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2/6/2026</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2/6/2026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8.xml"/></Relationships>
</file>

<file path=ppt/slides/_rels/slide4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Layout" Target="../slideLayouts/slideLayout17.xml"/><Relationship Id="rId5" Type="http://schemas.openxmlformats.org/officeDocument/2006/relationships/image" Target="../media/image13.png"/><Relationship Id="rId4" Type="http://schemas.openxmlformats.org/officeDocument/2006/relationships/image" Target="../media/image1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983818" y="3664523"/>
            <a:ext cx="5216525" cy="400110"/>
          </a:xfrm>
          <a:prstGeom prst="rect">
            <a:avLst/>
          </a:prstGeom>
          <a:noFill/>
        </p:spPr>
        <p:txBody>
          <a:bodyPr wrap="square" rtlCol="0">
            <a:spAutoFit/>
          </a:bodyPr>
          <a:lstStyle/>
          <a:p>
            <a:r>
              <a:rPr lang="en-US" sz="2000" dirty="0">
                <a:latin typeface="Alexandria" charset="0"/>
                <a:cs typeface="Alexandria" charset="0"/>
              </a:rPr>
              <a:t>Prepared by Dr.</a:t>
            </a:r>
            <a:r>
              <a:rPr lang="ar-EG" sz="2000" dirty="0">
                <a:latin typeface="Alexandria" charset="0"/>
                <a:cs typeface="Alexandria" charset="0"/>
              </a:rPr>
              <a:t> </a:t>
            </a:r>
            <a:r>
              <a:rPr lang="en-GB" b="1" dirty="0" err="1"/>
              <a:t>Mahitab</a:t>
            </a:r>
            <a:r>
              <a:rPr lang="en-GB" b="1" dirty="0"/>
              <a:t> </a:t>
            </a:r>
            <a:r>
              <a:rPr lang="en-GB" b="1" dirty="0" err="1"/>
              <a:t>ELrafii</a:t>
            </a:r>
            <a:r>
              <a:rPr lang="en-GB" b="1" dirty="0"/>
              <a:t> </a:t>
            </a:r>
            <a:endParaRPr lang="en-US" sz="2000" dirty="0">
              <a:latin typeface="Alexandria" charset="0"/>
              <a:cs typeface="Alexandria" charset="0"/>
            </a:endParaRPr>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sp>
        <p:nvSpPr>
          <p:cNvPr id="34" name="Rectangle: Rounded Corners 33"/>
          <p:cNvSpPr/>
          <p:nvPr/>
        </p:nvSpPr>
        <p:spPr>
          <a:xfrm>
            <a:off x="-166256" y="581529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1</a:t>
            </a:r>
          </a:p>
        </p:txBody>
      </p:sp>
      <p:sp>
        <p:nvSpPr>
          <p:cNvPr id="46" name="TextBox 45"/>
          <p:cNvSpPr txBox="1"/>
          <p:nvPr/>
        </p:nvSpPr>
        <p:spPr>
          <a:xfrm>
            <a:off x="329269" y="5104240"/>
            <a:ext cx="3021083" cy="646331"/>
          </a:xfrm>
          <a:prstGeom prst="rect">
            <a:avLst/>
          </a:prstGeom>
          <a:noFill/>
        </p:spPr>
        <p:txBody>
          <a:bodyPr wrap="none" rtlCol="0">
            <a:spAutoFit/>
          </a:bodyPr>
          <a:lstStyle/>
          <a:p>
            <a:endParaRPr lang="en-AE" dirty="0"/>
          </a:p>
          <a:p>
            <a:r>
              <a:rPr lang="en-GB" dirty="0"/>
              <a:t> </a:t>
            </a:r>
            <a:r>
              <a:rPr lang="en-GB" b="1" dirty="0"/>
              <a:t>Research Methods (RSC 701) </a:t>
            </a:r>
            <a:endParaRPr lang="en-US" sz="2000" dirty="0">
              <a:latin typeface="Alexandria" charset="0"/>
              <a:cs typeface="Alexandria"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738771" y="3393441"/>
            <a:ext cx="3021083" cy="646331"/>
          </a:xfrm>
          <a:prstGeom prst="rect">
            <a:avLst/>
          </a:prstGeom>
          <a:noFill/>
        </p:spPr>
        <p:txBody>
          <a:bodyPr wrap="none" rtlCol="0">
            <a:spAutoFit/>
          </a:bodyPr>
          <a:lstStyle/>
          <a:p>
            <a:endParaRPr lang="en-AE" dirty="0"/>
          </a:p>
          <a:p>
            <a:r>
              <a:rPr lang="en-GB" dirty="0"/>
              <a:t> </a:t>
            </a:r>
            <a:r>
              <a:rPr lang="en-GB" b="1" dirty="0"/>
              <a:t>Research Methods (RSC 701) </a:t>
            </a:r>
            <a:endParaRPr lang="en-US" sz="4400" b="1" dirty="0">
              <a:solidFill>
                <a:srgbClr val="00B0F0"/>
              </a:solidFill>
              <a:latin typeface="Alexandria" charset="0"/>
              <a:cs typeface="Alexandria" charset="0"/>
            </a:endParaRP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a:t>
            </a:r>
            <a:r>
              <a:rPr lang="ar-EG" sz="2800" b="1" dirty="0">
                <a:solidFill>
                  <a:schemeClr val="tx1"/>
                </a:solidFill>
                <a:latin typeface="Alexandria" charset="0"/>
                <a:cs typeface="Alexandria" charset="0"/>
              </a:rPr>
              <a:t>1</a:t>
            </a:r>
            <a:endParaRPr lang="en-US" sz="2800" b="1" dirty="0">
              <a:solidFill>
                <a:schemeClr val="tx1"/>
              </a:solidFill>
              <a:latin typeface="Alexandria" charset="0"/>
              <a:cs typeface="Alexandria" charset="0"/>
            </a:endParaRPr>
          </a:p>
        </p:txBody>
      </p:sp>
      <p:sp>
        <p:nvSpPr>
          <p:cNvPr id="12" name="TextBox 11"/>
          <p:cNvSpPr txBox="1"/>
          <p:nvPr/>
        </p:nvSpPr>
        <p:spPr>
          <a:xfrm>
            <a:off x="459185" y="6187539"/>
            <a:ext cx="488646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Dr. </a:t>
            </a:r>
            <a:r>
              <a:rPr lang="en-GB" sz="2800" b="1" dirty="0" err="1">
                <a:solidFill>
                  <a:srgbClr val="00B0F0"/>
                </a:solidFill>
              </a:rPr>
              <a:t>Mahitab</a:t>
            </a:r>
            <a:r>
              <a:rPr lang="en-GB" sz="2800" b="1" dirty="0">
                <a:solidFill>
                  <a:srgbClr val="00B0F0"/>
                </a:solidFill>
              </a:rPr>
              <a:t> </a:t>
            </a:r>
            <a:r>
              <a:rPr lang="en-GB" sz="2800" b="1" dirty="0" err="1">
                <a:solidFill>
                  <a:srgbClr val="00B0F0"/>
                </a:solidFill>
              </a:rPr>
              <a:t>ELrafii</a:t>
            </a:r>
            <a:r>
              <a:rPr lang="en-GB" sz="2800" b="1" dirty="0">
                <a:solidFill>
                  <a:srgbClr val="00B0F0"/>
                </a:solidFill>
              </a:rPr>
              <a:t> </a:t>
            </a:r>
            <a:endParaRPr lang="en-US" sz="2800" dirty="0">
              <a:solidFill>
                <a:srgbClr val="00B0F0"/>
              </a:solidFill>
              <a:latin typeface="Alexandria" charset="0"/>
              <a:cs typeface="Alexandria" charset="0"/>
            </a:endParaRPr>
          </a:p>
          <a:p>
            <a:endParaRPr lang="en-US" sz="2800" b="1" dirty="0">
              <a:solidFill>
                <a:srgbClr val="00B0F0"/>
              </a:solidFill>
              <a:latin typeface="Alexandria" charset="0"/>
              <a:cs typeface="Alexandria" charset="0"/>
            </a:endParaRP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1127760" y="1139330"/>
            <a:ext cx="9936480" cy="4610100"/>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6301339" y="1259391"/>
            <a:ext cx="1758815" cy="369332"/>
          </a:xfrm>
          <a:prstGeom prst="rect">
            <a:avLst/>
          </a:prstGeom>
          <a:noFill/>
        </p:spPr>
        <p:txBody>
          <a:bodyPr wrap="none" rtlCol="0">
            <a:spAutoFit/>
          </a:bodyPr>
          <a:lstStyle/>
          <a:p>
            <a:r>
              <a:rPr lang="en-GB" b="1"/>
              <a:t>Lecture Content </a:t>
            </a:r>
            <a:endParaRPr lang="en-US" sz="2800" b="1" dirty="0">
              <a:solidFill>
                <a:srgbClr val="00B0F0"/>
              </a:solidFill>
              <a:latin typeface="Alexandria" charset="0"/>
              <a:cs typeface="Alexandria" charset="0"/>
            </a:endParaRPr>
          </a:p>
        </p:txBody>
      </p:sp>
      <p:sp>
        <p:nvSpPr>
          <p:cNvPr id="42" name="TextBox 41"/>
          <p:cNvSpPr txBox="1"/>
          <p:nvPr/>
        </p:nvSpPr>
        <p:spPr>
          <a:xfrm>
            <a:off x="5071247" y="1139330"/>
            <a:ext cx="917148" cy="307777"/>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Lecture</a:t>
            </a: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1</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AFE90403-AFCE-5EC9-62EF-97EFC7F8102E}"/>
              </a:ext>
            </a:extLst>
          </p:cNvPr>
          <p:cNvSpPr txBox="1"/>
          <p:nvPr/>
        </p:nvSpPr>
        <p:spPr>
          <a:xfrm>
            <a:off x="553804" y="4746412"/>
            <a:ext cx="5563690" cy="2039020"/>
          </a:xfrm>
          <a:prstGeom prst="rect">
            <a:avLst/>
          </a:prstGeom>
          <a:noFill/>
        </p:spPr>
        <p:txBody>
          <a:bodyPr wrap="square">
            <a:spAutoFit/>
          </a:bodyPr>
          <a:lstStyle/>
          <a:p>
            <a:pPr algn="l"/>
            <a:endParaRPr lang="en-AE" sz="1050" b="0" i="0" u="none" strike="noStrike" baseline="0" dirty="0">
              <a:solidFill>
                <a:srgbClr val="000000"/>
              </a:solidFill>
              <a:latin typeface="Calibri" panose="020F0502020204030204" pitchFamily="34" charset="0"/>
            </a:endParaRPr>
          </a:p>
          <a:p>
            <a:r>
              <a:rPr lang="en-GB" sz="1800" b="1" i="0" u="none" strike="noStrike" baseline="0" dirty="0">
                <a:solidFill>
                  <a:srgbClr val="000000"/>
                </a:solidFill>
                <a:latin typeface="Calibri" panose="020F0502020204030204" pitchFamily="34" charset="0"/>
              </a:rPr>
              <a:t>This Lecture will include the following points: </a:t>
            </a:r>
            <a:endParaRPr lang="en-GB" sz="1800" b="0" i="0" u="none" strike="noStrike" baseline="0" dirty="0">
              <a:solidFill>
                <a:srgbClr val="000000"/>
              </a:solidFill>
              <a:latin typeface="Calibri" panose="020F0502020204030204" pitchFamily="34" charset="0"/>
            </a:endParaRPr>
          </a:p>
          <a:p>
            <a:r>
              <a:rPr lang="en-GB" sz="1400" b="0" i="0" u="none" strike="noStrike" baseline="0" dirty="0">
                <a:solidFill>
                  <a:srgbClr val="000000"/>
                </a:solidFill>
                <a:latin typeface="Calibri" panose="020F0502020204030204" pitchFamily="34" charset="0"/>
              </a:rPr>
              <a:t>Research Ethics </a:t>
            </a:r>
          </a:p>
          <a:p>
            <a:r>
              <a:rPr lang="en-GB" sz="1400" b="0" i="0" u="none" strike="noStrike" baseline="0" dirty="0">
                <a:solidFill>
                  <a:srgbClr val="000000"/>
                </a:solidFill>
                <a:latin typeface="Calibri" panose="020F0502020204030204" pitchFamily="34" charset="0"/>
              </a:rPr>
              <a:t>What is ethics in research? </a:t>
            </a:r>
          </a:p>
          <a:p>
            <a:r>
              <a:rPr lang="en-GB" sz="1400" b="0" i="0" u="none" strike="noStrike" baseline="0" dirty="0">
                <a:solidFill>
                  <a:srgbClr val="000000"/>
                </a:solidFill>
                <a:latin typeface="Calibri" panose="020F0502020204030204" pitchFamily="34" charset="0"/>
              </a:rPr>
              <a:t>Why is research ethics important? </a:t>
            </a:r>
          </a:p>
          <a:p>
            <a:r>
              <a:rPr lang="en-GB" sz="1400" b="0" i="0" u="none" strike="noStrike" baseline="0" dirty="0">
                <a:solidFill>
                  <a:srgbClr val="000000"/>
                </a:solidFill>
                <a:latin typeface="Calibri" panose="020F0502020204030204" pitchFamily="34" charset="0"/>
              </a:rPr>
              <a:t>Some theories of ethics. </a:t>
            </a:r>
          </a:p>
          <a:p>
            <a:r>
              <a:rPr lang="en-GB" sz="1400" b="0" i="0" u="none" strike="noStrike" baseline="0" dirty="0">
                <a:solidFill>
                  <a:srgbClr val="000000"/>
                </a:solidFill>
                <a:latin typeface="Calibri" panose="020F0502020204030204" pitchFamily="34" charset="0"/>
              </a:rPr>
              <a:t>Research ethics when dealing with participants. </a:t>
            </a:r>
          </a:p>
          <a:p>
            <a:r>
              <a:rPr lang="en-GB" sz="1400" b="0" i="0" u="none" strike="noStrike" baseline="0" dirty="0">
                <a:solidFill>
                  <a:srgbClr val="000000"/>
                </a:solidFill>
                <a:latin typeface="Calibri" panose="020F0502020204030204" pitchFamily="34" charset="0"/>
              </a:rPr>
              <a:t>How do ethical issues enter into your selection of a research problem? </a:t>
            </a:r>
          </a:p>
          <a:p>
            <a:r>
              <a:rPr lang="en-GB" sz="1400" b="0" i="0" u="none" strike="noStrike" baseline="0" dirty="0">
                <a:solidFill>
                  <a:srgbClr val="000000"/>
                </a:solidFill>
                <a:latin typeface="Calibri" panose="020F0502020204030204" pitchFamily="34" charset="0"/>
              </a:rPr>
              <a:t>Ethical Issues in Data Analysis and Interpretation.</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461665"/>
          </a:xfrm>
          <a:prstGeom prst="rect">
            <a:avLst/>
          </a:prstGeom>
          <a:noFill/>
        </p:spPr>
        <p:txBody>
          <a:bodyPr wrap="square" rtlCol="0">
            <a:spAutoFit/>
          </a:bodyPr>
          <a:lstStyle/>
          <a:p>
            <a:r>
              <a:rPr lang="en-GB" sz="2400" b="1" dirty="0"/>
              <a:t>Research Ethics </a:t>
            </a:r>
            <a:endParaRPr lang="en-US" sz="2400" dirty="0">
              <a:latin typeface="Alexandria" charset="0"/>
              <a:cs typeface="Alexandria" charset="0"/>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1</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CC174386-6270-810E-2C6D-D1D1CEB674C4}"/>
              </a:ext>
            </a:extLst>
          </p:cNvPr>
          <p:cNvSpPr txBox="1"/>
          <p:nvPr/>
        </p:nvSpPr>
        <p:spPr>
          <a:xfrm>
            <a:off x="3755923" y="3035861"/>
            <a:ext cx="8259646" cy="1938992"/>
          </a:xfrm>
          <a:prstGeom prst="rect">
            <a:avLst/>
          </a:prstGeom>
          <a:noFill/>
        </p:spPr>
        <p:txBody>
          <a:bodyPr wrap="square">
            <a:spAutoFit/>
          </a:bodyPr>
          <a:lstStyle/>
          <a:p>
            <a:r>
              <a:rPr lang="en-GB" sz="2400" b="0" i="0" u="none" strike="noStrike" baseline="0" dirty="0">
                <a:solidFill>
                  <a:srgbClr val="000000"/>
                </a:solidFill>
                <a:latin typeface="Calibri" panose="020F0502020204030204" pitchFamily="34" charset="0"/>
              </a:rPr>
              <a:t>Ethics is defined as a method, procedure, or perspective for deciding how to act and for </a:t>
            </a:r>
            <a:r>
              <a:rPr lang="en-GB" sz="2400" b="0" i="0" u="none" strike="noStrike" baseline="0" dirty="0" err="1">
                <a:solidFill>
                  <a:srgbClr val="000000"/>
                </a:solidFill>
                <a:latin typeface="Calibri" panose="020F0502020204030204" pitchFamily="34" charset="0"/>
              </a:rPr>
              <a:t>analyzing</a:t>
            </a:r>
            <a:r>
              <a:rPr lang="en-GB" sz="2400" b="0" i="0" u="none" strike="noStrike" baseline="0" dirty="0">
                <a:solidFill>
                  <a:srgbClr val="000000"/>
                </a:solidFill>
                <a:latin typeface="Calibri" panose="020F0502020204030204" pitchFamily="34" charset="0"/>
              </a:rPr>
              <a:t> complex problems and issues. For example, on an issue as complex as global warming, one might take an economic, environmental, or ethical perspective on the problem.</a:t>
            </a:r>
            <a:endParaRPr lang="en-AE" sz="2400"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a:t>
            </a:r>
          </a:p>
        </p:txBody>
      </p:sp>
      <p:sp>
        <p:nvSpPr>
          <p:cNvPr id="48" name="TextBox 47"/>
          <p:cNvSpPr txBox="1"/>
          <p:nvPr/>
        </p:nvSpPr>
        <p:spPr>
          <a:xfrm>
            <a:off x="889000" y="2391844"/>
            <a:ext cx="10541000" cy="2677656"/>
          </a:xfrm>
          <a:prstGeom prst="rect">
            <a:avLst/>
          </a:prstGeom>
          <a:noFill/>
        </p:spPr>
        <p:txBody>
          <a:bodyPr wrap="square" rtlCol="0">
            <a:spAutoFit/>
          </a:bodyPr>
          <a:lstStyle/>
          <a:p>
            <a:r>
              <a:rPr lang="en-GB" sz="2800" b="1" dirty="0"/>
              <a:t>What is ethics in research? </a:t>
            </a:r>
            <a:endParaRPr lang="en-GB" sz="2800" dirty="0"/>
          </a:p>
          <a:p>
            <a:r>
              <a:rPr lang="en-GB" sz="2800" dirty="0"/>
              <a:t>The word e</a:t>
            </a:r>
            <a:r>
              <a:rPr lang="en-GB" sz="2800" b="1" dirty="0"/>
              <a:t>thics </a:t>
            </a:r>
            <a:r>
              <a:rPr lang="en-GB" sz="2800" dirty="0"/>
              <a:t>comes from a Greek word ‘</a:t>
            </a:r>
            <a:r>
              <a:rPr lang="en-GB" sz="2800" b="1" dirty="0"/>
              <a:t>ethos</a:t>
            </a:r>
            <a:r>
              <a:rPr lang="en-GB" sz="2800" dirty="0"/>
              <a:t>’ (</a:t>
            </a:r>
            <a:r>
              <a:rPr lang="en-GB" sz="2800" b="1" dirty="0"/>
              <a:t>character</a:t>
            </a:r>
            <a:r>
              <a:rPr lang="en-GB" sz="2800" dirty="0"/>
              <a:t>). </a:t>
            </a:r>
            <a:r>
              <a:rPr lang="en-GB" sz="2800" b="1" dirty="0"/>
              <a:t>Ethics </a:t>
            </a:r>
            <a:r>
              <a:rPr lang="en-GB" sz="2800" dirty="0"/>
              <a:t>is a systematic study of value concepts, ‘good’, ‘bad’, ‘right’, ‘wrong’ and the general principles that justify applying these concepts. It is not considering the poor hapless participant at the expense of science and society. It is to learn how to make research work” for all concerned .</a:t>
            </a:r>
            <a:endParaRPr lang="en-US" sz="2800" dirty="0">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675976" y="1468531"/>
            <a:ext cx="8417320" cy="3108543"/>
          </a:xfrm>
          <a:prstGeom prst="rect">
            <a:avLst/>
          </a:prstGeom>
          <a:noFill/>
        </p:spPr>
        <p:txBody>
          <a:bodyPr wrap="square" rtlCol="0">
            <a:spAutoFit/>
          </a:bodyPr>
          <a:lstStyle/>
          <a:p>
            <a:r>
              <a:rPr lang="en-GB" sz="2800" b="1" dirty="0"/>
              <a:t>Why is research ethics important? </a:t>
            </a:r>
            <a:endParaRPr lang="en-GB" sz="2800" dirty="0"/>
          </a:p>
          <a:p>
            <a:r>
              <a:rPr lang="en-GB" sz="2800" dirty="0"/>
              <a:t>There are </a:t>
            </a:r>
            <a:r>
              <a:rPr lang="en-GB" sz="2800" b="1" dirty="0"/>
              <a:t>several reasons </a:t>
            </a:r>
            <a:r>
              <a:rPr lang="en-GB" sz="2800" dirty="0"/>
              <a:t>why it is important to adhere to </a:t>
            </a:r>
            <a:r>
              <a:rPr lang="en-GB" sz="2800" b="1" dirty="0"/>
              <a:t>ethical norms in research</a:t>
            </a:r>
            <a:r>
              <a:rPr lang="en-GB" sz="2800" dirty="0"/>
              <a:t>. First, some of these norms </a:t>
            </a:r>
            <a:r>
              <a:rPr lang="en-GB" sz="2800" b="1" dirty="0"/>
              <a:t>promote the aims of research</a:t>
            </a:r>
            <a:r>
              <a:rPr lang="en-GB" sz="2800" dirty="0"/>
              <a:t>, such as knowledge, truth, and avoidance of error. For example, prohibitions against fabricating, falsifying, or misrepresenting research data promote the truth and avoid error.</a:t>
            </a:r>
            <a:endParaRPr lang="en-US" sz="2800" dirty="0">
              <a:solidFill>
                <a:srgbClr val="2D3956"/>
              </a:solidFill>
              <a:latin typeface="Alexandria" charset="0"/>
              <a:cs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BD0FE43-75F1-6EFC-F0B0-AEE63E56054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2FECF54-BF6B-D400-A88A-4BC846736F3C}"/>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B96E826C-8EDE-5DF6-5E10-EAE39C32A822}"/>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263A47D5-8484-126B-41FF-6DDB845204A9}"/>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77A2EDF7-4430-A46F-7CA9-C046D446483E}"/>
              </a:ext>
            </a:extLst>
          </p:cNvPr>
          <p:cNvSpPr txBox="1"/>
          <p:nvPr/>
        </p:nvSpPr>
        <p:spPr>
          <a:xfrm>
            <a:off x="1675976" y="1468531"/>
            <a:ext cx="8417320" cy="3108543"/>
          </a:xfrm>
          <a:prstGeom prst="rect">
            <a:avLst/>
          </a:prstGeom>
          <a:noFill/>
        </p:spPr>
        <p:txBody>
          <a:bodyPr wrap="square" rtlCol="0">
            <a:spAutoFit/>
          </a:bodyPr>
          <a:lstStyle/>
          <a:p>
            <a:r>
              <a:rPr lang="en-GB" sz="2800" b="1" dirty="0"/>
              <a:t>Why is research ethics important?</a:t>
            </a:r>
          </a:p>
          <a:p>
            <a:r>
              <a:rPr lang="en-GB" sz="2800" b="1" dirty="0"/>
              <a:t>Second</a:t>
            </a:r>
            <a:r>
              <a:rPr lang="en-GB" sz="2800" dirty="0"/>
              <a:t>, since research often involves a great deal of cooperation and coordination among many different people in different disciplines and institutions, many of these ethical standards promote the </a:t>
            </a:r>
            <a:r>
              <a:rPr lang="en-GB" sz="2800" b="1" dirty="0"/>
              <a:t>values that are essential to collaborative work</a:t>
            </a:r>
            <a:r>
              <a:rPr lang="en-GB" sz="2800" dirty="0"/>
              <a:t>, such as trust, accountability, mutual respect, and fairness. </a:t>
            </a:r>
          </a:p>
        </p:txBody>
      </p:sp>
      <p:pic>
        <p:nvPicPr>
          <p:cNvPr id="5" name="Graphic 21">
            <a:extLst>
              <a:ext uri="{FF2B5EF4-FFF2-40B4-BE49-F238E27FC236}">
                <a16:creationId xmlns:a16="http://schemas.microsoft.com/office/drawing/2014/main" id="{4E25E776-0D74-4ABB-94E7-F0961B13EB5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26926574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D4DB73-6228-98B8-F7A8-CFC96096C89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5A92CD6-161A-7173-014A-BA4D71C9B2AF}"/>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69B0A0CC-D08A-D392-8706-E2F421F6A5E7}"/>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975BF4B5-2555-4983-DCD2-3BF6F5527EF6}"/>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6BF3AA34-F8B2-B084-3FE9-DF92669806B9}"/>
              </a:ext>
            </a:extLst>
          </p:cNvPr>
          <p:cNvSpPr txBox="1"/>
          <p:nvPr/>
        </p:nvSpPr>
        <p:spPr>
          <a:xfrm>
            <a:off x="1665188" y="1468531"/>
            <a:ext cx="8417320" cy="3970318"/>
          </a:xfrm>
          <a:prstGeom prst="rect">
            <a:avLst/>
          </a:prstGeom>
          <a:noFill/>
        </p:spPr>
        <p:txBody>
          <a:bodyPr wrap="square" rtlCol="0">
            <a:spAutoFit/>
          </a:bodyPr>
          <a:lstStyle/>
          <a:p>
            <a:pPr algn="just"/>
            <a:r>
              <a:rPr lang="en-GB" sz="2800" b="1" dirty="0"/>
              <a:t>Why is research ethics important?</a:t>
            </a:r>
            <a:endParaRPr lang="en-US" sz="2800" dirty="0">
              <a:solidFill>
                <a:srgbClr val="2D3956"/>
              </a:solidFill>
              <a:latin typeface="Alexandria" charset="0"/>
              <a:cs typeface="Alexandria" charset="0"/>
            </a:endParaRPr>
          </a:p>
          <a:p>
            <a:pPr algn="just"/>
            <a:r>
              <a:rPr lang="en-GB" sz="2800" dirty="0"/>
              <a:t>For example, many ethical norms in research, such as guidelines for authorship, copyright an patenting policies, data sharing policies, and confidentiality rules in peer review, are designed to protect intellectual property interests while encouraging collaboration. Most researchers want to receive credit for their contributions and do not want to have their ideas stolen or disclosed prematurely. </a:t>
            </a:r>
          </a:p>
        </p:txBody>
      </p:sp>
      <p:pic>
        <p:nvPicPr>
          <p:cNvPr id="5" name="Graphic 21">
            <a:extLst>
              <a:ext uri="{FF2B5EF4-FFF2-40B4-BE49-F238E27FC236}">
                <a16:creationId xmlns:a16="http://schemas.microsoft.com/office/drawing/2014/main" id="{3DB67663-58CB-2F53-2A8F-73D0718334B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90407272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EAF19E-D859-8E8E-BA17-28A4FF379E5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56A7EF1-55E9-BDE5-E466-1C04F1E32A70}"/>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B677B9B9-66AC-B84F-1325-9DADE1816F16}"/>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E526E3CC-D524-5356-53B1-C97EBF7469B5}"/>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2F5E4979-7C07-E9B8-9A89-A9637F050067}"/>
              </a:ext>
            </a:extLst>
          </p:cNvPr>
          <p:cNvSpPr txBox="1"/>
          <p:nvPr/>
        </p:nvSpPr>
        <p:spPr>
          <a:xfrm>
            <a:off x="1665188" y="1468531"/>
            <a:ext cx="8417320" cy="3108543"/>
          </a:xfrm>
          <a:prstGeom prst="rect">
            <a:avLst/>
          </a:prstGeom>
          <a:noFill/>
        </p:spPr>
        <p:txBody>
          <a:bodyPr wrap="square" rtlCol="0">
            <a:spAutoFit/>
          </a:bodyPr>
          <a:lstStyle/>
          <a:p>
            <a:r>
              <a:rPr lang="en-GB" sz="2800" b="1" dirty="0"/>
              <a:t>Why is research ethics important?</a:t>
            </a:r>
          </a:p>
          <a:p>
            <a:r>
              <a:rPr lang="en-GB" sz="2800" b="1" dirty="0"/>
              <a:t>Third</a:t>
            </a:r>
            <a:r>
              <a:rPr lang="en-GB" sz="2800" dirty="0"/>
              <a:t>, many of the ethical norms help to ensure that researchers can be held accountable to the public. </a:t>
            </a:r>
            <a:r>
              <a:rPr lang="en-GB" sz="2800" b="1" dirty="0"/>
              <a:t>Fourth</a:t>
            </a:r>
            <a:r>
              <a:rPr lang="en-GB" sz="2800" dirty="0"/>
              <a:t>, ethical norms in research also help to build public support for research. People are more likely to fund research project if they can trust the quality and integrity of research. </a:t>
            </a:r>
          </a:p>
        </p:txBody>
      </p:sp>
      <p:pic>
        <p:nvPicPr>
          <p:cNvPr id="5" name="Graphic 21">
            <a:extLst>
              <a:ext uri="{FF2B5EF4-FFF2-40B4-BE49-F238E27FC236}">
                <a16:creationId xmlns:a16="http://schemas.microsoft.com/office/drawing/2014/main" id="{CB04ADB4-3D29-8063-59FB-EA6DB46DBFE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60876914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B25273-97B7-4007-CA8D-4F222CA8056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12984AF-C0B9-44F4-7BA2-3762DBC6F4E2}"/>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42ABA618-C778-849D-F12A-3854E3E1893D}"/>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A4FC62A1-1F2D-343C-D3C5-E1FB805B9C1E}"/>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6864DE87-524E-652B-8414-59387C0BE304}"/>
              </a:ext>
            </a:extLst>
          </p:cNvPr>
          <p:cNvSpPr txBox="1"/>
          <p:nvPr/>
        </p:nvSpPr>
        <p:spPr>
          <a:xfrm>
            <a:off x="1645277" y="1894442"/>
            <a:ext cx="8417320" cy="3323987"/>
          </a:xfrm>
          <a:prstGeom prst="rect">
            <a:avLst/>
          </a:prstGeom>
          <a:noFill/>
        </p:spPr>
        <p:txBody>
          <a:bodyPr wrap="square" rtlCol="0">
            <a:spAutoFit/>
          </a:bodyPr>
          <a:lstStyle/>
          <a:p>
            <a:r>
              <a:rPr lang="en-GB" sz="2400" b="1" dirty="0"/>
              <a:t>Why is research ethics important?</a:t>
            </a:r>
            <a:r>
              <a:rPr lang="en-US" sz="2400" b="1" dirty="0">
                <a:solidFill>
                  <a:schemeClr val="bg1"/>
                </a:solidFill>
                <a:latin typeface="Arial" panose="020B0604020202020204" pitchFamily="34" charset="0"/>
              </a:rPr>
              <a:t>hy </a:t>
            </a:r>
          </a:p>
          <a:p>
            <a:endParaRPr lang="en-US" sz="2400" b="1" dirty="0">
              <a:solidFill>
                <a:schemeClr val="bg1"/>
              </a:solidFill>
              <a:latin typeface="Arial" panose="020B0604020202020204" pitchFamily="34" charset="0"/>
            </a:endParaRPr>
          </a:p>
          <a:p>
            <a:r>
              <a:rPr lang="en-GB" sz="2400" dirty="0"/>
              <a:t>Finally, many of the norms of research promote a variety of other important . </a:t>
            </a:r>
          </a:p>
          <a:p>
            <a:r>
              <a:rPr lang="en-GB" sz="2400" b="1" dirty="0"/>
              <a:t>moral </a:t>
            </a:r>
            <a:r>
              <a:rPr lang="en-GB" sz="2400" dirty="0"/>
              <a:t>and social values, such as social responsibility, human rights ,animal welfare, compliance with the law, and health and safety. Ethical lapses in research can significantly harm human and animal subjects, students, and the public. </a:t>
            </a:r>
          </a:p>
          <a:p>
            <a:r>
              <a:rPr lang="en-US" b="1" dirty="0">
                <a:solidFill>
                  <a:schemeClr val="bg1"/>
                </a:solidFill>
                <a:latin typeface="Arial" panose="020B0604020202020204" pitchFamily="34" charset="0"/>
              </a:rPr>
              <a:t>is research ethics </a:t>
            </a:r>
            <a:r>
              <a:rPr lang="en-US" b="1" dirty="0" err="1">
                <a:solidFill>
                  <a:schemeClr val="bg1"/>
                </a:solidFill>
                <a:latin typeface="Arial" panose="020B0604020202020204" pitchFamily="34" charset="0"/>
              </a:rPr>
              <a:t>importanty</a:t>
            </a:r>
            <a:r>
              <a:rPr lang="en-US" b="1" dirty="0">
                <a:solidFill>
                  <a:schemeClr val="bg1"/>
                </a:solidFill>
                <a:latin typeface="Arial" panose="020B0604020202020204" pitchFamily="34" charset="0"/>
              </a:rPr>
              <a:t> is research ethics important?</a:t>
            </a:r>
            <a:endParaRPr lang="en-GB" dirty="0">
              <a:solidFill>
                <a:schemeClr val="bg1"/>
              </a:solidFill>
              <a:latin typeface="Calibri" panose="020F0502020204030204" pitchFamily="34" charset="0"/>
              <a:ea typeface="Calibri" panose="020F0502020204030204" pitchFamily="34" charset="0"/>
              <a:cs typeface="Arial" panose="020B0604020202020204" pitchFamily="34" charset="0"/>
            </a:endParaRPr>
          </a:p>
        </p:txBody>
      </p:sp>
      <p:pic>
        <p:nvPicPr>
          <p:cNvPr id="5" name="Graphic 21">
            <a:extLst>
              <a:ext uri="{FF2B5EF4-FFF2-40B4-BE49-F238E27FC236}">
                <a16:creationId xmlns:a16="http://schemas.microsoft.com/office/drawing/2014/main" id="{AF326B17-FBC2-B9F0-7C18-2180F3F932C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83436494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BC473CE-AE4D-66E4-39EA-51316FCDA05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40F925A-EAB1-A8C7-4981-7819933C2F31}"/>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F00E8AEA-2682-DE42-7839-5D7CD53E5EED}"/>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552F5184-E1C0-2214-84DD-7896F0C68B11}"/>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6A8ECB94-F0F1-94F7-5ED2-6BC86EAD0A3B}"/>
              </a:ext>
            </a:extLst>
          </p:cNvPr>
          <p:cNvSpPr txBox="1"/>
          <p:nvPr/>
        </p:nvSpPr>
        <p:spPr>
          <a:xfrm>
            <a:off x="1675976" y="1468531"/>
            <a:ext cx="8417320" cy="3416320"/>
          </a:xfrm>
          <a:prstGeom prst="rect">
            <a:avLst/>
          </a:prstGeom>
          <a:noFill/>
        </p:spPr>
        <p:txBody>
          <a:bodyPr wrap="square" rtlCol="0">
            <a:spAutoFit/>
          </a:bodyPr>
          <a:lstStyle/>
          <a:p>
            <a:r>
              <a:rPr lang="en-GB" sz="2400" b="1" dirty="0"/>
              <a:t>Some theories of ethics :: </a:t>
            </a:r>
            <a:endParaRPr lang="en-GB" sz="2400" dirty="0"/>
          </a:p>
          <a:p>
            <a:r>
              <a:rPr lang="en-GB" sz="2400" b="1" dirty="0"/>
              <a:t>Utilitarianism: </a:t>
            </a:r>
            <a:r>
              <a:rPr lang="en-GB" sz="2400" dirty="0"/>
              <a:t>founded on the ability to predict the consequences of an action; the choice that yields the greatest benefit to the most people is the choice that is ethically correct. One benefit of this ethical theory is that the utilitarian can compare similar predicted solutions and use a point system to determine which choice is more beneficial for more people. This point system provides a logical and rationale argument for each decision and allows a person to use it on a case-by-case context.</a:t>
            </a:r>
            <a:endParaRPr lang="en-US" sz="2400" dirty="0">
              <a:solidFill>
                <a:srgbClr val="2D3956"/>
              </a:solidFill>
              <a:latin typeface="Alexandria" charset="0"/>
              <a:cs typeface="Alexandria" charset="0"/>
            </a:endParaRPr>
          </a:p>
        </p:txBody>
      </p:sp>
      <p:pic>
        <p:nvPicPr>
          <p:cNvPr id="5" name="Graphic 21">
            <a:extLst>
              <a:ext uri="{FF2B5EF4-FFF2-40B4-BE49-F238E27FC236}">
                <a16:creationId xmlns:a16="http://schemas.microsoft.com/office/drawing/2014/main" id="{62ED7374-5F2B-089B-867E-5584BC3EF48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32012539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340A2F8-45DA-32FE-2260-F8354030029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B2998150-050E-3011-7051-9264F7B066AB}"/>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D9D527FE-FF2C-9C76-8568-1C7BA0095A92}"/>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2C2F8596-AB60-DF27-3205-4A76C634F54A}"/>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740B5535-C974-148C-D88F-CDA64E310910}"/>
              </a:ext>
            </a:extLst>
          </p:cNvPr>
          <p:cNvSpPr txBox="1"/>
          <p:nvPr/>
        </p:nvSpPr>
        <p:spPr>
          <a:xfrm>
            <a:off x="1665188" y="1439035"/>
            <a:ext cx="8417320" cy="2677656"/>
          </a:xfrm>
          <a:prstGeom prst="rect">
            <a:avLst/>
          </a:prstGeom>
          <a:noFill/>
        </p:spPr>
        <p:txBody>
          <a:bodyPr wrap="square" rtlCol="0">
            <a:spAutoFit/>
          </a:bodyPr>
          <a:lstStyle/>
          <a:p>
            <a:r>
              <a:rPr lang="en-GB" sz="2400" b="1" dirty="0"/>
              <a:t>There are two types of Utilitarianism:: </a:t>
            </a:r>
          </a:p>
          <a:p>
            <a:endParaRPr lang="en-GB" sz="2400" dirty="0"/>
          </a:p>
          <a:p>
            <a:r>
              <a:rPr lang="en-GB" sz="2400" b="1" dirty="0"/>
              <a:t>1. act utilitarianism and rule utilitarianism:: </a:t>
            </a:r>
          </a:p>
          <a:p>
            <a:endParaRPr lang="en-GB" sz="2400" dirty="0"/>
          </a:p>
          <a:p>
            <a:r>
              <a:rPr lang="en-GB" sz="2400" dirty="0"/>
              <a:t>Act utilitarianism adheres exactly to the definition of utilitarianism. A person performs the acts that benefit the most people, regardless of personal feelings</a:t>
            </a:r>
            <a:r>
              <a:rPr lang="en-GB" sz="2400" b="1" dirty="0"/>
              <a:t>.</a:t>
            </a:r>
            <a:endParaRPr lang="en-US" sz="2400" dirty="0">
              <a:solidFill>
                <a:srgbClr val="2D3956"/>
              </a:solidFill>
              <a:latin typeface="Alexandria" charset="0"/>
              <a:cs typeface="Alexandria" charset="0"/>
            </a:endParaRPr>
          </a:p>
        </p:txBody>
      </p:sp>
      <p:pic>
        <p:nvPicPr>
          <p:cNvPr id="5" name="Graphic 21">
            <a:extLst>
              <a:ext uri="{FF2B5EF4-FFF2-40B4-BE49-F238E27FC236}">
                <a16:creationId xmlns:a16="http://schemas.microsoft.com/office/drawing/2014/main" id="{708D62D6-5E54-AF9A-EDE7-3A833169BB1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95333675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47B52D2-246A-69F6-EA70-C130374A62B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F74FC0C-0EE5-F20F-E9FC-43793C9A3B82}"/>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7A39C613-0E04-6C73-9CB2-4EFEBF4F0A83}"/>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B4D666C2-6369-C543-7752-0AE9C8E2682D}"/>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D76B3BC4-17D0-C6D4-7144-0845ED2FA031}"/>
              </a:ext>
            </a:extLst>
          </p:cNvPr>
          <p:cNvSpPr txBox="1"/>
          <p:nvPr/>
        </p:nvSpPr>
        <p:spPr>
          <a:xfrm>
            <a:off x="1675976" y="1468531"/>
            <a:ext cx="8417320" cy="2308324"/>
          </a:xfrm>
          <a:prstGeom prst="rect">
            <a:avLst/>
          </a:prstGeom>
          <a:noFill/>
        </p:spPr>
        <p:txBody>
          <a:bodyPr wrap="square" rtlCol="0">
            <a:spAutoFit/>
          </a:bodyPr>
          <a:lstStyle/>
          <a:p>
            <a:r>
              <a:rPr lang="en-GB" sz="2400" b="1" dirty="0"/>
              <a:t>2. Rule utilitarianism ::</a:t>
            </a:r>
          </a:p>
          <a:p>
            <a:r>
              <a:rPr lang="en-GB" sz="2400" dirty="0"/>
              <a:t>takes into account the law and is concerned with fairness. A rule utilitarian seeks to benefit the most people but through the fairest and most just means available. Therefore, added benefits of rule utilitarianism are that it values justice and includes beneficence at the same time.</a:t>
            </a:r>
            <a:endParaRPr lang="en-US" sz="2400" dirty="0">
              <a:solidFill>
                <a:srgbClr val="2D3956"/>
              </a:solidFill>
              <a:latin typeface="Alexandria" charset="0"/>
              <a:cs typeface="Alexandria" charset="0"/>
            </a:endParaRPr>
          </a:p>
        </p:txBody>
      </p:sp>
      <p:pic>
        <p:nvPicPr>
          <p:cNvPr id="5" name="Graphic 21">
            <a:extLst>
              <a:ext uri="{FF2B5EF4-FFF2-40B4-BE49-F238E27FC236}">
                <a16:creationId xmlns:a16="http://schemas.microsoft.com/office/drawing/2014/main" id="{38486D4B-E67E-8584-4C47-A4AED2B817D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11675569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745EEA1-CD17-0227-241C-07CF7035560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E4E36EA-F83A-66FA-5338-AEFBD15B8DE2}"/>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B553C4C4-2F6C-15C4-1C23-041228FD9B1C}"/>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3135E202-73D8-A06C-7053-1219406FFEEA}"/>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970701DA-B56A-312D-58DA-80F9D779D5FD}"/>
              </a:ext>
            </a:extLst>
          </p:cNvPr>
          <p:cNvSpPr txBox="1"/>
          <p:nvPr/>
        </p:nvSpPr>
        <p:spPr>
          <a:xfrm>
            <a:off x="1675976" y="1468531"/>
            <a:ext cx="8417320" cy="2677656"/>
          </a:xfrm>
          <a:prstGeom prst="rect">
            <a:avLst/>
          </a:prstGeom>
          <a:noFill/>
        </p:spPr>
        <p:txBody>
          <a:bodyPr wrap="square" rtlCol="0">
            <a:spAutoFit/>
          </a:bodyPr>
          <a:lstStyle/>
          <a:p>
            <a:r>
              <a:rPr lang="en-GB" sz="2400" b="1" dirty="0"/>
              <a:t>Deontology</a:t>
            </a:r>
            <a:r>
              <a:rPr lang="en-GB" b="1" dirty="0"/>
              <a:t>:: </a:t>
            </a:r>
            <a:endParaRPr lang="en-GB" dirty="0"/>
          </a:p>
          <a:p>
            <a:r>
              <a:rPr lang="en-GB" sz="2400" dirty="0"/>
              <a:t>The deontological theory states that people should adhere to their obligations and duties when </a:t>
            </a:r>
            <a:r>
              <a:rPr lang="en-GB" sz="2400" dirty="0" err="1"/>
              <a:t>analyzing</a:t>
            </a:r>
            <a:r>
              <a:rPr lang="en-GB" sz="2400" dirty="0"/>
              <a:t> an ethical dilemma. A person who follows this theory will produce very consistent decisions since they will be based on the individual's set duties. Deontology provides a basis for special duties and obligations to specific people</a:t>
            </a:r>
            <a:endParaRPr lang="en-US" sz="2400" dirty="0">
              <a:solidFill>
                <a:srgbClr val="2D3956"/>
              </a:solidFill>
              <a:latin typeface="Alexandria" charset="0"/>
              <a:cs typeface="Alexandria" charset="0"/>
            </a:endParaRPr>
          </a:p>
        </p:txBody>
      </p:sp>
      <p:pic>
        <p:nvPicPr>
          <p:cNvPr id="5" name="Graphic 21">
            <a:extLst>
              <a:ext uri="{FF2B5EF4-FFF2-40B4-BE49-F238E27FC236}">
                <a16:creationId xmlns:a16="http://schemas.microsoft.com/office/drawing/2014/main" id="{21E93F9B-992A-BCFB-D704-FCBC0922E6D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7844522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BF44A9-8E1C-426E-FE15-B37947FA0D6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3BF4324-B16E-3057-A00C-51A018018EB9}"/>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EB457A42-1093-03CF-457C-275752902705}"/>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E9197B5F-F48E-6218-C6CB-D6CC4A4FBDA5}"/>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544ABDE6-1447-A3A2-EC9A-6190EB57D0BE}"/>
              </a:ext>
            </a:extLst>
          </p:cNvPr>
          <p:cNvSpPr txBox="1"/>
          <p:nvPr/>
        </p:nvSpPr>
        <p:spPr>
          <a:xfrm>
            <a:off x="1675976" y="1468531"/>
            <a:ext cx="8417320" cy="2677656"/>
          </a:xfrm>
          <a:prstGeom prst="rect">
            <a:avLst/>
          </a:prstGeom>
          <a:noFill/>
        </p:spPr>
        <p:txBody>
          <a:bodyPr wrap="square" rtlCol="0">
            <a:spAutoFit/>
          </a:bodyPr>
          <a:lstStyle/>
          <a:p>
            <a:r>
              <a:rPr lang="en-GB" sz="2400" dirty="0"/>
              <a:t>Rights:: </a:t>
            </a:r>
          </a:p>
          <a:p>
            <a:r>
              <a:rPr lang="en-GB" sz="2400" dirty="0"/>
              <a:t>The rights set forth by a society are protected and given the highest priority. Rights are considered to be ethically correct and valid since population endorses them. Individuals may also bestow rights upon others if they have the ability and resources to do so . </a:t>
            </a:r>
          </a:p>
          <a:p>
            <a:r>
              <a:rPr lang="en-GB" sz="2400" dirty="0"/>
              <a:t>The society has to determine what rights it wants to uphold and give to its citizens.</a:t>
            </a:r>
            <a:endParaRPr lang="en-US" sz="2400" dirty="0">
              <a:solidFill>
                <a:srgbClr val="2D3956"/>
              </a:solidFill>
              <a:latin typeface="Alexandria" charset="0"/>
              <a:cs typeface="Alexandria" charset="0"/>
            </a:endParaRPr>
          </a:p>
        </p:txBody>
      </p:sp>
      <p:pic>
        <p:nvPicPr>
          <p:cNvPr id="5" name="Graphic 21">
            <a:extLst>
              <a:ext uri="{FF2B5EF4-FFF2-40B4-BE49-F238E27FC236}">
                <a16:creationId xmlns:a16="http://schemas.microsoft.com/office/drawing/2014/main" id="{8D5E30C2-CE68-0CFD-00A6-F1868DB2B25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78090567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0701DA0-2AE6-9CCD-485D-B44E1BCAF2D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E3044D9-0277-8635-6E0A-0E3EB0AFCB12}"/>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9677BC3C-AD2B-1538-61AD-882897E65E4B}"/>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6A8BFA7F-9B0B-EA6A-E950-7668CB99E9B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414A11B5-8CBE-7D25-C159-E84358374C91}"/>
              </a:ext>
            </a:extLst>
          </p:cNvPr>
          <p:cNvSpPr txBox="1"/>
          <p:nvPr/>
        </p:nvSpPr>
        <p:spPr>
          <a:xfrm>
            <a:off x="1675976" y="1468531"/>
            <a:ext cx="8417320" cy="2308324"/>
          </a:xfrm>
          <a:prstGeom prst="rect">
            <a:avLst/>
          </a:prstGeom>
          <a:noFill/>
        </p:spPr>
        <p:txBody>
          <a:bodyPr wrap="square" rtlCol="0">
            <a:spAutoFit/>
          </a:bodyPr>
          <a:lstStyle/>
          <a:p>
            <a:r>
              <a:rPr lang="en-GB" sz="2400" dirty="0"/>
              <a:t>Rights:: </a:t>
            </a:r>
          </a:p>
          <a:p>
            <a:r>
              <a:rPr lang="en-GB" sz="2400" dirty="0"/>
              <a:t>In order for a society to determine what rights it wants to enact, it must decide what the society's goals and ethical priorities are. Therefore, in order for the rights theory to be useful, it must be used in conjunction with another ethical theory that will consistently explain the goals of the society.</a:t>
            </a:r>
            <a:endParaRPr lang="en-US" sz="2400" dirty="0">
              <a:solidFill>
                <a:srgbClr val="2D3956"/>
              </a:solidFill>
              <a:latin typeface="Alexandria" charset="0"/>
              <a:cs typeface="Alexandria" charset="0"/>
            </a:endParaRPr>
          </a:p>
        </p:txBody>
      </p:sp>
      <p:pic>
        <p:nvPicPr>
          <p:cNvPr id="5" name="Graphic 21">
            <a:extLst>
              <a:ext uri="{FF2B5EF4-FFF2-40B4-BE49-F238E27FC236}">
                <a16:creationId xmlns:a16="http://schemas.microsoft.com/office/drawing/2014/main" id="{A7DC62B9-F571-6727-A459-309F37DAA40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92833145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625611-1F9F-43EF-52FB-28865BDDAB8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BAC9F82-BA68-063E-87A3-851B744E104F}"/>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2E9D70FD-0F39-ACD5-C310-228F7E824495}"/>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33C55368-A703-E6DD-AE2D-4076BD5A1B86}"/>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C4506BF0-012D-0D7A-AFB8-1666F8A4FF31}"/>
              </a:ext>
            </a:extLst>
          </p:cNvPr>
          <p:cNvSpPr txBox="1"/>
          <p:nvPr/>
        </p:nvSpPr>
        <p:spPr>
          <a:xfrm>
            <a:off x="1675976" y="1468531"/>
            <a:ext cx="8417320" cy="2677656"/>
          </a:xfrm>
          <a:prstGeom prst="rect">
            <a:avLst/>
          </a:prstGeom>
          <a:noFill/>
        </p:spPr>
        <p:txBody>
          <a:bodyPr wrap="square" rtlCol="0">
            <a:spAutoFit/>
          </a:bodyPr>
          <a:lstStyle/>
          <a:p>
            <a:r>
              <a:rPr lang="en-GB" sz="2400" b="1" dirty="0"/>
              <a:t>virtue ethics </a:t>
            </a:r>
            <a:endParaRPr lang="en-GB" sz="2400" dirty="0"/>
          </a:p>
          <a:p>
            <a:r>
              <a:rPr lang="en-GB" sz="2400" dirty="0"/>
              <a:t>Judges a person by his character rather than by an action that may deviate from his normal </a:t>
            </a:r>
            <a:r>
              <a:rPr lang="en-GB" sz="2400" dirty="0" err="1"/>
              <a:t>behavior</a:t>
            </a:r>
            <a:r>
              <a:rPr lang="en-GB" sz="2400" dirty="0"/>
              <a:t>. It takes the person's morals, reputation and motivation into account when rating an unusual and irregular </a:t>
            </a:r>
            <a:r>
              <a:rPr lang="en-GB" sz="2400" dirty="0" err="1"/>
              <a:t>behavior</a:t>
            </a:r>
            <a:r>
              <a:rPr lang="en-GB" sz="2400" dirty="0"/>
              <a:t> that is considered unethical. Major flaw is that it does not take into consideration a person's change in moral character.</a:t>
            </a:r>
            <a:endParaRPr lang="en-US" sz="2400" dirty="0">
              <a:solidFill>
                <a:srgbClr val="2D3956"/>
              </a:solidFill>
              <a:latin typeface="Alexandria" charset="0"/>
              <a:cs typeface="Alexandria" charset="0"/>
            </a:endParaRPr>
          </a:p>
        </p:txBody>
      </p:sp>
      <p:pic>
        <p:nvPicPr>
          <p:cNvPr id="5" name="Graphic 21">
            <a:extLst>
              <a:ext uri="{FF2B5EF4-FFF2-40B4-BE49-F238E27FC236}">
                <a16:creationId xmlns:a16="http://schemas.microsoft.com/office/drawing/2014/main" id="{B7954B6D-C3B7-1D5C-FFA1-364F3319A90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21857187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46FE800-493D-CA1F-F483-CA08B866EC5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A1A7B39-4ACF-9EA9-E7E5-D8AE32DD09AE}"/>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EF467D8C-1ABA-67FE-2D8A-63F1D286D390}"/>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D4808F95-D7D8-DB52-3BFF-8C291DA3BFAF}"/>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8E37E20B-8C2C-545D-8CDA-AC11D570E338}"/>
              </a:ext>
            </a:extLst>
          </p:cNvPr>
          <p:cNvSpPr txBox="1"/>
          <p:nvPr/>
        </p:nvSpPr>
        <p:spPr>
          <a:xfrm>
            <a:off x="1675976" y="1468531"/>
            <a:ext cx="8417320" cy="1938992"/>
          </a:xfrm>
          <a:prstGeom prst="rect">
            <a:avLst/>
          </a:prstGeom>
          <a:noFill/>
        </p:spPr>
        <p:txBody>
          <a:bodyPr wrap="square" rtlCol="0">
            <a:spAutoFit/>
          </a:bodyPr>
          <a:lstStyle/>
          <a:p>
            <a:r>
              <a:rPr lang="en-GB" sz="2400" b="1" dirty="0"/>
              <a:t>casuistry </a:t>
            </a:r>
            <a:endParaRPr lang="en-GB" sz="2400" dirty="0"/>
          </a:p>
          <a:p>
            <a:r>
              <a:rPr lang="en-GB" sz="2400" dirty="0"/>
              <a:t>compares a current ethical dilemma with examples of similar ethical dilemmas and their outcomes. This allows one to determine the severity of the situation and to create the best possible solution according to others' experiences.</a:t>
            </a:r>
            <a:endParaRPr lang="en-US" sz="2400" dirty="0">
              <a:solidFill>
                <a:srgbClr val="2D3956"/>
              </a:solidFill>
              <a:latin typeface="Alexandria" charset="0"/>
              <a:cs typeface="Alexandria" charset="0"/>
            </a:endParaRPr>
          </a:p>
        </p:txBody>
      </p:sp>
      <p:pic>
        <p:nvPicPr>
          <p:cNvPr id="5" name="Graphic 21">
            <a:extLst>
              <a:ext uri="{FF2B5EF4-FFF2-40B4-BE49-F238E27FC236}">
                <a16:creationId xmlns:a16="http://schemas.microsoft.com/office/drawing/2014/main" id="{E3DBB184-B41C-1CBA-1BE4-702F8A054EF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8952954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6AD2A9-E975-BF59-C733-44DD1FFEF3F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6104C8BF-CE27-B2FF-A350-B6457697D56E}"/>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C548BEF0-F1B2-E2CC-CB2A-1368BCFCF5E8}"/>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0EE9D84-4956-9E5C-14C4-79808CD67D0E}"/>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D63A0CBD-F5B2-E9DD-DF64-A5452492D7EF}"/>
              </a:ext>
            </a:extLst>
          </p:cNvPr>
          <p:cNvSpPr txBox="1"/>
          <p:nvPr/>
        </p:nvSpPr>
        <p:spPr>
          <a:xfrm>
            <a:off x="1675976" y="1468531"/>
            <a:ext cx="8417320" cy="3046988"/>
          </a:xfrm>
          <a:prstGeom prst="rect">
            <a:avLst/>
          </a:prstGeom>
          <a:noFill/>
        </p:spPr>
        <p:txBody>
          <a:bodyPr wrap="square" rtlCol="0">
            <a:spAutoFit/>
          </a:bodyPr>
          <a:lstStyle/>
          <a:p>
            <a:r>
              <a:rPr lang="en-GB" sz="2400" b="1" dirty="0"/>
              <a:t>Research ethics when dealing with participants:: </a:t>
            </a:r>
            <a:endParaRPr lang="en-GB" sz="2400" dirty="0"/>
          </a:p>
          <a:p>
            <a:r>
              <a:rPr lang="en-GB" sz="2400" dirty="0"/>
              <a:t>Basic principles:: </a:t>
            </a:r>
          </a:p>
          <a:p>
            <a:r>
              <a:rPr lang="en-GB" sz="2400" dirty="0"/>
              <a:t>What are the fundamental research ethics principles? All research involving human beings should be conducted in accordance with three basic ethical principles, namely respect for persons, beneficence and justice. These three core principles, originally included in The Belmont Report which came out in 1979, form the universally accepted basis for research ethics.</a:t>
            </a:r>
            <a:endParaRPr lang="en-US" sz="2400" dirty="0">
              <a:solidFill>
                <a:srgbClr val="2D3956"/>
              </a:solidFill>
              <a:latin typeface="Alexandria" charset="0"/>
              <a:cs typeface="Alexandria" charset="0"/>
            </a:endParaRPr>
          </a:p>
        </p:txBody>
      </p:sp>
      <p:pic>
        <p:nvPicPr>
          <p:cNvPr id="5" name="Graphic 21">
            <a:extLst>
              <a:ext uri="{FF2B5EF4-FFF2-40B4-BE49-F238E27FC236}">
                <a16:creationId xmlns:a16="http://schemas.microsoft.com/office/drawing/2014/main" id="{D7B1A207-3A4D-11DE-E8C2-0788CF981A9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420532361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921CAB2-0AC5-A903-24F1-A4B0D79F68A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1530C04-AA75-3763-4016-DC51FEEF62F9}"/>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4D5A09BA-2BB5-E27B-F6AB-F65D20E56D6C}"/>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15BEDE33-7303-5FB1-9054-EAA55D81CBED}"/>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B64A2BBE-9124-0B20-7CBE-58815DA64E25}"/>
              </a:ext>
            </a:extLst>
          </p:cNvPr>
          <p:cNvSpPr txBox="1"/>
          <p:nvPr/>
        </p:nvSpPr>
        <p:spPr>
          <a:xfrm>
            <a:off x="1675976" y="1468531"/>
            <a:ext cx="8417320" cy="3416320"/>
          </a:xfrm>
          <a:prstGeom prst="rect">
            <a:avLst/>
          </a:prstGeom>
          <a:noFill/>
        </p:spPr>
        <p:txBody>
          <a:bodyPr wrap="square" rtlCol="0">
            <a:spAutoFit/>
          </a:bodyPr>
          <a:lstStyle/>
          <a:p>
            <a:r>
              <a:rPr lang="en-GB" sz="2400" b="1" dirty="0"/>
              <a:t>Research ethics when dealing with participants</a:t>
            </a:r>
            <a:r>
              <a:rPr lang="en-US" sz="2400" b="1" dirty="0">
                <a:solidFill>
                  <a:srgbClr val="2D3956"/>
                </a:solidFill>
                <a:latin typeface="Alexandria" charset="0"/>
              </a:rPr>
              <a:t>::</a:t>
            </a:r>
          </a:p>
          <a:p>
            <a:endParaRPr lang="en-GB" sz="2400" dirty="0"/>
          </a:p>
          <a:p>
            <a:r>
              <a:rPr lang="en-GB" sz="2400" dirty="0"/>
              <a:t>It is generally agreed that these principles, which in the abstract have equal moral force, guide the conscientious preparation of proposals for scientific studies. In varying circumstances, they may be expressed differently and given different moral weight, and their application may lead to different decisions or courses of action. Below the aforementioned three basic research ethics principles are briefly discussed one by one. </a:t>
            </a:r>
          </a:p>
        </p:txBody>
      </p:sp>
      <p:pic>
        <p:nvPicPr>
          <p:cNvPr id="5" name="Graphic 21">
            <a:extLst>
              <a:ext uri="{FF2B5EF4-FFF2-40B4-BE49-F238E27FC236}">
                <a16:creationId xmlns:a16="http://schemas.microsoft.com/office/drawing/2014/main" id="{31171A82-EABC-76ED-DE41-CEE479B1AAD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66566275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9919208-B643-E8EA-4AFB-2FA7CF6CB17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0C363A0-EA67-FBC5-D1D4-C9B72212A209}"/>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19CD47F9-CF16-3D46-7171-CAA4749D22D8}"/>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DD4894F6-2B39-4314-96C7-085A6235DAF7}"/>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C92EA1B0-AB25-2B2E-213F-AD8E8704370F}"/>
              </a:ext>
            </a:extLst>
          </p:cNvPr>
          <p:cNvSpPr txBox="1"/>
          <p:nvPr/>
        </p:nvSpPr>
        <p:spPr>
          <a:xfrm>
            <a:off x="1675976" y="1468531"/>
            <a:ext cx="8417320" cy="3970318"/>
          </a:xfrm>
          <a:prstGeom prst="rect">
            <a:avLst/>
          </a:prstGeom>
          <a:noFill/>
        </p:spPr>
        <p:txBody>
          <a:bodyPr wrap="square" rtlCol="0">
            <a:spAutoFit/>
          </a:bodyPr>
          <a:lstStyle/>
          <a:p>
            <a:r>
              <a:rPr lang="en-GB" sz="2800" b="1" dirty="0"/>
              <a:t>Beneficence:: </a:t>
            </a:r>
            <a:endParaRPr lang="en-GB" sz="2800" dirty="0"/>
          </a:p>
          <a:p>
            <a:r>
              <a:rPr lang="en-GB" sz="2800" dirty="0"/>
              <a:t>refers to the ethical obligation to maximize benefits and to minimize harms. This principle gives rise to norms requiring that the risks of research be reasonable in the light of the expected benefits, that the research design be sound, and that the investigators be competent both to conduct the research and to safeguard the welfare of (“mental integrity”, psychological well-being) of the study participants.</a:t>
            </a:r>
            <a:endParaRPr lang="en-US" sz="2800" dirty="0">
              <a:solidFill>
                <a:srgbClr val="2D3956"/>
              </a:solidFill>
              <a:latin typeface="Alexandria" charset="0"/>
              <a:cs typeface="Alexandria" charset="0"/>
            </a:endParaRPr>
          </a:p>
        </p:txBody>
      </p:sp>
      <p:pic>
        <p:nvPicPr>
          <p:cNvPr id="5" name="Graphic 21">
            <a:extLst>
              <a:ext uri="{FF2B5EF4-FFF2-40B4-BE49-F238E27FC236}">
                <a16:creationId xmlns:a16="http://schemas.microsoft.com/office/drawing/2014/main" id="{BC41FA0C-04F4-605F-C528-0FABF54D2C4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74401845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10782B-39CE-6957-DFBA-A307C28AD18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75780A1-6AEC-E0D5-1C72-438BF8C77584}"/>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74268B9A-BEBF-55A7-0ED1-FD64CA3632CE}"/>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712A0FC1-58A6-710E-DA07-B866C3C08F16}"/>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1518F4FB-68F9-D8A5-6B69-7DF2EA72C0D1}"/>
              </a:ext>
            </a:extLst>
          </p:cNvPr>
          <p:cNvSpPr txBox="1"/>
          <p:nvPr/>
        </p:nvSpPr>
        <p:spPr>
          <a:xfrm>
            <a:off x="1675976" y="1468531"/>
            <a:ext cx="8417320" cy="3970318"/>
          </a:xfrm>
          <a:prstGeom prst="rect">
            <a:avLst/>
          </a:prstGeom>
          <a:noFill/>
        </p:spPr>
        <p:txBody>
          <a:bodyPr wrap="square" rtlCol="0">
            <a:spAutoFit/>
          </a:bodyPr>
          <a:lstStyle/>
          <a:p>
            <a:r>
              <a:rPr lang="en-GB" sz="2800" dirty="0"/>
              <a:t>Beneficence further proscribes the deliberate infliction of harm on persons; this aspect of beneficence is sometimes expressed as a separate principle, nonmaleficence (do no harm). Beneficence requires a commitment to minimizing the risks associated with research including psychological and social risks and maximizing the benefits that accrue to research participants. Researchers must articulate specific ways this will be achieved.</a:t>
            </a:r>
            <a:endParaRPr lang="en-US" sz="2800" dirty="0">
              <a:solidFill>
                <a:srgbClr val="2D3956"/>
              </a:solidFill>
              <a:latin typeface="Alexandria" charset="0"/>
              <a:cs typeface="Alexandria" charset="0"/>
            </a:endParaRPr>
          </a:p>
        </p:txBody>
      </p:sp>
      <p:pic>
        <p:nvPicPr>
          <p:cNvPr id="5" name="Graphic 21">
            <a:extLst>
              <a:ext uri="{FF2B5EF4-FFF2-40B4-BE49-F238E27FC236}">
                <a16:creationId xmlns:a16="http://schemas.microsoft.com/office/drawing/2014/main" id="{7F46295F-92B4-6093-7EDF-503D152646C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73776801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6D9EC7F-241C-68C4-9A90-235B88759799}"/>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60829CFB-E730-A24B-4E8C-55A1897CCA0D}"/>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3D7520CE-6812-1AF1-377D-0F45E8BE1B46}"/>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10C96A06-1101-F119-3DDA-A6270DBA23D4}"/>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768651B0-B63E-F072-33B6-E1B63635979F}"/>
              </a:ext>
            </a:extLst>
          </p:cNvPr>
          <p:cNvSpPr txBox="1"/>
          <p:nvPr/>
        </p:nvSpPr>
        <p:spPr>
          <a:xfrm>
            <a:off x="1675976" y="1468531"/>
            <a:ext cx="8417320" cy="3046988"/>
          </a:xfrm>
          <a:prstGeom prst="rect">
            <a:avLst/>
          </a:prstGeom>
          <a:noFill/>
        </p:spPr>
        <p:txBody>
          <a:bodyPr wrap="square" rtlCol="0">
            <a:spAutoFit/>
          </a:bodyPr>
          <a:lstStyle/>
          <a:p>
            <a:r>
              <a:rPr lang="en-GB" sz="3200" dirty="0"/>
              <a:t>In the ethics of research involving human research participants the principle refers primarily to distributive justice, which requires the equitable distribution of both the burdens and the benefits of participation in research. </a:t>
            </a:r>
          </a:p>
          <a:p>
            <a:r>
              <a:rPr lang="en-GB" sz="3200" dirty="0"/>
              <a:t>justice collaboration</a:t>
            </a:r>
          </a:p>
        </p:txBody>
      </p:sp>
      <p:pic>
        <p:nvPicPr>
          <p:cNvPr id="5" name="Graphic 21">
            <a:extLst>
              <a:ext uri="{FF2B5EF4-FFF2-40B4-BE49-F238E27FC236}">
                <a16:creationId xmlns:a16="http://schemas.microsoft.com/office/drawing/2014/main" id="{83CBA81A-5EFB-F1A3-B024-BAB15580A28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62600595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61267B7-30B8-B6D8-3587-AD108CA71F1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B0CD7CE-DCF1-9991-C0D5-8CF9C2EF3A22}"/>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EE23ED92-4D83-A038-71D4-FB0929FB30FB}"/>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546D5B65-C0E7-5FA5-4A83-7FB39CA4E3BA}"/>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D9E755E7-AD8B-2F60-8E1B-7B7F91AE23FD}"/>
              </a:ext>
            </a:extLst>
          </p:cNvPr>
          <p:cNvSpPr txBox="1"/>
          <p:nvPr/>
        </p:nvSpPr>
        <p:spPr>
          <a:xfrm>
            <a:off x="1675976" y="1468531"/>
            <a:ext cx="8417320" cy="646331"/>
          </a:xfrm>
          <a:prstGeom prst="rect">
            <a:avLst/>
          </a:prstGeom>
          <a:noFill/>
        </p:spPr>
        <p:txBody>
          <a:bodyPr wrap="square" rtlCol="0">
            <a:spAutoFit/>
          </a:bodyPr>
          <a:lstStyle/>
          <a:p>
            <a:endParaRPr lang="en-US" dirty="0">
              <a:solidFill>
                <a:srgbClr val="2D3956"/>
              </a:solidFill>
              <a:latin typeface="Alexandria" charset="0"/>
              <a:cs typeface="Alexandria" charset="0"/>
            </a:endParaRPr>
          </a:p>
          <a:p>
            <a:endParaRPr lang="en-US" dirty="0">
              <a:solidFill>
                <a:srgbClr val="2D3956"/>
              </a:solidFill>
              <a:latin typeface="Alexandria" charset="0"/>
              <a:cs typeface="Alexandria" charset="0"/>
            </a:endParaRPr>
          </a:p>
        </p:txBody>
      </p:sp>
      <p:pic>
        <p:nvPicPr>
          <p:cNvPr id="5" name="Graphic 21">
            <a:extLst>
              <a:ext uri="{FF2B5EF4-FFF2-40B4-BE49-F238E27FC236}">
                <a16:creationId xmlns:a16="http://schemas.microsoft.com/office/drawing/2014/main" id="{C21C5CE1-4D09-12ED-6B78-02A6597DF64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195C7447-053F-B0BA-0141-ED62C057D74F}"/>
              </a:ext>
            </a:extLst>
          </p:cNvPr>
          <p:cNvSpPr txBox="1"/>
          <p:nvPr/>
        </p:nvSpPr>
        <p:spPr>
          <a:xfrm>
            <a:off x="1665188" y="1729089"/>
            <a:ext cx="6508954" cy="3785652"/>
          </a:xfrm>
          <a:prstGeom prst="rect">
            <a:avLst/>
          </a:prstGeom>
          <a:noFill/>
        </p:spPr>
        <p:txBody>
          <a:bodyPr wrap="square">
            <a:spAutoFit/>
          </a:bodyPr>
          <a:lstStyle/>
          <a:p>
            <a:r>
              <a:rPr lang="en-GB" sz="2400" dirty="0"/>
              <a:t>justice collaboration::</a:t>
            </a:r>
          </a:p>
          <a:p>
            <a:r>
              <a:rPr lang="en-GB" sz="2400" dirty="0"/>
              <a:t>collaboration</a:t>
            </a:r>
            <a:r>
              <a:rPr lang="en-GB" sz="2400" dirty="0">
                <a:solidFill>
                  <a:srgbClr val="00B0F0"/>
                </a:solidFill>
              </a:rPr>
              <a:t> </a:t>
            </a:r>
            <a:r>
              <a:rPr lang="en-GB" sz="2400" dirty="0"/>
              <a:t>Justice requires a commitment to ensuring a fair distribution of the risks and benefits resulting from research. Those who take on the burden of research participation should share in the benefits of the knowledge gained. In other words, the people who are expected to benefit from the knowledge should be the ones who are asked to participate. </a:t>
            </a:r>
          </a:p>
          <a:p>
            <a:r>
              <a:rPr lang="en-GB" sz="2400" b="0" i="0" u="none" strike="noStrike" baseline="0" dirty="0">
                <a:solidFill>
                  <a:srgbClr val="FFFFFF"/>
                </a:solidFill>
                <a:latin typeface="Calibri" panose="020F0502020204030204" pitchFamily="34" charset="0"/>
              </a:rPr>
              <a:t>n</a:t>
            </a:r>
            <a:endParaRPr lang="en-AE" sz="2400" dirty="0"/>
          </a:p>
        </p:txBody>
      </p:sp>
    </p:spTree>
    <p:extLst>
      <p:ext uri="{BB962C8B-B14F-4D97-AF65-F5344CB8AC3E}">
        <p14:creationId xmlns:p14="http://schemas.microsoft.com/office/powerpoint/2010/main" val="375693670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284E89D-7993-ED6B-FB18-8807B4D18AA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2198352-83B8-100E-992E-D149BF7E70F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79665CE-DC5D-C771-D897-ADBCA0DD3E27}"/>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49DF4579-BADB-258D-88D3-593ECB3FDE34}"/>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2411E6F7-19D3-26C1-3F94-CB5ADB9C0248}"/>
              </a:ext>
            </a:extLst>
          </p:cNvPr>
          <p:cNvSpPr txBox="1"/>
          <p:nvPr/>
        </p:nvSpPr>
        <p:spPr>
          <a:xfrm>
            <a:off x="1665188" y="2074605"/>
            <a:ext cx="8428108" cy="2677656"/>
          </a:xfrm>
          <a:prstGeom prst="rect">
            <a:avLst/>
          </a:prstGeom>
          <a:noFill/>
        </p:spPr>
        <p:txBody>
          <a:bodyPr wrap="square" rtlCol="0">
            <a:spAutoFit/>
          </a:bodyPr>
          <a:lstStyle/>
          <a:p>
            <a:r>
              <a:rPr lang="en-GB" sz="2800" dirty="0"/>
              <a:t>We evaluate the cost and benefits for most decisions in life, whether we are aware of it or not. This can be quite a dilemma in some research projects and/or experiments. The first thing to do before designing a study is to consider the potential cost and benefits of the research.</a:t>
            </a:r>
            <a:endParaRPr lang="en-US" sz="2800" dirty="0">
              <a:solidFill>
                <a:srgbClr val="2D3956"/>
              </a:solidFill>
              <a:latin typeface="Alexandria" charset="0"/>
              <a:cs typeface="Alexandria" charset="0"/>
            </a:endParaRPr>
          </a:p>
        </p:txBody>
      </p:sp>
      <p:pic>
        <p:nvPicPr>
          <p:cNvPr id="5" name="Graphic 21">
            <a:extLst>
              <a:ext uri="{FF2B5EF4-FFF2-40B4-BE49-F238E27FC236}">
                <a16:creationId xmlns:a16="http://schemas.microsoft.com/office/drawing/2014/main" id="{48A47175-071B-6551-9422-1E445965240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61009184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FF6A80-83F6-D4E9-0B8E-691A0759F20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3E54221-DCE7-EEA8-219A-C0ABCEC71CF9}"/>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CECD3C4A-8A2A-4924-3BCA-580F281DC6C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125895CA-E26B-7A6F-930B-FF41315E64C6}"/>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67A6593B-4445-C3FF-0926-50C518F14B9C}"/>
              </a:ext>
            </a:extLst>
          </p:cNvPr>
          <p:cNvSpPr txBox="1"/>
          <p:nvPr/>
        </p:nvSpPr>
        <p:spPr>
          <a:xfrm>
            <a:off x="1675976" y="1468531"/>
            <a:ext cx="8417320" cy="2677656"/>
          </a:xfrm>
          <a:prstGeom prst="rect">
            <a:avLst/>
          </a:prstGeom>
          <a:noFill/>
        </p:spPr>
        <p:txBody>
          <a:bodyPr wrap="square" rtlCol="0">
            <a:spAutoFit/>
          </a:bodyPr>
          <a:lstStyle/>
          <a:p>
            <a:endParaRPr lang="en-AE" sz="2400" dirty="0"/>
          </a:p>
          <a:p>
            <a:r>
              <a:rPr lang="en-GB" sz="2400" dirty="0"/>
              <a:t>In addition to the above-mentioned established principles, some bioethicists have suggested that a fourth principle, respect for communities, should be added. Respect for communities “confers on the researcher an obligation to respect the values and interests of the community in research and, wherever possible, to protect the community from harm.</a:t>
            </a:r>
          </a:p>
        </p:txBody>
      </p:sp>
      <p:pic>
        <p:nvPicPr>
          <p:cNvPr id="5" name="Graphic 21">
            <a:extLst>
              <a:ext uri="{FF2B5EF4-FFF2-40B4-BE49-F238E27FC236}">
                <a16:creationId xmlns:a16="http://schemas.microsoft.com/office/drawing/2014/main" id="{A24CBF18-68F8-8209-12DE-6AE876B39B1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5497820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293F150-8B63-F9F4-5450-D565C858DD0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7627E67-5454-6653-7551-F01EA4D85D9A}"/>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749A5EB-B0DA-A88B-8F9E-2E2BE2558E63}"/>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C8FF77DD-9320-EFEB-6E5C-C6BC1F7112A9}"/>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5A756D2D-D09B-1B3E-5A5A-5DD5F83D02F4}"/>
              </a:ext>
            </a:extLst>
          </p:cNvPr>
          <p:cNvSpPr txBox="1"/>
          <p:nvPr/>
        </p:nvSpPr>
        <p:spPr>
          <a:xfrm>
            <a:off x="1665188" y="2137125"/>
            <a:ext cx="8417320" cy="2246769"/>
          </a:xfrm>
          <a:prstGeom prst="rect">
            <a:avLst/>
          </a:prstGeom>
          <a:noFill/>
        </p:spPr>
        <p:txBody>
          <a:bodyPr wrap="square" rtlCol="0">
            <a:spAutoFit/>
          </a:bodyPr>
          <a:lstStyle/>
          <a:p>
            <a:r>
              <a:rPr lang="en-GB" sz="2800" dirty="0"/>
              <a:t>Some scholars believe that this principle is, in fact, fundamental for research when community-wide knowledge, values, and relationships are critical to research success and may in turn be affected by the research process or its outcomes.</a:t>
            </a:r>
            <a:endParaRPr lang="en-US" sz="2800" dirty="0">
              <a:solidFill>
                <a:srgbClr val="2D3956"/>
              </a:solidFill>
              <a:latin typeface="Alexandria" charset="0"/>
              <a:cs typeface="Alexandria" charset="0"/>
            </a:endParaRPr>
          </a:p>
        </p:txBody>
      </p:sp>
      <p:pic>
        <p:nvPicPr>
          <p:cNvPr id="5" name="Graphic 21">
            <a:extLst>
              <a:ext uri="{FF2B5EF4-FFF2-40B4-BE49-F238E27FC236}">
                <a16:creationId xmlns:a16="http://schemas.microsoft.com/office/drawing/2014/main" id="{497B7A6D-46F0-2F0F-BB55-4FFEFE6F48A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86440239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3434896-1BF2-7E51-68ED-197F9E97C5F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95A60C2B-CCF6-E59F-BAC1-C3620B4838B3}"/>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C6CB5D6E-866F-3EEF-4EDE-4AF6EF10868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8DCA88E2-F3EF-ACED-52B8-EA50B26F4210}"/>
              </a:ext>
            </a:extLst>
          </p:cNvPr>
          <p:cNvSpPr/>
          <p:nvPr/>
        </p:nvSpPr>
        <p:spPr>
          <a:xfrm>
            <a:off x="873868" y="128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D2A0F089-C21B-3AA6-4FC0-1B1E9ECFFAA2}"/>
              </a:ext>
            </a:extLst>
          </p:cNvPr>
          <p:cNvSpPr txBox="1"/>
          <p:nvPr/>
        </p:nvSpPr>
        <p:spPr>
          <a:xfrm>
            <a:off x="1675976" y="1468531"/>
            <a:ext cx="8417320" cy="3693319"/>
          </a:xfrm>
          <a:prstGeom prst="rect">
            <a:avLst/>
          </a:prstGeom>
          <a:noFill/>
        </p:spPr>
        <p:txBody>
          <a:bodyPr wrap="square" rtlCol="0">
            <a:spAutoFit/>
          </a:bodyPr>
          <a:lstStyle/>
          <a:p>
            <a:r>
              <a:rPr lang="en-GB" b="1" dirty="0"/>
              <a:t>How do ethical issues enter into </a:t>
            </a:r>
            <a:r>
              <a:rPr lang="en-GB" dirty="0"/>
              <a:t>your selection of a research</a:t>
            </a:r>
          </a:p>
          <a:p>
            <a:r>
              <a:rPr lang="en-GB" dirty="0"/>
              <a:t>problem?</a:t>
            </a:r>
          </a:p>
          <a:p>
            <a:r>
              <a:rPr lang="en-GB" dirty="0"/>
              <a:t>In writing an introduction to a study, the researcher</a:t>
            </a:r>
          </a:p>
          <a:p>
            <a:r>
              <a:rPr lang="en-GB" dirty="0"/>
              <a:t>identifies</a:t>
            </a:r>
          </a:p>
          <a:p>
            <a:r>
              <a:rPr lang="en-GB" dirty="0"/>
              <a:t>A significant problem or issue to study and presents a</a:t>
            </a:r>
          </a:p>
          <a:p>
            <a:r>
              <a:rPr lang="en-GB" dirty="0"/>
              <a:t>rationale for its importance.</a:t>
            </a:r>
          </a:p>
          <a:p>
            <a:r>
              <a:rPr lang="en-GB" dirty="0"/>
              <a:t>During the identification of the research problem, it is</a:t>
            </a:r>
          </a:p>
          <a:p>
            <a:r>
              <a:rPr lang="en-GB" dirty="0"/>
              <a:t>important to identify a problem that will benefit</a:t>
            </a:r>
          </a:p>
          <a:p>
            <a:r>
              <a:rPr lang="en-GB" dirty="0"/>
              <a:t>individuals being studied, one that will be meaningful for</a:t>
            </a:r>
          </a:p>
          <a:p>
            <a:r>
              <a:rPr lang="en-GB" dirty="0"/>
              <a:t>others besides the researcher A core idea of</a:t>
            </a:r>
          </a:p>
          <a:p>
            <a:r>
              <a:rPr lang="en-GB" dirty="0"/>
              <a:t>action/participatory research is that the inquirer will not</a:t>
            </a:r>
          </a:p>
          <a:p>
            <a:r>
              <a:rPr lang="en-GB" dirty="0"/>
              <a:t>further marginalize or disempower the study</a:t>
            </a:r>
          </a:p>
          <a:p>
            <a:r>
              <a:rPr lang="en-GB" dirty="0"/>
              <a:t>participants.</a:t>
            </a:r>
            <a:endParaRPr lang="en-US" dirty="0">
              <a:solidFill>
                <a:srgbClr val="2D3956"/>
              </a:solidFill>
              <a:latin typeface="Alexandria" charset="0"/>
              <a:cs typeface="Alexandria" charset="0"/>
            </a:endParaRPr>
          </a:p>
        </p:txBody>
      </p:sp>
      <p:pic>
        <p:nvPicPr>
          <p:cNvPr id="5" name="Graphic 21">
            <a:extLst>
              <a:ext uri="{FF2B5EF4-FFF2-40B4-BE49-F238E27FC236}">
                <a16:creationId xmlns:a16="http://schemas.microsoft.com/office/drawing/2014/main" id="{75309F76-38B8-2A41-DACC-E5569BC9DE1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41463528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4C2D7CB-0F59-32D6-3098-043F8E5F57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EA0A994-F7EB-79B9-F619-3D68F99FDA71}"/>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E4B1E753-77B2-09B1-8D39-60BA51F886C7}"/>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BCADD1EF-59EB-70AD-1A2A-50A752C00A4B}"/>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F9A6FBE8-47C9-2AFB-2E2B-A8AE85967595}"/>
              </a:ext>
            </a:extLst>
          </p:cNvPr>
          <p:cNvSpPr txBox="1"/>
          <p:nvPr/>
        </p:nvSpPr>
        <p:spPr>
          <a:xfrm>
            <a:off x="1675976" y="1468531"/>
            <a:ext cx="8417320" cy="3046988"/>
          </a:xfrm>
          <a:prstGeom prst="rect">
            <a:avLst/>
          </a:prstGeom>
          <a:noFill/>
        </p:spPr>
        <p:txBody>
          <a:bodyPr wrap="square" rtlCol="0">
            <a:spAutoFit/>
          </a:bodyPr>
          <a:lstStyle/>
          <a:p>
            <a:r>
              <a:rPr lang="en-GB" sz="2400" dirty="0"/>
              <a:t>How do ethical issues enter into</a:t>
            </a:r>
          </a:p>
          <a:p>
            <a:r>
              <a:rPr lang="en-GB" sz="2400" dirty="0"/>
              <a:t>your selection of a research</a:t>
            </a:r>
          </a:p>
          <a:p>
            <a:r>
              <a:rPr lang="en-GB" sz="2400" dirty="0"/>
              <a:t>problem?</a:t>
            </a:r>
          </a:p>
          <a:p>
            <a:r>
              <a:rPr lang="en-GB" sz="2400" dirty="0"/>
              <a:t>To guard against this, proposal developers can</a:t>
            </a:r>
          </a:p>
          <a:p>
            <a:r>
              <a:rPr lang="en-GB" sz="2400" dirty="0"/>
              <a:t>conduct pilot projects to establish trust and</a:t>
            </a:r>
          </a:p>
          <a:p>
            <a:r>
              <a:rPr lang="en-GB" sz="2400" dirty="0"/>
              <a:t>respect with the participants so that inquirers</a:t>
            </a:r>
          </a:p>
          <a:p>
            <a:r>
              <a:rPr lang="en-GB" sz="2400" dirty="0"/>
              <a:t>can detect any marginalization before the</a:t>
            </a:r>
          </a:p>
          <a:p>
            <a:r>
              <a:rPr lang="en-GB" sz="2400" dirty="0"/>
              <a:t>proposal is developed and the study begun.</a:t>
            </a:r>
            <a:endParaRPr lang="en-US" sz="2400" dirty="0">
              <a:solidFill>
                <a:srgbClr val="2D3956"/>
              </a:solidFill>
              <a:latin typeface="Alexandria" charset="0"/>
              <a:cs typeface="Alexandria" charset="0"/>
            </a:endParaRPr>
          </a:p>
        </p:txBody>
      </p:sp>
      <p:pic>
        <p:nvPicPr>
          <p:cNvPr id="5" name="Graphic 21">
            <a:extLst>
              <a:ext uri="{FF2B5EF4-FFF2-40B4-BE49-F238E27FC236}">
                <a16:creationId xmlns:a16="http://schemas.microsoft.com/office/drawing/2014/main" id="{409EA9A4-AA35-23CA-F610-641B960FCCE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15920851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A012CE0-3478-E501-FFAC-9E576A14E74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72DC9F7-555E-5758-2199-493AD5AE256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2774B74D-0635-6787-9CB1-5C2A015A157B}"/>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23BFCC12-E93F-7535-EB63-2D3F773BFBD0}"/>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4659D033-C293-0404-158A-4FC83CA85127}"/>
              </a:ext>
            </a:extLst>
          </p:cNvPr>
          <p:cNvSpPr txBox="1"/>
          <p:nvPr/>
        </p:nvSpPr>
        <p:spPr>
          <a:xfrm>
            <a:off x="1675976" y="1468531"/>
            <a:ext cx="8417320" cy="2308324"/>
          </a:xfrm>
          <a:prstGeom prst="rect">
            <a:avLst/>
          </a:prstGeom>
          <a:noFill/>
        </p:spPr>
        <p:txBody>
          <a:bodyPr wrap="square" rtlCol="0">
            <a:spAutoFit/>
          </a:bodyPr>
          <a:lstStyle/>
          <a:p>
            <a:r>
              <a:rPr lang="en-GB" sz="2400" b="1" dirty="0"/>
              <a:t>Ethical Issues in the Purpose and Questions </a:t>
            </a:r>
            <a:endParaRPr lang="en-GB" sz="2400" dirty="0"/>
          </a:p>
          <a:p>
            <a:r>
              <a:rPr lang="en-GB" sz="2400" dirty="0"/>
              <a:t>In developing the purpose statement or the central intent and questions for a study, proposal developers need to convey the purpose of the study that will be described to the participants. </a:t>
            </a:r>
          </a:p>
          <a:p>
            <a:r>
              <a:rPr lang="en-GB" sz="2400" dirty="0"/>
              <a:t>. Deception occurs when participants understand one purpose but the researcher has a different purpose in mind.</a:t>
            </a:r>
            <a:endParaRPr lang="en-US" sz="2400" dirty="0">
              <a:solidFill>
                <a:srgbClr val="2D3956"/>
              </a:solidFill>
              <a:latin typeface="Alexandria" charset="0"/>
              <a:cs typeface="Alexandria" charset="0"/>
            </a:endParaRPr>
          </a:p>
        </p:txBody>
      </p:sp>
      <p:pic>
        <p:nvPicPr>
          <p:cNvPr id="5" name="Graphic 21">
            <a:extLst>
              <a:ext uri="{FF2B5EF4-FFF2-40B4-BE49-F238E27FC236}">
                <a16:creationId xmlns:a16="http://schemas.microsoft.com/office/drawing/2014/main" id="{1B804BF6-9CAB-8E87-A744-9340ABD69C7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66794072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5342D86-1370-F37C-D0DD-5B7298CC142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685566E-2936-F0A3-05CF-C16601D4EA43}"/>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2C7FF3BE-D517-8E48-EAF4-E68C6905BD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4BFC4054-E851-9CC4-5F23-137234E788CB}"/>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DAA3D304-FC42-2446-B297-49B045AB753B}"/>
              </a:ext>
            </a:extLst>
          </p:cNvPr>
          <p:cNvSpPr txBox="1"/>
          <p:nvPr/>
        </p:nvSpPr>
        <p:spPr>
          <a:xfrm>
            <a:off x="1675976" y="1468531"/>
            <a:ext cx="8417320" cy="2677656"/>
          </a:xfrm>
          <a:prstGeom prst="rect">
            <a:avLst/>
          </a:prstGeom>
          <a:noFill/>
        </p:spPr>
        <p:txBody>
          <a:bodyPr wrap="square" rtlCol="0">
            <a:spAutoFit/>
          </a:bodyPr>
          <a:lstStyle/>
          <a:p>
            <a:r>
              <a:rPr lang="en-GB" sz="2400" b="1" dirty="0"/>
              <a:t>Ethical Issues in the Purpose and Questions</a:t>
            </a:r>
            <a:endParaRPr lang="en-US" sz="2400" dirty="0">
              <a:solidFill>
                <a:srgbClr val="2D3956"/>
              </a:solidFill>
              <a:latin typeface="Alexandria" charset="0"/>
              <a:cs typeface="Alexandria" charset="0"/>
            </a:endParaRPr>
          </a:p>
          <a:p>
            <a:endParaRPr lang="en-GB" sz="2400" dirty="0"/>
          </a:p>
          <a:p>
            <a:r>
              <a:rPr lang="en-GB" sz="2400" dirty="0"/>
              <a:t>It is also important for researchers to specify the sponsorship of their study. </a:t>
            </a:r>
          </a:p>
          <a:p>
            <a:r>
              <a:rPr lang="en-GB" sz="2400" dirty="0"/>
              <a:t>For example, in designing cover letters for survey research, sponsorship is an important element in establishing trust and credibility for a mailed survey instrument. </a:t>
            </a:r>
          </a:p>
        </p:txBody>
      </p:sp>
      <p:pic>
        <p:nvPicPr>
          <p:cNvPr id="5" name="Graphic 21">
            <a:extLst>
              <a:ext uri="{FF2B5EF4-FFF2-40B4-BE49-F238E27FC236}">
                <a16:creationId xmlns:a16="http://schemas.microsoft.com/office/drawing/2014/main" id="{78A1E6CB-C13D-B2A7-1654-86ACD4D3618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39397103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B51B960-D32C-8F1C-1511-1E888A628E2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6B6D356-4A75-9CE7-4729-2A24EC1E1E98}"/>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26B5C3FB-495A-0690-6B7E-7520C7B71FB3}"/>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95596021-8AFC-0262-0B2D-0E7D13D21981}"/>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4256F8A1-D980-9E18-51C0-9D803A710AD2}"/>
              </a:ext>
            </a:extLst>
          </p:cNvPr>
          <p:cNvSpPr txBox="1"/>
          <p:nvPr/>
        </p:nvSpPr>
        <p:spPr>
          <a:xfrm>
            <a:off x="1734969" y="2009305"/>
            <a:ext cx="8417320" cy="2246769"/>
          </a:xfrm>
          <a:prstGeom prst="rect">
            <a:avLst/>
          </a:prstGeom>
          <a:noFill/>
        </p:spPr>
        <p:txBody>
          <a:bodyPr wrap="square" rtlCol="0">
            <a:spAutoFit/>
          </a:bodyPr>
          <a:lstStyle/>
          <a:p>
            <a:r>
              <a:rPr lang="en-GB" sz="2800" b="1" dirty="0"/>
              <a:t>Ethical Issues in Data Collection </a:t>
            </a:r>
            <a:endParaRPr lang="en-GB" sz="2800" dirty="0"/>
          </a:p>
          <a:p>
            <a:r>
              <a:rPr lang="en-GB" sz="2800" dirty="0"/>
              <a:t>As researchers anticipate data collection, they need to respect the participants and the sites for research. </a:t>
            </a:r>
          </a:p>
          <a:p>
            <a:r>
              <a:rPr lang="en-GB" sz="2800" dirty="0"/>
              <a:t>Many ethical issues arise during this stage of the research.</a:t>
            </a:r>
            <a:endParaRPr lang="en-US" sz="2800" dirty="0">
              <a:solidFill>
                <a:srgbClr val="2D3956"/>
              </a:solidFill>
              <a:latin typeface="Alexandria" charset="0"/>
              <a:cs typeface="Alexandria" charset="0"/>
            </a:endParaRPr>
          </a:p>
        </p:txBody>
      </p:sp>
      <p:pic>
        <p:nvPicPr>
          <p:cNvPr id="5" name="Graphic 21">
            <a:extLst>
              <a:ext uri="{FF2B5EF4-FFF2-40B4-BE49-F238E27FC236}">
                <a16:creationId xmlns:a16="http://schemas.microsoft.com/office/drawing/2014/main" id="{08FEC02E-EE05-7364-17EF-C0C041288BF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83990920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B63FAAE-8622-C140-D52C-B97373105F76}"/>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7B551B2-217D-B332-89CC-F8F4112E5B73}"/>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6A54BCB5-258C-B928-C1EF-5B1059470262}"/>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BC098EF5-11A9-C11E-09ED-53F86FB7FB90}"/>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7722711C-2225-5023-5E73-972A59F57072}"/>
              </a:ext>
            </a:extLst>
          </p:cNvPr>
          <p:cNvSpPr txBox="1"/>
          <p:nvPr/>
        </p:nvSpPr>
        <p:spPr>
          <a:xfrm>
            <a:off x="1645277" y="2068299"/>
            <a:ext cx="8417320" cy="2308324"/>
          </a:xfrm>
          <a:prstGeom prst="rect">
            <a:avLst/>
          </a:prstGeom>
          <a:noFill/>
        </p:spPr>
        <p:txBody>
          <a:bodyPr wrap="square" rtlCol="0">
            <a:spAutoFit/>
          </a:bodyPr>
          <a:lstStyle/>
          <a:p>
            <a:r>
              <a:rPr lang="en-GB" sz="2400" dirty="0"/>
              <a:t>An ethical issue arises when there is not reciprocity between the researcher and the participants. </a:t>
            </a:r>
          </a:p>
          <a:p>
            <a:r>
              <a:rPr lang="en-GB" sz="2400" dirty="0"/>
              <a:t>Both the researcher and the participants should benefit from the research. </a:t>
            </a:r>
          </a:p>
          <a:p>
            <a:r>
              <a:rPr lang="en-GB" sz="2400" dirty="0"/>
              <a:t>In some situations, power can easily be abused, and participants can be coerced into a project. </a:t>
            </a:r>
            <a:endParaRPr lang="en-US" sz="2400" dirty="0">
              <a:solidFill>
                <a:srgbClr val="2D3956"/>
              </a:solidFill>
              <a:latin typeface="Alexandria" charset="0"/>
              <a:cs typeface="Alexandria" charset="0"/>
            </a:endParaRPr>
          </a:p>
        </p:txBody>
      </p:sp>
      <p:pic>
        <p:nvPicPr>
          <p:cNvPr id="5" name="Graphic 21">
            <a:extLst>
              <a:ext uri="{FF2B5EF4-FFF2-40B4-BE49-F238E27FC236}">
                <a16:creationId xmlns:a16="http://schemas.microsoft.com/office/drawing/2014/main" id="{95B18ED6-838E-31C5-5D65-A6FBDD5CBB2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95563913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249BB9C-41B2-DE19-505C-D2FDC342B44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ADD3DB2-DDE8-54FC-0804-39B9719B43AD}"/>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C143A32B-50F0-E2A3-5A79-0F3357316007}"/>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A94A99D3-DE19-1549-8938-3040B6CC2F5B}"/>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A7C5BB65-E795-BFD3-DD6B-0D9CD3EC4110}"/>
              </a:ext>
            </a:extLst>
          </p:cNvPr>
          <p:cNvSpPr txBox="1"/>
          <p:nvPr/>
        </p:nvSpPr>
        <p:spPr>
          <a:xfrm>
            <a:off x="1675976" y="1468531"/>
            <a:ext cx="8417320" cy="3970318"/>
          </a:xfrm>
          <a:prstGeom prst="rect">
            <a:avLst/>
          </a:prstGeom>
          <a:noFill/>
        </p:spPr>
        <p:txBody>
          <a:bodyPr wrap="square" rtlCol="0">
            <a:spAutoFit/>
          </a:bodyPr>
          <a:lstStyle/>
          <a:p>
            <a:r>
              <a:rPr lang="en-GB" sz="2800" b="1" dirty="0"/>
              <a:t>Ethical Issues </a:t>
            </a:r>
            <a:endParaRPr lang="en-US" sz="2800" dirty="0">
              <a:solidFill>
                <a:srgbClr val="2D3956"/>
              </a:solidFill>
              <a:latin typeface="Alexandria" charset="0"/>
              <a:cs typeface="Alexandria" charset="0"/>
            </a:endParaRPr>
          </a:p>
          <a:p>
            <a:endParaRPr lang="en-GB" sz="2800" dirty="0"/>
          </a:p>
          <a:p>
            <a:r>
              <a:rPr lang="en-GB" sz="2800" dirty="0"/>
              <a:t>Involving individuals collaboratively in the research may provide reciprocity. </a:t>
            </a:r>
          </a:p>
          <a:p>
            <a:r>
              <a:rPr lang="en-GB" sz="2800" dirty="0"/>
              <a:t>Highly collaborative studies, popular in qualitative research, may engage participants as coresearchers throughout the research process, such as the design, data collection and analysis, report writing, and dissemination of the findings </a:t>
            </a:r>
          </a:p>
        </p:txBody>
      </p:sp>
      <p:pic>
        <p:nvPicPr>
          <p:cNvPr id="5" name="Graphic 21">
            <a:extLst>
              <a:ext uri="{FF2B5EF4-FFF2-40B4-BE49-F238E27FC236}">
                <a16:creationId xmlns:a16="http://schemas.microsoft.com/office/drawing/2014/main" id="{CACBE030-E7C5-CD15-B286-9AD19B2BB19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34448542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9BCC13-1C94-0ED5-9A58-4CE50FCCDA3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E1110B4-0C80-468D-BEBB-A094F67BBDD1}"/>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B16D7E12-ECB5-0C29-F6AB-637F7F79E703}"/>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A5370339-3EAF-28FB-68FC-0C65F430B4AB}"/>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5C1ECEDC-C0F2-531D-6BBD-4DC2D3A6CAA3}"/>
              </a:ext>
            </a:extLst>
          </p:cNvPr>
          <p:cNvSpPr txBox="1"/>
          <p:nvPr/>
        </p:nvSpPr>
        <p:spPr>
          <a:xfrm>
            <a:off x="1675976" y="1468531"/>
            <a:ext cx="8417320" cy="3046988"/>
          </a:xfrm>
          <a:prstGeom prst="rect">
            <a:avLst/>
          </a:prstGeom>
          <a:noFill/>
        </p:spPr>
        <p:txBody>
          <a:bodyPr wrap="square" rtlCol="0">
            <a:spAutoFit/>
          </a:bodyPr>
          <a:lstStyle/>
          <a:p>
            <a:r>
              <a:rPr lang="en-GB" sz="2400" b="1" dirty="0"/>
              <a:t>Ethical Issues in Data Analysis and Interpretation</a:t>
            </a:r>
          </a:p>
          <a:p>
            <a:r>
              <a:rPr lang="en-GB" sz="2400" dirty="0"/>
              <a:t>When the researcher </a:t>
            </a:r>
            <a:r>
              <a:rPr lang="en-GB" sz="2400" dirty="0" err="1"/>
              <a:t>analyzes</a:t>
            </a:r>
            <a:r>
              <a:rPr lang="en-GB" sz="2400" dirty="0"/>
              <a:t> and interprets</a:t>
            </a:r>
          </a:p>
          <a:p>
            <a:r>
              <a:rPr lang="en-GB" sz="2400" dirty="0"/>
              <a:t>both quantitative and qualitative data, issues</a:t>
            </a:r>
          </a:p>
          <a:p>
            <a:r>
              <a:rPr lang="en-GB" sz="2400" dirty="0"/>
              <a:t>emerge that call for good ethical decisions.</a:t>
            </a:r>
          </a:p>
          <a:p>
            <a:r>
              <a:rPr lang="en-GB" sz="2400" dirty="0"/>
              <a:t>In anticipating a research study, consider the</a:t>
            </a:r>
          </a:p>
          <a:p>
            <a:r>
              <a:rPr lang="en-GB" sz="2400" dirty="0"/>
              <a:t>following:</a:t>
            </a:r>
          </a:p>
          <a:p>
            <a:r>
              <a:rPr lang="en-GB" sz="2400" dirty="0"/>
              <a:t>• How will the study protect the anonymity of</a:t>
            </a:r>
          </a:p>
          <a:p>
            <a:r>
              <a:rPr lang="en-GB" sz="2400" dirty="0"/>
              <a:t>individuals, roles, and incidents in the project?</a:t>
            </a:r>
            <a:endParaRPr lang="en-US" sz="2400" dirty="0">
              <a:solidFill>
                <a:srgbClr val="2D3956"/>
              </a:solidFill>
              <a:latin typeface="Alexandria" charset="0"/>
              <a:cs typeface="Alexandria" charset="0"/>
            </a:endParaRPr>
          </a:p>
        </p:txBody>
      </p:sp>
      <p:pic>
        <p:nvPicPr>
          <p:cNvPr id="5" name="Graphic 21">
            <a:extLst>
              <a:ext uri="{FF2B5EF4-FFF2-40B4-BE49-F238E27FC236}">
                <a16:creationId xmlns:a16="http://schemas.microsoft.com/office/drawing/2014/main" id="{AA347A84-8A2E-D35D-A145-51F977B636D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43317448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006221-1F91-FF9F-6198-9349BCFD13C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CA940EE2-F961-17E4-E4EF-7FD8BC56673C}"/>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60EE7F3A-5606-D696-3CB1-1CEBA6AC3252}"/>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509F1F7E-9C3A-807C-DFAA-9EBED1C97E0E}"/>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8FC1A3E8-A8EE-B3E7-D795-9C7AD6E4D812}"/>
              </a:ext>
            </a:extLst>
          </p:cNvPr>
          <p:cNvSpPr txBox="1"/>
          <p:nvPr/>
        </p:nvSpPr>
        <p:spPr>
          <a:xfrm>
            <a:off x="1675976" y="1468531"/>
            <a:ext cx="8417320" cy="3046988"/>
          </a:xfrm>
          <a:prstGeom prst="rect">
            <a:avLst/>
          </a:prstGeom>
          <a:noFill/>
        </p:spPr>
        <p:txBody>
          <a:bodyPr wrap="square" rtlCol="0">
            <a:spAutoFit/>
          </a:bodyPr>
          <a:lstStyle/>
          <a:p>
            <a:r>
              <a:rPr lang="en-GB" sz="2400" b="1" dirty="0"/>
              <a:t>Ethical Issues in Data Analysis and Interpretation</a:t>
            </a:r>
          </a:p>
          <a:p>
            <a:r>
              <a:rPr lang="en-GB" sz="2400" dirty="0"/>
              <a:t>For example, in survey research, investigators</a:t>
            </a:r>
          </a:p>
          <a:p>
            <a:r>
              <a:rPr lang="en-GB" sz="2400" dirty="0"/>
              <a:t>disassociate names from responses during the coding</a:t>
            </a:r>
          </a:p>
          <a:p>
            <a:r>
              <a:rPr lang="en-GB" sz="2400" dirty="0"/>
              <a:t>and recording process. In qualitative research, inquirers</a:t>
            </a:r>
          </a:p>
          <a:p>
            <a:r>
              <a:rPr lang="en-GB" sz="2400" dirty="0"/>
              <a:t>use aliases or pseudonyms for individuals and places, to</a:t>
            </a:r>
          </a:p>
          <a:p>
            <a:r>
              <a:rPr lang="en-GB" sz="2400" dirty="0"/>
              <a:t>protect identities.</a:t>
            </a:r>
          </a:p>
          <a:p>
            <a:r>
              <a:rPr lang="en-GB" sz="2400" dirty="0"/>
              <a:t>• Data, once </a:t>
            </a:r>
            <a:r>
              <a:rPr lang="en-GB" sz="2400" dirty="0" err="1"/>
              <a:t>analyzed</a:t>
            </a:r>
            <a:r>
              <a:rPr lang="en-GB" sz="2400" dirty="0"/>
              <a:t>, need to be kept for a reasonable</a:t>
            </a:r>
          </a:p>
          <a:p>
            <a:r>
              <a:rPr lang="en-GB" sz="2400" dirty="0"/>
              <a:t>period of time .</a:t>
            </a:r>
            <a:endParaRPr lang="en-US" sz="2400" dirty="0">
              <a:solidFill>
                <a:srgbClr val="2D3956"/>
              </a:solidFill>
              <a:latin typeface="Alexandria" charset="0"/>
              <a:cs typeface="Alexandria" charset="0"/>
            </a:endParaRPr>
          </a:p>
        </p:txBody>
      </p:sp>
      <p:pic>
        <p:nvPicPr>
          <p:cNvPr id="5" name="Graphic 21">
            <a:extLst>
              <a:ext uri="{FF2B5EF4-FFF2-40B4-BE49-F238E27FC236}">
                <a16:creationId xmlns:a16="http://schemas.microsoft.com/office/drawing/2014/main" id="{7DA48F1F-41D3-001A-3D3E-F9D527FC772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33349073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5179238-3166-F716-9AA8-EB21368CC24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609322B-4B23-C45D-91A2-289D2E7FD69B}"/>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BB9E8F09-BE7E-E116-4AE7-9C2999A97993}"/>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13B44C58-92C0-9E30-385F-7D0411896D3B}"/>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052E84B9-12DC-711D-8A68-6F25E2ED0230}"/>
              </a:ext>
            </a:extLst>
          </p:cNvPr>
          <p:cNvSpPr txBox="1"/>
          <p:nvPr/>
        </p:nvSpPr>
        <p:spPr>
          <a:xfrm>
            <a:off x="1675975" y="1468531"/>
            <a:ext cx="9621289" cy="3785652"/>
          </a:xfrm>
          <a:prstGeom prst="rect">
            <a:avLst/>
          </a:prstGeom>
          <a:noFill/>
        </p:spPr>
        <p:txBody>
          <a:bodyPr wrap="square" rtlCol="0">
            <a:spAutoFit/>
          </a:bodyPr>
          <a:lstStyle/>
          <a:p>
            <a:r>
              <a:rPr lang="en-GB" sz="2400" dirty="0"/>
              <a:t>Ethical Issues in Writing and Disseminating the</a:t>
            </a:r>
          </a:p>
          <a:p>
            <a:r>
              <a:rPr lang="en-GB" sz="2400" dirty="0"/>
              <a:t>Research</a:t>
            </a:r>
          </a:p>
          <a:p>
            <a:r>
              <a:rPr lang="en-GB" sz="2400" dirty="0"/>
              <a:t>The ethical issues do not stop with data</a:t>
            </a:r>
          </a:p>
          <a:p>
            <a:r>
              <a:rPr lang="en-GB" sz="2400" dirty="0"/>
              <a:t>collection and analysis; issues apply as well to</a:t>
            </a:r>
          </a:p>
          <a:p>
            <a:r>
              <a:rPr lang="en-GB" sz="2400" dirty="0"/>
              <a:t>the actual writing and dissemination of the final</a:t>
            </a:r>
          </a:p>
          <a:p>
            <a:r>
              <a:rPr lang="en-GB" sz="2400" dirty="0"/>
              <a:t>research report.</a:t>
            </a:r>
          </a:p>
          <a:p>
            <a:r>
              <a:rPr lang="en-GB" sz="2400" dirty="0"/>
              <a:t>Other ethical issues in writing the research will</a:t>
            </a:r>
          </a:p>
          <a:p>
            <a:r>
              <a:rPr lang="en-GB" sz="2400" dirty="0"/>
              <a:t>involve the potential of falsifying ,or inventing</a:t>
            </a:r>
          </a:p>
          <a:p>
            <a:r>
              <a:rPr lang="en-GB" sz="2400" dirty="0"/>
              <a:t>findings to meet a researcher’s or an audience’s</a:t>
            </a:r>
          </a:p>
          <a:p>
            <a:r>
              <a:rPr lang="en-GB" sz="2400" dirty="0"/>
              <a:t>needs.</a:t>
            </a:r>
            <a:endParaRPr lang="en-US" sz="2400" dirty="0">
              <a:solidFill>
                <a:srgbClr val="2D3956"/>
              </a:solidFill>
              <a:latin typeface="Alexandria" charset="0"/>
              <a:cs typeface="Alexandria" charset="0"/>
            </a:endParaRPr>
          </a:p>
        </p:txBody>
      </p:sp>
      <p:pic>
        <p:nvPicPr>
          <p:cNvPr id="5" name="Graphic 21">
            <a:extLst>
              <a:ext uri="{FF2B5EF4-FFF2-40B4-BE49-F238E27FC236}">
                <a16:creationId xmlns:a16="http://schemas.microsoft.com/office/drawing/2014/main" id="{67467CD1-D556-EFC2-A3ED-EBF86D31D3B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70042921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E609FC-9007-38D1-4246-24DE031333B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FD04067-8C70-9203-5E00-DF86DB86F7B1}"/>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8943BB7C-CB53-27DC-BDD9-7D26C94164A3}"/>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1170871A-E1E4-44A1-1901-994D80BE8F66}"/>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6413FFD4-C007-9052-EE08-D45638616FE8}"/>
              </a:ext>
            </a:extLst>
          </p:cNvPr>
          <p:cNvSpPr txBox="1"/>
          <p:nvPr/>
        </p:nvSpPr>
        <p:spPr>
          <a:xfrm>
            <a:off x="1563329" y="1392568"/>
            <a:ext cx="8963483" cy="4524315"/>
          </a:xfrm>
          <a:prstGeom prst="rect">
            <a:avLst/>
          </a:prstGeom>
          <a:noFill/>
        </p:spPr>
        <p:txBody>
          <a:bodyPr wrap="square" rtlCol="0">
            <a:spAutoFit/>
          </a:bodyPr>
          <a:lstStyle/>
          <a:p>
            <a:r>
              <a:rPr lang="en-GB" sz="2400" dirty="0"/>
              <a:t>Ethical Issues in Writing and Disseminating the</a:t>
            </a:r>
          </a:p>
          <a:p>
            <a:r>
              <a:rPr lang="en-GB" sz="2400" dirty="0"/>
              <a:t>Research</a:t>
            </a:r>
          </a:p>
          <a:p>
            <a:r>
              <a:rPr lang="en-GB" sz="2400" dirty="0"/>
              <a:t>These fraudulent practices are not accepted in professional</a:t>
            </a:r>
          </a:p>
          <a:p>
            <a:r>
              <a:rPr lang="en-GB" sz="2400" dirty="0"/>
              <a:t>research communities, and they constitute scientific</a:t>
            </a:r>
          </a:p>
          <a:p>
            <a:r>
              <a:rPr lang="en-GB" sz="2400" dirty="0"/>
              <a:t>misconduct .</a:t>
            </a:r>
          </a:p>
          <a:p>
            <a:r>
              <a:rPr lang="en-GB" sz="2400" dirty="0"/>
              <a:t>In planning a study, it is important to anticipate the</a:t>
            </a:r>
          </a:p>
          <a:p>
            <a:r>
              <a:rPr lang="en-GB" sz="2400" dirty="0"/>
              <a:t>repercussions of conducting the research on certain</a:t>
            </a:r>
          </a:p>
          <a:p>
            <a:r>
              <a:rPr lang="en-GB" sz="2400" dirty="0"/>
              <a:t>audiences and not to misuse the results to the advantage of</a:t>
            </a:r>
          </a:p>
          <a:p>
            <a:r>
              <a:rPr lang="en-GB" sz="2400" dirty="0"/>
              <a:t>one group or another.</a:t>
            </a:r>
          </a:p>
          <a:p>
            <a:r>
              <a:rPr lang="en-GB" sz="2400" dirty="0"/>
              <a:t>The researcher needs to provide those at the research site</a:t>
            </a:r>
          </a:p>
          <a:p>
            <a:r>
              <a:rPr lang="en-GB" sz="2400" dirty="0"/>
              <a:t>with a preliminary copy of any publications from the</a:t>
            </a:r>
          </a:p>
          <a:p>
            <a:r>
              <a:rPr lang="en-GB" sz="2400" dirty="0"/>
              <a:t>research</a:t>
            </a:r>
            <a:endParaRPr lang="en-US" sz="2400" dirty="0">
              <a:solidFill>
                <a:srgbClr val="2D3956"/>
              </a:solidFill>
              <a:latin typeface="Alexandria" charset="0"/>
              <a:cs typeface="Alexandria" charset="0"/>
            </a:endParaRPr>
          </a:p>
        </p:txBody>
      </p:sp>
      <p:pic>
        <p:nvPicPr>
          <p:cNvPr id="5" name="Graphic 21">
            <a:extLst>
              <a:ext uri="{FF2B5EF4-FFF2-40B4-BE49-F238E27FC236}">
                <a16:creationId xmlns:a16="http://schemas.microsoft.com/office/drawing/2014/main" id="{10163619-0F14-10A8-95F8-EF1251CD786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71099468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5565C19-8230-13B0-C5F3-36DAC7C7646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CF3804B4-5183-151B-DAF8-90B89C4F5883}"/>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ABE58DCF-7287-B83F-CC9F-89017D42D820}"/>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B82355CA-0EBC-9EFD-1221-06A3AB1711F2}"/>
              </a:ext>
            </a:extLst>
          </p:cNvPr>
          <p:cNvSpPr/>
          <p:nvPr/>
        </p:nvSpPr>
        <p:spPr>
          <a:xfrm>
            <a:off x="1268360" y="952845"/>
            <a:ext cx="9258451" cy="461996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258262C7-A7E9-535D-6829-7784598F53BF}"/>
              </a:ext>
            </a:extLst>
          </p:cNvPr>
          <p:cNvSpPr txBox="1"/>
          <p:nvPr/>
        </p:nvSpPr>
        <p:spPr>
          <a:xfrm>
            <a:off x="1563329" y="1392568"/>
            <a:ext cx="8963483" cy="3108543"/>
          </a:xfrm>
          <a:prstGeom prst="rect">
            <a:avLst/>
          </a:prstGeom>
          <a:noFill/>
        </p:spPr>
        <p:txBody>
          <a:bodyPr wrap="square" rtlCol="0">
            <a:spAutoFit/>
          </a:bodyPr>
          <a:lstStyle/>
          <a:p>
            <a:r>
              <a:rPr lang="en-GB" sz="2800"/>
              <a:t>Finally, it is important to release the details of the research with the study design so that </a:t>
            </a:r>
          </a:p>
          <a:p>
            <a:r>
              <a:rPr lang="en-GB" sz="2800"/>
              <a:t>readers can determine for themselves the credibility of the study. </a:t>
            </a:r>
          </a:p>
          <a:p>
            <a:r>
              <a:rPr lang="en-GB" sz="2800"/>
              <a:t>Detailed procedures for quantitative, qualitative, and mixed methods research will be emphasized in the chapters to follow. </a:t>
            </a:r>
            <a:endParaRPr lang="en-US" sz="2800" dirty="0">
              <a:solidFill>
                <a:srgbClr val="2D3956"/>
              </a:solidFill>
              <a:latin typeface="Alexandria" charset="0"/>
              <a:cs typeface="Alexandria" charset="0"/>
            </a:endParaRPr>
          </a:p>
        </p:txBody>
      </p:sp>
      <p:pic>
        <p:nvPicPr>
          <p:cNvPr id="5" name="Graphic 21">
            <a:extLst>
              <a:ext uri="{FF2B5EF4-FFF2-40B4-BE49-F238E27FC236}">
                <a16:creationId xmlns:a16="http://schemas.microsoft.com/office/drawing/2014/main" id="{101EAF26-9525-0209-3B5A-858E6923904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88629721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6" name="Rectangle 5"/>
          <p:cNvSpPr/>
          <p:nvPr/>
        </p:nvSpPr>
        <p:spPr>
          <a:xfrm>
            <a:off x="1308298" y="1549486"/>
            <a:ext cx="4222539" cy="3394134"/>
          </a:xfrm>
          <a:prstGeom prst="rect">
            <a:avLst/>
          </a:prstGeom>
        </p:spPr>
        <p:txBody>
          <a:bodyPr wrap="square">
            <a:spAutoFit/>
          </a:bodyPr>
          <a:lstStyle/>
          <a:p>
            <a:pPr>
              <a:lnSpc>
                <a:spcPct val="120000"/>
              </a:lnSpc>
            </a:pPr>
            <a:r>
              <a:rPr lang="en-GB" dirty="0"/>
              <a:t>Also, researchers should not engage in duplicate or redundant publication in which authors publish papers that present exactly the same data, discussions, and conclusions and do not offer new material. Some biomedical journals now require authors to declare whether they have published or are preparing to publish papers that are closely related to the manuscript that has been submitted .</a:t>
            </a:r>
            <a:endParaRPr lang="en-US" sz="1400" dirty="0">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1</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transition spd="slow">
    <p:comb/>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a968399c04fe4fe4dc7da06fb70d1f66">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29eff524e268ff0c86728610c23328f6"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CC9A911-23AF-4D6B-960B-1A780C58D828}">
  <ds:schemaRefs>
    <ds:schemaRef ds:uri="688354b5-287c-4cda-825e-1d7935aea40e"/>
    <ds:schemaRef ds:uri="aca13214-df29-4e3c-a050-857c0bf7bd8e"/>
    <ds:schemaRef ds:uri="http://schemas.microsoft.com/office/2006/metadata/properties"/>
    <ds:schemaRef ds:uri="http://schemas.microsoft.com/office/infopath/2007/PartnerControls"/>
    <ds:schemaRef ds:uri="d13aca44-ef33-4cf4-9980-7f0b00e6eeb9"/>
    <ds:schemaRef ds:uri="49100919-8a76-4266-be0c-7dc583902cb4"/>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F8E2DFAD-67D8-4306-A956-FD30B00F8AB6}"/>
</file>

<file path=docProps/app.xml><?xml version="1.0" encoding="utf-8"?>
<Properties xmlns="http://schemas.openxmlformats.org/officeDocument/2006/extended-properties" xmlns:vt="http://schemas.openxmlformats.org/officeDocument/2006/docPropsVTypes">
  <TotalTime>214</TotalTime>
  <Words>2322</Words>
  <Application>Microsoft Office PowerPoint</Application>
  <PresentationFormat>Widescreen</PresentationFormat>
  <Paragraphs>166</Paragraphs>
  <Slides>41</Slides>
  <Notes>3</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41</vt:i4>
      </vt:variant>
    </vt:vector>
  </HeadingPairs>
  <TitlesOfParts>
    <vt:vector size="47" baseType="lpstr">
      <vt:lpstr>Alexandria</vt:lpstr>
      <vt:lpstr>Arial</vt:lpstr>
      <vt:lpstr>Calibri</vt:lpstr>
      <vt:lpstr>Calibri Light</vt:lpstr>
      <vt:lpstr>Roboto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مهيتاب الرافعي</cp:lastModifiedBy>
  <cp:revision>15</cp:revision>
  <dcterms:created xsi:type="dcterms:W3CDTF">2023-04-29T09:08:00Z</dcterms:created>
  <dcterms:modified xsi:type="dcterms:W3CDTF">2026-02-06T16:08:32Z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