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21"/>
  </p:notesMasterIdLst>
  <p:sldIdLst>
    <p:sldId id="303" r:id="rId3"/>
    <p:sldId id="324" r:id="rId4"/>
    <p:sldId id="327" r:id="rId5"/>
    <p:sldId id="328" r:id="rId6"/>
    <p:sldId id="329" r:id="rId7"/>
    <p:sldId id="330" r:id="rId8"/>
    <p:sldId id="333" r:id="rId9"/>
    <p:sldId id="331" r:id="rId10"/>
    <p:sldId id="334" r:id="rId11"/>
    <p:sldId id="335" r:id="rId12"/>
    <p:sldId id="336" r:id="rId13"/>
    <p:sldId id="337" r:id="rId14"/>
    <p:sldId id="338" r:id="rId15"/>
    <p:sldId id="339" r:id="rId16"/>
    <p:sldId id="341" r:id="rId17"/>
    <p:sldId id="342" r:id="rId18"/>
    <p:sldId id="323" r:id="rId19"/>
    <p:sldId id="343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110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2505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5943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F7138-254B-03A2-AC84-0D34233F3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55188D-2AA0-D079-78FA-6848836B9E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E1DF37-B6E3-2663-C86C-D80EE0087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F4065-6F93-97F5-DF0B-EBB103797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98699-AD28-2842-540B-CF143AB0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65CCB-28FB-EC80-5DAF-297C3C430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1C23A-29A1-28D4-766D-4E5B8901B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0A7FF-38AB-ED1C-3281-C422729AC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63074-9929-AFE8-404D-4E879ECE0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92DFE-7A5D-6DE2-3186-8A2E98956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9539AD-EA57-FDBF-C916-FF3FB4BB5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DAEDA-850F-588D-93BF-C5C28C3B7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AD32A-E6CD-E882-EC6B-6DD2087D1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8AFBC-4E54-15EC-6B6E-DD942AE4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8906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7324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1704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7979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12477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9674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46389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3623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5077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60313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9430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56142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28204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40177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27288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33805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11704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77699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31468C-B3FE-244F-D0B1-A2E6763AF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040E6-62F0-5E81-0E0E-A3C209A10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AF44D-85B1-9E18-F661-5AA6669DB2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C1DE1-F788-4A47-A078-3F22CCFC4808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22B4B-93A8-F58A-C306-7292BBBF4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161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7.png"/><Relationship Id="rId7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amazon.com/s/ref=dp_byline_sr_book_2?ie=UTF8&amp;field-author=David+Clinton&amp;text=David+Clinton&amp;sort=relevancerank&amp;search-alias=books" TargetMode="External"/><Relationship Id="rId5" Type="http://schemas.openxmlformats.org/officeDocument/2006/relationships/hyperlink" Target="https://www.amazon.com/s/ref=dp_byline_sr_book_1?ie=UTF8&amp;field-author=Ben+Piper&amp;text=Ben+Piper&amp;sort=relevancerank&amp;search-alias=books" TargetMode="External"/><Relationship Id="rId10" Type="http://schemas.openxmlformats.org/officeDocument/2006/relationships/image" Target="../media/image11.png"/><Relationship Id="rId4" Type="http://schemas.openxmlformats.org/officeDocument/2006/relationships/hyperlink" Target="https://docs.aws.amazon.com/" TargetMode="External"/><Relationship Id="rId9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678905" y="2785710"/>
            <a:ext cx="65730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AWS Cloud Security Foundations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dirty="0">
                <a:solidFill>
                  <a:srgbClr val="00B0F0"/>
                </a:solidFill>
                <a:latin typeface="Alexandria" charset="0"/>
              </a:rPr>
              <a:t>(AWS-CSF)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007768" y="4232260"/>
            <a:ext cx="5037221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Intro - Course  Overview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Dr. 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Ibrahim Gomaa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C8B179D-DE89-487D-B5BD-3C469F589AE7}"/>
              </a:ext>
            </a:extLst>
          </p:cNvPr>
          <p:cNvSpPr/>
          <p:nvPr/>
        </p:nvSpPr>
        <p:spPr>
          <a:xfrm>
            <a:off x="-1" y="952845"/>
            <a:ext cx="3367049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B063C4-B4BF-0C84-DE71-7A099A67B1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1A8E3D8-93F3-8D04-0152-31C020CDE177}"/>
              </a:ext>
            </a:extLst>
          </p:cNvPr>
          <p:cNvSpPr/>
          <p:nvPr/>
        </p:nvSpPr>
        <p:spPr>
          <a:xfrm>
            <a:off x="4822482" y="1116437"/>
            <a:ext cx="3877990" cy="45719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669BBC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0BAE459-5FAE-29D9-2416-9F82CC75ED14}"/>
              </a:ext>
            </a:extLst>
          </p:cNvPr>
          <p:cNvSpPr txBox="1"/>
          <p:nvPr/>
        </p:nvSpPr>
        <p:spPr>
          <a:xfrm>
            <a:off x="5059130" y="401344"/>
            <a:ext cx="32079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Staff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E26893-96DD-70CE-34E2-4F4066101EE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DABB510-D38E-91CA-CA3E-D3262CCDF79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22ADFAF-BF3A-444E-666D-9062D77EDA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D62AF94-C77A-AEBF-FD29-E2412B8A5463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D6A4E40-7CA3-E8A2-FA30-7F8B6684DA5A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B8A5E2D-43DE-0EFC-5663-6ADDF3B4EAD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973"/>
          <a:stretch/>
        </p:blipFill>
        <p:spPr>
          <a:xfrm>
            <a:off x="3017138" y="1639654"/>
            <a:ext cx="7488677" cy="3578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5099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263" y="1821885"/>
            <a:ext cx="11298531" cy="3406595"/>
          </a:xfrm>
        </p:spPr>
        <p:txBody>
          <a:bodyPr>
            <a:normAutofit/>
          </a:bodyPr>
          <a:lstStyle/>
          <a:p>
            <a:pPr marL="0" marR="0" indent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 course is designed to help students gain a foundational knowledge of cybersecurity principles and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services for cloud computing through a guided hands-on approach. This course includes demonstrations, instructional guides, and real-life scenarios.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2D941B-169A-E083-33B8-6FC641850116}"/>
              </a:ext>
            </a:extLst>
          </p:cNvPr>
          <p:cNvSpPr txBox="1"/>
          <p:nvPr/>
        </p:nvSpPr>
        <p:spPr>
          <a:xfrm>
            <a:off x="1622397" y="318557"/>
            <a:ext cx="39885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Overview</a:t>
            </a:r>
            <a:endParaRPr lang="en-US" sz="16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</p:spTree>
    <p:extLst>
      <p:ext uri="{BB962C8B-B14F-4D97-AF65-F5344CB8AC3E}">
        <p14:creationId xmlns:p14="http://schemas.microsoft.com/office/powerpoint/2010/main" val="4050197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0959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6813AD6-7067-6153-3090-3EA13D151750}"/>
              </a:ext>
            </a:extLst>
          </p:cNvPr>
          <p:cNvSpPr/>
          <p:nvPr/>
        </p:nvSpPr>
        <p:spPr>
          <a:xfrm>
            <a:off x="172890" y="1747199"/>
            <a:ext cx="11180910" cy="3380754"/>
          </a:xfrm>
          <a:prstGeom prst="rect">
            <a:avLst/>
          </a:prstGeom>
          <a:solidFill>
            <a:schemeClr val="bg2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78633"/>
            <a:ext cx="10515600" cy="3302328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Upon completion of this course, students will be able to do the following:</a:t>
            </a:r>
            <a:endParaRPr lang="en-US" sz="24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Identify security benefits and responsibilities of using the Amazon Web Services (AWS) Cloud.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Use the identity and access management features of AWS.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Describe how to secure network access to AWS resources.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Explain the available methods for encrypting data at rest and data in transit.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Determine which AWS services can be used for monitoring and incident response.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17AB32-9203-C306-14DA-A789D72A0972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4264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74104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Prerequisites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6813AD6-7067-6153-3090-3EA13D151750}"/>
              </a:ext>
            </a:extLst>
          </p:cNvPr>
          <p:cNvSpPr/>
          <p:nvPr/>
        </p:nvSpPr>
        <p:spPr>
          <a:xfrm>
            <a:off x="172890" y="1747199"/>
            <a:ext cx="11180910" cy="3380754"/>
          </a:xfrm>
          <a:prstGeom prst="rect">
            <a:avLst/>
          </a:prstGeom>
          <a:solidFill>
            <a:schemeClr val="bg2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3783" y="1878633"/>
            <a:ext cx="11279011" cy="3302328"/>
          </a:xfrm>
        </p:spPr>
        <p:txBody>
          <a:bodyPr>
            <a:no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 course requires a strong foundation in IT concepts and skills. To ensure success in this course,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students should have the following:</a:t>
            </a:r>
            <a:endParaRPr lang="en-US" sz="24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Completed the AWS Academy Cloud Foundations course or have equivalent </a:t>
            </a:r>
          </a:p>
          <a:p>
            <a:pPr marL="0" indent="0">
              <a:lnSpc>
                <a:spcPct val="107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experience.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Worked with distributed systems.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Worked with multi-tier architectures.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Introduced general networking concepts.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Introduced cloud computing concepts.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311E46-8DCE-8EC8-0FC8-2961B124E36C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09634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8173" y="1651621"/>
            <a:ext cx="5459766" cy="3554759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1: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</a:rPr>
              <a:t>Cloud Concepts and Pricing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2: </a:t>
            </a:r>
            <a:r>
              <a:rPr lang="en-US" sz="2000" dirty="0">
                <a:latin typeface="Times New Roman" panose="02020603050405020304" pitchFamily="18" charset="0"/>
              </a:rPr>
              <a:t>AWS Identity, Networking and Content Delivery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3: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</a:rPr>
              <a:t>AWS Foundational Services - Compute 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4: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</a:rPr>
              <a:t>AWS foundational services – Storage and database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5: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</a:rPr>
              <a:t>Automatic Scaling, Logging and Monitoring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6164063" y="1651621"/>
            <a:ext cx="6027937" cy="35430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6: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</a:rPr>
              <a:t>AWS Cloud Security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7: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</a:rPr>
              <a:t>Securing Access to Cloud Resources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8: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</a:rPr>
              <a:t>Securing your infrastructure 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9: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</a:rPr>
              <a:t>Protecting data in your application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10: </a:t>
            </a:r>
            <a:r>
              <a:rPr lang="en-US" sz="2000" dirty="0">
                <a:latin typeface="Times New Roman" panose="02020603050405020304" pitchFamily="18" charset="0"/>
              </a:rPr>
              <a:t>Responding to and Managing an Incident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9D47A6-DC09-C632-D2CB-18591B674999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90339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48283" y="1071476"/>
            <a:ext cx="5823251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1: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</a:rPr>
              <a:t>Cloud Concepts and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cloud computing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cloud computing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Amazon Web Services (AWS)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Fundamentals of pricing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Cost of Ownership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Organizations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Billing and Cost Management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Technical Support</a:t>
            </a:r>
          </a:p>
          <a:p>
            <a:endParaRPr lang="en-US" sz="20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288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73188" y="1071476"/>
            <a:ext cx="9303798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2: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AWS Identity, Networking and Content Delivery</a:t>
            </a: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shared responsibility model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Identity and Access Management (IAM)</a:t>
            </a:r>
          </a:p>
          <a:p>
            <a:pPr marL="239713" indent="-239713">
              <a:spcBef>
                <a:spcPts val="1800"/>
              </a:spcBef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Networking basics</a:t>
            </a:r>
          </a:p>
          <a:p>
            <a:pPr marL="239713" indent="-239713">
              <a:spcBef>
                <a:spcPts val="1800"/>
              </a:spcBef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VPC, networking and security</a:t>
            </a:r>
          </a:p>
          <a:p>
            <a:pPr marL="239713" indent="-239713">
              <a:spcBef>
                <a:spcPts val="1800"/>
              </a:spcBef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Route 53 </a:t>
            </a:r>
          </a:p>
          <a:p>
            <a:pPr marL="239713" indent="-239713">
              <a:spcBef>
                <a:spcPts val="1800"/>
              </a:spcBef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CloudFront</a:t>
            </a:r>
          </a:p>
          <a:p>
            <a:endParaRPr lang="en-US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3B6332B-6AAA-4EAC-2DA4-4827BDAAF0CB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39770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73188" y="1071476"/>
            <a:ext cx="9303798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3: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AWS Foundational </a:t>
            </a:r>
            <a:r>
              <a:rPr lang="en-US" dirty="0">
                <a:latin typeface="Times New Roman" panose="02020603050405020304" pitchFamily="18" charset="0"/>
              </a:rPr>
              <a:t>S</a:t>
            </a:r>
            <a:r>
              <a:rPr lang="en-US" sz="2800" dirty="0">
                <a:latin typeface="Times New Roman" panose="02020603050405020304" pitchFamily="18" charset="0"/>
              </a:rPr>
              <a:t>ervices - Compute </a:t>
            </a: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Compute services overview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EC2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EC2 cost optimization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Container services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AWS Lambda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AWS Elastic Beanstalk</a:t>
            </a:r>
          </a:p>
          <a:p>
            <a:endParaRPr lang="en-US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544F356-D3A1-8995-17D6-B9806B97B2D4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23114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73188" y="1071476"/>
            <a:ext cx="9303798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4: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AWS Foundational Services – Storage and Database</a:t>
            </a: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pPr marL="228600" lvl="1">
              <a:spcBef>
                <a:spcPts val="1000"/>
              </a:spcBef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Elastic Block Store (Amazon EBS)</a:t>
            </a:r>
          </a:p>
          <a:p>
            <a:pPr marL="228600" lvl="1">
              <a:spcBef>
                <a:spcPts val="1000"/>
              </a:spcBef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Simple Storage Service (Amazon S3)</a:t>
            </a:r>
          </a:p>
          <a:p>
            <a:pPr marL="228600" lvl="1">
              <a:spcBef>
                <a:spcPts val="1000"/>
              </a:spcBef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Elastic File System (Amazon EFS)</a:t>
            </a:r>
          </a:p>
          <a:p>
            <a:pPr marL="228600" lvl="1">
              <a:spcBef>
                <a:spcPts val="1000"/>
              </a:spcBef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Simple Storage Service Glacier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Relational Database Service (Amazon RDS)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DynamoDB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Redshift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Aurora</a:t>
            </a:r>
          </a:p>
          <a:p>
            <a:endParaRPr lang="en-US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612EE63-C805-DF26-076B-887BE1586B50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9156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73188" y="1071476"/>
            <a:ext cx="9303798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5: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Automatic Scaling, Logging and Monitoring</a:t>
            </a: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Elastic Load Balancing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CloudWatch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EC2 Auto Scaling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logging and monitoring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Capture and collect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with built-in logs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Monitor and report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84A2A74-BA41-A803-02D2-83FD610B83F0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14022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31866" y="1071476"/>
            <a:ext cx="4856086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6: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AWS Cloud Security</a:t>
            </a:r>
          </a:p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in the AWS Cloud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design principles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Shared responsibility model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Securing a new AWS account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Securing accounts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Securing data on AWS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Working to ensure compliance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20B628C-01FF-7D92-2CE1-1C36A019395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58532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9421" y="1088115"/>
            <a:ext cx="7173157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7: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Securing Access to Cloud Resources</a:t>
            </a:r>
          </a:p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IAM fundamentals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Authenticating with IAM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Authorizing with IAM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 of authorizing with IAM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Additional authentication and access management services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AWS Organizations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F21C93F-9404-10D5-9060-080D9FA9B56D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79864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97994" y="1046859"/>
            <a:ext cx="6013975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8: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Securing your infrastructure </a:t>
            </a:r>
          </a:p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Structure of a three-tier web application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 VPC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Setting up public and private subnets and internet protocols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AWS security groups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AWS network ACLs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AWS load balancers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Pulling it all together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Protecting your compute resources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37A6F9-1EEE-3BC2-5EAE-EB74AA199ADB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98122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97994" y="1046859"/>
            <a:ext cx="6937959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9: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Protecting data in your application</a:t>
            </a:r>
          </a:p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 data at rest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S3 protection features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Protection through encryption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 data in transit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Best practices to protect data in Amazon S3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Additional data protection services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027AE6B-B491-0EF5-D224-BF76825D68A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403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36664" y="1056714"/>
            <a:ext cx="7936636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10: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Responding to and Managing an Incident</a:t>
            </a:r>
          </a:p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pPr marL="0" indent="0">
              <a:buNone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an incident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discovery 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recognition phase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resolution 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recovery phase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Best practices for handling an incident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4D53011-5D50-903E-232E-8B2AC60272E1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03691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DCCD8BD-346C-E767-69AA-09173D746180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EB6CDC-5A35-FAE3-5F6C-F107550A1E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2F399A1-533F-30EB-834C-5D42B6ABCF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3900" y="6354835"/>
            <a:ext cx="1947956" cy="316291"/>
          </a:xfrm>
          <a:prstGeom prst="rect">
            <a:avLst/>
          </a:prstGeom>
        </p:spPr>
      </p:pic>
      <p:sp>
        <p:nvSpPr>
          <p:cNvPr id="13" name="Rectangle: Diagonal Corners Rounded 12">
            <a:extLst>
              <a:ext uri="{FF2B5EF4-FFF2-40B4-BE49-F238E27FC236}">
                <a16:creationId xmlns:a16="http://schemas.microsoft.com/office/drawing/2014/main" id="{0BFE267D-E537-8360-51C0-28DBA7842056}"/>
              </a:ext>
            </a:extLst>
          </p:cNvPr>
          <p:cNvSpPr/>
          <p:nvPr/>
        </p:nvSpPr>
        <p:spPr>
          <a:xfrm>
            <a:off x="-140677" y="318557"/>
            <a:ext cx="3950850" cy="707886"/>
          </a:xfrm>
          <a:prstGeom prst="round2Diag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>
              <a:solidFill>
                <a:srgbClr val="669BBC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82AE33C-F9FA-F310-23AD-160D4761E4DE}"/>
              </a:ext>
            </a:extLst>
          </p:cNvPr>
          <p:cNvSpPr/>
          <p:nvPr/>
        </p:nvSpPr>
        <p:spPr>
          <a:xfrm>
            <a:off x="172890" y="1741733"/>
            <a:ext cx="12019110" cy="3380754"/>
          </a:xfrm>
          <a:prstGeom prst="rect">
            <a:avLst/>
          </a:prstGeom>
          <a:solidFill>
            <a:schemeClr val="bg2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676706-5611-4BE4-D3F2-FB60117AF9D7}"/>
              </a:ext>
            </a:extLst>
          </p:cNvPr>
          <p:cNvSpPr txBox="1"/>
          <p:nvPr/>
        </p:nvSpPr>
        <p:spPr>
          <a:xfrm>
            <a:off x="862741" y="300245"/>
            <a:ext cx="25686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A468D37-0550-7F2C-02C5-4898CA5D905B}"/>
              </a:ext>
            </a:extLst>
          </p:cNvPr>
          <p:cNvSpPr/>
          <p:nvPr/>
        </p:nvSpPr>
        <p:spPr>
          <a:xfrm>
            <a:off x="11752666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4F58621-FDA3-BE18-DE28-08E38628A53D}"/>
              </a:ext>
            </a:extLst>
          </p:cNvPr>
          <p:cNvSpPr/>
          <p:nvPr/>
        </p:nvSpPr>
        <p:spPr>
          <a:xfrm>
            <a:off x="-219986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51AA2D1-773F-1804-A3A8-B6F8C0A72EAD}"/>
              </a:ext>
            </a:extLst>
          </p:cNvPr>
          <p:cNvSpPr/>
          <p:nvPr/>
        </p:nvSpPr>
        <p:spPr>
          <a:xfrm>
            <a:off x="3834774" y="5849787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5E3568-E226-3E1C-9AC2-C8F0E035D80B}"/>
              </a:ext>
            </a:extLst>
          </p:cNvPr>
          <p:cNvSpPr txBox="1"/>
          <p:nvPr/>
        </p:nvSpPr>
        <p:spPr>
          <a:xfrm>
            <a:off x="3834774" y="5859536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DF2FA7-9A2C-AE49-435A-B526635DF1B2}"/>
              </a:ext>
            </a:extLst>
          </p:cNvPr>
          <p:cNvSpPr txBox="1"/>
          <p:nvPr/>
        </p:nvSpPr>
        <p:spPr>
          <a:xfrm>
            <a:off x="8700472" y="5857717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DD8C6B-415D-151C-7FD8-650D8DA97D7F}"/>
              </a:ext>
            </a:extLst>
          </p:cNvPr>
          <p:cNvSpPr/>
          <p:nvPr/>
        </p:nvSpPr>
        <p:spPr>
          <a:xfrm>
            <a:off x="6304982" y="5455360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D1B3D2-D6FD-7C84-3D87-893F1E6309A1}"/>
              </a:ext>
            </a:extLst>
          </p:cNvPr>
          <p:cNvSpPr txBox="1"/>
          <p:nvPr/>
        </p:nvSpPr>
        <p:spPr>
          <a:xfrm>
            <a:off x="6489040" y="5454874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6D99E108-5A43-CDF5-01AF-3BF438A5B5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https://docs.aws.amazon.com/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2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AWS Certified Cloud Practitioner Study Guide with Online Labs: Foundational (CLF-C01) Exam 1st Edition, 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5"/>
              </a:rPr>
              <a:t>Ben Piper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(Author), 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6"/>
              </a:rPr>
              <a:t>David Clinton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(Author)</a:t>
            </a:r>
          </a:p>
          <a:p>
            <a:r>
              <a:rPr lang="en-US" sz="1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Learning Amazon Web Services (AWS): A Hands-On Guide to the Fundamentals of AWS Cloud 1st Edition</a:t>
            </a:r>
            <a:r>
              <a:rPr lang="en-US" sz="1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1000" dirty="0">
                <a:solidFill>
                  <a:srgbClr val="000000"/>
                </a:solidFill>
                <a:latin typeface="Times New Roman" panose="02020603050405020304" pitchFamily="18" charset="0"/>
              </a:rPr>
              <a:t>Mark Wilkins 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(Author)</a:t>
            </a:r>
          </a:p>
          <a:p>
            <a:r>
              <a:rPr lang="en-US" sz="1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AWS Security Cookbook: Practical solutions for managing security policies, monitoring, auditing, and compliance with AWS, </a:t>
            </a:r>
            <a:r>
              <a:rPr lang="en-US" sz="1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Heartin</a:t>
            </a:r>
            <a:r>
              <a:rPr lang="en-US" sz="1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1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Kanikathottu</a:t>
            </a:r>
            <a:r>
              <a:rPr lang="en-US" sz="1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1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(Author)</a:t>
            </a:r>
          </a:p>
          <a:p>
            <a:r>
              <a:rPr lang="en-US" sz="1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Security and Microservice Architecture on AWS: Architecting and Implementing a Secured, Scalable Solution 1st Edition, </a:t>
            </a:r>
            <a:r>
              <a:rPr lang="en-US" sz="1000" dirty="0">
                <a:solidFill>
                  <a:srgbClr val="000000"/>
                </a:solidFill>
                <a:latin typeface="Times New Roman" panose="02020603050405020304" pitchFamily="18" charset="0"/>
              </a:rPr>
              <a:t>Gaurav </a:t>
            </a:r>
            <a:r>
              <a:rPr lang="en-US" sz="1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Raje</a:t>
            </a:r>
            <a:r>
              <a:rPr lang="en-US" sz="1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(Author)</a:t>
            </a:r>
          </a:p>
          <a:p>
            <a:endParaRPr lang="en-US" sz="1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en-US" sz="1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en-US" sz="1200" b="1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66863AEF-AE37-AE0B-1C68-369A268D877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89556" y="3310370"/>
            <a:ext cx="1571625" cy="206835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4F02901-6D9A-937C-833C-8CB378BB978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55406" y="3310370"/>
            <a:ext cx="1737930" cy="206835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433183B-D811-30B0-02AD-1F4F370EC94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66147" y="3319201"/>
            <a:ext cx="1706061" cy="213129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FFA994F-DCC4-4699-E756-F1933D16FD9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479580" y="3290944"/>
            <a:ext cx="1623255" cy="2159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2788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2D941B-169A-E083-33B8-6FC641850116}"/>
              </a:ext>
            </a:extLst>
          </p:cNvPr>
          <p:cNvSpPr txBox="1"/>
          <p:nvPr/>
        </p:nvSpPr>
        <p:spPr>
          <a:xfrm>
            <a:off x="1622397" y="318557"/>
            <a:ext cx="39885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Overview</a:t>
            </a:r>
            <a:endParaRPr lang="en-US" sz="16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4E714E0-C495-C33D-DE6C-E17C4C8E43BE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64F4E6-BF20-F105-F54B-9593D1F2A021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637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</TotalTime>
  <Words>1080</Words>
  <Application>Microsoft Office PowerPoint</Application>
  <PresentationFormat>Widescreen</PresentationFormat>
  <Paragraphs>235</Paragraphs>
  <Slides>18</Slides>
  <Notes>3</Notes>
  <HiddenSlides>1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Alexandria</vt:lpstr>
      <vt:lpstr>Arial</vt:lpstr>
      <vt:lpstr>Calibri</vt:lpstr>
      <vt:lpstr>Calibri Light</vt:lpstr>
      <vt:lpstr>Roboto Light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Ibrahim Gomaa</cp:lastModifiedBy>
  <cp:revision>31</cp:revision>
  <dcterms:created xsi:type="dcterms:W3CDTF">2023-05-27T09:20:30Z</dcterms:created>
  <dcterms:modified xsi:type="dcterms:W3CDTF">2026-01-30T20:59:39Z</dcterms:modified>
</cp:coreProperties>
</file>