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8" r:id="rId2"/>
  </p:sldMasterIdLst>
  <p:notesMasterIdLst>
    <p:notesMasterId r:id="rId43"/>
  </p:notesMasterIdLst>
  <p:sldIdLst>
    <p:sldId id="1092" r:id="rId3"/>
    <p:sldId id="1100" r:id="rId4"/>
    <p:sldId id="1115" r:id="rId5"/>
    <p:sldId id="1114" r:id="rId6"/>
    <p:sldId id="1126" r:id="rId7"/>
    <p:sldId id="1129" r:id="rId8"/>
    <p:sldId id="1130" r:id="rId9"/>
    <p:sldId id="1127" r:id="rId10"/>
    <p:sldId id="1131" r:id="rId11"/>
    <p:sldId id="1132" r:id="rId12"/>
    <p:sldId id="1116" r:id="rId13"/>
    <p:sldId id="1125" r:id="rId14"/>
    <p:sldId id="1117" r:id="rId15"/>
    <p:sldId id="1118" r:id="rId16"/>
    <p:sldId id="1124" r:id="rId17"/>
    <p:sldId id="1120" r:id="rId18"/>
    <p:sldId id="1133" r:id="rId19"/>
    <p:sldId id="1134" r:id="rId20"/>
    <p:sldId id="1135" r:id="rId21"/>
    <p:sldId id="1136" r:id="rId22"/>
    <p:sldId id="1137" r:id="rId23"/>
    <p:sldId id="1138" r:id="rId24"/>
    <p:sldId id="1139" r:id="rId25"/>
    <p:sldId id="1142" r:id="rId26"/>
    <p:sldId id="1143" r:id="rId27"/>
    <p:sldId id="1146" r:id="rId28"/>
    <p:sldId id="1147" r:id="rId29"/>
    <p:sldId id="1148" r:id="rId30"/>
    <p:sldId id="1145" r:id="rId31"/>
    <p:sldId id="1141" r:id="rId32"/>
    <p:sldId id="1140" r:id="rId33"/>
    <p:sldId id="1144" r:id="rId34"/>
    <p:sldId id="1149" r:id="rId35"/>
    <p:sldId id="1150" r:id="rId36"/>
    <p:sldId id="1151" r:id="rId37"/>
    <p:sldId id="1153" r:id="rId38"/>
    <p:sldId id="1154" r:id="rId39"/>
    <p:sldId id="1152" r:id="rId40"/>
    <p:sldId id="1155" r:id="rId41"/>
    <p:sldId id="1156" r:id="rId42"/>
  </p:sldIdLst>
  <p:sldSz cx="20104100" cy="11309350"/>
  <p:notesSz cx="11309350" cy="2010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9" d="100"/>
          <a:sy n="39" d="100"/>
        </p:scale>
        <p:origin x="716" y="2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900956" cy="1007464"/>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6405715" y="0"/>
            <a:ext cx="4900956" cy="1007464"/>
          </a:xfrm>
          <a:prstGeom prst="rect">
            <a:avLst/>
          </a:prstGeom>
        </p:spPr>
        <p:txBody>
          <a:bodyPr vert="horz" lIns="91440" tIns="45720" rIns="91440" bIns="45720" rtlCol="0"/>
          <a:lstStyle>
            <a:lvl1pPr algn="r">
              <a:defRPr sz="1200"/>
            </a:lvl1pPr>
          </a:lstStyle>
          <a:p>
            <a:fld id="{B5A4363D-4C05-49D6-9067-C91F0F3B5AAC}" type="datetimeFigureOut">
              <a:rPr lang="en-US" smtClean="0"/>
              <a:t>2/18/2023</a:t>
            </a:fld>
            <a:endParaRPr lang="en-US" dirty="0"/>
          </a:p>
        </p:txBody>
      </p:sp>
      <p:sp>
        <p:nvSpPr>
          <p:cNvPr id="4" name="Slide Image Placeholder 3"/>
          <p:cNvSpPr>
            <a:spLocks noGrp="1" noRot="1" noChangeAspect="1"/>
          </p:cNvSpPr>
          <p:nvPr>
            <p:ph type="sldImg" idx="2"/>
          </p:nvPr>
        </p:nvSpPr>
        <p:spPr>
          <a:xfrm>
            <a:off x="-373063" y="2514600"/>
            <a:ext cx="12055476" cy="678338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1130578" y="9673900"/>
            <a:ext cx="9048194" cy="791860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9096639"/>
            <a:ext cx="4900956" cy="1007462"/>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6405715" y="19096639"/>
            <a:ext cx="4900956" cy="1007462"/>
          </a:xfrm>
          <a:prstGeom prst="rect">
            <a:avLst/>
          </a:prstGeom>
        </p:spPr>
        <p:txBody>
          <a:bodyPr vert="horz" lIns="91440" tIns="45720" rIns="91440" bIns="45720" rtlCol="0" anchor="b"/>
          <a:lstStyle>
            <a:lvl1pPr algn="r">
              <a:defRPr sz="1200"/>
            </a:lvl1pPr>
          </a:lstStyle>
          <a:p>
            <a:fld id="{E1732F0B-255F-4B50-B595-6F56EBA43064}" type="slidenum">
              <a:rPr lang="en-US" smtClean="0"/>
              <a:t>‹#›</a:t>
            </a:fld>
            <a:endParaRPr lang="en-US" dirty="0"/>
          </a:p>
        </p:txBody>
      </p:sp>
    </p:spTree>
    <p:extLst>
      <p:ext uri="{BB962C8B-B14F-4D97-AF65-F5344CB8AC3E}">
        <p14:creationId xmlns:p14="http://schemas.microsoft.com/office/powerpoint/2010/main" val="2710971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507807" y="3505898"/>
            <a:ext cx="17088486" cy="237496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2/18/2023</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2/18/2023</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2/18/2023</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2/18/2023</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2/18/2023</a:t>
            </a:fld>
            <a:endParaRPr lang="en-US" dirty="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2742996"/>
            <a:ext cx="15078075" cy="3045193"/>
          </a:xfrm>
        </p:spPr>
        <p:txBody>
          <a:bodyPr anchor="b"/>
          <a:lstStyle>
            <a:lvl1pPr algn="ctr">
              <a:defRPr sz="9894"/>
            </a:lvl1pPr>
          </a:lstStyle>
          <a:p>
            <a:r>
              <a:rPr lang="en-US"/>
              <a:t>Click to edit Master title style</a:t>
            </a:r>
          </a:p>
        </p:txBody>
      </p:sp>
      <p:sp>
        <p:nvSpPr>
          <p:cNvPr id="3" name="Subtitle 2"/>
          <p:cNvSpPr>
            <a:spLocks noGrp="1"/>
          </p:cNvSpPr>
          <p:nvPr>
            <p:ph type="subTitle" idx="1"/>
          </p:nvPr>
        </p:nvSpPr>
        <p:spPr>
          <a:xfrm>
            <a:off x="2513013" y="5940028"/>
            <a:ext cx="15078075" cy="609077"/>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US"/>
              <a:t>Click to edit Master subtitle style</a:t>
            </a:r>
          </a:p>
        </p:txBody>
      </p:sp>
      <p:sp>
        <p:nvSpPr>
          <p:cNvPr id="4" name="Date Placeholder 3"/>
          <p:cNvSpPr>
            <a:spLocks noGrp="1"/>
          </p:cNvSpPr>
          <p:nvPr>
            <p:ph type="dt" sz="half" idx="10"/>
          </p:nvPr>
        </p:nvSpPr>
        <p:spPr>
          <a:xfrm>
            <a:off x="1005205" y="10517696"/>
            <a:ext cx="4623943" cy="276999"/>
          </a:xfrm>
        </p:spPr>
        <p:txBody>
          <a:bodyPr/>
          <a:lstStyle/>
          <a:p>
            <a:fld id="{8C74A31B-FF56-417B-8DEE-958FFCC6BCD5}" type="datetimeFigureOut">
              <a:rPr lang="en-US" smtClean="0"/>
              <a:t>2/18/2023</a:t>
            </a:fld>
            <a:endParaRPr lang="en-US" dirty="0"/>
          </a:p>
        </p:txBody>
      </p:sp>
      <p:sp>
        <p:nvSpPr>
          <p:cNvPr id="5" name="Footer Placeholder 4"/>
          <p:cNvSpPr>
            <a:spLocks noGrp="1"/>
          </p:cNvSpPr>
          <p:nvPr>
            <p:ph type="ftr" sz="quarter" idx="11"/>
          </p:nvPr>
        </p:nvSpPr>
        <p:spPr>
          <a:xfrm>
            <a:off x="6835394" y="10517696"/>
            <a:ext cx="6433312" cy="276999"/>
          </a:xfrm>
        </p:spPr>
        <p:txBody>
          <a:bodyPr/>
          <a:lstStyle/>
          <a:p>
            <a:endParaRPr lang="en-US" dirty="0"/>
          </a:p>
        </p:txBody>
      </p:sp>
      <p:sp>
        <p:nvSpPr>
          <p:cNvPr id="6" name="Slide Number Placeholder 5"/>
          <p:cNvSpPr>
            <a:spLocks noGrp="1"/>
          </p:cNvSpPr>
          <p:nvPr>
            <p:ph type="sldNum" sz="quarter" idx="12"/>
          </p:nvPr>
        </p:nvSpPr>
        <p:spPr>
          <a:xfrm>
            <a:off x="14474953" y="10517696"/>
            <a:ext cx="4623943" cy="276999"/>
          </a:xfr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778912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1850860"/>
            <a:ext cx="15078075" cy="3937329"/>
          </a:xfrm>
        </p:spPr>
        <p:txBody>
          <a:bodyPr anchor="b"/>
          <a:lstStyle>
            <a:lvl1pPr algn="ctr">
              <a:defRPr sz="9894"/>
            </a:lvl1pPr>
          </a:lstStyle>
          <a:p>
            <a:r>
              <a:rPr lang="en-US"/>
              <a:t>Click to edit Master title style</a:t>
            </a:r>
          </a:p>
        </p:txBody>
      </p:sp>
      <p:sp>
        <p:nvSpPr>
          <p:cNvPr id="3" name="Subtitle 2"/>
          <p:cNvSpPr>
            <a:spLocks noGrp="1"/>
          </p:cNvSpPr>
          <p:nvPr>
            <p:ph type="subTitle" idx="1"/>
          </p:nvPr>
        </p:nvSpPr>
        <p:spPr>
          <a:xfrm>
            <a:off x="2513013" y="5940028"/>
            <a:ext cx="15078075" cy="2730474"/>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464808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171102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5"/>
            <a:ext cx="17339786" cy="4704375"/>
          </a:xfrm>
        </p:spPr>
        <p:txBody>
          <a:bodyPr anchor="b"/>
          <a:lstStyle>
            <a:lvl1pPr>
              <a:defRPr sz="9894"/>
            </a:lvl1pPr>
          </a:lstStyle>
          <a:p>
            <a:r>
              <a:rPr lang="en-US"/>
              <a:t>Click to edit Master title style</a:t>
            </a:r>
          </a:p>
        </p:txBody>
      </p:sp>
      <p:sp>
        <p:nvSpPr>
          <p:cNvPr id="3" name="Text Placeholder 2"/>
          <p:cNvSpPr>
            <a:spLocks noGrp="1"/>
          </p:cNvSpPr>
          <p:nvPr>
            <p:ph type="body" idx="1"/>
          </p:nvPr>
        </p:nvSpPr>
        <p:spPr>
          <a:xfrm>
            <a:off x="1371686" y="7568366"/>
            <a:ext cx="17339786" cy="2473919"/>
          </a:xfrm>
        </p:spPr>
        <p:txBody>
          <a:bodyPr/>
          <a:lstStyle>
            <a:lvl1pPr marL="0" indent="0">
              <a:buNone/>
              <a:defRPr sz="3958">
                <a:solidFill>
                  <a:schemeClr val="tx1">
                    <a:tint val="75000"/>
                  </a:schemeClr>
                </a:solidFill>
              </a:defRPr>
            </a:lvl1pPr>
            <a:lvl2pPr marL="753923" indent="0">
              <a:buNone/>
              <a:defRPr sz="3298">
                <a:solidFill>
                  <a:schemeClr val="tx1">
                    <a:tint val="75000"/>
                  </a:schemeClr>
                </a:solidFill>
              </a:defRPr>
            </a:lvl2pPr>
            <a:lvl3pPr marL="1507846" indent="0">
              <a:buNone/>
              <a:defRPr sz="2968">
                <a:solidFill>
                  <a:schemeClr val="tx1">
                    <a:tint val="75000"/>
                  </a:schemeClr>
                </a:solidFill>
              </a:defRPr>
            </a:lvl3pPr>
            <a:lvl4pPr marL="2261768" indent="0">
              <a:buNone/>
              <a:defRPr sz="2638">
                <a:solidFill>
                  <a:schemeClr val="tx1">
                    <a:tint val="75000"/>
                  </a:schemeClr>
                </a:solidFill>
              </a:defRPr>
            </a:lvl4pPr>
            <a:lvl5pPr marL="3015691" indent="0">
              <a:buNone/>
              <a:defRPr sz="2638">
                <a:solidFill>
                  <a:schemeClr val="tx1">
                    <a:tint val="75000"/>
                  </a:schemeClr>
                </a:solidFill>
              </a:defRPr>
            </a:lvl5pPr>
            <a:lvl6pPr marL="3769614" indent="0">
              <a:buNone/>
              <a:defRPr sz="2638">
                <a:solidFill>
                  <a:schemeClr val="tx1">
                    <a:tint val="75000"/>
                  </a:schemeClr>
                </a:solidFill>
              </a:defRPr>
            </a:lvl6pPr>
            <a:lvl7pPr marL="4523537" indent="0">
              <a:buNone/>
              <a:defRPr sz="2638">
                <a:solidFill>
                  <a:schemeClr val="tx1">
                    <a:tint val="75000"/>
                  </a:schemeClr>
                </a:solidFill>
              </a:defRPr>
            </a:lvl7pPr>
            <a:lvl8pPr marL="5277460" indent="0">
              <a:buNone/>
              <a:defRPr sz="2638">
                <a:solidFill>
                  <a:schemeClr val="tx1">
                    <a:tint val="75000"/>
                  </a:schemeClr>
                </a:solidFill>
              </a:defRPr>
            </a:lvl8pPr>
            <a:lvl9pPr marL="6031382" indent="0">
              <a:buNone/>
              <a:defRPr sz="2638">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376263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382157" y="3010591"/>
            <a:ext cx="8544243" cy="71756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177700" y="3010591"/>
            <a:ext cx="8544243" cy="71756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505883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US"/>
              <a:t>Click to edit Master title style</a:t>
            </a:r>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Edit Master text styles</a:t>
            </a:r>
          </a:p>
        </p:txBody>
      </p:sp>
      <p:sp>
        <p:nvSpPr>
          <p:cNvPr id="4" name="Content Placeholder 3"/>
          <p:cNvSpPr>
            <a:spLocks noGrp="1"/>
          </p:cNvSpPr>
          <p:nvPr>
            <p:ph sz="half" idx="2"/>
          </p:nvPr>
        </p:nvSpPr>
        <p:spPr>
          <a:xfrm>
            <a:off x="1384776" y="4131054"/>
            <a:ext cx="8504976" cy="60761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0177701" y="2772362"/>
            <a:ext cx="8546861"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Edit Master text styles</a:t>
            </a:r>
          </a:p>
        </p:txBody>
      </p:sp>
      <p:sp>
        <p:nvSpPr>
          <p:cNvPr id="6" name="Content Placeholder 5"/>
          <p:cNvSpPr>
            <a:spLocks noGrp="1"/>
          </p:cNvSpPr>
          <p:nvPr>
            <p:ph sz="quarter" idx="4"/>
          </p:nvPr>
        </p:nvSpPr>
        <p:spPr>
          <a:xfrm>
            <a:off x="10177701" y="4131054"/>
            <a:ext cx="8546861" cy="60761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4001177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19901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1666231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US"/>
              <a:t>Click to edit Master title style</a:t>
            </a:r>
          </a:p>
        </p:txBody>
      </p:sp>
      <p:sp>
        <p:nvSpPr>
          <p:cNvPr id="3" name="Content Placeholder 2"/>
          <p:cNvSpPr>
            <a:spLocks noGrp="1"/>
          </p:cNvSpPr>
          <p:nvPr>
            <p:ph idx="1"/>
          </p:nvPr>
        </p:nvSpPr>
        <p:spPr>
          <a:xfrm>
            <a:off x="8546861" y="1628338"/>
            <a:ext cx="10177701" cy="8036969"/>
          </a:xfrm>
        </p:spPr>
        <p:txBody>
          <a:bodyPr/>
          <a:lstStyle>
            <a:lvl1pPr>
              <a:defRPr sz="5277"/>
            </a:lvl1pPr>
            <a:lvl2pPr>
              <a:defRPr sz="4617"/>
            </a:lvl2pPr>
            <a:lvl3pPr>
              <a:defRPr sz="3958"/>
            </a:lvl3pPr>
            <a:lvl4pPr>
              <a:defRPr sz="3298"/>
            </a:lvl4pPr>
            <a:lvl5pPr>
              <a:defRPr sz="3298"/>
            </a:lvl5pPr>
            <a:lvl6pPr>
              <a:defRPr sz="3298"/>
            </a:lvl6pPr>
            <a:lvl7pPr>
              <a:defRPr sz="3298"/>
            </a:lvl7pPr>
            <a:lvl8pPr>
              <a:defRPr sz="3298"/>
            </a:lvl8pPr>
            <a:lvl9pPr>
              <a:defRPr sz="3298"/>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831730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US"/>
              <a:t>Click to edit Master title style</a:t>
            </a:r>
          </a:p>
        </p:txBody>
      </p:sp>
      <p:sp>
        <p:nvSpPr>
          <p:cNvPr id="3" name="Picture Placeholder 2"/>
          <p:cNvSpPr>
            <a:spLocks noGrp="1"/>
          </p:cNvSpPr>
          <p:nvPr>
            <p:ph type="pic" idx="1"/>
          </p:nvPr>
        </p:nvSpPr>
        <p:spPr>
          <a:xfrm>
            <a:off x="8546861" y="1628338"/>
            <a:ext cx="10177701" cy="8036969"/>
          </a:xfrm>
        </p:spPr>
        <p:txBody>
          <a:bodyPr/>
          <a:lstStyle>
            <a:lvl1pPr marL="0" indent="0">
              <a:buNone/>
              <a:defRPr sz="5277"/>
            </a:lvl1pPr>
            <a:lvl2pPr marL="753923" indent="0">
              <a:buNone/>
              <a:defRPr sz="4617"/>
            </a:lvl2pPr>
            <a:lvl3pPr marL="1507846" indent="0">
              <a:buNone/>
              <a:defRPr sz="3958"/>
            </a:lvl3pPr>
            <a:lvl4pPr marL="2261768" indent="0">
              <a:buNone/>
              <a:defRPr sz="3298"/>
            </a:lvl4pPr>
            <a:lvl5pPr marL="3015691" indent="0">
              <a:buNone/>
              <a:defRPr sz="3298"/>
            </a:lvl5pPr>
            <a:lvl6pPr marL="3769614" indent="0">
              <a:buNone/>
              <a:defRPr sz="3298"/>
            </a:lvl6pPr>
            <a:lvl7pPr marL="4523537" indent="0">
              <a:buNone/>
              <a:defRPr sz="3298"/>
            </a:lvl7pPr>
            <a:lvl8pPr marL="5277460" indent="0">
              <a:buNone/>
              <a:defRPr sz="3298"/>
            </a:lvl8pPr>
            <a:lvl9pPr marL="6031382" indent="0">
              <a:buNone/>
              <a:defRPr sz="3298"/>
            </a:lvl9pPr>
          </a:lstStyle>
          <a:p>
            <a:endParaRPr lang="en-US" dirty="0"/>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87567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428355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8"/>
            <a:ext cx="4334947" cy="95841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382157" y="602118"/>
            <a:ext cx="12753538" cy="95841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158042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7162972" y="4531969"/>
            <a:ext cx="5778155" cy="1885314"/>
          </a:xfrm>
          <a:prstGeom prst="rect">
            <a:avLst/>
          </a:prstGeom>
        </p:spPr>
        <p:txBody>
          <a:bodyPr wrap="square" lIns="0" tIns="0" rIns="0" bIns="0">
            <a:spAutoFit/>
          </a:bodyPr>
          <a:lstStyle>
            <a:lvl1pPr>
              <a:defRPr sz="5100" b="0" i="0">
                <a:solidFill>
                  <a:schemeClr val="tx1"/>
                </a:solidFill>
                <a:latin typeface="Arial"/>
                <a:cs typeface="Arial"/>
              </a:defRPr>
            </a:lvl1pPr>
          </a:lstStyle>
          <a:p>
            <a:endParaRPr/>
          </a:p>
        </p:txBody>
      </p:sp>
      <p:sp>
        <p:nvSpPr>
          <p:cNvPr id="3" name="Holder 3"/>
          <p:cNvSpPr>
            <a:spLocks noGrp="1"/>
          </p:cNvSpPr>
          <p:nvPr>
            <p:ph type="body" idx="1"/>
          </p:nvPr>
        </p:nvSpPr>
        <p:spPr>
          <a:xfrm>
            <a:off x="2219827" y="2230298"/>
            <a:ext cx="15664444" cy="770445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2/18/2023</a:t>
            </a:fld>
            <a:endParaRPr lang="en-US" dirty="0"/>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7"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82157" y="3010591"/>
            <a:ext cx="17339786" cy="717567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382157"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8C74A31B-FF56-417B-8DEE-958FFCC6BCD5}" type="datetimeFigureOut">
              <a:rPr lang="en-US" smtClean="0"/>
              <a:t>2/18/2023</a:t>
            </a:fld>
            <a:endParaRPr lang="en-US" dirty="0"/>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121866345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p:titleStyle>
    <p:bodyStyle>
      <a:lvl1pPr marL="376961" indent="-376961" algn="l" defTabSz="1507846" rtl="0" eaLnBrk="1" latinLnBrk="0" hangingPunct="1">
        <a:lnSpc>
          <a:spcPct val="90000"/>
        </a:lnSpc>
        <a:spcBef>
          <a:spcPts val="1649"/>
        </a:spcBef>
        <a:buFont typeface="Arial" panose="020B0604020202020204" pitchFamily="34" charset="0"/>
        <a:buChar char="•"/>
        <a:defRPr sz="4617" kern="1200">
          <a:solidFill>
            <a:schemeClr val="tx1"/>
          </a:solidFill>
          <a:latin typeface="+mn-lt"/>
          <a:ea typeface="+mn-ea"/>
          <a:cs typeface="+mn-cs"/>
        </a:defRPr>
      </a:lvl1pPr>
      <a:lvl2pPr marL="1130884" indent="-376961" algn="l" defTabSz="1507846" rtl="0" eaLnBrk="1" latinLnBrk="0" hangingPunct="1">
        <a:lnSpc>
          <a:spcPct val="90000"/>
        </a:lnSpc>
        <a:spcBef>
          <a:spcPts val="824"/>
        </a:spcBef>
        <a:buFont typeface="Arial" panose="020B0604020202020204" pitchFamily="34" charset="0"/>
        <a:buChar char="•"/>
        <a:defRPr sz="3958" kern="1200">
          <a:solidFill>
            <a:schemeClr val="tx1"/>
          </a:solidFill>
          <a:latin typeface="+mn-lt"/>
          <a:ea typeface="+mn-ea"/>
          <a:cs typeface="+mn-cs"/>
        </a:defRPr>
      </a:lvl2pPr>
      <a:lvl3pPr marL="1884807" indent="-376961" algn="l" defTabSz="1507846" rtl="0" eaLnBrk="1" latinLnBrk="0" hangingPunct="1">
        <a:lnSpc>
          <a:spcPct val="90000"/>
        </a:lnSpc>
        <a:spcBef>
          <a:spcPts val="824"/>
        </a:spcBef>
        <a:buFont typeface="Arial" panose="020B0604020202020204" pitchFamily="34" charset="0"/>
        <a:buChar char="•"/>
        <a:defRPr sz="3298" kern="1200">
          <a:solidFill>
            <a:schemeClr val="tx1"/>
          </a:solidFill>
          <a:latin typeface="+mn-lt"/>
          <a:ea typeface="+mn-ea"/>
          <a:cs typeface="+mn-cs"/>
        </a:defRPr>
      </a:lvl3pPr>
      <a:lvl4pPr marL="2638730"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4pPr>
      <a:lvl5pPr marL="3392653"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5pPr>
      <a:lvl6pPr marL="4146575"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6pPr>
      <a:lvl7pPr marL="4900498"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7pPr>
      <a:lvl8pPr marL="5654421"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8pPr>
      <a:lvl9pPr marL="6408344"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9pPr>
    </p:bodyStyle>
    <p:other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jpeg"/><Relationship Id="rId2" Type="http://schemas.openxmlformats.org/officeDocument/2006/relationships/image" Target="../media/image1.emf"/><Relationship Id="rId1" Type="http://schemas.openxmlformats.org/officeDocument/2006/relationships/slideLayout" Target="../slideLayouts/slideLayout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6.jpeg"/><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emf"/><Relationship Id="rId7" Type="http://schemas.openxmlformats.org/officeDocument/2006/relationships/image" Target="../media/image9.emf"/><Relationship Id="rId12" Type="http://schemas.openxmlformats.org/officeDocument/2006/relationships/image" Target="../media/image6.jpeg"/><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8.emf"/><Relationship Id="rId11" Type="http://schemas.openxmlformats.org/officeDocument/2006/relationships/image" Target="../media/image16.png"/><Relationship Id="rId5" Type="http://schemas.openxmlformats.org/officeDocument/2006/relationships/image" Target="../media/image7.png"/><Relationship Id="rId10" Type="http://schemas.openxmlformats.org/officeDocument/2006/relationships/hyperlink" Target="https://www.wordstream.com/blog/ws/2022/02/17/customer-insights" TargetMode="External"/><Relationship Id="rId4" Type="http://schemas.openxmlformats.org/officeDocument/2006/relationships/image" Target="../media/image14.emf"/><Relationship Id="rId9" Type="http://schemas.openxmlformats.org/officeDocument/2006/relationships/hyperlink" Target="https://www.wordstream.com/blog/ws/2021/01/13/best-words-and-phrases-for-marketing"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3.emf"/><Relationship Id="rId7"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4.emf"/></Relationships>
</file>

<file path=ppt/slides/_rels/slide5.xml.rels><?xml version="1.0" encoding="UTF-8" standalone="yes"?>
<Relationships xmlns="http://schemas.openxmlformats.org/package/2006/relationships"><Relationship Id="rId8" Type="http://schemas.openxmlformats.org/officeDocument/2006/relationships/hyperlink" Target="https://cdn2.hubspot.net/hubfs/1570479/Ebooks/eTail%202020%20Smartly%20Report%205.0-V1.pdf" TargetMode="External"/><Relationship Id="rId13" Type="http://schemas.openxmlformats.org/officeDocument/2006/relationships/image" Target="../media/image6.jpeg"/><Relationship Id="rId3" Type="http://schemas.openxmlformats.org/officeDocument/2006/relationships/image" Target="../media/image13.emf"/><Relationship Id="rId7" Type="http://schemas.openxmlformats.org/officeDocument/2006/relationships/image" Target="../media/image8.emf"/><Relationship Id="rId12" Type="http://schemas.openxmlformats.org/officeDocument/2006/relationships/hyperlink" Target="https://www.instagram.com/" TargetMode="External"/><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11" Type="http://schemas.openxmlformats.org/officeDocument/2006/relationships/hyperlink" Target="https://www.facebook.com/" TargetMode="External"/><Relationship Id="rId5" Type="http://schemas.openxmlformats.org/officeDocument/2006/relationships/image" Target="../media/image7.png"/><Relationship Id="rId10" Type="http://schemas.openxmlformats.org/officeDocument/2006/relationships/hyperlink" Target="https://about.facebook.com/" TargetMode="External"/><Relationship Id="rId4" Type="http://schemas.openxmlformats.org/officeDocument/2006/relationships/image" Target="../media/image14.emf"/><Relationship Id="rId9" Type="http://schemas.openxmlformats.org/officeDocument/2006/relationships/hyperlink" Target="https://www.wordstream.com/blog/ws/2017/02/28/facebook-advertising-benchmarks#:~:text=increase%20conversion%20rates%20over%20time!-,The%20average%20conversion%20rate%20for%20Facebook,CVR)%20for%20Facebook%20Ads%20by%20Industry,-Industry"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s://www.facebook.com/business/help/966883707418907" TargetMode="External"/><Relationship Id="rId3" Type="http://schemas.openxmlformats.org/officeDocument/2006/relationships/image" Target="../media/image13.emf"/><Relationship Id="rId7"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emf"/><Relationship Id="rId7"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4.emf"/><Relationship Id="rId9" Type="http://schemas.openxmlformats.org/officeDocument/2006/relationships/image" Target="../media/image6.jpeg"/></Relationships>
</file>

<file path=ppt/slides/_rels/slide8.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3.emf"/><Relationship Id="rId7"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4.emf"/></Relationships>
</file>

<file path=ppt/slides/_rels/slide9.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3.emf"/><Relationship Id="rId7"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4" Type="http://schemas.openxmlformats.org/officeDocument/2006/relationships/image" Target="../media/image14.emf"/></Relationships>
</file>

<file path=ppt/slides/_rels/slide10.xml.rels><?xml version="1.0" encoding="UTF-8" standalone="yes"?>
<Relationships xmlns="http://schemas.openxmlformats.org/package/2006/relationships"><Relationship Id="rId8" Type="http://schemas.openxmlformats.org/officeDocument/2006/relationships/hyperlink" Target="https://www.wordstream.com/social-media-marketing" TargetMode="External"/><Relationship Id="rId3" Type="http://schemas.openxmlformats.org/officeDocument/2006/relationships/image" Target="../media/image13.emf"/><Relationship Id="rId7"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9.emf"/><Relationship Id="rId5" Type="http://schemas.openxmlformats.org/officeDocument/2006/relationships/image" Target="../media/image7.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hyperlink" Target="https://www.wordstream.com/blog/ws/2022/10/31/facebook-ads-bidding-strategies"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2.emf"/><Relationship Id="rId7" Type="http://schemas.openxmlformats.org/officeDocument/2006/relationships/image" Target="../media/image9.emf"/><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7.png"/><Relationship Id="rId10" Type="http://schemas.openxmlformats.org/officeDocument/2006/relationships/image" Target="../media/image6.jpeg"/><Relationship Id="rId4" Type="http://schemas.openxmlformats.org/officeDocument/2006/relationships/image" Target="../media/image13.emf"/><Relationship Id="rId9" Type="http://schemas.openxmlformats.org/officeDocument/2006/relationships/image" Target="../media/image19.png"/></Relationships>
</file>

<file path=ppt/slides/_rels/slide12.xml.rels><?xml version="1.0" encoding="UTF-8" standalone="yes"?>
<Relationships xmlns="http://schemas.openxmlformats.org/package/2006/relationships"><Relationship Id="rId8" Type="http://schemas.openxmlformats.org/officeDocument/2006/relationships/image" Target="../media/image20.emf"/><Relationship Id="rId13" Type="http://schemas.openxmlformats.org/officeDocument/2006/relationships/hyperlink" Target="https://www.wordstream.com/blog/ws/2022/05/03/how-to-advertise-on-facebook#set" TargetMode="External"/><Relationship Id="rId3" Type="http://schemas.openxmlformats.org/officeDocument/2006/relationships/image" Target="../media/image7.png"/><Relationship Id="rId7" Type="http://schemas.openxmlformats.org/officeDocument/2006/relationships/image" Target="../media/image13.emf"/><Relationship Id="rId12" Type="http://schemas.openxmlformats.org/officeDocument/2006/relationships/hyperlink" Target="https://www.wordstream.com/blog/ws/2022/05/03/how-to-advertise-on-facebook#campaign" TargetMode="External"/><Relationship Id="rId2" Type="http://schemas.openxmlformats.org/officeDocument/2006/relationships/image" Target="../media/image14.emf"/><Relationship Id="rId16" Type="http://schemas.openxmlformats.org/officeDocument/2006/relationships/image" Target="../media/image6.jpeg"/><Relationship Id="rId1" Type="http://schemas.openxmlformats.org/officeDocument/2006/relationships/slideLayout" Target="../slideLayouts/slideLayout5.xml"/><Relationship Id="rId6" Type="http://schemas.openxmlformats.org/officeDocument/2006/relationships/image" Target="../media/image12.emf"/><Relationship Id="rId11" Type="http://schemas.openxmlformats.org/officeDocument/2006/relationships/hyperlink" Target="https://www.wordstream.com/blog/ws/2022/05/03/how-to-advertise-on-facebook#account" TargetMode="External"/><Relationship Id="rId5" Type="http://schemas.openxmlformats.org/officeDocument/2006/relationships/image" Target="../media/image9.emf"/><Relationship Id="rId15" Type="http://schemas.openxmlformats.org/officeDocument/2006/relationships/hyperlink" Target="https://www.wordstream.com/blog/ws/2022/05/03/how-to-advertise-on-facebook#publish" TargetMode="External"/><Relationship Id="rId10" Type="http://schemas.openxmlformats.org/officeDocument/2006/relationships/hyperlink" Target="https://www.wordstream.com/blog/ws/2022/05/03/how-to-advertise-on-facebook#page" TargetMode="External"/><Relationship Id="rId4" Type="http://schemas.openxmlformats.org/officeDocument/2006/relationships/image" Target="../media/image8.emf"/><Relationship Id="rId9" Type="http://schemas.openxmlformats.org/officeDocument/2006/relationships/hyperlink" Target="https://www.wordstream.com/blog/ws/2022/05/03/how-to-advertise-on-facebook#suite" TargetMode="External"/><Relationship Id="rId14" Type="http://schemas.openxmlformats.org/officeDocument/2006/relationships/hyperlink" Target="https://www.wordstream.com/blog/ws/2022/05/03/how-to-advertise-on-facebook#ad"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business.facebook.com/" TargetMode="External"/><Relationship Id="rId3" Type="http://schemas.openxmlformats.org/officeDocument/2006/relationships/image" Target="../media/image13.emf"/><Relationship Id="rId7" Type="http://schemas.openxmlformats.org/officeDocument/2006/relationships/image" Target="../media/image9.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7.png"/><Relationship Id="rId10" Type="http://schemas.openxmlformats.org/officeDocument/2006/relationships/image" Target="../media/image6.jpeg"/><Relationship Id="rId4" Type="http://schemas.openxmlformats.org/officeDocument/2006/relationships/image" Target="../media/image14.emf"/><Relationship Id="rId9" Type="http://schemas.openxmlformats.org/officeDocument/2006/relationships/image" Target="../media/image21.png"/></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3.emf"/><Relationship Id="rId7" Type="http://schemas.openxmlformats.org/officeDocument/2006/relationships/image" Target="../media/image9.emf"/><Relationship Id="rId2" Type="http://schemas.openxmlformats.org/officeDocument/2006/relationships/image" Target="../media/image12.emf"/><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4.emf"/><Relationship Id="rId9" Type="http://schemas.openxmlformats.org/officeDocument/2006/relationships/image" Target="../media/image6.jpeg"/></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19.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2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2.emf"/><Relationship Id="rId5" Type="http://schemas.openxmlformats.org/officeDocument/2006/relationships/image" Target="../media/image9.emf"/><Relationship Id="rId10" Type="http://schemas.openxmlformats.org/officeDocument/2006/relationships/image" Target="../media/image6.jpeg"/><Relationship Id="rId4" Type="http://schemas.openxmlformats.org/officeDocument/2006/relationships/image" Target="../media/image8.emf"/><Relationship Id="rId9" Type="http://schemas.openxmlformats.org/officeDocument/2006/relationships/image" Target="../media/image29.png"/></Relationships>
</file>

<file path=ppt/slides/_rels/slide2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jpeg"/></Relationships>
</file>

<file path=ppt/slides/_rels/slide2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9.emf"/><Relationship Id="rId7" Type="http://schemas.openxmlformats.org/officeDocument/2006/relationships/image" Target="../media/image31.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13.emf"/><Relationship Id="rId4" Type="http://schemas.openxmlformats.org/officeDocument/2006/relationships/image" Target="../media/image12.emf"/><Relationship Id="rId9" Type="http://schemas.openxmlformats.org/officeDocument/2006/relationships/image" Target="../media/image6.jpeg"/></Relationships>
</file>

<file path=ppt/slides/_rels/slide2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 Id="rId9" Type="http://schemas.openxmlformats.org/officeDocument/2006/relationships/image" Target="../media/image6.jpeg"/></Relationships>
</file>

<file path=ppt/slides/_rels/slide2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 Id="rId9" Type="http://schemas.openxmlformats.org/officeDocument/2006/relationships/image" Target="../media/image6.jpeg"/></Relationships>
</file>

<file path=ppt/slides/_rels/slide2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emf"/><Relationship Id="rId7" Type="http://schemas.openxmlformats.org/officeDocument/2006/relationships/hyperlink" Target="https://www.wordstream.com/blog/ws/2021/05/11/facebook-ab-testing" TargetMode="External"/><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10" Type="http://schemas.openxmlformats.org/officeDocument/2006/relationships/image" Target="../media/image6.jpeg"/><Relationship Id="rId4" Type="http://schemas.openxmlformats.org/officeDocument/2006/relationships/image" Target="../media/image9.emf"/><Relationship Id="rId9" Type="http://schemas.openxmlformats.org/officeDocument/2006/relationships/image" Target="../media/image34.png"/></Relationships>
</file>

<file path=ppt/slides/_rels/slide27.xml.rels><?xml version="1.0" encoding="UTF-8" standalone="yes"?>
<Relationships xmlns="http://schemas.openxmlformats.org/package/2006/relationships"><Relationship Id="rId8" Type="http://schemas.openxmlformats.org/officeDocument/2006/relationships/hyperlink" Target="https://www.wordstream.com/blog/ws/2018/07/10/responsive-search-ads" TargetMode="External"/><Relationship Id="rId3" Type="http://schemas.openxmlformats.org/officeDocument/2006/relationships/image" Target="../media/image8.emf"/><Relationship Id="rId7" Type="http://schemas.openxmlformats.org/officeDocument/2006/relationships/hyperlink" Target="https://www.wordstream.com/blog/ws/2021/04/20/facebook-dynamic-ads" TargetMode="External"/><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11" Type="http://schemas.openxmlformats.org/officeDocument/2006/relationships/image" Target="../media/image6.jpeg"/><Relationship Id="rId5" Type="http://schemas.openxmlformats.org/officeDocument/2006/relationships/image" Target="../media/image12.emf"/><Relationship Id="rId10" Type="http://schemas.openxmlformats.org/officeDocument/2006/relationships/image" Target="../media/image35.png"/><Relationship Id="rId4" Type="http://schemas.openxmlformats.org/officeDocument/2006/relationships/image" Target="../media/image9.emf"/><Relationship Id="rId9"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 Id="rId9" Type="http://schemas.openxmlformats.org/officeDocument/2006/relationships/image" Target="../media/image6.jpeg"/></Relationships>
</file>

<file path=ppt/slides/_rels/slide29.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 Id="rId9" Type="http://schemas.openxmlformats.org/officeDocument/2006/relationships/image" Target="../media/image6.jpeg"/></Relationships>
</file>

<file path=ppt/slides/_rels/slide3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emf"/><Relationship Id="rId7" Type="http://schemas.openxmlformats.org/officeDocument/2006/relationships/hyperlink" Target="https://www.wordstream.com/blog/ws/2021/05/13/how-to-set-up-ad-scheduling" TargetMode="External"/><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 Id="rId9" Type="http://schemas.openxmlformats.org/officeDocument/2006/relationships/image" Target="../media/image6.jpeg"/></Relationships>
</file>

<file path=ppt/slides/_rels/slide3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 Id="rId9" Type="http://schemas.openxmlformats.org/officeDocument/2006/relationships/image" Target="../media/image6.jpeg"/></Relationships>
</file>

<file path=ppt/slides/_rels/slide3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emf"/><Relationship Id="rId7" Type="http://schemas.openxmlformats.org/officeDocument/2006/relationships/hyperlink" Target="https://www.facebook.com/help/341425252616329" TargetMode="External"/><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10" Type="http://schemas.openxmlformats.org/officeDocument/2006/relationships/image" Target="../media/image6.jpeg"/><Relationship Id="rId4" Type="http://schemas.openxmlformats.org/officeDocument/2006/relationships/image" Target="../media/image9.emf"/><Relationship Id="rId9" Type="http://schemas.openxmlformats.org/officeDocument/2006/relationships/image" Target="../media/image39.png"/></Relationships>
</file>

<file path=ppt/slides/_rels/slide36.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 Id="rId9" Type="http://schemas.openxmlformats.org/officeDocument/2006/relationships/image" Target="../media/image6.jpeg"/></Relationships>
</file>

<file path=ppt/slides/_rels/slide37.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8.emf"/><Relationship Id="rId7" Type="http://schemas.openxmlformats.org/officeDocument/2006/relationships/image" Target="../media/image41.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 Id="rId9" Type="http://schemas.openxmlformats.org/officeDocument/2006/relationships/image" Target="../media/image6.jpeg"/></Relationships>
</file>

<file path=ppt/slides/_rels/slide3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emf"/><Relationship Id="rId7" Type="http://schemas.openxmlformats.org/officeDocument/2006/relationships/hyperlink" Target="https://www.facebook.com/business/help/105716439776307" TargetMode="External"/><Relationship Id="rId2" Type="http://schemas.openxmlformats.org/officeDocument/2006/relationships/image" Target="../media/image14.emf"/><Relationship Id="rId1" Type="http://schemas.openxmlformats.org/officeDocument/2006/relationships/slideLayout" Target="../slideLayouts/slideLayout5.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9.emf"/><Relationship Id="rId9" Type="http://schemas.openxmlformats.org/officeDocument/2006/relationships/image" Target="../media/image6.jpeg"/></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6.jpeg"/><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49057" y="397"/>
            <a:ext cx="19155044" cy="11015154"/>
          </a:xfrm>
          <a:prstGeom prst="rect">
            <a:avLst/>
          </a:prstGeom>
        </p:spPr>
      </p:pic>
      <p:sp>
        <p:nvSpPr>
          <p:cNvPr id="11" name="Rectangle 10"/>
          <p:cNvSpPr/>
          <p:nvPr/>
        </p:nvSpPr>
        <p:spPr>
          <a:xfrm rot="10800000">
            <a:off x="-130303" y="-153175"/>
            <a:ext cx="20364710" cy="11615703"/>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68" dirty="0"/>
          </a:p>
        </p:txBody>
      </p:sp>
      <p:pic>
        <p:nvPicPr>
          <p:cNvPr id="4" name="Picture 3"/>
          <p:cNvPicPr>
            <a:picLocks noChangeAspect="1"/>
          </p:cNvPicPr>
          <p:nvPr/>
        </p:nvPicPr>
        <p:blipFill rotWithShape="1">
          <a:blip r:embed="rId3"/>
          <a:srcRect l="984" r="914" b="11911"/>
          <a:stretch/>
        </p:blipFill>
        <p:spPr>
          <a:xfrm>
            <a:off x="1" y="6925540"/>
            <a:ext cx="20118461" cy="443367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4996" y="8185636"/>
            <a:ext cx="2802365" cy="2513013"/>
          </a:xfrm>
          <a:prstGeom prst="rect">
            <a:avLst/>
          </a:prstGeom>
        </p:spPr>
      </p:pic>
      <p:pic>
        <p:nvPicPr>
          <p:cNvPr id="12" name="Picture 11"/>
          <p:cNvPicPr>
            <a:picLocks noChangeAspect="1"/>
          </p:cNvPicPr>
          <p:nvPr/>
        </p:nvPicPr>
        <p:blipFill>
          <a:blip r:embed="rId5"/>
          <a:stretch>
            <a:fillRect/>
          </a:stretch>
        </p:blipFill>
        <p:spPr>
          <a:xfrm>
            <a:off x="0" y="648347"/>
            <a:ext cx="11071850" cy="3252297"/>
          </a:xfrm>
          <a:prstGeom prst="rect">
            <a:avLst/>
          </a:prstGeom>
        </p:spPr>
      </p:pic>
      <p:pic>
        <p:nvPicPr>
          <p:cNvPr id="13" name="Picture 12"/>
          <p:cNvPicPr>
            <a:picLocks noChangeAspect="1"/>
          </p:cNvPicPr>
          <p:nvPr/>
        </p:nvPicPr>
        <p:blipFill>
          <a:blip r:embed="rId6"/>
          <a:stretch>
            <a:fillRect/>
          </a:stretch>
        </p:blipFill>
        <p:spPr>
          <a:xfrm>
            <a:off x="4007362" y="9696527"/>
            <a:ext cx="16111100" cy="1706123"/>
          </a:xfrm>
          <a:prstGeom prst="rect">
            <a:avLst/>
          </a:prstGeom>
        </p:spPr>
      </p:pic>
      <p:sp>
        <p:nvSpPr>
          <p:cNvPr id="14" name="TextBox 13"/>
          <p:cNvSpPr txBox="1"/>
          <p:nvPr/>
        </p:nvSpPr>
        <p:spPr>
          <a:xfrm>
            <a:off x="796072" y="966251"/>
            <a:ext cx="8187297" cy="2934393"/>
          </a:xfrm>
          <a:prstGeom prst="rect">
            <a:avLst/>
          </a:prstGeom>
          <a:noFill/>
        </p:spPr>
        <p:txBody>
          <a:bodyPr wrap="square" rtlCol="0">
            <a:spAutoFit/>
          </a:bodyPr>
          <a:lstStyle/>
          <a:p>
            <a:r>
              <a:rPr lang="en-US" sz="4617" b="1" dirty="0">
                <a:solidFill>
                  <a:schemeClr val="bg1"/>
                </a:solidFill>
                <a:latin typeface="Tajawal Medium" panose="00000600000000000000" pitchFamily="2" charset="-78"/>
                <a:cs typeface="Tajawal Medium" panose="00000600000000000000" pitchFamily="2" charset="-78"/>
              </a:rPr>
              <a:t>Digital Marketing Strategy</a:t>
            </a:r>
          </a:p>
          <a:p>
            <a:r>
              <a:rPr lang="en-US" sz="4800" dirty="0">
                <a:solidFill>
                  <a:schemeClr val="bg1"/>
                </a:solidFill>
                <a:latin typeface="Tajawal Medium" panose="00000600000000000000" pitchFamily="2" charset="-78"/>
                <a:cs typeface="Tajawal Medium" panose="00000600000000000000" pitchFamily="2" charset="-78"/>
              </a:rPr>
              <a:t>MKT711</a:t>
            </a:r>
            <a:endParaRPr lang="en-US" sz="4617" b="1" dirty="0">
              <a:solidFill>
                <a:schemeClr val="bg1"/>
              </a:solidFill>
              <a:latin typeface="Tajawal Medium" panose="00000600000000000000" pitchFamily="2" charset="-78"/>
              <a:cs typeface="Tajawal Medium" panose="00000600000000000000" pitchFamily="2" charset="-78"/>
            </a:endParaRPr>
          </a:p>
          <a:p>
            <a:r>
              <a:rPr lang="en-US" sz="4617" b="1" dirty="0">
                <a:solidFill>
                  <a:srgbClr val="24A9E1"/>
                </a:solidFill>
                <a:latin typeface="Tajawal Medium" panose="00000600000000000000" pitchFamily="2" charset="-78"/>
                <a:cs typeface="Tajawal Medium" panose="00000600000000000000" pitchFamily="2" charset="-78"/>
              </a:rPr>
              <a:t>Dr. Perihan Salah</a:t>
            </a:r>
          </a:p>
          <a:p>
            <a:r>
              <a:rPr lang="en-US" sz="4617" b="1" dirty="0">
                <a:solidFill>
                  <a:srgbClr val="FF9518"/>
                </a:solidFill>
                <a:latin typeface="Tajawal Medium" panose="00000600000000000000" pitchFamily="2" charset="-78"/>
                <a:cs typeface="Tajawal Medium" panose="00000600000000000000" pitchFamily="2" charset="-78"/>
              </a:rPr>
              <a:t>4</a:t>
            </a:r>
            <a:r>
              <a:rPr lang="en-US" sz="4617" b="1" baseline="30000" dirty="0">
                <a:solidFill>
                  <a:srgbClr val="FF9518"/>
                </a:solidFill>
                <a:latin typeface="Tajawal Medium" panose="00000600000000000000" pitchFamily="2" charset="-78"/>
                <a:cs typeface="Tajawal Medium" panose="00000600000000000000" pitchFamily="2" charset="-78"/>
              </a:rPr>
              <a:t>th</a:t>
            </a:r>
            <a:r>
              <a:rPr lang="en-US" sz="4617" b="1" dirty="0">
                <a:solidFill>
                  <a:srgbClr val="FF9518"/>
                </a:solidFill>
                <a:latin typeface="Tajawal Medium" panose="00000600000000000000" pitchFamily="2" charset="-78"/>
                <a:cs typeface="Tajawal Medium" panose="00000600000000000000" pitchFamily="2" charset="-78"/>
              </a:rPr>
              <a:t> Lecture</a:t>
            </a:r>
          </a:p>
        </p:txBody>
      </p:sp>
      <p:sp>
        <p:nvSpPr>
          <p:cNvPr id="16" name="TextBox 15"/>
          <p:cNvSpPr txBox="1"/>
          <p:nvPr/>
        </p:nvSpPr>
        <p:spPr>
          <a:xfrm>
            <a:off x="5799886" y="10110866"/>
            <a:ext cx="14492494" cy="1015663"/>
          </a:xfrm>
          <a:prstGeom prst="rect">
            <a:avLst/>
          </a:prstGeom>
          <a:noFill/>
        </p:spPr>
        <p:txBody>
          <a:bodyPr wrap="none" rtlCol="0">
            <a:spAutoFit/>
          </a:bodyPr>
          <a:lstStyle/>
          <a:p>
            <a:pPr fontAlgn="base"/>
            <a:r>
              <a:rPr lang="en-US" sz="6000" b="1" dirty="0">
                <a:solidFill>
                  <a:srgbClr val="FFFFFF"/>
                </a:solidFill>
                <a:latin typeface="Unify Sans Bold"/>
              </a:rPr>
              <a:t>How to Advertise on Social Media Platforms</a:t>
            </a:r>
            <a:r>
              <a:rPr lang="en-US" sz="6000" b="1" spc="5" dirty="0">
                <a:solidFill>
                  <a:srgbClr val="FFFFFF"/>
                </a:solidFill>
              </a:rPr>
              <a:t>!</a:t>
            </a:r>
            <a:endParaRPr lang="en-US" sz="5400" b="1" dirty="0">
              <a:solidFill>
                <a:schemeClr val="bg1"/>
              </a:solidFill>
              <a:latin typeface="Tajawal Medium" panose="00000600000000000000" pitchFamily="2" charset="-78"/>
              <a:cs typeface="Tajawal Medium" panose="00000600000000000000" pitchFamily="2" charset="-78"/>
            </a:endParaRPr>
          </a:p>
        </p:txBody>
      </p:sp>
      <p:pic>
        <p:nvPicPr>
          <p:cNvPr id="15" name="Content Placeholder 3">
            <a:extLst>
              <a:ext uri="{FF2B5EF4-FFF2-40B4-BE49-F238E27FC236}">
                <a16:creationId xmlns:a16="http://schemas.microsoft.com/office/drawing/2014/main" id="{63521653-9596-4374-9D72-8FBB0A8241E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26983" y="9830369"/>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317122" y="8069285"/>
            <a:ext cx="2015728" cy="1807598"/>
          </a:xfrm>
          <a:prstGeom prst="rect">
            <a:avLst/>
          </a:prstGeom>
        </p:spPr>
      </p:pic>
      <p:pic>
        <p:nvPicPr>
          <p:cNvPr id="3" name="Picture 2"/>
          <p:cNvPicPr>
            <a:picLocks noChangeAspect="1"/>
          </p:cNvPicPr>
          <p:nvPr/>
        </p:nvPicPr>
        <p:blipFill>
          <a:blip r:embed="rId3"/>
          <a:stretch>
            <a:fillRect/>
          </a:stretch>
        </p:blipFill>
        <p:spPr>
          <a:xfrm>
            <a:off x="4024759" y="9810453"/>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5" name="Picture 4"/>
          <p:cNvPicPr>
            <a:picLocks noChangeAspect="1"/>
          </p:cNvPicPr>
          <p:nvPr/>
        </p:nvPicPr>
        <p:blipFill>
          <a:blip r:embed="rId4"/>
          <a:stretch>
            <a:fillRect/>
          </a:stretch>
        </p:blipFill>
        <p:spPr>
          <a:xfrm>
            <a:off x="19907338" y="3636056"/>
            <a:ext cx="393524" cy="4467909"/>
          </a:xfrm>
          <a:prstGeom prst="rect">
            <a:avLst/>
          </a:prstGeom>
        </p:spPr>
      </p:pic>
      <p:pic>
        <p:nvPicPr>
          <p:cNvPr id="6" name="Picture 5"/>
          <p:cNvPicPr>
            <a:picLocks noChangeAspect="1"/>
          </p:cNvPicPr>
          <p:nvPr/>
        </p:nvPicPr>
        <p:blipFill>
          <a:blip r:embed="rId5"/>
          <a:stretch>
            <a:fillRect/>
          </a:stretch>
        </p:blipFill>
        <p:spPr>
          <a:xfrm>
            <a:off x="-178146" y="397"/>
            <a:ext cx="19145596" cy="2655153"/>
          </a:xfrm>
          <a:prstGeom prst="rect">
            <a:avLst/>
          </a:prstGeom>
        </p:spPr>
      </p:pic>
      <p:sp>
        <p:nvSpPr>
          <p:cNvPr id="7" name="TextBox 6"/>
          <p:cNvSpPr txBox="1"/>
          <p:nvPr/>
        </p:nvSpPr>
        <p:spPr>
          <a:xfrm>
            <a:off x="4413249" y="952433"/>
            <a:ext cx="14919601" cy="1015663"/>
          </a:xfrm>
          <a:prstGeom prst="rect">
            <a:avLst/>
          </a:prstGeom>
          <a:noFill/>
        </p:spPr>
        <p:txBody>
          <a:bodyPr wrap="square" rtlCol="0">
            <a:spAutoFit/>
          </a:bodyPr>
          <a:lstStyle/>
          <a:p>
            <a:pPr fontAlgn="base"/>
            <a:r>
              <a:rPr lang="en-US" sz="6000" b="1" dirty="0">
                <a:solidFill>
                  <a:srgbClr val="FFFFFF"/>
                </a:solidFill>
                <a:latin typeface="Unify Sans Bold"/>
              </a:rPr>
              <a:t>How to Advertise on Social Media Platforms</a:t>
            </a:r>
            <a:r>
              <a:rPr lang="en-US" sz="6000" b="1" spc="5" dirty="0">
                <a:solidFill>
                  <a:srgbClr val="FFFFFF"/>
                </a:solidFill>
              </a:rPr>
              <a:t>!</a:t>
            </a:r>
            <a:endParaRPr lang="en-US" sz="5400" b="1"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7DCB88C9-CD7A-4142-A864-1D93BA997442}"/>
              </a:ext>
            </a:extLst>
          </p:cNvPr>
          <p:cNvSpPr txBox="1">
            <a:spLocks/>
          </p:cNvSpPr>
          <p:nvPr/>
        </p:nvSpPr>
        <p:spPr>
          <a:xfrm>
            <a:off x="8134263" y="2655550"/>
            <a:ext cx="12166600" cy="668189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defTabSz="1507846">
              <a:spcBef>
                <a:spcPts val="1649"/>
              </a:spcBef>
              <a:buNone/>
            </a:pPr>
            <a:r>
              <a:rPr lang="en-US" sz="4400" b="1" u="sng" kern="0" dirty="0">
                <a:solidFill>
                  <a:srgbClr val="007BA4"/>
                </a:solidFill>
              </a:rPr>
              <a:t>Main topics of the lecture:</a:t>
            </a:r>
          </a:p>
          <a:p>
            <a:pPr fontAlgn="base"/>
            <a:r>
              <a:rPr lang="en-US" sz="4400" dirty="0"/>
              <a:t>Create an account with Facebook Ads Manager.</a:t>
            </a:r>
          </a:p>
          <a:p>
            <a:pPr fontAlgn="base"/>
            <a:r>
              <a:rPr lang="en-US" sz="4400" dirty="0"/>
              <a:t>Start creating an ad through Facebook Ads Manager.</a:t>
            </a:r>
          </a:p>
          <a:p>
            <a:pPr fontAlgn="base"/>
            <a:r>
              <a:rPr lang="en-US" sz="4400" dirty="0"/>
              <a:t>Choose an objective.</a:t>
            </a:r>
          </a:p>
          <a:p>
            <a:pPr fontAlgn="base"/>
            <a:r>
              <a:rPr lang="en-US" sz="4400" dirty="0"/>
              <a:t>Choose your audience.</a:t>
            </a:r>
          </a:p>
          <a:p>
            <a:pPr fontAlgn="base"/>
            <a:r>
              <a:rPr lang="en-US" sz="4400" dirty="0"/>
              <a:t>Set your budget.</a:t>
            </a:r>
          </a:p>
          <a:p>
            <a:pPr fontAlgn="base"/>
            <a:r>
              <a:rPr lang="en-US" sz="4400" dirty="0"/>
              <a:t>Choose your placement </a:t>
            </a:r>
          </a:p>
        </p:txBody>
      </p:sp>
      <p:pic>
        <p:nvPicPr>
          <p:cNvPr id="13" name="Content Placeholder 3">
            <a:extLst>
              <a:ext uri="{FF2B5EF4-FFF2-40B4-BE49-F238E27FC236}">
                <a16:creationId xmlns:a16="http://schemas.microsoft.com/office/drawing/2014/main" id="{D9A30BD5-7834-4464-BB13-B71562D23C7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49DB07A1-2276-46CB-A0C2-860C512D5C68}"/>
              </a:ext>
            </a:extLst>
          </p:cNvPr>
          <p:cNvPicPr>
            <a:picLocks noChangeAspect="1"/>
          </p:cNvPicPr>
          <p:nvPr/>
        </p:nvPicPr>
        <p:blipFill>
          <a:blip r:embed="rId7"/>
          <a:stretch>
            <a:fillRect/>
          </a:stretch>
        </p:blipFill>
        <p:spPr>
          <a:xfrm>
            <a:off x="247127" y="3636055"/>
            <a:ext cx="7855385" cy="5701385"/>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1365250" y="84153"/>
            <a:ext cx="16114925" cy="1799637"/>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175266" y="505092"/>
            <a:ext cx="12515750"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b="1" dirty="0">
                <a:solidFill>
                  <a:schemeClr val="bg1"/>
                </a:solidFill>
              </a:rPr>
              <a:t>Why advertise on Facebook?</a:t>
            </a:r>
          </a:p>
        </p:txBody>
      </p:sp>
      <p:pic>
        <p:nvPicPr>
          <p:cNvPr id="7" name="Picture 6">
            <a:extLst>
              <a:ext uri="{FF2B5EF4-FFF2-40B4-BE49-F238E27FC236}">
                <a16:creationId xmlns:a16="http://schemas.microsoft.com/office/drawing/2014/main" id="{441AAD90-3CA3-4FC1-94B0-F2BAEB3C45C6}"/>
              </a:ext>
            </a:extLst>
          </p:cNvPr>
          <p:cNvPicPr>
            <a:picLocks noChangeAspect="1"/>
          </p:cNvPicPr>
          <p:nvPr/>
        </p:nvPicPr>
        <p:blipFill>
          <a:blip r:embed="rId8"/>
          <a:stretch>
            <a:fillRect/>
          </a:stretch>
        </p:blipFill>
        <p:spPr>
          <a:xfrm>
            <a:off x="14541174" y="2139333"/>
            <a:ext cx="5472157" cy="4775402"/>
          </a:xfrm>
          <a:prstGeom prst="rect">
            <a:avLst/>
          </a:prstGeom>
        </p:spPr>
      </p:pic>
      <p:sp>
        <p:nvSpPr>
          <p:cNvPr id="11" name="Rectangle 10">
            <a:extLst>
              <a:ext uri="{FF2B5EF4-FFF2-40B4-BE49-F238E27FC236}">
                <a16:creationId xmlns:a16="http://schemas.microsoft.com/office/drawing/2014/main" id="{B34786D0-89F2-4853-B361-285DB0847464}"/>
              </a:ext>
            </a:extLst>
          </p:cNvPr>
          <p:cNvSpPr/>
          <p:nvPr/>
        </p:nvSpPr>
        <p:spPr>
          <a:xfrm>
            <a:off x="779792" y="2495763"/>
            <a:ext cx="13757781" cy="7848302"/>
          </a:xfrm>
          <a:prstGeom prst="rect">
            <a:avLst/>
          </a:prstGeom>
        </p:spPr>
        <p:txBody>
          <a:bodyPr wrap="square">
            <a:spAutoFit/>
          </a:bodyPr>
          <a:lstStyle/>
          <a:p>
            <a:pPr marL="571500" indent="-571500" fontAlgn="base">
              <a:buFont typeface="Arial" panose="020B0604020202020204" pitchFamily="34" charset="0"/>
              <a:buChar char="•"/>
            </a:pPr>
            <a:r>
              <a:rPr lang="en-US" sz="3600" b="1" dirty="0"/>
              <a:t>Build brand awareness.</a:t>
            </a:r>
            <a:r>
              <a:rPr lang="en-US" sz="3600" dirty="0"/>
              <a:t> Unlike Google ads which are all text, Facebook ads allow you to use images and video which can support your branding. And while purchase intent is not as high on Facebook as on Google, imagery gives you the power to stand out in users’ feeds through </a:t>
            </a:r>
            <a:r>
              <a:rPr lang="en-US" sz="3600" dirty="0">
                <a:hlinkClick r:id="rId9"/>
              </a:rPr>
              <a:t>emotional marketing</a:t>
            </a:r>
            <a:r>
              <a:rPr lang="en-US" sz="3600" dirty="0"/>
              <a:t>.</a:t>
            </a:r>
          </a:p>
          <a:p>
            <a:pPr marL="571500" indent="-571500" fontAlgn="base">
              <a:buFont typeface="Arial" panose="020B0604020202020204" pitchFamily="34" charset="0"/>
              <a:buChar char="•"/>
            </a:pPr>
            <a:r>
              <a:rPr lang="en-US" sz="3600" b="1" dirty="0"/>
              <a:t>Cost-effective. </a:t>
            </a:r>
            <a:r>
              <a:rPr lang="en-US" sz="3600" dirty="0"/>
              <a:t>Because Facebook ads offer such specific targeting, you can rest assured that you’re making the most of your ad budget.</a:t>
            </a:r>
          </a:p>
          <a:p>
            <a:pPr marL="571500" indent="-571500" fontAlgn="base">
              <a:buFont typeface="Arial" panose="020B0604020202020204" pitchFamily="34" charset="0"/>
              <a:buChar char="•"/>
            </a:pPr>
            <a:r>
              <a:rPr lang="en-US" sz="3600" b="1" dirty="0"/>
              <a:t>Versatility. </a:t>
            </a:r>
            <a:r>
              <a:rPr lang="en-US" sz="3600" dirty="0"/>
              <a:t>Between the wide range of ad formats and the different objectives available, you can use Facebook ads to target users at every stage of your marketing funnel.</a:t>
            </a:r>
          </a:p>
          <a:p>
            <a:pPr marL="571500" indent="-571500" fontAlgn="base">
              <a:buFont typeface="Arial" panose="020B0604020202020204" pitchFamily="34" charset="0"/>
              <a:buChar char="•"/>
            </a:pPr>
            <a:r>
              <a:rPr lang="en-US" sz="3600" b="1" dirty="0"/>
              <a:t>Gain audience insights.</a:t>
            </a:r>
            <a:r>
              <a:rPr lang="en-US" sz="3600" dirty="0"/>
              <a:t> People spend a lot of time on Facebook and use it for a number of reasons in their day-to-day. The data you collect through Facebook ads provides invaluable </a:t>
            </a:r>
            <a:r>
              <a:rPr lang="en-US" sz="3600" dirty="0">
                <a:hlinkClick r:id="rId10"/>
              </a:rPr>
              <a:t>customer insights</a:t>
            </a:r>
            <a:r>
              <a:rPr lang="en-US" sz="3600" dirty="0"/>
              <a:t> you can use to inform your strategy elsewhere.</a:t>
            </a:r>
          </a:p>
        </p:txBody>
      </p:sp>
      <p:pic>
        <p:nvPicPr>
          <p:cNvPr id="12" name="Picture 11">
            <a:extLst>
              <a:ext uri="{FF2B5EF4-FFF2-40B4-BE49-F238E27FC236}">
                <a16:creationId xmlns:a16="http://schemas.microsoft.com/office/drawing/2014/main" id="{E91DFBA4-5553-4D67-AF61-A5845434F9D7}"/>
              </a:ext>
            </a:extLst>
          </p:cNvPr>
          <p:cNvPicPr>
            <a:picLocks noChangeAspect="1"/>
          </p:cNvPicPr>
          <p:nvPr/>
        </p:nvPicPr>
        <p:blipFill>
          <a:blip r:embed="rId11"/>
          <a:stretch>
            <a:fillRect/>
          </a:stretch>
        </p:blipFill>
        <p:spPr>
          <a:xfrm>
            <a:off x="14429594" y="7117415"/>
            <a:ext cx="5730854" cy="3937733"/>
          </a:xfrm>
          <a:prstGeom prst="rect">
            <a:avLst/>
          </a:prstGeom>
        </p:spPr>
      </p:pic>
      <p:pic>
        <p:nvPicPr>
          <p:cNvPr id="20" name="Content Placeholder 3">
            <a:extLst>
              <a:ext uri="{FF2B5EF4-FFF2-40B4-BE49-F238E27FC236}">
                <a16:creationId xmlns:a16="http://schemas.microsoft.com/office/drawing/2014/main" id="{D3DC6DB0-4694-4945-B7C2-295CE15A47B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21504" y="419146"/>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50157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074693" y="2776502"/>
            <a:ext cx="13106193" cy="7663636"/>
          </a:xfrm>
          <a:prstGeom prst="rect">
            <a:avLst/>
          </a:prstGeom>
        </p:spPr>
        <p:txBody>
          <a:bodyPr wrap="square">
            <a:spAutoFit/>
          </a:bodyPr>
          <a:lstStyle/>
          <a:p>
            <a:pPr marL="571500" indent="-571500">
              <a:buFont typeface="Arial" panose="020B0604020202020204" pitchFamily="34" charset="0"/>
              <a:buChar char="•"/>
            </a:pPr>
            <a:r>
              <a:rPr lang="en-US" sz="4400" b="1" dirty="0"/>
              <a:t>More accurately target customers</a:t>
            </a:r>
            <a:endParaRPr lang="en-US" sz="3600" dirty="0">
              <a:solidFill>
                <a:srgbClr val="231F20"/>
              </a:solidFill>
              <a:latin typeface="Roboto"/>
            </a:endParaRPr>
          </a:p>
          <a:p>
            <a:r>
              <a:rPr lang="en-US" sz="3200" dirty="0">
                <a:solidFill>
                  <a:srgbClr val="231F20"/>
                </a:solidFill>
                <a:latin typeface="Roboto"/>
              </a:rPr>
              <a:t>Facebook has a lot of data on its users and allows marketers to use it when targeting their audiences.</a:t>
            </a:r>
            <a:br>
              <a:rPr lang="en-US" sz="3200" dirty="0">
                <a:solidFill>
                  <a:srgbClr val="231F20"/>
                </a:solidFill>
                <a:latin typeface="Roboto"/>
              </a:rPr>
            </a:br>
            <a:br>
              <a:rPr lang="en-US" sz="3200" dirty="0">
                <a:solidFill>
                  <a:srgbClr val="231F20"/>
                </a:solidFill>
                <a:latin typeface="Roboto"/>
              </a:rPr>
            </a:br>
            <a:r>
              <a:rPr lang="en-US" sz="3200" dirty="0">
                <a:solidFill>
                  <a:srgbClr val="231F20"/>
                </a:solidFill>
                <a:latin typeface="Roboto"/>
              </a:rPr>
              <a:t>When creating a Facebook Ad, you can specify demographics like gender, location, and age. Where Facebook really differentiates itself from other platforms with ads, though, is through lifestyle-based targeting options, like:</a:t>
            </a:r>
          </a:p>
          <a:p>
            <a:pPr lvl="3">
              <a:buFont typeface="Arial" panose="020B0604020202020204" pitchFamily="34" charset="0"/>
              <a:buChar char="•"/>
            </a:pPr>
            <a:r>
              <a:rPr lang="en-US" sz="3200" dirty="0">
                <a:solidFill>
                  <a:srgbClr val="0070C0"/>
                </a:solidFill>
                <a:latin typeface="Roboto"/>
              </a:rPr>
              <a:t>Interests</a:t>
            </a:r>
          </a:p>
          <a:p>
            <a:pPr lvl="3">
              <a:buFont typeface="Arial" panose="020B0604020202020204" pitchFamily="34" charset="0"/>
              <a:buChar char="•"/>
            </a:pPr>
            <a:r>
              <a:rPr lang="en-US" sz="3200" dirty="0">
                <a:solidFill>
                  <a:srgbClr val="0070C0"/>
                </a:solidFill>
                <a:latin typeface="Roboto"/>
              </a:rPr>
              <a:t>Behaviors (like recent purchases)</a:t>
            </a:r>
          </a:p>
          <a:p>
            <a:pPr lvl="3">
              <a:buFont typeface="Arial" panose="020B0604020202020204" pitchFamily="34" charset="0"/>
              <a:buChar char="•"/>
            </a:pPr>
            <a:r>
              <a:rPr lang="en-US" sz="3200" dirty="0">
                <a:solidFill>
                  <a:srgbClr val="0070C0"/>
                </a:solidFill>
                <a:latin typeface="Roboto"/>
              </a:rPr>
              <a:t>Education and job history</a:t>
            </a:r>
          </a:p>
          <a:p>
            <a:pPr lvl="3">
              <a:buFont typeface="Arial" panose="020B0604020202020204" pitchFamily="34" charset="0"/>
              <a:buChar char="•"/>
            </a:pPr>
            <a:r>
              <a:rPr lang="en-US" sz="3200" dirty="0">
                <a:solidFill>
                  <a:srgbClr val="0070C0"/>
                </a:solidFill>
                <a:latin typeface="Roboto"/>
              </a:rPr>
              <a:t>Income</a:t>
            </a:r>
          </a:p>
          <a:p>
            <a:pPr lvl="3">
              <a:buFont typeface="Arial" panose="020B0604020202020204" pitchFamily="34" charset="0"/>
              <a:buChar char="•"/>
            </a:pPr>
            <a:r>
              <a:rPr lang="en-US" sz="3200" dirty="0">
                <a:solidFill>
                  <a:srgbClr val="0070C0"/>
                </a:solidFill>
                <a:latin typeface="Roboto"/>
              </a:rPr>
              <a:t>Political affiliation</a:t>
            </a:r>
          </a:p>
          <a:p>
            <a:pPr lvl="3">
              <a:buFont typeface="Arial" panose="020B0604020202020204" pitchFamily="34" charset="0"/>
              <a:buChar char="•"/>
            </a:pPr>
            <a:r>
              <a:rPr lang="en-US" sz="3200" dirty="0">
                <a:solidFill>
                  <a:srgbClr val="0070C0"/>
                </a:solidFill>
                <a:latin typeface="Roboto"/>
              </a:rPr>
              <a:t>Major life events</a:t>
            </a:r>
          </a:p>
          <a:p>
            <a:pPr lvl="3">
              <a:buFont typeface="Arial" panose="020B0604020202020204" pitchFamily="34" charset="0"/>
              <a:buChar char="•"/>
            </a:pPr>
            <a:r>
              <a:rPr lang="en-US" sz="3200" dirty="0">
                <a:solidFill>
                  <a:srgbClr val="0070C0"/>
                </a:solidFill>
                <a:latin typeface="Roboto"/>
              </a:rPr>
              <a:t>Spoken languages</a:t>
            </a:r>
            <a:endParaRPr lang="en-US" sz="3600" b="0" i="0" dirty="0">
              <a:solidFill>
                <a:srgbClr val="0070C0"/>
              </a:solidFill>
              <a:effectLst/>
              <a:latin typeface="Roboto"/>
            </a:endParaRPr>
          </a:p>
        </p:txBody>
      </p:sp>
      <p:sp>
        <p:nvSpPr>
          <p:cNvPr id="11" name="Rectangle 10">
            <a:extLst>
              <a:ext uri="{FF2B5EF4-FFF2-40B4-BE49-F238E27FC236}">
                <a16:creationId xmlns:a16="http://schemas.microsoft.com/office/drawing/2014/main" id="{2AFEFE5F-E92A-468D-9135-1CB71E65FEA4}"/>
              </a:ext>
            </a:extLst>
          </p:cNvPr>
          <p:cNvSpPr/>
          <p:nvPr/>
        </p:nvSpPr>
        <p:spPr>
          <a:xfrm>
            <a:off x="4775793" y="759224"/>
            <a:ext cx="13487400" cy="1107996"/>
          </a:xfrm>
          <a:prstGeom prst="rect">
            <a:avLst/>
          </a:prstGeom>
        </p:spPr>
        <p:txBody>
          <a:bodyPr wrap="square">
            <a:spAutoFit/>
          </a:bodyPr>
          <a:lstStyle/>
          <a:p>
            <a:r>
              <a:rPr lang="en-US" sz="6600" b="1" dirty="0">
                <a:solidFill>
                  <a:schemeClr val="bg1"/>
                </a:solidFill>
              </a:rPr>
              <a:t>Why advertise on Facebook?</a:t>
            </a:r>
          </a:p>
        </p:txBody>
      </p:sp>
      <p:pic>
        <p:nvPicPr>
          <p:cNvPr id="24" name="Content Placeholder 3">
            <a:extLst>
              <a:ext uri="{FF2B5EF4-FFF2-40B4-BE49-F238E27FC236}">
                <a16:creationId xmlns:a16="http://schemas.microsoft.com/office/drawing/2014/main" id="{86C44509-74CF-452B-9C35-D97DD34276F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37814" y="369080"/>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279939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8000" b="1" dirty="0">
                <a:solidFill>
                  <a:schemeClr val="bg1"/>
                </a:solidFill>
              </a:rPr>
              <a:t>Why advertise on Facebook?</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074693" y="2776502"/>
            <a:ext cx="13106193" cy="7725192"/>
          </a:xfrm>
          <a:prstGeom prst="rect">
            <a:avLst/>
          </a:prstGeom>
        </p:spPr>
        <p:txBody>
          <a:bodyPr wrap="square">
            <a:spAutoFit/>
          </a:bodyPr>
          <a:lstStyle/>
          <a:p>
            <a:pPr marL="571500" indent="-571500">
              <a:buFont typeface="Arial" panose="020B0604020202020204" pitchFamily="34" charset="0"/>
              <a:buChar char="•"/>
            </a:pPr>
            <a:r>
              <a:rPr lang="en-US" sz="4000" b="1" dirty="0"/>
              <a:t>Get powerful results</a:t>
            </a:r>
          </a:p>
          <a:p>
            <a:r>
              <a:rPr lang="en-US" sz="3200" dirty="0"/>
              <a:t>Once you’ve mastered Facebook Ads Manager, setting up ads is easy, and results happen quickly.</a:t>
            </a:r>
            <a:br>
              <a:rPr lang="en-US" sz="3200" dirty="0"/>
            </a:br>
            <a:br>
              <a:rPr lang="en-US" sz="3200" dirty="0"/>
            </a:br>
            <a:r>
              <a:rPr lang="en-US" sz="3200" dirty="0"/>
              <a:t>A 2020 survey of US retailers showed that 41% see the </a:t>
            </a:r>
            <a:r>
              <a:rPr lang="en-US" sz="3200" dirty="0">
                <a:hlinkClick r:id="rId8"/>
              </a:rPr>
              <a:t>greatest return on advertising spend</a:t>
            </a:r>
            <a:r>
              <a:rPr lang="en-US" sz="3200" dirty="0"/>
              <a:t> (ROAS) from Facebook Ads. That’s huge compared to the </a:t>
            </a:r>
            <a:r>
              <a:rPr lang="en-US" sz="3200" dirty="0">
                <a:hlinkClick r:id="rId9"/>
              </a:rPr>
              <a:t>average conversion rate</a:t>
            </a:r>
            <a:r>
              <a:rPr lang="en-US" sz="3200" dirty="0"/>
              <a:t> across all industries of just 9.21%.</a:t>
            </a:r>
          </a:p>
          <a:p>
            <a:endParaRPr lang="en-US" sz="3200" b="1" dirty="0"/>
          </a:p>
          <a:p>
            <a:endParaRPr lang="en-US" sz="3200" b="1" dirty="0"/>
          </a:p>
          <a:p>
            <a:pPr marL="457200" indent="-457200">
              <a:buFont typeface="Arial" panose="020B0604020202020204" pitchFamily="34" charset="0"/>
              <a:buChar char="•"/>
            </a:pPr>
            <a:r>
              <a:rPr lang="en-US" sz="4000" b="1" dirty="0"/>
              <a:t>Facebook and Instagram reach billions</a:t>
            </a:r>
          </a:p>
          <a:p>
            <a:r>
              <a:rPr lang="en-US" sz="3200" dirty="0"/>
              <a:t>Because </a:t>
            </a:r>
            <a:r>
              <a:rPr lang="en-US" sz="3200" dirty="0">
                <a:hlinkClick r:id="rId10"/>
              </a:rPr>
              <a:t>Meta</a:t>
            </a:r>
            <a:r>
              <a:rPr lang="en-US" sz="3200" dirty="0"/>
              <a:t> owns both </a:t>
            </a:r>
            <a:r>
              <a:rPr lang="en-US" sz="3200" dirty="0">
                <a:hlinkClick r:id="rId11"/>
              </a:rPr>
              <a:t>Facebook</a:t>
            </a:r>
            <a:r>
              <a:rPr lang="en-US" sz="3200" dirty="0"/>
              <a:t> and </a:t>
            </a:r>
            <a:r>
              <a:rPr lang="en-US" sz="3200" dirty="0">
                <a:hlinkClick r:id="rId12"/>
              </a:rPr>
              <a:t>Instagram</a:t>
            </a:r>
            <a:r>
              <a:rPr lang="en-US" sz="3200" dirty="0"/>
              <a:t>, their platforms are easily integrated. This means that ads can be run simultaneously on both platforms, giving you access to even more social users. The reach potential of advertising on Facebook and Instagram is unmatched.</a:t>
            </a:r>
          </a:p>
          <a:p>
            <a:pPr lvl="3">
              <a:buFont typeface="Arial" panose="020B0604020202020204" pitchFamily="34" charset="0"/>
              <a:buChar char="•"/>
            </a:pPr>
            <a:endParaRPr lang="en-US" sz="3600" b="0" i="0" dirty="0">
              <a:solidFill>
                <a:srgbClr val="0070C0"/>
              </a:solidFill>
              <a:effectLst/>
              <a:latin typeface="Roboto"/>
            </a:endParaRPr>
          </a:p>
        </p:txBody>
      </p:sp>
      <p:pic>
        <p:nvPicPr>
          <p:cNvPr id="15" name="Content Placeholder 3">
            <a:extLst>
              <a:ext uri="{FF2B5EF4-FFF2-40B4-BE49-F238E27FC236}">
                <a16:creationId xmlns:a16="http://schemas.microsoft.com/office/drawing/2014/main" id="{598E2A71-F07D-4B96-96FC-85A295E10518}"/>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40332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8000" b="1" dirty="0">
                <a:solidFill>
                  <a:schemeClr val="bg1"/>
                </a:solidFill>
              </a:rPr>
              <a:t>Why advertise on Facebook?</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074693" y="2776502"/>
            <a:ext cx="13106193" cy="5693866"/>
          </a:xfrm>
          <a:prstGeom prst="rect">
            <a:avLst/>
          </a:prstGeom>
        </p:spPr>
        <p:txBody>
          <a:bodyPr wrap="square">
            <a:spAutoFit/>
          </a:bodyPr>
          <a:lstStyle/>
          <a:p>
            <a:pPr marL="285750" indent="-285750">
              <a:buFont typeface="Arial" panose="020B0604020202020204" pitchFamily="34" charset="0"/>
              <a:buChar char="•"/>
            </a:pPr>
            <a:r>
              <a:rPr lang="en-US" sz="4800" b="1" dirty="0"/>
              <a:t>Track ad performance in real-time</a:t>
            </a:r>
          </a:p>
          <a:p>
            <a:endParaRPr lang="en-US" sz="4400" dirty="0"/>
          </a:p>
          <a:p>
            <a:r>
              <a:rPr lang="en-US" sz="4000" dirty="0"/>
              <a:t>While Meta </a:t>
            </a:r>
            <a:r>
              <a:rPr lang="en-US" sz="4000" dirty="0">
                <a:hlinkClick r:id="rId8"/>
              </a:rPr>
              <a:t>got rid of its full Facebook Analytics platform</a:t>
            </a:r>
            <a:r>
              <a:rPr lang="en-US" sz="4000" dirty="0"/>
              <a:t> in 2021, it still has great resources for understanding ad performance, including metrics for reach, engagement, conversions, and more. This data is updated in real-time so you can adjust your campaigns based on performance.</a:t>
            </a:r>
          </a:p>
          <a:p>
            <a:pPr lvl="3">
              <a:buFont typeface="Arial" panose="020B0604020202020204" pitchFamily="34" charset="0"/>
              <a:buChar char="•"/>
            </a:pPr>
            <a:endParaRPr lang="en-US" sz="7200" b="0" i="0" dirty="0">
              <a:solidFill>
                <a:srgbClr val="0070C0"/>
              </a:solidFill>
              <a:effectLst/>
              <a:latin typeface="Roboto"/>
            </a:endParaRPr>
          </a:p>
        </p:txBody>
      </p:sp>
      <p:pic>
        <p:nvPicPr>
          <p:cNvPr id="5" name="Picture 4">
            <a:extLst>
              <a:ext uri="{FF2B5EF4-FFF2-40B4-BE49-F238E27FC236}">
                <a16:creationId xmlns:a16="http://schemas.microsoft.com/office/drawing/2014/main" id="{36FF5D04-1D42-4E70-AFD1-A77312558E4F}"/>
              </a:ext>
            </a:extLst>
          </p:cNvPr>
          <p:cNvPicPr>
            <a:picLocks noChangeAspect="1"/>
          </p:cNvPicPr>
          <p:nvPr/>
        </p:nvPicPr>
        <p:blipFill>
          <a:blip r:embed="rId9"/>
          <a:stretch>
            <a:fillRect/>
          </a:stretch>
        </p:blipFill>
        <p:spPr>
          <a:xfrm>
            <a:off x="4413250" y="7576563"/>
            <a:ext cx="5496285" cy="3077920"/>
          </a:xfrm>
          <a:prstGeom prst="rect">
            <a:avLst/>
          </a:prstGeom>
        </p:spPr>
      </p:pic>
      <p:pic>
        <p:nvPicPr>
          <p:cNvPr id="15" name="Content Placeholder 3">
            <a:extLst>
              <a:ext uri="{FF2B5EF4-FFF2-40B4-BE49-F238E27FC236}">
                <a16:creationId xmlns:a16="http://schemas.microsoft.com/office/drawing/2014/main" id="{7D6907A1-F9D1-4705-AC0C-BEF0E896EF2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886904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8000" b="1" dirty="0">
                <a:solidFill>
                  <a:schemeClr val="bg1"/>
                </a:solidFill>
              </a:rPr>
              <a:t>Why advertise on Facebook?</a:t>
            </a: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074693" y="2776502"/>
            <a:ext cx="13106193" cy="9417963"/>
          </a:xfrm>
          <a:prstGeom prst="rect">
            <a:avLst/>
          </a:prstGeom>
        </p:spPr>
        <p:txBody>
          <a:bodyPr wrap="square">
            <a:spAutoFit/>
          </a:bodyPr>
          <a:lstStyle/>
          <a:p>
            <a:pPr marL="285750" indent="-285750" fontAlgn="base">
              <a:buFont typeface="Arial" panose="020B0604020202020204" pitchFamily="34" charset="0"/>
              <a:buChar char="•"/>
            </a:pPr>
            <a:r>
              <a:rPr lang="en-US" sz="4000" b="1" dirty="0"/>
              <a:t>You can filter who sees your ad. </a:t>
            </a:r>
            <a:r>
              <a:rPr lang="en-US" sz="4000" dirty="0"/>
              <a:t>When building your advertisement, you can set parameters from demographics such as age, interests, and behaviors to increase the likelihood of clicks. With Facebook, your ad spend can be allocated to prospects who may derive the most value from your offering.</a:t>
            </a:r>
          </a:p>
          <a:p>
            <a:pPr marL="285750" indent="-285750" fontAlgn="base">
              <a:buFont typeface="Arial" panose="020B0604020202020204" pitchFamily="34" charset="0"/>
              <a:buChar char="•"/>
            </a:pPr>
            <a:endParaRPr lang="en-US" sz="4000" dirty="0"/>
          </a:p>
          <a:p>
            <a:pPr marL="285750" indent="-285750" fontAlgn="base">
              <a:buFont typeface="Arial" panose="020B0604020202020204" pitchFamily="34" charset="0"/>
              <a:buChar char="•"/>
            </a:pPr>
            <a:r>
              <a:rPr lang="en-US" sz="4000" b="1" dirty="0"/>
              <a:t>Facebook has built-in ad analytics.</a:t>
            </a:r>
            <a:r>
              <a:rPr lang="en-US" sz="4000" dirty="0"/>
              <a:t> Ad performance tracking is recorded and available in real-time. You can use these metrics to understand what’s working and how to improve your advertising strategy for future campaigns.</a:t>
            </a:r>
          </a:p>
          <a:p>
            <a:pPr lvl="3">
              <a:buFont typeface="Arial" panose="020B0604020202020204" pitchFamily="34" charset="0"/>
              <a:buChar char="•"/>
            </a:pPr>
            <a:endParaRPr lang="en-US" sz="16600" b="0" i="0" dirty="0">
              <a:solidFill>
                <a:srgbClr val="0070C0"/>
              </a:solidFill>
              <a:effectLst/>
              <a:latin typeface="Roboto"/>
            </a:endParaRPr>
          </a:p>
        </p:txBody>
      </p:sp>
      <p:pic>
        <p:nvPicPr>
          <p:cNvPr id="5" name="Picture 4">
            <a:extLst>
              <a:ext uri="{FF2B5EF4-FFF2-40B4-BE49-F238E27FC236}">
                <a16:creationId xmlns:a16="http://schemas.microsoft.com/office/drawing/2014/main" id="{36FF5D04-1D42-4E70-AFD1-A77312558E4F}"/>
              </a:ext>
            </a:extLst>
          </p:cNvPr>
          <p:cNvPicPr>
            <a:picLocks noChangeAspect="1"/>
          </p:cNvPicPr>
          <p:nvPr/>
        </p:nvPicPr>
        <p:blipFill>
          <a:blip r:embed="rId8"/>
          <a:stretch>
            <a:fillRect/>
          </a:stretch>
        </p:blipFill>
        <p:spPr>
          <a:xfrm>
            <a:off x="11656004" y="9030127"/>
            <a:ext cx="2575040" cy="1442023"/>
          </a:xfrm>
          <a:prstGeom prst="rect">
            <a:avLst/>
          </a:prstGeom>
        </p:spPr>
      </p:pic>
      <p:pic>
        <p:nvPicPr>
          <p:cNvPr id="15" name="Content Placeholder 3">
            <a:extLst>
              <a:ext uri="{FF2B5EF4-FFF2-40B4-BE49-F238E27FC236}">
                <a16:creationId xmlns:a16="http://schemas.microsoft.com/office/drawing/2014/main" id="{DED510F4-7736-4FD3-9242-C4FEC65DF71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09381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b="1" dirty="0">
                <a:solidFill>
                  <a:schemeClr val="bg1"/>
                </a:solidFill>
              </a:rPr>
              <a:t>Here’s the breakdown</a:t>
            </a:r>
            <a:endParaRPr lang="en-US" sz="6600" b="1" dirty="0">
              <a:solidFill>
                <a:schemeClr val="bg1"/>
              </a:solidFill>
            </a:endParaRP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074693" y="2776502"/>
            <a:ext cx="13106193" cy="7294305"/>
          </a:xfrm>
          <a:prstGeom prst="rect">
            <a:avLst/>
          </a:prstGeom>
        </p:spPr>
        <p:txBody>
          <a:bodyPr wrap="square">
            <a:spAutoFit/>
          </a:bodyPr>
          <a:lstStyle/>
          <a:p>
            <a:pPr marL="571500" indent="-571500" fontAlgn="base">
              <a:buFont typeface="Arial" panose="020B0604020202020204" pitchFamily="34" charset="0"/>
              <a:buChar char="•"/>
            </a:pPr>
            <a:r>
              <a:rPr lang="en-US" sz="3600" b="1" dirty="0">
                <a:solidFill>
                  <a:srgbClr val="0070C0"/>
                </a:solidFill>
              </a:rPr>
              <a:t>Meta Business Suite</a:t>
            </a:r>
            <a:r>
              <a:rPr lang="en-US" sz="3600" dirty="0"/>
              <a:t> (formerly Facebook Business Suite) is the umbrella account that encompasses everything. It’s a free account where you can manage your Facebook and Instagram accounts in one place. You can create and schedule posts, reply to messages, get insights and notifications, and more.</a:t>
            </a:r>
          </a:p>
          <a:p>
            <a:pPr marL="571500" indent="-571500" fontAlgn="base">
              <a:buFont typeface="Arial" panose="020B0604020202020204" pitchFamily="34" charset="0"/>
              <a:buChar char="•"/>
            </a:pPr>
            <a:endParaRPr lang="en-US" sz="3600" dirty="0"/>
          </a:p>
          <a:p>
            <a:pPr marL="1028700" lvl="1" indent="-571500" fontAlgn="base">
              <a:buFont typeface="Arial" panose="020B0604020202020204" pitchFamily="34" charset="0"/>
              <a:buChar char="•"/>
            </a:pPr>
            <a:r>
              <a:rPr lang="en-US" sz="3600" b="1" dirty="0">
                <a:solidFill>
                  <a:srgbClr val="0070C0"/>
                </a:solidFill>
              </a:rPr>
              <a:t>Business Manager</a:t>
            </a:r>
            <a:r>
              <a:rPr lang="en-US" sz="3600" b="1" dirty="0"/>
              <a:t> </a:t>
            </a:r>
            <a:r>
              <a:rPr lang="en-US" sz="3600" dirty="0"/>
              <a:t>is now one and the same with Business Suite. It used to be the backend where you manage permissions, payments, pixels, and more things that don’t begin with a P. All of these functions are now a part of Meta Business Suite, but if you really want to perform them out of the old Business Manager interface, you can go down to the help button and click Switch to Business Manager.</a:t>
            </a:r>
          </a:p>
        </p:txBody>
      </p:sp>
      <p:pic>
        <p:nvPicPr>
          <p:cNvPr id="15" name="Content Placeholder 3">
            <a:extLst>
              <a:ext uri="{FF2B5EF4-FFF2-40B4-BE49-F238E27FC236}">
                <a16:creationId xmlns:a16="http://schemas.microsoft.com/office/drawing/2014/main" id="{3EEBEDB3-6F2E-40AC-B476-EB70FE1F10A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36901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b="1" dirty="0">
                <a:solidFill>
                  <a:schemeClr val="bg1"/>
                </a:solidFill>
              </a:rPr>
              <a:t>Here’s the breakdown</a:t>
            </a:r>
            <a:endParaRPr lang="en-US" sz="6600" b="1" dirty="0">
              <a:solidFill>
                <a:schemeClr val="bg1"/>
              </a:solidFill>
            </a:endParaRP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1074693" y="2776502"/>
            <a:ext cx="13106193" cy="6863417"/>
          </a:xfrm>
          <a:prstGeom prst="rect">
            <a:avLst/>
          </a:prstGeom>
        </p:spPr>
        <p:txBody>
          <a:bodyPr wrap="square">
            <a:spAutoFit/>
          </a:bodyPr>
          <a:lstStyle/>
          <a:p>
            <a:pPr fontAlgn="base"/>
            <a:r>
              <a:rPr lang="en-US" sz="4400" b="1" dirty="0">
                <a:solidFill>
                  <a:srgbClr val="0070C0"/>
                </a:solidFill>
              </a:rPr>
              <a:t>Ads Manager.</a:t>
            </a:r>
            <a:r>
              <a:rPr lang="en-US" sz="4400" dirty="0"/>
              <a:t> This is where your ad account(s) live. If you’re an agency, you will have multiple ad accounts in one Ads Manager account. If you’re the only one managing your properties, you don’t need a Meta Business Suites/Business Manager account to use Ads Manager, but it is recommended (and it’s free, so it can’t hurt).</a:t>
            </a:r>
          </a:p>
          <a:p>
            <a:pPr fontAlgn="base"/>
            <a:r>
              <a:rPr lang="en-US" sz="4400" b="1" dirty="0">
                <a:solidFill>
                  <a:srgbClr val="0070C0"/>
                </a:solidFill>
              </a:rPr>
              <a:t>Ad account. </a:t>
            </a:r>
            <a:r>
              <a:rPr lang="en-US" sz="4400" dirty="0"/>
              <a:t>This is what you create within Ads Manager. You should only have one ad account per business (or per Facebook business Page)</a:t>
            </a:r>
          </a:p>
        </p:txBody>
      </p:sp>
      <p:pic>
        <p:nvPicPr>
          <p:cNvPr id="15" name="Content Placeholder 3">
            <a:extLst>
              <a:ext uri="{FF2B5EF4-FFF2-40B4-BE49-F238E27FC236}">
                <a16:creationId xmlns:a16="http://schemas.microsoft.com/office/drawing/2014/main" id="{ECA2E703-DB2D-4EF0-BF60-1D1188937C4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106955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623594" y="632164"/>
            <a:ext cx="5243440" cy="10226223"/>
          </a:xfrm>
          <a:prstGeom prst="rect">
            <a:avLst/>
          </a:prstGeom>
        </p:spPr>
      </p:pic>
      <p:pic>
        <p:nvPicPr>
          <p:cNvPr id="17" name="Picture 16"/>
          <p:cNvPicPr>
            <a:picLocks noChangeAspect="1"/>
          </p:cNvPicPr>
          <p:nvPr/>
        </p:nvPicPr>
        <p:blipFill>
          <a:blip r:embed="rId4"/>
          <a:stretch>
            <a:fillRect/>
          </a:stretch>
        </p:blipFill>
        <p:spPr>
          <a:xfrm>
            <a:off x="3173077" y="477207"/>
            <a:ext cx="15330264"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98310" y="8847339"/>
            <a:ext cx="2015728" cy="1807598"/>
          </a:xfrm>
          <a:prstGeom prst="rect">
            <a:avLst/>
          </a:prstGeom>
        </p:spPr>
      </p:pic>
      <p:pic>
        <p:nvPicPr>
          <p:cNvPr id="4" name="Picture 3"/>
          <p:cNvPicPr>
            <a:picLocks noChangeAspect="1"/>
          </p:cNvPicPr>
          <p:nvPr/>
        </p:nvPicPr>
        <p:blipFill>
          <a:blip r:embed="rId6"/>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21512" y="864910"/>
            <a:ext cx="12756363"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b="1" dirty="0">
                <a:solidFill>
                  <a:schemeClr val="bg1"/>
                </a:solidFill>
              </a:rPr>
              <a:t>Here’s the breakdown</a:t>
            </a:r>
            <a:endParaRPr lang="en-US" sz="6600" b="1" dirty="0">
              <a:solidFill>
                <a:schemeClr val="bg1"/>
              </a:solidFill>
            </a:endParaRPr>
          </a:p>
        </p:txBody>
      </p:sp>
      <p:pic>
        <p:nvPicPr>
          <p:cNvPr id="3" name="Picture 2"/>
          <p:cNvPicPr>
            <a:picLocks noChangeAspect="1"/>
          </p:cNvPicPr>
          <p:nvPr/>
        </p:nvPicPr>
        <p:blipFill>
          <a:blip r:embed="rId7"/>
          <a:stretch>
            <a:fillRect/>
          </a:stretch>
        </p:blipFill>
        <p:spPr>
          <a:xfrm>
            <a:off x="4204859" y="10654937"/>
            <a:ext cx="16328363" cy="337769"/>
          </a:xfrm>
          <a:prstGeom prst="rect">
            <a:avLst/>
          </a:prstGeom>
        </p:spPr>
      </p:pic>
      <p:sp>
        <p:nvSpPr>
          <p:cNvPr id="7" name="Rectangle 6">
            <a:extLst>
              <a:ext uri="{FF2B5EF4-FFF2-40B4-BE49-F238E27FC236}">
                <a16:creationId xmlns:a16="http://schemas.microsoft.com/office/drawing/2014/main" id="{4A1BD2A8-CFAE-46E1-B233-5734FF8B5959}"/>
              </a:ext>
            </a:extLst>
          </p:cNvPr>
          <p:cNvSpPr/>
          <p:nvPr/>
        </p:nvSpPr>
        <p:spPr>
          <a:xfrm>
            <a:off x="727255" y="2757468"/>
            <a:ext cx="13548901" cy="7848302"/>
          </a:xfrm>
          <a:prstGeom prst="rect">
            <a:avLst/>
          </a:prstGeom>
        </p:spPr>
        <p:txBody>
          <a:bodyPr wrap="square">
            <a:spAutoFit/>
          </a:bodyPr>
          <a:lstStyle/>
          <a:p>
            <a:pPr marL="571500" indent="-571500" fontAlgn="base">
              <a:buFont typeface="Arial" panose="020B0604020202020204" pitchFamily="34" charset="0"/>
              <a:buChar char="•"/>
            </a:pPr>
            <a:r>
              <a:rPr lang="en-US" sz="3600" b="1" dirty="0">
                <a:solidFill>
                  <a:srgbClr val="0070C0"/>
                </a:solidFill>
              </a:rPr>
              <a:t>Facebook Page</a:t>
            </a:r>
            <a:r>
              <a:rPr lang="en-US" sz="3600" dirty="0">
                <a:solidFill>
                  <a:srgbClr val="0070C0"/>
                </a:solidFill>
              </a:rPr>
              <a:t>. </a:t>
            </a:r>
            <a:r>
              <a:rPr lang="en-US" sz="3600" dirty="0"/>
              <a:t>You need a Facebook Page in order to advertise on Facebook, but you don’t need to be advertising on Facebook in order to create a Page. In fact, this is a staple in any organic </a:t>
            </a:r>
            <a:r>
              <a:rPr lang="en-US" sz="3600" dirty="0">
                <a:hlinkClick r:id="rId8"/>
              </a:rPr>
              <a:t>social media marketing strategy</a:t>
            </a:r>
            <a:r>
              <a:rPr lang="en-US" sz="3600" dirty="0"/>
              <a:t>. You can create a Page entirely separate from all of the above, right from your Facebook profile. Or you can create one out of Business Suite.</a:t>
            </a:r>
          </a:p>
          <a:p>
            <a:pPr marL="571500" indent="-571500" fontAlgn="base">
              <a:buFont typeface="Arial" panose="020B0604020202020204" pitchFamily="34" charset="0"/>
              <a:buChar char="•"/>
            </a:pPr>
            <a:r>
              <a:rPr lang="en-US" sz="3600" b="1" dirty="0">
                <a:solidFill>
                  <a:srgbClr val="0070C0"/>
                </a:solidFill>
              </a:rPr>
              <a:t>Ad campaign.</a:t>
            </a:r>
            <a:r>
              <a:rPr lang="en-US" sz="3600" dirty="0">
                <a:solidFill>
                  <a:srgbClr val="0070C0"/>
                </a:solidFill>
              </a:rPr>
              <a:t> </a:t>
            </a:r>
            <a:r>
              <a:rPr lang="en-US" sz="3600" dirty="0"/>
              <a:t>This is where you choose an objective. You can (and should) have multiple campaign types within one ad account.</a:t>
            </a:r>
          </a:p>
          <a:p>
            <a:pPr marL="571500" indent="-571500" fontAlgn="base">
              <a:buFont typeface="Arial" panose="020B0604020202020204" pitchFamily="34" charset="0"/>
              <a:buChar char="•"/>
            </a:pPr>
            <a:r>
              <a:rPr lang="en-US" sz="3600" b="1" dirty="0">
                <a:solidFill>
                  <a:srgbClr val="0070C0"/>
                </a:solidFill>
              </a:rPr>
              <a:t>Ad set.</a:t>
            </a:r>
            <a:r>
              <a:rPr lang="en-US" sz="3600" dirty="0"/>
              <a:t> This is where you determine your ad budget/</a:t>
            </a:r>
            <a:r>
              <a:rPr lang="en-US" sz="3600" dirty="0">
                <a:hlinkClick r:id="rId9"/>
              </a:rPr>
              <a:t>bidding</a:t>
            </a:r>
            <a:r>
              <a:rPr lang="en-US" sz="3600" dirty="0"/>
              <a:t>, schedule, and audience targeting—such as by demographics, interests, age, and more. You can have multiple ad sets in one campaign.</a:t>
            </a:r>
          </a:p>
          <a:p>
            <a:pPr marL="571500" indent="-571500" fontAlgn="base">
              <a:buFont typeface="Arial" panose="020B0604020202020204" pitchFamily="34" charset="0"/>
              <a:buChar char="•"/>
            </a:pPr>
            <a:r>
              <a:rPr lang="en-US" sz="3600" b="1" dirty="0">
                <a:solidFill>
                  <a:srgbClr val="0070C0"/>
                </a:solidFill>
              </a:rPr>
              <a:t>Ad.</a:t>
            </a:r>
            <a:r>
              <a:rPr lang="en-US" sz="3600" dirty="0"/>
              <a:t> This is your actual copy and creative. You’ll want to have at least two ads per ad set. </a:t>
            </a:r>
          </a:p>
        </p:txBody>
      </p:sp>
      <p:pic>
        <p:nvPicPr>
          <p:cNvPr id="15" name="Content Placeholder 3">
            <a:extLst>
              <a:ext uri="{FF2B5EF4-FFF2-40B4-BE49-F238E27FC236}">
                <a16:creationId xmlns:a16="http://schemas.microsoft.com/office/drawing/2014/main" id="{CDD168A6-242D-4258-87A9-A15806EDC3C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166962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pic>
        <p:nvPicPr>
          <p:cNvPr id="9" name="Picture 8"/>
          <p:cNvPicPr>
            <a:picLocks noChangeAspect="1"/>
          </p:cNvPicPr>
          <p:nvPr/>
        </p:nvPicPr>
        <p:blipFill>
          <a:blip r:embed="rId3"/>
          <a:stretch>
            <a:fillRect/>
          </a:stretch>
        </p:blipFill>
        <p:spPr>
          <a:xfrm>
            <a:off x="16215805" y="-44841"/>
            <a:ext cx="4094776" cy="11399031"/>
          </a:xfrm>
          <a:prstGeom prst="rect">
            <a:avLst/>
          </a:prstGeom>
        </p:spPr>
      </p:pic>
      <p:pic>
        <p:nvPicPr>
          <p:cNvPr id="10" name="Picture 9"/>
          <p:cNvPicPr>
            <a:picLocks noChangeAspect="1"/>
          </p:cNvPicPr>
          <p:nvPr/>
        </p:nvPicPr>
        <p:blipFill>
          <a:blip r:embed="rId4"/>
          <a:stretch>
            <a:fillRect/>
          </a:stretch>
        </p:blipFill>
        <p:spPr>
          <a:xfrm>
            <a:off x="14359568" y="914853"/>
            <a:ext cx="5243440" cy="9479644"/>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74693" y="9084474"/>
            <a:ext cx="2015728" cy="1807598"/>
          </a:xfrm>
          <a:prstGeom prst="rect">
            <a:avLst/>
          </a:prstGeom>
        </p:spPr>
      </p:pic>
      <p:pic>
        <p:nvPicPr>
          <p:cNvPr id="3" name="Picture 2"/>
          <p:cNvPicPr>
            <a:picLocks noChangeAspect="1"/>
          </p:cNvPicPr>
          <p:nvPr/>
        </p:nvPicPr>
        <p:blipFill>
          <a:blip r:embed="rId6"/>
          <a:stretch>
            <a:fillRect/>
          </a:stretch>
        </p:blipFill>
        <p:spPr>
          <a:xfrm>
            <a:off x="3306395" y="10524386"/>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3768554" y="567651"/>
            <a:ext cx="10100487" cy="1679306"/>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ctr"/>
            <a:r>
              <a:rPr lang="en-GB" sz="6000" kern="0" dirty="0">
                <a:solidFill>
                  <a:schemeClr val="bg1"/>
                </a:solidFill>
              </a:rPr>
              <a:t>Understanding customer in digital markets </a:t>
            </a:r>
          </a:p>
        </p:txBody>
      </p:sp>
      <p:pic>
        <p:nvPicPr>
          <p:cNvPr id="15" name="Picture 14">
            <a:extLst>
              <a:ext uri="{FF2B5EF4-FFF2-40B4-BE49-F238E27FC236}">
                <a16:creationId xmlns:a16="http://schemas.microsoft.com/office/drawing/2014/main" id="{30A59B81-13F3-4290-BC09-E3CC1639B33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74693" y="477207"/>
            <a:ext cx="1491758" cy="15013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AutoShape 2" descr="File:Maslow's hierarchy of needs.svg - Wikimedia Commons">
            <a:extLst>
              <a:ext uri="{FF2B5EF4-FFF2-40B4-BE49-F238E27FC236}">
                <a16:creationId xmlns:a16="http://schemas.microsoft.com/office/drawing/2014/main" id="{7B12290E-9B04-40BD-A6C4-A385D32F01BB}"/>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8" name="Picture 7">
            <a:extLst>
              <a:ext uri="{FF2B5EF4-FFF2-40B4-BE49-F238E27FC236}">
                <a16:creationId xmlns:a16="http://schemas.microsoft.com/office/drawing/2014/main" id="{210152EA-A5A2-4371-AEAE-A96D5C664D20}"/>
              </a:ext>
            </a:extLst>
          </p:cNvPr>
          <p:cNvPicPr>
            <a:picLocks noChangeAspect="1"/>
          </p:cNvPicPr>
          <p:nvPr/>
        </p:nvPicPr>
        <p:blipFill>
          <a:blip r:embed="rId9"/>
          <a:stretch>
            <a:fillRect/>
          </a:stretch>
        </p:blipFill>
        <p:spPr>
          <a:xfrm>
            <a:off x="3090421" y="186218"/>
            <a:ext cx="16621826" cy="10936912"/>
          </a:xfrm>
          <a:prstGeom prst="rect">
            <a:avLst/>
          </a:prstGeom>
        </p:spPr>
      </p:pic>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19" name="Content Placeholder 3">
            <a:extLst>
              <a:ext uri="{FF2B5EF4-FFF2-40B4-BE49-F238E27FC236}">
                <a16:creationId xmlns:a16="http://schemas.microsoft.com/office/drawing/2014/main" id="{6D7155C1-F26D-460A-A33E-8262DD437B6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79411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2549" y="9312275"/>
            <a:ext cx="2015728" cy="1807598"/>
          </a:xfrm>
          <a:prstGeom prst="rect">
            <a:avLst/>
          </a:prstGeom>
        </p:spPr>
      </p:pic>
      <p:pic>
        <p:nvPicPr>
          <p:cNvPr id="3" name="Picture 2"/>
          <p:cNvPicPr>
            <a:picLocks noChangeAspect="1"/>
          </p:cNvPicPr>
          <p:nvPr/>
        </p:nvPicPr>
        <p:blipFill>
          <a:blip r:embed="rId4"/>
          <a:stretch>
            <a:fillRect/>
          </a:stretch>
        </p:blipFill>
        <p:spPr>
          <a:xfrm>
            <a:off x="3306395" y="10524386"/>
            <a:ext cx="16328363" cy="337769"/>
          </a:xfrm>
          <a:prstGeom prst="rect">
            <a:avLst/>
          </a:prstGeom>
        </p:spPr>
      </p:pic>
      <p:pic>
        <p:nvPicPr>
          <p:cNvPr id="4" name="Picture 3"/>
          <p:cNvPicPr>
            <a:picLocks noChangeAspect="1"/>
          </p:cNvPicPr>
          <p:nvPr/>
        </p:nvPicPr>
        <p:blipFill>
          <a:blip r:embed="rId5"/>
          <a:stretch>
            <a:fillRect/>
          </a:stretch>
        </p:blipFill>
        <p:spPr>
          <a:xfrm>
            <a:off x="-178147" y="3636056"/>
            <a:ext cx="393524" cy="4467909"/>
          </a:xfrm>
          <a:prstGeom prst="rect">
            <a:avLst/>
          </a:prstGeom>
        </p:spPr>
      </p:pic>
      <p:pic>
        <p:nvPicPr>
          <p:cNvPr id="9" name="Picture 8"/>
          <p:cNvPicPr>
            <a:picLocks noChangeAspect="1"/>
          </p:cNvPicPr>
          <p:nvPr/>
        </p:nvPicPr>
        <p:blipFill>
          <a:blip r:embed="rId6"/>
          <a:stretch>
            <a:fillRect/>
          </a:stretch>
        </p:blipFill>
        <p:spPr>
          <a:xfrm>
            <a:off x="16215805" y="-44841"/>
            <a:ext cx="4094776" cy="11399031"/>
          </a:xfrm>
          <a:prstGeom prst="rect">
            <a:avLst/>
          </a:prstGeom>
        </p:spPr>
      </p:pic>
      <p:pic>
        <p:nvPicPr>
          <p:cNvPr id="10" name="Picture 9"/>
          <p:cNvPicPr>
            <a:picLocks noChangeAspect="1"/>
          </p:cNvPicPr>
          <p:nvPr/>
        </p:nvPicPr>
        <p:blipFill>
          <a:blip r:embed="rId7"/>
          <a:stretch>
            <a:fillRect/>
          </a:stretch>
        </p:blipFill>
        <p:spPr>
          <a:xfrm>
            <a:off x="14359568" y="914853"/>
            <a:ext cx="5243440" cy="9479644"/>
          </a:xfrm>
          <a:prstGeom prst="rect">
            <a:avLst/>
          </a:prstGeom>
        </p:spPr>
      </p:pic>
      <p:pic>
        <p:nvPicPr>
          <p:cNvPr id="5" name="Picture 4"/>
          <p:cNvPicPr>
            <a:picLocks noChangeAspect="1"/>
          </p:cNvPicPr>
          <p:nvPr/>
        </p:nvPicPr>
        <p:blipFill>
          <a:blip r:embed="rId8"/>
          <a:stretch>
            <a:fillRect/>
          </a:stretch>
        </p:blipFill>
        <p:spPr>
          <a:xfrm>
            <a:off x="14716254" y="914853"/>
            <a:ext cx="5387846" cy="9740717"/>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195491" y="948083"/>
            <a:ext cx="1010048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b="1" dirty="0">
                <a:solidFill>
                  <a:schemeClr val="bg1"/>
                </a:solidFill>
              </a:rPr>
              <a:t>How to advertise on Facebook</a:t>
            </a:r>
          </a:p>
        </p:txBody>
      </p:sp>
      <p:sp>
        <p:nvSpPr>
          <p:cNvPr id="7" name="AutoShape 2" descr="File:Maslow's hierarchy of needs.svg - Wikimedia Commons">
            <a:extLst>
              <a:ext uri="{FF2B5EF4-FFF2-40B4-BE49-F238E27FC236}">
                <a16:creationId xmlns:a16="http://schemas.microsoft.com/office/drawing/2014/main" id="{7B12290E-9B04-40BD-A6C4-A385D32F01BB}"/>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 name="Rectangle 1">
            <a:extLst>
              <a:ext uri="{FF2B5EF4-FFF2-40B4-BE49-F238E27FC236}">
                <a16:creationId xmlns:a16="http://schemas.microsoft.com/office/drawing/2014/main" id="{7B06A947-EE8F-42E2-9926-2A06235A7739}"/>
              </a:ext>
            </a:extLst>
          </p:cNvPr>
          <p:cNvSpPr>
            <a:spLocks noChangeArrowheads="1"/>
          </p:cNvSpPr>
          <p:nvPr/>
        </p:nvSpPr>
        <p:spPr bwMode="auto">
          <a:xfrm>
            <a:off x="2685362" y="3261739"/>
            <a:ext cx="10746087" cy="624786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400" b="0" i="0" u="none" strike="noStrike" cap="none" normalizeH="0" baseline="0" dirty="0">
                <a:ln>
                  <a:noFill/>
                </a:ln>
                <a:solidFill>
                  <a:srgbClr val="404040"/>
                </a:solidFill>
                <a:effectLst/>
                <a:latin typeface="Unify Sans Regular"/>
              </a:rPr>
              <a:t>Here are the steps that we’ll be covering:</a:t>
            </a:r>
            <a:endParaRPr kumimoji="0" lang="en-US" altLang="en-US" sz="4000" b="0" i="0" u="none" strike="noStrike" cap="none" normalizeH="0" baseline="0" dirty="0">
              <a:ln>
                <a:noFill/>
              </a:ln>
              <a:solidFill>
                <a:schemeClr val="tx1"/>
              </a:solidFill>
              <a:effectLst/>
            </a:endParaRPr>
          </a:p>
          <a:p>
            <a:pPr marL="742950" marR="0" lvl="0" indent="-74295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rgbClr val="1665CF"/>
                </a:solidFill>
                <a:effectLst/>
                <a:latin typeface="Unify Sans Regular"/>
                <a:hlinkClick r:id="rId9"/>
              </a:rPr>
              <a:t>Create a Business Suite account</a:t>
            </a:r>
            <a:endParaRPr kumimoji="0" lang="en-US" altLang="en-US" sz="4400" b="0" i="0" u="none" strike="noStrike" cap="none" normalizeH="0" baseline="0" dirty="0">
              <a:ln>
                <a:noFill/>
              </a:ln>
              <a:solidFill>
                <a:srgbClr val="404040"/>
              </a:solidFill>
              <a:effectLst/>
              <a:latin typeface="Unify Sans Regular"/>
            </a:endParaRPr>
          </a:p>
          <a:p>
            <a:pPr marL="742950" marR="0" lvl="0" indent="-74295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rgbClr val="1665CF"/>
                </a:solidFill>
                <a:effectLst/>
                <a:latin typeface="Unify Sans Regular"/>
                <a:hlinkClick r:id="rId10"/>
              </a:rPr>
              <a:t>Connect or create your Facebook Page</a:t>
            </a:r>
            <a:endParaRPr kumimoji="0" lang="en-US" altLang="en-US" sz="4400" b="0" i="0" u="none" strike="noStrike" cap="none" normalizeH="0" baseline="0" dirty="0">
              <a:ln>
                <a:noFill/>
              </a:ln>
              <a:solidFill>
                <a:srgbClr val="404040"/>
              </a:solidFill>
              <a:effectLst/>
              <a:latin typeface="Unify Sans Regular"/>
            </a:endParaRPr>
          </a:p>
          <a:p>
            <a:pPr marL="742950" marR="0" lvl="0" indent="-74295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rgbClr val="1665CF"/>
                </a:solidFill>
                <a:effectLst/>
                <a:latin typeface="Unify Sans Regular"/>
                <a:hlinkClick r:id="rId11"/>
              </a:rPr>
              <a:t>Create your ad account</a:t>
            </a:r>
            <a:endParaRPr kumimoji="0" lang="en-US" altLang="en-US" sz="4400" b="0" i="0" u="none" strike="noStrike" cap="none" normalizeH="0" baseline="0" dirty="0">
              <a:ln>
                <a:noFill/>
              </a:ln>
              <a:solidFill>
                <a:srgbClr val="404040"/>
              </a:solidFill>
              <a:effectLst/>
              <a:latin typeface="Unify Sans Regular"/>
            </a:endParaRPr>
          </a:p>
          <a:p>
            <a:pPr marL="742950" marR="0" lvl="0" indent="-74295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rgbClr val="1665CF"/>
                </a:solidFill>
                <a:effectLst/>
                <a:latin typeface="Unify Sans Regular"/>
                <a:hlinkClick r:id="rId12"/>
              </a:rPr>
              <a:t>Create your Facebook ad campaign</a:t>
            </a:r>
            <a:endParaRPr kumimoji="0" lang="en-US" altLang="en-US" sz="4400" b="0" i="0" u="none" strike="noStrike" cap="none" normalizeH="0" baseline="0" dirty="0">
              <a:ln>
                <a:noFill/>
              </a:ln>
              <a:solidFill>
                <a:srgbClr val="404040"/>
              </a:solidFill>
              <a:effectLst/>
              <a:latin typeface="Unify Sans Regular"/>
            </a:endParaRPr>
          </a:p>
          <a:p>
            <a:pPr marL="742950" marR="0" lvl="0" indent="-74295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rgbClr val="1665CF"/>
                </a:solidFill>
                <a:effectLst/>
                <a:latin typeface="Unify Sans Regular"/>
                <a:hlinkClick r:id="rId13"/>
              </a:rPr>
              <a:t>Create your Facebook ad set</a:t>
            </a:r>
            <a:endParaRPr kumimoji="0" lang="en-US" altLang="en-US" sz="4400" b="0" i="0" u="none" strike="noStrike" cap="none" normalizeH="0" baseline="0" dirty="0">
              <a:ln>
                <a:noFill/>
              </a:ln>
              <a:solidFill>
                <a:srgbClr val="404040"/>
              </a:solidFill>
              <a:effectLst/>
              <a:latin typeface="Unify Sans Regular"/>
            </a:endParaRPr>
          </a:p>
          <a:p>
            <a:pPr marL="742950" marR="0" lvl="0" indent="-74295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rgbClr val="1665CF"/>
                </a:solidFill>
                <a:effectLst/>
                <a:latin typeface="Unify Sans Regular"/>
                <a:hlinkClick r:id="rId14"/>
              </a:rPr>
              <a:t>Create your ad</a:t>
            </a:r>
            <a:endParaRPr kumimoji="0" lang="en-US" altLang="en-US" sz="4400" b="0" i="0" u="none" strike="noStrike" cap="none" normalizeH="0" baseline="0" dirty="0">
              <a:ln>
                <a:noFill/>
              </a:ln>
              <a:solidFill>
                <a:srgbClr val="404040"/>
              </a:solidFill>
              <a:effectLst/>
              <a:latin typeface="Unify Sans Regular"/>
            </a:endParaRPr>
          </a:p>
          <a:p>
            <a:pPr marL="742950" marR="0" lvl="0" indent="-74295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4400" b="0" i="0" u="none" strike="noStrike" cap="none" normalizeH="0" baseline="0" dirty="0">
                <a:ln>
                  <a:noFill/>
                </a:ln>
                <a:solidFill>
                  <a:srgbClr val="1665CF"/>
                </a:solidFill>
                <a:effectLst/>
                <a:latin typeface="Unify Sans Regular"/>
                <a:hlinkClick r:id="rId15"/>
              </a:rPr>
              <a:t>Publish</a:t>
            </a:r>
            <a:endParaRPr kumimoji="0" lang="en-US" altLang="en-US" sz="4400" b="0" i="0" u="none" strike="noStrike" cap="none" normalizeH="0" baseline="0" dirty="0">
              <a:ln>
                <a:noFill/>
              </a:ln>
              <a:solidFill>
                <a:srgbClr val="404040"/>
              </a:solidFill>
              <a:effectLst/>
              <a:latin typeface="Unify Sans Regular"/>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5400" b="0" i="0" u="none" strike="noStrike" cap="none" normalizeH="0" baseline="0" dirty="0">
              <a:ln>
                <a:noFill/>
              </a:ln>
              <a:solidFill>
                <a:schemeClr val="tx1"/>
              </a:solidFill>
              <a:effectLst/>
              <a:latin typeface="Arial" panose="020B0604020202020204" pitchFamily="34" charset="0"/>
            </a:endParaRPr>
          </a:p>
        </p:txBody>
      </p:sp>
      <p:pic>
        <p:nvPicPr>
          <p:cNvPr id="19" name="Content Placeholder 3">
            <a:extLst>
              <a:ext uri="{FF2B5EF4-FFF2-40B4-BE49-F238E27FC236}">
                <a16:creationId xmlns:a16="http://schemas.microsoft.com/office/drawing/2014/main" id="{9A344DFC-ED6F-47F1-9577-C7195E41663A}"/>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9215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3"/>
            <a:ext cx="5243440" cy="9479644"/>
          </a:xfrm>
          <a:prstGeom prst="rect">
            <a:avLst/>
          </a:prstGeom>
        </p:spPr>
      </p:pic>
      <p:pic>
        <p:nvPicPr>
          <p:cNvPr id="17" name="Picture 16"/>
          <p:cNvPicPr>
            <a:picLocks noChangeAspect="1"/>
          </p:cNvPicPr>
          <p:nvPr/>
        </p:nvPicPr>
        <p:blipFill>
          <a:blip r:embed="rId4"/>
          <a:stretch>
            <a:fillRect/>
          </a:stretch>
        </p:blipFill>
        <p:spPr>
          <a:xfrm>
            <a:off x="1010186" y="447195"/>
            <a:ext cx="13270103"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74693" y="9084474"/>
            <a:ext cx="2015728" cy="1807598"/>
          </a:xfrm>
          <a:prstGeom prst="rect">
            <a:avLst/>
          </a:prstGeom>
        </p:spPr>
      </p:pic>
      <p:pic>
        <p:nvPicPr>
          <p:cNvPr id="3" name="Picture 2"/>
          <p:cNvPicPr>
            <a:picLocks noChangeAspect="1"/>
          </p:cNvPicPr>
          <p:nvPr/>
        </p:nvPicPr>
        <p:blipFill>
          <a:blip r:embed="rId6"/>
          <a:stretch>
            <a:fillRect/>
          </a:stretch>
        </p:blipFill>
        <p:spPr>
          <a:xfrm>
            <a:off x="3168020" y="10884300"/>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149473" y="1006021"/>
            <a:ext cx="1010048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4800" dirty="0">
                <a:solidFill>
                  <a:schemeClr val="bg1"/>
                </a:solidFill>
              </a:rPr>
              <a:t>Create a Business Suite account</a:t>
            </a:r>
          </a:p>
        </p:txBody>
      </p:sp>
      <p:sp>
        <p:nvSpPr>
          <p:cNvPr id="5" name="Rectangle 4">
            <a:extLst>
              <a:ext uri="{FF2B5EF4-FFF2-40B4-BE49-F238E27FC236}">
                <a16:creationId xmlns:a16="http://schemas.microsoft.com/office/drawing/2014/main" id="{D2C1ECA5-7EBF-4B74-8455-829F9FC88ECE}"/>
              </a:ext>
            </a:extLst>
          </p:cNvPr>
          <p:cNvSpPr/>
          <p:nvPr/>
        </p:nvSpPr>
        <p:spPr>
          <a:xfrm>
            <a:off x="718507" y="2987675"/>
            <a:ext cx="7504743" cy="6001643"/>
          </a:xfrm>
          <a:prstGeom prst="rect">
            <a:avLst/>
          </a:prstGeom>
        </p:spPr>
        <p:txBody>
          <a:bodyPr wrap="square">
            <a:spAutoFit/>
          </a:bodyPr>
          <a:lstStyle/>
          <a:p>
            <a:r>
              <a:rPr lang="en-US" sz="3200" i="1" dirty="0">
                <a:solidFill>
                  <a:srgbClr val="404040"/>
                </a:solidFill>
                <a:latin typeface="Unify Sans Regular"/>
              </a:rPr>
              <a:t>Business Manager and Business Suite are now merged into one. When you create a Business Manager Account, you will be brought into the Meta Business Suite interface. You can access the old Business Manager interface (by clicking Help &gt; Switch to Business Suite) but your best bet is to get familiar with Business Suite since this is here to stay.</a:t>
            </a:r>
          </a:p>
          <a:p>
            <a:r>
              <a:rPr lang="en-US" sz="3200" dirty="0"/>
              <a:t>To create an account, go to </a:t>
            </a:r>
            <a:r>
              <a:rPr lang="en-US" sz="3200" dirty="0">
                <a:hlinkClick r:id="rId8"/>
              </a:rPr>
              <a:t>business.facebook.com</a:t>
            </a:r>
            <a:r>
              <a:rPr lang="en-US" sz="3200" dirty="0"/>
              <a:t> and click “Create account” on the upper right.</a:t>
            </a:r>
            <a:endParaRPr lang="en-US" sz="4800" dirty="0"/>
          </a:p>
        </p:txBody>
      </p:sp>
      <p:pic>
        <p:nvPicPr>
          <p:cNvPr id="6" name="Picture 5">
            <a:extLst>
              <a:ext uri="{FF2B5EF4-FFF2-40B4-BE49-F238E27FC236}">
                <a16:creationId xmlns:a16="http://schemas.microsoft.com/office/drawing/2014/main" id="{C57495A7-38FF-443A-BBDA-5913F9104856}"/>
              </a:ext>
            </a:extLst>
          </p:cNvPr>
          <p:cNvPicPr>
            <a:picLocks noChangeAspect="1"/>
          </p:cNvPicPr>
          <p:nvPr/>
        </p:nvPicPr>
        <p:blipFill>
          <a:blip r:embed="rId9"/>
          <a:stretch>
            <a:fillRect/>
          </a:stretch>
        </p:blipFill>
        <p:spPr>
          <a:xfrm>
            <a:off x="8722788" y="2246957"/>
            <a:ext cx="10957027" cy="7654774"/>
          </a:xfrm>
          <a:prstGeom prst="rect">
            <a:avLst/>
          </a:prstGeom>
        </p:spPr>
      </p:pic>
      <p:pic>
        <p:nvPicPr>
          <p:cNvPr id="20" name="Content Placeholder 3">
            <a:extLst>
              <a:ext uri="{FF2B5EF4-FFF2-40B4-BE49-F238E27FC236}">
                <a16:creationId xmlns:a16="http://schemas.microsoft.com/office/drawing/2014/main" id="{A46ED1A0-FC88-46B6-92A8-9741A7614E2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63054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3"/>
            <a:ext cx="5243440" cy="9479644"/>
          </a:xfrm>
          <a:prstGeom prst="rect">
            <a:avLst/>
          </a:prstGeom>
        </p:spPr>
      </p:pic>
      <p:pic>
        <p:nvPicPr>
          <p:cNvPr id="17" name="Picture 16"/>
          <p:cNvPicPr>
            <a:picLocks noChangeAspect="1"/>
          </p:cNvPicPr>
          <p:nvPr/>
        </p:nvPicPr>
        <p:blipFill>
          <a:blip r:embed="rId4"/>
          <a:stretch>
            <a:fillRect/>
          </a:stretch>
        </p:blipFill>
        <p:spPr>
          <a:xfrm>
            <a:off x="1010186" y="447195"/>
            <a:ext cx="13270103"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74693" y="9084474"/>
            <a:ext cx="2015728" cy="1807598"/>
          </a:xfrm>
          <a:prstGeom prst="rect">
            <a:avLst/>
          </a:prstGeom>
        </p:spPr>
      </p:pic>
      <p:pic>
        <p:nvPicPr>
          <p:cNvPr id="3" name="Picture 2"/>
          <p:cNvPicPr>
            <a:picLocks noChangeAspect="1"/>
          </p:cNvPicPr>
          <p:nvPr/>
        </p:nvPicPr>
        <p:blipFill>
          <a:blip r:embed="rId6"/>
          <a:stretch>
            <a:fillRect/>
          </a:stretch>
        </p:blipFill>
        <p:spPr>
          <a:xfrm>
            <a:off x="3306395" y="10524386"/>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3997261" y="1014341"/>
            <a:ext cx="1010048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4800" dirty="0">
                <a:solidFill>
                  <a:schemeClr val="bg1"/>
                </a:solidFill>
              </a:rPr>
              <a:t>Connect or create your Facebook Page</a:t>
            </a:r>
          </a:p>
        </p:txBody>
      </p:sp>
      <p:sp>
        <p:nvSpPr>
          <p:cNvPr id="5" name="Rectangle 4">
            <a:extLst>
              <a:ext uri="{FF2B5EF4-FFF2-40B4-BE49-F238E27FC236}">
                <a16:creationId xmlns:a16="http://schemas.microsoft.com/office/drawing/2014/main" id="{0731A528-B1F9-447B-B500-8B313A2535B6}"/>
              </a:ext>
            </a:extLst>
          </p:cNvPr>
          <p:cNvSpPr/>
          <p:nvPr/>
        </p:nvSpPr>
        <p:spPr>
          <a:xfrm>
            <a:off x="1031250" y="4223513"/>
            <a:ext cx="4678498" cy="2862322"/>
          </a:xfrm>
          <a:prstGeom prst="rect">
            <a:avLst/>
          </a:prstGeom>
        </p:spPr>
        <p:txBody>
          <a:bodyPr wrap="square">
            <a:spAutoFit/>
          </a:bodyPr>
          <a:lstStyle/>
          <a:p>
            <a:pPr fontAlgn="base"/>
            <a:r>
              <a:rPr lang="en-US" sz="3600" dirty="0">
                <a:solidFill>
                  <a:srgbClr val="404040"/>
                </a:solidFill>
                <a:latin typeface="Unify Sans Regular"/>
              </a:rPr>
              <a:t>Head down to the bottom left and click on Settings.</a:t>
            </a:r>
          </a:p>
          <a:p>
            <a:br>
              <a:rPr lang="en-US" sz="3600" dirty="0"/>
            </a:br>
            <a:endParaRPr lang="en-US" sz="3600" dirty="0"/>
          </a:p>
        </p:txBody>
      </p:sp>
      <p:pic>
        <p:nvPicPr>
          <p:cNvPr id="6" name="Picture 5">
            <a:extLst>
              <a:ext uri="{FF2B5EF4-FFF2-40B4-BE49-F238E27FC236}">
                <a16:creationId xmlns:a16="http://schemas.microsoft.com/office/drawing/2014/main" id="{EA461145-9691-497B-B528-F85C8D9F3E91}"/>
              </a:ext>
            </a:extLst>
          </p:cNvPr>
          <p:cNvPicPr>
            <a:picLocks noChangeAspect="1"/>
          </p:cNvPicPr>
          <p:nvPr/>
        </p:nvPicPr>
        <p:blipFill>
          <a:blip r:embed="rId8"/>
          <a:stretch>
            <a:fillRect/>
          </a:stretch>
        </p:blipFill>
        <p:spPr>
          <a:xfrm>
            <a:off x="6440000" y="2478049"/>
            <a:ext cx="11631832" cy="7512225"/>
          </a:xfrm>
          <a:prstGeom prst="rect">
            <a:avLst/>
          </a:prstGeom>
        </p:spPr>
      </p:pic>
      <p:pic>
        <p:nvPicPr>
          <p:cNvPr id="28" name="Content Placeholder 3">
            <a:extLst>
              <a:ext uri="{FF2B5EF4-FFF2-40B4-BE49-F238E27FC236}">
                <a16:creationId xmlns:a16="http://schemas.microsoft.com/office/drawing/2014/main" id="{BAA89283-8864-4068-9CEE-16394360F16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046813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11886" y="240408"/>
            <a:ext cx="14498046"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693" y="9084474"/>
            <a:ext cx="2015728" cy="1807598"/>
          </a:xfrm>
          <a:prstGeom prst="rect">
            <a:avLst/>
          </a:prstGeom>
        </p:spPr>
      </p:pic>
      <p:pic>
        <p:nvPicPr>
          <p:cNvPr id="3" name="Picture 2"/>
          <p:cNvPicPr>
            <a:picLocks noChangeAspect="1"/>
          </p:cNvPicPr>
          <p:nvPr/>
        </p:nvPicPr>
        <p:blipFill>
          <a:blip r:embed="rId4"/>
          <a:stretch>
            <a:fillRect/>
          </a:stretch>
        </p:blipFill>
        <p:spPr>
          <a:xfrm>
            <a:off x="3306395" y="10524386"/>
            <a:ext cx="16328363" cy="337769"/>
          </a:xfrm>
          <a:prstGeom prst="rect">
            <a:avLst/>
          </a:prstGeom>
        </p:spPr>
      </p:pic>
      <p:pic>
        <p:nvPicPr>
          <p:cNvPr id="4" name="Picture 3"/>
          <p:cNvPicPr>
            <a:picLocks noChangeAspect="1"/>
          </p:cNvPicPr>
          <p:nvPr/>
        </p:nvPicPr>
        <p:blipFill>
          <a:blip r:embed="rId5"/>
          <a:stretch>
            <a:fillRect/>
          </a:stretch>
        </p:blipFill>
        <p:spPr>
          <a:xfrm>
            <a:off x="-178147" y="3636056"/>
            <a:ext cx="393524" cy="4467909"/>
          </a:xfrm>
          <a:prstGeom prst="rect">
            <a:avLst/>
          </a:prstGeom>
        </p:spPr>
      </p:pic>
      <p:pic>
        <p:nvPicPr>
          <p:cNvPr id="9" name="Picture 8"/>
          <p:cNvPicPr>
            <a:picLocks noChangeAspect="1"/>
          </p:cNvPicPr>
          <p:nvPr/>
        </p:nvPicPr>
        <p:blipFill>
          <a:blip r:embed="rId6"/>
          <a:stretch>
            <a:fillRect/>
          </a:stretch>
        </p:blipFill>
        <p:spPr>
          <a:xfrm>
            <a:off x="16215805" y="-44841"/>
            <a:ext cx="4094776" cy="11399031"/>
          </a:xfrm>
          <a:prstGeom prst="rect">
            <a:avLst/>
          </a:prstGeom>
        </p:spPr>
      </p:pic>
      <p:pic>
        <p:nvPicPr>
          <p:cNvPr id="10" name="Picture 9"/>
          <p:cNvPicPr>
            <a:picLocks noChangeAspect="1"/>
          </p:cNvPicPr>
          <p:nvPr/>
        </p:nvPicPr>
        <p:blipFill>
          <a:blip r:embed="rId7"/>
          <a:stretch>
            <a:fillRect/>
          </a:stretch>
        </p:blipFill>
        <p:spPr>
          <a:xfrm>
            <a:off x="14359568" y="914853"/>
            <a:ext cx="5243440"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324574" y="764605"/>
            <a:ext cx="1010048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4800" dirty="0">
                <a:solidFill>
                  <a:schemeClr val="bg1"/>
                </a:solidFill>
              </a:rPr>
              <a:t>Connect or create your Facebook Page</a:t>
            </a:r>
          </a:p>
        </p:txBody>
      </p:sp>
      <p:sp>
        <p:nvSpPr>
          <p:cNvPr id="6" name="Rectangle 5">
            <a:extLst>
              <a:ext uri="{FF2B5EF4-FFF2-40B4-BE49-F238E27FC236}">
                <a16:creationId xmlns:a16="http://schemas.microsoft.com/office/drawing/2014/main" id="{4A7DA42F-D562-471A-8001-526C4978C8CA}"/>
              </a:ext>
            </a:extLst>
          </p:cNvPr>
          <p:cNvSpPr/>
          <p:nvPr/>
        </p:nvSpPr>
        <p:spPr>
          <a:xfrm>
            <a:off x="676118" y="3521075"/>
            <a:ext cx="5413532" cy="2677656"/>
          </a:xfrm>
          <a:prstGeom prst="rect">
            <a:avLst/>
          </a:prstGeom>
        </p:spPr>
        <p:txBody>
          <a:bodyPr wrap="square">
            <a:spAutoFit/>
          </a:bodyPr>
          <a:lstStyle/>
          <a:p>
            <a:r>
              <a:rPr lang="en-US" sz="2800" dirty="0">
                <a:solidFill>
                  <a:srgbClr val="404040"/>
                </a:solidFill>
                <a:latin typeface="Unify Sans Regular"/>
              </a:rPr>
              <a:t>From there, click the second gear you see, or you might see a prompt to go to Business Settings. Both take you to the same place. Business settings is basically the legacy Business Manager.</a:t>
            </a:r>
            <a:endParaRPr lang="en-US" sz="2800" dirty="0"/>
          </a:p>
        </p:txBody>
      </p:sp>
      <p:pic>
        <p:nvPicPr>
          <p:cNvPr id="7" name="Picture 6">
            <a:extLst>
              <a:ext uri="{FF2B5EF4-FFF2-40B4-BE49-F238E27FC236}">
                <a16:creationId xmlns:a16="http://schemas.microsoft.com/office/drawing/2014/main" id="{A8A81182-6CF0-4681-906C-B1151F21A492}"/>
              </a:ext>
            </a:extLst>
          </p:cNvPr>
          <p:cNvPicPr>
            <a:picLocks noChangeAspect="1"/>
          </p:cNvPicPr>
          <p:nvPr/>
        </p:nvPicPr>
        <p:blipFill>
          <a:blip r:embed="rId8"/>
          <a:stretch>
            <a:fillRect/>
          </a:stretch>
        </p:blipFill>
        <p:spPr>
          <a:xfrm>
            <a:off x="7902590" y="2908708"/>
            <a:ext cx="10744265" cy="6953927"/>
          </a:xfrm>
          <a:prstGeom prst="rect">
            <a:avLst/>
          </a:prstGeom>
        </p:spPr>
      </p:pic>
      <p:pic>
        <p:nvPicPr>
          <p:cNvPr id="20" name="Content Placeholder 3">
            <a:extLst>
              <a:ext uri="{FF2B5EF4-FFF2-40B4-BE49-F238E27FC236}">
                <a16:creationId xmlns:a16="http://schemas.microsoft.com/office/drawing/2014/main" id="{4584D875-FFCA-4E1F-8201-01B96F2029A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55459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12850" y="417278"/>
            <a:ext cx="13270103"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693" y="9084474"/>
            <a:ext cx="2015728" cy="1807598"/>
          </a:xfrm>
          <a:prstGeom prst="rect">
            <a:avLst/>
          </a:prstGeom>
        </p:spPr>
      </p:pic>
      <p:pic>
        <p:nvPicPr>
          <p:cNvPr id="3" name="Picture 2"/>
          <p:cNvPicPr>
            <a:picLocks noChangeAspect="1"/>
          </p:cNvPicPr>
          <p:nvPr/>
        </p:nvPicPr>
        <p:blipFill>
          <a:blip r:embed="rId4"/>
          <a:stretch>
            <a:fillRect/>
          </a:stretch>
        </p:blipFill>
        <p:spPr>
          <a:xfrm>
            <a:off x="3306395" y="10524386"/>
            <a:ext cx="16328363" cy="337769"/>
          </a:xfrm>
          <a:prstGeom prst="rect">
            <a:avLst/>
          </a:prstGeom>
        </p:spPr>
      </p:pic>
      <p:pic>
        <p:nvPicPr>
          <p:cNvPr id="4" name="Picture 3"/>
          <p:cNvPicPr>
            <a:picLocks noChangeAspect="1"/>
          </p:cNvPicPr>
          <p:nvPr/>
        </p:nvPicPr>
        <p:blipFill>
          <a:blip r:embed="rId5"/>
          <a:stretch>
            <a:fillRect/>
          </a:stretch>
        </p:blipFill>
        <p:spPr>
          <a:xfrm>
            <a:off x="-178147" y="3636056"/>
            <a:ext cx="393524" cy="4467909"/>
          </a:xfrm>
          <a:prstGeom prst="rect">
            <a:avLst/>
          </a:prstGeom>
        </p:spPr>
      </p:pic>
      <p:pic>
        <p:nvPicPr>
          <p:cNvPr id="9" name="Picture 8"/>
          <p:cNvPicPr>
            <a:picLocks noChangeAspect="1"/>
          </p:cNvPicPr>
          <p:nvPr/>
        </p:nvPicPr>
        <p:blipFill>
          <a:blip r:embed="rId6"/>
          <a:stretch>
            <a:fillRect/>
          </a:stretch>
        </p:blipFill>
        <p:spPr>
          <a:xfrm>
            <a:off x="16215805" y="-44841"/>
            <a:ext cx="4094776" cy="11399031"/>
          </a:xfrm>
          <a:prstGeom prst="rect">
            <a:avLst/>
          </a:prstGeom>
        </p:spPr>
      </p:pic>
      <p:pic>
        <p:nvPicPr>
          <p:cNvPr id="10" name="Picture 9"/>
          <p:cNvPicPr>
            <a:picLocks noChangeAspect="1"/>
          </p:cNvPicPr>
          <p:nvPr/>
        </p:nvPicPr>
        <p:blipFill>
          <a:blip r:embed="rId7"/>
          <a:stretch>
            <a:fillRect/>
          </a:stretch>
        </p:blipFill>
        <p:spPr>
          <a:xfrm>
            <a:off x="14359568" y="914853"/>
            <a:ext cx="5243440"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288851" y="1035130"/>
            <a:ext cx="1010048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4800" dirty="0">
                <a:solidFill>
                  <a:schemeClr val="bg1"/>
                </a:solidFill>
              </a:rPr>
              <a:t>Connect or create your Facebook Page</a:t>
            </a:r>
          </a:p>
        </p:txBody>
      </p:sp>
      <p:sp>
        <p:nvSpPr>
          <p:cNvPr id="6" name="Rectangle 5">
            <a:extLst>
              <a:ext uri="{FF2B5EF4-FFF2-40B4-BE49-F238E27FC236}">
                <a16:creationId xmlns:a16="http://schemas.microsoft.com/office/drawing/2014/main" id="{A2C0EE21-EBF8-4A0A-9F99-4815251E0677}"/>
              </a:ext>
            </a:extLst>
          </p:cNvPr>
          <p:cNvSpPr/>
          <p:nvPr/>
        </p:nvSpPr>
        <p:spPr>
          <a:xfrm>
            <a:off x="1471199" y="3392516"/>
            <a:ext cx="5052124" cy="4524315"/>
          </a:xfrm>
          <a:prstGeom prst="rect">
            <a:avLst/>
          </a:prstGeom>
        </p:spPr>
        <p:txBody>
          <a:bodyPr wrap="square">
            <a:spAutoFit/>
          </a:bodyPr>
          <a:lstStyle/>
          <a:p>
            <a:r>
              <a:rPr lang="en-US" sz="3200" dirty="0">
                <a:solidFill>
                  <a:srgbClr val="404040"/>
                </a:solidFill>
                <a:latin typeface="Unify Sans Regular"/>
              </a:rPr>
              <a:t>You need a Facebook Page in order to advertise. On the left window, select Pages and then click Add. Here you can either add an existing Page, create a new Page, or request access to a Page (such as if you’re running ads for another business).</a:t>
            </a:r>
            <a:endParaRPr lang="en-US" sz="3200" dirty="0"/>
          </a:p>
        </p:txBody>
      </p:sp>
      <p:pic>
        <p:nvPicPr>
          <p:cNvPr id="8" name="Picture 7">
            <a:extLst>
              <a:ext uri="{FF2B5EF4-FFF2-40B4-BE49-F238E27FC236}">
                <a16:creationId xmlns:a16="http://schemas.microsoft.com/office/drawing/2014/main" id="{5F2F7707-8CFD-4942-903C-2D4B3A4CB518}"/>
              </a:ext>
            </a:extLst>
          </p:cNvPr>
          <p:cNvPicPr>
            <a:picLocks noChangeAspect="1"/>
          </p:cNvPicPr>
          <p:nvPr/>
        </p:nvPicPr>
        <p:blipFill>
          <a:blip r:embed="rId8"/>
          <a:stretch>
            <a:fillRect/>
          </a:stretch>
        </p:blipFill>
        <p:spPr>
          <a:xfrm>
            <a:off x="7524008" y="2691137"/>
            <a:ext cx="11224360" cy="7467317"/>
          </a:xfrm>
          <a:prstGeom prst="rect">
            <a:avLst/>
          </a:prstGeom>
        </p:spPr>
      </p:pic>
      <p:pic>
        <p:nvPicPr>
          <p:cNvPr id="19" name="Content Placeholder 3">
            <a:extLst>
              <a:ext uri="{FF2B5EF4-FFF2-40B4-BE49-F238E27FC236}">
                <a16:creationId xmlns:a16="http://schemas.microsoft.com/office/drawing/2014/main" id="{23320BC1-2CB6-4F53-99B0-891B97B484F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33421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911460" y="447195"/>
            <a:ext cx="13270103"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693" y="9084474"/>
            <a:ext cx="2015728" cy="1807598"/>
          </a:xfrm>
          <a:prstGeom prst="rect">
            <a:avLst/>
          </a:prstGeom>
        </p:spPr>
      </p:pic>
      <p:pic>
        <p:nvPicPr>
          <p:cNvPr id="3" name="Picture 2"/>
          <p:cNvPicPr>
            <a:picLocks noChangeAspect="1"/>
          </p:cNvPicPr>
          <p:nvPr/>
        </p:nvPicPr>
        <p:blipFill>
          <a:blip r:embed="rId4"/>
          <a:stretch>
            <a:fillRect/>
          </a:stretch>
        </p:blipFill>
        <p:spPr>
          <a:xfrm>
            <a:off x="3306395" y="10524386"/>
            <a:ext cx="16328363" cy="337769"/>
          </a:xfrm>
          <a:prstGeom prst="rect">
            <a:avLst/>
          </a:prstGeom>
        </p:spPr>
      </p:pic>
      <p:pic>
        <p:nvPicPr>
          <p:cNvPr id="4" name="Picture 3"/>
          <p:cNvPicPr>
            <a:picLocks noChangeAspect="1"/>
          </p:cNvPicPr>
          <p:nvPr/>
        </p:nvPicPr>
        <p:blipFill>
          <a:blip r:embed="rId5"/>
          <a:stretch>
            <a:fillRect/>
          </a:stretch>
        </p:blipFill>
        <p:spPr>
          <a:xfrm>
            <a:off x="-178147" y="3636056"/>
            <a:ext cx="393524" cy="4467909"/>
          </a:xfrm>
          <a:prstGeom prst="rect">
            <a:avLst/>
          </a:prstGeom>
        </p:spPr>
      </p:pic>
      <p:pic>
        <p:nvPicPr>
          <p:cNvPr id="9" name="Picture 8"/>
          <p:cNvPicPr>
            <a:picLocks noChangeAspect="1"/>
          </p:cNvPicPr>
          <p:nvPr/>
        </p:nvPicPr>
        <p:blipFill>
          <a:blip r:embed="rId6"/>
          <a:stretch>
            <a:fillRect/>
          </a:stretch>
        </p:blipFill>
        <p:spPr>
          <a:xfrm>
            <a:off x="16215805" y="-44841"/>
            <a:ext cx="4094776" cy="11399031"/>
          </a:xfrm>
          <a:prstGeom prst="rect">
            <a:avLst/>
          </a:prstGeom>
        </p:spPr>
      </p:pic>
      <p:pic>
        <p:nvPicPr>
          <p:cNvPr id="10" name="Picture 9"/>
          <p:cNvPicPr>
            <a:picLocks noChangeAspect="1"/>
          </p:cNvPicPr>
          <p:nvPr/>
        </p:nvPicPr>
        <p:blipFill>
          <a:blip r:embed="rId7"/>
          <a:stretch>
            <a:fillRect/>
          </a:stretch>
        </p:blipFill>
        <p:spPr>
          <a:xfrm>
            <a:off x="14359568" y="914853"/>
            <a:ext cx="5243440"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081076" y="914853"/>
            <a:ext cx="10100487"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dirty="0">
                <a:solidFill>
                  <a:schemeClr val="bg1"/>
                </a:solidFill>
              </a:rPr>
              <a:t>Create your ad account</a:t>
            </a:r>
          </a:p>
        </p:txBody>
      </p:sp>
      <p:sp>
        <p:nvSpPr>
          <p:cNvPr id="6" name="Rectangle 5">
            <a:extLst>
              <a:ext uri="{FF2B5EF4-FFF2-40B4-BE49-F238E27FC236}">
                <a16:creationId xmlns:a16="http://schemas.microsoft.com/office/drawing/2014/main" id="{A2C0EE21-EBF8-4A0A-9F99-4815251E0677}"/>
              </a:ext>
            </a:extLst>
          </p:cNvPr>
          <p:cNvSpPr/>
          <p:nvPr/>
        </p:nvSpPr>
        <p:spPr>
          <a:xfrm>
            <a:off x="1471199" y="3392516"/>
            <a:ext cx="5052124" cy="2862322"/>
          </a:xfrm>
          <a:prstGeom prst="rect">
            <a:avLst/>
          </a:prstGeom>
        </p:spPr>
        <p:txBody>
          <a:bodyPr wrap="square">
            <a:spAutoFit/>
          </a:bodyPr>
          <a:lstStyle/>
          <a:p>
            <a:r>
              <a:rPr lang="en-US" sz="3600" dirty="0"/>
              <a:t>now navigate back to Ad accounts in that left-hand pane. You’ll see an option on the right to create a new ad account.</a:t>
            </a:r>
            <a:endParaRPr lang="en-US" sz="5400" dirty="0"/>
          </a:p>
        </p:txBody>
      </p:sp>
      <p:pic>
        <p:nvPicPr>
          <p:cNvPr id="5" name="Picture 4">
            <a:extLst>
              <a:ext uri="{FF2B5EF4-FFF2-40B4-BE49-F238E27FC236}">
                <a16:creationId xmlns:a16="http://schemas.microsoft.com/office/drawing/2014/main" id="{F7134DE3-4433-450B-90A9-4AFD3CCD593F}"/>
              </a:ext>
            </a:extLst>
          </p:cNvPr>
          <p:cNvPicPr>
            <a:picLocks noChangeAspect="1"/>
          </p:cNvPicPr>
          <p:nvPr/>
        </p:nvPicPr>
        <p:blipFill>
          <a:blip r:embed="rId8"/>
          <a:stretch>
            <a:fillRect/>
          </a:stretch>
        </p:blipFill>
        <p:spPr>
          <a:xfrm>
            <a:off x="7929267" y="2553831"/>
            <a:ext cx="11004366" cy="7305676"/>
          </a:xfrm>
          <a:prstGeom prst="rect">
            <a:avLst/>
          </a:prstGeom>
        </p:spPr>
      </p:pic>
      <p:pic>
        <p:nvPicPr>
          <p:cNvPr id="19" name="Content Placeholder 3">
            <a:extLst>
              <a:ext uri="{FF2B5EF4-FFF2-40B4-BE49-F238E27FC236}">
                <a16:creationId xmlns:a16="http://schemas.microsoft.com/office/drawing/2014/main" id="{FBF9342A-B190-4689-890E-DBCDCB93DEE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50838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693" y="9084474"/>
            <a:ext cx="2015728" cy="1807598"/>
          </a:xfrm>
          <a:prstGeom prst="rect">
            <a:avLst/>
          </a:prstGeom>
        </p:spPr>
      </p:pic>
      <p:pic>
        <p:nvPicPr>
          <p:cNvPr id="3" name="Picture 2"/>
          <p:cNvPicPr>
            <a:picLocks noChangeAspect="1"/>
          </p:cNvPicPr>
          <p:nvPr/>
        </p:nvPicPr>
        <p:blipFill>
          <a:blip r:embed="rId4"/>
          <a:stretch>
            <a:fillRect/>
          </a:stretch>
        </p:blipFill>
        <p:spPr>
          <a:xfrm>
            <a:off x="3306395" y="10524386"/>
            <a:ext cx="16328363" cy="337769"/>
          </a:xfrm>
          <a:prstGeom prst="rect">
            <a:avLst/>
          </a:prstGeom>
        </p:spPr>
      </p:pic>
      <p:pic>
        <p:nvPicPr>
          <p:cNvPr id="4" name="Picture 3"/>
          <p:cNvPicPr>
            <a:picLocks noChangeAspect="1"/>
          </p:cNvPicPr>
          <p:nvPr/>
        </p:nvPicPr>
        <p:blipFill>
          <a:blip r:embed="rId5"/>
          <a:stretch>
            <a:fillRect/>
          </a:stretch>
        </p:blipFill>
        <p:spPr>
          <a:xfrm>
            <a:off x="-178147" y="3636056"/>
            <a:ext cx="393524" cy="4467909"/>
          </a:xfrm>
          <a:prstGeom prst="rect">
            <a:avLst/>
          </a:prstGeom>
        </p:spPr>
      </p:pic>
      <p:pic>
        <p:nvPicPr>
          <p:cNvPr id="9" name="Picture 8"/>
          <p:cNvPicPr>
            <a:picLocks noChangeAspect="1"/>
          </p:cNvPicPr>
          <p:nvPr/>
        </p:nvPicPr>
        <p:blipFill>
          <a:blip r:embed="rId6"/>
          <a:stretch>
            <a:fillRect/>
          </a:stretch>
        </p:blipFill>
        <p:spPr>
          <a:xfrm>
            <a:off x="16215805" y="-44841"/>
            <a:ext cx="4094776" cy="11399031"/>
          </a:xfrm>
          <a:prstGeom prst="rect">
            <a:avLst/>
          </a:prstGeom>
        </p:spPr>
      </p:pic>
      <p:pic>
        <p:nvPicPr>
          <p:cNvPr id="10" name="Picture 9"/>
          <p:cNvPicPr>
            <a:picLocks noChangeAspect="1"/>
          </p:cNvPicPr>
          <p:nvPr/>
        </p:nvPicPr>
        <p:blipFill>
          <a:blip r:embed="rId7"/>
          <a:stretch>
            <a:fillRect/>
          </a:stretch>
        </p:blipFill>
        <p:spPr>
          <a:xfrm>
            <a:off x="14359568" y="914853"/>
            <a:ext cx="5243440"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410853" y="914853"/>
            <a:ext cx="1010048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dirty="0">
                <a:solidFill>
                  <a:schemeClr val="bg1"/>
                </a:solidFill>
              </a:rPr>
              <a:t>Create your ad account</a:t>
            </a:r>
          </a:p>
        </p:txBody>
      </p:sp>
      <p:sp>
        <p:nvSpPr>
          <p:cNvPr id="6" name="Rectangle 5">
            <a:extLst>
              <a:ext uri="{FF2B5EF4-FFF2-40B4-BE49-F238E27FC236}">
                <a16:creationId xmlns:a16="http://schemas.microsoft.com/office/drawing/2014/main" id="{A2C0EE21-EBF8-4A0A-9F99-4815251E0677}"/>
              </a:ext>
            </a:extLst>
          </p:cNvPr>
          <p:cNvSpPr/>
          <p:nvPr/>
        </p:nvSpPr>
        <p:spPr>
          <a:xfrm>
            <a:off x="1471199" y="3392516"/>
            <a:ext cx="5052124" cy="5016758"/>
          </a:xfrm>
          <a:prstGeom prst="rect">
            <a:avLst/>
          </a:prstGeom>
        </p:spPr>
        <p:txBody>
          <a:bodyPr wrap="square">
            <a:spAutoFit/>
          </a:bodyPr>
          <a:lstStyle/>
          <a:p>
            <a:r>
              <a:rPr lang="en-US" sz="3200" dirty="0"/>
              <a:t>Provide your Ad account name, time zone, and currency then click Next. Facebook will then ask you whether the ad account is going to be used to manage ads for the business account through which you’ve created this ad account or for another business or client.</a:t>
            </a:r>
            <a:endParaRPr lang="en-US" sz="4800" dirty="0"/>
          </a:p>
        </p:txBody>
      </p:sp>
      <p:pic>
        <p:nvPicPr>
          <p:cNvPr id="5" name="Picture 4">
            <a:extLst>
              <a:ext uri="{FF2B5EF4-FFF2-40B4-BE49-F238E27FC236}">
                <a16:creationId xmlns:a16="http://schemas.microsoft.com/office/drawing/2014/main" id="{75F2204C-2EF6-41FE-A8B4-7C0EEA3E38D3}"/>
              </a:ext>
            </a:extLst>
          </p:cNvPr>
          <p:cNvPicPr>
            <a:picLocks noChangeAspect="1"/>
          </p:cNvPicPr>
          <p:nvPr/>
        </p:nvPicPr>
        <p:blipFill>
          <a:blip r:embed="rId8"/>
          <a:stretch>
            <a:fillRect/>
          </a:stretch>
        </p:blipFill>
        <p:spPr>
          <a:xfrm>
            <a:off x="7952416" y="2770755"/>
            <a:ext cx="5715000" cy="6696075"/>
          </a:xfrm>
          <a:prstGeom prst="rect">
            <a:avLst/>
          </a:prstGeom>
        </p:spPr>
      </p:pic>
      <p:pic>
        <p:nvPicPr>
          <p:cNvPr id="19" name="Content Placeholder 3">
            <a:extLst>
              <a:ext uri="{FF2B5EF4-FFF2-40B4-BE49-F238E27FC236}">
                <a16:creationId xmlns:a16="http://schemas.microsoft.com/office/drawing/2014/main" id="{C7A748DF-59B9-403E-B372-0CE82D6DBA2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086280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422871" y="497660"/>
            <a:ext cx="13270103"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693" y="9084474"/>
            <a:ext cx="2015728" cy="1807598"/>
          </a:xfrm>
          <a:prstGeom prst="rect">
            <a:avLst/>
          </a:prstGeom>
        </p:spPr>
      </p:pic>
      <p:pic>
        <p:nvPicPr>
          <p:cNvPr id="3" name="Picture 2"/>
          <p:cNvPicPr>
            <a:picLocks noChangeAspect="1"/>
          </p:cNvPicPr>
          <p:nvPr/>
        </p:nvPicPr>
        <p:blipFill>
          <a:blip r:embed="rId4"/>
          <a:stretch>
            <a:fillRect/>
          </a:stretch>
        </p:blipFill>
        <p:spPr>
          <a:xfrm>
            <a:off x="3306395" y="10524386"/>
            <a:ext cx="16328363" cy="337769"/>
          </a:xfrm>
          <a:prstGeom prst="rect">
            <a:avLst/>
          </a:prstGeom>
        </p:spPr>
      </p:pic>
      <p:pic>
        <p:nvPicPr>
          <p:cNvPr id="4" name="Picture 3"/>
          <p:cNvPicPr>
            <a:picLocks noChangeAspect="1"/>
          </p:cNvPicPr>
          <p:nvPr/>
        </p:nvPicPr>
        <p:blipFill>
          <a:blip r:embed="rId5"/>
          <a:stretch>
            <a:fillRect/>
          </a:stretch>
        </p:blipFill>
        <p:spPr>
          <a:xfrm>
            <a:off x="-178147" y="3636056"/>
            <a:ext cx="393524" cy="4467909"/>
          </a:xfrm>
          <a:prstGeom prst="rect">
            <a:avLst/>
          </a:prstGeom>
        </p:spPr>
      </p:pic>
      <p:pic>
        <p:nvPicPr>
          <p:cNvPr id="9" name="Picture 8"/>
          <p:cNvPicPr>
            <a:picLocks noChangeAspect="1"/>
          </p:cNvPicPr>
          <p:nvPr/>
        </p:nvPicPr>
        <p:blipFill>
          <a:blip r:embed="rId6"/>
          <a:stretch>
            <a:fillRect/>
          </a:stretch>
        </p:blipFill>
        <p:spPr>
          <a:xfrm>
            <a:off x="16215805" y="-44841"/>
            <a:ext cx="4094776" cy="11399031"/>
          </a:xfrm>
          <a:prstGeom prst="rect">
            <a:avLst/>
          </a:prstGeom>
        </p:spPr>
      </p:pic>
      <p:pic>
        <p:nvPicPr>
          <p:cNvPr id="10" name="Picture 9"/>
          <p:cNvPicPr>
            <a:picLocks noChangeAspect="1"/>
          </p:cNvPicPr>
          <p:nvPr/>
        </p:nvPicPr>
        <p:blipFill>
          <a:blip r:embed="rId7"/>
          <a:stretch>
            <a:fillRect/>
          </a:stretch>
        </p:blipFill>
        <p:spPr>
          <a:xfrm>
            <a:off x="14359568" y="914853"/>
            <a:ext cx="5243440"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383876" y="914853"/>
            <a:ext cx="10100487"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dirty="0">
                <a:solidFill>
                  <a:schemeClr val="bg1"/>
                </a:solidFill>
              </a:rPr>
              <a:t>Create your ad account</a:t>
            </a:r>
          </a:p>
        </p:txBody>
      </p:sp>
      <p:sp>
        <p:nvSpPr>
          <p:cNvPr id="5" name="Rectangle 4">
            <a:extLst>
              <a:ext uri="{FF2B5EF4-FFF2-40B4-BE49-F238E27FC236}">
                <a16:creationId xmlns:a16="http://schemas.microsoft.com/office/drawing/2014/main" id="{F9B553B4-392B-41B0-A988-A4073DC704A9}"/>
              </a:ext>
            </a:extLst>
          </p:cNvPr>
          <p:cNvSpPr/>
          <p:nvPr/>
        </p:nvSpPr>
        <p:spPr>
          <a:xfrm>
            <a:off x="992950" y="4846131"/>
            <a:ext cx="6620700" cy="2554545"/>
          </a:xfrm>
          <a:prstGeom prst="rect">
            <a:avLst/>
          </a:prstGeom>
        </p:spPr>
        <p:txBody>
          <a:bodyPr wrap="square">
            <a:spAutoFit/>
          </a:bodyPr>
          <a:lstStyle/>
          <a:p>
            <a:r>
              <a:rPr lang="en-US" sz="4000" dirty="0">
                <a:solidFill>
                  <a:srgbClr val="404040"/>
                </a:solidFill>
                <a:latin typeface="Unify Sans Regular"/>
              </a:rPr>
              <a:t>Next you’ll be asked to add people and permissions. Select your name and give yourself full control over everything.</a:t>
            </a:r>
            <a:endParaRPr lang="en-US" sz="4000" dirty="0"/>
          </a:p>
        </p:txBody>
      </p:sp>
      <p:pic>
        <p:nvPicPr>
          <p:cNvPr id="4098" name="Picture 2" descr="how to advertise on facebook - user permissions">
            <a:extLst>
              <a:ext uri="{FF2B5EF4-FFF2-40B4-BE49-F238E27FC236}">
                <a16:creationId xmlns:a16="http://schemas.microsoft.com/office/drawing/2014/main" id="{8F2D32F0-E5C2-497D-89A0-A4C234535F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75773" y="2318768"/>
            <a:ext cx="10476481" cy="8162925"/>
          </a:xfrm>
          <a:prstGeom prst="rect">
            <a:avLst/>
          </a:prstGeom>
          <a:noFill/>
          <a:extLst>
            <a:ext uri="{909E8E84-426E-40DD-AFC4-6F175D3DCCD1}">
              <a14:hiddenFill xmlns:a14="http://schemas.microsoft.com/office/drawing/2010/main">
                <a:solidFill>
                  <a:srgbClr val="FFFFFF"/>
                </a:solidFill>
              </a14:hiddenFill>
            </a:ext>
          </a:extLst>
        </p:spPr>
      </p:pic>
      <p:pic>
        <p:nvPicPr>
          <p:cNvPr id="19" name="Content Placeholder 3">
            <a:extLst>
              <a:ext uri="{FF2B5EF4-FFF2-40B4-BE49-F238E27FC236}">
                <a16:creationId xmlns:a16="http://schemas.microsoft.com/office/drawing/2014/main" id="{DB9CEBBA-AE2B-4051-8318-2E0DE46CD29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389103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693" y="9084474"/>
            <a:ext cx="2015728" cy="1807598"/>
          </a:xfrm>
          <a:prstGeom prst="rect">
            <a:avLst/>
          </a:prstGeom>
        </p:spPr>
      </p:pic>
      <p:pic>
        <p:nvPicPr>
          <p:cNvPr id="3" name="Picture 2"/>
          <p:cNvPicPr>
            <a:picLocks noChangeAspect="1"/>
          </p:cNvPicPr>
          <p:nvPr/>
        </p:nvPicPr>
        <p:blipFill>
          <a:blip r:embed="rId4"/>
          <a:stretch>
            <a:fillRect/>
          </a:stretch>
        </p:blipFill>
        <p:spPr>
          <a:xfrm>
            <a:off x="3306395" y="10524386"/>
            <a:ext cx="16328363" cy="337769"/>
          </a:xfrm>
          <a:prstGeom prst="rect">
            <a:avLst/>
          </a:prstGeom>
        </p:spPr>
      </p:pic>
      <p:pic>
        <p:nvPicPr>
          <p:cNvPr id="4" name="Picture 3"/>
          <p:cNvPicPr>
            <a:picLocks noChangeAspect="1"/>
          </p:cNvPicPr>
          <p:nvPr/>
        </p:nvPicPr>
        <p:blipFill>
          <a:blip r:embed="rId5"/>
          <a:stretch>
            <a:fillRect/>
          </a:stretch>
        </p:blipFill>
        <p:spPr>
          <a:xfrm>
            <a:off x="-178147" y="3636056"/>
            <a:ext cx="393524" cy="4467909"/>
          </a:xfrm>
          <a:prstGeom prst="rect">
            <a:avLst/>
          </a:prstGeom>
        </p:spPr>
      </p:pic>
      <p:pic>
        <p:nvPicPr>
          <p:cNvPr id="9" name="Picture 8"/>
          <p:cNvPicPr>
            <a:picLocks noChangeAspect="1"/>
          </p:cNvPicPr>
          <p:nvPr/>
        </p:nvPicPr>
        <p:blipFill>
          <a:blip r:embed="rId6"/>
          <a:stretch>
            <a:fillRect/>
          </a:stretch>
        </p:blipFill>
        <p:spPr>
          <a:xfrm>
            <a:off x="16215805" y="-44841"/>
            <a:ext cx="4094776" cy="11399031"/>
          </a:xfrm>
          <a:prstGeom prst="rect">
            <a:avLst/>
          </a:prstGeom>
        </p:spPr>
      </p:pic>
      <p:pic>
        <p:nvPicPr>
          <p:cNvPr id="10" name="Picture 9"/>
          <p:cNvPicPr>
            <a:picLocks noChangeAspect="1"/>
          </p:cNvPicPr>
          <p:nvPr/>
        </p:nvPicPr>
        <p:blipFill>
          <a:blip r:embed="rId7"/>
          <a:stretch>
            <a:fillRect/>
          </a:stretch>
        </p:blipFill>
        <p:spPr>
          <a:xfrm>
            <a:off x="14359568" y="914853"/>
            <a:ext cx="5243440"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023568" y="952031"/>
            <a:ext cx="10100487" cy="7652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ctr"/>
            <a:r>
              <a:rPr lang="en-US" sz="5400" dirty="0">
                <a:solidFill>
                  <a:schemeClr val="bg1"/>
                </a:solidFill>
              </a:rPr>
              <a:t>Create your Facebook ad campaign</a:t>
            </a:r>
          </a:p>
        </p:txBody>
      </p:sp>
      <p:pic>
        <p:nvPicPr>
          <p:cNvPr id="5" name="Picture 4">
            <a:extLst>
              <a:ext uri="{FF2B5EF4-FFF2-40B4-BE49-F238E27FC236}">
                <a16:creationId xmlns:a16="http://schemas.microsoft.com/office/drawing/2014/main" id="{237A2101-1598-4783-9A5E-AE8F44064FFD}"/>
              </a:ext>
            </a:extLst>
          </p:cNvPr>
          <p:cNvPicPr>
            <a:picLocks noChangeAspect="1"/>
          </p:cNvPicPr>
          <p:nvPr/>
        </p:nvPicPr>
        <p:blipFill>
          <a:blip r:embed="rId8"/>
          <a:stretch>
            <a:fillRect/>
          </a:stretch>
        </p:blipFill>
        <p:spPr>
          <a:xfrm>
            <a:off x="757296" y="2698031"/>
            <a:ext cx="9625147" cy="7379279"/>
          </a:xfrm>
          <a:prstGeom prst="rect">
            <a:avLst/>
          </a:prstGeom>
        </p:spPr>
      </p:pic>
      <p:pic>
        <p:nvPicPr>
          <p:cNvPr id="6" name="Picture 5">
            <a:extLst>
              <a:ext uri="{FF2B5EF4-FFF2-40B4-BE49-F238E27FC236}">
                <a16:creationId xmlns:a16="http://schemas.microsoft.com/office/drawing/2014/main" id="{581A694A-B23E-466B-9E45-EF959E42F02A}"/>
              </a:ext>
            </a:extLst>
          </p:cNvPr>
          <p:cNvPicPr>
            <a:picLocks noChangeAspect="1"/>
          </p:cNvPicPr>
          <p:nvPr/>
        </p:nvPicPr>
        <p:blipFill>
          <a:blip r:embed="rId9"/>
          <a:stretch>
            <a:fillRect/>
          </a:stretch>
        </p:blipFill>
        <p:spPr>
          <a:xfrm>
            <a:off x="11101885" y="7237528"/>
            <a:ext cx="8058150" cy="3181350"/>
          </a:xfrm>
          <a:prstGeom prst="rect">
            <a:avLst/>
          </a:prstGeom>
        </p:spPr>
      </p:pic>
      <p:pic>
        <p:nvPicPr>
          <p:cNvPr id="19" name="Content Placeholder 3">
            <a:extLst>
              <a:ext uri="{FF2B5EF4-FFF2-40B4-BE49-F238E27FC236}">
                <a16:creationId xmlns:a16="http://schemas.microsoft.com/office/drawing/2014/main" id="{AE90393A-E6BF-4492-96F7-0649CAEDD33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507125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41357" y="3015"/>
            <a:ext cx="4033909" cy="269101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69101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693" y="9084474"/>
            <a:ext cx="2015728" cy="1807598"/>
          </a:xfrm>
          <a:prstGeom prst="rect">
            <a:avLst/>
          </a:prstGeom>
        </p:spPr>
      </p:pic>
      <p:pic>
        <p:nvPicPr>
          <p:cNvPr id="3" name="Picture 2"/>
          <p:cNvPicPr>
            <a:picLocks noChangeAspect="1"/>
          </p:cNvPicPr>
          <p:nvPr/>
        </p:nvPicPr>
        <p:blipFill>
          <a:blip r:embed="rId4"/>
          <a:stretch>
            <a:fillRect/>
          </a:stretch>
        </p:blipFill>
        <p:spPr>
          <a:xfrm>
            <a:off x="3306395" y="10524386"/>
            <a:ext cx="16328363" cy="337769"/>
          </a:xfrm>
          <a:prstGeom prst="rect">
            <a:avLst/>
          </a:prstGeom>
        </p:spPr>
      </p:pic>
      <p:pic>
        <p:nvPicPr>
          <p:cNvPr id="4" name="Picture 3"/>
          <p:cNvPicPr>
            <a:picLocks noChangeAspect="1"/>
          </p:cNvPicPr>
          <p:nvPr/>
        </p:nvPicPr>
        <p:blipFill>
          <a:blip r:embed="rId5"/>
          <a:stretch>
            <a:fillRect/>
          </a:stretch>
        </p:blipFill>
        <p:spPr>
          <a:xfrm>
            <a:off x="-178147" y="3636056"/>
            <a:ext cx="393524" cy="4467909"/>
          </a:xfrm>
          <a:prstGeom prst="rect">
            <a:avLst/>
          </a:prstGeom>
        </p:spPr>
      </p:pic>
      <p:pic>
        <p:nvPicPr>
          <p:cNvPr id="9" name="Picture 8"/>
          <p:cNvPicPr>
            <a:picLocks noChangeAspect="1"/>
          </p:cNvPicPr>
          <p:nvPr/>
        </p:nvPicPr>
        <p:blipFill>
          <a:blip r:embed="rId6"/>
          <a:stretch>
            <a:fillRect/>
          </a:stretch>
        </p:blipFill>
        <p:spPr>
          <a:xfrm>
            <a:off x="16215805" y="-44841"/>
            <a:ext cx="4094776" cy="11399031"/>
          </a:xfrm>
          <a:prstGeom prst="rect">
            <a:avLst/>
          </a:prstGeom>
        </p:spPr>
      </p:pic>
      <p:pic>
        <p:nvPicPr>
          <p:cNvPr id="10" name="Picture 9"/>
          <p:cNvPicPr>
            <a:picLocks noChangeAspect="1"/>
          </p:cNvPicPr>
          <p:nvPr/>
        </p:nvPicPr>
        <p:blipFill>
          <a:blip r:embed="rId7"/>
          <a:stretch>
            <a:fillRect/>
          </a:stretch>
        </p:blipFill>
        <p:spPr>
          <a:xfrm>
            <a:off x="14359568" y="914853"/>
            <a:ext cx="5243440"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3935182" y="925285"/>
            <a:ext cx="10798182"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b="1" dirty="0">
                <a:solidFill>
                  <a:schemeClr val="bg1"/>
                </a:solidFill>
                <a:latin typeface="Unify Sans Semibold"/>
              </a:rPr>
              <a:t>Choose your campaign objective</a:t>
            </a:r>
          </a:p>
        </p:txBody>
      </p:sp>
      <p:sp>
        <p:nvSpPr>
          <p:cNvPr id="5" name="Rectangle 4">
            <a:extLst>
              <a:ext uri="{FF2B5EF4-FFF2-40B4-BE49-F238E27FC236}">
                <a16:creationId xmlns:a16="http://schemas.microsoft.com/office/drawing/2014/main" id="{AF705EF2-560B-4B3A-B2F2-E5869CC3FB00}"/>
              </a:ext>
            </a:extLst>
          </p:cNvPr>
          <p:cNvSpPr/>
          <p:nvPr/>
        </p:nvSpPr>
        <p:spPr>
          <a:xfrm>
            <a:off x="1417619" y="3138213"/>
            <a:ext cx="6285021" cy="3170099"/>
          </a:xfrm>
          <a:prstGeom prst="rect">
            <a:avLst/>
          </a:prstGeom>
        </p:spPr>
        <p:txBody>
          <a:bodyPr wrap="square">
            <a:spAutoFit/>
          </a:bodyPr>
          <a:lstStyle/>
          <a:p>
            <a:pPr fontAlgn="base"/>
            <a:r>
              <a:rPr lang="en-US" sz="4000" dirty="0">
                <a:solidFill>
                  <a:srgbClr val="404040"/>
                </a:solidFill>
                <a:latin typeface="Unify Sans Regular"/>
              </a:rPr>
              <a:t>Facebook offers three categories of campaign objectives: Awareness, Consideration, and Conversion.</a:t>
            </a:r>
            <a:endParaRPr lang="en-US" sz="4000" b="0" i="0" dirty="0">
              <a:solidFill>
                <a:srgbClr val="404040"/>
              </a:solidFill>
              <a:effectLst/>
              <a:latin typeface="Unify Sans Regular"/>
            </a:endParaRPr>
          </a:p>
        </p:txBody>
      </p:sp>
      <p:pic>
        <p:nvPicPr>
          <p:cNvPr id="5122" name="Picture 2" descr="Create Campaign Screen on Facebook's Ad Manager">
            <a:extLst>
              <a:ext uri="{FF2B5EF4-FFF2-40B4-BE49-F238E27FC236}">
                <a16:creationId xmlns:a16="http://schemas.microsoft.com/office/drawing/2014/main" id="{40AB0DBF-62A9-4A17-9CD4-27BC5E06B7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75531" y="2384587"/>
            <a:ext cx="11410950" cy="8191500"/>
          </a:xfrm>
          <a:prstGeom prst="rect">
            <a:avLst/>
          </a:prstGeom>
          <a:noFill/>
          <a:extLst>
            <a:ext uri="{909E8E84-426E-40DD-AFC4-6F175D3DCCD1}">
              <a14:hiddenFill xmlns:a14="http://schemas.microsoft.com/office/drawing/2010/main">
                <a:solidFill>
                  <a:srgbClr val="FFFFFF"/>
                </a:solidFill>
              </a14:hiddenFill>
            </a:ext>
          </a:extLst>
        </p:spPr>
      </p:pic>
      <p:pic>
        <p:nvPicPr>
          <p:cNvPr id="19" name="Content Placeholder 3">
            <a:extLst>
              <a:ext uri="{FF2B5EF4-FFF2-40B4-BE49-F238E27FC236}">
                <a16:creationId xmlns:a16="http://schemas.microsoft.com/office/drawing/2014/main" id="{DA32E561-4C36-4987-8A58-0CF3798FE19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897301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5" name="Rectangle 4">
            <a:extLst>
              <a:ext uri="{FF2B5EF4-FFF2-40B4-BE49-F238E27FC236}">
                <a16:creationId xmlns:a16="http://schemas.microsoft.com/office/drawing/2014/main" id="{8DD8DC6C-7CAB-4454-A876-8862A8BDB981}"/>
              </a:ext>
            </a:extLst>
          </p:cNvPr>
          <p:cNvSpPr/>
          <p:nvPr/>
        </p:nvSpPr>
        <p:spPr>
          <a:xfrm>
            <a:off x="412432" y="2691137"/>
            <a:ext cx="16328363" cy="8094524"/>
          </a:xfrm>
          <a:prstGeom prst="rect">
            <a:avLst/>
          </a:prstGeom>
        </p:spPr>
        <p:txBody>
          <a:bodyPr wrap="square">
            <a:spAutoFit/>
          </a:bodyPr>
          <a:lstStyle/>
          <a:p>
            <a:r>
              <a:rPr lang="en-US" sz="3200" dirty="0">
                <a:solidFill>
                  <a:srgbClr val="231F20"/>
                </a:solidFill>
                <a:latin typeface="Roboto"/>
              </a:rPr>
              <a:t>You have many different ways of approaching an ad campaign based on what you wish  to achieve. These ways fall within three categories of benefits:</a:t>
            </a:r>
          </a:p>
          <a:p>
            <a:r>
              <a:rPr lang="en-US" sz="3600" b="1" dirty="0">
                <a:solidFill>
                  <a:srgbClr val="231F20"/>
                </a:solidFill>
                <a:latin typeface="Poppins"/>
              </a:rPr>
              <a:t>Awareness</a:t>
            </a:r>
          </a:p>
          <a:p>
            <a:pPr marL="457200" indent="-457200">
              <a:buFont typeface="Arial" panose="020B0604020202020204" pitchFamily="34" charset="0"/>
              <a:buChar char="•"/>
            </a:pPr>
            <a:r>
              <a:rPr lang="en-US" sz="3200" dirty="0">
                <a:solidFill>
                  <a:srgbClr val="231F20"/>
                </a:solidFill>
                <a:latin typeface="Roboto"/>
              </a:rPr>
              <a:t>Increase brand awareness: Show your ads to people who are most likely to    remember them.</a:t>
            </a:r>
          </a:p>
          <a:p>
            <a:pPr marL="457200" indent="-457200">
              <a:buFont typeface="Arial" panose="020B0604020202020204" pitchFamily="34" charset="0"/>
              <a:buChar char="•"/>
            </a:pPr>
            <a:r>
              <a:rPr lang="en-US" sz="3200" dirty="0">
                <a:solidFill>
                  <a:srgbClr val="231F20"/>
                </a:solidFill>
                <a:latin typeface="Roboto"/>
              </a:rPr>
              <a:t>Increase your reach: Show your ads to the maximum number of people.</a:t>
            </a:r>
          </a:p>
          <a:p>
            <a:r>
              <a:rPr lang="en-US" sz="3600" b="1" dirty="0"/>
              <a:t>Consideration</a:t>
            </a:r>
          </a:p>
          <a:p>
            <a:r>
              <a:rPr lang="en-US" sz="3200" dirty="0"/>
              <a:t>You might want to choose this category if you want people to start thinking about your business or looking for more information about it. Actions in this category include:</a:t>
            </a:r>
          </a:p>
          <a:p>
            <a:pPr marL="457200" indent="-457200">
              <a:buFont typeface="Arial" panose="020B0604020202020204" pitchFamily="34" charset="0"/>
              <a:buChar char="•"/>
            </a:pPr>
            <a:r>
              <a:rPr lang="en-US" sz="3200" dirty="0"/>
              <a:t>Send people to a destination on or off Facebook</a:t>
            </a:r>
          </a:p>
          <a:p>
            <a:pPr marL="457200" indent="-457200">
              <a:buFont typeface="Arial" panose="020B0604020202020204" pitchFamily="34" charset="0"/>
              <a:buChar char="•"/>
            </a:pPr>
            <a:r>
              <a:rPr lang="en-US" sz="3200" dirty="0"/>
              <a:t>Get more Page likes, event responses, or post reactions, comments, or shares</a:t>
            </a:r>
          </a:p>
          <a:p>
            <a:pPr marL="457200" indent="-457200">
              <a:buFont typeface="Arial" panose="020B0604020202020204" pitchFamily="34" charset="0"/>
              <a:buChar char="•"/>
            </a:pPr>
            <a:r>
              <a:rPr lang="en-US" sz="3200" dirty="0"/>
              <a:t>Promote installs of your app</a:t>
            </a:r>
          </a:p>
          <a:p>
            <a:pPr marL="457200" indent="-457200">
              <a:buFont typeface="Arial" panose="020B0604020202020204" pitchFamily="34" charset="0"/>
              <a:buChar char="•"/>
            </a:pPr>
            <a:r>
              <a:rPr lang="en-US" sz="3200" dirty="0"/>
              <a:t>Get more video views</a:t>
            </a:r>
          </a:p>
          <a:p>
            <a:pPr marL="457200" indent="-457200">
              <a:buFont typeface="Arial" panose="020B0604020202020204" pitchFamily="34" charset="0"/>
              <a:buChar char="•"/>
            </a:pPr>
            <a:r>
              <a:rPr lang="en-US" sz="3200" dirty="0"/>
              <a:t>Improve lead generation</a:t>
            </a:r>
          </a:p>
          <a:p>
            <a:pPr marL="457200" indent="-457200">
              <a:buFont typeface="Arial" panose="020B0604020202020204" pitchFamily="34" charset="0"/>
              <a:buChar char="•"/>
            </a:pPr>
            <a:r>
              <a:rPr lang="en-US" sz="3200" dirty="0"/>
              <a:t>Drive engagement on Messenger, WhatsApp, and Instagram Direct</a:t>
            </a:r>
          </a:p>
          <a:p>
            <a:pPr>
              <a:buFont typeface="Arial" panose="020B0604020202020204" pitchFamily="34" charset="0"/>
              <a:buChar char="•"/>
            </a:pPr>
            <a:endParaRPr lang="en-US" sz="3200" b="0" i="0" dirty="0">
              <a:solidFill>
                <a:srgbClr val="231F20"/>
              </a:solidFill>
              <a:effectLst/>
              <a:latin typeface="Roboto"/>
            </a:endParaRP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sp>
        <p:nvSpPr>
          <p:cNvPr id="19" name="object 3">
            <a:extLst>
              <a:ext uri="{FF2B5EF4-FFF2-40B4-BE49-F238E27FC236}">
                <a16:creationId xmlns:a16="http://schemas.microsoft.com/office/drawing/2014/main" id="{40F7E118-76FF-4883-B901-79DFC2B5A535}"/>
              </a:ext>
            </a:extLst>
          </p:cNvPr>
          <p:cNvSpPr txBox="1">
            <a:spLocks/>
          </p:cNvSpPr>
          <p:nvPr/>
        </p:nvSpPr>
        <p:spPr>
          <a:xfrm>
            <a:off x="3771615" y="922921"/>
            <a:ext cx="10798182"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b="1" dirty="0">
                <a:solidFill>
                  <a:schemeClr val="bg1"/>
                </a:solidFill>
                <a:latin typeface="Unify Sans Semibold"/>
              </a:rPr>
              <a:t>Choose your campaign objective</a:t>
            </a:r>
          </a:p>
        </p:txBody>
      </p:sp>
      <p:pic>
        <p:nvPicPr>
          <p:cNvPr id="20" name="Content Placeholder 3">
            <a:extLst>
              <a:ext uri="{FF2B5EF4-FFF2-40B4-BE49-F238E27FC236}">
                <a16:creationId xmlns:a16="http://schemas.microsoft.com/office/drawing/2014/main" id="{DABD8D54-2365-4D20-9796-7F39A064592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44605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4" name="Picture 3"/>
          <p:cNvPicPr>
            <a:picLocks noChangeAspect="1"/>
          </p:cNvPicPr>
          <p:nvPr/>
        </p:nvPicPr>
        <p:blipFill>
          <a:blip r:embed="rId3"/>
          <a:stretch>
            <a:fillRect/>
          </a:stretch>
        </p:blipFill>
        <p:spPr>
          <a:xfrm>
            <a:off x="-178147" y="3636056"/>
            <a:ext cx="393524" cy="4467909"/>
          </a:xfrm>
          <a:prstGeom prst="rect">
            <a:avLst/>
          </a:prstGeom>
        </p:spPr>
      </p:pic>
      <p:pic>
        <p:nvPicPr>
          <p:cNvPr id="9" name="Picture 8"/>
          <p:cNvPicPr>
            <a:picLocks noChangeAspect="1"/>
          </p:cNvPicPr>
          <p:nvPr/>
        </p:nvPicPr>
        <p:blipFill>
          <a:blip r:embed="rId4"/>
          <a:stretch>
            <a:fillRect/>
          </a:stretch>
        </p:blipFill>
        <p:spPr>
          <a:xfrm>
            <a:off x="16215805" y="-44841"/>
            <a:ext cx="4094776" cy="11399031"/>
          </a:xfrm>
          <a:prstGeom prst="rect">
            <a:avLst/>
          </a:prstGeom>
        </p:spPr>
      </p:pic>
      <p:pic>
        <p:nvPicPr>
          <p:cNvPr id="10" name="Picture 9"/>
          <p:cNvPicPr>
            <a:picLocks noChangeAspect="1"/>
          </p:cNvPicPr>
          <p:nvPr/>
        </p:nvPicPr>
        <p:blipFill>
          <a:blip r:embed="rId5"/>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3892289" y="914853"/>
            <a:ext cx="11753111"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b="1" dirty="0">
                <a:solidFill>
                  <a:schemeClr val="bg1"/>
                </a:solidFill>
                <a:latin typeface="Unify Sans Semibold"/>
              </a:rPr>
              <a:t>Choose your campaign objective</a:t>
            </a:r>
          </a:p>
        </p:txBody>
      </p:sp>
      <p:sp>
        <p:nvSpPr>
          <p:cNvPr id="5" name="Rectangle 4">
            <a:extLst>
              <a:ext uri="{FF2B5EF4-FFF2-40B4-BE49-F238E27FC236}">
                <a16:creationId xmlns:a16="http://schemas.microsoft.com/office/drawing/2014/main" id="{8DD8DC6C-7CAB-4454-A876-8862A8BDB981}"/>
              </a:ext>
            </a:extLst>
          </p:cNvPr>
          <p:cNvSpPr/>
          <p:nvPr/>
        </p:nvSpPr>
        <p:spPr>
          <a:xfrm>
            <a:off x="711309" y="2845733"/>
            <a:ext cx="9035942" cy="5478423"/>
          </a:xfrm>
          <a:prstGeom prst="rect">
            <a:avLst/>
          </a:prstGeom>
        </p:spPr>
        <p:txBody>
          <a:bodyPr wrap="square">
            <a:spAutoFit/>
          </a:bodyPr>
          <a:lstStyle/>
          <a:p>
            <a:r>
              <a:rPr lang="en-US" sz="4400" b="1" dirty="0"/>
              <a:t>Conversion</a:t>
            </a:r>
          </a:p>
          <a:p>
            <a:r>
              <a:rPr lang="en-US" sz="3600" dirty="0"/>
              <a:t>The objectives in this category are designed to get people to purchase or use your product or service. You may opt to:</a:t>
            </a:r>
          </a:p>
          <a:p>
            <a:pPr marL="571500" indent="-571500">
              <a:buFont typeface="Arial" panose="020B0604020202020204" pitchFamily="34" charset="0"/>
              <a:buChar char="•"/>
            </a:pPr>
            <a:r>
              <a:rPr lang="en-US" sz="3600" dirty="0"/>
              <a:t>Increase engagements on your website</a:t>
            </a:r>
          </a:p>
          <a:p>
            <a:pPr marL="571500" indent="-571500">
              <a:buFont typeface="Arial" panose="020B0604020202020204" pitchFamily="34" charset="0"/>
              <a:buChar char="•"/>
            </a:pPr>
            <a:r>
              <a:rPr lang="en-US" sz="3600" dirty="0"/>
              <a:t>Get people to claim your offer</a:t>
            </a:r>
          </a:p>
          <a:p>
            <a:pPr marL="571500" indent="-571500">
              <a:buFont typeface="Arial" panose="020B0604020202020204" pitchFamily="34" charset="0"/>
              <a:buChar char="•"/>
            </a:pPr>
            <a:r>
              <a:rPr lang="en-US" sz="3600" dirty="0"/>
              <a:t>Increase product or catalog sales</a:t>
            </a:r>
          </a:p>
          <a:p>
            <a:pPr marL="571500" indent="-571500">
              <a:buFont typeface="Arial" panose="020B0604020202020204" pitchFamily="34" charset="0"/>
              <a:buChar char="•"/>
            </a:pPr>
            <a:r>
              <a:rPr lang="en-US" sz="3600" dirty="0"/>
              <a:t>Get people to visit your shops</a:t>
            </a:r>
          </a:p>
          <a:p>
            <a:pPr>
              <a:buFont typeface="Arial" panose="020B0604020202020204" pitchFamily="34" charset="0"/>
              <a:buChar char="•"/>
            </a:pPr>
            <a:endParaRPr lang="en-US" sz="5400" b="0" i="0" dirty="0">
              <a:solidFill>
                <a:srgbClr val="231F20"/>
              </a:solidFill>
              <a:effectLst/>
              <a:latin typeface="Roboto"/>
            </a:endParaRPr>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6" name="Picture 5">
            <a:extLst>
              <a:ext uri="{FF2B5EF4-FFF2-40B4-BE49-F238E27FC236}">
                <a16:creationId xmlns:a16="http://schemas.microsoft.com/office/drawing/2014/main" id="{191EE611-4B0C-41E7-8536-C8F109592373}"/>
              </a:ext>
            </a:extLst>
          </p:cNvPr>
          <p:cNvPicPr>
            <a:picLocks noChangeAspect="1"/>
          </p:cNvPicPr>
          <p:nvPr/>
        </p:nvPicPr>
        <p:blipFill>
          <a:blip r:embed="rId7"/>
          <a:stretch>
            <a:fillRect/>
          </a:stretch>
        </p:blipFill>
        <p:spPr>
          <a:xfrm>
            <a:off x="10407776" y="2230820"/>
            <a:ext cx="9369274" cy="5478423"/>
          </a:xfrm>
          <a:prstGeom prst="rect">
            <a:avLst/>
          </a:prstGeom>
        </p:spPr>
      </p:pic>
      <p:pic>
        <p:nvPicPr>
          <p:cNvPr id="7" name="Picture 6">
            <a:extLst>
              <a:ext uri="{FF2B5EF4-FFF2-40B4-BE49-F238E27FC236}">
                <a16:creationId xmlns:a16="http://schemas.microsoft.com/office/drawing/2014/main" id="{007995D0-6040-472C-83FE-3A9B6ACE755F}"/>
              </a:ext>
            </a:extLst>
          </p:cNvPr>
          <p:cNvPicPr>
            <a:picLocks noChangeAspect="1"/>
          </p:cNvPicPr>
          <p:nvPr/>
        </p:nvPicPr>
        <p:blipFill>
          <a:blip r:embed="rId8"/>
          <a:stretch>
            <a:fillRect/>
          </a:stretch>
        </p:blipFill>
        <p:spPr>
          <a:xfrm>
            <a:off x="7958907" y="6723529"/>
            <a:ext cx="3786187" cy="4567464"/>
          </a:xfrm>
          <a:prstGeom prst="rect">
            <a:avLst/>
          </a:prstGeom>
        </p:spPr>
      </p:pic>
      <p:pic>
        <p:nvPicPr>
          <p:cNvPr id="19" name="Content Placeholder 3">
            <a:extLst>
              <a:ext uri="{FF2B5EF4-FFF2-40B4-BE49-F238E27FC236}">
                <a16:creationId xmlns:a16="http://schemas.microsoft.com/office/drawing/2014/main" id="{9DCD7422-E5E2-4EC7-9886-7B909F07C7D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96362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2185007" y="10981751"/>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5" name="Rectangle 4">
            <a:extLst>
              <a:ext uri="{FF2B5EF4-FFF2-40B4-BE49-F238E27FC236}">
                <a16:creationId xmlns:a16="http://schemas.microsoft.com/office/drawing/2014/main" id="{8DD8DC6C-7CAB-4454-A876-8862A8BDB981}"/>
              </a:ext>
            </a:extLst>
          </p:cNvPr>
          <p:cNvSpPr/>
          <p:nvPr/>
        </p:nvSpPr>
        <p:spPr>
          <a:xfrm>
            <a:off x="831851" y="3469353"/>
            <a:ext cx="6705600" cy="3416320"/>
          </a:xfrm>
          <a:prstGeom prst="rect">
            <a:avLst/>
          </a:prstGeom>
        </p:spPr>
        <p:txBody>
          <a:bodyPr wrap="square">
            <a:spAutoFit/>
          </a:bodyPr>
          <a:lstStyle/>
          <a:p>
            <a:r>
              <a:rPr lang="en-US" sz="3600" dirty="0"/>
              <a:t>Once you’ve selected your marketing objective, you’ll be asked to name your campaign. Make sure to make your campaign name something recognizable to everyone working on the ads.</a:t>
            </a:r>
            <a:endParaRPr lang="en-US" sz="8800" b="0" i="0" dirty="0">
              <a:solidFill>
                <a:srgbClr val="231F20"/>
              </a:solidFill>
              <a:effectLst/>
              <a:latin typeface="Roboto"/>
            </a:endParaRP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6" name="Picture 5">
            <a:extLst>
              <a:ext uri="{FF2B5EF4-FFF2-40B4-BE49-F238E27FC236}">
                <a16:creationId xmlns:a16="http://schemas.microsoft.com/office/drawing/2014/main" id="{85F93277-0F0D-466D-8CB1-DC8EBCC82AC9}"/>
              </a:ext>
            </a:extLst>
          </p:cNvPr>
          <p:cNvPicPr>
            <a:picLocks noChangeAspect="1"/>
          </p:cNvPicPr>
          <p:nvPr/>
        </p:nvPicPr>
        <p:blipFill>
          <a:blip r:embed="rId8"/>
          <a:stretch>
            <a:fillRect/>
          </a:stretch>
        </p:blipFill>
        <p:spPr>
          <a:xfrm>
            <a:off x="10750550" y="213370"/>
            <a:ext cx="9353550" cy="11106150"/>
          </a:xfrm>
          <a:prstGeom prst="rect">
            <a:avLst/>
          </a:prstGeom>
        </p:spPr>
      </p:pic>
      <p:pic>
        <p:nvPicPr>
          <p:cNvPr id="19" name="Content Placeholder 3">
            <a:extLst>
              <a:ext uri="{FF2B5EF4-FFF2-40B4-BE49-F238E27FC236}">
                <a16:creationId xmlns:a16="http://schemas.microsoft.com/office/drawing/2014/main" id="{6E78B826-EECB-4841-B042-6D87FA08701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091765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906105" y="407468"/>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006711" y="864537"/>
            <a:ext cx="11142968"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b="1" dirty="0">
                <a:solidFill>
                  <a:schemeClr val="bg1"/>
                </a:solidFill>
              </a:rPr>
              <a:t>Campaign settings</a:t>
            </a:r>
          </a:p>
        </p:txBody>
      </p:sp>
      <p:sp>
        <p:nvSpPr>
          <p:cNvPr id="5" name="Rectangle 4">
            <a:extLst>
              <a:ext uri="{FF2B5EF4-FFF2-40B4-BE49-F238E27FC236}">
                <a16:creationId xmlns:a16="http://schemas.microsoft.com/office/drawing/2014/main" id="{8DD8DC6C-7CAB-4454-A876-8862A8BDB981}"/>
              </a:ext>
            </a:extLst>
          </p:cNvPr>
          <p:cNvSpPr/>
          <p:nvPr/>
        </p:nvSpPr>
        <p:spPr>
          <a:xfrm>
            <a:off x="831850" y="3063875"/>
            <a:ext cx="8312698" cy="6740307"/>
          </a:xfrm>
          <a:prstGeom prst="rect">
            <a:avLst/>
          </a:prstGeom>
        </p:spPr>
        <p:txBody>
          <a:bodyPr wrap="square">
            <a:spAutoFit/>
          </a:bodyPr>
          <a:lstStyle/>
          <a:p>
            <a:pPr fontAlgn="base"/>
            <a:r>
              <a:rPr lang="en-US" sz="4800" dirty="0"/>
              <a:t>Once you select your objective, you’ll see something like this:</a:t>
            </a:r>
          </a:p>
          <a:p>
            <a:pPr marL="571500" indent="-571500" fontAlgn="base">
              <a:buFont typeface="Arial" panose="020B0604020202020204" pitchFamily="34" charset="0"/>
              <a:buChar char="•"/>
            </a:pPr>
            <a:r>
              <a:rPr lang="en-US" sz="3600" b="1" dirty="0"/>
              <a:t>Campaign name: </a:t>
            </a:r>
            <a:r>
              <a:rPr lang="en-US" sz="3600" dirty="0"/>
              <a:t>Use whatever you want, as long as it makes sense to you.</a:t>
            </a:r>
          </a:p>
          <a:p>
            <a:pPr marL="571500" indent="-571500" fontAlgn="base">
              <a:buFont typeface="Arial" panose="020B0604020202020204" pitchFamily="34" charset="0"/>
              <a:buChar char="•"/>
            </a:pPr>
            <a:r>
              <a:rPr lang="en-US" sz="3600" b="1" dirty="0"/>
              <a:t>Special Ad Categories:</a:t>
            </a:r>
            <a:r>
              <a:rPr lang="en-US" sz="3600" dirty="0"/>
              <a:t> If you fall into any of those special categories, declare that here so you can take care of any further documentation you may need to provide, depending on Facebook advertising policies.</a:t>
            </a:r>
          </a:p>
          <a:p>
            <a:pPr fontAlgn="base"/>
            <a:endParaRPr lang="en-US" sz="4800" b="1" dirty="0"/>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6" name="Picture 5">
            <a:extLst>
              <a:ext uri="{FF2B5EF4-FFF2-40B4-BE49-F238E27FC236}">
                <a16:creationId xmlns:a16="http://schemas.microsoft.com/office/drawing/2014/main" id="{3B931F64-D697-499C-87E3-A0A8D6C0365A}"/>
              </a:ext>
            </a:extLst>
          </p:cNvPr>
          <p:cNvPicPr>
            <a:picLocks noChangeAspect="1"/>
          </p:cNvPicPr>
          <p:nvPr/>
        </p:nvPicPr>
        <p:blipFill>
          <a:blip r:embed="rId8"/>
          <a:stretch>
            <a:fillRect/>
          </a:stretch>
        </p:blipFill>
        <p:spPr>
          <a:xfrm>
            <a:off x="9900545" y="447195"/>
            <a:ext cx="10136490" cy="10907528"/>
          </a:xfrm>
          <a:prstGeom prst="rect">
            <a:avLst/>
          </a:prstGeom>
        </p:spPr>
      </p:pic>
      <p:pic>
        <p:nvPicPr>
          <p:cNvPr id="19" name="Content Placeholder 3">
            <a:extLst>
              <a:ext uri="{FF2B5EF4-FFF2-40B4-BE49-F238E27FC236}">
                <a16:creationId xmlns:a16="http://schemas.microsoft.com/office/drawing/2014/main" id="{17395BEF-450D-41E4-9622-E2C61271048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5374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906105" y="407468"/>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006711" y="864537"/>
            <a:ext cx="11142968"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b="1" dirty="0">
                <a:solidFill>
                  <a:schemeClr val="bg1"/>
                </a:solidFill>
              </a:rPr>
              <a:t>Campaign settings</a:t>
            </a:r>
          </a:p>
        </p:txBody>
      </p:sp>
      <p:sp>
        <p:nvSpPr>
          <p:cNvPr id="5" name="Rectangle 4">
            <a:extLst>
              <a:ext uri="{FF2B5EF4-FFF2-40B4-BE49-F238E27FC236}">
                <a16:creationId xmlns:a16="http://schemas.microsoft.com/office/drawing/2014/main" id="{8DD8DC6C-7CAB-4454-A876-8862A8BDB981}"/>
              </a:ext>
            </a:extLst>
          </p:cNvPr>
          <p:cNvSpPr/>
          <p:nvPr/>
        </p:nvSpPr>
        <p:spPr>
          <a:xfrm>
            <a:off x="609992" y="2591461"/>
            <a:ext cx="8832458" cy="7848302"/>
          </a:xfrm>
          <a:prstGeom prst="rect">
            <a:avLst/>
          </a:prstGeom>
        </p:spPr>
        <p:txBody>
          <a:bodyPr wrap="square">
            <a:spAutoFit/>
          </a:bodyPr>
          <a:lstStyle/>
          <a:p>
            <a:pPr marL="571500" indent="-571500" fontAlgn="base">
              <a:buFont typeface="Arial" panose="020B0604020202020204" pitchFamily="34" charset="0"/>
              <a:buChar char="•"/>
            </a:pPr>
            <a:r>
              <a:rPr lang="en-US" sz="3600" b="1" dirty="0"/>
              <a:t>Campaign details:</a:t>
            </a:r>
            <a:r>
              <a:rPr lang="en-US" sz="3600" dirty="0"/>
              <a:t> Here you can change your objective if you need to, and you can also select a campaign spending limit (if you go with a daily budget—more on budgets in a bit).</a:t>
            </a:r>
          </a:p>
          <a:p>
            <a:pPr marL="571500" indent="-571500" fontAlgn="base">
              <a:buFont typeface="Arial" panose="020B0604020202020204" pitchFamily="34" charset="0"/>
              <a:buChar char="•"/>
            </a:pPr>
            <a:r>
              <a:rPr lang="en-US" sz="3600" b="1" dirty="0"/>
              <a:t>A/B test: </a:t>
            </a:r>
            <a:r>
              <a:rPr lang="en-US" sz="3600" dirty="0"/>
              <a:t>We’re going to skip this for now, but you can learn more in our guide to </a:t>
            </a:r>
            <a:r>
              <a:rPr lang="en-US" sz="3600" dirty="0">
                <a:hlinkClick r:id="rId7"/>
              </a:rPr>
              <a:t>Facebook A/B testing</a:t>
            </a:r>
            <a:r>
              <a:rPr lang="en-US" sz="3600" dirty="0"/>
              <a:t>.</a:t>
            </a:r>
          </a:p>
          <a:p>
            <a:pPr marL="571500" indent="-571500" fontAlgn="base">
              <a:buFont typeface="Arial" panose="020B0604020202020204" pitchFamily="34" charset="0"/>
              <a:buChar char="•"/>
            </a:pPr>
            <a:r>
              <a:rPr lang="en-US" sz="3600" b="1" dirty="0"/>
              <a:t>Campaign Budget Optimization:</a:t>
            </a:r>
            <a:r>
              <a:rPr lang="en-US" sz="3600" dirty="0"/>
              <a:t> With this setting turned on, instead of choosing your budget separately for each ad set within a campaign, Facebook will decide which ad sets should receive a higher percentage of the spend based on performance. </a:t>
            </a:r>
          </a:p>
        </p:txBody>
      </p:sp>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6" name="Picture 5">
            <a:extLst>
              <a:ext uri="{FF2B5EF4-FFF2-40B4-BE49-F238E27FC236}">
                <a16:creationId xmlns:a16="http://schemas.microsoft.com/office/drawing/2014/main" id="{3B931F64-D697-499C-87E3-A0A8D6C0365A}"/>
              </a:ext>
            </a:extLst>
          </p:cNvPr>
          <p:cNvPicPr>
            <a:picLocks noChangeAspect="1"/>
          </p:cNvPicPr>
          <p:nvPr/>
        </p:nvPicPr>
        <p:blipFill>
          <a:blip r:embed="rId9"/>
          <a:stretch>
            <a:fillRect/>
          </a:stretch>
        </p:blipFill>
        <p:spPr>
          <a:xfrm>
            <a:off x="9900545" y="447195"/>
            <a:ext cx="10136490" cy="10907528"/>
          </a:xfrm>
          <a:prstGeom prst="rect">
            <a:avLst/>
          </a:prstGeom>
        </p:spPr>
      </p:pic>
      <p:pic>
        <p:nvPicPr>
          <p:cNvPr id="19" name="Content Placeholder 3">
            <a:extLst>
              <a:ext uri="{FF2B5EF4-FFF2-40B4-BE49-F238E27FC236}">
                <a16:creationId xmlns:a16="http://schemas.microsoft.com/office/drawing/2014/main" id="{770CD886-1C7D-4588-92DF-2126EF1E9C7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566135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906105" y="407468"/>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006711" y="864537"/>
            <a:ext cx="11142968"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dirty="0">
                <a:solidFill>
                  <a:schemeClr val="bg1"/>
                </a:solidFill>
              </a:rPr>
              <a:t>Create your Facebook ad set</a:t>
            </a:r>
          </a:p>
        </p:txBody>
      </p:sp>
      <p:sp>
        <p:nvSpPr>
          <p:cNvPr id="5" name="Rectangle 4">
            <a:extLst>
              <a:ext uri="{FF2B5EF4-FFF2-40B4-BE49-F238E27FC236}">
                <a16:creationId xmlns:a16="http://schemas.microsoft.com/office/drawing/2014/main" id="{8DD8DC6C-7CAB-4454-A876-8862A8BDB981}"/>
              </a:ext>
            </a:extLst>
          </p:cNvPr>
          <p:cNvSpPr/>
          <p:nvPr/>
        </p:nvSpPr>
        <p:spPr>
          <a:xfrm>
            <a:off x="609992" y="2591461"/>
            <a:ext cx="8832458" cy="7478970"/>
          </a:xfrm>
          <a:prstGeom prst="rect">
            <a:avLst/>
          </a:prstGeom>
        </p:spPr>
        <p:txBody>
          <a:bodyPr wrap="square">
            <a:spAutoFit/>
          </a:bodyPr>
          <a:lstStyle/>
          <a:p>
            <a:pPr marL="457200" indent="-457200" fontAlgn="base">
              <a:buFont typeface="Arial" panose="020B0604020202020204" pitchFamily="34" charset="0"/>
              <a:buChar char="•"/>
            </a:pPr>
            <a:r>
              <a:rPr lang="en-US" sz="3200" b="1" dirty="0"/>
              <a:t>Traffic:</a:t>
            </a:r>
            <a:r>
              <a:rPr lang="en-US" sz="3200" dirty="0"/>
              <a:t> Choose where you want to drive traffic. This is because I chose a traffic campaign for my objective, but this window may look different for different objectives.</a:t>
            </a:r>
          </a:p>
          <a:p>
            <a:pPr marL="457200" indent="-457200" fontAlgn="base">
              <a:buFont typeface="Arial" panose="020B0604020202020204" pitchFamily="34" charset="0"/>
              <a:buChar char="•"/>
            </a:pPr>
            <a:r>
              <a:rPr lang="en-US" sz="3200" b="1" dirty="0"/>
              <a:t>Dynamic creative.</a:t>
            </a:r>
            <a:r>
              <a:rPr lang="en-US" sz="3200" dirty="0"/>
              <a:t> </a:t>
            </a:r>
            <a:r>
              <a:rPr lang="en-US" sz="3200" dirty="0">
                <a:hlinkClick r:id="rId7"/>
              </a:rPr>
              <a:t>Facebook dynamic ads</a:t>
            </a:r>
            <a:r>
              <a:rPr lang="en-US" sz="3200" dirty="0"/>
              <a:t> operate similar to </a:t>
            </a:r>
            <a:r>
              <a:rPr lang="en-US" sz="3200" dirty="0">
                <a:hlinkClick r:id="rId8"/>
              </a:rPr>
              <a:t>responsive search ads</a:t>
            </a:r>
            <a:r>
              <a:rPr lang="en-US" sz="3200" dirty="0"/>
              <a:t>, where you provide the assets (images, videos, headlines, descriptions, etc.) and Facebook will mix and match them into different combinations. For simplicity’s sake, I will not opt into this setting.</a:t>
            </a:r>
          </a:p>
          <a:p>
            <a:pPr marL="457200" indent="-457200" fontAlgn="base">
              <a:buFont typeface="Arial" panose="020B0604020202020204" pitchFamily="34" charset="0"/>
              <a:buChar char="•"/>
            </a:pPr>
            <a:r>
              <a:rPr lang="en-US" sz="3200" b="1" dirty="0"/>
              <a:t>Optimization &amp; delivery.</a:t>
            </a:r>
            <a:r>
              <a:rPr lang="en-US" sz="3200" dirty="0"/>
              <a:t> This is where you tell the algorithm what you see as success for your ad set so that Facebook can further refine who it shows your ads to.</a:t>
            </a:r>
          </a:p>
        </p:txBody>
      </p:sp>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7" name="Picture 6">
            <a:extLst>
              <a:ext uri="{FF2B5EF4-FFF2-40B4-BE49-F238E27FC236}">
                <a16:creationId xmlns:a16="http://schemas.microsoft.com/office/drawing/2014/main" id="{7C6B70AB-BB2C-4532-AFFD-DAD79DC7F450}"/>
              </a:ext>
            </a:extLst>
          </p:cNvPr>
          <p:cNvPicPr>
            <a:picLocks noChangeAspect="1"/>
          </p:cNvPicPr>
          <p:nvPr/>
        </p:nvPicPr>
        <p:blipFill>
          <a:blip r:embed="rId10"/>
          <a:stretch>
            <a:fillRect/>
          </a:stretch>
        </p:blipFill>
        <p:spPr>
          <a:xfrm>
            <a:off x="9442450" y="2301601"/>
            <a:ext cx="10814824" cy="8128413"/>
          </a:xfrm>
          <a:prstGeom prst="rect">
            <a:avLst/>
          </a:prstGeom>
        </p:spPr>
      </p:pic>
      <p:pic>
        <p:nvPicPr>
          <p:cNvPr id="19" name="Content Placeholder 3">
            <a:extLst>
              <a:ext uri="{FF2B5EF4-FFF2-40B4-BE49-F238E27FC236}">
                <a16:creationId xmlns:a16="http://schemas.microsoft.com/office/drawing/2014/main" id="{33746225-1FD3-4748-B760-1BA3CA3AD37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463534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906105" y="407468"/>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006711" y="864537"/>
            <a:ext cx="11142968"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000" b="1" dirty="0">
                <a:solidFill>
                  <a:schemeClr val="bg1"/>
                </a:solidFill>
              </a:rPr>
              <a:t>Campaign settings</a:t>
            </a:r>
          </a:p>
        </p:txBody>
      </p:sp>
      <p:sp>
        <p:nvSpPr>
          <p:cNvPr id="5" name="Rectangle 4">
            <a:extLst>
              <a:ext uri="{FF2B5EF4-FFF2-40B4-BE49-F238E27FC236}">
                <a16:creationId xmlns:a16="http://schemas.microsoft.com/office/drawing/2014/main" id="{8DD8DC6C-7CAB-4454-A876-8862A8BDB981}"/>
              </a:ext>
            </a:extLst>
          </p:cNvPr>
          <p:cNvSpPr/>
          <p:nvPr/>
        </p:nvSpPr>
        <p:spPr>
          <a:xfrm>
            <a:off x="609992" y="2591461"/>
            <a:ext cx="8832458" cy="3600986"/>
          </a:xfrm>
          <a:prstGeom prst="rect">
            <a:avLst/>
          </a:prstGeom>
        </p:spPr>
        <p:txBody>
          <a:bodyPr wrap="square">
            <a:spAutoFit/>
          </a:bodyPr>
          <a:lstStyle/>
          <a:p>
            <a:pPr fontAlgn="base"/>
            <a:r>
              <a:rPr lang="en-US" sz="3600" dirty="0"/>
              <a:t>The options here will vary depending on your campaign objective, but here is a quick guide on how to choose:</a:t>
            </a:r>
          </a:p>
          <a:p>
            <a:br>
              <a:rPr lang="en-US" sz="6000" dirty="0"/>
            </a:br>
            <a:endParaRPr lang="en-US" sz="6000" dirty="0"/>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7" name="Picture 6">
            <a:extLst>
              <a:ext uri="{FF2B5EF4-FFF2-40B4-BE49-F238E27FC236}">
                <a16:creationId xmlns:a16="http://schemas.microsoft.com/office/drawing/2014/main" id="{DF6F8658-D7F2-40BB-B697-EA11799DFD38}"/>
              </a:ext>
            </a:extLst>
          </p:cNvPr>
          <p:cNvPicPr>
            <a:picLocks noChangeAspect="1"/>
          </p:cNvPicPr>
          <p:nvPr/>
        </p:nvPicPr>
        <p:blipFill>
          <a:blip r:embed="rId8"/>
          <a:stretch>
            <a:fillRect/>
          </a:stretch>
        </p:blipFill>
        <p:spPr>
          <a:xfrm>
            <a:off x="3498850" y="4395168"/>
            <a:ext cx="9936230" cy="5796134"/>
          </a:xfrm>
          <a:prstGeom prst="rect">
            <a:avLst/>
          </a:prstGeom>
        </p:spPr>
      </p:pic>
      <p:pic>
        <p:nvPicPr>
          <p:cNvPr id="19" name="Content Placeholder 3">
            <a:extLst>
              <a:ext uri="{FF2B5EF4-FFF2-40B4-BE49-F238E27FC236}">
                <a16:creationId xmlns:a16="http://schemas.microsoft.com/office/drawing/2014/main" id="{11C9C585-A16A-4989-9D10-8915E2E1983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424660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3222692" y="932802"/>
            <a:ext cx="11142968" cy="7652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ctr"/>
            <a:r>
              <a:rPr lang="en-US" sz="5400" b="1" dirty="0">
                <a:solidFill>
                  <a:schemeClr val="bg1"/>
                </a:solidFill>
              </a:rPr>
              <a:t>Set your campaign budget</a:t>
            </a:r>
          </a:p>
        </p:txBody>
      </p:sp>
      <p:sp>
        <p:nvSpPr>
          <p:cNvPr id="5" name="Rectangle 4">
            <a:extLst>
              <a:ext uri="{FF2B5EF4-FFF2-40B4-BE49-F238E27FC236}">
                <a16:creationId xmlns:a16="http://schemas.microsoft.com/office/drawing/2014/main" id="{8DD8DC6C-7CAB-4454-A876-8862A8BDB981}"/>
              </a:ext>
            </a:extLst>
          </p:cNvPr>
          <p:cNvSpPr/>
          <p:nvPr/>
        </p:nvSpPr>
        <p:spPr>
          <a:xfrm>
            <a:off x="831850" y="3063875"/>
            <a:ext cx="13944600" cy="8156079"/>
          </a:xfrm>
          <a:prstGeom prst="rect">
            <a:avLst/>
          </a:prstGeom>
        </p:spPr>
        <p:txBody>
          <a:bodyPr wrap="square">
            <a:spAutoFit/>
          </a:bodyPr>
          <a:lstStyle/>
          <a:p>
            <a:r>
              <a:rPr lang="en-US" sz="3600" dirty="0"/>
              <a:t>Now it’s time to choose how much you’d like to spend on your ad. When you set a budget, it’s important to remember that this figure represents the maximum amount of money you want to spend. You can set your budget per day or as a total amount for the campaign.</a:t>
            </a:r>
          </a:p>
          <a:p>
            <a:endParaRPr lang="en-US" sz="3600" dirty="0"/>
          </a:p>
          <a:p>
            <a:pPr marL="571500" indent="-571500">
              <a:buFont typeface="Arial" panose="020B0604020202020204" pitchFamily="34" charset="0"/>
              <a:buChar char="•"/>
            </a:pPr>
            <a:r>
              <a:rPr lang="en-US" sz="3600" b="1" dirty="0"/>
              <a:t>Daily</a:t>
            </a:r>
            <a:r>
              <a:rPr lang="en-US" sz="3600" dirty="0"/>
              <a:t>: A daily budget sets a limit on what you spend each day on your ads. Facebook will use the criteria you set to find the right place and time to show your ad to your target audience. Once your budget is reached, the ads stop running for the day. The cycle starts again on the next day.</a:t>
            </a:r>
          </a:p>
          <a:p>
            <a:pPr lvl="6" fontAlgn="base"/>
            <a:r>
              <a:rPr lang="en-US" sz="3200" dirty="0"/>
              <a:t>Choose </a:t>
            </a:r>
            <a:r>
              <a:rPr lang="en-US" sz="3200" b="1" dirty="0"/>
              <a:t>daily budgets</a:t>
            </a:r>
            <a:r>
              <a:rPr lang="en-US" sz="3200" dirty="0"/>
              <a:t> when:</a:t>
            </a:r>
          </a:p>
          <a:p>
            <a:pPr lvl="6" fontAlgn="base"/>
            <a:r>
              <a:rPr lang="en-US" sz="3200" dirty="0"/>
              <a:t>Your campaign will be evergreen</a:t>
            </a:r>
          </a:p>
          <a:p>
            <a:pPr lvl="6" fontAlgn="base"/>
            <a:r>
              <a:rPr lang="en-US" sz="3200" dirty="0"/>
              <a:t>You want to maximize strong performance</a:t>
            </a:r>
          </a:p>
          <a:p>
            <a:pPr lvl="6" fontAlgn="base"/>
            <a:r>
              <a:rPr lang="en-US" sz="3200" dirty="0"/>
              <a:t>You expect to change your budget regularly</a:t>
            </a:r>
          </a:p>
          <a:p>
            <a:pPr marL="571500" indent="-571500">
              <a:buFont typeface="Arial" panose="020B0604020202020204" pitchFamily="34" charset="0"/>
              <a:buChar char="•"/>
            </a:pPr>
            <a:endParaRPr lang="en-US" sz="3600" dirty="0"/>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19" name="Content Placeholder 3">
            <a:extLst>
              <a:ext uri="{FF2B5EF4-FFF2-40B4-BE49-F238E27FC236}">
                <a16:creationId xmlns:a16="http://schemas.microsoft.com/office/drawing/2014/main" id="{45474EDB-6AE5-48B6-9DE6-D90E82DDFF5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064861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12850" y="463117"/>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2990774" y="10898053"/>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2195504" y="1065409"/>
            <a:ext cx="10100487" cy="682110"/>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ctr"/>
            <a:r>
              <a:rPr lang="en-US" sz="4800" b="1" dirty="0">
                <a:solidFill>
                  <a:schemeClr val="bg1"/>
                </a:solidFill>
              </a:rPr>
              <a:t>Set your campaign budget</a:t>
            </a:r>
          </a:p>
        </p:txBody>
      </p:sp>
      <p:sp>
        <p:nvSpPr>
          <p:cNvPr id="5" name="Rectangle 4">
            <a:extLst>
              <a:ext uri="{FF2B5EF4-FFF2-40B4-BE49-F238E27FC236}">
                <a16:creationId xmlns:a16="http://schemas.microsoft.com/office/drawing/2014/main" id="{8DD8DC6C-7CAB-4454-A876-8862A8BDB981}"/>
              </a:ext>
            </a:extLst>
          </p:cNvPr>
          <p:cNvSpPr/>
          <p:nvPr/>
        </p:nvSpPr>
        <p:spPr>
          <a:xfrm>
            <a:off x="831851" y="3469353"/>
            <a:ext cx="8001000" cy="6494085"/>
          </a:xfrm>
          <a:prstGeom prst="rect">
            <a:avLst/>
          </a:prstGeom>
        </p:spPr>
        <p:txBody>
          <a:bodyPr wrap="square">
            <a:spAutoFit/>
          </a:bodyPr>
          <a:lstStyle/>
          <a:p>
            <a:r>
              <a:rPr lang="en-US" sz="3600" b="1" dirty="0"/>
              <a:t>Lifetime</a:t>
            </a:r>
            <a:r>
              <a:rPr lang="en-US" sz="3600" dirty="0"/>
              <a:t>: A lifetime budget is the maximum that you’ll spend during the entire time you run your ad campaign. You give Facebook a number and an end date, and it will spend the money based on ad performance. Once your budget is reached, the campaign ends.</a:t>
            </a:r>
          </a:p>
          <a:p>
            <a:pPr lvl="2" fontAlgn="base"/>
            <a:r>
              <a:rPr lang="en-US" sz="3200" dirty="0"/>
              <a:t>Choose </a:t>
            </a:r>
            <a:r>
              <a:rPr lang="en-US" sz="3200" b="1" dirty="0"/>
              <a:t>lifetime budgets</a:t>
            </a:r>
            <a:r>
              <a:rPr lang="en-US" sz="3200" dirty="0"/>
              <a:t> when:</a:t>
            </a:r>
          </a:p>
          <a:p>
            <a:pPr lvl="2" fontAlgn="base"/>
            <a:r>
              <a:rPr lang="en-US" sz="3200" dirty="0"/>
              <a:t>You need to run your ads on a schedule</a:t>
            </a:r>
          </a:p>
          <a:p>
            <a:pPr lvl="2" fontAlgn="base"/>
            <a:r>
              <a:rPr lang="en-US" sz="3200" dirty="0"/>
              <a:t>Your campaign has a set budget and end date</a:t>
            </a:r>
          </a:p>
          <a:p>
            <a:endParaRPr lang="en-US" sz="3600" dirty="0"/>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6" name="Picture 5">
            <a:extLst>
              <a:ext uri="{FF2B5EF4-FFF2-40B4-BE49-F238E27FC236}">
                <a16:creationId xmlns:a16="http://schemas.microsoft.com/office/drawing/2014/main" id="{708BA02F-2C1B-419C-9D90-8F6FF5371508}"/>
              </a:ext>
            </a:extLst>
          </p:cNvPr>
          <p:cNvPicPr>
            <a:picLocks noChangeAspect="1"/>
          </p:cNvPicPr>
          <p:nvPr/>
        </p:nvPicPr>
        <p:blipFill>
          <a:blip r:embed="rId8"/>
          <a:stretch>
            <a:fillRect/>
          </a:stretch>
        </p:blipFill>
        <p:spPr>
          <a:xfrm>
            <a:off x="10840287" y="447195"/>
            <a:ext cx="9372600" cy="10382250"/>
          </a:xfrm>
          <a:prstGeom prst="rect">
            <a:avLst/>
          </a:prstGeom>
        </p:spPr>
      </p:pic>
      <p:pic>
        <p:nvPicPr>
          <p:cNvPr id="20" name="Content Placeholder 3">
            <a:extLst>
              <a:ext uri="{FF2B5EF4-FFF2-40B4-BE49-F238E27FC236}">
                <a16:creationId xmlns:a16="http://schemas.microsoft.com/office/drawing/2014/main" id="{4060343C-B9F3-4039-AA1F-D99426E0936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137294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687539" y="835942"/>
            <a:ext cx="11142968"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b="1" dirty="0">
                <a:solidFill>
                  <a:schemeClr val="bg1"/>
                </a:solidFill>
              </a:rPr>
              <a:t>Schedule</a:t>
            </a:r>
            <a:endParaRPr lang="en-US" dirty="0">
              <a:solidFill>
                <a:schemeClr val="bg1"/>
              </a:solidFill>
            </a:endParaRPr>
          </a:p>
        </p:txBody>
      </p:sp>
      <p:sp>
        <p:nvSpPr>
          <p:cNvPr id="5" name="Rectangle 4">
            <a:extLst>
              <a:ext uri="{FF2B5EF4-FFF2-40B4-BE49-F238E27FC236}">
                <a16:creationId xmlns:a16="http://schemas.microsoft.com/office/drawing/2014/main" id="{8DD8DC6C-7CAB-4454-A876-8862A8BDB981}"/>
              </a:ext>
            </a:extLst>
          </p:cNvPr>
          <p:cNvSpPr/>
          <p:nvPr/>
        </p:nvSpPr>
        <p:spPr>
          <a:xfrm>
            <a:off x="831850" y="3063875"/>
            <a:ext cx="13944600" cy="5078313"/>
          </a:xfrm>
          <a:prstGeom prst="rect">
            <a:avLst/>
          </a:prstGeom>
        </p:spPr>
        <p:txBody>
          <a:bodyPr wrap="square">
            <a:spAutoFit/>
          </a:bodyPr>
          <a:lstStyle/>
          <a:p>
            <a:pPr algn="just"/>
            <a:r>
              <a:rPr lang="en-US" sz="3600" dirty="0"/>
              <a:t>Choose whether or not you want your campaign to run immediately and continuously, or if you want to customize the start and end dates. </a:t>
            </a:r>
          </a:p>
          <a:p>
            <a:pPr algn="just"/>
            <a:r>
              <a:rPr lang="en-US" sz="3600" dirty="0"/>
              <a:t>You can also set parameters so that your ads only run during specific hours and days of the week. </a:t>
            </a:r>
          </a:p>
          <a:p>
            <a:pPr algn="just"/>
            <a:r>
              <a:rPr lang="en-US" sz="3600" dirty="0"/>
              <a:t>You also have the option here to set up your </a:t>
            </a:r>
            <a:r>
              <a:rPr lang="en-US" sz="3600" dirty="0">
                <a:hlinkClick r:id="rId7"/>
              </a:rPr>
              <a:t>ad scheduling</a:t>
            </a:r>
            <a:r>
              <a:rPr lang="en-US" sz="3600" dirty="0"/>
              <a:t> which is fairly easy on Facebook. </a:t>
            </a:r>
          </a:p>
          <a:p>
            <a:pPr algn="just"/>
            <a:r>
              <a:rPr lang="en-US" sz="3600" dirty="0"/>
              <a:t>You can tell Facebook to only run your ads when it makes sense for your business (such as only during your operating hours) or audience (such as only running your breakfast cafe ads in the morning).</a:t>
            </a:r>
            <a:endParaRPr lang="en-US" sz="6000" dirty="0"/>
          </a:p>
        </p:txBody>
      </p:sp>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19" name="Content Placeholder 3">
            <a:extLst>
              <a:ext uri="{FF2B5EF4-FFF2-40B4-BE49-F238E27FC236}">
                <a16:creationId xmlns:a16="http://schemas.microsoft.com/office/drawing/2014/main" id="{8AA013C3-BF8F-4AC6-BC20-956B26C8947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091736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3737893" y="951204"/>
            <a:ext cx="11142968"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b="1" dirty="0">
                <a:solidFill>
                  <a:schemeClr val="bg1"/>
                </a:solidFill>
              </a:rPr>
              <a:t>Optimization and Pricing</a:t>
            </a:r>
            <a:endParaRPr lang="en-US" dirty="0">
              <a:solidFill>
                <a:schemeClr val="bg1"/>
              </a:solidFill>
            </a:endParaRPr>
          </a:p>
        </p:txBody>
      </p:sp>
      <p:sp>
        <p:nvSpPr>
          <p:cNvPr id="5" name="Rectangle 4">
            <a:extLst>
              <a:ext uri="{FF2B5EF4-FFF2-40B4-BE49-F238E27FC236}">
                <a16:creationId xmlns:a16="http://schemas.microsoft.com/office/drawing/2014/main" id="{8DD8DC6C-7CAB-4454-A876-8862A8BDB981}"/>
              </a:ext>
            </a:extLst>
          </p:cNvPr>
          <p:cNvSpPr/>
          <p:nvPr/>
        </p:nvSpPr>
        <p:spPr>
          <a:xfrm>
            <a:off x="953033" y="3124997"/>
            <a:ext cx="14812569" cy="6247864"/>
          </a:xfrm>
          <a:prstGeom prst="rect">
            <a:avLst/>
          </a:prstGeom>
        </p:spPr>
        <p:txBody>
          <a:bodyPr wrap="square">
            <a:spAutoFit/>
          </a:bodyPr>
          <a:lstStyle/>
          <a:p>
            <a:pPr marL="571500" indent="-571500" fontAlgn="base">
              <a:buFont typeface="Arial" panose="020B0604020202020204" pitchFamily="34" charset="0"/>
              <a:buChar char="•"/>
            </a:pPr>
            <a:r>
              <a:rPr lang="en-US" sz="4000" dirty="0"/>
              <a:t>Choose whether or not you want to bid for your objective, clicks, or impressions (This will alter how your ad is displayed and paid for.)</a:t>
            </a:r>
          </a:p>
          <a:p>
            <a:pPr marL="571500" indent="-571500" fontAlgn="base">
              <a:buFont typeface="Arial" panose="020B0604020202020204" pitchFamily="34" charset="0"/>
              <a:buChar char="•"/>
            </a:pPr>
            <a:r>
              <a:rPr lang="en-US" sz="4000" dirty="0"/>
              <a:t>By doing so, you’ll pay for your ad to be shown to people within your target audience that are more likely to complete your desired action, but Facebook will control what your maximum bid is.</a:t>
            </a:r>
          </a:p>
          <a:p>
            <a:pPr marL="571500" indent="-571500" fontAlgn="base">
              <a:buFont typeface="Arial" panose="020B0604020202020204" pitchFamily="34" charset="0"/>
              <a:buChar char="•"/>
            </a:pPr>
            <a:r>
              <a:rPr lang="en-US" sz="4000" dirty="0"/>
              <a:t>If you don’t want Facebook to set optimal bids for you, you’ll want to opt for manual bidding. This option awards you full control over how much you’re willing to pay per action completed. However, Facebook will provide a suggested bid based on other advertisers’ behavior to give you a sense of what you should shoot for.</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19" name="Content Placeholder 3">
            <a:extLst>
              <a:ext uri="{FF2B5EF4-FFF2-40B4-BE49-F238E27FC236}">
                <a16:creationId xmlns:a16="http://schemas.microsoft.com/office/drawing/2014/main" id="{A22951E4-A7F5-4EBA-A91E-890A160F080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833236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5044095" y="835942"/>
            <a:ext cx="11142968"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b="1" dirty="0">
                <a:solidFill>
                  <a:schemeClr val="bg1"/>
                </a:solidFill>
              </a:rPr>
              <a:t>Delivery</a:t>
            </a:r>
            <a:endParaRPr lang="en-US" dirty="0">
              <a:solidFill>
                <a:schemeClr val="bg1"/>
              </a:solidFill>
            </a:endParaRPr>
          </a:p>
        </p:txBody>
      </p:sp>
      <p:sp>
        <p:nvSpPr>
          <p:cNvPr id="5" name="Rectangle 4">
            <a:extLst>
              <a:ext uri="{FF2B5EF4-FFF2-40B4-BE49-F238E27FC236}">
                <a16:creationId xmlns:a16="http://schemas.microsoft.com/office/drawing/2014/main" id="{8DD8DC6C-7CAB-4454-A876-8862A8BDB981}"/>
              </a:ext>
            </a:extLst>
          </p:cNvPr>
          <p:cNvSpPr/>
          <p:nvPr/>
        </p:nvSpPr>
        <p:spPr>
          <a:xfrm>
            <a:off x="953033" y="3124997"/>
            <a:ext cx="14812569" cy="5078313"/>
          </a:xfrm>
          <a:prstGeom prst="rect">
            <a:avLst/>
          </a:prstGeom>
        </p:spPr>
        <p:txBody>
          <a:bodyPr wrap="square">
            <a:spAutoFit/>
          </a:bodyPr>
          <a:lstStyle/>
          <a:p>
            <a:pPr fontAlgn="base"/>
            <a:r>
              <a:rPr lang="en-US" sz="5400" dirty="0"/>
              <a:t>Delivery type falls under two categories: standard and accelerated. Standard delivery will show your ads throughout the day, while accelerated delivery helps you reach an audience quickly for time-sensitive ads.</a:t>
            </a:r>
          </a:p>
          <a:p>
            <a:pPr fontAlgn="base"/>
            <a:r>
              <a:rPr lang="en-US" sz="5400" dirty="0"/>
              <a:t>Note: this option requires manual bid pricing.</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19" name="Content Placeholder 3">
            <a:extLst>
              <a:ext uri="{FF2B5EF4-FFF2-40B4-BE49-F238E27FC236}">
                <a16:creationId xmlns:a16="http://schemas.microsoft.com/office/drawing/2014/main" id="{7BCE2B92-0821-43F8-B13A-C2C5C282F44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84364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3968957" y="932802"/>
            <a:ext cx="11142968" cy="9314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6600" dirty="0">
                <a:solidFill>
                  <a:schemeClr val="bg1"/>
                </a:solidFill>
              </a:rPr>
              <a:t>Choose your audience</a:t>
            </a:r>
          </a:p>
        </p:txBody>
      </p:sp>
      <p:sp>
        <p:nvSpPr>
          <p:cNvPr id="5" name="Rectangle 4">
            <a:extLst>
              <a:ext uri="{FF2B5EF4-FFF2-40B4-BE49-F238E27FC236}">
                <a16:creationId xmlns:a16="http://schemas.microsoft.com/office/drawing/2014/main" id="{8DD8DC6C-7CAB-4454-A876-8862A8BDB981}"/>
              </a:ext>
            </a:extLst>
          </p:cNvPr>
          <p:cNvSpPr/>
          <p:nvPr/>
        </p:nvSpPr>
        <p:spPr>
          <a:xfrm>
            <a:off x="978394" y="2766822"/>
            <a:ext cx="10318217" cy="7478970"/>
          </a:xfrm>
          <a:prstGeom prst="rect">
            <a:avLst/>
          </a:prstGeom>
        </p:spPr>
        <p:txBody>
          <a:bodyPr wrap="square">
            <a:spAutoFit/>
          </a:bodyPr>
          <a:lstStyle/>
          <a:p>
            <a:pPr fontAlgn="base"/>
            <a:r>
              <a:rPr lang="en-US" sz="3200" dirty="0"/>
              <a:t>Your next step is to configure your target audience. </a:t>
            </a:r>
          </a:p>
          <a:p>
            <a:pPr fontAlgn="base"/>
            <a:r>
              <a:rPr lang="en-US" sz="3200" dirty="0"/>
              <a:t>You can do this for each ad set that belongs to the same campaign.</a:t>
            </a:r>
          </a:p>
          <a:p>
            <a:r>
              <a:rPr lang="en-US" sz="3200" dirty="0"/>
              <a:t>Because it determines who Facebook will show your ad to, a strategically defined audience is crucial for the success of your Facebook Ads campaigns.</a:t>
            </a:r>
            <a:br>
              <a:rPr lang="en-US" sz="3200" dirty="0"/>
            </a:br>
            <a:br>
              <a:rPr lang="en-US" sz="3200" dirty="0"/>
            </a:br>
            <a:r>
              <a:rPr lang="en-US" sz="3200" dirty="0"/>
              <a:t>As mentioned earlier, the audience for your ad can be customized based on all the following demographics:</a:t>
            </a:r>
          </a:p>
          <a:p>
            <a:pPr marL="914400" lvl="1" indent="-457200">
              <a:buFont typeface="Arial" panose="020B0604020202020204" pitchFamily="34" charset="0"/>
              <a:buChar char="•"/>
            </a:pPr>
            <a:r>
              <a:rPr lang="en-US" sz="3200" dirty="0"/>
              <a:t>Location</a:t>
            </a:r>
          </a:p>
          <a:p>
            <a:pPr marL="914400" lvl="1" indent="-457200">
              <a:buFont typeface="Arial" panose="020B0604020202020204" pitchFamily="34" charset="0"/>
              <a:buChar char="•"/>
            </a:pPr>
            <a:r>
              <a:rPr lang="en-US" sz="3200" dirty="0"/>
              <a:t>Age</a:t>
            </a:r>
          </a:p>
          <a:p>
            <a:pPr marL="914400" lvl="1" indent="-457200">
              <a:buFont typeface="Arial" panose="020B0604020202020204" pitchFamily="34" charset="0"/>
              <a:buChar char="•"/>
            </a:pPr>
            <a:r>
              <a:rPr lang="en-US" sz="3200" dirty="0"/>
              <a:t>Gender</a:t>
            </a:r>
          </a:p>
          <a:p>
            <a:pPr marL="914400" lvl="1" indent="-457200">
              <a:buFont typeface="Arial" panose="020B0604020202020204" pitchFamily="34" charset="0"/>
              <a:buChar char="•"/>
            </a:pPr>
            <a:r>
              <a:rPr lang="en-US" sz="3200" dirty="0"/>
              <a:t>Languages</a:t>
            </a:r>
          </a:p>
          <a:p>
            <a:pPr marL="914400" lvl="1" indent="-457200">
              <a:buFont typeface="Arial" panose="020B0604020202020204" pitchFamily="34" charset="0"/>
              <a:buChar char="•"/>
            </a:pPr>
            <a:r>
              <a:rPr lang="en-US" sz="3200" dirty="0"/>
              <a:t>Interests</a:t>
            </a:r>
          </a:p>
          <a:p>
            <a:pPr marL="914400" lvl="1" indent="-457200">
              <a:buFont typeface="Arial" panose="020B0604020202020204" pitchFamily="34" charset="0"/>
              <a:buChar char="•"/>
            </a:pPr>
            <a:r>
              <a:rPr lang="en-US" sz="3200" dirty="0"/>
              <a:t>Behaviors</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6" name="Picture 5">
            <a:extLst>
              <a:ext uri="{FF2B5EF4-FFF2-40B4-BE49-F238E27FC236}">
                <a16:creationId xmlns:a16="http://schemas.microsoft.com/office/drawing/2014/main" id="{EFD75C12-8C97-4F97-AAD4-554A9963E0EC}"/>
              </a:ext>
            </a:extLst>
          </p:cNvPr>
          <p:cNvPicPr>
            <a:picLocks noChangeAspect="1"/>
          </p:cNvPicPr>
          <p:nvPr/>
        </p:nvPicPr>
        <p:blipFill>
          <a:blip r:embed="rId8"/>
          <a:stretch>
            <a:fillRect/>
          </a:stretch>
        </p:blipFill>
        <p:spPr>
          <a:xfrm>
            <a:off x="12233094" y="172398"/>
            <a:ext cx="8077487" cy="11000452"/>
          </a:xfrm>
          <a:prstGeom prst="rect">
            <a:avLst/>
          </a:prstGeom>
        </p:spPr>
      </p:pic>
      <p:pic>
        <p:nvPicPr>
          <p:cNvPr id="19" name="Content Placeholder 3">
            <a:extLst>
              <a:ext uri="{FF2B5EF4-FFF2-40B4-BE49-F238E27FC236}">
                <a16:creationId xmlns:a16="http://schemas.microsoft.com/office/drawing/2014/main" id="{431CC4EB-2361-4827-BDC2-53D7EAF77AE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469608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27981"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177884" y="787335"/>
            <a:ext cx="11142968" cy="10145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7200" dirty="0">
                <a:solidFill>
                  <a:schemeClr val="bg1"/>
                </a:solidFill>
              </a:rPr>
              <a:t>Choose your audience</a:t>
            </a:r>
          </a:p>
        </p:txBody>
      </p:sp>
      <p:sp>
        <p:nvSpPr>
          <p:cNvPr id="5" name="Rectangle 4">
            <a:extLst>
              <a:ext uri="{FF2B5EF4-FFF2-40B4-BE49-F238E27FC236}">
                <a16:creationId xmlns:a16="http://schemas.microsoft.com/office/drawing/2014/main" id="{8DD8DC6C-7CAB-4454-A876-8862A8BDB981}"/>
              </a:ext>
            </a:extLst>
          </p:cNvPr>
          <p:cNvSpPr/>
          <p:nvPr/>
        </p:nvSpPr>
        <p:spPr>
          <a:xfrm>
            <a:off x="521078" y="2369923"/>
            <a:ext cx="9456428" cy="8710077"/>
          </a:xfrm>
          <a:prstGeom prst="rect">
            <a:avLst/>
          </a:prstGeom>
        </p:spPr>
        <p:txBody>
          <a:bodyPr wrap="square">
            <a:spAutoFit/>
          </a:bodyPr>
          <a:lstStyle/>
          <a:p>
            <a:pPr marL="571500" indent="-571500" fontAlgn="base">
              <a:buFont typeface="Arial" panose="020B0604020202020204" pitchFamily="34" charset="0"/>
              <a:buChar char="•"/>
            </a:pPr>
            <a:r>
              <a:rPr lang="en-US" sz="4000" dirty="0"/>
              <a:t>Facebook’s targeting is still among the most powerful out there since users provide such detailed information about themselves on this platform—their age, marital status, job, interests, and more. </a:t>
            </a:r>
          </a:p>
          <a:p>
            <a:pPr marL="571500" indent="-571500" algn="just" fontAlgn="base">
              <a:buFont typeface="Arial" panose="020B0604020202020204" pitchFamily="34" charset="0"/>
              <a:buChar char="•"/>
            </a:pPr>
            <a:r>
              <a:rPr lang="en-US" sz="4000" dirty="0"/>
              <a:t>In addition, with the Connections setting, you can choose advanced targeting, which lets you include or exclude people who are connected to certain pages, apps, or events. You can also further customize your targeting using </a:t>
            </a:r>
            <a:r>
              <a:rPr lang="en-US" sz="4000" dirty="0">
                <a:hlinkClick r:id="rId7"/>
              </a:rPr>
              <a:t>custom audiences</a:t>
            </a:r>
            <a:r>
              <a:rPr lang="en-US" sz="4000" dirty="0"/>
              <a:t> for retargeting people who have already interacted with your business.</a:t>
            </a:r>
            <a:endParaRPr lang="en-US" sz="9600" dirty="0"/>
          </a:p>
        </p:txBody>
      </p:sp>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6" name="Picture 5">
            <a:extLst>
              <a:ext uri="{FF2B5EF4-FFF2-40B4-BE49-F238E27FC236}">
                <a16:creationId xmlns:a16="http://schemas.microsoft.com/office/drawing/2014/main" id="{107580C8-6841-4661-86FA-60F0967EBB55}"/>
              </a:ext>
            </a:extLst>
          </p:cNvPr>
          <p:cNvPicPr>
            <a:picLocks noChangeAspect="1"/>
          </p:cNvPicPr>
          <p:nvPr/>
        </p:nvPicPr>
        <p:blipFill>
          <a:blip r:embed="rId9"/>
          <a:stretch>
            <a:fillRect/>
          </a:stretch>
        </p:blipFill>
        <p:spPr>
          <a:xfrm>
            <a:off x="12450033" y="1656195"/>
            <a:ext cx="7654067" cy="9103943"/>
          </a:xfrm>
          <a:prstGeom prst="rect">
            <a:avLst/>
          </a:prstGeom>
        </p:spPr>
      </p:pic>
      <p:pic>
        <p:nvPicPr>
          <p:cNvPr id="19" name="Content Placeholder 3">
            <a:extLst>
              <a:ext uri="{FF2B5EF4-FFF2-40B4-BE49-F238E27FC236}">
                <a16:creationId xmlns:a16="http://schemas.microsoft.com/office/drawing/2014/main" id="{070C102D-071C-46BD-91F3-7F87E9791C6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58685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409514" y="885897"/>
            <a:ext cx="11142968" cy="11253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8000" dirty="0">
                <a:solidFill>
                  <a:schemeClr val="bg1"/>
                </a:solidFill>
              </a:rPr>
              <a:t>Choose your audience</a:t>
            </a:r>
          </a:p>
        </p:txBody>
      </p:sp>
      <p:sp>
        <p:nvSpPr>
          <p:cNvPr id="5" name="Rectangle 4">
            <a:extLst>
              <a:ext uri="{FF2B5EF4-FFF2-40B4-BE49-F238E27FC236}">
                <a16:creationId xmlns:a16="http://schemas.microsoft.com/office/drawing/2014/main" id="{8DD8DC6C-7CAB-4454-A876-8862A8BDB981}"/>
              </a:ext>
            </a:extLst>
          </p:cNvPr>
          <p:cNvSpPr/>
          <p:nvPr/>
        </p:nvSpPr>
        <p:spPr>
          <a:xfrm>
            <a:off x="1104761" y="3133467"/>
            <a:ext cx="8711959" cy="5078313"/>
          </a:xfrm>
          <a:prstGeom prst="rect">
            <a:avLst/>
          </a:prstGeom>
        </p:spPr>
        <p:txBody>
          <a:bodyPr wrap="square">
            <a:spAutoFit/>
          </a:bodyPr>
          <a:lstStyle/>
          <a:p>
            <a:pPr fontAlgn="base"/>
            <a:r>
              <a:rPr lang="en-US" sz="3600" dirty="0"/>
              <a:t>There are three types of audiences you can target in Facebook ads.</a:t>
            </a:r>
          </a:p>
          <a:p>
            <a:pPr fontAlgn="base"/>
            <a:endParaRPr lang="en-US" sz="3600" b="1" dirty="0"/>
          </a:p>
          <a:p>
            <a:pPr fontAlgn="base"/>
            <a:r>
              <a:rPr lang="en-US" sz="3600" b="1" dirty="0"/>
              <a:t>Core audiences:</a:t>
            </a:r>
            <a:r>
              <a:rPr lang="en-US" sz="3600" dirty="0"/>
              <a:t> target users based on their demographics, interests, and behaviors.</a:t>
            </a:r>
          </a:p>
          <a:p>
            <a:pPr fontAlgn="base"/>
            <a:r>
              <a:rPr lang="en-US" sz="3600" b="1" dirty="0"/>
              <a:t>Custom audiences:</a:t>
            </a:r>
            <a:r>
              <a:rPr lang="en-US" sz="3600" dirty="0"/>
              <a:t> target and retarget customers and leads. </a:t>
            </a:r>
          </a:p>
          <a:p>
            <a:pPr fontAlgn="base"/>
            <a:r>
              <a:rPr lang="en-US" sz="3600" b="1" dirty="0"/>
              <a:t>Lookalike audiences:</a:t>
            </a:r>
            <a:r>
              <a:rPr lang="en-US" sz="3600" dirty="0"/>
              <a:t> target people similar to your existing customers and leads.</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4823" y="9312275"/>
            <a:ext cx="2015728" cy="1807598"/>
          </a:xfrm>
          <a:prstGeom prst="rect">
            <a:avLst/>
          </a:prstGeom>
        </p:spPr>
      </p:pic>
      <p:pic>
        <p:nvPicPr>
          <p:cNvPr id="6" name="Picture 5">
            <a:extLst>
              <a:ext uri="{FF2B5EF4-FFF2-40B4-BE49-F238E27FC236}">
                <a16:creationId xmlns:a16="http://schemas.microsoft.com/office/drawing/2014/main" id="{8F9217E9-CD89-4D0B-ACA2-8896FC4A94F5}"/>
              </a:ext>
            </a:extLst>
          </p:cNvPr>
          <p:cNvPicPr>
            <a:picLocks noChangeAspect="1"/>
          </p:cNvPicPr>
          <p:nvPr/>
        </p:nvPicPr>
        <p:blipFill>
          <a:blip r:embed="rId8"/>
          <a:stretch>
            <a:fillRect/>
          </a:stretch>
        </p:blipFill>
        <p:spPr>
          <a:xfrm>
            <a:off x="9816720" y="3015609"/>
            <a:ext cx="10525611" cy="5935275"/>
          </a:xfrm>
          <a:prstGeom prst="rect">
            <a:avLst/>
          </a:prstGeom>
        </p:spPr>
      </p:pic>
      <p:pic>
        <p:nvPicPr>
          <p:cNvPr id="19" name="Content Placeholder 3">
            <a:extLst>
              <a:ext uri="{FF2B5EF4-FFF2-40B4-BE49-F238E27FC236}">
                <a16:creationId xmlns:a16="http://schemas.microsoft.com/office/drawing/2014/main" id="{3E9B4EEE-DCEE-4933-B16A-6B68673C9DB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616206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4409514" y="885897"/>
            <a:ext cx="11142968" cy="101450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fontAlgn="base"/>
            <a:r>
              <a:rPr lang="en-US" sz="7200" dirty="0">
                <a:solidFill>
                  <a:schemeClr val="bg1"/>
                </a:solidFill>
              </a:rPr>
              <a:t>Choose your audience</a:t>
            </a:r>
          </a:p>
        </p:txBody>
      </p:sp>
      <p:sp>
        <p:nvSpPr>
          <p:cNvPr id="5" name="Rectangle 4">
            <a:extLst>
              <a:ext uri="{FF2B5EF4-FFF2-40B4-BE49-F238E27FC236}">
                <a16:creationId xmlns:a16="http://schemas.microsoft.com/office/drawing/2014/main" id="{8DD8DC6C-7CAB-4454-A876-8862A8BDB981}"/>
              </a:ext>
            </a:extLst>
          </p:cNvPr>
          <p:cNvSpPr/>
          <p:nvPr/>
        </p:nvSpPr>
        <p:spPr>
          <a:xfrm>
            <a:off x="-36648" y="2287401"/>
            <a:ext cx="12275828" cy="8710077"/>
          </a:xfrm>
          <a:prstGeom prst="rect">
            <a:avLst/>
          </a:prstGeom>
        </p:spPr>
        <p:txBody>
          <a:bodyPr wrap="square">
            <a:spAutoFit/>
          </a:bodyPr>
          <a:lstStyle/>
          <a:p>
            <a:pPr marL="571500" indent="-571500" fontAlgn="base">
              <a:buFont typeface="Arial" panose="020B0604020202020204" pitchFamily="34" charset="0"/>
              <a:buChar char="•"/>
            </a:pPr>
            <a:r>
              <a:rPr lang="en-US" sz="4000" dirty="0"/>
              <a:t>For </a:t>
            </a:r>
            <a:r>
              <a:rPr lang="en-US" sz="4000" b="1" dirty="0"/>
              <a:t>detailed targeting</a:t>
            </a:r>
            <a:r>
              <a:rPr lang="en-US" sz="4000" dirty="0"/>
              <a:t>, you can create rules so that the ad targets users with one OR another or one AND another interest. Either way, it’s best to stick to just one or two interests or demographics per ad set. Otherwise you won’t know what audiences are working for you. If you have more interests to target, you can always create new ad sets.</a:t>
            </a:r>
          </a:p>
          <a:p>
            <a:pPr marL="571500" indent="-571500" fontAlgn="base">
              <a:buFont typeface="Arial" panose="020B0604020202020204" pitchFamily="34" charset="0"/>
              <a:buChar char="•"/>
            </a:pPr>
            <a:r>
              <a:rPr lang="en-US" sz="4000" dirty="0"/>
              <a:t>On the right, </a:t>
            </a:r>
            <a:r>
              <a:rPr lang="en-US" sz="4000" b="1" dirty="0"/>
              <a:t>Audience definition</a:t>
            </a:r>
            <a:r>
              <a:rPr lang="en-US" sz="4000" dirty="0"/>
              <a:t> will tell you how large or small your audience will be based on the criteria chosen, and </a:t>
            </a:r>
            <a:r>
              <a:rPr lang="en-US" sz="4000" b="1" dirty="0"/>
              <a:t>Estimated daily results</a:t>
            </a:r>
            <a:r>
              <a:rPr lang="en-US" sz="4000" dirty="0"/>
              <a:t> will tell you how many people you’re estimated to reach based on your daily spend. Keep in mind that these are just estimates and aren’t always 100% reliable, so take them with a grain of salt.</a:t>
            </a:r>
          </a:p>
        </p:txBody>
      </p:sp>
      <p:pic>
        <p:nvPicPr>
          <p:cNvPr id="6" name="Picture 5">
            <a:extLst>
              <a:ext uri="{FF2B5EF4-FFF2-40B4-BE49-F238E27FC236}">
                <a16:creationId xmlns:a16="http://schemas.microsoft.com/office/drawing/2014/main" id="{6B5CB6E3-4E45-4FA7-BC52-745A380B7E5C}"/>
              </a:ext>
            </a:extLst>
          </p:cNvPr>
          <p:cNvPicPr>
            <a:picLocks noChangeAspect="1"/>
          </p:cNvPicPr>
          <p:nvPr/>
        </p:nvPicPr>
        <p:blipFill>
          <a:blip r:embed="rId7"/>
          <a:stretch>
            <a:fillRect/>
          </a:stretch>
        </p:blipFill>
        <p:spPr>
          <a:xfrm>
            <a:off x="13183514" y="681736"/>
            <a:ext cx="7228382" cy="10376548"/>
          </a:xfrm>
          <a:prstGeom prst="rect">
            <a:avLst/>
          </a:prstGeom>
        </p:spPr>
      </p:pic>
      <p:pic>
        <p:nvPicPr>
          <p:cNvPr id="19" name="Content Placeholder 3">
            <a:extLst>
              <a:ext uri="{FF2B5EF4-FFF2-40B4-BE49-F238E27FC236}">
                <a16:creationId xmlns:a16="http://schemas.microsoft.com/office/drawing/2014/main" id="{B50F162B-BE6A-4E08-ABCE-570ADD7B912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534507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306395" y="10524386"/>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3893096" y="835942"/>
            <a:ext cx="11142968"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b="1" dirty="0">
                <a:solidFill>
                  <a:schemeClr val="bg1"/>
                </a:solidFill>
              </a:rPr>
              <a:t> Ad placements</a:t>
            </a:r>
          </a:p>
        </p:txBody>
      </p:sp>
      <p:sp>
        <p:nvSpPr>
          <p:cNvPr id="5" name="Rectangle 4">
            <a:extLst>
              <a:ext uri="{FF2B5EF4-FFF2-40B4-BE49-F238E27FC236}">
                <a16:creationId xmlns:a16="http://schemas.microsoft.com/office/drawing/2014/main" id="{8DD8DC6C-7CAB-4454-A876-8862A8BDB981}"/>
              </a:ext>
            </a:extLst>
          </p:cNvPr>
          <p:cNvSpPr/>
          <p:nvPr/>
        </p:nvSpPr>
        <p:spPr>
          <a:xfrm>
            <a:off x="953033" y="3124997"/>
            <a:ext cx="14812569" cy="1754326"/>
          </a:xfrm>
          <a:prstGeom prst="rect">
            <a:avLst/>
          </a:prstGeom>
        </p:spPr>
        <p:txBody>
          <a:bodyPr wrap="square">
            <a:spAutoFit/>
          </a:bodyPr>
          <a:lstStyle/>
          <a:p>
            <a:r>
              <a:rPr lang="en-US" sz="3600" dirty="0"/>
              <a:t>Ad placement defines where your ad appears for your target audience. Based on your objective, you may choose to show your ad on Facebook, Instagram, Messenger, or the Audience Network.</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6" name="Picture 5">
            <a:extLst>
              <a:ext uri="{FF2B5EF4-FFF2-40B4-BE49-F238E27FC236}">
                <a16:creationId xmlns:a16="http://schemas.microsoft.com/office/drawing/2014/main" id="{5DD0BA8A-151B-406E-AF93-0F4A9F310EF7}"/>
              </a:ext>
            </a:extLst>
          </p:cNvPr>
          <p:cNvPicPr>
            <a:picLocks noChangeAspect="1"/>
          </p:cNvPicPr>
          <p:nvPr/>
        </p:nvPicPr>
        <p:blipFill>
          <a:blip r:embed="rId8"/>
          <a:stretch>
            <a:fillRect/>
          </a:stretch>
        </p:blipFill>
        <p:spPr>
          <a:xfrm>
            <a:off x="178550" y="5470349"/>
            <a:ext cx="20104100" cy="5814832"/>
          </a:xfrm>
          <a:prstGeom prst="rect">
            <a:avLst/>
          </a:prstGeom>
        </p:spPr>
      </p:pic>
      <p:pic>
        <p:nvPicPr>
          <p:cNvPr id="19" name="Content Placeholder 3">
            <a:extLst>
              <a:ext uri="{FF2B5EF4-FFF2-40B4-BE49-F238E27FC236}">
                <a16:creationId xmlns:a16="http://schemas.microsoft.com/office/drawing/2014/main" id="{AADA4829-D378-48D5-9F04-5514B049D23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66375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0186" y="447195"/>
            <a:ext cx="13270103" cy="1799762"/>
          </a:xfrm>
          <a:prstGeom prst="rect">
            <a:avLst/>
          </a:prstGeom>
        </p:spPr>
      </p:pic>
      <p:sp>
        <p:nvSpPr>
          <p:cNvPr id="13" name="Freeform 5"/>
          <p:cNvSpPr>
            <a:spLocks/>
          </p:cNvSpPr>
          <p:nvPr/>
        </p:nvSpPr>
        <p:spPr bwMode="auto">
          <a:xfrm>
            <a:off x="178550" y="3015"/>
            <a:ext cx="4033909" cy="23750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4" name="Freeform 6"/>
          <p:cNvSpPr>
            <a:spLocks/>
          </p:cNvSpPr>
          <p:nvPr/>
        </p:nvSpPr>
        <p:spPr bwMode="auto">
          <a:xfrm>
            <a:off x="-36648" y="3015"/>
            <a:ext cx="4033909"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sp>
        <p:nvSpPr>
          <p:cNvPr id="16" name="Freeform 8"/>
          <p:cNvSpPr>
            <a:spLocks/>
          </p:cNvSpPr>
          <p:nvPr/>
        </p:nvSpPr>
        <p:spPr bwMode="auto">
          <a:xfrm>
            <a:off x="-217271" y="3015"/>
            <a:ext cx="4073174" cy="224394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dirty="0">
              <a:solidFill>
                <a:prstClr val="black"/>
              </a:solidFill>
              <a:latin typeface="Calibri" panose="020F0502020204030204"/>
            </a:endParaRPr>
          </a:p>
        </p:txBody>
      </p:sp>
      <p:pic>
        <p:nvPicPr>
          <p:cNvPr id="3" name="Picture 2"/>
          <p:cNvPicPr>
            <a:picLocks noChangeAspect="1"/>
          </p:cNvPicPr>
          <p:nvPr/>
        </p:nvPicPr>
        <p:blipFill>
          <a:blip r:embed="rId3"/>
          <a:stretch>
            <a:fillRect/>
          </a:stretch>
        </p:blipFill>
        <p:spPr>
          <a:xfrm>
            <a:off x="3270250" y="10862155"/>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9" name="Picture 8"/>
          <p:cNvPicPr>
            <a:picLocks noChangeAspect="1"/>
          </p:cNvPicPr>
          <p:nvPr/>
        </p:nvPicPr>
        <p:blipFill>
          <a:blip r:embed="rId5"/>
          <a:stretch>
            <a:fillRect/>
          </a:stretch>
        </p:blipFill>
        <p:spPr>
          <a:xfrm>
            <a:off x="16215805" y="-44841"/>
            <a:ext cx="4094776" cy="11399031"/>
          </a:xfrm>
          <a:prstGeom prst="rect">
            <a:avLst/>
          </a:prstGeom>
        </p:spPr>
      </p:pic>
      <p:pic>
        <p:nvPicPr>
          <p:cNvPr id="10" name="Picture 9"/>
          <p:cNvPicPr>
            <a:picLocks noChangeAspect="1"/>
          </p:cNvPicPr>
          <p:nvPr/>
        </p:nvPicPr>
        <p:blipFill>
          <a:blip r:embed="rId6"/>
          <a:stretch>
            <a:fillRect/>
          </a:stretch>
        </p:blipFill>
        <p:spPr>
          <a:xfrm>
            <a:off x="16424653" y="932802"/>
            <a:ext cx="3602401" cy="9479644"/>
          </a:xfrm>
          <a:prstGeom prst="rect">
            <a:avLst/>
          </a:prstGeom>
        </p:spPr>
      </p:pic>
      <p:sp>
        <p:nvSpPr>
          <p:cNvPr id="18" name="object 3">
            <a:extLst>
              <a:ext uri="{FF2B5EF4-FFF2-40B4-BE49-F238E27FC236}">
                <a16:creationId xmlns:a16="http://schemas.microsoft.com/office/drawing/2014/main" id="{001A2E3F-2912-4B84-86BA-3C30F287436E}"/>
              </a:ext>
            </a:extLst>
          </p:cNvPr>
          <p:cNvSpPr txBox="1">
            <a:spLocks/>
          </p:cNvSpPr>
          <p:nvPr/>
        </p:nvSpPr>
        <p:spPr>
          <a:xfrm>
            <a:off x="3893096" y="835942"/>
            <a:ext cx="11142968" cy="1022268"/>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b="1" dirty="0">
                <a:solidFill>
                  <a:schemeClr val="bg1"/>
                </a:solidFill>
              </a:rPr>
              <a:t> Ad placements</a:t>
            </a:r>
          </a:p>
        </p:txBody>
      </p:sp>
      <p:sp>
        <p:nvSpPr>
          <p:cNvPr id="5" name="Rectangle 4">
            <a:extLst>
              <a:ext uri="{FF2B5EF4-FFF2-40B4-BE49-F238E27FC236}">
                <a16:creationId xmlns:a16="http://schemas.microsoft.com/office/drawing/2014/main" id="{8DD8DC6C-7CAB-4454-A876-8862A8BDB981}"/>
              </a:ext>
            </a:extLst>
          </p:cNvPr>
          <p:cNvSpPr/>
          <p:nvPr/>
        </p:nvSpPr>
        <p:spPr>
          <a:xfrm>
            <a:off x="396000" y="2358729"/>
            <a:ext cx="16328363" cy="8402300"/>
          </a:xfrm>
          <a:prstGeom prst="rect">
            <a:avLst/>
          </a:prstGeom>
        </p:spPr>
        <p:txBody>
          <a:bodyPr wrap="square">
            <a:spAutoFit/>
          </a:bodyPr>
          <a:lstStyle/>
          <a:p>
            <a:r>
              <a:rPr lang="en-US" sz="3600" dirty="0"/>
              <a:t>Facebook recommends </a:t>
            </a:r>
            <a:r>
              <a:rPr lang="en-US" sz="3600" dirty="0">
                <a:hlinkClick r:id="rId7"/>
              </a:rPr>
              <a:t>using automatic placements</a:t>
            </a:r>
            <a:r>
              <a:rPr lang="en-US" sz="3600" dirty="0"/>
              <a:t> for the objective you chose,  which enables Facebook to optimize placements for you in order to get the best possible results at the lowest overall average cost.</a:t>
            </a:r>
            <a:br>
              <a:rPr lang="en-US" sz="3600" dirty="0"/>
            </a:br>
            <a:br>
              <a:rPr lang="en-US" sz="3600" dirty="0"/>
            </a:br>
            <a:r>
              <a:rPr lang="en-US" sz="3600" dirty="0"/>
              <a:t>However, if you want to select your own placements, </a:t>
            </a:r>
            <a:r>
              <a:rPr lang="en-US" sz="3600" b="1" dirty="0"/>
              <a:t>Facebook has several options:</a:t>
            </a:r>
          </a:p>
          <a:p>
            <a:pPr marL="457200" indent="-457200">
              <a:buFont typeface="Arial" panose="020B0604020202020204" pitchFamily="34" charset="0"/>
              <a:buChar char="•"/>
            </a:pPr>
            <a:r>
              <a:rPr lang="en-US" sz="3600" dirty="0"/>
              <a:t>Feeds: Get high visibility for your business with ads in feeds</a:t>
            </a:r>
          </a:p>
          <a:p>
            <a:pPr marL="457200" indent="-457200">
              <a:buFont typeface="Arial" panose="020B0604020202020204" pitchFamily="34" charset="0"/>
              <a:buChar char="•"/>
            </a:pPr>
            <a:r>
              <a:rPr lang="en-US" sz="3600" dirty="0"/>
              <a:t>Stories and Reels: Tell a rich, visual story with immersive, full-screen vertical ads</a:t>
            </a:r>
          </a:p>
          <a:p>
            <a:pPr marL="457200" indent="-457200">
              <a:buFont typeface="Arial" panose="020B0604020202020204" pitchFamily="34" charset="0"/>
              <a:buChar char="•"/>
            </a:pPr>
            <a:r>
              <a:rPr lang="en-US" sz="3600" dirty="0"/>
              <a:t>In-stream: Quickly capture people’s attention while they’re watching videos</a:t>
            </a:r>
          </a:p>
          <a:p>
            <a:pPr marL="457200" indent="-457200">
              <a:buFont typeface="Arial" panose="020B0604020202020204" pitchFamily="34" charset="0"/>
              <a:buChar char="•"/>
            </a:pPr>
            <a:r>
              <a:rPr lang="en-US" sz="3600" dirty="0"/>
              <a:t>Reels overlay: Reach people with sticker or banner ads as they watch short-form content</a:t>
            </a:r>
          </a:p>
          <a:p>
            <a:pPr marL="457200" indent="-457200">
              <a:buFont typeface="Arial" panose="020B0604020202020204" pitchFamily="34" charset="0"/>
              <a:buChar char="•"/>
            </a:pPr>
            <a:r>
              <a:rPr lang="en-US" sz="3600" dirty="0"/>
              <a:t>Search: Get visibility for your business as people search on Facebook</a:t>
            </a:r>
          </a:p>
          <a:p>
            <a:pPr marL="457200" indent="-457200">
              <a:buFont typeface="Arial" panose="020B0604020202020204" pitchFamily="34" charset="0"/>
              <a:buChar char="•"/>
            </a:pPr>
            <a:r>
              <a:rPr lang="en-US" sz="3600" dirty="0"/>
              <a:t>Messages: Send offers or updates to people who are already connected to your business</a:t>
            </a:r>
          </a:p>
          <a:p>
            <a:pPr marL="457200" indent="-457200">
              <a:buFont typeface="Arial" panose="020B0604020202020204" pitchFamily="34" charset="0"/>
              <a:buChar char="•"/>
            </a:pPr>
            <a:r>
              <a:rPr lang="en-US" sz="3600" dirty="0"/>
              <a:t>In-article: Engage with people reading Instant Articles in the Facebook mobile app</a:t>
            </a:r>
          </a:p>
          <a:p>
            <a:pPr marL="457200" indent="-457200">
              <a:buFont typeface="Arial" panose="020B0604020202020204" pitchFamily="34" charset="0"/>
              <a:buChar char="•"/>
            </a:pPr>
            <a:r>
              <a:rPr lang="en-US" sz="3600" dirty="0"/>
              <a:t>Apps and sites: Expand your reach with ads in external apps and websites</a:t>
            </a:r>
          </a:p>
        </p:txBody>
      </p:sp>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255329" y="8568950"/>
            <a:ext cx="2015728" cy="1807598"/>
          </a:xfrm>
          <a:prstGeom prst="rect">
            <a:avLst/>
          </a:prstGeom>
        </p:spPr>
      </p:pic>
      <p:pic>
        <p:nvPicPr>
          <p:cNvPr id="19" name="Content Placeholder 3">
            <a:extLst>
              <a:ext uri="{FF2B5EF4-FFF2-40B4-BE49-F238E27FC236}">
                <a16:creationId xmlns:a16="http://schemas.microsoft.com/office/drawing/2014/main" id="{23E35DC5-7B9A-492B-ABD1-12199C69D5E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742702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317122" y="8069285"/>
            <a:ext cx="2015728" cy="1807598"/>
          </a:xfrm>
          <a:prstGeom prst="rect">
            <a:avLst/>
          </a:prstGeom>
        </p:spPr>
      </p:pic>
      <p:pic>
        <p:nvPicPr>
          <p:cNvPr id="3" name="Picture 2"/>
          <p:cNvPicPr>
            <a:picLocks noChangeAspect="1"/>
          </p:cNvPicPr>
          <p:nvPr/>
        </p:nvPicPr>
        <p:blipFill>
          <a:blip r:embed="rId3"/>
          <a:stretch>
            <a:fillRect/>
          </a:stretch>
        </p:blipFill>
        <p:spPr>
          <a:xfrm>
            <a:off x="4024759" y="9810453"/>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pic>
        <p:nvPicPr>
          <p:cNvPr id="5" name="Picture 4"/>
          <p:cNvPicPr>
            <a:picLocks noChangeAspect="1"/>
          </p:cNvPicPr>
          <p:nvPr/>
        </p:nvPicPr>
        <p:blipFill>
          <a:blip r:embed="rId4"/>
          <a:stretch>
            <a:fillRect/>
          </a:stretch>
        </p:blipFill>
        <p:spPr>
          <a:xfrm>
            <a:off x="19907338" y="3636056"/>
            <a:ext cx="393524" cy="4467909"/>
          </a:xfrm>
          <a:prstGeom prst="rect">
            <a:avLst/>
          </a:prstGeom>
        </p:spPr>
      </p:pic>
      <p:pic>
        <p:nvPicPr>
          <p:cNvPr id="6" name="Picture 5"/>
          <p:cNvPicPr>
            <a:picLocks noChangeAspect="1"/>
          </p:cNvPicPr>
          <p:nvPr/>
        </p:nvPicPr>
        <p:blipFill>
          <a:blip r:embed="rId5"/>
          <a:stretch>
            <a:fillRect/>
          </a:stretch>
        </p:blipFill>
        <p:spPr>
          <a:xfrm>
            <a:off x="-178146" y="397"/>
            <a:ext cx="19145596" cy="2655153"/>
          </a:xfrm>
          <a:prstGeom prst="rect">
            <a:avLst/>
          </a:prstGeom>
        </p:spPr>
      </p:pic>
      <p:sp>
        <p:nvSpPr>
          <p:cNvPr id="7" name="TextBox 6"/>
          <p:cNvSpPr txBox="1"/>
          <p:nvPr/>
        </p:nvSpPr>
        <p:spPr>
          <a:xfrm>
            <a:off x="6242050" y="924635"/>
            <a:ext cx="14919601" cy="1015663"/>
          </a:xfrm>
          <a:prstGeom prst="rect">
            <a:avLst/>
          </a:prstGeom>
          <a:noFill/>
        </p:spPr>
        <p:txBody>
          <a:bodyPr wrap="square" rtlCol="0">
            <a:spAutoFit/>
          </a:bodyPr>
          <a:lstStyle/>
          <a:p>
            <a:pPr fontAlgn="base"/>
            <a:r>
              <a:rPr lang="en-US" sz="6000" b="1" dirty="0">
                <a:solidFill>
                  <a:srgbClr val="FFFFFF"/>
                </a:solidFill>
                <a:latin typeface="Unify Sans Bold"/>
              </a:rPr>
              <a:t>To Sum up…</a:t>
            </a:r>
            <a:endParaRPr lang="en-US" sz="5400" b="1"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7DCB88C9-CD7A-4142-A864-1D93BA997442}"/>
              </a:ext>
            </a:extLst>
          </p:cNvPr>
          <p:cNvSpPr txBox="1">
            <a:spLocks/>
          </p:cNvSpPr>
          <p:nvPr/>
        </p:nvSpPr>
        <p:spPr>
          <a:xfrm>
            <a:off x="2355850" y="2927949"/>
            <a:ext cx="13792200" cy="668189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defTabSz="1507846">
              <a:spcBef>
                <a:spcPts val="1649"/>
              </a:spcBef>
              <a:buNone/>
            </a:pPr>
            <a:r>
              <a:rPr lang="en-US" sz="4400" b="1" u="sng" kern="0" dirty="0">
                <a:solidFill>
                  <a:srgbClr val="007BA4"/>
                </a:solidFill>
              </a:rPr>
              <a:t>Main topics explained:</a:t>
            </a:r>
          </a:p>
          <a:p>
            <a:pPr fontAlgn="base"/>
            <a:r>
              <a:rPr lang="en-US" sz="4400" dirty="0"/>
              <a:t>How to create an account with Facebook Ads Manager.</a:t>
            </a:r>
          </a:p>
          <a:p>
            <a:pPr fontAlgn="base"/>
            <a:r>
              <a:rPr lang="en-US" sz="4400" dirty="0"/>
              <a:t>Learned how to  create an ad through Facebook Ads Manager.</a:t>
            </a:r>
          </a:p>
          <a:p>
            <a:pPr fontAlgn="base"/>
            <a:r>
              <a:rPr lang="en-US" sz="4400" dirty="0"/>
              <a:t>How to choose an objective.</a:t>
            </a:r>
          </a:p>
          <a:p>
            <a:pPr fontAlgn="base"/>
            <a:r>
              <a:rPr lang="en-US" sz="4400" dirty="0"/>
              <a:t>How to choose your target audience.</a:t>
            </a:r>
          </a:p>
          <a:p>
            <a:pPr fontAlgn="base"/>
            <a:r>
              <a:rPr lang="en-US" sz="4400" dirty="0"/>
              <a:t>Setting your budget and optimization</a:t>
            </a:r>
          </a:p>
          <a:p>
            <a:pPr fontAlgn="base"/>
            <a:r>
              <a:rPr lang="en-US" sz="4400" dirty="0"/>
              <a:t>Choose </a:t>
            </a:r>
            <a:r>
              <a:rPr lang="en-US" sz="4400"/>
              <a:t>your ad placement</a:t>
            </a:r>
            <a:endParaRPr lang="en-US" sz="4400" dirty="0"/>
          </a:p>
        </p:txBody>
      </p:sp>
      <p:pic>
        <p:nvPicPr>
          <p:cNvPr id="13" name="Content Placeholder 3">
            <a:extLst>
              <a:ext uri="{FF2B5EF4-FFF2-40B4-BE49-F238E27FC236}">
                <a16:creationId xmlns:a16="http://schemas.microsoft.com/office/drawing/2014/main" id="{D9A30BD5-7834-4464-BB13-B71562D23C7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23778" y="278803"/>
            <a:ext cx="1429275" cy="1438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710390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5828</TotalTime>
  <Words>3131</Words>
  <Application>Microsoft Office PowerPoint</Application>
  <PresentationFormat>Custom</PresentationFormat>
  <Paragraphs>187</Paragraphs>
  <Slides>40</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40</vt:i4>
      </vt:variant>
    </vt:vector>
  </HeadingPairs>
  <TitlesOfParts>
    <vt:vector size="51" baseType="lpstr">
      <vt:lpstr>Arial</vt:lpstr>
      <vt:lpstr>Calibri</vt:lpstr>
      <vt:lpstr>Calibri Light</vt:lpstr>
      <vt:lpstr>Poppins</vt:lpstr>
      <vt:lpstr>Roboto</vt:lpstr>
      <vt:lpstr>Tajawal Medium</vt:lpstr>
      <vt:lpstr>Unify Sans Bold</vt:lpstr>
      <vt:lpstr>Unify Sans Regular</vt:lpstr>
      <vt:lpstr>Unify Sans Semibold</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ECU - DM Course - Chapter 2 Slides</dc:title>
  <dc:creator>lenovo</dc:creator>
  <cp:lastModifiedBy>Perihan Salah</cp:lastModifiedBy>
  <cp:revision>208</cp:revision>
  <cp:lastPrinted>2023-01-24T14:27:17Z</cp:lastPrinted>
  <dcterms:created xsi:type="dcterms:W3CDTF">2023-01-16T09:10:16Z</dcterms:created>
  <dcterms:modified xsi:type="dcterms:W3CDTF">2023-02-18T13:59:21Z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2021-11-02T00:00:00Z</vt:filetime>
  </property>
  <property fmtid="{D5CDD505-2E9C-101B-9397-08002B2CF9AE}" pid="3" name="Creator">
    <vt:lpwstr>Keynote</vt:lpwstr>
  </property>
  <property fmtid="{D5CDD505-2E9C-101B-9397-08002B2CF9AE}" pid="4" name="LastSaved">
    <vt:filetime>2023-01-16T00:00:00Z</vt:filetime>
  </property>
</Properties>
</file>